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omments/modernComment_2C2_97D0B178.xml" ContentType="application/vnd.ms-powerpoint.comments+xml"/>
  <Override PartName="/ppt/notesSlides/notesSlide6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8"/>
  </p:notesMasterIdLst>
  <p:sldIdLst>
    <p:sldId id="308" r:id="rId5"/>
    <p:sldId id="261" r:id="rId6"/>
    <p:sldId id="262" r:id="rId7"/>
    <p:sldId id="263" r:id="rId8"/>
    <p:sldId id="610" r:id="rId9"/>
    <p:sldId id="622" r:id="rId10"/>
    <p:sldId id="620" r:id="rId11"/>
    <p:sldId id="395" r:id="rId12"/>
    <p:sldId id="623" r:id="rId13"/>
    <p:sldId id="624" r:id="rId14"/>
    <p:sldId id="264" r:id="rId15"/>
    <p:sldId id="258" r:id="rId16"/>
    <p:sldId id="266" r:id="rId17"/>
    <p:sldId id="268" r:id="rId18"/>
    <p:sldId id="259" r:id="rId19"/>
    <p:sldId id="260" r:id="rId20"/>
    <p:sldId id="625" r:id="rId21"/>
    <p:sldId id="352" r:id="rId22"/>
    <p:sldId id="369" r:id="rId23"/>
    <p:sldId id="355" r:id="rId24"/>
    <p:sldId id="356" r:id="rId25"/>
    <p:sldId id="357" r:id="rId26"/>
    <p:sldId id="358" r:id="rId27"/>
    <p:sldId id="359" r:id="rId28"/>
    <p:sldId id="360" r:id="rId29"/>
    <p:sldId id="353" r:id="rId30"/>
    <p:sldId id="364" r:id="rId31"/>
    <p:sldId id="362" r:id="rId32"/>
    <p:sldId id="363" r:id="rId33"/>
    <p:sldId id="365" r:id="rId34"/>
    <p:sldId id="366" r:id="rId35"/>
    <p:sldId id="361" r:id="rId36"/>
    <p:sldId id="367" r:id="rId37"/>
    <p:sldId id="368" r:id="rId38"/>
    <p:sldId id="626" r:id="rId39"/>
    <p:sldId id="643" r:id="rId40"/>
    <p:sldId id="605" r:id="rId41"/>
    <p:sldId id="644" r:id="rId42"/>
    <p:sldId id="606" r:id="rId43"/>
    <p:sldId id="645" r:id="rId44"/>
    <p:sldId id="640" r:id="rId45"/>
    <p:sldId id="641" r:id="rId46"/>
    <p:sldId id="649" r:id="rId47"/>
    <p:sldId id="642" r:id="rId48"/>
    <p:sldId id="652" r:id="rId49"/>
    <p:sldId id="647" r:id="rId50"/>
    <p:sldId id="650" r:id="rId51"/>
    <p:sldId id="651" r:id="rId52"/>
    <p:sldId id="653" r:id="rId53"/>
    <p:sldId id="344" r:id="rId54"/>
    <p:sldId id="654" r:id="rId55"/>
    <p:sldId id="655" r:id="rId56"/>
    <p:sldId id="648" r:id="rId57"/>
    <p:sldId id="656" r:id="rId58"/>
    <p:sldId id="657" r:id="rId59"/>
    <p:sldId id="658" r:id="rId60"/>
    <p:sldId id="659" r:id="rId61"/>
    <p:sldId id="660" r:id="rId62"/>
    <p:sldId id="661" r:id="rId63"/>
    <p:sldId id="662" r:id="rId64"/>
    <p:sldId id="663" r:id="rId65"/>
    <p:sldId id="664" r:id="rId66"/>
    <p:sldId id="665" r:id="rId67"/>
    <p:sldId id="370" r:id="rId68"/>
    <p:sldId id="635" r:id="rId69"/>
    <p:sldId id="632" r:id="rId70"/>
    <p:sldId id="666" r:id="rId71"/>
    <p:sldId id="667" r:id="rId72"/>
    <p:sldId id="668" r:id="rId73"/>
    <p:sldId id="669" r:id="rId74"/>
    <p:sldId id="670" r:id="rId75"/>
    <p:sldId id="637" r:id="rId76"/>
    <p:sldId id="613" r:id="rId77"/>
    <p:sldId id="671" r:id="rId78"/>
    <p:sldId id="621" r:id="rId79"/>
    <p:sldId id="638" r:id="rId80"/>
    <p:sldId id="639" r:id="rId81"/>
    <p:sldId id="672" r:id="rId82"/>
    <p:sldId id="614" r:id="rId83"/>
    <p:sldId id="673" r:id="rId84"/>
    <p:sldId id="674" r:id="rId85"/>
    <p:sldId id="675" r:id="rId86"/>
    <p:sldId id="303" r:id="rId87"/>
    <p:sldId id="676" r:id="rId88"/>
    <p:sldId id="283" r:id="rId89"/>
    <p:sldId id="633" r:id="rId90"/>
    <p:sldId id="634" r:id="rId91"/>
    <p:sldId id="306" r:id="rId92"/>
    <p:sldId id="677" r:id="rId93"/>
    <p:sldId id="678" r:id="rId94"/>
    <p:sldId id="679" r:id="rId95"/>
    <p:sldId id="680" r:id="rId96"/>
    <p:sldId id="681" r:id="rId97"/>
    <p:sldId id="682" r:id="rId98"/>
    <p:sldId id="619" r:id="rId99"/>
    <p:sldId id="683" r:id="rId100"/>
    <p:sldId id="684" r:id="rId101"/>
    <p:sldId id="685" r:id="rId102"/>
    <p:sldId id="686" r:id="rId103"/>
    <p:sldId id="617" r:id="rId104"/>
    <p:sldId id="615" r:id="rId105"/>
    <p:sldId id="616" r:id="rId106"/>
    <p:sldId id="687" r:id="rId107"/>
    <p:sldId id="688" r:id="rId108"/>
    <p:sldId id="689" r:id="rId109"/>
    <p:sldId id="631" r:id="rId110"/>
    <p:sldId id="611" r:id="rId111"/>
    <p:sldId id="630" r:id="rId112"/>
    <p:sldId id="690" r:id="rId113"/>
    <p:sldId id="691" r:id="rId114"/>
    <p:sldId id="692" r:id="rId115"/>
    <p:sldId id="627" r:id="rId116"/>
    <p:sldId id="693" r:id="rId117"/>
    <p:sldId id="628" r:id="rId118"/>
    <p:sldId id="271" r:id="rId119"/>
    <p:sldId id="312" r:id="rId120"/>
    <p:sldId id="313" r:id="rId121"/>
    <p:sldId id="273" r:id="rId122"/>
    <p:sldId id="629" r:id="rId123"/>
    <p:sldId id="277" r:id="rId124"/>
    <p:sldId id="278" r:id="rId125"/>
    <p:sldId id="636" r:id="rId126"/>
    <p:sldId id="694" r:id="rId127"/>
    <p:sldId id="695" r:id="rId128"/>
    <p:sldId id="696" r:id="rId129"/>
    <p:sldId id="697" r:id="rId130"/>
    <p:sldId id="698" r:id="rId131"/>
    <p:sldId id="699" r:id="rId132"/>
    <p:sldId id="700" r:id="rId133"/>
    <p:sldId id="256" r:id="rId134"/>
    <p:sldId id="343" r:id="rId135"/>
    <p:sldId id="346" r:id="rId136"/>
    <p:sldId id="347" r:id="rId137"/>
    <p:sldId id="348" r:id="rId138"/>
    <p:sldId id="701" r:id="rId139"/>
    <p:sldId id="349" r:id="rId140"/>
    <p:sldId id="702" r:id="rId141"/>
    <p:sldId id="350" r:id="rId142"/>
    <p:sldId id="354" r:id="rId143"/>
    <p:sldId id="703" r:id="rId144"/>
    <p:sldId id="345" r:id="rId145"/>
    <p:sldId id="351" r:id="rId146"/>
    <p:sldId id="704" r:id="rId147"/>
    <p:sldId id="607" r:id="rId148"/>
    <p:sldId id="608" r:id="rId149"/>
    <p:sldId id="597" r:id="rId150"/>
    <p:sldId id="598" r:id="rId151"/>
    <p:sldId id="599" r:id="rId152"/>
    <p:sldId id="604" r:id="rId153"/>
    <p:sldId id="705" r:id="rId154"/>
    <p:sldId id="706" r:id="rId155"/>
    <p:sldId id="601" r:id="rId156"/>
    <p:sldId id="609" r:id="rId157"/>
    <p:sldId id="707" r:id="rId158"/>
    <p:sldId id="612" r:id="rId159"/>
    <p:sldId id="708" r:id="rId160"/>
    <p:sldId id="709" r:id="rId161"/>
    <p:sldId id="710" r:id="rId162"/>
    <p:sldId id="711" r:id="rId163"/>
    <p:sldId id="712" r:id="rId164"/>
    <p:sldId id="618" r:id="rId165"/>
    <p:sldId id="713" r:id="rId166"/>
    <p:sldId id="714" r:id="rId167"/>
    <p:sldId id="715" r:id="rId168"/>
    <p:sldId id="716" r:id="rId169"/>
    <p:sldId id="717" r:id="rId170"/>
    <p:sldId id="718" r:id="rId171"/>
    <p:sldId id="719" r:id="rId172"/>
    <p:sldId id="341" r:id="rId173"/>
    <p:sldId id="720" r:id="rId174"/>
    <p:sldId id="323" r:id="rId175"/>
    <p:sldId id="721" r:id="rId176"/>
    <p:sldId id="338" r:id="rId177"/>
    <p:sldId id="722" r:id="rId178"/>
    <p:sldId id="339" r:id="rId179"/>
    <p:sldId id="723" r:id="rId180"/>
    <p:sldId id="600" r:id="rId181"/>
    <p:sldId id="724" r:id="rId182"/>
    <p:sldId id="725" r:id="rId183"/>
    <p:sldId id="257" r:id="rId184"/>
    <p:sldId id="375" r:id="rId185"/>
    <p:sldId id="726" r:id="rId186"/>
    <p:sldId id="376" r:id="rId187"/>
    <p:sldId id="371" r:id="rId188"/>
    <p:sldId id="377" r:id="rId189"/>
    <p:sldId id="372" r:id="rId190"/>
    <p:sldId id="378" r:id="rId191"/>
    <p:sldId id="373" r:id="rId192"/>
    <p:sldId id="379" r:id="rId193"/>
    <p:sldId id="284" r:id="rId194"/>
    <p:sldId id="327" r:id="rId195"/>
    <p:sldId id="380" r:id="rId196"/>
    <p:sldId id="288" r:id="rId197"/>
    <p:sldId id="289" r:id="rId198"/>
    <p:sldId id="291" r:id="rId199"/>
    <p:sldId id="342" r:id="rId200"/>
    <p:sldId id="727" r:id="rId201"/>
    <p:sldId id="728" r:id="rId202"/>
    <p:sldId id="374" r:id="rId203"/>
    <p:sldId id="383" r:id="rId204"/>
    <p:sldId id="326" r:id="rId205"/>
    <p:sldId id="295" r:id="rId206"/>
    <p:sldId id="325" r:id="rId2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EEB63D-3FAE-5847-4C50-6A24039EBB3D}" name="Claudio Costantino - IMO Cluster NUT (COOPI)" initials="CC" userId="Claudio Costantino - IMO Cluster NUT (COOPI)"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eorges Alain Tchamba" initials="GAT" lastIdx="1" clrIdx="0">
    <p:extLst>
      <p:ext uri="{19B8F6BF-5375-455C-9EA6-DF929625EA0E}">
        <p15:presenceInfo xmlns:p15="http://schemas.microsoft.com/office/powerpoint/2012/main" userId="S::gtchamba@unicef.org::06b624d7-8d7f-4087-9b78-dbe5d57216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14" Type="http://schemas.microsoft.com/office/2018/10/relationships/authors" Target="authors.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commentAuthors" Target="commentAuthors.xml"/><Relationship Id="rId190" Type="http://schemas.openxmlformats.org/officeDocument/2006/relationships/slide" Target="slides/slide186.xml"/><Relationship Id="rId204" Type="http://schemas.openxmlformats.org/officeDocument/2006/relationships/slide" Target="slides/slide200.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presProps" Target="presProps.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viewProps" Target="viewProp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theme" Target="theme/theme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s>
</file>

<file path=ppt/comments/modernComment_2C2_97D0B178.xml><?xml version="1.0" encoding="utf-8"?>
<p188:cmLst xmlns:a="http://schemas.openxmlformats.org/drawingml/2006/main" xmlns:r="http://schemas.openxmlformats.org/officeDocument/2006/relationships" xmlns:p188="http://schemas.microsoft.com/office/powerpoint/2018/8/main">
  <p188:cm id="{C0B7F506-CD56-4148-AFEF-0173CF56CB2A}" authorId="{31EEB63D-3FAE-5847-4C50-6A24039EBB3D}" created="2023-07-03T11:15:22.195">
    <ac:txMkLst xmlns:ac="http://schemas.microsoft.com/office/drawing/2013/main/command">
      <pc:docMk xmlns:pc="http://schemas.microsoft.com/office/powerpoint/2013/main/command"/>
      <pc:sldMk xmlns:pc="http://schemas.microsoft.com/office/powerpoint/2013/main/command" cId="2547036536" sldId="706"/>
      <ac:graphicFrameMk id="4" creationId="{A7C3CE8D-072A-DBDE-7A47-1138E3643653}"/>
      <ac:tblMk/>
      <ac:tcMk rowId="92550457" colId="3505092801"/>
      <ac:txMk cp="0" len="15">
        <ac:context len="16" hash="4193986608"/>
      </ac:txMk>
    </ac:txMkLst>
    <p188:pos x="6356147" y="425137"/>
    <p188:txBody>
      <a:bodyPr/>
      <a:lstStyle/>
      <a:p>
        <a:r>
          <a:rPr lang="fr-FR"/>
          <a:t>Double check the doc.</a:t>
        </a:r>
      </a:p>
    </p188:txBody>
  </p188:cm>
</p188:cmLst>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AC376C-01CE-48DB-A6E2-F21BFD82B731}" type="doc">
      <dgm:prSet loTypeId="urn:microsoft.com/office/officeart/2005/8/layout/chart3" loCatId="relationship" qsTypeId="urn:microsoft.com/office/officeart/2005/8/quickstyle/simple1" qsCatId="simple" csTypeId="urn:microsoft.com/office/officeart/2005/8/colors/accent3_2" csCatId="accent3" phldr="1"/>
      <dgm:spPr/>
    </dgm:pt>
    <dgm:pt modelId="{A7C83A94-6E8B-4E43-9037-A650DE5D8EF7}">
      <dgm:prSet phldrT="[Text]"/>
      <dgm:spPr>
        <a:solidFill>
          <a:schemeClr val="tx1">
            <a:lumMod val="85000"/>
            <a:lumOff val="15000"/>
          </a:schemeClr>
        </a:solidFill>
      </dgm:spPr>
      <dgm:t>
        <a:bodyPr/>
        <a:lstStyle/>
        <a:p>
          <a:endParaRPr lang="en-US"/>
        </a:p>
      </dgm:t>
    </dgm:pt>
    <dgm:pt modelId="{EFECB1B2-AB1C-4E5B-AB2F-A55D3CD047BD}" type="parTrans" cxnId="{98C6792C-F0D0-4D0C-8488-DE786375C3EB}">
      <dgm:prSet/>
      <dgm:spPr/>
      <dgm:t>
        <a:bodyPr/>
        <a:lstStyle/>
        <a:p>
          <a:endParaRPr lang="en-US"/>
        </a:p>
      </dgm:t>
    </dgm:pt>
    <dgm:pt modelId="{7858F135-160B-44A2-A24F-9B768C73E836}" type="sibTrans" cxnId="{98C6792C-F0D0-4D0C-8488-DE786375C3EB}">
      <dgm:prSet/>
      <dgm:spPr/>
      <dgm:t>
        <a:bodyPr/>
        <a:lstStyle/>
        <a:p>
          <a:endParaRPr lang="en-US"/>
        </a:p>
      </dgm:t>
    </dgm:pt>
    <dgm:pt modelId="{CA2946F7-95BC-486B-A1B6-58F1CD35B86C}">
      <dgm:prSet phldrT="[Text]"/>
      <dgm:spPr>
        <a:solidFill>
          <a:schemeClr val="accent2">
            <a:lumMod val="75000"/>
          </a:schemeClr>
        </a:solidFill>
      </dgm:spPr>
      <dgm:t>
        <a:bodyPr/>
        <a:lstStyle/>
        <a:p>
          <a:endParaRPr lang="en-US"/>
        </a:p>
      </dgm:t>
    </dgm:pt>
    <dgm:pt modelId="{C33F5F6A-7D5C-420C-A19A-67F6D2B14DAA}" type="parTrans" cxnId="{F58DCE3F-4D10-4CB0-8256-F0DCC567355C}">
      <dgm:prSet/>
      <dgm:spPr/>
      <dgm:t>
        <a:bodyPr/>
        <a:lstStyle/>
        <a:p>
          <a:endParaRPr lang="en-US"/>
        </a:p>
      </dgm:t>
    </dgm:pt>
    <dgm:pt modelId="{FC011157-17AC-4721-AF71-8372A6CE217E}" type="sibTrans" cxnId="{F58DCE3F-4D10-4CB0-8256-F0DCC567355C}">
      <dgm:prSet/>
      <dgm:spPr/>
      <dgm:t>
        <a:bodyPr/>
        <a:lstStyle/>
        <a:p>
          <a:endParaRPr lang="en-US"/>
        </a:p>
      </dgm:t>
    </dgm:pt>
    <dgm:pt modelId="{0946EFAA-7392-4798-93B2-30AC7086776A}">
      <dgm:prSet phldrT="[Text]"/>
      <dgm:spPr>
        <a:solidFill>
          <a:srgbClr val="3E8853"/>
        </a:solidFill>
      </dgm:spPr>
      <dgm:t>
        <a:bodyPr/>
        <a:lstStyle/>
        <a:p>
          <a:endParaRPr lang="en-US"/>
        </a:p>
      </dgm:t>
    </dgm:pt>
    <dgm:pt modelId="{2A6BEAC9-FD9D-4AA2-805A-C7A894129129}" type="parTrans" cxnId="{D993717D-2EDA-47C1-A9E8-88F10B4F8399}">
      <dgm:prSet/>
      <dgm:spPr/>
      <dgm:t>
        <a:bodyPr/>
        <a:lstStyle/>
        <a:p>
          <a:endParaRPr lang="en-US"/>
        </a:p>
      </dgm:t>
    </dgm:pt>
    <dgm:pt modelId="{E035D657-08A7-48D8-8FF1-94645764790B}" type="sibTrans" cxnId="{D993717D-2EDA-47C1-A9E8-88F10B4F8399}">
      <dgm:prSet/>
      <dgm:spPr/>
      <dgm:t>
        <a:bodyPr/>
        <a:lstStyle/>
        <a:p>
          <a:endParaRPr lang="en-US"/>
        </a:p>
      </dgm:t>
    </dgm:pt>
    <dgm:pt modelId="{E0CAFC02-2D2F-45A5-8FBA-858C725EAA52}">
      <dgm:prSet phldrT="[Text]"/>
      <dgm:spPr>
        <a:solidFill>
          <a:srgbClr val="77CDB4"/>
        </a:solidFill>
      </dgm:spPr>
      <dgm:t>
        <a:bodyPr/>
        <a:lstStyle/>
        <a:p>
          <a:endParaRPr lang="en-US"/>
        </a:p>
      </dgm:t>
    </dgm:pt>
    <dgm:pt modelId="{F7553F63-A486-409E-89BB-DD1C3E5827E8}" type="parTrans" cxnId="{7A1B3D39-C1EA-4068-B105-FFE1FECBC9D7}">
      <dgm:prSet/>
      <dgm:spPr/>
      <dgm:t>
        <a:bodyPr/>
        <a:lstStyle/>
        <a:p>
          <a:endParaRPr lang="en-US"/>
        </a:p>
      </dgm:t>
    </dgm:pt>
    <dgm:pt modelId="{3524220C-6B79-4DCE-8016-65E8AA025E37}" type="sibTrans" cxnId="{7A1B3D39-C1EA-4068-B105-FFE1FECBC9D7}">
      <dgm:prSet/>
      <dgm:spPr/>
      <dgm:t>
        <a:bodyPr/>
        <a:lstStyle/>
        <a:p>
          <a:endParaRPr lang="en-US"/>
        </a:p>
      </dgm:t>
    </dgm:pt>
    <dgm:pt modelId="{3BA61CA5-77DD-4F0F-B61C-ABE56995FF97}">
      <dgm:prSet phldrT="[Text]"/>
      <dgm:spPr>
        <a:solidFill>
          <a:srgbClr val="1CADE4"/>
        </a:solidFill>
      </dgm:spPr>
      <dgm:t>
        <a:bodyPr/>
        <a:lstStyle/>
        <a:p>
          <a:endParaRPr lang="en-US"/>
        </a:p>
      </dgm:t>
    </dgm:pt>
    <dgm:pt modelId="{C8B03477-AC2D-472C-B30A-D4188BB6D115}" type="sibTrans" cxnId="{FAFDF8D4-FF58-41D2-97DB-5A7050F79B28}">
      <dgm:prSet/>
      <dgm:spPr/>
      <dgm:t>
        <a:bodyPr/>
        <a:lstStyle/>
        <a:p>
          <a:endParaRPr lang="en-US"/>
        </a:p>
      </dgm:t>
    </dgm:pt>
    <dgm:pt modelId="{2255AC1D-BFA1-4DEC-ADBA-21555051D31F}" type="parTrans" cxnId="{FAFDF8D4-FF58-41D2-97DB-5A7050F79B28}">
      <dgm:prSet/>
      <dgm:spPr/>
      <dgm:t>
        <a:bodyPr/>
        <a:lstStyle/>
        <a:p>
          <a:endParaRPr lang="en-US"/>
        </a:p>
      </dgm:t>
    </dgm:pt>
    <dgm:pt modelId="{C168F6E3-4D28-4585-9617-C160016E2BFB}" type="pres">
      <dgm:prSet presAssocID="{CEAC376C-01CE-48DB-A6E2-F21BFD82B731}" presName="compositeShape" presStyleCnt="0">
        <dgm:presLayoutVars>
          <dgm:chMax val="7"/>
          <dgm:dir/>
          <dgm:resizeHandles val="exact"/>
        </dgm:presLayoutVars>
      </dgm:prSet>
      <dgm:spPr/>
    </dgm:pt>
    <dgm:pt modelId="{FF50EE29-6269-4E03-B30F-924A66EC66D2}" type="pres">
      <dgm:prSet presAssocID="{CEAC376C-01CE-48DB-A6E2-F21BFD82B731}" presName="wedge1" presStyleLbl="node1" presStyleIdx="0" presStyleCnt="5" custLinFactNeighborX="-3632" custLinFactNeighborY="4593"/>
      <dgm:spPr/>
    </dgm:pt>
    <dgm:pt modelId="{F795B1B9-9A93-4760-82A8-B4E3A3C4566B}" type="pres">
      <dgm:prSet presAssocID="{CEAC376C-01CE-48DB-A6E2-F21BFD82B731}" presName="wedge1Tx" presStyleLbl="node1" presStyleIdx="0" presStyleCnt="5">
        <dgm:presLayoutVars>
          <dgm:chMax val="0"/>
          <dgm:chPref val="0"/>
          <dgm:bulletEnabled val="1"/>
        </dgm:presLayoutVars>
      </dgm:prSet>
      <dgm:spPr/>
    </dgm:pt>
    <dgm:pt modelId="{7008EA76-0ABE-46B7-ACE3-9B29B550A5E8}" type="pres">
      <dgm:prSet presAssocID="{CEAC376C-01CE-48DB-A6E2-F21BFD82B731}" presName="wedge2" presStyleLbl="node1" presStyleIdx="1" presStyleCnt="5"/>
      <dgm:spPr/>
    </dgm:pt>
    <dgm:pt modelId="{0AC5A92B-A03A-44D5-9D86-E2CEC56EED24}" type="pres">
      <dgm:prSet presAssocID="{CEAC376C-01CE-48DB-A6E2-F21BFD82B731}" presName="wedge2Tx" presStyleLbl="node1" presStyleIdx="1" presStyleCnt="5">
        <dgm:presLayoutVars>
          <dgm:chMax val="0"/>
          <dgm:chPref val="0"/>
          <dgm:bulletEnabled val="1"/>
        </dgm:presLayoutVars>
      </dgm:prSet>
      <dgm:spPr/>
    </dgm:pt>
    <dgm:pt modelId="{3331A37E-D5F3-47A2-A85A-68A6A522F0E3}" type="pres">
      <dgm:prSet presAssocID="{CEAC376C-01CE-48DB-A6E2-F21BFD82B731}" presName="wedge3" presStyleLbl="node1" presStyleIdx="2" presStyleCnt="5"/>
      <dgm:spPr/>
    </dgm:pt>
    <dgm:pt modelId="{80831824-93BE-4139-A886-A0323806D9B2}" type="pres">
      <dgm:prSet presAssocID="{CEAC376C-01CE-48DB-A6E2-F21BFD82B731}" presName="wedge3Tx" presStyleLbl="node1" presStyleIdx="2" presStyleCnt="5">
        <dgm:presLayoutVars>
          <dgm:chMax val="0"/>
          <dgm:chPref val="0"/>
          <dgm:bulletEnabled val="1"/>
        </dgm:presLayoutVars>
      </dgm:prSet>
      <dgm:spPr/>
    </dgm:pt>
    <dgm:pt modelId="{5E763552-559E-46AB-B65D-9F99545643C8}" type="pres">
      <dgm:prSet presAssocID="{CEAC376C-01CE-48DB-A6E2-F21BFD82B731}" presName="wedge4" presStyleLbl="node1" presStyleIdx="3" presStyleCnt="5"/>
      <dgm:spPr/>
    </dgm:pt>
    <dgm:pt modelId="{E60BAEF0-53C7-4681-96AE-3A100E4E7215}" type="pres">
      <dgm:prSet presAssocID="{CEAC376C-01CE-48DB-A6E2-F21BFD82B731}" presName="wedge4Tx" presStyleLbl="node1" presStyleIdx="3" presStyleCnt="5">
        <dgm:presLayoutVars>
          <dgm:chMax val="0"/>
          <dgm:chPref val="0"/>
          <dgm:bulletEnabled val="1"/>
        </dgm:presLayoutVars>
      </dgm:prSet>
      <dgm:spPr/>
    </dgm:pt>
    <dgm:pt modelId="{D32B6B61-7EE6-4839-8895-D66E804CC4CF}" type="pres">
      <dgm:prSet presAssocID="{CEAC376C-01CE-48DB-A6E2-F21BFD82B731}" presName="wedge5" presStyleLbl="node1" presStyleIdx="4" presStyleCnt="5"/>
      <dgm:spPr/>
    </dgm:pt>
    <dgm:pt modelId="{E4C2BF45-4323-4337-827E-86AAEAFF0F83}" type="pres">
      <dgm:prSet presAssocID="{CEAC376C-01CE-48DB-A6E2-F21BFD82B731}" presName="wedge5Tx" presStyleLbl="node1" presStyleIdx="4" presStyleCnt="5">
        <dgm:presLayoutVars>
          <dgm:chMax val="0"/>
          <dgm:chPref val="0"/>
          <dgm:bulletEnabled val="1"/>
        </dgm:presLayoutVars>
      </dgm:prSet>
      <dgm:spPr/>
    </dgm:pt>
  </dgm:ptLst>
  <dgm:cxnLst>
    <dgm:cxn modelId="{E12DC807-7BFB-4DA8-BF75-4F075922C960}" type="presOf" srcId="{CEAC376C-01CE-48DB-A6E2-F21BFD82B731}" destId="{C168F6E3-4D28-4585-9617-C160016E2BFB}" srcOrd="0" destOrd="0" presId="urn:microsoft.com/office/officeart/2005/8/layout/chart3"/>
    <dgm:cxn modelId="{E4FD4016-786C-4377-8EF0-004D91834F3C}" type="presOf" srcId="{0946EFAA-7392-4798-93B2-30AC7086776A}" destId="{5E763552-559E-46AB-B65D-9F99545643C8}" srcOrd="0" destOrd="0" presId="urn:microsoft.com/office/officeart/2005/8/layout/chart3"/>
    <dgm:cxn modelId="{98C6792C-F0D0-4D0C-8488-DE786375C3EB}" srcId="{CEAC376C-01CE-48DB-A6E2-F21BFD82B731}" destId="{A7C83A94-6E8B-4E43-9037-A650DE5D8EF7}" srcOrd="1" destOrd="0" parTransId="{EFECB1B2-AB1C-4E5B-AB2F-A55D3CD047BD}" sibTransId="{7858F135-160B-44A2-A24F-9B768C73E836}"/>
    <dgm:cxn modelId="{7A1B3D39-C1EA-4068-B105-FFE1FECBC9D7}" srcId="{CEAC376C-01CE-48DB-A6E2-F21BFD82B731}" destId="{E0CAFC02-2D2F-45A5-8FBA-858C725EAA52}" srcOrd="2" destOrd="0" parTransId="{F7553F63-A486-409E-89BB-DD1C3E5827E8}" sibTransId="{3524220C-6B79-4DCE-8016-65E8AA025E37}"/>
    <dgm:cxn modelId="{F58DCE3F-4D10-4CB0-8256-F0DCC567355C}" srcId="{CEAC376C-01CE-48DB-A6E2-F21BFD82B731}" destId="{CA2946F7-95BC-486B-A1B6-58F1CD35B86C}" srcOrd="4" destOrd="0" parTransId="{C33F5F6A-7D5C-420C-A19A-67F6D2B14DAA}" sibTransId="{FC011157-17AC-4721-AF71-8372A6CE217E}"/>
    <dgm:cxn modelId="{12CCF853-DB8E-4729-87AD-391C69978E7D}" type="presOf" srcId="{3BA61CA5-77DD-4F0F-B61C-ABE56995FF97}" destId="{F795B1B9-9A93-4760-82A8-B4E3A3C4566B}" srcOrd="1" destOrd="0" presId="urn:microsoft.com/office/officeart/2005/8/layout/chart3"/>
    <dgm:cxn modelId="{81A1E174-3B21-4235-ACC2-483D4F2B5F0F}" type="presOf" srcId="{A7C83A94-6E8B-4E43-9037-A650DE5D8EF7}" destId="{7008EA76-0ABE-46B7-ACE3-9B29B550A5E8}" srcOrd="0" destOrd="0" presId="urn:microsoft.com/office/officeart/2005/8/layout/chart3"/>
    <dgm:cxn modelId="{40209558-58C3-4903-839B-47E7BA4F4530}" type="presOf" srcId="{E0CAFC02-2D2F-45A5-8FBA-858C725EAA52}" destId="{80831824-93BE-4139-A886-A0323806D9B2}" srcOrd="1" destOrd="0" presId="urn:microsoft.com/office/officeart/2005/8/layout/chart3"/>
    <dgm:cxn modelId="{6383C179-2EC2-496E-B35A-B33A36B94E60}" type="presOf" srcId="{CA2946F7-95BC-486B-A1B6-58F1CD35B86C}" destId="{E4C2BF45-4323-4337-827E-86AAEAFF0F83}" srcOrd="1" destOrd="0" presId="urn:microsoft.com/office/officeart/2005/8/layout/chart3"/>
    <dgm:cxn modelId="{A8E2F659-207F-4782-8F15-BF57861BC235}" type="presOf" srcId="{3BA61CA5-77DD-4F0F-B61C-ABE56995FF97}" destId="{FF50EE29-6269-4E03-B30F-924A66EC66D2}" srcOrd="0" destOrd="0" presId="urn:microsoft.com/office/officeart/2005/8/layout/chart3"/>
    <dgm:cxn modelId="{D993717D-2EDA-47C1-A9E8-88F10B4F8399}" srcId="{CEAC376C-01CE-48DB-A6E2-F21BFD82B731}" destId="{0946EFAA-7392-4798-93B2-30AC7086776A}" srcOrd="3" destOrd="0" parTransId="{2A6BEAC9-FD9D-4AA2-805A-C7A894129129}" sibTransId="{E035D657-08A7-48D8-8FF1-94645764790B}"/>
    <dgm:cxn modelId="{933E4C85-EF31-4BE8-8D46-FEF8BBAD1911}" type="presOf" srcId="{A7C83A94-6E8B-4E43-9037-A650DE5D8EF7}" destId="{0AC5A92B-A03A-44D5-9D86-E2CEC56EED24}" srcOrd="1" destOrd="0" presId="urn:microsoft.com/office/officeart/2005/8/layout/chart3"/>
    <dgm:cxn modelId="{EDBD348E-EFF5-4D84-8FF5-F3FD4620AEE4}" type="presOf" srcId="{CA2946F7-95BC-486B-A1B6-58F1CD35B86C}" destId="{D32B6B61-7EE6-4839-8895-D66E804CC4CF}" srcOrd="0" destOrd="0" presId="urn:microsoft.com/office/officeart/2005/8/layout/chart3"/>
    <dgm:cxn modelId="{CE87589F-8ECB-4A85-9CB0-643E0B89387A}" type="presOf" srcId="{0946EFAA-7392-4798-93B2-30AC7086776A}" destId="{E60BAEF0-53C7-4681-96AE-3A100E4E7215}" srcOrd="1" destOrd="0" presId="urn:microsoft.com/office/officeart/2005/8/layout/chart3"/>
    <dgm:cxn modelId="{47DA36CC-BBA1-4BBE-99BD-06C25CD77BA9}" type="presOf" srcId="{E0CAFC02-2D2F-45A5-8FBA-858C725EAA52}" destId="{3331A37E-D5F3-47A2-A85A-68A6A522F0E3}" srcOrd="0" destOrd="0" presId="urn:microsoft.com/office/officeart/2005/8/layout/chart3"/>
    <dgm:cxn modelId="{FAFDF8D4-FF58-41D2-97DB-5A7050F79B28}" srcId="{CEAC376C-01CE-48DB-A6E2-F21BFD82B731}" destId="{3BA61CA5-77DD-4F0F-B61C-ABE56995FF97}" srcOrd="0" destOrd="0" parTransId="{2255AC1D-BFA1-4DEC-ADBA-21555051D31F}" sibTransId="{C8B03477-AC2D-472C-B30A-D4188BB6D115}"/>
    <dgm:cxn modelId="{5DD2194D-8DB2-4E1C-89DA-5DDB0107A6F0}" type="presParOf" srcId="{C168F6E3-4D28-4585-9617-C160016E2BFB}" destId="{FF50EE29-6269-4E03-B30F-924A66EC66D2}" srcOrd="0" destOrd="0" presId="urn:microsoft.com/office/officeart/2005/8/layout/chart3"/>
    <dgm:cxn modelId="{68300F05-738F-46D8-9C87-A0EBD84B53DF}" type="presParOf" srcId="{C168F6E3-4D28-4585-9617-C160016E2BFB}" destId="{F795B1B9-9A93-4760-82A8-B4E3A3C4566B}" srcOrd="1" destOrd="0" presId="urn:microsoft.com/office/officeart/2005/8/layout/chart3"/>
    <dgm:cxn modelId="{CFEBF1E3-4C58-4989-8DF9-17799A752113}" type="presParOf" srcId="{C168F6E3-4D28-4585-9617-C160016E2BFB}" destId="{7008EA76-0ABE-46B7-ACE3-9B29B550A5E8}" srcOrd="2" destOrd="0" presId="urn:microsoft.com/office/officeart/2005/8/layout/chart3"/>
    <dgm:cxn modelId="{3F0A613D-E1D4-4051-846B-DE94F069F6B9}" type="presParOf" srcId="{C168F6E3-4D28-4585-9617-C160016E2BFB}" destId="{0AC5A92B-A03A-44D5-9D86-E2CEC56EED24}" srcOrd="3" destOrd="0" presId="urn:microsoft.com/office/officeart/2005/8/layout/chart3"/>
    <dgm:cxn modelId="{B62E590E-A2EC-45E6-848D-6E543D02AA09}" type="presParOf" srcId="{C168F6E3-4D28-4585-9617-C160016E2BFB}" destId="{3331A37E-D5F3-47A2-A85A-68A6A522F0E3}" srcOrd="4" destOrd="0" presId="urn:microsoft.com/office/officeart/2005/8/layout/chart3"/>
    <dgm:cxn modelId="{AA0FB04A-B2FC-4DD5-964E-7B58B0373688}" type="presParOf" srcId="{C168F6E3-4D28-4585-9617-C160016E2BFB}" destId="{80831824-93BE-4139-A886-A0323806D9B2}" srcOrd="5" destOrd="0" presId="urn:microsoft.com/office/officeart/2005/8/layout/chart3"/>
    <dgm:cxn modelId="{E7312337-77F1-4995-8850-CD17FEA3A694}" type="presParOf" srcId="{C168F6E3-4D28-4585-9617-C160016E2BFB}" destId="{5E763552-559E-46AB-B65D-9F99545643C8}" srcOrd="6" destOrd="0" presId="urn:microsoft.com/office/officeart/2005/8/layout/chart3"/>
    <dgm:cxn modelId="{E8EB266B-B0AC-4AA1-AB70-E92404B827BC}" type="presParOf" srcId="{C168F6E3-4D28-4585-9617-C160016E2BFB}" destId="{E60BAEF0-53C7-4681-96AE-3A100E4E7215}" srcOrd="7" destOrd="0" presId="urn:microsoft.com/office/officeart/2005/8/layout/chart3"/>
    <dgm:cxn modelId="{0D8F0848-094D-4FE2-BC3D-F654B863607F}" type="presParOf" srcId="{C168F6E3-4D28-4585-9617-C160016E2BFB}" destId="{D32B6B61-7EE6-4839-8895-D66E804CC4CF}" srcOrd="8" destOrd="0" presId="urn:microsoft.com/office/officeart/2005/8/layout/chart3"/>
    <dgm:cxn modelId="{AF7964A1-8899-4198-9164-074D9FD8E8B6}" type="presParOf" srcId="{C168F6E3-4D28-4585-9617-C160016E2BFB}" destId="{E4C2BF45-4323-4337-827E-86AAEAFF0F83}" srcOrd="9"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AC376C-01CE-48DB-A6E2-F21BFD82B731}" type="doc">
      <dgm:prSet loTypeId="urn:microsoft.com/office/officeart/2005/8/layout/chart3" loCatId="relationship" qsTypeId="urn:microsoft.com/office/officeart/2005/8/quickstyle/simple1" qsCatId="simple" csTypeId="urn:microsoft.com/office/officeart/2005/8/colors/accent3_2" csCatId="accent3" phldr="1"/>
      <dgm:spPr/>
    </dgm:pt>
    <dgm:pt modelId="{A7C83A94-6E8B-4E43-9037-A650DE5D8EF7}">
      <dgm:prSet phldrT="[Text]"/>
      <dgm:spPr>
        <a:solidFill>
          <a:schemeClr val="accent3"/>
        </a:solidFill>
      </dgm:spPr>
      <dgm:t>
        <a:bodyPr/>
        <a:lstStyle/>
        <a:p>
          <a:endParaRPr lang="en-US"/>
        </a:p>
      </dgm:t>
    </dgm:pt>
    <dgm:pt modelId="{EFECB1B2-AB1C-4E5B-AB2F-A55D3CD047BD}" type="parTrans" cxnId="{98C6792C-F0D0-4D0C-8488-DE786375C3EB}">
      <dgm:prSet/>
      <dgm:spPr/>
      <dgm:t>
        <a:bodyPr/>
        <a:lstStyle/>
        <a:p>
          <a:endParaRPr lang="en-US"/>
        </a:p>
      </dgm:t>
    </dgm:pt>
    <dgm:pt modelId="{7858F135-160B-44A2-A24F-9B768C73E836}" type="sibTrans" cxnId="{98C6792C-F0D0-4D0C-8488-DE786375C3EB}">
      <dgm:prSet/>
      <dgm:spPr/>
      <dgm:t>
        <a:bodyPr/>
        <a:lstStyle/>
        <a:p>
          <a:endParaRPr lang="en-US"/>
        </a:p>
      </dgm:t>
    </dgm:pt>
    <dgm:pt modelId="{CA2946F7-95BC-486B-A1B6-58F1CD35B86C}">
      <dgm:prSet phldrT="[Text]"/>
      <dgm:spPr>
        <a:solidFill>
          <a:schemeClr val="accent2">
            <a:lumMod val="75000"/>
          </a:schemeClr>
        </a:solidFill>
      </dgm:spPr>
      <dgm:t>
        <a:bodyPr/>
        <a:lstStyle/>
        <a:p>
          <a:endParaRPr lang="en-US"/>
        </a:p>
      </dgm:t>
    </dgm:pt>
    <dgm:pt modelId="{C33F5F6A-7D5C-420C-A19A-67F6D2B14DAA}" type="parTrans" cxnId="{F58DCE3F-4D10-4CB0-8256-F0DCC567355C}">
      <dgm:prSet/>
      <dgm:spPr/>
      <dgm:t>
        <a:bodyPr/>
        <a:lstStyle/>
        <a:p>
          <a:endParaRPr lang="en-US"/>
        </a:p>
      </dgm:t>
    </dgm:pt>
    <dgm:pt modelId="{FC011157-17AC-4721-AF71-8372A6CE217E}" type="sibTrans" cxnId="{F58DCE3F-4D10-4CB0-8256-F0DCC567355C}">
      <dgm:prSet/>
      <dgm:spPr/>
      <dgm:t>
        <a:bodyPr/>
        <a:lstStyle/>
        <a:p>
          <a:endParaRPr lang="en-US"/>
        </a:p>
      </dgm:t>
    </dgm:pt>
    <dgm:pt modelId="{0946EFAA-7392-4798-93B2-30AC7086776A}">
      <dgm:prSet phldrT="[Text]"/>
      <dgm:spPr>
        <a:solidFill>
          <a:srgbClr val="3E8853"/>
        </a:solidFill>
      </dgm:spPr>
      <dgm:t>
        <a:bodyPr/>
        <a:lstStyle/>
        <a:p>
          <a:endParaRPr lang="en-US"/>
        </a:p>
      </dgm:t>
    </dgm:pt>
    <dgm:pt modelId="{2A6BEAC9-FD9D-4AA2-805A-C7A894129129}" type="parTrans" cxnId="{D993717D-2EDA-47C1-A9E8-88F10B4F8399}">
      <dgm:prSet/>
      <dgm:spPr/>
      <dgm:t>
        <a:bodyPr/>
        <a:lstStyle/>
        <a:p>
          <a:endParaRPr lang="en-US"/>
        </a:p>
      </dgm:t>
    </dgm:pt>
    <dgm:pt modelId="{E035D657-08A7-48D8-8FF1-94645764790B}" type="sibTrans" cxnId="{D993717D-2EDA-47C1-A9E8-88F10B4F8399}">
      <dgm:prSet/>
      <dgm:spPr/>
      <dgm:t>
        <a:bodyPr/>
        <a:lstStyle/>
        <a:p>
          <a:endParaRPr lang="en-US"/>
        </a:p>
      </dgm:t>
    </dgm:pt>
    <dgm:pt modelId="{E0CAFC02-2D2F-45A5-8FBA-858C725EAA52}">
      <dgm:prSet phldrT="[Text]"/>
      <dgm:spPr>
        <a:solidFill>
          <a:srgbClr val="77CDB4"/>
        </a:solidFill>
      </dgm:spPr>
      <dgm:t>
        <a:bodyPr/>
        <a:lstStyle/>
        <a:p>
          <a:endParaRPr lang="en-US"/>
        </a:p>
      </dgm:t>
    </dgm:pt>
    <dgm:pt modelId="{F7553F63-A486-409E-89BB-DD1C3E5827E8}" type="parTrans" cxnId="{7A1B3D39-C1EA-4068-B105-FFE1FECBC9D7}">
      <dgm:prSet/>
      <dgm:spPr/>
      <dgm:t>
        <a:bodyPr/>
        <a:lstStyle/>
        <a:p>
          <a:endParaRPr lang="en-US"/>
        </a:p>
      </dgm:t>
    </dgm:pt>
    <dgm:pt modelId="{3524220C-6B79-4DCE-8016-65E8AA025E37}" type="sibTrans" cxnId="{7A1B3D39-C1EA-4068-B105-FFE1FECBC9D7}">
      <dgm:prSet/>
      <dgm:spPr/>
      <dgm:t>
        <a:bodyPr/>
        <a:lstStyle/>
        <a:p>
          <a:endParaRPr lang="en-US"/>
        </a:p>
      </dgm:t>
    </dgm:pt>
    <dgm:pt modelId="{3BA61CA5-77DD-4F0F-B61C-ABE56995FF97}">
      <dgm:prSet phldrT="[Text]"/>
      <dgm:spPr>
        <a:solidFill>
          <a:srgbClr val="1CADE4"/>
        </a:solidFill>
      </dgm:spPr>
      <dgm:t>
        <a:bodyPr/>
        <a:lstStyle/>
        <a:p>
          <a:endParaRPr lang="en-US"/>
        </a:p>
      </dgm:t>
    </dgm:pt>
    <dgm:pt modelId="{C8B03477-AC2D-472C-B30A-D4188BB6D115}" type="sibTrans" cxnId="{FAFDF8D4-FF58-41D2-97DB-5A7050F79B28}">
      <dgm:prSet/>
      <dgm:spPr/>
      <dgm:t>
        <a:bodyPr/>
        <a:lstStyle/>
        <a:p>
          <a:endParaRPr lang="en-US"/>
        </a:p>
      </dgm:t>
    </dgm:pt>
    <dgm:pt modelId="{2255AC1D-BFA1-4DEC-ADBA-21555051D31F}" type="parTrans" cxnId="{FAFDF8D4-FF58-41D2-97DB-5A7050F79B28}">
      <dgm:prSet/>
      <dgm:spPr/>
      <dgm:t>
        <a:bodyPr/>
        <a:lstStyle/>
        <a:p>
          <a:endParaRPr lang="en-US"/>
        </a:p>
      </dgm:t>
    </dgm:pt>
    <dgm:pt modelId="{C168F6E3-4D28-4585-9617-C160016E2BFB}" type="pres">
      <dgm:prSet presAssocID="{CEAC376C-01CE-48DB-A6E2-F21BFD82B731}" presName="compositeShape" presStyleCnt="0">
        <dgm:presLayoutVars>
          <dgm:chMax val="7"/>
          <dgm:dir/>
          <dgm:resizeHandles val="exact"/>
        </dgm:presLayoutVars>
      </dgm:prSet>
      <dgm:spPr/>
    </dgm:pt>
    <dgm:pt modelId="{FF50EE29-6269-4E03-B30F-924A66EC66D2}" type="pres">
      <dgm:prSet presAssocID="{CEAC376C-01CE-48DB-A6E2-F21BFD82B731}" presName="wedge1" presStyleLbl="node1" presStyleIdx="0" presStyleCnt="5" custLinFactNeighborX="-3632" custLinFactNeighborY="4593"/>
      <dgm:spPr/>
    </dgm:pt>
    <dgm:pt modelId="{F795B1B9-9A93-4760-82A8-B4E3A3C4566B}" type="pres">
      <dgm:prSet presAssocID="{CEAC376C-01CE-48DB-A6E2-F21BFD82B731}" presName="wedge1Tx" presStyleLbl="node1" presStyleIdx="0" presStyleCnt="5">
        <dgm:presLayoutVars>
          <dgm:chMax val="0"/>
          <dgm:chPref val="0"/>
          <dgm:bulletEnabled val="1"/>
        </dgm:presLayoutVars>
      </dgm:prSet>
      <dgm:spPr/>
    </dgm:pt>
    <dgm:pt modelId="{7008EA76-0ABE-46B7-ACE3-9B29B550A5E8}" type="pres">
      <dgm:prSet presAssocID="{CEAC376C-01CE-48DB-A6E2-F21BFD82B731}" presName="wedge2" presStyleLbl="node1" presStyleIdx="1" presStyleCnt="5"/>
      <dgm:spPr/>
    </dgm:pt>
    <dgm:pt modelId="{0AC5A92B-A03A-44D5-9D86-E2CEC56EED24}" type="pres">
      <dgm:prSet presAssocID="{CEAC376C-01CE-48DB-A6E2-F21BFD82B731}" presName="wedge2Tx" presStyleLbl="node1" presStyleIdx="1" presStyleCnt="5">
        <dgm:presLayoutVars>
          <dgm:chMax val="0"/>
          <dgm:chPref val="0"/>
          <dgm:bulletEnabled val="1"/>
        </dgm:presLayoutVars>
      </dgm:prSet>
      <dgm:spPr/>
    </dgm:pt>
    <dgm:pt modelId="{3331A37E-D5F3-47A2-A85A-68A6A522F0E3}" type="pres">
      <dgm:prSet presAssocID="{CEAC376C-01CE-48DB-A6E2-F21BFD82B731}" presName="wedge3" presStyleLbl="node1" presStyleIdx="2" presStyleCnt="5"/>
      <dgm:spPr/>
    </dgm:pt>
    <dgm:pt modelId="{80831824-93BE-4139-A886-A0323806D9B2}" type="pres">
      <dgm:prSet presAssocID="{CEAC376C-01CE-48DB-A6E2-F21BFD82B731}" presName="wedge3Tx" presStyleLbl="node1" presStyleIdx="2" presStyleCnt="5">
        <dgm:presLayoutVars>
          <dgm:chMax val="0"/>
          <dgm:chPref val="0"/>
          <dgm:bulletEnabled val="1"/>
        </dgm:presLayoutVars>
      </dgm:prSet>
      <dgm:spPr/>
    </dgm:pt>
    <dgm:pt modelId="{5E763552-559E-46AB-B65D-9F99545643C8}" type="pres">
      <dgm:prSet presAssocID="{CEAC376C-01CE-48DB-A6E2-F21BFD82B731}" presName="wedge4" presStyleLbl="node1" presStyleIdx="3" presStyleCnt="5"/>
      <dgm:spPr/>
    </dgm:pt>
    <dgm:pt modelId="{E60BAEF0-53C7-4681-96AE-3A100E4E7215}" type="pres">
      <dgm:prSet presAssocID="{CEAC376C-01CE-48DB-A6E2-F21BFD82B731}" presName="wedge4Tx" presStyleLbl="node1" presStyleIdx="3" presStyleCnt="5">
        <dgm:presLayoutVars>
          <dgm:chMax val="0"/>
          <dgm:chPref val="0"/>
          <dgm:bulletEnabled val="1"/>
        </dgm:presLayoutVars>
      </dgm:prSet>
      <dgm:spPr/>
    </dgm:pt>
    <dgm:pt modelId="{D32B6B61-7EE6-4839-8895-D66E804CC4CF}" type="pres">
      <dgm:prSet presAssocID="{CEAC376C-01CE-48DB-A6E2-F21BFD82B731}" presName="wedge5" presStyleLbl="node1" presStyleIdx="4" presStyleCnt="5"/>
      <dgm:spPr/>
    </dgm:pt>
    <dgm:pt modelId="{E4C2BF45-4323-4337-827E-86AAEAFF0F83}" type="pres">
      <dgm:prSet presAssocID="{CEAC376C-01CE-48DB-A6E2-F21BFD82B731}" presName="wedge5Tx" presStyleLbl="node1" presStyleIdx="4" presStyleCnt="5">
        <dgm:presLayoutVars>
          <dgm:chMax val="0"/>
          <dgm:chPref val="0"/>
          <dgm:bulletEnabled val="1"/>
        </dgm:presLayoutVars>
      </dgm:prSet>
      <dgm:spPr/>
    </dgm:pt>
  </dgm:ptLst>
  <dgm:cxnLst>
    <dgm:cxn modelId="{E12DC807-7BFB-4DA8-BF75-4F075922C960}" type="presOf" srcId="{CEAC376C-01CE-48DB-A6E2-F21BFD82B731}" destId="{C168F6E3-4D28-4585-9617-C160016E2BFB}" srcOrd="0" destOrd="0" presId="urn:microsoft.com/office/officeart/2005/8/layout/chart3"/>
    <dgm:cxn modelId="{E4FD4016-786C-4377-8EF0-004D91834F3C}" type="presOf" srcId="{0946EFAA-7392-4798-93B2-30AC7086776A}" destId="{5E763552-559E-46AB-B65D-9F99545643C8}" srcOrd="0" destOrd="0" presId="urn:microsoft.com/office/officeart/2005/8/layout/chart3"/>
    <dgm:cxn modelId="{98C6792C-F0D0-4D0C-8488-DE786375C3EB}" srcId="{CEAC376C-01CE-48DB-A6E2-F21BFD82B731}" destId="{A7C83A94-6E8B-4E43-9037-A650DE5D8EF7}" srcOrd="1" destOrd="0" parTransId="{EFECB1B2-AB1C-4E5B-AB2F-A55D3CD047BD}" sibTransId="{7858F135-160B-44A2-A24F-9B768C73E836}"/>
    <dgm:cxn modelId="{7A1B3D39-C1EA-4068-B105-FFE1FECBC9D7}" srcId="{CEAC376C-01CE-48DB-A6E2-F21BFD82B731}" destId="{E0CAFC02-2D2F-45A5-8FBA-858C725EAA52}" srcOrd="2" destOrd="0" parTransId="{F7553F63-A486-409E-89BB-DD1C3E5827E8}" sibTransId="{3524220C-6B79-4DCE-8016-65E8AA025E37}"/>
    <dgm:cxn modelId="{F58DCE3F-4D10-4CB0-8256-F0DCC567355C}" srcId="{CEAC376C-01CE-48DB-A6E2-F21BFD82B731}" destId="{CA2946F7-95BC-486B-A1B6-58F1CD35B86C}" srcOrd="4" destOrd="0" parTransId="{C33F5F6A-7D5C-420C-A19A-67F6D2B14DAA}" sibTransId="{FC011157-17AC-4721-AF71-8372A6CE217E}"/>
    <dgm:cxn modelId="{12CCF853-DB8E-4729-87AD-391C69978E7D}" type="presOf" srcId="{3BA61CA5-77DD-4F0F-B61C-ABE56995FF97}" destId="{F795B1B9-9A93-4760-82A8-B4E3A3C4566B}" srcOrd="1" destOrd="0" presId="urn:microsoft.com/office/officeart/2005/8/layout/chart3"/>
    <dgm:cxn modelId="{81A1E174-3B21-4235-ACC2-483D4F2B5F0F}" type="presOf" srcId="{A7C83A94-6E8B-4E43-9037-A650DE5D8EF7}" destId="{7008EA76-0ABE-46B7-ACE3-9B29B550A5E8}" srcOrd="0" destOrd="0" presId="urn:microsoft.com/office/officeart/2005/8/layout/chart3"/>
    <dgm:cxn modelId="{40209558-58C3-4903-839B-47E7BA4F4530}" type="presOf" srcId="{E0CAFC02-2D2F-45A5-8FBA-858C725EAA52}" destId="{80831824-93BE-4139-A886-A0323806D9B2}" srcOrd="1" destOrd="0" presId="urn:microsoft.com/office/officeart/2005/8/layout/chart3"/>
    <dgm:cxn modelId="{6383C179-2EC2-496E-B35A-B33A36B94E60}" type="presOf" srcId="{CA2946F7-95BC-486B-A1B6-58F1CD35B86C}" destId="{E4C2BF45-4323-4337-827E-86AAEAFF0F83}" srcOrd="1" destOrd="0" presId="urn:microsoft.com/office/officeart/2005/8/layout/chart3"/>
    <dgm:cxn modelId="{A8E2F659-207F-4782-8F15-BF57861BC235}" type="presOf" srcId="{3BA61CA5-77DD-4F0F-B61C-ABE56995FF97}" destId="{FF50EE29-6269-4E03-B30F-924A66EC66D2}" srcOrd="0" destOrd="0" presId="urn:microsoft.com/office/officeart/2005/8/layout/chart3"/>
    <dgm:cxn modelId="{D993717D-2EDA-47C1-A9E8-88F10B4F8399}" srcId="{CEAC376C-01CE-48DB-A6E2-F21BFD82B731}" destId="{0946EFAA-7392-4798-93B2-30AC7086776A}" srcOrd="3" destOrd="0" parTransId="{2A6BEAC9-FD9D-4AA2-805A-C7A894129129}" sibTransId="{E035D657-08A7-48D8-8FF1-94645764790B}"/>
    <dgm:cxn modelId="{933E4C85-EF31-4BE8-8D46-FEF8BBAD1911}" type="presOf" srcId="{A7C83A94-6E8B-4E43-9037-A650DE5D8EF7}" destId="{0AC5A92B-A03A-44D5-9D86-E2CEC56EED24}" srcOrd="1" destOrd="0" presId="urn:microsoft.com/office/officeart/2005/8/layout/chart3"/>
    <dgm:cxn modelId="{EDBD348E-EFF5-4D84-8FF5-F3FD4620AEE4}" type="presOf" srcId="{CA2946F7-95BC-486B-A1B6-58F1CD35B86C}" destId="{D32B6B61-7EE6-4839-8895-D66E804CC4CF}" srcOrd="0" destOrd="0" presId="urn:microsoft.com/office/officeart/2005/8/layout/chart3"/>
    <dgm:cxn modelId="{CE87589F-8ECB-4A85-9CB0-643E0B89387A}" type="presOf" srcId="{0946EFAA-7392-4798-93B2-30AC7086776A}" destId="{E60BAEF0-53C7-4681-96AE-3A100E4E7215}" srcOrd="1" destOrd="0" presId="urn:microsoft.com/office/officeart/2005/8/layout/chart3"/>
    <dgm:cxn modelId="{47DA36CC-BBA1-4BBE-99BD-06C25CD77BA9}" type="presOf" srcId="{E0CAFC02-2D2F-45A5-8FBA-858C725EAA52}" destId="{3331A37E-D5F3-47A2-A85A-68A6A522F0E3}" srcOrd="0" destOrd="0" presId="urn:microsoft.com/office/officeart/2005/8/layout/chart3"/>
    <dgm:cxn modelId="{FAFDF8D4-FF58-41D2-97DB-5A7050F79B28}" srcId="{CEAC376C-01CE-48DB-A6E2-F21BFD82B731}" destId="{3BA61CA5-77DD-4F0F-B61C-ABE56995FF97}" srcOrd="0" destOrd="0" parTransId="{2255AC1D-BFA1-4DEC-ADBA-21555051D31F}" sibTransId="{C8B03477-AC2D-472C-B30A-D4188BB6D115}"/>
    <dgm:cxn modelId="{5DD2194D-8DB2-4E1C-89DA-5DDB0107A6F0}" type="presParOf" srcId="{C168F6E3-4D28-4585-9617-C160016E2BFB}" destId="{FF50EE29-6269-4E03-B30F-924A66EC66D2}" srcOrd="0" destOrd="0" presId="urn:microsoft.com/office/officeart/2005/8/layout/chart3"/>
    <dgm:cxn modelId="{68300F05-738F-46D8-9C87-A0EBD84B53DF}" type="presParOf" srcId="{C168F6E3-4D28-4585-9617-C160016E2BFB}" destId="{F795B1B9-9A93-4760-82A8-B4E3A3C4566B}" srcOrd="1" destOrd="0" presId="urn:microsoft.com/office/officeart/2005/8/layout/chart3"/>
    <dgm:cxn modelId="{CFEBF1E3-4C58-4989-8DF9-17799A752113}" type="presParOf" srcId="{C168F6E3-4D28-4585-9617-C160016E2BFB}" destId="{7008EA76-0ABE-46B7-ACE3-9B29B550A5E8}" srcOrd="2" destOrd="0" presId="urn:microsoft.com/office/officeart/2005/8/layout/chart3"/>
    <dgm:cxn modelId="{3F0A613D-E1D4-4051-846B-DE94F069F6B9}" type="presParOf" srcId="{C168F6E3-4D28-4585-9617-C160016E2BFB}" destId="{0AC5A92B-A03A-44D5-9D86-E2CEC56EED24}" srcOrd="3" destOrd="0" presId="urn:microsoft.com/office/officeart/2005/8/layout/chart3"/>
    <dgm:cxn modelId="{B62E590E-A2EC-45E6-848D-6E543D02AA09}" type="presParOf" srcId="{C168F6E3-4D28-4585-9617-C160016E2BFB}" destId="{3331A37E-D5F3-47A2-A85A-68A6A522F0E3}" srcOrd="4" destOrd="0" presId="urn:microsoft.com/office/officeart/2005/8/layout/chart3"/>
    <dgm:cxn modelId="{AA0FB04A-B2FC-4DD5-964E-7B58B0373688}" type="presParOf" srcId="{C168F6E3-4D28-4585-9617-C160016E2BFB}" destId="{80831824-93BE-4139-A886-A0323806D9B2}" srcOrd="5" destOrd="0" presId="urn:microsoft.com/office/officeart/2005/8/layout/chart3"/>
    <dgm:cxn modelId="{E7312337-77F1-4995-8850-CD17FEA3A694}" type="presParOf" srcId="{C168F6E3-4D28-4585-9617-C160016E2BFB}" destId="{5E763552-559E-46AB-B65D-9F99545643C8}" srcOrd="6" destOrd="0" presId="urn:microsoft.com/office/officeart/2005/8/layout/chart3"/>
    <dgm:cxn modelId="{E8EB266B-B0AC-4AA1-AB70-E92404B827BC}" type="presParOf" srcId="{C168F6E3-4D28-4585-9617-C160016E2BFB}" destId="{E60BAEF0-53C7-4681-96AE-3A100E4E7215}" srcOrd="7" destOrd="0" presId="urn:microsoft.com/office/officeart/2005/8/layout/chart3"/>
    <dgm:cxn modelId="{0D8F0848-094D-4FE2-BC3D-F654B863607F}" type="presParOf" srcId="{C168F6E3-4D28-4585-9617-C160016E2BFB}" destId="{D32B6B61-7EE6-4839-8895-D66E804CC4CF}" srcOrd="8" destOrd="0" presId="urn:microsoft.com/office/officeart/2005/8/layout/chart3"/>
    <dgm:cxn modelId="{AF7964A1-8899-4198-9164-074D9FD8E8B6}" type="presParOf" srcId="{C168F6E3-4D28-4585-9617-C160016E2BFB}" destId="{E4C2BF45-4323-4337-827E-86AAEAFF0F83}" srcOrd="9"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AC376C-01CE-48DB-A6E2-F21BFD82B731}" type="doc">
      <dgm:prSet loTypeId="urn:microsoft.com/office/officeart/2005/8/layout/chart3" loCatId="relationship" qsTypeId="urn:microsoft.com/office/officeart/2005/8/quickstyle/simple1" qsCatId="simple" csTypeId="urn:microsoft.com/office/officeart/2005/8/colors/accent3_2" csCatId="accent3" phldr="1"/>
      <dgm:spPr/>
    </dgm:pt>
    <dgm:pt modelId="{A7C83A94-6E8B-4E43-9037-A650DE5D8EF7}">
      <dgm:prSet phldrT="[Text]"/>
      <dgm:spPr>
        <a:solidFill>
          <a:schemeClr val="accent3"/>
        </a:solidFill>
      </dgm:spPr>
      <dgm:t>
        <a:bodyPr/>
        <a:lstStyle/>
        <a:p>
          <a:endParaRPr lang="en-US"/>
        </a:p>
      </dgm:t>
    </dgm:pt>
    <dgm:pt modelId="{EFECB1B2-AB1C-4E5B-AB2F-A55D3CD047BD}" type="parTrans" cxnId="{98C6792C-F0D0-4D0C-8488-DE786375C3EB}">
      <dgm:prSet/>
      <dgm:spPr/>
      <dgm:t>
        <a:bodyPr/>
        <a:lstStyle/>
        <a:p>
          <a:endParaRPr lang="en-US"/>
        </a:p>
      </dgm:t>
    </dgm:pt>
    <dgm:pt modelId="{7858F135-160B-44A2-A24F-9B768C73E836}" type="sibTrans" cxnId="{98C6792C-F0D0-4D0C-8488-DE786375C3EB}">
      <dgm:prSet/>
      <dgm:spPr/>
      <dgm:t>
        <a:bodyPr/>
        <a:lstStyle/>
        <a:p>
          <a:endParaRPr lang="en-US"/>
        </a:p>
      </dgm:t>
    </dgm:pt>
    <dgm:pt modelId="{CA2946F7-95BC-486B-A1B6-58F1CD35B86C}">
      <dgm:prSet phldrT="[Text]"/>
      <dgm:spPr>
        <a:solidFill>
          <a:schemeClr val="accent2">
            <a:lumMod val="75000"/>
          </a:schemeClr>
        </a:solidFill>
      </dgm:spPr>
      <dgm:t>
        <a:bodyPr/>
        <a:lstStyle/>
        <a:p>
          <a:endParaRPr lang="en-US"/>
        </a:p>
      </dgm:t>
    </dgm:pt>
    <dgm:pt modelId="{C33F5F6A-7D5C-420C-A19A-67F6D2B14DAA}" type="parTrans" cxnId="{F58DCE3F-4D10-4CB0-8256-F0DCC567355C}">
      <dgm:prSet/>
      <dgm:spPr/>
      <dgm:t>
        <a:bodyPr/>
        <a:lstStyle/>
        <a:p>
          <a:endParaRPr lang="en-US"/>
        </a:p>
      </dgm:t>
    </dgm:pt>
    <dgm:pt modelId="{FC011157-17AC-4721-AF71-8372A6CE217E}" type="sibTrans" cxnId="{F58DCE3F-4D10-4CB0-8256-F0DCC567355C}">
      <dgm:prSet/>
      <dgm:spPr/>
      <dgm:t>
        <a:bodyPr/>
        <a:lstStyle/>
        <a:p>
          <a:endParaRPr lang="en-US"/>
        </a:p>
      </dgm:t>
    </dgm:pt>
    <dgm:pt modelId="{0946EFAA-7392-4798-93B2-30AC7086776A}">
      <dgm:prSet phldrT="[Text]"/>
      <dgm:spPr>
        <a:solidFill>
          <a:srgbClr val="3E8853"/>
        </a:solidFill>
      </dgm:spPr>
      <dgm:t>
        <a:bodyPr/>
        <a:lstStyle/>
        <a:p>
          <a:endParaRPr lang="en-US"/>
        </a:p>
      </dgm:t>
    </dgm:pt>
    <dgm:pt modelId="{2A6BEAC9-FD9D-4AA2-805A-C7A894129129}" type="parTrans" cxnId="{D993717D-2EDA-47C1-A9E8-88F10B4F8399}">
      <dgm:prSet/>
      <dgm:spPr/>
      <dgm:t>
        <a:bodyPr/>
        <a:lstStyle/>
        <a:p>
          <a:endParaRPr lang="en-US"/>
        </a:p>
      </dgm:t>
    </dgm:pt>
    <dgm:pt modelId="{E035D657-08A7-48D8-8FF1-94645764790B}" type="sibTrans" cxnId="{D993717D-2EDA-47C1-A9E8-88F10B4F8399}">
      <dgm:prSet/>
      <dgm:spPr/>
      <dgm:t>
        <a:bodyPr/>
        <a:lstStyle/>
        <a:p>
          <a:endParaRPr lang="en-US"/>
        </a:p>
      </dgm:t>
    </dgm:pt>
    <dgm:pt modelId="{E0CAFC02-2D2F-45A5-8FBA-858C725EAA52}">
      <dgm:prSet phldrT="[Text]"/>
      <dgm:spPr>
        <a:solidFill>
          <a:srgbClr val="77CDB4"/>
        </a:solidFill>
      </dgm:spPr>
      <dgm:t>
        <a:bodyPr/>
        <a:lstStyle/>
        <a:p>
          <a:endParaRPr lang="en-US"/>
        </a:p>
      </dgm:t>
    </dgm:pt>
    <dgm:pt modelId="{F7553F63-A486-409E-89BB-DD1C3E5827E8}" type="parTrans" cxnId="{7A1B3D39-C1EA-4068-B105-FFE1FECBC9D7}">
      <dgm:prSet/>
      <dgm:spPr/>
      <dgm:t>
        <a:bodyPr/>
        <a:lstStyle/>
        <a:p>
          <a:endParaRPr lang="en-US"/>
        </a:p>
      </dgm:t>
    </dgm:pt>
    <dgm:pt modelId="{3524220C-6B79-4DCE-8016-65E8AA025E37}" type="sibTrans" cxnId="{7A1B3D39-C1EA-4068-B105-FFE1FECBC9D7}">
      <dgm:prSet/>
      <dgm:spPr/>
      <dgm:t>
        <a:bodyPr/>
        <a:lstStyle/>
        <a:p>
          <a:endParaRPr lang="en-US"/>
        </a:p>
      </dgm:t>
    </dgm:pt>
    <dgm:pt modelId="{3BA61CA5-77DD-4F0F-B61C-ABE56995FF97}">
      <dgm:prSet phldrT="[Text]"/>
      <dgm:spPr>
        <a:solidFill>
          <a:srgbClr val="1CADE4"/>
        </a:solidFill>
      </dgm:spPr>
      <dgm:t>
        <a:bodyPr/>
        <a:lstStyle/>
        <a:p>
          <a:endParaRPr lang="en-US"/>
        </a:p>
      </dgm:t>
    </dgm:pt>
    <dgm:pt modelId="{C8B03477-AC2D-472C-B30A-D4188BB6D115}" type="sibTrans" cxnId="{FAFDF8D4-FF58-41D2-97DB-5A7050F79B28}">
      <dgm:prSet/>
      <dgm:spPr/>
      <dgm:t>
        <a:bodyPr/>
        <a:lstStyle/>
        <a:p>
          <a:endParaRPr lang="en-US"/>
        </a:p>
      </dgm:t>
    </dgm:pt>
    <dgm:pt modelId="{2255AC1D-BFA1-4DEC-ADBA-21555051D31F}" type="parTrans" cxnId="{FAFDF8D4-FF58-41D2-97DB-5A7050F79B28}">
      <dgm:prSet/>
      <dgm:spPr/>
      <dgm:t>
        <a:bodyPr/>
        <a:lstStyle/>
        <a:p>
          <a:endParaRPr lang="en-US"/>
        </a:p>
      </dgm:t>
    </dgm:pt>
    <dgm:pt modelId="{C168F6E3-4D28-4585-9617-C160016E2BFB}" type="pres">
      <dgm:prSet presAssocID="{CEAC376C-01CE-48DB-A6E2-F21BFD82B731}" presName="compositeShape" presStyleCnt="0">
        <dgm:presLayoutVars>
          <dgm:chMax val="7"/>
          <dgm:dir/>
          <dgm:resizeHandles val="exact"/>
        </dgm:presLayoutVars>
      </dgm:prSet>
      <dgm:spPr/>
    </dgm:pt>
    <dgm:pt modelId="{FF50EE29-6269-4E03-B30F-924A66EC66D2}" type="pres">
      <dgm:prSet presAssocID="{CEAC376C-01CE-48DB-A6E2-F21BFD82B731}" presName="wedge1" presStyleLbl="node1" presStyleIdx="0" presStyleCnt="5" custLinFactNeighborX="-3632" custLinFactNeighborY="4593"/>
      <dgm:spPr/>
    </dgm:pt>
    <dgm:pt modelId="{F795B1B9-9A93-4760-82A8-B4E3A3C4566B}" type="pres">
      <dgm:prSet presAssocID="{CEAC376C-01CE-48DB-A6E2-F21BFD82B731}" presName="wedge1Tx" presStyleLbl="node1" presStyleIdx="0" presStyleCnt="5">
        <dgm:presLayoutVars>
          <dgm:chMax val="0"/>
          <dgm:chPref val="0"/>
          <dgm:bulletEnabled val="1"/>
        </dgm:presLayoutVars>
      </dgm:prSet>
      <dgm:spPr/>
    </dgm:pt>
    <dgm:pt modelId="{7008EA76-0ABE-46B7-ACE3-9B29B550A5E8}" type="pres">
      <dgm:prSet presAssocID="{CEAC376C-01CE-48DB-A6E2-F21BFD82B731}" presName="wedge2" presStyleLbl="node1" presStyleIdx="1" presStyleCnt="5"/>
      <dgm:spPr/>
    </dgm:pt>
    <dgm:pt modelId="{0AC5A92B-A03A-44D5-9D86-E2CEC56EED24}" type="pres">
      <dgm:prSet presAssocID="{CEAC376C-01CE-48DB-A6E2-F21BFD82B731}" presName="wedge2Tx" presStyleLbl="node1" presStyleIdx="1" presStyleCnt="5">
        <dgm:presLayoutVars>
          <dgm:chMax val="0"/>
          <dgm:chPref val="0"/>
          <dgm:bulletEnabled val="1"/>
        </dgm:presLayoutVars>
      </dgm:prSet>
      <dgm:spPr/>
    </dgm:pt>
    <dgm:pt modelId="{3331A37E-D5F3-47A2-A85A-68A6A522F0E3}" type="pres">
      <dgm:prSet presAssocID="{CEAC376C-01CE-48DB-A6E2-F21BFD82B731}" presName="wedge3" presStyleLbl="node1" presStyleIdx="2" presStyleCnt="5"/>
      <dgm:spPr/>
    </dgm:pt>
    <dgm:pt modelId="{80831824-93BE-4139-A886-A0323806D9B2}" type="pres">
      <dgm:prSet presAssocID="{CEAC376C-01CE-48DB-A6E2-F21BFD82B731}" presName="wedge3Tx" presStyleLbl="node1" presStyleIdx="2" presStyleCnt="5">
        <dgm:presLayoutVars>
          <dgm:chMax val="0"/>
          <dgm:chPref val="0"/>
          <dgm:bulletEnabled val="1"/>
        </dgm:presLayoutVars>
      </dgm:prSet>
      <dgm:spPr/>
    </dgm:pt>
    <dgm:pt modelId="{5E763552-559E-46AB-B65D-9F99545643C8}" type="pres">
      <dgm:prSet presAssocID="{CEAC376C-01CE-48DB-A6E2-F21BFD82B731}" presName="wedge4" presStyleLbl="node1" presStyleIdx="3" presStyleCnt="5"/>
      <dgm:spPr/>
    </dgm:pt>
    <dgm:pt modelId="{E60BAEF0-53C7-4681-96AE-3A100E4E7215}" type="pres">
      <dgm:prSet presAssocID="{CEAC376C-01CE-48DB-A6E2-F21BFD82B731}" presName="wedge4Tx" presStyleLbl="node1" presStyleIdx="3" presStyleCnt="5">
        <dgm:presLayoutVars>
          <dgm:chMax val="0"/>
          <dgm:chPref val="0"/>
          <dgm:bulletEnabled val="1"/>
        </dgm:presLayoutVars>
      </dgm:prSet>
      <dgm:spPr/>
    </dgm:pt>
    <dgm:pt modelId="{D32B6B61-7EE6-4839-8895-D66E804CC4CF}" type="pres">
      <dgm:prSet presAssocID="{CEAC376C-01CE-48DB-A6E2-F21BFD82B731}" presName="wedge5" presStyleLbl="node1" presStyleIdx="4" presStyleCnt="5"/>
      <dgm:spPr/>
    </dgm:pt>
    <dgm:pt modelId="{E4C2BF45-4323-4337-827E-86AAEAFF0F83}" type="pres">
      <dgm:prSet presAssocID="{CEAC376C-01CE-48DB-A6E2-F21BFD82B731}" presName="wedge5Tx" presStyleLbl="node1" presStyleIdx="4" presStyleCnt="5">
        <dgm:presLayoutVars>
          <dgm:chMax val="0"/>
          <dgm:chPref val="0"/>
          <dgm:bulletEnabled val="1"/>
        </dgm:presLayoutVars>
      </dgm:prSet>
      <dgm:spPr/>
    </dgm:pt>
  </dgm:ptLst>
  <dgm:cxnLst>
    <dgm:cxn modelId="{E12DC807-7BFB-4DA8-BF75-4F075922C960}" type="presOf" srcId="{CEAC376C-01CE-48DB-A6E2-F21BFD82B731}" destId="{C168F6E3-4D28-4585-9617-C160016E2BFB}" srcOrd="0" destOrd="0" presId="urn:microsoft.com/office/officeart/2005/8/layout/chart3"/>
    <dgm:cxn modelId="{E4FD4016-786C-4377-8EF0-004D91834F3C}" type="presOf" srcId="{0946EFAA-7392-4798-93B2-30AC7086776A}" destId="{5E763552-559E-46AB-B65D-9F99545643C8}" srcOrd="0" destOrd="0" presId="urn:microsoft.com/office/officeart/2005/8/layout/chart3"/>
    <dgm:cxn modelId="{98C6792C-F0D0-4D0C-8488-DE786375C3EB}" srcId="{CEAC376C-01CE-48DB-A6E2-F21BFD82B731}" destId="{A7C83A94-6E8B-4E43-9037-A650DE5D8EF7}" srcOrd="1" destOrd="0" parTransId="{EFECB1B2-AB1C-4E5B-AB2F-A55D3CD047BD}" sibTransId="{7858F135-160B-44A2-A24F-9B768C73E836}"/>
    <dgm:cxn modelId="{7A1B3D39-C1EA-4068-B105-FFE1FECBC9D7}" srcId="{CEAC376C-01CE-48DB-A6E2-F21BFD82B731}" destId="{E0CAFC02-2D2F-45A5-8FBA-858C725EAA52}" srcOrd="2" destOrd="0" parTransId="{F7553F63-A486-409E-89BB-DD1C3E5827E8}" sibTransId="{3524220C-6B79-4DCE-8016-65E8AA025E37}"/>
    <dgm:cxn modelId="{F58DCE3F-4D10-4CB0-8256-F0DCC567355C}" srcId="{CEAC376C-01CE-48DB-A6E2-F21BFD82B731}" destId="{CA2946F7-95BC-486B-A1B6-58F1CD35B86C}" srcOrd="4" destOrd="0" parTransId="{C33F5F6A-7D5C-420C-A19A-67F6D2B14DAA}" sibTransId="{FC011157-17AC-4721-AF71-8372A6CE217E}"/>
    <dgm:cxn modelId="{12CCF853-DB8E-4729-87AD-391C69978E7D}" type="presOf" srcId="{3BA61CA5-77DD-4F0F-B61C-ABE56995FF97}" destId="{F795B1B9-9A93-4760-82A8-B4E3A3C4566B}" srcOrd="1" destOrd="0" presId="urn:microsoft.com/office/officeart/2005/8/layout/chart3"/>
    <dgm:cxn modelId="{81A1E174-3B21-4235-ACC2-483D4F2B5F0F}" type="presOf" srcId="{A7C83A94-6E8B-4E43-9037-A650DE5D8EF7}" destId="{7008EA76-0ABE-46B7-ACE3-9B29B550A5E8}" srcOrd="0" destOrd="0" presId="urn:microsoft.com/office/officeart/2005/8/layout/chart3"/>
    <dgm:cxn modelId="{40209558-58C3-4903-839B-47E7BA4F4530}" type="presOf" srcId="{E0CAFC02-2D2F-45A5-8FBA-858C725EAA52}" destId="{80831824-93BE-4139-A886-A0323806D9B2}" srcOrd="1" destOrd="0" presId="urn:microsoft.com/office/officeart/2005/8/layout/chart3"/>
    <dgm:cxn modelId="{6383C179-2EC2-496E-B35A-B33A36B94E60}" type="presOf" srcId="{CA2946F7-95BC-486B-A1B6-58F1CD35B86C}" destId="{E4C2BF45-4323-4337-827E-86AAEAFF0F83}" srcOrd="1" destOrd="0" presId="urn:microsoft.com/office/officeart/2005/8/layout/chart3"/>
    <dgm:cxn modelId="{A8E2F659-207F-4782-8F15-BF57861BC235}" type="presOf" srcId="{3BA61CA5-77DD-4F0F-B61C-ABE56995FF97}" destId="{FF50EE29-6269-4E03-B30F-924A66EC66D2}" srcOrd="0" destOrd="0" presId="urn:microsoft.com/office/officeart/2005/8/layout/chart3"/>
    <dgm:cxn modelId="{D993717D-2EDA-47C1-A9E8-88F10B4F8399}" srcId="{CEAC376C-01CE-48DB-A6E2-F21BFD82B731}" destId="{0946EFAA-7392-4798-93B2-30AC7086776A}" srcOrd="3" destOrd="0" parTransId="{2A6BEAC9-FD9D-4AA2-805A-C7A894129129}" sibTransId="{E035D657-08A7-48D8-8FF1-94645764790B}"/>
    <dgm:cxn modelId="{933E4C85-EF31-4BE8-8D46-FEF8BBAD1911}" type="presOf" srcId="{A7C83A94-6E8B-4E43-9037-A650DE5D8EF7}" destId="{0AC5A92B-A03A-44D5-9D86-E2CEC56EED24}" srcOrd="1" destOrd="0" presId="urn:microsoft.com/office/officeart/2005/8/layout/chart3"/>
    <dgm:cxn modelId="{EDBD348E-EFF5-4D84-8FF5-F3FD4620AEE4}" type="presOf" srcId="{CA2946F7-95BC-486B-A1B6-58F1CD35B86C}" destId="{D32B6B61-7EE6-4839-8895-D66E804CC4CF}" srcOrd="0" destOrd="0" presId="urn:microsoft.com/office/officeart/2005/8/layout/chart3"/>
    <dgm:cxn modelId="{CE87589F-8ECB-4A85-9CB0-643E0B89387A}" type="presOf" srcId="{0946EFAA-7392-4798-93B2-30AC7086776A}" destId="{E60BAEF0-53C7-4681-96AE-3A100E4E7215}" srcOrd="1" destOrd="0" presId="urn:microsoft.com/office/officeart/2005/8/layout/chart3"/>
    <dgm:cxn modelId="{47DA36CC-BBA1-4BBE-99BD-06C25CD77BA9}" type="presOf" srcId="{E0CAFC02-2D2F-45A5-8FBA-858C725EAA52}" destId="{3331A37E-D5F3-47A2-A85A-68A6A522F0E3}" srcOrd="0" destOrd="0" presId="urn:microsoft.com/office/officeart/2005/8/layout/chart3"/>
    <dgm:cxn modelId="{FAFDF8D4-FF58-41D2-97DB-5A7050F79B28}" srcId="{CEAC376C-01CE-48DB-A6E2-F21BFD82B731}" destId="{3BA61CA5-77DD-4F0F-B61C-ABE56995FF97}" srcOrd="0" destOrd="0" parTransId="{2255AC1D-BFA1-4DEC-ADBA-21555051D31F}" sibTransId="{C8B03477-AC2D-472C-B30A-D4188BB6D115}"/>
    <dgm:cxn modelId="{5DD2194D-8DB2-4E1C-89DA-5DDB0107A6F0}" type="presParOf" srcId="{C168F6E3-4D28-4585-9617-C160016E2BFB}" destId="{FF50EE29-6269-4E03-B30F-924A66EC66D2}" srcOrd="0" destOrd="0" presId="urn:microsoft.com/office/officeart/2005/8/layout/chart3"/>
    <dgm:cxn modelId="{68300F05-738F-46D8-9C87-A0EBD84B53DF}" type="presParOf" srcId="{C168F6E3-4D28-4585-9617-C160016E2BFB}" destId="{F795B1B9-9A93-4760-82A8-B4E3A3C4566B}" srcOrd="1" destOrd="0" presId="urn:microsoft.com/office/officeart/2005/8/layout/chart3"/>
    <dgm:cxn modelId="{CFEBF1E3-4C58-4989-8DF9-17799A752113}" type="presParOf" srcId="{C168F6E3-4D28-4585-9617-C160016E2BFB}" destId="{7008EA76-0ABE-46B7-ACE3-9B29B550A5E8}" srcOrd="2" destOrd="0" presId="urn:microsoft.com/office/officeart/2005/8/layout/chart3"/>
    <dgm:cxn modelId="{3F0A613D-E1D4-4051-846B-DE94F069F6B9}" type="presParOf" srcId="{C168F6E3-4D28-4585-9617-C160016E2BFB}" destId="{0AC5A92B-A03A-44D5-9D86-E2CEC56EED24}" srcOrd="3" destOrd="0" presId="urn:microsoft.com/office/officeart/2005/8/layout/chart3"/>
    <dgm:cxn modelId="{B62E590E-A2EC-45E6-848D-6E543D02AA09}" type="presParOf" srcId="{C168F6E3-4D28-4585-9617-C160016E2BFB}" destId="{3331A37E-D5F3-47A2-A85A-68A6A522F0E3}" srcOrd="4" destOrd="0" presId="urn:microsoft.com/office/officeart/2005/8/layout/chart3"/>
    <dgm:cxn modelId="{AA0FB04A-B2FC-4DD5-964E-7B58B0373688}" type="presParOf" srcId="{C168F6E3-4D28-4585-9617-C160016E2BFB}" destId="{80831824-93BE-4139-A886-A0323806D9B2}" srcOrd="5" destOrd="0" presId="urn:microsoft.com/office/officeart/2005/8/layout/chart3"/>
    <dgm:cxn modelId="{E7312337-77F1-4995-8850-CD17FEA3A694}" type="presParOf" srcId="{C168F6E3-4D28-4585-9617-C160016E2BFB}" destId="{5E763552-559E-46AB-B65D-9F99545643C8}" srcOrd="6" destOrd="0" presId="urn:microsoft.com/office/officeart/2005/8/layout/chart3"/>
    <dgm:cxn modelId="{E8EB266B-B0AC-4AA1-AB70-E92404B827BC}" type="presParOf" srcId="{C168F6E3-4D28-4585-9617-C160016E2BFB}" destId="{E60BAEF0-53C7-4681-96AE-3A100E4E7215}" srcOrd="7" destOrd="0" presId="urn:microsoft.com/office/officeart/2005/8/layout/chart3"/>
    <dgm:cxn modelId="{0D8F0848-094D-4FE2-BC3D-F654B863607F}" type="presParOf" srcId="{C168F6E3-4D28-4585-9617-C160016E2BFB}" destId="{D32B6B61-7EE6-4839-8895-D66E804CC4CF}" srcOrd="8" destOrd="0" presId="urn:microsoft.com/office/officeart/2005/8/layout/chart3"/>
    <dgm:cxn modelId="{AF7964A1-8899-4198-9164-074D9FD8E8B6}" type="presParOf" srcId="{C168F6E3-4D28-4585-9617-C160016E2BFB}" destId="{E4C2BF45-4323-4337-827E-86AAEAFF0F83}" srcOrd="9"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EC9C0A-B2D4-4F8F-AC59-A8AA50B1082A}"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G"/>
        </a:p>
      </dgm:t>
    </dgm:pt>
    <dgm:pt modelId="{51FBB154-3C7D-4AFD-90E7-FBB939FC036F}">
      <dgm:prSet phldrT="[Text]"/>
      <dgm:spPr/>
      <dgm:t>
        <a:bodyPr/>
        <a:lstStyle/>
        <a:p>
          <a:r>
            <a:rPr lang="fr-FR" dirty="0"/>
            <a:t>Étape 4: Conduire les formations des formateurs (</a:t>
          </a:r>
          <a:r>
            <a:rPr lang="fr-FR" dirty="0" err="1"/>
            <a:t>ToT</a:t>
          </a:r>
          <a:r>
            <a:rPr lang="fr-FR" dirty="0"/>
            <a:t>)</a:t>
          </a:r>
          <a:endParaRPr lang="en-UG" dirty="0"/>
        </a:p>
      </dgm:t>
    </dgm:pt>
    <dgm:pt modelId="{DB063709-4798-4BB2-8DFC-146522D6F6F7}" type="parTrans" cxnId="{1E3E7C57-16F0-4949-ABAA-2D1C75DDDA2C}">
      <dgm:prSet/>
      <dgm:spPr/>
      <dgm:t>
        <a:bodyPr/>
        <a:lstStyle/>
        <a:p>
          <a:endParaRPr lang="en-UG"/>
        </a:p>
      </dgm:t>
    </dgm:pt>
    <dgm:pt modelId="{FEDBC80A-1403-4814-B5B4-69567E238D59}" type="sibTrans" cxnId="{1E3E7C57-16F0-4949-ABAA-2D1C75DDDA2C}">
      <dgm:prSet/>
      <dgm:spPr/>
      <dgm:t>
        <a:bodyPr/>
        <a:lstStyle/>
        <a:p>
          <a:endParaRPr lang="en-UG"/>
        </a:p>
      </dgm:t>
    </dgm:pt>
    <dgm:pt modelId="{ED35AB09-0C15-4866-B497-03B81AD4B11A}">
      <dgm:prSet phldrT="[Text]"/>
      <dgm:spPr>
        <a:solidFill>
          <a:srgbClr val="009999"/>
        </a:solidFill>
      </dgm:spPr>
      <dgm:t>
        <a:bodyPr/>
        <a:lstStyle/>
        <a:p>
          <a:r>
            <a:rPr lang="fr-FR" dirty="0"/>
            <a:t>Étape 5: Conduire les formations en cascade</a:t>
          </a:r>
          <a:endParaRPr lang="en-UG" dirty="0"/>
        </a:p>
      </dgm:t>
    </dgm:pt>
    <dgm:pt modelId="{1074F71D-3A58-41FC-8616-0620F19D3B64}" type="parTrans" cxnId="{44708B22-417E-4F51-AA51-57D32AD41600}">
      <dgm:prSet/>
      <dgm:spPr/>
      <dgm:t>
        <a:bodyPr/>
        <a:lstStyle/>
        <a:p>
          <a:endParaRPr lang="en-UG"/>
        </a:p>
      </dgm:t>
    </dgm:pt>
    <dgm:pt modelId="{E10ED760-FA86-451F-8DF7-7F391F2517A6}" type="sibTrans" cxnId="{44708B22-417E-4F51-AA51-57D32AD41600}">
      <dgm:prSet/>
      <dgm:spPr/>
      <dgm:t>
        <a:bodyPr/>
        <a:lstStyle/>
        <a:p>
          <a:endParaRPr lang="en-UG"/>
        </a:p>
      </dgm:t>
    </dgm:pt>
    <dgm:pt modelId="{61886D3D-5B03-442D-B851-9B5FD761C052}">
      <dgm:prSet/>
      <dgm:spPr>
        <a:solidFill>
          <a:srgbClr val="FFC000"/>
        </a:solidFill>
      </dgm:spPr>
      <dgm:t>
        <a:bodyPr/>
        <a:lstStyle/>
        <a:p>
          <a:r>
            <a:rPr lang="fr-FR" dirty="0"/>
            <a:t>Étape 1: Définir la zone d’intervention</a:t>
          </a:r>
          <a:endParaRPr lang="en-UG" dirty="0"/>
        </a:p>
      </dgm:t>
    </dgm:pt>
    <dgm:pt modelId="{18A84919-5BA9-40FF-89C9-06AB6F231D7C}" type="parTrans" cxnId="{B386CA23-1BAA-4636-9847-9EEB05774F10}">
      <dgm:prSet/>
      <dgm:spPr/>
      <dgm:t>
        <a:bodyPr/>
        <a:lstStyle/>
        <a:p>
          <a:endParaRPr lang="en-UG"/>
        </a:p>
      </dgm:t>
    </dgm:pt>
    <dgm:pt modelId="{0C0D8341-1590-4CE7-BD16-D1CA3ED414FD}" type="sibTrans" cxnId="{B386CA23-1BAA-4636-9847-9EEB05774F10}">
      <dgm:prSet/>
      <dgm:spPr/>
      <dgm:t>
        <a:bodyPr/>
        <a:lstStyle/>
        <a:p>
          <a:endParaRPr lang="en-UG"/>
        </a:p>
      </dgm:t>
    </dgm:pt>
    <dgm:pt modelId="{D6F8BEC6-E259-4207-8CA5-6A14E7EAF0F8}">
      <dgm:prSet/>
      <dgm:spPr/>
      <dgm:t>
        <a:bodyPr/>
        <a:lstStyle/>
        <a:p>
          <a:r>
            <a:rPr lang="fr-FR" dirty="0"/>
            <a:t>Étape 2: Définir les besoins en RH</a:t>
          </a:r>
          <a:endParaRPr lang="en-UG" dirty="0"/>
        </a:p>
      </dgm:t>
    </dgm:pt>
    <dgm:pt modelId="{07B3B527-85A1-48DA-B673-C6ECB488BDBB}" type="parTrans" cxnId="{B4DCEB7D-E965-4DBF-A462-A7C0FBB4EF33}">
      <dgm:prSet/>
      <dgm:spPr/>
      <dgm:t>
        <a:bodyPr/>
        <a:lstStyle/>
        <a:p>
          <a:endParaRPr lang="en-UG"/>
        </a:p>
      </dgm:t>
    </dgm:pt>
    <dgm:pt modelId="{97A0514E-7B69-4545-91F6-EF66F3BF5430}" type="sibTrans" cxnId="{B4DCEB7D-E965-4DBF-A462-A7C0FBB4EF33}">
      <dgm:prSet/>
      <dgm:spPr/>
      <dgm:t>
        <a:bodyPr/>
        <a:lstStyle/>
        <a:p>
          <a:endParaRPr lang="en-UG"/>
        </a:p>
      </dgm:t>
    </dgm:pt>
    <dgm:pt modelId="{2FDACE98-064A-448C-A552-3245DEC986B7}">
      <dgm:prSet/>
      <dgm:spPr>
        <a:solidFill>
          <a:srgbClr val="A1A4AE"/>
        </a:solidFill>
      </dgm:spPr>
      <dgm:t>
        <a:bodyPr/>
        <a:lstStyle/>
        <a:p>
          <a:r>
            <a:rPr lang="fr-FR" dirty="0"/>
            <a:t>Étape 3: Estimer le budget</a:t>
          </a:r>
          <a:endParaRPr lang="en-UG" dirty="0"/>
        </a:p>
      </dgm:t>
    </dgm:pt>
    <dgm:pt modelId="{B7DEBB9F-3546-4297-AC16-B3FF66F8E4FE}" type="parTrans" cxnId="{301B4BFE-6D24-4EC3-A786-CC14F43CCE24}">
      <dgm:prSet/>
      <dgm:spPr/>
      <dgm:t>
        <a:bodyPr/>
        <a:lstStyle/>
        <a:p>
          <a:endParaRPr lang="en-UG"/>
        </a:p>
      </dgm:t>
    </dgm:pt>
    <dgm:pt modelId="{84511D64-D822-4987-A505-27D788F6ED1A}" type="sibTrans" cxnId="{301B4BFE-6D24-4EC3-A786-CC14F43CCE24}">
      <dgm:prSet/>
      <dgm:spPr/>
      <dgm:t>
        <a:bodyPr/>
        <a:lstStyle/>
        <a:p>
          <a:endParaRPr lang="en-UG"/>
        </a:p>
      </dgm:t>
    </dgm:pt>
    <dgm:pt modelId="{9833366D-0355-4B52-A273-B0D4138FEDC2}">
      <dgm:prSet/>
      <dgm:spPr/>
      <dgm:t>
        <a:bodyPr/>
        <a:lstStyle/>
        <a:p>
          <a:r>
            <a:rPr lang="fr-FR" dirty="0"/>
            <a:t>Étape 6: Mener les activités de Suivi et Evaluation</a:t>
          </a:r>
          <a:endParaRPr lang="en-UG" dirty="0"/>
        </a:p>
      </dgm:t>
    </dgm:pt>
    <dgm:pt modelId="{207A17F9-D0E3-481E-A974-80192B6C41A6}" type="parTrans" cxnId="{A4876E9A-BE7F-4643-84A1-8A56F3BAAC21}">
      <dgm:prSet/>
      <dgm:spPr/>
      <dgm:t>
        <a:bodyPr/>
        <a:lstStyle/>
        <a:p>
          <a:endParaRPr lang="en-UG"/>
        </a:p>
      </dgm:t>
    </dgm:pt>
    <dgm:pt modelId="{3C67148A-DABC-462E-9614-03D5BDF4D613}" type="sibTrans" cxnId="{A4876E9A-BE7F-4643-84A1-8A56F3BAAC21}">
      <dgm:prSet/>
      <dgm:spPr/>
      <dgm:t>
        <a:bodyPr/>
        <a:lstStyle/>
        <a:p>
          <a:endParaRPr lang="en-UG"/>
        </a:p>
      </dgm:t>
    </dgm:pt>
    <dgm:pt modelId="{09F4A6C9-BF6A-4C67-8313-F2DC5B17A759}" type="pres">
      <dgm:prSet presAssocID="{3FEC9C0A-B2D4-4F8F-AC59-A8AA50B1082A}" presName="Name0" presStyleCnt="0">
        <dgm:presLayoutVars>
          <dgm:dir/>
          <dgm:resizeHandles val="exact"/>
        </dgm:presLayoutVars>
      </dgm:prSet>
      <dgm:spPr/>
    </dgm:pt>
    <dgm:pt modelId="{2F988A7A-4CED-4A9D-9ECB-F7BB52BE8BC0}" type="pres">
      <dgm:prSet presAssocID="{61886D3D-5B03-442D-B851-9B5FD761C052}" presName="node" presStyleLbl="node1" presStyleIdx="0" presStyleCnt="6">
        <dgm:presLayoutVars>
          <dgm:bulletEnabled val="1"/>
        </dgm:presLayoutVars>
      </dgm:prSet>
      <dgm:spPr/>
    </dgm:pt>
    <dgm:pt modelId="{2B7369BB-92B8-40EE-8789-5C00983EC7C0}" type="pres">
      <dgm:prSet presAssocID="{0C0D8341-1590-4CE7-BD16-D1CA3ED414FD}" presName="sibTrans" presStyleLbl="sibTrans1D1" presStyleIdx="0" presStyleCnt="5"/>
      <dgm:spPr/>
    </dgm:pt>
    <dgm:pt modelId="{41B3AAC7-F301-4445-AE27-5ED63B0C31E3}" type="pres">
      <dgm:prSet presAssocID="{0C0D8341-1590-4CE7-BD16-D1CA3ED414FD}" presName="connectorText" presStyleLbl="sibTrans1D1" presStyleIdx="0" presStyleCnt="5"/>
      <dgm:spPr/>
    </dgm:pt>
    <dgm:pt modelId="{0A8E44C9-ABB9-4AB8-A60F-8678CA3141BE}" type="pres">
      <dgm:prSet presAssocID="{D6F8BEC6-E259-4207-8CA5-6A14E7EAF0F8}" presName="node" presStyleLbl="node1" presStyleIdx="1" presStyleCnt="6">
        <dgm:presLayoutVars>
          <dgm:bulletEnabled val="1"/>
        </dgm:presLayoutVars>
      </dgm:prSet>
      <dgm:spPr/>
    </dgm:pt>
    <dgm:pt modelId="{57681D52-97D3-4A62-8390-2D28FE05CC86}" type="pres">
      <dgm:prSet presAssocID="{97A0514E-7B69-4545-91F6-EF66F3BF5430}" presName="sibTrans" presStyleLbl="sibTrans1D1" presStyleIdx="1" presStyleCnt="5"/>
      <dgm:spPr/>
    </dgm:pt>
    <dgm:pt modelId="{B89E3C0E-071B-4EB7-9EDA-91B4950AB4A5}" type="pres">
      <dgm:prSet presAssocID="{97A0514E-7B69-4545-91F6-EF66F3BF5430}" presName="connectorText" presStyleLbl="sibTrans1D1" presStyleIdx="1" presStyleCnt="5"/>
      <dgm:spPr/>
    </dgm:pt>
    <dgm:pt modelId="{360F6982-B9D2-4CBD-B670-A08A292E6FA9}" type="pres">
      <dgm:prSet presAssocID="{2FDACE98-064A-448C-A552-3245DEC986B7}" presName="node" presStyleLbl="node1" presStyleIdx="2" presStyleCnt="6" custLinFactNeighborX="-1440" custLinFactNeighborY="-564">
        <dgm:presLayoutVars>
          <dgm:bulletEnabled val="1"/>
        </dgm:presLayoutVars>
      </dgm:prSet>
      <dgm:spPr/>
    </dgm:pt>
    <dgm:pt modelId="{66D3DF6C-A3EA-4AA4-8EAB-88C0DECE4813}" type="pres">
      <dgm:prSet presAssocID="{84511D64-D822-4987-A505-27D788F6ED1A}" presName="sibTrans" presStyleLbl="sibTrans1D1" presStyleIdx="2" presStyleCnt="5"/>
      <dgm:spPr/>
    </dgm:pt>
    <dgm:pt modelId="{D71BA1A0-7973-480B-B5EF-C465FFF79DE4}" type="pres">
      <dgm:prSet presAssocID="{84511D64-D822-4987-A505-27D788F6ED1A}" presName="connectorText" presStyleLbl="sibTrans1D1" presStyleIdx="2" presStyleCnt="5"/>
      <dgm:spPr/>
    </dgm:pt>
    <dgm:pt modelId="{168A04A0-BF7C-41F4-A4BE-1541AA4EBF93}" type="pres">
      <dgm:prSet presAssocID="{51FBB154-3C7D-4AFD-90E7-FBB939FC036F}" presName="node" presStyleLbl="node1" presStyleIdx="3" presStyleCnt="6">
        <dgm:presLayoutVars>
          <dgm:bulletEnabled val="1"/>
        </dgm:presLayoutVars>
      </dgm:prSet>
      <dgm:spPr/>
    </dgm:pt>
    <dgm:pt modelId="{33D0A054-0F30-463D-AB58-14F9BCFAE5CB}" type="pres">
      <dgm:prSet presAssocID="{FEDBC80A-1403-4814-B5B4-69567E238D59}" presName="sibTrans" presStyleLbl="sibTrans1D1" presStyleIdx="3" presStyleCnt="5"/>
      <dgm:spPr/>
    </dgm:pt>
    <dgm:pt modelId="{D6F655F8-F004-4D86-BD04-5307FFE1B75B}" type="pres">
      <dgm:prSet presAssocID="{FEDBC80A-1403-4814-B5B4-69567E238D59}" presName="connectorText" presStyleLbl="sibTrans1D1" presStyleIdx="3" presStyleCnt="5"/>
      <dgm:spPr/>
    </dgm:pt>
    <dgm:pt modelId="{AB6830CE-1C46-4E0E-8776-2842FB879302}" type="pres">
      <dgm:prSet presAssocID="{ED35AB09-0C15-4866-B497-03B81AD4B11A}" presName="node" presStyleLbl="node1" presStyleIdx="4" presStyleCnt="6">
        <dgm:presLayoutVars>
          <dgm:bulletEnabled val="1"/>
        </dgm:presLayoutVars>
      </dgm:prSet>
      <dgm:spPr/>
    </dgm:pt>
    <dgm:pt modelId="{59A7A5D1-C7ED-499A-992E-233DE7F3CCB6}" type="pres">
      <dgm:prSet presAssocID="{E10ED760-FA86-451F-8DF7-7F391F2517A6}" presName="sibTrans" presStyleLbl="sibTrans1D1" presStyleIdx="4" presStyleCnt="5"/>
      <dgm:spPr/>
    </dgm:pt>
    <dgm:pt modelId="{9CF739A5-77F4-4665-BDF5-FA5CB934569E}" type="pres">
      <dgm:prSet presAssocID="{E10ED760-FA86-451F-8DF7-7F391F2517A6}" presName="connectorText" presStyleLbl="sibTrans1D1" presStyleIdx="4" presStyleCnt="5"/>
      <dgm:spPr/>
    </dgm:pt>
    <dgm:pt modelId="{02EFF5F1-DC1F-4FAD-B96E-5E157E524F88}" type="pres">
      <dgm:prSet presAssocID="{9833366D-0355-4B52-A273-B0D4138FEDC2}" presName="node" presStyleLbl="node1" presStyleIdx="5" presStyleCnt="6">
        <dgm:presLayoutVars>
          <dgm:bulletEnabled val="1"/>
        </dgm:presLayoutVars>
      </dgm:prSet>
      <dgm:spPr/>
    </dgm:pt>
  </dgm:ptLst>
  <dgm:cxnLst>
    <dgm:cxn modelId="{FE0D3800-7589-45F5-B83B-9AA3CFB0643D}" type="presOf" srcId="{0C0D8341-1590-4CE7-BD16-D1CA3ED414FD}" destId="{2B7369BB-92B8-40EE-8789-5C00983EC7C0}" srcOrd="0" destOrd="0" presId="urn:microsoft.com/office/officeart/2005/8/layout/bProcess3"/>
    <dgm:cxn modelId="{2A93081F-889A-4ADC-A299-A994FC84890B}" type="presOf" srcId="{51FBB154-3C7D-4AFD-90E7-FBB939FC036F}" destId="{168A04A0-BF7C-41F4-A4BE-1541AA4EBF93}" srcOrd="0" destOrd="0" presId="urn:microsoft.com/office/officeart/2005/8/layout/bProcess3"/>
    <dgm:cxn modelId="{44708B22-417E-4F51-AA51-57D32AD41600}" srcId="{3FEC9C0A-B2D4-4F8F-AC59-A8AA50B1082A}" destId="{ED35AB09-0C15-4866-B497-03B81AD4B11A}" srcOrd="4" destOrd="0" parTransId="{1074F71D-3A58-41FC-8616-0620F19D3B64}" sibTransId="{E10ED760-FA86-451F-8DF7-7F391F2517A6}"/>
    <dgm:cxn modelId="{B386CA23-1BAA-4636-9847-9EEB05774F10}" srcId="{3FEC9C0A-B2D4-4F8F-AC59-A8AA50B1082A}" destId="{61886D3D-5B03-442D-B851-9B5FD761C052}" srcOrd="0" destOrd="0" parTransId="{18A84919-5BA9-40FF-89C9-06AB6F231D7C}" sibTransId="{0C0D8341-1590-4CE7-BD16-D1CA3ED414FD}"/>
    <dgm:cxn modelId="{D70DE82F-1FA9-4A94-8AEA-5ABD97A8108B}" type="presOf" srcId="{84511D64-D822-4987-A505-27D788F6ED1A}" destId="{66D3DF6C-A3EA-4AA4-8EAB-88C0DECE4813}" srcOrd="0" destOrd="0" presId="urn:microsoft.com/office/officeart/2005/8/layout/bProcess3"/>
    <dgm:cxn modelId="{CC610235-1028-4BEC-91C4-181F29701D38}" type="presOf" srcId="{61886D3D-5B03-442D-B851-9B5FD761C052}" destId="{2F988A7A-4CED-4A9D-9ECB-F7BB52BE8BC0}" srcOrd="0" destOrd="0" presId="urn:microsoft.com/office/officeart/2005/8/layout/bProcess3"/>
    <dgm:cxn modelId="{A46B0539-9A76-4504-B10E-9DC282F5A400}" type="presOf" srcId="{84511D64-D822-4987-A505-27D788F6ED1A}" destId="{D71BA1A0-7973-480B-B5EF-C465FFF79DE4}" srcOrd="1" destOrd="0" presId="urn:microsoft.com/office/officeart/2005/8/layout/bProcess3"/>
    <dgm:cxn modelId="{D405E23B-899C-483E-BD15-14C34B7A64C5}" type="presOf" srcId="{FEDBC80A-1403-4814-B5B4-69567E238D59}" destId="{D6F655F8-F004-4D86-BD04-5307FFE1B75B}" srcOrd="1" destOrd="0" presId="urn:microsoft.com/office/officeart/2005/8/layout/bProcess3"/>
    <dgm:cxn modelId="{12ECD63C-E95B-4E2F-A1E7-3D9C252D184A}" type="presOf" srcId="{E10ED760-FA86-451F-8DF7-7F391F2517A6}" destId="{59A7A5D1-C7ED-499A-992E-233DE7F3CCB6}" srcOrd="0" destOrd="0" presId="urn:microsoft.com/office/officeart/2005/8/layout/bProcess3"/>
    <dgm:cxn modelId="{4CE7B85B-96CB-4D47-AA95-A97A714D63B0}" type="presOf" srcId="{2FDACE98-064A-448C-A552-3245DEC986B7}" destId="{360F6982-B9D2-4CBD-B670-A08A292E6FA9}" srcOrd="0" destOrd="0" presId="urn:microsoft.com/office/officeart/2005/8/layout/bProcess3"/>
    <dgm:cxn modelId="{BA667E42-15B1-404F-BD79-5009932794D0}" type="presOf" srcId="{97A0514E-7B69-4545-91F6-EF66F3BF5430}" destId="{57681D52-97D3-4A62-8390-2D28FE05CC86}" srcOrd="0" destOrd="0" presId="urn:microsoft.com/office/officeart/2005/8/layout/bProcess3"/>
    <dgm:cxn modelId="{B947A467-767C-4978-94D6-4F2F65CC5299}" type="presOf" srcId="{FEDBC80A-1403-4814-B5B4-69567E238D59}" destId="{33D0A054-0F30-463D-AB58-14F9BCFAE5CB}" srcOrd="0" destOrd="0" presId="urn:microsoft.com/office/officeart/2005/8/layout/bProcess3"/>
    <dgm:cxn modelId="{F261826D-7D02-4A3C-AABA-CB1784496D4A}" type="presOf" srcId="{97A0514E-7B69-4545-91F6-EF66F3BF5430}" destId="{B89E3C0E-071B-4EB7-9EDA-91B4950AB4A5}" srcOrd="1" destOrd="0" presId="urn:microsoft.com/office/officeart/2005/8/layout/bProcess3"/>
    <dgm:cxn modelId="{1E3E7C57-16F0-4949-ABAA-2D1C75DDDA2C}" srcId="{3FEC9C0A-B2D4-4F8F-AC59-A8AA50B1082A}" destId="{51FBB154-3C7D-4AFD-90E7-FBB939FC036F}" srcOrd="3" destOrd="0" parTransId="{DB063709-4798-4BB2-8DFC-146522D6F6F7}" sibTransId="{FEDBC80A-1403-4814-B5B4-69567E238D59}"/>
    <dgm:cxn modelId="{B4DCEB7D-E965-4DBF-A462-A7C0FBB4EF33}" srcId="{3FEC9C0A-B2D4-4F8F-AC59-A8AA50B1082A}" destId="{D6F8BEC6-E259-4207-8CA5-6A14E7EAF0F8}" srcOrd="1" destOrd="0" parTransId="{07B3B527-85A1-48DA-B673-C6ECB488BDBB}" sibTransId="{97A0514E-7B69-4545-91F6-EF66F3BF5430}"/>
    <dgm:cxn modelId="{9C5AE38A-4B24-449B-AE76-7A34CB81F767}" type="presOf" srcId="{0C0D8341-1590-4CE7-BD16-D1CA3ED414FD}" destId="{41B3AAC7-F301-4445-AE27-5ED63B0C31E3}" srcOrd="1" destOrd="0" presId="urn:microsoft.com/office/officeart/2005/8/layout/bProcess3"/>
    <dgm:cxn modelId="{A4876E9A-BE7F-4643-84A1-8A56F3BAAC21}" srcId="{3FEC9C0A-B2D4-4F8F-AC59-A8AA50B1082A}" destId="{9833366D-0355-4B52-A273-B0D4138FEDC2}" srcOrd="5" destOrd="0" parTransId="{207A17F9-D0E3-481E-A974-80192B6C41A6}" sibTransId="{3C67148A-DABC-462E-9614-03D5BDF4D613}"/>
    <dgm:cxn modelId="{EDDFA5A6-0D4D-4508-9FED-10401F1CBE64}" type="presOf" srcId="{3FEC9C0A-B2D4-4F8F-AC59-A8AA50B1082A}" destId="{09F4A6C9-BF6A-4C67-8313-F2DC5B17A759}" srcOrd="0" destOrd="0" presId="urn:microsoft.com/office/officeart/2005/8/layout/bProcess3"/>
    <dgm:cxn modelId="{D3B86BBB-38CE-4A8E-85B7-52C28A508776}" type="presOf" srcId="{D6F8BEC6-E259-4207-8CA5-6A14E7EAF0F8}" destId="{0A8E44C9-ABB9-4AB8-A60F-8678CA3141BE}" srcOrd="0" destOrd="0" presId="urn:microsoft.com/office/officeart/2005/8/layout/bProcess3"/>
    <dgm:cxn modelId="{576070C1-47AB-46C7-A62D-AC64209A536A}" type="presOf" srcId="{ED35AB09-0C15-4866-B497-03B81AD4B11A}" destId="{AB6830CE-1C46-4E0E-8776-2842FB879302}" srcOrd="0" destOrd="0" presId="urn:microsoft.com/office/officeart/2005/8/layout/bProcess3"/>
    <dgm:cxn modelId="{F00D81ED-7439-4A1E-AE86-3E0EF397EF41}" type="presOf" srcId="{9833366D-0355-4B52-A273-B0D4138FEDC2}" destId="{02EFF5F1-DC1F-4FAD-B96E-5E157E524F88}" srcOrd="0" destOrd="0" presId="urn:microsoft.com/office/officeart/2005/8/layout/bProcess3"/>
    <dgm:cxn modelId="{895DC5FC-DA7B-48FC-9CD8-058C9BEDC0D9}" type="presOf" srcId="{E10ED760-FA86-451F-8DF7-7F391F2517A6}" destId="{9CF739A5-77F4-4665-BDF5-FA5CB934569E}" srcOrd="1" destOrd="0" presId="urn:microsoft.com/office/officeart/2005/8/layout/bProcess3"/>
    <dgm:cxn modelId="{301B4BFE-6D24-4EC3-A786-CC14F43CCE24}" srcId="{3FEC9C0A-B2D4-4F8F-AC59-A8AA50B1082A}" destId="{2FDACE98-064A-448C-A552-3245DEC986B7}" srcOrd="2" destOrd="0" parTransId="{B7DEBB9F-3546-4297-AC16-B3FF66F8E4FE}" sibTransId="{84511D64-D822-4987-A505-27D788F6ED1A}"/>
    <dgm:cxn modelId="{448D2D73-6162-45DC-B2E4-EB37B611E67E}" type="presParOf" srcId="{09F4A6C9-BF6A-4C67-8313-F2DC5B17A759}" destId="{2F988A7A-4CED-4A9D-9ECB-F7BB52BE8BC0}" srcOrd="0" destOrd="0" presId="urn:microsoft.com/office/officeart/2005/8/layout/bProcess3"/>
    <dgm:cxn modelId="{B063D848-E51E-44CF-B60B-0B592464F2A2}" type="presParOf" srcId="{09F4A6C9-BF6A-4C67-8313-F2DC5B17A759}" destId="{2B7369BB-92B8-40EE-8789-5C00983EC7C0}" srcOrd="1" destOrd="0" presId="urn:microsoft.com/office/officeart/2005/8/layout/bProcess3"/>
    <dgm:cxn modelId="{9857BDB5-A6D6-4AA9-8E6B-F799B37C901C}" type="presParOf" srcId="{2B7369BB-92B8-40EE-8789-5C00983EC7C0}" destId="{41B3AAC7-F301-4445-AE27-5ED63B0C31E3}" srcOrd="0" destOrd="0" presId="urn:microsoft.com/office/officeart/2005/8/layout/bProcess3"/>
    <dgm:cxn modelId="{A00D7938-618F-4B3E-970C-DCA83E09E022}" type="presParOf" srcId="{09F4A6C9-BF6A-4C67-8313-F2DC5B17A759}" destId="{0A8E44C9-ABB9-4AB8-A60F-8678CA3141BE}" srcOrd="2" destOrd="0" presId="urn:microsoft.com/office/officeart/2005/8/layout/bProcess3"/>
    <dgm:cxn modelId="{62511389-E820-4AEB-88C1-1EF9A562E4A3}" type="presParOf" srcId="{09F4A6C9-BF6A-4C67-8313-F2DC5B17A759}" destId="{57681D52-97D3-4A62-8390-2D28FE05CC86}" srcOrd="3" destOrd="0" presId="urn:microsoft.com/office/officeart/2005/8/layout/bProcess3"/>
    <dgm:cxn modelId="{77BA91B3-D800-44B7-A216-E25C4D887187}" type="presParOf" srcId="{57681D52-97D3-4A62-8390-2D28FE05CC86}" destId="{B89E3C0E-071B-4EB7-9EDA-91B4950AB4A5}" srcOrd="0" destOrd="0" presId="urn:microsoft.com/office/officeart/2005/8/layout/bProcess3"/>
    <dgm:cxn modelId="{27BF9B83-9094-401E-A66B-00799572150F}" type="presParOf" srcId="{09F4A6C9-BF6A-4C67-8313-F2DC5B17A759}" destId="{360F6982-B9D2-4CBD-B670-A08A292E6FA9}" srcOrd="4" destOrd="0" presId="urn:microsoft.com/office/officeart/2005/8/layout/bProcess3"/>
    <dgm:cxn modelId="{DBDB08F7-F90B-448F-B492-2E940D078F5B}" type="presParOf" srcId="{09F4A6C9-BF6A-4C67-8313-F2DC5B17A759}" destId="{66D3DF6C-A3EA-4AA4-8EAB-88C0DECE4813}" srcOrd="5" destOrd="0" presId="urn:microsoft.com/office/officeart/2005/8/layout/bProcess3"/>
    <dgm:cxn modelId="{8B6FDFCF-822A-4F4F-9135-2DDC9688762D}" type="presParOf" srcId="{66D3DF6C-A3EA-4AA4-8EAB-88C0DECE4813}" destId="{D71BA1A0-7973-480B-B5EF-C465FFF79DE4}" srcOrd="0" destOrd="0" presId="urn:microsoft.com/office/officeart/2005/8/layout/bProcess3"/>
    <dgm:cxn modelId="{2A305567-ED98-4A68-90E5-EAA05D1EBDC5}" type="presParOf" srcId="{09F4A6C9-BF6A-4C67-8313-F2DC5B17A759}" destId="{168A04A0-BF7C-41F4-A4BE-1541AA4EBF93}" srcOrd="6" destOrd="0" presId="urn:microsoft.com/office/officeart/2005/8/layout/bProcess3"/>
    <dgm:cxn modelId="{BEDF7AB5-CFCC-42CB-9535-BAB0CC911D79}" type="presParOf" srcId="{09F4A6C9-BF6A-4C67-8313-F2DC5B17A759}" destId="{33D0A054-0F30-463D-AB58-14F9BCFAE5CB}" srcOrd="7" destOrd="0" presId="urn:microsoft.com/office/officeart/2005/8/layout/bProcess3"/>
    <dgm:cxn modelId="{44AB9411-B2E1-4AB4-93E8-20554C997F2E}" type="presParOf" srcId="{33D0A054-0F30-463D-AB58-14F9BCFAE5CB}" destId="{D6F655F8-F004-4D86-BD04-5307FFE1B75B}" srcOrd="0" destOrd="0" presId="urn:microsoft.com/office/officeart/2005/8/layout/bProcess3"/>
    <dgm:cxn modelId="{DAD20B63-671F-4274-B1BD-A1A8B93CD5DD}" type="presParOf" srcId="{09F4A6C9-BF6A-4C67-8313-F2DC5B17A759}" destId="{AB6830CE-1C46-4E0E-8776-2842FB879302}" srcOrd="8" destOrd="0" presId="urn:microsoft.com/office/officeart/2005/8/layout/bProcess3"/>
    <dgm:cxn modelId="{E00FD658-7109-4CDA-AA27-8609B485F3F8}" type="presParOf" srcId="{09F4A6C9-BF6A-4C67-8313-F2DC5B17A759}" destId="{59A7A5D1-C7ED-499A-992E-233DE7F3CCB6}" srcOrd="9" destOrd="0" presId="urn:microsoft.com/office/officeart/2005/8/layout/bProcess3"/>
    <dgm:cxn modelId="{317A0994-BFA8-4ECE-8406-253353DFF5DD}" type="presParOf" srcId="{59A7A5D1-C7ED-499A-992E-233DE7F3CCB6}" destId="{9CF739A5-77F4-4665-BDF5-FA5CB934569E}" srcOrd="0" destOrd="0" presId="urn:microsoft.com/office/officeart/2005/8/layout/bProcess3"/>
    <dgm:cxn modelId="{C537AD6C-0D6D-47CC-8AE1-7E11E5497E4C}" type="presParOf" srcId="{09F4A6C9-BF6A-4C67-8313-F2DC5B17A759}" destId="{02EFF5F1-DC1F-4FAD-B96E-5E157E524F88}"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1C417B-6C31-4236-8EE2-5860209549AA}"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G"/>
        </a:p>
      </dgm:t>
    </dgm:pt>
    <dgm:pt modelId="{4F4EEC00-EA4D-4C6B-A950-C2B0859D1D05}">
      <dgm:prSet phldrT="[Text]" custT="1"/>
      <dgm:spPr/>
      <dgm:t>
        <a:bodyPr/>
        <a:lstStyle/>
        <a:p>
          <a:pPr algn="ctr">
            <a:buNone/>
          </a:pPr>
          <a:r>
            <a:rPr lang="en-US" sz="2400" b="1" dirty="0">
              <a:solidFill>
                <a:schemeClr val="tx1"/>
              </a:solidFill>
            </a:rPr>
            <a:t>Phase 1</a:t>
          </a:r>
        </a:p>
        <a:p>
          <a:pPr algn="l">
            <a:buNone/>
          </a:pPr>
          <a:r>
            <a:rPr lang="fr-FR" sz="2000" b="1" dirty="0">
              <a:effectLst/>
              <a:latin typeface="Calibri" panose="020F0502020204030204" pitchFamily="34" charset="0"/>
              <a:ea typeface="Calibri" panose="020F0502020204030204" pitchFamily="34" charset="0"/>
              <a:cs typeface="Times New Roman" panose="02020603050405020304" pitchFamily="18" charset="0"/>
            </a:rPr>
            <a:t>L'Asie</a:t>
          </a:r>
          <a:endParaRPr lang="en-UG" sz="2000" b="1" dirty="0">
            <a:solidFill>
              <a:schemeClr val="tx1"/>
            </a:solidFill>
          </a:endParaRPr>
        </a:p>
      </dgm:t>
    </dgm:pt>
    <dgm:pt modelId="{F6A9966D-E603-4993-A1CB-5017DF65A635}" type="parTrans" cxnId="{EE73AFC1-5FBE-4021-88F5-259568D3B80D}">
      <dgm:prSet/>
      <dgm:spPr/>
      <dgm:t>
        <a:bodyPr/>
        <a:lstStyle/>
        <a:p>
          <a:endParaRPr lang="en-UG"/>
        </a:p>
      </dgm:t>
    </dgm:pt>
    <dgm:pt modelId="{5AC7EAE2-A5E5-48DE-90D4-6021AFE4E2AB}" type="sibTrans" cxnId="{EE73AFC1-5FBE-4021-88F5-259568D3B80D}">
      <dgm:prSet/>
      <dgm:spPr/>
      <dgm:t>
        <a:bodyPr/>
        <a:lstStyle/>
        <a:p>
          <a:endParaRPr lang="en-UG"/>
        </a:p>
      </dgm:t>
    </dgm:pt>
    <dgm:pt modelId="{E0321295-AB07-43B1-936F-5EE15C67DCA0}">
      <dgm:prSet phldrT="[Text]" custT="1"/>
      <dgm:spPr/>
      <dgm:t>
        <a:bodyPr/>
        <a:lstStyle/>
        <a:p>
          <a:pPr algn="ctr"/>
          <a:r>
            <a:rPr lang="en-US" sz="2400" b="1" kern="1200" dirty="0">
              <a:solidFill>
                <a:schemeClr val="tx1"/>
              </a:solidFill>
              <a:latin typeface="Arial"/>
              <a:ea typeface="+mn-ea"/>
              <a:cs typeface="+mn-cs"/>
            </a:rPr>
            <a:t>Phase</a:t>
          </a:r>
          <a:r>
            <a:rPr lang="en-US" sz="3000" b="1" kern="1200" dirty="0">
              <a:solidFill>
                <a:schemeClr val="tx1"/>
              </a:solidFill>
            </a:rPr>
            <a:t> </a:t>
          </a:r>
          <a:r>
            <a:rPr lang="en-US" sz="2400" b="1" kern="1200" dirty="0">
              <a:solidFill>
                <a:schemeClr val="tx1"/>
              </a:solidFill>
            </a:rPr>
            <a:t>2</a:t>
          </a:r>
          <a:endParaRPr lang="en-UG" sz="2400" b="1" kern="1200" dirty="0">
            <a:solidFill>
              <a:schemeClr val="tx1"/>
            </a:solidFill>
          </a:endParaRPr>
        </a:p>
      </dgm:t>
    </dgm:pt>
    <dgm:pt modelId="{BA26E673-ABA2-47C1-B3F5-E3246106F9A8}" type="parTrans" cxnId="{EC613FC9-C2F3-4D29-AE22-1447CEB27CF0}">
      <dgm:prSet/>
      <dgm:spPr/>
      <dgm:t>
        <a:bodyPr/>
        <a:lstStyle/>
        <a:p>
          <a:endParaRPr lang="en-UG"/>
        </a:p>
      </dgm:t>
    </dgm:pt>
    <dgm:pt modelId="{D6F0D19C-0C93-46C0-9482-7B1C242AC3FB}" type="sibTrans" cxnId="{EC613FC9-C2F3-4D29-AE22-1447CEB27CF0}">
      <dgm:prSet/>
      <dgm:spPr/>
      <dgm:t>
        <a:bodyPr/>
        <a:lstStyle/>
        <a:p>
          <a:endParaRPr lang="en-UG"/>
        </a:p>
      </dgm:t>
    </dgm:pt>
    <dgm:pt modelId="{5F80E1B7-9144-4171-B451-C5B8E27992E5}">
      <dgm:prSet phldrT="[Text]" custT="1"/>
      <dgm:spPr/>
      <dgm:t>
        <a:bodyPr/>
        <a:lstStyle/>
        <a:p>
          <a:pPr algn="l">
            <a:buFont typeface="Wingdings" panose="05000000000000000000" pitchFamily="2" charset="2"/>
            <a:buChar char="§"/>
          </a:pPr>
          <a:r>
            <a:rPr lang="en-US" sz="2000" dirty="0">
              <a:latin typeface="Calibri" panose="020F0502020204030204" pitchFamily="34" charset="0"/>
              <a:cs typeface="Calibri" panose="020F0502020204030204" pitchFamily="34" charset="0"/>
            </a:rPr>
            <a:t>Pays </a:t>
          </a:r>
          <a:r>
            <a:rPr lang="en-US" sz="2000" dirty="0" err="1">
              <a:latin typeface="Calibri" panose="020F0502020204030204" pitchFamily="34" charset="0"/>
              <a:cs typeface="Calibri" panose="020F0502020204030204" pitchFamily="34" charset="0"/>
            </a:rPr>
            <a:t>d'Afrique</a:t>
          </a:r>
          <a:r>
            <a:rPr lang="en-US" sz="2000" dirty="0">
              <a:latin typeface="Calibri" panose="020F0502020204030204" pitchFamily="34" charset="0"/>
              <a:cs typeface="Calibri" panose="020F0502020204030204" pitchFamily="34" charset="0"/>
            </a:rPr>
            <a:t> de </a:t>
          </a:r>
          <a:r>
            <a:rPr lang="en-US" sz="2000" dirty="0" err="1">
              <a:latin typeface="Calibri" panose="020F0502020204030204" pitchFamily="34" charset="0"/>
              <a:cs typeface="Calibri" panose="020F0502020204030204" pitchFamily="34" charset="0"/>
            </a:rPr>
            <a:t>l'Est</a:t>
          </a:r>
          <a:r>
            <a:rPr lang="en-US" sz="2000" dirty="0">
              <a:latin typeface="Calibri" panose="020F0502020204030204" pitchFamily="34" charset="0"/>
              <a:cs typeface="Calibri" panose="020F0502020204030204" pitchFamily="34" charset="0"/>
            </a:rPr>
            <a:t> </a:t>
          </a:r>
          <a:endParaRPr lang="en-UG" sz="2000" dirty="0">
            <a:latin typeface="Calibri" panose="020F0502020204030204" pitchFamily="34" charset="0"/>
            <a:cs typeface="Calibri" panose="020F0502020204030204" pitchFamily="34" charset="0"/>
          </a:endParaRPr>
        </a:p>
      </dgm:t>
    </dgm:pt>
    <dgm:pt modelId="{091CE74B-8933-4830-BA20-EADC0404B643}" type="parTrans" cxnId="{869AEAC7-7B4C-4A9B-B0DE-A75774C4F6DF}">
      <dgm:prSet/>
      <dgm:spPr/>
      <dgm:t>
        <a:bodyPr/>
        <a:lstStyle/>
        <a:p>
          <a:endParaRPr lang="en-UG"/>
        </a:p>
      </dgm:t>
    </dgm:pt>
    <dgm:pt modelId="{F4E213F3-DFCF-4C0C-933A-B9C523470FDC}" type="sibTrans" cxnId="{869AEAC7-7B4C-4A9B-B0DE-A75774C4F6DF}">
      <dgm:prSet/>
      <dgm:spPr/>
      <dgm:t>
        <a:bodyPr/>
        <a:lstStyle/>
        <a:p>
          <a:endParaRPr lang="en-UG"/>
        </a:p>
      </dgm:t>
    </dgm:pt>
    <dgm:pt modelId="{3B52C755-E5D7-4779-AA52-4F01A0139EE9}">
      <dgm:prSet phldrT="[Text]" custT="1"/>
      <dgm:spPr/>
      <dgm:t>
        <a:bodyPr/>
        <a:lstStyle/>
        <a:p>
          <a:pPr algn="ctr">
            <a:buNone/>
          </a:pPr>
          <a:r>
            <a:rPr lang="en-US" sz="2400" b="1" dirty="0">
              <a:solidFill>
                <a:schemeClr val="tx1"/>
              </a:solidFill>
            </a:rPr>
            <a:t>Phase 3</a:t>
          </a:r>
          <a:endParaRPr lang="en-UG" sz="2400" b="1" dirty="0">
            <a:solidFill>
              <a:schemeClr val="tx1"/>
            </a:solidFill>
          </a:endParaRPr>
        </a:p>
      </dgm:t>
    </dgm:pt>
    <dgm:pt modelId="{B6B40353-CFFB-4DBE-8339-6D6B98803E93}" type="parTrans" cxnId="{74D84F6E-9E7E-440D-828A-645D29233F85}">
      <dgm:prSet/>
      <dgm:spPr/>
      <dgm:t>
        <a:bodyPr/>
        <a:lstStyle/>
        <a:p>
          <a:endParaRPr lang="en-UG"/>
        </a:p>
      </dgm:t>
    </dgm:pt>
    <dgm:pt modelId="{93A75454-DB5A-4D92-B714-69216A29D93C}" type="sibTrans" cxnId="{74D84F6E-9E7E-440D-828A-645D29233F85}">
      <dgm:prSet/>
      <dgm:spPr/>
      <dgm:t>
        <a:bodyPr/>
        <a:lstStyle/>
        <a:p>
          <a:endParaRPr lang="en-UG"/>
        </a:p>
      </dgm:t>
    </dgm:pt>
    <dgm:pt modelId="{E1837C48-F36A-4A02-9073-0443DD88CBD7}">
      <dgm:prSet phldrT="[Text]" custT="1"/>
      <dgm:spPr/>
      <dgm:t>
        <a:bodyPr/>
        <a:lstStyle/>
        <a:p>
          <a:pPr algn="l">
            <a:buFont typeface="Wingdings" panose="05000000000000000000" pitchFamily="2" charset="2"/>
            <a:buChar char="§"/>
          </a:pPr>
          <a:r>
            <a:rPr lang="fr-FR" sz="2000" dirty="0">
              <a:latin typeface="Calibri" panose="020F0502020204030204" pitchFamily="34" charset="0"/>
              <a:cs typeface="Calibri" panose="020F0502020204030204" pitchFamily="34" charset="0"/>
            </a:rPr>
            <a:t>Largement étendu, principalement en Afrique W&amp;C</a:t>
          </a:r>
          <a:endParaRPr lang="en-UG" sz="2000" dirty="0">
            <a:latin typeface="Calibri" panose="020F0502020204030204" pitchFamily="34" charset="0"/>
            <a:cs typeface="Calibri" panose="020F0502020204030204" pitchFamily="34" charset="0"/>
          </a:endParaRPr>
        </a:p>
      </dgm:t>
    </dgm:pt>
    <dgm:pt modelId="{A306463C-C619-46F2-ADEF-698C71A83D61}" type="parTrans" cxnId="{BB2DA86C-B0DC-445B-B48E-A3581A215E61}">
      <dgm:prSet/>
      <dgm:spPr/>
      <dgm:t>
        <a:bodyPr/>
        <a:lstStyle/>
        <a:p>
          <a:endParaRPr lang="en-UG"/>
        </a:p>
      </dgm:t>
    </dgm:pt>
    <dgm:pt modelId="{B708C389-6A11-4BFB-A0D5-F088597F97D5}" type="sibTrans" cxnId="{BB2DA86C-B0DC-445B-B48E-A3581A215E61}">
      <dgm:prSet/>
      <dgm:spPr/>
      <dgm:t>
        <a:bodyPr/>
        <a:lstStyle/>
        <a:p>
          <a:endParaRPr lang="en-UG"/>
        </a:p>
      </dgm:t>
    </dgm:pt>
    <dgm:pt modelId="{0AD62912-4645-40E8-A988-4097A5A06ACC}">
      <dgm:prSet custT="1"/>
      <dgm:spPr/>
      <dgm:t>
        <a:bodyPr/>
        <a:lstStyle/>
        <a:p>
          <a:pPr algn="l">
            <a:buFont typeface="Wingdings" panose="05000000000000000000" pitchFamily="2" charset="2"/>
            <a:buChar char="§"/>
          </a:pPr>
          <a:r>
            <a:rPr lang="fr-FR" sz="2000" dirty="0">
              <a:effectLst/>
              <a:latin typeface="Calibri" panose="020F0502020204030204" pitchFamily="34" charset="0"/>
              <a:ea typeface="Calibri" panose="020F0502020204030204" pitchFamily="34" charset="0"/>
              <a:cs typeface="Times New Roman" panose="02020603050405020304" pitchFamily="18" charset="0"/>
            </a:rPr>
            <a:t>ACF: Myanmar [dosage modifié des ATPE]/2006</a:t>
          </a:r>
          <a:endParaRPr lang="en-UG" sz="2000" dirty="0">
            <a:effectLst/>
            <a:latin typeface="Calibri" panose="020F0502020204030204" pitchFamily="34" charset="0"/>
            <a:ea typeface="Calibri" panose="020F0502020204030204" pitchFamily="34" charset="0"/>
            <a:cs typeface="Times New Roman" panose="02020603050405020304" pitchFamily="18" charset="0"/>
          </a:endParaRPr>
        </a:p>
      </dgm:t>
    </dgm:pt>
    <dgm:pt modelId="{5AE1E120-17A3-44D5-89BB-1E0ABA5763D9}" type="parTrans" cxnId="{B40CD8BE-BBF4-443A-AC47-ED1632EE64A1}">
      <dgm:prSet/>
      <dgm:spPr/>
      <dgm:t>
        <a:bodyPr/>
        <a:lstStyle/>
        <a:p>
          <a:endParaRPr lang="en-UG"/>
        </a:p>
      </dgm:t>
    </dgm:pt>
    <dgm:pt modelId="{68513D72-8113-427E-A478-C5DEDAAC6A7B}" type="sibTrans" cxnId="{B40CD8BE-BBF4-443A-AC47-ED1632EE64A1}">
      <dgm:prSet/>
      <dgm:spPr/>
      <dgm:t>
        <a:bodyPr/>
        <a:lstStyle/>
        <a:p>
          <a:endParaRPr lang="en-UG"/>
        </a:p>
      </dgm:t>
    </dgm:pt>
    <dgm:pt modelId="{0A3BF2C5-4E0D-4BBA-95BC-91FFDDC793A1}">
      <dgm:prSet custT="1"/>
      <dgm:spPr/>
      <dgm:t>
        <a:bodyPr/>
        <a:lstStyle/>
        <a:p>
          <a:pPr algn="l">
            <a:buFont typeface="Wingdings" panose="05000000000000000000" pitchFamily="2" charset="2"/>
            <a:buChar char="§"/>
          </a:pPr>
          <a:r>
            <a:rPr lang="fr-FR" sz="2000" dirty="0">
              <a:effectLst/>
              <a:latin typeface="Calibri" panose="020F0502020204030204" pitchFamily="34" charset="0"/>
              <a:ea typeface="Calibri" panose="020F0502020204030204" pitchFamily="34" charset="0"/>
              <a:cs typeface="Times New Roman" panose="02020603050405020304" pitchFamily="18" charset="0"/>
            </a:rPr>
            <a:t>SCI: Bangladesh [Approche communautaires/ communauté]/ 2007</a:t>
          </a:r>
          <a:endParaRPr lang="en-UG" sz="2000" dirty="0">
            <a:effectLst/>
            <a:latin typeface="Calibri" panose="020F0502020204030204" pitchFamily="34" charset="0"/>
            <a:ea typeface="Calibri" panose="020F0502020204030204" pitchFamily="34" charset="0"/>
            <a:cs typeface="Times New Roman" panose="02020603050405020304" pitchFamily="18" charset="0"/>
          </a:endParaRPr>
        </a:p>
      </dgm:t>
    </dgm:pt>
    <dgm:pt modelId="{4F6165B5-FA7E-47E0-A6E5-9763EB029441}" type="parTrans" cxnId="{DBC2568E-891B-4E56-B718-3BEDA5D06207}">
      <dgm:prSet/>
      <dgm:spPr/>
      <dgm:t>
        <a:bodyPr/>
        <a:lstStyle/>
        <a:p>
          <a:endParaRPr lang="en-UG"/>
        </a:p>
      </dgm:t>
    </dgm:pt>
    <dgm:pt modelId="{47861B3C-2DBE-4DC4-B9A6-C3FBBC97311A}" type="sibTrans" cxnId="{DBC2568E-891B-4E56-B718-3BEDA5D06207}">
      <dgm:prSet/>
      <dgm:spPr/>
      <dgm:t>
        <a:bodyPr/>
        <a:lstStyle/>
        <a:p>
          <a:endParaRPr lang="en-UG"/>
        </a:p>
      </dgm:t>
    </dgm:pt>
    <dgm:pt modelId="{4AD9EAB0-14C2-49A4-9ED1-0B491643E11C}">
      <dgm:prSet custT="1"/>
      <dgm:spPr/>
      <dgm:t>
        <a:bodyPr/>
        <a:lstStyle/>
        <a:p>
          <a:pPr algn="l">
            <a:buFont typeface="Wingdings" panose="05000000000000000000" pitchFamily="2"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MSF: Niger, Burkina Faso, Mali</a:t>
          </a:r>
          <a:endParaRPr lang="en-UG" sz="2000" dirty="0">
            <a:effectLst/>
            <a:latin typeface="Calibri" panose="020F0502020204030204" pitchFamily="34" charset="0"/>
            <a:ea typeface="Calibri" panose="020F0502020204030204" pitchFamily="34" charset="0"/>
            <a:cs typeface="Times New Roman" panose="02020603050405020304" pitchFamily="18" charset="0"/>
          </a:endParaRPr>
        </a:p>
      </dgm:t>
    </dgm:pt>
    <dgm:pt modelId="{EB8CA99B-92B5-4D8B-8E27-C0F820912F8C}" type="parTrans" cxnId="{D83274CD-5961-43B3-B8A4-8E49BB6D4BCB}">
      <dgm:prSet/>
      <dgm:spPr/>
      <dgm:t>
        <a:bodyPr/>
        <a:lstStyle/>
        <a:p>
          <a:endParaRPr lang="en-UG"/>
        </a:p>
      </dgm:t>
    </dgm:pt>
    <dgm:pt modelId="{27D98C92-0FC2-4E1D-B927-499F730D7A7C}" type="sibTrans" cxnId="{D83274CD-5961-43B3-B8A4-8E49BB6D4BCB}">
      <dgm:prSet/>
      <dgm:spPr/>
      <dgm:t>
        <a:bodyPr/>
        <a:lstStyle/>
        <a:p>
          <a:endParaRPr lang="en-UG"/>
        </a:p>
      </dgm:t>
    </dgm:pt>
    <dgm:pt modelId="{853A02DA-D091-4EE9-A5A9-CA5D15FA4CED}">
      <dgm:prSet custT="1"/>
      <dgm:spPr/>
      <dgm:t>
        <a:bodyPr/>
        <a:lstStyle/>
        <a:p>
          <a:pPr algn="l">
            <a:buFont typeface="Wingdings" panose="05000000000000000000" pitchFamily="2" charset="2"/>
            <a:buChar char="§"/>
          </a:pPr>
          <a:r>
            <a:rPr lang="fr-FR" sz="2000" dirty="0">
              <a:effectLst/>
              <a:latin typeface="Calibri" panose="020F0502020204030204" pitchFamily="34" charset="0"/>
              <a:ea typeface="Calibri" panose="020F0502020204030204" pitchFamily="34" charset="0"/>
              <a:cs typeface="Times New Roman" panose="02020603050405020304" pitchFamily="18" charset="0"/>
            </a:rPr>
            <a:t>[MAS+MAM dans d’un seul programme, un seul produit, admission selon la le PB]/à partir de 2007</a:t>
          </a:r>
          <a:endParaRPr lang="en-UG" sz="2000" dirty="0">
            <a:effectLst/>
            <a:latin typeface="Calibri" panose="020F0502020204030204" pitchFamily="34" charset="0"/>
            <a:ea typeface="Calibri" panose="020F0502020204030204" pitchFamily="34" charset="0"/>
            <a:cs typeface="Times New Roman" panose="02020603050405020304" pitchFamily="18" charset="0"/>
          </a:endParaRPr>
        </a:p>
      </dgm:t>
    </dgm:pt>
    <dgm:pt modelId="{FD46C2AB-7A61-4DBF-B373-4F3963CAE704}" type="parTrans" cxnId="{D3948D99-B34B-4275-9C08-FF3A2788518C}">
      <dgm:prSet/>
      <dgm:spPr/>
      <dgm:t>
        <a:bodyPr/>
        <a:lstStyle/>
        <a:p>
          <a:endParaRPr lang="en-UG"/>
        </a:p>
      </dgm:t>
    </dgm:pt>
    <dgm:pt modelId="{7ED07C3F-2809-4702-8E1A-A18925D91748}" type="sibTrans" cxnId="{D3948D99-B34B-4275-9C08-FF3A2788518C}">
      <dgm:prSet/>
      <dgm:spPr/>
      <dgm:t>
        <a:bodyPr/>
        <a:lstStyle/>
        <a:p>
          <a:endParaRPr lang="en-UG"/>
        </a:p>
      </dgm:t>
    </dgm:pt>
    <dgm:pt modelId="{2CCC9658-1763-4F29-AC35-BEF0C8F124E0}">
      <dgm:prSet custT="1"/>
      <dgm:spPr/>
      <dgm:t>
        <a:bodyPr/>
        <a:lstStyle/>
        <a:p>
          <a:pPr algn="l">
            <a:buFont typeface="Wingdings" panose="05000000000000000000" pitchFamily="2" charset="2"/>
            <a:buChar char="§"/>
          </a:pPr>
          <a:r>
            <a:rPr lang="en-US" sz="2000" dirty="0">
              <a:latin typeface="Calibri" panose="020F0502020204030204" pitchFamily="34" charset="0"/>
              <a:cs typeface="Calibri" panose="020F0502020204030204" pitchFamily="34" charset="0"/>
            </a:rPr>
            <a:t>[Malawi, Éthiopie, Sud-Soudan]</a:t>
          </a:r>
          <a:endParaRPr lang="en-UG" sz="2000" dirty="0">
            <a:latin typeface="Calibri" panose="020F0502020204030204" pitchFamily="34" charset="0"/>
            <a:cs typeface="Calibri" panose="020F0502020204030204" pitchFamily="34" charset="0"/>
          </a:endParaRPr>
        </a:p>
      </dgm:t>
    </dgm:pt>
    <dgm:pt modelId="{45E0D140-4479-4F7B-9FA2-81B77F9352AD}" type="parTrans" cxnId="{E75A2FA9-E1B7-4D4A-8CD8-7F06D668720E}">
      <dgm:prSet/>
      <dgm:spPr/>
      <dgm:t>
        <a:bodyPr/>
        <a:lstStyle/>
        <a:p>
          <a:endParaRPr lang="en-UG"/>
        </a:p>
      </dgm:t>
    </dgm:pt>
    <dgm:pt modelId="{AC200711-F1F3-4084-BDEA-BB21CE266EB0}" type="sibTrans" cxnId="{E75A2FA9-E1B7-4D4A-8CD8-7F06D668720E}">
      <dgm:prSet/>
      <dgm:spPr/>
      <dgm:t>
        <a:bodyPr/>
        <a:lstStyle/>
        <a:p>
          <a:endParaRPr lang="en-UG"/>
        </a:p>
      </dgm:t>
    </dgm:pt>
    <dgm:pt modelId="{50970BC5-78AE-4616-AC28-D0F1CA7EEEF0}">
      <dgm:prSet custT="1"/>
      <dgm:spPr/>
      <dgm:t>
        <a:bodyPr/>
        <a:lstStyle/>
        <a:p>
          <a:pPr algn="l">
            <a:buFont typeface="Wingdings" panose="05000000000000000000" pitchFamily="2" charset="2"/>
            <a:buChar char="§"/>
          </a:pPr>
          <a:r>
            <a:rPr lang="fr-FR" sz="2000" dirty="0">
              <a:latin typeface="Calibri" panose="020F0502020204030204" pitchFamily="34" charset="0"/>
              <a:cs typeface="Calibri" panose="020F0502020204030204" pitchFamily="34" charset="0"/>
            </a:rPr>
            <a:t>Plus de pays pilotes/de recherche [Angola, Mali]</a:t>
          </a:r>
          <a:endParaRPr lang="en-UG" sz="2000" dirty="0">
            <a:latin typeface="Calibri" panose="020F0502020204030204" pitchFamily="34" charset="0"/>
            <a:cs typeface="Calibri" panose="020F0502020204030204" pitchFamily="34" charset="0"/>
          </a:endParaRPr>
        </a:p>
      </dgm:t>
    </dgm:pt>
    <dgm:pt modelId="{14ECA4F6-9A5C-4CA2-A54B-77FACB716A76}" type="parTrans" cxnId="{693A85D4-30B9-44C9-BFAC-6C0E2D5D05E4}">
      <dgm:prSet/>
      <dgm:spPr/>
      <dgm:t>
        <a:bodyPr/>
        <a:lstStyle/>
        <a:p>
          <a:endParaRPr lang="en-UG"/>
        </a:p>
      </dgm:t>
    </dgm:pt>
    <dgm:pt modelId="{38765DB5-F60D-475C-9574-0C230CF210CD}" type="sibTrans" cxnId="{693A85D4-30B9-44C9-BFAC-6C0E2D5D05E4}">
      <dgm:prSet/>
      <dgm:spPr/>
      <dgm:t>
        <a:bodyPr/>
        <a:lstStyle/>
        <a:p>
          <a:endParaRPr lang="en-UG"/>
        </a:p>
      </dgm:t>
    </dgm:pt>
    <dgm:pt modelId="{0165D233-1A98-4B43-925C-4B1E0A555AC3}">
      <dgm:prSet custT="1"/>
      <dgm:spPr/>
      <dgm:t>
        <a:bodyPr/>
        <a:lstStyle/>
        <a:p>
          <a:pPr algn="l">
            <a:buFont typeface="Wingdings" panose="05000000000000000000" pitchFamily="2" charset="2"/>
            <a:buChar char="§"/>
          </a:pPr>
          <a:r>
            <a:rPr lang="fr-FR" sz="2000" dirty="0">
              <a:latin typeface="Calibri" panose="020F0502020204030204" pitchFamily="34" charset="0"/>
              <a:cs typeface="Calibri" panose="020F0502020204030204" pitchFamily="34" charset="0"/>
            </a:rPr>
            <a:t>Envisager d'autres adaptations, par exemple la réduction des visites, la gestion intégrée</a:t>
          </a:r>
          <a:endParaRPr lang="en-UG" sz="2000" dirty="0">
            <a:latin typeface="Calibri" panose="020F0502020204030204" pitchFamily="34" charset="0"/>
            <a:cs typeface="Calibri" panose="020F0502020204030204" pitchFamily="34" charset="0"/>
          </a:endParaRPr>
        </a:p>
      </dgm:t>
    </dgm:pt>
    <dgm:pt modelId="{BC80AFC8-6FDB-477B-8681-8A00EED12696}" type="parTrans" cxnId="{0E533318-22FB-4765-9BDA-71588065CE37}">
      <dgm:prSet/>
      <dgm:spPr/>
      <dgm:t>
        <a:bodyPr/>
        <a:lstStyle/>
        <a:p>
          <a:endParaRPr lang="en-UG"/>
        </a:p>
      </dgm:t>
    </dgm:pt>
    <dgm:pt modelId="{0F68E4E0-B130-459F-8402-33787091D6BB}" type="sibTrans" cxnId="{0E533318-22FB-4765-9BDA-71588065CE37}">
      <dgm:prSet/>
      <dgm:spPr/>
      <dgm:t>
        <a:bodyPr/>
        <a:lstStyle/>
        <a:p>
          <a:endParaRPr lang="en-UG"/>
        </a:p>
      </dgm:t>
    </dgm:pt>
    <dgm:pt modelId="{C80A1DEF-5FBD-4AA0-8293-0A15889BE490}">
      <dgm:prSet custT="1"/>
      <dgm:spPr/>
      <dgm:t>
        <a:bodyPr/>
        <a:lstStyle/>
        <a:p>
          <a:pPr algn="l">
            <a:buFont typeface="Wingdings" panose="05000000000000000000" pitchFamily="2" charset="2"/>
            <a:buChar char="§"/>
          </a:pPr>
          <a:r>
            <a:rPr lang="fr-FR" sz="2000" dirty="0">
              <a:latin typeface="Calibri" panose="020F0502020204030204" pitchFamily="34" charset="0"/>
              <a:cs typeface="Calibri" panose="020F0502020204030204" pitchFamily="34" charset="0"/>
            </a:rPr>
            <a:t>Documentation sur toutes les simplifications</a:t>
          </a:r>
          <a:endParaRPr lang="en-UG" sz="2000" dirty="0">
            <a:latin typeface="Calibri" panose="020F0502020204030204" pitchFamily="34" charset="0"/>
            <a:cs typeface="Calibri" panose="020F0502020204030204" pitchFamily="34" charset="0"/>
          </a:endParaRPr>
        </a:p>
      </dgm:t>
    </dgm:pt>
    <dgm:pt modelId="{6920E78F-D592-4DD8-A731-3A9A2CA9B345}" type="parTrans" cxnId="{6B003D6F-CE95-49E1-AA0C-03112412136E}">
      <dgm:prSet/>
      <dgm:spPr/>
      <dgm:t>
        <a:bodyPr/>
        <a:lstStyle/>
        <a:p>
          <a:endParaRPr lang="en-UG"/>
        </a:p>
      </dgm:t>
    </dgm:pt>
    <dgm:pt modelId="{1AA97FCE-6660-4C3E-84B4-3047DE96A508}" type="sibTrans" cxnId="{6B003D6F-CE95-49E1-AA0C-03112412136E}">
      <dgm:prSet/>
      <dgm:spPr/>
      <dgm:t>
        <a:bodyPr/>
        <a:lstStyle/>
        <a:p>
          <a:endParaRPr lang="en-UG"/>
        </a:p>
      </dgm:t>
    </dgm:pt>
    <dgm:pt modelId="{3341E222-8A83-4333-9C7F-31FFE0598DA6}">
      <dgm:prSet custT="1"/>
      <dgm:spPr/>
      <dgm:t>
        <a:bodyPr/>
        <a:lstStyle/>
        <a:p>
          <a:pPr algn="l">
            <a:buFont typeface="Wingdings" panose="05000000000000000000" pitchFamily="2" charset="2"/>
            <a:buChar char="§"/>
          </a:pPr>
          <a:r>
            <a:rPr lang="fr-FR" sz="2000" dirty="0">
              <a:latin typeface="Calibri" panose="020F0502020204030204" pitchFamily="34" charset="0"/>
              <a:cs typeface="Calibri" panose="020F0502020204030204" pitchFamily="34" charset="0"/>
            </a:rPr>
            <a:t>Tests d'efficacité et de coûts-efficacité</a:t>
          </a:r>
          <a:endParaRPr lang="en-UG" sz="2000" dirty="0">
            <a:latin typeface="Calibri" panose="020F0502020204030204" pitchFamily="34" charset="0"/>
            <a:cs typeface="Calibri" panose="020F0502020204030204" pitchFamily="34" charset="0"/>
          </a:endParaRPr>
        </a:p>
      </dgm:t>
    </dgm:pt>
    <dgm:pt modelId="{47C79BAD-7321-49D6-BC55-A12EDDA052D2}" type="parTrans" cxnId="{3B61C971-6D00-4026-971D-B407BC504F31}">
      <dgm:prSet/>
      <dgm:spPr/>
      <dgm:t>
        <a:bodyPr/>
        <a:lstStyle/>
        <a:p>
          <a:endParaRPr lang="en-UG"/>
        </a:p>
      </dgm:t>
    </dgm:pt>
    <dgm:pt modelId="{FF7D3814-F519-413F-8E39-8E09FDE0C2EC}" type="sibTrans" cxnId="{3B61C971-6D00-4026-971D-B407BC504F31}">
      <dgm:prSet/>
      <dgm:spPr/>
      <dgm:t>
        <a:bodyPr/>
        <a:lstStyle/>
        <a:p>
          <a:endParaRPr lang="en-UG"/>
        </a:p>
      </dgm:t>
    </dgm:pt>
    <dgm:pt modelId="{8B273F62-EA92-49FE-984B-9AF0BD201B7D}">
      <dgm:prSet custT="1"/>
      <dgm:spPr/>
      <dgm:t>
        <a:bodyPr/>
        <a:lstStyle/>
        <a:p>
          <a:pPr algn="l">
            <a:buFont typeface="Wingdings" panose="05000000000000000000" pitchFamily="2" charset="2"/>
            <a:buChar char="§"/>
          </a:pPr>
          <a:r>
            <a:rPr lang="fr-FR" sz="2000" dirty="0">
              <a:latin typeface="Calibri" panose="020F0502020204030204" pitchFamily="34" charset="0"/>
              <a:cs typeface="Calibri" panose="020F0502020204030204" pitchFamily="34" charset="0"/>
            </a:rPr>
            <a:t>Pilotage dans de nouveaux contextes, par exemple en milieu urbain</a:t>
          </a:r>
          <a:endParaRPr lang="en-UG" sz="2000" dirty="0">
            <a:latin typeface="Calibri" panose="020F0502020204030204" pitchFamily="34" charset="0"/>
            <a:cs typeface="Calibri" panose="020F0502020204030204" pitchFamily="34" charset="0"/>
          </a:endParaRPr>
        </a:p>
      </dgm:t>
    </dgm:pt>
    <dgm:pt modelId="{0E3A53A4-1092-41BB-BE1D-542D26F8B58E}" type="parTrans" cxnId="{07EC1E08-F436-42C0-A870-DBE88585D681}">
      <dgm:prSet/>
      <dgm:spPr/>
      <dgm:t>
        <a:bodyPr/>
        <a:lstStyle/>
        <a:p>
          <a:endParaRPr lang="en-UG"/>
        </a:p>
      </dgm:t>
    </dgm:pt>
    <dgm:pt modelId="{01F5AAD9-6F0B-496C-9663-9E4F03E598B5}" type="sibTrans" cxnId="{07EC1E08-F436-42C0-A870-DBE88585D681}">
      <dgm:prSet/>
      <dgm:spPr/>
      <dgm:t>
        <a:bodyPr/>
        <a:lstStyle/>
        <a:p>
          <a:endParaRPr lang="en-UG"/>
        </a:p>
      </dgm:t>
    </dgm:pt>
    <dgm:pt modelId="{DD75F66E-88D9-4C3C-AB7F-1680B9B416EE}">
      <dgm:prSet custT="1"/>
      <dgm:spPr/>
      <dgm:t>
        <a:bodyPr/>
        <a:lstStyle/>
        <a:p>
          <a:pPr algn="l">
            <a:buFont typeface="Wingdings" panose="05000000000000000000" pitchFamily="2" charset="2"/>
            <a:buChar char="§"/>
          </a:pPr>
          <a:r>
            <a:rPr lang="en-US" sz="2000" dirty="0">
              <a:latin typeface="Calibri" panose="020F0502020204030204" pitchFamily="34" charset="0"/>
              <a:cs typeface="Calibri" panose="020F0502020204030204" pitchFamily="34" charset="0"/>
            </a:rPr>
            <a:t>Augmentation des évidences</a:t>
          </a:r>
          <a:endParaRPr lang="en-UG" sz="2000" dirty="0">
            <a:latin typeface="Calibri" panose="020F0502020204030204" pitchFamily="34" charset="0"/>
            <a:cs typeface="Calibri" panose="020F0502020204030204" pitchFamily="34" charset="0"/>
          </a:endParaRPr>
        </a:p>
      </dgm:t>
    </dgm:pt>
    <dgm:pt modelId="{218A95CD-5462-4F78-8BFA-72A6CBC57FBC}" type="parTrans" cxnId="{DAD14E4C-F298-4B73-8086-CD7E51696E26}">
      <dgm:prSet/>
      <dgm:spPr/>
      <dgm:t>
        <a:bodyPr/>
        <a:lstStyle/>
        <a:p>
          <a:endParaRPr lang="en-UG"/>
        </a:p>
      </dgm:t>
    </dgm:pt>
    <dgm:pt modelId="{374B2CF6-8F37-4639-B584-F305878756B2}" type="sibTrans" cxnId="{DAD14E4C-F298-4B73-8086-CD7E51696E26}">
      <dgm:prSet/>
      <dgm:spPr/>
      <dgm:t>
        <a:bodyPr/>
        <a:lstStyle/>
        <a:p>
          <a:endParaRPr lang="en-UG"/>
        </a:p>
      </dgm:t>
    </dgm:pt>
    <dgm:pt modelId="{166BF5A1-7E34-4415-964F-41CE43471CEA}">
      <dgm:prSet custT="1"/>
      <dgm:spPr/>
      <dgm:t>
        <a:bodyPr/>
        <a:lstStyle/>
        <a:p>
          <a:pPr algn="l">
            <a:buFont typeface="Wingdings" panose="05000000000000000000" pitchFamily="2" charset="2"/>
            <a:buChar char="§"/>
          </a:pPr>
          <a:r>
            <a:rPr lang="en-US" sz="2000" dirty="0">
              <a:latin typeface="Calibri" panose="020F0502020204030204" pitchFamily="34" charset="0"/>
              <a:cs typeface="Calibri" panose="020F0502020204030204" pitchFamily="34" charset="0"/>
            </a:rPr>
            <a:t>COVID-19 : augmentation de l'utilisation </a:t>
          </a:r>
          <a:endParaRPr lang="en-UG" sz="2000" dirty="0">
            <a:latin typeface="Calibri" panose="020F0502020204030204" pitchFamily="34" charset="0"/>
            <a:cs typeface="Calibri" panose="020F0502020204030204" pitchFamily="34" charset="0"/>
          </a:endParaRPr>
        </a:p>
      </dgm:t>
    </dgm:pt>
    <dgm:pt modelId="{4E1062B9-286A-464B-922A-D9E00F8BCA4D}" type="parTrans" cxnId="{E64AD1A8-9CAD-4C3F-9170-44D6F0B75D79}">
      <dgm:prSet/>
      <dgm:spPr/>
      <dgm:t>
        <a:bodyPr/>
        <a:lstStyle/>
        <a:p>
          <a:endParaRPr lang="en-UG"/>
        </a:p>
      </dgm:t>
    </dgm:pt>
    <dgm:pt modelId="{D167D8EE-4EB8-4EE3-956B-4C5AD2129C08}" type="sibTrans" cxnId="{E64AD1A8-9CAD-4C3F-9170-44D6F0B75D79}">
      <dgm:prSet/>
      <dgm:spPr/>
      <dgm:t>
        <a:bodyPr/>
        <a:lstStyle/>
        <a:p>
          <a:endParaRPr lang="en-UG"/>
        </a:p>
      </dgm:t>
    </dgm:pt>
    <dgm:pt modelId="{1FE9C8E4-DE75-4021-A473-F246E86CD21A}">
      <dgm:prSet custT="1"/>
      <dgm:spPr/>
      <dgm:t>
        <a:bodyPr/>
        <a:lstStyle/>
        <a:p>
          <a:pPr algn="l">
            <a:buFont typeface="Wingdings" panose="05000000000000000000" pitchFamily="2" charset="2"/>
            <a:buChar char="§"/>
          </a:pPr>
          <a:r>
            <a:rPr lang="fr-FR" sz="2000" dirty="0">
              <a:latin typeface="Calibri" panose="020F0502020204030204" pitchFamily="34" charset="0"/>
              <a:cs typeface="Calibri" panose="020F0502020204030204" pitchFamily="34" charset="0"/>
            </a:rPr>
            <a:t>Demande continue de données probantes</a:t>
          </a:r>
          <a:endParaRPr lang="en-UG" sz="2000" dirty="0">
            <a:latin typeface="Calibri" panose="020F0502020204030204" pitchFamily="34" charset="0"/>
            <a:cs typeface="Calibri" panose="020F0502020204030204" pitchFamily="34" charset="0"/>
          </a:endParaRPr>
        </a:p>
      </dgm:t>
    </dgm:pt>
    <dgm:pt modelId="{9F7A0C23-06EC-4DA4-8A64-1BDBC9988BC1}" type="parTrans" cxnId="{F1514682-7BA2-4328-81BF-611A0C026BC3}">
      <dgm:prSet/>
      <dgm:spPr/>
      <dgm:t>
        <a:bodyPr/>
        <a:lstStyle/>
        <a:p>
          <a:endParaRPr lang="en-UG"/>
        </a:p>
      </dgm:t>
    </dgm:pt>
    <dgm:pt modelId="{BF485563-AE6B-4A07-AD5A-AA83A7614A5B}" type="sibTrans" cxnId="{F1514682-7BA2-4328-81BF-611A0C026BC3}">
      <dgm:prSet/>
      <dgm:spPr/>
      <dgm:t>
        <a:bodyPr/>
        <a:lstStyle/>
        <a:p>
          <a:endParaRPr lang="en-UG"/>
        </a:p>
      </dgm:t>
    </dgm:pt>
    <dgm:pt modelId="{120A44A4-D636-4446-8CE4-5DE8FA3C81CE}">
      <dgm:prSet custT="1"/>
      <dgm:spPr/>
      <dgm:t>
        <a:bodyPr/>
        <a:lstStyle/>
        <a:p>
          <a:pPr algn="l">
            <a:buFont typeface="Wingdings" panose="05000000000000000000" pitchFamily="2" charset="2"/>
            <a:buChar char="§"/>
          </a:pPr>
          <a:r>
            <a:rPr lang="fr-FR" sz="2000" b="1" dirty="0">
              <a:effectLst/>
              <a:latin typeface="Calibri" panose="020F0502020204030204" pitchFamily="34" charset="0"/>
              <a:ea typeface="Calibri" panose="020F0502020204030204" pitchFamily="34" charset="0"/>
              <a:cs typeface="Times New Roman" panose="02020603050405020304" pitchFamily="18" charset="0"/>
            </a:rPr>
            <a:t>Afrique de l'Ouest et centrale</a:t>
          </a:r>
          <a:endParaRPr lang="en-UG" sz="2000" dirty="0">
            <a:effectLst/>
            <a:latin typeface="Calibri" panose="020F0502020204030204" pitchFamily="34" charset="0"/>
            <a:ea typeface="Calibri" panose="020F0502020204030204" pitchFamily="34" charset="0"/>
            <a:cs typeface="Times New Roman" panose="02020603050405020304" pitchFamily="18" charset="0"/>
          </a:endParaRPr>
        </a:p>
      </dgm:t>
    </dgm:pt>
    <dgm:pt modelId="{12CBA358-CCC5-4750-9FB0-5EE6666F2303}" type="parTrans" cxnId="{FBBCBBA2-4D5D-4745-A4F3-76B113DA6A47}">
      <dgm:prSet/>
      <dgm:spPr/>
      <dgm:t>
        <a:bodyPr/>
        <a:lstStyle/>
        <a:p>
          <a:endParaRPr lang="en-UG"/>
        </a:p>
      </dgm:t>
    </dgm:pt>
    <dgm:pt modelId="{BB8FC98A-3C88-4C59-BFA9-657224CAECBB}" type="sibTrans" cxnId="{FBBCBBA2-4D5D-4745-A4F3-76B113DA6A47}">
      <dgm:prSet/>
      <dgm:spPr/>
      <dgm:t>
        <a:bodyPr/>
        <a:lstStyle/>
        <a:p>
          <a:endParaRPr lang="en-UG"/>
        </a:p>
      </dgm:t>
    </dgm:pt>
    <dgm:pt modelId="{0A52BE47-33B0-4DCE-990C-4B044C095318}" type="pres">
      <dgm:prSet presAssocID="{0F1C417B-6C31-4236-8EE2-5860209549AA}" presName="Name0" presStyleCnt="0">
        <dgm:presLayoutVars>
          <dgm:dir/>
          <dgm:resizeHandles val="exact"/>
        </dgm:presLayoutVars>
      </dgm:prSet>
      <dgm:spPr/>
    </dgm:pt>
    <dgm:pt modelId="{B192D150-DDE0-4B46-BF3E-DC3FECDDF1EF}" type="pres">
      <dgm:prSet presAssocID="{4F4EEC00-EA4D-4C6B-A950-C2B0859D1D05}" presName="node" presStyleLbl="node1" presStyleIdx="0" presStyleCnt="3" custScaleX="149793" custLinFactNeighborX="-4184" custLinFactNeighborY="-6170">
        <dgm:presLayoutVars>
          <dgm:bulletEnabled val="1"/>
        </dgm:presLayoutVars>
      </dgm:prSet>
      <dgm:spPr>
        <a:prstGeom prst="flowChartAlternateProcess">
          <a:avLst/>
        </a:prstGeom>
      </dgm:spPr>
    </dgm:pt>
    <dgm:pt modelId="{B8D77945-7883-41D7-9993-489E5DEE08D7}" type="pres">
      <dgm:prSet presAssocID="{5AC7EAE2-A5E5-48DE-90D4-6021AFE4E2AB}" presName="sibTrans" presStyleCnt="0"/>
      <dgm:spPr/>
    </dgm:pt>
    <dgm:pt modelId="{6438D4C4-497A-40C6-A048-D991F0C5D76F}" type="pres">
      <dgm:prSet presAssocID="{E0321295-AB07-43B1-936F-5EE15C67DCA0}" presName="node" presStyleLbl="node1" presStyleIdx="1" presStyleCnt="3" custLinFactNeighborX="18481" custLinFactNeighborY="3908">
        <dgm:presLayoutVars>
          <dgm:bulletEnabled val="1"/>
        </dgm:presLayoutVars>
      </dgm:prSet>
      <dgm:spPr>
        <a:prstGeom prst="flowChartAlternateProcess">
          <a:avLst/>
        </a:prstGeom>
      </dgm:spPr>
    </dgm:pt>
    <dgm:pt modelId="{02306D01-66F7-45EF-88A5-CB912FA69CC5}" type="pres">
      <dgm:prSet presAssocID="{D6F0D19C-0C93-46C0-9482-7B1C242AC3FB}" presName="sibTrans" presStyleCnt="0"/>
      <dgm:spPr/>
    </dgm:pt>
    <dgm:pt modelId="{2599D3E1-3703-4F9B-B358-638D0C974848}" type="pres">
      <dgm:prSet presAssocID="{3B52C755-E5D7-4779-AA52-4F01A0139EE9}" presName="node" presStyleLbl="node1" presStyleIdx="2" presStyleCnt="3" custScaleX="170758" custLinFactNeighborX="-79490" custLinFactNeighborY="-411">
        <dgm:presLayoutVars>
          <dgm:bulletEnabled val="1"/>
        </dgm:presLayoutVars>
      </dgm:prSet>
      <dgm:spPr>
        <a:prstGeom prst="flowChartAlternateProcess">
          <a:avLst/>
        </a:prstGeom>
      </dgm:spPr>
    </dgm:pt>
  </dgm:ptLst>
  <dgm:cxnLst>
    <dgm:cxn modelId="{B250F702-FFFD-460B-9C3E-610FBD6BE88B}" type="presOf" srcId="{0F1C417B-6C31-4236-8EE2-5860209549AA}" destId="{0A52BE47-33B0-4DCE-990C-4B044C095318}" srcOrd="0" destOrd="0" presId="urn:microsoft.com/office/officeart/2005/8/layout/hList6"/>
    <dgm:cxn modelId="{A45EE804-9C2D-420E-9F79-6FEE5BDA1160}" type="presOf" srcId="{0A3BF2C5-4E0D-4BBA-95BC-91FFDDC793A1}" destId="{B192D150-DDE0-4B46-BF3E-DC3FECDDF1EF}" srcOrd="0" destOrd="2" presId="urn:microsoft.com/office/officeart/2005/8/layout/hList6"/>
    <dgm:cxn modelId="{07EC1E08-F436-42C0-A870-DBE88585D681}" srcId="{3B52C755-E5D7-4779-AA52-4F01A0139EE9}" destId="{8B273F62-EA92-49FE-984B-9AF0BD201B7D}" srcOrd="3" destOrd="0" parTransId="{0E3A53A4-1092-41BB-BE1D-542D26F8B58E}" sibTransId="{01F5AAD9-6F0B-496C-9663-9E4F03E598B5}"/>
    <dgm:cxn modelId="{CC58F912-D48E-4A50-AC29-88E486B2773B}" type="presOf" srcId="{120A44A4-D636-4446-8CE4-5DE8FA3C81CE}" destId="{B192D150-DDE0-4B46-BF3E-DC3FECDDF1EF}" srcOrd="0" destOrd="3" presId="urn:microsoft.com/office/officeart/2005/8/layout/hList6"/>
    <dgm:cxn modelId="{F01DEA16-0285-4B5E-97F8-EE7C84119A33}" type="presOf" srcId="{50970BC5-78AE-4616-AC28-D0F1CA7EEEF0}" destId="{6438D4C4-497A-40C6-A048-D991F0C5D76F}" srcOrd="0" destOrd="3" presId="urn:microsoft.com/office/officeart/2005/8/layout/hList6"/>
    <dgm:cxn modelId="{0E533318-22FB-4765-9BDA-71588065CE37}" srcId="{E0321295-AB07-43B1-936F-5EE15C67DCA0}" destId="{0165D233-1A98-4B43-925C-4B1E0A555AC3}" srcOrd="3" destOrd="0" parTransId="{BC80AFC8-6FDB-477B-8681-8A00EED12696}" sibTransId="{0F68E4E0-B130-459F-8402-33787091D6BB}"/>
    <dgm:cxn modelId="{0466F11C-93E8-4561-9471-8C92A33C1CFF}" type="presOf" srcId="{4F4EEC00-EA4D-4C6B-A950-C2B0859D1D05}" destId="{B192D150-DDE0-4B46-BF3E-DC3FECDDF1EF}" srcOrd="0" destOrd="0" presId="urn:microsoft.com/office/officeart/2005/8/layout/hList6"/>
    <dgm:cxn modelId="{28EFCA28-2FED-401C-9600-AE76D704041E}" type="presOf" srcId="{2CCC9658-1763-4F29-AC35-BEF0C8F124E0}" destId="{6438D4C4-497A-40C6-A048-D991F0C5D76F}" srcOrd="0" destOrd="2" presId="urn:microsoft.com/office/officeart/2005/8/layout/hList6"/>
    <dgm:cxn modelId="{9F2A0B2B-6D1A-4AF8-9CC9-DD7B2CD3B8B6}" type="presOf" srcId="{E1837C48-F36A-4A02-9073-0443DD88CBD7}" destId="{2599D3E1-3703-4F9B-B358-638D0C974848}" srcOrd="0" destOrd="1" presId="urn:microsoft.com/office/officeart/2005/8/layout/hList6"/>
    <dgm:cxn modelId="{2F717234-4637-4238-B01E-5D80390A79AD}" type="presOf" srcId="{853A02DA-D091-4EE9-A5A9-CA5D15FA4CED}" destId="{B192D150-DDE0-4B46-BF3E-DC3FECDDF1EF}" srcOrd="0" destOrd="5" presId="urn:microsoft.com/office/officeart/2005/8/layout/hList6"/>
    <dgm:cxn modelId="{E4890F3A-8626-40B5-B78E-823D006C9343}" type="presOf" srcId="{5F80E1B7-9144-4171-B451-C5B8E27992E5}" destId="{6438D4C4-497A-40C6-A048-D991F0C5D76F}" srcOrd="0" destOrd="1" presId="urn:microsoft.com/office/officeart/2005/8/layout/hList6"/>
    <dgm:cxn modelId="{F3A58C3F-984C-4FFD-9C8A-696BCA301232}" type="presOf" srcId="{8B273F62-EA92-49FE-984B-9AF0BD201B7D}" destId="{2599D3E1-3703-4F9B-B358-638D0C974848}" srcOrd="0" destOrd="4" presId="urn:microsoft.com/office/officeart/2005/8/layout/hList6"/>
    <dgm:cxn modelId="{01227548-B185-47EE-A5A9-681123631D95}" type="presOf" srcId="{C80A1DEF-5FBD-4AA0-8293-0A15889BE490}" destId="{2599D3E1-3703-4F9B-B358-638D0C974848}" srcOrd="0" destOrd="2" presId="urn:microsoft.com/office/officeart/2005/8/layout/hList6"/>
    <dgm:cxn modelId="{22F4A04A-E8C7-4448-ADB0-21609B0D098A}" type="presOf" srcId="{0165D233-1A98-4B43-925C-4B1E0A555AC3}" destId="{6438D4C4-497A-40C6-A048-D991F0C5D76F}" srcOrd="0" destOrd="4" presId="urn:microsoft.com/office/officeart/2005/8/layout/hList6"/>
    <dgm:cxn modelId="{20D3DA4B-0C90-4E6F-9CCF-36BBBD782325}" type="presOf" srcId="{E0321295-AB07-43B1-936F-5EE15C67DCA0}" destId="{6438D4C4-497A-40C6-A048-D991F0C5D76F}" srcOrd="0" destOrd="0" presId="urn:microsoft.com/office/officeart/2005/8/layout/hList6"/>
    <dgm:cxn modelId="{DAD14E4C-F298-4B73-8086-CD7E51696E26}" srcId="{3B52C755-E5D7-4779-AA52-4F01A0139EE9}" destId="{DD75F66E-88D9-4C3C-AB7F-1680B9B416EE}" srcOrd="4" destOrd="0" parTransId="{218A95CD-5462-4F78-8BFA-72A6CBC57FBC}" sibTransId="{374B2CF6-8F37-4639-B584-F305878756B2}"/>
    <dgm:cxn modelId="{93607D4C-32BC-4A5F-A864-113D25F5F5C7}" type="presOf" srcId="{3B52C755-E5D7-4779-AA52-4F01A0139EE9}" destId="{2599D3E1-3703-4F9B-B358-638D0C974848}" srcOrd="0" destOrd="0" presId="urn:microsoft.com/office/officeart/2005/8/layout/hList6"/>
    <dgm:cxn modelId="{BB2DA86C-B0DC-445B-B48E-A3581A215E61}" srcId="{3B52C755-E5D7-4779-AA52-4F01A0139EE9}" destId="{E1837C48-F36A-4A02-9073-0443DD88CBD7}" srcOrd="0" destOrd="0" parTransId="{A306463C-C619-46F2-ADEF-698C71A83D61}" sibTransId="{B708C389-6A11-4BFB-A0D5-F088597F97D5}"/>
    <dgm:cxn modelId="{74D84F6E-9E7E-440D-828A-645D29233F85}" srcId="{0F1C417B-6C31-4236-8EE2-5860209549AA}" destId="{3B52C755-E5D7-4779-AA52-4F01A0139EE9}" srcOrd="2" destOrd="0" parTransId="{B6B40353-CFFB-4DBE-8339-6D6B98803E93}" sibTransId="{93A75454-DB5A-4D92-B714-69216A29D93C}"/>
    <dgm:cxn modelId="{6B003D6F-CE95-49E1-AA0C-03112412136E}" srcId="{3B52C755-E5D7-4779-AA52-4F01A0139EE9}" destId="{C80A1DEF-5FBD-4AA0-8293-0A15889BE490}" srcOrd="1" destOrd="0" parTransId="{6920E78F-D592-4DD8-A731-3A9A2CA9B345}" sibTransId="{1AA97FCE-6660-4C3E-84B4-3047DE96A508}"/>
    <dgm:cxn modelId="{3B61C971-6D00-4026-971D-B407BC504F31}" srcId="{3B52C755-E5D7-4779-AA52-4F01A0139EE9}" destId="{3341E222-8A83-4333-9C7F-31FFE0598DA6}" srcOrd="2" destOrd="0" parTransId="{47C79BAD-7321-49D6-BC55-A12EDDA052D2}" sibTransId="{FF7D3814-F519-413F-8E39-8E09FDE0C2EC}"/>
    <dgm:cxn modelId="{F1514682-7BA2-4328-81BF-611A0C026BC3}" srcId="{3B52C755-E5D7-4779-AA52-4F01A0139EE9}" destId="{1FE9C8E4-DE75-4021-A473-F246E86CD21A}" srcOrd="6" destOrd="0" parTransId="{9F7A0C23-06EC-4DA4-8A64-1BDBC9988BC1}" sibTransId="{BF485563-AE6B-4A07-AD5A-AA83A7614A5B}"/>
    <dgm:cxn modelId="{53C91B89-5D46-4076-AEC1-6A4C69669F97}" type="presOf" srcId="{3341E222-8A83-4333-9C7F-31FFE0598DA6}" destId="{2599D3E1-3703-4F9B-B358-638D0C974848}" srcOrd="0" destOrd="3" presId="urn:microsoft.com/office/officeart/2005/8/layout/hList6"/>
    <dgm:cxn modelId="{DBC2568E-891B-4E56-B718-3BEDA5D06207}" srcId="{4F4EEC00-EA4D-4C6B-A950-C2B0859D1D05}" destId="{0A3BF2C5-4E0D-4BBA-95BC-91FFDDC793A1}" srcOrd="1" destOrd="0" parTransId="{4F6165B5-FA7E-47E0-A6E5-9763EB029441}" sibTransId="{47861B3C-2DBE-4DC4-B9A6-C3FBBC97311A}"/>
    <dgm:cxn modelId="{E3F1F995-49A0-4D09-87F7-FE23E6C5A450}" type="presOf" srcId="{4AD9EAB0-14C2-49A4-9ED1-0B491643E11C}" destId="{B192D150-DDE0-4B46-BF3E-DC3FECDDF1EF}" srcOrd="0" destOrd="4" presId="urn:microsoft.com/office/officeart/2005/8/layout/hList6"/>
    <dgm:cxn modelId="{D3948D99-B34B-4275-9C08-FF3A2788518C}" srcId="{4F4EEC00-EA4D-4C6B-A950-C2B0859D1D05}" destId="{853A02DA-D091-4EE9-A5A9-CA5D15FA4CED}" srcOrd="4" destOrd="0" parTransId="{FD46C2AB-7A61-4DBF-B373-4F3963CAE704}" sibTransId="{7ED07C3F-2809-4702-8E1A-A18925D91748}"/>
    <dgm:cxn modelId="{49ED759C-8CFA-4CC7-A429-56F36CD83FE0}" type="presOf" srcId="{166BF5A1-7E34-4415-964F-41CE43471CEA}" destId="{2599D3E1-3703-4F9B-B358-638D0C974848}" srcOrd="0" destOrd="6" presId="urn:microsoft.com/office/officeart/2005/8/layout/hList6"/>
    <dgm:cxn modelId="{FBBCBBA2-4D5D-4745-A4F3-76B113DA6A47}" srcId="{4F4EEC00-EA4D-4C6B-A950-C2B0859D1D05}" destId="{120A44A4-D636-4446-8CE4-5DE8FA3C81CE}" srcOrd="2" destOrd="0" parTransId="{12CBA358-CCC5-4750-9FB0-5EE6666F2303}" sibTransId="{BB8FC98A-3C88-4C59-BFA9-657224CAECBB}"/>
    <dgm:cxn modelId="{E64AD1A8-9CAD-4C3F-9170-44D6F0B75D79}" srcId="{3B52C755-E5D7-4779-AA52-4F01A0139EE9}" destId="{166BF5A1-7E34-4415-964F-41CE43471CEA}" srcOrd="5" destOrd="0" parTransId="{4E1062B9-286A-464B-922A-D9E00F8BCA4D}" sibTransId="{D167D8EE-4EB8-4EE3-956B-4C5AD2129C08}"/>
    <dgm:cxn modelId="{E75A2FA9-E1B7-4D4A-8CD8-7F06D668720E}" srcId="{E0321295-AB07-43B1-936F-5EE15C67DCA0}" destId="{2CCC9658-1763-4F29-AC35-BEF0C8F124E0}" srcOrd="1" destOrd="0" parTransId="{45E0D140-4479-4F7B-9FA2-81B77F9352AD}" sibTransId="{AC200711-F1F3-4084-BDEA-BB21CE266EB0}"/>
    <dgm:cxn modelId="{2504E4AC-A161-4EBC-8E32-C6CC35737AFC}" type="presOf" srcId="{1FE9C8E4-DE75-4021-A473-F246E86CD21A}" destId="{2599D3E1-3703-4F9B-B358-638D0C974848}" srcOrd="0" destOrd="7" presId="urn:microsoft.com/office/officeart/2005/8/layout/hList6"/>
    <dgm:cxn modelId="{B40CD8BE-BBF4-443A-AC47-ED1632EE64A1}" srcId="{4F4EEC00-EA4D-4C6B-A950-C2B0859D1D05}" destId="{0AD62912-4645-40E8-A988-4097A5A06ACC}" srcOrd="0" destOrd="0" parTransId="{5AE1E120-17A3-44D5-89BB-1E0ABA5763D9}" sibTransId="{68513D72-8113-427E-A478-C5DEDAAC6A7B}"/>
    <dgm:cxn modelId="{EE73AFC1-5FBE-4021-88F5-259568D3B80D}" srcId="{0F1C417B-6C31-4236-8EE2-5860209549AA}" destId="{4F4EEC00-EA4D-4C6B-A950-C2B0859D1D05}" srcOrd="0" destOrd="0" parTransId="{F6A9966D-E603-4993-A1CB-5017DF65A635}" sibTransId="{5AC7EAE2-A5E5-48DE-90D4-6021AFE4E2AB}"/>
    <dgm:cxn modelId="{5C12D9C6-C781-4A08-B0E5-3A48093DB984}" type="presOf" srcId="{DD75F66E-88D9-4C3C-AB7F-1680B9B416EE}" destId="{2599D3E1-3703-4F9B-B358-638D0C974848}" srcOrd="0" destOrd="5" presId="urn:microsoft.com/office/officeart/2005/8/layout/hList6"/>
    <dgm:cxn modelId="{869AEAC7-7B4C-4A9B-B0DE-A75774C4F6DF}" srcId="{E0321295-AB07-43B1-936F-5EE15C67DCA0}" destId="{5F80E1B7-9144-4171-B451-C5B8E27992E5}" srcOrd="0" destOrd="0" parTransId="{091CE74B-8933-4830-BA20-EADC0404B643}" sibTransId="{F4E213F3-DFCF-4C0C-933A-B9C523470FDC}"/>
    <dgm:cxn modelId="{EC613FC9-C2F3-4D29-AE22-1447CEB27CF0}" srcId="{0F1C417B-6C31-4236-8EE2-5860209549AA}" destId="{E0321295-AB07-43B1-936F-5EE15C67DCA0}" srcOrd="1" destOrd="0" parTransId="{BA26E673-ABA2-47C1-B3F5-E3246106F9A8}" sibTransId="{D6F0D19C-0C93-46C0-9482-7B1C242AC3FB}"/>
    <dgm:cxn modelId="{D83274CD-5961-43B3-B8A4-8E49BB6D4BCB}" srcId="{4F4EEC00-EA4D-4C6B-A950-C2B0859D1D05}" destId="{4AD9EAB0-14C2-49A4-9ED1-0B491643E11C}" srcOrd="3" destOrd="0" parTransId="{EB8CA99B-92B5-4D8B-8E27-C0F820912F8C}" sibTransId="{27D98C92-0FC2-4E1D-B927-499F730D7A7C}"/>
    <dgm:cxn modelId="{693A85D4-30B9-44C9-BFAC-6C0E2D5D05E4}" srcId="{E0321295-AB07-43B1-936F-5EE15C67DCA0}" destId="{50970BC5-78AE-4616-AC28-D0F1CA7EEEF0}" srcOrd="2" destOrd="0" parTransId="{14ECA4F6-9A5C-4CA2-A54B-77FACB716A76}" sibTransId="{38765DB5-F60D-475C-9574-0C230CF210CD}"/>
    <dgm:cxn modelId="{F700A8E9-2E98-4EF5-BB4C-44C79F96D294}" type="presOf" srcId="{0AD62912-4645-40E8-A988-4097A5A06ACC}" destId="{B192D150-DDE0-4B46-BF3E-DC3FECDDF1EF}" srcOrd="0" destOrd="1" presId="urn:microsoft.com/office/officeart/2005/8/layout/hList6"/>
    <dgm:cxn modelId="{B79C0B2E-C701-45CE-9CC4-11C7C30E35A0}" type="presParOf" srcId="{0A52BE47-33B0-4DCE-990C-4B044C095318}" destId="{B192D150-DDE0-4B46-BF3E-DC3FECDDF1EF}" srcOrd="0" destOrd="0" presId="urn:microsoft.com/office/officeart/2005/8/layout/hList6"/>
    <dgm:cxn modelId="{534627EC-07EC-49EC-A7AD-316E06782B9C}" type="presParOf" srcId="{0A52BE47-33B0-4DCE-990C-4B044C095318}" destId="{B8D77945-7883-41D7-9993-489E5DEE08D7}" srcOrd="1" destOrd="0" presId="urn:microsoft.com/office/officeart/2005/8/layout/hList6"/>
    <dgm:cxn modelId="{01CCC6E4-0EF1-423C-936E-A036D33DC153}" type="presParOf" srcId="{0A52BE47-33B0-4DCE-990C-4B044C095318}" destId="{6438D4C4-497A-40C6-A048-D991F0C5D76F}" srcOrd="2" destOrd="0" presId="urn:microsoft.com/office/officeart/2005/8/layout/hList6"/>
    <dgm:cxn modelId="{16656DA7-8E58-4339-9D83-2E94F3E8F6B8}" type="presParOf" srcId="{0A52BE47-33B0-4DCE-990C-4B044C095318}" destId="{02306D01-66F7-45EF-88A5-CB912FA69CC5}" srcOrd="3" destOrd="0" presId="urn:microsoft.com/office/officeart/2005/8/layout/hList6"/>
    <dgm:cxn modelId="{3B3AECE6-74CB-4770-AAA9-A9E46647A020}" type="presParOf" srcId="{0A52BE47-33B0-4DCE-990C-4B044C095318}" destId="{2599D3E1-3703-4F9B-B358-638D0C974848}" srcOrd="4" destOrd="0" presId="urn:microsoft.com/office/officeart/2005/8/layout/hList6"/>
  </dgm:cxnLst>
  <dgm:bg>
    <a:solidFill>
      <a:schemeClr val="bg2">
        <a:lumMod val="9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0EE29-6269-4E03-B30F-924A66EC66D2}">
      <dsp:nvSpPr>
        <dsp:cNvPr id="0" name=""/>
        <dsp:cNvSpPr/>
      </dsp:nvSpPr>
      <dsp:spPr>
        <a:xfrm>
          <a:off x="3202480" y="598569"/>
          <a:ext cx="5113311" cy="5113311"/>
        </a:xfrm>
        <a:prstGeom prst="pie">
          <a:avLst>
            <a:gd name="adj1" fmla="val 16200000"/>
            <a:gd name="adj2" fmla="val 20520000"/>
          </a:avLst>
        </a:prstGeom>
        <a:solidFill>
          <a:srgbClr val="1CAD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5823661" y="1362522"/>
        <a:ext cx="1734873" cy="1187018"/>
      </dsp:txXfrm>
    </dsp:sp>
    <dsp:sp modelId="{7008EA76-0ABE-46B7-ACE3-9B29B550A5E8}">
      <dsp:nvSpPr>
        <dsp:cNvPr id="0" name=""/>
        <dsp:cNvSpPr/>
      </dsp:nvSpPr>
      <dsp:spPr>
        <a:xfrm>
          <a:off x="3209229" y="610249"/>
          <a:ext cx="5113311" cy="5113311"/>
        </a:xfrm>
        <a:prstGeom prst="pie">
          <a:avLst>
            <a:gd name="adj1" fmla="val 20520000"/>
            <a:gd name="adj2" fmla="val 3240000"/>
          </a:avLst>
        </a:prstGeom>
        <a:solidFill>
          <a:schemeClr val="tx1">
            <a:lumMod val="85000"/>
            <a:lumOff val="1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6551144" y="2923414"/>
        <a:ext cx="1521819" cy="1284415"/>
      </dsp:txXfrm>
    </dsp:sp>
    <dsp:sp modelId="{3331A37E-D5F3-47A2-A85A-68A6A522F0E3}">
      <dsp:nvSpPr>
        <dsp:cNvPr id="0" name=""/>
        <dsp:cNvSpPr/>
      </dsp:nvSpPr>
      <dsp:spPr>
        <a:xfrm>
          <a:off x="3209229" y="610249"/>
          <a:ext cx="5113311" cy="5113311"/>
        </a:xfrm>
        <a:prstGeom prst="pie">
          <a:avLst>
            <a:gd name="adj1" fmla="val 3240000"/>
            <a:gd name="adj2" fmla="val 7560000"/>
          </a:avLst>
        </a:prstGeom>
        <a:solidFill>
          <a:srgbClr val="77C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4852794" y="4445233"/>
        <a:ext cx="1826182" cy="1095709"/>
      </dsp:txXfrm>
    </dsp:sp>
    <dsp:sp modelId="{5E763552-559E-46AB-B65D-9F99545643C8}">
      <dsp:nvSpPr>
        <dsp:cNvPr id="0" name=""/>
        <dsp:cNvSpPr/>
      </dsp:nvSpPr>
      <dsp:spPr>
        <a:xfrm>
          <a:off x="3209229" y="610249"/>
          <a:ext cx="5113311" cy="5113311"/>
        </a:xfrm>
        <a:prstGeom prst="pie">
          <a:avLst>
            <a:gd name="adj1" fmla="val 7560000"/>
            <a:gd name="adj2" fmla="val 11880000"/>
          </a:avLst>
        </a:prstGeom>
        <a:solidFill>
          <a:srgbClr val="3E885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3452720" y="2923414"/>
        <a:ext cx="1521819" cy="1284415"/>
      </dsp:txXfrm>
    </dsp:sp>
    <dsp:sp modelId="{D32B6B61-7EE6-4839-8895-D66E804CC4CF}">
      <dsp:nvSpPr>
        <dsp:cNvPr id="0" name=""/>
        <dsp:cNvSpPr/>
      </dsp:nvSpPr>
      <dsp:spPr>
        <a:xfrm>
          <a:off x="3209229" y="610249"/>
          <a:ext cx="5113311" cy="5113311"/>
        </a:xfrm>
        <a:prstGeom prst="pie">
          <a:avLst>
            <a:gd name="adj1" fmla="val 11880000"/>
            <a:gd name="adj2" fmla="val 1620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3954920" y="1389420"/>
        <a:ext cx="1734873" cy="11870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0EE29-6269-4E03-B30F-924A66EC66D2}">
      <dsp:nvSpPr>
        <dsp:cNvPr id="0" name=""/>
        <dsp:cNvSpPr/>
      </dsp:nvSpPr>
      <dsp:spPr>
        <a:xfrm>
          <a:off x="3202480" y="598569"/>
          <a:ext cx="5113311" cy="5113311"/>
        </a:xfrm>
        <a:prstGeom prst="pie">
          <a:avLst>
            <a:gd name="adj1" fmla="val 16200000"/>
            <a:gd name="adj2" fmla="val 20520000"/>
          </a:avLst>
        </a:prstGeom>
        <a:solidFill>
          <a:srgbClr val="1CAD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5823661" y="1362522"/>
        <a:ext cx="1734873" cy="1187018"/>
      </dsp:txXfrm>
    </dsp:sp>
    <dsp:sp modelId="{7008EA76-0ABE-46B7-ACE3-9B29B550A5E8}">
      <dsp:nvSpPr>
        <dsp:cNvPr id="0" name=""/>
        <dsp:cNvSpPr/>
      </dsp:nvSpPr>
      <dsp:spPr>
        <a:xfrm>
          <a:off x="3209229" y="610249"/>
          <a:ext cx="5113311" cy="5113311"/>
        </a:xfrm>
        <a:prstGeom prst="pie">
          <a:avLst>
            <a:gd name="adj1" fmla="val 20520000"/>
            <a:gd name="adj2" fmla="val 324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6551144" y="2923414"/>
        <a:ext cx="1521819" cy="1284415"/>
      </dsp:txXfrm>
    </dsp:sp>
    <dsp:sp modelId="{3331A37E-D5F3-47A2-A85A-68A6A522F0E3}">
      <dsp:nvSpPr>
        <dsp:cNvPr id="0" name=""/>
        <dsp:cNvSpPr/>
      </dsp:nvSpPr>
      <dsp:spPr>
        <a:xfrm>
          <a:off x="3209229" y="610249"/>
          <a:ext cx="5113311" cy="5113311"/>
        </a:xfrm>
        <a:prstGeom prst="pie">
          <a:avLst>
            <a:gd name="adj1" fmla="val 3240000"/>
            <a:gd name="adj2" fmla="val 7560000"/>
          </a:avLst>
        </a:prstGeom>
        <a:solidFill>
          <a:srgbClr val="77C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4852794" y="4445233"/>
        <a:ext cx="1826182" cy="1095709"/>
      </dsp:txXfrm>
    </dsp:sp>
    <dsp:sp modelId="{5E763552-559E-46AB-B65D-9F99545643C8}">
      <dsp:nvSpPr>
        <dsp:cNvPr id="0" name=""/>
        <dsp:cNvSpPr/>
      </dsp:nvSpPr>
      <dsp:spPr>
        <a:xfrm>
          <a:off x="3209229" y="610249"/>
          <a:ext cx="5113311" cy="5113311"/>
        </a:xfrm>
        <a:prstGeom prst="pie">
          <a:avLst>
            <a:gd name="adj1" fmla="val 7560000"/>
            <a:gd name="adj2" fmla="val 11880000"/>
          </a:avLst>
        </a:prstGeom>
        <a:solidFill>
          <a:srgbClr val="3E885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3452720" y="2923414"/>
        <a:ext cx="1521819" cy="1284415"/>
      </dsp:txXfrm>
    </dsp:sp>
    <dsp:sp modelId="{D32B6B61-7EE6-4839-8895-D66E804CC4CF}">
      <dsp:nvSpPr>
        <dsp:cNvPr id="0" name=""/>
        <dsp:cNvSpPr/>
      </dsp:nvSpPr>
      <dsp:spPr>
        <a:xfrm>
          <a:off x="3209229" y="610249"/>
          <a:ext cx="5113311" cy="5113311"/>
        </a:xfrm>
        <a:prstGeom prst="pie">
          <a:avLst>
            <a:gd name="adj1" fmla="val 11880000"/>
            <a:gd name="adj2" fmla="val 1620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3954920" y="1389420"/>
        <a:ext cx="1734873" cy="11870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0EE29-6269-4E03-B30F-924A66EC66D2}">
      <dsp:nvSpPr>
        <dsp:cNvPr id="0" name=""/>
        <dsp:cNvSpPr/>
      </dsp:nvSpPr>
      <dsp:spPr>
        <a:xfrm>
          <a:off x="3202480" y="598569"/>
          <a:ext cx="5113311" cy="5113311"/>
        </a:xfrm>
        <a:prstGeom prst="pie">
          <a:avLst>
            <a:gd name="adj1" fmla="val 16200000"/>
            <a:gd name="adj2" fmla="val 20520000"/>
          </a:avLst>
        </a:prstGeom>
        <a:solidFill>
          <a:srgbClr val="1CAD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5823661" y="1362522"/>
        <a:ext cx="1734873" cy="1187018"/>
      </dsp:txXfrm>
    </dsp:sp>
    <dsp:sp modelId="{7008EA76-0ABE-46B7-ACE3-9B29B550A5E8}">
      <dsp:nvSpPr>
        <dsp:cNvPr id="0" name=""/>
        <dsp:cNvSpPr/>
      </dsp:nvSpPr>
      <dsp:spPr>
        <a:xfrm>
          <a:off x="3209229" y="610249"/>
          <a:ext cx="5113311" cy="5113311"/>
        </a:xfrm>
        <a:prstGeom prst="pie">
          <a:avLst>
            <a:gd name="adj1" fmla="val 20520000"/>
            <a:gd name="adj2" fmla="val 324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6551144" y="2923414"/>
        <a:ext cx="1521819" cy="1284415"/>
      </dsp:txXfrm>
    </dsp:sp>
    <dsp:sp modelId="{3331A37E-D5F3-47A2-A85A-68A6A522F0E3}">
      <dsp:nvSpPr>
        <dsp:cNvPr id="0" name=""/>
        <dsp:cNvSpPr/>
      </dsp:nvSpPr>
      <dsp:spPr>
        <a:xfrm>
          <a:off x="3209229" y="610249"/>
          <a:ext cx="5113311" cy="5113311"/>
        </a:xfrm>
        <a:prstGeom prst="pie">
          <a:avLst>
            <a:gd name="adj1" fmla="val 3240000"/>
            <a:gd name="adj2" fmla="val 7560000"/>
          </a:avLst>
        </a:prstGeom>
        <a:solidFill>
          <a:srgbClr val="77C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4852794" y="4445233"/>
        <a:ext cx="1826182" cy="1095709"/>
      </dsp:txXfrm>
    </dsp:sp>
    <dsp:sp modelId="{5E763552-559E-46AB-B65D-9F99545643C8}">
      <dsp:nvSpPr>
        <dsp:cNvPr id="0" name=""/>
        <dsp:cNvSpPr/>
      </dsp:nvSpPr>
      <dsp:spPr>
        <a:xfrm>
          <a:off x="3209229" y="610249"/>
          <a:ext cx="5113311" cy="5113311"/>
        </a:xfrm>
        <a:prstGeom prst="pie">
          <a:avLst>
            <a:gd name="adj1" fmla="val 7560000"/>
            <a:gd name="adj2" fmla="val 11880000"/>
          </a:avLst>
        </a:prstGeom>
        <a:solidFill>
          <a:srgbClr val="3E885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3452720" y="2923414"/>
        <a:ext cx="1521819" cy="1284415"/>
      </dsp:txXfrm>
    </dsp:sp>
    <dsp:sp modelId="{D32B6B61-7EE6-4839-8895-D66E804CC4CF}">
      <dsp:nvSpPr>
        <dsp:cNvPr id="0" name=""/>
        <dsp:cNvSpPr/>
      </dsp:nvSpPr>
      <dsp:spPr>
        <a:xfrm>
          <a:off x="3209229" y="610249"/>
          <a:ext cx="5113311" cy="5113311"/>
        </a:xfrm>
        <a:prstGeom prst="pie">
          <a:avLst>
            <a:gd name="adj1" fmla="val 11880000"/>
            <a:gd name="adj2" fmla="val 1620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3954920" y="1389420"/>
        <a:ext cx="1734873" cy="11870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369BB-92B8-40EE-8789-5C00983EC7C0}">
      <dsp:nvSpPr>
        <dsp:cNvPr id="0" name=""/>
        <dsp:cNvSpPr/>
      </dsp:nvSpPr>
      <dsp:spPr>
        <a:xfrm>
          <a:off x="3104179" y="1207126"/>
          <a:ext cx="681882" cy="91440"/>
        </a:xfrm>
        <a:custGeom>
          <a:avLst/>
          <a:gdLst/>
          <a:ahLst/>
          <a:cxnLst/>
          <a:rect l="0" t="0" r="0" b="0"/>
          <a:pathLst>
            <a:path>
              <a:moveTo>
                <a:pt x="0" y="45720"/>
              </a:moveTo>
              <a:lnTo>
                <a:pt x="68188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G" sz="500" kern="1200"/>
        </a:p>
      </dsp:txBody>
      <dsp:txXfrm>
        <a:off x="3427308" y="1249283"/>
        <a:ext cx="35624" cy="7124"/>
      </dsp:txXfrm>
    </dsp:sp>
    <dsp:sp modelId="{2F988A7A-4CED-4A9D-9ECB-F7BB52BE8BC0}">
      <dsp:nvSpPr>
        <dsp:cNvPr id="0" name=""/>
        <dsp:cNvSpPr/>
      </dsp:nvSpPr>
      <dsp:spPr>
        <a:xfrm>
          <a:off x="8229" y="323520"/>
          <a:ext cx="3097750" cy="1858650"/>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fr-FR" sz="2700" kern="1200" dirty="0"/>
            <a:t>Étape 1: Définir la zone d’intervention</a:t>
          </a:r>
          <a:endParaRPr lang="en-UG" sz="2700" kern="1200" dirty="0"/>
        </a:p>
      </dsp:txBody>
      <dsp:txXfrm>
        <a:off x="8229" y="323520"/>
        <a:ext cx="3097750" cy="1858650"/>
      </dsp:txXfrm>
    </dsp:sp>
    <dsp:sp modelId="{57681D52-97D3-4A62-8390-2D28FE05CC86}">
      <dsp:nvSpPr>
        <dsp:cNvPr id="0" name=""/>
        <dsp:cNvSpPr/>
      </dsp:nvSpPr>
      <dsp:spPr>
        <a:xfrm>
          <a:off x="6914412" y="1196643"/>
          <a:ext cx="637274" cy="91440"/>
        </a:xfrm>
        <a:custGeom>
          <a:avLst/>
          <a:gdLst/>
          <a:ahLst/>
          <a:cxnLst/>
          <a:rect l="0" t="0" r="0" b="0"/>
          <a:pathLst>
            <a:path>
              <a:moveTo>
                <a:pt x="0" y="56202"/>
              </a:moveTo>
              <a:lnTo>
                <a:pt x="335737" y="56202"/>
              </a:lnTo>
              <a:lnTo>
                <a:pt x="335737" y="45720"/>
              </a:lnTo>
              <a:lnTo>
                <a:pt x="63727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G" sz="500" kern="1200"/>
        </a:p>
      </dsp:txBody>
      <dsp:txXfrm>
        <a:off x="7216351" y="1238800"/>
        <a:ext cx="33397" cy="7124"/>
      </dsp:txXfrm>
    </dsp:sp>
    <dsp:sp modelId="{0A8E44C9-ABB9-4AB8-A60F-8678CA3141BE}">
      <dsp:nvSpPr>
        <dsp:cNvPr id="0" name=""/>
        <dsp:cNvSpPr/>
      </dsp:nvSpPr>
      <dsp:spPr>
        <a:xfrm>
          <a:off x="3818462" y="323520"/>
          <a:ext cx="3097750" cy="18586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fr-FR" sz="2700" kern="1200" dirty="0"/>
            <a:t>Étape 2: Définir les besoins en RH</a:t>
          </a:r>
          <a:endParaRPr lang="en-UG" sz="2700" kern="1200" dirty="0"/>
        </a:p>
      </dsp:txBody>
      <dsp:txXfrm>
        <a:off x="3818462" y="323520"/>
        <a:ext cx="3097750" cy="1858650"/>
      </dsp:txXfrm>
    </dsp:sp>
    <dsp:sp modelId="{66D3DF6C-A3EA-4AA4-8EAB-88C0DECE4813}">
      <dsp:nvSpPr>
        <dsp:cNvPr id="0" name=""/>
        <dsp:cNvSpPr/>
      </dsp:nvSpPr>
      <dsp:spPr>
        <a:xfrm>
          <a:off x="1557104" y="2169888"/>
          <a:ext cx="7575858" cy="692365"/>
        </a:xfrm>
        <a:custGeom>
          <a:avLst/>
          <a:gdLst/>
          <a:ahLst/>
          <a:cxnLst/>
          <a:rect l="0" t="0" r="0" b="0"/>
          <a:pathLst>
            <a:path>
              <a:moveTo>
                <a:pt x="7575858" y="0"/>
              </a:moveTo>
              <a:lnTo>
                <a:pt x="7575858" y="363282"/>
              </a:lnTo>
              <a:lnTo>
                <a:pt x="0" y="363282"/>
              </a:lnTo>
              <a:lnTo>
                <a:pt x="0" y="692365"/>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G" sz="500" kern="1200"/>
        </a:p>
      </dsp:txBody>
      <dsp:txXfrm>
        <a:off x="5154776" y="2512508"/>
        <a:ext cx="380513" cy="7124"/>
      </dsp:txXfrm>
    </dsp:sp>
    <dsp:sp modelId="{360F6982-B9D2-4CBD-B670-A08A292E6FA9}">
      <dsp:nvSpPr>
        <dsp:cNvPr id="0" name=""/>
        <dsp:cNvSpPr/>
      </dsp:nvSpPr>
      <dsp:spPr>
        <a:xfrm>
          <a:off x="7584087" y="313038"/>
          <a:ext cx="3097750" cy="1858650"/>
        </a:xfrm>
        <a:prstGeom prst="rect">
          <a:avLst/>
        </a:prstGeom>
        <a:solidFill>
          <a:srgbClr val="A1A4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fr-FR" sz="2700" kern="1200" dirty="0"/>
            <a:t>Étape 3: Estimer le budget</a:t>
          </a:r>
          <a:endParaRPr lang="en-UG" sz="2700" kern="1200" dirty="0"/>
        </a:p>
      </dsp:txBody>
      <dsp:txXfrm>
        <a:off x="7584087" y="313038"/>
        <a:ext cx="3097750" cy="1858650"/>
      </dsp:txXfrm>
    </dsp:sp>
    <dsp:sp modelId="{33D0A054-0F30-463D-AB58-14F9BCFAE5CB}">
      <dsp:nvSpPr>
        <dsp:cNvPr id="0" name=""/>
        <dsp:cNvSpPr/>
      </dsp:nvSpPr>
      <dsp:spPr>
        <a:xfrm>
          <a:off x="3104179" y="3778258"/>
          <a:ext cx="681882" cy="91440"/>
        </a:xfrm>
        <a:custGeom>
          <a:avLst/>
          <a:gdLst/>
          <a:ahLst/>
          <a:cxnLst/>
          <a:rect l="0" t="0" r="0" b="0"/>
          <a:pathLst>
            <a:path>
              <a:moveTo>
                <a:pt x="0" y="45720"/>
              </a:moveTo>
              <a:lnTo>
                <a:pt x="68188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G" sz="500" kern="1200"/>
        </a:p>
      </dsp:txBody>
      <dsp:txXfrm>
        <a:off x="3427308" y="3820416"/>
        <a:ext cx="35624" cy="7124"/>
      </dsp:txXfrm>
    </dsp:sp>
    <dsp:sp modelId="{168A04A0-BF7C-41F4-A4BE-1541AA4EBF93}">
      <dsp:nvSpPr>
        <dsp:cNvPr id="0" name=""/>
        <dsp:cNvSpPr/>
      </dsp:nvSpPr>
      <dsp:spPr>
        <a:xfrm>
          <a:off x="8229" y="2894653"/>
          <a:ext cx="3097750" cy="18586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fr-FR" sz="2700" kern="1200" dirty="0"/>
            <a:t>Étape 4: Conduire les formations des formateurs (</a:t>
          </a:r>
          <a:r>
            <a:rPr lang="fr-FR" sz="2700" kern="1200" dirty="0" err="1"/>
            <a:t>ToT</a:t>
          </a:r>
          <a:r>
            <a:rPr lang="fr-FR" sz="2700" kern="1200" dirty="0"/>
            <a:t>)</a:t>
          </a:r>
          <a:endParaRPr lang="en-UG" sz="2700" kern="1200" dirty="0"/>
        </a:p>
      </dsp:txBody>
      <dsp:txXfrm>
        <a:off x="8229" y="2894653"/>
        <a:ext cx="3097750" cy="1858650"/>
      </dsp:txXfrm>
    </dsp:sp>
    <dsp:sp modelId="{59A7A5D1-C7ED-499A-992E-233DE7F3CCB6}">
      <dsp:nvSpPr>
        <dsp:cNvPr id="0" name=""/>
        <dsp:cNvSpPr/>
      </dsp:nvSpPr>
      <dsp:spPr>
        <a:xfrm>
          <a:off x="6914412" y="3778258"/>
          <a:ext cx="681882" cy="91440"/>
        </a:xfrm>
        <a:custGeom>
          <a:avLst/>
          <a:gdLst/>
          <a:ahLst/>
          <a:cxnLst/>
          <a:rect l="0" t="0" r="0" b="0"/>
          <a:pathLst>
            <a:path>
              <a:moveTo>
                <a:pt x="0" y="45720"/>
              </a:moveTo>
              <a:lnTo>
                <a:pt x="68188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G" sz="500" kern="1200"/>
        </a:p>
      </dsp:txBody>
      <dsp:txXfrm>
        <a:off x="7237541" y="3820416"/>
        <a:ext cx="35624" cy="7124"/>
      </dsp:txXfrm>
    </dsp:sp>
    <dsp:sp modelId="{AB6830CE-1C46-4E0E-8776-2842FB879302}">
      <dsp:nvSpPr>
        <dsp:cNvPr id="0" name=""/>
        <dsp:cNvSpPr/>
      </dsp:nvSpPr>
      <dsp:spPr>
        <a:xfrm>
          <a:off x="3818462" y="2894653"/>
          <a:ext cx="3097750" cy="1858650"/>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fr-FR" sz="2700" kern="1200" dirty="0"/>
            <a:t>Étape 5: Conduire les formations en cascade</a:t>
          </a:r>
          <a:endParaRPr lang="en-UG" sz="2700" kern="1200" dirty="0"/>
        </a:p>
      </dsp:txBody>
      <dsp:txXfrm>
        <a:off x="3818462" y="2894653"/>
        <a:ext cx="3097750" cy="1858650"/>
      </dsp:txXfrm>
    </dsp:sp>
    <dsp:sp modelId="{02EFF5F1-DC1F-4FAD-B96E-5E157E524F88}">
      <dsp:nvSpPr>
        <dsp:cNvPr id="0" name=""/>
        <dsp:cNvSpPr/>
      </dsp:nvSpPr>
      <dsp:spPr>
        <a:xfrm>
          <a:off x="7628695" y="2894653"/>
          <a:ext cx="3097750" cy="18586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fr-FR" sz="2700" kern="1200" dirty="0"/>
            <a:t>Étape 6: Mener les activités de Suivi et Evaluation</a:t>
          </a:r>
          <a:endParaRPr lang="en-UG" sz="2700" kern="1200" dirty="0"/>
        </a:p>
      </dsp:txBody>
      <dsp:txXfrm>
        <a:off x="7628695" y="2894653"/>
        <a:ext cx="3097750" cy="18586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92D150-DDE0-4B46-BF3E-DC3FECDDF1EF}">
      <dsp:nvSpPr>
        <dsp:cNvPr id="0" name=""/>
        <dsp:cNvSpPr/>
      </dsp:nvSpPr>
      <dsp:spPr>
        <a:xfrm rot="16200000">
          <a:off x="-1031227" y="1031227"/>
          <a:ext cx="4773613" cy="2711157"/>
        </a:xfrm>
        <a:prstGeom prst="flowChartAlternateProcess">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Phase 1</a:t>
          </a:r>
        </a:p>
        <a:p>
          <a:pPr marL="0" lvl="0" indent="0" algn="l" defTabSz="1066800">
            <a:lnSpc>
              <a:spcPct val="90000"/>
            </a:lnSpc>
            <a:spcBef>
              <a:spcPct val="0"/>
            </a:spcBef>
            <a:spcAft>
              <a:spcPct val="35000"/>
            </a:spcAft>
            <a:buNone/>
          </a:pPr>
          <a:r>
            <a:rPr lang="fr-FR" sz="2000" b="1" kern="1200" dirty="0">
              <a:effectLst/>
              <a:latin typeface="Calibri" panose="020F0502020204030204" pitchFamily="34" charset="0"/>
              <a:ea typeface="Calibri" panose="020F0502020204030204" pitchFamily="34" charset="0"/>
              <a:cs typeface="Times New Roman" panose="02020603050405020304" pitchFamily="18" charset="0"/>
            </a:rPr>
            <a:t>L'Asie</a:t>
          </a:r>
          <a:endParaRPr lang="en-UG" sz="2000" b="1" kern="1200" dirty="0">
            <a:solidFill>
              <a:schemeClr val="tx1"/>
            </a:solidFill>
          </a:endParaRPr>
        </a:p>
        <a:p>
          <a:pPr marL="228600" lvl="1" indent="-228600" algn="l" defTabSz="889000">
            <a:lnSpc>
              <a:spcPct val="90000"/>
            </a:lnSpc>
            <a:spcBef>
              <a:spcPct val="0"/>
            </a:spcBef>
            <a:spcAft>
              <a:spcPct val="15000"/>
            </a:spcAft>
            <a:buFont typeface="Wingdings" panose="05000000000000000000" pitchFamily="2" charset="2"/>
            <a:buChar char="§"/>
          </a:pPr>
          <a:r>
            <a:rPr lang="fr-FR" sz="2000" kern="1200" dirty="0">
              <a:effectLst/>
              <a:latin typeface="Calibri" panose="020F0502020204030204" pitchFamily="34" charset="0"/>
              <a:ea typeface="Calibri" panose="020F0502020204030204" pitchFamily="34" charset="0"/>
              <a:cs typeface="Times New Roman" panose="02020603050405020304" pitchFamily="18" charset="0"/>
            </a:rPr>
            <a:t>ACF: Myanmar [dosage modifié des ATPE]/2006</a:t>
          </a:r>
          <a:endParaRPr lang="en-UG" sz="2000" kern="1200" dirty="0">
            <a:effectLst/>
            <a:latin typeface="Calibri" panose="020F0502020204030204" pitchFamily="34" charset="0"/>
            <a:ea typeface="Calibri" panose="020F0502020204030204" pitchFamily="34" charset="0"/>
            <a:cs typeface="Times New Roman" panose="02020603050405020304" pitchFamily="18" charset="0"/>
          </a:endParaRPr>
        </a:p>
        <a:p>
          <a:pPr marL="228600" lvl="1" indent="-228600" algn="l" defTabSz="889000">
            <a:lnSpc>
              <a:spcPct val="90000"/>
            </a:lnSpc>
            <a:spcBef>
              <a:spcPct val="0"/>
            </a:spcBef>
            <a:spcAft>
              <a:spcPct val="15000"/>
            </a:spcAft>
            <a:buFont typeface="Wingdings" panose="05000000000000000000" pitchFamily="2" charset="2"/>
            <a:buChar char="§"/>
          </a:pPr>
          <a:r>
            <a:rPr lang="fr-FR" sz="2000" kern="1200" dirty="0">
              <a:effectLst/>
              <a:latin typeface="Calibri" panose="020F0502020204030204" pitchFamily="34" charset="0"/>
              <a:ea typeface="Calibri" panose="020F0502020204030204" pitchFamily="34" charset="0"/>
              <a:cs typeface="Times New Roman" panose="02020603050405020304" pitchFamily="18" charset="0"/>
            </a:rPr>
            <a:t>SCI: Bangladesh [Approche communautaires/ communauté]/ 2007</a:t>
          </a:r>
          <a:endParaRPr lang="en-UG" sz="2000" kern="1200" dirty="0">
            <a:effectLst/>
            <a:latin typeface="Calibri" panose="020F0502020204030204" pitchFamily="34" charset="0"/>
            <a:ea typeface="Calibri" panose="020F0502020204030204" pitchFamily="34" charset="0"/>
            <a:cs typeface="Times New Roman" panose="02020603050405020304" pitchFamily="18" charset="0"/>
          </a:endParaRPr>
        </a:p>
        <a:p>
          <a:pPr marL="228600" lvl="1" indent="-228600" algn="l" defTabSz="889000">
            <a:lnSpc>
              <a:spcPct val="90000"/>
            </a:lnSpc>
            <a:spcBef>
              <a:spcPct val="0"/>
            </a:spcBef>
            <a:spcAft>
              <a:spcPct val="15000"/>
            </a:spcAft>
            <a:buFont typeface="Wingdings" panose="05000000000000000000" pitchFamily="2" charset="2"/>
            <a:buChar char="§"/>
          </a:pPr>
          <a:r>
            <a:rPr lang="fr-FR" sz="2000" b="1" kern="1200" dirty="0">
              <a:effectLst/>
              <a:latin typeface="Calibri" panose="020F0502020204030204" pitchFamily="34" charset="0"/>
              <a:ea typeface="Calibri" panose="020F0502020204030204" pitchFamily="34" charset="0"/>
              <a:cs typeface="Times New Roman" panose="02020603050405020304" pitchFamily="18" charset="0"/>
            </a:rPr>
            <a:t>Afrique de l'Ouest et centrale</a:t>
          </a:r>
          <a:endParaRPr lang="en-UG" sz="2000" kern="1200" dirty="0">
            <a:effectLst/>
            <a:latin typeface="Calibri" panose="020F0502020204030204" pitchFamily="34" charset="0"/>
            <a:ea typeface="Calibri" panose="020F0502020204030204" pitchFamily="34" charset="0"/>
            <a:cs typeface="Times New Roman" panose="02020603050405020304" pitchFamily="18" charset="0"/>
          </a:endParaRP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MSF: Niger, Burkina Faso, Mali</a:t>
          </a:r>
          <a:endParaRPr lang="en-UG" sz="2000" kern="1200" dirty="0">
            <a:effectLst/>
            <a:latin typeface="Calibri" panose="020F0502020204030204" pitchFamily="34" charset="0"/>
            <a:ea typeface="Calibri" panose="020F0502020204030204" pitchFamily="34" charset="0"/>
            <a:cs typeface="Times New Roman" panose="02020603050405020304" pitchFamily="18" charset="0"/>
          </a:endParaRPr>
        </a:p>
        <a:p>
          <a:pPr marL="228600" lvl="1" indent="-228600" algn="l" defTabSz="889000">
            <a:lnSpc>
              <a:spcPct val="90000"/>
            </a:lnSpc>
            <a:spcBef>
              <a:spcPct val="0"/>
            </a:spcBef>
            <a:spcAft>
              <a:spcPct val="15000"/>
            </a:spcAft>
            <a:buFont typeface="Wingdings" panose="05000000000000000000" pitchFamily="2" charset="2"/>
            <a:buChar char="§"/>
          </a:pPr>
          <a:r>
            <a:rPr lang="fr-FR" sz="2000" kern="1200" dirty="0">
              <a:effectLst/>
              <a:latin typeface="Calibri" panose="020F0502020204030204" pitchFamily="34" charset="0"/>
              <a:ea typeface="Calibri" panose="020F0502020204030204" pitchFamily="34" charset="0"/>
              <a:cs typeface="Times New Roman" panose="02020603050405020304" pitchFamily="18" charset="0"/>
            </a:rPr>
            <a:t>[MAS+MAM dans d’un seul programme, un seul produit, admission selon la le PB]/à partir de 2007</a:t>
          </a:r>
          <a:endParaRPr lang="en-UG" sz="2000"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rot="5400000">
        <a:off x="132346" y="132344"/>
        <a:ext cx="2446467" cy="4508923"/>
      </dsp:txXfrm>
    </dsp:sp>
    <dsp:sp modelId="{6438D4C4-497A-40C6-A048-D991F0C5D76F}">
      <dsp:nvSpPr>
        <dsp:cNvPr id="0" name=""/>
        <dsp:cNvSpPr/>
      </dsp:nvSpPr>
      <dsp:spPr>
        <a:xfrm rot="16200000">
          <a:off x="1391904" y="1481838"/>
          <a:ext cx="4773613" cy="1809936"/>
        </a:xfrm>
        <a:prstGeom prst="flowChartAlternateProcess">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Arial"/>
              <a:ea typeface="+mn-ea"/>
              <a:cs typeface="+mn-cs"/>
            </a:rPr>
            <a:t>Phase</a:t>
          </a:r>
          <a:r>
            <a:rPr lang="en-US" sz="3000" b="1" kern="1200" dirty="0">
              <a:solidFill>
                <a:schemeClr val="tx1"/>
              </a:solidFill>
            </a:rPr>
            <a:t> </a:t>
          </a:r>
          <a:r>
            <a:rPr lang="en-US" sz="2400" b="1" kern="1200" dirty="0">
              <a:solidFill>
                <a:schemeClr val="tx1"/>
              </a:solidFill>
            </a:rPr>
            <a:t>2</a:t>
          </a:r>
          <a:endParaRPr lang="en-UG" sz="2400" b="1" kern="1200" dirty="0">
            <a:solidFill>
              <a:schemeClr val="tx1"/>
            </a:solidFill>
          </a:endParaRP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latin typeface="Calibri" panose="020F0502020204030204" pitchFamily="34" charset="0"/>
              <a:cs typeface="Calibri" panose="020F0502020204030204" pitchFamily="34" charset="0"/>
            </a:rPr>
            <a:t>Pays </a:t>
          </a:r>
          <a:r>
            <a:rPr lang="en-US" sz="2000" kern="1200" dirty="0" err="1">
              <a:latin typeface="Calibri" panose="020F0502020204030204" pitchFamily="34" charset="0"/>
              <a:cs typeface="Calibri" panose="020F0502020204030204" pitchFamily="34" charset="0"/>
            </a:rPr>
            <a:t>d'Afrique</a:t>
          </a:r>
          <a:r>
            <a:rPr lang="en-US" sz="2000" kern="1200" dirty="0">
              <a:latin typeface="Calibri" panose="020F0502020204030204" pitchFamily="34" charset="0"/>
              <a:cs typeface="Calibri" panose="020F0502020204030204" pitchFamily="34" charset="0"/>
            </a:rPr>
            <a:t> de </a:t>
          </a:r>
          <a:r>
            <a:rPr lang="en-US" sz="2000" kern="1200" dirty="0" err="1">
              <a:latin typeface="Calibri" panose="020F0502020204030204" pitchFamily="34" charset="0"/>
              <a:cs typeface="Calibri" panose="020F0502020204030204" pitchFamily="34" charset="0"/>
            </a:rPr>
            <a:t>l'Est</a:t>
          </a:r>
          <a:r>
            <a:rPr lang="en-US" sz="2000" kern="1200" dirty="0">
              <a:latin typeface="Calibri" panose="020F0502020204030204" pitchFamily="34" charset="0"/>
              <a:cs typeface="Calibri" panose="020F0502020204030204" pitchFamily="34" charset="0"/>
            </a:rPr>
            <a:t> </a:t>
          </a:r>
          <a:endParaRPr lang="en-UG" sz="2000" kern="1200" dirty="0">
            <a:latin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latin typeface="Calibri" panose="020F0502020204030204" pitchFamily="34" charset="0"/>
              <a:cs typeface="Calibri" panose="020F0502020204030204" pitchFamily="34" charset="0"/>
            </a:rPr>
            <a:t>[Malawi, Éthiopie, Sud-Soudan]</a:t>
          </a:r>
          <a:endParaRPr lang="en-UG" sz="2000" kern="1200" dirty="0">
            <a:latin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15000"/>
            </a:spcAft>
            <a:buFont typeface="Wingdings" panose="05000000000000000000" pitchFamily="2" charset="2"/>
            <a:buChar char="§"/>
          </a:pPr>
          <a:r>
            <a:rPr lang="fr-FR" sz="2000" kern="1200" dirty="0">
              <a:latin typeface="Calibri" panose="020F0502020204030204" pitchFamily="34" charset="0"/>
              <a:cs typeface="Calibri" panose="020F0502020204030204" pitchFamily="34" charset="0"/>
            </a:rPr>
            <a:t>Plus de pays pilotes/de recherche [Angola, Mali]</a:t>
          </a:r>
          <a:endParaRPr lang="en-UG" sz="2000" kern="1200" dirty="0">
            <a:latin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15000"/>
            </a:spcAft>
            <a:buFont typeface="Wingdings" panose="05000000000000000000" pitchFamily="2" charset="2"/>
            <a:buChar char="§"/>
          </a:pPr>
          <a:r>
            <a:rPr lang="fr-FR" sz="2000" kern="1200" dirty="0">
              <a:latin typeface="Calibri" panose="020F0502020204030204" pitchFamily="34" charset="0"/>
              <a:cs typeface="Calibri" panose="020F0502020204030204" pitchFamily="34" charset="0"/>
            </a:rPr>
            <a:t>Envisager d'autres adaptations, par exemple la réduction des visites, la gestion intégrée</a:t>
          </a:r>
          <a:endParaRPr lang="en-UG" sz="2000" kern="1200" dirty="0">
            <a:latin typeface="Calibri" panose="020F0502020204030204" pitchFamily="34" charset="0"/>
            <a:cs typeface="Calibri" panose="020F0502020204030204" pitchFamily="34" charset="0"/>
          </a:endParaRPr>
        </a:p>
      </dsp:txBody>
      <dsp:txXfrm rot="5400000">
        <a:off x="2962094" y="88352"/>
        <a:ext cx="1633232" cy="4596909"/>
      </dsp:txXfrm>
    </dsp:sp>
    <dsp:sp modelId="{2599D3E1-3703-4F9B-B358-638D0C974848}">
      <dsp:nvSpPr>
        <dsp:cNvPr id="0" name=""/>
        <dsp:cNvSpPr/>
      </dsp:nvSpPr>
      <dsp:spPr>
        <a:xfrm rot="16200000">
          <a:off x="3844931" y="841501"/>
          <a:ext cx="4773613" cy="3090610"/>
        </a:xfrm>
        <a:prstGeom prst="flowChartAlternateProcess">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Phase 3</a:t>
          </a:r>
          <a:endParaRPr lang="en-UG" sz="2400" b="1" kern="1200" dirty="0">
            <a:solidFill>
              <a:schemeClr val="tx1"/>
            </a:solidFill>
          </a:endParaRPr>
        </a:p>
        <a:p>
          <a:pPr marL="228600" lvl="1" indent="-228600" algn="l" defTabSz="889000">
            <a:lnSpc>
              <a:spcPct val="90000"/>
            </a:lnSpc>
            <a:spcBef>
              <a:spcPct val="0"/>
            </a:spcBef>
            <a:spcAft>
              <a:spcPct val="15000"/>
            </a:spcAft>
            <a:buFont typeface="Wingdings" panose="05000000000000000000" pitchFamily="2" charset="2"/>
            <a:buChar char="§"/>
          </a:pPr>
          <a:r>
            <a:rPr lang="fr-FR" sz="2000" kern="1200" dirty="0">
              <a:latin typeface="Calibri" panose="020F0502020204030204" pitchFamily="34" charset="0"/>
              <a:cs typeface="Calibri" panose="020F0502020204030204" pitchFamily="34" charset="0"/>
            </a:rPr>
            <a:t>Largement étendu, principalement en Afrique W&amp;C</a:t>
          </a:r>
          <a:endParaRPr lang="en-UG" sz="2000" kern="1200" dirty="0">
            <a:latin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15000"/>
            </a:spcAft>
            <a:buFont typeface="Wingdings" panose="05000000000000000000" pitchFamily="2" charset="2"/>
            <a:buChar char="§"/>
          </a:pPr>
          <a:r>
            <a:rPr lang="fr-FR" sz="2000" kern="1200" dirty="0">
              <a:latin typeface="Calibri" panose="020F0502020204030204" pitchFamily="34" charset="0"/>
              <a:cs typeface="Calibri" panose="020F0502020204030204" pitchFamily="34" charset="0"/>
            </a:rPr>
            <a:t>Documentation sur toutes les simplifications</a:t>
          </a:r>
          <a:endParaRPr lang="en-UG" sz="2000" kern="1200" dirty="0">
            <a:latin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15000"/>
            </a:spcAft>
            <a:buFont typeface="Wingdings" panose="05000000000000000000" pitchFamily="2" charset="2"/>
            <a:buChar char="§"/>
          </a:pPr>
          <a:r>
            <a:rPr lang="fr-FR" sz="2000" kern="1200" dirty="0">
              <a:latin typeface="Calibri" panose="020F0502020204030204" pitchFamily="34" charset="0"/>
              <a:cs typeface="Calibri" panose="020F0502020204030204" pitchFamily="34" charset="0"/>
            </a:rPr>
            <a:t>Tests d'efficacité et de coûts-efficacité</a:t>
          </a:r>
          <a:endParaRPr lang="en-UG" sz="2000" kern="1200" dirty="0">
            <a:latin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15000"/>
            </a:spcAft>
            <a:buFont typeface="Wingdings" panose="05000000000000000000" pitchFamily="2" charset="2"/>
            <a:buChar char="§"/>
          </a:pPr>
          <a:r>
            <a:rPr lang="fr-FR" sz="2000" kern="1200" dirty="0">
              <a:latin typeface="Calibri" panose="020F0502020204030204" pitchFamily="34" charset="0"/>
              <a:cs typeface="Calibri" panose="020F0502020204030204" pitchFamily="34" charset="0"/>
            </a:rPr>
            <a:t>Pilotage dans de nouveaux contextes, par exemple en milieu urbain</a:t>
          </a:r>
          <a:endParaRPr lang="en-UG" sz="2000" kern="1200" dirty="0">
            <a:latin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latin typeface="Calibri" panose="020F0502020204030204" pitchFamily="34" charset="0"/>
              <a:cs typeface="Calibri" panose="020F0502020204030204" pitchFamily="34" charset="0"/>
            </a:rPr>
            <a:t>Augmentation des évidences</a:t>
          </a:r>
          <a:endParaRPr lang="en-UG" sz="2000" kern="1200" dirty="0">
            <a:latin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latin typeface="Calibri" panose="020F0502020204030204" pitchFamily="34" charset="0"/>
              <a:cs typeface="Calibri" panose="020F0502020204030204" pitchFamily="34" charset="0"/>
            </a:rPr>
            <a:t>COVID-19 : augmentation de l'utilisation </a:t>
          </a:r>
          <a:endParaRPr lang="en-UG" sz="2000" kern="1200" dirty="0">
            <a:latin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15000"/>
            </a:spcAft>
            <a:buFont typeface="Wingdings" panose="05000000000000000000" pitchFamily="2" charset="2"/>
            <a:buChar char="§"/>
          </a:pPr>
          <a:r>
            <a:rPr lang="fr-FR" sz="2000" kern="1200" dirty="0">
              <a:latin typeface="Calibri" panose="020F0502020204030204" pitchFamily="34" charset="0"/>
              <a:cs typeface="Calibri" panose="020F0502020204030204" pitchFamily="34" charset="0"/>
            </a:rPr>
            <a:t>Demande continue de données probantes</a:t>
          </a:r>
          <a:endParaRPr lang="en-UG" sz="2000" kern="1200" dirty="0">
            <a:latin typeface="Calibri" panose="020F0502020204030204" pitchFamily="34" charset="0"/>
            <a:cs typeface="Calibri" panose="020F0502020204030204" pitchFamily="34" charset="0"/>
          </a:endParaRPr>
        </a:p>
      </dsp:txBody>
      <dsp:txXfrm rot="5400000">
        <a:off x="4837300" y="150868"/>
        <a:ext cx="2788874" cy="4471877"/>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DE6A8-93DD-49CB-B93E-5E23B3919870}" type="datetimeFigureOut">
              <a:rPr lang="en-UG" smtClean="0"/>
              <a:t>12/19/2023</a:t>
            </a:fld>
            <a:endParaRPr lang="en-U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71539A-F43F-45AD-83DC-FDEC924E49F7}" type="slidenum">
              <a:rPr lang="en-UG" smtClean="0"/>
              <a:t>‹#›</a:t>
            </a:fld>
            <a:endParaRPr lang="en-UG"/>
          </a:p>
        </p:txBody>
      </p:sp>
    </p:spTree>
    <p:extLst>
      <p:ext uri="{BB962C8B-B14F-4D97-AF65-F5344CB8AC3E}">
        <p14:creationId xmlns:p14="http://schemas.microsoft.com/office/powerpoint/2010/main" val="59407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3192653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15A065CF-CEE4-4EE5-9289-3C113D1EA745}" type="slidenum">
              <a:rPr lang="en-UG" smtClean="0"/>
              <a:t>38</a:t>
            </a:fld>
            <a:endParaRPr lang="en-UG"/>
          </a:p>
        </p:txBody>
      </p:sp>
    </p:spTree>
    <p:extLst>
      <p:ext uri="{BB962C8B-B14F-4D97-AF65-F5344CB8AC3E}">
        <p14:creationId xmlns:p14="http://schemas.microsoft.com/office/powerpoint/2010/main" val="2032119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t>
            </a:r>
            <a:r>
              <a:rPr lang="en-US" dirty="0" err="1"/>
              <a:t>implemente</a:t>
            </a:r>
            <a:r>
              <a:rPr lang="en-US" dirty="0"/>
              <a:t> by IRC in Sudan and Kenya, also Mali</a:t>
            </a:r>
            <a:endParaRPr lang="en-UG" dirty="0"/>
          </a:p>
        </p:txBody>
      </p:sp>
      <p:sp>
        <p:nvSpPr>
          <p:cNvPr id="4" name="Slide Number Placeholder 3"/>
          <p:cNvSpPr>
            <a:spLocks noGrp="1"/>
          </p:cNvSpPr>
          <p:nvPr>
            <p:ph type="sldNum" sz="quarter" idx="5"/>
          </p:nvPr>
        </p:nvSpPr>
        <p:spPr/>
        <p:txBody>
          <a:bodyPr/>
          <a:lstStyle/>
          <a:p>
            <a:fld id="{75711677-E072-4943-BBFE-B57AD27CD112}" type="slidenum">
              <a:rPr lang="en-US" smtClean="0"/>
              <a:t>39</a:t>
            </a:fld>
            <a:endParaRPr lang="en-US"/>
          </a:p>
        </p:txBody>
      </p:sp>
    </p:spTree>
    <p:extLst>
      <p:ext uri="{BB962C8B-B14F-4D97-AF65-F5344CB8AC3E}">
        <p14:creationId xmlns:p14="http://schemas.microsoft.com/office/powerpoint/2010/main" val="1181179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exactly was done</a:t>
            </a:r>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3192653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to make revisions with the team </a:t>
            </a:r>
            <a:r>
              <a:rPr lang="en-US" dirty="0" err="1"/>
              <a:t>en</a:t>
            </a:r>
            <a:r>
              <a:rPr lang="en-US" dirty="0"/>
              <a:t> </a:t>
            </a:r>
            <a:r>
              <a:rPr lang="en-US" dirty="0" err="1"/>
              <a:t>presentielle</a:t>
            </a:r>
            <a:r>
              <a:rPr lang="en-US" dirty="0"/>
              <a:t>. Revisions done indicated that double malnutrition is treated at the SC. Oedema cases are not treated by the RECO,</a:t>
            </a:r>
            <a:endParaRPr lang="en-UG" dirty="0"/>
          </a:p>
        </p:txBody>
      </p:sp>
      <p:sp>
        <p:nvSpPr>
          <p:cNvPr id="4" name="Slide Number Placeholder 3"/>
          <p:cNvSpPr>
            <a:spLocks noGrp="1"/>
          </p:cNvSpPr>
          <p:nvPr>
            <p:ph type="sldNum" sz="quarter" idx="5"/>
          </p:nvPr>
        </p:nvSpPr>
        <p:spPr/>
        <p:txBody>
          <a:bodyPr/>
          <a:lstStyle/>
          <a:p>
            <a:fld id="{75711677-E072-4943-BBFE-B57AD27CD112}" type="slidenum">
              <a:rPr lang="en-US" smtClean="0"/>
              <a:t>41</a:t>
            </a:fld>
            <a:endParaRPr lang="en-US"/>
          </a:p>
        </p:txBody>
      </p:sp>
    </p:spTree>
    <p:extLst>
      <p:ext uri="{BB962C8B-B14F-4D97-AF65-F5344CB8AC3E}">
        <p14:creationId xmlns:p14="http://schemas.microsoft.com/office/powerpoint/2010/main" val="3086010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Simplify and unify the treatment of uncomplicated severe and moderate acute malnutrition (SAM/MAM) for children aged 6-59 months into one protocol to improve global coverage, quality, continuity of care and cost-effectiveness of treatment by: • Making treatment available for all wasted children aged 6-59 months, defined as MUAC &lt;125mm (expanded admissions criteria, MUAC and/or oedema only) • Creating cost savings from a unified, streamlined SAM and MAM treatment program that uses one treatment product and supply chain (use of a single treatment product) • Delivering treatment at dosages that align with growth expectations and energy needs (modified dosage) • Ensuring that wasted children do not experience ‘breaks’ in treatment, minimizing dropouts and loss to follow-up</a:t>
            </a:r>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2128999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A0B203-4DBA-4C69-91D4-8D27D05E61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908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3486910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3096343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176129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254222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2128999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1842406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1244717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15A065CF-CEE4-4EE5-9289-3C113D1EA745}" type="slidenum">
              <a:rPr lang="en-UG" smtClean="0"/>
              <a:t>70</a:t>
            </a:fld>
            <a:endParaRPr lang="en-UG"/>
          </a:p>
        </p:txBody>
      </p:sp>
    </p:spTree>
    <p:extLst>
      <p:ext uri="{BB962C8B-B14F-4D97-AF65-F5344CB8AC3E}">
        <p14:creationId xmlns:p14="http://schemas.microsoft.com/office/powerpoint/2010/main" val="2032119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3192653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1611956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Reduce pressure on the service, perhaps in an area / time of high demand / nutritional emergency • During an outbreak e.g. COVID-19 • When it is difficult for patients to travel regularly to the </a:t>
            </a:r>
            <a:r>
              <a:rPr lang="en-US" dirty="0" err="1"/>
              <a:t>centre</a:t>
            </a:r>
            <a:r>
              <a:rPr lang="en-US" dirty="0"/>
              <a:t> e.g. flooding, mountainous terrain, insecurity </a:t>
            </a:r>
          </a:p>
          <a:p>
            <a:r>
              <a:rPr lang="en-US" dirty="0"/>
              <a:t>What are the potential benefits to the child and / or family? • Saves time and reduces potential conflict with work and family, income (e.g. during planting or harvest time when both parents need to work on the farm) • Reduces costs to the family which would have been used on travel, this could be time and money</a:t>
            </a:r>
          </a:p>
          <a:p>
            <a:endParaRPr lang="en-US" dirty="0"/>
          </a:p>
          <a:p>
            <a:r>
              <a:rPr lang="en-US" dirty="0"/>
              <a:t>What are the potential benefits to the service? • Reduces pressure on the service e.g. if human resources are limited and / or there is high demand. • Allows health workers to focus more of their attention on acutely sick children. • Allows health workers in the nutrition treatment </a:t>
            </a:r>
            <a:r>
              <a:rPr lang="en-US" dirty="0" err="1"/>
              <a:t>centre</a:t>
            </a:r>
            <a:r>
              <a:rPr lang="en-US" dirty="0"/>
              <a:t> to spend more time in counselling and educating caregivers on RUTF use in the home, nutrition advice and infants and young child feeding; more time for reporting and generally improve the quality of care provided at the </a:t>
            </a:r>
            <a:r>
              <a:rPr lang="en-US" dirty="0" err="1"/>
              <a:t>centre</a:t>
            </a:r>
            <a:r>
              <a:rPr lang="en-US" dirty="0"/>
              <a:t>.</a:t>
            </a:r>
          </a:p>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1607572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2128999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Tw Cen MT" panose="020B0602020104020603" pitchFamily="34" charset="0"/>
              </a:rPr>
              <a:t>Réduit la pression sur le service, par exemple si les ressources humaines sont limitées et/ou si la demande est forte. - Permet aux agents de santé de se concentrer davantage sur les enfants gravement malades. - Permet aux agents de santé du centre de traitement nutritionnel de passer plus de temps à conseiller et à éduquer les soignants sur l'utilisation des RUTF à domicile, les conseils nutritionnels et l'alimentation des nourrissons et des jeunes enfants, de consacrer plus de temps à l'établissement de rapports et, de manière générale, d'améliorer la qualité des soins dispensés dans le centre. Demandez à chaque groupe de discuter :</a:t>
            </a:r>
          </a:p>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3618307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4035710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878689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A0B203-4DBA-4C69-91D4-8D27D05E61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908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3928418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3078674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1051894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3826366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why the 2 colors.</a:t>
            </a:r>
            <a:endParaRPr lang="en-UG" dirty="0"/>
          </a:p>
        </p:txBody>
      </p:sp>
      <p:sp>
        <p:nvSpPr>
          <p:cNvPr id="4" name="Slide Number Placeholder 3"/>
          <p:cNvSpPr>
            <a:spLocks noGrp="1"/>
          </p:cNvSpPr>
          <p:nvPr>
            <p:ph type="sldNum" sz="quarter" idx="5"/>
          </p:nvPr>
        </p:nvSpPr>
        <p:spPr/>
        <p:txBody>
          <a:bodyPr/>
          <a:lstStyle/>
          <a:p>
            <a:fld id="{15A065CF-CEE4-4EE5-9289-3C113D1EA745}" type="slidenum">
              <a:rPr lang="en-UG" smtClean="0"/>
              <a:t>90</a:t>
            </a:fld>
            <a:endParaRPr lang="en-UG"/>
          </a:p>
        </p:txBody>
      </p:sp>
    </p:spTree>
    <p:extLst>
      <p:ext uri="{BB962C8B-B14F-4D97-AF65-F5344CB8AC3E}">
        <p14:creationId xmlns:p14="http://schemas.microsoft.com/office/powerpoint/2010/main" val="2032119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why the 2 colors.</a:t>
            </a:r>
            <a:endParaRPr lang="en-UG" dirty="0"/>
          </a:p>
        </p:txBody>
      </p:sp>
      <p:sp>
        <p:nvSpPr>
          <p:cNvPr id="4" name="Slide Number Placeholder 3"/>
          <p:cNvSpPr>
            <a:spLocks noGrp="1"/>
          </p:cNvSpPr>
          <p:nvPr>
            <p:ph type="sldNum" sz="quarter" idx="5"/>
          </p:nvPr>
        </p:nvSpPr>
        <p:spPr/>
        <p:txBody>
          <a:bodyPr/>
          <a:lstStyle/>
          <a:p>
            <a:fld id="{15A065CF-CEE4-4EE5-9289-3C113D1EA745}" type="slidenum">
              <a:rPr lang="en-UG" smtClean="0"/>
              <a:t>91</a:t>
            </a:fld>
            <a:endParaRPr lang="en-UG"/>
          </a:p>
        </p:txBody>
      </p:sp>
    </p:spTree>
    <p:extLst>
      <p:ext uri="{BB962C8B-B14F-4D97-AF65-F5344CB8AC3E}">
        <p14:creationId xmlns:p14="http://schemas.microsoft.com/office/powerpoint/2010/main" val="1769370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why the 2 colors.</a:t>
            </a:r>
            <a:endParaRPr lang="en-UG" dirty="0"/>
          </a:p>
        </p:txBody>
      </p:sp>
      <p:sp>
        <p:nvSpPr>
          <p:cNvPr id="4" name="Slide Number Placeholder 3"/>
          <p:cNvSpPr>
            <a:spLocks noGrp="1"/>
          </p:cNvSpPr>
          <p:nvPr>
            <p:ph type="sldNum" sz="quarter" idx="5"/>
          </p:nvPr>
        </p:nvSpPr>
        <p:spPr/>
        <p:txBody>
          <a:bodyPr/>
          <a:lstStyle/>
          <a:p>
            <a:fld id="{15A065CF-CEE4-4EE5-9289-3C113D1EA745}" type="slidenum">
              <a:rPr lang="en-UG" smtClean="0"/>
              <a:t>92</a:t>
            </a:fld>
            <a:endParaRPr lang="en-UG"/>
          </a:p>
        </p:txBody>
      </p:sp>
    </p:spTree>
    <p:extLst>
      <p:ext uri="{BB962C8B-B14F-4D97-AF65-F5344CB8AC3E}">
        <p14:creationId xmlns:p14="http://schemas.microsoft.com/office/powerpoint/2010/main" val="4983504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G" sz="1800" b="1" spc="15" dirty="0">
                <a:solidFill>
                  <a:srgbClr val="1F1F1F"/>
                </a:solidFill>
                <a:effectLst/>
                <a:latin typeface="Lato" panose="020F0502020204030203" pitchFamily="34" charset="0"/>
                <a:ea typeface="Times New Roman" panose="02020603050405020304" pitchFamily="18" charset="0"/>
              </a:rPr>
              <a:t>The </a:t>
            </a:r>
            <a:r>
              <a:rPr lang="en-UG" sz="1800" b="1" spc="15" dirty="0" err="1">
                <a:solidFill>
                  <a:srgbClr val="1F1F1F"/>
                </a:solidFill>
                <a:effectLst/>
                <a:latin typeface="Lato" panose="020F0502020204030203" pitchFamily="34" charset="0"/>
                <a:ea typeface="Times New Roman" panose="02020603050405020304" pitchFamily="18" charset="0"/>
              </a:rPr>
              <a:t>OptiMA</a:t>
            </a:r>
            <a:r>
              <a:rPr lang="en-UG" sz="1800" b="1" spc="15" dirty="0">
                <a:solidFill>
                  <a:srgbClr val="1F1F1F"/>
                </a:solidFill>
                <a:effectLst/>
                <a:latin typeface="Lato" panose="020F0502020204030203" pitchFamily="34" charset="0"/>
                <a:ea typeface="Times New Roman" panose="02020603050405020304" pitchFamily="18" charset="0"/>
              </a:rPr>
              <a:t> clinical study</a:t>
            </a:r>
            <a:r>
              <a:rPr lang="en-UG" sz="1800" spc="15" dirty="0">
                <a:solidFill>
                  <a:srgbClr val="1F1F1F"/>
                </a:solidFill>
                <a:effectLst/>
                <a:latin typeface="Lato" panose="020F0502020204030203" pitchFamily="34" charset="0"/>
                <a:ea typeface="Times New Roman" panose="02020603050405020304" pitchFamily="18" charset="0"/>
              </a:rPr>
              <a:t> accurately compares different treatment protocols lead</a:t>
            </a:r>
            <a:r>
              <a:rPr lang="en-US" sz="1800" spc="15" dirty="0" err="1">
                <a:solidFill>
                  <a:srgbClr val="1F1F1F"/>
                </a:solidFill>
                <a:effectLst/>
                <a:latin typeface="Lato" panose="020F0502020204030203" pitchFamily="34" charset="0"/>
                <a:ea typeface="Times New Roman" panose="02020603050405020304" pitchFamily="18" charset="0"/>
              </a:rPr>
              <a:t>ing</a:t>
            </a:r>
            <a:r>
              <a:rPr lang="en-UG" sz="1800" spc="15" dirty="0">
                <a:solidFill>
                  <a:srgbClr val="1F1F1F"/>
                </a:solidFill>
                <a:effectLst/>
                <a:latin typeface="Lato" panose="020F0502020204030203" pitchFamily="34" charset="0"/>
                <a:ea typeface="Times New Roman" panose="02020603050405020304" pitchFamily="18" charset="0"/>
              </a:rPr>
              <a:t> to scientifically sound conclusions.</a:t>
            </a:r>
            <a:br>
              <a:rPr lang="en-UG" sz="1800" spc="15" dirty="0">
                <a:solidFill>
                  <a:srgbClr val="1F1F1F"/>
                </a:solidFill>
                <a:effectLst/>
                <a:latin typeface="Lato" panose="020F0502020204030203" pitchFamily="34" charset="0"/>
                <a:ea typeface="Times New Roman" panose="02020603050405020304" pitchFamily="18" charset="0"/>
              </a:rPr>
            </a:br>
            <a:r>
              <a:rPr lang="en-UG" sz="1800" b="1" spc="15" dirty="0">
                <a:solidFill>
                  <a:srgbClr val="1F1F1F"/>
                </a:solidFill>
                <a:effectLst/>
                <a:latin typeface="Lato" panose="020F0502020204030203" pitchFamily="34" charset="0"/>
                <a:ea typeface="Times New Roman" panose="02020603050405020304" pitchFamily="18" charset="0"/>
              </a:rPr>
              <a:t>The </a:t>
            </a:r>
            <a:r>
              <a:rPr lang="en-UG" sz="1800" b="1" spc="15" dirty="0" err="1">
                <a:solidFill>
                  <a:srgbClr val="1F1F1F"/>
                </a:solidFill>
                <a:effectLst/>
                <a:latin typeface="Lato" panose="020F0502020204030203" pitchFamily="34" charset="0"/>
                <a:ea typeface="Times New Roman" panose="02020603050405020304" pitchFamily="18" charset="0"/>
              </a:rPr>
              <a:t>OptiMA</a:t>
            </a:r>
            <a:r>
              <a:rPr lang="en-UG" sz="1800" b="1" spc="15" dirty="0">
                <a:solidFill>
                  <a:srgbClr val="1F1F1F"/>
                </a:solidFill>
                <a:effectLst/>
                <a:latin typeface="Lato" panose="020F0502020204030203" pitchFamily="34" charset="0"/>
                <a:ea typeface="Times New Roman" panose="02020603050405020304" pitchFamily="18" charset="0"/>
              </a:rPr>
              <a:t> operational study:</a:t>
            </a:r>
            <a:r>
              <a:rPr lang="en-UG" sz="1800" spc="15" dirty="0">
                <a:solidFill>
                  <a:srgbClr val="1F1F1F"/>
                </a:solidFill>
                <a:effectLst/>
                <a:latin typeface="Lato" panose="020F0502020204030203" pitchFamily="34" charset="0"/>
                <a:ea typeface="Times New Roman" panose="02020603050405020304" pitchFamily="18" charset="0"/>
              </a:rPr>
              <a:t>  provide information on the protocol’s performance indicators, such as recovery rate, as well as feasibility.</a:t>
            </a:r>
            <a:endParaRPr lang="en-UG" sz="1800" dirty="0">
              <a:effectLst/>
              <a:latin typeface="Times New Roman" panose="02020603050405020304" pitchFamily="18" charset="0"/>
              <a:ea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12447171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3192653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14529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G" sz="1800" b="1" spc="15" dirty="0">
                <a:solidFill>
                  <a:srgbClr val="1F1F1F"/>
                </a:solidFill>
                <a:effectLst/>
                <a:latin typeface="Lato" panose="020F0502020204030203" pitchFamily="34" charset="0"/>
                <a:ea typeface="Times New Roman" panose="02020603050405020304" pitchFamily="18" charset="0"/>
              </a:rPr>
              <a:t>The </a:t>
            </a:r>
            <a:r>
              <a:rPr lang="en-UG" sz="1800" b="1" spc="15" dirty="0" err="1">
                <a:solidFill>
                  <a:srgbClr val="1F1F1F"/>
                </a:solidFill>
                <a:effectLst/>
                <a:latin typeface="Lato" panose="020F0502020204030203" pitchFamily="34" charset="0"/>
                <a:ea typeface="Times New Roman" panose="02020603050405020304" pitchFamily="18" charset="0"/>
              </a:rPr>
              <a:t>OptiMA</a:t>
            </a:r>
            <a:r>
              <a:rPr lang="en-UG" sz="1800" b="1" spc="15" dirty="0">
                <a:solidFill>
                  <a:srgbClr val="1F1F1F"/>
                </a:solidFill>
                <a:effectLst/>
                <a:latin typeface="Lato" panose="020F0502020204030203" pitchFamily="34" charset="0"/>
                <a:ea typeface="Times New Roman" panose="02020603050405020304" pitchFamily="18" charset="0"/>
              </a:rPr>
              <a:t> clinical study</a:t>
            </a:r>
            <a:r>
              <a:rPr lang="en-UG" sz="1800" spc="15" dirty="0">
                <a:solidFill>
                  <a:srgbClr val="1F1F1F"/>
                </a:solidFill>
                <a:effectLst/>
                <a:latin typeface="Lato" panose="020F0502020204030203" pitchFamily="34" charset="0"/>
                <a:ea typeface="Times New Roman" panose="02020603050405020304" pitchFamily="18" charset="0"/>
              </a:rPr>
              <a:t> accurately compares different treatment protocols lead</a:t>
            </a:r>
            <a:r>
              <a:rPr lang="en-US" sz="1800" spc="15" dirty="0" err="1">
                <a:solidFill>
                  <a:srgbClr val="1F1F1F"/>
                </a:solidFill>
                <a:effectLst/>
                <a:latin typeface="Lato" panose="020F0502020204030203" pitchFamily="34" charset="0"/>
                <a:ea typeface="Times New Roman" panose="02020603050405020304" pitchFamily="18" charset="0"/>
              </a:rPr>
              <a:t>ing</a:t>
            </a:r>
            <a:r>
              <a:rPr lang="en-UG" sz="1800" spc="15" dirty="0">
                <a:solidFill>
                  <a:srgbClr val="1F1F1F"/>
                </a:solidFill>
                <a:effectLst/>
                <a:latin typeface="Lato" panose="020F0502020204030203" pitchFamily="34" charset="0"/>
                <a:ea typeface="Times New Roman" panose="02020603050405020304" pitchFamily="18" charset="0"/>
              </a:rPr>
              <a:t> to scientifically sound conclusions.</a:t>
            </a:r>
            <a:br>
              <a:rPr lang="en-UG" sz="1800" spc="15" dirty="0">
                <a:solidFill>
                  <a:srgbClr val="1F1F1F"/>
                </a:solidFill>
                <a:effectLst/>
                <a:latin typeface="Lato" panose="020F0502020204030203" pitchFamily="34" charset="0"/>
                <a:ea typeface="Times New Roman" panose="02020603050405020304" pitchFamily="18" charset="0"/>
              </a:rPr>
            </a:br>
            <a:r>
              <a:rPr lang="en-UG" sz="1800" b="1" spc="15" dirty="0">
                <a:solidFill>
                  <a:srgbClr val="1F1F1F"/>
                </a:solidFill>
                <a:effectLst/>
                <a:latin typeface="Lato" panose="020F0502020204030203" pitchFamily="34" charset="0"/>
                <a:ea typeface="Times New Roman" panose="02020603050405020304" pitchFamily="18" charset="0"/>
              </a:rPr>
              <a:t>The </a:t>
            </a:r>
            <a:r>
              <a:rPr lang="en-UG" sz="1800" b="1" spc="15" dirty="0" err="1">
                <a:solidFill>
                  <a:srgbClr val="1F1F1F"/>
                </a:solidFill>
                <a:effectLst/>
                <a:latin typeface="Lato" panose="020F0502020204030203" pitchFamily="34" charset="0"/>
                <a:ea typeface="Times New Roman" panose="02020603050405020304" pitchFamily="18" charset="0"/>
              </a:rPr>
              <a:t>OptiMA</a:t>
            </a:r>
            <a:r>
              <a:rPr lang="en-UG" sz="1800" b="1" spc="15" dirty="0">
                <a:solidFill>
                  <a:srgbClr val="1F1F1F"/>
                </a:solidFill>
                <a:effectLst/>
                <a:latin typeface="Lato" panose="020F0502020204030203" pitchFamily="34" charset="0"/>
                <a:ea typeface="Times New Roman" panose="02020603050405020304" pitchFamily="18" charset="0"/>
              </a:rPr>
              <a:t> operational study:</a:t>
            </a:r>
            <a:r>
              <a:rPr lang="en-UG" sz="1800" spc="15" dirty="0">
                <a:solidFill>
                  <a:srgbClr val="1F1F1F"/>
                </a:solidFill>
                <a:effectLst/>
                <a:latin typeface="Lato" panose="020F0502020204030203" pitchFamily="34" charset="0"/>
                <a:ea typeface="Times New Roman" panose="02020603050405020304" pitchFamily="18" charset="0"/>
              </a:rPr>
              <a:t>  provide information on the protocol’s performance indicators, such as recovery rate, as well as feasibility.</a:t>
            </a:r>
            <a:endParaRPr lang="en-UG" sz="1800" dirty="0">
              <a:effectLst/>
              <a:latin typeface="Times New Roman" panose="02020603050405020304" pitchFamily="18" charset="0"/>
              <a:ea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27845509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21289998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16075727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3078674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38388170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35596523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11175334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A0B203-4DBA-4C69-91D4-8D27D05E61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9081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G" sz="1800" b="1" spc="15" dirty="0">
                <a:solidFill>
                  <a:srgbClr val="1F1F1F"/>
                </a:solidFill>
                <a:effectLst/>
                <a:latin typeface="Lato" panose="020F0502020204030203" pitchFamily="34" charset="0"/>
                <a:ea typeface="Times New Roman" panose="02020603050405020304" pitchFamily="18" charset="0"/>
              </a:rPr>
              <a:t>The </a:t>
            </a:r>
            <a:r>
              <a:rPr lang="en-UG" sz="1800" b="1" spc="15" dirty="0" err="1">
                <a:solidFill>
                  <a:srgbClr val="1F1F1F"/>
                </a:solidFill>
                <a:effectLst/>
                <a:latin typeface="Lato" panose="020F0502020204030203" pitchFamily="34" charset="0"/>
                <a:ea typeface="Times New Roman" panose="02020603050405020304" pitchFamily="18" charset="0"/>
              </a:rPr>
              <a:t>OptiMA</a:t>
            </a:r>
            <a:r>
              <a:rPr lang="en-UG" sz="1800" b="1" spc="15" dirty="0">
                <a:solidFill>
                  <a:srgbClr val="1F1F1F"/>
                </a:solidFill>
                <a:effectLst/>
                <a:latin typeface="Lato" panose="020F0502020204030203" pitchFamily="34" charset="0"/>
                <a:ea typeface="Times New Roman" panose="02020603050405020304" pitchFamily="18" charset="0"/>
              </a:rPr>
              <a:t> clinical study</a:t>
            </a:r>
            <a:r>
              <a:rPr lang="en-UG" sz="1800" spc="15" dirty="0">
                <a:solidFill>
                  <a:srgbClr val="1F1F1F"/>
                </a:solidFill>
                <a:effectLst/>
                <a:latin typeface="Lato" panose="020F0502020204030203" pitchFamily="34" charset="0"/>
                <a:ea typeface="Times New Roman" panose="02020603050405020304" pitchFamily="18" charset="0"/>
              </a:rPr>
              <a:t> accurately compares different treatment protocols lead</a:t>
            </a:r>
            <a:r>
              <a:rPr lang="en-US" sz="1800" spc="15" dirty="0" err="1">
                <a:solidFill>
                  <a:srgbClr val="1F1F1F"/>
                </a:solidFill>
                <a:effectLst/>
                <a:latin typeface="Lato" panose="020F0502020204030203" pitchFamily="34" charset="0"/>
                <a:ea typeface="Times New Roman" panose="02020603050405020304" pitchFamily="18" charset="0"/>
              </a:rPr>
              <a:t>ing</a:t>
            </a:r>
            <a:r>
              <a:rPr lang="en-UG" sz="1800" spc="15" dirty="0">
                <a:solidFill>
                  <a:srgbClr val="1F1F1F"/>
                </a:solidFill>
                <a:effectLst/>
                <a:latin typeface="Lato" panose="020F0502020204030203" pitchFamily="34" charset="0"/>
                <a:ea typeface="Times New Roman" panose="02020603050405020304" pitchFamily="18" charset="0"/>
              </a:rPr>
              <a:t> to scientifically sound conclusions.</a:t>
            </a:r>
            <a:br>
              <a:rPr lang="en-UG" sz="1800" spc="15" dirty="0">
                <a:solidFill>
                  <a:srgbClr val="1F1F1F"/>
                </a:solidFill>
                <a:effectLst/>
                <a:latin typeface="Lato" panose="020F0502020204030203" pitchFamily="34" charset="0"/>
                <a:ea typeface="Times New Roman" panose="02020603050405020304" pitchFamily="18" charset="0"/>
              </a:rPr>
            </a:br>
            <a:r>
              <a:rPr lang="en-UG" sz="1800" b="1" spc="15" dirty="0">
                <a:solidFill>
                  <a:srgbClr val="1F1F1F"/>
                </a:solidFill>
                <a:effectLst/>
                <a:latin typeface="Lato" panose="020F0502020204030203" pitchFamily="34" charset="0"/>
                <a:ea typeface="Times New Roman" panose="02020603050405020304" pitchFamily="18" charset="0"/>
              </a:rPr>
              <a:t>The </a:t>
            </a:r>
            <a:r>
              <a:rPr lang="en-UG" sz="1800" b="1" spc="15" dirty="0" err="1">
                <a:solidFill>
                  <a:srgbClr val="1F1F1F"/>
                </a:solidFill>
                <a:effectLst/>
                <a:latin typeface="Lato" panose="020F0502020204030203" pitchFamily="34" charset="0"/>
                <a:ea typeface="Times New Roman" panose="02020603050405020304" pitchFamily="18" charset="0"/>
              </a:rPr>
              <a:t>OptiMA</a:t>
            </a:r>
            <a:r>
              <a:rPr lang="en-UG" sz="1800" b="1" spc="15" dirty="0">
                <a:solidFill>
                  <a:srgbClr val="1F1F1F"/>
                </a:solidFill>
                <a:effectLst/>
                <a:latin typeface="Lato" panose="020F0502020204030203" pitchFamily="34" charset="0"/>
                <a:ea typeface="Times New Roman" panose="02020603050405020304" pitchFamily="18" charset="0"/>
              </a:rPr>
              <a:t> operational study:</a:t>
            </a:r>
            <a:r>
              <a:rPr lang="en-UG" sz="1800" spc="15" dirty="0">
                <a:solidFill>
                  <a:srgbClr val="1F1F1F"/>
                </a:solidFill>
                <a:effectLst/>
                <a:latin typeface="Lato" panose="020F0502020204030203" pitchFamily="34" charset="0"/>
                <a:ea typeface="Times New Roman" panose="02020603050405020304" pitchFamily="18" charset="0"/>
              </a:rPr>
              <a:t>  provide information on the protocol’s performance indicators, such as recovery rate, as well as feasibility.</a:t>
            </a:r>
            <a:endParaRPr lang="en-UG" sz="1800" dirty="0">
              <a:effectLst/>
              <a:latin typeface="Times New Roman" panose="02020603050405020304" pitchFamily="18" charset="0"/>
              <a:ea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34869104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G" dirty="0"/>
          </a:p>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8068937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teams to work in groups mention the activities that are included in each step, share experiences on what </a:t>
            </a:r>
            <a:r>
              <a:rPr lang="en-US" dirty="0" err="1"/>
              <a:t>ws</a:t>
            </a:r>
            <a:r>
              <a:rPr lang="en-US" dirty="0"/>
              <a:t> done, challenges faced at each step. And what other more </a:t>
            </a:r>
            <a:r>
              <a:rPr lang="en-US" dirty="0" err="1"/>
              <a:t>activiites</a:t>
            </a:r>
            <a:r>
              <a:rPr lang="en-US" dirty="0"/>
              <a:t> should  be included at the given step</a:t>
            </a:r>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740775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G" sz="1800" b="1" spc="15" dirty="0">
                <a:solidFill>
                  <a:srgbClr val="1F1F1F"/>
                </a:solidFill>
                <a:effectLst/>
                <a:latin typeface="Lato" panose="020F0502020204030203" pitchFamily="34" charset="0"/>
                <a:ea typeface="Times New Roman" panose="02020603050405020304" pitchFamily="18" charset="0"/>
              </a:rPr>
              <a:t>The </a:t>
            </a:r>
            <a:r>
              <a:rPr lang="en-UG" sz="1800" b="1" spc="15" dirty="0" err="1">
                <a:solidFill>
                  <a:srgbClr val="1F1F1F"/>
                </a:solidFill>
                <a:effectLst/>
                <a:latin typeface="Lato" panose="020F0502020204030203" pitchFamily="34" charset="0"/>
                <a:ea typeface="Times New Roman" panose="02020603050405020304" pitchFamily="18" charset="0"/>
              </a:rPr>
              <a:t>OptiMA</a:t>
            </a:r>
            <a:r>
              <a:rPr lang="en-UG" sz="1800" b="1" spc="15" dirty="0">
                <a:solidFill>
                  <a:srgbClr val="1F1F1F"/>
                </a:solidFill>
                <a:effectLst/>
                <a:latin typeface="Lato" panose="020F0502020204030203" pitchFamily="34" charset="0"/>
                <a:ea typeface="Times New Roman" panose="02020603050405020304" pitchFamily="18" charset="0"/>
              </a:rPr>
              <a:t> clinical study</a:t>
            </a:r>
            <a:r>
              <a:rPr lang="en-UG" sz="1800" spc="15" dirty="0">
                <a:solidFill>
                  <a:srgbClr val="1F1F1F"/>
                </a:solidFill>
                <a:effectLst/>
                <a:latin typeface="Lato" panose="020F0502020204030203" pitchFamily="34" charset="0"/>
                <a:ea typeface="Times New Roman" panose="02020603050405020304" pitchFamily="18" charset="0"/>
              </a:rPr>
              <a:t> accurately compares different treatment protocols lead</a:t>
            </a:r>
            <a:r>
              <a:rPr lang="en-US" sz="1800" spc="15" dirty="0" err="1">
                <a:solidFill>
                  <a:srgbClr val="1F1F1F"/>
                </a:solidFill>
                <a:effectLst/>
                <a:latin typeface="Lato" panose="020F0502020204030203" pitchFamily="34" charset="0"/>
                <a:ea typeface="Times New Roman" panose="02020603050405020304" pitchFamily="18" charset="0"/>
              </a:rPr>
              <a:t>ing</a:t>
            </a:r>
            <a:r>
              <a:rPr lang="en-UG" sz="1800" spc="15" dirty="0">
                <a:solidFill>
                  <a:srgbClr val="1F1F1F"/>
                </a:solidFill>
                <a:effectLst/>
                <a:latin typeface="Lato" panose="020F0502020204030203" pitchFamily="34" charset="0"/>
                <a:ea typeface="Times New Roman" panose="02020603050405020304" pitchFamily="18" charset="0"/>
              </a:rPr>
              <a:t> to scientifically sound conclusions.</a:t>
            </a:r>
            <a:br>
              <a:rPr lang="en-UG" sz="1800" spc="15" dirty="0">
                <a:solidFill>
                  <a:srgbClr val="1F1F1F"/>
                </a:solidFill>
                <a:effectLst/>
                <a:latin typeface="Lato" panose="020F0502020204030203" pitchFamily="34" charset="0"/>
                <a:ea typeface="Times New Roman" panose="02020603050405020304" pitchFamily="18" charset="0"/>
              </a:rPr>
            </a:br>
            <a:r>
              <a:rPr lang="en-UG" sz="1800" b="1" spc="15" dirty="0">
                <a:solidFill>
                  <a:srgbClr val="1F1F1F"/>
                </a:solidFill>
                <a:effectLst/>
                <a:latin typeface="Lato" panose="020F0502020204030203" pitchFamily="34" charset="0"/>
                <a:ea typeface="Times New Roman" panose="02020603050405020304" pitchFamily="18" charset="0"/>
              </a:rPr>
              <a:t>The </a:t>
            </a:r>
            <a:r>
              <a:rPr lang="en-UG" sz="1800" b="1" spc="15" dirty="0" err="1">
                <a:solidFill>
                  <a:srgbClr val="1F1F1F"/>
                </a:solidFill>
                <a:effectLst/>
                <a:latin typeface="Lato" panose="020F0502020204030203" pitchFamily="34" charset="0"/>
                <a:ea typeface="Times New Roman" panose="02020603050405020304" pitchFamily="18" charset="0"/>
              </a:rPr>
              <a:t>OptiMA</a:t>
            </a:r>
            <a:r>
              <a:rPr lang="en-UG" sz="1800" b="1" spc="15" dirty="0">
                <a:solidFill>
                  <a:srgbClr val="1F1F1F"/>
                </a:solidFill>
                <a:effectLst/>
                <a:latin typeface="Lato" panose="020F0502020204030203" pitchFamily="34" charset="0"/>
                <a:ea typeface="Times New Roman" panose="02020603050405020304" pitchFamily="18" charset="0"/>
              </a:rPr>
              <a:t> operational study:</a:t>
            </a:r>
            <a:r>
              <a:rPr lang="en-UG" sz="1800" spc="15" dirty="0">
                <a:solidFill>
                  <a:srgbClr val="1F1F1F"/>
                </a:solidFill>
                <a:effectLst/>
                <a:latin typeface="Lato" panose="020F0502020204030203" pitchFamily="34" charset="0"/>
                <a:ea typeface="Times New Roman" panose="02020603050405020304" pitchFamily="18" charset="0"/>
              </a:rPr>
              <a:t>  provide information on the protocol’s performance indicators, such as recovery rate, as well as feasibility.</a:t>
            </a:r>
            <a:endParaRPr lang="en-UG" sz="1800" dirty="0">
              <a:effectLst/>
              <a:latin typeface="Times New Roman" panose="02020603050405020304" pitchFamily="18" charset="0"/>
              <a:ea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32219274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panose="05000000000000000000" pitchFamily="2" charset="2"/>
              <a:buChar char=""/>
              <a:tabLst>
                <a:tab pos="228600" algn="l"/>
              </a:tabLst>
            </a:pPr>
            <a:r>
              <a:rPr lang="fr-FR" sz="1200" dirty="0">
                <a:effectLst/>
              </a:rPr>
              <a:t>couvrir </a:t>
            </a:r>
            <a:r>
              <a:rPr lang="fr-FR" sz="1200" b="1" dirty="0">
                <a:solidFill>
                  <a:srgbClr val="3333FF"/>
                </a:solidFill>
                <a:effectLst/>
              </a:rPr>
              <a:t>100% de l’aire </a:t>
            </a:r>
            <a:r>
              <a:rPr lang="fr-FR" sz="1200" dirty="0">
                <a:effectLst/>
              </a:rPr>
              <a:t>de santé afin d’optimiser l’impact du programme. </a:t>
            </a:r>
            <a:endParaRPr lang="en-US" sz="1200" dirty="0">
              <a:effectLst/>
            </a:endParaRPr>
          </a:p>
          <a:p>
            <a:pPr marL="342900" marR="0" lvl="0" indent="-342900" algn="l">
              <a:spcBef>
                <a:spcPts val="0"/>
              </a:spcBef>
              <a:spcAft>
                <a:spcPts val="0"/>
              </a:spcAft>
              <a:buFont typeface="Wingdings" panose="05000000000000000000" pitchFamily="2" charset="2"/>
              <a:buChar char=""/>
              <a:tabLst>
                <a:tab pos="228600" algn="l"/>
              </a:tabLst>
            </a:pPr>
            <a:r>
              <a:rPr lang="fr-FR" sz="1200" dirty="0">
                <a:effectLst/>
              </a:rPr>
              <a:t>Avoir la liste exhaustive des villages dans l’aire de santé </a:t>
            </a:r>
            <a:endParaRPr lang="en-US" sz="1200" dirty="0">
              <a:effectLst/>
            </a:endParaRPr>
          </a:p>
          <a:p>
            <a:pPr marL="342900" marR="0" lvl="0" indent="-342900" algn="l">
              <a:spcBef>
                <a:spcPts val="0"/>
              </a:spcBef>
              <a:spcAft>
                <a:spcPts val="0"/>
              </a:spcAft>
              <a:buFont typeface="Wingdings" panose="05000000000000000000" pitchFamily="2" charset="2"/>
              <a:buChar char=""/>
              <a:tabLst>
                <a:tab pos="228600" algn="l"/>
              </a:tabLst>
            </a:pPr>
            <a:r>
              <a:rPr lang="fr-FR" sz="1200" dirty="0">
                <a:effectLst/>
              </a:rPr>
              <a:t>Identifier les points focaux dans les villages qui seront responsables de la formation et du suivi des mères ;</a:t>
            </a:r>
            <a:endParaRPr lang="en-US" sz="1200" dirty="0">
              <a:effectLst/>
            </a:endParaRPr>
          </a:p>
          <a:p>
            <a:pPr marL="342900" marR="0" lvl="0" indent="-342900" algn="l">
              <a:spcBef>
                <a:spcPts val="0"/>
              </a:spcBef>
              <a:spcAft>
                <a:spcPts val="0"/>
              </a:spcAft>
              <a:buFont typeface="Wingdings" panose="05000000000000000000" pitchFamily="2" charset="2"/>
              <a:buChar char=""/>
              <a:tabLst>
                <a:tab pos="228600" algn="l"/>
              </a:tabLst>
            </a:pPr>
            <a:r>
              <a:rPr lang="fr-FR" sz="1200" dirty="0">
                <a:effectLst/>
              </a:rPr>
              <a:t>Identifier les occasions de formations (où, quand, comment etc.);</a:t>
            </a:r>
            <a:endParaRPr lang="en-US" sz="1200" dirty="0">
              <a:effectLst/>
            </a:endParaRPr>
          </a:p>
          <a:p>
            <a:pPr marL="342900" marR="0" lvl="0" indent="-342900" algn="l">
              <a:spcBef>
                <a:spcPts val="0"/>
              </a:spcBef>
              <a:spcAft>
                <a:spcPts val="0"/>
              </a:spcAft>
              <a:buFont typeface="Wingdings" panose="05000000000000000000" pitchFamily="2" charset="2"/>
              <a:buChar char=""/>
              <a:tabLst>
                <a:tab pos="228600" algn="l"/>
              </a:tabLst>
            </a:pPr>
            <a:r>
              <a:rPr lang="fr-FR" sz="1200" dirty="0">
                <a:effectLst/>
              </a:rPr>
              <a:t>Déterminer les moyens de diffusion des messages afin que les activités de dépistage puissent se faire régulièrement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7163918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how any mother did each CHW of IT train?</a:t>
            </a:r>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5375807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how any mother did each CHW of IT train?</a:t>
            </a:r>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38314497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how any mother did each CHW of IT train?</a:t>
            </a:r>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24224846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how any mother did each CHW of IT train?</a:t>
            </a:r>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24778188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how any mother did each CHW of IT train?</a:t>
            </a:r>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11161317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w Cen MT" panose="020B0602020104020603" pitchFamily="34" charset="0"/>
              </a:rPr>
              <a:t>Locate acromion at top of shoulder</a:t>
            </a:r>
          </a:p>
          <a:p>
            <a:r>
              <a:rPr lang="en-US" dirty="0"/>
              <a:t>Flex the arm and locate the olecranon too ()tip of the elbow</a:t>
            </a:r>
          </a:p>
          <a:p>
            <a:r>
              <a:rPr lang="en-US" sz="1200" dirty="0">
                <a:latin typeface="Tw Cen MT" panose="020B0602020104020603" pitchFamily="34" charset="0"/>
              </a:rPr>
              <a:t>Measure length of the upper arm</a:t>
            </a:r>
          </a:p>
          <a:p>
            <a:r>
              <a:rPr lang="en-US" sz="1200" dirty="0">
                <a:latin typeface="Tw Cen MT" panose="020B0602020104020603" pitchFamily="34" charset="0"/>
              </a:rPr>
              <a:t>. Find and mark the middle point of the upper arm</a:t>
            </a:r>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D2A0D1-D111-2E44-8581-1AC0FF0999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20367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Adapted from: Nutrition Assessment, Counselling and Support (NACS): job aids for health facility-based service providers. Dar es Salaam, United Republic of Tanzania: Tanzania Food and Nutrition Centre; 2016.</a:t>
            </a:r>
          </a:p>
          <a:p>
            <a:endParaRPr lang="en-US" dirty="0"/>
          </a:p>
          <a:p>
            <a:r>
              <a:rPr lang="en-US" dirty="0"/>
              <a:t>https://www.youtube.com/watch?v=LLvw1oRXBoo</a:t>
            </a:r>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D2A0D1-D111-2E44-8581-1AC0FF0999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5606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MS PGothic"/>
                <a:cs typeface="Calibri"/>
              </a:rPr>
              <a:t>Instructions:</a:t>
            </a:r>
            <a:endParaRPr lang="en-US" dirty="0"/>
          </a:p>
          <a:p>
            <a:r>
              <a:rPr lang="en-US" dirty="0">
                <a:ea typeface="MS PGothic"/>
                <a:cs typeface="Calibri"/>
              </a:rPr>
              <a:t>1. Turn to your neighbor and create a pair or group of 3</a:t>
            </a:r>
          </a:p>
          <a:p>
            <a:r>
              <a:rPr lang="en-US" dirty="0">
                <a:ea typeface="MS PGothic"/>
                <a:cs typeface="Calibri"/>
              </a:rPr>
              <a:t>2. Share details of names, organization, what you do and briefly your experience or involvement with simplified approaches. </a:t>
            </a:r>
          </a:p>
          <a:p>
            <a:r>
              <a:rPr lang="en-US" dirty="0">
                <a:ea typeface="MS PGothic"/>
                <a:cs typeface="Calibri"/>
              </a:rPr>
              <a:t>3. Allow 5 minutes and have each member present their neighbor. </a:t>
            </a:r>
            <a:endParaRPr lang="en-US" dirty="0">
              <a:cs typeface="Calibri"/>
            </a:endParaRPr>
          </a:p>
          <a:p>
            <a:endParaRPr lang="en-UG" dirty="0"/>
          </a:p>
        </p:txBody>
      </p:sp>
      <p:sp>
        <p:nvSpPr>
          <p:cNvPr id="4" name="Slide Number Placeholder 3"/>
          <p:cNvSpPr>
            <a:spLocks noGrp="1"/>
          </p:cNvSpPr>
          <p:nvPr>
            <p:ph type="sldNum" sz="quarter" idx="5"/>
          </p:nvPr>
        </p:nvSpPr>
        <p:spPr/>
        <p:txBody>
          <a:bodyPr/>
          <a:lstStyle/>
          <a:p>
            <a:fld id="{E117236F-AF1B-4CBE-BBD5-400A6FDD3979}" type="slidenum">
              <a:rPr lang="fr-FR" noProof="0" smtClean="0"/>
              <a:pPr/>
              <a:t>132</a:t>
            </a:fld>
            <a:endParaRPr lang="fr-FR" noProof="0" dirty="0"/>
          </a:p>
        </p:txBody>
      </p:sp>
    </p:spTree>
    <p:extLst>
      <p:ext uri="{BB962C8B-B14F-4D97-AF65-F5344CB8AC3E}">
        <p14:creationId xmlns:p14="http://schemas.microsoft.com/office/powerpoint/2010/main" val="42620946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a typeface="MS PGothic"/>
                <a:cs typeface="Calibri"/>
              </a:rPr>
              <a:t>Recap: </a:t>
            </a:r>
            <a:r>
              <a:rPr lang="en-US" dirty="0">
                <a:ea typeface="MS PGothic"/>
                <a:cs typeface="Calibri"/>
              </a:rPr>
              <a:t>A 10 minute reminder</a:t>
            </a:r>
            <a:r>
              <a:rPr lang="en-US" b="1" dirty="0">
                <a:ea typeface="MS PGothic"/>
                <a:cs typeface="Calibri"/>
              </a:rPr>
              <a:t> </a:t>
            </a:r>
            <a:r>
              <a:rPr lang="en-US" dirty="0">
                <a:ea typeface="MS PGothic"/>
                <a:cs typeface="Calibri"/>
              </a:rPr>
              <a:t>session on morning on Day 2. This will be led by 2 different participants each morning, and we invite you to be as creative as you like!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mn-lt"/>
            </a:endParaRPr>
          </a:p>
          <a:p>
            <a:r>
              <a:rPr lang="en-US" b="1" dirty="0">
                <a:ea typeface="MS PGothic"/>
                <a:cs typeface="+mn-lt"/>
              </a:rPr>
              <a:t>Reflection: </a:t>
            </a:r>
            <a:r>
              <a:rPr lang="en-US" dirty="0">
                <a:ea typeface="MS PGothic"/>
                <a:cs typeface="+mn-lt"/>
              </a:rPr>
              <a:t>A short reflection by 2 volunteer participants at the end of every day, starting today. You will be</a:t>
            </a:r>
            <a:r>
              <a:rPr lang="en-US" dirty="0">
                <a:ea typeface="MS PGothic"/>
                <a:cs typeface="Calibri"/>
              </a:rPr>
              <a:t> invited to share 2 things which were new / interesting / surprising for you and reflect on how this may influence your work  </a:t>
            </a:r>
            <a:endParaRPr lang="en-UG" dirty="0"/>
          </a:p>
        </p:txBody>
      </p:sp>
      <p:sp>
        <p:nvSpPr>
          <p:cNvPr id="4" name="Slide Number Placeholder 3"/>
          <p:cNvSpPr>
            <a:spLocks noGrp="1"/>
          </p:cNvSpPr>
          <p:nvPr>
            <p:ph type="sldNum" sz="quarter" idx="5"/>
          </p:nvPr>
        </p:nvSpPr>
        <p:spPr/>
        <p:txBody>
          <a:bodyPr/>
          <a:lstStyle/>
          <a:p>
            <a:fld id="{E117236F-AF1B-4CBE-BBD5-400A6FDD3979}" type="slidenum">
              <a:rPr lang="fr-FR" noProof="0" smtClean="0"/>
              <a:pPr/>
              <a:t>133</a:t>
            </a:fld>
            <a:endParaRPr lang="fr-FR" noProof="0" dirty="0"/>
          </a:p>
        </p:txBody>
      </p:sp>
    </p:spTree>
    <p:extLst>
      <p:ext uri="{BB962C8B-B14F-4D97-AF65-F5344CB8AC3E}">
        <p14:creationId xmlns:p14="http://schemas.microsoft.com/office/powerpoint/2010/main" val="516353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5271539A-F43F-45AD-83DC-FDEC924E49F7}" type="slidenum">
              <a:rPr lang="en-UG" smtClean="0"/>
              <a:t>14</a:t>
            </a:fld>
            <a:endParaRPr lang="en-UG"/>
          </a:p>
        </p:txBody>
      </p:sp>
    </p:spTree>
    <p:extLst>
      <p:ext uri="{BB962C8B-B14F-4D97-AF65-F5344CB8AC3E}">
        <p14:creationId xmlns:p14="http://schemas.microsoft.com/office/powerpoint/2010/main" val="35919300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E117236F-AF1B-4CBE-BBD5-400A6FDD3979}" type="slidenum">
              <a:rPr lang="fr-FR" noProof="0" smtClean="0"/>
              <a:pPr/>
              <a:t>134</a:t>
            </a:fld>
            <a:endParaRPr lang="fr-FR" noProof="0" dirty="0"/>
          </a:p>
        </p:txBody>
      </p:sp>
    </p:spTree>
    <p:extLst>
      <p:ext uri="{BB962C8B-B14F-4D97-AF65-F5344CB8AC3E}">
        <p14:creationId xmlns:p14="http://schemas.microsoft.com/office/powerpoint/2010/main" val="38922921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ComPAS </a:t>
            </a:r>
            <a:r>
              <a:rPr lang="fr-FR" sz="1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speciallement</a:t>
            </a:r>
            <a:r>
              <a:rPr lang="fr-FR"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1.PB Famille, la 2. PEC au niveau communautaire par les AS et 3. l’utilisation d’un produit unique/</a:t>
            </a:r>
            <a:endParaRPr lang="en-UG" dirty="0"/>
          </a:p>
        </p:txBody>
      </p:sp>
      <p:sp>
        <p:nvSpPr>
          <p:cNvPr id="4" name="Slide Number Placeholder 3"/>
          <p:cNvSpPr>
            <a:spLocks noGrp="1"/>
          </p:cNvSpPr>
          <p:nvPr>
            <p:ph type="sldNum" sz="quarter" idx="5"/>
          </p:nvPr>
        </p:nvSpPr>
        <p:spPr/>
        <p:txBody>
          <a:bodyPr/>
          <a:lstStyle/>
          <a:p>
            <a:fld id="{E117236F-AF1B-4CBE-BBD5-400A6FDD3979}" type="slidenum">
              <a:rPr lang="fr-FR" noProof="0" smtClean="0"/>
              <a:pPr/>
              <a:t>135</a:t>
            </a:fld>
            <a:endParaRPr lang="fr-FR" noProof="0" dirty="0"/>
          </a:p>
        </p:txBody>
      </p:sp>
    </p:spTree>
    <p:extLst>
      <p:ext uri="{BB962C8B-B14F-4D97-AF65-F5344CB8AC3E}">
        <p14:creationId xmlns:p14="http://schemas.microsoft.com/office/powerpoint/2010/main" val="12659309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about the nutrition situation was presented by the PRONANUT in a separate presentation</a:t>
            </a:r>
            <a:endParaRPr lang="en-UG" dirty="0"/>
          </a:p>
        </p:txBody>
      </p:sp>
      <p:sp>
        <p:nvSpPr>
          <p:cNvPr id="4" name="Slide Number Placeholder 3"/>
          <p:cNvSpPr>
            <a:spLocks noGrp="1"/>
          </p:cNvSpPr>
          <p:nvPr>
            <p:ph type="sldNum" sz="quarter" idx="5"/>
          </p:nvPr>
        </p:nvSpPr>
        <p:spPr/>
        <p:txBody>
          <a:bodyPr/>
          <a:lstStyle/>
          <a:p>
            <a:fld id="{E117236F-AF1B-4CBE-BBD5-400A6FDD3979}" type="slidenum">
              <a:rPr lang="fr-FR" noProof="0" smtClean="0"/>
              <a:pPr/>
              <a:t>136</a:t>
            </a:fld>
            <a:endParaRPr lang="fr-FR" noProof="0" dirty="0"/>
          </a:p>
        </p:txBody>
      </p:sp>
    </p:spTree>
    <p:extLst>
      <p:ext uri="{BB962C8B-B14F-4D97-AF65-F5344CB8AC3E}">
        <p14:creationId xmlns:p14="http://schemas.microsoft.com/office/powerpoint/2010/main" val="2772451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Tw Cen MT" panose="020B0602020104020603" pitchFamily="34" charset="0"/>
                <a:cs typeface="Calibri" panose="020F0502020204030204" pitchFamily="34" charset="0"/>
              </a:rPr>
              <a:t>Une allocation optimisée des ressources est donc nécessaire. </a:t>
            </a:r>
            <a:r>
              <a:rPr lang="fr-FR" sz="1000" b="1" dirty="0">
                <a:solidFill>
                  <a:schemeClr val="tx1"/>
                </a:solidFill>
                <a:latin typeface="Tw Cen MT" panose="020B0602020104020603" pitchFamily="34" charset="0"/>
                <a:cs typeface="Calibri" panose="020F0502020204030204" pitchFamily="34" charset="0"/>
              </a:rPr>
              <a:t>(</a:t>
            </a:r>
            <a:r>
              <a:rPr lang="en-US" sz="1000" b="1" dirty="0">
                <a:solidFill>
                  <a:schemeClr val="tx1"/>
                </a:solidFill>
                <a:latin typeface="Tw Cen MT" panose="020B0602020104020603" pitchFamily="34" charset="0"/>
                <a:cs typeface="Calibri" panose="020F0502020204030204" pitchFamily="34" charset="0"/>
              </a:rPr>
              <a:t>World Food Programme (WFP) (2017) )</a:t>
            </a:r>
          </a:p>
          <a:p>
            <a:endParaRPr lang="en-UG" dirty="0"/>
          </a:p>
        </p:txBody>
      </p:sp>
      <p:sp>
        <p:nvSpPr>
          <p:cNvPr id="4" name="Slide Number Placeholder 3"/>
          <p:cNvSpPr>
            <a:spLocks noGrp="1"/>
          </p:cNvSpPr>
          <p:nvPr>
            <p:ph type="sldNum" sz="quarter" idx="5"/>
          </p:nvPr>
        </p:nvSpPr>
        <p:spPr/>
        <p:txBody>
          <a:bodyPr/>
          <a:lstStyle/>
          <a:p>
            <a:fld id="{E117236F-AF1B-4CBE-BBD5-400A6FDD3979}" type="slidenum">
              <a:rPr lang="fr-FR" noProof="0" smtClean="0"/>
              <a:pPr/>
              <a:t>138</a:t>
            </a:fld>
            <a:endParaRPr lang="fr-FR" noProof="0" dirty="0"/>
          </a:p>
        </p:txBody>
      </p:sp>
    </p:spTree>
    <p:extLst>
      <p:ext uri="{BB962C8B-B14F-4D97-AF65-F5344CB8AC3E}">
        <p14:creationId xmlns:p14="http://schemas.microsoft.com/office/powerpoint/2010/main" val="12947478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Tw Cen MT" panose="020B0602020104020603" pitchFamily="34" charset="0"/>
                <a:cs typeface="Calibri" panose="020F0502020204030204" pitchFamily="34" charset="0"/>
              </a:rPr>
              <a:t>Une allocation optimisée des ressources est donc nécessaire. </a:t>
            </a:r>
            <a:r>
              <a:rPr lang="fr-FR" sz="1000" b="1" dirty="0">
                <a:solidFill>
                  <a:schemeClr val="tx1"/>
                </a:solidFill>
                <a:latin typeface="Tw Cen MT" panose="020B0602020104020603" pitchFamily="34" charset="0"/>
                <a:cs typeface="Calibri" panose="020F0502020204030204" pitchFamily="34" charset="0"/>
              </a:rPr>
              <a:t>(</a:t>
            </a:r>
            <a:r>
              <a:rPr lang="en-US" sz="1000" b="1" dirty="0">
                <a:solidFill>
                  <a:schemeClr val="tx1"/>
                </a:solidFill>
                <a:latin typeface="Tw Cen MT" panose="020B0602020104020603" pitchFamily="34" charset="0"/>
                <a:cs typeface="Calibri" panose="020F0502020204030204" pitchFamily="34" charset="0"/>
              </a:rPr>
              <a:t>World Food Programme (WFP) (2017) )</a:t>
            </a:r>
          </a:p>
          <a:p>
            <a:endParaRPr lang="en-UG" dirty="0"/>
          </a:p>
        </p:txBody>
      </p:sp>
      <p:sp>
        <p:nvSpPr>
          <p:cNvPr id="4" name="Slide Number Placeholder 3"/>
          <p:cNvSpPr>
            <a:spLocks noGrp="1"/>
          </p:cNvSpPr>
          <p:nvPr>
            <p:ph type="sldNum" sz="quarter" idx="5"/>
          </p:nvPr>
        </p:nvSpPr>
        <p:spPr/>
        <p:txBody>
          <a:bodyPr/>
          <a:lstStyle/>
          <a:p>
            <a:fld id="{E117236F-AF1B-4CBE-BBD5-400A6FDD3979}" type="slidenum">
              <a:rPr lang="fr-FR" noProof="0" smtClean="0"/>
              <a:pPr/>
              <a:t>139</a:t>
            </a:fld>
            <a:endParaRPr lang="fr-FR" noProof="0" dirty="0"/>
          </a:p>
        </p:txBody>
      </p:sp>
    </p:spTree>
    <p:extLst>
      <p:ext uri="{BB962C8B-B14F-4D97-AF65-F5344CB8AC3E}">
        <p14:creationId xmlns:p14="http://schemas.microsoft.com/office/powerpoint/2010/main" val="32360123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Tw Cen MT" panose="020B0602020104020603" pitchFamily="34" charset="0"/>
                <a:cs typeface="Calibri" panose="020F0502020204030204" pitchFamily="34" charset="0"/>
              </a:rPr>
              <a:t>Une allocation optimisée des ressources est donc nécessaire. </a:t>
            </a:r>
            <a:r>
              <a:rPr lang="fr-FR" sz="1000" b="1" dirty="0">
                <a:solidFill>
                  <a:schemeClr val="tx1"/>
                </a:solidFill>
                <a:latin typeface="Tw Cen MT" panose="020B0602020104020603" pitchFamily="34" charset="0"/>
                <a:cs typeface="Calibri" panose="020F0502020204030204" pitchFamily="34" charset="0"/>
              </a:rPr>
              <a:t>(</a:t>
            </a:r>
            <a:r>
              <a:rPr lang="en-US" sz="1000" b="1" dirty="0">
                <a:solidFill>
                  <a:schemeClr val="tx1"/>
                </a:solidFill>
                <a:latin typeface="Tw Cen MT" panose="020B0602020104020603" pitchFamily="34" charset="0"/>
                <a:cs typeface="Calibri" panose="020F0502020204030204" pitchFamily="34" charset="0"/>
              </a:rPr>
              <a:t>World Food Programme (WFP) (2017) )</a:t>
            </a:r>
          </a:p>
          <a:p>
            <a:endParaRPr lang="en-UG" dirty="0"/>
          </a:p>
        </p:txBody>
      </p:sp>
      <p:sp>
        <p:nvSpPr>
          <p:cNvPr id="4" name="Slide Number Placeholder 3"/>
          <p:cNvSpPr>
            <a:spLocks noGrp="1"/>
          </p:cNvSpPr>
          <p:nvPr>
            <p:ph type="sldNum" sz="quarter" idx="5"/>
          </p:nvPr>
        </p:nvSpPr>
        <p:spPr/>
        <p:txBody>
          <a:bodyPr/>
          <a:lstStyle/>
          <a:p>
            <a:fld id="{E117236F-AF1B-4CBE-BBD5-400A6FDD3979}" type="slidenum">
              <a:rPr lang="fr-FR" noProof="0" smtClean="0"/>
              <a:pPr/>
              <a:t>140</a:t>
            </a:fld>
            <a:endParaRPr lang="fr-FR" noProof="0" dirty="0"/>
          </a:p>
        </p:txBody>
      </p:sp>
    </p:spTree>
    <p:extLst>
      <p:ext uri="{BB962C8B-B14F-4D97-AF65-F5344CB8AC3E}">
        <p14:creationId xmlns:p14="http://schemas.microsoft.com/office/powerpoint/2010/main" val="42640527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changing the name to simplified protocols confused people to think that this is a </a:t>
            </a:r>
            <a:r>
              <a:rPr lang="en-US" sz="18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prototol</a:t>
            </a:r>
            <a:endParaRPr lang="en-UG"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E117236F-AF1B-4CBE-BBD5-400A6FDD3979}" type="slidenum">
              <a:rPr lang="fr-FR" noProof="0" smtClean="0"/>
              <a:pPr/>
              <a:t>143</a:t>
            </a:fld>
            <a:endParaRPr lang="fr-FR" noProof="0" dirty="0"/>
          </a:p>
        </p:txBody>
      </p:sp>
    </p:spTree>
    <p:extLst>
      <p:ext uri="{BB962C8B-B14F-4D97-AF65-F5344CB8AC3E}">
        <p14:creationId xmlns:p14="http://schemas.microsoft.com/office/powerpoint/2010/main" val="11368148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t>
            </a:r>
            <a:r>
              <a:rPr lang="en-US" dirty="0" err="1"/>
              <a:t>implemente</a:t>
            </a:r>
            <a:r>
              <a:rPr lang="en-US" dirty="0"/>
              <a:t> by IRC in Sudan and Kenya, also Mali</a:t>
            </a:r>
            <a:endParaRPr lang="en-UG" dirty="0"/>
          </a:p>
        </p:txBody>
      </p:sp>
      <p:sp>
        <p:nvSpPr>
          <p:cNvPr id="4" name="Slide Number Placeholder 3"/>
          <p:cNvSpPr>
            <a:spLocks noGrp="1"/>
          </p:cNvSpPr>
          <p:nvPr>
            <p:ph type="sldNum" sz="quarter" idx="5"/>
          </p:nvPr>
        </p:nvSpPr>
        <p:spPr/>
        <p:txBody>
          <a:bodyPr/>
          <a:lstStyle/>
          <a:p>
            <a:fld id="{75711677-E072-4943-BBFE-B57AD27CD112}" type="slidenum">
              <a:rPr lang="en-US" smtClean="0"/>
              <a:t>150</a:t>
            </a:fld>
            <a:endParaRPr lang="en-US"/>
          </a:p>
        </p:txBody>
      </p:sp>
    </p:spTree>
    <p:extLst>
      <p:ext uri="{BB962C8B-B14F-4D97-AF65-F5344CB8AC3E}">
        <p14:creationId xmlns:p14="http://schemas.microsoft.com/office/powerpoint/2010/main" val="11811794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G" sz="1800" b="1" spc="15" dirty="0">
                <a:solidFill>
                  <a:srgbClr val="1F1F1F"/>
                </a:solidFill>
                <a:effectLst/>
                <a:latin typeface="Lato" panose="020F0502020204030203" pitchFamily="34" charset="0"/>
                <a:ea typeface="Times New Roman" panose="02020603050405020304" pitchFamily="18" charset="0"/>
              </a:rPr>
              <a:t>The </a:t>
            </a:r>
            <a:r>
              <a:rPr lang="en-UG" sz="1800" b="1" spc="15" dirty="0" err="1">
                <a:solidFill>
                  <a:srgbClr val="1F1F1F"/>
                </a:solidFill>
                <a:effectLst/>
                <a:latin typeface="Lato" panose="020F0502020204030203" pitchFamily="34" charset="0"/>
                <a:ea typeface="Times New Roman" panose="02020603050405020304" pitchFamily="18" charset="0"/>
              </a:rPr>
              <a:t>OptiMA</a:t>
            </a:r>
            <a:r>
              <a:rPr lang="en-UG" sz="1800" b="1" spc="15" dirty="0">
                <a:solidFill>
                  <a:srgbClr val="1F1F1F"/>
                </a:solidFill>
                <a:effectLst/>
                <a:latin typeface="Lato" panose="020F0502020204030203" pitchFamily="34" charset="0"/>
                <a:ea typeface="Times New Roman" panose="02020603050405020304" pitchFamily="18" charset="0"/>
              </a:rPr>
              <a:t> clinical study</a:t>
            </a:r>
            <a:r>
              <a:rPr lang="en-UG" sz="1800" spc="15" dirty="0">
                <a:solidFill>
                  <a:srgbClr val="1F1F1F"/>
                </a:solidFill>
                <a:effectLst/>
                <a:latin typeface="Lato" panose="020F0502020204030203" pitchFamily="34" charset="0"/>
                <a:ea typeface="Times New Roman" panose="02020603050405020304" pitchFamily="18" charset="0"/>
              </a:rPr>
              <a:t> accurately compares different treatment protocols lead</a:t>
            </a:r>
            <a:r>
              <a:rPr lang="en-US" sz="1800" spc="15" dirty="0" err="1">
                <a:solidFill>
                  <a:srgbClr val="1F1F1F"/>
                </a:solidFill>
                <a:effectLst/>
                <a:latin typeface="Lato" panose="020F0502020204030203" pitchFamily="34" charset="0"/>
                <a:ea typeface="Times New Roman" panose="02020603050405020304" pitchFamily="18" charset="0"/>
              </a:rPr>
              <a:t>ing</a:t>
            </a:r>
            <a:r>
              <a:rPr lang="en-UG" sz="1800" spc="15" dirty="0">
                <a:solidFill>
                  <a:srgbClr val="1F1F1F"/>
                </a:solidFill>
                <a:effectLst/>
                <a:latin typeface="Lato" panose="020F0502020204030203" pitchFamily="34" charset="0"/>
                <a:ea typeface="Times New Roman" panose="02020603050405020304" pitchFamily="18" charset="0"/>
              </a:rPr>
              <a:t> to scientifically sound conclusions.</a:t>
            </a:r>
            <a:br>
              <a:rPr lang="en-UG" sz="1800" spc="15" dirty="0">
                <a:solidFill>
                  <a:srgbClr val="1F1F1F"/>
                </a:solidFill>
                <a:effectLst/>
                <a:latin typeface="Lato" panose="020F0502020204030203" pitchFamily="34" charset="0"/>
                <a:ea typeface="Times New Roman" panose="02020603050405020304" pitchFamily="18" charset="0"/>
              </a:rPr>
            </a:br>
            <a:r>
              <a:rPr lang="en-UG" sz="1800" b="1" spc="15" dirty="0">
                <a:solidFill>
                  <a:srgbClr val="1F1F1F"/>
                </a:solidFill>
                <a:effectLst/>
                <a:latin typeface="Lato" panose="020F0502020204030203" pitchFamily="34" charset="0"/>
                <a:ea typeface="Times New Roman" panose="02020603050405020304" pitchFamily="18" charset="0"/>
              </a:rPr>
              <a:t>The </a:t>
            </a:r>
            <a:r>
              <a:rPr lang="en-UG" sz="1800" b="1" spc="15" dirty="0" err="1">
                <a:solidFill>
                  <a:srgbClr val="1F1F1F"/>
                </a:solidFill>
                <a:effectLst/>
                <a:latin typeface="Lato" panose="020F0502020204030203" pitchFamily="34" charset="0"/>
                <a:ea typeface="Times New Roman" panose="02020603050405020304" pitchFamily="18" charset="0"/>
              </a:rPr>
              <a:t>OptiMA</a:t>
            </a:r>
            <a:r>
              <a:rPr lang="en-UG" sz="1800" b="1" spc="15" dirty="0">
                <a:solidFill>
                  <a:srgbClr val="1F1F1F"/>
                </a:solidFill>
                <a:effectLst/>
                <a:latin typeface="Lato" panose="020F0502020204030203" pitchFamily="34" charset="0"/>
                <a:ea typeface="Times New Roman" panose="02020603050405020304" pitchFamily="18" charset="0"/>
              </a:rPr>
              <a:t> operational study:</a:t>
            </a:r>
            <a:r>
              <a:rPr lang="en-UG" sz="1800" spc="15" dirty="0">
                <a:solidFill>
                  <a:srgbClr val="1F1F1F"/>
                </a:solidFill>
                <a:effectLst/>
                <a:latin typeface="Lato" panose="020F0502020204030203" pitchFamily="34" charset="0"/>
                <a:ea typeface="Times New Roman" panose="02020603050405020304" pitchFamily="18" charset="0"/>
              </a:rPr>
              <a:t>  provide information on the protocol’s performance indicators, such as recovery rate, as well as feasibility.</a:t>
            </a:r>
            <a:endParaRPr lang="en-UG" sz="1800" dirty="0">
              <a:effectLst/>
              <a:latin typeface="Times New Roman" panose="02020603050405020304" pitchFamily="18" charset="0"/>
              <a:ea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75711677-E072-4943-BBFE-B57AD27CD112}" type="slidenum">
              <a:rPr lang="en-US" smtClean="0"/>
              <a:t>151</a:t>
            </a:fld>
            <a:endParaRPr lang="en-US"/>
          </a:p>
        </p:txBody>
      </p:sp>
    </p:spTree>
    <p:extLst>
      <p:ext uri="{BB962C8B-B14F-4D97-AF65-F5344CB8AC3E}">
        <p14:creationId xmlns:p14="http://schemas.microsoft.com/office/powerpoint/2010/main" val="33570212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be </a:t>
            </a:r>
            <a:r>
              <a:rPr lang="en-US" dirty="0" err="1"/>
              <a:t>categorised</a:t>
            </a:r>
            <a:r>
              <a:rPr lang="en-US" dirty="0"/>
              <a:t> into 3 </a:t>
            </a:r>
            <a:r>
              <a:rPr lang="en-US" dirty="0" err="1"/>
              <a:t>pahses</a:t>
            </a:r>
            <a:endParaRPr lang="en-US" dirty="0"/>
          </a:p>
          <a:p>
            <a:r>
              <a:rPr lang="en-US" dirty="0"/>
              <a:t>Phase 1</a:t>
            </a:r>
          </a:p>
          <a:p>
            <a:r>
              <a:rPr lang="en-US" dirty="0"/>
              <a:t>Phase 2</a:t>
            </a:r>
          </a:p>
          <a:p>
            <a:r>
              <a:rPr lang="en-US" dirty="0"/>
              <a:t>Phase 3:</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Widely extended mainly in W&amp;C Africa</a:t>
            </a:r>
            <a:endParaRPr lang="en-UG"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Documentation on all simplifications</a:t>
            </a:r>
            <a:endParaRPr lang="en-UG"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Tests on efficacy and cost effectiveness</a:t>
            </a:r>
            <a:endParaRPr lang="en-UG"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Piloting in new contexts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e.g</a:t>
            </a:r>
            <a:r>
              <a:rPr lang="en-US" sz="1800" dirty="0">
                <a:effectLst/>
                <a:latin typeface="Calibri" panose="020F0502020204030204" pitchFamily="34" charset="0"/>
                <a:ea typeface="Calibri" panose="020F0502020204030204" pitchFamily="34" charset="0"/>
                <a:cs typeface="Times New Roman" panose="02020603050405020304" pitchFamily="18" charset="0"/>
              </a:rPr>
              <a:t> urban settings</a:t>
            </a:r>
            <a:endParaRPr lang="en-UG"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Evidence increases</a:t>
            </a:r>
            <a:endParaRPr lang="en-UG"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COVID-19: increased uptake </a:t>
            </a:r>
            <a:endParaRPr lang="en-UG"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Continued demand for evidence</a:t>
            </a:r>
            <a:endParaRPr lang="en-UG"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75711677-E072-4943-BBFE-B57AD27CD112}" type="slidenum">
              <a:rPr lang="en-US" smtClean="0"/>
              <a:t>152</a:t>
            </a:fld>
            <a:endParaRPr lang="en-US"/>
          </a:p>
        </p:txBody>
      </p:sp>
    </p:spTree>
    <p:extLst>
      <p:ext uri="{BB962C8B-B14F-4D97-AF65-F5344CB8AC3E}">
        <p14:creationId xmlns:p14="http://schemas.microsoft.com/office/powerpoint/2010/main" val="475858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065CF-CEE4-4EE5-9289-3C113D1EA745}" type="slidenum">
              <a:rPr lang="en-UG" smtClean="0"/>
              <a:t>35</a:t>
            </a:fld>
            <a:endParaRPr lang="en-UG"/>
          </a:p>
        </p:txBody>
      </p:sp>
    </p:spTree>
    <p:extLst>
      <p:ext uri="{BB962C8B-B14F-4D97-AF65-F5344CB8AC3E}">
        <p14:creationId xmlns:p14="http://schemas.microsoft.com/office/powerpoint/2010/main" val="33102183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 in 2015-2016 in </a:t>
            </a:r>
            <a:r>
              <a:rPr lang="en-US" dirty="0" err="1"/>
              <a:t>Kayes</a:t>
            </a:r>
            <a:r>
              <a:rPr lang="en-US" dirty="0"/>
              <a:t> region, Mali</a:t>
            </a:r>
            <a:endParaRPr lang="en-UG" dirty="0"/>
          </a:p>
        </p:txBody>
      </p:sp>
      <p:sp>
        <p:nvSpPr>
          <p:cNvPr id="4" name="Slide Number Placeholder 3"/>
          <p:cNvSpPr>
            <a:spLocks noGrp="1"/>
          </p:cNvSpPr>
          <p:nvPr>
            <p:ph type="sldNum" sz="quarter" idx="5"/>
          </p:nvPr>
        </p:nvSpPr>
        <p:spPr/>
        <p:txBody>
          <a:bodyPr/>
          <a:lstStyle/>
          <a:p>
            <a:fld id="{75711677-E072-4943-BBFE-B57AD27CD112}" type="slidenum">
              <a:rPr lang="en-US" smtClean="0"/>
              <a:t>155</a:t>
            </a:fld>
            <a:endParaRPr lang="en-US"/>
          </a:p>
        </p:txBody>
      </p:sp>
    </p:spTree>
    <p:extLst>
      <p:ext uri="{BB962C8B-B14F-4D97-AF65-F5344CB8AC3E}">
        <p14:creationId xmlns:p14="http://schemas.microsoft.com/office/powerpoint/2010/main" val="22422185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Supervision study was done on  health facilities and CHWs in 3 </a:t>
            </a:r>
            <a:r>
              <a:rPr lang="en-US" dirty="0" err="1"/>
              <a:t>distirtcs</a:t>
            </a:r>
            <a:r>
              <a:rPr lang="en-US" dirty="0"/>
              <a:t> in </a:t>
            </a:r>
            <a:r>
              <a:rPr lang="en-US" dirty="0" err="1"/>
              <a:t>Kayes</a:t>
            </a:r>
            <a:r>
              <a:rPr lang="en-US" dirty="0"/>
              <a:t> regions. Kita district=50 HF and 90 CHWs, </a:t>
            </a:r>
            <a:r>
              <a:rPr lang="en-US" dirty="0" err="1"/>
              <a:t>Kayes</a:t>
            </a:r>
            <a:r>
              <a:rPr lang="en-US" dirty="0"/>
              <a:t> district: 49 HF and 45 CHWs, </a:t>
            </a:r>
            <a:r>
              <a:rPr lang="en-US" dirty="0" err="1"/>
              <a:t>Bafoulabe</a:t>
            </a:r>
            <a:r>
              <a:rPr lang="en-US" dirty="0"/>
              <a:t> 21 HFs and 34 CHWs.</a:t>
            </a:r>
            <a:endParaRPr lang="en-UG" dirty="0"/>
          </a:p>
        </p:txBody>
      </p:sp>
      <p:sp>
        <p:nvSpPr>
          <p:cNvPr id="4" name="Slide Number Placeholder 3"/>
          <p:cNvSpPr>
            <a:spLocks noGrp="1"/>
          </p:cNvSpPr>
          <p:nvPr>
            <p:ph type="sldNum" sz="quarter" idx="5"/>
          </p:nvPr>
        </p:nvSpPr>
        <p:spPr/>
        <p:txBody>
          <a:bodyPr/>
          <a:lstStyle/>
          <a:p>
            <a:fld id="{75711677-E072-4943-BBFE-B57AD27CD112}" type="slidenum">
              <a:rPr lang="en-US" smtClean="0"/>
              <a:t>156</a:t>
            </a:fld>
            <a:endParaRPr lang="en-US"/>
          </a:p>
        </p:txBody>
      </p:sp>
    </p:spTree>
    <p:extLst>
      <p:ext uri="{BB962C8B-B14F-4D97-AF65-F5344CB8AC3E}">
        <p14:creationId xmlns:p14="http://schemas.microsoft.com/office/powerpoint/2010/main" val="30267333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Supervision study was done on  health facilities and CHWs in 3 </a:t>
            </a:r>
            <a:r>
              <a:rPr lang="en-US" dirty="0" err="1"/>
              <a:t>distirtcs</a:t>
            </a:r>
            <a:r>
              <a:rPr lang="en-US" dirty="0"/>
              <a:t> in </a:t>
            </a:r>
            <a:r>
              <a:rPr lang="en-US" dirty="0" err="1"/>
              <a:t>Kayes</a:t>
            </a:r>
            <a:r>
              <a:rPr lang="en-US" dirty="0"/>
              <a:t> regions. Kita district=50 HF and 90 CHWs, </a:t>
            </a:r>
            <a:r>
              <a:rPr lang="en-US" dirty="0" err="1"/>
              <a:t>Kayes</a:t>
            </a:r>
            <a:r>
              <a:rPr lang="en-US" dirty="0"/>
              <a:t> district: 49 HF and 45 CHWs, </a:t>
            </a:r>
            <a:r>
              <a:rPr lang="en-US" dirty="0" err="1"/>
              <a:t>Bafoulabe</a:t>
            </a:r>
            <a:r>
              <a:rPr lang="en-US" dirty="0"/>
              <a:t> 21 HFs and 34 CHWs.</a:t>
            </a:r>
            <a:endParaRPr lang="en-UG" dirty="0"/>
          </a:p>
        </p:txBody>
      </p:sp>
      <p:sp>
        <p:nvSpPr>
          <p:cNvPr id="4" name="Slide Number Placeholder 3"/>
          <p:cNvSpPr>
            <a:spLocks noGrp="1"/>
          </p:cNvSpPr>
          <p:nvPr>
            <p:ph type="sldNum" sz="quarter" idx="5"/>
          </p:nvPr>
        </p:nvSpPr>
        <p:spPr/>
        <p:txBody>
          <a:bodyPr/>
          <a:lstStyle/>
          <a:p>
            <a:fld id="{75711677-E072-4943-BBFE-B57AD27CD112}" type="slidenum">
              <a:rPr lang="en-US" smtClean="0"/>
              <a:t>157</a:t>
            </a:fld>
            <a:endParaRPr lang="en-US"/>
          </a:p>
        </p:txBody>
      </p:sp>
    </p:spTree>
    <p:extLst>
      <p:ext uri="{BB962C8B-B14F-4D97-AF65-F5344CB8AC3E}">
        <p14:creationId xmlns:p14="http://schemas.microsoft.com/office/powerpoint/2010/main" val="32698958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18.6% (</a:t>
            </a:r>
            <a:r>
              <a:rPr lang="en-GB" sz="1800" i="1"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n</a:t>
            </a:r>
            <a:r>
              <a:rPr lang="en-GB" sz="18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 282) of the children classified by the WHZ would not enter treatment using MUAC as the sole admission criterion (&lt;115mm). Same study indicated </a:t>
            </a:r>
            <a:r>
              <a:rPr lang="en-GB" sz="1800" dirty="0" err="1">
                <a:solidFill>
                  <a:srgbClr val="222222"/>
                </a:solidFill>
                <a:effectLst/>
                <a:latin typeface="Arial" panose="020B0604020202020204" pitchFamily="34" charset="0"/>
                <a:ea typeface="Calibri" panose="020F0502020204030204" pitchFamily="34" charset="0"/>
                <a:cs typeface="Times New Roman" panose="02020603050405020304" pitchFamily="18" charset="0"/>
              </a:rPr>
              <a:t>tha</a:t>
            </a:r>
            <a:r>
              <a:rPr lang="en-GB" sz="18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id threshold increased to ,125, then 99.5% of the cases would be admit under the MUAC only criterion.</a:t>
            </a:r>
            <a:endParaRPr lang="en-UG"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75711677-E072-4943-BBFE-B57AD27CD112}" type="slidenum">
              <a:rPr lang="en-US" smtClean="0"/>
              <a:t>158</a:t>
            </a:fld>
            <a:endParaRPr lang="en-US"/>
          </a:p>
        </p:txBody>
      </p:sp>
    </p:spTree>
    <p:extLst>
      <p:ext uri="{BB962C8B-B14F-4D97-AF65-F5344CB8AC3E}">
        <p14:creationId xmlns:p14="http://schemas.microsoft.com/office/powerpoint/2010/main" val="10964365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18.6% (</a:t>
            </a:r>
            <a:r>
              <a:rPr lang="en-GB" sz="1800" i="1"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n</a:t>
            </a:r>
            <a:r>
              <a:rPr lang="en-GB" sz="18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 282) of the children classified by the WHZ would not enter treatment using MUAC as the sole admission criterion (&lt;115mm). Same study indicated </a:t>
            </a:r>
            <a:r>
              <a:rPr lang="en-GB" sz="1800" dirty="0" err="1">
                <a:solidFill>
                  <a:srgbClr val="222222"/>
                </a:solidFill>
                <a:effectLst/>
                <a:latin typeface="Arial" panose="020B0604020202020204" pitchFamily="34" charset="0"/>
                <a:ea typeface="Calibri" panose="020F0502020204030204" pitchFamily="34" charset="0"/>
                <a:cs typeface="Times New Roman" panose="02020603050405020304" pitchFamily="18" charset="0"/>
              </a:rPr>
              <a:t>tha</a:t>
            </a:r>
            <a:r>
              <a:rPr lang="en-GB" sz="18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id threshold increased to ,125, then 99.5% of the cases would be admit under the MUAC only criterion.</a:t>
            </a:r>
            <a:endParaRPr lang="en-UG"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75711677-E072-4943-BBFE-B57AD27CD112}" type="slidenum">
              <a:rPr lang="en-US" smtClean="0"/>
              <a:t>159</a:t>
            </a:fld>
            <a:endParaRPr lang="en-US"/>
          </a:p>
        </p:txBody>
      </p:sp>
    </p:spTree>
    <p:extLst>
      <p:ext uri="{BB962C8B-B14F-4D97-AF65-F5344CB8AC3E}">
        <p14:creationId xmlns:p14="http://schemas.microsoft.com/office/powerpoint/2010/main" val="9094770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Coûts inclus : RH, équipements, Consommables (pour une consultation), portés par les familles des enfants, travailleurs de santé, l'ATPE (d'achat, de transport et de stockage).</a:t>
            </a:r>
            <a:endParaRPr lang="en-UG"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Coûts exclus : infrastructures, coûts liés au dépistage, référence à l'hôpital et formation liés au traitement de la MAS et coûts liés aux consultations post-décharge.</a:t>
            </a:r>
            <a:endParaRPr lang="en-UG"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75711677-E072-4943-BBFE-B57AD27CD112}" type="slidenum">
              <a:rPr lang="en-US" smtClean="0"/>
              <a:t>162</a:t>
            </a:fld>
            <a:endParaRPr lang="en-US"/>
          </a:p>
        </p:txBody>
      </p:sp>
    </p:spTree>
    <p:extLst>
      <p:ext uri="{BB962C8B-B14F-4D97-AF65-F5344CB8AC3E}">
        <p14:creationId xmlns:p14="http://schemas.microsoft.com/office/powerpoint/2010/main" val="32134554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 The more the episodes, the longer one stayed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e.g</a:t>
            </a:r>
            <a:r>
              <a:rPr lang="en-GB" sz="1200" dirty="0">
                <a:effectLst/>
                <a:latin typeface="Calibri" panose="020F0502020204030204" pitchFamily="34" charset="0"/>
                <a:ea typeface="Calibri" panose="020F0502020204030204" pitchFamily="34" charset="0"/>
                <a:cs typeface="Times New Roman" panose="02020603050405020304" pitchFamily="18" charset="0"/>
              </a:rPr>
              <a:t> if  a child had 2 episode, their stay would increase by about 4 weeks. </a:t>
            </a:r>
            <a:endParaRPr lang="en-UG"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75711677-E072-4943-BBFE-B57AD27CD112}" type="slidenum">
              <a:rPr lang="en-US" smtClean="0"/>
              <a:t>163</a:t>
            </a:fld>
            <a:endParaRPr lang="en-US"/>
          </a:p>
        </p:txBody>
      </p:sp>
    </p:spTree>
    <p:extLst>
      <p:ext uri="{BB962C8B-B14F-4D97-AF65-F5344CB8AC3E}">
        <p14:creationId xmlns:p14="http://schemas.microsoft.com/office/powerpoint/2010/main" val="26376412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 happened in </a:t>
            </a:r>
            <a:r>
              <a:rPr lang="en-GB" sz="1800" dirty="0" err="1">
                <a:solidFill>
                  <a:srgbClr val="333333"/>
                </a:solidFill>
                <a:effectLst/>
                <a:latin typeface="Georgia" panose="02040502050405020303" pitchFamily="18" charset="0"/>
                <a:ea typeface="Calibri" panose="020F0502020204030204" pitchFamily="34" charset="0"/>
                <a:cs typeface="Times New Roman" panose="02020603050405020304" pitchFamily="18" charset="0"/>
              </a:rPr>
              <a:t>Mirriah</a:t>
            </a:r>
            <a:r>
              <a:rPr lang="en-GB" sz="1800" dirty="0">
                <a:solidFill>
                  <a:srgbClr val="333333"/>
                </a:solidFill>
                <a:effectLst/>
                <a:latin typeface="Georgia" panose="02040502050405020303" pitchFamily="18" charset="0"/>
                <a:ea typeface="Calibri" panose="020F0502020204030204" pitchFamily="34" charset="0"/>
                <a:cs typeface="Times New Roman" panose="02020603050405020304" pitchFamily="18" charset="0"/>
              </a:rPr>
              <a:t> District from May 2013 to April 2014. </a:t>
            </a:r>
          </a:p>
          <a:p>
            <a:r>
              <a:rPr lang="en-US" b="0" i="0" dirty="0">
                <a:solidFill>
                  <a:srgbClr val="333333"/>
                </a:solidFill>
                <a:effectLst/>
                <a:latin typeface="Georgia" panose="02040502050405020303" pitchFamily="18" charset="0"/>
              </a:rPr>
              <a:t>earlier detection of cases, with median MUAC at admission for those enrolled by MUAC &lt;115 mm estimated to be 1.6 mm higher using a smoothed bootstrap procedure. </a:t>
            </a:r>
          </a:p>
          <a:p>
            <a:r>
              <a:rPr lang="en-US" b="0" i="0" dirty="0">
                <a:solidFill>
                  <a:srgbClr val="333333"/>
                </a:solidFill>
                <a:effectLst/>
                <a:latin typeface="Georgia" panose="02040502050405020303" pitchFamily="18" charset="0"/>
              </a:rPr>
              <a:t>A total of 12,893 mothers and caretakers.</a:t>
            </a:r>
            <a:endParaRPr lang="en-UG" dirty="0"/>
          </a:p>
        </p:txBody>
      </p:sp>
      <p:sp>
        <p:nvSpPr>
          <p:cNvPr id="4" name="Slide Number Placeholder 3"/>
          <p:cNvSpPr>
            <a:spLocks noGrp="1"/>
          </p:cNvSpPr>
          <p:nvPr>
            <p:ph type="sldNum" sz="quarter" idx="5"/>
          </p:nvPr>
        </p:nvSpPr>
        <p:spPr/>
        <p:txBody>
          <a:bodyPr/>
          <a:lstStyle/>
          <a:p>
            <a:fld id="{75711677-E072-4943-BBFE-B57AD27CD112}" type="slidenum">
              <a:rPr lang="en-US" smtClean="0"/>
              <a:t>164</a:t>
            </a:fld>
            <a:endParaRPr lang="en-US"/>
          </a:p>
        </p:txBody>
      </p:sp>
    </p:spTree>
    <p:extLst>
      <p:ext uri="{BB962C8B-B14F-4D97-AF65-F5344CB8AC3E}">
        <p14:creationId xmlns:p14="http://schemas.microsoft.com/office/powerpoint/2010/main" val="25889711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 happened in </a:t>
            </a:r>
            <a:r>
              <a:rPr lang="en-GB" sz="1800" dirty="0" err="1">
                <a:solidFill>
                  <a:srgbClr val="333333"/>
                </a:solidFill>
                <a:effectLst/>
                <a:latin typeface="Georgia" panose="02040502050405020303" pitchFamily="18" charset="0"/>
                <a:ea typeface="Calibri" panose="020F0502020204030204" pitchFamily="34" charset="0"/>
                <a:cs typeface="Times New Roman" panose="02020603050405020304" pitchFamily="18" charset="0"/>
              </a:rPr>
              <a:t>Mirriah</a:t>
            </a:r>
            <a:r>
              <a:rPr lang="en-GB" sz="1800" dirty="0">
                <a:solidFill>
                  <a:srgbClr val="333333"/>
                </a:solidFill>
                <a:effectLst/>
                <a:latin typeface="Georgia" panose="02040502050405020303" pitchFamily="18" charset="0"/>
                <a:ea typeface="Calibri" panose="020F0502020204030204" pitchFamily="34" charset="0"/>
                <a:cs typeface="Times New Roman" panose="02020603050405020304" pitchFamily="18" charset="0"/>
              </a:rPr>
              <a:t> District from May 2013 to April 2014. </a:t>
            </a:r>
          </a:p>
          <a:p>
            <a:r>
              <a:rPr lang="en-US" b="0" i="0" dirty="0">
                <a:solidFill>
                  <a:srgbClr val="333333"/>
                </a:solidFill>
                <a:effectLst/>
                <a:latin typeface="Georgia" panose="02040502050405020303" pitchFamily="18" charset="0"/>
              </a:rPr>
              <a:t>earlier detection of cases, with median MUAC at admission for those enrolled by MUAC &lt;115 mm estimated to be 1.6 mm higher using a smoothed bootstrap procedure. </a:t>
            </a:r>
          </a:p>
          <a:p>
            <a:r>
              <a:rPr lang="en-US" b="0" i="0" dirty="0">
                <a:solidFill>
                  <a:srgbClr val="333333"/>
                </a:solidFill>
                <a:effectLst/>
                <a:latin typeface="Georgia" panose="02040502050405020303" pitchFamily="18" charset="0"/>
              </a:rPr>
              <a:t>A total of 12,893 mothers and caretakers.</a:t>
            </a:r>
            <a:endParaRPr lang="en-UG" dirty="0"/>
          </a:p>
        </p:txBody>
      </p:sp>
      <p:sp>
        <p:nvSpPr>
          <p:cNvPr id="4" name="Slide Number Placeholder 3"/>
          <p:cNvSpPr>
            <a:spLocks noGrp="1"/>
          </p:cNvSpPr>
          <p:nvPr>
            <p:ph type="sldNum" sz="quarter" idx="5"/>
          </p:nvPr>
        </p:nvSpPr>
        <p:spPr/>
        <p:txBody>
          <a:bodyPr/>
          <a:lstStyle/>
          <a:p>
            <a:fld id="{75711677-E072-4943-BBFE-B57AD27CD112}" type="slidenum">
              <a:rPr lang="en-US" smtClean="0"/>
              <a:t>165</a:t>
            </a:fld>
            <a:endParaRPr lang="en-US"/>
          </a:p>
        </p:txBody>
      </p:sp>
    </p:spTree>
    <p:extLst>
      <p:ext uri="{BB962C8B-B14F-4D97-AF65-F5344CB8AC3E}">
        <p14:creationId xmlns:p14="http://schemas.microsoft.com/office/powerpoint/2010/main" val="36447541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12121"/>
                </a:solidFill>
                <a:effectLst/>
                <a:latin typeface="Roboto" panose="02000000000000000000" pitchFamily="2" charset="0"/>
              </a:rPr>
              <a:t>Isanaka</a:t>
            </a:r>
            <a:r>
              <a:rPr lang="en-US" b="0" i="0" dirty="0">
                <a:solidFill>
                  <a:srgbClr val="212121"/>
                </a:solidFill>
                <a:effectLst/>
                <a:latin typeface="Roboto" panose="02000000000000000000" pitchFamily="2" charset="0"/>
              </a:rPr>
              <a:t> S, </a:t>
            </a:r>
            <a:r>
              <a:rPr lang="en-US" b="0" i="0" dirty="0" err="1">
                <a:solidFill>
                  <a:srgbClr val="212121"/>
                </a:solidFill>
                <a:effectLst/>
                <a:latin typeface="Roboto" panose="02000000000000000000" pitchFamily="2" charset="0"/>
              </a:rPr>
              <a:t>Berthé</a:t>
            </a:r>
            <a:r>
              <a:rPr lang="en-US" b="0" i="0" dirty="0">
                <a:solidFill>
                  <a:srgbClr val="212121"/>
                </a:solidFill>
                <a:effectLst/>
                <a:latin typeface="Roboto" panose="02000000000000000000" pitchFamily="2" charset="0"/>
              </a:rPr>
              <a:t> F, </a:t>
            </a:r>
            <a:r>
              <a:rPr lang="en-US" b="0" i="0" dirty="0" err="1">
                <a:solidFill>
                  <a:srgbClr val="212121"/>
                </a:solidFill>
                <a:effectLst/>
                <a:latin typeface="Roboto" panose="02000000000000000000" pitchFamily="2" charset="0"/>
              </a:rPr>
              <a:t>Nackers</a:t>
            </a:r>
            <a:r>
              <a:rPr lang="en-US" b="0" i="0" dirty="0">
                <a:solidFill>
                  <a:srgbClr val="212121"/>
                </a:solidFill>
                <a:effectLst/>
                <a:latin typeface="Roboto" panose="02000000000000000000" pitchFamily="2" charset="0"/>
              </a:rPr>
              <a:t> F, Tang K, Hanson KE, </a:t>
            </a:r>
            <a:r>
              <a:rPr lang="en-US" b="0" i="0" dirty="0" err="1">
                <a:solidFill>
                  <a:srgbClr val="212121"/>
                </a:solidFill>
                <a:effectLst/>
                <a:latin typeface="Roboto" panose="02000000000000000000" pitchFamily="2" charset="0"/>
              </a:rPr>
              <a:t>Grais</a:t>
            </a:r>
            <a:r>
              <a:rPr lang="en-US" b="0" i="0" dirty="0">
                <a:solidFill>
                  <a:srgbClr val="212121"/>
                </a:solidFill>
                <a:effectLst/>
                <a:latin typeface="Roboto" panose="02000000000000000000" pitchFamily="2" charset="0"/>
              </a:rPr>
              <a:t> RF. Feasibility of engaging caregivers in at-home surveillance of children with uncomplicated severe acute malnutrition. </a:t>
            </a:r>
            <a:r>
              <a:rPr lang="en-US" b="0" i="0" dirty="0" err="1">
                <a:solidFill>
                  <a:srgbClr val="212121"/>
                </a:solidFill>
                <a:effectLst/>
                <a:latin typeface="Roboto" panose="02000000000000000000" pitchFamily="2" charset="0"/>
              </a:rPr>
              <a:t>Matern</a:t>
            </a:r>
            <a:r>
              <a:rPr lang="en-US" b="0" i="0" dirty="0">
                <a:solidFill>
                  <a:srgbClr val="212121"/>
                </a:solidFill>
                <a:effectLst/>
                <a:latin typeface="Roboto" panose="02000000000000000000" pitchFamily="2" charset="0"/>
              </a:rPr>
              <a:t> Child </a:t>
            </a:r>
            <a:r>
              <a:rPr lang="en-US" b="0" i="0" dirty="0" err="1">
                <a:solidFill>
                  <a:srgbClr val="212121"/>
                </a:solidFill>
                <a:effectLst/>
                <a:latin typeface="Roboto" panose="02000000000000000000" pitchFamily="2" charset="0"/>
              </a:rPr>
              <a:t>Nutr</a:t>
            </a:r>
            <a:r>
              <a:rPr lang="en-US" b="0" i="0" dirty="0">
                <a:solidFill>
                  <a:srgbClr val="212121"/>
                </a:solidFill>
                <a:effectLst/>
                <a:latin typeface="Roboto" panose="02000000000000000000" pitchFamily="2" charset="0"/>
              </a:rPr>
              <a:t>. 2020 Jan;16(1):e12876. </a:t>
            </a:r>
            <a:r>
              <a:rPr lang="en-US" b="0" i="0" dirty="0" err="1">
                <a:solidFill>
                  <a:srgbClr val="212121"/>
                </a:solidFill>
                <a:effectLst/>
                <a:latin typeface="Roboto" panose="02000000000000000000" pitchFamily="2" charset="0"/>
              </a:rPr>
              <a:t>doi</a:t>
            </a:r>
            <a:r>
              <a:rPr lang="en-US" b="0" i="0" dirty="0">
                <a:solidFill>
                  <a:srgbClr val="212121"/>
                </a:solidFill>
                <a:effectLst/>
                <a:latin typeface="Roboto" panose="02000000000000000000" pitchFamily="2" charset="0"/>
              </a:rPr>
              <a:t>: 10.1111/mcn.12876. </a:t>
            </a:r>
            <a:r>
              <a:rPr lang="en-US" b="0" i="0" dirty="0" err="1">
                <a:solidFill>
                  <a:srgbClr val="212121"/>
                </a:solidFill>
                <a:effectLst/>
                <a:latin typeface="Roboto" panose="02000000000000000000" pitchFamily="2" charset="0"/>
              </a:rPr>
              <a:t>Epub</a:t>
            </a:r>
            <a:r>
              <a:rPr lang="en-US" b="0" i="0" dirty="0">
                <a:solidFill>
                  <a:srgbClr val="212121"/>
                </a:solidFill>
                <a:effectLst/>
                <a:latin typeface="Roboto" panose="02000000000000000000" pitchFamily="2" charset="0"/>
              </a:rPr>
              <a:t> 2019 Aug 9. PMID: 31336045; PMCID: PMC7038908.</a:t>
            </a:r>
            <a:endParaRPr lang="en-UG" dirty="0"/>
          </a:p>
        </p:txBody>
      </p:sp>
      <p:sp>
        <p:nvSpPr>
          <p:cNvPr id="4" name="Slide Number Placeholder 3"/>
          <p:cNvSpPr>
            <a:spLocks noGrp="1"/>
          </p:cNvSpPr>
          <p:nvPr>
            <p:ph type="sldNum" sz="quarter" idx="5"/>
          </p:nvPr>
        </p:nvSpPr>
        <p:spPr/>
        <p:txBody>
          <a:bodyPr/>
          <a:lstStyle/>
          <a:p>
            <a:fld id="{75711677-E072-4943-BBFE-B57AD27CD112}" type="slidenum">
              <a:rPr lang="en-US" smtClean="0"/>
              <a:t>166</a:t>
            </a:fld>
            <a:endParaRPr lang="en-US"/>
          </a:p>
        </p:txBody>
      </p:sp>
    </p:spTree>
    <p:extLst>
      <p:ext uri="{BB962C8B-B14F-4D97-AF65-F5344CB8AC3E}">
        <p14:creationId xmlns:p14="http://schemas.microsoft.com/office/powerpoint/2010/main" val="3535344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32751510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E117236F-AF1B-4CBE-BBD5-400A6FDD3979}" type="slidenum">
              <a:rPr lang="fr-FR" noProof="0" smtClean="0"/>
              <a:pPr/>
              <a:t>167</a:t>
            </a:fld>
            <a:endParaRPr lang="fr-FR" noProof="0" dirty="0"/>
          </a:p>
        </p:txBody>
      </p:sp>
    </p:spTree>
    <p:extLst>
      <p:ext uri="{BB962C8B-B14F-4D97-AF65-F5344CB8AC3E}">
        <p14:creationId xmlns:p14="http://schemas.microsoft.com/office/powerpoint/2010/main" val="24812901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confirm if this is the case as I noticed during the workshop that Oedema cases were referred to the facility</a:t>
            </a:r>
            <a:endParaRPr lang="en-UG" dirty="0"/>
          </a:p>
        </p:txBody>
      </p:sp>
      <p:sp>
        <p:nvSpPr>
          <p:cNvPr id="4" name="Slide Number Placeholder 3"/>
          <p:cNvSpPr>
            <a:spLocks noGrp="1"/>
          </p:cNvSpPr>
          <p:nvPr>
            <p:ph type="sldNum" sz="quarter" idx="5"/>
          </p:nvPr>
        </p:nvSpPr>
        <p:spPr/>
        <p:txBody>
          <a:bodyPr/>
          <a:lstStyle/>
          <a:p>
            <a:fld id="{E117236F-AF1B-4CBE-BBD5-400A6FDD3979}" type="slidenum">
              <a:rPr lang="fr-FR" noProof="0" smtClean="0"/>
              <a:pPr/>
              <a:t>169</a:t>
            </a:fld>
            <a:endParaRPr lang="fr-FR" noProof="0" dirty="0"/>
          </a:p>
        </p:txBody>
      </p:sp>
    </p:spTree>
    <p:extLst>
      <p:ext uri="{BB962C8B-B14F-4D97-AF65-F5344CB8AC3E}">
        <p14:creationId xmlns:p14="http://schemas.microsoft.com/office/powerpoint/2010/main" val="14776672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E117236F-AF1B-4CBE-BBD5-400A6FDD3979}" type="slidenum">
              <a:rPr lang="fr-FR" noProof="0" smtClean="0"/>
              <a:pPr/>
              <a:t>170</a:t>
            </a:fld>
            <a:endParaRPr lang="fr-FR" noProof="0" dirty="0"/>
          </a:p>
        </p:txBody>
      </p:sp>
    </p:spTree>
    <p:extLst>
      <p:ext uri="{BB962C8B-B14F-4D97-AF65-F5344CB8AC3E}">
        <p14:creationId xmlns:p14="http://schemas.microsoft.com/office/powerpoint/2010/main" val="4262083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E117236F-AF1B-4CBE-BBD5-400A6FDD3979}" type="slidenum">
              <a:rPr lang="fr-FR" noProof="0" smtClean="0"/>
              <a:pPr/>
              <a:t>172</a:t>
            </a:fld>
            <a:endParaRPr lang="fr-FR" noProof="0" dirty="0"/>
          </a:p>
        </p:txBody>
      </p:sp>
    </p:spTree>
    <p:extLst>
      <p:ext uri="{BB962C8B-B14F-4D97-AF65-F5344CB8AC3E}">
        <p14:creationId xmlns:p14="http://schemas.microsoft.com/office/powerpoint/2010/main" val="41365569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E117236F-AF1B-4CBE-BBD5-400A6FDD3979}" type="slidenum">
              <a:rPr lang="fr-FR" noProof="0" smtClean="0"/>
              <a:pPr/>
              <a:t>173</a:t>
            </a:fld>
            <a:endParaRPr lang="fr-FR" noProof="0" dirty="0"/>
          </a:p>
        </p:txBody>
      </p:sp>
    </p:spTree>
    <p:extLst>
      <p:ext uri="{BB962C8B-B14F-4D97-AF65-F5344CB8AC3E}">
        <p14:creationId xmlns:p14="http://schemas.microsoft.com/office/powerpoint/2010/main" val="33641025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E117236F-AF1B-4CBE-BBD5-400A6FDD3979}" type="slidenum">
              <a:rPr lang="fr-FR" noProof="0" smtClean="0"/>
              <a:pPr/>
              <a:t>174</a:t>
            </a:fld>
            <a:endParaRPr lang="fr-FR" noProof="0" dirty="0"/>
          </a:p>
        </p:txBody>
      </p:sp>
    </p:spTree>
    <p:extLst>
      <p:ext uri="{BB962C8B-B14F-4D97-AF65-F5344CB8AC3E}">
        <p14:creationId xmlns:p14="http://schemas.microsoft.com/office/powerpoint/2010/main" val="20663839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E117236F-AF1B-4CBE-BBD5-400A6FDD3979}" type="slidenum">
              <a:rPr lang="fr-FR" noProof="0" smtClean="0"/>
              <a:pPr/>
              <a:t>176</a:t>
            </a:fld>
            <a:endParaRPr lang="fr-FR" noProof="0" dirty="0"/>
          </a:p>
        </p:txBody>
      </p:sp>
    </p:spTree>
    <p:extLst>
      <p:ext uri="{BB962C8B-B14F-4D97-AF65-F5344CB8AC3E}">
        <p14:creationId xmlns:p14="http://schemas.microsoft.com/office/powerpoint/2010/main" val="17075759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changing the name to simplified protocols confused people to think that this is a </a:t>
            </a:r>
            <a:r>
              <a:rPr lang="en-US" sz="18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prototol</a:t>
            </a:r>
            <a:endParaRPr lang="en-UG"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E117236F-AF1B-4CBE-BBD5-400A6FDD3979}" type="slidenum">
              <a:rPr lang="fr-FR" noProof="0" smtClean="0"/>
              <a:pPr/>
              <a:t>178</a:t>
            </a:fld>
            <a:endParaRPr lang="fr-FR" noProof="0" dirty="0"/>
          </a:p>
        </p:txBody>
      </p:sp>
    </p:spTree>
    <p:extLst>
      <p:ext uri="{BB962C8B-B14F-4D97-AF65-F5344CB8AC3E}">
        <p14:creationId xmlns:p14="http://schemas.microsoft.com/office/powerpoint/2010/main" val="28340966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fld id="{AA01D515-04C4-4F34-A33D-289B60935763}" type="slidenum">
              <a:rPr lang="en-GB" altLang="en-US">
                <a:solidFill>
                  <a:srgbClr val="000000"/>
                </a:solidFill>
                <a:latin typeface="Calibri" panose="020F0502020204030204" pitchFamily="34" charset="0"/>
                <a:ea typeface="WenQuanYi Micro Hei"/>
                <a:cs typeface="WenQuanYi Micro Hei"/>
              </a:rPr>
              <a:pPr/>
              <a:t>194</a:t>
            </a:fld>
            <a:endParaRPr lang="en-GB" altLang="en-US">
              <a:solidFill>
                <a:srgbClr val="000000"/>
              </a:solidFill>
              <a:latin typeface="Calibri" panose="020F0502020204030204" pitchFamily="34" charset="0"/>
              <a:ea typeface="WenQuanYi Micro Hei"/>
              <a:cs typeface="WenQuanYi Micro Hei"/>
            </a:endParaRPr>
          </a:p>
        </p:txBody>
      </p:sp>
      <p:sp>
        <p:nvSpPr>
          <p:cNvPr id="36867" name="Rectangle 1"/>
          <p:cNvSpPr>
            <a:spLocks noGrp="1" noRot="1" noChangeAspect="1" noChangeArrowheads="1" noTextEdit="1"/>
          </p:cNvSpPr>
          <p:nvPr>
            <p:ph type="sldImg"/>
          </p:nvPr>
        </p:nvSpPr>
        <p:spPr bwMode="auto">
          <a:xfrm>
            <a:off x="109538" y="741363"/>
            <a:ext cx="6578600" cy="3702050"/>
          </a:xfrm>
          <a:solidFill>
            <a:srgbClr val="FFFFFF"/>
          </a:solidFill>
          <a:ln>
            <a:solidFill>
              <a:srgbClr val="000000"/>
            </a:solidFill>
            <a:miter lim="800000"/>
            <a:headEnd/>
            <a:tailEnd/>
          </a:ln>
        </p:spPr>
      </p:sp>
      <p:sp>
        <p:nvSpPr>
          <p:cNvPr id="36868" name="Rectangle 2"/>
          <p:cNvSpPr>
            <a:spLocks noGrp="1" noChangeArrowheads="1"/>
          </p:cNvSpPr>
          <p:nvPr>
            <p:ph type="body" idx="1"/>
          </p:nvPr>
        </p:nvSpPr>
        <p:spPr bwMode="auto">
          <a:xfrm>
            <a:off x="679450" y="4691063"/>
            <a:ext cx="5438775" cy="4443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pPr eaLnBrk="1" hangingPunct="1"/>
            <a:r>
              <a:rPr lang="en-US" altLang="en-US">
                <a:solidFill>
                  <a:srgbClr val="FF0066"/>
                </a:solidFill>
                <a:latin typeface="Arial" panose="020B0604020202020204" pitchFamily="34" charset="0"/>
              </a:rPr>
              <a:t>In addition to stating how the program is going to measure what it has achieved, an M&amp;E plan functions to document consensus, guide implementation, and preserve institutional memory.  </a:t>
            </a:r>
          </a:p>
          <a:p>
            <a:pPr eaLnBrk="1" hangingPunct="1"/>
            <a:r>
              <a:rPr lang="en-US" altLang="en-US">
                <a:solidFill>
                  <a:srgbClr val="FF0066"/>
                </a:solidFill>
                <a:latin typeface="Arial" panose="020B0604020202020204" pitchFamily="34" charset="0"/>
              </a:rPr>
              <a:t>Remember that an M&amp;E plan is a living document and needs to be adjusted when a program is modified or new information is needed.</a:t>
            </a:r>
            <a:endParaRPr lang="en-US" altLang="en-US" u="sng">
              <a:solidFill>
                <a:srgbClr val="FF0066"/>
              </a:solidFill>
              <a:latin typeface="Arial" panose="020B0604020202020204" pitchFamily="34" charset="0"/>
            </a:endParaRPr>
          </a:p>
          <a:p>
            <a:pPr eaLnBrk="1" hangingPunct="1">
              <a:spcBef>
                <a:spcPct val="0"/>
              </a:spcBef>
            </a:pPr>
            <a:endParaRPr lang="fr-FR" altLang="en-US"/>
          </a:p>
        </p:txBody>
      </p:sp>
      <p:sp>
        <p:nvSpPr>
          <p:cNvPr id="36869" name="Text Box 3"/>
          <p:cNvSpPr txBox="1">
            <a:spLocks noChangeArrowheads="1"/>
          </p:cNvSpPr>
          <p:nvPr/>
        </p:nvSpPr>
        <p:spPr bwMode="auto">
          <a:xfrm>
            <a:off x="3849688" y="9378950"/>
            <a:ext cx="2946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algn="r" eaLnBrk="1" hangingPunct="1"/>
            <a:fld id="{781D989C-10F7-42FB-94EF-A7E33789473E}" type="slidenum">
              <a:rPr lang="en-GB" altLang="en-US" sz="1200">
                <a:solidFill>
                  <a:srgbClr val="000000"/>
                </a:solidFill>
                <a:latin typeface="Calibri" panose="020F0502020204030204" pitchFamily="34" charset="0"/>
                <a:ea typeface="WenQuanYi Micro Hei"/>
                <a:cs typeface="WenQuanYi Micro Hei"/>
              </a:rPr>
              <a:pPr algn="r" eaLnBrk="1" hangingPunct="1"/>
              <a:t>194</a:t>
            </a:fld>
            <a:endParaRPr lang="en-GB" altLang="en-US" sz="1200">
              <a:solidFill>
                <a:srgbClr val="000000"/>
              </a:solidFill>
              <a:latin typeface="Calibri" panose="020F0502020204030204" pitchFamily="34" charset="0"/>
              <a:ea typeface="WenQuanYi Micro Hei"/>
              <a:cs typeface="WenQuanYi Micro Hei"/>
            </a:endParaRPr>
          </a:p>
        </p:txBody>
      </p:sp>
    </p:spTree>
    <p:extLst>
      <p:ext uri="{BB962C8B-B14F-4D97-AF65-F5344CB8AC3E}">
        <p14:creationId xmlns:p14="http://schemas.microsoft.com/office/powerpoint/2010/main" val="2124944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kern="1200" dirty="0">
                <a:solidFill>
                  <a:schemeClr val="tx1"/>
                </a:solidFill>
                <a:effectLst/>
                <a:latin typeface="+mn-lt"/>
                <a:ea typeface="+mn-ea"/>
                <a:cs typeface="+mn-cs"/>
              </a:rPr>
              <a:t>* Les non-réponse devraient être très rares : la plupart des cas de non réponse devrait être référé pour approfondir le diagnostic et le traitement en dehors du programme et par conséquent devrait être classifié comme référence médicale. La plupart des pays dans la région signalent que la non réponse au CRENI est extrêmement rare.</a:t>
            </a:r>
          </a:p>
          <a:p>
            <a:r>
              <a:rPr lang="fr-FR" b="0" i="0" dirty="0"/>
              <a:t>** le terme "référé" ne doit être utilisé que lorsque le patient quitte le programme ; le terme "transfert" est employé pour les mouvements internes entre CRENI / CRENAS.</a:t>
            </a:r>
          </a:p>
        </p:txBody>
      </p:sp>
      <p:sp>
        <p:nvSpPr>
          <p:cNvPr id="4" name="Slide Number Placeholder 3"/>
          <p:cNvSpPr>
            <a:spLocks noGrp="1"/>
          </p:cNvSpPr>
          <p:nvPr>
            <p:ph type="sldNum" sz="quarter" idx="10"/>
          </p:nvPr>
        </p:nvSpPr>
        <p:spPr/>
        <p:txBody>
          <a:bodyPr/>
          <a:lstStyle/>
          <a:p>
            <a:fld id="{4F745C56-B08E-46E0-9044-AE0988E5C179}" type="slidenum">
              <a:rPr lang="fr-FR" smtClean="0"/>
              <a:pPr/>
              <a:t>195</a:t>
            </a:fld>
            <a:endParaRPr lang="fr-FR"/>
          </a:p>
        </p:txBody>
      </p:sp>
    </p:spTree>
    <p:extLst>
      <p:ext uri="{BB962C8B-B14F-4D97-AF65-F5344CB8AC3E}">
        <p14:creationId xmlns:p14="http://schemas.microsoft.com/office/powerpoint/2010/main" val="2910167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11677-E072-4943-BBFE-B57AD27CD112}" type="slidenum">
              <a:rPr kumimoji="0" lang="en-US" sz="1200" b="0" i="0" u="none" strike="noStrike" kern="1200" cap="none" spc="0" normalizeH="0" baseline="0" noProof="0" smtClean="0">
                <a:ln>
                  <a:noFill/>
                </a:ln>
                <a:solidFill>
                  <a:srgbClr val="000000"/>
                </a:solidFill>
                <a:effectLst/>
                <a:uLnTx/>
                <a:uFillTx/>
                <a:latin typeface="Lato-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Lato-Regular"/>
              <a:ea typeface="+mn-ea"/>
              <a:cs typeface="+mn-cs"/>
            </a:endParaRPr>
          </a:p>
        </p:txBody>
      </p:sp>
    </p:spTree>
    <p:extLst>
      <p:ext uri="{BB962C8B-B14F-4D97-AF65-F5344CB8AC3E}">
        <p14:creationId xmlns:p14="http://schemas.microsoft.com/office/powerpoint/2010/main" val="12447171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a:solidFill>
                  <a:schemeClr val="tx1"/>
                </a:solidFill>
                <a:effectLst/>
                <a:latin typeface="+mn-lt"/>
                <a:ea typeface="+mn-ea"/>
                <a:cs typeface="+mn-cs"/>
              </a:rPr>
              <a:t>Cet indice ne peut être calculé qu’à partir des rapports agrégés au niveau du district, c'est-à-dire lorsqu’il </a:t>
            </a:r>
            <a:r>
              <a:rPr lang="fr-FR" sz="1200" i="1" kern="1200" dirty="0" err="1">
                <a:solidFill>
                  <a:schemeClr val="tx1"/>
                </a:solidFill>
                <a:effectLst/>
                <a:latin typeface="+mn-lt"/>
                <a:ea typeface="+mn-ea"/>
                <a:cs typeface="+mn-cs"/>
              </a:rPr>
              <a:t>ya</a:t>
            </a:r>
            <a:r>
              <a:rPr lang="fr-FR" sz="1200" i="1" kern="1200" dirty="0">
                <a:solidFill>
                  <a:schemeClr val="tx1"/>
                </a:solidFill>
                <a:effectLst/>
                <a:latin typeface="+mn-lt"/>
                <a:ea typeface="+mn-ea"/>
                <a:cs typeface="+mn-cs"/>
              </a:rPr>
              <a:t> un rapport complet de tous les CRENAS du district (à l'exclusion des CRENAS qui transfèrent des patients vers des CRENI dans un autre district. Lorsqu’un CRENAS transfère des patients vers un CRENI dans un autre district, le rapport devrait être copié aux deux districts, celui dont fait partie le CRENAS et celui vers lequel les patients sont transférés).</a:t>
            </a:r>
            <a:endParaRPr lang="fr-FR" b="0" i="0" dirty="0"/>
          </a:p>
        </p:txBody>
      </p:sp>
      <p:sp>
        <p:nvSpPr>
          <p:cNvPr id="4" name="Slide Number Placeholder 3"/>
          <p:cNvSpPr>
            <a:spLocks noGrp="1"/>
          </p:cNvSpPr>
          <p:nvPr>
            <p:ph type="sldNum" sz="quarter" idx="10"/>
          </p:nvPr>
        </p:nvSpPr>
        <p:spPr/>
        <p:txBody>
          <a:bodyPr/>
          <a:lstStyle/>
          <a:p>
            <a:fld id="{4F745C56-B08E-46E0-9044-AE0988E5C179}" type="slidenum">
              <a:rPr lang="fr-FR" smtClean="0"/>
              <a:pPr/>
              <a:t>196</a:t>
            </a:fld>
            <a:endParaRPr lang="fr-FR"/>
          </a:p>
        </p:txBody>
      </p:sp>
    </p:spTree>
    <p:extLst>
      <p:ext uri="{BB962C8B-B14F-4D97-AF65-F5344CB8AC3E}">
        <p14:creationId xmlns:p14="http://schemas.microsoft.com/office/powerpoint/2010/main" val="2965242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b="0" i="0" dirty="0"/>
          </a:p>
        </p:txBody>
      </p:sp>
      <p:sp>
        <p:nvSpPr>
          <p:cNvPr id="4" name="Slide Number Placeholder 3"/>
          <p:cNvSpPr>
            <a:spLocks noGrp="1"/>
          </p:cNvSpPr>
          <p:nvPr>
            <p:ph type="sldNum" sz="quarter" idx="10"/>
          </p:nvPr>
        </p:nvSpPr>
        <p:spPr/>
        <p:txBody>
          <a:bodyPr/>
          <a:lstStyle/>
          <a:p>
            <a:fld id="{4F745C56-B08E-46E0-9044-AE0988E5C179}" type="slidenum">
              <a:rPr lang="fr-FR" smtClean="0"/>
              <a:pPr/>
              <a:t>197</a:t>
            </a:fld>
            <a:endParaRPr lang="fr-FR"/>
          </a:p>
        </p:txBody>
      </p:sp>
    </p:spTree>
    <p:extLst>
      <p:ext uri="{BB962C8B-B14F-4D97-AF65-F5344CB8AC3E}">
        <p14:creationId xmlns:p14="http://schemas.microsoft.com/office/powerpoint/2010/main" val="8974721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b="0" i="0" dirty="0"/>
          </a:p>
        </p:txBody>
      </p:sp>
      <p:sp>
        <p:nvSpPr>
          <p:cNvPr id="4" name="Slide Number Placeholder 3"/>
          <p:cNvSpPr>
            <a:spLocks noGrp="1"/>
          </p:cNvSpPr>
          <p:nvPr>
            <p:ph type="sldNum" sz="quarter" idx="10"/>
          </p:nvPr>
        </p:nvSpPr>
        <p:spPr/>
        <p:txBody>
          <a:bodyPr/>
          <a:lstStyle/>
          <a:p>
            <a:fld id="{4F745C56-B08E-46E0-9044-AE0988E5C179}" type="slidenum">
              <a:rPr lang="fr-FR" smtClean="0"/>
              <a:pPr/>
              <a:t>198</a:t>
            </a:fld>
            <a:endParaRPr lang="fr-FR"/>
          </a:p>
        </p:txBody>
      </p:sp>
    </p:spTree>
    <p:extLst>
      <p:ext uri="{BB962C8B-B14F-4D97-AF65-F5344CB8AC3E}">
        <p14:creationId xmlns:p14="http://schemas.microsoft.com/office/powerpoint/2010/main" val="2590895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371AC-C4FE-4EFC-8227-35860E4B22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E657B8-2AEE-4946-8A79-D5FF15AD6E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64E96E-2D49-4128-95D0-96D3AACA6D6A}"/>
              </a:ext>
            </a:extLst>
          </p:cNvPr>
          <p:cNvSpPr>
            <a:spLocks noGrp="1"/>
          </p:cNvSpPr>
          <p:nvPr>
            <p:ph type="dt" sz="half" idx="10"/>
          </p:nvPr>
        </p:nvSpPr>
        <p:spPr/>
        <p:txBody>
          <a:bodyPr/>
          <a:lstStyle/>
          <a:p>
            <a:fld id="{044C682F-12DC-41C0-A2E3-F47F07EE58B2}" type="datetimeFigureOut">
              <a:rPr lang="en-US" smtClean="0"/>
              <a:t>12/19/2023</a:t>
            </a:fld>
            <a:endParaRPr lang="en-US"/>
          </a:p>
        </p:txBody>
      </p:sp>
      <p:sp>
        <p:nvSpPr>
          <p:cNvPr id="5" name="Footer Placeholder 4">
            <a:extLst>
              <a:ext uri="{FF2B5EF4-FFF2-40B4-BE49-F238E27FC236}">
                <a16:creationId xmlns:a16="http://schemas.microsoft.com/office/drawing/2014/main" id="{E71C59C4-2AD1-416D-AB6A-B1AC851BF7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BB06E-B38E-4A0C-8CDB-C2BA6150A013}"/>
              </a:ext>
            </a:extLst>
          </p:cNvPr>
          <p:cNvSpPr>
            <a:spLocks noGrp="1"/>
          </p:cNvSpPr>
          <p:nvPr>
            <p:ph type="sldNum" sz="quarter" idx="12"/>
          </p:nvPr>
        </p:nvSpPr>
        <p:spPr/>
        <p:txBody>
          <a:bodyPr/>
          <a:lstStyle/>
          <a:p>
            <a:fld id="{6E5E95E6-44D0-4BC2-B9FF-B88DE2EFF885}" type="slidenum">
              <a:rPr lang="en-US" smtClean="0"/>
              <a:t>‹#›</a:t>
            </a:fld>
            <a:endParaRPr lang="en-US"/>
          </a:p>
        </p:txBody>
      </p:sp>
    </p:spTree>
    <p:extLst>
      <p:ext uri="{BB962C8B-B14F-4D97-AF65-F5344CB8AC3E}">
        <p14:creationId xmlns:p14="http://schemas.microsoft.com/office/powerpoint/2010/main" val="1051055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FE1D1-44D6-4738-9D99-233159C375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F97944-ABA5-48C0-A587-67420A46CD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67C5FB-6D2B-4B2A-B8A3-A14F265E1E1A}"/>
              </a:ext>
            </a:extLst>
          </p:cNvPr>
          <p:cNvSpPr>
            <a:spLocks noGrp="1"/>
          </p:cNvSpPr>
          <p:nvPr>
            <p:ph type="dt" sz="half" idx="10"/>
          </p:nvPr>
        </p:nvSpPr>
        <p:spPr/>
        <p:txBody>
          <a:bodyPr/>
          <a:lstStyle/>
          <a:p>
            <a:fld id="{044C682F-12DC-41C0-A2E3-F47F07EE58B2}" type="datetimeFigureOut">
              <a:rPr lang="en-US" smtClean="0"/>
              <a:t>12/19/2023</a:t>
            </a:fld>
            <a:endParaRPr lang="en-US"/>
          </a:p>
        </p:txBody>
      </p:sp>
      <p:sp>
        <p:nvSpPr>
          <p:cNvPr id="5" name="Footer Placeholder 4">
            <a:extLst>
              <a:ext uri="{FF2B5EF4-FFF2-40B4-BE49-F238E27FC236}">
                <a16:creationId xmlns:a16="http://schemas.microsoft.com/office/drawing/2014/main" id="{F15EE31B-E3CB-4044-9861-62B94912A7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AC08D-6CAB-48C9-B519-5E8C0BE7E1DC}"/>
              </a:ext>
            </a:extLst>
          </p:cNvPr>
          <p:cNvSpPr>
            <a:spLocks noGrp="1"/>
          </p:cNvSpPr>
          <p:nvPr>
            <p:ph type="sldNum" sz="quarter" idx="12"/>
          </p:nvPr>
        </p:nvSpPr>
        <p:spPr/>
        <p:txBody>
          <a:bodyPr/>
          <a:lstStyle/>
          <a:p>
            <a:fld id="{6E5E95E6-44D0-4BC2-B9FF-B88DE2EFF885}" type="slidenum">
              <a:rPr lang="en-US" smtClean="0"/>
              <a:t>‹#›</a:t>
            </a:fld>
            <a:endParaRPr lang="en-US"/>
          </a:p>
        </p:txBody>
      </p:sp>
    </p:spTree>
    <p:extLst>
      <p:ext uri="{BB962C8B-B14F-4D97-AF65-F5344CB8AC3E}">
        <p14:creationId xmlns:p14="http://schemas.microsoft.com/office/powerpoint/2010/main" val="1370695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953B32-5BA1-4228-8895-629321EF24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6ED8ED-A707-4D23-9ECC-4E72426BF7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BE652-A1EF-4D38-A837-EE2C048578F8}"/>
              </a:ext>
            </a:extLst>
          </p:cNvPr>
          <p:cNvSpPr>
            <a:spLocks noGrp="1"/>
          </p:cNvSpPr>
          <p:nvPr>
            <p:ph type="dt" sz="half" idx="10"/>
          </p:nvPr>
        </p:nvSpPr>
        <p:spPr/>
        <p:txBody>
          <a:bodyPr/>
          <a:lstStyle/>
          <a:p>
            <a:fld id="{044C682F-12DC-41C0-A2E3-F47F07EE58B2}" type="datetimeFigureOut">
              <a:rPr lang="en-US" smtClean="0"/>
              <a:t>12/19/2023</a:t>
            </a:fld>
            <a:endParaRPr lang="en-US"/>
          </a:p>
        </p:txBody>
      </p:sp>
      <p:sp>
        <p:nvSpPr>
          <p:cNvPr id="5" name="Footer Placeholder 4">
            <a:extLst>
              <a:ext uri="{FF2B5EF4-FFF2-40B4-BE49-F238E27FC236}">
                <a16:creationId xmlns:a16="http://schemas.microsoft.com/office/drawing/2014/main" id="{27235963-98F3-425B-A670-06A1068ED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15963-66DA-4EE2-879F-7CE69C3C87B9}"/>
              </a:ext>
            </a:extLst>
          </p:cNvPr>
          <p:cNvSpPr>
            <a:spLocks noGrp="1"/>
          </p:cNvSpPr>
          <p:nvPr>
            <p:ph type="sldNum" sz="quarter" idx="12"/>
          </p:nvPr>
        </p:nvSpPr>
        <p:spPr/>
        <p:txBody>
          <a:bodyPr/>
          <a:lstStyle/>
          <a:p>
            <a:fld id="{6E5E95E6-44D0-4BC2-B9FF-B88DE2EFF885}" type="slidenum">
              <a:rPr lang="en-US" smtClean="0"/>
              <a:t>‹#›</a:t>
            </a:fld>
            <a:endParaRPr lang="en-US"/>
          </a:p>
        </p:txBody>
      </p:sp>
    </p:spTree>
    <p:extLst>
      <p:ext uri="{BB962C8B-B14F-4D97-AF65-F5344CB8AC3E}">
        <p14:creationId xmlns:p14="http://schemas.microsoft.com/office/powerpoint/2010/main" val="1450041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03927"/>
            <a:ext cx="10515600" cy="477303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5BFE7555-07CF-4CC1-9AD4-26EB01ADEF75}"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6E0707-16D1-4EFD-9C7E-2A3D500773BC}" type="slidenum">
              <a:rPr lang="en-US" smtClean="0"/>
              <a:t>‹#›</a:t>
            </a:fld>
            <a:endParaRPr lang="en-US"/>
          </a:p>
        </p:txBody>
      </p:sp>
      <p:sp>
        <p:nvSpPr>
          <p:cNvPr id="7" name="Title 1">
            <a:extLst>
              <a:ext uri="{FF2B5EF4-FFF2-40B4-BE49-F238E27FC236}">
                <a16:creationId xmlns:a16="http://schemas.microsoft.com/office/drawing/2014/main" id="{DCF3BEDA-FA7D-4B55-86EB-C1B1FEE87EEE}"/>
              </a:ext>
            </a:extLst>
          </p:cNvPr>
          <p:cNvSpPr txBox="1">
            <a:spLocks/>
          </p:cNvSpPr>
          <p:nvPr userDrawn="1"/>
        </p:nvSpPr>
        <p:spPr bwMode="auto">
          <a:xfrm>
            <a:off x="0" y="-95003"/>
            <a:ext cx="12192000" cy="836364"/>
          </a:xfrm>
          <a:prstGeom prst="rect">
            <a:avLst/>
          </a:prstGeom>
          <a:gradFill flip="none" rotWithShape="1">
            <a:gsLst>
              <a:gs pos="85000">
                <a:srgbClr val="78BF3F"/>
              </a:gs>
              <a:gs pos="0">
                <a:srgbClr val="009740"/>
              </a:gs>
              <a:gs pos="100000">
                <a:srgbClr val="8DC63F"/>
              </a:gs>
            </a:gsLst>
            <a:lin ang="0" scaled="1"/>
            <a:tileRect/>
          </a:gradFill>
          <a:ln>
            <a:noFill/>
          </a:ln>
        </p:spPr>
        <p:txBody>
          <a:bodyPr vert="horz" wrap="square" lIns="68580" tIns="34290" rIns="68580" bIns="34290" numCol="1" anchor="ctr" anchorCtr="0" compatLnSpc="1">
            <a:prstTxWarp prst="textNoShape">
              <a:avLst/>
            </a:prstTxWarp>
          </a:bodyPr>
          <a:lstStyle>
            <a:lvl1pPr marL="338138" algn="l" rtl="0" eaLnBrk="0" fontAlgn="base" hangingPunct="0">
              <a:spcBef>
                <a:spcPct val="0"/>
              </a:spcBef>
              <a:spcAft>
                <a:spcPct val="0"/>
              </a:spcAft>
              <a:defRPr sz="3600" b="1" kern="1200" baseline="0">
                <a:solidFill>
                  <a:schemeClr val="bg1"/>
                </a:solidFill>
                <a:latin typeface="Arial" pitchFamily="34" charset="0"/>
                <a:ea typeface="+mj-ea"/>
                <a:cs typeface="Arial" pitchFamily="34" charset="0"/>
              </a:defRPr>
            </a:lvl1pPr>
            <a:lvl2pPr marL="338138" algn="l" rtl="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2pPr>
            <a:lvl3pPr marL="338138" algn="l" rtl="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3pPr>
            <a:lvl4pPr marL="338138" algn="l" rtl="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4pPr>
            <a:lvl5pPr marL="338138" algn="l" rtl="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5pPr>
            <a:lvl6pPr marL="795338" algn="l" rtl="0" fontAlgn="base">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1252538" algn="l" rtl="0" fontAlgn="base">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1709738" algn="l" rtl="0" fontAlgn="base">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2166938" algn="l" rtl="0" fontAlgn="base">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endParaRPr lang="en-GB" sz="2100" dirty="0"/>
          </a:p>
        </p:txBody>
      </p:sp>
      <p:sp>
        <p:nvSpPr>
          <p:cNvPr id="10" name="Title 1">
            <a:extLst>
              <a:ext uri="{FF2B5EF4-FFF2-40B4-BE49-F238E27FC236}">
                <a16:creationId xmlns:a16="http://schemas.microsoft.com/office/drawing/2014/main" id="{D747D75D-1B19-4DFB-B1FA-C94653A5192F}"/>
              </a:ext>
            </a:extLst>
          </p:cNvPr>
          <p:cNvSpPr>
            <a:spLocks noGrp="1"/>
          </p:cNvSpPr>
          <p:nvPr>
            <p:ph type="title"/>
          </p:nvPr>
        </p:nvSpPr>
        <p:spPr>
          <a:xfrm>
            <a:off x="-1" y="32709"/>
            <a:ext cx="11410485" cy="648328"/>
          </a:xfrm>
        </p:spPr>
        <p:txBody>
          <a:bodyPr/>
          <a:lstStyle>
            <a:lvl1pPr>
              <a:defRPr>
                <a:solidFill>
                  <a:schemeClr val="bg1"/>
                </a:solidFill>
              </a:defRPr>
            </a:lvl1pPr>
          </a:lstStyle>
          <a:p>
            <a:r>
              <a:rPr lang="fr-FR"/>
              <a:t>Modifiez le style du titre</a:t>
            </a:r>
            <a:endParaRPr lang="en-US" dirty="0"/>
          </a:p>
        </p:txBody>
      </p:sp>
      <p:pic>
        <p:nvPicPr>
          <p:cNvPr id="2" name="Picture 4">
            <a:extLst>
              <a:ext uri="{FF2B5EF4-FFF2-40B4-BE49-F238E27FC236}">
                <a16:creationId xmlns:a16="http://schemas.microsoft.com/office/drawing/2014/main" id="{3A89F135-C3A1-E7FD-FEE3-905F427575AE}"/>
              </a:ext>
            </a:extLst>
          </p:cNvPr>
          <p:cNvPicPr>
            <a:picLocks noChangeAspect="1" noChangeArrowheads="1"/>
          </p:cNvPicPr>
          <p:nvPr userDrawn="1"/>
        </p:nvPicPr>
        <p:blipFill>
          <a:blip r:embed="rId2"/>
          <a:srcRect/>
          <a:stretch>
            <a:fillRect/>
          </a:stretch>
        </p:blipFill>
        <p:spPr bwMode="auto">
          <a:xfrm>
            <a:off x="1447800" y="6352709"/>
            <a:ext cx="838200" cy="368766"/>
          </a:xfrm>
          <a:prstGeom prst="rect">
            <a:avLst/>
          </a:prstGeom>
          <a:noFill/>
          <a:ln w="9525">
            <a:noFill/>
            <a:miter lim="800000"/>
            <a:headEnd/>
            <a:tailEnd/>
          </a:ln>
        </p:spPr>
      </p:pic>
      <p:pic>
        <p:nvPicPr>
          <p:cNvPr id="9" name="Image 13">
            <a:extLst>
              <a:ext uri="{FF2B5EF4-FFF2-40B4-BE49-F238E27FC236}">
                <a16:creationId xmlns:a16="http://schemas.microsoft.com/office/drawing/2014/main" id="{D666AF02-47E7-ED17-68A9-3C40992BF49F}"/>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4201684" y="6356352"/>
            <a:ext cx="1360917" cy="365125"/>
          </a:xfrm>
          <a:prstGeom prst="rect">
            <a:avLst/>
          </a:prstGeom>
        </p:spPr>
      </p:pic>
      <p:pic>
        <p:nvPicPr>
          <p:cNvPr id="11" name="Picture 10">
            <a:extLst>
              <a:ext uri="{FF2B5EF4-FFF2-40B4-BE49-F238E27FC236}">
                <a16:creationId xmlns:a16="http://schemas.microsoft.com/office/drawing/2014/main" id="{131DD43D-69E4-7916-39CC-6454C6FCEFC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77265" y="6312279"/>
            <a:ext cx="1100137" cy="451910"/>
          </a:xfrm>
          <a:prstGeom prst="rect">
            <a:avLst/>
          </a:prstGeom>
          <a:noFill/>
        </p:spPr>
      </p:pic>
    </p:spTree>
    <p:extLst>
      <p:ext uri="{BB962C8B-B14F-4D97-AF65-F5344CB8AC3E}">
        <p14:creationId xmlns:p14="http://schemas.microsoft.com/office/powerpoint/2010/main" val="1611239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5BFE7555-07CF-4CC1-9AD4-26EB01ADEF75}"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E0707-16D1-4EFD-9C7E-2A3D500773BC}" type="slidenum">
              <a:rPr lang="en-US" smtClean="0"/>
              <a:t>‹#›</a:t>
            </a:fld>
            <a:endParaRPr lang="en-US"/>
          </a:p>
        </p:txBody>
      </p:sp>
      <p:sp>
        <p:nvSpPr>
          <p:cNvPr id="8" name="Title 1">
            <a:extLst>
              <a:ext uri="{FF2B5EF4-FFF2-40B4-BE49-F238E27FC236}">
                <a16:creationId xmlns:a16="http://schemas.microsoft.com/office/drawing/2014/main" id="{E0D5BB03-C378-43A3-A13C-B6F344A17DEC}"/>
              </a:ext>
            </a:extLst>
          </p:cNvPr>
          <p:cNvSpPr txBox="1">
            <a:spLocks/>
          </p:cNvSpPr>
          <p:nvPr userDrawn="1"/>
        </p:nvSpPr>
        <p:spPr bwMode="auto">
          <a:xfrm>
            <a:off x="0" y="-95003"/>
            <a:ext cx="12192000" cy="836364"/>
          </a:xfrm>
          <a:prstGeom prst="rect">
            <a:avLst/>
          </a:prstGeom>
          <a:gradFill flip="none" rotWithShape="1">
            <a:gsLst>
              <a:gs pos="85000">
                <a:srgbClr val="78BF3F"/>
              </a:gs>
              <a:gs pos="0">
                <a:srgbClr val="009740"/>
              </a:gs>
              <a:gs pos="100000">
                <a:srgbClr val="8DC63F"/>
              </a:gs>
            </a:gsLst>
            <a:lin ang="0" scaled="1"/>
            <a:tileRect/>
          </a:gradFill>
          <a:ln>
            <a:noFill/>
          </a:ln>
        </p:spPr>
        <p:txBody>
          <a:bodyPr vert="horz" wrap="square" lIns="68580" tIns="34290" rIns="68580" bIns="34290" numCol="1" anchor="ctr" anchorCtr="0" compatLnSpc="1">
            <a:prstTxWarp prst="textNoShape">
              <a:avLst/>
            </a:prstTxWarp>
          </a:bodyPr>
          <a:lstStyle>
            <a:lvl1pPr marL="338138" algn="l" rtl="0" eaLnBrk="0" fontAlgn="base" hangingPunct="0">
              <a:spcBef>
                <a:spcPct val="0"/>
              </a:spcBef>
              <a:spcAft>
                <a:spcPct val="0"/>
              </a:spcAft>
              <a:defRPr sz="3600" b="1" kern="1200" baseline="0">
                <a:solidFill>
                  <a:schemeClr val="bg1"/>
                </a:solidFill>
                <a:latin typeface="Arial" pitchFamily="34" charset="0"/>
                <a:ea typeface="+mj-ea"/>
                <a:cs typeface="Arial" pitchFamily="34" charset="0"/>
              </a:defRPr>
            </a:lvl1pPr>
            <a:lvl2pPr marL="338138" algn="l" rtl="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2pPr>
            <a:lvl3pPr marL="338138" algn="l" rtl="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3pPr>
            <a:lvl4pPr marL="338138" algn="l" rtl="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4pPr>
            <a:lvl5pPr marL="338138" algn="l" rtl="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5pPr>
            <a:lvl6pPr marL="795338" algn="l" rtl="0" fontAlgn="base">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1252538" algn="l" rtl="0" fontAlgn="base">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1709738" algn="l" rtl="0" fontAlgn="base">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2166938" algn="l" rtl="0" fontAlgn="base">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endParaRPr lang="en-GB" sz="2100" dirty="0"/>
          </a:p>
        </p:txBody>
      </p:sp>
      <p:sp>
        <p:nvSpPr>
          <p:cNvPr id="11" name="Title 1">
            <a:extLst>
              <a:ext uri="{FF2B5EF4-FFF2-40B4-BE49-F238E27FC236}">
                <a16:creationId xmlns:a16="http://schemas.microsoft.com/office/drawing/2014/main" id="{3FC1A977-6079-495F-8089-92C1B3A26D45}"/>
              </a:ext>
            </a:extLst>
          </p:cNvPr>
          <p:cNvSpPr>
            <a:spLocks noGrp="1"/>
          </p:cNvSpPr>
          <p:nvPr>
            <p:ph type="title"/>
          </p:nvPr>
        </p:nvSpPr>
        <p:spPr>
          <a:xfrm>
            <a:off x="-1" y="32709"/>
            <a:ext cx="11410485" cy="648328"/>
          </a:xfrm>
        </p:spPr>
        <p:txBody>
          <a:bodyPr/>
          <a:lstStyle>
            <a:lvl1pPr>
              <a:defRPr>
                <a:solidFill>
                  <a:schemeClr val="bg1"/>
                </a:solidFill>
              </a:defRPr>
            </a:lvl1pPr>
          </a:lstStyle>
          <a:p>
            <a:r>
              <a:rPr lang="fr-FR"/>
              <a:t>Modifiez le style du titre</a:t>
            </a:r>
            <a:endParaRPr lang="en-US" dirty="0"/>
          </a:p>
        </p:txBody>
      </p:sp>
    </p:spTree>
    <p:extLst>
      <p:ext uri="{BB962C8B-B14F-4D97-AF65-F5344CB8AC3E}">
        <p14:creationId xmlns:p14="http://schemas.microsoft.com/office/powerpoint/2010/main" val="4103201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C88B05E-0752-43B0-B926-C8508BCC049F}"/>
              </a:ext>
            </a:extLst>
          </p:cNvPr>
          <p:cNvSpPr txBox="1">
            <a:spLocks/>
          </p:cNvSpPr>
          <p:nvPr userDrawn="1"/>
        </p:nvSpPr>
        <p:spPr bwMode="auto">
          <a:xfrm>
            <a:off x="0" y="2196382"/>
            <a:ext cx="12192000" cy="1972731"/>
          </a:xfrm>
          <a:prstGeom prst="rect">
            <a:avLst/>
          </a:prstGeom>
          <a:gradFill flip="none" rotWithShape="1">
            <a:gsLst>
              <a:gs pos="85000">
                <a:srgbClr val="78BF3F"/>
              </a:gs>
              <a:gs pos="0">
                <a:srgbClr val="009740"/>
              </a:gs>
              <a:gs pos="100000">
                <a:srgbClr val="8DC63F"/>
              </a:gs>
            </a:gsLst>
            <a:lin ang="0" scaled="1"/>
            <a:tileRect/>
          </a:gradFill>
          <a:ln>
            <a:noFill/>
          </a:ln>
        </p:spPr>
        <p:txBody>
          <a:bodyPr vert="horz" wrap="square" lIns="68580" tIns="34290" rIns="68580" bIns="34290" numCol="1" anchor="ctr" anchorCtr="0" compatLnSpc="1">
            <a:prstTxWarp prst="textNoShape">
              <a:avLst/>
            </a:prstTxWarp>
          </a:bodyPr>
          <a:lstStyle>
            <a:lvl1pPr marL="338138" algn="l" rtl="0" eaLnBrk="0" fontAlgn="base" hangingPunct="0">
              <a:spcBef>
                <a:spcPct val="0"/>
              </a:spcBef>
              <a:spcAft>
                <a:spcPct val="0"/>
              </a:spcAft>
              <a:defRPr sz="3600" b="1" kern="1200" baseline="0">
                <a:solidFill>
                  <a:schemeClr val="bg1"/>
                </a:solidFill>
                <a:latin typeface="Arial" pitchFamily="34" charset="0"/>
                <a:ea typeface="+mj-ea"/>
                <a:cs typeface="Arial" pitchFamily="34" charset="0"/>
              </a:defRPr>
            </a:lvl1pPr>
            <a:lvl2pPr marL="338138" algn="l" rtl="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2pPr>
            <a:lvl3pPr marL="338138" algn="l" rtl="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3pPr>
            <a:lvl4pPr marL="338138" algn="l" rtl="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4pPr>
            <a:lvl5pPr marL="338138" algn="l" rtl="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5pPr>
            <a:lvl6pPr marL="795338" algn="l" rtl="0" fontAlgn="base">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1252538" algn="l" rtl="0" fontAlgn="base">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1709738" algn="l" rtl="0" fontAlgn="base">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2166938" algn="l" rtl="0" fontAlgn="base">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endParaRPr lang="en-GB" sz="2100" dirty="0"/>
          </a:p>
        </p:txBody>
      </p:sp>
      <p:sp>
        <p:nvSpPr>
          <p:cNvPr id="22" name="Date Placeholder 1">
            <a:extLst>
              <a:ext uri="{FF2B5EF4-FFF2-40B4-BE49-F238E27FC236}">
                <a16:creationId xmlns:a16="http://schemas.microsoft.com/office/drawing/2014/main" id="{79BADB8D-AF8A-46BF-813B-C69B61641D0E}"/>
              </a:ext>
            </a:extLst>
          </p:cNvPr>
          <p:cNvSpPr>
            <a:spLocks noGrp="1"/>
          </p:cNvSpPr>
          <p:nvPr>
            <p:ph type="dt" sz="half" idx="10"/>
          </p:nvPr>
        </p:nvSpPr>
        <p:spPr>
          <a:xfrm>
            <a:off x="838200" y="6356352"/>
            <a:ext cx="2743200" cy="365125"/>
          </a:xfrm>
        </p:spPr>
        <p:txBody>
          <a:bodyPr/>
          <a:lstStyle/>
          <a:p>
            <a:fld id="{5BFE7555-07CF-4CC1-9AD4-26EB01ADEF75}" type="datetimeFigureOut">
              <a:rPr lang="en-US" smtClean="0"/>
              <a:t>12/19/2023</a:t>
            </a:fld>
            <a:endParaRPr lang="en-US"/>
          </a:p>
        </p:txBody>
      </p:sp>
      <p:sp>
        <p:nvSpPr>
          <p:cNvPr id="23" name="Footer Placeholder 2">
            <a:extLst>
              <a:ext uri="{FF2B5EF4-FFF2-40B4-BE49-F238E27FC236}">
                <a16:creationId xmlns:a16="http://schemas.microsoft.com/office/drawing/2014/main" id="{6244C238-919E-47E9-BAF7-F6ADE1D222BC}"/>
              </a:ext>
            </a:extLst>
          </p:cNvPr>
          <p:cNvSpPr>
            <a:spLocks noGrp="1"/>
          </p:cNvSpPr>
          <p:nvPr>
            <p:ph type="ftr" sz="quarter" idx="11"/>
          </p:nvPr>
        </p:nvSpPr>
        <p:spPr>
          <a:xfrm>
            <a:off x="4038600" y="6356352"/>
            <a:ext cx="4114800" cy="365125"/>
          </a:xfrm>
        </p:spPr>
        <p:txBody>
          <a:bodyPr/>
          <a:lstStyle/>
          <a:p>
            <a:endParaRPr lang="en-US" dirty="0"/>
          </a:p>
        </p:txBody>
      </p:sp>
      <p:sp>
        <p:nvSpPr>
          <p:cNvPr id="8" name="Rectangle 7">
            <a:extLst>
              <a:ext uri="{FF2B5EF4-FFF2-40B4-BE49-F238E27FC236}">
                <a16:creationId xmlns:a16="http://schemas.microsoft.com/office/drawing/2014/main" id="{13D888DB-5366-AD4C-9CE7-B927A4D6AAE4}"/>
              </a:ext>
            </a:extLst>
          </p:cNvPr>
          <p:cNvSpPr/>
          <p:nvPr userDrawn="1"/>
        </p:nvSpPr>
        <p:spPr>
          <a:xfrm>
            <a:off x="2267845" y="2414785"/>
            <a:ext cx="7656313" cy="923330"/>
          </a:xfrm>
          <a:prstGeom prst="rect">
            <a:avLst/>
          </a:prstGeom>
        </p:spPr>
        <p:txBody>
          <a:bodyPr wrap="square">
            <a:spAutoFit/>
          </a:bodyPr>
          <a:lstStyle/>
          <a:p>
            <a:pPr algn="ctr"/>
            <a:br>
              <a:rPr lang="en-US" sz="2700" b="1" dirty="0">
                <a:solidFill>
                  <a:schemeClr val="bg1"/>
                </a:solidFill>
                <a:latin typeface="Arial" panose="020B0604020202020204" pitchFamily="34" charset="0"/>
                <a:cs typeface="Arial" panose="020B0604020202020204" pitchFamily="34" charset="0"/>
              </a:rPr>
            </a:br>
            <a:endParaRPr lang="en-US" sz="2700" dirty="0"/>
          </a:p>
        </p:txBody>
      </p:sp>
      <p:sp>
        <p:nvSpPr>
          <p:cNvPr id="7" name="Titre 6">
            <a:extLst>
              <a:ext uri="{FF2B5EF4-FFF2-40B4-BE49-F238E27FC236}">
                <a16:creationId xmlns:a16="http://schemas.microsoft.com/office/drawing/2014/main" id="{0913C396-AA0F-3246-BF54-2D2A0FC78FCB}"/>
              </a:ext>
            </a:extLst>
          </p:cNvPr>
          <p:cNvSpPr>
            <a:spLocks noGrp="1"/>
          </p:cNvSpPr>
          <p:nvPr>
            <p:ph type="title" hasCustomPrompt="1"/>
          </p:nvPr>
        </p:nvSpPr>
        <p:spPr>
          <a:xfrm>
            <a:off x="2899509" y="3215892"/>
            <a:ext cx="6557107" cy="1325563"/>
          </a:xfrm>
        </p:spPr>
        <p:txBody>
          <a:bodyPr/>
          <a:lstStyle>
            <a:lvl1pPr algn="ctr">
              <a:defRPr sz="2700" i="1">
                <a:ln>
                  <a:noFill/>
                </a:ln>
                <a:solidFill>
                  <a:schemeClr val="bg1"/>
                </a:solidFill>
              </a:defRPr>
            </a:lvl1pPr>
          </a:lstStyle>
          <a:p>
            <a:r>
              <a:rPr lang="fr-FR" dirty="0"/>
              <a:t>Titre</a:t>
            </a:r>
          </a:p>
        </p:txBody>
      </p:sp>
      <p:sp>
        <p:nvSpPr>
          <p:cNvPr id="19" name="Text Placeholder 13">
            <a:extLst>
              <a:ext uri="{FF2B5EF4-FFF2-40B4-BE49-F238E27FC236}">
                <a16:creationId xmlns:a16="http://schemas.microsoft.com/office/drawing/2014/main" id="{71D7B8A6-36B5-4543-9C0C-2179286A1944}"/>
              </a:ext>
            </a:extLst>
          </p:cNvPr>
          <p:cNvSpPr>
            <a:spLocks noGrp="1"/>
          </p:cNvSpPr>
          <p:nvPr>
            <p:ph type="body" sz="quarter" idx="12" hasCustomPrompt="1"/>
          </p:nvPr>
        </p:nvSpPr>
        <p:spPr>
          <a:xfrm>
            <a:off x="4302820" y="4911629"/>
            <a:ext cx="3750483" cy="861858"/>
          </a:xfrm>
        </p:spPr>
        <p:txBody>
          <a:bodyPr>
            <a:noAutofit/>
          </a:bodyPr>
          <a:lstStyle>
            <a:lvl1pPr marL="0" indent="0" algn="ctr">
              <a:lnSpc>
                <a:spcPct val="70000"/>
              </a:lnSpc>
              <a:buNone/>
              <a:defRPr sz="2100">
                <a:solidFill>
                  <a:srgbClr val="808080"/>
                </a:solidFill>
              </a:defRPr>
            </a:lvl1pPr>
            <a:lvl2pPr marL="457121" indent="0" algn="ctr">
              <a:buNone/>
              <a:defRPr sz="2100"/>
            </a:lvl2pPr>
            <a:lvl3pPr marL="914240" indent="0" algn="ctr">
              <a:buNone/>
              <a:defRPr sz="2100"/>
            </a:lvl3pPr>
            <a:lvl4pPr marL="1371360" indent="0" algn="ctr">
              <a:buNone/>
              <a:defRPr sz="2100"/>
            </a:lvl4pPr>
            <a:lvl5pPr marL="1828480" indent="0" algn="ctr">
              <a:buNone/>
              <a:defRPr sz="2100"/>
            </a:lvl5pPr>
          </a:lstStyle>
          <a:p>
            <a:pPr lvl="0"/>
            <a:r>
              <a:rPr lang="fr-FR" dirty="0"/>
              <a:t>Date de la réunion</a:t>
            </a:r>
            <a:endParaRPr lang="en-US" dirty="0"/>
          </a:p>
        </p:txBody>
      </p:sp>
      <p:sp>
        <p:nvSpPr>
          <p:cNvPr id="21" name="Text Placeholder 13">
            <a:extLst>
              <a:ext uri="{FF2B5EF4-FFF2-40B4-BE49-F238E27FC236}">
                <a16:creationId xmlns:a16="http://schemas.microsoft.com/office/drawing/2014/main" id="{DD5A4272-D55C-3C4A-82E4-FAD265F1F8DA}"/>
              </a:ext>
            </a:extLst>
          </p:cNvPr>
          <p:cNvSpPr>
            <a:spLocks noGrp="1"/>
          </p:cNvSpPr>
          <p:nvPr>
            <p:ph type="body" sz="quarter" idx="13" hasCustomPrompt="1"/>
          </p:nvPr>
        </p:nvSpPr>
        <p:spPr>
          <a:xfrm>
            <a:off x="8348334" y="6356114"/>
            <a:ext cx="3695175" cy="365126"/>
          </a:xfrm>
        </p:spPr>
        <p:txBody>
          <a:bodyPr>
            <a:noAutofit/>
          </a:bodyPr>
          <a:lstStyle>
            <a:lvl1pPr marL="0" indent="0" algn="ctr">
              <a:lnSpc>
                <a:spcPct val="70000"/>
              </a:lnSpc>
              <a:buNone/>
              <a:defRPr sz="1125">
                <a:solidFill>
                  <a:srgbClr val="808080"/>
                </a:solidFill>
              </a:defRPr>
            </a:lvl1pPr>
            <a:lvl2pPr marL="457121" indent="0" algn="ctr">
              <a:buNone/>
              <a:defRPr sz="2100"/>
            </a:lvl2pPr>
            <a:lvl3pPr marL="914240" indent="0" algn="ctr">
              <a:buNone/>
              <a:defRPr sz="2100"/>
            </a:lvl3pPr>
            <a:lvl4pPr marL="1371360" indent="0" algn="ctr">
              <a:buNone/>
              <a:defRPr sz="2100"/>
            </a:lvl4pPr>
            <a:lvl5pPr marL="1828480" indent="0" algn="ctr">
              <a:buNone/>
              <a:defRPr sz="2100"/>
            </a:lvl5pPr>
          </a:lstStyle>
          <a:p>
            <a:pPr lvl="0"/>
            <a:r>
              <a:rPr lang="fr-FR" dirty="0"/>
              <a:t>Cluster National / Bunia….</a:t>
            </a:r>
            <a:endParaRPr lang="en-US" dirty="0"/>
          </a:p>
        </p:txBody>
      </p:sp>
      <p:pic>
        <p:nvPicPr>
          <p:cNvPr id="3" name="Image 2">
            <a:extLst>
              <a:ext uri="{FF2B5EF4-FFF2-40B4-BE49-F238E27FC236}">
                <a16:creationId xmlns:a16="http://schemas.microsoft.com/office/drawing/2014/main" id="{3BB0ADB0-D3ED-0549-8066-BC6830E654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8787" y="88901"/>
            <a:ext cx="4040416" cy="949324"/>
          </a:xfrm>
          <a:prstGeom prst="rect">
            <a:avLst/>
          </a:prstGeom>
        </p:spPr>
      </p:pic>
    </p:spTree>
    <p:extLst>
      <p:ext uri="{BB962C8B-B14F-4D97-AF65-F5344CB8AC3E}">
        <p14:creationId xmlns:p14="http://schemas.microsoft.com/office/powerpoint/2010/main" val="2671160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APO TEXTE UNE LIGNE BLEU">
    <p:spTree>
      <p:nvGrpSpPr>
        <p:cNvPr id="1" name=""/>
        <p:cNvGrpSpPr/>
        <p:nvPr/>
      </p:nvGrpSpPr>
      <p:grpSpPr>
        <a:xfrm>
          <a:off x="0" y="0"/>
          <a:ext cx="0" cy="0"/>
          <a:chOff x="0" y="0"/>
          <a:chExt cx="0" cy="0"/>
        </a:xfrm>
      </p:grpSpPr>
      <p:sp>
        <p:nvSpPr>
          <p:cNvPr id="3" name="Título 2"/>
          <p:cNvSpPr>
            <a:spLocks noGrp="1"/>
          </p:cNvSpPr>
          <p:nvPr>
            <p:ph type="title" hasCustomPrompt="1"/>
          </p:nvPr>
        </p:nvSpPr>
        <p:spPr>
          <a:xfrm>
            <a:off x="609600" y="365127"/>
            <a:ext cx="10972800" cy="701674"/>
          </a:xfrm>
          <a:prstGeom prst="rect">
            <a:avLst/>
          </a:prstGeom>
        </p:spPr>
        <p:txBody>
          <a:bodyPr/>
          <a:lstStyle>
            <a:lvl1pPr>
              <a:lnSpc>
                <a:spcPts val="4400"/>
              </a:lnSpc>
              <a:defRPr sz="4000" baseline="0">
                <a:solidFill>
                  <a:schemeClr val="tx1"/>
                </a:solidFill>
              </a:defRPr>
            </a:lvl1pPr>
          </a:lstStyle>
          <a:p>
            <a:r>
              <a:rPr lang="fr-FR" noProof="0" dirty="0"/>
              <a:t>INSÉRER LE TITRE ICI</a:t>
            </a:r>
          </a:p>
        </p:txBody>
      </p:sp>
      <p:cxnSp>
        <p:nvCxnSpPr>
          <p:cNvPr id="7" name="Straight Connector 12"/>
          <p:cNvCxnSpPr/>
          <p:nvPr/>
        </p:nvCxnSpPr>
        <p:spPr>
          <a:xfrm>
            <a:off x="609600" y="1079501"/>
            <a:ext cx="10972800"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Marcador de texto 13"/>
          <p:cNvSpPr>
            <a:spLocks noGrp="1"/>
          </p:cNvSpPr>
          <p:nvPr>
            <p:ph type="body" sz="quarter" idx="10" hasCustomPrompt="1"/>
          </p:nvPr>
        </p:nvSpPr>
        <p:spPr>
          <a:xfrm>
            <a:off x="609600" y="1257300"/>
            <a:ext cx="10972800" cy="5372100"/>
          </a:xfrm>
          <a:prstGeom prst="rect">
            <a:avLst/>
          </a:prstGeom>
        </p:spPr>
        <p:txBody>
          <a:bodyPr/>
          <a:lstStyle>
            <a:lvl1pPr marL="457200" marR="0" indent="-457200" algn="l" defTabSz="685800" rtl="0" eaLnBrk="1" fontAlgn="auto" latinLnBrk="0" hangingPunct="1">
              <a:lnSpc>
                <a:spcPct val="90000"/>
              </a:lnSpc>
              <a:spcBef>
                <a:spcPts val="750"/>
              </a:spcBef>
              <a:spcAft>
                <a:spcPts val="0"/>
              </a:spcAft>
              <a:buClrTx/>
              <a:buSzTx/>
              <a:buFont typeface="+mj-lt"/>
              <a:buAutoNum type="arabicPeriod"/>
              <a:tabLst/>
              <a:defRPr/>
            </a:lvl1pPr>
            <a:lvl2pPr>
              <a:defRPr/>
            </a:lvl2pPr>
            <a:lvl3pPr>
              <a:defRPr/>
            </a:lvl3pPr>
            <a:lvl4pPr>
              <a:defRPr/>
            </a:lvl4pPr>
            <a:lvl5pPr>
              <a:defRPr/>
            </a:lvl5pPr>
          </a:lstStyle>
          <a:p>
            <a:pPr lvl="0"/>
            <a:r>
              <a:rPr lang="fr-FR" noProof="0" dirty="0"/>
              <a:t>Cliquez pour insérer le texte</a:t>
            </a:r>
          </a:p>
          <a:p>
            <a:pPr lvl="1"/>
            <a:r>
              <a:rPr lang="fr-FR" noProof="0" dirty="0"/>
              <a:t>Seconde niveau</a:t>
            </a:r>
          </a:p>
          <a:p>
            <a:pPr lvl="2"/>
            <a:r>
              <a:rPr lang="fr-FR" noProof="0" dirty="0"/>
              <a:t>Troisième niveau</a:t>
            </a:r>
          </a:p>
          <a:p>
            <a:pPr lvl="4"/>
            <a:endParaRPr lang="fr-FR" noProof="0" dirty="0"/>
          </a:p>
          <a:p>
            <a:pPr lvl="0"/>
            <a:r>
              <a:rPr lang="fr-FR" noProof="0" dirty="0"/>
              <a:t>Cliquez pour insérer le texte</a:t>
            </a:r>
          </a:p>
          <a:p>
            <a:pPr lvl="1"/>
            <a:r>
              <a:rPr lang="fr-FR" noProof="0" dirty="0"/>
              <a:t>Seconde niveau</a:t>
            </a:r>
          </a:p>
          <a:p>
            <a:pPr lvl="2"/>
            <a:r>
              <a:rPr lang="fr-FR" noProof="0" dirty="0"/>
              <a:t>Troisième niveau</a:t>
            </a:r>
          </a:p>
          <a:p>
            <a:pPr lvl="1"/>
            <a:endParaRPr lang="fr-FR" noProof="0" dirty="0"/>
          </a:p>
        </p:txBody>
      </p:sp>
    </p:spTree>
    <p:extLst>
      <p:ext uri="{BB962C8B-B14F-4D97-AF65-F5344CB8AC3E}">
        <p14:creationId xmlns:p14="http://schemas.microsoft.com/office/powerpoint/2010/main" val="3875941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ACA8-E376-4028-939F-1888B9E93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C2E330-0A4E-4AD1-AEA5-A3A61951E3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F027EC-9B49-45E6-ACCE-ADB2C88A19F4}"/>
              </a:ext>
            </a:extLst>
          </p:cNvPr>
          <p:cNvSpPr>
            <a:spLocks noGrp="1"/>
          </p:cNvSpPr>
          <p:nvPr>
            <p:ph type="dt" sz="half" idx="10"/>
          </p:nvPr>
        </p:nvSpPr>
        <p:spPr/>
        <p:txBody>
          <a:bodyPr/>
          <a:lstStyle/>
          <a:p>
            <a:fld id="{044C682F-12DC-41C0-A2E3-F47F07EE58B2}" type="datetimeFigureOut">
              <a:rPr lang="en-US" smtClean="0"/>
              <a:t>12/19/2023</a:t>
            </a:fld>
            <a:endParaRPr lang="en-US"/>
          </a:p>
        </p:txBody>
      </p:sp>
      <p:sp>
        <p:nvSpPr>
          <p:cNvPr id="5" name="Footer Placeholder 4">
            <a:extLst>
              <a:ext uri="{FF2B5EF4-FFF2-40B4-BE49-F238E27FC236}">
                <a16:creationId xmlns:a16="http://schemas.microsoft.com/office/drawing/2014/main" id="{9475767D-F845-4940-A077-A847A68A3F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F028A1-8961-416D-B9A0-55578D112B7A}"/>
              </a:ext>
            </a:extLst>
          </p:cNvPr>
          <p:cNvSpPr>
            <a:spLocks noGrp="1"/>
          </p:cNvSpPr>
          <p:nvPr>
            <p:ph type="sldNum" sz="quarter" idx="12"/>
          </p:nvPr>
        </p:nvSpPr>
        <p:spPr/>
        <p:txBody>
          <a:bodyPr/>
          <a:lstStyle/>
          <a:p>
            <a:fld id="{6E5E95E6-44D0-4BC2-B9FF-B88DE2EFF885}" type="slidenum">
              <a:rPr lang="en-US" smtClean="0"/>
              <a:t>‹#›</a:t>
            </a:fld>
            <a:endParaRPr lang="en-US"/>
          </a:p>
        </p:txBody>
      </p:sp>
    </p:spTree>
    <p:extLst>
      <p:ext uri="{BB962C8B-B14F-4D97-AF65-F5344CB8AC3E}">
        <p14:creationId xmlns:p14="http://schemas.microsoft.com/office/powerpoint/2010/main" val="1561961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31F63-D1B4-413F-BD7B-E185BAE050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F9F85B-AB03-4F22-8B40-7E67CD2C5B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10B254-5DA1-41F9-9FE9-2645716516DE}"/>
              </a:ext>
            </a:extLst>
          </p:cNvPr>
          <p:cNvSpPr>
            <a:spLocks noGrp="1"/>
          </p:cNvSpPr>
          <p:nvPr>
            <p:ph type="dt" sz="half" idx="10"/>
          </p:nvPr>
        </p:nvSpPr>
        <p:spPr/>
        <p:txBody>
          <a:bodyPr/>
          <a:lstStyle/>
          <a:p>
            <a:fld id="{044C682F-12DC-41C0-A2E3-F47F07EE58B2}" type="datetimeFigureOut">
              <a:rPr lang="en-US" smtClean="0"/>
              <a:t>12/19/2023</a:t>
            </a:fld>
            <a:endParaRPr lang="en-US"/>
          </a:p>
        </p:txBody>
      </p:sp>
      <p:sp>
        <p:nvSpPr>
          <p:cNvPr id="5" name="Footer Placeholder 4">
            <a:extLst>
              <a:ext uri="{FF2B5EF4-FFF2-40B4-BE49-F238E27FC236}">
                <a16:creationId xmlns:a16="http://schemas.microsoft.com/office/drawing/2014/main" id="{A652E039-4FD0-4543-B112-A0F2D14A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30A4B-DCAF-46D5-A897-B2D7C8A20D52}"/>
              </a:ext>
            </a:extLst>
          </p:cNvPr>
          <p:cNvSpPr>
            <a:spLocks noGrp="1"/>
          </p:cNvSpPr>
          <p:nvPr>
            <p:ph type="sldNum" sz="quarter" idx="12"/>
          </p:nvPr>
        </p:nvSpPr>
        <p:spPr/>
        <p:txBody>
          <a:bodyPr/>
          <a:lstStyle/>
          <a:p>
            <a:fld id="{6E5E95E6-44D0-4BC2-B9FF-B88DE2EFF885}" type="slidenum">
              <a:rPr lang="en-US" smtClean="0"/>
              <a:t>‹#›</a:t>
            </a:fld>
            <a:endParaRPr lang="en-US"/>
          </a:p>
        </p:txBody>
      </p:sp>
    </p:spTree>
    <p:extLst>
      <p:ext uri="{BB962C8B-B14F-4D97-AF65-F5344CB8AC3E}">
        <p14:creationId xmlns:p14="http://schemas.microsoft.com/office/powerpoint/2010/main" val="1200986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15A85-FF7B-443C-ACAF-75339414FF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E8C806-4B7E-4C35-BE05-36ECA10D8E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B0AB3B-11F9-4712-8514-6CB4B6D9B5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F4A9E0-C3E2-4B09-9C5A-06520D7E6E20}"/>
              </a:ext>
            </a:extLst>
          </p:cNvPr>
          <p:cNvSpPr>
            <a:spLocks noGrp="1"/>
          </p:cNvSpPr>
          <p:nvPr>
            <p:ph type="dt" sz="half" idx="10"/>
          </p:nvPr>
        </p:nvSpPr>
        <p:spPr/>
        <p:txBody>
          <a:bodyPr/>
          <a:lstStyle/>
          <a:p>
            <a:fld id="{044C682F-12DC-41C0-A2E3-F47F07EE58B2}" type="datetimeFigureOut">
              <a:rPr lang="en-US" smtClean="0"/>
              <a:t>12/19/2023</a:t>
            </a:fld>
            <a:endParaRPr lang="en-US"/>
          </a:p>
        </p:txBody>
      </p:sp>
      <p:sp>
        <p:nvSpPr>
          <p:cNvPr id="6" name="Footer Placeholder 5">
            <a:extLst>
              <a:ext uri="{FF2B5EF4-FFF2-40B4-BE49-F238E27FC236}">
                <a16:creationId xmlns:a16="http://schemas.microsoft.com/office/drawing/2014/main" id="{238BFD36-2703-402B-BF2F-FC59C35397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9FFA04-52CC-4C3A-8EB9-8929431FD3B7}"/>
              </a:ext>
            </a:extLst>
          </p:cNvPr>
          <p:cNvSpPr>
            <a:spLocks noGrp="1"/>
          </p:cNvSpPr>
          <p:nvPr>
            <p:ph type="sldNum" sz="quarter" idx="12"/>
          </p:nvPr>
        </p:nvSpPr>
        <p:spPr/>
        <p:txBody>
          <a:bodyPr/>
          <a:lstStyle/>
          <a:p>
            <a:fld id="{6E5E95E6-44D0-4BC2-B9FF-B88DE2EFF885}" type="slidenum">
              <a:rPr lang="en-US" smtClean="0"/>
              <a:t>‹#›</a:t>
            </a:fld>
            <a:endParaRPr lang="en-US"/>
          </a:p>
        </p:txBody>
      </p:sp>
    </p:spTree>
    <p:extLst>
      <p:ext uri="{BB962C8B-B14F-4D97-AF65-F5344CB8AC3E}">
        <p14:creationId xmlns:p14="http://schemas.microsoft.com/office/powerpoint/2010/main" val="472184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1D515-2814-48FE-A126-C6A29DDAE2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26B74A-1831-4C3F-92B9-CA893BDF92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C17276-2D52-4C9D-AB11-53AA749211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261C64-1E48-4BF2-8A92-658A8658A9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6E329B-65CB-4F06-82B5-1A539AFA31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9E9FB5-DCC6-456E-92F4-796223A7F566}"/>
              </a:ext>
            </a:extLst>
          </p:cNvPr>
          <p:cNvSpPr>
            <a:spLocks noGrp="1"/>
          </p:cNvSpPr>
          <p:nvPr>
            <p:ph type="dt" sz="half" idx="10"/>
          </p:nvPr>
        </p:nvSpPr>
        <p:spPr/>
        <p:txBody>
          <a:bodyPr/>
          <a:lstStyle/>
          <a:p>
            <a:fld id="{044C682F-12DC-41C0-A2E3-F47F07EE58B2}" type="datetimeFigureOut">
              <a:rPr lang="en-US" smtClean="0"/>
              <a:t>12/19/2023</a:t>
            </a:fld>
            <a:endParaRPr lang="en-US"/>
          </a:p>
        </p:txBody>
      </p:sp>
      <p:sp>
        <p:nvSpPr>
          <p:cNvPr id="8" name="Footer Placeholder 7">
            <a:extLst>
              <a:ext uri="{FF2B5EF4-FFF2-40B4-BE49-F238E27FC236}">
                <a16:creationId xmlns:a16="http://schemas.microsoft.com/office/drawing/2014/main" id="{E5766378-C67B-41A9-838E-7EFE195E81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9F8D4B-3F62-40AA-B8B6-E7D9ED70C901}"/>
              </a:ext>
            </a:extLst>
          </p:cNvPr>
          <p:cNvSpPr>
            <a:spLocks noGrp="1"/>
          </p:cNvSpPr>
          <p:nvPr>
            <p:ph type="sldNum" sz="quarter" idx="12"/>
          </p:nvPr>
        </p:nvSpPr>
        <p:spPr/>
        <p:txBody>
          <a:bodyPr/>
          <a:lstStyle/>
          <a:p>
            <a:fld id="{6E5E95E6-44D0-4BC2-B9FF-B88DE2EFF885}" type="slidenum">
              <a:rPr lang="en-US" smtClean="0"/>
              <a:t>‹#›</a:t>
            </a:fld>
            <a:endParaRPr lang="en-US"/>
          </a:p>
        </p:txBody>
      </p:sp>
    </p:spTree>
    <p:extLst>
      <p:ext uri="{BB962C8B-B14F-4D97-AF65-F5344CB8AC3E}">
        <p14:creationId xmlns:p14="http://schemas.microsoft.com/office/powerpoint/2010/main" val="260137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BCFE-78F7-4F6B-A8E0-12C1D2BB05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92D376-AF6D-46FB-92A4-5026174BAD31}"/>
              </a:ext>
            </a:extLst>
          </p:cNvPr>
          <p:cNvSpPr>
            <a:spLocks noGrp="1"/>
          </p:cNvSpPr>
          <p:nvPr>
            <p:ph type="dt" sz="half" idx="10"/>
          </p:nvPr>
        </p:nvSpPr>
        <p:spPr/>
        <p:txBody>
          <a:bodyPr/>
          <a:lstStyle/>
          <a:p>
            <a:fld id="{044C682F-12DC-41C0-A2E3-F47F07EE58B2}" type="datetimeFigureOut">
              <a:rPr lang="en-US" smtClean="0"/>
              <a:t>12/19/2023</a:t>
            </a:fld>
            <a:endParaRPr lang="en-US"/>
          </a:p>
        </p:txBody>
      </p:sp>
      <p:sp>
        <p:nvSpPr>
          <p:cNvPr id="4" name="Footer Placeholder 3">
            <a:extLst>
              <a:ext uri="{FF2B5EF4-FFF2-40B4-BE49-F238E27FC236}">
                <a16:creationId xmlns:a16="http://schemas.microsoft.com/office/drawing/2014/main" id="{03777080-8E88-4C1A-B015-6170D4B8CA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9FC2D4-8E7E-434F-B679-E967B96C5C54}"/>
              </a:ext>
            </a:extLst>
          </p:cNvPr>
          <p:cNvSpPr>
            <a:spLocks noGrp="1"/>
          </p:cNvSpPr>
          <p:nvPr>
            <p:ph type="sldNum" sz="quarter" idx="12"/>
          </p:nvPr>
        </p:nvSpPr>
        <p:spPr/>
        <p:txBody>
          <a:bodyPr/>
          <a:lstStyle/>
          <a:p>
            <a:fld id="{6E5E95E6-44D0-4BC2-B9FF-B88DE2EFF885}" type="slidenum">
              <a:rPr lang="en-US" smtClean="0"/>
              <a:t>‹#›</a:t>
            </a:fld>
            <a:endParaRPr lang="en-US"/>
          </a:p>
        </p:txBody>
      </p:sp>
    </p:spTree>
    <p:extLst>
      <p:ext uri="{BB962C8B-B14F-4D97-AF65-F5344CB8AC3E}">
        <p14:creationId xmlns:p14="http://schemas.microsoft.com/office/powerpoint/2010/main" val="846965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EDDC7-3DDA-462F-BB8F-AC5BA07B7CB9}"/>
              </a:ext>
            </a:extLst>
          </p:cNvPr>
          <p:cNvSpPr>
            <a:spLocks noGrp="1"/>
          </p:cNvSpPr>
          <p:nvPr>
            <p:ph type="dt" sz="half" idx="10"/>
          </p:nvPr>
        </p:nvSpPr>
        <p:spPr/>
        <p:txBody>
          <a:bodyPr/>
          <a:lstStyle/>
          <a:p>
            <a:fld id="{044C682F-12DC-41C0-A2E3-F47F07EE58B2}" type="datetimeFigureOut">
              <a:rPr lang="en-US" smtClean="0"/>
              <a:t>12/19/2023</a:t>
            </a:fld>
            <a:endParaRPr lang="en-US"/>
          </a:p>
        </p:txBody>
      </p:sp>
      <p:sp>
        <p:nvSpPr>
          <p:cNvPr id="3" name="Footer Placeholder 2">
            <a:extLst>
              <a:ext uri="{FF2B5EF4-FFF2-40B4-BE49-F238E27FC236}">
                <a16:creationId xmlns:a16="http://schemas.microsoft.com/office/drawing/2014/main" id="{DC0F56C2-CA78-4AE9-A748-EB267045F7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478B9-FC1A-4B0A-A154-8C2896250DCB}"/>
              </a:ext>
            </a:extLst>
          </p:cNvPr>
          <p:cNvSpPr>
            <a:spLocks noGrp="1"/>
          </p:cNvSpPr>
          <p:nvPr>
            <p:ph type="sldNum" sz="quarter" idx="12"/>
          </p:nvPr>
        </p:nvSpPr>
        <p:spPr/>
        <p:txBody>
          <a:bodyPr/>
          <a:lstStyle/>
          <a:p>
            <a:fld id="{6E5E95E6-44D0-4BC2-B9FF-B88DE2EFF885}" type="slidenum">
              <a:rPr lang="en-US" smtClean="0"/>
              <a:t>‹#›</a:t>
            </a:fld>
            <a:endParaRPr lang="en-US"/>
          </a:p>
        </p:txBody>
      </p:sp>
    </p:spTree>
    <p:extLst>
      <p:ext uri="{BB962C8B-B14F-4D97-AF65-F5344CB8AC3E}">
        <p14:creationId xmlns:p14="http://schemas.microsoft.com/office/powerpoint/2010/main" val="404708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B9B9-D36C-47EC-A522-19577EE7E1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8252B5-30F2-4301-B358-58D37720D2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BEDBA-0086-4289-A6FC-94706B2B59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124A17-A426-4548-90F7-9EBFCA56A1DC}"/>
              </a:ext>
            </a:extLst>
          </p:cNvPr>
          <p:cNvSpPr>
            <a:spLocks noGrp="1"/>
          </p:cNvSpPr>
          <p:nvPr>
            <p:ph type="dt" sz="half" idx="10"/>
          </p:nvPr>
        </p:nvSpPr>
        <p:spPr/>
        <p:txBody>
          <a:bodyPr/>
          <a:lstStyle/>
          <a:p>
            <a:fld id="{044C682F-12DC-41C0-A2E3-F47F07EE58B2}" type="datetimeFigureOut">
              <a:rPr lang="en-US" smtClean="0"/>
              <a:t>12/19/2023</a:t>
            </a:fld>
            <a:endParaRPr lang="en-US"/>
          </a:p>
        </p:txBody>
      </p:sp>
      <p:sp>
        <p:nvSpPr>
          <p:cNvPr id="6" name="Footer Placeholder 5">
            <a:extLst>
              <a:ext uri="{FF2B5EF4-FFF2-40B4-BE49-F238E27FC236}">
                <a16:creationId xmlns:a16="http://schemas.microsoft.com/office/drawing/2014/main" id="{C65D2873-59F9-4F74-A92D-DCDFB05625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928AF0-8BCE-49A9-B55D-C224B3A05290}"/>
              </a:ext>
            </a:extLst>
          </p:cNvPr>
          <p:cNvSpPr>
            <a:spLocks noGrp="1"/>
          </p:cNvSpPr>
          <p:nvPr>
            <p:ph type="sldNum" sz="quarter" idx="12"/>
          </p:nvPr>
        </p:nvSpPr>
        <p:spPr/>
        <p:txBody>
          <a:bodyPr/>
          <a:lstStyle/>
          <a:p>
            <a:fld id="{6E5E95E6-44D0-4BC2-B9FF-B88DE2EFF885}" type="slidenum">
              <a:rPr lang="en-US" smtClean="0"/>
              <a:t>‹#›</a:t>
            </a:fld>
            <a:endParaRPr lang="en-US"/>
          </a:p>
        </p:txBody>
      </p:sp>
    </p:spTree>
    <p:extLst>
      <p:ext uri="{BB962C8B-B14F-4D97-AF65-F5344CB8AC3E}">
        <p14:creationId xmlns:p14="http://schemas.microsoft.com/office/powerpoint/2010/main" val="1062519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F8701-B098-410C-A389-AEABC7EAFC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2C9B41-4074-40E2-926A-C488F18CFC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F33373-9567-4463-A07E-06CE330353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382FA7-538F-488B-A6C2-5021CB5EB3F9}"/>
              </a:ext>
            </a:extLst>
          </p:cNvPr>
          <p:cNvSpPr>
            <a:spLocks noGrp="1"/>
          </p:cNvSpPr>
          <p:nvPr>
            <p:ph type="dt" sz="half" idx="10"/>
          </p:nvPr>
        </p:nvSpPr>
        <p:spPr/>
        <p:txBody>
          <a:bodyPr/>
          <a:lstStyle/>
          <a:p>
            <a:fld id="{044C682F-12DC-41C0-A2E3-F47F07EE58B2}" type="datetimeFigureOut">
              <a:rPr lang="en-US" smtClean="0"/>
              <a:t>12/19/2023</a:t>
            </a:fld>
            <a:endParaRPr lang="en-US"/>
          </a:p>
        </p:txBody>
      </p:sp>
      <p:sp>
        <p:nvSpPr>
          <p:cNvPr id="6" name="Footer Placeholder 5">
            <a:extLst>
              <a:ext uri="{FF2B5EF4-FFF2-40B4-BE49-F238E27FC236}">
                <a16:creationId xmlns:a16="http://schemas.microsoft.com/office/drawing/2014/main" id="{0353160E-21D0-4F3E-ACBB-9A9A8004F6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C9F5AA-099E-442C-9399-838167566CD5}"/>
              </a:ext>
            </a:extLst>
          </p:cNvPr>
          <p:cNvSpPr>
            <a:spLocks noGrp="1"/>
          </p:cNvSpPr>
          <p:nvPr>
            <p:ph type="sldNum" sz="quarter" idx="12"/>
          </p:nvPr>
        </p:nvSpPr>
        <p:spPr/>
        <p:txBody>
          <a:bodyPr/>
          <a:lstStyle/>
          <a:p>
            <a:fld id="{6E5E95E6-44D0-4BC2-B9FF-B88DE2EFF885}" type="slidenum">
              <a:rPr lang="en-US" smtClean="0"/>
              <a:t>‹#›</a:t>
            </a:fld>
            <a:endParaRPr lang="en-US"/>
          </a:p>
        </p:txBody>
      </p:sp>
    </p:spTree>
    <p:extLst>
      <p:ext uri="{BB962C8B-B14F-4D97-AF65-F5344CB8AC3E}">
        <p14:creationId xmlns:p14="http://schemas.microsoft.com/office/powerpoint/2010/main" val="4133517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60188-5CA9-4D85-A11E-B89E9CC3FD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4375D2-A422-4D44-93AF-7D2ADF23F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78466-D789-4BC5-B308-458CFDCE7A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4C682F-12DC-41C0-A2E3-F47F07EE58B2}" type="datetimeFigureOut">
              <a:rPr lang="en-US" smtClean="0"/>
              <a:t>12/19/2023</a:t>
            </a:fld>
            <a:endParaRPr lang="en-US"/>
          </a:p>
        </p:txBody>
      </p:sp>
      <p:sp>
        <p:nvSpPr>
          <p:cNvPr id="5" name="Footer Placeholder 4">
            <a:extLst>
              <a:ext uri="{FF2B5EF4-FFF2-40B4-BE49-F238E27FC236}">
                <a16:creationId xmlns:a16="http://schemas.microsoft.com/office/drawing/2014/main" id="{F375BE4B-163E-43F2-B4A7-4D2C0B6BD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8698FE-FE4F-4A2A-9438-CE8D0893E5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5E95E6-44D0-4BC2-B9FF-B88DE2EFF885}" type="slidenum">
              <a:rPr lang="en-US" smtClean="0"/>
              <a:t>‹#›</a:t>
            </a:fld>
            <a:endParaRPr lang="en-US"/>
          </a:p>
        </p:txBody>
      </p:sp>
    </p:spTree>
    <p:extLst>
      <p:ext uri="{BB962C8B-B14F-4D97-AF65-F5344CB8AC3E}">
        <p14:creationId xmlns:p14="http://schemas.microsoft.com/office/powerpoint/2010/main" val="3263023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s>
</file>

<file path=ppt/slides/_rels/slide117.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20.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2.xml"/><Relationship Id="rId4" Type="http://schemas.openxmlformats.org/officeDocument/2006/relationships/image" Target="../media/image83.emf"/></Relationships>
</file>

<file path=ppt/slides/_rels/slide121.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hyperlink" Target="https://www.alima-ngo.org/uploads/8080f65d77dc2e795ee1f50f3b7ff651.pdf" TargetMode="External"/><Relationship Id="rId2" Type="http://schemas.openxmlformats.org/officeDocument/2006/relationships/hyperlink" Target="https://www.alima-ngo.org/uploads/2d9419670dabdeb08efa7ec124325762.pdf?_ga=2.95128092.1401201193.1604310847-1597260461.1601907693" TargetMode="External"/><Relationship Id="rId1" Type="http://schemas.openxmlformats.org/officeDocument/2006/relationships/slideLayout" Target="../slideLayouts/slideLayout2.xml"/><Relationship Id="rId5" Type="http://schemas.openxmlformats.org/officeDocument/2006/relationships/hyperlink" Target="https://kayaconnect.org/course/info.php?id=4215" TargetMode="External"/><Relationship Id="rId4" Type="http://schemas.openxmlformats.org/officeDocument/2006/relationships/hyperlink" Target="https://www.alima-ngo.org/uploads/4689ce928baecbb4cc89be58418146e7.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6.emf"/></Relationships>
</file>

<file path=ppt/slides/_rels/slide1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1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3" Type="http://schemas.microsoft.com/office/2018/10/relationships/comments" Target="../comments/modernComment_2C2_97D0B178.xml"/><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69.jpeg"/></Relationships>
</file>

<file path=ppt/slides/_rels/slide15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9.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emf"/></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emf"/></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9.emf"/><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emf"/><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emf"/><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emf"/></Relationships>
</file>

<file path=ppt/slides/_rels/slide5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5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20.emf"/><Relationship Id="rId7" Type="http://schemas.openxmlformats.org/officeDocument/2006/relationships/image" Target="../media/image65.emf"/><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23.emf"/><Relationship Id="rId4" Type="http://schemas.openxmlformats.org/officeDocument/2006/relationships/image" Target="../media/image21.emf"/></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emf"/><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9.png"/><Relationship Id="rId4" Type="http://schemas.openxmlformats.org/officeDocument/2006/relationships/image" Target="../media/image8.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69.jpeg"/></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hyperlink" Target="https://reliefweb.int/report/world/mother-muac-teaching-mothers-screen-malnutrition-guidelines-training-trainers#:~:text=ALIMA%20has%20conducted%20two%20studies,their%20own%20children%20for%20malnutrition" TargetMode="External"/><Relationship Id="rId2" Type="http://schemas.openxmlformats.org/officeDocument/2006/relationships/hyperlink" Target="https://kayaconnect.org/course/info.php?id=4215"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hyperlink" Target="https://alima.ngo/en/2021/01/22/muac-for-mothers-a-strategy-to-better-screen-for-malnutrition-during-the-covid-19-pandemic/" TargetMode="External"/><Relationship Id="rId4" Type="http://schemas.microsoft.com/office/2007/relationships/hdphoto" Target="../media/hdphoto1.wdp"/></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33193FD5-6A49-7562-EA76-F15D42E15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descr="Description : Description : Description : Description: Armoiries_de_la_République_démocratique_du_Congo_-_2006">
            <a:extLst>
              <a:ext uri="{FF2B5EF4-FFF2-40B4-BE49-F238E27FC236}">
                <a16:creationId xmlns:a16="http://schemas.microsoft.com/office/drawing/2014/main" id="{0D6EE5E7-CB59-40AB-A76D-6D14524DC67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02163" y="796924"/>
            <a:ext cx="1924050" cy="1400175"/>
          </a:xfrm>
          <a:prstGeom prst="rect">
            <a:avLst/>
          </a:prstGeom>
        </p:spPr>
      </p:pic>
      <p:pic>
        <p:nvPicPr>
          <p:cNvPr id="6" name="Picture 5">
            <a:extLst>
              <a:ext uri="{FF2B5EF4-FFF2-40B4-BE49-F238E27FC236}">
                <a16:creationId xmlns:a16="http://schemas.microsoft.com/office/drawing/2014/main" id="{3559322B-C75F-4743-A9DF-0D9817379477}"/>
              </a:ext>
            </a:extLst>
          </p:cNvPr>
          <p:cNvPicPr>
            <a:picLocks noChangeAspect="1"/>
          </p:cNvPicPr>
          <p:nvPr/>
        </p:nvPicPr>
        <p:blipFill>
          <a:blip r:embed="rId3"/>
          <a:stretch>
            <a:fillRect/>
          </a:stretch>
        </p:blipFill>
        <p:spPr>
          <a:xfrm>
            <a:off x="6627813" y="814388"/>
            <a:ext cx="4672013" cy="1400175"/>
          </a:xfrm>
          <a:prstGeom prst="rect">
            <a:avLst/>
          </a:prstGeom>
        </p:spPr>
      </p:pic>
      <p:pic>
        <p:nvPicPr>
          <p:cNvPr id="10" name="Picture 9" descr="A group of people in a field&#10;&#10;Description automatically generated with low confidence">
            <a:extLst>
              <a:ext uri="{FF2B5EF4-FFF2-40B4-BE49-F238E27FC236}">
                <a16:creationId xmlns:a16="http://schemas.microsoft.com/office/drawing/2014/main" id="{CB12B205-8DBB-2E28-3800-6D1521B11358}"/>
              </a:ext>
            </a:extLst>
          </p:cNvPr>
          <p:cNvPicPr>
            <a:picLocks noChangeAspect="1"/>
          </p:cNvPicPr>
          <p:nvPr/>
        </p:nvPicPr>
        <p:blipFill>
          <a:blip r:embed="rId4"/>
          <a:stretch>
            <a:fillRect/>
          </a:stretch>
        </p:blipFill>
        <p:spPr>
          <a:xfrm>
            <a:off x="4640263" y="2278063"/>
            <a:ext cx="6659563" cy="2341563"/>
          </a:xfrm>
          <a:prstGeom prst="rect">
            <a:avLst/>
          </a:prstGeom>
        </p:spPr>
      </p:pic>
      <p:pic>
        <p:nvPicPr>
          <p:cNvPr id="5" name="Picture 4">
            <a:extLst>
              <a:ext uri="{FF2B5EF4-FFF2-40B4-BE49-F238E27FC236}">
                <a16:creationId xmlns:a16="http://schemas.microsoft.com/office/drawing/2014/main" id="{4295375A-FAC4-7A47-0CE1-8D1BC83FC1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0263" y="4650475"/>
            <a:ext cx="2616200" cy="1410601"/>
          </a:xfrm>
          <a:prstGeom prst="rect">
            <a:avLst/>
          </a:prstGeom>
        </p:spPr>
      </p:pic>
      <p:pic>
        <p:nvPicPr>
          <p:cNvPr id="7" name="Picture 6" descr="Text&#10;&#10;Description automatically generated">
            <a:extLst>
              <a:ext uri="{FF2B5EF4-FFF2-40B4-BE49-F238E27FC236}">
                <a16:creationId xmlns:a16="http://schemas.microsoft.com/office/drawing/2014/main" id="{9CEEFE58-3ABB-DF89-C0D9-19DEFDCDA4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6463" y="4684713"/>
            <a:ext cx="4041775" cy="1376363"/>
          </a:xfrm>
          <a:prstGeom prst="rect">
            <a:avLst/>
          </a:prstGeom>
        </p:spPr>
      </p:pic>
      <p:sp>
        <p:nvSpPr>
          <p:cNvPr id="2" name="Title 1">
            <a:extLst>
              <a:ext uri="{FF2B5EF4-FFF2-40B4-BE49-F238E27FC236}">
                <a16:creationId xmlns:a16="http://schemas.microsoft.com/office/drawing/2014/main" id="{90F677AC-CCCE-4DE6-95A7-CE0E64C39EF2}"/>
              </a:ext>
            </a:extLst>
          </p:cNvPr>
          <p:cNvSpPr>
            <a:spLocks noGrp="1"/>
          </p:cNvSpPr>
          <p:nvPr>
            <p:ph type="ctrTitle"/>
          </p:nvPr>
        </p:nvSpPr>
        <p:spPr>
          <a:xfrm>
            <a:off x="865140" y="2541435"/>
            <a:ext cx="3234466" cy="1814817"/>
          </a:xfrm>
        </p:spPr>
        <p:txBody>
          <a:bodyPr anchor="t">
            <a:normAutofit/>
          </a:bodyPr>
          <a:lstStyle/>
          <a:p>
            <a:pPr algn="l"/>
            <a:r>
              <a:rPr lang="en-US" sz="4000" b="1" dirty="0" err="1">
                <a:solidFill>
                  <a:srgbClr val="0000CC"/>
                </a:solidFill>
                <a:latin typeface="Tw Cen MT" panose="020B0602020104020603" pitchFamily="34" charset="0"/>
              </a:rPr>
              <a:t>Traitement</a:t>
            </a:r>
            <a:r>
              <a:rPr lang="en-US" sz="4000" b="1" dirty="0">
                <a:solidFill>
                  <a:srgbClr val="0000CC"/>
                </a:solidFill>
                <a:latin typeface="Tw Cen MT" panose="020B0602020104020603" pitchFamily="34" charset="0"/>
              </a:rPr>
              <a:t> </a:t>
            </a:r>
            <a:r>
              <a:rPr lang="en-US" sz="4000" b="1" dirty="0" err="1">
                <a:solidFill>
                  <a:srgbClr val="0000CC"/>
                </a:solidFill>
                <a:latin typeface="Tw Cen MT" panose="020B0602020104020603" pitchFamily="34" charset="0"/>
              </a:rPr>
              <a:t>décentralisé</a:t>
            </a:r>
            <a:br>
              <a:rPr lang="en-US" sz="3600" dirty="0">
                <a:latin typeface="Tw Cen MT" panose="020B0602020104020603" pitchFamily="34" charset="0"/>
              </a:rPr>
            </a:br>
            <a:endParaRPr lang="en-US" sz="3600" dirty="0">
              <a:latin typeface="Tw Cen MT" panose="020B0602020104020603" pitchFamily="34" charset="0"/>
            </a:endParaRPr>
          </a:p>
        </p:txBody>
      </p:sp>
      <p:sp>
        <p:nvSpPr>
          <p:cNvPr id="3" name="Subtitle 2">
            <a:extLst>
              <a:ext uri="{FF2B5EF4-FFF2-40B4-BE49-F238E27FC236}">
                <a16:creationId xmlns:a16="http://schemas.microsoft.com/office/drawing/2014/main" id="{DA8A9458-10C3-42A9-97A6-F5B435145C40}"/>
              </a:ext>
            </a:extLst>
          </p:cNvPr>
          <p:cNvSpPr>
            <a:spLocks noGrp="1"/>
          </p:cNvSpPr>
          <p:nvPr>
            <p:ph type="subTitle" idx="1"/>
          </p:nvPr>
        </p:nvSpPr>
        <p:spPr>
          <a:xfrm>
            <a:off x="762000" y="4609474"/>
            <a:ext cx="3234467" cy="1263291"/>
          </a:xfrm>
        </p:spPr>
        <p:txBody>
          <a:bodyPr anchor="b">
            <a:normAutofit/>
          </a:bodyPr>
          <a:lstStyle/>
          <a:p>
            <a:r>
              <a:rPr lang="fr-FR" sz="2000" b="1" dirty="0"/>
              <a:t>JUIN 2023</a:t>
            </a:r>
            <a:endParaRPr lang="en-US" sz="2000" b="1" dirty="0"/>
          </a:p>
          <a:p>
            <a:endParaRPr lang="en-US" sz="1800" dirty="0"/>
          </a:p>
        </p:txBody>
      </p:sp>
      <p:sp>
        <p:nvSpPr>
          <p:cNvPr id="12" name="TextBox 11">
            <a:extLst>
              <a:ext uri="{FF2B5EF4-FFF2-40B4-BE49-F238E27FC236}">
                <a16:creationId xmlns:a16="http://schemas.microsoft.com/office/drawing/2014/main" id="{475B93BC-4462-1721-6506-BB7A3F4E4F7A}"/>
              </a:ext>
            </a:extLst>
          </p:cNvPr>
          <p:cNvSpPr txBox="1"/>
          <p:nvPr/>
        </p:nvSpPr>
        <p:spPr>
          <a:xfrm>
            <a:off x="9399993" y="4356251"/>
            <a:ext cx="2030007" cy="338554"/>
          </a:xfrm>
          <a:prstGeom prst="rect">
            <a:avLst/>
          </a:prstGeom>
          <a:noFill/>
        </p:spPr>
        <p:txBody>
          <a:bodyPr wrap="square" rtlCol="0">
            <a:spAutoFit/>
          </a:bodyPr>
          <a:lstStyle/>
          <a:p>
            <a:r>
              <a:rPr lang="en-US" sz="1600" b="1" dirty="0"/>
              <a:t>Source: </a:t>
            </a:r>
            <a:r>
              <a:rPr lang="en-US" sz="1600" b="1" dirty="0" err="1"/>
              <a:t>Wandikweza</a:t>
            </a:r>
            <a:endParaRPr lang="en-UG" sz="1600" b="1" dirty="0"/>
          </a:p>
        </p:txBody>
      </p:sp>
    </p:spTree>
    <p:extLst>
      <p:ext uri="{BB962C8B-B14F-4D97-AF65-F5344CB8AC3E}">
        <p14:creationId xmlns:p14="http://schemas.microsoft.com/office/powerpoint/2010/main" val="3572693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520700" y="889576"/>
            <a:ext cx="10833100" cy="5295323"/>
          </a:xfrm>
        </p:spPr>
        <p:txBody>
          <a:bodyPr>
            <a:normAutofit fontScale="77500" lnSpcReduction="20000"/>
          </a:bodyPr>
          <a:lstStyle/>
          <a:p>
            <a:pPr algn="just"/>
            <a:r>
              <a:rPr lang="fr-FR" sz="2800" dirty="0"/>
              <a:t>Supervision et suivi renforcés a tous les niveaux surtout au niveau communautaire par l’ECZ et Centre de santé</a:t>
            </a:r>
          </a:p>
          <a:p>
            <a:pPr algn="just"/>
            <a:endParaRPr lang="fr-FR" dirty="0">
              <a:latin typeface="Tw Cen MT" panose="020B0602020104020603" pitchFamily="34" charset="0"/>
            </a:endParaRPr>
          </a:p>
          <a:p>
            <a:pPr algn="just"/>
            <a:r>
              <a:rPr lang="fr-FR" dirty="0">
                <a:latin typeface="Tw Cen MT" panose="020B0602020104020603" pitchFamily="34" charset="0"/>
              </a:rPr>
              <a:t>Rémunération/motivation appropriée en raison de l'augmentation de la charge de travail des RECO</a:t>
            </a:r>
          </a:p>
          <a:p>
            <a:pPr algn="just"/>
            <a:endParaRPr lang="fr-FR" dirty="0">
              <a:latin typeface="Tw Cen MT" panose="020B0602020104020603" pitchFamily="34" charset="0"/>
            </a:endParaRPr>
          </a:p>
          <a:p>
            <a:pPr algn="just"/>
            <a:r>
              <a:rPr lang="fr-FR" dirty="0">
                <a:latin typeface="Tw Cen MT" panose="020B0602020104020603" pitchFamily="34" charset="0"/>
              </a:rPr>
              <a:t>Adaptation des outils existants plutôt qu'utilisation de nouveaux outils</a:t>
            </a:r>
          </a:p>
          <a:p>
            <a:pPr algn="just"/>
            <a:endParaRPr lang="fr-FR" dirty="0">
              <a:latin typeface="Tw Cen MT" panose="020B0602020104020603" pitchFamily="34" charset="0"/>
            </a:endParaRPr>
          </a:p>
          <a:p>
            <a:pPr algn="just"/>
            <a:r>
              <a:rPr lang="fr-FR" dirty="0">
                <a:latin typeface="Tw Cen MT" panose="020B0602020104020603" pitchFamily="34" charset="0"/>
              </a:rPr>
              <a:t>l'engagement communautaire, y compris la sensibilisation, la prise de contact et la garantie de l'implication de la communauté à tous les stades</a:t>
            </a:r>
          </a:p>
          <a:p>
            <a:pPr algn="just"/>
            <a:endParaRPr lang="fr-FR" dirty="0">
              <a:latin typeface="Tw Cen MT" panose="020B0602020104020603" pitchFamily="34" charset="0"/>
            </a:endParaRPr>
          </a:p>
          <a:p>
            <a:pPr algn="just"/>
            <a:r>
              <a:rPr lang="fr-FR" dirty="0">
                <a:latin typeface="Tw Cen MT" panose="020B0602020104020603" pitchFamily="34" charset="0"/>
              </a:rPr>
              <a:t>Simplification des procédures de traitement afin de traiter efficacement l'émaciation au niveau communautaire.</a:t>
            </a:r>
          </a:p>
          <a:p>
            <a:pPr algn="just"/>
            <a:endParaRPr lang="fr-FR" dirty="0">
              <a:latin typeface="Tw Cen MT" panose="020B0602020104020603" pitchFamily="34" charset="0"/>
            </a:endParaRPr>
          </a:p>
          <a:p>
            <a:pPr algn="just"/>
            <a:r>
              <a:rPr lang="fr-FR" dirty="0">
                <a:latin typeface="Tw Cen MT" panose="020B0602020104020603" pitchFamily="34" charset="0"/>
              </a:rPr>
              <a:t>Autorisation par directive/direction nationales (communication officielle) de la fourniture de médicaments de routine par les RECO.</a:t>
            </a: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a:bodyPr>
          <a:lstStyle/>
          <a:p>
            <a:pPr algn="ctr"/>
            <a:r>
              <a:rPr lang="fr-FR" sz="3000" b="1" dirty="0">
                <a:solidFill>
                  <a:schemeClr val="tx1"/>
                </a:solidFill>
                <a:latin typeface="Tw Cen MT" panose="020B0602020104020603" pitchFamily="34" charset="0"/>
              </a:rPr>
              <a:t>Préalable pour la mise en place de traitement </a:t>
            </a:r>
            <a:r>
              <a:rPr lang="fr-FR" sz="3000" b="1" dirty="0" err="1">
                <a:solidFill>
                  <a:schemeClr val="tx1"/>
                </a:solidFill>
                <a:latin typeface="Tw Cen MT" panose="020B0602020104020603" pitchFamily="34" charset="0"/>
              </a:rPr>
              <a:t>decentralise</a:t>
            </a:r>
            <a:endParaRPr lang="en-UG" sz="3000" b="1" dirty="0">
              <a:solidFill>
                <a:schemeClr val="tx1"/>
              </a:solidFill>
              <a:latin typeface="Tw Cen MT" panose="020B0602020104020603" pitchFamily="34" charset="0"/>
            </a:endParaRPr>
          </a:p>
        </p:txBody>
      </p:sp>
    </p:spTree>
    <p:extLst>
      <p:ext uri="{BB962C8B-B14F-4D97-AF65-F5344CB8AC3E}">
        <p14:creationId xmlns:p14="http://schemas.microsoft.com/office/powerpoint/2010/main" val="13281275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595312" y="1042482"/>
            <a:ext cx="10515600" cy="4773036"/>
          </a:xfrm>
        </p:spPr>
        <p:txBody>
          <a:bodyPr>
            <a:normAutofit/>
          </a:bodyPr>
          <a:lstStyle/>
          <a:p>
            <a:pPr marL="0" indent="0">
              <a:lnSpc>
                <a:spcPct val="150000"/>
              </a:lnSpc>
              <a:buNone/>
            </a:pPr>
            <a:r>
              <a:rPr lang="fr-FR" sz="2800" b="1" dirty="0">
                <a:latin typeface="Tw Cen MT" panose="020B0602020104020603" pitchFamily="34" charset="0"/>
              </a:rPr>
              <a:t>Quels sont les autres avantages que vous avez constatés en mettant en œuvre les approches PB Famille depuis décembre 2020 ?</a:t>
            </a:r>
          </a:p>
          <a:p>
            <a:pPr marL="0" indent="0">
              <a:lnSpc>
                <a:spcPct val="200000"/>
              </a:lnSpc>
              <a:buNone/>
            </a:pPr>
            <a:endParaRPr lang="fr-FR" sz="2800" dirty="0"/>
          </a:p>
          <a:p>
            <a:pPr marL="0" indent="0" algn="just">
              <a:buNone/>
            </a:pPr>
            <a:endParaRPr lang="fr-FR" dirty="0"/>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a:bodyPr>
          <a:lstStyle/>
          <a:p>
            <a:pPr algn="ctr"/>
            <a:r>
              <a:rPr lang="fr-FR" sz="2800" b="1" dirty="0">
                <a:solidFill>
                  <a:schemeClr val="tx1"/>
                </a:solidFill>
                <a:latin typeface="Arial" panose="020B0604020202020204" pitchFamily="34" charset="0"/>
                <a:cs typeface="Arial" panose="020B0604020202020204" pitchFamily="34" charset="0"/>
              </a:rPr>
              <a:t>Les </a:t>
            </a:r>
            <a:r>
              <a:rPr lang="fr-FR" sz="2800" b="1" dirty="0" err="1">
                <a:solidFill>
                  <a:schemeClr val="tx1"/>
                </a:solidFill>
                <a:latin typeface="Arial" panose="020B0604020202020204" pitchFamily="34" charset="0"/>
                <a:cs typeface="Arial" panose="020B0604020202020204" pitchFamily="34" charset="0"/>
              </a:rPr>
              <a:t>avantanges</a:t>
            </a:r>
            <a:r>
              <a:rPr lang="fr-FR" sz="2800" b="1" dirty="0">
                <a:solidFill>
                  <a:schemeClr val="tx1"/>
                </a:solidFill>
                <a:latin typeface="Arial" panose="020B0604020202020204" pitchFamily="34" charset="0"/>
                <a:cs typeface="Arial" panose="020B0604020202020204" pitchFamily="34" charset="0"/>
              </a:rPr>
              <a:t> de l’approche PB Famille</a:t>
            </a:r>
          </a:p>
        </p:txBody>
      </p:sp>
    </p:spTree>
    <p:extLst>
      <p:ext uri="{BB962C8B-B14F-4D97-AF65-F5344CB8AC3E}">
        <p14:creationId xmlns:p14="http://schemas.microsoft.com/office/powerpoint/2010/main" val="13648637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595312" y="1042482"/>
            <a:ext cx="10515600" cy="4773036"/>
          </a:xfrm>
        </p:spPr>
        <p:txBody>
          <a:bodyPr>
            <a:normAutofit/>
          </a:bodyPr>
          <a:lstStyle/>
          <a:p>
            <a:pPr>
              <a:lnSpc>
                <a:spcPct val="100000"/>
              </a:lnSpc>
            </a:pPr>
            <a:r>
              <a:rPr lang="en-UG" sz="3200" dirty="0">
                <a:latin typeface="Tw Cen MT" panose="020B0602020104020603" pitchFamily="34" charset="0"/>
              </a:rPr>
              <a:t>Erreurs dans la </a:t>
            </a:r>
            <a:r>
              <a:rPr lang="en-UG" sz="3200" dirty="0" err="1">
                <a:latin typeface="Tw Cen MT" panose="020B0602020104020603" pitchFamily="34" charset="0"/>
              </a:rPr>
              <a:t>mesure</a:t>
            </a:r>
            <a:r>
              <a:rPr lang="en-UG" sz="3200" dirty="0">
                <a:latin typeface="Tw Cen MT" panose="020B0602020104020603" pitchFamily="34" charset="0"/>
              </a:rPr>
              <a:t> du </a:t>
            </a:r>
            <a:r>
              <a:rPr lang="fr-FR" sz="3200" dirty="0">
                <a:latin typeface="Tw Cen MT" panose="020B0602020104020603" pitchFamily="34" charset="0"/>
              </a:rPr>
              <a:t>PB et d</a:t>
            </a:r>
            <a:r>
              <a:rPr lang="en-UG" sz="3200" dirty="0">
                <a:latin typeface="Tw Cen MT" panose="020B0602020104020603" pitchFamily="34" charset="0"/>
              </a:rPr>
              <a:t>'</a:t>
            </a:r>
            <a:r>
              <a:rPr lang="en-UG" sz="3200" dirty="0" err="1">
                <a:latin typeface="Tw Cen MT" panose="020B0602020104020603" pitchFamily="34" charset="0"/>
              </a:rPr>
              <a:t>évaluation</a:t>
            </a:r>
            <a:r>
              <a:rPr lang="en-UG" sz="3200" dirty="0">
                <a:latin typeface="Tw Cen MT" panose="020B0602020104020603" pitchFamily="34" charset="0"/>
              </a:rPr>
              <a:t> de </a:t>
            </a:r>
            <a:r>
              <a:rPr lang="en-UG" sz="3200" dirty="0" err="1">
                <a:latin typeface="Tw Cen MT" panose="020B0602020104020603" pitchFamily="34" charset="0"/>
              </a:rPr>
              <a:t>l'œdème</a:t>
            </a:r>
            <a:endParaRPr lang="en-UG" sz="3200" dirty="0">
              <a:latin typeface="Tw Cen MT" panose="020B0602020104020603" pitchFamily="34" charset="0"/>
            </a:endParaRPr>
          </a:p>
          <a:p>
            <a:pPr>
              <a:lnSpc>
                <a:spcPct val="100000"/>
              </a:lnSpc>
            </a:pPr>
            <a:r>
              <a:rPr lang="en-UG" sz="3200" dirty="0" err="1">
                <a:latin typeface="Tw Cen MT" panose="020B0602020104020603" pitchFamily="34" charset="0"/>
              </a:rPr>
              <a:t>Démotivation</a:t>
            </a:r>
            <a:r>
              <a:rPr lang="en-UG" sz="3200" dirty="0">
                <a:latin typeface="Tw Cen MT" panose="020B0602020104020603" pitchFamily="34" charset="0"/>
              </a:rPr>
              <a:t> due à:</a:t>
            </a:r>
          </a:p>
          <a:p>
            <a:pPr lvl="1">
              <a:lnSpc>
                <a:spcPct val="100000"/>
              </a:lnSpc>
            </a:pPr>
            <a:r>
              <a:rPr lang="en-UG" sz="2800" dirty="0" err="1">
                <a:latin typeface="Tw Cen MT" panose="020B0602020104020603" pitchFamily="34" charset="0"/>
              </a:rPr>
              <a:t>Refus</a:t>
            </a:r>
            <a:r>
              <a:rPr lang="en-UG" sz="2800" dirty="0">
                <a:latin typeface="Tw Cen MT" panose="020B0602020104020603" pitchFamily="34" charset="0"/>
              </a:rPr>
              <a:t> constant </a:t>
            </a:r>
            <a:r>
              <a:rPr lang="en-UG" sz="2800" dirty="0" err="1">
                <a:latin typeface="Tw Cen MT" panose="020B0602020104020603" pitchFamily="34" charset="0"/>
              </a:rPr>
              <a:t>d'admission</a:t>
            </a:r>
            <a:r>
              <a:rPr lang="en-UG" sz="2800" dirty="0">
                <a:latin typeface="Tw Cen MT" panose="020B0602020104020603" pitchFamily="34" charset="0"/>
              </a:rPr>
              <a:t>, manque de</a:t>
            </a:r>
            <a:r>
              <a:rPr lang="fr-FR" sz="2800" dirty="0">
                <a:latin typeface="Tw Cen MT" panose="020B0602020104020603" pitchFamily="34" charset="0"/>
              </a:rPr>
              <a:t>s intrant</a:t>
            </a:r>
            <a:r>
              <a:rPr lang="en-UG" sz="2800" dirty="0">
                <a:latin typeface="Tw Cen MT" panose="020B0602020104020603" pitchFamily="34" charset="0"/>
              </a:rPr>
              <a:t>s, etc.</a:t>
            </a:r>
            <a:endParaRPr lang="en-US" sz="2800" dirty="0">
              <a:latin typeface="Tw Cen MT" panose="020B0602020104020603" pitchFamily="34" charset="0"/>
            </a:endParaRPr>
          </a:p>
          <a:p>
            <a:pPr lvl="1">
              <a:lnSpc>
                <a:spcPct val="100000"/>
              </a:lnSpc>
            </a:pPr>
            <a:endParaRPr lang="en-UG" sz="2800" dirty="0">
              <a:latin typeface="Tw Cen MT" panose="020B0602020104020603" pitchFamily="34" charset="0"/>
            </a:endParaRPr>
          </a:p>
          <a:p>
            <a:pPr lvl="1">
              <a:lnSpc>
                <a:spcPct val="100000"/>
              </a:lnSpc>
            </a:pPr>
            <a:r>
              <a:rPr lang="en-UG" sz="2800" dirty="0">
                <a:latin typeface="Tw Cen MT" panose="020B0602020104020603" pitchFamily="34" charset="0"/>
              </a:rPr>
              <a:t>Manque de respect de la part des agent</a:t>
            </a:r>
            <a:r>
              <a:rPr lang="fr-FR" sz="2800" dirty="0">
                <a:latin typeface="Tw Cen MT" panose="020B0602020104020603" pitchFamily="34" charset="0"/>
              </a:rPr>
              <a:t>s de</a:t>
            </a:r>
            <a:r>
              <a:rPr lang="en-UG" sz="2800" dirty="0">
                <a:latin typeface="Tw Cen MT" panose="020B0602020104020603" pitchFamily="34" charset="0"/>
              </a:rPr>
              <a:t> </a:t>
            </a:r>
            <a:r>
              <a:rPr lang="en-UG" sz="2800" dirty="0" err="1">
                <a:latin typeface="Tw Cen MT" panose="020B0602020104020603" pitchFamily="34" charset="0"/>
              </a:rPr>
              <a:t>santé</a:t>
            </a:r>
            <a:r>
              <a:rPr lang="en-UG" sz="2800" dirty="0">
                <a:latin typeface="Tw Cen MT" panose="020B0602020104020603" pitchFamily="34" charset="0"/>
              </a:rPr>
              <a:t>, des contacts </a:t>
            </a:r>
            <a:r>
              <a:rPr lang="en-UG" sz="2800" dirty="0" err="1">
                <a:latin typeface="Tw Cen MT" panose="020B0602020104020603" pitchFamily="34" charset="0"/>
              </a:rPr>
              <a:t>clés</a:t>
            </a:r>
            <a:r>
              <a:rPr lang="en-UG" sz="2800" dirty="0">
                <a:latin typeface="Tw Cen MT" panose="020B0602020104020603" pitchFamily="34" charset="0"/>
              </a:rPr>
              <a:t> </a:t>
            </a:r>
            <a:r>
              <a:rPr lang="fr-FR" sz="2800" dirty="0">
                <a:latin typeface="Tw Cen MT" panose="020B0602020104020603" pitchFamily="34" charset="0"/>
              </a:rPr>
              <a:t>comme les maman </a:t>
            </a:r>
            <a:r>
              <a:rPr lang="fr-FR" sz="2800" dirty="0" err="1">
                <a:latin typeface="Tw Cen MT" panose="020B0602020104020603" pitchFamily="34" charset="0"/>
              </a:rPr>
              <a:t>lumieres,les</a:t>
            </a:r>
            <a:r>
              <a:rPr lang="fr-FR" sz="2800" dirty="0">
                <a:latin typeface="Tw Cen MT" panose="020B0602020104020603" pitchFamily="34" charset="0"/>
              </a:rPr>
              <a:t> RECO</a:t>
            </a:r>
            <a:r>
              <a:rPr lang="en-UG" sz="2800" dirty="0">
                <a:latin typeface="Tw Cen MT" panose="020B0602020104020603" pitchFamily="34" charset="0"/>
              </a:rPr>
              <a:t>, etc.</a:t>
            </a:r>
            <a:endParaRPr lang="en-US" sz="2800" dirty="0">
              <a:latin typeface="Tw Cen MT" panose="020B0602020104020603" pitchFamily="34" charset="0"/>
            </a:endParaRPr>
          </a:p>
          <a:p>
            <a:pPr lvl="1">
              <a:lnSpc>
                <a:spcPct val="100000"/>
              </a:lnSpc>
            </a:pPr>
            <a:endParaRPr lang="en-UG" sz="2800" dirty="0">
              <a:latin typeface="Tw Cen MT" panose="020B0602020104020603" pitchFamily="34" charset="0"/>
            </a:endParaRPr>
          </a:p>
          <a:p>
            <a:pPr lvl="1">
              <a:lnSpc>
                <a:spcPct val="100000"/>
              </a:lnSpc>
            </a:pPr>
            <a:r>
              <a:rPr lang="en-UG" sz="2800" dirty="0">
                <a:latin typeface="Tw Cen MT" panose="020B0602020104020603" pitchFamily="34" charset="0"/>
              </a:rPr>
              <a:t>Retards au point de prestation de services (</a:t>
            </a:r>
            <a:r>
              <a:rPr lang="fr-FR" sz="2800" dirty="0">
                <a:latin typeface="Tw Cen MT" panose="020B0602020104020603" pitchFamily="34" charset="0"/>
              </a:rPr>
              <a:t>FOSA</a:t>
            </a:r>
            <a:r>
              <a:rPr lang="en-UG" sz="2800" dirty="0">
                <a:latin typeface="Tw Cen MT" panose="020B0602020104020603" pitchFamily="34" charset="0"/>
              </a:rPr>
              <a:t>, domicile des </a:t>
            </a:r>
            <a:r>
              <a:rPr lang="fr-FR" sz="2800" dirty="0">
                <a:latin typeface="Tw Cen MT" panose="020B0602020104020603" pitchFamily="34" charset="0"/>
              </a:rPr>
              <a:t>CAC</a:t>
            </a:r>
            <a:r>
              <a:rPr lang="en-UG" sz="2800" dirty="0">
                <a:latin typeface="Tw Cen MT" panose="020B0602020104020603" pitchFamily="34" charset="0"/>
              </a:rPr>
              <a:t>, site mobile, etc.)</a:t>
            </a:r>
          </a:p>
          <a:p>
            <a:pPr>
              <a:lnSpc>
                <a:spcPct val="200000"/>
              </a:lnSpc>
            </a:pPr>
            <a:endParaRPr lang="fr-FR" sz="2800" dirty="0"/>
          </a:p>
          <a:p>
            <a:pPr marL="0" indent="0" algn="just">
              <a:buNone/>
            </a:pPr>
            <a:endParaRPr lang="fr-FR" dirty="0"/>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a:bodyPr>
          <a:lstStyle/>
          <a:p>
            <a:pPr algn="ctr"/>
            <a:r>
              <a:rPr lang="fr-FR" sz="2800" b="1" dirty="0">
                <a:solidFill>
                  <a:schemeClr val="tx1"/>
                </a:solidFill>
                <a:latin typeface="Arial" panose="020B0604020202020204" pitchFamily="34" charset="0"/>
                <a:cs typeface="Arial" panose="020B0604020202020204" pitchFamily="34" charset="0"/>
              </a:rPr>
              <a:t>Les défis de l’approche PB Famille</a:t>
            </a:r>
          </a:p>
        </p:txBody>
      </p:sp>
    </p:spTree>
    <p:extLst>
      <p:ext uri="{BB962C8B-B14F-4D97-AF65-F5344CB8AC3E}">
        <p14:creationId xmlns:p14="http://schemas.microsoft.com/office/powerpoint/2010/main" val="13686012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595312" y="1042482"/>
            <a:ext cx="10515600" cy="4773036"/>
          </a:xfrm>
        </p:spPr>
        <p:txBody>
          <a:bodyPr>
            <a:normAutofit/>
          </a:bodyPr>
          <a:lstStyle/>
          <a:p>
            <a:pPr marL="0" indent="0">
              <a:lnSpc>
                <a:spcPct val="150000"/>
              </a:lnSpc>
              <a:buNone/>
            </a:pPr>
            <a:r>
              <a:rPr lang="fr-FR" sz="2800" b="1" dirty="0">
                <a:latin typeface="Tw Cen MT" panose="020B0602020104020603" pitchFamily="34" charset="0"/>
              </a:rPr>
              <a:t>Quels sont les autres </a:t>
            </a:r>
            <a:r>
              <a:rPr lang="fr-FR" sz="2800" b="1" dirty="0" err="1">
                <a:latin typeface="Tw Cen MT" panose="020B0602020104020603" pitchFamily="34" charset="0"/>
              </a:rPr>
              <a:t>defis</a:t>
            </a:r>
            <a:r>
              <a:rPr lang="fr-FR" sz="2800" b="1" dirty="0">
                <a:latin typeface="Tw Cen MT" panose="020B0602020104020603" pitchFamily="34" charset="0"/>
              </a:rPr>
              <a:t> que vous avez constatés en mettant en œuvre les approches PB Famille depuis décembre 2020 ?</a:t>
            </a:r>
          </a:p>
          <a:p>
            <a:pPr marL="0" indent="0">
              <a:lnSpc>
                <a:spcPct val="200000"/>
              </a:lnSpc>
              <a:buNone/>
            </a:pPr>
            <a:endParaRPr lang="fr-FR" sz="2800" dirty="0"/>
          </a:p>
          <a:p>
            <a:pPr marL="0" indent="0" algn="just">
              <a:buNone/>
            </a:pPr>
            <a:endParaRPr lang="fr-FR" dirty="0"/>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a:bodyPr>
          <a:lstStyle/>
          <a:p>
            <a:pPr algn="ctr"/>
            <a:r>
              <a:rPr lang="fr-FR" sz="2800" b="1" dirty="0">
                <a:solidFill>
                  <a:schemeClr val="tx1"/>
                </a:solidFill>
                <a:latin typeface="Arial" panose="020B0604020202020204" pitchFamily="34" charset="0"/>
                <a:cs typeface="Arial" panose="020B0604020202020204" pitchFamily="34" charset="0"/>
              </a:rPr>
              <a:t>Les défis de l’approche PB Famille</a:t>
            </a:r>
          </a:p>
        </p:txBody>
      </p:sp>
    </p:spTree>
    <p:extLst>
      <p:ext uri="{BB962C8B-B14F-4D97-AF65-F5344CB8AC3E}">
        <p14:creationId xmlns:p14="http://schemas.microsoft.com/office/powerpoint/2010/main" val="25171616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6CADBE-5BB9-0E1C-509C-616452FE0080}"/>
              </a:ext>
            </a:extLst>
          </p:cNvPr>
          <p:cNvSpPr>
            <a:spLocks noGrp="1"/>
          </p:cNvSpPr>
          <p:nvPr>
            <p:ph type="title"/>
          </p:nvPr>
        </p:nvSpPr>
        <p:spPr>
          <a:xfrm>
            <a:off x="1737757" y="2220686"/>
            <a:ext cx="9392206" cy="1923802"/>
          </a:xfrm>
        </p:spPr>
        <p:txBody>
          <a:bodyPr>
            <a:normAutofit/>
          </a:bodyPr>
          <a:lstStyle/>
          <a:p>
            <a:r>
              <a:rPr lang="fr-FR" sz="3600" b="1" dirty="0">
                <a:solidFill>
                  <a:schemeClr val="tx1"/>
                </a:solidFill>
              </a:rPr>
              <a:t>Mise en œuvre de l’approche PB  Famille</a:t>
            </a:r>
            <a:endParaRPr lang="en-UG" sz="3600" b="1" dirty="0">
              <a:solidFill>
                <a:schemeClr val="tx1"/>
              </a:solidFill>
            </a:endParaRPr>
          </a:p>
        </p:txBody>
      </p:sp>
      <p:sp>
        <p:nvSpPr>
          <p:cNvPr id="4" name="Text Placeholder 3">
            <a:extLst>
              <a:ext uri="{FF2B5EF4-FFF2-40B4-BE49-F238E27FC236}">
                <a16:creationId xmlns:a16="http://schemas.microsoft.com/office/drawing/2014/main" id="{1E807FC8-CA87-EC2D-9E99-257F3604B020}"/>
              </a:ext>
            </a:extLst>
          </p:cNvPr>
          <p:cNvSpPr>
            <a:spLocks noGrp="1"/>
          </p:cNvSpPr>
          <p:nvPr>
            <p:ph type="body" sz="quarter" idx="12"/>
          </p:nvPr>
        </p:nvSpPr>
        <p:spPr/>
        <p:txBody>
          <a:bodyPr/>
          <a:lstStyle/>
          <a:p>
            <a:endParaRPr lang="en-UG"/>
          </a:p>
        </p:txBody>
      </p:sp>
      <p:sp>
        <p:nvSpPr>
          <p:cNvPr id="6" name="Text Placeholder 5">
            <a:extLst>
              <a:ext uri="{FF2B5EF4-FFF2-40B4-BE49-F238E27FC236}">
                <a16:creationId xmlns:a16="http://schemas.microsoft.com/office/drawing/2014/main" id="{94950304-E524-73B4-8B44-19DF5E7AF4EC}"/>
              </a:ext>
            </a:extLst>
          </p:cNvPr>
          <p:cNvSpPr>
            <a:spLocks noGrp="1"/>
          </p:cNvSpPr>
          <p:nvPr>
            <p:ph type="body" sz="quarter" idx="13"/>
          </p:nvPr>
        </p:nvSpPr>
        <p:spPr/>
        <p:txBody>
          <a:bodyPr/>
          <a:lstStyle/>
          <a:p>
            <a:endParaRPr lang="en-UG"/>
          </a:p>
        </p:txBody>
      </p:sp>
    </p:spTree>
    <p:extLst>
      <p:ext uri="{BB962C8B-B14F-4D97-AF65-F5344CB8AC3E}">
        <p14:creationId xmlns:p14="http://schemas.microsoft.com/office/powerpoint/2010/main" val="18897694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9765077-C37B-48B8-878E-E9F06EDF2916}"/>
              </a:ext>
            </a:extLst>
          </p:cNvPr>
          <p:cNvGraphicFramePr>
            <a:graphicFrameLocks noGrp="1"/>
          </p:cNvGraphicFramePr>
          <p:nvPr>
            <p:ph idx="1"/>
          </p:nvPr>
        </p:nvGraphicFramePr>
        <p:xfrm>
          <a:off x="240630" y="-360242"/>
          <a:ext cx="11710737" cy="6087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a:extLst>
              <a:ext uri="{FF2B5EF4-FFF2-40B4-BE49-F238E27FC236}">
                <a16:creationId xmlns:a16="http://schemas.microsoft.com/office/drawing/2014/main" id="{159FAE2F-416C-4B11-99E6-202A472FABF5}"/>
              </a:ext>
            </a:extLst>
          </p:cNvPr>
          <p:cNvSpPr/>
          <p:nvPr/>
        </p:nvSpPr>
        <p:spPr>
          <a:xfrm>
            <a:off x="4170946" y="995649"/>
            <a:ext cx="3657600" cy="3657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Rectangle 7">
            <a:extLst>
              <a:ext uri="{FF2B5EF4-FFF2-40B4-BE49-F238E27FC236}">
                <a16:creationId xmlns:a16="http://schemas.microsoft.com/office/drawing/2014/main" id="{32441CC1-2F67-48C7-81A0-82C872576738}"/>
              </a:ext>
            </a:extLst>
          </p:cNvPr>
          <p:cNvSpPr/>
          <p:nvPr/>
        </p:nvSpPr>
        <p:spPr>
          <a:xfrm>
            <a:off x="4282712" y="5450997"/>
            <a:ext cx="6847251" cy="126188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solidFill>
                  <a:srgbClr val="77CDB4"/>
                </a:solidFill>
                <a:latin typeface="Tw Cen MT" panose="020B0602020104020603"/>
              </a:rPr>
              <a:t>LOGISTIQUE ET APPROVISIONNEMENT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Remplacement des bandes PB au niveau des ménages.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La formation comprend la manière de stocker les bandes MUAC.</a:t>
            </a: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27CED7"/>
              </a:solidFill>
              <a:effectLst/>
              <a:uLnTx/>
              <a:uFillTx/>
              <a:latin typeface="Tw Cen MT" panose="020B0602020104020603"/>
              <a:ea typeface="+mn-ea"/>
              <a:cs typeface="+mn-cs"/>
            </a:endParaRPr>
          </a:p>
        </p:txBody>
      </p:sp>
      <p:sp>
        <p:nvSpPr>
          <p:cNvPr id="9" name="Rectangle 8">
            <a:extLst>
              <a:ext uri="{FF2B5EF4-FFF2-40B4-BE49-F238E27FC236}">
                <a16:creationId xmlns:a16="http://schemas.microsoft.com/office/drawing/2014/main" id="{8F5A271F-CAF2-4FF7-AC8A-53D80EBAB591}"/>
              </a:ext>
            </a:extLst>
          </p:cNvPr>
          <p:cNvSpPr/>
          <p:nvPr/>
        </p:nvSpPr>
        <p:spPr>
          <a:xfrm>
            <a:off x="8638456" y="2899172"/>
            <a:ext cx="3120406" cy="233910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solidFill>
                  <a:srgbClr val="27CED7"/>
                </a:solidFill>
                <a:latin typeface="Tw Cen MT" panose="020B0602020104020603"/>
              </a:rPr>
              <a:t>DEMANDE</a:t>
            </a:r>
            <a:r>
              <a:rPr kumimoji="0" lang="en-US" sz="2000" b="1" i="0" u="none" strike="noStrike" kern="1200" cap="none" spc="0" normalizeH="0" baseline="0" noProof="0" dirty="0">
                <a:ln>
                  <a:noFill/>
                </a:ln>
                <a:solidFill>
                  <a:srgbClr val="77CDB4"/>
                </a:solidFill>
                <a:effectLst/>
                <a:uLnTx/>
                <a:uFillTx/>
                <a:latin typeface="Tw Cen MT" panose="020B0602020104020603"/>
                <a:ea typeface="+mn-ea"/>
                <a:cs typeface="+mn-cs"/>
              </a:rPr>
              <a:t> </a:t>
            </a:r>
            <a:r>
              <a:rPr lang="en-US" sz="2000" b="1" dirty="0">
                <a:solidFill>
                  <a:srgbClr val="27CED7"/>
                </a:solidFill>
                <a:latin typeface="Tw Cen MT" panose="020B0602020104020603"/>
              </a:rPr>
              <a:t>ET SERVICES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i="0" u="none" strike="noStrike" kern="1200" cap="none" spc="0" normalizeH="0" baseline="0" noProof="0" dirty="0">
                <a:ln>
                  <a:noFill/>
                </a:ln>
                <a:solidFill>
                  <a:prstClr val="black"/>
                </a:solidFill>
                <a:effectLst/>
                <a:uLnTx/>
                <a:uFillTx/>
                <a:latin typeface="Tw Cen MT" panose="020B0602020104020603"/>
                <a:ea typeface="+mn-ea"/>
                <a:cs typeface="+mn-cs"/>
              </a:rPr>
              <a:t>Dépistage précoce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i="0" u="none" strike="noStrike" kern="1200" cap="none" spc="0" normalizeH="0" baseline="0" noProof="0" dirty="0">
                <a:ln>
                  <a:noFill/>
                </a:ln>
                <a:solidFill>
                  <a:prstClr val="black"/>
                </a:solidFill>
                <a:effectLst/>
                <a:uLnTx/>
                <a:uFillTx/>
                <a:latin typeface="Tw Cen MT" panose="020B0602020104020603"/>
                <a:ea typeface="+mn-ea"/>
                <a:cs typeface="+mn-cs"/>
              </a:rPr>
              <a:t>démotivation en cas de refus d'admission ›› recyclage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i="0" u="none" strike="noStrike" kern="1200" cap="none" spc="0" normalizeH="0" baseline="0" noProof="0" dirty="0">
                <a:ln>
                  <a:noFill/>
                </a:ln>
                <a:solidFill>
                  <a:prstClr val="black"/>
                </a:solidFill>
                <a:effectLst/>
                <a:uLnTx/>
                <a:uFillTx/>
                <a:latin typeface="Tw Cen MT" panose="020B0602020104020603"/>
                <a:ea typeface="+mn-ea"/>
                <a:cs typeface="+mn-cs"/>
              </a:rPr>
              <a:t>Disponibilité des intrants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i="0" u="none" strike="noStrike" kern="1200" cap="none" spc="0" normalizeH="0" baseline="0" noProof="0" dirty="0">
                <a:ln>
                  <a:noFill/>
                </a:ln>
                <a:solidFill>
                  <a:prstClr val="black"/>
                </a:solidFill>
                <a:effectLst/>
                <a:uLnTx/>
                <a:uFillTx/>
                <a:latin typeface="Tw Cen MT" panose="020B0602020104020603"/>
                <a:ea typeface="+mn-ea"/>
                <a:cs typeface="+mn-cs"/>
              </a:rPr>
              <a:t>Mécanismes de retour d'information de la communauté</a:t>
            </a:r>
            <a:endParaRPr kumimoji="0" lang="en-US" sz="180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52EAF248-BD3A-428F-9B30-0335DB435422}"/>
              </a:ext>
            </a:extLst>
          </p:cNvPr>
          <p:cNvSpPr/>
          <p:nvPr/>
        </p:nvSpPr>
        <p:spPr>
          <a:xfrm>
            <a:off x="240630" y="2824449"/>
            <a:ext cx="3312916" cy="29238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E8853"/>
                </a:solidFill>
                <a:effectLst/>
                <a:uLnTx/>
                <a:uFillTx/>
                <a:latin typeface="Tw Cen MT" panose="020B0602020104020603"/>
                <a:ea typeface="+mn-ea"/>
                <a:cs typeface="+mn-cs"/>
              </a:rPr>
              <a:t>RENFORCEMENT DES CAPACITÉS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Formation </a:t>
            </a:r>
            <a:r>
              <a:rPr kumimoji="0" lang="fr-FR" sz="1800" b="1" i="0" u="none" strike="noStrike" kern="1200" cap="none" spc="0" normalizeH="0" baseline="0" noProof="0" dirty="0">
                <a:ln>
                  <a:noFill/>
                </a:ln>
                <a:solidFill>
                  <a:prstClr val="black"/>
                </a:solidFill>
                <a:effectLst/>
                <a:uLnTx/>
                <a:uFillTx/>
                <a:latin typeface="Tw Cen MT" panose="020B0602020104020603"/>
                <a:ea typeface="+mn-ea"/>
                <a:cs typeface="+mn-cs"/>
              </a:rPr>
              <a:t>initiale et recyclage</a:t>
            </a: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 périodiques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Coaching fréquent pour </a:t>
            </a:r>
            <a:r>
              <a:rPr kumimoji="0" lang="fr-FR" sz="1800" b="1" i="0" u="none" strike="noStrike" kern="1200" cap="none" spc="0" normalizeH="0" baseline="0" noProof="0" dirty="0">
                <a:ln>
                  <a:noFill/>
                </a:ln>
                <a:solidFill>
                  <a:prstClr val="black"/>
                </a:solidFill>
                <a:effectLst/>
                <a:uLnTx/>
                <a:uFillTx/>
                <a:latin typeface="Tw Cen MT" panose="020B0602020104020603"/>
                <a:ea typeface="+mn-ea"/>
                <a:cs typeface="+mn-cs"/>
              </a:rPr>
              <a:t>assurer la qualité</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Développement d'outils </a:t>
            </a:r>
            <a:r>
              <a:rPr kumimoji="0" lang="fr-FR" sz="1800" b="1" i="0" u="none" strike="noStrike" kern="1200" cap="none" spc="0" normalizeH="0" baseline="0" noProof="0" dirty="0">
                <a:ln>
                  <a:noFill/>
                </a:ln>
                <a:solidFill>
                  <a:prstClr val="black"/>
                </a:solidFill>
                <a:effectLst/>
                <a:uLnTx/>
                <a:uFillTx/>
                <a:latin typeface="Tw Cen MT" panose="020B0602020104020603"/>
                <a:ea typeface="+mn-ea"/>
                <a:cs typeface="+mn-cs"/>
              </a:rPr>
              <a:t>adaptés</a:t>
            </a: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 pour </a:t>
            </a:r>
            <a:r>
              <a:rPr kumimoji="0" lang="fr-FR" sz="1800" b="1" i="0" u="none" strike="noStrike" kern="1200" cap="none" spc="0" normalizeH="0" baseline="0" noProof="0" dirty="0">
                <a:ln>
                  <a:noFill/>
                </a:ln>
                <a:solidFill>
                  <a:prstClr val="black"/>
                </a:solidFill>
                <a:effectLst/>
                <a:uLnTx/>
                <a:uFillTx/>
                <a:latin typeface="Tw Cen MT" panose="020B0602020104020603"/>
                <a:ea typeface="+mn-ea"/>
                <a:cs typeface="+mn-cs"/>
              </a:rPr>
              <a:t>faciliter l'utilisation</a:t>
            </a: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 par les mères </a:t>
            </a:r>
            <a:r>
              <a:rPr kumimoji="0" lang="fr-FR" sz="1800" b="1" i="0" u="none" strike="noStrike" kern="1200" cap="none" spc="0" normalizeH="0" baseline="0" noProof="0" dirty="0">
                <a:ln>
                  <a:noFill/>
                </a:ln>
                <a:solidFill>
                  <a:prstClr val="black"/>
                </a:solidFill>
                <a:effectLst/>
                <a:uLnTx/>
                <a:uFillTx/>
                <a:latin typeface="Tw Cen MT" panose="020B0602020104020603"/>
                <a:ea typeface="+mn-ea"/>
                <a:cs typeface="+mn-cs"/>
              </a:rPr>
              <a:t>peu alphabétisées</a:t>
            </a: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 et les ASC.</a:t>
            </a:r>
            <a:endParaRPr kumimoji="0" lang="en-US" sz="1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2" name="Rectangle 11">
            <a:extLst>
              <a:ext uri="{FF2B5EF4-FFF2-40B4-BE49-F238E27FC236}">
                <a16:creationId xmlns:a16="http://schemas.microsoft.com/office/drawing/2014/main" id="{FB5EB135-21A6-42DD-BAD7-006E93B0F2F1}"/>
              </a:ext>
            </a:extLst>
          </p:cNvPr>
          <p:cNvSpPr/>
          <p:nvPr/>
        </p:nvSpPr>
        <p:spPr>
          <a:xfrm>
            <a:off x="4454551" y="1793397"/>
            <a:ext cx="3029311" cy="169277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w Cen MT" panose="020B0602020104020603"/>
                <a:ea typeface="+mn-ea"/>
                <a:cs typeface="+mn-cs"/>
              </a:rPr>
              <a:t>PB </a:t>
            </a:r>
            <a:r>
              <a:rPr kumimoji="0" lang="en-US" sz="3200" b="1" i="0" u="none" strike="noStrike" kern="1200" cap="none" spc="0" normalizeH="0" baseline="0" noProof="0" dirty="0" err="1">
                <a:ln>
                  <a:noFill/>
                </a:ln>
                <a:solidFill>
                  <a:prstClr val="black"/>
                </a:solidFill>
                <a:effectLst/>
                <a:uLnTx/>
                <a:uFillTx/>
                <a:latin typeface="Tw Cen MT" panose="020B0602020104020603"/>
                <a:ea typeface="+mn-ea"/>
                <a:cs typeface="+mn-cs"/>
              </a:rPr>
              <a:t>Famille</a:t>
            </a:r>
            <a:endParaRPr kumimoji="0" lang="en-US" sz="3200" b="1"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highlight>
                  <a:srgbClr val="1CADE4"/>
                </a:highlight>
                <a:uLnTx/>
                <a:uFillTx/>
                <a:latin typeface="Tw Cen MT" panose="020B0602020104020603"/>
                <a:ea typeface="+mn-ea"/>
                <a:cs typeface="+mn-cs"/>
              </a:rPr>
              <a:t>Implications </a:t>
            </a:r>
            <a:r>
              <a:rPr kumimoji="0" lang="en-US" sz="2400" b="1" i="0" u="none" strike="noStrike" kern="1200" cap="none" spc="0" normalizeH="0" baseline="0" noProof="0" dirty="0" err="1">
                <a:ln>
                  <a:noFill/>
                </a:ln>
                <a:solidFill>
                  <a:prstClr val="white"/>
                </a:solidFill>
                <a:effectLst/>
                <a:highlight>
                  <a:srgbClr val="1CADE4"/>
                </a:highlight>
                <a:uLnTx/>
                <a:uFillTx/>
                <a:latin typeface="Tw Cen MT" panose="020B0602020104020603"/>
                <a:ea typeface="+mn-ea"/>
                <a:cs typeface="+mn-cs"/>
              </a:rPr>
              <a:t>programmatiques</a:t>
            </a:r>
            <a:r>
              <a:rPr kumimoji="0" lang="en-US" sz="2400" b="1" i="0" u="none" strike="noStrike" kern="1200" cap="none" spc="0" normalizeH="0" baseline="0" noProof="0" dirty="0">
                <a:ln>
                  <a:noFill/>
                </a:ln>
                <a:solidFill>
                  <a:prstClr val="white"/>
                </a:solidFill>
                <a:effectLst/>
                <a:highlight>
                  <a:srgbClr val="1CADE4"/>
                </a:highlight>
                <a:uLnTx/>
                <a:uFillTx/>
                <a:latin typeface="Tw Cen MT" panose="020B0602020104020603"/>
                <a:ea typeface="+mn-ea"/>
                <a:cs typeface="+mn-cs"/>
              </a:rPr>
              <a:t> et politiques</a:t>
            </a:r>
            <a:endParaRPr kumimoji="0" lang="en-US" sz="2400" b="0" i="0" u="none" strike="noStrike" kern="1200" cap="none" spc="0" normalizeH="0" baseline="0" noProof="0" dirty="0">
              <a:ln>
                <a:noFill/>
              </a:ln>
              <a:solidFill>
                <a:srgbClr val="1CADE4"/>
              </a:solidFill>
              <a:effectLst/>
              <a:uLnTx/>
              <a:uFillTx/>
              <a:latin typeface="Tw Cen MT" panose="020B0602020104020603"/>
              <a:ea typeface="+mn-ea"/>
              <a:cs typeface="+mn-cs"/>
            </a:endParaRPr>
          </a:p>
        </p:txBody>
      </p:sp>
      <p:sp>
        <p:nvSpPr>
          <p:cNvPr id="13" name="Rectangle 12">
            <a:extLst>
              <a:ext uri="{FF2B5EF4-FFF2-40B4-BE49-F238E27FC236}">
                <a16:creationId xmlns:a16="http://schemas.microsoft.com/office/drawing/2014/main" id="{35BD63AD-673E-4457-8539-D5AA8F181F86}"/>
              </a:ext>
            </a:extLst>
          </p:cNvPr>
          <p:cNvSpPr/>
          <p:nvPr/>
        </p:nvSpPr>
        <p:spPr>
          <a:xfrm>
            <a:off x="8518356" y="376913"/>
            <a:ext cx="3504982" cy="233910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ADE4"/>
                </a:solidFill>
                <a:effectLst/>
                <a:uLnTx/>
                <a:uFillTx/>
                <a:latin typeface="Tw Cen MT" panose="020B0602020104020603"/>
                <a:ea typeface="+mn-ea"/>
                <a:cs typeface="+mn-cs"/>
              </a:rPr>
              <a:t>OÙ ET QUAND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Dans les </a:t>
            </a:r>
            <a:r>
              <a:rPr kumimoji="0" lang="fr-FR" sz="1800" b="1" i="0" u="none" strike="noStrike" kern="1200" cap="none" spc="0" normalizeH="0" baseline="0" noProof="0" dirty="0">
                <a:ln>
                  <a:noFill/>
                </a:ln>
                <a:solidFill>
                  <a:prstClr val="black"/>
                </a:solidFill>
                <a:effectLst/>
                <a:uLnTx/>
                <a:uFillTx/>
                <a:latin typeface="Tw Cen MT" panose="020B0602020104020603"/>
                <a:ea typeface="+mn-ea"/>
                <a:cs typeface="+mn-cs"/>
              </a:rPr>
              <a:t>situations d'urgence</a:t>
            </a: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 où les centres de santé sont fermés ou dans </a:t>
            </a:r>
            <a:r>
              <a:rPr kumimoji="0" lang="fr-FR" sz="1800" b="1" i="0" u="none" strike="noStrike" kern="1200" cap="none" spc="0" normalizeH="0" baseline="0" noProof="0" dirty="0">
                <a:ln>
                  <a:noFill/>
                </a:ln>
                <a:solidFill>
                  <a:prstClr val="black"/>
                </a:solidFill>
                <a:effectLst/>
                <a:uLnTx/>
                <a:uFillTx/>
                <a:latin typeface="Tw Cen MT" panose="020B0602020104020603"/>
                <a:ea typeface="+mn-ea"/>
                <a:cs typeface="+mn-cs"/>
              </a:rPr>
              <a:t>d'autres circonstances exceptionnelles</a:t>
            </a: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En fin de compte - </a:t>
            </a:r>
            <a:r>
              <a:rPr kumimoji="0" lang="fr-FR" sz="1800" b="1" i="0" u="none" strike="noStrike" kern="1200" cap="none" spc="0" normalizeH="0" baseline="0" noProof="0" dirty="0">
                <a:ln>
                  <a:noFill/>
                </a:ln>
                <a:solidFill>
                  <a:prstClr val="black"/>
                </a:solidFill>
                <a:effectLst/>
                <a:uLnTx/>
                <a:uFillTx/>
                <a:latin typeface="Tw Cen MT" panose="020B0602020104020603"/>
                <a:ea typeface="+mn-ea"/>
                <a:cs typeface="+mn-cs"/>
              </a:rPr>
              <a:t>partout et à tout moment. </a:t>
            </a: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Possibilité de traitement décentralisé.</a:t>
            </a: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 name="Rectangle 1">
            <a:extLst>
              <a:ext uri="{FF2B5EF4-FFF2-40B4-BE49-F238E27FC236}">
                <a16:creationId xmlns:a16="http://schemas.microsoft.com/office/drawing/2014/main" id="{E9F3C6BD-5EC4-4A4D-970C-739BDB544F58}"/>
              </a:ext>
            </a:extLst>
          </p:cNvPr>
          <p:cNvSpPr/>
          <p:nvPr/>
        </p:nvSpPr>
        <p:spPr>
          <a:xfrm>
            <a:off x="621520" y="592357"/>
            <a:ext cx="341006" cy="1292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A3292A2A-9B3B-4083-B35B-7930B11C3D94}"/>
              </a:ext>
            </a:extLst>
          </p:cNvPr>
          <p:cNvSpPr/>
          <p:nvPr/>
        </p:nvSpPr>
        <p:spPr>
          <a:xfrm>
            <a:off x="312602" y="376913"/>
            <a:ext cx="2973524" cy="2339102"/>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3">
                    <a:lumMod val="75000"/>
                  </a:schemeClr>
                </a:solidFill>
                <a:effectLst/>
                <a:uLnTx/>
                <a:uFillTx/>
                <a:latin typeface="Tw Cen MT" panose="020B0602020104020603"/>
                <a:ea typeface="+mn-ea"/>
                <a:cs typeface="+mn-cs"/>
              </a:rPr>
              <a:t>S&amp;E ET POLITIQUE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Indicateurs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Outils, collecte de données et rapports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Indicateurs intégrés dans les systèmes d'information nationaux</a:t>
            </a: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highlight>
                <a:srgbClr val="FFFF00"/>
              </a:highlight>
              <a:uLnTx/>
              <a:uFillTx/>
              <a:latin typeface="Tw Cen MT" panose="020B0602020104020603"/>
              <a:ea typeface="+mn-ea"/>
              <a:cs typeface="+mn-cs"/>
            </a:endParaRPr>
          </a:p>
        </p:txBody>
      </p:sp>
    </p:spTree>
    <p:extLst>
      <p:ext uri="{BB962C8B-B14F-4D97-AF65-F5344CB8AC3E}">
        <p14:creationId xmlns:p14="http://schemas.microsoft.com/office/powerpoint/2010/main" val="28980291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838200" y="889577"/>
            <a:ext cx="10515600" cy="4773036"/>
          </a:xfrm>
        </p:spPr>
        <p:txBody>
          <a:bodyPr>
            <a:normAutofit/>
          </a:bodyPr>
          <a:lstStyle/>
          <a:p>
            <a:pPr marL="0" indent="0" algn="just">
              <a:buNone/>
            </a:pPr>
            <a:endParaRPr lang="fr-FR" dirty="0"/>
          </a:p>
          <a:p>
            <a:pPr algn="just"/>
            <a:r>
              <a:rPr lang="fr-FR" sz="2400" dirty="0">
                <a:latin typeface="Tw Cen MT" panose="020B0602020104020603" pitchFamily="34" charset="0"/>
              </a:rPr>
              <a:t>Existence de centres de transfert et d'orientation, de préférence dans la même aire de santé</a:t>
            </a:r>
          </a:p>
          <a:p>
            <a:pPr algn="just"/>
            <a:r>
              <a:rPr lang="fr-FR" sz="2400" dirty="0">
                <a:latin typeface="Tw Cen MT" panose="020B0602020104020603" pitchFamily="34" charset="0"/>
              </a:rPr>
              <a:t>Éducation/information sur l'alimentation du nourrisson et du jeune enfant</a:t>
            </a:r>
          </a:p>
          <a:p>
            <a:pPr algn="just"/>
            <a:r>
              <a:rPr lang="fr-FR" sz="2400" dirty="0">
                <a:solidFill>
                  <a:srgbClr val="FF0000"/>
                </a:solidFill>
                <a:latin typeface="Tw Cen MT" panose="020B0602020104020603" pitchFamily="34" charset="0"/>
              </a:rPr>
              <a:t>Autres???</a:t>
            </a:r>
          </a:p>
          <a:p>
            <a:pPr algn="just"/>
            <a:endParaRPr lang="fr-FR" sz="2400" dirty="0">
              <a:latin typeface="Tw Cen MT" panose="020B0602020104020603" pitchFamily="34" charset="0"/>
            </a:endParaRPr>
          </a:p>
          <a:p>
            <a:pPr algn="just"/>
            <a:endParaRPr lang="fr-FR" sz="2400" dirty="0">
              <a:latin typeface="Tw Cen MT" panose="020B0602020104020603" pitchFamily="34" charset="0"/>
            </a:endParaRPr>
          </a:p>
          <a:p>
            <a:pPr marL="0" indent="0" algn="just">
              <a:buNone/>
            </a:pPr>
            <a:r>
              <a:rPr lang="fr-FR" sz="2400" b="1" dirty="0">
                <a:latin typeface="Tw Cen MT" panose="020B0602020104020603" pitchFamily="34" charset="0"/>
              </a:rPr>
              <a:t>Note:</a:t>
            </a:r>
            <a:r>
              <a:rPr lang="fr-FR" sz="2400" dirty="0">
                <a:latin typeface="Tw Cen MT" panose="020B0602020104020603" pitchFamily="34" charset="0"/>
              </a:rPr>
              <a:t> La structure du programme dépend du contexte spécifique, des niveaux de financement et d'autres circonstances.</a:t>
            </a:r>
            <a:endParaRPr lang="fr-FR" dirty="0">
              <a:latin typeface="Tw Cen MT" panose="020B0602020104020603" pitchFamily="34" charset="0"/>
            </a:endParaRP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a:bodyPr>
          <a:lstStyle/>
          <a:p>
            <a:pPr algn="ctr"/>
            <a:r>
              <a:rPr lang="fr-CA" sz="3600" dirty="0">
                <a:solidFill>
                  <a:schemeClr val="tx1"/>
                </a:solidFill>
              </a:rPr>
              <a:t>Considération opérationnelles   </a:t>
            </a:r>
            <a:endParaRPr lang="en-UG" sz="2800" dirty="0">
              <a:solidFill>
                <a:schemeClr val="tx1"/>
              </a:solidFill>
            </a:endParaRPr>
          </a:p>
        </p:txBody>
      </p:sp>
    </p:spTree>
    <p:extLst>
      <p:ext uri="{BB962C8B-B14F-4D97-AF65-F5344CB8AC3E}">
        <p14:creationId xmlns:p14="http://schemas.microsoft.com/office/powerpoint/2010/main" val="36520011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a:bodyPr>
          <a:lstStyle/>
          <a:p>
            <a:pPr algn="ctr"/>
            <a:r>
              <a:rPr lang="fr-FR" sz="3600" dirty="0">
                <a:solidFill>
                  <a:schemeClr val="tx1"/>
                </a:solidFill>
              </a:rPr>
              <a:t>Processus de mise en œuvre</a:t>
            </a:r>
            <a:r>
              <a:rPr lang="fr-CA" sz="3600" dirty="0">
                <a:solidFill>
                  <a:schemeClr val="tx1"/>
                </a:solidFill>
              </a:rPr>
              <a:t> </a:t>
            </a:r>
            <a:endParaRPr lang="en-UG" sz="2800" dirty="0">
              <a:solidFill>
                <a:schemeClr val="tx1"/>
              </a:solidFill>
            </a:endParaRPr>
          </a:p>
        </p:txBody>
      </p:sp>
      <p:sp>
        <p:nvSpPr>
          <p:cNvPr id="5" name="Content Placeholder 4">
            <a:extLst>
              <a:ext uri="{FF2B5EF4-FFF2-40B4-BE49-F238E27FC236}">
                <a16:creationId xmlns:a16="http://schemas.microsoft.com/office/drawing/2014/main" id="{93A369BF-480A-FA4A-34C2-BD8643C843AD}"/>
              </a:ext>
            </a:extLst>
          </p:cNvPr>
          <p:cNvSpPr>
            <a:spLocks noGrp="1"/>
          </p:cNvSpPr>
          <p:nvPr>
            <p:ph idx="1"/>
          </p:nvPr>
        </p:nvSpPr>
        <p:spPr>
          <a:xfrm>
            <a:off x="838200" y="1238827"/>
            <a:ext cx="10515600" cy="477303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Placer les cartes dans l'ordre en indiquant l'activité qui vient en premier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G" dirty="0"/>
          </a:p>
          <a:p>
            <a:endParaRPr lang="en-UG" dirty="0"/>
          </a:p>
        </p:txBody>
      </p:sp>
      <p:sp>
        <p:nvSpPr>
          <p:cNvPr id="6" name="TextBox 5">
            <a:extLst>
              <a:ext uri="{FF2B5EF4-FFF2-40B4-BE49-F238E27FC236}">
                <a16:creationId xmlns:a16="http://schemas.microsoft.com/office/drawing/2014/main" id="{5ACF3110-D266-6AB7-87D3-9FF54AD84721}"/>
              </a:ext>
            </a:extLst>
          </p:cNvPr>
          <p:cNvSpPr txBox="1"/>
          <p:nvPr/>
        </p:nvSpPr>
        <p:spPr>
          <a:xfrm>
            <a:off x="8102600" y="2222500"/>
            <a:ext cx="2336800" cy="369332"/>
          </a:xfrm>
          <a:prstGeom prst="rect">
            <a:avLst/>
          </a:prstGeom>
          <a:solidFill>
            <a:schemeClr val="accent1"/>
          </a:solidFill>
        </p:spPr>
        <p:txBody>
          <a:bodyPr wrap="square" rtlCol="0">
            <a:spAutoFit/>
          </a:bodyPr>
          <a:lstStyle/>
          <a:p>
            <a:r>
              <a:rPr lang="en-US" dirty="0" err="1"/>
              <a:t>Estimer</a:t>
            </a:r>
            <a:r>
              <a:rPr lang="en-US" dirty="0"/>
              <a:t> le budget</a:t>
            </a:r>
            <a:endParaRPr lang="en-UG" dirty="0"/>
          </a:p>
        </p:txBody>
      </p:sp>
      <p:sp>
        <p:nvSpPr>
          <p:cNvPr id="7" name="TextBox 6">
            <a:extLst>
              <a:ext uri="{FF2B5EF4-FFF2-40B4-BE49-F238E27FC236}">
                <a16:creationId xmlns:a16="http://schemas.microsoft.com/office/drawing/2014/main" id="{D689FC41-39A3-9B50-159F-0E2835051120}"/>
              </a:ext>
            </a:extLst>
          </p:cNvPr>
          <p:cNvSpPr txBox="1"/>
          <p:nvPr/>
        </p:nvSpPr>
        <p:spPr>
          <a:xfrm>
            <a:off x="1041402" y="2426732"/>
            <a:ext cx="2336800" cy="923330"/>
          </a:xfrm>
          <a:prstGeom prst="rect">
            <a:avLst/>
          </a:prstGeom>
          <a:solidFill>
            <a:schemeClr val="accent1"/>
          </a:solidFill>
        </p:spPr>
        <p:txBody>
          <a:bodyPr wrap="square" rtlCol="0">
            <a:spAutoFit/>
          </a:bodyPr>
          <a:lstStyle/>
          <a:p>
            <a:r>
              <a:rPr lang="fr-FR" dirty="0"/>
              <a:t>Mener les activités de Suivi et Evaluation</a:t>
            </a:r>
            <a:endParaRPr lang="en-UG" dirty="0"/>
          </a:p>
        </p:txBody>
      </p:sp>
      <p:sp>
        <p:nvSpPr>
          <p:cNvPr id="8" name="TextBox 7">
            <a:extLst>
              <a:ext uri="{FF2B5EF4-FFF2-40B4-BE49-F238E27FC236}">
                <a16:creationId xmlns:a16="http://schemas.microsoft.com/office/drawing/2014/main" id="{2837BA45-7E89-E470-9292-F5456C7DBF00}"/>
              </a:ext>
            </a:extLst>
          </p:cNvPr>
          <p:cNvSpPr txBox="1"/>
          <p:nvPr/>
        </p:nvSpPr>
        <p:spPr>
          <a:xfrm>
            <a:off x="7073900" y="3461067"/>
            <a:ext cx="2336800" cy="923330"/>
          </a:xfrm>
          <a:prstGeom prst="rect">
            <a:avLst/>
          </a:prstGeom>
          <a:solidFill>
            <a:schemeClr val="accent1"/>
          </a:solidFill>
        </p:spPr>
        <p:txBody>
          <a:bodyPr wrap="square" rtlCol="0">
            <a:spAutoFit/>
          </a:bodyPr>
          <a:lstStyle/>
          <a:p>
            <a:r>
              <a:rPr lang="fr-FR" dirty="0"/>
              <a:t>Conduire les formations en cascade</a:t>
            </a:r>
            <a:endParaRPr lang="en-UG" dirty="0"/>
          </a:p>
        </p:txBody>
      </p:sp>
      <p:sp>
        <p:nvSpPr>
          <p:cNvPr id="9" name="TextBox 8">
            <a:extLst>
              <a:ext uri="{FF2B5EF4-FFF2-40B4-BE49-F238E27FC236}">
                <a16:creationId xmlns:a16="http://schemas.microsoft.com/office/drawing/2014/main" id="{6633F25E-1C77-388A-2DCE-A5BAB82CE5A5}"/>
              </a:ext>
            </a:extLst>
          </p:cNvPr>
          <p:cNvSpPr txBox="1"/>
          <p:nvPr/>
        </p:nvSpPr>
        <p:spPr>
          <a:xfrm>
            <a:off x="4076701" y="2130167"/>
            <a:ext cx="2336800" cy="923330"/>
          </a:xfrm>
          <a:prstGeom prst="rect">
            <a:avLst/>
          </a:prstGeom>
          <a:solidFill>
            <a:schemeClr val="accent6">
              <a:lumMod val="75000"/>
            </a:schemeClr>
          </a:solidFill>
        </p:spPr>
        <p:txBody>
          <a:bodyPr wrap="square" rtlCol="0">
            <a:spAutoFit/>
          </a:bodyPr>
          <a:lstStyle/>
          <a:p>
            <a:r>
              <a:rPr lang="fr-FR" dirty="0"/>
              <a:t>Conduire les formations des formateurs (</a:t>
            </a:r>
            <a:r>
              <a:rPr lang="fr-FR" dirty="0" err="1"/>
              <a:t>ToT</a:t>
            </a:r>
            <a:r>
              <a:rPr lang="fr-FR" dirty="0"/>
              <a:t>) </a:t>
            </a:r>
            <a:r>
              <a:rPr lang="en-US" dirty="0"/>
              <a:t>t</a:t>
            </a:r>
            <a:endParaRPr lang="en-UG" dirty="0"/>
          </a:p>
        </p:txBody>
      </p:sp>
      <p:sp>
        <p:nvSpPr>
          <p:cNvPr id="10" name="TextBox 9">
            <a:extLst>
              <a:ext uri="{FF2B5EF4-FFF2-40B4-BE49-F238E27FC236}">
                <a16:creationId xmlns:a16="http://schemas.microsoft.com/office/drawing/2014/main" id="{962A6F3B-4B2C-9BAC-E42C-88D75AC5BAB0}"/>
              </a:ext>
            </a:extLst>
          </p:cNvPr>
          <p:cNvSpPr txBox="1"/>
          <p:nvPr/>
        </p:nvSpPr>
        <p:spPr>
          <a:xfrm>
            <a:off x="7797800" y="4781897"/>
            <a:ext cx="2336800" cy="923330"/>
          </a:xfrm>
          <a:prstGeom prst="rect">
            <a:avLst/>
          </a:prstGeom>
          <a:solidFill>
            <a:srgbClr val="FFC000"/>
          </a:solidFill>
        </p:spPr>
        <p:txBody>
          <a:bodyPr wrap="square" rtlCol="0">
            <a:spAutoFit/>
          </a:bodyPr>
          <a:lstStyle/>
          <a:p>
            <a:r>
              <a:rPr lang="fr-FR" dirty="0"/>
              <a:t>Définir les besoins des ressources (p. ex. RH)</a:t>
            </a:r>
            <a:endParaRPr lang="en-UG" dirty="0"/>
          </a:p>
        </p:txBody>
      </p:sp>
      <p:sp>
        <p:nvSpPr>
          <p:cNvPr id="11" name="TextBox 10">
            <a:extLst>
              <a:ext uri="{FF2B5EF4-FFF2-40B4-BE49-F238E27FC236}">
                <a16:creationId xmlns:a16="http://schemas.microsoft.com/office/drawing/2014/main" id="{C6DEA533-5527-F911-10F9-989CFC9F43E1}"/>
              </a:ext>
            </a:extLst>
          </p:cNvPr>
          <p:cNvSpPr txBox="1"/>
          <p:nvPr/>
        </p:nvSpPr>
        <p:spPr>
          <a:xfrm>
            <a:off x="2705100" y="4483100"/>
            <a:ext cx="2336800" cy="646331"/>
          </a:xfrm>
          <a:prstGeom prst="rect">
            <a:avLst/>
          </a:prstGeom>
          <a:solidFill>
            <a:srgbClr val="00FF00"/>
          </a:solidFill>
        </p:spPr>
        <p:txBody>
          <a:bodyPr wrap="square" rtlCol="0">
            <a:spAutoFit/>
          </a:bodyPr>
          <a:lstStyle/>
          <a:p>
            <a:r>
              <a:rPr lang="fr-FR" dirty="0"/>
              <a:t>Définir la zone d’intervention</a:t>
            </a:r>
            <a:endParaRPr lang="en-UG" dirty="0"/>
          </a:p>
        </p:txBody>
      </p:sp>
    </p:spTree>
    <p:extLst>
      <p:ext uri="{BB962C8B-B14F-4D97-AF65-F5344CB8AC3E}">
        <p14:creationId xmlns:p14="http://schemas.microsoft.com/office/powerpoint/2010/main" val="7806122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48CB450C-7780-57AB-B3C6-36C9066E28F7}"/>
              </a:ext>
            </a:extLst>
          </p:cNvPr>
          <p:cNvGraphicFramePr>
            <a:graphicFrameLocks noGrp="1"/>
          </p:cNvGraphicFramePr>
          <p:nvPr>
            <p:ph idx="1"/>
          </p:nvPr>
        </p:nvGraphicFramePr>
        <p:xfrm>
          <a:off x="728662" y="1100138"/>
          <a:ext cx="10734675" cy="5076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a:bodyPr>
          <a:lstStyle/>
          <a:p>
            <a:pPr algn="ctr"/>
            <a:r>
              <a:rPr lang="fr-FR" sz="3600" dirty="0">
                <a:solidFill>
                  <a:schemeClr val="tx1"/>
                </a:solidFill>
              </a:rPr>
              <a:t>Processus de mise en œuvre</a:t>
            </a:r>
            <a:r>
              <a:rPr lang="fr-CA" sz="3600" dirty="0">
                <a:solidFill>
                  <a:schemeClr val="tx1"/>
                </a:solidFill>
              </a:rPr>
              <a:t> </a:t>
            </a:r>
            <a:endParaRPr lang="en-UG" sz="2800" dirty="0">
              <a:solidFill>
                <a:schemeClr val="tx1"/>
              </a:solidFill>
            </a:endParaRPr>
          </a:p>
        </p:txBody>
      </p:sp>
    </p:spTree>
    <p:extLst>
      <p:ext uri="{BB962C8B-B14F-4D97-AF65-F5344CB8AC3E}">
        <p14:creationId xmlns:p14="http://schemas.microsoft.com/office/powerpoint/2010/main" val="40349253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838200" y="889577"/>
            <a:ext cx="10515600" cy="4773036"/>
          </a:xfrm>
        </p:spPr>
        <p:txBody>
          <a:bodyPr>
            <a:normAutofit fontScale="92500" lnSpcReduction="10000"/>
          </a:bodyPr>
          <a:lstStyle/>
          <a:p>
            <a:pPr algn="just"/>
            <a:r>
              <a:rPr lang="fr-FR" sz="3200" dirty="0">
                <a:latin typeface="Tw Cen MT" panose="020B0602020104020603" pitchFamily="34" charset="0"/>
              </a:rPr>
              <a:t>Liste complète des villages et données de recensement récentes</a:t>
            </a:r>
          </a:p>
          <a:p>
            <a:pPr algn="just"/>
            <a:r>
              <a:rPr lang="fr-FR" sz="3200" dirty="0">
                <a:latin typeface="Tw Cen MT" panose="020B0602020104020603" pitchFamily="34" charset="0"/>
              </a:rPr>
              <a:t>Identifier des points focaux dans chaque village pour conduire la formation et effectuer un suivi post-formation des mères et/ou proches</a:t>
            </a:r>
          </a:p>
          <a:p>
            <a:pPr algn="just"/>
            <a:r>
              <a:rPr lang="fr-FR" sz="3200" dirty="0">
                <a:latin typeface="Tw Cen MT" panose="020B0602020104020603" pitchFamily="34" charset="0"/>
              </a:rPr>
              <a:t>Identifier les occasions de formation (où, quand, comment)</a:t>
            </a:r>
          </a:p>
          <a:p>
            <a:pPr algn="just"/>
            <a:r>
              <a:rPr lang="fr-FR" sz="3200" dirty="0">
                <a:latin typeface="Tw Cen MT" panose="020B0602020104020603" pitchFamily="34" charset="0"/>
              </a:rPr>
              <a:t>Identifier les outils/canaux de communication pour soutenir la diffusion de messages de rappel (affiches, radio, sms, réseaux sociaux, crieurs publics, troubadours, etc.)</a:t>
            </a:r>
          </a:p>
          <a:p>
            <a:pPr marL="0" indent="0" algn="just">
              <a:buNone/>
            </a:pPr>
            <a:r>
              <a:rPr lang="fr-FR" sz="3200" b="1" dirty="0">
                <a:latin typeface="Tw Cen MT" panose="020B0602020104020603" pitchFamily="34" charset="0"/>
              </a:rPr>
              <a:t>Note:</a:t>
            </a:r>
            <a:r>
              <a:rPr lang="fr-FR" sz="3200" dirty="0">
                <a:latin typeface="Tw Cen MT" panose="020B0602020104020603" pitchFamily="34" charset="0"/>
              </a:rPr>
              <a:t> Si l’approche est mise en œuvre pour la première fois, il est recommandé de cibler l’ensemble zone de couverture du centre de sante afin d’avoir un impact plus important.</a:t>
            </a:r>
            <a:endParaRPr lang="fr-FR" dirty="0">
              <a:latin typeface="Tw Cen MT" panose="020B0602020104020603" pitchFamily="34" charset="0"/>
            </a:endParaRP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a:xfrm>
            <a:off x="457200" y="32709"/>
            <a:ext cx="10953284" cy="648328"/>
          </a:xfrm>
        </p:spPr>
        <p:txBody>
          <a:bodyPr>
            <a:normAutofit/>
          </a:bodyPr>
          <a:lstStyle/>
          <a:p>
            <a:pPr algn="ctr"/>
            <a:r>
              <a:rPr lang="fr-FR" sz="3600" dirty="0">
                <a:solidFill>
                  <a:schemeClr val="tx1"/>
                </a:solidFill>
              </a:rPr>
              <a:t>Étape 1: Définir la zone d’intervention</a:t>
            </a:r>
            <a:r>
              <a:rPr lang="fr-CA" sz="3600" dirty="0">
                <a:solidFill>
                  <a:schemeClr val="tx1"/>
                </a:solidFill>
              </a:rPr>
              <a:t>.  </a:t>
            </a:r>
            <a:endParaRPr lang="en-UG" sz="2800" dirty="0">
              <a:solidFill>
                <a:schemeClr val="tx1"/>
              </a:solidFill>
            </a:endParaRPr>
          </a:p>
        </p:txBody>
      </p:sp>
    </p:spTree>
    <p:extLst>
      <p:ext uri="{BB962C8B-B14F-4D97-AF65-F5344CB8AC3E}">
        <p14:creationId xmlns:p14="http://schemas.microsoft.com/office/powerpoint/2010/main" val="41544317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838200" y="889577"/>
            <a:ext cx="10515600" cy="4773036"/>
          </a:xfrm>
        </p:spPr>
        <p:txBody>
          <a:bodyPr>
            <a:normAutofit fontScale="92500" lnSpcReduction="10000"/>
          </a:bodyPr>
          <a:lstStyle/>
          <a:p>
            <a:pPr marL="0" indent="0" algn="just">
              <a:buNone/>
            </a:pPr>
            <a:r>
              <a:rPr lang="fr-FR" sz="3200" dirty="0">
                <a:latin typeface="Tw Cen MT" panose="020B0602020104020603" pitchFamily="34" charset="0"/>
              </a:rPr>
              <a:t>Quelle est votre expérience/recommandation ?</a:t>
            </a:r>
          </a:p>
          <a:p>
            <a:pPr algn="just"/>
            <a:r>
              <a:rPr lang="fr-FR" sz="3200" dirty="0">
                <a:latin typeface="Tw Cen MT" panose="020B0602020104020603" pitchFamily="34" charset="0"/>
              </a:rPr>
              <a:t>Un formateur (ASC) peut conduire jusqu’à cinq formations de 20 à 30 minutes par jour pour des groupes de 25 mères et/ou proches.</a:t>
            </a:r>
          </a:p>
          <a:p>
            <a:pPr lvl="1" algn="just">
              <a:buFont typeface="Wingdings" panose="05000000000000000000" pitchFamily="2" charset="2"/>
              <a:buChar char="ü"/>
            </a:pPr>
            <a:r>
              <a:rPr lang="fr-FR" sz="2900" dirty="0">
                <a:latin typeface="Tw Cen MT" panose="020B0602020104020603" pitchFamily="34" charset="0"/>
              </a:rPr>
              <a:t>Planifier 1 ASC pour former jusqu’à 125 mères et/ou proches/jour.</a:t>
            </a:r>
          </a:p>
          <a:p>
            <a:pPr algn="just"/>
            <a:r>
              <a:rPr lang="fr-FR" sz="3200" dirty="0">
                <a:latin typeface="Tw Cen MT" panose="020B0602020104020603" pitchFamily="34" charset="0"/>
              </a:rPr>
              <a:t>Prévoir de conduire la formation pendant les jours de marché.</a:t>
            </a:r>
          </a:p>
          <a:p>
            <a:pPr algn="just"/>
            <a:r>
              <a:rPr lang="fr-FR" sz="3200" dirty="0">
                <a:latin typeface="Tw Cen MT" panose="020B0602020104020603" pitchFamily="34" charset="0"/>
              </a:rPr>
              <a:t>Prévoir 1 à 2 jours supplémentaires pour atteindre et former les soignant proches qui n’ont pas pu assister aux premières séances de formation.</a:t>
            </a:r>
          </a:p>
          <a:p>
            <a:pPr marL="0" indent="0" algn="just">
              <a:buNone/>
            </a:pPr>
            <a:r>
              <a:rPr lang="fr-FR" sz="3200" b="1" dirty="0">
                <a:latin typeface="Tw Cen MT" panose="020B0602020104020603" pitchFamily="34" charset="0"/>
              </a:rPr>
              <a:t>Note:</a:t>
            </a:r>
            <a:r>
              <a:rPr lang="fr-FR" sz="3200" dirty="0">
                <a:latin typeface="Tw Cen MT" panose="020B0602020104020603" pitchFamily="34" charset="0"/>
              </a:rPr>
              <a:t> Les besoins en RH devraient également tenir compte du nombre réel d’ASC/formateurs dans la zone d’intervention et de la densité de la population. </a:t>
            </a:r>
            <a:endParaRPr lang="fr-FR" dirty="0">
              <a:latin typeface="Tw Cen MT" panose="020B0602020104020603" pitchFamily="34" charset="0"/>
            </a:endParaRP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a:xfrm>
            <a:off x="457200" y="32709"/>
            <a:ext cx="10953284" cy="648328"/>
          </a:xfrm>
        </p:spPr>
        <p:txBody>
          <a:bodyPr>
            <a:normAutofit/>
          </a:bodyPr>
          <a:lstStyle/>
          <a:p>
            <a:pPr algn="ctr"/>
            <a:r>
              <a:rPr lang="fr-FR" sz="3600" dirty="0">
                <a:solidFill>
                  <a:schemeClr val="tx1"/>
                </a:solidFill>
              </a:rPr>
              <a:t>Étape 2: Définir les besoins en RH</a:t>
            </a:r>
            <a:r>
              <a:rPr lang="fr-CA" sz="3600" dirty="0">
                <a:solidFill>
                  <a:schemeClr val="tx1"/>
                </a:solidFill>
              </a:rPr>
              <a:t>.  </a:t>
            </a:r>
            <a:endParaRPr lang="en-UG" sz="2800" dirty="0">
              <a:solidFill>
                <a:schemeClr val="tx1"/>
              </a:solidFill>
            </a:endParaRPr>
          </a:p>
        </p:txBody>
      </p:sp>
    </p:spTree>
    <p:extLst>
      <p:ext uri="{BB962C8B-B14F-4D97-AF65-F5344CB8AC3E}">
        <p14:creationId xmlns:p14="http://schemas.microsoft.com/office/powerpoint/2010/main" val="22360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05943B-8D07-794D-37A2-39CCF88BC6EB}"/>
              </a:ext>
            </a:extLst>
          </p:cNvPr>
          <p:cNvSpPr>
            <a:spLocks noGrp="1"/>
          </p:cNvSpPr>
          <p:nvPr>
            <p:ph type="title"/>
          </p:nvPr>
        </p:nvSpPr>
        <p:spPr/>
        <p:txBody>
          <a:bodyPr>
            <a:normAutofit fontScale="90000"/>
          </a:bodyPr>
          <a:lstStyle/>
          <a:p>
            <a:r>
              <a:rPr lang="fr-FR" sz="3300" b="1" dirty="0">
                <a:latin typeface="Tw Cen MT" panose="020B0602020104020603" pitchFamily="34" charset="0"/>
              </a:rPr>
              <a:t>Protocoles de traitement et autres aspects techniques lors de la mise en œuvre du traitement décentralisé</a:t>
            </a:r>
            <a:br>
              <a:rPr lang="fr-FR" sz="4000" b="1" dirty="0">
                <a:latin typeface="Tw Cen MT" panose="020B0602020104020603" pitchFamily="34" charset="0"/>
              </a:rPr>
            </a:br>
            <a:endParaRPr lang="en-UG" dirty="0"/>
          </a:p>
        </p:txBody>
      </p:sp>
      <p:sp>
        <p:nvSpPr>
          <p:cNvPr id="6" name="Content Placeholder 5">
            <a:extLst>
              <a:ext uri="{FF2B5EF4-FFF2-40B4-BE49-F238E27FC236}">
                <a16:creationId xmlns:a16="http://schemas.microsoft.com/office/drawing/2014/main" id="{F5FE2B97-2C62-BE4D-362C-D01B81C6EF0E}"/>
              </a:ext>
            </a:extLst>
          </p:cNvPr>
          <p:cNvSpPr>
            <a:spLocks noGrp="1"/>
          </p:cNvSpPr>
          <p:nvPr>
            <p:ph idx="1"/>
          </p:nvPr>
        </p:nvSpPr>
        <p:spPr>
          <a:xfrm>
            <a:off x="838200" y="1253331"/>
            <a:ext cx="10515600" cy="4351338"/>
          </a:xfrm>
        </p:spPr>
        <p:txBody>
          <a:bodyPr>
            <a:normAutofit fontScale="92500" lnSpcReduction="20000"/>
          </a:bodyPr>
          <a:lstStyle/>
          <a:p>
            <a:r>
              <a:rPr lang="fr-FR" dirty="0">
                <a:latin typeface="Tw Cen MT" panose="020B0602020104020603" pitchFamily="34" charset="0"/>
              </a:rPr>
              <a:t>Dépistage</a:t>
            </a:r>
          </a:p>
          <a:p>
            <a:r>
              <a:rPr lang="fr-FR" dirty="0">
                <a:latin typeface="Tw Cen MT" panose="020B0602020104020603" pitchFamily="34" charset="0"/>
              </a:rPr>
              <a:t>Évaluation médicale (signes de danger)</a:t>
            </a:r>
          </a:p>
          <a:p>
            <a:r>
              <a:rPr lang="fr-FR" dirty="0">
                <a:latin typeface="Tw Cen MT" panose="020B0602020104020603" pitchFamily="34" charset="0"/>
              </a:rPr>
              <a:t>Critères d'orientation</a:t>
            </a:r>
          </a:p>
          <a:p>
            <a:r>
              <a:rPr lang="fr-FR" dirty="0">
                <a:latin typeface="Tw Cen MT" panose="020B0602020104020603" pitchFamily="34" charset="0"/>
              </a:rPr>
              <a:t>Fréquence de traitement</a:t>
            </a:r>
          </a:p>
          <a:p>
            <a:r>
              <a:rPr lang="fr-FR" dirty="0">
                <a:latin typeface="Tw Cen MT" panose="020B0602020104020603" pitchFamily="34" charset="0"/>
              </a:rPr>
              <a:t>Type de produit et dosage</a:t>
            </a:r>
          </a:p>
          <a:p>
            <a:r>
              <a:rPr lang="fr-FR" dirty="0">
                <a:latin typeface="Tw Cen MT" panose="020B0602020104020603" pitchFamily="34" charset="0"/>
              </a:rPr>
              <a:t>passage de la MAS à la MAM</a:t>
            </a:r>
          </a:p>
          <a:p>
            <a:r>
              <a:rPr lang="fr-FR" dirty="0">
                <a:latin typeface="Tw Cen MT" panose="020B0602020104020603" pitchFamily="34" charset="0"/>
              </a:rPr>
              <a:t>Médicaments de routine</a:t>
            </a:r>
          </a:p>
          <a:p>
            <a:r>
              <a:rPr lang="fr-FR" dirty="0">
                <a:latin typeface="Tw Cen MT" panose="020B0602020104020603" pitchFamily="34" charset="0"/>
              </a:rPr>
              <a:t>Critères et procédures de sortie (ration, conseil, PB famille)</a:t>
            </a:r>
          </a:p>
          <a:p>
            <a:r>
              <a:rPr lang="fr-FR" dirty="0">
                <a:latin typeface="Tw Cen MT" panose="020B0602020104020603" pitchFamily="34" charset="0"/>
              </a:rPr>
              <a:t>Critères et procédures de transfert</a:t>
            </a:r>
          </a:p>
          <a:p>
            <a:r>
              <a:rPr lang="fr-FR" dirty="0">
                <a:latin typeface="Tw Cen MT" panose="020B0602020104020603" pitchFamily="34" charset="0"/>
              </a:rPr>
              <a:t>Informations (encodage, enregistrement, rapport, transmission, utilisation))</a:t>
            </a:r>
            <a:endParaRPr lang="en-UG" dirty="0">
              <a:latin typeface="Tw Cen MT" panose="020B0602020104020603" pitchFamily="34" charset="0"/>
            </a:endParaRPr>
          </a:p>
        </p:txBody>
      </p:sp>
    </p:spTree>
    <p:extLst>
      <p:ext uri="{BB962C8B-B14F-4D97-AF65-F5344CB8AC3E}">
        <p14:creationId xmlns:p14="http://schemas.microsoft.com/office/powerpoint/2010/main" val="26290162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838200" y="1814513"/>
            <a:ext cx="10515600" cy="3848100"/>
          </a:xfrm>
        </p:spPr>
        <p:txBody>
          <a:bodyPr>
            <a:normAutofit fontScale="85000" lnSpcReduction="20000"/>
          </a:bodyPr>
          <a:lstStyle/>
          <a:p>
            <a:pPr algn="just">
              <a:buFont typeface="Wingdings" panose="05000000000000000000" pitchFamily="2" charset="2"/>
              <a:buChar char="q"/>
            </a:pPr>
            <a:r>
              <a:rPr lang="fr-FR" sz="3200" dirty="0">
                <a:latin typeface="Tw Cen MT" panose="020B0602020104020603" pitchFamily="34" charset="0"/>
              </a:rPr>
              <a:t>Ventilation des coûts:</a:t>
            </a:r>
          </a:p>
          <a:p>
            <a:pPr lvl="1" algn="just"/>
            <a:r>
              <a:rPr lang="fr-FR" sz="2900" dirty="0">
                <a:latin typeface="Tw Cen MT" panose="020B0602020104020603" pitchFamily="34" charset="0"/>
              </a:rPr>
              <a:t>Les coûts se déclinent comme suit :</a:t>
            </a:r>
          </a:p>
          <a:p>
            <a:pPr lvl="1" algn="just"/>
            <a:r>
              <a:rPr lang="fr-FR" sz="2900" dirty="0">
                <a:latin typeface="Tw Cen MT" panose="020B0602020104020603" pitchFamily="34" charset="0"/>
              </a:rPr>
              <a:t>Formation initiale des formateurs et campagne de formation de masse :</a:t>
            </a:r>
          </a:p>
          <a:p>
            <a:pPr lvl="1" algn="just"/>
            <a:r>
              <a:rPr lang="fr-FR" sz="2900" dirty="0" err="1">
                <a:latin typeface="Tw Cen MT" panose="020B0602020104020603" pitchFamily="34" charset="0"/>
              </a:rPr>
              <a:t>Perdiems</a:t>
            </a:r>
            <a:r>
              <a:rPr lang="fr-FR" sz="2900" dirty="0">
                <a:latin typeface="Tw Cen MT" panose="020B0602020104020603" pitchFamily="34" charset="0"/>
              </a:rPr>
              <a:t> pour formateurs </a:t>
            </a:r>
          </a:p>
          <a:p>
            <a:pPr lvl="1" algn="just"/>
            <a:r>
              <a:rPr lang="fr-FR" sz="2900" dirty="0">
                <a:latin typeface="Tw Cen MT" panose="020B0602020104020603" pitchFamily="34" charset="0"/>
              </a:rPr>
              <a:t>Transport pour les formateurs (fuel, chauffeurs etc.);</a:t>
            </a:r>
          </a:p>
          <a:p>
            <a:pPr lvl="1" algn="just"/>
            <a:r>
              <a:rPr lang="fr-FR" sz="2900" dirty="0">
                <a:latin typeface="Tw Cen MT" panose="020B0602020104020603" pitchFamily="34" charset="0"/>
              </a:rPr>
              <a:t>Coûts de supervision et évaluation de la première formation</a:t>
            </a:r>
          </a:p>
          <a:p>
            <a:pPr lvl="1" algn="just"/>
            <a:r>
              <a:rPr lang="fr-FR" sz="2900" dirty="0">
                <a:latin typeface="Tw Cen MT" panose="020B0602020104020603" pitchFamily="34" charset="0"/>
              </a:rPr>
              <a:t>Supervision ponctuelle du leader communautaire et per diem pour le superviseur du district ;</a:t>
            </a:r>
          </a:p>
          <a:p>
            <a:pPr lvl="1" algn="just"/>
            <a:r>
              <a:rPr lang="fr-FR" sz="2900" dirty="0">
                <a:latin typeface="Tw Cen MT" panose="020B0602020104020603" pitchFamily="34" charset="0"/>
              </a:rPr>
              <a:t>Bande PB distribués aux soignants</a:t>
            </a:r>
          </a:p>
          <a:p>
            <a:pPr lvl="1" algn="just"/>
            <a:r>
              <a:rPr lang="fr-FR" sz="2900" dirty="0">
                <a:latin typeface="Tw Cen MT" panose="020B0602020104020603" pitchFamily="34" charset="0"/>
              </a:rPr>
              <a:t>Matériel de protection en cas de une </a:t>
            </a:r>
            <a:r>
              <a:rPr lang="fr-FR" sz="2900" dirty="0" err="1">
                <a:latin typeface="Tw Cen MT" panose="020B0602020104020603" pitchFamily="34" charset="0"/>
              </a:rPr>
              <a:t>pandemie</a:t>
            </a:r>
            <a:endParaRPr lang="fr-FR" sz="2900" dirty="0">
              <a:latin typeface="Tw Cen MT" panose="020B0602020104020603" pitchFamily="34" charset="0"/>
            </a:endParaRPr>
          </a:p>
          <a:p>
            <a:pPr lvl="1" algn="just"/>
            <a:r>
              <a:rPr lang="fr-FR" sz="2900" dirty="0">
                <a:solidFill>
                  <a:srgbClr val="FF0000"/>
                </a:solidFill>
                <a:latin typeface="Tw Cen MT" panose="020B0602020104020603" pitchFamily="34" charset="0"/>
              </a:rPr>
              <a:t>Autres??</a:t>
            </a:r>
          </a:p>
          <a:p>
            <a:pPr marL="0" indent="0" algn="just">
              <a:buNone/>
            </a:pPr>
            <a:endParaRPr lang="fr-FR" sz="3200" dirty="0">
              <a:latin typeface="Tw Cen MT" panose="020B0602020104020603" pitchFamily="34" charset="0"/>
            </a:endParaRPr>
          </a:p>
          <a:p>
            <a:pPr marL="0" indent="0" algn="just">
              <a:buNone/>
            </a:pPr>
            <a:endParaRPr lang="fr-FR" dirty="0">
              <a:latin typeface="Tw Cen MT" panose="020B0602020104020603" pitchFamily="34" charset="0"/>
            </a:endParaRP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a:xfrm>
            <a:off x="457200" y="32709"/>
            <a:ext cx="10953284" cy="648328"/>
          </a:xfrm>
        </p:spPr>
        <p:txBody>
          <a:bodyPr>
            <a:normAutofit/>
          </a:bodyPr>
          <a:lstStyle/>
          <a:p>
            <a:pPr algn="ctr"/>
            <a:r>
              <a:rPr lang="fr-FR" sz="3600" dirty="0">
                <a:solidFill>
                  <a:schemeClr val="tx1"/>
                </a:solidFill>
              </a:rPr>
              <a:t>Étape 3: Estimer le budget</a:t>
            </a:r>
            <a:r>
              <a:rPr lang="fr-CA" sz="3600" dirty="0">
                <a:solidFill>
                  <a:schemeClr val="tx1"/>
                </a:solidFill>
              </a:rPr>
              <a:t>.  </a:t>
            </a:r>
            <a:endParaRPr lang="en-UG" sz="2800" dirty="0">
              <a:solidFill>
                <a:schemeClr val="tx1"/>
              </a:solidFill>
            </a:endParaRPr>
          </a:p>
        </p:txBody>
      </p:sp>
    </p:spTree>
    <p:extLst>
      <p:ext uri="{BB962C8B-B14F-4D97-AF65-F5344CB8AC3E}">
        <p14:creationId xmlns:p14="http://schemas.microsoft.com/office/powerpoint/2010/main" val="1748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838200" y="1400175"/>
            <a:ext cx="10515600" cy="4305300"/>
          </a:xfrm>
        </p:spPr>
        <p:txBody>
          <a:bodyPr>
            <a:normAutofit lnSpcReduction="10000"/>
          </a:bodyPr>
          <a:lstStyle/>
          <a:p>
            <a:pPr marL="0" indent="0" algn="just">
              <a:buNone/>
            </a:pPr>
            <a:r>
              <a:rPr lang="fr-FR" sz="2600" b="1" dirty="0">
                <a:solidFill>
                  <a:srgbClr val="3333FF"/>
                </a:solidFill>
                <a:latin typeface="Tw Cen MT" panose="020B0602020104020603" pitchFamily="34" charset="0"/>
              </a:rPr>
              <a:t>1. Planifier et conduire les formations des formateurs</a:t>
            </a:r>
          </a:p>
          <a:p>
            <a:pPr algn="just"/>
            <a:r>
              <a:rPr lang="fr-FR" sz="2600" dirty="0">
                <a:latin typeface="Tw Cen MT" panose="020B0602020104020603" pitchFamily="34" charset="0"/>
              </a:rPr>
              <a:t>Coordination avec le PRONANUT et/autorités sanitaire.</a:t>
            </a:r>
          </a:p>
          <a:p>
            <a:pPr algn="just"/>
            <a:r>
              <a:rPr lang="fr-FR" sz="2600" dirty="0">
                <a:latin typeface="Tw Cen MT" panose="020B0602020104020603" pitchFamily="34" charset="0"/>
              </a:rPr>
              <a:t>Préparer le matériel de formation pour la formation des formateurs (matériel IEC, kit de démonstration, messages clés, feuille de présence, matériel de protection COVID, etc.)</a:t>
            </a:r>
          </a:p>
          <a:p>
            <a:pPr algn="just"/>
            <a:r>
              <a:rPr lang="fr-FR" sz="2600" dirty="0">
                <a:latin typeface="Tw Cen MT" panose="020B0602020104020603" pitchFamily="34" charset="0"/>
              </a:rPr>
              <a:t>Planifier la logistique/le transport</a:t>
            </a:r>
          </a:p>
          <a:p>
            <a:pPr marL="0" indent="0" algn="just">
              <a:buNone/>
            </a:pPr>
            <a:endParaRPr lang="fr-FR" sz="2600" dirty="0">
              <a:latin typeface="Tw Cen MT" panose="020B0602020104020603" pitchFamily="34" charset="0"/>
            </a:endParaRPr>
          </a:p>
          <a:p>
            <a:pPr marL="0" indent="0" algn="just">
              <a:buNone/>
            </a:pPr>
            <a:r>
              <a:rPr lang="fr-FR" sz="2600" dirty="0">
                <a:latin typeface="Tw Cen MT" panose="020B0602020104020603" pitchFamily="34" charset="0"/>
              </a:rPr>
              <a:t>Pour Chaque groupe de formation de formateurs:</a:t>
            </a:r>
          </a:p>
          <a:p>
            <a:pPr algn="just"/>
            <a:r>
              <a:rPr lang="fr-FR" sz="2600" dirty="0">
                <a:latin typeface="Tw Cen MT" panose="020B0602020104020603" pitchFamily="34" charset="0"/>
              </a:rPr>
              <a:t>Estimer le nombre maximum de participants</a:t>
            </a:r>
          </a:p>
          <a:p>
            <a:pPr algn="just"/>
            <a:r>
              <a:rPr lang="fr-FR" sz="2600" dirty="0">
                <a:latin typeface="Tw Cen MT" panose="020B0602020104020603" pitchFamily="34" charset="0"/>
              </a:rPr>
              <a:t>Estimer le nombre de jours par session de formation (1/2 a 1 journée)</a:t>
            </a: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fontScale="90000"/>
          </a:bodyPr>
          <a:lstStyle/>
          <a:p>
            <a:pPr algn="ctr"/>
            <a:r>
              <a:rPr lang="fr-FR" sz="3600" dirty="0">
                <a:solidFill>
                  <a:schemeClr val="tx1"/>
                </a:solidFill>
              </a:rPr>
              <a:t>Étape 4:Conduire les formation des formateurs . </a:t>
            </a:r>
            <a:br>
              <a:rPr lang="fr-FR" sz="3600" dirty="0">
                <a:solidFill>
                  <a:schemeClr val="tx1"/>
                </a:solidFill>
              </a:rPr>
            </a:br>
            <a:r>
              <a:rPr lang="fr-FR" sz="3600" dirty="0">
                <a:solidFill>
                  <a:schemeClr val="tx1"/>
                </a:solidFill>
              </a:rPr>
              <a:t> </a:t>
            </a:r>
            <a:r>
              <a:rPr lang="fr-CA" sz="3600" dirty="0">
                <a:solidFill>
                  <a:schemeClr val="tx1"/>
                </a:solidFill>
              </a:rPr>
              <a:t>.  </a:t>
            </a:r>
            <a:endParaRPr lang="en-UG" sz="2800" dirty="0">
              <a:solidFill>
                <a:schemeClr val="tx1"/>
              </a:solidFill>
            </a:endParaRPr>
          </a:p>
        </p:txBody>
      </p:sp>
    </p:spTree>
    <p:extLst>
      <p:ext uri="{BB962C8B-B14F-4D97-AF65-F5344CB8AC3E}">
        <p14:creationId xmlns:p14="http://schemas.microsoft.com/office/powerpoint/2010/main" val="412144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838200" y="985838"/>
            <a:ext cx="10515600" cy="4900612"/>
          </a:xfrm>
        </p:spPr>
        <p:txBody>
          <a:bodyPr>
            <a:normAutofit fontScale="62500" lnSpcReduction="20000"/>
          </a:bodyPr>
          <a:lstStyle/>
          <a:p>
            <a:pPr marL="0" indent="0" algn="just">
              <a:buNone/>
            </a:pPr>
            <a:r>
              <a:rPr lang="fr-FR" sz="2600" b="1" dirty="0">
                <a:solidFill>
                  <a:srgbClr val="3333FF"/>
                </a:solidFill>
                <a:latin typeface="Tw Cen MT" panose="020B0602020104020603" pitchFamily="34" charset="0"/>
              </a:rPr>
              <a:t>2. </a:t>
            </a:r>
            <a:r>
              <a:rPr lang="fr-FR" sz="3100" b="1" dirty="0">
                <a:solidFill>
                  <a:srgbClr val="3333FF"/>
                </a:solidFill>
                <a:latin typeface="Tw Cen MT" panose="020B0602020104020603" pitchFamily="34" charset="0"/>
              </a:rPr>
              <a:t>Planifier et conduire les formations en cascade</a:t>
            </a:r>
          </a:p>
          <a:p>
            <a:pPr marL="0" indent="0" algn="just">
              <a:buNone/>
            </a:pPr>
            <a:r>
              <a:rPr lang="fr-FR" sz="3100" b="1" dirty="0">
                <a:latin typeface="Tw Cen MT" panose="020B0602020104020603" pitchFamily="34" charset="0"/>
              </a:rPr>
              <a:t>Pour chaque formateur:</a:t>
            </a:r>
          </a:p>
          <a:p>
            <a:pPr algn="just"/>
            <a:r>
              <a:rPr lang="fr-FR" sz="3100" dirty="0">
                <a:latin typeface="Tw Cen MT" panose="020B0602020104020603" pitchFamily="34" charset="0"/>
              </a:rPr>
              <a:t>Estimer le nombre de rubans PB requis</a:t>
            </a:r>
          </a:p>
          <a:p>
            <a:pPr algn="just"/>
            <a:r>
              <a:rPr lang="fr-FR" sz="3100" dirty="0">
                <a:latin typeface="Tw Cen MT" panose="020B0602020104020603" pitchFamily="34" charset="0"/>
              </a:rPr>
              <a:t>Préparer le matériel IEC/visuels (affiches, posters, photos, etc.) pour les sessions de formation</a:t>
            </a:r>
          </a:p>
          <a:p>
            <a:pPr algn="just"/>
            <a:r>
              <a:rPr lang="fr-FR" sz="3100" dirty="0">
                <a:latin typeface="Tw Cen MT" panose="020B0602020104020603" pitchFamily="34" charset="0"/>
              </a:rPr>
              <a:t>Préparer le matériel de formation (matériel IEC, kit de démonstration, messages clés, feuille de présence, etc.)</a:t>
            </a:r>
          </a:p>
          <a:p>
            <a:pPr algn="just"/>
            <a:r>
              <a:rPr lang="fr-FR" sz="3100" dirty="0">
                <a:latin typeface="Tw Cen MT" panose="020B0602020104020603" pitchFamily="34" charset="0"/>
              </a:rPr>
              <a:t>Élaborer un calendrier de formation</a:t>
            </a:r>
          </a:p>
          <a:p>
            <a:pPr algn="just"/>
            <a:r>
              <a:rPr lang="fr-FR" sz="3100" dirty="0">
                <a:latin typeface="Tw Cen MT" panose="020B0602020104020603" pitchFamily="34" charset="0"/>
              </a:rPr>
              <a:t>Planifier la logistique / le transport et fixer l’indemnité journalière/formateur</a:t>
            </a:r>
          </a:p>
          <a:p>
            <a:pPr marL="0" indent="0" algn="just">
              <a:buNone/>
            </a:pPr>
            <a:endParaRPr lang="fr-FR" sz="3100" dirty="0">
              <a:latin typeface="Tw Cen MT" panose="020B0602020104020603" pitchFamily="34" charset="0"/>
            </a:endParaRPr>
          </a:p>
          <a:p>
            <a:pPr marL="0" indent="0" algn="just">
              <a:buNone/>
            </a:pPr>
            <a:r>
              <a:rPr lang="fr-FR" sz="3100" b="1" dirty="0">
                <a:latin typeface="Tw Cen MT" panose="020B0602020104020603" pitchFamily="34" charset="0"/>
              </a:rPr>
              <a:t>Pour chaque  groupe former en cascade:</a:t>
            </a:r>
          </a:p>
          <a:p>
            <a:pPr algn="just"/>
            <a:r>
              <a:rPr lang="fr-FR" sz="3100" dirty="0">
                <a:latin typeface="Tw Cen MT" panose="020B0602020104020603" pitchFamily="34" charset="0"/>
              </a:rPr>
              <a:t>Considérez un maximum de 20 à 25 mères ou proches par groupe</a:t>
            </a:r>
          </a:p>
          <a:p>
            <a:pPr algn="just"/>
            <a:r>
              <a:rPr lang="fr-FR" sz="3100" dirty="0">
                <a:latin typeface="Tw Cen MT" panose="020B0602020104020603" pitchFamily="34" charset="0"/>
              </a:rPr>
              <a:t>Prévoir 20 à 30 minutes par séance de formation des mères</a:t>
            </a:r>
          </a:p>
          <a:p>
            <a:pPr algn="just"/>
            <a:r>
              <a:rPr lang="fr-FR" sz="3100" dirty="0">
                <a:latin typeface="Tw Cen MT" panose="020B0602020104020603" pitchFamily="34" charset="0"/>
              </a:rPr>
              <a:t>Prévoir de passer du temps à la fin de chaque séance pour un soutien et des conseils individuels</a:t>
            </a: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a:xfrm>
            <a:off x="-1" y="385763"/>
            <a:ext cx="11410485" cy="295274"/>
          </a:xfrm>
        </p:spPr>
        <p:txBody>
          <a:bodyPr>
            <a:normAutofit fontScale="90000"/>
          </a:bodyPr>
          <a:lstStyle/>
          <a:p>
            <a:pPr algn="ctr"/>
            <a:r>
              <a:rPr lang="fr-FR" sz="3600" dirty="0">
                <a:solidFill>
                  <a:schemeClr val="tx1"/>
                </a:solidFill>
              </a:rPr>
              <a:t>Étape 5:Conduire les formations en cascade . </a:t>
            </a:r>
            <a:br>
              <a:rPr lang="fr-FR" sz="3600" dirty="0">
                <a:solidFill>
                  <a:schemeClr val="tx1"/>
                </a:solidFill>
              </a:rPr>
            </a:br>
            <a:r>
              <a:rPr lang="fr-FR" sz="3600" dirty="0">
                <a:solidFill>
                  <a:schemeClr val="tx1"/>
                </a:solidFill>
              </a:rPr>
              <a:t> </a:t>
            </a:r>
            <a:r>
              <a:rPr lang="fr-CA" sz="3600" dirty="0">
                <a:solidFill>
                  <a:schemeClr val="tx1"/>
                </a:solidFill>
              </a:rPr>
              <a:t>.  </a:t>
            </a:r>
            <a:endParaRPr lang="en-UG" sz="2800" dirty="0">
              <a:solidFill>
                <a:schemeClr val="tx1"/>
              </a:solidFill>
            </a:endParaRPr>
          </a:p>
        </p:txBody>
      </p:sp>
    </p:spTree>
    <p:extLst>
      <p:ext uri="{BB962C8B-B14F-4D97-AF65-F5344CB8AC3E}">
        <p14:creationId xmlns:p14="http://schemas.microsoft.com/office/powerpoint/2010/main" val="237589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E82F14-5BA9-CBA1-3A59-5C5EABF02F18}"/>
              </a:ext>
            </a:extLst>
          </p:cNvPr>
          <p:cNvSpPr>
            <a:spLocks noGrp="1"/>
          </p:cNvSpPr>
          <p:nvPr>
            <p:ph idx="1"/>
          </p:nvPr>
        </p:nvSpPr>
        <p:spPr/>
        <p:txBody>
          <a:bodyPr/>
          <a:lstStyle/>
          <a:p>
            <a:endParaRPr lang="en-UG"/>
          </a:p>
        </p:txBody>
      </p:sp>
      <p:sp>
        <p:nvSpPr>
          <p:cNvPr id="2" name="Title 1">
            <a:extLst>
              <a:ext uri="{FF2B5EF4-FFF2-40B4-BE49-F238E27FC236}">
                <a16:creationId xmlns:a16="http://schemas.microsoft.com/office/drawing/2014/main" id="{7A3FA9D8-6FBD-476E-A9D3-ED5CD227D4C4}"/>
              </a:ext>
            </a:extLst>
          </p:cNvPr>
          <p:cNvSpPr>
            <a:spLocks noGrp="1"/>
          </p:cNvSpPr>
          <p:nvPr>
            <p:ph type="title"/>
          </p:nvPr>
        </p:nvSpPr>
        <p:spPr>
          <a:xfrm>
            <a:off x="-1" y="522445"/>
            <a:ext cx="11410485" cy="158591"/>
          </a:xfrm>
        </p:spPr>
        <p:txBody>
          <a:bodyPr>
            <a:normAutofit fontScale="90000"/>
          </a:bodyPr>
          <a:lstStyle/>
          <a:p>
            <a:pPr algn="ctr"/>
            <a:r>
              <a:rPr lang="fr-FR" sz="3600" b="1" dirty="0">
                <a:solidFill>
                  <a:srgbClr val="3333FF"/>
                </a:solidFill>
                <a:latin typeface="Tw Cen MT" panose="020B0602020104020603" pitchFamily="34" charset="0"/>
              </a:rPr>
              <a:t>Formation -Cibles et lieu des formations</a:t>
            </a:r>
            <a:br>
              <a:rPr lang="en-US" dirty="0"/>
            </a:br>
            <a:endParaRPr lang="en-US" dirty="0"/>
          </a:p>
        </p:txBody>
      </p:sp>
      <p:graphicFrame>
        <p:nvGraphicFramePr>
          <p:cNvPr id="7" name="Table 6">
            <a:extLst>
              <a:ext uri="{FF2B5EF4-FFF2-40B4-BE49-F238E27FC236}">
                <a16:creationId xmlns:a16="http://schemas.microsoft.com/office/drawing/2014/main" id="{D9F8CFED-ED2C-476E-B4C6-EDF26E91DD0A}"/>
              </a:ext>
            </a:extLst>
          </p:cNvPr>
          <p:cNvGraphicFramePr>
            <a:graphicFrameLocks noGrp="1"/>
          </p:cNvGraphicFramePr>
          <p:nvPr/>
        </p:nvGraphicFramePr>
        <p:xfrm>
          <a:off x="838200" y="681036"/>
          <a:ext cx="10715625" cy="5506878"/>
        </p:xfrm>
        <a:graphic>
          <a:graphicData uri="http://schemas.openxmlformats.org/drawingml/2006/table">
            <a:tbl>
              <a:tblPr firstRow="1" firstCol="1" bandRow="1">
                <a:tableStyleId>{5C22544A-7EE6-4342-B048-85BDC9FD1C3A}</a:tableStyleId>
              </a:tblPr>
              <a:tblGrid>
                <a:gridCol w="2562225">
                  <a:extLst>
                    <a:ext uri="{9D8B030D-6E8A-4147-A177-3AD203B41FA5}">
                      <a16:colId xmlns:a16="http://schemas.microsoft.com/office/drawing/2014/main" val="1370166290"/>
                    </a:ext>
                  </a:extLst>
                </a:gridCol>
                <a:gridCol w="6308907">
                  <a:extLst>
                    <a:ext uri="{9D8B030D-6E8A-4147-A177-3AD203B41FA5}">
                      <a16:colId xmlns:a16="http://schemas.microsoft.com/office/drawing/2014/main" val="2316120618"/>
                    </a:ext>
                  </a:extLst>
                </a:gridCol>
                <a:gridCol w="1844493">
                  <a:extLst>
                    <a:ext uri="{9D8B030D-6E8A-4147-A177-3AD203B41FA5}">
                      <a16:colId xmlns:a16="http://schemas.microsoft.com/office/drawing/2014/main" val="1926138292"/>
                    </a:ext>
                  </a:extLst>
                </a:gridCol>
              </a:tblGrid>
              <a:tr h="323934">
                <a:tc>
                  <a:txBody>
                    <a:bodyPr/>
                    <a:lstStyle/>
                    <a:p>
                      <a:pPr marL="0" marR="0" algn="ctr">
                        <a:spcBef>
                          <a:spcPts val="0"/>
                        </a:spcBef>
                        <a:spcAft>
                          <a:spcPts val="0"/>
                        </a:spcAft>
                      </a:pPr>
                      <a:r>
                        <a:rPr lang="fr-FR" sz="2000" dirty="0">
                          <a:effectLst/>
                          <a:latin typeface="Tw Cen MT" panose="020B0602020104020603" pitchFamily="34" charset="0"/>
                        </a:rPr>
                        <a:t>Formateur</a:t>
                      </a:r>
                      <a:endParaRPr lang="en-US" sz="200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fr-FR" sz="2000" dirty="0">
                          <a:effectLst/>
                          <a:latin typeface="Tw Cen MT" panose="020B0602020104020603" pitchFamily="34" charset="0"/>
                        </a:rPr>
                        <a:t>Personnes à former</a:t>
                      </a:r>
                      <a:endParaRPr lang="en-US" sz="200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fr-FR" sz="2000">
                          <a:effectLst/>
                          <a:latin typeface="Tw Cen MT" panose="020B0602020104020603" pitchFamily="34" charset="0"/>
                        </a:rPr>
                        <a:t>Niveau</a:t>
                      </a:r>
                      <a:endParaRPr lang="en-US" sz="200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90133616"/>
                  </a:ext>
                </a:extLst>
              </a:tr>
              <a:tr h="971802">
                <a:tc>
                  <a:txBody>
                    <a:bodyPr/>
                    <a:lstStyle/>
                    <a:p>
                      <a:pPr marL="342900" marR="0" lvl="0" indent="-342900">
                        <a:spcBef>
                          <a:spcPts val="0"/>
                        </a:spcBef>
                        <a:spcAft>
                          <a:spcPts val="0"/>
                        </a:spcAft>
                        <a:buFont typeface="Symbol" panose="05050102010706020507" pitchFamily="18" charset="2"/>
                        <a:buChar char=""/>
                      </a:pPr>
                      <a:r>
                        <a:rPr lang="fr-FR" sz="2000" dirty="0">
                          <a:effectLst/>
                          <a:latin typeface="Tw Cen MT" panose="020B0602020104020603" pitchFamily="34" charset="0"/>
                        </a:rPr>
                        <a:t>Pronanut National </a:t>
                      </a:r>
                      <a:endParaRPr lang="en-US" sz="2000" dirty="0">
                        <a:effectLst/>
                        <a:latin typeface="Tw Cen MT" panose="020B0602020104020603" pitchFamily="34" charset="0"/>
                      </a:endParaRPr>
                    </a:p>
                    <a:p>
                      <a:pPr marL="342900" marR="0" lvl="0" indent="-342900">
                        <a:spcBef>
                          <a:spcPts val="0"/>
                        </a:spcBef>
                        <a:spcAft>
                          <a:spcPts val="0"/>
                        </a:spcAft>
                        <a:buFont typeface="Symbol" panose="05050102010706020507" pitchFamily="18" charset="2"/>
                        <a:buChar char=""/>
                      </a:pPr>
                      <a:r>
                        <a:rPr lang="fr-FR" sz="2000" dirty="0">
                          <a:effectLst/>
                          <a:latin typeface="Tw Cen MT" panose="020B0602020104020603" pitchFamily="34" charset="0"/>
                        </a:rPr>
                        <a:t>Unicef </a:t>
                      </a:r>
                      <a:endParaRPr lang="en-US" sz="2000" dirty="0">
                        <a:effectLst/>
                        <a:latin typeface="Tw Cen MT" panose="020B0602020104020603" pitchFamily="34" charset="0"/>
                      </a:endParaRPr>
                    </a:p>
                    <a:p>
                      <a:pPr marL="342900" marR="0" lvl="0" indent="-342900">
                        <a:spcBef>
                          <a:spcPts val="0"/>
                        </a:spcBef>
                        <a:spcAft>
                          <a:spcPts val="0"/>
                        </a:spcAft>
                        <a:buFont typeface="Symbol" panose="05050102010706020507" pitchFamily="18" charset="2"/>
                        <a:buChar char=""/>
                      </a:pPr>
                      <a:r>
                        <a:rPr lang="fr-FR" sz="2000" dirty="0">
                          <a:effectLst/>
                          <a:latin typeface="Tw Cen MT" panose="020B0602020104020603" pitchFamily="34" charset="0"/>
                        </a:rPr>
                        <a:t>Cluster de nutrition</a:t>
                      </a:r>
                      <a:endParaRPr lang="en-US" sz="200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fr-FR" sz="2000" dirty="0">
                          <a:effectLst/>
                          <a:latin typeface="Tw Cen MT" panose="020B0602020104020603" pitchFamily="34" charset="0"/>
                        </a:rPr>
                        <a:t>Staff Pronanut </a:t>
                      </a:r>
                      <a:endParaRPr lang="en-US" sz="2000" dirty="0">
                        <a:effectLst/>
                        <a:latin typeface="Tw Cen MT" panose="020B0602020104020603" pitchFamily="34" charset="0"/>
                      </a:endParaRPr>
                    </a:p>
                    <a:p>
                      <a:pPr marL="0" marR="0">
                        <a:spcBef>
                          <a:spcPts val="0"/>
                        </a:spcBef>
                        <a:spcAft>
                          <a:spcPts val="0"/>
                        </a:spcAft>
                      </a:pPr>
                      <a:r>
                        <a:rPr lang="fr-FR" sz="2000" dirty="0">
                          <a:effectLst/>
                          <a:latin typeface="Tw Cen MT" panose="020B0602020104020603" pitchFamily="34" charset="0"/>
                        </a:rPr>
                        <a:t>Staff ONG</a:t>
                      </a:r>
                      <a:endParaRPr lang="en-US" sz="2000" dirty="0">
                        <a:effectLst/>
                        <a:latin typeface="Tw Cen MT" panose="020B0602020104020603" pitchFamily="34" charset="0"/>
                      </a:endParaRPr>
                    </a:p>
                    <a:p>
                      <a:pPr marL="0" marR="0">
                        <a:spcBef>
                          <a:spcPts val="0"/>
                        </a:spcBef>
                        <a:spcAft>
                          <a:spcPts val="0"/>
                        </a:spcAft>
                      </a:pPr>
                      <a:r>
                        <a:rPr lang="fr-FR" sz="2000" dirty="0">
                          <a:effectLst/>
                          <a:latin typeface="Tw Cen MT" panose="020B0602020104020603" pitchFamily="34" charset="0"/>
                        </a:rPr>
                        <a:t>Les autres secteurs (Santé, SMNEA, Sécurité alimentaire)</a:t>
                      </a:r>
                      <a:endParaRPr lang="en-US" sz="200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fr-FR" sz="2000" dirty="0">
                          <a:effectLst/>
                          <a:latin typeface="Tw Cen MT" panose="020B0602020104020603" pitchFamily="34" charset="0"/>
                        </a:rPr>
                        <a:t>National </a:t>
                      </a:r>
                      <a:endParaRPr lang="en-US" sz="200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54677127"/>
                  </a:ext>
                </a:extLst>
              </a:tr>
              <a:tr h="1295736">
                <a:tc>
                  <a:txBody>
                    <a:bodyPr/>
                    <a:lstStyle/>
                    <a:p>
                      <a:pPr marL="342900" marR="0" lvl="0" indent="-342900">
                        <a:spcBef>
                          <a:spcPts val="0"/>
                        </a:spcBef>
                        <a:spcAft>
                          <a:spcPts val="0"/>
                        </a:spcAft>
                        <a:buFont typeface="Symbol" panose="05050102010706020507" pitchFamily="18" charset="2"/>
                        <a:buChar char=""/>
                      </a:pPr>
                      <a:r>
                        <a:rPr lang="fr-FR" sz="2000">
                          <a:effectLst/>
                          <a:latin typeface="Tw Cen MT" panose="020B0602020104020603" pitchFamily="34" charset="0"/>
                        </a:rPr>
                        <a:t>Pronanut National </a:t>
                      </a:r>
                      <a:endParaRPr lang="en-US" sz="2000">
                        <a:effectLst/>
                        <a:latin typeface="Tw Cen MT" panose="020B0602020104020603" pitchFamily="34" charset="0"/>
                      </a:endParaRPr>
                    </a:p>
                    <a:p>
                      <a:pPr marL="342900" marR="0" lvl="0" indent="-342900">
                        <a:spcBef>
                          <a:spcPts val="0"/>
                        </a:spcBef>
                        <a:spcAft>
                          <a:spcPts val="0"/>
                        </a:spcAft>
                        <a:buFont typeface="Symbol" panose="05050102010706020507" pitchFamily="18" charset="2"/>
                        <a:buChar char=""/>
                      </a:pPr>
                      <a:r>
                        <a:rPr lang="fr-FR" sz="2000">
                          <a:effectLst/>
                          <a:latin typeface="Tw Cen MT" panose="020B0602020104020603" pitchFamily="34" charset="0"/>
                        </a:rPr>
                        <a:t>Unicef </a:t>
                      </a:r>
                      <a:endParaRPr lang="en-US" sz="2000">
                        <a:effectLst/>
                        <a:latin typeface="Tw Cen MT" panose="020B0602020104020603" pitchFamily="34" charset="0"/>
                      </a:endParaRPr>
                    </a:p>
                    <a:p>
                      <a:pPr marL="342900" marR="0" lvl="0" indent="-342900">
                        <a:spcBef>
                          <a:spcPts val="0"/>
                        </a:spcBef>
                        <a:spcAft>
                          <a:spcPts val="0"/>
                        </a:spcAft>
                        <a:buFont typeface="Symbol" panose="05050102010706020507" pitchFamily="18" charset="2"/>
                        <a:buChar char=""/>
                      </a:pPr>
                      <a:r>
                        <a:rPr lang="fr-FR" sz="2000">
                          <a:effectLst/>
                          <a:latin typeface="Tw Cen MT" panose="020B0602020104020603" pitchFamily="34" charset="0"/>
                        </a:rPr>
                        <a:t>Cluster de nutrition</a:t>
                      </a:r>
                      <a:endParaRPr lang="en-US" sz="2000">
                        <a:effectLst/>
                        <a:latin typeface="Tw Cen MT" panose="020B0602020104020603" pitchFamily="34" charset="0"/>
                      </a:endParaRPr>
                    </a:p>
                    <a:p>
                      <a:pPr marL="342900" marR="0" lvl="0" indent="-342900">
                        <a:spcBef>
                          <a:spcPts val="0"/>
                        </a:spcBef>
                        <a:spcAft>
                          <a:spcPts val="0"/>
                        </a:spcAft>
                        <a:buFont typeface="Symbol" panose="05050102010706020507" pitchFamily="18" charset="2"/>
                        <a:buChar char=""/>
                      </a:pPr>
                      <a:r>
                        <a:rPr lang="fr-FR" sz="2000">
                          <a:effectLst/>
                          <a:latin typeface="Tw Cen MT" panose="020B0602020104020603" pitchFamily="34" charset="0"/>
                        </a:rPr>
                        <a:t>ONG</a:t>
                      </a:r>
                      <a:endParaRPr lang="en-US" sz="200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fr-FR" sz="2000" dirty="0">
                          <a:effectLst/>
                          <a:latin typeface="Tw Cen MT" panose="020B0602020104020603" pitchFamily="34" charset="0"/>
                        </a:rPr>
                        <a:t>Staff DPS,</a:t>
                      </a:r>
                      <a:endParaRPr lang="en-US" sz="2000" dirty="0">
                        <a:effectLst/>
                        <a:latin typeface="Tw Cen MT" panose="020B0602020104020603" pitchFamily="34" charset="0"/>
                      </a:endParaRPr>
                    </a:p>
                    <a:p>
                      <a:pPr marL="0" marR="0">
                        <a:spcBef>
                          <a:spcPts val="0"/>
                        </a:spcBef>
                        <a:spcAft>
                          <a:spcPts val="0"/>
                        </a:spcAft>
                      </a:pPr>
                      <a:r>
                        <a:rPr lang="fr-FR" sz="2000" dirty="0">
                          <a:effectLst/>
                          <a:latin typeface="Tw Cen MT" panose="020B0602020104020603" pitchFamily="34" charset="0"/>
                        </a:rPr>
                        <a:t>Staff PRONANUT Provincial</a:t>
                      </a:r>
                      <a:endParaRPr lang="en-US" sz="2000" dirty="0">
                        <a:effectLst/>
                        <a:latin typeface="Tw Cen MT" panose="020B0602020104020603" pitchFamily="34" charset="0"/>
                      </a:endParaRPr>
                    </a:p>
                    <a:p>
                      <a:pPr marL="0" marR="0">
                        <a:spcBef>
                          <a:spcPts val="0"/>
                        </a:spcBef>
                        <a:spcAft>
                          <a:spcPts val="0"/>
                        </a:spcAft>
                      </a:pPr>
                      <a:r>
                        <a:rPr lang="fr-FR" sz="2000" dirty="0">
                          <a:effectLst/>
                          <a:latin typeface="Tw Cen MT" panose="020B0602020104020603" pitchFamily="34" charset="0"/>
                        </a:rPr>
                        <a:t>Staff ONG </a:t>
                      </a:r>
                      <a:endParaRPr lang="en-US" sz="2000" dirty="0">
                        <a:effectLst/>
                        <a:latin typeface="Tw Cen MT" panose="020B0602020104020603" pitchFamily="34" charset="0"/>
                      </a:endParaRPr>
                    </a:p>
                    <a:p>
                      <a:pPr marL="0" marR="0">
                        <a:spcBef>
                          <a:spcPts val="0"/>
                        </a:spcBef>
                        <a:spcAft>
                          <a:spcPts val="0"/>
                        </a:spcAft>
                      </a:pPr>
                      <a:r>
                        <a:rPr lang="fr-FR" sz="2000" dirty="0">
                          <a:effectLst/>
                          <a:latin typeface="Tw Cen MT" panose="020B0602020104020603" pitchFamily="34" charset="0"/>
                        </a:rPr>
                        <a:t>Les autres secteurs (Santé, SMNEA, Sécurité alimentaire)</a:t>
                      </a:r>
                      <a:endParaRPr lang="en-US" sz="200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fr-FR" sz="2000">
                          <a:effectLst/>
                          <a:latin typeface="Tw Cen MT" panose="020B0602020104020603" pitchFamily="34" charset="0"/>
                        </a:rPr>
                        <a:t>Provincial</a:t>
                      </a:r>
                      <a:endParaRPr lang="en-US" sz="200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46287522"/>
                  </a:ext>
                </a:extLst>
              </a:tr>
              <a:tr h="971802">
                <a:tc>
                  <a:txBody>
                    <a:bodyPr/>
                    <a:lstStyle/>
                    <a:p>
                      <a:pPr marL="342900" marR="0" lvl="0" indent="-342900">
                        <a:spcBef>
                          <a:spcPts val="0"/>
                        </a:spcBef>
                        <a:spcAft>
                          <a:spcPts val="0"/>
                        </a:spcAft>
                        <a:buFont typeface="Symbol" panose="05050102010706020507" pitchFamily="18" charset="2"/>
                        <a:buChar char=""/>
                      </a:pPr>
                      <a:r>
                        <a:rPr lang="fr-FR" sz="2000">
                          <a:effectLst/>
                          <a:latin typeface="Tw Cen MT" panose="020B0602020104020603" pitchFamily="34" charset="0"/>
                        </a:rPr>
                        <a:t>Pronanut National</a:t>
                      </a:r>
                      <a:endParaRPr lang="en-US" sz="2000">
                        <a:effectLst/>
                        <a:latin typeface="Tw Cen MT" panose="020B0602020104020603" pitchFamily="34" charset="0"/>
                      </a:endParaRPr>
                    </a:p>
                    <a:p>
                      <a:pPr marL="342900" marR="0" lvl="0" indent="-342900">
                        <a:spcBef>
                          <a:spcPts val="0"/>
                        </a:spcBef>
                        <a:spcAft>
                          <a:spcPts val="0"/>
                        </a:spcAft>
                        <a:buFont typeface="Symbol" panose="05050102010706020507" pitchFamily="18" charset="2"/>
                        <a:buChar char=""/>
                      </a:pPr>
                      <a:r>
                        <a:rPr lang="fr-FR" sz="2000">
                          <a:effectLst/>
                          <a:latin typeface="Tw Cen MT" panose="020B0602020104020603" pitchFamily="34" charset="0"/>
                        </a:rPr>
                        <a:t>Pronanut provincial</a:t>
                      </a:r>
                      <a:endParaRPr lang="en-US" sz="2000">
                        <a:effectLst/>
                        <a:latin typeface="Tw Cen MT" panose="020B0602020104020603" pitchFamily="34" charset="0"/>
                      </a:endParaRPr>
                    </a:p>
                    <a:p>
                      <a:pPr marL="342900" marR="0" lvl="0" indent="-342900">
                        <a:spcBef>
                          <a:spcPts val="0"/>
                        </a:spcBef>
                        <a:spcAft>
                          <a:spcPts val="0"/>
                        </a:spcAft>
                        <a:buFont typeface="Symbol" panose="05050102010706020507" pitchFamily="18" charset="2"/>
                        <a:buChar char=""/>
                      </a:pPr>
                      <a:r>
                        <a:rPr lang="fr-FR" sz="2000">
                          <a:effectLst/>
                          <a:latin typeface="Tw Cen MT" panose="020B0602020104020603" pitchFamily="34" charset="0"/>
                        </a:rPr>
                        <a:t>ONG</a:t>
                      </a:r>
                      <a:endParaRPr lang="en-US" sz="200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fr-FR" sz="2000" dirty="0">
                          <a:effectLst/>
                          <a:latin typeface="Tw Cen MT" panose="020B0602020104020603" pitchFamily="34" charset="0"/>
                        </a:rPr>
                        <a:t>ECZS</a:t>
                      </a:r>
                      <a:endParaRPr lang="en-US" sz="2000" dirty="0">
                        <a:effectLst/>
                        <a:latin typeface="Tw Cen MT" panose="020B0602020104020603" pitchFamily="34" charset="0"/>
                      </a:endParaRPr>
                    </a:p>
                    <a:p>
                      <a:pPr marL="0" marR="0">
                        <a:spcBef>
                          <a:spcPts val="0"/>
                        </a:spcBef>
                        <a:spcAft>
                          <a:spcPts val="0"/>
                        </a:spcAft>
                      </a:pPr>
                      <a:r>
                        <a:rPr lang="fr-FR" sz="2000" dirty="0">
                          <a:effectLst/>
                          <a:latin typeface="Tw Cen MT" panose="020B0602020104020603" pitchFamily="34" charset="0"/>
                        </a:rPr>
                        <a:t>Relais communautaire</a:t>
                      </a:r>
                      <a:endParaRPr lang="en-US" sz="2000" dirty="0">
                        <a:effectLst/>
                        <a:latin typeface="Tw Cen MT" panose="020B0602020104020603" pitchFamily="34" charset="0"/>
                      </a:endParaRPr>
                    </a:p>
                    <a:p>
                      <a:pPr marL="0" marR="0">
                        <a:spcBef>
                          <a:spcPts val="0"/>
                        </a:spcBef>
                        <a:spcAft>
                          <a:spcPts val="0"/>
                        </a:spcAft>
                      </a:pPr>
                      <a:r>
                        <a:rPr lang="fr-FR" sz="2000" dirty="0">
                          <a:effectLst/>
                          <a:latin typeface="Tw Cen MT" panose="020B0602020104020603" pitchFamily="34" charset="0"/>
                        </a:rPr>
                        <a:t>Les membres de cellules d’animation communautaire</a:t>
                      </a:r>
                      <a:endParaRPr lang="en-US" sz="200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fr-FR" sz="2000" dirty="0">
                          <a:effectLst/>
                          <a:latin typeface="Tw Cen MT" panose="020B0602020104020603" pitchFamily="34" charset="0"/>
                        </a:rPr>
                        <a:t>Opérationnel (BCZ)</a:t>
                      </a:r>
                      <a:endParaRPr lang="en-US" sz="200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27404149"/>
                  </a:ext>
                </a:extLst>
              </a:tr>
              <a:tr h="1943604">
                <a:tc>
                  <a:txBody>
                    <a:bodyPr/>
                    <a:lstStyle/>
                    <a:p>
                      <a:pPr marL="342900" marR="0" lvl="0" indent="-342900">
                        <a:spcBef>
                          <a:spcPts val="0"/>
                        </a:spcBef>
                        <a:spcAft>
                          <a:spcPts val="0"/>
                        </a:spcAft>
                        <a:buFont typeface="Wingdings" panose="05000000000000000000" pitchFamily="2" charset="2"/>
                        <a:buChar char=""/>
                        <a:tabLst>
                          <a:tab pos="228600" algn="l"/>
                        </a:tabLst>
                      </a:pPr>
                      <a:r>
                        <a:rPr lang="fr-FR" sz="2000">
                          <a:effectLst/>
                          <a:latin typeface="Tw Cen MT" panose="020B0602020104020603" pitchFamily="34" charset="0"/>
                        </a:rPr>
                        <a:t>Staff ECZ (en accompagnement)</a:t>
                      </a:r>
                      <a:endParaRPr lang="en-US" sz="2000">
                        <a:effectLst/>
                        <a:latin typeface="Tw Cen MT" panose="020B0602020104020603" pitchFamily="34" charset="0"/>
                      </a:endParaRPr>
                    </a:p>
                    <a:p>
                      <a:pPr marL="342900" marR="0" lvl="0" indent="-342900">
                        <a:spcBef>
                          <a:spcPts val="0"/>
                        </a:spcBef>
                        <a:spcAft>
                          <a:spcPts val="0"/>
                        </a:spcAft>
                        <a:buFont typeface="Wingdings" panose="05000000000000000000" pitchFamily="2" charset="2"/>
                        <a:buChar char=""/>
                        <a:tabLst>
                          <a:tab pos="228600" algn="l"/>
                        </a:tabLst>
                      </a:pPr>
                      <a:r>
                        <a:rPr lang="fr-FR" sz="2000">
                          <a:effectLst/>
                          <a:latin typeface="Tw Cen MT" panose="020B0602020104020603" pitchFamily="34" charset="0"/>
                        </a:rPr>
                        <a:t>Relais communautaire</a:t>
                      </a:r>
                      <a:endParaRPr lang="en-US" sz="2000">
                        <a:effectLst/>
                        <a:latin typeface="Tw Cen MT" panose="020B0602020104020603" pitchFamily="34" charset="0"/>
                      </a:endParaRPr>
                    </a:p>
                    <a:p>
                      <a:pPr marL="342900" marR="0" lvl="0" indent="-342900">
                        <a:spcBef>
                          <a:spcPts val="0"/>
                        </a:spcBef>
                        <a:spcAft>
                          <a:spcPts val="0"/>
                        </a:spcAft>
                        <a:buFont typeface="Wingdings" panose="05000000000000000000" pitchFamily="2" charset="2"/>
                        <a:buChar char=""/>
                        <a:tabLst>
                          <a:tab pos="228600" algn="l"/>
                        </a:tabLst>
                      </a:pPr>
                      <a:r>
                        <a:rPr lang="fr-FR" sz="2000">
                          <a:effectLst/>
                          <a:latin typeface="Tw Cen MT" panose="020B0602020104020603" pitchFamily="34" charset="0"/>
                        </a:rPr>
                        <a:t>ONG</a:t>
                      </a:r>
                      <a:endParaRPr lang="en-US" sz="200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Wingdings" panose="05000000000000000000" pitchFamily="2" charset="2"/>
                        <a:buChar char=""/>
                        <a:tabLst>
                          <a:tab pos="228600" algn="l"/>
                        </a:tabLst>
                      </a:pPr>
                      <a:r>
                        <a:rPr lang="fr-FR" sz="2000" dirty="0">
                          <a:effectLst/>
                          <a:latin typeface="Tw Cen MT" panose="020B0602020104020603" pitchFamily="34" charset="0"/>
                        </a:rPr>
                        <a:t>Mères des enfants âgés de 6 à 59 mois</a:t>
                      </a:r>
                      <a:endParaRPr lang="en-US" sz="2000" dirty="0">
                        <a:effectLst/>
                        <a:latin typeface="Tw Cen MT" panose="020B0602020104020603" pitchFamily="34" charset="0"/>
                      </a:endParaRPr>
                    </a:p>
                    <a:p>
                      <a:pPr marL="342900" marR="0" lvl="0" indent="-342900">
                        <a:spcBef>
                          <a:spcPts val="0"/>
                        </a:spcBef>
                        <a:spcAft>
                          <a:spcPts val="0"/>
                        </a:spcAft>
                        <a:buFont typeface="Wingdings" panose="05000000000000000000" pitchFamily="2" charset="2"/>
                        <a:buChar char=""/>
                        <a:tabLst>
                          <a:tab pos="228600" algn="l"/>
                        </a:tabLst>
                      </a:pPr>
                      <a:r>
                        <a:rPr lang="fr-FR" sz="2000" dirty="0">
                          <a:effectLst/>
                          <a:latin typeface="Tw Cen MT" panose="020B0602020104020603" pitchFamily="34" charset="0"/>
                        </a:rPr>
                        <a:t>Toute personne qui s’occupe des enfants p.ex. grand parents, oncles, tantes</a:t>
                      </a:r>
                      <a:endParaRPr lang="en-US" sz="2000" dirty="0">
                        <a:effectLst/>
                        <a:latin typeface="Tw Cen MT" panose="020B0602020104020603" pitchFamily="34" charset="0"/>
                      </a:endParaRPr>
                    </a:p>
                    <a:p>
                      <a:pPr marL="342900" marR="0" lvl="0" indent="-342900">
                        <a:spcBef>
                          <a:spcPts val="0"/>
                        </a:spcBef>
                        <a:spcAft>
                          <a:spcPts val="0"/>
                        </a:spcAft>
                        <a:buFont typeface="Wingdings" panose="05000000000000000000" pitchFamily="2" charset="2"/>
                        <a:buChar char=""/>
                        <a:tabLst>
                          <a:tab pos="228600" algn="l"/>
                        </a:tabLst>
                      </a:pPr>
                      <a:r>
                        <a:rPr lang="fr-FR" sz="2000" dirty="0">
                          <a:effectLst/>
                          <a:latin typeface="Tw Cen MT" panose="020B0602020104020603" pitchFamily="34" charset="0"/>
                        </a:rPr>
                        <a:t>Jeunes mères et femmes enceintes </a:t>
                      </a:r>
                      <a:endParaRPr lang="en-US" sz="2000" dirty="0">
                        <a:effectLst/>
                        <a:latin typeface="Tw Cen MT" panose="020B0602020104020603" pitchFamily="34" charset="0"/>
                      </a:endParaRPr>
                    </a:p>
                    <a:p>
                      <a:pPr marL="342900" marR="0" lvl="0" indent="-342900">
                        <a:spcBef>
                          <a:spcPts val="0"/>
                        </a:spcBef>
                        <a:spcAft>
                          <a:spcPts val="0"/>
                        </a:spcAft>
                        <a:buFont typeface="Wingdings" panose="05000000000000000000" pitchFamily="2" charset="2"/>
                        <a:buChar char=""/>
                        <a:tabLst>
                          <a:tab pos="228600" algn="l"/>
                        </a:tabLst>
                      </a:pPr>
                      <a:r>
                        <a:rPr lang="fr-FR" sz="2000" dirty="0">
                          <a:effectLst/>
                          <a:latin typeface="Tw Cen MT" panose="020B0602020104020603" pitchFamily="34" charset="0"/>
                        </a:rPr>
                        <a:t>Toute personne intéressée p.ex. adolescents</a:t>
                      </a:r>
                      <a:endParaRPr lang="en-US" sz="2000" dirty="0">
                        <a:effectLst/>
                        <a:latin typeface="Tw Cen MT" panose="020B0602020104020603" pitchFamily="34" charset="0"/>
                      </a:endParaRPr>
                    </a:p>
                    <a:p>
                      <a:pPr marL="342900" marR="0" lvl="0" indent="-342900">
                        <a:spcBef>
                          <a:spcPts val="0"/>
                        </a:spcBef>
                        <a:spcAft>
                          <a:spcPts val="0"/>
                        </a:spcAft>
                        <a:buFont typeface="Wingdings" panose="05000000000000000000" pitchFamily="2" charset="2"/>
                        <a:buChar char=""/>
                        <a:tabLst>
                          <a:tab pos="228600" algn="l"/>
                        </a:tabLst>
                      </a:pPr>
                      <a:r>
                        <a:rPr lang="fr-FR" sz="2000" dirty="0">
                          <a:effectLst/>
                          <a:latin typeface="Tw Cen MT" panose="020B0602020104020603" pitchFamily="34" charset="0"/>
                        </a:rPr>
                        <a:t>Maris, pères </a:t>
                      </a:r>
                      <a:endParaRPr lang="en-US" sz="200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fr-FR" sz="2000" dirty="0">
                          <a:effectLst/>
                          <a:latin typeface="Tw Cen MT" panose="020B0602020104020603" pitchFamily="34" charset="0"/>
                        </a:rPr>
                        <a:t>Communautaire</a:t>
                      </a:r>
                      <a:endParaRPr lang="en-US" sz="200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47189876"/>
                  </a:ext>
                </a:extLst>
              </a:tr>
            </a:tbl>
          </a:graphicData>
        </a:graphic>
      </p:graphicFrame>
    </p:spTree>
    <p:extLst>
      <p:ext uri="{BB962C8B-B14F-4D97-AF65-F5344CB8AC3E}">
        <p14:creationId xmlns:p14="http://schemas.microsoft.com/office/powerpoint/2010/main" val="42200307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838200" y="985838"/>
            <a:ext cx="10515600" cy="4900612"/>
          </a:xfrm>
        </p:spPr>
        <p:txBody>
          <a:bodyPr>
            <a:normAutofit/>
          </a:bodyPr>
          <a:lstStyle/>
          <a:p>
            <a:pPr marL="0" indent="0" algn="just">
              <a:buNone/>
            </a:pPr>
            <a:r>
              <a:rPr lang="fr-FR" sz="2600" b="1" dirty="0">
                <a:solidFill>
                  <a:srgbClr val="3333FF"/>
                </a:solidFill>
                <a:latin typeface="Tw Cen MT" panose="020B0602020104020603" pitchFamily="34" charset="0"/>
              </a:rPr>
              <a:t>Les activités:</a:t>
            </a:r>
          </a:p>
          <a:p>
            <a:pPr marL="457200" indent="-457200" algn="just">
              <a:buFont typeface="+mj-lt"/>
              <a:buAutoNum type="alphaUcPeriod"/>
            </a:pPr>
            <a:r>
              <a:rPr lang="fr-FR" sz="2400" b="1" dirty="0"/>
              <a:t>Mesure et interprétation du périmètre brachial (PB) pour identifier l'émaciation. </a:t>
            </a:r>
          </a:p>
          <a:p>
            <a:pPr marL="457200" indent="-457200" algn="just">
              <a:buFont typeface="+mj-lt"/>
              <a:buAutoNum type="alphaUcPeriod"/>
            </a:pPr>
            <a:r>
              <a:rPr lang="fr-FR" sz="2400" b="1" dirty="0"/>
              <a:t>Identifier correctement la présence ou l'absence d'œdème</a:t>
            </a:r>
          </a:p>
          <a:p>
            <a:pPr marL="457200" indent="-457200" algn="just">
              <a:buFont typeface="+mj-lt"/>
              <a:buAutoNum type="alphaUcPeriod"/>
            </a:pPr>
            <a:r>
              <a:rPr lang="fr-FR" sz="2400" b="1" dirty="0"/>
              <a:t>Déterminer l'état nutritionnel et la prochaine étapes</a:t>
            </a:r>
          </a:p>
          <a:p>
            <a:pPr marL="457200" indent="-457200" algn="just">
              <a:buFont typeface="+mj-lt"/>
              <a:buAutoNum type="alphaUcPeriod"/>
            </a:pPr>
            <a:r>
              <a:rPr lang="fr-FR" sz="2400" b="1" dirty="0"/>
              <a:t>Suivi des activités.</a:t>
            </a:r>
            <a:endParaRPr lang="en-US" sz="2400" dirty="0"/>
          </a:p>
          <a:p>
            <a:pPr marL="0" indent="0" algn="just">
              <a:buNone/>
            </a:pPr>
            <a:endParaRPr lang="fr-FR" sz="3100" dirty="0">
              <a:latin typeface="Tw Cen MT" panose="020B0602020104020603" pitchFamily="34" charset="0"/>
            </a:endParaRP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a:xfrm>
            <a:off x="-1" y="385763"/>
            <a:ext cx="11410485" cy="295274"/>
          </a:xfrm>
        </p:spPr>
        <p:txBody>
          <a:bodyPr>
            <a:normAutofit fontScale="90000"/>
          </a:bodyPr>
          <a:lstStyle/>
          <a:p>
            <a:pPr algn="ctr"/>
            <a:r>
              <a:rPr lang="fr-FR" sz="3600" b="1" dirty="0">
                <a:solidFill>
                  <a:schemeClr val="tx1"/>
                </a:solidFill>
              </a:rPr>
              <a:t>Étape 6: Mener les activités</a:t>
            </a:r>
            <a:r>
              <a:rPr lang="fr-FR" sz="3600" dirty="0">
                <a:solidFill>
                  <a:schemeClr val="tx1"/>
                </a:solidFill>
              </a:rPr>
              <a:t>. </a:t>
            </a:r>
            <a:br>
              <a:rPr lang="fr-FR" sz="3600" dirty="0">
                <a:solidFill>
                  <a:schemeClr val="tx1"/>
                </a:solidFill>
              </a:rPr>
            </a:br>
            <a:r>
              <a:rPr lang="fr-FR" sz="3600" dirty="0">
                <a:solidFill>
                  <a:schemeClr val="tx1"/>
                </a:solidFill>
              </a:rPr>
              <a:t> </a:t>
            </a:r>
            <a:r>
              <a:rPr lang="fr-CA" sz="3600" dirty="0">
                <a:solidFill>
                  <a:schemeClr val="tx1"/>
                </a:solidFill>
              </a:rPr>
              <a:t>.  </a:t>
            </a:r>
            <a:endParaRPr lang="en-UG" sz="2800" dirty="0">
              <a:solidFill>
                <a:schemeClr val="tx1"/>
              </a:solidFill>
            </a:endParaRPr>
          </a:p>
        </p:txBody>
      </p:sp>
    </p:spTree>
    <p:extLst>
      <p:ext uri="{BB962C8B-B14F-4D97-AF65-F5344CB8AC3E}">
        <p14:creationId xmlns:p14="http://schemas.microsoft.com/office/powerpoint/2010/main" val="34555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BA917-2B8D-4174-9809-9EC1F099303E}"/>
              </a:ext>
            </a:extLst>
          </p:cNvPr>
          <p:cNvSpPr>
            <a:spLocks noGrp="1"/>
          </p:cNvSpPr>
          <p:nvPr>
            <p:ph idx="1"/>
          </p:nvPr>
        </p:nvSpPr>
        <p:spPr>
          <a:xfrm>
            <a:off x="894884" y="1042483"/>
            <a:ext cx="10515600" cy="4022678"/>
          </a:xfrm>
        </p:spPr>
        <p:txBody>
          <a:bodyPr>
            <a:normAutofit fontScale="92500" lnSpcReduction="10000"/>
          </a:bodyPr>
          <a:lstStyle/>
          <a:p>
            <a:pPr lvl="1" eaLnBrk="0" fontAlgn="base" hangingPunct="0">
              <a:lnSpc>
                <a:spcPct val="100000"/>
              </a:lnSpc>
              <a:spcBef>
                <a:spcPct val="0"/>
              </a:spcBef>
              <a:spcAft>
                <a:spcPct val="0"/>
              </a:spcAft>
              <a:buFont typeface="Wingdings" panose="05000000000000000000" pitchFamily="2" charset="2"/>
              <a:buChar char="q"/>
              <a:tabLst>
                <a:tab pos="457200" algn="l"/>
              </a:tabLst>
            </a:pPr>
            <a:r>
              <a:rPr lang="fr-FR" altLang="en-US" sz="2800" b="1" dirty="0">
                <a:latin typeface="Tw Cen MT" panose="020B0602020104020603" pitchFamily="34" charset="0"/>
                <a:ea typeface="Times New Roman" panose="02020603050405020304" pitchFamily="18" charset="0"/>
                <a:cs typeface="Arial" panose="020B0604020202020204" pitchFamily="34" charset="0"/>
              </a:rPr>
              <a:t> D</a:t>
            </a:r>
            <a:r>
              <a:rPr lang="fr-FR" altLang="en-US" sz="2800" b="1" dirty="0" bmk="">
                <a:latin typeface="Tw Cen MT" panose="020B0602020104020603" pitchFamily="34" charset="0"/>
                <a:ea typeface="Times New Roman" panose="02020603050405020304" pitchFamily="18" charset="0"/>
                <a:cs typeface="Arial" panose="020B0604020202020204" pitchFamily="34" charset="0"/>
              </a:rPr>
              <a:t>éfinition du périmètre brachial</a:t>
            </a:r>
            <a:endParaRPr lang="en-US" altLang="en-US" sz="2800" dirty="0">
              <a:latin typeface="Tw Cen MT" panose="020B0602020104020603" pitchFamily="34" charset="0"/>
              <a:ea typeface="Times New Roman" panose="02020603050405020304" pitchFamily="18" charset="0"/>
            </a:endParaRPr>
          </a:p>
          <a:p>
            <a:pPr marL="0" lvl="0" indent="0" eaLnBrk="0" fontAlgn="base" hangingPunct="0">
              <a:lnSpc>
                <a:spcPct val="100000"/>
              </a:lnSpc>
              <a:spcBef>
                <a:spcPct val="0"/>
              </a:spcBef>
              <a:spcAft>
                <a:spcPct val="0"/>
              </a:spcAft>
              <a:buFontTx/>
              <a:buChar char="•"/>
              <a:tabLst>
                <a:tab pos="457200" algn="l"/>
              </a:tabLst>
            </a:pPr>
            <a:r>
              <a:rPr lang="fr-FR" altLang="en-US" sz="2400" dirty="0">
                <a:solidFill>
                  <a:srgbClr val="000000"/>
                </a:solidFill>
                <a:latin typeface="Tw Cen MT" panose="020B0602020104020603" pitchFamily="34" charset="0"/>
                <a:ea typeface="Times New Roman" panose="02020603050405020304" pitchFamily="18" charset="0"/>
                <a:cs typeface="Arial" panose="020B0604020202020204" pitchFamily="34" charset="0"/>
              </a:rPr>
              <a:t>Le périmètre brachial (PB) ou MUAC (</a:t>
            </a:r>
            <a:r>
              <a:rPr lang="fr-FR" altLang="en-US" sz="2400" dirty="0" err="1">
                <a:solidFill>
                  <a:srgbClr val="000000"/>
                </a:solidFill>
                <a:latin typeface="Tw Cen MT" panose="020B0602020104020603" pitchFamily="34" charset="0"/>
                <a:ea typeface="Times New Roman" panose="02020603050405020304" pitchFamily="18" charset="0"/>
                <a:cs typeface="Arial" panose="020B0604020202020204" pitchFamily="34" charset="0"/>
              </a:rPr>
              <a:t>mid-upper</a:t>
            </a:r>
            <a:r>
              <a:rPr lang="fr-FR" altLang="en-US" sz="2400" dirty="0">
                <a:solidFill>
                  <a:srgbClr val="000000"/>
                </a:solidFill>
                <a:latin typeface="Tw Cen MT" panose="020B0602020104020603" pitchFamily="34" charset="0"/>
                <a:ea typeface="Times New Roman" panose="02020603050405020304" pitchFamily="18" charset="0"/>
                <a:cs typeface="Arial" panose="020B0604020202020204" pitchFamily="34" charset="0"/>
              </a:rPr>
              <a:t> arm </a:t>
            </a:r>
            <a:r>
              <a:rPr lang="fr-FR" altLang="en-US" sz="2400" dirty="0" err="1">
                <a:solidFill>
                  <a:srgbClr val="000000"/>
                </a:solidFill>
                <a:latin typeface="Tw Cen MT" panose="020B0602020104020603" pitchFamily="34" charset="0"/>
                <a:ea typeface="Times New Roman" panose="02020603050405020304" pitchFamily="18" charset="0"/>
                <a:cs typeface="Arial" panose="020B0604020202020204" pitchFamily="34" charset="0"/>
              </a:rPr>
              <a:t>circumference</a:t>
            </a:r>
            <a:r>
              <a:rPr lang="fr-FR" altLang="en-US" sz="2400" dirty="0">
                <a:solidFill>
                  <a:srgbClr val="000000"/>
                </a:solidFill>
                <a:latin typeface="Tw Cen MT" panose="020B0602020104020603" pitchFamily="34" charset="0"/>
                <a:ea typeface="Times New Roman" panose="02020603050405020304" pitchFamily="18" charset="0"/>
                <a:cs typeface="Arial" panose="020B0604020202020204" pitchFamily="34" charset="0"/>
              </a:rPr>
              <a:t>) est </a:t>
            </a:r>
            <a:r>
              <a:rPr lang="fr-FR" altLang="en-US" sz="2400" b="1" dirty="0">
                <a:solidFill>
                  <a:srgbClr val="000000"/>
                </a:solidFill>
                <a:latin typeface="Tw Cen MT" panose="020B0602020104020603" pitchFamily="34" charset="0"/>
                <a:ea typeface="Times New Roman" panose="02020603050405020304" pitchFamily="18" charset="0"/>
                <a:cs typeface="Arial" panose="020B0604020202020204" pitchFamily="34" charset="0"/>
              </a:rPr>
              <a:t>la mesure de l’épaisseur du tissu musculaire et graisseux sous-cutané au niveau du biceps</a:t>
            </a:r>
            <a:r>
              <a:rPr lang="fr-FR" altLang="en-US" sz="2400" dirty="0">
                <a:solidFill>
                  <a:srgbClr val="000000"/>
                </a:solidFill>
                <a:latin typeface="Tw Cen MT" panose="020B0602020104020603" pitchFamily="34" charset="0"/>
                <a:ea typeface="Times New Roman" panose="02020603050405020304" pitchFamily="18" charset="0"/>
                <a:cs typeface="Arial" panose="020B0604020202020204" pitchFamily="34" charset="0"/>
              </a:rPr>
              <a:t>. </a:t>
            </a:r>
          </a:p>
          <a:p>
            <a:pPr marL="0" lvl="0" indent="0" eaLnBrk="0" fontAlgn="base" hangingPunct="0">
              <a:lnSpc>
                <a:spcPct val="100000"/>
              </a:lnSpc>
              <a:spcBef>
                <a:spcPct val="0"/>
              </a:spcBef>
              <a:spcAft>
                <a:spcPct val="0"/>
              </a:spcAft>
              <a:buFontTx/>
              <a:buChar char="•"/>
              <a:tabLst>
                <a:tab pos="457200" algn="l"/>
              </a:tabLst>
            </a:pPr>
            <a:endParaRPr lang="en-US" altLang="en-US" sz="2400" dirty="0">
              <a:latin typeface="Tw Cen MT" panose="020B0602020104020603" pitchFamily="34" charset="0"/>
              <a:ea typeface="Times New Roman" panose="02020603050405020304" pitchFamily="18" charset="0"/>
            </a:endParaRPr>
          </a:p>
          <a:p>
            <a:pPr marL="0" lvl="0" indent="0" eaLnBrk="0" fontAlgn="base" hangingPunct="0">
              <a:lnSpc>
                <a:spcPct val="100000"/>
              </a:lnSpc>
              <a:spcBef>
                <a:spcPct val="0"/>
              </a:spcBef>
              <a:spcAft>
                <a:spcPct val="0"/>
              </a:spcAft>
              <a:buFontTx/>
              <a:buChar char="•"/>
              <a:tabLst>
                <a:tab pos="457200" algn="l"/>
              </a:tabLst>
            </a:pPr>
            <a:r>
              <a:rPr lang="fr-FR" altLang="en-US" sz="2400" dirty="0">
                <a:solidFill>
                  <a:srgbClr val="000000"/>
                </a:solidFill>
                <a:latin typeface="Tw Cen MT" panose="020B0602020104020603" pitchFamily="34" charset="0"/>
                <a:ea typeface="Times New Roman" panose="02020603050405020304" pitchFamily="18" charset="0"/>
                <a:cs typeface="Arial" panose="020B0604020202020204" pitchFamily="34" charset="0"/>
              </a:rPr>
              <a:t>La mesure du PB est indiquée </a:t>
            </a:r>
            <a:r>
              <a:rPr lang="fr-FR" altLang="en-US" sz="2400" b="1" dirty="0">
                <a:solidFill>
                  <a:srgbClr val="000000"/>
                </a:solidFill>
                <a:latin typeface="Tw Cen MT" panose="020B0602020104020603" pitchFamily="34" charset="0"/>
                <a:ea typeface="Times New Roman" panose="02020603050405020304" pitchFamily="18" charset="0"/>
                <a:cs typeface="Arial" panose="020B0604020202020204" pitchFamily="34" charset="0"/>
              </a:rPr>
              <a:t>chez l’enfant à partir de 6 mois</a:t>
            </a:r>
            <a:r>
              <a:rPr lang="fr-FR" altLang="en-US" sz="2400" dirty="0">
                <a:solidFill>
                  <a:srgbClr val="000000"/>
                </a:solidFill>
                <a:latin typeface="Tw Cen MT" panose="020B0602020104020603" pitchFamily="34" charset="0"/>
                <a:ea typeface="Times New Roman" panose="02020603050405020304" pitchFamily="18" charset="0"/>
                <a:cs typeface="Arial" panose="020B0604020202020204" pitchFamily="34" charset="0"/>
              </a:rPr>
              <a:t>. Elle est utilisée en milieu communautaire pour le dépistage actif. </a:t>
            </a:r>
          </a:p>
          <a:p>
            <a:pPr marL="0" lvl="0" indent="0" eaLnBrk="0" fontAlgn="base" hangingPunct="0">
              <a:lnSpc>
                <a:spcPct val="100000"/>
              </a:lnSpc>
              <a:spcBef>
                <a:spcPct val="0"/>
              </a:spcBef>
              <a:spcAft>
                <a:spcPct val="0"/>
              </a:spcAft>
              <a:buFontTx/>
              <a:buChar char="•"/>
              <a:tabLst>
                <a:tab pos="457200" algn="l"/>
              </a:tabLst>
            </a:pPr>
            <a:endParaRPr lang="en-US" altLang="en-US" sz="2400" dirty="0">
              <a:latin typeface="Tw Cen MT" panose="020B0602020104020603" pitchFamily="34" charset="0"/>
              <a:ea typeface="Times New Roman" panose="02020603050405020304" pitchFamily="18" charset="0"/>
            </a:endParaRPr>
          </a:p>
          <a:p>
            <a:pPr marL="0" lvl="0" indent="0" eaLnBrk="0" fontAlgn="base" hangingPunct="0">
              <a:lnSpc>
                <a:spcPct val="100000"/>
              </a:lnSpc>
              <a:spcBef>
                <a:spcPct val="0"/>
              </a:spcBef>
              <a:spcAft>
                <a:spcPct val="0"/>
              </a:spcAft>
              <a:buFontTx/>
              <a:buChar char="•"/>
              <a:tabLst>
                <a:tab pos="457200" algn="l"/>
              </a:tabLst>
            </a:pPr>
            <a:r>
              <a:rPr lang="fr-FR" altLang="en-US" sz="2400" dirty="0">
                <a:solidFill>
                  <a:srgbClr val="000000"/>
                </a:solidFill>
                <a:latin typeface="Tw Cen MT" panose="020B0602020104020603" pitchFamily="34" charset="0"/>
                <a:ea typeface="Calibri" panose="020F0502020204030204" pitchFamily="34" charset="0"/>
                <a:cs typeface="Arial" panose="020B0604020202020204" pitchFamily="34" charset="0"/>
              </a:rPr>
              <a:t>Le PB se mesure à l’aide d’une bandelette (</a:t>
            </a:r>
            <a:r>
              <a:rPr lang="fr-FR" altLang="en-US" sz="2400" b="1" dirty="0">
                <a:solidFill>
                  <a:srgbClr val="000000"/>
                </a:solidFill>
                <a:latin typeface="Tw Cen MT" panose="020B0602020104020603" pitchFamily="34" charset="0"/>
                <a:ea typeface="Calibri" panose="020F0502020204030204" pitchFamily="34" charset="0"/>
                <a:cs typeface="Arial" panose="020B0604020202020204" pitchFamily="34" charset="0"/>
              </a:rPr>
              <a:t>bandelette de Shakir</a:t>
            </a:r>
            <a:r>
              <a:rPr lang="fr-FR" altLang="en-US" sz="2400" dirty="0">
                <a:solidFill>
                  <a:srgbClr val="000000"/>
                </a:solidFill>
                <a:latin typeface="Tw Cen MT" panose="020B0602020104020603" pitchFamily="34" charset="0"/>
                <a:ea typeface="Calibri" panose="020F0502020204030204" pitchFamily="34" charset="0"/>
                <a:cs typeface="Arial" panose="020B0604020202020204" pitchFamily="34" charset="0"/>
              </a:rPr>
              <a:t> : colorée pour les enfants qui est exprimé en mm ou en cm.</a:t>
            </a:r>
          </a:p>
          <a:p>
            <a:pPr marL="0" lvl="0" indent="0" eaLnBrk="0" fontAlgn="base" hangingPunct="0">
              <a:lnSpc>
                <a:spcPct val="100000"/>
              </a:lnSpc>
              <a:spcBef>
                <a:spcPct val="0"/>
              </a:spcBef>
              <a:spcAft>
                <a:spcPct val="0"/>
              </a:spcAft>
              <a:buFontTx/>
              <a:buChar char="•"/>
              <a:tabLst>
                <a:tab pos="457200" algn="l"/>
              </a:tabLst>
            </a:pPr>
            <a:endParaRPr lang="en-US" altLang="en-US" sz="2400" dirty="0">
              <a:latin typeface="Tw Cen MT" panose="020B0602020104020603" pitchFamily="34" charset="0"/>
              <a:ea typeface="Times New Roman" panose="02020603050405020304" pitchFamily="18" charset="0"/>
            </a:endParaRPr>
          </a:p>
          <a:p>
            <a:pPr marL="0" lvl="0" indent="0" eaLnBrk="0" fontAlgn="base" hangingPunct="0">
              <a:lnSpc>
                <a:spcPct val="100000"/>
              </a:lnSpc>
              <a:spcBef>
                <a:spcPct val="0"/>
              </a:spcBef>
              <a:spcAft>
                <a:spcPct val="0"/>
              </a:spcAft>
              <a:buFontTx/>
              <a:buChar char="•"/>
              <a:tabLst>
                <a:tab pos="457200" algn="l"/>
              </a:tabLst>
            </a:pPr>
            <a:r>
              <a:rPr lang="fr-FR" altLang="en-US" sz="2400" dirty="0">
                <a:latin typeface="Tw Cen MT" panose="020B0602020104020603" pitchFamily="34" charset="0"/>
                <a:ea typeface="Times New Roman" panose="02020603050405020304" pitchFamily="18" charset="0"/>
                <a:cs typeface="Arial" panose="020B0604020202020204" pitchFamily="34" charset="0"/>
              </a:rPr>
              <a:t>La couleur qui apparaît dans la fenêtre sur la bandelette indique le statut nutritionnel de votre enfant</a:t>
            </a:r>
            <a:endParaRPr lang="en-US" altLang="en-US" sz="2400" dirty="0">
              <a:latin typeface="Tw Cen MT" panose="020B0602020104020603" pitchFamily="34" charset="0"/>
              <a:ea typeface="Times New Roman" panose="02020603050405020304" pitchFamily="18" charset="0"/>
            </a:endParaRPr>
          </a:p>
          <a:p>
            <a:endParaRPr lang="en-US" dirty="0"/>
          </a:p>
        </p:txBody>
      </p:sp>
      <p:sp>
        <p:nvSpPr>
          <p:cNvPr id="2" name="Title 1">
            <a:extLst>
              <a:ext uri="{FF2B5EF4-FFF2-40B4-BE49-F238E27FC236}">
                <a16:creationId xmlns:a16="http://schemas.microsoft.com/office/drawing/2014/main" id="{26F1B57E-9929-847D-A6B4-DD29E2A80851}"/>
              </a:ext>
            </a:extLst>
          </p:cNvPr>
          <p:cNvSpPr>
            <a:spLocks noGrp="1"/>
          </p:cNvSpPr>
          <p:nvPr>
            <p:ph type="title"/>
          </p:nvPr>
        </p:nvSpPr>
        <p:spPr/>
        <p:txBody>
          <a:bodyPr>
            <a:normAutofit/>
          </a:bodyPr>
          <a:lstStyle/>
          <a:p>
            <a:pPr algn="ctr"/>
            <a:r>
              <a:rPr lang="en-US" sz="3000" b="1" dirty="0">
                <a:latin typeface="Arial" panose="020B0604020202020204" pitchFamily="34" charset="0"/>
                <a:cs typeface="Arial" panose="020B0604020202020204" pitchFamily="34" charset="0"/>
              </a:rPr>
              <a:t>A. </a:t>
            </a:r>
            <a:r>
              <a:rPr lang="en-US" sz="3000" b="1" dirty="0" err="1">
                <a:latin typeface="Arial" panose="020B0604020202020204" pitchFamily="34" charset="0"/>
                <a:cs typeface="Arial" panose="020B0604020202020204" pitchFamily="34" charset="0"/>
              </a:rPr>
              <a:t>Mesure</a:t>
            </a:r>
            <a:r>
              <a:rPr lang="en-US" sz="3000" b="1" dirty="0">
                <a:latin typeface="Arial" panose="020B0604020202020204" pitchFamily="34" charset="0"/>
                <a:cs typeface="Arial" panose="020B0604020202020204" pitchFamily="34" charset="0"/>
              </a:rPr>
              <a:t> du </a:t>
            </a:r>
            <a:r>
              <a:rPr lang="en-US" sz="3000" b="1" dirty="0" err="1">
                <a:latin typeface="Arial" panose="020B0604020202020204" pitchFamily="34" charset="0"/>
                <a:cs typeface="Arial" panose="020B0604020202020204" pitchFamily="34" charset="0"/>
              </a:rPr>
              <a:t>périmètre</a:t>
            </a:r>
            <a:r>
              <a:rPr lang="en-US" sz="3000" b="1" dirty="0">
                <a:latin typeface="Arial" panose="020B0604020202020204" pitchFamily="34" charset="0"/>
                <a:cs typeface="Arial" panose="020B0604020202020204" pitchFamily="34" charset="0"/>
              </a:rPr>
              <a:t> brachial (PB)</a:t>
            </a:r>
            <a:endParaRPr lang="en-UG" sz="3000" b="1" dirty="0">
              <a:latin typeface="Arial" panose="020B0604020202020204" pitchFamily="34" charset="0"/>
              <a:cs typeface="Arial" panose="020B0604020202020204" pitchFamily="34" charset="0"/>
            </a:endParaRPr>
          </a:p>
        </p:txBody>
      </p:sp>
      <p:pic>
        <p:nvPicPr>
          <p:cNvPr id="4097" name="Picture 2" descr="MUAC Ruban - pour Mesurer Circonférence du Bras - Pour Enfant 6-59 ...">
            <a:extLst>
              <a:ext uri="{FF2B5EF4-FFF2-40B4-BE49-F238E27FC236}">
                <a16:creationId xmlns:a16="http://schemas.microsoft.com/office/drawing/2014/main" id="{B60D39DE-0445-40F7-8F6C-417A73B80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951" y="4777602"/>
            <a:ext cx="9801225" cy="8636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D779B9B4-FC36-4A59-A15E-55DCEB633E10}"/>
              </a:ext>
            </a:extLst>
          </p:cNvPr>
          <p:cNvSpPr txBox="1">
            <a:spLocks/>
          </p:cNvSpPr>
          <p:nvPr/>
        </p:nvSpPr>
        <p:spPr>
          <a:xfrm>
            <a:off x="838200" y="0"/>
            <a:ext cx="10515600" cy="68103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p>
        </p:txBody>
      </p:sp>
    </p:spTree>
    <p:extLst>
      <p:ext uri="{BB962C8B-B14F-4D97-AF65-F5344CB8AC3E}">
        <p14:creationId xmlns:p14="http://schemas.microsoft.com/office/powerpoint/2010/main" val="350104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9A39AD-9121-4308-92F1-A12977D5037C}"/>
              </a:ext>
            </a:extLst>
          </p:cNvPr>
          <p:cNvSpPr>
            <a:spLocks noGrp="1"/>
          </p:cNvSpPr>
          <p:nvPr>
            <p:ph type="title"/>
          </p:nvPr>
        </p:nvSpPr>
        <p:spPr>
          <a:xfrm>
            <a:off x="463248" y="663531"/>
            <a:ext cx="10515600" cy="615950"/>
          </a:xfrm>
        </p:spPr>
        <p:txBody>
          <a:bodyPr>
            <a:normAutofit/>
          </a:bodyPr>
          <a:lstStyle/>
          <a:p>
            <a:pPr marL="571500" indent="-571500">
              <a:buFont typeface="Wingdings" panose="05000000000000000000" pitchFamily="2" charset="2"/>
              <a:buChar char="q"/>
            </a:pPr>
            <a:r>
              <a:rPr lang="fr-FR" sz="3200" b="1" dirty="0">
                <a:latin typeface="Tw Cen MT" panose="020B0602020104020603" pitchFamily="34" charset="0"/>
              </a:rPr>
              <a:t>Etapes de la mesure du PB</a:t>
            </a:r>
            <a:endParaRPr lang="en-US" sz="3200" dirty="0">
              <a:solidFill>
                <a:schemeClr val="tx1"/>
              </a:solidFill>
            </a:endParaRPr>
          </a:p>
        </p:txBody>
      </p:sp>
      <p:sp>
        <p:nvSpPr>
          <p:cNvPr id="11" name="Content Placeholder 10">
            <a:extLst>
              <a:ext uri="{FF2B5EF4-FFF2-40B4-BE49-F238E27FC236}">
                <a16:creationId xmlns:a16="http://schemas.microsoft.com/office/drawing/2014/main" id="{F3D103DE-D527-41BC-A016-4109BA10254B}"/>
              </a:ext>
            </a:extLst>
          </p:cNvPr>
          <p:cNvSpPr>
            <a:spLocks noGrp="1"/>
          </p:cNvSpPr>
          <p:nvPr>
            <p:ph idx="1"/>
          </p:nvPr>
        </p:nvSpPr>
        <p:spPr>
          <a:xfrm>
            <a:off x="603250" y="1187864"/>
            <a:ext cx="10515600" cy="4656772"/>
          </a:xfrm>
        </p:spPr>
        <p:txBody>
          <a:bodyPr/>
          <a:lstStyle/>
          <a:p>
            <a:pPr marL="0" indent="0">
              <a:buNone/>
            </a:pPr>
            <a:endParaRPr lang="en-US" sz="2800" b="1" dirty="0"/>
          </a:p>
          <a:p>
            <a:endParaRPr lang="en-UG" dirty="0"/>
          </a:p>
        </p:txBody>
      </p:sp>
      <p:pic>
        <p:nvPicPr>
          <p:cNvPr id="4" name="Picture 3">
            <a:extLst>
              <a:ext uri="{FF2B5EF4-FFF2-40B4-BE49-F238E27FC236}">
                <a16:creationId xmlns:a16="http://schemas.microsoft.com/office/drawing/2014/main" id="{23C2C5B4-170C-4BED-A25B-DC8457DD041F}"/>
              </a:ext>
            </a:extLst>
          </p:cNvPr>
          <p:cNvPicPr>
            <a:picLocks noChangeAspect="1"/>
          </p:cNvPicPr>
          <p:nvPr/>
        </p:nvPicPr>
        <p:blipFill>
          <a:blip r:embed="rId3"/>
          <a:stretch>
            <a:fillRect/>
          </a:stretch>
        </p:blipFill>
        <p:spPr>
          <a:xfrm>
            <a:off x="607911" y="1731165"/>
            <a:ext cx="2321555" cy="2168822"/>
          </a:xfrm>
          <a:prstGeom prst="rect">
            <a:avLst/>
          </a:prstGeom>
        </p:spPr>
      </p:pic>
      <p:sp>
        <p:nvSpPr>
          <p:cNvPr id="5" name="TextBox 4">
            <a:extLst>
              <a:ext uri="{FF2B5EF4-FFF2-40B4-BE49-F238E27FC236}">
                <a16:creationId xmlns:a16="http://schemas.microsoft.com/office/drawing/2014/main" id="{03928343-1BDE-4527-B046-76ABE9CCED70}"/>
              </a:ext>
            </a:extLst>
          </p:cNvPr>
          <p:cNvSpPr txBox="1"/>
          <p:nvPr/>
        </p:nvSpPr>
        <p:spPr>
          <a:xfrm>
            <a:off x="603250" y="3899987"/>
            <a:ext cx="2510366" cy="1569660"/>
          </a:xfrm>
          <a:prstGeom prst="rect">
            <a:avLst/>
          </a:prstGeom>
          <a:noFill/>
        </p:spPr>
        <p:txBody>
          <a:bodyPr wrap="square" rtlCol="0">
            <a:spAutoFit/>
          </a:bodyPr>
          <a:lstStyle/>
          <a:p>
            <a:r>
              <a:rPr lang="en-US" sz="2400" dirty="0">
                <a:latin typeface="Tw Cen MT" panose="020B0602020104020603" pitchFamily="34" charset="0"/>
              </a:rPr>
              <a:t>1. </a:t>
            </a:r>
            <a:r>
              <a:rPr lang="fr-FR" sz="2400" dirty="0">
                <a:latin typeface="Tw Cen MT" panose="020B0602020104020603" pitchFamily="34" charset="0"/>
              </a:rPr>
              <a:t>Localiser l'acromion au sommet de l'épaule</a:t>
            </a:r>
            <a:endParaRPr lang="en-UG" sz="2400" dirty="0">
              <a:latin typeface="Tw Cen MT" panose="020B0602020104020603" pitchFamily="34" charset="0"/>
            </a:endParaRPr>
          </a:p>
        </p:txBody>
      </p:sp>
      <p:pic>
        <p:nvPicPr>
          <p:cNvPr id="8" name="Picture 7">
            <a:extLst>
              <a:ext uri="{FF2B5EF4-FFF2-40B4-BE49-F238E27FC236}">
                <a16:creationId xmlns:a16="http://schemas.microsoft.com/office/drawing/2014/main" id="{6D2E720A-2AE5-4226-8495-9B736093C1D1}"/>
              </a:ext>
            </a:extLst>
          </p:cNvPr>
          <p:cNvPicPr>
            <a:picLocks noChangeAspect="1"/>
          </p:cNvPicPr>
          <p:nvPr/>
        </p:nvPicPr>
        <p:blipFill>
          <a:blip r:embed="rId4"/>
          <a:stretch>
            <a:fillRect/>
          </a:stretch>
        </p:blipFill>
        <p:spPr>
          <a:xfrm>
            <a:off x="3368045" y="1731165"/>
            <a:ext cx="1930400" cy="2168822"/>
          </a:xfrm>
          <a:prstGeom prst="rect">
            <a:avLst/>
          </a:prstGeom>
        </p:spPr>
      </p:pic>
      <p:sp>
        <p:nvSpPr>
          <p:cNvPr id="10" name="TextBox 9">
            <a:extLst>
              <a:ext uri="{FF2B5EF4-FFF2-40B4-BE49-F238E27FC236}">
                <a16:creationId xmlns:a16="http://schemas.microsoft.com/office/drawing/2014/main" id="{3EC2023C-EADA-409B-824F-F3CD7CA3D9AD}"/>
              </a:ext>
            </a:extLst>
          </p:cNvPr>
          <p:cNvSpPr txBox="1"/>
          <p:nvPr/>
        </p:nvSpPr>
        <p:spPr>
          <a:xfrm>
            <a:off x="3363384" y="3939174"/>
            <a:ext cx="2139949" cy="2308324"/>
          </a:xfrm>
          <a:prstGeom prst="rect">
            <a:avLst/>
          </a:prstGeom>
          <a:noFill/>
        </p:spPr>
        <p:txBody>
          <a:bodyPr wrap="square" rtlCol="0">
            <a:spAutoFit/>
          </a:bodyPr>
          <a:lstStyle/>
          <a:p>
            <a:r>
              <a:rPr lang="en-US" sz="2400" dirty="0">
                <a:latin typeface="Tw Cen MT" panose="020B0602020104020603" pitchFamily="34" charset="0"/>
              </a:rPr>
              <a:t>2. </a:t>
            </a:r>
            <a:r>
              <a:rPr lang="fr-FR" sz="2400" dirty="0">
                <a:latin typeface="Tw Cen MT" panose="020B0602020104020603" pitchFamily="34" charset="0"/>
              </a:rPr>
              <a:t>Fléchir le bras et localiser la pointe de l'olécrane et la pointe du coude.</a:t>
            </a:r>
            <a:endParaRPr lang="en-UG" sz="2400" dirty="0">
              <a:latin typeface="Tw Cen MT" panose="020B0602020104020603" pitchFamily="34" charset="0"/>
            </a:endParaRPr>
          </a:p>
        </p:txBody>
      </p:sp>
      <p:pic>
        <p:nvPicPr>
          <p:cNvPr id="12" name="Picture 11">
            <a:extLst>
              <a:ext uri="{FF2B5EF4-FFF2-40B4-BE49-F238E27FC236}">
                <a16:creationId xmlns:a16="http://schemas.microsoft.com/office/drawing/2014/main" id="{3D6F31F8-F2ED-475A-92D5-1B14BF520664}"/>
              </a:ext>
            </a:extLst>
          </p:cNvPr>
          <p:cNvPicPr>
            <a:picLocks noChangeAspect="1"/>
          </p:cNvPicPr>
          <p:nvPr/>
        </p:nvPicPr>
        <p:blipFill>
          <a:blip r:embed="rId5"/>
          <a:stretch>
            <a:fillRect/>
          </a:stretch>
        </p:blipFill>
        <p:spPr>
          <a:xfrm>
            <a:off x="5737024" y="1731165"/>
            <a:ext cx="2497814" cy="3284164"/>
          </a:xfrm>
          <a:prstGeom prst="rect">
            <a:avLst/>
          </a:prstGeom>
        </p:spPr>
      </p:pic>
      <p:pic>
        <p:nvPicPr>
          <p:cNvPr id="14" name="Picture 13">
            <a:extLst>
              <a:ext uri="{FF2B5EF4-FFF2-40B4-BE49-F238E27FC236}">
                <a16:creationId xmlns:a16="http://schemas.microsoft.com/office/drawing/2014/main" id="{445E6334-A2F1-49F2-B5B1-6835644C4699}"/>
              </a:ext>
            </a:extLst>
          </p:cNvPr>
          <p:cNvPicPr>
            <a:picLocks noChangeAspect="1"/>
          </p:cNvPicPr>
          <p:nvPr/>
        </p:nvPicPr>
        <p:blipFill>
          <a:blip r:embed="rId6"/>
          <a:stretch>
            <a:fillRect/>
          </a:stretch>
        </p:blipFill>
        <p:spPr>
          <a:xfrm>
            <a:off x="8657073" y="1731165"/>
            <a:ext cx="2064942" cy="2364694"/>
          </a:xfrm>
          <a:prstGeom prst="rect">
            <a:avLst/>
          </a:prstGeom>
        </p:spPr>
      </p:pic>
      <p:sp>
        <p:nvSpPr>
          <p:cNvPr id="15" name="TextBox 14">
            <a:extLst>
              <a:ext uri="{FF2B5EF4-FFF2-40B4-BE49-F238E27FC236}">
                <a16:creationId xmlns:a16="http://schemas.microsoft.com/office/drawing/2014/main" id="{37F976DA-BBCC-4987-A90F-8DF3E889EBBF}"/>
              </a:ext>
            </a:extLst>
          </p:cNvPr>
          <p:cNvSpPr txBox="1"/>
          <p:nvPr/>
        </p:nvSpPr>
        <p:spPr>
          <a:xfrm>
            <a:off x="8580378" y="4100476"/>
            <a:ext cx="2139949" cy="1569660"/>
          </a:xfrm>
          <a:prstGeom prst="rect">
            <a:avLst/>
          </a:prstGeom>
          <a:noFill/>
        </p:spPr>
        <p:txBody>
          <a:bodyPr wrap="square" rtlCol="0">
            <a:spAutoFit/>
          </a:bodyPr>
          <a:lstStyle/>
          <a:p>
            <a:r>
              <a:rPr lang="en-US" sz="2400" dirty="0">
                <a:latin typeface="Tw Cen MT" panose="020B0602020104020603" pitchFamily="34" charset="0"/>
              </a:rPr>
              <a:t>4. </a:t>
            </a:r>
            <a:r>
              <a:rPr lang="fr-FR" sz="2400" dirty="0">
                <a:latin typeface="Tw Cen MT" panose="020B0602020104020603" pitchFamily="34" charset="0"/>
              </a:rPr>
              <a:t>Trouver et marquer le point médian du bras.</a:t>
            </a:r>
            <a:endParaRPr lang="en-UG" sz="2400" dirty="0">
              <a:latin typeface="Tw Cen MT" panose="020B0602020104020603" pitchFamily="34" charset="0"/>
            </a:endParaRPr>
          </a:p>
        </p:txBody>
      </p:sp>
      <p:sp>
        <p:nvSpPr>
          <p:cNvPr id="16" name="TextBox 15">
            <a:extLst>
              <a:ext uri="{FF2B5EF4-FFF2-40B4-BE49-F238E27FC236}">
                <a16:creationId xmlns:a16="http://schemas.microsoft.com/office/drawing/2014/main" id="{D50621D5-2DBD-4731-AFC3-9018B493E753}"/>
              </a:ext>
            </a:extLst>
          </p:cNvPr>
          <p:cNvSpPr txBox="1"/>
          <p:nvPr/>
        </p:nvSpPr>
        <p:spPr>
          <a:xfrm>
            <a:off x="5721048" y="4953594"/>
            <a:ext cx="2497814" cy="1200329"/>
          </a:xfrm>
          <a:prstGeom prst="rect">
            <a:avLst/>
          </a:prstGeom>
          <a:noFill/>
        </p:spPr>
        <p:txBody>
          <a:bodyPr wrap="square" rtlCol="0">
            <a:spAutoFit/>
          </a:bodyPr>
          <a:lstStyle/>
          <a:p>
            <a:r>
              <a:rPr lang="en-US" sz="2400" dirty="0">
                <a:latin typeface="Tw Cen MT" panose="020B0602020104020603" pitchFamily="34" charset="0"/>
              </a:rPr>
              <a:t>3. </a:t>
            </a:r>
            <a:r>
              <a:rPr lang="fr-FR" sz="2400" dirty="0">
                <a:latin typeface="Tw Cen MT" panose="020B0602020104020603" pitchFamily="34" charset="0"/>
              </a:rPr>
              <a:t>Mesurer la taille de la partie supérieure du bras</a:t>
            </a:r>
            <a:endParaRPr lang="en-UG" sz="2400" dirty="0">
              <a:latin typeface="Tw Cen MT" panose="020B0602020104020603" pitchFamily="34" charset="0"/>
            </a:endParaRPr>
          </a:p>
        </p:txBody>
      </p:sp>
    </p:spTree>
    <p:extLst>
      <p:ext uri="{BB962C8B-B14F-4D97-AF65-F5344CB8AC3E}">
        <p14:creationId xmlns:p14="http://schemas.microsoft.com/office/powerpoint/2010/main" val="270129904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F3D103DE-D527-41BC-A016-4109BA10254B}"/>
              </a:ext>
            </a:extLst>
          </p:cNvPr>
          <p:cNvSpPr>
            <a:spLocks noGrp="1"/>
          </p:cNvSpPr>
          <p:nvPr>
            <p:ph idx="1"/>
          </p:nvPr>
        </p:nvSpPr>
        <p:spPr>
          <a:xfrm>
            <a:off x="628650" y="981076"/>
            <a:ext cx="10515600" cy="5175884"/>
          </a:xfrm>
        </p:spPr>
        <p:txBody>
          <a:bodyPr/>
          <a:lstStyle/>
          <a:p>
            <a:pPr>
              <a:buFont typeface="Wingdings" panose="05000000000000000000" pitchFamily="2" charset="2"/>
              <a:buChar char="q"/>
            </a:pPr>
            <a:r>
              <a:rPr lang="fr-FR" sz="2800" b="1" dirty="0">
                <a:latin typeface="Tw Cen MT" panose="020B0602020104020603" pitchFamily="34" charset="0"/>
              </a:rPr>
              <a:t>Etapes de la mesure du PB</a:t>
            </a:r>
            <a:endParaRPr lang="en-UG" dirty="0"/>
          </a:p>
        </p:txBody>
      </p:sp>
      <p:sp>
        <p:nvSpPr>
          <p:cNvPr id="5" name="TextBox 4">
            <a:extLst>
              <a:ext uri="{FF2B5EF4-FFF2-40B4-BE49-F238E27FC236}">
                <a16:creationId xmlns:a16="http://schemas.microsoft.com/office/drawing/2014/main" id="{03928343-1BDE-4527-B046-76ABE9CCED70}"/>
              </a:ext>
            </a:extLst>
          </p:cNvPr>
          <p:cNvSpPr txBox="1"/>
          <p:nvPr/>
        </p:nvSpPr>
        <p:spPr>
          <a:xfrm>
            <a:off x="603249" y="3899987"/>
            <a:ext cx="3197226" cy="2246769"/>
          </a:xfrm>
          <a:prstGeom prst="rect">
            <a:avLst/>
          </a:prstGeom>
          <a:noFill/>
        </p:spPr>
        <p:txBody>
          <a:bodyPr wrap="square" rtlCol="0">
            <a:spAutoFit/>
          </a:bodyPr>
          <a:lstStyle/>
          <a:p>
            <a:r>
              <a:rPr lang="en-US" sz="2000" dirty="0">
                <a:latin typeface="Tw Cen MT" panose="020B0602020104020603" pitchFamily="34" charset="0"/>
              </a:rPr>
              <a:t>5. </a:t>
            </a:r>
            <a:r>
              <a:rPr lang="fr-FR" sz="2000" dirty="0">
                <a:latin typeface="Tw Cen MT" panose="020B0602020104020603" pitchFamily="34" charset="0"/>
              </a:rPr>
              <a:t>Redressez le bras et enroulez le bande autour du bras au point médian.</a:t>
            </a:r>
          </a:p>
          <a:p>
            <a:endParaRPr lang="fr-FR" sz="2000" dirty="0">
              <a:latin typeface="Tw Cen MT" panose="020B0602020104020603" pitchFamily="34" charset="0"/>
            </a:endParaRPr>
          </a:p>
          <a:p>
            <a:r>
              <a:rPr lang="fr-FR" sz="2000" dirty="0">
                <a:latin typeface="Tw Cen MT" panose="020B0602020104020603" pitchFamily="34" charset="0"/>
              </a:rPr>
              <a:t>6. Placez le ruban à travers la fenêtre et corrigez la tension du bande.</a:t>
            </a:r>
            <a:endParaRPr lang="en-UG" sz="2000" dirty="0">
              <a:latin typeface="Tw Cen MT" panose="020B0602020104020603" pitchFamily="34" charset="0"/>
            </a:endParaRPr>
          </a:p>
        </p:txBody>
      </p:sp>
      <p:sp>
        <p:nvSpPr>
          <p:cNvPr id="10" name="TextBox 9">
            <a:extLst>
              <a:ext uri="{FF2B5EF4-FFF2-40B4-BE49-F238E27FC236}">
                <a16:creationId xmlns:a16="http://schemas.microsoft.com/office/drawing/2014/main" id="{3EC2023C-EADA-409B-824F-F3CD7CA3D9AD}"/>
              </a:ext>
            </a:extLst>
          </p:cNvPr>
          <p:cNvSpPr txBox="1"/>
          <p:nvPr/>
        </p:nvSpPr>
        <p:spPr>
          <a:xfrm>
            <a:off x="4601090" y="2055453"/>
            <a:ext cx="1030696" cy="707886"/>
          </a:xfrm>
          <a:prstGeom prst="rect">
            <a:avLst/>
          </a:prstGeom>
          <a:noFill/>
        </p:spPr>
        <p:txBody>
          <a:bodyPr wrap="square" rtlCol="0">
            <a:spAutoFit/>
          </a:bodyPr>
          <a:lstStyle/>
          <a:p>
            <a:r>
              <a:rPr lang="en-US" sz="2000" dirty="0">
                <a:latin typeface="Tw Cen MT" panose="020B0602020104020603" pitchFamily="34" charset="0"/>
              </a:rPr>
              <a:t>Trop </a:t>
            </a:r>
            <a:r>
              <a:rPr lang="en-US" sz="2000" dirty="0" err="1">
                <a:latin typeface="Tw Cen MT" panose="020B0602020104020603" pitchFamily="34" charset="0"/>
              </a:rPr>
              <a:t>lâche</a:t>
            </a:r>
            <a:endParaRPr lang="en-UG" sz="2000" dirty="0">
              <a:latin typeface="Tw Cen MT" panose="020B0602020104020603" pitchFamily="34" charset="0"/>
            </a:endParaRPr>
          </a:p>
        </p:txBody>
      </p:sp>
      <p:sp>
        <p:nvSpPr>
          <p:cNvPr id="15" name="TextBox 14">
            <a:extLst>
              <a:ext uri="{FF2B5EF4-FFF2-40B4-BE49-F238E27FC236}">
                <a16:creationId xmlns:a16="http://schemas.microsoft.com/office/drawing/2014/main" id="{37F976DA-BBCC-4987-A90F-8DF3E889EBBF}"/>
              </a:ext>
            </a:extLst>
          </p:cNvPr>
          <p:cNvSpPr txBox="1"/>
          <p:nvPr/>
        </p:nvSpPr>
        <p:spPr>
          <a:xfrm>
            <a:off x="6023585" y="3188581"/>
            <a:ext cx="3821690" cy="1631216"/>
          </a:xfrm>
          <a:prstGeom prst="rect">
            <a:avLst/>
          </a:prstGeom>
          <a:noFill/>
        </p:spPr>
        <p:txBody>
          <a:bodyPr wrap="square" rtlCol="0">
            <a:spAutoFit/>
          </a:bodyPr>
          <a:lstStyle/>
          <a:p>
            <a:r>
              <a:rPr lang="fr-FR" sz="2000" dirty="0">
                <a:latin typeface="Tw Cen MT" panose="020B0602020104020603" pitchFamily="34" charset="0"/>
              </a:rPr>
              <a:t>7. Lisez la mesure en cm/mm dans la fenêtre où les flèches pointent vers l'intérieur.</a:t>
            </a:r>
          </a:p>
          <a:p>
            <a:r>
              <a:rPr lang="fr-FR" sz="2000" dirty="0">
                <a:latin typeface="Tw Cen MT" panose="020B0602020104020603" pitchFamily="34" charset="0"/>
              </a:rPr>
              <a:t>8. Enregistrez la mesure et notez la couleur.</a:t>
            </a:r>
            <a:endParaRPr lang="en-UG" sz="2000" dirty="0">
              <a:latin typeface="Tw Cen MT" panose="020B0602020104020603" pitchFamily="34" charset="0"/>
            </a:endParaRPr>
          </a:p>
        </p:txBody>
      </p:sp>
      <p:pic>
        <p:nvPicPr>
          <p:cNvPr id="3" name="Picture 2">
            <a:extLst>
              <a:ext uri="{FF2B5EF4-FFF2-40B4-BE49-F238E27FC236}">
                <a16:creationId xmlns:a16="http://schemas.microsoft.com/office/drawing/2014/main" id="{A92B66DB-A953-419B-87F4-C3647E2AF189}"/>
              </a:ext>
            </a:extLst>
          </p:cNvPr>
          <p:cNvPicPr>
            <a:picLocks noChangeAspect="1"/>
          </p:cNvPicPr>
          <p:nvPr/>
        </p:nvPicPr>
        <p:blipFill>
          <a:blip r:embed="rId3"/>
          <a:stretch>
            <a:fillRect/>
          </a:stretch>
        </p:blipFill>
        <p:spPr>
          <a:xfrm>
            <a:off x="603250" y="1731164"/>
            <a:ext cx="2403701" cy="2168821"/>
          </a:xfrm>
          <a:prstGeom prst="rect">
            <a:avLst/>
          </a:prstGeom>
        </p:spPr>
      </p:pic>
      <p:pic>
        <p:nvPicPr>
          <p:cNvPr id="9" name="Picture 8">
            <a:extLst>
              <a:ext uri="{FF2B5EF4-FFF2-40B4-BE49-F238E27FC236}">
                <a16:creationId xmlns:a16="http://schemas.microsoft.com/office/drawing/2014/main" id="{E91A91E9-0729-4548-84A0-0FFF229415ED}"/>
              </a:ext>
            </a:extLst>
          </p:cNvPr>
          <p:cNvPicPr>
            <a:picLocks noChangeAspect="1"/>
          </p:cNvPicPr>
          <p:nvPr/>
        </p:nvPicPr>
        <p:blipFill>
          <a:blip r:embed="rId4"/>
          <a:stretch>
            <a:fillRect/>
          </a:stretch>
        </p:blipFill>
        <p:spPr>
          <a:xfrm>
            <a:off x="3322877" y="1713045"/>
            <a:ext cx="1264897" cy="1054080"/>
          </a:xfrm>
          <a:prstGeom prst="rect">
            <a:avLst/>
          </a:prstGeom>
        </p:spPr>
      </p:pic>
      <p:pic>
        <p:nvPicPr>
          <p:cNvPr id="17" name="Picture 16">
            <a:extLst>
              <a:ext uri="{FF2B5EF4-FFF2-40B4-BE49-F238E27FC236}">
                <a16:creationId xmlns:a16="http://schemas.microsoft.com/office/drawing/2014/main" id="{C56F7DED-3E63-471D-AEE7-AF7F077EE4F8}"/>
              </a:ext>
            </a:extLst>
          </p:cNvPr>
          <p:cNvPicPr>
            <a:picLocks noChangeAspect="1"/>
          </p:cNvPicPr>
          <p:nvPr/>
        </p:nvPicPr>
        <p:blipFill>
          <a:blip r:embed="rId5"/>
          <a:stretch>
            <a:fillRect/>
          </a:stretch>
        </p:blipFill>
        <p:spPr>
          <a:xfrm>
            <a:off x="3372779" y="2823011"/>
            <a:ext cx="1176648" cy="1054080"/>
          </a:xfrm>
          <a:prstGeom prst="rect">
            <a:avLst/>
          </a:prstGeom>
        </p:spPr>
      </p:pic>
      <p:sp>
        <p:nvSpPr>
          <p:cNvPr id="18" name="TextBox 17">
            <a:extLst>
              <a:ext uri="{FF2B5EF4-FFF2-40B4-BE49-F238E27FC236}">
                <a16:creationId xmlns:a16="http://schemas.microsoft.com/office/drawing/2014/main" id="{8C7FA838-71F3-4358-9F6B-F3328DCC0B88}"/>
              </a:ext>
            </a:extLst>
          </p:cNvPr>
          <p:cNvSpPr txBox="1"/>
          <p:nvPr/>
        </p:nvSpPr>
        <p:spPr>
          <a:xfrm>
            <a:off x="4654071" y="3026885"/>
            <a:ext cx="1030696" cy="646331"/>
          </a:xfrm>
          <a:prstGeom prst="rect">
            <a:avLst/>
          </a:prstGeom>
          <a:noFill/>
        </p:spPr>
        <p:txBody>
          <a:bodyPr wrap="square" rtlCol="0">
            <a:spAutoFit/>
          </a:bodyPr>
          <a:lstStyle/>
          <a:p>
            <a:r>
              <a:rPr lang="en-US" dirty="0">
                <a:latin typeface="Tw Cen MT" panose="020B0602020104020603" pitchFamily="34" charset="0"/>
              </a:rPr>
              <a:t>Trop </a:t>
            </a:r>
            <a:r>
              <a:rPr lang="en-US" dirty="0" err="1">
                <a:latin typeface="Tw Cen MT" panose="020B0602020104020603" pitchFamily="34" charset="0"/>
              </a:rPr>
              <a:t>serré</a:t>
            </a:r>
            <a:endParaRPr lang="en-UG" dirty="0">
              <a:latin typeface="Tw Cen MT" panose="020B0602020104020603" pitchFamily="34" charset="0"/>
            </a:endParaRPr>
          </a:p>
        </p:txBody>
      </p:sp>
      <p:pic>
        <p:nvPicPr>
          <p:cNvPr id="20" name="Picture 19">
            <a:extLst>
              <a:ext uri="{FF2B5EF4-FFF2-40B4-BE49-F238E27FC236}">
                <a16:creationId xmlns:a16="http://schemas.microsoft.com/office/drawing/2014/main" id="{C0BDAAB3-E757-47A1-8112-8634336C7D48}"/>
              </a:ext>
            </a:extLst>
          </p:cNvPr>
          <p:cNvPicPr>
            <a:picLocks noChangeAspect="1"/>
          </p:cNvPicPr>
          <p:nvPr/>
        </p:nvPicPr>
        <p:blipFill>
          <a:blip r:embed="rId6"/>
          <a:stretch>
            <a:fillRect/>
          </a:stretch>
        </p:blipFill>
        <p:spPr>
          <a:xfrm>
            <a:off x="6037444" y="1764850"/>
            <a:ext cx="3807831" cy="1202471"/>
          </a:xfrm>
          <a:prstGeom prst="rect">
            <a:avLst/>
          </a:prstGeom>
        </p:spPr>
      </p:pic>
      <p:sp>
        <p:nvSpPr>
          <p:cNvPr id="6" name="Multiplication Sign 5">
            <a:extLst>
              <a:ext uri="{FF2B5EF4-FFF2-40B4-BE49-F238E27FC236}">
                <a16:creationId xmlns:a16="http://schemas.microsoft.com/office/drawing/2014/main" id="{E311DE66-5F59-878F-DE57-3E2978865F03}"/>
              </a:ext>
            </a:extLst>
          </p:cNvPr>
          <p:cNvSpPr/>
          <p:nvPr/>
        </p:nvSpPr>
        <p:spPr>
          <a:xfrm>
            <a:off x="4915255" y="1571625"/>
            <a:ext cx="703215" cy="646331"/>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G"/>
          </a:p>
        </p:txBody>
      </p:sp>
    </p:spTree>
    <p:extLst>
      <p:ext uri="{BB962C8B-B14F-4D97-AF65-F5344CB8AC3E}">
        <p14:creationId xmlns:p14="http://schemas.microsoft.com/office/powerpoint/2010/main" val="31825729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56C04E-71C9-4C0B-B89E-50941741176B}"/>
              </a:ext>
            </a:extLst>
          </p:cNvPr>
          <p:cNvSpPr>
            <a:spLocks noGrp="1"/>
          </p:cNvSpPr>
          <p:nvPr>
            <p:ph idx="1"/>
          </p:nvPr>
        </p:nvSpPr>
        <p:spPr>
          <a:xfrm>
            <a:off x="894884" y="1458929"/>
            <a:ext cx="10515600" cy="4214599"/>
          </a:xfrm>
        </p:spPr>
        <p:txBody>
          <a:bodyPr>
            <a:normAutofit fontScale="47500" lnSpcReduction="20000"/>
          </a:bodyPr>
          <a:lstStyle/>
          <a:p>
            <a:pPr lvl="0">
              <a:buFont typeface="Wingdings" panose="05000000000000000000" pitchFamily="2" charset="2"/>
              <a:buChar char="q"/>
            </a:pPr>
            <a:r>
              <a:rPr lang="fr-FR" sz="4600" b="1" dirty="0">
                <a:latin typeface="Tw Cen MT" panose="020B0602020104020603" pitchFamily="34" charset="0"/>
              </a:rPr>
              <a:t>Qu’est-ce que l’œdème ?</a:t>
            </a:r>
            <a:endParaRPr lang="en-US" sz="4600" dirty="0">
              <a:latin typeface="Tw Cen MT" panose="020B0602020104020603" pitchFamily="34" charset="0"/>
            </a:endParaRPr>
          </a:p>
          <a:p>
            <a:pPr marL="0" lvl="0" indent="0">
              <a:buNone/>
            </a:pPr>
            <a:r>
              <a:rPr lang="fr-FR" sz="4600" dirty="0">
                <a:latin typeface="Tw Cen MT" panose="020B0602020104020603" pitchFamily="34" charset="0"/>
              </a:rPr>
              <a:t>L’œdème apparait lorsqu’une quantité́ trop importante d’eau se concentre et stagne dans les tissus de l’organisme (rétention d’eau). L’œdème provoque des gonflements et des poches.</a:t>
            </a:r>
            <a:endParaRPr lang="en-US" sz="4600" dirty="0">
              <a:latin typeface="Tw Cen MT" panose="020B0602020104020603" pitchFamily="34" charset="0"/>
            </a:endParaRPr>
          </a:p>
          <a:p>
            <a:pPr marL="0" indent="0">
              <a:buNone/>
            </a:pPr>
            <a:r>
              <a:rPr lang="fr-FR" sz="4600" dirty="0">
                <a:latin typeface="Tw Cen MT" panose="020B0602020104020603" pitchFamily="34" charset="0"/>
              </a:rPr>
              <a:t> </a:t>
            </a:r>
            <a:endParaRPr lang="en-US" sz="4600" dirty="0">
              <a:latin typeface="Tw Cen MT" panose="020B0602020104020603" pitchFamily="34" charset="0"/>
            </a:endParaRPr>
          </a:p>
          <a:p>
            <a:pPr lvl="0">
              <a:buFont typeface="Wingdings" panose="05000000000000000000" pitchFamily="2" charset="2"/>
              <a:buChar char="q"/>
            </a:pPr>
            <a:r>
              <a:rPr lang="fr-FR" sz="4600" b="1" dirty="0">
                <a:latin typeface="Tw Cen MT" panose="020B0602020104020603" pitchFamily="34" charset="0"/>
              </a:rPr>
              <a:t>Pourquoi est-il important de mesurer l’œdème ?</a:t>
            </a:r>
            <a:endParaRPr lang="en-US" sz="4600" dirty="0">
              <a:latin typeface="Tw Cen MT" panose="020B0602020104020603" pitchFamily="34" charset="0"/>
            </a:endParaRPr>
          </a:p>
          <a:p>
            <a:pPr marL="0" lvl="0" indent="0">
              <a:buNone/>
            </a:pPr>
            <a:r>
              <a:rPr lang="fr-FR" sz="4600" dirty="0">
                <a:latin typeface="Tw Cen MT" panose="020B0602020104020603" pitchFamily="34" charset="0"/>
              </a:rPr>
              <a:t>Les gonflements ou l’œdème dans les deux pieds (œdème bilatéral) constituent un </a:t>
            </a:r>
            <a:r>
              <a:rPr lang="fr-FR" sz="4600" b="1" dirty="0">
                <a:latin typeface="Tw Cen MT" panose="020B0602020104020603" pitchFamily="34" charset="0"/>
              </a:rPr>
              <a:t>signe de malnutrition aiguë sévère</a:t>
            </a:r>
            <a:r>
              <a:rPr lang="fr-FR" sz="4600" dirty="0">
                <a:latin typeface="Tw Cen MT" panose="020B0602020104020603" pitchFamily="34" charset="0"/>
              </a:rPr>
              <a:t>.  </a:t>
            </a:r>
          </a:p>
          <a:p>
            <a:pPr marL="0" lvl="0" indent="0">
              <a:buNone/>
            </a:pPr>
            <a:endParaRPr lang="en-US" sz="4600" dirty="0">
              <a:latin typeface="Tw Cen MT" panose="020B0602020104020603" pitchFamily="34" charset="0"/>
            </a:endParaRPr>
          </a:p>
          <a:p>
            <a:pPr>
              <a:buFont typeface="Wingdings" panose="05000000000000000000" pitchFamily="2" charset="2"/>
              <a:buChar char="q"/>
            </a:pPr>
            <a:r>
              <a:rPr lang="fr-FR" sz="4600" b="1" dirty="0">
                <a:latin typeface="Tw Cen MT" panose="020B0602020104020603" pitchFamily="34" charset="0"/>
              </a:rPr>
              <a:t>Ce que vous devez savoir</a:t>
            </a:r>
            <a:endParaRPr lang="en-US" sz="4600" dirty="0">
              <a:latin typeface="Tw Cen MT" panose="020B0602020104020603" pitchFamily="34" charset="0"/>
            </a:endParaRPr>
          </a:p>
          <a:p>
            <a:pPr marL="0" lvl="0" indent="0">
              <a:buNone/>
            </a:pPr>
            <a:r>
              <a:rPr lang="fr-FR" sz="4600" dirty="0">
                <a:latin typeface="Tw Cen MT" panose="020B0602020104020603" pitchFamily="34" charset="0"/>
              </a:rPr>
              <a:t>L’œdème </a:t>
            </a:r>
            <a:r>
              <a:rPr lang="fr-FR" sz="4600" b="1" dirty="0">
                <a:solidFill>
                  <a:srgbClr val="3333FF"/>
                </a:solidFill>
                <a:latin typeface="Tw Cen MT" panose="020B0602020104020603" pitchFamily="34" charset="0"/>
              </a:rPr>
              <a:t>commence dans les pieds</a:t>
            </a:r>
            <a:r>
              <a:rPr lang="fr-FR" sz="4600" dirty="0">
                <a:latin typeface="Tw Cen MT" panose="020B0602020104020603" pitchFamily="34" charset="0"/>
              </a:rPr>
              <a:t>, mais il peut se propager à l’ensemble du corps. </a:t>
            </a:r>
          </a:p>
          <a:p>
            <a:pPr marL="0" lvl="0" indent="0">
              <a:buNone/>
            </a:pPr>
            <a:endParaRPr lang="fr-FR" sz="4600" b="1" dirty="0">
              <a:latin typeface="Tw Cen MT" panose="020B0602020104020603" pitchFamily="34" charset="0"/>
            </a:endParaRPr>
          </a:p>
          <a:p>
            <a:pPr marL="0" lvl="0" indent="0">
              <a:buNone/>
            </a:pPr>
            <a:r>
              <a:rPr lang="fr-FR" sz="4600" b="1" dirty="0">
                <a:latin typeface="Tw Cen MT" panose="020B0602020104020603" pitchFamily="34" charset="0"/>
              </a:rPr>
              <a:t>Tous les enfants atteints d’œdème bilatéral doivent être envoyé au centre de santé</a:t>
            </a:r>
            <a:endParaRPr lang="en-US" sz="4600" dirty="0">
              <a:latin typeface="Tw Cen MT" panose="020B0602020104020603" pitchFamily="34" charset="0"/>
            </a:endParaRPr>
          </a:p>
        </p:txBody>
      </p:sp>
      <p:sp>
        <p:nvSpPr>
          <p:cNvPr id="2" name="Title 1">
            <a:extLst>
              <a:ext uri="{FF2B5EF4-FFF2-40B4-BE49-F238E27FC236}">
                <a16:creationId xmlns:a16="http://schemas.microsoft.com/office/drawing/2014/main" id="{75D701B9-838D-4C08-8DDA-69AA56BA0FF7}"/>
              </a:ext>
            </a:extLst>
          </p:cNvPr>
          <p:cNvSpPr>
            <a:spLocks noGrp="1"/>
          </p:cNvSpPr>
          <p:nvPr>
            <p:ph type="title"/>
          </p:nvPr>
        </p:nvSpPr>
        <p:spPr/>
        <p:txBody>
          <a:bodyPr>
            <a:normAutofit/>
          </a:bodyPr>
          <a:lstStyle/>
          <a:p>
            <a:pPr algn="ctr"/>
            <a:r>
              <a:rPr lang="fr-FR" sz="2400" b="1" dirty="0"/>
              <a:t>B-Identifier correctement la présence ou l'absence d'œdème</a:t>
            </a:r>
            <a:endParaRPr lang="en-US" sz="2400" b="1" dirty="0"/>
          </a:p>
        </p:txBody>
      </p:sp>
      <p:sp>
        <p:nvSpPr>
          <p:cNvPr id="4" name="Title 1">
            <a:extLst>
              <a:ext uri="{FF2B5EF4-FFF2-40B4-BE49-F238E27FC236}">
                <a16:creationId xmlns:a16="http://schemas.microsoft.com/office/drawing/2014/main" id="{8ABFBD4F-DE47-42E8-B25D-E8B0B7E636A0}"/>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b="1" dirty="0"/>
            </a:br>
            <a:endParaRPr lang="en-US" dirty="0"/>
          </a:p>
        </p:txBody>
      </p:sp>
    </p:spTree>
    <p:extLst>
      <p:ext uri="{BB962C8B-B14F-4D97-AF65-F5344CB8AC3E}">
        <p14:creationId xmlns:p14="http://schemas.microsoft.com/office/powerpoint/2010/main" val="336792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 calcmode="lin" valueType="num">
                                      <p:cBhvr additive="base">
                                        <p:cTn id="2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56C04E-71C9-4C0B-B89E-50941741176B}"/>
              </a:ext>
            </a:extLst>
          </p:cNvPr>
          <p:cNvSpPr>
            <a:spLocks noGrp="1"/>
          </p:cNvSpPr>
          <p:nvPr>
            <p:ph idx="1"/>
          </p:nvPr>
        </p:nvSpPr>
        <p:spPr>
          <a:xfrm>
            <a:off x="894884" y="1458929"/>
            <a:ext cx="10515600" cy="4214599"/>
          </a:xfrm>
        </p:spPr>
        <p:txBody>
          <a:bodyPr>
            <a:normAutofit fontScale="77500" lnSpcReduction="20000"/>
          </a:bodyPr>
          <a:lstStyle/>
          <a:p>
            <a:pPr lvl="0">
              <a:buFont typeface="Wingdings" panose="05000000000000000000" pitchFamily="2" charset="2"/>
              <a:buChar char="q"/>
            </a:pPr>
            <a:r>
              <a:rPr lang="fr-FR" sz="4800" b="1" dirty="0">
                <a:latin typeface="Tw Cen MT" panose="020B0602020104020603" pitchFamily="34" charset="0"/>
              </a:rPr>
              <a:t>Comment contrôler la présence d’œdème ?</a:t>
            </a:r>
            <a:endParaRPr lang="en-US" sz="4800" dirty="0">
              <a:latin typeface="Tw Cen MT" panose="020B0602020104020603" pitchFamily="34" charset="0"/>
            </a:endParaRPr>
          </a:p>
          <a:p>
            <a:pPr marL="0" indent="0">
              <a:buNone/>
            </a:pPr>
            <a:endParaRPr lang="en-US" sz="4800" dirty="0">
              <a:latin typeface="Tw Cen MT" panose="020B0602020104020603" pitchFamily="34" charset="0"/>
            </a:endParaRPr>
          </a:p>
          <a:p>
            <a:pPr lvl="0"/>
            <a:r>
              <a:rPr lang="fr-FR" sz="4800" dirty="0">
                <a:latin typeface="Tw Cen MT" panose="020B0602020104020603" pitchFamily="34" charset="0"/>
              </a:rPr>
              <a:t>Retirez les chaussures et chaussettes de l’enfant. </a:t>
            </a:r>
          </a:p>
          <a:p>
            <a:pPr lvl="0"/>
            <a:r>
              <a:rPr lang="fr-FR" sz="4800" dirty="0">
                <a:latin typeface="Tw Cen MT" panose="020B0602020104020603" pitchFamily="34" charset="0"/>
              </a:rPr>
              <a:t>Appuyez sur le dessus de chaque pied avec vos pouces pendant trois secondes. Gardez une pression ferme et constante.</a:t>
            </a:r>
            <a:endParaRPr lang="en-US" sz="4800" dirty="0">
              <a:latin typeface="Tw Cen MT" panose="020B0602020104020603" pitchFamily="34" charset="0"/>
            </a:endParaRPr>
          </a:p>
          <a:p>
            <a:pPr lvl="0"/>
            <a:r>
              <a:rPr lang="fr-FR" sz="4800" dirty="0">
                <a:latin typeface="Tw Cen MT" panose="020B0602020104020603" pitchFamily="34" charset="0"/>
              </a:rPr>
              <a:t>Enlevez vos doigts. Si un trou ou un creux subsiste sur les deux pieds après trois secondes, il est possible que l’enfant soit atteint d’œdème.</a:t>
            </a:r>
            <a:endParaRPr lang="en-US" sz="4800" dirty="0">
              <a:latin typeface="Tw Cen MT" panose="020B0602020104020603" pitchFamily="34" charset="0"/>
            </a:endParaRPr>
          </a:p>
        </p:txBody>
      </p:sp>
      <p:sp>
        <p:nvSpPr>
          <p:cNvPr id="2" name="Title 1">
            <a:extLst>
              <a:ext uri="{FF2B5EF4-FFF2-40B4-BE49-F238E27FC236}">
                <a16:creationId xmlns:a16="http://schemas.microsoft.com/office/drawing/2014/main" id="{75D701B9-838D-4C08-8DDA-69AA56BA0FF7}"/>
              </a:ext>
            </a:extLst>
          </p:cNvPr>
          <p:cNvSpPr>
            <a:spLocks noGrp="1"/>
          </p:cNvSpPr>
          <p:nvPr>
            <p:ph type="title"/>
          </p:nvPr>
        </p:nvSpPr>
        <p:spPr/>
        <p:txBody>
          <a:bodyPr>
            <a:normAutofit/>
          </a:bodyPr>
          <a:lstStyle/>
          <a:p>
            <a:pPr algn="ctr"/>
            <a:r>
              <a:rPr lang="fr-FR" sz="2400" b="1" dirty="0"/>
              <a:t>B-Identifier correctement la présence ou l'absence d'œdème</a:t>
            </a:r>
            <a:endParaRPr lang="en-US" sz="2400" b="1" dirty="0"/>
          </a:p>
        </p:txBody>
      </p:sp>
      <p:sp>
        <p:nvSpPr>
          <p:cNvPr id="4" name="Title 1">
            <a:extLst>
              <a:ext uri="{FF2B5EF4-FFF2-40B4-BE49-F238E27FC236}">
                <a16:creationId xmlns:a16="http://schemas.microsoft.com/office/drawing/2014/main" id="{8ABFBD4F-DE47-42E8-B25D-E8B0B7E636A0}"/>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b="1" dirty="0"/>
            </a:br>
            <a:endParaRPr lang="en-US" dirty="0"/>
          </a:p>
        </p:txBody>
      </p:sp>
    </p:spTree>
    <p:extLst>
      <p:ext uri="{BB962C8B-B14F-4D97-AF65-F5344CB8AC3E}">
        <p14:creationId xmlns:p14="http://schemas.microsoft.com/office/powerpoint/2010/main" val="2749487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12DC8B-1A62-42B3-BF25-5C0DDAFC9B75}"/>
              </a:ext>
            </a:extLst>
          </p:cNvPr>
          <p:cNvSpPr>
            <a:spLocks noGrp="1"/>
          </p:cNvSpPr>
          <p:nvPr>
            <p:ph type="title"/>
          </p:nvPr>
        </p:nvSpPr>
        <p:spPr>
          <a:xfrm>
            <a:off x="838200" y="1113185"/>
            <a:ext cx="10515600" cy="133787"/>
          </a:xfrm>
        </p:spPr>
        <p:txBody>
          <a:bodyPr>
            <a:normAutofit fontScale="90000"/>
          </a:bodyPr>
          <a:lstStyle/>
          <a:p>
            <a:pPr algn="ctr"/>
            <a:br>
              <a:rPr lang="fr-FR" sz="3900" b="1" dirty="0">
                <a:solidFill>
                  <a:srgbClr val="3333FF"/>
                </a:solidFill>
                <a:latin typeface="Tw Cen MT" panose="020B0602020104020603" pitchFamily="34" charset="0"/>
              </a:rPr>
            </a:br>
            <a:r>
              <a:rPr lang="fr-FR" sz="3900" b="1" dirty="0">
                <a:solidFill>
                  <a:srgbClr val="3333FF"/>
                </a:solidFill>
                <a:latin typeface="Tw Cen MT" panose="020B0602020104020603" pitchFamily="34" charset="0"/>
              </a:rPr>
              <a:t>1. Évaluation médicale (signes de danger)</a:t>
            </a:r>
            <a:br>
              <a:rPr lang="fr-FR" sz="3900" b="1" dirty="0">
                <a:solidFill>
                  <a:srgbClr val="3333FF"/>
                </a:solidFill>
                <a:latin typeface="Tw Cen MT" panose="020B0602020104020603" pitchFamily="34" charset="0"/>
              </a:rPr>
            </a:br>
            <a:br>
              <a:rPr lang="fr-FR" b="1" dirty="0">
                <a:solidFill>
                  <a:srgbClr val="3333FF"/>
                </a:solidFill>
              </a:rPr>
            </a:br>
            <a:r>
              <a:rPr lang="fr-FR" b="1" dirty="0">
                <a:solidFill>
                  <a:srgbClr val="3333FF"/>
                </a:solidFill>
              </a:rPr>
              <a:t> </a:t>
            </a:r>
            <a:br>
              <a:rPr lang="en-US" dirty="0"/>
            </a:br>
            <a:endParaRPr lang="en-US" dirty="0"/>
          </a:p>
        </p:txBody>
      </p:sp>
      <p:sp>
        <p:nvSpPr>
          <p:cNvPr id="2" name="Content Placeholder 1">
            <a:extLst>
              <a:ext uri="{FF2B5EF4-FFF2-40B4-BE49-F238E27FC236}">
                <a16:creationId xmlns:a16="http://schemas.microsoft.com/office/drawing/2014/main" id="{54FD6527-8E45-FB9B-8D83-EAA02128BA34}"/>
              </a:ext>
            </a:extLst>
          </p:cNvPr>
          <p:cNvSpPr>
            <a:spLocks noGrp="1"/>
          </p:cNvSpPr>
          <p:nvPr>
            <p:ph idx="1"/>
          </p:nvPr>
        </p:nvSpPr>
        <p:spPr/>
        <p:txBody>
          <a:bodyPr/>
          <a:lstStyle/>
          <a:p>
            <a:endParaRPr lang="en-UG"/>
          </a:p>
        </p:txBody>
      </p:sp>
      <p:graphicFrame>
        <p:nvGraphicFramePr>
          <p:cNvPr id="6" name="Table 5">
            <a:extLst>
              <a:ext uri="{FF2B5EF4-FFF2-40B4-BE49-F238E27FC236}">
                <a16:creationId xmlns:a16="http://schemas.microsoft.com/office/drawing/2014/main" id="{B2091CAE-BE57-47BF-AEDF-F1C9E9981049}"/>
              </a:ext>
            </a:extLst>
          </p:cNvPr>
          <p:cNvGraphicFramePr>
            <a:graphicFrameLocks noGrp="1"/>
          </p:cNvGraphicFramePr>
          <p:nvPr>
            <p:extLst>
              <p:ext uri="{D42A27DB-BD31-4B8C-83A1-F6EECF244321}">
                <p14:modId xmlns:p14="http://schemas.microsoft.com/office/powerpoint/2010/main" val="2169289270"/>
              </p:ext>
            </p:extLst>
          </p:nvPr>
        </p:nvGraphicFramePr>
        <p:xfrm>
          <a:off x="838200" y="890005"/>
          <a:ext cx="10566853" cy="5243017"/>
        </p:xfrm>
        <a:graphic>
          <a:graphicData uri="http://schemas.openxmlformats.org/drawingml/2006/table">
            <a:tbl>
              <a:tblPr firstRow="1" firstCol="1" bandRow="1"/>
              <a:tblGrid>
                <a:gridCol w="2671547">
                  <a:extLst>
                    <a:ext uri="{9D8B030D-6E8A-4147-A177-3AD203B41FA5}">
                      <a16:colId xmlns:a16="http://schemas.microsoft.com/office/drawing/2014/main" val="2363036649"/>
                    </a:ext>
                  </a:extLst>
                </a:gridCol>
                <a:gridCol w="3044947">
                  <a:extLst>
                    <a:ext uri="{9D8B030D-6E8A-4147-A177-3AD203B41FA5}">
                      <a16:colId xmlns:a16="http://schemas.microsoft.com/office/drawing/2014/main" val="376467318"/>
                    </a:ext>
                  </a:extLst>
                </a:gridCol>
                <a:gridCol w="4850359">
                  <a:extLst>
                    <a:ext uri="{9D8B030D-6E8A-4147-A177-3AD203B41FA5}">
                      <a16:colId xmlns:a16="http://schemas.microsoft.com/office/drawing/2014/main" val="3791153435"/>
                    </a:ext>
                  </a:extLst>
                </a:gridCol>
              </a:tblGrid>
              <a:tr h="282223">
                <a:tc>
                  <a:txBody>
                    <a:bodyPr/>
                    <a:lstStyle/>
                    <a:p>
                      <a:pPr marL="0" marR="0" algn="ctr">
                        <a:lnSpc>
                          <a:spcPct val="107000"/>
                        </a:lnSpc>
                        <a:spcBef>
                          <a:spcPts val="0"/>
                        </a:spcBef>
                        <a:spcAft>
                          <a:spcPts val="0"/>
                        </a:spcAft>
                      </a:pPr>
                      <a:r>
                        <a:rPr lang="fr-FR" sz="2400" b="1" dirty="0">
                          <a:effectLst/>
                          <a:latin typeface="+mn-lt"/>
                          <a:ea typeface="Calibri" panose="020F0502020204030204" pitchFamily="34" charset="0"/>
                          <a:cs typeface="Times New Roman" panose="02020603050405020304" pitchFamily="18" charset="0"/>
                        </a:rPr>
                        <a:t>Danger</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400" b="1">
                          <a:effectLst/>
                          <a:latin typeface="+mn-lt"/>
                          <a:ea typeface="Calibri" panose="020F0502020204030204" pitchFamily="34" charset="0"/>
                          <a:cs typeface="Times New Roman" panose="02020603050405020304" pitchFamily="18" charset="0"/>
                        </a:rPr>
                        <a:t>Photo</a:t>
                      </a:r>
                      <a:endParaRPr lang="en-US" sz="24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400" b="1">
                          <a:effectLst/>
                          <a:latin typeface="+mn-lt"/>
                          <a:ea typeface="Calibri" panose="020F0502020204030204" pitchFamily="34" charset="0"/>
                          <a:cs typeface="Times New Roman" panose="02020603050405020304" pitchFamily="18" charset="0"/>
                        </a:rPr>
                        <a:t>Action</a:t>
                      </a:r>
                      <a:endParaRPr lang="en-US" sz="24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3134602"/>
                  </a:ext>
                </a:extLst>
              </a:tr>
              <a:tr h="282223">
                <a:tc gridSpan="3">
                  <a:txBody>
                    <a:bodyPr/>
                    <a:lstStyle/>
                    <a:p>
                      <a:pPr marL="0" marR="0">
                        <a:lnSpc>
                          <a:spcPct val="107000"/>
                        </a:lnSpc>
                        <a:spcBef>
                          <a:spcPts val="0"/>
                        </a:spcBef>
                        <a:spcAft>
                          <a:spcPts val="0"/>
                        </a:spcAft>
                      </a:pPr>
                      <a:r>
                        <a:rPr lang="fr-FR" sz="2400" b="1" dirty="0">
                          <a:solidFill>
                            <a:srgbClr val="0000CC"/>
                          </a:solidFill>
                          <a:effectLst/>
                          <a:latin typeface="+mn-lt"/>
                          <a:ea typeface="Calibri" panose="020F0502020204030204" pitchFamily="34" charset="0"/>
                          <a:cs typeface="Times New Roman" panose="02020603050405020304" pitchFamily="18" charset="0"/>
                        </a:rPr>
                        <a:t>Par l ’observation </a:t>
                      </a:r>
                      <a:endParaRPr lang="en-US" sz="2400" dirty="0">
                        <a:solidFill>
                          <a:srgbClr val="0000CC"/>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59120974"/>
                  </a:ext>
                </a:extLst>
              </a:tr>
              <a:tr h="1619055">
                <a:tc>
                  <a:txBody>
                    <a:bodyPr/>
                    <a:lstStyle/>
                    <a:p>
                      <a:pPr marL="0" marR="0">
                        <a:lnSpc>
                          <a:spcPct val="107000"/>
                        </a:lnSpc>
                        <a:spcBef>
                          <a:spcPts val="0"/>
                        </a:spcBef>
                        <a:spcAft>
                          <a:spcPts val="0"/>
                        </a:spcAft>
                      </a:pPr>
                      <a:r>
                        <a:rPr lang="fr-FR" sz="2400" b="1" dirty="0">
                          <a:effectLst/>
                          <a:latin typeface="+mn-lt"/>
                          <a:ea typeface="Calibri" panose="020F0502020204030204" pitchFamily="34" charset="0"/>
                          <a:cs typeface="Times New Roman" panose="02020603050405020304" pitchFamily="18" charset="0"/>
                        </a:rPr>
                        <a:t>Raideur dans le cou</a:t>
                      </a:r>
                      <a:endParaRPr lang="en-US" sz="24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2400" b="1" dirty="0">
                          <a:effectLst/>
                          <a:latin typeface="+mn-lt"/>
                          <a:ea typeface="Calibri" panose="020F0502020204030204" pitchFamily="34" charset="0"/>
                          <a:cs typeface="Times New Roman" panose="02020603050405020304" pitchFamily="18" charset="0"/>
                        </a:rPr>
                        <a:t>	</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fr-FR" sz="2400" b="1" dirty="0">
                          <a:effectLst/>
                          <a:latin typeface="+mn-lt"/>
                          <a:ea typeface="Calibri" panose="020F0502020204030204" pitchFamily="34" charset="0"/>
                          <a:cs typeface="Times New Roman" panose="02020603050405020304" pitchFamily="18" charset="0"/>
                        </a:rPr>
                        <a:t> </a:t>
                      </a:r>
                      <a:endParaRPr lang="en-US" sz="2400" b="1"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fr-FR" sz="2400" b="1" dirty="0">
                          <a:effectLst/>
                          <a:latin typeface="+mn-lt"/>
                          <a:ea typeface="Calibri" panose="020F0502020204030204" pitchFamily="34" charset="0"/>
                          <a:cs typeface="Times New Roman" panose="02020603050405020304" pitchFamily="18" charset="0"/>
                        </a:rPr>
                        <a:t> </a:t>
                      </a:r>
                      <a:endParaRPr lang="en-US" sz="2400" b="1"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fr-FR" sz="2400" b="1" dirty="0">
                          <a:effectLst/>
                          <a:latin typeface="+mn-lt"/>
                          <a:ea typeface="Calibri" panose="020F0502020204030204" pitchFamily="34" charset="0"/>
                          <a:cs typeface="Times New Roman" panose="02020603050405020304" pitchFamily="18" charset="0"/>
                        </a:rPr>
                        <a:t> </a:t>
                      </a:r>
                      <a:endParaRPr lang="en-US" sz="2400" b="1"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fr-FR" sz="2400" b="1" dirty="0">
                          <a:effectLst/>
                          <a:latin typeface="+mn-lt"/>
                          <a:ea typeface="Calibri" panose="020F0502020204030204" pitchFamily="34" charset="0"/>
                          <a:cs typeface="Times New Roman" panose="02020603050405020304" pitchFamily="18" charset="0"/>
                        </a:rPr>
                        <a:t> </a:t>
                      </a:r>
                      <a:endParaRPr lang="en-US" sz="2400" b="1"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fr-FR" sz="2400" b="1" dirty="0">
                          <a:effectLst/>
                          <a:latin typeface="+mn-lt"/>
                          <a:ea typeface="Calibri" panose="020F0502020204030204" pitchFamily="34" charset="0"/>
                          <a:cs typeface="Times New Roman" panose="02020603050405020304" pitchFamily="18" charset="0"/>
                        </a:rPr>
                        <a:t> </a:t>
                      </a:r>
                      <a:endParaRPr lang="en-US" sz="2400" b="1"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fr-FR" sz="2400" b="1"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fr-FR" sz="2400" b="1"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fr-FR" sz="2400" b="1"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fr-FR" sz="2400" b="1"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fr-FR" sz="2400" b="1" dirty="0">
                          <a:solidFill>
                            <a:srgbClr val="FF0000"/>
                          </a:solidFill>
                          <a:effectLst/>
                          <a:latin typeface="+mn-lt"/>
                          <a:ea typeface="Calibri" panose="020F0502020204030204" pitchFamily="34" charset="0"/>
                          <a:cs typeface="Times New Roman" panose="02020603050405020304" pitchFamily="18" charset="0"/>
                        </a:rPr>
                        <a:t>Orienter l'enfant vers un centre de santé immédiatement</a:t>
                      </a:r>
                      <a:r>
                        <a:rPr lang="fr-FR" sz="2400" b="1" dirty="0">
                          <a:effectLst/>
                          <a:latin typeface="+mn-lt"/>
                          <a:ea typeface="Calibri" panose="020F0502020204030204" pitchFamily="34" charset="0"/>
                          <a:cs typeface="Times New Roman" panose="02020603050405020304" pitchFamily="18" charset="0"/>
                        </a:rPr>
                        <a:t> </a:t>
                      </a:r>
                      <a:endParaRPr lang="en-US" sz="2400" b="1"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7768288"/>
                  </a:ext>
                </a:extLst>
              </a:tr>
              <a:tr h="2875932">
                <a:tc>
                  <a:txBody>
                    <a:bodyPr/>
                    <a:lstStyle/>
                    <a:p>
                      <a:pPr marL="0" marR="0">
                        <a:lnSpc>
                          <a:spcPct val="107000"/>
                        </a:lnSpc>
                        <a:spcBef>
                          <a:spcPts val="0"/>
                        </a:spcBef>
                        <a:spcAft>
                          <a:spcPts val="0"/>
                        </a:spcAft>
                      </a:pPr>
                      <a:endParaRPr lang="fr-FR" sz="24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2400" b="1" dirty="0">
                          <a:effectLst/>
                          <a:latin typeface="+mn-lt"/>
                          <a:ea typeface="Calibri" panose="020F0502020204030204" pitchFamily="34" charset="0"/>
                          <a:cs typeface="Times New Roman" panose="02020603050405020304" pitchFamily="18" charset="0"/>
                        </a:rPr>
                        <a:t>Inconscient ou</a:t>
                      </a:r>
                      <a:endParaRPr lang="en-US" sz="24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2400" b="1" dirty="0">
                          <a:effectLst/>
                          <a:latin typeface="+mn-lt"/>
                          <a:ea typeface="Calibri" panose="020F0502020204030204" pitchFamily="34" charset="0"/>
                          <a:cs typeface="Times New Roman" panose="02020603050405020304" pitchFamily="18" charset="0"/>
                        </a:rPr>
                        <a:t>anormalement somnolent</a:t>
                      </a:r>
                      <a:endParaRPr lang="en-US" sz="2400" b="1"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697778825"/>
                  </a:ext>
                </a:extLst>
              </a:tr>
            </a:tbl>
          </a:graphicData>
        </a:graphic>
      </p:graphicFrame>
      <p:pic>
        <p:nvPicPr>
          <p:cNvPr id="2054" name="Picture 1">
            <a:extLst>
              <a:ext uri="{FF2B5EF4-FFF2-40B4-BE49-F238E27FC236}">
                <a16:creationId xmlns:a16="http://schemas.microsoft.com/office/drawing/2014/main" id="{576D3C0F-EE30-4040-BAC5-E9E8E561D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3757" y="2097264"/>
            <a:ext cx="2124529" cy="15478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3">
            <a:extLst>
              <a:ext uri="{FF2B5EF4-FFF2-40B4-BE49-F238E27FC236}">
                <a16:creationId xmlns:a16="http://schemas.microsoft.com/office/drawing/2014/main" id="{977295E2-E070-4FB4-BD79-61886E360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004" y="4249929"/>
            <a:ext cx="2748531" cy="175268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30">
            <a:extLst>
              <a:ext uri="{FF2B5EF4-FFF2-40B4-BE49-F238E27FC236}">
                <a16:creationId xmlns:a16="http://schemas.microsoft.com/office/drawing/2014/main" id="{656BA265-73B6-4DB1-B6D6-DAC017D11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7061" y="2146701"/>
            <a:ext cx="3919839" cy="2996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055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EC2A43B-2212-4097-9F91-D1C58FD2A898}"/>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dirty="0">
                <a:solidFill>
                  <a:srgbClr val="3333FF"/>
                </a:solidFill>
              </a:rPr>
              <a:t>7-Evaluation de l’état nutritionnel</a:t>
            </a:r>
            <a:br>
              <a:rPr lang="fr-FR" b="1" dirty="0"/>
            </a:br>
            <a:endParaRPr lang="en-US" dirty="0"/>
          </a:p>
        </p:txBody>
      </p:sp>
      <p:graphicFrame>
        <p:nvGraphicFramePr>
          <p:cNvPr id="7" name="Table 6">
            <a:extLst>
              <a:ext uri="{FF2B5EF4-FFF2-40B4-BE49-F238E27FC236}">
                <a16:creationId xmlns:a16="http://schemas.microsoft.com/office/drawing/2014/main" id="{33E2E8C9-21AA-4A6E-89D0-97AB1CBB8148}"/>
              </a:ext>
            </a:extLst>
          </p:cNvPr>
          <p:cNvGraphicFramePr>
            <a:graphicFrameLocks noGrp="1"/>
          </p:cNvGraphicFramePr>
          <p:nvPr/>
        </p:nvGraphicFramePr>
        <p:xfrm>
          <a:off x="135573" y="662781"/>
          <a:ext cx="9398952" cy="4074541"/>
        </p:xfrm>
        <a:graphic>
          <a:graphicData uri="http://schemas.openxmlformats.org/drawingml/2006/table">
            <a:tbl>
              <a:tblPr firstRow="1" firstCol="1" bandRow="1">
                <a:tableStyleId>{5C22544A-7EE6-4342-B048-85BDC9FD1C3A}</a:tableStyleId>
              </a:tblPr>
              <a:tblGrid>
                <a:gridCol w="958533">
                  <a:extLst>
                    <a:ext uri="{9D8B030D-6E8A-4147-A177-3AD203B41FA5}">
                      <a16:colId xmlns:a16="http://schemas.microsoft.com/office/drawing/2014/main" val="41547477"/>
                    </a:ext>
                  </a:extLst>
                </a:gridCol>
                <a:gridCol w="5297169">
                  <a:extLst>
                    <a:ext uri="{9D8B030D-6E8A-4147-A177-3AD203B41FA5}">
                      <a16:colId xmlns:a16="http://schemas.microsoft.com/office/drawing/2014/main" val="1235015430"/>
                    </a:ext>
                  </a:extLst>
                </a:gridCol>
                <a:gridCol w="3143250">
                  <a:extLst>
                    <a:ext uri="{9D8B030D-6E8A-4147-A177-3AD203B41FA5}">
                      <a16:colId xmlns:a16="http://schemas.microsoft.com/office/drawing/2014/main" val="2674134974"/>
                    </a:ext>
                  </a:extLst>
                </a:gridCol>
              </a:tblGrid>
              <a:tr h="0">
                <a:tc>
                  <a:txBody>
                    <a:bodyPr/>
                    <a:lstStyle/>
                    <a:p>
                      <a:pPr marL="0" marR="0" algn="ctr">
                        <a:spcBef>
                          <a:spcPts val="0"/>
                        </a:spcBef>
                        <a:spcAft>
                          <a:spcPts val="0"/>
                        </a:spcAft>
                      </a:pPr>
                      <a:r>
                        <a:rPr lang="fr-FR" sz="2400" dirty="0">
                          <a:effectLst/>
                          <a:latin typeface="+mn-lt"/>
                        </a:rPr>
                        <a:t>Etape</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fr-FR" sz="2400">
                          <a:effectLst/>
                          <a:latin typeface="+mn-lt"/>
                        </a:rPr>
                        <a:t>Description</a:t>
                      </a:r>
                      <a:endParaRPr lang="en-US" sz="24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fr-FR" sz="2400">
                          <a:effectLst/>
                          <a:latin typeface="+mn-lt"/>
                        </a:rPr>
                        <a:t>Photo</a:t>
                      </a:r>
                      <a:endParaRPr lang="en-US" sz="24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83189528"/>
                  </a:ext>
                </a:extLst>
              </a:tr>
              <a:tr h="766223">
                <a:tc>
                  <a:txBody>
                    <a:bodyPr/>
                    <a:lstStyle/>
                    <a:p>
                      <a:pPr marL="0" marR="0">
                        <a:spcBef>
                          <a:spcPts val="0"/>
                        </a:spcBef>
                        <a:spcAft>
                          <a:spcPts val="0"/>
                        </a:spcAft>
                      </a:pPr>
                      <a:r>
                        <a:rPr lang="fr-FR" sz="2400" dirty="0">
                          <a:effectLst/>
                          <a:latin typeface="+mn-lt"/>
                        </a:rPr>
                        <a:t>1</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FR" sz="2400" dirty="0">
                          <a:effectLst/>
                          <a:latin typeface="+mn-lt"/>
                        </a:rPr>
                        <a:t>Appuyez les pouces sur les pieds de votre enfant pendant 3 secondes.</a:t>
                      </a:r>
                      <a:endParaRPr lang="en-US" sz="2400" dirty="0">
                        <a:effectLst/>
                        <a:latin typeface="+mn-lt"/>
                      </a:endParaRPr>
                    </a:p>
                    <a:p>
                      <a:pPr marL="0" marR="0">
                        <a:spcBef>
                          <a:spcPts val="0"/>
                        </a:spcBef>
                        <a:spcAft>
                          <a:spcPts val="0"/>
                        </a:spcAft>
                      </a:pPr>
                      <a:r>
                        <a:rPr lang="fr-FR" sz="2400" dirty="0">
                          <a:effectLst/>
                          <a:latin typeface="+mn-lt"/>
                        </a:rPr>
                        <a:t> </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fr-FR" sz="2400">
                        <a:effectLst/>
                        <a:latin typeface="+mn-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845799597"/>
                  </a:ext>
                </a:extLst>
              </a:tr>
              <a:tr h="0">
                <a:tc>
                  <a:txBody>
                    <a:bodyPr/>
                    <a:lstStyle/>
                    <a:p>
                      <a:pPr marL="0" marR="0">
                        <a:spcBef>
                          <a:spcPts val="0"/>
                        </a:spcBef>
                        <a:spcAft>
                          <a:spcPts val="0"/>
                        </a:spcAft>
                      </a:pPr>
                      <a:r>
                        <a:rPr lang="fr-FR" sz="2400">
                          <a:effectLst/>
                          <a:latin typeface="+mn-lt"/>
                        </a:rPr>
                        <a:t>2</a:t>
                      </a:r>
                      <a:endParaRPr lang="en-US" sz="24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fr-FR" sz="2400" dirty="0">
                          <a:effectLst/>
                          <a:latin typeface="+mn-lt"/>
                        </a:rPr>
                        <a:t>Si l’empreinte de vos pouces reste pendant quelques secondes après les avoir retirés, votre enfant souffre peut être de malnutrition aigüe et vous devez aller au centre de santé le plus rapidement possible</a:t>
                      </a:r>
                      <a:endParaRPr lang="en-US" sz="2400" dirty="0">
                        <a:effectLst/>
                        <a:latin typeface="+mn-lt"/>
                      </a:endParaRPr>
                    </a:p>
                    <a:p>
                      <a:pPr marL="0" marR="0">
                        <a:spcBef>
                          <a:spcPts val="0"/>
                        </a:spcBef>
                        <a:spcAft>
                          <a:spcPts val="0"/>
                        </a:spcAft>
                      </a:pPr>
                      <a:r>
                        <a:rPr lang="fr-FR" sz="2400" dirty="0">
                          <a:effectLst/>
                          <a:latin typeface="+mn-lt"/>
                        </a:rPr>
                        <a:t> </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fr-FR" sz="2400" dirty="0">
                        <a:effectLst/>
                        <a:latin typeface="+mn-lt"/>
                        <a:ea typeface="Times New Roman" panose="02020603050405020304" pitchFamily="18" charset="0"/>
                        <a:cs typeface="Arial" panose="020B0604020202020204" pitchFamily="34" charset="0"/>
                      </a:endParaRPr>
                    </a:p>
                    <a:p>
                      <a:pPr marL="0" marR="0">
                        <a:spcBef>
                          <a:spcPts val="0"/>
                        </a:spcBef>
                        <a:spcAft>
                          <a:spcPts val="0"/>
                        </a:spcAft>
                      </a:pPr>
                      <a:endParaRPr lang="fr-FR" sz="2400" dirty="0">
                        <a:effectLst/>
                        <a:latin typeface="+mn-lt"/>
                        <a:ea typeface="Times New Roman" panose="02020603050405020304" pitchFamily="18" charset="0"/>
                        <a:cs typeface="Arial" panose="020B0604020202020204" pitchFamily="34" charset="0"/>
                      </a:endParaRPr>
                    </a:p>
                    <a:p>
                      <a:pPr marL="0" marR="0">
                        <a:spcBef>
                          <a:spcPts val="0"/>
                        </a:spcBef>
                        <a:spcAft>
                          <a:spcPts val="0"/>
                        </a:spcAft>
                      </a:pPr>
                      <a:endParaRPr lang="fr-FR" sz="2400" dirty="0">
                        <a:effectLst/>
                        <a:latin typeface="+mn-lt"/>
                        <a:ea typeface="Times New Roman" panose="02020603050405020304" pitchFamily="18" charset="0"/>
                        <a:cs typeface="Arial" panose="020B0604020202020204" pitchFamily="34" charset="0"/>
                      </a:endParaRPr>
                    </a:p>
                    <a:p>
                      <a:pPr marL="0" marR="0">
                        <a:spcBef>
                          <a:spcPts val="0"/>
                        </a:spcBef>
                        <a:spcAft>
                          <a:spcPts val="0"/>
                        </a:spcAft>
                      </a:pPr>
                      <a:endParaRPr lang="fr-FR" sz="2400" dirty="0">
                        <a:effectLst/>
                        <a:latin typeface="+mn-lt"/>
                        <a:ea typeface="Times New Roman" panose="02020603050405020304" pitchFamily="18" charset="0"/>
                        <a:cs typeface="Arial" panose="020B0604020202020204" pitchFamily="34" charset="0"/>
                      </a:endParaRPr>
                    </a:p>
                    <a:p>
                      <a:pPr marL="0" marR="0">
                        <a:spcBef>
                          <a:spcPts val="0"/>
                        </a:spcBef>
                        <a:spcAft>
                          <a:spcPts val="0"/>
                        </a:spcAft>
                      </a:pPr>
                      <a:endParaRPr lang="fr-FR" sz="2400" dirty="0">
                        <a:effectLst/>
                        <a:latin typeface="+mn-lt"/>
                        <a:ea typeface="Times New Roman" panose="02020603050405020304" pitchFamily="18" charset="0"/>
                        <a:cs typeface="Arial" panose="020B0604020202020204" pitchFamily="34" charset="0"/>
                      </a:endParaRPr>
                    </a:p>
                    <a:p>
                      <a:pPr marL="0" marR="0">
                        <a:spcBef>
                          <a:spcPts val="0"/>
                        </a:spcBef>
                        <a:spcAft>
                          <a:spcPts val="0"/>
                        </a:spcAft>
                      </a:pPr>
                      <a:r>
                        <a:rPr lang="fr-FR" sz="2400" dirty="0">
                          <a:effectLst/>
                          <a:latin typeface="+mn-lt"/>
                        </a:rPr>
                        <a:t> </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5432305"/>
                  </a:ext>
                </a:extLst>
              </a:tr>
            </a:tbl>
          </a:graphicData>
        </a:graphic>
      </p:graphicFrame>
      <p:pic>
        <p:nvPicPr>
          <p:cNvPr id="10243" name="Picture 16">
            <a:extLst>
              <a:ext uri="{FF2B5EF4-FFF2-40B4-BE49-F238E27FC236}">
                <a16:creationId xmlns:a16="http://schemas.microsoft.com/office/drawing/2014/main" id="{EBC53875-7AB6-43D7-8A29-C9F52D9347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8013" y="1005268"/>
            <a:ext cx="1568450" cy="119221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17">
            <a:extLst>
              <a:ext uri="{FF2B5EF4-FFF2-40B4-BE49-F238E27FC236}">
                <a16:creationId xmlns:a16="http://schemas.microsoft.com/office/drawing/2014/main" id="{E8F72A95-9A41-4A6A-9DCD-BE7D6DEDF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1638" y="2538930"/>
            <a:ext cx="2758066" cy="2121589"/>
          </a:xfrm>
          <a:prstGeom prst="rect">
            <a:avLst/>
          </a:prstGeom>
          <a:noFill/>
          <a:extLst>
            <a:ext uri="{909E8E84-426E-40DD-AFC4-6F175D3DCCD1}">
              <a14:hiddenFill xmlns:a14="http://schemas.microsoft.com/office/drawing/2010/main">
                <a:solidFill>
                  <a:srgbClr val="FFFFFF"/>
                </a:solidFill>
              </a14:hiddenFill>
            </a:ext>
          </a:extLst>
        </p:spPr>
      </p:pic>
      <p:pic>
        <p:nvPicPr>
          <p:cNvPr id="10241" name="Picture 15">
            <a:extLst>
              <a:ext uri="{FF2B5EF4-FFF2-40B4-BE49-F238E27FC236}">
                <a16:creationId xmlns:a16="http://schemas.microsoft.com/office/drawing/2014/main" id="{0DB6F9A7-C352-47F4-AB78-8A1CA4F214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6981" y="579438"/>
            <a:ext cx="1720850" cy="14922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8D42388-3A08-42B6-9B53-D28B3B6FC22E}"/>
              </a:ext>
            </a:extLst>
          </p:cNvPr>
          <p:cNvSpPr/>
          <p:nvPr/>
        </p:nvSpPr>
        <p:spPr>
          <a:xfrm>
            <a:off x="10136981" y="2352134"/>
            <a:ext cx="2080129" cy="2153731"/>
          </a:xfrm>
          <a:prstGeom prst="rect">
            <a:avLst/>
          </a:prstGeom>
        </p:spPr>
        <p:txBody>
          <a:bodyPr wrap="square">
            <a:spAutoFit/>
          </a:bodyPr>
          <a:lstStyle/>
          <a:p>
            <a:pPr>
              <a:lnSpc>
                <a:spcPct val="107000"/>
              </a:lnSpc>
            </a:pPr>
            <a:r>
              <a:rPr lang="fr-FR" dirty="0"/>
              <a:t>Pour montrer comment détecter la présence d’œdème bilatérale, utilisé un sachet plastique remplie de sable</a:t>
            </a:r>
            <a:endParaRPr lang="en-US" dirty="0"/>
          </a:p>
        </p:txBody>
      </p:sp>
      <p:sp>
        <p:nvSpPr>
          <p:cNvPr id="9" name="Rectangle 8">
            <a:extLst>
              <a:ext uri="{FF2B5EF4-FFF2-40B4-BE49-F238E27FC236}">
                <a16:creationId xmlns:a16="http://schemas.microsoft.com/office/drawing/2014/main" id="{9B3CC8A0-FE3A-4E11-BA09-3F1BE1315FA0}"/>
              </a:ext>
            </a:extLst>
          </p:cNvPr>
          <p:cNvSpPr/>
          <p:nvPr/>
        </p:nvSpPr>
        <p:spPr>
          <a:xfrm>
            <a:off x="24821" y="4737322"/>
            <a:ext cx="12031606" cy="1754326"/>
          </a:xfrm>
          <a:prstGeom prst="rect">
            <a:avLst/>
          </a:prstGeom>
        </p:spPr>
        <p:txBody>
          <a:bodyPr wrap="square">
            <a:spAutoFit/>
          </a:bodyPr>
          <a:lstStyle/>
          <a:p>
            <a:pPr marL="342900" marR="0" lvl="0" indent="-342900" algn="just">
              <a:spcBef>
                <a:spcPts val="0"/>
              </a:spcBef>
              <a:spcAft>
                <a:spcPts val="0"/>
              </a:spcAft>
              <a:buFont typeface="Symbol" panose="05050102010706020507" pitchFamily="18" charset="2"/>
              <a:buChar char=""/>
            </a:pPr>
            <a:r>
              <a:rPr lang="fr-FR" sz="2000" dirty="0">
                <a:solidFill>
                  <a:srgbClr val="292829"/>
                </a:solidFill>
                <a:ea typeface="Times New Roman" panose="02020603050405020304" pitchFamily="18" charset="0"/>
                <a:cs typeface="Arial" panose="020B0604020202020204" pitchFamily="34" charset="0"/>
              </a:rPr>
              <a:t>Vous devez mesurer le </a:t>
            </a:r>
            <a:r>
              <a:rPr lang="fr-FR" sz="2000" b="1" dirty="0">
                <a:solidFill>
                  <a:srgbClr val="3333FF"/>
                </a:solidFill>
                <a:ea typeface="Times New Roman" panose="02020603050405020304" pitchFamily="18" charset="0"/>
                <a:cs typeface="Arial" panose="020B0604020202020204" pitchFamily="34" charset="0"/>
              </a:rPr>
              <a:t>périmètre brachial </a:t>
            </a:r>
            <a:r>
              <a:rPr lang="fr-FR" sz="2000" dirty="0">
                <a:solidFill>
                  <a:srgbClr val="292829"/>
                </a:solidFill>
                <a:ea typeface="Times New Roman" panose="02020603050405020304" pitchFamily="18" charset="0"/>
                <a:cs typeface="Arial" panose="020B0604020202020204" pitchFamily="34" charset="0"/>
              </a:rPr>
              <a:t>et vérifier la </a:t>
            </a:r>
            <a:r>
              <a:rPr lang="fr-FR" sz="2000" b="1" dirty="0">
                <a:solidFill>
                  <a:srgbClr val="292829"/>
                </a:solidFill>
                <a:ea typeface="Times New Roman" panose="02020603050405020304" pitchFamily="18" charset="0"/>
                <a:cs typeface="Arial" panose="020B0604020202020204" pitchFamily="34" charset="0"/>
              </a:rPr>
              <a:t>présence d’œdème toutes les 2 semaines</a:t>
            </a:r>
            <a:r>
              <a:rPr lang="fr-FR" sz="2000" dirty="0">
                <a:solidFill>
                  <a:srgbClr val="292829"/>
                </a:solidFill>
                <a:ea typeface="Times New Roman" panose="02020603050405020304" pitchFamily="18" charset="0"/>
                <a:cs typeface="Arial" panose="020B0604020202020204" pitchFamily="34" charset="0"/>
              </a:rPr>
              <a:t> ou dès que vous en sentez le besoin. </a:t>
            </a:r>
          </a:p>
          <a:p>
            <a:pPr marL="342900" marR="0" lvl="0" indent="-342900" algn="just">
              <a:spcBef>
                <a:spcPts val="0"/>
              </a:spcBef>
              <a:spcAft>
                <a:spcPts val="0"/>
              </a:spcAft>
              <a:buFont typeface="Symbol" panose="05050102010706020507" pitchFamily="18" charset="2"/>
              <a:buChar char=""/>
            </a:pPr>
            <a:r>
              <a:rPr lang="fr-FR" sz="2000" dirty="0">
                <a:solidFill>
                  <a:srgbClr val="292829"/>
                </a:solidFill>
                <a:ea typeface="Times New Roman" panose="02020603050405020304" pitchFamily="18" charset="0"/>
                <a:cs typeface="Arial" panose="020B0604020202020204" pitchFamily="34" charset="0"/>
              </a:rPr>
              <a:t>Gardez la bandelette PB dans un endroit sûr, et ne pliez pas la bandelette</a:t>
            </a:r>
          </a:p>
          <a:p>
            <a:pPr marR="0" lvl="0" algn="just">
              <a:spcBef>
                <a:spcPts val="0"/>
              </a:spcBef>
              <a:spcAft>
                <a:spcPts val="0"/>
              </a:spcAft>
            </a:pPr>
            <a:endParaRPr lang="en-US" sz="800" dirty="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fr-FR" sz="2000" dirty="0">
                <a:solidFill>
                  <a:srgbClr val="292829"/>
                </a:solidFill>
                <a:ea typeface="Times New Roman" panose="02020603050405020304" pitchFamily="18" charset="0"/>
                <a:cs typeface="Arial" panose="020B0604020202020204" pitchFamily="34" charset="0"/>
              </a:rPr>
              <a:t>Il est important de rappeler aux mères que </a:t>
            </a:r>
            <a:r>
              <a:rPr lang="fr-FR" sz="2000" dirty="0">
                <a:solidFill>
                  <a:srgbClr val="0068B1"/>
                </a:solidFill>
                <a:ea typeface="Times New Roman" panose="02020603050405020304" pitchFamily="18" charset="0"/>
                <a:cs typeface="Arial" panose="020B0604020202020204" pitchFamily="34" charset="0"/>
              </a:rPr>
              <a:t>: </a:t>
            </a:r>
            <a:r>
              <a:rPr lang="fr-FR" sz="2000" dirty="0">
                <a:solidFill>
                  <a:srgbClr val="292829"/>
                </a:solidFill>
                <a:ea typeface="Times New Roman" panose="02020603050405020304" pitchFamily="18" charset="0"/>
                <a:cs typeface="Arial" panose="020B0604020202020204" pitchFamily="34" charset="0"/>
              </a:rPr>
              <a:t>Si l’enfant a un signe de danger(vomissement</a:t>
            </a:r>
            <a:r>
              <a:rPr lang="fr-FR" sz="2000">
                <a:solidFill>
                  <a:srgbClr val="292829"/>
                </a:solidFill>
                <a:ea typeface="Times New Roman" panose="02020603050405020304" pitchFamily="18" charset="0"/>
                <a:cs typeface="Arial" panose="020B0604020202020204" pitchFamily="34" charset="0"/>
              </a:rPr>
              <a:t>, diarrhée</a:t>
            </a:r>
            <a:r>
              <a:rPr lang="fr-FR" sz="2000" dirty="0">
                <a:solidFill>
                  <a:srgbClr val="292829"/>
                </a:solidFill>
                <a:ea typeface="Times New Roman" panose="02020603050405020304" pitchFamily="18" charset="0"/>
                <a:cs typeface="Arial" panose="020B0604020202020204" pitchFamily="34" charset="0"/>
              </a:rPr>
              <a:t>), il faudra aller directement au centre de santé</a:t>
            </a:r>
            <a:endParaRPr lang="en-US" sz="2000" dirty="0">
              <a:ea typeface="Times New Roman" panose="02020603050405020304" pitchFamily="18" charset="0"/>
            </a:endParaRPr>
          </a:p>
        </p:txBody>
      </p:sp>
    </p:spTree>
    <p:extLst>
      <p:ext uri="{BB962C8B-B14F-4D97-AF65-F5344CB8AC3E}">
        <p14:creationId xmlns:p14="http://schemas.microsoft.com/office/powerpoint/2010/main" val="8825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1"/>
                                        </p:tgtEl>
                                        <p:attrNameLst>
                                          <p:attrName>style.visibility</p:attrName>
                                        </p:attrNameLst>
                                      </p:cBhvr>
                                      <p:to>
                                        <p:strVal val="visible"/>
                                      </p:to>
                                    </p:set>
                                    <p:anim calcmode="lin" valueType="num">
                                      <p:cBhvr additive="base">
                                        <p:cTn id="11" dur="500" fill="hold"/>
                                        <p:tgtEl>
                                          <p:spTgt spid="10241"/>
                                        </p:tgtEl>
                                        <p:attrNameLst>
                                          <p:attrName>ppt_x</p:attrName>
                                        </p:attrNameLst>
                                      </p:cBhvr>
                                      <p:tavLst>
                                        <p:tav tm="0">
                                          <p:val>
                                            <p:strVal val="#ppt_x"/>
                                          </p:val>
                                        </p:tav>
                                        <p:tav tm="100000">
                                          <p:val>
                                            <p:strVal val="#ppt_x"/>
                                          </p:val>
                                        </p:tav>
                                      </p:tavLst>
                                    </p:anim>
                                    <p:anim calcmode="lin" valueType="num">
                                      <p:cBhvr additive="base">
                                        <p:cTn id="12" dur="500" fill="hold"/>
                                        <p:tgtEl>
                                          <p:spTgt spid="102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C6996-D44B-6620-2DBC-FC524EA9A02C}"/>
              </a:ext>
            </a:extLst>
          </p:cNvPr>
          <p:cNvSpPr>
            <a:spLocks noGrp="1"/>
          </p:cNvSpPr>
          <p:nvPr>
            <p:ph type="title"/>
          </p:nvPr>
        </p:nvSpPr>
        <p:spPr>
          <a:xfrm>
            <a:off x="838200" y="365128"/>
            <a:ext cx="10515600" cy="393986"/>
          </a:xfrm>
        </p:spPr>
        <p:txBody>
          <a:bodyPr>
            <a:normAutofit fontScale="90000"/>
          </a:bodyPr>
          <a:lstStyle/>
          <a:p>
            <a:r>
              <a:rPr lang="fr-FR" sz="2800" b="1" dirty="0"/>
              <a:t>C. Déterminer l'état nutritionnel et la prochaine étapes</a:t>
            </a:r>
            <a:br>
              <a:rPr lang="en-US" sz="3600" dirty="0"/>
            </a:br>
            <a:endParaRPr lang="en-UG" dirty="0"/>
          </a:p>
        </p:txBody>
      </p:sp>
      <p:graphicFrame>
        <p:nvGraphicFramePr>
          <p:cNvPr id="10" name="Content Placeholder 9">
            <a:extLst>
              <a:ext uri="{FF2B5EF4-FFF2-40B4-BE49-F238E27FC236}">
                <a16:creationId xmlns:a16="http://schemas.microsoft.com/office/drawing/2014/main" id="{D3FDBAFF-34F0-44E8-21D0-DF98BBCC0D85}"/>
              </a:ext>
            </a:extLst>
          </p:cNvPr>
          <p:cNvGraphicFramePr>
            <a:graphicFrameLocks noGrp="1"/>
          </p:cNvGraphicFramePr>
          <p:nvPr>
            <p:ph idx="1"/>
          </p:nvPr>
        </p:nvGraphicFramePr>
        <p:xfrm>
          <a:off x="1485901" y="550673"/>
          <a:ext cx="10515600" cy="5979922"/>
        </p:xfrm>
        <a:graphic>
          <a:graphicData uri="http://schemas.openxmlformats.org/drawingml/2006/table">
            <a:tbl>
              <a:tblPr firstRow="1" firstCol="1" bandRow="1"/>
              <a:tblGrid>
                <a:gridCol w="1233493">
                  <a:extLst>
                    <a:ext uri="{9D8B030D-6E8A-4147-A177-3AD203B41FA5}">
                      <a16:colId xmlns:a16="http://schemas.microsoft.com/office/drawing/2014/main" val="1241796568"/>
                    </a:ext>
                  </a:extLst>
                </a:gridCol>
                <a:gridCol w="1704533">
                  <a:extLst>
                    <a:ext uri="{9D8B030D-6E8A-4147-A177-3AD203B41FA5}">
                      <a16:colId xmlns:a16="http://schemas.microsoft.com/office/drawing/2014/main" val="3131012642"/>
                    </a:ext>
                  </a:extLst>
                </a:gridCol>
                <a:gridCol w="7577574">
                  <a:extLst>
                    <a:ext uri="{9D8B030D-6E8A-4147-A177-3AD203B41FA5}">
                      <a16:colId xmlns:a16="http://schemas.microsoft.com/office/drawing/2014/main" val="4156185394"/>
                    </a:ext>
                  </a:extLst>
                </a:gridCol>
              </a:tblGrid>
              <a:tr h="347387">
                <a:tc>
                  <a:txBody>
                    <a:bodyPr/>
                    <a:lstStyle/>
                    <a:p>
                      <a:pPr marL="0" marR="0">
                        <a:lnSpc>
                          <a:spcPct val="90000"/>
                        </a:lnSpc>
                        <a:spcBef>
                          <a:spcPts val="0"/>
                        </a:spcBef>
                        <a:spcAft>
                          <a:spcPts val="0"/>
                        </a:spcAft>
                      </a:pPr>
                      <a:r>
                        <a:rPr lang="fr-FR" sz="1800" b="1"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Résultats</a:t>
                      </a:r>
                      <a:endParaRPr lang="en-UG" sz="1600" dirty="0">
                        <a:effectLst/>
                        <a:latin typeface="Tw Cen MT" panose="020B0602020104020603" pitchFamily="34" charset="0"/>
                        <a:ea typeface="Calibri" panose="020F0502020204030204" pitchFamily="34" charset="0"/>
                        <a:cs typeface="Times New Roman" panose="02020603050405020304" pitchFamily="18" charset="0"/>
                      </a:endParaRPr>
                    </a:p>
                  </a:txBody>
                  <a:tcPr marL="58486" marR="584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nSpc>
                          <a:spcPct val="90000"/>
                        </a:lnSpc>
                        <a:spcBef>
                          <a:spcPts val="0"/>
                        </a:spcBef>
                        <a:spcAft>
                          <a:spcPts val="0"/>
                        </a:spcAft>
                      </a:pPr>
                      <a:r>
                        <a:rPr lang="fr-FR" sz="1800" b="1">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État nutritionnel</a:t>
                      </a:r>
                      <a:endParaRPr lang="en-UG" sz="1600">
                        <a:effectLst/>
                        <a:latin typeface="Tw Cen MT" panose="020B0602020104020603"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fr-FR" sz="1800">
                          <a:effectLst/>
                          <a:latin typeface="Tw Cen MT" panose="020B0602020104020603" pitchFamily="34" charset="0"/>
                          <a:ea typeface="Calibri" panose="020F0502020204030204" pitchFamily="34" charset="0"/>
                          <a:cs typeface="Times New Roman" panose="02020603050405020304" pitchFamily="18" charset="0"/>
                        </a:rPr>
                        <a:t> </a:t>
                      </a:r>
                      <a:endParaRPr lang="en-UG" sz="1600">
                        <a:effectLst/>
                        <a:latin typeface="Tw Cen MT" panose="020B0602020104020603" pitchFamily="34" charset="0"/>
                        <a:ea typeface="Calibri" panose="020F0502020204030204" pitchFamily="34" charset="0"/>
                        <a:cs typeface="Times New Roman" panose="02020603050405020304" pitchFamily="18" charset="0"/>
                      </a:endParaRPr>
                    </a:p>
                  </a:txBody>
                  <a:tcPr marL="58486" marR="584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nSpc>
                          <a:spcPct val="90000"/>
                        </a:lnSpc>
                        <a:spcBef>
                          <a:spcPts val="0"/>
                        </a:spcBef>
                        <a:spcAft>
                          <a:spcPts val="0"/>
                        </a:spcAft>
                      </a:pPr>
                      <a:r>
                        <a:rPr lang="fr-FR" sz="1800" b="1">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Plan d’action</a:t>
                      </a:r>
                      <a:endParaRPr lang="en-UG" sz="1600">
                        <a:effectLst/>
                        <a:latin typeface="Tw Cen MT" panose="020B0602020104020603" pitchFamily="34" charset="0"/>
                        <a:ea typeface="Calibri" panose="020F0502020204030204" pitchFamily="34" charset="0"/>
                        <a:cs typeface="Times New Roman" panose="02020603050405020304" pitchFamily="18" charset="0"/>
                      </a:endParaRPr>
                    </a:p>
                  </a:txBody>
                  <a:tcPr marL="58486" marR="584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816304752"/>
                  </a:ext>
                </a:extLst>
              </a:tr>
              <a:tr h="1215856">
                <a:tc>
                  <a:txBody>
                    <a:bodyPr/>
                    <a:lstStyle/>
                    <a:p>
                      <a:pPr marL="0" marR="0">
                        <a:lnSpc>
                          <a:spcPct val="90000"/>
                        </a:lnSpc>
                        <a:spcBef>
                          <a:spcPts val="0"/>
                        </a:spcBef>
                        <a:spcAft>
                          <a:spcPts val="0"/>
                        </a:spcAft>
                      </a:pPr>
                      <a:r>
                        <a:rPr lang="fr-FR" sz="1800" b="1"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a:t>
                      </a:r>
                      <a:endParaRPr lang="en-UG" sz="16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fr-FR" sz="1800" b="1"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a:t>
                      </a:r>
                      <a:endParaRPr lang="en-UG" sz="16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fr-FR" sz="1800" b="1"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PB ROUGE</a:t>
                      </a:r>
                      <a:endParaRPr lang="en-UG" sz="16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58486" marR="584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90000"/>
                        </a:lnSpc>
                        <a:spcBef>
                          <a:spcPts val="0"/>
                        </a:spcBef>
                        <a:spcAft>
                          <a:spcPts val="0"/>
                        </a:spcAft>
                      </a:pPr>
                      <a:r>
                        <a:rPr lang="fr-FR" sz="1800" b="1"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a:t>
                      </a:r>
                      <a:endParaRPr lang="en-UG" sz="16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fr-FR" sz="1800" b="1"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a:t>
                      </a:r>
                      <a:endParaRPr lang="en-UG" sz="16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fr-FR" sz="1800" b="1"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Malnutrition sévère</a:t>
                      </a:r>
                      <a:endParaRPr lang="en-UG" sz="16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fr-FR"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a:t>
                      </a:r>
                      <a:endParaRPr lang="en-UG" sz="16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58486" marR="584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342900" marR="0" lvl="0" indent="-342900">
                        <a:lnSpc>
                          <a:spcPct val="90000"/>
                        </a:lnSpc>
                        <a:spcBef>
                          <a:spcPts val="0"/>
                        </a:spcBef>
                        <a:spcAft>
                          <a:spcPts val="0"/>
                        </a:spcAft>
                        <a:buFont typeface="Symbol" panose="05050102010706020507" pitchFamily="18" charset="2"/>
                        <a:buChar char=""/>
                      </a:pPr>
                      <a:r>
                        <a:rPr lang="fr-FR"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Votre enfant souffre de malnutrition aigüe sévère</a:t>
                      </a:r>
                      <a:endParaRPr lang="en-UG" sz="1800" dirty="0">
                        <a:solidFill>
                          <a:schemeClr val="bg1"/>
                        </a:solidFill>
                        <a:effectLst/>
                        <a:latin typeface="Tw Cen MT" panose="020B0602020104020603" pitchFamily="34" charset="0"/>
                        <a:ea typeface="Times New Roman" panose="02020603050405020304" pitchFamily="18" charset="0"/>
                        <a:cs typeface="Times New Roman" panose="02020603050405020304" pitchFamily="18" charset="0"/>
                      </a:endParaRPr>
                    </a:p>
                    <a:p>
                      <a:pPr marL="342900" marR="0" lvl="0" indent="-342900">
                        <a:lnSpc>
                          <a:spcPct val="90000"/>
                        </a:lnSpc>
                        <a:spcBef>
                          <a:spcPts val="0"/>
                        </a:spcBef>
                        <a:spcAft>
                          <a:spcPts val="0"/>
                        </a:spcAft>
                        <a:buFont typeface="Symbol" panose="05050102010706020507" pitchFamily="18" charset="2"/>
                        <a:buChar char=""/>
                        <a:tabLst>
                          <a:tab pos="457200" algn="l"/>
                        </a:tabLst>
                      </a:pPr>
                      <a:r>
                        <a:rPr lang="fr-FR"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Faire mesurer votre enfant par le relais communautaire qui décidera de l’orientation de l’enfant </a:t>
                      </a:r>
                      <a:r>
                        <a:rPr lang="fr-FR" sz="1800" b="1"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ou</a:t>
                      </a:r>
                      <a:endParaRPr lang="en-UG" sz="16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a:p>
                      <a:pPr marL="342900" marR="0" lvl="0" indent="-342900">
                        <a:lnSpc>
                          <a:spcPct val="90000"/>
                        </a:lnSpc>
                        <a:spcBef>
                          <a:spcPts val="0"/>
                        </a:spcBef>
                        <a:spcAft>
                          <a:spcPts val="0"/>
                        </a:spcAft>
                        <a:buFont typeface="Symbol" panose="05050102010706020507" pitchFamily="18" charset="2"/>
                        <a:buChar char=""/>
                        <a:tabLst>
                          <a:tab pos="457200" algn="l"/>
                        </a:tabLst>
                      </a:pPr>
                      <a:r>
                        <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Consulter </a:t>
                      </a:r>
                      <a:r>
                        <a:rPr lang="en-UG" sz="1800" dirty="0" err="1">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immédiatement</a:t>
                      </a:r>
                      <a:r>
                        <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un centre de </a:t>
                      </a:r>
                      <a:r>
                        <a:rPr lang="en-UG" sz="1800" dirty="0" err="1">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sante</a:t>
                      </a:r>
                      <a:r>
                        <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(dans un </a:t>
                      </a:r>
                      <a:r>
                        <a:rPr lang="en-UG" sz="1800" dirty="0" err="1">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délai</a:t>
                      </a:r>
                      <a:r>
                        <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de 24 à 48 </a:t>
                      </a:r>
                      <a:r>
                        <a:rPr lang="en-UG" sz="1800" dirty="0" err="1">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heures</a:t>
                      </a:r>
                      <a:r>
                        <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a:t>
                      </a:r>
                      <a:endParaRPr lang="en-UG" sz="16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58486" marR="584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739359067"/>
                  </a:ext>
                </a:extLst>
              </a:tr>
              <a:tr h="2258020">
                <a:tc>
                  <a:txBody>
                    <a:bodyPr/>
                    <a:lstStyle/>
                    <a:p>
                      <a:pPr marL="0" marR="0">
                        <a:lnSpc>
                          <a:spcPct val="90000"/>
                        </a:lnSpc>
                        <a:spcBef>
                          <a:spcPts val="0"/>
                        </a:spcBef>
                        <a:spcAft>
                          <a:spcPts val="0"/>
                        </a:spcAft>
                      </a:pPr>
                      <a:r>
                        <a:rPr lang="en-US" sz="1800" b="1" dirty="0">
                          <a:effectLst/>
                          <a:latin typeface="Tw Cen MT" panose="020B0602020104020603" pitchFamily="34" charset="0"/>
                          <a:ea typeface="Calibri" panose="020F0502020204030204" pitchFamily="34" charset="0"/>
                          <a:cs typeface="Times New Roman" panose="02020603050405020304" pitchFamily="18" charset="0"/>
                        </a:rPr>
                        <a:t> </a:t>
                      </a:r>
                      <a:endParaRPr lang="en-UG" sz="1600" dirty="0">
                        <a:effectLst/>
                        <a:latin typeface="Tw Cen MT" panose="020B0602020104020603"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en-US" sz="1800" b="1" dirty="0">
                          <a:effectLst/>
                          <a:latin typeface="Tw Cen MT" panose="020B0602020104020603" pitchFamily="34" charset="0"/>
                          <a:ea typeface="Calibri" panose="020F0502020204030204" pitchFamily="34" charset="0"/>
                          <a:cs typeface="Times New Roman" panose="02020603050405020304" pitchFamily="18" charset="0"/>
                        </a:rPr>
                        <a:t> </a:t>
                      </a:r>
                      <a:endParaRPr lang="en-UG" sz="1600" dirty="0">
                        <a:effectLst/>
                        <a:latin typeface="Tw Cen MT" panose="020B0602020104020603"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en-US" sz="1800" b="1" dirty="0">
                          <a:effectLst/>
                          <a:latin typeface="Tw Cen MT" panose="020B0602020104020603" pitchFamily="34" charset="0"/>
                          <a:ea typeface="Calibri" panose="020F0502020204030204" pitchFamily="34" charset="0"/>
                          <a:cs typeface="Times New Roman" panose="02020603050405020304" pitchFamily="18" charset="0"/>
                        </a:rPr>
                        <a:t> </a:t>
                      </a:r>
                      <a:endParaRPr lang="en-UG" sz="1600" dirty="0">
                        <a:effectLst/>
                        <a:latin typeface="Tw Cen MT" panose="020B0602020104020603"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en-US" sz="1800" b="1" dirty="0">
                          <a:effectLst/>
                          <a:latin typeface="Tw Cen MT" panose="020B0602020104020603" pitchFamily="34" charset="0"/>
                          <a:ea typeface="Calibri" panose="020F0502020204030204" pitchFamily="34" charset="0"/>
                          <a:cs typeface="Times New Roman" panose="02020603050405020304" pitchFamily="18" charset="0"/>
                        </a:rPr>
                        <a:t> </a:t>
                      </a:r>
                      <a:endParaRPr lang="en-UG" sz="1600" dirty="0">
                        <a:effectLst/>
                        <a:latin typeface="Tw Cen MT" panose="020B0602020104020603"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en-US" sz="1800" b="1" dirty="0">
                          <a:effectLst/>
                          <a:latin typeface="Tw Cen MT" panose="020B0602020104020603" pitchFamily="34" charset="0"/>
                          <a:ea typeface="Calibri" panose="020F0502020204030204" pitchFamily="34" charset="0"/>
                          <a:cs typeface="Times New Roman" panose="02020603050405020304" pitchFamily="18" charset="0"/>
                        </a:rPr>
                        <a:t> </a:t>
                      </a:r>
                      <a:endParaRPr lang="en-UG" sz="1600" dirty="0">
                        <a:effectLst/>
                        <a:latin typeface="Tw Cen MT" panose="020B0602020104020603"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en-US" sz="1800" b="1" dirty="0">
                          <a:effectLst/>
                          <a:latin typeface="Tw Cen MT" panose="020B0602020104020603" pitchFamily="34" charset="0"/>
                          <a:ea typeface="Calibri" panose="020F0502020204030204" pitchFamily="34" charset="0"/>
                          <a:cs typeface="Times New Roman" panose="02020603050405020304" pitchFamily="18" charset="0"/>
                        </a:rPr>
                        <a:t> </a:t>
                      </a:r>
                      <a:r>
                        <a:rPr lang="en-US" sz="1800" b="1"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PB JAUNE</a:t>
                      </a:r>
                      <a:endParaRPr lang="en-UG" sz="1600" dirty="0">
                        <a:effectLst/>
                        <a:latin typeface="Tw Cen MT" panose="020B0602020104020603" pitchFamily="34" charset="0"/>
                        <a:ea typeface="Calibri" panose="020F0502020204030204" pitchFamily="34" charset="0"/>
                        <a:cs typeface="Times New Roman" panose="02020603050405020304" pitchFamily="18" charset="0"/>
                      </a:endParaRPr>
                    </a:p>
                  </a:txBody>
                  <a:tcPr marL="58486" marR="584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90000"/>
                        </a:lnSpc>
                        <a:spcBef>
                          <a:spcPts val="0"/>
                        </a:spcBef>
                        <a:spcAft>
                          <a:spcPts val="0"/>
                        </a:spcAft>
                      </a:pPr>
                      <a:r>
                        <a:rPr lang="fr-FR" sz="1800" b="1" dirty="0">
                          <a:effectLst/>
                          <a:latin typeface="Tw Cen MT" panose="020B0602020104020603" pitchFamily="34" charset="0"/>
                          <a:ea typeface="Calibri" panose="020F0502020204030204" pitchFamily="34" charset="0"/>
                          <a:cs typeface="Times New Roman" panose="02020603050405020304" pitchFamily="18" charset="0"/>
                        </a:rPr>
                        <a:t> </a:t>
                      </a:r>
                      <a:endParaRPr lang="en-UG" sz="1600" dirty="0">
                        <a:effectLst/>
                        <a:latin typeface="Tw Cen MT" panose="020B0602020104020603"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fr-FR" sz="1800" b="1" dirty="0">
                          <a:effectLst/>
                          <a:latin typeface="Tw Cen MT" panose="020B0602020104020603" pitchFamily="34" charset="0"/>
                          <a:ea typeface="Calibri" panose="020F0502020204030204" pitchFamily="34" charset="0"/>
                          <a:cs typeface="Times New Roman" panose="02020603050405020304" pitchFamily="18" charset="0"/>
                        </a:rPr>
                        <a:t> </a:t>
                      </a:r>
                      <a:endParaRPr lang="en-UG" sz="1600" dirty="0">
                        <a:effectLst/>
                        <a:latin typeface="Tw Cen MT" panose="020B0602020104020603"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fr-FR" sz="1800" b="1" dirty="0">
                          <a:effectLst/>
                          <a:latin typeface="Tw Cen MT" panose="020B0602020104020603" pitchFamily="34" charset="0"/>
                          <a:ea typeface="Calibri" panose="020F0502020204030204" pitchFamily="34" charset="0"/>
                          <a:cs typeface="Times New Roman" panose="02020603050405020304" pitchFamily="18" charset="0"/>
                        </a:rPr>
                        <a:t> </a:t>
                      </a:r>
                      <a:endParaRPr lang="en-UG" sz="1600" dirty="0">
                        <a:effectLst/>
                        <a:latin typeface="Tw Cen MT" panose="020B0602020104020603"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fr-FR" sz="1800" b="1" dirty="0">
                          <a:effectLst/>
                          <a:latin typeface="Tw Cen MT" panose="020B0602020104020603" pitchFamily="34" charset="0"/>
                          <a:ea typeface="Calibri" panose="020F0502020204030204" pitchFamily="34" charset="0"/>
                          <a:cs typeface="Times New Roman" panose="02020603050405020304" pitchFamily="18" charset="0"/>
                        </a:rPr>
                        <a:t> </a:t>
                      </a:r>
                      <a:endParaRPr lang="en-UG" sz="1600" dirty="0">
                        <a:effectLst/>
                        <a:latin typeface="Tw Cen MT" panose="020B0602020104020603"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fr-FR" sz="1800" b="1" dirty="0">
                          <a:effectLst/>
                          <a:latin typeface="Tw Cen MT" panose="020B0602020104020603" pitchFamily="34" charset="0"/>
                          <a:ea typeface="Calibri" panose="020F0502020204030204" pitchFamily="34" charset="0"/>
                          <a:cs typeface="Times New Roman" panose="02020603050405020304" pitchFamily="18" charset="0"/>
                        </a:rPr>
                        <a:t> </a:t>
                      </a:r>
                      <a:endParaRPr lang="en-UG" sz="1600" dirty="0">
                        <a:effectLst/>
                        <a:latin typeface="Tw Cen MT" panose="020B0602020104020603"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fr-FR" sz="1800" b="1"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Malnutrition modérée</a:t>
                      </a:r>
                      <a:endParaRPr lang="en-UG" sz="1600" dirty="0">
                        <a:effectLst/>
                        <a:latin typeface="Tw Cen MT" panose="020B0602020104020603"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en-US" sz="1800" dirty="0">
                          <a:effectLst/>
                          <a:latin typeface="Tw Cen MT" panose="020B0602020104020603" pitchFamily="34" charset="0"/>
                          <a:ea typeface="Calibri" panose="020F0502020204030204" pitchFamily="34" charset="0"/>
                          <a:cs typeface="Times New Roman" panose="02020603050405020304" pitchFamily="18" charset="0"/>
                        </a:rPr>
                        <a:t> </a:t>
                      </a:r>
                      <a:endParaRPr lang="en-UG" sz="1600" dirty="0">
                        <a:effectLst/>
                        <a:latin typeface="Tw Cen MT" panose="020B0602020104020603" pitchFamily="34" charset="0"/>
                        <a:ea typeface="Calibri" panose="020F0502020204030204" pitchFamily="34" charset="0"/>
                        <a:cs typeface="Times New Roman" panose="02020603050405020304" pitchFamily="18" charset="0"/>
                      </a:endParaRPr>
                    </a:p>
                  </a:txBody>
                  <a:tcPr marL="58486" marR="584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342900" marR="0" lvl="0" indent="-342900">
                        <a:lnSpc>
                          <a:spcPct val="90000"/>
                        </a:lnSpc>
                        <a:spcBef>
                          <a:spcPts val="0"/>
                        </a:spcBef>
                        <a:spcAft>
                          <a:spcPts val="0"/>
                        </a:spcAft>
                        <a:buFont typeface="Symbol" panose="05050102010706020507" pitchFamily="18" charset="2"/>
                        <a:buChar char=""/>
                      </a:pPr>
                      <a:r>
                        <a:rPr lang="fr-FR" sz="18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Votre enfant souffre probablement de malnutrition aigüe modéré</a:t>
                      </a:r>
                      <a:endParaRPr lang="en-UG" sz="1800" dirty="0">
                        <a:effectLst/>
                        <a:latin typeface="Tw Cen MT" panose="020B0602020104020603" pitchFamily="34" charset="0"/>
                        <a:ea typeface="Times New Roman" panose="02020603050405020304" pitchFamily="18" charset="0"/>
                        <a:cs typeface="Times New Roman" panose="02020603050405020304" pitchFamily="18" charset="0"/>
                      </a:endParaRPr>
                    </a:p>
                    <a:p>
                      <a:pPr marL="342900" marR="0" lvl="0" indent="-342900">
                        <a:lnSpc>
                          <a:spcPct val="90000"/>
                        </a:lnSpc>
                        <a:spcBef>
                          <a:spcPts val="0"/>
                        </a:spcBef>
                        <a:spcAft>
                          <a:spcPts val="0"/>
                        </a:spcAft>
                        <a:buFont typeface="Symbol" panose="05050102010706020507" pitchFamily="18" charset="2"/>
                        <a:buChar char=""/>
                      </a:pPr>
                      <a:r>
                        <a:rPr lang="fr-FR" sz="18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Faire mesurer votre enfant par le relais communautaire qui décidera de l’orientation de l’enfant </a:t>
                      </a:r>
                      <a:endParaRPr lang="en-UG" sz="1800" dirty="0">
                        <a:effectLst/>
                        <a:latin typeface="Tw Cen MT" panose="020B0602020104020603" pitchFamily="34" charset="0"/>
                        <a:ea typeface="Times New Roman" panose="02020603050405020304" pitchFamily="18" charset="0"/>
                        <a:cs typeface="Times New Roman" panose="02020603050405020304" pitchFamily="18" charset="0"/>
                      </a:endParaRPr>
                    </a:p>
                    <a:p>
                      <a:pPr marL="0" marR="0">
                        <a:lnSpc>
                          <a:spcPct val="90000"/>
                        </a:lnSpc>
                        <a:spcBef>
                          <a:spcPts val="0"/>
                        </a:spcBef>
                        <a:spcAft>
                          <a:spcPts val="0"/>
                        </a:spcAft>
                      </a:pPr>
                      <a:r>
                        <a:rPr lang="fr-FR" sz="18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Lorsqu'il n'y a pas de </a:t>
                      </a:r>
                      <a:r>
                        <a:rPr lang="fr-FR" sz="1800" dirty="0" err="1">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RECOs</a:t>
                      </a:r>
                      <a:r>
                        <a:rPr lang="fr-FR" sz="18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 : demander de l'aide dès que possible (dans un délai d'une semaine). </a:t>
                      </a:r>
                      <a:endParaRPr lang="en-UG" sz="1600" dirty="0">
                        <a:effectLst/>
                        <a:latin typeface="Tw Cen MT" panose="020B0602020104020603" pitchFamily="34" charset="0"/>
                        <a:ea typeface="Calibri" panose="020F0502020204030204" pitchFamily="34" charset="0"/>
                        <a:cs typeface="Times New Roman" panose="02020603050405020304" pitchFamily="18" charset="0"/>
                      </a:endParaRPr>
                    </a:p>
                    <a:p>
                      <a:pPr marL="342900" marR="0" lvl="0" indent="-342900">
                        <a:lnSpc>
                          <a:spcPct val="90000"/>
                        </a:lnSpc>
                        <a:spcBef>
                          <a:spcPts val="0"/>
                        </a:spcBef>
                        <a:spcAft>
                          <a:spcPts val="0"/>
                        </a:spcAft>
                        <a:buFont typeface="Symbol" panose="05050102010706020507" pitchFamily="18" charset="2"/>
                        <a:buChar char=""/>
                      </a:pPr>
                      <a:r>
                        <a:rPr lang="fr-FR" sz="1800" dirty="0">
                          <a:solidFill>
                            <a:srgbClr val="000000"/>
                          </a:solidFill>
                          <a:effectLst/>
                          <a:latin typeface="Tw Cen MT" panose="020B0602020104020603" pitchFamily="34" charset="0"/>
                          <a:ea typeface="Times New Roman" panose="02020603050405020304" pitchFamily="18" charset="0"/>
                          <a:cs typeface="Times New Roman" panose="02020603050405020304" pitchFamily="18" charset="0"/>
                        </a:rPr>
                        <a:t>Mesurer et faire contrôler le PB tous les 3 jours </a:t>
                      </a:r>
                      <a:endParaRPr lang="en-UG" sz="1800" dirty="0">
                        <a:effectLst/>
                        <a:latin typeface="Tw Cen MT" panose="020B0602020104020603" pitchFamily="34" charset="0"/>
                        <a:ea typeface="Times New Roman" panose="02020603050405020304" pitchFamily="18" charset="0"/>
                        <a:cs typeface="Times New Roman" panose="02020603050405020304" pitchFamily="18" charset="0"/>
                      </a:endParaRPr>
                    </a:p>
                    <a:p>
                      <a:pPr marL="342900" marR="0" lvl="0" indent="-342900">
                        <a:lnSpc>
                          <a:spcPct val="90000"/>
                        </a:lnSpc>
                        <a:spcBef>
                          <a:spcPts val="0"/>
                        </a:spcBef>
                        <a:spcAft>
                          <a:spcPts val="0"/>
                        </a:spcAft>
                        <a:buFont typeface="Symbol" panose="05050102010706020507" pitchFamily="18" charset="2"/>
                        <a:buChar char=""/>
                      </a:pPr>
                      <a:r>
                        <a:rPr lang="fr-FR" sz="1800" dirty="0">
                          <a:solidFill>
                            <a:srgbClr val="000000"/>
                          </a:solidFill>
                          <a:effectLst/>
                          <a:latin typeface="Tw Cen MT" panose="020B0602020104020603" pitchFamily="34" charset="0"/>
                          <a:ea typeface="Times New Roman" panose="02020603050405020304" pitchFamily="18" charset="0"/>
                          <a:cs typeface="Times New Roman" panose="02020603050405020304" pitchFamily="18" charset="0"/>
                        </a:rPr>
                        <a:t>Essayer d'améliorer le régime alimentaire de l'enfant - augmenter l'allaitement maternel pour les enfants nourris au sein, augmenter la consommation de liquides et d'aliments nutritifs (conformément aux directives locales en matière de nutrition).</a:t>
                      </a:r>
                      <a:endParaRPr lang="en-UG" sz="180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58486" marR="584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48754069"/>
                  </a:ext>
                </a:extLst>
              </a:tr>
              <a:tr h="521081">
                <a:tc>
                  <a:txBody>
                    <a:bodyPr/>
                    <a:lstStyle/>
                    <a:p>
                      <a:pPr marL="0" marR="0">
                        <a:lnSpc>
                          <a:spcPct val="90000"/>
                        </a:lnSpc>
                        <a:spcBef>
                          <a:spcPts val="0"/>
                        </a:spcBef>
                        <a:spcAft>
                          <a:spcPts val="0"/>
                        </a:spcAft>
                      </a:pPr>
                      <a:r>
                        <a:rPr lang="en-US" sz="1800" b="1"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a:t>
                      </a:r>
                      <a:endPar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en-US" sz="1800" b="1"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PB VERT</a:t>
                      </a:r>
                      <a:endPar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58486" marR="584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90000"/>
                        </a:lnSpc>
                        <a:spcBef>
                          <a:spcPts val="0"/>
                        </a:spcBef>
                        <a:spcAft>
                          <a:spcPts val="0"/>
                        </a:spcAft>
                      </a:pPr>
                      <a:r>
                        <a:rPr lang="fr-FR" sz="1800" b="1"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a:t>
                      </a:r>
                      <a:endPar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fr-FR" sz="1800" b="1"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Bonne santé</a:t>
                      </a:r>
                      <a:endPar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en-US"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a:t>
                      </a:r>
                      <a:endPar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58486" marR="584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90000"/>
                        </a:lnSpc>
                        <a:spcBef>
                          <a:spcPts val="0"/>
                        </a:spcBef>
                        <a:spcAft>
                          <a:spcPts val="0"/>
                        </a:spcAft>
                        <a:tabLst>
                          <a:tab pos="457200" algn="l"/>
                        </a:tabLst>
                      </a:pPr>
                      <a:r>
                        <a:rPr lang="fr-FR"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Votre enfant est convenablement nourri. </a:t>
                      </a:r>
                      <a:endPar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en-GB"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Continue to provide nutritious food. </a:t>
                      </a:r>
                      <a:endPar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fr-FR" sz="1800" noProof="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Conseillé de dépister chaque 2 semaines</a:t>
                      </a:r>
                    </a:p>
                  </a:txBody>
                  <a:tcPr marL="58486" marR="584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23933458"/>
                  </a:ext>
                </a:extLst>
              </a:tr>
              <a:tr h="1042162">
                <a:tc>
                  <a:txBody>
                    <a:bodyPr/>
                    <a:lstStyle/>
                    <a:p>
                      <a:pPr marL="0" marR="0">
                        <a:lnSpc>
                          <a:spcPct val="90000"/>
                        </a:lnSpc>
                        <a:spcBef>
                          <a:spcPts val="0"/>
                        </a:spcBef>
                        <a:spcAft>
                          <a:spcPts val="0"/>
                        </a:spcAft>
                      </a:pPr>
                      <a:r>
                        <a:rPr lang="en-US" sz="1800" b="1"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a:t>
                      </a:r>
                      <a:endPar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en-US" sz="1800" b="1"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a:t>
                      </a:r>
                      <a:endPar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en-US" sz="1800" b="1"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a:t>
                      </a:r>
                      <a:r>
                        <a:rPr lang="en-US" sz="1800" b="1" dirty="0" err="1">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Oedème</a:t>
                      </a:r>
                      <a:endPar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58486" marR="584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90000"/>
                        </a:lnSpc>
                        <a:spcBef>
                          <a:spcPts val="0"/>
                        </a:spcBef>
                        <a:spcAft>
                          <a:spcPts val="0"/>
                        </a:spcAft>
                      </a:pPr>
                      <a:r>
                        <a:rPr lang="en-US"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a:t>
                      </a:r>
                      <a:endPar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0"/>
                        </a:spcAft>
                      </a:pPr>
                      <a:r>
                        <a:rPr lang="en-US"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a:t>
                      </a:r>
                      <a:r>
                        <a:rPr lang="en-US" sz="1800" dirty="0" err="1">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Oedème</a:t>
                      </a:r>
                      <a:r>
                        <a:rPr lang="en-US"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a:t>
                      </a:r>
                      <a:r>
                        <a:rPr lang="en-US" sz="1800" dirty="0" err="1">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nutritionnel</a:t>
                      </a:r>
                      <a:endPar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58486" marR="584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342900" marR="0" lvl="0" indent="-342900">
                        <a:lnSpc>
                          <a:spcPct val="90000"/>
                        </a:lnSpc>
                        <a:spcBef>
                          <a:spcPts val="0"/>
                        </a:spcBef>
                        <a:spcAft>
                          <a:spcPts val="0"/>
                        </a:spcAft>
                        <a:buFont typeface="Symbol" panose="05050102010706020507" pitchFamily="18" charset="2"/>
                        <a:buChar char=""/>
                        <a:tabLst>
                          <a:tab pos="457200" algn="l"/>
                        </a:tabLst>
                      </a:pPr>
                      <a:r>
                        <a:rPr lang="en-UG" sz="1800" dirty="0" err="1">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Votre</a:t>
                      </a:r>
                      <a:r>
                        <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enfant </a:t>
                      </a:r>
                      <a:r>
                        <a:rPr lang="en-UG" sz="1800" dirty="0" err="1">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souffre</a:t>
                      </a:r>
                      <a:r>
                        <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de malnutrition </a:t>
                      </a:r>
                      <a:r>
                        <a:rPr lang="en-UG" sz="1800" dirty="0" err="1">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aigüe</a:t>
                      </a:r>
                      <a:r>
                        <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a:t>
                      </a:r>
                      <a:r>
                        <a:rPr lang="en-UG" sz="1800" dirty="0" err="1">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sévère</a:t>
                      </a:r>
                      <a:endPar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a:p>
                      <a:pPr marL="342900" marR="0" lvl="0" indent="-342900">
                        <a:lnSpc>
                          <a:spcPct val="90000"/>
                        </a:lnSpc>
                        <a:spcBef>
                          <a:spcPts val="0"/>
                        </a:spcBef>
                        <a:spcAft>
                          <a:spcPts val="0"/>
                        </a:spcAft>
                        <a:buFont typeface="Symbol" panose="05050102010706020507" pitchFamily="18" charset="2"/>
                        <a:buChar char=""/>
                        <a:tabLst>
                          <a:tab pos="457200" algn="l"/>
                        </a:tabLst>
                      </a:pPr>
                      <a:r>
                        <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Faire </a:t>
                      </a:r>
                      <a:r>
                        <a:rPr lang="en-UG" sz="1800" dirty="0" err="1">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mesurer</a:t>
                      </a:r>
                      <a:r>
                        <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a:t>
                      </a:r>
                      <a:r>
                        <a:rPr lang="en-UG" sz="1800" dirty="0" err="1">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votre</a:t>
                      </a:r>
                      <a:r>
                        <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enfant par le </a:t>
                      </a:r>
                      <a:r>
                        <a:rPr lang="en-UG" sz="1800" dirty="0" err="1">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relais</a:t>
                      </a:r>
                      <a:r>
                        <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a:t>
                      </a:r>
                      <a:r>
                        <a:rPr lang="en-UG" sz="1800" dirty="0" err="1">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communautaire</a:t>
                      </a:r>
                      <a:r>
                        <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qui </a:t>
                      </a:r>
                      <a:r>
                        <a:rPr lang="en-UG" sz="1800" dirty="0" err="1">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décidera</a:t>
                      </a:r>
                      <a:r>
                        <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de </a:t>
                      </a:r>
                      <a:r>
                        <a:rPr lang="en-UG" sz="1800" dirty="0" err="1">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l’orientation</a:t>
                      </a:r>
                      <a:r>
                        <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de </a:t>
                      </a:r>
                      <a:r>
                        <a:rPr lang="en-UG" sz="1800" dirty="0" err="1">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l’enfant</a:t>
                      </a:r>
                      <a:r>
                        <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a:t>
                      </a:r>
                      <a:r>
                        <a:rPr lang="en-UG" sz="1800" dirty="0" err="1">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ou</a:t>
                      </a:r>
                      <a:endPar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a:p>
                      <a:pPr marL="342900" marR="0" lvl="0" indent="-342900">
                        <a:lnSpc>
                          <a:spcPct val="90000"/>
                        </a:lnSpc>
                        <a:spcBef>
                          <a:spcPts val="0"/>
                        </a:spcBef>
                        <a:spcAft>
                          <a:spcPts val="0"/>
                        </a:spcAft>
                        <a:buFont typeface="Symbol" panose="05050102010706020507" pitchFamily="18" charset="2"/>
                        <a:buChar char=""/>
                        <a:tabLst>
                          <a:tab pos="457200" algn="l"/>
                        </a:tabLst>
                      </a:pPr>
                      <a:r>
                        <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Consulter </a:t>
                      </a:r>
                      <a:r>
                        <a:rPr lang="en-UG" sz="1800" dirty="0" err="1">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immédiatement</a:t>
                      </a:r>
                      <a:r>
                        <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un centre de </a:t>
                      </a:r>
                      <a:r>
                        <a:rPr lang="en-UG" sz="1800" dirty="0" err="1">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sante</a:t>
                      </a:r>
                      <a:r>
                        <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(dans un </a:t>
                      </a:r>
                      <a:r>
                        <a:rPr lang="en-UG" sz="1800" dirty="0" err="1">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délai</a:t>
                      </a:r>
                      <a:r>
                        <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 de 24 à 48 </a:t>
                      </a:r>
                      <a:r>
                        <a:rPr lang="en-UG" sz="1800" dirty="0" err="1">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heures</a:t>
                      </a:r>
                      <a:endParaRPr lang="en-UG" sz="18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58486" marR="584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769330678"/>
                  </a:ext>
                </a:extLst>
              </a:tr>
            </a:tbl>
          </a:graphicData>
        </a:graphic>
      </p:graphicFrame>
      <p:pic>
        <p:nvPicPr>
          <p:cNvPr id="4" name="Picture 3">
            <a:extLst>
              <a:ext uri="{FF2B5EF4-FFF2-40B4-BE49-F238E27FC236}">
                <a16:creationId xmlns:a16="http://schemas.microsoft.com/office/drawing/2014/main" id="{0CD84B2B-C4C3-4221-9E2C-5EBD7437B99A}"/>
              </a:ext>
            </a:extLst>
          </p:cNvPr>
          <p:cNvPicPr>
            <a:picLocks noChangeAspect="1"/>
          </p:cNvPicPr>
          <p:nvPr/>
        </p:nvPicPr>
        <p:blipFill>
          <a:blip r:embed="rId2"/>
          <a:stretch>
            <a:fillRect/>
          </a:stretch>
        </p:blipFill>
        <p:spPr>
          <a:xfrm>
            <a:off x="190499" y="759114"/>
            <a:ext cx="873104" cy="4819753"/>
          </a:xfrm>
          <a:prstGeom prst="rect">
            <a:avLst/>
          </a:prstGeom>
        </p:spPr>
      </p:pic>
      <p:cxnSp>
        <p:nvCxnSpPr>
          <p:cNvPr id="14" name="Straight Connector 13">
            <a:extLst>
              <a:ext uri="{FF2B5EF4-FFF2-40B4-BE49-F238E27FC236}">
                <a16:creationId xmlns:a16="http://schemas.microsoft.com/office/drawing/2014/main" id="{70FD278D-99E4-4479-8BB5-CC7469F7E017}"/>
              </a:ext>
            </a:extLst>
          </p:cNvPr>
          <p:cNvCxnSpPr>
            <a:cxnSpLocks/>
          </p:cNvCxnSpPr>
          <p:nvPr/>
        </p:nvCxnSpPr>
        <p:spPr>
          <a:xfrm flipV="1">
            <a:off x="952500" y="2181225"/>
            <a:ext cx="0" cy="13736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C78561A-78C8-4F8C-B2A8-6E62545434BB}"/>
              </a:ext>
            </a:extLst>
          </p:cNvPr>
          <p:cNvCxnSpPr>
            <a:cxnSpLocks/>
          </p:cNvCxnSpPr>
          <p:nvPr/>
        </p:nvCxnSpPr>
        <p:spPr>
          <a:xfrm>
            <a:off x="952500" y="2181225"/>
            <a:ext cx="53340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CE6E480-A141-43A9-9BA6-66E4E797897C}"/>
              </a:ext>
            </a:extLst>
          </p:cNvPr>
          <p:cNvCxnSpPr>
            <a:cxnSpLocks/>
          </p:cNvCxnSpPr>
          <p:nvPr/>
        </p:nvCxnSpPr>
        <p:spPr>
          <a:xfrm>
            <a:off x="779552" y="4143724"/>
            <a:ext cx="734673" cy="0"/>
          </a:xfrm>
          <a:prstGeom prst="straightConnector1">
            <a:avLst/>
          </a:prstGeom>
          <a:ln w="38100">
            <a:solidFill>
              <a:srgbClr val="FFFF6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92A0F33-755D-4629-ABB1-040727813FDB}"/>
              </a:ext>
            </a:extLst>
          </p:cNvPr>
          <p:cNvCxnSpPr>
            <a:cxnSpLocks/>
          </p:cNvCxnSpPr>
          <p:nvPr/>
        </p:nvCxnSpPr>
        <p:spPr>
          <a:xfrm>
            <a:off x="720475" y="5011033"/>
            <a:ext cx="793750" cy="0"/>
          </a:xfrm>
          <a:prstGeom prst="straightConnector1">
            <a:avLst/>
          </a:prstGeom>
          <a:ln w="28575">
            <a:solidFill>
              <a:srgbClr val="00CC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23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6CE5B-BD1C-4563-88AE-B38F3FA9D927}"/>
              </a:ext>
            </a:extLst>
          </p:cNvPr>
          <p:cNvSpPr>
            <a:spLocks noGrp="1"/>
          </p:cNvSpPr>
          <p:nvPr>
            <p:ph type="title"/>
          </p:nvPr>
        </p:nvSpPr>
        <p:spPr/>
        <p:txBody>
          <a:bodyPr>
            <a:normAutofit fontScale="90000"/>
          </a:bodyPr>
          <a:lstStyle/>
          <a:p>
            <a:pPr algn="ctr"/>
            <a:r>
              <a:rPr lang="fr-FR" b="1" dirty="0">
                <a:solidFill>
                  <a:schemeClr val="tx1"/>
                </a:solidFill>
              </a:rPr>
              <a:t>D-Suivi et évaluation de l’approche périmètre brachial mère</a:t>
            </a:r>
            <a:br>
              <a:rPr lang="fr-FR" b="1" dirty="0"/>
            </a:br>
            <a:endParaRPr lang="en-US" dirty="0"/>
          </a:p>
        </p:txBody>
      </p:sp>
      <p:sp>
        <p:nvSpPr>
          <p:cNvPr id="4" name="Content Placeholder 3">
            <a:extLst>
              <a:ext uri="{FF2B5EF4-FFF2-40B4-BE49-F238E27FC236}">
                <a16:creationId xmlns:a16="http://schemas.microsoft.com/office/drawing/2014/main" id="{8ACDC461-FBE9-3133-B4C2-612FACF413BF}"/>
              </a:ext>
            </a:extLst>
          </p:cNvPr>
          <p:cNvSpPr>
            <a:spLocks noGrp="1"/>
          </p:cNvSpPr>
          <p:nvPr>
            <p:ph idx="1"/>
          </p:nvPr>
        </p:nvSpPr>
        <p:spPr>
          <a:xfrm>
            <a:off x="838200" y="1378527"/>
            <a:ext cx="10515600" cy="4773036"/>
          </a:xfrm>
        </p:spPr>
        <p:txBody>
          <a:bodyPr/>
          <a:lstStyle/>
          <a:p>
            <a:pPr marL="0" indent="0">
              <a:buNone/>
            </a:pPr>
            <a:endParaRPr lang="fr-FR" dirty="0"/>
          </a:p>
          <a:p>
            <a:pPr marL="0" indent="0" algn="ctr">
              <a:buNone/>
            </a:pPr>
            <a:r>
              <a:rPr lang="fr-FR" sz="3600" b="1" dirty="0">
                <a:latin typeface="Tw Cen MT" panose="020B0602020104020603" pitchFamily="34" charset="0"/>
              </a:rPr>
              <a:t>Séance de </a:t>
            </a:r>
            <a:r>
              <a:rPr lang="fr-FR" sz="3600" b="1" dirty="0" err="1">
                <a:latin typeface="Tw Cen MT" panose="020B0602020104020603" pitchFamily="34" charset="0"/>
              </a:rPr>
              <a:t>brain</a:t>
            </a:r>
            <a:r>
              <a:rPr lang="fr-FR" sz="3600" b="1" dirty="0">
                <a:latin typeface="Tw Cen MT" panose="020B0602020104020603" pitchFamily="34" charset="0"/>
              </a:rPr>
              <a:t> </a:t>
            </a:r>
            <a:r>
              <a:rPr lang="fr-FR" sz="3600" b="1" dirty="0" err="1">
                <a:latin typeface="Tw Cen MT" panose="020B0602020104020603" pitchFamily="34" charset="0"/>
              </a:rPr>
              <a:t>storming</a:t>
            </a:r>
            <a:endParaRPr lang="fr-FR" sz="3600" b="1" dirty="0">
              <a:latin typeface="Tw Cen MT" panose="020B0602020104020603" pitchFamily="34" charset="0"/>
            </a:endParaRPr>
          </a:p>
          <a:p>
            <a:pPr marL="0" indent="0">
              <a:buNone/>
            </a:pPr>
            <a:endParaRPr lang="fr-FR" dirty="0"/>
          </a:p>
          <a:p>
            <a:pPr marL="0" indent="0">
              <a:buNone/>
            </a:pPr>
            <a:r>
              <a:rPr lang="fr-FR" sz="3200" dirty="0">
                <a:latin typeface="Tw Cen MT" panose="020B0602020104020603" pitchFamily="34" charset="0"/>
              </a:rPr>
              <a:t>Quelles sont les données collectées dans le cadre des activités de l'approche MUAC familiale ?</a:t>
            </a:r>
            <a:endParaRPr lang="en-UG" sz="3200" dirty="0">
              <a:latin typeface="Tw Cen MT" panose="020B0602020104020603" pitchFamily="34" charset="0"/>
            </a:endParaRPr>
          </a:p>
        </p:txBody>
      </p:sp>
    </p:spTree>
    <p:extLst>
      <p:ext uri="{BB962C8B-B14F-4D97-AF65-F5344CB8AC3E}">
        <p14:creationId xmlns:p14="http://schemas.microsoft.com/office/powerpoint/2010/main" val="39695561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6CE5B-BD1C-4563-88AE-B38F3FA9D927}"/>
              </a:ext>
            </a:extLst>
          </p:cNvPr>
          <p:cNvSpPr>
            <a:spLocks noGrp="1"/>
          </p:cNvSpPr>
          <p:nvPr>
            <p:ph type="title"/>
          </p:nvPr>
        </p:nvSpPr>
        <p:spPr/>
        <p:txBody>
          <a:bodyPr>
            <a:normAutofit fontScale="90000"/>
          </a:bodyPr>
          <a:lstStyle/>
          <a:p>
            <a:pPr algn="ctr"/>
            <a:r>
              <a:rPr lang="fr-FR" b="1" dirty="0">
                <a:solidFill>
                  <a:schemeClr val="tx1"/>
                </a:solidFill>
              </a:rPr>
              <a:t>D-Suivi et évaluation de l’approche périmètre brachial mère</a:t>
            </a:r>
            <a:br>
              <a:rPr lang="fr-FR" b="1" dirty="0"/>
            </a:br>
            <a:endParaRPr lang="en-US" dirty="0"/>
          </a:p>
        </p:txBody>
      </p:sp>
      <p:graphicFrame>
        <p:nvGraphicFramePr>
          <p:cNvPr id="6" name="Content Placeholder 5">
            <a:extLst>
              <a:ext uri="{FF2B5EF4-FFF2-40B4-BE49-F238E27FC236}">
                <a16:creationId xmlns:a16="http://schemas.microsoft.com/office/drawing/2014/main" id="{3D20C8BD-339D-1E2D-234D-695C0792EAFE}"/>
              </a:ext>
            </a:extLst>
          </p:cNvPr>
          <p:cNvGraphicFramePr>
            <a:graphicFrameLocks noGrp="1"/>
          </p:cNvGraphicFramePr>
          <p:nvPr>
            <p:ph idx="1"/>
          </p:nvPr>
        </p:nvGraphicFramePr>
        <p:xfrm>
          <a:off x="438150" y="805021"/>
          <a:ext cx="11315700" cy="5825936"/>
        </p:xfrm>
        <a:graphic>
          <a:graphicData uri="http://schemas.openxmlformats.org/drawingml/2006/table">
            <a:tbl>
              <a:tblPr firstRow="1" firstCol="1" bandRow="1">
                <a:tableStyleId>{5C22544A-7EE6-4342-B048-85BDC9FD1C3A}</a:tableStyleId>
              </a:tblPr>
              <a:tblGrid>
                <a:gridCol w="1422400">
                  <a:extLst>
                    <a:ext uri="{9D8B030D-6E8A-4147-A177-3AD203B41FA5}">
                      <a16:colId xmlns:a16="http://schemas.microsoft.com/office/drawing/2014/main" val="1961790659"/>
                    </a:ext>
                  </a:extLst>
                </a:gridCol>
                <a:gridCol w="1454390">
                  <a:extLst>
                    <a:ext uri="{9D8B030D-6E8A-4147-A177-3AD203B41FA5}">
                      <a16:colId xmlns:a16="http://schemas.microsoft.com/office/drawing/2014/main" val="3598529525"/>
                    </a:ext>
                  </a:extLst>
                </a:gridCol>
                <a:gridCol w="3555760">
                  <a:extLst>
                    <a:ext uri="{9D8B030D-6E8A-4147-A177-3AD203B41FA5}">
                      <a16:colId xmlns:a16="http://schemas.microsoft.com/office/drawing/2014/main" val="1297235654"/>
                    </a:ext>
                  </a:extLst>
                </a:gridCol>
                <a:gridCol w="2915776">
                  <a:extLst>
                    <a:ext uri="{9D8B030D-6E8A-4147-A177-3AD203B41FA5}">
                      <a16:colId xmlns:a16="http://schemas.microsoft.com/office/drawing/2014/main" val="1500381140"/>
                    </a:ext>
                  </a:extLst>
                </a:gridCol>
                <a:gridCol w="1967374">
                  <a:extLst>
                    <a:ext uri="{9D8B030D-6E8A-4147-A177-3AD203B41FA5}">
                      <a16:colId xmlns:a16="http://schemas.microsoft.com/office/drawing/2014/main" val="1175724825"/>
                    </a:ext>
                  </a:extLst>
                </a:gridCol>
              </a:tblGrid>
              <a:tr h="550964">
                <a:tc>
                  <a:txBody>
                    <a:bodyPr/>
                    <a:lstStyle/>
                    <a:p>
                      <a:pPr marL="0" marR="0">
                        <a:lnSpc>
                          <a:spcPct val="107000"/>
                        </a:lnSpc>
                        <a:spcBef>
                          <a:spcPts val="0"/>
                        </a:spcBef>
                        <a:spcAft>
                          <a:spcPts val="0"/>
                        </a:spcAft>
                      </a:pPr>
                      <a:r>
                        <a:rPr lang="fr-FR" sz="1800" kern="1200">
                          <a:effectLst/>
                          <a:latin typeface="Tw Cen MT" panose="020B0602020104020603" pitchFamily="34" charset="0"/>
                        </a:rPr>
                        <a:t>pyramide sanitaire</a:t>
                      </a:r>
                      <a:endParaRPr lang="en-UG" sz="16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FR" sz="1800" kern="1200">
                          <a:effectLst/>
                          <a:latin typeface="Tw Cen MT" panose="020B0602020104020603" pitchFamily="34" charset="0"/>
                        </a:rPr>
                        <a:t>Responsable</a:t>
                      </a:r>
                      <a:endParaRPr lang="en-UG" sz="16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FR" sz="1800" kern="1200">
                          <a:effectLst/>
                          <a:latin typeface="Tw Cen MT" panose="020B0602020104020603" pitchFamily="34" charset="0"/>
                        </a:rPr>
                        <a:t>Activités</a:t>
                      </a:r>
                      <a:endParaRPr lang="en-UG" sz="16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FR" sz="1800" kern="1200">
                          <a:effectLst/>
                          <a:latin typeface="Tw Cen MT" panose="020B0602020104020603" pitchFamily="34" charset="0"/>
                        </a:rPr>
                        <a:t>Indicateurs </a:t>
                      </a:r>
                      <a:endParaRPr lang="en-UG" sz="16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FR" sz="1800" kern="1200">
                          <a:effectLst/>
                          <a:latin typeface="Tw Cen MT" panose="020B0602020104020603" pitchFamily="34" charset="0"/>
                        </a:rPr>
                        <a:t>Echec de la stratégie</a:t>
                      </a:r>
                      <a:endParaRPr lang="en-UG" sz="16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8264116"/>
                  </a:ext>
                </a:extLst>
              </a:tr>
              <a:tr h="1963674">
                <a:tc>
                  <a:txBody>
                    <a:bodyPr/>
                    <a:lstStyle/>
                    <a:p>
                      <a:pPr marL="0" marR="0">
                        <a:lnSpc>
                          <a:spcPct val="107000"/>
                        </a:lnSpc>
                        <a:spcBef>
                          <a:spcPts val="0"/>
                        </a:spcBef>
                        <a:spcAft>
                          <a:spcPts val="0"/>
                        </a:spcAft>
                      </a:pPr>
                      <a:r>
                        <a:rPr lang="fr-FR" sz="1800" kern="1200">
                          <a:effectLst/>
                          <a:latin typeface="Tw Cen MT" panose="020B0602020104020603" pitchFamily="34" charset="0"/>
                        </a:rPr>
                        <a:t>Communautaire</a:t>
                      </a:r>
                      <a:endParaRPr lang="en-UG" sz="16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fr-FR" sz="1800" kern="1200">
                          <a:effectLst/>
                          <a:latin typeface="Tw Cen MT" panose="020B0602020104020603" pitchFamily="34" charset="0"/>
                        </a:rPr>
                        <a:t>RECO</a:t>
                      </a:r>
                      <a:endParaRPr lang="en-UG" sz="16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lgn="just">
                        <a:lnSpc>
                          <a:spcPct val="107000"/>
                        </a:lnSpc>
                        <a:spcBef>
                          <a:spcPts val="0"/>
                        </a:spcBef>
                        <a:spcAft>
                          <a:spcPts val="0"/>
                        </a:spcAft>
                        <a:buFont typeface="Symbol" panose="05050102010706020507" pitchFamily="18" charset="2"/>
                        <a:buChar char=""/>
                      </a:pPr>
                      <a:r>
                        <a:rPr lang="fr-FR" sz="1800" kern="1200">
                          <a:effectLst/>
                          <a:latin typeface="Tw Cen MT" panose="020B0602020104020603" pitchFamily="34" charset="0"/>
                        </a:rPr>
                        <a:t>Réaliser des tests aléatoires dans les foyers après 3 semaines après la formation</a:t>
                      </a:r>
                      <a:endParaRPr lang="en-UG" sz="1600">
                        <a:effectLst/>
                        <a:latin typeface="Tw Cen MT" panose="020B0602020104020603" pitchFamily="34" charset="0"/>
                      </a:endParaRPr>
                    </a:p>
                    <a:p>
                      <a:pPr marL="342900" marR="0" lvl="0" indent="-342900" algn="just">
                        <a:lnSpc>
                          <a:spcPct val="107000"/>
                        </a:lnSpc>
                        <a:spcBef>
                          <a:spcPts val="0"/>
                        </a:spcBef>
                        <a:spcAft>
                          <a:spcPts val="0"/>
                        </a:spcAft>
                        <a:buFont typeface="Symbol" panose="05050102010706020507" pitchFamily="18" charset="2"/>
                        <a:buChar char=""/>
                      </a:pPr>
                      <a:r>
                        <a:rPr lang="fr-FR" sz="1800" kern="1200">
                          <a:effectLst/>
                          <a:latin typeface="Tw Cen MT" panose="020B0602020104020603" pitchFamily="34" charset="0"/>
                        </a:rPr>
                        <a:t>Recycler les soignants</a:t>
                      </a:r>
                      <a:endParaRPr lang="en-UG" sz="1600">
                        <a:effectLst/>
                        <a:latin typeface="Tw Cen MT" panose="020B0602020104020603" pitchFamily="34" charset="0"/>
                      </a:endParaRPr>
                    </a:p>
                    <a:p>
                      <a:pPr marL="0" marR="0">
                        <a:lnSpc>
                          <a:spcPct val="107000"/>
                        </a:lnSpc>
                        <a:spcBef>
                          <a:spcPts val="0"/>
                        </a:spcBef>
                        <a:spcAft>
                          <a:spcPts val="0"/>
                        </a:spcAft>
                      </a:pPr>
                      <a:r>
                        <a:rPr lang="en-US" sz="1800">
                          <a:effectLst/>
                          <a:latin typeface="Tw Cen MT" panose="020B0602020104020603" pitchFamily="34" charset="0"/>
                        </a:rPr>
                        <a:t> </a:t>
                      </a:r>
                      <a:endParaRPr lang="en-UG" sz="16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FR" sz="1800">
                          <a:effectLst/>
                          <a:latin typeface="Tw Cen MT" panose="020B0602020104020603" pitchFamily="34" charset="0"/>
                        </a:rPr>
                        <a:t>Fréquence moyenne du dépistage </a:t>
                      </a:r>
                      <a:endParaRPr lang="en-UG" sz="1600">
                        <a:effectLst/>
                        <a:latin typeface="Tw Cen MT" panose="020B0602020104020603" pitchFamily="34" charset="0"/>
                      </a:endParaRPr>
                    </a:p>
                    <a:p>
                      <a:pPr marL="342900" marR="0" lvl="0" indent="-342900">
                        <a:lnSpc>
                          <a:spcPct val="107000"/>
                        </a:lnSpc>
                        <a:spcBef>
                          <a:spcPts val="0"/>
                        </a:spcBef>
                        <a:spcAft>
                          <a:spcPts val="0"/>
                        </a:spcAft>
                        <a:buFont typeface="Symbol" panose="05050102010706020507" pitchFamily="18" charset="2"/>
                        <a:buChar char=""/>
                      </a:pPr>
                      <a:r>
                        <a:rPr lang="fr-FR" sz="1800">
                          <a:effectLst/>
                          <a:latin typeface="Tw Cen MT" panose="020B0602020104020603" pitchFamily="34" charset="0"/>
                        </a:rPr>
                        <a:t>PB médian à l’admission dans les CAC</a:t>
                      </a:r>
                      <a:endParaRPr lang="en-UG" sz="1600">
                        <a:effectLst/>
                        <a:latin typeface="Tw Cen MT" panose="020B0602020104020603" pitchFamily="34" charset="0"/>
                      </a:endParaRPr>
                    </a:p>
                    <a:p>
                      <a:pPr marL="342900" marR="0" lvl="0" indent="-342900">
                        <a:lnSpc>
                          <a:spcPct val="107000"/>
                        </a:lnSpc>
                        <a:spcBef>
                          <a:spcPts val="0"/>
                        </a:spcBef>
                        <a:spcAft>
                          <a:spcPts val="0"/>
                        </a:spcAft>
                        <a:buFont typeface="Symbol" panose="05050102010706020507" pitchFamily="18" charset="2"/>
                        <a:buChar char=""/>
                      </a:pPr>
                      <a:r>
                        <a:rPr lang="fr-FR" sz="1800">
                          <a:effectLst/>
                          <a:latin typeface="Tw Cen MT" panose="020B0602020104020603" pitchFamily="34" charset="0"/>
                        </a:rPr>
                        <a:t>Proportion de cohérence PB de la soignants et relais</a:t>
                      </a:r>
                      <a:endParaRPr lang="en-UG" sz="16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FR" sz="1800" dirty="0">
                          <a:effectLst/>
                          <a:latin typeface="Tw Cen MT" panose="020B0602020104020603" pitchFamily="34" charset="0"/>
                        </a:rPr>
                        <a:t>si &lt;75% des évaluations se révèle insatisfaisant, organiser un recyclage</a:t>
                      </a:r>
                      <a:endParaRPr lang="en-UG" sz="16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5902330"/>
                  </a:ext>
                </a:extLst>
              </a:tr>
              <a:tr h="3093842">
                <a:tc>
                  <a:txBody>
                    <a:bodyPr/>
                    <a:lstStyle/>
                    <a:p>
                      <a:pPr marL="0" marR="0">
                        <a:lnSpc>
                          <a:spcPct val="107000"/>
                        </a:lnSpc>
                        <a:spcBef>
                          <a:spcPts val="0"/>
                        </a:spcBef>
                        <a:spcAft>
                          <a:spcPts val="0"/>
                        </a:spcAft>
                      </a:pPr>
                      <a:r>
                        <a:rPr lang="fr-FR" sz="1800">
                          <a:effectLst/>
                          <a:latin typeface="Tw Cen MT" panose="020B0602020104020603" pitchFamily="34" charset="0"/>
                        </a:rPr>
                        <a:t>Centres de santé </a:t>
                      </a:r>
                      <a:endParaRPr lang="en-UG" sz="1600">
                        <a:effectLst/>
                        <a:latin typeface="Tw Cen MT" panose="020B0602020104020603" pitchFamily="34" charset="0"/>
                      </a:endParaRPr>
                    </a:p>
                    <a:p>
                      <a:pPr marL="0" marR="0">
                        <a:lnSpc>
                          <a:spcPct val="107000"/>
                        </a:lnSpc>
                        <a:spcBef>
                          <a:spcPts val="0"/>
                        </a:spcBef>
                        <a:spcAft>
                          <a:spcPts val="0"/>
                        </a:spcAft>
                      </a:pPr>
                      <a:r>
                        <a:rPr lang="fr-FR" sz="1800">
                          <a:effectLst/>
                          <a:latin typeface="Tw Cen MT" panose="020B0602020104020603" pitchFamily="34" charset="0"/>
                        </a:rPr>
                        <a:t> </a:t>
                      </a:r>
                      <a:endParaRPr lang="en-UG" sz="16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FR" sz="1800">
                          <a:effectLst/>
                          <a:latin typeface="Tw Cen MT" panose="020B0602020104020603" pitchFamily="34" charset="0"/>
                        </a:rPr>
                        <a:t>Staff SC</a:t>
                      </a:r>
                      <a:endParaRPr lang="en-UG" sz="1600">
                        <a:effectLst/>
                        <a:latin typeface="Tw Cen MT" panose="020B0602020104020603" pitchFamily="34" charset="0"/>
                      </a:endParaRPr>
                    </a:p>
                    <a:p>
                      <a:pPr marL="0" marR="0">
                        <a:lnSpc>
                          <a:spcPct val="107000"/>
                        </a:lnSpc>
                        <a:spcBef>
                          <a:spcPts val="0"/>
                        </a:spcBef>
                        <a:spcAft>
                          <a:spcPts val="0"/>
                        </a:spcAft>
                      </a:pPr>
                      <a:r>
                        <a:rPr lang="fr-FR" sz="1800">
                          <a:effectLst/>
                          <a:latin typeface="Tw Cen MT" panose="020B0602020104020603" pitchFamily="34" charset="0"/>
                        </a:rPr>
                        <a:t> </a:t>
                      </a:r>
                      <a:endParaRPr lang="en-UG" sz="16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fr-FR" sz="1800" dirty="0">
                          <a:effectLst/>
                          <a:latin typeface="Tw Cen MT" panose="020B0602020104020603" pitchFamily="34" charset="0"/>
                        </a:rPr>
                        <a:t>Vérifier si la mère a été initiée à l’approche PB mère</a:t>
                      </a:r>
                      <a:endParaRPr lang="en-UG" sz="1600" dirty="0">
                        <a:effectLst/>
                        <a:latin typeface="Tw Cen MT" panose="020B0602020104020603" pitchFamily="34" charset="0"/>
                      </a:endParaRPr>
                    </a:p>
                    <a:p>
                      <a:pPr marL="342900" marR="0" lvl="0" indent="-342900">
                        <a:lnSpc>
                          <a:spcPct val="107000"/>
                        </a:lnSpc>
                        <a:spcBef>
                          <a:spcPts val="0"/>
                        </a:spcBef>
                        <a:spcAft>
                          <a:spcPts val="0"/>
                        </a:spcAft>
                        <a:buFont typeface="Symbol" panose="05050102010706020507" pitchFamily="18" charset="2"/>
                        <a:buChar char=""/>
                      </a:pPr>
                      <a:r>
                        <a:rPr lang="fr-FR" sz="1800" dirty="0">
                          <a:effectLst/>
                          <a:latin typeface="Tw Cen MT" panose="020B0602020104020603" pitchFamily="34" charset="0"/>
                        </a:rPr>
                        <a:t>Vérifier si la mère a dépisté son enfant.</a:t>
                      </a:r>
                      <a:endParaRPr lang="en-UG" sz="1600" dirty="0">
                        <a:effectLst/>
                        <a:latin typeface="Tw Cen MT" panose="020B0602020104020603" pitchFamily="34" charset="0"/>
                      </a:endParaRPr>
                    </a:p>
                    <a:p>
                      <a:pPr marL="342900" marR="0" lvl="0" indent="-342900">
                        <a:lnSpc>
                          <a:spcPct val="107000"/>
                        </a:lnSpc>
                        <a:spcBef>
                          <a:spcPts val="0"/>
                        </a:spcBef>
                        <a:spcAft>
                          <a:spcPts val="0"/>
                        </a:spcAft>
                        <a:buFont typeface="Symbol" panose="05050102010706020507" pitchFamily="18" charset="2"/>
                        <a:buChar char=""/>
                      </a:pPr>
                      <a:r>
                        <a:rPr lang="fr-FR" sz="1800" dirty="0">
                          <a:effectLst/>
                          <a:latin typeface="Tw Cen MT" panose="020B0602020104020603" pitchFamily="34" charset="0"/>
                        </a:rPr>
                        <a:t>Vérifier la cohérence entre la couleur du MUAC et présence des œdèmes de la mère et de l’infirmier</a:t>
                      </a:r>
                      <a:endParaRPr lang="en-UG" sz="1600" dirty="0">
                        <a:effectLst/>
                        <a:latin typeface="Tw Cen MT" panose="020B0602020104020603" pitchFamily="34" charset="0"/>
                      </a:endParaRPr>
                    </a:p>
                    <a:p>
                      <a:pPr marL="342900" marR="0" lvl="0" indent="-342900">
                        <a:lnSpc>
                          <a:spcPct val="107000"/>
                        </a:lnSpc>
                        <a:spcBef>
                          <a:spcPts val="0"/>
                        </a:spcBef>
                        <a:spcAft>
                          <a:spcPts val="0"/>
                        </a:spcAft>
                        <a:buFont typeface="Symbol" panose="05050102010706020507" pitchFamily="18" charset="2"/>
                        <a:buChar char=""/>
                      </a:pPr>
                      <a:r>
                        <a:rPr lang="fr-FR" sz="1800" dirty="0">
                          <a:effectLst/>
                          <a:latin typeface="Tw Cen MT" panose="020B0602020104020603" pitchFamily="34" charset="0"/>
                        </a:rPr>
                        <a:t>Recycler/former  les mères pendant les séances de CPS, CPN, CPON</a:t>
                      </a:r>
                      <a:endParaRPr lang="en-UG" sz="16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G" sz="1800" dirty="0">
                          <a:effectLst/>
                          <a:latin typeface="Tw Cen MT" panose="020B0602020104020603" pitchFamily="34" charset="0"/>
                        </a:rPr>
                        <a:t>PB </a:t>
                      </a:r>
                      <a:r>
                        <a:rPr lang="en-UG" sz="1800" dirty="0" err="1">
                          <a:effectLst/>
                          <a:latin typeface="Tw Cen MT" panose="020B0602020104020603" pitchFamily="34" charset="0"/>
                        </a:rPr>
                        <a:t>médian</a:t>
                      </a:r>
                      <a:r>
                        <a:rPr lang="en-UG" sz="1800" dirty="0">
                          <a:effectLst/>
                          <a:latin typeface="Tw Cen MT" panose="020B0602020104020603" pitchFamily="34" charset="0"/>
                        </a:rPr>
                        <a:t> à </a:t>
                      </a:r>
                      <a:r>
                        <a:rPr lang="en-UG" sz="1800" dirty="0" err="1">
                          <a:effectLst/>
                          <a:latin typeface="Tw Cen MT" panose="020B0602020104020603" pitchFamily="34" charset="0"/>
                        </a:rPr>
                        <a:t>l'admission</a:t>
                      </a:r>
                      <a:r>
                        <a:rPr lang="en-UG" sz="1800" dirty="0">
                          <a:effectLst/>
                          <a:latin typeface="Tw Cen MT" panose="020B0602020104020603" pitchFamily="34" charset="0"/>
                        </a:rPr>
                        <a:t> dans le programme,</a:t>
                      </a:r>
                      <a:endParaRPr lang="en-UG" sz="1600" dirty="0">
                        <a:effectLst/>
                        <a:latin typeface="Tw Cen MT" panose="020B0602020104020603" pitchFamily="34" charset="0"/>
                      </a:endParaRPr>
                    </a:p>
                    <a:p>
                      <a:pPr marL="342900" marR="0" lvl="0" indent="-342900">
                        <a:lnSpc>
                          <a:spcPct val="107000"/>
                        </a:lnSpc>
                        <a:spcBef>
                          <a:spcPts val="0"/>
                        </a:spcBef>
                        <a:spcAft>
                          <a:spcPts val="0"/>
                        </a:spcAft>
                        <a:buFont typeface="Symbol" panose="05050102010706020507" pitchFamily="18" charset="2"/>
                        <a:buChar char=""/>
                      </a:pPr>
                      <a:r>
                        <a:rPr lang="en-UG" sz="1800" dirty="0" err="1">
                          <a:effectLst/>
                          <a:latin typeface="Tw Cen MT" panose="020B0602020104020603" pitchFamily="34" charset="0"/>
                        </a:rPr>
                        <a:t>Taux</a:t>
                      </a:r>
                      <a:r>
                        <a:rPr lang="en-UG" sz="1800" dirty="0">
                          <a:effectLst/>
                          <a:latin typeface="Tw Cen MT" panose="020B0602020104020603" pitchFamily="34" charset="0"/>
                        </a:rPr>
                        <a:t> de </a:t>
                      </a:r>
                      <a:r>
                        <a:rPr lang="en-UG" sz="1800" dirty="0" err="1">
                          <a:effectLst/>
                          <a:latin typeface="Tw Cen MT" panose="020B0602020104020603" pitchFamily="34" charset="0"/>
                        </a:rPr>
                        <a:t>présence</a:t>
                      </a:r>
                      <a:r>
                        <a:rPr lang="en-UG" sz="1800" dirty="0">
                          <a:effectLst/>
                          <a:latin typeface="Tw Cen MT" panose="020B0602020104020603" pitchFamily="34" charset="0"/>
                        </a:rPr>
                        <a:t> </a:t>
                      </a:r>
                      <a:r>
                        <a:rPr lang="en-UG" sz="1800" dirty="0" err="1">
                          <a:effectLst/>
                          <a:latin typeface="Tw Cen MT" panose="020B0602020104020603" pitchFamily="34" charset="0"/>
                        </a:rPr>
                        <a:t>d'œdèmes</a:t>
                      </a:r>
                      <a:endParaRPr lang="en-UG" sz="1600" dirty="0">
                        <a:effectLst/>
                        <a:latin typeface="Tw Cen MT" panose="020B0602020104020603" pitchFamily="34" charset="0"/>
                      </a:endParaRPr>
                    </a:p>
                    <a:p>
                      <a:pPr marL="342900" marR="0" lvl="0" indent="-342900">
                        <a:lnSpc>
                          <a:spcPct val="107000"/>
                        </a:lnSpc>
                        <a:spcBef>
                          <a:spcPts val="0"/>
                        </a:spcBef>
                        <a:spcAft>
                          <a:spcPts val="0"/>
                        </a:spcAft>
                        <a:buFont typeface="Symbol" panose="05050102010706020507" pitchFamily="18" charset="2"/>
                        <a:buChar char=""/>
                      </a:pPr>
                      <a:r>
                        <a:rPr lang="en-UG" sz="1800" dirty="0">
                          <a:effectLst/>
                          <a:latin typeface="Tw Cen MT" panose="020B0602020104020603" pitchFamily="34" charset="0"/>
                        </a:rPr>
                        <a:t>Proportion de </a:t>
                      </a:r>
                      <a:r>
                        <a:rPr lang="en-UG" sz="1800" dirty="0" err="1">
                          <a:effectLst/>
                          <a:latin typeface="Tw Cen MT" panose="020B0602020104020603" pitchFamily="34" charset="0"/>
                        </a:rPr>
                        <a:t>cohérence</a:t>
                      </a:r>
                      <a:r>
                        <a:rPr lang="en-UG" sz="1800" dirty="0">
                          <a:effectLst/>
                          <a:latin typeface="Tw Cen MT" panose="020B0602020104020603" pitchFamily="34" charset="0"/>
                        </a:rPr>
                        <a:t> entre le PB du staff CS et la </a:t>
                      </a:r>
                      <a:r>
                        <a:rPr lang="en-UG" sz="1800" dirty="0" err="1">
                          <a:effectLst/>
                          <a:latin typeface="Tw Cen MT" panose="020B0602020104020603" pitchFamily="34" charset="0"/>
                        </a:rPr>
                        <a:t>mère</a:t>
                      </a:r>
                      <a:endParaRPr lang="en-UG" sz="16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FR" sz="1800" dirty="0">
                          <a:effectLst/>
                          <a:latin typeface="Tw Cen MT" panose="020B0602020104020603" pitchFamily="34" charset="0"/>
                        </a:rPr>
                        <a:t>Si la mesure n'est pas cohérente (, si &lt;90%)</a:t>
                      </a:r>
                      <a:endParaRPr lang="en-UG" sz="1600" dirty="0">
                        <a:effectLst/>
                        <a:latin typeface="Tw Cen MT" panose="020B0602020104020603" pitchFamily="34" charset="0"/>
                      </a:endParaRPr>
                    </a:p>
                    <a:p>
                      <a:pPr marL="0" marR="0">
                        <a:lnSpc>
                          <a:spcPct val="107000"/>
                        </a:lnSpc>
                        <a:spcBef>
                          <a:spcPts val="0"/>
                        </a:spcBef>
                        <a:spcAft>
                          <a:spcPts val="0"/>
                        </a:spcAft>
                      </a:pPr>
                      <a:r>
                        <a:rPr lang="fr-FR" sz="1800" dirty="0">
                          <a:effectLst/>
                          <a:latin typeface="Tw Cen MT" panose="020B0602020104020603" pitchFamily="34" charset="0"/>
                        </a:rPr>
                        <a:t>organiser un recyclage</a:t>
                      </a:r>
                      <a:endParaRPr lang="en-UG" sz="16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4209850"/>
                  </a:ext>
                </a:extLst>
              </a:tr>
            </a:tbl>
          </a:graphicData>
        </a:graphic>
      </p:graphicFrame>
    </p:spTree>
    <p:extLst>
      <p:ext uri="{BB962C8B-B14F-4D97-AF65-F5344CB8AC3E}">
        <p14:creationId xmlns:p14="http://schemas.microsoft.com/office/powerpoint/2010/main" val="17259260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6CADBE-5BB9-0E1C-509C-616452FE0080}"/>
              </a:ext>
            </a:extLst>
          </p:cNvPr>
          <p:cNvSpPr>
            <a:spLocks noGrp="1"/>
          </p:cNvSpPr>
          <p:nvPr>
            <p:ph type="title"/>
          </p:nvPr>
        </p:nvSpPr>
        <p:spPr>
          <a:xfrm>
            <a:off x="1737757" y="2220686"/>
            <a:ext cx="9392206" cy="1923802"/>
          </a:xfrm>
        </p:spPr>
        <p:txBody>
          <a:bodyPr>
            <a:normAutofit/>
          </a:bodyPr>
          <a:lstStyle/>
          <a:p>
            <a:r>
              <a:rPr lang="fr-FR" sz="4000" b="1" dirty="0">
                <a:solidFill>
                  <a:schemeClr val="tx1"/>
                </a:solidFill>
              </a:rPr>
              <a:t>Exemple de campagne de formation de masse</a:t>
            </a:r>
            <a:endParaRPr lang="en-UG" sz="4000" b="1" dirty="0">
              <a:solidFill>
                <a:schemeClr val="tx1"/>
              </a:solidFill>
            </a:endParaRPr>
          </a:p>
        </p:txBody>
      </p:sp>
      <p:sp>
        <p:nvSpPr>
          <p:cNvPr id="4" name="Text Placeholder 3">
            <a:extLst>
              <a:ext uri="{FF2B5EF4-FFF2-40B4-BE49-F238E27FC236}">
                <a16:creationId xmlns:a16="http://schemas.microsoft.com/office/drawing/2014/main" id="{1E807FC8-CA87-EC2D-9E99-257F3604B020}"/>
              </a:ext>
            </a:extLst>
          </p:cNvPr>
          <p:cNvSpPr>
            <a:spLocks noGrp="1"/>
          </p:cNvSpPr>
          <p:nvPr>
            <p:ph type="body" sz="quarter" idx="12"/>
          </p:nvPr>
        </p:nvSpPr>
        <p:spPr/>
        <p:txBody>
          <a:bodyPr/>
          <a:lstStyle/>
          <a:p>
            <a:endParaRPr lang="en-UG"/>
          </a:p>
        </p:txBody>
      </p:sp>
      <p:sp>
        <p:nvSpPr>
          <p:cNvPr id="6" name="Text Placeholder 5">
            <a:extLst>
              <a:ext uri="{FF2B5EF4-FFF2-40B4-BE49-F238E27FC236}">
                <a16:creationId xmlns:a16="http://schemas.microsoft.com/office/drawing/2014/main" id="{94950304-E524-73B4-8B44-19DF5E7AF4EC}"/>
              </a:ext>
            </a:extLst>
          </p:cNvPr>
          <p:cNvSpPr>
            <a:spLocks noGrp="1"/>
          </p:cNvSpPr>
          <p:nvPr>
            <p:ph type="body" sz="quarter" idx="13"/>
          </p:nvPr>
        </p:nvSpPr>
        <p:spPr/>
        <p:txBody>
          <a:bodyPr/>
          <a:lstStyle/>
          <a:p>
            <a:endParaRPr lang="en-UG"/>
          </a:p>
        </p:txBody>
      </p:sp>
    </p:spTree>
    <p:extLst>
      <p:ext uri="{BB962C8B-B14F-4D97-AF65-F5344CB8AC3E}">
        <p14:creationId xmlns:p14="http://schemas.microsoft.com/office/powerpoint/2010/main" val="35436798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0" y="167045"/>
            <a:ext cx="22442" cy="1231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r>
              <a:rPr lang="en-US" altLang="en-US" sz="800" dirty="0"/>
              <a:t> </a:t>
            </a:r>
            <a:endParaRPr lang="en-US" altLang="en-US" dirty="0">
              <a:latin typeface="Arial" panose="020B0604020202020204" pitchFamily="34" charset="0"/>
            </a:endParaRPr>
          </a:p>
        </p:txBody>
      </p:sp>
      <p:sp>
        <p:nvSpPr>
          <p:cNvPr id="5" name="Content Placeholder 4">
            <a:extLst>
              <a:ext uri="{FF2B5EF4-FFF2-40B4-BE49-F238E27FC236}">
                <a16:creationId xmlns:a16="http://schemas.microsoft.com/office/drawing/2014/main" id="{3637609B-73B4-83B6-BC10-20A92E02AD96}"/>
              </a:ext>
            </a:extLst>
          </p:cNvPr>
          <p:cNvSpPr>
            <a:spLocks noGrp="1"/>
          </p:cNvSpPr>
          <p:nvPr>
            <p:ph idx="1"/>
          </p:nvPr>
        </p:nvSpPr>
        <p:spPr>
          <a:xfrm>
            <a:off x="894884" y="815373"/>
            <a:ext cx="10515600" cy="5223920"/>
          </a:xfrm>
        </p:spPr>
        <p:txBody>
          <a:bodyPr>
            <a:normAutofit/>
          </a:bodyPr>
          <a:lstStyle/>
          <a:p>
            <a:pPr marL="0" indent="0">
              <a:buNone/>
            </a:pPr>
            <a:r>
              <a:rPr lang="fr-FR" sz="2400" b="1" u="sng" dirty="0">
                <a:solidFill>
                  <a:srgbClr val="0E793D"/>
                </a:solidFill>
                <a:latin typeface="Tw Cen MT" panose="020B0602020104020603" pitchFamily="34" charset="0"/>
                <a:ea typeface="Arial Unicode MS" panose="020B0604020202020204" pitchFamily="34" charset="-128"/>
                <a:cs typeface="Arial Unicode MS" panose="020B0604020202020204" pitchFamily="34" charset="-128"/>
              </a:rPr>
              <a:t>session théorique</a:t>
            </a:r>
          </a:p>
          <a:p>
            <a:pPr marL="0" indent="0">
              <a:buNone/>
            </a:pPr>
            <a:r>
              <a:rPr lang="fr-FR" sz="2400" b="1" dirty="0">
                <a:solidFill>
                  <a:srgbClr val="0E793D"/>
                </a:solidFill>
                <a:latin typeface="Tw Cen MT" panose="020B0602020104020603" pitchFamily="34" charset="0"/>
                <a:ea typeface="Arial Unicode MS" panose="020B0604020202020204" pitchFamily="34" charset="-128"/>
                <a:cs typeface="Arial Unicode MS" panose="020B0604020202020204" pitchFamily="34" charset="-128"/>
              </a:rPr>
              <a:t>Approches: Question et réponse, discussion en groups, présentation avec images, Partage d'expérience.</a:t>
            </a:r>
          </a:p>
          <a:p>
            <a:pPr lvl="1"/>
            <a:r>
              <a:rPr lang="fr-FR" sz="20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Définition de la malnutrition;</a:t>
            </a:r>
          </a:p>
          <a:p>
            <a:pPr lvl="1"/>
            <a:r>
              <a:rPr lang="fr-FR" sz="20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Quelle est la différence entre </a:t>
            </a:r>
            <a:r>
              <a:rPr lang="fr-FR" sz="2000" dirty="0">
                <a:solidFill>
                  <a:srgbClr val="000000"/>
                </a:solidFill>
                <a:latin typeface="Tw Cen MT" panose="020B0602020104020603" pitchFamily="34" charset="0"/>
                <a:ea typeface="Calibri" panose="020F0502020204030204" pitchFamily="34" charset="0"/>
                <a:cs typeface="Times New Roman" panose="02020603050405020304" pitchFamily="18" charset="0"/>
              </a:rPr>
              <a:t>le</a:t>
            </a:r>
            <a:r>
              <a:rPr lang="fr-FR" sz="2000" dirty="0">
                <a:latin typeface="Tw Cen MT" panose="020B0602020104020603" pitchFamily="34" charset="0"/>
                <a:ea typeface="Arial Unicode MS" panose="020B0604020202020204" pitchFamily="34" charset="-128"/>
                <a:cs typeface="Arial Unicode MS" panose="020B0604020202020204" pitchFamily="34" charset="-128"/>
              </a:rPr>
              <a:t> marasme et kwashiorkor?</a:t>
            </a:r>
            <a:endParaRPr lang="en-US" sz="2000" dirty="0">
              <a:latin typeface="Tw Cen MT" panose="020B0602020104020603" pitchFamily="34" charset="0"/>
              <a:ea typeface="Arial Unicode MS" panose="020B0604020202020204" pitchFamily="34" charset="-128"/>
              <a:cs typeface="Times New Roman" panose="02020603050405020304" pitchFamily="18" charset="0"/>
            </a:endParaRPr>
          </a:p>
          <a:p>
            <a:pPr lvl="1"/>
            <a:r>
              <a:rPr lang="fr-FR" sz="20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Quelles sont les avantages du PB mères ?</a:t>
            </a:r>
          </a:p>
          <a:p>
            <a:pPr lvl="1"/>
            <a:r>
              <a:rPr lang="fr-FR" sz="20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Comment utiliser le Bande PB?</a:t>
            </a:r>
          </a:p>
          <a:p>
            <a:pPr lvl="1"/>
            <a:r>
              <a:rPr lang="fr-FR" sz="20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Quand utiliser le PB et vérifier la présence d’œdème ?</a:t>
            </a:r>
            <a:r>
              <a:rPr lang="fr-FR" sz="2000" dirty="0">
                <a:latin typeface="Tw Cen MT" panose="020B0602020104020603" pitchFamily="34" charset="0"/>
                <a:ea typeface="Arial Unicode MS" panose="020B0604020202020204" pitchFamily="34" charset="-128"/>
                <a:cs typeface="Arial Unicode MS" panose="020B0604020202020204" pitchFamily="34" charset="-128"/>
              </a:rPr>
              <a:t> </a:t>
            </a:r>
          </a:p>
          <a:p>
            <a:pPr lvl="1"/>
            <a:r>
              <a:rPr lang="fr-FR" sz="2000" dirty="0">
                <a:latin typeface="Tw Cen MT" panose="020B0602020104020603" pitchFamily="34" charset="0"/>
                <a:ea typeface="Arial Unicode MS" panose="020B0604020202020204" pitchFamily="34" charset="-128"/>
                <a:cs typeface="Arial Unicode MS" panose="020B0604020202020204" pitchFamily="34" charset="-128"/>
              </a:rPr>
              <a:t>Orientation de l’enfant</a:t>
            </a:r>
            <a:endParaRPr lang="fr-FR" sz="2400" b="1" dirty="0">
              <a:solidFill>
                <a:srgbClr val="0E793D"/>
              </a:solidFill>
              <a:latin typeface="Tw Cen MT" panose="020B0602020104020603" pitchFamily="34" charset="0"/>
              <a:ea typeface="Arial Unicode MS" panose="020B0604020202020204" pitchFamily="34" charset="-128"/>
              <a:cs typeface="Arial Unicode MS" panose="020B0604020202020204" pitchFamily="34" charset="-128"/>
            </a:endParaRPr>
          </a:p>
          <a:p>
            <a:pPr marL="0" indent="0">
              <a:buNone/>
            </a:pPr>
            <a:r>
              <a:rPr lang="fr-FR" sz="2400" b="1" u="sng" dirty="0">
                <a:solidFill>
                  <a:srgbClr val="0E793D"/>
                </a:solidFill>
                <a:latin typeface="Tw Cen MT" panose="020B0602020104020603" pitchFamily="34" charset="0"/>
                <a:ea typeface="Arial Unicode MS" panose="020B0604020202020204" pitchFamily="34" charset="-128"/>
                <a:cs typeface="Arial Unicode MS" panose="020B0604020202020204" pitchFamily="34" charset="-128"/>
              </a:rPr>
              <a:t>session pratique</a:t>
            </a:r>
          </a:p>
          <a:p>
            <a:pPr marL="0" indent="0">
              <a:buNone/>
            </a:pPr>
            <a:r>
              <a:rPr lang="fr-FR" sz="2400" b="1" dirty="0">
                <a:solidFill>
                  <a:srgbClr val="0E793D"/>
                </a:solidFill>
                <a:latin typeface="Tw Cen MT" panose="020B0602020104020603" pitchFamily="34" charset="0"/>
                <a:ea typeface="Arial Unicode MS" panose="020B0604020202020204" pitchFamily="34" charset="-128"/>
                <a:cs typeface="Arial Unicode MS" panose="020B0604020202020204" pitchFamily="34" charset="-128"/>
              </a:rPr>
              <a:t>Approches: Démonstrations, observations, pratiques en binôme</a:t>
            </a:r>
          </a:p>
          <a:p>
            <a:pPr lvl="1"/>
            <a:r>
              <a:rPr lang="fr-FR" sz="2000" dirty="0">
                <a:latin typeface="Tw Cen MT" panose="020B0602020104020603" pitchFamily="34" charset="0"/>
                <a:ea typeface="Arial Unicode MS" panose="020B0604020202020204" pitchFamily="34" charset="-128"/>
                <a:cs typeface="Arial Unicode MS" panose="020B0604020202020204" pitchFamily="34" charset="-128"/>
              </a:rPr>
              <a:t>Mesure du MUAC</a:t>
            </a:r>
          </a:p>
          <a:p>
            <a:pPr lvl="1"/>
            <a:r>
              <a:rPr lang="fr-FR" sz="2000" dirty="0">
                <a:latin typeface="Tw Cen MT" panose="020B0602020104020603" pitchFamily="34" charset="0"/>
                <a:ea typeface="Arial Unicode MS" panose="020B0604020202020204" pitchFamily="34" charset="-128"/>
                <a:cs typeface="Arial Unicode MS" panose="020B0604020202020204" pitchFamily="34" charset="-128"/>
              </a:rPr>
              <a:t>Détection d'œdème</a:t>
            </a:r>
          </a:p>
          <a:p>
            <a:pPr lvl="1"/>
            <a:r>
              <a:rPr lang="fr-FR" sz="2000" dirty="0">
                <a:latin typeface="Tw Cen MT" panose="020B0602020104020603" pitchFamily="34" charset="0"/>
                <a:ea typeface="Arial Unicode MS" panose="020B0604020202020204" pitchFamily="34" charset="-128"/>
                <a:cs typeface="Arial Unicode MS" panose="020B0604020202020204" pitchFamily="34" charset="-128"/>
              </a:rPr>
              <a:t>Orientation de l’enfant</a:t>
            </a:r>
            <a:endParaRPr lang="en-UG" sz="2000" dirty="0">
              <a:latin typeface="Tw Cen MT" panose="020B0602020104020603" pitchFamily="34" charset="0"/>
            </a:endParaRPr>
          </a:p>
          <a:p>
            <a:pPr marL="0" indent="0">
              <a:buNone/>
            </a:pPr>
            <a:endParaRPr lang="fr-FR"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 name="Title 1">
            <a:extLst>
              <a:ext uri="{FF2B5EF4-FFF2-40B4-BE49-F238E27FC236}">
                <a16:creationId xmlns:a16="http://schemas.microsoft.com/office/drawing/2014/main" id="{DCAAFEE8-66B1-4C34-45A0-79E3E25EB94F}"/>
              </a:ext>
            </a:extLst>
          </p:cNvPr>
          <p:cNvSpPr>
            <a:spLocks noGrp="1"/>
          </p:cNvSpPr>
          <p:nvPr>
            <p:ph type="title"/>
          </p:nvPr>
        </p:nvSpPr>
        <p:spPr/>
        <p:txBody>
          <a:bodyPr>
            <a:normAutofit fontScale="90000"/>
          </a:bodyPr>
          <a:lstStyle/>
          <a:p>
            <a:pPr algn="ctr"/>
            <a:r>
              <a:rPr lang="en-US" b="1" dirty="0" err="1"/>
              <a:t>Methodologie</a:t>
            </a:r>
            <a:r>
              <a:rPr lang="en-US" b="1" dirty="0"/>
              <a:t> propose.</a:t>
            </a:r>
            <a:endParaRPr lang="en-UG" b="1" dirty="0"/>
          </a:p>
        </p:txBody>
      </p:sp>
    </p:spTree>
    <p:extLst>
      <p:ext uri="{BB962C8B-B14F-4D97-AF65-F5344CB8AC3E}">
        <p14:creationId xmlns:p14="http://schemas.microsoft.com/office/powerpoint/2010/main" val="280594839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0" y="167045"/>
            <a:ext cx="22442" cy="1231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r>
              <a:rPr lang="en-US" altLang="en-US" sz="800" dirty="0"/>
              <a:t> </a:t>
            </a:r>
            <a:endParaRPr lang="en-US" altLang="en-US" dirty="0">
              <a:latin typeface="Arial" panose="020B0604020202020204" pitchFamily="34" charset="0"/>
            </a:endParaRPr>
          </a:p>
        </p:txBody>
      </p:sp>
      <p:sp>
        <p:nvSpPr>
          <p:cNvPr id="5" name="Content Placeholder 4">
            <a:extLst>
              <a:ext uri="{FF2B5EF4-FFF2-40B4-BE49-F238E27FC236}">
                <a16:creationId xmlns:a16="http://schemas.microsoft.com/office/drawing/2014/main" id="{1D518FDF-89A7-BAA8-8E4F-8264132CEB6E}"/>
              </a:ext>
            </a:extLst>
          </p:cNvPr>
          <p:cNvSpPr>
            <a:spLocks noGrp="1"/>
          </p:cNvSpPr>
          <p:nvPr>
            <p:ph idx="1"/>
          </p:nvPr>
        </p:nvSpPr>
        <p:spPr>
          <a:xfrm>
            <a:off x="622300" y="815373"/>
            <a:ext cx="10515600" cy="5287715"/>
          </a:xfrm>
        </p:spPr>
        <p:txBody>
          <a:bodyPr>
            <a:normAutofit fontScale="70000" lnSpcReduction="20000"/>
          </a:bodyPr>
          <a:lstStyle/>
          <a:p>
            <a:pPr marL="0" indent="0">
              <a:buNone/>
            </a:pPr>
            <a:r>
              <a:rPr lang="fr-FR"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Contenu</a:t>
            </a:r>
          </a:p>
          <a:p>
            <a:r>
              <a:rPr lang="fr-FR"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Mot de bienvenue et </a:t>
            </a:r>
            <a:r>
              <a:rPr lang="en-US" dirty="0"/>
              <a:t>Icebreaker</a:t>
            </a:r>
          </a:p>
          <a:p>
            <a:r>
              <a:rPr lang="en-US" dirty="0" err="1"/>
              <a:t>Objectifs</a:t>
            </a:r>
            <a:r>
              <a:rPr lang="en-US" dirty="0"/>
              <a:t> de la séance</a:t>
            </a:r>
            <a:r>
              <a:rPr lang="fr-FR"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fr-FR"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Définition de la malnutrition;</a:t>
            </a:r>
          </a:p>
          <a:p>
            <a:pPr>
              <a:lnSpc>
                <a:spcPct val="107000"/>
              </a:lnSpc>
              <a:spcBef>
                <a:spcPts val="0"/>
              </a:spcBef>
            </a:pPr>
            <a:r>
              <a:rPr lang="fr-FR"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Quelle est la différence entre le marasme et kwashiorkor?</a:t>
            </a:r>
          </a:p>
          <a:p>
            <a:pPr>
              <a:lnSpc>
                <a:spcPct val="107000"/>
              </a:lnSpc>
              <a:spcBef>
                <a:spcPts val="0"/>
              </a:spcBef>
            </a:pPr>
            <a:r>
              <a:rPr lang="fr-FR" sz="2800" dirty="0">
                <a:latin typeface="Tw Cen MT" panose="020B0602020104020603" pitchFamily="34" charset="0"/>
              </a:rPr>
              <a:t>Qu'est-ce que le PB famille ?</a:t>
            </a:r>
          </a:p>
          <a:p>
            <a:pPr>
              <a:lnSpc>
                <a:spcPct val="107000"/>
              </a:lnSpc>
              <a:spcBef>
                <a:spcPts val="0"/>
              </a:spcBef>
            </a:pPr>
            <a:r>
              <a:rPr lang="fr-FR"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Quelles sont les avantages du PB Famille</a:t>
            </a:r>
          </a:p>
          <a:p>
            <a:pPr>
              <a:lnSpc>
                <a:spcPct val="107000"/>
              </a:lnSpc>
              <a:spcBef>
                <a:spcPts val="0"/>
              </a:spcBef>
            </a:pPr>
            <a:r>
              <a:rPr lang="fr-FR" sz="2800" dirty="0">
                <a:latin typeface="Tw Cen MT" panose="020B0602020104020603" pitchFamily="34" charset="0"/>
              </a:rPr>
              <a:t>Comment mesurer le PB</a:t>
            </a:r>
          </a:p>
          <a:p>
            <a:pPr>
              <a:lnSpc>
                <a:spcPct val="107000"/>
              </a:lnSpc>
              <a:spcBef>
                <a:spcPts val="0"/>
              </a:spcBef>
            </a:pPr>
            <a:r>
              <a:rPr lang="fr-FR" sz="2800" dirty="0">
                <a:latin typeface="Tw Cen MT" panose="020B0602020104020603" pitchFamily="34" charset="0"/>
              </a:rPr>
              <a:t>Comment vérifier la présence d'œdèmes</a:t>
            </a:r>
          </a:p>
          <a:p>
            <a:pPr>
              <a:lnSpc>
                <a:spcPct val="107000"/>
              </a:lnSpc>
              <a:spcBef>
                <a:spcPts val="0"/>
              </a:spcBef>
            </a:pPr>
            <a:r>
              <a:rPr lang="fr-FR" sz="2800" dirty="0">
                <a:latin typeface="Tw Cen MT" panose="020B0602020104020603" pitchFamily="34" charset="0"/>
              </a:rPr>
              <a:t>Ce qu'il faut faire ensuite.</a:t>
            </a:r>
            <a:endParaRPr lang="en-US" dirty="0"/>
          </a:p>
          <a:p>
            <a:pPr marL="0" indent="0">
              <a:buNone/>
            </a:pPr>
            <a:endParaRPr lang="en-US" dirty="0"/>
          </a:p>
          <a:p>
            <a:pPr marL="0" indent="0">
              <a:buNone/>
            </a:pPr>
            <a:r>
              <a:rPr lang="en-US" b="1" dirty="0"/>
              <a:t>Note: </a:t>
            </a:r>
            <a:r>
              <a:rPr lang="fr-FR" dirty="0"/>
              <a:t>Les participants à cette formation seront des personnes s'occupant de nourrissons et d'enfants âgés de 6 à 59 mois, ainsi que d'autres membres de la communauté intéressés par le soutien aux parents dans leurs familles et leurs communautés et/ou par le déploiement du MUAC familial dans leurs communautés. </a:t>
            </a:r>
          </a:p>
          <a:p>
            <a:pPr marL="0" indent="0">
              <a:buNone/>
            </a:pPr>
            <a:r>
              <a:rPr lang="fr-FR" dirty="0"/>
              <a:t>Il s'agit d'un </a:t>
            </a:r>
            <a:r>
              <a:rPr lang="fr-FR" dirty="0" err="1"/>
              <a:t>seance</a:t>
            </a:r>
            <a:r>
              <a:rPr lang="fr-FR" dirty="0"/>
              <a:t> autonome.  Il peut également être dispensé à d'autres moments opportuns, par exemple lorsque les dispensateurs de soins accèdent aux services de santé, dans un établissement de santé ou par l'intermédiaire d'un agent de santé communautaire.</a:t>
            </a:r>
            <a:endParaRPr lang="en-UG" dirty="0"/>
          </a:p>
        </p:txBody>
      </p:sp>
      <p:sp>
        <p:nvSpPr>
          <p:cNvPr id="2" name="Title 1">
            <a:extLst>
              <a:ext uri="{FF2B5EF4-FFF2-40B4-BE49-F238E27FC236}">
                <a16:creationId xmlns:a16="http://schemas.microsoft.com/office/drawing/2014/main" id="{96D5E098-C28F-EC42-30B0-E56C1D904E44}"/>
              </a:ext>
            </a:extLst>
          </p:cNvPr>
          <p:cNvSpPr>
            <a:spLocks noGrp="1"/>
          </p:cNvSpPr>
          <p:nvPr>
            <p:ph type="title"/>
          </p:nvPr>
        </p:nvSpPr>
        <p:spPr>
          <a:xfrm>
            <a:off x="520995" y="32709"/>
            <a:ext cx="10889489" cy="648328"/>
          </a:xfrm>
        </p:spPr>
        <p:txBody>
          <a:bodyPr>
            <a:normAutofit fontScale="90000"/>
          </a:bodyPr>
          <a:lstStyle/>
          <a:p>
            <a:r>
              <a:rPr lang="en-US" dirty="0"/>
              <a:t>Structure et </a:t>
            </a:r>
            <a:r>
              <a:rPr lang="en-US" dirty="0" err="1"/>
              <a:t>contenu</a:t>
            </a:r>
            <a:r>
              <a:rPr lang="en-US" dirty="0"/>
              <a:t> de la formation pour </a:t>
            </a:r>
            <a:r>
              <a:rPr lang="en-US" dirty="0" err="1"/>
              <a:t>soignants</a:t>
            </a:r>
            <a:endParaRPr lang="en-UG" dirty="0"/>
          </a:p>
        </p:txBody>
      </p:sp>
    </p:spTree>
    <p:extLst>
      <p:ext uri="{BB962C8B-B14F-4D97-AF65-F5344CB8AC3E}">
        <p14:creationId xmlns:p14="http://schemas.microsoft.com/office/powerpoint/2010/main" val="258654982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0" y="167045"/>
            <a:ext cx="22442" cy="1231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Content Placeholder 2">
            <a:extLst>
              <a:ext uri="{FF2B5EF4-FFF2-40B4-BE49-F238E27FC236}">
                <a16:creationId xmlns:a16="http://schemas.microsoft.com/office/drawing/2014/main" id="{6A22F3FE-0567-F9B5-83D9-E666F5DAF9C2}"/>
              </a:ext>
            </a:extLst>
          </p:cNvPr>
          <p:cNvSpPr>
            <a:spLocks noGrp="1"/>
          </p:cNvSpPr>
          <p:nvPr>
            <p:ph idx="1"/>
          </p:nvPr>
        </p:nvSpPr>
        <p:spPr>
          <a:xfrm>
            <a:off x="742506" y="946726"/>
            <a:ext cx="11304182" cy="5262687"/>
          </a:xfrm>
        </p:spPr>
        <p:txBody>
          <a:bodyPr>
            <a:normAutofit fontScale="55000" lnSpcReduction="20000"/>
          </a:bodyPr>
          <a:lstStyle/>
          <a:p>
            <a:r>
              <a:rPr lang="fr-FR" sz="3300" b="1" dirty="0">
                <a:latin typeface="Tw Cen MT" panose="020B0602020104020603" pitchFamily="34" charset="0"/>
              </a:rPr>
              <a:t>Durée </a:t>
            </a:r>
            <a:r>
              <a:rPr lang="fr-FR" sz="3300" dirty="0">
                <a:latin typeface="Tw Cen MT" panose="020B0602020104020603" pitchFamily="34" charset="0"/>
              </a:rPr>
              <a:t>: pas plus de 2,5 heures.</a:t>
            </a:r>
          </a:p>
          <a:p>
            <a:r>
              <a:rPr lang="fr-FR" sz="3300" dirty="0">
                <a:latin typeface="Tw Cen MT" panose="020B0602020104020603" pitchFamily="34" charset="0"/>
              </a:rPr>
              <a:t>Pour les soignants individuels dans les centres de santé, la séance ne devrait pas durer plus de 20 minutes.</a:t>
            </a:r>
          </a:p>
          <a:p>
            <a:r>
              <a:rPr lang="fr-FR" sz="3300" dirty="0">
                <a:latin typeface="Tw Cen MT" panose="020B0602020104020603" pitchFamily="34" charset="0"/>
              </a:rPr>
              <a:t>Se concentrer sur les 4 aspects clés :</a:t>
            </a:r>
          </a:p>
          <a:p>
            <a:pPr lvl="1">
              <a:buFont typeface="Calibri" panose="020F0502020204030204" pitchFamily="34" charset="0"/>
              <a:buChar char="–"/>
            </a:pPr>
            <a:r>
              <a:rPr lang="fr-FR" sz="2900" dirty="0">
                <a:latin typeface="Tw Cen MT" panose="020B0602020104020603" pitchFamily="34" charset="0"/>
              </a:rPr>
              <a:t>Qu'est-ce que le PB famille ?</a:t>
            </a:r>
          </a:p>
          <a:p>
            <a:pPr lvl="1">
              <a:buFont typeface="Calibri" panose="020F0502020204030204" pitchFamily="34" charset="0"/>
              <a:buChar char="–"/>
            </a:pPr>
            <a:r>
              <a:rPr lang="fr-FR" sz="2900" dirty="0">
                <a:latin typeface="Tw Cen MT" panose="020B0602020104020603" pitchFamily="34" charset="0"/>
              </a:rPr>
              <a:t>Comment mesurer le PB</a:t>
            </a:r>
          </a:p>
          <a:p>
            <a:pPr lvl="1">
              <a:buFont typeface="Calibri" panose="020F0502020204030204" pitchFamily="34" charset="0"/>
              <a:buChar char="–"/>
            </a:pPr>
            <a:r>
              <a:rPr lang="fr-FR" sz="2900" dirty="0">
                <a:latin typeface="Tw Cen MT" panose="020B0602020104020603" pitchFamily="34" charset="0"/>
              </a:rPr>
              <a:t>Comment vérifier la présence d'œdèmes</a:t>
            </a:r>
          </a:p>
          <a:p>
            <a:pPr lvl="1">
              <a:buFont typeface="Calibri" panose="020F0502020204030204" pitchFamily="34" charset="0"/>
              <a:buChar char="–"/>
            </a:pPr>
            <a:r>
              <a:rPr lang="fr-FR" sz="2900" dirty="0">
                <a:latin typeface="Tw Cen MT" panose="020B0602020104020603" pitchFamily="34" charset="0"/>
              </a:rPr>
              <a:t>Ce qu'il faut faire ensuite.</a:t>
            </a:r>
          </a:p>
          <a:p>
            <a:r>
              <a:rPr lang="fr-FR" sz="3300" b="1" dirty="0">
                <a:latin typeface="Tw Cen MT" panose="020B0602020104020603" pitchFamily="34" charset="0"/>
              </a:rPr>
              <a:t>Lieu: </a:t>
            </a:r>
            <a:r>
              <a:rPr lang="fr-FR" sz="3300" dirty="0">
                <a:latin typeface="Tw Cen MT" panose="020B0602020104020603" pitchFamily="34" charset="0"/>
              </a:rPr>
              <a:t>communauté dans un espace adapté aux enfants, salles d'attente des centres de santé, maisons (pour le face-à-face). Tous les soignants formés doivent être accompagnés d'un enfant.</a:t>
            </a:r>
          </a:p>
          <a:p>
            <a:r>
              <a:rPr lang="fr-FR" sz="3300" dirty="0">
                <a:latin typeface="Tw Cen MT" panose="020B0602020104020603" pitchFamily="34" charset="0"/>
              </a:rPr>
              <a:t>Ne pas oublier les aspects de genre de la communauté</a:t>
            </a:r>
          </a:p>
          <a:p>
            <a:r>
              <a:rPr lang="fr-FR" sz="3300" b="1" dirty="0">
                <a:latin typeface="Tw Cen MT" panose="020B0602020104020603" pitchFamily="34" charset="0"/>
              </a:rPr>
              <a:t>Formateurs: </a:t>
            </a:r>
            <a:r>
              <a:rPr lang="fr-FR" sz="3300" dirty="0">
                <a:latin typeface="Tw Cen MT" panose="020B0602020104020603" pitchFamily="34" charset="0"/>
              </a:rPr>
              <a:t>Le ratio idéal entre le formateur et le participant est de 1:6, mais il doit être adapté en fonction du contexte.</a:t>
            </a:r>
          </a:p>
          <a:p>
            <a:r>
              <a:rPr lang="fr-FR" sz="3300" b="1" dirty="0">
                <a:latin typeface="Tw Cen MT" panose="020B0602020104020603" pitchFamily="34" charset="0"/>
              </a:rPr>
              <a:t>Matériel nécessaire: </a:t>
            </a:r>
            <a:r>
              <a:rPr lang="fr-FR" sz="3300" dirty="0">
                <a:latin typeface="Tw Cen MT" panose="020B0602020104020603" pitchFamily="34" charset="0"/>
              </a:rPr>
              <a:t>Bandes PB, matériel de jeu, aides visuelles, manuels du participant (surtout illustrés), mannequins pour mesurer le PB, sable/mangue mûre/article pour simuler l'œdème, manuel/guide de formation, équipement pour la vidéo (facultatif).</a:t>
            </a:r>
          </a:p>
          <a:p>
            <a:r>
              <a:rPr lang="fr-FR" sz="3300" b="1" dirty="0">
                <a:latin typeface="Tw Cen MT" panose="020B0602020104020603" pitchFamily="34" charset="0"/>
              </a:rPr>
              <a:t>Compétences essentielles pour les formateurs :</a:t>
            </a:r>
          </a:p>
          <a:p>
            <a:r>
              <a:rPr lang="fr-FR" sz="3300" dirty="0">
                <a:latin typeface="Tw Cen MT" panose="020B0602020104020603" pitchFamily="34" charset="0"/>
              </a:rPr>
              <a:t>Avoir suivi avec succès une  formation (</a:t>
            </a:r>
            <a:r>
              <a:rPr lang="fr-FR" sz="3300" dirty="0" err="1">
                <a:latin typeface="Tw Cen MT" panose="020B0602020104020603" pitchFamily="34" charset="0"/>
              </a:rPr>
              <a:t>ToT</a:t>
            </a:r>
            <a:r>
              <a:rPr lang="fr-FR" sz="3300" dirty="0">
                <a:latin typeface="Tw Cen MT" panose="020B0602020104020603" pitchFamily="34" charset="0"/>
              </a:rPr>
              <a:t>) sur le PB Famille</a:t>
            </a:r>
          </a:p>
          <a:p>
            <a:r>
              <a:rPr lang="fr-FR" sz="3300" dirty="0">
                <a:latin typeface="Tw Cen MT" panose="020B0602020104020603" pitchFamily="34" charset="0"/>
              </a:rPr>
              <a:t>Avoir une expérience locale en matière de nutrition/santé communautaire, de conseil, de formations antérieures pour les membres de la communauté est un avantage supplémentaire.</a:t>
            </a:r>
            <a:endParaRPr lang="fr-FR" dirty="0">
              <a:latin typeface="Tw Cen MT" panose="020B0602020104020603" pitchFamily="34" charset="0"/>
            </a:endParaRPr>
          </a:p>
          <a:p>
            <a:endParaRPr lang="en-UG" dirty="0"/>
          </a:p>
        </p:txBody>
      </p:sp>
      <p:sp>
        <p:nvSpPr>
          <p:cNvPr id="2" name="Title 1">
            <a:extLst>
              <a:ext uri="{FF2B5EF4-FFF2-40B4-BE49-F238E27FC236}">
                <a16:creationId xmlns:a16="http://schemas.microsoft.com/office/drawing/2014/main" id="{96D5E098-C28F-EC42-30B0-E56C1D904E44}"/>
              </a:ext>
            </a:extLst>
          </p:cNvPr>
          <p:cNvSpPr>
            <a:spLocks noGrp="1"/>
          </p:cNvSpPr>
          <p:nvPr>
            <p:ph type="title"/>
          </p:nvPr>
        </p:nvSpPr>
        <p:spPr/>
        <p:txBody>
          <a:bodyPr>
            <a:normAutofit fontScale="90000"/>
          </a:bodyPr>
          <a:lstStyle/>
          <a:p>
            <a:r>
              <a:rPr lang="en-US" dirty="0"/>
              <a:t>Structure et </a:t>
            </a:r>
            <a:r>
              <a:rPr lang="en-US" dirty="0" err="1"/>
              <a:t>contenu</a:t>
            </a:r>
            <a:r>
              <a:rPr lang="en-US" dirty="0"/>
              <a:t> de la formation pour </a:t>
            </a:r>
            <a:r>
              <a:rPr lang="en-US" dirty="0" err="1"/>
              <a:t>soignants</a:t>
            </a:r>
            <a:endParaRPr lang="en-UG" dirty="0"/>
          </a:p>
        </p:txBody>
      </p:sp>
    </p:spTree>
    <p:extLst>
      <p:ext uri="{BB962C8B-B14F-4D97-AF65-F5344CB8AC3E}">
        <p14:creationId xmlns:p14="http://schemas.microsoft.com/office/powerpoint/2010/main" val="174752054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CD6131-B8EB-D9D7-7127-334D26A97C97}"/>
              </a:ext>
            </a:extLst>
          </p:cNvPr>
          <p:cNvSpPr>
            <a:spLocks noGrp="1"/>
          </p:cNvSpPr>
          <p:nvPr>
            <p:ph idx="1"/>
          </p:nvPr>
        </p:nvSpPr>
        <p:spPr>
          <a:xfrm>
            <a:off x="838200" y="952500"/>
            <a:ext cx="10515600" cy="5224463"/>
          </a:xfrm>
        </p:spPr>
        <p:txBody>
          <a:bodyPr>
            <a:normAutofit lnSpcReduction="10000"/>
          </a:bodyPr>
          <a:lstStyle/>
          <a:p>
            <a:pPr marL="0" indent="0">
              <a:buNone/>
            </a:pPr>
            <a:r>
              <a:rPr lang="fr-FR" dirty="0">
                <a:latin typeface="Tw Cen MT" panose="020B0602020104020603" pitchFamily="34" charset="0"/>
              </a:rPr>
              <a:t>A la fin de la session, les soignants seront capables de : </a:t>
            </a:r>
          </a:p>
          <a:p>
            <a:pPr lvl="1"/>
            <a:r>
              <a:rPr lang="fr-FR" dirty="0">
                <a:latin typeface="Tw Cen MT" panose="020B0602020104020603" pitchFamily="34" charset="0"/>
              </a:rPr>
              <a:t>Expliquer ce qu'est le PB Famille et comment il peut être utile à leur famille. </a:t>
            </a:r>
          </a:p>
          <a:p>
            <a:pPr lvl="1"/>
            <a:r>
              <a:rPr lang="fr-FR" dirty="0">
                <a:latin typeface="Tw Cen MT" panose="020B0602020104020603" pitchFamily="34" charset="0"/>
              </a:rPr>
              <a:t>Expliquer pourquoi un dépistage régulier de l'émaciation chez l'enfant est important.</a:t>
            </a:r>
          </a:p>
          <a:p>
            <a:pPr lvl="1"/>
            <a:r>
              <a:rPr lang="fr-FR" dirty="0">
                <a:latin typeface="Tw Cen MT" panose="020B0602020104020603" pitchFamily="34" charset="0"/>
              </a:rPr>
              <a:t> Déterminer si leur enfant présente une émaciation sévère, modérée ou nulle, à l'aide du ruban PB. </a:t>
            </a:r>
          </a:p>
          <a:p>
            <a:pPr lvl="1"/>
            <a:r>
              <a:rPr lang="fr-FR" dirty="0">
                <a:latin typeface="Tw Cen MT" panose="020B0602020104020603" pitchFamily="34" charset="0"/>
              </a:rPr>
              <a:t>Déterminer si leur enfant présente un œdème bipède. </a:t>
            </a:r>
          </a:p>
          <a:p>
            <a:pPr lvl="1"/>
            <a:r>
              <a:rPr lang="fr-FR" dirty="0">
                <a:latin typeface="Tw Cen MT" panose="020B0602020104020603" pitchFamily="34" charset="0"/>
              </a:rPr>
              <a:t>Continuer à donner à l'enfant des aliments nutritifs, à mesurer régulièrement le MUAC et à vérifier la présence d'œdèmes bipèdes lorsque le MUAC de l'enfant est VERT. </a:t>
            </a:r>
          </a:p>
          <a:p>
            <a:pPr lvl="1"/>
            <a:r>
              <a:rPr lang="fr-FR" dirty="0">
                <a:latin typeface="Tw Cen MT" panose="020B0602020104020603" pitchFamily="34" charset="0"/>
              </a:rPr>
              <a:t>Demander de l'aide dès que possible (dans un délai d'une semaine), en surveillant le PB tous les trois jours dans l'intervalle, et essayer d'améliorer le régime alimentaire de l'enfant, lorsque le PB de l'enfant est </a:t>
            </a:r>
            <a:r>
              <a:rPr lang="fr-FR" dirty="0">
                <a:highlight>
                  <a:srgbClr val="FFFF00"/>
                </a:highlight>
                <a:latin typeface="Tw Cen MT" panose="020B0602020104020603" pitchFamily="34" charset="0"/>
              </a:rPr>
              <a:t>JAUNE.</a:t>
            </a:r>
            <a:r>
              <a:rPr lang="fr-FR" dirty="0">
                <a:latin typeface="Tw Cen MT" panose="020B0602020104020603" pitchFamily="34" charset="0"/>
              </a:rPr>
              <a:t> </a:t>
            </a:r>
          </a:p>
          <a:p>
            <a:pPr lvl="1"/>
            <a:r>
              <a:rPr lang="fr-FR" dirty="0">
                <a:latin typeface="Tw Cen MT" panose="020B0602020104020603" pitchFamily="34" charset="0"/>
              </a:rPr>
              <a:t>Consulter immédiatement (dans les 24-48 heures) si l'enfant présente des œdèmes ou si la mesure du PB est </a:t>
            </a:r>
            <a:r>
              <a:rPr lang="fr-FR" dirty="0">
                <a:highlight>
                  <a:srgbClr val="FF0000"/>
                </a:highlight>
                <a:latin typeface="Tw Cen MT" panose="020B0602020104020603" pitchFamily="34" charset="0"/>
              </a:rPr>
              <a:t>ROUGE.</a:t>
            </a:r>
          </a:p>
          <a:p>
            <a:pPr marL="0" indent="0">
              <a:buNone/>
            </a:pPr>
            <a:endParaRPr lang="en-UG" dirty="0"/>
          </a:p>
        </p:txBody>
      </p:sp>
      <p:sp>
        <p:nvSpPr>
          <p:cNvPr id="3" name="Title 2">
            <a:extLst>
              <a:ext uri="{FF2B5EF4-FFF2-40B4-BE49-F238E27FC236}">
                <a16:creationId xmlns:a16="http://schemas.microsoft.com/office/drawing/2014/main" id="{9CE58946-CCA8-81E5-D40F-A940B83355E5}"/>
              </a:ext>
            </a:extLst>
          </p:cNvPr>
          <p:cNvSpPr>
            <a:spLocks noGrp="1"/>
          </p:cNvSpPr>
          <p:nvPr>
            <p:ph type="title"/>
          </p:nvPr>
        </p:nvSpPr>
        <p:spPr/>
        <p:txBody>
          <a:bodyPr>
            <a:normAutofit/>
          </a:bodyPr>
          <a:lstStyle/>
          <a:p>
            <a:pPr algn="ctr"/>
            <a:r>
              <a:rPr lang="en-US" sz="3500" b="1" dirty="0" err="1"/>
              <a:t>Objectifs</a:t>
            </a:r>
            <a:r>
              <a:rPr lang="en-US" sz="3500" b="1" dirty="0"/>
              <a:t> de un formation de </a:t>
            </a:r>
            <a:r>
              <a:rPr lang="en-US" sz="3500" b="1" dirty="0" err="1"/>
              <a:t>soignants</a:t>
            </a:r>
            <a:endParaRPr lang="en-UG" sz="3500" b="1" dirty="0"/>
          </a:p>
        </p:txBody>
      </p:sp>
    </p:spTree>
    <p:extLst>
      <p:ext uri="{BB962C8B-B14F-4D97-AF65-F5344CB8AC3E}">
        <p14:creationId xmlns:p14="http://schemas.microsoft.com/office/powerpoint/2010/main" val="134139690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72DF7-8C12-48BF-83EF-6497026B8785}"/>
              </a:ext>
            </a:extLst>
          </p:cNvPr>
          <p:cNvSpPr>
            <a:spLocks noGrp="1"/>
          </p:cNvSpPr>
          <p:nvPr>
            <p:ph type="title"/>
          </p:nvPr>
        </p:nvSpPr>
        <p:spPr/>
        <p:txBody>
          <a:bodyPr/>
          <a:lstStyle/>
          <a:p>
            <a:pPr algn="ctr"/>
            <a:r>
              <a:rPr lang="fr-FR" b="1" dirty="0">
                <a:solidFill>
                  <a:srgbClr val="3333FF"/>
                </a:solidFill>
              </a:rPr>
              <a:t>REFERENCE</a:t>
            </a:r>
            <a:endParaRPr lang="en-US" b="1" dirty="0">
              <a:solidFill>
                <a:srgbClr val="3333FF"/>
              </a:solidFill>
            </a:endParaRPr>
          </a:p>
        </p:txBody>
      </p:sp>
      <p:sp>
        <p:nvSpPr>
          <p:cNvPr id="3" name="Content Placeholder 2">
            <a:extLst>
              <a:ext uri="{FF2B5EF4-FFF2-40B4-BE49-F238E27FC236}">
                <a16:creationId xmlns:a16="http://schemas.microsoft.com/office/drawing/2014/main" id="{419C68E5-56CC-4FA3-9675-401CB4AF421B}"/>
              </a:ext>
            </a:extLst>
          </p:cNvPr>
          <p:cNvSpPr>
            <a:spLocks noGrp="1"/>
          </p:cNvSpPr>
          <p:nvPr>
            <p:ph idx="1"/>
          </p:nvPr>
        </p:nvSpPr>
        <p:spPr/>
        <p:txBody>
          <a:bodyPr>
            <a:normAutofit fontScale="70000" lnSpcReduction="20000"/>
          </a:bodyPr>
          <a:lstStyle/>
          <a:p>
            <a:pPr marL="514350" indent="-514350">
              <a:buFont typeface="+mj-lt"/>
              <a:buAutoNum type="arabicPeriod"/>
            </a:pPr>
            <a:r>
              <a:rPr lang="en-US" dirty="0"/>
              <a:t>Mode </a:t>
            </a:r>
            <a:r>
              <a:rPr lang="en-US" dirty="0" err="1"/>
              <a:t>d’emploi</a:t>
            </a:r>
            <a:r>
              <a:rPr lang="en-US" dirty="0"/>
              <a:t> PB-</a:t>
            </a:r>
            <a:r>
              <a:rPr lang="en-US" dirty="0" err="1"/>
              <a:t>mères</a:t>
            </a:r>
            <a:r>
              <a:rPr lang="en-US" dirty="0"/>
              <a:t> – </a:t>
            </a:r>
            <a:r>
              <a:rPr lang="en-US" dirty="0" err="1"/>
              <a:t>dépistage</a:t>
            </a:r>
            <a:r>
              <a:rPr lang="en-US" dirty="0"/>
              <a:t> et diagnostic de la malnutrition par les </a:t>
            </a:r>
            <a:r>
              <a:rPr lang="en-US" dirty="0" err="1"/>
              <a:t>mères</a:t>
            </a:r>
            <a:r>
              <a:rPr lang="en-US" dirty="0"/>
              <a:t>(</a:t>
            </a:r>
            <a:r>
              <a:rPr lang="en-US" dirty="0">
                <a:hlinkClick r:id="rId2"/>
              </a:rPr>
              <a:t>https://www.alima-ngo.org/uploads/2d9419670dabdeb08efa7ec124325762.pdf?_ga=2.95128092.1401201193.1604310847-1597260461.1601907693</a:t>
            </a:r>
            <a:r>
              <a:rPr lang="en-US" dirty="0"/>
              <a:t>)</a:t>
            </a:r>
          </a:p>
          <a:p>
            <a:pPr marL="514350" indent="-514350">
              <a:buFont typeface="+mj-lt"/>
              <a:buAutoNum type="arabicPeriod"/>
            </a:pPr>
            <a:endParaRPr lang="en-US" dirty="0"/>
          </a:p>
          <a:p>
            <a:pPr marL="514350" indent="-514350">
              <a:buFont typeface="+mj-lt"/>
              <a:buAutoNum type="arabicPeriod"/>
            </a:pPr>
            <a:r>
              <a:rPr lang="en-US" dirty="0"/>
              <a:t>Mothers Understand and Can do it, Blackwell et al. Archives of Public Health (2015) (</a:t>
            </a:r>
            <a:r>
              <a:rPr lang="en-US" dirty="0">
                <a:hlinkClick r:id="rId3"/>
              </a:rPr>
              <a:t>https://www.alima-ngo.org/uploads/8080f65d77dc2e795ee1f50f3b7ff651.pdf</a:t>
            </a:r>
            <a:endParaRPr lang="en-US" dirty="0"/>
          </a:p>
          <a:p>
            <a:pPr marL="514350" indent="-514350">
              <a:buFont typeface="+mj-lt"/>
              <a:buAutoNum type="arabicPeriod"/>
            </a:pPr>
            <a:endParaRPr lang="en-US" dirty="0"/>
          </a:p>
          <a:p>
            <a:pPr marL="514350" indent="-514350">
              <a:buFont typeface="+mj-lt"/>
              <a:buAutoNum type="arabicPeriod"/>
            </a:pPr>
            <a:r>
              <a:rPr lang="en-US" dirty="0"/>
              <a:t>Mothers screening for malnutrition by MUAC is non inferior to community health workers: results from a large-scale pragmatic trial in rural Niger, Ale et al. Archives of Public Health (2016) (</a:t>
            </a:r>
            <a:r>
              <a:rPr lang="en-US" dirty="0">
                <a:hlinkClick r:id="rId4"/>
              </a:rPr>
              <a:t>https://www.alima-ngo.org/uploads/4689ce928baecbb4cc89be58418146e7.pdf</a:t>
            </a:r>
            <a:r>
              <a:rPr lang="en-US" dirty="0"/>
              <a:t>)</a:t>
            </a:r>
          </a:p>
          <a:p>
            <a:pPr marL="514350" indent="-514350">
              <a:buFont typeface="+mj-lt"/>
              <a:buAutoNum type="arabicPeriod"/>
            </a:pPr>
            <a:r>
              <a:rPr lang="en-US" dirty="0"/>
              <a:t>Simplified approaches training kit: </a:t>
            </a:r>
            <a:r>
              <a:rPr lang="en-US" dirty="0">
                <a:hlinkClick r:id="rId5"/>
              </a:rPr>
              <a:t>https://kayaconnect.org/course/info.php?id=4215</a:t>
            </a:r>
            <a:endParaRPr lang="en-US" dirty="0"/>
          </a:p>
          <a:p>
            <a:pPr marL="514350" indent="-514350">
              <a:buFont typeface="+mj-lt"/>
              <a:buAutoNum type="arabicPeriod"/>
            </a:pPr>
            <a:endParaRPr lang="en-US" dirty="0"/>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3005322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12DC8B-1A62-42B3-BF25-5C0DDAFC9B75}"/>
              </a:ext>
            </a:extLst>
          </p:cNvPr>
          <p:cNvSpPr>
            <a:spLocks noGrp="1"/>
          </p:cNvSpPr>
          <p:nvPr>
            <p:ph type="title"/>
          </p:nvPr>
        </p:nvSpPr>
        <p:spPr>
          <a:xfrm>
            <a:off x="-23812" y="527660"/>
            <a:ext cx="12239624" cy="1325563"/>
          </a:xfrm>
        </p:spPr>
        <p:txBody>
          <a:bodyPr>
            <a:normAutofit fontScale="90000"/>
          </a:bodyPr>
          <a:lstStyle/>
          <a:p>
            <a:pPr algn="ctr"/>
            <a:br>
              <a:rPr lang="fr-FR" b="1" dirty="0">
                <a:solidFill>
                  <a:srgbClr val="3333FF"/>
                </a:solidFill>
                <a:latin typeface="Tw Cen MT" panose="020B0602020104020603" pitchFamily="34" charset="0"/>
              </a:rPr>
            </a:br>
            <a:r>
              <a:rPr lang="fr-FR" b="1" dirty="0">
                <a:solidFill>
                  <a:srgbClr val="3333FF"/>
                </a:solidFill>
                <a:latin typeface="Tw Cen MT" panose="020B0602020104020603" pitchFamily="34" charset="0"/>
              </a:rPr>
              <a:t>1-Évaluation médicale (signes de danger)</a:t>
            </a:r>
            <a:br>
              <a:rPr lang="fr-FR" b="1" dirty="0">
                <a:solidFill>
                  <a:srgbClr val="3333FF"/>
                </a:solidFill>
                <a:latin typeface="Tw Cen MT" panose="020B0602020104020603" pitchFamily="34" charset="0"/>
              </a:rPr>
            </a:br>
            <a:r>
              <a:rPr lang="fr-FR" b="1" dirty="0">
                <a:solidFill>
                  <a:srgbClr val="3333FF"/>
                </a:solidFill>
                <a:latin typeface="Tw Cen MT" panose="020B0602020104020603" pitchFamily="34" charset="0"/>
              </a:rPr>
              <a:t> </a:t>
            </a:r>
            <a:br>
              <a:rPr lang="fr-FR" b="1" dirty="0">
                <a:solidFill>
                  <a:srgbClr val="3333FF"/>
                </a:solidFill>
              </a:rPr>
            </a:br>
            <a:r>
              <a:rPr lang="fr-FR" b="1" dirty="0">
                <a:solidFill>
                  <a:srgbClr val="3333FF"/>
                </a:solidFill>
              </a:rPr>
              <a:t> </a:t>
            </a:r>
            <a:br>
              <a:rPr lang="en-US" dirty="0"/>
            </a:br>
            <a:endParaRPr lang="en-US" dirty="0"/>
          </a:p>
        </p:txBody>
      </p:sp>
      <p:graphicFrame>
        <p:nvGraphicFramePr>
          <p:cNvPr id="7" name="Table 6">
            <a:extLst>
              <a:ext uri="{FF2B5EF4-FFF2-40B4-BE49-F238E27FC236}">
                <a16:creationId xmlns:a16="http://schemas.microsoft.com/office/drawing/2014/main" id="{A8807FB2-3DAC-4DEA-888F-5ED4C539500E}"/>
              </a:ext>
            </a:extLst>
          </p:cNvPr>
          <p:cNvGraphicFramePr>
            <a:graphicFrameLocks noGrp="1"/>
          </p:cNvGraphicFramePr>
          <p:nvPr>
            <p:extLst>
              <p:ext uri="{D42A27DB-BD31-4B8C-83A1-F6EECF244321}">
                <p14:modId xmlns:p14="http://schemas.microsoft.com/office/powerpoint/2010/main" val="1136267545"/>
              </p:ext>
            </p:extLst>
          </p:nvPr>
        </p:nvGraphicFramePr>
        <p:xfrm>
          <a:off x="445633" y="886104"/>
          <a:ext cx="11300733" cy="5444236"/>
        </p:xfrm>
        <a:graphic>
          <a:graphicData uri="http://schemas.openxmlformats.org/drawingml/2006/table">
            <a:tbl>
              <a:tblPr firstRow="1" firstCol="1" bandRow="1"/>
              <a:tblGrid>
                <a:gridCol w="2972450">
                  <a:extLst>
                    <a:ext uri="{9D8B030D-6E8A-4147-A177-3AD203B41FA5}">
                      <a16:colId xmlns:a16="http://schemas.microsoft.com/office/drawing/2014/main" val="853726843"/>
                    </a:ext>
                  </a:extLst>
                </a:gridCol>
                <a:gridCol w="3387908">
                  <a:extLst>
                    <a:ext uri="{9D8B030D-6E8A-4147-A177-3AD203B41FA5}">
                      <a16:colId xmlns:a16="http://schemas.microsoft.com/office/drawing/2014/main" val="412866651"/>
                    </a:ext>
                  </a:extLst>
                </a:gridCol>
                <a:gridCol w="4940375">
                  <a:extLst>
                    <a:ext uri="{9D8B030D-6E8A-4147-A177-3AD203B41FA5}">
                      <a16:colId xmlns:a16="http://schemas.microsoft.com/office/drawing/2014/main" val="1972060337"/>
                    </a:ext>
                  </a:extLst>
                </a:gridCol>
              </a:tblGrid>
              <a:tr h="258762">
                <a:tc>
                  <a:txBody>
                    <a:bodyPr/>
                    <a:lstStyle/>
                    <a:p>
                      <a:pPr marL="0" marR="0" algn="ctr">
                        <a:lnSpc>
                          <a:spcPct val="107000"/>
                        </a:lnSpc>
                        <a:spcBef>
                          <a:spcPts val="0"/>
                        </a:spcBef>
                        <a:spcAft>
                          <a:spcPts val="0"/>
                        </a:spcAft>
                      </a:pPr>
                      <a:r>
                        <a:rPr lang="fr-FR" sz="2400" b="1">
                          <a:effectLst/>
                          <a:latin typeface="+mn-lt"/>
                          <a:ea typeface="Calibri" panose="020F0502020204030204" pitchFamily="34" charset="0"/>
                          <a:cs typeface="Times New Roman" panose="02020603050405020304" pitchFamily="18" charset="0"/>
                        </a:rPr>
                        <a:t>Danger</a:t>
                      </a:r>
                      <a:endParaRPr lang="en-US" sz="24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400" b="1" dirty="0">
                          <a:effectLst/>
                          <a:latin typeface="+mn-lt"/>
                          <a:ea typeface="Calibri" panose="020F0502020204030204" pitchFamily="34" charset="0"/>
                          <a:cs typeface="Times New Roman" panose="02020603050405020304" pitchFamily="18" charset="0"/>
                        </a:rPr>
                        <a:t>Photo</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400" b="1">
                          <a:effectLst/>
                          <a:latin typeface="+mn-lt"/>
                          <a:ea typeface="Calibri" panose="020F0502020204030204" pitchFamily="34" charset="0"/>
                          <a:cs typeface="Times New Roman" panose="02020603050405020304" pitchFamily="18" charset="0"/>
                        </a:rPr>
                        <a:t>Action</a:t>
                      </a:r>
                      <a:endParaRPr lang="en-US" sz="24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1720205"/>
                  </a:ext>
                </a:extLst>
              </a:tr>
              <a:tr h="164642">
                <a:tc gridSpan="2">
                  <a:txBody>
                    <a:bodyPr/>
                    <a:lstStyle/>
                    <a:p>
                      <a:pPr marL="0" marR="0">
                        <a:lnSpc>
                          <a:spcPct val="107000"/>
                        </a:lnSpc>
                        <a:spcBef>
                          <a:spcPts val="0"/>
                        </a:spcBef>
                        <a:spcAft>
                          <a:spcPts val="0"/>
                        </a:spcAft>
                      </a:pPr>
                      <a:r>
                        <a:rPr lang="fr-FR" sz="2400" b="1">
                          <a:solidFill>
                            <a:srgbClr val="000000"/>
                          </a:solidFill>
                          <a:effectLst/>
                          <a:latin typeface="+mn-lt"/>
                          <a:ea typeface="Calibri" panose="020F0502020204030204" pitchFamily="34" charset="0"/>
                          <a:cs typeface="Times New Roman" panose="02020603050405020304" pitchFamily="18" charset="0"/>
                        </a:rPr>
                        <a:t>Interroger l’accompagnant</a:t>
                      </a:r>
                      <a:endParaRPr lang="en-US" sz="24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rowSpan="4">
                  <a:txBody>
                    <a:bodyPr/>
                    <a:lstStyle/>
                    <a:p>
                      <a:pPr marL="0" marR="0">
                        <a:lnSpc>
                          <a:spcPct val="107000"/>
                        </a:lnSpc>
                        <a:spcBef>
                          <a:spcPts val="0"/>
                        </a:spcBef>
                        <a:spcAft>
                          <a:spcPts val="0"/>
                        </a:spcAft>
                      </a:pPr>
                      <a:r>
                        <a:rPr lang="fr-FR" sz="2400" dirty="0">
                          <a:effectLst/>
                          <a:latin typeface="+mn-lt"/>
                          <a:ea typeface="Calibri" panose="020F0502020204030204" pitchFamily="34" charset="0"/>
                          <a:cs typeface="Times New Roman" panose="02020603050405020304" pitchFamily="18" charset="0"/>
                        </a:rPr>
                        <a:t> </a:t>
                      </a:r>
                      <a:endParaRPr lang="en-US" sz="24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2400" dirty="0">
                          <a:effectLst/>
                          <a:latin typeface="+mn-lt"/>
                          <a:ea typeface="Calibri" panose="020F0502020204030204" pitchFamily="34" charset="0"/>
                          <a:cs typeface="Times New Roman" panose="02020603050405020304" pitchFamily="18" charset="0"/>
                        </a:rPr>
                        <a:t> </a:t>
                      </a:r>
                      <a:endParaRPr lang="en-US" sz="24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2400" dirty="0">
                          <a:effectLst/>
                          <a:latin typeface="+mn-lt"/>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fr-FR" sz="24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fr-FR" sz="24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fr-FR" sz="24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fr-FR" sz="24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fr-FR" sz="24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fr-FR" sz="24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fr-FR" sz="24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fr-FR" sz="2400" b="1" dirty="0">
                          <a:solidFill>
                            <a:srgbClr val="FF0000"/>
                          </a:solidFill>
                          <a:effectLst/>
                          <a:latin typeface="+mn-lt"/>
                          <a:ea typeface="Calibri" panose="020F0502020204030204" pitchFamily="34" charset="0"/>
                          <a:cs typeface="Times New Roman" panose="02020603050405020304" pitchFamily="18" charset="0"/>
                        </a:rPr>
                        <a:t>Orienter l'enfant vers un centre de santé immédiatement</a:t>
                      </a:r>
                      <a:endParaRPr lang="en-US" sz="2400"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0265910"/>
                  </a:ext>
                </a:extLst>
              </a:tr>
              <a:tr h="1120911">
                <a:tc>
                  <a:txBody>
                    <a:bodyPr/>
                    <a:lstStyle/>
                    <a:p>
                      <a:pPr marL="0" marR="0">
                        <a:lnSpc>
                          <a:spcPct val="107000"/>
                        </a:lnSpc>
                        <a:spcBef>
                          <a:spcPts val="0"/>
                        </a:spcBef>
                        <a:spcAft>
                          <a:spcPts val="0"/>
                        </a:spcAft>
                      </a:pPr>
                      <a:r>
                        <a:rPr lang="fr-FR" sz="2400" b="1">
                          <a:solidFill>
                            <a:srgbClr val="000000"/>
                          </a:solidFill>
                          <a:effectLst/>
                          <a:latin typeface="+mn-lt"/>
                          <a:ea typeface="Calibri" panose="020F0502020204030204" pitchFamily="34" charset="0"/>
                          <a:cs typeface="BrownPro"/>
                        </a:rPr>
                        <a:t>Convulsions</a:t>
                      </a:r>
                      <a:endParaRPr lang="en-US" sz="2400" b="1">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685383055"/>
                  </a:ext>
                </a:extLst>
              </a:tr>
              <a:tr h="1915885">
                <a:tc>
                  <a:txBody>
                    <a:bodyPr/>
                    <a:lstStyle/>
                    <a:p>
                      <a:pPr marL="0" marR="0">
                        <a:lnSpc>
                          <a:spcPct val="107000"/>
                        </a:lnSpc>
                        <a:spcBef>
                          <a:spcPts val="0"/>
                        </a:spcBef>
                        <a:spcAft>
                          <a:spcPts val="0"/>
                        </a:spcAft>
                      </a:pPr>
                      <a:r>
                        <a:rPr lang="fr-FR" sz="2400" b="1" dirty="0">
                          <a:effectLst/>
                          <a:latin typeface="+mn-lt"/>
                          <a:ea typeface="Calibri" panose="020F0502020204030204" pitchFamily="34" charset="0"/>
                          <a:cs typeface="Times New Roman" panose="02020603050405020304" pitchFamily="18" charset="0"/>
                        </a:rPr>
                        <a:t>Incapacité de téter , de manger ou boire</a:t>
                      </a:r>
                      <a:endParaRPr lang="en-US" sz="2400" b="1"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14768701"/>
                  </a:ext>
                </a:extLst>
              </a:tr>
              <a:tr h="1557123">
                <a:tc>
                  <a:txBody>
                    <a:bodyPr/>
                    <a:lstStyle/>
                    <a:p>
                      <a:pPr marL="0" marR="0">
                        <a:lnSpc>
                          <a:spcPct val="107000"/>
                        </a:lnSpc>
                        <a:spcBef>
                          <a:spcPts val="0"/>
                        </a:spcBef>
                        <a:spcAft>
                          <a:spcPts val="0"/>
                        </a:spcAft>
                      </a:pPr>
                      <a:r>
                        <a:rPr lang="fr-FR" sz="2400" b="1" dirty="0">
                          <a:effectLst/>
                          <a:latin typeface="+mn-lt"/>
                          <a:ea typeface="Calibri" panose="020F0502020204030204" pitchFamily="34" charset="0"/>
                          <a:cs typeface="Times New Roman" panose="02020603050405020304" pitchFamily="18" charset="0"/>
                        </a:rPr>
                        <a:t>Vomissement à répétition</a:t>
                      </a:r>
                      <a:endParaRPr lang="en-US" sz="2400" b="1"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4179259426"/>
                  </a:ext>
                </a:extLst>
              </a:tr>
            </a:tbl>
          </a:graphicData>
        </a:graphic>
      </p:graphicFrame>
      <p:pic>
        <p:nvPicPr>
          <p:cNvPr id="27" name="Picture 26">
            <a:extLst>
              <a:ext uri="{FF2B5EF4-FFF2-40B4-BE49-F238E27FC236}">
                <a16:creationId xmlns:a16="http://schemas.microsoft.com/office/drawing/2014/main" id="{772D75F7-606F-42E2-AA67-F22226456EB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213385" y="1646867"/>
            <a:ext cx="2300966" cy="798287"/>
          </a:xfrm>
          <a:prstGeom prst="rect">
            <a:avLst/>
          </a:prstGeom>
          <a:noFill/>
          <a:ln>
            <a:noFill/>
          </a:ln>
        </p:spPr>
      </p:pic>
      <p:pic>
        <p:nvPicPr>
          <p:cNvPr id="28" name="Picture 27">
            <a:extLst>
              <a:ext uri="{FF2B5EF4-FFF2-40B4-BE49-F238E27FC236}">
                <a16:creationId xmlns:a16="http://schemas.microsoft.com/office/drawing/2014/main" id="{F94F47A5-5CA6-423B-9DD5-7C35EA2E4BC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120356" y="2928135"/>
            <a:ext cx="2187977" cy="1499884"/>
          </a:xfrm>
          <a:prstGeom prst="rect">
            <a:avLst/>
          </a:prstGeom>
          <a:noFill/>
          <a:ln>
            <a:noFill/>
          </a:ln>
        </p:spPr>
      </p:pic>
      <p:pic>
        <p:nvPicPr>
          <p:cNvPr id="29" name="Picture 28">
            <a:extLst>
              <a:ext uri="{FF2B5EF4-FFF2-40B4-BE49-F238E27FC236}">
                <a16:creationId xmlns:a16="http://schemas.microsoft.com/office/drawing/2014/main" id="{F905721A-9608-4AC2-A052-F6FF039E803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10113" y="5000393"/>
            <a:ext cx="1834922" cy="1004461"/>
          </a:xfrm>
          <a:prstGeom prst="rect">
            <a:avLst/>
          </a:prstGeom>
          <a:noFill/>
          <a:ln>
            <a:noFill/>
          </a:ln>
        </p:spPr>
      </p:pic>
      <p:pic>
        <p:nvPicPr>
          <p:cNvPr id="30" name="Picture 30">
            <a:extLst>
              <a:ext uri="{FF2B5EF4-FFF2-40B4-BE49-F238E27FC236}">
                <a16:creationId xmlns:a16="http://schemas.microsoft.com/office/drawing/2014/main" id="{E9F8E795-C0C0-4DFC-984F-31291D2061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909" y="1727086"/>
            <a:ext cx="3826781" cy="2925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37599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677AC-CCCE-4DE6-95A7-CE0E64C39EF2}"/>
              </a:ext>
            </a:extLst>
          </p:cNvPr>
          <p:cNvSpPr>
            <a:spLocks noGrp="1"/>
          </p:cNvSpPr>
          <p:nvPr>
            <p:ph type="ctrTitle"/>
          </p:nvPr>
        </p:nvSpPr>
        <p:spPr>
          <a:xfrm>
            <a:off x="2054062" y="2192919"/>
            <a:ext cx="8083876" cy="2472163"/>
          </a:xfrm>
        </p:spPr>
        <p:txBody>
          <a:bodyPr>
            <a:normAutofit fontScale="90000"/>
          </a:bodyPr>
          <a:lstStyle/>
          <a:p>
            <a:r>
              <a:rPr lang="fr-FR" sz="4000" b="1" dirty="0">
                <a:solidFill>
                  <a:srgbClr val="0000CC"/>
                </a:solidFill>
                <a:latin typeface="Tw Cen MT" panose="020B0602020104020603" pitchFamily="34" charset="0"/>
              </a:rPr>
              <a:t>ORIENTATION SUR  </a:t>
            </a:r>
            <a:r>
              <a:rPr lang="fr-FR" sz="4000" b="1" dirty="0">
                <a:solidFill>
                  <a:srgbClr val="FF0000"/>
                </a:solidFill>
                <a:latin typeface="Tw Cen MT" panose="020B0602020104020603" pitchFamily="34" charset="0"/>
              </a:rPr>
              <a:t>LES APPROCHES SIMPLIFIEES </a:t>
            </a:r>
            <a:r>
              <a:rPr lang="fr-FR" sz="4000" b="1" dirty="0">
                <a:solidFill>
                  <a:srgbClr val="0000CC"/>
                </a:solidFill>
                <a:latin typeface="Tw Cen MT" panose="020B0602020104020603" pitchFamily="34" charset="0"/>
              </a:rPr>
              <a:t>UTILISÉES DANS LE CADRE </a:t>
            </a:r>
            <a:br>
              <a:rPr lang="fr-FR" sz="4000" b="1" dirty="0">
                <a:solidFill>
                  <a:srgbClr val="0000CC"/>
                </a:solidFill>
                <a:latin typeface="Tw Cen MT" panose="020B0602020104020603" pitchFamily="34" charset="0"/>
              </a:rPr>
            </a:br>
            <a:r>
              <a:rPr lang="fr-FR" sz="4000" b="1" dirty="0">
                <a:solidFill>
                  <a:srgbClr val="0000CC"/>
                </a:solidFill>
                <a:latin typeface="Tw Cen MT" panose="020B0602020104020603" pitchFamily="34" charset="0"/>
              </a:rPr>
              <a:t>PRISE EN CHARGE DE LA MALNUTRITION AIGUE.</a:t>
            </a:r>
            <a:br>
              <a:rPr lang="en-US" dirty="0">
                <a:latin typeface="Tw Cen MT" panose="020B0602020104020603" pitchFamily="34" charset="0"/>
              </a:rPr>
            </a:br>
            <a:endParaRPr lang="en-US" dirty="0">
              <a:latin typeface="Tw Cen MT" panose="020B0602020104020603" pitchFamily="34" charset="0"/>
            </a:endParaRPr>
          </a:p>
        </p:txBody>
      </p:sp>
      <p:sp>
        <p:nvSpPr>
          <p:cNvPr id="3" name="Subtitle 2">
            <a:extLst>
              <a:ext uri="{FF2B5EF4-FFF2-40B4-BE49-F238E27FC236}">
                <a16:creationId xmlns:a16="http://schemas.microsoft.com/office/drawing/2014/main" id="{DA8A9458-10C3-42A9-97A6-F5B435145C40}"/>
              </a:ext>
            </a:extLst>
          </p:cNvPr>
          <p:cNvSpPr>
            <a:spLocks noGrp="1"/>
          </p:cNvSpPr>
          <p:nvPr>
            <p:ph type="subTitle" idx="1"/>
          </p:nvPr>
        </p:nvSpPr>
        <p:spPr>
          <a:xfrm>
            <a:off x="2588419" y="4473178"/>
            <a:ext cx="6858000" cy="526334"/>
          </a:xfrm>
        </p:spPr>
        <p:txBody>
          <a:bodyPr/>
          <a:lstStyle/>
          <a:p>
            <a:r>
              <a:rPr lang="fr-FR" b="1" dirty="0"/>
              <a:t>JUIN 2023</a:t>
            </a:r>
            <a:endParaRPr lang="en-US" b="1" dirty="0"/>
          </a:p>
          <a:p>
            <a:endParaRPr lang="en-US" dirty="0"/>
          </a:p>
        </p:txBody>
      </p:sp>
      <p:pic>
        <p:nvPicPr>
          <p:cNvPr id="4" name="Picture 3" descr="Description : Description : Description : Description: Armoiries_de_la_République_démocratique_du_Congo_-_2006">
            <a:extLst>
              <a:ext uri="{FF2B5EF4-FFF2-40B4-BE49-F238E27FC236}">
                <a16:creationId xmlns:a16="http://schemas.microsoft.com/office/drawing/2014/main" id="{0D6EE5E7-CB59-40AB-A76D-6D14524DC67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66901" y="424062"/>
            <a:ext cx="1569026" cy="1155356"/>
          </a:xfrm>
          <a:prstGeom prst="rect">
            <a:avLst/>
          </a:prstGeom>
          <a:noFill/>
          <a:ln>
            <a:noFill/>
          </a:ln>
        </p:spPr>
      </p:pic>
      <p:pic>
        <p:nvPicPr>
          <p:cNvPr id="6" name="Picture 5">
            <a:extLst>
              <a:ext uri="{FF2B5EF4-FFF2-40B4-BE49-F238E27FC236}">
                <a16:creationId xmlns:a16="http://schemas.microsoft.com/office/drawing/2014/main" id="{3559322B-C75F-4743-A9DF-0D9817379477}"/>
              </a:ext>
            </a:extLst>
          </p:cNvPr>
          <p:cNvPicPr>
            <a:picLocks noChangeAspect="1"/>
          </p:cNvPicPr>
          <p:nvPr/>
        </p:nvPicPr>
        <p:blipFill>
          <a:blip r:embed="rId3"/>
          <a:stretch>
            <a:fillRect/>
          </a:stretch>
        </p:blipFill>
        <p:spPr>
          <a:xfrm>
            <a:off x="7322621" y="498280"/>
            <a:ext cx="3050104" cy="942377"/>
          </a:xfrm>
          <a:prstGeom prst="rect">
            <a:avLst/>
          </a:prstGeom>
        </p:spPr>
      </p:pic>
      <p:pic>
        <p:nvPicPr>
          <p:cNvPr id="5" name="Picture 4">
            <a:extLst>
              <a:ext uri="{FF2B5EF4-FFF2-40B4-BE49-F238E27FC236}">
                <a16:creationId xmlns:a16="http://schemas.microsoft.com/office/drawing/2014/main" id="{4295375A-FAC4-7A47-0CE1-8D1BC83FC1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177" y="5094090"/>
            <a:ext cx="1800596" cy="991357"/>
          </a:xfrm>
          <a:prstGeom prst="rect">
            <a:avLst/>
          </a:prstGeom>
        </p:spPr>
      </p:pic>
      <p:pic>
        <p:nvPicPr>
          <p:cNvPr id="7" name="Picture 6" descr="Text&#10;&#10;Description automatically generated">
            <a:extLst>
              <a:ext uri="{FF2B5EF4-FFF2-40B4-BE49-F238E27FC236}">
                <a16:creationId xmlns:a16="http://schemas.microsoft.com/office/drawing/2014/main" id="{9CEEFE58-3ABB-DF89-C0D9-19DEFDCDA4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7438" y="5107700"/>
            <a:ext cx="2789753" cy="977746"/>
          </a:xfrm>
          <a:prstGeom prst="rect">
            <a:avLst/>
          </a:prstGeom>
        </p:spPr>
      </p:pic>
    </p:spTree>
    <p:extLst>
      <p:ext uri="{BB962C8B-B14F-4D97-AF65-F5344CB8AC3E}">
        <p14:creationId xmlns:p14="http://schemas.microsoft.com/office/powerpoint/2010/main" val="3441282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0" y="0"/>
            <a:ext cx="9144000" cy="108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9336360" y="6639164"/>
            <a:ext cx="1403648" cy="246221"/>
          </a:xfrm>
          <a:prstGeom prst="rect">
            <a:avLst/>
          </a:prstGeom>
          <a:noFill/>
        </p:spPr>
        <p:txBody>
          <a:bodyPr wrap="square" rtlCol="0">
            <a:spAutoFit/>
          </a:bodyPr>
          <a:lstStyle/>
          <a:p>
            <a:pPr algn="r"/>
            <a:r>
              <a:rPr lang="fr-FR" sz="1000" dirty="0">
                <a:solidFill>
                  <a:schemeClr val="tx2"/>
                </a:solidFill>
              </a:rPr>
              <a:t>© </a:t>
            </a:r>
            <a:r>
              <a:rPr lang="fr-FR" sz="1000" i="1" dirty="0">
                <a:solidFill>
                  <a:schemeClr val="tx2"/>
                </a:solidFill>
              </a:rPr>
              <a:t>Sylvain </a:t>
            </a:r>
            <a:r>
              <a:rPr lang="fr-FR" sz="1000" i="1" dirty="0" err="1">
                <a:solidFill>
                  <a:schemeClr val="tx2"/>
                </a:solidFill>
              </a:rPr>
              <a:t>Cherkaoui</a:t>
            </a:r>
            <a:endParaRPr lang="fr-FR" sz="1000" i="1" dirty="0">
              <a:solidFill>
                <a:schemeClr val="tx2"/>
              </a:solidFill>
            </a:endParaRPr>
          </a:p>
        </p:txBody>
      </p:sp>
      <p:sp>
        <p:nvSpPr>
          <p:cNvPr id="8" name="Rectangle 2"/>
          <p:cNvSpPr>
            <a:spLocks noGrp="1" noChangeArrowheads="1"/>
          </p:cNvSpPr>
          <p:nvPr>
            <p:ph type="title"/>
          </p:nvPr>
        </p:nvSpPr>
        <p:spPr bwMode="auto">
          <a:xfrm>
            <a:off x="2247900" y="123826"/>
            <a:ext cx="7886700" cy="70485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a:r>
              <a:rPr lang="fr-FR" altLang="fr-FR" b="1" dirty="0"/>
              <a:t>Objectifs de cette session</a:t>
            </a:r>
            <a:endParaRPr lang="fr-FR" altLang="fr-FR" b="1" i="0" dirty="0"/>
          </a:p>
        </p:txBody>
      </p:sp>
      <p:sp>
        <p:nvSpPr>
          <p:cNvPr id="9" name="Rectangle 3"/>
          <p:cNvSpPr txBox="1">
            <a:spLocks noChangeArrowheads="1"/>
          </p:cNvSpPr>
          <p:nvPr/>
        </p:nvSpPr>
        <p:spPr bwMode="auto">
          <a:xfrm>
            <a:off x="2005013" y="1211026"/>
            <a:ext cx="8181975" cy="5278984"/>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3"/>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3"/>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3"/>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buClr>
                <a:schemeClr val="tx1"/>
              </a:buClr>
              <a:buFont typeface="Wingdings" panose="05000000000000000000" pitchFamily="2" charset="2"/>
              <a:buChar char="F"/>
            </a:pPr>
            <a:r>
              <a:rPr lang="fr-FR" sz="2600" dirty="0">
                <a:solidFill>
                  <a:schemeClr val="tx1"/>
                </a:solidFill>
                <a:latin typeface="Tw Cen MT" panose="020B0602020104020603" pitchFamily="34" charset="0"/>
                <a:ea typeface="Calibri" panose="020F0502020204030204" pitchFamily="34" charset="0"/>
                <a:cs typeface="Times New Roman" panose="02020603050405020304" pitchFamily="18" charset="0"/>
              </a:rPr>
              <a:t>Le parcours d'apprentissage, Attentes et normes</a:t>
            </a:r>
            <a:endParaRPr lang="fr-FR" altLang="fr-FR" sz="2600" dirty="0">
              <a:solidFill>
                <a:schemeClr val="tx1"/>
              </a:solidFill>
              <a:latin typeface="Tw Cen MT" panose="020B0602020104020603" pitchFamily="34" charset="0"/>
              <a:cs typeface="Arial" panose="020B0604020202020204" pitchFamily="34" charset="0"/>
            </a:endParaRPr>
          </a:p>
          <a:p>
            <a:pPr>
              <a:lnSpc>
                <a:spcPct val="150000"/>
              </a:lnSpc>
              <a:buClr>
                <a:schemeClr val="tx1"/>
              </a:buClr>
              <a:buFont typeface="Wingdings" panose="05000000000000000000" pitchFamily="2" charset="2"/>
              <a:buChar char="F"/>
            </a:pPr>
            <a:r>
              <a:rPr lang="fr-FR" altLang="fr-FR" sz="2600" dirty="0">
                <a:solidFill>
                  <a:schemeClr val="tx1"/>
                </a:solidFill>
                <a:latin typeface="Tw Cen MT" panose="020B0602020104020603" pitchFamily="34" charset="0"/>
                <a:cs typeface="Arial" panose="020B0604020202020204" pitchFamily="34" charset="0"/>
              </a:rPr>
              <a:t>Objectifs de la formation</a:t>
            </a:r>
          </a:p>
          <a:p>
            <a:pPr>
              <a:lnSpc>
                <a:spcPct val="150000"/>
              </a:lnSpc>
              <a:buClr>
                <a:schemeClr val="tx1"/>
              </a:buClr>
              <a:buFont typeface="Wingdings" panose="05000000000000000000" pitchFamily="2" charset="2"/>
              <a:buChar char="F"/>
            </a:pPr>
            <a:r>
              <a:rPr lang="fr-FR" altLang="fr-FR" sz="2600" dirty="0">
                <a:solidFill>
                  <a:schemeClr val="tx1"/>
                </a:solidFill>
                <a:latin typeface="Tw Cen MT" panose="020B0602020104020603" pitchFamily="34" charset="0"/>
                <a:cs typeface="Arial" panose="020B0604020202020204" pitchFamily="34" charset="0"/>
              </a:rPr>
              <a:t>Introduction  aux approches simplifiées.</a:t>
            </a:r>
          </a:p>
          <a:p>
            <a:pPr lvl="1">
              <a:lnSpc>
                <a:spcPct val="100000"/>
              </a:lnSpc>
              <a:buClr>
                <a:schemeClr val="tx1"/>
              </a:buClr>
              <a:buFont typeface="Wingdings" panose="05000000000000000000" pitchFamily="2" charset="2"/>
              <a:buChar char="F"/>
            </a:pPr>
            <a:r>
              <a:rPr lang="fr-FR" altLang="fr-FR" sz="2300" dirty="0">
                <a:solidFill>
                  <a:schemeClr val="tx1"/>
                </a:solidFill>
                <a:latin typeface="Tw Cen MT" panose="020B0602020104020603" pitchFamily="34" charset="0"/>
                <a:cs typeface="Arial" panose="020B0604020202020204" pitchFamily="34" charset="0"/>
              </a:rPr>
              <a:t>Qu’est-ce que les approches simplifiées?</a:t>
            </a:r>
          </a:p>
          <a:p>
            <a:pPr lvl="1">
              <a:lnSpc>
                <a:spcPct val="100000"/>
              </a:lnSpc>
              <a:buClr>
                <a:schemeClr val="tx1"/>
              </a:buClr>
              <a:buFont typeface="Wingdings" panose="05000000000000000000" pitchFamily="2" charset="2"/>
              <a:buChar char="F"/>
            </a:pPr>
            <a:r>
              <a:rPr lang="fr-FR" altLang="fr-FR" sz="2300" dirty="0">
                <a:solidFill>
                  <a:schemeClr val="tx1"/>
                </a:solidFill>
                <a:latin typeface="Tw Cen MT" panose="020B0602020104020603" pitchFamily="34" charset="0"/>
                <a:cs typeface="Arial" panose="020B0604020202020204" pitchFamily="34" charset="0"/>
              </a:rPr>
              <a:t>Les études recherche sur les approches simplifiées.</a:t>
            </a:r>
          </a:p>
          <a:p>
            <a:pPr lvl="1">
              <a:lnSpc>
                <a:spcPct val="100000"/>
              </a:lnSpc>
              <a:buClr>
                <a:schemeClr val="tx1"/>
              </a:buClr>
              <a:buFont typeface="Wingdings" panose="05000000000000000000" pitchFamily="2" charset="2"/>
              <a:buChar char="F"/>
            </a:pPr>
            <a:r>
              <a:rPr lang="fr-FR" altLang="fr-FR" sz="2300" dirty="0">
                <a:solidFill>
                  <a:schemeClr val="tx1"/>
                </a:solidFill>
                <a:latin typeface="Tw Cen MT" panose="020B0602020104020603" pitchFamily="34" charset="0"/>
                <a:cs typeface="Arial" panose="020B0604020202020204" pitchFamily="34" charset="0"/>
              </a:rPr>
              <a:t>Avantages et </a:t>
            </a:r>
            <a:r>
              <a:rPr lang="fr-FR" sz="2300" dirty="0">
                <a:solidFill>
                  <a:schemeClr val="tx1"/>
                </a:solidFill>
                <a:latin typeface="Tw Cen MT" panose="020B0602020104020603" pitchFamily="34" charset="0"/>
                <a:cs typeface="Arial" panose="020B0604020202020204" pitchFamily="34" charset="0"/>
              </a:rPr>
              <a:t>défis</a:t>
            </a:r>
            <a:endParaRPr lang="fr-FR" altLang="fr-FR" sz="2300" dirty="0">
              <a:solidFill>
                <a:schemeClr val="tx1"/>
              </a:solidFill>
              <a:latin typeface="Tw Cen MT" panose="020B0602020104020603" pitchFamily="34" charset="0"/>
              <a:cs typeface="Arial" panose="020B0604020202020204" pitchFamily="34" charset="0"/>
            </a:endParaRPr>
          </a:p>
          <a:p>
            <a:pPr>
              <a:lnSpc>
                <a:spcPct val="150000"/>
              </a:lnSpc>
              <a:buClr>
                <a:schemeClr val="tx1"/>
              </a:buClr>
              <a:buFont typeface="Wingdings" panose="05000000000000000000" pitchFamily="2" charset="2"/>
              <a:buChar char="F"/>
            </a:pPr>
            <a:r>
              <a:rPr lang="fr-FR" altLang="fr-FR" sz="2600" dirty="0">
                <a:solidFill>
                  <a:schemeClr val="tx1"/>
                </a:solidFill>
                <a:latin typeface="Tw Cen MT" panose="020B0602020104020603" pitchFamily="34" charset="0"/>
                <a:cs typeface="Arial" panose="020B0604020202020204" pitchFamily="34" charset="0"/>
              </a:rPr>
              <a:t>Pourquoi les approches simplifiées. </a:t>
            </a:r>
          </a:p>
          <a:p>
            <a:pPr>
              <a:lnSpc>
                <a:spcPct val="150000"/>
              </a:lnSpc>
              <a:buClr>
                <a:schemeClr val="tx1"/>
              </a:buClr>
              <a:buFont typeface="Wingdings" panose="05000000000000000000" pitchFamily="2" charset="2"/>
              <a:buChar char="F"/>
            </a:pPr>
            <a:r>
              <a:rPr lang="fr-FR" altLang="fr-FR" sz="2600" dirty="0">
                <a:solidFill>
                  <a:schemeClr val="tx1"/>
                </a:solidFill>
                <a:latin typeface="Tw Cen MT" panose="020B0602020104020603" pitchFamily="34" charset="0"/>
                <a:cs typeface="Arial" panose="020B0604020202020204" pitchFamily="34" charset="0"/>
              </a:rPr>
              <a:t>les adaptations mettent en place en RDC.  </a:t>
            </a:r>
          </a:p>
          <a:p>
            <a:pPr>
              <a:lnSpc>
                <a:spcPct val="80000"/>
              </a:lnSpc>
              <a:buClr>
                <a:schemeClr val="tx1"/>
              </a:buClr>
              <a:buFont typeface="Wingdings" panose="05000000000000000000" pitchFamily="2" charset="2"/>
              <a:buChar char="F"/>
            </a:pPr>
            <a:endParaRPr lang="fr-FR" altLang="fr-FR" sz="3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794581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0" y="0"/>
            <a:ext cx="9144000" cy="108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2"/>
          <p:cNvSpPr>
            <a:spLocks noGrp="1" noChangeArrowheads="1"/>
          </p:cNvSpPr>
          <p:nvPr>
            <p:ph type="title"/>
          </p:nvPr>
        </p:nvSpPr>
        <p:spPr bwMode="auto">
          <a:xfrm>
            <a:off x="2152650" y="200025"/>
            <a:ext cx="7886700" cy="638176"/>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fontScale="90000"/>
          </a:bodyPr>
          <a:lstStyle/>
          <a:p>
            <a:pPr algn="ctr"/>
            <a:r>
              <a:rPr lang="fr-FR" altLang="fr-FR" b="1" i="0" dirty="0"/>
              <a:t>Faire connaissance</a:t>
            </a:r>
          </a:p>
        </p:txBody>
      </p:sp>
      <p:sp>
        <p:nvSpPr>
          <p:cNvPr id="9" name="Rectangle 3"/>
          <p:cNvSpPr txBox="1">
            <a:spLocks noChangeArrowheads="1"/>
          </p:cNvSpPr>
          <p:nvPr/>
        </p:nvSpPr>
        <p:spPr bwMode="auto">
          <a:xfrm>
            <a:off x="1980034" y="1287226"/>
            <a:ext cx="8459366" cy="51897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3"/>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3"/>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3"/>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80000"/>
              </a:lnSpc>
              <a:buClr>
                <a:schemeClr val="tx1"/>
              </a:buClr>
              <a:buNone/>
            </a:pPr>
            <a:endParaRPr lang="fr-FR" altLang="fr-FR" sz="2400" dirty="0">
              <a:solidFill>
                <a:schemeClr val="tx1"/>
              </a:solidFill>
              <a:latin typeface="Arial" panose="020B0604020202020204" pitchFamily="34" charset="0"/>
              <a:cs typeface="Arial" panose="020B0604020202020204" pitchFamily="34" charset="0"/>
            </a:endParaRPr>
          </a:p>
          <a:p>
            <a:pPr marL="0" indent="0">
              <a:lnSpc>
                <a:spcPct val="80000"/>
              </a:lnSpc>
              <a:buClr>
                <a:schemeClr val="tx1"/>
              </a:buClr>
              <a:buNone/>
            </a:pPr>
            <a:endParaRPr lang="fr-FR" altLang="fr-FR" sz="2400" dirty="0">
              <a:solidFill>
                <a:schemeClr val="tx1"/>
              </a:solidFill>
              <a:latin typeface="Arial" panose="020B0604020202020204" pitchFamily="34" charset="0"/>
              <a:cs typeface="Arial" panose="020B0604020202020204" pitchFamily="34" charset="0"/>
            </a:endParaRPr>
          </a:p>
        </p:txBody>
      </p:sp>
      <p:pic>
        <p:nvPicPr>
          <p:cNvPr id="2" name="Picture 8" descr="Kids playing with a frisbee&#10;&#10;Description automatically generated">
            <a:extLst>
              <a:ext uri="{FF2B5EF4-FFF2-40B4-BE49-F238E27FC236}">
                <a16:creationId xmlns:a16="http://schemas.microsoft.com/office/drawing/2014/main" id="{C5A9B395-1D9D-066B-B4B7-E068D6F5E9B9}"/>
              </a:ext>
            </a:extLst>
          </p:cNvPr>
          <p:cNvPicPr>
            <a:picLocks noChangeAspect="1"/>
          </p:cNvPicPr>
          <p:nvPr/>
        </p:nvPicPr>
        <p:blipFill>
          <a:blip r:embed="rId3"/>
          <a:stretch>
            <a:fillRect/>
          </a:stretch>
        </p:blipFill>
        <p:spPr>
          <a:xfrm>
            <a:off x="4150290" y="1657789"/>
            <a:ext cx="3630460" cy="4085217"/>
          </a:xfrm>
          <a:prstGeom prst="rect">
            <a:avLst/>
          </a:prstGeom>
        </p:spPr>
      </p:pic>
    </p:spTree>
    <p:extLst>
      <p:ext uri="{BB962C8B-B14F-4D97-AF65-F5344CB8AC3E}">
        <p14:creationId xmlns:p14="http://schemas.microsoft.com/office/powerpoint/2010/main" val="12019703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0" y="0"/>
            <a:ext cx="9144000" cy="108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2"/>
          <p:cNvSpPr>
            <a:spLocks noGrp="1" noChangeArrowheads="1"/>
          </p:cNvSpPr>
          <p:nvPr>
            <p:ph type="title"/>
          </p:nvPr>
        </p:nvSpPr>
        <p:spPr bwMode="auto">
          <a:xfrm>
            <a:off x="2152650" y="200025"/>
            <a:ext cx="7886700" cy="638176"/>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fontScale="90000"/>
          </a:bodyPr>
          <a:lstStyle/>
          <a:p>
            <a:pPr algn="ctr"/>
            <a:r>
              <a:rPr lang="fr-FR" altLang="fr-FR" b="1" i="0" dirty="0"/>
              <a:t>Le parcours d'apprentissage</a:t>
            </a:r>
          </a:p>
        </p:txBody>
      </p:sp>
      <p:sp>
        <p:nvSpPr>
          <p:cNvPr id="9" name="Rectangle 3"/>
          <p:cNvSpPr txBox="1">
            <a:spLocks noChangeArrowheads="1"/>
          </p:cNvSpPr>
          <p:nvPr/>
        </p:nvSpPr>
        <p:spPr bwMode="auto">
          <a:xfrm>
            <a:off x="1866317" y="1071256"/>
            <a:ext cx="8459366" cy="51897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3"/>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3"/>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3"/>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80000"/>
              </a:lnSpc>
              <a:buClr>
                <a:schemeClr val="tx1"/>
              </a:buClr>
              <a:buNone/>
            </a:pPr>
            <a:endParaRPr lang="fr-FR" altLang="fr-FR" sz="2400" dirty="0">
              <a:solidFill>
                <a:schemeClr val="tx1"/>
              </a:solidFill>
              <a:latin typeface="Arial" panose="020B0604020202020204" pitchFamily="34" charset="0"/>
              <a:cs typeface="Arial" panose="020B0604020202020204" pitchFamily="34" charset="0"/>
            </a:endParaRPr>
          </a:p>
          <a:p>
            <a:pPr marL="0" indent="0">
              <a:lnSpc>
                <a:spcPct val="80000"/>
              </a:lnSpc>
              <a:buClr>
                <a:schemeClr val="tx1"/>
              </a:buClr>
              <a:buNone/>
            </a:pPr>
            <a:endParaRPr lang="fr-FR" altLang="fr-FR" sz="2400" dirty="0">
              <a:solidFill>
                <a:schemeClr val="tx1"/>
              </a:solidFill>
              <a:latin typeface="Arial" panose="020B0604020202020204" pitchFamily="34" charset="0"/>
              <a:cs typeface="Arial" panose="020B0604020202020204" pitchFamily="34" charset="0"/>
            </a:endParaRPr>
          </a:p>
        </p:txBody>
      </p:sp>
      <p:pic>
        <p:nvPicPr>
          <p:cNvPr id="3" name="Picture 511" descr="Icon&#10;&#10;Description automatically generated">
            <a:extLst>
              <a:ext uri="{FF2B5EF4-FFF2-40B4-BE49-F238E27FC236}">
                <a16:creationId xmlns:a16="http://schemas.microsoft.com/office/drawing/2014/main" id="{08E63C23-4191-9673-6C0E-535E9A1E53DE}"/>
              </a:ext>
            </a:extLst>
          </p:cNvPr>
          <p:cNvPicPr>
            <a:picLocks noChangeAspect="1"/>
          </p:cNvPicPr>
          <p:nvPr/>
        </p:nvPicPr>
        <p:blipFill>
          <a:blip r:embed="rId3"/>
          <a:stretch>
            <a:fillRect/>
          </a:stretch>
        </p:blipFill>
        <p:spPr>
          <a:xfrm>
            <a:off x="1612974" y="3023647"/>
            <a:ext cx="1046376" cy="1046376"/>
          </a:xfrm>
          <a:prstGeom prst="rect">
            <a:avLst/>
          </a:prstGeom>
        </p:spPr>
      </p:pic>
      <p:sp>
        <p:nvSpPr>
          <p:cNvPr id="4" name="Arrow: Right 3">
            <a:extLst>
              <a:ext uri="{FF2B5EF4-FFF2-40B4-BE49-F238E27FC236}">
                <a16:creationId xmlns:a16="http://schemas.microsoft.com/office/drawing/2014/main" id="{BB403CB4-50F3-C7FB-49FC-9F2C0B54911E}"/>
              </a:ext>
            </a:extLst>
          </p:cNvPr>
          <p:cNvSpPr/>
          <p:nvPr/>
        </p:nvSpPr>
        <p:spPr>
          <a:xfrm>
            <a:off x="2780226" y="3423827"/>
            <a:ext cx="6681626"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Infant Std"/>
              <a:cs typeface="Gill Sans Infant Std"/>
            </a:endParaRPr>
          </a:p>
        </p:txBody>
      </p:sp>
      <p:pic>
        <p:nvPicPr>
          <p:cNvPr id="5" name="Picture 512" descr="Icon&#10;&#10;Description automatically generated">
            <a:extLst>
              <a:ext uri="{FF2B5EF4-FFF2-40B4-BE49-F238E27FC236}">
                <a16:creationId xmlns:a16="http://schemas.microsoft.com/office/drawing/2014/main" id="{9721A02A-1F72-47DA-97DB-6A8AE760664D}"/>
              </a:ext>
            </a:extLst>
          </p:cNvPr>
          <p:cNvPicPr>
            <a:picLocks noChangeAspect="1"/>
          </p:cNvPicPr>
          <p:nvPr/>
        </p:nvPicPr>
        <p:blipFill>
          <a:blip r:embed="rId4"/>
          <a:stretch>
            <a:fillRect/>
          </a:stretch>
        </p:blipFill>
        <p:spPr>
          <a:xfrm>
            <a:off x="9508502" y="3047214"/>
            <a:ext cx="999242" cy="999242"/>
          </a:xfrm>
          <a:prstGeom prst="rect">
            <a:avLst/>
          </a:prstGeom>
        </p:spPr>
      </p:pic>
      <p:cxnSp>
        <p:nvCxnSpPr>
          <p:cNvPr id="6" name="Straight Arrow Connector 5">
            <a:extLst>
              <a:ext uri="{FF2B5EF4-FFF2-40B4-BE49-F238E27FC236}">
                <a16:creationId xmlns:a16="http://schemas.microsoft.com/office/drawing/2014/main" id="{D6688FEB-83C2-580D-5AC7-C712DFAFF885}"/>
              </a:ext>
            </a:extLst>
          </p:cNvPr>
          <p:cNvCxnSpPr/>
          <p:nvPr/>
        </p:nvCxnSpPr>
        <p:spPr>
          <a:xfrm flipV="1">
            <a:off x="2835799" y="2237983"/>
            <a:ext cx="7071" cy="1312682"/>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DE28D14-5194-48E8-FC60-601361CDB008}"/>
              </a:ext>
            </a:extLst>
          </p:cNvPr>
          <p:cNvCxnSpPr>
            <a:cxnSpLocks/>
          </p:cNvCxnSpPr>
          <p:nvPr/>
        </p:nvCxnSpPr>
        <p:spPr>
          <a:xfrm flipV="1">
            <a:off x="8933239" y="2237983"/>
            <a:ext cx="7071" cy="1312682"/>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EACDA62A-7279-BD7E-C067-A453EAE72542}"/>
              </a:ext>
            </a:extLst>
          </p:cNvPr>
          <p:cNvSpPr txBox="1"/>
          <p:nvPr/>
        </p:nvSpPr>
        <p:spPr>
          <a:xfrm>
            <a:off x="2488480" y="1848244"/>
            <a:ext cx="696409" cy="307777"/>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r>
              <a:rPr lang="en-US" sz="2000" dirty="0">
                <a:solidFill>
                  <a:srgbClr val="FF0000"/>
                </a:solidFill>
                <a:latin typeface="Gill Sans MT"/>
                <a:ea typeface="MS PGothic"/>
                <a:cs typeface="Gill Sans Infant Std"/>
              </a:rPr>
              <a:t>Recap </a:t>
            </a:r>
            <a:endParaRPr lang="en-US" sz="2000" dirty="0">
              <a:solidFill>
                <a:srgbClr val="FF0000"/>
              </a:solidFill>
              <a:latin typeface="Gill Sans MT"/>
              <a:cs typeface="Gill Sans Infant Std"/>
            </a:endParaRPr>
          </a:p>
        </p:txBody>
      </p:sp>
      <p:sp>
        <p:nvSpPr>
          <p:cNvPr id="12" name="TextBox 11">
            <a:extLst>
              <a:ext uri="{FF2B5EF4-FFF2-40B4-BE49-F238E27FC236}">
                <a16:creationId xmlns:a16="http://schemas.microsoft.com/office/drawing/2014/main" id="{3226B7A4-97AE-3E0A-2D40-0AC441827D59}"/>
              </a:ext>
            </a:extLst>
          </p:cNvPr>
          <p:cNvSpPr txBox="1"/>
          <p:nvPr/>
        </p:nvSpPr>
        <p:spPr>
          <a:xfrm>
            <a:off x="8497020" y="1848244"/>
            <a:ext cx="1046761" cy="307777"/>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r>
              <a:rPr lang="en-US" sz="2000" dirty="0" err="1">
                <a:solidFill>
                  <a:srgbClr val="FF0000"/>
                </a:solidFill>
                <a:latin typeface="Gill Sans MT"/>
                <a:ea typeface="MS PGothic"/>
                <a:cs typeface="Gill Sans Infant Std"/>
              </a:rPr>
              <a:t>Réflexion</a:t>
            </a:r>
            <a:r>
              <a:rPr lang="en-US" sz="2000" dirty="0">
                <a:solidFill>
                  <a:srgbClr val="FF0000"/>
                </a:solidFill>
                <a:latin typeface="Gill Sans MT"/>
                <a:ea typeface="MS PGothic"/>
                <a:cs typeface="Gill Sans Infant Std"/>
              </a:rPr>
              <a:t> </a:t>
            </a:r>
            <a:endParaRPr lang="en-US" sz="2000" dirty="0">
              <a:solidFill>
                <a:srgbClr val="FF0000"/>
              </a:solidFill>
              <a:latin typeface="Gill Sans MT"/>
              <a:cs typeface="Gill Sans Infant Std"/>
            </a:endParaRPr>
          </a:p>
        </p:txBody>
      </p:sp>
      <p:sp>
        <p:nvSpPr>
          <p:cNvPr id="13" name="TextBox 12">
            <a:extLst>
              <a:ext uri="{FF2B5EF4-FFF2-40B4-BE49-F238E27FC236}">
                <a16:creationId xmlns:a16="http://schemas.microsoft.com/office/drawing/2014/main" id="{7B27A708-CF50-A252-AB99-3C732DD48E58}"/>
              </a:ext>
            </a:extLst>
          </p:cNvPr>
          <p:cNvSpPr txBox="1"/>
          <p:nvPr/>
        </p:nvSpPr>
        <p:spPr>
          <a:xfrm>
            <a:off x="4762697" y="2319584"/>
            <a:ext cx="2343655" cy="307777"/>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r>
              <a:rPr lang="en-US" sz="2000" dirty="0">
                <a:solidFill>
                  <a:srgbClr val="FF0000"/>
                </a:solidFill>
                <a:latin typeface="Gill Sans MT"/>
                <a:ea typeface="MS PGothic"/>
              </a:rPr>
              <a:t>Journal </a:t>
            </a:r>
            <a:r>
              <a:rPr lang="en-US" sz="2000" dirty="0" err="1">
                <a:solidFill>
                  <a:srgbClr val="FF0000"/>
                </a:solidFill>
                <a:latin typeface="Gill Sans MT"/>
                <a:ea typeface="MS PGothic"/>
              </a:rPr>
              <a:t>d’apprentisage</a:t>
            </a:r>
            <a:r>
              <a:rPr lang="en-US" sz="2000" dirty="0">
                <a:solidFill>
                  <a:srgbClr val="FF0000"/>
                </a:solidFill>
                <a:latin typeface="Gill Sans MT"/>
                <a:ea typeface="MS PGothic"/>
              </a:rPr>
              <a:t> </a:t>
            </a:r>
            <a:endParaRPr lang="en-US" dirty="0"/>
          </a:p>
        </p:txBody>
      </p:sp>
      <p:sp>
        <p:nvSpPr>
          <p:cNvPr id="14" name="TextBox 13">
            <a:extLst>
              <a:ext uri="{FF2B5EF4-FFF2-40B4-BE49-F238E27FC236}">
                <a16:creationId xmlns:a16="http://schemas.microsoft.com/office/drawing/2014/main" id="{219D003C-9A74-19B4-8471-335857F00CA2}"/>
              </a:ext>
            </a:extLst>
          </p:cNvPr>
          <p:cNvSpPr txBox="1"/>
          <p:nvPr/>
        </p:nvSpPr>
        <p:spPr>
          <a:xfrm>
            <a:off x="3184889" y="2853144"/>
            <a:ext cx="4739625"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000" dirty="0">
                <a:solidFill>
                  <a:srgbClr val="FF0000"/>
                </a:solidFill>
                <a:latin typeface="Gill Sans MT"/>
                <a:ea typeface="MS PGothic"/>
                <a:cs typeface="Gill Sans Infant Std"/>
              </a:rPr>
              <a:t>Parking lot pour les questions/ </a:t>
            </a:r>
            <a:r>
              <a:rPr lang="en-US" sz="2000" dirty="0" err="1">
                <a:solidFill>
                  <a:srgbClr val="FF0000"/>
                </a:solidFill>
                <a:latin typeface="Gill Sans MT"/>
                <a:ea typeface="MS PGothic"/>
                <a:cs typeface="Gill Sans Infant Std"/>
              </a:rPr>
              <a:t>domaines</a:t>
            </a:r>
            <a:r>
              <a:rPr lang="en-US" sz="2000" dirty="0">
                <a:solidFill>
                  <a:srgbClr val="FF0000"/>
                </a:solidFill>
                <a:latin typeface="Gill Sans MT"/>
                <a:ea typeface="MS PGothic"/>
                <a:cs typeface="Gill Sans Infant Std"/>
              </a:rPr>
              <a:t> </a:t>
            </a:r>
            <a:r>
              <a:rPr lang="en-US" sz="2000" dirty="0" err="1">
                <a:solidFill>
                  <a:srgbClr val="FF0000"/>
                </a:solidFill>
                <a:latin typeface="Gill Sans MT"/>
                <a:ea typeface="MS PGothic"/>
                <a:cs typeface="Gill Sans Infant Std"/>
              </a:rPr>
              <a:t>necessitant</a:t>
            </a:r>
            <a:r>
              <a:rPr lang="en-US" sz="2000" dirty="0">
                <a:solidFill>
                  <a:srgbClr val="FF0000"/>
                </a:solidFill>
                <a:latin typeface="Gill Sans MT"/>
                <a:ea typeface="MS PGothic"/>
                <a:cs typeface="Gill Sans Infant Std"/>
              </a:rPr>
              <a:t> clarification</a:t>
            </a:r>
            <a:endParaRPr lang="en-US" dirty="0"/>
          </a:p>
        </p:txBody>
      </p:sp>
      <p:cxnSp>
        <p:nvCxnSpPr>
          <p:cNvPr id="15" name="Straight Arrow Connector 14">
            <a:extLst>
              <a:ext uri="{FF2B5EF4-FFF2-40B4-BE49-F238E27FC236}">
                <a16:creationId xmlns:a16="http://schemas.microsoft.com/office/drawing/2014/main" id="{6880F10B-4120-9B31-D889-D91D4615253F}"/>
              </a:ext>
            </a:extLst>
          </p:cNvPr>
          <p:cNvCxnSpPr>
            <a:cxnSpLocks/>
          </p:cNvCxnSpPr>
          <p:nvPr/>
        </p:nvCxnSpPr>
        <p:spPr>
          <a:xfrm>
            <a:off x="9122292" y="3774664"/>
            <a:ext cx="7071" cy="1328918"/>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29DB6E5-6290-3F93-F64D-E603F678E8EC}"/>
              </a:ext>
            </a:extLst>
          </p:cNvPr>
          <p:cNvSpPr txBox="1"/>
          <p:nvPr/>
        </p:nvSpPr>
        <p:spPr>
          <a:xfrm>
            <a:off x="4609380" y="4134243"/>
            <a:ext cx="1038041" cy="307777"/>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r>
              <a:rPr lang="en-US" sz="2000" dirty="0">
                <a:latin typeface="Gill Sans MT"/>
                <a:ea typeface="MS PGothic"/>
              </a:rPr>
              <a:t>Feedback </a:t>
            </a:r>
            <a:endParaRPr lang="en-US" sz="2000" dirty="0"/>
          </a:p>
        </p:txBody>
      </p:sp>
      <p:sp>
        <p:nvSpPr>
          <p:cNvPr id="17" name="TextBox 16">
            <a:extLst>
              <a:ext uri="{FF2B5EF4-FFF2-40B4-BE49-F238E27FC236}">
                <a16:creationId xmlns:a16="http://schemas.microsoft.com/office/drawing/2014/main" id="{9935B9C4-7312-3529-0369-C1A490CC7BC0}"/>
              </a:ext>
            </a:extLst>
          </p:cNvPr>
          <p:cNvSpPr txBox="1"/>
          <p:nvPr/>
        </p:nvSpPr>
        <p:spPr>
          <a:xfrm>
            <a:off x="2170002" y="5393024"/>
            <a:ext cx="7140254"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r-FR" sz="2000" dirty="0">
                <a:solidFill>
                  <a:srgbClr val="FF0000"/>
                </a:solidFill>
                <a:latin typeface="Gill Sans MT"/>
                <a:ea typeface="MS PGothic"/>
                <a:cs typeface="Gill Sans Infant Std"/>
              </a:rPr>
              <a:t>En cours : note et accent sur l'apprentissage et points qui sont immédiatement applicable.</a:t>
            </a:r>
            <a:endParaRPr lang="en-US" sz="2000" dirty="0">
              <a:solidFill>
                <a:srgbClr val="FF0000"/>
              </a:solidFill>
              <a:latin typeface="Gill Sans MT"/>
              <a:cs typeface="Gill Sans Infant Std"/>
            </a:endParaRPr>
          </a:p>
        </p:txBody>
      </p:sp>
    </p:spTree>
    <p:extLst>
      <p:ext uri="{BB962C8B-B14F-4D97-AF65-F5344CB8AC3E}">
        <p14:creationId xmlns:p14="http://schemas.microsoft.com/office/powerpoint/2010/main" val="45579715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0" y="0"/>
            <a:ext cx="9144000" cy="108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2"/>
          <p:cNvSpPr>
            <a:spLocks noGrp="1" noChangeArrowheads="1"/>
          </p:cNvSpPr>
          <p:nvPr>
            <p:ph type="title"/>
          </p:nvPr>
        </p:nvSpPr>
        <p:spPr bwMode="auto">
          <a:xfrm>
            <a:off x="2152650" y="200025"/>
            <a:ext cx="7886700" cy="638176"/>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fontScale="90000"/>
          </a:bodyPr>
          <a:lstStyle/>
          <a:p>
            <a:pPr algn="ctr"/>
            <a:r>
              <a:rPr lang="fr-FR" altLang="fr-FR" b="1" i="0" dirty="0"/>
              <a:t>Attentes et normes</a:t>
            </a:r>
          </a:p>
        </p:txBody>
      </p:sp>
      <p:sp>
        <p:nvSpPr>
          <p:cNvPr id="9" name="Rectangle 3"/>
          <p:cNvSpPr txBox="1">
            <a:spLocks noChangeArrowheads="1"/>
          </p:cNvSpPr>
          <p:nvPr/>
        </p:nvSpPr>
        <p:spPr bwMode="auto">
          <a:xfrm>
            <a:off x="1980034" y="1287226"/>
            <a:ext cx="8459366" cy="51897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3"/>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3"/>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3"/>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80000"/>
              </a:lnSpc>
              <a:buClr>
                <a:schemeClr val="tx1"/>
              </a:buClr>
              <a:buNone/>
            </a:pPr>
            <a:r>
              <a:rPr lang="fr-FR" altLang="fr-FR" sz="2400" b="1" dirty="0">
                <a:solidFill>
                  <a:schemeClr val="tx1"/>
                </a:solidFill>
                <a:latin typeface="Tw Cen MT" panose="020B0602020104020603" pitchFamily="34" charset="0"/>
                <a:cs typeface="Arial" panose="020B0604020202020204" pitchFamily="34" charset="0"/>
              </a:rPr>
              <a:t>Attentes</a:t>
            </a:r>
          </a:p>
          <a:p>
            <a:pPr marL="0" indent="0">
              <a:lnSpc>
                <a:spcPct val="150000"/>
              </a:lnSpc>
              <a:buClr>
                <a:schemeClr val="tx1"/>
              </a:buClr>
              <a:buNone/>
            </a:pPr>
            <a:r>
              <a:rPr lang="fr-FR" altLang="fr-FR" sz="2400" dirty="0">
                <a:solidFill>
                  <a:schemeClr val="tx1"/>
                </a:solidFill>
                <a:latin typeface="Tw Cen MT" panose="020B0602020104020603" pitchFamily="34" charset="0"/>
                <a:cs typeface="Arial" panose="020B0604020202020204" pitchFamily="34" charset="0"/>
              </a:rPr>
              <a:t>Sur une note autocollante, écrivez une attente, un espoir ou une préoccupation concernant la formation.</a:t>
            </a:r>
          </a:p>
          <a:p>
            <a:pPr marL="0" indent="0">
              <a:lnSpc>
                <a:spcPct val="150000"/>
              </a:lnSpc>
              <a:buClr>
                <a:schemeClr val="tx1"/>
              </a:buClr>
              <a:buNone/>
            </a:pPr>
            <a:endParaRPr lang="fr-FR" altLang="fr-FR" sz="2400" dirty="0">
              <a:solidFill>
                <a:schemeClr val="tx1"/>
              </a:solidFill>
              <a:latin typeface="Tw Cen MT" panose="020B0602020104020603" pitchFamily="34" charset="0"/>
              <a:cs typeface="Arial" panose="020B0604020202020204" pitchFamily="34" charset="0"/>
            </a:endParaRPr>
          </a:p>
          <a:p>
            <a:pPr marL="0" indent="0">
              <a:lnSpc>
                <a:spcPct val="150000"/>
              </a:lnSpc>
              <a:buClr>
                <a:schemeClr val="tx1"/>
              </a:buClr>
              <a:buNone/>
            </a:pPr>
            <a:r>
              <a:rPr lang="fr-FR" altLang="fr-FR" sz="2400" b="1" dirty="0">
                <a:solidFill>
                  <a:schemeClr val="tx1"/>
                </a:solidFill>
                <a:latin typeface="Tw Cen MT" panose="020B0602020104020603" pitchFamily="34" charset="0"/>
                <a:cs typeface="Arial" panose="020B0604020202020204" pitchFamily="34" charset="0"/>
              </a:rPr>
              <a:t>Normes</a:t>
            </a:r>
          </a:p>
          <a:p>
            <a:pPr marL="0" indent="0">
              <a:lnSpc>
                <a:spcPct val="150000"/>
              </a:lnSpc>
              <a:buClr>
                <a:schemeClr val="tx1"/>
              </a:buClr>
              <a:buNone/>
            </a:pPr>
            <a:r>
              <a:rPr lang="fr-FR" altLang="fr-FR" sz="2400" dirty="0">
                <a:solidFill>
                  <a:schemeClr val="tx1"/>
                </a:solidFill>
                <a:latin typeface="Tw Cen MT" panose="020B0602020104020603" pitchFamily="34" charset="0"/>
                <a:cs typeface="Arial" panose="020B0604020202020204" pitchFamily="34" charset="0"/>
              </a:rPr>
              <a:t>Lors d'une session de brainstorming, listez les normes à suivre pour assurer le bon déroulement de la formation.</a:t>
            </a:r>
          </a:p>
          <a:p>
            <a:pPr marL="0" indent="0">
              <a:lnSpc>
                <a:spcPct val="150000"/>
              </a:lnSpc>
              <a:buClr>
                <a:schemeClr val="tx1"/>
              </a:buClr>
              <a:buNone/>
            </a:pPr>
            <a:endParaRPr lang="fr-FR" altLang="fr-FR" sz="2400" dirty="0">
              <a:solidFill>
                <a:schemeClr val="tx1"/>
              </a:solidFill>
              <a:latin typeface="+mj-lt"/>
              <a:cs typeface="Arial" panose="020B0604020202020204" pitchFamily="34" charset="0"/>
            </a:endParaRPr>
          </a:p>
        </p:txBody>
      </p:sp>
    </p:spTree>
    <p:extLst>
      <p:ext uri="{BB962C8B-B14F-4D97-AF65-F5344CB8AC3E}">
        <p14:creationId xmlns:p14="http://schemas.microsoft.com/office/powerpoint/2010/main" val="266305712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0" y="0"/>
            <a:ext cx="9144000" cy="108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2"/>
          <p:cNvSpPr>
            <a:spLocks noGrp="1" noChangeArrowheads="1"/>
          </p:cNvSpPr>
          <p:nvPr>
            <p:ph type="title"/>
          </p:nvPr>
        </p:nvSpPr>
        <p:spPr bwMode="auto">
          <a:xfrm>
            <a:off x="2152650" y="200025"/>
            <a:ext cx="7886700" cy="638176"/>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fontScale="90000"/>
          </a:bodyPr>
          <a:lstStyle/>
          <a:p>
            <a:pPr algn="ctr"/>
            <a:r>
              <a:rPr lang="fr-FR" altLang="fr-FR" b="1" i="0" dirty="0"/>
              <a:t>Objectif</a:t>
            </a:r>
            <a:r>
              <a:rPr lang="fr-FR" altLang="fr-FR" b="1" dirty="0"/>
              <a:t>s de la formation</a:t>
            </a:r>
            <a:endParaRPr lang="fr-FR" altLang="fr-FR" b="1" i="0" dirty="0"/>
          </a:p>
        </p:txBody>
      </p:sp>
      <p:sp>
        <p:nvSpPr>
          <p:cNvPr id="9" name="Rectangle 3"/>
          <p:cNvSpPr txBox="1">
            <a:spLocks noChangeArrowheads="1"/>
          </p:cNvSpPr>
          <p:nvPr/>
        </p:nvSpPr>
        <p:spPr bwMode="auto">
          <a:xfrm>
            <a:off x="1980034" y="1287226"/>
            <a:ext cx="8459366" cy="51897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3"/>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3"/>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3"/>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80000"/>
              </a:lnSpc>
              <a:buClr>
                <a:schemeClr val="tx1"/>
              </a:buClr>
              <a:buNone/>
            </a:pPr>
            <a:r>
              <a:rPr lang="fr-FR" altLang="fr-FR" sz="2200" b="1" dirty="0">
                <a:solidFill>
                  <a:srgbClr val="000000"/>
                </a:solidFill>
                <a:latin typeface="Tw Cen MT" panose="020B0602020104020603" pitchFamily="34" charset="0"/>
                <a:cs typeface="Arial" panose="020B0604020202020204" pitchFamily="34" charset="0"/>
              </a:rPr>
              <a:t>Globale:</a:t>
            </a:r>
          </a:p>
          <a:p>
            <a:pPr marL="0" indent="0">
              <a:lnSpc>
                <a:spcPct val="80000"/>
              </a:lnSpc>
              <a:buClr>
                <a:schemeClr val="tx1"/>
              </a:buClr>
              <a:buNone/>
            </a:pPr>
            <a:r>
              <a:rPr lang="fr-FR" altLang="fr-FR" sz="2200" dirty="0">
                <a:solidFill>
                  <a:srgbClr val="000000"/>
                </a:solidFill>
                <a:latin typeface="Tw Cen MT" panose="020B0602020104020603" pitchFamily="34" charset="0"/>
                <a:cs typeface="Arial" panose="020B0604020202020204" pitchFamily="34" charset="0"/>
              </a:rPr>
              <a:t>Renforcer les capacités de PRONANUT et des partenaires au niveau nationale  en vue de l’amélioration de prise en charge de la malnutrition aigüe par le mise en ouvré des approches simplifiées dans le pays.</a:t>
            </a:r>
          </a:p>
          <a:p>
            <a:pPr marL="0" indent="0">
              <a:lnSpc>
                <a:spcPct val="80000"/>
              </a:lnSpc>
              <a:buClr>
                <a:schemeClr val="tx1"/>
              </a:buClr>
              <a:buNone/>
            </a:pPr>
            <a:endParaRPr lang="fr-FR" altLang="fr-FR" sz="2200" dirty="0">
              <a:solidFill>
                <a:srgbClr val="000000"/>
              </a:solidFill>
              <a:latin typeface="Tw Cen MT" panose="020B0602020104020603" pitchFamily="34" charset="0"/>
              <a:cs typeface="Arial" panose="020B0604020202020204" pitchFamily="34" charset="0"/>
            </a:endParaRPr>
          </a:p>
          <a:p>
            <a:pPr marL="0" indent="0">
              <a:lnSpc>
                <a:spcPct val="80000"/>
              </a:lnSpc>
              <a:buClr>
                <a:schemeClr val="tx1"/>
              </a:buClr>
              <a:buNone/>
            </a:pPr>
            <a:r>
              <a:rPr lang="fr-FR" altLang="fr-FR" sz="2200" b="1" dirty="0">
                <a:solidFill>
                  <a:srgbClr val="000000"/>
                </a:solidFill>
                <a:latin typeface="Tw Cen MT" panose="020B0602020104020603" pitchFamily="34" charset="0"/>
                <a:cs typeface="Arial" panose="020B0604020202020204" pitchFamily="34" charset="0"/>
              </a:rPr>
              <a:t>Objectifs spécifique</a:t>
            </a:r>
          </a:p>
          <a:p>
            <a:pPr lvl="1">
              <a:lnSpc>
                <a:spcPct val="150000"/>
              </a:lnSpc>
              <a:buClr>
                <a:schemeClr val="tx1"/>
              </a:buClr>
              <a:buFont typeface="Wingdings" panose="05000000000000000000" pitchFamily="2" charset="2"/>
              <a:buChar char="ü"/>
            </a:pPr>
            <a:r>
              <a:rPr lang="fr-FR" sz="2400" dirty="0">
                <a:solidFill>
                  <a:schemeClr val="tx1"/>
                </a:solidFill>
                <a:latin typeface="Tw Cen MT" panose="020B0602020104020603" pitchFamily="34" charset="0"/>
                <a:ea typeface="Times New Roman" panose="02020603050405020304" pitchFamily="18" charset="0"/>
                <a:cs typeface="Arial" panose="020B0604020202020204" pitchFamily="34" charset="0"/>
              </a:rPr>
              <a:t>Une orientation sur les différentes approches simplifiées </a:t>
            </a:r>
            <a:endParaRPr lang="en-UG" sz="2400" dirty="0">
              <a:solidFill>
                <a:schemeClr val="tx1"/>
              </a:solidFill>
              <a:latin typeface="Tw Cen MT" panose="020B0602020104020603" pitchFamily="34" charset="0"/>
              <a:ea typeface="Times New Roman" panose="02020603050405020304" pitchFamily="18" charset="0"/>
              <a:cs typeface="Arial" panose="020B0604020202020204" pitchFamily="34" charset="0"/>
            </a:endParaRPr>
          </a:p>
          <a:p>
            <a:pPr lvl="1">
              <a:lnSpc>
                <a:spcPct val="150000"/>
              </a:lnSpc>
              <a:spcBef>
                <a:spcPts val="0"/>
              </a:spcBef>
              <a:buFont typeface="Wingdings" panose="05000000000000000000" pitchFamily="2" charset="2"/>
              <a:buChar char="ü"/>
            </a:pPr>
            <a:r>
              <a:rPr lang="fr-FR" sz="2400" dirty="0">
                <a:solidFill>
                  <a:schemeClr val="tx1"/>
                </a:solidFill>
                <a:latin typeface="Tw Cen MT" panose="020B0602020104020603" pitchFamily="34" charset="0"/>
                <a:ea typeface="Times New Roman" panose="02020603050405020304" pitchFamily="18" charset="0"/>
                <a:cs typeface="Arial" panose="020B0604020202020204" pitchFamily="34" charset="0"/>
              </a:rPr>
              <a:t>Un focus sur le protocole combiné</a:t>
            </a:r>
            <a:endParaRPr lang="en-UG" sz="2400" dirty="0">
              <a:solidFill>
                <a:schemeClr val="tx1"/>
              </a:solidFill>
              <a:latin typeface="Tw Cen MT" panose="020B0602020104020603" pitchFamily="34" charset="0"/>
              <a:ea typeface="Times New Roman" panose="02020603050405020304" pitchFamily="18" charset="0"/>
              <a:cs typeface="Arial" panose="020B0604020202020204" pitchFamily="34" charset="0"/>
            </a:endParaRPr>
          </a:p>
          <a:p>
            <a:pPr lvl="1">
              <a:lnSpc>
                <a:spcPct val="150000"/>
              </a:lnSpc>
              <a:buFont typeface="Wingdings" panose="05000000000000000000" pitchFamily="2" charset="2"/>
              <a:buChar char="ü"/>
            </a:pPr>
            <a:r>
              <a:rPr lang="fr-FR" sz="2400" dirty="0">
                <a:solidFill>
                  <a:schemeClr val="tx1"/>
                </a:solidFill>
                <a:latin typeface="Tw Cen MT" panose="020B0602020104020603" pitchFamily="34" charset="0"/>
                <a:ea typeface="Times New Roman" panose="02020603050405020304" pitchFamily="18" charset="0"/>
                <a:cs typeface="Arial" panose="020B0604020202020204" pitchFamily="34" charset="0"/>
              </a:rPr>
              <a:t>Les étapes de mise en œuvre et le suivi de la qualité de mise en œuvre, ainsi que les mises à jour suivant les leçons apprises des phases 1 et 2.</a:t>
            </a:r>
            <a:endParaRPr lang="fr-FR" altLang="fr-FR" sz="2400" dirty="0">
              <a:solidFill>
                <a:schemeClr val="tx1"/>
              </a:solidFill>
              <a:latin typeface="Tw Cen MT" panose="020B0602020104020603" pitchFamily="34" charset="0"/>
              <a:cs typeface="Arial" panose="020B0604020202020204" pitchFamily="34"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0" y="0"/>
            <a:ext cx="9144000" cy="108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9336360" y="6639164"/>
            <a:ext cx="1403648" cy="246221"/>
          </a:xfrm>
          <a:prstGeom prst="rect">
            <a:avLst/>
          </a:prstGeom>
          <a:noFill/>
        </p:spPr>
        <p:txBody>
          <a:bodyPr wrap="square" rtlCol="0">
            <a:spAutoFit/>
          </a:bodyPr>
          <a:lstStyle/>
          <a:p>
            <a:pPr algn="r"/>
            <a:r>
              <a:rPr lang="fr-FR" sz="1000" dirty="0">
                <a:solidFill>
                  <a:schemeClr val="tx2"/>
                </a:solidFill>
              </a:rPr>
              <a:t>© </a:t>
            </a:r>
            <a:r>
              <a:rPr lang="fr-FR" sz="1000" i="1" dirty="0">
                <a:solidFill>
                  <a:schemeClr val="tx2"/>
                </a:solidFill>
              </a:rPr>
              <a:t>Sylvain </a:t>
            </a:r>
            <a:r>
              <a:rPr lang="fr-FR" sz="1000" i="1" dirty="0" err="1">
                <a:solidFill>
                  <a:schemeClr val="tx2"/>
                </a:solidFill>
              </a:rPr>
              <a:t>Cherkaoui</a:t>
            </a:r>
            <a:endParaRPr lang="fr-FR" sz="1000" i="1" dirty="0">
              <a:solidFill>
                <a:schemeClr val="tx2"/>
              </a:solidFill>
            </a:endParaRPr>
          </a:p>
        </p:txBody>
      </p:sp>
      <p:sp>
        <p:nvSpPr>
          <p:cNvPr id="8" name="Rectangle 2"/>
          <p:cNvSpPr>
            <a:spLocks noGrp="1" noChangeArrowheads="1"/>
          </p:cNvSpPr>
          <p:nvPr>
            <p:ph type="title"/>
          </p:nvPr>
        </p:nvSpPr>
        <p:spPr bwMode="auto">
          <a:xfrm>
            <a:off x="2247900" y="123826"/>
            <a:ext cx="7886700" cy="70485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a:r>
              <a:rPr lang="fr-FR" altLang="fr-FR" b="1" dirty="0"/>
              <a:t>Introduction.</a:t>
            </a:r>
            <a:endParaRPr lang="fr-FR" altLang="fr-FR" b="1" i="0" dirty="0"/>
          </a:p>
        </p:txBody>
      </p:sp>
      <p:sp>
        <p:nvSpPr>
          <p:cNvPr id="9" name="Rectangle 3"/>
          <p:cNvSpPr txBox="1">
            <a:spLocks noChangeArrowheads="1"/>
          </p:cNvSpPr>
          <p:nvPr/>
        </p:nvSpPr>
        <p:spPr bwMode="auto">
          <a:xfrm>
            <a:off x="2120088" y="1087200"/>
            <a:ext cx="8014512" cy="55519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3"/>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3"/>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3"/>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lnSpc>
                <a:spcPct val="120000"/>
              </a:lnSpc>
              <a:buFont typeface="Wingdings" panose="05000000000000000000" pitchFamily="2" charset="2"/>
              <a:buChar char="q"/>
            </a:pPr>
            <a:r>
              <a:rPr lang="fr-FR" b="1" dirty="0">
                <a:solidFill>
                  <a:schemeClr val="tx1"/>
                </a:solidFill>
                <a:latin typeface="Tw Cen MT" panose="020B0602020104020603" pitchFamily="34" charset="0"/>
                <a:cs typeface="Calibri" panose="020F0502020204030204" pitchFamily="34" charset="0"/>
              </a:rPr>
              <a:t>Situation nutritionnelle reste préoccupante</a:t>
            </a:r>
            <a:endParaRPr lang="fr-FR" dirty="0">
              <a:solidFill>
                <a:schemeClr val="tx1"/>
              </a:solidFill>
              <a:latin typeface="Tw Cen MT" panose="020B0602020104020603" pitchFamily="34" charset="0"/>
              <a:cs typeface="Calibri" panose="020F0502020204030204" pitchFamily="34" charset="0"/>
            </a:endParaRPr>
          </a:p>
          <a:p>
            <a:pPr>
              <a:lnSpc>
                <a:spcPct val="120000"/>
              </a:lnSpc>
            </a:pPr>
            <a:r>
              <a:rPr lang="fr-FR" dirty="0">
                <a:solidFill>
                  <a:schemeClr val="tx1"/>
                </a:solidFill>
                <a:latin typeface="Tw Cen MT" panose="020B0602020104020603" pitchFamily="34" charset="0"/>
                <a:cs typeface="Calibri" panose="020F0502020204030204" pitchFamily="34" charset="0"/>
              </a:rPr>
              <a:t>Au niveau provincial, </a:t>
            </a:r>
            <a:r>
              <a:rPr lang="fr-FR" b="1" dirty="0">
                <a:solidFill>
                  <a:schemeClr val="tx1"/>
                </a:solidFill>
                <a:latin typeface="Tw Cen MT" panose="020B0602020104020603" pitchFamily="34" charset="0"/>
                <a:cs typeface="Calibri" panose="020F0502020204030204" pitchFamily="34" charset="0"/>
              </a:rPr>
              <a:t>12 sur 26 provinces </a:t>
            </a:r>
            <a:r>
              <a:rPr lang="fr-FR" dirty="0">
                <a:solidFill>
                  <a:schemeClr val="tx1"/>
                </a:solidFill>
                <a:latin typeface="Tw Cen MT" panose="020B0602020104020603" pitchFamily="34" charset="0"/>
                <a:cs typeface="Calibri" panose="020F0502020204030204" pitchFamily="34" charset="0"/>
              </a:rPr>
              <a:t>ont la forme sévère supérieure à 2% (seuil d’urgence). </a:t>
            </a:r>
          </a:p>
          <a:p>
            <a:pPr>
              <a:lnSpc>
                <a:spcPct val="120000"/>
              </a:lnSpc>
            </a:pPr>
            <a:r>
              <a:rPr lang="fr-FR" dirty="0">
                <a:solidFill>
                  <a:schemeClr val="tx1"/>
                </a:solidFill>
                <a:latin typeface="Tw Cen MT" panose="020B0602020104020603" pitchFamily="34" charset="0"/>
                <a:cs typeface="Calibri" panose="020F0502020204030204" pitchFamily="34" charset="0"/>
              </a:rPr>
              <a:t>Les provinces d’Ituri (6,1%) et du Nord </a:t>
            </a:r>
            <a:r>
              <a:rPr lang="fr-FR" dirty="0" err="1">
                <a:solidFill>
                  <a:schemeClr val="tx1"/>
                </a:solidFill>
                <a:latin typeface="Tw Cen MT" panose="020B0602020104020603" pitchFamily="34" charset="0"/>
                <a:cs typeface="Calibri" panose="020F0502020204030204" pitchFamily="34" charset="0"/>
              </a:rPr>
              <a:t>Ubangui</a:t>
            </a:r>
            <a:r>
              <a:rPr lang="fr-FR" dirty="0">
                <a:solidFill>
                  <a:schemeClr val="tx1"/>
                </a:solidFill>
                <a:latin typeface="Tw Cen MT" panose="020B0602020104020603" pitchFamily="34" charset="0"/>
                <a:cs typeface="Calibri" panose="020F0502020204030204" pitchFamily="34" charset="0"/>
              </a:rPr>
              <a:t> (6,1%) ont les prévalences de l’émaciation sévère très élevées</a:t>
            </a:r>
            <a:r>
              <a:rPr lang="en-US" dirty="0">
                <a:solidFill>
                  <a:schemeClr val="tx1"/>
                </a:solidFill>
                <a:latin typeface="Tw Cen MT" panose="020B0602020104020603" pitchFamily="34" charset="0"/>
                <a:cs typeface="Calibri" panose="020F0502020204030204" pitchFamily="34" charset="0"/>
              </a:rPr>
              <a:t> </a:t>
            </a:r>
            <a:r>
              <a:rPr lang="en-US" b="1" dirty="0">
                <a:solidFill>
                  <a:schemeClr val="tx1"/>
                </a:solidFill>
                <a:latin typeface="Tw Cen MT" panose="020B0602020104020603" pitchFamily="34" charset="0"/>
                <a:cs typeface="Calibri" panose="020F0502020204030204" pitchFamily="34" charset="0"/>
              </a:rPr>
              <a:t>(MICS-</a:t>
            </a:r>
            <a:r>
              <a:rPr lang="en-US" b="1" dirty="0" err="1">
                <a:solidFill>
                  <a:schemeClr val="tx1"/>
                </a:solidFill>
                <a:latin typeface="Tw Cen MT" panose="020B0602020104020603" pitchFamily="34" charset="0"/>
                <a:cs typeface="Calibri" panose="020F0502020204030204" pitchFamily="34" charset="0"/>
              </a:rPr>
              <a:t>Palu</a:t>
            </a:r>
            <a:r>
              <a:rPr lang="en-US" b="1" dirty="0">
                <a:solidFill>
                  <a:schemeClr val="tx1"/>
                </a:solidFill>
                <a:latin typeface="Tw Cen MT" panose="020B0602020104020603" pitchFamily="34" charset="0"/>
                <a:cs typeface="Calibri" panose="020F0502020204030204" pitchFamily="34" charset="0"/>
              </a:rPr>
              <a:t> RDC, 2017-2018)</a:t>
            </a:r>
          </a:p>
          <a:p>
            <a:pPr>
              <a:lnSpc>
                <a:spcPct val="120000"/>
              </a:lnSpc>
            </a:pPr>
            <a:r>
              <a:rPr lang="en-US" dirty="0" err="1">
                <a:solidFill>
                  <a:schemeClr val="tx1"/>
                </a:solidFill>
                <a:latin typeface="Tw Cen MT" panose="020B0602020104020603" pitchFamily="34" charset="0"/>
                <a:cs typeface="Calibri" panose="020F0502020204030204" pitchFamily="34" charset="0"/>
              </a:rPr>
              <a:t>En</a:t>
            </a:r>
            <a:r>
              <a:rPr lang="en-US" dirty="0">
                <a:solidFill>
                  <a:schemeClr val="tx1"/>
                </a:solidFill>
                <a:latin typeface="Tw Cen MT" panose="020B0602020104020603" pitchFamily="34" charset="0"/>
                <a:cs typeface="Calibri" panose="020F0502020204030204" pitchFamily="34" charset="0"/>
              </a:rPr>
              <a:t> 2022 42 ZS dans 11 provinces </a:t>
            </a:r>
            <a:r>
              <a:rPr lang="en-US" dirty="0" err="1">
                <a:solidFill>
                  <a:schemeClr val="tx1"/>
                </a:solidFill>
                <a:latin typeface="Tw Cen MT" panose="020B0602020104020603" pitchFamily="34" charset="0"/>
                <a:cs typeface="Calibri" panose="020F0502020204030204" pitchFamily="34" charset="0"/>
              </a:rPr>
              <a:t>en</a:t>
            </a:r>
            <a:r>
              <a:rPr lang="en-US" dirty="0">
                <a:solidFill>
                  <a:schemeClr val="tx1"/>
                </a:solidFill>
                <a:latin typeface="Tw Cen MT" panose="020B0602020104020603" pitchFamily="34" charset="0"/>
                <a:cs typeface="Calibri" panose="020F0502020204030204" pitchFamily="34" charset="0"/>
              </a:rPr>
              <a:t> </a:t>
            </a:r>
            <a:r>
              <a:rPr lang="en-US" dirty="0" err="1">
                <a:solidFill>
                  <a:schemeClr val="tx1"/>
                </a:solidFill>
                <a:latin typeface="Tw Cen MT" panose="020B0602020104020603" pitchFamily="34" charset="0"/>
                <a:cs typeface="Calibri" panose="020F0502020204030204" pitchFamily="34" charset="0"/>
              </a:rPr>
              <a:t>elerte</a:t>
            </a:r>
            <a:r>
              <a:rPr lang="en-US" dirty="0">
                <a:solidFill>
                  <a:schemeClr val="tx1"/>
                </a:solidFill>
                <a:latin typeface="Tw Cen MT" panose="020B0602020104020603" pitchFamily="34" charset="0"/>
                <a:cs typeface="Calibri" panose="020F0502020204030204" pitchFamily="34" charset="0"/>
              </a:rPr>
              <a:t> 4 </a:t>
            </a:r>
            <a:r>
              <a:rPr lang="en-US" dirty="0" err="1">
                <a:solidFill>
                  <a:schemeClr val="tx1"/>
                </a:solidFill>
                <a:latin typeface="Tw Cen MT" panose="020B0602020104020603" pitchFamily="34" charset="0"/>
                <a:cs typeface="Calibri" panose="020F0502020204030204" pitchFamily="34" charset="0"/>
              </a:rPr>
              <a:t>fois</a:t>
            </a:r>
            <a:endParaRPr lang="en-US" dirty="0">
              <a:solidFill>
                <a:schemeClr val="tx1"/>
              </a:solidFill>
              <a:latin typeface="Tw Cen MT" panose="020B0602020104020603" pitchFamily="34" charset="0"/>
              <a:cs typeface="Calibri" panose="020F0502020204030204" pitchFamily="34" charset="0"/>
            </a:endParaRPr>
          </a:p>
          <a:p>
            <a:pPr marL="342900" indent="-342900">
              <a:lnSpc>
                <a:spcPct val="120000"/>
              </a:lnSpc>
              <a:buFont typeface="Wingdings" panose="05000000000000000000" pitchFamily="2" charset="2"/>
              <a:buChar char="q"/>
            </a:pPr>
            <a:r>
              <a:rPr lang="fr-FR" b="1" dirty="0">
                <a:solidFill>
                  <a:schemeClr val="tx1"/>
                </a:solidFill>
                <a:latin typeface="Tw Cen MT" panose="020B0602020104020603" pitchFamily="34" charset="0"/>
                <a:cs typeface="Calibri" panose="020F0502020204030204" pitchFamily="34" charset="0"/>
              </a:rPr>
              <a:t>Quelques Raisons de la </a:t>
            </a:r>
            <a:r>
              <a:rPr lang="fr-FR" b="1" dirty="0" err="1">
                <a:solidFill>
                  <a:schemeClr val="tx1"/>
                </a:solidFill>
                <a:latin typeface="Tw Cen MT" panose="020B0602020104020603" pitchFamily="34" charset="0"/>
                <a:cs typeface="Calibri" panose="020F0502020204030204" pitchFamily="34" charset="0"/>
              </a:rPr>
              <a:t>persistence</a:t>
            </a:r>
            <a:r>
              <a:rPr lang="fr-FR" b="1" dirty="0">
                <a:solidFill>
                  <a:schemeClr val="tx1"/>
                </a:solidFill>
                <a:latin typeface="Tw Cen MT" panose="020B0602020104020603" pitchFamily="34" charset="0"/>
                <a:cs typeface="Calibri" panose="020F0502020204030204" pitchFamily="34" charset="0"/>
              </a:rPr>
              <a:t> de la malnutrition</a:t>
            </a:r>
          </a:p>
          <a:p>
            <a:pPr lvl="1">
              <a:lnSpc>
                <a:spcPct val="120000"/>
              </a:lnSpc>
              <a:buFont typeface="Wingdings" panose="05000000000000000000" pitchFamily="2" charset="2"/>
              <a:buChar char="§"/>
            </a:pPr>
            <a:r>
              <a:rPr lang="fr-FR" sz="2100" dirty="0">
                <a:solidFill>
                  <a:schemeClr val="tx1"/>
                </a:solidFill>
                <a:latin typeface="Tw Cen MT" panose="020B0602020104020603" pitchFamily="34" charset="0"/>
                <a:cs typeface="Calibri" panose="020F0502020204030204" pitchFamily="34" charset="0"/>
              </a:rPr>
              <a:t>Mauvaises pratiques de l’ANJE</a:t>
            </a:r>
          </a:p>
          <a:p>
            <a:pPr lvl="1">
              <a:lnSpc>
                <a:spcPct val="120000"/>
              </a:lnSpc>
              <a:buFont typeface="Wingdings" panose="05000000000000000000" pitchFamily="2" charset="2"/>
              <a:buChar char="§"/>
            </a:pPr>
            <a:r>
              <a:rPr lang="fr-FR" sz="2100" dirty="0">
                <a:solidFill>
                  <a:schemeClr val="tx1"/>
                </a:solidFill>
                <a:latin typeface="Tw Cen MT" panose="020B0602020104020603" pitchFamily="34" charset="0"/>
                <a:cs typeface="Calibri" panose="020F0502020204030204" pitchFamily="34" charset="0"/>
              </a:rPr>
              <a:t>Crises humanitaires</a:t>
            </a:r>
          </a:p>
          <a:p>
            <a:pPr lvl="1">
              <a:lnSpc>
                <a:spcPct val="120000"/>
              </a:lnSpc>
              <a:buFont typeface="Wingdings" panose="05000000000000000000" pitchFamily="2" charset="2"/>
              <a:buChar char="§"/>
            </a:pPr>
            <a:r>
              <a:rPr lang="fr-FR" sz="2100" dirty="0">
                <a:solidFill>
                  <a:schemeClr val="tx1"/>
                </a:solidFill>
                <a:latin typeface="Tw Cen MT" panose="020B0602020104020603" pitchFamily="34" charset="0"/>
                <a:cs typeface="Calibri" panose="020F0502020204030204" pitchFamily="34" charset="0"/>
              </a:rPr>
              <a:t>Insécurité alimentaire (</a:t>
            </a:r>
            <a:r>
              <a:rPr lang="fr-FR" sz="2100" dirty="0" err="1">
                <a:solidFill>
                  <a:schemeClr val="tx1"/>
                </a:solidFill>
                <a:latin typeface="Tw Cen MT" panose="020B0602020104020603" pitchFamily="34" charset="0"/>
                <a:cs typeface="Calibri" panose="020F0502020204030204" pitchFamily="34" charset="0"/>
              </a:rPr>
              <a:t>abordabilité</a:t>
            </a:r>
            <a:r>
              <a:rPr lang="fr-FR" sz="2100" dirty="0">
                <a:solidFill>
                  <a:schemeClr val="tx1"/>
                </a:solidFill>
                <a:latin typeface="Tw Cen MT" panose="020B0602020104020603" pitchFamily="34" charset="0"/>
                <a:cs typeface="Calibri" panose="020F0502020204030204" pitchFamily="34" charset="0"/>
              </a:rPr>
              <a:t>, accès, utilisation)</a:t>
            </a:r>
          </a:p>
          <a:p>
            <a:pPr lvl="1">
              <a:lnSpc>
                <a:spcPct val="120000"/>
              </a:lnSpc>
              <a:buFont typeface="Wingdings" panose="05000000000000000000" pitchFamily="2" charset="2"/>
              <a:buChar char="§"/>
            </a:pPr>
            <a:r>
              <a:rPr lang="fr-FR" sz="2100" dirty="0">
                <a:solidFill>
                  <a:schemeClr val="tx1"/>
                </a:solidFill>
                <a:latin typeface="Tw Cen MT" panose="020B0602020104020603" pitchFamily="34" charset="0"/>
                <a:cs typeface="Calibri" panose="020F0502020204030204" pitchFamily="34" charset="0"/>
              </a:rPr>
              <a:t>la Mauvaise  couverture des services PCIMA</a:t>
            </a:r>
          </a:p>
          <a:p>
            <a:pPr lvl="1">
              <a:lnSpc>
                <a:spcPct val="120000"/>
              </a:lnSpc>
              <a:buFont typeface="Wingdings" panose="05000000000000000000" pitchFamily="2" charset="2"/>
              <a:buChar char="§"/>
            </a:pPr>
            <a:endParaRPr lang="fr-FR" dirty="0">
              <a:solidFill>
                <a:schemeClr val="tx1"/>
              </a:solidFill>
              <a:latin typeface="Tw Cen MT" panose="020B0602020104020603" pitchFamily="34" charset="0"/>
              <a:cs typeface="Calibri" panose="020F0502020204030204" pitchFamily="34" charset="0"/>
            </a:endParaRPr>
          </a:p>
        </p:txBody>
      </p:sp>
    </p:spTree>
    <p:extLst>
      <p:ext uri="{BB962C8B-B14F-4D97-AF65-F5344CB8AC3E}">
        <p14:creationId xmlns:p14="http://schemas.microsoft.com/office/powerpoint/2010/main" val="90159418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0" y="0"/>
            <a:ext cx="9144000" cy="108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9336360" y="6639164"/>
            <a:ext cx="1403648" cy="246221"/>
          </a:xfrm>
          <a:prstGeom prst="rect">
            <a:avLst/>
          </a:prstGeom>
          <a:noFill/>
        </p:spPr>
        <p:txBody>
          <a:bodyPr wrap="square" rtlCol="0">
            <a:spAutoFit/>
          </a:bodyPr>
          <a:lstStyle/>
          <a:p>
            <a:pPr algn="r"/>
            <a:r>
              <a:rPr lang="fr-FR" sz="1000" dirty="0">
                <a:solidFill>
                  <a:schemeClr val="tx2"/>
                </a:solidFill>
              </a:rPr>
              <a:t>© </a:t>
            </a:r>
            <a:r>
              <a:rPr lang="fr-FR" sz="1000" i="1" dirty="0">
                <a:solidFill>
                  <a:schemeClr val="tx2"/>
                </a:solidFill>
              </a:rPr>
              <a:t>Sylvain </a:t>
            </a:r>
            <a:r>
              <a:rPr lang="fr-FR" sz="1000" i="1" dirty="0" err="1">
                <a:solidFill>
                  <a:schemeClr val="tx2"/>
                </a:solidFill>
              </a:rPr>
              <a:t>Cherkaoui</a:t>
            </a:r>
            <a:endParaRPr lang="fr-FR" sz="1000" i="1" dirty="0">
              <a:solidFill>
                <a:schemeClr val="tx2"/>
              </a:solidFill>
            </a:endParaRPr>
          </a:p>
        </p:txBody>
      </p:sp>
      <p:sp>
        <p:nvSpPr>
          <p:cNvPr id="8" name="Rectangle 2"/>
          <p:cNvSpPr>
            <a:spLocks noGrp="1" noChangeArrowheads="1"/>
          </p:cNvSpPr>
          <p:nvPr>
            <p:ph type="title"/>
          </p:nvPr>
        </p:nvSpPr>
        <p:spPr bwMode="auto">
          <a:xfrm>
            <a:off x="2247900" y="123826"/>
            <a:ext cx="7886700" cy="70485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a:r>
              <a:rPr lang="fr-FR" altLang="fr-FR" b="1" dirty="0"/>
              <a:t>Introduction.</a:t>
            </a:r>
            <a:endParaRPr lang="fr-FR" altLang="fr-FR" b="1" i="0" dirty="0"/>
          </a:p>
        </p:txBody>
      </p:sp>
      <p:sp>
        <p:nvSpPr>
          <p:cNvPr id="9" name="Rectangle 3"/>
          <p:cNvSpPr txBox="1">
            <a:spLocks noChangeArrowheads="1"/>
          </p:cNvSpPr>
          <p:nvPr/>
        </p:nvSpPr>
        <p:spPr bwMode="auto">
          <a:xfrm>
            <a:off x="1843088" y="978582"/>
            <a:ext cx="8526961" cy="555578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3"/>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3"/>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3"/>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fr-FR" sz="2200" b="1" dirty="0">
                <a:solidFill>
                  <a:schemeClr val="tx1"/>
                </a:solidFill>
                <a:latin typeface="Tw Cen MT" panose="020B0602020104020603" pitchFamily="34" charset="0"/>
                <a:cs typeface="Calibri" panose="020F0502020204030204" pitchFamily="34" charset="0"/>
              </a:rPr>
              <a:t>Chalenges affectant la PCIMA</a:t>
            </a:r>
            <a:endParaRPr lang="fr-FR" sz="2200" dirty="0">
              <a:solidFill>
                <a:schemeClr val="tx1"/>
              </a:solidFill>
              <a:latin typeface="Tw Cen MT" panose="020B0602020104020603" pitchFamily="34" charset="0"/>
              <a:cs typeface="Calibri" panose="020F0502020204030204" pitchFamily="34" charset="0"/>
            </a:endParaRPr>
          </a:p>
          <a:p>
            <a:pPr>
              <a:lnSpc>
                <a:spcPct val="120000"/>
              </a:lnSpc>
              <a:buFont typeface="Wingdings" panose="05000000000000000000" pitchFamily="2" charset="2"/>
              <a:buChar char="q"/>
            </a:pPr>
            <a:r>
              <a:rPr lang="fr-FR" sz="2200" dirty="0">
                <a:solidFill>
                  <a:schemeClr val="tx1"/>
                </a:solidFill>
                <a:latin typeface="Tw Cen MT" panose="020B0602020104020603" pitchFamily="34" charset="0"/>
                <a:cs typeface="Calibri" panose="020F0502020204030204" pitchFamily="34" charset="0"/>
              </a:rPr>
              <a:t>la </a:t>
            </a:r>
            <a:r>
              <a:rPr lang="fr-FR" sz="2200" b="1" dirty="0">
                <a:solidFill>
                  <a:srgbClr val="0000CC"/>
                </a:solidFill>
                <a:latin typeface="Tw Cen MT" panose="020B0602020104020603" pitchFamily="34" charset="0"/>
                <a:cs typeface="Calibri" panose="020F0502020204030204" pitchFamily="34" charset="0"/>
              </a:rPr>
              <a:t>mauvaise  couverture </a:t>
            </a:r>
            <a:r>
              <a:rPr lang="fr-FR" sz="2200" dirty="0">
                <a:solidFill>
                  <a:schemeClr val="tx1"/>
                </a:solidFill>
                <a:latin typeface="Tw Cen MT" panose="020B0602020104020603" pitchFamily="34" charset="0"/>
                <a:cs typeface="Calibri" panose="020F0502020204030204" pitchFamily="34" charset="0"/>
              </a:rPr>
              <a:t>(cible MAS en RDC varie entre 25-48% de 2016 à 2019 (Rapport OCHA, 2016 à 2018)</a:t>
            </a:r>
          </a:p>
          <a:p>
            <a:pPr lvl="1">
              <a:lnSpc>
                <a:spcPct val="120000"/>
              </a:lnSpc>
              <a:buFont typeface="Wingdings" panose="05000000000000000000" pitchFamily="2" charset="2"/>
              <a:buChar char="§"/>
            </a:pPr>
            <a:r>
              <a:rPr lang="fr-FR" sz="2000" dirty="0">
                <a:solidFill>
                  <a:schemeClr val="tx1"/>
                </a:solidFill>
                <a:latin typeface="Tw Cen MT" panose="020B0602020104020603" pitchFamily="34" charset="0"/>
                <a:cs typeface="Calibri" panose="020F0502020204030204" pitchFamily="34" charset="0"/>
              </a:rPr>
              <a:t>En 2019, </a:t>
            </a:r>
            <a:r>
              <a:rPr lang="fr-FR" sz="2000" b="1" dirty="0">
                <a:solidFill>
                  <a:schemeClr val="tx1"/>
                </a:solidFill>
                <a:latin typeface="Tw Cen MT" panose="020B0602020104020603" pitchFamily="34" charset="0"/>
                <a:cs typeface="Calibri" panose="020F0502020204030204" pitchFamily="34" charset="0"/>
              </a:rPr>
              <a:t>31,02% des zones de santé </a:t>
            </a:r>
            <a:r>
              <a:rPr lang="fr-FR" sz="2000" dirty="0">
                <a:solidFill>
                  <a:schemeClr val="tx1"/>
                </a:solidFill>
                <a:latin typeface="Tw Cen MT" panose="020B0602020104020603" pitchFamily="34" charset="0"/>
                <a:cs typeface="Calibri" panose="020F0502020204030204" pitchFamily="34" charset="0"/>
              </a:rPr>
              <a:t>assurent la prise en charge de la malnutrition lorsqu’un partenaire a un financement précis.</a:t>
            </a:r>
          </a:p>
          <a:p>
            <a:pPr lvl="1">
              <a:lnSpc>
                <a:spcPct val="120000"/>
              </a:lnSpc>
              <a:buFont typeface="Wingdings" panose="05000000000000000000" pitchFamily="2" charset="2"/>
              <a:buChar char="§"/>
            </a:pPr>
            <a:r>
              <a:rPr lang="fr-FR" sz="2000" dirty="0">
                <a:solidFill>
                  <a:schemeClr val="tx1"/>
                </a:solidFill>
                <a:latin typeface="Tw Cen MT" panose="020B0602020104020603" pitchFamily="34" charset="0"/>
                <a:cs typeface="Calibri" panose="020F0502020204030204" pitchFamily="34" charset="0"/>
              </a:rPr>
              <a:t>Seulement 25 % des personnes dans le besoin seront touchées en 2020 et 48 % en 2022.</a:t>
            </a:r>
            <a:endParaRPr lang="fr-FR" sz="2000" dirty="0">
              <a:solidFill>
                <a:schemeClr val="tx1"/>
              </a:solidFill>
              <a:latin typeface="Tw Cen MT" panose="020B0602020104020603" pitchFamily="34" charset="0"/>
              <a:cs typeface="Arial" panose="020B0604020202020204" pitchFamily="34" charset="0"/>
            </a:endParaRPr>
          </a:p>
          <a:p>
            <a:pPr marL="342900" indent="-342900" algn="just">
              <a:buFont typeface="Wingdings" panose="05000000000000000000" pitchFamily="2" charset="2"/>
              <a:buChar char="q"/>
            </a:pPr>
            <a:r>
              <a:rPr lang="fr-FR" sz="2200" b="1" dirty="0">
                <a:solidFill>
                  <a:srgbClr val="0000CC"/>
                </a:solidFill>
                <a:latin typeface="Tw Cen MT" panose="020B0602020104020603" pitchFamily="34" charset="0"/>
                <a:ea typeface="Calibri" panose="020F0502020204030204" pitchFamily="34" charset="0"/>
                <a:cs typeface="Calibri" panose="020F0502020204030204" pitchFamily="34" charset="0"/>
              </a:rPr>
              <a:t>Discontinuité du traitement de la malnutrition aigue</a:t>
            </a:r>
            <a:endParaRPr lang="en-US" sz="2200" b="1" dirty="0">
              <a:solidFill>
                <a:srgbClr val="0000CC"/>
              </a:solidFill>
              <a:latin typeface="Tw Cen MT" panose="020B0602020104020603" pitchFamily="34" charset="0"/>
              <a:ea typeface="Calibri" panose="020F0502020204030204" pitchFamily="34" charset="0"/>
              <a:cs typeface="Calibri" panose="020F0502020204030204" pitchFamily="34" charset="0"/>
            </a:endParaRPr>
          </a:p>
          <a:p>
            <a:pPr lvl="1">
              <a:lnSpc>
                <a:spcPct val="120000"/>
              </a:lnSpc>
              <a:buFont typeface="Wingdings" panose="05000000000000000000" pitchFamily="2" charset="2"/>
              <a:buChar char="§"/>
            </a:pPr>
            <a:r>
              <a:rPr lang="fr-FR" sz="2000" dirty="0">
                <a:solidFill>
                  <a:schemeClr val="tx1"/>
                </a:solidFill>
                <a:latin typeface="Tw Cen MT" panose="020B0602020104020603" pitchFamily="34" charset="0"/>
                <a:cs typeface="Calibri" panose="020F0502020204030204" pitchFamily="34" charset="0"/>
              </a:rPr>
              <a:t>Traitement séparé de la MAM et MAS  avec des protocoles différents et parfois dans des zones géographiques indépendantes, et en utilisant des produits thérapeutiques distincts</a:t>
            </a:r>
          </a:p>
          <a:p>
            <a:pPr lvl="1">
              <a:lnSpc>
                <a:spcPct val="120000"/>
              </a:lnSpc>
              <a:buFont typeface="Wingdings" panose="05000000000000000000" pitchFamily="2" charset="2"/>
              <a:buChar char="§"/>
            </a:pPr>
            <a:r>
              <a:rPr lang="fr-FR" sz="2000" dirty="0">
                <a:solidFill>
                  <a:schemeClr val="tx1"/>
                </a:solidFill>
                <a:latin typeface="Tw Cen MT" panose="020B0602020104020603" pitchFamily="34" charset="0"/>
                <a:cs typeface="Calibri" panose="020F0502020204030204" pitchFamily="34" charset="0"/>
              </a:rPr>
              <a:t> (2019) Environ 53 % des projets prenaient uniquement en charge les enfants MAS, 17% uniquement les enfants MAM et 29% au même moment les enfants MAM et MAS</a:t>
            </a:r>
          </a:p>
          <a:p>
            <a:pPr marL="0" indent="0">
              <a:lnSpc>
                <a:spcPct val="120000"/>
              </a:lnSpc>
              <a:buNone/>
            </a:pPr>
            <a:endParaRPr lang="fr-FR" sz="1800" dirty="0">
              <a:solidFill>
                <a:schemeClr val="tx1"/>
              </a:solidFill>
              <a:latin typeface="Tw Cen MT" panose="020B0602020104020603" pitchFamily="34" charset="0"/>
              <a:cs typeface="Calibri" panose="020F0502020204030204" pitchFamily="34" charset="0"/>
            </a:endParaRPr>
          </a:p>
        </p:txBody>
      </p:sp>
    </p:spTree>
    <p:extLst>
      <p:ext uri="{BB962C8B-B14F-4D97-AF65-F5344CB8AC3E}">
        <p14:creationId xmlns:p14="http://schemas.microsoft.com/office/powerpoint/2010/main" val="17629120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0" y="0"/>
            <a:ext cx="9144000" cy="108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9336360" y="6639164"/>
            <a:ext cx="1403648" cy="246221"/>
          </a:xfrm>
          <a:prstGeom prst="rect">
            <a:avLst/>
          </a:prstGeom>
          <a:noFill/>
        </p:spPr>
        <p:txBody>
          <a:bodyPr wrap="square" rtlCol="0">
            <a:spAutoFit/>
          </a:bodyPr>
          <a:lstStyle/>
          <a:p>
            <a:pPr algn="r"/>
            <a:r>
              <a:rPr lang="fr-FR" sz="1000" dirty="0">
                <a:solidFill>
                  <a:schemeClr val="tx2"/>
                </a:solidFill>
              </a:rPr>
              <a:t>© </a:t>
            </a:r>
            <a:r>
              <a:rPr lang="fr-FR" sz="1000" i="1" dirty="0">
                <a:solidFill>
                  <a:schemeClr val="tx2"/>
                </a:solidFill>
              </a:rPr>
              <a:t>Sylvain </a:t>
            </a:r>
            <a:r>
              <a:rPr lang="fr-FR" sz="1000" i="1" dirty="0" err="1">
                <a:solidFill>
                  <a:schemeClr val="tx2"/>
                </a:solidFill>
              </a:rPr>
              <a:t>Cherkaoui</a:t>
            </a:r>
            <a:endParaRPr lang="fr-FR" sz="1000" i="1" dirty="0">
              <a:solidFill>
                <a:schemeClr val="tx2"/>
              </a:solidFill>
            </a:endParaRPr>
          </a:p>
        </p:txBody>
      </p:sp>
      <p:sp>
        <p:nvSpPr>
          <p:cNvPr id="8" name="Rectangle 2"/>
          <p:cNvSpPr>
            <a:spLocks noGrp="1" noChangeArrowheads="1"/>
          </p:cNvSpPr>
          <p:nvPr>
            <p:ph type="title"/>
          </p:nvPr>
        </p:nvSpPr>
        <p:spPr bwMode="auto">
          <a:xfrm>
            <a:off x="2247900" y="123826"/>
            <a:ext cx="7886700" cy="70485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a:r>
              <a:rPr lang="fr-FR" altLang="fr-FR" b="1" dirty="0"/>
              <a:t>Introduction.</a:t>
            </a:r>
            <a:endParaRPr lang="fr-FR" altLang="fr-FR" b="1" i="0" dirty="0"/>
          </a:p>
        </p:txBody>
      </p:sp>
      <p:sp>
        <p:nvSpPr>
          <p:cNvPr id="9" name="Rectangle 3"/>
          <p:cNvSpPr txBox="1">
            <a:spLocks noChangeArrowheads="1"/>
          </p:cNvSpPr>
          <p:nvPr/>
        </p:nvSpPr>
        <p:spPr bwMode="auto">
          <a:xfrm>
            <a:off x="1904010" y="1058119"/>
            <a:ext cx="8443356" cy="5581044"/>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3"/>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3"/>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3"/>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fr-FR" sz="2400" b="1" dirty="0">
                <a:solidFill>
                  <a:schemeClr val="tx1"/>
                </a:solidFill>
                <a:latin typeface="Tw Cen MT" panose="020B0602020104020603" pitchFamily="34" charset="0"/>
                <a:cs typeface="Calibri" panose="020F0502020204030204" pitchFamily="34" charset="0"/>
              </a:rPr>
              <a:t>Chalenges affectant la PCIMA</a:t>
            </a:r>
          </a:p>
          <a:p>
            <a:pPr algn="just">
              <a:buFont typeface="Wingdings" panose="05000000000000000000" pitchFamily="2" charset="2"/>
              <a:buChar char="q"/>
            </a:pPr>
            <a:r>
              <a:rPr lang="fr-FR" sz="1800" dirty="0">
                <a:solidFill>
                  <a:schemeClr val="tx1"/>
                </a:solidFill>
                <a:latin typeface="Tw Cen MT" panose="020B0602020104020603" pitchFamily="34" charset="0"/>
                <a:cs typeface="Calibri" panose="020F0502020204030204" pitchFamily="34" charset="0"/>
              </a:rPr>
              <a:t> </a:t>
            </a:r>
            <a:r>
              <a:rPr lang="fr-FR" sz="2200" dirty="0">
                <a:solidFill>
                  <a:schemeClr val="tx1"/>
                </a:solidFill>
                <a:latin typeface="Tw Cen MT" panose="020B0602020104020603" pitchFamily="34" charset="0"/>
                <a:cs typeface="Calibri" panose="020F0502020204030204" pitchFamily="34" charset="0"/>
              </a:rPr>
              <a:t>Une telle </a:t>
            </a:r>
            <a:r>
              <a:rPr lang="fr-FR" sz="2200" b="1" dirty="0">
                <a:solidFill>
                  <a:srgbClr val="0000CC"/>
                </a:solidFill>
                <a:latin typeface="Tw Cen MT" panose="020B0602020104020603" pitchFamily="34" charset="0"/>
                <a:cs typeface="Calibri" panose="020F0502020204030204" pitchFamily="34" charset="0"/>
              </a:rPr>
              <a:t>séparation entre les deux agences</a:t>
            </a:r>
            <a:r>
              <a:rPr lang="fr-FR" sz="2200" dirty="0">
                <a:solidFill>
                  <a:schemeClr val="tx1"/>
                </a:solidFill>
                <a:latin typeface="Tw Cen MT" panose="020B0602020104020603" pitchFamily="34" charset="0"/>
                <a:cs typeface="Calibri" panose="020F0502020204030204" pitchFamily="34" charset="0"/>
              </a:rPr>
              <a:t> des nations unies </a:t>
            </a:r>
            <a:r>
              <a:rPr lang="fr-FR" sz="2200" b="1" dirty="0">
                <a:solidFill>
                  <a:schemeClr val="tx1"/>
                </a:solidFill>
                <a:latin typeface="Tw Cen MT" panose="020B0602020104020603" pitchFamily="34" charset="0"/>
                <a:cs typeface="Calibri" panose="020F0502020204030204" pitchFamily="34" charset="0"/>
              </a:rPr>
              <a:t>complique la prestation des soins, </a:t>
            </a:r>
            <a:r>
              <a:rPr lang="fr-FR" sz="2200" dirty="0">
                <a:solidFill>
                  <a:schemeClr val="tx1"/>
                </a:solidFill>
                <a:latin typeface="Tw Cen MT" panose="020B0602020104020603" pitchFamily="34" charset="0"/>
                <a:cs typeface="Calibri" panose="020F0502020204030204" pitchFamily="34" charset="0"/>
              </a:rPr>
              <a:t>contribue à une </a:t>
            </a:r>
            <a:r>
              <a:rPr lang="fr-FR" sz="2200" b="1" dirty="0">
                <a:solidFill>
                  <a:schemeClr val="tx1"/>
                </a:solidFill>
                <a:latin typeface="Tw Cen MT" panose="020B0602020104020603" pitchFamily="34" charset="0"/>
                <a:cs typeface="Calibri" panose="020F0502020204030204" pitchFamily="34" charset="0"/>
              </a:rPr>
              <a:t>faible couverture </a:t>
            </a:r>
            <a:r>
              <a:rPr lang="fr-FR" sz="2200" dirty="0">
                <a:solidFill>
                  <a:schemeClr val="tx1"/>
                </a:solidFill>
                <a:latin typeface="Tw Cen MT" panose="020B0602020104020603" pitchFamily="34" charset="0"/>
                <a:cs typeface="Calibri" panose="020F0502020204030204" pitchFamily="34" charset="0"/>
              </a:rPr>
              <a:t>et crée de la </a:t>
            </a:r>
            <a:r>
              <a:rPr lang="fr-FR" sz="2200" b="1" dirty="0">
                <a:solidFill>
                  <a:schemeClr val="tx1"/>
                </a:solidFill>
                <a:latin typeface="Tw Cen MT" panose="020B0602020104020603" pitchFamily="34" charset="0"/>
                <a:cs typeface="Calibri" panose="020F0502020204030204" pitchFamily="34" charset="0"/>
              </a:rPr>
              <a:t>confusion parmi les staffs des structures sanitaires</a:t>
            </a:r>
          </a:p>
          <a:p>
            <a:pPr algn="just">
              <a:buFont typeface="Wingdings" panose="05000000000000000000" pitchFamily="2" charset="2"/>
              <a:buChar char="q"/>
            </a:pPr>
            <a:endParaRPr lang="fr-FR" sz="2200" dirty="0">
              <a:solidFill>
                <a:schemeClr val="tx1"/>
              </a:solidFill>
              <a:latin typeface="Tw Cen MT" panose="020B0602020104020603" pitchFamily="34" charset="0"/>
              <a:cs typeface="Calibri" panose="020F0502020204030204" pitchFamily="34" charset="0"/>
            </a:endParaRPr>
          </a:p>
          <a:p>
            <a:pPr algn="just">
              <a:buFont typeface="Wingdings" panose="05000000000000000000" pitchFamily="2" charset="2"/>
              <a:buChar char="q"/>
            </a:pPr>
            <a:r>
              <a:rPr lang="fr-FR" sz="2200" b="1" dirty="0">
                <a:solidFill>
                  <a:schemeClr val="tx1"/>
                </a:solidFill>
                <a:latin typeface="Tw Cen MT" panose="020B0602020104020603" pitchFamily="34" charset="0"/>
                <a:cs typeface="Calibri" panose="020F0502020204030204" pitchFamily="34" charset="0"/>
              </a:rPr>
              <a:t> C</a:t>
            </a:r>
            <a:r>
              <a:rPr lang="fr-FR" sz="2200" b="1" dirty="0">
                <a:solidFill>
                  <a:srgbClr val="0000CC"/>
                </a:solidFill>
                <a:latin typeface="Tw Cen MT" panose="020B0602020104020603" pitchFamily="34" charset="0"/>
                <a:cs typeface="Calibri" panose="020F0502020204030204" pitchFamily="34" charset="0"/>
              </a:rPr>
              <a:t>hroniquement sous-financés. </a:t>
            </a:r>
            <a:r>
              <a:rPr lang="fr-FR" sz="2200" dirty="0">
                <a:solidFill>
                  <a:schemeClr val="tx1"/>
                </a:solidFill>
                <a:latin typeface="Tw Cen MT" panose="020B0602020104020603" pitchFamily="34" charset="0"/>
                <a:cs typeface="Calibri" panose="020F0502020204030204" pitchFamily="34" charset="0"/>
              </a:rPr>
              <a:t>Seulement 25% des cas de MAS traités dans le monde en 2016 et 16% des cas de MAM atteints par le Programme alimentaire mondial en 2017</a:t>
            </a:r>
            <a:r>
              <a:rPr lang="fr-FR" sz="2200" baseline="30000" dirty="0">
                <a:solidFill>
                  <a:schemeClr val="tx1"/>
                </a:solidFill>
                <a:latin typeface="Tw Cen MT" panose="020B0602020104020603" pitchFamily="34" charset="0"/>
                <a:cs typeface="Calibri" panose="020F0502020204030204" pitchFamily="34" charset="0"/>
              </a:rPr>
              <a:t>.</a:t>
            </a:r>
            <a:r>
              <a:rPr lang="fr-FR" sz="2200" dirty="0">
                <a:solidFill>
                  <a:schemeClr val="tx1"/>
                </a:solidFill>
                <a:latin typeface="Tw Cen MT" panose="020B0602020104020603" pitchFamily="34" charset="0"/>
                <a:cs typeface="Calibri" panose="020F0502020204030204" pitchFamily="34" charset="0"/>
              </a:rPr>
              <a:t> </a:t>
            </a:r>
          </a:p>
          <a:p>
            <a:pPr algn="just">
              <a:buFont typeface="Wingdings" panose="05000000000000000000" pitchFamily="2" charset="2"/>
              <a:buChar char="q"/>
            </a:pPr>
            <a:endParaRPr lang="fr-FR" sz="2200" dirty="0">
              <a:solidFill>
                <a:schemeClr val="tx1"/>
              </a:solidFill>
              <a:latin typeface="Tw Cen MT" panose="020B0602020104020603" pitchFamily="34" charset="0"/>
              <a:cs typeface="Calibri" panose="020F0502020204030204" pitchFamily="34" charset="0"/>
            </a:endParaRPr>
          </a:p>
          <a:p>
            <a:pPr algn="just">
              <a:buFont typeface="Wingdings" panose="05000000000000000000" pitchFamily="2" charset="2"/>
              <a:buChar char="q"/>
            </a:pPr>
            <a:r>
              <a:rPr lang="fr-FR" sz="2200" dirty="0">
                <a:solidFill>
                  <a:schemeClr val="tx1"/>
                </a:solidFill>
                <a:latin typeface="Tw Cen MT" panose="020B0602020104020603" pitchFamily="34" charset="0"/>
                <a:cs typeface="Calibri" panose="020F0502020204030204" pitchFamily="34" charset="0"/>
              </a:rPr>
              <a:t> </a:t>
            </a:r>
            <a:r>
              <a:rPr lang="en-US" sz="2200" b="1" dirty="0" err="1">
                <a:solidFill>
                  <a:srgbClr val="0000CC"/>
                </a:solidFill>
                <a:latin typeface="Tw Cen MT" panose="020B0602020104020603" pitchFamily="34" charset="0"/>
                <a:cs typeface="Calibri" panose="020F0502020204030204" pitchFamily="34" charset="0"/>
              </a:rPr>
              <a:t>L’insuffisance</a:t>
            </a:r>
            <a:r>
              <a:rPr lang="en-US" sz="2200" b="1" dirty="0">
                <a:solidFill>
                  <a:srgbClr val="0000CC"/>
                </a:solidFill>
                <a:latin typeface="Tw Cen MT" panose="020B0602020104020603" pitchFamily="34" charset="0"/>
                <a:cs typeface="Calibri" panose="020F0502020204030204" pitchFamily="34" charset="0"/>
              </a:rPr>
              <a:t> des intrants </a:t>
            </a:r>
            <a:r>
              <a:rPr lang="en-US" sz="2200" dirty="0">
                <a:solidFill>
                  <a:schemeClr val="tx1"/>
                </a:solidFill>
                <a:latin typeface="Tw Cen MT" panose="020B0602020104020603" pitchFamily="34" charset="0"/>
                <a:cs typeface="Calibri" panose="020F0502020204030204" pitchFamily="34" charset="0"/>
              </a:rPr>
              <a:t>pour la </a:t>
            </a:r>
            <a:r>
              <a:rPr lang="en-US" sz="2200" dirty="0" err="1">
                <a:solidFill>
                  <a:schemeClr val="tx1"/>
                </a:solidFill>
                <a:latin typeface="Tw Cen MT" panose="020B0602020104020603" pitchFamily="34" charset="0"/>
                <a:cs typeface="Calibri" panose="020F0502020204030204" pitchFamily="34" charset="0"/>
              </a:rPr>
              <a:t>prise</a:t>
            </a:r>
            <a:r>
              <a:rPr lang="en-US" sz="2200" dirty="0">
                <a:solidFill>
                  <a:schemeClr val="tx1"/>
                </a:solidFill>
                <a:latin typeface="Tw Cen MT" panose="020B0602020104020603" pitchFamily="34" charset="0"/>
                <a:cs typeface="Calibri" panose="020F0502020204030204" pitchFamily="34" charset="0"/>
              </a:rPr>
              <a:t> </a:t>
            </a:r>
            <a:r>
              <a:rPr lang="en-US" sz="2200" dirty="0" err="1">
                <a:solidFill>
                  <a:schemeClr val="tx1"/>
                </a:solidFill>
                <a:latin typeface="Tw Cen MT" panose="020B0602020104020603" pitchFamily="34" charset="0"/>
                <a:cs typeface="Calibri" panose="020F0502020204030204" pitchFamily="34" charset="0"/>
              </a:rPr>
              <a:t>en</a:t>
            </a:r>
            <a:r>
              <a:rPr lang="en-US" sz="2200" dirty="0">
                <a:solidFill>
                  <a:schemeClr val="tx1"/>
                </a:solidFill>
                <a:latin typeface="Tw Cen MT" panose="020B0602020104020603" pitchFamily="34" charset="0"/>
                <a:cs typeface="Calibri" panose="020F0502020204030204" pitchFamily="34" charset="0"/>
              </a:rPr>
              <a:t> charge de la malnutrition </a:t>
            </a:r>
            <a:r>
              <a:rPr lang="en-US" sz="2200" dirty="0" err="1">
                <a:solidFill>
                  <a:schemeClr val="tx1"/>
                </a:solidFill>
                <a:latin typeface="Tw Cen MT" panose="020B0602020104020603" pitchFamily="34" charset="0"/>
                <a:cs typeface="Calibri" panose="020F0502020204030204" pitchFamily="34" charset="0"/>
              </a:rPr>
              <a:t>aigues</a:t>
            </a:r>
            <a:r>
              <a:rPr lang="en-US" sz="2200" dirty="0">
                <a:solidFill>
                  <a:schemeClr val="tx1"/>
                </a:solidFill>
                <a:latin typeface="Tw Cen MT" panose="020B0602020104020603" pitchFamily="34" charset="0"/>
                <a:cs typeface="Calibri" panose="020F0502020204030204" pitchFamily="34" charset="0"/>
              </a:rPr>
              <a:t>. </a:t>
            </a:r>
            <a:r>
              <a:rPr lang="fr-FR" sz="2200" dirty="0">
                <a:solidFill>
                  <a:schemeClr val="tx1"/>
                </a:solidFill>
                <a:latin typeface="Tw Cen MT" panose="020B0602020104020603" pitchFamily="34" charset="0"/>
                <a:cs typeface="Calibri" panose="020F0502020204030204" pitchFamily="34" charset="0"/>
              </a:rPr>
              <a:t>Par exemple, la cible du PRH 2023 pour les ATPE est de 512,932 ATPE, mais la couverte est de 376,992.</a:t>
            </a:r>
            <a:endParaRPr lang="en-US" sz="2200" dirty="0">
              <a:solidFill>
                <a:schemeClr val="tx1"/>
              </a:solidFill>
              <a:latin typeface="Tw Cen MT" panose="020B0602020104020603" pitchFamily="34" charset="0"/>
              <a:cs typeface="Calibri" panose="020F0502020204030204" pitchFamily="34" charset="0"/>
            </a:endParaRPr>
          </a:p>
          <a:p>
            <a:pPr algn="just">
              <a:buFont typeface="Wingdings" panose="05000000000000000000" pitchFamily="2" charset="2"/>
              <a:buChar char="q"/>
            </a:pPr>
            <a:r>
              <a:rPr lang="fr-FR" sz="2200" dirty="0">
                <a:solidFill>
                  <a:schemeClr val="tx1"/>
                </a:solidFill>
                <a:latin typeface="Tw Cen MT" panose="020B0602020104020603" pitchFamily="34" charset="0"/>
                <a:cs typeface="Calibri" panose="020F0502020204030204" pitchFamily="34" charset="0"/>
              </a:rPr>
              <a:t> La crise </a:t>
            </a:r>
            <a:r>
              <a:rPr lang="fr-FR" sz="2200" b="1" dirty="0">
                <a:solidFill>
                  <a:srgbClr val="0000CC"/>
                </a:solidFill>
                <a:latin typeface="Tw Cen MT" panose="020B0602020104020603" pitchFamily="34" charset="0"/>
                <a:cs typeface="Calibri" panose="020F0502020204030204" pitchFamily="34" charset="0"/>
              </a:rPr>
              <a:t>« conflit » est priorisée dans la réponse </a:t>
            </a:r>
            <a:r>
              <a:rPr lang="fr-FR" sz="2200" dirty="0">
                <a:solidFill>
                  <a:schemeClr val="tx1"/>
                </a:solidFill>
                <a:latin typeface="Tw Cen MT" panose="020B0602020104020603" pitchFamily="34" charset="0"/>
                <a:cs typeface="Calibri" panose="020F0502020204030204" pitchFamily="34" charset="0"/>
              </a:rPr>
              <a:t>par rapport aux autres crises (nutritionnelles, aléas climatiques et épidémie).</a:t>
            </a:r>
          </a:p>
        </p:txBody>
      </p:sp>
    </p:spTree>
    <p:extLst>
      <p:ext uri="{BB962C8B-B14F-4D97-AF65-F5344CB8AC3E}">
        <p14:creationId xmlns:p14="http://schemas.microsoft.com/office/powerpoint/2010/main" val="424710577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0" y="0"/>
            <a:ext cx="9144000" cy="108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9336360" y="6639164"/>
            <a:ext cx="1403648" cy="246221"/>
          </a:xfrm>
          <a:prstGeom prst="rect">
            <a:avLst/>
          </a:prstGeom>
          <a:noFill/>
        </p:spPr>
        <p:txBody>
          <a:bodyPr wrap="square" rtlCol="0">
            <a:spAutoFit/>
          </a:bodyPr>
          <a:lstStyle/>
          <a:p>
            <a:pPr algn="r"/>
            <a:r>
              <a:rPr lang="fr-FR" sz="1000" dirty="0">
                <a:solidFill>
                  <a:schemeClr val="tx2"/>
                </a:solidFill>
              </a:rPr>
              <a:t>© </a:t>
            </a:r>
            <a:r>
              <a:rPr lang="fr-FR" sz="1000" i="1" dirty="0">
                <a:solidFill>
                  <a:schemeClr val="tx2"/>
                </a:solidFill>
              </a:rPr>
              <a:t>Sylvain </a:t>
            </a:r>
            <a:r>
              <a:rPr lang="fr-FR" sz="1000" i="1" dirty="0" err="1">
                <a:solidFill>
                  <a:schemeClr val="tx2"/>
                </a:solidFill>
              </a:rPr>
              <a:t>Cherkaoui</a:t>
            </a:r>
            <a:endParaRPr lang="fr-FR" sz="1000" i="1" dirty="0">
              <a:solidFill>
                <a:schemeClr val="tx2"/>
              </a:solidFill>
            </a:endParaRPr>
          </a:p>
        </p:txBody>
      </p:sp>
      <p:sp>
        <p:nvSpPr>
          <p:cNvPr id="8" name="Rectangle 2"/>
          <p:cNvSpPr>
            <a:spLocks noGrp="1" noChangeArrowheads="1"/>
          </p:cNvSpPr>
          <p:nvPr>
            <p:ph type="title"/>
          </p:nvPr>
        </p:nvSpPr>
        <p:spPr bwMode="auto">
          <a:xfrm>
            <a:off x="2247900" y="123826"/>
            <a:ext cx="7886700" cy="70485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a:r>
              <a:rPr lang="fr-FR" altLang="fr-FR" b="1" dirty="0"/>
              <a:t>Introduction.</a:t>
            </a:r>
            <a:endParaRPr lang="fr-FR" altLang="fr-FR" b="1" i="0" dirty="0"/>
          </a:p>
        </p:txBody>
      </p:sp>
      <p:sp>
        <p:nvSpPr>
          <p:cNvPr id="9" name="Rectangle 3"/>
          <p:cNvSpPr txBox="1">
            <a:spLocks noChangeArrowheads="1"/>
          </p:cNvSpPr>
          <p:nvPr/>
        </p:nvSpPr>
        <p:spPr bwMode="auto">
          <a:xfrm>
            <a:off x="2120088" y="1211027"/>
            <a:ext cx="7772400" cy="51696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3"/>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3"/>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3"/>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fr-FR" sz="2800" b="1" dirty="0">
                <a:solidFill>
                  <a:schemeClr val="tx1"/>
                </a:solidFill>
                <a:latin typeface="Tw Cen MT" panose="020B0602020104020603" pitchFamily="34" charset="0"/>
                <a:cs typeface="Calibri" panose="020F0502020204030204" pitchFamily="34" charset="0"/>
              </a:rPr>
              <a:t>Chalenges affectant la PCIMA</a:t>
            </a:r>
          </a:p>
          <a:p>
            <a:pPr algn="just">
              <a:lnSpc>
                <a:spcPct val="150000"/>
              </a:lnSpc>
            </a:pPr>
            <a:r>
              <a:rPr lang="fr-FR" sz="2400" b="1" dirty="0">
                <a:solidFill>
                  <a:srgbClr val="0000CC"/>
                </a:solidFill>
                <a:latin typeface="Tw Cen MT" panose="020B0602020104020603" pitchFamily="34" charset="0"/>
                <a:cs typeface="Calibri" panose="020F0502020204030204" pitchFamily="34" charset="0"/>
              </a:rPr>
              <a:t>Faible actualisation </a:t>
            </a:r>
            <a:r>
              <a:rPr lang="fr-FR" sz="2400" dirty="0">
                <a:solidFill>
                  <a:schemeClr val="tx1"/>
                </a:solidFill>
                <a:latin typeface="Tw Cen MT" panose="020B0602020104020603" pitchFamily="34" charset="0"/>
                <a:cs typeface="Calibri" panose="020F0502020204030204" pitchFamily="34" charset="0"/>
              </a:rPr>
              <a:t>de la situation nutritionnelle</a:t>
            </a:r>
          </a:p>
          <a:p>
            <a:pPr algn="just">
              <a:lnSpc>
                <a:spcPct val="150000"/>
              </a:lnSpc>
            </a:pPr>
            <a:r>
              <a:rPr lang="fr-FR" sz="2400" b="1" dirty="0">
                <a:solidFill>
                  <a:srgbClr val="0000CC"/>
                </a:solidFill>
                <a:latin typeface="Tw Cen MT" panose="020B0602020104020603" pitchFamily="34" charset="0"/>
                <a:cs typeface="Calibri" panose="020F0502020204030204" pitchFamily="34" charset="0"/>
              </a:rPr>
              <a:t>Forte morbidité </a:t>
            </a:r>
            <a:r>
              <a:rPr lang="fr-FR" sz="2400" dirty="0">
                <a:solidFill>
                  <a:schemeClr val="tx1"/>
                </a:solidFill>
                <a:latin typeface="Tw Cen MT" panose="020B0602020104020603" pitchFamily="34" charset="0"/>
                <a:cs typeface="Calibri" panose="020F0502020204030204" pitchFamily="34" charset="0"/>
              </a:rPr>
              <a:t>surtout la rougeole</a:t>
            </a:r>
          </a:p>
          <a:p>
            <a:pPr algn="just">
              <a:lnSpc>
                <a:spcPct val="150000"/>
              </a:lnSpc>
            </a:pPr>
            <a:r>
              <a:rPr lang="fr-FR" sz="2400" b="1" dirty="0">
                <a:solidFill>
                  <a:srgbClr val="0000CC"/>
                </a:solidFill>
                <a:latin typeface="Tw Cen MT" panose="020B0602020104020603" pitchFamily="34" charset="0"/>
                <a:cs typeface="Calibri" panose="020F0502020204030204" pitchFamily="34" charset="0"/>
              </a:rPr>
              <a:t>Faible participation d’autres secteurs </a:t>
            </a:r>
            <a:r>
              <a:rPr lang="fr-FR" sz="2400" dirty="0">
                <a:solidFill>
                  <a:schemeClr val="tx1"/>
                </a:solidFill>
                <a:latin typeface="Tw Cen MT" panose="020B0602020104020603" pitchFamily="34" charset="0"/>
                <a:cs typeface="Calibri" panose="020F0502020204030204" pitchFamily="34" charset="0"/>
              </a:rPr>
              <a:t>agriculture, éducation, environnement, économie</a:t>
            </a:r>
          </a:p>
          <a:p>
            <a:pPr algn="just">
              <a:lnSpc>
                <a:spcPct val="150000"/>
              </a:lnSpc>
            </a:pPr>
            <a:r>
              <a:rPr lang="fr-FR" sz="2400" b="1" dirty="0">
                <a:solidFill>
                  <a:srgbClr val="0000CC"/>
                </a:solidFill>
                <a:latin typeface="Tw Cen MT" panose="020B0602020104020603" pitchFamily="34" charset="0"/>
                <a:cs typeface="Calibri" panose="020F0502020204030204" pitchFamily="34" charset="0"/>
              </a:rPr>
              <a:t>Forte dépendante de l’extérieur</a:t>
            </a:r>
            <a:endParaRPr lang="fr-FR" sz="2400" dirty="0">
              <a:solidFill>
                <a:schemeClr val="tx1"/>
              </a:solidFill>
              <a:latin typeface="Tw Cen MT" panose="020B0602020104020603" pitchFamily="34" charset="0"/>
              <a:cs typeface="Calibri" panose="020F0502020204030204" pitchFamily="34" charset="0"/>
            </a:endParaRPr>
          </a:p>
          <a:p>
            <a:pPr algn="just">
              <a:lnSpc>
                <a:spcPct val="150000"/>
              </a:lnSpc>
            </a:pPr>
            <a:r>
              <a:rPr lang="fr-FR" sz="2400" b="1" dirty="0">
                <a:solidFill>
                  <a:srgbClr val="0000CC"/>
                </a:solidFill>
                <a:latin typeface="Tw Cen MT" panose="020B0602020104020603" pitchFamily="34" charset="0"/>
                <a:cs typeface="Calibri" panose="020F0502020204030204" pitchFamily="34" charset="0"/>
              </a:rPr>
              <a:t>Inattention</a:t>
            </a:r>
            <a:r>
              <a:rPr lang="fr-FR" sz="2400" dirty="0">
                <a:solidFill>
                  <a:schemeClr val="tx1"/>
                </a:solidFill>
                <a:latin typeface="Tw Cen MT" panose="020B0602020104020603" pitchFamily="34" charset="0"/>
                <a:cs typeface="Calibri" panose="020F0502020204030204" pitchFamily="34" charset="0"/>
              </a:rPr>
              <a:t> dans la Prise en Charge: tardive: au lieu de prévenir et agir très tôt</a:t>
            </a:r>
          </a:p>
        </p:txBody>
      </p:sp>
    </p:spTree>
    <p:extLst>
      <p:ext uri="{BB962C8B-B14F-4D97-AF65-F5344CB8AC3E}">
        <p14:creationId xmlns:p14="http://schemas.microsoft.com/office/powerpoint/2010/main" val="177823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12DC8B-1A62-42B3-BF25-5C0DDAFC9B75}"/>
              </a:ext>
            </a:extLst>
          </p:cNvPr>
          <p:cNvSpPr>
            <a:spLocks noGrp="1"/>
          </p:cNvSpPr>
          <p:nvPr>
            <p:ph type="title"/>
          </p:nvPr>
        </p:nvSpPr>
        <p:spPr>
          <a:xfrm>
            <a:off x="-23812" y="212725"/>
            <a:ext cx="12239624" cy="1325563"/>
          </a:xfrm>
        </p:spPr>
        <p:txBody>
          <a:bodyPr>
            <a:normAutofit fontScale="90000"/>
          </a:bodyPr>
          <a:lstStyle/>
          <a:p>
            <a:pPr algn="ctr"/>
            <a:br>
              <a:rPr lang="fr-FR" b="1" dirty="0">
                <a:solidFill>
                  <a:srgbClr val="3333FF"/>
                </a:solidFill>
                <a:latin typeface="Tw Cen MT" panose="020B0602020104020603" pitchFamily="34" charset="0"/>
              </a:rPr>
            </a:br>
            <a:r>
              <a:rPr lang="fr-FR" b="1" dirty="0">
                <a:solidFill>
                  <a:srgbClr val="3333FF"/>
                </a:solidFill>
                <a:latin typeface="Tw Cen MT" panose="020B0602020104020603" pitchFamily="34" charset="0"/>
              </a:rPr>
              <a:t>2</a:t>
            </a:r>
            <a:r>
              <a:rPr lang="fr-FR" sz="4400" b="1" dirty="0">
                <a:solidFill>
                  <a:srgbClr val="3333FF"/>
                </a:solidFill>
                <a:latin typeface="Tw Cen MT" panose="020B0602020104020603" pitchFamily="34" charset="0"/>
              </a:rPr>
              <a:t>-Depistage</a:t>
            </a:r>
            <a:br>
              <a:rPr lang="fr-FR" b="1" dirty="0">
                <a:solidFill>
                  <a:srgbClr val="3333FF"/>
                </a:solidFill>
              </a:rPr>
            </a:br>
            <a:r>
              <a:rPr lang="fr-FR" b="1" dirty="0">
                <a:solidFill>
                  <a:srgbClr val="3333FF"/>
                </a:solidFill>
              </a:rPr>
              <a:t> </a:t>
            </a:r>
            <a:br>
              <a:rPr lang="en-US" dirty="0"/>
            </a:br>
            <a:endParaRPr lang="en-US" dirty="0"/>
          </a:p>
        </p:txBody>
      </p:sp>
      <p:graphicFrame>
        <p:nvGraphicFramePr>
          <p:cNvPr id="6" name="Table 5">
            <a:extLst>
              <a:ext uri="{FF2B5EF4-FFF2-40B4-BE49-F238E27FC236}">
                <a16:creationId xmlns:a16="http://schemas.microsoft.com/office/drawing/2014/main" id="{B2091CAE-BE57-47BF-AEDF-F1C9E9981049}"/>
              </a:ext>
            </a:extLst>
          </p:cNvPr>
          <p:cNvGraphicFramePr>
            <a:graphicFrameLocks noGrp="1"/>
          </p:cNvGraphicFramePr>
          <p:nvPr>
            <p:extLst>
              <p:ext uri="{D42A27DB-BD31-4B8C-83A1-F6EECF244321}">
                <p14:modId xmlns:p14="http://schemas.microsoft.com/office/powerpoint/2010/main" val="3915601286"/>
              </p:ext>
            </p:extLst>
          </p:nvPr>
        </p:nvGraphicFramePr>
        <p:xfrm>
          <a:off x="678094" y="875506"/>
          <a:ext cx="10233062" cy="5426901"/>
        </p:xfrm>
        <a:graphic>
          <a:graphicData uri="http://schemas.openxmlformats.org/drawingml/2006/table">
            <a:tbl>
              <a:tblPr firstRow="1" firstCol="1" bandRow="1"/>
              <a:tblGrid>
                <a:gridCol w="2587157">
                  <a:extLst>
                    <a:ext uri="{9D8B030D-6E8A-4147-A177-3AD203B41FA5}">
                      <a16:colId xmlns:a16="http://schemas.microsoft.com/office/drawing/2014/main" val="2363036649"/>
                    </a:ext>
                  </a:extLst>
                </a:gridCol>
                <a:gridCol w="2948762">
                  <a:extLst>
                    <a:ext uri="{9D8B030D-6E8A-4147-A177-3AD203B41FA5}">
                      <a16:colId xmlns:a16="http://schemas.microsoft.com/office/drawing/2014/main" val="376467318"/>
                    </a:ext>
                  </a:extLst>
                </a:gridCol>
                <a:gridCol w="4697143">
                  <a:extLst>
                    <a:ext uri="{9D8B030D-6E8A-4147-A177-3AD203B41FA5}">
                      <a16:colId xmlns:a16="http://schemas.microsoft.com/office/drawing/2014/main" val="3791153435"/>
                    </a:ext>
                  </a:extLst>
                </a:gridCol>
              </a:tblGrid>
              <a:tr h="352313">
                <a:tc>
                  <a:txBody>
                    <a:bodyPr/>
                    <a:lstStyle/>
                    <a:p>
                      <a:pPr marL="0" marR="0" algn="ctr">
                        <a:lnSpc>
                          <a:spcPct val="107000"/>
                        </a:lnSpc>
                        <a:spcBef>
                          <a:spcPts val="0"/>
                        </a:spcBef>
                        <a:spcAft>
                          <a:spcPts val="0"/>
                        </a:spcAft>
                      </a:pPr>
                      <a:r>
                        <a:rPr lang="fr-FR" sz="2400" b="1" dirty="0">
                          <a:effectLst/>
                          <a:latin typeface="+mn-lt"/>
                          <a:ea typeface="Calibri" panose="020F0502020204030204" pitchFamily="34" charset="0"/>
                          <a:cs typeface="Times New Roman" panose="02020603050405020304" pitchFamily="18" charset="0"/>
                        </a:rPr>
                        <a:t>Danger</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400" b="1" dirty="0">
                          <a:effectLst/>
                          <a:latin typeface="+mn-lt"/>
                          <a:ea typeface="Calibri" panose="020F0502020204030204" pitchFamily="34" charset="0"/>
                          <a:cs typeface="Times New Roman" panose="02020603050405020304" pitchFamily="18" charset="0"/>
                        </a:rPr>
                        <a:t>Photo</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400" b="1">
                          <a:effectLst/>
                          <a:latin typeface="+mn-lt"/>
                          <a:ea typeface="Calibri" panose="020F0502020204030204" pitchFamily="34" charset="0"/>
                          <a:cs typeface="Times New Roman" panose="02020603050405020304" pitchFamily="18" charset="0"/>
                        </a:rPr>
                        <a:t>Action</a:t>
                      </a:r>
                      <a:endParaRPr lang="en-US" sz="24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3134602"/>
                  </a:ext>
                </a:extLst>
              </a:tr>
              <a:tr h="352313">
                <a:tc gridSpan="3">
                  <a:txBody>
                    <a:bodyPr/>
                    <a:lstStyle/>
                    <a:p>
                      <a:pPr marL="0" marR="0">
                        <a:lnSpc>
                          <a:spcPct val="107000"/>
                        </a:lnSpc>
                        <a:spcBef>
                          <a:spcPts val="0"/>
                        </a:spcBef>
                        <a:spcAft>
                          <a:spcPts val="0"/>
                        </a:spcAft>
                      </a:pPr>
                      <a:r>
                        <a:rPr lang="fr-FR" sz="2400" b="1" dirty="0">
                          <a:solidFill>
                            <a:srgbClr val="0000CC"/>
                          </a:solidFill>
                          <a:effectLst/>
                          <a:latin typeface="+mn-lt"/>
                          <a:ea typeface="Calibri" panose="020F0502020204030204" pitchFamily="34" charset="0"/>
                          <a:cs typeface="Times New Roman" panose="02020603050405020304" pitchFamily="18" charset="0"/>
                        </a:rPr>
                        <a:t>Par l ’observation </a:t>
                      </a:r>
                      <a:endParaRPr lang="en-US" sz="2400" dirty="0">
                        <a:solidFill>
                          <a:srgbClr val="0000CC"/>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59120974"/>
                  </a:ext>
                </a:extLst>
              </a:tr>
              <a:tr h="1994826">
                <a:tc>
                  <a:txBody>
                    <a:bodyPr/>
                    <a:lstStyle/>
                    <a:p>
                      <a:pPr marL="0" marR="0" algn="ctr">
                        <a:lnSpc>
                          <a:spcPct val="107000"/>
                        </a:lnSpc>
                        <a:spcBef>
                          <a:spcPts val="0"/>
                        </a:spcBef>
                        <a:spcAft>
                          <a:spcPts val="0"/>
                        </a:spcAft>
                      </a:pPr>
                      <a:r>
                        <a:rPr lang="fr-FR" sz="3600" b="1" dirty="0">
                          <a:effectLst/>
                          <a:latin typeface="+mn-lt"/>
                          <a:ea typeface="Calibri" panose="020F0502020204030204" pitchFamily="34" charset="0"/>
                          <a:cs typeface="Times New Roman" panose="02020603050405020304" pitchFamily="18" charset="0"/>
                        </a:rPr>
                        <a:t>PB&lt;90 mm</a:t>
                      </a:r>
                      <a:endParaRPr lang="en-US" sz="36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3600" b="1" dirty="0">
                          <a:effectLst/>
                          <a:latin typeface="+mn-lt"/>
                          <a:ea typeface="Calibri" panose="020F0502020204030204" pitchFamily="34" charset="0"/>
                          <a:cs typeface="Times New Roman" panose="02020603050405020304" pitchFamily="18" charset="0"/>
                        </a:rPr>
                        <a:t> </a:t>
                      </a: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fr-FR" sz="2400" dirty="0">
                          <a:effectLst/>
                          <a:latin typeface="+mn-lt"/>
                          <a:ea typeface="Calibri" panose="020F0502020204030204" pitchFamily="34" charset="0"/>
                          <a:cs typeface="Times New Roman" panose="02020603050405020304" pitchFamily="18" charset="0"/>
                        </a:rPr>
                        <a:t> </a:t>
                      </a:r>
                      <a:endParaRPr lang="en-US" sz="24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2400" dirty="0">
                          <a:effectLst/>
                          <a:latin typeface="+mn-lt"/>
                          <a:ea typeface="Calibri" panose="020F0502020204030204" pitchFamily="34" charset="0"/>
                          <a:cs typeface="Times New Roman" panose="02020603050405020304" pitchFamily="18" charset="0"/>
                        </a:rPr>
                        <a:t> </a:t>
                      </a:r>
                      <a:endParaRPr lang="en-US" sz="24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2400" dirty="0">
                          <a:effectLst/>
                          <a:latin typeface="+mn-lt"/>
                          <a:ea typeface="Calibri" panose="020F0502020204030204" pitchFamily="34" charset="0"/>
                          <a:cs typeface="Times New Roman" panose="02020603050405020304" pitchFamily="18" charset="0"/>
                        </a:rPr>
                        <a:t> </a:t>
                      </a:r>
                      <a:endParaRPr lang="en-US" sz="24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2400" dirty="0">
                          <a:effectLst/>
                          <a:latin typeface="+mn-lt"/>
                          <a:ea typeface="Calibri" panose="020F0502020204030204" pitchFamily="34" charset="0"/>
                          <a:cs typeface="Times New Roman" panose="02020603050405020304" pitchFamily="18" charset="0"/>
                        </a:rPr>
                        <a:t> </a:t>
                      </a:r>
                      <a:endParaRPr lang="en-US" sz="24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2400" dirty="0">
                          <a:effectLst/>
                          <a:latin typeface="+mn-lt"/>
                          <a:ea typeface="Calibri" panose="020F0502020204030204" pitchFamily="34" charset="0"/>
                          <a:cs typeface="Times New Roman" panose="02020603050405020304" pitchFamily="18" charset="0"/>
                        </a:rPr>
                        <a:t> </a:t>
                      </a:r>
                      <a:endParaRPr lang="en-US" sz="24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fr-FR" sz="24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fr-FR" sz="24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fr-FR" sz="24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2400" b="1" dirty="0">
                          <a:effectLst/>
                          <a:latin typeface="+mn-lt"/>
                          <a:ea typeface="Calibri" panose="020F0502020204030204" pitchFamily="34" charset="0"/>
                          <a:cs typeface="Times New Roman" panose="02020603050405020304" pitchFamily="18" charset="0"/>
                        </a:rPr>
                        <a:t>Orienter l'enfant vers un centre de santé immédiatement</a:t>
                      </a:r>
                      <a:endParaRPr lang="en-US" sz="24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2400" dirty="0">
                          <a:effectLst/>
                          <a:latin typeface="+mn-lt"/>
                          <a:ea typeface="Calibri" panose="020F0502020204030204" pitchFamily="34" charset="0"/>
                          <a:cs typeface="Times New Roman" panose="02020603050405020304" pitchFamily="18" charset="0"/>
                        </a:rPr>
                        <a:t> </a:t>
                      </a:r>
                      <a:endParaRPr lang="en-US" sz="240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fr-FR" sz="2400" b="1" dirty="0">
                          <a:effectLst/>
                          <a:latin typeface="+mn-lt"/>
                          <a:ea typeface="Calibri" panose="020F0502020204030204" pitchFamily="34" charset="0"/>
                          <a:cs typeface="Times New Roman" panose="02020603050405020304" pitchFamily="18" charset="0"/>
                        </a:rPr>
                        <a:t> </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7768288"/>
                  </a:ext>
                </a:extLst>
              </a:tr>
              <a:tr h="2663124">
                <a:tc>
                  <a:txBody>
                    <a:bodyPr/>
                    <a:lstStyle/>
                    <a:p>
                      <a:pPr marL="0" marR="0">
                        <a:lnSpc>
                          <a:spcPct val="107000"/>
                        </a:lnSpc>
                        <a:spcBef>
                          <a:spcPts val="0"/>
                        </a:spcBef>
                        <a:spcAft>
                          <a:spcPts val="0"/>
                        </a:spcAft>
                      </a:pPr>
                      <a:r>
                        <a:rPr lang="fr-FR" sz="3600" b="1" dirty="0">
                          <a:solidFill>
                            <a:srgbClr val="FF0000"/>
                          </a:solidFill>
                          <a:effectLst/>
                          <a:latin typeface="+mn-lt"/>
                          <a:ea typeface="Calibri" panose="020F0502020204030204" pitchFamily="34" charset="0"/>
                          <a:cs typeface="Times New Roman" panose="02020603050405020304" pitchFamily="18" charset="0"/>
                        </a:rPr>
                        <a:t>œdèmes bilatéraux</a:t>
                      </a: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697778825"/>
                  </a:ext>
                </a:extLst>
              </a:tr>
            </a:tbl>
          </a:graphicData>
        </a:graphic>
      </p:graphicFrame>
      <p:pic>
        <p:nvPicPr>
          <p:cNvPr id="2053" name="Picture 30">
            <a:extLst>
              <a:ext uri="{FF2B5EF4-FFF2-40B4-BE49-F238E27FC236}">
                <a16:creationId xmlns:a16="http://schemas.microsoft.com/office/drawing/2014/main" id="{656BA265-73B6-4DB1-B6D6-DAC017D11D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5046" y="1684962"/>
            <a:ext cx="3954753" cy="28767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F2B4189-AF46-4C2B-BA9C-042EE8F2B82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865380" y="1482365"/>
            <a:ext cx="2068968" cy="1946635"/>
          </a:xfrm>
          <a:prstGeom prst="rect">
            <a:avLst/>
          </a:prstGeom>
          <a:noFill/>
          <a:ln>
            <a:noFill/>
          </a:ln>
        </p:spPr>
      </p:pic>
      <p:pic>
        <p:nvPicPr>
          <p:cNvPr id="8" name="Picture 7">
            <a:extLst>
              <a:ext uri="{FF2B5EF4-FFF2-40B4-BE49-F238E27FC236}">
                <a16:creationId xmlns:a16="http://schemas.microsoft.com/office/drawing/2014/main" id="{DCAB2D19-51D5-4BB3-B49C-2E9514AF129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434036" y="3703034"/>
            <a:ext cx="2500312" cy="2146300"/>
          </a:xfrm>
          <a:prstGeom prst="rect">
            <a:avLst/>
          </a:prstGeom>
          <a:noFill/>
          <a:ln>
            <a:noFill/>
          </a:ln>
        </p:spPr>
      </p:pic>
      <p:sp>
        <p:nvSpPr>
          <p:cNvPr id="2" name="TextBox 1">
            <a:extLst>
              <a:ext uri="{FF2B5EF4-FFF2-40B4-BE49-F238E27FC236}">
                <a16:creationId xmlns:a16="http://schemas.microsoft.com/office/drawing/2014/main" id="{D9412BDF-9665-9EFB-2236-B2A8F8123A33}"/>
              </a:ext>
            </a:extLst>
          </p:cNvPr>
          <p:cNvSpPr txBox="1"/>
          <p:nvPr/>
        </p:nvSpPr>
        <p:spPr>
          <a:xfrm>
            <a:off x="8989714" y="1538288"/>
            <a:ext cx="2068968" cy="1631216"/>
          </a:xfrm>
          <a:prstGeom prst="rect">
            <a:avLst/>
          </a:prstGeom>
          <a:noFill/>
        </p:spPr>
        <p:txBody>
          <a:bodyPr wrap="square" rtlCol="0">
            <a:spAutoFit/>
          </a:bodyPr>
          <a:lstStyle/>
          <a:p>
            <a:r>
              <a:rPr lang="fr-FR" sz="2000" b="1" dirty="0"/>
              <a:t>Aucune émaciation concomitante n'est traitée dans la communauté</a:t>
            </a:r>
            <a:endParaRPr lang="en-UG" sz="2000" b="1" dirty="0"/>
          </a:p>
        </p:txBody>
      </p:sp>
    </p:spTree>
    <p:extLst>
      <p:ext uri="{BB962C8B-B14F-4D97-AF65-F5344CB8AC3E}">
        <p14:creationId xmlns:p14="http://schemas.microsoft.com/office/powerpoint/2010/main" val="41375308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0" y="0"/>
            <a:ext cx="9144000" cy="108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9336360" y="6639164"/>
            <a:ext cx="1403648" cy="246221"/>
          </a:xfrm>
          <a:prstGeom prst="rect">
            <a:avLst/>
          </a:prstGeom>
          <a:noFill/>
        </p:spPr>
        <p:txBody>
          <a:bodyPr wrap="square" rtlCol="0">
            <a:spAutoFit/>
          </a:bodyPr>
          <a:lstStyle/>
          <a:p>
            <a:pPr algn="r"/>
            <a:r>
              <a:rPr lang="fr-FR" sz="1000" dirty="0">
                <a:solidFill>
                  <a:schemeClr val="tx2"/>
                </a:solidFill>
              </a:rPr>
              <a:t>© </a:t>
            </a:r>
            <a:r>
              <a:rPr lang="fr-FR" sz="1000" i="1" dirty="0">
                <a:solidFill>
                  <a:schemeClr val="tx2"/>
                </a:solidFill>
              </a:rPr>
              <a:t>Sylvain </a:t>
            </a:r>
            <a:r>
              <a:rPr lang="fr-FR" sz="1000" i="1" dirty="0" err="1">
                <a:solidFill>
                  <a:schemeClr val="tx2"/>
                </a:solidFill>
              </a:rPr>
              <a:t>Cherkaoui</a:t>
            </a:r>
            <a:endParaRPr lang="fr-FR" sz="1000" i="1" dirty="0">
              <a:solidFill>
                <a:schemeClr val="tx2"/>
              </a:solidFill>
            </a:endParaRPr>
          </a:p>
        </p:txBody>
      </p:sp>
      <p:sp>
        <p:nvSpPr>
          <p:cNvPr id="8" name="Rectangle 2"/>
          <p:cNvSpPr>
            <a:spLocks noGrp="1" noChangeArrowheads="1"/>
          </p:cNvSpPr>
          <p:nvPr>
            <p:ph type="title"/>
          </p:nvPr>
        </p:nvSpPr>
        <p:spPr bwMode="auto">
          <a:xfrm>
            <a:off x="2247900" y="123826"/>
            <a:ext cx="7886700" cy="70485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a:r>
              <a:rPr lang="fr-FR" altLang="fr-FR" b="1" dirty="0"/>
              <a:t>Introduction.</a:t>
            </a:r>
            <a:endParaRPr lang="fr-FR" altLang="fr-FR" b="1" i="0" dirty="0"/>
          </a:p>
        </p:txBody>
      </p:sp>
      <p:sp>
        <p:nvSpPr>
          <p:cNvPr id="9" name="Rectangle 3"/>
          <p:cNvSpPr txBox="1">
            <a:spLocks noChangeArrowheads="1"/>
          </p:cNvSpPr>
          <p:nvPr/>
        </p:nvSpPr>
        <p:spPr bwMode="auto">
          <a:xfrm>
            <a:off x="2120088" y="1211027"/>
            <a:ext cx="7772400" cy="51696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3"/>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3"/>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3"/>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fr-FR" sz="2800" b="1" dirty="0">
                <a:solidFill>
                  <a:schemeClr val="tx1"/>
                </a:solidFill>
                <a:latin typeface="Tw Cen MT" panose="020B0602020104020603" pitchFamily="34" charset="0"/>
                <a:cs typeface="Calibri" panose="020F0502020204030204" pitchFamily="34" charset="0"/>
              </a:rPr>
              <a:t>Chalenges affectant la PCIMA</a:t>
            </a:r>
          </a:p>
          <a:p>
            <a:pPr algn="just">
              <a:lnSpc>
                <a:spcPct val="150000"/>
              </a:lnSpc>
              <a:buFont typeface="Wingdings" panose="05000000000000000000" pitchFamily="2" charset="2"/>
              <a:buChar char="q"/>
            </a:pPr>
            <a:r>
              <a:rPr lang="fr-FR" sz="2400" b="1" dirty="0">
                <a:solidFill>
                  <a:srgbClr val="0000CC"/>
                </a:solidFill>
                <a:latin typeface="Tw Cen MT" panose="020B0602020104020603" pitchFamily="34" charset="0"/>
                <a:cs typeface="Calibri" panose="020F0502020204030204" pitchFamily="34" charset="0"/>
              </a:rPr>
              <a:t> Défis au niveau des programmes</a:t>
            </a:r>
          </a:p>
          <a:p>
            <a:pPr lvl="1" algn="just">
              <a:lnSpc>
                <a:spcPct val="150000"/>
              </a:lnSpc>
              <a:buFont typeface="Wingdings" panose="05000000000000000000" pitchFamily="2" charset="2"/>
              <a:buChar char="§"/>
            </a:pPr>
            <a:r>
              <a:rPr lang="fr-FR" sz="2100" dirty="0">
                <a:solidFill>
                  <a:schemeClr val="tx1"/>
                </a:solidFill>
                <a:latin typeface="Tw Cen MT" panose="020B0602020104020603" pitchFamily="34" charset="0"/>
                <a:cs typeface="Calibri" panose="020F0502020204030204" pitchFamily="34" charset="0"/>
              </a:rPr>
              <a:t>Inattention dans les soins : tardive : au lieu de prévention et d'action précoce</a:t>
            </a:r>
          </a:p>
          <a:p>
            <a:pPr lvl="1" algn="just">
              <a:lnSpc>
                <a:spcPct val="150000"/>
              </a:lnSpc>
              <a:buFont typeface="Wingdings" panose="05000000000000000000" pitchFamily="2" charset="2"/>
              <a:buChar char="§"/>
            </a:pPr>
            <a:r>
              <a:rPr lang="fr-FR" sz="2200" dirty="0">
                <a:solidFill>
                  <a:schemeClr val="tx1"/>
                </a:solidFill>
                <a:latin typeface="Tw Cen MT" panose="020B0602020104020603" pitchFamily="34" charset="0"/>
                <a:cs typeface="Calibri" panose="020F0502020204030204" pitchFamily="34" charset="0"/>
              </a:rPr>
              <a:t>Confusion au niveau de la définition des cas. Utilisation du PB et le PTZ pour déterminer l'éligibilité au programme. </a:t>
            </a:r>
            <a:endParaRPr lang="fr-FR" sz="2100" dirty="0">
              <a:solidFill>
                <a:schemeClr val="tx1"/>
              </a:solidFill>
              <a:latin typeface="Tw Cen MT" panose="020B0602020104020603" pitchFamily="34" charset="0"/>
              <a:cs typeface="Calibri" panose="020F0502020204030204" pitchFamily="34" charset="0"/>
            </a:endParaRPr>
          </a:p>
        </p:txBody>
      </p:sp>
    </p:spTree>
    <p:extLst>
      <p:ext uri="{BB962C8B-B14F-4D97-AF65-F5344CB8AC3E}">
        <p14:creationId xmlns:p14="http://schemas.microsoft.com/office/powerpoint/2010/main" val="338197426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0" y="0"/>
            <a:ext cx="9144000" cy="108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9336360" y="6639164"/>
            <a:ext cx="1403648" cy="246221"/>
          </a:xfrm>
          <a:prstGeom prst="rect">
            <a:avLst/>
          </a:prstGeom>
          <a:noFill/>
        </p:spPr>
        <p:txBody>
          <a:bodyPr wrap="square" rtlCol="0">
            <a:spAutoFit/>
          </a:bodyPr>
          <a:lstStyle/>
          <a:p>
            <a:pPr algn="r"/>
            <a:r>
              <a:rPr lang="fr-FR" sz="1000" dirty="0">
                <a:solidFill>
                  <a:schemeClr val="tx2"/>
                </a:solidFill>
              </a:rPr>
              <a:t>© </a:t>
            </a:r>
            <a:r>
              <a:rPr lang="fr-FR" sz="1000" i="1" dirty="0">
                <a:solidFill>
                  <a:schemeClr val="tx2"/>
                </a:solidFill>
              </a:rPr>
              <a:t>Sylvain </a:t>
            </a:r>
            <a:r>
              <a:rPr lang="fr-FR" sz="1000" i="1" dirty="0" err="1">
                <a:solidFill>
                  <a:schemeClr val="tx2"/>
                </a:solidFill>
              </a:rPr>
              <a:t>Cherkaoui</a:t>
            </a:r>
            <a:endParaRPr lang="fr-FR" sz="1000" i="1" dirty="0">
              <a:solidFill>
                <a:schemeClr val="tx2"/>
              </a:solidFill>
            </a:endParaRPr>
          </a:p>
        </p:txBody>
      </p:sp>
      <p:sp>
        <p:nvSpPr>
          <p:cNvPr id="8" name="Rectangle 2"/>
          <p:cNvSpPr>
            <a:spLocks noGrp="1" noChangeArrowheads="1"/>
          </p:cNvSpPr>
          <p:nvPr>
            <p:ph type="title"/>
          </p:nvPr>
        </p:nvSpPr>
        <p:spPr bwMode="auto">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a:r>
              <a:rPr lang="fr-FR" altLang="fr-FR" b="1" dirty="0"/>
              <a:t>PCIMA et les approches simplifiées.</a:t>
            </a:r>
            <a:endParaRPr lang="fr-FR" altLang="fr-FR" b="1" i="0" dirty="0"/>
          </a:p>
        </p:txBody>
      </p:sp>
      <p:sp>
        <p:nvSpPr>
          <p:cNvPr id="16" name="Content Placeholder 15">
            <a:extLst>
              <a:ext uri="{FF2B5EF4-FFF2-40B4-BE49-F238E27FC236}">
                <a16:creationId xmlns:a16="http://schemas.microsoft.com/office/drawing/2014/main" id="{72B6DE21-C633-374F-EC5B-43227BCE5A23}"/>
              </a:ext>
            </a:extLst>
          </p:cNvPr>
          <p:cNvSpPr>
            <a:spLocks noGrp="1"/>
          </p:cNvSpPr>
          <p:nvPr>
            <p:ph idx="1"/>
          </p:nvPr>
        </p:nvSpPr>
        <p:spPr/>
        <p:txBody>
          <a:bodyPr/>
          <a:lstStyle/>
          <a:p>
            <a:endParaRPr lang="en-UG" dirty="0"/>
          </a:p>
        </p:txBody>
      </p:sp>
      <p:sp>
        <p:nvSpPr>
          <p:cNvPr id="9" name="Rectangle 3"/>
          <p:cNvSpPr txBox="1">
            <a:spLocks noChangeArrowheads="1"/>
          </p:cNvSpPr>
          <p:nvPr/>
        </p:nvSpPr>
        <p:spPr bwMode="auto">
          <a:xfrm>
            <a:off x="4455098" y="1600201"/>
            <a:ext cx="5384227" cy="45259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3"/>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3"/>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3"/>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80000"/>
              </a:lnSpc>
              <a:buClr>
                <a:schemeClr val="tx1"/>
              </a:buClr>
              <a:buFont typeface="Wingdings" panose="05000000000000000000" pitchFamily="2" charset="2"/>
              <a:buChar char="F"/>
            </a:pPr>
            <a:endParaRPr lang="fr-FR" altLang="fr-FR" sz="3600" dirty="0">
              <a:solidFill>
                <a:srgbClr val="00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69BF2B7-F09A-8547-0910-41DCFB30CC99}"/>
              </a:ext>
            </a:extLst>
          </p:cNvPr>
          <p:cNvPicPr>
            <a:picLocks noChangeAspect="1"/>
          </p:cNvPicPr>
          <p:nvPr/>
        </p:nvPicPr>
        <p:blipFill>
          <a:blip r:embed="rId2"/>
          <a:stretch>
            <a:fillRect/>
          </a:stretch>
        </p:blipFill>
        <p:spPr>
          <a:xfrm>
            <a:off x="2633486" y="1368604"/>
            <a:ext cx="6329540" cy="4838287"/>
          </a:xfrm>
          <a:prstGeom prst="rect">
            <a:avLst/>
          </a:prstGeom>
        </p:spPr>
      </p:pic>
      <p:sp>
        <p:nvSpPr>
          <p:cNvPr id="17" name="TextBox 16">
            <a:extLst>
              <a:ext uri="{FF2B5EF4-FFF2-40B4-BE49-F238E27FC236}">
                <a16:creationId xmlns:a16="http://schemas.microsoft.com/office/drawing/2014/main" id="{A7BB2904-5A67-B5AC-FF0A-421D255772D7}"/>
              </a:ext>
            </a:extLst>
          </p:cNvPr>
          <p:cNvSpPr txBox="1"/>
          <p:nvPr/>
        </p:nvSpPr>
        <p:spPr>
          <a:xfrm>
            <a:off x="8058150" y="1452327"/>
            <a:ext cx="1638300" cy="830997"/>
          </a:xfrm>
          <a:prstGeom prst="rect">
            <a:avLst/>
          </a:prstGeom>
          <a:solidFill>
            <a:srgbClr val="52AE32"/>
          </a:solidFill>
        </p:spPr>
        <p:txBody>
          <a:bodyPr wrap="square" rtlCol="0">
            <a:spAutoFit/>
          </a:bodyPr>
          <a:lstStyle/>
          <a:p>
            <a:r>
              <a:rPr lang="en-US" sz="2400" dirty="0">
                <a:latin typeface="Tw Cen MT" panose="020B0602020104020603" pitchFamily="34" charset="0"/>
              </a:rPr>
              <a:t>Nouveau véhicule</a:t>
            </a:r>
            <a:endParaRPr lang="en-UG" sz="2400" dirty="0">
              <a:latin typeface="Tw Cen MT" panose="020B0602020104020603" pitchFamily="34" charset="0"/>
            </a:endParaRPr>
          </a:p>
        </p:txBody>
      </p:sp>
    </p:spTree>
    <p:extLst>
      <p:ext uri="{BB962C8B-B14F-4D97-AF65-F5344CB8AC3E}">
        <p14:creationId xmlns:p14="http://schemas.microsoft.com/office/powerpoint/2010/main" val="374211773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0" y="0"/>
            <a:ext cx="9144000" cy="108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9336360" y="6639164"/>
            <a:ext cx="1403648" cy="246221"/>
          </a:xfrm>
          <a:prstGeom prst="rect">
            <a:avLst/>
          </a:prstGeom>
          <a:noFill/>
        </p:spPr>
        <p:txBody>
          <a:bodyPr wrap="square" rtlCol="0">
            <a:spAutoFit/>
          </a:bodyPr>
          <a:lstStyle/>
          <a:p>
            <a:pPr algn="r"/>
            <a:r>
              <a:rPr lang="fr-FR" sz="1000" dirty="0">
                <a:solidFill>
                  <a:schemeClr val="tx2"/>
                </a:solidFill>
              </a:rPr>
              <a:t>© </a:t>
            </a:r>
            <a:r>
              <a:rPr lang="fr-FR" sz="1000" i="1" dirty="0">
                <a:solidFill>
                  <a:schemeClr val="tx2"/>
                </a:solidFill>
              </a:rPr>
              <a:t>Sylvain </a:t>
            </a:r>
            <a:r>
              <a:rPr lang="fr-FR" sz="1000" i="1" dirty="0" err="1">
                <a:solidFill>
                  <a:schemeClr val="tx2"/>
                </a:solidFill>
              </a:rPr>
              <a:t>Cherkaoui</a:t>
            </a:r>
            <a:endParaRPr lang="fr-FR" sz="1000" i="1" dirty="0">
              <a:solidFill>
                <a:schemeClr val="tx2"/>
              </a:solidFill>
            </a:endParaRPr>
          </a:p>
        </p:txBody>
      </p:sp>
      <p:sp>
        <p:nvSpPr>
          <p:cNvPr id="8" name="Rectangle 2"/>
          <p:cNvSpPr>
            <a:spLocks noGrp="1" noChangeArrowheads="1"/>
          </p:cNvSpPr>
          <p:nvPr>
            <p:ph type="title"/>
          </p:nvPr>
        </p:nvSpPr>
        <p:spPr bwMode="auto">
          <a:xfrm>
            <a:off x="2247900" y="123826"/>
            <a:ext cx="7886700" cy="70485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fontScale="90000"/>
          </a:bodyPr>
          <a:lstStyle/>
          <a:p>
            <a:pPr algn="ctr"/>
            <a:r>
              <a:rPr lang="fr-FR" altLang="fr-FR" b="1" dirty="0"/>
              <a:t>PCIMA et les approches simplifiées.</a:t>
            </a:r>
            <a:endParaRPr lang="fr-FR" altLang="fr-FR" b="1" i="0" dirty="0"/>
          </a:p>
        </p:txBody>
      </p:sp>
      <p:sp>
        <p:nvSpPr>
          <p:cNvPr id="9" name="Rectangle 3"/>
          <p:cNvSpPr txBox="1">
            <a:spLocks noChangeArrowheads="1"/>
          </p:cNvSpPr>
          <p:nvPr/>
        </p:nvSpPr>
        <p:spPr bwMode="auto">
          <a:xfrm>
            <a:off x="2066925" y="1600201"/>
            <a:ext cx="7772400" cy="45259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3"/>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3"/>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3"/>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80000"/>
              </a:lnSpc>
              <a:buClr>
                <a:schemeClr val="tx1"/>
              </a:buClr>
              <a:buFont typeface="Wingdings" panose="05000000000000000000" pitchFamily="2" charset="2"/>
              <a:buChar char="F"/>
            </a:pPr>
            <a:endParaRPr lang="fr-FR" altLang="fr-FR" sz="3600" dirty="0">
              <a:solidFill>
                <a:srgbClr val="00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49FAD11-AC36-4566-3D71-18CC5C820AED}"/>
              </a:ext>
            </a:extLst>
          </p:cNvPr>
          <p:cNvPicPr>
            <a:picLocks noChangeAspect="1"/>
          </p:cNvPicPr>
          <p:nvPr/>
        </p:nvPicPr>
        <p:blipFill>
          <a:blip r:embed="rId2"/>
          <a:stretch>
            <a:fillRect/>
          </a:stretch>
        </p:blipFill>
        <p:spPr>
          <a:xfrm>
            <a:off x="2578709" y="1182453"/>
            <a:ext cx="6588766" cy="5123831"/>
          </a:xfrm>
          <a:prstGeom prst="rect">
            <a:avLst/>
          </a:prstGeom>
        </p:spPr>
      </p:pic>
      <p:sp>
        <p:nvSpPr>
          <p:cNvPr id="15" name="TextBox 14">
            <a:extLst>
              <a:ext uri="{FF2B5EF4-FFF2-40B4-BE49-F238E27FC236}">
                <a16:creationId xmlns:a16="http://schemas.microsoft.com/office/drawing/2014/main" id="{59756A49-58D2-A3FC-3BBF-231CE78DA504}"/>
              </a:ext>
            </a:extLst>
          </p:cNvPr>
          <p:cNvSpPr txBox="1"/>
          <p:nvPr/>
        </p:nvSpPr>
        <p:spPr>
          <a:xfrm>
            <a:off x="8389314" y="1302223"/>
            <a:ext cx="778162" cy="646331"/>
          </a:xfrm>
          <a:prstGeom prst="rect">
            <a:avLst/>
          </a:prstGeom>
          <a:solidFill>
            <a:srgbClr val="52AE32"/>
          </a:solidFill>
        </p:spPr>
        <p:txBody>
          <a:bodyPr wrap="square" rtlCol="0">
            <a:spAutoFit/>
          </a:bodyPr>
          <a:lstStyle/>
          <a:p>
            <a:r>
              <a:rPr lang="en-US" sz="3600" b="1" dirty="0"/>
              <a:t>?? </a:t>
            </a:r>
            <a:endParaRPr lang="en-UG" sz="3600" b="1" dirty="0"/>
          </a:p>
        </p:txBody>
      </p:sp>
    </p:spTree>
    <p:extLst>
      <p:ext uri="{BB962C8B-B14F-4D97-AF65-F5344CB8AC3E}">
        <p14:creationId xmlns:p14="http://schemas.microsoft.com/office/powerpoint/2010/main" val="384588683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0" y="0"/>
            <a:ext cx="9144000" cy="108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9336360" y="6639164"/>
            <a:ext cx="1403648" cy="246221"/>
          </a:xfrm>
          <a:prstGeom prst="rect">
            <a:avLst/>
          </a:prstGeom>
          <a:noFill/>
        </p:spPr>
        <p:txBody>
          <a:bodyPr wrap="square" rtlCol="0">
            <a:spAutoFit/>
          </a:bodyPr>
          <a:lstStyle/>
          <a:p>
            <a:pPr algn="r"/>
            <a:r>
              <a:rPr lang="fr-FR" sz="1000" dirty="0">
                <a:solidFill>
                  <a:schemeClr val="tx2"/>
                </a:solidFill>
              </a:rPr>
              <a:t>© </a:t>
            </a:r>
            <a:r>
              <a:rPr lang="fr-FR" sz="1000" i="1" dirty="0">
                <a:solidFill>
                  <a:schemeClr val="tx2"/>
                </a:solidFill>
              </a:rPr>
              <a:t>Sylvain </a:t>
            </a:r>
            <a:r>
              <a:rPr lang="fr-FR" sz="1000" i="1" dirty="0" err="1">
                <a:solidFill>
                  <a:schemeClr val="tx2"/>
                </a:solidFill>
              </a:rPr>
              <a:t>Cherkaoui</a:t>
            </a:r>
            <a:endParaRPr lang="fr-FR" sz="1000" i="1" dirty="0">
              <a:solidFill>
                <a:schemeClr val="tx2"/>
              </a:solidFill>
            </a:endParaRPr>
          </a:p>
        </p:txBody>
      </p:sp>
      <p:sp>
        <p:nvSpPr>
          <p:cNvPr id="8" name="Rectangle 2"/>
          <p:cNvSpPr>
            <a:spLocks noGrp="1" noChangeArrowheads="1"/>
          </p:cNvSpPr>
          <p:nvPr>
            <p:ph type="title"/>
          </p:nvPr>
        </p:nvSpPr>
        <p:spPr bwMode="auto">
          <a:xfrm>
            <a:off x="2247900" y="123826"/>
            <a:ext cx="7886700" cy="70485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fontScale="90000"/>
          </a:bodyPr>
          <a:lstStyle/>
          <a:p>
            <a:pPr algn="ctr"/>
            <a:r>
              <a:rPr lang="fr-FR" altLang="fr-FR" b="1" dirty="0"/>
              <a:t>PCIMA et les approches </a:t>
            </a:r>
            <a:r>
              <a:rPr lang="fr-FR" altLang="fr-FR" b="1" dirty="0" err="1"/>
              <a:t>simplifiees</a:t>
            </a:r>
            <a:r>
              <a:rPr lang="fr-FR" altLang="fr-FR" b="1" dirty="0"/>
              <a:t>.</a:t>
            </a:r>
            <a:endParaRPr lang="fr-FR" altLang="fr-FR" b="1" i="0" dirty="0"/>
          </a:p>
        </p:txBody>
      </p:sp>
      <p:sp>
        <p:nvSpPr>
          <p:cNvPr id="9" name="Rectangle 3"/>
          <p:cNvSpPr txBox="1">
            <a:spLocks noChangeArrowheads="1"/>
          </p:cNvSpPr>
          <p:nvPr/>
        </p:nvSpPr>
        <p:spPr bwMode="auto">
          <a:xfrm>
            <a:off x="2009775" y="1617285"/>
            <a:ext cx="7772400" cy="45259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3"/>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3"/>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3"/>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80000"/>
              </a:lnSpc>
              <a:buClr>
                <a:schemeClr val="tx1"/>
              </a:buClr>
              <a:buFont typeface="Wingdings" panose="05000000000000000000" pitchFamily="2" charset="2"/>
              <a:buChar char="F"/>
            </a:pPr>
            <a:endParaRPr lang="fr-FR" altLang="fr-FR" sz="3600" dirty="0">
              <a:solidFill>
                <a:srgbClr val="00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69BF2B7-F09A-8547-0910-41DCFB30CC99}"/>
              </a:ext>
            </a:extLst>
          </p:cNvPr>
          <p:cNvPicPr>
            <a:picLocks noChangeAspect="1"/>
          </p:cNvPicPr>
          <p:nvPr/>
        </p:nvPicPr>
        <p:blipFill>
          <a:blip r:embed="rId3"/>
          <a:stretch>
            <a:fillRect/>
          </a:stretch>
        </p:blipFill>
        <p:spPr>
          <a:xfrm>
            <a:off x="2766836" y="1454542"/>
            <a:ext cx="6064562" cy="4635738"/>
          </a:xfrm>
          <a:prstGeom prst="rect">
            <a:avLst/>
          </a:prstGeom>
        </p:spPr>
      </p:pic>
      <p:sp>
        <p:nvSpPr>
          <p:cNvPr id="6" name="TextBox 5">
            <a:extLst>
              <a:ext uri="{FF2B5EF4-FFF2-40B4-BE49-F238E27FC236}">
                <a16:creationId xmlns:a16="http://schemas.microsoft.com/office/drawing/2014/main" id="{37DC8F6A-FF1F-B23D-2513-200FA17DD1CB}"/>
              </a:ext>
            </a:extLst>
          </p:cNvPr>
          <p:cNvSpPr txBox="1">
            <a:spLocks/>
          </p:cNvSpPr>
          <p:nvPr/>
        </p:nvSpPr>
        <p:spPr>
          <a:xfrm>
            <a:off x="7105651" y="1190478"/>
            <a:ext cx="2609849" cy="677108"/>
          </a:xfrm>
          <a:prstGeom prst="rect">
            <a:avLst/>
          </a:prstGeom>
          <a:solidFill>
            <a:srgbClr val="52AE32"/>
          </a:solidFill>
        </p:spPr>
        <p:txBody>
          <a:bodyPr wrap="square" rtlCol="0">
            <a:spAutoFit/>
          </a:bodyPr>
          <a:lstStyle/>
          <a:p>
            <a:r>
              <a:rPr lang="en-US" sz="2000" b="1" dirty="0"/>
              <a:t>Solutions </a:t>
            </a:r>
            <a:r>
              <a:rPr lang="en-US" sz="2000" b="1" dirty="0" err="1"/>
              <a:t>potentielles</a:t>
            </a:r>
            <a:r>
              <a:rPr lang="en-US" sz="2000" b="1" dirty="0"/>
              <a:t>?</a:t>
            </a:r>
          </a:p>
          <a:p>
            <a:r>
              <a:rPr lang="en-US" b="1" dirty="0"/>
              <a:t>Les </a:t>
            </a:r>
            <a:r>
              <a:rPr lang="en-US" b="1" dirty="0" err="1"/>
              <a:t>approches</a:t>
            </a:r>
            <a:r>
              <a:rPr lang="en-US" b="1" dirty="0"/>
              <a:t> </a:t>
            </a:r>
            <a:r>
              <a:rPr lang="en-US" b="1" dirty="0" err="1"/>
              <a:t>simplifiees</a:t>
            </a:r>
            <a:r>
              <a:rPr lang="en-US" b="1" dirty="0"/>
              <a:t> </a:t>
            </a:r>
            <a:endParaRPr lang="en-UG" b="1" dirty="0"/>
          </a:p>
        </p:txBody>
      </p:sp>
      <p:sp>
        <p:nvSpPr>
          <p:cNvPr id="11" name="TextBox 10">
            <a:extLst>
              <a:ext uri="{FF2B5EF4-FFF2-40B4-BE49-F238E27FC236}">
                <a16:creationId xmlns:a16="http://schemas.microsoft.com/office/drawing/2014/main" id="{AE2D89CC-AF1C-1162-C9E1-6B23D4CF6F8C}"/>
              </a:ext>
            </a:extLst>
          </p:cNvPr>
          <p:cNvSpPr txBox="1">
            <a:spLocks noGrp="1" noRot="1" noMove="1" noResize="1" noEditPoints="1" noAdjustHandles="1" noChangeArrowheads="1" noChangeShapeType="1"/>
          </p:cNvSpPr>
          <p:nvPr/>
        </p:nvSpPr>
        <p:spPr>
          <a:xfrm>
            <a:off x="3022956" y="3326268"/>
            <a:ext cx="1176023" cy="553998"/>
          </a:xfrm>
          <a:prstGeom prst="rect">
            <a:avLst/>
          </a:prstGeom>
          <a:solidFill>
            <a:srgbClr val="52AE32"/>
          </a:solidFill>
        </p:spPr>
        <p:txBody>
          <a:bodyPr wrap="square" rtlCol="0">
            <a:spAutoFit/>
          </a:bodyPr>
          <a:lstStyle/>
          <a:p>
            <a:r>
              <a:rPr lang="en-US" sz="1200" b="1" dirty="0" err="1">
                <a:solidFill>
                  <a:srgbClr val="FF0000"/>
                </a:solidFill>
              </a:rPr>
              <a:t>Fermer</a:t>
            </a:r>
            <a:r>
              <a:rPr lang="en-US" sz="1200" b="1" dirty="0">
                <a:solidFill>
                  <a:srgbClr val="FF0000"/>
                </a:solidFill>
              </a:rPr>
              <a:t> la </a:t>
            </a:r>
            <a:r>
              <a:rPr lang="en-US" sz="1200" b="1" dirty="0" err="1">
                <a:solidFill>
                  <a:srgbClr val="FF0000"/>
                </a:solidFill>
              </a:rPr>
              <a:t>porte</a:t>
            </a:r>
            <a:r>
              <a:rPr lang="en-US" sz="1200" b="1" dirty="0">
                <a:solidFill>
                  <a:srgbClr val="FF0000"/>
                </a:solidFill>
              </a:rPr>
              <a:t> </a:t>
            </a:r>
            <a:r>
              <a:rPr lang="en-US" b="1" dirty="0" err="1"/>
              <a:t>Autres</a:t>
            </a:r>
            <a:endParaRPr lang="en-UG" b="1" dirty="0"/>
          </a:p>
        </p:txBody>
      </p:sp>
      <p:sp>
        <p:nvSpPr>
          <p:cNvPr id="12" name="TextBox 11">
            <a:extLst>
              <a:ext uri="{FF2B5EF4-FFF2-40B4-BE49-F238E27FC236}">
                <a16:creationId xmlns:a16="http://schemas.microsoft.com/office/drawing/2014/main" id="{AB6C2EC4-B7A6-BC35-06DE-CC0C33C6F98B}"/>
              </a:ext>
            </a:extLst>
          </p:cNvPr>
          <p:cNvSpPr txBox="1">
            <a:spLocks noGrp="1" noRot="1" noMove="1" noResize="1" noEditPoints="1" noAdjustHandles="1" noChangeArrowheads="1" noChangeShapeType="1"/>
          </p:cNvSpPr>
          <p:nvPr/>
        </p:nvSpPr>
        <p:spPr>
          <a:xfrm>
            <a:off x="4104337" y="4229100"/>
            <a:ext cx="1486838" cy="538609"/>
          </a:xfrm>
          <a:prstGeom prst="rect">
            <a:avLst/>
          </a:prstGeom>
          <a:solidFill>
            <a:srgbClr val="52AE32"/>
          </a:solidFill>
        </p:spPr>
        <p:txBody>
          <a:bodyPr wrap="square" rtlCol="0">
            <a:spAutoFit/>
          </a:bodyPr>
          <a:lstStyle/>
          <a:p>
            <a:r>
              <a:rPr lang="en-US" sz="1100" b="1" i="1" dirty="0" err="1">
                <a:solidFill>
                  <a:srgbClr val="FF0000"/>
                </a:solidFill>
              </a:rPr>
              <a:t>huiler</a:t>
            </a:r>
            <a:r>
              <a:rPr lang="en-US" sz="1100" b="1" i="1" dirty="0">
                <a:solidFill>
                  <a:srgbClr val="FF0000"/>
                </a:solidFill>
              </a:rPr>
              <a:t> les </a:t>
            </a:r>
            <a:r>
              <a:rPr lang="en-US" sz="1100" b="1" i="1" dirty="0" err="1">
                <a:solidFill>
                  <a:srgbClr val="FF0000"/>
                </a:solidFill>
              </a:rPr>
              <a:t>charnières</a:t>
            </a:r>
            <a:endParaRPr lang="en-US" sz="1100" b="1" i="1" dirty="0">
              <a:solidFill>
                <a:srgbClr val="FF0000"/>
              </a:solidFill>
            </a:endParaRPr>
          </a:p>
          <a:p>
            <a:r>
              <a:rPr lang="en-US" b="1" dirty="0"/>
              <a:t>PB </a:t>
            </a:r>
            <a:r>
              <a:rPr lang="en-US" b="1" dirty="0" err="1"/>
              <a:t>Famile</a:t>
            </a:r>
            <a:endParaRPr lang="en-UG" b="1" dirty="0"/>
          </a:p>
        </p:txBody>
      </p:sp>
      <p:sp>
        <p:nvSpPr>
          <p:cNvPr id="13" name="TextBox 12">
            <a:extLst>
              <a:ext uri="{FF2B5EF4-FFF2-40B4-BE49-F238E27FC236}">
                <a16:creationId xmlns:a16="http://schemas.microsoft.com/office/drawing/2014/main" id="{A30A0DD8-83D8-BE4D-EF51-118E5FC0BF5C}"/>
              </a:ext>
            </a:extLst>
          </p:cNvPr>
          <p:cNvSpPr txBox="1">
            <a:spLocks noGrp="1" noRot="1" noMove="1" noResize="1" noEditPoints="1" noAdjustHandles="1" noChangeArrowheads="1" noChangeShapeType="1"/>
          </p:cNvSpPr>
          <p:nvPr/>
        </p:nvSpPr>
        <p:spPr>
          <a:xfrm>
            <a:off x="5800901" y="3046413"/>
            <a:ext cx="1696387" cy="754053"/>
          </a:xfrm>
          <a:prstGeom prst="rect">
            <a:avLst/>
          </a:prstGeom>
          <a:solidFill>
            <a:srgbClr val="52AE32"/>
          </a:solidFill>
        </p:spPr>
        <p:txBody>
          <a:bodyPr wrap="square" rtlCol="0">
            <a:spAutoFit/>
          </a:bodyPr>
          <a:lstStyle/>
          <a:p>
            <a:r>
              <a:rPr lang="fr-FR" sz="1100" b="1" dirty="0">
                <a:solidFill>
                  <a:srgbClr val="FF0000"/>
                </a:solidFill>
              </a:rPr>
              <a:t>Mettre la colle à vitre </a:t>
            </a:r>
            <a:r>
              <a:rPr lang="en-US" sz="1600" b="1" dirty="0"/>
              <a:t>Traitment </a:t>
            </a:r>
            <a:r>
              <a:rPr lang="en-US" sz="1600" b="1" dirty="0" err="1"/>
              <a:t>decentralise</a:t>
            </a:r>
            <a:endParaRPr lang="en-UG" sz="1600" b="1" dirty="0"/>
          </a:p>
        </p:txBody>
      </p:sp>
      <p:sp>
        <p:nvSpPr>
          <p:cNvPr id="14" name="TextBox 13">
            <a:extLst>
              <a:ext uri="{FF2B5EF4-FFF2-40B4-BE49-F238E27FC236}">
                <a16:creationId xmlns:a16="http://schemas.microsoft.com/office/drawing/2014/main" id="{FA97A157-4420-FFAC-87DD-53353AAA968D}"/>
              </a:ext>
            </a:extLst>
          </p:cNvPr>
          <p:cNvSpPr txBox="1">
            <a:spLocks noGrp="1" noRot="1" noMove="1" noResize="1" noEditPoints="1" noAdjustHandles="1" noChangeArrowheads="1" noChangeShapeType="1"/>
          </p:cNvSpPr>
          <p:nvPr/>
        </p:nvSpPr>
        <p:spPr>
          <a:xfrm>
            <a:off x="5800901" y="2210246"/>
            <a:ext cx="1696388" cy="523220"/>
          </a:xfrm>
          <a:prstGeom prst="rect">
            <a:avLst/>
          </a:prstGeom>
          <a:solidFill>
            <a:srgbClr val="52AE32"/>
          </a:solidFill>
        </p:spPr>
        <p:txBody>
          <a:bodyPr wrap="square" rtlCol="0">
            <a:spAutoFit/>
          </a:bodyPr>
          <a:lstStyle/>
          <a:p>
            <a:r>
              <a:rPr lang="en-US" sz="1400" b="1" i="1" dirty="0" err="1">
                <a:solidFill>
                  <a:srgbClr val="FF0000"/>
                </a:solidFill>
              </a:rPr>
              <a:t>Fermer</a:t>
            </a:r>
            <a:r>
              <a:rPr lang="en-US" sz="1400" b="1" i="1" dirty="0">
                <a:solidFill>
                  <a:srgbClr val="FF0000"/>
                </a:solidFill>
              </a:rPr>
              <a:t> la </a:t>
            </a:r>
            <a:r>
              <a:rPr lang="en-US" sz="1400" b="1" i="1" dirty="0" err="1">
                <a:solidFill>
                  <a:srgbClr val="FF0000"/>
                </a:solidFill>
              </a:rPr>
              <a:t>porte</a:t>
            </a:r>
            <a:r>
              <a:rPr lang="en-US" sz="1400" b="1" i="1" dirty="0">
                <a:solidFill>
                  <a:srgbClr val="FF0000"/>
                </a:solidFill>
              </a:rPr>
              <a:t>. </a:t>
            </a:r>
            <a:r>
              <a:rPr lang="en-US" sz="1400" b="1" dirty="0" err="1"/>
              <a:t>Frequence</a:t>
            </a:r>
            <a:r>
              <a:rPr lang="en-US" sz="1400" b="1" dirty="0"/>
              <a:t> </a:t>
            </a:r>
            <a:r>
              <a:rPr lang="en-US" sz="1400" b="1" dirty="0" err="1"/>
              <a:t>redui</a:t>
            </a:r>
            <a:endParaRPr lang="en-UG" b="1" dirty="0"/>
          </a:p>
        </p:txBody>
      </p:sp>
      <p:sp>
        <p:nvSpPr>
          <p:cNvPr id="15" name="TextBox 14">
            <a:extLst>
              <a:ext uri="{FF2B5EF4-FFF2-40B4-BE49-F238E27FC236}">
                <a16:creationId xmlns:a16="http://schemas.microsoft.com/office/drawing/2014/main" id="{59756A49-58D2-A3FC-3BBF-231CE78DA504}"/>
              </a:ext>
            </a:extLst>
          </p:cNvPr>
          <p:cNvSpPr txBox="1"/>
          <p:nvPr/>
        </p:nvSpPr>
        <p:spPr>
          <a:xfrm>
            <a:off x="2409826" y="5591176"/>
            <a:ext cx="6926535" cy="646331"/>
          </a:xfrm>
          <a:prstGeom prst="rect">
            <a:avLst/>
          </a:prstGeom>
          <a:noFill/>
        </p:spPr>
        <p:txBody>
          <a:bodyPr wrap="square" rtlCol="0">
            <a:spAutoFit/>
          </a:bodyPr>
          <a:lstStyle/>
          <a:p>
            <a:r>
              <a:rPr lang="en-US" sz="3600" b="1" dirty="0">
                <a:solidFill>
                  <a:srgbClr val="FF0000"/>
                </a:solidFill>
              </a:rPr>
              <a:t>Est-</a:t>
            </a:r>
            <a:r>
              <a:rPr lang="en-US" sz="3600" b="1" dirty="0" err="1">
                <a:solidFill>
                  <a:srgbClr val="FF0000"/>
                </a:solidFill>
              </a:rPr>
              <a:t>ce</a:t>
            </a:r>
            <a:r>
              <a:rPr lang="en-US" sz="3600" b="1" dirty="0">
                <a:solidFill>
                  <a:srgbClr val="FF0000"/>
                </a:solidFill>
              </a:rPr>
              <a:t> </a:t>
            </a:r>
            <a:r>
              <a:rPr lang="en-US" sz="3600" b="1" dirty="0" err="1">
                <a:solidFill>
                  <a:srgbClr val="FF0000"/>
                </a:solidFill>
              </a:rPr>
              <a:t>toujours</a:t>
            </a:r>
            <a:r>
              <a:rPr lang="en-US" sz="3600" b="1" dirty="0">
                <a:solidFill>
                  <a:srgbClr val="FF0000"/>
                </a:solidFill>
              </a:rPr>
              <a:t> un véhicule ?</a:t>
            </a:r>
          </a:p>
        </p:txBody>
      </p:sp>
    </p:spTree>
    <p:extLst>
      <p:ext uri="{BB962C8B-B14F-4D97-AF65-F5344CB8AC3E}">
        <p14:creationId xmlns:p14="http://schemas.microsoft.com/office/powerpoint/2010/main" val="371188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1859581" y="780836"/>
            <a:ext cx="8557864" cy="5486400"/>
          </a:xfrm>
          <a:blipFill>
            <a:blip r:embed="rId2"/>
            <a:tile tx="0" ty="0" sx="100000" sy="100000" flip="none" algn="tl"/>
          </a:blipFill>
        </p:spPr>
        <p:txBody>
          <a:bodyPr>
            <a:noAutofit/>
          </a:bodyPr>
          <a:lstStyle/>
          <a:p>
            <a:pPr marL="0" indent="0" algn="just">
              <a:lnSpc>
                <a:spcPct val="150000"/>
              </a:lnSpc>
              <a:buNone/>
            </a:pPr>
            <a:r>
              <a:rPr lang="fr-FR" sz="2200" dirty="0">
                <a:latin typeface="Tw Cen MT" panose="020B0602020104020603" pitchFamily="34" charset="0"/>
              </a:rPr>
              <a:t>1. Une gamme d'adaptations aux protocoles et programmes nutritionnels qui visent à améliorer la couverture / portée et / ou à réduire les coûts. Ceux-ci ont été particulièrement explorés des circonstances exceptionnelles où le potentiel de rétablissement est entravé par l’insécurité alimentaire grave, les systèmes de santé très faibles et / ou l'extrême vulnérabilité de la population(OMS).</a:t>
            </a:r>
          </a:p>
          <a:p>
            <a:pPr marL="0" indent="0" algn="just">
              <a:lnSpc>
                <a:spcPct val="150000"/>
              </a:lnSpc>
              <a:buNone/>
            </a:pPr>
            <a:r>
              <a:rPr lang="fr-FR" sz="2200" dirty="0">
                <a:solidFill>
                  <a:srgbClr val="000000"/>
                </a:solidFill>
                <a:latin typeface="Tw Cen MT" panose="020B0602020104020603" pitchFamily="34" charset="0"/>
              </a:rPr>
              <a:t>2. Fait référence à un certain nombre de simplifications des protocoles nationaux et mondiaux existants pour le traitement de l'émaciation des enfant</a:t>
            </a:r>
            <a:r>
              <a:rPr lang="en-US" sz="2200" dirty="0">
                <a:solidFill>
                  <a:srgbClr val="000000"/>
                </a:solidFill>
                <a:latin typeface="Tw Cen MT" panose="020B0602020104020603" pitchFamily="34" charset="0"/>
              </a:rPr>
              <a:t>(simplifiedapproaches.org). </a:t>
            </a:r>
            <a:endParaRPr lang="fr-FR" sz="2200" dirty="0">
              <a:latin typeface="Tw Cen MT" panose="020B0602020104020603" pitchFamily="34" charset="0"/>
            </a:endParaRP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Autofit/>
          </a:bodyPr>
          <a:lstStyle/>
          <a:p>
            <a:pPr algn="ctr"/>
            <a:r>
              <a:rPr lang="fr-FR" sz="3200" b="1" dirty="0">
                <a:solidFill>
                  <a:schemeClr val="tx1"/>
                </a:solidFill>
              </a:rPr>
              <a:t>Quelles sont les approches simplifiées ?</a:t>
            </a:r>
            <a:br>
              <a:rPr lang="en-GB" sz="2800" b="1" dirty="0">
                <a:solidFill>
                  <a:schemeClr val="tx1"/>
                </a:solidFill>
              </a:rPr>
            </a:br>
            <a:endParaRPr lang="en-UG" sz="2800" dirty="0">
              <a:solidFill>
                <a:schemeClr val="tx1"/>
              </a:solidFill>
            </a:endParaRPr>
          </a:p>
        </p:txBody>
      </p:sp>
    </p:spTree>
    <p:extLst>
      <p:ext uri="{BB962C8B-B14F-4D97-AF65-F5344CB8AC3E}">
        <p14:creationId xmlns:p14="http://schemas.microsoft.com/office/powerpoint/2010/main" val="364978225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p:txBody>
          <a:bodyPr>
            <a:normAutofit/>
          </a:bodyPr>
          <a:lstStyle/>
          <a:p>
            <a:pPr marL="0" indent="0">
              <a:lnSpc>
                <a:spcPct val="150000"/>
              </a:lnSpc>
              <a:buNone/>
            </a:pPr>
            <a:r>
              <a:rPr lang="fr-FR" dirty="0"/>
              <a:t>Simplifier la prévention et le traitement de la malnutrition aiguë en améliorant </a:t>
            </a:r>
            <a:r>
              <a:rPr lang="fr-FR" u="sng" dirty="0"/>
              <a:t>la qualité</a:t>
            </a:r>
            <a:r>
              <a:rPr lang="fr-FR" dirty="0"/>
              <a:t>, </a:t>
            </a:r>
            <a:r>
              <a:rPr lang="fr-FR" u="sng" dirty="0"/>
              <a:t>le coût</a:t>
            </a:r>
            <a:r>
              <a:rPr lang="fr-FR" dirty="0"/>
              <a:t>, </a:t>
            </a:r>
            <a:r>
              <a:rPr lang="fr-FR" u="sng" dirty="0"/>
              <a:t>la rentabilité</a:t>
            </a:r>
            <a:r>
              <a:rPr lang="fr-FR" dirty="0"/>
              <a:t>, la </a:t>
            </a:r>
            <a:r>
              <a:rPr lang="fr-FR" u="sng" dirty="0"/>
              <a:t>couverture</a:t>
            </a:r>
            <a:r>
              <a:rPr lang="fr-FR" dirty="0"/>
              <a:t> et la </a:t>
            </a:r>
            <a:r>
              <a:rPr lang="fr-FR" u="sng" dirty="0"/>
              <a:t>continuité</a:t>
            </a:r>
            <a:r>
              <a:rPr lang="fr-FR" dirty="0"/>
              <a:t>. </a:t>
            </a:r>
          </a:p>
          <a:p>
            <a:pPr marL="342900" lvl="1" indent="0">
              <a:lnSpc>
                <a:spcPct val="150000"/>
              </a:lnSpc>
              <a:buNone/>
            </a:pPr>
            <a:r>
              <a:rPr lang="fr-FR" dirty="0"/>
              <a:t>.</a:t>
            </a:r>
          </a:p>
          <a:p>
            <a:pPr marL="0" indent="0" algn="just">
              <a:buNone/>
            </a:pPr>
            <a:endParaRPr lang="fr-FR" dirty="0"/>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a:bodyPr>
          <a:lstStyle/>
          <a:p>
            <a:pPr algn="ctr"/>
            <a:r>
              <a:rPr lang="fr-FR" sz="2250" b="1" dirty="0">
                <a:solidFill>
                  <a:schemeClr val="tx1"/>
                </a:solidFill>
              </a:rPr>
              <a:t>Pourquoi les approches simplifiées?</a:t>
            </a:r>
            <a:endParaRPr lang="en-UG" sz="2250" dirty="0">
              <a:solidFill>
                <a:schemeClr val="tx1"/>
              </a:solidFill>
            </a:endParaRPr>
          </a:p>
        </p:txBody>
      </p:sp>
      <p:sp>
        <p:nvSpPr>
          <p:cNvPr id="4" name="TextBox 3">
            <a:extLst>
              <a:ext uri="{FF2B5EF4-FFF2-40B4-BE49-F238E27FC236}">
                <a16:creationId xmlns:a16="http://schemas.microsoft.com/office/drawing/2014/main" id="{3BCD0EBC-F1A6-826B-867B-68BF545A7961}"/>
              </a:ext>
            </a:extLst>
          </p:cNvPr>
          <p:cNvSpPr txBox="1"/>
          <p:nvPr/>
        </p:nvSpPr>
        <p:spPr>
          <a:xfrm>
            <a:off x="4068278" y="3547753"/>
            <a:ext cx="3820896" cy="1569660"/>
          </a:xfrm>
          <a:prstGeom prst="rect">
            <a:avLst/>
          </a:prstGeom>
          <a:solidFill>
            <a:srgbClr val="FFC000"/>
          </a:solidFill>
          <a:ln w="19050">
            <a:solidFill>
              <a:srgbClr val="FFC000"/>
            </a:solidFill>
          </a:ln>
        </p:spPr>
        <p:txBody>
          <a:bodyPr wrap="square" rtlCol="0">
            <a:spAutoFit/>
          </a:bodyPr>
          <a:lstStyle/>
          <a:p>
            <a:pPr defTabSz="685800"/>
            <a:r>
              <a:rPr lang="fr-FR" sz="3200" dirty="0">
                <a:solidFill>
                  <a:prstClr val="black"/>
                </a:solidFill>
                <a:latin typeface="Arial"/>
              </a:rPr>
              <a:t>Tous les challenges mentionnés ci-dessus</a:t>
            </a:r>
          </a:p>
        </p:txBody>
      </p:sp>
    </p:spTree>
    <p:extLst>
      <p:ext uri="{BB962C8B-B14F-4D97-AF65-F5344CB8AC3E}">
        <p14:creationId xmlns:p14="http://schemas.microsoft.com/office/powerpoint/2010/main" val="140338706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5232971" y="1439149"/>
            <a:ext cx="5194476" cy="4376369"/>
          </a:xfrm>
        </p:spPr>
        <p:txBody>
          <a:bodyPr>
            <a:normAutofit fontScale="85000" lnSpcReduction="10000"/>
          </a:bodyPr>
          <a:lstStyle/>
          <a:p>
            <a:pPr marL="342900" indent="-342900">
              <a:lnSpc>
                <a:spcPct val="150000"/>
              </a:lnSpc>
              <a:buClr>
                <a:srgbClr val="3B3BFF"/>
              </a:buClr>
              <a:buFont typeface="+mj-lt"/>
              <a:buAutoNum type="arabicPeriod"/>
            </a:pPr>
            <a:r>
              <a:rPr lang="fr-FR" sz="2600" dirty="0">
                <a:latin typeface="Tw Cen MT" panose="020B0602020104020603" pitchFamily="34" charset="0"/>
              </a:rPr>
              <a:t>Détection et traitement de MAS+MAM dans un seul programme (PB élargi).</a:t>
            </a:r>
          </a:p>
          <a:p>
            <a:pPr marL="342900" indent="-342900">
              <a:lnSpc>
                <a:spcPct val="150000"/>
              </a:lnSpc>
              <a:buClr>
                <a:srgbClr val="3B3BFF"/>
              </a:buClr>
              <a:buFont typeface="+mj-lt"/>
              <a:buAutoNum type="arabicPeriod"/>
            </a:pPr>
            <a:r>
              <a:rPr lang="fr-FR" sz="2600" dirty="0">
                <a:latin typeface="Tw Cen MT" panose="020B0602020104020603" pitchFamily="34" charset="0"/>
              </a:rPr>
              <a:t>Utilisation du PB et de l'œdème comme critères d'admission et de sortie</a:t>
            </a:r>
          </a:p>
          <a:p>
            <a:pPr marL="342900" indent="-342900">
              <a:lnSpc>
                <a:spcPct val="150000"/>
              </a:lnSpc>
              <a:buClr>
                <a:srgbClr val="3B3BFF"/>
              </a:buClr>
              <a:buFont typeface="+mj-lt"/>
              <a:buAutoNum type="arabicPeriod"/>
            </a:pPr>
            <a:r>
              <a:rPr lang="fr-FR" sz="2600" dirty="0">
                <a:latin typeface="Tw Cen MT" panose="020B0602020104020603" pitchFamily="34" charset="0"/>
              </a:rPr>
              <a:t>Utiliser un seul produit pour traiter MAS et MAM</a:t>
            </a:r>
            <a:r>
              <a:rPr lang="fr-FR" altLang="en-US" sz="2600" dirty="0">
                <a:latin typeface="Tw Cen MT" panose="020B0602020104020603" pitchFamily="34" charset="0"/>
              </a:rPr>
              <a:t> </a:t>
            </a:r>
          </a:p>
          <a:p>
            <a:pPr marL="342900" indent="-342900">
              <a:lnSpc>
                <a:spcPct val="150000"/>
              </a:lnSpc>
              <a:buClr>
                <a:srgbClr val="3B3BFF"/>
              </a:buClr>
              <a:buFont typeface="+mj-lt"/>
              <a:buAutoNum type="arabicPeriod"/>
            </a:pPr>
            <a:r>
              <a:rPr lang="fr-FR" altLang="en-US" sz="2600" dirty="0">
                <a:latin typeface="Tw Cen MT" panose="020B0602020104020603" pitchFamily="34" charset="0"/>
              </a:rPr>
              <a:t>Réduction de la fréquence des visites de suivi.</a:t>
            </a:r>
          </a:p>
          <a:p>
            <a:endParaRPr lang="fr-FR" dirty="0"/>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chor="ctr">
            <a:normAutofit/>
          </a:bodyPr>
          <a:lstStyle/>
          <a:p>
            <a:pPr algn="ctr"/>
            <a:r>
              <a:rPr lang="fr-FR" altLang="en-US" sz="2250" b="1" dirty="0">
                <a:solidFill>
                  <a:schemeClr val="tx1"/>
                </a:solidFill>
              </a:rPr>
              <a:t>Les adaptations</a:t>
            </a:r>
            <a:endParaRPr lang="en-UG" sz="2250" b="1" dirty="0">
              <a:solidFill>
                <a:schemeClr val="tx1"/>
              </a:solidFill>
            </a:endParaRPr>
          </a:p>
        </p:txBody>
      </p:sp>
      <p:pic>
        <p:nvPicPr>
          <p:cNvPr id="7" name="Picture 6" descr="A baby sitting on a person's lap&#10;&#10;Description automatically generated with low confidence">
            <a:extLst>
              <a:ext uri="{FF2B5EF4-FFF2-40B4-BE49-F238E27FC236}">
                <a16:creationId xmlns:a16="http://schemas.microsoft.com/office/drawing/2014/main" id="{D18DC3C8-D821-8E70-616B-7A3743F2906F}"/>
              </a:ext>
            </a:extLst>
          </p:cNvPr>
          <p:cNvPicPr>
            <a:picLocks noChangeAspect="1"/>
          </p:cNvPicPr>
          <p:nvPr/>
        </p:nvPicPr>
        <p:blipFill>
          <a:blip r:embed="rId2"/>
          <a:stretch>
            <a:fillRect/>
          </a:stretch>
        </p:blipFill>
        <p:spPr>
          <a:xfrm>
            <a:off x="1524001" y="1139701"/>
            <a:ext cx="3708971" cy="4376368"/>
          </a:xfrm>
          <a:prstGeom prst="rect">
            <a:avLst/>
          </a:prstGeom>
          <a:noFill/>
        </p:spPr>
      </p:pic>
    </p:spTree>
    <p:extLst>
      <p:ext uri="{BB962C8B-B14F-4D97-AF65-F5344CB8AC3E}">
        <p14:creationId xmlns:p14="http://schemas.microsoft.com/office/powerpoint/2010/main" val="418469182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1893870" y="934949"/>
            <a:ext cx="8145480" cy="5242015"/>
          </a:xfrm>
          <a:blipFill>
            <a:blip r:embed="rId2"/>
            <a:tile tx="0" ty="0" sx="100000" sy="100000" flip="none" algn="tl"/>
          </a:blipFill>
        </p:spPr>
        <p:txBody>
          <a:bodyPr>
            <a:normAutofit/>
          </a:bodyPr>
          <a:lstStyle/>
          <a:p>
            <a:pPr marL="342900" indent="-342900">
              <a:lnSpc>
                <a:spcPct val="150000"/>
              </a:lnSpc>
              <a:buClr>
                <a:srgbClr val="3B3BFF"/>
              </a:buClr>
              <a:buFont typeface="+mj-lt"/>
              <a:buAutoNum type="arabicPeriod" startAt="5"/>
            </a:pPr>
            <a:r>
              <a:rPr lang="fr-FR" altLang="en-US" sz="2400" dirty="0">
                <a:latin typeface="Tw Cen MT" panose="020B0602020104020603" pitchFamily="34" charset="0"/>
              </a:rPr>
              <a:t>Traitement médical via les CAC / traitement </a:t>
            </a:r>
            <a:r>
              <a:rPr lang="fr-FR" altLang="en-US" sz="2400" dirty="0" err="1">
                <a:latin typeface="Tw Cen MT" panose="020B0602020104020603" pitchFamily="34" charset="0"/>
              </a:rPr>
              <a:t>decentralisé</a:t>
            </a:r>
            <a:endParaRPr lang="fr-FR" altLang="en-US" sz="2400" dirty="0">
              <a:latin typeface="Tw Cen MT" panose="020B0602020104020603" pitchFamily="34" charset="0"/>
            </a:endParaRPr>
          </a:p>
          <a:p>
            <a:pPr marL="342900" indent="-342900">
              <a:lnSpc>
                <a:spcPct val="150000"/>
              </a:lnSpc>
              <a:buClr>
                <a:srgbClr val="3B3BFF"/>
              </a:buClr>
              <a:buFont typeface="+mj-lt"/>
              <a:buAutoNum type="arabicPeriod" startAt="5"/>
            </a:pPr>
            <a:r>
              <a:rPr lang="fr-FR" altLang="en-US" sz="2400" dirty="0">
                <a:latin typeface="Tw Cen MT" panose="020B0602020104020603" pitchFamily="34" charset="0"/>
              </a:rPr>
              <a:t>PB Famille </a:t>
            </a:r>
          </a:p>
          <a:p>
            <a:pPr marL="342900" indent="-342900">
              <a:lnSpc>
                <a:spcPct val="150000"/>
              </a:lnSpc>
              <a:buClr>
                <a:srgbClr val="3B3BFF"/>
              </a:buClr>
              <a:buFont typeface="+mj-lt"/>
              <a:buAutoNum type="arabicPeriod" startAt="5"/>
            </a:pPr>
            <a:r>
              <a:rPr lang="fr-FR" altLang="en-US" sz="2400" dirty="0">
                <a:latin typeface="Tw Cen MT" panose="020B0602020104020603" pitchFamily="34" charset="0"/>
              </a:rPr>
              <a:t>Modification de dosage sur l’utilisation de ATPE:</a:t>
            </a:r>
          </a:p>
          <a:p>
            <a:pPr marL="642938" lvl="1" indent="-342900">
              <a:lnSpc>
                <a:spcPct val="150000"/>
              </a:lnSpc>
              <a:buClr>
                <a:srgbClr val="3B3BFF"/>
              </a:buClr>
            </a:pPr>
            <a:r>
              <a:rPr lang="fr-FR" altLang="en-US" dirty="0">
                <a:latin typeface="Tw Cen MT" panose="020B0602020104020603" pitchFamily="34" charset="0"/>
              </a:rPr>
              <a:t> quantité des ATPE donnée non basé sur le poids (2:1).</a:t>
            </a:r>
          </a:p>
          <a:p>
            <a:pPr marL="642938" lvl="1" indent="-342900">
              <a:lnSpc>
                <a:spcPct val="100000"/>
              </a:lnSpc>
              <a:buClr>
                <a:srgbClr val="3B3BFF"/>
              </a:buClr>
            </a:pPr>
            <a:r>
              <a:rPr lang="fr-FR" altLang="en-US" dirty="0">
                <a:latin typeface="Tw Cen MT" panose="020B0602020104020603" pitchFamily="34" charset="0"/>
              </a:rPr>
              <a:t>Dose réduite des ATPE, soit pour les patients MAS ou pour tous les enfants souffrant de</a:t>
            </a:r>
          </a:p>
          <a:p>
            <a:pPr marL="642938" lvl="2" indent="0">
              <a:lnSpc>
                <a:spcPct val="100000"/>
              </a:lnSpc>
              <a:buClr>
                <a:srgbClr val="3B3BFF"/>
              </a:buClr>
              <a:buNone/>
            </a:pPr>
            <a:r>
              <a:rPr lang="fr-FR" altLang="en-US" sz="2400" dirty="0">
                <a:latin typeface="Tw Cen MT" panose="020B0602020104020603" pitchFamily="34" charset="0"/>
              </a:rPr>
              <a:t>malnutrition aiguë à mesure qu'ils se </a:t>
            </a:r>
          </a:p>
          <a:p>
            <a:pPr marL="642938" lvl="2" indent="0">
              <a:lnSpc>
                <a:spcPct val="100000"/>
              </a:lnSpc>
              <a:buClr>
                <a:srgbClr val="3B3BFF"/>
              </a:buClr>
              <a:buNone/>
            </a:pPr>
            <a:r>
              <a:rPr lang="fr-FR" altLang="en-US" sz="2400" dirty="0">
                <a:latin typeface="Tw Cen MT" panose="020B0602020104020603" pitchFamily="34" charset="0"/>
              </a:rPr>
              <a:t>rétablissent.</a:t>
            </a:r>
          </a:p>
          <a:p>
            <a:pPr marL="300038" lvl="1" indent="0">
              <a:lnSpc>
                <a:spcPct val="150000"/>
              </a:lnSpc>
              <a:buClr>
                <a:srgbClr val="3B3BFF"/>
              </a:buClr>
              <a:buNone/>
            </a:pPr>
            <a:r>
              <a:rPr lang="fr-FR" altLang="en-US" dirty="0" err="1">
                <a:latin typeface="Tw Cen MT" panose="020B0602020104020603" pitchFamily="34" charset="0"/>
              </a:rPr>
              <a:t>etc</a:t>
            </a:r>
            <a:endParaRPr lang="fr-FR" altLang="en-US" dirty="0">
              <a:latin typeface="Tw Cen MT" panose="020B0602020104020603" pitchFamily="34" charset="0"/>
            </a:endParaRPr>
          </a:p>
          <a:p>
            <a:pPr algn="just"/>
            <a:endParaRPr lang="fr-FR" dirty="0">
              <a:latin typeface="Garamond" panose="02020404030301010803" pitchFamily="18" charset="0"/>
              <a:cs typeface="Arial" panose="020B0604020202020204" pitchFamily="34" charset="0"/>
            </a:endParaRP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Autofit/>
          </a:bodyPr>
          <a:lstStyle/>
          <a:p>
            <a:pPr algn="ctr"/>
            <a:r>
              <a:rPr lang="fr-FR" altLang="en-US" sz="2250" b="1" dirty="0">
                <a:solidFill>
                  <a:schemeClr val="tx1"/>
                </a:solidFill>
              </a:rPr>
              <a:t>Les adaptations</a:t>
            </a:r>
            <a:endParaRPr lang="en-UG" sz="2250" dirty="0">
              <a:solidFill>
                <a:schemeClr val="tx1"/>
              </a:solidFill>
            </a:endParaRPr>
          </a:p>
        </p:txBody>
      </p:sp>
      <p:pic>
        <p:nvPicPr>
          <p:cNvPr id="4" name="Picture 3">
            <a:extLst>
              <a:ext uri="{FF2B5EF4-FFF2-40B4-BE49-F238E27FC236}">
                <a16:creationId xmlns:a16="http://schemas.microsoft.com/office/drawing/2014/main" id="{B5A93D21-B657-3C62-A458-A33208BD82DA}"/>
              </a:ext>
            </a:extLst>
          </p:cNvPr>
          <p:cNvPicPr>
            <a:picLocks noChangeAspect="1"/>
          </p:cNvPicPr>
          <p:nvPr/>
        </p:nvPicPr>
        <p:blipFill>
          <a:blip r:embed="rId3"/>
          <a:stretch>
            <a:fillRect/>
          </a:stretch>
        </p:blipFill>
        <p:spPr>
          <a:xfrm>
            <a:off x="7057167" y="4387997"/>
            <a:ext cx="3024696" cy="1788966"/>
          </a:xfrm>
          <a:prstGeom prst="rect">
            <a:avLst/>
          </a:prstGeom>
        </p:spPr>
      </p:pic>
      <p:sp>
        <p:nvSpPr>
          <p:cNvPr id="6" name="TextBox 5">
            <a:extLst>
              <a:ext uri="{FF2B5EF4-FFF2-40B4-BE49-F238E27FC236}">
                <a16:creationId xmlns:a16="http://schemas.microsoft.com/office/drawing/2014/main" id="{A0BA828B-14C2-1F25-FFAC-9178B6E3BE60}"/>
              </a:ext>
            </a:extLst>
          </p:cNvPr>
          <p:cNvSpPr txBox="1"/>
          <p:nvPr/>
        </p:nvSpPr>
        <p:spPr>
          <a:xfrm>
            <a:off x="9038504" y="5945642"/>
            <a:ext cx="924674" cy="219291"/>
          </a:xfrm>
          <a:prstGeom prst="rect">
            <a:avLst/>
          </a:prstGeom>
          <a:noFill/>
        </p:spPr>
        <p:txBody>
          <a:bodyPr wrap="square" rtlCol="0">
            <a:spAutoFit/>
          </a:bodyPr>
          <a:lstStyle/>
          <a:p>
            <a:pPr defTabSz="685800"/>
            <a:r>
              <a:rPr lang="en-US" sz="825" dirty="0">
                <a:solidFill>
                  <a:prstClr val="black"/>
                </a:solidFill>
                <a:latin typeface="Arial"/>
              </a:rPr>
              <a:t>Source: ALIMA</a:t>
            </a:r>
            <a:endParaRPr lang="en-UG" sz="825" dirty="0">
              <a:solidFill>
                <a:prstClr val="black"/>
              </a:solidFill>
              <a:latin typeface="Arial"/>
            </a:endParaRPr>
          </a:p>
        </p:txBody>
      </p:sp>
    </p:spTree>
    <p:extLst>
      <p:ext uri="{BB962C8B-B14F-4D97-AF65-F5344CB8AC3E}">
        <p14:creationId xmlns:p14="http://schemas.microsoft.com/office/powerpoint/2010/main" val="345846832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2152650" y="1157347"/>
            <a:ext cx="7886700" cy="4773036"/>
          </a:xfrm>
          <a:blipFill>
            <a:blip r:embed="rId2"/>
            <a:tile tx="0" ty="0" sx="100000" sy="100000" flip="none" algn="tl"/>
          </a:blipFill>
        </p:spPr>
        <p:txBody>
          <a:bodyPr>
            <a:normAutofit fontScale="92500"/>
          </a:bodyPr>
          <a:lstStyle/>
          <a:p>
            <a:pPr marL="0" indent="0">
              <a:lnSpc>
                <a:spcPct val="150000"/>
              </a:lnSpc>
              <a:buNone/>
            </a:pPr>
            <a:r>
              <a:rPr lang="fr-FR" dirty="0">
                <a:latin typeface="Tw Cen MT" panose="020B0602020104020603" pitchFamily="34" charset="0"/>
              </a:rPr>
              <a:t>Conformément aux directives de l'OMS et aux protocoles nationaux, les éléments suivants </a:t>
            </a:r>
            <a:r>
              <a:rPr lang="fr-FR" b="1" dirty="0">
                <a:latin typeface="Tw Cen MT" panose="020B0602020104020603" pitchFamily="34" charset="0"/>
              </a:rPr>
              <a:t>doivent</a:t>
            </a:r>
            <a:r>
              <a:rPr lang="fr-FR" dirty="0">
                <a:latin typeface="Tw Cen MT" panose="020B0602020104020603" pitchFamily="34" charset="0"/>
              </a:rPr>
              <a:t> continuer :</a:t>
            </a:r>
            <a:endParaRPr lang="en-UG" dirty="0">
              <a:latin typeface="Tw Cen MT" panose="020B0602020104020603" pitchFamily="34" charset="0"/>
            </a:endParaRPr>
          </a:p>
          <a:p>
            <a:pPr lvl="1">
              <a:lnSpc>
                <a:spcPct val="150000"/>
              </a:lnSpc>
            </a:pPr>
            <a:r>
              <a:rPr lang="fr-FR" dirty="0">
                <a:latin typeface="Tw Cen MT" panose="020B0602020104020603" pitchFamily="34" charset="0"/>
              </a:rPr>
              <a:t>Protocoles médicaux,</a:t>
            </a:r>
            <a:endParaRPr lang="en-UG" dirty="0">
              <a:latin typeface="Tw Cen MT" panose="020B0602020104020603" pitchFamily="34" charset="0"/>
            </a:endParaRPr>
          </a:p>
          <a:p>
            <a:pPr lvl="1">
              <a:lnSpc>
                <a:spcPct val="150000"/>
              </a:lnSpc>
            </a:pPr>
            <a:r>
              <a:rPr lang="fr-FR" dirty="0">
                <a:latin typeface="Tw Cen MT" panose="020B0602020104020603" pitchFamily="34" charset="0"/>
              </a:rPr>
              <a:t>L'œdème est toujours inclus comme critère d'admission pour la MAS, même dans les programmes «PB uniquement».</a:t>
            </a:r>
            <a:endParaRPr lang="en-UG" dirty="0">
              <a:latin typeface="Tw Cen MT" panose="020B0602020104020603" pitchFamily="34" charset="0"/>
            </a:endParaRPr>
          </a:p>
          <a:p>
            <a:pPr lvl="1">
              <a:lnSpc>
                <a:spcPct val="150000"/>
              </a:lnSpc>
            </a:pPr>
            <a:r>
              <a:rPr lang="fr-FR" dirty="0">
                <a:latin typeface="Tw Cen MT" panose="020B0602020104020603" pitchFamily="34" charset="0"/>
              </a:rPr>
              <a:t>Traitement hospitalier pour les MAS ou de MAM avec complications ou sans appétit.</a:t>
            </a:r>
            <a:endParaRPr lang="en-UG" dirty="0">
              <a:latin typeface="Tw Cen MT" panose="020B0602020104020603" pitchFamily="34" charset="0"/>
            </a:endParaRPr>
          </a:p>
          <a:p>
            <a:pPr marL="300038" lvl="1" indent="0">
              <a:lnSpc>
                <a:spcPct val="150000"/>
              </a:lnSpc>
              <a:buClr>
                <a:srgbClr val="3B3BFF"/>
              </a:buClr>
              <a:buNone/>
            </a:pPr>
            <a:endParaRPr lang="fr-FR" altLang="en-US" dirty="0"/>
          </a:p>
          <a:p>
            <a:pPr algn="just"/>
            <a:endParaRPr lang="fr-FR" dirty="0">
              <a:latin typeface="Garamond" panose="02020404030301010803" pitchFamily="18" charset="0"/>
              <a:cs typeface="Arial" panose="020B0604020202020204" pitchFamily="34" charset="0"/>
            </a:endParaRPr>
          </a:p>
        </p:txBody>
      </p:sp>
      <p:sp>
        <p:nvSpPr>
          <p:cNvPr id="3" name="Title 2">
            <a:extLst>
              <a:ext uri="{FF2B5EF4-FFF2-40B4-BE49-F238E27FC236}">
                <a16:creationId xmlns:a16="http://schemas.microsoft.com/office/drawing/2014/main" id="{F3F2A07F-6F29-E9C4-83C0-12B11BF9FAA2}"/>
              </a:ext>
            </a:extLst>
          </p:cNvPr>
          <p:cNvSpPr>
            <a:spLocks noGrp="1"/>
          </p:cNvSpPr>
          <p:nvPr>
            <p:ph type="title"/>
          </p:nvPr>
        </p:nvSpPr>
        <p:spPr/>
        <p:txBody>
          <a:bodyPr>
            <a:normAutofit fontScale="90000"/>
          </a:bodyPr>
          <a:lstStyle/>
          <a:p>
            <a:endParaRPr lang="en-UG"/>
          </a:p>
        </p:txBody>
      </p:sp>
    </p:spTree>
    <p:extLst>
      <p:ext uri="{BB962C8B-B14F-4D97-AF65-F5344CB8AC3E}">
        <p14:creationId xmlns:p14="http://schemas.microsoft.com/office/powerpoint/2010/main" val="105909557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2152650" y="1181529"/>
            <a:ext cx="7886700" cy="4995435"/>
          </a:xfrm>
        </p:spPr>
        <p:txBody>
          <a:bodyPr>
            <a:normAutofit fontScale="92500" lnSpcReduction="20000"/>
          </a:bodyPr>
          <a:lstStyle/>
          <a:p>
            <a:pPr algn="just">
              <a:lnSpc>
                <a:spcPct val="150000"/>
              </a:lnSpc>
            </a:pPr>
            <a:r>
              <a:rPr lang="fr-FR" dirty="0">
                <a:latin typeface="Tw Cen MT" panose="020B0602020104020603" pitchFamily="34" charset="0"/>
              </a:rPr>
              <a:t>Divers noms, mots, phrases utilisés comme synonymes d'approches simplifiées, </a:t>
            </a:r>
          </a:p>
          <a:p>
            <a:pPr algn="just">
              <a:lnSpc>
                <a:spcPct val="150000"/>
              </a:lnSpc>
            </a:pPr>
            <a:r>
              <a:rPr lang="fr-FR" dirty="0">
                <a:latin typeface="Tw Cen MT" panose="020B0602020104020603" pitchFamily="34" charset="0"/>
              </a:rPr>
              <a:t>Noms donnés aux protocoles de recherche ou aux études</a:t>
            </a:r>
          </a:p>
          <a:p>
            <a:pPr algn="just">
              <a:lnSpc>
                <a:spcPct val="150000"/>
              </a:lnSpc>
            </a:pPr>
            <a:r>
              <a:rPr lang="fr-FR" dirty="0">
                <a:latin typeface="Tw Cen MT" panose="020B0602020104020603" pitchFamily="34" charset="0"/>
              </a:rPr>
              <a:t>Exemples</a:t>
            </a:r>
          </a:p>
          <a:p>
            <a:pPr lvl="1" algn="just">
              <a:lnSpc>
                <a:spcPct val="150000"/>
              </a:lnSpc>
              <a:buFont typeface="Arial" panose="020B0604020202020204" pitchFamily="34" charset="0"/>
              <a:buChar char="–"/>
            </a:pPr>
            <a:r>
              <a:rPr lang="fr-FR" dirty="0">
                <a:latin typeface="Tw Cen MT" panose="020B0602020104020603" pitchFamily="34" charset="0"/>
              </a:rPr>
              <a:t>Protocol Combine/ </a:t>
            </a:r>
            <a:r>
              <a:rPr lang="fr-FR" dirty="0" err="1">
                <a:latin typeface="Tw Cen MT" panose="020B0602020104020603" pitchFamily="34" charset="0"/>
              </a:rPr>
              <a:t>ComPAS</a:t>
            </a:r>
            <a:endParaRPr lang="fr-FR" dirty="0">
              <a:latin typeface="Tw Cen MT" panose="020B0602020104020603" pitchFamily="34" charset="0"/>
            </a:endParaRPr>
          </a:p>
          <a:p>
            <a:pPr lvl="1" algn="just">
              <a:lnSpc>
                <a:spcPct val="150000"/>
              </a:lnSpc>
              <a:buFont typeface="Arial" panose="020B0604020202020204" pitchFamily="34" charset="0"/>
              <a:buChar char="–"/>
            </a:pPr>
            <a:r>
              <a:rPr lang="fr-FR" dirty="0">
                <a:latin typeface="Tw Cen MT" panose="020B0602020104020603" pitchFamily="34" charset="0"/>
              </a:rPr>
              <a:t>EfRAMAS</a:t>
            </a:r>
          </a:p>
          <a:p>
            <a:pPr lvl="1" algn="just">
              <a:lnSpc>
                <a:spcPct val="150000"/>
              </a:lnSpc>
              <a:buFont typeface="Arial" panose="020B0604020202020204" pitchFamily="34" charset="0"/>
              <a:buChar char="–"/>
            </a:pPr>
            <a:r>
              <a:rPr lang="fr-FR" dirty="0" err="1">
                <a:latin typeface="Tw Cen MT" panose="020B0602020104020603" pitchFamily="34" charset="0"/>
              </a:rPr>
              <a:t>OpTIMA</a:t>
            </a:r>
            <a:endParaRPr lang="fr-FR" dirty="0">
              <a:latin typeface="Tw Cen MT" panose="020B0602020104020603" pitchFamily="34" charset="0"/>
            </a:endParaRPr>
          </a:p>
          <a:p>
            <a:pPr lvl="1" algn="just">
              <a:lnSpc>
                <a:spcPct val="150000"/>
              </a:lnSpc>
              <a:buFont typeface="Arial" panose="020B0604020202020204" pitchFamily="34" charset="0"/>
              <a:buChar char="–"/>
            </a:pPr>
            <a:r>
              <a:rPr lang="fr-FR" dirty="0" err="1">
                <a:latin typeface="Tw Cen MT" panose="020B0602020104020603" pitchFamily="34" charset="0"/>
              </a:rPr>
              <a:t>Other</a:t>
            </a:r>
            <a:endParaRPr lang="fr-FR" dirty="0">
              <a:latin typeface="Tw Cen MT" panose="020B0602020104020603" pitchFamily="34" charset="0"/>
            </a:endParaRP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a:bodyPr>
          <a:lstStyle/>
          <a:p>
            <a:pPr algn="ctr"/>
            <a:r>
              <a:rPr lang="en-US" sz="2250" b="1" dirty="0">
                <a:solidFill>
                  <a:schemeClr val="tx1"/>
                </a:solidFill>
              </a:rPr>
              <a:t>Nomenclature</a:t>
            </a:r>
            <a:endParaRPr lang="en-UG" sz="2250" b="1" dirty="0">
              <a:solidFill>
                <a:schemeClr val="tx1"/>
              </a:solidFill>
            </a:endParaRPr>
          </a:p>
        </p:txBody>
      </p:sp>
    </p:spTree>
    <p:extLst>
      <p:ext uri="{BB962C8B-B14F-4D97-AF65-F5344CB8AC3E}">
        <p14:creationId xmlns:p14="http://schemas.microsoft.com/office/powerpoint/2010/main" val="2965656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45177-851D-4C14-A404-69648DDF1F14}"/>
              </a:ext>
            </a:extLst>
          </p:cNvPr>
          <p:cNvSpPr>
            <a:spLocks noGrp="1"/>
          </p:cNvSpPr>
          <p:nvPr>
            <p:ph type="title"/>
          </p:nvPr>
        </p:nvSpPr>
        <p:spPr>
          <a:xfrm>
            <a:off x="152400" y="-139700"/>
            <a:ext cx="11287125" cy="1292225"/>
          </a:xfrm>
        </p:spPr>
        <p:txBody>
          <a:bodyPr>
            <a:normAutofit/>
          </a:bodyPr>
          <a:lstStyle/>
          <a:p>
            <a:r>
              <a:rPr lang="fr-FR" sz="3000" b="1" dirty="0">
                <a:solidFill>
                  <a:srgbClr val="0000CC"/>
                </a:solidFill>
                <a:latin typeface="Tw Cen MT" panose="020B0602020104020603" pitchFamily="34" charset="0"/>
              </a:rPr>
              <a:t>3-Orientation des cas suivant les critères d’admission</a:t>
            </a:r>
            <a:br>
              <a:rPr lang="fr-FR" sz="3000" b="1" dirty="0">
                <a:solidFill>
                  <a:srgbClr val="0000CC"/>
                </a:solidFill>
                <a:latin typeface="Tw Cen MT" panose="020B0602020104020603" pitchFamily="34" charset="0"/>
              </a:rPr>
            </a:br>
            <a:endParaRPr lang="en-US" sz="3000" dirty="0">
              <a:solidFill>
                <a:srgbClr val="0000CC"/>
              </a:solidFill>
              <a:latin typeface="Tw Cen MT" panose="020B0602020104020603" pitchFamily="34" charset="0"/>
            </a:endParaRPr>
          </a:p>
        </p:txBody>
      </p:sp>
      <p:sp>
        <p:nvSpPr>
          <p:cNvPr id="5" name="Text Box 3">
            <a:extLst>
              <a:ext uri="{FF2B5EF4-FFF2-40B4-BE49-F238E27FC236}">
                <a16:creationId xmlns:a16="http://schemas.microsoft.com/office/drawing/2014/main" id="{88333D86-6CBF-4939-BDB5-CD00C951FBBA}"/>
              </a:ext>
            </a:extLst>
          </p:cNvPr>
          <p:cNvSpPr txBox="1"/>
          <p:nvPr/>
        </p:nvSpPr>
        <p:spPr>
          <a:xfrm>
            <a:off x="2628901" y="587156"/>
            <a:ext cx="7211978" cy="5778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0"/>
              </a:spcAft>
            </a:pPr>
            <a:r>
              <a:rPr lang="fr-FR" sz="1600" b="1" dirty="0">
                <a:effectLst/>
                <a:latin typeface="Calibri" panose="020F0502020204030204" pitchFamily="34" charset="0"/>
                <a:ea typeface="Calibri" panose="020F0502020204030204" pitchFamily="34" charset="0"/>
                <a:cs typeface="Times New Roman" panose="02020603050405020304" pitchFamily="18" charset="0"/>
              </a:rPr>
              <a:t>Stratégie </a:t>
            </a:r>
            <a:r>
              <a:rPr lang="fr-FR" sz="1600"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rPr>
              <a:t>Périmètre brachial mère </a:t>
            </a:r>
            <a:r>
              <a:rPr lang="fr-FR" sz="1600" b="1" dirty="0">
                <a:effectLst/>
                <a:latin typeface="Calibri" panose="020F0502020204030204" pitchFamily="34" charset="0"/>
                <a:ea typeface="Calibri" panose="020F0502020204030204" pitchFamily="34" charset="0"/>
                <a:cs typeface="Times New Roman" panose="02020603050405020304" pitchFamily="18" charset="0"/>
              </a:rPr>
              <a:t>et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fr-FR" sz="1600" b="1" dirty="0">
                <a:effectLst/>
                <a:latin typeface="Calibri" panose="020F0502020204030204" pitchFamily="34" charset="0"/>
                <a:ea typeface="Calibri" panose="020F0502020204030204" pitchFamily="34" charset="0"/>
                <a:cs typeface="Times New Roman" panose="02020603050405020304" pitchFamily="18" charset="0"/>
              </a:rPr>
              <a:t>Dépistage par les mères à l’aide du périmètre brachial et identification des œdèmes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4">
            <a:extLst>
              <a:ext uri="{FF2B5EF4-FFF2-40B4-BE49-F238E27FC236}">
                <a16:creationId xmlns:a16="http://schemas.microsoft.com/office/drawing/2014/main" id="{195948F3-833D-4B3D-8CA2-3F8C71B37F54}"/>
              </a:ext>
            </a:extLst>
          </p:cNvPr>
          <p:cNvSpPr txBox="1"/>
          <p:nvPr/>
        </p:nvSpPr>
        <p:spPr>
          <a:xfrm>
            <a:off x="3273827" y="1632896"/>
            <a:ext cx="6623185" cy="60112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fr-FR" sz="1600" b="1" dirty="0">
                <a:solidFill>
                  <a:srgbClr val="000000"/>
                </a:solidFill>
                <a:effectLst/>
                <a:ea typeface="Calibri" panose="020F0502020204030204" pitchFamily="34" charset="0"/>
              </a:rPr>
              <a:t>Vérification de l’état des enfants par </a:t>
            </a:r>
            <a:r>
              <a:rPr lang="fr-FR" sz="1600" b="1" dirty="0">
                <a:solidFill>
                  <a:srgbClr val="0000CC"/>
                </a:solidFill>
                <a:effectLst/>
                <a:ea typeface="Calibri" panose="020F0502020204030204" pitchFamily="34" charset="0"/>
              </a:rPr>
              <a:t>le relais communautaire </a:t>
            </a:r>
            <a:r>
              <a:rPr lang="fr-FR" sz="1600" dirty="0">
                <a:solidFill>
                  <a:srgbClr val="000000"/>
                </a:solidFill>
                <a:effectLst/>
                <a:ea typeface="Calibri" panose="020F0502020204030204" pitchFamily="34" charset="0"/>
              </a:rPr>
              <a:t>par mesure du PB et vérification des œdèmes nutritionnels (bilatéraux)</a:t>
            </a:r>
            <a:endParaRPr lang="en-US" sz="1600" dirty="0">
              <a:solidFill>
                <a:srgbClr val="000000"/>
              </a:solidFill>
              <a:effectLst/>
              <a:ea typeface="Calibri" panose="020F0502020204030204" pitchFamily="34" charset="0"/>
            </a:endParaRPr>
          </a:p>
        </p:txBody>
      </p:sp>
      <p:pic>
        <p:nvPicPr>
          <p:cNvPr id="12" name="Picture 11">
            <a:extLst>
              <a:ext uri="{FF2B5EF4-FFF2-40B4-BE49-F238E27FC236}">
                <a16:creationId xmlns:a16="http://schemas.microsoft.com/office/drawing/2014/main" id="{CE969F69-856C-4F1E-A3FD-9509ACD2B23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38171" y="768350"/>
            <a:ext cx="2012950" cy="1631950"/>
          </a:xfrm>
          <a:prstGeom prst="rect">
            <a:avLst/>
          </a:prstGeom>
          <a:noFill/>
          <a:ln w="57150">
            <a:solidFill>
              <a:srgbClr val="FF0000"/>
            </a:solidFill>
          </a:ln>
        </p:spPr>
      </p:pic>
      <p:sp>
        <p:nvSpPr>
          <p:cNvPr id="14" name="Arrow: Right 13">
            <a:extLst>
              <a:ext uri="{FF2B5EF4-FFF2-40B4-BE49-F238E27FC236}">
                <a16:creationId xmlns:a16="http://schemas.microsoft.com/office/drawing/2014/main" id="{3DCDB879-DFC0-4146-A9A5-2AA7A82FFFD1}"/>
              </a:ext>
            </a:extLst>
          </p:cNvPr>
          <p:cNvSpPr/>
          <p:nvPr/>
        </p:nvSpPr>
        <p:spPr>
          <a:xfrm rot="1990408">
            <a:off x="6436041" y="5917346"/>
            <a:ext cx="1541667" cy="419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Arrow: Right 14">
            <a:extLst>
              <a:ext uri="{FF2B5EF4-FFF2-40B4-BE49-F238E27FC236}">
                <a16:creationId xmlns:a16="http://schemas.microsoft.com/office/drawing/2014/main" id="{236AD2CF-57D5-4104-834B-E43637EDD150}"/>
              </a:ext>
            </a:extLst>
          </p:cNvPr>
          <p:cNvSpPr/>
          <p:nvPr/>
        </p:nvSpPr>
        <p:spPr>
          <a:xfrm rot="5400000">
            <a:off x="8887324" y="5083781"/>
            <a:ext cx="845824" cy="407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Arrow: Right 15">
            <a:extLst>
              <a:ext uri="{FF2B5EF4-FFF2-40B4-BE49-F238E27FC236}">
                <a16:creationId xmlns:a16="http://schemas.microsoft.com/office/drawing/2014/main" id="{3297CC91-BCA1-4BAF-B6FC-42AF7B394BEE}"/>
              </a:ext>
            </a:extLst>
          </p:cNvPr>
          <p:cNvSpPr/>
          <p:nvPr/>
        </p:nvSpPr>
        <p:spPr>
          <a:xfrm rot="16200000">
            <a:off x="10834038" y="2415013"/>
            <a:ext cx="769013" cy="407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Arrow: Right 16">
            <a:extLst>
              <a:ext uri="{FF2B5EF4-FFF2-40B4-BE49-F238E27FC236}">
                <a16:creationId xmlns:a16="http://schemas.microsoft.com/office/drawing/2014/main" id="{A259EB4F-4226-419C-8B43-BE0581D4C084}"/>
              </a:ext>
            </a:extLst>
          </p:cNvPr>
          <p:cNvSpPr/>
          <p:nvPr/>
        </p:nvSpPr>
        <p:spPr>
          <a:xfrm rot="16200000">
            <a:off x="1069130" y="2449857"/>
            <a:ext cx="386122" cy="407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9" name="Straight Connector 18">
            <a:extLst>
              <a:ext uri="{FF2B5EF4-FFF2-40B4-BE49-F238E27FC236}">
                <a16:creationId xmlns:a16="http://schemas.microsoft.com/office/drawing/2014/main" id="{18EDCFD2-2C82-415F-B0BE-E8FB642CFD28}"/>
              </a:ext>
            </a:extLst>
          </p:cNvPr>
          <p:cNvCxnSpPr>
            <a:cxnSpLocks/>
          </p:cNvCxnSpPr>
          <p:nvPr/>
        </p:nvCxnSpPr>
        <p:spPr>
          <a:xfrm flipV="1">
            <a:off x="3576269" y="2456182"/>
            <a:ext cx="6623185" cy="467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00F1BCA-3E2F-4AB4-B818-AD5E35E82542}"/>
              </a:ext>
            </a:extLst>
          </p:cNvPr>
          <p:cNvCxnSpPr/>
          <p:nvPr/>
        </p:nvCxnSpPr>
        <p:spPr>
          <a:xfrm flipH="1">
            <a:off x="3241813" y="2455424"/>
            <a:ext cx="334456" cy="4990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DE3B6E9-E458-427A-9A5A-0DD48E965F0B}"/>
              </a:ext>
            </a:extLst>
          </p:cNvPr>
          <p:cNvCxnSpPr>
            <a:cxnSpLocks/>
          </p:cNvCxnSpPr>
          <p:nvPr/>
        </p:nvCxnSpPr>
        <p:spPr>
          <a:xfrm>
            <a:off x="10199454" y="2471771"/>
            <a:ext cx="383258" cy="4891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FD2C7B4-EB2C-4E53-8EEF-1FE6A3BD82EC}"/>
              </a:ext>
            </a:extLst>
          </p:cNvPr>
          <p:cNvCxnSpPr>
            <a:cxnSpLocks/>
          </p:cNvCxnSpPr>
          <p:nvPr/>
        </p:nvCxnSpPr>
        <p:spPr>
          <a:xfrm>
            <a:off x="6763067" y="1165006"/>
            <a:ext cx="0" cy="4678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A6921A8-6AEE-4DB2-9E9E-02B4E6C99FCE}"/>
              </a:ext>
            </a:extLst>
          </p:cNvPr>
          <p:cNvCxnSpPr>
            <a:cxnSpLocks/>
          </p:cNvCxnSpPr>
          <p:nvPr/>
        </p:nvCxnSpPr>
        <p:spPr>
          <a:xfrm>
            <a:off x="7277001" y="2234023"/>
            <a:ext cx="0" cy="2214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6F34156-B2E5-46E2-BAD9-F93D3BFABC08}"/>
              </a:ext>
            </a:extLst>
          </p:cNvPr>
          <p:cNvCxnSpPr>
            <a:cxnSpLocks/>
          </p:cNvCxnSpPr>
          <p:nvPr/>
        </p:nvCxnSpPr>
        <p:spPr>
          <a:xfrm>
            <a:off x="5672478" y="2471771"/>
            <a:ext cx="0" cy="3746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87A309D-AF85-4BF4-9077-5545827A422F}"/>
              </a:ext>
            </a:extLst>
          </p:cNvPr>
          <p:cNvCxnSpPr>
            <a:cxnSpLocks/>
          </p:cNvCxnSpPr>
          <p:nvPr/>
        </p:nvCxnSpPr>
        <p:spPr>
          <a:xfrm>
            <a:off x="8760469" y="2502949"/>
            <a:ext cx="0" cy="343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9324FB47-033A-45A0-821A-43F36FA4A387}"/>
              </a:ext>
            </a:extLst>
          </p:cNvPr>
          <p:cNvPicPr>
            <a:picLocks noChangeAspect="1"/>
          </p:cNvPicPr>
          <p:nvPr/>
        </p:nvPicPr>
        <p:blipFill>
          <a:blip r:embed="rId3"/>
          <a:stretch>
            <a:fillRect/>
          </a:stretch>
        </p:blipFill>
        <p:spPr>
          <a:xfrm>
            <a:off x="9897012" y="3003037"/>
            <a:ext cx="2294988" cy="2284261"/>
          </a:xfrm>
          <a:prstGeom prst="rect">
            <a:avLst/>
          </a:prstGeom>
        </p:spPr>
      </p:pic>
      <p:pic>
        <p:nvPicPr>
          <p:cNvPr id="37" name="Picture 36">
            <a:extLst>
              <a:ext uri="{FF2B5EF4-FFF2-40B4-BE49-F238E27FC236}">
                <a16:creationId xmlns:a16="http://schemas.microsoft.com/office/drawing/2014/main" id="{80946FDB-1D2A-4E11-A6D2-C62B62E0B11D}"/>
              </a:ext>
            </a:extLst>
          </p:cNvPr>
          <p:cNvPicPr>
            <a:picLocks noChangeAspect="1"/>
          </p:cNvPicPr>
          <p:nvPr/>
        </p:nvPicPr>
        <p:blipFill>
          <a:blip r:embed="rId4"/>
          <a:stretch>
            <a:fillRect/>
          </a:stretch>
        </p:blipFill>
        <p:spPr>
          <a:xfrm>
            <a:off x="10448930" y="587156"/>
            <a:ext cx="1680722" cy="1646868"/>
          </a:xfrm>
          <a:prstGeom prst="rect">
            <a:avLst/>
          </a:prstGeom>
        </p:spPr>
      </p:pic>
      <p:pic>
        <p:nvPicPr>
          <p:cNvPr id="39" name="Picture 38">
            <a:extLst>
              <a:ext uri="{FF2B5EF4-FFF2-40B4-BE49-F238E27FC236}">
                <a16:creationId xmlns:a16="http://schemas.microsoft.com/office/drawing/2014/main" id="{FCA21F56-E721-46C1-A47E-430ADF1AC760}"/>
              </a:ext>
            </a:extLst>
          </p:cNvPr>
          <p:cNvPicPr>
            <a:picLocks noChangeAspect="1"/>
          </p:cNvPicPr>
          <p:nvPr/>
        </p:nvPicPr>
        <p:blipFill>
          <a:blip r:embed="rId5"/>
          <a:stretch>
            <a:fillRect/>
          </a:stretch>
        </p:blipFill>
        <p:spPr>
          <a:xfrm>
            <a:off x="8113486" y="5611732"/>
            <a:ext cx="1400268" cy="1112344"/>
          </a:xfrm>
          <a:prstGeom prst="rect">
            <a:avLst/>
          </a:prstGeom>
        </p:spPr>
      </p:pic>
      <p:pic>
        <p:nvPicPr>
          <p:cNvPr id="40" name="Picture 39">
            <a:extLst>
              <a:ext uri="{FF2B5EF4-FFF2-40B4-BE49-F238E27FC236}">
                <a16:creationId xmlns:a16="http://schemas.microsoft.com/office/drawing/2014/main" id="{2116E0F3-1E6F-4FE1-89A4-45EBB712A766}"/>
              </a:ext>
            </a:extLst>
          </p:cNvPr>
          <p:cNvPicPr>
            <a:picLocks noChangeAspect="1"/>
          </p:cNvPicPr>
          <p:nvPr/>
        </p:nvPicPr>
        <p:blipFill>
          <a:blip r:embed="rId6"/>
          <a:stretch>
            <a:fillRect/>
          </a:stretch>
        </p:blipFill>
        <p:spPr>
          <a:xfrm>
            <a:off x="7395725" y="2807013"/>
            <a:ext cx="2445154" cy="2346562"/>
          </a:xfrm>
          <a:prstGeom prst="rect">
            <a:avLst/>
          </a:prstGeom>
        </p:spPr>
      </p:pic>
      <p:pic>
        <p:nvPicPr>
          <p:cNvPr id="41" name="Picture 40">
            <a:extLst>
              <a:ext uri="{FF2B5EF4-FFF2-40B4-BE49-F238E27FC236}">
                <a16:creationId xmlns:a16="http://schemas.microsoft.com/office/drawing/2014/main" id="{43E8EF0A-121E-4144-9597-ED980CE9EEFD}"/>
              </a:ext>
            </a:extLst>
          </p:cNvPr>
          <p:cNvPicPr>
            <a:picLocks noChangeAspect="1"/>
          </p:cNvPicPr>
          <p:nvPr/>
        </p:nvPicPr>
        <p:blipFill>
          <a:blip r:embed="rId7"/>
          <a:stretch>
            <a:fillRect/>
          </a:stretch>
        </p:blipFill>
        <p:spPr>
          <a:xfrm>
            <a:off x="4464173" y="2878269"/>
            <a:ext cx="2875419" cy="3105378"/>
          </a:xfrm>
          <a:prstGeom prst="rect">
            <a:avLst/>
          </a:prstGeom>
        </p:spPr>
      </p:pic>
      <p:pic>
        <p:nvPicPr>
          <p:cNvPr id="42" name="Picture 41">
            <a:extLst>
              <a:ext uri="{FF2B5EF4-FFF2-40B4-BE49-F238E27FC236}">
                <a16:creationId xmlns:a16="http://schemas.microsoft.com/office/drawing/2014/main" id="{77726246-53AC-43C9-A294-41D23894805D}"/>
              </a:ext>
            </a:extLst>
          </p:cNvPr>
          <p:cNvPicPr>
            <a:picLocks noChangeAspect="1"/>
          </p:cNvPicPr>
          <p:nvPr/>
        </p:nvPicPr>
        <p:blipFill>
          <a:blip r:embed="rId8"/>
          <a:stretch>
            <a:fillRect/>
          </a:stretch>
        </p:blipFill>
        <p:spPr>
          <a:xfrm>
            <a:off x="448772" y="2878270"/>
            <a:ext cx="2875420" cy="3607864"/>
          </a:xfrm>
          <a:prstGeom prst="rect">
            <a:avLst/>
          </a:prstGeom>
        </p:spPr>
      </p:pic>
      <p:sp>
        <p:nvSpPr>
          <p:cNvPr id="58" name="Rectangle 57">
            <a:extLst>
              <a:ext uri="{FF2B5EF4-FFF2-40B4-BE49-F238E27FC236}">
                <a16:creationId xmlns:a16="http://schemas.microsoft.com/office/drawing/2014/main" id="{AE7087E4-47C0-442A-AAB0-3FA3778F949F}"/>
              </a:ext>
            </a:extLst>
          </p:cNvPr>
          <p:cNvSpPr/>
          <p:nvPr/>
        </p:nvSpPr>
        <p:spPr>
          <a:xfrm>
            <a:off x="228600" y="457200"/>
            <a:ext cx="2186425" cy="369332"/>
          </a:xfrm>
          <a:prstGeom prst="rect">
            <a:avLst/>
          </a:prstGeom>
          <a:solidFill>
            <a:srgbClr val="FF0000"/>
          </a:solidFill>
        </p:spPr>
        <p:txBody>
          <a:bodyPr wrap="square">
            <a:spAutoFit/>
          </a:bodyPr>
          <a:lstStyle/>
          <a:p>
            <a:pPr algn="ctr"/>
            <a:r>
              <a:rPr lang="fr-FR" dirty="0"/>
              <a:t> </a:t>
            </a:r>
            <a:r>
              <a:rPr lang="fr-FR" b="1" dirty="0"/>
              <a:t>centre de santé</a:t>
            </a:r>
          </a:p>
        </p:txBody>
      </p:sp>
    </p:spTree>
    <p:extLst>
      <p:ext uri="{BB962C8B-B14F-4D97-AF65-F5344CB8AC3E}">
        <p14:creationId xmlns:p14="http://schemas.microsoft.com/office/powerpoint/2010/main" val="417599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fill="hold"/>
                                        <p:tgtEl>
                                          <p:spTgt spid="37"/>
                                        </p:tgtEl>
                                        <p:attrNameLst>
                                          <p:attrName>ppt_x</p:attrName>
                                        </p:attrNameLst>
                                      </p:cBhvr>
                                      <p:tavLst>
                                        <p:tav tm="0">
                                          <p:val>
                                            <p:strVal val="#ppt_x"/>
                                          </p:val>
                                        </p:tav>
                                        <p:tav tm="100000">
                                          <p:val>
                                            <p:strVal val="#ppt_x"/>
                                          </p:val>
                                        </p:tav>
                                      </p:tavLst>
                                    </p:anim>
                                    <p:anim calcmode="lin" valueType="num">
                                      <p:cBhvr additive="base">
                                        <p:cTn id="3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fill="hold"/>
                                        <p:tgtEl>
                                          <p:spTgt spid="40"/>
                                        </p:tgtEl>
                                        <p:attrNameLst>
                                          <p:attrName>ppt_x</p:attrName>
                                        </p:attrNameLst>
                                      </p:cBhvr>
                                      <p:tavLst>
                                        <p:tav tm="0">
                                          <p:val>
                                            <p:strVal val="#ppt_x"/>
                                          </p:val>
                                        </p:tav>
                                        <p:tav tm="100000">
                                          <p:val>
                                            <p:strVal val="#ppt_x"/>
                                          </p:val>
                                        </p:tav>
                                      </p:tavLst>
                                    </p:anim>
                                    <p:anim calcmode="lin" valueType="num">
                                      <p:cBhvr additive="base">
                                        <p:cTn id="42" dur="500" fill="hold"/>
                                        <p:tgtEl>
                                          <p:spTgt spid="4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1"/>
                                        </p:tgtEl>
                                        <p:attrNameLst>
                                          <p:attrName>style.visibility</p:attrName>
                                        </p:attrNameLst>
                                      </p:cBhvr>
                                      <p:to>
                                        <p:strVal val="visible"/>
                                      </p:to>
                                    </p:set>
                                    <p:anim calcmode="lin" valueType="num">
                                      <p:cBhvr additive="base">
                                        <p:cTn id="65" dur="500" fill="hold"/>
                                        <p:tgtEl>
                                          <p:spTgt spid="41"/>
                                        </p:tgtEl>
                                        <p:attrNameLst>
                                          <p:attrName>ppt_x</p:attrName>
                                        </p:attrNameLst>
                                      </p:cBhvr>
                                      <p:tavLst>
                                        <p:tav tm="0">
                                          <p:val>
                                            <p:strVal val="#ppt_x"/>
                                          </p:val>
                                        </p:tav>
                                        <p:tav tm="100000">
                                          <p:val>
                                            <p:strVal val="#ppt_x"/>
                                          </p:val>
                                        </p:tav>
                                      </p:tavLst>
                                    </p:anim>
                                    <p:anim calcmode="lin" valueType="num">
                                      <p:cBhvr additive="base">
                                        <p:cTn id="6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additive="base">
                                        <p:cTn id="71" dur="500" fill="hold"/>
                                        <p:tgtEl>
                                          <p:spTgt spid="14"/>
                                        </p:tgtEl>
                                        <p:attrNameLst>
                                          <p:attrName>ppt_x</p:attrName>
                                        </p:attrNameLst>
                                      </p:cBhvr>
                                      <p:tavLst>
                                        <p:tav tm="0">
                                          <p:val>
                                            <p:strVal val="#ppt_x"/>
                                          </p:val>
                                        </p:tav>
                                        <p:tav tm="100000">
                                          <p:val>
                                            <p:strVal val="#ppt_x"/>
                                          </p:val>
                                        </p:tav>
                                      </p:tavLst>
                                    </p:anim>
                                    <p:anim calcmode="lin" valueType="num">
                                      <p:cBhvr additive="base">
                                        <p:cTn id="7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42"/>
                                        </p:tgtEl>
                                        <p:attrNameLst>
                                          <p:attrName>style.visibility</p:attrName>
                                        </p:attrNameLst>
                                      </p:cBhvr>
                                      <p:to>
                                        <p:strVal val="visible"/>
                                      </p:to>
                                    </p:set>
                                    <p:anim calcmode="lin" valueType="num">
                                      <p:cBhvr additive="base">
                                        <p:cTn id="81" dur="500" fill="hold"/>
                                        <p:tgtEl>
                                          <p:spTgt spid="42"/>
                                        </p:tgtEl>
                                        <p:attrNameLst>
                                          <p:attrName>ppt_x</p:attrName>
                                        </p:attrNameLst>
                                      </p:cBhvr>
                                      <p:tavLst>
                                        <p:tav tm="0">
                                          <p:val>
                                            <p:strVal val="#ppt_x"/>
                                          </p:val>
                                        </p:tav>
                                        <p:tav tm="100000">
                                          <p:val>
                                            <p:strVal val="#ppt_x"/>
                                          </p:val>
                                        </p:tav>
                                      </p:tavLst>
                                    </p:anim>
                                    <p:anim calcmode="lin" valueType="num">
                                      <p:cBhvr additive="base">
                                        <p:cTn id="8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additive="base">
                                        <p:cTn id="87" dur="500" fill="hold"/>
                                        <p:tgtEl>
                                          <p:spTgt spid="17"/>
                                        </p:tgtEl>
                                        <p:attrNameLst>
                                          <p:attrName>ppt_x</p:attrName>
                                        </p:attrNameLst>
                                      </p:cBhvr>
                                      <p:tavLst>
                                        <p:tav tm="0">
                                          <p:val>
                                            <p:strVal val="#ppt_x"/>
                                          </p:val>
                                        </p:tav>
                                        <p:tav tm="100000">
                                          <p:val>
                                            <p:strVal val="#ppt_x"/>
                                          </p:val>
                                        </p:tav>
                                      </p:tavLst>
                                    </p:anim>
                                    <p:anim calcmode="lin" valueType="num">
                                      <p:cBhvr additive="base">
                                        <p:cTn id="88" dur="500" fill="hold"/>
                                        <p:tgtEl>
                                          <p:spTgt spid="17"/>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12"/>
                                        </p:tgtEl>
                                        <p:attrNameLst>
                                          <p:attrName>style.visibility</p:attrName>
                                        </p:attrNameLst>
                                      </p:cBhvr>
                                      <p:to>
                                        <p:strVal val="visible"/>
                                      </p:to>
                                    </p:set>
                                    <p:anim calcmode="lin" valueType="num">
                                      <p:cBhvr additive="base">
                                        <p:cTn id="91" dur="500" fill="hold"/>
                                        <p:tgtEl>
                                          <p:spTgt spid="12"/>
                                        </p:tgtEl>
                                        <p:attrNameLst>
                                          <p:attrName>ppt_x</p:attrName>
                                        </p:attrNameLst>
                                      </p:cBhvr>
                                      <p:tavLst>
                                        <p:tav tm="0">
                                          <p:val>
                                            <p:strVal val="#ppt_x"/>
                                          </p:val>
                                        </p:tav>
                                        <p:tav tm="100000">
                                          <p:val>
                                            <p:strVal val="#ppt_x"/>
                                          </p:val>
                                        </p:tav>
                                      </p:tavLst>
                                    </p:anim>
                                    <p:anim calcmode="lin" valueType="num">
                                      <p:cBhvr additive="base">
                                        <p:cTn id="92" dur="500" fill="hold"/>
                                        <p:tgtEl>
                                          <p:spTgt spid="12"/>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58"/>
                                        </p:tgtEl>
                                        <p:attrNameLst>
                                          <p:attrName>style.visibility</p:attrName>
                                        </p:attrNameLst>
                                      </p:cBhvr>
                                      <p:to>
                                        <p:strVal val="visible"/>
                                      </p:to>
                                    </p:set>
                                    <p:anim calcmode="lin" valueType="num">
                                      <p:cBhvr additive="base">
                                        <p:cTn id="95" dur="500" fill="hold"/>
                                        <p:tgtEl>
                                          <p:spTgt spid="58"/>
                                        </p:tgtEl>
                                        <p:attrNameLst>
                                          <p:attrName>ppt_x</p:attrName>
                                        </p:attrNameLst>
                                      </p:cBhvr>
                                      <p:tavLst>
                                        <p:tav tm="0">
                                          <p:val>
                                            <p:strVal val="#ppt_x"/>
                                          </p:val>
                                        </p:tav>
                                        <p:tav tm="100000">
                                          <p:val>
                                            <p:strVal val="#ppt_x"/>
                                          </p:val>
                                        </p:tav>
                                      </p:tavLst>
                                    </p:anim>
                                    <p:anim calcmode="lin" valueType="num">
                                      <p:cBhvr additive="base">
                                        <p:cTn id="96"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6" grpId="0" animBg="1"/>
      <p:bldP spid="17" grpId="0" animBg="1"/>
      <p:bldP spid="58"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2152650" y="1027417"/>
            <a:ext cx="7886700" cy="5149547"/>
          </a:xfrm>
        </p:spPr>
        <p:txBody>
          <a:bodyPr>
            <a:normAutofit/>
          </a:bodyPr>
          <a:lstStyle/>
          <a:p>
            <a:pPr marL="385763" indent="-385763" algn="just">
              <a:buAutoNum type="alphaUcPeriod"/>
            </a:pPr>
            <a:r>
              <a:rPr lang="fr-FR" dirty="0" err="1">
                <a:latin typeface="Tw Cen MT" panose="020B0602020104020603" pitchFamily="34" charset="0"/>
              </a:rPr>
              <a:t>ComPAS</a:t>
            </a:r>
            <a:r>
              <a:rPr lang="fr-FR" dirty="0">
                <a:latin typeface="Tw Cen MT" panose="020B0602020104020603" pitchFamily="34" charset="0"/>
              </a:rPr>
              <a:t> (</a:t>
            </a:r>
            <a:r>
              <a:rPr lang="en-US" b="0" i="0" dirty="0">
                <a:solidFill>
                  <a:srgbClr val="FF0000"/>
                </a:solidFill>
                <a:effectLst/>
                <a:latin typeface="Tw Cen MT" panose="020B0602020104020603" pitchFamily="34" charset="0"/>
              </a:rPr>
              <a:t>Com</a:t>
            </a:r>
            <a:r>
              <a:rPr lang="en-US" b="0" i="0" dirty="0">
                <a:effectLst/>
                <a:latin typeface="Tw Cen MT" panose="020B0602020104020603" pitchFamily="34" charset="0"/>
              </a:rPr>
              <a:t>bined</a:t>
            </a:r>
            <a:r>
              <a:rPr lang="en-US" b="0" i="0" dirty="0">
                <a:solidFill>
                  <a:srgbClr val="4D5156"/>
                </a:solidFill>
                <a:effectLst/>
                <a:latin typeface="Tw Cen MT" panose="020B0602020104020603" pitchFamily="34" charset="0"/>
              </a:rPr>
              <a:t> </a:t>
            </a:r>
            <a:r>
              <a:rPr lang="en-US" b="1" i="0" dirty="0">
                <a:solidFill>
                  <a:srgbClr val="FF0000"/>
                </a:solidFill>
                <a:effectLst/>
                <a:latin typeface="Tw Cen MT" panose="020B0602020104020603" pitchFamily="34" charset="0"/>
              </a:rPr>
              <a:t>P</a:t>
            </a:r>
            <a:r>
              <a:rPr lang="en-US" b="0" i="0" dirty="0">
                <a:effectLst/>
                <a:latin typeface="Tw Cen MT" panose="020B0602020104020603" pitchFamily="34" charset="0"/>
              </a:rPr>
              <a:t>rotocol for</a:t>
            </a:r>
            <a:r>
              <a:rPr lang="en-US" b="0" i="0" dirty="0">
                <a:solidFill>
                  <a:srgbClr val="4D5156"/>
                </a:solidFill>
                <a:effectLst/>
                <a:latin typeface="Tw Cen MT" panose="020B0602020104020603" pitchFamily="34" charset="0"/>
              </a:rPr>
              <a:t> </a:t>
            </a:r>
            <a:r>
              <a:rPr lang="en-US" b="1" i="0" dirty="0">
                <a:solidFill>
                  <a:srgbClr val="FF0000"/>
                </a:solidFill>
                <a:effectLst/>
                <a:latin typeface="Tw Cen MT" panose="020B0602020104020603" pitchFamily="34" charset="0"/>
              </a:rPr>
              <a:t>A</a:t>
            </a:r>
            <a:r>
              <a:rPr lang="en-US" i="0" dirty="0">
                <a:effectLst/>
                <a:latin typeface="Tw Cen MT" panose="020B0602020104020603" pitchFamily="34" charset="0"/>
              </a:rPr>
              <a:t>cute Malnutrition</a:t>
            </a:r>
            <a:r>
              <a:rPr lang="en-US" b="1" i="0" dirty="0">
                <a:solidFill>
                  <a:srgbClr val="5F6368"/>
                </a:solidFill>
                <a:effectLst/>
                <a:latin typeface="Tw Cen MT" panose="020B0602020104020603" pitchFamily="34" charset="0"/>
              </a:rPr>
              <a:t> </a:t>
            </a:r>
            <a:r>
              <a:rPr lang="en-US" b="1" i="0" dirty="0">
                <a:solidFill>
                  <a:srgbClr val="FF0000"/>
                </a:solidFill>
                <a:effectLst/>
                <a:latin typeface="Tw Cen MT" panose="020B0602020104020603" pitchFamily="34" charset="0"/>
              </a:rPr>
              <a:t>S</a:t>
            </a:r>
            <a:r>
              <a:rPr lang="en-US" i="0" dirty="0">
                <a:effectLst/>
                <a:latin typeface="Tw Cen MT" panose="020B0602020104020603" pitchFamily="34" charset="0"/>
              </a:rPr>
              <a:t>tudy</a:t>
            </a:r>
            <a:r>
              <a:rPr lang="fr-FR" dirty="0">
                <a:latin typeface="Tw Cen MT" panose="020B0602020104020603" pitchFamily="34" charset="0"/>
              </a:rPr>
              <a:t>) </a:t>
            </a:r>
            <a:r>
              <a:rPr lang="fr-FR" sz="1800" dirty="0">
                <a:latin typeface="Tw Cen MT" panose="020B0602020104020603" pitchFamily="34" charset="0"/>
              </a:rPr>
              <a:t>dans laquelle le protocole combiné a été appliqué comme suit:</a:t>
            </a:r>
            <a:endParaRPr lang="fr-FR" dirty="0">
              <a:latin typeface="Tw Cen MT" panose="020B0602020104020603" pitchFamily="34" charset="0"/>
            </a:endParaRPr>
          </a:p>
          <a:p>
            <a:pPr marL="0" indent="0" algn="just">
              <a:buNone/>
            </a:pPr>
            <a:endParaRPr lang="fr-FR" dirty="0"/>
          </a:p>
          <a:p>
            <a:pPr marL="0" indent="0" algn="just">
              <a:buNone/>
            </a:pPr>
            <a:endParaRPr lang="fr-FR" dirty="0"/>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a:bodyPr>
          <a:lstStyle/>
          <a:p>
            <a:pPr algn="ctr"/>
            <a:r>
              <a:rPr lang="fr-FR" sz="2250" b="1" dirty="0">
                <a:solidFill>
                  <a:schemeClr val="tx1"/>
                </a:solidFill>
              </a:rPr>
              <a:t>Nomenclature</a:t>
            </a:r>
            <a:endParaRPr lang="en-UG" sz="2250" b="1" dirty="0">
              <a:solidFill>
                <a:schemeClr val="tx1"/>
              </a:solidFill>
            </a:endParaRPr>
          </a:p>
        </p:txBody>
      </p:sp>
      <p:graphicFrame>
        <p:nvGraphicFramePr>
          <p:cNvPr id="4" name="Table 3">
            <a:extLst>
              <a:ext uri="{FF2B5EF4-FFF2-40B4-BE49-F238E27FC236}">
                <a16:creationId xmlns:a16="http://schemas.microsoft.com/office/drawing/2014/main" id="{243D923B-C349-B3B4-BF2F-5BEDBB14C5D5}"/>
              </a:ext>
            </a:extLst>
          </p:cNvPr>
          <p:cNvGraphicFramePr>
            <a:graphicFrameLocks noGrp="1"/>
          </p:cNvGraphicFramePr>
          <p:nvPr/>
        </p:nvGraphicFramePr>
        <p:xfrm>
          <a:off x="2152650" y="1859680"/>
          <a:ext cx="8141200" cy="3970902"/>
        </p:xfrm>
        <a:graphic>
          <a:graphicData uri="http://schemas.openxmlformats.org/drawingml/2006/table">
            <a:tbl>
              <a:tblPr>
                <a:tableStyleId>{5C22544A-7EE6-4342-B048-85BDC9FD1C3A}</a:tableStyleId>
              </a:tblPr>
              <a:tblGrid>
                <a:gridCol w="2214151">
                  <a:extLst>
                    <a:ext uri="{9D8B030D-6E8A-4147-A177-3AD203B41FA5}">
                      <a16:colId xmlns:a16="http://schemas.microsoft.com/office/drawing/2014/main" val="4273532096"/>
                    </a:ext>
                  </a:extLst>
                </a:gridCol>
                <a:gridCol w="5927049">
                  <a:extLst>
                    <a:ext uri="{9D8B030D-6E8A-4147-A177-3AD203B41FA5}">
                      <a16:colId xmlns:a16="http://schemas.microsoft.com/office/drawing/2014/main" val="3317180652"/>
                    </a:ext>
                  </a:extLst>
                </a:gridCol>
              </a:tblGrid>
              <a:tr h="784818">
                <a:tc>
                  <a:txBody>
                    <a:bodyPr/>
                    <a:lstStyle/>
                    <a:p>
                      <a:pPr algn="l" fontAlgn="ctr"/>
                      <a:r>
                        <a:rPr lang="en-US" sz="1600" u="none" strike="noStrike" dirty="0" err="1">
                          <a:effectLst/>
                          <a:latin typeface="Cambria" panose="02040503050406030204" pitchFamily="18" charset="0"/>
                          <a:ea typeface="Cambria" panose="02040503050406030204" pitchFamily="18" charset="0"/>
                        </a:rPr>
                        <a:t>Critères</a:t>
                      </a:r>
                      <a:r>
                        <a:rPr lang="en-US" sz="1600" u="none" strike="noStrike" dirty="0">
                          <a:effectLst/>
                          <a:latin typeface="Cambria" panose="02040503050406030204" pitchFamily="18" charset="0"/>
                          <a:ea typeface="Cambria" panose="02040503050406030204" pitchFamily="18" charset="0"/>
                        </a:rPr>
                        <a:t> </a:t>
                      </a:r>
                      <a:r>
                        <a:rPr lang="en-US" sz="1600" u="none" strike="noStrike" dirty="0" err="1">
                          <a:effectLst/>
                          <a:latin typeface="Cambria" panose="02040503050406030204" pitchFamily="18" charset="0"/>
                          <a:ea typeface="Cambria" panose="02040503050406030204" pitchFamily="18" charset="0"/>
                        </a:rPr>
                        <a:t>d'admission</a:t>
                      </a:r>
                      <a:endParaRPr lang="en-US" sz="1600" b="0" i="0" u="none" strike="noStrike" dirty="0">
                        <a:solidFill>
                          <a:srgbClr val="000000"/>
                        </a:solidFill>
                        <a:effectLst/>
                        <a:latin typeface="Cambria" panose="02040503050406030204" pitchFamily="18" charset="0"/>
                        <a:ea typeface="Cambria" panose="02040503050406030204" pitchFamily="18" charset="0"/>
                      </a:endParaRPr>
                    </a:p>
                  </a:txBody>
                  <a:tcPr marL="2986" marR="2986" marT="2986" marB="0" anchor="ctr">
                    <a:blipFill>
                      <a:blip r:embed="rId3"/>
                      <a:tile tx="0" ty="0" sx="100000" sy="100000" flip="none" algn="tl"/>
                    </a:blipFill>
                  </a:tcPr>
                </a:tc>
                <a:tc>
                  <a:txBody>
                    <a:bodyPr/>
                    <a:lstStyle/>
                    <a:p>
                      <a:pPr algn="l" fontAlgn="t"/>
                      <a:r>
                        <a:rPr lang="fr-FR" sz="1600" u="none" strike="noStrike" dirty="0">
                          <a:effectLst/>
                          <a:latin typeface="Cambria" panose="02040503050406030204" pitchFamily="18" charset="0"/>
                          <a:ea typeface="Cambria" panose="02040503050406030204" pitchFamily="18" charset="0"/>
                        </a:rPr>
                        <a:t>&lt;125mm et/ou œdème bipède (+/++) et pas de complications cliniques (c.-à-d. test d'appétit positif, pas de signes de danger IMCI/ pas de complications médicales graves).</a:t>
                      </a:r>
                      <a:endParaRPr lang="fr-FR" sz="1600" b="0" i="0" u="none" strike="noStrike" dirty="0">
                        <a:solidFill>
                          <a:srgbClr val="000000"/>
                        </a:solidFill>
                        <a:effectLst/>
                        <a:latin typeface="Cambria" panose="02040503050406030204" pitchFamily="18" charset="0"/>
                        <a:ea typeface="Cambria" panose="02040503050406030204" pitchFamily="18" charset="0"/>
                      </a:endParaRPr>
                    </a:p>
                  </a:txBody>
                  <a:tcPr marL="2986" marR="2986" marT="2986" marB="0">
                    <a:blipFill>
                      <a:blip r:embed="rId3"/>
                      <a:tile tx="0" ty="0" sx="100000" sy="100000" flip="none" algn="tl"/>
                    </a:blipFill>
                  </a:tcPr>
                </a:tc>
                <a:extLst>
                  <a:ext uri="{0D108BD9-81ED-4DB2-BD59-A6C34878D82A}">
                    <a16:rowId xmlns:a16="http://schemas.microsoft.com/office/drawing/2014/main" val="893776543"/>
                  </a:ext>
                </a:extLst>
              </a:tr>
              <a:tr h="524346">
                <a:tc>
                  <a:txBody>
                    <a:bodyPr/>
                    <a:lstStyle/>
                    <a:p>
                      <a:pPr algn="l" fontAlgn="ctr"/>
                      <a:r>
                        <a:rPr lang="en-US" sz="1600" u="none" strike="noStrike">
                          <a:effectLst/>
                          <a:latin typeface="Cambria" panose="02040503050406030204" pitchFamily="18" charset="0"/>
                          <a:ea typeface="Cambria" panose="02040503050406030204" pitchFamily="18" charset="0"/>
                        </a:rPr>
                        <a:t>Fréquence de traitement</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2986" marR="2986" marT="2986" marB="0" anchor="ctr">
                    <a:blipFill>
                      <a:blip r:embed="rId3"/>
                      <a:tile tx="0" ty="0" sx="100000" sy="100000" flip="none" algn="tl"/>
                    </a:blipFill>
                  </a:tcPr>
                </a:tc>
                <a:tc>
                  <a:txBody>
                    <a:bodyPr/>
                    <a:lstStyle/>
                    <a:p>
                      <a:pPr algn="l" fontAlgn="t"/>
                      <a:r>
                        <a:rPr lang="fr-FR" sz="1600" u="none" strike="noStrike" dirty="0">
                          <a:effectLst/>
                          <a:latin typeface="Cambria" panose="02040503050406030204" pitchFamily="18" charset="0"/>
                          <a:ea typeface="Cambria" panose="02040503050406030204" pitchFamily="18" charset="0"/>
                        </a:rPr>
                        <a:t>&lt;115mm : hebdomadaire. 115 mm- &lt;125 mm : toutes les deux semaines</a:t>
                      </a:r>
                      <a:endParaRPr lang="fr-FR" sz="1600" b="0" i="0" u="none" strike="noStrike" dirty="0">
                        <a:solidFill>
                          <a:srgbClr val="000000"/>
                        </a:solidFill>
                        <a:effectLst/>
                        <a:latin typeface="Cambria" panose="02040503050406030204" pitchFamily="18" charset="0"/>
                        <a:ea typeface="Cambria" panose="02040503050406030204" pitchFamily="18" charset="0"/>
                      </a:endParaRPr>
                    </a:p>
                  </a:txBody>
                  <a:tcPr marL="2986" marR="2986" marT="2986" marB="0">
                    <a:blipFill>
                      <a:blip r:embed="rId3"/>
                      <a:tile tx="0" ty="0" sx="100000" sy="100000" flip="none" algn="tl"/>
                    </a:blipFill>
                  </a:tcPr>
                </a:tc>
                <a:extLst>
                  <a:ext uri="{0D108BD9-81ED-4DB2-BD59-A6C34878D82A}">
                    <a16:rowId xmlns:a16="http://schemas.microsoft.com/office/drawing/2014/main" val="1831036303"/>
                  </a:ext>
                </a:extLst>
              </a:tr>
              <a:tr h="524346">
                <a:tc>
                  <a:txBody>
                    <a:bodyPr/>
                    <a:lstStyle/>
                    <a:p>
                      <a:pPr algn="l" fontAlgn="ctr"/>
                      <a:r>
                        <a:rPr lang="fr-FR" sz="1600" u="none" strike="noStrike">
                          <a:effectLst/>
                          <a:latin typeface="Cambria" panose="02040503050406030204" pitchFamily="18" charset="0"/>
                          <a:ea typeface="Cambria" panose="02040503050406030204" pitchFamily="18" charset="0"/>
                        </a:rPr>
                        <a:t>Transition de 2 ATPE à 1 ATPE</a:t>
                      </a:r>
                      <a:endParaRPr lang="fr-FR" sz="1600" b="0" i="0" u="none" strike="noStrike">
                        <a:solidFill>
                          <a:srgbClr val="000000"/>
                        </a:solidFill>
                        <a:effectLst/>
                        <a:latin typeface="Cambria" panose="02040503050406030204" pitchFamily="18" charset="0"/>
                        <a:ea typeface="Cambria" panose="02040503050406030204" pitchFamily="18" charset="0"/>
                      </a:endParaRPr>
                    </a:p>
                  </a:txBody>
                  <a:tcPr marL="2986" marR="2986" marT="2986" marB="0" anchor="ctr">
                    <a:blipFill>
                      <a:blip r:embed="rId3"/>
                      <a:tile tx="0" ty="0" sx="100000" sy="100000" flip="none" algn="tl"/>
                    </a:blipFill>
                  </a:tcPr>
                </a:tc>
                <a:tc>
                  <a:txBody>
                    <a:bodyPr/>
                    <a:lstStyle/>
                    <a:p>
                      <a:pPr algn="l" fontAlgn="t"/>
                      <a:r>
                        <a:rPr lang="fr-FR" sz="1600" u="none" strike="noStrike" dirty="0">
                          <a:effectLst/>
                          <a:latin typeface="Cambria" panose="02040503050406030204" pitchFamily="18" charset="0"/>
                          <a:ea typeface="Cambria" panose="02040503050406030204" pitchFamily="18" charset="0"/>
                        </a:rPr>
                        <a:t>2 mesures hebdomadaires consécutives égales ou supérieures à 115 mm et absence d'œdème.</a:t>
                      </a:r>
                      <a:endParaRPr lang="fr-FR" sz="1600" b="0" i="0" u="none" strike="noStrike" dirty="0">
                        <a:solidFill>
                          <a:srgbClr val="000000"/>
                        </a:solidFill>
                        <a:effectLst/>
                        <a:latin typeface="Cambria" panose="02040503050406030204" pitchFamily="18" charset="0"/>
                        <a:ea typeface="Cambria" panose="02040503050406030204" pitchFamily="18" charset="0"/>
                      </a:endParaRPr>
                    </a:p>
                  </a:txBody>
                  <a:tcPr marL="2986" marR="2986" marT="2986" marB="0">
                    <a:blipFill>
                      <a:blip r:embed="rId3"/>
                      <a:tile tx="0" ty="0" sx="100000" sy="100000" flip="none" algn="tl"/>
                    </a:blipFill>
                  </a:tcPr>
                </a:tc>
                <a:extLst>
                  <a:ext uri="{0D108BD9-81ED-4DB2-BD59-A6C34878D82A}">
                    <a16:rowId xmlns:a16="http://schemas.microsoft.com/office/drawing/2014/main" val="2679697616"/>
                  </a:ext>
                </a:extLst>
              </a:tr>
              <a:tr h="524346">
                <a:tc>
                  <a:txBody>
                    <a:bodyPr/>
                    <a:lstStyle/>
                    <a:p>
                      <a:pPr algn="l" fontAlgn="ctr"/>
                      <a:r>
                        <a:rPr lang="en-US" sz="1600" u="none" strike="noStrike">
                          <a:effectLst/>
                          <a:latin typeface="Cambria" panose="02040503050406030204" pitchFamily="18" charset="0"/>
                          <a:ea typeface="Cambria" panose="02040503050406030204" pitchFamily="18" charset="0"/>
                        </a:rPr>
                        <a:t>Guéri</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2986" marR="2986" marT="2986" marB="0" anchor="ctr">
                    <a:blipFill>
                      <a:blip r:embed="rId3"/>
                      <a:tile tx="0" ty="0" sx="100000" sy="100000" flip="none" algn="tl"/>
                    </a:blipFill>
                  </a:tcPr>
                </a:tc>
                <a:tc>
                  <a:txBody>
                    <a:bodyPr/>
                    <a:lstStyle/>
                    <a:p>
                      <a:pPr algn="l" fontAlgn="t"/>
                      <a:r>
                        <a:rPr lang="fr-FR" sz="1600" u="none" strike="noStrike" dirty="0">
                          <a:effectLst/>
                          <a:latin typeface="Cambria" panose="02040503050406030204" pitchFamily="18" charset="0"/>
                          <a:ea typeface="Cambria" panose="02040503050406030204" pitchFamily="18" charset="0"/>
                        </a:rPr>
                        <a:t>≥125mm pour 2 mesures consécutives et pas d'</a:t>
                      </a:r>
                      <a:r>
                        <a:rPr lang="fr-FR" sz="1600" u="none" strike="noStrike" dirty="0" err="1">
                          <a:effectLst/>
                          <a:latin typeface="Cambria" panose="02040503050406030204" pitchFamily="18" charset="0"/>
                          <a:ea typeface="Cambria" panose="02040503050406030204" pitchFamily="18" charset="0"/>
                        </a:rPr>
                        <a:t>oedème</a:t>
                      </a:r>
                      <a:r>
                        <a:rPr lang="fr-FR" sz="1600" u="none" strike="noStrike" dirty="0">
                          <a:effectLst/>
                          <a:latin typeface="Cambria" panose="02040503050406030204" pitchFamily="18" charset="0"/>
                          <a:ea typeface="Cambria" panose="02040503050406030204" pitchFamily="18" charset="0"/>
                        </a:rPr>
                        <a:t> avec un séjour minimum de 3 semaines</a:t>
                      </a:r>
                      <a:endParaRPr lang="fr-FR" sz="1600" b="0" i="0" u="none" strike="noStrike" dirty="0">
                        <a:solidFill>
                          <a:srgbClr val="000000"/>
                        </a:solidFill>
                        <a:effectLst/>
                        <a:latin typeface="Cambria" panose="02040503050406030204" pitchFamily="18" charset="0"/>
                        <a:ea typeface="Cambria" panose="02040503050406030204" pitchFamily="18" charset="0"/>
                      </a:endParaRPr>
                    </a:p>
                  </a:txBody>
                  <a:tcPr marL="2986" marR="2986" marT="2986" marB="0">
                    <a:blipFill>
                      <a:blip r:embed="rId3"/>
                      <a:tile tx="0" ty="0" sx="100000" sy="100000" flip="none" algn="tl"/>
                    </a:blipFill>
                  </a:tcPr>
                </a:tc>
                <a:extLst>
                  <a:ext uri="{0D108BD9-81ED-4DB2-BD59-A6C34878D82A}">
                    <a16:rowId xmlns:a16="http://schemas.microsoft.com/office/drawing/2014/main" val="4233053432"/>
                  </a:ext>
                </a:extLst>
              </a:tr>
              <a:tr h="263874">
                <a:tc>
                  <a:txBody>
                    <a:bodyPr/>
                    <a:lstStyle/>
                    <a:p>
                      <a:pPr algn="l" fontAlgn="ctr"/>
                      <a:r>
                        <a:rPr lang="en-US" sz="1600" u="none" strike="noStrike">
                          <a:effectLst/>
                          <a:latin typeface="Cambria" panose="02040503050406030204" pitchFamily="18" charset="0"/>
                          <a:ea typeface="Cambria" panose="02040503050406030204" pitchFamily="18" charset="0"/>
                        </a:rPr>
                        <a:t>Défaut</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2986" marR="2986" marT="2986" marB="0" anchor="ctr">
                    <a:blipFill>
                      <a:blip r:embed="rId3"/>
                      <a:tile tx="0" ty="0" sx="100000" sy="100000" flip="none" algn="tl"/>
                    </a:blipFill>
                  </a:tcPr>
                </a:tc>
                <a:tc>
                  <a:txBody>
                    <a:bodyPr/>
                    <a:lstStyle/>
                    <a:p>
                      <a:pPr algn="l" fontAlgn="t"/>
                      <a:r>
                        <a:rPr lang="fr-FR" sz="1600" u="none" strike="noStrike" dirty="0">
                          <a:effectLst/>
                          <a:latin typeface="Cambria" panose="02040503050406030204" pitchFamily="18" charset="0"/>
                          <a:ea typeface="Cambria" panose="02040503050406030204" pitchFamily="18" charset="0"/>
                        </a:rPr>
                        <a:t>Absence pendant 3 visites consécutives</a:t>
                      </a:r>
                      <a:endParaRPr lang="fr-FR" sz="1600" b="0" i="0" u="none" strike="noStrike" dirty="0">
                        <a:solidFill>
                          <a:srgbClr val="000000"/>
                        </a:solidFill>
                        <a:effectLst/>
                        <a:latin typeface="Cambria" panose="02040503050406030204" pitchFamily="18" charset="0"/>
                        <a:ea typeface="Cambria" panose="02040503050406030204" pitchFamily="18" charset="0"/>
                      </a:endParaRPr>
                    </a:p>
                  </a:txBody>
                  <a:tcPr marL="2986" marR="2986" marT="2986" marB="0">
                    <a:blipFill>
                      <a:blip r:embed="rId3"/>
                      <a:tile tx="0" ty="0" sx="100000" sy="100000" flip="none" algn="tl"/>
                    </a:blipFill>
                  </a:tcPr>
                </a:tc>
                <a:extLst>
                  <a:ext uri="{0D108BD9-81ED-4DB2-BD59-A6C34878D82A}">
                    <a16:rowId xmlns:a16="http://schemas.microsoft.com/office/drawing/2014/main" val="2655294159"/>
                  </a:ext>
                </a:extLst>
              </a:tr>
              <a:tr h="361766">
                <a:tc>
                  <a:txBody>
                    <a:bodyPr/>
                    <a:lstStyle/>
                    <a:p>
                      <a:pPr algn="l" fontAlgn="ctr"/>
                      <a:r>
                        <a:rPr lang="en-US" sz="1600" u="none" strike="noStrike">
                          <a:effectLst/>
                          <a:latin typeface="Cambria" panose="02040503050406030204" pitchFamily="18" charset="0"/>
                          <a:ea typeface="Cambria" panose="02040503050406030204" pitchFamily="18" charset="0"/>
                        </a:rPr>
                        <a:t>Non récupéré</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2986" marR="2986" marT="2986" marB="0" anchor="ctr">
                    <a:blipFill>
                      <a:blip r:embed="rId3"/>
                      <a:tile tx="0" ty="0" sx="100000" sy="100000" flip="none" algn="tl"/>
                    </a:blipFill>
                  </a:tcPr>
                </a:tc>
                <a:tc>
                  <a:txBody>
                    <a:bodyPr/>
                    <a:lstStyle/>
                    <a:p>
                      <a:pPr algn="l" fontAlgn="t"/>
                      <a:r>
                        <a:rPr lang="fr-FR" sz="1600" u="none" strike="noStrike" dirty="0">
                          <a:effectLst/>
                          <a:latin typeface="Cambria" panose="02040503050406030204" pitchFamily="18" charset="0"/>
                          <a:ea typeface="Cambria" panose="02040503050406030204" pitchFamily="18" charset="0"/>
                        </a:rPr>
                        <a:t>l'enfant n'a pas atteint les critères de sortie dans les 16 semaines</a:t>
                      </a:r>
                      <a:endParaRPr lang="fr-FR" sz="1600" b="0" i="0" u="none" strike="noStrike" dirty="0">
                        <a:solidFill>
                          <a:srgbClr val="000000"/>
                        </a:solidFill>
                        <a:effectLst/>
                        <a:latin typeface="Cambria" panose="02040503050406030204" pitchFamily="18" charset="0"/>
                        <a:ea typeface="Cambria" panose="02040503050406030204" pitchFamily="18" charset="0"/>
                      </a:endParaRPr>
                    </a:p>
                  </a:txBody>
                  <a:tcPr marL="2986" marR="2986" marT="2986" marB="0">
                    <a:blipFill>
                      <a:blip r:embed="rId3"/>
                      <a:tile tx="0" ty="0" sx="100000" sy="100000" flip="none" algn="tl"/>
                    </a:blipFill>
                  </a:tcPr>
                </a:tc>
                <a:extLst>
                  <a:ext uri="{0D108BD9-81ED-4DB2-BD59-A6C34878D82A}">
                    <a16:rowId xmlns:a16="http://schemas.microsoft.com/office/drawing/2014/main" val="2535039449"/>
                  </a:ext>
                </a:extLst>
              </a:tr>
              <a:tr h="263874">
                <a:tc>
                  <a:txBody>
                    <a:bodyPr/>
                    <a:lstStyle/>
                    <a:p>
                      <a:pPr algn="l" fontAlgn="ctr"/>
                      <a:r>
                        <a:rPr lang="en-US" sz="1600" u="none" strike="noStrike">
                          <a:effectLst/>
                          <a:latin typeface="Cambria" panose="02040503050406030204" pitchFamily="18" charset="0"/>
                          <a:ea typeface="Cambria" panose="02040503050406030204" pitchFamily="18" charset="0"/>
                        </a:rPr>
                        <a:t>Procédure de sortie</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2986" marR="2986" marT="2986" marB="0" anchor="ctr">
                    <a:blipFill>
                      <a:blip r:embed="rId3"/>
                      <a:tile tx="0" ty="0" sx="100000" sy="100000" flip="none" algn="tl"/>
                    </a:blipFill>
                  </a:tcPr>
                </a:tc>
                <a:tc>
                  <a:txBody>
                    <a:bodyPr/>
                    <a:lstStyle/>
                    <a:p>
                      <a:pPr algn="l" fontAlgn="t"/>
                      <a:r>
                        <a:rPr lang="fr-FR" sz="1600" u="none" strike="noStrike" dirty="0">
                          <a:effectLst/>
                          <a:latin typeface="Cambria" panose="02040503050406030204" pitchFamily="18" charset="0"/>
                          <a:ea typeface="Cambria" panose="02040503050406030204" pitchFamily="18" charset="0"/>
                        </a:rPr>
                        <a:t>Sortie avec ration pour 1 semaine (7 sachets)</a:t>
                      </a:r>
                      <a:endParaRPr lang="fr-FR" sz="1600" b="0" i="0" u="none" strike="noStrike" dirty="0">
                        <a:solidFill>
                          <a:srgbClr val="000000"/>
                        </a:solidFill>
                        <a:effectLst/>
                        <a:latin typeface="Cambria" panose="02040503050406030204" pitchFamily="18" charset="0"/>
                        <a:ea typeface="Cambria" panose="02040503050406030204" pitchFamily="18" charset="0"/>
                      </a:endParaRPr>
                    </a:p>
                  </a:txBody>
                  <a:tcPr marL="2986" marR="2986" marT="2986" marB="0">
                    <a:blipFill>
                      <a:blip r:embed="rId3"/>
                      <a:tile tx="0" ty="0" sx="100000" sy="100000" flip="none" algn="tl"/>
                    </a:blipFill>
                  </a:tcPr>
                </a:tc>
                <a:extLst>
                  <a:ext uri="{0D108BD9-81ED-4DB2-BD59-A6C34878D82A}">
                    <a16:rowId xmlns:a16="http://schemas.microsoft.com/office/drawing/2014/main" val="1220503345"/>
                  </a:ext>
                </a:extLst>
              </a:tr>
              <a:tr h="361766">
                <a:tc>
                  <a:txBody>
                    <a:bodyPr/>
                    <a:lstStyle/>
                    <a:p>
                      <a:pPr algn="l" fontAlgn="ctr"/>
                      <a:r>
                        <a:rPr lang="en-US" sz="1600" u="none" strike="noStrike">
                          <a:effectLst/>
                          <a:latin typeface="Cambria" panose="02040503050406030204" pitchFamily="18" charset="0"/>
                          <a:ea typeface="Cambria" panose="02040503050406030204" pitchFamily="18" charset="0"/>
                        </a:rPr>
                        <a:t>Médicaments de routine</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2986" marR="2986" marT="2986" marB="0" anchor="ctr">
                    <a:blipFill>
                      <a:blip r:embed="rId3"/>
                      <a:tile tx="0" ty="0" sx="100000" sy="100000" flip="none" algn="tl"/>
                    </a:blipFill>
                  </a:tcPr>
                </a:tc>
                <a:tc>
                  <a:txBody>
                    <a:bodyPr/>
                    <a:lstStyle/>
                    <a:p>
                      <a:pPr algn="l" fontAlgn="t"/>
                      <a:r>
                        <a:rPr lang="en-US" sz="1600" u="none" strike="noStrike" dirty="0" err="1">
                          <a:effectLst/>
                          <a:latin typeface="Cambria" panose="02040503050406030204" pitchFamily="18" charset="0"/>
                          <a:ea typeface="Cambria" panose="02040503050406030204" pitchFamily="18" charset="0"/>
                        </a:rPr>
                        <a:t>Selon</a:t>
                      </a:r>
                      <a:r>
                        <a:rPr lang="en-US" sz="1600" u="none" strike="noStrike" dirty="0">
                          <a:effectLst/>
                          <a:latin typeface="Cambria" panose="02040503050406030204" pitchFamily="18" charset="0"/>
                          <a:ea typeface="Cambria" panose="02040503050406030204" pitchFamily="18" charset="0"/>
                        </a:rPr>
                        <a:t> les directives </a:t>
                      </a:r>
                      <a:r>
                        <a:rPr lang="en-US" sz="1600" u="none" strike="noStrike" dirty="0" err="1">
                          <a:effectLst/>
                          <a:latin typeface="Cambria" panose="02040503050406030204" pitchFamily="18" charset="0"/>
                          <a:ea typeface="Cambria" panose="02040503050406030204" pitchFamily="18" charset="0"/>
                        </a:rPr>
                        <a:t>nationales</a:t>
                      </a:r>
                      <a:endParaRPr lang="en-US" sz="1600" b="0" i="0" u="none" strike="noStrike" dirty="0">
                        <a:solidFill>
                          <a:srgbClr val="000000"/>
                        </a:solidFill>
                        <a:effectLst/>
                        <a:latin typeface="Cambria" panose="02040503050406030204" pitchFamily="18" charset="0"/>
                        <a:ea typeface="Cambria" panose="02040503050406030204" pitchFamily="18" charset="0"/>
                      </a:endParaRPr>
                    </a:p>
                  </a:txBody>
                  <a:tcPr marL="2986" marR="2986" marT="2986" marB="0">
                    <a:blipFill>
                      <a:blip r:embed="rId3"/>
                      <a:tile tx="0" ty="0" sx="100000" sy="100000" flip="none" algn="tl"/>
                    </a:blipFill>
                  </a:tcPr>
                </a:tc>
                <a:extLst>
                  <a:ext uri="{0D108BD9-81ED-4DB2-BD59-A6C34878D82A}">
                    <a16:rowId xmlns:a16="http://schemas.microsoft.com/office/drawing/2014/main" val="2014549625"/>
                  </a:ext>
                </a:extLst>
              </a:tr>
              <a:tr h="361766">
                <a:tc>
                  <a:txBody>
                    <a:bodyPr/>
                    <a:lstStyle/>
                    <a:p>
                      <a:pPr algn="l" fontAlgn="ctr"/>
                      <a:r>
                        <a:rPr lang="en-US" sz="1600" u="none" strike="noStrike">
                          <a:effectLst/>
                          <a:latin typeface="Cambria" panose="02040503050406030204" pitchFamily="18" charset="0"/>
                          <a:ea typeface="Cambria" panose="02040503050406030204" pitchFamily="18" charset="0"/>
                        </a:rPr>
                        <a:t>Procédures de référence</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2986" marR="2986" marT="2986" marB="0" anchor="ctr">
                    <a:blipFill>
                      <a:blip r:embed="rId3"/>
                      <a:tile tx="0" ty="0" sx="100000" sy="100000" flip="none" algn="tl"/>
                    </a:blipFill>
                  </a:tcPr>
                </a:tc>
                <a:tc>
                  <a:txBody>
                    <a:bodyPr/>
                    <a:lstStyle/>
                    <a:p>
                      <a:pPr algn="l" fontAlgn="t"/>
                      <a:r>
                        <a:rPr lang="en-US" sz="1600" u="none" strike="noStrike" dirty="0" err="1">
                          <a:effectLst/>
                          <a:latin typeface="Cambria" panose="02040503050406030204" pitchFamily="18" charset="0"/>
                          <a:ea typeface="Cambria" panose="02040503050406030204" pitchFamily="18" charset="0"/>
                        </a:rPr>
                        <a:t>Selon</a:t>
                      </a:r>
                      <a:r>
                        <a:rPr lang="en-US" sz="1600" u="none" strike="noStrike" dirty="0">
                          <a:effectLst/>
                          <a:latin typeface="Cambria" panose="02040503050406030204" pitchFamily="18" charset="0"/>
                          <a:ea typeface="Cambria" panose="02040503050406030204" pitchFamily="18" charset="0"/>
                        </a:rPr>
                        <a:t> les directives </a:t>
                      </a:r>
                      <a:r>
                        <a:rPr lang="en-US" sz="1600" u="none" strike="noStrike" dirty="0" err="1">
                          <a:effectLst/>
                          <a:latin typeface="Cambria" panose="02040503050406030204" pitchFamily="18" charset="0"/>
                          <a:ea typeface="Cambria" panose="02040503050406030204" pitchFamily="18" charset="0"/>
                        </a:rPr>
                        <a:t>nationales</a:t>
                      </a:r>
                      <a:endParaRPr lang="en-US" sz="1600" b="0" i="0" u="none" strike="noStrike" dirty="0">
                        <a:solidFill>
                          <a:srgbClr val="000000"/>
                        </a:solidFill>
                        <a:effectLst/>
                        <a:latin typeface="Cambria" panose="02040503050406030204" pitchFamily="18" charset="0"/>
                        <a:ea typeface="Cambria" panose="02040503050406030204" pitchFamily="18" charset="0"/>
                      </a:endParaRPr>
                    </a:p>
                  </a:txBody>
                  <a:tcPr marL="2986" marR="2986" marT="2986" marB="0">
                    <a:blipFill>
                      <a:blip r:embed="rId3"/>
                      <a:tile tx="0" ty="0" sx="100000" sy="100000" flip="none" algn="tl"/>
                    </a:blipFill>
                  </a:tcPr>
                </a:tc>
                <a:extLst>
                  <a:ext uri="{0D108BD9-81ED-4DB2-BD59-A6C34878D82A}">
                    <a16:rowId xmlns:a16="http://schemas.microsoft.com/office/drawing/2014/main" val="349686887"/>
                  </a:ext>
                </a:extLst>
              </a:tr>
            </a:tbl>
          </a:graphicData>
        </a:graphic>
      </p:graphicFrame>
    </p:spTree>
    <p:extLst>
      <p:ext uri="{BB962C8B-B14F-4D97-AF65-F5344CB8AC3E}">
        <p14:creationId xmlns:p14="http://schemas.microsoft.com/office/powerpoint/2010/main" val="34322267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p:txBody>
          <a:bodyPr>
            <a:normAutofit fontScale="92500" lnSpcReduction="10000"/>
          </a:bodyPr>
          <a:lstStyle/>
          <a:p>
            <a:pPr marL="0" indent="0" algn="just">
              <a:buNone/>
            </a:pPr>
            <a:r>
              <a:rPr lang="fr-FR" dirty="0"/>
              <a:t>B. </a:t>
            </a:r>
            <a:r>
              <a:rPr lang="fr-FR" sz="2400" dirty="0" err="1">
                <a:latin typeface="Tw Cen MT" panose="020B0602020104020603" pitchFamily="34" charset="0"/>
              </a:rPr>
              <a:t>OpTIMA</a:t>
            </a:r>
            <a:r>
              <a:rPr lang="fr-FR" sz="2400" dirty="0">
                <a:latin typeface="Tw Cen MT" panose="020B0602020104020603" pitchFamily="34" charset="0"/>
              </a:rPr>
              <a:t> (</a:t>
            </a:r>
            <a:r>
              <a:rPr lang="en-US" sz="2400" dirty="0">
                <a:solidFill>
                  <a:srgbClr val="FF0000"/>
                </a:solidFill>
                <a:latin typeface="Tw Cen MT" panose="020B0602020104020603" pitchFamily="34" charset="0"/>
              </a:rPr>
              <a:t>Opt</a:t>
            </a:r>
            <a:r>
              <a:rPr lang="en-US" sz="2400" dirty="0">
                <a:latin typeface="Tw Cen MT" panose="020B0602020104020603" pitchFamily="34" charset="0"/>
              </a:rPr>
              <a:t>imizing the treatment of acute </a:t>
            </a:r>
            <a:r>
              <a:rPr lang="en-US" sz="2400" dirty="0">
                <a:solidFill>
                  <a:srgbClr val="FF0000"/>
                </a:solidFill>
                <a:latin typeface="Tw Cen MT" panose="020B0602020104020603" pitchFamily="34" charset="0"/>
              </a:rPr>
              <a:t>ma</a:t>
            </a:r>
            <a:r>
              <a:rPr lang="en-US" sz="2400" dirty="0">
                <a:latin typeface="Tw Cen MT" panose="020B0602020104020603" pitchFamily="34" charset="0"/>
              </a:rPr>
              <a:t>lnutrition)</a:t>
            </a:r>
          </a:p>
          <a:p>
            <a:pPr marL="0" indent="0" algn="just">
              <a:buNone/>
            </a:pPr>
            <a:r>
              <a:rPr lang="fr-FR" sz="2400" dirty="0">
                <a:solidFill>
                  <a:srgbClr val="1F1F1F"/>
                </a:solidFill>
                <a:latin typeface="Tw Cen MT" panose="020B0602020104020603" pitchFamily="34" charset="0"/>
              </a:rPr>
              <a:t>Une étude scientifique pour prouver leur efficacité</a:t>
            </a:r>
            <a:r>
              <a:rPr lang="en-US" sz="2400" dirty="0">
                <a:solidFill>
                  <a:srgbClr val="1F1F1F"/>
                </a:solidFill>
                <a:latin typeface="Tw Cen MT" panose="020B0602020104020603" pitchFamily="34" charset="0"/>
              </a:rPr>
              <a:t>.</a:t>
            </a:r>
          </a:p>
          <a:p>
            <a:pPr marL="0" indent="0">
              <a:buNone/>
            </a:pPr>
            <a:endParaRPr lang="en-US" b="0" i="0" dirty="0">
              <a:solidFill>
                <a:srgbClr val="1F1F1F"/>
              </a:solidFill>
              <a:effectLst/>
              <a:latin typeface="Lato" panose="020F0502020204030203" pitchFamily="34" charset="0"/>
            </a:endParaRPr>
          </a:p>
          <a:p>
            <a:pPr marL="0" indent="0">
              <a:buNone/>
            </a:pPr>
            <a:endParaRPr lang="en-US" dirty="0">
              <a:solidFill>
                <a:srgbClr val="1F1F1F"/>
              </a:solidFill>
              <a:latin typeface="Lato" panose="020F0502020204030203" pitchFamily="34" charset="0"/>
            </a:endParaRPr>
          </a:p>
          <a:p>
            <a:pPr marL="0" indent="0">
              <a:buNone/>
            </a:pPr>
            <a:endParaRPr lang="en-US" b="0" i="0" dirty="0">
              <a:solidFill>
                <a:srgbClr val="1F1F1F"/>
              </a:solidFill>
              <a:effectLst/>
              <a:latin typeface="Lato" panose="020F0502020204030203" pitchFamily="34" charset="0"/>
            </a:endParaRPr>
          </a:p>
          <a:p>
            <a:pPr marL="0" indent="0">
              <a:buNone/>
            </a:pPr>
            <a:endParaRPr lang="en-US" dirty="0">
              <a:solidFill>
                <a:srgbClr val="1F1F1F"/>
              </a:solidFill>
              <a:latin typeface="Lato" panose="020F0502020204030203" pitchFamily="34" charset="0"/>
            </a:endParaRPr>
          </a:p>
          <a:p>
            <a:pPr marL="0" indent="0">
              <a:buNone/>
            </a:pPr>
            <a:endParaRPr lang="en-US" b="0" i="0" dirty="0">
              <a:solidFill>
                <a:srgbClr val="1F1F1F"/>
              </a:solidFill>
              <a:effectLst/>
              <a:latin typeface="Lato" panose="020F0502020204030203" pitchFamily="34" charset="0"/>
            </a:endParaRPr>
          </a:p>
          <a:p>
            <a:pPr marL="0" indent="0">
              <a:buNone/>
            </a:pPr>
            <a:endParaRPr lang="en-US" b="0" i="0" dirty="0">
              <a:solidFill>
                <a:srgbClr val="1F1F1F"/>
              </a:solidFill>
              <a:effectLst/>
              <a:latin typeface="Lato" panose="020F0502020204030203" pitchFamily="34" charset="0"/>
            </a:endParaRPr>
          </a:p>
          <a:p>
            <a:pPr marL="0" indent="0">
              <a:buNone/>
            </a:pPr>
            <a:endParaRPr lang="en-US" b="0" i="0" dirty="0">
              <a:solidFill>
                <a:srgbClr val="1F1F1F"/>
              </a:solidFill>
              <a:effectLst/>
              <a:latin typeface="Lato" panose="020F0502020204030203" pitchFamily="34" charset="0"/>
            </a:endParaRPr>
          </a:p>
          <a:p>
            <a:pPr algn="l" fontAlgn="base">
              <a:buFont typeface="Arial" panose="020B0604020202020204" pitchFamily="34" charset="0"/>
              <a:buChar char="•"/>
            </a:pPr>
            <a:r>
              <a:rPr lang="en-US" sz="2400" b="1" dirty="0">
                <a:solidFill>
                  <a:srgbClr val="1F1F1F"/>
                </a:solidFill>
                <a:latin typeface="Tw Cen MT" panose="020B0602020104020603" pitchFamily="34" charset="0"/>
              </a:rPr>
              <a:t>Pays: </a:t>
            </a:r>
            <a:r>
              <a:rPr lang="en-US" sz="2400" dirty="0">
                <a:solidFill>
                  <a:srgbClr val="1F1F1F"/>
                </a:solidFill>
                <a:latin typeface="Tw Cen MT" panose="020B0602020104020603" pitchFamily="34" charset="0"/>
              </a:rPr>
              <a:t>Mali, Niger, Chad, DRC, Burkina Faso</a:t>
            </a:r>
          </a:p>
          <a:p>
            <a:pPr algn="l" fontAlgn="base">
              <a:buFont typeface="Arial" panose="020B0604020202020204" pitchFamily="34" charset="0"/>
              <a:buChar char="•"/>
            </a:pPr>
            <a:r>
              <a:rPr lang="fr-FR" sz="2400" dirty="0">
                <a:solidFill>
                  <a:srgbClr val="1F1F1F"/>
                </a:solidFill>
                <a:latin typeface="Tw Cen MT" panose="020B0602020104020603" pitchFamily="34" charset="0"/>
              </a:rPr>
              <a:t>Réalisées sous forme d'études opérationnelles ou cliniques</a:t>
            </a:r>
            <a:endParaRPr lang="en-US" sz="2400" dirty="0">
              <a:solidFill>
                <a:srgbClr val="1F1F1F"/>
              </a:solidFill>
              <a:latin typeface="Tw Cen MT" panose="020B0602020104020603" pitchFamily="34" charset="0"/>
            </a:endParaRPr>
          </a:p>
          <a:p>
            <a:pPr marL="0" indent="0" algn="just">
              <a:buNone/>
            </a:pPr>
            <a:endParaRPr lang="fr-FR" dirty="0"/>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a:bodyPr>
          <a:lstStyle/>
          <a:p>
            <a:pPr algn="ctr"/>
            <a:r>
              <a:rPr lang="fr-FR" sz="2250" b="1" dirty="0">
                <a:solidFill>
                  <a:schemeClr val="tx1"/>
                </a:solidFill>
                <a:latin typeface="Arial" panose="020B0604020202020204" pitchFamily="34" charset="0"/>
                <a:cs typeface="Arial" panose="020B0604020202020204" pitchFamily="34" charset="0"/>
              </a:rPr>
              <a:t>Nomenclature</a:t>
            </a:r>
            <a:endParaRPr lang="en-UG" sz="2250" dirty="0">
              <a:solidFill>
                <a:schemeClr val="tx1"/>
              </a:solidFill>
            </a:endParaRPr>
          </a:p>
        </p:txBody>
      </p:sp>
      <p:graphicFrame>
        <p:nvGraphicFramePr>
          <p:cNvPr id="4" name="Table 3">
            <a:extLst>
              <a:ext uri="{FF2B5EF4-FFF2-40B4-BE49-F238E27FC236}">
                <a16:creationId xmlns:a16="http://schemas.microsoft.com/office/drawing/2014/main" id="{A7C3CE8D-072A-DBDE-7A47-1138E3643653}"/>
              </a:ext>
            </a:extLst>
          </p:cNvPr>
          <p:cNvGraphicFramePr>
            <a:graphicFrameLocks noGrp="1"/>
          </p:cNvGraphicFramePr>
          <p:nvPr/>
        </p:nvGraphicFramePr>
        <p:xfrm>
          <a:off x="2869915" y="2335649"/>
          <a:ext cx="6398232" cy="2606221"/>
        </p:xfrm>
        <a:graphic>
          <a:graphicData uri="http://schemas.openxmlformats.org/drawingml/2006/table">
            <a:tbl>
              <a:tblPr/>
              <a:tblGrid>
                <a:gridCol w="1599558">
                  <a:extLst>
                    <a:ext uri="{9D8B030D-6E8A-4147-A177-3AD203B41FA5}">
                      <a16:colId xmlns:a16="http://schemas.microsoft.com/office/drawing/2014/main" val="3195495235"/>
                    </a:ext>
                  </a:extLst>
                </a:gridCol>
                <a:gridCol w="1599558">
                  <a:extLst>
                    <a:ext uri="{9D8B030D-6E8A-4147-A177-3AD203B41FA5}">
                      <a16:colId xmlns:a16="http://schemas.microsoft.com/office/drawing/2014/main" val="356102343"/>
                    </a:ext>
                  </a:extLst>
                </a:gridCol>
                <a:gridCol w="1599558">
                  <a:extLst>
                    <a:ext uri="{9D8B030D-6E8A-4147-A177-3AD203B41FA5}">
                      <a16:colId xmlns:a16="http://schemas.microsoft.com/office/drawing/2014/main" val="2919745329"/>
                    </a:ext>
                  </a:extLst>
                </a:gridCol>
                <a:gridCol w="1599558">
                  <a:extLst>
                    <a:ext uri="{9D8B030D-6E8A-4147-A177-3AD203B41FA5}">
                      <a16:colId xmlns:a16="http://schemas.microsoft.com/office/drawing/2014/main" val="3505092801"/>
                    </a:ext>
                  </a:extLst>
                </a:gridCol>
              </a:tblGrid>
              <a:tr h="512604">
                <a:tc>
                  <a:txBody>
                    <a:bodyPr/>
                    <a:lstStyle/>
                    <a:p>
                      <a:pPr algn="ctr" fontAlgn="ctr"/>
                      <a:r>
                        <a:rPr lang="fr-FR" sz="1600" b="1" i="0" u="none" strike="noStrike" dirty="0">
                          <a:solidFill>
                            <a:srgbClr val="000000"/>
                          </a:solidFill>
                          <a:effectLst/>
                          <a:latin typeface="Cambria" panose="02040503050406030204" pitchFamily="18" charset="0"/>
                        </a:rPr>
                        <a:t>Admission (PB Seul/et œdème )</a:t>
                      </a:r>
                    </a:p>
                  </a:txBody>
                  <a:tcPr marL="4763" marR="4763" marT="4763"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blipFill>
                      <a:blip r:embed="rId4"/>
                      <a:tile tx="0" ty="0" sx="100000" sy="100000" flip="none" algn="tl"/>
                    </a:blipFill>
                  </a:tcPr>
                </a:tc>
                <a:tc>
                  <a:txBody>
                    <a:bodyPr/>
                    <a:lstStyle/>
                    <a:p>
                      <a:pPr algn="ctr" fontAlgn="auto"/>
                      <a:r>
                        <a:rPr lang="en-US" sz="1600" b="0" i="0" u="none" strike="noStrike" dirty="0">
                          <a:solidFill>
                            <a:srgbClr val="000000"/>
                          </a:solidFill>
                          <a:effectLst/>
                          <a:latin typeface="Cambria" panose="02040503050406030204" pitchFamily="18" charset="0"/>
                        </a:rPr>
                        <a:t>&lt; 115 mm or oedema</a:t>
                      </a:r>
                    </a:p>
                  </a:txBody>
                  <a:tcPr marL="4763" marR="4763" marT="476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blipFill>
                      <a:blip r:embed="rId4"/>
                      <a:tile tx="0" ty="0" sx="100000" sy="100000" flip="none" algn="tl"/>
                    </a:blipFill>
                  </a:tcPr>
                </a:tc>
                <a:tc>
                  <a:txBody>
                    <a:bodyPr/>
                    <a:lstStyle/>
                    <a:p>
                      <a:pPr algn="ctr" fontAlgn="auto"/>
                      <a:r>
                        <a:rPr lang="en-US" sz="1600" b="0" i="0" u="none" strike="noStrike" dirty="0">
                          <a:solidFill>
                            <a:srgbClr val="000000"/>
                          </a:solidFill>
                          <a:effectLst/>
                          <a:latin typeface="Cambria" panose="02040503050406030204" pitchFamily="18" charset="0"/>
                        </a:rPr>
                        <a:t>115mm à &lt; 120 mm</a:t>
                      </a:r>
                    </a:p>
                  </a:txBody>
                  <a:tcPr marL="4763" marR="4763" marT="476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blipFill>
                      <a:blip r:embed="rId4"/>
                      <a:tile tx="0" ty="0" sx="100000" sy="100000" flip="none" algn="tl"/>
                    </a:blipFill>
                  </a:tcPr>
                </a:tc>
                <a:tc>
                  <a:txBody>
                    <a:bodyPr/>
                    <a:lstStyle/>
                    <a:p>
                      <a:pPr algn="ctr" fontAlgn="auto"/>
                      <a:r>
                        <a:rPr lang="en-US" sz="1600" b="0" i="0" u="none" strike="noStrike" dirty="0">
                          <a:solidFill>
                            <a:srgbClr val="000000"/>
                          </a:solidFill>
                          <a:effectLst/>
                          <a:latin typeface="Cambria" panose="02040503050406030204" pitchFamily="18" charset="0"/>
                        </a:rPr>
                        <a:t>120mm à ≤125 mm</a:t>
                      </a:r>
                    </a:p>
                  </a:txBody>
                  <a:tcPr marL="4763" marR="4763" marT="4763"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blipFill>
                      <a:blip r:embed="rId4"/>
                      <a:tile tx="0" ty="0" sx="100000" sy="100000" flip="none" algn="tl"/>
                    </a:blipFill>
                  </a:tcPr>
                </a:tc>
                <a:extLst>
                  <a:ext uri="{0D108BD9-81ED-4DB2-BD59-A6C34878D82A}">
                    <a16:rowId xmlns:a16="http://schemas.microsoft.com/office/drawing/2014/main" val="92550457"/>
                  </a:ext>
                </a:extLst>
              </a:tr>
              <a:tr h="512604">
                <a:tc>
                  <a:txBody>
                    <a:bodyPr/>
                    <a:lstStyle/>
                    <a:p>
                      <a:pPr algn="ctr" fontAlgn="auto"/>
                      <a:r>
                        <a:rPr lang="en-US" sz="1600" b="1" i="0" u="none" strike="noStrike">
                          <a:solidFill>
                            <a:srgbClr val="000000"/>
                          </a:solidFill>
                          <a:effectLst/>
                          <a:latin typeface="Cambria" panose="02040503050406030204" pitchFamily="18" charset="0"/>
                        </a:rPr>
                        <a:t>Produit</a:t>
                      </a:r>
                    </a:p>
                  </a:txBody>
                  <a:tcPr marL="4763" marR="4763" marT="4763"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blipFill>
                      <a:blip r:embed="rId4"/>
                      <a:tile tx="0" ty="0" sx="100000" sy="100000" flip="none" algn="tl"/>
                    </a:blipFill>
                  </a:tcPr>
                </a:tc>
                <a:tc>
                  <a:txBody>
                    <a:bodyPr/>
                    <a:lstStyle/>
                    <a:p>
                      <a:pPr algn="ctr" fontAlgn="auto"/>
                      <a:r>
                        <a:rPr lang="en-US" sz="1600" b="0" i="0" u="none" strike="noStrike" dirty="0">
                          <a:solidFill>
                            <a:srgbClr val="000000"/>
                          </a:solidFill>
                          <a:effectLst/>
                          <a:latin typeface="Cambria" panose="02040503050406030204" pitchFamily="18" charset="0"/>
                        </a:rPr>
                        <a:t>ATPE 175 kcal/kg / jour</a:t>
                      </a:r>
                    </a:p>
                  </a:txBody>
                  <a:tcPr marL="4763" marR="4763" marT="476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blipFill>
                      <a:blip r:embed="rId4"/>
                      <a:tile tx="0" ty="0" sx="100000" sy="100000" flip="none" algn="tl"/>
                    </a:blipFill>
                  </a:tcPr>
                </a:tc>
                <a:tc>
                  <a:txBody>
                    <a:bodyPr/>
                    <a:lstStyle/>
                    <a:p>
                      <a:pPr algn="ctr" fontAlgn="auto"/>
                      <a:r>
                        <a:rPr lang="en-US" sz="1600" b="0" i="0" u="none" strike="noStrike" dirty="0">
                          <a:solidFill>
                            <a:srgbClr val="000000"/>
                          </a:solidFill>
                          <a:effectLst/>
                          <a:latin typeface="Cambria" panose="02040503050406030204" pitchFamily="18" charset="0"/>
                        </a:rPr>
                        <a:t>ATPE 125 kcal/kg /</a:t>
                      </a:r>
                      <a:r>
                        <a:rPr lang="en-US" sz="1600" b="0" i="0" u="none" strike="noStrike" dirty="0" err="1">
                          <a:solidFill>
                            <a:srgbClr val="000000"/>
                          </a:solidFill>
                          <a:effectLst/>
                          <a:latin typeface="Cambria" panose="02040503050406030204" pitchFamily="18" charset="0"/>
                        </a:rPr>
                        <a:t>jr</a:t>
                      </a:r>
                      <a:endParaRPr lang="en-US" sz="1600" b="0" i="0" u="none" strike="noStrike" dirty="0">
                        <a:solidFill>
                          <a:srgbClr val="000000"/>
                        </a:solidFill>
                        <a:effectLst/>
                        <a:latin typeface="Cambria" panose="02040503050406030204" pitchFamily="18" charset="0"/>
                      </a:endParaRPr>
                    </a:p>
                  </a:txBody>
                  <a:tcPr marL="4763" marR="4763" marT="476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blipFill>
                      <a:blip r:embed="rId4"/>
                      <a:tile tx="0" ty="0" sx="100000" sy="100000" flip="none" algn="tl"/>
                    </a:blipFill>
                  </a:tcPr>
                </a:tc>
                <a:tc>
                  <a:txBody>
                    <a:bodyPr/>
                    <a:lstStyle/>
                    <a:p>
                      <a:pPr algn="ctr" fontAlgn="auto"/>
                      <a:r>
                        <a:rPr lang="en-US" sz="1600" b="0" i="0" u="none" strike="noStrike" dirty="0">
                          <a:solidFill>
                            <a:srgbClr val="000000"/>
                          </a:solidFill>
                          <a:effectLst/>
                          <a:latin typeface="Cambria" panose="02040503050406030204" pitchFamily="18" charset="0"/>
                        </a:rPr>
                        <a:t>ATP 75 kcal/kg/jour</a:t>
                      </a:r>
                    </a:p>
                  </a:txBody>
                  <a:tcPr marL="4763" marR="4763" marT="4763"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blipFill>
                      <a:blip r:embed="rId4"/>
                      <a:tile tx="0" ty="0" sx="100000" sy="100000" flip="none" algn="tl"/>
                    </a:blipFill>
                  </a:tcPr>
                </a:tc>
                <a:extLst>
                  <a:ext uri="{0D108BD9-81ED-4DB2-BD59-A6C34878D82A}">
                    <a16:rowId xmlns:a16="http://schemas.microsoft.com/office/drawing/2014/main" val="130269710"/>
                  </a:ext>
                </a:extLst>
              </a:tr>
              <a:tr h="259131">
                <a:tc>
                  <a:txBody>
                    <a:bodyPr/>
                    <a:lstStyle/>
                    <a:p>
                      <a:pPr algn="ctr" fontAlgn="auto"/>
                      <a:r>
                        <a:rPr lang="en-US" sz="1600" b="1" i="0" u="none" strike="noStrike">
                          <a:solidFill>
                            <a:srgbClr val="000000"/>
                          </a:solidFill>
                          <a:effectLst/>
                          <a:latin typeface="Cambria" panose="02040503050406030204" pitchFamily="18" charset="0"/>
                        </a:rPr>
                        <a:t>Calcul de la dose</a:t>
                      </a:r>
                    </a:p>
                  </a:txBody>
                  <a:tcPr marL="4763" marR="4763" marT="4763"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blipFill>
                      <a:blip r:embed="rId4"/>
                      <a:tile tx="0" ty="0" sx="100000" sy="100000" flip="none" algn="tl"/>
                    </a:blipFill>
                  </a:tcPr>
                </a:tc>
                <a:tc gridSpan="3">
                  <a:txBody>
                    <a:bodyPr/>
                    <a:lstStyle/>
                    <a:p>
                      <a:pPr algn="ctr" fontAlgn="auto"/>
                      <a:r>
                        <a:rPr lang="fr-FR" sz="1600" b="0" i="0" u="none" strike="noStrike" dirty="0">
                          <a:solidFill>
                            <a:srgbClr val="000000"/>
                          </a:solidFill>
                          <a:effectLst/>
                          <a:latin typeface="Cambria" panose="02040503050406030204" pitchFamily="18" charset="0"/>
                        </a:rPr>
                        <a:t>En fonction du statut PB et du poids</a:t>
                      </a:r>
                    </a:p>
                  </a:txBody>
                  <a:tcPr marL="4763" marR="4763" marT="4763"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blipFill>
                      <a:blip r:embed="rId4"/>
                      <a:tile tx="0" ty="0" sx="100000" sy="100000" flip="none" algn="tl"/>
                    </a:blipFill>
                  </a:tcPr>
                </a:tc>
                <a:tc hMerge="1">
                  <a:txBody>
                    <a:bodyPr/>
                    <a:lstStyle/>
                    <a:p>
                      <a:endParaRPr lang="en-UG"/>
                    </a:p>
                  </a:txBody>
                  <a:tcPr/>
                </a:tc>
                <a:tc hMerge="1">
                  <a:txBody>
                    <a:bodyPr/>
                    <a:lstStyle/>
                    <a:p>
                      <a:endParaRPr lang="en-UG"/>
                    </a:p>
                  </a:txBody>
                  <a:tcPr/>
                </a:tc>
                <a:extLst>
                  <a:ext uri="{0D108BD9-81ED-4DB2-BD59-A6C34878D82A}">
                    <a16:rowId xmlns:a16="http://schemas.microsoft.com/office/drawing/2014/main" val="1760386637"/>
                  </a:ext>
                </a:extLst>
              </a:tr>
              <a:tr h="401977">
                <a:tc rowSpan="4">
                  <a:txBody>
                    <a:bodyPr/>
                    <a:lstStyle/>
                    <a:p>
                      <a:pPr algn="ctr" fontAlgn="auto"/>
                      <a:r>
                        <a:rPr lang="en-US" sz="1600" b="1" i="0" u="none" strike="noStrike" dirty="0" err="1">
                          <a:solidFill>
                            <a:srgbClr val="000000"/>
                          </a:solidFill>
                          <a:effectLst/>
                          <a:latin typeface="Cambria" panose="02040503050406030204" pitchFamily="18" charset="0"/>
                        </a:rPr>
                        <a:t>Critères</a:t>
                      </a:r>
                      <a:r>
                        <a:rPr lang="en-US" sz="1600" b="1" i="0" u="none" strike="noStrike" dirty="0">
                          <a:solidFill>
                            <a:srgbClr val="000000"/>
                          </a:solidFill>
                          <a:effectLst/>
                          <a:latin typeface="Cambria" panose="02040503050406030204" pitchFamily="18" charset="0"/>
                        </a:rPr>
                        <a:t> de sortie </a:t>
                      </a:r>
                    </a:p>
                  </a:txBody>
                  <a:tcPr marL="4763" marR="4763" marT="4763"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blipFill>
                      <a:blip r:embed="rId4"/>
                      <a:tile tx="0" ty="0" sx="100000" sy="100000" flip="none" algn="tl"/>
                    </a:blipFill>
                  </a:tcPr>
                </a:tc>
                <a:tc gridSpan="3">
                  <a:txBody>
                    <a:bodyPr/>
                    <a:lstStyle/>
                    <a:p>
                      <a:pPr algn="ctr" fontAlgn="auto"/>
                      <a:r>
                        <a:rPr lang="fr-FR" sz="1600" b="0" i="0" u="none" strike="noStrike" dirty="0">
                          <a:solidFill>
                            <a:srgbClr val="000000"/>
                          </a:solidFill>
                          <a:effectLst/>
                          <a:latin typeface="Cambria" panose="02040503050406030204" pitchFamily="18" charset="0"/>
                        </a:rPr>
                        <a:t>PB ≥ 125 mm pendant deux semaines consécutives</a:t>
                      </a:r>
                    </a:p>
                  </a:txBody>
                  <a:tcPr marL="4763" marR="4763" marT="4763"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blipFill>
                      <a:blip r:embed="rId4"/>
                      <a:tile tx="0" ty="0" sx="100000" sy="100000" flip="none" algn="tl"/>
                    </a:blipFill>
                  </a:tcPr>
                </a:tc>
                <a:tc hMerge="1">
                  <a:txBody>
                    <a:bodyPr/>
                    <a:lstStyle/>
                    <a:p>
                      <a:endParaRPr lang="en-UG"/>
                    </a:p>
                  </a:txBody>
                  <a:tcPr/>
                </a:tc>
                <a:tc hMerge="1">
                  <a:txBody>
                    <a:bodyPr/>
                    <a:lstStyle/>
                    <a:p>
                      <a:endParaRPr lang="en-UG"/>
                    </a:p>
                  </a:txBody>
                  <a:tcPr/>
                </a:tc>
                <a:extLst>
                  <a:ext uri="{0D108BD9-81ED-4DB2-BD59-A6C34878D82A}">
                    <a16:rowId xmlns:a16="http://schemas.microsoft.com/office/drawing/2014/main" val="3581001505"/>
                  </a:ext>
                </a:extLst>
              </a:tr>
              <a:tr h="401643">
                <a:tc vMerge="1">
                  <a:txBody>
                    <a:bodyPr/>
                    <a:lstStyle/>
                    <a:p>
                      <a:endParaRPr lang="en-UG"/>
                    </a:p>
                  </a:txBody>
                  <a:tcPr/>
                </a:tc>
                <a:tc gridSpan="3">
                  <a:txBody>
                    <a:bodyPr/>
                    <a:lstStyle/>
                    <a:p>
                      <a:pPr algn="ctr" fontAlgn="auto"/>
                      <a:r>
                        <a:rPr lang="fr-FR" sz="1600" b="0" i="0" u="none" strike="noStrike" dirty="0">
                          <a:solidFill>
                            <a:srgbClr val="000000"/>
                          </a:solidFill>
                          <a:effectLst/>
                          <a:latin typeface="Cambria" panose="02040503050406030204" pitchFamily="18" charset="0"/>
                        </a:rPr>
                        <a:t>Pas d'œdème pour au moins 2 semaines </a:t>
                      </a:r>
                    </a:p>
                  </a:txBody>
                  <a:tcPr marL="4763" marR="4763" marT="4763"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blipFill>
                      <a:blip r:embed="rId4"/>
                      <a:tile tx="0" ty="0" sx="100000" sy="100000" flip="none" algn="tl"/>
                    </a:blipFill>
                  </a:tcPr>
                </a:tc>
                <a:tc hMerge="1">
                  <a:txBody>
                    <a:bodyPr/>
                    <a:lstStyle/>
                    <a:p>
                      <a:endParaRPr lang="en-UG"/>
                    </a:p>
                  </a:txBody>
                  <a:tcPr/>
                </a:tc>
                <a:tc hMerge="1">
                  <a:txBody>
                    <a:bodyPr/>
                    <a:lstStyle/>
                    <a:p>
                      <a:endParaRPr lang="en-UG"/>
                    </a:p>
                  </a:txBody>
                  <a:tcPr/>
                </a:tc>
                <a:extLst>
                  <a:ext uri="{0D108BD9-81ED-4DB2-BD59-A6C34878D82A}">
                    <a16:rowId xmlns:a16="http://schemas.microsoft.com/office/drawing/2014/main" val="3918251639"/>
                  </a:ext>
                </a:extLst>
              </a:tr>
              <a:tr h="259131">
                <a:tc vMerge="1">
                  <a:txBody>
                    <a:bodyPr/>
                    <a:lstStyle/>
                    <a:p>
                      <a:endParaRPr lang="en-UG"/>
                    </a:p>
                  </a:txBody>
                  <a:tcPr/>
                </a:tc>
                <a:tc gridSpan="3">
                  <a:txBody>
                    <a:bodyPr/>
                    <a:lstStyle/>
                    <a:p>
                      <a:pPr algn="ctr" fontAlgn="auto"/>
                      <a:r>
                        <a:rPr lang="fr-FR" sz="1600" b="0" i="0" u="none" strike="noStrike" dirty="0">
                          <a:solidFill>
                            <a:srgbClr val="000000"/>
                          </a:solidFill>
                          <a:effectLst/>
                          <a:latin typeface="Cambria" panose="02040503050406030204" pitchFamily="18" charset="0"/>
                        </a:rPr>
                        <a:t>Minimum 4 semaines dans le programme</a:t>
                      </a:r>
                    </a:p>
                  </a:txBody>
                  <a:tcPr marL="4763" marR="4763" marT="4763"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blipFill>
                      <a:blip r:embed="rId4"/>
                      <a:tile tx="0" ty="0" sx="100000" sy="100000" flip="none" algn="tl"/>
                    </a:blipFill>
                  </a:tcPr>
                </a:tc>
                <a:tc hMerge="1">
                  <a:txBody>
                    <a:bodyPr/>
                    <a:lstStyle/>
                    <a:p>
                      <a:endParaRPr lang="en-UG"/>
                    </a:p>
                  </a:txBody>
                  <a:tcPr/>
                </a:tc>
                <a:tc hMerge="1">
                  <a:txBody>
                    <a:bodyPr/>
                    <a:lstStyle/>
                    <a:p>
                      <a:endParaRPr lang="en-UG"/>
                    </a:p>
                  </a:txBody>
                  <a:tcPr/>
                </a:tc>
                <a:extLst>
                  <a:ext uri="{0D108BD9-81ED-4DB2-BD59-A6C34878D82A}">
                    <a16:rowId xmlns:a16="http://schemas.microsoft.com/office/drawing/2014/main" val="2183267884"/>
                  </a:ext>
                </a:extLst>
              </a:tr>
              <a:tr h="259131">
                <a:tc vMerge="1">
                  <a:txBody>
                    <a:bodyPr/>
                    <a:lstStyle/>
                    <a:p>
                      <a:endParaRPr lang="en-UG"/>
                    </a:p>
                  </a:txBody>
                  <a:tcPr/>
                </a:tc>
                <a:tc gridSpan="3">
                  <a:txBody>
                    <a:bodyPr/>
                    <a:lstStyle/>
                    <a:p>
                      <a:pPr algn="ctr" fontAlgn="auto"/>
                      <a:r>
                        <a:rPr lang="fr-FR" sz="1600" b="0" i="0" u="none" strike="noStrike" dirty="0">
                          <a:solidFill>
                            <a:srgbClr val="000000"/>
                          </a:solidFill>
                          <a:effectLst/>
                          <a:latin typeface="Cambria" panose="02040503050406030204" pitchFamily="18" charset="0"/>
                        </a:rPr>
                        <a:t>Etat de santé clinique satisfaisant</a:t>
                      </a:r>
                    </a:p>
                  </a:txBody>
                  <a:tcPr marL="4763" marR="4763" marT="4763"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blipFill>
                      <a:blip r:embed="rId4"/>
                      <a:tile tx="0" ty="0" sx="100000" sy="100000" flip="none" algn="tl"/>
                    </a:blipFill>
                  </a:tcPr>
                </a:tc>
                <a:tc hMerge="1">
                  <a:txBody>
                    <a:bodyPr/>
                    <a:lstStyle/>
                    <a:p>
                      <a:endParaRPr lang="en-UG"/>
                    </a:p>
                  </a:txBody>
                  <a:tcPr/>
                </a:tc>
                <a:tc hMerge="1">
                  <a:txBody>
                    <a:bodyPr/>
                    <a:lstStyle/>
                    <a:p>
                      <a:endParaRPr lang="en-UG"/>
                    </a:p>
                  </a:txBody>
                  <a:tcPr/>
                </a:tc>
                <a:extLst>
                  <a:ext uri="{0D108BD9-81ED-4DB2-BD59-A6C34878D82A}">
                    <a16:rowId xmlns:a16="http://schemas.microsoft.com/office/drawing/2014/main" val="2924447662"/>
                  </a:ext>
                </a:extLst>
              </a:tr>
            </a:tbl>
          </a:graphicData>
        </a:graphic>
      </p:graphicFrame>
    </p:spTree>
    <p:extLst>
      <p:ext uri="{BB962C8B-B14F-4D97-AF65-F5344CB8AC3E}">
        <p14:creationId xmlns:p14="http://schemas.microsoft.com/office/powerpoint/2010/main" val="2547036536"/>
      </p:ext>
    </p:extLst>
  </p:cSld>
  <p:clrMapOvr>
    <a:masterClrMapping/>
  </p:clrMapOvr>
  <p:extLst>
    <p:ext uri="{6950BFC3-D8DA-4A85-94F7-54DA5524770B}">
      <p188:commentRel xmlns:p188="http://schemas.microsoft.com/office/powerpoint/2018/8/main" r:id="rId3"/>
    </p:ext>
  </p:extLs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C40D8963-E45B-BBB3-71C2-02A02734351A}"/>
              </a:ext>
            </a:extLst>
          </p:cNvPr>
          <p:cNvGraphicFramePr>
            <a:graphicFrameLocks noGrp="1"/>
          </p:cNvGraphicFramePr>
          <p:nvPr>
            <p:ph idx="1"/>
          </p:nvPr>
        </p:nvGraphicFramePr>
        <p:xfrm>
          <a:off x="2152650" y="1403351"/>
          <a:ext cx="7886700" cy="4773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Autofit/>
          </a:bodyPr>
          <a:lstStyle/>
          <a:p>
            <a:pPr algn="ctr"/>
            <a:r>
              <a:rPr lang="en-US" sz="2250" b="1" dirty="0" err="1">
                <a:solidFill>
                  <a:schemeClr val="tx1"/>
                </a:solidFill>
              </a:rPr>
              <a:t>Historique</a:t>
            </a:r>
            <a:r>
              <a:rPr lang="en-US" sz="2250" b="1" dirty="0">
                <a:solidFill>
                  <a:schemeClr val="tx1"/>
                </a:solidFill>
              </a:rPr>
              <a:t> des </a:t>
            </a:r>
            <a:r>
              <a:rPr lang="en-US" sz="2250" b="1" dirty="0" err="1">
                <a:solidFill>
                  <a:schemeClr val="tx1"/>
                </a:solidFill>
              </a:rPr>
              <a:t>approches</a:t>
            </a:r>
            <a:r>
              <a:rPr lang="en-US" sz="2250" b="1" dirty="0">
                <a:solidFill>
                  <a:schemeClr val="tx1"/>
                </a:solidFill>
              </a:rPr>
              <a:t> </a:t>
            </a:r>
            <a:r>
              <a:rPr lang="en-US" sz="2250" b="1" dirty="0" err="1">
                <a:solidFill>
                  <a:schemeClr val="tx1"/>
                </a:solidFill>
              </a:rPr>
              <a:t>simplifiées</a:t>
            </a:r>
            <a:endParaRPr lang="en-UG" sz="2250" b="1" dirty="0">
              <a:solidFill>
                <a:schemeClr val="tx1"/>
              </a:solidFill>
            </a:endParaRPr>
          </a:p>
        </p:txBody>
      </p:sp>
    </p:spTree>
    <p:extLst>
      <p:ext uri="{BB962C8B-B14F-4D97-AF65-F5344CB8AC3E}">
        <p14:creationId xmlns:p14="http://schemas.microsoft.com/office/powerpoint/2010/main" val="221123143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6CADBE-5BB9-0E1C-509C-616452FE0080}"/>
              </a:ext>
            </a:extLst>
          </p:cNvPr>
          <p:cNvSpPr>
            <a:spLocks noGrp="1"/>
          </p:cNvSpPr>
          <p:nvPr>
            <p:ph type="title"/>
          </p:nvPr>
        </p:nvSpPr>
        <p:spPr>
          <a:xfrm>
            <a:off x="1737757" y="2220686"/>
            <a:ext cx="8818875" cy="1923802"/>
          </a:xfrm>
        </p:spPr>
        <p:txBody>
          <a:bodyPr>
            <a:normAutofit/>
          </a:bodyPr>
          <a:lstStyle/>
          <a:p>
            <a:r>
              <a:rPr lang="fr-FR" b="1" dirty="0">
                <a:solidFill>
                  <a:schemeClr val="tx1"/>
                </a:solidFill>
              </a:rPr>
              <a:t>Est-ce que les approches simplifiées fonctionnent ? Sont-elles applicables ? </a:t>
            </a:r>
            <a:r>
              <a:rPr lang="fr-FR" b="1">
                <a:solidFill>
                  <a:schemeClr val="tx1"/>
                </a:solidFill>
              </a:rPr>
              <a:t>Permettent  </a:t>
            </a:r>
            <a:r>
              <a:rPr lang="fr-FR" b="1" dirty="0">
                <a:solidFill>
                  <a:schemeClr val="tx1"/>
                </a:solidFill>
              </a:rPr>
              <a:t>à des performances conformes aux normes </a:t>
            </a:r>
            <a:r>
              <a:rPr lang="fr-FR" b="1">
                <a:solidFill>
                  <a:schemeClr val="tx1"/>
                </a:solidFill>
              </a:rPr>
              <a:t>Sphère ?...</a:t>
            </a:r>
            <a:endParaRPr lang="en-UG" b="1" dirty="0">
              <a:solidFill>
                <a:schemeClr val="tx1"/>
              </a:solidFill>
            </a:endParaRPr>
          </a:p>
        </p:txBody>
      </p:sp>
      <p:sp>
        <p:nvSpPr>
          <p:cNvPr id="4" name="Text Placeholder 3">
            <a:extLst>
              <a:ext uri="{FF2B5EF4-FFF2-40B4-BE49-F238E27FC236}">
                <a16:creationId xmlns:a16="http://schemas.microsoft.com/office/drawing/2014/main" id="{1E807FC8-CA87-EC2D-9E99-257F3604B020}"/>
              </a:ext>
            </a:extLst>
          </p:cNvPr>
          <p:cNvSpPr>
            <a:spLocks noGrp="1"/>
          </p:cNvSpPr>
          <p:nvPr>
            <p:ph type="body" sz="quarter" idx="12"/>
          </p:nvPr>
        </p:nvSpPr>
        <p:spPr/>
        <p:txBody>
          <a:bodyPr/>
          <a:lstStyle/>
          <a:p>
            <a:endParaRPr lang="en-UG"/>
          </a:p>
        </p:txBody>
      </p:sp>
      <p:sp>
        <p:nvSpPr>
          <p:cNvPr id="6" name="Text Placeholder 5">
            <a:extLst>
              <a:ext uri="{FF2B5EF4-FFF2-40B4-BE49-F238E27FC236}">
                <a16:creationId xmlns:a16="http://schemas.microsoft.com/office/drawing/2014/main" id="{94950304-E524-73B4-8B44-19DF5E7AF4EC}"/>
              </a:ext>
            </a:extLst>
          </p:cNvPr>
          <p:cNvSpPr>
            <a:spLocks noGrp="1"/>
          </p:cNvSpPr>
          <p:nvPr>
            <p:ph type="body" sz="quarter" idx="13"/>
          </p:nvPr>
        </p:nvSpPr>
        <p:spPr/>
        <p:txBody>
          <a:bodyPr/>
          <a:lstStyle/>
          <a:p>
            <a:endParaRPr lang="en-UG"/>
          </a:p>
        </p:txBody>
      </p:sp>
    </p:spTree>
    <p:extLst>
      <p:ext uri="{BB962C8B-B14F-4D97-AF65-F5344CB8AC3E}">
        <p14:creationId xmlns:p14="http://schemas.microsoft.com/office/powerpoint/2010/main" val="16049952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8A102C-4691-1583-76D8-BBC9AFAAB557}"/>
              </a:ext>
            </a:extLst>
          </p:cNvPr>
          <p:cNvSpPr>
            <a:spLocks noGrp="1"/>
          </p:cNvSpPr>
          <p:nvPr>
            <p:ph idx="1"/>
          </p:nvPr>
        </p:nvSpPr>
        <p:spPr/>
        <p:txBody>
          <a:bodyPr>
            <a:normAutofit/>
          </a:bodyPr>
          <a:lstStyle/>
          <a:p>
            <a:pPr marL="0" indent="0">
              <a:buNone/>
            </a:pPr>
            <a:r>
              <a:rPr lang="en-US" sz="2400" b="1" dirty="0">
                <a:latin typeface="Tw Cen MT" panose="020B0602020104020603" pitchFamily="34" charset="0"/>
              </a:rPr>
              <a:t>MALI: </a:t>
            </a:r>
            <a:r>
              <a:rPr lang="fr-FR" sz="2400" dirty="0">
                <a:latin typeface="Tw Cen MT" panose="020B0602020104020603" pitchFamily="34" charset="0"/>
              </a:rPr>
              <a:t>Efficacité du traitement de la MAS par les </a:t>
            </a:r>
            <a:r>
              <a:rPr lang="fr-FR" sz="2400" dirty="0" err="1">
                <a:latin typeface="Tw Cen MT" panose="020B0602020104020603" pitchFamily="34" charset="0"/>
              </a:rPr>
              <a:t>RECOs</a:t>
            </a:r>
            <a:r>
              <a:rPr lang="fr-FR" sz="2400" dirty="0">
                <a:latin typeface="Tw Cen MT" panose="020B0602020104020603" pitchFamily="34" charset="0"/>
              </a:rPr>
              <a:t> par rapport à un modèle traditionnel basé sur les centres de santé.</a:t>
            </a:r>
          </a:p>
          <a:p>
            <a:pPr marL="0" indent="0">
              <a:buNone/>
            </a:pPr>
            <a:r>
              <a:rPr lang="fr-FR" sz="2400" b="1" dirty="0">
                <a:latin typeface="Tw Cen MT" panose="020B0602020104020603" pitchFamily="34" charset="0"/>
              </a:rPr>
              <a:t>Résultats d'intérêt : </a:t>
            </a:r>
            <a:r>
              <a:rPr lang="fr-FR" sz="2400" dirty="0">
                <a:latin typeface="Tw Cen MT" panose="020B0602020104020603" pitchFamily="34" charset="0"/>
              </a:rPr>
              <a:t>taux de guérison, de décès et de défaillance, couverture du traitement et qualité des soins.</a:t>
            </a:r>
            <a:r>
              <a:rPr lang="en-US" sz="2400" dirty="0">
                <a:latin typeface="Tw Cen MT" panose="020B0602020104020603" pitchFamily="34" charset="0"/>
              </a:rPr>
              <a:t> </a:t>
            </a:r>
          </a:p>
          <a:p>
            <a:pPr marL="0" indent="0">
              <a:buNone/>
            </a:pPr>
            <a:r>
              <a:rPr lang="en-US" sz="2400" b="1" u="sng" dirty="0" err="1">
                <a:latin typeface="Tw Cen MT" panose="020B0602020104020603" pitchFamily="34" charset="0"/>
              </a:rPr>
              <a:t>Résultats</a:t>
            </a:r>
            <a:endParaRPr lang="en-US" sz="2400" b="1" u="sng" dirty="0">
              <a:latin typeface="Tw Cen MT" panose="020B0602020104020603" pitchFamily="34" charset="0"/>
            </a:endParaRPr>
          </a:p>
          <a:p>
            <a:r>
              <a:rPr lang="fr-FR" sz="2400" dirty="0">
                <a:latin typeface="Tw Cen MT" panose="020B0602020104020603" pitchFamily="34" charset="0"/>
              </a:rPr>
              <a:t>Taux de guérison de 94,2 % contre 88,6 % dans l’UNTA</a:t>
            </a:r>
          </a:p>
          <a:p>
            <a:r>
              <a:rPr lang="fr-FR" sz="2400" dirty="0">
                <a:latin typeface="Tw Cen MT" panose="020B0602020104020603" pitchFamily="34" charset="0"/>
              </a:rPr>
              <a:t>Taux de défaillance de 4,5 % contre 10,8 %. </a:t>
            </a:r>
          </a:p>
          <a:p>
            <a:r>
              <a:rPr lang="fr-FR" sz="2400" dirty="0">
                <a:latin typeface="Tw Cen MT" panose="020B0602020104020603" pitchFamily="34" charset="0"/>
              </a:rPr>
              <a:t>Le taux de couverture au cours de l'année suivant la mise en œuvre était de 86,7 % pour les traitements menés par les </a:t>
            </a:r>
            <a:r>
              <a:rPr lang="fr-FR" sz="2400" dirty="0" err="1">
                <a:latin typeface="Tw Cen MT" panose="020B0602020104020603" pitchFamily="34" charset="0"/>
              </a:rPr>
              <a:t>RECOs</a:t>
            </a:r>
            <a:r>
              <a:rPr lang="fr-FR" sz="2400" dirty="0">
                <a:latin typeface="Tw Cen MT" panose="020B0602020104020603" pitchFamily="34" charset="0"/>
              </a:rPr>
              <a:t>, contre 41,6 % pour les soins dispensés dans les établissements.</a:t>
            </a:r>
            <a:endParaRPr lang="en-UG" sz="2400" dirty="0">
              <a:latin typeface="Tw Cen MT" panose="020B0602020104020603" pitchFamily="34" charset="0"/>
            </a:endParaRPr>
          </a:p>
        </p:txBody>
      </p:sp>
      <p:sp>
        <p:nvSpPr>
          <p:cNvPr id="3" name="Title 2">
            <a:extLst>
              <a:ext uri="{FF2B5EF4-FFF2-40B4-BE49-F238E27FC236}">
                <a16:creationId xmlns:a16="http://schemas.microsoft.com/office/drawing/2014/main" id="{2C7C069C-E759-D6CC-5499-990589625577}"/>
              </a:ext>
            </a:extLst>
          </p:cNvPr>
          <p:cNvSpPr>
            <a:spLocks noGrp="1"/>
          </p:cNvSpPr>
          <p:nvPr>
            <p:ph type="title"/>
          </p:nvPr>
        </p:nvSpPr>
        <p:spPr/>
        <p:txBody>
          <a:bodyPr>
            <a:normAutofit/>
          </a:bodyPr>
          <a:lstStyle/>
          <a:p>
            <a:pPr algn="ctr"/>
            <a:r>
              <a:rPr lang="fr-FR" sz="2250" b="1" dirty="0">
                <a:solidFill>
                  <a:schemeClr val="tx1"/>
                </a:solidFill>
              </a:rPr>
              <a:t>Traitement dirigé par les </a:t>
            </a:r>
            <a:r>
              <a:rPr lang="fr-FR" sz="2250" b="1" dirty="0" err="1">
                <a:solidFill>
                  <a:schemeClr val="tx1"/>
                </a:solidFill>
              </a:rPr>
              <a:t>RECOs</a:t>
            </a:r>
            <a:r>
              <a:rPr lang="fr-FR" sz="2250" b="1" dirty="0">
                <a:solidFill>
                  <a:schemeClr val="tx1"/>
                </a:solidFill>
              </a:rPr>
              <a:t>/traitement centralisé</a:t>
            </a:r>
            <a:endParaRPr lang="en-UG" sz="2250" b="1" dirty="0">
              <a:solidFill>
                <a:schemeClr val="tx1"/>
              </a:solidFill>
            </a:endParaRPr>
          </a:p>
        </p:txBody>
      </p:sp>
    </p:spTree>
    <p:extLst>
      <p:ext uri="{BB962C8B-B14F-4D97-AF65-F5344CB8AC3E}">
        <p14:creationId xmlns:p14="http://schemas.microsoft.com/office/powerpoint/2010/main" val="226368782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2029360" y="1042482"/>
            <a:ext cx="7886700" cy="5142561"/>
          </a:xfrm>
        </p:spPr>
        <p:txBody>
          <a:bodyPr vert="horz" lIns="68580" tIns="34290" rIns="68580" bIns="34290" rtlCol="0">
            <a:normAutofit fontScale="92500" lnSpcReduction="10000"/>
          </a:bodyPr>
          <a:lstStyle/>
          <a:p>
            <a:pPr marL="0" indent="0" algn="just">
              <a:buNone/>
            </a:pPr>
            <a:r>
              <a:rPr lang="fr-FR" sz="1600" b="1" dirty="0">
                <a:latin typeface="Tw Cen MT" panose="020B0602020104020603" pitchFamily="34" charset="0"/>
              </a:rPr>
              <a:t>MALI: </a:t>
            </a:r>
            <a:r>
              <a:rPr lang="fr-FR" sz="1600" dirty="0">
                <a:latin typeface="Tw Cen MT" panose="020B0602020104020603" pitchFamily="34" charset="0"/>
              </a:rPr>
              <a:t>étude visant à déterminer si le traitement de la MAS dispensé par les relais </a:t>
            </a:r>
            <a:r>
              <a:rPr lang="fr-FR" sz="1600" dirty="0" err="1">
                <a:latin typeface="Tw Cen MT" panose="020B0602020104020603" pitchFamily="34" charset="0"/>
              </a:rPr>
              <a:t>RECOs</a:t>
            </a:r>
            <a:r>
              <a:rPr lang="fr-FR" sz="1600" dirty="0">
                <a:latin typeface="Tw Cen MT" panose="020B0602020104020603" pitchFamily="34" charset="0"/>
              </a:rPr>
              <a:t> à proximité des familles peut améliorer l'identification précoce des cas par rapport au traitement ambulatoire dans les centres de santé.</a:t>
            </a:r>
          </a:p>
          <a:p>
            <a:pPr algn="just">
              <a:buFont typeface="Garamond" panose="02020404030301010803" pitchFamily="18" charset="0"/>
              <a:buChar char="–"/>
            </a:pPr>
            <a:r>
              <a:rPr lang="fr-FR" sz="1600" dirty="0">
                <a:latin typeface="Tw Cen MT" panose="020B0602020104020603" pitchFamily="34" charset="0"/>
              </a:rPr>
              <a:t>diminution du nombre de cas compliqués référés aux centres de sante, </a:t>
            </a:r>
          </a:p>
          <a:p>
            <a:pPr algn="just">
              <a:buFont typeface="Garamond" panose="02020404030301010803" pitchFamily="18" charset="0"/>
              <a:buChar char="–"/>
            </a:pPr>
            <a:r>
              <a:rPr lang="fr-FR" sz="1600" dirty="0">
                <a:latin typeface="Tw Cen MT" panose="020B0602020104020603" pitchFamily="34" charset="0"/>
              </a:rPr>
              <a:t>augmentation des mesures anthropométriques à l'admission (plus proche du seuil d'admission) et </a:t>
            </a:r>
          </a:p>
          <a:p>
            <a:pPr algn="just">
              <a:buFont typeface="Garamond" panose="02020404030301010803" pitchFamily="18" charset="0"/>
              <a:buChar char="–"/>
            </a:pPr>
            <a:r>
              <a:rPr lang="fr-FR" sz="1600" dirty="0">
                <a:latin typeface="Tw Cen MT" panose="020B0602020104020603" pitchFamily="34" charset="0"/>
              </a:rPr>
              <a:t>une similarité des résultats cliniques (guérison, décès et défaillance).</a:t>
            </a:r>
          </a:p>
          <a:p>
            <a:pPr marL="0" indent="0" algn="just">
              <a:buNone/>
            </a:pPr>
            <a:endParaRPr lang="en-UG" sz="1000" dirty="0">
              <a:latin typeface="Tw Cen MT" panose="020B0602020104020603" pitchFamily="34" charset="0"/>
              <a:ea typeface="Calibri" panose="020F0502020204030204" pitchFamily="34" charset="0"/>
              <a:cs typeface="Times New Roman" panose="02020603050405020304" pitchFamily="18" charset="0"/>
            </a:endParaRPr>
          </a:p>
          <a:p>
            <a:pPr marL="0" indent="0" algn="just">
              <a:buNone/>
            </a:pPr>
            <a:r>
              <a:rPr lang="fr-FR" sz="1600" b="1" u="sng" dirty="0">
                <a:latin typeface="Tw Cen MT" panose="020B0602020104020603" pitchFamily="34" charset="0"/>
              </a:rPr>
              <a:t>Résultats</a:t>
            </a:r>
          </a:p>
          <a:p>
            <a:pPr algn="just"/>
            <a:r>
              <a:rPr lang="fr-FR" sz="1600" dirty="0">
                <a:latin typeface="Tw Cen MT" panose="020B0602020104020603" pitchFamily="34" charset="0"/>
              </a:rPr>
              <a:t>Les mesures anthropométriques à l'admission étaient plus élevées dans le groupe des </a:t>
            </a:r>
            <a:r>
              <a:rPr lang="fr-FR" sz="1600" dirty="0" err="1">
                <a:latin typeface="Tw Cen MT" panose="020B0602020104020603" pitchFamily="34" charset="0"/>
              </a:rPr>
              <a:t>RECOs</a:t>
            </a:r>
            <a:r>
              <a:rPr lang="fr-FR" sz="1600" dirty="0">
                <a:latin typeface="Tw Cen MT" panose="020B0602020104020603" pitchFamily="34" charset="0"/>
              </a:rPr>
              <a:t>, avec moins d'enfants se situant dans les quartiles inférieurs des z-scores de la  PT (20,2 % contre 31,5 %) et du PB (18,0 % contre 32,4 %)</a:t>
            </a:r>
          </a:p>
          <a:p>
            <a:pPr algn="just"/>
            <a:r>
              <a:rPr lang="fr-FR" sz="1600" dirty="0">
                <a:latin typeface="Tw Cen MT" panose="020B0602020104020603" pitchFamily="34" charset="0"/>
              </a:rPr>
              <a:t>Moins de defaults (3,7 % vs. 9,8 %)</a:t>
            </a:r>
          </a:p>
          <a:p>
            <a:pPr algn="just"/>
            <a:r>
              <a:rPr lang="fr-FR" sz="1600" dirty="0">
                <a:latin typeface="Tw Cen MT" panose="020B0602020104020603" pitchFamily="34" charset="0"/>
              </a:rPr>
              <a:t>Plus d'enfants guéris (95,9 % vs. 88,7 %)</a:t>
            </a:r>
          </a:p>
          <a:p>
            <a:pPr algn="just"/>
            <a:r>
              <a:rPr lang="fr-FR" sz="1600" dirty="0">
                <a:latin typeface="Tw Cen MT" panose="020B0602020104020603" pitchFamily="34" charset="0"/>
              </a:rPr>
              <a:t>pas de différence dans la durée du séjour</a:t>
            </a:r>
          </a:p>
          <a:p>
            <a:pPr algn="just"/>
            <a:r>
              <a:rPr lang="fr-FR" sz="1600" dirty="0">
                <a:latin typeface="Tw Cen MT" panose="020B0602020104020603" pitchFamily="34" charset="0"/>
              </a:rPr>
              <a:t>Des mesures anthropométriques moins sévères à l'admission se sont traduites par une probabilité accrue de guérison à la sortie de l'hôpital.</a:t>
            </a:r>
          </a:p>
          <a:p>
            <a:pPr algn="just"/>
            <a:r>
              <a:rPr lang="fr-FR" sz="1600" dirty="0">
                <a:latin typeface="Tw Cen MT" panose="020B0602020104020603" pitchFamily="34" charset="0"/>
              </a:rPr>
              <a:t>La diarrhée et le paludisme étaient plus fréquents chez les enfants évalués par les </a:t>
            </a:r>
            <a:r>
              <a:rPr lang="fr-FR" sz="1600" dirty="0" err="1">
                <a:latin typeface="Tw Cen MT" panose="020B0602020104020603" pitchFamily="34" charset="0"/>
              </a:rPr>
              <a:t>RECOs</a:t>
            </a:r>
            <a:r>
              <a:rPr lang="fr-FR" sz="1600" dirty="0">
                <a:latin typeface="Tw Cen MT" panose="020B0602020104020603" pitchFamily="34" charset="0"/>
              </a:rPr>
              <a:t> que chez ceux évalués dans les centres de santé.</a:t>
            </a:r>
          </a:p>
          <a:p>
            <a:pPr algn="just"/>
            <a:r>
              <a:rPr lang="fr-FR" sz="1600" dirty="0">
                <a:latin typeface="Tw Cen MT" panose="020B0602020104020603" pitchFamily="34" charset="0"/>
              </a:rPr>
              <a:t>Soins intégrés résultants</a:t>
            </a:r>
          </a:p>
          <a:p>
            <a:pPr marL="0" indent="0" algn="just">
              <a:buNone/>
            </a:pPr>
            <a:endParaRPr lang="fr-FR" sz="800" dirty="0">
              <a:latin typeface="Garamond" panose="02020404030301010803" pitchFamily="18" charset="0"/>
            </a:endParaRP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a:bodyPr>
          <a:lstStyle/>
          <a:p>
            <a:pPr algn="ctr"/>
            <a:r>
              <a:rPr lang="fr-FR" sz="2250" b="1" dirty="0">
                <a:solidFill>
                  <a:schemeClr val="tx1"/>
                </a:solidFill>
                <a:latin typeface="Arial" panose="020B0604020202020204" pitchFamily="34" charset="0"/>
                <a:cs typeface="Arial" panose="020B0604020202020204" pitchFamily="34" charset="0"/>
              </a:rPr>
              <a:t>Traitement dirigé par les </a:t>
            </a:r>
            <a:r>
              <a:rPr lang="fr-FR" sz="2250" b="1" dirty="0" err="1">
                <a:solidFill>
                  <a:schemeClr val="tx1"/>
                </a:solidFill>
                <a:latin typeface="Arial" panose="020B0604020202020204" pitchFamily="34" charset="0"/>
                <a:cs typeface="Arial" panose="020B0604020202020204" pitchFamily="34" charset="0"/>
              </a:rPr>
              <a:t>RECOs</a:t>
            </a:r>
            <a:r>
              <a:rPr lang="fr-FR" sz="2250" b="1" dirty="0">
                <a:solidFill>
                  <a:schemeClr val="tx1"/>
                </a:solidFill>
                <a:latin typeface="Arial" panose="020B0604020202020204" pitchFamily="34" charset="0"/>
                <a:cs typeface="Arial" panose="020B0604020202020204" pitchFamily="34" charset="0"/>
              </a:rPr>
              <a:t>/traitement centralisé</a:t>
            </a:r>
            <a:endParaRPr lang="en-UG" sz="2250" dirty="0">
              <a:solidFill>
                <a:schemeClr val="tx1"/>
              </a:solidFill>
            </a:endParaRPr>
          </a:p>
        </p:txBody>
      </p:sp>
    </p:spTree>
    <p:extLst>
      <p:ext uri="{BB962C8B-B14F-4D97-AF65-F5344CB8AC3E}">
        <p14:creationId xmlns:p14="http://schemas.microsoft.com/office/powerpoint/2010/main" val="227137226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34C94A-CDB9-E4FB-4CD6-890ECC7801D6}"/>
              </a:ext>
            </a:extLst>
          </p:cNvPr>
          <p:cNvSpPr>
            <a:spLocks noGrp="1"/>
          </p:cNvSpPr>
          <p:nvPr>
            <p:ph idx="1"/>
          </p:nvPr>
        </p:nvSpPr>
        <p:spPr>
          <a:xfrm>
            <a:off x="2195163" y="1340970"/>
            <a:ext cx="7886700" cy="4176061"/>
          </a:xfrm>
        </p:spPr>
        <p:txBody>
          <a:bodyPr>
            <a:normAutofit fontScale="92500" lnSpcReduction="10000"/>
          </a:bodyPr>
          <a:lstStyle/>
          <a:p>
            <a:pPr marL="0" indent="0">
              <a:lnSpc>
                <a:spcPct val="107000"/>
              </a:lnSpc>
              <a:spcBef>
                <a:spcPts val="0"/>
              </a:spcBef>
              <a:spcAft>
                <a:spcPts val="600"/>
              </a:spcAft>
              <a:buNone/>
            </a:pPr>
            <a:r>
              <a:rPr lang="fr-FR" sz="2200" b="1" dirty="0">
                <a:latin typeface="Tw Cen MT" panose="020B0602020104020603" pitchFamily="34" charset="0"/>
              </a:rPr>
              <a:t>MALI </a:t>
            </a:r>
            <a:r>
              <a:rPr lang="fr-FR" sz="2200" dirty="0">
                <a:latin typeface="Tw Cen MT" panose="020B0602020104020603" pitchFamily="34" charset="0"/>
              </a:rPr>
              <a:t>: coût et coût-efficacité des soins par les relais communautaires comparés à ceux de l’UNTA</a:t>
            </a:r>
          </a:p>
          <a:p>
            <a:pPr marL="0" indent="0">
              <a:lnSpc>
                <a:spcPct val="107000"/>
              </a:lnSpc>
              <a:spcBef>
                <a:spcPts val="0"/>
              </a:spcBef>
              <a:spcAft>
                <a:spcPts val="600"/>
              </a:spcAft>
              <a:buNone/>
            </a:pPr>
            <a:endParaRPr lang="fr-FR" sz="2200" dirty="0">
              <a:latin typeface="Tw Cen MT" panose="020B0602020104020603" pitchFamily="34" charset="0"/>
            </a:endParaRPr>
          </a:p>
          <a:p>
            <a:pPr marL="0" indent="0">
              <a:lnSpc>
                <a:spcPct val="107000"/>
              </a:lnSpc>
              <a:spcBef>
                <a:spcPts val="0"/>
              </a:spcBef>
              <a:spcAft>
                <a:spcPts val="600"/>
              </a:spcAft>
              <a:buNone/>
            </a:pPr>
            <a:r>
              <a:rPr lang="fr-FR" sz="2200" b="1" u="sng" dirty="0">
                <a:latin typeface="Tw Cen MT" panose="020B0602020104020603" pitchFamily="34" charset="0"/>
              </a:rPr>
              <a:t>Résultats (1)</a:t>
            </a:r>
          </a:p>
          <a:p>
            <a:pPr>
              <a:lnSpc>
                <a:spcPct val="107000"/>
              </a:lnSpc>
              <a:spcBef>
                <a:spcPts val="0"/>
              </a:spcBef>
              <a:spcAft>
                <a:spcPts val="600"/>
              </a:spcAft>
            </a:pPr>
            <a:r>
              <a:rPr lang="fr-FR" sz="2200" dirty="0">
                <a:latin typeface="Tw Cen MT" panose="020B0602020104020603" pitchFamily="34" charset="0"/>
              </a:rPr>
              <a:t>Coût des soins dispensés par les ASC : 244 USD/enfant traité et 259 par enfant récupéré.</a:t>
            </a:r>
          </a:p>
          <a:p>
            <a:pPr>
              <a:lnSpc>
                <a:spcPct val="107000"/>
              </a:lnSpc>
              <a:spcBef>
                <a:spcPts val="0"/>
              </a:spcBef>
              <a:spcAft>
                <a:spcPts val="600"/>
              </a:spcAft>
            </a:pPr>
            <a:r>
              <a:rPr lang="fr-FR" sz="2200" dirty="0">
                <a:latin typeface="Tw Cen MT" panose="020B0602020104020603" pitchFamily="34" charset="0"/>
              </a:rPr>
              <a:t>Soins ambulatoires en centre de santé : 442 USD/enfant traité et 501 par enfant récupéré. </a:t>
            </a:r>
          </a:p>
          <a:p>
            <a:pPr>
              <a:lnSpc>
                <a:spcPct val="107000"/>
              </a:lnSpc>
              <a:spcBef>
                <a:spcPts val="0"/>
              </a:spcBef>
              <a:spcAft>
                <a:spcPts val="600"/>
              </a:spcAft>
            </a:pPr>
            <a:r>
              <a:rPr lang="fr-FR" sz="2200" dirty="0">
                <a:latin typeface="Tw Cen MT" panose="020B0602020104020603" pitchFamily="34" charset="0"/>
              </a:rPr>
              <a:t>L'administration du traitement par les ASC est une intervention rentable, à condition qu'une bonne couverture soit atteinte. </a:t>
            </a:r>
          </a:p>
          <a:p>
            <a:pPr>
              <a:lnSpc>
                <a:spcPct val="107000"/>
              </a:lnSpc>
              <a:spcBef>
                <a:spcPts val="0"/>
              </a:spcBef>
              <a:spcAft>
                <a:spcPts val="600"/>
              </a:spcAft>
            </a:pPr>
            <a:r>
              <a:rPr lang="fr-FR" sz="2200" dirty="0">
                <a:latin typeface="Tw Cen MT" panose="020B0602020104020603" pitchFamily="34" charset="0"/>
              </a:rPr>
              <a:t>Coût inférieur supporté par le ménage bénéficiaire lorsque le traitement est disponible dans la communauté</a:t>
            </a:r>
          </a:p>
          <a:p>
            <a:pPr marL="0" indent="0">
              <a:lnSpc>
                <a:spcPct val="107000"/>
              </a:lnSpc>
              <a:spcBef>
                <a:spcPts val="0"/>
              </a:spcBef>
              <a:spcAft>
                <a:spcPts val="600"/>
              </a:spcAft>
              <a:buNone/>
            </a:pPr>
            <a:endParaRPr lang="en-UG" sz="1800" dirty="0">
              <a:latin typeface="Garamond" panose="02020404030301010803" pitchFamily="18" charset="0"/>
            </a:endParaRPr>
          </a:p>
        </p:txBody>
      </p:sp>
      <p:sp>
        <p:nvSpPr>
          <p:cNvPr id="3" name="Title 2">
            <a:extLst>
              <a:ext uri="{FF2B5EF4-FFF2-40B4-BE49-F238E27FC236}">
                <a16:creationId xmlns:a16="http://schemas.microsoft.com/office/drawing/2014/main" id="{420C0468-8768-199F-2CFA-5F9896892E54}"/>
              </a:ext>
            </a:extLst>
          </p:cNvPr>
          <p:cNvSpPr>
            <a:spLocks noGrp="1"/>
          </p:cNvSpPr>
          <p:nvPr>
            <p:ph type="title"/>
          </p:nvPr>
        </p:nvSpPr>
        <p:spPr/>
        <p:txBody>
          <a:bodyPr>
            <a:normAutofit/>
          </a:bodyPr>
          <a:lstStyle/>
          <a:p>
            <a:pPr algn="ctr"/>
            <a:r>
              <a:rPr lang="fr-FR" sz="2250" b="1" dirty="0">
                <a:solidFill>
                  <a:schemeClr val="tx1"/>
                </a:solidFill>
              </a:rPr>
              <a:t>Traitement dirigé par les </a:t>
            </a:r>
            <a:r>
              <a:rPr lang="fr-FR" sz="2250" b="1" dirty="0" err="1">
                <a:solidFill>
                  <a:schemeClr val="tx1"/>
                </a:solidFill>
              </a:rPr>
              <a:t>RECOs</a:t>
            </a:r>
            <a:r>
              <a:rPr lang="fr-FR" sz="2250" b="1" dirty="0">
                <a:solidFill>
                  <a:schemeClr val="tx1"/>
                </a:solidFill>
              </a:rPr>
              <a:t>/traitement centralisé</a:t>
            </a:r>
            <a:endParaRPr lang="en-UG" sz="2250" b="1" dirty="0">
              <a:solidFill>
                <a:schemeClr val="tx1"/>
              </a:solidFill>
            </a:endParaRPr>
          </a:p>
        </p:txBody>
      </p:sp>
    </p:spTree>
    <p:extLst>
      <p:ext uri="{BB962C8B-B14F-4D97-AF65-F5344CB8AC3E}">
        <p14:creationId xmlns:p14="http://schemas.microsoft.com/office/powerpoint/2010/main" val="102374613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34C94A-CDB9-E4FB-4CD6-890ECC7801D6}"/>
              </a:ext>
            </a:extLst>
          </p:cNvPr>
          <p:cNvSpPr>
            <a:spLocks noGrp="1"/>
          </p:cNvSpPr>
          <p:nvPr>
            <p:ph idx="1"/>
          </p:nvPr>
        </p:nvSpPr>
        <p:spPr>
          <a:xfrm>
            <a:off x="2195163" y="1639112"/>
            <a:ext cx="7886700" cy="4206884"/>
          </a:xfrm>
        </p:spPr>
        <p:txBody>
          <a:bodyPr>
            <a:normAutofit/>
          </a:bodyPr>
          <a:lstStyle/>
          <a:p>
            <a:pPr marL="0" indent="0">
              <a:lnSpc>
                <a:spcPct val="150000"/>
              </a:lnSpc>
              <a:spcBef>
                <a:spcPts val="0"/>
              </a:spcBef>
              <a:spcAft>
                <a:spcPts val="600"/>
              </a:spcAft>
              <a:buNone/>
            </a:pPr>
            <a:r>
              <a:rPr lang="en-US" sz="1800" b="1" u="sng" dirty="0" err="1">
                <a:latin typeface="Tw Cen MT" panose="020B0602020104020603" pitchFamily="34" charset="0"/>
              </a:rPr>
              <a:t>Résultats</a:t>
            </a:r>
            <a:r>
              <a:rPr lang="en-US" sz="1800" b="1" u="sng" dirty="0">
                <a:latin typeface="Tw Cen MT" panose="020B0602020104020603" pitchFamily="34" charset="0"/>
              </a:rPr>
              <a:t> (2)</a:t>
            </a:r>
          </a:p>
          <a:p>
            <a:pPr>
              <a:lnSpc>
                <a:spcPct val="150000"/>
              </a:lnSpc>
            </a:pPr>
            <a:r>
              <a:rPr lang="fr-FR" sz="1800" dirty="0">
                <a:latin typeface="Tw Cen MT" panose="020B0602020104020603" pitchFamily="34" charset="0"/>
              </a:rPr>
              <a:t>Le groupe sans supervision de soutien avait une proportion plus faible d'enfants guéris (66,9 %) que le groupe avec supervision de soutien (81,4 %).</a:t>
            </a:r>
          </a:p>
          <a:p>
            <a:pPr>
              <a:lnSpc>
                <a:spcPct val="150000"/>
              </a:lnSpc>
            </a:pPr>
            <a:r>
              <a:rPr lang="fr-FR" sz="1800" dirty="0">
                <a:latin typeface="Tw Cen MT" panose="020B0602020104020603" pitchFamily="34" charset="0"/>
              </a:rPr>
              <a:t>Taux de guérison plus élevé chez les enfants pris en charge par les </a:t>
            </a:r>
            <a:r>
              <a:rPr lang="fr-FR" sz="1800" dirty="0" err="1">
                <a:latin typeface="Tw Cen MT" panose="020B0602020104020603" pitchFamily="34" charset="0"/>
              </a:rPr>
              <a:t>RECOs</a:t>
            </a:r>
            <a:endParaRPr lang="fr-FR" sz="1800" dirty="0">
              <a:latin typeface="Tw Cen MT" panose="020B0602020104020603" pitchFamily="34" charset="0"/>
            </a:endParaRPr>
          </a:p>
          <a:p>
            <a:pPr>
              <a:lnSpc>
                <a:spcPct val="150000"/>
              </a:lnSpc>
            </a:pPr>
            <a:r>
              <a:rPr lang="fr-FR" sz="1800" dirty="0">
                <a:latin typeface="Tw Cen MT" panose="020B0602020104020603" pitchFamily="34" charset="0"/>
              </a:rPr>
              <a:t>Plus de cas transférés dans le groupe non supervisé</a:t>
            </a:r>
          </a:p>
          <a:p>
            <a:pPr>
              <a:lnSpc>
                <a:spcPct val="150000"/>
              </a:lnSpc>
            </a:pPr>
            <a:r>
              <a:rPr lang="fr-FR" sz="1800" dirty="0">
                <a:latin typeface="Tw Cen MT" panose="020B0602020104020603" pitchFamily="34" charset="0"/>
              </a:rPr>
              <a:t>Dans les groupes supervisés, les </a:t>
            </a:r>
            <a:r>
              <a:rPr lang="fr-FR" sz="1800" dirty="0" err="1">
                <a:latin typeface="Tw Cen MT" panose="020B0602020104020603" pitchFamily="34" charset="0"/>
              </a:rPr>
              <a:t>RECOs</a:t>
            </a:r>
            <a:r>
              <a:rPr lang="fr-FR" sz="1800" dirty="0">
                <a:latin typeface="Tw Cen MT" panose="020B0602020104020603" pitchFamily="34" charset="0"/>
              </a:rPr>
              <a:t> ont obtenu des scores plus élevés dans les catégories évaluées (évaluation clinique, signes de danger, mesure du PB, utilisation du test de diagnostic rapide du paludisme, triage correct...).</a:t>
            </a:r>
            <a:endParaRPr lang="en-UG" sz="1800" dirty="0">
              <a:latin typeface="Tw Cen MT" panose="020B0602020104020603" pitchFamily="34" charset="0"/>
            </a:endParaRPr>
          </a:p>
        </p:txBody>
      </p:sp>
      <p:sp>
        <p:nvSpPr>
          <p:cNvPr id="3" name="Title 2">
            <a:extLst>
              <a:ext uri="{FF2B5EF4-FFF2-40B4-BE49-F238E27FC236}">
                <a16:creationId xmlns:a16="http://schemas.microsoft.com/office/drawing/2014/main" id="{420C0468-8768-199F-2CFA-5F9896892E54}"/>
              </a:ext>
            </a:extLst>
          </p:cNvPr>
          <p:cNvSpPr>
            <a:spLocks noGrp="1"/>
          </p:cNvSpPr>
          <p:nvPr>
            <p:ph type="title"/>
          </p:nvPr>
        </p:nvSpPr>
        <p:spPr/>
        <p:txBody>
          <a:bodyPr>
            <a:normAutofit/>
          </a:bodyPr>
          <a:lstStyle/>
          <a:p>
            <a:pPr algn="ctr"/>
            <a:endParaRPr lang="en-UG" sz="2250" b="1" dirty="0">
              <a:solidFill>
                <a:schemeClr val="tx1"/>
              </a:solidFill>
            </a:endParaRPr>
          </a:p>
        </p:txBody>
      </p:sp>
    </p:spTree>
    <p:extLst>
      <p:ext uri="{BB962C8B-B14F-4D97-AF65-F5344CB8AC3E}">
        <p14:creationId xmlns:p14="http://schemas.microsoft.com/office/powerpoint/2010/main" val="361682914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CB34C6-3C41-C28D-C0A0-4A98445AE39D}"/>
              </a:ext>
            </a:extLst>
          </p:cNvPr>
          <p:cNvSpPr>
            <a:spLocks noGrp="1"/>
          </p:cNvSpPr>
          <p:nvPr>
            <p:ph idx="1"/>
          </p:nvPr>
        </p:nvSpPr>
        <p:spPr>
          <a:xfrm>
            <a:off x="1831906" y="996593"/>
            <a:ext cx="8207444" cy="4952144"/>
          </a:xfrm>
          <a:solidFill>
            <a:schemeClr val="accent2">
              <a:lumMod val="60000"/>
              <a:lumOff val="40000"/>
            </a:schemeClr>
          </a:solidFill>
        </p:spPr>
        <p:txBody>
          <a:bodyPr>
            <a:normAutofit fontScale="92500"/>
          </a:bodyPr>
          <a:lstStyle/>
          <a:p>
            <a:pPr marL="0" indent="0">
              <a:lnSpc>
                <a:spcPct val="107000"/>
              </a:lnSpc>
              <a:spcBef>
                <a:spcPts val="0"/>
              </a:spcBef>
              <a:spcAft>
                <a:spcPts val="600"/>
              </a:spcAft>
              <a:buNone/>
            </a:pPr>
            <a:r>
              <a:rPr lang="en-US" sz="2700" b="1" dirty="0">
                <a:latin typeface="Tw Cen MT" panose="020B0602020104020603" pitchFamily="34" charset="0"/>
              </a:rPr>
              <a:t>NIGER</a:t>
            </a:r>
            <a:r>
              <a:rPr lang="en-US" sz="2700" dirty="0">
                <a:latin typeface="Tw Cen MT" panose="020B0602020104020603" pitchFamily="34" charset="0"/>
              </a:rPr>
              <a:t>: </a:t>
            </a:r>
            <a:r>
              <a:rPr lang="fr-FR" dirty="0">
                <a:solidFill>
                  <a:srgbClr val="222222"/>
                </a:solidFill>
                <a:effectLst/>
                <a:latin typeface="Tw Cen MT" panose="020B0602020104020603" pitchFamily="34" charset="0"/>
                <a:ea typeface="Calibri" panose="020F0502020204030204" pitchFamily="34" charset="0"/>
                <a:cs typeface="Times New Roman" panose="02020603050405020304" pitchFamily="18" charset="0"/>
              </a:rPr>
              <a:t>Évaluer l'efficacité et l'impact sur la couverture</a:t>
            </a:r>
          </a:p>
          <a:p>
            <a:pPr marL="0" indent="0">
              <a:lnSpc>
                <a:spcPct val="107000"/>
              </a:lnSpc>
              <a:spcBef>
                <a:spcPts val="0"/>
              </a:spcBef>
              <a:spcAft>
                <a:spcPts val="600"/>
              </a:spcAft>
              <a:buNone/>
            </a:pPr>
            <a:r>
              <a:rPr lang="fr-FR" dirty="0">
                <a:solidFill>
                  <a:srgbClr val="222222"/>
                </a:solidFill>
                <a:effectLst/>
                <a:latin typeface="Tw Cen MT" panose="020B0602020104020603" pitchFamily="34" charset="0"/>
                <a:ea typeface="Calibri" panose="020F0502020204030204" pitchFamily="34" charset="0"/>
                <a:cs typeface="Times New Roman" panose="02020603050405020304" pitchFamily="18" charset="0"/>
              </a:rPr>
              <a:t> des traitements de l'intégration du traitement de la MAS au </a:t>
            </a:r>
          </a:p>
          <a:p>
            <a:pPr marL="0" indent="0">
              <a:lnSpc>
                <a:spcPct val="107000"/>
              </a:lnSpc>
              <a:spcBef>
                <a:spcPts val="0"/>
              </a:spcBef>
              <a:spcAft>
                <a:spcPts val="600"/>
              </a:spcAft>
              <a:buNone/>
            </a:pPr>
            <a:r>
              <a:rPr lang="fr-FR" dirty="0">
                <a:solidFill>
                  <a:srgbClr val="222222"/>
                </a:solidFill>
                <a:effectLst/>
                <a:latin typeface="Tw Cen MT" panose="020B0602020104020603" pitchFamily="34" charset="0"/>
                <a:ea typeface="Calibri" panose="020F0502020204030204" pitchFamily="34" charset="0"/>
                <a:cs typeface="Times New Roman" panose="02020603050405020304" pitchFamily="18" charset="0"/>
              </a:rPr>
              <a:t>niveau« </a:t>
            </a:r>
            <a:r>
              <a:rPr lang="fr-FR" dirty="0" err="1">
                <a:solidFill>
                  <a:srgbClr val="222222"/>
                </a:solidFill>
                <a:effectLst/>
                <a:latin typeface="Tw Cen MT" panose="020B0602020104020603" pitchFamily="34" charset="0"/>
                <a:ea typeface="Calibri" panose="020F0502020204030204" pitchFamily="34" charset="0"/>
                <a:cs typeface="Times New Roman" panose="02020603050405020304" pitchFamily="18" charset="0"/>
              </a:rPr>
              <a:t>health</a:t>
            </a:r>
            <a:r>
              <a:rPr lang="fr-FR" dirty="0">
                <a:solidFill>
                  <a:srgbClr val="222222"/>
                </a:solidFill>
                <a:latin typeface="Tw Cen MT" panose="020B0602020104020603" pitchFamily="34" charset="0"/>
                <a:ea typeface="Calibri" panose="020F0502020204030204" pitchFamily="34" charset="0"/>
                <a:cs typeface="Times New Roman" panose="02020603050405020304" pitchFamily="18" charset="0"/>
              </a:rPr>
              <a:t> </a:t>
            </a:r>
            <a:r>
              <a:rPr lang="fr-FR" dirty="0" err="1">
                <a:solidFill>
                  <a:srgbClr val="222222"/>
                </a:solidFill>
                <a:latin typeface="Tw Cen MT" panose="020B0602020104020603" pitchFamily="34" charset="0"/>
                <a:ea typeface="Calibri" panose="020F0502020204030204" pitchFamily="34" charset="0"/>
                <a:cs typeface="Times New Roman" panose="02020603050405020304" pitchFamily="18" charset="0"/>
              </a:rPr>
              <a:t>hut</a:t>
            </a:r>
            <a:r>
              <a:rPr lang="fr-FR" dirty="0">
                <a:solidFill>
                  <a:srgbClr val="222222"/>
                </a:solidFill>
                <a:latin typeface="Tw Cen MT" panose="020B0602020104020603" pitchFamily="34" charset="0"/>
                <a:ea typeface="Calibri" panose="020F0502020204030204" pitchFamily="34" charset="0"/>
                <a:cs typeface="Times New Roman" panose="02020603050405020304" pitchFamily="18" charset="0"/>
              </a:rPr>
              <a:t>» </a:t>
            </a:r>
            <a:r>
              <a:rPr lang="fr-FR" dirty="0">
                <a:solidFill>
                  <a:srgbClr val="222222"/>
                </a:solidFill>
                <a:effectLst/>
                <a:latin typeface="Tw Cen MT" panose="020B0602020104020603" pitchFamily="34" charset="0"/>
                <a:ea typeface="Calibri" panose="020F0502020204030204" pitchFamily="34" charset="0"/>
                <a:cs typeface="Times New Roman" panose="02020603050405020304" pitchFamily="18" charset="0"/>
              </a:rPr>
              <a:t>par les </a:t>
            </a:r>
            <a:r>
              <a:rPr lang="fr-FR" dirty="0" err="1">
                <a:solidFill>
                  <a:srgbClr val="222222"/>
                </a:solidFill>
                <a:latin typeface="Tw Cen MT" panose="020B0602020104020603" pitchFamily="34" charset="0"/>
                <a:ea typeface="Calibri" panose="020F0502020204030204" pitchFamily="34" charset="0"/>
                <a:cs typeface="Times New Roman" panose="02020603050405020304" pitchFamily="18" charset="0"/>
              </a:rPr>
              <a:t>RECOs</a:t>
            </a:r>
            <a:r>
              <a:rPr lang="fr-FR" dirty="0">
                <a:solidFill>
                  <a:srgbClr val="222222"/>
                </a:solidFill>
                <a:effectLst/>
                <a:latin typeface="Tw Cen MT" panose="020B0602020104020603" pitchFamily="34" charset="0"/>
                <a:ea typeface="Calibri" panose="020F0502020204030204" pitchFamily="34" charset="0"/>
                <a:cs typeface="Times New Roman" panose="02020603050405020304" pitchFamily="18" charset="0"/>
              </a:rPr>
              <a:t>.</a:t>
            </a:r>
          </a:p>
          <a:p>
            <a:pPr marL="0" indent="0">
              <a:lnSpc>
                <a:spcPct val="107000"/>
              </a:lnSpc>
              <a:spcBef>
                <a:spcPts val="0"/>
              </a:spcBef>
              <a:spcAft>
                <a:spcPts val="600"/>
              </a:spcAft>
              <a:buNone/>
            </a:pPr>
            <a:r>
              <a:rPr lang="en-GB" b="1" u="sng" dirty="0" err="1">
                <a:solidFill>
                  <a:srgbClr val="222222"/>
                </a:solidFill>
                <a:effectLst/>
                <a:latin typeface="Tw Cen MT" panose="020B0602020104020603" pitchFamily="34" charset="0"/>
                <a:ea typeface="Calibri" panose="020F0502020204030204" pitchFamily="34" charset="0"/>
                <a:cs typeface="Times New Roman" panose="02020603050405020304" pitchFamily="18" charset="0"/>
              </a:rPr>
              <a:t>Résultats</a:t>
            </a:r>
            <a:r>
              <a:rPr lang="en-GB" b="1" u="sng" dirty="0">
                <a:solidFill>
                  <a:srgbClr val="222222"/>
                </a:solidFill>
                <a:effectLst/>
                <a:latin typeface="Tw Cen MT" panose="020B0602020104020603" pitchFamily="34" charset="0"/>
                <a:ea typeface="Calibri" panose="020F0502020204030204" pitchFamily="34" charset="0"/>
                <a:cs typeface="Times New Roman" panose="02020603050405020304" pitchFamily="18" charset="0"/>
              </a:rPr>
              <a:t> (1)</a:t>
            </a:r>
            <a:endParaRPr lang="en-UG" b="1" dirty="0">
              <a:effectLst/>
              <a:latin typeface="Tw Cen MT" panose="020B0602020104020603"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600"/>
              </a:spcAft>
            </a:pPr>
            <a:r>
              <a:rPr lang="fr-FR" dirty="0">
                <a:solidFill>
                  <a:srgbClr val="222222"/>
                </a:solidFill>
                <a:effectLst/>
                <a:latin typeface="Tw Cen MT" panose="020B0602020104020603" pitchFamily="34" charset="0"/>
                <a:ea typeface="Calibri" panose="020F0502020204030204" pitchFamily="34" charset="0"/>
                <a:cs typeface="Times New Roman" panose="02020603050405020304" pitchFamily="18" charset="0"/>
              </a:rPr>
              <a:t>La proportion d'enfants guéris était de 72,1% dans les </a:t>
            </a:r>
          </a:p>
          <a:p>
            <a:pPr marL="0" indent="0">
              <a:lnSpc>
                <a:spcPct val="107000"/>
              </a:lnSpc>
              <a:spcBef>
                <a:spcPts val="0"/>
              </a:spcBef>
              <a:spcAft>
                <a:spcPts val="600"/>
              </a:spcAft>
              <a:buNone/>
            </a:pPr>
            <a:r>
              <a:rPr lang="fr-FR" dirty="0">
                <a:solidFill>
                  <a:srgbClr val="222222"/>
                </a:solidFill>
                <a:effectLst/>
                <a:latin typeface="Tw Cen MT" panose="020B0602020104020603" pitchFamily="34" charset="0"/>
                <a:ea typeface="Calibri" panose="020F0502020204030204" pitchFamily="34" charset="0"/>
                <a:cs typeface="Times New Roman" panose="02020603050405020304" pitchFamily="18" charset="0"/>
              </a:rPr>
              <a:t>Centres</a:t>
            </a:r>
            <a:r>
              <a:rPr lang="fr-FR" dirty="0">
                <a:solidFill>
                  <a:srgbClr val="222222"/>
                </a:solidFill>
                <a:latin typeface="Tw Cen MT" panose="020B0602020104020603" pitchFamily="34" charset="0"/>
                <a:ea typeface="Calibri" panose="020F0502020204030204" pitchFamily="34" charset="0"/>
                <a:cs typeface="Times New Roman" panose="02020603050405020304" pitchFamily="18" charset="0"/>
              </a:rPr>
              <a:t> </a:t>
            </a:r>
            <a:r>
              <a:rPr lang="fr-FR" dirty="0">
                <a:solidFill>
                  <a:srgbClr val="222222"/>
                </a:solidFill>
                <a:effectLst/>
                <a:latin typeface="Tw Cen MT" panose="020B0602020104020603" pitchFamily="34" charset="0"/>
                <a:ea typeface="Calibri" panose="020F0502020204030204" pitchFamily="34" charset="0"/>
                <a:cs typeface="Times New Roman" panose="02020603050405020304" pitchFamily="18" charset="0"/>
              </a:rPr>
              <a:t>de santé </a:t>
            </a:r>
            <a:r>
              <a:rPr lang="fr-FR" dirty="0" err="1">
                <a:solidFill>
                  <a:srgbClr val="222222"/>
                </a:solidFill>
                <a:effectLst/>
                <a:latin typeface="Tw Cen MT" panose="020B0602020104020603" pitchFamily="34" charset="0"/>
                <a:ea typeface="Calibri" panose="020F0502020204030204" pitchFamily="34" charset="0"/>
                <a:cs typeface="Times New Roman" panose="02020603050405020304" pitchFamily="18" charset="0"/>
              </a:rPr>
              <a:t>etde</a:t>
            </a:r>
            <a:r>
              <a:rPr lang="fr-FR" dirty="0">
                <a:solidFill>
                  <a:srgbClr val="222222"/>
                </a:solidFill>
                <a:effectLst/>
                <a:latin typeface="Tw Cen MT" panose="020B0602020104020603" pitchFamily="34" charset="0"/>
                <a:ea typeface="Calibri" panose="020F0502020204030204" pitchFamily="34" charset="0"/>
                <a:cs typeface="Times New Roman" panose="02020603050405020304" pitchFamily="18" charset="0"/>
              </a:rPr>
              <a:t> 77,2% dans les « </a:t>
            </a:r>
            <a:r>
              <a:rPr lang="fr-FR" dirty="0" err="1">
                <a:solidFill>
                  <a:srgbClr val="222222"/>
                </a:solidFill>
                <a:effectLst/>
                <a:latin typeface="Tw Cen MT" panose="020B0602020104020603" pitchFamily="34" charset="0"/>
                <a:ea typeface="Calibri" panose="020F0502020204030204" pitchFamily="34" charset="0"/>
                <a:cs typeface="Times New Roman" panose="02020603050405020304" pitchFamily="18" charset="0"/>
              </a:rPr>
              <a:t>health</a:t>
            </a:r>
            <a:r>
              <a:rPr lang="fr-FR" dirty="0">
                <a:solidFill>
                  <a:srgbClr val="222222"/>
                </a:solidFill>
                <a:latin typeface="Tw Cen MT" panose="020B0602020104020603" pitchFamily="34" charset="0"/>
                <a:ea typeface="Calibri" panose="020F0502020204030204" pitchFamily="34" charset="0"/>
                <a:cs typeface="Times New Roman" panose="02020603050405020304" pitchFamily="18" charset="0"/>
              </a:rPr>
              <a:t> </a:t>
            </a:r>
            <a:r>
              <a:rPr lang="fr-FR" dirty="0" err="1">
                <a:solidFill>
                  <a:srgbClr val="222222"/>
                </a:solidFill>
                <a:latin typeface="Tw Cen MT" panose="020B0602020104020603" pitchFamily="34" charset="0"/>
                <a:ea typeface="Calibri" panose="020F0502020204030204" pitchFamily="34" charset="0"/>
                <a:cs typeface="Times New Roman" panose="02020603050405020304" pitchFamily="18" charset="0"/>
              </a:rPr>
              <a:t>huts</a:t>
            </a:r>
            <a:r>
              <a:rPr lang="fr-FR" dirty="0">
                <a:solidFill>
                  <a:srgbClr val="222222"/>
                </a:solidFill>
                <a:latin typeface="Tw Cen MT" panose="020B0602020104020603" pitchFamily="34" charset="0"/>
                <a:ea typeface="Calibri" panose="020F0502020204030204" pitchFamily="34" charset="0"/>
                <a:cs typeface="Times New Roman" panose="02020603050405020304" pitchFamily="18" charset="0"/>
              </a:rPr>
              <a:t>»</a:t>
            </a:r>
            <a:r>
              <a:rPr lang="fr-FR" dirty="0">
                <a:solidFill>
                  <a:srgbClr val="222222"/>
                </a:solidFill>
                <a:effectLst/>
                <a:latin typeface="Tw Cen MT" panose="020B0602020104020603" pitchFamily="34" charset="0"/>
                <a:ea typeface="Calibri" panose="020F0502020204030204" pitchFamily="34" charset="0"/>
                <a:cs typeface="Times New Roman" panose="02020603050405020304" pitchFamily="18" charset="0"/>
              </a:rPr>
              <a:t>.</a:t>
            </a:r>
          </a:p>
          <a:p>
            <a:pPr marL="0">
              <a:lnSpc>
                <a:spcPct val="107000"/>
              </a:lnSpc>
              <a:spcBef>
                <a:spcPts val="0"/>
              </a:spcBef>
              <a:spcAft>
                <a:spcPts val="600"/>
              </a:spcAft>
            </a:pPr>
            <a:r>
              <a:rPr lang="fr-FR" dirty="0">
                <a:solidFill>
                  <a:srgbClr val="222222"/>
                </a:solidFill>
                <a:effectLst/>
                <a:latin typeface="Tw Cen MT" panose="020B0602020104020603" pitchFamily="34" charset="0"/>
                <a:ea typeface="Calibri" panose="020F0502020204030204" pitchFamily="34" charset="0"/>
                <a:cs typeface="Times New Roman" panose="02020603050405020304" pitchFamily="18" charset="0"/>
              </a:rPr>
              <a:t>Résultats de la couverture au début et à la fin de </a:t>
            </a:r>
          </a:p>
          <a:p>
            <a:pPr marL="0" indent="0">
              <a:lnSpc>
                <a:spcPct val="107000"/>
              </a:lnSpc>
              <a:spcBef>
                <a:spcPts val="0"/>
              </a:spcBef>
              <a:spcAft>
                <a:spcPts val="600"/>
              </a:spcAft>
              <a:buNone/>
            </a:pPr>
            <a:r>
              <a:rPr lang="fr-FR" dirty="0">
                <a:solidFill>
                  <a:srgbClr val="222222"/>
                </a:solidFill>
                <a:effectLst/>
                <a:latin typeface="Tw Cen MT" panose="020B0602020104020603" pitchFamily="34" charset="0"/>
                <a:ea typeface="Calibri" panose="020F0502020204030204" pitchFamily="34" charset="0"/>
                <a:cs typeface="Times New Roman" panose="02020603050405020304" pitchFamily="18" charset="0"/>
              </a:rPr>
              <a:t>l'étude: </a:t>
            </a:r>
          </a:p>
          <a:p>
            <a:pPr marL="728663" lvl="2" indent="-214313">
              <a:lnSpc>
                <a:spcPct val="107000"/>
              </a:lnSpc>
              <a:spcBef>
                <a:spcPts val="0"/>
              </a:spcBef>
              <a:spcAft>
                <a:spcPts val="600"/>
              </a:spcAft>
              <a:buFont typeface="Arial" panose="020B0604020202020204" pitchFamily="34" charset="0"/>
              <a:buChar char="–"/>
            </a:pPr>
            <a:r>
              <a:rPr lang="fr-FR" sz="2100" dirty="0">
                <a:solidFill>
                  <a:srgbClr val="222222"/>
                </a:solidFill>
                <a:latin typeface="Tw Cen MT" panose="020B0602020104020603" pitchFamily="34" charset="0"/>
                <a:ea typeface="Calibri" panose="020F0502020204030204" pitchFamily="34" charset="0"/>
                <a:cs typeface="Times New Roman" panose="02020603050405020304" pitchFamily="18" charset="0"/>
              </a:rPr>
              <a:t>Réduite dans les centres de santé de 51,9 % à 43,6 %. </a:t>
            </a:r>
          </a:p>
          <a:p>
            <a:pPr marL="728663" lvl="2" indent="-214313">
              <a:lnSpc>
                <a:spcPct val="107000"/>
              </a:lnSpc>
              <a:spcBef>
                <a:spcPts val="0"/>
              </a:spcBef>
              <a:spcAft>
                <a:spcPts val="600"/>
              </a:spcAft>
              <a:buFont typeface="Arial" panose="020B0604020202020204" pitchFamily="34" charset="0"/>
              <a:buChar char="–"/>
            </a:pPr>
            <a:r>
              <a:rPr lang="fr-FR" sz="2100" dirty="0">
                <a:solidFill>
                  <a:srgbClr val="222222"/>
                </a:solidFill>
                <a:latin typeface="Tw Cen MT" panose="020B0602020104020603" pitchFamily="34" charset="0"/>
                <a:ea typeface="Calibri" panose="020F0502020204030204" pitchFamily="34" charset="0"/>
                <a:cs typeface="Times New Roman" panose="02020603050405020304" pitchFamily="18" charset="0"/>
              </a:rPr>
              <a:t>Augmentation avec les </a:t>
            </a:r>
            <a:r>
              <a:rPr lang="fr-FR" sz="2100" dirty="0" err="1">
                <a:solidFill>
                  <a:srgbClr val="222222"/>
                </a:solidFill>
                <a:latin typeface="Tw Cen MT" panose="020B0602020104020603" pitchFamily="34" charset="0"/>
                <a:ea typeface="Calibri" panose="020F0502020204030204" pitchFamily="34" charset="0"/>
                <a:cs typeface="Times New Roman" panose="02020603050405020304" pitchFamily="18" charset="0"/>
              </a:rPr>
              <a:t>RECOs</a:t>
            </a:r>
            <a:r>
              <a:rPr lang="fr-FR" sz="2100" dirty="0">
                <a:solidFill>
                  <a:srgbClr val="222222"/>
                </a:solidFill>
                <a:latin typeface="Tw Cen MT" panose="020B0602020104020603" pitchFamily="34" charset="0"/>
                <a:ea typeface="Calibri" panose="020F0502020204030204" pitchFamily="34" charset="0"/>
                <a:cs typeface="Times New Roman" panose="02020603050405020304" pitchFamily="18" charset="0"/>
              </a:rPr>
              <a:t> de 58,1% à 61,2%. </a:t>
            </a:r>
          </a:p>
          <a:p>
            <a:pPr marL="0" indent="0">
              <a:lnSpc>
                <a:spcPct val="107000"/>
              </a:lnSpc>
              <a:spcBef>
                <a:spcPts val="0"/>
              </a:spcBef>
              <a:spcAft>
                <a:spcPts val="600"/>
              </a:spcAft>
              <a:buNone/>
            </a:pPr>
            <a:endParaRPr lang="fr-FR" sz="2250" dirty="0">
              <a:solidFill>
                <a:srgbClr val="222222"/>
              </a:solidFill>
              <a:latin typeface="Garamond" panose="02020404030301010803" pitchFamily="18" charset="0"/>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823FB68A-5FC9-318F-082F-21F02508A318}"/>
              </a:ext>
            </a:extLst>
          </p:cNvPr>
          <p:cNvSpPr>
            <a:spLocks noGrp="1"/>
          </p:cNvSpPr>
          <p:nvPr>
            <p:ph type="title"/>
          </p:nvPr>
        </p:nvSpPr>
        <p:spPr/>
        <p:txBody>
          <a:bodyPr>
            <a:normAutofit/>
          </a:bodyPr>
          <a:lstStyle/>
          <a:p>
            <a:pPr algn="ctr"/>
            <a:r>
              <a:rPr lang="fr-FR" sz="2250" b="1" dirty="0">
                <a:solidFill>
                  <a:schemeClr val="tx1"/>
                </a:solidFill>
              </a:rPr>
              <a:t>Traitement dirigé par les </a:t>
            </a:r>
            <a:r>
              <a:rPr lang="fr-FR" sz="2250" b="1" dirty="0" err="1">
                <a:solidFill>
                  <a:schemeClr val="tx1"/>
                </a:solidFill>
              </a:rPr>
              <a:t>RECOs</a:t>
            </a:r>
            <a:r>
              <a:rPr lang="fr-FR" sz="2250" b="1" dirty="0">
                <a:solidFill>
                  <a:schemeClr val="tx1"/>
                </a:solidFill>
              </a:rPr>
              <a:t>/traitement centralisé</a:t>
            </a:r>
            <a:endParaRPr lang="en-UG" sz="2250" dirty="0"/>
          </a:p>
        </p:txBody>
      </p:sp>
      <p:pic>
        <p:nvPicPr>
          <p:cNvPr id="5" name="Picture 4">
            <a:extLst>
              <a:ext uri="{FF2B5EF4-FFF2-40B4-BE49-F238E27FC236}">
                <a16:creationId xmlns:a16="http://schemas.microsoft.com/office/drawing/2014/main" id="{5D2D470F-D69A-F9E4-A8EE-FE1E23F63DC2}"/>
              </a:ext>
            </a:extLst>
          </p:cNvPr>
          <p:cNvPicPr>
            <a:picLocks noChangeAspect="1"/>
          </p:cNvPicPr>
          <p:nvPr/>
        </p:nvPicPr>
        <p:blipFill>
          <a:blip r:embed="rId3"/>
          <a:stretch>
            <a:fillRect/>
          </a:stretch>
        </p:blipFill>
        <p:spPr>
          <a:xfrm>
            <a:off x="8027542" y="996594"/>
            <a:ext cx="2640458" cy="3430777"/>
          </a:xfrm>
          <a:prstGeom prst="rect">
            <a:avLst/>
          </a:prstGeom>
        </p:spPr>
      </p:pic>
    </p:spTree>
    <p:extLst>
      <p:ext uri="{BB962C8B-B14F-4D97-AF65-F5344CB8AC3E}">
        <p14:creationId xmlns:p14="http://schemas.microsoft.com/office/powerpoint/2010/main" val="181971339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CB34C6-3C41-C28D-C0A0-4A98445AE39D}"/>
              </a:ext>
            </a:extLst>
          </p:cNvPr>
          <p:cNvSpPr>
            <a:spLocks noGrp="1"/>
          </p:cNvSpPr>
          <p:nvPr>
            <p:ph idx="1"/>
          </p:nvPr>
        </p:nvSpPr>
        <p:spPr>
          <a:xfrm>
            <a:off x="1992278" y="1506339"/>
            <a:ext cx="8207444" cy="3845322"/>
          </a:xfrm>
          <a:solidFill>
            <a:schemeClr val="accent2">
              <a:lumMod val="60000"/>
              <a:lumOff val="40000"/>
            </a:schemeClr>
          </a:solidFill>
        </p:spPr>
        <p:txBody>
          <a:bodyPr>
            <a:normAutofit lnSpcReduction="10000"/>
          </a:bodyPr>
          <a:lstStyle/>
          <a:p>
            <a:pPr marL="0" indent="0">
              <a:lnSpc>
                <a:spcPct val="107000"/>
              </a:lnSpc>
              <a:spcBef>
                <a:spcPts val="0"/>
              </a:spcBef>
              <a:spcAft>
                <a:spcPts val="600"/>
              </a:spcAft>
              <a:buNone/>
            </a:pPr>
            <a:r>
              <a:rPr lang="en-GB" sz="2400" b="1" u="sng" dirty="0" err="1">
                <a:solidFill>
                  <a:srgbClr val="222222"/>
                </a:solidFill>
                <a:latin typeface="Tw Cen MT" panose="020B0602020104020603" pitchFamily="34" charset="0"/>
                <a:ea typeface="Calibri" panose="020F0502020204030204" pitchFamily="34" charset="0"/>
                <a:cs typeface="Times New Roman" panose="02020603050405020304" pitchFamily="18" charset="0"/>
              </a:rPr>
              <a:t>Résultats</a:t>
            </a:r>
            <a:r>
              <a:rPr lang="en-GB" sz="2400" b="1" u="sng" dirty="0">
                <a:solidFill>
                  <a:srgbClr val="222222"/>
                </a:solidFill>
                <a:latin typeface="Tw Cen MT" panose="020B0602020104020603" pitchFamily="34" charset="0"/>
                <a:ea typeface="Calibri" panose="020F0502020204030204" pitchFamily="34" charset="0"/>
                <a:cs typeface="Times New Roman" panose="02020603050405020304" pitchFamily="18" charset="0"/>
              </a:rPr>
              <a:t> (2)</a:t>
            </a:r>
            <a:endParaRPr lang="fr-FR" sz="2400" dirty="0">
              <a:solidFill>
                <a:srgbClr val="222222"/>
              </a:solidFill>
              <a:latin typeface="Tw Cen MT" panose="020B0602020104020603"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600"/>
              </a:spcAft>
            </a:pPr>
            <a:r>
              <a:rPr lang="fr-FR" sz="2400" dirty="0">
                <a:solidFill>
                  <a:srgbClr val="222222"/>
                </a:solidFill>
                <a:latin typeface="Tw Cen MT" panose="020B0602020104020603" pitchFamily="34" charset="0"/>
                <a:ea typeface="Calibri" panose="020F0502020204030204" pitchFamily="34" charset="0"/>
                <a:cs typeface="Times New Roman" panose="02020603050405020304" pitchFamily="18" charset="0"/>
              </a:rPr>
              <a:t>Les ASC en tant que prestataires de traitement avaient une condition </a:t>
            </a:r>
          </a:p>
          <a:p>
            <a:pPr marL="0" indent="0">
              <a:lnSpc>
                <a:spcPct val="107000"/>
              </a:lnSpc>
              <a:spcBef>
                <a:spcPts val="0"/>
              </a:spcBef>
              <a:spcAft>
                <a:spcPts val="600"/>
              </a:spcAft>
              <a:buNone/>
            </a:pPr>
            <a:r>
              <a:rPr lang="fr-FR" sz="2400" dirty="0">
                <a:solidFill>
                  <a:srgbClr val="222222"/>
                </a:solidFill>
                <a:latin typeface="Tw Cen MT" panose="020B0602020104020603" pitchFamily="34" charset="0"/>
                <a:ea typeface="Calibri" panose="020F0502020204030204" pitchFamily="34" charset="0"/>
                <a:cs typeface="Times New Roman" panose="02020603050405020304" pitchFamily="18" charset="0"/>
              </a:rPr>
              <a:t>anthropométrique moins sévère (PB &lt;110mm et WHZ &lt;-3.83) à </a:t>
            </a:r>
          </a:p>
          <a:p>
            <a:pPr marL="0" indent="0">
              <a:lnSpc>
                <a:spcPct val="107000"/>
              </a:lnSpc>
              <a:spcBef>
                <a:spcPts val="0"/>
              </a:spcBef>
              <a:spcAft>
                <a:spcPts val="600"/>
              </a:spcAft>
              <a:buNone/>
            </a:pPr>
            <a:r>
              <a:rPr lang="fr-FR" sz="2400" dirty="0">
                <a:solidFill>
                  <a:srgbClr val="222222"/>
                </a:solidFill>
                <a:latin typeface="Tw Cen MT" panose="020B0602020104020603" pitchFamily="34" charset="0"/>
                <a:ea typeface="Calibri" panose="020F0502020204030204" pitchFamily="34" charset="0"/>
                <a:cs typeface="Times New Roman" panose="02020603050405020304" pitchFamily="18" charset="0"/>
              </a:rPr>
              <a:t>l'admission que ceux des centres de sante.</a:t>
            </a:r>
          </a:p>
          <a:p>
            <a:pPr marL="0" indent="0">
              <a:lnSpc>
                <a:spcPct val="107000"/>
              </a:lnSpc>
              <a:spcBef>
                <a:spcPts val="0"/>
              </a:spcBef>
              <a:spcAft>
                <a:spcPts val="600"/>
              </a:spcAft>
              <a:buNone/>
            </a:pPr>
            <a:endParaRPr lang="fr-FR" sz="2400" dirty="0">
              <a:solidFill>
                <a:srgbClr val="222222"/>
              </a:solidFill>
              <a:latin typeface="Tw Cen MT" panose="020B0602020104020603" pitchFamily="34" charset="0"/>
              <a:ea typeface="Calibri" panose="020F0502020204030204" pitchFamily="34" charset="0"/>
              <a:cs typeface="Times New Roman" panose="02020603050405020304" pitchFamily="18" charset="0"/>
            </a:endParaRPr>
          </a:p>
          <a:p>
            <a:pPr marL="0">
              <a:lnSpc>
                <a:spcPct val="120000"/>
              </a:lnSpc>
              <a:spcBef>
                <a:spcPts val="0"/>
              </a:spcBef>
              <a:spcAft>
                <a:spcPts val="600"/>
              </a:spcAft>
            </a:pPr>
            <a:r>
              <a:rPr lang="fr-FR" sz="2400" dirty="0">
                <a:solidFill>
                  <a:srgbClr val="222222"/>
                </a:solidFill>
                <a:latin typeface="Tw Cen MT" panose="020B0602020104020603" pitchFamily="34" charset="0"/>
                <a:ea typeface="Calibri" panose="020F0502020204030204" pitchFamily="34" charset="0"/>
                <a:cs typeface="Times New Roman" panose="02020603050405020304" pitchFamily="18" charset="0"/>
              </a:rPr>
              <a:t>L'étude indique que si le seuil du PB était porté à 125 mm, 99,5 % des enfants</a:t>
            </a:r>
          </a:p>
          <a:p>
            <a:pPr marL="0" indent="0">
              <a:lnSpc>
                <a:spcPct val="107000"/>
              </a:lnSpc>
              <a:spcBef>
                <a:spcPts val="0"/>
              </a:spcBef>
              <a:spcAft>
                <a:spcPts val="600"/>
              </a:spcAft>
              <a:buNone/>
            </a:pPr>
            <a:r>
              <a:rPr lang="fr-FR" sz="2400" dirty="0">
                <a:solidFill>
                  <a:srgbClr val="222222"/>
                </a:solidFill>
                <a:latin typeface="Tw Cen MT" panose="020B0602020104020603" pitchFamily="34" charset="0"/>
                <a:ea typeface="Calibri" panose="020F0502020204030204" pitchFamily="34" charset="0"/>
                <a:cs typeface="Times New Roman" panose="02020603050405020304" pitchFamily="18" charset="0"/>
              </a:rPr>
              <a:t> seraient admis sur la base du MUAC uniquement.</a:t>
            </a:r>
            <a:endParaRPr lang="en-UG" sz="2400" dirty="0">
              <a:latin typeface="Tw Cen MT" panose="020B0602020104020603" pitchFamily="34" charset="0"/>
            </a:endParaRPr>
          </a:p>
        </p:txBody>
      </p:sp>
      <p:sp>
        <p:nvSpPr>
          <p:cNvPr id="3" name="Title 2">
            <a:extLst>
              <a:ext uri="{FF2B5EF4-FFF2-40B4-BE49-F238E27FC236}">
                <a16:creationId xmlns:a16="http://schemas.microsoft.com/office/drawing/2014/main" id="{823FB68A-5FC9-318F-082F-21F02508A318}"/>
              </a:ext>
            </a:extLst>
          </p:cNvPr>
          <p:cNvSpPr>
            <a:spLocks noGrp="1"/>
          </p:cNvSpPr>
          <p:nvPr>
            <p:ph type="title"/>
          </p:nvPr>
        </p:nvSpPr>
        <p:spPr/>
        <p:txBody>
          <a:bodyPr>
            <a:normAutofit/>
          </a:bodyPr>
          <a:lstStyle/>
          <a:p>
            <a:pPr algn="ctr"/>
            <a:r>
              <a:rPr lang="fr-FR" sz="2250" b="1" dirty="0">
                <a:solidFill>
                  <a:schemeClr val="tx1"/>
                </a:solidFill>
              </a:rPr>
              <a:t>Traitement dirigé par les </a:t>
            </a:r>
            <a:r>
              <a:rPr lang="fr-FR" sz="2250" b="1" dirty="0" err="1">
                <a:solidFill>
                  <a:schemeClr val="tx1"/>
                </a:solidFill>
              </a:rPr>
              <a:t>RECOs</a:t>
            </a:r>
            <a:r>
              <a:rPr lang="fr-FR" sz="2250" b="1" dirty="0">
                <a:solidFill>
                  <a:schemeClr val="tx1"/>
                </a:solidFill>
              </a:rPr>
              <a:t>/traitement centralisé</a:t>
            </a:r>
            <a:endParaRPr lang="en-UG" sz="2250" dirty="0"/>
          </a:p>
        </p:txBody>
      </p:sp>
    </p:spTree>
    <p:extLst>
      <p:ext uri="{BB962C8B-B14F-4D97-AF65-F5344CB8AC3E}">
        <p14:creationId xmlns:p14="http://schemas.microsoft.com/office/powerpoint/2010/main" val="2201128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4">
            <a:extLst>
              <a:ext uri="{FF2B5EF4-FFF2-40B4-BE49-F238E27FC236}">
                <a16:creationId xmlns:a16="http://schemas.microsoft.com/office/drawing/2014/main" id="{A6C10F65-68B6-48D3-BBFC-7A11B191A9AA}"/>
              </a:ext>
            </a:extLst>
          </p:cNvPr>
          <p:cNvPicPr>
            <a:picLocks/>
          </p:cNvPicPr>
          <p:nvPr/>
        </p:nvPicPr>
        <p:blipFill>
          <a:blip r:embed="rId2">
            <a:alphaModFix amt="26000"/>
            <a:extLst>
              <a:ext uri="{28A0092B-C50C-407E-A947-70E740481C1C}">
                <a14:useLocalDpi xmlns:a14="http://schemas.microsoft.com/office/drawing/2010/main" val="0"/>
              </a:ext>
            </a:extLst>
          </a:blip>
          <a:srcRect/>
          <a:stretch>
            <a:fillRect/>
          </a:stretch>
        </p:blipFill>
        <p:spPr bwMode="auto">
          <a:xfrm>
            <a:off x="966787" y="1027906"/>
            <a:ext cx="9964915" cy="4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724198-C603-4A68-8AAF-465801E4BD72}"/>
              </a:ext>
            </a:extLst>
          </p:cNvPr>
          <p:cNvSpPr>
            <a:spLocks noGrp="1"/>
          </p:cNvSpPr>
          <p:nvPr>
            <p:ph type="title"/>
          </p:nvPr>
        </p:nvSpPr>
        <p:spPr/>
        <p:txBody>
          <a:bodyPr>
            <a:normAutofit/>
          </a:bodyPr>
          <a:lstStyle/>
          <a:p>
            <a:pPr algn="ctr"/>
            <a:r>
              <a:rPr lang="fr-FR" sz="3900" b="1" dirty="0">
                <a:solidFill>
                  <a:srgbClr val="0000CC"/>
                </a:solidFill>
                <a:latin typeface="Tw Cen MT" panose="020B0602020104020603" pitchFamily="34" charset="0"/>
              </a:rPr>
              <a:t>3.1:Test de l’appétit</a:t>
            </a:r>
            <a:br>
              <a:rPr lang="en-US" dirty="0"/>
            </a:br>
            <a:endParaRPr lang="en-US" dirty="0"/>
          </a:p>
        </p:txBody>
      </p:sp>
      <p:sp>
        <p:nvSpPr>
          <p:cNvPr id="3" name="Content Placeholder 2">
            <a:extLst>
              <a:ext uri="{FF2B5EF4-FFF2-40B4-BE49-F238E27FC236}">
                <a16:creationId xmlns:a16="http://schemas.microsoft.com/office/drawing/2014/main" id="{CE70DB2F-4EA6-4526-9CC8-23E923B0FB68}"/>
              </a:ext>
            </a:extLst>
          </p:cNvPr>
          <p:cNvSpPr>
            <a:spLocks noGrp="1"/>
          </p:cNvSpPr>
          <p:nvPr>
            <p:ph idx="1"/>
          </p:nvPr>
        </p:nvSpPr>
        <p:spPr>
          <a:xfrm>
            <a:off x="1260298" y="1263721"/>
            <a:ext cx="9445374" cy="4458986"/>
          </a:xfrm>
        </p:spPr>
        <p:txBody>
          <a:bodyPr>
            <a:normAutofit/>
          </a:bodyPr>
          <a:lstStyle/>
          <a:p>
            <a:pPr algn="just">
              <a:lnSpc>
                <a:spcPct val="115000"/>
              </a:lnSpc>
              <a:spcAft>
                <a:spcPts val="1000"/>
              </a:spcAft>
              <a:buFont typeface="Wingdings" panose="05000000000000000000" pitchFamily="2" charset="2"/>
              <a:buChar char="q"/>
              <a:defRPr/>
            </a:pPr>
            <a:r>
              <a:rPr lang="fr-FR" b="1" dirty="0">
                <a:latin typeface="Tw Cen MT" panose="020B0602020104020603" pitchFamily="34" charset="0"/>
                <a:ea typeface="Calibri"/>
                <a:cs typeface="Arial" panose="020B0604020202020204" pitchFamily="34" charset="0"/>
              </a:rPr>
              <a:t>Pourquoi faire un test de l’appétit</a:t>
            </a:r>
            <a:r>
              <a:rPr lang="fr-FR" dirty="0">
                <a:latin typeface="Tw Cen MT" panose="020B0602020104020603" pitchFamily="34" charset="0"/>
                <a:ea typeface="Calibri"/>
                <a:cs typeface="Arial" panose="020B0604020202020204" pitchFamily="34" charset="0"/>
              </a:rPr>
              <a:t> ?</a:t>
            </a:r>
          </a:p>
          <a:p>
            <a:pPr algn="just">
              <a:spcAft>
                <a:spcPts val="1000"/>
              </a:spcAft>
              <a:defRPr/>
            </a:pPr>
            <a:r>
              <a:rPr lang="fr-FR" dirty="0">
                <a:latin typeface="Tw Cen MT" panose="020B0602020104020603" pitchFamily="34" charset="0"/>
                <a:ea typeface="Calibri"/>
                <a:cs typeface="Arial" panose="020B0604020202020204" pitchFamily="34" charset="0"/>
              </a:rPr>
              <a:t>Une évaluation relativement précise de l’appétit est souvent le seul moyen de différencier un cas compliqué d’un cas non compliqué de MAS;</a:t>
            </a:r>
          </a:p>
          <a:p>
            <a:pPr algn="just">
              <a:spcAft>
                <a:spcPts val="1000"/>
              </a:spcAft>
              <a:defRPr/>
            </a:pPr>
            <a:r>
              <a:rPr lang="fr-FR" altLang="en-US" dirty="0">
                <a:latin typeface="Tw Cen MT" panose="020B0602020104020603" pitchFamily="34" charset="0"/>
                <a:ea typeface="Calibri" panose="020F0502020204030204" pitchFamily="34" charset="0"/>
                <a:cs typeface="Arial" panose="020B0604020202020204" pitchFamily="34" charset="0"/>
              </a:rPr>
              <a:t>Un appétit faible/médiocre signifie que le patient a une infection importante</a:t>
            </a:r>
          </a:p>
          <a:p>
            <a:pPr algn="just">
              <a:spcAft>
                <a:spcPts val="1000"/>
              </a:spcAft>
              <a:buFont typeface="Wingdings" panose="05000000000000000000" pitchFamily="2" charset="2"/>
              <a:buChar char="q"/>
              <a:defRPr/>
            </a:pPr>
            <a:r>
              <a:rPr lang="en-GB" b="1" dirty="0">
                <a:latin typeface="Tw Cen MT" panose="020B0602020104020603" pitchFamily="34" charset="0"/>
                <a:ea typeface="Calibri"/>
                <a:cs typeface="Arial" panose="020B0604020202020204" pitchFamily="34" charset="0"/>
              </a:rPr>
              <a:t>Avec quoi ?</a:t>
            </a:r>
          </a:p>
          <a:p>
            <a:pPr marL="0" indent="0" algn="just">
              <a:spcAft>
                <a:spcPts val="1000"/>
              </a:spcAft>
              <a:buNone/>
              <a:defRPr/>
            </a:pPr>
            <a:r>
              <a:rPr lang="en-GB" dirty="0">
                <a:solidFill>
                  <a:srgbClr val="0000CC"/>
                </a:solidFill>
                <a:latin typeface="Tw Cen MT" panose="020B0602020104020603" pitchFamily="34" charset="0"/>
                <a:ea typeface="Calibri" pitchFamily="34" charset="0"/>
                <a:cs typeface="Arial" panose="020B0604020202020204" pitchFamily="34" charset="0"/>
              </a:rPr>
              <a:t>Aliments </a:t>
            </a:r>
            <a:r>
              <a:rPr lang="en-GB" dirty="0" err="1">
                <a:solidFill>
                  <a:srgbClr val="0000CC"/>
                </a:solidFill>
                <a:latin typeface="Tw Cen MT" panose="020B0602020104020603" pitchFamily="34" charset="0"/>
                <a:ea typeface="Calibri" pitchFamily="34" charset="0"/>
                <a:cs typeface="Arial" panose="020B0604020202020204" pitchFamily="34" charset="0"/>
              </a:rPr>
              <a:t>Thérapeutiques</a:t>
            </a:r>
            <a:r>
              <a:rPr lang="en-GB" dirty="0">
                <a:solidFill>
                  <a:srgbClr val="0000CC"/>
                </a:solidFill>
                <a:latin typeface="Tw Cen MT" panose="020B0602020104020603" pitchFamily="34" charset="0"/>
                <a:ea typeface="Calibri" pitchFamily="34" charset="0"/>
                <a:cs typeface="Arial" panose="020B0604020202020204" pitchFamily="34" charset="0"/>
              </a:rPr>
              <a:t> Prêt à </a:t>
            </a:r>
            <a:r>
              <a:rPr lang="en-GB" dirty="0" err="1">
                <a:solidFill>
                  <a:srgbClr val="0000CC"/>
                </a:solidFill>
                <a:latin typeface="Tw Cen MT" panose="020B0602020104020603" pitchFamily="34" charset="0"/>
                <a:ea typeface="Calibri" pitchFamily="34" charset="0"/>
                <a:cs typeface="Arial" panose="020B0604020202020204" pitchFamily="34" charset="0"/>
              </a:rPr>
              <a:t>l’Emploi</a:t>
            </a:r>
            <a:r>
              <a:rPr lang="en-GB" dirty="0">
                <a:solidFill>
                  <a:srgbClr val="0000CC"/>
                </a:solidFill>
                <a:latin typeface="Tw Cen MT" panose="020B0602020104020603" pitchFamily="34" charset="0"/>
                <a:ea typeface="Calibri" pitchFamily="34" charset="0"/>
                <a:cs typeface="Arial" panose="020B0604020202020204" pitchFamily="34" charset="0"/>
              </a:rPr>
              <a:t> (ATPE)=</a:t>
            </a:r>
            <a:r>
              <a:rPr lang="en-GB" b="1" dirty="0" err="1">
                <a:solidFill>
                  <a:srgbClr val="FF0000"/>
                </a:solidFill>
                <a:latin typeface="Tw Cen MT" panose="020B0602020104020603" pitchFamily="34" charset="0"/>
                <a:ea typeface="Calibri" pitchFamily="34" charset="0"/>
                <a:cs typeface="Arial" panose="020B0604020202020204" pitchFamily="34" charset="0"/>
              </a:rPr>
              <a:t>Plumpy</a:t>
            </a:r>
            <a:r>
              <a:rPr lang="en-GB" b="1" dirty="0">
                <a:solidFill>
                  <a:srgbClr val="FF0000"/>
                </a:solidFill>
                <a:latin typeface="Tw Cen MT" panose="020B0602020104020603" pitchFamily="34" charset="0"/>
                <a:ea typeface="Calibri" pitchFamily="34" charset="0"/>
                <a:cs typeface="Arial" panose="020B0604020202020204" pitchFamily="34" charset="0"/>
              </a:rPr>
              <a:t> nut</a:t>
            </a:r>
            <a:endParaRPr lang="fr-FR" b="1" dirty="0">
              <a:solidFill>
                <a:srgbClr val="FF0000"/>
              </a:solidFill>
              <a:latin typeface="Tw Cen MT" panose="020B0602020104020603" pitchFamily="34" charset="0"/>
              <a:ea typeface="Calibri"/>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241160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2060182" y="1249815"/>
            <a:ext cx="7886700" cy="4773036"/>
          </a:xfrm>
        </p:spPr>
        <p:txBody>
          <a:bodyPr>
            <a:normAutofit/>
          </a:bodyPr>
          <a:lstStyle/>
          <a:p>
            <a:pPr marL="0" indent="0" algn="just">
              <a:buNone/>
            </a:pPr>
            <a:r>
              <a:rPr lang="fr-FR" sz="2400" b="1" dirty="0">
                <a:latin typeface="Tw Cen MT" panose="020B0602020104020603" pitchFamily="34" charset="0"/>
                <a:cs typeface="Arial" panose="020B0604020202020204" pitchFamily="34" charset="0"/>
              </a:rPr>
              <a:t>Plusieurs</a:t>
            </a:r>
            <a:r>
              <a:rPr lang="fr-FR" sz="2400" dirty="0">
                <a:latin typeface="Tw Cen MT" panose="020B0602020104020603" pitchFamily="34" charset="0"/>
                <a:cs typeface="Arial" panose="020B0604020202020204" pitchFamily="34" charset="0"/>
              </a:rPr>
              <a:t>: Un résumé des expériences opérationnelles (18 études) dans le traitement de la malnutrition aiguë sévère par les plates-formes de santé communautaire a révélé que :</a:t>
            </a:r>
          </a:p>
          <a:p>
            <a:pPr lvl="1" algn="just"/>
            <a:r>
              <a:rPr lang="fr-FR" sz="2000" dirty="0">
                <a:latin typeface="Tw Cen MT" panose="020B0602020104020603" pitchFamily="34" charset="0"/>
                <a:cs typeface="Arial" panose="020B0604020202020204" pitchFamily="34" charset="0"/>
              </a:rPr>
              <a:t>Les ASC peuvent identifier et traiter les cas non compliqués de MAS, en obtenant des taux de guérison supérieurs aux normes minimales et en réduisant les taux de défaillance.</a:t>
            </a:r>
          </a:p>
          <a:p>
            <a:pPr lvl="1" algn="just"/>
            <a:r>
              <a:rPr lang="fr-FR" sz="2000" dirty="0">
                <a:latin typeface="Tw Cen MT" panose="020B0602020104020603" pitchFamily="34" charset="0"/>
                <a:cs typeface="Arial" panose="020B0604020202020204" pitchFamily="34" charset="0"/>
              </a:rPr>
              <a:t>Une formation adéquate et une supervision étroite se sont avérées essentielles pour garantir la qualité des performances des relais communautaires. </a:t>
            </a:r>
          </a:p>
          <a:p>
            <a:pPr lvl="1" algn="just"/>
            <a:r>
              <a:rPr lang="fr-FR" sz="2000" dirty="0">
                <a:latin typeface="Tw Cen MT" panose="020B0602020104020603" pitchFamily="34" charset="0"/>
                <a:cs typeface="Arial" panose="020B0604020202020204" pitchFamily="34" charset="0"/>
              </a:rPr>
              <a:t>La motivation par le biais d'une compensation financière et d'autres incitations, qui améliorent leur reconnaissance sociale, contribue à la qualité de leur performance.</a:t>
            </a:r>
          </a:p>
          <a:p>
            <a:pPr lvl="1" algn="just"/>
            <a:r>
              <a:rPr lang="fr-FR" sz="2000" dirty="0">
                <a:latin typeface="Tw Cen MT" panose="020B0602020104020603" pitchFamily="34" charset="0"/>
                <a:cs typeface="Arial" panose="020B0604020202020204" pitchFamily="34" charset="0"/>
              </a:rPr>
              <a:t>L'insuffisance des stocks des approvisionnements essentiels est un problème qui affecte les performances</a:t>
            </a:r>
            <a:r>
              <a:rPr lang="fr-FR" dirty="0">
                <a:latin typeface="Garamond" panose="02020404030301010803" pitchFamily="18" charset="0"/>
                <a:cs typeface="Arial" panose="020B0604020202020204" pitchFamily="34" charset="0"/>
              </a:rPr>
              <a:t>.</a:t>
            </a: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Autofit/>
          </a:bodyPr>
          <a:lstStyle/>
          <a:p>
            <a:pPr algn="ctr"/>
            <a:r>
              <a:rPr lang="fr-FR" sz="2100" b="1" dirty="0">
                <a:solidFill>
                  <a:schemeClr val="tx1"/>
                </a:solidFill>
                <a:latin typeface="Arial" panose="020B0604020202020204" pitchFamily="34" charset="0"/>
                <a:cs typeface="Arial" panose="020B0604020202020204" pitchFamily="34" charset="0"/>
              </a:rPr>
              <a:t>Traitement dirigé par les </a:t>
            </a:r>
            <a:r>
              <a:rPr lang="fr-FR" sz="2100" b="1" dirty="0" err="1">
                <a:solidFill>
                  <a:schemeClr val="tx1"/>
                </a:solidFill>
                <a:latin typeface="Arial" panose="020B0604020202020204" pitchFamily="34" charset="0"/>
                <a:cs typeface="Arial" panose="020B0604020202020204" pitchFamily="34" charset="0"/>
              </a:rPr>
              <a:t>RECOs</a:t>
            </a:r>
            <a:r>
              <a:rPr lang="fr-FR" sz="2100" b="1" dirty="0">
                <a:solidFill>
                  <a:schemeClr val="tx1"/>
                </a:solidFill>
                <a:latin typeface="Arial" panose="020B0604020202020204" pitchFamily="34" charset="0"/>
                <a:cs typeface="Arial" panose="020B0604020202020204" pitchFamily="34" charset="0"/>
              </a:rPr>
              <a:t>/traitement centralisé</a:t>
            </a:r>
            <a:endParaRPr lang="en-UG" sz="1800" dirty="0">
              <a:solidFill>
                <a:schemeClr val="tx1"/>
              </a:solidFill>
            </a:endParaRPr>
          </a:p>
        </p:txBody>
      </p:sp>
    </p:spTree>
    <p:extLst>
      <p:ext uri="{BB962C8B-B14F-4D97-AF65-F5344CB8AC3E}">
        <p14:creationId xmlns:p14="http://schemas.microsoft.com/office/powerpoint/2010/main" val="300347248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1883595" y="1239541"/>
            <a:ext cx="8094110" cy="4773036"/>
          </a:xfrm>
        </p:spPr>
        <p:txBody>
          <a:bodyPr>
            <a:normAutofit fontScale="92500" lnSpcReduction="10000"/>
          </a:bodyPr>
          <a:lstStyle/>
          <a:p>
            <a:pPr marL="0" indent="0" algn="just">
              <a:buNone/>
            </a:pPr>
            <a:r>
              <a:rPr lang="fr-FR" sz="2400" b="1" dirty="0">
                <a:latin typeface="Tw Cen MT" panose="020B0602020104020603" pitchFamily="34" charset="0"/>
                <a:cs typeface="Arial" panose="020B0604020202020204" pitchFamily="34" charset="0"/>
              </a:rPr>
              <a:t>BURKINA FASO</a:t>
            </a:r>
            <a:r>
              <a:rPr lang="fr-FR" sz="2400" dirty="0">
                <a:latin typeface="Tw Cen MT" panose="020B0602020104020603" pitchFamily="34" charset="0"/>
                <a:cs typeface="Arial" panose="020B0604020202020204" pitchFamily="34" charset="0"/>
              </a:rPr>
              <a:t>: </a:t>
            </a:r>
            <a:r>
              <a:rPr lang="fr-FR" sz="2400" dirty="0">
                <a:latin typeface="Tw Cen MT" panose="020B0602020104020603" pitchFamily="34" charset="0"/>
                <a:cs typeface="Calibri" panose="020F0502020204030204" pitchFamily="34" charset="0"/>
              </a:rPr>
              <a:t>Étude visant à déterminer si </a:t>
            </a:r>
            <a:r>
              <a:rPr lang="fr-FR" sz="2400" dirty="0" err="1">
                <a:latin typeface="Tw Cen MT" panose="020B0602020104020603" pitchFamily="34" charset="0"/>
                <a:cs typeface="Calibri" panose="020F0502020204030204" pitchFamily="34" charset="0"/>
              </a:rPr>
              <a:t>OptiMA</a:t>
            </a:r>
            <a:r>
              <a:rPr lang="fr-FR" sz="2400" dirty="0">
                <a:latin typeface="Tw Cen MT" panose="020B0602020104020603" pitchFamily="34" charset="0"/>
                <a:cs typeface="Calibri" panose="020F0502020204030204" pitchFamily="34" charset="0"/>
              </a:rPr>
              <a:t> est conforme aux normes SPHERE (taux de guérison &gt; 75 %)</a:t>
            </a:r>
          </a:p>
          <a:p>
            <a:pPr marL="0" indent="0" algn="just">
              <a:buNone/>
            </a:pPr>
            <a:endParaRPr lang="en-UG" sz="2400" dirty="0">
              <a:latin typeface="Tw Cen MT" panose="020B0602020104020603" pitchFamily="34" charset="0"/>
              <a:ea typeface="Calibri" panose="020F0502020204030204" pitchFamily="34" charset="0"/>
              <a:cs typeface="Times New Roman" panose="02020603050405020304" pitchFamily="18" charset="0"/>
            </a:endParaRPr>
          </a:p>
          <a:p>
            <a:pPr marL="0" indent="0" algn="just">
              <a:buNone/>
            </a:pPr>
            <a:r>
              <a:rPr lang="en-US" sz="2400" b="1" dirty="0" err="1">
                <a:latin typeface="Tw Cen MT" panose="020B0602020104020603" pitchFamily="34" charset="0"/>
                <a:cs typeface="Arial" panose="020B0604020202020204" pitchFamily="34" charset="0"/>
              </a:rPr>
              <a:t>Résultats</a:t>
            </a:r>
            <a:r>
              <a:rPr lang="en-US" sz="2400" b="1" dirty="0">
                <a:latin typeface="Tw Cen MT" panose="020B0602020104020603" pitchFamily="34" charset="0"/>
                <a:cs typeface="Arial" panose="020B0604020202020204" pitchFamily="34" charset="0"/>
              </a:rPr>
              <a:t>:</a:t>
            </a:r>
          </a:p>
          <a:p>
            <a:pPr lvl="1" algn="just"/>
            <a:r>
              <a:rPr lang="fr-FR" sz="2000" dirty="0">
                <a:latin typeface="Tw Cen MT" panose="020B0602020104020603" pitchFamily="34" charset="0"/>
                <a:cs typeface="Arial" panose="020B0604020202020204" pitchFamily="34" charset="0"/>
              </a:rPr>
              <a:t>Taux de guérison : 86,3 %</a:t>
            </a:r>
          </a:p>
          <a:p>
            <a:pPr lvl="1" algn="just"/>
            <a:r>
              <a:rPr lang="fr-FR" sz="2000" dirty="0">
                <a:latin typeface="Tw Cen MT" panose="020B0602020104020603" pitchFamily="34" charset="0"/>
                <a:cs typeface="Arial" panose="020B0604020202020204" pitchFamily="34" charset="0"/>
              </a:rPr>
              <a:t>Le taux de guérison était le plus faible chez les enfants les plus malnutris à l'admission (PB &lt; 115 mm ou œdème), avec 70 à 4 %. </a:t>
            </a:r>
          </a:p>
          <a:p>
            <a:pPr lvl="1" algn="just"/>
            <a:r>
              <a:rPr lang="fr-FR" sz="2000" dirty="0">
                <a:latin typeface="Tw Cen MT" panose="020B0602020104020603" pitchFamily="34" charset="0"/>
                <a:cs typeface="Arial" panose="020B0604020202020204" pitchFamily="34" charset="0"/>
              </a:rPr>
              <a:t>Le taux de mortalité, les défauts, les non-réponses et les transferts étaient tous faibles, représentant respectivement 4-7 %, 3-4 % et 0-2 %.</a:t>
            </a:r>
          </a:p>
          <a:p>
            <a:pPr lvl="1" algn="just"/>
            <a:r>
              <a:rPr lang="fr-FR" sz="2000" dirty="0">
                <a:latin typeface="Tw Cen MT" panose="020B0602020104020603" pitchFamily="34" charset="0"/>
                <a:cs typeface="Arial" panose="020B0604020202020204" pitchFamily="34" charset="0"/>
              </a:rPr>
              <a:t>La consommation moyenne des ATPE était de 60,8 sachets par enfant traité.</a:t>
            </a:r>
          </a:p>
          <a:p>
            <a:pPr lvl="1" algn="just"/>
            <a:r>
              <a:rPr lang="fr-FR" sz="2000" dirty="0">
                <a:latin typeface="Tw Cen MT" panose="020B0602020104020603" pitchFamily="34" charset="0"/>
                <a:cs typeface="Arial" panose="020B0604020202020204" pitchFamily="34" charset="0"/>
              </a:rPr>
              <a:t>La guérison moyenne a été de 5,8 semaines (8,2 semaines pour les &lt;115 mm et les œdèmes, 6 semaines pour les 115 mm-119 mm et 5,2 semaines pour les 120-124 mm).</a:t>
            </a:r>
          </a:p>
          <a:p>
            <a:pPr lvl="1" algn="just"/>
            <a:r>
              <a:rPr lang="fr-FR" sz="2000" dirty="0">
                <a:latin typeface="Tw Cen MT" panose="020B0602020104020603" pitchFamily="34" charset="0"/>
                <a:cs typeface="Arial" panose="020B0604020202020204" pitchFamily="34" charset="0"/>
              </a:rPr>
              <a:t>La guérison a été positivement associée à la formation des mères à l'utilisation du PB avant l'admission de l'enfant.</a:t>
            </a:r>
            <a:endParaRPr lang="en-US" sz="2000" dirty="0">
              <a:latin typeface="Tw Cen MT" panose="020B0602020104020603" pitchFamily="34" charset="0"/>
              <a:cs typeface="Arial" panose="020B0604020202020204" pitchFamily="34" charset="0"/>
            </a:endParaRPr>
          </a:p>
          <a:p>
            <a:pPr marL="0" indent="0" algn="just">
              <a:buNone/>
            </a:pPr>
            <a:endParaRPr lang="fr-FR" dirty="0">
              <a:latin typeface="Garamond" panose="02020404030301010803" pitchFamily="18" charset="0"/>
              <a:cs typeface="Arial" panose="020B0604020202020204" pitchFamily="34" charset="0"/>
            </a:endParaRP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Autofit/>
          </a:bodyPr>
          <a:lstStyle/>
          <a:p>
            <a:pPr algn="ctr"/>
            <a:r>
              <a:rPr lang="fr-FR" sz="2100" b="1" dirty="0">
                <a:solidFill>
                  <a:schemeClr val="tx1"/>
                </a:solidFill>
                <a:latin typeface="Arial" panose="020B0604020202020204" pitchFamily="34" charset="0"/>
                <a:cs typeface="Arial" panose="020B0604020202020204" pitchFamily="34" charset="0"/>
              </a:rPr>
              <a:t>Études liées aux protocole</a:t>
            </a:r>
            <a:r>
              <a:rPr lang="fr-FR" sz="1800" b="1" dirty="0">
                <a:solidFill>
                  <a:schemeClr val="tx1"/>
                </a:solidFill>
                <a:latin typeface="Arial" panose="020B0604020202020204" pitchFamily="34" charset="0"/>
                <a:cs typeface="Arial" panose="020B0604020202020204" pitchFamily="34" charset="0"/>
              </a:rPr>
              <a:t> </a:t>
            </a:r>
            <a:r>
              <a:rPr lang="fr-FR" sz="2100" b="1" dirty="0">
                <a:solidFill>
                  <a:schemeClr val="tx1"/>
                </a:solidFill>
                <a:latin typeface="Arial" panose="020B0604020202020204" pitchFamily="34" charset="0"/>
                <a:cs typeface="Arial" panose="020B0604020202020204" pitchFamily="34" charset="0"/>
              </a:rPr>
              <a:t>combinée</a:t>
            </a:r>
            <a:endParaRPr lang="en-UG" sz="2100" dirty="0">
              <a:solidFill>
                <a:schemeClr val="tx1"/>
              </a:solidFill>
            </a:endParaRPr>
          </a:p>
        </p:txBody>
      </p:sp>
    </p:spTree>
    <p:extLst>
      <p:ext uri="{BB962C8B-B14F-4D97-AF65-F5344CB8AC3E}">
        <p14:creationId xmlns:p14="http://schemas.microsoft.com/office/powerpoint/2010/main" val="310379328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2195163" y="1042482"/>
            <a:ext cx="7886700" cy="4773036"/>
          </a:xfrm>
        </p:spPr>
        <p:txBody>
          <a:bodyPr>
            <a:normAutofit fontScale="70000" lnSpcReduction="20000"/>
          </a:bodyPr>
          <a:lstStyle/>
          <a:p>
            <a:pPr marL="0" indent="0" algn="just">
              <a:buNone/>
            </a:pPr>
            <a:r>
              <a:rPr lang="fr-FR" sz="2600" b="1" dirty="0">
                <a:latin typeface="Tw Cen MT" panose="020B0602020104020603" pitchFamily="34" charset="0"/>
                <a:cs typeface="Arial" panose="020B0604020202020204" pitchFamily="34" charset="0"/>
              </a:rPr>
              <a:t>BURKINA FASO</a:t>
            </a:r>
            <a:r>
              <a:rPr lang="fr-FR" sz="2600" dirty="0">
                <a:latin typeface="Tw Cen MT" panose="020B0602020104020603" pitchFamily="34" charset="0"/>
                <a:cs typeface="Arial" panose="020B0604020202020204" pitchFamily="34" charset="0"/>
              </a:rPr>
              <a:t>:</a:t>
            </a:r>
            <a:r>
              <a:rPr lang="fr-FR" sz="2600" b="1" dirty="0">
                <a:latin typeface="Tw Cen MT" panose="020B0602020104020603" pitchFamily="34" charset="0"/>
                <a:ea typeface="Calibri" panose="020F0502020204030204" pitchFamily="34" charset="0"/>
                <a:cs typeface="Calibri" panose="020F0502020204030204" pitchFamily="34" charset="0"/>
              </a:rPr>
              <a:t> </a:t>
            </a:r>
            <a:r>
              <a:rPr lang="fr-FR" sz="2600" dirty="0">
                <a:solidFill>
                  <a:srgbClr val="000000"/>
                </a:solidFill>
                <a:latin typeface="Tw Cen MT" panose="020B0602020104020603" pitchFamily="34" charset="0"/>
                <a:ea typeface="Calibri" panose="020F0502020204030204" pitchFamily="34" charset="0"/>
                <a:cs typeface="Calibri" panose="020F0502020204030204" pitchFamily="34" charset="0"/>
              </a:rPr>
              <a:t>L’efficacité d’une dose réduite d’ATPE</a:t>
            </a:r>
            <a:r>
              <a:rPr lang="fr-FR" sz="2600" dirty="0">
                <a:solidFill>
                  <a:srgbClr val="000000"/>
                </a:solidFill>
                <a:latin typeface="Tw Cen MT" panose="020B0602020104020603" pitchFamily="34" charset="0"/>
                <a:ea typeface="Calibri" panose="020F0502020204030204" pitchFamily="34" charset="0"/>
                <a:cs typeface="Times New Roman" panose="02020603050405020304" pitchFamily="18" charset="0"/>
              </a:rPr>
              <a:t>. Critérié d’admission et sortie basée sur le protocole standard (MAS selon PTZ &lt; -3 et/ou PB &lt; 115mm ayant de l'appétit) </a:t>
            </a:r>
          </a:p>
          <a:p>
            <a:pPr marL="0" indent="0" algn="just">
              <a:buNone/>
            </a:pPr>
            <a:endParaRPr lang="en-UG" sz="2600" dirty="0">
              <a:latin typeface="Tw Cen MT" panose="020B0602020104020603"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600"/>
              </a:spcAft>
              <a:buNone/>
            </a:pPr>
            <a:r>
              <a:rPr lang="fr-FR" sz="2600" b="1" u="sng" dirty="0">
                <a:solidFill>
                  <a:srgbClr val="000000"/>
                </a:solidFill>
                <a:latin typeface="Tw Cen MT" panose="020B0602020104020603" pitchFamily="34" charset="0"/>
                <a:ea typeface="Calibri" panose="020F0502020204030204" pitchFamily="34" charset="0"/>
                <a:cs typeface="Times New Roman" panose="02020603050405020304" pitchFamily="18" charset="0"/>
              </a:rPr>
              <a:t>Résultats (1) </a:t>
            </a:r>
            <a:r>
              <a:rPr lang="fr-FR" sz="2600" b="1" dirty="0">
                <a:solidFill>
                  <a:srgbClr val="000000"/>
                </a:solidFill>
                <a:latin typeface="Tw Cen MT" panose="020B0602020104020603" pitchFamily="34" charset="0"/>
                <a:ea typeface="Calibri" panose="020F0502020204030204" pitchFamily="34" charset="0"/>
                <a:cs typeface="Times New Roman" panose="02020603050405020304" pitchFamily="18" charset="0"/>
              </a:rPr>
              <a:t> : </a:t>
            </a:r>
            <a:r>
              <a:rPr lang="fr-FR" sz="2600" dirty="0">
                <a:solidFill>
                  <a:srgbClr val="000000"/>
                </a:solidFill>
                <a:latin typeface="Tw Cen MT" panose="020B0602020104020603" pitchFamily="34" charset="0"/>
                <a:ea typeface="Calibri" panose="020F0502020204030204" pitchFamily="34" charset="0"/>
                <a:cs typeface="Times New Roman" panose="02020603050405020304" pitchFamily="18" charset="0"/>
              </a:rPr>
              <a:t>pas de différence significative en termes de taux de guérison, d'abandon, de décès, de référés, de non-répondants ou de rechute.</a:t>
            </a:r>
            <a:endParaRPr lang="en-UG" sz="2600" dirty="0">
              <a:latin typeface="Tw Cen MT" panose="020B0602020104020603"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600"/>
              </a:spcAft>
            </a:pPr>
            <a:r>
              <a:rPr lang="fr-FR" sz="2600" dirty="0">
                <a:solidFill>
                  <a:srgbClr val="000000"/>
                </a:solidFill>
                <a:latin typeface="Tw Cen MT" panose="020B0602020104020603" pitchFamily="34" charset="0"/>
                <a:ea typeface="Calibri" panose="020F0502020204030204" pitchFamily="34" charset="0"/>
                <a:cs typeface="Times New Roman" panose="02020603050405020304" pitchFamily="18" charset="0"/>
              </a:rPr>
              <a:t>La durée de séjour moyenne est de 56 jours (8 semaines).</a:t>
            </a:r>
            <a:endParaRPr lang="en-UG" sz="2600" dirty="0">
              <a:latin typeface="Tw Cen MT" panose="020B0602020104020603"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600"/>
              </a:spcAft>
            </a:pPr>
            <a:r>
              <a:rPr lang="fr-FR" sz="2600" dirty="0">
                <a:solidFill>
                  <a:srgbClr val="000000"/>
                </a:solidFill>
                <a:latin typeface="Tw Cen MT" panose="020B0602020104020603" pitchFamily="34" charset="0"/>
                <a:ea typeface="Calibri" panose="020F0502020204030204" pitchFamily="34" charset="0"/>
                <a:cs typeface="Times New Roman" panose="02020603050405020304" pitchFamily="18" charset="0"/>
              </a:rPr>
              <a:t>pas de différence significative en termes de </a:t>
            </a:r>
            <a:r>
              <a:rPr lang="fr-FR" sz="2600" dirty="0">
                <a:solidFill>
                  <a:srgbClr val="000000"/>
                </a:solidFill>
                <a:latin typeface="Tw Cen MT" panose="020B0602020104020603" pitchFamily="34" charset="0"/>
                <a:ea typeface="Times New Roman" panose="02020603050405020304" pitchFamily="18" charset="0"/>
                <a:cs typeface="Calibri" panose="020F0502020204030204" pitchFamily="34" charset="0"/>
              </a:rPr>
              <a:t>vélocité </a:t>
            </a:r>
            <a:r>
              <a:rPr lang="en-UG" sz="2600" dirty="0">
                <a:solidFill>
                  <a:srgbClr val="000000"/>
                </a:solidFill>
                <a:latin typeface="Tw Cen MT" panose="020B0602020104020603" pitchFamily="34" charset="0"/>
                <a:ea typeface="Times New Roman" panose="02020603050405020304" pitchFamily="18" charset="0"/>
                <a:cs typeface="Calibri" panose="020F0502020204030204" pitchFamily="34" charset="0"/>
              </a:rPr>
              <a:t>de gain de </a:t>
            </a:r>
            <a:r>
              <a:rPr lang="en-UG" sz="2600" dirty="0" err="1">
                <a:solidFill>
                  <a:srgbClr val="000000"/>
                </a:solidFill>
                <a:latin typeface="Tw Cen MT" panose="020B0602020104020603" pitchFamily="34" charset="0"/>
                <a:ea typeface="Times New Roman" panose="02020603050405020304" pitchFamily="18" charset="0"/>
                <a:cs typeface="Calibri" panose="020F0502020204030204" pitchFamily="34" charset="0"/>
              </a:rPr>
              <a:t>poids</a:t>
            </a:r>
            <a:endParaRPr lang="en-UG" sz="2600" dirty="0">
              <a:latin typeface="Tw Cen MT" panose="020B0602020104020603"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600"/>
              </a:spcAft>
              <a:buNone/>
            </a:pPr>
            <a:r>
              <a:rPr lang="fr-FR" sz="2600" dirty="0">
                <a:solidFill>
                  <a:srgbClr val="000000"/>
                </a:solidFill>
                <a:latin typeface="Tw Cen MT" panose="020B0602020104020603" pitchFamily="34" charset="0"/>
                <a:ea typeface="Calibri" panose="020F0502020204030204" pitchFamily="34" charset="0"/>
                <a:cs typeface="Times New Roman" panose="02020603050405020304" pitchFamily="18" charset="0"/>
              </a:rPr>
              <a:t>(différence significative en termes de </a:t>
            </a:r>
            <a:r>
              <a:rPr lang="fr-FR" sz="2600" dirty="0">
                <a:solidFill>
                  <a:srgbClr val="000000"/>
                </a:solidFill>
                <a:latin typeface="Tw Cen MT" panose="020B0602020104020603" pitchFamily="34" charset="0"/>
                <a:ea typeface="Times New Roman" panose="02020603050405020304" pitchFamily="18" charset="0"/>
                <a:cs typeface="Calibri" panose="020F0502020204030204" pitchFamily="34" charset="0"/>
              </a:rPr>
              <a:t>vélocité </a:t>
            </a:r>
            <a:r>
              <a:rPr lang="en-UG" sz="2600" dirty="0">
                <a:solidFill>
                  <a:srgbClr val="000000"/>
                </a:solidFill>
                <a:latin typeface="Tw Cen MT" panose="020B0602020104020603" pitchFamily="34" charset="0"/>
                <a:ea typeface="Times New Roman" panose="02020603050405020304" pitchFamily="18" charset="0"/>
                <a:cs typeface="Calibri" panose="020F0502020204030204" pitchFamily="34" charset="0"/>
              </a:rPr>
              <a:t>de gain de </a:t>
            </a:r>
            <a:r>
              <a:rPr lang="fr-FR" sz="2600" dirty="0">
                <a:solidFill>
                  <a:srgbClr val="000000"/>
                </a:solidFill>
                <a:latin typeface="Tw Cen MT" panose="020B0602020104020603" pitchFamily="34" charset="0"/>
                <a:ea typeface="Times New Roman" panose="02020603050405020304" pitchFamily="18" charset="0"/>
                <a:cs typeface="Calibri" panose="020F0502020204030204" pitchFamily="34" charset="0"/>
              </a:rPr>
              <a:t>taille pour les enfants &lt;12mois)</a:t>
            </a:r>
            <a:endParaRPr lang="en-UG" sz="2600" dirty="0">
              <a:latin typeface="Tw Cen MT" panose="020B0602020104020603"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600"/>
              </a:spcAft>
            </a:pPr>
            <a:r>
              <a:rPr lang="en-UG" sz="2600" dirty="0">
                <a:solidFill>
                  <a:srgbClr val="000000"/>
                </a:solidFill>
                <a:latin typeface="Tw Cen MT" panose="020B0602020104020603" pitchFamily="34" charset="0"/>
                <a:ea typeface="Times New Roman" panose="02020603050405020304" pitchFamily="18" charset="0"/>
                <a:cs typeface="Calibri" panose="020F0502020204030204" pitchFamily="34" charset="0"/>
              </a:rPr>
              <a:t>Economies (16.8%) sur le </a:t>
            </a:r>
            <a:r>
              <a:rPr lang="en-UG" sz="2600" dirty="0" err="1">
                <a:solidFill>
                  <a:srgbClr val="000000"/>
                </a:solidFill>
                <a:latin typeface="Tw Cen MT" panose="020B0602020104020603" pitchFamily="34" charset="0"/>
                <a:ea typeface="Times New Roman" panose="02020603050405020304" pitchFamily="18" charset="0"/>
                <a:cs typeface="Calibri" panose="020F0502020204030204" pitchFamily="34" charset="0"/>
              </a:rPr>
              <a:t>coût</a:t>
            </a:r>
            <a:r>
              <a:rPr lang="en-UG" sz="2600" dirty="0">
                <a:solidFill>
                  <a:srgbClr val="000000"/>
                </a:solidFill>
                <a:latin typeface="Tw Cen MT" panose="020B0602020104020603" pitchFamily="34" charset="0"/>
                <a:ea typeface="Times New Roman" panose="02020603050405020304" pitchFamily="18" charset="0"/>
                <a:cs typeface="Calibri" panose="020F0502020204030204" pitchFamily="34" charset="0"/>
              </a:rPr>
              <a:t> du </a:t>
            </a:r>
            <a:r>
              <a:rPr lang="en-UG" sz="2600" dirty="0" err="1">
                <a:solidFill>
                  <a:srgbClr val="000000"/>
                </a:solidFill>
                <a:latin typeface="Tw Cen MT" panose="020B0602020104020603" pitchFamily="34" charset="0"/>
                <a:ea typeface="Times New Roman" panose="02020603050405020304" pitchFamily="18" charset="0"/>
                <a:cs typeface="Calibri" panose="020F0502020204030204" pitchFamily="34" charset="0"/>
              </a:rPr>
              <a:t>traitement</a:t>
            </a:r>
            <a:r>
              <a:rPr lang="fr-FR" sz="2600" dirty="0">
                <a:solidFill>
                  <a:srgbClr val="000000"/>
                </a:solidFill>
                <a:latin typeface="Tw Cen MT" panose="020B0602020104020603" pitchFamily="34" charset="0"/>
                <a:ea typeface="Times New Roman" panose="02020603050405020304" pitchFamily="18" charset="0"/>
                <a:cs typeface="Calibri" panose="020F0502020204030204" pitchFamily="34" charset="0"/>
              </a:rPr>
              <a:t>- Par enfant traite base sur le dose réduite=$76.2 et dose standard=$91.6</a:t>
            </a:r>
            <a:r>
              <a:rPr lang="en-UG" sz="2600" dirty="0">
                <a:solidFill>
                  <a:srgbClr val="000000"/>
                </a:solidFill>
                <a:latin typeface="Tw Cen MT" panose="020B0602020104020603" pitchFamily="34" charset="0"/>
                <a:ea typeface="Times New Roman" panose="02020603050405020304" pitchFamily="18" charset="0"/>
                <a:cs typeface="Calibri" panose="020F0502020204030204" pitchFamily="34" charset="0"/>
              </a:rPr>
              <a:t>. </a:t>
            </a:r>
            <a:endParaRPr lang="en-UG" sz="2600" dirty="0">
              <a:latin typeface="Tw Cen MT" panose="020B0602020104020603"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600"/>
              </a:spcAft>
              <a:buNone/>
            </a:pPr>
            <a:r>
              <a:rPr lang="en-US" sz="2600" dirty="0">
                <a:latin typeface="Tw Cen MT" panose="020B0602020104020603" pitchFamily="34" charset="0"/>
                <a:cs typeface="Arial" panose="020B0604020202020204" pitchFamily="34" charset="0"/>
              </a:rPr>
              <a:t>Note:</a:t>
            </a:r>
          </a:p>
          <a:p>
            <a:pPr>
              <a:lnSpc>
                <a:spcPct val="107000"/>
              </a:lnSpc>
              <a:spcBef>
                <a:spcPts val="0"/>
              </a:spcBef>
              <a:spcAft>
                <a:spcPts val="600"/>
              </a:spcAft>
              <a:buFont typeface="Calibri" panose="020F0502020204030204" pitchFamily="34" charset="0"/>
              <a:buChar char="–"/>
            </a:pPr>
            <a:r>
              <a:rPr lang="fr-FR" sz="2600" dirty="0">
                <a:solidFill>
                  <a:srgbClr val="000000"/>
                </a:solidFill>
                <a:latin typeface="Tw Cen MT" panose="020B0602020104020603" pitchFamily="34" charset="0"/>
                <a:ea typeface="Times New Roman" panose="02020603050405020304" pitchFamily="18" charset="0"/>
                <a:cs typeface="Calibri" panose="020F0502020204030204" pitchFamily="34" charset="0"/>
              </a:rPr>
              <a:t>Les différents types de coûts sont similaires dans les deux groupes sauf pour l'ATPE. </a:t>
            </a:r>
          </a:p>
          <a:p>
            <a:pPr>
              <a:lnSpc>
                <a:spcPct val="107000"/>
              </a:lnSpc>
              <a:spcBef>
                <a:spcPts val="0"/>
              </a:spcBef>
              <a:spcAft>
                <a:spcPts val="600"/>
              </a:spcAft>
              <a:buFont typeface="Calibri" panose="020F0502020204030204" pitchFamily="34" charset="0"/>
              <a:buChar char="–"/>
            </a:pPr>
            <a:r>
              <a:rPr lang="fr-FR" sz="2600" dirty="0">
                <a:solidFill>
                  <a:srgbClr val="000000"/>
                </a:solidFill>
                <a:latin typeface="Tw Cen MT" panose="020B0602020104020603" pitchFamily="34" charset="0"/>
                <a:ea typeface="Times New Roman" panose="02020603050405020304" pitchFamily="18" charset="0"/>
                <a:cs typeface="Calibri" panose="020F0502020204030204" pitchFamily="34" charset="0"/>
              </a:rPr>
              <a:t>ATPE représente 56,2% du total des coûts de traitement avec une dose standard et 47,0% avec une dose réduite.</a:t>
            </a:r>
            <a:endParaRPr lang="en-UG" sz="2600" dirty="0">
              <a:latin typeface="Tw Cen MT" panose="020B0602020104020603"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600"/>
              </a:spcAft>
              <a:buNone/>
            </a:pPr>
            <a:endParaRPr lang="en-US" dirty="0">
              <a:latin typeface="Garamond" panose="02020404030301010803" pitchFamily="18" charset="0"/>
              <a:cs typeface="Arial" panose="020B0604020202020204" pitchFamily="34" charset="0"/>
            </a:endParaRP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Autofit/>
          </a:bodyPr>
          <a:lstStyle/>
          <a:p>
            <a:pPr algn="ctr"/>
            <a:r>
              <a:rPr lang="fr-FR" sz="2100" b="1" dirty="0">
                <a:solidFill>
                  <a:schemeClr val="tx1"/>
                </a:solidFill>
                <a:latin typeface="Arial" panose="020B0604020202020204" pitchFamily="34" charset="0"/>
                <a:cs typeface="Arial" panose="020B0604020202020204" pitchFamily="34" charset="0"/>
              </a:rPr>
              <a:t>Études liées aux protocole combinée</a:t>
            </a:r>
            <a:endParaRPr lang="en-UG" sz="1800" dirty="0">
              <a:solidFill>
                <a:schemeClr val="tx1"/>
              </a:solidFill>
            </a:endParaRPr>
          </a:p>
        </p:txBody>
      </p:sp>
    </p:spTree>
    <p:extLst>
      <p:ext uri="{BB962C8B-B14F-4D97-AF65-F5344CB8AC3E}">
        <p14:creationId xmlns:p14="http://schemas.microsoft.com/office/powerpoint/2010/main" val="220077933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p:txBody>
          <a:bodyPr>
            <a:normAutofit/>
          </a:bodyPr>
          <a:lstStyle/>
          <a:p>
            <a:pPr marL="0" indent="0" algn="just">
              <a:buNone/>
            </a:pPr>
            <a:r>
              <a:rPr lang="fr-FR" sz="1950" b="1" u="sng" dirty="0">
                <a:solidFill>
                  <a:srgbClr val="000000"/>
                </a:solidFill>
                <a:latin typeface="Tw Cen MT" panose="020B0602020104020603" pitchFamily="34" charset="0"/>
                <a:ea typeface="Calibri" panose="020F0502020204030204" pitchFamily="34" charset="0"/>
                <a:cs typeface="Times New Roman" panose="02020603050405020304" pitchFamily="18" charset="0"/>
              </a:rPr>
              <a:t>Résultats (2)</a:t>
            </a:r>
            <a:r>
              <a:rPr lang="fr-FR" sz="1950" b="1" dirty="0">
                <a:solidFill>
                  <a:srgbClr val="000000"/>
                </a:solidFill>
                <a:latin typeface="Tw Cen MT" panose="020B0602020104020603" pitchFamily="34" charset="0"/>
                <a:ea typeface="Calibri" panose="020F0502020204030204" pitchFamily="34" charset="0"/>
                <a:cs typeface="Times New Roman" panose="02020603050405020304" pitchFamily="18" charset="0"/>
              </a:rPr>
              <a:t>:</a:t>
            </a:r>
          </a:p>
          <a:p>
            <a:pPr marL="0">
              <a:lnSpc>
                <a:spcPct val="107000"/>
              </a:lnSpc>
              <a:spcBef>
                <a:spcPts val="0"/>
              </a:spcBef>
              <a:spcAft>
                <a:spcPts val="600"/>
              </a:spcAft>
            </a:pPr>
            <a:r>
              <a:rPr lang="fr-FR" b="1"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 </a:t>
            </a:r>
            <a:r>
              <a:rPr lang="fr-FR" dirty="0">
                <a:solidFill>
                  <a:srgbClr val="000000"/>
                </a:solidFill>
                <a:effectLst/>
                <a:latin typeface="Tw Cen MT" panose="020B0602020104020603" pitchFamily="34" charset="0"/>
                <a:ea typeface="Times New Roman" panose="02020603050405020304" pitchFamily="18" charset="0"/>
                <a:cs typeface="Calibri" panose="020F0502020204030204" pitchFamily="34" charset="0"/>
              </a:rPr>
              <a:t>93% des mères du groupe à dose réduite et 97% de celles du groupe à dose normale ont estimé que la quantité des ATPE était suffisante.</a:t>
            </a:r>
          </a:p>
          <a:p>
            <a:pPr marL="0">
              <a:lnSpc>
                <a:spcPct val="107000"/>
              </a:lnSpc>
              <a:spcBef>
                <a:spcPts val="0"/>
              </a:spcBef>
              <a:spcAft>
                <a:spcPts val="600"/>
              </a:spcAft>
            </a:pPr>
            <a:r>
              <a:rPr lang="fr-FR" dirty="0">
                <a:solidFill>
                  <a:srgbClr val="000000"/>
                </a:solidFill>
                <a:latin typeface="Tw Cen MT" panose="020B0602020104020603" pitchFamily="34" charset="0"/>
                <a:ea typeface="Times New Roman" panose="02020603050405020304" pitchFamily="18" charset="0"/>
                <a:cs typeface="Calibri" panose="020F0502020204030204" pitchFamily="34" charset="0"/>
              </a:rPr>
              <a:t>P</a:t>
            </a:r>
            <a:r>
              <a:rPr lang="fr-FR" dirty="0">
                <a:solidFill>
                  <a:srgbClr val="000000"/>
                </a:solidFill>
                <a:effectLst/>
                <a:latin typeface="Tw Cen MT" panose="020B0602020104020603" pitchFamily="34" charset="0"/>
                <a:ea typeface="Times New Roman" panose="02020603050405020304" pitchFamily="18" charset="0"/>
                <a:cs typeface="Calibri" panose="020F0502020204030204" pitchFamily="34" charset="0"/>
              </a:rPr>
              <a:t>rincipaux prédicteurs d’un temps à guérir plus long sont :</a:t>
            </a:r>
            <a:endParaRPr lang="en-UG" dirty="0">
              <a:effectLst/>
              <a:latin typeface="Tw Cen MT" panose="020B0602020104020603" pitchFamily="34" charset="0"/>
              <a:ea typeface="Calibri" panose="020F0502020204030204" pitchFamily="34" charset="0"/>
              <a:cs typeface="Times New Roman" panose="02020603050405020304" pitchFamily="18" charset="0"/>
            </a:endParaRPr>
          </a:p>
          <a:p>
            <a:pPr marL="385763" lvl="1" indent="-214313">
              <a:lnSpc>
                <a:spcPct val="107000"/>
              </a:lnSpc>
              <a:spcBef>
                <a:spcPts val="0"/>
              </a:spcBef>
              <a:spcAft>
                <a:spcPts val="600"/>
              </a:spcAft>
              <a:buFont typeface="Calibri" panose="020F0502020204030204" pitchFamily="34" charset="0"/>
              <a:buChar char="–"/>
            </a:pPr>
            <a:r>
              <a:rPr lang="fr-FR" sz="1500" dirty="0">
                <a:solidFill>
                  <a:srgbClr val="000000"/>
                </a:solidFill>
                <a:latin typeface="Tw Cen MT" panose="020B0602020104020603" pitchFamily="34" charset="0"/>
                <a:ea typeface="Times New Roman" panose="02020603050405020304" pitchFamily="18" charset="0"/>
                <a:cs typeface="Calibri" panose="020F0502020204030204" pitchFamily="34" charset="0"/>
              </a:rPr>
              <a:t> </a:t>
            </a:r>
            <a:r>
              <a:rPr lang="fr-FR" sz="1950" dirty="0">
                <a:solidFill>
                  <a:srgbClr val="000000"/>
                </a:solidFill>
                <a:latin typeface="Tw Cen MT" panose="020B0602020104020603" pitchFamily="34" charset="0"/>
                <a:ea typeface="Times New Roman" panose="02020603050405020304" pitchFamily="18" charset="0"/>
                <a:cs typeface="Calibri" panose="020F0502020204030204" pitchFamily="34" charset="0"/>
              </a:rPr>
              <a:t>épisodes de morbidité pendant le traitement</a:t>
            </a:r>
            <a:r>
              <a:rPr lang="en-GB" sz="1950" dirty="0">
                <a:latin typeface="Tw Cen MT" panose="020B0602020104020603" pitchFamily="34" charset="0"/>
                <a:ea typeface="Calibri" panose="020F0502020204030204" pitchFamily="34" charset="0"/>
                <a:cs typeface="Calibri" panose="020F0502020204030204" pitchFamily="34" charset="0"/>
              </a:rPr>
              <a:t> </a:t>
            </a:r>
            <a:r>
              <a:rPr lang="fr-FR" sz="1950" dirty="0">
                <a:solidFill>
                  <a:srgbClr val="000000"/>
                </a:solidFill>
                <a:latin typeface="Tw Cen MT" panose="020B0602020104020603" pitchFamily="34" charset="0"/>
                <a:ea typeface="Times New Roman" panose="02020603050405020304" pitchFamily="18" charset="0"/>
                <a:cs typeface="Calibri" panose="020F0502020204030204" pitchFamily="34" charset="0"/>
              </a:rPr>
              <a:t> et</a:t>
            </a:r>
            <a:endParaRPr lang="en-UG" sz="1950" dirty="0">
              <a:latin typeface="Tw Cen MT" panose="020B0602020104020603" pitchFamily="34" charset="0"/>
              <a:ea typeface="Calibri" panose="020F0502020204030204" pitchFamily="34" charset="0"/>
              <a:cs typeface="Times New Roman" panose="02020603050405020304" pitchFamily="18" charset="0"/>
            </a:endParaRPr>
          </a:p>
          <a:p>
            <a:pPr marL="385763" lvl="1" indent="-214313">
              <a:lnSpc>
                <a:spcPct val="107000"/>
              </a:lnSpc>
              <a:spcBef>
                <a:spcPts val="0"/>
              </a:spcBef>
              <a:spcAft>
                <a:spcPts val="600"/>
              </a:spcAft>
              <a:buFont typeface="Calibri" panose="020F0502020204030204" pitchFamily="34" charset="0"/>
              <a:buChar char="–"/>
            </a:pPr>
            <a:r>
              <a:rPr lang="fr-FR" sz="1950" dirty="0">
                <a:solidFill>
                  <a:srgbClr val="000000"/>
                </a:solidFill>
                <a:latin typeface="Tw Cen MT" panose="020B0602020104020603" pitchFamily="34" charset="0"/>
                <a:ea typeface="Times New Roman" panose="02020603050405020304" pitchFamily="18" charset="0"/>
                <a:cs typeface="Calibri" panose="020F0502020204030204" pitchFamily="34" charset="0"/>
              </a:rPr>
              <a:t> les visites manquées.</a:t>
            </a:r>
            <a:endParaRPr lang="en-UG" sz="1950" dirty="0">
              <a:latin typeface="Tw Cen MT" panose="020B0602020104020603" pitchFamily="34" charset="0"/>
              <a:ea typeface="Calibri" panose="020F0502020204030204" pitchFamily="34" charset="0"/>
              <a:cs typeface="Times New Roman" panose="02020603050405020304" pitchFamily="18" charset="0"/>
            </a:endParaRPr>
          </a:p>
          <a:p>
            <a:pPr marL="385763" lvl="1" indent="-214313">
              <a:lnSpc>
                <a:spcPct val="107000"/>
              </a:lnSpc>
              <a:spcBef>
                <a:spcPts val="0"/>
              </a:spcBef>
              <a:spcAft>
                <a:spcPts val="600"/>
              </a:spcAft>
              <a:buFont typeface="Calibri" panose="020F0502020204030204" pitchFamily="34" charset="0"/>
              <a:buChar char="–"/>
            </a:pPr>
            <a:r>
              <a:rPr lang="fr-FR" sz="1950" dirty="0">
                <a:solidFill>
                  <a:srgbClr val="000000"/>
                </a:solidFill>
                <a:latin typeface="Tw Cen MT" panose="020B0602020104020603" pitchFamily="34" charset="0"/>
                <a:ea typeface="Times New Roman" panose="02020603050405020304" pitchFamily="18" charset="0"/>
                <a:cs typeface="Calibri" panose="020F0502020204030204" pitchFamily="34" charset="0"/>
              </a:rPr>
              <a:t>enfant &lt;12 mois  (</a:t>
            </a:r>
            <a:r>
              <a:rPr lang="en-GB" sz="1950" dirty="0">
                <a:latin typeface="Tw Cen MT" panose="020B0602020104020603" pitchFamily="34" charset="0"/>
                <a:ea typeface="Calibri" panose="020F0502020204030204" pitchFamily="34" charset="0"/>
                <a:cs typeface="Times New Roman" panose="02020603050405020304" pitchFamily="18" charset="0"/>
              </a:rPr>
              <a:t>Stayed longer than children &gt;12 </a:t>
            </a:r>
            <a:r>
              <a:rPr lang="en-GB" sz="1950" dirty="0" err="1">
                <a:latin typeface="Tw Cen MT" panose="020B0602020104020603" pitchFamily="34" charset="0"/>
                <a:ea typeface="Calibri" panose="020F0502020204030204" pitchFamily="34" charset="0"/>
                <a:cs typeface="Times New Roman" panose="02020603050405020304" pitchFamily="18" charset="0"/>
              </a:rPr>
              <a:t>mos</a:t>
            </a:r>
            <a:r>
              <a:rPr lang="en-GB" sz="1950" dirty="0">
                <a:latin typeface="Tw Cen MT" panose="020B0602020104020603" pitchFamily="34" charset="0"/>
                <a:ea typeface="Calibri" panose="020F0502020204030204" pitchFamily="34" charset="0"/>
                <a:cs typeface="Times New Roman" panose="02020603050405020304" pitchFamily="18" charset="0"/>
              </a:rPr>
              <a:t> by about 13 days</a:t>
            </a:r>
            <a:r>
              <a:rPr lang="fr-FR" sz="1950" dirty="0">
                <a:solidFill>
                  <a:srgbClr val="000000"/>
                </a:solidFill>
                <a:latin typeface="Tw Cen MT" panose="020B0602020104020603" pitchFamily="34" charset="0"/>
                <a:ea typeface="Times New Roman" panose="02020603050405020304" pitchFamily="18" charset="0"/>
                <a:cs typeface="Calibri" panose="020F0502020204030204" pitchFamily="34" charset="0"/>
              </a:rPr>
              <a:t>)</a:t>
            </a:r>
            <a:r>
              <a:rPr lang="en-GB" sz="1950" dirty="0">
                <a:latin typeface="Tw Cen MT" panose="020B0602020104020603" pitchFamily="34" charset="0"/>
                <a:ea typeface="Calibri" panose="020F0502020204030204" pitchFamily="34" charset="0"/>
                <a:cs typeface="Calibri" panose="020F0502020204030204" pitchFamily="34" charset="0"/>
              </a:rPr>
              <a:t> </a:t>
            </a:r>
            <a:endParaRPr lang="en-UG" sz="1950" dirty="0">
              <a:latin typeface="Tw Cen MT" panose="020B0602020104020603" pitchFamily="34" charset="0"/>
              <a:ea typeface="Calibri" panose="020F0502020204030204" pitchFamily="34" charset="0"/>
              <a:cs typeface="Times New Roman" panose="02020603050405020304" pitchFamily="18" charset="0"/>
            </a:endParaRPr>
          </a:p>
          <a:p>
            <a:pPr marL="385763" lvl="1" indent="-214313">
              <a:lnSpc>
                <a:spcPct val="107000"/>
              </a:lnSpc>
              <a:spcBef>
                <a:spcPts val="0"/>
              </a:spcBef>
              <a:spcAft>
                <a:spcPts val="600"/>
              </a:spcAft>
              <a:buFont typeface="Calibri" panose="020F0502020204030204" pitchFamily="34" charset="0"/>
              <a:buChar char="–"/>
            </a:pPr>
            <a:r>
              <a:rPr lang="fr-FR" sz="1950" dirty="0">
                <a:solidFill>
                  <a:srgbClr val="000000"/>
                </a:solidFill>
                <a:latin typeface="Tw Cen MT" panose="020B0602020104020603" pitchFamily="34" charset="0"/>
                <a:ea typeface="Times New Roman" panose="02020603050405020304" pitchFamily="18" charset="0"/>
                <a:cs typeface="Calibri" panose="020F0502020204030204" pitchFamily="34" charset="0"/>
              </a:rPr>
              <a:t>visite sautée (planifiée, double ration ATPE)</a:t>
            </a:r>
            <a:endParaRPr lang="en-UG" sz="1950" dirty="0">
              <a:latin typeface="Tw Cen MT" panose="020B0602020104020603" pitchFamily="34" charset="0"/>
              <a:ea typeface="Calibri" panose="020F0502020204030204" pitchFamily="34" charset="0"/>
              <a:cs typeface="Times New Roman" panose="02020603050405020304" pitchFamily="18" charset="0"/>
            </a:endParaRPr>
          </a:p>
          <a:p>
            <a:pPr marL="385763" lvl="1" indent="-214313">
              <a:lnSpc>
                <a:spcPct val="107000"/>
              </a:lnSpc>
              <a:spcBef>
                <a:spcPts val="0"/>
              </a:spcBef>
              <a:spcAft>
                <a:spcPts val="600"/>
              </a:spcAft>
              <a:buFont typeface="Calibri" panose="020F0502020204030204" pitchFamily="34" charset="0"/>
              <a:buChar char="–"/>
            </a:pPr>
            <a:r>
              <a:rPr lang="en-US" sz="1950" dirty="0" err="1">
                <a:solidFill>
                  <a:srgbClr val="000000"/>
                </a:solidFill>
                <a:latin typeface="Tw Cen MT" panose="020B0602020104020603" pitchFamily="34" charset="0"/>
                <a:ea typeface="Times New Roman" panose="02020603050405020304" pitchFamily="18" charset="0"/>
                <a:cs typeface="Calibri" panose="020F0502020204030204" pitchFamily="34" charset="0"/>
              </a:rPr>
              <a:t>Jeune</a:t>
            </a:r>
            <a:r>
              <a:rPr lang="en-US" sz="1950" dirty="0">
                <a:solidFill>
                  <a:srgbClr val="000000"/>
                </a:solidFill>
                <a:latin typeface="Tw Cen MT" panose="020B0602020104020603" pitchFamily="34" charset="0"/>
                <a:ea typeface="Times New Roman" panose="02020603050405020304" pitchFamily="18" charset="0"/>
                <a:cs typeface="Calibri" panose="020F0502020204030204" pitchFamily="34" charset="0"/>
              </a:rPr>
              <a:t> </a:t>
            </a:r>
            <a:r>
              <a:rPr lang="en-US" sz="1950" dirty="0" err="1">
                <a:solidFill>
                  <a:srgbClr val="000000"/>
                </a:solidFill>
                <a:latin typeface="Tw Cen MT" panose="020B0602020104020603" pitchFamily="34" charset="0"/>
                <a:ea typeface="Times New Roman" panose="02020603050405020304" pitchFamily="18" charset="0"/>
                <a:cs typeface="Calibri" panose="020F0502020204030204" pitchFamily="34" charset="0"/>
              </a:rPr>
              <a:t>mère</a:t>
            </a:r>
            <a:endParaRPr lang="en-UG" sz="1950" dirty="0">
              <a:latin typeface="Tw Cen MT" panose="020B0602020104020603" pitchFamily="34" charset="0"/>
              <a:ea typeface="Calibri" panose="020F0502020204030204" pitchFamily="34" charset="0"/>
              <a:cs typeface="Times New Roman" panose="02020603050405020304" pitchFamily="18" charset="0"/>
            </a:endParaRPr>
          </a:p>
          <a:p>
            <a:pPr marL="171450" lvl="1" indent="0">
              <a:spcBef>
                <a:spcPts val="0"/>
              </a:spcBef>
              <a:spcAft>
                <a:spcPts val="600"/>
              </a:spcAft>
              <a:buNone/>
            </a:pPr>
            <a:endParaRPr lang="en-US" sz="2100" dirty="0">
              <a:latin typeface="Garamond" panose="02020404030301010803" pitchFamily="18" charset="0"/>
              <a:cs typeface="Arial" panose="020B0604020202020204" pitchFamily="34" charset="0"/>
            </a:endParaRP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Autofit/>
          </a:bodyPr>
          <a:lstStyle/>
          <a:p>
            <a:pPr algn="ctr"/>
            <a:r>
              <a:rPr lang="fr-FR" sz="2400" b="1" dirty="0">
                <a:solidFill>
                  <a:schemeClr val="tx1"/>
                </a:solidFill>
                <a:latin typeface="Arial" panose="020B0604020202020204" pitchFamily="34" charset="0"/>
                <a:cs typeface="Arial" panose="020B0604020202020204" pitchFamily="34" charset="0"/>
              </a:rPr>
              <a:t>Études liées au protocole combinée</a:t>
            </a:r>
            <a:endParaRPr lang="en-UG" sz="2400" dirty="0">
              <a:solidFill>
                <a:schemeClr val="tx1"/>
              </a:solidFill>
            </a:endParaRPr>
          </a:p>
        </p:txBody>
      </p:sp>
    </p:spTree>
    <p:extLst>
      <p:ext uri="{BB962C8B-B14F-4D97-AF65-F5344CB8AC3E}">
        <p14:creationId xmlns:p14="http://schemas.microsoft.com/office/powerpoint/2010/main" val="137206594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2195163" y="1042482"/>
            <a:ext cx="7959129" cy="4773036"/>
          </a:xfrm>
        </p:spPr>
        <p:txBody>
          <a:bodyPr>
            <a:normAutofit fontScale="92500" lnSpcReduction="20000"/>
          </a:bodyPr>
          <a:lstStyle/>
          <a:p>
            <a:pPr marL="0" indent="0" algn="just">
              <a:buNone/>
            </a:pPr>
            <a:r>
              <a:rPr lang="en-US" sz="2400" b="1" dirty="0">
                <a:latin typeface="Tw Cen MT" panose="020B0602020104020603" pitchFamily="34" charset="0"/>
                <a:ea typeface="Cambria" panose="02040503050406030204" pitchFamily="18" charset="0"/>
                <a:cs typeface="Arial" panose="020B0604020202020204" pitchFamily="34" charset="0"/>
              </a:rPr>
              <a:t>NIGER</a:t>
            </a:r>
            <a:r>
              <a:rPr lang="en-US" b="1" dirty="0">
                <a:latin typeface="Tw Cen MT" panose="020B0602020104020603" pitchFamily="34" charset="0"/>
                <a:ea typeface="Cambria" panose="02040503050406030204" pitchFamily="18" charset="0"/>
                <a:cs typeface="Arial" panose="020B0604020202020204" pitchFamily="34" charset="0"/>
              </a:rPr>
              <a:t>:</a:t>
            </a:r>
            <a:r>
              <a:rPr lang="fr-FR" sz="2400" dirty="0">
                <a:solidFill>
                  <a:srgbClr val="333333"/>
                </a:solidFill>
                <a:latin typeface="Tw Cen MT" panose="020B0602020104020603" pitchFamily="34" charset="0"/>
                <a:ea typeface="Cambria" panose="02040503050406030204" pitchFamily="18" charset="0"/>
                <a:cs typeface="Times New Roman" panose="02020603050405020304" pitchFamily="18" charset="0"/>
              </a:rPr>
              <a:t>a comparé, dans les conditions du programme, le dépistage de la MAS par les mères et les ASC à l'aide de rubans PB à bandes de couleur. Une analyse de l'efficacité et des coûts de chaque stratégie de dépistage a été réalisée.</a:t>
            </a:r>
          </a:p>
          <a:p>
            <a:pPr marL="0" indent="0" algn="just">
              <a:buNone/>
            </a:pPr>
            <a:endParaRPr lang="fr-FR" sz="2400" dirty="0">
              <a:solidFill>
                <a:srgbClr val="333333"/>
              </a:solidFill>
              <a:latin typeface="Tw Cen MT" panose="020B0602020104020603" pitchFamily="34" charset="0"/>
              <a:ea typeface="Cambria" panose="02040503050406030204" pitchFamily="18" charset="0"/>
              <a:cs typeface="Times New Roman" panose="02020603050405020304" pitchFamily="18" charset="0"/>
            </a:endParaRPr>
          </a:p>
          <a:p>
            <a:pPr marL="0" indent="0" algn="just">
              <a:buNone/>
            </a:pPr>
            <a:r>
              <a:rPr lang="en-GB" sz="2400" b="1" u="sng" dirty="0" err="1">
                <a:solidFill>
                  <a:srgbClr val="333333"/>
                </a:solidFill>
                <a:latin typeface="Tw Cen MT" panose="020B0602020104020603" pitchFamily="34" charset="0"/>
                <a:ea typeface="Cambria" panose="02040503050406030204" pitchFamily="18" charset="0"/>
                <a:cs typeface="Times New Roman" panose="02020603050405020304" pitchFamily="18" charset="0"/>
              </a:rPr>
              <a:t>Résultats</a:t>
            </a:r>
            <a:r>
              <a:rPr lang="en-GB" sz="2400" b="1" u="sng" dirty="0">
                <a:solidFill>
                  <a:srgbClr val="333333"/>
                </a:solidFill>
                <a:latin typeface="Tw Cen MT" panose="020B0602020104020603" pitchFamily="34" charset="0"/>
                <a:ea typeface="Cambria" panose="02040503050406030204" pitchFamily="18" charset="0"/>
                <a:cs typeface="Times New Roman" panose="02020603050405020304" pitchFamily="18" charset="0"/>
              </a:rPr>
              <a:t>  (1)</a:t>
            </a:r>
            <a:endParaRPr lang="en-UG" sz="2400" b="1" dirty="0">
              <a:latin typeface="Tw Cen MT" panose="020B0602020104020603" pitchFamily="34" charset="0"/>
              <a:ea typeface="Cambria" panose="02040503050406030204" pitchFamily="18" charset="0"/>
              <a:cs typeface="Times New Roman" panose="02020603050405020304" pitchFamily="18" charset="0"/>
            </a:endParaRPr>
          </a:p>
          <a:p>
            <a:pPr marL="257175" indent="-257175">
              <a:lnSpc>
                <a:spcPct val="150000"/>
              </a:lnSpc>
              <a:spcBef>
                <a:spcPts val="0"/>
              </a:spcBef>
              <a:buFont typeface="Symbol" panose="05050102010706020507" pitchFamily="18" charset="2"/>
              <a:buChar char=""/>
            </a:pPr>
            <a:r>
              <a:rPr lang="fr-FR" sz="2000" dirty="0">
                <a:solidFill>
                  <a:srgbClr val="333333"/>
                </a:solidFill>
                <a:latin typeface="Tw Cen MT" panose="020B0602020104020603" pitchFamily="34" charset="0"/>
                <a:ea typeface="Cambria" panose="02040503050406030204" pitchFamily="18" charset="0"/>
                <a:cs typeface="Times New Roman" panose="02020603050405020304" pitchFamily="18" charset="0"/>
              </a:rPr>
              <a:t>Les mères n'étaient pas inférieures aux ASC pour le dépistage de la malnutrition, et ce pour un coût nettement inférieur. </a:t>
            </a:r>
          </a:p>
          <a:p>
            <a:pPr marL="257175" indent="-257175">
              <a:lnSpc>
                <a:spcPct val="150000"/>
              </a:lnSpc>
              <a:spcBef>
                <a:spcPts val="0"/>
              </a:spcBef>
              <a:buFont typeface="Symbol" panose="05050102010706020507" pitchFamily="18" charset="2"/>
              <a:buChar char=""/>
            </a:pPr>
            <a:r>
              <a:rPr lang="fr-FR" sz="2000" dirty="0">
                <a:solidFill>
                  <a:srgbClr val="333333"/>
                </a:solidFill>
                <a:latin typeface="Tw Cen MT" panose="020B0602020104020603" pitchFamily="34" charset="0"/>
                <a:ea typeface="Cambria" panose="02040503050406030204" pitchFamily="18" charset="0"/>
                <a:cs typeface="Times New Roman" panose="02020603050405020304" pitchFamily="18" charset="0"/>
              </a:rPr>
              <a:t>Dans la zone des mères, le taux de concordance du PB était plus élevé (75,4 % contre 40,1 %). </a:t>
            </a:r>
          </a:p>
          <a:p>
            <a:pPr marL="257175" indent="-257175">
              <a:lnSpc>
                <a:spcPct val="150000"/>
              </a:lnSpc>
              <a:spcBef>
                <a:spcPts val="0"/>
              </a:spcBef>
              <a:buFont typeface="Symbol" panose="05050102010706020507" pitchFamily="18" charset="2"/>
              <a:buChar char=""/>
            </a:pPr>
            <a:r>
              <a:rPr lang="fr-FR" sz="2000" dirty="0">
                <a:solidFill>
                  <a:srgbClr val="333333"/>
                </a:solidFill>
                <a:latin typeface="Tw Cen MT" panose="020B0602020104020603" pitchFamily="34" charset="0"/>
                <a:ea typeface="Cambria" panose="02040503050406030204" pitchFamily="18" charset="0"/>
                <a:cs typeface="Times New Roman" panose="02020603050405020304" pitchFamily="18" charset="0"/>
              </a:rPr>
              <a:t>Les références par PB &lt;115 mm dans la zone des mères étaient plus enclines à être en accord avec les agents du centre de santé par rapport à la zone des ASC.</a:t>
            </a:r>
          </a:p>
          <a:p>
            <a:pPr marL="0" indent="0" algn="just">
              <a:buNone/>
            </a:pPr>
            <a:endParaRPr lang="en-US" dirty="0">
              <a:latin typeface="Garamond" panose="02020404030301010803" pitchFamily="18" charset="0"/>
              <a:cs typeface="Arial" panose="020B0604020202020204" pitchFamily="34" charset="0"/>
            </a:endParaRPr>
          </a:p>
          <a:p>
            <a:pPr marL="0" indent="0" algn="just">
              <a:buNone/>
            </a:pPr>
            <a:endParaRPr lang="fr-FR" dirty="0">
              <a:latin typeface="Garamond" panose="02020404030301010803" pitchFamily="18" charset="0"/>
              <a:cs typeface="Arial" panose="020B0604020202020204" pitchFamily="34" charset="0"/>
            </a:endParaRP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Autofit/>
          </a:bodyPr>
          <a:lstStyle/>
          <a:p>
            <a:pPr algn="ctr"/>
            <a:r>
              <a:rPr lang="fr-FR" sz="2600" b="1" dirty="0">
                <a:solidFill>
                  <a:schemeClr val="tx1"/>
                </a:solidFill>
                <a:latin typeface="Arial" panose="020B0604020202020204" pitchFamily="34" charset="0"/>
                <a:cs typeface="Arial" panose="020B0604020202020204" pitchFamily="34" charset="0"/>
              </a:rPr>
              <a:t>Études liées au PB famille</a:t>
            </a:r>
            <a:endParaRPr lang="en-UG" sz="2600" dirty="0">
              <a:solidFill>
                <a:schemeClr val="tx1"/>
              </a:solidFill>
            </a:endParaRPr>
          </a:p>
        </p:txBody>
      </p:sp>
    </p:spTree>
    <p:extLst>
      <p:ext uri="{BB962C8B-B14F-4D97-AF65-F5344CB8AC3E}">
        <p14:creationId xmlns:p14="http://schemas.microsoft.com/office/powerpoint/2010/main" val="346791364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p:txBody>
          <a:bodyPr>
            <a:normAutofit/>
          </a:bodyPr>
          <a:lstStyle/>
          <a:p>
            <a:pPr marL="0" indent="0" algn="just">
              <a:lnSpc>
                <a:spcPct val="150000"/>
              </a:lnSpc>
              <a:buNone/>
            </a:pPr>
            <a:r>
              <a:rPr lang="en-GB" sz="2400" b="1" u="sng" dirty="0" err="1">
                <a:solidFill>
                  <a:srgbClr val="333333"/>
                </a:solidFill>
                <a:latin typeface="Tw Cen MT" panose="020B0602020104020603" pitchFamily="34" charset="0"/>
                <a:ea typeface="Cambria" panose="02040503050406030204" pitchFamily="18" charset="0"/>
                <a:cs typeface="Times New Roman" panose="02020603050405020304" pitchFamily="18" charset="0"/>
              </a:rPr>
              <a:t>Résultats</a:t>
            </a:r>
            <a:r>
              <a:rPr lang="en-GB" sz="2400" b="1" u="sng" dirty="0">
                <a:solidFill>
                  <a:srgbClr val="333333"/>
                </a:solidFill>
                <a:latin typeface="Tw Cen MT" panose="020B0602020104020603" pitchFamily="34" charset="0"/>
                <a:ea typeface="Cambria" panose="02040503050406030204" pitchFamily="18" charset="0"/>
                <a:cs typeface="Times New Roman" panose="02020603050405020304" pitchFamily="18" charset="0"/>
              </a:rPr>
              <a:t> (2)</a:t>
            </a:r>
            <a:endParaRPr lang="en-UG" sz="2400" b="1" dirty="0">
              <a:latin typeface="Tw Cen MT" panose="020B0602020104020603" pitchFamily="34" charset="0"/>
              <a:ea typeface="Cambria" panose="02040503050406030204" pitchFamily="18" charset="0"/>
              <a:cs typeface="Times New Roman" panose="02020603050405020304" pitchFamily="18" charset="0"/>
            </a:endParaRPr>
          </a:p>
          <a:p>
            <a:pPr marL="257175" indent="-257175">
              <a:lnSpc>
                <a:spcPct val="150000"/>
              </a:lnSpc>
              <a:spcBef>
                <a:spcPts val="0"/>
              </a:spcBef>
              <a:buFont typeface="Symbol" panose="05050102010706020507" pitchFamily="18" charset="2"/>
              <a:buChar char=""/>
            </a:pPr>
            <a:r>
              <a:rPr lang="fr-FR" sz="2000" dirty="0">
                <a:solidFill>
                  <a:srgbClr val="333333"/>
                </a:solidFill>
                <a:latin typeface="Tw Cen MT" panose="020B0602020104020603" pitchFamily="34" charset="0"/>
                <a:ea typeface="Cambria" panose="02040503050406030204" pitchFamily="18" charset="0"/>
                <a:cs typeface="Times New Roman" panose="02020603050405020304" pitchFamily="18" charset="0"/>
              </a:rPr>
              <a:t>Détection plus précoce des cas, avec un PB médian à l'admission pour ceux qui ont été enrôlés par PB &lt;115 mm (1,6 mm de plus).</a:t>
            </a:r>
          </a:p>
          <a:p>
            <a:pPr marL="257175" indent="-257175">
              <a:lnSpc>
                <a:spcPct val="150000"/>
              </a:lnSpc>
              <a:spcBef>
                <a:spcPts val="0"/>
              </a:spcBef>
              <a:buFont typeface="Symbol" panose="05050102010706020507" pitchFamily="18" charset="2"/>
              <a:buChar char=""/>
            </a:pPr>
            <a:r>
              <a:rPr lang="fr-FR" sz="2000" dirty="0">
                <a:solidFill>
                  <a:srgbClr val="333333"/>
                </a:solidFill>
                <a:latin typeface="Tw Cen MT" panose="020B0602020104020603" pitchFamily="34" charset="0"/>
                <a:ea typeface="Cambria" panose="02040503050406030204" pitchFamily="18" charset="0"/>
                <a:cs typeface="Times New Roman" panose="02020603050405020304" pitchFamily="18" charset="0"/>
              </a:rPr>
              <a:t>Les enfants de la zone des mères étaient beaucoup moins susceptibles de nécessiter des soins hospitaliers, tant à l'admission qu'au cours du traitement,</a:t>
            </a:r>
          </a:p>
          <a:p>
            <a:pPr marL="257175" indent="-257175">
              <a:lnSpc>
                <a:spcPct val="150000"/>
              </a:lnSpc>
              <a:spcBef>
                <a:spcPts val="0"/>
              </a:spcBef>
              <a:buFont typeface="Symbol" panose="05050102010706020507" pitchFamily="18" charset="2"/>
              <a:buChar char=""/>
            </a:pPr>
            <a:r>
              <a:rPr lang="fr-FR" sz="2000" dirty="0">
                <a:solidFill>
                  <a:srgbClr val="333333"/>
                </a:solidFill>
                <a:latin typeface="Tw Cen MT" panose="020B0602020104020603" pitchFamily="34" charset="0"/>
                <a:ea typeface="Cambria" panose="02040503050406030204" pitchFamily="18" charset="0"/>
                <a:cs typeface="Times New Roman" panose="02020603050405020304" pitchFamily="18" charset="0"/>
              </a:rPr>
              <a:t>La formation des mères a nécessité des coûts initiaux plus élevés, mais les coûts globaux pour l'année ont été beaucoup plus faibles (8 600 USD contre 21 980 USD).</a:t>
            </a:r>
            <a:endParaRPr lang="en-UG" sz="2000" dirty="0">
              <a:latin typeface="Tw Cen MT" panose="020B0602020104020603" pitchFamily="34" charset="0"/>
              <a:ea typeface="Cambria" panose="02040503050406030204" pitchFamily="18" charset="0"/>
              <a:cs typeface="Times New Roman" panose="02020603050405020304" pitchFamily="18" charset="0"/>
            </a:endParaRPr>
          </a:p>
          <a:p>
            <a:pPr marL="0" indent="0" algn="just">
              <a:lnSpc>
                <a:spcPct val="150000"/>
              </a:lnSpc>
              <a:buNone/>
            </a:pPr>
            <a:endParaRPr lang="en-US" dirty="0">
              <a:latin typeface="Tw Cen MT" panose="020B0602020104020603" pitchFamily="34" charset="0"/>
              <a:cs typeface="Arial" panose="020B0604020202020204" pitchFamily="34" charset="0"/>
            </a:endParaRPr>
          </a:p>
          <a:p>
            <a:pPr marL="0" indent="0" algn="just">
              <a:buNone/>
            </a:pPr>
            <a:endParaRPr lang="fr-FR" dirty="0">
              <a:latin typeface="Garamond" panose="02020404030301010803" pitchFamily="18" charset="0"/>
              <a:cs typeface="Arial" panose="020B0604020202020204" pitchFamily="34" charset="0"/>
            </a:endParaRP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Autofit/>
          </a:bodyPr>
          <a:lstStyle/>
          <a:p>
            <a:pPr algn="ctr"/>
            <a:r>
              <a:rPr lang="fr-FR" sz="2100" b="1" dirty="0">
                <a:solidFill>
                  <a:schemeClr val="tx1"/>
                </a:solidFill>
                <a:latin typeface="Arial" panose="020B0604020202020204" pitchFamily="34" charset="0"/>
                <a:cs typeface="Arial" panose="020B0604020202020204" pitchFamily="34" charset="0"/>
              </a:rPr>
              <a:t>Études liées au PB famille</a:t>
            </a:r>
            <a:endParaRPr lang="en-UG" sz="1800" dirty="0">
              <a:solidFill>
                <a:schemeClr val="tx1"/>
              </a:solidFill>
            </a:endParaRPr>
          </a:p>
        </p:txBody>
      </p:sp>
    </p:spTree>
    <p:extLst>
      <p:ext uri="{BB962C8B-B14F-4D97-AF65-F5344CB8AC3E}">
        <p14:creationId xmlns:p14="http://schemas.microsoft.com/office/powerpoint/2010/main" val="340307009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2152650" y="1136799"/>
            <a:ext cx="7886700" cy="4773036"/>
          </a:xfrm>
        </p:spPr>
        <p:txBody>
          <a:bodyPr>
            <a:normAutofit lnSpcReduction="10000"/>
          </a:bodyPr>
          <a:lstStyle/>
          <a:p>
            <a:pPr marL="0" indent="0" algn="just">
              <a:buNone/>
            </a:pPr>
            <a:r>
              <a:rPr lang="en-US" b="1" dirty="0">
                <a:latin typeface="Tw Cen MT" panose="020B0602020104020603" pitchFamily="34" charset="0"/>
                <a:ea typeface="Cambria" panose="02040503050406030204" pitchFamily="18" charset="0"/>
                <a:cs typeface="Arial" panose="020B0604020202020204" pitchFamily="34" charset="0"/>
              </a:rPr>
              <a:t>NIGER: </a:t>
            </a:r>
            <a:r>
              <a:rPr lang="fr-FR" sz="1800" dirty="0">
                <a:solidFill>
                  <a:srgbClr val="000000"/>
                </a:solidFill>
                <a:latin typeface="Tw Cen MT" panose="020B0602020104020603" pitchFamily="34" charset="0"/>
                <a:ea typeface="Cambria" panose="02040503050406030204" pitchFamily="18" charset="0"/>
              </a:rPr>
              <a:t>Faisabilité de l'implication des soignants/</a:t>
            </a:r>
            <a:r>
              <a:rPr lang="fr-FR" sz="1800" dirty="0" err="1">
                <a:solidFill>
                  <a:srgbClr val="000000"/>
                </a:solidFill>
                <a:latin typeface="Tw Cen MT" panose="020B0602020104020603" pitchFamily="34" charset="0"/>
                <a:ea typeface="Cambria" panose="02040503050406030204" pitchFamily="18" charset="0"/>
              </a:rPr>
              <a:t>meres</a:t>
            </a:r>
            <a:r>
              <a:rPr lang="fr-FR" sz="1800" dirty="0">
                <a:solidFill>
                  <a:srgbClr val="000000"/>
                </a:solidFill>
                <a:latin typeface="Tw Cen MT" panose="020B0602020104020603" pitchFamily="34" charset="0"/>
                <a:ea typeface="Cambria" panose="02040503050406030204" pitchFamily="18" charset="0"/>
              </a:rPr>
              <a:t> dans la surveillance à domicile (clinique et anthropométrique) des enfants souffrant de malnutrition aiguë sévère non compliquée</a:t>
            </a:r>
          </a:p>
          <a:p>
            <a:pPr marL="0" indent="0" algn="just">
              <a:buNone/>
            </a:pPr>
            <a:endParaRPr lang="fr-FR" sz="1600" dirty="0">
              <a:solidFill>
                <a:srgbClr val="000000"/>
              </a:solidFill>
              <a:latin typeface="Tw Cen MT" panose="020B0602020104020603" pitchFamily="34" charset="0"/>
              <a:ea typeface="Cambria" panose="02040503050406030204" pitchFamily="18" charset="0"/>
            </a:endParaRPr>
          </a:p>
          <a:p>
            <a:pPr marL="0" indent="0" algn="just">
              <a:buNone/>
            </a:pPr>
            <a:r>
              <a:rPr lang="en-US" sz="2000" b="1" dirty="0" err="1">
                <a:solidFill>
                  <a:srgbClr val="000000"/>
                </a:solidFill>
                <a:latin typeface="Tw Cen MT" panose="020B0602020104020603" pitchFamily="34" charset="0"/>
                <a:ea typeface="Cambria" panose="02040503050406030204" pitchFamily="18" charset="0"/>
              </a:rPr>
              <a:t>Résultats</a:t>
            </a:r>
            <a:endParaRPr lang="en-US" sz="2000" b="1" dirty="0">
              <a:solidFill>
                <a:srgbClr val="000000"/>
              </a:solidFill>
              <a:latin typeface="Tw Cen MT" panose="020B0602020104020603" pitchFamily="34" charset="0"/>
              <a:ea typeface="Cambria" panose="02040503050406030204" pitchFamily="18" charset="0"/>
            </a:endParaRPr>
          </a:p>
          <a:p>
            <a:pPr algn="just"/>
            <a:r>
              <a:rPr lang="fr-FR" sz="1800" dirty="0">
                <a:solidFill>
                  <a:srgbClr val="212121"/>
                </a:solidFill>
                <a:latin typeface="Tw Cen MT" panose="020B0602020104020603" pitchFamily="34" charset="0"/>
                <a:ea typeface="Cambria" panose="02040503050406030204" pitchFamily="18" charset="0"/>
              </a:rPr>
              <a:t>Le nombre moyen de signes cliniques de danger identifiés par les soignants est passé à 6,5 immédiatement après la formation et à 7,6 28 jours après.</a:t>
            </a:r>
          </a:p>
          <a:p>
            <a:pPr algn="just"/>
            <a:r>
              <a:rPr lang="fr-FR" sz="1800" dirty="0">
                <a:solidFill>
                  <a:srgbClr val="212121"/>
                </a:solidFill>
                <a:latin typeface="Tw Cen MT" panose="020B0602020104020603" pitchFamily="34" charset="0"/>
                <a:ea typeface="Cambria" panose="02040503050406030204" pitchFamily="18" charset="0"/>
              </a:rPr>
              <a:t>Le comportement correct de recherche de soins en réponse à des scénarios de cas cliniques nécessitant des soins a été maintenu ou augmenté immédiatement après la formation et 28 jours après.</a:t>
            </a:r>
          </a:p>
          <a:p>
            <a:pPr algn="just"/>
            <a:r>
              <a:rPr lang="fr-FR" sz="1800" dirty="0">
                <a:solidFill>
                  <a:srgbClr val="212121"/>
                </a:solidFill>
                <a:latin typeface="Tw Cen MT" panose="020B0602020104020603" pitchFamily="34" charset="0"/>
                <a:ea typeface="Cambria" panose="02040503050406030204" pitchFamily="18" charset="0"/>
              </a:rPr>
              <a:t>La majorité des soignants ont correctement mis en œuvre les 4 étapes pour mesurer le PB de leur enfant immédiatement après la formation, et les méthodes correctes ont été conservées 28 jours après la formation.</a:t>
            </a:r>
          </a:p>
          <a:p>
            <a:pPr algn="just"/>
            <a:r>
              <a:rPr lang="fr-FR" sz="1800" dirty="0">
                <a:solidFill>
                  <a:srgbClr val="212121"/>
                </a:solidFill>
                <a:latin typeface="Tw Cen MT" panose="020B0602020104020603" pitchFamily="34" charset="0"/>
                <a:ea typeface="Cambria" panose="02040503050406030204" pitchFamily="18" charset="0"/>
              </a:rPr>
              <a:t>Immédiatement après la formation, la concordance entre les classifications des couleurs du PB par les infirmières et les soignants était de 77 % et de 80 % après 28 jours</a:t>
            </a:r>
            <a:r>
              <a:rPr lang="fr-FR" sz="1800" dirty="0">
                <a:solidFill>
                  <a:srgbClr val="212121"/>
                </a:solidFill>
                <a:latin typeface="Tw Cen MT" panose="020B0602020104020603" pitchFamily="34" charset="0"/>
              </a:rPr>
              <a:t>.</a:t>
            </a:r>
          </a:p>
          <a:p>
            <a:pPr marL="0" indent="0" algn="just">
              <a:buNone/>
            </a:pPr>
            <a:endParaRPr lang="en-UG" sz="1800" dirty="0">
              <a:latin typeface="Tw Cen MT" panose="020B0602020104020603" pitchFamily="34" charset="0"/>
              <a:ea typeface="Calibri" panose="020F0502020204030204" pitchFamily="34" charset="0"/>
              <a:cs typeface="Times New Roman" panose="02020603050405020304" pitchFamily="18" charset="0"/>
            </a:endParaRPr>
          </a:p>
          <a:p>
            <a:pPr marL="0" indent="0" algn="just">
              <a:buNone/>
            </a:pPr>
            <a:endParaRPr lang="en-US" dirty="0">
              <a:latin typeface="Garamond" panose="02020404030301010803" pitchFamily="18" charset="0"/>
              <a:cs typeface="Arial" panose="020B0604020202020204" pitchFamily="34" charset="0"/>
            </a:endParaRPr>
          </a:p>
          <a:p>
            <a:pPr marL="0" indent="0" algn="just">
              <a:buNone/>
            </a:pPr>
            <a:endParaRPr lang="fr-FR" dirty="0">
              <a:latin typeface="Garamond" panose="02020404030301010803" pitchFamily="18" charset="0"/>
              <a:cs typeface="Arial" panose="020B0604020202020204" pitchFamily="34" charset="0"/>
            </a:endParaRP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Autofit/>
          </a:bodyPr>
          <a:lstStyle/>
          <a:p>
            <a:pPr algn="ctr"/>
            <a:r>
              <a:rPr lang="fr-FR" sz="2600" b="1" dirty="0">
                <a:solidFill>
                  <a:schemeClr val="tx1"/>
                </a:solidFill>
                <a:latin typeface="Arial" panose="020B0604020202020204" pitchFamily="34" charset="0"/>
                <a:cs typeface="Arial" panose="020B0604020202020204" pitchFamily="34" charset="0"/>
              </a:rPr>
              <a:t>Études liées au PB famille</a:t>
            </a:r>
            <a:endParaRPr lang="en-UG" sz="2600" dirty="0">
              <a:solidFill>
                <a:schemeClr val="tx1"/>
              </a:solidFill>
            </a:endParaRPr>
          </a:p>
        </p:txBody>
      </p:sp>
    </p:spTree>
    <p:extLst>
      <p:ext uri="{BB962C8B-B14F-4D97-AF65-F5344CB8AC3E}">
        <p14:creationId xmlns:p14="http://schemas.microsoft.com/office/powerpoint/2010/main" val="298363024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6CADBE-5BB9-0E1C-509C-616452FE0080}"/>
              </a:ext>
            </a:extLst>
          </p:cNvPr>
          <p:cNvSpPr>
            <a:spLocks noGrp="1"/>
          </p:cNvSpPr>
          <p:nvPr>
            <p:ph type="title"/>
          </p:nvPr>
        </p:nvSpPr>
        <p:spPr>
          <a:xfrm>
            <a:off x="1737757" y="2220686"/>
            <a:ext cx="8818875" cy="1923802"/>
          </a:xfrm>
        </p:spPr>
        <p:txBody>
          <a:bodyPr>
            <a:normAutofit/>
          </a:bodyPr>
          <a:lstStyle/>
          <a:p>
            <a:r>
              <a:rPr lang="fr-FR" sz="3600" b="1" dirty="0">
                <a:solidFill>
                  <a:schemeClr val="tx1"/>
                </a:solidFill>
                <a:latin typeface="Tw Cen MT" panose="020B0602020104020603" pitchFamily="34" charset="0"/>
              </a:rPr>
              <a:t>Pourquoi et comment les approches simplifiées ont-elles été mises en œuvre en RDC ?</a:t>
            </a:r>
            <a:endParaRPr lang="en-UG" sz="3600" b="1" dirty="0">
              <a:solidFill>
                <a:schemeClr val="tx1"/>
              </a:solidFill>
              <a:latin typeface="Tw Cen MT" panose="020B0602020104020603" pitchFamily="34" charset="0"/>
            </a:endParaRPr>
          </a:p>
        </p:txBody>
      </p:sp>
      <p:sp>
        <p:nvSpPr>
          <p:cNvPr id="4" name="Text Placeholder 3">
            <a:extLst>
              <a:ext uri="{FF2B5EF4-FFF2-40B4-BE49-F238E27FC236}">
                <a16:creationId xmlns:a16="http://schemas.microsoft.com/office/drawing/2014/main" id="{1E807FC8-CA87-EC2D-9E99-257F3604B020}"/>
              </a:ext>
            </a:extLst>
          </p:cNvPr>
          <p:cNvSpPr>
            <a:spLocks noGrp="1"/>
          </p:cNvSpPr>
          <p:nvPr>
            <p:ph type="body" sz="quarter" idx="12"/>
          </p:nvPr>
        </p:nvSpPr>
        <p:spPr/>
        <p:txBody>
          <a:bodyPr/>
          <a:lstStyle/>
          <a:p>
            <a:endParaRPr lang="en-UG"/>
          </a:p>
        </p:txBody>
      </p:sp>
      <p:sp>
        <p:nvSpPr>
          <p:cNvPr id="6" name="Text Placeholder 5">
            <a:extLst>
              <a:ext uri="{FF2B5EF4-FFF2-40B4-BE49-F238E27FC236}">
                <a16:creationId xmlns:a16="http://schemas.microsoft.com/office/drawing/2014/main" id="{94950304-E524-73B4-8B44-19DF5E7AF4EC}"/>
              </a:ext>
            </a:extLst>
          </p:cNvPr>
          <p:cNvSpPr>
            <a:spLocks noGrp="1"/>
          </p:cNvSpPr>
          <p:nvPr>
            <p:ph type="body" sz="quarter" idx="13"/>
          </p:nvPr>
        </p:nvSpPr>
        <p:spPr/>
        <p:txBody>
          <a:bodyPr/>
          <a:lstStyle/>
          <a:p>
            <a:endParaRPr lang="en-UG"/>
          </a:p>
        </p:txBody>
      </p:sp>
    </p:spTree>
    <p:extLst>
      <p:ext uri="{BB962C8B-B14F-4D97-AF65-F5344CB8AC3E}">
        <p14:creationId xmlns:p14="http://schemas.microsoft.com/office/powerpoint/2010/main" val="202984153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09C72-A787-4E74-888C-4FD2D3D0F503}"/>
              </a:ext>
            </a:extLst>
          </p:cNvPr>
          <p:cNvSpPr>
            <a:spLocks noGrp="1"/>
          </p:cNvSpPr>
          <p:nvPr>
            <p:ph type="title"/>
          </p:nvPr>
        </p:nvSpPr>
        <p:spPr>
          <a:xfrm>
            <a:off x="3537995" y="133351"/>
            <a:ext cx="4653024" cy="363735"/>
          </a:xfrm>
        </p:spPr>
        <p:txBody>
          <a:bodyPr>
            <a:normAutofit fontScale="90000"/>
          </a:bodyPr>
          <a:lstStyle/>
          <a:p>
            <a:pPr algn="ctr"/>
            <a:br>
              <a:rPr lang="fr-FR" b="1" dirty="0">
                <a:solidFill>
                  <a:srgbClr val="3333FF"/>
                </a:solidFill>
              </a:rPr>
            </a:br>
            <a:br>
              <a:rPr lang="en-US" b="1" dirty="0"/>
            </a:br>
            <a:endParaRPr lang="en-US" dirty="0"/>
          </a:p>
        </p:txBody>
      </p:sp>
      <p:sp>
        <p:nvSpPr>
          <p:cNvPr id="3" name="Content Placeholder 2">
            <a:extLst>
              <a:ext uri="{FF2B5EF4-FFF2-40B4-BE49-F238E27FC236}">
                <a16:creationId xmlns:a16="http://schemas.microsoft.com/office/drawing/2014/main" id="{1D07ECB1-2874-489D-B74A-F6BFB70F8801}"/>
              </a:ext>
            </a:extLst>
          </p:cNvPr>
          <p:cNvSpPr>
            <a:spLocks noGrp="1"/>
          </p:cNvSpPr>
          <p:nvPr>
            <p:ph idx="1"/>
          </p:nvPr>
        </p:nvSpPr>
        <p:spPr>
          <a:xfrm>
            <a:off x="2091159" y="497086"/>
            <a:ext cx="8310624" cy="6031037"/>
          </a:xfrm>
        </p:spPr>
        <p:txBody>
          <a:bodyPr>
            <a:normAutofit fontScale="92500" lnSpcReduction="10000"/>
          </a:bodyPr>
          <a:lstStyle/>
          <a:p>
            <a:pPr marL="57150" lvl="1" indent="0">
              <a:buNone/>
            </a:pPr>
            <a:r>
              <a:rPr lang="fr-FR" sz="3000" b="1" dirty="0">
                <a:latin typeface="Tw Cen MT" panose="020B0602020104020603" pitchFamily="34" charset="0"/>
              </a:rPr>
              <a:t>Accélération de l’adaptation de la nouvelle dynamique du au COVID 19</a:t>
            </a:r>
          </a:p>
          <a:p>
            <a:pPr marL="57150" lvl="1" indent="0">
              <a:buNone/>
            </a:pPr>
            <a:endParaRPr lang="fr-FR" sz="3000" b="1" dirty="0">
              <a:solidFill>
                <a:srgbClr val="0000CC"/>
              </a:solidFill>
              <a:latin typeface="Tw Cen MT" panose="020B0602020104020603" pitchFamily="34" charset="0"/>
            </a:endParaRPr>
          </a:p>
          <a:p>
            <a:r>
              <a:rPr lang="fr-FR" sz="2400" dirty="0">
                <a:latin typeface="Tw Cen MT" panose="020B0602020104020603" pitchFamily="34" charset="0"/>
              </a:rPr>
              <a:t>Recherche du</a:t>
            </a:r>
            <a:r>
              <a:rPr lang="fr-FR" sz="2400" b="1" dirty="0">
                <a:solidFill>
                  <a:srgbClr val="0000CC"/>
                </a:solidFill>
                <a:latin typeface="Tw Cen MT" panose="020B0602020104020603" pitchFamily="34" charset="0"/>
              </a:rPr>
              <a:t> maintient des taux de couverture et la qualité de programmes de prise en charge de la malnutrition due à la </a:t>
            </a:r>
            <a:r>
              <a:rPr lang="fr-FR" sz="2400" dirty="0">
                <a:latin typeface="Tw Cen MT" panose="020B0602020104020603" pitchFamily="34" charset="0"/>
              </a:rPr>
              <a:t>pandémie de COVID 19 qui touche la RDC</a:t>
            </a:r>
          </a:p>
          <a:p>
            <a:pPr algn="just">
              <a:lnSpc>
                <a:spcPct val="120000"/>
              </a:lnSpc>
            </a:pPr>
            <a:r>
              <a:rPr lang="fr-FR" sz="2400" dirty="0">
                <a:latin typeface="Tw Cen MT" panose="020B0602020104020603" pitchFamily="34" charset="0"/>
                <a:ea typeface="Verdana" panose="020B0604030504040204" pitchFamily="34" charset="0"/>
                <a:cs typeface="Tahoma" panose="020B0604030504040204" pitchFamily="34" charset="0"/>
              </a:rPr>
              <a:t>Suite à la pandémie de COVID-19, il a été recommandé d'intégrer des approches simplifiées afin de réduire la possibilité de transmission.</a:t>
            </a:r>
          </a:p>
          <a:p>
            <a:pPr algn="just">
              <a:lnSpc>
                <a:spcPct val="120000"/>
              </a:lnSpc>
            </a:pPr>
            <a:r>
              <a:rPr lang="fr-FR" sz="2400" dirty="0">
                <a:latin typeface="Tw Cen MT" panose="020B0602020104020603" pitchFamily="34" charset="0"/>
                <a:ea typeface="Verdana" panose="020B0604030504040204" pitchFamily="34" charset="0"/>
                <a:cs typeface="Tahoma" panose="020B0604030504040204" pitchFamily="34" charset="0"/>
              </a:rPr>
              <a:t> À la suite d'un processus consultatif et d'orientations soutenues par l'Alliance technique du GNC, ces approches ont été mises en œuvre par les partenaires et le ministère de la santé. </a:t>
            </a:r>
          </a:p>
          <a:p>
            <a:pPr algn="just">
              <a:lnSpc>
                <a:spcPct val="170000"/>
              </a:lnSpc>
            </a:pPr>
            <a:r>
              <a:rPr lang="fr-FR" sz="2400" b="1" dirty="0">
                <a:solidFill>
                  <a:srgbClr val="0000CC"/>
                </a:solidFill>
                <a:latin typeface="Tw Cen MT" panose="020B0602020104020603" pitchFamily="34" charset="0"/>
              </a:rPr>
              <a:t>Le gamme des adaptations  choisir </a:t>
            </a:r>
            <a:r>
              <a:rPr lang="fr-FR" sz="2400" dirty="0">
                <a:latin typeface="Tw Cen MT" panose="020B0602020104020603" pitchFamily="34" charset="0"/>
              </a:rPr>
              <a:t>comporte 3:</a:t>
            </a:r>
          </a:p>
          <a:p>
            <a:pPr lvl="1">
              <a:buFont typeface="Wingdings" panose="05000000000000000000" pitchFamily="2" charset="2"/>
              <a:buChar char="ü"/>
            </a:pPr>
            <a:r>
              <a:rPr lang="fr-FR" sz="2100" dirty="0">
                <a:latin typeface="Tw Cen MT" panose="020B0602020104020603" pitchFamily="34" charset="0"/>
              </a:rPr>
              <a:t>L’utilisation de la </a:t>
            </a:r>
            <a:r>
              <a:rPr lang="fr-FR" sz="2100" b="1" dirty="0">
                <a:solidFill>
                  <a:srgbClr val="0000CC"/>
                </a:solidFill>
                <a:latin typeface="Tw Cen MT" panose="020B0602020104020603" pitchFamily="34" charset="0"/>
              </a:rPr>
              <a:t>stratégie PB mère </a:t>
            </a:r>
            <a:r>
              <a:rPr lang="fr-FR" sz="2100" dirty="0">
                <a:latin typeface="Tw Cen MT" panose="020B0602020104020603" pitchFamily="34" charset="0"/>
              </a:rPr>
              <a:t>de dépistage de la malnutrition aigüe ;</a:t>
            </a:r>
          </a:p>
          <a:p>
            <a:pPr lvl="1">
              <a:buFont typeface="Wingdings" panose="05000000000000000000" pitchFamily="2" charset="2"/>
              <a:buChar char="ü"/>
            </a:pPr>
            <a:r>
              <a:rPr lang="fr-FR" sz="2100" dirty="0">
                <a:latin typeface="Tw Cen MT" panose="020B0602020104020603" pitchFamily="34" charset="0"/>
              </a:rPr>
              <a:t>L’utilisation d’un </a:t>
            </a:r>
            <a:r>
              <a:rPr lang="fr-FR" sz="2100" b="1" dirty="0">
                <a:solidFill>
                  <a:srgbClr val="0000CC"/>
                </a:solidFill>
                <a:latin typeface="Tw Cen MT" panose="020B0602020104020603" pitchFamily="34" charset="0"/>
              </a:rPr>
              <a:t>produit unique </a:t>
            </a:r>
            <a:r>
              <a:rPr lang="fr-FR" sz="2100" dirty="0">
                <a:latin typeface="Tw Cen MT" panose="020B0602020104020603" pitchFamily="34" charset="0"/>
              </a:rPr>
              <a:t>pour le traitement de la malnutrition aigüe ; </a:t>
            </a:r>
          </a:p>
          <a:p>
            <a:pPr lvl="1">
              <a:buFont typeface="Wingdings" panose="05000000000000000000" pitchFamily="2" charset="2"/>
              <a:buChar char="ü"/>
            </a:pPr>
            <a:r>
              <a:rPr lang="fr-FR" sz="2100" b="1" dirty="0">
                <a:solidFill>
                  <a:srgbClr val="0000CC"/>
                </a:solidFill>
                <a:latin typeface="Tw Cen MT" panose="020B0602020104020603" pitchFamily="34" charset="0"/>
              </a:rPr>
              <a:t>Le traitement communautaire </a:t>
            </a:r>
            <a:r>
              <a:rPr lang="fr-FR" sz="2100" dirty="0">
                <a:latin typeface="Tw Cen MT" panose="020B0602020104020603" pitchFamily="34" charset="0"/>
              </a:rPr>
              <a:t>de la malnutrition.</a:t>
            </a:r>
            <a:endParaRPr lang="en-US" sz="2100" dirty="0">
              <a:latin typeface="Tw Cen MT" panose="020B0602020104020603" pitchFamily="34" charset="0"/>
            </a:endParaRPr>
          </a:p>
        </p:txBody>
      </p:sp>
    </p:spTree>
    <p:extLst>
      <p:ext uri="{BB962C8B-B14F-4D97-AF65-F5344CB8AC3E}">
        <p14:creationId xmlns:p14="http://schemas.microsoft.com/office/powerpoint/2010/main" val="28495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F1E52721-D095-4107-9166-6831484CD5DA}"/>
              </a:ext>
            </a:extLst>
          </p:cNvPr>
          <p:cNvGraphicFramePr>
            <a:graphicFrameLocks noGrp="1"/>
          </p:cNvGraphicFramePr>
          <p:nvPr/>
        </p:nvGraphicFramePr>
        <p:xfrm>
          <a:off x="2215376" y="367991"/>
          <a:ext cx="7761248" cy="5851338"/>
        </p:xfrm>
        <a:graphic>
          <a:graphicData uri="http://schemas.openxmlformats.org/drawingml/2006/table">
            <a:tbl>
              <a:tblPr firstRow="1" firstCol="1" bandRow="1"/>
              <a:tblGrid>
                <a:gridCol w="2241395">
                  <a:extLst>
                    <a:ext uri="{9D8B030D-6E8A-4147-A177-3AD203B41FA5}">
                      <a16:colId xmlns:a16="http://schemas.microsoft.com/office/drawing/2014/main" val="1286419988"/>
                    </a:ext>
                  </a:extLst>
                </a:gridCol>
                <a:gridCol w="2776653">
                  <a:extLst>
                    <a:ext uri="{9D8B030D-6E8A-4147-A177-3AD203B41FA5}">
                      <a16:colId xmlns:a16="http://schemas.microsoft.com/office/drawing/2014/main" val="63903746"/>
                    </a:ext>
                  </a:extLst>
                </a:gridCol>
                <a:gridCol w="2743200">
                  <a:extLst>
                    <a:ext uri="{9D8B030D-6E8A-4147-A177-3AD203B41FA5}">
                      <a16:colId xmlns:a16="http://schemas.microsoft.com/office/drawing/2014/main" val="3639415657"/>
                    </a:ext>
                  </a:extLst>
                </a:gridCol>
              </a:tblGrid>
              <a:tr h="559967">
                <a:tc>
                  <a:txBody>
                    <a:bodyPr/>
                    <a:lstStyle/>
                    <a:p>
                      <a:pPr marL="0" marR="0" algn="ctr">
                        <a:lnSpc>
                          <a:spcPct val="100000"/>
                        </a:lnSpc>
                        <a:spcBef>
                          <a:spcPts val="0"/>
                        </a:spcBef>
                        <a:spcAft>
                          <a:spcPts val="0"/>
                        </a:spcAft>
                      </a:pPr>
                      <a:r>
                        <a:rPr lang="fr-FR" sz="1800" b="1"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Paramètre </a:t>
                      </a:r>
                      <a:endParaRPr lang="en-US" sz="1800" dirty="0">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fr-FR" sz="1800" b="1"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PCIMA-Protocole standard)</a:t>
                      </a:r>
                      <a:endParaRPr lang="en-US" sz="1800" dirty="0">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fr-FR" sz="1800" b="1"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PCIMA-Approches simplifiées)</a:t>
                      </a:r>
                      <a:endParaRPr lang="en-US" sz="1800" dirty="0">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1244170"/>
                  </a:ext>
                </a:extLst>
              </a:tr>
              <a:tr h="279984">
                <a:tc>
                  <a:txBody>
                    <a:bodyPr/>
                    <a:lstStyle/>
                    <a:p>
                      <a:pPr marL="0" marR="0" algn="l">
                        <a:lnSpc>
                          <a:spcPct val="100000"/>
                        </a:lnSpc>
                        <a:spcBef>
                          <a:spcPts val="0"/>
                        </a:spcBef>
                        <a:spcAft>
                          <a:spcPts val="0"/>
                        </a:spcAft>
                      </a:pPr>
                      <a:r>
                        <a:rPr lang="fr-FR" sz="1800" b="1"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Type de protocole</a:t>
                      </a:r>
                      <a:endParaRPr lang="en-US" sz="1800" dirty="0">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fr-FR" sz="1800"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Protocole standard</a:t>
                      </a:r>
                      <a:endParaRPr lang="en-US" sz="1800" dirty="0">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fr-FR" sz="1800"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Approche simplifiée</a:t>
                      </a:r>
                      <a:endParaRPr lang="en-US" sz="1800" dirty="0">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9043793"/>
                  </a:ext>
                </a:extLst>
              </a:tr>
              <a:tr h="279984">
                <a:tc>
                  <a:txBody>
                    <a:bodyPr/>
                    <a:lstStyle/>
                    <a:p>
                      <a:pPr marL="0" marR="0" algn="l">
                        <a:lnSpc>
                          <a:spcPct val="100000"/>
                        </a:lnSpc>
                        <a:spcBef>
                          <a:spcPts val="0"/>
                        </a:spcBef>
                        <a:spcAft>
                          <a:spcPts val="0"/>
                        </a:spcAft>
                      </a:pPr>
                      <a:r>
                        <a:rPr lang="fr-FR" sz="1800" b="1"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Type de malnutrition </a:t>
                      </a:r>
                      <a:endParaRPr lang="en-US" sz="1800" dirty="0">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fr-FR" sz="1800"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MAS et MAM</a:t>
                      </a:r>
                      <a:endParaRPr lang="en-US" sz="1800" dirty="0">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fr-FR" sz="1800"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MAS et MAM</a:t>
                      </a:r>
                      <a:endParaRPr lang="en-US" sz="1800" dirty="0">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7526413"/>
                  </a:ext>
                </a:extLst>
              </a:tr>
              <a:tr h="559967">
                <a:tc>
                  <a:txBody>
                    <a:bodyPr/>
                    <a:lstStyle/>
                    <a:p>
                      <a:pPr marL="0" marR="0" algn="l">
                        <a:lnSpc>
                          <a:spcPct val="100000"/>
                        </a:lnSpc>
                        <a:spcBef>
                          <a:spcPts val="0"/>
                        </a:spcBef>
                        <a:spcAft>
                          <a:spcPts val="0"/>
                        </a:spcAft>
                      </a:pPr>
                      <a:r>
                        <a:rPr lang="fr-FR" sz="1800" b="1"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Niveau pyramide sanitaire</a:t>
                      </a:r>
                      <a:endParaRPr lang="en-US" sz="1800" dirty="0">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fr-FR" sz="1800"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Centre de santé / HGR</a:t>
                      </a:r>
                      <a:endParaRPr lang="en-US" sz="1800" dirty="0">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fr-FR" sz="1800" dirty="0">
                          <a:solidFill>
                            <a:schemeClr val="tx1"/>
                          </a:solidFill>
                          <a:effectLst/>
                          <a:latin typeface="Tw Cen MT" panose="020B0602020104020603" pitchFamily="34" charset="0"/>
                          <a:ea typeface="Times New Roman" panose="02020603050405020304" pitchFamily="18" charset="0"/>
                          <a:cs typeface="Arial" panose="020B0604020202020204" pitchFamily="34" charset="0"/>
                        </a:rPr>
                        <a:t>HGR / centre de santé </a:t>
                      </a:r>
                      <a:r>
                        <a:rPr lang="fr-FR" sz="1800" dirty="0">
                          <a:solidFill>
                            <a:srgbClr val="0000CC"/>
                          </a:solidFill>
                          <a:effectLst/>
                          <a:latin typeface="Tw Cen MT" panose="020B0602020104020603" pitchFamily="34" charset="0"/>
                          <a:ea typeface="Times New Roman" panose="02020603050405020304" pitchFamily="18" charset="0"/>
                          <a:cs typeface="Arial" panose="020B0604020202020204" pitchFamily="34" charset="0"/>
                        </a:rPr>
                        <a:t>et CAC</a:t>
                      </a:r>
                      <a:endParaRPr lang="en-US" sz="1800" dirty="0">
                        <a:solidFill>
                          <a:srgbClr val="0000CC"/>
                        </a:solidFill>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6179972"/>
                  </a:ext>
                </a:extLst>
              </a:tr>
              <a:tr h="839951">
                <a:tc>
                  <a:txBody>
                    <a:bodyPr/>
                    <a:lstStyle/>
                    <a:p>
                      <a:pPr marL="0" marR="0" algn="l">
                        <a:lnSpc>
                          <a:spcPct val="100000"/>
                        </a:lnSpc>
                        <a:spcBef>
                          <a:spcPts val="0"/>
                        </a:spcBef>
                        <a:spcAft>
                          <a:spcPts val="0"/>
                        </a:spcAft>
                      </a:pPr>
                      <a:r>
                        <a:rPr lang="fr-FR" sz="1800" b="1"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Produit utilisé</a:t>
                      </a:r>
                      <a:endParaRPr lang="en-US" sz="1800" dirty="0">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fr-FR" sz="1800" dirty="0" err="1">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Plumpy</a:t>
                      </a:r>
                      <a:r>
                        <a:rPr lang="fr-FR" sz="1800"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 </a:t>
                      </a:r>
                      <a:r>
                        <a:rPr lang="fr-FR" sz="1800" dirty="0" err="1">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nut</a:t>
                      </a:r>
                      <a:r>
                        <a:rPr lang="fr-FR" sz="1800"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 pour les MAS et </a:t>
                      </a:r>
                      <a:r>
                        <a:rPr lang="fr-FR" sz="1800" dirty="0" err="1">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plumpy</a:t>
                      </a:r>
                      <a:r>
                        <a:rPr lang="fr-FR" sz="1800"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 sup/farine enrichie pour les MAM</a:t>
                      </a:r>
                      <a:endParaRPr lang="en-US" sz="1800" dirty="0">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fr-FR" sz="1800" dirty="0" err="1">
                          <a:solidFill>
                            <a:srgbClr val="0000CC"/>
                          </a:solidFill>
                          <a:effectLst/>
                          <a:latin typeface="Tw Cen MT" panose="020B0602020104020603" pitchFamily="34" charset="0"/>
                          <a:ea typeface="Times New Roman" panose="02020603050405020304" pitchFamily="18" charset="0"/>
                          <a:cs typeface="Arial" panose="020B0604020202020204" pitchFamily="34" charset="0"/>
                        </a:rPr>
                        <a:t>Plumpy</a:t>
                      </a:r>
                      <a:r>
                        <a:rPr lang="fr-FR" sz="1800" dirty="0">
                          <a:solidFill>
                            <a:srgbClr val="0000CC"/>
                          </a:solidFill>
                          <a:effectLst/>
                          <a:latin typeface="Tw Cen MT" panose="020B0602020104020603" pitchFamily="34" charset="0"/>
                          <a:ea typeface="Times New Roman" panose="02020603050405020304" pitchFamily="18" charset="0"/>
                          <a:cs typeface="Arial" panose="020B0604020202020204" pitchFamily="34" charset="0"/>
                        </a:rPr>
                        <a:t> </a:t>
                      </a:r>
                      <a:r>
                        <a:rPr lang="fr-FR" sz="1800" dirty="0" err="1">
                          <a:solidFill>
                            <a:srgbClr val="0000CC"/>
                          </a:solidFill>
                          <a:effectLst/>
                          <a:latin typeface="Tw Cen MT" panose="020B0602020104020603" pitchFamily="34" charset="0"/>
                          <a:ea typeface="Times New Roman" panose="02020603050405020304" pitchFamily="18" charset="0"/>
                          <a:cs typeface="Arial" panose="020B0604020202020204" pitchFamily="34" charset="0"/>
                        </a:rPr>
                        <a:t>nut</a:t>
                      </a:r>
                      <a:r>
                        <a:rPr lang="fr-FR" sz="1800" dirty="0">
                          <a:solidFill>
                            <a:srgbClr val="0000CC"/>
                          </a:solidFill>
                          <a:effectLst/>
                          <a:latin typeface="Tw Cen MT" panose="020B0602020104020603" pitchFamily="34" charset="0"/>
                          <a:ea typeface="Times New Roman" panose="02020603050405020304" pitchFamily="18" charset="0"/>
                          <a:cs typeface="Arial" panose="020B0604020202020204" pitchFamily="34" charset="0"/>
                        </a:rPr>
                        <a:t> pour les MAM et MAS</a:t>
                      </a:r>
                      <a:endParaRPr lang="en-US" sz="1800" dirty="0">
                        <a:solidFill>
                          <a:srgbClr val="0000CC"/>
                        </a:solidFill>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001676"/>
                  </a:ext>
                </a:extLst>
              </a:tr>
              <a:tr h="839951">
                <a:tc>
                  <a:txBody>
                    <a:bodyPr/>
                    <a:lstStyle/>
                    <a:p>
                      <a:pPr marL="0" marR="0" algn="l">
                        <a:lnSpc>
                          <a:spcPct val="100000"/>
                        </a:lnSpc>
                        <a:spcBef>
                          <a:spcPts val="0"/>
                        </a:spcBef>
                        <a:spcAft>
                          <a:spcPts val="0"/>
                        </a:spcAft>
                      </a:pPr>
                      <a:r>
                        <a:rPr lang="fr-FR" sz="1800" b="1"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Administration de l’ATPE</a:t>
                      </a:r>
                      <a:endParaRPr lang="en-US" sz="1800" dirty="0">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fr-FR" sz="1800"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En fonction du poids de l’enfant</a:t>
                      </a:r>
                      <a:endParaRPr lang="en-US" sz="1800" dirty="0">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800" dirty="0">
                          <a:solidFill>
                            <a:srgbClr val="0000CC"/>
                          </a:solidFill>
                          <a:effectLst/>
                          <a:latin typeface="Tw Cen MT" panose="020B0602020104020603" pitchFamily="34" charset="0"/>
                          <a:ea typeface="Times New Roman" panose="02020603050405020304" pitchFamily="18" charset="0"/>
                          <a:cs typeface="Arial" panose="020B0604020202020204" pitchFamily="34" charset="0"/>
                        </a:rPr>
                        <a:t>Indépendamment </a:t>
                      </a:r>
                      <a:r>
                        <a:rPr lang="fr-FR" sz="1800"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du poids. fixé à: MAS=2 sachets, MAM=1 sachet</a:t>
                      </a:r>
                      <a:endParaRPr lang="en-US" sz="1800" dirty="0">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5672813"/>
                  </a:ext>
                </a:extLst>
              </a:tr>
              <a:tr h="559967">
                <a:tc>
                  <a:txBody>
                    <a:bodyPr/>
                    <a:lstStyle/>
                    <a:p>
                      <a:pPr marL="0" marR="0" algn="l">
                        <a:lnSpc>
                          <a:spcPct val="100000"/>
                        </a:lnSpc>
                        <a:spcBef>
                          <a:spcPts val="0"/>
                        </a:spcBef>
                        <a:spcAft>
                          <a:spcPts val="0"/>
                        </a:spcAft>
                      </a:pPr>
                      <a:r>
                        <a:rPr lang="fr-FR" sz="1800" b="1"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Critère d’admission et de sortie</a:t>
                      </a:r>
                      <a:endParaRPr lang="en-US" sz="1800" dirty="0">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it-IT" sz="1800" b="0"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Malnutrition avec complications – protocole standards</a:t>
                      </a:r>
                      <a:endParaRPr lang="en-US" sz="1800" b="0" dirty="0">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1800" b="1"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N</a:t>
                      </a:r>
                      <a:r>
                        <a:rPr lang="fr-FR" sz="1800" b="1"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/A</a:t>
                      </a:r>
                      <a:endParaRPr lang="en-US" sz="1800" b="0" dirty="0">
                        <a:solidFill>
                          <a:srgbClr val="0000CC"/>
                        </a:solidFill>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8433466"/>
                  </a:ext>
                </a:extLst>
              </a:tr>
              <a:tr h="76089">
                <a:tc>
                  <a:txBody>
                    <a:bodyPr/>
                    <a:lstStyle/>
                    <a:p>
                      <a:pPr marL="0" marR="0" algn="l">
                        <a:lnSpc>
                          <a:spcPct val="100000"/>
                        </a:lnSpc>
                        <a:spcBef>
                          <a:spcPts val="0"/>
                        </a:spcBef>
                        <a:spcAft>
                          <a:spcPts val="0"/>
                        </a:spcAft>
                      </a:pPr>
                      <a:r>
                        <a:rPr lang="fr-FR" sz="1800" b="1" dirty="0">
                          <a:effectLst/>
                          <a:latin typeface="Tw Cen MT" panose="020B0602020104020603" pitchFamily="34" charset="0"/>
                          <a:ea typeface="Times New Roman" panose="02020603050405020304" pitchFamily="18" charset="0"/>
                          <a:cs typeface="Arial" panose="020B0604020202020204" pitchFamily="34" charset="0"/>
                        </a:rPr>
                        <a:t>Fréquence des visites de suivi</a:t>
                      </a:r>
                      <a:endParaRPr lang="en-US" sz="1800" b="1" dirty="0">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fr-FR" sz="1800" dirty="0">
                          <a:effectLst/>
                          <a:latin typeface="Tw Cen MT" panose="020B0602020104020603" pitchFamily="34" charset="0"/>
                          <a:ea typeface="Times New Roman" panose="02020603050405020304" pitchFamily="18" charset="0"/>
                          <a:cs typeface="Arial" panose="020B0604020202020204" pitchFamily="34" charset="0"/>
                        </a:rPr>
                        <a:t>Hebdomadaire pour SAM et bi-hebdomadaire pour MAM</a:t>
                      </a:r>
                      <a:endParaRPr lang="en-US" sz="1800" dirty="0">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800" dirty="0">
                          <a:solidFill>
                            <a:srgbClr val="0000CC"/>
                          </a:solidFill>
                          <a:effectLst/>
                          <a:latin typeface="Tw Cen MT" panose="020B0602020104020603" pitchFamily="34" charset="0"/>
                          <a:ea typeface="Times New Roman" panose="02020603050405020304" pitchFamily="18" charset="0"/>
                          <a:cs typeface="Arial" panose="020B0604020202020204" pitchFamily="34" charset="0"/>
                        </a:rPr>
                        <a:t>Hebdomadaire pour SAM et MAM</a:t>
                      </a:r>
                      <a:endParaRPr lang="en-US" sz="1800" dirty="0">
                        <a:solidFill>
                          <a:srgbClr val="0000CC"/>
                        </a:solidFill>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4120113"/>
                  </a:ext>
                </a:extLst>
              </a:tr>
              <a:tr h="1119934">
                <a:tc>
                  <a:txBody>
                    <a:bodyPr/>
                    <a:lstStyle/>
                    <a:p>
                      <a:pPr marL="0" marR="0" algn="l">
                        <a:lnSpc>
                          <a:spcPct val="100000"/>
                        </a:lnSpc>
                        <a:spcBef>
                          <a:spcPts val="0"/>
                        </a:spcBef>
                        <a:spcAft>
                          <a:spcPts val="0"/>
                        </a:spcAft>
                      </a:pPr>
                      <a:r>
                        <a:rPr lang="fr-FR" sz="1800" b="1"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Critère d’admission et de sortie</a:t>
                      </a:r>
                      <a:endParaRPr lang="en-US" sz="1800" dirty="0">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fr-FR" sz="1800" b="1"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Admission (sans complications) et Sortie</a:t>
                      </a:r>
                      <a:endParaRPr lang="en-US" sz="1800" dirty="0">
                        <a:effectLst/>
                        <a:latin typeface="Tw Cen MT" panose="020B0602020104020603" pitchFamily="34" charset="0"/>
                        <a:ea typeface="Times New Roman" panose="02020603050405020304" pitchFamily="18" charset="0"/>
                        <a:cs typeface="Arial" panose="020B0604020202020204" pitchFamily="34" charset="0"/>
                      </a:endParaRPr>
                    </a:p>
                    <a:p>
                      <a:pPr marL="0" marR="0" algn="l">
                        <a:lnSpc>
                          <a:spcPct val="100000"/>
                        </a:lnSpc>
                        <a:spcBef>
                          <a:spcPts val="0"/>
                        </a:spcBef>
                        <a:spcAft>
                          <a:spcPts val="0"/>
                        </a:spcAft>
                      </a:pPr>
                      <a:r>
                        <a:rPr lang="fr-FR" sz="1800"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PT, PB, Œdème </a:t>
                      </a:r>
                      <a:endParaRPr lang="en-US" sz="1800" dirty="0">
                        <a:effectLst/>
                        <a:latin typeface="Tw Cen MT" panose="020B0602020104020603" pitchFamily="34" charset="0"/>
                        <a:ea typeface="Times New Roman" panose="02020603050405020304" pitchFamily="18" charset="0"/>
                        <a:cs typeface="Arial" panose="020B0604020202020204" pitchFamily="34" charset="0"/>
                      </a:endParaRPr>
                    </a:p>
                    <a:p>
                      <a:pPr marL="0" marR="0" algn="l">
                        <a:lnSpc>
                          <a:spcPct val="100000"/>
                        </a:lnSpc>
                        <a:spcBef>
                          <a:spcPts val="0"/>
                        </a:spcBef>
                        <a:spcAft>
                          <a:spcPts val="0"/>
                        </a:spcAft>
                      </a:pPr>
                      <a:r>
                        <a:rPr lang="fr-FR" sz="1800" b="1"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 </a:t>
                      </a:r>
                      <a:endParaRPr lang="en-US" sz="1800" dirty="0">
                        <a:effectLst/>
                        <a:latin typeface="Tw Cen MT" panose="020B0602020104020603"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800" b="1" dirty="0">
                          <a:solidFill>
                            <a:srgbClr val="000000"/>
                          </a:solidFill>
                          <a:effectLst/>
                          <a:latin typeface="Tw Cen MT" panose="020B0602020104020603" pitchFamily="34" charset="0"/>
                          <a:ea typeface="Times New Roman" panose="02020603050405020304" pitchFamily="18" charset="0"/>
                          <a:cs typeface="Arial" panose="020B0604020202020204" pitchFamily="34" charset="0"/>
                        </a:rPr>
                        <a:t>Admission (sans complication) et Sortie </a:t>
                      </a:r>
                      <a:endParaRPr lang="en-US" sz="1800" dirty="0">
                        <a:effectLst/>
                        <a:latin typeface="Tw Cen MT" panose="020B0602020104020603" pitchFamily="34" charset="0"/>
                        <a:ea typeface="Times New Roman" panose="02020603050405020304" pitchFamily="18" charset="0"/>
                        <a:cs typeface="Arial" panose="020B0604020202020204" pitchFamily="34" charset="0"/>
                      </a:endParaRPr>
                    </a:p>
                    <a:p>
                      <a:pPr marL="0" marR="0" algn="l">
                        <a:lnSpc>
                          <a:spcPct val="100000"/>
                        </a:lnSpc>
                        <a:spcBef>
                          <a:spcPts val="0"/>
                        </a:spcBef>
                        <a:spcAft>
                          <a:spcPts val="0"/>
                        </a:spcAft>
                      </a:pPr>
                      <a:r>
                        <a:rPr lang="fr-FR" sz="1800" b="0" dirty="0">
                          <a:solidFill>
                            <a:srgbClr val="0000CC"/>
                          </a:solidFill>
                          <a:effectLst/>
                          <a:latin typeface="Tw Cen MT" panose="020B0602020104020603" pitchFamily="34" charset="0"/>
                          <a:ea typeface="Times New Roman" panose="02020603050405020304" pitchFamily="18" charset="0"/>
                          <a:cs typeface="Arial" panose="020B0604020202020204" pitchFamily="34" charset="0"/>
                        </a:rPr>
                        <a:t>CS: PB</a:t>
                      </a:r>
                      <a:r>
                        <a:rPr lang="en-US" sz="1800" b="0" dirty="0">
                          <a:solidFill>
                            <a:srgbClr val="0000CC"/>
                          </a:solidFill>
                          <a:effectLst/>
                          <a:latin typeface="Tw Cen MT" panose="020B0602020104020603" pitchFamily="34" charset="0"/>
                          <a:ea typeface="Times New Roman" panose="02020603050405020304" pitchFamily="18" charset="0"/>
                          <a:cs typeface="Arial" panose="020B0604020202020204" pitchFamily="34" charset="0"/>
                        </a:rPr>
                        <a:t> +</a:t>
                      </a:r>
                      <a:r>
                        <a:rPr lang="fr-FR" sz="1800" b="0" dirty="0">
                          <a:solidFill>
                            <a:srgbClr val="0000CC"/>
                          </a:solidFill>
                          <a:effectLst/>
                          <a:latin typeface="Tw Cen MT" panose="020B0602020104020603" pitchFamily="34" charset="0"/>
                          <a:ea typeface="Times New Roman" panose="02020603050405020304" pitchFamily="18" charset="0"/>
                          <a:cs typeface="Arial" panose="020B0604020202020204" pitchFamily="34" charset="0"/>
                        </a:rPr>
                        <a:t>Œdème </a:t>
                      </a:r>
                      <a:br>
                        <a:rPr lang="fr-FR" sz="1800" b="0" dirty="0">
                          <a:solidFill>
                            <a:srgbClr val="0000CC"/>
                          </a:solidFill>
                          <a:effectLst/>
                          <a:latin typeface="Tw Cen MT" panose="020B0602020104020603" pitchFamily="34" charset="0"/>
                          <a:ea typeface="Times New Roman" panose="02020603050405020304" pitchFamily="18" charset="0"/>
                          <a:cs typeface="Arial" panose="020B0604020202020204" pitchFamily="34" charset="0"/>
                        </a:rPr>
                      </a:br>
                      <a:r>
                        <a:rPr lang="fr-FR" sz="1800" b="0" dirty="0">
                          <a:solidFill>
                            <a:srgbClr val="0000CC"/>
                          </a:solidFill>
                          <a:effectLst/>
                          <a:latin typeface="Tw Cen MT" panose="020B0602020104020603" pitchFamily="34" charset="0"/>
                          <a:ea typeface="Times New Roman" panose="02020603050405020304" pitchFamily="18" charset="0"/>
                          <a:cs typeface="Arial" panose="020B0604020202020204" pitchFamily="34" charset="0"/>
                        </a:rPr>
                        <a:t>CAC: PB</a:t>
                      </a:r>
                      <a:r>
                        <a:rPr lang="en-US" sz="1800" b="0" dirty="0">
                          <a:solidFill>
                            <a:srgbClr val="0000CC"/>
                          </a:solidFill>
                          <a:effectLst/>
                          <a:latin typeface="Tw Cen MT" panose="020B0602020104020603"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9974041"/>
                  </a:ext>
                </a:extLst>
              </a:tr>
            </a:tbl>
          </a:graphicData>
        </a:graphic>
      </p:graphicFrame>
    </p:spTree>
    <p:extLst>
      <p:ext uri="{BB962C8B-B14F-4D97-AF65-F5344CB8AC3E}">
        <p14:creationId xmlns:p14="http://schemas.microsoft.com/office/powerpoint/2010/main" val="832680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a:extLst>
              <a:ext uri="{FF2B5EF4-FFF2-40B4-BE49-F238E27FC236}">
                <a16:creationId xmlns:a16="http://schemas.microsoft.com/office/drawing/2014/main" id="{0A457B42-489E-40ED-BCE3-C2163293C193}"/>
              </a:ext>
            </a:extLst>
          </p:cNvPr>
          <p:cNvSpPr>
            <a:spLocks noGrp="1"/>
          </p:cNvSpPr>
          <p:nvPr>
            <p:ph type="title"/>
          </p:nvPr>
        </p:nvSpPr>
        <p:spPr>
          <a:xfrm>
            <a:off x="620714" y="3596341"/>
            <a:ext cx="2783688" cy="1200150"/>
          </a:xfrm>
          <a:ln w="28575">
            <a:solidFill>
              <a:schemeClr val="tx1"/>
            </a:solidFill>
          </a:ln>
        </p:spPr>
        <p:txBody>
          <a:bodyPr>
            <a:normAutofit fontScale="90000"/>
          </a:bodyPr>
          <a:lstStyle/>
          <a:p>
            <a:pPr eaLnBrk="1" hangingPunct="1"/>
            <a:r>
              <a:rPr lang="en-GB" altLang="en-US" sz="3000" b="1" dirty="0">
                <a:latin typeface="Tw Cen MT" panose="020B0602020104020603" pitchFamily="34" charset="0"/>
                <a:ea typeface="Calibri" panose="020F0502020204030204" pitchFamily="34" charset="0"/>
                <a:cs typeface="Times New Roman" panose="02020603050405020304" pitchFamily="18" charset="0"/>
              </a:rPr>
              <a:t>Comment faire le test de </a:t>
            </a:r>
            <a:r>
              <a:rPr lang="en-GB" altLang="en-US" sz="3000" b="1" dirty="0" err="1">
                <a:latin typeface="Tw Cen MT" panose="020B0602020104020603" pitchFamily="34" charset="0"/>
                <a:ea typeface="Calibri" panose="020F0502020204030204" pitchFamily="34" charset="0"/>
                <a:cs typeface="Times New Roman" panose="02020603050405020304" pitchFamily="18" charset="0"/>
              </a:rPr>
              <a:t>l’appétit</a:t>
            </a:r>
            <a:r>
              <a:rPr lang="en-GB" altLang="en-US" sz="3000" b="1" dirty="0">
                <a:latin typeface="Tw Cen MT" panose="020B0602020104020603" pitchFamily="34" charset="0"/>
                <a:ea typeface="Calibri" panose="020F0502020204030204" pitchFamily="34" charset="0"/>
                <a:cs typeface="Times New Roman" panose="02020603050405020304" pitchFamily="18" charset="0"/>
              </a:rPr>
              <a:t> </a:t>
            </a:r>
            <a:r>
              <a:rPr lang="en-GB" altLang="en-US" b="1" dirty="0">
                <a:latin typeface="Calibri" panose="020F0502020204030204" pitchFamily="34" charset="0"/>
                <a:ea typeface="Calibri" panose="020F0502020204030204" pitchFamily="34" charset="0"/>
                <a:cs typeface="Times New Roman" panose="02020603050405020304" pitchFamily="18" charset="0"/>
              </a:rPr>
              <a:t>?</a:t>
            </a:r>
            <a:endParaRPr lang="fr-FR" altLang="en-US" b="1" dirty="0">
              <a:ea typeface="Calibri" panose="020F0502020204030204" pitchFamily="34" charset="0"/>
              <a:cs typeface="Times New Roman" panose="02020603050405020304" pitchFamily="18" charset="0"/>
            </a:endParaRPr>
          </a:p>
        </p:txBody>
      </p:sp>
      <p:sp>
        <p:nvSpPr>
          <p:cNvPr id="12292" name="Espace réservé du numéro de diapositive 3">
            <a:extLst>
              <a:ext uri="{FF2B5EF4-FFF2-40B4-BE49-F238E27FC236}">
                <a16:creationId xmlns:a16="http://schemas.microsoft.com/office/drawing/2014/main" id="{FD0AA381-6DAF-47BF-8D79-00F8EE2BDDC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83B88C1-9356-4BE1-B77F-D8C956270441}" type="slidenum">
              <a:rPr lang="en-GB" altLang="en-US" sz="1400"/>
              <a:pPr/>
              <a:t>17</a:t>
            </a:fld>
            <a:endParaRPr lang="en-GB" altLang="en-US" sz="1400"/>
          </a:p>
        </p:txBody>
      </p:sp>
      <p:sp>
        <p:nvSpPr>
          <p:cNvPr id="2" name="Rectangle 1">
            <a:extLst>
              <a:ext uri="{FF2B5EF4-FFF2-40B4-BE49-F238E27FC236}">
                <a16:creationId xmlns:a16="http://schemas.microsoft.com/office/drawing/2014/main" id="{BFDF1D81-6324-460D-8DFC-8F2FAEE38DE3}"/>
              </a:ext>
            </a:extLst>
          </p:cNvPr>
          <p:cNvSpPr/>
          <p:nvPr/>
        </p:nvSpPr>
        <p:spPr>
          <a:xfrm>
            <a:off x="620714" y="634990"/>
            <a:ext cx="3372992" cy="2831544"/>
          </a:xfrm>
          <a:prstGeom prst="rect">
            <a:avLst/>
          </a:prstGeom>
        </p:spPr>
        <p:txBody>
          <a:bodyPr wrap="square">
            <a:spAutoFit/>
          </a:bodyPr>
          <a:lstStyle/>
          <a:p>
            <a:pPr algn="just">
              <a:spcBef>
                <a:spcPts val="600"/>
              </a:spcBef>
              <a:defRPr/>
            </a:pPr>
            <a:r>
              <a:rPr lang="en-GB" altLang="en-US" sz="2400" b="1" dirty="0" err="1">
                <a:latin typeface="Calibri" panose="020F0502020204030204" pitchFamily="34" charset="0"/>
                <a:ea typeface="Calibri" panose="020F0502020204030204" pitchFamily="34" charset="0"/>
                <a:cs typeface="Calibri" panose="020F0502020204030204" pitchFamily="34" charset="0"/>
              </a:rPr>
              <a:t>Quand</a:t>
            </a:r>
            <a:r>
              <a:rPr lang="en-GB" altLang="en-US" sz="2400" b="1" dirty="0">
                <a:latin typeface="Calibri" panose="020F0502020204030204" pitchFamily="34" charset="0"/>
                <a:ea typeface="Calibri" panose="020F0502020204030204" pitchFamily="34" charset="0"/>
                <a:cs typeface="Calibri" panose="020F0502020204030204" pitchFamily="34" charset="0"/>
              </a:rPr>
              <a:t> faire le test de </a:t>
            </a:r>
            <a:r>
              <a:rPr lang="en-GB" altLang="en-US" sz="2400" b="1" dirty="0" err="1">
                <a:latin typeface="Calibri" panose="020F0502020204030204" pitchFamily="34" charset="0"/>
                <a:ea typeface="Calibri" panose="020F0502020204030204" pitchFamily="34" charset="0"/>
                <a:cs typeface="Calibri" panose="020F0502020204030204" pitchFamily="34" charset="0"/>
              </a:rPr>
              <a:t>l’appétit</a:t>
            </a:r>
            <a:r>
              <a:rPr lang="en-GB" altLang="en-US" sz="2400" b="1" dirty="0">
                <a:latin typeface="Calibri" panose="020F0502020204030204" pitchFamily="34" charset="0"/>
                <a:ea typeface="Calibri" panose="020F0502020204030204" pitchFamily="34" charset="0"/>
                <a:cs typeface="Calibri" panose="020F0502020204030204" pitchFamily="34" charset="0"/>
              </a:rPr>
              <a:t> ? </a:t>
            </a:r>
          </a:p>
          <a:p>
            <a:pPr marL="342900" indent="-342900" algn="just">
              <a:spcBef>
                <a:spcPts val="600"/>
              </a:spcBef>
              <a:buFont typeface="Arial" panose="020B0604020202020204" pitchFamily="34" charset="0"/>
              <a:buChar char="•"/>
              <a:defRPr/>
            </a:pPr>
            <a:r>
              <a:rPr lang="fr-FR" altLang="en-US" sz="2400" dirty="0">
                <a:latin typeface="Calibri" panose="020F0502020204030204" pitchFamily="34" charset="0"/>
                <a:ea typeface="Calibri" panose="020F0502020204030204" pitchFamily="34" charset="0"/>
                <a:cs typeface="Calibri" panose="020F0502020204030204" pitchFamily="34" charset="0"/>
              </a:rPr>
              <a:t>Pendant le triage initial ;</a:t>
            </a:r>
          </a:p>
          <a:p>
            <a:pPr marL="342900" indent="-342900" algn="just">
              <a:spcBef>
                <a:spcPts val="600"/>
              </a:spcBef>
              <a:buFont typeface="Arial" panose="020B0604020202020204" pitchFamily="34" charset="0"/>
              <a:buChar char="•"/>
              <a:defRPr/>
            </a:pPr>
            <a:r>
              <a:rPr lang="fr-FR" sz="2400" dirty="0">
                <a:latin typeface="Calibri" panose="020F0502020204030204" pitchFamily="34" charset="0"/>
                <a:cs typeface="Calibri" panose="020F0502020204030204" pitchFamily="34" charset="0"/>
              </a:rPr>
              <a:t>De façon routinière pour tous les patients à chaque visite au CAC</a:t>
            </a:r>
            <a:endParaRPr lang="en-US" sz="2400" dirty="0">
              <a:latin typeface="Calibri" panose="020F0502020204030204" pitchFamily="34" charset="0"/>
              <a:cs typeface="Calibri" panose="020F0502020204030204" pitchFamily="34" charset="0"/>
            </a:endParaRPr>
          </a:p>
        </p:txBody>
      </p:sp>
      <p:graphicFrame>
        <p:nvGraphicFramePr>
          <p:cNvPr id="8" name="Table 7">
            <a:extLst>
              <a:ext uri="{FF2B5EF4-FFF2-40B4-BE49-F238E27FC236}">
                <a16:creationId xmlns:a16="http://schemas.microsoft.com/office/drawing/2014/main" id="{60C5D527-88C6-413A-8CA7-13D0D66A5128}"/>
              </a:ext>
            </a:extLst>
          </p:cNvPr>
          <p:cNvGraphicFramePr>
            <a:graphicFrameLocks noGrp="1"/>
          </p:cNvGraphicFramePr>
          <p:nvPr>
            <p:extLst>
              <p:ext uri="{D42A27DB-BD31-4B8C-83A1-F6EECF244321}">
                <p14:modId xmlns:p14="http://schemas.microsoft.com/office/powerpoint/2010/main" val="2320024884"/>
              </p:ext>
            </p:extLst>
          </p:nvPr>
        </p:nvGraphicFramePr>
        <p:xfrm>
          <a:off x="4429691" y="304861"/>
          <a:ext cx="6892359" cy="6416614"/>
        </p:xfrm>
        <a:graphic>
          <a:graphicData uri="http://schemas.openxmlformats.org/drawingml/2006/table">
            <a:tbl>
              <a:tblPr firstRow="1" firstCol="1" bandRow="1"/>
              <a:tblGrid>
                <a:gridCol w="5208799">
                  <a:extLst>
                    <a:ext uri="{9D8B030D-6E8A-4147-A177-3AD203B41FA5}">
                      <a16:colId xmlns:a16="http://schemas.microsoft.com/office/drawing/2014/main" val="83598286"/>
                    </a:ext>
                  </a:extLst>
                </a:gridCol>
                <a:gridCol w="1683560">
                  <a:extLst>
                    <a:ext uri="{9D8B030D-6E8A-4147-A177-3AD203B41FA5}">
                      <a16:colId xmlns:a16="http://schemas.microsoft.com/office/drawing/2014/main" val="2217270907"/>
                    </a:ext>
                  </a:extLst>
                </a:gridCol>
              </a:tblGrid>
              <a:tr h="1513180">
                <a:tc>
                  <a:txBody>
                    <a:bodyPr/>
                    <a:lstStyle/>
                    <a:p>
                      <a:pPr marL="228600" marR="0" algn="just">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1-Expliquer à l’accompagnante le but du test de l’appétit et comment cela va se passer </a:t>
                      </a:r>
                      <a:endParaRPr lang="en-US" sz="1800" dirty="0">
                        <a:effectLst/>
                        <a:latin typeface="+mn-l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 </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7054227"/>
                  </a:ext>
                </a:extLst>
              </a:tr>
              <a:tr h="1619047">
                <a:tc>
                  <a:txBody>
                    <a:bodyPr/>
                    <a:lstStyle/>
                    <a:p>
                      <a:pPr marL="228600" marR="0" algn="just">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2-Demander à la maman de se laver les mains, le visage et la bouche de l’enfant au savon;</a:t>
                      </a:r>
                      <a:endParaRPr lang="en-US" sz="1800" dirty="0">
                        <a:effectLst/>
                        <a:latin typeface="+mn-l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 </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2628066"/>
                  </a:ext>
                </a:extLst>
              </a:tr>
              <a:tr h="2007119">
                <a:tc>
                  <a:txBody>
                    <a:bodyPr/>
                    <a:lstStyle/>
                    <a:p>
                      <a:pPr marL="228600" marR="0" algn="just">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3-Installer la maman dans un lieu calme </a:t>
                      </a:r>
                      <a:endParaRPr lang="en-US" sz="1800" dirty="0">
                        <a:effectLst/>
                        <a:latin typeface="+mn-lt"/>
                        <a:ea typeface="Calibri" panose="020F0502020204030204" pitchFamily="34" charset="0"/>
                        <a:cs typeface="Times New Roman" panose="02020603050405020304" pitchFamily="18" charset="0"/>
                      </a:endParaRPr>
                    </a:p>
                    <a:p>
                      <a:pPr marL="228600" marR="0" algn="just">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Demander ensuite à la maman de donner le </a:t>
                      </a:r>
                      <a:r>
                        <a:rPr lang="fr-FR" sz="1800" b="1" dirty="0" err="1">
                          <a:effectLst/>
                          <a:latin typeface="+mn-lt"/>
                          <a:ea typeface="Calibri" panose="020F0502020204030204" pitchFamily="34" charset="0"/>
                          <a:cs typeface="Arial" panose="020B0604020202020204" pitchFamily="34" charset="0"/>
                        </a:rPr>
                        <a:t>Plumpy</a:t>
                      </a:r>
                      <a:r>
                        <a:rPr lang="fr-FR" sz="1800" b="1" dirty="0">
                          <a:effectLst/>
                          <a:latin typeface="+mn-lt"/>
                          <a:ea typeface="Calibri" panose="020F0502020204030204" pitchFamily="34" charset="0"/>
                          <a:cs typeface="Arial" panose="020B0604020202020204" pitchFamily="34" charset="0"/>
                        </a:rPr>
                        <a:t> </a:t>
                      </a:r>
                      <a:r>
                        <a:rPr lang="fr-FR" sz="1800" b="1" dirty="0" err="1">
                          <a:effectLst/>
                          <a:latin typeface="+mn-lt"/>
                          <a:ea typeface="Calibri" panose="020F0502020204030204" pitchFamily="34" charset="0"/>
                          <a:cs typeface="Arial" panose="020B0604020202020204" pitchFamily="34" charset="0"/>
                        </a:rPr>
                        <a:t>nut</a:t>
                      </a:r>
                      <a:r>
                        <a:rPr lang="fr-FR" sz="1800" b="1" dirty="0">
                          <a:effectLst/>
                          <a:latin typeface="+mn-lt"/>
                          <a:ea typeface="Calibri" panose="020F0502020204030204" pitchFamily="34" charset="0"/>
                          <a:cs typeface="Arial" panose="020B0604020202020204" pitchFamily="34" charset="0"/>
                        </a:rPr>
                        <a:t> à l’enfant sans le forcer;</a:t>
                      </a:r>
                      <a:endParaRPr lang="en-US" sz="1800" dirty="0">
                        <a:effectLst/>
                        <a:latin typeface="+mn-lt"/>
                        <a:ea typeface="Calibri" panose="020F0502020204030204" pitchFamily="34" charset="0"/>
                        <a:cs typeface="Times New Roman" panose="02020603050405020304" pitchFamily="18" charset="0"/>
                      </a:endParaRPr>
                    </a:p>
                    <a:p>
                      <a:pPr marL="228600" marR="0" algn="just">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Surveillance (</a:t>
                      </a:r>
                      <a:r>
                        <a:rPr lang="fr-FR" sz="1800" b="1" dirty="0">
                          <a:solidFill>
                            <a:srgbClr val="FF0000"/>
                          </a:solidFill>
                          <a:effectLst/>
                          <a:latin typeface="+mn-lt"/>
                          <a:ea typeface="Calibri" panose="020F0502020204030204" pitchFamily="34" charset="0"/>
                          <a:cs typeface="Arial" panose="020B0604020202020204" pitchFamily="34" charset="0"/>
                        </a:rPr>
                        <a:t>la durée de la surveillance va de 15 mn à 30 minutes de temps</a:t>
                      </a:r>
                      <a:r>
                        <a:rPr lang="fr-FR" sz="1800" b="1" dirty="0">
                          <a:effectLst/>
                          <a:latin typeface="+mn-lt"/>
                          <a:ea typeface="Calibri" panose="020F0502020204030204" pitchFamily="34" charset="0"/>
                          <a:cs typeface="Arial" panose="020B0604020202020204" pitchFamily="34" charset="0"/>
                        </a:rPr>
                        <a:t>).</a:t>
                      </a:r>
                      <a:endParaRPr lang="en-US" sz="1800" dirty="0">
                        <a:effectLst/>
                        <a:latin typeface="+mn-l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 </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0075292"/>
                  </a:ext>
                </a:extLst>
              </a:tr>
              <a:tr h="1277268">
                <a:tc>
                  <a:txBody>
                    <a:bodyPr/>
                    <a:lstStyle/>
                    <a:p>
                      <a:pPr marL="228600" marR="0" algn="just">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4-Le patient doit avoir de l’eau à boire disponible à suffisance dans une tasse pendant le test.</a:t>
                      </a:r>
                      <a:endParaRPr lang="en-US" sz="1800" dirty="0">
                        <a:effectLst/>
                        <a:latin typeface="+mn-lt"/>
                        <a:ea typeface="Calibri" panose="020F0502020204030204" pitchFamily="34" charset="0"/>
                        <a:cs typeface="Times New Roman" panose="02020603050405020304" pitchFamily="18" charset="0"/>
                      </a:endParaRPr>
                    </a:p>
                    <a:p>
                      <a:pPr marL="228600" marR="0" algn="just">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 </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3305525"/>
                  </a:ext>
                </a:extLst>
              </a:tr>
            </a:tbl>
          </a:graphicData>
        </a:graphic>
      </p:graphicFrame>
      <p:pic>
        <p:nvPicPr>
          <p:cNvPr id="8200" name="Picture 190">
            <a:extLst>
              <a:ext uri="{FF2B5EF4-FFF2-40B4-BE49-F238E27FC236}">
                <a16:creationId xmlns:a16="http://schemas.microsoft.com/office/drawing/2014/main" id="{88E1831B-714A-4598-9854-489E1C4FA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6611" y="224319"/>
            <a:ext cx="1385899" cy="1282730"/>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16">
            <a:extLst>
              <a:ext uri="{FF2B5EF4-FFF2-40B4-BE49-F238E27FC236}">
                <a16:creationId xmlns:a16="http://schemas.microsoft.com/office/drawing/2014/main" id="{FA2C305A-B357-4BFB-A7B8-1DDA7DF9F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0122" y="1597602"/>
            <a:ext cx="1559644" cy="116211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19">
            <a:extLst>
              <a:ext uri="{FF2B5EF4-FFF2-40B4-BE49-F238E27FC236}">
                <a16:creationId xmlns:a16="http://schemas.microsoft.com/office/drawing/2014/main" id="{42B1C6EB-0FB7-4671-9D2C-80B862BEB1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6611" y="2952422"/>
            <a:ext cx="1694675" cy="1926015"/>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17">
            <a:extLst>
              <a:ext uri="{FF2B5EF4-FFF2-40B4-BE49-F238E27FC236}">
                <a16:creationId xmlns:a16="http://schemas.microsoft.com/office/drawing/2014/main" id="{C2C7D7E3-A4F6-46F3-8933-AC8495AE18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0122" y="5232339"/>
            <a:ext cx="1339850" cy="1320800"/>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8C7ADDEC-7181-4348-AB10-B873DFEA6773}"/>
              </a:ext>
            </a:extLst>
          </p:cNvPr>
          <p:cNvSpPr/>
          <p:nvPr/>
        </p:nvSpPr>
        <p:spPr>
          <a:xfrm>
            <a:off x="3442268" y="3915429"/>
            <a:ext cx="1008063" cy="561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200"/>
                                        </p:tgtEl>
                                        <p:attrNameLst>
                                          <p:attrName>style.visibility</p:attrName>
                                        </p:attrNameLst>
                                      </p:cBhvr>
                                      <p:to>
                                        <p:strVal val="visible"/>
                                      </p:to>
                                    </p:set>
                                    <p:anim calcmode="lin" valueType="num">
                                      <p:cBhvr additive="base">
                                        <p:cTn id="23" dur="500" fill="hold"/>
                                        <p:tgtEl>
                                          <p:spTgt spid="8200"/>
                                        </p:tgtEl>
                                        <p:attrNameLst>
                                          <p:attrName>ppt_x</p:attrName>
                                        </p:attrNameLst>
                                      </p:cBhvr>
                                      <p:tavLst>
                                        <p:tav tm="0">
                                          <p:val>
                                            <p:strVal val="#ppt_x"/>
                                          </p:val>
                                        </p:tav>
                                        <p:tav tm="100000">
                                          <p:val>
                                            <p:strVal val="#ppt_x"/>
                                          </p:val>
                                        </p:tav>
                                      </p:tavLst>
                                    </p:anim>
                                    <p:anim calcmode="lin" valueType="num">
                                      <p:cBhvr additive="base">
                                        <p:cTn id="24" dur="500" fill="hold"/>
                                        <p:tgtEl>
                                          <p:spTgt spid="820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199"/>
                                        </p:tgtEl>
                                        <p:attrNameLst>
                                          <p:attrName>style.visibility</p:attrName>
                                        </p:attrNameLst>
                                      </p:cBhvr>
                                      <p:to>
                                        <p:strVal val="visible"/>
                                      </p:to>
                                    </p:set>
                                    <p:anim calcmode="lin" valueType="num">
                                      <p:cBhvr additive="base">
                                        <p:cTn id="29" dur="500" fill="hold"/>
                                        <p:tgtEl>
                                          <p:spTgt spid="8199"/>
                                        </p:tgtEl>
                                        <p:attrNameLst>
                                          <p:attrName>ppt_x</p:attrName>
                                        </p:attrNameLst>
                                      </p:cBhvr>
                                      <p:tavLst>
                                        <p:tav tm="0">
                                          <p:val>
                                            <p:strVal val="#ppt_x"/>
                                          </p:val>
                                        </p:tav>
                                        <p:tav tm="100000">
                                          <p:val>
                                            <p:strVal val="#ppt_x"/>
                                          </p:val>
                                        </p:tav>
                                      </p:tavLst>
                                    </p:anim>
                                    <p:anim calcmode="lin" valueType="num">
                                      <p:cBhvr additive="base">
                                        <p:cTn id="30"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198"/>
                                        </p:tgtEl>
                                        <p:attrNameLst>
                                          <p:attrName>style.visibility</p:attrName>
                                        </p:attrNameLst>
                                      </p:cBhvr>
                                      <p:to>
                                        <p:strVal val="visible"/>
                                      </p:to>
                                    </p:set>
                                    <p:anim calcmode="lin" valueType="num">
                                      <p:cBhvr additive="base">
                                        <p:cTn id="35" dur="500" fill="hold"/>
                                        <p:tgtEl>
                                          <p:spTgt spid="8198"/>
                                        </p:tgtEl>
                                        <p:attrNameLst>
                                          <p:attrName>ppt_x</p:attrName>
                                        </p:attrNameLst>
                                      </p:cBhvr>
                                      <p:tavLst>
                                        <p:tav tm="0">
                                          <p:val>
                                            <p:strVal val="#ppt_x"/>
                                          </p:val>
                                        </p:tav>
                                        <p:tav tm="100000">
                                          <p:val>
                                            <p:strVal val="#ppt_x"/>
                                          </p:val>
                                        </p:tav>
                                      </p:tavLst>
                                    </p:anim>
                                    <p:anim calcmode="lin" valueType="num">
                                      <p:cBhvr additive="base">
                                        <p:cTn id="36"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197"/>
                                        </p:tgtEl>
                                        <p:attrNameLst>
                                          <p:attrName>style.visibility</p:attrName>
                                        </p:attrNameLst>
                                      </p:cBhvr>
                                      <p:to>
                                        <p:strVal val="visible"/>
                                      </p:to>
                                    </p:set>
                                    <p:anim calcmode="lin" valueType="num">
                                      <p:cBhvr additive="base">
                                        <p:cTn id="41" dur="500" fill="hold"/>
                                        <p:tgtEl>
                                          <p:spTgt spid="8197"/>
                                        </p:tgtEl>
                                        <p:attrNameLst>
                                          <p:attrName>ppt_x</p:attrName>
                                        </p:attrNameLst>
                                      </p:cBhvr>
                                      <p:tavLst>
                                        <p:tav tm="0">
                                          <p:val>
                                            <p:strVal val="#ppt_x"/>
                                          </p:val>
                                        </p:tav>
                                        <p:tav tm="100000">
                                          <p:val>
                                            <p:strVal val="#ppt_x"/>
                                          </p:val>
                                        </p:tav>
                                      </p:tavLst>
                                    </p:anim>
                                    <p:anim calcmode="lin" valueType="num">
                                      <p:cBhvr additive="base">
                                        <p:cTn id="42"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P spid="9"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45576-E85F-4783-B9A0-C662DE5F7FB5}"/>
              </a:ext>
            </a:extLst>
          </p:cNvPr>
          <p:cNvSpPr>
            <a:spLocks noGrp="1"/>
          </p:cNvSpPr>
          <p:nvPr>
            <p:ph type="title"/>
          </p:nvPr>
        </p:nvSpPr>
        <p:spPr>
          <a:xfrm>
            <a:off x="2152650" y="365127"/>
            <a:ext cx="8515350" cy="773111"/>
          </a:xfrm>
        </p:spPr>
        <p:txBody>
          <a:bodyPr>
            <a:normAutofit fontScale="90000"/>
          </a:bodyPr>
          <a:lstStyle/>
          <a:p>
            <a:pPr algn="ctr"/>
            <a:r>
              <a:rPr lang="fr-FR" b="1" dirty="0">
                <a:solidFill>
                  <a:srgbClr val="0000CC"/>
                </a:solidFill>
                <a:latin typeface="Tw Cen MT" panose="020B0602020104020603" pitchFamily="34" charset="0"/>
              </a:rPr>
              <a:t>APPROCHES SIMPLIFIEES MISE EN OEVURE EN RDC (Phase 1 et 2)</a:t>
            </a:r>
            <a:br>
              <a:rPr lang="en-US" dirty="0"/>
            </a:br>
            <a:endParaRPr lang="en-US" dirty="0"/>
          </a:p>
        </p:txBody>
      </p:sp>
      <p:sp>
        <p:nvSpPr>
          <p:cNvPr id="4" name="Content Placeholder 3">
            <a:extLst>
              <a:ext uri="{FF2B5EF4-FFF2-40B4-BE49-F238E27FC236}">
                <a16:creationId xmlns:a16="http://schemas.microsoft.com/office/drawing/2014/main" id="{E17B12F2-E2FB-7AE3-C050-CFB43A407A01}"/>
              </a:ext>
            </a:extLst>
          </p:cNvPr>
          <p:cNvSpPr>
            <a:spLocks noGrp="1"/>
          </p:cNvSpPr>
          <p:nvPr>
            <p:ph idx="1"/>
          </p:nvPr>
        </p:nvSpPr>
        <p:spPr>
          <a:xfrm>
            <a:off x="1907324" y="982120"/>
            <a:ext cx="8132027" cy="5106447"/>
          </a:xfrm>
          <a:noFill/>
        </p:spPr>
        <p:txBody>
          <a:bodyPr>
            <a:noAutofit/>
          </a:bodyPr>
          <a:lstStyle/>
          <a:p>
            <a:pPr marL="514350" indent="-514350" algn="just">
              <a:buFont typeface="+mj-lt"/>
              <a:buAutoNum type="arabicPeriod"/>
            </a:pPr>
            <a:r>
              <a:rPr lang="fr-FR" sz="2400" dirty="0">
                <a:solidFill>
                  <a:schemeClr val="accent6">
                    <a:lumMod val="50000"/>
                  </a:schemeClr>
                </a:solidFill>
                <a:latin typeface="Tw Cen MT" panose="020B0602020104020603" pitchFamily="34" charset="0"/>
                <a:cs typeface="Calibri" panose="020F0502020204030204" pitchFamily="34" charset="0"/>
              </a:rPr>
              <a:t>Utiliser </a:t>
            </a:r>
            <a:r>
              <a:rPr lang="fr-FR" sz="2400" b="1" dirty="0">
                <a:solidFill>
                  <a:schemeClr val="accent6">
                    <a:lumMod val="50000"/>
                  </a:schemeClr>
                </a:solidFill>
                <a:latin typeface="Tw Cen MT" panose="020B0602020104020603" pitchFamily="34" charset="0"/>
                <a:cs typeface="Calibri" panose="020F0502020204030204" pitchFamily="34" charset="0"/>
              </a:rPr>
              <a:t>la mesure du périmètre brachial (PB) </a:t>
            </a:r>
            <a:r>
              <a:rPr lang="fr-FR" sz="2400" dirty="0">
                <a:solidFill>
                  <a:schemeClr val="accent6">
                    <a:lumMod val="50000"/>
                  </a:schemeClr>
                </a:solidFill>
                <a:latin typeface="Tw Cen MT" panose="020B0602020104020603" pitchFamily="34" charset="0"/>
                <a:cs typeface="Calibri" panose="020F0502020204030204" pitchFamily="34" charset="0"/>
              </a:rPr>
              <a:t>comme </a:t>
            </a:r>
            <a:r>
              <a:rPr lang="fr-FR" sz="2400" b="1" dirty="0">
                <a:solidFill>
                  <a:schemeClr val="accent6">
                    <a:lumMod val="50000"/>
                  </a:schemeClr>
                </a:solidFill>
                <a:latin typeface="Tw Cen MT" panose="020B0602020104020603" pitchFamily="34" charset="0"/>
                <a:cs typeface="Calibri" panose="020F0502020204030204" pitchFamily="34" charset="0"/>
              </a:rPr>
              <a:t>seul indicateur anthropométrique </a:t>
            </a:r>
            <a:r>
              <a:rPr lang="fr-FR" sz="2400" dirty="0">
                <a:solidFill>
                  <a:schemeClr val="accent6">
                    <a:lumMod val="50000"/>
                  </a:schemeClr>
                </a:solidFill>
                <a:latin typeface="Tw Cen MT" panose="020B0602020104020603" pitchFamily="34" charset="0"/>
                <a:cs typeface="Calibri" panose="020F0502020204030204" pitchFamily="34" charset="0"/>
              </a:rPr>
              <a:t>pour identifier les enfants nécessitant un traitement nutritionnel; </a:t>
            </a:r>
          </a:p>
          <a:p>
            <a:pPr marL="514350" indent="-514350" algn="just">
              <a:buFont typeface="+mj-lt"/>
              <a:buAutoNum type="arabicPeriod"/>
            </a:pPr>
            <a:endParaRPr lang="en-US" sz="2400" dirty="0">
              <a:solidFill>
                <a:schemeClr val="accent6">
                  <a:lumMod val="50000"/>
                </a:schemeClr>
              </a:solidFill>
              <a:latin typeface="Tw Cen MT" panose="020B0602020104020603" pitchFamily="34" charset="0"/>
              <a:cs typeface="Calibri" panose="020F0502020204030204" pitchFamily="34" charset="0"/>
            </a:endParaRPr>
          </a:p>
          <a:p>
            <a:pPr marL="514350" indent="-514350" algn="just">
              <a:buFont typeface="+mj-lt"/>
              <a:buAutoNum type="arabicPeriod"/>
            </a:pPr>
            <a:r>
              <a:rPr lang="fr-FR" sz="2400" b="1" dirty="0">
                <a:solidFill>
                  <a:schemeClr val="accent6">
                    <a:lumMod val="50000"/>
                  </a:schemeClr>
                </a:solidFill>
                <a:latin typeface="Tw Cen MT" panose="020B0602020104020603" pitchFamily="34" charset="0"/>
                <a:cs typeface="Calibri" panose="020F0502020204030204" pitchFamily="34" charset="0"/>
              </a:rPr>
              <a:t>Réduire la fréquence </a:t>
            </a:r>
            <a:r>
              <a:rPr lang="fr-FR" sz="2400" dirty="0">
                <a:solidFill>
                  <a:schemeClr val="accent6">
                    <a:lumMod val="50000"/>
                  </a:schemeClr>
                </a:solidFill>
                <a:latin typeface="Tw Cen MT" panose="020B0602020104020603" pitchFamily="34" charset="0"/>
                <a:cs typeface="Calibri" panose="020F0502020204030204" pitchFamily="34" charset="0"/>
              </a:rPr>
              <a:t>de suivi des patients en soins ambulatoires ;</a:t>
            </a:r>
            <a:endParaRPr lang="en-US" sz="2400" dirty="0">
              <a:solidFill>
                <a:schemeClr val="accent6">
                  <a:lumMod val="50000"/>
                </a:schemeClr>
              </a:solidFill>
              <a:latin typeface="Tw Cen MT" panose="020B0602020104020603" pitchFamily="34" charset="0"/>
              <a:cs typeface="Calibri" panose="020F0502020204030204" pitchFamily="34" charset="0"/>
            </a:endParaRPr>
          </a:p>
          <a:p>
            <a:pPr marL="514350" indent="-514350" algn="just">
              <a:buFont typeface="+mj-lt"/>
              <a:buAutoNum type="arabicPeriod"/>
            </a:pPr>
            <a:r>
              <a:rPr lang="fr-FR" sz="2400" dirty="0">
                <a:solidFill>
                  <a:schemeClr val="accent6">
                    <a:lumMod val="50000"/>
                  </a:schemeClr>
                </a:solidFill>
                <a:latin typeface="Tw Cen MT" panose="020B0602020104020603" pitchFamily="34" charset="0"/>
                <a:cs typeface="Calibri" panose="020F0502020204030204" pitchFamily="34" charset="0"/>
              </a:rPr>
              <a:t>Avoir recourt à </a:t>
            </a:r>
            <a:r>
              <a:rPr lang="fr-FR" sz="2400" b="1" dirty="0">
                <a:solidFill>
                  <a:schemeClr val="accent6">
                    <a:lumMod val="50000"/>
                  </a:schemeClr>
                </a:solidFill>
                <a:latin typeface="Tw Cen MT" panose="020B0602020104020603" pitchFamily="34" charset="0"/>
                <a:cs typeface="Calibri" panose="020F0502020204030204" pitchFamily="34" charset="0"/>
              </a:rPr>
              <a:t>une programmation unique </a:t>
            </a:r>
            <a:r>
              <a:rPr lang="fr-FR" sz="2400" dirty="0">
                <a:solidFill>
                  <a:schemeClr val="accent6">
                    <a:lumMod val="50000"/>
                  </a:schemeClr>
                </a:solidFill>
                <a:latin typeface="Tw Cen MT" panose="020B0602020104020603" pitchFamily="34" charset="0"/>
                <a:cs typeface="Calibri" panose="020F0502020204030204" pitchFamily="34" charset="0"/>
              </a:rPr>
              <a:t>pour traiter à la fois la MAM et MAS ; </a:t>
            </a:r>
          </a:p>
          <a:p>
            <a:pPr marL="514350" indent="-514350" algn="just">
              <a:buFont typeface="+mj-lt"/>
              <a:buAutoNum type="arabicPeriod"/>
            </a:pPr>
            <a:endParaRPr lang="en-US" sz="2400" dirty="0">
              <a:solidFill>
                <a:schemeClr val="accent6">
                  <a:lumMod val="50000"/>
                </a:schemeClr>
              </a:solidFill>
              <a:latin typeface="Tw Cen MT" panose="020B0602020104020603" pitchFamily="34" charset="0"/>
              <a:cs typeface="Calibri" panose="020F0502020204030204" pitchFamily="34" charset="0"/>
            </a:endParaRPr>
          </a:p>
          <a:p>
            <a:pPr marL="514350" indent="-514350" algn="just">
              <a:buFont typeface="+mj-lt"/>
              <a:buAutoNum type="arabicPeriod"/>
            </a:pPr>
            <a:r>
              <a:rPr lang="fr-FR" sz="2400" b="1" dirty="0">
                <a:solidFill>
                  <a:schemeClr val="accent6">
                    <a:lumMod val="50000"/>
                  </a:schemeClr>
                </a:solidFill>
                <a:latin typeface="Tw Cen MT" panose="020B0602020104020603" pitchFamily="34" charset="0"/>
                <a:cs typeface="Calibri" panose="020F0502020204030204" pitchFamily="34" charset="0"/>
              </a:rPr>
              <a:t>Simplifier le dosage des aliments </a:t>
            </a:r>
            <a:r>
              <a:rPr lang="fr-FR" sz="2400" dirty="0">
                <a:solidFill>
                  <a:schemeClr val="accent6">
                    <a:lumMod val="50000"/>
                  </a:schemeClr>
                </a:solidFill>
                <a:latin typeface="Tw Cen MT" panose="020B0602020104020603" pitchFamily="34" charset="0"/>
                <a:cs typeface="Calibri" panose="020F0502020204030204" pitchFamily="34" charset="0"/>
              </a:rPr>
              <a:t>nutritifs spécialisés. </a:t>
            </a:r>
          </a:p>
          <a:p>
            <a:pPr marL="514350" indent="-514350" algn="just">
              <a:buFont typeface="+mj-lt"/>
              <a:buAutoNum type="arabicPeriod"/>
            </a:pPr>
            <a:endParaRPr lang="en-US" sz="2400" dirty="0">
              <a:latin typeface="Tw Cen MT" panose="020B0602020104020603" pitchFamily="34" charset="0"/>
              <a:cs typeface="Calibri" panose="020F0502020204030204" pitchFamily="34" charset="0"/>
            </a:endParaRPr>
          </a:p>
          <a:p>
            <a:pPr marL="514350" indent="-514350" algn="just">
              <a:buFont typeface="+mj-lt"/>
              <a:buAutoNum type="arabicPeriod"/>
            </a:pPr>
            <a:r>
              <a:rPr lang="fr-FR" sz="2400" b="1" dirty="0">
                <a:latin typeface="Tw Cen MT" panose="020B0602020104020603" pitchFamily="34" charset="0"/>
                <a:cs typeface="Calibri" panose="020F0502020204030204" pitchFamily="34" charset="0"/>
              </a:rPr>
              <a:t>Décentralisation du traitement au niveau communautaire </a:t>
            </a:r>
            <a:endParaRPr lang="fr-FR" sz="2400" dirty="0">
              <a:latin typeface="Tw Cen MT" panose="020B0602020104020603" pitchFamily="34" charset="0"/>
              <a:cs typeface="Calibri" panose="020F0502020204030204" pitchFamily="34" charset="0"/>
            </a:endParaRPr>
          </a:p>
          <a:p>
            <a:pPr marL="514350" indent="-514350" algn="just">
              <a:buFont typeface="+mj-lt"/>
              <a:buAutoNum type="arabicPeriod"/>
            </a:pPr>
            <a:r>
              <a:rPr lang="fr-FR" sz="2400" dirty="0">
                <a:latin typeface="Tw Cen MT" panose="020B0602020104020603" pitchFamily="34" charset="0"/>
                <a:cs typeface="Calibri" panose="020F0502020204030204" pitchFamily="34" charset="0"/>
              </a:rPr>
              <a:t>Mise en place du </a:t>
            </a:r>
            <a:r>
              <a:rPr lang="fr-FR" sz="2400" b="1" dirty="0">
                <a:latin typeface="Tw Cen MT" panose="020B0602020104020603" pitchFamily="34" charset="0"/>
                <a:cs typeface="Calibri" panose="020F0502020204030204" pitchFamily="34" charset="0"/>
              </a:rPr>
              <a:t>PB mère.</a:t>
            </a:r>
            <a:endParaRPr lang="en-US" sz="2400" b="1" dirty="0">
              <a:latin typeface="Tw Cen MT" panose="020B0602020104020603" pitchFamily="34" charset="0"/>
              <a:cs typeface="Calibri" panose="020F0502020204030204" pitchFamily="34" charset="0"/>
            </a:endParaRPr>
          </a:p>
        </p:txBody>
      </p:sp>
    </p:spTree>
    <p:extLst>
      <p:ext uri="{BB962C8B-B14F-4D97-AF65-F5344CB8AC3E}">
        <p14:creationId xmlns:p14="http://schemas.microsoft.com/office/powerpoint/2010/main" val="178425405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33694" y="155008"/>
            <a:ext cx="9144000" cy="444959"/>
          </a:xfrm>
        </p:spPr>
        <p:txBody>
          <a:bodyPr>
            <a:normAutofit fontScale="90000"/>
          </a:bodyPr>
          <a:lstStyle/>
          <a:p>
            <a:pPr algn="ctr"/>
            <a:r>
              <a:rPr lang="fr-FR" sz="2400" b="1" dirty="0">
                <a:solidFill>
                  <a:srgbClr val="005FB6"/>
                </a:solidFill>
              </a:rPr>
              <a:t>COMPOSANTE DE L APPROCHE SIMPLIFIEE PCIMA EN RDC</a:t>
            </a:r>
            <a:br>
              <a:rPr lang="fr-FR" dirty="0"/>
            </a:br>
            <a:endParaRPr lang="fr-FR" dirty="0"/>
          </a:p>
        </p:txBody>
      </p:sp>
      <p:sp>
        <p:nvSpPr>
          <p:cNvPr id="44" name="Ellipse 43"/>
          <p:cNvSpPr/>
          <p:nvPr/>
        </p:nvSpPr>
        <p:spPr>
          <a:xfrm>
            <a:off x="1524000" y="3814563"/>
            <a:ext cx="3032788" cy="1764551"/>
          </a:xfrm>
          <a:prstGeom prst="ellipse">
            <a:avLst/>
          </a:prstGeom>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p:cNvSpPr/>
          <p:nvPr/>
        </p:nvSpPr>
        <p:spPr>
          <a:xfrm>
            <a:off x="5332206" y="357578"/>
            <a:ext cx="1882909" cy="646331"/>
          </a:xfrm>
          <a:prstGeom prst="rect">
            <a:avLst/>
          </a:prstGeom>
          <a:ln w="76200">
            <a:solidFill>
              <a:srgbClr val="FF0000"/>
            </a:solidFill>
          </a:ln>
        </p:spPr>
        <p:txBody>
          <a:bodyPr wrap="square">
            <a:spAutoFit/>
          </a:bodyPr>
          <a:lstStyle/>
          <a:p>
            <a:pPr algn="ctr"/>
            <a:r>
              <a:rPr lang="fr-FR" b="1" dirty="0">
                <a:solidFill>
                  <a:srgbClr val="FF0000"/>
                </a:solidFill>
              </a:rPr>
              <a:t>Traitement des patients</a:t>
            </a:r>
          </a:p>
        </p:txBody>
      </p:sp>
      <p:sp>
        <p:nvSpPr>
          <p:cNvPr id="47" name="Rectangle 46"/>
          <p:cNvSpPr/>
          <p:nvPr/>
        </p:nvSpPr>
        <p:spPr>
          <a:xfrm>
            <a:off x="1654276" y="1364334"/>
            <a:ext cx="1695561" cy="369332"/>
          </a:xfrm>
          <a:prstGeom prst="rect">
            <a:avLst/>
          </a:prstGeom>
          <a:ln w="76200">
            <a:solidFill>
              <a:schemeClr val="bg1">
                <a:lumMod val="60000"/>
                <a:lumOff val="40000"/>
              </a:schemeClr>
            </a:solidFill>
          </a:ln>
        </p:spPr>
        <p:txBody>
          <a:bodyPr wrap="square">
            <a:spAutoFit/>
          </a:bodyPr>
          <a:lstStyle/>
          <a:p>
            <a:r>
              <a:rPr lang="fr-FR" dirty="0">
                <a:solidFill>
                  <a:srgbClr val="000000"/>
                </a:solidFill>
              </a:rPr>
              <a:t>Communauté</a:t>
            </a:r>
            <a:r>
              <a:rPr lang="fr-FR" dirty="0">
                <a:solidFill>
                  <a:schemeClr val="accent3"/>
                </a:solidFill>
              </a:rPr>
              <a:t> </a:t>
            </a:r>
            <a:endParaRPr lang="fr-FR" b="1" dirty="0">
              <a:solidFill>
                <a:schemeClr val="accent3"/>
              </a:solidFill>
            </a:endParaRPr>
          </a:p>
        </p:txBody>
      </p:sp>
      <p:sp>
        <p:nvSpPr>
          <p:cNvPr id="49" name="Rectangle 48"/>
          <p:cNvSpPr/>
          <p:nvPr/>
        </p:nvSpPr>
        <p:spPr>
          <a:xfrm>
            <a:off x="8042580" y="1310239"/>
            <a:ext cx="2645969" cy="2655586"/>
          </a:xfrm>
          <a:prstGeom prst="rect">
            <a:avLst/>
          </a:prstGeom>
          <a:ln w="76200">
            <a:solidFill>
              <a:srgbClr val="0000CC"/>
            </a:solidFill>
          </a:ln>
        </p:spPr>
        <p:txBody>
          <a:bodyPr wrap="square">
            <a:spAutoFit/>
          </a:bodyPr>
          <a:lstStyle/>
          <a:p>
            <a:pPr algn="ctr"/>
            <a:r>
              <a:rPr lang="fr-FR" b="1" dirty="0">
                <a:solidFill>
                  <a:srgbClr val="FF0000"/>
                </a:solidFill>
              </a:rPr>
              <a:t>Communauté</a:t>
            </a:r>
          </a:p>
          <a:p>
            <a:endParaRPr lang="fr-FR" b="1" dirty="0">
              <a:solidFill>
                <a:srgbClr val="000000"/>
              </a:solidFill>
            </a:endParaRPr>
          </a:p>
          <a:p>
            <a:endParaRPr lang="fr-FR" b="1" dirty="0">
              <a:solidFill>
                <a:srgbClr val="000000"/>
              </a:solidFill>
            </a:endParaRPr>
          </a:p>
          <a:p>
            <a:endParaRPr lang="fr-FR" b="1" dirty="0">
              <a:solidFill>
                <a:srgbClr val="000000"/>
              </a:solidFill>
            </a:endParaRPr>
          </a:p>
          <a:p>
            <a:endParaRPr lang="fr-FR" b="1" dirty="0">
              <a:solidFill>
                <a:srgbClr val="000000"/>
              </a:solidFill>
            </a:endParaRPr>
          </a:p>
          <a:p>
            <a:endParaRPr lang="fr-FR" b="1" dirty="0">
              <a:solidFill>
                <a:srgbClr val="000000"/>
              </a:solidFill>
            </a:endParaRPr>
          </a:p>
          <a:p>
            <a:endParaRPr lang="fr-FR" b="1" dirty="0">
              <a:solidFill>
                <a:srgbClr val="000000"/>
              </a:solidFill>
            </a:endParaRPr>
          </a:p>
          <a:p>
            <a:endParaRPr lang="fr-FR" b="1" dirty="0">
              <a:solidFill>
                <a:srgbClr val="000000"/>
              </a:solidFill>
            </a:endParaRPr>
          </a:p>
          <a:p>
            <a:endParaRPr lang="fr-FR" b="1" dirty="0">
              <a:solidFill>
                <a:srgbClr val="000000"/>
              </a:solidFill>
            </a:endParaRPr>
          </a:p>
        </p:txBody>
      </p:sp>
      <p:sp>
        <p:nvSpPr>
          <p:cNvPr id="50" name="Rectangle 49"/>
          <p:cNvSpPr/>
          <p:nvPr/>
        </p:nvSpPr>
        <p:spPr>
          <a:xfrm>
            <a:off x="1654649" y="4368559"/>
            <a:ext cx="2653457" cy="369332"/>
          </a:xfrm>
          <a:prstGeom prst="rect">
            <a:avLst/>
          </a:prstGeom>
          <a:ln w="76200">
            <a:solidFill>
              <a:srgbClr val="000000"/>
            </a:solidFill>
          </a:ln>
        </p:spPr>
        <p:txBody>
          <a:bodyPr wrap="square">
            <a:spAutoFit/>
          </a:bodyPr>
          <a:lstStyle/>
          <a:p>
            <a:pPr algn="ctr"/>
            <a:r>
              <a:rPr lang="fr-FR" b="1" dirty="0">
                <a:solidFill>
                  <a:srgbClr val="000000"/>
                </a:solidFill>
              </a:rPr>
              <a:t>MAS- Centre de santé</a:t>
            </a:r>
          </a:p>
        </p:txBody>
      </p:sp>
      <p:sp>
        <p:nvSpPr>
          <p:cNvPr id="51" name="Rectangle 50"/>
          <p:cNvSpPr/>
          <p:nvPr/>
        </p:nvSpPr>
        <p:spPr>
          <a:xfrm>
            <a:off x="1654276" y="6300090"/>
            <a:ext cx="2033653" cy="369332"/>
          </a:xfrm>
          <a:prstGeom prst="rect">
            <a:avLst/>
          </a:prstGeom>
          <a:ln w="76200">
            <a:solidFill>
              <a:schemeClr val="bg1">
                <a:lumMod val="60000"/>
                <a:lumOff val="40000"/>
              </a:schemeClr>
            </a:solidFill>
          </a:ln>
        </p:spPr>
        <p:txBody>
          <a:bodyPr wrap="square">
            <a:spAutoFit/>
          </a:bodyPr>
          <a:lstStyle/>
          <a:p>
            <a:pPr algn="ctr"/>
            <a:r>
              <a:rPr lang="fr-FR" dirty="0">
                <a:solidFill>
                  <a:srgbClr val="000000"/>
                </a:solidFill>
              </a:rPr>
              <a:t>Hôpital</a:t>
            </a:r>
            <a:endParaRPr lang="fr-FR" b="1" dirty="0">
              <a:solidFill>
                <a:srgbClr val="000000"/>
              </a:solidFill>
            </a:endParaRPr>
          </a:p>
        </p:txBody>
      </p:sp>
      <p:sp>
        <p:nvSpPr>
          <p:cNvPr id="52" name="Rectangle 51"/>
          <p:cNvSpPr/>
          <p:nvPr/>
        </p:nvSpPr>
        <p:spPr>
          <a:xfrm>
            <a:off x="7964411" y="4340875"/>
            <a:ext cx="2653457" cy="369332"/>
          </a:xfrm>
          <a:prstGeom prst="rect">
            <a:avLst/>
          </a:prstGeom>
          <a:ln w="76200">
            <a:solidFill>
              <a:srgbClr val="0000CC"/>
            </a:solidFill>
          </a:ln>
        </p:spPr>
        <p:txBody>
          <a:bodyPr wrap="square">
            <a:spAutoFit/>
          </a:bodyPr>
          <a:lstStyle/>
          <a:p>
            <a:pPr algn="ctr"/>
            <a:r>
              <a:rPr lang="fr-FR" dirty="0">
                <a:solidFill>
                  <a:srgbClr val="000000"/>
                </a:solidFill>
              </a:rPr>
              <a:t>Centre de santé</a:t>
            </a:r>
          </a:p>
        </p:txBody>
      </p:sp>
      <p:sp>
        <p:nvSpPr>
          <p:cNvPr id="53" name="Rectangle 52"/>
          <p:cNvSpPr/>
          <p:nvPr/>
        </p:nvSpPr>
        <p:spPr>
          <a:xfrm>
            <a:off x="8256196" y="6292310"/>
            <a:ext cx="2303606" cy="369332"/>
          </a:xfrm>
          <a:prstGeom prst="rect">
            <a:avLst/>
          </a:prstGeom>
          <a:ln w="76200">
            <a:solidFill>
              <a:srgbClr val="0000CC"/>
            </a:solidFill>
          </a:ln>
        </p:spPr>
        <p:txBody>
          <a:bodyPr wrap="square">
            <a:spAutoFit/>
          </a:bodyPr>
          <a:lstStyle/>
          <a:p>
            <a:pPr algn="ctr"/>
            <a:r>
              <a:rPr lang="fr-FR" dirty="0">
                <a:solidFill>
                  <a:srgbClr val="000000"/>
                </a:solidFill>
              </a:rPr>
              <a:t>Hôpital</a:t>
            </a:r>
            <a:endParaRPr lang="fr-FR" b="1" dirty="0">
              <a:solidFill>
                <a:srgbClr val="000000"/>
              </a:solidFill>
            </a:endParaRPr>
          </a:p>
        </p:txBody>
      </p:sp>
      <p:sp>
        <p:nvSpPr>
          <p:cNvPr id="55" name="Ellipse 54"/>
          <p:cNvSpPr/>
          <p:nvPr/>
        </p:nvSpPr>
        <p:spPr>
          <a:xfrm>
            <a:off x="8114916" y="2309062"/>
            <a:ext cx="2488063" cy="1161286"/>
          </a:xfrm>
          <a:prstGeom prst="ellipse">
            <a:avLst/>
          </a:prstGeom>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p:cNvSpPr/>
          <p:nvPr/>
        </p:nvSpPr>
        <p:spPr>
          <a:xfrm>
            <a:off x="8433384" y="2662770"/>
            <a:ext cx="1912382" cy="338554"/>
          </a:xfrm>
          <a:prstGeom prst="rect">
            <a:avLst/>
          </a:prstGeom>
          <a:ln w="76200">
            <a:solidFill>
              <a:srgbClr val="000000"/>
            </a:solidFill>
          </a:ln>
        </p:spPr>
        <p:txBody>
          <a:bodyPr wrap="square">
            <a:spAutoFit/>
          </a:bodyPr>
          <a:lstStyle/>
          <a:p>
            <a:pPr algn="ctr"/>
            <a:r>
              <a:rPr lang="fr-FR" sz="1600" b="1" dirty="0">
                <a:solidFill>
                  <a:srgbClr val="000000"/>
                </a:solidFill>
              </a:rPr>
              <a:t>MAS+ MAM=</a:t>
            </a:r>
            <a:r>
              <a:rPr lang="fr-FR" sz="1600" b="1" dirty="0">
                <a:solidFill>
                  <a:srgbClr val="FF0000"/>
                </a:solidFill>
              </a:rPr>
              <a:t>CAC</a:t>
            </a:r>
          </a:p>
        </p:txBody>
      </p:sp>
      <p:sp>
        <p:nvSpPr>
          <p:cNvPr id="57" name="ZoneTexte 56"/>
          <p:cNvSpPr txBox="1"/>
          <p:nvPr/>
        </p:nvSpPr>
        <p:spPr>
          <a:xfrm>
            <a:off x="3783878" y="1195752"/>
            <a:ext cx="1588074" cy="1015663"/>
          </a:xfrm>
          <a:prstGeom prst="rect">
            <a:avLst/>
          </a:prstGeom>
          <a:noFill/>
          <a:ln w="12700">
            <a:solidFill>
              <a:srgbClr val="000000"/>
            </a:solidFill>
          </a:ln>
        </p:spPr>
        <p:txBody>
          <a:bodyPr wrap="square" rtlCol="0">
            <a:spAutoFit/>
          </a:bodyPr>
          <a:lstStyle/>
          <a:p>
            <a:r>
              <a:rPr lang="fr-FR" sz="1200" dirty="0">
                <a:solidFill>
                  <a:srgbClr val="000000"/>
                </a:solidFill>
                <a:latin typeface="Arial" panose="020B0604020202020204" pitchFamily="34" charset="0"/>
                <a:cs typeface="Arial" panose="020B0604020202020204" pitchFamily="34" charset="0"/>
              </a:rPr>
              <a:t>-dépistage actif</a:t>
            </a:r>
          </a:p>
          <a:p>
            <a:r>
              <a:rPr lang="fr-FR" sz="1200" dirty="0">
                <a:solidFill>
                  <a:srgbClr val="000000"/>
                </a:solidFill>
                <a:latin typeface="Arial" panose="020B0604020202020204" pitchFamily="34" charset="0"/>
                <a:cs typeface="Arial" panose="020B0604020202020204" pitchFamily="34" charset="0"/>
              </a:rPr>
              <a:t>-Référence</a:t>
            </a:r>
          </a:p>
          <a:p>
            <a:r>
              <a:rPr lang="fr-FR" sz="1200" dirty="0">
                <a:solidFill>
                  <a:srgbClr val="000000"/>
                </a:solidFill>
                <a:latin typeface="Arial" panose="020B0604020202020204" pitchFamily="34" charset="0"/>
                <a:cs typeface="Arial" panose="020B0604020202020204" pitchFamily="34" charset="0"/>
              </a:rPr>
              <a:t>-sensibilisation et mobilisation</a:t>
            </a:r>
          </a:p>
          <a:p>
            <a:r>
              <a:rPr lang="fr-FR" sz="1200" dirty="0">
                <a:solidFill>
                  <a:srgbClr val="000000"/>
                </a:solidFill>
                <a:latin typeface="Arial" panose="020B0604020202020204" pitchFamily="34" charset="0"/>
                <a:cs typeface="Arial" panose="020B0604020202020204" pitchFamily="34" charset="0"/>
              </a:rPr>
              <a:t>-visite à Domicile</a:t>
            </a:r>
          </a:p>
        </p:txBody>
      </p:sp>
      <p:sp>
        <p:nvSpPr>
          <p:cNvPr id="59" name="ZoneTexte 58"/>
          <p:cNvSpPr txBox="1"/>
          <p:nvPr/>
        </p:nvSpPr>
        <p:spPr>
          <a:xfrm>
            <a:off x="5800733" y="2128015"/>
            <a:ext cx="2131618" cy="1015663"/>
          </a:xfrm>
          <a:prstGeom prst="rect">
            <a:avLst/>
          </a:prstGeom>
          <a:noFill/>
          <a:ln w="12700">
            <a:solidFill>
              <a:srgbClr val="000000"/>
            </a:solidFill>
          </a:ln>
        </p:spPr>
        <p:txBody>
          <a:bodyPr wrap="square" rtlCol="0">
            <a:spAutoFit/>
          </a:bodyPr>
          <a:lstStyle/>
          <a:p>
            <a:r>
              <a:rPr lang="fr-FR" sz="1200" dirty="0">
                <a:solidFill>
                  <a:srgbClr val="000000"/>
                </a:solidFill>
                <a:latin typeface="Arial" panose="020B0604020202020204" pitchFamily="34" charset="0"/>
                <a:cs typeface="Arial" panose="020B0604020202020204" pitchFamily="34" charset="0"/>
              </a:rPr>
              <a:t>-dépistage passif</a:t>
            </a:r>
          </a:p>
          <a:p>
            <a:r>
              <a:rPr lang="fr-FR" sz="1200" dirty="0">
                <a:solidFill>
                  <a:srgbClr val="000000"/>
                </a:solidFill>
                <a:latin typeface="Arial" panose="020B0604020202020204" pitchFamily="34" charset="0"/>
                <a:cs typeface="Arial" panose="020B0604020202020204" pitchFamily="34" charset="0"/>
              </a:rPr>
              <a:t>-Référence</a:t>
            </a:r>
          </a:p>
          <a:p>
            <a:r>
              <a:rPr lang="fr-FR" sz="1200" dirty="0">
                <a:solidFill>
                  <a:srgbClr val="000000"/>
                </a:solidFill>
                <a:latin typeface="Arial" panose="020B0604020202020204" pitchFamily="34" charset="0"/>
                <a:cs typeface="Arial" panose="020B0604020202020204" pitchFamily="34" charset="0"/>
              </a:rPr>
              <a:t>-Triage</a:t>
            </a:r>
          </a:p>
          <a:p>
            <a:r>
              <a:rPr lang="fr-FR" sz="1200" b="1" dirty="0">
                <a:latin typeface="Arial" panose="020B0604020202020204" pitchFamily="34" charset="0"/>
                <a:cs typeface="Arial" panose="020B0604020202020204" pitchFamily="34" charset="0"/>
              </a:rPr>
              <a:t>-prise en charge des MAS et MAM dans les CAC</a:t>
            </a:r>
          </a:p>
        </p:txBody>
      </p:sp>
      <p:sp>
        <p:nvSpPr>
          <p:cNvPr id="61" name="ZoneTexte 60"/>
          <p:cNvSpPr txBox="1"/>
          <p:nvPr/>
        </p:nvSpPr>
        <p:spPr>
          <a:xfrm>
            <a:off x="4505045" y="4978949"/>
            <a:ext cx="1695561" cy="1200329"/>
          </a:xfrm>
          <a:prstGeom prst="rect">
            <a:avLst/>
          </a:prstGeom>
          <a:noFill/>
          <a:ln w="12700">
            <a:solidFill>
              <a:srgbClr val="000000"/>
            </a:solidFill>
          </a:ln>
        </p:spPr>
        <p:txBody>
          <a:bodyPr wrap="square" rtlCol="0">
            <a:spAutoFit/>
          </a:bodyPr>
          <a:lstStyle/>
          <a:p>
            <a:r>
              <a:rPr lang="fr-FR" sz="1200" dirty="0">
                <a:solidFill>
                  <a:srgbClr val="000000"/>
                </a:solidFill>
                <a:latin typeface="Arial" panose="020B0604020202020204" pitchFamily="34" charset="0"/>
                <a:cs typeface="Arial" panose="020B0604020202020204" pitchFamily="34" charset="0"/>
              </a:rPr>
              <a:t>-dépistage passif</a:t>
            </a:r>
          </a:p>
          <a:p>
            <a:r>
              <a:rPr lang="fr-FR" sz="1200" dirty="0">
                <a:solidFill>
                  <a:srgbClr val="000000"/>
                </a:solidFill>
                <a:latin typeface="Arial" panose="020B0604020202020204" pitchFamily="34" charset="0"/>
                <a:cs typeface="Arial" panose="020B0604020202020204" pitchFamily="34" charset="0"/>
              </a:rPr>
              <a:t>-référence</a:t>
            </a:r>
          </a:p>
          <a:p>
            <a:r>
              <a:rPr lang="fr-FR" sz="1200" dirty="0">
                <a:solidFill>
                  <a:srgbClr val="000000"/>
                </a:solidFill>
                <a:latin typeface="Arial" panose="020B0604020202020204" pitchFamily="34" charset="0"/>
                <a:cs typeface="Arial" panose="020B0604020202020204" pitchFamily="34" charset="0"/>
              </a:rPr>
              <a:t>-Triage</a:t>
            </a:r>
          </a:p>
          <a:p>
            <a:r>
              <a:rPr lang="fr-FR" sz="1200" b="1" dirty="0">
                <a:latin typeface="Arial" panose="020B0604020202020204" pitchFamily="34" charset="0"/>
                <a:cs typeface="Arial" panose="020B0604020202020204" pitchFamily="34" charset="0"/>
              </a:rPr>
              <a:t>-prise en charge des MAS et MAM avec</a:t>
            </a:r>
            <a:r>
              <a:rPr lang="fr-FR" sz="1200" b="1" dirty="0">
                <a:solidFill>
                  <a:srgbClr val="FF0000"/>
                </a:solidFill>
                <a:latin typeface="Arial" panose="020B0604020202020204" pitchFamily="34" charset="0"/>
                <a:cs typeface="Arial" panose="020B0604020202020204" pitchFamily="34" charset="0"/>
              </a:rPr>
              <a:t> 2 produits</a:t>
            </a:r>
          </a:p>
        </p:txBody>
      </p:sp>
      <p:sp>
        <p:nvSpPr>
          <p:cNvPr id="62" name="ZoneTexte 61"/>
          <p:cNvSpPr txBox="1"/>
          <p:nvPr/>
        </p:nvSpPr>
        <p:spPr>
          <a:xfrm>
            <a:off x="5048804" y="6273032"/>
            <a:ext cx="2449715" cy="461665"/>
          </a:xfrm>
          <a:prstGeom prst="rect">
            <a:avLst/>
          </a:prstGeom>
          <a:noFill/>
          <a:ln w="12700">
            <a:solidFill>
              <a:srgbClr val="000000"/>
            </a:solidFill>
          </a:ln>
        </p:spPr>
        <p:txBody>
          <a:bodyPr wrap="square" rtlCol="0">
            <a:spAutoFit/>
          </a:bodyPr>
          <a:lstStyle/>
          <a:p>
            <a:r>
              <a:rPr lang="fr-FR" sz="1200" dirty="0">
                <a:solidFill>
                  <a:srgbClr val="000000"/>
                </a:solidFill>
                <a:latin typeface="Arial" panose="020B0604020202020204" pitchFamily="34" charset="0"/>
                <a:cs typeface="Arial" panose="020B0604020202020204" pitchFamily="34" charset="0"/>
              </a:rPr>
              <a:t>Prise en Charge des MAS avec complications médicales</a:t>
            </a:r>
          </a:p>
        </p:txBody>
      </p:sp>
      <p:cxnSp>
        <p:nvCxnSpPr>
          <p:cNvPr id="63" name="Connecteur droit avec flèche 62"/>
          <p:cNvCxnSpPr>
            <a:cxnSpLocks/>
            <a:stCxn id="47" idx="3"/>
          </p:cNvCxnSpPr>
          <p:nvPr/>
        </p:nvCxnSpPr>
        <p:spPr>
          <a:xfrm>
            <a:off x="3349836" y="1549000"/>
            <a:ext cx="441114"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eur droit avec flèche 73"/>
          <p:cNvCxnSpPr>
            <a:stCxn id="62" idx="1"/>
            <a:endCxn id="51" idx="3"/>
          </p:cNvCxnSpPr>
          <p:nvPr/>
        </p:nvCxnSpPr>
        <p:spPr>
          <a:xfrm flipH="1" flipV="1">
            <a:off x="3687929" y="6484756"/>
            <a:ext cx="1360875" cy="19108"/>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eur droit avec flèche 74"/>
          <p:cNvCxnSpPr>
            <a:stCxn id="62" idx="3"/>
            <a:endCxn id="53" idx="1"/>
          </p:cNvCxnSpPr>
          <p:nvPr/>
        </p:nvCxnSpPr>
        <p:spPr>
          <a:xfrm flipV="1">
            <a:off x="7498518" y="6476976"/>
            <a:ext cx="757678" cy="26888"/>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eur droit avec flèche 76"/>
          <p:cNvCxnSpPr>
            <a:cxnSpLocks/>
            <a:stCxn id="47" idx="2"/>
          </p:cNvCxnSpPr>
          <p:nvPr/>
        </p:nvCxnSpPr>
        <p:spPr>
          <a:xfrm>
            <a:off x="2502056" y="1733667"/>
            <a:ext cx="14018" cy="2607209"/>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8" name="Connecteur droit avec flèche 77"/>
          <p:cNvCxnSpPr/>
          <p:nvPr/>
        </p:nvCxnSpPr>
        <p:spPr>
          <a:xfrm>
            <a:off x="2527765" y="5083923"/>
            <a:ext cx="0" cy="1237219"/>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Connecteur droit avec flèche 79"/>
          <p:cNvCxnSpPr/>
          <p:nvPr/>
        </p:nvCxnSpPr>
        <p:spPr>
          <a:xfrm>
            <a:off x="9368996" y="3210404"/>
            <a:ext cx="41158" cy="1111193"/>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Connecteur droit avec flèche 80"/>
          <p:cNvCxnSpPr>
            <a:cxnSpLocks/>
            <a:endCxn id="53" idx="0"/>
          </p:cNvCxnSpPr>
          <p:nvPr/>
        </p:nvCxnSpPr>
        <p:spPr>
          <a:xfrm>
            <a:off x="9407999" y="4783622"/>
            <a:ext cx="1" cy="1508688"/>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1533695" y="565545"/>
            <a:ext cx="3684829" cy="523220"/>
          </a:xfrm>
          <a:prstGeom prst="rect">
            <a:avLst/>
          </a:prstGeom>
          <a:ln w="76200">
            <a:solidFill>
              <a:schemeClr val="bg1">
                <a:lumMod val="60000"/>
                <a:lumOff val="40000"/>
              </a:schemeClr>
            </a:solidFill>
          </a:ln>
        </p:spPr>
        <p:txBody>
          <a:bodyPr wrap="square">
            <a:spAutoFit/>
          </a:bodyPr>
          <a:lstStyle/>
          <a:p>
            <a:r>
              <a:rPr lang="fr-FR" sz="1400" b="1" dirty="0">
                <a:latin typeface="Arial" panose="020B0604020202020204" pitchFamily="34" charset="0"/>
                <a:cs typeface="Arial" panose="020B0604020202020204" pitchFamily="34" charset="0"/>
              </a:rPr>
              <a:t>Approche standard=MAS et MAM traitées </a:t>
            </a:r>
            <a:r>
              <a:rPr lang="fr-FR" sz="1400" b="1" dirty="0" err="1">
                <a:solidFill>
                  <a:srgbClr val="FF0000"/>
                </a:solidFill>
                <a:latin typeface="Arial" panose="020B0604020202020204" pitchFamily="34" charset="0"/>
                <a:cs typeface="Arial" panose="020B0604020202020204" pitchFamily="34" charset="0"/>
              </a:rPr>
              <a:t>séparément</a:t>
            </a:r>
            <a:r>
              <a:rPr lang="fr-FR" sz="1400" dirty="0" err="1">
                <a:solidFill>
                  <a:schemeClr val="accent3"/>
                </a:solidFill>
                <a:latin typeface="Arial" panose="020B0604020202020204" pitchFamily="34" charset="0"/>
                <a:cs typeface="Arial" panose="020B0604020202020204" pitchFamily="34" charset="0"/>
              </a:rPr>
              <a:t>:</a:t>
            </a:r>
            <a:r>
              <a:rPr lang="fr-FR" sz="1400" b="1" dirty="0" err="1">
                <a:latin typeface="Arial" panose="020B0604020202020204" pitchFamily="34" charset="0"/>
                <a:cs typeface="Arial" panose="020B0604020202020204" pitchFamily="34" charset="0"/>
              </a:rPr>
              <a:t>par</a:t>
            </a:r>
            <a:r>
              <a:rPr lang="fr-FR" sz="1400" b="1" dirty="0">
                <a:latin typeface="Arial" panose="020B0604020202020204" pitchFamily="34" charset="0"/>
                <a:cs typeface="Arial" panose="020B0604020202020204" pitchFamily="34" charset="0"/>
              </a:rPr>
              <a:t> agents de santé </a:t>
            </a:r>
          </a:p>
        </p:txBody>
      </p:sp>
      <p:sp>
        <p:nvSpPr>
          <p:cNvPr id="83" name="Rectangle 82"/>
          <p:cNvSpPr/>
          <p:nvPr/>
        </p:nvSpPr>
        <p:spPr>
          <a:xfrm>
            <a:off x="7328797" y="449450"/>
            <a:ext cx="3167389" cy="738664"/>
          </a:xfrm>
          <a:prstGeom prst="rect">
            <a:avLst/>
          </a:prstGeom>
          <a:ln w="76200">
            <a:solidFill>
              <a:srgbClr val="0070C0"/>
            </a:solidFill>
          </a:ln>
        </p:spPr>
        <p:txBody>
          <a:bodyPr wrap="square">
            <a:spAutoFit/>
          </a:bodyPr>
          <a:lstStyle/>
          <a:p>
            <a:pPr algn="ctr"/>
            <a:r>
              <a:rPr lang="fr-FR" sz="1400" b="1" dirty="0">
                <a:latin typeface="Arial" panose="020B0604020202020204" pitchFamily="34" charset="0"/>
                <a:cs typeface="Arial" panose="020B0604020202020204" pitchFamily="34" charset="0"/>
              </a:rPr>
              <a:t>Approche simplifiée</a:t>
            </a:r>
            <a:r>
              <a:rPr lang="fr-FR" sz="1400" dirty="0">
                <a:latin typeface="Arial" panose="020B0604020202020204" pitchFamily="34" charset="0"/>
                <a:cs typeface="Arial" panose="020B0604020202020204" pitchFamily="34" charset="0"/>
              </a:rPr>
              <a:t>=MAS et MAM traitées </a:t>
            </a:r>
            <a:r>
              <a:rPr lang="fr-FR" sz="1400" b="1" dirty="0">
                <a:solidFill>
                  <a:srgbClr val="FF0000"/>
                </a:solidFill>
                <a:latin typeface="Arial" panose="020B0604020202020204" pitchFamily="34" charset="0"/>
                <a:cs typeface="Arial" panose="020B0604020202020204" pitchFamily="34" charset="0"/>
              </a:rPr>
              <a:t>ensemble: RECO+ personnel CS</a:t>
            </a:r>
          </a:p>
        </p:txBody>
      </p:sp>
      <p:cxnSp>
        <p:nvCxnSpPr>
          <p:cNvPr id="90" name="Connecteur droit avec flèche 89"/>
          <p:cNvCxnSpPr>
            <a:cxnSpLocks/>
            <a:endCxn id="43" idx="3"/>
          </p:cNvCxnSpPr>
          <p:nvPr/>
        </p:nvCxnSpPr>
        <p:spPr>
          <a:xfrm flipH="1">
            <a:off x="7925173" y="1500935"/>
            <a:ext cx="407224" cy="17851"/>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Connecteur droit avec flèche 129"/>
          <p:cNvCxnSpPr>
            <a:cxnSpLocks/>
            <a:stCxn id="56" idx="1"/>
            <a:endCxn id="59" idx="3"/>
          </p:cNvCxnSpPr>
          <p:nvPr/>
        </p:nvCxnSpPr>
        <p:spPr>
          <a:xfrm flipH="1" flipV="1">
            <a:off x="7932352" y="2635847"/>
            <a:ext cx="501033" cy="196201"/>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Connecteur droit avec flèche 137"/>
          <p:cNvCxnSpPr>
            <a:cxnSpLocks/>
            <a:endCxn id="61" idx="1"/>
          </p:cNvCxnSpPr>
          <p:nvPr/>
        </p:nvCxnSpPr>
        <p:spPr>
          <a:xfrm>
            <a:off x="4308106" y="5316647"/>
            <a:ext cx="196939" cy="26246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Connecteur droit avec flèche 139"/>
          <p:cNvCxnSpPr>
            <a:cxnSpLocks/>
            <a:endCxn id="41" idx="0"/>
          </p:cNvCxnSpPr>
          <p:nvPr/>
        </p:nvCxnSpPr>
        <p:spPr>
          <a:xfrm flipH="1">
            <a:off x="7673331" y="4608619"/>
            <a:ext cx="265326" cy="364711"/>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156" name="Image 155"/>
          <p:cNvPicPr>
            <a:picLocks noChangeAspect="1"/>
          </p:cNvPicPr>
          <p:nvPr/>
        </p:nvPicPr>
        <p:blipFill>
          <a:blip r:embed="rId2"/>
          <a:stretch>
            <a:fillRect/>
          </a:stretch>
        </p:blipFill>
        <p:spPr>
          <a:xfrm>
            <a:off x="5048804" y="3489069"/>
            <a:ext cx="1953312" cy="1397745"/>
          </a:xfrm>
          <a:prstGeom prst="rect">
            <a:avLst/>
          </a:prstGeom>
          <a:ln w="76200">
            <a:solidFill>
              <a:srgbClr val="FF0000"/>
            </a:solidFill>
          </a:ln>
        </p:spPr>
      </p:pic>
      <p:cxnSp>
        <p:nvCxnSpPr>
          <p:cNvPr id="160" name="Connecteur droit avec flèche 159"/>
          <p:cNvCxnSpPr/>
          <p:nvPr/>
        </p:nvCxnSpPr>
        <p:spPr>
          <a:xfrm flipV="1">
            <a:off x="7002116" y="3346247"/>
            <a:ext cx="1599152" cy="54897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Connecteur droit avec flèche 161"/>
          <p:cNvCxnSpPr/>
          <p:nvPr/>
        </p:nvCxnSpPr>
        <p:spPr>
          <a:xfrm flipH="1">
            <a:off x="4497288" y="4401389"/>
            <a:ext cx="468823" cy="14459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6505675" y="4973330"/>
            <a:ext cx="2335313" cy="1200329"/>
          </a:xfrm>
          <a:prstGeom prst="rect">
            <a:avLst/>
          </a:prstGeom>
          <a:noFill/>
          <a:ln w="12700">
            <a:solidFill>
              <a:srgbClr val="000000"/>
            </a:solidFill>
          </a:ln>
        </p:spPr>
        <p:txBody>
          <a:bodyPr wrap="square" rtlCol="0">
            <a:spAutoFit/>
          </a:bodyPr>
          <a:lstStyle/>
          <a:p>
            <a:r>
              <a:rPr lang="fr-FR" sz="1200" dirty="0">
                <a:solidFill>
                  <a:srgbClr val="000000"/>
                </a:solidFill>
                <a:latin typeface="Arial" panose="020B0604020202020204" pitchFamily="34" charset="0"/>
                <a:cs typeface="Arial" panose="020B0604020202020204" pitchFamily="34" charset="0"/>
              </a:rPr>
              <a:t>-dépistage passif</a:t>
            </a:r>
          </a:p>
          <a:p>
            <a:r>
              <a:rPr lang="fr-FR" sz="1200" dirty="0">
                <a:solidFill>
                  <a:srgbClr val="000000"/>
                </a:solidFill>
                <a:latin typeface="Arial" panose="020B0604020202020204" pitchFamily="34" charset="0"/>
                <a:cs typeface="Arial" panose="020B0604020202020204" pitchFamily="34" charset="0"/>
              </a:rPr>
              <a:t>-Référence</a:t>
            </a:r>
          </a:p>
          <a:p>
            <a:r>
              <a:rPr lang="fr-FR" sz="1200" b="1" dirty="0">
                <a:solidFill>
                  <a:srgbClr val="FF0000"/>
                </a:solidFill>
                <a:latin typeface="Arial" panose="020B0604020202020204" pitchFamily="34" charset="0"/>
                <a:cs typeface="Arial" panose="020B0604020202020204" pitchFamily="34" charset="0"/>
              </a:rPr>
              <a:t>-Contre référence</a:t>
            </a:r>
          </a:p>
          <a:p>
            <a:r>
              <a:rPr lang="fr-FR" sz="1200" dirty="0">
                <a:solidFill>
                  <a:srgbClr val="000000"/>
                </a:solidFill>
                <a:latin typeface="Arial" panose="020B0604020202020204" pitchFamily="34" charset="0"/>
                <a:cs typeface="Arial" panose="020B0604020202020204" pitchFamily="34" charset="0"/>
              </a:rPr>
              <a:t>-Triage</a:t>
            </a:r>
          </a:p>
          <a:p>
            <a:r>
              <a:rPr lang="fr-FR" sz="1200" b="1" dirty="0">
                <a:latin typeface="Arial" panose="020B0604020202020204" pitchFamily="34" charset="0"/>
                <a:cs typeface="Arial" panose="020B0604020202020204" pitchFamily="34" charset="0"/>
              </a:rPr>
              <a:t>-prise en charge des MAS et MAM avec </a:t>
            </a:r>
            <a:r>
              <a:rPr lang="fr-FR" sz="1200" b="1" dirty="0">
                <a:solidFill>
                  <a:srgbClr val="FF0000"/>
                </a:solidFill>
                <a:latin typeface="Arial" panose="020B0604020202020204" pitchFamily="34" charset="0"/>
                <a:cs typeface="Arial" panose="020B0604020202020204" pitchFamily="34" charset="0"/>
              </a:rPr>
              <a:t>un seul produit</a:t>
            </a:r>
          </a:p>
        </p:txBody>
      </p:sp>
      <p:sp>
        <p:nvSpPr>
          <p:cNvPr id="54" name="ZoneTexte 53"/>
          <p:cNvSpPr txBox="1"/>
          <p:nvPr/>
        </p:nvSpPr>
        <p:spPr>
          <a:xfrm>
            <a:off x="2635126" y="2254668"/>
            <a:ext cx="2281012" cy="738664"/>
          </a:xfrm>
          <a:prstGeom prst="rect">
            <a:avLst/>
          </a:prstGeom>
          <a:solidFill>
            <a:srgbClr val="FFC000"/>
          </a:solidFill>
          <a:ln w="12700">
            <a:solidFill>
              <a:srgbClr val="000000"/>
            </a:solidFill>
          </a:ln>
        </p:spPr>
        <p:txBody>
          <a:bodyPr wrap="square" rtlCol="0">
            <a:spAutoFit/>
          </a:bodyPr>
          <a:lstStyle/>
          <a:p>
            <a:r>
              <a:rPr lang="fr-FR" sz="1400" b="1" dirty="0">
                <a:solidFill>
                  <a:srgbClr val="0000CC"/>
                </a:solidFill>
                <a:latin typeface="Arial" panose="020B0604020202020204" pitchFamily="34" charset="0"/>
                <a:cs typeface="Arial" panose="020B0604020202020204" pitchFamily="34" charset="0"/>
              </a:rPr>
              <a:t>-révision Module PCIMA </a:t>
            </a:r>
          </a:p>
          <a:p>
            <a:r>
              <a:rPr lang="fr-FR" sz="1400" b="1" dirty="0">
                <a:solidFill>
                  <a:srgbClr val="0000CC"/>
                </a:solidFill>
                <a:latin typeface="Arial" panose="020B0604020202020204" pitchFamily="34" charset="0"/>
                <a:cs typeface="Arial" panose="020B0604020202020204" pitchFamily="34" charset="0"/>
              </a:rPr>
              <a:t>-Formation Approche simplifiée</a:t>
            </a:r>
          </a:p>
        </p:txBody>
      </p:sp>
      <p:sp>
        <p:nvSpPr>
          <p:cNvPr id="43" name="ZoneTexte 56">
            <a:extLst>
              <a:ext uri="{FF2B5EF4-FFF2-40B4-BE49-F238E27FC236}">
                <a16:creationId xmlns:a16="http://schemas.microsoft.com/office/drawing/2014/main" id="{C4043C5E-5E38-4165-9DF9-E8FBB63EDD37}"/>
              </a:ext>
            </a:extLst>
          </p:cNvPr>
          <p:cNvSpPr txBox="1"/>
          <p:nvPr/>
        </p:nvSpPr>
        <p:spPr>
          <a:xfrm>
            <a:off x="5582969" y="1134065"/>
            <a:ext cx="2342204" cy="769441"/>
          </a:xfrm>
          <a:prstGeom prst="rect">
            <a:avLst/>
          </a:prstGeom>
          <a:noFill/>
          <a:ln w="12700">
            <a:solidFill>
              <a:srgbClr val="000000"/>
            </a:solidFill>
          </a:ln>
        </p:spPr>
        <p:txBody>
          <a:bodyPr wrap="square" rtlCol="0">
            <a:spAutoFit/>
          </a:bodyPr>
          <a:lstStyle/>
          <a:p>
            <a:r>
              <a:rPr lang="fr-FR" sz="1100" dirty="0">
                <a:solidFill>
                  <a:srgbClr val="000000"/>
                </a:solidFill>
                <a:latin typeface="Arial" panose="020B0604020202020204" pitchFamily="34" charset="0"/>
                <a:cs typeface="Arial" panose="020B0604020202020204" pitchFamily="34" charset="0"/>
              </a:rPr>
              <a:t>-dépistage actif</a:t>
            </a:r>
          </a:p>
          <a:p>
            <a:r>
              <a:rPr lang="fr-FR" sz="1100" b="1" dirty="0">
                <a:solidFill>
                  <a:srgbClr val="FF0000"/>
                </a:solidFill>
                <a:latin typeface="Arial" panose="020B0604020202020204" pitchFamily="34" charset="0"/>
                <a:cs typeface="Arial" panose="020B0604020202020204" pitchFamily="34" charset="0"/>
              </a:rPr>
              <a:t>-PB mère</a:t>
            </a:r>
          </a:p>
          <a:p>
            <a:r>
              <a:rPr lang="fr-FR" sz="1100" dirty="0">
                <a:solidFill>
                  <a:srgbClr val="000000"/>
                </a:solidFill>
                <a:latin typeface="Arial" panose="020B0604020202020204" pitchFamily="34" charset="0"/>
                <a:cs typeface="Arial" panose="020B0604020202020204" pitchFamily="34" charset="0"/>
              </a:rPr>
              <a:t>-sensibilisation et mobilisation</a:t>
            </a:r>
          </a:p>
          <a:p>
            <a:r>
              <a:rPr lang="fr-FR" sz="1100" dirty="0">
                <a:solidFill>
                  <a:srgbClr val="000000"/>
                </a:solidFill>
                <a:latin typeface="Arial" panose="020B0604020202020204" pitchFamily="34" charset="0"/>
                <a:cs typeface="Arial" panose="020B0604020202020204" pitchFamily="34" charset="0"/>
              </a:rPr>
              <a:t>-visite à Domicile</a:t>
            </a:r>
          </a:p>
        </p:txBody>
      </p:sp>
      <p:cxnSp>
        <p:nvCxnSpPr>
          <p:cNvPr id="64" name="Connecteur droit avec flèche 159">
            <a:extLst>
              <a:ext uri="{FF2B5EF4-FFF2-40B4-BE49-F238E27FC236}">
                <a16:creationId xmlns:a16="http://schemas.microsoft.com/office/drawing/2014/main" id="{0F05E39D-1DB9-40EB-BD4C-B7A454CA562B}"/>
              </a:ext>
            </a:extLst>
          </p:cNvPr>
          <p:cNvCxnSpPr>
            <a:cxnSpLocks/>
          </p:cNvCxnSpPr>
          <p:nvPr/>
        </p:nvCxnSpPr>
        <p:spPr>
          <a:xfrm>
            <a:off x="7084810" y="4052230"/>
            <a:ext cx="879600" cy="26936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23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ppt_x"/>
                                          </p:val>
                                        </p:tav>
                                        <p:tav tm="100000">
                                          <p:val>
                                            <p:strVal val="#ppt_x"/>
                                          </p:val>
                                        </p:tav>
                                      </p:tavLst>
                                    </p:anim>
                                    <p:anim calcmode="lin" valueType="num">
                                      <p:cBhvr additive="base">
                                        <p:cTn id="12" dur="500" fill="hold"/>
                                        <p:tgtEl>
                                          <p:spTgt spid="6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ppt_x"/>
                                          </p:val>
                                        </p:tav>
                                        <p:tav tm="100000">
                                          <p:val>
                                            <p:strVal val="#ppt_x"/>
                                          </p:val>
                                        </p:tav>
                                      </p:tavLst>
                                    </p:anim>
                                    <p:anim calcmode="lin" valueType="num">
                                      <p:cBhvr additive="base">
                                        <p:cTn id="16" dur="500" fill="hold"/>
                                        <p:tgtEl>
                                          <p:spTgt spid="5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0"/>
                                        </p:tgtEl>
                                        <p:attrNameLst>
                                          <p:attrName>style.visibility</p:attrName>
                                        </p:attrNameLst>
                                      </p:cBhvr>
                                      <p:to>
                                        <p:strVal val="visible"/>
                                      </p:to>
                                    </p:set>
                                    <p:anim calcmode="lin" valueType="num">
                                      <p:cBhvr additive="base">
                                        <p:cTn id="23" dur="500" fill="hold"/>
                                        <p:tgtEl>
                                          <p:spTgt spid="90"/>
                                        </p:tgtEl>
                                        <p:attrNameLst>
                                          <p:attrName>ppt_x</p:attrName>
                                        </p:attrNameLst>
                                      </p:cBhvr>
                                      <p:tavLst>
                                        <p:tav tm="0">
                                          <p:val>
                                            <p:strVal val="#ppt_x"/>
                                          </p:val>
                                        </p:tav>
                                        <p:tav tm="100000">
                                          <p:val>
                                            <p:strVal val="#ppt_x"/>
                                          </p:val>
                                        </p:tav>
                                      </p:tavLst>
                                    </p:anim>
                                    <p:anim calcmode="lin" valueType="num">
                                      <p:cBhvr additive="base">
                                        <p:cTn id="24" dur="500" fill="hold"/>
                                        <p:tgtEl>
                                          <p:spTgt spid="9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500" fill="hold"/>
                                        <p:tgtEl>
                                          <p:spTgt spid="49"/>
                                        </p:tgtEl>
                                        <p:attrNameLst>
                                          <p:attrName>ppt_x</p:attrName>
                                        </p:attrNameLst>
                                      </p:cBhvr>
                                      <p:tavLst>
                                        <p:tav tm="0">
                                          <p:val>
                                            <p:strVal val="#ppt_x"/>
                                          </p:val>
                                        </p:tav>
                                        <p:tav tm="100000">
                                          <p:val>
                                            <p:strVal val="#ppt_x"/>
                                          </p:val>
                                        </p:tav>
                                      </p:tavLst>
                                    </p:anim>
                                    <p:anim calcmode="lin" valueType="num">
                                      <p:cBhvr additive="base">
                                        <p:cTn id="2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9"/>
                                        </p:tgtEl>
                                        <p:attrNameLst>
                                          <p:attrName>style.visibility</p:attrName>
                                        </p:attrNameLst>
                                      </p:cBhvr>
                                      <p:to>
                                        <p:strVal val="visible"/>
                                      </p:to>
                                    </p:set>
                                    <p:anim calcmode="lin" valueType="num">
                                      <p:cBhvr additive="base">
                                        <p:cTn id="33" dur="500" fill="hold"/>
                                        <p:tgtEl>
                                          <p:spTgt spid="59"/>
                                        </p:tgtEl>
                                        <p:attrNameLst>
                                          <p:attrName>ppt_x</p:attrName>
                                        </p:attrNameLst>
                                      </p:cBhvr>
                                      <p:tavLst>
                                        <p:tav tm="0">
                                          <p:val>
                                            <p:strVal val="#ppt_x"/>
                                          </p:val>
                                        </p:tav>
                                        <p:tav tm="100000">
                                          <p:val>
                                            <p:strVal val="#ppt_x"/>
                                          </p:val>
                                        </p:tav>
                                      </p:tavLst>
                                    </p:anim>
                                    <p:anim calcmode="lin" valueType="num">
                                      <p:cBhvr additive="base">
                                        <p:cTn id="34" dur="500" fill="hold"/>
                                        <p:tgtEl>
                                          <p:spTgt spid="5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0"/>
                                        </p:tgtEl>
                                        <p:attrNameLst>
                                          <p:attrName>style.visibility</p:attrName>
                                        </p:attrNameLst>
                                      </p:cBhvr>
                                      <p:to>
                                        <p:strVal val="visible"/>
                                      </p:to>
                                    </p:set>
                                    <p:anim calcmode="lin" valueType="num">
                                      <p:cBhvr additive="base">
                                        <p:cTn id="37" dur="500" fill="hold"/>
                                        <p:tgtEl>
                                          <p:spTgt spid="130"/>
                                        </p:tgtEl>
                                        <p:attrNameLst>
                                          <p:attrName>ppt_x</p:attrName>
                                        </p:attrNameLst>
                                      </p:cBhvr>
                                      <p:tavLst>
                                        <p:tav tm="0">
                                          <p:val>
                                            <p:strVal val="#ppt_x"/>
                                          </p:val>
                                        </p:tav>
                                        <p:tav tm="100000">
                                          <p:val>
                                            <p:strVal val="#ppt_x"/>
                                          </p:val>
                                        </p:tav>
                                      </p:tavLst>
                                    </p:anim>
                                    <p:anim calcmode="lin" valueType="num">
                                      <p:cBhvr additive="base">
                                        <p:cTn id="38" dur="500" fill="hold"/>
                                        <p:tgtEl>
                                          <p:spTgt spid="13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additive="base">
                                        <p:cTn id="41" dur="500" fill="hold"/>
                                        <p:tgtEl>
                                          <p:spTgt spid="56"/>
                                        </p:tgtEl>
                                        <p:attrNameLst>
                                          <p:attrName>ppt_x</p:attrName>
                                        </p:attrNameLst>
                                      </p:cBhvr>
                                      <p:tavLst>
                                        <p:tav tm="0">
                                          <p:val>
                                            <p:strVal val="#ppt_x"/>
                                          </p:val>
                                        </p:tav>
                                        <p:tav tm="100000">
                                          <p:val>
                                            <p:strVal val="#ppt_x"/>
                                          </p:val>
                                        </p:tav>
                                      </p:tavLst>
                                    </p:anim>
                                    <p:anim calcmode="lin" valueType="num">
                                      <p:cBhvr additive="base">
                                        <p:cTn id="42" dur="500" fill="hold"/>
                                        <p:tgtEl>
                                          <p:spTgt spid="5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anim calcmode="lin" valueType="num">
                                      <p:cBhvr additive="base">
                                        <p:cTn id="45" dur="500" fill="hold"/>
                                        <p:tgtEl>
                                          <p:spTgt spid="55"/>
                                        </p:tgtEl>
                                        <p:attrNameLst>
                                          <p:attrName>ppt_x</p:attrName>
                                        </p:attrNameLst>
                                      </p:cBhvr>
                                      <p:tavLst>
                                        <p:tav tm="0">
                                          <p:val>
                                            <p:strVal val="#ppt_x"/>
                                          </p:val>
                                        </p:tav>
                                        <p:tav tm="100000">
                                          <p:val>
                                            <p:strVal val="#ppt_x"/>
                                          </p:val>
                                        </p:tav>
                                      </p:tavLst>
                                    </p:anim>
                                    <p:anim calcmode="lin" valueType="num">
                                      <p:cBhvr additive="base">
                                        <p:cTn id="4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80"/>
                                        </p:tgtEl>
                                        <p:attrNameLst>
                                          <p:attrName>style.visibility</p:attrName>
                                        </p:attrNameLst>
                                      </p:cBhvr>
                                      <p:to>
                                        <p:strVal val="visible"/>
                                      </p:to>
                                    </p:set>
                                    <p:anim calcmode="lin" valueType="num">
                                      <p:cBhvr additive="base">
                                        <p:cTn id="51" dur="500" fill="hold"/>
                                        <p:tgtEl>
                                          <p:spTgt spid="80"/>
                                        </p:tgtEl>
                                        <p:attrNameLst>
                                          <p:attrName>ppt_x</p:attrName>
                                        </p:attrNameLst>
                                      </p:cBhvr>
                                      <p:tavLst>
                                        <p:tav tm="0">
                                          <p:val>
                                            <p:strVal val="#ppt_x"/>
                                          </p:val>
                                        </p:tav>
                                        <p:tav tm="100000">
                                          <p:val>
                                            <p:strVal val="#ppt_x"/>
                                          </p:val>
                                        </p:tav>
                                      </p:tavLst>
                                    </p:anim>
                                    <p:anim calcmode="lin" valueType="num">
                                      <p:cBhvr additive="base">
                                        <p:cTn id="52" dur="500" fill="hold"/>
                                        <p:tgtEl>
                                          <p:spTgt spid="8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7"/>
                                        </p:tgtEl>
                                        <p:attrNameLst>
                                          <p:attrName>style.visibility</p:attrName>
                                        </p:attrNameLst>
                                      </p:cBhvr>
                                      <p:to>
                                        <p:strVal val="visible"/>
                                      </p:to>
                                    </p:set>
                                    <p:anim calcmode="lin" valueType="num">
                                      <p:cBhvr additive="base">
                                        <p:cTn id="55" dur="500" fill="hold"/>
                                        <p:tgtEl>
                                          <p:spTgt spid="77"/>
                                        </p:tgtEl>
                                        <p:attrNameLst>
                                          <p:attrName>ppt_x</p:attrName>
                                        </p:attrNameLst>
                                      </p:cBhvr>
                                      <p:tavLst>
                                        <p:tav tm="0">
                                          <p:val>
                                            <p:strVal val="#ppt_x"/>
                                          </p:val>
                                        </p:tav>
                                        <p:tav tm="100000">
                                          <p:val>
                                            <p:strVal val="#ppt_x"/>
                                          </p:val>
                                        </p:tav>
                                      </p:tavLst>
                                    </p:anim>
                                    <p:anim calcmode="lin" valueType="num">
                                      <p:cBhvr additive="base">
                                        <p:cTn id="56" dur="500" fill="hold"/>
                                        <p:tgtEl>
                                          <p:spTgt spid="7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anim calcmode="lin" valueType="num">
                                      <p:cBhvr additive="base">
                                        <p:cTn id="59" dur="500" fill="hold"/>
                                        <p:tgtEl>
                                          <p:spTgt spid="50"/>
                                        </p:tgtEl>
                                        <p:attrNameLst>
                                          <p:attrName>ppt_x</p:attrName>
                                        </p:attrNameLst>
                                      </p:cBhvr>
                                      <p:tavLst>
                                        <p:tav tm="0">
                                          <p:val>
                                            <p:strVal val="#ppt_x"/>
                                          </p:val>
                                        </p:tav>
                                        <p:tav tm="100000">
                                          <p:val>
                                            <p:strVal val="#ppt_x"/>
                                          </p:val>
                                        </p:tav>
                                      </p:tavLst>
                                    </p:anim>
                                    <p:anim calcmode="lin" valueType="num">
                                      <p:cBhvr additive="base">
                                        <p:cTn id="60" dur="500" fill="hold"/>
                                        <p:tgtEl>
                                          <p:spTgt spid="5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additive="base">
                                        <p:cTn id="63" dur="500" fill="hold"/>
                                        <p:tgtEl>
                                          <p:spTgt spid="44"/>
                                        </p:tgtEl>
                                        <p:attrNameLst>
                                          <p:attrName>ppt_x</p:attrName>
                                        </p:attrNameLst>
                                      </p:cBhvr>
                                      <p:tavLst>
                                        <p:tav tm="0">
                                          <p:val>
                                            <p:strVal val="#ppt_x"/>
                                          </p:val>
                                        </p:tav>
                                        <p:tav tm="100000">
                                          <p:val>
                                            <p:strVal val="#ppt_x"/>
                                          </p:val>
                                        </p:tav>
                                      </p:tavLst>
                                    </p:anim>
                                    <p:anim calcmode="lin" valueType="num">
                                      <p:cBhvr additive="base">
                                        <p:cTn id="64" dur="500" fill="hold"/>
                                        <p:tgtEl>
                                          <p:spTgt spid="4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2"/>
                                        </p:tgtEl>
                                        <p:attrNameLst>
                                          <p:attrName>style.visibility</p:attrName>
                                        </p:attrNameLst>
                                      </p:cBhvr>
                                      <p:to>
                                        <p:strVal val="visible"/>
                                      </p:to>
                                    </p:set>
                                    <p:anim calcmode="lin" valueType="num">
                                      <p:cBhvr additive="base">
                                        <p:cTn id="67" dur="500" fill="hold"/>
                                        <p:tgtEl>
                                          <p:spTgt spid="52"/>
                                        </p:tgtEl>
                                        <p:attrNameLst>
                                          <p:attrName>ppt_x</p:attrName>
                                        </p:attrNameLst>
                                      </p:cBhvr>
                                      <p:tavLst>
                                        <p:tav tm="0">
                                          <p:val>
                                            <p:strVal val="#ppt_x"/>
                                          </p:val>
                                        </p:tav>
                                        <p:tav tm="100000">
                                          <p:val>
                                            <p:strVal val="#ppt_x"/>
                                          </p:val>
                                        </p:tav>
                                      </p:tavLst>
                                    </p:anim>
                                    <p:anim calcmode="lin" valueType="num">
                                      <p:cBhvr additive="base">
                                        <p:cTn id="68" dur="500" fill="hold"/>
                                        <p:tgtEl>
                                          <p:spTgt spid="52"/>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40"/>
                                        </p:tgtEl>
                                        <p:attrNameLst>
                                          <p:attrName>style.visibility</p:attrName>
                                        </p:attrNameLst>
                                      </p:cBhvr>
                                      <p:to>
                                        <p:strVal val="visible"/>
                                      </p:to>
                                    </p:set>
                                    <p:anim calcmode="lin" valueType="num">
                                      <p:cBhvr additive="base">
                                        <p:cTn id="71" dur="500" fill="hold"/>
                                        <p:tgtEl>
                                          <p:spTgt spid="140"/>
                                        </p:tgtEl>
                                        <p:attrNameLst>
                                          <p:attrName>ppt_x</p:attrName>
                                        </p:attrNameLst>
                                      </p:cBhvr>
                                      <p:tavLst>
                                        <p:tav tm="0">
                                          <p:val>
                                            <p:strVal val="#ppt_x"/>
                                          </p:val>
                                        </p:tav>
                                        <p:tav tm="100000">
                                          <p:val>
                                            <p:strVal val="#ppt_x"/>
                                          </p:val>
                                        </p:tav>
                                      </p:tavLst>
                                    </p:anim>
                                    <p:anim calcmode="lin" valueType="num">
                                      <p:cBhvr additive="base">
                                        <p:cTn id="72" dur="500" fill="hold"/>
                                        <p:tgtEl>
                                          <p:spTgt spid="14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 calcmode="lin" valueType="num">
                                      <p:cBhvr additive="base">
                                        <p:cTn id="75" dur="500" fill="hold"/>
                                        <p:tgtEl>
                                          <p:spTgt spid="41"/>
                                        </p:tgtEl>
                                        <p:attrNameLst>
                                          <p:attrName>ppt_x</p:attrName>
                                        </p:attrNameLst>
                                      </p:cBhvr>
                                      <p:tavLst>
                                        <p:tav tm="0">
                                          <p:val>
                                            <p:strVal val="#ppt_x"/>
                                          </p:val>
                                        </p:tav>
                                        <p:tav tm="100000">
                                          <p:val>
                                            <p:strVal val="#ppt_x"/>
                                          </p:val>
                                        </p:tav>
                                      </p:tavLst>
                                    </p:anim>
                                    <p:anim calcmode="lin" valueType="num">
                                      <p:cBhvr additive="base">
                                        <p:cTn id="76" dur="500" fill="hold"/>
                                        <p:tgtEl>
                                          <p:spTgt spid="4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anim calcmode="lin" valueType="num">
                                      <p:cBhvr additive="base">
                                        <p:cTn id="79" dur="500" fill="hold"/>
                                        <p:tgtEl>
                                          <p:spTgt spid="61"/>
                                        </p:tgtEl>
                                        <p:attrNameLst>
                                          <p:attrName>ppt_x</p:attrName>
                                        </p:attrNameLst>
                                      </p:cBhvr>
                                      <p:tavLst>
                                        <p:tav tm="0">
                                          <p:val>
                                            <p:strVal val="#ppt_x"/>
                                          </p:val>
                                        </p:tav>
                                        <p:tav tm="100000">
                                          <p:val>
                                            <p:strVal val="#ppt_x"/>
                                          </p:val>
                                        </p:tav>
                                      </p:tavLst>
                                    </p:anim>
                                    <p:anim calcmode="lin" valueType="num">
                                      <p:cBhvr additive="base">
                                        <p:cTn id="80" dur="500" fill="hold"/>
                                        <p:tgtEl>
                                          <p:spTgt spid="61"/>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38"/>
                                        </p:tgtEl>
                                        <p:attrNameLst>
                                          <p:attrName>style.visibility</p:attrName>
                                        </p:attrNameLst>
                                      </p:cBhvr>
                                      <p:to>
                                        <p:strVal val="visible"/>
                                      </p:to>
                                    </p:set>
                                    <p:anim calcmode="lin" valueType="num">
                                      <p:cBhvr additive="base">
                                        <p:cTn id="83" dur="500" fill="hold"/>
                                        <p:tgtEl>
                                          <p:spTgt spid="138"/>
                                        </p:tgtEl>
                                        <p:attrNameLst>
                                          <p:attrName>ppt_x</p:attrName>
                                        </p:attrNameLst>
                                      </p:cBhvr>
                                      <p:tavLst>
                                        <p:tav tm="0">
                                          <p:val>
                                            <p:strVal val="#ppt_x"/>
                                          </p:val>
                                        </p:tav>
                                        <p:tav tm="100000">
                                          <p:val>
                                            <p:strVal val="#ppt_x"/>
                                          </p:val>
                                        </p:tav>
                                      </p:tavLst>
                                    </p:anim>
                                    <p:anim calcmode="lin" valueType="num">
                                      <p:cBhvr additive="base">
                                        <p:cTn id="84"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81"/>
                                        </p:tgtEl>
                                        <p:attrNameLst>
                                          <p:attrName>style.visibility</p:attrName>
                                        </p:attrNameLst>
                                      </p:cBhvr>
                                      <p:to>
                                        <p:strVal val="visible"/>
                                      </p:to>
                                    </p:set>
                                    <p:anim calcmode="lin" valueType="num">
                                      <p:cBhvr additive="base">
                                        <p:cTn id="89" dur="500" fill="hold"/>
                                        <p:tgtEl>
                                          <p:spTgt spid="81"/>
                                        </p:tgtEl>
                                        <p:attrNameLst>
                                          <p:attrName>ppt_x</p:attrName>
                                        </p:attrNameLst>
                                      </p:cBhvr>
                                      <p:tavLst>
                                        <p:tav tm="0">
                                          <p:val>
                                            <p:strVal val="#ppt_x"/>
                                          </p:val>
                                        </p:tav>
                                        <p:tav tm="100000">
                                          <p:val>
                                            <p:strVal val="#ppt_x"/>
                                          </p:val>
                                        </p:tav>
                                      </p:tavLst>
                                    </p:anim>
                                    <p:anim calcmode="lin" valueType="num">
                                      <p:cBhvr additive="base">
                                        <p:cTn id="90" dur="500" fill="hold"/>
                                        <p:tgtEl>
                                          <p:spTgt spid="81"/>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78"/>
                                        </p:tgtEl>
                                        <p:attrNameLst>
                                          <p:attrName>style.visibility</p:attrName>
                                        </p:attrNameLst>
                                      </p:cBhvr>
                                      <p:to>
                                        <p:strVal val="visible"/>
                                      </p:to>
                                    </p:set>
                                    <p:anim calcmode="lin" valueType="num">
                                      <p:cBhvr additive="base">
                                        <p:cTn id="93" dur="500" fill="hold"/>
                                        <p:tgtEl>
                                          <p:spTgt spid="78"/>
                                        </p:tgtEl>
                                        <p:attrNameLst>
                                          <p:attrName>ppt_x</p:attrName>
                                        </p:attrNameLst>
                                      </p:cBhvr>
                                      <p:tavLst>
                                        <p:tav tm="0">
                                          <p:val>
                                            <p:strVal val="#ppt_x"/>
                                          </p:val>
                                        </p:tav>
                                        <p:tav tm="100000">
                                          <p:val>
                                            <p:strVal val="#ppt_x"/>
                                          </p:val>
                                        </p:tav>
                                      </p:tavLst>
                                    </p:anim>
                                    <p:anim calcmode="lin" valueType="num">
                                      <p:cBhvr additive="base">
                                        <p:cTn id="94" dur="500" fill="hold"/>
                                        <p:tgtEl>
                                          <p:spTgt spid="78"/>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51"/>
                                        </p:tgtEl>
                                        <p:attrNameLst>
                                          <p:attrName>style.visibility</p:attrName>
                                        </p:attrNameLst>
                                      </p:cBhvr>
                                      <p:to>
                                        <p:strVal val="visible"/>
                                      </p:to>
                                    </p:set>
                                    <p:anim calcmode="lin" valueType="num">
                                      <p:cBhvr additive="base">
                                        <p:cTn id="97" dur="500" fill="hold"/>
                                        <p:tgtEl>
                                          <p:spTgt spid="51"/>
                                        </p:tgtEl>
                                        <p:attrNameLst>
                                          <p:attrName>ppt_x</p:attrName>
                                        </p:attrNameLst>
                                      </p:cBhvr>
                                      <p:tavLst>
                                        <p:tav tm="0">
                                          <p:val>
                                            <p:strVal val="#ppt_x"/>
                                          </p:val>
                                        </p:tav>
                                        <p:tav tm="100000">
                                          <p:val>
                                            <p:strVal val="#ppt_x"/>
                                          </p:val>
                                        </p:tav>
                                      </p:tavLst>
                                    </p:anim>
                                    <p:anim calcmode="lin" valueType="num">
                                      <p:cBhvr additive="base">
                                        <p:cTn id="98" dur="500" fill="hold"/>
                                        <p:tgtEl>
                                          <p:spTgt spid="51"/>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74"/>
                                        </p:tgtEl>
                                        <p:attrNameLst>
                                          <p:attrName>style.visibility</p:attrName>
                                        </p:attrNameLst>
                                      </p:cBhvr>
                                      <p:to>
                                        <p:strVal val="visible"/>
                                      </p:to>
                                    </p:set>
                                    <p:anim calcmode="lin" valueType="num">
                                      <p:cBhvr additive="base">
                                        <p:cTn id="101" dur="500" fill="hold"/>
                                        <p:tgtEl>
                                          <p:spTgt spid="74"/>
                                        </p:tgtEl>
                                        <p:attrNameLst>
                                          <p:attrName>ppt_x</p:attrName>
                                        </p:attrNameLst>
                                      </p:cBhvr>
                                      <p:tavLst>
                                        <p:tav tm="0">
                                          <p:val>
                                            <p:strVal val="#ppt_x"/>
                                          </p:val>
                                        </p:tav>
                                        <p:tav tm="100000">
                                          <p:val>
                                            <p:strVal val="#ppt_x"/>
                                          </p:val>
                                        </p:tav>
                                      </p:tavLst>
                                    </p:anim>
                                    <p:anim calcmode="lin" valueType="num">
                                      <p:cBhvr additive="base">
                                        <p:cTn id="102" dur="500" fill="hold"/>
                                        <p:tgtEl>
                                          <p:spTgt spid="74"/>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62"/>
                                        </p:tgtEl>
                                        <p:attrNameLst>
                                          <p:attrName>style.visibility</p:attrName>
                                        </p:attrNameLst>
                                      </p:cBhvr>
                                      <p:to>
                                        <p:strVal val="visible"/>
                                      </p:to>
                                    </p:set>
                                    <p:anim calcmode="lin" valueType="num">
                                      <p:cBhvr additive="base">
                                        <p:cTn id="105" dur="500" fill="hold"/>
                                        <p:tgtEl>
                                          <p:spTgt spid="62"/>
                                        </p:tgtEl>
                                        <p:attrNameLst>
                                          <p:attrName>ppt_x</p:attrName>
                                        </p:attrNameLst>
                                      </p:cBhvr>
                                      <p:tavLst>
                                        <p:tav tm="0">
                                          <p:val>
                                            <p:strVal val="#ppt_x"/>
                                          </p:val>
                                        </p:tav>
                                        <p:tav tm="100000">
                                          <p:val>
                                            <p:strVal val="#ppt_x"/>
                                          </p:val>
                                        </p:tav>
                                      </p:tavLst>
                                    </p:anim>
                                    <p:anim calcmode="lin" valueType="num">
                                      <p:cBhvr additive="base">
                                        <p:cTn id="106" dur="500" fill="hold"/>
                                        <p:tgtEl>
                                          <p:spTgt spid="62"/>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75"/>
                                        </p:tgtEl>
                                        <p:attrNameLst>
                                          <p:attrName>style.visibility</p:attrName>
                                        </p:attrNameLst>
                                      </p:cBhvr>
                                      <p:to>
                                        <p:strVal val="visible"/>
                                      </p:to>
                                    </p:set>
                                    <p:anim calcmode="lin" valueType="num">
                                      <p:cBhvr additive="base">
                                        <p:cTn id="109" dur="500" fill="hold"/>
                                        <p:tgtEl>
                                          <p:spTgt spid="75"/>
                                        </p:tgtEl>
                                        <p:attrNameLst>
                                          <p:attrName>ppt_x</p:attrName>
                                        </p:attrNameLst>
                                      </p:cBhvr>
                                      <p:tavLst>
                                        <p:tav tm="0">
                                          <p:val>
                                            <p:strVal val="#ppt_x"/>
                                          </p:val>
                                        </p:tav>
                                        <p:tav tm="100000">
                                          <p:val>
                                            <p:strVal val="#ppt_x"/>
                                          </p:val>
                                        </p:tav>
                                      </p:tavLst>
                                    </p:anim>
                                    <p:anim calcmode="lin" valueType="num">
                                      <p:cBhvr additive="base">
                                        <p:cTn id="110" dur="500" fill="hold"/>
                                        <p:tgtEl>
                                          <p:spTgt spid="75"/>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53"/>
                                        </p:tgtEl>
                                        <p:attrNameLst>
                                          <p:attrName>style.visibility</p:attrName>
                                        </p:attrNameLst>
                                      </p:cBhvr>
                                      <p:to>
                                        <p:strVal val="visible"/>
                                      </p:to>
                                    </p:set>
                                    <p:anim calcmode="lin" valueType="num">
                                      <p:cBhvr additive="base">
                                        <p:cTn id="113" dur="500" fill="hold"/>
                                        <p:tgtEl>
                                          <p:spTgt spid="53"/>
                                        </p:tgtEl>
                                        <p:attrNameLst>
                                          <p:attrName>ppt_x</p:attrName>
                                        </p:attrNameLst>
                                      </p:cBhvr>
                                      <p:tavLst>
                                        <p:tav tm="0">
                                          <p:val>
                                            <p:strVal val="#ppt_x"/>
                                          </p:val>
                                        </p:tav>
                                        <p:tav tm="100000">
                                          <p:val>
                                            <p:strVal val="#ppt_x"/>
                                          </p:val>
                                        </p:tav>
                                      </p:tavLst>
                                    </p:anim>
                                    <p:anim calcmode="lin" valueType="num">
                                      <p:cBhvr additive="base">
                                        <p:cTn id="114"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54"/>
                                        </p:tgtEl>
                                        <p:attrNameLst>
                                          <p:attrName>style.visibility</p:attrName>
                                        </p:attrNameLst>
                                      </p:cBhvr>
                                      <p:to>
                                        <p:strVal val="visible"/>
                                      </p:to>
                                    </p:set>
                                    <p:anim calcmode="lin" valueType="num">
                                      <p:cBhvr additive="base">
                                        <p:cTn id="119" dur="500" fill="hold"/>
                                        <p:tgtEl>
                                          <p:spTgt spid="54"/>
                                        </p:tgtEl>
                                        <p:attrNameLst>
                                          <p:attrName>ppt_x</p:attrName>
                                        </p:attrNameLst>
                                      </p:cBhvr>
                                      <p:tavLst>
                                        <p:tav tm="0">
                                          <p:val>
                                            <p:strVal val="#ppt_x"/>
                                          </p:val>
                                        </p:tav>
                                        <p:tav tm="100000">
                                          <p:val>
                                            <p:strVal val="#ppt_x"/>
                                          </p:val>
                                        </p:tav>
                                      </p:tavLst>
                                    </p:anim>
                                    <p:anim calcmode="lin" valueType="num">
                                      <p:cBhvr additive="base">
                                        <p:cTn id="12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156"/>
                                        </p:tgtEl>
                                        <p:attrNameLst>
                                          <p:attrName>style.visibility</p:attrName>
                                        </p:attrNameLst>
                                      </p:cBhvr>
                                      <p:to>
                                        <p:strVal val="visible"/>
                                      </p:to>
                                    </p:set>
                                    <p:anim calcmode="lin" valueType="num">
                                      <p:cBhvr additive="base">
                                        <p:cTn id="125" dur="500" fill="hold"/>
                                        <p:tgtEl>
                                          <p:spTgt spid="156"/>
                                        </p:tgtEl>
                                        <p:attrNameLst>
                                          <p:attrName>ppt_x</p:attrName>
                                        </p:attrNameLst>
                                      </p:cBhvr>
                                      <p:tavLst>
                                        <p:tav tm="0">
                                          <p:val>
                                            <p:strVal val="#ppt_x"/>
                                          </p:val>
                                        </p:tav>
                                        <p:tav tm="100000">
                                          <p:val>
                                            <p:strVal val="#ppt_x"/>
                                          </p:val>
                                        </p:tav>
                                      </p:tavLst>
                                    </p:anim>
                                    <p:anim calcmode="lin" valueType="num">
                                      <p:cBhvr additive="base">
                                        <p:cTn id="126" dur="500" fill="hold"/>
                                        <p:tgtEl>
                                          <p:spTgt spid="156"/>
                                        </p:tgtEl>
                                        <p:attrNameLst>
                                          <p:attrName>ppt_y</p:attrName>
                                        </p:attrNameLst>
                                      </p:cBhvr>
                                      <p:tavLst>
                                        <p:tav tm="0">
                                          <p:val>
                                            <p:strVal val="1+#ppt_h/2"/>
                                          </p:val>
                                        </p:tav>
                                        <p:tav tm="100000">
                                          <p:val>
                                            <p:strVal val="#ppt_y"/>
                                          </p:val>
                                        </p:tav>
                                      </p:tavLst>
                                    </p:anim>
                                  </p:childTnLst>
                                </p:cTn>
                              </p:par>
                              <p:par>
                                <p:cTn id="127" presetID="2" presetClass="entr" presetSubtype="4" fill="hold" nodeType="withEffect">
                                  <p:stCondLst>
                                    <p:cond delay="0"/>
                                  </p:stCondLst>
                                  <p:childTnLst>
                                    <p:set>
                                      <p:cBhvr>
                                        <p:cTn id="128" dur="1" fill="hold">
                                          <p:stCondLst>
                                            <p:cond delay="0"/>
                                          </p:stCondLst>
                                        </p:cTn>
                                        <p:tgtEl>
                                          <p:spTgt spid="162"/>
                                        </p:tgtEl>
                                        <p:attrNameLst>
                                          <p:attrName>style.visibility</p:attrName>
                                        </p:attrNameLst>
                                      </p:cBhvr>
                                      <p:to>
                                        <p:strVal val="visible"/>
                                      </p:to>
                                    </p:set>
                                    <p:anim calcmode="lin" valueType="num">
                                      <p:cBhvr additive="base">
                                        <p:cTn id="129" dur="500" fill="hold"/>
                                        <p:tgtEl>
                                          <p:spTgt spid="162"/>
                                        </p:tgtEl>
                                        <p:attrNameLst>
                                          <p:attrName>ppt_x</p:attrName>
                                        </p:attrNameLst>
                                      </p:cBhvr>
                                      <p:tavLst>
                                        <p:tav tm="0">
                                          <p:val>
                                            <p:strVal val="#ppt_x"/>
                                          </p:val>
                                        </p:tav>
                                        <p:tav tm="100000">
                                          <p:val>
                                            <p:strVal val="#ppt_x"/>
                                          </p:val>
                                        </p:tav>
                                      </p:tavLst>
                                    </p:anim>
                                    <p:anim calcmode="lin" valueType="num">
                                      <p:cBhvr additive="base">
                                        <p:cTn id="130" dur="500" fill="hold"/>
                                        <p:tgtEl>
                                          <p:spTgt spid="162"/>
                                        </p:tgtEl>
                                        <p:attrNameLst>
                                          <p:attrName>ppt_y</p:attrName>
                                        </p:attrNameLst>
                                      </p:cBhvr>
                                      <p:tavLst>
                                        <p:tav tm="0">
                                          <p:val>
                                            <p:strVal val="1+#ppt_h/2"/>
                                          </p:val>
                                        </p:tav>
                                        <p:tav tm="100000">
                                          <p:val>
                                            <p:strVal val="#ppt_y"/>
                                          </p:val>
                                        </p:tav>
                                      </p:tavLst>
                                    </p:anim>
                                  </p:childTnLst>
                                </p:cTn>
                              </p:par>
                              <p:par>
                                <p:cTn id="131" presetID="2" presetClass="entr" presetSubtype="4" fill="hold" nodeType="withEffect">
                                  <p:stCondLst>
                                    <p:cond delay="0"/>
                                  </p:stCondLst>
                                  <p:childTnLst>
                                    <p:set>
                                      <p:cBhvr>
                                        <p:cTn id="132" dur="1" fill="hold">
                                          <p:stCondLst>
                                            <p:cond delay="0"/>
                                          </p:stCondLst>
                                        </p:cTn>
                                        <p:tgtEl>
                                          <p:spTgt spid="64"/>
                                        </p:tgtEl>
                                        <p:attrNameLst>
                                          <p:attrName>style.visibility</p:attrName>
                                        </p:attrNameLst>
                                      </p:cBhvr>
                                      <p:to>
                                        <p:strVal val="visible"/>
                                      </p:to>
                                    </p:set>
                                    <p:anim calcmode="lin" valueType="num">
                                      <p:cBhvr additive="base">
                                        <p:cTn id="133" dur="500" fill="hold"/>
                                        <p:tgtEl>
                                          <p:spTgt spid="64"/>
                                        </p:tgtEl>
                                        <p:attrNameLst>
                                          <p:attrName>ppt_x</p:attrName>
                                        </p:attrNameLst>
                                      </p:cBhvr>
                                      <p:tavLst>
                                        <p:tav tm="0">
                                          <p:val>
                                            <p:strVal val="#ppt_x"/>
                                          </p:val>
                                        </p:tav>
                                        <p:tav tm="100000">
                                          <p:val>
                                            <p:strVal val="#ppt_x"/>
                                          </p:val>
                                        </p:tav>
                                      </p:tavLst>
                                    </p:anim>
                                    <p:anim calcmode="lin" valueType="num">
                                      <p:cBhvr additive="base">
                                        <p:cTn id="134" dur="500" fill="hold"/>
                                        <p:tgtEl>
                                          <p:spTgt spid="64"/>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160"/>
                                        </p:tgtEl>
                                        <p:attrNameLst>
                                          <p:attrName>style.visibility</p:attrName>
                                        </p:attrNameLst>
                                      </p:cBhvr>
                                      <p:to>
                                        <p:strVal val="visible"/>
                                      </p:to>
                                    </p:set>
                                    <p:anim calcmode="lin" valueType="num">
                                      <p:cBhvr additive="base">
                                        <p:cTn id="137" dur="500" fill="hold"/>
                                        <p:tgtEl>
                                          <p:spTgt spid="160"/>
                                        </p:tgtEl>
                                        <p:attrNameLst>
                                          <p:attrName>ppt_x</p:attrName>
                                        </p:attrNameLst>
                                      </p:cBhvr>
                                      <p:tavLst>
                                        <p:tav tm="0">
                                          <p:val>
                                            <p:strVal val="#ppt_x"/>
                                          </p:val>
                                        </p:tav>
                                        <p:tav tm="100000">
                                          <p:val>
                                            <p:strVal val="#ppt_x"/>
                                          </p:val>
                                        </p:tav>
                                      </p:tavLst>
                                    </p:anim>
                                    <p:anim calcmode="lin" valueType="num">
                                      <p:cBhvr additive="base">
                                        <p:cTn id="138" dur="500" fill="hold"/>
                                        <p:tgtEl>
                                          <p:spTgt spid="1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animBg="1"/>
      <p:bldP spid="49" grpId="0" animBg="1"/>
      <p:bldP spid="50" grpId="0" animBg="1"/>
      <p:bldP spid="51" grpId="0" animBg="1"/>
      <p:bldP spid="52" grpId="0" animBg="1"/>
      <p:bldP spid="53" grpId="0" animBg="1"/>
      <p:bldP spid="55" grpId="0" animBg="1"/>
      <p:bldP spid="56" grpId="0" animBg="1"/>
      <p:bldP spid="57" grpId="0" animBg="1"/>
      <p:bldP spid="59" grpId="0" animBg="1"/>
      <p:bldP spid="61" grpId="0" animBg="1"/>
      <p:bldP spid="62" grpId="0" animBg="1"/>
      <p:bldP spid="41" grpId="0" animBg="1"/>
      <p:bldP spid="54" grpId="0" animBg="1"/>
      <p:bldP spid="43"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45576-E85F-4783-B9A0-C662DE5F7FB5}"/>
              </a:ext>
            </a:extLst>
          </p:cNvPr>
          <p:cNvSpPr>
            <a:spLocks noGrp="1"/>
          </p:cNvSpPr>
          <p:nvPr>
            <p:ph type="title"/>
          </p:nvPr>
        </p:nvSpPr>
        <p:spPr>
          <a:xfrm>
            <a:off x="3589107" y="365127"/>
            <a:ext cx="4561725" cy="1325563"/>
          </a:xfrm>
        </p:spPr>
        <p:txBody>
          <a:bodyPr/>
          <a:lstStyle/>
          <a:p>
            <a:pPr algn="ctr"/>
            <a:r>
              <a:rPr lang="fr-FR" sz="4000" b="1" dirty="0">
                <a:solidFill>
                  <a:srgbClr val="0000CC"/>
                </a:solidFill>
                <a:latin typeface="Tw Cen MT" panose="020B0602020104020603" pitchFamily="34" charset="0"/>
              </a:rPr>
              <a:t>Note</a:t>
            </a:r>
            <a:br>
              <a:rPr lang="en-US" dirty="0"/>
            </a:br>
            <a:endParaRPr lang="en-US" dirty="0"/>
          </a:p>
        </p:txBody>
      </p:sp>
      <p:sp>
        <p:nvSpPr>
          <p:cNvPr id="4" name="Content Placeholder 3">
            <a:extLst>
              <a:ext uri="{FF2B5EF4-FFF2-40B4-BE49-F238E27FC236}">
                <a16:creationId xmlns:a16="http://schemas.microsoft.com/office/drawing/2014/main" id="{E17B12F2-E2FB-7AE3-C050-CFB43A407A01}"/>
              </a:ext>
            </a:extLst>
          </p:cNvPr>
          <p:cNvSpPr>
            <a:spLocks noGrp="1"/>
          </p:cNvSpPr>
          <p:nvPr>
            <p:ph idx="1"/>
          </p:nvPr>
        </p:nvSpPr>
        <p:spPr>
          <a:xfrm>
            <a:off x="2317038" y="1602536"/>
            <a:ext cx="7886700" cy="3133850"/>
          </a:xfrm>
          <a:solidFill>
            <a:schemeClr val="tx1"/>
          </a:solidFill>
        </p:spPr>
        <p:txBody>
          <a:bodyPr>
            <a:normAutofit fontScale="92500" lnSpcReduction="20000"/>
          </a:bodyPr>
          <a:lstStyle/>
          <a:p>
            <a:pPr marL="0" indent="0">
              <a:lnSpc>
                <a:spcPct val="150000"/>
              </a:lnSpc>
              <a:buNone/>
            </a:pPr>
            <a:r>
              <a:rPr lang="fr-FR" sz="3200" dirty="0">
                <a:solidFill>
                  <a:schemeClr val="bg1"/>
                </a:solidFill>
                <a:latin typeface="Tw Cen MT" panose="020B0602020104020603" pitchFamily="34" charset="0"/>
              </a:rPr>
              <a:t>Bien qu'au départ, il ait été convenu de mettre en œuvre les adaptations ci-dessus (protocole combiné), les partenaires ont été autorisés à mettre en œuvre d'autres adaptations dans le cadre d'études (</a:t>
            </a:r>
            <a:r>
              <a:rPr lang="fr-FR" sz="3200" dirty="0" err="1">
                <a:solidFill>
                  <a:schemeClr val="bg1"/>
                </a:solidFill>
                <a:latin typeface="Tw Cen MT" panose="020B0602020104020603" pitchFamily="34" charset="0"/>
              </a:rPr>
              <a:t>OptiMA</a:t>
            </a:r>
            <a:r>
              <a:rPr lang="fr-FR" sz="3200" dirty="0">
                <a:solidFill>
                  <a:schemeClr val="bg1"/>
                </a:solidFill>
                <a:latin typeface="Tw Cen MT" panose="020B0602020104020603" pitchFamily="34" charset="0"/>
              </a:rPr>
              <a:t> et </a:t>
            </a:r>
            <a:r>
              <a:rPr lang="fr-FR" sz="3200" dirty="0" err="1">
                <a:solidFill>
                  <a:schemeClr val="bg1"/>
                </a:solidFill>
                <a:latin typeface="Tw Cen MT" panose="020B0602020104020603" pitchFamily="34" charset="0"/>
              </a:rPr>
              <a:t>EfRAMAS</a:t>
            </a:r>
            <a:r>
              <a:rPr lang="fr-FR" sz="3200" dirty="0">
                <a:solidFill>
                  <a:schemeClr val="bg1"/>
                </a:solidFill>
                <a:latin typeface="Tw Cen MT" panose="020B0602020104020603" pitchFamily="34" charset="0"/>
              </a:rPr>
              <a:t>).</a:t>
            </a:r>
            <a:endParaRPr lang="en-UG" sz="3200" dirty="0">
              <a:solidFill>
                <a:schemeClr val="bg1"/>
              </a:solidFill>
              <a:latin typeface="Tw Cen MT" panose="020B0602020104020603" pitchFamily="34" charset="0"/>
            </a:endParaRPr>
          </a:p>
        </p:txBody>
      </p:sp>
    </p:spTree>
    <p:extLst>
      <p:ext uri="{BB962C8B-B14F-4D97-AF65-F5344CB8AC3E}">
        <p14:creationId xmlns:p14="http://schemas.microsoft.com/office/powerpoint/2010/main" val="100712837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45576-E85F-4783-B9A0-C662DE5F7FB5}"/>
              </a:ext>
            </a:extLst>
          </p:cNvPr>
          <p:cNvSpPr>
            <a:spLocks noGrp="1"/>
          </p:cNvSpPr>
          <p:nvPr>
            <p:ph type="title"/>
          </p:nvPr>
        </p:nvSpPr>
        <p:spPr>
          <a:xfrm>
            <a:off x="1981200" y="0"/>
            <a:ext cx="8229600" cy="1143000"/>
          </a:xfrm>
        </p:spPr>
        <p:txBody>
          <a:bodyPr>
            <a:normAutofit fontScale="90000"/>
          </a:bodyPr>
          <a:lstStyle/>
          <a:p>
            <a:pPr algn="ctr"/>
            <a:r>
              <a:rPr lang="fr-FR" b="1" dirty="0">
                <a:solidFill>
                  <a:srgbClr val="0000CC"/>
                </a:solidFill>
              </a:rPr>
              <a:t>Avantages</a:t>
            </a:r>
            <a:br>
              <a:rPr lang="en-US" dirty="0"/>
            </a:br>
            <a:endParaRPr lang="en-US" dirty="0"/>
          </a:p>
        </p:txBody>
      </p:sp>
      <p:sp>
        <p:nvSpPr>
          <p:cNvPr id="3" name="Content Placeholder 2">
            <a:extLst>
              <a:ext uri="{FF2B5EF4-FFF2-40B4-BE49-F238E27FC236}">
                <a16:creationId xmlns:a16="http://schemas.microsoft.com/office/drawing/2014/main" id="{51B5235C-E49E-4353-B7EA-02521D6EF444}"/>
              </a:ext>
            </a:extLst>
          </p:cNvPr>
          <p:cNvSpPr>
            <a:spLocks noGrp="1"/>
          </p:cNvSpPr>
          <p:nvPr>
            <p:ph idx="1"/>
          </p:nvPr>
        </p:nvSpPr>
        <p:spPr>
          <a:xfrm>
            <a:off x="1981200" y="571501"/>
            <a:ext cx="8229600" cy="6072368"/>
          </a:xfrm>
        </p:spPr>
        <p:txBody>
          <a:bodyPr>
            <a:normAutofit fontScale="85000" lnSpcReduction="20000"/>
          </a:bodyPr>
          <a:lstStyle/>
          <a:p>
            <a:pPr marL="0" indent="0">
              <a:buNone/>
            </a:pPr>
            <a:r>
              <a:rPr lang="fr-FR" dirty="0">
                <a:latin typeface="Tw Cen MT" panose="020B0602020104020603" pitchFamily="34" charset="0"/>
              </a:rPr>
              <a:t>Une approche combinée et simplifiée permet /</a:t>
            </a:r>
            <a:endParaRPr lang="en-US" dirty="0">
              <a:latin typeface="Tw Cen MT" panose="020B0602020104020603" pitchFamily="34" charset="0"/>
            </a:endParaRPr>
          </a:p>
          <a:p>
            <a:pPr lvl="0"/>
            <a:r>
              <a:rPr lang="fr-FR" dirty="0">
                <a:latin typeface="Tw Cen MT" panose="020B0602020104020603" pitchFamily="34" charset="0"/>
              </a:rPr>
              <a:t>La mise en place est </a:t>
            </a:r>
            <a:r>
              <a:rPr lang="fr-FR" b="1" dirty="0">
                <a:solidFill>
                  <a:srgbClr val="0000CC"/>
                </a:solidFill>
                <a:latin typeface="Tw Cen MT" panose="020B0602020104020603" pitchFamily="34" charset="0"/>
              </a:rPr>
              <a:t>moins chère </a:t>
            </a:r>
          </a:p>
          <a:p>
            <a:pPr lvl="0"/>
            <a:endParaRPr lang="en-US" sz="100" b="1" dirty="0">
              <a:solidFill>
                <a:srgbClr val="0000CC"/>
              </a:solidFill>
              <a:latin typeface="Tw Cen MT" panose="020B0602020104020603" pitchFamily="34" charset="0"/>
            </a:endParaRPr>
          </a:p>
          <a:p>
            <a:pPr lvl="0"/>
            <a:r>
              <a:rPr lang="fr-FR" dirty="0">
                <a:latin typeface="Tw Cen MT" panose="020B0602020104020603" pitchFamily="34" charset="0"/>
              </a:rPr>
              <a:t>Le traitement d’un </a:t>
            </a:r>
            <a:r>
              <a:rPr lang="fr-FR" b="1" dirty="0">
                <a:solidFill>
                  <a:srgbClr val="0000CC"/>
                </a:solidFill>
                <a:latin typeface="Tw Cen MT" panose="020B0602020104020603" pitchFamily="34" charset="0"/>
              </a:rPr>
              <a:t>plus grand nombre </a:t>
            </a:r>
            <a:r>
              <a:rPr lang="fr-FR" dirty="0">
                <a:latin typeface="Tw Cen MT" panose="020B0602020104020603" pitchFamily="34" charset="0"/>
              </a:rPr>
              <a:t>d’enfants et le </a:t>
            </a:r>
            <a:r>
              <a:rPr lang="fr-FR" b="1" dirty="0">
                <a:solidFill>
                  <a:srgbClr val="0000CC"/>
                </a:solidFill>
                <a:latin typeface="Tw Cen MT" panose="020B0602020104020603" pitchFamily="34" charset="0"/>
              </a:rPr>
              <a:t>temps d'attente réduit</a:t>
            </a:r>
          </a:p>
          <a:p>
            <a:pPr lvl="0"/>
            <a:endParaRPr lang="en-US" sz="100" b="1" dirty="0">
              <a:solidFill>
                <a:srgbClr val="0000CC"/>
              </a:solidFill>
              <a:latin typeface="Tw Cen MT" panose="020B0602020104020603" pitchFamily="34" charset="0"/>
            </a:endParaRPr>
          </a:p>
          <a:p>
            <a:pPr lvl="0"/>
            <a:r>
              <a:rPr lang="fr-FR" dirty="0">
                <a:latin typeface="Tw Cen MT" panose="020B0602020104020603" pitchFamily="34" charset="0"/>
              </a:rPr>
              <a:t>La </a:t>
            </a:r>
            <a:r>
              <a:rPr lang="fr-FR" b="1" dirty="0">
                <a:solidFill>
                  <a:srgbClr val="0000CC"/>
                </a:solidFill>
                <a:latin typeface="Tw Cen MT" panose="020B0602020104020603" pitchFamily="34" charset="0"/>
              </a:rPr>
              <a:t>charge de travail réduite </a:t>
            </a:r>
            <a:r>
              <a:rPr lang="fr-FR" dirty="0">
                <a:latin typeface="Tw Cen MT" panose="020B0602020104020603" pitchFamily="34" charset="0"/>
              </a:rPr>
              <a:t>pour les agents de santé</a:t>
            </a:r>
          </a:p>
          <a:p>
            <a:pPr lvl="0"/>
            <a:endParaRPr lang="en-US" sz="100" dirty="0">
              <a:latin typeface="Tw Cen MT" panose="020B0602020104020603" pitchFamily="34" charset="0"/>
            </a:endParaRPr>
          </a:p>
          <a:p>
            <a:pPr lvl="0"/>
            <a:r>
              <a:rPr lang="fr-FR" b="1" dirty="0">
                <a:solidFill>
                  <a:srgbClr val="0000CC"/>
                </a:solidFill>
                <a:latin typeface="Tw Cen MT" panose="020B0602020104020603" pitchFamily="34" charset="0"/>
              </a:rPr>
              <a:t>L’amélioration de la continuité des soins </a:t>
            </a:r>
            <a:r>
              <a:rPr lang="fr-FR" dirty="0">
                <a:latin typeface="Tw Cen MT" panose="020B0602020104020603" pitchFamily="34" charset="0"/>
              </a:rPr>
              <a:t>entre le traitement de la MAS et celui de la MAM </a:t>
            </a:r>
          </a:p>
          <a:p>
            <a:pPr lvl="0"/>
            <a:endParaRPr lang="en-US" sz="100" dirty="0">
              <a:latin typeface="Tw Cen MT" panose="020B0602020104020603" pitchFamily="34" charset="0"/>
            </a:endParaRPr>
          </a:p>
          <a:p>
            <a:pPr lvl="0"/>
            <a:r>
              <a:rPr lang="fr-FR" dirty="0">
                <a:latin typeface="Tw Cen MT" panose="020B0602020104020603" pitchFamily="34" charset="0"/>
              </a:rPr>
              <a:t>Le traitement des enfants souffrant de MAM avant que leur état ne se détériore en MAS. </a:t>
            </a:r>
          </a:p>
          <a:p>
            <a:pPr lvl="0"/>
            <a:endParaRPr lang="en-US" sz="100" dirty="0">
              <a:latin typeface="Tw Cen MT" panose="020B0602020104020603" pitchFamily="34" charset="0"/>
            </a:endParaRPr>
          </a:p>
          <a:p>
            <a:pPr lvl="0"/>
            <a:r>
              <a:rPr lang="fr-FR" b="1" dirty="0">
                <a:solidFill>
                  <a:srgbClr val="0000CC"/>
                </a:solidFill>
                <a:latin typeface="Tw Cen MT" panose="020B0602020104020603" pitchFamily="34" charset="0"/>
              </a:rPr>
              <a:t>L’élimination de la nécessité d’avoir de multiples produits</a:t>
            </a:r>
            <a:r>
              <a:rPr lang="fr-FR" dirty="0">
                <a:latin typeface="Tw Cen MT" panose="020B0602020104020603" pitchFamily="34" charset="0"/>
              </a:rPr>
              <a:t> thérapeutiques et facilite les procédures logistiques, d’approvisionnement et de gestion des stocks.</a:t>
            </a:r>
          </a:p>
          <a:p>
            <a:pPr lvl="0"/>
            <a:endParaRPr lang="en-US" sz="100" dirty="0">
              <a:latin typeface="Tw Cen MT" panose="020B0602020104020603" pitchFamily="34" charset="0"/>
            </a:endParaRPr>
          </a:p>
          <a:p>
            <a:pPr lvl="0"/>
            <a:r>
              <a:rPr lang="fr-FR" b="1" dirty="0">
                <a:solidFill>
                  <a:srgbClr val="0000CC"/>
                </a:solidFill>
                <a:latin typeface="Tw Cen MT" panose="020B0602020104020603" pitchFamily="34" charset="0"/>
              </a:rPr>
              <a:t>La réduction du fardeau administratif </a:t>
            </a:r>
            <a:r>
              <a:rPr lang="fr-FR" dirty="0">
                <a:latin typeface="Tw Cen MT" panose="020B0602020104020603" pitchFamily="34" charset="0"/>
              </a:rPr>
              <a:t>lié à la mise en œuvre et à </a:t>
            </a:r>
            <a:r>
              <a:rPr lang="fr-FR" b="1" dirty="0">
                <a:solidFill>
                  <a:srgbClr val="0000CC"/>
                </a:solidFill>
                <a:latin typeface="Tw Cen MT" panose="020B0602020104020603" pitchFamily="34" charset="0"/>
              </a:rPr>
              <a:t>la documentation de deux programmes différents</a:t>
            </a:r>
            <a:r>
              <a:rPr lang="fr-FR" dirty="0">
                <a:latin typeface="Tw Cen MT" panose="020B0602020104020603" pitchFamily="34" charset="0"/>
              </a:rPr>
              <a:t>, à la fois du point de vue du patient individuel et du point de vue de l’agrégation des données médicales pour les rapports.</a:t>
            </a:r>
            <a:endParaRPr lang="en-US" dirty="0">
              <a:latin typeface="Tw Cen MT" panose="020B0602020104020603" pitchFamily="34" charset="0"/>
            </a:endParaRPr>
          </a:p>
          <a:p>
            <a:endParaRPr lang="en-US" dirty="0"/>
          </a:p>
        </p:txBody>
      </p:sp>
    </p:spTree>
    <p:extLst>
      <p:ext uri="{BB962C8B-B14F-4D97-AF65-F5344CB8AC3E}">
        <p14:creationId xmlns:p14="http://schemas.microsoft.com/office/powerpoint/2010/main" val="362230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 calcmode="lin" valueType="num">
                                      <p:cBhvr additive="base">
                                        <p:cTn id="2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 calcmode="lin" valueType="num">
                                      <p:cBhvr additive="base">
                                        <p:cTn id="3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anim calcmode="lin" valueType="num">
                                      <p:cBhvr additive="base">
                                        <p:cTn id="3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5235C-E49E-4353-B7EA-02521D6EF444}"/>
              </a:ext>
            </a:extLst>
          </p:cNvPr>
          <p:cNvSpPr>
            <a:spLocks noGrp="1"/>
          </p:cNvSpPr>
          <p:nvPr>
            <p:ph idx="1"/>
          </p:nvPr>
        </p:nvSpPr>
        <p:spPr/>
        <p:txBody>
          <a:bodyPr>
            <a:normAutofit/>
          </a:bodyPr>
          <a:lstStyle/>
          <a:p>
            <a:r>
              <a:rPr lang="fr-FR" sz="2400" dirty="0">
                <a:latin typeface="Tw Cen MT" panose="020B0602020104020603" pitchFamily="34" charset="0"/>
              </a:rPr>
              <a:t>Quels sont les autres avantages que vous avez constatés en mettant en œuvre les approches simplifiées depuis décembre 2020 ?</a:t>
            </a:r>
          </a:p>
          <a:p>
            <a:r>
              <a:rPr lang="fr-FR" sz="2400" dirty="0">
                <a:latin typeface="Tw Cen MT" panose="020B0602020104020603" pitchFamily="34" charset="0"/>
              </a:rPr>
              <a:t>Rationalisation de l’utilisation des intrants nutrition.</a:t>
            </a:r>
            <a:endParaRPr lang="en-US" sz="2400" dirty="0">
              <a:latin typeface="Tw Cen MT" panose="020B0602020104020603" pitchFamily="34" charset="0"/>
            </a:endParaRPr>
          </a:p>
          <a:p>
            <a:r>
              <a:rPr lang="en-US" sz="2400" dirty="0" err="1">
                <a:latin typeface="Tw Cen MT" panose="020B0602020104020603" pitchFamily="34" charset="0"/>
              </a:rPr>
              <a:t>Réduction</a:t>
            </a:r>
            <a:r>
              <a:rPr lang="en-US" sz="2400" dirty="0">
                <a:latin typeface="Tw Cen MT" panose="020B0602020104020603" pitchFamily="34" charset="0"/>
              </a:rPr>
              <a:t> des </a:t>
            </a:r>
            <a:r>
              <a:rPr lang="en-US" sz="2400" dirty="0" err="1">
                <a:latin typeface="Tw Cen MT" panose="020B0602020104020603" pitchFamily="34" charset="0"/>
              </a:rPr>
              <a:t>couts</a:t>
            </a:r>
            <a:r>
              <a:rPr lang="en-US" sz="2400" dirty="0">
                <a:latin typeface="Tw Cen MT" panose="020B0602020104020603" pitchFamily="34" charset="0"/>
              </a:rPr>
              <a:t> </a:t>
            </a:r>
            <a:r>
              <a:rPr lang="en-US" sz="2400" dirty="0" err="1">
                <a:latin typeface="Tw Cen MT" panose="020B0602020104020603" pitchFamily="34" charset="0"/>
              </a:rPr>
              <a:t>logistiques</a:t>
            </a:r>
            <a:endParaRPr lang="en-US" sz="2400" dirty="0">
              <a:latin typeface="Tw Cen MT" panose="020B0602020104020603" pitchFamily="34" charset="0"/>
            </a:endParaRPr>
          </a:p>
          <a:p>
            <a:r>
              <a:rPr lang="en-US" sz="2400" dirty="0" err="1">
                <a:latin typeface="Tw Cen MT" panose="020B0602020104020603" pitchFamily="34" charset="0"/>
              </a:rPr>
              <a:t>Confiance</a:t>
            </a:r>
            <a:r>
              <a:rPr lang="en-US" sz="2400" dirty="0">
                <a:latin typeface="Tw Cen MT" panose="020B0602020104020603" pitchFamily="34" charset="0"/>
              </a:rPr>
              <a:t> </a:t>
            </a:r>
            <a:r>
              <a:rPr lang="en-US" sz="2400" dirty="0" err="1">
                <a:latin typeface="Tw Cen MT" panose="020B0602020104020603" pitchFamily="34" charset="0"/>
              </a:rPr>
              <a:t>envers</a:t>
            </a:r>
            <a:r>
              <a:rPr lang="en-US" sz="2400" dirty="0">
                <a:latin typeface="Tw Cen MT" panose="020B0602020104020603" pitchFamily="34" charset="0"/>
              </a:rPr>
              <a:t> les </a:t>
            </a:r>
            <a:r>
              <a:rPr lang="en-US" sz="2400" dirty="0" err="1">
                <a:latin typeface="Tw Cen MT" panose="020B0602020104020603" pitchFamily="34" charset="0"/>
              </a:rPr>
              <a:t>relais</a:t>
            </a:r>
            <a:r>
              <a:rPr lang="en-US" sz="2400" dirty="0">
                <a:latin typeface="Tw Cen MT" panose="020B0602020104020603" pitchFamily="34" charset="0"/>
              </a:rPr>
              <a:t> </a:t>
            </a:r>
            <a:r>
              <a:rPr lang="en-US" sz="2400" dirty="0" err="1">
                <a:latin typeface="Tw Cen MT" panose="020B0602020104020603" pitchFamily="34" charset="0"/>
              </a:rPr>
              <a:t>communaitaires</a:t>
            </a:r>
            <a:endParaRPr lang="en-US" sz="2400" dirty="0">
              <a:latin typeface="Tw Cen MT" panose="020B0602020104020603" pitchFamily="34" charset="0"/>
            </a:endParaRPr>
          </a:p>
          <a:p>
            <a:r>
              <a:rPr lang="en-US" sz="2400" dirty="0">
                <a:latin typeface="Tw Cen MT" panose="020B0602020104020603" pitchFamily="34" charset="0"/>
              </a:rPr>
              <a:t>Gestion collegial des intrants pour </a:t>
            </a:r>
            <a:r>
              <a:rPr lang="en-US" sz="2400" dirty="0" err="1">
                <a:latin typeface="Tw Cen MT" panose="020B0602020104020603" pitchFamily="34" charset="0"/>
              </a:rPr>
              <a:t>eviter</a:t>
            </a:r>
            <a:r>
              <a:rPr lang="en-US" sz="2400" dirty="0">
                <a:latin typeface="Tw Cen MT" panose="020B0602020104020603" pitchFamily="34" charset="0"/>
              </a:rPr>
              <a:t> les </a:t>
            </a:r>
            <a:r>
              <a:rPr lang="en-US" sz="2400" dirty="0" err="1">
                <a:latin typeface="Tw Cen MT" panose="020B0602020104020603" pitchFamily="34" charset="0"/>
              </a:rPr>
              <a:t>cas</a:t>
            </a:r>
            <a:r>
              <a:rPr lang="en-US" sz="2400" dirty="0">
                <a:latin typeface="Tw Cen MT" panose="020B0602020104020603" pitchFamily="34" charset="0"/>
              </a:rPr>
              <a:t> de vol</a:t>
            </a:r>
          </a:p>
          <a:p>
            <a:r>
              <a:rPr lang="fr-FR" sz="2400" dirty="0">
                <a:highlight>
                  <a:srgbClr val="FFFF00"/>
                </a:highlight>
                <a:latin typeface="Tw Cen MT" panose="020B0602020104020603" pitchFamily="34" charset="0"/>
              </a:rPr>
              <a:t>Renforcement de l'approche prise en charge communautaire des maladies tueuses des enfants</a:t>
            </a:r>
          </a:p>
          <a:p>
            <a:r>
              <a:rPr lang="fr-FR" sz="2400" dirty="0">
                <a:highlight>
                  <a:srgbClr val="FFFF00"/>
                </a:highlight>
                <a:latin typeface="Tw Cen MT" panose="020B0602020104020603" pitchFamily="34" charset="0"/>
              </a:rPr>
              <a:t>Implication des membres de la communauté.</a:t>
            </a:r>
            <a:endParaRPr lang="en-US" sz="2400" dirty="0">
              <a:highlight>
                <a:srgbClr val="FFFF00"/>
              </a:highlight>
              <a:latin typeface="Tw Cen MT" panose="020B0602020104020603" pitchFamily="34" charset="0"/>
            </a:endParaRPr>
          </a:p>
        </p:txBody>
      </p:sp>
      <p:sp>
        <p:nvSpPr>
          <p:cNvPr id="2" name="Title 1">
            <a:extLst>
              <a:ext uri="{FF2B5EF4-FFF2-40B4-BE49-F238E27FC236}">
                <a16:creationId xmlns:a16="http://schemas.microsoft.com/office/drawing/2014/main" id="{1E145576-E85F-4783-B9A0-C662DE5F7FB5}"/>
              </a:ext>
            </a:extLst>
          </p:cNvPr>
          <p:cNvSpPr>
            <a:spLocks noGrp="1"/>
          </p:cNvSpPr>
          <p:nvPr>
            <p:ph type="title"/>
          </p:nvPr>
        </p:nvSpPr>
        <p:spPr/>
        <p:txBody>
          <a:bodyPr>
            <a:normAutofit fontScale="90000"/>
          </a:bodyPr>
          <a:lstStyle/>
          <a:p>
            <a:pPr algn="ctr"/>
            <a:r>
              <a:rPr lang="fr-FR" b="1" dirty="0">
                <a:solidFill>
                  <a:schemeClr val="tx1"/>
                </a:solidFill>
              </a:rPr>
              <a:t>Avantages</a:t>
            </a:r>
            <a:br>
              <a:rPr lang="en-US" dirty="0"/>
            </a:br>
            <a:endParaRPr lang="en-US" dirty="0"/>
          </a:p>
        </p:txBody>
      </p:sp>
    </p:spTree>
    <p:extLst>
      <p:ext uri="{BB962C8B-B14F-4D97-AF65-F5344CB8AC3E}">
        <p14:creationId xmlns:p14="http://schemas.microsoft.com/office/powerpoint/2010/main" val="328874073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0996E7-9DAF-41AB-AB63-7CB105EF6605}"/>
              </a:ext>
            </a:extLst>
          </p:cNvPr>
          <p:cNvSpPr>
            <a:spLocks noGrp="1"/>
          </p:cNvSpPr>
          <p:nvPr>
            <p:ph idx="1"/>
          </p:nvPr>
        </p:nvSpPr>
        <p:spPr/>
        <p:txBody>
          <a:bodyPr>
            <a:normAutofit lnSpcReduction="10000"/>
          </a:bodyPr>
          <a:lstStyle/>
          <a:p>
            <a:pPr marL="0" indent="0" algn="just">
              <a:buNone/>
            </a:pPr>
            <a:r>
              <a:rPr lang="fr-FR" sz="2400" dirty="0">
                <a:latin typeface="Calibri" panose="020F0502020204030204" pitchFamily="34" charset="0"/>
                <a:cs typeface="Calibri" panose="020F0502020204030204" pitchFamily="34" charset="0"/>
              </a:rPr>
              <a:t>Les grands défis de la mise en place du protocole simplifié dans les structures de santé et dans la communauté sont :</a:t>
            </a:r>
            <a:endParaRPr lang="en-US" sz="2400" dirty="0">
              <a:latin typeface="Calibri" panose="020F0502020204030204" pitchFamily="34" charset="0"/>
              <a:cs typeface="Calibri" panose="020F0502020204030204" pitchFamily="34" charset="0"/>
            </a:endParaRPr>
          </a:p>
          <a:p>
            <a:pPr lvl="0" algn="just"/>
            <a:r>
              <a:rPr lang="fr-FR" sz="2400" dirty="0">
                <a:latin typeface="Calibri" panose="020F0502020204030204" pitchFamily="34" charset="0"/>
                <a:cs typeface="Calibri" panose="020F0502020204030204" pitchFamily="34" charset="0"/>
              </a:rPr>
              <a:t>Le défis de la </a:t>
            </a:r>
            <a:r>
              <a:rPr lang="fr-FR" sz="2400" b="1" dirty="0">
                <a:solidFill>
                  <a:srgbClr val="0000CC"/>
                </a:solidFill>
                <a:latin typeface="Calibri" panose="020F0502020204030204" pitchFamily="34" charset="0"/>
                <a:cs typeface="Calibri" panose="020F0502020204030204" pitchFamily="34" charset="0"/>
              </a:rPr>
              <a:t>qualité au niveau communautaire</a:t>
            </a:r>
            <a:r>
              <a:rPr lang="fr-FR" sz="2400" dirty="0">
                <a:latin typeface="Calibri" panose="020F0502020204030204" pitchFamily="34" charset="0"/>
                <a:cs typeface="Calibri" panose="020F0502020204030204" pitchFamily="34" charset="0"/>
              </a:rPr>
              <a:t>, de la collecte des données et du suivi</a:t>
            </a:r>
            <a:endParaRPr lang="en-US" sz="2400" dirty="0">
              <a:latin typeface="Calibri" panose="020F0502020204030204" pitchFamily="34" charset="0"/>
              <a:cs typeface="Calibri" panose="020F0502020204030204" pitchFamily="34" charset="0"/>
            </a:endParaRPr>
          </a:p>
          <a:p>
            <a:pPr lvl="0" algn="just"/>
            <a:r>
              <a:rPr lang="fr-FR" sz="2400" dirty="0">
                <a:latin typeface="Calibri" panose="020F0502020204030204" pitchFamily="34" charset="0"/>
                <a:cs typeface="Calibri" panose="020F0502020204030204" pitchFamily="34" charset="0"/>
              </a:rPr>
              <a:t>Le besoin d'une </a:t>
            </a:r>
            <a:r>
              <a:rPr lang="fr-FR" sz="2400" b="1" dirty="0">
                <a:solidFill>
                  <a:srgbClr val="0000CC"/>
                </a:solidFill>
                <a:latin typeface="Calibri" panose="020F0502020204030204" pitchFamily="34" charset="0"/>
                <a:cs typeface="Calibri" panose="020F0502020204030204" pitchFamily="34" charset="0"/>
              </a:rPr>
              <a:t>supervision régulière dans la communauté </a:t>
            </a:r>
            <a:r>
              <a:rPr lang="fr-FR" sz="2400" dirty="0">
                <a:latin typeface="Calibri" panose="020F0502020204030204" pitchFamily="34" charset="0"/>
                <a:cs typeface="Calibri" panose="020F0502020204030204" pitchFamily="34" charset="0"/>
              </a:rPr>
              <a:t>qui pourrait être affectée par:</a:t>
            </a:r>
            <a:endParaRPr lang="en-US" sz="2400" dirty="0">
              <a:latin typeface="Calibri" panose="020F0502020204030204" pitchFamily="34" charset="0"/>
              <a:cs typeface="Calibri" panose="020F0502020204030204" pitchFamily="34" charset="0"/>
            </a:endParaRPr>
          </a:p>
          <a:p>
            <a:pPr lvl="1" algn="just">
              <a:buFont typeface="Wingdings" panose="05000000000000000000" pitchFamily="2" charset="2"/>
              <a:buChar char="ü"/>
            </a:pPr>
            <a:r>
              <a:rPr lang="fr-FR" sz="2100" dirty="0">
                <a:latin typeface="Calibri" panose="020F0502020204030204" pitchFamily="34" charset="0"/>
                <a:cs typeface="Calibri" panose="020F0502020204030204" pitchFamily="34" charset="0"/>
              </a:rPr>
              <a:t>Des ressources humaines limitées, </a:t>
            </a:r>
            <a:endParaRPr lang="en-US" sz="2100" dirty="0">
              <a:latin typeface="Calibri" panose="020F0502020204030204" pitchFamily="34" charset="0"/>
              <a:cs typeface="Calibri" panose="020F0502020204030204" pitchFamily="34" charset="0"/>
            </a:endParaRPr>
          </a:p>
          <a:p>
            <a:pPr lvl="1" algn="just">
              <a:buFont typeface="Wingdings" panose="05000000000000000000" pitchFamily="2" charset="2"/>
              <a:buChar char="ü"/>
            </a:pPr>
            <a:r>
              <a:rPr lang="fr-FR" sz="2100" dirty="0">
                <a:latin typeface="Calibri" panose="020F0502020204030204" pitchFamily="34" charset="0"/>
                <a:cs typeface="Calibri" panose="020F0502020204030204" pitchFamily="34" charset="0"/>
              </a:rPr>
              <a:t>L’accès géographique et le temps</a:t>
            </a:r>
            <a:endParaRPr lang="en-US" sz="2100" dirty="0">
              <a:latin typeface="Calibri" panose="020F0502020204030204" pitchFamily="34" charset="0"/>
              <a:cs typeface="Calibri" panose="020F0502020204030204" pitchFamily="34" charset="0"/>
            </a:endParaRPr>
          </a:p>
          <a:p>
            <a:pPr lvl="0" algn="just"/>
            <a:r>
              <a:rPr lang="fr-FR" sz="2400" b="1" dirty="0">
                <a:solidFill>
                  <a:srgbClr val="0000CC"/>
                </a:solidFill>
                <a:latin typeface="Calibri" panose="020F0502020204030204" pitchFamily="34" charset="0"/>
                <a:cs typeface="Calibri" panose="020F0502020204030204" pitchFamily="34" charset="0"/>
              </a:rPr>
              <a:t>La sécurité et sûreté des intrants, matériaux</a:t>
            </a:r>
            <a:r>
              <a:rPr lang="fr-FR" sz="2400" dirty="0">
                <a:latin typeface="Calibri" panose="020F0502020204030204" pitchFamily="34" charset="0"/>
                <a:cs typeface="Calibri" panose="020F0502020204030204" pitchFamily="34" charset="0"/>
              </a:rPr>
              <a:t>…(Gestion du stock de </a:t>
            </a:r>
            <a:r>
              <a:rPr lang="fr-FR" sz="2400" dirty="0" err="1">
                <a:latin typeface="Calibri" panose="020F0502020204030204" pitchFamily="34" charset="0"/>
                <a:cs typeface="Calibri" panose="020F0502020204030204" pitchFamily="34" charset="0"/>
              </a:rPr>
              <a:t>plumpy</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nut</a:t>
            </a:r>
            <a:r>
              <a:rPr lang="fr-FR" sz="2400" dirty="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a:p>
            <a:pPr lvl="0" algn="just"/>
            <a:r>
              <a:rPr lang="fr-FR" sz="2400" dirty="0">
                <a:latin typeface="Calibri" panose="020F0502020204030204" pitchFamily="34" charset="0"/>
                <a:cs typeface="Calibri" panose="020F0502020204030204" pitchFamily="34" charset="0"/>
              </a:rPr>
              <a:t>La </a:t>
            </a:r>
            <a:r>
              <a:rPr lang="fr-FR" sz="2400" b="1" dirty="0">
                <a:solidFill>
                  <a:srgbClr val="0000CC"/>
                </a:solidFill>
                <a:latin typeface="Calibri" panose="020F0502020204030204" pitchFamily="34" charset="0"/>
                <a:cs typeface="Calibri" panose="020F0502020204030204" pitchFamily="34" charset="0"/>
              </a:rPr>
              <a:t>démotivation du relais communautaire</a:t>
            </a:r>
            <a:endParaRPr lang="en-US" sz="2400" b="1" dirty="0">
              <a:solidFill>
                <a:srgbClr val="0000CC"/>
              </a:solidFill>
              <a:latin typeface="Calibri" panose="020F0502020204030204" pitchFamily="34" charset="0"/>
              <a:cs typeface="Calibri" panose="020F0502020204030204" pitchFamily="34" charset="0"/>
            </a:endParaRPr>
          </a:p>
          <a:p>
            <a:pPr lvl="0" algn="just"/>
            <a:r>
              <a:rPr lang="fr-FR" sz="2400" dirty="0">
                <a:latin typeface="Calibri" panose="020F0502020204030204" pitchFamily="34" charset="0"/>
                <a:cs typeface="Calibri" panose="020F0502020204030204" pitchFamily="34" charset="0"/>
              </a:rPr>
              <a:t>La </a:t>
            </a:r>
            <a:r>
              <a:rPr lang="fr-FR" sz="2400" b="1" dirty="0">
                <a:solidFill>
                  <a:srgbClr val="0000CC"/>
                </a:solidFill>
                <a:latin typeface="Calibri" panose="020F0502020204030204" pitchFamily="34" charset="0"/>
                <a:cs typeface="Calibri" panose="020F0502020204030204" pitchFamily="34" charset="0"/>
              </a:rPr>
              <a:t>faible fonctionnalité de la PCIME Communautaire</a:t>
            </a:r>
            <a:endParaRPr lang="en-US" sz="2400" b="1" dirty="0">
              <a:solidFill>
                <a:srgbClr val="0000CC"/>
              </a:solidFill>
              <a:latin typeface="Calibri" panose="020F0502020204030204" pitchFamily="34" charset="0"/>
              <a:cs typeface="Calibri" panose="020F0502020204030204" pitchFamily="34" charset="0"/>
            </a:endParaRPr>
          </a:p>
          <a:p>
            <a:pPr lvl="0" algn="just"/>
            <a:r>
              <a:rPr lang="fr-FR" sz="2400" dirty="0">
                <a:latin typeface="Calibri" panose="020F0502020204030204" pitchFamily="34" charset="0"/>
                <a:cs typeface="Calibri" panose="020F0502020204030204" pitchFamily="34" charset="0"/>
              </a:rPr>
              <a:t>La </a:t>
            </a:r>
            <a:r>
              <a:rPr lang="fr-FR" sz="2400" b="1" dirty="0">
                <a:solidFill>
                  <a:srgbClr val="0000CC"/>
                </a:solidFill>
                <a:latin typeface="Calibri" panose="020F0502020204030204" pitchFamily="34" charset="0"/>
                <a:cs typeface="Calibri" panose="020F0502020204030204" pitchFamily="34" charset="0"/>
              </a:rPr>
              <a:t>faible couverture de l’organisation </a:t>
            </a:r>
            <a:r>
              <a:rPr lang="fr-FR" sz="2400" dirty="0">
                <a:latin typeface="Calibri" panose="020F0502020204030204" pitchFamily="34" charset="0"/>
                <a:cs typeface="Calibri" panose="020F0502020204030204" pitchFamily="34" charset="0"/>
              </a:rPr>
              <a:t>de structures de participation communautaire</a:t>
            </a:r>
            <a:endParaRPr lang="en-US" sz="2400" dirty="0">
              <a:latin typeface="Calibri" panose="020F0502020204030204" pitchFamily="34" charset="0"/>
              <a:cs typeface="Calibri" panose="020F0502020204030204" pitchFamily="34" charset="0"/>
            </a:endParaRPr>
          </a:p>
          <a:p>
            <a:endParaRPr lang="en-US" dirty="0"/>
          </a:p>
        </p:txBody>
      </p:sp>
      <p:sp>
        <p:nvSpPr>
          <p:cNvPr id="2" name="Title 1">
            <a:extLst>
              <a:ext uri="{FF2B5EF4-FFF2-40B4-BE49-F238E27FC236}">
                <a16:creationId xmlns:a16="http://schemas.microsoft.com/office/drawing/2014/main" id="{E15A9989-DE0B-4F1F-A279-94ACAB22AE6C}"/>
              </a:ext>
            </a:extLst>
          </p:cNvPr>
          <p:cNvSpPr>
            <a:spLocks noGrp="1"/>
          </p:cNvSpPr>
          <p:nvPr>
            <p:ph type="title"/>
          </p:nvPr>
        </p:nvSpPr>
        <p:spPr>
          <a:xfrm>
            <a:off x="1523999" y="164387"/>
            <a:ext cx="8557864" cy="516650"/>
          </a:xfrm>
        </p:spPr>
        <p:txBody>
          <a:bodyPr>
            <a:normAutofit fontScale="90000"/>
          </a:bodyPr>
          <a:lstStyle/>
          <a:p>
            <a:pPr algn="ctr"/>
            <a:r>
              <a:rPr lang="fr-FR" b="1" dirty="0">
                <a:solidFill>
                  <a:schemeClr val="tx1"/>
                </a:solidFill>
              </a:rPr>
              <a:t>Potentiels défis</a:t>
            </a:r>
            <a:br>
              <a:rPr lang="en-US" dirty="0"/>
            </a:br>
            <a:endParaRPr lang="en-US" dirty="0"/>
          </a:p>
        </p:txBody>
      </p:sp>
    </p:spTree>
    <p:extLst>
      <p:ext uri="{BB962C8B-B14F-4D97-AF65-F5344CB8AC3E}">
        <p14:creationId xmlns:p14="http://schemas.microsoft.com/office/powerpoint/2010/main" val="418579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5235C-E49E-4353-B7EA-02521D6EF444}"/>
              </a:ext>
            </a:extLst>
          </p:cNvPr>
          <p:cNvSpPr>
            <a:spLocks noGrp="1"/>
          </p:cNvSpPr>
          <p:nvPr>
            <p:ph idx="1"/>
          </p:nvPr>
        </p:nvSpPr>
        <p:spPr/>
        <p:txBody>
          <a:bodyPr>
            <a:normAutofit/>
          </a:bodyPr>
          <a:lstStyle/>
          <a:p>
            <a:pPr marL="0" indent="0">
              <a:buNone/>
            </a:pPr>
            <a:r>
              <a:rPr lang="fr-FR" b="1" dirty="0">
                <a:latin typeface="Tw Cen MT" panose="020B0602020104020603" pitchFamily="34" charset="0"/>
              </a:rPr>
              <a:t>Quels sont les autres défis que vous avez constatés en mettant en œuvre les approches simplifiées depuis décembre 2020 ?</a:t>
            </a:r>
          </a:p>
          <a:p>
            <a:pPr marL="0" indent="0">
              <a:buNone/>
            </a:pPr>
            <a:endParaRPr lang="en-US" b="1" dirty="0">
              <a:latin typeface="Tw Cen MT" panose="020B0602020104020603" pitchFamily="34" charset="0"/>
            </a:endParaRPr>
          </a:p>
          <a:p>
            <a:r>
              <a:rPr lang="en-US" dirty="0"/>
              <a:t>Stockage des intrants dans la </a:t>
            </a:r>
            <a:r>
              <a:rPr lang="en-US" dirty="0" err="1"/>
              <a:t>communauté</a:t>
            </a:r>
            <a:r>
              <a:rPr lang="en-US" dirty="0"/>
              <a:t>.</a:t>
            </a:r>
          </a:p>
          <a:p>
            <a:r>
              <a:rPr lang="en-US" dirty="0"/>
              <a:t>Transport des intrants au </a:t>
            </a:r>
            <a:r>
              <a:rPr lang="en-US" dirty="0" err="1"/>
              <a:t>niveau</a:t>
            </a:r>
            <a:r>
              <a:rPr lang="en-US" dirty="0"/>
              <a:t> CS </a:t>
            </a:r>
            <a:r>
              <a:rPr lang="en-US" dirty="0" err="1"/>
              <a:t>vers</a:t>
            </a:r>
            <a:r>
              <a:rPr lang="en-US" dirty="0"/>
              <a:t> les CAC</a:t>
            </a:r>
          </a:p>
          <a:p>
            <a:r>
              <a:rPr lang="fr-FR" dirty="0"/>
              <a:t>Insécurité</a:t>
            </a:r>
            <a:r>
              <a:rPr lang="en-US" dirty="0"/>
              <a:t> dans </a:t>
            </a:r>
            <a:r>
              <a:rPr lang="fr-FR" dirty="0"/>
              <a:t>certains</a:t>
            </a:r>
            <a:r>
              <a:rPr lang="en-US" dirty="0"/>
              <a:t> (</a:t>
            </a:r>
            <a:r>
              <a:rPr lang="fr-FR" dirty="0"/>
              <a:t>en fonction du niveau d'insécurité)</a:t>
            </a:r>
          </a:p>
          <a:p>
            <a:r>
              <a:rPr lang="fr-FR" dirty="0"/>
              <a:t>Remplissage et archivage des outils de collecte.</a:t>
            </a:r>
          </a:p>
          <a:p>
            <a:r>
              <a:rPr lang="fr-FR" dirty="0"/>
              <a:t>Circuit de transmission des données</a:t>
            </a:r>
          </a:p>
          <a:p>
            <a:endParaRPr lang="en-US" dirty="0"/>
          </a:p>
        </p:txBody>
      </p:sp>
      <p:sp>
        <p:nvSpPr>
          <p:cNvPr id="2" name="Title 1">
            <a:extLst>
              <a:ext uri="{FF2B5EF4-FFF2-40B4-BE49-F238E27FC236}">
                <a16:creationId xmlns:a16="http://schemas.microsoft.com/office/drawing/2014/main" id="{1E145576-E85F-4783-B9A0-C662DE5F7FB5}"/>
              </a:ext>
            </a:extLst>
          </p:cNvPr>
          <p:cNvSpPr>
            <a:spLocks noGrp="1"/>
          </p:cNvSpPr>
          <p:nvPr>
            <p:ph type="title"/>
          </p:nvPr>
        </p:nvSpPr>
        <p:spPr>
          <a:xfrm>
            <a:off x="1523999" y="215757"/>
            <a:ext cx="8557864" cy="465280"/>
          </a:xfrm>
        </p:spPr>
        <p:txBody>
          <a:bodyPr>
            <a:normAutofit fontScale="90000"/>
          </a:bodyPr>
          <a:lstStyle/>
          <a:p>
            <a:pPr algn="ctr"/>
            <a:r>
              <a:rPr lang="fr-FR" b="1" dirty="0">
                <a:solidFill>
                  <a:srgbClr val="0000CC"/>
                </a:solidFill>
                <a:latin typeface="Tw Cen MT" panose="020B0602020104020603" pitchFamily="34" charset="0"/>
              </a:rPr>
              <a:t>défis </a:t>
            </a:r>
            <a:br>
              <a:rPr lang="en-US" dirty="0"/>
            </a:br>
            <a:endParaRPr lang="en-US" dirty="0"/>
          </a:p>
        </p:txBody>
      </p:sp>
    </p:spTree>
    <p:extLst>
      <p:ext uri="{BB962C8B-B14F-4D97-AF65-F5344CB8AC3E}">
        <p14:creationId xmlns:p14="http://schemas.microsoft.com/office/powerpoint/2010/main" val="115688361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p:txBody>
          <a:bodyPr>
            <a:normAutofit/>
          </a:bodyPr>
          <a:lstStyle/>
          <a:p>
            <a:pPr marL="557213" lvl="1" indent="-257175">
              <a:lnSpc>
                <a:spcPct val="150000"/>
              </a:lnSpc>
              <a:buClr>
                <a:srgbClr val="3B3BFF"/>
              </a:buClr>
            </a:pPr>
            <a:r>
              <a:rPr lang="fr-FR" altLang="en-US" dirty="0">
                <a:latin typeface="Tw Cen MT" panose="020B0602020104020603" pitchFamily="34" charset="0"/>
              </a:rPr>
              <a:t>Pas de taille unique pour tous</a:t>
            </a:r>
            <a:endParaRPr lang="fr-FR" altLang="en-US" sz="2800" dirty="0">
              <a:latin typeface="Tw Cen MT" panose="020B0602020104020603" pitchFamily="34" charset="0"/>
              <a:cs typeface="Arial" panose="020B0604020202020204" pitchFamily="34" charset="0"/>
            </a:endParaRPr>
          </a:p>
          <a:p>
            <a:pPr marL="557213" lvl="1" indent="-257175">
              <a:lnSpc>
                <a:spcPct val="150000"/>
              </a:lnSpc>
              <a:buClr>
                <a:srgbClr val="3B3BFF"/>
              </a:buClr>
            </a:pPr>
            <a:r>
              <a:rPr lang="fr-FR" altLang="en-US" dirty="0">
                <a:latin typeface="Tw Cen MT" panose="020B0602020104020603" pitchFamily="34" charset="0"/>
              </a:rPr>
              <a:t>Ces adaptations continuent d'évoluer en fonction des recherches en cours, du contexte et des priorités.</a:t>
            </a:r>
          </a:p>
          <a:p>
            <a:pPr marL="557213" lvl="1" indent="-257175">
              <a:lnSpc>
                <a:spcPct val="150000"/>
              </a:lnSpc>
              <a:buClr>
                <a:srgbClr val="3B3BFF"/>
              </a:buClr>
            </a:pPr>
            <a:r>
              <a:rPr lang="fr-FR" altLang="en-US" dirty="0">
                <a:latin typeface="Tw Cen MT" panose="020B0602020104020603" pitchFamily="34" charset="0"/>
              </a:rPr>
              <a:t>Adaptations, simplifications, approches simplifiées sont des termes utilisés de manière interchangeable.</a:t>
            </a:r>
          </a:p>
          <a:p>
            <a:pPr marL="557213" lvl="1" indent="-257175">
              <a:lnSpc>
                <a:spcPct val="150000"/>
              </a:lnSpc>
              <a:buClr>
                <a:srgbClr val="3B3BFF"/>
              </a:buClr>
            </a:pPr>
            <a:r>
              <a:rPr lang="fr-FR" altLang="en-US" dirty="0">
                <a:latin typeface="Tw Cen MT" panose="020B0602020104020603" pitchFamily="34" charset="0"/>
              </a:rPr>
              <a:t>il n'existe actuellement aucune directive de l'OMS sur les approches simplifiées.</a:t>
            </a: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Autofit/>
          </a:bodyPr>
          <a:lstStyle/>
          <a:p>
            <a:pPr algn="ctr"/>
            <a:r>
              <a:rPr lang="en-US" sz="3000" b="1" dirty="0">
                <a:solidFill>
                  <a:schemeClr val="tx1"/>
                </a:solidFill>
              </a:rPr>
              <a:t>Points </a:t>
            </a:r>
            <a:r>
              <a:rPr lang="en-US" sz="3000" b="1" dirty="0" err="1">
                <a:solidFill>
                  <a:schemeClr val="tx1"/>
                </a:solidFill>
              </a:rPr>
              <a:t>clés</a:t>
            </a:r>
            <a:endParaRPr lang="en-UG" sz="3000" b="1" dirty="0">
              <a:solidFill>
                <a:schemeClr val="tx1"/>
              </a:solidFill>
            </a:endParaRPr>
          </a:p>
        </p:txBody>
      </p:sp>
    </p:spTree>
    <p:extLst>
      <p:ext uri="{BB962C8B-B14F-4D97-AF65-F5344CB8AC3E}">
        <p14:creationId xmlns:p14="http://schemas.microsoft.com/office/powerpoint/2010/main" val="72719210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0" y="0"/>
            <a:ext cx="9144000" cy="108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9336360" y="6639164"/>
            <a:ext cx="1403648" cy="246221"/>
          </a:xfrm>
          <a:prstGeom prst="rect">
            <a:avLst/>
          </a:prstGeom>
          <a:noFill/>
        </p:spPr>
        <p:txBody>
          <a:bodyPr wrap="square" rtlCol="0">
            <a:spAutoFit/>
          </a:bodyPr>
          <a:lstStyle/>
          <a:p>
            <a:pPr algn="r"/>
            <a:r>
              <a:rPr lang="fr-FR" sz="1000" dirty="0">
                <a:solidFill>
                  <a:schemeClr val="tx2"/>
                </a:solidFill>
              </a:rPr>
              <a:t>© </a:t>
            </a:r>
            <a:r>
              <a:rPr lang="fr-FR" sz="1000" i="1" dirty="0">
                <a:solidFill>
                  <a:schemeClr val="tx2"/>
                </a:solidFill>
              </a:rPr>
              <a:t>Sylvain </a:t>
            </a:r>
            <a:r>
              <a:rPr lang="fr-FR" sz="1000" i="1" dirty="0" err="1">
                <a:solidFill>
                  <a:schemeClr val="tx2"/>
                </a:solidFill>
              </a:rPr>
              <a:t>Cherkaoui</a:t>
            </a:r>
            <a:endParaRPr lang="fr-FR" sz="1000" i="1" dirty="0">
              <a:solidFill>
                <a:schemeClr val="tx2"/>
              </a:solidFill>
            </a:endParaRPr>
          </a:p>
        </p:txBody>
      </p:sp>
      <p:sp>
        <p:nvSpPr>
          <p:cNvPr id="8" name="Rectangle 2"/>
          <p:cNvSpPr>
            <a:spLocks noGrp="1" noChangeArrowheads="1"/>
          </p:cNvSpPr>
          <p:nvPr>
            <p:ph type="title"/>
          </p:nvPr>
        </p:nvSpPr>
        <p:spPr bwMode="auto">
          <a:xfrm>
            <a:off x="2247900" y="123826"/>
            <a:ext cx="7886700" cy="70485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a:r>
              <a:rPr lang="fr-FR" altLang="fr-FR" sz="4000" b="1" dirty="0">
                <a:solidFill>
                  <a:srgbClr val="FF0000"/>
                </a:solidFill>
                <a:latin typeface="+mn-lt"/>
                <a:ea typeface="+mn-ea"/>
                <a:cs typeface="+mn-cs"/>
              </a:rPr>
              <a:t>Se rappeler!</a:t>
            </a:r>
          </a:p>
        </p:txBody>
      </p:sp>
      <p:sp>
        <p:nvSpPr>
          <p:cNvPr id="9" name="Rectangle 3"/>
          <p:cNvSpPr txBox="1">
            <a:spLocks noChangeArrowheads="1"/>
          </p:cNvSpPr>
          <p:nvPr/>
        </p:nvSpPr>
        <p:spPr bwMode="auto">
          <a:xfrm>
            <a:off x="2009775" y="1617285"/>
            <a:ext cx="7772400" cy="45259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3"/>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3"/>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3"/>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80000"/>
              </a:lnSpc>
              <a:buClr>
                <a:schemeClr val="tx1"/>
              </a:buClr>
              <a:buFont typeface="Wingdings" panose="05000000000000000000" pitchFamily="2" charset="2"/>
              <a:buChar char="F"/>
            </a:pPr>
            <a:endParaRPr lang="fr-FR" altLang="fr-FR" sz="3600" dirty="0">
              <a:solidFill>
                <a:srgbClr val="00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69BF2B7-F09A-8547-0910-41DCFB30CC99}"/>
              </a:ext>
            </a:extLst>
          </p:cNvPr>
          <p:cNvPicPr>
            <a:picLocks noChangeAspect="1"/>
          </p:cNvPicPr>
          <p:nvPr/>
        </p:nvPicPr>
        <p:blipFill>
          <a:blip r:embed="rId3"/>
          <a:stretch>
            <a:fillRect/>
          </a:stretch>
        </p:blipFill>
        <p:spPr>
          <a:xfrm>
            <a:off x="2766836" y="1454542"/>
            <a:ext cx="6064562" cy="4635738"/>
          </a:xfrm>
          <a:prstGeom prst="rect">
            <a:avLst/>
          </a:prstGeom>
        </p:spPr>
      </p:pic>
      <p:sp>
        <p:nvSpPr>
          <p:cNvPr id="6" name="TextBox 5">
            <a:extLst>
              <a:ext uri="{FF2B5EF4-FFF2-40B4-BE49-F238E27FC236}">
                <a16:creationId xmlns:a16="http://schemas.microsoft.com/office/drawing/2014/main" id="{37DC8F6A-FF1F-B23D-2513-200FA17DD1CB}"/>
              </a:ext>
            </a:extLst>
          </p:cNvPr>
          <p:cNvSpPr txBox="1">
            <a:spLocks/>
          </p:cNvSpPr>
          <p:nvPr/>
        </p:nvSpPr>
        <p:spPr>
          <a:xfrm>
            <a:off x="7105651" y="1190478"/>
            <a:ext cx="2609849" cy="677108"/>
          </a:xfrm>
          <a:prstGeom prst="rect">
            <a:avLst/>
          </a:prstGeom>
          <a:solidFill>
            <a:srgbClr val="52AE32"/>
          </a:solidFill>
        </p:spPr>
        <p:txBody>
          <a:bodyPr wrap="square" rtlCol="0">
            <a:spAutoFit/>
          </a:bodyPr>
          <a:lstStyle/>
          <a:p>
            <a:r>
              <a:rPr lang="en-US" sz="2000" b="1" dirty="0"/>
              <a:t>Solutions </a:t>
            </a:r>
            <a:r>
              <a:rPr lang="en-US" sz="2000" b="1" dirty="0" err="1"/>
              <a:t>potentielles</a:t>
            </a:r>
            <a:r>
              <a:rPr lang="en-US" sz="2000" b="1" dirty="0"/>
              <a:t>?</a:t>
            </a:r>
          </a:p>
          <a:p>
            <a:r>
              <a:rPr lang="en-US" b="1" dirty="0"/>
              <a:t>Les </a:t>
            </a:r>
            <a:r>
              <a:rPr lang="en-US" b="1" dirty="0" err="1"/>
              <a:t>approches</a:t>
            </a:r>
            <a:r>
              <a:rPr lang="en-US" b="1" dirty="0"/>
              <a:t> </a:t>
            </a:r>
            <a:r>
              <a:rPr lang="en-US" b="1" dirty="0" err="1"/>
              <a:t>simplifiees</a:t>
            </a:r>
            <a:r>
              <a:rPr lang="en-US" b="1" dirty="0"/>
              <a:t> </a:t>
            </a:r>
            <a:endParaRPr lang="en-UG" b="1" dirty="0"/>
          </a:p>
        </p:txBody>
      </p:sp>
      <p:sp>
        <p:nvSpPr>
          <p:cNvPr id="11" name="TextBox 10">
            <a:extLst>
              <a:ext uri="{FF2B5EF4-FFF2-40B4-BE49-F238E27FC236}">
                <a16:creationId xmlns:a16="http://schemas.microsoft.com/office/drawing/2014/main" id="{AE2D89CC-AF1C-1162-C9E1-6B23D4CF6F8C}"/>
              </a:ext>
            </a:extLst>
          </p:cNvPr>
          <p:cNvSpPr txBox="1">
            <a:spLocks noGrp="1" noRot="1" noMove="1" noResize="1" noEditPoints="1" noAdjustHandles="1" noChangeArrowheads="1" noChangeShapeType="1"/>
          </p:cNvSpPr>
          <p:nvPr/>
        </p:nvSpPr>
        <p:spPr>
          <a:xfrm>
            <a:off x="3022956" y="3326268"/>
            <a:ext cx="1176023" cy="553998"/>
          </a:xfrm>
          <a:prstGeom prst="rect">
            <a:avLst/>
          </a:prstGeom>
          <a:solidFill>
            <a:srgbClr val="52AE32"/>
          </a:solidFill>
        </p:spPr>
        <p:txBody>
          <a:bodyPr wrap="square" rtlCol="0">
            <a:spAutoFit/>
          </a:bodyPr>
          <a:lstStyle/>
          <a:p>
            <a:r>
              <a:rPr lang="en-US" sz="1200" b="1" dirty="0" err="1">
                <a:solidFill>
                  <a:srgbClr val="FF0000"/>
                </a:solidFill>
              </a:rPr>
              <a:t>Fermer</a:t>
            </a:r>
            <a:r>
              <a:rPr lang="en-US" sz="1200" b="1" dirty="0">
                <a:solidFill>
                  <a:srgbClr val="FF0000"/>
                </a:solidFill>
              </a:rPr>
              <a:t> la </a:t>
            </a:r>
            <a:r>
              <a:rPr lang="en-US" sz="1200" b="1" dirty="0" err="1">
                <a:solidFill>
                  <a:srgbClr val="FF0000"/>
                </a:solidFill>
              </a:rPr>
              <a:t>porte</a:t>
            </a:r>
            <a:r>
              <a:rPr lang="en-US" sz="1200" b="1" dirty="0">
                <a:solidFill>
                  <a:srgbClr val="FF0000"/>
                </a:solidFill>
              </a:rPr>
              <a:t> </a:t>
            </a:r>
            <a:r>
              <a:rPr lang="en-US" b="1" dirty="0" err="1"/>
              <a:t>Autres</a:t>
            </a:r>
            <a:endParaRPr lang="en-UG" b="1" dirty="0"/>
          </a:p>
        </p:txBody>
      </p:sp>
      <p:sp>
        <p:nvSpPr>
          <p:cNvPr id="12" name="TextBox 11">
            <a:extLst>
              <a:ext uri="{FF2B5EF4-FFF2-40B4-BE49-F238E27FC236}">
                <a16:creationId xmlns:a16="http://schemas.microsoft.com/office/drawing/2014/main" id="{AB6C2EC4-B7A6-BC35-06DE-CC0C33C6F98B}"/>
              </a:ext>
            </a:extLst>
          </p:cNvPr>
          <p:cNvSpPr txBox="1">
            <a:spLocks noGrp="1" noRot="1" noMove="1" noResize="1" noEditPoints="1" noAdjustHandles="1" noChangeArrowheads="1" noChangeShapeType="1"/>
          </p:cNvSpPr>
          <p:nvPr/>
        </p:nvSpPr>
        <p:spPr>
          <a:xfrm>
            <a:off x="4104337" y="4229100"/>
            <a:ext cx="1486838" cy="538609"/>
          </a:xfrm>
          <a:prstGeom prst="rect">
            <a:avLst/>
          </a:prstGeom>
          <a:solidFill>
            <a:srgbClr val="52AE32"/>
          </a:solidFill>
        </p:spPr>
        <p:txBody>
          <a:bodyPr wrap="square" rtlCol="0">
            <a:spAutoFit/>
          </a:bodyPr>
          <a:lstStyle/>
          <a:p>
            <a:r>
              <a:rPr lang="en-US" sz="1100" b="1" i="1" dirty="0" err="1">
                <a:solidFill>
                  <a:srgbClr val="FF0000"/>
                </a:solidFill>
              </a:rPr>
              <a:t>huiler</a:t>
            </a:r>
            <a:r>
              <a:rPr lang="en-US" sz="1100" b="1" i="1" dirty="0">
                <a:solidFill>
                  <a:srgbClr val="FF0000"/>
                </a:solidFill>
              </a:rPr>
              <a:t> les </a:t>
            </a:r>
            <a:r>
              <a:rPr lang="en-US" sz="1100" b="1" i="1" dirty="0" err="1">
                <a:solidFill>
                  <a:srgbClr val="FF0000"/>
                </a:solidFill>
              </a:rPr>
              <a:t>charnières</a:t>
            </a:r>
            <a:endParaRPr lang="en-US" sz="1100" b="1" i="1" dirty="0">
              <a:solidFill>
                <a:srgbClr val="FF0000"/>
              </a:solidFill>
            </a:endParaRPr>
          </a:p>
          <a:p>
            <a:r>
              <a:rPr lang="en-US" b="1" dirty="0"/>
              <a:t>PB </a:t>
            </a:r>
            <a:r>
              <a:rPr lang="en-US" b="1" dirty="0" err="1"/>
              <a:t>Famile</a:t>
            </a:r>
            <a:endParaRPr lang="en-UG" b="1" dirty="0"/>
          </a:p>
        </p:txBody>
      </p:sp>
      <p:sp>
        <p:nvSpPr>
          <p:cNvPr id="13" name="TextBox 12">
            <a:extLst>
              <a:ext uri="{FF2B5EF4-FFF2-40B4-BE49-F238E27FC236}">
                <a16:creationId xmlns:a16="http://schemas.microsoft.com/office/drawing/2014/main" id="{A30A0DD8-83D8-BE4D-EF51-118E5FC0BF5C}"/>
              </a:ext>
            </a:extLst>
          </p:cNvPr>
          <p:cNvSpPr txBox="1">
            <a:spLocks noGrp="1" noRot="1" noMove="1" noResize="1" noEditPoints="1" noAdjustHandles="1" noChangeArrowheads="1" noChangeShapeType="1"/>
          </p:cNvSpPr>
          <p:nvPr/>
        </p:nvSpPr>
        <p:spPr>
          <a:xfrm>
            <a:off x="5800901" y="3046413"/>
            <a:ext cx="1696387" cy="754053"/>
          </a:xfrm>
          <a:prstGeom prst="rect">
            <a:avLst/>
          </a:prstGeom>
          <a:solidFill>
            <a:srgbClr val="52AE32"/>
          </a:solidFill>
        </p:spPr>
        <p:txBody>
          <a:bodyPr wrap="square" rtlCol="0">
            <a:spAutoFit/>
          </a:bodyPr>
          <a:lstStyle/>
          <a:p>
            <a:r>
              <a:rPr lang="fr-FR" sz="1100" b="1" dirty="0">
                <a:solidFill>
                  <a:srgbClr val="FF0000"/>
                </a:solidFill>
              </a:rPr>
              <a:t>Mettre la colle à vitre </a:t>
            </a:r>
            <a:r>
              <a:rPr lang="en-US" sz="1600" b="1" dirty="0"/>
              <a:t>Traitment </a:t>
            </a:r>
            <a:r>
              <a:rPr lang="en-US" sz="1600" b="1" dirty="0" err="1"/>
              <a:t>decentralise</a:t>
            </a:r>
            <a:endParaRPr lang="en-UG" sz="1600" b="1" dirty="0"/>
          </a:p>
        </p:txBody>
      </p:sp>
      <p:sp>
        <p:nvSpPr>
          <p:cNvPr id="14" name="TextBox 13">
            <a:extLst>
              <a:ext uri="{FF2B5EF4-FFF2-40B4-BE49-F238E27FC236}">
                <a16:creationId xmlns:a16="http://schemas.microsoft.com/office/drawing/2014/main" id="{FA97A157-4420-FFAC-87DD-53353AAA968D}"/>
              </a:ext>
            </a:extLst>
          </p:cNvPr>
          <p:cNvSpPr txBox="1">
            <a:spLocks noGrp="1" noRot="1" noMove="1" noResize="1" noEditPoints="1" noAdjustHandles="1" noChangeArrowheads="1" noChangeShapeType="1"/>
          </p:cNvSpPr>
          <p:nvPr/>
        </p:nvSpPr>
        <p:spPr>
          <a:xfrm>
            <a:off x="5800901" y="2210246"/>
            <a:ext cx="1696388" cy="523220"/>
          </a:xfrm>
          <a:prstGeom prst="rect">
            <a:avLst/>
          </a:prstGeom>
          <a:solidFill>
            <a:srgbClr val="52AE32"/>
          </a:solidFill>
        </p:spPr>
        <p:txBody>
          <a:bodyPr wrap="square" rtlCol="0">
            <a:spAutoFit/>
          </a:bodyPr>
          <a:lstStyle/>
          <a:p>
            <a:r>
              <a:rPr lang="en-US" sz="1400" b="1" i="1" dirty="0" err="1">
                <a:solidFill>
                  <a:srgbClr val="FF0000"/>
                </a:solidFill>
              </a:rPr>
              <a:t>Fermer</a:t>
            </a:r>
            <a:r>
              <a:rPr lang="en-US" sz="1400" b="1" i="1" dirty="0">
                <a:solidFill>
                  <a:srgbClr val="FF0000"/>
                </a:solidFill>
              </a:rPr>
              <a:t> la </a:t>
            </a:r>
            <a:r>
              <a:rPr lang="en-US" sz="1400" b="1" i="1" dirty="0" err="1">
                <a:solidFill>
                  <a:srgbClr val="FF0000"/>
                </a:solidFill>
              </a:rPr>
              <a:t>porte</a:t>
            </a:r>
            <a:r>
              <a:rPr lang="en-US" sz="1400" b="1" i="1" dirty="0">
                <a:solidFill>
                  <a:srgbClr val="FF0000"/>
                </a:solidFill>
              </a:rPr>
              <a:t>. </a:t>
            </a:r>
            <a:r>
              <a:rPr lang="en-US" sz="1400" b="1" dirty="0" err="1"/>
              <a:t>Frequence</a:t>
            </a:r>
            <a:r>
              <a:rPr lang="en-US" sz="1400" b="1" dirty="0"/>
              <a:t> </a:t>
            </a:r>
            <a:r>
              <a:rPr lang="en-US" sz="1400" b="1" dirty="0" err="1"/>
              <a:t>redui</a:t>
            </a:r>
            <a:endParaRPr lang="en-UG" b="1" dirty="0"/>
          </a:p>
        </p:txBody>
      </p:sp>
      <p:sp>
        <p:nvSpPr>
          <p:cNvPr id="15" name="TextBox 14">
            <a:extLst>
              <a:ext uri="{FF2B5EF4-FFF2-40B4-BE49-F238E27FC236}">
                <a16:creationId xmlns:a16="http://schemas.microsoft.com/office/drawing/2014/main" id="{59756A49-58D2-A3FC-3BBF-231CE78DA504}"/>
              </a:ext>
            </a:extLst>
          </p:cNvPr>
          <p:cNvSpPr txBox="1"/>
          <p:nvPr/>
        </p:nvSpPr>
        <p:spPr>
          <a:xfrm>
            <a:off x="2409826" y="5591176"/>
            <a:ext cx="6926535" cy="646331"/>
          </a:xfrm>
          <a:prstGeom prst="rect">
            <a:avLst/>
          </a:prstGeom>
          <a:noFill/>
        </p:spPr>
        <p:txBody>
          <a:bodyPr wrap="square" rtlCol="0">
            <a:spAutoFit/>
          </a:bodyPr>
          <a:lstStyle/>
          <a:p>
            <a:r>
              <a:rPr lang="en-US" sz="3600" b="1" dirty="0">
                <a:solidFill>
                  <a:srgbClr val="FF0000"/>
                </a:solidFill>
              </a:rPr>
              <a:t>Est-</a:t>
            </a:r>
            <a:r>
              <a:rPr lang="en-US" sz="3600" b="1" dirty="0" err="1">
                <a:solidFill>
                  <a:srgbClr val="FF0000"/>
                </a:solidFill>
              </a:rPr>
              <a:t>ce</a:t>
            </a:r>
            <a:r>
              <a:rPr lang="en-US" sz="3600" b="1" dirty="0">
                <a:solidFill>
                  <a:srgbClr val="FF0000"/>
                </a:solidFill>
              </a:rPr>
              <a:t> </a:t>
            </a:r>
            <a:r>
              <a:rPr lang="en-US" sz="3600" b="1" dirty="0" err="1">
                <a:solidFill>
                  <a:srgbClr val="FF0000"/>
                </a:solidFill>
              </a:rPr>
              <a:t>toujours</a:t>
            </a:r>
            <a:r>
              <a:rPr lang="en-US" sz="3600" b="1" dirty="0">
                <a:solidFill>
                  <a:srgbClr val="FF0000"/>
                </a:solidFill>
              </a:rPr>
              <a:t> un véhicule ?</a:t>
            </a:r>
          </a:p>
        </p:txBody>
      </p:sp>
    </p:spTree>
    <p:extLst>
      <p:ext uri="{BB962C8B-B14F-4D97-AF65-F5344CB8AC3E}">
        <p14:creationId xmlns:p14="http://schemas.microsoft.com/office/powerpoint/2010/main" val="8921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extBox 6"/>
          <p:cNvSpPr txBox="1"/>
          <p:nvPr/>
        </p:nvSpPr>
        <p:spPr>
          <a:xfrm>
            <a:off x="1316879" y="2528753"/>
            <a:ext cx="9142207" cy="110799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609492">
              <a:defRPr sz="6000" b="0">
                <a:solidFill>
                  <a:srgbClr val="FFFFFF"/>
                </a:solidFill>
                <a:latin typeface="Bebas Neue Regular"/>
                <a:ea typeface="Bebas Neue Regular"/>
                <a:cs typeface="Bebas Neue Regular"/>
                <a:sym typeface="Bebas Neue Regular"/>
              </a:defRPr>
            </a:lvl1pPr>
          </a:lstStyle>
          <a:p>
            <a:pPr algn="ctr"/>
            <a:r>
              <a:rPr sz="4500" dirty="0"/>
              <a:t>Th</a:t>
            </a:r>
            <a:r>
              <a:rPr lang="fr-FR" sz="7200" b="1" cap="all">
                <a:ln w="9000" cmpd="sng">
                  <a:solidFill>
                    <a:schemeClr val="accent2">
                      <a:lumMod val="60000"/>
                      <a:lumOff val="40000"/>
                    </a:schemeClr>
                  </a:solidFill>
                  <a:prstDash val="solid"/>
                </a:ln>
                <a:solidFill>
                  <a:srgbClr val="0000CC"/>
                </a:solidFill>
                <a:effectLst>
                  <a:reflection blurRad="12700" stA="28000" endPos="45000" dist="1000" dir="5400000" sy="-100000" algn="bl" rotWithShape="0"/>
                </a:effectLst>
                <a:latin typeface="Garamond" pitchFamily="18" charset="0"/>
              </a:rPr>
              <a:t>Merçi</a:t>
            </a:r>
            <a:r>
              <a:rPr sz="4500"/>
              <a:t>k </a:t>
            </a:r>
            <a:r>
              <a:rPr sz="4500" dirty="0"/>
              <a:t>you</a:t>
            </a:r>
          </a:p>
        </p:txBody>
      </p:sp>
      <p:sp>
        <p:nvSpPr>
          <p:cNvPr id="154" name="TextBox 6"/>
          <p:cNvSpPr txBox="1"/>
          <p:nvPr/>
        </p:nvSpPr>
        <p:spPr>
          <a:xfrm>
            <a:off x="2079737" y="5436661"/>
            <a:ext cx="1617377" cy="20774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609492">
              <a:defRPr sz="1800" b="0">
                <a:solidFill>
                  <a:srgbClr val="FFFFFF"/>
                </a:solidFill>
                <a:latin typeface="Arial"/>
                <a:ea typeface="Arial"/>
                <a:cs typeface="Arial"/>
                <a:sym typeface="Arial"/>
              </a:defRPr>
            </a:lvl1pPr>
          </a:lstStyle>
          <a:p>
            <a:r>
              <a:rPr sz="1350"/>
              <a:t>nutritioncluster.net</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a:extLst>
              <a:ext uri="{FF2B5EF4-FFF2-40B4-BE49-F238E27FC236}">
                <a16:creationId xmlns:a16="http://schemas.microsoft.com/office/drawing/2014/main" id="{8BA6FA42-C188-4932-B6B0-82350334D11B}"/>
              </a:ext>
            </a:extLst>
          </p:cNvPr>
          <p:cNvSpPr>
            <a:spLocks noGrp="1"/>
          </p:cNvSpPr>
          <p:nvPr>
            <p:ph type="title"/>
          </p:nvPr>
        </p:nvSpPr>
        <p:spPr>
          <a:xfrm>
            <a:off x="0" y="34462"/>
            <a:ext cx="11830049" cy="792162"/>
          </a:xfrm>
        </p:spPr>
        <p:txBody>
          <a:bodyPr rtlCol="0">
            <a:normAutofit fontScale="90000"/>
          </a:bodyPr>
          <a:lstStyle/>
          <a:p>
            <a:pPr algn="ctr">
              <a:defRPr/>
            </a:pPr>
            <a:r>
              <a:rPr lang="en-GB" altLang="en-US" sz="3200" b="1" dirty="0">
                <a:solidFill>
                  <a:srgbClr val="0000CC"/>
                </a:solidFill>
                <a:latin typeface="+mn-lt"/>
                <a:ea typeface="Calibri" panose="020F0502020204030204" pitchFamily="34" charset="0"/>
                <a:cs typeface="Arial" panose="020B0604020202020204" pitchFamily="34" charset="0"/>
              </a:rPr>
              <a:t>4. </a:t>
            </a:r>
            <a:r>
              <a:rPr lang="en-GB" altLang="en-US" sz="3200" b="1" dirty="0" err="1">
                <a:solidFill>
                  <a:srgbClr val="0000CC"/>
                </a:solidFill>
                <a:latin typeface="Tw Cen MT" panose="020B0602020104020603" pitchFamily="34" charset="0"/>
                <a:ea typeface="Calibri" panose="020F0502020204030204" pitchFamily="34" charset="0"/>
                <a:cs typeface="Arial" panose="020B0604020202020204" pitchFamily="34" charset="0"/>
              </a:rPr>
              <a:t>Quantité</a:t>
            </a:r>
            <a:r>
              <a:rPr lang="en-GB" altLang="en-US" sz="3200" b="1" dirty="0">
                <a:solidFill>
                  <a:srgbClr val="0000CC"/>
                </a:solidFill>
                <a:latin typeface="Tw Cen MT" panose="020B0602020104020603" pitchFamily="34" charset="0"/>
                <a:ea typeface="Calibri" panose="020F0502020204030204" pitchFamily="34" charset="0"/>
                <a:cs typeface="Arial" panose="020B0604020202020204" pitchFamily="34" charset="0"/>
              </a:rPr>
              <a:t> </a:t>
            </a:r>
            <a:r>
              <a:rPr lang="en-GB" altLang="en-US" sz="3200" b="1" dirty="0" err="1">
                <a:solidFill>
                  <a:srgbClr val="0000CC"/>
                </a:solidFill>
                <a:latin typeface="Tw Cen MT" panose="020B0602020104020603" pitchFamily="34" charset="0"/>
                <a:ea typeface="Calibri" panose="020F0502020204030204" pitchFamily="34" charset="0"/>
                <a:cs typeface="Arial" panose="020B0604020202020204" pitchFamily="34" charset="0"/>
              </a:rPr>
              <a:t>d’ATPE</a:t>
            </a:r>
            <a:r>
              <a:rPr lang="en-GB" altLang="en-US" sz="3200" b="1" dirty="0">
                <a:solidFill>
                  <a:srgbClr val="0000CC"/>
                </a:solidFill>
                <a:latin typeface="Tw Cen MT" panose="020B0602020104020603" pitchFamily="34" charset="0"/>
                <a:ea typeface="Calibri" panose="020F0502020204030204" pitchFamily="34" charset="0"/>
                <a:cs typeface="Arial" panose="020B0604020202020204" pitchFamily="34" charset="0"/>
              </a:rPr>
              <a:t> pour </a:t>
            </a:r>
            <a:r>
              <a:rPr lang="en-GB" altLang="en-US" sz="3200" b="1" dirty="0" err="1">
                <a:solidFill>
                  <a:srgbClr val="0000CC"/>
                </a:solidFill>
                <a:latin typeface="Tw Cen MT" panose="020B0602020104020603" pitchFamily="34" charset="0"/>
                <a:ea typeface="Calibri" panose="020F0502020204030204" pitchFamily="34" charset="0"/>
                <a:cs typeface="Arial" panose="020B0604020202020204" pitchFamily="34" charset="0"/>
              </a:rPr>
              <a:t>évaluer</a:t>
            </a:r>
            <a:r>
              <a:rPr lang="en-GB" altLang="en-US" sz="3200" b="1" dirty="0">
                <a:solidFill>
                  <a:srgbClr val="0000CC"/>
                </a:solidFill>
                <a:latin typeface="Tw Cen MT" panose="020B0602020104020603" pitchFamily="34" charset="0"/>
                <a:ea typeface="Calibri" panose="020F0502020204030204" pitchFamily="34" charset="0"/>
                <a:cs typeface="Arial" panose="020B0604020202020204" pitchFamily="34" charset="0"/>
              </a:rPr>
              <a:t> </a:t>
            </a:r>
            <a:r>
              <a:rPr lang="en-GB" altLang="en-US" sz="3200" b="1" dirty="0" err="1">
                <a:solidFill>
                  <a:srgbClr val="0000CC"/>
                </a:solidFill>
                <a:latin typeface="Tw Cen MT" panose="020B0602020104020603" pitchFamily="34" charset="0"/>
                <a:ea typeface="Calibri" panose="020F0502020204030204" pitchFamily="34" charset="0"/>
                <a:cs typeface="Arial" panose="020B0604020202020204" pitchFamily="34" charset="0"/>
              </a:rPr>
              <a:t>l’appétit</a:t>
            </a:r>
            <a:r>
              <a:rPr lang="en-GB" altLang="en-US" sz="3200" b="1" dirty="0">
                <a:solidFill>
                  <a:srgbClr val="0000CC"/>
                </a:solidFill>
                <a:latin typeface="Tw Cen MT" panose="020B0602020104020603" pitchFamily="34" charset="0"/>
                <a:ea typeface="Calibri" panose="020F0502020204030204" pitchFamily="34" charset="0"/>
                <a:cs typeface="Arial" panose="020B0604020202020204" pitchFamily="34" charset="0"/>
              </a:rPr>
              <a:t> des patients </a:t>
            </a:r>
            <a:r>
              <a:rPr lang="en-GB" altLang="en-US" sz="3200" b="1" dirty="0" err="1">
                <a:solidFill>
                  <a:srgbClr val="0000CC"/>
                </a:solidFill>
                <a:latin typeface="Tw Cen MT" panose="020B0602020104020603" pitchFamily="34" charset="0"/>
                <a:ea typeface="Calibri" panose="020F0502020204030204" pitchFamily="34" charset="0"/>
                <a:cs typeface="Arial" panose="020B0604020202020204" pitchFamily="34" charset="0"/>
              </a:rPr>
              <a:t>sévèrement</a:t>
            </a:r>
            <a:r>
              <a:rPr lang="en-GB" altLang="en-US" sz="3200" b="1" dirty="0">
                <a:solidFill>
                  <a:srgbClr val="0000CC"/>
                </a:solidFill>
                <a:latin typeface="Tw Cen MT" panose="020B0602020104020603" pitchFamily="34" charset="0"/>
                <a:ea typeface="Calibri" panose="020F0502020204030204" pitchFamily="34" charset="0"/>
                <a:cs typeface="Arial" panose="020B0604020202020204" pitchFamily="34" charset="0"/>
              </a:rPr>
              <a:t> </a:t>
            </a:r>
            <a:r>
              <a:rPr lang="en-GB" altLang="en-US" sz="3200" b="1" dirty="0" err="1">
                <a:solidFill>
                  <a:srgbClr val="0000CC"/>
                </a:solidFill>
                <a:latin typeface="Tw Cen MT" panose="020B0602020104020603" pitchFamily="34" charset="0"/>
                <a:ea typeface="Calibri" panose="020F0502020204030204" pitchFamily="34" charset="0"/>
                <a:cs typeface="Arial" panose="020B0604020202020204" pitchFamily="34" charset="0"/>
              </a:rPr>
              <a:t>malnutris</a:t>
            </a:r>
            <a:r>
              <a:rPr lang="en-GB" altLang="en-US" sz="3200" b="1" dirty="0">
                <a:solidFill>
                  <a:srgbClr val="0000CC"/>
                </a:solidFill>
                <a:latin typeface="+mn-lt"/>
                <a:ea typeface="Calibri" panose="020F0502020204030204" pitchFamily="34" charset="0"/>
                <a:cs typeface="Arial" panose="020B0604020202020204" pitchFamily="34" charset="0"/>
              </a:rPr>
              <a:t> </a:t>
            </a:r>
            <a:endParaRPr lang="fr-FR" altLang="en-US" sz="3200" b="1" dirty="0">
              <a:solidFill>
                <a:srgbClr val="0000CC"/>
              </a:solidFill>
              <a:latin typeface="+mn-lt"/>
              <a:ea typeface="Calibri" panose="020F0502020204030204" pitchFamily="34" charset="0"/>
              <a:cs typeface="Arial" panose="020B0604020202020204" pitchFamily="34" charset="0"/>
            </a:endParaRPr>
          </a:p>
        </p:txBody>
      </p:sp>
      <p:sp>
        <p:nvSpPr>
          <p:cNvPr id="13315" name="Espace réservé du numéro de diapositive 3">
            <a:extLst>
              <a:ext uri="{FF2B5EF4-FFF2-40B4-BE49-F238E27FC236}">
                <a16:creationId xmlns:a16="http://schemas.microsoft.com/office/drawing/2014/main" id="{60DFF019-50F7-41FD-A738-A8AFB73175C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E29FE77-B7BD-4AC1-99C5-BDD0D20FA6B3}" type="slidenum">
              <a:rPr lang="en-GB" altLang="en-US" sz="1400"/>
              <a:pPr/>
              <a:t>18</a:t>
            </a:fld>
            <a:endParaRPr lang="en-GB" altLang="en-US" sz="1400"/>
          </a:p>
        </p:txBody>
      </p:sp>
      <p:graphicFrame>
        <p:nvGraphicFramePr>
          <p:cNvPr id="3" name="Table 2">
            <a:extLst>
              <a:ext uri="{FF2B5EF4-FFF2-40B4-BE49-F238E27FC236}">
                <a16:creationId xmlns:a16="http://schemas.microsoft.com/office/drawing/2014/main" id="{C998CC87-9D51-4AF2-8B8A-4CFDDE036514}"/>
              </a:ext>
            </a:extLst>
          </p:cNvPr>
          <p:cNvGraphicFramePr>
            <a:graphicFrameLocks noGrp="1"/>
          </p:cNvGraphicFramePr>
          <p:nvPr>
            <p:extLst>
              <p:ext uri="{D42A27DB-BD31-4B8C-83A1-F6EECF244321}">
                <p14:modId xmlns:p14="http://schemas.microsoft.com/office/powerpoint/2010/main" val="1813086413"/>
              </p:ext>
            </p:extLst>
          </p:nvPr>
        </p:nvGraphicFramePr>
        <p:xfrm>
          <a:off x="1089230" y="916655"/>
          <a:ext cx="10013539" cy="4707648"/>
        </p:xfrm>
        <a:graphic>
          <a:graphicData uri="http://schemas.openxmlformats.org/drawingml/2006/table">
            <a:tbl>
              <a:tblPr firstRow="1" firstCol="1" bandRow="1"/>
              <a:tblGrid>
                <a:gridCol w="1968875">
                  <a:extLst>
                    <a:ext uri="{9D8B030D-6E8A-4147-A177-3AD203B41FA5}">
                      <a16:colId xmlns:a16="http://schemas.microsoft.com/office/drawing/2014/main" val="1530917478"/>
                    </a:ext>
                  </a:extLst>
                </a:gridCol>
                <a:gridCol w="1808252">
                  <a:extLst>
                    <a:ext uri="{9D8B030D-6E8A-4147-A177-3AD203B41FA5}">
                      <a16:colId xmlns:a16="http://schemas.microsoft.com/office/drawing/2014/main" val="313583215"/>
                    </a:ext>
                  </a:extLst>
                </a:gridCol>
                <a:gridCol w="2791253">
                  <a:extLst>
                    <a:ext uri="{9D8B030D-6E8A-4147-A177-3AD203B41FA5}">
                      <a16:colId xmlns:a16="http://schemas.microsoft.com/office/drawing/2014/main" val="2379693757"/>
                    </a:ext>
                  </a:extLst>
                </a:gridCol>
                <a:gridCol w="3445159">
                  <a:extLst>
                    <a:ext uri="{9D8B030D-6E8A-4147-A177-3AD203B41FA5}">
                      <a16:colId xmlns:a16="http://schemas.microsoft.com/office/drawing/2014/main" val="3272987240"/>
                    </a:ext>
                  </a:extLst>
                </a:gridCol>
              </a:tblGrid>
              <a:tr h="360742">
                <a:tc>
                  <a:txBody>
                    <a:bodyPr/>
                    <a:lstStyle/>
                    <a:p>
                      <a:pPr marL="0" marR="0" algn="ctr">
                        <a:lnSpc>
                          <a:spcPct val="100000"/>
                        </a:lnSpc>
                        <a:spcBef>
                          <a:spcPts val="0"/>
                        </a:spcBef>
                        <a:spcAft>
                          <a:spcPts val="0"/>
                        </a:spcAft>
                      </a:pPr>
                      <a:r>
                        <a:rPr lang="fr-FR" sz="2400" b="1" dirty="0">
                          <a:effectLst/>
                          <a:latin typeface="Tw Cen MT" panose="020B0602020104020603" pitchFamily="34" charset="0"/>
                          <a:ea typeface="Calibri" panose="020F0502020204030204" pitchFamily="34" charset="0"/>
                          <a:cs typeface="Arial" panose="020B0604020202020204" pitchFamily="34" charset="0"/>
                        </a:rPr>
                        <a:t>Proportion</a:t>
                      </a:r>
                      <a:endParaRPr lang="en-US" sz="24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0000"/>
                        </a:lnSpc>
                        <a:spcBef>
                          <a:spcPts val="0"/>
                        </a:spcBef>
                        <a:spcAft>
                          <a:spcPts val="0"/>
                        </a:spcAft>
                      </a:pPr>
                      <a:r>
                        <a:rPr lang="fr-FR" sz="2400" b="1" dirty="0">
                          <a:effectLst/>
                          <a:latin typeface="Tw Cen MT" panose="020B0602020104020603" pitchFamily="34" charset="0"/>
                          <a:ea typeface="Calibri" panose="020F0502020204030204" pitchFamily="34" charset="0"/>
                          <a:cs typeface="Arial" panose="020B0604020202020204" pitchFamily="34" charset="0"/>
                        </a:rPr>
                        <a:t>Résultat</a:t>
                      </a:r>
                      <a:endParaRPr lang="en-US" sz="24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0000"/>
                        </a:lnSpc>
                        <a:spcBef>
                          <a:spcPts val="0"/>
                        </a:spcBef>
                        <a:spcAft>
                          <a:spcPts val="0"/>
                        </a:spcAft>
                      </a:pPr>
                      <a:r>
                        <a:rPr lang="fr-FR" sz="2400" b="1">
                          <a:effectLst/>
                          <a:latin typeface="Tw Cen MT" panose="020B0602020104020603" pitchFamily="34" charset="0"/>
                          <a:ea typeface="Calibri" panose="020F0502020204030204" pitchFamily="34" charset="0"/>
                          <a:cs typeface="Arial" panose="020B0604020202020204" pitchFamily="34" charset="0"/>
                        </a:rPr>
                        <a:t>Orientation</a:t>
                      </a:r>
                      <a:endParaRPr lang="en-US" sz="24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6217108"/>
                  </a:ext>
                </a:extLst>
              </a:tr>
              <a:tr h="1858834">
                <a:tc>
                  <a:txBody>
                    <a:bodyPr/>
                    <a:lstStyle/>
                    <a:p>
                      <a:pPr marL="0" marR="0" algn="just">
                        <a:lnSpc>
                          <a:spcPct val="100000"/>
                        </a:lnSpc>
                        <a:spcBef>
                          <a:spcPts val="0"/>
                        </a:spcBef>
                        <a:spcAft>
                          <a:spcPts val="0"/>
                        </a:spcAft>
                      </a:pPr>
                      <a:r>
                        <a:rPr lang="fr-FR" sz="2400" dirty="0">
                          <a:effectLst/>
                          <a:latin typeface="Tw Cen MT" panose="020B0602020104020603" pitchFamily="34" charset="0"/>
                          <a:ea typeface="Calibri" panose="020F0502020204030204" pitchFamily="34" charset="0"/>
                          <a:cs typeface="Arial" panose="020B0604020202020204" pitchFamily="34" charset="0"/>
                        </a:rPr>
                        <a:t>l'enfant mange </a:t>
                      </a:r>
                    </a:p>
                    <a:p>
                      <a:pPr marL="0" marR="0" algn="just">
                        <a:lnSpc>
                          <a:spcPct val="100000"/>
                        </a:lnSpc>
                        <a:spcBef>
                          <a:spcPts val="0"/>
                        </a:spcBef>
                        <a:spcAft>
                          <a:spcPts val="0"/>
                        </a:spcAft>
                      </a:pPr>
                      <a:r>
                        <a:rPr lang="fr-FR" sz="2400" b="1" dirty="0">
                          <a:solidFill>
                            <a:srgbClr val="0000CC"/>
                          </a:solidFill>
                          <a:effectLst/>
                          <a:latin typeface="Tw Cen MT" panose="020B0602020104020603" pitchFamily="34" charset="0"/>
                          <a:ea typeface="Calibri" panose="020F0502020204030204" pitchFamily="34" charset="0"/>
                          <a:cs typeface="Arial" panose="020B0604020202020204" pitchFamily="34" charset="0"/>
                        </a:rPr>
                        <a:t>plus de 1/3 du </a:t>
                      </a:r>
                      <a:r>
                        <a:rPr lang="fr-FR" sz="2400" b="1" dirty="0" err="1">
                          <a:solidFill>
                            <a:srgbClr val="0000CC"/>
                          </a:solidFill>
                          <a:effectLst/>
                          <a:latin typeface="Tw Cen MT" panose="020B0602020104020603" pitchFamily="34" charset="0"/>
                          <a:ea typeface="Calibri" panose="020F0502020204030204" pitchFamily="34" charset="0"/>
                          <a:cs typeface="Arial" panose="020B0604020202020204" pitchFamily="34" charset="0"/>
                        </a:rPr>
                        <a:t>plumpy</a:t>
                      </a:r>
                      <a:r>
                        <a:rPr lang="fr-FR" sz="2400" b="1" dirty="0">
                          <a:solidFill>
                            <a:srgbClr val="0000CC"/>
                          </a:solidFill>
                          <a:effectLst/>
                          <a:latin typeface="Tw Cen MT" panose="020B0602020104020603" pitchFamily="34" charset="0"/>
                          <a:ea typeface="Calibri" panose="020F0502020204030204" pitchFamily="34" charset="0"/>
                          <a:cs typeface="Arial" panose="020B0604020202020204" pitchFamily="34" charset="0"/>
                        </a:rPr>
                        <a:t> </a:t>
                      </a:r>
                      <a:r>
                        <a:rPr lang="fr-FR" sz="2400" b="1" dirty="0" err="1">
                          <a:solidFill>
                            <a:srgbClr val="0000CC"/>
                          </a:solidFill>
                          <a:effectLst/>
                          <a:latin typeface="Tw Cen MT" panose="020B0602020104020603" pitchFamily="34" charset="0"/>
                          <a:ea typeface="Calibri" panose="020F0502020204030204" pitchFamily="34" charset="0"/>
                          <a:cs typeface="Arial" panose="020B0604020202020204" pitchFamily="34" charset="0"/>
                        </a:rPr>
                        <a:t>nut</a:t>
                      </a:r>
                      <a:endParaRPr lang="en-US" sz="2400" b="1" dirty="0">
                        <a:solidFill>
                          <a:srgbClr val="0000CC"/>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fr-FR" sz="2400" b="1" dirty="0">
                          <a:solidFill>
                            <a:srgbClr val="339933"/>
                          </a:solidFill>
                          <a:effectLst/>
                          <a:latin typeface="Tw Cen MT" panose="020B0602020104020603" pitchFamily="34" charset="0"/>
                          <a:ea typeface="Calibri" panose="020F0502020204030204" pitchFamily="34" charset="0"/>
                          <a:cs typeface="Arial" panose="020B0604020202020204" pitchFamily="34" charset="0"/>
                        </a:rPr>
                        <a:t>Test d’appétit positif</a:t>
                      </a:r>
                      <a:endParaRPr lang="en-US" sz="24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endParaRPr lang="en-US" sz="24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fr-FR" sz="2400" b="1" dirty="0">
                          <a:effectLst/>
                          <a:latin typeface="Tw Cen MT" panose="020B0602020104020603" pitchFamily="34" charset="0"/>
                          <a:ea typeface="Calibri" panose="020F0502020204030204" pitchFamily="34" charset="0"/>
                          <a:cs typeface="Arial" panose="020B0604020202020204" pitchFamily="34" charset="0"/>
                        </a:rPr>
                        <a:t>Prendre en charge l’enfant dans la communauté s’il n y a pas d’</a:t>
                      </a:r>
                      <a:r>
                        <a:rPr lang="fr-FR" sz="2400" b="1" dirty="0" err="1">
                          <a:effectLst/>
                          <a:latin typeface="Tw Cen MT" panose="020B0602020104020603" pitchFamily="34" charset="0"/>
                          <a:ea typeface="Calibri" panose="020F0502020204030204" pitchFamily="34" charset="0"/>
                          <a:cs typeface="Arial" panose="020B0604020202020204" pitchFamily="34" charset="0"/>
                        </a:rPr>
                        <a:t>oedème</a:t>
                      </a:r>
                      <a:endParaRPr lang="en-US" sz="24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9031656"/>
                  </a:ext>
                </a:extLst>
              </a:tr>
              <a:tr h="2483054">
                <a:tc>
                  <a:txBody>
                    <a:bodyPr/>
                    <a:lstStyle/>
                    <a:p>
                      <a:pPr marL="0" marR="0" algn="just">
                        <a:lnSpc>
                          <a:spcPct val="100000"/>
                        </a:lnSpc>
                        <a:spcBef>
                          <a:spcPts val="0"/>
                        </a:spcBef>
                        <a:spcAft>
                          <a:spcPts val="0"/>
                        </a:spcAft>
                      </a:pPr>
                      <a:r>
                        <a:rPr lang="fr-FR" sz="2400" dirty="0">
                          <a:effectLst/>
                          <a:latin typeface="Tw Cen MT" panose="020B0602020104020603" pitchFamily="34" charset="0"/>
                          <a:ea typeface="Calibri" panose="020F0502020204030204" pitchFamily="34" charset="0"/>
                          <a:cs typeface="Arial" panose="020B0604020202020204" pitchFamily="34" charset="0"/>
                        </a:rPr>
                        <a:t>l'enfant mange </a:t>
                      </a:r>
                      <a:r>
                        <a:rPr lang="fr-FR" sz="2400" b="1" dirty="0">
                          <a:effectLst/>
                          <a:latin typeface="Tw Cen MT" panose="020B0602020104020603" pitchFamily="34" charset="0"/>
                          <a:ea typeface="Calibri" panose="020F0502020204030204" pitchFamily="34" charset="0"/>
                          <a:cs typeface="Arial" panose="020B0604020202020204" pitchFamily="34" charset="0"/>
                        </a:rPr>
                        <a:t>moins de 1/3</a:t>
                      </a:r>
                      <a:r>
                        <a:rPr lang="fr-FR" sz="2400" dirty="0">
                          <a:effectLst/>
                          <a:latin typeface="Tw Cen MT" panose="020B0602020104020603" pitchFamily="34" charset="0"/>
                          <a:ea typeface="Calibri" panose="020F0502020204030204" pitchFamily="34" charset="0"/>
                          <a:cs typeface="Arial" panose="020B0604020202020204" pitchFamily="34" charset="0"/>
                        </a:rPr>
                        <a:t> du </a:t>
                      </a:r>
                      <a:r>
                        <a:rPr lang="fr-FR" sz="2400" dirty="0" err="1">
                          <a:effectLst/>
                          <a:latin typeface="Tw Cen MT" panose="020B0602020104020603" pitchFamily="34" charset="0"/>
                          <a:ea typeface="Calibri" panose="020F0502020204030204" pitchFamily="34" charset="0"/>
                          <a:cs typeface="Arial" panose="020B0604020202020204" pitchFamily="34" charset="0"/>
                        </a:rPr>
                        <a:t>plumpy</a:t>
                      </a:r>
                      <a:r>
                        <a:rPr lang="fr-FR" sz="2400" dirty="0">
                          <a:effectLst/>
                          <a:latin typeface="Tw Cen MT" panose="020B0602020104020603" pitchFamily="34" charset="0"/>
                          <a:ea typeface="Calibri" panose="020F0502020204030204" pitchFamily="34" charset="0"/>
                          <a:cs typeface="Arial" panose="020B0604020202020204" pitchFamily="34" charset="0"/>
                        </a:rPr>
                        <a:t> </a:t>
                      </a:r>
                      <a:r>
                        <a:rPr lang="fr-FR" sz="2400" dirty="0" err="1">
                          <a:effectLst/>
                          <a:latin typeface="Tw Cen MT" panose="020B0602020104020603" pitchFamily="34" charset="0"/>
                          <a:ea typeface="Calibri" panose="020F0502020204030204" pitchFamily="34" charset="0"/>
                          <a:cs typeface="Arial" panose="020B0604020202020204" pitchFamily="34" charset="0"/>
                        </a:rPr>
                        <a:t>nut</a:t>
                      </a:r>
                      <a:endParaRPr lang="en-US" sz="24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fr-FR" sz="2400" b="1" dirty="0">
                          <a:solidFill>
                            <a:srgbClr val="FF0000"/>
                          </a:solidFill>
                          <a:effectLst/>
                          <a:latin typeface="Tw Cen MT" panose="020B0602020104020603" pitchFamily="34" charset="0"/>
                          <a:ea typeface="Calibri" panose="020F0502020204030204" pitchFamily="34" charset="0"/>
                          <a:cs typeface="Arial" panose="020B0604020202020204" pitchFamily="34" charset="0"/>
                        </a:rPr>
                        <a:t>Test d’appétit négatif </a:t>
                      </a:r>
                      <a:endParaRPr lang="en-US" sz="24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endParaRPr lang="en-US" sz="24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endParaRPr lang="fr-FR" sz="2400" b="1" dirty="0">
                        <a:effectLst/>
                        <a:latin typeface="Tw Cen MT" panose="020B0602020104020603" pitchFamily="34" charset="0"/>
                        <a:ea typeface="Calibri" panose="020F0502020204030204" pitchFamily="34" charset="0"/>
                        <a:cs typeface="Arial" panose="020B0604020202020204" pitchFamily="34" charset="0"/>
                      </a:endParaRPr>
                    </a:p>
                    <a:p>
                      <a:pPr marL="0" marR="0" algn="just">
                        <a:lnSpc>
                          <a:spcPct val="100000"/>
                        </a:lnSpc>
                        <a:spcBef>
                          <a:spcPts val="0"/>
                        </a:spcBef>
                        <a:spcAft>
                          <a:spcPts val="0"/>
                        </a:spcAft>
                      </a:pPr>
                      <a:endParaRPr lang="fr-FR" sz="2400" b="1" dirty="0">
                        <a:effectLst/>
                        <a:latin typeface="Tw Cen MT" panose="020B0602020104020603" pitchFamily="34" charset="0"/>
                        <a:ea typeface="Calibri" panose="020F0502020204030204" pitchFamily="34" charset="0"/>
                        <a:cs typeface="Arial" panose="020B0604020202020204" pitchFamily="34" charset="0"/>
                      </a:endParaRPr>
                    </a:p>
                    <a:p>
                      <a:pPr marL="0" marR="0" algn="just">
                        <a:lnSpc>
                          <a:spcPct val="100000"/>
                        </a:lnSpc>
                        <a:spcBef>
                          <a:spcPts val="0"/>
                        </a:spcBef>
                        <a:spcAft>
                          <a:spcPts val="0"/>
                        </a:spcAft>
                      </a:pPr>
                      <a:endParaRPr lang="fr-FR" sz="2400" b="1" dirty="0">
                        <a:effectLst/>
                        <a:latin typeface="Tw Cen MT" panose="020B0602020104020603" pitchFamily="34" charset="0"/>
                        <a:ea typeface="Calibri" panose="020F0502020204030204" pitchFamily="34" charset="0"/>
                        <a:cs typeface="Arial" panose="020B0604020202020204" pitchFamily="34" charset="0"/>
                      </a:endParaRPr>
                    </a:p>
                    <a:p>
                      <a:pPr marL="0" marR="0" algn="just">
                        <a:lnSpc>
                          <a:spcPct val="100000"/>
                        </a:lnSpc>
                        <a:spcBef>
                          <a:spcPts val="0"/>
                        </a:spcBef>
                        <a:spcAft>
                          <a:spcPts val="0"/>
                        </a:spcAft>
                      </a:pPr>
                      <a:endParaRPr lang="fr-FR" sz="2400" b="1" dirty="0">
                        <a:effectLst/>
                        <a:latin typeface="Tw Cen MT" panose="020B0602020104020603" pitchFamily="34" charset="0"/>
                        <a:ea typeface="Calibri" panose="020F0502020204030204" pitchFamily="34" charset="0"/>
                        <a:cs typeface="Arial" panose="020B0604020202020204" pitchFamily="34" charset="0"/>
                      </a:endParaRPr>
                    </a:p>
                    <a:p>
                      <a:pPr marL="0" marR="0" algn="just">
                        <a:lnSpc>
                          <a:spcPct val="100000"/>
                        </a:lnSpc>
                        <a:spcBef>
                          <a:spcPts val="0"/>
                        </a:spcBef>
                        <a:spcAft>
                          <a:spcPts val="0"/>
                        </a:spcAft>
                      </a:pPr>
                      <a:r>
                        <a:rPr lang="fr-FR" sz="2400" b="1" dirty="0" err="1">
                          <a:effectLst/>
                          <a:latin typeface="Tw Cen MT" panose="020B0602020104020603" pitchFamily="34" charset="0"/>
                          <a:ea typeface="Calibri" panose="020F0502020204030204" pitchFamily="34" charset="0"/>
                          <a:cs typeface="Arial" panose="020B0604020202020204" pitchFamily="34" charset="0"/>
                        </a:rPr>
                        <a:t>Referer</a:t>
                      </a:r>
                      <a:r>
                        <a:rPr lang="fr-FR" sz="2400" b="1" dirty="0">
                          <a:effectLst/>
                          <a:latin typeface="Tw Cen MT" panose="020B0602020104020603" pitchFamily="34" charset="0"/>
                          <a:ea typeface="Calibri" panose="020F0502020204030204" pitchFamily="34" charset="0"/>
                          <a:cs typeface="Arial" panose="020B0604020202020204" pitchFamily="34" charset="0"/>
                        </a:rPr>
                        <a:t> l’enfant au centre de santé</a:t>
                      </a:r>
                      <a:endParaRPr lang="en-US" sz="24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7072237"/>
                  </a:ext>
                </a:extLst>
              </a:tr>
            </a:tbl>
          </a:graphicData>
        </a:graphic>
      </p:graphicFrame>
      <p:pic>
        <p:nvPicPr>
          <p:cNvPr id="9222" name="Picture 1">
            <a:extLst>
              <a:ext uri="{FF2B5EF4-FFF2-40B4-BE49-F238E27FC236}">
                <a16:creationId xmlns:a16="http://schemas.microsoft.com/office/drawing/2014/main" id="{D23EF22E-EDD6-4B6D-AEBD-290B917FD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8890" y="1636297"/>
            <a:ext cx="2466297" cy="1378755"/>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2">
            <a:extLst>
              <a:ext uri="{FF2B5EF4-FFF2-40B4-BE49-F238E27FC236}">
                <a16:creationId xmlns:a16="http://schemas.microsoft.com/office/drawing/2014/main" id="{C440A119-4260-4DCB-8477-5AB0FA8D7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5997" y="3429000"/>
            <a:ext cx="2212084" cy="162835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36">
            <a:extLst>
              <a:ext uri="{FF2B5EF4-FFF2-40B4-BE49-F238E27FC236}">
                <a16:creationId xmlns:a16="http://schemas.microsoft.com/office/drawing/2014/main" id="{942DE712-2233-4617-8AAC-911D4682D2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1518" y="3128716"/>
            <a:ext cx="2530529" cy="1478983"/>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4" name="Zone de texte 2">
            <a:extLst>
              <a:ext uri="{FF2B5EF4-FFF2-40B4-BE49-F238E27FC236}">
                <a16:creationId xmlns:a16="http://schemas.microsoft.com/office/drawing/2014/main" id="{778B314E-5C34-4626-8153-D09308CD7924}"/>
              </a:ext>
            </a:extLst>
          </p:cNvPr>
          <p:cNvSpPr txBox="1">
            <a:spLocks noChangeArrowheads="1"/>
          </p:cNvSpPr>
          <p:nvPr/>
        </p:nvSpPr>
        <p:spPr bwMode="auto">
          <a:xfrm>
            <a:off x="600076" y="5714334"/>
            <a:ext cx="10991848" cy="734496"/>
          </a:xfrm>
          <a:prstGeom prst="rect">
            <a:avLst/>
          </a:prstGeom>
          <a:solidFill>
            <a:srgbClr val="FFFFFF"/>
          </a:solidFill>
          <a:ln w="38100">
            <a:solidFill>
              <a:schemeClr val="accent5"/>
            </a:solid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fr-FR" sz="2000" b="1" dirty="0">
                <a:solidFill>
                  <a:srgbClr val="0000CC"/>
                </a:solidFill>
                <a:effectLst/>
                <a:latin typeface="Tw Cen MT" panose="020B0602020104020603" pitchFamily="34" charset="0"/>
                <a:ea typeface="Calibri" panose="020F0502020204030204" pitchFamily="34" charset="0"/>
                <a:cs typeface="Times New Roman" panose="02020603050405020304" pitchFamily="18" charset="0"/>
              </a:rPr>
              <a:t>1/3 DE PLUMPY NUT </a:t>
            </a:r>
            <a:r>
              <a:rPr lang="fr-FR" sz="2000" b="1"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EST LA QUANTITE MINIMALE QU’UN PATIENT MALNUTRI DOIT PRENDRE POUR REUSSIR LE TEST DE L’APPETIT</a:t>
            </a:r>
            <a:endParaRPr lang="en-US" sz="2000" dirty="0">
              <a:effectLst/>
              <a:latin typeface="Tw Cen MT" panose="020B0602020104020603"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677AC-CCCE-4DE6-95A7-CE0E64C39EF2}"/>
              </a:ext>
            </a:extLst>
          </p:cNvPr>
          <p:cNvSpPr>
            <a:spLocks noGrp="1"/>
          </p:cNvSpPr>
          <p:nvPr>
            <p:ph type="ctrTitle"/>
          </p:nvPr>
        </p:nvSpPr>
        <p:spPr>
          <a:xfrm>
            <a:off x="1524000" y="2101057"/>
            <a:ext cx="9144000" cy="2387600"/>
          </a:xfrm>
        </p:spPr>
        <p:txBody>
          <a:bodyPr>
            <a:normAutofit fontScale="90000"/>
          </a:bodyPr>
          <a:lstStyle/>
          <a:p>
            <a:r>
              <a:rPr lang="fr-FR" b="1" dirty="0">
                <a:solidFill>
                  <a:srgbClr val="0000CC"/>
                </a:solidFill>
              </a:rPr>
              <a:t>APPROCHE SIMPLIFIEE</a:t>
            </a:r>
            <a:br>
              <a:rPr lang="fr-FR" b="1" dirty="0">
                <a:solidFill>
                  <a:srgbClr val="0000CC"/>
                </a:solidFill>
              </a:rPr>
            </a:br>
            <a:r>
              <a:rPr lang="fr-FR" b="1" dirty="0">
                <a:solidFill>
                  <a:srgbClr val="FF0000"/>
                </a:solidFill>
              </a:rPr>
              <a:t>SUIVI ET ÉVALUATION </a:t>
            </a:r>
            <a:r>
              <a:rPr lang="fr-FR" b="1" dirty="0">
                <a:solidFill>
                  <a:srgbClr val="0000CC"/>
                </a:solidFill>
              </a:rPr>
              <a:t>DU PROTOCOLE NATIONAL DE PCIMA</a:t>
            </a:r>
            <a:br>
              <a:rPr lang="en-US" dirty="0"/>
            </a:br>
            <a:endParaRPr lang="en-US" dirty="0"/>
          </a:p>
        </p:txBody>
      </p:sp>
      <p:sp>
        <p:nvSpPr>
          <p:cNvPr id="3" name="Subtitle 2">
            <a:extLst>
              <a:ext uri="{FF2B5EF4-FFF2-40B4-BE49-F238E27FC236}">
                <a16:creationId xmlns:a16="http://schemas.microsoft.com/office/drawing/2014/main" id="{DA8A9458-10C3-42A9-97A6-F5B435145C40}"/>
              </a:ext>
            </a:extLst>
          </p:cNvPr>
          <p:cNvSpPr>
            <a:spLocks noGrp="1"/>
          </p:cNvSpPr>
          <p:nvPr>
            <p:ph type="subTitle" idx="1"/>
          </p:nvPr>
        </p:nvSpPr>
        <p:spPr>
          <a:xfrm>
            <a:off x="1419225" y="4821238"/>
            <a:ext cx="9144000" cy="1655762"/>
          </a:xfrm>
        </p:spPr>
        <p:txBody>
          <a:bodyPr/>
          <a:lstStyle/>
          <a:p>
            <a:r>
              <a:rPr lang="fr-FR" b="1" dirty="0"/>
              <a:t>Novembre 2020</a:t>
            </a:r>
            <a:endParaRPr lang="en-US" b="1" dirty="0"/>
          </a:p>
          <a:p>
            <a:endParaRPr lang="en-US" dirty="0"/>
          </a:p>
        </p:txBody>
      </p:sp>
      <p:pic>
        <p:nvPicPr>
          <p:cNvPr id="4" name="Picture 3" descr="Description : Description : Description : Description: Armoiries_de_la_République_démocratique_du_Congo_-_2006">
            <a:extLst>
              <a:ext uri="{FF2B5EF4-FFF2-40B4-BE49-F238E27FC236}">
                <a16:creationId xmlns:a16="http://schemas.microsoft.com/office/drawing/2014/main" id="{0D6EE5E7-CB59-40AB-A76D-6D14524DC67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9875" y="79376"/>
            <a:ext cx="1498600" cy="1244600"/>
          </a:xfrm>
          <a:prstGeom prst="rect">
            <a:avLst/>
          </a:prstGeom>
          <a:noFill/>
          <a:ln>
            <a:noFill/>
          </a:ln>
        </p:spPr>
      </p:pic>
    </p:spTree>
    <p:extLst>
      <p:ext uri="{BB962C8B-B14F-4D97-AF65-F5344CB8AC3E}">
        <p14:creationId xmlns:p14="http://schemas.microsoft.com/office/powerpoint/2010/main" val="264098347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D09F6-A9CD-4CE4-854C-570477D305A1}"/>
              </a:ext>
            </a:extLst>
          </p:cNvPr>
          <p:cNvSpPr>
            <a:spLocks noGrp="1"/>
          </p:cNvSpPr>
          <p:nvPr>
            <p:ph type="title"/>
          </p:nvPr>
        </p:nvSpPr>
        <p:spPr/>
        <p:txBody>
          <a:bodyPr/>
          <a:lstStyle/>
          <a:p>
            <a:r>
              <a:rPr lang="fr-FR" b="1" dirty="0">
                <a:solidFill>
                  <a:srgbClr val="3333FF"/>
                </a:solidFill>
                <a:effectLst>
                  <a:outerShdw blurRad="38100" dist="38100" dir="2700000" algn="tl">
                    <a:srgbClr val="000000">
                      <a:alpha val="43137"/>
                    </a:srgbClr>
                  </a:outerShdw>
                </a:effectLst>
              </a:rPr>
              <a:t>Objectifs pédagogiques</a:t>
            </a:r>
            <a:endParaRPr lang="en-US" dirty="0">
              <a:solidFill>
                <a:srgbClr val="3333FF"/>
              </a:solidFill>
            </a:endParaRPr>
          </a:p>
        </p:txBody>
      </p:sp>
      <p:sp>
        <p:nvSpPr>
          <p:cNvPr id="3" name="Content Placeholder 2">
            <a:extLst>
              <a:ext uri="{FF2B5EF4-FFF2-40B4-BE49-F238E27FC236}">
                <a16:creationId xmlns:a16="http://schemas.microsoft.com/office/drawing/2014/main" id="{7946A708-2478-4E77-B9A0-91DA902AE117}"/>
              </a:ext>
            </a:extLst>
          </p:cNvPr>
          <p:cNvSpPr>
            <a:spLocks noGrp="1"/>
          </p:cNvSpPr>
          <p:nvPr>
            <p:ph idx="1"/>
          </p:nvPr>
        </p:nvSpPr>
        <p:spPr/>
        <p:txBody>
          <a:bodyPr/>
          <a:lstStyle/>
          <a:p>
            <a:pPr>
              <a:buNone/>
            </a:pPr>
            <a:r>
              <a:rPr lang="fr-FR" altLang="en-US" dirty="0"/>
              <a:t>A la fin de ce module, le participant doit être capable de:</a:t>
            </a:r>
          </a:p>
          <a:p>
            <a:pPr>
              <a:buFont typeface="Wingdings" panose="05000000000000000000" pitchFamily="2" charset="2"/>
              <a:buChar char="Ø"/>
            </a:pPr>
            <a:r>
              <a:rPr lang="fr-FR" altLang="en-US" dirty="0"/>
              <a:t>Attribuer un numéro-MAS unique</a:t>
            </a:r>
          </a:p>
          <a:p>
            <a:pPr>
              <a:buFont typeface="Wingdings" panose="05000000000000000000" pitchFamily="2" charset="2"/>
              <a:buChar char="Ø"/>
            </a:pPr>
            <a:r>
              <a:rPr lang="fr-FR" altLang="en-US" dirty="0"/>
              <a:t>Remplir les registres;</a:t>
            </a:r>
          </a:p>
          <a:p>
            <a:pPr>
              <a:buFont typeface="Wingdings" panose="05000000000000000000" pitchFamily="2" charset="2"/>
              <a:buChar char="Ø"/>
            </a:pPr>
            <a:r>
              <a:rPr lang="fr-FR" altLang="en-US" dirty="0"/>
              <a:t>Remplir les fiches individuelles</a:t>
            </a:r>
            <a:r>
              <a:rPr lang="en-US" altLang="en-US" dirty="0"/>
              <a:t> </a:t>
            </a:r>
            <a:r>
              <a:rPr lang="fr-FR" altLang="en-US" dirty="0"/>
              <a:t>de suivi;</a:t>
            </a:r>
          </a:p>
          <a:p>
            <a:pPr>
              <a:buFont typeface="Wingdings" panose="05000000000000000000" pitchFamily="2" charset="2"/>
              <a:buChar char="Ø"/>
            </a:pPr>
            <a:r>
              <a:rPr lang="fr-FR" altLang="en-US" dirty="0"/>
              <a:t>Elaborer et analyser le rapport statistique mensuel;</a:t>
            </a:r>
          </a:p>
          <a:p>
            <a:pPr>
              <a:buFont typeface="Wingdings" panose="05000000000000000000" pitchFamily="2" charset="2"/>
              <a:buChar char="Ø"/>
            </a:pPr>
            <a:r>
              <a:rPr lang="fr-FR" altLang="en-US" dirty="0"/>
              <a:t>Reconnaitre les types d’erreur à éviter;</a:t>
            </a:r>
          </a:p>
          <a:p>
            <a:pPr>
              <a:buFont typeface="Wingdings" panose="05000000000000000000" pitchFamily="2" charset="2"/>
              <a:buChar char="Ø"/>
            </a:pPr>
            <a:r>
              <a:rPr lang="fr-FR" altLang="en-US" dirty="0"/>
              <a:t>Calculer et analyser les indicateurs de performance.</a:t>
            </a:r>
          </a:p>
          <a:p>
            <a:endParaRPr lang="en-US" dirty="0"/>
          </a:p>
        </p:txBody>
      </p:sp>
    </p:spTree>
    <p:extLst>
      <p:ext uri="{BB962C8B-B14F-4D97-AF65-F5344CB8AC3E}">
        <p14:creationId xmlns:p14="http://schemas.microsoft.com/office/powerpoint/2010/main" val="130403818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FFBE-8CC9-4EF9-95EA-15EE449215F3}"/>
              </a:ext>
            </a:extLst>
          </p:cNvPr>
          <p:cNvSpPr>
            <a:spLocks noGrp="1"/>
          </p:cNvSpPr>
          <p:nvPr>
            <p:ph type="title"/>
          </p:nvPr>
        </p:nvSpPr>
        <p:spPr>
          <a:xfrm>
            <a:off x="838200" y="-101600"/>
            <a:ext cx="10515600" cy="1325563"/>
          </a:xfrm>
        </p:spPr>
        <p:txBody>
          <a:bodyPr/>
          <a:lstStyle/>
          <a:p>
            <a:r>
              <a:rPr lang="fr-FR" b="1" dirty="0">
                <a:solidFill>
                  <a:srgbClr val="0000CC"/>
                </a:solidFill>
              </a:rPr>
              <a:t>Définition des quelques termes </a:t>
            </a:r>
            <a:br>
              <a:rPr lang="fr-FR" b="1" dirty="0">
                <a:solidFill>
                  <a:srgbClr val="0000CC"/>
                </a:solidFill>
              </a:rPr>
            </a:br>
            <a:r>
              <a:rPr lang="fr-FR" b="1" dirty="0"/>
              <a:t> </a:t>
            </a:r>
            <a:endParaRPr lang="en-US" dirty="0"/>
          </a:p>
        </p:txBody>
      </p:sp>
      <p:sp>
        <p:nvSpPr>
          <p:cNvPr id="3" name="Content Placeholder 2">
            <a:extLst>
              <a:ext uri="{FF2B5EF4-FFF2-40B4-BE49-F238E27FC236}">
                <a16:creationId xmlns:a16="http://schemas.microsoft.com/office/drawing/2014/main" id="{D6C5ACF6-511C-4611-BD3F-5C7372233309}"/>
              </a:ext>
            </a:extLst>
          </p:cNvPr>
          <p:cNvSpPr>
            <a:spLocks noGrp="1"/>
          </p:cNvSpPr>
          <p:nvPr>
            <p:ph idx="1"/>
          </p:nvPr>
        </p:nvSpPr>
        <p:spPr>
          <a:xfrm>
            <a:off x="285750" y="692149"/>
            <a:ext cx="10915650" cy="6080125"/>
          </a:xfrm>
        </p:spPr>
        <p:txBody>
          <a:bodyPr>
            <a:normAutofit/>
          </a:bodyPr>
          <a:lstStyle/>
          <a:p>
            <a:pPr lvl="0"/>
            <a:r>
              <a:rPr lang="fr-FR" b="1" dirty="0">
                <a:solidFill>
                  <a:srgbClr val="0000CC"/>
                </a:solidFill>
              </a:rPr>
              <a:t>Nouvelle admission  </a:t>
            </a:r>
            <a:endParaRPr lang="en-US" dirty="0">
              <a:solidFill>
                <a:srgbClr val="0000CC"/>
              </a:solidFill>
            </a:endParaRPr>
          </a:p>
          <a:p>
            <a:pPr marL="0" indent="0">
              <a:buNone/>
            </a:pPr>
            <a:r>
              <a:rPr lang="fr-FR" dirty="0"/>
              <a:t>Une nouvelle admission est définie comme un </a:t>
            </a:r>
            <a:r>
              <a:rPr lang="fr-FR" b="1" dirty="0">
                <a:solidFill>
                  <a:srgbClr val="3333FF"/>
                </a:solidFill>
              </a:rPr>
              <a:t>patient souffrant de MAS/MAM</a:t>
            </a:r>
            <a:r>
              <a:rPr lang="fr-FR" dirty="0"/>
              <a:t>, mais qui </a:t>
            </a:r>
            <a:r>
              <a:rPr lang="fr-FR" b="1" dirty="0">
                <a:solidFill>
                  <a:srgbClr val="3333FF"/>
                </a:solidFill>
              </a:rPr>
              <a:t>n’a pas encore été traité </a:t>
            </a:r>
            <a:r>
              <a:rPr lang="fr-FR" dirty="0"/>
              <a:t>dans une autre structure pour cet épisode de MAS/MAM ; on ne lui a pas encore attribué de Numéro-Unique MAS. </a:t>
            </a:r>
            <a:endParaRPr lang="en-US" dirty="0"/>
          </a:p>
          <a:p>
            <a:pPr lvl="0"/>
            <a:r>
              <a:rPr lang="fr-FR" b="1" dirty="0">
                <a:solidFill>
                  <a:srgbClr val="0000CC"/>
                </a:solidFill>
              </a:rPr>
              <a:t>Rechute </a:t>
            </a:r>
            <a:endParaRPr lang="en-US" dirty="0">
              <a:solidFill>
                <a:srgbClr val="0000CC"/>
              </a:solidFill>
            </a:endParaRPr>
          </a:p>
          <a:p>
            <a:pPr marL="0" indent="0">
              <a:buNone/>
            </a:pPr>
            <a:r>
              <a:rPr lang="fr-FR" dirty="0"/>
              <a:t>Une rechute est définie comme suit : </a:t>
            </a:r>
          </a:p>
          <a:p>
            <a:pPr marL="0" indent="0">
              <a:buNone/>
            </a:pPr>
            <a:r>
              <a:rPr lang="fr-FR" dirty="0" err="1"/>
              <a:t>A-lors</a:t>
            </a:r>
            <a:r>
              <a:rPr lang="fr-FR" dirty="0"/>
              <a:t> qu’un patient est </a:t>
            </a:r>
            <a:r>
              <a:rPr lang="fr-FR" b="1" dirty="0">
                <a:solidFill>
                  <a:srgbClr val="3333FF"/>
                </a:solidFill>
              </a:rPr>
              <a:t>admis pour MAS/MAM </a:t>
            </a:r>
            <a:r>
              <a:rPr lang="fr-FR" dirty="0"/>
              <a:t>alors </a:t>
            </a:r>
            <a:r>
              <a:rPr lang="fr-FR" b="1" dirty="0">
                <a:solidFill>
                  <a:srgbClr val="3333FF"/>
                </a:solidFill>
              </a:rPr>
              <a:t>qu’il avait déjà été traité précédemment pour MAS/MAM </a:t>
            </a:r>
            <a:r>
              <a:rPr lang="fr-FR" dirty="0"/>
              <a:t>et déchargé “guéri” du programme, ou</a:t>
            </a:r>
          </a:p>
          <a:p>
            <a:pPr marL="0" indent="0">
              <a:buNone/>
            </a:pPr>
            <a:r>
              <a:rPr lang="fr-FR" dirty="0" err="1"/>
              <a:t>B-lorsqu’un</a:t>
            </a:r>
            <a:r>
              <a:rPr lang="fr-FR" dirty="0"/>
              <a:t> patient </a:t>
            </a:r>
            <a:r>
              <a:rPr lang="fr-FR" b="1" dirty="0">
                <a:solidFill>
                  <a:srgbClr val="3333FF"/>
                </a:solidFill>
              </a:rPr>
              <a:t>ayant abandonné le programme</a:t>
            </a:r>
            <a:r>
              <a:rPr lang="fr-FR" dirty="0"/>
              <a:t>, est revenu se faire soigner pour MAS /MAM après un lapse de temps </a:t>
            </a:r>
            <a:r>
              <a:rPr lang="fr-FR" b="1" dirty="0"/>
              <a:t>de plus de 2 mois. </a:t>
            </a:r>
            <a:endParaRPr lang="en-US" dirty="0"/>
          </a:p>
          <a:p>
            <a:pPr marL="0" indent="0">
              <a:buNone/>
            </a:pPr>
            <a:r>
              <a:rPr lang="fr-FR" b="1" dirty="0">
                <a:solidFill>
                  <a:srgbClr val="FF0000"/>
                </a:solidFill>
              </a:rPr>
              <a:t>Une rechute doit être comptée comme une « nouvelle admission ». </a:t>
            </a:r>
            <a:endParaRPr lang="en-US" dirty="0">
              <a:solidFill>
                <a:srgbClr val="FF0000"/>
              </a:solidFill>
            </a:endParaRPr>
          </a:p>
          <a:p>
            <a:pPr marL="0" indent="0">
              <a:buNone/>
            </a:pPr>
            <a:endParaRPr lang="en-US" dirty="0"/>
          </a:p>
        </p:txBody>
      </p:sp>
    </p:spTree>
    <p:extLst>
      <p:ext uri="{BB962C8B-B14F-4D97-AF65-F5344CB8AC3E}">
        <p14:creationId xmlns:p14="http://schemas.microsoft.com/office/powerpoint/2010/main" val="131981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FFBE-8CC9-4EF9-95EA-15EE449215F3}"/>
              </a:ext>
            </a:extLst>
          </p:cNvPr>
          <p:cNvSpPr>
            <a:spLocks noGrp="1"/>
          </p:cNvSpPr>
          <p:nvPr>
            <p:ph type="title"/>
          </p:nvPr>
        </p:nvSpPr>
        <p:spPr>
          <a:xfrm>
            <a:off x="838200" y="-101600"/>
            <a:ext cx="10515600" cy="1325563"/>
          </a:xfrm>
        </p:spPr>
        <p:txBody>
          <a:bodyPr/>
          <a:lstStyle/>
          <a:p>
            <a:r>
              <a:rPr lang="fr-FR" b="1" dirty="0">
                <a:solidFill>
                  <a:srgbClr val="0000CC"/>
                </a:solidFill>
              </a:rPr>
              <a:t>Définition des quelques termes </a:t>
            </a:r>
            <a:br>
              <a:rPr lang="fr-FR" b="1" dirty="0">
                <a:solidFill>
                  <a:srgbClr val="0000CC"/>
                </a:solidFill>
              </a:rPr>
            </a:br>
            <a:r>
              <a:rPr lang="fr-FR" b="1" dirty="0"/>
              <a:t> </a:t>
            </a:r>
            <a:endParaRPr lang="en-US" dirty="0"/>
          </a:p>
        </p:txBody>
      </p:sp>
      <p:sp>
        <p:nvSpPr>
          <p:cNvPr id="3" name="Content Placeholder 2">
            <a:extLst>
              <a:ext uri="{FF2B5EF4-FFF2-40B4-BE49-F238E27FC236}">
                <a16:creationId xmlns:a16="http://schemas.microsoft.com/office/drawing/2014/main" id="{D6C5ACF6-511C-4611-BD3F-5C7372233309}"/>
              </a:ext>
            </a:extLst>
          </p:cNvPr>
          <p:cNvSpPr>
            <a:spLocks noGrp="1"/>
          </p:cNvSpPr>
          <p:nvPr>
            <p:ph idx="1"/>
          </p:nvPr>
        </p:nvSpPr>
        <p:spPr>
          <a:xfrm>
            <a:off x="285750" y="692149"/>
            <a:ext cx="10915650" cy="6080125"/>
          </a:xfrm>
        </p:spPr>
        <p:txBody>
          <a:bodyPr>
            <a:normAutofit/>
          </a:bodyPr>
          <a:lstStyle/>
          <a:p>
            <a:pPr lvl="0"/>
            <a:r>
              <a:rPr lang="fr-FR" b="1" dirty="0">
                <a:solidFill>
                  <a:srgbClr val="0000CC"/>
                </a:solidFill>
              </a:rPr>
              <a:t>Réadmission</a:t>
            </a:r>
            <a:endParaRPr lang="en-US" dirty="0">
              <a:solidFill>
                <a:srgbClr val="0000CC"/>
              </a:solidFill>
            </a:endParaRPr>
          </a:p>
          <a:p>
            <a:pPr marL="0" indent="0">
              <a:buNone/>
            </a:pPr>
            <a:r>
              <a:rPr lang="fr-FR" dirty="0"/>
              <a:t>Une réadmission est définie comme un </a:t>
            </a:r>
            <a:r>
              <a:rPr lang="fr-FR" b="1" dirty="0">
                <a:solidFill>
                  <a:srgbClr val="3333FF"/>
                </a:solidFill>
              </a:rPr>
              <a:t>abandon qui revient soit à l’UNTA</a:t>
            </a:r>
            <a:r>
              <a:rPr lang="fr-FR" dirty="0">
                <a:solidFill>
                  <a:srgbClr val="3333FF"/>
                </a:solidFill>
              </a:rPr>
              <a:t>, </a:t>
            </a:r>
            <a:r>
              <a:rPr lang="fr-FR" b="1" dirty="0">
                <a:solidFill>
                  <a:srgbClr val="3333FF"/>
                </a:solidFill>
              </a:rPr>
              <a:t>soit à l’UNTI </a:t>
            </a:r>
            <a:r>
              <a:rPr lang="fr-FR" dirty="0"/>
              <a:t>afin de finir son traitement après </a:t>
            </a:r>
            <a:r>
              <a:rPr lang="fr-FR" b="1" dirty="0">
                <a:solidFill>
                  <a:srgbClr val="3333FF"/>
                </a:solidFill>
              </a:rPr>
              <a:t>une absence de moins de 2 mois</a:t>
            </a:r>
            <a:r>
              <a:rPr lang="fr-FR" dirty="0"/>
              <a:t>. Le patient </a:t>
            </a:r>
            <a:r>
              <a:rPr lang="fr-FR" b="1" dirty="0">
                <a:solidFill>
                  <a:srgbClr val="FF0000"/>
                </a:solidFill>
              </a:rPr>
              <a:t>n’est pas une nouvelle admission </a:t>
            </a:r>
            <a:r>
              <a:rPr lang="fr-FR" dirty="0"/>
              <a:t>et il reprend son Numéro-Unique MAS. </a:t>
            </a:r>
          </a:p>
          <a:p>
            <a:pPr marL="0" indent="0">
              <a:buNone/>
            </a:pPr>
            <a:endParaRPr lang="en-US" dirty="0"/>
          </a:p>
          <a:p>
            <a:pPr lvl="0"/>
            <a:r>
              <a:rPr lang="fr-FR" b="1" dirty="0">
                <a:solidFill>
                  <a:srgbClr val="0000CC"/>
                </a:solidFill>
              </a:rPr>
              <a:t>Référence </a:t>
            </a:r>
            <a:endParaRPr lang="en-US" dirty="0">
              <a:solidFill>
                <a:srgbClr val="0000CC"/>
              </a:solidFill>
            </a:endParaRPr>
          </a:p>
          <a:p>
            <a:pPr marL="0" indent="0">
              <a:buNone/>
            </a:pPr>
            <a:r>
              <a:rPr lang="fr-FR" dirty="0"/>
              <a:t>Une référence est définie comme un patient qui </a:t>
            </a:r>
            <a:r>
              <a:rPr lang="fr-FR" b="1" dirty="0">
                <a:solidFill>
                  <a:srgbClr val="3333FF"/>
                </a:solidFill>
              </a:rPr>
              <a:t>arrive d’une autre structure de santé de moindre importance</a:t>
            </a:r>
            <a:r>
              <a:rPr lang="fr-FR" dirty="0"/>
              <a:t> (d’un centre de santé par exemple) et se rend vers une structure </a:t>
            </a:r>
            <a:r>
              <a:rPr lang="fr-FR" b="1" dirty="0">
                <a:solidFill>
                  <a:srgbClr val="3333FF"/>
                </a:solidFill>
              </a:rPr>
              <a:t>de plus grande importance </a:t>
            </a:r>
            <a:r>
              <a:rPr lang="fr-FR" dirty="0"/>
              <a:t>comme l’UNTI par exemple, après avoir reçu son Numéro-Unique MAS. </a:t>
            </a:r>
          </a:p>
          <a:p>
            <a:pPr marL="0" indent="0">
              <a:buNone/>
            </a:pPr>
            <a:r>
              <a:rPr lang="fr-FR" dirty="0"/>
              <a:t>Le patient est toujours dans le programme </a:t>
            </a:r>
            <a:endParaRPr lang="en-US" dirty="0"/>
          </a:p>
          <a:p>
            <a:pPr marL="0" indent="0">
              <a:buNone/>
            </a:pPr>
            <a:endParaRPr lang="en-US" dirty="0"/>
          </a:p>
        </p:txBody>
      </p:sp>
    </p:spTree>
    <p:extLst>
      <p:ext uri="{BB962C8B-B14F-4D97-AF65-F5344CB8AC3E}">
        <p14:creationId xmlns:p14="http://schemas.microsoft.com/office/powerpoint/2010/main" val="359527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FFBE-8CC9-4EF9-95EA-15EE449215F3}"/>
              </a:ext>
            </a:extLst>
          </p:cNvPr>
          <p:cNvSpPr>
            <a:spLocks noGrp="1"/>
          </p:cNvSpPr>
          <p:nvPr>
            <p:ph type="title"/>
          </p:nvPr>
        </p:nvSpPr>
        <p:spPr>
          <a:xfrm>
            <a:off x="838200" y="-101600"/>
            <a:ext cx="10515600" cy="1325563"/>
          </a:xfrm>
        </p:spPr>
        <p:txBody>
          <a:bodyPr/>
          <a:lstStyle/>
          <a:p>
            <a:r>
              <a:rPr lang="fr-FR" b="1" dirty="0">
                <a:solidFill>
                  <a:srgbClr val="0000CC"/>
                </a:solidFill>
              </a:rPr>
              <a:t>Suivi – évaluation</a:t>
            </a:r>
            <a:br>
              <a:rPr lang="fr-FR" b="1" dirty="0">
                <a:solidFill>
                  <a:srgbClr val="0000CC"/>
                </a:solidFill>
              </a:rPr>
            </a:br>
            <a:r>
              <a:rPr lang="fr-FR" b="1" dirty="0"/>
              <a:t> </a:t>
            </a:r>
            <a:endParaRPr lang="en-US" dirty="0"/>
          </a:p>
        </p:txBody>
      </p:sp>
      <p:sp>
        <p:nvSpPr>
          <p:cNvPr id="3" name="Content Placeholder 2">
            <a:extLst>
              <a:ext uri="{FF2B5EF4-FFF2-40B4-BE49-F238E27FC236}">
                <a16:creationId xmlns:a16="http://schemas.microsoft.com/office/drawing/2014/main" id="{D6C5ACF6-511C-4611-BD3F-5C7372233309}"/>
              </a:ext>
            </a:extLst>
          </p:cNvPr>
          <p:cNvSpPr>
            <a:spLocks noGrp="1"/>
          </p:cNvSpPr>
          <p:nvPr>
            <p:ph idx="1"/>
          </p:nvPr>
        </p:nvSpPr>
        <p:spPr>
          <a:xfrm>
            <a:off x="285750" y="692149"/>
            <a:ext cx="10915650" cy="6080125"/>
          </a:xfrm>
        </p:spPr>
        <p:txBody>
          <a:bodyPr>
            <a:normAutofit/>
          </a:bodyPr>
          <a:lstStyle/>
          <a:p>
            <a:pPr lvl="0"/>
            <a:r>
              <a:rPr lang="fr-FR" b="1" dirty="0">
                <a:solidFill>
                  <a:srgbClr val="0000CC"/>
                </a:solidFill>
              </a:rPr>
              <a:t>Contre-Référence</a:t>
            </a:r>
            <a:r>
              <a:rPr lang="fr-FR" b="1" dirty="0"/>
              <a:t> </a:t>
            </a:r>
            <a:endParaRPr lang="en-US" dirty="0"/>
          </a:p>
          <a:p>
            <a:pPr marL="0" indent="0">
              <a:buNone/>
            </a:pPr>
            <a:r>
              <a:rPr lang="fr-FR" dirty="0"/>
              <a:t>Une contre-référence est un patient envoyé d’une </a:t>
            </a:r>
            <a:r>
              <a:rPr lang="fr-FR" b="1" dirty="0">
                <a:solidFill>
                  <a:srgbClr val="3333FF"/>
                </a:solidFill>
              </a:rPr>
              <a:t>structure de plus d’importance vers une autre structure de moindre importance</a:t>
            </a:r>
            <a:r>
              <a:rPr lang="fr-FR" b="1" dirty="0"/>
              <a:t>,</a:t>
            </a:r>
            <a:r>
              <a:rPr lang="fr-FR" dirty="0"/>
              <a:t> afin de continuer son traitement, comme par exemple de l’UNTI vers le centre de santé. Il est toujours dans le programme.</a:t>
            </a:r>
          </a:p>
          <a:p>
            <a:pPr marL="0" indent="0">
              <a:buNone/>
            </a:pPr>
            <a:r>
              <a:rPr lang="fr-FR" dirty="0"/>
              <a:t> </a:t>
            </a:r>
            <a:endParaRPr lang="en-US" dirty="0"/>
          </a:p>
          <a:p>
            <a:pPr lvl="0"/>
            <a:r>
              <a:rPr lang="fr-FR" b="1" dirty="0">
                <a:solidFill>
                  <a:srgbClr val="0000CC"/>
                </a:solidFill>
              </a:rPr>
              <a:t>Transfert</a:t>
            </a:r>
            <a:endParaRPr lang="en-US" dirty="0">
              <a:solidFill>
                <a:srgbClr val="0000CC"/>
              </a:solidFill>
            </a:endParaRPr>
          </a:p>
          <a:p>
            <a:pPr marL="0" indent="0">
              <a:buNone/>
            </a:pPr>
            <a:r>
              <a:rPr lang="fr-FR" dirty="0"/>
              <a:t>Un transfert est une référence d’un patient </a:t>
            </a:r>
            <a:r>
              <a:rPr lang="fr-FR" b="1" dirty="0">
                <a:solidFill>
                  <a:srgbClr val="3333FF"/>
                </a:solidFill>
              </a:rPr>
              <a:t>d’une structure à une autre ayant la même importance hiérarchique, </a:t>
            </a:r>
            <a:r>
              <a:rPr lang="fr-FR" dirty="0"/>
              <a:t>comme par exemple d’un centre de santé à un autre centre de santé. Le patient est toujours dans le programme. </a:t>
            </a:r>
          </a:p>
          <a:p>
            <a:pPr marL="0" indent="0">
              <a:buNone/>
            </a:pPr>
            <a:endParaRPr lang="en-US" dirty="0"/>
          </a:p>
        </p:txBody>
      </p:sp>
    </p:spTree>
    <p:extLst>
      <p:ext uri="{BB962C8B-B14F-4D97-AF65-F5344CB8AC3E}">
        <p14:creationId xmlns:p14="http://schemas.microsoft.com/office/powerpoint/2010/main" val="86740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FFBE-8CC9-4EF9-95EA-15EE449215F3}"/>
              </a:ext>
            </a:extLst>
          </p:cNvPr>
          <p:cNvSpPr>
            <a:spLocks noGrp="1"/>
          </p:cNvSpPr>
          <p:nvPr>
            <p:ph type="title"/>
          </p:nvPr>
        </p:nvSpPr>
        <p:spPr>
          <a:xfrm>
            <a:off x="838200" y="-101600"/>
            <a:ext cx="10515600" cy="1325563"/>
          </a:xfrm>
        </p:spPr>
        <p:txBody>
          <a:bodyPr/>
          <a:lstStyle/>
          <a:p>
            <a:r>
              <a:rPr lang="fr-FR" b="1" dirty="0">
                <a:solidFill>
                  <a:srgbClr val="0000CC"/>
                </a:solidFill>
              </a:rPr>
              <a:t>Suivi – évaluation</a:t>
            </a:r>
            <a:br>
              <a:rPr lang="fr-FR" b="1" dirty="0">
                <a:solidFill>
                  <a:srgbClr val="0000CC"/>
                </a:solidFill>
              </a:rPr>
            </a:br>
            <a:r>
              <a:rPr lang="fr-FR" b="1" dirty="0"/>
              <a:t> </a:t>
            </a:r>
            <a:endParaRPr lang="en-US" dirty="0"/>
          </a:p>
        </p:txBody>
      </p:sp>
      <p:sp>
        <p:nvSpPr>
          <p:cNvPr id="3" name="Content Placeholder 2">
            <a:extLst>
              <a:ext uri="{FF2B5EF4-FFF2-40B4-BE49-F238E27FC236}">
                <a16:creationId xmlns:a16="http://schemas.microsoft.com/office/drawing/2014/main" id="{D6C5ACF6-511C-4611-BD3F-5C7372233309}"/>
              </a:ext>
            </a:extLst>
          </p:cNvPr>
          <p:cNvSpPr>
            <a:spLocks noGrp="1"/>
          </p:cNvSpPr>
          <p:nvPr>
            <p:ph idx="1"/>
          </p:nvPr>
        </p:nvSpPr>
        <p:spPr>
          <a:xfrm>
            <a:off x="285750" y="692149"/>
            <a:ext cx="10915650" cy="6080125"/>
          </a:xfrm>
        </p:spPr>
        <p:txBody>
          <a:bodyPr>
            <a:normAutofit lnSpcReduction="10000"/>
          </a:bodyPr>
          <a:lstStyle/>
          <a:p>
            <a:pPr marL="0" indent="0">
              <a:buNone/>
            </a:pPr>
            <a:endParaRPr lang="en-US" dirty="0"/>
          </a:p>
          <a:p>
            <a:pPr lvl="0"/>
            <a:r>
              <a:rPr lang="fr-FR" b="1" dirty="0">
                <a:solidFill>
                  <a:srgbClr val="0000CC"/>
                </a:solidFill>
              </a:rPr>
              <a:t>Autre Admission </a:t>
            </a:r>
            <a:endParaRPr lang="en-US" dirty="0">
              <a:solidFill>
                <a:srgbClr val="0000CC"/>
              </a:solidFill>
            </a:endParaRPr>
          </a:p>
          <a:p>
            <a:pPr marL="0" indent="0">
              <a:buNone/>
            </a:pPr>
            <a:r>
              <a:rPr lang="fr-FR" dirty="0"/>
              <a:t>Une « Autre Admission » est définie comme un </a:t>
            </a:r>
            <a:r>
              <a:rPr lang="fr-FR" b="1" dirty="0">
                <a:solidFill>
                  <a:srgbClr val="3333FF"/>
                </a:solidFill>
              </a:rPr>
              <a:t>patient admis dans une structure pour une raison ou une autre</a:t>
            </a:r>
            <a:r>
              <a:rPr lang="fr-FR" dirty="0"/>
              <a:t>, mais qui ne remplit pas les </a:t>
            </a:r>
            <a:r>
              <a:rPr lang="fr-FR" b="1" dirty="0">
                <a:solidFill>
                  <a:srgbClr val="3333FF"/>
                </a:solidFill>
              </a:rPr>
              <a:t>critères d’admission MAS </a:t>
            </a:r>
            <a:r>
              <a:rPr lang="fr-FR" dirty="0"/>
              <a:t>(par ex : un jumeau, etc.) ; ces patients ne sont pas comptabilisés dans les rapports mensuels. Ils ne reçoivent pas de numéro- Unique MAS. </a:t>
            </a:r>
            <a:endParaRPr lang="en-US" dirty="0"/>
          </a:p>
          <a:p>
            <a:endParaRPr lang="en-US" dirty="0"/>
          </a:p>
          <a:p>
            <a:pPr lvl="0"/>
            <a:r>
              <a:rPr lang="fr-FR" b="1" dirty="0">
                <a:solidFill>
                  <a:srgbClr val="0000CC"/>
                </a:solidFill>
              </a:rPr>
              <a:t>Erreur d’Admission</a:t>
            </a:r>
            <a:endParaRPr lang="en-US" dirty="0">
              <a:solidFill>
                <a:srgbClr val="0000CC"/>
              </a:solidFill>
            </a:endParaRPr>
          </a:p>
          <a:p>
            <a:pPr marL="0" indent="0">
              <a:buNone/>
            </a:pPr>
            <a:r>
              <a:rPr lang="fr-FR" dirty="0"/>
              <a:t>Les patients qui </a:t>
            </a:r>
            <a:r>
              <a:rPr lang="fr-FR" b="1" dirty="0">
                <a:solidFill>
                  <a:srgbClr val="3333FF"/>
                </a:solidFill>
              </a:rPr>
              <a:t>ne font pas partis du programme PCIMA </a:t>
            </a:r>
            <a:r>
              <a:rPr lang="fr-FR" dirty="0"/>
              <a:t>et ne sont pas comptés dans le rapport.. </a:t>
            </a:r>
          </a:p>
          <a:p>
            <a:pPr marL="0" indent="0">
              <a:buNone/>
            </a:pPr>
            <a:r>
              <a:rPr lang="fr-FR" dirty="0"/>
              <a:t>Une « Erreur d’Admission » </a:t>
            </a:r>
            <a:r>
              <a:rPr lang="fr-FR" b="1" dirty="0">
                <a:solidFill>
                  <a:srgbClr val="FF0000"/>
                </a:solidFill>
              </a:rPr>
              <a:t>ne doit être enregistrée ni comme une admission, ni comme une décharge dans les rapports mensuels </a:t>
            </a:r>
            <a:r>
              <a:rPr lang="fr-FR" dirty="0"/>
              <a:t>; leur Numéro-Unique MAS devrait être réattribué au prochain patient et enlevé des documents de PCIMA </a:t>
            </a:r>
            <a:endParaRPr lang="en-US" dirty="0"/>
          </a:p>
        </p:txBody>
      </p:sp>
    </p:spTree>
    <p:extLst>
      <p:ext uri="{BB962C8B-B14F-4D97-AF65-F5344CB8AC3E}">
        <p14:creationId xmlns:p14="http://schemas.microsoft.com/office/powerpoint/2010/main" val="320761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FFBE-8CC9-4EF9-95EA-15EE449215F3}"/>
              </a:ext>
            </a:extLst>
          </p:cNvPr>
          <p:cNvSpPr>
            <a:spLocks noGrp="1"/>
          </p:cNvSpPr>
          <p:nvPr>
            <p:ph type="title"/>
          </p:nvPr>
        </p:nvSpPr>
        <p:spPr>
          <a:xfrm>
            <a:off x="838200" y="-101600"/>
            <a:ext cx="10515600" cy="1325563"/>
          </a:xfrm>
        </p:spPr>
        <p:txBody>
          <a:bodyPr/>
          <a:lstStyle/>
          <a:p>
            <a:r>
              <a:rPr lang="fr-FR" b="1" dirty="0">
                <a:solidFill>
                  <a:srgbClr val="0000CC"/>
                </a:solidFill>
              </a:rPr>
              <a:t>Suivi – évaluation</a:t>
            </a:r>
            <a:br>
              <a:rPr lang="fr-FR" b="1" dirty="0">
                <a:solidFill>
                  <a:srgbClr val="0000CC"/>
                </a:solidFill>
              </a:rPr>
            </a:br>
            <a:r>
              <a:rPr lang="fr-FR" b="1" dirty="0"/>
              <a:t> </a:t>
            </a:r>
            <a:endParaRPr lang="en-US" dirty="0"/>
          </a:p>
        </p:txBody>
      </p:sp>
      <p:sp>
        <p:nvSpPr>
          <p:cNvPr id="3" name="Content Placeholder 2">
            <a:extLst>
              <a:ext uri="{FF2B5EF4-FFF2-40B4-BE49-F238E27FC236}">
                <a16:creationId xmlns:a16="http://schemas.microsoft.com/office/drawing/2014/main" id="{D6C5ACF6-511C-4611-BD3F-5C7372233309}"/>
              </a:ext>
            </a:extLst>
          </p:cNvPr>
          <p:cNvSpPr>
            <a:spLocks noGrp="1"/>
          </p:cNvSpPr>
          <p:nvPr>
            <p:ph idx="1"/>
          </p:nvPr>
        </p:nvSpPr>
        <p:spPr>
          <a:xfrm>
            <a:off x="295275" y="561181"/>
            <a:ext cx="10915650" cy="6080125"/>
          </a:xfrm>
        </p:spPr>
        <p:txBody>
          <a:bodyPr>
            <a:normAutofit fontScale="32500" lnSpcReduction="20000"/>
          </a:bodyPr>
          <a:lstStyle/>
          <a:p>
            <a:pPr lvl="0"/>
            <a:r>
              <a:rPr lang="fr-FR" sz="7200" b="1" dirty="0">
                <a:solidFill>
                  <a:srgbClr val="0000CC"/>
                </a:solidFill>
              </a:rPr>
              <a:t>Guéri</a:t>
            </a:r>
          </a:p>
          <a:p>
            <a:pPr marL="0" lvl="0" indent="0">
              <a:buNone/>
            </a:pPr>
            <a:r>
              <a:rPr lang="fr-FR" sz="7200" dirty="0"/>
              <a:t>« Guéri » est défini comme un patient </a:t>
            </a:r>
            <a:r>
              <a:rPr lang="fr-FR" sz="7200" b="1" dirty="0">
                <a:solidFill>
                  <a:srgbClr val="3333FF"/>
                </a:solidFill>
              </a:rPr>
              <a:t>atteignant les critères de sortie</a:t>
            </a:r>
            <a:r>
              <a:rPr lang="fr-FR" sz="7200" dirty="0"/>
              <a:t>. Il est déchargé du programme PCIMA</a:t>
            </a:r>
          </a:p>
          <a:p>
            <a:pPr lvl="0"/>
            <a:r>
              <a:rPr lang="fr-FR" sz="7200" b="1" dirty="0">
                <a:solidFill>
                  <a:srgbClr val="0000CC"/>
                </a:solidFill>
              </a:rPr>
              <a:t>Traité avec succès</a:t>
            </a:r>
            <a:endParaRPr lang="en-US" sz="7200" dirty="0">
              <a:solidFill>
                <a:srgbClr val="0000CC"/>
              </a:solidFill>
            </a:endParaRPr>
          </a:p>
          <a:p>
            <a:pPr marL="0" indent="0">
              <a:buNone/>
            </a:pPr>
            <a:r>
              <a:rPr lang="fr-FR" sz="7200" dirty="0"/>
              <a:t>Ce terme est utilisé pour :</a:t>
            </a:r>
            <a:endParaRPr lang="en-US" sz="7200" dirty="0"/>
          </a:p>
          <a:p>
            <a:pPr marL="0" lvl="0" indent="0">
              <a:buNone/>
            </a:pPr>
            <a:r>
              <a:rPr lang="fr-FR" sz="7200" dirty="0" err="1"/>
              <a:t>A-les</a:t>
            </a:r>
            <a:r>
              <a:rPr lang="fr-FR" sz="7200" dirty="0"/>
              <a:t> patients de l’UNTI qui ont fini </a:t>
            </a:r>
            <a:r>
              <a:rPr lang="fr-FR" sz="7200" b="1" dirty="0">
                <a:solidFill>
                  <a:srgbClr val="3333FF"/>
                </a:solidFill>
              </a:rPr>
              <a:t>le traitement de la Phase Aiguë et de Transition avec succès </a:t>
            </a:r>
            <a:r>
              <a:rPr lang="fr-FR" sz="7200" dirty="0"/>
              <a:t>et sont contre référés vers le centre de santé pour continuer leur traitement, et </a:t>
            </a:r>
            <a:endParaRPr lang="en-US" sz="7200" dirty="0"/>
          </a:p>
          <a:p>
            <a:pPr marL="0" lvl="0" indent="0">
              <a:buNone/>
            </a:pPr>
            <a:r>
              <a:rPr lang="fr-FR" sz="7200" dirty="0"/>
              <a:t>B-pour les </a:t>
            </a:r>
            <a:r>
              <a:rPr lang="fr-FR" sz="7200" b="1" dirty="0">
                <a:solidFill>
                  <a:srgbClr val="3333FF"/>
                </a:solidFill>
              </a:rPr>
              <a:t>nourrissons de moins de 6 mois</a:t>
            </a:r>
            <a:r>
              <a:rPr lang="fr-FR" sz="7200" dirty="0"/>
              <a:t>, sortis en prenant du poids tout en étant exclusivement allaité.</a:t>
            </a:r>
            <a:endParaRPr lang="en-US" sz="7200" dirty="0"/>
          </a:p>
          <a:p>
            <a:pPr marL="0" lvl="0" indent="0">
              <a:buNone/>
            </a:pPr>
            <a:r>
              <a:rPr lang="fr-FR" sz="7200" dirty="0">
                <a:solidFill>
                  <a:srgbClr val="FF0000"/>
                </a:solidFill>
              </a:rPr>
              <a:t>C-pour les </a:t>
            </a:r>
            <a:r>
              <a:rPr lang="fr-FR" sz="7200" b="1" dirty="0">
                <a:solidFill>
                  <a:srgbClr val="FF0000"/>
                </a:solidFill>
              </a:rPr>
              <a:t>enfants stabilisé au centre de santé </a:t>
            </a:r>
            <a:r>
              <a:rPr lang="fr-FR" sz="7200" dirty="0">
                <a:solidFill>
                  <a:srgbClr val="FF0000"/>
                </a:solidFill>
              </a:rPr>
              <a:t>et contre référé  dans la communauté avec un PB ≥115 mm</a:t>
            </a:r>
            <a:endParaRPr lang="en-US" sz="7200" dirty="0">
              <a:solidFill>
                <a:srgbClr val="FF0000"/>
              </a:solidFill>
            </a:endParaRPr>
          </a:p>
          <a:p>
            <a:pPr marL="0" indent="0">
              <a:buNone/>
            </a:pPr>
            <a:endParaRPr lang="en-US" sz="1200" dirty="0">
              <a:solidFill>
                <a:srgbClr val="FF0000"/>
              </a:solidFill>
            </a:endParaRPr>
          </a:p>
          <a:p>
            <a:pPr lvl="0"/>
            <a:r>
              <a:rPr lang="fr-FR" sz="7200" b="1" dirty="0">
                <a:solidFill>
                  <a:srgbClr val="0000CC"/>
                </a:solidFill>
              </a:rPr>
              <a:t>Durée de séjour</a:t>
            </a:r>
            <a:endParaRPr lang="en-US" sz="7200" dirty="0">
              <a:solidFill>
                <a:srgbClr val="0000CC"/>
              </a:solidFill>
            </a:endParaRPr>
          </a:p>
          <a:p>
            <a:pPr marL="0" indent="0">
              <a:buNone/>
            </a:pPr>
            <a:r>
              <a:rPr lang="fr-FR" sz="7200" dirty="0"/>
              <a:t>La durée de séjour est définie comme une </a:t>
            </a:r>
            <a:r>
              <a:rPr lang="fr-FR" sz="7200" b="1" dirty="0">
                <a:solidFill>
                  <a:srgbClr val="3333FF"/>
                </a:solidFill>
              </a:rPr>
              <a:t>durée qui s’écoule de la date d’admission à la date où le patient atteint avec succès son statut de patient « guéri </a:t>
            </a:r>
            <a:r>
              <a:rPr lang="fr-FR" sz="7200" dirty="0"/>
              <a:t>» (centre de santé) ou « traité avec succès » (UNTI) </a:t>
            </a:r>
            <a:endParaRPr lang="en-US" sz="1200" dirty="0"/>
          </a:p>
          <a:p>
            <a:pPr marL="0" indent="0">
              <a:buNone/>
            </a:pPr>
            <a:endParaRPr lang="en-US" dirty="0"/>
          </a:p>
        </p:txBody>
      </p:sp>
    </p:spTree>
    <p:extLst>
      <p:ext uri="{BB962C8B-B14F-4D97-AF65-F5344CB8AC3E}">
        <p14:creationId xmlns:p14="http://schemas.microsoft.com/office/powerpoint/2010/main" val="363611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 calcmode="lin" valueType="num">
                                      <p:cBhvr additive="base">
                                        <p:cTn id="2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 calcmode="lin" valueType="num">
                                      <p:cBhvr additive="base">
                                        <p:cTn id="3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FFBE-8CC9-4EF9-95EA-15EE449215F3}"/>
              </a:ext>
            </a:extLst>
          </p:cNvPr>
          <p:cNvSpPr>
            <a:spLocks noGrp="1"/>
          </p:cNvSpPr>
          <p:nvPr>
            <p:ph type="title"/>
          </p:nvPr>
        </p:nvSpPr>
        <p:spPr>
          <a:xfrm>
            <a:off x="838200" y="-101600"/>
            <a:ext cx="10515600" cy="1325563"/>
          </a:xfrm>
        </p:spPr>
        <p:txBody>
          <a:bodyPr/>
          <a:lstStyle/>
          <a:p>
            <a:r>
              <a:rPr lang="fr-FR" b="1" dirty="0">
                <a:solidFill>
                  <a:srgbClr val="0000CC"/>
                </a:solidFill>
              </a:rPr>
              <a:t>Suivi – évaluation</a:t>
            </a:r>
            <a:br>
              <a:rPr lang="fr-FR" b="1" dirty="0">
                <a:solidFill>
                  <a:srgbClr val="0000CC"/>
                </a:solidFill>
              </a:rPr>
            </a:br>
            <a:r>
              <a:rPr lang="fr-FR" b="1" dirty="0"/>
              <a:t> </a:t>
            </a:r>
            <a:endParaRPr lang="en-US" dirty="0"/>
          </a:p>
        </p:txBody>
      </p:sp>
      <p:sp>
        <p:nvSpPr>
          <p:cNvPr id="3" name="Content Placeholder 2">
            <a:extLst>
              <a:ext uri="{FF2B5EF4-FFF2-40B4-BE49-F238E27FC236}">
                <a16:creationId xmlns:a16="http://schemas.microsoft.com/office/drawing/2014/main" id="{D6C5ACF6-511C-4611-BD3F-5C7372233309}"/>
              </a:ext>
            </a:extLst>
          </p:cNvPr>
          <p:cNvSpPr>
            <a:spLocks noGrp="1"/>
          </p:cNvSpPr>
          <p:nvPr>
            <p:ph idx="1"/>
          </p:nvPr>
        </p:nvSpPr>
        <p:spPr>
          <a:xfrm>
            <a:off x="295275" y="561181"/>
            <a:ext cx="10915650" cy="6080125"/>
          </a:xfrm>
        </p:spPr>
        <p:txBody>
          <a:bodyPr>
            <a:normAutofit fontScale="40000" lnSpcReduction="20000"/>
          </a:bodyPr>
          <a:lstStyle/>
          <a:p>
            <a:pPr lvl="0"/>
            <a:r>
              <a:rPr lang="fr-FR" sz="7200" b="1" dirty="0">
                <a:solidFill>
                  <a:srgbClr val="0000CC"/>
                </a:solidFill>
              </a:rPr>
              <a:t>« Décédé » ou « Décès </a:t>
            </a:r>
            <a:r>
              <a:rPr lang="fr-FR" sz="7200" b="1" dirty="0"/>
              <a:t>» </a:t>
            </a:r>
            <a:endParaRPr lang="en-US" sz="7200" dirty="0"/>
          </a:p>
          <a:p>
            <a:pPr marL="0" indent="0">
              <a:buNone/>
            </a:pPr>
            <a:r>
              <a:rPr lang="fr-FR" sz="7200" dirty="0"/>
              <a:t>« Décédé » ou « décès » est défini comme un </a:t>
            </a:r>
            <a:r>
              <a:rPr lang="fr-FR" sz="7200" b="1" dirty="0">
                <a:solidFill>
                  <a:srgbClr val="3333FF"/>
                </a:solidFill>
              </a:rPr>
              <a:t>patient qui décède durant son séjour dans le programme PCIMAS</a:t>
            </a:r>
            <a:r>
              <a:rPr lang="fr-FR" sz="7200" dirty="0"/>
              <a:t> après avoir reçu son Numéro-unique MAS. </a:t>
            </a:r>
          </a:p>
          <a:p>
            <a:pPr marL="0" indent="0">
              <a:buNone/>
            </a:pPr>
            <a:endParaRPr lang="en-US" sz="7200" dirty="0"/>
          </a:p>
          <a:p>
            <a:pPr lvl="0"/>
            <a:r>
              <a:rPr lang="fr-FR" sz="7200" b="1" dirty="0">
                <a:solidFill>
                  <a:srgbClr val="0000CC"/>
                </a:solidFill>
              </a:rPr>
              <a:t>« Abandon–Confirmé » </a:t>
            </a:r>
            <a:endParaRPr lang="en-US" sz="7200" dirty="0">
              <a:solidFill>
                <a:srgbClr val="0000CC"/>
              </a:solidFill>
            </a:endParaRPr>
          </a:p>
          <a:p>
            <a:pPr marL="0" indent="0">
              <a:buNone/>
            </a:pPr>
            <a:r>
              <a:rPr lang="fr-FR" sz="7200" dirty="0"/>
              <a:t>Un « abandon-confirmé » est défini comme un patient </a:t>
            </a:r>
            <a:r>
              <a:rPr lang="fr-FR" sz="7200" b="1" dirty="0">
                <a:solidFill>
                  <a:srgbClr val="3333FF"/>
                </a:solidFill>
              </a:rPr>
              <a:t>absent pendant deux visites consécutives (14 jours au centre de santé et 2 jours en UNTI), </a:t>
            </a:r>
            <a:r>
              <a:rPr lang="fr-FR" sz="7200" dirty="0"/>
              <a:t>sans qu’il y ait eu de </a:t>
            </a:r>
            <a:r>
              <a:rPr lang="fr-FR" sz="7200" b="1" dirty="0">
                <a:solidFill>
                  <a:srgbClr val="3333FF"/>
                </a:solidFill>
              </a:rPr>
              <a:t>négociations ou arrangements avec le personnel de santé et sans être officiellement déchargé </a:t>
            </a:r>
            <a:r>
              <a:rPr lang="fr-FR" sz="7200" dirty="0"/>
              <a:t>: il est connu pour être encore en vie (renseignement pris à partir d’une visite à domicile, auprès du voisin, du volontaire ou du RECO). </a:t>
            </a:r>
          </a:p>
          <a:p>
            <a:pPr marL="0" indent="0">
              <a:buNone/>
            </a:pPr>
            <a:endParaRPr lang="en-US" sz="7200" dirty="0"/>
          </a:p>
          <a:p>
            <a:pPr lvl="0"/>
            <a:r>
              <a:rPr lang="fr-FR" sz="7200" b="1" dirty="0">
                <a:solidFill>
                  <a:srgbClr val="0000CC"/>
                </a:solidFill>
              </a:rPr>
              <a:t>« Abandon-Non-Confirmé » </a:t>
            </a:r>
            <a:endParaRPr lang="en-US" sz="7200" dirty="0">
              <a:solidFill>
                <a:srgbClr val="0000CC"/>
              </a:solidFill>
            </a:endParaRPr>
          </a:p>
          <a:p>
            <a:pPr marL="0" indent="0">
              <a:buNone/>
            </a:pPr>
            <a:r>
              <a:rPr lang="fr-FR" sz="7200" dirty="0"/>
              <a:t>Un « abandon-non-confirmé » est défini comme </a:t>
            </a:r>
            <a:r>
              <a:rPr lang="fr-FR" sz="7200" b="1" dirty="0">
                <a:solidFill>
                  <a:srgbClr val="3333FF"/>
                </a:solidFill>
              </a:rPr>
              <a:t>un abandon, mais sans être certain qu’il soit encore en vie ou décédé.</a:t>
            </a:r>
            <a:r>
              <a:rPr lang="fr-FR" sz="7200" dirty="0"/>
              <a:t> </a:t>
            </a:r>
            <a:endParaRPr lang="en-US" sz="7200" dirty="0"/>
          </a:p>
          <a:p>
            <a:pPr marL="0" indent="0">
              <a:buNone/>
            </a:pPr>
            <a:endParaRPr lang="en-US" dirty="0"/>
          </a:p>
        </p:txBody>
      </p:sp>
    </p:spTree>
    <p:extLst>
      <p:ext uri="{BB962C8B-B14F-4D97-AF65-F5344CB8AC3E}">
        <p14:creationId xmlns:p14="http://schemas.microsoft.com/office/powerpoint/2010/main" val="159265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FFBE-8CC9-4EF9-95EA-15EE449215F3}"/>
              </a:ext>
            </a:extLst>
          </p:cNvPr>
          <p:cNvSpPr>
            <a:spLocks noGrp="1"/>
          </p:cNvSpPr>
          <p:nvPr>
            <p:ph type="title"/>
          </p:nvPr>
        </p:nvSpPr>
        <p:spPr>
          <a:xfrm>
            <a:off x="838200" y="-101600"/>
            <a:ext cx="10515600" cy="1325563"/>
          </a:xfrm>
        </p:spPr>
        <p:txBody>
          <a:bodyPr/>
          <a:lstStyle/>
          <a:p>
            <a:r>
              <a:rPr lang="fr-FR" b="1" dirty="0">
                <a:solidFill>
                  <a:srgbClr val="0000CC"/>
                </a:solidFill>
              </a:rPr>
              <a:t>Suivi – évaluation</a:t>
            </a:r>
            <a:br>
              <a:rPr lang="fr-FR" b="1" dirty="0">
                <a:solidFill>
                  <a:srgbClr val="0000CC"/>
                </a:solidFill>
              </a:rPr>
            </a:br>
            <a:r>
              <a:rPr lang="fr-FR" b="1" dirty="0"/>
              <a:t> </a:t>
            </a:r>
            <a:endParaRPr lang="en-US" dirty="0"/>
          </a:p>
        </p:txBody>
      </p:sp>
      <p:sp>
        <p:nvSpPr>
          <p:cNvPr id="3" name="Content Placeholder 2">
            <a:extLst>
              <a:ext uri="{FF2B5EF4-FFF2-40B4-BE49-F238E27FC236}">
                <a16:creationId xmlns:a16="http://schemas.microsoft.com/office/drawing/2014/main" id="{D6C5ACF6-511C-4611-BD3F-5C7372233309}"/>
              </a:ext>
            </a:extLst>
          </p:cNvPr>
          <p:cNvSpPr>
            <a:spLocks noGrp="1"/>
          </p:cNvSpPr>
          <p:nvPr>
            <p:ph idx="1"/>
          </p:nvPr>
        </p:nvSpPr>
        <p:spPr>
          <a:xfrm>
            <a:off x="295275" y="561181"/>
            <a:ext cx="10915650" cy="6296819"/>
          </a:xfrm>
        </p:spPr>
        <p:txBody>
          <a:bodyPr>
            <a:normAutofit/>
          </a:bodyPr>
          <a:lstStyle/>
          <a:p>
            <a:pPr lvl="0"/>
            <a:r>
              <a:rPr lang="fr-FR" b="1" dirty="0">
                <a:solidFill>
                  <a:srgbClr val="0000CC"/>
                </a:solidFill>
              </a:rPr>
              <a:t>« Non- Réponse » (au traitement standard) </a:t>
            </a:r>
            <a:endParaRPr lang="en-US" dirty="0">
              <a:solidFill>
                <a:srgbClr val="0000CC"/>
              </a:solidFill>
            </a:endParaRPr>
          </a:p>
          <a:p>
            <a:pPr marL="0" indent="0">
              <a:buNone/>
            </a:pPr>
            <a:r>
              <a:rPr lang="fr-FR" dirty="0"/>
              <a:t>Un « non-répondant au traitement » est défini comme un patient pris en charge soit par l’UNTI, soit par le centre de santé ou le CAC, qui remplit</a:t>
            </a:r>
            <a:r>
              <a:rPr lang="fr-FR" dirty="0">
                <a:solidFill>
                  <a:srgbClr val="3333FF"/>
                </a:solidFill>
              </a:rPr>
              <a:t> </a:t>
            </a:r>
            <a:r>
              <a:rPr lang="fr-FR" b="1" dirty="0">
                <a:solidFill>
                  <a:srgbClr val="3333FF"/>
                </a:solidFill>
              </a:rPr>
              <a:t>les critères d’Echec de réponse au traitement selon le protocole PCIMA</a:t>
            </a:r>
            <a:r>
              <a:rPr lang="fr-FR" dirty="0">
                <a:solidFill>
                  <a:srgbClr val="3333FF"/>
                </a:solidFill>
              </a:rPr>
              <a:t> </a:t>
            </a:r>
          </a:p>
          <a:p>
            <a:pPr marL="0" indent="0">
              <a:buNone/>
            </a:pPr>
            <a:endParaRPr lang="fr-FR" b="1" dirty="0">
              <a:solidFill>
                <a:srgbClr val="3333FF"/>
              </a:solidFill>
            </a:endParaRPr>
          </a:p>
          <a:p>
            <a:pPr marL="0" indent="0">
              <a:buNone/>
            </a:pPr>
            <a:endParaRPr lang="fr-FR" b="1" dirty="0">
              <a:solidFill>
                <a:srgbClr val="3333FF"/>
              </a:solidFill>
            </a:endParaRPr>
          </a:p>
          <a:p>
            <a:pPr marL="0" indent="0">
              <a:buNone/>
            </a:pPr>
            <a:r>
              <a:rPr lang="fr-FR" b="1" dirty="0">
                <a:solidFill>
                  <a:srgbClr val="0000CC"/>
                </a:solidFill>
              </a:rPr>
              <a:t>« Référé-Médical » </a:t>
            </a:r>
            <a:endParaRPr lang="en-US" dirty="0">
              <a:solidFill>
                <a:srgbClr val="0000CC"/>
              </a:solidFill>
            </a:endParaRPr>
          </a:p>
          <a:p>
            <a:pPr marL="0" indent="0">
              <a:buNone/>
            </a:pPr>
            <a:r>
              <a:rPr lang="fr-FR" dirty="0"/>
              <a:t>Un « référé-médical » est défini comme </a:t>
            </a:r>
            <a:r>
              <a:rPr lang="fr-FR" b="1" dirty="0">
                <a:solidFill>
                  <a:srgbClr val="3333FF"/>
                </a:solidFill>
              </a:rPr>
              <a:t>un patient qui a une maladie grave sous-jacente</a:t>
            </a:r>
            <a:r>
              <a:rPr lang="fr-FR" dirty="0"/>
              <a:t>, dont le traitement (ou les tests diagnostiques) </a:t>
            </a:r>
            <a:r>
              <a:rPr lang="fr-FR" b="1" dirty="0">
                <a:solidFill>
                  <a:srgbClr val="3333FF"/>
                </a:solidFill>
              </a:rPr>
              <a:t>dépasse les compétences de l’UNTI</a:t>
            </a:r>
            <a:r>
              <a:rPr lang="fr-FR" dirty="0"/>
              <a:t>. Il est alors répertorié comme un patient qui quitte le programme PCIMA pour être pris en charge par une autre structure. </a:t>
            </a:r>
            <a:endParaRPr lang="en-US" dirty="0"/>
          </a:p>
          <a:p>
            <a:pPr marL="0" indent="0">
              <a:buNone/>
            </a:pPr>
            <a:endParaRPr lang="en-US" dirty="0"/>
          </a:p>
        </p:txBody>
      </p:sp>
    </p:spTree>
    <p:extLst>
      <p:ext uri="{BB962C8B-B14F-4D97-AF65-F5344CB8AC3E}">
        <p14:creationId xmlns:p14="http://schemas.microsoft.com/office/powerpoint/2010/main" val="217286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FFBE-8CC9-4EF9-95EA-15EE449215F3}"/>
              </a:ext>
            </a:extLst>
          </p:cNvPr>
          <p:cNvSpPr>
            <a:spLocks noGrp="1"/>
          </p:cNvSpPr>
          <p:nvPr>
            <p:ph type="title"/>
          </p:nvPr>
        </p:nvSpPr>
        <p:spPr>
          <a:xfrm>
            <a:off x="838200" y="-101600"/>
            <a:ext cx="10515600" cy="1325563"/>
          </a:xfrm>
        </p:spPr>
        <p:txBody>
          <a:bodyPr/>
          <a:lstStyle/>
          <a:p>
            <a:r>
              <a:rPr lang="fr-FR" b="1" dirty="0">
                <a:solidFill>
                  <a:srgbClr val="0000CC"/>
                </a:solidFill>
              </a:rPr>
              <a:t>Suivi – évaluation</a:t>
            </a:r>
            <a:br>
              <a:rPr lang="fr-FR" b="1" dirty="0">
                <a:solidFill>
                  <a:srgbClr val="0000CC"/>
                </a:solidFill>
              </a:rPr>
            </a:br>
            <a:r>
              <a:rPr lang="fr-FR" b="1" dirty="0"/>
              <a:t> </a:t>
            </a:r>
            <a:endParaRPr lang="en-US" dirty="0"/>
          </a:p>
        </p:txBody>
      </p:sp>
      <p:sp>
        <p:nvSpPr>
          <p:cNvPr id="3" name="Content Placeholder 2">
            <a:extLst>
              <a:ext uri="{FF2B5EF4-FFF2-40B4-BE49-F238E27FC236}">
                <a16:creationId xmlns:a16="http://schemas.microsoft.com/office/drawing/2014/main" id="{D6C5ACF6-511C-4611-BD3F-5C7372233309}"/>
              </a:ext>
            </a:extLst>
          </p:cNvPr>
          <p:cNvSpPr>
            <a:spLocks noGrp="1"/>
          </p:cNvSpPr>
          <p:nvPr>
            <p:ph idx="1"/>
          </p:nvPr>
        </p:nvSpPr>
        <p:spPr>
          <a:xfrm>
            <a:off x="295275" y="561181"/>
            <a:ext cx="10915650" cy="6296819"/>
          </a:xfrm>
        </p:spPr>
        <p:txBody>
          <a:bodyPr>
            <a:normAutofit/>
          </a:bodyPr>
          <a:lstStyle/>
          <a:p>
            <a:pPr lvl="0"/>
            <a:r>
              <a:rPr lang="fr-FR" b="1" dirty="0">
                <a:solidFill>
                  <a:srgbClr val="0000CC"/>
                </a:solidFill>
              </a:rPr>
              <a:t>« Refus-de-référence » </a:t>
            </a:r>
            <a:endParaRPr lang="en-US" dirty="0">
              <a:solidFill>
                <a:srgbClr val="0000CC"/>
              </a:solidFill>
            </a:endParaRPr>
          </a:p>
          <a:p>
            <a:pPr marL="0" indent="0">
              <a:buNone/>
            </a:pPr>
            <a:r>
              <a:rPr lang="fr-FR" dirty="0"/>
              <a:t>Un « refus-de-référence » est défini comme un patient qui </a:t>
            </a:r>
            <a:r>
              <a:rPr lang="fr-FR" b="1" dirty="0">
                <a:solidFill>
                  <a:srgbClr val="3333FF"/>
                </a:solidFill>
              </a:rPr>
              <a:t>remplit les critères d’admission à l’UNTI </a:t>
            </a:r>
            <a:r>
              <a:rPr lang="fr-FR" dirty="0"/>
              <a:t>(selon les critères de triage), </a:t>
            </a:r>
            <a:r>
              <a:rPr lang="fr-FR" b="1" dirty="0">
                <a:solidFill>
                  <a:srgbClr val="3333FF"/>
                </a:solidFill>
              </a:rPr>
              <a:t>mais refuse d’être référé du centre de santé vers l’UNTI. </a:t>
            </a:r>
            <a:endParaRPr lang="en-US" b="1" dirty="0">
              <a:solidFill>
                <a:srgbClr val="3333FF"/>
              </a:solidFill>
            </a:endParaRPr>
          </a:p>
          <a:p>
            <a:pPr marL="0" indent="0">
              <a:buNone/>
            </a:pPr>
            <a:endParaRPr lang="en-US" dirty="0"/>
          </a:p>
          <a:p>
            <a:pPr lvl="0"/>
            <a:r>
              <a:rPr lang="fr-FR" b="1" dirty="0">
                <a:solidFill>
                  <a:srgbClr val="0000CC"/>
                </a:solidFill>
              </a:rPr>
              <a:t>« Déchargé » </a:t>
            </a:r>
            <a:endParaRPr lang="en-US" dirty="0">
              <a:solidFill>
                <a:srgbClr val="0000CC"/>
              </a:solidFill>
            </a:endParaRPr>
          </a:p>
          <a:p>
            <a:pPr marL="0" indent="0">
              <a:buNone/>
            </a:pPr>
            <a:r>
              <a:rPr lang="fr-FR" dirty="0"/>
              <a:t>Un « déchargé » est défini comme </a:t>
            </a:r>
            <a:r>
              <a:rPr lang="fr-FR" b="1" dirty="0">
                <a:solidFill>
                  <a:srgbClr val="3333FF"/>
                </a:solidFill>
              </a:rPr>
              <a:t>un patient qui quitte le programme PCIMA, parce qu’il est guéri, décède, abandonné, non </a:t>
            </a:r>
            <a:r>
              <a:rPr lang="fr-FR" b="1" dirty="0" err="1">
                <a:solidFill>
                  <a:srgbClr val="3333FF"/>
                </a:solidFill>
              </a:rPr>
              <a:t>repondant</a:t>
            </a:r>
            <a:r>
              <a:rPr lang="fr-FR" b="1" dirty="0">
                <a:solidFill>
                  <a:srgbClr val="3333FF"/>
                </a:solidFill>
              </a:rPr>
              <a:t> ou est référé médicalement. </a:t>
            </a:r>
            <a:endParaRPr lang="en-US" b="1" dirty="0">
              <a:solidFill>
                <a:srgbClr val="3333FF"/>
              </a:solidFill>
            </a:endParaRPr>
          </a:p>
          <a:p>
            <a:pPr marL="0" indent="0">
              <a:buNone/>
            </a:pPr>
            <a:endParaRPr lang="en-US" dirty="0"/>
          </a:p>
        </p:txBody>
      </p:sp>
    </p:spTree>
    <p:extLst>
      <p:ext uri="{BB962C8B-B14F-4D97-AF65-F5344CB8AC3E}">
        <p14:creationId xmlns:p14="http://schemas.microsoft.com/office/powerpoint/2010/main" val="23471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7C7254-7858-4DFD-8BE2-E262722DA8EE}"/>
              </a:ext>
            </a:extLst>
          </p:cNvPr>
          <p:cNvSpPr>
            <a:spLocks noGrp="1"/>
          </p:cNvSpPr>
          <p:nvPr>
            <p:ph type="title"/>
          </p:nvPr>
        </p:nvSpPr>
        <p:spPr>
          <a:xfrm>
            <a:off x="838200" y="0"/>
            <a:ext cx="10515600" cy="1325563"/>
          </a:xfrm>
        </p:spPr>
        <p:txBody>
          <a:bodyPr>
            <a:normAutofit fontScale="90000"/>
          </a:bodyPr>
          <a:lstStyle/>
          <a:p>
            <a:pPr algn="ctr"/>
            <a:br>
              <a:rPr lang="fr-FR" sz="3200" b="1" dirty="0">
                <a:solidFill>
                  <a:srgbClr val="0000CC"/>
                </a:solidFill>
                <a:latin typeface="Tw Cen MT" panose="020B0602020104020603" pitchFamily="34" charset="0"/>
              </a:rPr>
            </a:br>
            <a:r>
              <a:rPr lang="fr-FR" sz="3200" b="1" dirty="0">
                <a:solidFill>
                  <a:srgbClr val="0000CC"/>
                </a:solidFill>
                <a:latin typeface="Tw Cen MT" panose="020B0602020104020603" pitchFamily="34" charset="0"/>
              </a:rPr>
              <a:t>5-Procédures d’admission d’un cas au CAC</a:t>
            </a:r>
            <a:br>
              <a:rPr lang="en-US" dirty="0"/>
            </a:br>
            <a:endParaRPr lang="en-US" dirty="0"/>
          </a:p>
        </p:txBody>
      </p:sp>
      <p:graphicFrame>
        <p:nvGraphicFramePr>
          <p:cNvPr id="5" name="Table 4">
            <a:extLst>
              <a:ext uri="{FF2B5EF4-FFF2-40B4-BE49-F238E27FC236}">
                <a16:creationId xmlns:a16="http://schemas.microsoft.com/office/drawing/2014/main" id="{28455395-722F-4E91-9DEE-3125CF0C44ED}"/>
              </a:ext>
            </a:extLst>
          </p:cNvPr>
          <p:cNvGraphicFramePr>
            <a:graphicFrameLocks noGrp="1"/>
          </p:cNvGraphicFramePr>
          <p:nvPr>
            <p:extLst>
              <p:ext uri="{D42A27DB-BD31-4B8C-83A1-F6EECF244321}">
                <p14:modId xmlns:p14="http://schemas.microsoft.com/office/powerpoint/2010/main" val="4218677450"/>
              </p:ext>
            </p:extLst>
          </p:nvPr>
        </p:nvGraphicFramePr>
        <p:xfrm>
          <a:off x="678659" y="873304"/>
          <a:ext cx="10184601" cy="5450280"/>
        </p:xfrm>
        <a:graphic>
          <a:graphicData uri="http://schemas.openxmlformats.org/drawingml/2006/table">
            <a:tbl>
              <a:tblPr firstRow="1" firstCol="1" bandRow="1"/>
              <a:tblGrid>
                <a:gridCol w="2804211">
                  <a:extLst>
                    <a:ext uri="{9D8B030D-6E8A-4147-A177-3AD203B41FA5}">
                      <a16:colId xmlns:a16="http://schemas.microsoft.com/office/drawing/2014/main" val="4012182212"/>
                    </a:ext>
                  </a:extLst>
                </a:gridCol>
                <a:gridCol w="3734763">
                  <a:extLst>
                    <a:ext uri="{9D8B030D-6E8A-4147-A177-3AD203B41FA5}">
                      <a16:colId xmlns:a16="http://schemas.microsoft.com/office/drawing/2014/main" val="2671332871"/>
                    </a:ext>
                  </a:extLst>
                </a:gridCol>
                <a:gridCol w="3645627">
                  <a:extLst>
                    <a:ext uri="{9D8B030D-6E8A-4147-A177-3AD203B41FA5}">
                      <a16:colId xmlns:a16="http://schemas.microsoft.com/office/drawing/2014/main" val="4268529656"/>
                    </a:ext>
                  </a:extLst>
                </a:gridCol>
              </a:tblGrid>
              <a:tr h="534032">
                <a:tc>
                  <a:txBody>
                    <a:bodyPr/>
                    <a:lstStyle/>
                    <a:p>
                      <a:pPr marL="0" marR="0" algn="ctr">
                        <a:lnSpc>
                          <a:spcPct val="107000"/>
                        </a:lnSpc>
                        <a:spcBef>
                          <a:spcPts val="0"/>
                        </a:spcBef>
                        <a:spcAft>
                          <a:spcPts val="0"/>
                        </a:spcAft>
                      </a:pPr>
                      <a:r>
                        <a:rPr lang="fr-FR" sz="2400" b="1" dirty="0">
                          <a:effectLst/>
                          <a:latin typeface="+mn-lt"/>
                          <a:ea typeface="Calibri" panose="020F0502020204030204" pitchFamily="34" charset="0"/>
                          <a:cs typeface="Arial" panose="020B0604020202020204" pitchFamily="34" charset="0"/>
                        </a:rPr>
                        <a:t>Etape</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fr-FR" sz="2400" b="1" dirty="0">
                          <a:effectLst/>
                          <a:latin typeface="+mn-lt"/>
                          <a:ea typeface="Calibri" panose="020F0502020204030204" pitchFamily="34" charset="0"/>
                          <a:cs typeface="Arial" panose="020B0604020202020204" pitchFamily="34" charset="0"/>
                        </a:rPr>
                        <a:t>Action</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285416169"/>
                  </a:ext>
                </a:extLst>
              </a:tr>
              <a:tr h="897254">
                <a:tc>
                  <a:txBody>
                    <a:bodyPr/>
                    <a:lstStyle/>
                    <a:p>
                      <a:pPr marL="0" marR="0" algn="ctr">
                        <a:lnSpc>
                          <a:spcPct val="107000"/>
                        </a:lnSpc>
                        <a:spcBef>
                          <a:spcPts val="0"/>
                        </a:spcBef>
                        <a:spcAft>
                          <a:spcPts val="0"/>
                        </a:spcAft>
                      </a:pPr>
                      <a:r>
                        <a:rPr lang="fr-FR" sz="2400" b="1" dirty="0">
                          <a:effectLst/>
                          <a:latin typeface="+mn-lt"/>
                          <a:ea typeface="Calibri" panose="020F0502020204030204" pitchFamily="34" charset="0"/>
                          <a:cs typeface="Arial" panose="020B0604020202020204" pitchFamily="34" charset="0"/>
                        </a:rPr>
                        <a:t>1</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fr-FR" sz="2400" dirty="0">
                          <a:effectLst/>
                          <a:latin typeface="+mn-lt"/>
                          <a:ea typeface="Calibri" panose="020F0502020204030204" pitchFamily="34" charset="0"/>
                          <a:cs typeface="Arial" panose="020B0604020202020204" pitchFamily="34" charset="0"/>
                        </a:rPr>
                        <a:t>Saluer l’accompagnant à une distance de 2 mètres</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fr-FR" sz="24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2438359"/>
                  </a:ext>
                </a:extLst>
              </a:tr>
              <a:tr h="862841">
                <a:tc rowSpan="2">
                  <a:txBody>
                    <a:bodyPr/>
                    <a:lstStyle/>
                    <a:p>
                      <a:pPr marL="0" marR="0" algn="ctr">
                        <a:lnSpc>
                          <a:spcPct val="107000"/>
                        </a:lnSpc>
                        <a:spcBef>
                          <a:spcPts val="0"/>
                        </a:spcBef>
                        <a:spcAft>
                          <a:spcPts val="0"/>
                        </a:spcAft>
                      </a:pPr>
                      <a:r>
                        <a:rPr lang="fr-FR" sz="2400" b="1" dirty="0">
                          <a:effectLst/>
                          <a:latin typeface="+mn-lt"/>
                          <a:ea typeface="Times New Roman" panose="02020603050405020304" pitchFamily="18" charset="0"/>
                          <a:cs typeface="Arial" panose="020B0604020202020204" pitchFamily="34" charset="0"/>
                        </a:rPr>
                        <a:t>2</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fr-FR" sz="2400" dirty="0">
                          <a:effectLst/>
                          <a:latin typeface="+mn-lt"/>
                          <a:ea typeface="Times New Roman" panose="02020603050405020304" pitchFamily="18" charset="0"/>
                          <a:cs typeface="Arial" panose="020B0604020202020204" pitchFamily="34" charset="0"/>
                        </a:rPr>
                        <a:t>Demandez au soignant le sexe de l'enfant.</a:t>
                      </a:r>
                      <a:endParaRPr lang="en-US" sz="24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2400" dirty="0">
                          <a:effectLst/>
                          <a:latin typeface="+mn-lt"/>
                          <a:ea typeface="Calibri" panose="020F0502020204030204" pitchFamily="34" charset="0"/>
                          <a:cs typeface="Arial" panose="020B0604020202020204" pitchFamily="34" charset="0"/>
                        </a:rPr>
                        <a:t> </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fr-FR" sz="2400" b="1" dirty="0" err="1">
                          <a:solidFill>
                            <a:srgbClr val="000000"/>
                          </a:solidFill>
                          <a:effectLst/>
                          <a:latin typeface="+mn-lt"/>
                          <a:ea typeface="Times New Roman" panose="02020603050405020304" pitchFamily="18" charset="0"/>
                          <a:cs typeface="Calibri" panose="020F0502020204030204" pitchFamily="34" charset="0"/>
                        </a:rPr>
                        <a:t>Feminin</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1778610"/>
                  </a:ext>
                </a:extLst>
              </a:tr>
              <a:tr h="871828">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fr-FR" sz="2400" b="1" dirty="0">
                          <a:solidFill>
                            <a:srgbClr val="000000"/>
                          </a:solidFill>
                          <a:effectLst/>
                          <a:latin typeface="+mn-lt"/>
                          <a:ea typeface="Times New Roman" panose="02020603050405020304" pitchFamily="18" charset="0"/>
                          <a:cs typeface="Calibri" panose="020F0502020204030204" pitchFamily="34" charset="0"/>
                        </a:rPr>
                        <a:t>Masculin</a:t>
                      </a:r>
                      <a:r>
                        <a:rPr lang="fr-FR" sz="2400" dirty="0">
                          <a:effectLst/>
                          <a:latin typeface="+mn-lt"/>
                          <a:ea typeface="Calibri" panose="020F0502020204030204" pitchFamily="34" charset="0"/>
                          <a:cs typeface="Arial" panose="020B0604020202020204" pitchFamily="34" charset="0"/>
                        </a:rPr>
                        <a:t> </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6314754"/>
                  </a:ext>
                </a:extLst>
              </a:tr>
              <a:tr h="751107">
                <a:tc rowSpan="3">
                  <a:txBody>
                    <a:bodyPr/>
                    <a:lstStyle/>
                    <a:p>
                      <a:pPr marL="0" marR="0" algn="ctr">
                        <a:lnSpc>
                          <a:spcPct val="107000"/>
                        </a:lnSpc>
                        <a:spcBef>
                          <a:spcPts val="0"/>
                        </a:spcBef>
                        <a:spcAft>
                          <a:spcPts val="0"/>
                        </a:spcAft>
                      </a:pPr>
                      <a:r>
                        <a:rPr lang="fr-FR" sz="2400" b="1" dirty="0">
                          <a:effectLst/>
                          <a:latin typeface="+mn-lt"/>
                          <a:ea typeface="Calibri" panose="020F0502020204030204" pitchFamily="34" charset="0"/>
                          <a:cs typeface="Arial" panose="020B0604020202020204" pitchFamily="34" charset="0"/>
                        </a:rPr>
                        <a:t>3</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fr-FR" sz="2400" dirty="0">
                          <a:effectLst/>
                          <a:latin typeface="+mn-lt"/>
                          <a:ea typeface="Times New Roman" panose="02020603050405020304" pitchFamily="18" charset="0"/>
                          <a:cs typeface="Arial" panose="020B0604020202020204" pitchFamily="34" charset="0"/>
                        </a:rPr>
                        <a:t>Demandez le nom et l’âge de l’enfant. (confirmer que l'enfant est entre 6-59 mois)</a:t>
                      </a:r>
                      <a:endParaRPr lang="en-US" sz="24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2400" dirty="0">
                          <a:effectLst/>
                          <a:latin typeface="+mn-lt"/>
                          <a:ea typeface="Calibri" panose="020F0502020204030204" pitchFamily="34" charset="0"/>
                          <a:cs typeface="Arial" panose="020B0604020202020204" pitchFamily="34" charset="0"/>
                        </a:rPr>
                        <a:t> </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tabLst>
                          <a:tab pos="622300" algn="l"/>
                        </a:tabLst>
                      </a:pPr>
                      <a:r>
                        <a:rPr lang="fr-FR" sz="2400" b="1" dirty="0">
                          <a:solidFill>
                            <a:srgbClr val="000000"/>
                          </a:solidFill>
                          <a:effectLst/>
                          <a:latin typeface="+mn-lt"/>
                          <a:ea typeface="Times New Roman" panose="02020603050405020304" pitchFamily="18" charset="0"/>
                          <a:cs typeface="Calibri" panose="020F0502020204030204" pitchFamily="34" charset="0"/>
                        </a:rPr>
                        <a:t>6 - 11 MOIS</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5280623"/>
                  </a:ext>
                </a:extLst>
              </a:tr>
              <a:tr h="767852">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fr-FR" sz="2400" b="1" dirty="0">
                          <a:solidFill>
                            <a:srgbClr val="000000"/>
                          </a:solidFill>
                          <a:effectLst/>
                          <a:latin typeface="+mn-lt"/>
                          <a:ea typeface="Times New Roman" panose="02020603050405020304" pitchFamily="18" charset="0"/>
                          <a:cs typeface="Calibri" panose="020F0502020204030204" pitchFamily="34" charset="0"/>
                        </a:rPr>
                        <a:t>12 - 23 MOIS</a:t>
                      </a:r>
                      <a:r>
                        <a:rPr lang="fr-FR" sz="2400" dirty="0">
                          <a:effectLst/>
                          <a:latin typeface="+mn-lt"/>
                          <a:ea typeface="Calibri" panose="020F0502020204030204" pitchFamily="34" charset="0"/>
                          <a:cs typeface="Times New Roman" panose="02020603050405020304" pitchFamily="18" charset="0"/>
                        </a:rPr>
                        <a:t> </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592783"/>
                  </a:ext>
                </a:extLst>
              </a:tr>
              <a:tr h="749716">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fr-FR" sz="2400" b="1" dirty="0">
                          <a:effectLst/>
                          <a:latin typeface="+mn-lt"/>
                          <a:ea typeface="Calibri" panose="020F0502020204030204" pitchFamily="34" charset="0"/>
                          <a:cs typeface="Arial" panose="020B0604020202020204" pitchFamily="34" charset="0"/>
                        </a:rPr>
                        <a:t>24 - 59 MOIS</a:t>
                      </a:r>
                      <a:endParaRPr lang="en-US" sz="24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2400" b="1" dirty="0">
                          <a:solidFill>
                            <a:srgbClr val="000000"/>
                          </a:solidFill>
                          <a:effectLst/>
                          <a:latin typeface="+mn-lt"/>
                          <a:ea typeface="Times New Roman" panose="02020603050405020304" pitchFamily="18" charset="0"/>
                          <a:cs typeface="Calibri" panose="020F0502020204030204" pitchFamily="34" charset="0"/>
                        </a:rPr>
                        <a:t> </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3705116"/>
                  </a:ext>
                </a:extLst>
              </a:tr>
            </a:tbl>
          </a:graphicData>
        </a:graphic>
      </p:graphicFrame>
      <p:pic>
        <p:nvPicPr>
          <p:cNvPr id="6" name="image44.png">
            <a:extLst>
              <a:ext uri="{FF2B5EF4-FFF2-40B4-BE49-F238E27FC236}">
                <a16:creationId xmlns:a16="http://schemas.microsoft.com/office/drawing/2014/main" id="{1B99F7AB-870A-4514-ABEA-1450A5E94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3520" y="1288854"/>
            <a:ext cx="1566872" cy="8628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308">
            <a:extLst>
              <a:ext uri="{FF2B5EF4-FFF2-40B4-BE49-F238E27FC236}">
                <a16:creationId xmlns:a16="http://schemas.microsoft.com/office/drawing/2014/main" id="{DA6E5F57-8BD7-4D7F-B71A-0CFC23984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6956" y="2378065"/>
            <a:ext cx="1752609" cy="5909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309">
            <a:extLst>
              <a:ext uri="{FF2B5EF4-FFF2-40B4-BE49-F238E27FC236}">
                <a16:creationId xmlns:a16="http://schemas.microsoft.com/office/drawing/2014/main" id="{3C452E6C-1C96-4258-BF95-307FE0A76F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727" y="3195432"/>
            <a:ext cx="1854206" cy="757652"/>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Shape 8">
            <a:extLst>
              <a:ext uri="{FF2B5EF4-FFF2-40B4-BE49-F238E27FC236}">
                <a16:creationId xmlns:a16="http://schemas.microsoft.com/office/drawing/2014/main" id="{4C279D63-5DEE-481D-89E6-C3D133C9D9A8}"/>
              </a:ext>
            </a:extLst>
          </p:cNvPr>
          <p:cNvSpPr>
            <a:spLocks/>
          </p:cNvSpPr>
          <p:nvPr/>
        </p:nvSpPr>
        <p:spPr bwMode="auto">
          <a:xfrm>
            <a:off x="9196389" y="4109738"/>
            <a:ext cx="952499" cy="506413"/>
          </a:xfrm>
          <a:custGeom>
            <a:avLst/>
            <a:gdLst>
              <a:gd name="T0" fmla="+- 0 10383 9673"/>
              <a:gd name="T1" fmla="*/ T0 w 718"/>
              <a:gd name="T2" fmla="+- 0 3691 3298"/>
              <a:gd name="T3" fmla="*/ 3691 h 502"/>
              <a:gd name="T4" fmla="+- 0 10373 9673"/>
              <a:gd name="T5" fmla="*/ T4 w 718"/>
              <a:gd name="T6" fmla="+- 0 3691 3298"/>
              <a:gd name="T7" fmla="*/ 3691 h 502"/>
              <a:gd name="T8" fmla="+- 0 10348 9673"/>
              <a:gd name="T9" fmla="*/ T8 w 718"/>
              <a:gd name="T10" fmla="+- 0 3681 3298"/>
              <a:gd name="T11" fmla="*/ 3681 h 502"/>
              <a:gd name="T12" fmla="+- 0 10334 9673"/>
              <a:gd name="T13" fmla="*/ T12 w 718"/>
              <a:gd name="T14" fmla="+- 0 3664 3298"/>
              <a:gd name="T15" fmla="*/ 3664 h 502"/>
              <a:gd name="T16" fmla="+- 0 10296 9673"/>
              <a:gd name="T17" fmla="*/ T16 w 718"/>
              <a:gd name="T18" fmla="+- 0 3649 3298"/>
              <a:gd name="T19" fmla="*/ 3649 h 502"/>
              <a:gd name="T20" fmla="+- 0 10280 9673"/>
              <a:gd name="T21" fmla="*/ T20 w 718"/>
              <a:gd name="T22" fmla="+- 0 3655 3298"/>
              <a:gd name="T23" fmla="*/ 3655 h 502"/>
              <a:gd name="T24" fmla="+- 0 10250 9673"/>
              <a:gd name="T25" fmla="*/ T24 w 718"/>
              <a:gd name="T26" fmla="+- 0 3650 3298"/>
              <a:gd name="T27" fmla="*/ 3650 h 502"/>
              <a:gd name="T28" fmla="+- 0 10223 9673"/>
              <a:gd name="T29" fmla="*/ T28 w 718"/>
              <a:gd name="T30" fmla="+- 0 3647 3298"/>
              <a:gd name="T31" fmla="*/ 3647 h 502"/>
              <a:gd name="T32" fmla="+- 0 10222 9673"/>
              <a:gd name="T33" fmla="*/ T32 w 718"/>
              <a:gd name="T34" fmla="+- 0 3611 3298"/>
              <a:gd name="T35" fmla="*/ 3611 h 502"/>
              <a:gd name="T36" fmla="+- 0 10216 9673"/>
              <a:gd name="T37" fmla="*/ T36 w 718"/>
              <a:gd name="T38" fmla="+- 0 3573 3298"/>
              <a:gd name="T39" fmla="*/ 3573 h 502"/>
              <a:gd name="T40" fmla="+- 0 10200 9673"/>
              <a:gd name="T41" fmla="*/ T40 w 718"/>
              <a:gd name="T42" fmla="+- 0 3553 3298"/>
              <a:gd name="T43" fmla="*/ 3553 h 502"/>
              <a:gd name="T44" fmla="+- 0 10116 9673"/>
              <a:gd name="T45" fmla="*/ T44 w 718"/>
              <a:gd name="T46" fmla="+- 0 3525 3298"/>
              <a:gd name="T47" fmla="*/ 3525 h 502"/>
              <a:gd name="T48" fmla="+- 0 10081 9673"/>
              <a:gd name="T49" fmla="*/ T48 w 718"/>
              <a:gd name="T50" fmla="+- 0 3525 3298"/>
              <a:gd name="T51" fmla="*/ 3525 h 502"/>
              <a:gd name="T52" fmla="+- 0 10057 9673"/>
              <a:gd name="T53" fmla="*/ T52 w 718"/>
              <a:gd name="T54" fmla="+- 0 3525 3298"/>
              <a:gd name="T55" fmla="*/ 3525 h 502"/>
              <a:gd name="T56" fmla="+- 0 10028 9673"/>
              <a:gd name="T57" fmla="*/ T56 w 718"/>
              <a:gd name="T58" fmla="+- 0 3526 3298"/>
              <a:gd name="T59" fmla="*/ 3526 h 502"/>
              <a:gd name="T60" fmla="+- 0 9920 9673"/>
              <a:gd name="T61" fmla="*/ T60 w 718"/>
              <a:gd name="T62" fmla="+- 0 3464 3298"/>
              <a:gd name="T63" fmla="*/ 3464 h 502"/>
              <a:gd name="T64" fmla="+- 0 9894 9673"/>
              <a:gd name="T65" fmla="*/ T64 w 718"/>
              <a:gd name="T66" fmla="+- 0 3457 3298"/>
              <a:gd name="T67" fmla="*/ 3457 h 502"/>
              <a:gd name="T68" fmla="+- 0 9918 9673"/>
              <a:gd name="T69" fmla="*/ T68 w 718"/>
              <a:gd name="T70" fmla="+- 0 3421 3298"/>
              <a:gd name="T71" fmla="*/ 3421 h 502"/>
              <a:gd name="T72" fmla="+- 0 9924 9673"/>
              <a:gd name="T73" fmla="*/ T72 w 718"/>
              <a:gd name="T74" fmla="+- 0 3392 3298"/>
              <a:gd name="T75" fmla="*/ 3392 h 502"/>
              <a:gd name="T76" fmla="+- 0 9912 9673"/>
              <a:gd name="T77" fmla="*/ T76 w 718"/>
              <a:gd name="T78" fmla="+- 0 3350 3298"/>
              <a:gd name="T79" fmla="*/ 3350 h 502"/>
              <a:gd name="T80" fmla="+- 0 9902 9673"/>
              <a:gd name="T81" fmla="*/ T80 w 718"/>
              <a:gd name="T82" fmla="+- 0 3330 3298"/>
              <a:gd name="T83" fmla="*/ 3330 h 502"/>
              <a:gd name="T84" fmla="+- 0 9881 9673"/>
              <a:gd name="T85" fmla="*/ T84 w 718"/>
              <a:gd name="T86" fmla="+- 0 3313 3298"/>
              <a:gd name="T87" fmla="*/ 3313 h 502"/>
              <a:gd name="T88" fmla="+- 0 9875 9673"/>
              <a:gd name="T89" fmla="*/ T88 w 718"/>
              <a:gd name="T90" fmla="+- 0 3307 3298"/>
              <a:gd name="T91" fmla="*/ 3307 h 502"/>
              <a:gd name="T92" fmla="+- 0 9863 9673"/>
              <a:gd name="T93" fmla="*/ T92 w 718"/>
              <a:gd name="T94" fmla="+- 0 3303 3298"/>
              <a:gd name="T95" fmla="*/ 3303 h 502"/>
              <a:gd name="T96" fmla="+- 0 9773 9673"/>
              <a:gd name="T97" fmla="*/ T96 w 718"/>
              <a:gd name="T98" fmla="+- 0 3313 3298"/>
              <a:gd name="T99" fmla="*/ 3313 h 502"/>
              <a:gd name="T100" fmla="+- 0 9712 9673"/>
              <a:gd name="T101" fmla="*/ T100 w 718"/>
              <a:gd name="T102" fmla="+- 0 3421 3298"/>
              <a:gd name="T103" fmla="*/ 3421 h 502"/>
              <a:gd name="T104" fmla="+- 0 9770 9673"/>
              <a:gd name="T105" fmla="*/ T104 w 718"/>
              <a:gd name="T106" fmla="+- 0 3525 3298"/>
              <a:gd name="T107" fmla="*/ 3525 h 502"/>
              <a:gd name="T108" fmla="+- 0 9754 9673"/>
              <a:gd name="T109" fmla="*/ T108 w 718"/>
              <a:gd name="T110" fmla="+- 0 3607 3298"/>
              <a:gd name="T111" fmla="*/ 3607 h 502"/>
              <a:gd name="T112" fmla="+- 0 9749 9673"/>
              <a:gd name="T113" fmla="*/ T112 w 718"/>
              <a:gd name="T114" fmla="+- 0 3633 3298"/>
              <a:gd name="T115" fmla="*/ 3633 h 502"/>
              <a:gd name="T116" fmla="+- 0 9733 9673"/>
              <a:gd name="T117" fmla="*/ T116 w 718"/>
              <a:gd name="T118" fmla="+- 0 3705 3298"/>
              <a:gd name="T119" fmla="*/ 3705 h 502"/>
              <a:gd name="T120" fmla="+- 0 9728 9673"/>
              <a:gd name="T121" fmla="*/ T120 w 718"/>
              <a:gd name="T122" fmla="+- 0 3732 3298"/>
              <a:gd name="T123" fmla="*/ 3732 h 502"/>
              <a:gd name="T124" fmla="+- 0 9710 9673"/>
              <a:gd name="T125" fmla="*/ T124 w 718"/>
              <a:gd name="T126" fmla="+- 0 3740 3298"/>
              <a:gd name="T127" fmla="*/ 3740 h 502"/>
              <a:gd name="T128" fmla="+- 0 9674 9673"/>
              <a:gd name="T129" fmla="*/ T128 w 718"/>
              <a:gd name="T130" fmla="+- 0 3776 3298"/>
              <a:gd name="T131" fmla="*/ 3776 h 502"/>
              <a:gd name="T132" fmla="+- 0 9679 9673"/>
              <a:gd name="T133" fmla="*/ T132 w 718"/>
              <a:gd name="T134" fmla="+- 0 3791 3298"/>
              <a:gd name="T135" fmla="*/ 3791 h 502"/>
              <a:gd name="T136" fmla="+- 0 9715 9673"/>
              <a:gd name="T137" fmla="*/ T136 w 718"/>
              <a:gd name="T138" fmla="+- 0 3788 3298"/>
              <a:gd name="T139" fmla="*/ 3788 h 502"/>
              <a:gd name="T140" fmla="+- 0 9723 9673"/>
              <a:gd name="T141" fmla="*/ T140 w 718"/>
              <a:gd name="T142" fmla="+- 0 3786 3298"/>
              <a:gd name="T143" fmla="*/ 3786 h 502"/>
              <a:gd name="T144" fmla="+- 0 9729 9673"/>
              <a:gd name="T145" fmla="*/ T144 w 718"/>
              <a:gd name="T146" fmla="+- 0 3798 3298"/>
              <a:gd name="T147" fmla="*/ 3798 h 502"/>
              <a:gd name="T148" fmla="+- 0 9754 9673"/>
              <a:gd name="T149" fmla="*/ T148 w 718"/>
              <a:gd name="T150" fmla="+- 0 3792 3298"/>
              <a:gd name="T151" fmla="*/ 3792 h 502"/>
              <a:gd name="T152" fmla="+- 0 9793 9673"/>
              <a:gd name="T153" fmla="*/ T152 w 718"/>
              <a:gd name="T154" fmla="+- 0 3756 3298"/>
              <a:gd name="T155" fmla="*/ 3756 h 502"/>
              <a:gd name="T156" fmla="+- 0 9809 9673"/>
              <a:gd name="T157" fmla="*/ T156 w 718"/>
              <a:gd name="T158" fmla="+- 0 3710 3298"/>
              <a:gd name="T159" fmla="*/ 3710 h 502"/>
              <a:gd name="T160" fmla="+- 0 9830 9673"/>
              <a:gd name="T161" fmla="*/ T160 w 718"/>
              <a:gd name="T162" fmla="+- 0 3705 3298"/>
              <a:gd name="T163" fmla="*/ 3705 h 502"/>
              <a:gd name="T164" fmla="+- 0 9887 9673"/>
              <a:gd name="T165" fmla="*/ T164 w 718"/>
              <a:gd name="T166" fmla="+- 0 3671 3298"/>
              <a:gd name="T167" fmla="*/ 3671 h 502"/>
              <a:gd name="T168" fmla="+- 0 9942 9673"/>
              <a:gd name="T169" fmla="*/ T168 w 718"/>
              <a:gd name="T170" fmla="+- 0 3693 3298"/>
              <a:gd name="T171" fmla="*/ 3693 h 502"/>
              <a:gd name="T172" fmla="+- 0 9976 9673"/>
              <a:gd name="T173" fmla="*/ T172 w 718"/>
              <a:gd name="T174" fmla="+- 0 3695 3298"/>
              <a:gd name="T175" fmla="*/ 3695 h 502"/>
              <a:gd name="T176" fmla="+- 0 9991 9673"/>
              <a:gd name="T177" fmla="*/ T176 w 718"/>
              <a:gd name="T178" fmla="+- 0 3702 3298"/>
              <a:gd name="T179" fmla="*/ 3702 h 502"/>
              <a:gd name="T180" fmla="+- 0 10023 9673"/>
              <a:gd name="T181" fmla="*/ T180 w 718"/>
              <a:gd name="T182" fmla="+- 0 3711 3298"/>
              <a:gd name="T183" fmla="*/ 3711 h 502"/>
              <a:gd name="T184" fmla="+- 0 10039 9673"/>
              <a:gd name="T185" fmla="*/ T184 w 718"/>
              <a:gd name="T186" fmla="+- 0 3719 3298"/>
              <a:gd name="T187" fmla="*/ 3719 h 502"/>
              <a:gd name="T188" fmla="+- 0 10054 9673"/>
              <a:gd name="T189" fmla="*/ T188 w 718"/>
              <a:gd name="T190" fmla="+- 0 3728 3298"/>
              <a:gd name="T191" fmla="*/ 3728 h 502"/>
              <a:gd name="T192" fmla="+- 0 10068 9673"/>
              <a:gd name="T193" fmla="*/ T192 w 718"/>
              <a:gd name="T194" fmla="+- 0 3767 3298"/>
              <a:gd name="T195" fmla="*/ 3767 h 502"/>
              <a:gd name="T196" fmla="+- 0 10135 9673"/>
              <a:gd name="T197" fmla="*/ T196 w 718"/>
              <a:gd name="T198" fmla="+- 0 3790 3298"/>
              <a:gd name="T199" fmla="*/ 3790 h 502"/>
              <a:gd name="T200" fmla="+- 0 10188 9673"/>
              <a:gd name="T201" fmla="*/ T200 w 718"/>
              <a:gd name="T202" fmla="+- 0 3780 3298"/>
              <a:gd name="T203" fmla="*/ 3780 h 502"/>
              <a:gd name="T204" fmla="+- 0 10215 9673"/>
              <a:gd name="T205" fmla="*/ T204 w 718"/>
              <a:gd name="T206" fmla="+- 0 3764 3298"/>
              <a:gd name="T207" fmla="*/ 3764 h 502"/>
              <a:gd name="T208" fmla="+- 0 10223 9673"/>
              <a:gd name="T209" fmla="*/ T208 w 718"/>
              <a:gd name="T210" fmla="+- 0 3759 3298"/>
              <a:gd name="T211" fmla="*/ 3759 h 502"/>
              <a:gd name="T212" fmla="+- 0 10273 9673"/>
              <a:gd name="T213" fmla="*/ T212 w 718"/>
              <a:gd name="T214" fmla="+- 0 3757 3298"/>
              <a:gd name="T215" fmla="*/ 3757 h 502"/>
              <a:gd name="T216" fmla="+- 0 10298 9673"/>
              <a:gd name="T217" fmla="*/ T216 w 718"/>
              <a:gd name="T218" fmla="+- 0 3748 3298"/>
              <a:gd name="T219" fmla="*/ 3748 h 502"/>
              <a:gd name="T220" fmla="+- 0 10317 9673"/>
              <a:gd name="T221" fmla="*/ T220 w 718"/>
              <a:gd name="T222" fmla="+- 0 3728 3298"/>
              <a:gd name="T223" fmla="*/ 3728 h 502"/>
              <a:gd name="T224" fmla="+- 0 10336 9673"/>
              <a:gd name="T225" fmla="*/ T224 w 718"/>
              <a:gd name="T226" fmla="+- 0 3740 3298"/>
              <a:gd name="T227" fmla="*/ 3740 h 502"/>
              <a:gd name="T228" fmla="+- 0 10348 9673"/>
              <a:gd name="T229" fmla="*/ T228 w 718"/>
              <a:gd name="T230" fmla="+- 0 3755 3298"/>
              <a:gd name="T231" fmla="*/ 3755 h 502"/>
              <a:gd name="T232" fmla="+- 0 10368 9673"/>
              <a:gd name="T233" fmla="*/ T232 w 718"/>
              <a:gd name="T234" fmla="+- 0 3758 3298"/>
              <a:gd name="T235" fmla="*/ 3758 h 502"/>
              <a:gd name="T236" fmla="+- 0 10378 9673"/>
              <a:gd name="T237" fmla="*/ T236 w 718"/>
              <a:gd name="T238" fmla="+- 0 3741 3298"/>
              <a:gd name="T239" fmla="*/ 3741 h 502"/>
              <a:gd name="T240" fmla="+- 0 10381 9673"/>
              <a:gd name="T241" fmla="*/ T240 w 718"/>
              <a:gd name="T242" fmla="+- 0 3726 3298"/>
              <a:gd name="T243" fmla="*/ 3726 h 502"/>
              <a:gd name="T244" fmla="+- 0 10388 9673"/>
              <a:gd name="T245" fmla="*/ T244 w 718"/>
              <a:gd name="T246" fmla="+- 0 3715 3298"/>
              <a:gd name="T247" fmla="*/ 3715 h 50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718" h="502">
                <a:moveTo>
                  <a:pt x="718" y="404"/>
                </a:moveTo>
                <a:lnTo>
                  <a:pt x="717" y="396"/>
                </a:lnTo>
                <a:lnTo>
                  <a:pt x="714" y="394"/>
                </a:lnTo>
                <a:lnTo>
                  <a:pt x="710" y="393"/>
                </a:lnTo>
                <a:lnTo>
                  <a:pt x="704" y="394"/>
                </a:lnTo>
                <a:lnTo>
                  <a:pt x="703" y="394"/>
                </a:lnTo>
                <a:lnTo>
                  <a:pt x="701" y="393"/>
                </a:lnTo>
                <a:lnTo>
                  <a:pt x="700" y="393"/>
                </a:lnTo>
                <a:lnTo>
                  <a:pt x="694" y="390"/>
                </a:lnTo>
                <a:lnTo>
                  <a:pt x="688" y="386"/>
                </a:lnTo>
                <a:lnTo>
                  <a:pt x="681" y="384"/>
                </a:lnTo>
                <a:lnTo>
                  <a:pt x="675" y="383"/>
                </a:lnTo>
                <a:lnTo>
                  <a:pt x="671" y="379"/>
                </a:lnTo>
                <a:lnTo>
                  <a:pt x="667" y="375"/>
                </a:lnTo>
                <a:lnTo>
                  <a:pt x="664" y="370"/>
                </a:lnTo>
                <a:lnTo>
                  <a:pt x="661" y="366"/>
                </a:lnTo>
                <a:lnTo>
                  <a:pt x="658" y="362"/>
                </a:lnTo>
                <a:lnTo>
                  <a:pt x="650" y="351"/>
                </a:lnTo>
                <a:lnTo>
                  <a:pt x="639" y="349"/>
                </a:lnTo>
                <a:lnTo>
                  <a:pt x="623" y="351"/>
                </a:lnTo>
                <a:lnTo>
                  <a:pt x="620" y="352"/>
                </a:lnTo>
                <a:lnTo>
                  <a:pt x="615" y="358"/>
                </a:lnTo>
                <a:lnTo>
                  <a:pt x="612" y="358"/>
                </a:lnTo>
                <a:lnTo>
                  <a:pt x="607" y="357"/>
                </a:lnTo>
                <a:lnTo>
                  <a:pt x="598" y="355"/>
                </a:lnTo>
                <a:lnTo>
                  <a:pt x="589" y="354"/>
                </a:lnTo>
                <a:lnTo>
                  <a:pt x="578" y="352"/>
                </a:lnTo>
                <a:lnTo>
                  <a:pt x="577" y="352"/>
                </a:lnTo>
                <a:lnTo>
                  <a:pt x="567" y="353"/>
                </a:lnTo>
                <a:lnTo>
                  <a:pt x="558" y="353"/>
                </a:lnTo>
                <a:lnTo>
                  <a:pt x="549" y="354"/>
                </a:lnTo>
                <a:lnTo>
                  <a:pt x="550" y="349"/>
                </a:lnTo>
                <a:lnTo>
                  <a:pt x="550" y="345"/>
                </a:lnTo>
                <a:lnTo>
                  <a:pt x="551" y="341"/>
                </a:lnTo>
                <a:lnTo>
                  <a:pt x="550" y="327"/>
                </a:lnTo>
                <a:lnTo>
                  <a:pt x="549" y="313"/>
                </a:lnTo>
                <a:lnTo>
                  <a:pt x="547" y="299"/>
                </a:lnTo>
                <a:lnTo>
                  <a:pt x="544" y="285"/>
                </a:lnTo>
                <a:lnTo>
                  <a:pt x="544" y="280"/>
                </a:lnTo>
                <a:lnTo>
                  <a:pt x="543" y="275"/>
                </a:lnTo>
                <a:lnTo>
                  <a:pt x="538" y="267"/>
                </a:lnTo>
                <a:lnTo>
                  <a:pt x="534" y="264"/>
                </a:lnTo>
                <a:lnTo>
                  <a:pt x="529" y="259"/>
                </a:lnTo>
                <a:lnTo>
                  <a:pt x="527" y="255"/>
                </a:lnTo>
                <a:lnTo>
                  <a:pt x="524" y="254"/>
                </a:lnTo>
                <a:lnTo>
                  <a:pt x="515" y="250"/>
                </a:lnTo>
                <a:lnTo>
                  <a:pt x="454" y="230"/>
                </a:lnTo>
                <a:lnTo>
                  <a:pt x="443" y="227"/>
                </a:lnTo>
                <a:lnTo>
                  <a:pt x="431" y="233"/>
                </a:lnTo>
                <a:lnTo>
                  <a:pt x="420" y="228"/>
                </a:lnTo>
                <a:lnTo>
                  <a:pt x="413" y="231"/>
                </a:lnTo>
                <a:lnTo>
                  <a:pt x="408" y="227"/>
                </a:lnTo>
                <a:lnTo>
                  <a:pt x="398" y="221"/>
                </a:lnTo>
                <a:lnTo>
                  <a:pt x="393" y="218"/>
                </a:lnTo>
                <a:lnTo>
                  <a:pt x="387" y="224"/>
                </a:lnTo>
                <a:lnTo>
                  <a:pt x="384" y="227"/>
                </a:lnTo>
                <a:lnTo>
                  <a:pt x="379" y="229"/>
                </a:lnTo>
                <a:lnTo>
                  <a:pt x="367" y="234"/>
                </a:lnTo>
                <a:lnTo>
                  <a:pt x="361" y="230"/>
                </a:lnTo>
                <a:lnTo>
                  <a:pt x="355" y="228"/>
                </a:lnTo>
                <a:lnTo>
                  <a:pt x="289" y="195"/>
                </a:lnTo>
                <a:lnTo>
                  <a:pt x="270" y="180"/>
                </a:lnTo>
                <a:lnTo>
                  <a:pt x="259" y="172"/>
                </a:lnTo>
                <a:lnTo>
                  <a:pt x="247" y="166"/>
                </a:lnTo>
                <a:lnTo>
                  <a:pt x="233" y="163"/>
                </a:lnTo>
                <a:lnTo>
                  <a:pt x="218" y="163"/>
                </a:lnTo>
                <a:lnTo>
                  <a:pt x="220" y="161"/>
                </a:lnTo>
                <a:lnTo>
                  <a:pt x="221" y="159"/>
                </a:lnTo>
                <a:lnTo>
                  <a:pt x="222" y="158"/>
                </a:lnTo>
                <a:lnTo>
                  <a:pt x="226" y="153"/>
                </a:lnTo>
                <a:lnTo>
                  <a:pt x="243" y="127"/>
                </a:lnTo>
                <a:lnTo>
                  <a:pt x="245" y="123"/>
                </a:lnTo>
                <a:lnTo>
                  <a:pt x="247" y="120"/>
                </a:lnTo>
                <a:lnTo>
                  <a:pt x="250" y="111"/>
                </a:lnTo>
                <a:lnTo>
                  <a:pt x="250" y="103"/>
                </a:lnTo>
                <a:lnTo>
                  <a:pt x="251" y="94"/>
                </a:lnTo>
                <a:lnTo>
                  <a:pt x="252" y="81"/>
                </a:lnTo>
                <a:lnTo>
                  <a:pt x="249" y="70"/>
                </a:lnTo>
                <a:lnTo>
                  <a:pt x="243" y="59"/>
                </a:lnTo>
                <a:lnTo>
                  <a:pt x="239" y="52"/>
                </a:lnTo>
                <a:lnTo>
                  <a:pt x="235" y="44"/>
                </a:lnTo>
                <a:lnTo>
                  <a:pt x="230" y="35"/>
                </a:lnTo>
                <a:lnTo>
                  <a:pt x="230" y="33"/>
                </a:lnTo>
                <a:lnTo>
                  <a:pt x="229" y="32"/>
                </a:lnTo>
                <a:lnTo>
                  <a:pt x="225" y="28"/>
                </a:lnTo>
                <a:lnTo>
                  <a:pt x="213" y="18"/>
                </a:lnTo>
                <a:lnTo>
                  <a:pt x="211" y="16"/>
                </a:lnTo>
                <a:lnTo>
                  <a:pt x="208" y="15"/>
                </a:lnTo>
                <a:lnTo>
                  <a:pt x="205" y="14"/>
                </a:lnTo>
                <a:lnTo>
                  <a:pt x="203" y="13"/>
                </a:lnTo>
                <a:lnTo>
                  <a:pt x="202" y="10"/>
                </a:lnTo>
                <a:lnTo>
                  <a:pt x="202" y="9"/>
                </a:lnTo>
                <a:lnTo>
                  <a:pt x="201" y="8"/>
                </a:lnTo>
                <a:lnTo>
                  <a:pt x="197" y="7"/>
                </a:lnTo>
                <a:lnTo>
                  <a:pt x="193" y="6"/>
                </a:lnTo>
                <a:lnTo>
                  <a:pt x="190" y="5"/>
                </a:lnTo>
                <a:lnTo>
                  <a:pt x="178" y="1"/>
                </a:lnTo>
                <a:lnTo>
                  <a:pt x="166" y="2"/>
                </a:lnTo>
                <a:lnTo>
                  <a:pt x="154" y="1"/>
                </a:lnTo>
                <a:lnTo>
                  <a:pt x="100" y="15"/>
                </a:lnTo>
                <a:lnTo>
                  <a:pt x="94" y="17"/>
                </a:lnTo>
                <a:lnTo>
                  <a:pt x="49" y="62"/>
                </a:lnTo>
                <a:lnTo>
                  <a:pt x="39" y="112"/>
                </a:lnTo>
                <a:lnTo>
                  <a:pt x="39" y="123"/>
                </a:lnTo>
                <a:lnTo>
                  <a:pt x="51" y="186"/>
                </a:lnTo>
                <a:lnTo>
                  <a:pt x="90" y="217"/>
                </a:lnTo>
                <a:lnTo>
                  <a:pt x="99" y="221"/>
                </a:lnTo>
                <a:lnTo>
                  <a:pt x="97" y="227"/>
                </a:lnTo>
                <a:lnTo>
                  <a:pt x="95" y="232"/>
                </a:lnTo>
                <a:lnTo>
                  <a:pt x="94" y="238"/>
                </a:lnTo>
                <a:lnTo>
                  <a:pt x="82" y="301"/>
                </a:lnTo>
                <a:lnTo>
                  <a:pt x="81" y="309"/>
                </a:lnTo>
                <a:lnTo>
                  <a:pt x="81" y="311"/>
                </a:lnTo>
                <a:lnTo>
                  <a:pt x="82" y="315"/>
                </a:lnTo>
                <a:lnTo>
                  <a:pt x="80" y="323"/>
                </a:lnTo>
                <a:lnTo>
                  <a:pt x="76" y="335"/>
                </a:lnTo>
                <a:lnTo>
                  <a:pt x="70" y="353"/>
                </a:lnTo>
                <a:lnTo>
                  <a:pt x="66" y="371"/>
                </a:lnTo>
                <a:lnTo>
                  <a:pt x="63" y="389"/>
                </a:lnTo>
                <a:lnTo>
                  <a:pt x="60" y="407"/>
                </a:lnTo>
                <a:lnTo>
                  <a:pt x="59" y="416"/>
                </a:lnTo>
                <a:lnTo>
                  <a:pt x="59" y="424"/>
                </a:lnTo>
                <a:lnTo>
                  <a:pt x="58" y="433"/>
                </a:lnTo>
                <a:lnTo>
                  <a:pt x="55" y="434"/>
                </a:lnTo>
                <a:lnTo>
                  <a:pt x="52" y="434"/>
                </a:lnTo>
                <a:lnTo>
                  <a:pt x="50" y="436"/>
                </a:lnTo>
                <a:lnTo>
                  <a:pt x="43" y="439"/>
                </a:lnTo>
                <a:lnTo>
                  <a:pt x="37" y="442"/>
                </a:lnTo>
                <a:lnTo>
                  <a:pt x="30" y="443"/>
                </a:lnTo>
                <a:lnTo>
                  <a:pt x="2" y="470"/>
                </a:lnTo>
                <a:lnTo>
                  <a:pt x="0" y="474"/>
                </a:lnTo>
                <a:lnTo>
                  <a:pt x="1" y="478"/>
                </a:lnTo>
                <a:lnTo>
                  <a:pt x="4" y="482"/>
                </a:lnTo>
                <a:lnTo>
                  <a:pt x="4" y="483"/>
                </a:lnTo>
                <a:lnTo>
                  <a:pt x="5" y="484"/>
                </a:lnTo>
                <a:lnTo>
                  <a:pt x="6" y="493"/>
                </a:lnTo>
                <a:lnTo>
                  <a:pt x="14" y="495"/>
                </a:lnTo>
                <a:lnTo>
                  <a:pt x="19" y="495"/>
                </a:lnTo>
                <a:lnTo>
                  <a:pt x="35" y="496"/>
                </a:lnTo>
                <a:lnTo>
                  <a:pt x="42" y="490"/>
                </a:lnTo>
                <a:lnTo>
                  <a:pt x="44" y="488"/>
                </a:lnTo>
                <a:lnTo>
                  <a:pt x="47" y="487"/>
                </a:lnTo>
                <a:lnTo>
                  <a:pt x="50" y="485"/>
                </a:lnTo>
                <a:lnTo>
                  <a:pt x="50" y="488"/>
                </a:lnTo>
                <a:lnTo>
                  <a:pt x="49" y="490"/>
                </a:lnTo>
                <a:lnTo>
                  <a:pt x="48" y="498"/>
                </a:lnTo>
                <a:lnTo>
                  <a:pt x="52" y="502"/>
                </a:lnTo>
                <a:lnTo>
                  <a:pt x="56" y="500"/>
                </a:lnTo>
                <a:lnTo>
                  <a:pt x="62" y="499"/>
                </a:lnTo>
                <a:lnTo>
                  <a:pt x="68" y="498"/>
                </a:lnTo>
                <a:lnTo>
                  <a:pt x="74" y="496"/>
                </a:lnTo>
                <a:lnTo>
                  <a:pt x="81" y="494"/>
                </a:lnTo>
                <a:lnTo>
                  <a:pt x="110" y="471"/>
                </a:lnTo>
                <a:lnTo>
                  <a:pt x="112" y="469"/>
                </a:lnTo>
                <a:lnTo>
                  <a:pt x="116" y="463"/>
                </a:lnTo>
                <a:lnTo>
                  <a:pt x="120" y="458"/>
                </a:lnTo>
                <a:lnTo>
                  <a:pt x="123" y="452"/>
                </a:lnTo>
                <a:lnTo>
                  <a:pt x="127" y="440"/>
                </a:lnTo>
                <a:lnTo>
                  <a:pt x="131" y="427"/>
                </a:lnTo>
                <a:lnTo>
                  <a:pt x="136" y="412"/>
                </a:lnTo>
                <a:lnTo>
                  <a:pt x="137" y="411"/>
                </a:lnTo>
                <a:lnTo>
                  <a:pt x="146" y="410"/>
                </a:lnTo>
                <a:lnTo>
                  <a:pt x="151" y="408"/>
                </a:lnTo>
                <a:lnTo>
                  <a:pt x="157" y="407"/>
                </a:lnTo>
                <a:lnTo>
                  <a:pt x="163" y="405"/>
                </a:lnTo>
                <a:lnTo>
                  <a:pt x="167" y="400"/>
                </a:lnTo>
                <a:lnTo>
                  <a:pt x="174" y="398"/>
                </a:lnTo>
                <a:lnTo>
                  <a:pt x="214" y="373"/>
                </a:lnTo>
                <a:lnTo>
                  <a:pt x="216" y="373"/>
                </a:lnTo>
                <a:lnTo>
                  <a:pt x="263" y="393"/>
                </a:lnTo>
                <a:lnTo>
                  <a:pt x="266" y="395"/>
                </a:lnTo>
                <a:lnTo>
                  <a:pt x="269" y="395"/>
                </a:lnTo>
                <a:lnTo>
                  <a:pt x="279" y="396"/>
                </a:lnTo>
                <a:lnTo>
                  <a:pt x="299" y="397"/>
                </a:lnTo>
                <a:lnTo>
                  <a:pt x="301" y="397"/>
                </a:lnTo>
                <a:lnTo>
                  <a:pt x="303" y="397"/>
                </a:lnTo>
                <a:lnTo>
                  <a:pt x="304" y="396"/>
                </a:lnTo>
                <a:lnTo>
                  <a:pt x="308" y="395"/>
                </a:lnTo>
                <a:lnTo>
                  <a:pt x="310" y="395"/>
                </a:lnTo>
                <a:lnTo>
                  <a:pt x="318" y="404"/>
                </a:lnTo>
                <a:lnTo>
                  <a:pt x="325" y="407"/>
                </a:lnTo>
                <a:lnTo>
                  <a:pt x="340" y="404"/>
                </a:lnTo>
                <a:lnTo>
                  <a:pt x="344" y="409"/>
                </a:lnTo>
                <a:lnTo>
                  <a:pt x="350" y="413"/>
                </a:lnTo>
                <a:lnTo>
                  <a:pt x="350" y="414"/>
                </a:lnTo>
                <a:lnTo>
                  <a:pt x="351" y="415"/>
                </a:lnTo>
                <a:lnTo>
                  <a:pt x="358" y="419"/>
                </a:lnTo>
                <a:lnTo>
                  <a:pt x="366" y="421"/>
                </a:lnTo>
                <a:lnTo>
                  <a:pt x="374" y="420"/>
                </a:lnTo>
                <a:lnTo>
                  <a:pt x="378" y="420"/>
                </a:lnTo>
                <a:lnTo>
                  <a:pt x="381" y="422"/>
                </a:lnTo>
                <a:lnTo>
                  <a:pt x="381" y="430"/>
                </a:lnTo>
                <a:lnTo>
                  <a:pt x="382" y="432"/>
                </a:lnTo>
                <a:lnTo>
                  <a:pt x="383" y="435"/>
                </a:lnTo>
                <a:lnTo>
                  <a:pt x="390" y="458"/>
                </a:lnTo>
                <a:lnTo>
                  <a:pt x="395" y="469"/>
                </a:lnTo>
                <a:lnTo>
                  <a:pt x="434" y="491"/>
                </a:lnTo>
                <a:lnTo>
                  <a:pt x="441" y="492"/>
                </a:lnTo>
                <a:lnTo>
                  <a:pt x="449" y="492"/>
                </a:lnTo>
                <a:lnTo>
                  <a:pt x="462" y="492"/>
                </a:lnTo>
                <a:lnTo>
                  <a:pt x="475" y="490"/>
                </a:lnTo>
                <a:lnTo>
                  <a:pt x="487" y="490"/>
                </a:lnTo>
                <a:lnTo>
                  <a:pt x="513" y="482"/>
                </a:lnTo>
                <a:lnTo>
                  <a:pt x="515" y="482"/>
                </a:lnTo>
                <a:lnTo>
                  <a:pt x="522" y="481"/>
                </a:lnTo>
                <a:lnTo>
                  <a:pt x="529" y="478"/>
                </a:lnTo>
                <a:lnTo>
                  <a:pt x="535" y="473"/>
                </a:lnTo>
                <a:lnTo>
                  <a:pt x="542" y="466"/>
                </a:lnTo>
                <a:lnTo>
                  <a:pt x="546" y="463"/>
                </a:lnTo>
                <a:lnTo>
                  <a:pt x="547" y="462"/>
                </a:lnTo>
                <a:lnTo>
                  <a:pt x="548" y="461"/>
                </a:lnTo>
                <a:lnTo>
                  <a:pt x="550" y="461"/>
                </a:lnTo>
                <a:lnTo>
                  <a:pt x="563" y="460"/>
                </a:lnTo>
                <a:lnTo>
                  <a:pt x="576" y="459"/>
                </a:lnTo>
                <a:lnTo>
                  <a:pt x="589" y="459"/>
                </a:lnTo>
                <a:lnTo>
                  <a:pt x="600" y="459"/>
                </a:lnTo>
                <a:lnTo>
                  <a:pt x="609" y="456"/>
                </a:lnTo>
                <a:lnTo>
                  <a:pt x="619" y="452"/>
                </a:lnTo>
                <a:lnTo>
                  <a:pt x="622" y="451"/>
                </a:lnTo>
                <a:lnTo>
                  <a:pt x="625" y="450"/>
                </a:lnTo>
                <a:lnTo>
                  <a:pt x="639" y="448"/>
                </a:lnTo>
                <a:lnTo>
                  <a:pt x="647" y="445"/>
                </a:lnTo>
                <a:lnTo>
                  <a:pt x="643" y="431"/>
                </a:lnTo>
                <a:lnTo>
                  <a:pt x="644" y="430"/>
                </a:lnTo>
                <a:lnTo>
                  <a:pt x="649" y="432"/>
                </a:lnTo>
                <a:lnTo>
                  <a:pt x="654" y="434"/>
                </a:lnTo>
                <a:lnTo>
                  <a:pt x="660" y="441"/>
                </a:lnTo>
                <a:lnTo>
                  <a:pt x="663" y="442"/>
                </a:lnTo>
                <a:lnTo>
                  <a:pt x="667" y="446"/>
                </a:lnTo>
                <a:lnTo>
                  <a:pt x="670" y="449"/>
                </a:lnTo>
                <a:lnTo>
                  <a:pt x="674" y="454"/>
                </a:lnTo>
                <a:lnTo>
                  <a:pt x="675" y="457"/>
                </a:lnTo>
                <a:lnTo>
                  <a:pt x="678" y="459"/>
                </a:lnTo>
                <a:lnTo>
                  <a:pt x="683" y="463"/>
                </a:lnTo>
                <a:lnTo>
                  <a:pt x="689" y="461"/>
                </a:lnTo>
                <a:lnTo>
                  <a:pt x="695" y="460"/>
                </a:lnTo>
                <a:lnTo>
                  <a:pt x="703" y="459"/>
                </a:lnTo>
                <a:lnTo>
                  <a:pt x="706" y="453"/>
                </a:lnTo>
                <a:lnTo>
                  <a:pt x="705" y="444"/>
                </a:lnTo>
                <a:lnTo>
                  <a:pt x="705" y="443"/>
                </a:lnTo>
                <a:lnTo>
                  <a:pt x="705" y="442"/>
                </a:lnTo>
                <a:lnTo>
                  <a:pt x="710" y="438"/>
                </a:lnTo>
                <a:lnTo>
                  <a:pt x="710" y="434"/>
                </a:lnTo>
                <a:lnTo>
                  <a:pt x="708" y="428"/>
                </a:lnTo>
                <a:lnTo>
                  <a:pt x="713" y="429"/>
                </a:lnTo>
                <a:lnTo>
                  <a:pt x="714" y="427"/>
                </a:lnTo>
                <a:lnTo>
                  <a:pt x="715" y="420"/>
                </a:lnTo>
                <a:lnTo>
                  <a:pt x="715" y="417"/>
                </a:lnTo>
                <a:lnTo>
                  <a:pt x="716" y="414"/>
                </a:lnTo>
                <a:lnTo>
                  <a:pt x="716" y="409"/>
                </a:lnTo>
                <a:lnTo>
                  <a:pt x="718" y="404"/>
                </a:lnTo>
                <a:close/>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AutoShape 2">
            <a:extLst>
              <a:ext uri="{FF2B5EF4-FFF2-40B4-BE49-F238E27FC236}">
                <a16:creationId xmlns:a16="http://schemas.microsoft.com/office/drawing/2014/main" id="{A803BFAB-7954-4524-9BCF-E784F77A8607}"/>
              </a:ext>
            </a:extLst>
          </p:cNvPr>
          <p:cNvSpPr>
            <a:spLocks/>
          </p:cNvSpPr>
          <p:nvPr/>
        </p:nvSpPr>
        <p:spPr bwMode="auto">
          <a:xfrm>
            <a:off x="9989344" y="4842556"/>
            <a:ext cx="319088" cy="683421"/>
          </a:xfrm>
          <a:custGeom>
            <a:avLst/>
            <a:gdLst>
              <a:gd name="T0" fmla="+- 0 12098 12014"/>
              <a:gd name="T1" fmla="*/ T0 w 552"/>
              <a:gd name="T2" fmla="+- 0 3175 2927"/>
              <a:gd name="T3" fmla="*/ 3175 h 886"/>
              <a:gd name="T4" fmla="+- 0 12066 12014"/>
              <a:gd name="T5" fmla="*/ T4 w 552"/>
              <a:gd name="T6" fmla="+- 0 3199 2927"/>
              <a:gd name="T7" fmla="*/ 3199 h 886"/>
              <a:gd name="T8" fmla="+- 0 12014 12014"/>
              <a:gd name="T9" fmla="*/ T8 w 552"/>
              <a:gd name="T10" fmla="+- 0 3247 2927"/>
              <a:gd name="T11" fmla="*/ 3247 h 886"/>
              <a:gd name="T12" fmla="+- 0 12072 12014"/>
              <a:gd name="T13" fmla="*/ T12 w 552"/>
              <a:gd name="T14" fmla="+- 0 3295 2927"/>
              <a:gd name="T15" fmla="*/ 3295 h 886"/>
              <a:gd name="T16" fmla="+- 0 12130 12014"/>
              <a:gd name="T17" fmla="*/ T16 w 552"/>
              <a:gd name="T18" fmla="+- 0 3255 2927"/>
              <a:gd name="T19" fmla="*/ 3255 h 886"/>
              <a:gd name="T20" fmla="+- 0 12132 12014"/>
              <a:gd name="T21" fmla="*/ T20 w 552"/>
              <a:gd name="T22" fmla="+- 0 3378 2927"/>
              <a:gd name="T23" fmla="*/ 3378 h 886"/>
              <a:gd name="T24" fmla="+- 0 12114 12014"/>
              <a:gd name="T25" fmla="*/ T24 w 552"/>
              <a:gd name="T26" fmla="+- 0 3483 2927"/>
              <a:gd name="T27" fmla="*/ 3483 h 886"/>
              <a:gd name="T28" fmla="+- 0 12130 12014"/>
              <a:gd name="T29" fmla="*/ T28 w 552"/>
              <a:gd name="T30" fmla="+- 0 3722 2927"/>
              <a:gd name="T31" fmla="*/ 3722 h 886"/>
              <a:gd name="T32" fmla="+- 0 12116 12014"/>
              <a:gd name="T33" fmla="*/ T32 w 552"/>
              <a:gd name="T34" fmla="+- 0 3564 2927"/>
              <a:gd name="T35" fmla="*/ 3564 h 886"/>
              <a:gd name="T36" fmla="+- 0 12118 12014"/>
              <a:gd name="T37" fmla="*/ T36 w 552"/>
              <a:gd name="T38" fmla="+- 0 3627 2927"/>
              <a:gd name="T39" fmla="*/ 3627 h 886"/>
              <a:gd name="T40" fmla="+- 0 12142 12014"/>
              <a:gd name="T41" fmla="*/ T40 w 552"/>
              <a:gd name="T42" fmla="+- 0 3353 2927"/>
              <a:gd name="T43" fmla="*/ 3353 h 886"/>
              <a:gd name="T44" fmla="+- 0 12142 12014"/>
              <a:gd name="T45" fmla="*/ T44 w 552"/>
              <a:gd name="T46" fmla="+- 0 3774 2927"/>
              <a:gd name="T47" fmla="*/ 3774 h 886"/>
              <a:gd name="T48" fmla="+- 0 12192 12014"/>
              <a:gd name="T49" fmla="*/ T48 w 552"/>
              <a:gd name="T50" fmla="+- 0 3133 2927"/>
              <a:gd name="T51" fmla="*/ 3133 h 886"/>
              <a:gd name="T52" fmla="+- 0 12146 12014"/>
              <a:gd name="T53" fmla="*/ T52 w 552"/>
              <a:gd name="T54" fmla="+- 0 3144 2927"/>
              <a:gd name="T55" fmla="*/ 3144 h 886"/>
              <a:gd name="T56" fmla="+- 0 12152 12014"/>
              <a:gd name="T57" fmla="*/ T56 w 552"/>
              <a:gd name="T58" fmla="+- 0 3791 2927"/>
              <a:gd name="T59" fmla="*/ 3791 h 886"/>
              <a:gd name="T60" fmla="+- 0 12176 12014"/>
              <a:gd name="T61" fmla="*/ T60 w 552"/>
              <a:gd name="T62" fmla="+- 0 3808 2927"/>
              <a:gd name="T63" fmla="*/ 3808 h 886"/>
              <a:gd name="T64" fmla="+- 0 12202 12014"/>
              <a:gd name="T65" fmla="*/ T64 w 552"/>
              <a:gd name="T66" fmla="+- 0 3631 2927"/>
              <a:gd name="T67" fmla="*/ 3631 h 886"/>
              <a:gd name="T68" fmla="+- 0 12142 12014"/>
              <a:gd name="T69" fmla="*/ T68 w 552"/>
              <a:gd name="T70" fmla="+- 0 3751 2927"/>
              <a:gd name="T71" fmla="*/ 3751 h 886"/>
              <a:gd name="T72" fmla="+- 0 12285 12014"/>
              <a:gd name="T73" fmla="*/ T72 w 552"/>
              <a:gd name="T74" fmla="+- 0 2930 2927"/>
              <a:gd name="T75" fmla="*/ 2930 h 886"/>
              <a:gd name="T76" fmla="+- 0 12200 12014"/>
              <a:gd name="T77" fmla="*/ T76 w 552"/>
              <a:gd name="T78" fmla="+- 0 2947 2927"/>
              <a:gd name="T79" fmla="*/ 2947 h 886"/>
              <a:gd name="T80" fmla="+- 0 12170 12014"/>
              <a:gd name="T81" fmla="*/ T80 w 552"/>
              <a:gd name="T82" fmla="+- 0 3038 2927"/>
              <a:gd name="T83" fmla="*/ 3038 h 886"/>
              <a:gd name="T84" fmla="+- 0 12202 12014"/>
              <a:gd name="T85" fmla="*/ T84 w 552"/>
              <a:gd name="T86" fmla="+- 0 3117 2927"/>
              <a:gd name="T87" fmla="*/ 3117 h 886"/>
              <a:gd name="T88" fmla="+- 0 12242 12014"/>
              <a:gd name="T89" fmla="*/ T88 w 552"/>
              <a:gd name="T90" fmla="+- 0 3511 2927"/>
              <a:gd name="T91" fmla="*/ 3511 h 886"/>
              <a:gd name="T92" fmla="+- 0 12276 12014"/>
              <a:gd name="T93" fmla="*/ T92 w 552"/>
              <a:gd name="T94" fmla="+- 0 3653 2927"/>
              <a:gd name="T95" fmla="*/ 3653 h 886"/>
              <a:gd name="T96" fmla="+- 0 12294 12014"/>
              <a:gd name="T97" fmla="*/ T96 w 552"/>
              <a:gd name="T98" fmla="+- 0 3713 2927"/>
              <a:gd name="T99" fmla="*/ 3713 h 886"/>
              <a:gd name="T100" fmla="+- 0 12308 12014"/>
              <a:gd name="T101" fmla="*/ T100 w 552"/>
              <a:gd name="T102" fmla="+- 0 3098 2927"/>
              <a:gd name="T103" fmla="*/ 3098 h 886"/>
              <a:gd name="T104" fmla="+- 0 12326 12014"/>
              <a:gd name="T105" fmla="*/ T104 w 552"/>
              <a:gd name="T106" fmla="+- 0 3079 2927"/>
              <a:gd name="T107" fmla="*/ 3079 h 886"/>
              <a:gd name="T108" fmla="+- 0 12346 12014"/>
              <a:gd name="T109" fmla="*/ T108 w 552"/>
              <a:gd name="T110" fmla="+- 0 3017 2927"/>
              <a:gd name="T111" fmla="*/ 3017 h 886"/>
              <a:gd name="T112" fmla="+- 0 12192 12014"/>
              <a:gd name="T113" fmla="*/ T112 w 552"/>
              <a:gd name="T114" fmla="+- 0 3690 2927"/>
              <a:gd name="T115" fmla="*/ 3690 h 886"/>
              <a:gd name="T116" fmla="+- 0 12226 12014"/>
              <a:gd name="T117" fmla="*/ T116 w 552"/>
              <a:gd name="T118" fmla="+- 0 3768 2927"/>
              <a:gd name="T119" fmla="*/ 3768 h 886"/>
              <a:gd name="T120" fmla="+- 0 12194 12014"/>
              <a:gd name="T121" fmla="*/ T120 w 552"/>
              <a:gd name="T122" fmla="+- 0 3808 2927"/>
              <a:gd name="T123" fmla="*/ 3808 h 886"/>
              <a:gd name="T124" fmla="+- 0 12216 12014"/>
              <a:gd name="T125" fmla="*/ T124 w 552"/>
              <a:gd name="T126" fmla="+- 0 3810 2927"/>
              <a:gd name="T127" fmla="*/ 3810 h 886"/>
              <a:gd name="T128" fmla="+- 0 12248 12014"/>
              <a:gd name="T129" fmla="*/ T128 w 552"/>
              <a:gd name="T130" fmla="+- 0 3788 2927"/>
              <a:gd name="T131" fmla="*/ 3788 h 886"/>
              <a:gd name="T132" fmla="+- 0 12224 12014"/>
              <a:gd name="T133" fmla="*/ T132 w 552"/>
              <a:gd name="T134" fmla="+- 0 3515 2927"/>
              <a:gd name="T135" fmla="*/ 3515 h 886"/>
              <a:gd name="T136" fmla="+- 0 12292 12014"/>
              <a:gd name="T137" fmla="*/ T136 w 552"/>
              <a:gd name="T138" fmla="+- 0 2932 2927"/>
              <a:gd name="T139" fmla="*/ 2932 h 886"/>
              <a:gd name="T140" fmla="+- 0 12337 12014"/>
              <a:gd name="T141" fmla="*/ T140 w 552"/>
              <a:gd name="T142" fmla="+- 0 2956 2927"/>
              <a:gd name="T143" fmla="*/ 2956 h 886"/>
              <a:gd name="T144" fmla="+- 0 12564 12014"/>
              <a:gd name="T145" fmla="*/ T144 w 552"/>
              <a:gd name="T146" fmla="+- 0 3262 2927"/>
              <a:gd name="T147" fmla="*/ 3262 h 886"/>
              <a:gd name="T148" fmla="+- 0 12530 12014"/>
              <a:gd name="T149" fmla="*/ T148 w 552"/>
              <a:gd name="T150" fmla="+- 0 3216 2927"/>
              <a:gd name="T151" fmla="*/ 3216 h 886"/>
              <a:gd name="T152" fmla="+- 0 12476 12014"/>
              <a:gd name="T153" fmla="*/ T152 w 552"/>
              <a:gd name="T154" fmla="+- 0 3176 2927"/>
              <a:gd name="T155" fmla="*/ 3176 h 886"/>
              <a:gd name="T156" fmla="+- 0 12362 12014"/>
              <a:gd name="T157" fmla="*/ T156 w 552"/>
              <a:gd name="T158" fmla="+- 0 3130 2927"/>
              <a:gd name="T159" fmla="*/ 3130 h 886"/>
              <a:gd name="T160" fmla="+- 0 12296 12014"/>
              <a:gd name="T161" fmla="*/ T160 w 552"/>
              <a:gd name="T162" fmla="+- 0 3732 2927"/>
              <a:gd name="T163" fmla="*/ 3732 h 886"/>
              <a:gd name="T164" fmla="+- 0 12322 12014"/>
              <a:gd name="T165" fmla="*/ T164 w 552"/>
              <a:gd name="T166" fmla="+- 0 3760 2927"/>
              <a:gd name="T167" fmla="*/ 3760 h 886"/>
              <a:gd name="T168" fmla="+- 0 12362 12014"/>
              <a:gd name="T169" fmla="*/ T168 w 552"/>
              <a:gd name="T170" fmla="+- 0 3202 2927"/>
              <a:gd name="T171" fmla="*/ 3202 h 886"/>
              <a:gd name="T172" fmla="+- 0 12408 12014"/>
              <a:gd name="T173" fmla="*/ T172 w 552"/>
              <a:gd name="T174" fmla="+- 0 3216 2927"/>
              <a:gd name="T175" fmla="*/ 3216 h 886"/>
              <a:gd name="T176" fmla="+- 0 12474 12014"/>
              <a:gd name="T177" fmla="*/ T176 w 552"/>
              <a:gd name="T178" fmla="+- 0 3249 2927"/>
              <a:gd name="T179" fmla="*/ 3249 h 886"/>
              <a:gd name="T180" fmla="+- 0 12502 12014"/>
              <a:gd name="T181" fmla="*/ T180 w 552"/>
              <a:gd name="T182" fmla="+- 0 3264 2927"/>
              <a:gd name="T183" fmla="*/ 3264 h 886"/>
              <a:gd name="T184" fmla="+- 0 12530 12014"/>
              <a:gd name="T185" fmla="*/ T184 w 552"/>
              <a:gd name="T186" fmla="+- 0 3291 2927"/>
              <a:gd name="T187" fmla="*/ 3291 h 886"/>
              <a:gd name="T188" fmla="+- 0 12548 12014"/>
              <a:gd name="T189" fmla="*/ T188 w 552"/>
              <a:gd name="T190" fmla="+- 0 3281 2927"/>
              <a:gd name="T191" fmla="*/ 3281 h 886"/>
              <a:gd name="T192" fmla="+- 0 12330 12014"/>
              <a:gd name="T193" fmla="*/ T192 w 552"/>
              <a:gd name="T194" fmla="+- 0 2948 2927"/>
              <a:gd name="T195" fmla="*/ 2948 h 886"/>
              <a:gd name="T196" fmla="+- 0 12344 12014"/>
              <a:gd name="T197" fmla="*/ T196 w 552"/>
              <a:gd name="T198" fmla="+- 0 3026 2927"/>
              <a:gd name="T199" fmla="*/ 3026 h 886"/>
              <a:gd name="T200" fmla="+- 0 12354 12014"/>
              <a:gd name="T201" fmla="*/ T200 w 552"/>
              <a:gd name="T202" fmla="+- 0 3210 2927"/>
              <a:gd name="T203" fmla="*/ 3210 h 886"/>
              <a:gd name="T204" fmla="+- 0 12356 12014"/>
              <a:gd name="T205" fmla="*/ T204 w 552"/>
              <a:gd name="T206" fmla="+- 0 3227 2927"/>
              <a:gd name="T207" fmla="*/ 3227 h 886"/>
              <a:gd name="T208" fmla="+- 0 12432 12014"/>
              <a:gd name="T209" fmla="*/ T208 w 552"/>
              <a:gd name="T210" fmla="+- 0 3735 2927"/>
              <a:gd name="T211" fmla="*/ 3735 h 886"/>
              <a:gd name="T212" fmla="+- 0 12386 12014"/>
              <a:gd name="T213" fmla="*/ T212 w 552"/>
              <a:gd name="T214" fmla="+- 0 3713 2927"/>
              <a:gd name="T215" fmla="*/ 3713 h 886"/>
              <a:gd name="T216" fmla="+- 0 12382 12014"/>
              <a:gd name="T217" fmla="*/ T216 w 552"/>
              <a:gd name="T218" fmla="+- 0 3765 2927"/>
              <a:gd name="T219" fmla="*/ 3765 h 886"/>
              <a:gd name="T220" fmla="+- 0 12412 12014"/>
              <a:gd name="T221" fmla="*/ T220 w 552"/>
              <a:gd name="T222" fmla="+- 0 3762 2927"/>
              <a:gd name="T223" fmla="*/ 3762 h 886"/>
              <a:gd name="T224" fmla="+- 0 12358 12014"/>
              <a:gd name="T225" fmla="*/ T224 w 552"/>
              <a:gd name="T226" fmla="+- 0 3281 2927"/>
              <a:gd name="T227" fmla="*/ 3281 h 886"/>
              <a:gd name="T228" fmla="+- 0 12366 12014"/>
              <a:gd name="T229" fmla="*/ T228 w 552"/>
              <a:gd name="T230" fmla="+- 0 3520 2927"/>
              <a:gd name="T231" fmla="*/ 3520 h 886"/>
              <a:gd name="T232" fmla="+- 0 12358 12014"/>
              <a:gd name="T233" fmla="*/ T232 w 552"/>
              <a:gd name="T234" fmla="+- 0 3545 2927"/>
              <a:gd name="T235" fmla="*/ 3545 h 886"/>
              <a:gd name="T236" fmla="+- 0 12370 12014"/>
              <a:gd name="T237" fmla="*/ T236 w 552"/>
              <a:gd name="T238" fmla="+- 0 3564 2927"/>
              <a:gd name="T239" fmla="*/ 3564 h 886"/>
              <a:gd name="T240" fmla="+- 0 12364 12014"/>
              <a:gd name="T241" fmla="*/ T240 w 552"/>
              <a:gd name="T242" fmla="+- 0 3643 2927"/>
              <a:gd name="T243" fmla="*/ 3643 h 886"/>
              <a:gd name="T244" fmla="+- 0 12478 12014"/>
              <a:gd name="T245" fmla="*/ T244 w 552"/>
              <a:gd name="T246" fmla="+- 0 3255 2927"/>
              <a:gd name="T247" fmla="*/ 3255 h 8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552" h="886">
                <a:moveTo>
                  <a:pt x="128" y="322"/>
                </a:moveTo>
                <a:lnTo>
                  <a:pt x="128" y="223"/>
                </a:lnTo>
                <a:lnTo>
                  <a:pt x="126" y="223"/>
                </a:lnTo>
                <a:lnTo>
                  <a:pt x="116" y="226"/>
                </a:lnTo>
                <a:lnTo>
                  <a:pt x="108" y="230"/>
                </a:lnTo>
                <a:lnTo>
                  <a:pt x="100" y="235"/>
                </a:lnTo>
                <a:lnTo>
                  <a:pt x="92" y="241"/>
                </a:lnTo>
                <a:lnTo>
                  <a:pt x="84" y="248"/>
                </a:lnTo>
                <a:lnTo>
                  <a:pt x="76" y="255"/>
                </a:lnTo>
                <a:lnTo>
                  <a:pt x="72" y="263"/>
                </a:lnTo>
                <a:lnTo>
                  <a:pt x="68" y="267"/>
                </a:lnTo>
                <a:lnTo>
                  <a:pt x="66" y="271"/>
                </a:lnTo>
                <a:lnTo>
                  <a:pt x="62" y="275"/>
                </a:lnTo>
                <a:lnTo>
                  <a:pt x="62" y="276"/>
                </a:lnTo>
                <a:lnTo>
                  <a:pt x="60" y="276"/>
                </a:lnTo>
                <a:lnTo>
                  <a:pt x="52" y="272"/>
                </a:lnTo>
                <a:lnTo>
                  <a:pt x="46" y="271"/>
                </a:lnTo>
                <a:lnTo>
                  <a:pt x="40" y="272"/>
                </a:lnTo>
                <a:lnTo>
                  <a:pt x="32" y="274"/>
                </a:lnTo>
                <a:lnTo>
                  <a:pt x="24" y="275"/>
                </a:lnTo>
                <a:lnTo>
                  <a:pt x="8" y="283"/>
                </a:lnTo>
                <a:lnTo>
                  <a:pt x="2" y="291"/>
                </a:lnTo>
                <a:lnTo>
                  <a:pt x="0" y="302"/>
                </a:lnTo>
                <a:lnTo>
                  <a:pt x="0" y="320"/>
                </a:lnTo>
                <a:lnTo>
                  <a:pt x="6" y="333"/>
                </a:lnTo>
                <a:lnTo>
                  <a:pt x="8" y="337"/>
                </a:lnTo>
                <a:lnTo>
                  <a:pt x="10" y="342"/>
                </a:lnTo>
                <a:lnTo>
                  <a:pt x="16" y="350"/>
                </a:lnTo>
                <a:lnTo>
                  <a:pt x="20" y="358"/>
                </a:lnTo>
                <a:lnTo>
                  <a:pt x="36" y="371"/>
                </a:lnTo>
                <a:lnTo>
                  <a:pt x="48" y="373"/>
                </a:lnTo>
                <a:lnTo>
                  <a:pt x="58" y="368"/>
                </a:lnTo>
                <a:lnTo>
                  <a:pt x="62" y="366"/>
                </a:lnTo>
                <a:lnTo>
                  <a:pt x="66" y="364"/>
                </a:lnTo>
                <a:lnTo>
                  <a:pt x="76" y="358"/>
                </a:lnTo>
                <a:lnTo>
                  <a:pt x="84" y="351"/>
                </a:lnTo>
                <a:lnTo>
                  <a:pt x="94" y="345"/>
                </a:lnTo>
                <a:lnTo>
                  <a:pt x="98" y="341"/>
                </a:lnTo>
                <a:lnTo>
                  <a:pt x="104" y="336"/>
                </a:lnTo>
                <a:lnTo>
                  <a:pt x="116" y="328"/>
                </a:lnTo>
                <a:lnTo>
                  <a:pt x="124" y="323"/>
                </a:lnTo>
                <a:lnTo>
                  <a:pt x="128" y="322"/>
                </a:lnTo>
                <a:close/>
                <a:moveTo>
                  <a:pt x="130" y="816"/>
                </a:moveTo>
                <a:lnTo>
                  <a:pt x="130" y="335"/>
                </a:lnTo>
                <a:lnTo>
                  <a:pt x="128" y="340"/>
                </a:lnTo>
                <a:lnTo>
                  <a:pt x="128" y="426"/>
                </a:lnTo>
                <a:lnTo>
                  <a:pt x="124" y="442"/>
                </a:lnTo>
                <a:lnTo>
                  <a:pt x="118" y="451"/>
                </a:lnTo>
                <a:lnTo>
                  <a:pt x="112" y="459"/>
                </a:lnTo>
                <a:lnTo>
                  <a:pt x="104" y="473"/>
                </a:lnTo>
                <a:lnTo>
                  <a:pt x="98" y="489"/>
                </a:lnTo>
                <a:lnTo>
                  <a:pt x="94" y="504"/>
                </a:lnTo>
                <a:lnTo>
                  <a:pt x="92" y="521"/>
                </a:lnTo>
                <a:lnTo>
                  <a:pt x="90" y="534"/>
                </a:lnTo>
                <a:lnTo>
                  <a:pt x="94" y="544"/>
                </a:lnTo>
                <a:lnTo>
                  <a:pt x="100" y="556"/>
                </a:lnTo>
                <a:lnTo>
                  <a:pt x="104" y="565"/>
                </a:lnTo>
                <a:lnTo>
                  <a:pt x="104" y="575"/>
                </a:lnTo>
                <a:lnTo>
                  <a:pt x="108" y="585"/>
                </a:lnTo>
                <a:lnTo>
                  <a:pt x="108" y="765"/>
                </a:lnTo>
                <a:lnTo>
                  <a:pt x="112" y="776"/>
                </a:lnTo>
                <a:lnTo>
                  <a:pt x="112" y="782"/>
                </a:lnTo>
                <a:lnTo>
                  <a:pt x="114" y="787"/>
                </a:lnTo>
                <a:lnTo>
                  <a:pt x="116" y="795"/>
                </a:lnTo>
                <a:lnTo>
                  <a:pt x="120" y="802"/>
                </a:lnTo>
                <a:lnTo>
                  <a:pt x="128" y="813"/>
                </a:lnTo>
                <a:lnTo>
                  <a:pt x="130" y="816"/>
                </a:lnTo>
                <a:close/>
                <a:moveTo>
                  <a:pt x="108" y="673"/>
                </a:moveTo>
                <a:lnTo>
                  <a:pt x="108" y="598"/>
                </a:lnTo>
                <a:lnTo>
                  <a:pt x="106" y="611"/>
                </a:lnTo>
                <a:lnTo>
                  <a:pt x="102" y="623"/>
                </a:lnTo>
                <a:lnTo>
                  <a:pt x="102" y="637"/>
                </a:lnTo>
                <a:lnTo>
                  <a:pt x="104" y="640"/>
                </a:lnTo>
                <a:lnTo>
                  <a:pt x="106" y="644"/>
                </a:lnTo>
                <a:lnTo>
                  <a:pt x="106" y="657"/>
                </a:lnTo>
                <a:lnTo>
                  <a:pt x="108" y="673"/>
                </a:lnTo>
                <a:close/>
                <a:moveTo>
                  <a:pt x="108" y="765"/>
                </a:moveTo>
                <a:lnTo>
                  <a:pt x="108" y="679"/>
                </a:lnTo>
                <a:lnTo>
                  <a:pt x="106" y="689"/>
                </a:lnTo>
                <a:lnTo>
                  <a:pt x="104" y="700"/>
                </a:lnTo>
                <a:lnTo>
                  <a:pt x="104" y="712"/>
                </a:lnTo>
                <a:lnTo>
                  <a:pt x="102" y="723"/>
                </a:lnTo>
                <a:lnTo>
                  <a:pt x="102" y="733"/>
                </a:lnTo>
                <a:lnTo>
                  <a:pt x="104" y="738"/>
                </a:lnTo>
                <a:lnTo>
                  <a:pt x="106" y="749"/>
                </a:lnTo>
                <a:lnTo>
                  <a:pt x="106" y="760"/>
                </a:lnTo>
                <a:lnTo>
                  <a:pt x="108" y="765"/>
                </a:lnTo>
                <a:close/>
                <a:moveTo>
                  <a:pt x="128" y="426"/>
                </a:moveTo>
                <a:lnTo>
                  <a:pt x="128" y="346"/>
                </a:lnTo>
                <a:lnTo>
                  <a:pt x="126" y="360"/>
                </a:lnTo>
                <a:lnTo>
                  <a:pt x="122" y="368"/>
                </a:lnTo>
                <a:lnTo>
                  <a:pt x="122" y="382"/>
                </a:lnTo>
                <a:lnTo>
                  <a:pt x="124" y="387"/>
                </a:lnTo>
                <a:lnTo>
                  <a:pt x="124" y="412"/>
                </a:lnTo>
                <a:lnTo>
                  <a:pt x="128" y="426"/>
                </a:lnTo>
                <a:close/>
                <a:moveTo>
                  <a:pt x="128" y="847"/>
                </a:moveTo>
                <a:lnTo>
                  <a:pt x="128" y="830"/>
                </a:lnTo>
                <a:lnTo>
                  <a:pt x="124" y="839"/>
                </a:lnTo>
                <a:lnTo>
                  <a:pt x="128" y="847"/>
                </a:lnTo>
                <a:close/>
                <a:moveTo>
                  <a:pt x="188" y="704"/>
                </a:moveTo>
                <a:lnTo>
                  <a:pt x="188" y="196"/>
                </a:lnTo>
                <a:lnTo>
                  <a:pt x="186" y="204"/>
                </a:lnTo>
                <a:lnTo>
                  <a:pt x="184" y="205"/>
                </a:lnTo>
                <a:lnTo>
                  <a:pt x="178" y="206"/>
                </a:lnTo>
                <a:lnTo>
                  <a:pt x="172" y="207"/>
                </a:lnTo>
                <a:lnTo>
                  <a:pt x="164" y="208"/>
                </a:lnTo>
                <a:lnTo>
                  <a:pt x="158" y="209"/>
                </a:lnTo>
                <a:lnTo>
                  <a:pt x="152" y="210"/>
                </a:lnTo>
                <a:lnTo>
                  <a:pt x="148" y="212"/>
                </a:lnTo>
                <a:lnTo>
                  <a:pt x="144" y="213"/>
                </a:lnTo>
                <a:lnTo>
                  <a:pt x="138" y="214"/>
                </a:lnTo>
                <a:lnTo>
                  <a:pt x="132" y="217"/>
                </a:lnTo>
                <a:lnTo>
                  <a:pt x="128" y="220"/>
                </a:lnTo>
                <a:lnTo>
                  <a:pt x="126" y="221"/>
                </a:lnTo>
                <a:lnTo>
                  <a:pt x="128" y="223"/>
                </a:lnTo>
                <a:lnTo>
                  <a:pt x="128" y="322"/>
                </a:lnTo>
                <a:lnTo>
                  <a:pt x="132" y="321"/>
                </a:lnTo>
                <a:lnTo>
                  <a:pt x="134" y="325"/>
                </a:lnTo>
                <a:lnTo>
                  <a:pt x="134" y="857"/>
                </a:lnTo>
                <a:lnTo>
                  <a:pt x="138" y="864"/>
                </a:lnTo>
                <a:lnTo>
                  <a:pt x="140" y="867"/>
                </a:lnTo>
                <a:lnTo>
                  <a:pt x="142" y="870"/>
                </a:lnTo>
                <a:lnTo>
                  <a:pt x="144" y="872"/>
                </a:lnTo>
                <a:lnTo>
                  <a:pt x="148" y="873"/>
                </a:lnTo>
                <a:lnTo>
                  <a:pt x="152" y="878"/>
                </a:lnTo>
                <a:lnTo>
                  <a:pt x="156" y="881"/>
                </a:lnTo>
                <a:lnTo>
                  <a:pt x="158" y="882"/>
                </a:lnTo>
                <a:lnTo>
                  <a:pt x="162" y="881"/>
                </a:lnTo>
                <a:lnTo>
                  <a:pt x="168" y="884"/>
                </a:lnTo>
                <a:lnTo>
                  <a:pt x="172" y="885"/>
                </a:lnTo>
                <a:lnTo>
                  <a:pt x="178" y="882"/>
                </a:lnTo>
                <a:lnTo>
                  <a:pt x="178" y="748"/>
                </a:lnTo>
                <a:lnTo>
                  <a:pt x="182" y="728"/>
                </a:lnTo>
                <a:lnTo>
                  <a:pt x="184" y="716"/>
                </a:lnTo>
                <a:lnTo>
                  <a:pt x="188" y="704"/>
                </a:lnTo>
                <a:close/>
                <a:moveTo>
                  <a:pt x="134" y="857"/>
                </a:moveTo>
                <a:lnTo>
                  <a:pt x="134" y="325"/>
                </a:lnTo>
                <a:lnTo>
                  <a:pt x="130" y="331"/>
                </a:lnTo>
                <a:lnTo>
                  <a:pt x="130" y="816"/>
                </a:lnTo>
                <a:lnTo>
                  <a:pt x="128" y="820"/>
                </a:lnTo>
                <a:lnTo>
                  <a:pt x="126" y="821"/>
                </a:lnTo>
                <a:lnTo>
                  <a:pt x="126" y="823"/>
                </a:lnTo>
                <a:lnTo>
                  <a:pt x="128" y="824"/>
                </a:lnTo>
                <a:lnTo>
                  <a:pt x="128" y="847"/>
                </a:lnTo>
                <a:lnTo>
                  <a:pt x="130" y="851"/>
                </a:lnTo>
                <a:lnTo>
                  <a:pt x="134" y="857"/>
                </a:lnTo>
                <a:close/>
                <a:moveTo>
                  <a:pt x="338" y="65"/>
                </a:moveTo>
                <a:lnTo>
                  <a:pt x="332" y="46"/>
                </a:lnTo>
                <a:lnTo>
                  <a:pt x="330" y="37"/>
                </a:lnTo>
                <a:lnTo>
                  <a:pt x="323" y="29"/>
                </a:lnTo>
                <a:lnTo>
                  <a:pt x="271" y="3"/>
                </a:lnTo>
                <a:lnTo>
                  <a:pt x="262" y="2"/>
                </a:lnTo>
                <a:lnTo>
                  <a:pt x="256" y="0"/>
                </a:lnTo>
                <a:lnTo>
                  <a:pt x="236" y="2"/>
                </a:lnTo>
                <a:lnTo>
                  <a:pt x="226" y="3"/>
                </a:lnTo>
                <a:lnTo>
                  <a:pt x="214" y="6"/>
                </a:lnTo>
                <a:lnTo>
                  <a:pt x="204" y="8"/>
                </a:lnTo>
                <a:lnTo>
                  <a:pt x="194" y="14"/>
                </a:lnTo>
                <a:lnTo>
                  <a:pt x="186" y="20"/>
                </a:lnTo>
                <a:lnTo>
                  <a:pt x="178" y="27"/>
                </a:lnTo>
                <a:lnTo>
                  <a:pt x="172" y="35"/>
                </a:lnTo>
                <a:lnTo>
                  <a:pt x="166" y="44"/>
                </a:lnTo>
                <a:lnTo>
                  <a:pt x="160" y="53"/>
                </a:lnTo>
                <a:lnTo>
                  <a:pt x="160" y="67"/>
                </a:lnTo>
                <a:lnTo>
                  <a:pt x="158" y="70"/>
                </a:lnTo>
                <a:lnTo>
                  <a:pt x="158" y="88"/>
                </a:lnTo>
                <a:lnTo>
                  <a:pt x="156" y="111"/>
                </a:lnTo>
                <a:lnTo>
                  <a:pt x="156" y="119"/>
                </a:lnTo>
                <a:lnTo>
                  <a:pt x="154" y="127"/>
                </a:lnTo>
                <a:lnTo>
                  <a:pt x="156" y="135"/>
                </a:lnTo>
                <a:lnTo>
                  <a:pt x="162" y="162"/>
                </a:lnTo>
                <a:lnTo>
                  <a:pt x="166" y="173"/>
                </a:lnTo>
                <a:lnTo>
                  <a:pt x="172" y="184"/>
                </a:lnTo>
                <a:lnTo>
                  <a:pt x="186" y="190"/>
                </a:lnTo>
                <a:lnTo>
                  <a:pt x="188" y="190"/>
                </a:lnTo>
                <a:lnTo>
                  <a:pt x="188" y="704"/>
                </a:lnTo>
                <a:lnTo>
                  <a:pt x="190" y="692"/>
                </a:lnTo>
                <a:lnTo>
                  <a:pt x="194" y="680"/>
                </a:lnTo>
                <a:lnTo>
                  <a:pt x="198" y="668"/>
                </a:lnTo>
                <a:lnTo>
                  <a:pt x="206" y="660"/>
                </a:lnTo>
                <a:lnTo>
                  <a:pt x="206" y="583"/>
                </a:lnTo>
                <a:lnTo>
                  <a:pt x="218" y="578"/>
                </a:lnTo>
                <a:lnTo>
                  <a:pt x="228" y="584"/>
                </a:lnTo>
                <a:lnTo>
                  <a:pt x="230" y="595"/>
                </a:lnTo>
                <a:lnTo>
                  <a:pt x="238" y="618"/>
                </a:lnTo>
                <a:lnTo>
                  <a:pt x="242" y="641"/>
                </a:lnTo>
                <a:lnTo>
                  <a:pt x="244" y="657"/>
                </a:lnTo>
                <a:lnTo>
                  <a:pt x="256" y="661"/>
                </a:lnTo>
                <a:lnTo>
                  <a:pt x="260" y="675"/>
                </a:lnTo>
                <a:lnTo>
                  <a:pt x="260" y="713"/>
                </a:lnTo>
                <a:lnTo>
                  <a:pt x="262" y="726"/>
                </a:lnTo>
                <a:lnTo>
                  <a:pt x="264" y="733"/>
                </a:lnTo>
                <a:lnTo>
                  <a:pt x="264" y="740"/>
                </a:lnTo>
                <a:lnTo>
                  <a:pt x="266" y="747"/>
                </a:lnTo>
                <a:lnTo>
                  <a:pt x="268" y="756"/>
                </a:lnTo>
                <a:lnTo>
                  <a:pt x="274" y="765"/>
                </a:lnTo>
                <a:lnTo>
                  <a:pt x="276" y="775"/>
                </a:lnTo>
                <a:lnTo>
                  <a:pt x="276" y="780"/>
                </a:lnTo>
                <a:lnTo>
                  <a:pt x="280" y="786"/>
                </a:lnTo>
                <a:lnTo>
                  <a:pt x="280" y="802"/>
                </a:lnTo>
                <a:lnTo>
                  <a:pt x="282" y="804"/>
                </a:lnTo>
                <a:lnTo>
                  <a:pt x="282" y="192"/>
                </a:lnTo>
                <a:lnTo>
                  <a:pt x="286" y="184"/>
                </a:lnTo>
                <a:lnTo>
                  <a:pt x="286" y="177"/>
                </a:lnTo>
                <a:lnTo>
                  <a:pt x="292" y="173"/>
                </a:lnTo>
                <a:lnTo>
                  <a:pt x="294" y="172"/>
                </a:lnTo>
                <a:lnTo>
                  <a:pt x="294" y="171"/>
                </a:lnTo>
                <a:lnTo>
                  <a:pt x="296" y="169"/>
                </a:lnTo>
                <a:lnTo>
                  <a:pt x="302" y="158"/>
                </a:lnTo>
                <a:lnTo>
                  <a:pt x="302" y="149"/>
                </a:lnTo>
                <a:lnTo>
                  <a:pt x="304" y="149"/>
                </a:lnTo>
                <a:lnTo>
                  <a:pt x="304" y="150"/>
                </a:lnTo>
                <a:lnTo>
                  <a:pt x="306" y="153"/>
                </a:lnTo>
                <a:lnTo>
                  <a:pt x="308" y="153"/>
                </a:lnTo>
                <a:lnTo>
                  <a:pt x="312" y="152"/>
                </a:lnTo>
                <a:lnTo>
                  <a:pt x="314" y="152"/>
                </a:lnTo>
                <a:lnTo>
                  <a:pt x="316" y="150"/>
                </a:lnTo>
                <a:lnTo>
                  <a:pt x="318" y="149"/>
                </a:lnTo>
                <a:lnTo>
                  <a:pt x="326" y="141"/>
                </a:lnTo>
                <a:lnTo>
                  <a:pt x="330" y="137"/>
                </a:lnTo>
                <a:lnTo>
                  <a:pt x="330" y="97"/>
                </a:lnTo>
                <a:lnTo>
                  <a:pt x="332" y="93"/>
                </a:lnTo>
                <a:lnTo>
                  <a:pt x="332" y="90"/>
                </a:lnTo>
                <a:lnTo>
                  <a:pt x="334" y="86"/>
                </a:lnTo>
                <a:lnTo>
                  <a:pt x="338" y="65"/>
                </a:lnTo>
                <a:close/>
                <a:moveTo>
                  <a:pt x="160" y="62"/>
                </a:moveTo>
                <a:lnTo>
                  <a:pt x="160" y="60"/>
                </a:lnTo>
                <a:lnTo>
                  <a:pt x="158" y="61"/>
                </a:lnTo>
                <a:lnTo>
                  <a:pt x="160" y="62"/>
                </a:lnTo>
                <a:close/>
                <a:moveTo>
                  <a:pt x="180" y="769"/>
                </a:moveTo>
                <a:lnTo>
                  <a:pt x="178" y="763"/>
                </a:lnTo>
                <a:lnTo>
                  <a:pt x="178" y="774"/>
                </a:lnTo>
                <a:lnTo>
                  <a:pt x="180" y="769"/>
                </a:lnTo>
                <a:close/>
                <a:moveTo>
                  <a:pt x="234" y="861"/>
                </a:moveTo>
                <a:lnTo>
                  <a:pt x="234" y="851"/>
                </a:lnTo>
                <a:lnTo>
                  <a:pt x="226" y="848"/>
                </a:lnTo>
                <a:lnTo>
                  <a:pt x="222" y="846"/>
                </a:lnTo>
                <a:lnTo>
                  <a:pt x="218" y="843"/>
                </a:lnTo>
                <a:lnTo>
                  <a:pt x="212" y="841"/>
                </a:lnTo>
                <a:lnTo>
                  <a:pt x="208" y="838"/>
                </a:lnTo>
                <a:lnTo>
                  <a:pt x="202" y="836"/>
                </a:lnTo>
                <a:lnTo>
                  <a:pt x="192" y="822"/>
                </a:lnTo>
                <a:lnTo>
                  <a:pt x="186" y="813"/>
                </a:lnTo>
                <a:lnTo>
                  <a:pt x="182" y="802"/>
                </a:lnTo>
                <a:lnTo>
                  <a:pt x="178" y="783"/>
                </a:lnTo>
                <a:lnTo>
                  <a:pt x="178" y="881"/>
                </a:lnTo>
                <a:lnTo>
                  <a:pt x="180" y="881"/>
                </a:lnTo>
                <a:lnTo>
                  <a:pt x="180" y="882"/>
                </a:lnTo>
                <a:lnTo>
                  <a:pt x="184" y="885"/>
                </a:lnTo>
                <a:lnTo>
                  <a:pt x="188" y="885"/>
                </a:lnTo>
                <a:lnTo>
                  <a:pt x="192" y="883"/>
                </a:lnTo>
                <a:lnTo>
                  <a:pt x="194" y="882"/>
                </a:lnTo>
                <a:lnTo>
                  <a:pt x="194" y="881"/>
                </a:lnTo>
                <a:lnTo>
                  <a:pt x="196" y="882"/>
                </a:lnTo>
                <a:lnTo>
                  <a:pt x="202" y="883"/>
                </a:lnTo>
                <a:lnTo>
                  <a:pt x="206" y="882"/>
                </a:lnTo>
                <a:lnTo>
                  <a:pt x="210" y="877"/>
                </a:lnTo>
                <a:lnTo>
                  <a:pt x="214" y="875"/>
                </a:lnTo>
                <a:lnTo>
                  <a:pt x="216" y="872"/>
                </a:lnTo>
                <a:lnTo>
                  <a:pt x="220" y="873"/>
                </a:lnTo>
                <a:lnTo>
                  <a:pt x="226" y="874"/>
                </a:lnTo>
                <a:lnTo>
                  <a:pt x="232" y="869"/>
                </a:lnTo>
                <a:lnTo>
                  <a:pt x="234" y="861"/>
                </a:lnTo>
                <a:close/>
                <a:moveTo>
                  <a:pt x="188" y="196"/>
                </a:moveTo>
                <a:lnTo>
                  <a:pt x="188" y="190"/>
                </a:lnTo>
                <a:lnTo>
                  <a:pt x="186" y="193"/>
                </a:lnTo>
                <a:lnTo>
                  <a:pt x="188" y="196"/>
                </a:lnTo>
                <a:close/>
                <a:moveTo>
                  <a:pt x="210" y="588"/>
                </a:moveTo>
                <a:lnTo>
                  <a:pt x="206" y="583"/>
                </a:lnTo>
                <a:lnTo>
                  <a:pt x="206" y="606"/>
                </a:lnTo>
                <a:lnTo>
                  <a:pt x="210" y="588"/>
                </a:lnTo>
                <a:close/>
                <a:moveTo>
                  <a:pt x="208" y="635"/>
                </a:moveTo>
                <a:lnTo>
                  <a:pt x="206" y="624"/>
                </a:lnTo>
                <a:lnTo>
                  <a:pt x="206" y="646"/>
                </a:lnTo>
                <a:lnTo>
                  <a:pt x="208" y="635"/>
                </a:lnTo>
                <a:close/>
                <a:moveTo>
                  <a:pt x="278" y="5"/>
                </a:moveTo>
                <a:lnTo>
                  <a:pt x="270" y="3"/>
                </a:lnTo>
                <a:lnTo>
                  <a:pt x="271" y="3"/>
                </a:lnTo>
                <a:lnTo>
                  <a:pt x="278" y="5"/>
                </a:lnTo>
                <a:close/>
                <a:moveTo>
                  <a:pt x="323" y="29"/>
                </a:moveTo>
                <a:lnTo>
                  <a:pt x="316" y="21"/>
                </a:lnTo>
                <a:lnTo>
                  <a:pt x="308" y="15"/>
                </a:lnTo>
                <a:lnTo>
                  <a:pt x="298" y="11"/>
                </a:lnTo>
                <a:lnTo>
                  <a:pt x="288" y="7"/>
                </a:lnTo>
                <a:lnTo>
                  <a:pt x="278" y="5"/>
                </a:lnTo>
                <a:lnTo>
                  <a:pt x="271" y="3"/>
                </a:lnTo>
                <a:lnTo>
                  <a:pt x="323" y="29"/>
                </a:lnTo>
                <a:close/>
                <a:moveTo>
                  <a:pt x="280" y="802"/>
                </a:moveTo>
                <a:lnTo>
                  <a:pt x="280" y="786"/>
                </a:lnTo>
                <a:lnTo>
                  <a:pt x="278" y="791"/>
                </a:lnTo>
                <a:lnTo>
                  <a:pt x="278" y="799"/>
                </a:lnTo>
                <a:lnTo>
                  <a:pt x="280" y="802"/>
                </a:lnTo>
                <a:close/>
                <a:moveTo>
                  <a:pt x="552" y="341"/>
                </a:moveTo>
                <a:lnTo>
                  <a:pt x="552" y="338"/>
                </a:lnTo>
                <a:lnTo>
                  <a:pt x="550" y="335"/>
                </a:lnTo>
                <a:lnTo>
                  <a:pt x="550" y="328"/>
                </a:lnTo>
                <a:lnTo>
                  <a:pt x="548" y="320"/>
                </a:lnTo>
                <a:lnTo>
                  <a:pt x="544" y="312"/>
                </a:lnTo>
                <a:lnTo>
                  <a:pt x="538" y="306"/>
                </a:lnTo>
                <a:lnTo>
                  <a:pt x="534" y="302"/>
                </a:lnTo>
                <a:lnTo>
                  <a:pt x="530" y="299"/>
                </a:lnTo>
                <a:lnTo>
                  <a:pt x="520" y="291"/>
                </a:lnTo>
                <a:lnTo>
                  <a:pt x="516" y="289"/>
                </a:lnTo>
                <a:lnTo>
                  <a:pt x="508" y="287"/>
                </a:lnTo>
                <a:lnTo>
                  <a:pt x="506" y="287"/>
                </a:lnTo>
                <a:lnTo>
                  <a:pt x="504" y="288"/>
                </a:lnTo>
                <a:lnTo>
                  <a:pt x="502" y="286"/>
                </a:lnTo>
                <a:lnTo>
                  <a:pt x="496" y="277"/>
                </a:lnTo>
                <a:lnTo>
                  <a:pt x="488" y="270"/>
                </a:lnTo>
                <a:lnTo>
                  <a:pt x="470" y="256"/>
                </a:lnTo>
                <a:lnTo>
                  <a:pt x="462" y="249"/>
                </a:lnTo>
                <a:lnTo>
                  <a:pt x="454" y="242"/>
                </a:lnTo>
                <a:lnTo>
                  <a:pt x="442" y="234"/>
                </a:lnTo>
                <a:lnTo>
                  <a:pt x="436" y="230"/>
                </a:lnTo>
                <a:lnTo>
                  <a:pt x="428" y="225"/>
                </a:lnTo>
                <a:lnTo>
                  <a:pt x="416" y="223"/>
                </a:lnTo>
                <a:lnTo>
                  <a:pt x="392" y="216"/>
                </a:lnTo>
                <a:lnTo>
                  <a:pt x="362" y="207"/>
                </a:lnTo>
                <a:lnTo>
                  <a:pt x="348" y="203"/>
                </a:lnTo>
                <a:lnTo>
                  <a:pt x="336" y="200"/>
                </a:lnTo>
                <a:lnTo>
                  <a:pt x="324" y="199"/>
                </a:lnTo>
                <a:lnTo>
                  <a:pt x="314" y="194"/>
                </a:lnTo>
                <a:lnTo>
                  <a:pt x="304" y="191"/>
                </a:lnTo>
                <a:lnTo>
                  <a:pt x="288" y="192"/>
                </a:lnTo>
                <a:lnTo>
                  <a:pt x="284" y="192"/>
                </a:lnTo>
                <a:lnTo>
                  <a:pt x="282" y="192"/>
                </a:lnTo>
                <a:lnTo>
                  <a:pt x="282" y="805"/>
                </a:lnTo>
                <a:lnTo>
                  <a:pt x="280" y="811"/>
                </a:lnTo>
                <a:lnTo>
                  <a:pt x="280" y="823"/>
                </a:lnTo>
                <a:lnTo>
                  <a:pt x="282" y="825"/>
                </a:lnTo>
                <a:lnTo>
                  <a:pt x="286" y="828"/>
                </a:lnTo>
                <a:lnTo>
                  <a:pt x="290" y="831"/>
                </a:lnTo>
                <a:lnTo>
                  <a:pt x="296" y="831"/>
                </a:lnTo>
                <a:lnTo>
                  <a:pt x="300" y="832"/>
                </a:lnTo>
                <a:lnTo>
                  <a:pt x="308" y="833"/>
                </a:lnTo>
                <a:lnTo>
                  <a:pt x="314" y="831"/>
                </a:lnTo>
                <a:lnTo>
                  <a:pt x="320" y="830"/>
                </a:lnTo>
                <a:lnTo>
                  <a:pt x="330" y="829"/>
                </a:lnTo>
                <a:lnTo>
                  <a:pt x="338" y="828"/>
                </a:lnTo>
                <a:lnTo>
                  <a:pt x="340" y="830"/>
                </a:lnTo>
                <a:lnTo>
                  <a:pt x="340" y="273"/>
                </a:lnTo>
                <a:lnTo>
                  <a:pt x="342" y="273"/>
                </a:lnTo>
                <a:lnTo>
                  <a:pt x="348" y="275"/>
                </a:lnTo>
                <a:lnTo>
                  <a:pt x="354" y="276"/>
                </a:lnTo>
                <a:lnTo>
                  <a:pt x="358" y="277"/>
                </a:lnTo>
                <a:lnTo>
                  <a:pt x="368" y="279"/>
                </a:lnTo>
                <a:lnTo>
                  <a:pt x="376" y="281"/>
                </a:lnTo>
                <a:lnTo>
                  <a:pt x="388" y="281"/>
                </a:lnTo>
                <a:lnTo>
                  <a:pt x="390" y="282"/>
                </a:lnTo>
                <a:lnTo>
                  <a:pt x="392" y="287"/>
                </a:lnTo>
                <a:lnTo>
                  <a:pt x="394" y="289"/>
                </a:lnTo>
                <a:lnTo>
                  <a:pt x="402" y="295"/>
                </a:lnTo>
                <a:lnTo>
                  <a:pt x="408" y="297"/>
                </a:lnTo>
                <a:lnTo>
                  <a:pt x="418" y="304"/>
                </a:lnTo>
                <a:lnTo>
                  <a:pt x="424" y="307"/>
                </a:lnTo>
                <a:lnTo>
                  <a:pt x="438" y="313"/>
                </a:lnTo>
                <a:lnTo>
                  <a:pt x="444" y="315"/>
                </a:lnTo>
                <a:lnTo>
                  <a:pt x="454" y="320"/>
                </a:lnTo>
                <a:lnTo>
                  <a:pt x="460" y="322"/>
                </a:lnTo>
                <a:lnTo>
                  <a:pt x="468" y="320"/>
                </a:lnTo>
                <a:lnTo>
                  <a:pt x="468" y="357"/>
                </a:lnTo>
                <a:lnTo>
                  <a:pt x="472" y="360"/>
                </a:lnTo>
                <a:lnTo>
                  <a:pt x="482" y="357"/>
                </a:lnTo>
                <a:lnTo>
                  <a:pt x="484" y="354"/>
                </a:lnTo>
                <a:lnTo>
                  <a:pt x="486" y="346"/>
                </a:lnTo>
                <a:lnTo>
                  <a:pt x="486" y="341"/>
                </a:lnTo>
                <a:lnTo>
                  <a:pt x="488" y="337"/>
                </a:lnTo>
                <a:lnTo>
                  <a:pt x="488" y="333"/>
                </a:lnTo>
                <a:lnTo>
                  <a:pt x="492" y="335"/>
                </a:lnTo>
                <a:lnTo>
                  <a:pt x="498" y="340"/>
                </a:lnTo>
                <a:lnTo>
                  <a:pt x="504" y="345"/>
                </a:lnTo>
                <a:lnTo>
                  <a:pt x="504" y="358"/>
                </a:lnTo>
                <a:lnTo>
                  <a:pt x="512" y="362"/>
                </a:lnTo>
                <a:lnTo>
                  <a:pt x="514" y="363"/>
                </a:lnTo>
                <a:lnTo>
                  <a:pt x="516" y="364"/>
                </a:lnTo>
                <a:lnTo>
                  <a:pt x="518" y="362"/>
                </a:lnTo>
                <a:lnTo>
                  <a:pt x="520" y="361"/>
                </a:lnTo>
                <a:lnTo>
                  <a:pt x="522" y="361"/>
                </a:lnTo>
                <a:lnTo>
                  <a:pt x="526" y="362"/>
                </a:lnTo>
                <a:lnTo>
                  <a:pt x="530" y="362"/>
                </a:lnTo>
                <a:lnTo>
                  <a:pt x="532" y="359"/>
                </a:lnTo>
                <a:lnTo>
                  <a:pt x="534" y="357"/>
                </a:lnTo>
                <a:lnTo>
                  <a:pt x="534" y="354"/>
                </a:lnTo>
                <a:lnTo>
                  <a:pt x="538" y="354"/>
                </a:lnTo>
                <a:lnTo>
                  <a:pt x="538" y="353"/>
                </a:lnTo>
                <a:lnTo>
                  <a:pt x="542" y="351"/>
                </a:lnTo>
                <a:lnTo>
                  <a:pt x="544" y="347"/>
                </a:lnTo>
                <a:lnTo>
                  <a:pt x="550" y="344"/>
                </a:lnTo>
                <a:lnTo>
                  <a:pt x="552" y="341"/>
                </a:lnTo>
                <a:close/>
                <a:moveTo>
                  <a:pt x="324" y="29"/>
                </a:moveTo>
                <a:lnTo>
                  <a:pt x="316" y="21"/>
                </a:lnTo>
                <a:lnTo>
                  <a:pt x="323" y="29"/>
                </a:lnTo>
                <a:lnTo>
                  <a:pt x="324" y="29"/>
                </a:lnTo>
                <a:close/>
                <a:moveTo>
                  <a:pt x="342" y="110"/>
                </a:moveTo>
                <a:lnTo>
                  <a:pt x="342" y="104"/>
                </a:lnTo>
                <a:lnTo>
                  <a:pt x="334" y="101"/>
                </a:lnTo>
                <a:lnTo>
                  <a:pt x="332" y="100"/>
                </a:lnTo>
                <a:lnTo>
                  <a:pt x="330" y="99"/>
                </a:lnTo>
                <a:lnTo>
                  <a:pt x="330" y="137"/>
                </a:lnTo>
                <a:lnTo>
                  <a:pt x="334" y="133"/>
                </a:lnTo>
                <a:lnTo>
                  <a:pt x="338" y="125"/>
                </a:lnTo>
                <a:lnTo>
                  <a:pt x="340" y="115"/>
                </a:lnTo>
                <a:lnTo>
                  <a:pt x="342" y="110"/>
                </a:lnTo>
                <a:close/>
                <a:moveTo>
                  <a:pt x="342" y="279"/>
                </a:moveTo>
                <a:lnTo>
                  <a:pt x="340" y="273"/>
                </a:lnTo>
                <a:lnTo>
                  <a:pt x="340" y="283"/>
                </a:lnTo>
                <a:lnTo>
                  <a:pt x="342" y="279"/>
                </a:lnTo>
                <a:close/>
                <a:moveTo>
                  <a:pt x="344" y="287"/>
                </a:moveTo>
                <a:lnTo>
                  <a:pt x="344" y="286"/>
                </a:lnTo>
                <a:lnTo>
                  <a:pt x="340" y="283"/>
                </a:lnTo>
                <a:lnTo>
                  <a:pt x="340" y="294"/>
                </a:lnTo>
                <a:lnTo>
                  <a:pt x="344" y="287"/>
                </a:lnTo>
                <a:close/>
                <a:moveTo>
                  <a:pt x="342" y="771"/>
                </a:moveTo>
                <a:lnTo>
                  <a:pt x="342" y="300"/>
                </a:lnTo>
                <a:lnTo>
                  <a:pt x="340" y="294"/>
                </a:lnTo>
                <a:lnTo>
                  <a:pt x="340" y="776"/>
                </a:lnTo>
                <a:lnTo>
                  <a:pt x="342" y="771"/>
                </a:lnTo>
                <a:close/>
                <a:moveTo>
                  <a:pt x="426" y="827"/>
                </a:moveTo>
                <a:lnTo>
                  <a:pt x="424" y="817"/>
                </a:lnTo>
                <a:lnTo>
                  <a:pt x="424" y="811"/>
                </a:lnTo>
                <a:lnTo>
                  <a:pt x="422" y="810"/>
                </a:lnTo>
                <a:lnTo>
                  <a:pt x="418" y="808"/>
                </a:lnTo>
                <a:lnTo>
                  <a:pt x="414" y="805"/>
                </a:lnTo>
                <a:lnTo>
                  <a:pt x="406" y="800"/>
                </a:lnTo>
                <a:lnTo>
                  <a:pt x="402" y="798"/>
                </a:lnTo>
                <a:lnTo>
                  <a:pt x="398" y="796"/>
                </a:lnTo>
                <a:lnTo>
                  <a:pt x="392" y="793"/>
                </a:lnTo>
                <a:lnTo>
                  <a:pt x="386" y="788"/>
                </a:lnTo>
                <a:lnTo>
                  <a:pt x="378" y="787"/>
                </a:lnTo>
                <a:lnTo>
                  <a:pt x="372" y="786"/>
                </a:lnTo>
                <a:lnTo>
                  <a:pt x="360" y="783"/>
                </a:lnTo>
                <a:lnTo>
                  <a:pt x="354" y="781"/>
                </a:lnTo>
                <a:lnTo>
                  <a:pt x="348" y="779"/>
                </a:lnTo>
                <a:lnTo>
                  <a:pt x="340" y="778"/>
                </a:lnTo>
                <a:lnTo>
                  <a:pt x="340" y="830"/>
                </a:lnTo>
                <a:lnTo>
                  <a:pt x="346" y="834"/>
                </a:lnTo>
                <a:lnTo>
                  <a:pt x="360" y="838"/>
                </a:lnTo>
                <a:lnTo>
                  <a:pt x="368" y="838"/>
                </a:lnTo>
                <a:lnTo>
                  <a:pt x="376" y="836"/>
                </a:lnTo>
                <a:lnTo>
                  <a:pt x="382" y="835"/>
                </a:lnTo>
                <a:lnTo>
                  <a:pt x="388" y="833"/>
                </a:lnTo>
                <a:lnTo>
                  <a:pt x="392" y="832"/>
                </a:lnTo>
                <a:lnTo>
                  <a:pt x="394" y="831"/>
                </a:lnTo>
                <a:lnTo>
                  <a:pt x="396" y="831"/>
                </a:lnTo>
                <a:lnTo>
                  <a:pt x="396" y="832"/>
                </a:lnTo>
                <a:lnTo>
                  <a:pt x="398" y="835"/>
                </a:lnTo>
                <a:lnTo>
                  <a:pt x="402" y="835"/>
                </a:lnTo>
                <a:lnTo>
                  <a:pt x="404" y="835"/>
                </a:lnTo>
                <a:lnTo>
                  <a:pt x="418" y="838"/>
                </a:lnTo>
                <a:lnTo>
                  <a:pt x="426" y="827"/>
                </a:lnTo>
                <a:close/>
                <a:moveTo>
                  <a:pt x="358" y="526"/>
                </a:moveTo>
                <a:lnTo>
                  <a:pt x="346" y="464"/>
                </a:lnTo>
                <a:lnTo>
                  <a:pt x="346" y="364"/>
                </a:lnTo>
                <a:lnTo>
                  <a:pt x="344" y="354"/>
                </a:lnTo>
                <a:lnTo>
                  <a:pt x="342" y="334"/>
                </a:lnTo>
                <a:lnTo>
                  <a:pt x="342" y="765"/>
                </a:lnTo>
                <a:lnTo>
                  <a:pt x="344" y="752"/>
                </a:lnTo>
                <a:lnTo>
                  <a:pt x="344" y="618"/>
                </a:lnTo>
                <a:lnTo>
                  <a:pt x="348" y="614"/>
                </a:lnTo>
                <a:lnTo>
                  <a:pt x="350" y="604"/>
                </a:lnTo>
                <a:lnTo>
                  <a:pt x="350" y="598"/>
                </a:lnTo>
                <a:lnTo>
                  <a:pt x="352" y="593"/>
                </a:lnTo>
                <a:lnTo>
                  <a:pt x="354" y="579"/>
                </a:lnTo>
                <a:lnTo>
                  <a:pt x="354" y="565"/>
                </a:lnTo>
                <a:lnTo>
                  <a:pt x="356" y="551"/>
                </a:lnTo>
                <a:lnTo>
                  <a:pt x="356" y="537"/>
                </a:lnTo>
                <a:lnTo>
                  <a:pt x="358" y="526"/>
                </a:lnTo>
                <a:close/>
                <a:moveTo>
                  <a:pt x="356" y="637"/>
                </a:moveTo>
                <a:lnTo>
                  <a:pt x="346" y="633"/>
                </a:lnTo>
                <a:lnTo>
                  <a:pt x="344" y="618"/>
                </a:lnTo>
                <a:lnTo>
                  <a:pt x="344" y="752"/>
                </a:lnTo>
                <a:lnTo>
                  <a:pt x="346" y="744"/>
                </a:lnTo>
                <a:lnTo>
                  <a:pt x="346" y="736"/>
                </a:lnTo>
                <a:lnTo>
                  <a:pt x="348" y="726"/>
                </a:lnTo>
                <a:lnTo>
                  <a:pt x="348" y="673"/>
                </a:lnTo>
                <a:lnTo>
                  <a:pt x="354" y="658"/>
                </a:lnTo>
                <a:lnTo>
                  <a:pt x="354" y="655"/>
                </a:lnTo>
                <a:lnTo>
                  <a:pt x="356" y="637"/>
                </a:lnTo>
                <a:close/>
                <a:moveTo>
                  <a:pt x="350" y="431"/>
                </a:moveTo>
                <a:lnTo>
                  <a:pt x="348" y="418"/>
                </a:lnTo>
                <a:lnTo>
                  <a:pt x="348" y="404"/>
                </a:lnTo>
                <a:lnTo>
                  <a:pt x="346" y="394"/>
                </a:lnTo>
                <a:lnTo>
                  <a:pt x="346" y="453"/>
                </a:lnTo>
                <a:lnTo>
                  <a:pt x="348" y="441"/>
                </a:lnTo>
                <a:lnTo>
                  <a:pt x="350" y="431"/>
                </a:lnTo>
                <a:close/>
                <a:moveTo>
                  <a:pt x="350" y="716"/>
                </a:moveTo>
                <a:lnTo>
                  <a:pt x="350" y="695"/>
                </a:lnTo>
                <a:lnTo>
                  <a:pt x="348" y="684"/>
                </a:lnTo>
                <a:lnTo>
                  <a:pt x="348" y="726"/>
                </a:lnTo>
                <a:lnTo>
                  <a:pt x="350" y="716"/>
                </a:lnTo>
                <a:close/>
                <a:moveTo>
                  <a:pt x="468" y="344"/>
                </a:moveTo>
                <a:lnTo>
                  <a:pt x="468" y="321"/>
                </a:lnTo>
                <a:lnTo>
                  <a:pt x="466" y="322"/>
                </a:lnTo>
                <a:lnTo>
                  <a:pt x="464" y="328"/>
                </a:lnTo>
                <a:lnTo>
                  <a:pt x="464" y="334"/>
                </a:lnTo>
                <a:lnTo>
                  <a:pt x="466" y="340"/>
                </a:lnTo>
                <a:lnTo>
                  <a:pt x="468" y="344"/>
                </a:lnTo>
                <a:close/>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11" name="Picture 138">
            <a:extLst>
              <a:ext uri="{FF2B5EF4-FFF2-40B4-BE49-F238E27FC236}">
                <a16:creationId xmlns:a16="http://schemas.microsoft.com/office/drawing/2014/main" id="{6104A012-A162-4F1C-A471-1A3C347796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0183" y="5611020"/>
            <a:ext cx="490537" cy="696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92592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a:xfrm>
            <a:off x="1847851" y="188914"/>
            <a:ext cx="8640763" cy="936625"/>
          </a:xfrm>
        </p:spPr>
        <p:txBody>
          <a:bodyPr/>
          <a:lstStyle/>
          <a:p>
            <a:r>
              <a:rPr lang="fr-FR" altLang="en-US" b="1" dirty="0">
                <a:solidFill>
                  <a:srgbClr val="3333FF"/>
                </a:solidFill>
              </a:rPr>
              <a:t>Rapports mensuels statistiques</a:t>
            </a:r>
          </a:p>
        </p:txBody>
      </p:sp>
      <p:sp>
        <p:nvSpPr>
          <p:cNvPr id="30723" name="Espace réservé du contenu 2"/>
          <p:cNvSpPr>
            <a:spLocks noGrp="1"/>
          </p:cNvSpPr>
          <p:nvPr>
            <p:ph idx="1"/>
          </p:nvPr>
        </p:nvSpPr>
        <p:spPr>
          <a:xfrm>
            <a:off x="1206842" y="1766759"/>
            <a:ext cx="9955427" cy="5000625"/>
          </a:xfrm>
        </p:spPr>
        <p:txBody>
          <a:bodyPr/>
          <a:lstStyle/>
          <a:p>
            <a:pPr eaLnBrk="1" hangingPunct="1"/>
            <a:r>
              <a:rPr lang="fr-FR" altLang="en-US" b="1" dirty="0">
                <a:effectLst>
                  <a:outerShdw blurRad="38100" dist="38100" dir="2700000" algn="tl">
                    <a:srgbClr val="000000">
                      <a:alpha val="43137"/>
                    </a:srgbClr>
                  </a:outerShdw>
                </a:effectLst>
              </a:rPr>
              <a:t>Rapport mensuel</a:t>
            </a:r>
            <a:r>
              <a:rPr lang="fr-FR" altLang="en-US" b="1" dirty="0">
                <a:solidFill>
                  <a:srgbClr val="FF0000"/>
                </a:solidFill>
                <a:effectLst>
                  <a:outerShdw blurRad="38100" dist="38100" dir="2700000" algn="tl">
                    <a:srgbClr val="000000">
                      <a:alpha val="43137"/>
                    </a:srgbClr>
                  </a:outerShdw>
                </a:effectLst>
              </a:rPr>
              <a:t> </a:t>
            </a:r>
            <a:r>
              <a:rPr lang="fr-FR" altLang="en-US" b="1" dirty="0">
                <a:effectLst>
                  <a:outerShdw blurRad="38100" dist="38100" dir="2700000" algn="tl">
                    <a:srgbClr val="000000">
                      <a:alpha val="43137"/>
                    </a:srgbClr>
                  </a:outerShdw>
                </a:effectLst>
              </a:rPr>
              <a:t>centre de santé</a:t>
            </a:r>
          </a:p>
          <a:p>
            <a:pPr eaLnBrk="1" hangingPunct="1">
              <a:buFont typeface="Arial" panose="020B0604020202020204" pitchFamily="34" charset="0"/>
              <a:buNone/>
            </a:pPr>
            <a:endParaRPr lang="fr-FR" altLang="en-US" sz="1100" dirty="0"/>
          </a:p>
          <a:p>
            <a:pPr eaLnBrk="1" hangingPunct="1">
              <a:buFont typeface="Arial" panose="020B0604020202020204" pitchFamily="34" charset="0"/>
              <a:buNone/>
            </a:pPr>
            <a:r>
              <a:rPr lang="fr-FR" altLang="en-US" sz="2800" dirty="0"/>
              <a:t>    Les rapports sont obtenus directement à partir des registres et des fiches individuelles de suivi. Ils permettent de calculer les indicateurs de performance de l’unité.</a:t>
            </a:r>
          </a:p>
          <a:p>
            <a:pPr eaLnBrk="1" hangingPunct="1">
              <a:buFont typeface="Arial" panose="020B0604020202020204" pitchFamily="34" charset="0"/>
              <a:buNone/>
            </a:pPr>
            <a:endParaRPr lang="fr-FR" altLang="en-US" sz="2800" dirty="0"/>
          </a:p>
        </p:txBody>
      </p:sp>
    </p:spTree>
    <p:extLst>
      <p:ext uri="{BB962C8B-B14F-4D97-AF65-F5344CB8AC3E}">
        <p14:creationId xmlns:p14="http://schemas.microsoft.com/office/powerpoint/2010/main" val="107379012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774825" y="84052"/>
            <a:ext cx="8229600" cy="561975"/>
          </a:xfrm>
        </p:spPr>
        <p:txBody>
          <a:bodyPr>
            <a:normAutofit fontScale="90000"/>
          </a:bodyPr>
          <a:lstStyle/>
          <a:p>
            <a:pPr eaLnBrk="1" hangingPunct="1">
              <a:defRPr/>
            </a:pPr>
            <a:r>
              <a:rPr lang="fr-FR" b="1" dirty="0">
                <a:solidFill>
                  <a:srgbClr val="3333FF"/>
                </a:solidFill>
                <a:effectLst>
                  <a:outerShdw blurRad="38100" dist="38100" dir="2700000" algn="tl">
                    <a:srgbClr val="000000">
                      <a:alpha val="43137"/>
                    </a:srgbClr>
                  </a:outerShdw>
                </a:effectLst>
              </a:rPr>
              <a:t>Rapport mensuel centre de santé MAS</a:t>
            </a:r>
          </a:p>
        </p:txBody>
      </p:sp>
      <p:pic>
        <p:nvPicPr>
          <p:cNvPr id="2" name="Picture 1">
            <a:extLst>
              <a:ext uri="{FF2B5EF4-FFF2-40B4-BE49-F238E27FC236}">
                <a16:creationId xmlns:a16="http://schemas.microsoft.com/office/drawing/2014/main" id="{A1A5C114-7362-457B-9B98-349B1EA6BC6A}"/>
              </a:ext>
            </a:extLst>
          </p:cNvPr>
          <p:cNvPicPr>
            <a:picLocks noChangeAspect="1"/>
          </p:cNvPicPr>
          <p:nvPr/>
        </p:nvPicPr>
        <p:blipFill>
          <a:blip r:embed="rId2"/>
          <a:stretch>
            <a:fillRect/>
          </a:stretch>
        </p:blipFill>
        <p:spPr>
          <a:xfrm>
            <a:off x="804371" y="646026"/>
            <a:ext cx="10583257" cy="6305492"/>
          </a:xfrm>
          <a:prstGeom prst="rect">
            <a:avLst/>
          </a:prstGeom>
        </p:spPr>
      </p:pic>
    </p:spTree>
    <p:extLst>
      <p:ext uri="{BB962C8B-B14F-4D97-AF65-F5344CB8AC3E}">
        <p14:creationId xmlns:p14="http://schemas.microsoft.com/office/powerpoint/2010/main" val="191070866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774825" y="84052"/>
            <a:ext cx="8229600" cy="561975"/>
          </a:xfrm>
        </p:spPr>
        <p:txBody>
          <a:bodyPr>
            <a:normAutofit fontScale="90000"/>
          </a:bodyPr>
          <a:lstStyle/>
          <a:p>
            <a:pPr eaLnBrk="1" hangingPunct="1">
              <a:defRPr/>
            </a:pPr>
            <a:r>
              <a:rPr lang="fr-FR" b="1" dirty="0">
                <a:solidFill>
                  <a:srgbClr val="3333FF"/>
                </a:solidFill>
                <a:effectLst>
                  <a:outerShdw blurRad="38100" dist="38100" dir="2700000" algn="tl">
                    <a:srgbClr val="000000">
                      <a:alpha val="43137"/>
                    </a:srgbClr>
                  </a:outerShdw>
                </a:effectLst>
              </a:rPr>
              <a:t>Rapport mensuel centre de santé MAM</a:t>
            </a:r>
          </a:p>
        </p:txBody>
      </p:sp>
      <p:pic>
        <p:nvPicPr>
          <p:cNvPr id="3" name="Picture 2">
            <a:extLst>
              <a:ext uri="{FF2B5EF4-FFF2-40B4-BE49-F238E27FC236}">
                <a16:creationId xmlns:a16="http://schemas.microsoft.com/office/drawing/2014/main" id="{680F6640-7290-4ECE-9E76-9AAEF2D67125}"/>
              </a:ext>
            </a:extLst>
          </p:cNvPr>
          <p:cNvPicPr>
            <a:picLocks noChangeAspect="1"/>
          </p:cNvPicPr>
          <p:nvPr/>
        </p:nvPicPr>
        <p:blipFill>
          <a:blip r:embed="rId2"/>
          <a:stretch>
            <a:fillRect/>
          </a:stretch>
        </p:blipFill>
        <p:spPr>
          <a:xfrm>
            <a:off x="1005252" y="646026"/>
            <a:ext cx="10181496" cy="6211973"/>
          </a:xfrm>
          <a:prstGeom prst="rect">
            <a:avLst/>
          </a:prstGeom>
        </p:spPr>
      </p:pic>
    </p:spTree>
    <p:extLst>
      <p:ext uri="{BB962C8B-B14F-4D97-AF65-F5344CB8AC3E}">
        <p14:creationId xmlns:p14="http://schemas.microsoft.com/office/powerpoint/2010/main" val="113716634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774825" y="476250"/>
            <a:ext cx="8229600" cy="706438"/>
          </a:xfrm>
        </p:spPr>
        <p:txBody>
          <a:bodyPr>
            <a:normAutofit/>
          </a:bodyPr>
          <a:lstStyle/>
          <a:p>
            <a:pPr eaLnBrk="1" hangingPunct="1">
              <a:defRPr/>
            </a:pPr>
            <a:r>
              <a:rPr lang="fr-FR" b="1" dirty="0">
                <a:solidFill>
                  <a:srgbClr val="3333FF"/>
                </a:solidFill>
                <a:effectLst>
                  <a:outerShdw blurRad="38100" dist="38100" dir="2700000" algn="tl">
                    <a:srgbClr val="000000">
                      <a:alpha val="43137"/>
                    </a:srgbClr>
                  </a:outerShdw>
                </a:effectLst>
              </a:rPr>
              <a:t>Types d’erreurs à ne pas faire</a:t>
            </a:r>
            <a:endParaRPr lang="en-US" b="1" dirty="0">
              <a:solidFill>
                <a:srgbClr val="3333FF"/>
              </a:solidFill>
              <a:effectLst>
                <a:outerShdw blurRad="38100" dist="38100" dir="2700000" algn="tl">
                  <a:srgbClr val="000000">
                    <a:alpha val="43137"/>
                  </a:srgbClr>
                </a:outerShdw>
              </a:effectLst>
            </a:endParaRPr>
          </a:p>
        </p:txBody>
      </p:sp>
      <p:sp>
        <p:nvSpPr>
          <p:cNvPr id="34819" name="Content Placeholder 2"/>
          <p:cNvSpPr>
            <a:spLocks noGrp="1"/>
          </p:cNvSpPr>
          <p:nvPr>
            <p:ph idx="1"/>
          </p:nvPr>
        </p:nvSpPr>
        <p:spPr/>
        <p:txBody>
          <a:bodyPr/>
          <a:lstStyle/>
          <a:p>
            <a:pPr eaLnBrk="1" hangingPunct="1"/>
            <a:r>
              <a:rPr lang="fr-FR" altLang="en-US" dirty="0"/>
              <a:t>Non concordance entre la fin du mois précédent et le début du mois suivant</a:t>
            </a:r>
          </a:p>
          <a:p>
            <a:pPr eaLnBrk="1" hangingPunct="1"/>
            <a:r>
              <a:rPr lang="fr-FR" altLang="en-US" dirty="0"/>
              <a:t>Mauvaise sommation des données du rapport</a:t>
            </a:r>
          </a:p>
          <a:p>
            <a:pPr eaLnBrk="1" hangingPunct="1"/>
            <a:r>
              <a:rPr lang="fr-FR" altLang="en-US" dirty="0"/>
              <a:t>Non calcul des Indicateurs</a:t>
            </a:r>
          </a:p>
          <a:p>
            <a:pPr eaLnBrk="1" hangingPunct="1"/>
            <a:endParaRPr lang="en-US" altLang="en-US" dirty="0"/>
          </a:p>
        </p:txBody>
      </p:sp>
    </p:spTree>
    <p:extLst>
      <p:ext uri="{BB962C8B-B14F-4D97-AF65-F5344CB8AC3E}">
        <p14:creationId xmlns:p14="http://schemas.microsoft.com/office/powerpoint/2010/main" val="89947305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p:cNvSpPr txBox="1">
            <a:spLocks/>
          </p:cNvSpPr>
          <p:nvPr/>
        </p:nvSpPr>
        <p:spPr bwMode="auto">
          <a:xfrm>
            <a:off x="1524001" y="115889"/>
            <a:ext cx="88566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
                <a:srgbClr val="000000"/>
              </a:buClr>
              <a:buFont typeface="Times New Roman" panose="02020603050405020304" pitchFamily="18" charset="0"/>
              <a:buNone/>
            </a:pPr>
            <a:r>
              <a:rPr lang="en-US" altLang="en-US" b="1" dirty="0">
                <a:solidFill>
                  <a:srgbClr val="3333FF"/>
                </a:solidFill>
              </a:rPr>
              <a:t>Propositions </a:t>
            </a:r>
            <a:r>
              <a:rPr lang="en-US" altLang="en-US" b="1" dirty="0" err="1">
                <a:solidFill>
                  <a:srgbClr val="3333FF"/>
                </a:solidFill>
              </a:rPr>
              <a:t>d’amélioration</a:t>
            </a:r>
            <a:r>
              <a:rPr lang="en-US" altLang="en-US" b="1" dirty="0">
                <a:solidFill>
                  <a:srgbClr val="3333FF"/>
                </a:solidFill>
              </a:rPr>
              <a:t> du </a:t>
            </a:r>
            <a:r>
              <a:rPr lang="en-US" altLang="en-US" b="1" dirty="0" err="1">
                <a:solidFill>
                  <a:srgbClr val="3333FF"/>
                </a:solidFill>
              </a:rPr>
              <a:t>système</a:t>
            </a:r>
            <a:endParaRPr lang="en-US" altLang="en-US" b="1" dirty="0">
              <a:solidFill>
                <a:srgbClr val="3333FF"/>
              </a:solidFill>
            </a:endParaRPr>
          </a:p>
          <a:p>
            <a:pPr algn="ctr">
              <a:spcBef>
                <a:spcPct val="0"/>
              </a:spcBef>
              <a:buClr>
                <a:srgbClr val="000000"/>
              </a:buClr>
              <a:buFont typeface="Times New Roman" panose="02020603050405020304" pitchFamily="18" charset="0"/>
              <a:buNone/>
            </a:pPr>
            <a:r>
              <a:rPr lang="fr-FR" altLang="en-US" b="1" dirty="0">
                <a:solidFill>
                  <a:srgbClr val="3333FF"/>
                </a:solidFill>
              </a:rPr>
              <a:t>de collecte des données nutritionnelles</a:t>
            </a:r>
          </a:p>
        </p:txBody>
      </p:sp>
      <p:sp>
        <p:nvSpPr>
          <p:cNvPr id="35843" name="Rectangle 3"/>
          <p:cNvSpPr txBox="1">
            <a:spLocks noChangeArrowheads="1"/>
          </p:cNvSpPr>
          <p:nvPr/>
        </p:nvSpPr>
        <p:spPr bwMode="auto">
          <a:xfrm>
            <a:off x="1510030" y="981076"/>
            <a:ext cx="89281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70000"/>
              </a:lnSpc>
              <a:spcBef>
                <a:spcPts val="800"/>
              </a:spcBef>
              <a:buClr>
                <a:srgbClr val="000000"/>
              </a:buClr>
              <a:buNone/>
            </a:pPr>
            <a:endParaRPr lang="fr-FR" altLang="en-US" sz="1700" i="1">
              <a:solidFill>
                <a:srgbClr val="000000"/>
              </a:solidFill>
            </a:endParaRPr>
          </a:p>
        </p:txBody>
      </p:sp>
      <p:sp>
        <p:nvSpPr>
          <p:cNvPr id="24580" name="Espace réservé du contenu 2"/>
          <p:cNvSpPr txBox="1">
            <a:spLocks/>
          </p:cNvSpPr>
          <p:nvPr/>
        </p:nvSpPr>
        <p:spPr bwMode="auto">
          <a:xfrm>
            <a:off x="1524001" y="1557339"/>
            <a:ext cx="9372599"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49263">
              <a:defRPr>
                <a:solidFill>
                  <a:schemeClr val="tx1"/>
                </a:solidFill>
                <a:latin typeface="Arial" pitchFamily="34" charset="0"/>
                <a:cs typeface="Arial" pitchFamily="34" charset="0"/>
              </a:defRPr>
            </a:lvl1pPr>
            <a:lvl2pPr marL="742950" indent="-285750" defTabSz="449263">
              <a:defRPr>
                <a:solidFill>
                  <a:schemeClr val="tx1"/>
                </a:solidFill>
                <a:latin typeface="Arial" pitchFamily="34" charset="0"/>
                <a:cs typeface="Arial" pitchFamily="34" charset="0"/>
              </a:defRPr>
            </a:lvl2pPr>
            <a:lvl3pPr marL="1143000" indent="-228600" defTabSz="449263">
              <a:defRPr>
                <a:solidFill>
                  <a:schemeClr val="tx1"/>
                </a:solidFill>
                <a:latin typeface="Arial" pitchFamily="34" charset="0"/>
                <a:cs typeface="Arial" pitchFamily="34" charset="0"/>
              </a:defRPr>
            </a:lvl3pPr>
            <a:lvl4pPr marL="1600200" indent="-228600" defTabSz="449263">
              <a:defRPr>
                <a:solidFill>
                  <a:schemeClr val="tx1"/>
                </a:solidFill>
                <a:latin typeface="Arial" pitchFamily="34" charset="0"/>
                <a:cs typeface="Arial" pitchFamily="34" charset="0"/>
              </a:defRPr>
            </a:lvl4pPr>
            <a:lvl5pPr marL="2057400" indent="-228600" defTabSz="449263">
              <a:defRPr>
                <a:solidFill>
                  <a:schemeClr val="tx1"/>
                </a:solidFill>
                <a:latin typeface="Arial" pitchFamily="34" charset="0"/>
                <a:cs typeface="Arial" pitchFamily="34" charset="0"/>
              </a:defRPr>
            </a:lvl5pPr>
            <a:lvl6pPr marL="2514600" indent="-228600" defTabSz="44926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4926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4926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49263" eaLnBrk="0" fontAlgn="base" hangingPunct="0">
              <a:spcBef>
                <a:spcPct val="0"/>
              </a:spcBef>
              <a:spcAft>
                <a:spcPct val="0"/>
              </a:spcAft>
              <a:defRPr>
                <a:solidFill>
                  <a:schemeClr val="tx1"/>
                </a:solidFill>
                <a:latin typeface="Arial" pitchFamily="34" charset="0"/>
                <a:cs typeface="Arial" pitchFamily="34" charset="0"/>
              </a:defRPr>
            </a:lvl9pPr>
          </a:lstStyle>
          <a:p>
            <a:pPr marL="457200" indent="-457200" algn="just">
              <a:spcBef>
                <a:spcPts val="800"/>
              </a:spcBef>
              <a:buClr>
                <a:srgbClr val="000000"/>
              </a:buClr>
              <a:buFont typeface="Arial" pitchFamily="34" charset="0"/>
              <a:buChar char="•"/>
              <a:defRPr/>
            </a:pPr>
            <a:r>
              <a:rPr lang="fr-FR" sz="2800" dirty="0">
                <a:solidFill>
                  <a:srgbClr val="000000"/>
                </a:solidFill>
                <a:latin typeface="Calibri" pitchFamily="34" charset="0"/>
              </a:rPr>
              <a:t>Rendre disponible et en temps opportun, des données nutritionnelles complètes et désagrégées avec une meilleure collecte et gestion des données hebdomadaires et mensuels;</a:t>
            </a:r>
          </a:p>
          <a:p>
            <a:pPr marL="0" indent="0" algn="just">
              <a:spcBef>
                <a:spcPts val="800"/>
              </a:spcBef>
              <a:buClr>
                <a:srgbClr val="000000"/>
              </a:buClr>
              <a:defRPr/>
            </a:pPr>
            <a:endParaRPr lang="fr-FR" sz="800" b="1" dirty="0">
              <a:solidFill>
                <a:srgbClr val="000000"/>
              </a:solidFill>
              <a:latin typeface="Calibri" pitchFamily="34" charset="0"/>
            </a:endParaRPr>
          </a:p>
          <a:p>
            <a:pPr marL="457200" indent="-457200" algn="just">
              <a:spcBef>
                <a:spcPts val="800"/>
              </a:spcBef>
              <a:buClr>
                <a:srgbClr val="000000"/>
              </a:buClr>
              <a:buFont typeface="Arial" pitchFamily="34" charset="0"/>
              <a:buChar char="•"/>
              <a:defRPr/>
            </a:pPr>
            <a:r>
              <a:rPr lang="fr-FR" sz="2800" dirty="0">
                <a:solidFill>
                  <a:srgbClr val="000000"/>
                </a:solidFill>
                <a:latin typeface="Calibri" pitchFamily="34" charset="0"/>
              </a:rPr>
              <a:t>Renforcer la formation des </a:t>
            </a:r>
            <a:r>
              <a:rPr lang="fr-FR" sz="2800" dirty="0">
                <a:solidFill>
                  <a:srgbClr val="FF0000"/>
                </a:solidFill>
                <a:latin typeface="Calibri" pitchFamily="34" charset="0"/>
              </a:rPr>
              <a:t>agents de collecte </a:t>
            </a:r>
            <a:r>
              <a:rPr lang="fr-FR" sz="2800" dirty="0">
                <a:solidFill>
                  <a:srgbClr val="000000"/>
                </a:solidFill>
                <a:latin typeface="Calibri" pitchFamily="34" charset="0"/>
              </a:rPr>
              <a:t>pour accroitre et a</a:t>
            </a:r>
            <a:r>
              <a:rPr lang="fr-FR" altLang="en-US" sz="2800" dirty="0">
                <a:solidFill>
                  <a:srgbClr val="000000"/>
                </a:solidFill>
                <a:latin typeface="Calibri" pitchFamily="34" charset="0"/>
              </a:rPr>
              <a:t>méliorer la qualité des données.</a:t>
            </a:r>
          </a:p>
          <a:p>
            <a:pPr algn="just">
              <a:spcBef>
                <a:spcPts val="800"/>
              </a:spcBef>
              <a:buClr>
                <a:srgbClr val="000000"/>
              </a:buClr>
              <a:defRPr/>
            </a:pPr>
            <a:endParaRPr lang="fr-FR" altLang="en-US" sz="2800" dirty="0">
              <a:solidFill>
                <a:srgbClr val="000000"/>
              </a:solidFill>
              <a:latin typeface="Calibri" pitchFamily="34" charset="0"/>
            </a:endParaRPr>
          </a:p>
        </p:txBody>
      </p:sp>
    </p:spTree>
    <p:extLst>
      <p:ext uri="{BB962C8B-B14F-4D97-AF65-F5344CB8AC3E}">
        <p14:creationId xmlns:p14="http://schemas.microsoft.com/office/powerpoint/2010/main" val="12852924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112107" y="145330"/>
            <a:ext cx="10116065" cy="777875"/>
          </a:xfrm>
        </p:spPr>
        <p:txBody>
          <a:bodyPr>
            <a:normAutofit/>
          </a:bodyPr>
          <a:lstStyle/>
          <a:p>
            <a:pPr eaLnBrk="1" hangingPunct="1"/>
            <a:r>
              <a:rPr lang="fr-FR" altLang="en-US" b="1" dirty="0">
                <a:solidFill>
                  <a:srgbClr val="3333FF"/>
                </a:solidFill>
              </a:rPr>
              <a:t>Calcul des Indicateurs de Performance/UNTI</a:t>
            </a:r>
            <a:endParaRPr lang="en-US" altLang="en-US" b="1" dirty="0">
              <a:solidFill>
                <a:srgbClr val="3333FF"/>
              </a:solidFill>
            </a:endParaRPr>
          </a:p>
        </p:txBody>
      </p:sp>
      <p:sp>
        <p:nvSpPr>
          <p:cNvPr id="3" name="Content Placeholder 2"/>
          <p:cNvSpPr>
            <a:spLocks noGrp="1"/>
          </p:cNvSpPr>
          <p:nvPr>
            <p:ph idx="1"/>
          </p:nvPr>
        </p:nvSpPr>
        <p:spPr>
          <a:xfrm>
            <a:off x="775856" y="1132322"/>
            <a:ext cx="10603344" cy="5019097"/>
          </a:xfrm>
        </p:spPr>
        <p:txBody>
          <a:bodyPr rtlCol="0">
            <a:normAutofit lnSpcReduction="10000"/>
          </a:bodyPr>
          <a:lstStyle/>
          <a:p>
            <a:pPr algn="ctr"/>
            <a:r>
              <a:rPr lang="fr-FR" b="1" dirty="0">
                <a:solidFill>
                  <a:srgbClr val="00B050"/>
                </a:solidFill>
              </a:rPr>
              <a:t>L</a:t>
            </a:r>
            <a:r>
              <a:rPr lang="x-none" b="1" dirty="0">
                <a:solidFill>
                  <a:srgbClr val="00B050"/>
                </a:solidFill>
              </a:rPr>
              <a:t>e total de ' sortie' est égal à la somme des enfants déchargés comme</a:t>
            </a:r>
            <a:r>
              <a:rPr lang="fr-FR" b="1" dirty="0">
                <a:solidFill>
                  <a:srgbClr val="00B050"/>
                </a:solidFill>
              </a:rPr>
              <a:t>: </a:t>
            </a:r>
            <a:r>
              <a:rPr lang="x-none" b="1" dirty="0">
                <a:solidFill>
                  <a:srgbClr val="00B050"/>
                </a:solidFill>
              </a:rPr>
              <a:t>‘traités avec succès'  +  'décès'  + 'abandons' + 'non répondants/référence médicale' + 'guéris'</a:t>
            </a:r>
            <a:r>
              <a:rPr lang="x-none" dirty="0">
                <a:solidFill>
                  <a:srgbClr val="00B050"/>
                </a:solidFill>
              </a:rPr>
              <a:t>.</a:t>
            </a:r>
            <a:endParaRPr lang="fr-FR" dirty="0">
              <a:solidFill>
                <a:srgbClr val="00B050"/>
              </a:solidFill>
            </a:endParaRPr>
          </a:p>
          <a:p>
            <a:pPr>
              <a:spcAft>
                <a:spcPts val="0"/>
              </a:spcAft>
              <a:buNone/>
              <a:defRPr/>
            </a:pPr>
            <a:endParaRPr lang="fr-FR" sz="900" dirty="0"/>
          </a:p>
          <a:p>
            <a:pPr lvl="0">
              <a:lnSpc>
                <a:spcPct val="100000"/>
              </a:lnSpc>
              <a:spcAft>
                <a:spcPts val="0"/>
              </a:spcAft>
              <a:defRPr/>
            </a:pPr>
            <a:r>
              <a:rPr lang="x-none" sz="2100" b="1" u="sng" dirty="0">
                <a:solidFill>
                  <a:schemeClr val="tx1"/>
                </a:solidFill>
              </a:rPr>
              <a:t>Taux de </a:t>
            </a:r>
            <a:r>
              <a:rPr lang="fr-FR" sz="2100" b="1" u="sng" dirty="0">
                <a:solidFill>
                  <a:schemeClr val="tx1"/>
                </a:solidFill>
              </a:rPr>
              <a:t>traités avec </a:t>
            </a:r>
            <a:r>
              <a:rPr lang="x-none" sz="2100" b="1" u="sng" dirty="0">
                <a:solidFill>
                  <a:schemeClr val="tx1"/>
                </a:solidFill>
              </a:rPr>
              <a:t>succès </a:t>
            </a:r>
            <a:r>
              <a:rPr lang="x-none" sz="2100" b="1" dirty="0">
                <a:solidFill>
                  <a:schemeClr val="tx1"/>
                </a:solidFill>
              </a:rPr>
              <a:t>=</a:t>
            </a:r>
            <a:r>
              <a:rPr lang="x-none" sz="2100" dirty="0">
                <a:solidFill>
                  <a:schemeClr val="tx1"/>
                </a:solidFill>
              </a:rPr>
              <a:t> le nombre total de patients stabilisés et transférés au </a:t>
            </a:r>
            <a:r>
              <a:rPr lang="fr-FR" sz="2100" dirty="0">
                <a:solidFill>
                  <a:schemeClr val="tx1"/>
                </a:solidFill>
              </a:rPr>
              <a:t>CS</a:t>
            </a:r>
            <a:r>
              <a:rPr lang="x-none" sz="2100" dirty="0">
                <a:solidFill>
                  <a:schemeClr val="tx1"/>
                </a:solidFill>
              </a:rPr>
              <a:t> / nombre de sorties du </a:t>
            </a:r>
            <a:r>
              <a:rPr lang="fr-FR" sz="2100" dirty="0">
                <a:solidFill>
                  <a:schemeClr val="tx1"/>
                </a:solidFill>
              </a:rPr>
              <a:t>UNTI</a:t>
            </a:r>
          </a:p>
          <a:p>
            <a:pPr lvl="0"/>
            <a:r>
              <a:rPr lang="x-none" sz="2100" b="1" u="sng" dirty="0">
                <a:solidFill>
                  <a:schemeClr val="tx1"/>
                </a:solidFill>
              </a:rPr>
              <a:t>Taux de décès </a:t>
            </a:r>
            <a:r>
              <a:rPr lang="x-none" sz="2100" b="1" dirty="0">
                <a:solidFill>
                  <a:schemeClr val="tx1"/>
                </a:solidFill>
              </a:rPr>
              <a:t>=</a:t>
            </a:r>
            <a:r>
              <a:rPr lang="x-none" sz="2100" dirty="0">
                <a:solidFill>
                  <a:schemeClr val="tx1"/>
                </a:solidFill>
              </a:rPr>
              <a:t> le nombre de décès dans le </a:t>
            </a:r>
            <a:r>
              <a:rPr lang="fr-FR" sz="2100" dirty="0">
                <a:solidFill>
                  <a:schemeClr val="tx1"/>
                </a:solidFill>
              </a:rPr>
              <a:t>UNTI</a:t>
            </a:r>
            <a:r>
              <a:rPr lang="x-none" sz="2100" dirty="0">
                <a:solidFill>
                  <a:schemeClr val="tx1"/>
                </a:solidFill>
              </a:rPr>
              <a:t>/nombre total de sorties du </a:t>
            </a:r>
            <a:r>
              <a:rPr lang="fr-FR" sz="2100" dirty="0">
                <a:solidFill>
                  <a:schemeClr val="tx1"/>
                </a:solidFill>
              </a:rPr>
              <a:t>UNTI</a:t>
            </a:r>
          </a:p>
          <a:p>
            <a:pPr lvl="0"/>
            <a:r>
              <a:rPr lang="x-none" sz="2100" b="1" u="sng" dirty="0">
                <a:solidFill>
                  <a:schemeClr val="tx1"/>
                </a:solidFill>
              </a:rPr>
              <a:t>Taux d’abandon </a:t>
            </a:r>
            <a:r>
              <a:rPr lang="x-none" sz="2100" b="1" dirty="0">
                <a:solidFill>
                  <a:schemeClr val="tx1"/>
                </a:solidFill>
              </a:rPr>
              <a:t>=</a:t>
            </a:r>
            <a:r>
              <a:rPr lang="x-none" sz="2100" dirty="0">
                <a:solidFill>
                  <a:schemeClr val="tx1"/>
                </a:solidFill>
              </a:rPr>
              <a:t> le nombre total d’abandons/nombre total des sorties du </a:t>
            </a:r>
            <a:r>
              <a:rPr lang="fr-FR" sz="2100" dirty="0">
                <a:solidFill>
                  <a:schemeClr val="tx1"/>
                </a:solidFill>
              </a:rPr>
              <a:t>UNTI</a:t>
            </a:r>
          </a:p>
          <a:p>
            <a:pPr lvl="0"/>
            <a:r>
              <a:rPr lang="x-none" sz="2100" b="1" u="sng" dirty="0">
                <a:solidFill>
                  <a:schemeClr val="tx1"/>
                </a:solidFill>
              </a:rPr>
              <a:t>Taux de non réponse</a:t>
            </a:r>
            <a:r>
              <a:rPr lang="fr-FR" sz="2100" b="1" u="sng" dirty="0">
                <a:solidFill>
                  <a:schemeClr val="tx1"/>
                </a:solidFill>
              </a:rPr>
              <a:t>*</a:t>
            </a:r>
            <a:r>
              <a:rPr lang="x-none" sz="2100" b="1" u="sng" dirty="0">
                <a:solidFill>
                  <a:schemeClr val="tx1"/>
                </a:solidFill>
              </a:rPr>
              <a:t> </a:t>
            </a:r>
            <a:r>
              <a:rPr lang="x-none" sz="2100" b="1" dirty="0">
                <a:solidFill>
                  <a:schemeClr val="tx1"/>
                </a:solidFill>
              </a:rPr>
              <a:t>=</a:t>
            </a:r>
            <a:r>
              <a:rPr lang="x-none" sz="2100" dirty="0">
                <a:solidFill>
                  <a:schemeClr val="tx1"/>
                </a:solidFill>
              </a:rPr>
              <a:t> le nombre total de patients ne répondant pas au traitement/nombre total de sorties du </a:t>
            </a:r>
            <a:r>
              <a:rPr lang="fr-FR" sz="2100" dirty="0">
                <a:solidFill>
                  <a:schemeClr val="tx1"/>
                </a:solidFill>
              </a:rPr>
              <a:t>centre de santé</a:t>
            </a:r>
          </a:p>
          <a:p>
            <a:pPr lvl="0"/>
            <a:r>
              <a:rPr lang="fr-FR" sz="2100" b="1" u="sng" dirty="0">
                <a:solidFill>
                  <a:schemeClr val="tx1"/>
                </a:solidFill>
              </a:rPr>
              <a:t>Taux de référence médicale** </a:t>
            </a:r>
            <a:r>
              <a:rPr lang="fr-FR" sz="2100" dirty="0">
                <a:solidFill>
                  <a:schemeClr val="tx1"/>
                </a:solidFill>
              </a:rPr>
              <a:t>= le nombre de patients référés pour une prise en charge plus approfondie en dehors du traitement de la malnutrition aiguë PCIMA (en raison d’une maladie)/ nombre total des sorties du UNTI.</a:t>
            </a:r>
          </a:p>
          <a:p>
            <a:pPr>
              <a:spcAft>
                <a:spcPts val="0"/>
              </a:spcAft>
              <a:defRPr/>
            </a:pPr>
            <a:r>
              <a:rPr lang="fr-FR" sz="2100" b="1" u="sng" dirty="0">
                <a:solidFill>
                  <a:schemeClr val="tx1"/>
                </a:solidFill>
              </a:rPr>
              <a:t>Durée de séjour des enfants***</a:t>
            </a:r>
            <a:r>
              <a:rPr lang="fr-FR" sz="2100" b="1" dirty="0">
                <a:solidFill>
                  <a:schemeClr val="tx1"/>
                </a:solidFill>
              </a:rPr>
              <a:t> = </a:t>
            </a:r>
            <a:r>
              <a:rPr lang="fr-FR" sz="2100" dirty="0">
                <a:solidFill>
                  <a:schemeClr val="tx1"/>
                </a:solidFill>
              </a:rPr>
              <a:t>la somme totale des jours passés </a:t>
            </a:r>
            <a:r>
              <a:rPr lang="fr-FR" sz="2100" dirty="0"/>
              <a:t>à l’UNTI </a:t>
            </a:r>
            <a:r>
              <a:rPr lang="fr-FR" sz="2100" dirty="0">
                <a:solidFill>
                  <a:schemeClr val="tx1"/>
                </a:solidFill>
              </a:rPr>
              <a:t>des enfants « traités avec succès » / nombre total d’enfants sortant « traités avec succès ». </a:t>
            </a:r>
          </a:p>
        </p:txBody>
      </p:sp>
    </p:spTree>
    <p:extLst>
      <p:ext uri="{BB962C8B-B14F-4D97-AF65-F5344CB8AC3E}">
        <p14:creationId xmlns:p14="http://schemas.microsoft.com/office/powerpoint/2010/main" val="141338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350404" y="422999"/>
            <a:ext cx="11491191" cy="777875"/>
          </a:xfrm>
        </p:spPr>
        <p:txBody>
          <a:bodyPr>
            <a:normAutofit fontScale="90000"/>
          </a:bodyPr>
          <a:lstStyle/>
          <a:p>
            <a:pPr algn="ctr" eaLnBrk="1" hangingPunct="1"/>
            <a:r>
              <a:rPr lang="fr-FR" altLang="en-US" b="1" dirty="0">
                <a:solidFill>
                  <a:srgbClr val="3333FF"/>
                </a:solidFill>
              </a:rPr>
              <a:t>Calcul des Indicateurs de Performance/centre de santé</a:t>
            </a:r>
            <a:endParaRPr lang="en-US" altLang="en-US" b="1" dirty="0">
              <a:solidFill>
                <a:srgbClr val="3333FF"/>
              </a:solidFill>
            </a:endParaRPr>
          </a:p>
        </p:txBody>
      </p:sp>
      <p:sp>
        <p:nvSpPr>
          <p:cNvPr id="3" name="Content Placeholder 2"/>
          <p:cNvSpPr>
            <a:spLocks noGrp="1"/>
          </p:cNvSpPr>
          <p:nvPr>
            <p:ph idx="1"/>
          </p:nvPr>
        </p:nvSpPr>
        <p:spPr>
          <a:xfrm>
            <a:off x="434109" y="1200874"/>
            <a:ext cx="11323782" cy="5438917"/>
          </a:xfrm>
        </p:spPr>
        <p:txBody>
          <a:bodyPr rtlCol="0">
            <a:noAutofit/>
          </a:bodyPr>
          <a:lstStyle/>
          <a:p>
            <a:pPr algn="ctr"/>
            <a:r>
              <a:rPr lang="fr-FR" b="1" dirty="0">
                <a:solidFill>
                  <a:srgbClr val="00B050"/>
                </a:solidFill>
              </a:rPr>
              <a:t>L</a:t>
            </a:r>
            <a:r>
              <a:rPr lang="x-none" b="1" dirty="0">
                <a:solidFill>
                  <a:srgbClr val="00B050"/>
                </a:solidFill>
              </a:rPr>
              <a:t>e total de ' sortie' est égal à la somme des enfants déchargés comme</a:t>
            </a:r>
            <a:r>
              <a:rPr lang="fr-FR" b="1" dirty="0">
                <a:solidFill>
                  <a:srgbClr val="00B050"/>
                </a:solidFill>
              </a:rPr>
              <a:t>: ‘guéri' + 'décès' + 'abandons confirmés' + 'abandons non confirmés' + 'non répondants'.</a:t>
            </a:r>
          </a:p>
          <a:p>
            <a:pPr algn="ctr"/>
            <a:r>
              <a:rPr lang="fr-FR" sz="1800" b="1" i="1" dirty="0">
                <a:solidFill>
                  <a:srgbClr val="00B050"/>
                </a:solidFill>
              </a:rPr>
              <a:t>(NB : il ne faut pas inclure dans le dénominateur les enfants transférés vers l’UNTI ou vers d’autres centres de santé) </a:t>
            </a:r>
          </a:p>
          <a:p>
            <a:pPr lvl="0">
              <a:lnSpc>
                <a:spcPct val="100000"/>
              </a:lnSpc>
              <a:spcAft>
                <a:spcPts val="0"/>
              </a:spcAft>
              <a:defRPr/>
            </a:pPr>
            <a:r>
              <a:rPr lang="x-none" sz="2000" b="1" u="sng" dirty="0">
                <a:solidFill>
                  <a:schemeClr val="tx1"/>
                </a:solidFill>
              </a:rPr>
              <a:t>Taux de </a:t>
            </a:r>
            <a:r>
              <a:rPr lang="fr-FR" sz="2000" b="1" u="sng" dirty="0">
                <a:solidFill>
                  <a:schemeClr val="tx1"/>
                </a:solidFill>
              </a:rPr>
              <a:t>guérison</a:t>
            </a:r>
            <a:r>
              <a:rPr lang="x-none" sz="2000" b="1" u="sng" dirty="0">
                <a:solidFill>
                  <a:schemeClr val="tx1"/>
                </a:solidFill>
              </a:rPr>
              <a:t> </a:t>
            </a:r>
            <a:r>
              <a:rPr lang="x-none" sz="2000" b="1" dirty="0">
                <a:solidFill>
                  <a:schemeClr val="tx1"/>
                </a:solidFill>
              </a:rPr>
              <a:t>=</a:t>
            </a:r>
            <a:r>
              <a:rPr lang="x-none" sz="2000" dirty="0">
                <a:solidFill>
                  <a:schemeClr val="tx1"/>
                </a:solidFill>
              </a:rPr>
              <a:t> </a:t>
            </a:r>
            <a:r>
              <a:rPr lang="fr-FR" sz="2000" dirty="0">
                <a:solidFill>
                  <a:schemeClr val="tx1"/>
                </a:solidFill>
              </a:rPr>
              <a:t>Le nombre de patients sortis guéris au cours de la période dans le programme centre de santé / Nombre total de sorties au cours de la période du programme</a:t>
            </a:r>
          </a:p>
          <a:p>
            <a:pPr lvl="0"/>
            <a:r>
              <a:rPr lang="x-none" sz="2000" b="1" u="sng" dirty="0">
                <a:solidFill>
                  <a:schemeClr val="tx1"/>
                </a:solidFill>
              </a:rPr>
              <a:t>Taux de décès </a:t>
            </a:r>
            <a:r>
              <a:rPr lang="x-none" sz="2000" b="1" dirty="0">
                <a:solidFill>
                  <a:schemeClr val="tx1"/>
                </a:solidFill>
              </a:rPr>
              <a:t>=</a:t>
            </a:r>
            <a:r>
              <a:rPr lang="x-none" sz="2000" dirty="0">
                <a:solidFill>
                  <a:schemeClr val="tx1"/>
                </a:solidFill>
              </a:rPr>
              <a:t> le </a:t>
            </a:r>
            <a:r>
              <a:rPr lang="fr-FR" sz="2000" dirty="0">
                <a:solidFill>
                  <a:schemeClr val="tx1"/>
                </a:solidFill>
              </a:rPr>
              <a:t>nombre de patients décédés au cours de la période dans le programme CS et lors de transfert interne vers le CS / Nombre total de sorties au cours de la période du programme</a:t>
            </a:r>
          </a:p>
          <a:p>
            <a:pPr lvl="0"/>
            <a:r>
              <a:rPr lang="x-none" sz="2000" b="1" u="sng" dirty="0">
                <a:solidFill>
                  <a:schemeClr val="tx1"/>
                </a:solidFill>
              </a:rPr>
              <a:t>Taux d’abandon </a:t>
            </a:r>
            <a:r>
              <a:rPr lang="x-none" sz="2000" b="1" dirty="0">
                <a:solidFill>
                  <a:schemeClr val="tx1"/>
                </a:solidFill>
              </a:rPr>
              <a:t>=</a:t>
            </a:r>
            <a:r>
              <a:rPr lang="x-none" sz="2000" dirty="0">
                <a:solidFill>
                  <a:schemeClr val="tx1"/>
                </a:solidFill>
              </a:rPr>
              <a:t> le nombre total d’</a:t>
            </a:r>
            <a:r>
              <a:rPr lang="fr-FR" sz="2000" dirty="0">
                <a:solidFill>
                  <a:schemeClr val="tx1"/>
                </a:solidFill>
              </a:rPr>
              <a:t>enfants au cours de la période ayant </a:t>
            </a:r>
            <a:r>
              <a:rPr lang="x-none" sz="2000" dirty="0">
                <a:solidFill>
                  <a:schemeClr val="tx1"/>
                </a:solidFill>
              </a:rPr>
              <a:t>abandon</a:t>
            </a:r>
            <a:r>
              <a:rPr lang="fr-FR" sz="2000" dirty="0">
                <a:solidFill>
                  <a:schemeClr val="tx1"/>
                </a:solidFill>
              </a:rPr>
              <a:t>né</a:t>
            </a:r>
            <a:r>
              <a:rPr lang="x-none" sz="2000" dirty="0">
                <a:solidFill>
                  <a:schemeClr val="tx1"/>
                </a:solidFill>
              </a:rPr>
              <a:t>/nombre total des sorties </a:t>
            </a:r>
            <a:r>
              <a:rPr lang="fr-FR" sz="2000" dirty="0">
                <a:solidFill>
                  <a:schemeClr val="tx1"/>
                </a:solidFill>
              </a:rPr>
              <a:t>au cours de la période </a:t>
            </a:r>
            <a:r>
              <a:rPr lang="x-none" sz="2000" dirty="0">
                <a:solidFill>
                  <a:schemeClr val="tx1"/>
                </a:solidFill>
              </a:rPr>
              <a:t>du </a:t>
            </a:r>
            <a:r>
              <a:rPr lang="fr-FR" sz="2000" dirty="0">
                <a:solidFill>
                  <a:schemeClr val="tx1"/>
                </a:solidFill>
              </a:rPr>
              <a:t>programme</a:t>
            </a:r>
          </a:p>
          <a:p>
            <a:pPr lvl="0"/>
            <a:r>
              <a:rPr lang="x-none" sz="2000" b="1" u="sng" dirty="0">
                <a:solidFill>
                  <a:schemeClr val="tx1"/>
                </a:solidFill>
              </a:rPr>
              <a:t>Taux de non réponse </a:t>
            </a:r>
            <a:r>
              <a:rPr lang="x-none" sz="2000" b="1" dirty="0">
                <a:solidFill>
                  <a:schemeClr val="tx1"/>
                </a:solidFill>
              </a:rPr>
              <a:t>=</a:t>
            </a:r>
            <a:r>
              <a:rPr lang="x-none" sz="2000" dirty="0">
                <a:solidFill>
                  <a:schemeClr val="tx1"/>
                </a:solidFill>
              </a:rPr>
              <a:t> le nombre total de patients </a:t>
            </a:r>
            <a:r>
              <a:rPr lang="fr-FR" sz="2000" dirty="0">
                <a:solidFill>
                  <a:schemeClr val="tx1"/>
                </a:solidFill>
              </a:rPr>
              <a:t>au cours de la période </a:t>
            </a:r>
            <a:r>
              <a:rPr lang="x-none" sz="2000" dirty="0">
                <a:solidFill>
                  <a:schemeClr val="tx1"/>
                </a:solidFill>
              </a:rPr>
              <a:t>ne répondant pas au traitement/nombre total de sorties </a:t>
            </a:r>
            <a:r>
              <a:rPr lang="fr-FR" sz="2000" dirty="0">
                <a:solidFill>
                  <a:schemeClr val="tx1"/>
                </a:solidFill>
              </a:rPr>
              <a:t>au cours de la période </a:t>
            </a:r>
            <a:r>
              <a:rPr lang="x-none" sz="2000" dirty="0">
                <a:solidFill>
                  <a:schemeClr val="tx1"/>
                </a:solidFill>
              </a:rPr>
              <a:t>du </a:t>
            </a:r>
            <a:r>
              <a:rPr lang="fr-FR" sz="2000" dirty="0">
                <a:solidFill>
                  <a:schemeClr val="tx1"/>
                </a:solidFill>
              </a:rPr>
              <a:t>programme (</a:t>
            </a:r>
            <a:r>
              <a:rPr lang="fr-FR" sz="2000" u="sng" dirty="0">
                <a:solidFill>
                  <a:srgbClr val="FF0000"/>
                </a:solidFill>
              </a:rPr>
              <a:t>indicateur facultatif pour la performance du programme</a:t>
            </a:r>
            <a:r>
              <a:rPr lang="fr-FR" sz="2000" dirty="0">
                <a:solidFill>
                  <a:schemeClr val="tx1"/>
                </a:solidFill>
              </a:rPr>
              <a:t>)</a:t>
            </a:r>
          </a:p>
        </p:txBody>
      </p:sp>
    </p:spTree>
    <p:extLst>
      <p:ext uri="{BB962C8B-B14F-4D97-AF65-F5344CB8AC3E}">
        <p14:creationId xmlns:p14="http://schemas.microsoft.com/office/powerpoint/2010/main" val="38348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591127" y="145330"/>
            <a:ext cx="11055928" cy="777875"/>
          </a:xfrm>
        </p:spPr>
        <p:txBody>
          <a:bodyPr>
            <a:normAutofit/>
          </a:bodyPr>
          <a:lstStyle/>
          <a:p>
            <a:pPr eaLnBrk="1" hangingPunct="1"/>
            <a:r>
              <a:rPr lang="fr-FR" altLang="en-US" b="1" dirty="0">
                <a:solidFill>
                  <a:srgbClr val="3333FF"/>
                </a:solidFill>
              </a:rPr>
              <a:t>Calcul des Indicateurs de Performance/CS (2)</a:t>
            </a:r>
            <a:endParaRPr lang="en-US" altLang="en-US" b="1" dirty="0">
              <a:solidFill>
                <a:srgbClr val="3333FF"/>
              </a:solidFill>
            </a:endParaRPr>
          </a:p>
        </p:txBody>
      </p:sp>
      <p:sp>
        <p:nvSpPr>
          <p:cNvPr id="3" name="Content Placeholder 2"/>
          <p:cNvSpPr>
            <a:spLocks noGrp="1"/>
          </p:cNvSpPr>
          <p:nvPr>
            <p:ph idx="1"/>
          </p:nvPr>
        </p:nvSpPr>
        <p:spPr>
          <a:xfrm>
            <a:off x="434109" y="1132609"/>
            <a:ext cx="11323782" cy="5148118"/>
          </a:xfrm>
        </p:spPr>
        <p:txBody>
          <a:bodyPr rtlCol="0">
            <a:noAutofit/>
          </a:bodyPr>
          <a:lstStyle/>
          <a:p>
            <a:pPr lvl="0"/>
            <a:r>
              <a:rPr lang="fr-FR" sz="3200" b="1" u="sng" dirty="0">
                <a:solidFill>
                  <a:schemeClr val="tx1"/>
                </a:solidFill>
              </a:rPr>
              <a:t>Durée moyenne de séjour </a:t>
            </a:r>
            <a:r>
              <a:rPr lang="fr-FR" sz="3200" b="1" dirty="0">
                <a:solidFill>
                  <a:schemeClr val="tx1"/>
                </a:solidFill>
              </a:rPr>
              <a:t>= </a:t>
            </a:r>
          </a:p>
          <a:p>
            <a:pPr lvl="0">
              <a:buFont typeface="Wingdings" panose="05000000000000000000" pitchFamily="2" charset="2"/>
              <a:buChar char="Ø"/>
            </a:pPr>
            <a:r>
              <a:rPr lang="fr-FR" sz="3200" b="1" dirty="0">
                <a:solidFill>
                  <a:schemeClr val="tx1"/>
                </a:solidFill>
              </a:rPr>
              <a:t>Durée de séjour d’un patient = </a:t>
            </a:r>
            <a:r>
              <a:rPr lang="fr-FR" sz="3200" dirty="0">
                <a:solidFill>
                  <a:schemeClr val="tx1"/>
                </a:solidFill>
              </a:rPr>
              <a:t>Date à la laquelle le patient a atteint les critères de sortie – Date d’admission du patient</a:t>
            </a:r>
          </a:p>
          <a:p>
            <a:pPr lvl="0">
              <a:buFont typeface="Wingdings" panose="05000000000000000000" pitchFamily="2" charset="2"/>
              <a:buChar char="Ø"/>
            </a:pPr>
            <a:r>
              <a:rPr lang="fr-FR" sz="3200" b="1" dirty="0">
                <a:solidFill>
                  <a:schemeClr val="tx1"/>
                </a:solidFill>
              </a:rPr>
              <a:t>Durée moyenne de séjour pour un groupe de patients  = </a:t>
            </a:r>
            <a:r>
              <a:rPr lang="fr-FR" sz="3200" dirty="0">
                <a:solidFill>
                  <a:schemeClr val="tx1"/>
                </a:solidFill>
              </a:rPr>
              <a:t>Somme du nombre de jours pour chaque patient guéri au cours de la période (du jour d'admission à la sortie lorsqu'il atteint les critères de sortie) / nombre de patients guéris au cours de la période..</a:t>
            </a:r>
          </a:p>
        </p:txBody>
      </p:sp>
    </p:spTree>
    <p:extLst>
      <p:ext uri="{BB962C8B-B14F-4D97-AF65-F5344CB8AC3E}">
        <p14:creationId xmlns:p14="http://schemas.microsoft.com/office/powerpoint/2010/main" val="359934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34109" y="49790"/>
            <a:ext cx="10945091" cy="777875"/>
          </a:xfrm>
        </p:spPr>
        <p:txBody>
          <a:bodyPr>
            <a:normAutofit/>
          </a:bodyPr>
          <a:lstStyle/>
          <a:p>
            <a:pPr algn="ctr" eaLnBrk="1" hangingPunct="1"/>
            <a:r>
              <a:rPr lang="fr-FR" altLang="en-US" b="1" dirty="0">
                <a:solidFill>
                  <a:srgbClr val="3333FF"/>
                </a:solidFill>
              </a:rPr>
              <a:t>Calcul des Indicateurs de Performance/MAM</a:t>
            </a:r>
            <a:endParaRPr lang="en-US" altLang="en-US" b="1" dirty="0">
              <a:solidFill>
                <a:srgbClr val="3333FF"/>
              </a:solidFill>
            </a:endParaRPr>
          </a:p>
        </p:txBody>
      </p:sp>
      <p:sp>
        <p:nvSpPr>
          <p:cNvPr id="3" name="Content Placeholder 2"/>
          <p:cNvSpPr>
            <a:spLocks noGrp="1"/>
          </p:cNvSpPr>
          <p:nvPr>
            <p:ph idx="1"/>
          </p:nvPr>
        </p:nvSpPr>
        <p:spPr>
          <a:xfrm>
            <a:off x="434109" y="706875"/>
            <a:ext cx="11323782" cy="6741675"/>
          </a:xfrm>
        </p:spPr>
        <p:txBody>
          <a:bodyPr rtlCol="0">
            <a:noAutofit/>
          </a:bodyPr>
          <a:lstStyle/>
          <a:p>
            <a:pPr algn="ctr"/>
            <a:r>
              <a:rPr lang="fr-FR" b="1" dirty="0">
                <a:solidFill>
                  <a:srgbClr val="00B050"/>
                </a:solidFill>
              </a:rPr>
              <a:t>L</a:t>
            </a:r>
            <a:r>
              <a:rPr lang="x-none" b="1" dirty="0">
                <a:solidFill>
                  <a:srgbClr val="00B050"/>
                </a:solidFill>
              </a:rPr>
              <a:t>e total de ' sortie' est égal à la somme des enfants déchargés comme</a:t>
            </a:r>
            <a:r>
              <a:rPr lang="fr-FR" b="1" dirty="0">
                <a:solidFill>
                  <a:srgbClr val="00B050"/>
                </a:solidFill>
              </a:rPr>
              <a:t>: ‘guéri' + 'décès' + 'abandons' + 'non répondants'</a:t>
            </a:r>
          </a:p>
          <a:p>
            <a:pPr lvl="0">
              <a:lnSpc>
                <a:spcPct val="100000"/>
              </a:lnSpc>
              <a:spcAft>
                <a:spcPts val="0"/>
              </a:spcAft>
              <a:defRPr/>
            </a:pPr>
            <a:r>
              <a:rPr lang="x-none" sz="2400" b="1" u="sng" dirty="0">
                <a:solidFill>
                  <a:schemeClr val="tx1"/>
                </a:solidFill>
              </a:rPr>
              <a:t>Taux de </a:t>
            </a:r>
            <a:r>
              <a:rPr lang="fr-FR" sz="2400" b="1" u="sng" dirty="0">
                <a:solidFill>
                  <a:schemeClr val="tx1"/>
                </a:solidFill>
              </a:rPr>
              <a:t>guérison</a:t>
            </a:r>
            <a:r>
              <a:rPr lang="x-none" sz="2400" b="1" u="sng" dirty="0">
                <a:solidFill>
                  <a:schemeClr val="tx1"/>
                </a:solidFill>
              </a:rPr>
              <a:t> </a:t>
            </a:r>
            <a:r>
              <a:rPr lang="x-none" sz="2400" b="1" dirty="0">
                <a:solidFill>
                  <a:schemeClr val="tx1"/>
                </a:solidFill>
              </a:rPr>
              <a:t>=</a:t>
            </a:r>
            <a:r>
              <a:rPr lang="x-none" sz="2400" dirty="0">
                <a:solidFill>
                  <a:schemeClr val="tx1"/>
                </a:solidFill>
              </a:rPr>
              <a:t> </a:t>
            </a:r>
            <a:r>
              <a:rPr lang="fr-FR" sz="2400" dirty="0">
                <a:solidFill>
                  <a:schemeClr val="tx1"/>
                </a:solidFill>
              </a:rPr>
              <a:t>Le nombre de patients sortis guéris dans le programme CRENAM au cours du mois/ Nombre total de sorties au cours du mois du programme MAM</a:t>
            </a:r>
          </a:p>
          <a:p>
            <a:r>
              <a:rPr lang="x-none" sz="2400" b="1" u="sng" dirty="0">
                <a:solidFill>
                  <a:schemeClr val="tx1"/>
                </a:solidFill>
              </a:rPr>
              <a:t>Taux de décès </a:t>
            </a:r>
            <a:r>
              <a:rPr lang="x-none" sz="2400" b="1" dirty="0">
                <a:solidFill>
                  <a:schemeClr val="tx1"/>
                </a:solidFill>
              </a:rPr>
              <a:t>=</a:t>
            </a:r>
            <a:r>
              <a:rPr lang="x-none" sz="2400" dirty="0">
                <a:solidFill>
                  <a:schemeClr val="tx1"/>
                </a:solidFill>
              </a:rPr>
              <a:t> le </a:t>
            </a:r>
            <a:r>
              <a:rPr lang="fr-FR" sz="2400" dirty="0">
                <a:solidFill>
                  <a:schemeClr val="tx1"/>
                </a:solidFill>
              </a:rPr>
              <a:t>nombre de patients décédés durant le séjour dans le programme MAM au cours du mois/ Nombre total de sorties au cours du mois du programme MAM</a:t>
            </a:r>
          </a:p>
          <a:p>
            <a:r>
              <a:rPr lang="x-none" sz="2400" b="1" u="sng" dirty="0">
                <a:solidFill>
                  <a:schemeClr val="tx1"/>
                </a:solidFill>
              </a:rPr>
              <a:t>Taux d’abandon </a:t>
            </a:r>
            <a:r>
              <a:rPr lang="x-none" sz="2400" b="1" dirty="0">
                <a:solidFill>
                  <a:schemeClr val="tx1"/>
                </a:solidFill>
              </a:rPr>
              <a:t>=</a:t>
            </a:r>
            <a:r>
              <a:rPr lang="x-none" sz="2400" dirty="0">
                <a:solidFill>
                  <a:schemeClr val="tx1"/>
                </a:solidFill>
              </a:rPr>
              <a:t> le nombre total d’</a:t>
            </a:r>
            <a:r>
              <a:rPr lang="fr-FR" sz="2400" dirty="0">
                <a:solidFill>
                  <a:schemeClr val="tx1"/>
                </a:solidFill>
              </a:rPr>
              <a:t>enfants ayant </a:t>
            </a:r>
            <a:r>
              <a:rPr lang="x-none" sz="2400" dirty="0">
                <a:solidFill>
                  <a:schemeClr val="tx1"/>
                </a:solidFill>
              </a:rPr>
              <a:t>abandon</a:t>
            </a:r>
            <a:r>
              <a:rPr lang="fr-FR" sz="2400" dirty="0">
                <a:solidFill>
                  <a:schemeClr val="tx1"/>
                </a:solidFill>
              </a:rPr>
              <a:t>né le MAM au cours du mois</a:t>
            </a:r>
            <a:r>
              <a:rPr lang="x-none" sz="2400" dirty="0">
                <a:solidFill>
                  <a:schemeClr val="tx1"/>
                </a:solidFill>
              </a:rPr>
              <a:t>/nombre total des sorties</a:t>
            </a:r>
            <a:r>
              <a:rPr lang="fr-FR" sz="2400" dirty="0">
                <a:solidFill>
                  <a:schemeClr val="tx1"/>
                </a:solidFill>
              </a:rPr>
              <a:t> au cours du mois</a:t>
            </a:r>
            <a:r>
              <a:rPr lang="x-none" sz="2400" dirty="0">
                <a:solidFill>
                  <a:schemeClr val="tx1"/>
                </a:solidFill>
              </a:rPr>
              <a:t> du </a:t>
            </a:r>
            <a:r>
              <a:rPr lang="fr-FR" sz="2400" dirty="0">
                <a:solidFill>
                  <a:schemeClr val="tx1"/>
                </a:solidFill>
              </a:rPr>
              <a:t>programme MAM</a:t>
            </a:r>
          </a:p>
          <a:p>
            <a:pPr lvl="0">
              <a:lnSpc>
                <a:spcPct val="100000"/>
              </a:lnSpc>
              <a:spcAft>
                <a:spcPts val="0"/>
              </a:spcAft>
              <a:defRPr/>
            </a:pPr>
            <a:r>
              <a:rPr lang="x-none" sz="2400" b="1" u="sng" dirty="0">
                <a:solidFill>
                  <a:schemeClr val="tx1"/>
                </a:solidFill>
              </a:rPr>
              <a:t>Taux de non réponse </a:t>
            </a:r>
            <a:r>
              <a:rPr lang="x-none" sz="2400" b="1" dirty="0">
                <a:solidFill>
                  <a:schemeClr val="tx1"/>
                </a:solidFill>
              </a:rPr>
              <a:t>=</a:t>
            </a:r>
            <a:r>
              <a:rPr lang="x-none" sz="2400" dirty="0">
                <a:solidFill>
                  <a:schemeClr val="tx1"/>
                </a:solidFill>
              </a:rPr>
              <a:t> le nombre total de patients </a:t>
            </a:r>
            <a:r>
              <a:rPr lang="fr-FR" sz="2400" dirty="0">
                <a:solidFill>
                  <a:schemeClr val="tx1"/>
                </a:solidFill>
              </a:rPr>
              <a:t>déclarés non</a:t>
            </a:r>
            <a:r>
              <a:rPr lang="x-none" sz="2400" dirty="0">
                <a:solidFill>
                  <a:schemeClr val="tx1"/>
                </a:solidFill>
              </a:rPr>
              <a:t> répondant</a:t>
            </a:r>
            <a:r>
              <a:rPr lang="fr-FR" sz="2400" dirty="0">
                <a:solidFill>
                  <a:schemeClr val="tx1"/>
                </a:solidFill>
              </a:rPr>
              <a:t>s</a:t>
            </a:r>
            <a:r>
              <a:rPr lang="x-none" sz="2400" dirty="0">
                <a:solidFill>
                  <a:schemeClr val="tx1"/>
                </a:solidFill>
              </a:rPr>
              <a:t> </a:t>
            </a:r>
            <a:r>
              <a:rPr lang="fr-FR" sz="2400" dirty="0">
                <a:solidFill>
                  <a:schemeClr val="tx1"/>
                </a:solidFill>
              </a:rPr>
              <a:t>au cours du mois</a:t>
            </a:r>
            <a:r>
              <a:rPr lang="x-none" sz="2400" dirty="0">
                <a:solidFill>
                  <a:schemeClr val="tx1"/>
                </a:solidFill>
              </a:rPr>
              <a:t>/nombre total de sorties</a:t>
            </a:r>
            <a:r>
              <a:rPr lang="fr-FR" sz="2400" dirty="0">
                <a:solidFill>
                  <a:schemeClr val="tx1"/>
                </a:solidFill>
              </a:rPr>
              <a:t> au cours du mois</a:t>
            </a:r>
            <a:r>
              <a:rPr lang="x-none" sz="2400" dirty="0">
                <a:solidFill>
                  <a:schemeClr val="tx1"/>
                </a:solidFill>
              </a:rPr>
              <a:t> du </a:t>
            </a:r>
            <a:r>
              <a:rPr lang="fr-FR" sz="2400" dirty="0">
                <a:solidFill>
                  <a:schemeClr val="tx1"/>
                </a:solidFill>
              </a:rPr>
              <a:t>programme MAM</a:t>
            </a:r>
          </a:p>
          <a:p>
            <a:pPr lvl="0">
              <a:lnSpc>
                <a:spcPct val="100000"/>
              </a:lnSpc>
              <a:spcAft>
                <a:spcPts val="0"/>
              </a:spcAft>
              <a:defRPr/>
            </a:pPr>
            <a:r>
              <a:rPr lang="fr-FR" sz="2400" dirty="0">
                <a:solidFill>
                  <a:schemeClr val="tx1"/>
                </a:solidFill>
              </a:rPr>
              <a:t>NB/ La somme de ces quatre indicateurs calculés doit donner 100%.</a:t>
            </a:r>
          </a:p>
          <a:p>
            <a:pPr lvl="0">
              <a:lnSpc>
                <a:spcPct val="100000"/>
              </a:lnSpc>
              <a:spcAft>
                <a:spcPts val="0"/>
              </a:spcAft>
              <a:defRPr/>
            </a:pPr>
            <a:endParaRPr lang="fr-FR" sz="1800" dirty="0">
              <a:solidFill>
                <a:schemeClr val="tx1"/>
              </a:solidFill>
            </a:endParaRPr>
          </a:p>
        </p:txBody>
      </p:sp>
    </p:spTree>
    <p:extLst>
      <p:ext uri="{BB962C8B-B14F-4D97-AF65-F5344CB8AC3E}">
        <p14:creationId xmlns:p14="http://schemas.microsoft.com/office/powerpoint/2010/main" val="9639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FFBE-8CC9-4EF9-95EA-15EE449215F3}"/>
              </a:ext>
            </a:extLst>
          </p:cNvPr>
          <p:cNvSpPr>
            <a:spLocks noGrp="1"/>
          </p:cNvSpPr>
          <p:nvPr>
            <p:ph type="title"/>
          </p:nvPr>
        </p:nvSpPr>
        <p:spPr>
          <a:xfrm>
            <a:off x="838200" y="-101600"/>
            <a:ext cx="10515600" cy="1325563"/>
          </a:xfrm>
        </p:spPr>
        <p:txBody>
          <a:bodyPr/>
          <a:lstStyle/>
          <a:p>
            <a:r>
              <a:rPr lang="fr-FR" b="1" dirty="0">
                <a:solidFill>
                  <a:srgbClr val="0000CC"/>
                </a:solidFill>
              </a:rPr>
              <a:t>Suivi – évaluation</a:t>
            </a:r>
            <a:br>
              <a:rPr lang="fr-FR" b="1" dirty="0">
                <a:solidFill>
                  <a:srgbClr val="0000CC"/>
                </a:solidFill>
              </a:rPr>
            </a:br>
            <a:r>
              <a:rPr lang="fr-FR" b="1" dirty="0"/>
              <a:t> </a:t>
            </a:r>
            <a:endParaRPr lang="en-US" dirty="0"/>
          </a:p>
        </p:txBody>
      </p:sp>
      <p:graphicFrame>
        <p:nvGraphicFramePr>
          <p:cNvPr id="4" name="Table 3">
            <a:extLst>
              <a:ext uri="{FF2B5EF4-FFF2-40B4-BE49-F238E27FC236}">
                <a16:creationId xmlns:a16="http://schemas.microsoft.com/office/drawing/2014/main" id="{62EE3E2C-E5BB-48B0-8510-4E3FF5838FDE}"/>
              </a:ext>
            </a:extLst>
          </p:cNvPr>
          <p:cNvGraphicFramePr>
            <a:graphicFrameLocks noGrp="1"/>
          </p:cNvGraphicFramePr>
          <p:nvPr/>
        </p:nvGraphicFramePr>
        <p:xfrm>
          <a:off x="0" y="716677"/>
          <a:ext cx="12201524" cy="4512818"/>
        </p:xfrm>
        <a:graphic>
          <a:graphicData uri="http://schemas.openxmlformats.org/drawingml/2006/table">
            <a:tbl>
              <a:tblPr firstRow="1" bandRow="1">
                <a:tableStyleId>{5C22544A-7EE6-4342-B048-85BDC9FD1C3A}</a:tableStyleId>
              </a:tblPr>
              <a:tblGrid>
                <a:gridCol w="3095626">
                  <a:extLst>
                    <a:ext uri="{9D8B030D-6E8A-4147-A177-3AD203B41FA5}">
                      <a16:colId xmlns:a16="http://schemas.microsoft.com/office/drawing/2014/main" val="2107672631"/>
                    </a:ext>
                  </a:extLst>
                </a:gridCol>
                <a:gridCol w="1752600">
                  <a:extLst>
                    <a:ext uri="{9D8B030D-6E8A-4147-A177-3AD203B41FA5}">
                      <a16:colId xmlns:a16="http://schemas.microsoft.com/office/drawing/2014/main" val="2710949629"/>
                    </a:ext>
                  </a:extLst>
                </a:gridCol>
                <a:gridCol w="1933575">
                  <a:extLst>
                    <a:ext uri="{9D8B030D-6E8A-4147-A177-3AD203B41FA5}">
                      <a16:colId xmlns:a16="http://schemas.microsoft.com/office/drawing/2014/main" val="783157416"/>
                    </a:ext>
                  </a:extLst>
                </a:gridCol>
                <a:gridCol w="1647825">
                  <a:extLst>
                    <a:ext uri="{9D8B030D-6E8A-4147-A177-3AD203B41FA5}">
                      <a16:colId xmlns:a16="http://schemas.microsoft.com/office/drawing/2014/main" val="1736220228"/>
                    </a:ext>
                  </a:extLst>
                </a:gridCol>
                <a:gridCol w="1392274">
                  <a:extLst>
                    <a:ext uri="{9D8B030D-6E8A-4147-A177-3AD203B41FA5}">
                      <a16:colId xmlns:a16="http://schemas.microsoft.com/office/drawing/2014/main" val="2274506151"/>
                    </a:ext>
                  </a:extLst>
                </a:gridCol>
                <a:gridCol w="1267150">
                  <a:extLst>
                    <a:ext uri="{9D8B030D-6E8A-4147-A177-3AD203B41FA5}">
                      <a16:colId xmlns:a16="http://schemas.microsoft.com/office/drawing/2014/main" val="182368259"/>
                    </a:ext>
                  </a:extLst>
                </a:gridCol>
                <a:gridCol w="1112474">
                  <a:extLst>
                    <a:ext uri="{9D8B030D-6E8A-4147-A177-3AD203B41FA5}">
                      <a16:colId xmlns:a16="http://schemas.microsoft.com/office/drawing/2014/main" val="2044956671"/>
                    </a:ext>
                  </a:extLst>
                </a:gridCol>
              </a:tblGrid>
              <a:tr h="950198">
                <a:tc>
                  <a:txBody>
                    <a:bodyPr/>
                    <a:lstStyle/>
                    <a:p>
                      <a:pPr algn="l" fontAlgn="ctr"/>
                      <a:r>
                        <a:rPr lang="en-US" sz="3200" u="none" strike="noStrike" dirty="0" err="1">
                          <a:effectLst/>
                        </a:rPr>
                        <a:t>Indicateurs</a:t>
                      </a:r>
                      <a:endParaRPr lang="en-US" sz="3200" b="0" i="0" u="none" strike="noStrike" dirty="0">
                        <a:solidFill>
                          <a:srgbClr val="000000"/>
                        </a:solidFill>
                        <a:effectLst/>
                        <a:latin typeface="Calibri" panose="020F0502020204030204" pitchFamily="34" charset="0"/>
                      </a:endParaRPr>
                    </a:p>
                  </a:txBody>
                  <a:tcPr marL="4490" marR="4490" marT="4490" marB="0" anchor="ctr"/>
                </a:tc>
                <a:tc gridSpan="3">
                  <a:txBody>
                    <a:bodyPr/>
                    <a:lstStyle/>
                    <a:p>
                      <a:pPr algn="ctr" fontAlgn="ctr"/>
                      <a:r>
                        <a:rPr lang="en-US" sz="3200" u="none" strike="noStrike">
                          <a:effectLst/>
                        </a:rPr>
                        <a:t>Valeurs acceptables</a:t>
                      </a:r>
                      <a:endParaRPr lang="en-US" sz="3200" b="0" i="0" u="none" strike="noStrike">
                        <a:solidFill>
                          <a:srgbClr val="000000"/>
                        </a:solidFill>
                        <a:effectLst/>
                        <a:latin typeface="Calibri" panose="020F0502020204030204" pitchFamily="34" charset="0"/>
                      </a:endParaRPr>
                    </a:p>
                  </a:txBody>
                  <a:tcPr marL="4490" marR="4490" marT="4490" marB="0" anchor="ctr"/>
                </a:tc>
                <a:tc hMerge="1">
                  <a:txBody>
                    <a:bodyPr/>
                    <a:lstStyle/>
                    <a:p>
                      <a:endParaRPr lang="en-US"/>
                    </a:p>
                  </a:txBody>
                  <a:tcPr/>
                </a:tc>
                <a:tc hMerge="1">
                  <a:txBody>
                    <a:bodyPr/>
                    <a:lstStyle/>
                    <a:p>
                      <a:endParaRPr lang="en-US"/>
                    </a:p>
                  </a:txBody>
                  <a:tcPr/>
                </a:tc>
                <a:tc gridSpan="3">
                  <a:txBody>
                    <a:bodyPr/>
                    <a:lstStyle/>
                    <a:p>
                      <a:pPr algn="ctr" fontAlgn="ctr"/>
                      <a:r>
                        <a:rPr lang="en-US" sz="3200" u="none" strike="noStrike">
                          <a:effectLst/>
                        </a:rPr>
                        <a:t>Valeurs d’alarme</a:t>
                      </a:r>
                      <a:endParaRPr lang="en-US" sz="3200" b="0" i="0" u="none" strike="noStrike">
                        <a:solidFill>
                          <a:srgbClr val="000000"/>
                        </a:solidFill>
                        <a:effectLst/>
                        <a:latin typeface="Calibri" panose="020F0502020204030204" pitchFamily="34" charset="0"/>
                      </a:endParaRPr>
                    </a:p>
                  </a:txBody>
                  <a:tcPr marL="4490" marR="4490" marT="449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16141809"/>
                  </a:ext>
                </a:extLst>
              </a:tr>
              <a:tr h="278381">
                <a:tc>
                  <a:txBody>
                    <a:bodyPr/>
                    <a:lstStyle/>
                    <a:p>
                      <a:pPr algn="l" fontAlgn="ctr"/>
                      <a:r>
                        <a:rPr lang="en-US" sz="3200" u="none" strike="noStrike" dirty="0">
                          <a:effectLst/>
                        </a:rPr>
                        <a:t> </a:t>
                      </a:r>
                      <a:endParaRPr lang="en-US" sz="3200" b="0" i="0" u="none" strike="noStrike" dirty="0">
                        <a:solidFill>
                          <a:srgbClr val="000000"/>
                        </a:solidFill>
                        <a:effectLst/>
                        <a:latin typeface="Calibri" panose="020F0502020204030204" pitchFamily="34" charset="0"/>
                      </a:endParaRPr>
                    </a:p>
                  </a:txBody>
                  <a:tcPr marL="4490" marR="4490" marT="4490" marB="0" anchor="ctr"/>
                </a:tc>
                <a:tc>
                  <a:txBody>
                    <a:bodyPr/>
                    <a:lstStyle/>
                    <a:p>
                      <a:pPr algn="ctr" fontAlgn="ctr"/>
                      <a:r>
                        <a:rPr lang="en-US" sz="3200" u="none" strike="noStrike" dirty="0">
                          <a:effectLst/>
                        </a:rPr>
                        <a:t>UNTI</a:t>
                      </a:r>
                      <a:endParaRPr lang="en-US" sz="3200" b="1" i="0" u="none" strike="noStrike" dirty="0">
                        <a:solidFill>
                          <a:srgbClr val="000000"/>
                        </a:solidFill>
                        <a:effectLst/>
                        <a:latin typeface="Calibri" panose="020F0502020204030204" pitchFamily="34" charset="0"/>
                      </a:endParaRPr>
                    </a:p>
                  </a:txBody>
                  <a:tcPr marL="4490" marR="4490" marT="4490" marB="0" anchor="ctr"/>
                </a:tc>
                <a:tc>
                  <a:txBody>
                    <a:bodyPr/>
                    <a:lstStyle/>
                    <a:p>
                      <a:pPr algn="ctr" fontAlgn="ctr"/>
                      <a:r>
                        <a:rPr lang="en-US" sz="3200" u="none" strike="noStrike" dirty="0">
                          <a:effectLst/>
                        </a:rPr>
                        <a:t>MAS</a:t>
                      </a:r>
                      <a:endParaRPr lang="en-US" sz="3200" b="1" i="0" u="none" strike="noStrike" dirty="0">
                        <a:solidFill>
                          <a:srgbClr val="000000"/>
                        </a:solidFill>
                        <a:effectLst/>
                        <a:latin typeface="Calibri" panose="020F0502020204030204" pitchFamily="34" charset="0"/>
                      </a:endParaRPr>
                    </a:p>
                  </a:txBody>
                  <a:tcPr marL="4490" marR="4490" marT="4490" marB="0" anchor="ctr"/>
                </a:tc>
                <a:tc>
                  <a:txBody>
                    <a:bodyPr/>
                    <a:lstStyle/>
                    <a:p>
                      <a:pPr algn="ctr" fontAlgn="ctr"/>
                      <a:r>
                        <a:rPr lang="en-US" sz="3200" u="none" strike="noStrike">
                          <a:effectLst/>
                        </a:rPr>
                        <a:t>MAM</a:t>
                      </a:r>
                      <a:endParaRPr lang="en-US" sz="3200" b="1" i="0" u="none" strike="noStrike">
                        <a:solidFill>
                          <a:srgbClr val="000000"/>
                        </a:solidFill>
                        <a:effectLst/>
                        <a:latin typeface="Calibri" panose="020F0502020204030204" pitchFamily="34" charset="0"/>
                      </a:endParaRPr>
                    </a:p>
                  </a:txBody>
                  <a:tcPr marL="4490" marR="4490" marT="4490" marB="0" anchor="ctr"/>
                </a:tc>
                <a:tc>
                  <a:txBody>
                    <a:bodyPr/>
                    <a:lstStyle/>
                    <a:p>
                      <a:pPr algn="ctr" fontAlgn="ctr"/>
                      <a:r>
                        <a:rPr lang="en-US" sz="3200" u="none" strike="noStrike">
                          <a:effectLst/>
                        </a:rPr>
                        <a:t>UNTI</a:t>
                      </a:r>
                      <a:endParaRPr lang="en-US" sz="3200" b="1" i="0" u="none" strike="noStrike">
                        <a:solidFill>
                          <a:srgbClr val="000000"/>
                        </a:solidFill>
                        <a:effectLst/>
                        <a:latin typeface="Calibri" panose="020F0502020204030204" pitchFamily="34" charset="0"/>
                      </a:endParaRPr>
                    </a:p>
                  </a:txBody>
                  <a:tcPr marL="4490" marR="4490" marT="4490" marB="0" anchor="ctr"/>
                </a:tc>
                <a:tc>
                  <a:txBody>
                    <a:bodyPr/>
                    <a:lstStyle/>
                    <a:p>
                      <a:pPr algn="ctr" fontAlgn="ctr"/>
                      <a:r>
                        <a:rPr lang="en-US" sz="3200" u="none" strike="noStrike">
                          <a:effectLst/>
                        </a:rPr>
                        <a:t>MAS</a:t>
                      </a:r>
                      <a:endParaRPr lang="en-US" sz="3200" b="1" i="0" u="none" strike="noStrike">
                        <a:solidFill>
                          <a:srgbClr val="000000"/>
                        </a:solidFill>
                        <a:effectLst/>
                        <a:latin typeface="Calibri" panose="020F0502020204030204" pitchFamily="34" charset="0"/>
                      </a:endParaRPr>
                    </a:p>
                  </a:txBody>
                  <a:tcPr marL="4490" marR="4490" marT="4490" marB="0" anchor="ctr"/>
                </a:tc>
                <a:tc>
                  <a:txBody>
                    <a:bodyPr/>
                    <a:lstStyle/>
                    <a:p>
                      <a:pPr algn="ctr" fontAlgn="ctr"/>
                      <a:r>
                        <a:rPr lang="en-US" sz="3200" u="none" strike="noStrike">
                          <a:effectLst/>
                        </a:rPr>
                        <a:t>MAM</a:t>
                      </a:r>
                      <a:endParaRPr lang="en-US" sz="3200" b="1" i="0" u="none" strike="noStrike">
                        <a:solidFill>
                          <a:srgbClr val="000000"/>
                        </a:solidFill>
                        <a:effectLst/>
                        <a:latin typeface="Calibri" panose="020F0502020204030204" pitchFamily="34" charset="0"/>
                      </a:endParaRPr>
                    </a:p>
                  </a:txBody>
                  <a:tcPr marL="4490" marR="4490" marT="4490" marB="0" anchor="ctr"/>
                </a:tc>
                <a:extLst>
                  <a:ext uri="{0D108BD9-81ED-4DB2-BD59-A6C34878D82A}">
                    <a16:rowId xmlns:a16="http://schemas.microsoft.com/office/drawing/2014/main" val="3155000604"/>
                  </a:ext>
                </a:extLst>
              </a:tr>
              <a:tr h="556761">
                <a:tc>
                  <a:txBody>
                    <a:bodyPr/>
                    <a:lstStyle/>
                    <a:p>
                      <a:pPr algn="l" fontAlgn="ctr"/>
                      <a:r>
                        <a:rPr lang="fr-FR" sz="3200" u="none" strike="noStrike" dirty="0">
                          <a:effectLst/>
                        </a:rPr>
                        <a:t>Taux de guéris /traité avec succès</a:t>
                      </a:r>
                      <a:endParaRPr lang="fr-FR" sz="3200" b="0" i="0" u="none" strike="noStrike" dirty="0">
                        <a:solidFill>
                          <a:srgbClr val="000000"/>
                        </a:solidFill>
                        <a:effectLst/>
                        <a:latin typeface="Calibri" panose="020F0502020204030204" pitchFamily="34" charset="0"/>
                      </a:endParaRPr>
                    </a:p>
                  </a:txBody>
                  <a:tcPr marL="4490" marR="4490" marT="4490" marB="0" anchor="ctr"/>
                </a:tc>
                <a:tc>
                  <a:txBody>
                    <a:bodyPr/>
                    <a:lstStyle/>
                    <a:p>
                      <a:pPr algn="ctr" fontAlgn="ctr"/>
                      <a:r>
                        <a:rPr lang="en-US" sz="3200" u="none" strike="noStrike" dirty="0">
                          <a:effectLst/>
                        </a:rPr>
                        <a:t>&gt; 75% </a:t>
                      </a:r>
                      <a:endParaRPr lang="en-US" sz="3200" b="0" i="0" u="none" strike="noStrike" dirty="0">
                        <a:solidFill>
                          <a:srgbClr val="000000"/>
                        </a:solidFill>
                        <a:effectLst/>
                        <a:latin typeface="Calibri" panose="020F0502020204030204" pitchFamily="34" charset="0"/>
                      </a:endParaRPr>
                    </a:p>
                  </a:txBody>
                  <a:tcPr marL="4490" marR="4490" marT="4490" marB="0" anchor="ctr"/>
                </a:tc>
                <a:tc>
                  <a:txBody>
                    <a:bodyPr/>
                    <a:lstStyle/>
                    <a:p>
                      <a:pPr algn="ctr" fontAlgn="ctr"/>
                      <a:r>
                        <a:rPr lang="en-US" sz="3200" u="none" strike="noStrike" dirty="0">
                          <a:effectLst/>
                        </a:rPr>
                        <a:t>&gt; 75% </a:t>
                      </a:r>
                      <a:endParaRPr lang="en-US" sz="3200" b="0" i="0" u="none" strike="noStrike" dirty="0">
                        <a:solidFill>
                          <a:srgbClr val="000000"/>
                        </a:solidFill>
                        <a:effectLst/>
                        <a:latin typeface="Calibri" panose="020F0502020204030204" pitchFamily="34" charset="0"/>
                      </a:endParaRPr>
                    </a:p>
                  </a:txBody>
                  <a:tcPr marL="4490" marR="4490" marT="4490" marB="0" anchor="ctr"/>
                </a:tc>
                <a:tc>
                  <a:txBody>
                    <a:bodyPr/>
                    <a:lstStyle/>
                    <a:p>
                      <a:pPr algn="ctr" fontAlgn="ctr"/>
                      <a:r>
                        <a:rPr lang="en-US" sz="3200" u="none" strike="noStrike" dirty="0">
                          <a:effectLst/>
                        </a:rPr>
                        <a:t>&gt; 80 %</a:t>
                      </a:r>
                      <a:endParaRPr lang="en-US" sz="3200" b="0" i="0" u="none" strike="noStrike" dirty="0">
                        <a:solidFill>
                          <a:srgbClr val="000000"/>
                        </a:solidFill>
                        <a:effectLst/>
                        <a:latin typeface="Calibri" panose="020F0502020204030204" pitchFamily="34" charset="0"/>
                      </a:endParaRPr>
                    </a:p>
                  </a:txBody>
                  <a:tcPr marL="4490" marR="4490" marT="4490" marB="0" anchor="ctr"/>
                </a:tc>
                <a:tc>
                  <a:txBody>
                    <a:bodyPr/>
                    <a:lstStyle/>
                    <a:p>
                      <a:pPr algn="ctr" fontAlgn="ctr"/>
                      <a:r>
                        <a:rPr lang="en-US" sz="3200" u="none" strike="noStrike">
                          <a:effectLst/>
                        </a:rPr>
                        <a:t>&lt;50%</a:t>
                      </a:r>
                      <a:endParaRPr lang="en-US" sz="3200" b="0" i="0" u="none" strike="noStrike">
                        <a:solidFill>
                          <a:srgbClr val="000000"/>
                        </a:solidFill>
                        <a:effectLst/>
                        <a:latin typeface="Calibri" panose="020F0502020204030204" pitchFamily="34" charset="0"/>
                      </a:endParaRPr>
                    </a:p>
                  </a:txBody>
                  <a:tcPr marL="4490" marR="4490" marT="4490" marB="0" anchor="ctr"/>
                </a:tc>
                <a:tc>
                  <a:txBody>
                    <a:bodyPr/>
                    <a:lstStyle/>
                    <a:p>
                      <a:pPr algn="ctr" fontAlgn="ctr"/>
                      <a:r>
                        <a:rPr lang="en-US" sz="3200" u="none" strike="noStrike">
                          <a:effectLst/>
                        </a:rPr>
                        <a:t>&lt;50%</a:t>
                      </a:r>
                      <a:endParaRPr lang="en-US" sz="3200" b="0" i="0" u="none" strike="noStrike">
                        <a:solidFill>
                          <a:srgbClr val="000000"/>
                        </a:solidFill>
                        <a:effectLst/>
                        <a:latin typeface="Calibri" panose="020F0502020204030204" pitchFamily="34" charset="0"/>
                      </a:endParaRPr>
                    </a:p>
                  </a:txBody>
                  <a:tcPr marL="4490" marR="4490" marT="4490" marB="0" anchor="ctr"/>
                </a:tc>
                <a:tc>
                  <a:txBody>
                    <a:bodyPr/>
                    <a:lstStyle/>
                    <a:p>
                      <a:pPr algn="ctr" fontAlgn="ctr"/>
                      <a:r>
                        <a:rPr lang="en-US" sz="3200" u="none" strike="noStrike">
                          <a:effectLst/>
                        </a:rPr>
                        <a:t>&lt; 50%</a:t>
                      </a:r>
                      <a:endParaRPr lang="en-US" sz="3200" b="0" i="0" u="none" strike="noStrike">
                        <a:solidFill>
                          <a:srgbClr val="000000"/>
                        </a:solidFill>
                        <a:effectLst/>
                        <a:latin typeface="Calibri" panose="020F0502020204030204" pitchFamily="34" charset="0"/>
                      </a:endParaRPr>
                    </a:p>
                  </a:txBody>
                  <a:tcPr marL="4490" marR="4490" marT="4490" marB="0" anchor="ctr"/>
                </a:tc>
                <a:extLst>
                  <a:ext uri="{0D108BD9-81ED-4DB2-BD59-A6C34878D82A}">
                    <a16:rowId xmlns:a16="http://schemas.microsoft.com/office/drawing/2014/main" val="2217991320"/>
                  </a:ext>
                </a:extLst>
              </a:tr>
              <a:tr h="278381">
                <a:tc>
                  <a:txBody>
                    <a:bodyPr/>
                    <a:lstStyle/>
                    <a:p>
                      <a:pPr algn="l" fontAlgn="ctr"/>
                      <a:r>
                        <a:rPr lang="en-US" sz="3200" u="none" strike="noStrike" dirty="0" err="1">
                          <a:effectLst/>
                        </a:rPr>
                        <a:t>Taux</a:t>
                      </a:r>
                      <a:r>
                        <a:rPr lang="en-US" sz="3200" u="none" strike="noStrike" dirty="0">
                          <a:effectLst/>
                        </a:rPr>
                        <a:t> de </a:t>
                      </a:r>
                      <a:r>
                        <a:rPr lang="en-US" sz="3200" u="none" strike="noStrike" dirty="0" err="1">
                          <a:effectLst/>
                        </a:rPr>
                        <a:t>décès</a:t>
                      </a:r>
                      <a:endParaRPr lang="en-US" sz="3200" b="0" i="0" u="none" strike="noStrike" dirty="0">
                        <a:solidFill>
                          <a:srgbClr val="000000"/>
                        </a:solidFill>
                        <a:effectLst/>
                        <a:latin typeface="Calibri" panose="020F0502020204030204" pitchFamily="34" charset="0"/>
                      </a:endParaRPr>
                    </a:p>
                  </a:txBody>
                  <a:tcPr marL="4490" marR="4490" marT="4490" marB="0" anchor="ctr"/>
                </a:tc>
                <a:tc>
                  <a:txBody>
                    <a:bodyPr/>
                    <a:lstStyle/>
                    <a:p>
                      <a:pPr algn="ctr" fontAlgn="ctr"/>
                      <a:r>
                        <a:rPr lang="en-US" sz="3200" u="none" strike="noStrike" dirty="0">
                          <a:effectLst/>
                        </a:rPr>
                        <a:t>&lt; 5% </a:t>
                      </a:r>
                      <a:endParaRPr lang="en-US" sz="3200" b="0" i="0" u="none" strike="noStrike" dirty="0">
                        <a:solidFill>
                          <a:srgbClr val="000000"/>
                        </a:solidFill>
                        <a:effectLst/>
                        <a:latin typeface="Calibri" panose="020F0502020204030204" pitchFamily="34" charset="0"/>
                      </a:endParaRPr>
                    </a:p>
                  </a:txBody>
                  <a:tcPr marL="4490" marR="4490" marT="4490" marB="0" anchor="ctr"/>
                </a:tc>
                <a:tc>
                  <a:txBody>
                    <a:bodyPr/>
                    <a:lstStyle/>
                    <a:p>
                      <a:pPr algn="ctr" fontAlgn="ctr"/>
                      <a:r>
                        <a:rPr lang="en-US" sz="3200" u="none" strike="noStrike" dirty="0">
                          <a:effectLst/>
                        </a:rPr>
                        <a:t>&lt; 5 %</a:t>
                      </a:r>
                      <a:endParaRPr lang="en-US" sz="3200" b="0" i="0" u="none" strike="noStrike" dirty="0">
                        <a:solidFill>
                          <a:srgbClr val="000000"/>
                        </a:solidFill>
                        <a:effectLst/>
                        <a:latin typeface="Calibri" panose="020F0502020204030204" pitchFamily="34" charset="0"/>
                      </a:endParaRPr>
                    </a:p>
                  </a:txBody>
                  <a:tcPr marL="4490" marR="4490" marT="4490" marB="0" anchor="ctr"/>
                </a:tc>
                <a:tc>
                  <a:txBody>
                    <a:bodyPr/>
                    <a:lstStyle/>
                    <a:p>
                      <a:pPr algn="ctr" fontAlgn="ctr"/>
                      <a:r>
                        <a:rPr lang="en-US" sz="3200" u="none" strike="noStrike" dirty="0">
                          <a:effectLst/>
                        </a:rPr>
                        <a:t>&lt; 3 % </a:t>
                      </a:r>
                      <a:endParaRPr lang="en-US" sz="3200" b="0" i="0" u="none" strike="noStrike" dirty="0">
                        <a:solidFill>
                          <a:srgbClr val="000000"/>
                        </a:solidFill>
                        <a:effectLst/>
                        <a:latin typeface="Calibri" panose="020F0502020204030204" pitchFamily="34" charset="0"/>
                      </a:endParaRPr>
                    </a:p>
                  </a:txBody>
                  <a:tcPr marL="4490" marR="4490" marT="4490" marB="0" anchor="ctr"/>
                </a:tc>
                <a:tc>
                  <a:txBody>
                    <a:bodyPr/>
                    <a:lstStyle/>
                    <a:p>
                      <a:pPr algn="ctr" fontAlgn="ctr"/>
                      <a:r>
                        <a:rPr lang="en-US" sz="3200" u="none" strike="noStrike" dirty="0">
                          <a:effectLst/>
                        </a:rPr>
                        <a:t>&gt;15%</a:t>
                      </a:r>
                      <a:endParaRPr lang="en-US" sz="3200" b="0" i="0" u="none" strike="noStrike" dirty="0">
                        <a:solidFill>
                          <a:srgbClr val="000000"/>
                        </a:solidFill>
                        <a:effectLst/>
                        <a:latin typeface="Calibri" panose="020F0502020204030204" pitchFamily="34" charset="0"/>
                      </a:endParaRPr>
                    </a:p>
                  </a:txBody>
                  <a:tcPr marL="4490" marR="4490" marT="4490" marB="0" anchor="ctr"/>
                </a:tc>
                <a:tc>
                  <a:txBody>
                    <a:bodyPr/>
                    <a:lstStyle/>
                    <a:p>
                      <a:pPr algn="ctr" fontAlgn="ctr"/>
                      <a:r>
                        <a:rPr lang="en-US" sz="3200" u="none" strike="noStrike">
                          <a:effectLst/>
                        </a:rPr>
                        <a:t>&gt; 10%</a:t>
                      </a:r>
                      <a:endParaRPr lang="en-US" sz="3200" b="0" i="0" u="none" strike="noStrike">
                        <a:solidFill>
                          <a:srgbClr val="000000"/>
                        </a:solidFill>
                        <a:effectLst/>
                        <a:latin typeface="Calibri" panose="020F0502020204030204" pitchFamily="34" charset="0"/>
                      </a:endParaRPr>
                    </a:p>
                  </a:txBody>
                  <a:tcPr marL="4490" marR="4490" marT="4490" marB="0" anchor="ctr"/>
                </a:tc>
                <a:tc>
                  <a:txBody>
                    <a:bodyPr/>
                    <a:lstStyle/>
                    <a:p>
                      <a:pPr algn="ctr" fontAlgn="ctr"/>
                      <a:r>
                        <a:rPr lang="en-US" sz="3200" u="none" strike="noStrike">
                          <a:effectLst/>
                        </a:rPr>
                        <a:t>&gt;10%</a:t>
                      </a:r>
                      <a:endParaRPr lang="en-US" sz="3200" b="0" i="0" u="none" strike="noStrike">
                        <a:solidFill>
                          <a:srgbClr val="000000"/>
                        </a:solidFill>
                        <a:effectLst/>
                        <a:latin typeface="Calibri" panose="020F0502020204030204" pitchFamily="34" charset="0"/>
                      </a:endParaRPr>
                    </a:p>
                  </a:txBody>
                  <a:tcPr marL="4490" marR="4490" marT="4490" marB="0" anchor="ctr"/>
                </a:tc>
                <a:extLst>
                  <a:ext uri="{0D108BD9-81ED-4DB2-BD59-A6C34878D82A}">
                    <a16:rowId xmlns:a16="http://schemas.microsoft.com/office/drawing/2014/main" val="3429141923"/>
                  </a:ext>
                </a:extLst>
              </a:tr>
              <a:tr h="278381">
                <a:tc>
                  <a:txBody>
                    <a:bodyPr/>
                    <a:lstStyle/>
                    <a:p>
                      <a:pPr algn="l" fontAlgn="ctr"/>
                      <a:r>
                        <a:rPr lang="en-US" sz="3200" u="none" strike="noStrike" dirty="0" err="1">
                          <a:effectLst/>
                        </a:rPr>
                        <a:t>Taux</a:t>
                      </a:r>
                      <a:r>
                        <a:rPr lang="en-US" sz="3200" u="none" strike="noStrike" dirty="0">
                          <a:effectLst/>
                        </a:rPr>
                        <a:t> </a:t>
                      </a:r>
                      <a:r>
                        <a:rPr lang="en-US" sz="3200" u="none" strike="noStrike" dirty="0" err="1">
                          <a:effectLst/>
                        </a:rPr>
                        <a:t>d’abandons</a:t>
                      </a:r>
                      <a:endParaRPr lang="en-US" sz="3200" b="0" i="0" u="none" strike="noStrike" dirty="0">
                        <a:solidFill>
                          <a:srgbClr val="000000"/>
                        </a:solidFill>
                        <a:effectLst/>
                        <a:latin typeface="Calibri" panose="020F0502020204030204" pitchFamily="34" charset="0"/>
                      </a:endParaRPr>
                    </a:p>
                  </a:txBody>
                  <a:tcPr marL="4490" marR="4490" marT="4490" marB="0" anchor="ctr"/>
                </a:tc>
                <a:tc>
                  <a:txBody>
                    <a:bodyPr/>
                    <a:lstStyle/>
                    <a:p>
                      <a:pPr algn="ctr" fontAlgn="ctr"/>
                      <a:r>
                        <a:rPr lang="en-US" sz="3200" u="none" strike="noStrike" dirty="0">
                          <a:effectLst/>
                        </a:rPr>
                        <a:t>&lt; 15% </a:t>
                      </a:r>
                      <a:endParaRPr lang="en-US" sz="3200" b="0" i="0" u="none" strike="noStrike" dirty="0">
                        <a:solidFill>
                          <a:srgbClr val="000000"/>
                        </a:solidFill>
                        <a:effectLst/>
                        <a:latin typeface="Calibri" panose="020F0502020204030204" pitchFamily="34" charset="0"/>
                      </a:endParaRPr>
                    </a:p>
                  </a:txBody>
                  <a:tcPr marL="4490" marR="4490" marT="4490" marB="0" anchor="ctr"/>
                </a:tc>
                <a:tc>
                  <a:txBody>
                    <a:bodyPr/>
                    <a:lstStyle/>
                    <a:p>
                      <a:pPr algn="ctr" fontAlgn="ctr"/>
                      <a:r>
                        <a:rPr lang="en-US" sz="3200" u="none" strike="noStrike" dirty="0">
                          <a:effectLst/>
                        </a:rPr>
                        <a:t>&lt; 15 %</a:t>
                      </a:r>
                      <a:endParaRPr lang="en-US" sz="3200" b="0" i="0" u="none" strike="noStrike" dirty="0">
                        <a:solidFill>
                          <a:srgbClr val="000000"/>
                        </a:solidFill>
                        <a:effectLst/>
                        <a:latin typeface="Calibri" panose="020F0502020204030204" pitchFamily="34" charset="0"/>
                      </a:endParaRPr>
                    </a:p>
                  </a:txBody>
                  <a:tcPr marL="4490" marR="4490" marT="4490" marB="0" anchor="ctr"/>
                </a:tc>
                <a:tc>
                  <a:txBody>
                    <a:bodyPr/>
                    <a:lstStyle/>
                    <a:p>
                      <a:pPr algn="ctr" fontAlgn="ctr"/>
                      <a:r>
                        <a:rPr lang="en-US" sz="3200" u="none" strike="noStrike" dirty="0">
                          <a:effectLst/>
                        </a:rPr>
                        <a:t>&lt; 15% </a:t>
                      </a:r>
                      <a:endParaRPr lang="en-US" sz="3200" b="0" i="0" u="none" strike="noStrike" dirty="0">
                        <a:solidFill>
                          <a:srgbClr val="000000"/>
                        </a:solidFill>
                        <a:effectLst/>
                        <a:latin typeface="Calibri" panose="020F0502020204030204" pitchFamily="34" charset="0"/>
                      </a:endParaRPr>
                    </a:p>
                  </a:txBody>
                  <a:tcPr marL="4490" marR="4490" marT="4490" marB="0" anchor="ctr"/>
                </a:tc>
                <a:tc>
                  <a:txBody>
                    <a:bodyPr/>
                    <a:lstStyle/>
                    <a:p>
                      <a:pPr algn="ctr" fontAlgn="ctr"/>
                      <a:r>
                        <a:rPr lang="en-US" sz="3200" u="none" strike="noStrike" dirty="0">
                          <a:effectLst/>
                        </a:rPr>
                        <a:t>&gt; 25% </a:t>
                      </a:r>
                      <a:endParaRPr lang="en-US" sz="3200" b="0" i="0" u="none" strike="noStrike" dirty="0">
                        <a:solidFill>
                          <a:srgbClr val="000000"/>
                        </a:solidFill>
                        <a:effectLst/>
                        <a:latin typeface="Calibri" panose="020F0502020204030204" pitchFamily="34" charset="0"/>
                      </a:endParaRPr>
                    </a:p>
                  </a:txBody>
                  <a:tcPr marL="4490" marR="4490" marT="4490" marB="0" anchor="ctr"/>
                </a:tc>
                <a:tc>
                  <a:txBody>
                    <a:bodyPr/>
                    <a:lstStyle/>
                    <a:p>
                      <a:pPr algn="ctr" fontAlgn="ctr"/>
                      <a:r>
                        <a:rPr lang="en-US" sz="3200" u="none" strike="noStrike" dirty="0">
                          <a:effectLst/>
                        </a:rPr>
                        <a:t>&gt; 25%</a:t>
                      </a:r>
                      <a:endParaRPr lang="en-US" sz="3200" b="0" i="0" u="none" strike="noStrike" dirty="0">
                        <a:solidFill>
                          <a:srgbClr val="000000"/>
                        </a:solidFill>
                        <a:effectLst/>
                        <a:latin typeface="Calibri" panose="020F0502020204030204" pitchFamily="34" charset="0"/>
                      </a:endParaRPr>
                    </a:p>
                  </a:txBody>
                  <a:tcPr marL="4490" marR="4490" marT="4490" marB="0" anchor="ctr"/>
                </a:tc>
                <a:tc>
                  <a:txBody>
                    <a:bodyPr/>
                    <a:lstStyle/>
                    <a:p>
                      <a:pPr algn="ctr" fontAlgn="ctr"/>
                      <a:r>
                        <a:rPr lang="en-US" sz="3200" u="none" strike="noStrike">
                          <a:effectLst/>
                        </a:rPr>
                        <a:t> &gt; 30%</a:t>
                      </a:r>
                      <a:endParaRPr lang="en-US" sz="3200" b="0" i="0" u="none" strike="noStrike">
                        <a:solidFill>
                          <a:srgbClr val="000000"/>
                        </a:solidFill>
                        <a:effectLst/>
                        <a:latin typeface="Calibri" panose="020F0502020204030204" pitchFamily="34" charset="0"/>
                      </a:endParaRPr>
                    </a:p>
                  </a:txBody>
                  <a:tcPr marL="4490" marR="4490" marT="4490" marB="0" anchor="ctr"/>
                </a:tc>
                <a:extLst>
                  <a:ext uri="{0D108BD9-81ED-4DB2-BD59-A6C34878D82A}">
                    <a16:rowId xmlns:a16="http://schemas.microsoft.com/office/drawing/2014/main" val="2700443097"/>
                  </a:ext>
                </a:extLst>
              </a:tr>
              <a:tr h="521739">
                <a:tc>
                  <a:txBody>
                    <a:bodyPr/>
                    <a:lstStyle/>
                    <a:p>
                      <a:pPr algn="l" fontAlgn="ctr"/>
                      <a:r>
                        <a:rPr lang="en-US" sz="3200" u="none" strike="noStrike" dirty="0">
                          <a:effectLst/>
                        </a:rPr>
                        <a:t>Durée de </a:t>
                      </a:r>
                      <a:r>
                        <a:rPr lang="en-US" sz="3200" u="none" strike="noStrike" dirty="0" err="1">
                          <a:effectLst/>
                        </a:rPr>
                        <a:t>Séjour</a:t>
                      </a:r>
                      <a:endParaRPr lang="en-US" sz="3200" b="0" i="0" u="none" strike="noStrike" dirty="0">
                        <a:solidFill>
                          <a:srgbClr val="000000"/>
                        </a:solidFill>
                        <a:effectLst/>
                        <a:latin typeface="Calibri" panose="020F0502020204030204" pitchFamily="34" charset="0"/>
                      </a:endParaRPr>
                    </a:p>
                  </a:txBody>
                  <a:tcPr marL="4490" marR="4490" marT="4490" marB="0" anchor="ctr"/>
                </a:tc>
                <a:tc>
                  <a:txBody>
                    <a:bodyPr/>
                    <a:lstStyle/>
                    <a:p>
                      <a:pPr algn="ctr" fontAlgn="ctr"/>
                      <a:r>
                        <a:rPr lang="en-US" sz="2400" u="none" strike="noStrike" dirty="0">
                          <a:effectLst/>
                        </a:rPr>
                        <a:t>&lt; 2 </a:t>
                      </a:r>
                      <a:r>
                        <a:rPr lang="en-US" sz="2400" u="none" strike="noStrike" dirty="0" err="1">
                          <a:effectLst/>
                        </a:rPr>
                        <a:t>semaines</a:t>
                      </a:r>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4490" marR="4490" marT="4490" marB="0" anchor="ctr"/>
                </a:tc>
                <a:tc>
                  <a:txBody>
                    <a:bodyPr/>
                    <a:lstStyle/>
                    <a:p>
                      <a:pPr algn="ctr" fontAlgn="ctr"/>
                      <a:r>
                        <a:rPr lang="en-US" sz="2400" u="none" strike="noStrike" dirty="0">
                          <a:effectLst/>
                        </a:rPr>
                        <a:t>&lt; 8 </a:t>
                      </a:r>
                      <a:r>
                        <a:rPr lang="en-US" sz="2400" u="none" strike="noStrike" dirty="0" err="1">
                          <a:effectLst/>
                        </a:rPr>
                        <a:t>semaines</a:t>
                      </a:r>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4490" marR="4490" marT="4490" marB="0" anchor="ctr"/>
                </a:tc>
                <a:tc>
                  <a:txBody>
                    <a:bodyPr/>
                    <a:lstStyle/>
                    <a:p>
                      <a:pPr algn="ctr" fontAlgn="ctr"/>
                      <a:r>
                        <a:rPr lang="en-US" sz="2400" u="none" strike="noStrike" dirty="0">
                          <a:effectLst/>
                        </a:rPr>
                        <a:t>&lt; 6 </a:t>
                      </a:r>
                      <a:r>
                        <a:rPr lang="en-US" sz="2400" u="none" strike="noStrike" dirty="0" err="1">
                          <a:effectLst/>
                        </a:rPr>
                        <a:t>semaines</a:t>
                      </a:r>
                      <a:endParaRPr lang="en-US" sz="2400" b="0" i="0" u="none" strike="noStrike" dirty="0">
                        <a:solidFill>
                          <a:srgbClr val="000000"/>
                        </a:solidFill>
                        <a:effectLst/>
                        <a:latin typeface="Calibri" panose="020F0502020204030204" pitchFamily="34" charset="0"/>
                      </a:endParaRPr>
                    </a:p>
                  </a:txBody>
                  <a:tcPr marL="4490" marR="4490" marT="4490" marB="0" anchor="ctr"/>
                </a:tc>
                <a:tc>
                  <a:txBody>
                    <a:bodyPr/>
                    <a:lstStyle/>
                    <a:p>
                      <a:pPr algn="ctr" fontAlgn="ctr"/>
                      <a:r>
                        <a:rPr lang="en-US" sz="2000" u="none" strike="noStrike" dirty="0">
                          <a:effectLst/>
                        </a:rPr>
                        <a:t>&gt; 6 </a:t>
                      </a:r>
                      <a:r>
                        <a:rPr lang="en-US" sz="2000" u="none" strike="noStrike" dirty="0" err="1">
                          <a:effectLst/>
                        </a:rPr>
                        <a:t>semaines</a:t>
                      </a:r>
                      <a:endParaRPr lang="en-US" sz="2000" b="0" i="0" u="none" strike="noStrike" dirty="0">
                        <a:solidFill>
                          <a:srgbClr val="000000"/>
                        </a:solidFill>
                        <a:effectLst/>
                        <a:latin typeface="Calibri" panose="020F0502020204030204" pitchFamily="34" charset="0"/>
                      </a:endParaRPr>
                    </a:p>
                  </a:txBody>
                  <a:tcPr marL="4490" marR="4490" marT="4490" marB="0" anchor="ctr"/>
                </a:tc>
                <a:tc>
                  <a:txBody>
                    <a:bodyPr/>
                    <a:lstStyle/>
                    <a:p>
                      <a:pPr algn="ctr" fontAlgn="ctr"/>
                      <a:r>
                        <a:rPr lang="en-US" sz="2000" u="none" strike="noStrike" dirty="0">
                          <a:effectLst/>
                        </a:rPr>
                        <a:t>&gt; 8 </a:t>
                      </a:r>
                      <a:r>
                        <a:rPr lang="en-US" sz="2000" u="none" strike="noStrike" dirty="0" err="1">
                          <a:effectLst/>
                        </a:rPr>
                        <a:t>semaines</a:t>
                      </a:r>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4490" marR="4490" marT="4490" marB="0" anchor="ctr"/>
                </a:tc>
                <a:tc>
                  <a:txBody>
                    <a:bodyPr/>
                    <a:lstStyle/>
                    <a:p>
                      <a:pPr algn="ctr" fontAlgn="ctr"/>
                      <a:r>
                        <a:rPr lang="en-US" sz="2000" u="none" strike="noStrike" dirty="0">
                          <a:effectLst/>
                        </a:rPr>
                        <a:t>12 </a:t>
                      </a:r>
                      <a:r>
                        <a:rPr lang="en-US" sz="2000" u="none" strike="noStrike" dirty="0" err="1">
                          <a:effectLst/>
                        </a:rPr>
                        <a:t>semaines</a:t>
                      </a:r>
                      <a:endParaRPr lang="en-US" sz="2000" b="0" i="0" u="none" strike="noStrike" dirty="0">
                        <a:solidFill>
                          <a:srgbClr val="000000"/>
                        </a:solidFill>
                        <a:effectLst/>
                        <a:latin typeface="Calibri" panose="020F0502020204030204" pitchFamily="34" charset="0"/>
                      </a:endParaRPr>
                    </a:p>
                  </a:txBody>
                  <a:tcPr marL="4490" marR="4490" marT="4490" marB="0" anchor="ctr"/>
                </a:tc>
                <a:extLst>
                  <a:ext uri="{0D108BD9-81ED-4DB2-BD59-A6C34878D82A}">
                    <a16:rowId xmlns:a16="http://schemas.microsoft.com/office/drawing/2014/main" val="1128824927"/>
                  </a:ext>
                </a:extLst>
              </a:tr>
              <a:tr h="278381">
                <a:tc>
                  <a:txBody>
                    <a:bodyPr/>
                    <a:lstStyle/>
                    <a:p>
                      <a:pPr algn="l" rtl="0" fontAlgn="ctr"/>
                      <a:r>
                        <a:rPr lang="en-US" sz="3200" u="none" strike="noStrike" dirty="0">
                          <a:effectLst/>
                        </a:rPr>
                        <a:t>PB </a:t>
                      </a:r>
                      <a:r>
                        <a:rPr lang="en-US" sz="3200" u="none" strike="noStrike" dirty="0" err="1">
                          <a:effectLst/>
                        </a:rPr>
                        <a:t>médian</a:t>
                      </a:r>
                      <a:r>
                        <a:rPr lang="en-US" sz="3200" u="none" strike="noStrike" dirty="0">
                          <a:effectLst/>
                        </a:rPr>
                        <a:t> </a:t>
                      </a:r>
                      <a:endParaRPr lang="en-US" sz="3200" b="1" i="0" u="none" strike="noStrike" dirty="0">
                        <a:solidFill>
                          <a:srgbClr val="3333FF"/>
                        </a:solidFill>
                        <a:effectLst/>
                        <a:latin typeface="Calibri" panose="020F0502020204030204" pitchFamily="34" charset="0"/>
                      </a:endParaRPr>
                    </a:p>
                  </a:txBody>
                  <a:tcPr marL="4490" marR="4490" marT="4490" marB="0" anchor="ctr"/>
                </a:tc>
                <a:tc>
                  <a:txBody>
                    <a:bodyPr/>
                    <a:lstStyle/>
                    <a:p>
                      <a:pPr algn="ctr" rtl="0" fontAlgn="ctr"/>
                      <a:r>
                        <a:rPr lang="en-US" sz="3200" u="none" strike="noStrike" dirty="0">
                          <a:effectLst/>
                        </a:rPr>
                        <a:t> </a:t>
                      </a:r>
                      <a:endParaRPr lang="en-US" sz="3200" b="1" i="0" u="none" strike="noStrike" dirty="0">
                        <a:solidFill>
                          <a:srgbClr val="3333FF"/>
                        </a:solidFill>
                        <a:effectLst/>
                        <a:latin typeface="Calibri" panose="020F0502020204030204" pitchFamily="34" charset="0"/>
                      </a:endParaRPr>
                    </a:p>
                  </a:txBody>
                  <a:tcPr marL="4490" marR="4490" marT="4490" marB="0" anchor="ctr"/>
                </a:tc>
                <a:tc>
                  <a:txBody>
                    <a:bodyPr/>
                    <a:lstStyle/>
                    <a:p>
                      <a:pPr algn="ctr" rtl="0" fontAlgn="ctr"/>
                      <a:r>
                        <a:rPr lang="en-US" sz="2000" b="1" u="none" strike="noStrike" dirty="0">
                          <a:solidFill>
                            <a:srgbClr val="7030A0"/>
                          </a:solidFill>
                          <a:effectLst/>
                        </a:rPr>
                        <a:t>110 mm</a:t>
                      </a:r>
                      <a:endParaRPr lang="en-US" sz="2000" b="1" i="0" u="none" strike="noStrike" dirty="0">
                        <a:solidFill>
                          <a:srgbClr val="7030A0"/>
                        </a:solidFill>
                        <a:effectLst/>
                        <a:latin typeface="Calibri" panose="020F0502020204030204" pitchFamily="34" charset="0"/>
                      </a:endParaRPr>
                    </a:p>
                  </a:txBody>
                  <a:tcPr marL="4490" marR="4490" marT="4490" marB="0" anchor="ctr"/>
                </a:tc>
                <a:tc>
                  <a:txBody>
                    <a:bodyPr/>
                    <a:lstStyle/>
                    <a:p>
                      <a:pPr algn="ctr" rtl="0" fontAlgn="ctr"/>
                      <a:r>
                        <a:rPr lang="en-US" sz="2000" b="1" u="none" strike="noStrike" dirty="0">
                          <a:solidFill>
                            <a:srgbClr val="7030A0"/>
                          </a:solidFill>
                          <a:effectLst/>
                        </a:rPr>
                        <a:t>120 mm</a:t>
                      </a:r>
                      <a:endParaRPr lang="en-US" sz="2000" b="1" i="0" u="none" strike="noStrike" dirty="0">
                        <a:solidFill>
                          <a:srgbClr val="7030A0"/>
                        </a:solidFill>
                        <a:effectLst/>
                        <a:latin typeface="Calibri" panose="020F0502020204030204" pitchFamily="34" charset="0"/>
                      </a:endParaRPr>
                    </a:p>
                  </a:txBody>
                  <a:tcPr marL="4490" marR="4490" marT="4490" marB="0" anchor="ctr"/>
                </a:tc>
                <a:tc>
                  <a:txBody>
                    <a:bodyPr/>
                    <a:lstStyle/>
                    <a:p>
                      <a:pPr algn="ctr" fontAlgn="ctr"/>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4490" marR="4490" marT="4490" marB="0" anchor="ctr"/>
                </a:tc>
                <a:tc>
                  <a:txBody>
                    <a:bodyPr/>
                    <a:lstStyle/>
                    <a:p>
                      <a:pPr algn="ctr" fontAlgn="ctr"/>
                      <a:r>
                        <a:rPr lang="en-US" sz="2000" b="1" u="none" strike="noStrike" dirty="0">
                          <a:solidFill>
                            <a:srgbClr val="FF0000"/>
                          </a:solidFill>
                          <a:effectLst/>
                        </a:rPr>
                        <a:t>&lt;110 mm</a:t>
                      </a:r>
                      <a:endParaRPr lang="en-US" sz="2000" b="1" i="0" u="none" strike="noStrike" dirty="0">
                        <a:solidFill>
                          <a:srgbClr val="FF0000"/>
                        </a:solidFill>
                        <a:effectLst/>
                        <a:latin typeface="Calibri" panose="020F0502020204030204" pitchFamily="34" charset="0"/>
                      </a:endParaRPr>
                    </a:p>
                  </a:txBody>
                  <a:tcPr marL="4490" marR="4490" marT="4490" marB="0" anchor="ctr"/>
                </a:tc>
                <a:tc>
                  <a:txBody>
                    <a:bodyPr/>
                    <a:lstStyle/>
                    <a:p>
                      <a:pPr algn="ctr" fontAlgn="ctr"/>
                      <a:r>
                        <a:rPr lang="en-US" sz="2000" b="1" u="none" strike="noStrike" dirty="0">
                          <a:solidFill>
                            <a:srgbClr val="FF0000"/>
                          </a:solidFill>
                          <a:effectLst/>
                        </a:rPr>
                        <a:t>&lt;120 mm</a:t>
                      </a:r>
                      <a:endParaRPr lang="en-US" sz="2000" b="1" i="0" u="none" strike="noStrike" dirty="0">
                        <a:solidFill>
                          <a:srgbClr val="FF0000"/>
                        </a:solidFill>
                        <a:effectLst/>
                        <a:latin typeface="Calibri" panose="020F0502020204030204" pitchFamily="34" charset="0"/>
                      </a:endParaRPr>
                    </a:p>
                  </a:txBody>
                  <a:tcPr marL="4490" marR="4490" marT="4490" marB="0" anchor="ctr"/>
                </a:tc>
                <a:extLst>
                  <a:ext uri="{0D108BD9-81ED-4DB2-BD59-A6C34878D82A}">
                    <a16:rowId xmlns:a16="http://schemas.microsoft.com/office/drawing/2014/main" val="3906811529"/>
                  </a:ext>
                </a:extLst>
              </a:tr>
            </a:tbl>
          </a:graphicData>
        </a:graphic>
      </p:graphicFrame>
    </p:spTree>
    <p:extLst>
      <p:ext uri="{BB962C8B-B14F-4D97-AF65-F5344CB8AC3E}">
        <p14:creationId xmlns:p14="http://schemas.microsoft.com/office/powerpoint/2010/main" val="1767738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75E8ED-9FF2-496A-8DB8-188E64991D56}"/>
              </a:ext>
            </a:extLst>
          </p:cNvPr>
          <p:cNvSpPr>
            <a:spLocks noGrp="1"/>
          </p:cNvSpPr>
          <p:nvPr>
            <p:ph idx="1"/>
          </p:nvPr>
        </p:nvSpPr>
        <p:spPr>
          <a:xfrm>
            <a:off x="838200" y="941589"/>
            <a:ext cx="10515600" cy="4863309"/>
          </a:xfrm>
        </p:spPr>
        <p:txBody>
          <a:bodyPr numCol="2">
            <a:normAutofit fontScale="92500" lnSpcReduction="10000"/>
          </a:bodyPr>
          <a:lstStyle/>
          <a:p>
            <a:pPr marL="514350" indent="-514350">
              <a:buFont typeface="+mj-lt"/>
              <a:buAutoNum type="arabicPeriod"/>
            </a:pPr>
            <a:r>
              <a:rPr lang="en-US" dirty="0" err="1">
                <a:latin typeface="Tw Cen MT" panose="020B0602020104020603" pitchFamily="34" charset="0"/>
              </a:rPr>
              <a:t>Justificatifs</a:t>
            </a:r>
            <a:r>
              <a:rPr lang="en-US" dirty="0">
                <a:latin typeface="Tw Cen MT" panose="020B0602020104020603" pitchFamily="34" charset="0"/>
              </a:rPr>
              <a:t> de </a:t>
            </a:r>
            <a:r>
              <a:rPr lang="en-US" dirty="0" err="1">
                <a:latin typeface="Tw Cen MT" panose="020B0602020104020603" pitchFamily="34" charset="0"/>
              </a:rPr>
              <a:t>l’approche</a:t>
            </a:r>
            <a:r>
              <a:rPr lang="en-US" dirty="0">
                <a:latin typeface="Tw Cen MT" panose="020B0602020104020603" pitchFamily="34" charset="0"/>
              </a:rPr>
              <a:t> </a:t>
            </a:r>
            <a:r>
              <a:rPr lang="en-US" dirty="0" err="1">
                <a:latin typeface="Tw Cen MT" panose="020B0602020104020603" pitchFamily="34" charset="0"/>
              </a:rPr>
              <a:t>simplifiée</a:t>
            </a:r>
            <a:r>
              <a:rPr lang="en-US" dirty="0">
                <a:latin typeface="Tw Cen MT" panose="020B0602020104020603" pitchFamily="34" charset="0"/>
              </a:rPr>
              <a:t> au </a:t>
            </a:r>
            <a:r>
              <a:rPr lang="en-US" dirty="0" err="1">
                <a:latin typeface="Tw Cen MT" panose="020B0602020104020603" pitchFamily="34" charset="0"/>
              </a:rPr>
              <a:t>niveau</a:t>
            </a:r>
            <a:r>
              <a:rPr lang="en-US" dirty="0">
                <a:latin typeface="Tw Cen MT" panose="020B0602020104020603" pitchFamily="34" charset="0"/>
              </a:rPr>
              <a:t> des CAC</a:t>
            </a:r>
          </a:p>
          <a:p>
            <a:pPr marL="514350" indent="-514350">
              <a:buFont typeface="+mj-lt"/>
              <a:buAutoNum type="arabicPeriod"/>
            </a:pPr>
            <a:r>
              <a:rPr lang="fr-FR" dirty="0">
                <a:latin typeface="Tw Cen MT" panose="020B0602020104020603" pitchFamily="34" charset="0"/>
              </a:rPr>
              <a:t>Objectifs pédagogiques</a:t>
            </a:r>
          </a:p>
          <a:p>
            <a:pPr marL="514350" indent="-514350">
              <a:buFont typeface="+mj-lt"/>
              <a:buAutoNum type="arabicPeriod"/>
            </a:pPr>
            <a:r>
              <a:rPr lang="fr-FR" dirty="0">
                <a:latin typeface="Tw Cen MT" panose="020B0602020104020603" pitchFamily="34" charset="0"/>
              </a:rPr>
              <a:t>Méthodologie</a:t>
            </a:r>
            <a:endParaRPr lang="en-US" dirty="0">
              <a:latin typeface="Tw Cen MT" panose="020B0602020104020603" pitchFamily="34" charset="0"/>
            </a:endParaRPr>
          </a:p>
          <a:p>
            <a:pPr marL="514350" indent="-514350">
              <a:buFont typeface="+mj-lt"/>
              <a:buAutoNum type="arabicPeriod"/>
            </a:pPr>
            <a:r>
              <a:rPr lang="fr-FR" dirty="0">
                <a:latin typeface="Tw Cen MT" panose="020B0602020104020603" pitchFamily="34" charset="0"/>
              </a:rPr>
              <a:t>Préalable pour la mise en place de la PCM dans la CAC</a:t>
            </a:r>
          </a:p>
          <a:p>
            <a:pPr marL="514350" indent="-514350">
              <a:buFont typeface="+mj-lt"/>
              <a:buAutoNum type="arabicPeriod"/>
            </a:pPr>
            <a:r>
              <a:rPr lang="fr-FR" dirty="0">
                <a:latin typeface="Tw Cen MT" panose="020B0602020104020603" pitchFamily="34" charset="0"/>
              </a:rPr>
              <a:t>Signes de danger</a:t>
            </a:r>
          </a:p>
          <a:p>
            <a:pPr marL="514350" indent="-514350">
              <a:buFont typeface="+mj-lt"/>
              <a:buAutoNum type="arabicPeriod"/>
            </a:pPr>
            <a:r>
              <a:rPr lang="fr-FR" dirty="0">
                <a:latin typeface="Tw Cen MT" panose="020B0602020104020603" pitchFamily="34" charset="0"/>
              </a:rPr>
              <a:t>Orientation des cas suivant les critères d’admission</a:t>
            </a:r>
          </a:p>
          <a:p>
            <a:pPr marL="514350" indent="-514350">
              <a:buFont typeface="+mj-lt"/>
              <a:buAutoNum type="arabicPeriod"/>
            </a:pPr>
            <a:r>
              <a:rPr lang="fr-FR" dirty="0">
                <a:latin typeface="Tw Cen MT" panose="020B0602020104020603" pitchFamily="34" charset="0"/>
              </a:rPr>
              <a:t>Test de l’appétit</a:t>
            </a:r>
          </a:p>
          <a:p>
            <a:pPr marL="514350" indent="-514350">
              <a:buFont typeface="+mj-lt"/>
              <a:buAutoNum type="arabicPeriod"/>
            </a:pPr>
            <a:r>
              <a:rPr lang="fr-FR" dirty="0">
                <a:latin typeface="Tw Cen MT" panose="020B0602020104020603" pitchFamily="34" charset="0"/>
              </a:rPr>
              <a:t>Procédures d’admission d’un cas au</a:t>
            </a:r>
            <a:r>
              <a:rPr lang="fr-FR" b="1" dirty="0">
                <a:latin typeface="Tw Cen MT" panose="020B0602020104020603" pitchFamily="34" charset="0"/>
              </a:rPr>
              <a:t> </a:t>
            </a:r>
            <a:r>
              <a:rPr lang="fr-FR" dirty="0">
                <a:latin typeface="Tw Cen MT" panose="020B0602020104020603" pitchFamily="34" charset="0"/>
              </a:rPr>
              <a:t>CAC</a:t>
            </a:r>
          </a:p>
          <a:p>
            <a:pPr marL="514350" indent="-514350">
              <a:buFont typeface="+mj-lt"/>
              <a:buAutoNum type="arabicPeriod"/>
            </a:pPr>
            <a:r>
              <a:rPr lang="fr-FR" dirty="0">
                <a:latin typeface="Tw Cen MT" panose="020B0602020104020603" pitchFamily="34" charset="0"/>
              </a:rPr>
              <a:t>Critères d’admission et catégorisation</a:t>
            </a:r>
          </a:p>
          <a:p>
            <a:pPr marL="514350" indent="-514350">
              <a:buFont typeface="+mj-lt"/>
              <a:buAutoNum type="arabicPeriod"/>
            </a:pPr>
            <a:r>
              <a:rPr lang="fr-FR" dirty="0">
                <a:latin typeface="Tw Cen MT" panose="020B0602020104020603" pitchFamily="34" charset="0"/>
              </a:rPr>
              <a:t>Traitement nutritionnel </a:t>
            </a:r>
          </a:p>
          <a:p>
            <a:pPr marL="514350" indent="-514350">
              <a:buFont typeface="+mj-lt"/>
              <a:buAutoNum type="arabicPeriod"/>
            </a:pPr>
            <a:r>
              <a:rPr lang="fr-FR" dirty="0">
                <a:latin typeface="Tw Cen MT" panose="020B0602020104020603" pitchFamily="34" charset="0"/>
              </a:rPr>
              <a:t>Traitement médical systématique</a:t>
            </a:r>
          </a:p>
          <a:p>
            <a:pPr marL="514350" indent="-514350">
              <a:buFont typeface="+mj-lt"/>
              <a:buAutoNum type="arabicPeriod"/>
            </a:pPr>
            <a:r>
              <a:rPr lang="fr-FR" dirty="0">
                <a:latin typeface="Tw Cen MT" panose="020B0602020104020603" pitchFamily="34" charset="0"/>
              </a:rPr>
              <a:t>Suivi des bénéficiaires </a:t>
            </a:r>
          </a:p>
          <a:p>
            <a:pPr marL="514350" indent="-514350">
              <a:buFont typeface="+mj-lt"/>
              <a:buAutoNum type="arabicPeriod"/>
            </a:pPr>
            <a:r>
              <a:rPr lang="fr-FR" dirty="0">
                <a:latin typeface="Tw Cen MT" panose="020B0602020104020603" pitchFamily="34" charset="0"/>
              </a:rPr>
              <a:t>Critères et catégories de sortie </a:t>
            </a:r>
          </a:p>
          <a:p>
            <a:pPr marL="514350" indent="-514350">
              <a:buFont typeface="+mj-lt"/>
              <a:buAutoNum type="arabicPeriod"/>
            </a:pPr>
            <a:r>
              <a:rPr lang="fr-FR" dirty="0">
                <a:latin typeface="Tw Cen MT" panose="020B0602020104020603" pitchFamily="34" charset="0"/>
              </a:rPr>
              <a:t>Visite à domicile </a:t>
            </a:r>
          </a:p>
          <a:p>
            <a:pPr marL="514350" indent="-514350">
              <a:buFont typeface="+mj-lt"/>
              <a:buAutoNum type="arabicPeriod"/>
            </a:pPr>
            <a:r>
              <a:rPr lang="fr-FR" dirty="0">
                <a:latin typeface="Tw Cen MT" panose="020B0602020104020603" pitchFamily="34" charset="0"/>
              </a:rPr>
              <a:t>Outils </a:t>
            </a:r>
          </a:p>
          <a:p>
            <a:pPr marL="514350" indent="-514350">
              <a:buFont typeface="+mj-lt"/>
              <a:buAutoNum type="arabicPeriod"/>
            </a:pPr>
            <a:r>
              <a:rPr lang="fr-FR" dirty="0">
                <a:latin typeface="Tw Cen MT" panose="020B0602020104020603" pitchFamily="34" charset="0"/>
              </a:rPr>
              <a:t>Exercices pratiques</a:t>
            </a:r>
            <a:endParaRPr lang="en-US" dirty="0">
              <a:latin typeface="Tw Cen MT" panose="020B0602020104020603" pitchFamily="34" charset="0"/>
            </a:endParaRPr>
          </a:p>
        </p:txBody>
      </p:sp>
      <p:sp>
        <p:nvSpPr>
          <p:cNvPr id="2" name="Title 1">
            <a:extLst>
              <a:ext uri="{FF2B5EF4-FFF2-40B4-BE49-F238E27FC236}">
                <a16:creationId xmlns:a16="http://schemas.microsoft.com/office/drawing/2014/main" id="{ED444B50-727D-4446-8C4F-30E64EE55121}"/>
              </a:ext>
            </a:extLst>
          </p:cNvPr>
          <p:cNvSpPr>
            <a:spLocks noGrp="1"/>
          </p:cNvSpPr>
          <p:nvPr>
            <p:ph type="title"/>
          </p:nvPr>
        </p:nvSpPr>
        <p:spPr/>
        <p:txBody>
          <a:bodyPr>
            <a:normAutofit/>
          </a:bodyPr>
          <a:lstStyle/>
          <a:p>
            <a:pPr algn="ctr"/>
            <a:r>
              <a:rPr lang="fr-FR" sz="3000" b="1" dirty="0">
                <a:solidFill>
                  <a:schemeClr val="tx1"/>
                </a:solidFill>
                <a:latin typeface="Tw Cen MT" panose="020B0602020104020603" pitchFamily="34" charset="0"/>
              </a:rPr>
              <a:t>Plan de la </a:t>
            </a:r>
            <a:r>
              <a:rPr lang="fr-FR" sz="3000" b="1" dirty="0" err="1">
                <a:solidFill>
                  <a:schemeClr val="tx1"/>
                </a:solidFill>
                <a:latin typeface="Tw Cen MT" panose="020B0602020104020603" pitchFamily="34" charset="0"/>
              </a:rPr>
              <a:t>presentation</a:t>
            </a:r>
            <a:endParaRPr lang="en-US" sz="3000" b="1" dirty="0">
              <a:solidFill>
                <a:schemeClr val="tx1"/>
              </a:solidFill>
              <a:latin typeface="Tw Cen MT" panose="020B0602020104020603" pitchFamily="34" charset="0"/>
            </a:endParaRPr>
          </a:p>
        </p:txBody>
      </p:sp>
    </p:spTree>
    <p:extLst>
      <p:ext uri="{BB962C8B-B14F-4D97-AF65-F5344CB8AC3E}">
        <p14:creationId xmlns:p14="http://schemas.microsoft.com/office/powerpoint/2010/main" val="3462845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0821E19-9E32-423C-A701-5A026BA71D8C}"/>
              </a:ext>
            </a:extLst>
          </p:cNvPr>
          <p:cNvGraphicFramePr>
            <a:graphicFrameLocks noGrp="1"/>
          </p:cNvGraphicFramePr>
          <p:nvPr>
            <p:ph idx="1"/>
            <p:extLst>
              <p:ext uri="{D42A27DB-BD31-4B8C-83A1-F6EECF244321}">
                <p14:modId xmlns:p14="http://schemas.microsoft.com/office/powerpoint/2010/main" val="1264232693"/>
              </p:ext>
            </p:extLst>
          </p:nvPr>
        </p:nvGraphicFramePr>
        <p:xfrm>
          <a:off x="899886" y="638628"/>
          <a:ext cx="9876844" cy="5650473"/>
        </p:xfrm>
        <a:graphic>
          <a:graphicData uri="http://schemas.openxmlformats.org/drawingml/2006/table">
            <a:tbl>
              <a:tblPr firstRow="1" firstCol="1" bandRow="1"/>
              <a:tblGrid>
                <a:gridCol w="1553028">
                  <a:extLst>
                    <a:ext uri="{9D8B030D-6E8A-4147-A177-3AD203B41FA5}">
                      <a16:colId xmlns:a16="http://schemas.microsoft.com/office/drawing/2014/main" val="3220593291"/>
                    </a:ext>
                  </a:extLst>
                </a:gridCol>
                <a:gridCol w="5773855">
                  <a:extLst>
                    <a:ext uri="{9D8B030D-6E8A-4147-A177-3AD203B41FA5}">
                      <a16:colId xmlns:a16="http://schemas.microsoft.com/office/drawing/2014/main" val="1403943384"/>
                    </a:ext>
                  </a:extLst>
                </a:gridCol>
                <a:gridCol w="2549961">
                  <a:extLst>
                    <a:ext uri="{9D8B030D-6E8A-4147-A177-3AD203B41FA5}">
                      <a16:colId xmlns:a16="http://schemas.microsoft.com/office/drawing/2014/main" val="4093175212"/>
                    </a:ext>
                  </a:extLst>
                </a:gridCol>
              </a:tblGrid>
              <a:tr h="838352">
                <a:tc>
                  <a:txBody>
                    <a:bodyPr/>
                    <a:lstStyle/>
                    <a:p>
                      <a:pPr marL="0" marR="0" indent="457200">
                        <a:lnSpc>
                          <a:spcPct val="107000"/>
                        </a:lnSpc>
                        <a:spcBef>
                          <a:spcPts val="0"/>
                        </a:spcBef>
                        <a:spcAft>
                          <a:spcPts val="800"/>
                        </a:spcAft>
                        <a:tabLst>
                          <a:tab pos="1753870" algn="l"/>
                        </a:tabLst>
                      </a:pPr>
                      <a:r>
                        <a:rPr lang="fr-FR" sz="2800" b="1" dirty="0">
                          <a:effectLst/>
                          <a:latin typeface="+mn-lt"/>
                          <a:ea typeface="Calibri" panose="020F0502020204030204" pitchFamily="34" charset="0"/>
                          <a:cs typeface="Arial" panose="020B0604020202020204" pitchFamily="34" charset="0"/>
                        </a:rPr>
                        <a:t>Etape</a:t>
                      </a:r>
                      <a:endParaRPr lang="en-US" sz="2800" dirty="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indent="457200">
                        <a:lnSpc>
                          <a:spcPct val="107000"/>
                        </a:lnSpc>
                        <a:spcBef>
                          <a:spcPts val="0"/>
                        </a:spcBef>
                        <a:spcAft>
                          <a:spcPts val="800"/>
                        </a:spcAft>
                        <a:tabLst>
                          <a:tab pos="1753870" algn="l"/>
                        </a:tabLst>
                      </a:pPr>
                      <a:r>
                        <a:rPr lang="fr-FR" sz="2800" b="1" dirty="0">
                          <a:effectLst/>
                          <a:latin typeface="+mn-lt"/>
                          <a:ea typeface="Calibri" panose="020F0502020204030204" pitchFamily="34" charset="0"/>
                          <a:cs typeface="Arial" panose="020B0604020202020204" pitchFamily="34" charset="0"/>
                        </a:rPr>
                        <a:t>Action</a:t>
                      </a:r>
                      <a:endParaRPr lang="en-US" sz="2800" dirty="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045709369"/>
                  </a:ext>
                </a:extLst>
              </a:tr>
              <a:tr h="1159025">
                <a:tc>
                  <a:txBody>
                    <a:bodyPr/>
                    <a:lstStyle/>
                    <a:p>
                      <a:pPr marL="0" marR="0" indent="457200">
                        <a:lnSpc>
                          <a:spcPct val="107000"/>
                        </a:lnSpc>
                        <a:spcBef>
                          <a:spcPts val="0"/>
                        </a:spcBef>
                        <a:spcAft>
                          <a:spcPts val="800"/>
                        </a:spcAft>
                        <a:tabLst>
                          <a:tab pos="1753870" algn="l"/>
                        </a:tabLst>
                      </a:pPr>
                      <a:r>
                        <a:rPr lang="fr-FR" sz="2800" b="1" dirty="0">
                          <a:effectLst/>
                          <a:latin typeface="+mn-lt"/>
                          <a:ea typeface="Calibri" panose="020F0502020204030204" pitchFamily="34" charset="0"/>
                          <a:cs typeface="Times New Roman" panose="02020603050405020304" pitchFamily="18" charset="0"/>
                        </a:rPr>
                        <a:t>4</a:t>
                      </a:r>
                      <a:endParaRPr lang="en-US" sz="28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nSpc>
                          <a:spcPct val="107000"/>
                        </a:lnSpc>
                        <a:spcBef>
                          <a:spcPts val="0"/>
                        </a:spcBef>
                        <a:spcAft>
                          <a:spcPts val="800"/>
                        </a:spcAft>
                        <a:tabLst>
                          <a:tab pos="1753870" algn="l"/>
                        </a:tabLst>
                      </a:pPr>
                      <a:r>
                        <a:rPr lang="fr-FR" sz="2800" dirty="0">
                          <a:effectLst/>
                          <a:latin typeface="+mn-lt"/>
                          <a:ea typeface="Calibri" panose="020F0502020204030204" pitchFamily="34" charset="0"/>
                          <a:cs typeface="Times New Roman" panose="02020603050405020304" pitchFamily="18" charset="0"/>
                        </a:rPr>
                        <a:t>Evaluation des œdèmes </a:t>
                      </a:r>
                      <a:endParaRPr lang="en-US" sz="2800" dirty="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2800" dirty="0">
                        <a:effectLst/>
                        <a:latin typeface="+mn-lt"/>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6832721"/>
                  </a:ext>
                </a:extLst>
              </a:tr>
              <a:tr h="1448093">
                <a:tc>
                  <a:txBody>
                    <a:bodyPr/>
                    <a:lstStyle/>
                    <a:p>
                      <a:pPr marL="0" marR="0" indent="457200">
                        <a:lnSpc>
                          <a:spcPct val="107000"/>
                        </a:lnSpc>
                        <a:spcBef>
                          <a:spcPts val="0"/>
                        </a:spcBef>
                        <a:spcAft>
                          <a:spcPts val="800"/>
                        </a:spcAft>
                        <a:tabLst>
                          <a:tab pos="1753870" algn="l"/>
                        </a:tabLst>
                      </a:pPr>
                      <a:r>
                        <a:rPr lang="fr-FR" sz="2800" b="1" dirty="0">
                          <a:effectLst/>
                          <a:latin typeface="+mn-lt"/>
                          <a:ea typeface="Calibri" panose="020F0502020204030204" pitchFamily="34" charset="0"/>
                          <a:cs typeface="Times New Roman" panose="02020603050405020304" pitchFamily="18" charset="0"/>
                        </a:rPr>
                        <a:t>5</a:t>
                      </a:r>
                      <a:endParaRPr lang="en-US" sz="28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nSpc>
                          <a:spcPct val="107000"/>
                        </a:lnSpc>
                        <a:spcBef>
                          <a:spcPts val="0"/>
                        </a:spcBef>
                        <a:spcAft>
                          <a:spcPts val="800"/>
                        </a:spcAft>
                        <a:tabLst>
                          <a:tab pos="1753870" algn="l"/>
                        </a:tabLst>
                      </a:pPr>
                      <a:r>
                        <a:rPr lang="fr-FR" sz="2800" dirty="0">
                          <a:effectLst/>
                          <a:latin typeface="+mn-lt"/>
                          <a:ea typeface="Calibri" panose="020F0502020204030204" pitchFamily="34" charset="0"/>
                          <a:cs typeface="Times New Roman" panose="02020603050405020304" pitchFamily="18" charset="0"/>
                        </a:rPr>
                        <a:t>Evaluer les signes et dangers</a:t>
                      </a:r>
                      <a:endParaRPr lang="en-US" sz="2800" dirty="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2800" dirty="0">
                        <a:effectLst/>
                        <a:latin typeface="+mn-lt"/>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0143204"/>
                  </a:ext>
                </a:extLst>
              </a:tr>
              <a:tr h="496640">
                <a:tc>
                  <a:txBody>
                    <a:bodyPr/>
                    <a:lstStyle/>
                    <a:p>
                      <a:pPr marL="0" marR="0" indent="457200">
                        <a:lnSpc>
                          <a:spcPct val="107000"/>
                        </a:lnSpc>
                        <a:spcBef>
                          <a:spcPts val="0"/>
                        </a:spcBef>
                        <a:spcAft>
                          <a:spcPts val="800"/>
                        </a:spcAft>
                        <a:tabLst>
                          <a:tab pos="1753870" algn="l"/>
                        </a:tabLst>
                      </a:pPr>
                      <a:r>
                        <a:rPr lang="fr-FR" sz="2800" b="1">
                          <a:effectLst/>
                          <a:latin typeface="+mn-lt"/>
                          <a:ea typeface="Calibri" panose="020F0502020204030204" pitchFamily="34" charset="0"/>
                          <a:cs typeface="Times New Roman" panose="02020603050405020304" pitchFamily="18" charset="0"/>
                        </a:rPr>
                        <a:t>6</a:t>
                      </a:r>
                      <a:endParaRPr lang="en-US" sz="280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nSpc>
                          <a:spcPct val="107000"/>
                        </a:lnSpc>
                        <a:spcBef>
                          <a:spcPts val="0"/>
                        </a:spcBef>
                        <a:spcAft>
                          <a:spcPts val="800"/>
                        </a:spcAft>
                        <a:tabLst>
                          <a:tab pos="1753870" algn="l"/>
                        </a:tabLst>
                      </a:pPr>
                      <a:r>
                        <a:rPr lang="fr-FR" sz="2800" dirty="0">
                          <a:effectLst/>
                          <a:latin typeface="+mn-lt"/>
                          <a:ea typeface="Calibri" panose="020F0502020204030204" pitchFamily="34" charset="0"/>
                          <a:cs typeface="Times New Roman" panose="02020603050405020304" pitchFamily="18" charset="0"/>
                        </a:rPr>
                        <a:t>Evaluation du périmètre brachial </a:t>
                      </a:r>
                      <a:endParaRPr lang="en-US" sz="2800" dirty="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2800" dirty="0">
                        <a:effectLst/>
                        <a:latin typeface="+mn-lt"/>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9583627"/>
                  </a:ext>
                </a:extLst>
              </a:tr>
              <a:tr h="1262529">
                <a:tc>
                  <a:txBody>
                    <a:bodyPr/>
                    <a:lstStyle/>
                    <a:p>
                      <a:pPr marL="0" marR="0" indent="457200">
                        <a:lnSpc>
                          <a:spcPct val="107000"/>
                        </a:lnSpc>
                        <a:spcBef>
                          <a:spcPts val="0"/>
                        </a:spcBef>
                        <a:spcAft>
                          <a:spcPts val="800"/>
                        </a:spcAft>
                        <a:tabLst>
                          <a:tab pos="1753870" algn="l"/>
                        </a:tabLst>
                      </a:pPr>
                      <a:r>
                        <a:rPr lang="fr-FR" sz="2800" b="1">
                          <a:effectLst/>
                          <a:latin typeface="+mn-lt"/>
                          <a:ea typeface="Calibri" panose="020F0502020204030204" pitchFamily="34" charset="0"/>
                          <a:cs typeface="Times New Roman" panose="02020603050405020304" pitchFamily="18" charset="0"/>
                        </a:rPr>
                        <a:t>7</a:t>
                      </a:r>
                      <a:endParaRPr lang="en-US" sz="280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nSpc>
                          <a:spcPct val="107000"/>
                        </a:lnSpc>
                        <a:spcBef>
                          <a:spcPts val="0"/>
                        </a:spcBef>
                        <a:spcAft>
                          <a:spcPts val="800"/>
                        </a:spcAft>
                        <a:tabLst>
                          <a:tab pos="1753870" algn="l"/>
                        </a:tabLst>
                      </a:pPr>
                      <a:r>
                        <a:rPr lang="fr-FR" sz="2800" dirty="0">
                          <a:effectLst/>
                          <a:latin typeface="+mn-lt"/>
                          <a:ea typeface="Calibri" panose="020F0502020204030204" pitchFamily="34" charset="0"/>
                          <a:cs typeface="Times New Roman" panose="02020603050405020304" pitchFamily="18" charset="0"/>
                        </a:rPr>
                        <a:t>Réalisation du test d’appétit</a:t>
                      </a:r>
                      <a:endParaRPr lang="en-US" sz="2800" dirty="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2800" dirty="0">
                        <a:effectLst/>
                        <a:latin typeface="+mn-lt"/>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1910452"/>
                  </a:ext>
                </a:extLst>
              </a:tr>
              <a:tr h="414191">
                <a:tc>
                  <a:txBody>
                    <a:bodyPr/>
                    <a:lstStyle/>
                    <a:p>
                      <a:pPr marL="0" marR="0" indent="457200">
                        <a:lnSpc>
                          <a:spcPct val="107000"/>
                        </a:lnSpc>
                        <a:spcBef>
                          <a:spcPts val="0"/>
                        </a:spcBef>
                        <a:spcAft>
                          <a:spcPts val="800"/>
                        </a:spcAft>
                        <a:tabLst>
                          <a:tab pos="1753870" algn="l"/>
                        </a:tabLst>
                      </a:pPr>
                      <a:r>
                        <a:rPr lang="fr-FR" sz="2800" b="1">
                          <a:effectLst/>
                          <a:latin typeface="+mn-lt"/>
                          <a:ea typeface="Calibri" panose="020F0502020204030204" pitchFamily="34" charset="0"/>
                          <a:cs typeface="Times New Roman" panose="02020603050405020304" pitchFamily="18" charset="0"/>
                        </a:rPr>
                        <a:t>8</a:t>
                      </a:r>
                      <a:endParaRPr lang="en-US" sz="280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indent="457200">
                        <a:lnSpc>
                          <a:spcPct val="107000"/>
                        </a:lnSpc>
                        <a:spcBef>
                          <a:spcPts val="0"/>
                        </a:spcBef>
                        <a:spcAft>
                          <a:spcPts val="800"/>
                        </a:spcAft>
                        <a:tabLst>
                          <a:tab pos="1753870" algn="l"/>
                        </a:tabLst>
                      </a:pPr>
                      <a:r>
                        <a:rPr lang="fr-FR" sz="2800" b="1" dirty="0">
                          <a:effectLst/>
                          <a:latin typeface="+mn-lt"/>
                          <a:ea typeface="Calibri" panose="020F0502020204030204" pitchFamily="34" charset="0"/>
                          <a:cs typeface="Times New Roman" panose="02020603050405020304" pitchFamily="18" charset="0"/>
                        </a:rPr>
                        <a:t>Décision : référer, traiter ou renvoyer à la maison</a:t>
                      </a:r>
                      <a:endParaRPr lang="en-US" sz="2800" dirty="0">
                        <a:effectLst/>
                        <a:latin typeface="+mn-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24858442"/>
                  </a:ext>
                </a:extLst>
              </a:tr>
            </a:tbl>
          </a:graphicData>
        </a:graphic>
      </p:graphicFrame>
      <p:pic>
        <p:nvPicPr>
          <p:cNvPr id="6" name="Picture 5">
            <a:extLst>
              <a:ext uri="{FF2B5EF4-FFF2-40B4-BE49-F238E27FC236}">
                <a16:creationId xmlns:a16="http://schemas.microsoft.com/office/drawing/2014/main" id="{AD5789BA-76FC-451E-9A7E-9BBA83BAAA37}"/>
              </a:ext>
            </a:extLst>
          </p:cNvPr>
          <p:cNvPicPr>
            <a:picLocks noChangeAspect="1"/>
          </p:cNvPicPr>
          <p:nvPr/>
        </p:nvPicPr>
        <p:blipFill>
          <a:blip r:embed="rId2"/>
          <a:stretch>
            <a:fillRect/>
          </a:stretch>
        </p:blipFill>
        <p:spPr>
          <a:xfrm>
            <a:off x="8206712" y="1298942"/>
            <a:ext cx="2019299" cy="1272194"/>
          </a:xfrm>
          <a:prstGeom prst="rect">
            <a:avLst/>
          </a:prstGeom>
        </p:spPr>
      </p:pic>
      <p:pic>
        <p:nvPicPr>
          <p:cNvPr id="7" name="Picture 6">
            <a:extLst>
              <a:ext uri="{FF2B5EF4-FFF2-40B4-BE49-F238E27FC236}">
                <a16:creationId xmlns:a16="http://schemas.microsoft.com/office/drawing/2014/main" id="{00000000-0008-0000-0500-00003000000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846060" y="2969376"/>
            <a:ext cx="1360652" cy="988975"/>
          </a:xfrm>
          <a:prstGeom prst="rect">
            <a:avLst/>
          </a:prstGeom>
          <a:noFill/>
          <a:ln>
            <a:noFill/>
          </a:ln>
        </p:spPr>
      </p:pic>
      <p:pic>
        <p:nvPicPr>
          <p:cNvPr id="8" name="Picture 7">
            <a:extLst>
              <a:ext uri="{FF2B5EF4-FFF2-40B4-BE49-F238E27FC236}">
                <a16:creationId xmlns:a16="http://schemas.microsoft.com/office/drawing/2014/main" id="{69719893-86DD-40A6-94CC-E791085BF34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458127" y="2640717"/>
            <a:ext cx="2187573" cy="1111250"/>
          </a:xfrm>
          <a:prstGeom prst="rect">
            <a:avLst/>
          </a:prstGeom>
          <a:noFill/>
        </p:spPr>
      </p:pic>
      <p:grpSp>
        <p:nvGrpSpPr>
          <p:cNvPr id="9" name="Group 8">
            <a:extLst>
              <a:ext uri="{FF2B5EF4-FFF2-40B4-BE49-F238E27FC236}">
                <a16:creationId xmlns:a16="http://schemas.microsoft.com/office/drawing/2014/main" id="{9FFDEA04-1C99-4A0F-B97D-C91049B4B7FB}"/>
              </a:ext>
            </a:extLst>
          </p:cNvPr>
          <p:cNvGrpSpPr/>
          <p:nvPr/>
        </p:nvGrpSpPr>
        <p:grpSpPr>
          <a:xfrm>
            <a:off x="8239587" y="4249961"/>
            <a:ext cx="1035685" cy="429895"/>
            <a:chOff x="0" y="0"/>
            <a:chExt cx="1038225" cy="430207"/>
          </a:xfrm>
        </p:grpSpPr>
        <p:pic>
          <p:nvPicPr>
            <p:cNvPr id="11" name="image15.png">
              <a:extLst>
                <a:ext uri="{FF2B5EF4-FFF2-40B4-BE49-F238E27FC236}">
                  <a16:creationId xmlns:a16="http://schemas.microsoft.com/office/drawing/2014/main" id="{F3F7928B-22FB-4A8A-90EA-F01EDFE6CDBD}"/>
                </a:ext>
              </a:extLst>
            </p:cNvPr>
            <p:cNvPicPr/>
            <p:nvPr/>
          </p:nvPicPr>
          <p:blipFill>
            <a:blip r:embed="rId5" cstate="print"/>
            <a:stretch>
              <a:fillRect/>
            </a:stretch>
          </p:blipFill>
          <p:spPr>
            <a:xfrm>
              <a:off x="47626" y="48416"/>
              <a:ext cx="931545" cy="284480"/>
            </a:xfrm>
            <a:prstGeom prst="rect">
              <a:avLst/>
            </a:prstGeom>
          </p:spPr>
        </p:pic>
        <p:cxnSp>
          <p:nvCxnSpPr>
            <p:cNvPr id="12" name="Straight Connector 11">
              <a:extLst>
                <a:ext uri="{FF2B5EF4-FFF2-40B4-BE49-F238E27FC236}">
                  <a16:creationId xmlns:a16="http://schemas.microsoft.com/office/drawing/2014/main" id="{2705423D-36C8-42B3-AB0A-6AD3694A1FF4}"/>
                </a:ext>
              </a:extLst>
            </p:cNvPr>
            <p:cNvCxnSpPr/>
            <p:nvPr/>
          </p:nvCxnSpPr>
          <p:spPr>
            <a:xfrm flipH="1">
              <a:off x="219076" y="0"/>
              <a:ext cx="9525" cy="430207"/>
            </a:xfrm>
            <a:prstGeom prst="line">
              <a:avLst/>
            </a:prstGeom>
            <a:ln w="19050">
              <a:solidFill>
                <a:sysClr val="windowText" lastClr="000000"/>
              </a:solidFill>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0323B1A1-7DE6-41FE-9AFD-839DFE2C3BD4}"/>
                </a:ext>
              </a:extLst>
            </p:cNvPr>
            <p:cNvSpPr/>
            <p:nvPr/>
          </p:nvSpPr>
          <p:spPr>
            <a:xfrm>
              <a:off x="0" y="10316"/>
              <a:ext cx="1038225" cy="409575"/>
            </a:xfrm>
            <a:prstGeom prst="rect">
              <a:avLst/>
            </a:prstGeom>
            <a:noFill/>
            <a:ln w="1905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p>
          </p:txBody>
        </p:sp>
        <p:cxnSp>
          <p:nvCxnSpPr>
            <p:cNvPr id="14" name="Straight Connector 13">
              <a:extLst>
                <a:ext uri="{FF2B5EF4-FFF2-40B4-BE49-F238E27FC236}">
                  <a16:creationId xmlns:a16="http://schemas.microsoft.com/office/drawing/2014/main" id="{28E66E51-8772-4581-9349-D987008F70EE}"/>
                </a:ext>
              </a:extLst>
            </p:cNvPr>
            <p:cNvCxnSpPr/>
            <p:nvPr/>
          </p:nvCxnSpPr>
          <p:spPr>
            <a:xfrm flipH="1">
              <a:off x="733426" y="0"/>
              <a:ext cx="9525" cy="430207"/>
            </a:xfrm>
            <a:prstGeom prst="line">
              <a:avLst/>
            </a:prstGeom>
            <a:ln w="19050">
              <a:solidFill>
                <a:sysClr val="windowText" lastClr="000000"/>
              </a:solidFill>
            </a:ln>
          </p:spPr>
          <p:style>
            <a:lnRef idx="1">
              <a:schemeClr val="dk1"/>
            </a:lnRef>
            <a:fillRef idx="0">
              <a:schemeClr val="dk1"/>
            </a:fillRef>
            <a:effectRef idx="0">
              <a:schemeClr val="dk1"/>
            </a:effectRef>
            <a:fontRef idx="minor">
              <a:schemeClr val="tx1"/>
            </a:fontRef>
          </p:style>
        </p:cxnSp>
      </p:grpSp>
      <p:pic>
        <p:nvPicPr>
          <p:cNvPr id="10" name="Picture 9">
            <a:extLst>
              <a:ext uri="{FF2B5EF4-FFF2-40B4-BE49-F238E27FC236}">
                <a16:creationId xmlns:a16="http://schemas.microsoft.com/office/drawing/2014/main" id="{8920ADB4-BD1F-49A9-8699-E332990FEA3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849630" y="4260270"/>
            <a:ext cx="927100" cy="438150"/>
          </a:xfrm>
          <a:prstGeom prst="rect">
            <a:avLst/>
          </a:prstGeom>
          <a:noFill/>
        </p:spPr>
      </p:pic>
      <p:pic>
        <p:nvPicPr>
          <p:cNvPr id="15" name="Picture 14">
            <a:extLst>
              <a:ext uri="{FF2B5EF4-FFF2-40B4-BE49-F238E27FC236}">
                <a16:creationId xmlns:a16="http://schemas.microsoft.com/office/drawing/2014/main" id="{EEAAEE72-27C3-49D1-8E37-C46F205F45D3}"/>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345043" y="4804612"/>
            <a:ext cx="1599248" cy="1111250"/>
          </a:xfrm>
          <a:prstGeom prst="rect">
            <a:avLst/>
          </a:prstGeom>
          <a:noFill/>
          <a:ln>
            <a:noFill/>
          </a:ln>
        </p:spPr>
      </p:pic>
    </p:spTree>
    <p:extLst>
      <p:ext uri="{BB962C8B-B14F-4D97-AF65-F5344CB8AC3E}">
        <p14:creationId xmlns:p14="http://schemas.microsoft.com/office/powerpoint/2010/main" val="306466102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18209"/>
            <a:ext cx="10515600" cy="831273"/>
          </a:xfrm>
        </p:spPr>
        <p:txBody>
          <a:bodyPr>
            <a:normAutofit/>
          </a:bodyPr>
          <a:lstStyle/>
          <a:p>
            <a:r>
              <a:rPr lang="fr-FR" b="1" dirty="0">
                <a:solidFill>
                  <a:schemeClr val="accent1"/>
                </a:solidFill>
              </a:rPr>
              <a:t>Indicateurs</a:t>
            </a:r>
            <a:r>
              <a:rPr lang="fr-FR" dirty="0"/>
              <a:t> </a:t>
            </a:r>
            <a:r>
              <a:rPr lang="fr-FR" b="1" dirty="0">
                <a:solidFill>
                  <a:schemeClr val="accent1"/>
                </a:solidFill>
              </a:rPr>
              <a:t>d’efficacité de l’approche PB mère</a:t>
            </a:r>
            <a:endParaRPr lang="fr-FR" dirty="0"/>
          </a:p>
        </p:txBody>
      </p:sp>
      <p:graphicFrame>
        <p:nvGraphicFramePr>
          <p:cNvPr id="4" name="Espace réservé du contenu 3"/>
          <p:cNvGraphicFramePr>
            <a:graphicFrameLocks noGrp="1"/>
          </p:cNvGraphicFramePr>
          <p:nvPr>
            <p:ph idx="1"/>
          </p:nvPr>
        </p:nvGraphicFramePr>
        <p:xfrm>
          <a:off x="838200" y="1184563"/>
          <a:ext cx="10515600" cy="5200869"/>
        </p:xfrm>
        <a:graphic>
          <a:graphicData uri="http://schemas.openxmlformats.org/drawingml/2006/table">
            <a:tbl>
              <a:tblPr firstRow="1" bandRow="1">
                <a:tableStyleId>{5C22544A-7EE6-4342-B048-85BDC9FD1C3A}</a:tableStyleId>
              </a:tblPr>
              <a:tblGrid>
                <a:gridCol w="730827">
                  <a:extLst>
                    <a:ext uri="{9D8B030D-6E8A-4147-A177-3AD203B41FA5}">
                      <a16:colId xmlns:a16="http://schemas.microsoft.com/office/drawing/2014/main" val="20000"/>
                    </a:ext>
                  </a:extLst>
                </a:gridCol>
                <a:gridCol w="4526973">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gridCol w="2628900">
                  <a:extLst>
                    <a:ext uri="{9D8B030D-6E8A-4147-A177-3AD203B41FA5}">
                      <a16:colId xmlns:a16="http://schemas.microsoft.com/office/drawing/2014/main" val="20003"/>
                    </a:ext>
                  </a:extLst>
                </a:gridCol>
              </a:tblGrid>
              <a:tr h="791312">
                <a:tc>
                  <a:txBody>
                    <a:bodyPr/>
                    <a:lstStyle/>
                    <a:p>
                      <a:r>
                        <a:rPr lang="fr-FR" sz="2000" dirty="0"/>
                        <a:t>N0</a:t>
                      </a:r>
                      <a:r>
                        <a:rPr lang="fr-FR" sz="2000" baseline="0" dirty="0"/>
                        <a:t> </a:t>
                      </a:r>
                      <a:endParaRPr lang="fr-FR" sz="2000" dirty="0"/>
                    </a:p>
                  </a:txBody>
                  <a:tcPr/>
                </a:tc>
                <a:tc>
                  <a:txBody>
                    <a:bodyPr/>
                    <a:lstStyle/>
                    <a:p>
                      <a:r>
                        <a:rPr lang="fr-FR" sz="2000" dirty="0"/>
                        <a:t>INDICATEURS D’EFFICAITE</a:t>
                      </a:r>
                    </a:p>
                  </a:txBody>
                  <a:tcPr/>
                </a:tc>
                <a:tc>
                  <a:txBody>
                    <a:bodyPr/>
                    <a:lstStyle/>
                    <a:p>
                      <a:r>
                        <a:rPr lang="fr-FR" sz="2000" dirty="0"/>
                        <a:t>ECHEC DE LA STRATEGIE</a:t>
                      </a:r>
                    </a:p>
                  </a:txBody>
                  <a:tcPr/>
                </a:tc>
                <a:tc>
                  <a:txBody>
                    <a:bodyPr/>
                    <a:lstStyle/>
                    <a:p>
                      <a:r>
                        <a:rPr lang="fr-FR" dirty="0"/>
                        <a:t>RESPONSABLE</a:t>
                      </a:r>
                    </a:p>
                  </a:txBody>
                  <a:tcPr/>
                </a:tc>
                <a:extLst>
                  <a:ext uri="{0D108BD9-81ED-4DB2-BD59-A6C34878D82A}">
                    <a16:rowId xmlns:a16="http://schemas.microsoft.com/office/drawing/2014/main" val="10000"/>
                  </a:ext>
                </a:extLst>
              </a:tr>
              <a:tr h="1479409">
                <a:tc>
                  <a:txBody>
                    <a:bodyPr/>
                    <a:lstStyle/>
                    <a:p>
                      <a:r>
                        <a:rPr lang="fr-FR" sz="2400" dirty="0"/>
                        <a:t>01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000" dirty="0"/>
                        <a:t>Fréquence moyenne du dépistage</a:t>
                      </a:r>
                    </a:p>
                    <a:p>
                      <a:pPr marL="0" marR="0" indent="0" algn="l" defTabSz="914400" rtl="0" eaLnBrk="1" fontAlgn="auto" latinLnBrk="0" hangingPunct="1">
                        <a:lnSpc>
                          <a:spcPct val="100000"/>
                        </a:lnSpc>
                        <a:spcBef>
                          <a:spcPts val="0"/>
                        </a:spcBef>
                        <a:spcAft>
                          <a:spcPts val="0"/>
                        </a:spcAft>
                        <a:buClrTx/>
                        <a:buSzTx/>
                        <a:buFontTx/>
                        <a:buNone/>
                        <a:tabLst/>
                        <a:defRPr/>
                      </a:pPr>
                      <a:r>
                        <a:rPr lang="fr-FR" sz="2000" dirty="0"/>
                        <a:t>PB médian à</a:t>
                      </a:r>
                      <a:r>
                        <a:rPr lang="fr-FR" sz="2000" baseline="0" dirty="0"/>
                        <a:t> l’admission dans les CAC</a:t>
                      </a:r>
                    </a:p>
                    <a:p>
                      <a:pPr marL="0" marR="0" indent="0" algn="l" defTabSz="914400" rtl="0" eaLnBrk="1" fontAlgn="auto" latinLnBrk="0" hangingPunct="1">
                        <a:lnSpc>
                          <a:spcPct val="100000"/>
                        </a:lnSpc>
                        <a:spcBef>
                          <a:spcPts val="0"/>
                        </a:spcBef>
                        <a:spcAft>
                          <a:spcPts val="0"/>
                        </a:spcAft>
                        <a:buClrTx/>
                        <a:buSzTx/>
                        <a:buFontTx/>
                        <a:buNone/>
                        <a:tabLst/>
                        <a:defRPr/>
                      </a:pPr>
                      <a:r>
                        <a:rPr lang="fr-FR" sz="2000" dirty="0"/>
                        <a:t>Proportion de cohérence PB de la mère et RECO</a:t>
                      </a:r>
                    </a:p>
                  </a:txBody>
                  <a:tcPr/>
                </a:tc>
                <a:tc>
                  <a:txBody>
                    <a:bodyPr/>
                    <a:lstStyle/>
                    <a:p>
                      <a:r>
                        <a:rPr lang="fr-FR" sz="2000" dirty="0"/>
                        <a:t>Si 25% des</a:t>
                      </a:r>
                      <a:r>
                        <a:rPr lang="fr-FR" sz="2000" baseline="0" dirty="0"/>
                        <a:t> évaluations se révèlent insatisfaisant, organiser un recyclage</a:t>
                      </a:r>
                      <a:endParaRPr lang="fr-FR" sz="2000" dirty="0"/>
                    </a:p>
                  </a:txBody>
                  <a:tcPr/>
                </a:tc>
                <a:tc>
                  <a:txBody>
                    <a:bodyPr/>
                    <a:lstStyle/>
                    <a:p>
                      <a:r>
                        <a:rPr lang="fr-FR" dirty="0"/>
                        <a:t>Relais</a:t>
                      </a:r>
                      <a:r>
                        <a:rPr lang="fr-FR" baseline="0" dirty="0"/>
                        <a:t> Communautaires</a:t>
                      </a:r>
                      <a:endParaRPr lang="fr-FR" dirty="0"/>
                    </a:p>
                  </a:txBody>
                  <a:tcPr/>
                </a:tc>
                <a:extLst>
                  <a:ext uri="{0D108BD9-81ED-4DB2-BD59-A6C34878D82A}">
                    <a16:rowId xmlns:a16="http://schemas.microsoft.com/office/drawing/2014/main" val="10001"/>
                  </a:ext>
                </a:extLst>
              </a:tr>
              <a:tr h="2511555">
                <a:tc>
                  <a:txBody>
                    <a:bodyPr/>
                    <a:lstStyle/>
                    <a:p>
                      <a:r>
                        <a:rPr lang="fr-FR" sz="2400" dirty="0"/>
                        <a:t>02</a:t>
                      </a:r>
                    </a:p>
                  </a:txBody>
                  <a:tcPr/>
                </a:tc>
                <a:tc>
                  <a:txBody>
                    <a:bodyPr/>
                    <a:lstStyle/>
                    <a:p>
                      <a:r>
                        <a:rPr lang="fr-FR" sz="2000" dirty="0"/>
                        <a:t>PB</a:t>
                      </a:r>
                      <a:r>
                        <a:rPr lang="fr-FR" sz="2000" baseline="0" dirty="0"/>
                        <a:t> médian à l’admission dans le programme</a:t>
                      </a:r>
                    </a:p>
                    <a:p>
                      <a:r>
                        <a:rPr lang="fr-FR" sz="2000" baseline="0" dirty="0"/>
                        <a:t>Taux de présence </a:t>
                      </a:r>
                      <a:r>
                        <a:rPr lang="fr-FR" sz="2000" b="1" baseline="0" dirty="0"/>
                        <a:t>d’</a:t>
                      </a:r>
                      <a:r>
                        <a:rPr lang="fr-FR" sz="2000" b="1" baseline="0" dirty="0" err="1"/>
                        <a:t>oedemes</a:t>
                      </a:r>
                      <a:r>
                        <a:rPr lang="fr-FR" sz="2000" baseline="0" dirty="0"/>
                        <a:t> </a:t>
                      </a:r>
                    </a:p>
                    <a:p>
                      <a:r>
                        <a:rPr lang="fr-FR" sz="2000" baseline="0" dirty="0"/>
                        <a:t>Proportion de cohérence entre le PB du staff CS et la mère /RECO</a:t>
                      </a:r>
                    </a:p>
                  </a:txBody>
                  <a:tcPr/>
                </a:tc>
                <a:tc>
                  <a:txBody>
                    <a:bodyPr/>
                    <a:lstStyle/>
                    <a:p>
                      <a:r>
                        <a:rPr lang="fr-FR" sz="2000" dirty="0"/>
                        <a:t>Si</a:t>
                      </a:r>
                      <a:r>
                        <a:rPr lang="fr-FR" sz="2000" baseline="0" dirty="0"/>
                        <a:t> la mesure </a:t>
                      </a:r>
                      <a:r>
                        <a:rPr lang="fr-FR" sz="2000" b="1" baseline="0" dirty="0"/>
                        <a:t>n’est pas cohérente, (si </a:t>
                      </a:r>
                      <a:r>
                        <a:rPr lang="fr-FR" sz="2000" b="1" baseline="0" dirty="0">
                          <a:latin typeface="Calibri" panose="020F0502020204030204" pitchFamily="34" charset="0"/>
                          <a:cs typeface="Calibri" panose="020F0502020204030204" pitchFamily="34" charset="0"/>
                        </a:rPr>
                        <a:t>&lt;90% ) </a:t>
                      </a:r>
                      <a:r>
                        <a:rPr lang="fr-FR" sz="2000" baseline="0" dirty="0">
                          <a:latin typeface="Calibri" panose="020F0502020204030204" pitchFamily="34" charset="0"/>
                          <a:cs typeface="Calibri" panose="020F0502020204030204" pitchFamily="34" charset="0"/>
                        </a:rPr>
                        <a:t>organiser un recyclage</a:t>
                      </a:r>
                    </a:p>
                    <a:p>
                      <a:r>
                        <a:rPr lang="fr-FR" sz="2000" baseline="0" dirty="0">
                          <a:latin typeface="Calibri" panose="020F0502020204030204" pitchFamily="34" charset="0"/>
                          <a:cs typeface="Calibri" panose="020F0502020204030204" pitchFamily="34" charset="0"/>
                        </a:rPr>
                        <a:t>Ces indicateurs vont être comparés avant et après les interventions du projet.</a:t>
                      </a:r>
                      <a:endParaRPr lang="fr-FR" sz="2000" dirty="0"/>
                    </a:p>
                  </a:txBody>
                  <a:tcPr/>
                </a:tc>
                <a:tc>
                  <a:txBody>
                    <a:bodyPr/>
                    <a:lstStyle/>
                    <a:p>
                      <a:r>
                        <a:rPr lang="fr-FR" dirty="0"/>
                        <a:t>Staff Centre de</a:t>
                      </a:r>
                      <a:r>
                        <a:rPr lang="fr-FR" baseline="0" dirty="0"/>
                        <a:t> santé</a:t>
                      </a:r>
                    </a:p>
                    <a:p>
                      <a:r>
                        <a:rPr lang="fr-FR" baseline="0" dirty="0"/>
                        <a:t>ECZS, DPS, PRONANUT, Partenaires</a:t>
                      </a:r>
                    </a:p>
                    <a:p>
                      <a:endParaRPr lang="fr-FR" dirty="0"/>
                    </a:p>
                  </a:txBody>
                  <a:tcPr/>
                </a:tc>
                <a:extLst>
                  <a:ext uri="{0D108BD9-81ED-4DB2-BD59-A6C34878D82A}">
                    <a16:rowId xmlns:a16="http://schemas.microsoft.com/office/drawing/2014/main" val="10002"/>
                  </a:ext>
                </a:extLst>
              </a:tr>
              <a:tr h="418593">
                <a:tc>
                  <a:txBody>
                    <a:bodyPr/>
                    <a:lstStyle/>
                    <a:p>
                      <a:endParaRPr lang="fr-FR"/>
                    </a:p>
                  </a:txBody>
                  <a:tcPr/>
                </a:tc>
                <a:tc>
                  <a:txBody>
                    <a:bodyPr/>
                    <a:lstStyle/>
                    <a:p>
                      <a:endParaRPr lang="fr-FR" dirty="0"/>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919991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774826" y="44450"/>
            <a:ext cx="8435975" cy="647700"/>
          </a:xfrm>
          <a:prstGeom prst="rect">
            <a:avLst/>
          </a:prstGeom>
        </p:spPr>
        <p:txBody>
          <a:bodyPr>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defRPr/>
            </a:pPr>
            <a:r>
              <a:rPr lang="fr-FR" b="1" dirty="0">
                <a:solidFill>
                  <a:srgbClr val="3333FF"/>
                </a:solidFill>
                <a:effectLst>
                  <a:outerShdw blurRad="38100" dist="38100" dir="2700000" algn="tl">
                    <a:srgbClr val="000000">
                      <a:alpha val="43137"/>
                    </a:srgbClr>
                  </a:outerShdw>
                </a:effectLst>
              </a:rPr>
              <a:t>Circuit d’information</a:t>
            </a:r>
          </a:p>
        </p:txBody>
      </p:sp>
      <p:sp>
        <p:nvSpPr>
          <p:cNvPr id="6" name="TextBox 5"/>
          <p:cNvSpPr txBox="1"/>
          <p:nvPr/>
        </p:nvSpPr>
        <p:spPr>
          <a:xfrm>
            <a:off x="4646819" y="1591731"/>
            <a:ext cx="1473200" cy="584775"/>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3200" dirty="0"/>
              <a:t>DPS</a:t>
            </a:r>
          </a:p>
        </p:txBody>
      </p:sp>
      <p:cxnSp>
        <p:nvCxnSpPr>
          <p:cNvPr id="13" name="Straight Arrow Connector 12"/>
          <p:cNvCxnSpPr>
            <a:cxnSpLocks/>
          </p:cNvCxnSpPr>
          <p:nvPr/>
        </p:nvCxnSpPr>
        <p:spPr>
          <a:xfrm flipH="1" flipV="1">
            <a:off x="6427464" y="3585324"/>
            <a:ext cx="1811662" cy="12472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p:cNvCxnSpPr>
          <p:nvPr/>
        </p:nvCxnSpPr>
        <p:spPr>
          <a:xfrm flipH="1" flipV="1">
            <a:off x="5506981" y="1179992"/>
            <a:ext cx="1" cy="4705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1801189" y="562889"/>
            <a:ext cx="8076236" cy="5873574"/>
            <a:chOff x="1946682" y="304355"/>
            <a:chExt cx="6330360" cy="5873574"/>
          </a:xfrm>
        </p:grpSpPr>
        <p:sp>
          <p:nvSpPr>
            <p:cNvPr id="5" name="TextBox 4"/>
            <p:cNvSpPr txBox="1"/>
            <p:nvPr/>
          </p:nvSpPr>
          <p:spPr>
            <a:xfrm>
              <a:off x="4099674" y="304355"/>
              <a:ext cx="1473200" cy="58477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3200" dirty="0"/>
                <a:t>National</a:t>
              </a:r>
            </a:p>
          </p:txBody>
        </p:sp>
        <p:sp>
          <p:nvSpPr>
            <p:cNvPr id="7" name="TextBox 6"/>
            <p:cNvSpPr txBox="1"/>
            <p:nvPr/>
          </p:nvSpPr>
          <p:spPr>
            <a:xfrm>
              <a:off x="1946682" y="5593154"/>
              <a:ext cx="3956192" cy="584775"/>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3200" dirty="0"/>
                <a:t>Au niveau communautaire </a:t>
              </a:r>
            </a:p>
          </p:txBody>
        </p:sp>
        <p:sp>
          <p:nvSpPr>
            <p:cNvPr id="8" name="TextBox 7"/>
            <p:cNvSpPr txBox="1"/>
            <p:nvPr/>
          </p:nvSpPr>
          <p:spPr>
            <a:xfrm>
              <a:off x="2131261" y="4510354"/>
              <a:ext cx="2388766" cy="584775"/>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3200" dirty="0"/>
                <a:t>Centre de santé</a:t>
              </a:r>
            </a:p>
          </p:txBody>
        </p:sp>
        <p:sp>
          <p:nvSpPr>
            <p:cNvPr id="9" name="TextBox 8"/>
            <p:cNvSpPr txBox="1"/>
            <p:nvPr/>
          </p:nvSpPr>
          <p:spPr>
            <a:xfrm>
              <a:off x="5286262" y="4574045"/>
              <a:ext cx="2990780" cy="584775"/>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3200" dirty="0"/>
                <a:t>Hôpitaux de la ZS</a:t>
              </a:r>
            </a:p>
          </p:txBody>
        </p:sp>
        <p:cxnSp>
          <p:nvCxnSpPr>
            <p:cNvPr id="24" name="Straight Arrow Connector 23"/>
            <p:cNvCxnSpPr>
              <a:cxnSpLocks/>
            </p:cNvCxnSpPr>
            <p:nvPr/>
          </p:nvCxnSpPr>
          <p:spPr>
            <a:xfrm flipV="1">
              <a:off x="2315994" y="3326790"/>
              <a:ext cx="2056362" cy="12175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350604" y="2660792"/>
              <a:ext cx="2950418" cy="584775"/>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3200" dirty="0"/>
                <a:t>Zone de santé</a:t>
              </a:r>
            </a:p>
          </p:txBody>
        </p:sp>
        <p:cxnSp>
          <p:nvCxnSpPr>
            <p:cNvPr id="27" name="Straight Arrow Connector 26"/>
            <p:cNvCxnSpPr>
              <a:cxnSpLocks/>
              <a:stCxn id="7" idx="0"/>
            </p:cNvCxnSpPr>
            <p:nvPr/>
          </p:nvCxnSpPr>
          <p:spPr>
            <a:xfrm flipV="1">
              <a:off x="3924778" y="5158820"/>
              <a:ext cx="5624" cy="4343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p:cNvCxnSpPr>
            <p:nvPr/>
          </p:nvCxnSpPr>
          <p:spPr>
            <a:xfrm flipH="1" flipV="1">
              <a:off x="4825813" y="1984071"/>
              <a:ext cx="7435" cy="6700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21" name="Rectangle 20"/>
          <p:cNvSpPr/>
          <p:nvPr/>
        </p:nvSpPr>
        <p:spPr>
          <a:xfrm>
            <a:off x="4531185" y="3812796"/>
            <a:ext cx="2032706" cy="781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Avant le 5 du mois</a:t>
            </a:r>
          </a:p>
        </p:txBody>
      </p:sp>
      <p:sp>
        <p:nvSpPr>
          <p:cNvPr id="22" name="Rectangle 21"/>
          <p:cNvSpPr/>
          <p:nvPr/>
        </p:nvSpPr>
        <p:spPr>
          <a:xfrm>
            <a:off x="1614189" y="632701"/>
            <a:ext cx="2710643"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Avant le 15 du mois </a:t>
            </a:r>
          </a:p>
        </p:txBody>
      </p:sp>
      <p:sp>
        <p:nvSpPr>
          <p:cNvPr id="28" name="Rectangle 27"/>
          <p:cNvSpPr/>
          <p:nvPr/>
        </p:nvSpPr>
        <p:spPr>
          <a:xfrm>
            <a:off x="1936152" y="2036975"/>
            <a:ext cx="2710667" cy="7079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Avant le 10 du mois </a:t>
            </a:r>
          </a:p>
        </p:txBody>
      </p:sp>
    </p:spTree>
    <p:extLst>
      <p:ext uri="{BB962C8B-B14F-4D97-AF65-F5344CB8AC3E}">
        <p14:creationId xmlns:p14="http://schemas.microsoft.com/office/powerpoint/2010/main" val="8266544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re 1"/>
          <p:cNvSpPr>
            <a:spLocks noGrp="1"/>
          </p:cNvSpPr>
          <p:nvPr>
            <p:ph type="title"/>
          </p:nvPr>
        </p:nvSpPr>
        <p:spPr>
          <a:xfrm>
            <a:off x="1981200" y="0"/>
            <a:ext cx="8229600" cy="928688"/>
          </a:xfrm>
        </p:spPr>
        <p:txBody>
          <a:bodyPr/>
          <a:lstStyle/>
          <a:p>
            <a:pPr>
              <a:defRPr/>
            </a:pPr>
            <a:r>
              <a:rPr lang="fr-FR" b="1" dirty="0">
                <a:solidFill>
                  <a:srgbClr val="3333FF"/>
                </a:solidFill>
                <a:effectLst>
                  <a:outerShdw blurRad="38100" dist="38100" dir="2700000" algn="tl">
                    <a:srgbClr val="000000">
                      <a:alpha val="43137"/>
                    </a:srgbClr>
                  </a:outerShdw>
                </a:effectLst>
              </a:rPr>
              <a:t>Supervision</a:t>
            </a:r>
          </a:p>
        </p:txBody>
      </p:sp>
      <p:sp>
        <p:nvSpPr>
          <p:cNvPr id="19459" name="Espace réservé du contenu 2"/>
          <p:cNvSpPr>
            <a:spLocks noGrp="1"/>
          </p:cNvSpPr>
          <p:nvPr>
            <p:ph idx="1"/>
          </p:nvPr>
        </p:nvSpPr>
        <p:spPr>
          <a:xfrm>
            <a:off x="498763" y="928688"/>
            <a:ext cx="10962409" cy="5347421"/>
          </a:xfrm>
        </p:spPr>
        <p:txBody>
          <a:bodyPr>
            <a:noAutofit/>
          </a:bodyPr>
          <a:lstStyle/>
          <a:p>
            <a:pPr>
              <a:defRPr/>
            </a:pPr>
            <a:r>
              <a:rPr lang="fr-FR" sz="3200" b="1" dirty="0">
                <a:solidFill>
                  <a:srgbClr val="3333FF"/>
                </a:solidFill>
                <a:effectLst>
                  <a:outerShdw blurRad="38100" dist="38100" dir="2700000" algn="tl">
                    <a:srgbClr val="000000">
                      <a:alpha val="43137"/>
                    </a:srgbClr>
                  </a:outerShdw>
                </a:effectLst>
              </a:rPr>
              <a:t>Fréquence par niveau </a:t>
            </a:r>
          </a:p>
          <a:p>
            <a:pPr>
              <a:buFont typeface="Wingdings" panose="05000000000000000000" pitchFamily="2" charset="2"/>
              <a:buChar char="Ø"/>
              <a:defRPr/>
            </a:pPr>
            <a:r>
              <a:rPr lang="fr-FR" sz="3200" dirty="0"/>
              <a:t>Niveau central  : trimestrielle</a:t>
            </a:r>
          </a:p>
          <a:p>
            <a:pPr>
              <a:buFont typeface="Wingdings" panose="05000000000000000000" pitchFamily="2" charset="2"/>
              <a:buChar char="Ø"/>
              <a:defRPr/>
            </a:pPr>
            <a:r>
              <a:rPr lang="fr-FR" sz="3200" dirty="0"/>
              <a:t>Niveau provincial: tous les deux mois</a:t>
            </a:r>
          </a:p>
          <a:p>
            <a:pPr>
              <a:buFont typeface="Wingdings" panose="05000000000000000000" pitchFamily="2" charset="2"/>
              <a:buChar char="Ø"/>
              <a:defRPr/>
            </a:pPr>
            <a:r>
              <a:rPr lang="fr-FR" sz="3200" dirty="0"/>
              <a:t>Zone de santé vers les CS: mensuel </a:t>
            </a:r>
          </a:p>
          <a:p>
            <a:pPr marL="0" indent="0">
              <a:buNone/>
              <a:defRPr/>
            </a:pPr>
            <a:endParaRPr lang="fr-FR" sz="3200" dirty="0"/>
          </a:p>
          <a:p>
            <a:pPr>
              <a:defRPr/>
            </a:pPr>
            <a:r>
              <a:rPr lang="fr-FR" sz="3200" b="1" dirty="0">
                <a:solidFill>
                  <a:srgbClr val="3333FF"/>
                </a:solidFill>
                <a:effectLst>
                  <a:outerShdw blurRad="38100" dist="38100" dir="2700000" algn="tl">
                    <a:srgbClr val="000000">
                      <a:alpha val="43137"/>
                    </a:srgbClr>
                  </a:outerShdw>
                </a:effectLst>
              </a:rPr>
              <a:t>Outils</a:t>
            </a:r>
          </a:p>
          <a:p>
            <a:pPr>
              <a:buFont typeface="Wingdings" panose="05000000000000000000" pitchFamily="2" charset="2"/>
              <a:buChar char="Ø"/>
              <a:defRPr/>
            </a:pPr>
            <a:r>
              <a:rPr lang="fr-FR" sz="3200" dirty="0"/>
              <a:t>Fiche de supervision harmonisée du protocole national des niveaux central, provincial;</a:t>
            </a:r>
          </a:p>
          <a:p>
            <a:pPr>
              <a:buFont typeface="Wingdings" panose="05000000000000000000" pitchFamily="2" charset="2"/>
              <a:buChar char="Ø"/>
              <a:defRPr/>
            </a:pPr>
            <a:r>
              <a:rPr lang="fr-FR" sz="3200" dirty="0"/>
              <a:t>Protocole national de PCIMA simplifié</a:t>
            </a:r>
          </a:p>
          <a:p>
            <a:pPr>
              <a:buFont typeface="Arial" panose="020B0604020202020204" pitchFamily="34" charset="0"/>
              <a:buNone/>
              <a:defRPr/>
            </a:pPr>
            <a:r>
              <a:rPr lang="fr-FR" sz="3200" dirty="0"/>
              <a:t> </a:t>
            </a:r>
          </a:p>
        </p:txBody>
      </p:sp>
    </p:spTree>
    <p:extLst>
      <p:ext uri="{BB962C8B-B14F-4D97-AF65-F5344CB8AC3E}">
        <p14:creationId xmlns:p14="http://schemas.microsoft.com/office/powerpoint/2010/main" val="253097099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3632" y="2420888"/>
            <a:ext cx="7128792" cy="1569660"/>
          </a:xfrm>
          <a:prstGeom prst="rect">
            <a:avLst/>
          </a:prstGeom>
          <a:noFill/>
        </p:spPr>
        <p:txBody>
          <a:bodyPr>
            <a:spAutoFit/>
          </a:bodyPr>
          <a:lstStyle/>
          <a:p>
            <a:pPr algn="ctr">
              <a:defRPr/>
            </a:pPr>
            <a:r>
              <a:rPr lang="fr-FR" sz="9600" b="1" dirty="0">
                <a:ln w="17780" cmpd="sng">
                  <a:solidFill>
                    <a:srgbClr val="FFFFFF"/>
                  </a:solidFill>
                  <a:prstDash val="solid"/>
                  <a:miter lim="800000"/>
                </a:ln>
                <a:solidFill>
                  <a:srgbClr val="3333FF"/>
                </a:solidFill>
                <a:effectLst>
                  <a:outerShdw blurRad="50800" algn="tl" rotWithShape="0">
                    <a:srgbClr val="000000"/>
                  </a:outerShdw>
                </a:effectLst>
                <a:latin typeface="+mj-lt"/>
              </a:rPr>
              <a:t>MERCI</a:t>
            </a:r>
          </a:p>
        </p:txBody>
      </p:sp>
    </p:spTree>
    <p:extLst>
      <p:ext uri="{BB962C8B-B14F-4D97-AF65-F5344CB8AC3E}">
        <p14:creationId xmlns:p14="http://schemas.microsoft.com/office/powerpoint/2010/main" val="2459909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C00A1-C2B5-44C0-A2DD-8756CB8E1F95}"/>
              </a:ext>
            </a:extLst>
          </p:cNvPr>
          <p:cNvSpPr>
            <a:spLocks noGrp="1"/>
          </p:cNvSpPr>
          <p:nvPr>
            <p:ph type="title"/>
          </p:nvPr>
        </p:nvSpPr>
        <p:spPr>
          <a:xfrm>
            <a:off x="838200" y="0"/>
            <a:ext cx="10515600" cy="1325563"/>
          </a:xfrm>
        </p:spPr>
        <p:txBody>
          <a:bodyPr/>
          <a:lstStyle/>
          <a:p>
            <a:r>
              <a:rPr lang="fr-FR" b="1" dirty="0">
                <a:solidFill>
                  <a:srgbClr val="0000CC"/>
                </a:solidFill>
              </a:rPr>
              <a:t>9-Critères d’admission et catégorisation</a:t>
            </a:r>
            <a:br>
              <a:rPr lang="en-US" dirty="0"/>
            </a:br>
            <a:endParaRPr lang="en-US" dirty="0"/>
          </a:p>
        </p:txBody>
      </p:sp>
      <p:graphicFrame>
        <p:nvGraphicFramePr>
          <p:cNvPr id="17" name="Table 16">
            <a:extLst>
              <a:ext uri="{FF2B5EF4-FFF2-40B4-BE49-F238E27FC236}">
                <a16:creationId xmlns:a16="http://schemas.microsoft.com/office/drawing/2014/main" id="{9572E49E-8E4D-444A-81A7-D48E53511242}"/>
              </a:ext>
            </a:extLst>
          </p:cNvPr>
          <p:cNvGraphicFramePr>
            <a:graphicFrameLocks noGrp="1"/>
          </p:cNvGraphicFramePr>
          <p:nvPr>
            <p:extLst>
              <p:ext uri="{D42A27DB-BD31-4B8C-83A1-F6EECF244321}">
                <p14:modId xmlns:p14="http://schemas.microsoft.com/office/powerpoint/2010/main" val="615946219"/>
              </p:ext>
            </p:extLst>
          </p:nvPr>
        </p:nvGraphicFramePr>
        <p:xfrm>
          <a:off x="339046" y="641350"/>
          <a:ext cx="10828961" cy="5813938"/>
        </p:xfrm>
        <a:graphic>
          <a:graphicData uri="http://schemas.openxmlformats.org/drawingml/2006/table">
            <a:tbl>
              <a:tblPr/>
              <a:tblGrid>
                <a:gridCol w="1499605">
                  <a:extLst>
                    <a:ext uri="{9D8B030D-6E8A-4147-A177-3AD203B41FA5}">
                      <a16:colId xmlns:a16="http://schemas.microsoft.com/office/drawing/2014/main" val="1796146185"/>
                    </a:ext>
                  </a:extLst>
                </a:gridCol>
                <a:gridCol w="4779251">
                  <a:extLst>
                    <a:ext uri="{9D8B030D-6E8A-4147-A177-3AD203B41FA5}">
                      <a16:colId xmlns:a16="http://schemas.microsoft.com/office/drawing/2014/main" val="194873121"/>
                    </a:ext>
                  </a:extLst>
                </a:gridCol>
                <a:gridCol w="4550105">
                  <a:extLst>
                    <a:ext uri="{9D8B030D-6E8A-4147-A177-3AD203B41FA5}">
                      <a16:colId xmlns:a16="http://schemas.microsoft.com/office/drawing/2014/main" val="713415428"/>
                    </a:ext>
                  </a:extLst>
                </a:gridCol>
              </a:tblGrid>
              <a:tr h="76200">
                <a:tc>
                  <a:txBody>
                    <a:bodyPr/>
                    <a:lstStyle/>
                    <a:p>
                      <a:pPr marL="0" marR="0" algn="ctr">
                        <a:lnSpc>
                          <a:spcPct val="107000"/>
                        </a:lnSpc>
                        <a:spcBef>
                          <a:spcPts val="0"/>
                        </a:spcBef>
                        <a:spcAft>
                          <a:spcPts val="0"/>
                        </a:spcAft>
                      </a:pPr>
                      <a:r>
                        <a:rPr lang="fr-FR" sz="2000" b="1">
                          <a:effectLst/>
                          <a:latin typeface="+mn-lt"/>
                          <a:ea typeface="Calibri" panose="020F0502020204030204" pitchFamily="34" charset="0"/>
                          <a:cs typeface="Arial" panose="020B0604020202020204" pitchFamily="34" charset="0"/>
                        </a:rPr>
                        <a:t>AGE</a:t>
                      </a:r>
                      <a:endParaRPr lang="en-US" sz="2000">
                        <a:effectLst/>
                        <a:latin typeface="+mn-lt"/>
                        <a:ea typeface="Calibri" panose="020F0502020204030204" pitchFamily="34" charset="0"/>
                        <a:cs typeface="Times New Roman" panose="02020603050405020304" pitchFamily="18" charset="0"/>
                      </a:endParaRPr>
                    </a:p>
                  </a:txBody>
                  <a:tcPr marL="14822" marR="14822" marT="3176"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solidFill>
                      <a:srgbClr val="E0E0E0"/>
                    </a:solidFill>
                  </a:tcPr>
                </a:tc>
                <a:tc>
                  <a:txBody>
                    <a:bodyPr/>
                    <a:lstStyle/>
                    <a:p>
                      <a:pPr marL="0" marR="0" algn="ctr">
                        <a:lnSpc>
                          <a:spcPct val="107000"/>
                        </a:lnSpc>
                        <a:spcBef>
                          <a:spcPts val="0"/>
                        </a:spcBef>
                        <a:spcAft>
                          <a:spcPts val="0"/>
                        </a:spcAft>
                      </a:pPr>
                      <a:r>
                        <a:rPr lang="fr-FR" sz="2000" b="1">
                          <a:solidFill>
                            <a:srgbClr val="000000"/>
                          </a:solidFill>
                          <a:effectLst/>
                          <a:latin typeface="+mn-lt"/>
                          <a:ea typeface="Calibri" panose="020F0502020204030204" pitchFamily="34" charset="0"/>
                          <a:cs typeface="Arial" panose="020B0604020202020204" pitchFamily="34" charset="0"/>
                        </a:rPr>
                        <a:t>CRITERES D’ADMISSION</a:t>
                      </a:r>
                      <a:endParaRPr lang="en-US" sz="2000">
                        <a:effectLst/>
                        <a:latin typeface="+mn-lt"/>
                        <a:ea typeface="Calibri" panose="020F0502020204030204" pitchFamily="34" charset="0"/>
                        <a:cs typeface="Times New Roman" panose="02020603050405020304" pitchFamily="18" charset="0"/>
                      </a:endParaRPr>
                    </a:p>
                  </a:txBody>
                  <a:tcPr marL="14822" marR="14822" marT="3176" marB="0" anchor="ctr">
                    <a:lnL w="28575" cap="flat" cmpd="sng" algn="ctr">
                      <a:solidFill>
                        <a:srgbClr val="44546A"/>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solidFill>
                      <a:srgbClr val="E0E0E0"/>
                    </a:solidFill>
                  </a:tcPr>
                </a:tc>
                <a:tc>
                  <a:txBody>
                    <a:bodyPr/>
                    <a:lstStyle/>
                    <a:p>
                      <a:pPr marL="0" marR="0" algn="ctr">
                        <a:lnSpc>
                          <a:spcPct val="107000"/>
                        </a:lnSpc>
                        <a:spcBef>
                          <a:spcPts val="0"/>
                        </a:spcBef>
                        <a:spcAft>
                          <a:spcPts val="0"/>
                        </a:spcAft>
                      </a:pPr>
                      <a:r>
                        <a:rPr lang="fr-FR" sz="2000" b="1">
                          <a:solidFill>
                            <a:srgbClr val="000000"/>
                          </a:solidFill>
                          <a:effectLst/>
                          <a:latin typeface="+mn-lt"/>
                          <a:ea typeface="Calibri" panose="020F0502020204030204" pitchFamily="34" charset="0"/>
                          <a:cs typeface="Arial" panose="020B0604020202020204" pitchFamily="34" charset="0"/>
                        </a:rPr>
                        <a:t>Type d’admission</a:t>
                      </a:r>
                      <a:endParaRPr lang="en-US" sz="200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solidFill>
                      <a:srgbClr val="E0E0E0"/>
                    </a:solidFill>
                  </a:tcPr>
                </a:tc>
                <a:extLst>
                  <a:ext uri="{0D108BD9-81ED-4DB2-BD59-A6C34878D82A}">
                    <a16:rowId xmlns:a16="http://schemas.microsoft.com/office/drawing/2014/main" val="1907035826"/>
                  </a:ext>
                </a:extLst>
              </a:tr>
              <a:tr h="1133454">
                <a:tc rowSpan="4">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6 À 59 MOIS</a:t>
                      </a:r>
                      <a:endParaRPr lang="en-US" sz="2000" dirty="0">
                        <a:effectLst/>
                        <a:latin typeface="+mn-lt"/>
                        <a:ea typeface="Calibri" panose="020F0502020204030204" pitchFamily="34" charset="0"/>
                        <a:cs typeface="Times New Roman" panose="02020603050405020304" pitchFamily="18" charset="0"/>
                      </a:endParaRPr>
                    </a:p>
                  </a:txBody>
                  <a:tcPr marL="14822" marR="14822" marT="3176"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tc>
                  <a:txBody>
                    <a:bodyPr/>
                    <a:lstStyle/>
                    <a:p>
                      <a:pPr marL="228600" marR="0">
                        <a:lnSpc>
                          <a:spcPct val="107000"/>
                        </a:lnSpc>
                        <a:spcBef>
                          <a:spcPts val="0"/>
                        </a:spcBef>
                        <a:spcAft>
                          <a:spcPts val="0"/>
                        </a:spcAft>
                      </a:pPr>
                      <a:r>
                        <a:rPr lang="fr-FR" sz="2000" dirty="0">
                          <a:effectLst/>
                          <a:latin typeface="+mn-lt"/>
                          <a:ea typeface="Calibri" panose="020F0502020204030204" pitchFamily="34" charset="0"/>
                          <a:cs typeface="Arial" panose="020B0604020202020204" pitchFamily="34" charset="0"/>
                        </a:rPr>
                        <a:t> </a:t>
                      </a:r>
                    </a:p>
                    <a:p>
                      <a:pPr marL="228600" marR="0">
                        <a:lnSpc>
                          <a:spcPct val="107000"/>
                        </a:lnSpc>
                        <a:spcBef>
                          <a:spcPts val="0"/>
                        </a:spcBef>
                        <a:spcAft>
                          <a:spcPts val="0"/>
                        </a:spcAft>
                      </a:pPr>
                      <a:endParaRPr lang="fr-FR" sz="2000" dirty="0">
                        <a:effectLst/>
                        <a:latin typeface="+mn-lt"/>
                        <a:ea typeface="Calibri" panose="020F0502020204030204" pitchFamily="34" charset="0"/>
                        <a:cs typeface="Arial" panose="020B0604020202020204" pitchFamily="34" charset="0"/>
                      </a:endParaRPr>
                    </a:p>
                    <a:p>
                      <a:pPr marL="228600" marR="0">
                        <a:lnSpc>
                          <a:spcPct val="107000"/>
                        </a:lnSpc>
                        <a:spcBef>
                          <a:spcPts val="0"/>
                        </a:spcBef>
                        <a:spcAft>
                          <a:spcPts val="0"/>
                        </a:spcAft>
                      </a:pPr>
                      <a:endParaRPr lang="fr-FR" sz="2000" dirty="0">
                        <a:effectLst/>
                        <a:latin typeface="+mn-lt"/>
                        <a:ea typeface="Calibri" panose="020F0502020204030204" pitchFamily="34" charset="0"/>
                        <a:cs typeface="Arial" panose="020B0604020202020204" pitchFamily="34" charset="0"/>
                      </a:endParaRPr>
                    </a:p>
                    <a:p>
                      <a:pPr marL="228600" marR="0">
                        <a:lnSpc>
                          <a:spcPct val="107000"/>
                        </a:lnSpc>
                        <a:spcBef>
                          <a:spcPts val="0"/>
                        </a:spcBef>
                        <a:spcAft>
                          <a:spcPts val="0"/>
                        </a:spcAft>
                      </a:pPr>
                      <a:endParaRPr lang="fr-FR" sz="2000" dirty="0">
                        <a:effectLst/>
                        <a:latin typeface="+mn-lt"/>
                        <a:ea typeface="Calibri" panose="020F0502020204030204" pitchFamily="34" charset="0"/>
                        <a:cs typeface="Arial" panose="020B0604020202020204" pitchFamily="34" charset="0"/>
                      </a:endParaRPr>
                    </a:p>
                    <a:p>
                      <a:pPr marL="228600" marR="0">
                        <a:lnSpc>
                          <a:spcPct val="107000"/>
                        </a:lnSpc>
                        <a:spcBef>
                          <a:spcPts val="0"/>
                        </a:spcBef>
                        <a:spcAft>
                          <a:spcPts val="0"/>
                        </a:spcAft>
                      </a:pPr>
                      <a:endParaRPr lang="fr-FR" sz="2000" dirty="0">
                        <a:effectLst/>
                        <a:latin typeface="+mn-lt"/>
                        <a:ea typeface="Calibri" panose="020F0502020204030204" pitchFamily="34" charset="0"/>
                        <a:cs typeface="Arial" panose="020B0604020202020204" pitchFamily="34" charset="0"/>
                      </a:endParaRPr>
                    </a:p>
                    <a:p>
                      <a:pPr marL="228600" marR="0">
                        <a:lnSpc>
                          <a:spcPct val="107000"/>
                        </a:lnSpc>
                        <a:spcBef>
                          <a:spcPts val="0"/>
                        </a:spcBef>
                        <a:spcAft>
                          <a:spcPts val="0"/>
                        </a:spcAft>
                      </a:pPr>
                      <a:endParaRPr lang="en-US" sz="2000" dirty="0">
                        <a:effectLst/>
                        <a:latin typeface="+mn-lt"/>
                        <a:ea typeface="Calibri" panose="020F0502020204030204" pitchFamily="34" charset="0"/>
                        <a:cs typeface="Times New Roman" panose="02020603050405020304" pitchFamily="18" charset="0"/>
                      </a:endParaRPr>
                    </a:p>
                  </a:txBody>
                  <a:tcPr marL="14822" marR="14822" marT="3176" marB="0" anchor="ctr">
                    <a:lnL w="28575" cap="flat" cmpd="sng" algn="ctr">
                      <a:solidFill>
                        <a:srgbClr val="44546A"/>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b="1">
                          <a:effectLst/>
                          <a:latin typeface="+mn-lt"/>
                          <a:ea typeface="Calibri" panose="020F0502020204030204" pitchFamily="34" charset="0"/>
                          <a:cs typeface="Arial" panose="020B0604020202020204" pitchFamily="34" charset="0"/>
                        </a:rPr>
                        <a:t>Nouvelles admissions</a:t>
                      </a:r>
                      <a:endParaRPr lang="en-US" sz="20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extLst>
                  <a:ext uri="{0D108BD9-81ED-4DB2-BD59-A6C34878D82A}">
                    <a16:rowId xmlns:a16="http://schemas.microsoft.com/office/drawing/2014/main" val="1382382577"/>
                  </a:ext>
                </a:extLst>
              </a:tr>
              <a:tr h="1133454">
                <a:tc vMerge="1">
                  <a:txBody>
                    <a:bodyPr/>
                    <a:lstStyle/>
                    <a:p>
                      <a:endParaRPr lang="en-US"/>
                    </a:p>
                  </a:txBody>
                  <a:tcPr/>
                </a:tc>
                <a:tc>
                  <a:txBody>
                    <a:bodyPr/>
                    <a:lstStyle/>
                    <a:p>
                      <a:pPr marL="0" marR="0">
                        <a:lnSpc>
                          <a:spcPct val="107000"/>
                        </a:lnSpc>
                        <a:spcBef>
                          <a:spcPts val="0"/>
                        </a:spcBef>
                        <a:spcAft>
                          <a:spcPts val="0"/>
                        </a:spcAft>
                      </a:pPr>
                      <a:r>
                        <a:rPr lang="fr-FR" sz="2000" dirty="0">
                          <a:effectLst/>
                          <a:latin typeface="+mn-lt"/>
                          <a:ea typeface="Calibri" panose="020F0502020204030204" pitchFamily="34" charset="0"/>
                          <a:cs typeface="Arial" panose="020B0604020202020204" pitchFamily="34" charset="0"/>
                        </a:rPr>
                        <a:t> </a:t>
                      </a:r>
                    </a:p>
                    <a:p>
                      <a:pPr marL="0" marR="0">
                        <a:lnSpc>
                          <a:spcPct val="107000"/>
                        </a:lnSpc>
                        <a:spcBef>
                          <a:spcPts val="0"/>
                        </a:spcBef>
                        <a:spcAft>
                          <a:spcPts val="0"/>
                        </a:spcAft>
                      </a:pPr>
                      <a:endParaRPr lang="fr-FR" sz="2000" dirty="0">
                        <a:effectLst/>
                        <a:latin typeface="+mn-lt"/>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fr-FR" sz="2000" dirty="0">
                        <a:effectLst/>
                        <a:latin typeface="+mn-lt"/>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fr-FR" sz="2000" dirty="0">
                        <a:effectLst/>
                        <a:latin typeface="+mn-lt"/>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fr-FR" sz="2000" dirty="0">
                        <a:effectLst/>
                        <a:latin typeface="+mn-lt"/>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fr-FR" sz="2000" dirty="0">
                        <a:effectLst/>
                        <a:latin typeface="+mn-lt"/>
                        <a:ea typeface="Calibri" panose="020F0502020204030204" pitchFamily="34" charset="0"/>
                        <a:cs typeface="Arial" panose="020B0604020202020204" pitchFamily="34" charset="0"/>
                      </a:endParaRPr>
                    </a:p>
                  </a:txBody>
                  <a:tcPr marL="14822" marR="14822" marT="3176" marB="0" anchor="ctr">
                    <a:lnL w="28575" cap="flat" cmpd="sng" algn="ctr">
                      <a:solidFill>
                        <a:srgbClr val="44546A"/>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Nouvelles admissions</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extLst>
                  <a:ext uri="{0D108BD9-81ED-4DB2-BD59-A6C34878D82A}">
                    <a16:rowId xmlns:a16="http://schemas.microsoft.com/office/drawing/2014/main" val="3958319569"/>
                  </a:ext>
                </a:extLst>
              </a:tr>
              <a:tr h="535305">
                <a:tc vMerge="1">
                  <a:txBody>
                    <a:bodyPr/>
                    <a:lstStyle/>
                    <a:p>
                      <a:endParaRPr lang="en-US"/>
                    </a:p>
                  </a:txBody>
                  <a:tcPr/>
                </a:tc>
                <a:tc>
                  <a: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fr-FR" sz="2000" dirty="0">
                          <a:effectLst/>
                          <a:latin typeface="+mn-lt"/>
                          <a:ea typeface="Calibri" panose="020F0502020204030204" pitchFamily="34" charset="0"/>
                          <a:cs typeface="Arial" panose="020B0604020202020204" pitchFamily="34" charset="0"/>
                        </a:rPr>
                        <a:t>Transfert venant du centre de santé</a:t>
                      </a:r>
                      <a:endParaRPr lang="en-US" sz="20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fr-FR" sz="2000" dirty="0">
                          <a:effectLst/>
                          <a:latin typeface="+mn-lt"/>
                          <a:ea typeface="Calibri" panose="020F0502020204030204" pitchFamily="34" charset="0"/>
                          <a:cs typeface="Arial" panose="020B0604020202020204" pitchFamily="34" charset="0"/>
                        </a:rPr>
                        <a:t>Transfert venant d’un autre CAC</a:t>
                      </a:r>
                      <a:endParaRPr lang="en-US" sz="2000" dirty="0">
                        <a:effectLst/>
                        <a:latin typeface="+mn-lt"/>
                        <a:ea typeface="Calibri" panose="020F0502020204030204" pitchFamily="34" charset="0"/>
                        <a:cs typeface="Times New Roman" panose="02020603050405020304" pitchFamily="18" charset="0"/>
                      </a:endParaRPr>
                    </a:p>
                  </a:txBody>
                  <a:tcPr marL="14822" marR="14822" marT="3176" marB="0" anchor="ctr">
                    <a:lnL w="28575" cap="flat" cmpd="sng" algn="ctr">
                      <a:solidFill>
                        <a:srgbClr val="44546A"/>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a:effectLst/>
                          <a:latin typeface="+mn-lt"/>
                          <a:ea typeface="Calibri" panose="020F0502020204030204" pitchFamily="34" charset="0"/>
                          <a:cs typeface="Arial" panose="020B0604020202020204" pitchFamily="34" charset="0"/>
                        </a:rPr>
                        <a:t>Transfert</a:t>
                      </a:r>
                      <a:endParaRPr lang="en-US" sz="200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extLst>
                  <a:ext uri="{0D108BD9-81ED-4DB2-BD59-A6C34878D82A}">
                    <a16:rowId xmlns:a16="http://schemas.microsoft.com/office/drawing/2014/main" val="1445051102"/>
                  </a:ext>
                </a:extLst>
              </a:tr>
              <a:tr h="654939">
                <a:tc vMerge="1">
                  <a:txBody>
                    <a:bodyPr/>
                    <a:lstStyle/>
                    <a:p>
                      <a:endParaRPr lang="en-US"/>
                    </a:p>
                  </a:txBody>
                  <a:tcPr/>
                </a:tc>
                <a:tc>
                  <a: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2000" dirty="0">
                          <a:effectLst/>
                          <a:latin typeface="+mn-lt"/>
                          <a:ea typeface="Calibri" panose="020F0502020204030204" pitchFamily="34" charset="0"/>
                          <a:cs typeface="Arial" panose="020B0604020202020204" pitchFamily="34" charset="0"/>
                        </a:rPr>
                        <a:t>Revenu après abandon au CAC et sur une période de moins de 2 mois</a:t>
                      </a:r>
                      <a:endParaRPr lang="en-US" sz="20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2000" dirty="0">
                          <a:effectLst/>
                          <a:latin typeface="+mn-lt"/>
                          <a:ea typeface="Calibri" panose="020F0502020204030204" pitchFamily="34" charset="0"/>
                          <a:cs typeface="Arial" panose="020B0604020202020204" pitchFamily="34" charset="0"/>
                        </a:rPr>
                        <a:t>Rechute</a:t>
                      </a:r>
                      <a:endParaRPr lang="en-US" sz="2000" dirty="0">
                        <a:effectLst/>
                        <a:latin typeface="+mn-lt"/>
                        <a:ea typeface="Calibri" panose="020F0502020204030204" pitchFamily="34" charset="0"/>
                        <a:cs typeface="Times New Roman" panose="02020603050405020304" pitchFamily="18" charset="0"/>
                      </a:endParaRPr>
                    </a:p>
                  </a:txBody>
                  <a:tcPr marL="14822" marR="14822" marT="3176" marB="0" anchor="ctr">
                    <a:lnL w="28575" cap="flat" cmpd="sng" algn="ctr">
                      <a:solidFill>
                        <a:srgbClr val="44546A"/>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dirty="0">
                          <a:effectLst/>
                          <a:latin typeface="+mn-lt"/>
                          <a:ea typeface="Calibri" panose="020F0502020204030204" pitchFamily="34" charset="0"/>
                          <a:cs typeface="Arial" panose="020B0604020202020204" pitchFamily="34" charset="0"/>
                        </a:rPr>
                        <a:t>Réadmission</a:t>
                      </a:r>
                      <a:endParaRPr lang="en-US"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extLst>
                  <a:ext uri="{0D108BD9-81ED-4DB2-BD59-A6C34878D82A}">
                    <a16:rowId xmlns:a16="http://schemas.microsoft.com/office/drawing/2014/main" val="3053052597"/>
                  </a:ext>
                </a:extLst>
              </a:tr>
            </a:tbl>
          </a:graphicData>
        </a:graphic>
      </p:graphicFrame>
      <p:pic>
        <p:nvPicPr>
          <p:cNvPr id="18" name="Picture 17">
            <a:extLst>
              <a:ext uri="{FF2B5EF4-FFF2-40B4-BE49-F238E27FC236}">
                <a16:creationId xmlns:a16="http://schemas.microsoft.com/office/drawing/2014/main" id="{38A82866-10FC-4C4A-B9DB-A6B0C3710845}"/>
              </a:ext>
            </a:extLst>
          </p:cNvPr>
          <p:cNvPicPr>
            <a:picLocks noChangeAspect="1"/>
          </p:cNvPicPr>
          <p:nvPr/>
        </p:nvPicPr>
        <p:blipFill>
          <a:blip r:embed="rId2"/>
          <a:stretch>
            <a:fillRect/>
          </a:stretch>
        </p:blipFill>
        <p:spPr>
          <a:xfrm>
            <a:off x="2251075" y="1016000"/>
            <a:ext cx="4649787" cy="1914525"/>
          </a:xfrm>
          <a:prstGeom prst="rect">
            <a:avLst/>
          </a:prstGeom>
        </p:spPr>
      </p:pic>
      <p:pic>
        <p:nvPicPr>
          <p:cNvPr id="19" name="Picture 18">
            <a:extLst>
              <a:ext uri="{FF2B5EF4-FFF2-40B4-BE49-F238E27FC236}">
                <a16:creationId xmlns:a16="http://schemas.microsoft.com/office/drawing/2014/main" id="{01EE4E77-1471-4DAE-BA5E-3F191E6FD54C}"/>
              </a:ext>
            </a:extLst>
          </p:cNvPr>
          <p:cNvPicPr>
            <a:picLocks noChangeAspect="1"/>
          </p:cNvPicPr>
          <p:nvPr/>
        </p:nvPicPr>
        <p:blipFill>
          <a:blip r:embed="rId3"/>
          <a:stretch>
            <a:fillRect/>
          </a:stretch>
        </p:blipFill>
        <p:spPr>
          <a:xfrm>
            <a:off x="3117850" y="2978150"/>
            <a:ext cx="4740275" cy="2089150"/>
          </a:xfrm>
          <a:prstGeom prst="rect">
            <a:avLst/>
          </a:prstGeom>
        </p:spPr>
      </p:pic>
      <p:grpSp>
        <p:nvGrpSpPr>
          <p:cNvPr id="12319" name="Group 13"/>
          <p:cNvGrpSpPr>
            <a:grpSpLocks/>
          </p:cNvGrpSpPr>
          <p:nvPr/>
        </p:nvGrpSpPr>
        <p:grpSpPr bwMode="auto">
          <a:xfrm>
            <a:off x="307975" y="123825"/>
            <a:ext cx="1263650" cy="430213"/>
            <a:chOff x="0" y="0"/>
            <a:chExt cx="10382" cy="4302"/>
          </a:xfrm>
        </p:grpSpPr>
      </p:grpSp>
    </p:spTree>
    <p:extLst>
      <p:ext uri="{BB962C8B-B14F-4D97-AF65-F5344CB8AC3E}">
        <p14:creationId xmlns:p14="http://schemas.microsoft.com/office/powerpoint/2010/main" val="3517464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CF940E-8ADB-4AEA-8871-F1928CD683FA}"/>
              </a:ext>
            </a:extLst>
          </p:cNvPr>
          <p:cNvSpPr>
            <a:spLocks noGrp="1"/>
          </p:cNvSpPr>
          <p:nvPr>
            <p:ph type="title"/>
          </p:nvPr>
        </p:nvSpPr>
        <p:spPr>
          <a:xfrm>
            <a:off x="838200" y="0"/>
            <a:ext cx="10515600" cy="1325563"/>
          </a:xfrm>
        </p:spPr>
        <p:txBody>
          <a:bodyPr/>
          <a:lstStyle/>
          <a:p>
            <a:r>
              <a:rPr lang="fr-FR" sz="3800" b="1" dirty="0">
                <a:solidFill>
                  <a:srgbClr val="0000CC"/>
                </a:solidFill>
              </a:rPr>
              <a:t>10-Traitement nutritionnel </a:t>
            </a:r>
            <a:br>
              <a:rPr lang="en-US" dirty="0"/>
            </a:br>
            <a:endParaRPr lang="en-US" dirty="0"/>
          </a:p>
        </p:txBody>
      </p:sp>
      <p:graphicFrame>
        <p:nvGraphicFramePr>
          <p:cNvPr id="5" name="Table 4">
            <a:extLst>
              <a:ext uri="{FF2B5EF4-FFF2-40B4-BE49-F238E27FC236}">
                <a16:creationId xmlns:a16="http://schemas.microsoft.com/office/drawing/2014/main" id="{B07B21F4-B368-48C2-BC1D-3D3A5CE2E485}"/>
              </a:ext>
            </a:extLst>
          </p:cNvPr>
          <p:cNvGraphicFramePr>
            <a:graphicFrameLocks noGrp="1"/>
          </p:cNvGraphicFramePr>
          <p:nvPr>
            <p:extLst>
              <p:ext uri="{D42A27DB-BD31-4B8C-83A1-F6EECF244321}">
                <p14:modId xmlns:p14="http://schemas.microsoft.com/office/powerpoint/2010/main" val="375481351"/>
              </p:ext>
            </p:extLst>
          </p:nvPr>
        </p:nvGraphicFramePr>
        <p:xfrm>
          <a:off x="739739" y="552450"/>
          <a:ext cx="10890607" cy="5788458"/>
        </p:xfrm>
        <a:graphic>
          <a:graphicData uri="http://schemas.openxmlformats.org/drawingml/2006/table">
            <a:tbl>
              <a:tblPr firstRow="1" firstCol="1" bandRow="1"/>
              <a:tblGrid>
                <a:gridCol w="4891063">
                  <a:extLst>
                    <a:ext uri="{9D8B030D-6E8A-4147-A177-3AD203B41FA5}">
                      <a16:colId xmlns:a16="http://schemas.microsoft.com/office/drawing/2014/main" val="3007385789"/>
                    </a:ext>
                  </a:extLst>
                </a:gridCol>
                <a:gridCol w="2284473">
                  <a:extLst>
                    <a:ext uri="{9D8B030D-6E8A-4147-A177-3AD203B41FA5}">
                      <a16:colId xmlns:a16="http://schemas.microsoft.com/office/drawing/2014/main" val="4107677513"/>
                    </a:ext>
                  </a:extLst>
                </a:gridCol>
                <a:gridCol w="3715071">
                  <a:extLst>
                    <a:ext uri="{9D8B030D-6E8A-4147-A177-3AD203B41FA5}">
                      <a16:colId xmlns:a16="http://schemas.microsoft.com/office/drawing/2014/main" val="3976123027"/>
                    </a:ext>
                  </a:extLst>
                </a:gridCol>
              </a:tblGrid>
              <a:tr h="347463">
                <a:tc rowSpan="2">
                  <a:txBody>
                    <a:bodyPr/>
                    <a:lstStyle/>
                    <a:p>
                      <a:pPr marL="0" marR="0" algn="ctr">
                        <a:lnSpc>
                          <a:spcPct val="107000"/>
                        </a:lnSpc>
                        <a:spcBef>
                          <a:spcPts val="0"/>
                        </a:spcBef>
                        <a:spcAft>
                          <a:spcPts val="0"/>
                        </a:spcAft>
                      </a:pPr>
                      <a:r>
                        <a:rPr lang="fr-FR" sz="2400" b="1" dirty="0">
                          <a:effectLst/>
                          <a:latin typeface="+mn-lt"/>
                          <a:ea typeface="Calibri" panose="020F0502020204030204" pitchFamily="34" charset="0"/>
                          <a:cs typeface="Arial" panose="020B0604020202020204" pitchFamily="34" charset="0"/>
                        </a:rPr>
                        <a:t>Classe du</a:t>
                      </a:r>
                      <a:r>
                        <a:rPr lang="fr-FR" sz="2400" b="1" dirty="0">
                          <a:solidFill>
                            <a:srgbClr val="000000"/>
                          </a:solidFill>
                          <a:effectLst/>
                          <a:latin typeface="+mn-lt"/>
                          <a:ea typeface="Calibri" panose="020F0502020204030204" pitchFamily="34" charset="0"/>
                          <a:cs typeface="Arial" panose="020B0604020202020204" pitchFamily="34" charset="0"/>
                        </a:rPr>
                        <a:t> périmètre brachial (mm)</a:t>
                      </a:r>
                      <a:endParaRPr lang="en-US" sz="2400" dirty="0">
                        <a:effectLst/>
                        <a:latin typeface="+mn-lt"/>
                        <a:ea typeface="Calibri" panose="020F0502020204030204" pitchFamily="34" charset="0"/>
                        <a:cs typeface="Times New Roman" panose="02020603050405020304" pitchFamily="18" charset="0"/>
                      </a:endParaRPr>
                    </a:p>
                  </a:txBody>
                  <a:tcPr marL="21351" marR="21351" marT="29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gridSpan="2">
                  <a:txBody>
                    <a:bodyPr/>
                    <a:lstStyle/>
                    <a:p>
                      <a:pPr marL="0" marR="0" algn="ctr">
                        <a:lnSpc>
                          <a:spcPct val="107000"/>
                        </a:lnSpc>
                        <a:spcBef>
                          <a:spcPts val="0"/>
                        </a:spcBef>
                        <a:spcAft>
                          <a:spcPts val="0"/>
                        </a:spcAft>
                      </a:pPr>
                      <a:r>
                        <a:rPr lang="fr-FR" sz="240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ATPE – sachets (92g)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21351" marR="21351" marT="2965"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n-US"/>
                    </a:p>
                  </a:txBody>
                  <a:tcPr/>
                </a:tc>
                <a:extLst>
                  <a:ext uri="{0D108BD9-81ED-4DB2-BD59-A6C34878D82A}">
                    <a16:rowId xmlns:a16="http://schemas.microsoft.com/office/drawing/2014/main" val="4259548414"/>
                  </a:ext>
                </a:extLst>
              </a:tr>
              <a:tr h="350057">
                <a:tc vMerge="1">
                  <a:txBody>
                    <a:bodyPr/>
                    <a:lstStyle/>
                    <a:p>
                      <a:endParaRPr lang="en-US"/>
                    </a:p>
                  </a:txBody>
                  <a:tcPr/>
                </a:tc>
                <a:tc>
                  <a:txBody>
                    <a:bodyPr/>
                    <a:lstStyle/>
                    <a:p>
                      <a:pPr marL="0" marR="0" algn="ctr">
                        <a:lnSpc>
                          <a:spcPct val="107000"/>
                        </a:lnSpc>
                        <a:spcBef>
                          <a:spcPts val="0"/>
                        </a:spcBef>
                        <a:spcAft>
                          <a:spcPts val="0"/>
                        </a:spcAft>
                      </a:pPr>
                      <a:r>
                        <a:rPr lang="fr-FR" sz="2400" b="1">
                          <a:solidFill>
                            <a:srgbClr val="000000"/>
                          </a:solidFill>
                          <a:effectLst/>
                          <a:latin typeface="+mn-lt"/>
                          <a:ea typeface="Calibri" panose="020F0502020204030204" pitchFamily="34" charset="0"/>
                          <a:cs typeface="Arial" panose="020B0604020202020204" pitchFamily="34" charset="0"/>
                        </a:rPr>
                        <a:t>sachet par jour</a:t>
                      </a:r>
                      <a:endParaRPr lang="en-US" sz="2400">
                        <a:effectLst/>
                        <a:latin typeface="+mn-lt"/>
                        <a:ea typeface="Calibri" panose="020F0502020204030204" pitchFamily="34" charset="0"/>
                        <a:cs typeface="Times New Roman" panose="02020603050405020304" pitchFamily="18" charset="0"/>
                      </a:endParaRPr>
                    </a:p>
                  </a:txBody>
                  <a:tcPr marL="21351" marR="21351" marT="29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07000"/>
                        </a:lnSpc>
                        <a:spcBef>
                          <a:spcPts val="0"/>
                        </a:spcBef>
                        <a:spcAft>
                          <a:spcPts val="0"/>
                        </a:spcAft>
                      </a:pPr>
                      <a:r>
                        <a:rPr lang="fr-FR" sz="2400" b="1" dirty="0">
                          <a:solidFill>
                            <a:srgbClr val="000000"/>
                          </a:solidFill>
                          <a:effectLst/>
                          <a:latin typeface="+mn-lt"/>
                          <a:ea typeface="Calibri" panose="020F0502020204030204" pitchFamily="34" charset="0"/>
                          <a:cs typeface="Arial" panose="020B0604020202020204" pitchFamily="34" charset="0"/>
                        </a:rPr>
                        <a:t>Sachet  par semaine</a:t>
                      </a:r>
                      <a:endParaRPr lang="en-US" sz="2400" dirty="0">
                        <a:effectLst/>
                        <a:latin typeface="+mn-lt"/>
                        <a:ea typeface="Calibri" panose="020F0502020204030204" pitchFamily="34" charset="0"/>
                        <a:cs typeface="Times New Roman" panose="02020603050405020304" pitchFamily="18" charset="0"/>
                      </a:endParaRPr>
                    </a:p>
                  </a:txBody>
                  <a:tcPr marL="21351" marR="21351" marT="2965"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2301463941"/>
                  </a:ext>
                </a:extLst>
              </a:tr>
              <a:tr h="2672483">
                <a:tc>
                  <a:txBody>
                    <a:bodyPr/>
                    <a:lstStyle/>
                    <a:p>
                      <a:endParaRPr lang="en-US" sz="2400" dirty="0">
                        <a:latin typeface="+mn-lt"/>
                      </a:endParaRPr>
                    </a:p>
                  </a:txBody>
                  <a:tcPr marL="21351" marR="21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r>
                        <a:rPr lang="fr-FR" sz="5400" b="1" dirty="0">
                          <a:solidFill>
                            <a:srgbClr val="FF0000"/>
                          </a:solidFill>
                          <a:effectLst/>
                          <a:latin typeface="+mn-lt"/>
                          <a:ea typeface="Calibri" panose="020F0502020204030204" pitchFamily="34" charset="0"/>
                          <a:cs typeface="Arial" panose="020B0604020202020204" pitchFamily="34" charset="0"/>
                        </a:rPr>
                        <a:t>2</a:t>
                      </a:r>
                    </a:p>
                    <a:p>
                      <a:pPr marL="0" marR="0" algn="ctr">
                        <a:lnSpc>
                          <a:spcPct val="107000"/>
                        </a:lnSpc>
                        <a:spcBef>
                          <a:spcPts val="0"/>
                        </a:spcBef>
                        <a:spcAft>
                          <a:spcPts val="800"/>
                        </a:spcAft>
                      </a:pPr>
                      <a:endParaRPr lang="en-US" sz="2400" dirty="0">
                        <a:effectLst/>
                        <a:latin typeface="+mn-lt"/>
                        <a:ea typeface="Calibri" panose="020F0502020204030204" pitchFamily="34" charset="0"/>
                        <a:cs typeface="Times New Roman" panose="02020603050405020304" pitchFamily="18" charset="0"/>
                      </a:endParaRPr>
                    </a:p>
                  </a:txBody>
                  <a:tcPr marL="21351" marR="21351"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fr-FR" sz="2400" b="1" dirty="0">
                        <a:solidFill>
                          <a:srgbClr val="000000"/>
                        </a:solidFill>
                        <a:effectLst/>
                        <a:latin typeface="+mn-lt"/>
                        <a:ea typeface="Calibri" panose="020F0502020204030204" pitchFamily="34" charset="0"/>
                        <a:cs typeface="Arial" panose="020B0604020202020204" pitchFamily="34" charset="0"/>
                      </a:endParaRPr>
                    </a:p>
                    <a:p>
                      <a:pPr marL="0" marR="0" algn="ctr">
                        <a:lnSpc>
                          <a:spcPct val="107000"/>
                        </a:lnSpc>
                        <a:spcBef>
                          <a:spcPts val="0"/>
                        </a:spcBef>
                        <a:spcAft>
                          <a:spcPts val="0"/>
                        </a:spcAft>
                      </a:pPr>
                      <a:endParaRPr lang="fr-FR" sz="2400" b="1" dirty="0">
                        <a:solidFill>
                          <a:srgbClr val="000000"/>
                        </a:solidFill>
                        <a:effectLst/>
                        <a:latin typeface="+mn-lt"/>
                        <a:ea typeface="Calibri" panose="020F0502020204030204" pitchFamily="34" charset="0"/>
                        <a:cs typeface="Arial" panose="020B0604020202020204" pitchFamily="34" charset="0"/>
                      </a:endParaRPr>
                    </a:p>
                    <a:p>
                      <a:pPr marL="0" marR="0" algn="ctr">
                        <a:lnSpc>
                          <a:spcPct val="107000"/>
                        </a:lnSpc>
                        <a:spcBef>
                          <a:spcPts val="0"/>
                        </a:spcBef>
                        <a:spcAft>
                          <a:spcPts val="0"/>
                        </a:spcAft>
                      </a:pPr>
                      <a:endParaRPr lang="fr-FR" sz="2400" b="1" dirty="0">
                        <a:solidFill>
                          <a:srgbClr val="000000"/>
                        </a:solidFill>
                        <a:effectLst/>
                        <a:latin typeface="+mn-lt"/>
                        <a:ea typeface="Calibri" panose="020F0502020204030204" pitchFamily="34" charset="0"/>
                        <a:cs typeface="Arial" panose="020B0604020202020204" pitchFamily="34" charset="0"/>
                      </a:endParaRPr>
                    </a:p>
                    <a:p>
                      <a:pPr marL="0" marR="0" algn="ctr">
                        <a:lnSpc>
                          <a:spcPct val="107000"/>
                        </a:lnSpc>
                        <a:spcBef>
                          <a:spcPts val="0"/>
                        </a:spcBef>
                        <a:spcAft>
                          <a:spcPts val="0"/>
                        </a:spcAft>
                      </a:pPr>
                      <a:endParaRPr lang="fr-FR" sz="2400" b="1" dirty="0">
                        <a:solidFill>
                          <a:srgbClr val="000000"/>
                        </a:solidFill>
                        <a:effectLst/>
                        <a:latin typeface="+mn-lt"/>
                        <a:ea typeface="Calibri" panose="020F0502020204030204" pitchFamily="34" charset="0"/>
                        <a:cs typeface="Arial" panose="020B0604020202020204" pitchFamily="34" charset="0"/>
                      </a:endParaRPr>
                    </a:p>
                    <a:p>
                      <a:pPr marL="0" marR="0" algn="ctr">
                        <a:lnSpc>
                          <a:spcPct val="107000"/>
                        </a:lnSpc>
                        <a:spcBef>
                          <a:spcPts val="0"/>
                        </a:spcBef>
                        <a:spcAft>
                          <a:spcPts val="0"/>
                        </a:spcAft>
                      </a:pPr>
                      <a:endParaRPr lang="fr-FR" sz="2400" b="1" dirty="0">
                        <a:solidFill>
                          <a:srgbClr val="000000"/>
                        </a:solidFill>
                        <a:effectLst/>
                        <a:latin typeface="+mn-lt"/>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fr-FR" sz="3600" b="1" dirty="0">
                          <a:solidFill>
                            <a:srgbClr val="FF0000"/>
                          </a:solidFill>
                          <a:effectLst/>
                          <a:latin typeface="+mn-lt"/>
                          <a:ea typeface="Calibri" panose="020F0502020204030204" pitchFamily="34" charset="0"/>
                          <a:cs typeface="Arial" panose="020B0604020202020204" pitchFamily="34" charset="0"/>
                        </a:rPr>
                        <a:t>14</a:t>
                      </a:r>
                      <a:r>
                        <a:rPr lang="fr-FR" sz="2400" dirty="0">
                          <a:solidFill>
                            <a:srgbClr val="000000"/>
                          </a:solidFill>
                          <a:effectLst/>
                          <a:latin typeface="+mn-lt"/>
                          <a:ea typeface="Calibri" panose="020F0502020204030204" pitchFamily="34" charset="0"/>
                          <a:cs typeface="Times New Roman" panose="02020603050405020304" pitchFamily="18" charset="0"/>
                        </a:rPr>
                        <a:t> </a:t>
                      </a:r>
                      <a:endParaRPr lang="en-US" sz="2400" dirty="0">
                        <a:effectLst/>
                        <a:latin typeface="+mn-lt"/>
                        <a:ea typeface="Calibri" panose="020F0502020204030204" pitchFamily="34" charset="0"/>
                        <a:cs typeface="Times New Roman" panose="02020603050405020304" pitchFamily="18" charset="0"/>
                      </a:endParaRPr>
                    </a:p>
                  </a:txBody>
                  <a:tcPr marL="21351" marR="21351" marT="0" marB="0" anchor="ctr">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868519641"/>
                  </a:ext>
                </a:extLst>
              </a:tr>
              <a:tr h="2364809">
                <a:tc>
                  <a:txBody>
                    <a:bodyPr/>
                    <a:lstStyle/>
                    <a:p>
                      <a:pPr marL="0" marR="0" algn="ctr">
                        <a:lnSpc>
                          <a:spcPct val="107000"/>
                        </a:lnSpc>
                        <a:spcBef>
                          <a:spcPts val="0"/>
                        </a:spcBef>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21351" marR="21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07000"/>
                        </a:lnSpc>
                        <a:spcBef>
                          <a:spcPts val="0"/>
                        </a:spcBef>
                        <a:spcAft>
                          <a:spcPts val="0"/>
                        </a:spcAft>
                      </a:pPr>
                      <a:endParaRPr lang="fr-FR" sz="3600" b="1" kern="1200" dirty="0">
                        <a:solidFill>
                          <a:srgbClr val="FF0000"/>
                        </a:solidFill>
                        <a:effectLst/>
                        <a:latin typeface="+mn-lt"/>
                        <a:ea typeface="Calibri" panose="020F0502020204030204" pitchFamily="34" charset="0"/>
                        <a:cs typeface="Arial" panose="020B0604020202020204" pitchFamily="34" charset="0"/>
                      </a:endParaRPr>
                    </a:p>
                    <a:p>
                      <a:pPr marL="0" marR="0" algn="ctr" defTabSz="914400" rtl="0" eaLnBrk="1" latinLnBrk="0" hangingPunct="1">
                        <a:lnSpc>
                          <a:spcPct val="107000"/>
                        </a:lnSpc>
                        <a:spcBef>
                          <a:spcPts val="0"/>
                        </a:spcBef>
                        <a:spcAft>
                          <a:spcPts val="0"/>
                        </a:spcAft>
                      </a:pPr>
                      <a:endParaRPr lang="fr-FR" sz="3600" b="1" kern="1200" dirty="0">
                        <a:solidFill>
                          <a:srgbClr val="FF0000"/>
                        </a:solidFill>
                        <a:effectLst/>
                        <a:latin typeface="+mn-lt"/>
                        <a:ea typeface="Calibri" panose="020F0502020204030204" pitchFamily="34" charset="0"/>
                        <a:cs typeface="Arial" panose="020B0604020202020204" pitchFamily="34" charset="0"/>
                      </a:endParaRPr>
                    </a:p>
                    <a:p>
                      <a:pPr marL="0" marR="0" algn="ctr" defTabSz="914400" rtl="0" eaLnBrk="1" latinLnBrk="0" hangingPunct="1">
                        <a:lnSpc>
                          <a:spcPct val="107000"/>
                        </a:lnSpc>
                        <a:spcBef>
                          <a:spcPts val="0"/>
                        </a:spcBef>
                        <a:spcAft>
                          <a:spcPts val="0"/>
                        </a:spcAft>
                      </a:pPr>
                      <a:r>
                        <a:rPr lang="fr-FR" sz="3600" b="1" kern="1200" dirty="0">
                          <a:solidFill>
                            <a:srgbClr val="FF0000"/>
                          </a:solidFill>
                          <a:effectLst/>
                          <a:latin typeface="+mn-lt"/>
                          <a:ea typeface="Calibri" panose="020F0502020204030204" pitchFamily="34" charset="0"/>
                          <a:cs typeface="Arial" panose="020B0604020202020204" pitchFamily="34" charset="0"/>
                        </a:rPr>
                        <a:t>1</a:t>
                      </a:r>
                      <a:endParaRPr lang="en-US" sz="3600" b="1" kern="1200" dirty="0">
                        <a:solidFill>
                          <a:srgbClr val="FF0000"/>
                        </a:solidFill>
                        <a:effectLst/>
                        <a:latin typeface="+mn-lt"/>
                        <a:ea typeface="Calibri" panose="020F0502020204030204" pitchFamily="34" charset="0"/>
                        <a:cs typeface="Arial" panose="020B0604020202020204" pitchFamily="34" charset="0"/>
                      </a:endParaRPr>
                    </a:p>
                    <a:p>
                      <a:pPr marL="0" marR="0" algn="ctr" defTabSz="914400" rtl="0" eaLnBrk="1" latinLnBrk="0" hangingPunct="1">
                        <a:lnSpc>
                          <a:spcPct val="107000"/>
                        </a:lnSpc>
                        <a:spcBef>
                          <a:spcPts val="0"/>
                        </a:spcBef>
                        <a:spcAft>
                          <a:spcPts val="0"/>
                        </a:spcAft>
                      </a:pPr>
                      <a:r>
                        <a:rPr lang="fr-FR" sz="3600" b="1" kern="1200" dirty="0">
                          <a:solidFill>
                            <a:srgbClr val="FF0000"/>
                          </a:solidFill>
                          <a:effectLst/>
                          <a:latin typeface="+mn-lt"/>
                          <a:ea typeface="Calibri" panose="020F0502020204030204" pitchFamily="34" charset="0"/>
                          <a:cs typeface="Arial" panose="020B0604020202020204" pitchFamily="34" charset="0"/>
                        </a:rPr>
                        <a:t> </a:t>
                      </a:r>
                      <a:endParaRPr lang="en-US" sz="3600" b="1" kern="1200" dirty="0">
                        <a:solidFill>
                          <a:srgbClr val="FF0000"/>
                        </a:solidFill>
                        <a:effectLst/>
                        <a:latin typeface="+mn-lt"/>
                        <a:ea typeface="Calibri" panose="020F0502020204030204" pitchFamily="34" charset="0"/>
                        <a:cs typeface="Arial" panose="020B0604020202020204" pitchFamily="34" charset="0"/>
                      </a:endParaRPr>
                    </a:p>
                  </a:txBody>
                  <a:tcPr marL="21351" marR="21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07000"/>
                        </a:lnSpc>
                        <a:spcBef>
                          <a:spcPts val="0"/>
                        </a:spcBef>
                        <a:spcAft>
                          <a:spcPts val="0"/>
                        </a:spcAft>
                      </a:pPr>
                      <a:endParaRPr lang="fr-FR" sz="3600" b="1" kern="1200" dirty="0">
                        <a:solidFill>
                          <a:srgbClr val="FF0000"/>
                        </a:solidFill>
                        <a:effectLst/>
                        <a:latin typeface="+mn-lt"/>
                        <a:ea typeface="Calibri" panose="020F0502020204030204" pitchFamily="34" charset="0"/>
                        <a:cs typeface="Arial" panose="020B0604020202020204" pitchFamily="34" charset="0"/>
                      </a:endParaRPr>
                    </a:p>
                    <a:p>
                      <a:pPr marL="0" marR="0" algn="ctr" defTabSz="914400" rtl="0" eaLnBrk="1" latinLnBrk="0" hangingPunct="1">
                        <a:lnSpc>
                          <a:spcPct val="107000"/>
                        </a:lnSpc>
                        <a:spcBef>
                          <a:spcPts val="0"/>
                        </a:spcBef>
                        <a:spcAft>
                          <a:spcPts val="0"/>
                        </a:spcAft>
                      </a:pPr>
                      <a:endParaRPr lang="fr-FR" sz="3600" b="1" kern="1200" dirty="0">
                        <a:solidFill>
                          <a:srgbClr val="FF0000"/>
                        </a:solidFill>
                        <a:effectLst/>
                        <a:latin typeface="+mn-lt"/>
                        <a:ea typeface="Calibri" panose="020F0502020204030204" pitchFamily="34" charset="0"/>
                        <a:cs typeface="Arial" panose="020B0604020202020204" pitchFamily="34" charset="0"/>
                      </a:endParaRPr>
                    </a:p>
                    <a:p>
                      <a:pPr marL="0" marR="0" algn="ctr" defTabSz="914400" rtl="0" eaLnBrk="1" latinLnBrk="0" hangingPunct="1">
                        <a:lnSpc>
                          <a:spcPct val="107000"/>
                        </a:lnSpc>
                        <a:spcBef>
                          <a:spcPts val="0"/>
                        </a:spcBef>
                        <a:spcAft>
                          <a:spcPts val="0"/>
                        </a:spcAft>
                      </a:pPr>
                      <a:endParaRPr lang="fr-FR" sz="3600" b="1" kern="1200" dirty="0">
                        <a:solidFill>
                          <a:srgbClr val="FF0000"/>
                        </a:solidFill>
                        <a:effectLst/>
                        <a:latin typeface="+mn-lt"/>
                        <a:ea typeface="Calibri" panose="020F0502020204030204" pitchFamily="34" charset="0"/>
                        <a:cs typeface="Arial" panose="020B0604020202020204" pitchFamily="34" charset="0"/>
                      </a:endParaRPr>
                    </a:p>
                    <a:p>
                      <a:pPr marL="0" marR="0" algn="ctr" defTabSz="914400" rtl="0" eaLnBrk="1" latinLnBrk="0" hangingPunct="1">
                        <a:lnSpc>
                          <a:spcPct val="107000"/>
                        </a:lnSpc>
                        <a:spcBef>
                          <a:spcPts val="0"/>
                        </a:spcBef>
                        <a:spcAft>
                          <a:spcPts val="0"/>
                        </a:spcAft>
                      </a:pPr>
                      <a:r>
                        <a:rPr lang="fr-FR" sz="3600" b="1" kern="1200" dirty="0">
                          <a:solidFill>
                            <a:srgbClr val="FF0000"/>
                          </a:solidFill>
                          <a:effectLst/>
                          <a:latin typeface="+mn-lt"/>
                          <a:ea typeface="Calibri" panose="020F0502020204030204" pitchFamily="34" charset="0"/>
                          <a:cs typeface="Arial" panose="020B0604020202020204" pitchFamily="34" charset="0"/>
                        </a:rPr>
                        <a:t>7</a:t>
                      </a:r>
                      <a:endParaRPr lang="en-US" sz="3600" b="1" kern="1200" dirty="0">
                        <a:solidFill>
                          <a:srgbClr val="FF0000"/>
                        </a:solidFill>
                        <a:effectLst/>
                        <a:latin typeface="+mn-lt"/>
                        <a:ea typeface="Calibri" panose="020F0502020204030204" pitchFamily="34" charset="0"/>
                        <a:cs typeface="Arial" panose="020B0604020202020204" pitchFamily="34" charset="0"/>
                      </a:endParaRPr>
                    </a:p>
                  </a:txBody>
                  <a:tcPr marL="21351" marR="21351" marT="0" marB="0" anchor="ct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5655988"/>
                  </a:ext>
                </a:extLst>
              </a:tr>
            </a:tbl>
          </a:graphicData>
        </a:graphic>
      </p:graphicFrame>
      <p:pic>
        <p:nvPicPr>
          <p:cNvPr id="6" name="Picture 5">
            <a:extLst>
              <a:ext uri="{FF2B5EF4-FFF2-40B4-BE49-F238E27FC236}">
                <a16:creationId xmlns:a16="http://schemas.microsoft.com/office/drawing/2014/main" id="{CE097E01-019A-4447-960D-6370A93176C0}"/>
              </a:ext>
            </a:extLst>
          </p:cNvPr>
          <p:cNvPicPr>
            <a:picLocks noChangeAspect="1"/>
          </p:cNvPicPr>
          <p:nvPr/>
        </p:nvPicPr>
        <p:blipFill>
          <a:blip r:embed="rId2"/>
          <a:stretch>
            <a:fillRect/>
          </a:stretch>
        </p:blipFill>
        <p:spPr>
          <a:xfrm>
            <a:off x="1294743" y="1347039"/>
            <a:ext cx="4561725" cy="2423577"/>
          </a:xfrm>
          <a:prstGeom prst="rect">
            <a:avLst/>
          </a:prstGeom>
        </p:spPr>
      </p:pic>
      <p:pic>
        <p:nvPicPr>
          <p:cNvPr id="7" name="Picture 6">
            <a:extLst>
              <a:ext uri="{FF2B5EF4-FFF2-40B4-BE49-F238E27FC236}">
                <a16:creationId xmlns:a16="http://schemas.microsoft.com/office/drawing/2014/main" id="{A66B4773-E2A5-4FC1-A5BA-9B4875B1D476}"/>
              </a:ext>
            </a:extLst>
          </p:cNvPr>
          <p:cNvPicPr>
            <a:picLocks noChangeAspect="1"/>
          </p:cNvPicPr>
          <p:nvPr/>
        </p:nvPicPr>
        <p:blipFill>
          <a:blip r:embed="rId3"/>
          <a:stretch>
            <a:fillRect/>
          </a:stretch>
        </p:blipFill>
        <p:spPr>
          <a:xfrm>
            <a:off x="6411472" y="1644146"/>
            <a:ext cx="1368071" cy="1013386"/>
          </a:xfrm>
          <a:prstGeom prst="rect">
            <a:avLst/>
          </a:prstGeom>
        </p:spPr>
      </p:pic>
      <p:pic>
        <p:nvPicPr>
          <p:cNvPr id="8" name="Picture 7">
            <a:extLst>
              <a:ext uri="{FF2B5EF4-FFF2-40B4-BE49-F238E27FC236}">
                <a16:creationId xmlns:a16="http://schemas.microsoft.com/office/drawing/2014/main" id="{BC2440D2-91CB-457A-8C07-92FDB6AFA5A8}"/>
              </a:ext>
            </a:extLst>
          </p:cNvPr>
          <p:cNvPicPr>
            <a:picLocks noChangeAspect="1"/>
          </p:cNvPicPr>
          <p:nvPr/>
        </p:nvPicPr>
        <p:blipFill>
          <a:blip r:embed="rId4"/>
          <a:stretch>
            <a:fillRect/>
          </a:stretch>
        </p:blipFill>
        <p:spPr>
          <a:xfrm>
            <a:off x="7914152" y="1347039"/>
            <a:ext cx="3274406" cy="1942981"/>
          </a:xfrm>
          <a:prstGeom prst="rect">
            <a:avLst/>
          </a:prstGeom>
        </p:spPr>
      </p:pic>
      <p:pic>
        <p:nvPicPr>
          <p:cNvPr id="9" name="Picture 8">
            <a:extLst>
              <a:ext uri="{FF2B5EF4-FFF2-40B4-BE49-F238E27FC236}">
                <a16:creationId xmlns:a16="http://schemas.microsoft.com/office/drawing/2014/main" id="{7CAF4997-261B-4960-AD0B-57A2BA4493BE}"/>
              </a:ext>
            </a:extLst>
          </p:cNvPr>
          <p:cNvPicPr>
            <a:picLocks noChangeAspect="1"/>
          </p:cNvPicPr>
          <p:nvPr/>
        </p:nvPicPr>
        <p:blipFill>
          <a:blip r:embed="rId5"/>
          <a:stretch>
            <a:fillRect/>
          </a:stretch>
        </p:blipFill>
        <p:spPr>
          <a:xfrm>
            <a:off x="1172791" y="4045841"/>
            <a:ext cx="4805628" cy="2226619"/>
          </a:xfrm>
          <a:prstGeom prst="rect">
            <a:avLst/>
          </a:prstGeom>
        </p:spPr>
      </p:pic>
      <p:pic>
        <p:nvPicPr>
          <p:cNvPr id="10" name="Picture 9">
            <a:extLst>
              <a:ext uri="{FF2B5EF4-FFF2-40B4-BE49-F238E27FC236}">
                <a16:creationId xmlns:a16="http://schemas.microsoft.com/office/drawing/2014/main" id="{8435E815-AF1D-48D5-A97E-93D7A59D0A96}"/>
              </a:ext>
            </a:extLst>
          </p:cNvPr>
          <p:cNvPicPr>
            <a:picLocks noChangeAspect="1"/>
          </p:cNvPicPr>
          <p:nvPr/>
        </p:nvPicPr>
        <p:blipFill>
          <a:blip r:embed="rId6"/>
          <a:stretch>
            <a:fillRect/>
          </a:stretch>
        </p:blipFill>
        <p:spPr>
          <a:xfrm>
            <a:off x="6993004" y="4524237"/>
            <a:ext cx="877001" cy="1269829"/>
          </a:xfrm>
          <a:prstGeom prst="rect">
            <a:avLst/>
          </a:prstGeom>
        </p:spPr>
      </p:pic>
      <p:pic>
        <p:nvPicPr>
          <p:cNvPr id="11" name="Picture 10">
            <a:extLst>
              <a:ext uri="{FF2B5EF4-FFF2-40B4-BE49-F238E27FC236}">
                <a16:creationId xmlns:a16="http://schemas.microsoft.com/office/drawing/2014/main" id="{72433ECC-7758-4EC6-941D-C29774006A5D}"/>
              </a:ext>
            </a:extLst>
          </p:cNvPr>
          <p:cNvPicPr>
            <a:picLocks noChangeAspect="1"/>
          </p:cNvPicPr>
          <p:nvPr/>
        </p:nvPicPr>
        <p:blipFill>
          <a:blip r:embed="rId7"/>
          <a:stretch>
            <a:fillRect/>
          </a:stretch>
        </p:blipFill>
        <p:spPr>
          <a:xfrm>
            <a:off x="8308180" y="4325919"/>
            <a:ext cx="2479685" cy="1404666"/>
          </a:xfrm>
          <a:prstGeom prst="rect">
            <a:avLst/>
          </a:prstGeom>
        </p:spPr>
      </p:pic>
    </p:spTree>
    <p:extLst>
      <p:ext uri="{BB962C8B-B14F-4D97-AF65-F5344CB8AC3E}">
        <p14:creationId xmlns:p14="http://schemas.microsoft.com/office/powerpoint/2010/main" val="3821528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AC413-9615-4A95-A4C8-05843D452F25}"/>
              </a:ext>
            </a:extLst>
          </p:cNvPr>
          <p:cNvSpPr>
            <a:spLocks noGrp="1"/>
          </p:cNvSpPr>
          <p:nvPr>
            <p:ph type="title"/>
          </p:nvPr>
        </p:nvSpPr>
        <p:spPr>
          <a:xfrm>
            <a:off x="771525" y="0"/>
            <a:ext cx="10515600" cy="1325563"/>
          </a:xfrm>
        </p:spPr>
        <p:txBody>
          <a:bodyPr/>
          <a:lstStyle/>
          <a:p>
            <a:r>
              <a:rPr lang="fr-FR" sz="3500" b="1" dirty="0"/>
              <a:t>Conseils à l’utilisation du </a:t>
            </a:r>
            <a:r>
              <a:rPr lang="fr-FR" sz="3500" b="1" dirty="0" err="1"/>
              <a:t>Plumpy</a:t>
            </a:r>
            <a:r>
              <a:rPr lang="fr-FR" sz="3500" b="1" dirty="0"/>
              <a:t> </a:t>
            </a:r>
            <a:r>
              <a:rPr lang="fr-FR" sz="3500" b="1" dirty="0" err="1"/>
              <a:t>nut</a:t>
            </a:r>
            <a:br>
              <a:rPr lang="en-US" dirty="0"/>
            </a:br>
            <a:endParaRPr lang="en-US" dirty="0"/>
          </a:p>
        </p:txBody>
      </p:sp>
      <p:pic>
        <p:nvPicPr>
          <p:cNvPr id="6" name="Picture 5">
            <a:extLst>
              <a:ext uri="{FF2B5EF4-FFF2-40B4-BE49-F238E27FC236}">
                <a16:creationId xmlns:a16="http://schemas.microsoft.com/office/drawing/2014/main" id="{902C40C7-72CB-4D25-952D-49B03D9EFA1E}"/>
              </a:ext>
            </a:extLst>
          </p:cNvPr>
          <p:cNvPicPr>
            <a:picLocks noChangeAspect="1"/>
          </p:cNvPicPr>
          <p:nvPr/>
        </p:nvPicPr>
        <p:blipFill>
          <a:blip r:embed="rId2"/>
          <a:stretch>
            <a:fillRect/>
          </a:stretch>
        </p:blipFill>
        <p:spPr>
          <a:xfrm>
            <a:off x="771525" y="950004"/>
            <a:ext cx="5944829" cy="5424934"/>
          </a:xfrm>
          <a:prstGeom prst="rect">
            <a:avLst/>
          </a:prstGeom>
        </p:spPr>
      </p:pic>
      <p:sp>
        <p:nvSpPr>
          <p:cNvPr id="8" name="Rectangle 7">
            <a:extLst>
              <a:ext uri="{FF2B5EF4-FFF2-40B4-BE49-F238E27FC236}">
                <a16:creationId xmlns:a16="http://schemas.microsoft.com/office/drawing/2014/main" id="{D91BDC32-5653-4A3E-8B4D-20497B03BF52}"/>
              </a:ext>
            </a:extLst>
          </p:cNvPr>
          <p:cNvSpPr/>
          <p:nvPr/>
        </p:nvSpPr>
        <p:spPr>
          <a:xfrm>
            <a:off x="7266210" y="2588731"/>
            <a:ext cx="3471058" cy="3294172"/>
          </a:xfrm>
          <a:prstGeom prst="rect">
            <a:avLst/>
          </a:prstGeom>
        </p:spPr>
        <p:txBody>
          <a:bodyPr wrap="square">
            <a:spAutoFit/>
          </a:bodyPr>
          <a:lstStyle/>
          <a:p>
            <a:pPr marL="457200" marR="0" algn="ctr">
              <a:lnSpc>
                <a:spcPct val="115000"/>
              </a:lnSpc>
              <a:spcBef>
                <a:spcPts val="0"/>
              </a:spcBef>
              <a:spcAft>
                <a:spcPts val="1000"/>
              </a:spcAft>
            </a:pPr>
            <a:r>
              <a:rPr lang="fr-FR" sz="1200" b="1" dirty="0">
                <a:latin typeface="Arial Narrow" panose="020B0606020202030204" pitchFamily="34" charset="0"/>
                <a:ea typeface="Times New Roman" panose="02020603050405020304" pitchFamily="18" charset="0"/>
                <a:cs typeface="Arial" panose="020B0604020202020204" pitchFamily="34" charset="0"/>
              </a:rPr>
              <a:t> </a:t>
            </a:r>
            <a:endParaRPr lang="en-US" sz="1200" dirty="0">
              <a:latin typeface="Times New Roman" panose="02020603050405020304" pitchFamily="18" charset="0"/>
              <a:ea typeface="Times New Roman" panose="02020603050405020304" pitchFamily="18" charset="0"/>
            </a:endParaRPr>
          </a:p>
          <a:p>
            <a:pPr marL="457200" marR="0" algn="ctr">
              <a:lnSpc>
                <a:spcPct val="115000"/>
              </a:lnSpc>
              <a:spcBef>
                <a:spcPts val="0"/>
              </a:spcBef>
              <a:spcAft>
                <a:spcPts val="1000"/>
              </a:spcAft>
            </a:pPr>
            <a:r>
              <a:rPr lang="fr-FR" sz="1200" b="1" dirty="0">
                <a:latin typeface="Arial Narrow" panose="020B0606020202030204" pitchFamily="34" charset="0"/>
                <a:ea typeface="Times New Roman" panose="02020603050405020304" pitchFamily="18" charset="0"/>
                <a:cs typeface="Arial" panose="020B0604020202020204" pitchFamily="34" charset="0"/>
              </a:rPr>
              <a:t> </a:t>
            </a:r>
            <a:endParaRPr lang="en-US" sz="1200" dirty="0">
              <a:latin typeface="Times New Roman" panose="02020603050405020304" pitchFamily="18" charset="0"/>
              <a:ea typeface="Times New Roman" panose="02020603050405020304" pitchFamily="18" charset="0"/>
            </a:endParaRPr>
          </a:p>
          <a:p>
            <a:pPr algn="ctr">
              <a:lnSpc>
                <a:spcPct val="115000"/>
              </a:lnSpc>
              <a:spcAft>
                <a:spcPts val="1000"/>
              </a:spcAft>
            </a:pPr>
            <a:r>
              <a:rPr lang="fr-FR" sz="2400" b="1" dirty="0">
                <a:solidFill>
                  <a:srgbClr val="FF0000"/>
                </a:solidFill>
                <a:latin typeface="Arial Narrow" panose="020B0606020202030204" pitchFamily="34" charset="0"/>
                <a:ea typeface="Calibri" panose="020F0502020204030204" pitchFamily="34" charset="0"/>
                <a:cs typeface="Arial" panose="020B0604020202020204" pitchFamily="34" charset="0"/>
              </a:rPr>
              <a:t>L’ATPE est une nourriture et un médicament destiné exclusivement aux patients malnutris sévères donc ne pas le partager avec les autres enfants</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9554C728-D4EC-47D6-B66B-DC1D810F4B15}"/>
              </a:ext>
            </a:extLst>
          </p:cNvPr>
          <p:cNvPicPr>
            <a:picLocks noChangeAspect="1"/>
          </p:cNvPicPr>
          <p:nvPr/>
        </p:nvPicPr>
        <p:blipFill>
          <a:blip r:embed="rId3"/>
          <a:stretch>
            <a:fillRect/>
          </a:stretch>
        </p:blipFill>
        <p:spPr>
          <a:xfrm>
            <a:off x="7613471" y="761902"/>
            <a:ext cx="2776537" cy="2298022"/>
          </a:xfrm>
          <a:prstGeom prst="rect">
            <a:avLst/>
          </a:prstGeom>
        </p:spPr>
      </p:pic>
    </p:spTree>
    <p:extLst>
      <p:ext uri="{BB962C8B-B14F-4D97-AF65-F5344CB8AC3E}">
        <p14:creationId xmlns:p14="http://schemas.microsoft.com/office/powerpoint/2010/main" val="81709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3A143-C0F7-4BBD-8BF9-67199BA45F00}"/>
              </a:ext>
            </a:extLst>
          </p:cNvPr>
          <p:cNvSpPr>
            <a:spLocks noGrp="1"/>
          </p:cNvSpPr>
          <p:nvPr>
            <p:ph type="title"/>
          </p:nvPr>
        </p:nvSpPr>
        <p:spPr>
          <a:xfrm>
            <a:off x="762000" y="-349250"/>
            <a:ext cx="10515600" cy="1325563"/>
          </a:xfrm>
        </p:spPr>
        <p:txBody>
          <a:bodyPr>
            <a:normAutofit/>
          </a:bodyPr>
          <a:lstStyle/>
          <a:p>
            <a:br>
              <a:rPr lang="en-US" sz="4000" b="1" dirty="0">
                <a:solidFill>
                  <a:srgbClr val="0000CC"/>
                </a:solidFill>
              </a:rPr>
            </a:br>
            <a:r>
              <a:rPr lang="en-US" sz="4000" b="1" dirty="0">
                <a:solidFill>
                  <a:srgbClr val="0000CC"/>
                </a:solidFill>
              </a:rPr>
              <a:t>11-Traitement </a:t>
            </a:r>
            <a:r>
              <a:rPr lang="en-US" sz="4000" b="1" dirty="0" err="1">
                <a:solidFill>
                  <a:srgbClr val="0000CC"/>
                </a:solidFill>
              </a:rPr>
              <a:t>médical</a:t>
            </a:r>
            <a:r>
              <a:rPr lang="en-US" sz="4000" b="1" dirty="0">
                <a:solidFill>
                  <a:srgbClr val="0000CC"/>
                </a:solidFill>
              </a:rPr>
              <a:t> </a:t>
            </a:r>
            <a:r>
              <a:rPr lang="en-US" sz="4000" b="1" dirty="0" err="1">
                <a:solidFill>
                  <a:srgbClr val="0000CC"/>
                </a:solidFill>
              </a:rPr>
              <a:t>systématique</a:t>
            </a:r>
            <a:endParaRPr lang="en-US" sz="4000" b="1" dirty="0">
              <a:solidFill>
                <a:srgbClr val="0000CC"/>
              </a:solidFill>
            </a:endParaRPr>
          </a:p>
        </p:txBody>
      </p:sp>
      <p:graphicFrame>
        <p:nvGraphicFramePr>
          <p:cNvPr id="4" name="Table 3">
            <a:extLst>
              <a:ext uri="{FF2B5EF4-FFF2-40B4-BE49-F238E27FC236}">
                <a16:creationId xmlns:a16="http://schemas.microsoft.com/office/drawing/2014/main" id="{A638D31B-134C-45FD-9EFA-7FA9441214A3}"/>
              </a:ext>
            </a:extLst>
          </p:cNvPr>
          <p:cNvGraphicFramePr>
            <a:graphicFrameLocks noGrp="1"/>
          </p:cNvGraphicFramePr>
          <p:nvPr>
            <p:extLst>
              <p:ext uri="{D42A27DB-BD31-4B8C-83A1-F6EECF244321}">
                <p14:modId xmlns:p14="http://schemas.microsoft.com/office/powerpoint/2010/main" val="2059424936"/>
              </p:ext>
            </p:extLst>
          </p:nvPr>
        </p:nvGraphicFramePr>
        <p:xfrm>
          <a:off x="642937" y="824431"/>
          <a:ext cx="10787063" cy="5582408"/>
        </p:xfrm>
        <a:graphic>
          <a:graphicData uri="http://schemas.openxmlformats.org/drawingml/2006/table">
            <a:tbl>
              <a:tblPr firstRow="1" firstCol="1" bandRow="1"/>
              <a:tblGrid>
                <a:gridCol w="2329699">
                  <a:extLst>
                    <a:ext uri="{9D8B030D-6E8A-4147-A177-3AD203B41FA5}">
                      <a16:colId xmlns:a16="http://schemas.microsoft.com/office/drawing/2014/main" val="1481518555"/>
                    </a:ext>
                  </a:extLst>
                </a:gridCol>
                <a:gridCol w="1238319">
                  <a:extLst>
                    <a:ext uri="{9D8B030D-6E8A-4147-A177-3AD203B41FA5}">
                      <a16:colId xmlns:a16="http://schemas.microsoft.com/office/drawing/2014/main" val="1934767776"/>
                    </a:ext>
                  </a:extLst>
                </a:gridCol>
                <a:gridCol w="2169142">
                  <a:extLst>
                    <a:ext uri="{9D8B030D-6E8A-4147-A177-3AD203B41FA5}">
                      <a16:colId xmlns:a16="http://schemas.microsoft.com/office/drawing/2014/main" val="2230151401"/>
                    </a:ext>
                  </a:extLst>
                </a:gridCol>
                <a:gridCol w="960253">
                  <a:extLst>
                    <a:ext uri="{9D8B030D-6E8A-4147-A177-3AD203B41FA5}">
                      <a16:colId xmlns:a16="http://schemas.microsoft.com/office/drawing/2014/main" val="1941719372"/>
                    </a:ext>
                  </a:extLst>
                </a:gridCol>
                <a:gridCol w="1344426">
                  <a:extLst>
                    <a:ext uri="{9D8B030D-6E8A-4147-A177-3AD203B41FA5}">
                      <a16:colId xmlns:a16="http://schemas.microsoft.com/office/drawing/2014/main" val="3734382149"/>
                    </a:ext>
                  </a:extLst>
                </a:gridCol>
                <a:gridCol w="1187963">
                  <a:extLst>
                    <a:ext uri="{9D8B030D-6E8A-4147-A177-3AD203B41FA5}">
                      <a16:colId xmlns:a16="http://schemas.microsoft.com/office/drawing/2014/main" val="978728931"/>
                    </a:ext>
                  </a:extLst>
                </a:gridCol>
                <a:gridCol w="1557261">
                  <a:extLst>
                    <a:ext uri="{9D8B030D-6E8A-4147-A177-3AD203B41FA5}">
                      <a16:colId xmlns:a16="http://schemas.microsoft.com/office/drawing/2014/main" val="2822321934"/>
                    </a:ext>
                  </a:extLst>
                </a:gridCol>
              </a:tblGrid>
              <a:tr h="1052984">
                <a:tc>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État nutritionnel</a:t>
                      </a:r>
                      <a:endParaRPr lang="en-US"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fr-FR" sz="2000" b="1" dirty="0">
                          <a:solidFill>
                            <a:srgbClr val="000000"/>
                          </a:solidFill>
                          <a:effectLst/>
                          <a:latin typeface="+mn-lt"/>
                          <a:ea typeface="Calibri" panose="020F0502020204030204" pitchFamily="34" charset="0"/>
                          <a:cs typeface="Arial" panose="020B0604020202020204" pitchFamily="34" charset="0"/>
                        </a:rPr>
                        <a:t>Médicament</a:t>
                      </a:r>
                      <a:endParaRPr lang="en-US" sz="2000" dirty="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fr-FR" sz="2000" b="1">
                          <a:solidFill>
                            <a:srgbClr val="000000"/>
                          </a:solidFill>
                          <a:effectLst/>
                          <a:latin typeface="+mn-lt"/>
                          <a:ea typeface="Calibri" panose="020F0502020204030204" pitchFamily="34" charset="0"/>
                          <a:cs typeface="Arial" panose="020B0604020202020204" pitchFamily="34" charset="0"/>
                        </a:rPr>
                        <a:t>Quand</a:t>
                      </a:r>
                      <a:endParaRPr lang="en-US" sz="200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fr-FR" sz="2000" b="1">
                          <a:solidFill>
                            <a:srgbClr val="000000"/>
                          </a:solidFill>
                          <a:effectLst/>
                          <a:latin typeface="+mn-lt"/>
                          <a:ea typeface="Calibri" panose="020F0502020204030204" pitchFamily="34" charset="0"/>
                          <a:cs typeface="Arial" panose="020B0604020202020204" pitchFamily="34" charset="0"/>
                        </a:rPr>
                        <a:t>Combien de temps</a:t>
                      </a:r>
                      <a:endParaRPr lang="en-US" sz="200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fr-FR" sz="2000" b="1">
                          <a:solidFill>
                            <a:srgbClr val="000000"/>
                          </a:solidFill>
                          <a:effectLst/>
                          <a:latin typeface="+mn-lt"/>
                          <a:ea typeface="Calibri" panose="020F0502020204030204" pitchFamily="34" charset="0"/>
                          <a:cs typeface="Arial" panose="020B0604020202020204" pitchFamily="34" charset="0"/>
                        </a:rPr>
                        <a:t>A qui</a:t>
                      </a:r>
                      <a:endParaRPr lang="en-US" sz="200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fr-FR" sz="2000" b="1">
                          <a:solidFill>
                            <a:srgbClr val="000000"/>
                          </a:solidFill>
                          <a:effectLst/>
                          <a:latin typeface="+mn-lt"/>
                          <a:ea typeface="Calibri" panose="020F0502020204030204" pitchFamily="34" charset="0"/>
                          <a:cs typeface="Arial" panose="020B0604020202020204" pitchFamily="34" charset="0"/>
                        </a:rPr>
                        <a:t>Dosage</a:t>
                      </a:r>
                      <a:endParaRPr lang="en-US" sz="20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fr-FR" sz="2000" b="1">
                          <a:solidFill>
                            <a:srgbClr val="000000"/>
                          </a:solidFill>
                          <a:effectLst/>
                          <a:latin typeface="+mn-lt"/>
                          <a:ea typeface="Calibri" panose="020F0502020204030204" pitchFamily="34" charset="0"/>
                          <a:cs typeface="Arial" panose="020B0604020202020204" pitchFamily="34" charset="0"/>
                        </a:rPr>
                        <a:t>Nombre de comprimée</a:t>
                      </a:r>
                      <a:endParaRPr lang="en-US" sz="200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10694440"/>
                  </a:ext>
                </a:extLst>
              </a:tr>
              <a:tr h="1300782">
                <a:tc rowSpan="6">
                  <a:txBody>
                    <a:bodyPr/>
                    <a:lstStyle/>
                    <a:p>
                      <a:pPr marL="0" marR="0" algn="ctr">
                        <a:lnSpc>
                          <a:spcPct val="107000"/>
                        </a:lnSpc>
                        <a:spcBef>
                          <a:spcPts val="0"/>
                        </a:spcBef>
                        <a:spcAft>
                          <a:spcPts val="0"/>
                        </a:spcAft>
                      </a:pPr>
                      <a:r>
                        <a:rPr lang="fr-FR" sz="2000" b="1" dirty="0">
                          <a:solidFill>
                            <a:srgbClr val="000000"/>
                          </a:solidFill>
                          <a:effectLst/>
                          <a:latin typeface="+mn-lt"/>
                          <a:ea typeface="Calibri" panose="020F0502020204030204" pitchFamily="34" charset="0"/>
                          <a:cs typeface="Calibri" panose="020F0502020204030204" pitchFamily="34" charset="0"/>
                        </a:rPr>
                        <a:t>PB &gt;90 mm et &lt;115 mm</a:t>
                      </a:r>
                      <a:endParaRPr lang="en-US" sz="200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fr-FR" sz="2000" b="1" dirty="0">
                          <a:solidFill>
                            <a:srgbClr val="000000"/>
                          </a:solidFill>
                          <a:effectLst/>
                          <a:latin typeface="+mn-lt"/>
                          <a:ea typeface="Calibri" panose="020F0502020204030204" pitchFamily="34" charset="0"/>
                          <a:cs typeface="Calibri" panose="020F0502020204030204" pitchFamily="34" charset="0"/>
                        </a:rPr>
                        <a:t>Et</a:t>
                      </a:r>
                      <a:endParaRPr lang="en-US" sz="200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fr-FR" sz="2000" b="1" dirty="0">
                          <a:solidFill>
                            <a:srgbClr val="000000"/>
                          </a:solidFill>
                          <a:effectLst/>
                          <a:latin typeface="+mn-lt"/>
                          <a:ea typeface="Calibri" panose="020F0502020204030204" pitchFamily="34" charset="0"/>
                          <a:cs typeface="Arial" panose="020B0604020202020204" pitchFamily="34" charset="0"/>
                        </a:rPr>
                        <a:t>sans Œdèmes bilatéraux</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rowSpan="2">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Amoxicilline</a:t>
                      </a:r>
                      <a:endParaRPr lang="en-US" sz="2000" dirty="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fr-FR" sz="2000" dirty="0">
                          <a:effectLst/>
                          <a:latin typeface="+mn-lt"/>
                          <a:ea typeface="Calibri" panose="020F0502020204030204" pitchFamily="34" charset="0"/>
                          <a:cs typeface="Arial" panose="020B0604020202020204" pitchFamily="34" charset="0"/>
                        </a:rPr>
                        <a:t>A l ’admission</a:t>
                      </a:r>
                      <a:endParaRPr lang="en-US" sz="2000" dirty="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7 jours</a:t>
                      </a:r>
                      <a:endParaRPr lang="en-US" sz="2000" dirty="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a:effectLst/>
                          <a:latin typeface="+mn-lt"/>
                          <a:ea typeface="Calibri" panose="020F0502020204030204" pitchFamily="34" charset="0"/>
                          <a:cs typeface="Times New Roman" panose="02020603050405020304" pitchFamily="18" charset="0"/>
                        </a:rPr>
                        <a:t>6-11 mois</a:t>
                      </a:r>
                      <a:endParaRPr lang="en-US" sz="200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a:effectLst/>
                          <a:latin typeface="+mn-lt"/>
                          <a:ea typeface="Calibri" panose="020F0502020204030204" pitchFamily="34" charset="0"/>
                          <a:cs typeface="Times New Roman" panose="02020603050405020304" pitchFamily="18" charset="0"/>
                        </a:rPr>
                        <a:t>250 mg</a:t>
                      </a:r>
                      <a:endParaRPr lang="en-US" sz="20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14                                  (2 comprimés par jour)</a:t>
                      </a:r>
                      <a:endParaRPr lang="en-US" sz="2000" dirty="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7944982"/>
                  </a:ext>
                </a:extLst>
              </a:tr>
              <a:tr h="130078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fr-FR" sz="2000" dirty="0">
                          <a:effectLst/>
                          <a:latin typeface="+mn-lt"/>
                          <a:ea typeface="Calibri" panose="020F0502020204030204" pitchFamily="34" charset="0"/>
                          <a:cs typeface="Times New Roman" panose="02020603050405020304" pitchFamily="18" charset="0"/>
                        </a:rPr>
                        <a:t>12-59 mois</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dirty="0">
                          <a:effectLst/>
                          <a:latin typeface="+mn-lt"/>
                          <a:ea typeface="Calibri" panose="020F0502020204030204" pitchFamily="34" charset="0"/>
                          <a:cs typeface="Times New Roman" panose="02020603050405020304" pitchFamily="18" charset="0"/>
                        </a:rPr>
                        <a:t>500 mg</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14                                 (2 comprimés par jour)</a:t>
                      </a:r>
                      <a:endParaRPr lang="en-US" sz="2000" dirty="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4504678"/>
                  </a:ext>
                </a:extLst>
              </a:tr>
              <a:tr h="300555">
                <a:tc vMerge="1">
                  <a:txBody>
                    <a:bodyPr/>
                    <a:lstStyle/>
                    <a:p>
                      <a:endParaRPr lang="en-US"/>
                    </a:p>
                  </a:txBody>
                  <a:tcPr/>
                </a:tc>
                <a:tc rowSpan="2">
                  <a:txBody>
                    <a:bodyPr/>
                    <a:lstStyle/>
                    <a:p>
                      <a:pPr marL="0" marR="0" algn="ctr">
                        <a:lnSpc>
                          <a:spcPct val="107000"/>
                        </a:lnSpc>
                        <a:spcBef>
                          <a:spcPts val="0"/>
                        </a:spcBef>
                        <a:spcAft>
                          <a:spcPts val="0"/>
                        </a:spcAft>
                      </a:pPr>
                      <a:r>
                        <a:rPr lang="fr-FR" sz="2000" b="1">
                          <a:effectLst/>
                          <a:latin typeface="+mn-lt"/>
                          <a:ea typeface="Calibri" panose="020F0502020204030204" pitchFamily="34" charset="0"/>
                          <a:cs typeface="Arial" panose="020B0604020202020204" pitchFamily="34" charset="0"/>
                        </a:rPr>
                        <a:t>Albendazole</a:t>
                      </a:r>
                      <a:endParaRPr lang="en-US" sz="20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fr-FR" sz="2000" dirty="0">
                          <a:effectLst/>
                          <a:latin typeface="+mn-lt"/>
                          <a:ea typeface="Calibri" panose="020F0502020204030204" pitchFamily="34" charset="0"/>
                          <a:cs typeface="Times New Roman" panose="02020603050405020304" pitchFamily="18" charset="0"/>
                        </a:rPr>
                        <a:t>2</a:t>
                      </a:r>
                      <a:r>
                        <a:rPr lang="fr-FR" sz="2000" baseline="30000" dirty="0">
                          <a:effectLst/>
                          <a:latin typeface="+mn-lt"/>
                          <a:ea typeface="Calibri" panose="020F0502020204030204" pitchFamily="34" charset="0"/>
                          <a:cs typeface="Times New Roman" panose="02020603050405020304" pitchFamily="18" charset="0"/>
                        </a:rPr>
                        <a:t>eme </a:t>
                      </a:r>
                      <a:r>
                        <a:rPr lang="fr-FR" sz="2000" dirty="0">
                          <a:effectLst/>
                          <a:latin typeface="+mn-lt"/>
                          <a:ea typeface="Calibri" panose="020F0502020204030204" pitchFamily="34" charset="0"/>
                          <a:cs typeface="Times New Roman" panose="02020603050405020304" pitchFamily="18" charset="0"/>
                        </a:rPr>
                        <a:t>visite</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1 jour </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dirty="0">
                          <a:effectLst/>
                          <a:latin typeface="+mn-lt"/>
                          <a:ea typeface="Calibri" panose="020F0502020204030204" pitchFamily="34" charset="0"/>
                          <a:cs typeface="Times New Roman" panose="02020603050405020304" pitchFamily="18" charset="0"/>
                        </a:rPr>
                        <a:t>12-23 mois</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a:effectLst/>
                          <a:latin typeface="+mn-lt"/>
                          <a:ea typeface="Calibri" panose="020F0502020204030204" pitchFamily="34" charset="0"/>
                          <a:cs typeface="Times New Roman" panose="02020603050405020304" pitchFamily="18" charset="0"/>
                        </a:rPr>
                        <a:t>200 mg</a:t>
                      </a:r>
                      <a:endParaRPr lang="en-US" sz="20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1</a:t>
                      </a:r>
                      <a:endParaRPr lang="en-US" sz="2000" dirty="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8613587"/>
                  </a:ext>
                </a:extLst>
              </a:tr>
              <a:tr h="30804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fr-FR" sz="2000" dirty="0">
                          <a:effectLst/>
                          <a:latin typeface="+mn-lt"/>
                          <a:ea typeface="Calibri" panose="020F0502020204030204" pitchFamily="34" charset="0"/>
                          <a:cs typeface="Times New Roman" panose="02020603050405020304" pitchFamily="18" charset="0"/>
                        </a:rPr>
                        <a:t>24-59 mois</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dirty="0">
                          <a:effectLst/>
                          <a:latin typeface="+mn-lt"/>
                          <a:ea typeface="Calibri" panose="020F0502020204030204" pitchFamily="34" charset="0"/>
                          <a:cs typeface="Times New Roman" panose="02020603050405020304" pitchFamily="18" charset="0"/>
                        </a:rPr>
                        <a:t>400 mg</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1</a:t>
                      </a:r>
                      <a:endParaRPr lang="en-US" sz="2000" dirty="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0149708"/>
                  </a:ext>
                </a:extLst>
              </a:tr>
              <a:tr h="300555">
                <a:tc vMerge="1">
                  <a:txBody>
                    <a:bodyPr/>
                    <a:lstStyle/>
                    <a:p>
                      <a:endParaRPr lang="en-US"/>
                    </a:p>
                  </a:txBody>
                  <a:tcPr/>
                </a:tc>
                <a:tc rowSpan="2">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Vitamine A</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fr-FR" sz="2000" dirty="0">
                          <a:effectLst/>
                          <a:latin typeface="+mn-lt"/>
                          <a:ea typeface="Calibri" panose="020F0502020204030204" pitchFamily="34" charset="0"/>
                          <a:cs typeface="Times New Roman" panose="02020603050405020304" pitchFamily="18" charset="0"/>
                        </a:rPr>
                        <a:t>4</a:t>
                      </a:r>
                      <a:r>
                        <a:rPr lang="fr-FR" sz="2000" baseline="30000" dirty="0">
                          <a:effectLst/>
                          <a:latin typeface="+mn-lt"/>
                          <a:ea typeface="Calibri" panose="020F0502020204030204" pitchFamily="34" charset="0"/>
                          <a:cs typeface="Times New Roman" panose="02020603050405020304" pitchFamily="18" charset="0"/>
                        </a:rPr>
                        <a:t>eme </a:t>
                      </a:r>
                      <a:r>
                        <a:rPr lang="fr-FR" sz="2000" dirty="0">
                          <a:effectLst/>
                          <a:latin typeface="+mn-lt"/>
                          <a:ea typeface="Calibri" panose="020F0502020204030204" pitchFamily="34" charset="0"/>
                          <a:cs typeface="Times New Roman" panose="02020603050405020304" pitchFamily="18" charset="0"/>
                        </a:rPr>
                        <a:t>visite</a:t>
                      </a:r>
                      <a:endParaRPr lang="en-US" sz="200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fr-FR" sz="2000" dirty="0">
                          <a:effectLst/>
                          <a:latin typeface="+mn-lt"/>
                          <a:ea typeface="Calibri" panose="020F0502020204030204" pitchFamily="34" charset="0"/>
                          <a:cs typeface="Arial" panose="020B0604020202020204" pitchFamily="34" charset="0"/>
                        </a:rPr>
                        <a:t>s’ils ne l’ont pas reçu dans </a:t>
                      </a:r>
                      <a:r>
                        <a:rPr lang="fr-FR" sz="2000" b="1" dirty="0">
                          <a:solidFill>
                            <a:srgbClr val="3333FF"/>
                          </a:solidFill>
                          <a:effectLst/>
                          <a:latin typeface="+mn-lt"/>
                          <a:ea typeface="Calibri" panose="020F0502020204030204" pitchFamily="34" charset="0"/>
                          <a:cs typeface="Arial" panose="020B0604020202020204" pitchFamily="34" charset="0"/>
                        </a:rPr>
                        <a:t>les 4 mois à 6 mois</a:t>
                      </a:r>
                      <a:endParaRPr lang="en-US" sz="2000" b="1" dirty="0">
                        <a:solidFill>
                          <a:srgbClr val="3333FF"/>
                        </a:solidFill>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fr-FR" sz="2000" b="1">
                          <a:effectLst/>
                          <a:latin typeface="+mn-lt"/>
                          <a:ea typeface="Calibri" panose="020F0502020204030204" pitchFamily="34" charset="0"/>
                          <a:cs typeface="Arial" panose="020B0604020202020204" pitchFamily="34" charset="0"/>
                        </a:rPr>
                        <a:t>1 jour</a:t>
                      </a:r>
                      <a:endParaRPr lang="en-US" sz="20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a:effectLst/>
                          <a:latin typeface="+mn-lt"/>
                          <a:ea typeface="Calibri" panose="020F0502020204030204" pitchFamily="34" charset="0"/>
                          <a:cs typeface="Times New Roman" panose="02020603050405020304" pitchFamily="18" charset="0"/>
                        </a:rPr>
                        <a:t>6-11 mois</a:t>
                      </a:r>
                      <a:endParaRPr lang="en-US" sz="20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a:effectLst/>
                          <a:latin typeface="+mn-lt"/>
                          <a:ea typeface="Calibri" panose="020F0502020204030204" pitchFamily="34" charset="0"/>
                          <a:cs typeface="Times New Roman" panose="02020603050405020304" pitchFamily="18" charset="0"/>
                        </a:rPr>
                        <a:t>100.000 UI</a:t>
                      </a:r>
                      <a:endParaRPr lang="en-US" sz="20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1</a:t>
                      </a:r>
                      <a:endParaRPr lang="en-US" sz="2000" dirty="0">
                        <a:effectLst/>
                        <a:latin typeface="+mn-lt"/>
                        <a:ea typeface="Calibri" panose="020F0502020204030204" pitchFamily="34" charset="0"/>
                        <a:cs typeface="Times New Roman" panose="02020603050405020304" pitchFamily="18" charset="0"/>
                      </a:endParaRPr>
                    </a:p>
                  </a:txBody>
                  <a:tcPr marL="9495" marR="9495" marT="331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2144447"/>
                  </a:ext>
                </a:extLst>
              </a:tr>
              <a:tr h="93046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fr-FR" sz="2000">
                          <a:effectLst/>
                          <a:latin typeface="+mn-lt"/>
                          <a:ea typeface="Calibri" panose="020F0502020204030204" pitchFamily="34" charset="0"/>
                          <a:cs typeface="Times New Roman" panose="02020603050405020304" pitchFamily="18" charset="0"/>
                        </a:rPr>
                        <a:t>12-59 mois</a:t>
                      </a:r>
                      <a:endParaRPr lang="en-US" sz="20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a:effectLst/>
                          <a:latin typeface="+mn-lt"/>
                          <a:ea typeface="Calibri" panose="020F0502020204030204" pitchFamily="34" charset="0"/>
                          <a:cs typeface="Times New Roman" panose="02020603050405020304" pitchFamily="18" charset="0"/>
                        </a:rPr>
                        <a:t>200.000 UI</a:t>
                      </a:r>
                      <a:endParaRPr lang="en-US" sz="20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1</a:t>
                      </a:r>
                      <a:endParaRPr lang="en-US" sz="2000" dirty="0">
                        <a:effectLst/>
                        <a:latin typeface="+mn-lt"/>
                        <a:ea typeface="Calibri" panose="020F0502020204030204" pitchFamily="34" charset="0"/>
                        <a:cs typeface="Times New Roman" panose="02020603050405020304" pitchFamily="18" charset="0"/>
                      </a:endParaRPr>
                    </a:p>
                  </a:txBody>
                  <a:tcPr marL="9495" marR="9495" marT="331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3456491"/>
                  </a:ext>
                </a:extLst>
              </a:tr>
            </a:tbl>
          </a:graphicData>
        </a:graphic>
      </p:graphicFrame>
    </p:spTree>
    <p:extLst>
      <p:ext uri="{BB962C8B-B14F-4D97-AF65-F5344CB8AC3E}">
        <p14:creationId xmlns:p14="http://schemas.microsoft.com/office/powerpoint/2010/main" val="3734971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9A858A-DCAE-442D-A071-54D0E400A725}"/>
              </a:ext>
            </a:extLst>
          </p:cNvPr>
          <p:cNvSpPr>
            <a:spLocks noGrp="1"/>
          </p:cNvSpPr>
          <p:nvPr>
            <p:ph type="title"/>
          </p:nvPr>
        </p:nvSpPr>
        <p:spPr>
          <a:xfrm>
            <a:off x="762000" y="-349250"/>
            <a:ext cx="10515600" cy="1325563"/>
          </a:xfrm>
        </p:spPr>
        <p:txBody>
          <a:bodyPr>
            <a:normAutofit fontScale="90000"/>
          </a:bodyPr>
          <a:lstStyle/>
          <a:p>
            <a:br>
              <a:rPr lang="en-US" b="1" dirty="0">
                <a:solidFill>
                  <a:srgbClr val="0000CC"/>
                </a:solidFill>
              </a:rPr>
            </a:br>
            <a:br>
              <a:rPr lang="en-US" b="1" dirty="0">
                <a:solidFill>
                  <a:srgbClr val="0000CC"/>
                </a:solidFill>
              </a:rPr>
            </a:br>
            <a:r>
              <a:rPr lang="en-US" b="1" dirty="0">
                <a:solidFill>
                  <a:srgbClr val="0000CC"/>
                </a:solidFill>
              </a:rPr>
              <a:t>11-Traitement </a:t>
            </a:r>
            <a:r>
              <a:rPr lang="en-US" b="1" dirty="0" err="1">
                <a:solidFill>
                  <a:srgbClr val="0000CC"/>
                </a:solidFill>
              </a:rPr>
              <a:t>médical</a:t>
            </a:r>
            <a:r>
              <a:rPr lang="en-US" b="1" dirty="0">
                <a:solidFill>
                  <a:srgbClr val="0000CC"/>
                </a:solidFill>
              </a:rPr>
              <a:t> </a:t>
            </a:r>
            <a:r>
              <a:rPr lang="en-US" b="1" dirty="0" err="1">
                <a:solidFill>
                  <a:srgbClr val="0000CC"/>
                </a:solidFill>
              </a:rPr>
              <a:t>systématique</a:t>
            </a:r>
            <a:endParaRPr lang="en-US" b="1" dirty="0">
              <a:solidFill>
                <a:srgbClr val="0000CC"/>
              </a:solidFill>
            </a:endParaRPr>
          </a:p>
        </p:txBody>
      </p:sp>
      <p:graphicFrame>
        <p:nvGraphicFramePr>
          <p:cNvPr id="6" name="Table 5">
            <a:extLst>
              <a:ext uri="{FF2B5EF4-FFF2-40B4-BE49-F238E27FC236}">
                <a16:creationId xmlns:a16="http://schemas.microsoft.com/office/drawing/2014/main" id="{A969DBFA-A4AE-49C0-88CC-164FDFA01967}"/>
              </a:ext>
            </a:extLst>
          </p:cNvPr>
          <p:cNvGraphicFramePr>
            <a:graphicFrameLocks noGrp="1"/>
          </p:cNvGraphicFramePr>
          <p:nvPr>
            <p:extLst>
              <p:ext uri="{D42A27DB-BD31-4B8C-83A1-F6EECF244321}">
                <p14:modId xmlns:p14="http://schemas.microsoft.com/office/powerpoint/2010/main" val="4093346018"/>
              </p:ext>
            </p:extLst>
          </p:nvPr>
        </p:nvGraphicFramePr>
        <p:xfrm>
          <a:off x="842481" y="1572214"/>
          <a:ext cx="10666206" cy="2999786"/>
        </p:xfrm>
        <a:graphic>
          <a:graphicData uri="http://schemas.openxmlformats.org/drawingml/2006/table">
            <a:tbl>
              <a:tblPr firstRow="1" firstCol="1" bandRow="1"/>
              <a:tblGrid>
                <a:gridCol w="1828487">
                  <a:extLst>
                    <a:ext uri="{9D8B030D-6E8A-4147-A177-3AD203B41FA5}">
                      <a16:colId xmlns:a16="http://schemas.microsoft.com/office/drawing/2014/main" val="230392364"/>
                    </a:ext>
                  </a:extLst>
                </a:gridCol>
                <a:gridCol w="1459929">
                  <a:extLst>
                    <a:ext uri="{9D8B030D-6E8A-4147-A177-3AD203B41FA5}">
                      <a16:colId xmlns:a16="http://schemas.microsoft.com/office/drawing/2014/main" val="1298974299"/>
                    </a:ext>
                  </a:extLst>
                </a:gridCol>
                <a:gridCol w="2059334">
                  <a:extLst>
                    <a:ext uri="{9D8B030D-6E8A-4147-A177-3AD203B41FA5}">
                      <a16:colId xmlns:a16="http://schemas.microsoft.com/office/drawing/2014/main" val="1695557074"/>
                    </a:ext>
                  </a:extLst>
                </a:gridCol>
                <a:gridCol w="1244555">
                  <a:extLst>
                    <a:ext uri="{9D8B030D-6E8A-4147-A177-3AD203B41FA5}">
                      <a16:colId xmlns:a16="http://schemas.microsoft.com/office/drawing/2014/main" val="1537036269"/>
                    </a:ext>
                  </a:extLst>
                </a:gridCol>
                <a:gridCol w="1387813">
                  <a:extLst>
                    <a:ext uri="{9D8B030D-6E8A-4147-A177-3AD203B41FA5}">
                      <a16:colId xmlns:a16="http://schemas.microsoft.com/office/drawing/2014/main" val="2923049278"/>
                    </a:ext>
                  </a:extLst>
                </a:gridCol>
                <a:gridCol w="1138040">
                  <a:extLst>
                    <a:ext uri="{9D8B030D-6E8A-4147-A177-3AD203B41FA5}">
                      <a16:colId xmlns:a16="http://schemas.microsoft.com/office/drawing/2014/main" val="1132774249"/>
                    </a:ext>
                  </a:extLst>
                </a:gridCol>
                <a:gridCol w="1548048">
                  <a:extLst>
                    <a:ext uri="{9D8B030D-6E8A-4147-A177-3AD203B41FA5}">
                      <a16:colId xmlns:a16="http://schemas.microsoft.com/office/drawing/2014/main" val="144366642"/>
                    </a:ext>
                  </a:extLst>
                </a:gridCol>
              </a:tblGrid>
              <a:tr h="669584">
                <a:tc>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État nutritionnel</a:t>
                      </a:r>
                      <a:endParaRPr lang="en-US"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fr-FR" sz="2000" b="1" dirty="0">
                          <a:solidFill>
                            <a:srgbClr val="000000"/>
                          </a:solidFill>
                          <a:effectLst/>
                          <a:latin typeface="+mn-lt"/>
                          <a:ea typeface="Calibri" panose="020F0502020204030204" pitchFamily="34" charset="0"/>
                          <a:cs typeface="Arial" panose="020B0604020202020204" pitchFamily="34" charset="0"/>
                        </a:rPr>
                        <a:t>Médicament</a:t>
                      </a:r>
                      <a:endParaRPr lang="en-US" sz="2000" dirty="0">
                        <a:effectLst/>
                        <a:latin typeface="+mn-lt"/>
                        <a:ea typeface="Calibri" panose="020F0502020204030204" pitchFamily="34" charset="0"/>
                        <a:cs typeface="Times New Roman" panose="02020603050405020304" pitchFamily="18" charset="0"/>
                      </a:endParaRPr>
                    </a:p>
                  </a:txBody>
                  <a:tcPr marL="23061" marR="23061" marT="80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fr-FR" sz="2000" b="1" dirty="0">
                          <a:solidFill>
                            <a:srgbClr val="000000"/>
                          </a:solidFill>
                          <a:effectLst/>
                          <a:latin typeface="+mn-lt"/>
                          <a:ea typeface="Calibri" panose="020F0502020204030204" pitchFamily="34" charset="0"/>
                          <a:cs typeface="Arial" panose="020B0604020202020204" pitchFamily="34" charset="0"/>
                        </a:rPr>
                        <a:t>Quand</a:t>
                      </a:r>
                      <a:endParaRPr lang="en-US" sz="2000" dirty="0">
                        <a:effectLst/>
                        <a:latin typeface="+mn-lt"/>
                        <a:ea typeface="Calibri" panose="020F0502020204030204" pitchFamily="34" charset="0"/>
                        <a:cs typeface="Times New Roman" panose="02020603050405020304" pitchFamily="18" charset="0"/>
                      </a:endParaRPr>
                    </a:p>
                  </a:txBody>
                  <a:tcPr marL="23061" marR="23061" marT="80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fr-FR" sz="2000" b="1" dirty="0">
                          <a:solidFill>
                            <a:srgbClr val="000000"/>
                          </a:solidFill>
                          <a:effectLst/>
                          <a:latin typeface="+mn-lt"/>
                          <a:ea typeface="Calibri" panose="020F0502020204030204" pitchFamily="34" charset="0"/>
                          <a:cs typeface="Arial" panose="020B0604020202020204" pitchFamily="34" charset="0"/>
                        </a:rPr>
                        <a:t>Combien de temps</a:t>
                      </a:r>
                      <a:endParaRPr lang="en-US" sz="2000" dirty="0">
                        <a:effectLst/>
                        <a:latin typeface="+mn-lt"/>
                        <a:ea typeface="Calibri" panose="020F0502020204030204" pitchFamily="34" charset="0"/>
                        <a:cs typeface="Times New Roman" panose="02020603050405020304" pitchFamily="18" charset="0"/>
                      </a:endParaRPr>
                    </a:p>
                  </a:txBody>
                  <a:tcPr marL="23061" marR="23061" marT="80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fr-FR" sz="2000" b="1">
                          <a:solidFill>
                            <a:srgbClr val="000000"/>
                          </a:solidFill>
                          <a:effectLst/>
                          <a:latin typeface="+mn-lt"/>
                          <a:ea typeface="Calibri" panose="020F0502020204030204" pitchFamily="34" charset="0"/>
                          <a:cs typeface="Arial" panose="020B0604020202020204" pitchFamily="34" charset="0"/>
                        </a:rPr>
                        <a:t>A qui</a:t>
                      </a:r>
                      <a:endParaRPr lang="en-US" sz="2000">
                        <a:effectLst/>
                        <a:latin typeface="+mn-lt"/>
                        <a:ea typeface="Calibri" panose="020F0502020204030204" pitchFamily="34" charset="0"/>
                        <a:cs typeface="Times New Roman" panose="02020603050405020304" pitchFamily="18" charset="0"/>
                      </a:endParaRPr>
                    </a:p>
                  </a:txBody>
                  <a:tcPr marL="23061" marR="23061" marT="80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fr-FR" sz="2000" b="1">
                          <a:solidFill>
                            <a:srgbClr val="000000"/>
                          </a:solidFill>
                          <a:effectLst/>
                          <a:latin typeface="+mn-lt"/>
                          <a:ea typeface="Calibri" panose="020F0502020204030204" pitchFamily="34" charset="0"/>
                          <a:cs typeface="Arial" panose="020B0604020202020204" pitchFamily="34" charset="0"/>
                        </a:rPr>
                        <a:t>Dosage</a:t>
                      </a:r>
                      <a:endParaRPr lang="en-US" sz="20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fr-FR" sz="2000" b="1">
                          <a:solidFill>
                            <a:srgbClr val="000000"/>
                          </a:solidFill>
                          <a:effectLst/>
                          <a:latin typeface="+mn-lt"/>
                          <a:ea typeface="Calibri" panose="020F0502020204030204" pitchFamily="34" charset="0"/>
                          <a:cs typeface="Arial" panose="020B0604020202020204" pitchFamily="34" charset="0"/>
                        </a:rPr>
                        <a:t>Nombre de comprimée</a:t>
                      </a:r>
                      <a:endParaRPr lang="en-US" sz="2000">
                        <a:effectLst/>
                        <a:latin typeface="+mn-lt"/>
                        <a:ea typeface="Calibri" panose="020F0502020204030204" pitchFamily="34" charset="0"/>
                        <a:cs typeface="Times New Roman" panose="02020603050405020304" pitchFamily="18" charset="0"/>
                      </a:endParaRPr>
                    </a:p>
                  </a:txBody>
                  <a:tcPr marL="23061" marR="23061" marT="80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99153767"/>
                  </a:ext>
                </a:extLst>
              </a:tr>
              <a:tr h="331457">
                <a:tc rowSpan="4">
                  <a:txBody>
                    <a:bodyPr/>
                    <a:lstStyle/>
                    <a:p>
                      <a:pPr marL="0" marR="0" algn="ctr">
                        <a:lnSpc>
                          <a:spcPct val="107000"/>
                        </a:lnSpc>
                        <a:spcBef>
                          <a:spcPts val="0"/>
                        </a:spcBef>
                        <a:spcAft>
                          <a:spcPts val="0"/>
                        </a:spcAft>
                      </a:pPr>
                      <a:r>
                        <a:rPr lang="fr-FR" sz="2000" b="1" dirty="0">
                          <a:solidFill>
                            <a:srgbClr val="000000"/>
                          </a:solidFill>
                          <a:effectLst/>
                          <a:latin typeface="+mn-lt"/>
                          <a:ea typeface="Calibri" panose="020F0502020204030204" pitchFamily="34" charset="0"/>
                          <a:cs typeface="Arial" panose="020B0604020202020204" pitchFamily="34" charset="0"/>
                        </a:rPr>
                        <a:t>115 ≤ PB &lt; 125 mm</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rowSpan="2">
                  <a:txBody>
                    <a:bodyPr/>
                    <a:lstStyle/>
                    <a:p>
                      <a:pPr marL="0" marR="0" algn="ctr">
                        <a:lnSpc>
                          <a:spcPct val="107000"/>
                        </a:lnSpc>
                        <a:spcBef>
                          <a:spcPts val="0"/>
                        </a:spcBef>
                        <a:spcAft>
                          <a:spcPts val="0"/>
                        </a:spcAft>
                      </a:pPr>
                      <a:r>
                        <a:rPr lang="fr-FR" sz="2000" b="1" dirty="0" err="1">
                          <a:effectLst/>
                          <a:latin typeface="+mn-lt"/>
                          <a:ea typeface="Calibri" panose="020F0502020204030204" pitchFamily="34" charset="0"/>
                          <a:cs typeface="Arial" panose="020B0604020202020204" pitchFamily="34" charset="0"/>
                        </a:rPr>
                        <a:t>Albendazole</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fr-FR" sz="2000" dirty="0">
                          <a:effectLst/>
                          <a:latin typeface="+mn-lt"/>
                          <a:ea typeface="Calibri" panose="020F0502020204030204" pitchFamily="34" charset="0"/>
                          <a:cs typeface="Times New Roman" panose="02020603050405020304" pitchFamily="18" charset="0"/>
                        </a:rPr>
                        <a:t>2</a:t>
                      </a:r>
                      <a:r>
                        <a:rPr lang="fr-FR" sz="2000" baseline="30000" dirty="0">
                          <a:effectLst/>
                          <a:latin typeface="+mn-lt"/>
                          <a:ea typeface="Calibri" panose="020F0502020204030204" pitchFamily="34" charset="0"/>
                          <a:cs typeface="Times New Roman" panose="02020603050405020304" pitchFamily="18" charset="0"/>
                        </a:rPr>
                        <a:t>eme </a:t>
                      </a:r>
                      <a:r>
                        <a:rPr lang="fr-FR" sz="2000" dirty="0">
                          <a:effectLst/>
                          <a:latin typeface="+mn-lt"/>
                          <a:ea typeface="Calibri" panose="020F0502020204030204" pitchFamily="34" charset="0"/>
                          <a:cs typeface="Times New Roman" panose="02020603050405020304" pitchFamily="18" charset="0"/>
                        </a:rPr>
                        <a:t>visite</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1 jour</a:t>
                      </a:r>
                      <a:endParaRPr lang="en-US"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dirty="0">
                          <a:effectLst/>
                          <a:latin typeface="+mn-lt"/>
                          <a:ea typeface="Calibri" panose="020F0502020204030204" pitchFamily="34" charset="0"/>
                          <a:cs typeface="Times New Roman" panose="02020603050405020304" pitchFamily="18" charset="0"/>
                        </a:rPr>
                        <a:t>12-23 mois</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a:effectLst/>
                          <a:latin typeface="+mn-lt"/>
                          <a:ea typeface="Calibri" panose="020F0502020204030204" pitchFamily="34" charset="0"/>
                          <a:cs typeface="Times New Roman" panose="02020603050405020304" pitchFamily="18" charset="0"/>
                        </a:rPr>
                        <a:t>200 mg</a:t>
                      </a:r>
                      <a:endParaRPr lang="en-US" sz="20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b="1">
                          <a:effectLst/>
                          <a:latin typeface="+mn-lt"/>
                          <a:ea typeface="Calibri" panose="020F0502020204030204" pitchFamily="34" charset="0"/>
                          <a:cs typeface="Arial" panose="020B0604020202020204" pitchFamily="34" charset="0"/>
                        </a:rPr>
                        <a:t>1</a:t>
                      </a:r>
                      <a:endParaRPr lang="en-US" sz="2000">
                        <a:effectLst/>
                        <a:latin typeface="+mn-lt"/>
                        <a:ea typeface="Calibri" panose="020F0502020204030204" pitchFamily="34" charset="0"/>
                        <a:cs typeface="Times New Roman" panose="02020603050405020304" pitchFamily="18" charset="0"/>
                      </a:endParaRPr>
                    </a:p>
                  </a:txBody>
                  <a:tcPr marL="23061" marR="23061" marT="80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8736127"/>
                  </a:ext>
                </a:extLst>
              </a:tr>
              <a:tr h="66124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fr-FR" sz="2000" dirty="0">
                          <a:effectLst/>
                          <a:latin typeface="+mn-lt"/>
                          <a:ea typeface="Calibri" panose="020F0502020204030204" pitchFamily="34" charset="0"/>
                          <a:cs typeface="Times New Roman" panose="02020603050405020304" pitchFamily="18" charset="0"/>
                        </a:rPr>
                        <a:t>24-59 mois</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a:effectLst/>
                          <a:latin typeface="+mn-lt"/>
                          <a:ea typeface="Calibri" panose="020F0502020204030204" pitchFamily="34" charset="0"/>
                          <a:cs typeface="Times New Roman" panose="02020603050405020304" pitchFamily="18" charset="0"/>
                        </a:rPr>
                        <a:t>400 mg</a:t>
                      </a:r>
                      <a:endParaRPr lang="en-US" sz="200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fr-FR" sz="2000">
                          <a:effectLst/>
                          <a:latin typeface="+mn-lt"/>
                          <a:ea typeface="Calibri" panose="020F0502020204030204" pitchFamily="34" charset="0"/>
                          <a:cs typeface="Times New Roman" panose="02020603050405020304" pitchFamily="18" charset="0"/>
                        </a:rPr>
                        <a:t> </a:t>
                      </a:r>
                      <a:endParaRPr lang="en-US" sz="20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b="1">
                          <a:effectLst/>
                          <a:latin typeface="+mn-lt"/>
                          <a:ea typeface="Calibri" panose="020F0502020204030204" pitchFamily="34" charset="0"/>
                          <a:cs typeface="Arial" panose="020B0604020202020204" pitchFamily="34" charset="0"/>
                        </a:rPr>
                        <a:t>1</a:t>
                      </a:r>
                      <a:endParaRPr lang="en-US" sz="2000">
                        <a:effectLst/>
                        <a:latin typeface="+mn-lt"/>
                        <a:ea typeface="Calibri" panose="020F0502020204030204" pitchFamily="34" charset="0"/>
                        <a:cs typeface="Times New Roman" panose="02020603050405020304" pitchFamily="18" charset="0"/>
                      </a:endParaRPr>
                    </a:p>
                  </a:txBody>
                  <a:tcPr marL="23061" marR="23061" marT="80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7131427"/>
                  </a:ext>
                </a:extLst>
              </a:tr>
              <a:tr h="331457">
                <a:tc vMerge="1">
                  <a:txBody>
                    <a:bodyPr/>
                    <a:lstStyle/>
                    <a:p>
                      <a:endParaRPr lang="en-US"/>
                    </a:p>
                  </a:txBody>
                  <a:tcPr/>
                </a:tc>
                <a:tc rowSpan="2">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Vitamine A</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fr-FR" sz="2000" dirty="0">
                          <a:effectLst/>
                          <a:latin typeface="+mn-lt"/>
                          <a:ea typeface="Calibri" panose="020F0502020204030204" pitchFamily="34" charset="0"/>
                          <a:cs typeface="Times New Roman" panose="02020603050405020304" pitchFamily="18" charset="0"/>
                        </a:rPr>
                        <a:t>4</a:t>
                      </a:r>
                      <a:r>
                        <a:rPr lang="fr-FR" sz="2000" baseline="30000" dirty="0">
                          <a:effectLst/>
                          <a:latin typeface="+mn-lt"/>
                          <a:ea typeface="Calibri" panose="020F0502020204030204" pitchFamily="34" charset="0"/>
                          <a:cs typeface="Times New Roman" panose="02020603050405020304" pitchFamily="18" charset="0"/>
                        </a:rPr>
                        <a:t>eme </a:t>
                      </a:r>
                      <a:r>
                        <a:rPr lang="fr-FR" sz="2000" dirty="0">
                          <a:effectLst/>
                          <a:latin typeface="+mn-lt"/>
                          <a:ea typeface="Calibri" panose="020F0502020204030204" pitchFamily="34" charset="0"/>
                          <a:cs typeface="Times New Roman" panose="02020603050405020304" pitchFamily="18" charset="0"/>
                        </a:rPr>
                        <a:t>visite</a:t>
                      </a:r>
                      <a:endParaRPr lang="en-US" sz="200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fr-FR" sz="2000" dirty="0">
                          <a:effectLst/>
                          <a:latin typeface="+mn-lt"/>
                          <a:ea typeface="Calibri" panose="020F0502020204030204" pitchFamily="34" charset="0"/>
                          <a:cs typeface="Arial" panose="020B0604020202020204" pitchFamily="34" charset="0"/>
                        </a:rPr>
                        <a:t>s’ils ne l’ont pas reçu dans </a:t>
                      </a:r>
                      <a:r>
                        <a:rPr lang="fr-FR" sz="2000" b="1" dirty="0">
                          <a:solidFill>
                            <a:srgbClr val="3333FF"/>
                          </a:solidFill>
                          <a:effectLst/>
                          <a:latin typeface="+mn-lt"/>
                          <a:ea typeface="Calibri" panose="020F0502020204030204" pitchFamily="34" charset="0"/>
                          <a:cs typeface="Arial" panose="020B0604020202020204" pitchFamily="34" charset="0"/>
                        </a:rPr>
                        <a:t>les 4 mois à 6 mois</a:t>
                      </a:r>
                      <a:endParaRPr lang="en-US" sz="2000" b="1" dirty="0">
                        <a:solidFill>
                          <a:srgbClr val="3333FF"/>
                        </a:solidFill>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1 jour</a:t>
                      </a:r>
                      <a:endParaRPr lang="en-US" sz="200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 </a:t>
                      </a:r>
                      <a:endParaRPr lang="en-US"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a:effectLst/>
                          <a:latin typeface="+mn-lt"/>
                          <a:ea typeface="Calibri" panose="020F0502020204030204" pitchFamily="34" charset="0"/>
                          <a:cs typeface="Times New Roman" panose="02020603050405020304" pitchFamily="18" charset="0"/>
                        </a:rPr>
                        <a:t>6-11 mois</a:t>
                      </a:r>
                      <a:endParaRPr lang="en-US" sz="20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dirty="0">
                          <a:effectLst/>
                          <a:latin typeface="+mn-lt"/>
                          <a:ea typeface="Calibri" panose="020F0502020204030204" pitchFamily="34" charset="0"/>
                          <a:cs typeface="Times New Roman" panose="02020603050405020304" pitchFamily="18" charset="0"/>
                        </a:rPr>
                        <a:t>100.000 UI</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1</a:t>
                      </a:r>
                      <a:endParaRPr lang="en-US" sz="2000" dirty="0">
                        <a:effectLst/>
                        <a:latin typeface="+mn-lt"/>
                        <a:ea typeface="Calibri" panose="020F0502020204030204" pitchFamily="34" charset="0"/>
                        <a:cs typeface="Times New Roman" panose="02020603050405020304" pitchFamily="18" charset="0"/>
                      </a:endParaRPr>
                    </a:p>
                  </a:txBody>
                  <a:tcPr marL="23061" marR="23061" marT="80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8811022"/>
                  </a:ext>
                </a:extLst>
              </a:tr>
              <a:tr h="100604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fr-FR" sz="2000" dirty="0">
                          <a:effectLst/>
                          <a:latin typeface="+mn-lt"/>
                          <a:ea typeface="Calibri" panose="020F0502020204030204" pitchFamily="34" charset="0"/>
                          <a:cs typeface="Times New Roman" panose="02020603050405020304" pitchFamily="18" charset="0"/>
                        </a:rPr>
                        <a:t>12-59 mois</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mj-lt"/>
                        <a:buAutoNum type="arabicPeriod" startAt="200"/>
                      </a:pPr>
                      <a:r>
                        <a:rPr lang="fr-FR" sz="2000" dirty="0">
                          <a:effectLst/>
                          <a:latin typeface="+mn-lt"/>
                          <a:ea typeface="Times New Roman" panose="02020603050405020304" pitchFamily="18" charset="0"/>
                          <a:cs typeface="Times New Roman" panose="02020603050405020304" pitchFamily="18" charset="0"/>
                        </a:rPr>
                        <a:t> </a:t>
                      </a:r>
                      <a:endParaRPr lang="en-US" sz="2000" dirty="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1</a:t>
                      </a:r>
                      <a:endParaRPr lang="en-US" sz="2000" dirty="0">
                        <a:effectLst/>
                        <a:latin typeface="+mn-lt"/>
                        <a:ea typeface="Calibri" panose="020F0502020204030204" pitchFamily="34" charset="0"/>
                        <a:cs typeface="Times New Roman" panose="02020603050405020304" pitchFamily="18" charset="0"/>
                      </a:endParaRPr>
                    </a:p>
                  </a:txBody>
                  <a:tcPr marL="23061" marR="23061" marT="80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253355"/>
                  </a:ext>
                </a:extLst>
              </a:tr>
            </a:tbl>
          </a:graphicData>
        </a:graphic>
      </p:graphicFrame>
    </p:spTree>
    <p:extLst>
      <p:ext uri="{BB962C8B-B14F-4D97-AF65-F5344CB8AC3E}">
        <p14:creationId xmlns:p14="http://schemas.microsoft.com/office/powerpoint/2010/main" val="65758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B081C-A9F1-4F5A-A558-10BEE88A158D}"/>
              </a:ext>
            </a:extLst>
          </p:cNvPr>
          <p:cNvSpPr>
            <a:spLocks noGrp="1"/>
          </p:cNvSpPr>
          <p:nvPr>
            <p:ph type="title"/>
          </p:nvPr>
        </p:nvSpPr>
        <p:spPr>
          <a:xfrm>
            <a:off x="838200" y="279401"/>
            <a:ext cx="10515600" cy="577850"/>
          </a:xfrm>
        </p:spPr>
        <p:txBody>
          <a:bodyPr>
            <a:normAutofit fontScale="90000"/>
          </a:bodyPr>
          <a:lstStyle/>
          <a:p>
            <a:pPr algn="ctr"/>
            <a:br>
              <a:rPr lang="fr-FR" b="1" dirty="0"/>
            </a:br>
            <a:r>
              <a:rPr lang="fr-FR" sz="4000" b="1" dirty="0"/>
              <a:t>Le Numéro Unique MAS/MAM</a:t>
            </a:r>
            <a:br>
              <a:rPr lang="en-US" sz="4000" b="1" dirty="0"/>
            </a:br>
            <a:endParaRPr lang="en-US" b="1" dirty="0"/>
          </a:p>
        </p:txBody>
      </p:sp>
      <p:sp>
        <p:nvSpPr>
          <p:cNvPr id="3" name="Content Placeholder 2">
            <a:extLst>
              <a:ext uri="{FF2B5EF4-FFF2-40B4-BE49-F238E27FC236}">
                <a16:creationId xmlns:a16="http://schemas.microsoft.com/office/drawing/2014/main" id="{A2AFFC1D-D739-46CB-ADDC-FD312A2267DD}"/>
              </a:ext>
            </a:extLst>
          </p:cNvPr>
          <p:cNvSpPr>
            <a:spLocks noGrp="1"/>
          </p:cNvSpPr>
          <p:nvPr>
            <p:ph idx="1"/>
          </p:nvPr>
        </p:nvSpPr>
        <p:spPr>
          <a:xfrm>
            <a:off x="209550" y="758825"/>
            <a:ext cx="11982450" cy="5819774"/>
          </a:xfrm>
        </p:spPr>
        <p:txBody>
          <a:bodyPr>
            <a:normAutofit/>
          </a:bodyPr>
          <a:lstStyle/>
          <a:p>
            <a:r>
              <a:rPr lang="fr-FR" dirty="0">
                <a:latin typeface="Tw Cen MT" panose="020B0602020104020603" pitchFamily="34" charset="0"/>
              </a:rPr>
              <a:t>Le Numéro unique-MAS/MAM est défini comme un </a:t>
            </a:r>
            <a:r>
              <a:rPr lang="fr-FR" b="1" dirty="0">
                <a:solidFill>
                  <a:srgbClr val="0000CC"/>
                </a:solidFill>
                <a:latin typeface="Tw Cen MT" panose="020B0602020104020603" pitchFamily="34" charset="0"/>
              </a:rPr>
              <a:t>numéro unique assigné à chaque patient diagnostiqué avec une MAS/MAM et admis </a:t>
            </a:r>
            <a:r>
              <a:rPr lang="fr-FR" dirty="0">
                <a:latin typeface="Tw Cen MT" panose="020B0602020104020603" pitchFamily="34" charset="0"/>
              </a:rPr>
              <a:t>dans le programme PCIMA. </a:t>
            </a:r>
          </a:p>
          <a:p>
            <a:r>
              <a:rPr lang="fr-FR" dirty="0">
                <a:latin typeface="Tw Cen MT" panose="020B0602020104020603" pitchFamily="34" charset="0"/>
              </a:rPr>
              <a:t>Le </a:t>
            </a:r>
            <a:r>
              <a:rPr lang="fr-FR" b="1" dirty="0">
                <a:solidFill>
                  <a:srgbClr val="3333FF"/>
                </a:solidFill>
                <a:latin typeface="Tw Cen MT" panose="020B0602020104020603" pitchFamily="34" charset="0"/>
              </a:rPr>
              <a:t>numéro unique </a:t>
            </a:r>
            <a:r>
              <a:rPr lang="fr-FR" dirty="0">
                <a:latin typeface="Tw Cen MT" panose="020B0602020104020603" pitchFamily="34" charset="0"/>
              </a:rPr>
              <a:t>doit être donné </a:t>
            </a:r>
            <a:r>
              <a:rPr lang="fr-FR" b="1" dirty="0">
                <a:solidFill>
                  <a:srgbClr val="3333FF"/>
                </a:solidFill>
                <a:latin typeface="Tw Cen MT" panose="020B0602020104020603" pitchFamily="34" charset="0"/>
              </a:rPr>
              <a:t>par l’IT</a:t>
            </a:r>
          </a:p>
          <a:p>
            <a:r>
              <a:rPr lang="fr-FR" dirty="0">
                <a:latin typeface="Tw Cen MT" panose="020B0602020104020603" pitchFamily="34" charset="0"/>
              </a:rPr>
              <a:t>Le </a:t>
            </a:r>
            <a:r>
              <a:rPr lang="fr-FR" b="1" dirty="0">
                <a:solidFill>
                  <a:srgbClr val="3333FF"/>
                </a:solidFill>
                <a:latin typeface="Tw Cen MT" panose="020B0602020104020603" pitchFamily="34" charset="0"/>
              </a:rPr>
              <a:t>numéro d’ordre </a:t>
            </a:r>
            <a:r>
              <a:rPr lang="fr-FR" dirty="0">
                <a:latin typeface="Tw Cen MT" panose="020B0602020104020603" pitchFamily="34" charset="0"/>
              </a:rPr>
              <a:t>est donné par le </a:t>
            </a:r>
            <a:r>
              <a:rPr lang="fr-FR" b="1" dirty="0">
                <a:solidFill>
                  <a:srgbClr val="3333FF"/>
                </a:solidFill>
                <a:latin typeface="Tw Cen MT" panose="020B0602020104020603" pitchFamily="34" charset="0"/>
              </a:rPr>
              <a:t>relais communautaire</a:t>
            </a:r>
          </a:p>
          <a:p>
            <a:pPr marL="0" indent="0">
              <a:buNone/>
            </a:pPr>
            <a:endParaRPr lang="en-US" dirty="0">
              <a:latin typeface="Tw Cen MT" panose="020B0602020104020603" pitchFamily="34" charset="0"/>
            </a:endParaRPr>
          </a:p>
          <a:p>
            <a:r>
              <a:rPr lang="fr-FR" dirty="0">
                <a:latin typeface="Tw Cen MT" panose="020B0602020104020603" pitchFamily="34" charset="0"/>
              </a:rPr>
              <a:t>Il doit </a:t>
            </a:r>
            <a:r>
              <a:rPr lang="fr-FR" b="1" dirty="0">
                <a:solidFill>
                  <a:srgbClr val="0000CC"/>
                </a:solidFill>
                <a:latin typeface="Tw Cen MT" panose="020B0602020104020603" pitchFamily="34" charset="0"/>
              </a:rPr>
              <a:t>figurer sur les fiches de référence </a:t>
            </a:r>
            <a:r>
              <a:rPr lang="fr-FR" dirty="0">
                <a:latin typeface="Tw Cen MT" panose="020B0602020104020603" pitchFamily="34" charset="0"/>
              </a:rPr>
              <a:t>et </a:t>
            </a:r>
            <a:r>
              <a:rPr lang="fr-FR" b="1" dirty="0">
                <a:solidFill>
                  <a:srgbClr val="0000CC"/>
                </a:solidFill>
                <a:latin typeface="Tw Cen MT" panose="020B0602020104020603" pitchFamily="34" charset="0"/>
              </a:rPr>
              <a:t>contre-référence</a:t>
            </a:r>
            <a:r>
              <a:rPr lang="fr-FR" dirty="0">
                <a:latin typeface="Tw Cen MT" panose="020B0602020104020603" pitchFamily="34" charset="0"/>
              </a:rPr>
              <a:t> et les </a:t>
            </a:r>
            <a:r>
              <a:rPr lang="fr-FR" b="1" dirty="0">
                <a:solidFill>
                  <a:srgbClr val="0000CC"/>
                </a:solidFill>
                <a:latin typeface="Tw Cen MT" panose="020B0602020104020603" pitchFamily="34" charset="0"/>
              </a:rPr>
              <a:t>autres documents</a:t>
            </a:r>
            <a:r>
              <a:rPr lang="fr-FR" dirty="0">
                <a:latin typeface="Tw Cen MT" panose="020B0602020104020603" pitchFamily="34" charset="0"/>
              </a:rPr>
              <a:t> concernant cet patient. </a:t>
            </a:r>
          </a:p>
          <a:p>
            <a:pPr marL="0" indent="0">
              <a:buNone/>
            </a:pPr>
            <a:r>
              <a:rPr lang="fr-FR" dirty="0">
                <a:latin typeface="Tw Cen MT" panose="020B0602020104020603" pitchFamily="34" charset="0"/>
              </a:rPr>
              <a:t>Il a normalement le format suivant : </a:t>
            </a:r>
            <a:endParaRPr lang="en-US" dirty="0">
              <a:latin typeface="Tw Cen MT" panose="020B0602020104020603" pitchFamily="34" charset="0"/>
            </a:endParaRPr>
          </a:p>
          <a:p>
            <a:r>
              <a:rPr lang="fr-FR" sz="2300" b="1" dirty="0">
                <a:solidFill>
                  <a:srgbClr val="FF0000"/>
                </a:solidFill>
                <a:latin typeface="Tw Cen MT" panose="020B0602020104020603" pitchFamily="34" charset="0"/>
              </a:rPr>
              <a:t>Code de la zone de santé (numéro)/nom de la structure/numéro d’enregistrement du patient </a:t>
            </a:r>
            <a:endParaRPr lang="en-US" dirty="0">
              <a:latin typeface="Tw Cen MT" panose="020B0602020104020603" pitchFamily="34" charset="0"/>
            </a:endParaRPr>
          </a:p>
          <a:p>
            <a:r>
              <a:rPr lang="en-US" b="1" dirty="0" err="1">
                <a:latin typeface="Tw Cen MT" panose="020B0602020104020603" pitchFamily="34" charset="0"/>
              </a:rPr>
              <a:t>Exemple</a:t>
            </a:r>
            <a:r>
              <a:rPr lang="en-US" b="1" dirty="0">
                <a:latin typeface="Tw Cen MT" panose="020B0602020104020603" pitchFamily="34" charset="0"/>
              </a:rPr>
              <a:t>: </a:t>
            </a:r>
            <a:r>
              <a:rPr lang="en-US" dirty="0">
                <a:latin typeface="Tw Cen MT" panose="020B0602020104020603" pitchFamily="34" charset="0"/>
              </a:rPr>
              <a:t>Zone de santé de </a:t>
            </a:r>
            <a:r>
              <a:rPr lang="en-US" dirty="0" err="1">
                <a:latin typeface="Tw Cen MT" panose="020B0602020104020603" pitchFamily="34" charset="0"/>
              </a:rPr>
              <a:t>Binza</a:t>
            </a:r>
            <a:r>
              <a:rPr lang="en-US" dirty="0">
                <a:latin typeface="Tw Cen MT" panose="020B0602020104020603" pitchFamily="34" charset="0"/>
              </a:rPr>
              <a:t> </a:t>
            </a:r>
            <a:r>
              <a:rPr lang="en-US" dirty="0" err="1">
                <a:latin typeface="Tw Cen MT" panose="020B0602020104020603" pitchFamily="34" charset="0"/>
              </a:rPr>
              <a:t>météo</a:t>
            </a:r>
            <a:endParaRPr lang="en-US" dirty="0">
              <a:latin typeface="Tw Cen MT" panose="020B0602020104020603" pitchFamily="34" charset="0"/>
            </a:endParaRPr>
          </a:p>
        </p:txBody>
      </p:sp>
    </p:spTree>
    <p:extLst>
      <p:ext uri="{BB962C8B-B14F-4D97-AF65-F5344CB8AC3E}">
        <p14:creationId xmlns:p14="http://schemas.microsoft.com/office/powerpoint/2010/main" val="1326517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9A858A-DCAE-442D-A071-54D0E400A725}"/>
              </a:ext>
            </a:extLst>
          </p:cNvPr>
          <p:cNvSpPr>
            <a:spLocks noGrp="1"/>
          </p:cNvSpPr>
          <p:nvPr>
            <p:ph type="title"/>
          </p:nvPr>
        </p:nvSpPr>
        <p:spPr>
          <a:xfrm>
            <a:off x="762000" y="-349250"/>
            <a:ext cx="10515600" cy="1325563"/>
          </a:xfrm>
        </p:spPr>
        <p:txBody>
          <a:bodyPr/>
          <a:lstStyle/>
          <a:p>
            <a:r>
              <a:rPr lang="en-US" b="1" dirty="0">
                <a:solidFill>
                  <a:srgbClr val="0000CC"/>
                </a:solidFill>
              </a:rPr>
              <a:t>12- </a:t>
            </a:r>
            <a:r>
              <a:rPr lang="fr-FR" b="1" dirty="0">
                <a:solidFill>
                  <a:srgbClr val="0000CC"/>
                </a:solidFill>
              </a:rPr>
              <a:t>Suivi des bénéficiaires </a:t>
            </a:r>
            <a:endParaRPr lang="en-US" b="1" dirty="0">
              <a:solidFill>
                <a:srgbClr val="0000CC"/>
              </a:solidFill>
            </a:endParaRPr>
          </a:p>
        </p:txBody>
      </p:sp>
      <p:sp>
        <p:nvSpPr>
          <p:cNvPr id="2" name="Rectangle 1">
            <a:extLst>
              <a:ext uri="{FF2B5EF4-FFF2-40B4-BE49-F238E27FC236}">
                <a16:creationId xmlns:a16="http://schemas.microsoft.com/office/drawing/2014/main" id="{5401F4C9-48A4-4670-A0AD-ACE14FC6F672}"/>
              </a:ext>
            </a:extLst>
          </p:cNvPr>
          <p:cNvSpPr/>
          <p:nvPr/>
        </p:nvSpPr>
        <p:spPr>
          <a:xfrm>
            <a:off x="1905229" y="683925"/>
            <a:ext cx="6141425" cy="584775"/>
          </a:xfrm>
          <a:prstGeom prst="rect">
            <a:avLst/>
          </a:prstGeom>
        </p:spPr>
        <p:txBody>
          <a:bodyPr wrap="none">
            <a:spAutoFit/>
          </a:bodyPr>
          <a:lstStyle/>
          <a:p>
            <a:pPr marL="342900" marR="0" lvl="0" indent="-342900">
              <a:spcBef>
                <a:spcPts val="0"/>
              </a:spcBef>
              <a:spcAft>
                <a:spcPts val="0"/>
              </a:spcAft>
              <a:buFont typeface="+mj-lt"/>
              <a:buAutoNum type="arabicPeriod"/>
            </a:pPr>
            <a:r>
              <a:rPr lang="fr-FR" sz="32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Activités à réaliser pendant le suivi</a:t>
            </a:r>
            <a:endParaRPr lang="en-US" sz="3200" dirty="0">
              <a:latin typeface="Times New Roman" panose="02020603050405020304" pitchFamily="18" charset="0"/>
              <a:ea typeface="Times New Roman" panose="02020603050405020304" pitchFamily="18" charset="0"/>
            </a:endParaRPr>
          </a:p>
        </p:txBody>
      </p:sp>
      <p:graphicFrame>
        <p:nvGraphicFramePr>
          <p:cNvPr id="5" name="Table 4">
            <a:extLst>
              <a:ext uri="{FF2B5EF4-FFF2-40B4-BE49-F238E27FC236}">
                <a16:creationId xmlns:a16="http://schemas.microsoft.com/office/drawing/2014/main" id="{CBC65538-90B5-43A4-825B-86883944AC87}"/>
              </a:ext>
            </a:extLst>
          </p:cNvPr>
          <p:cNvGraphicFramePr>
            <a:graphicFrameLocks noGrp="1"/>
          </p:cNvGraphicFramePr>
          <p:nvPr>
            <p:extLst>
              <p:ext uri="{D42A27DB-BD31-4B8C-83A1-F6EECF244321}">
                <p14:modId xmlns:p14="http://schemas.microsoft.com/office/powerpoint/2010/main" val="1401946403"/>
              </p:ext>
            </p:extLst>
          </p:nvPr>
        </p:nvGraphicFramePr>
        <p:xfrm>
          <a:off x="1109610" y="1454445"/>
          <a:ext cx="10058400" cy="3837350"/>
        </p:xfrm>
        <a:graphic>
          <a:graphicData uri="http://schemas.openxmlformats.org/drawingml/2006/table">
            <a:tbl>
              <a:tblPr/>
              <a:tblGrid>
                <a:gridCol w="5729490">
                  <a:extLst>
                    <a:ext uri="{9D8B030D-6E8A-4147-A177-3AD203B41FA5}">
                      <a16:colId xmlns:a16="http://schemas.microsoft.com/office/drawing/2014/main" val="1039872389"/>
                    </a:ext>
                  </a:extLst>
                </a:gridCol>
                <a:gridCol w="4328910">
                  <a:extLst>
                    <a:ext uri="{9D8B030D-6E8A-4147-A177-3AD203B41FA5}">
                      <a16:colId xmlns:a16="http://schemas.microsoft.com/office/drawing/2014/main" val="3088630372"/>
                    </a:ext>
                  </a:extLst>
                </a:gridCol>
              </a:tblGrid>
              <a:tr h="160183">
                <a:tc>
                  <a:txBody>
                    <a:bodyPr/>
                    <a:lstStyle/>
                    <a:p>
                      <a:pPr marL="73025" marR="0" algn="ctr" eaLnBrk="0">
                        <a:lnSpc>
                          <a:spcPct val="107000"/>
                        </a:lnSpc>
                        <a:spcBef>
                          <a:spcPts val="0"/>
                        </a:spcBef>
                        <a:spcAft>
                          <a:spcPts val="0"/>
                        </a:spcAft>
                      </a:pPr>
                      <a:r>
                        <a:rPr lang="fr-FR" sz="2400" b="1" kern="1200" dirty="0">
                          <a:effectLst/>
                          <a:latin typeface="+mn-lt"/>
                          <a:ea typeface="Times New Roman" panose="02020603050405020304" pitchFamily="18" charset="0"/>
                          <a:cs typeface="Arial" panose="020B0604020202020204" pitchFamily="34" charset="0"/>
                        </a:rPr>
                        <a:t>Activités</a:t>
                      </a:r>
                      <a:endParaRPr lang="en-US" sz="2400" dirty="0">
                        <a:effectLst/>
                        <a:latin typeface="+mn-lt"/>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9999"/>
                    </a:solidFill>
                  </a:tcPr>
                </a:tc>
                <a:tc>
                  <a:txBody>
                    <a:bodyPr/>
                    <a:lstStyle/>
                    <a:p>
                      <a:pPr marL="64135" marR="0" algn="ctr" eaLnBrk="0">
                        <a:lnSpc>
                          <a:spcPct val="107000"/>
                        </a:lnSpc>
                        <a:spcBef>
                          <a:spcPts val="0"/>
                        </a:spcBef>
                        <a:spcAft>
                          <a:spcPts val="0"/>
                        </a:spcAft>
                      </a:pPr>
                      <a:r>
                        <a:rPr lang="fr-FR" sz="2400" b="1" kern="1200">
                          <a:solidFill>
                            <a:srgbClr val="000000"/>
                          </a:solidFill>
                          <a:effectLst/>
                          <a:latin typeface="+mn-lt"/>
                          <a:ea typeface="Times New Roman" panose="02020603050405020304" pitchFamily="18" charset="0"/>
                          <a:cs typeface="Arial" panose="020B0604020202020204" pitchFamily="34" charset="0"/>
                        </a:rPr>
                        <a:t>Fréquence</a:t>
                      </a:r>
                      <a:endParaRPr lang="en-US" sz="2400">
                        <a:effectLst/>
                        <a:latin typeface="+mn-lt"/>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9999"/>
                    </a:solidFill>
                  </a:tcPr>
                </a:tc>
                <a:extLst>
                  <a:ext uri="{0D108BD9-81ED-4DB2-BD59-A6C34878D82A}">
                    <a16:rowId xmlns:a16="http://schemas.microsoft.com/office/drawing/2014/main" val="2058423486"/>
                  </a:ext>
                </a:extLst>
              </a:tr>
              <a:tr h="160183">
                <a:tc>
                  <a:txBody>
                    <a:bodyPr/>
                    <a:lstStyle/>
                    <a:p>
                      <a:pPr marL="73025" marR="0" eaLnBrk="0">
                        <a:lnSpc>
                          <a:spcPct val="107000"/>
                        </a:lnSpc>
                        <a:spcBef>
                          <a:spcPts val="0"/>
                        </a:spcBef>
                        <a:spcAft>
                          <a:spcPts val="0"/>
                        </a:spcAft>
                      </a:pPr>
                      <a:r>
                        <a:rPr lang="fr-FR" sz="2400" b="1" dirty="0">
                          <a:solidFill>
                            <a:srgbClr val="0000CC"/>
                          </a:solidFill>
                          <a:effectLst/>
                          <a:latin typeface="+mn-lt"/>
                          <a:ea typeface="Calibri" panose="020F0502020204030204" pitchFamily="34" charset="0"/>
                          <a:cs typeface="Times New Roman" panose="02020603050405020304" pitchFamily="18" charset="0"/>
                        </a:rPr>
                        <a:t>Passage de 2 ATPE à 1 ATPE PB rouge : PB ≥ 115 mm</a:t>
                      </a:r>
                      <a:endParaRPr lang="en-US" sz="2400" dirty="0">
                        <a:solidFill>
                          <a:srgbClr val="0000CC"/>
                        </a:solidFill>
                        <a:effectLst/>
                        <a:latin typeface="+mn-lt"/>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0" eaLnBrk="0">
                        <a:lnSpc>
                          <a:spcPct val="107000"/>
                        </a:lnSpc>
                        <a:spcBef>
                          <a:spcPts val="0"/>
                        </a:spcBef>
                        <a:spcAft>
                          <a:spcPts val="0"/>
                        </a:spcAft>
                      </a:pPr>
                      <a:r>
                        <a:rPr lang="fr-FR" sz="2400" b="1" dirty="0">
                          <a:solidFill>
                            <a:srgbClr val="0000CC"/>
                          </a:solidFill>
                          <a:effectLst/>
                          <a:latin typeface="+mn-lt"/>
                          <a:ea typeface="Calibri" panose="020F0502020204030204" pitchFamily="34" charset="0"/>
                          <a:cs typeface="Times New Roman" panose="02020603050405020304" pitchFamily="18" charset="0"/>
                        </a:rPr>
                        <a:t>Après deux mesures consécutives  (2 semaines)</a:t>
                      </a:r>
                      <a:endParaRPr lang="en-US" sz="2400" dirty="0">
                        <a:solidFill>
                          <a:srgbClr val="0000CC"/>
                        </a:solidFill>
                        <a:effectLst/>
                        <a:latin typeface="+mn-lt"/>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5023134"/>
                  </a:ext>
                </a:extLst>
              </a:tr>
              <a:tr h="160236">
                <a:tc>
                  <a:txBody>
                    <a:bodyPr/>
                    <a:lstStyle/>
                    <a:p>
                      <a:pPr marL="73025" marR="0" eaLnBrk="0">
                        <a:lnSpc>
                          <a:spcPct val="107000"/>
                        </a:lnSpc>
                        <a:spcBef>
                          <a:spcPts val="0"/>
                        </a:spcBef>
                        <a:spcAft>
                          <a:spcPts val="0"/>
                        </a:spcAft>
                      </a:pPr>
                      <a:r>
                        <a:rPr lang="fr-FR" sz="2400" kern="1200" spc="-20" dirty="0">
                          <a:effectLst/>
                          <a:latin typeface="+mn-lt"/>
                          <a:ea typeface="Times New Roman" panose="02020603050405020304" pitchFamily="18" charset="0"/>
                          <a:cs typeface="Arial" panose="020B0604020202020204" pitchFamily="34" charset="0"/>
                        </a:rPr>
                        <a:t>Faire Test de l’appétit</a:t>
                      </a:r>
                      <a:endParaRPr lang="en-US" sz="2400" dirty="0">
                        <a:effectLst/>
                        <a:latin typeface="+mn-lt"/>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0" eaLnBrk="0">
                        <a:lnSpc>
                          <a:spcPct val="107000"/>
                        </a:lnSpc>
                        <a:spcBef>
                          <a:spcPts val="0"/>
                        </a:spcBef>
                        <a:spcAft>
                          <a:spcPts val="0"/>
                        </a:spcAft>
                      </a:pPr>
                      <a:r>
                        <a:rPr lang="fr-FR" sz="2400" kern="1200" spc="-20">
                          <a:effectLst/>
                          <a:latin typeface="+mn-lt"/>
                          <a:ea typeface="Times New Roman" panose="02020603050405020304" pitchFamily="18" charset="0"/>
                          <a:cs typeface="Arial" panose="020B0604020202020204" pitchFamily="34" charset="0"/>
                        </a:rPr>
                        <a:t>A l’admission et à chaque visite</a:t>
                      </a:r>
                      <a:endParaRPr lang="en-US" sz="2400">
                        <a:effectLst/>
                        <a:latin typeface="+mn-lt"/>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2312776"/>
                  </a:ext>
                </a:extLst>
              </a:tr>
              <a:tr h="160236">
                <a:tc>
                  <a:txBody>
                    <a:bodyPr/>
                    <a:lstStyle/>
                    <a:p>
                      <a:pPr marL="73025" marR="0" eaLnBrk="0">
                        <a:lnSpc>
                          <a:spcPct val="107000"/>
                        </a:lnSpc>
                        <a:spcBef>
                          <a:spcPts val="0"/>
                        </a:spcBef>
                        <a:spcAft>
                          <a:spcPts val="0"/>
                        </a:spcAft>
                      </a:pPr>
                      <a:r>
                        <a:rPr lang="fr-FR" sz="2400" kern="1200" spc="-20" dirty="0">
                          <a:effectLst/>
                          <a:latin typeface="+mn-lt"/>
                          <a:ea typeface="Times New Roman" panose="02020603050405020304" pitchFamily="18" charset="0"/>
                          <a:cs typeface="Arial" panose="020B0604020202020204" pitchFamily="34" charset="0"/>
                        </a:rPr>
                        <a:t>Mesurer le Périmètre Brachial</a:t>
                      </a:r>
                      <a:endParaRPr lang="en-US" sz="2400" dirty="0">
                        <a:effectLst/>
                        <a:latin typeface="+mn-lt"/>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0" eaLnBrk="0">
                        <a:lnSpc>
                          <a:spcPct val="107000"/>
                        </a:lnSpc>
                        <a:spcBef>
                          <a:spcPts val="0"/>
                        </a:spcBef>
                        <a:spcAft>
                          <a:spcPts val="0"/>
                        </a:spcAft>
                      </a:pPr>
                      <a:r>
                        <a:rPr lang="fr-FR" sz="2400" kern="1200" spc="-20">
                          <a:effectLst/>
                          <a:latin typeface="+mn-lt"/>
                          <a:ea typeface="Times New Roman" panose="02020603050405020304" pitchFamily="18" charset="0"/>
                          <a:cs typeface="Arial" panose="020B0604020202020204" pitchFamily="34" charset="0"/>
                        </a:rPr>
                        <a:t>Chaque visite</a:t>
                      </a:r>
                      <a:endParaRPr lang="en-US" sz="2400">
                        <a:effectLst/>
                        <a:latin typeface="+mn-lt"/>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7088941"/>
                  </a:ext>
                </a:extLst>
              </a:tr>
              <a:tr h="160236">
                <a:tc>
                  <a:txBody>
                    <a:bodyPr/>
                    <a:lstStyle/>
                    <a:p>
                      <a:pPr marL="73025" marR="0" eaLnBrk="0">
                        <a:lnSpc>
                          <a:spcPct val="107000"/>
                        </a:lnSpc>
                        <a:spcBef>
                          <a:spcPts val="0"/>
                        </a:spcBef>
                        <a:spcAft>
                          <a:spcPts val="0"/>
                        </a:spcAft>
                      </a:pPr>
                      <a:r>
                        <a:rPr lang="fr-FR" sz="2400" kern="1200" spc="-20" dirty="0">
                          <a:effectLst/>
                          <a:latin typeface="+mn-lt"/>
                          <a:ea typeface="Times New Roman" panose="02020603050405020304" pitchFamily="18" charset="0"/>
                          <a:cs typeface="Arial" panose="020B0604020202020204" pitchFamily="34" charset="0"/>
                        </a:rPr>
                        <a:t>Rechercher la présence et le degré d’œdèmes</a:t>
                      </a:r>
                      <a:endParaRPr lang="en-US" sz="2400" dirty="0">
                        <a:effectLst/>
                        <a:latin typeface="+mn-lt"/>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0" eaLnBrk="0">
                        <a:lnSpc>
                          <a:spcPct val="107000"/>
                        </a:lnSpc>
                        <a:spcBef>
                          <a:spcPts val="0"/>
                        </a:spcBef>
                        <a:spcAft>
                          <a:spcPts val="0"/>
                        </a:spcAft>
                      </a:pPr>
                      <a:r>
                        <a:rPr lang="fr-FR" sz="2400" kern="1200" spc="-20">
                          <a:effectLst/>
                          <a:latin typeface="+mn-lt"/>
                          <a:ea typeface="Times New Roman" panose="02020603050405020304" pitchFamily="18" charset="0"/>
                          <a:cs typeface="Arial" panose="020B0604020202020204" pitchFamily="34" charset="0"/>
                        </a:rPr>
                        <a:t>Chaque visite</a:t>
                      </a:r>
                      <a:endParaRPr lang="en-US" sz="2400">
                        <a:effectLst/>
                        <a:latin typeface="+mn-lt"/>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6523366"/>
                  </a:ext>
                </a:extLst>
              </a:tr>
              <a:tr h="160236">
                <a:tc>
                  <a:txBody>
                    <a:bodyPr/>
                    <a:lstStyle/>
                    <a:p>
                      <a:pPr marL="73025" marR="0" eaLnBrk="0">
                        <a:lnSpc>
                          <a:spcPct val="107000"/>
                        </a:lnSpc>
                        <a:spcBef>
                          <a:spcPts val="0"/>
                        </a:spcBef>
                        <a:spcAft>
                          <a:spcPts val="0"/>
                        </a:spcAft>
                      </a:pPr>
                      <a:r>
                        <a:rPr lang="fr-FR" sz="2400" kern="1200" spc="-20" dirty="0">
                          <a:effectLst/>
                          <a:latin typeface="+mn-lt"/>
                          <a:ea typeface="Times New Roman" panose="02020603050405020304" pitchFamily="18" charset="0"/>
                          <a:cs typeface="Arial" panose="020B0604020202020204" pitchFamily="34" charset="0"/>
                        </a:rPr>
                        <a:t>Prendre la Température corporelle</a:t>
                      </a:r>
                      <a:endParaRPr lang="en-US" sz="2400" dirty="0">
                        <a:effectLst/>
                        <a:latin typeface="+mn-lt"/>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0" eaLnBrk="0">
                        <a:lnSpc>
                          <a:spcPct val="107000"/>
                        </a:lnSpc>
                        <a:spcBef>
                          <a:spcPts val="0"/>
                        </a:spcBef>
                        <a:spcAft>
                          <a:spcPts val="0"/>
                        </a:spcAft>
                      </a:pPr>
                      <a:r>
                        <a:rPr lang="fr-FR" sz="2400" kern="1200" spc="-20" dirty="0">
                          <a:effectLst/>
                          <a:latin typeface="+mn-lt"/>
                          <a:ea typeface="Times New Roman" panose="02020603050405020304" pitchFamily="18" charset="0"/>
                          <a:cs typeface="Arial" panose="020B0604020202020204" pitchFamily="34" charset="0"/>
                        </a:rPr>
                        <a:t>Chaque visite</a:t>
                      </a:r>
                      <a:endParaRPr lang="en-US" sz="2400" dirty="0">
                        <a:effectLst/>
                        <a:latin typeface="+mn-lt"/>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2633602"/>
                  </a:ext>
                </a:extLst>
              </a:tr>
              <a:tr h="160236">
                <a:tc>
                  <a:txBody>
                    <a:bodyPr/>
                    <a:lstStyle/>
                    <a:p>
                      <a:pPr marL="73025" marR="0" eaLnBrk="0">
                        <a:lnSpc>
                          <a:spcPct val="107000"/>
                        </a:lnSpc>
                        <a:spcBef>
                          <a:spcPts val="0"/>
                        </a:spcBef>
                        <a:spcAft>
                          <a:spcPts val="0"/>
                        </a:spcAft>
                      </a:pPr>
                      <a:r>
                        <a:rPr lang="fr-FR" sz="2400" kern="1200" spc="-20" dirty="0">
                          <a:effectLst/>
                          <a:latin typeface="+mn-lt"/>
                          <a:ea typeface="Times New Roman" panose="02020603050405020304" pitchFamily="18" charset="0"/>
                          <a:cs typeface="Arial" panose="020B0604020202020204" pitchFamily="34" charset="0"/>
                        </a:rPr>
                        <a:t>Vérifier les Symptômes ou les signes cliniques de maladies</a:t>
                      </a:r>
                      <a:endParaRPr lang="en-US" sz="2400" dirty="0">
                        <a:effectLst/>
                        <a:latin typeface="+mn-lt"/>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0" eaLnBrk="0">
                        <a:lnSpc>
                          <a:spcPct val="107000"/>
                        </a:lnSpc>
                        <a:spcBef>
                          <a:spcPts val="0"/>
                        </a:spcBef>
                        <a:spcAft>
                          <a:spcPts val="0"/>
                        </a:spcAft>
                      </a:pPr>
                      <a:r>
                        <a:rPr lang="fr-FR" sz="2400" kern="1200" spc="-20" dirty="0">
                          <a:effectLst/>
                          <a:latin typeface="+mn-lt"/>
                          <a:ea typeface="Times New Roman" panose="02020603050405020304" pitchFamily="18" charset="0"/>
                          <a:cs typeface="Arial" panose="020B0604020202020204" pitchFamily="34" charset="0"/>
                        </a:rPr>
                        <a:t>Chaque visite</a:t>
                      </a:r>
                      <a:endParaRPr lang="en-US" sz="2400" dirty="0">
                        <a:effectLst/>
                        <a:latin typeface="+mn-lt"/>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310175"/>
                  </a:ext>
                </a:extLst>
              </a:tr>
              <a:tr h="160236">
                <a:tc>
                  <a:txBody>
                    <a:bodyPr/>
                    <a:lstStyle/>
                    <a:p>
                      <a:pPr marL="73025" marR="0" eaLnBrk="0">
                        <a:lnSpc>
                          <a:spcPct val="107000"/>
                        </a:lnSpc>
                        <a:spcBef>
                          <a:spcPts val="0"/>
                        </a:spcBef>
                        <a:spcAft>
                          <a:spcPts val="0"/>
                        </a:spcAft>
                      </a:pPr>
                      <a:r>
                        <a:rPr lang="fr-FR" sz="2400" kern="1200" spc="-20" dirty="0">
                          <a:effectLst/>
                          <a:latin typeface="+mn-lt"/>
                          <a:ea typeface="Times New Roman" panose="02020603050405020304" pitchFamily="18" charset="0"/>
                          <a:cs typeface="Arial" panose="020B0604020202020204" pitchFamily="34" charset="0"/>
                        </a:rPr>
                        <a:t>Planifier Visite à domicile</a:t>
                      </a:r>
                      <a:endParaRPr lang="en-US" sz="2400" dirty="0">
                        <a:effectLst/>
                        <a:latin typeface="+mn-lt"/>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0" eaLnBrk="0">
                        <a:lnSpc>
                          <a:spcPct val="107000"/>
                        </a:lnSpc>
                        <a:spcBef>
                          <a:spcPts val="0"/>
                        </a:spcBef>
                        <a:spcAft>
                          <a:spcPts val="0"/>
                        </a:spcAft>
                      </a:pPr>
                      <a:r>
                        <a:rPr lang="fr-FR" sz="2400" kern="1200" spc="-20" dirty="0">
                          <a:effectLst/>
                          <a:latin typeface="+mn-lt"/>
                          <a:ea typeface="Times New Roman" panose="02020603050405020304" pitchFamily="18" charset="0"/>
                          <a:cs typeface="Arial" panose="020B0604020202020204" pitchFamily="34" charset="0"/>
                        </a:rPr>
                        <a:t>En fonction des besoins</a:t>
                      </a:r>
                      <a:endParaRPr lang="en-US" sz="2400" dirty="0">
                        <a:effectLst/>
                        <a:latin typeface="+mn-lt"/>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5307066"/>
                  </a:ext>
                </a:extLst>
              </a:tr>
            </a:tbl>
          </a:graphicData>
        </a:graphic>
      </p:graphicFrame>
    </p:spTree>
    <p:extLst>
      <p:ext uri="{BB962C8B-B14F-4D97-AF65-F5344CB8AC3E}">
        <p14:creationId xmlns:p14="http://schemas.microsoft.com/office/powerpoint/2010/main" val="1564540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9A858A-DCAE-442D-A071-54D0E400A725}"/>
              </a:ext>
            </a:extLst>
          </p:cNvPr>
          <p:cNvSpPr>
            <a:spLocks noGrp="1"/>
          </p:cNvSpPr>
          <p:nvPr>
            <p:ph type="title"/>
          </p:nvPr>
        </p:nvSpPr>
        <p:spPr>
          <a:xfrm>
            <a:off x="762000" y="-349250"/>
            <a:ext cx="10515600" cy="1325563"/>
          </a:xfrm>
        </p:spPr>
        <p:txBody>
          <a:bodyPr/>
          <a:lstStyle/>
          <a:p>
            <a:br>
              <a:rPr lang="en-US" b="1" dirty="0">
                <a:solidFill>
                  <a:srgbClr val="0000CC"/>
                </a:solidFill>
              </a:rPr>
            </a:br>
            <a:r>
              <a:rPr lang="en-US" b="1" dirty="0">
                <a:solidFill>
                  <a:srgbClr val="0000CC"/>
                </a:solidFill>
              </a:rPr>
              <a:t>12- </a:t>
            </a:r>
            <a:r>
              <a:rPr lang="fr-FR" b="1" dirty="0">
                <a:solidFill>
                  <a:srgbClr val="0000CC"/>
                </a:solidFill>
              </a:rPr>
              <a:t>Suivi des bénéficiaires </a:t>
            </a:r>
            <a:endParaRPr lang="en-US" b="1" dirty="0">
              <a:solidFill>
                <a:srgbClr val="0000CC"/>
              </a:solidFill>
            </a:endParaRPr>
          </a:p>
        </p:txBody>
      </p:sp>
      <p:sp>
        <p:nvSpPr>
          <p:cNvPr id="2" name="Rectangle 1">
            <a:extLst>
              <a:ext uri="{FF2B5EF4-FFF2-40B4-BE49-F238E27FC236}">
                <a16:creationId xmlns:a16="http://schemas.microsoft.com/office/drawing/2014/main" id="{5401F4C9-48A4-4670-A0AD-ACE14FC6F672}"/>
              </a:ext>
            </a:extLst>
          </p:cNvPr>
          <p:cNvSpPr/>
          <p:nvPr/>
        </p:nvSpPr>
        <p:spPr>
          <a:xfrm>
            <a:off x="1905229" y="683925"/>
            <a:ext cx="2000035" cy="584775"/>
          </a:xfrm>
          <a:prstGeom prst="rect">
            <a:avLst/>
          </a:prstGeom>
        </p:spPr>
        <p:txBody>
          <a:bodyPr wrap="none">
            <a:spAutoFit/>
          </a:bodyPr>
          <a:lstStyle/>
          <a:p>
            <a:pPr marR="0" lvl="0">
              <a:spcBef>
                <a:spcPts val="0"/>
              </a:spcBef>
              <a:spcAft>
                <a:spcPts val="0"/>
              </a:spcAft>
            </a:pPr>
            <a:r>
              <a:rPr lang="fr-FR" sz="32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2.Transfert </a:t>
            </a:r>
            <a:endParaRPr lang="en-US" sz="3200" dirty="0">
              <a:latin typeface="Times New Roman" panose="02020603050405020304" pitchFamily="18" charset="0"/>
              <a:ea typeface="Times New Roman" panose="02020603050405020304" pitchFamily="18" charset="0"/>
            </a:endParaRPr>
          </a:p>
        </p:txBody>
      </p:sp>
      <p:graphicFrame>
        <p:nvGraphicFramePr>
          <p:cNvPr id="7" name="Table 6">
            <a:extLst>
              <a:ext uri="{FF2B5EF4-FFF2-40B4-BE49-F238E27FC236}">
                <a16:creationId xmlns:a16="http://schemas.microsoft.com/office/drawing/2014/main" id="{184CDCA4-FF0A-4015-9A1F-5EEB34111592}"/>
              </a:ext>
            </a:extLst>
          </p:cNvPr>
          <p:cNvGraphicFramePr>
            <a:graphicFrameLocks noGrp="1"/>
          </p:cNvGraphicFramePr>
          <p:nvPr>
            <p:extLst>
              <p:ext uri="{D42A27DB-BD31-4B8C-83A1-F6EECF244321}">
                <p14:modId xmlns:p14="http://schemas.microsoft.com/office/powerpoint/2010/main" val="394220470"/>
              </p:ext>
            </p:extLst>
          </p:nvPr>
        </p:nvGraphicFramePr>
        <p:xfrm>
          <a:off x="457200" y="1263404"/>
          <a:ext cx="10820400" cy="4952998"/>
        </p:xfrm>
        <a:graphic>
          <a:graphicData uri="http://schemas.openxmlformats.org/drawingml/2006/table">
            <a:tbl>
              <a:tblPr/>
              <a:tblGrid>
                <a:gridCol w="6026963">
                  <a:extLst>
                    <a:ext uri="{9D8B030D-6E8A-4147-A177-3AD203B41FA5}">
                      <a16:colId xmlns:a16="http://schemas.microsoft.com/office/drawing/2014/main" val="1910668508"/>
                    </a:ext>
                  </a:extLst>
                </a:gridCol>
                <a:gridCol w="4793437">
                  <a:extLst>
                    <a:ext uri="{9D8B030D-6E8A-4147-A177-3AD203B41FA5}">
                      <a16:colId xmlns:a16="http://schemas.microsoft.com/office/drawing/2014/main" val="3046091687"/>
                    </a:ext>
                  </a:extLst>
                </a:gridCol>
              </a:tblGrid>
              <a:tr h="707332">
                <a:tc>
                  <a:txBody>
                    <a:bodyPr/>
                    <a:lstStyle/>
                    <a:p>
                      <a:pPr marL="91440" marR="0" algn="ctr" eaLnBrk="0" fontAlgn="base">
                        <a:lnSpc>
                          <a:spcPct val="107000"/>
                        </a:lnSpc>
                        <a:spcBef>
                          <a:spcPts val="0"/>
                        </a:spcBef>
                        <a:spcAft>
                          <a:spcPts val="0"/>
                        </a:spcAft>
                      </a:pPr>
                      <a:r>
                        <a:rPr lang="fr-FR" sz="2400" b="1">
                          <a:effectLst/>
                          <a:latin typeface="Arial Narrow" panose="020B0606020202030204" pitchFamily="34" charset="0"/>
                          <a:ea typeface="Calibri" panose="020F0502020204030204" pitchFamily="34" charset="0"/>
                          <a:cs typeface="Times New Roman" panose="02020603050405020304" pitchFamily="18" charset="0"/>
                        </a:rPr>
                        <a:t>Critères de référence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solidFill>
                      <a:srgbClr val="D9D9D9"/>
                    </a:solidFill>
                  </a:tcPr>
                </a:tc>
                <a:tc>
                  <a:txBody>
                    <a:bodyPr/>
                    <a:lstStyle/>
                    <a:p>
                      <a:pPr marL="64135" marR="0" algn="ctr" eaLnBrk="0" fontAlgn="base">
                        <a:lnSpc>
                          <a:spcPct val="107000"/>
                        </a:lnSpc>
                        <a:spcBef>
                          <a:spcPts val="0"/>
                        </a:spcBef>
                        <a:spcAft>
                          <a:spcPts val="0"/>
                        </a:spcAft>
                      </a:pPr>
                      <a:r>
                        <a:rPr lang="fr-FR" sz="2400" b="1" kern="120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Délai après l’admission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solidFill>
                      <a:srgbClr val="D9D9D9"/>
                    </a:solidFill>
                  </a:tcPr>
                </a:tc>
                <a:extLst>
                  <a:ext uri="{0D108BD9-81ED-4DB2-BD59-A6C34878D82A}">
                    <a16:rowId xmlns:a16="http://schemas.microsoft.com/office/drawing/2014/main" val="3765647622"/>
                  </a:ext>
                </a:extLst>
              </a:tr>
              <a:tr h="707611">
                <a:tc>
                  <a:txBody>
                    <a:bodyPr/>
                    <a:lstStyle/>
                    <a:p>
                      <a:pPr marL="342900" marR="0" lvl="0" indent="-342900">
                        <a:lnSpc>
                          <a:spcPct val="107000"/>
                        </a:lnSpc>
                        <a:spcBef>
                          <a:spcPts val="0"/>
                        </a:spcBef>
                        <a:spcAft>
                          <a:spcPts val="0"/>
                        </a:spcAft>
                        <a:buFont typeface="Wingdings" panose="05000000000000000000" pitchFamily="2" charset="2"/>
                        <a:buChar char=""/>
                      </a:pPr>
                      <a:r>
                        <a:rPr lang="fr-FR" sz="24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Apparition des Œdèmes pendant le traitement</a:t>
                      </a:r>
                      <a:endParaRPr lang="en-US" sz="2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tc>
                  <a:txBody>
                    <a:bodyPr/>
                    <a:lstStyle/>
                    <a:p>
                      <a:pPr marL="91440" marR="0" eaLnBrk="0" fontAlgn="base">
                        <a:lnSpc>
                          <a:spcPct val="107000"/>
                        </a:lnSpc>
                        <a:spcBef>
                          <a:spcPts val="0"/>
                        </a:spcBef>
                        <a:spcAft>
                          <a:spcPts val="0"/>
                        </a:spcAft>
                      </a:pPr>
                      <a:r>
                        <a:rPr lang="fr-FR" sz="2400" kern="120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Chaque visite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extLst>
                  <a:ext uri="{0D108BD9-81ED-4DB2-BD59-A6C34878D82A}">
                    <a16:rowId xmlns:a16="http://schemas.microsoft.com/office/drawing/2014/main" val="3047479242"/>
                  </a:ext>
                </a:extLst>
              </a:tr>
              <a:tr h="707611">
                <a:tc>
                  <a:txBody>
                    <a:bodyPr/>
                    <a:lstStyle/>
                    <a:p>
                      <a:pPr marL="342900" marR="0" lvl="0" indent="-342900">
                        <a:lnSpc>
                          <a:spcPct val="107000"/>
                        </a:lnSpc>
                        <a:spcBef>
                          <a:spcPts val="0"/>
                        </a:spcBef>
                        <a:spcAft>
                          <a:spcPts val="0"/>
                        </a:spcAft>
                        <a:buFont typeface="Wingdings" panose="05000000000000000000" pitchFamily="2" charset="2"/>
                        <a:buChar char=""/>
                      </a:pPr>
                      <a:r>
                        <a:rPr lang="fr-FR" sz="24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Développement d'un signe de danger PCIME </a:t>
                      </a:r>
                      <a:endPar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tc>
                  <a:txBody>
                    <a:bodyPr/>
                    <a:lstStyle/>
                    <a:p>
                      <a:pPr marL="91440" marR="0" eaLnBrk="0" fontAlgn="base">
                        <a:lnSpc>
                          <a:spcPct val="107000"/>
                        </a:lnSpc>
                        <a:spcBef>
                          <a:spcPts val="0"/>
                        </a:spcBef>
                        <a:spcAft>
                          <a:spcPts val="0"/>
                        </a:spcAft>
                      </a:pPr>
                      <a:r>
                        <a:rPr lang="fr-FR" sz="2400" kern="120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Chaque visite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extLst>
                  <a:ext uri="{0D108BD9-81ED-4DB2-BD59-A6C34878D82A}">
                    <a16:rowId xmlns:a16="http://schemas.microsoft.com/office/drawing/2014/main" val="95243456"/>
                  </a:ext>
                </a:extLst>
              </a:tr>
              <a:tr h="707611">
                <a:tc>
                  <a:txBody>
                    <a:bodyPr/>
                    <a:lstStyle/>
                    <a:p>
                      <a:pPr marL="342900" marR="0" lvl="0" indent="-342900">
                        <a:lnSpc>
                          <a:spcPct val="107000"/>
                        </a:lnSpc>
                        <a:spcBef>
                          <a:spcPts val="0"/>
                        </a:spcBef>
                        <a:spcAft>
                          <a:spcPts val="0"/>
                        </a:spcAft>
                        <a:buFont typeface="Wingdings" panose="05000000000000000000" pitchFamily="2" charset="2"/>
                        <a:buChar char=""/>
                      </a:pPr>
                      <a:r>
                        <a:rPr lang="fr-FR" sz="24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Stagnation du PB après 4 visites  </a:t>
                      </a:r>
                      <a:endPar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tc>
                  <a:txBody>
                    <a:bodyPr/>
                    <a:lstStyle/>
                    <a:p>
                      <a:pPr marL="91440" marR="0" eaLnBrk="0" fontAlgn="base">
                        <a:lnSpc>
                          <a:spcPct val="107000"/>
                        </a:lnSpc>
                        <a:spcBef>
                          <a:spcPts val="0"/>
                        </a:spcBef>
                        <a:spcAft>
                          <a:spcPts val="0"/>
                        </a:spcAft>
                      </a:pPr>
                      <a:r>
                        <a:rPr lang="fr-FR" sz="2400">
                          <a:effectLst/>
                          <a:latin typeface="Arial Narrow" panose="020B0606020202030204" pitchFamily="34" charset="0"/>
                          <a:ea typeface="Calibri" panose="020F0502020204030204" pitchFamily="34" charset="0"/>
                          <a:cs typeface="Times New Roman" panose="02020603050405020304" pitchFamily="18" charset="0"/>
                        </a:rPr>
                        <a:t>4 visites consécutives avec PB rouge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extLst>
                  <a:ext uri="{0D108BD9-81ED-4DB2-BD59-A6C34878D82A}">
                    <a16:rowId xmlns:a16="http://schemas.microsoft.com/office/drawing/2014/main" val="2790808868"/>
                  </a:ext>
                </a:extLst>
              </a:tr>
              <a:tr h="707611">
                <a:tc>
                  <a:txBody>
                    <a:bodyPr/>
                    <a:lstStyle/>
                    <a:p>
                      <a:pPr marL="342900" marR="0" lvl="0" indent="-342900">
                        <a:lnSpc>
                          <a:spcPct val="107000"/>
                        </a:lnSpc>
                        <a:spcBef>
                          <a:spcPts val="0"/>
                        </a:spcBef>
                        <a:spcAft>
                          <a:spcPts val="0"/>
                        </a:spcAft>
                        <a:buFont typeface="Wingdings" panose="05000000000000000000" pitchFamily="2" charset="2"/>
                        <a:buChar char=""/>
                      </a:pPr>
                      <a:r>
                        <a:rPr lang="fr-FR" sz="24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Régression du PB </a:t>
                      </a:r>
                      <a:endPar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tc>
                  <a:txBody>
                    <a:bodyPr/>
                    <a:lstStyle/>
                    <a:p>
                      <a:pPr marL="91440" marR="0" eaLnBrk="0" fontAlgn="base">
                        <a:lnSpc>
                          <a:spcPct val="107000"/>
                        </a:lnSpc>
                        <a:spcBef>
                          <a:spcPts val="0"/>
                        </a:spcBef>
                        <a:spcAft>
                          <a:spcPts val="0"/>
                        </a:spcAft>
                      </a:pPr>
                      <a:r>
                        <a:rPr lang="fr-FR" sz="2400" kern="120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Chaque visite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extLst>
                  <a:ext uri="{0D108BD9-81ED-4DB2-BD59-A6C34878D82A}">
                    <a16:rowId xmlns:a16="http://schemas.microsoft.com/office/drawing/2014/main" val="3110518643"/>
                  </a:ext>
                </a:extLst>
              </a:tr>
              <a:tr h="707611">
                <a:tc>
                  <a:txBody>
                    <a:bodyPr/>
                    <a:lstStyle/>
                    <a:p>
                      <a:pPr marL="342900" marR="0" lvl="0" indent="-342900">
                        <a:lnSpc>
                          <a:spcPct val="107000"/>
                        </a:lnSpc>
                        <a:spcBef>
                          <a:spcPts val="0"/>
                        </a:spcBef>
                        <a:spcAft>
                          <a:spcPts val="0"/>
                        </a:spcAft>
                        <a:buFont typeface="Wingdings" panose="05000000000000000000" pitchFamily="2" charset="2"/>
                        <a:buChar char=""/>
                      </a:pPr>
                      <a:r>
                        <a:rPr lang="fr-FR" sz="24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Échec du test d'appétit </a:t>
                      </a:r>
                      <a:endParaRPr lang="en-US" sz="2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tc>
                  <a:txBody>
                    <a:bodyPr/>
                    <a:lstStyle/>
                    <a:p>
                      <a:pPr marL="91440" marR="0" eaLnBrk="0" fontAlgn="base">
                        <a:lnSpc>
                          <a:spcPct val="107000"/>
                        </a:lnSpc>
                        <a:spcBef>
                          <a:spcPts val="0"/>
                        </a:spcBef>
                        <a:spcAft>
                          <a:spcPts val="0"/>
                        </a:spcAft>
                      </a:pPr>
                      <a:r>
                        <a:rPr lang="fr-FR" sz="2400" kern="120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Chaque visite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extLst>
                  <a:ext uri="{0D108BD9-81ED-4DB2-BD59-A6C34878D82A}">
                    <a16:rowId xmlns:a16="http://schemas.microsoft.com/office/drawing/2014/main" val="1625781307"/>
                  </a:ext>
                </a:extLst>
              </a:tr>
              <a:tr h="707611">
                <a:tc>
                  <a:txBody>
                    <a:bodyPr/>
                    <a:lstStyle/>
                    <a:p>
                      <a:pPr marL="342900" marR="0" lvl="0" indent="-342900" eaLnBrk="0" fontAlgn="base">
                        <a:lnSpc>
                          <a:spcPct val="107000"/>
                        </a:lnSpc>
                        <a:spcBef>
                          <a:spcPts val="0"/>
                        </a:spcBef>
                        <a:spcAft>
                          <a:spcPts val="0"/>
                        </a:spcAft>
                        <a:buFont typeface="Wingdings" panose="05000000000000000000" pitchFamily="2" charset="2"/>
                        <a:buChar char=""/>
                      </a:pPr>
                      <a:r>
                        <a:rPr lang="fr-FR" sz="2400" b="1" dirty="0">
                          <a:solidFill>
                            <a:srgbClr val="0000CC"/>
                          </a:solidFill>
                          <a:effectLst/>
                          <a:latin typeface="Arial Narrow" panose="020B0606020202030204" pitchFamily="34" charset="0"/>
                          <a:ea typeface="Times New Roman" panose="02020603050405020304" pitchFamily="18" charset="0"/>
                          <a:cs typeface="Times New Roman" panose="02020603050405020304" pitchFamily="18" charset="0"/>
                        </a:rPr>
                        <a:t>PB &lt; 90 mm et test d’appétit négatif</a:t>
                      </a:r>
                      <a:endParaRPr lang="en-US" sz="24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tc>
                  <a:txBody>
                    <a:bodyPr/>
                    <a:lstStyle/>
                    <a:p>
                      <a:pPr marL="91440" marR="0" eaLnBrk="0" fontAlgn="base">
                        <a:lnSpc>
                          <a:spcPct val="107000"/>
                        </a:lnSpc>
                        <a:spcBef>
                          <a:spcPts val="0"/>
                        </a:spcBef>
                        <a:spcAft>
                          <a:spcPts val="0"/>
                        </a:spcAft>
                      </a:pPr>
                      <a:r>
                        <a:rPr lang="fr-FR" sz="2400" b="1" kern="1200" dirty="0">
                          <a:solidFill>
                            <a:srgbClr val="0000CC"/>
                          </a:solidFill>
                          <a:effectLst/>
                          <a:latin typeface="Arial Narrow" panose="020B0606020202030204" pitchFamily="34" charset="0"/>
                          <a:ea typeface="Times New Roman" panose="02020603050405020304" pitchFamily="18" charset="0"/>
                          <a:cs typeface="Times New Roman" panose="02020603050405020304" pitchFamily="18" charset="0"/>
                        </a:rPr>
                        <a:t>Chaque visite</a:t>
                      </a:r>
                      <a:endParaRPr lang="en-US" sz="2400"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extLst>
                  <a:ext uri="{0D108BD9-81ED-4DB2-BD59-A6C34878D82A}">
                    <a16:rowId xmlns:a16="http://schemas.microsoft.com/office/drawing/2014/main" val="1462060892"/>
                  </a:ext>
                </a:extLst>
              </a:tr>
            </a:tbl>
          </a:graphicData>
        </a:graphic>
      </p:graphicFrame>
    </p:spTree>
    <p:extLst>
      <p:ext uri="{BB962C8B-B14F-4D97-AF65-F5344CB8AC3E}">
        <p14:creationId xmlns:p14="http://schemas.microsoft.com/office/powerpoint/2010/main" val="3153807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9A858A-DCAE-442D-A071-54D0E400A725}"/>
              </a:ext>
            </a:extLst>
          </p:cNvPr>
          <p:cNvSpPr>
            <a:spLocks noGrp="1"/>
          </p:cNvSpPr>
          <p:nvPr>
            <p:ph type="title"/>
          </p:nvPr>
        </p:nvSpPr>
        <p:spPr>
          <a:xfrm>
            <a:off x="762000" y="-349250"/>
            <a:ext cx="10515600" cy="1325563"/>
          </a:xfrm>
        </p:spPr>
        <p:txBody>
          <a:bodyPr>
            <a:normAutofit/>
          </a:bodyPr>
          <a:lstStyle/>
          <a:p>
            <a:r>
              <a:rPr lang="en-US" sz="4000" b="1" dirty="0">
                <a:solidFill>
                  <a:srgbClr val="0000CC"/>
                </a:solidFill>
              </a:rPr>
              <a:t> </a:t>
            </a:r>
          </a:p>
        </p:txBody>
      </p:sp>
      <p:sp>
        <p:nvSpPr>
          <p:cNvPr id="2" name="Rectangle 1">
            <a:extLst>
              <a:ext uri="{FF2B5EF4-FFF2-40B4-BE49-F238E27FC236}">
                <a16:creationId xmlns:a16="http://schemas.microsoft.com/office/drawing/2014/main" id="{7EAEA603-E262-42A7-ABDF-0368B33FEC1C}"/>
              </a:ext>
            </a:extLst>
          </p:cNvPr>
          <p:cNvSpPr/>
          <p:nvPr/>
        </p:nvSpPr>
        <p:spPr>
          <a:xfrm>
            <a:off x="1587426" y="467519"/>
            <a:ext cx="5926622" cy="461665"/>
          </a:xfrm>
          <a:prstGeom prst="rect">
            <a:avLst/>
          </a:prstGeom>
        </p:spPr>
        <p:txBody>
          <a:bodyPr wrap="none">
            <a:spAutoFit/>
          </a:bodyPr>
          <a:lstStyle/>
          <a:p>
            <a:pPr marL="342900" marR="0" lvl="0" indent="-342900">
              <a:spcBef>
                <a:spcPts val="0"/>
              </a:spcBef>
              <a:spcAft>
                <a:spcPts val="0"/>
              </a:spcAft>
              <a:buFont typeface="+mj-lt"/>
              <a:buAutoNum type="arabicPeriod"/>
            </a:pPr>
            <a:r>
              <a:rPr lang="fr-FR" sz="24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Critères de Sortie enfant de </a:t>
            </a:r>
            <a:r>
              <a:rPr lang="fr-FR" sz="2400" b="1" dirty="0">
                <a:solidFill>
                  <a:srgbClr val="000000"/>
                </a:solidFill>
                <a:latin typeface="Arial Narrow" panose="020B0606020202030204" pitchFamily="34" charset="0"/>
                <a:ea typeface="Times New Roman" panose="02020603050405020304" pitchFamily="18" charset="0"/>
              </a:rPr>
              <a:t>6 mois à 59 mois</a:t>
            </a:r>
            <a:endParaRPr lang="en-US" sz="2400" dirty="0">
              <a:latin typeface="Times New Roman" panose="02020603050405020304" pitchFamily="18" charset="0"/>
              <a:ea typeface="Times New Roman" panose="02020603050405020304" pitchFamily="18" charset="0"/>
            </a:endParaRPr>
          </a:p>
        </p:txBody>
      </p:sp>
      <p:graphicFrame>
        <p:nvGraphicFramePr>
          <p:cNvPr id="5" name="Table 4">
            <a:extLst>
              <a:ext uri="{FF2B5EF4-FFF2-40B4-BE49-F238E27FC236}">
                <a16:creationId xmlns:a16="http://schemas.microsoft.com/office/drawing/2014/main" id="{2CACF967-3E33-41BC-AC69-B2683AEDC2F3}"/>
              </a:ext>
            </a:extLst>
          </p:cNvPr>
          <p:cNvGraphicFramePr>
            <a:graphicFrameLocks noGrp="1"/>
          </p:cNvGraphicFramePr>
          <p:nvPr>
            <p:extLst>
              <p:ext uri="{D42A27DB-BD31-4B8C-83A1-F6EECF244321}">
                <p14:modId xmlns:p14="http://schemas.microsoft.com/office/powerpoint/2010/main" val="1848887566"/>
              </p:ext>
            </p:extLst>
          </p:nvPr>
        </p:nvGraphicFramePr>
        <p:xfrm>
          <a:off x="1232899" y="1013619"/>
          <a:ext cx="10044701" cy="5336308"/>
        </p:xfrm>
        <a:graphic>
          <a:graphicData uri="http://schemas.openxmlformats.org/drawingml/2006/table">
            <a:tbl>
              <a:tblPr firstRow="1" firstCol="1" bandRow="1"/>
              <a:tblGrid>
                <a:gridCol w="2866490">
                  <a:extLst>
                    <a:ext uri="{9D8B030D-6E8A-4147-A177-3AD203B41FA5}">
                      <a16:colId xmlns:a16="http://schemas.microsoft.com/office/drawing/2014/main" val="3077358241"/>
                    </a:ext>
                  </a:extLst>
                </a:gridCol>
                <a:gridCol w="7178211">
                  <a:extLst>
                    <a:ext uri="{9D8B030D-6E8A-4147-A177-3AD203B41FA5}">
                      <a16:colId xmlns:a16="http://schemas.microsoft.com/office/drawing/2014/main" val="2778679516"/>
                    </a:ext>
                  </a:extLst>
                </a:gridCol>
              </a:tblGrid>
              <a:tr h="332421">
                <a:tc>
                  <a:txBody>
                    <a:bodyPr/>
                    <a:lstStyle/>
                    <a:p>
                      <a:pPr marL="0" marR="0" algn="ctr">
                        <a:lnSpc>
                          <a:spcPct val="107000"/>
                        </a:lnSpc>
                        <a:spcBef>
                          <a:spcPts val="0"/>
                        </a:spcBef>
                        <a:spcAft>
                          <a:spcPts val="0"/>
                        </a:spcAft>
                        <a:tabLst>
                          <a:tab pos="633730" algn="l"/>
                        </a:tabLst>
                      </a:pPr>
                      <a:r>
                        <a:rPr lang="fr-FR" sz="2400" b="1" dirty="0">
                          <a:effectLst/>
                          <a:latin typeface="+mn-lt"/>
                          <a:ea typeface="Calibri" panose="020F0502020204030204" pitchFamily="34" charset="0"/>
                          <a:cs typeface="Times New Roman" panose="02020603050405020304" pitchFamily="18" charset="0"/>
                        </a:rPr>
                        <a:t>Signe</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633730" algn="l"/>
                        </a:tabLst>
                      </a:pPr>
                      <a:r>
                        <a:rPr lang="fr-FR" sz="2400" b="1">
                          <a:effectLst/>
                          <a:latin typeface="+mn-lt"/>
                          <a:ea typeface="Calibri" panose="020F0502020204030204" pitchFamily="34" charset="0"/>
                          <a:cs typeface="Times New Roman" panose="02020603050405020304" pitchFamily="18" charset="0"/>
                        </a:rPr>
                        <a:t>Commentaire</a:t>
                      </a:r>
                      <a:endParaRPr lang="en-US" sz="24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000147"/>
                  </a:ext>
                </a:extLst>
              </a:tr>
              <a:tr h="2016196">
                <a:tc>
                  <a:txBody>
                    <a:bodyPr/>
                    <a:lstStyle/>
                    <a:p>
                      <a:pPr marL="0" marR="0" algn="l">
                        <a:lnSpc>
                          <a:spcPct val="107000"/>
                        </a:lnSpc>
                        <a:spcBef>
                          <a:spcPts val="0"/>
                        </a:spcBef>
                        <a:spcAft>
                          <a:spcPts val="0"/>
                        </a:spcAft>
                        <a:tabLst>
                          <a:tab pos="633730" algn="l"/>
                        </a:tabLst>
                      </a:pPr>
                      <a:endParaRPr lang="fr-FR"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tabLst>
                          <a:tab pos="633730" algn="l"/>
                        </a:tabLst>
                      </a:pPr>
                      <a:r>
                        <a:rPr lang="fr-FR" sz="2000" b="1" dirty="0">
                          <a:effectLst/>
                          <a:latin typeface="+mn-lt"/>
                          <a:ea typeface="Calibri" panose="020F0502020204030204" pitchFamily="34" charset="0"/>
                          <a:cs typeface="Times New Roman" panose="02020603050405020304" pitchFamily="18" charset="0"/>
                        </a:rPr>
                        <a:t>Guéri: MUAC ≥ 125 mm</a:t>
                      </a:r>
                      <a:r>
                        <a:rPr lang="fr-FR" sz="2000" dirty="0">
                          <a:effectLst/>
                          <a:latin typeface="+mn-lt"/>
                          <a:ea typeface="Calibri" panose="020F0502020204030204" pitchFamily="34" charset="0"/>
                          <a:cs typeface="Times New Roman" panose="02020603050405020304" pitchFamily="18" charset="0"/>
                        </a:rPr>
                        <a:t> pendant </a:t>
                      </a:r>
                      <a:r>
                        <a:rPr lang="fr-FR" sz="2000" b="1" dirty="0">
                          <a:effectLst/>
                          <a:latin typeface="+mn-lt"/>
                          <a:ea typeface="Calibri" panose="020F0502020204030204" pitchFamily="34" charset="0"/>
                          <a:cs typeface="Times New Roman" panose="02020603050405020304" pitchFamily="18" charset="0"/>
                        </a:rPr>
                        <a:t>2 visites consécutifs et pas d'œdème (cocher la case blanche</a:t>
                      </a:r>
                      <a:r>
                        <a:rPr lang="fr-FR" sz="2000" dirty="0">
                          <a:effectLst/>
                          <a:latin typeface="+mn-lt"/>
                          <a:ea typeface="Calibri" panose="020F0502020204030204" pitchFamily="34" charset="0"/>
                          <a:cs typeface="Times New Roman" panose="02020603050405020304" pitchFamily="18" charset="0"/>
                        </a:rPr>
                        <a:t>)</a:t>
                      </a:r>
                      <a:endParaRPr lang="en-US" sz="2000" dirty="0">
                        <a:effectLst/>
                        <a:latin typeface="+mn-lt"/>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tabLst>
                          <a:tab pos="633730" algn="l"/>
                        </a:tabLst>
                      </a:pPr>
                      <a:r>
                        <a:rPr lang="fr-FR" sz="2000" dirty="0">
                          <a:effectLst/>
                          <a:latin typeface="+mn-lt"/>
                          <a:ea typeface="Calibri" panose="020F0502020204030204" pitchFamily="34" charset="0"/>
                          <a:cs typeface="Times New Roman" panose="02020603050405020304" pitchFamily="18" charset="0"/>
                        </a:rPr>
                        <a:t> </a:t>
                      </a:r>
                    </a:p>
                    <a:p>
                      <a:pPr marL="0" marR="0" algn="l">
                        <a:lnSpc>
                          <a:spcPct val="107000"/>
                        </a:lnSpc>
                        <a:spcBef>
                          <a:spcPts val="0"/>
                        </a:spcBef>
                        <a:spcAft>
                          <a:spcPts val="0"/>
                        </a:spcAft>
                        <a:tabLst>
                          <a:tab pos="633730" algn="l"/>
                        </a:tabLst>
                      </a:pPr>
                      <a:r>
                        <a:rPr lang="fr-FR" sz="2000" b="1" dirty="0">
                          <a:solidFill>
                            <a:srgbClr val="FF0000"/>
                          </a:solidFill>
                          <a:effectLst/>
                          <a:latin typeface="+mn-lt"/>
                          <a:ea typeface="Calibri" panose="020F0502020204030204" pitchFamily="34" charset="0"/>
                          <a:cs typeface="Times New Roman" panose="02020603050405020304" pitchFamily="18" charset="0"/>
                        </a:rPr>
                        <a:t>Distribution du plumpy </a:t>
                      </a:r>
                      <a:r>
                        <a:rPr lang="fr-FR" sz="2000" b="1" dirty="0" err="1">
                          <a:solidFill>
                            <a:srgbClr val="FF0000"/>
                          </a:solidFill>
                          <a:effectLst/>
                          <a:latin typeface="+mn-lt"/>
                          <a:ea typeface="Calibri" panose="020F0502020204030204" pitchFamily="34" charset="0"/>
                          <a:cs typeface="Times New Roman" panose="02020603050405020304" pitchFamily="18" charset="0"/>
                        </a:rPr>
                        <a:t>doz</a:t>
                      </a:r>
                      <a:r>
                        <a:rPr lang="fr-FR" sz="2000" b="1" dirty="0">
                          <a:solidFill>
                            <a:srgbClr val="FF0000"/>
                          </a:solidFill>
                          <a:effectLst/>
                          <a:latin typeface="+mn-lt"/>
                          <a:ea typeface="Calibri" panose="020F0502020204030204" pitchFamily="34" charset="0"/>
                          <a:cs typeface="Times New Roman" panose="02020603050405020304" pitchFamily="18" charset="0"/>
                        </a:rPr>
                        <a:t> aux enfants jusqu’ à PB&gt;130 mm</a:t>
                      </a:r>
                      <a:endParaRPr lang="en-US" sz="2000" b="1" dirty="0">
                        <a:solidFill>
                          <a:srgbClr val="FF0000"/>
                        </a:solidFill>
                        <a:effectLst/>
                        <a:latin typeface="+mn-lt"/>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tabLst>
                          <a:tab pos="633730" algn="l"/>
                        </a:tabLst>
                      </a:pPr>
                      <a:r>
                        <a:rPr lang="fr-FR" sz="2000" dirty="0">
                          <a:effectLst/>
                          <a:latin typeface="+mn-lt"/>
                          <a:ea typeface="Calibri" panose="020F0502020204030204" pitchFamily="34" charset="0"/>
                          <a:cs typeface="Times New Roman" panose="02020603050405020304" pitchFamily="18" charset="0"/>
                        </a:rPr>
                        <a:t>Une fois l’enfant rétabli, le relais communautaire devrait conseiller l’accompagnante sur l’ANJE et la prise du PB </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8074527"/>
                  </a:ext>
                </a:extLst>
              </a:tr>
              <a:tr h="1398385">
                <a:tc>
                  <a:txBody>
                    <a:bodyPr/>
                    <a:lstStyle/>
                    <a:p>
                      <a:pPr marL="0" marR="0" algn="l">
                        <a:lnSpc>
                          <a:spcPct val="107000"/>
                        </a:lnSpc>
                        <a:spcBef>
                          <a:spcPts val="0"/>
                        </a:spcBef>
                        <a:spcAft>
                          <a:spcPts val="0"/>
                        </a:spcAft>
                        <a:tabLst>
                          <a:tab pos="633730" algn="l"/>
                        </a:tabLst>
                      </a:pPr>
                      <a:endParaRPr lang="fr-FR"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tabLst>
                          <a:tab pos="633730" algn="l"/>
                        </a:tabLst>
                      </a:pPr>
                      <a:r>
                        <a:rPr lang="fr-FR" sz="2000" b="1" dirty="0">
                          <a:effectLst/>
                          <a:latin typeface="+mn-lt"/>
                          <a:ea typeface="Calibri" panose="020F0502020204030204" pitchFamily="34" charset="0"/>
                          <a:cs typeface="Times New Roman" panose="02020603050405020304" pitchFamily="18" charset="0"/>
                        </a:rPr>
                        <a:t>Abandon :</a:t>
                      </a:r>
                      <a:r>
                        <a:rPr lang="fr-FR" sz="2000" dirty="0">
                          <a:effectLst/>
                          <a:latin typeface="+mn-lt"/>
                          <a:ea typeface="Calibri" panose="020F0502020204030204" pitchFamily="34" charset="0"/>
                          <a:cs typeface="Times New Roman" panose="02020603050405020304" pitchFamily="18" charset="0"/>
                        </a:rPr>
                        <a:t> absent pour 2 visites consécutives (cocher la case blanche) et faire la recherche au niveau communautaire</a:t>
                      </a:r>
                      <a:endParaRPr lang="en-US" sz="2000" dirty="0">
                        <a:effectLst/>
                        <a:latin typeface="+mn-lt"/>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tabLst>
                          <a:tab pos="633730" algn="l"/>
                        </a:tabLst>
                      </a:pPr>
                      <a:r>
                        <a:rPr lang="fr-FR" sz="2000" dirty="0">
                          <a:effectLst/>
                          <a:latin typeface="+mn-lt"/>
                          <a:ea typeface="Calibri" panose="020F0502020204030204" pitchFamily="34" charset="0"/>
                          <a:cs typeface="Times New Roman" panose="02020603050405020304" pitchFamily="18" charset="0"/>
                        </a:rPr>
                        <a:t> </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3480336"/>
                  </a:ext>
                </a:extLst>
              </a:tr>
              <a:tr h="1547712">
                <a:tc>
                  <a:txBody>
                    <a:bodyPr/>
                    <a:lstStyle/>
                    <a:p>
                      <a:pPr marL="0" marR="0" algn="l">
                        <a:lnSpc>
                          <a:spcPct val="107000"/>
                        </a:lnSpc>
                        <a:spcBef>
                          <a:spcPts val="0"/>
                        </a:spcBef>
                        <a:spcAft>
                          <a:spcPts val="0"/>
                        </a:spcAft>
                        <a:tabLst>
                          <a:tab pos="633730" algn="l"/>
                        </a:tabLst>
                      </a:pPr>
                      <a:endParaRPr lang="fr-FR"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tabLst>
                          <a:tab pos="633730" algn="l"/>
                        </a:tabLst>
                      </a:pPr>
                      <a:r>
                        <a:rPr lang="fr-FR" sz="2000" b="1" dirty="0">
                          <a:effectLst/>
                          <a:latin typeface="+mn-lt"/>
                          <a:ea typeface="Calibri" panose="020F0502020204030204" pitchFamily="34" charset="0"/>
                          <a:cs typeface="Times New Roman" panose="02020603050405020304" pitchFamily="18" charset="0"/>
                        </a:rPr>
                        <a:t>Décès:</a:t>
                      </a:r>
                      <a:r>
                        <a:rPr lang="fr-FR" sz="2000" dirty="0">
                          <a:effectLst/>
                          <a:latin typeface="+mn-lt"/>
                          <a:ea typeface="Calibri" panose="020F0502020204030204" pitchFamily="34" charset="0"/>
                          <a:cs typeface="Times New Roman" panose="02020603050405020304" pitchFamily="18" charset="0"/>
                        </a:rPr>
                        <a:t> l'enfant est décédé(cocher la case blanche)</a:t>
                      </a:r>
                      <a:endParaRPr lang="en-US" sz="2000" dirty="0">
                        <a:effectLst/>
                        <a:latin typeface="+mn-lt"/>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tabLst>
                          <a:tab pos="633730" algn="l"/>
                        </a:tabLst>
                      </a:pPr>
                      <a:r>
                        <a:rPr lang="fr-FR" sz="2000" dirty="0">
                          <a:effectLst/>
                          <a:latin typeface="+mn-lt"/>
                          <a:ea typeface="Calibri" panose="020F0502020204030204" pitchFamily="34" charset="0"/>
                          <a:cs typeface="Times New Roman" panose="02020603050405020304" pitchFamily="18" charset="0"/>
                        </a:rPr>
                        <a:t>Si l'enfant décède pendant le traitement, le relais communautaire doit informer rapidement l’infirmier du centre de santé</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9664548"/>
                  </a:ext>
                </a:extLst>
              </a:tr>
            </a:tbl>
          </a:graphicData>
        </a:graphic>
      </p:graphicFrame>
      <p:pic>
        <p:nvPicPr>
          <p:cNvPr id="13" name="Picture 12">
            <a:extLst>
              <a:ext uri="{FF2B5EF4-FFF2-40B4-BE49-F238E27FC236}">
                <a16:creationId xmlns:a16="http://schemas.microsoft.com/office/drawing/2014/main" id="{6529EF8F-36AA-485A-BAE9-D0D5DF771BC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4369" y="1442242"/>
            <a:ext cx="2256248" cy="1594359"/>
          </a:xfrm>
          <a:prstGeom prst="rect">
            <a:avLst/>
          </a:prstGeom>
          <a:noFill/>
          <a:ln>
            <a:noFill/>
          </a:ln>
        </p:spPr>
      </p:pic>
      <p:pic>
        <p:nvPicPr>
          <p:cNvPr id="14" name="Picture 13">
            <a:extLst>
              <a:ext uri="{FF2B5EF4-FFF2-40B4-BE49-F238E27FC236}">
                <a16:creationId xmlns:a16="http://schemas.microsoft.com/office/drawing/2014/main" id="{F492D6D6-1408-4FDC-AD54-BB6BC1C2BAC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4369" y="3493320"/>
            <a:ext cx="2324100" cy="1131714"/>
          </a:xfrm>
          <a:prstGeom prst="rect">
            <a:avLst/>
          </a:prstGeom>
          <a:noFill/>
          <a:ln>
            <a:noFill/>
          </a:ln>
        </p:spPr>
      </p:pic>
      <p:pic>
        <p:nvPicPr>
          <p:cNvPr id="15" name="Picture 14">
            <a:extLst>
              <a:ext uri="{FF2B5EF4-FFF2-40B4-BE49-F238E27FC236}">
                <a16:creationId xmlns:a16="http://schemas.microsoft.com/office/drawing/2014/main" id="{2EA75F21-9FB3-4620-ACBF-76669E80A7F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4370" y="5081754"/>
            <a:ext cx="2256248" cy="1021095"/>
          </a:xfrm>
          <a:prstGeom prst="rect">
            <a:avLst/>
          </a:prstGeom>
          <a:noFill/>
          <a:ln>
            <a:noFill/>
          </a:ln>
        </p:spPr>
      </p:pic>
    </p:spTree>
    <p:extLst>
      <p:ext uri="{BB962C8B-B14F-4D97-AF65-F5344CB8AC3E}">
        <p14:creationId xmlns:p14="http://schemas.microsoft.com/office/powerpoint/2010/main" val="3773031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7ECB1-2874-489D-B74A-F6BFB70F8801}"/>
              </a:ext>
            </a:extLst>
          </p:cNvPr>
          <p:cNvSpPr>
            <a:spLocks noGrp="1"/>
          </p:cNvSpPr>
          <p:nvPr>
            <p:ph idx="1"/>
          </p:nvPr>
        </p:nvSpPr>
        <p:spPr>
          <a:xfrm>
            <a:off x="838200" y="1042482"/>
            <a:ext cx="10572284" cy="4957626"/>
          </a:xfrm>
        </p:spPr>
        <p:txBody>
          <a:bodyPr>
            <a:normAutofit fontScale="70000" lnSpcReduction="20000"/>
          </a:bodyPr>
          <a:lstStyle/>
          <a:p>
            <a:r>
              <a:rPr lang="fr-FR" sz="2700" dirty="0">
                <a:latin typeface="Tw Cen MT" panose="020B0602020104020603" pitchFamily="34" charset="0"/>
              </a:rPr>
              <a:t>Baisse de la prévalence de la malnutrition aigue malgré qu’elle soit préoccupante  </a:t>
            </a:r>
          </a:p>
          <a:p>
            <a:r>
              <a:rPr lang="fr-FR" sz="2700" dirty="0">
                <a:latin typeface="Tw Cen MT" panose="020B0602020104020603" pitchFamily="34" charset="0"/>
              </a:rPr>
              <a:t>la </a:t>
            </a:r>
            <a:r>
              <a:rPr lang="fr-FR" sz="2700" b="1" dirty="0">
                <a:latin typeface="Tw Cen MT" panose="020B0602020104020603" pitchFamily="34" charset="0"/>
              </a:rPr>
              <a:t>couverture MAS en RDC varie entre 25-48%</a:t>
            </a:r>
            <a:r>
              <a:rPr lang="fr-FR" sz="2700" dirty="0">
                <a:latin typeface="Tw Cen MT" panose="020B0602020104020603" pitchFamily="34" charset="0"/>
              </a:rPr>
              <a:t> de 2016 à 2019 </a:t>
            </a:r>
            <a:r>
              <a:rPr lang="fr-FR" sz="1800" dirty="0">
                <a:solidFill>
                  <a:srgbClr val="3333FF"/>
                </a:solidFill>
                <a:latin typeface="Tw Cen MT" panose="020B0602020104020603" pitchFamily="34" charset="0"/>
              </a:rPr>
              <a:t>(Rapport OCHA, 2016 à 2018)</a:t>
            </a:r>
          </a:p>
          <a:p>
            <a:r>
              <a:rPr lang="fr-FR" dirty="0">
                <a:latin typeface="Tw Cen MT" panose="020B0602020104020603" pitchFamily="34" charset="0"/>
              </a:rPr>
              <a:t>Pandémie COVID 19 empêchant l’arrivée dans les structures de santé </a:t>
            </a:r>
          </a:p>
          <a:p>
            <a:r>
              <a:rPr lang="fr-FR" dirty="0">
                <a:latin typeface="Tw Cen MT" panose="020B0602020104020603" pitchFamily="34" charset="0"/>
              </a:rPr>
              <a:t>Certains obstacles à l'accessibilité identifiés subsistent entre autres</a:t>
            </a:r>
            <a:r>
              <a:rPr lang="fr-FR" dirty="0">
                <a:solidFill>
                  <a:srgbClr val="3333FF"/>
                </a:solidFill>
                <a:latin typeface="Tw Cen MT" panose="020B0602020104020603" pitchFamily="34" charset="0"/>
              </a:rPr>
              <a:t>(</a:t>
            </a:r>
            <a:r>
              <a:rPr lang="fr-FR" dirty="0" err="1">
                <a:solidFill>
                  <a:srgbClr val="3333FF"/>
                </a:solidFill>
                <a:latin typeface="Tw Cen MT" panose="020B0602020104020603" pitchFamily="34" charset="0"/>
              </a:rPr>
              <a:t>Enquete</a:t>
            </a:r>
            <a:r>
              <a:rPr lang="fr-FR" dirty="0">
                <a:solidFill>
                  <a:srgbClr val="3333FF"/>
                </a:solidFill>
                <a:latin typeface="Tw Cen MT" panose="020B0602020104020603" pitchFamily="34" charset="0"/>
              </a:rPr>
              <a:t> SQUEAC/SLEAC en RDC, 2016 à 2020)</a:t>
            </a:r>
            <a:r>
              <a:rPr lang="fr-FR" dirty="0">
                <a:latin typeface="Tw Cen MT" panose="020B0602020104020603" pitchFamily="34" charset="0"/>
              </a:rPr>
              <a:t>: </a:t>
            </a:r>
          </a:p>
          <a:p>
            <a:pPr lvl="1">
              <a:buFont typeface="Wingdings" panose="05000000000000000000" pitchFamily="2" charset="2"/>
              <a:buChar char="q"/>
            </a:pPr>
            <a:r>
              <a:rPr lang="fr-FR" dirty="0">
                <a:latin typeface="Tw Cen MT" panose="020B0602020104020603" pitchFamily="34" charset="0"/>
              </a:rPr>
              <a:t>longue distance entre le village et le centre de santé, </a:t>
            </a:r>
          </a:p>
          <a:p>
            <a:pPr lvl="1">
              <a:buFont typeface="Wingdings" panose="05000000000000000000" pitchFamily="2" charset="2"/>
              <a:buChar char="q"/>
            </a:pPr>
            <a:r>
              <a:rPr lang="fr-FR" dirty="0">
                <a:latin typeface="Tw Cen MT" panose="020B0602020104020603" pitchFamily="34" charset="0"/>
              </a:rPr>
              <a:t>problèmes d'accessibilité géographique, </a:t>
            </a:r>
          </a:p>
          <a:p>
            <a:pPr lvl="1">
              <a:buFont typeface="Wingdings" panose="05000000000000000000" pitchFamily="2" charset="2"/>
              <a:buChar char="q"/>
            </a:pPr>
            <a:r>
              <a:rPr lang="fr-FR" dirty="0">
                <a:latin typeface="Tw Cen MT" panose="020B0602020104020603" pitchFamily="34" charset="0"/>
              </a:rPr>
              <a:t>temps excessif passé par les mères ou les soignants en raison des charges de travail élevées</a:t>
            </a:r>
          </a:p>
          <a:p>
            <a:pPr lvl="1">
              <a:buFont typeface="Wingdings" panose="05000000000000000000" pitchFamily="2" charset="2"/>
              <a:buChar char="q"/>
            </a:pPr>
            <a:r>
              <a:rPr lang="fr-FR" dirty="0">
                <a:latin typeface="Tw Cen MT" panose="020B0602020104020603" pitchFamily="34" charset="0"/>
              </a:rPr>
              <a:t>le taux élevé de renouvellement des équipes médicales affecte grandement la qualité des soins dans les centres de santé. </a:t>
            </a:r>
            <a:endParaRPr lang="en-US" dirty="0">
              <a:latin typeface="Tw Cen MT" panose="020B0602020104020603" pitchFamily="34" charset="0"/>
            </a:endParaRPr>
          </a:p>
          <a:p>
            <a:pPr>
              <a:buFont typeface="Wingdings" panose="05000000000000000000" pitchFamily="2" charset="2"/>
              <a:buChar char="Ø"/>
            </a:pPr>
            <a:r>
              <a:rPr lang="fr-FR" sz="4000" b="1" dirty="0">
                <a:solidFill>
                  <a:srgbClr val="00FF00"/>
                </a:solidFill>
                <a:latin typeface="Tw Cen MT" panose="020B0602020104020603" pitchFamily="34" charset="0"/>
              </a:rPr>
              <a:t>Nouvelle dynamique</a:t>
            </a:r>
          </a:p>
          <a:p>
            <a:r>
              <a:rPr lang="fr-FR" dirty="0">
                <a:latin typeface="Tw Cen MT" panose="020B0602020104020603" pitchFamily="34" charset="0"/>
              </a:rPr>
              <a:t>La politique nationale de la RDC en matière de la nutrition prône une approche de </a:t>
            </a:r>
            <a:r>
              <a:rPr lang="fr-FR" b="1" dirty="0">
                <a:latin typeface="Tw Cen MT" panose="020B0602020104020603" pitchFamily="34" charset="0"/>
              </a:rPr>
              <a:t>réponse à base communautaire</a:t>
            </a:r>
            <a:endParaRPr lang="fr-FR" dirty="0">
              <a:latin typeface="Tw Cen MT" panose="020B0602020104020603" pitchFamily="34" charset="0"/>
            </a:endParaRPr>
          </a:p>
          <a:p>
            <a:r>
              <a:rPr lang="en-US" b="1" dirty="0" err="1">
                <a:latin typeface="Tw Cen MT" panose="020B0602020104020603" pitchFamily="34" charset="0"/>
              </a:rPr>
              <a:t>Amélioration</a:t>
            </a:r>
            <a:r>
              <a:rPr lang="en-US" b="1" dirty="0">
                <a:latin typeface="Tw Cen MT" panose="020B0602020104020603" pitchFamily="34" charset="0"/>
              </a:rPr>
              <a:t> de la couverture </a:t>
            </a:r>
            <a:r>
              <a:rPr lang="en-US" dirty="0" err="1">
                <a:latin typeface="Tw Cen MT" panose="020B0602020104020603" pitchFamily="34" charset="0"/>
              </a:rPr>
              <a:t>est</a:t>
            </a:r>
            <a:r>
              <a:rPr lang="en-US" dirty="0">
                <a:latin typeface="Tw Cen MT" panose="020B0602020104020603" pitchFamily="34" charset="0"/>
              </a:rPr>
              <a:t> </a:t>
            </a:r>
            <a:r>
              <a:rPr lang="en-US" dirty="0" err="1">
                <a:latin typeface="Tw Cen MT" panose="020B0602020104020603" pitchFamily="34" charset="0"/>
              </a:rPr>
              <a:t>caractérisée</a:t>
            </a:r>
            <a:r>
              <a:rPr lang="en-US" dirty="0">
                <a:latin typeface="Tw Cen MT" panose="020B0602020104020603" pitchFamily="34" charset="0"/>
              </a:rPr>
              <a:t> par </a:t>
            </a:r>
            <a:r>
              <a:rPr lang="en-US" dirty="0" err="1">
                <a:latin typeface="Tw Cen MT" panose="020B0602020104020603" pitchFamily="34" charset="0"/>
              </a:rPr>
              <a:t>l’implantation</a:t>
            </a:r>
            <a:r>
              <a:rPr lang="en-US" dirty="0">
                <a:latin typeface="Tw Cen MT" panose="020B0602020104020603" pitchFamily="34" charset="0"/>
              </a:rPr>
              <a:t> de la </a:t>
            </a:r>
            <a:r>
              <a:rPr lang="en-US" b="1" dirty="0" err="1">
                <a:latin typeface="Tw Cen MT" panose="020B0602020104020603" pitchFamily="34" charset="0"/>
              </a:rPr>
              <a:t>prise</a:t>
            </a:r>
            <a:r>
              <a:rPr lang="en-US" b="1" dirty="0">
                <a:latin typeface="Tw Cen MT" panose="020B0602020104020603" pitchFamily="34" charset="0"/>
              </a:rPr>
              <a:t> </a:t>
            </a:r>
            <a:r>
              <a:rPr lang="en-US" b="1" dirty="0" err="1">
                <a:latin typeface="Tw Cen MT" panose="020B0602020104020603" pitchFamily="34" charset="0"/>
              </a:rPr>
              <a:t>en</a:t>
            </a:r>
            <a:r>
              <a:rPr lang="en-US" b="1" dirty="0">
                <a:latin typeface="Tw Cen MT" panose="020B0602020104020603" pitchFamily="34" charset="0"/>
              </a:rPr>
              <a:t> charge de la malnutrition </a:t>
            </a:r>
            <a:r>
              <a:rPr lang="en-US" b="1" dirty="0" err="1">
                <a:latin typeface="Tw Cen MT" panose="020B0602020104020603" pitchFamily="34" charset="0"/>
              </a:rPr>
              <a:t>aigüe</a:t>
            </a:r>
            <a:r>
              <a:rPr lang="en-US" b="1" dirty="0">
                <a:latin typeface="Tw Cen MT" panose="020B0602020104020603" pitchFamily="34" charset="0"/>
              </a:rPr>
              <a:t> sans complications </a:t>
            </a:r>
            <a:r>
              <a:rPr lang="en-US" b="1" dirty="0" err="1">
                <a:latin typeface="Tw Cen MT" panose="020B0602020104020603" pitchFamily="34" charset="0"/>
              </a:rPr>
              <a:t>médicales</a:t>
            </a:r>
            <a:r>
              <a:rPr lang="en-US" b="1" dirty="0">
                <a:latin typeface="Tw Cen MT" panose="020B0602020104020603" pitchFamily="34" charset="0"/>
              </a:rPr>
              <a:t> dans la </a:t>
            </a:r>
            <a:r>
              <a:rPr lang="en-US" b="1" dirty="0" err="1">
                <a:latin typeface="Tw Cen MT" panose="020B0602020104020603" pitchFamily="34" charset="0"/>
              </a:rPr>
              <a:t>communauté</a:t>
            </a:r>
            <a:endParaRPr lang="en-US" b="1" dirty="0">
              <a:latin typeface="Tw Cen MT" panose="020B0602020104020603" pitchFamily="34" charset="0"/>
            </a:endParaRPr>
          </a:p>
          <a:p>
            <a:r>
              <a:rPr lang="en-US" dirty="0" err="1">
                <a:latin typeface="Tw Cen MT" panose="020B0602020104020603" pitchFamily="34" charset="0"/>
              </a:rPr>
              <a:t>Cette</a:t>
            </a:r>
            <a:r>
              <a:rPr lang="en-US" dirty="0">
                <a:latin typeface="Tw Cen MT" panose="020B0602020104020603" pitchFamily="34" charset="0"/>
              </a:rPr>
              <a:t> </a:t>
            </a:r>
            <a:r>
              <a:rPr lang="en-US" dirty="0" err="1">
                <a:latin typeface="Tw Cen MT" panose="020B0602020104020603" pitchFamily="34" charset="0"/>
              </a:rPr>
              <a:t>stratégie</a:t>
            </a:r>
            <a:r>
              <a:rPr lang="en-US" dirty="0">
                <a:latin typeface="Tw Cen MT" panose="020B0602020104020603" pitchFamily="34" charset="0"/>
              </a:rPr>
              <a:t> cadre avec </a:t>
            </a:r>
            <a:r>
              <a:rPr lang="en-US" dirty="0" err="1">
                <a:latin typeface="Tw Cen MT" panose="020B0602020104020603" pitchFamily="34" charset="0"/>
              </a:rPr>
              <a:t>l’approche</a:t>
            </a:r>
            <a:r>
              <a:rPr lang="en-US" dirty="0">
                <a:latin typeface="Tw Cen MT" panose="020B0602020104020603" pitchFamily="34" charset="0"/>
              </a:rPr>
              <a:t> PCIME </a:t>
            </a:r>
            <a:r>
              <a:rPr lang="en-US" dirty="0" err="1">
                <a:latin typeface="Tw Cen MT" panose="020B0602020104020603" pitchFamily="34" charset="0"/>
              </a:rPr>
              <a:t>communautaire</a:t>
            </a:r>
            <a:r>
              <a:rPr lang="en-US" dirty="0">
                <a:latin typeface="Tw Cen MT" panose="020B0602020104020603" pitchFamily="34" charset="0"/>
              </a:rPr>
              <a:t> au </a:t>
            </a:r>
            <a:r>
              <a:rPr lang="en-US" dirty="0" err="1">
                <a:latin typeface="Tw Cen MT" panose="020B0602020104020603" pitchFamily="34" charset="0"/>
              </a:rPr>
              <a:t>niveau</a:t>
            </a:r>
            <a:r>
              <a:rPr lang="en-US" dirty="0">
                <a:latin typeface="Tw Cen MT" panose="020B0602020104020603" pitchFamily="34" charset="0"/>
              </a:rPr>
              <a:t> des sites </a:t>
            </a:r>
            <a:r>
              <a:rPr lang="en-US" dirty="0" err="1">
                <a:latin typeface="Tw Cen MT" panose="020B0602020104020603" pitchFamily="34" charset="0"/>
              </a:rPr>
              <a:t>communautaires</a:t>
            </a:r>
            <a:r>
              <a:rPr lang="en-US" dirty="0">
                <a:latin typeface="Tw Cen MT" panose="020B0602020104020603" pitchFamily="34" charset="0"/>
              </a:rPr>
              <a:t> </a:t>
            </a:r>
          </a:p>
        </p:txBody>
      </p:sp>
      <p:sp>
        <p:nvSpPr>
          <p:cNvPr id="2" name="Title 1">
            <a:extLst>
              <a:ext uri="{FF2B5EF4-FFF2-40B4-BE49-F238E27FC236}">
                <a16:creationId xmlns:a16="http://schemas.microsoft.com/office/drawing/2014/main" id="{FB609C72-A787-4E74-888C-4FD2D3D0F503}"/>
              </a:ext>
            </a:extLst>
          </p:cNvPr>
          <p:cNvSpPr>
            <a:spLocks noGrp="1"/>
          </p:cNvSpPr>
          <p:nvPr>
            <p:ph type="title"/>
          </p:nvPr>
        </p:nvSpPr>
        <p:spPr/>
        <p:txBody>
          <a:bodyPr>
            <a:normAutofit fontScale="90000"/>
          </a:bodyPr>
          <a:lstStyle/>
          <a:p>
            <a:pPr algn="ctr"/>
            <a:br>
              <a:rPr lang="fr-FR" sz="3300" b="1" dirty="0">
                <a:solidFill>
                  <a:srgbClr val="3333FF"/>
                </a:solidFill>
                <a:latin typeface="Tw Cen MT" panose="020B0602020104020603" pitchFamily="34" charset="0"/>
              </a:rPr>
            </a:br>
            <a:r>
              <a:rPr lang="fr-FR" sz="3300" b="1" dirty="0">
                <a:solidFill>
                  <a:schemeClr val="tx1"/>
                </a:solidFill>
                <a:latin typeface="Tw Cen MT" panose="020B0602020104020603" pitchFamily="34" charset="0"/>
              </a:rPr>
              <a:t>1- Justificatifs de l’approche simplifiée au niveau des CAC</a:t>
            </a:r>
            <a:br>
              <a:rPr lang="en-US" b="1"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59438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 calcmode="lin" valueType="num">
                                      <p:cBhvr additive="base">
                                        <p:cTn id="5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9A858A-DCAE-442D-A071-54D0E400A725}"/>
              </a:ext>
            </a:extLst>
          </p:cNvPr>
          <p:cNvSpPr>
            <a:spLocks noGrp="1"/>
          </p:cNvSpPr>
          <p:nvPr>
            <p:ph type="title"/>
          </p:nvPr>
        </p:nvSpPr>
        <p:spPr>
          <a:xfrm>
            <a:off x="762000" y="-349250"/>
            <a:ext cx="10515600" cy="1325563"/>
          </a:xfrm>
        </p:spPr>
        <p:txBody>
          <a:bodyPr>
            <a:normAutofit/>
          </a:bodyPr>
          <a:lstStyle/>
          <a:p>
            <a:br>
              <a:rPr lang="en-US" sz="3600" b="1" dirty="0">
                <a:solidFill>
                  <a:srgbClr val="0000CC"/>
                </a:solidFill>
              </a:rPr>
            </a:br>
            <a:r>
              <a:rPr lang="en-US" sz="3600" b="1" dirty="0">
                <a:solidFill>
                  <a:srgbClr val="0000CC"/>
                </a:solidFill>
              </a:rPr>
              <a:t>13-</a:t>
            </a:r>
            <a:r>
              <a:rPr lang="fr-FR" sz="3600" b="1" dirty="0">
                <a:solidFill>
                  <a:srgbClr val="0000CC"/>
                </a:solidFill>
              </a:rPr>
              <a:t>Critères et catégories de sortie </a:t>
            </a:r>
            <a:endParaRPr lang="en-US" sz="3600" b="1" dirty="0">
              <a:solidFill>
                <a:srgbClr val="0000CC"/>
              </a:solidFill>
            </a:endParaRPr>
          </a:p>
        </p:txBody>
      </p:sp>
      <p:sp>
        <p:nvSpPr>
          <p:cNvPr id="2" name="Rectangle 1">
            <a:extLst>
              <a:ext uri="{FF2B5EF4-FFF2-40B4-BE49-F238E27FC236}">
                <a16:creationId xmlns:a16="http://schemas.microsoft.com/office/drawing/2014/main" id="{7EAEA603-E262-42A7-ABDF-0368B33FEC1C}"/>
              </a:ext>
            </a:extLst>
          </p:cNvPr>
          <p:cNvSpPr/>
          <p:nvPr/>
        </p:nvSpPr>
        <p:spPr>
          <a:xfrm>
            <a:off x="1988119" y="798616"/>
            <a:ext cx="5926622" cy="461665"/>
          </a:xfrm>
          <a:prstGeom prst="rect">
            <a:avLst/>
          </a:prstGeom>
        </p:spPr>
        <p:txBody>
          <a:bodyPr wrap="none">
            <a:spAutoFit/>
          </a:bodyPr>
          <a:lstStyle/>
          <a:p>
            <a:pPr marL="342900" marR="0" lvl="0" indent="-342900">
              <a:spcBef>
                <a:spcPts val="0"/>
              </a:spcBef>
              <a:spcAft>
                <a:spcPts val="0"/>
              </a:spcAft>
              <a:buFont typeface="+mj-lt"/>
              <a:buAutoNum type="arabicPeriod"/>
            </a:pPr>
            <a:r>
              <a:rPr lang="fr-FR" sz="24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Critères de Sortie enfant de </a:t>
            </a:r>
            <a:r>
              <a:rPr lang="fr-FR" sz="2400" b="1" dirty="0">
                <a:solidFill>
                  <a:srgbClr val="000000"/>
                </a:solidFill>
                <a:latin typeface="Arial Narrow" panose="020B0606020202030204" pitchFamily="34" charset="0"/>
                <a:ea typeface="Times New Roman" panose="02020603050405020304" pitchFamily="18" charset="0"/>
              </a:rPr>
              <a:t>6 mois à 59 mois</a:t>
            </a:r>
            <a:endParaRPr lang="en-US" sz="2400" dirty="0">
              <a:latin typeface="Times New Roman" panose="02020603050405020304" pitchFamily="18" charset="0"/>
              <a:ea typeface="Times New Roman" panose="02020603050405020304" pitchFamily="18" charset="0"/>
            </a:endParaRPr>
          </a:p>
        </p:txBody>
      </p:sp>
      <p:graphicFrame>
        <p:nvGraphicFramePr>
          <p:cNvPr id="5" name="Table 4">
            <a:extLst>
              <a:ext uri="{FF2B5EF4-FFF2-40B4-BE49-F238E27FC236}">
                <a16:creationId xmlns:a16="http://schemas.microsoft.com/office/drawing/2014/main" id="{2CACF967-3E33-41BC-AC69-B2683AEDC2F3}"/>
              </a:ext>
            </a:extLst>
          </p:cNvPr>
          <p:cNvGraphicFramePr>
            <a:graphicFrameLocks noGrp="1"/>
          </p:cNvGraphicFramePr>
          <p:nvPr>
            <p:extLst>
              <p:ext uri="{D42A27DB-BD31-4B8C-83A1-F6EECF244321}">
                <p14:modId xmlns:p14="http://schemas.microsoft.com/office/powerpoint/2010/main" val="2336674255"/>
              </p:ext>
            </p:extLst>
          </p:nvPr>
        </p:nvGraphicFramePr>
        <p:xfrm>
          <a:off x="914400" y="1197383"/>
          <a:ext cx="10668000" cy="4972024"/>
        </p:xfrm>
        <a:graphic>
          <a:graphicData uri="http://schemas.openxmlformats.org/drawingml/2006/table">
            <a:tbl>
              <a:tblPr firstRow="1" firstCol="1" bandRow="1"/>
              <a:tblGrid>
                <a:gridCol w="3565418">
                  <a:extLst>
                    <a:ext uri="{9D8B030D-6E8A-4147-A177-3AD203B41FA5}">
                      <a16:colId xmlns:a16="http://schemas.microsoft.com/office/drawing/2014/main" val="3077358241"/>
                    </a:ext>
                  </a:extLst>
                </a:gridCol>
                <a:gridCol w="7102582">
                  <a:extLst>
                    <a:ext uri="{9D8B030D-6E8A-4147-A177-3AD203B41FA5}">
                      <a16:colId xmlns:a16="http://schemas.microsoft.com/office/drawing/2014/main" val="2778679516"/>
                    </a:ext>
                  </a:extLst>
                </a:gridCol>
              </a:tblGrid>
              <a:tr h="363804">
                <a:tc>
                  <a:txBody>
                    <a:bodyPr/>
                    <a:lstStyle/>
                    <a:p>
                      <a:pPr marL="0" marR="0" algn="ctr">
                        <a:lnSpc>
                          <a:spcPct val="107000"/>
                        </a:lnSpc>
                        <a:spcBef>
                          <a:spcPts val="0"/>
                        </a:spcBef>
                        <a:spcAft>
                          <a:spcPts val="0"/>
                        </a:spcAft>
                        <a:tabLst>
                          <a:tab pos="633730" algn="l"/>
                        </a:tabLst>
                      </a:pPr>
                      <a:r>
                        <a:rPr lang="fr-FR" sz="2400" b="1" dirty="0">
                          <a:effectLst/>
                          <a:latin typeface="+mn-lt"/>
                          <a:ea typeface="Calibri" panose="020F0502020204030204" pitchFamily="34" charset="0"/>
                          <a:cs typeface="Times New Roman" panose="02020603050405020304" pitchFamily="18" charset="0"/>
                        </a:rPr>
                        <a:t>Signe</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633730" algn="l"/>
                        </a:tabLst>
                      </a:pPr>
                      <a:r>
                        <a:rPr lang="fr-FR" sz="2400" b="1">
                          <a:effectLst/>
                          <a:latin typeface="+mn-lt"/>
                          <a:ea typeface="Calibri" panose="020F0502020204030204" pitchFamily="34" charset="0"/>
                          <a:cs typeface="Times New Roman" panose="02020603050405020304" pitchFamily="18" charset="0"/>
                        </a:rPr>
                        <a:t>Commentaire</a:t>
                      </a:r>
                      <a:endParaRPr lang="en-US" sz="24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000147"/>
                  </a:ext>
                </a:extLst>
              </a:tr>
              <a:tr h="888429">
                <a:tc>
                  <a:txBody>
                    <a:bodyPr/>
                    <a:lstStyle/>
                    <a:p>
                      <a:pPr marL="0" marR="0" algn="l">
                        <a:lnSpc>
                          <a:spcPct val="107000"/>
                        </a:lnSpc>
                        <a:spcBef>
                          <a:spcPts val="0"/>
                        </a:spcBef>
                        <a:spcAft>
                          <a:spcPts val="0"/>
                        </a:spcAft>
                        <a:tabLst>
                          <a:tab pos="633730" algn="l"/>
                        </a:tabLst>
                      </a:pPr>
                      <a:endParaRPr lang="fr-FR"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tabLst>
                          <a:tab pos="633730" algn="l"/>
                        </a:tabLst>
                      </a:pPr>
                      <a:r>
                        <a:rPr lang="fr-FR" sz="2000" b="1" dirty="0">
                          <a:effectLst/>
                          <a:latin typeface="+mn-lt"/>
                          <a:ea typeface="Calibri" panose="020F0502020204030204" pitchFamily="34" charset="0"/>
                          <a:cs typeface="Times New Roman" panose="02020603050405020304" pitchFamily="18" charset="0"/>
                        </a:rPr>
                        <a:t>Non répondant</a:t>
                      </a:r>
                      <a:r>
                        <a:rPr lang="fr-FR" sz="2000" dirty="0">
                          <a:effectLst/>
                          <a:latin typeface="+mn-lt"/>
                          <a:ea typeface="Calibri" panose="020F0502020204030204" pitchFamily="34" charset="0"/>
                          <a:cs typeface="Times New Roman" panose="02020603050405020304" pitchFamily="18" charset="0"/>
                        </a:rPr>
                        <a:t>: l'enfant n'a pas atteint</a:t>
                      </a:r>
                      <a:endParaRPr lang="en-US" sz="2000" dirty="0">
                        <a:effectLst/>
                        <a:latin typeface="+mn-lt"/>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tabLst>
                          <a:tab pos="633730" algn="l"/>
                        </a:tabLst>
                      </a:pPr>
                      <a:r>
                        <a:rPr lang="fr-FR" sz="2000" dirty="0">
                          <a:effectLst/>
                          <a:latin typeface="+mn-lt"/>
                          <a:ea typeface="Calibri" panose="020F0502020204030204" pitchFamily="34" charset="0"/>
                          <a:cs typeface="Times New Roman" panose="02020603050405020304" pitchFamily="18" charset="0"/>
                        </a:rPr>
                        <a:t>Les critères de sortie dans les 12 semaines(cocher la case blanche)</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8074527"/>
                  </a:ext>
                </a:extLst>
              </a:tr>
              <a:tr h="1210775">
                <a:tc>
                  <a:txBody>
                    <a:bodyPr/>
                    <a:lstStyle/>
                    <a:p>
                      <a:pPr marL="0" marR="0" algn="l">
                        <a:lnSpc>
                          <a:spcPct val="107000"/>
                        </a:lnSpc>
                        <a:spcBef>
                          <a:spcPts val="0"/>
                        </a:spcBef>
                        <a:spcAft>
                          <a:spcPts val="0"/>
                        </a:spcAft>
                        <a:tabLst>
                          <a:tab pos="633730" algn="l"/>
                        </a:tabLst>
                      </a:pPr>
                      <a:endParaRPr lang="fr-FR"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tabLst>
                          <a:tab pos="633730" algn="l"/>
                        </a:tabLst>
                      </a:pPr>
                      <a:r>
                        <a:rPr lang="fr-FR" sz="2000" b="1" dirty="0">
                          <a:effectLst/>
                          <a:latin typeface="+mn-lt"/>
                          <a:ea typeface="Calibri" panose="020F0502020204030204" pitchFamily="34" charset="0"/>
                          <a:cs typeface="Times New Roman" panose="02020603050405020304" pitchFamily="18" charset="0"/>
                        </a:rPr>
                        <a:t>Référence : </a:t>
                      </a:r>
                      <a:r>
                        <a:rPr lang="fr-FR" sz="2000" dirty="0">
                          <a:effectLst/>
                          <a:latin typeface="+mn-lt"/>
                          <a:ea typeface="Calibri" panose="020F0502020204030204" pitchFamily="34" charset="0"/>
                          <a:cs typeface="Times New Roman" panose="02020603050405020304" pitchFamily="18" charset="0"/>
                        </a:rPr>
                        <a:t>l'enfant a été référé au centre de santé pour </a:t>
                      </a:r>
                      <a:r>
                        <a:rPr lang="fr-FR" sz="2000" b="1" dirty="0">
                          <a:effectLst/>
                          <a:latin typeface="+mn-lt"/>
                          <a:ea typeface="Calibri" panose="020F0502020204030204" pitchFamily="34" charset="0"/>
                          <a:cs typeface="Times New Roman" panose="02020603050405020304" pitchFamily="18" charset="0"/>
                        </a:rPr>
                        <a:t>stagnation du périmètre brachiale</a:t>
                      </a:r>
                      <a:r>
                        <a:rPr lang="fr-FR" sz="2000" dirty="0">
                          <a:effectLst/>
                          <a:latin typeface="+mn-lt"/>
                          <a:ea typeface="Calibri" panose="020F0502020204030204" pitchFamily="34" charset="0"/>
                          <a:cs typeface="Times New Roman" panose="02020603050405020304" pitchFamily="18" charset="0"/>
                        </a:rPr>
                        <a:t> dans la zone rouge(cocher la case blanche)</a:t>
                      </a:r>
                      <a:endParaRPr lang="en-US" sz="2000" dirty="0">
                        <a:effectLst/>
                        <a:latin typeface="+mn-lt"/>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tabLst>
                          <a:tab pos="633730" algn="l"/>
                        </a:tabLst>
                      </a:pPr>
                      <a:r>
                        <a:rPr lang="fr-FR" sz="2000" dirty="0">
                          <a:effectLst/>
                          <a:latin typeface="+mn-lt"/>
                          <a:ea typeface="Calibri" panose="020F0502020204030204" pitchFamily="34" charset="0"/>
                          <a:cs typeface="Times New Roman" panose="02020603050405020304" pitchFamily="18" charset="0"/>
                        </a:rPr>
                        <a:t> (par exemple après  4 visites le PB est toujours au rouge).</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4018362"/>
                  </a:ext>
                </a:extLst>
              </a:tr>
              <a:tr h="1199241">
                <a:tc>
                  <a:txBody>
                    <a:bodyPr/>
                    <a:lstStyle/>
                    <a:p>
                      <a:pPr marL="0" marR="0" algn="l">
                        <a:lnSpc>
                          <a:spcPct val="107000"/>
                        </a:lnSpc>
                        <a:spcBef>
                          <a:spcPts val="0"/>
                        </a:spcBef>
                        <a:spcAft>
                          <a:spcPts val="0"/>
                        </a:spcAft>
                        <a:tabLst>
                          <a:tab pos="633730" algn="l"/>
                        </a:tabLst>
                      </a:pPr>
                      <a:endParaRPr lang="fr-FR"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tabLst>
                          <a:tab pos="633730" algn="l"/>
                        </a:tabLst>
                      </a:pPr>
                      <a:r>
                        <a:rPr lang="fr-FR" sz="2000" b="1">
                          <a:effectLst/>
                          <a:latin typeface="+mn-lt"/>
                          <a:ea typeface="Calibri" panose="020F0502020204030204" pitchFamily="34" charset="0"/>
                          <a:cs typeface="Times New Roman" panose="02020603050405020304" pitchFamily="18" charset="0"/>
                        </a:rPr>
                        <a:t>Référence: </a:t>
                      </a:r>
                      <a:r>
                        <a:rPr lang="fr-FR" sz="2000">
                          <a:effectLst/>
                          <a:latin typeface="+mn-lt"/>
                          <a:ea typeface="Calibri" panose="020F0502020204030204" pitchFamily="34" charset="0"/>
                          <a:cs typeface="Times New Roman" panose="02020603050405020304" pitchFamily="18" charset="0"/>
                        </a:rPr>
                        <a:t>l'enfant a été référé au centre de santé pour le </a:t>
                      </a:r>
                      <a:r>
                        <a:rPr lang="fr-FR" sz="2000" b="1">
                          <a:effectLst/>
                          <a:latin typeface="+mn-lt"/>
                          <a:ea typeface="Calibri" panose="020F0502020204030204" pitchFamily="34" charset="0"/>
                          <a:cs typeface="Times New Roman" panose="02020603050405020304" pitchFamily="18" charset="0"/>
                        </a:rPr>
                        <a:t>périmètre brachial en régression</a:t>
                      </a:r>
                      <a:r>
                        <a:rPr lang="fr-FR" sz="2000">
                          <a:effectLst/>
                          <a:latin typeface="+mn-lt"/>
                          <a:ea typeface="Calibri" panose="020F0502020204030204" pitchFamily="34" charset="0"/>
                          <a:cs typeface="Times New Roman" panose="02020603050405020304" pitchFamily="18" charset="0"/>
                        </a:rPr>
                        <a:t> (cocher la case blanche) (par exemple de la zone de couleur jaune à rouge).</a:t>
                      </a:r>
                      <a:endParaRPr lang="en-US" sz="20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3480336"/>
                  </a:ext>
                </a:extLst>
              </a:tr>
              <a:tr h="1220273">
                <a:tc>
                  <a:txBody>
                    <a:bodyPr/>
                    <a:lstStyle/>
                    <a:p>
                      <a:pPr marL="0" marR="0" algn="l">
                        <a:lnSpc>
                          <a:spcPct val="107000"/>
                        </a:lnSpc>
                        <a:spcBef>
                          <a:spcPts val="0"/>
                        </a:spcBef>
                        <a:spcAft>
                          <a:spcPts val="0"/>
                        </a:spcAft>
                        <a:tabLst>
                          <a:tab pos="633730" algn="l"/>
                        </a:tabLst>
                      </a:pPr>
                      <a:endParaRPr lang="fr-FR"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tabLst>
                          <a:tab pos="633730" algn="l"/>
                        </a:tabLst>
                      </a:pPr>
                      <a:r>
                        <a:rPr lang="fr-FR" sz="2000" b="1" dirty="0">
                          <a:effectLst/>
                          <a:latin typeface="+mn-lt"/>
                          <a:ea typeface="Calibri" panose="020F0502020204030204" pitchFamily="34" charset="0"/>
                          <a:cs typeface="Times New Roman" panose="02020603050405020304" pitchFamily="18" charset="0"/>
                        </a:rPr>
                        <a:t>Référence: : </a:t>
                      </a:r>
                      <a:r>
                        <a:rPr lang="fr-FR" sz="2000" dirty="0">
                          <a:effectLst/>
                          <a:latin typeface="+mn-lt"/>
                          <a:ea typeface="Calibri" panose="020F0502020204030204" pitchFamily="34" charset="0"/>
                          <a:cs typeface="Times New Roman" panose="02020603050405020304" pitchFamily="18" charset="0"/>
                        </a:rPr>
                        <a:t>l'enfant a été référé au centre de santé</a:t>
                      </a:r>
                      <a:endParaRPr lang="en-US" sz="2000" dirty="0">
                        <a:effectLst/>
                        <a:latin typeface="+mn-lt"/>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tabLst>
                          <a:tab pos="633730" algn="l"/>
                        </a:tabLst>
                      </a:pPr>
                      <a:r>
                        <a:rPr lang="fr-FR" sz="2000" dirty="0">
                          <a:effectLst/>
                          <a:latin typeface="+mn-lt"/>
                          <a:ea typeface="Calibri" panose="020F0502020204030204" pitchFamily="34" charset="0"/>
                          <a:cs typeface="Times New Roman" panose="02020603050405020304" pitchFamily="18" charset="0"/>
                        </a:rPr>
                        <a:t>de santé  pour un signe de danger</a:t>
                      </a:r>
                      <a:endParaRPr lang="en-US" sz="2000" dirty="0">
                        <a:effectLst/>
                        <a:latin typeface="+mn-lt"/>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tabLst>
                          <a:tab pos="633730" algn="l"/>
                        </a:tabLst>
                      </a:pPr>
                      <a:r>
                        <a:rPr lang="fr-FR" sz="2000" b="1" dirty="0">
                          <a:effectLst/>
                          <a:latin typeface="+mn-lt"/>
                          <a:ea typeface="Calibri" panose="020F0502020204030204" pitchFamily="34" charset="0"/>
                          <a:cs typeface="Times New Roman" panose="02020603050405020304" pitchFamily="18" charset="0"/>
                        </a:rPr>
                        <a:t> </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9664548"/>
                  </a:ext>
                </a:extLst>
              </a:tr>
            </a:tbl>
          </a:graphicData>
        </a:graphic>
      </p:graphicFrame>
      <p:pic>
        <p:nvPicPr>
          <p:cNvPr id="6" name="Picture 5">
            <a:extLst>
              <a:ext uri="{FF2B5EF4-FFF2-40B4-BE49-F238E27FC236}">
                <a16:creationId xmlns:a16="http://schemas.microsoft.com/office/drawing/2014/main" id="{AE526F21-A983-437D-9BDD-407D78727357}"/>
              </a:ext>
            </a:extLst>
          </p:cNvPr>
          <p:cNvPicPr>
            <a:picLocks noChangeAspect="1"/>
          </p:cNvPicPr>
          <p:nvPr/>
        </p:nvPicPr>
        <p:blipFill>
          <a:blip r:embed="rId2"/>
          <a:stretch>
            <a:fillRect/>
          </a:stretch>
        </p:blipFill>
        <p:spPr>
          <a:xfrm>
            <a:off x="1172626" y="1662674"/>
            <a:ext cx="2836598" cy="616255"/>
          </a:xfrm>
          <a:prstGeom prst="rect">
            <a:avLst/>
          </a:prstGeom>
        </p:spPr>
      </p:pic>
      <p:pic>
        <p:nvPicPr>
          <p:cNvPr id="7" name="Picture 6">
            <a:extLst>
              <a:ext uri="{FF2B5EF4-FFF2-40B4-BE49-F238E27FC236}">
                <a16:creationId xmlns:a16="http://schemas.microsoft.com/office/drawing/2014/main" id="{8EFE8B6A-3EE1-485C-82D8-7E4106DE53BB}"/>
              </a:ext>
            </a:extLst>
          </p:cNvPr>
          <p:cNvPicPr>
            <a:picLocks noChangeAspect="1"/>
          </p:cNvPicPr>
          <p:nvPr/>
        </p:nvPicPr>
        <p:blipFill>
          <a:blip r:embed="rId3"/>
          <a:stretch>
            <a:fillRect/>
          </a:stretch>
        </p:blipFill>
        <p:spPr>
          <a:xfrm>
            <a:off x="1666289" y="2536286"/>
            <a:ext cx="1452492" cy="1178558"/>
          </a:xfrm>
          <a:prstGeom prst="rect">
            <a:avLst/>
          </a:prstGeom>
        </p:spPr>
      </p:pic>
      <p:pic>
        <p:nvPicPr>
          <p:cNvPr id="8" name="Picture 7">
            <a:extLst>
              <a:ext uri="{FF2B5EF4-FFF2-40B4-BE49-F238E27FC236}">
                <a16:creationId xmlns:a16="http://schemas.microsoft.com/office/drawing/2014/main" id="{D060A7CD-EB86-4E19-8D3A-54DDB85B1B92}"/>
              </a:ext>
            </a:extLst>
          </p:cNvPr>
          <p:cNvPicPr>
            <a:picLocks noChangeAspect="1"/>
          </p:cNvPicPr>
          <p:nvPr/>
        </p:nvPicPr>
        <p:blipFill>
          <a:blip r:embed="rId4"/>
          <a:stretch>
            <a:fillRect/>
          </a:stretch>
        </p:blipFill>
        <p:spPr>
          <a:xfrm>
            <a:off x="1679744" y="3792955"/>
            <a:ext cx="1452492" cy="985678"/>
          </a:xfrm>
          <a:prstGeom prst="rect">
            <a:avLst/>
          </a:prstGeom>
        </p:spPr>
      </p:pic>
      <p:pic>
        <p:nvPicPr>
          <p:cNvPr id="12" name="Picture 11">
            <a:extLst>
              <a:ext uri="{FF2B5EF4-FFF2-40B4-BE49-F238E27FC236}">
                <a16:creationId xmlns:a16="http://schemas.microsoft.com/office/drawing/2014/main" id="{864A09AB-6833-43A6-A814-75CC0F122EA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5994" y="5062323"/>
            <a:ext cx="1815441" cy="1107084"/>
          </a:xfrm>
          <a:prstGeom prst="rect">
            <a:avLst/>
          </a:prstGeom>
          <a:noFill/>
          <a:ln>
            <a:noFill/>
          </a:ln>
        </p:spPr>
      </p:pic>
    </p:spTree>
    <p:extLst>
      <p:ext uri="{BB962C8B-B14F-4D97-AF65-F5344CB8AC3E}">
        <p14:creationId xmlns:p14="http://schemas.microsoft.com/office/powerpoint/2010/main" val="2088279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9A858A-DCAE-442D-A071-54D0E400A725}"/>
              </a:ext>
            </a:extLst>
          </p:cNvPr>
          <p:cNvSpPr>
            <a:spLocks noGrp="1"/>
          </p:cNvSpPr>
          <p:nvPr>
            <p:ph type="title"/>
          </p:nvPr>
        </p:nvSpPr>
        <p:spPr>
          <a:xfrm>
            <a:off x="762000" y="328773"/>
            <a:ext cx="10515600" cy="647540"/>
          </a:xfrm>
        </p:spPr>
        <p:txBody>
          <a:bodyPr>
            <a:normAutofit fontScale="90000"/>
          </a:bodyPr>
          <a:lstStyle/>
          <a:p>
            <a:br>
              <a:rPr lang="en-US" b="1" dirty="0">
                <a:solidFill>
                  <a:srgbClr val="0000CC"/>
                </a:solidFill>
              </a:rPr>
            </a:br>
            <a:r>
              <a:rPr lang="en-US" sz="3900" b="1" dirty="0">
                <a:solidFill>
                  <a:srgbClr val="0000CC"/>
                </a:solidFill>
              </a:rPr>
              <a:t>13-</a:t>
            </a:r>
            <a:r>
              <a:rPr lang="fr-FR" sz="3900" b="1" dirty="0">
                <a:solidFill>
                  <a:srgbClr val="0000CC"/>
                </a:solidFill>
              </a:rPr>
              <a:t>Critères et catégories de sortie </a:t>
            </a:r>
            <a:endParaRPr lang="en-US" sz="3900" b="1" dirty="0">
              <a:solidFill>
                <a:srgbClr val="0000CC"/>
              </a:solidFill>
            </a:endParaRPr>
          </a:p>
        </p:txBody>
      </p:sp>
      <p:sp>
        <p:nvSpPr>
          <p:cNvPr id="2" name="Rectangle 1">
            <a:extLst>
              <a:ext uri="{FF2B5EF4-FFF2-40B4-BE49-F238E27FC236}">
                <a16:creationId xmlns:a16="http://schemas.microsoft.com/office/drawing/2014/main" id="{7EAEA603-E262-42A7-ABDF-0368B33FEC1C}"/>
              </a:ext>
            </a:extLst>
          </p:cNvPr>
          <p:cNvSpPr/>
          <p:nvPr/>
        </p:nvSpPr>
        <p:spPr>
          <a:xfrm>
            <a:off x="1558851" y="1183734"/>
            <a:ext cx="2786340" cy="461665"/>
          </a:xfrm>
          <a:prstGeom prst="rect">
            <a:avLst/>
          </a:prstGeom>
        </p:spPr>
        <p:txBody>
          <a:bodyPr wrap="none">
            <a:spAutoFit/>
          </a:bodyPr>
          <a:lstStyle/>
          <a:p>
            <a:pPr marR="0" lvl="0">
              <a:spcBef>
                <a:spcPts val="0"/>
              </a:spcBef>
              <a:spcAft>
                <a:spcPts val="0"/>
              </a:spcAft>
            </a:pPr>
            <a:r>
              <a:rPr lang="fr-FR" sz="24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2.Suivi après la sortie</a:t>
            </a:r>
            <a:endParaRPr lang="en-US" sz="2400" dirty="0">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A27C45E3-9066-4D93-856E-992672083016}"/>
              </a:ext>
            </a:extLst>
          </p:cNvPr>
          <p:cNvSpPr/>
          <p:nvPr/>
        </p:nvSpPr>
        <p:spPr>
          <a:xfrm>
            <a:off x="762000" y="2314486"/>
            <a:ext cx="11353800" cy="1569660"/>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fr-FR" sz="2400" dirty="0">
                <a:ea typeface="Calibri" panose="020F0502020204030204" pitchFamily="34" charset="0"/>
                <a:cs typeface="Arial" panose="020B0604020202020204" pitchFamily="34" charset="0"/>
              </a:rPr>
              <a:t>Les mères doivent être sensibilisées sur l’importance de la fréquentation des CPS</a:t>
            </a:r>
          </a:p>
          <a:p>
            <a:pPr marL="342900" marR="0" lvl="0" indent="-342900">
              <a:spcBef>
                <a:spcPts val="0"/>
              </a:spcBef>
              <a:spcAft>
                <a:spcPts val="0"/>
              </a:spcAft>
              <a:buFont typeface="Symbol" panose="05050102010706020507" pitchFamily="18" charset="2"/>
              <a:buChar char=""/>
            </a:pPr>
            <a:endParaRPr lang="en-US" sz="2400" dirty="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FR" sz="2400" dirty="0">
                <a:ea typeface="Calibri" panose="020F0502020204030204" pitchFamily="34" charset="0"/>
                <a:cs typeface="Arial" panose="020B0604020202020204" pitchFamily="34" charset="0"/>
              </a:rPr>
              <a:t>Les enfants sortis du centre de santé doivent bénéficier d’un suivi régulier par les relais communautaire</a:t>
            </a:r>
            <a:endParaRPr lang="en-US" sz="2400" dirty="0">
              <a:ea typeface="Times New Roman" panose="02020603050405020304" pitchFamily="18" charset="0"/>
            </a:endParaRPr>
          </a:p>
        </p:txBody>
      </p:sp>
    </p:spTree>
    <p:extLst>
      <p:ext uri="{BB962C8B-B14F-4D97-AF65-F5344CB8AC3E}">
        <p14:creationId xmlns:p14="http://schemas.microsoft.com/office/powerpoint/2010/main" val="2993189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2E958-A08E-4EEE-AEE3-48CBE5D38141}"/>
              </a:ext>
            </a:extLst>
          </p:cNvPr>
          <p:cNvSpPr>
            <a:spLocks noGrp="1"/>
          </p:cNvSpPr>
          <p:nvPr>
            <p:ph type="title"/>
          </p:nvPr>
        </p:nvSpPr>
        <p:spPr>
          <a:xfrm>
            <a:off x="76200" y="595901"/>
            <a:ext cx="12115800" cy="747917"/>
          </a:xfrm>
        </p:spPr>
        <p:txBody>
          <a:bodyPr>
            <a:normAutofit fontScale="90000"/>
          </a:bodyPr>
          <a:lstStyle/>
          <a:p>
            <a:br>
              <a:rPr lang="fr-FR" b="1" dirty="0">
                <a:solidFill>
                  <a:srgbClr val="0000CC"/>
                </a:solidFill>
              </a:rPr>
            </a:br>
            <a:r>
              <a:rPr lang="fr-FR" sz="3900" b="1" dirty="0">
                <a:solidFill>
                  <a:srgbClr val="0000CC"/>
                </a:solidFill>
                <a:latin typeface="Tw Cen MT" panose="020B0602020104020603" pitchFamily="34" charset="0"/>
              </a:rPr>
              <a:t>Surveillance nutritionnelle et prévention de la malnutrition</a:t>
            </a:r>
            <a:br>
              <a:rPr lang="fr-FR" b="1" dirty="0">
                <a:solidFill>
                  <a:srgbClr val="0000CC"/>
                </a:solidFill>
              </a:rPr>
            </a:br>
            <a:endParaRPr lang="en-US" b="1" dirty="0">
              <a:solidFill>
                <a:srgbClr val="0000CC"/>
              </a:solidFill>
            </a:endParaRPr>
          </a:p>
        </p:txBody>
      </p:sp>
      <p:sp>
        <p:nvSpPr>
          <p:cNvPr id="3" name="Content Placeholder 2">
            <a:extLst>
              <a:ext uri="{FF2B5EF4-FFF2-40B4-BE49-F238E27FC236}">
                <a16:creationId xmlns:a16="http://schemas.microsoft.com/office/drawing/2014/main" id="{6EA01983-E5D8-42DE-ABC3-727D6D676F52}"/>
              </a:ext>
            </a:extLst>
          </p:cNvPr>
          <p:cNvSpPr>
            <a:spLocks noGrp="1"/>
          </p:cNvSpPr>
          <p:nvPr>
            <p:ph idx="1"/>
          </p:nvPr>
        </p:nvSpPr>
        <p:spPr>
          <a:xfrm>
            <a:off x="581025" y="1825625"/>
            <a:ext cx="10001357" cy="3629953"/>
          </a:xfrm>
        </p:spPr>
        <p:txBody>
          <a:bodyPr/>
          <a:lstStyle/>
          <a:p>
            <a:pPr lvl="0"/>
            <a:r>
              <a:rPr lang="fr-FR" b="1" dirty="0"/>
              <a:t>Distribution du </a:t>
            </a:r>
            <a:r>
              <a:rPr lang="fr-FR" b="1" dirty="0" err="1"/>
              <a:t>plumpy</a:t>
            </a:r>
            <a:r>
              <a:rPr lang="fr-FR" b="1" dirty="0"/>
              <a:t> </a:t>
            </a:r>
            <a:r>
              <a:rPr lang="fr-FR" b="1" dirty="0" err="1"/>
              <a:t>doz</a:t>
            </a:r>
            <a:r>
              <a:rPr lang="fr-FR" b="1" dirty="0"/>
              <a:t> aux enfants âgés de 6 à 23 mois non-malnutris avec un PB&gt; 125 mm et PB&lt;130mm</a:t>
            </a:r>
          </a:p>
          <a:p>
            <a:pPr lvl="0"/>
            <a:endParaRPr lang="en-US" dirty="0"/>
          </a:p>
          <a:p>
            <a:pPr lvl="0"/>
            <a:r>
              <a:rPr lang="fr-FR" dirty="0"/>
              <a:t>Mettre en place la stratégie PB mère</a:t>
            </a:r>
          </a:p>
          <a:p>
            <a:pPr lvl="0"/>
            <a:endParaRPr lang="en-US" dirty="0"/>
          </a:p>
          <a:p>
            <a:pPr lvl="0"/>
            <a:r>
              <a:rPr lang="fr-FR" dirty="0"/>
              <a:t>Sensibilisation et promotion de l’ANJE et les autres PFE</a:t>
            </a:r>
            <a:endParaRPr lang="en-US" dirty="0"/>
          </a:p>
          <a:p>
            <a:endParaRPr lang="en-US" dirty="0"/>
          </a:p>
        </p:txBody>
      </p:sp>
    </p:spTree>
    <p:extLst>
      <p:ext uri="{BB962C8B-B14F-4D97-AF65-F5344CB8AC3E}">
        <p14:creationId xmlns:p14="http://schemas.microsoft.com/office/powerpoint/2010/main" val="2429706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6EFB-C056-46F4-93F7-5EF98C4A8B31}"/>
              </a:ext>
            </a:extLst>
          </p:cNvPr>
          <p:cNvSpPr>
            <a:spLocks noGrp="1"/>
          </p:cNvSpPr>
          <p:nvPr>
            <p:ph type="title"/>
          </p:nvPr>
        </p:nvSpPr>
        <p:spPr>
          <a:xfrm>
            <a:off x="571500" y="-254000"/>
            <a:ext cx="10515600" cy="1325563"/>
          </a:xfrm>
        </p:spPr>
        <p:txBody>
          <a:bodyPr/>
          <a:lstStyle/>
          <a:p>
            <a:br>
              <a:rPr lang="en-US" b="1" dirty="0">
                <a:solidFill>
                  <a:srgbClr val="0000CC"/>
                </a:solidFill>
              </a:rPr>
            </a:br>
            <a:r>
              <a:rPr lang="en-US" sz="3800" b="1" dirty="0">
                <a:solidFill>
                  <a:srgbClr val="0000CC"/>
                </a:solidFill>
              </a:rPr>
              <a:t>14-Visite à domicile </a:t>
            </a:r>
          </a:p>
        </p:txBody>
      </p:sp>
      <p:sp>
        <p:nvSpPr>
          <p:cNvPr id="3" name="Content Placeholder 2">
            <a:extLst>
              <a:ext uri="{FF2B5EF4-FFF2-40B4-BE49-F238E27FC236}">
                <a16:creationId xmlns:a16="http://schemas.microsoft.com/office/drawing/2014/main" id="{CE2B587E-E8F9-4330-BCDB-33889F936B8A}"/>
              </a:ext>
            </a:extLst>
          </p:cNvPr>
          <p:cNvSpPr>
            <a:spLocks noGrp="1"/>
          </p:cNvSpPr>
          <p:nvPr>
            <p:ph idx="1"/>
          </p:nvPr>
        </p:nvSpPr>
        <p:spPr>
          <a:xfrm>
            <a:off x="760288" y="996949"/>
            <a:ext cx="10326812" cy="5424399"/>
          </a:xfrm>
        </p:spPr>
        <p:txBody>
          <a:bodyPr>
            <a:normAutofit fontScale="92500" lnSpcReduction="10000"/>
          </a:bodyPr>
          <a:lstStyle/>
          <a:p>
            <a:r>
              <a:rPr lang="fr-FR" dirty="0"/>
              <a:t>Rappelez à l’accompagnant de donner à l'enfant suffisamment à boire de l'eau et se laver les mains avant de donner le </a:t>
            </a:r>
            <a:r>
              <a:rPr lang="fr-FR" dirty="0" err="1"/>
              <a:t>plumpy</a:t>
            </a:r>
            <a:r>
              <a:rPr lang="fr-FR" dirty="0"/>
              <a:t> </a:t>
            </a:r>
            <a:r>
              <a:rPr lang="fr-FR" dirty="0" err="1"/>
              <a:t>nut</a:t>
            </a:r>
            <a:endParaRPr lang="fr-FR" dirty="0"/>
          </a:p>
          <a:p>
            <a:endParaRPr lang="fr-FR" dirty="0"/>
          </a:p>
          <a:p>
            <a:endParaRPr lang="fr-FR" dirty="0"/>
          </a:p>
          <a:p>
            <a:endParaRPr lang="fr-FR" dirty="0"/>
          </a:p>
          <a:p>
            <a:endParaRPr lang="fr-FR" dirty="0"/>
          </a:p>
          <a:p>
            <a:pPr lvl="0"/>
            <a:r>
              <a:rPr lang="fr-FR" dirty="0"/>
              <a:t>Demandez à l’accompagnant de montrer les sachets restants de </a:t>
            </a:r>
            <a:r>
              <a:rPr lang="fr-FR" dirty="0" err="1"/>
              <a:t>plumpy</a:t>
            </a:r>
            <a:r>
              <a:rPr lang="fr-FR" dirty="0"/>
              <a:t> </a:t>
            </a:r>
            <a:r>
              <a:rPr lang="fr-FR" dirty="0" err="1"/>
              <a:t>nut</a:t>
            </a:r>
            <a:r>
              <a:rPr lang="fr-FR" dirty="0"/>
              <a:t> et regardez l'enfant manger un sachet. </a:t>
            </a:r>
            <a:endParaRPr lang="en-US" dirty="0"/>
          </a:p>
          <a:p>
            <a:r>
              <a:rPr lang="fr-FR" dirty="0"/>
              <a:t>Conseillez à l’accompagnant de ne pas partager le </a:t>
            </a:r>
            <a:r>
              <a:rPr lang="fr-FR" dirty="0" err="1"/>
              <a:t>plumpy</a:t>
            </a:r>
            <a:r>
              <a:rPr lang="fr-FR" dirty="0"/>
              <a:t> </a:t>
            </a:r>
            <a:r>
              <a:rPr lang="fr-FR" dirty="0" err="1"/>
              <a:t>nut</a:t>
            </a:r>
            <a:r>
              <a:rPr lang="fr-FR" dirty="0"/>
              <a:t> avec d'autres.</a:t>
            </a:r>
          </a:p>
          <a:p>
            <a:endParaRPr lang="fr-FR" dirty="0"/>
          </a:p>
          <a:p>
            <a:endParaRPr lang="fr-FR" dirty="0"/>
          </a:p>
          <a:p>
            <a:pPr lvl="8"/>
            <a:r>
              <a:rPr lang="fr-FR" sz="2400" dirty="0">
                <a:solidFill>
                  <a:srgbClr val="0000CC"/>
                </a:solidFill>
              </a:rPr>
              <a:t>Remplissage de la fiche de VAD</a:t>
            </a:r>
            <a:endParaRPr lang="en-US" sz="2400" dirty="0">
              <a:solidFill>
                <a:srgbClr val="0000CC"/>
              </a:solidFill>
            </a:endParaRPr>
          </a:p>
          <a:p>
            <a:endParaRPr lang="en-US" dirty="0"/>
          </a:p>
          <a:p>
            <a:endParaRPr lang="en-US" dirty="0"/>
          </a:p>
        </p:txBody>
      </p:sp>
      <p:pic>
        <p:nvPicPr>
          <p:cNvPr id="4" name="Picture 3">
            <a:extLst>
              <a:ext uri="{FF2B5EF4-FFF2-40B4-BE49-F238E27FC236}">
                <a16:creationId xmlns:a16="http://schemas.microsoft.com/office/drawing/2014/main" id="{22BBFD2B-1DAA-4391-9F7A-E08107AE66F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50040" y="1804987"/>
            <a:ext cx="2531510" cy="1451922"/>
          </a:xfrm>
          <a:prstGeom prst="rect">
            <a:avLst/>
          </a:prstGeom>
          <a:noFill/>
          <a:ln>
            <a:noFill/>
          </a:ln>
        </p:spPr>
      </p:pic>
      <p:pic>
        <p:nvPicPr>
          <p:cNvPr id="5" name="Picture 4">
            <a:extLst>
              <a:ext uri="{FF2B5EF4-FFF2-40B4-BE49-F238E27FC236}">
                <a16:creationId xmlns:a16="http://schemas.microsoft.com/office/drawing/2014/main" id="{FF66BD91-F671-4A05-AFF8-060E8AC9AAC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414428" y="4890302"/>
            <a:ext cx="1854378" cy="1150151"/>
          </a:xfrm>
          <a:prstGeom prst="rect">
            <a:avLst/>
          </a:prstGeom>
          <a:noFill/>
          <a:ln>
            <a:noFill/>
          </a:ln>
        </p:spPr>
      </p:pic>
    </p:spTree>
    <p:extLst>
      <p:ext uri="{BB962C8B-B14F-4D97-AF65-F5344CB8AC3E}">
        <p14:creationId xmlns:p14="http://schemas.microsoft.com/office/powerpoint/2010/main" val="3088784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FFBE-8CC9-4EF9-95EA-15EE449215F3}"/>
              </a:ext>
            </a:extLst>
          </p:cNvPr>
          <p:cNvSpPr>
            <a:spLocks noGrp="1"/>
          </p:cNvSpPr>
          <p:nvPr>
            <p:ph type="title"/>
          </p:nvPr>
        </p:nvSpPr>
        <p:spPr/>
        <p:txBody>
          <a:bodyPr/>
          <a:lstStyle/>
          <a:p>
            <a:r>
              <a:rPr lang="fr-FR" b="1" dirty="0">
                <a:solidFill>
                  <a:srgbClr val="0000CC"/>
                </a:solidFill>
              </a:rPr>
              <a:t>15-Outils</a:t>
            </a:r>
            <a:r>
              <a:rPr lang="fr-FR" b="1" dirty="0"/>
              <a:t> </a:t>
            </a:r>
            <a:endParaRPr lang="en-US" dirty="0"/>
          </a:p>
        </p:txBody>
      </p:sp>
      <p:sp>
        <p:nvSpPr>
          <p:cNvPr id="3" name="Content Placeholder 2">
            <a:extLst>
              <a:ext uri="{FF2B5EF4-FFF2-40B4-BE49-F238E27FC236}">
                <a16:creationId xmlns:a16="http://schemas.microsoft.com/office/drawing/2014/main" id="{D6C5ACF6-511C-4611-BD3F-5C7372233309}"/>
              </a:ext>
            </a:extLst>
          </p:cNvPr>
          <p:cNvSpPr>
            <a:spLocks noGrp="1"/>
          </p:cNvSpPr>
          <p:nvPr>
            <p:ph idx="1"/>
          </p:nvPr>
        </p:nvSpPr>
        <p:spPr>
          <a:xfrm>
            <a:off x="838200" y="1568771"/>
            <a:ext cx="10515600" cy="4351338"/>
          </a:xfrm>
        </p:spPr>
        <p:txBody>
          <a:bodyPr/>
          <a:lstStyle/>
          <a:p>
            <a:r>
              <a:rPr lang="fr-FR" b="1" dirty="0"/>
              <a:t>Registre CAC</a:t>
            </a:r>
            <a:endParaRPr lang="en-US" dirty="0"/>
          </a:p>
          <a:p>
            <a:r>
              <a:rPr lang="fr-FR" b="1" dirty="0"/>
              <a:t>Registre de dépistage</a:t>
            </a:r>
            <a:endParaRPr lang="en-US" dirty="0"/>
          </a:p>
          <a:p>
            <a:r>
              <a:rPr lang="fr-FR" b="1" dirty="0"/>
              <a:t>Fiche de référence des cas</a:t>
            </a:r>
          </a:p>
          <a:p>
            <a:endParaRPr lang="fr-FR" b="1" dirty="0"/>
          </a:p>
          <a:p>
            <a:endParaRPr lang="fr-FR" b="1" dirty="0"/>
          </a:p>
          <a:p>
            <a:pPr marL="0" indent="0">
              <a:buNone/>
            </a:pPr>
            <a:r>
              <a:rPr lang="fr-FR" sz="4400" b="1" dirty="0">
                <a:solidFill>
                  <a:srgbClr val="0000CC"/>
                </a:solidFill>
                <a:latin typeface="+mj-lt"/>
                <a:ea typeface="+mj-ea"/>
                <a:cs typeface="+mj-cs"/>
              </a:rPr>
              <a:t>16-Exercices</a:t>
            </a:r>
            <a:endParaRPr lang="en-US" sz="4400" b="1" dirty="0">
              <a:solidFill>
                <a:srgbClr val="0000CC"/>
              </a:solidFill>
              <a:latin typeface="+mj-lt"/>
              <a:ea typeface="+mj-ea"/>
              <a:cs typeface="+mj-cs"/>
            </a:endParaRPr>
          </a:p>
          <a:p>
            <a:pPr marL="0" indent="0">
              <a:buNone/>
            </a:pPr>
            <a:endParaRPr lang="en-US" dirty="0"/>
          </a:p>
        </p:txBody>
      </p:sp>
    </p:spTree>
    <p:extLst>
      <p:ext uri="{BB962C8B-B14F-4D97-AF65-F5344CB8AC3E}">
        <p14:creationId xmlns:p14="http://schemas.microsoft.com/office/powerpoint/2010/main" val="2025254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677AC-CCCE-4DE6-95A7-CE0E64C39EF2}"/>
              </a:ext>
            </a:extLst>
          </p:cNvPr>
          <p:cNvSpPr>
            <a:spLocks noGrp="1"/>
          </p:cNvSpPr>
          <p:nvPr>
            <p:ph type="ctrTitle"/>
          </p:nvPr>
        </p:nvSpPr>
        <p:spPr>
          <a:xfrm>
            <a:off x="2401649" y="1979665"/>
            <a:ext cx="6215062" cy="2226232"/>
          </a:xfrm>
        </p:spPr>
        <p:txBody>
          <a:bodyPr>
            <a:normAutofit/>
          </a:bodyPr>
          <a:lstStyle/>
          <a:p>
            <a:r>
              <a:rPr lang="fr-FR" sz="4500" b="1" dirty="0">
                <a:solidFill>
                  <a:srgbClr val="0000CC"/>
                </a:solidFill>
                <a:latin typeface="Tw Cen MT" panose="020B0602020104020603" pitchFamily="34" charset="0"/>
              </a:rPr>
              <a:t>Protocole combiné.</a:t>
            </a:r>
            <a:br>
              <a:rPr lang="en-US" dirty="0">
                <a:latin typeface="Tw Cen MT" panose="020B0602020104020603" pitchFamily="34" charset="0"/>
              </a:rPr>
            </a:br>
            <a:endParaRPr lang="en-US" dirty="0">
              <a:latin typeface="Tw Cen MT" panose="020B0602020104020603" pitchFamily="34" charset="0"/>
            </a:endParaRPr>
          </a:p>
        </p:txBody>
      </p:sp>
      <p:sp>
        <p:nvSpPr>
          <p:cNvPr id="3" name="Subtitle 2">
            <a:extLst>
              <a:ext uri="{FF2B5EF4-FFF2-40B4-BE49-F238E27FC236}">
                <a16:creationId xmlns:a16="http://schemas.microsoft.com/office/drawing/2014/main" id="{DA8A9458-10C3-42A9-97A6-F5B435145C40}"/>
              </a:ext>
            </a:extLst>
          </p:cNvPr>
          <p:cNvSpPr>
            <a:spLocks noGrp="1"/>
          </p:cNvSpPr>
          <p:nvPr>
            <p:ph type="subTitle" idx="1"/>
          </p:nvPr>
        </p:nvSpPr>
        <p:spPr>
          <a:xfrm>
            <a:off x="2588419" y="4473178"/>
            <a:ext cx="6858000" cy="526334"/>
          </a:xfrm>
        </p:spPr>
        <p:txBody>
          <a:bodyPr/>
          <a:lstStyle/>
          <a:p>
            <a:r>
              <a:rPr lang="fr-FR" b="1" dirty="0"/>
              <a:t>JUIN 2023</a:t>
            </a:r>
            <a:endParaRPr lang="en-US" b="1" dirty="0"/>
          </a:p>
          <a:p>
            <a:endParaRPr lang="en-US" dirty="0"/>
          </a:p>
        </p:txBody>
      </p:sp>
      <p:pic>
        <p:nvPicPr>
          <p:cNvPr id="4" name="Picture 3" descr="Description : Description : Description : Description: Armoiries_de_la_République_démocratique_du_Congo_-_2006">
            <a:extLst>
              <a:ext uri="{FF2B5EF4-FFF2-40B4-BE49-F238E27FC236}">
                <a16:creationId xmlns:a16="http://schemas.microsoft.com/office/drawing/2014/main" id="{0D6EE5E7-CB59-40AB-A76D-6D14524DC67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66901" y="424062"/>
            <a:ext cx="1569026" cy="1155356"/>
          </a:xfrm>
          <a:prstGeom prst="rect">
            <a:avLst/>
          </a:prstGeom>
          <a:noFill/>
          <a:ln>
            <a:noFill/>
          </a:ln>
        </p:spPr>
      </p:pic>
      <p:pic>
        <p:nvPicPr>
          <p:cNvPr id="6" name="Picture 5">
            <a:extLst>
              <a:ext uri="{FF2B5EF4-FFF2-40B4-BE49-F238E27FC236}">
                <a16:creationId xmlns:a16="http://schemas.microsoft.com/office/drawing/2014/main" id="{3559322B-C75F-4743-A9DF-0D9817379477}"/>
              </a:ext>
            </a:extLst>
          </p:cNvPr>
          <p:cNvPicPr>
            <a:picLocks noChangeAspect="1"/>
          </p:cNvPicPr>
          <p:nvPr/>
        </p:nvPicPr>
        <p:blipFill>
          <a:blip r:embed="rId4"/>
          <a:stretch>
            <a:fillRect/>
          </a:stretch>
        </p:blipFill>
        <p:spPr>
          <a:xfrm>
            <a:off x="7322621" y="498280"/>
            <a:ext cx="3050104" cy="942377"/>
          </a:xfrm>
          <a:prstGeom prst="rect">
            <a:avLst/>
          </a:prstGeom>
        </p:spPr>
      </p:pic>
      <p:pic>
        <p:nvPicPr>
          <p:cNvPr id="5" name="Picture 4">
            <a:extLst>
              <a:ext uri="{FF2B5EF4-FFF2-40B4-BE49-F238E27FC236}">
                <a16:creationId xmlns:a16="http://schemas.microsoft.com/office/drawing/2014/main" id="{4295375A-FAC4-7A47-0CE1-8D1BC83FC1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8177" y="5094090"/>
            <a:ext cx="1800596" cy="991357"/>
          </a:xfrm>
          <a:prstGeom prst="rect">
            <a:avLst/>
          </a:prstGeom>
        </p:spPr>
      </p:pic>
      <p:pic>
        <p:nvPicPr>
          <p:cNvPr id="7" name="Picture 6" descr="Text&#10;&#10;Description automatically generated">
            <a:extLst>
              <a:ext uri="{FF2B5EF4-FFF2-40B4-BE49-F238E27FC236}">
                <a16:creationId xmlns:a16="http://schemas.microsoft.com/office/drawing/2014/main" id="{9CEEFE58-3ABB-DF89-C0D9-19DEFDCDA4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7438" y="5107700"/>
            <a:ext cx="2789753" cy="977746"/>
          </a:xfrm>
          <a:prstGeom prst="rect">
            <a:avLst/>
          </a:prstGeom>
        </p:spPr>
      </p:pic>
    </p:spTree>
    <p:extLst>
      <p:ext uri="{BB962C8B-B14F-4D97-AF65-F5344CB8AC3E}">
        <p14:creationId xmlns:p14="http://schemas.microsoft.com/office/powerpoint/2010/main" val="1139707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838200" y="1042482"/>
            <a:ext cx="10515600" cy="4773036"/>
          </a:xfrm>
        </p:spPr>
        <p:txBody>
          <a:bodyPr>
            <a:normAutofit/>
          </a:bodyPr>
          <a:lstStyle/>
          <a:p>
            <a:pPr marL="0" indent="0" algn="just">
              <a:buNone/>
            </a:pPr>
            <a:r>
              <a:rPr lang="fr-FR" sz="2600" dirty="0">
                <a:solidFill>
                  <a:srgbClr val="FF0000"/>
                </a:solidFill>
                <a:latin typeface="Tw Cen MT" panose="020B0602020104020603" pitchFamily="34" charset="0"/>
              </a:rPr>
              <a:t>La formation au protocole combiné doit être dispensée à deux catégories de personnes :</a:t>
            </a:r>
          </a:p>
          <a:p>
            <a:pPr marL="514350" indent="-514350" algn="just">
              <a:buFont typeface="+mj-lt"/>
              <a:buAutoNum type="arabicPeriod"/>
            </a:pPr>
            <a:r>
              <a:rPr lang="fr-FR" sz="2600" dirty="0">
                <a:solidFill>
                  <a:srgbClr val="FF0000"/>
                </a:solidFill>
                <a:latin typeface="Tw Cen MT" panose="020B0602020104020603" pitchFamily="34" charset="0"/>
              </a:rPr>
              <a:t>les agents de santé qui mettent en œuvre le protocole combiné au niveau de leur centre de santé (PRONANUT, MCZ, DPS, médecins, IT, ITA, personnel de partenaires  de program nutrition a toute les niveaux sanitaires etc. )</a:t>
            </a:r>
          </a:p>
          <a:p>
            <a:pPr marL="514350" indent="-514350" algn="just">
              <a:buFont typeface="+mj-lt"/>
              <a:buAutoNum type="arabicPeriod"/>
            </a:pPr>
            <a:r>
              <a:rPr lang="fr-FR" sz="2600" dirty="0">
                <a:solidFill>
                  <a:srgbClr val="FF0000"/>
                </a:solidFill>
                <a:latin typeface="Tw Cen MT" panose="020B0602020104020603" pitchFamily="34" charset="0"/>
              </a:rPr>
              <a:t>les </a:t>
            </a:r>
            <a:r>
              <a:rPr lang="fr-FR" sz="2600" dirty="0" err="1">
                <a:solidFill>
                  <a:srgbClr val="FF0000"/>
                </a:solidFill>
                <a:latin typeface="Tw Cen MT" panose="020B0602020104020603" pitchFamily="34" charset="0"/>
              </a:rPr>
              <a:t>RECOs</a:t>
            </a:r>
            <a:r>
              <a:rPr lang="fr-FR" sz="2600" dirty="0">
                <a:solidFill>
                  <a:srgbClr val="FF0000"/>
                </a:solidFill>
                <a:latin typeface="Tw Cen MT" panose="020B0602020104020603" pitchFamily="34" charset="0"/>
              </a:rPr>
              <a:t> qui mettent en œuvre le protocole combiné au niveau communautaire</a:t>
            </a:r>
          </a:p>
          <a:p>
            <a:pPr marL="0" indent="0" algn="just">
              <a:buNone/>
            </a:pPr>
            <a:endParaRPr lang="fr-FR" sz="2600" dirty="0">
              <a:solidFill>
                <a:srgbClr val="FF0000"/>
              </a:solidFill>
              <a:latin typeface="Tw Cen MT" panose="020B0602020104020603" pitchFamily="34" charset="0"/>
            </a:endParaRPr>
          </a:p>
          <a:p>
            <a:pPr marL="0" indent="0" algn="just">
              <a:buNone/>
            </a:pPr>
            <a:r>
              <a:rPr lang="fr-FR" sz="2600" b="1" dirty="0">
                <a:solidFill>
                  <a:srgbClr val="FF0000"/>
                </a:solidFill>
                <a:latin typeface="Tw Cen MT" panose="020B0602020104020603" pitchFamily="34" charset="0"/>
              </a:rPr>
              <a:t>But: </a:t>
            </a:r>
            <a:r>
              <a:rPr lang="fr-FR" sz="2600" dirty="0">
                <a:solidFill>
                  <a:srgbClr val="FF0000"/>
                </a:solidFill>
                <a:latin typeface="Tw Cen MT" panose="020B0602020104020603" pitchFamily="34" charset="0"/>
              </a:rPr>
              <a:t>Fournir des mises à jour sur les approches simplifiées des modifications apportées aux protocoles de traitement de l'émaciation chez l'enfant.</a:t>
            </a: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a:bodyPr>
          <a:lstStyle/>
          <a:p>
            <a:pPr algn="ctr"/>
            <a:r>
              <a:rPr lang="en-US" sz="3600" b="1" dirty="0">
                <a:solidFill>
                  <a:srgbClr val="C00000"/>
                </a:solidFill>
              </a:rPr>
              <a:t>Note</a:t>
            </a:r>
            <a:endParaRPr lang="en-UG" sz="3600" b="1" dirty="0">
              <a:solidFill>
                <a:srgbClr val="C00000"/>
              </a:solidFill>
            </a:endParaRPr>
          </a:p>
        </p:txBody>
      </p:sp>
    </p:spTree>
    <p:extLst>
      <p:ext uri="{BB962C8B-B14F-4D97-AF65-F5344CB8AC3E}">
        <p14:creationId xmlns:p14="http://schemas.microsoft.com/office/powerpoint/2010/main" val="26649442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894884" y="907981"/>
            <a:ext cx="10515600" cy="4773036"/>
          </a:xfrm>
        </p:spPr>
        <p:txBody>
          <a:bodyPr>
            <a:normAutofit fontScale="92500" lnSpcReduction="20000"/>
          </a:bodyPr>
          <a:lstStyle/>
          <a:p>
            <a:pPr marL="514350" indent="-514350" algn="just">
              <a:buFont typeface="+mj-lt"/>
              <a:buAutoNum type="arabicPeriod"/>
            </a:pPr>
            <a:r>
              <a:rPr lang="fr-FR" sz="2600" dirty="0">
                <a:latin typeface="Tw Cen MT" panose="020B0602020104020603" pitchFamily="34" charset="0"/>
              </a:rPr>
              <a:t>Objectifs de la session</a:t>
            </a:r>
          </a:p>
          <a:p>
            <a:pPr marL="514350" indent="-514350" algn="just">
              <a:buFont typeface="+mj-lt"/>
              <a:buAutoNum type="arabicPeriod"/>
            </a:pPr>
            <a:r>
              <a:rPr lang="fr-FR" sz="2600" dirty="0">
                <a:latin typeface="Tw Cen MT" panose="020B0602020104020603" pitchFamily="34" charset="0"/>
              </a:rPr>
              <a:t>Qu'est-ce que le protocole combiné ?</a:t>
            </a:r>
          </a:p>
          <a:p>
            <a:pPr marL="514350" indent="-514350" algn="just">
              <a:buFont typeface="+mj-lt"/>
              <a:buAutoNum type="arabicPeriod"/>
            </a:pPr>
            <a:r>
              <a:rPr lang="fr-FR" sz="2600" dirty="0">
                <a:latin typeface="Tw Cen MT" panose="020B0602020104020603" pitchFamily="34" charset="0"/>
              </a:rPr>
              <a:t>Aspects des adaptations du protocole combiné sont appliqués dans la RDC </a:t>
            </a:r>
          </a:p>
          <a:p>
            <a:pPr marL="514350" indent="-514350" algn="just">
              <a:buFont typeface="+mj-lt"/>
              <a:buAutoNum type="arabicPeriod"/>
            </a:pPr>
            <a:r>
              <a:rPr lang="fr-FR" sz="2600" dirty="0">
                <a:latin typeface="Tw Cen MT" panose="020B0602020104020603" pitchFamily="34" charset="0"/>
              </a:rPr>
              <a:t>Orientation des cas suivant les critères d’admission</a:t>
            </a:r>
          </a:p>
          <a:p>
            <a:pPr marL="514350" indent="-514350" algn="just">
              <a:buFont typeface="+mj-lt"/>
              <a:buAutoNum type="arabicPeriod"/>
            </a:pPr>
            <a:r>
              <a:rPr lang="fr-FR" sz="2600" dirty="0">
                <a:latin typeface="Tw Cen MT" panose="020B0602020104020603" pitchFamily="34" charset="0"/>
              </a:rPr>
              <a:t>Test de l’appétit</a:t>
            </a:r>
          </a:p>
          <a:p>
            <a:pPr marL="514350" indent="-514350" algn="just">
              <a:buFont typeface="+mj-lt"/>
              <a:buAutoNum type="arabicPeriod"/>
            </a:pPr>
            <a:r>
              <a:rPr lang="fr-FR" sz="2600" dirty="0">
                <a:latin typeface="Tw Cen MT" panose="020B0602020104020603" pitchFamily="34" charset="0"/>
              </a:rPr>
              <a:t>Critères d’admission et catégorisation</a:t>
            </a:r>
          </a:p>
          <a:p>
            <a:pPr marL="514350" indent="-514350" algn="just">
              <a:buFont typeface="+mj-lt"/>
              <a:buAutoNum type="arabicPeriod"/>
            </a:pPr>
            <a:r>
              <a:rPr lang="fr-FR" sz="2600" dirty="0">
                <a:latin typeface="Tw Cen MT" panose="020B0602020104020603" pitchFamily="34" charset="0"/>
              </a:rPr>
              <a:t>Traitement nutritionnel </a:t>
            </a:r>
          </a:p>
          <a:p>
            <a:pPr marL="514350" indent="-514350" algn="just">
              <a:buFont typeface="+mj-lt"/>
              <a:buAutoNum type="arabicPeriod"/>
            </a:pPr>
            <a:r>
              <a:rPr lang="fr-FR" sz="2600" dirty="0">
                <a:latin typeface="Tw Cen MT" panose="020B0602020104020603" pitchFamily="34" charset="0"/>
              </a:rPr>
              <a:t>Traitement médical systématique</a:t>
            </a:r>
          </a:p>
          <a:p>
            <a:pPr marL="514350" indent="-514350" algn="just">
              <a:buFont typeface="+mj-lt"/>
              <a:buAutoNum type="arabicPeriod"/>
            </a:pPr>
            <a:r>
              <a:rPr lang="fr-FR" sz="2600" dirty="0">
                <a:latin typeface="Tw Cen MT" panose="020B0602020104020603" pitchFamily="34" charset="0"/>
              </a:rPr>
              <a:t>Suivi des bénéficiaires </a:t>
            </a:r>
          </a:p>
          <a:p>
            <a:pPr marL="514350" indent="-514350" algn="just">
              <a:buFont typeface="+mj-lt"/>
              <a:buAutoNum type="arabicPeriod"/>
            </a:pPr>
            <a:r>
              <a:rPr lang="fr-FR" sz="2600" dirty="0">
                <a:latin typeface="Tw Cen MT" panose="020B0602020104020603" pitchFamily="34" charset="0"/>
              </a:rPr>
              <a:t>Critères et catégories de sortie </a:t>
            </a:r>
          </a:p>
          <a:p>
            <a:pPr marL="514350" indent="-514350" algn="just">
              <a:buFont typeface="+mj-lt"/>
              <a:buAutoNum type="arabicPeriod"/>
            </a:pPr>
            <a:r>
              <a:rPr lang="fr-FR" sz="2600" dirty="0">
                <a:latin typeface="Tw Cen MT" panose="020B0602020104020603" pitchFamily="34" charset="0"/>
              </a:rPr>
              <a:t>Visite à domicile </a:t>
            </a:r>
          </a:p>
          <a:p>
            <a:pPr marL="514350" indent="-514350" algn="just">
              <a:buFont typeface="+mj-lt"/>
              <a:buAutoNum type="arabicPeriod"/>
            </a:pPr>
            <a:r>
              <a:rPr lang="fr-FR" sz="2600" dirty="0">
                <a:latin typeface="Tw Cen MT" panose="020B0602020104020603" pitchFamily="34" charset="0"/>
              </a:rPr>
              <a:t>Outils </a:t>
            </a: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a:bodyPr>
          <a:lstStyle/>
          <a:p>
            <a:pPr algn="ctr"/>
            <a:r>
              <a:rPr lang="fr-FR" sz="2800" b="1" dirty="0">
                <a:solidFill>
                  <a:schemeClr val="tx1"/>
                </a:solidFill>
                <a:latin typeface="Arial" panose="020B0604020202020204" pitchFamily="34" charset="0"/>
                <a:cs typeface="Arial" panose="020B0604020202020204" pitchFamily="34" charset="0"/>
              </a:rPr>
              <a:t>Plan de la présentation</a:t>
            </a:r>
            <a:endParaRPr lang="en-UG" sz="2800" dirty="0">
              <a:solidFill>
                <a:schemeClr val="tx1"/>
              </a:solidFill>
            </a:endParaRPr>
          </a:p>
        </p:txBody>
      </p:sp>
    </p:spTree>
    <p:extLst>
      <p:ext uri="{BB962C8B-B14F-4D97-AF65-F5344CB8AC3E}">
        <p14:creationId xmlns:p14="http://schemas.microsoft.com/office/powerpoint/2010/main" val="3662060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05A8FE-3B6F-4D84-A00E-F89BB7ECF8B0}"/>
              </a:ext>
            </a:extLst>
          </p:cNvPr>
          <p:cNvSpPr>
            <a:spLocks noGrp="1"/>
          </p:cNvSpPr>
          <p:nvPr>
            <p:ph idx="1"/>
          </p:nvPr>
        </p:nvSpPr>
        <p:spPr>
          <a:xfrm>
            <a:off x="838200" y="952500"/>
            <a:ext cx="10572284" cy="5224463"/>
          </a:xfrm>
        </p:spPr>
        <p:txBody>
          <a:bodyPr>
            <a:normAutofit fontScale="55000" lnSpcReduction="20000"/>
          </a:bodyPr>
          <a:lstStyle/>
          <a:p>
            <a:pPr marL="0" indent="0">
              <a:buNone/>
            </a:pPr>
            <a:r>
              <a:rPr lang="fr-FR" sz="3200" dirty="0">
                <a:latin typeface="Tw Cen MT" panose="020B0602020104020603" pitchFamily="34" charset="0"/>
              </a:rPr>
              <a:t>Les participants qui suivent cette formation doivent être capables de (comprendre et former) :</a:t>
            </a:r>
          </a:p>
          <a:p>
            <a:pPr marL="514350" indent="-514350">
              <a:buFont typeface="+mj-lt"/>
              <a:buAutoNum type="arabicPeriod"/>
            </a:pPr>
            <a:r>
              <a:rPr lang="fr-FR" sz="2800" dirty="0">
                <a:latin typeface="Tw Cen MT" panose="020B0602020104020603" pitchFamily="34" charset="0"/>
              </a:rPr>
              <a:t>Lister les signes d'urgence et de priorité</a:t>
            </a:r>
          </a:p>
          <a:p>
            <a:pPr marL="514350" indent="-514350">
              <a:buFont typeface="+mj-lt"/>
              <a:buAutoNum type="arabicPeriod"/>
            </a:pPr>
            <a:r>
              <a:rPr lang="fr-FR" sz="2800" dirty="0">
                <a:latin typeface="Tw Cen MT" panose="020B0602020104020603" pitchFamily="34" charset="0"/>
              </a:rPr>
              <a:t>Mesurer avec précision le MUAC d'un enfant âgé de 6 à 59 mois (c'est-à-dire à 2 mm près de la même mesure effectuée par le formateur). </a:t>
            </a:r>
          </a:p>
          <a:p>
            <a:pPr marL="514350" indent="-514350">
              <a:buFont typeface="+mj-lt"/>
              <a:buAutoNum type="arabicPeriod"/>
            </a:pPr>
            <a:r>
              <a:rPr lang="fr-FR" sz="2800" dirty="0">
                <a:latin typeface="Tw Cen MT" panose="020B0602020104020603" pitchFamily="34" charset="0"/>
              </a:rPr>
              <a:t>Reconnaître correctement la présence d'un œdème chez un enfant âgé de 6 à 59 mois en observant et en vérifiant la présence d'un œdème sur les deux pieds. </a:t>
            </a:r>
          </a:p>
          <a:p>
            <a:pPr marL="514350" indent="-514350">
              <a:buFont typeface="+mj-lt"/>
              <a:buAutoNum type="arabicPeriod"/>
            </a:pPr>
            <a:r>
              <a:rPr lang="fr-FR" sz="2800" dirty="0">
                <a:latin typeface="Tw Cen MT" panose="020B0602020104020603" pitchFamily="34" charset="0"/>
              </a:rPr>
              <a:t>Classer correctement les enfants âgés de 6 à 59 mois et faire la différence entre un émaciation compliquée ou non compliquée ou un œdème nutritionnel et identifier les enfants qui présentent des signes de danger nutritionnel : PB &lt; 90mm, œdème +++ ou toute combinaison d'œdème et d'émaciation. </a:t>
            </a:r>
          </a:p>
          <a:p>
            <a:pPr marL="514350" indent="-514350">
              <a:buFont typeface="+mj-lt"/>
              <a:buAutoNum type="arabicPeriod"/>
            </a:pPr>
            <a:r>
              <a:rPr lang="fr-FR" sz="2800" dirty="0">
                <a:latin typeface="Tw Cen MT" panose="020B0602020104020603" pitchFamily="34" charset="0"/>
              </a:rPr>
              <a:t>Réaliser et interpréter correctement un test d'appétit chez un enfant âgé de 6 à 59 mois. </a:t>
            </a:r>
          </a:p>
          <a:p>
            <a:pPr marL="514350" indent="-514350">
              <a:buFont typeface="+mj-lt"/>
              <a:buAutoNum type="arabicPeriod"/>
            </a:pPr>
            <a:r>
              <a:rPr lang="fr-FR" sz="2800" dirty="0">
                <a:latin typeface="Tw Cen MT" panose="020B0602020104020603" pitchFamily="34" charset="0"/>
              </a:rPr>
              <a:t>Fournir un traitement nutritionnel immédiat et de suivi en cas d'émaciation sévère ou modérée sans complication ou d'œdème nutritionnel chez les enfants âgés de 6 à 59 mois, y compris des conseils appropriés. </a:t>
            </a:r>
          </a:p>
          <a:p>
            <a:pPr marL="514350" indent="-514350">
              <a:buFont typeface="+mj-lt"/>
              <a:buAutoNum type="arabicPeriod"/>
            </a:pPr>
            <a:r>
              <a:rPr lang="fr-FR" sz="2800" dirty="0">
                <a:latin typeface="Tw Cen MT" panose="020B0602020104020603" pitchFamily="34" charset="0"/>
              </a:rPr>
              <a:t>Fournir la dose correcte d'ATPE pour un enfant en se basant sur l'état nutritionnel. Fournir un traitement médical de routine en cas d'émaciation non compliquée ou d'œdème nutritionnel chez les enfants âgés de 6 à 59 mois. </a:t>
            </a:r>
          </a:p>
          <a:p>
            <a:pPr marL="514350" indent="-514350">
              <a:buFont typeface="+mj-lt"/>
              <a:buAutoNum type="arabicPeriod"/>
            </a:pPr>
            <a:r>
              <a:rPr lang="fr-FR" sz="2800" dirty="0">
                <a:latin typeface="Tw Cen MT" panose="020B0602020104020603" pitchFamily="34" charset="0"/>
              </a:rPr>
              <a:t>Assurer le suivi des enfants âgés de 6 à 59 mois souffrant d'émaciation et/ou d'œdème nutritionnel ; identifier correctement ceux qui développent des complications médicales, des signes de danger nutritionnel, qui ne répondent pas au traitement, qui se rétablissent ou qui ne suivent pas le traitement. </a:t>
            </a:r>
          </a:p>
          <a:p>
            <a:pPr marL="514350" indent="-514350">
              <a:buFont typeface="+mj-lt"/>
              <a:buAutoNum type="arabicPeriod"/>
            </a:pPr>
            <a:r>
              <a:rPr lang="fr-FR" sz="2800" dirty="0">
                <a:latin typeface="Tw Cen MT" panose="020B0602020104020603" pitchFamily="34" charset="0"/>
              </a:rPr>
              <a:t>Décharger, transférer ou référer de manière appropriée les enfants dont ils s'occupent. </a:t>
            </a:r>
          </a:p>
          <a:p>
            <a:pPr marL="514350" indent="-514350">
              <a:buFont typeface="+mj-lt"/>
              <a:buAutoNum type="arabicPeriod"/>
            </a:pPr>
            <a:r>
              <a:rPr lang="fr-FR" sz="2800" dirty="0">
                <a:latin typeface="Tw Cen MT" panose="020B0602020104020603" pitchFamily="34" charset="0"/>
              </a:rPr>
              <a:t>Utiliser les outils de gestion des données des patients du ministère de la santé ou de l'établissement local.</a:t>
            </a:r>
            <a:endParaRPr lang="en-US" sz="2400" dirty="0"/>
          </a:p>
        </p:txBody>
      </p:sp>
      <p:sp>
        <p:nvSpPr>
          <p:cNvPr id="2" name="Title 1">
            <a:extLst>
              <a:ext uri="{FF2B5EF4-FFF2-40B4-BE49-F238E27FC236}">
                <a16:creationId xmlns:a16="http://schemas.microsoft.com/office/drawing/2014/main" id="{BC8FF5D2-992F-4DD2-BFE5-4C4C120511BC}"/>
              </a:ext>
            </a:extLst>
          </p:cNvPr>
          <p:cNvSpPr>
            <a:spLocks noGrp="1"/>
          </p:cNvSpPr>
          <p:nvPr>
            <p:ph type="title"/>
          </p:nvPr>
        </p:nvSpPr>
        <p:spPr/>
        <p:txBody>
          <a:bodyPr>
            <a:normAutofit fontScale="90000"/>
          </a:bodyPr>
          <a:lstStyle/>
          <a:p>
            <a:pPr algn="ctr"/>
            <a:r>
              <a:rPr lang="en-US" b="1" dirty="0">
                <a:solidFill>
                  <a:schemeClr val="tx1"/>
                </a:solidFill>
                <a:latin typeface="Tw Cen MT" panose="020B0602020104020603" pitchFamily="34" charset="0"/>
              </a:rPr>
              <a:t>Objectifs </a:t>
            </a:r>
            <a:r>
              <a:rPr lang="en-US" b="1" dirty="0" err="1">
                <a:solidFill>
                  <a:schemeClr val="tx1"/>
                </a:solidFill>
                <a:latin typeface="Tw Cen MT" panose="020B0602020104020603" pitchFamily="34" charset="0"/>
              </a:rPr>
              <a:t>pédagogiques</a:t>
            </a:r>
            <a:endParaRPr lang="en-US" b="1" dirty="0">
              <a:solidFill>
                <a:schemeClr val="tx1"/>
              </a:solidFill>
              <a:latin typeface="Tw Cen MT" panose="020B0602020104020603" pitchFamily="34" charset="0"/>
            </a:endParaRPr>
          </a:p>
        </p:txBody>
      </p:sp>
    </p:spTree>
    <p:extLst>
      <p:ext uri="{BB962C8B-B14F-4D97-AF65-F5344CB8AC3E}">
        <p14:creationId xmlns:p14="http://schemas.microsoft.com/office/powerpoint/2010/main" val="3814299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838200" y="1016000"/>
            <a:ext cx="10515600" cy="5160963"/>
          </a:xfrm>
        </p:spPr>
        <p:txBody>
          <a:bodyPr>
            <a:normAutofit/>
          </a:bodyPr>
          <a:lstStyle/>
          <a:p>
            <a:pPr marL="514350" indent="-514350" algn="just">
              <a:buAutoNum type="alphaUcPeriod"/>
            </a:pPr>
            <a:r>
              <a:rPr lang="fr-FR" dirty="0" err="1">
                <a:latin typeface="Tw Cen MT" panose="020B0602020104020603" pitchFamily="34" charset="0"/>
              </a:rPr>
              <a:t>ComPAS</a:t>
            </a:r>
            <a:r>
              <a:rPr lang="fr-FR" dirty="0">
                <a:latin typeface="Tw Cen MT" panose="020B0602020104020603" pitchFamily="34" charset="0"/>
              </a:rPr>
              <a:t> (</a:t>
            </a:r>
            <a:r>
              <a:rPr lang="en-US" b="0" i="0" dirty="0">
                <a:solidFill>
                  <a:srgbClr val="FF0000"/>
                </a:solidFill>
                <a:effectLst/>
                <a:latin typeface="Tw Cen MT" panose="020B0602020104020603" pitchFamily="34" charset="0"/>
              </a:rPr>
              <a:t>Com</a:t>
            </a:r>
            <a:r>
              <a:rPr lang="en-US" b="0" i="0" dirty="0">
                <a:effectLst/>
                <a:latin typeface="Tw Cen MT" panose="020B0602020104020603" pitchFamily="34" charset="0"/>
              </a:rPr>
              <a:t>bined</a:t>
            </a:r>
            <a:r>
              <a:rPr lang="en-US" b="0" i="0" dirty="0">
                <a:solidFill>
                  <a:srgbClr val="4D5156"/>
                </a:solidFill>
                <a:effectLst/>
                <a:latin typeface="Tw Cen MT" panose="020B0602020104020603" pitchFamily="34" charset="0"/>
              </a:rPr>
              <a:t> </a:t>
            </a:r>
            <a:r>
              <a:rPr lang="en-US" b="1" i="0" dirty="0">
                <a:solidFill>
                  <a:srgbClr val="FF0000"/>
                </a:solidFill>
                <a:effectLst/>
                <a:latin typeface="Tw Cen MT" panose="020B0602020104020603" pitchFamily="34" charset="0"/>
              </a:rPr>
              <a:t>P</a:t>
            </a:r>
            <a:r>
              <a:rPr lang="en-US" b="0" i="0" dirty="0">
                <a:effectLst/>
                <a:latin typeface="Tw Cen MT" panose="020B0602020104020603" pitchFamily="34" charset="0"/>
              </a:rPr>
              <a:t>rotocol for</a:t>
            </a:r>
            <a:r>
              <a:rPr lang="en-US" b="0" i="0" dirty="0">
                <a:solidFill>
                  <a:srgbClr val="4D5156"/>
                </a:solidFill>
                <a:effectLst/>
                <a:latin typeface="Tw Cen MT" panose="020B0602020104020603" pitchFamily="34" charset="0"/>
              </a:rPr>
              <a:t> </a:t>
            </a:r>
            <a:r>
              <a:rPr lang="en-US" b="1" i="0" dirty="0">
                <a:solidFill>
                  <a:srgbClr val="FF0000"/>
                </a:solidFill>
                <a:effectLst/>
                <a:latin typeface="Tw Cen MT" panose="020B0602020104020603" pitchFamily="34" charset="0"/>
              </a:rPr>
              <a:t>A</a:t>
            </a:r>
            <a:r>
              <a:rPr lang="en-US" i="0" dirty="0">
                <a:effectLst/>
                <a:latin typeface="Tw Cen MT" panose="020B0602020104020603" pitchFamily="34" charset="0"/>
              </a:rPr>
              <a:t>cute Malnutrition</a:t>
            </a:r>
            <a:r>
              <a:rPr lang="en-US" b="1" i="0" dirty="0">
                <a:solidFill>
                  <a:srgbClr val="5F6368"/>
                </a:solidFill>
                <a:effectLst/>
                <a:latin typeface="Tw Cen MT" panose="020B0602020104020603" pitchFamily="34" charset="0"/>
              </a:rPr>
              <a:t> </a:t>
            </a:r>
            <a:r>
              <a:rPr lang="en-US" b="1" i="0" dirty="0">
                <a:solidFill>
                  <a:srgbClr val="FF0000"/>
                </a:solidFill>
                <a:effectLst/>
                <a:latin typeface="Tw Cen MT" panose="020B0602020104020603" pitchFamily="34" charset="0"/>
              </a:rPr>
              <a:t>S</a:t>
            </a:r>
            <a:r>
              <a:rPr lang="en-US" i="0" dirty="0">
                <a:effectLst/>
                <a:latin typeface="Tw Cen MT" panose="020B0602020104020603" pitchFamily="34" charset="0"/>
              </a:rPr>
              <a:t>tudy</a:t>
            </a:r>
            <a:r>
              <a:rPr lang="fr-FR" dirty="0">
                <a:latin typeface="Tw Cen MT" panose="020B0602020104020603" pitchFamily="34" charset="0"/>
              </a:rPr>
              <a:t>) </a:t>
            </a:r>
            <a:r>
              <a:rPr lang="fr-FR" sz="2400" dirty="0">
                <a:latin typeface="Tw Cen MT" panose="020B0602020104020603" pitchFamily="34" charset="0"/>
              </a:rPr>
              <a:t>dans laquelle le protocole combiné a été appliqué comme suit:</a:t>
            </a:r>
            <a:endParaRPr lang="fr-FR" dirty="0">
              <a:latin typeface="Tw Cen MT" panose="020B0602020104020603" pitchFamily="34" charset="0"/>
            </a:endParaRPr>
          </a:p>
          <a:p>
            <a:pPr marL="0" indent="0" algn="just">
              <a:buNone/>
            </a:pPr>
            <a:endParaRPr lang="fr-FR" dirty="0"/>
          </a:p>
          <a:p>
            <a:pPr marL="0" indent="0" algn="just">
              <a:buNone/>
            </a:pPr>
            <a:endParaRPr lang="fr-FR" dirty="0"/>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a:xfrm>
            <a:off x="133349" y="0"/>
            <a:ext cx="11858626" cy="648328"/>
          </a:xfrm>
        </p:spPr>
        <p:txBody>
          <a:bodyPr>
            <a:normAutofit/>
          </a:bodyPr>
          <a:lstStyle/>
          <a:p>
            <a:pPr algn="ctr"/>
            <a:r>
              <a:rPr lang="fr-FR" sz="3200" b="1" dirty="0">
                <a:solidFill>
                  <a:schemeClr val="tx1"/>
                </a:solidFill>
                <a:latin typeface="Tw Cen MT" panose="020B0602020104020603" pitchFamily="34" charset="0"/>
              </a:rPr>
              <a:t>Qu'est-ce que le protocole combiné ?</a:t>
            </a:r>
          </a:p>
        </p:txBody>
      </p:sp>
      <p:graphicFrame>
        <p:nvGraphicFramePr>
          <p:cNvPr id="4" name="Table 3">
            <a:extLst>
              <a:ext uri="{FF2B5EF4-FFF2-40B4-BE49-F238E27FC236}">
                <a16:creationId xmlns:a16="http://schemas.microsoft.com/office/drawing/2014/main" id="{243D923B-C349-B3B4-BF2F-5BEDBB14C5D5}"/>
              </a:ext>
            </a:extLst>
          </p:cNvPr>
          <p:cNvGraphicFramePr>
            <a:graphicFrameLocks noGrp="1"/>
          </p:cNvGraphicFramePr>
          <p:nvPr/>
        </p:nvGraphicFramePr>
        <p:xfrm>
          <a:off x="1177533" y="1785420"/>
          <a:ext cx="10515599" cy="4456437"/>
        </p:xfrm>
        <a:graphic>
          <a:graphicData uri="http://schemas.openxmlformats.org/drawingml/2006/table">
            <a:tbl>
              <a:tblPr>
                <a:tableStyleId>{5C22544A-7EE6-4342-B048-85BDC9FD1C3A}</a:tableStyleId>
              </a:tblPr>
              <a:tblGrid>
                <a:gridCol w="2859913">
                  <a:extLst>
                    <a:ext uri="{9D8B030D-6E8A-4147-A177-3AD203B41FA5}">
                      <a16:colId xmlns:a16="http://schemas.microsoft.com/office/drawing/2014/main" val="4273532096"/>
                    </a:ext>
                  </a:extLst>
                </a:gridCol>
                <a:gridCol w="7655686">
                  <a:extLst>
                    <a:ext uri="{9D8B030D-6E8A-4147-A177-3AD203B41FA5}">
                      <a16:colId xmlns:a16="http://schemas.microsoft.com/office/drawing/2014/main" val="3317180652"/>
                    </a:ext>
                  </a:extLst>
                </a:gridCol>
              </a:tblGrid>
              <a:tr h="844375">
                <a:tc>
                  <a:txBody>
                    <a:bodyPr/>
                    <a:lstStyle/>
                    <a:p>
                      <a:pPr algn="l" fontAlgn="ctr"/>
                      <a:r>
                        <a:rPr lang="en-US" sz="2000" u="none" strike="noStrike" dirty="0" err="1">
                          <a:effectLst/>
                          <a:latin typeface="Tw Cen MT" panose="020B0602020104020603" pitchFamily="34" charset="0"/>
                          <a:ea typeface="Cambria" panose="02040503050406030204" pitchFamily="18" charset="0"/>
                        </a:rPr>
                        <a:t>Critères</a:t>
                      </a:r>
                      <a:r>
                        <a:rPr lang="en-US" sz="2000" u="none" strike="noStrike" dirty="0">
                          <a:effectLst/>
                          <a:latin typeface="Tw Cen MT" panose="020B0602020104020603" pitchFamily="34" charset="0"/>
                          <a:ea typeface="Cambria" panose="02040503050406030204" pitchFamily="18" charset="0"/>
                        </a:rPr>
                        <a:t> </a:t>
                      </a:r>
                      <a:r>
                        <a:rPr lang="en-US" sz="2000" u="none" strike="noStrike" dirty="0" err="1">
                          <a:effectLst/>
                          <a:latin typeface="Tw Cen MT" panose="020B0602020104020603" pitchFamily="34" charset="0"/>
                          <a:ea typeface="Cambria" panose="02040503050406030204" pitchFamily="18" charset="0"/>
                        </a:rPr>
                        <a:t>d'admission</a:t>
                      </a:r>
                      <a:endParaRPr lang="en-US" sz="2000" b="0" i="0" u="none" strike="noStrike" dirty="0">
                        <a:solidFill>
                          <a:srgbClr val="000000"/>
                        </a:solidFill>
                        <a:effectLst/>
                        <a:latin typeface="Tw Cen MT" panose="020B0602020104020603" pitchFamily="34" charset="0"/>
                        <a:ea typeface="Cambria" panose="02040503050406030204" pitchFamily="18" charset="0"/>
                      </a:endParaRPr>
                    </a:p>
                  </a:txBody>
                  <a:tcPr marL="3981" marR="3981" marT="3981" marB="0" anchor="ctr"/>
                </a:tc>
                <a:tc>
                  <a:txBody>
                    <a:bodyPr/>
                    <a:lstStyle/>
                    <a:p>
                      <a:pPr algn="l" fontAlgn="t"/>
                      <a:r>
                        <a:rPr lang="fr-FR" sz="2000" u="none" strike="noStrike" dirty="0">
                          <a:effectLst/>
                          <a:latin typeface="Tw Cen MT" panose="020B0602020104020603" pitchFamily="34" charset="0"/>
                          <a:ea typeface="Cambria" panose="02040503050406030204" pitchFamily="18" charset="0"/>
                        </a:rPr>
                        <a:t>&lt;125mm et/ou œdème bipède (+/++) et pas de complications cliniques (c.-à-d. test d'appétit, pas de signes de danger IMCI/ pas de complications médicales graves).</a:t>
                      </a:r>
                      <a:endParaRPr lang="fr-FR" sz="2000" b="0" i="0" u="none" strike="noStrike" dirty="0">
                        <a:solidFill>
                          <a:srgbClr val="000000"/>
                        </a:solidFill>
                        <a:effectLst/>
                        <a:latin typeface="Tw Cen MT" panose="020B0602020104020603" pitchFamily="34" charset="0"/>
                        <a:ea typeface="Cambria" panose="02040503050406030204" pitchFamily="18" charset="0"/>
                      </a:endParaRPr>
                    </a:p>
                  </a:txBody>
                  <a:tcPr marL="3981" marR="3981" marT="3981" marB="0"/>
                </a:tc>
                <a:extLst>
                  <a:ext uri="{0D108BD9-81ED-4DB2-BD59-A6C34878D82A}">
                    <a16:rowId xmlns:a16="http://schemas.microsoft.com/office/drawing/2014/main" val="893776543"/>
                  </a:ext>
                </a:extLst>
              </a:tr>
              <a:tr h="423333">
                <a:tc>
                  <a:txBody>
                    <a:bodyPr/>
                    <a:lstStyle/>
                    <a:p>
                      <a:pPr algn="l" fontAlgn="ctr"/>
                      <a:r>
                        <a:rPr lang="en-US" sz="2000" u="none" strike="noStrike">
                          <a:effectLst/>
                          <a:latin typeface="Tw Cen MT" panose="020B0602020104020603" pitchFamily="34" charset="0"/>
                          <a:ea typeface="Cambria" panose="02040503050406030204" pitchFamily="18" charset="0"/>
                        </a:rPr>
                        <a:t>Fréquence de traitement</a:t>
                      </a:r>
                      <a:endParaRPr lang="en-US" sz="2000" b="0" i="0" u="none" strike="noStrike">
                        <a:solidFill>
                          <a:srgbClr val="000000"/>
                        </a:solidFill>
                        <a:effectLst/>
                        <a:latin typeface="Tw Cen MT" panose="020B0602020104020603" pitchFamily="34" charset="0"/>
                        <a:ea typeface="Cambria" panose="02040503050406030204" pitchFamily="18" charset="0"/>
                      </a:endParaRPr>
                    </a:p>
                  </a:txBody>
                  <a:tcPr marL="3981" marR="3981" marT="3981" marB="0" anchor="ctr"/>
                </a:tc>
                <a:tc>
                  <a:txBody>
                    <a:bodyPr/>
                    <a:lstStyle/>
                    <a:p>
                      <a:pPr algn="l" fontAlgn="t"/>
                      <a:r>
                        <a:rPr lang="fr-FR" sz="2000" u="none" strike="noStrike" dirty="0">
                          <a:effectLst/>
                          <a:latin typeface="Tw Cen MT" panose="020B0602020104020603" pitchFamily="34" charset="0"/>
                          <a:ea typeface="Cambria" panose="02040503050406030204" pitchFamily="18" charset="0"/>
                        </a:rPr>
                        <a:t>&lt;115mm : hebdomadaire. 115 mm- &lt;125 mm : toutes les deux semaines</a:t>
                      </a:r>
                      <a:endParaRPr lang="fr-FR" sz="2000" b="0" i="0" u="none" strike="noStrike" dirty="0">
                        <a:solidFill>
                          <a:srgbClr val="000000"/>
                        </a:solidFill>
                        <a:effectLst/>
                        <a:latin typeface="Tw Cen MT" panose="020B0602020104020603" pitchFamily="34" charset="0"/>
                        <a:ea typeface="Cambria" panose="02040503050406030204" pitchFamily="18" charset="0"/>
                      </a:endParaRPr>
                    </a:p>
                  </a:txBody>
                  <a:tcPr marL="3981" marR="3981" marT="3981" marB="0"/>
                </a:tc>
                <a:extLst>
                  <a:ext uri="{0D108BD9-81ED-4DB2-BD59-A6C34878D82A}">
                    <a16:rowId xmlns:a16="http://schemas.microsoft.com/office/drawing/2014/main" val="1831036303"/>
                  </a:ext>
                </a:extLst>
              </a:tr>
              <a:tr h="423333">
                <a:tc>
                  <a:txBody>
                    <a:bodyPr/>
                    <a:lstStyle/>
                    <a:p>
                      <a:pPr algn="l" fontAlgn="ctr"/>
                      <a:r>
                        <a:rPr lang="fr-FR" sz="2000" u="none" strike="noStrike">
                          <a:effectLst/>
                          <a:latin typeface="Tw Cen MT" panose="020B0602020104020603" pitchFamily="34" charset="0"/>
                          <a:ea typeface="Cambria" panose="02040503050406030204" pitchFamily="18" charset="0"/>
                        </a:rPr>
                        <a:t>Transition de 2 ATPE à 1 ATPE</a:t>
                      </a:r>
                      <a:endParaRPr lang="fr-FR" sz="2000" b="0" i="0" u="none" strike="noStrike">
                        <a:solidFill>
                          <a:srgbClr val="000000"/>
                        </a:solidFill>
                        <a:effectLst/>
                        <a:latin typeface="Tw Cen MT" panose="020B0602020104020603" pitchFamily="34" charset="0"/>
                        <a:ea typeface="Cambria" panose="02040503050406030204" pitchFamily="18" charset="0"/>
                      </a:endParaRPr>
                    </a:p>
                  </a:txBody>
                  <a:tcPr marL="3981" marR="3981" marT="3981" marB="0" anchor="ctr"/>
                </a:tc>
                <a:tc>
                  <a:txBody>
                    <a:bodyPr/>
                    <a:lstStyle/>
                    <a:p>
                      <a:pPr algn="l" fontAlgn="t"/>
                      <a:r>
                        <a:rPr lang="fr-FR" sz="2000" u="none" strike="noStrike" dirty="0">
                          <a:effectLst/>
                          <a:latin typeface="Tw Cen MT" panose="020B0602020104020603" pitchFamily="34" charset="0"/>
                          <a:ea typeface="Cambria" panose="02040503050406030204" pitchFamily="18" charset="0"/>
                        </a:rPr>
                        <a:t>2 mesures hebdomadaires consécutives égales ou supérieures à 115 mm et absence d'œdème.</a:t>
                      </a:r>
                      <a:endParaRPr lang="fr-FR" sz="2000" b="0" i="0" u="none" strike="noStrike" dirty="0">
                        <a:solidFill>
                          <a:srgbClr val="000000"/>
                        </a:solidFill>
                        <a:effectLst/>
                        <a:latin typeface="Tw Cen MT" panose="020B0602020104020603" pitchFamily="34" charset="0"/>
                        <a:ea typeface="Cambria" panose="02040503050406030204" pitchFamily="18" charset="0"/>
                      </a:endParaRPr>
                    </a:p>
                  </a:txBody>
                  <a:tcPr marL="3981" marR="3981" marT="3981" marB="0"/>
                </a:tc>
                <a:extLst>
                  <a:ext uri="{0D108BD9-81ED-4DB2-BD59-A6C34878D82A}">
                    <a16:rowId xmlns:a16="http://schemas.microsoft.com/office/drawing/2014/main" val="2679697616"/>
                  </a:ext>
                </a:extLst>
              </a:tr>
              <a:tr h="423333">
                <a:tc>
                  <a:txBody>
                    <a:bodyPr/>
                    <a:lstStyle/>
                    <a:p>
                      <a:pPr algn="l" fontAlgn="ctr"/>
                      <a:r>
                        <a:rPr lang="en-US" sz="2000" u="none" strike="noStrike">
                          <a:effectLst/>
                          <a:latin typeface="Tw Cen MT" panose="020B0602020104020603" pitchFamily="34" charset="0"/>
                          <a:ea typeface="Cambria" panose="02040503050406030204" pitchFamily="18" charset="0"/>
                        </a:rPr>
                        <a:t>Guéri</a:t>
                      </a:r>
                      <a:endParaRPr lang="en-US" sz="2000" b="0" i="0" u="none" strike="noStrike">
                        <a:solidFill>
                          <a:srgbClr val="000000"/>
                        </a:solidFill>
                        <a:effectLst/>
                        <a:latin typeface="Tw Cen MT" panose="020B0602020104020603" pitchFamily="34" charset="0"/>
                        <a:ea typeface="Cambria" panose="02040503050406030204" pitchFamily="18" charset="0"/>
                      </a:endParaRPr>
                    </a:p>
                  </a:txBody>
                  <a:tcPr marL="3981" marR="3981" marT="3981" marB="0" anchor="ctr"/>
                </a:tc>
                <a:tc>
                  <a:txBody>
                    <a:bodyPr/>
                    <a:lstStyle/>
                    <a:p>
                      <a:pPr algn="l" fontAlgn="t"/>
                      <a:r>
                        <a:rPr lang="fr-FR" sz="2000" u="none" strike="noStrike" dirty="0">
                          <a:effectLst/>
                          <a:latin typeface="Tw Cen MT" panose="020B0602020104020603" pitchFamily="34" charset="0"/>
                          <a:ea typeface="Cambria" panose="02040503050406030204" pitchFamily="18" charset="0"/>
                        </a:rPr>
                        <a:t>≥125mm pour 2 mesures consécutives et pas d'</a:t>
                      </a:r>
                      <a:r>
                        <a:rPr lang="fr-FR" sz="2000" u="none" strike="noStrike" dirty="0" err="1">
                          <a:effectLst/>
                          <a:latin typeface="Tw Cen MT" panose="020B0602020104020603" pitchFamily="34" charset="0"/>
                          <a:ea typeface="Cambria" panose="02040503050406030204" pitchFamily="18" charset="0"/>
                        </a:rPr>
                        <a:t>oedème</a:t>
                      </a:r>
                      <a:r>
                        <a:rPr lang="fr-FR" sz="2000" u="none" strike="noStrike" dirty="0">
                          <a:effectLst/>
                          <a:latin typeface="Tw Cen MT" panose="020B0602020104020603" pitchFamily="34" charset="0"/>
                          <a:ea typeface="Cambria" panose="02040503050406030204" pitchFamily="18" charset="0"/>
                        </a:rPr>
                        <a:t> avec un séjour minimum de 3 semaines</a:t>
                      </a:r>
                      <a:endParaRPr lang="fr-FR" sz="2000" b="0" i="0" u="none" strike="noStrike" dirty="0">
                        <a:solidFill>
                          <a:srgbClr val="000000"/>
                        </a:solidFill>
                        <a:effectLst/>
                        <a:latin typeface="Tw Cen MT" panose="020B0602020104020603" pitchFamily="34" charset="0"/>
                        <a:ea typeface="Cambria" panose="02040503050406030204" pitchFamily="18" charset="0"/>
                      </a:endParaRPr>
                    </a:p>
                  </a:txBody>
                  <a:tcPr marL="3981" marR="3981" marT="3981" marB="0"/>
                </a:tc>
                <a:extLst>
                  <a:ext uri="{0D108BD9-81ED-4DB2-BD59-A6C34878D82A}">
                    <a16:rowId xmlns:a16="http://schemas.microsoft.com/office/drawing/2014/main" val="4233053432"/>
                  </a:ext>
                </a:extLst>
              </a:tr>
              <a:tr h="212813">
                <a:tc>
                  <a:txBody>
                    <a:bodyPr/>
                    <a:lstStyle/>
                    <a:p>
                      <a:pPr algn="l" fontAlgn="ctr"/>
                      <a:r>
                        <a:rPr lang="en-US" sz="2000" u="none" strike="noStrike">
                          <a:effectLst/>
                          <a:latin typeface="Tw Cen MT" panose="020B0602020104020603" pitchFamily="34" charset="0"/>
                          <a:ea typeface="Cambria" panose="02040503050406030204" pitchFamily="18" charset="0"/>
                        </a:rPr>
                        <a:t>Défaut</a:t>
                      </a:r>
                      <a:endParaRPr lang="en-US" sz="2000" b="0" i="0" u="none" strike="noStrike">
                        <a:solidFill>
                          <a:srgbClr val="000000"/>
                        </a:solidFill>
                        <a:effectLst/>
                        <a:latin typeface="Tw Cen MT" panose="020B0602020104020603" pitchFamily="34" charset="0"/>
                        <a:ea typeface="Cambria" panose="02040503050406030204" pitchFamily="18" charset="0"/>
                      </a:endParaRPr>
                    </a:p>
                  </a:txBody>
                  <a:tcPr marL="3981" marR="3981" marT="3981" marB="0" anchor="ctr"/>
                </a:tc>
                <a:tc>
                  <a:txBody>
                    <a:bodyPr/>
                    <a:lstStyle/>
                    <a:p>
                      <a:pPr algn="l" fontAlgn="t"/>
                      <a:r>
                        <a:rPr lang="fr-FR" sz="2000" u="none" strike="noStrike" dirty="0">
                          <a:effectLst/>
                          <a:latin typeface="Tw Cen MT" panose="020B0602020104020603" pitchFamily="34" charset="0"/>
                          <a:ea typeface="Cambria" panose="02040503050406030204" pitchFamily="18" charset="0"/>
                        </a:rPr>
                        <a:t>Absence pendant 3 visites consécutives</a:t>
                      </a:r>
                      <a:endParaRPr lang="fr-FR" sz="2000" b="0" i="0" u="none" strike="noStrike" dirty="0">
                        <a:solidFill>
                          <a:srgbClr val="000000"/>
                        </a:solidFill>
                        <a:effectLst/>
                        <a:latin typeface="Tw Cen MT" panose="020B0602020104020603" pitchFamily="34" charset="0"/>
                        <a:ea typeface="Cambria" panose="02040503050406030204" pitchFamily="18" charset="0"/>
                      </a:endParaRPr>
                    </a:p>
                  </a:txBody>
                  <a:tcPr marL="3981" marR="3981" marT="3981" marB="0"/>
                </a:tc>
                <a:extLst>
                  <a:ext uri="{0D108BD9-81ED-4DB2-BD59-A6C34878D82A}">
                    <a16:rowId xmlns:a16="http://schemas.microsoft.com/office/drawing/2014/main" val="2655294159"/>
                  </a:ext>
                </a:extLst>
              </a:tr>
              <a:tr h="423333">
                <a:tc>
                  <a:txBody>
                    <a:bodyPr/>
                    <a:lstStyle/>
                    <a:p>
                      <a:pPr algn="l" fontAlgn="ctr"/>
                      <a:r>
                        <a:rPr lang="en-US" sz="2000" u="none" strike="noStrike">
                          <a:effectLst/>
                          <a:latin typeface="Tw Cen MT" panose="020B0602020104020603" pitchFamily="34" charset="0"/>
                          <a:ea typeface="Cambria" panose="02040503050406030204" pitchFamily="18" charset="0"/>
                        </a:rPr>
                        <a:t>Non récupéré</a:t>
                      </a:r>
                      <a:endParaRPr lang="en-US" sz="2000" b="0" i="0" u="none" strike="noStrike">
                        <a:solidFill>
                          <a:srgbClr val="000000"/>
                        </a:solidFill>
                        <a:effectLst/>
                        <a:latin typeface="Tw Cen MT" panose="020B0602020104020603" pitchFamily="34" charset="0"/>
                        <a:ea typeface="Cambria" panose="02040503050406030204" pitchFamily="18" charset="0"/>
                      </a:endParaRPr>
                    </a:p>
                  </a:txBody>
                  <a:tcPr marL="3981" marR="3981" marT="3981" marB="0" anchor="ctr"/>
                </a:tc>
                <a:tc>
                  <a:txBody>
                    <a:bodyPr/>
                    <a:lstStyle/>
                    <a:p>
                      <a:pPr algn="l" fontAlgn="t"/>
                      <a:r>
                        <a:rPr lang="fr-FR" sz="2000" u="none" strike="noStrike" dirty="0">
                          <a:effectLst/>
                          <a:latin typeface="Tw Cen MT" panose="020B0602020104020603" pitchFamily="34" charset="0"/>
                          <a:ea typeface="Cambria" panose="02040503050406030204" pitchFamily="18" charset="0"/>
                        </a:rPr>
                        <a:t>l'enfant n'a pas atteint les critères de sortie dans les 16 semaines</a:t>
                      </a:r>
                      <a:endParaRPr lang="fr-FR" sz="2000" b="0" i="0" u="none" strike="noStrike" dirty="0">
                        <a:solidFill>
                          <a:srgbClr val="000000"/>
                        </a:solidFill>
                        <a:effectLst/>
                        <a:latin typeface="Tw Cen MT" panose="020B0602020104020603" pitchFamily="34" charset="0"/>
                        <a:ea typeface="Cambria" panose="02040503050406030204" pitchFamily="18" charset="0"/>
                      </a:endParaRPr>
                    </a:p>
                  </a:txBody>
                  <a:tcPr marL="3981" marR="3981" marT="3981" marB="0"/>
                </a:tc>
                <a:extLst>
                  <a:ext uri="{0D108BD9-81ED-4DB2-BD59-A6C34878D82A}">
                    <a16:rowId xmlns:a16="http://schemas.microsoft.com/office/drawing/2014/main" val="2535039449"/>
                  </a:ext>
                </a:extLst>
              </a:tr>
              <a:tr h="212813">
                <a:tc>
                  <a:txBody>
                    <a:bodyPr/>
                    <a:lstStyle/>
                    <a:p>
                      <a:pPr algn="l" fontAlgn="ctr"/>
                      <a:r>
                        <a:rPr lang="en-US" sz="2000" u="none" strike="noStrike">
                          <a:effectLst/>
                          <a:latin typeface="Tw Cen MT" panose="020B0602020104020603" pitchFamily="34" charset="0"/>
                          <a:ea typeface="Cambria" panose="02040503050406030204" pitchFamily="18" charset="0"/>
                        </a:rPr>
                        <a:t>Procédure de sortie</a:t>
                      </a:r>
                      <a:endParaRPr lang="en-US" sz="2000" b="0" i="0" u="none" strike="noStrike">
                        <a:solidFill>
                          <a:srgbClr val="000000"/>
                        </a:solidFill>
                        <a:effectLst/>
                        <a:latin typeface="Tw Cen MT" panose="020B0602020104020603" pitchFamily="34" charset="0"/>
                        <a:ea typeface="Cambria" panose="02040503050406030204" pitchFamily="18" charset="0"/>
                      </a:endParaRPr>
                    </a:p>
                  </a:txBody>
                  <a:tcPr marL="3981" marR="3981" marT="3981" marB="0" anchor="ctr"/>
                </a:tc>
                <a:tc>
                  <a:txBody>
                    <a:bodyPr/>
                    <a:lstStyle/>
                    <a:p>
                      <a:pPr algn="l" fontAlgn="t"/>
                      <a:r>
                        <a:rPr lang="fr-FR" sz="2000" u="none" strike="noStrike" dirty="0">
                          <a:effectLst/>
                          <a:latin typeface="Tw Cen MT" panose="020B0602020104020603" pitchFamily="34" charset="0"/>
                          <a:ea typeface="Cambria" panose="02040503050406030204" pitchFamily="18" charset="0"/>
                        </a:rPr>
                        <a:t>Sortie avec ration pour 1 semaine (7 sachets)</a:t>
                      </a:r>
                      <a:endParaRPr lang="fr-FR" sz="2000" b="0" i="0" u="none" strike="noStrike" dirty="0">
                        <a:solidFill>
                          <a:srgbClr val="000000"/>
                        </a:solidFill>
                        <a:effectLst/>
                        <a:latin typeface="Tw Cen MT" panose="020B0602020104020603" pitchFamily="34" charset="0"/>
                        <a:ea typeface="Cambria" panose="02040503050406030204" pitchFamily="18" charset="0"/>
                      </a:endParaRPr>
                    </a:p>
                  </a:txBody>
                  <a:tcPr marL="3981" marR="3981" marT="3981" marB="0"/>
                </a:tc>
                <a:extLst>
                  <a:ext uri="{0D108BD9-81ED-4DB2-BD59-A6C34878D82A}">
                    <a16:rowId xmlns:a16="http://schemas.microsoft.com/office/drawing/2014/main" val="1220503345"/>
                  </a:ext>
                </a:extLst>
              </a:tr>
              <a:tr h="423333">
                <a:tc>
                  <a:txBody>
                    <a:bodyPr/>
                    <a:lstStyle/>
                    <a:p>
                      <a:pPr algn="l" fontAlgn="ctr"/>
                      <a:r>
                        <a:rPr lang="en-US" sz="2000" u="none" strike="noStrike">
                          <a:effectLst/>
                          <a:latin typeface="Tw Cen MT" panose="020B0602020104020603" pitchFamily="34" charset="0"/>
                          <a:ea typeface="Cambria" panose="02040503050406030204" pitchFamily="18" charset="0"/>
                        </a:rPr>
                        <a:t>Médicaments de routine</a:t>
                      </a:r>
                      <a:endParaRPr lang="en-US" sz="2000" b="0" i="0" u="none" strike="noStrike">
                        <a:solidFill>
                          <a:srgbClr val="000000"/>
                        </a:solidFill>
                        <a:effectLst/>
                        <a:latin typeface="Tw Cen MT" panose="020B0602020104020603" pitchFamily="34" charset="0"/>
                        <a:ea typeface="Cambria" panose="02040503050406030204" pitchFamily="18" charset="0"/>
                      </a:endParaRPr>
                    </a:p>
                  </a:txBody>
                  <a:tcPr marL="3981" marR="3981" marT="3981" marB="0" anchor="ctr"/>
                </a:tc>
                <a:tc>
                  <a:txBody>
                    <a:bodyPr/>
                    <a:lstStyle/>
                    <a:p>
                      <a:pPr algn="l" fontAlgn="t"/>
                      <a:r>
                        <a:rPr lang="en-US" sz="2000" u="none" strike="noStrike" dirty="0" err="1">
                          <a:effectLst/>
                          <a:latin typeface="Tw Cen MT" panose="020B0602020104020603" pitchFamily="34" charset="0"/>
                          <a:ea typeface="Cambria" panose="02040503050406030204" pitchFamily="18" charset="0"/>
                        </a:rPr>
                        <a:t>Selon</a:t>
                      </a:r>
                      <a:r>
                        <a:rPr lang="en-US" sz="2000" u="none" strike="noStrike" dirty="0">
                          <a:effectLst/>
                          <a:latin typeface="Tw Cen MT" panose="020B0602020104020603" pitchFamily="34" charset="0"/>
                          <a:ea typeface="Cambria" panose="02040503050406030204" pitchFamily="18" charset="0"/>
                        </a:rPr>
                        <a:t> les directives </a:t>
                      </a:r>
                      <a:r>
                        <a:rPr lang="en-US" sz="2000" u="none" strike="noStrike" dirty="0" err="1">
                          <a:effectLst/>
                          <a:latin typeface="Tw Cen MT" panose="020B0602020104020603" pitchFamily="34" charset="0"/>
                          <a:ea typeface="Cambria" panose="02040503050406030204" pitchFamily="18" charset="0"/>
                        </a:rPr>
                        <a:t>nationales</a:t>
                      </a:r>
                      <a:endParaRPr lang="en-US" sz="2000" b="0" i="0" u="none" strike="noStrike" dirty="0">
                        <a:solidFill>
                          <a:srgbClr val="000000"/>
                        </a:solidFill>
                        <a:effectLst/>
                        <a:latin typeface="Tw Cen MT" panose="020B0602020104020603" pitchFamily="34" charset="0"/>
                        <a:ea typeface="Cambria" panose="02040503050406030204" pitchFamily="18" charset="0"/>
                      </a:endParaRPr>
                    </a:p>
                  </a:txBody>
                  <a:tcPr marL="3981" marR="3981" marT="3981" marB="0"/>
                </a:tc>
                <a:extLst>
                  <a:ext uri="{0D108BD9-81ED-4DB2-BD59-A6C34878D82A}">
                    <a16:rowId xmlns:a16="http://schemas.microsoft.com/office/drawing/2014/main" val="2014549625"/>
                  </a:ext>
                </a:extLst>
              </a:tr>
              <a:tr h="423333">
                <a:tc>
                  <a:txBody>
                    <a:bodyPr/>
                    <a:lstStyle/>
                    <a:p>
                      <a:pPr algn="l" fontAlgn="ctr"/>
                      <a:r>
                        <a:rPr lang="en-US" sz="2000" u="none" strike="noStrike">
                          <a:effectLst/>
                          <a:latin typeface="Tw Cen MT" panose="020B0602020104020603" pitchFamily="34" charset="0"/>
                          <a:ea typeface="Cambria" panose="02040503050406030204" pitchFamily="18" charset="0"/>
                        </a:rPr>
                        <a:t>Procédures de référence</a:t>
                      </a:r>
                      <a:endParaRPr lang="en-US" sz="2000" b="0" i="0" u="none" strike="noStrike">
                        <a:solidFill>
                          <a:srgbClr val="000000"/>
                        </a:solidFill>
                        <a:effectLst/>
                        <a:latin typeface="Tw Cen MT" panose="020B0602020104020603" pitchFamily="34" charset="0"/>
                        <a:ea typeface="Cambria" panose="02040503050406030204" pitchFamily="18" charset="0"/>
                      </a:endParaRPr>
                    </a:p>
                  </a:txBody>
                  <a:tcPr marL="3981" marR="3981" marT="3981" marB="0" anchor="ctr"/>
                </a:tc>
                <a:tc>
                  <a:txBody>
                    <a:bodyPr/>
                    <a:lstStyle/>
                    <a:p>
                      <a:pPr algn="l" fontAlgn="t"/>
                      <a:r>
                        <a:rPr lang="en-US" sz="2000" u="none" strike="noStrike" dirty="0" err="1">
                          <a:effectLst/>
                          <a:latin typeface="Tw Cen MT" panose="020B0602020104020603" pitchFamily="34" charset="0"/>
                          <a:ea typeface="Cambria" panose="02040503050406030204" pitchFamily="18" charset="0"/>
                        </a:rPr>
                        <a:t>Selon</a:t>
                      </a:r>
                      <a:r>
                        <a:rPr lang="en-US" sz="2000" u="none" strike="noStrike" dirty="0">
                          <a:effectLst/>
                          <a:latin typeface="Tw Cen MT" panose="020B0602020104020603" pitchFamily="34" charset="0"/>
                          <a:ea typeface="Cambria" panose="02040503050406030204" pitchFamily="18" charset="0"/>
                        </a:rPr>
                        <a:t> les directives </a:t>
                      </a:r>
                      <a:r>
                        <a:rPr lang="en-US" sz="2000" u="none" strike="noStrike" dirty="0" err="1">
                          <a:effectLst/>
                          <a:latin typeface="Tw Cen MT" panose="020B0602020104020603" pitchFamily="34" charset="0"/>
                          <a:ea typeface="Cambria" panose="02040503050406030204" pitchFamily="18" charset="0"/>
                        </a:rPr>
                        <a:t>nationales</a:t>
                      </a:r>
                      <a:endParaRPr lang="en-US" sz="2000" b="0" i="0" u="none" strike="noStrike" dirty="0">
                        <a:solidFill>
                          <a:srgbClr val="000000"/>
                        </a:solidFill>
                        <a:effectLst/>
                        <a:latin typeface="Tw Cen MT" panose="020B0602020104020603" pitchFamily="34" charset="0"/>
                        <a:ea typeface="Cambria" panose="02040503050406030204" pitchFamily="18" charset="0"/>
                      </a:endParaRPr>
                    </a:p>
                  </a:txBody>
                  <a:tcPr marL="3981" marR="3981" marT="3981" marB="0"/>
                </a:tc>
                <a:extLst>
                  <a:ext uri="{0D108BD9-81ED-4DB2-BD59-A6C34878D82A}">
                    <a16:rowId xmlns:a16="http://schemas.microsoft.com/office/drawing/2014/main" val="349686887"/>
                  </a:ext>
                </a:extLst>
              </a:tr>
            </a:tbl>
          </a:graphicData>
        </a:graphic>
      </p:graphicFrame>
    </p:spTree>
    <p:extLst>
      <p:ext uri="{BB962C8B-B14F-4D97-AF65-F5344CB8AC3E}">
        <p14:creationId xmlns:p14="http://schemas.microsoft.com/office/powerpoint/2010/main" val="1670367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FF5D2-992F-4DD2-BFE5-4C4C120511BC}"/>
              </a:ext>
            </a:extLst>
          </p:cNvPr>
          <p:cNvSpPr>
            <a:spLocks noGrp="1"/>
          </p:cNvSpPr>
          <p:nvPr>
            <p:ph type="title"/>
          </p:nvPr>
        </p:nvSpPr>
        <p:spPr>
          <a:xfrm>
            <a:off x="838200" y="410967"/>
            <a:ext cx="10515600" cy="932058"/>
          </a:xfrm>
        </p:spPr>
        <p:txBody>
          <a:bodyPr>
            <a:normAutofit fontScale="90000"/>
          </a:bodyPr>
          <a:lstStyle/>
          <a:p>
            <a:pPr algn="ctr"/>
            <a:r>
              <a:rPr lang="en-US" sz="3000" b="1" dirty="0">
                <a:solidFill>
                  <a:srgbClr val="3333FF"/>
                </a:solidFill>
                <a:latin typeface="Tw Cen MT" panose="020B0602020104020603" pitchFamily="34" charset="0"/>
              </a:rPr>
              <a:t>2-Objectifs </a:t>
            </a:r>
            <a:r>
              <a:rPr lang="en-US" sz="3000" b="1" dirty="0" err="1">
                <a:solidFill>
                  <a:srgbClr val="3333FF"/>
                </a:solidFill>
                <a:latin typeface="Tw Cen MT" panose="020B0602020104020603" pitchFamily="34" charset="0"/>
              </a:rPr>
              <a:t>pédagogiques</a:t>
            </a:r>
            <a:br>
              <a:rPr lang="en-US" b="1" dirty="0">
                <a:solidFill>
                  <a:srgbClr val="3333FF"/>
                </a:solidFill>
              </a:rPr>
            </a:br>
            <a:endParaRPr lang="en-US" b="1" dirty="0">
              <a:solidFill>
                <a:srgbClr val="3333FF"/>
              </a:solidFill>
            </a:endParaRPr>
          </a:p>
        </p:txBody>
      </p:sp>
      <p:sp>
        <p:nvSpPr>
          <p:cNvPr id="3" name="Content Placeholder 2">
            <a:extLst>
              <a:ext uri="{FF2B5EF4-FFF2-40B4-BE49-F238E27FC236}">
                <a16:creationId xmlns:a16="http://schemas.microsoft.com/office/drawing/2014/main" id="{3105A8FE-3B6F-4D84-A00E-F89BB7ECF8B0}"/>
              </a:ext>
            </a:extLst>
          </p:cNvPr>
          <p:cNvSpPr>
            <a:spLocks noGrp="1"/>
          </p:cNvSpPr>
          <p:nvPr>
            <p:ph idx="1"/>
          </p:nvPr>
        </p:nvSpPr>
        <p:spPr>
          <a:xfrm>
            <a:off x="333375" y="1175320"/>
            <a:ext cx="11525250" cy="5248275"/>
          </a:xfrm>
        </p:spPr>
        <p:txBody>
          <a:bodyPr/>
          <a:lstStyle/>
          <a:p>
            <a:pPr marL="0" indent="0">
              <a:buNone/>
            </a:pPr>
            <a:r>
              <a:rPr lang="fr-FR" sz="2600" dirty="0">
                <a:latin typeface="Tw Cen MT" panose="020B0602020104020603" pitchFamily="34" charset="0"/>
              </a:rPr>
              <a:t>L’apprenant qui aura suivi cette formation, devra être capable de :</a:t>
            </a:r>
            <a:endParaRPr lang="en-US" sz="2600" dirty="0">
              <a:latin typeface="Tw Cen MT" panose="020B0602020104020603" pitchFamily="34" charset="0"/>
            </a:endParaRPr>
          </a:p>
          <a:p>
            <a:pPr lvl="1"/>
            <a:r>
              <a:rPr lang="fr-FR" sz="2600" dirty="0">
                <a:latin typeface="Tw Cen MT" panose="020B0602020104020603" pitchFamily="34" charset="0"/>
              </a:rPr>
              <a:t>Assurer le triage et l’orientation des cas et reconnaitre les signes et dangers</a:t>
            </a:r>
            <a:endParaRPr lang="en-US" sz="2600" dirty="0">
              <a:latin typeface="Tw Cen MT" panose="020B0602020104020603" pitchFamily="34" charset="0"/>
            </a:endParaRPr>
          </a:p>
          <a:p>
            <a:pPr lvl="1"/>
            <a:r>
              <a:rPr lang="fr-FR" sz="2600" dirty="0">
                <a:latin typeface="Tw Cen MT" panose="020B0602020104020603" pitchFamily="34" charset="0"/>
              </a:rPr>
              <a:t>Connaître les cibles et les critères d’admission et de sortie;</a:t>
            </a:r>
            <a:endParaRPr lang="en-US" sz="2600" dirty="0">
              <a:latin typeface="Tw Cen MT" panose="020B0602020104020603" pitchFamily="34" charset="0"/>
            </a:endParaRPr>
          </a:p>
          <a:p>
            <a:pPr lvl="1"/>
            <a:r>
              <a:rPr lang="fr-FR" sz="2600" dirty="0">
                <a:latin typeface="Tw Cen MT" panose="020B0602020104020603" pitchFamily="34" charset="0"/>
              </a:rPr>
              <a:t>Faire un test d’appétit ;</a:t>
            </a:r>
            <a:endParaRPr lang="en-US" sz="2600" dirty="0">
              <a:latin typeface="Tw Cen MT" panose="020B0602020104020603" pitchFamily="34" charset="0"/>
            </a:endParaRPr>
          </a:p>
          <a:p>
            <a:pPr lvl="1"/>
            <a:r>
              <a:rPr lang="fr-FR" sz="2600" dirty="0">
                <a:latin typeface="Tw Cen MT" panose="020B0602020104020603" pitchFamily="34" charset="0"/>
              </a:rPr>
              <a:t>Prendre correctement en charge les cas de malnutrition aigüe sévère sans complications médicales </a:t>
            </a:r>
            <a:endParaRPr lang="en-US" sz="2600" dirty="0">
              <a:latin typeface="Tw Cen MT" panose="020B0602020104020603" pitchFamily="34" charset="0"/>
            </a:endParaRPr>
          </a:p>
          <a:p>
            <a:pPr lvl="1"/>
            <a:r>
              <a:rPr lang="fr-FR" sz="2600" dirty="0">
                <a:latin typeface="Tw Cen MT" panose="020B0602020104020603" pitchFamily="34" charset="0"/>
              </a:rPr>
              <a:t>Assurer la prise en charge de la malnutrition aiguë modérée</a:t>
            </a:r>
            <a:endParaRPr lang="en-US" sz="2600" dirty="0">
              <a:latin typeface="Tw Cen MT" panose="020B0602020104020603" pitchFamily="34" charset="0"/>
            </a:endParaRPr>
          </a:p>
          <a:p>
            <a:pPr lvl="1"/>
            <a:r>
              <a:rPr lang="fr-FR" sz="2600" dirty="0">
                <a:latin typeface="Tw Cen MT" panose="020B0602020104020603" pitchFamily="34" charset="0"/>
              </a:rPr>
              <a:t>Remplir correctement les outils de collecte des données ; </a:t>
            </a:r>
            <a:endParaRPr lang="en-US" sz="2600" dirty="0">
              <a:latin typeface="Tw Cen MT" panose="020B0602020104020603" pitchFamily="34" charset="0"/>
            </a:endParaRPr>
          </a:p>
          <a:p>
            <a:pPr lvl="1"/>
            <a:r>
              <a:rPr lang="fr-FR" sz="2600" dirty="0">
                <a:latin typeface="Tw Cen MT" panose="020B0602020104020603" pitchFamily="34" charset="0"/>
              </a:rPr>
              <a:t>Identifier et référer les cas de non-réponse au traitement.</a:t>
            </a:r>
            <a:endParaRPr lang="en-US" sz="2600" dirty="0">
              <a:latin typeface="Tw Cen MT" panose="020B0602020104020603" pitchFamily="34" charset="0"/>
            </a:endParaRPr>
          </a:p>
          <a:p>
            <a:pPr lvl="1"/>
            <a:r>
              <a:rPr lang="fr-FR" sz="2600" dirty="0">
                <a:latin typeface="Tw Cen MT" panose="020B0602020104020603" pitchFamily="34" charset="0"/>
              </a:rPr>
              <a:t>Faire le suivi des patients dans la communauté</a:t>
            </a:r>
            <a:endParaRPr lang="en-US" sz="2600" dirty="0">
              <a:latin typeface="Tw Cen MT" panose="020B0602020104020603" pitchFamily="34" charset="0"/>
            </a:endParaRPr>
          </a:p>
          <a:p>
            <a:pPr marL="0" indent="0">
              <a:buNone/>
            </a:pPr>
            <a:endParaRPr lang="en-US" dirty="0"/>
          </a:p>
        </p:txBody>
      </p:sp>
    </p:spTree>
    <p:extLst>
      <p:ext uri="{BB962C8B-B14F-4D97-AF65-F5344CB8AC3E}">
        <p14:creationId xmlns:p14="http://schemas.microsoft.com/office/powerpoint/2010/main" val="192803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each other&#10;&#10;Description automatically generated with medium confidence">
            <a:extLst>
              <a:ext uri="{FF2B5EF4-FFF2-40B4-BE49-F238E27FC236}">
                <a16:creationId xmlns:a16="http://schemas.microsoft.com/office/drawing/2014/main" id="{4D3ABBFB-8B50-BA5E-D0B6-E38F1453013C}"/>
              </a:ext>
            </a:extLst>
          </p:cNvPr>
          <p:cNvPicPr>
            <a:picLocks noChangeAspect="1"/>
          </p:cNvPicPr>
          <p:nvPr/>
        </p:nvPicPr>
        <p:blipFill rotWithShape="1">
          <a:blip r:embed="rId3"/>
          <a:srcRect l="25370" r="1485"/>
          <a:stretch/>
        </p:blipFill>
        <p:spPr>
          <a:xfrm>
            <a:off x="154983" y="1253331"/>
            <a:ext cx="5181600" cy="4351338"/>
          </a:xfrm>
          <a:prstGeom prst="rect">
            <a:avLst/>
          </a:prstGeom>
          <a:noFill/>
        </p:spPr>
      </p:pic>
      <p:sp>
        <p:nvSpPr>
          <p:cNvPr id="5" name="Espace réservé du texte 4">
            <a:extLst>
              <a:ext uri="{FF2B5EF4-FFF2-40B4-BE49-F238E27FC236}">
                <a16:creationId xmlns:a16="http://schemas.microsoft.com/office/drawing/2014/main" id="{0363FF85-6F4D-0948-A08B-93EAFC6AE3C7}"/>
              </a:ext>
            </a:extLst>
          </p:cNvPr>
          <p:cNvSpPr>
            <a:spLocks noGrp="1"/>
          </p:cNvSpPr>
          <p:nvPr>
            <p:ph sz="half" idx="2"/>
          </p:nvPr>
        </p:nvSpPr>
        <p:spPr>
          <a:xfrm>
            <a:off x="5705241" y="818236"/>
            <a:ext cx="6098260" cy="4704624"/>
          </a:xfrm>
        </p:spPr>
        <p:txBody>
          <a:bodyPr>
            <a:normAutofit fontScale="85000" lnSpcReduction="10000"/>
          </a:bodyPr>
          <a:lstStyle/>
          <a:p>
            <a:pPr lvl="0" algn="just"/>
            <a:r>
              <a:rPr lang="fr-FR" sz="2800" dirty="0">
                <a:latin typeface="Tw Cen MT" panose="020B0602020104020603" pitchFamily="34" charset="0"/>
                <a:cs typeface="Calibri" panose="020F0502020204030204" pitchFamily="34" charset="0"/>
              </a:rPr>
              <a:t>Utiliser </a:t>
            </a:r>
            <a:r>
              <a:rPr lang="fr-FR" sz="2800" b="1" dirty="0">
                <a:solidFill>
                  <a:srgbClr val="0000CC"/>
                </a:solidFill>
                <a:latin typeface="Tw Cen MT" panose="020B0602020104020603" pitchFamily="34" charset="0"/>
                <a:cs typeface="Calibri" panose="020F0502020204030204" pitchFamily="34" charset="0"/>
              </a:rPr>
              <a:t>la mesure du périmètre brachial (PB) </a:t>
            </a:r>
            <a:r>
              <a:rPr lang="fr-FR" sz="2800" dirty="0">
                <a:latin typeface="Tw Cen MT" panose="020B0602020104020603" pitchFamily="34" charset="0"/>
                <a:cs typeface="Calibri" panose="020F0502020204030204" pitchFamily="34" charset="0"/>
              </a:rPr>
              <a:t>comme </a:t>
            </a:r>
            <a:r>
              <a:rPr lang="fr-FR" sz="2800" b="1" dirty="0">
                <a:solidFill>
                  <a:srgbClr val="0000CC"/>
                </a:solidFill>
                <a:latin typeface="Tw Cen MT" panose="020B0602020104020603" pitchFamily="34" charset="0"/>
                <a:cs typeface="Calibri" panose="020F0502020204030204" pitchFamily="34" charset="0"/>
              </a:rPr>
              <a:t>seul indicateur anthropométrique </a:t>
            </a:r>
            <a:r>
              <a:rPr lang="fr-FR" sz="2800" dirty="0">
                <a:latin typeface="Tw Cen MT" panose="020B0602020104020603" pitchFamily="34" charset="0"/>
                <a:cs typeface="Calibri" panose="020F0502020204030204" pitchFamily="34" charset="0"/>
              </a:rPr>
              <a:t>pour identifier les enfants nécessitant un traitement nutritionnel; </a:t>
            </a:r>
          </a:p>
          <a:p>
            <a:pPr lvl="0" algn="just"/>
            <a:endParaRPr lang="en-US" sz="2800" dirty="0">
              <a:latin typeface="Tw Cen MT" panose="020B0602020104020603" pitchFamily="34" charset="0"/>
              <a:cs typeface="Calibri" panose="020F0502020204030204" pitchFamily="34" charset="0"/>
            </a:endParaRPr>
          </a:p>
          <a:p>
            <a:pPr lvl="0" algn="just"/>
            <a:r>
              <a:rPr lang="fr-FR" sz="2800" b="1" dirty="0">
                <a:solidFill>
                  <a:srgbClr val="0000CC"/>
                </a:solidFill>
                <a:latin typeface="Tw Cen MT" panose="020B0602020104020603" pitchFamily="34" charset="0"/>
                <a:cs typeface="Calibri" panose="020F0502020204030204" pitchFamily="34" charset="0"/>
              </a:rPr>
              <a:t>Modifier la fréquence  </a:t>
            </a:r>
            <a:r>
              <a:rPr lang="fr-FR" sz="2800" dirty="0">
                <a:latin typeface="Tw Cen MT" panose="020B0602020104020603" pitchFamily="34" charset="0"/>
                <a:cs typeface="Calibri" panose="020F0502020204030204" pitchFamily="34" charset="0"/>
              </a:rPr>
              <a:t>de suivi des patients </a:t>
            </a:r>
            <a:r>
              <a:rPr lang="fr-FR" sz="2800" b="1" dirty="0">
                <a:latin typeface="Tw Cen MT" panose="020B0602020104020603" pitchFamily="34" charset="0"/>
                <a:cs typeface="Calibri" panose="020F0502020204030204" pitchFamily="34" charset="0"/>
              </a:rPr>
              <a:t>MAM</a:t>
            </a:r>
            <a:r>
              <a:rPr lang="fr-FR" sz="2800" dirty="0">
                <a:latin typeface="Tw Cen MT" panose="020B0602020104020603" pitchFamily="34" charset="0"/>
                <a:cs typeface="Calibri" panose="020F0502020204030204" pitchFamily="34" charset="0"/>
              </a:rPr>
              <a:t> en soins ambulatoires ; </a:t>
            </a:r>
          </a:p>
          <a:p>
            <a:pPr lvl="0" algn="just"/>
            <a:endParaRPr lang="en-US" sz="2800" dirty="0">
              <a:latin typeface="Tw Cen MT" panose="020B0602020104020603" pitchFamily="34" charset="0"/>
              <a:cs typeface="Calibri" panose="020F0502020204030204" pitchFamily="34" charset="0"/>
            </a:endParaRPr>
          </a:p>
          <a:p>
            <a:pPr lvl="0" algn="just"/>
            <a:r>
              <a:rPr lang="fr-FR" sz="2800" dirty="0">
                <a:latin typeface="Tw Cen MT" panose="020B0602020104020603" pitchFamily="34" charset="0"/>
                <a:cs typeface="Calibri" panose="020F0502020204030204" pitchFamily="34" charset="0"/>
              </a:rPr>
              <a:t>Avoir recourt à </a:t>
            </a:r>
            <a:r>
              <a:rPr lang="fr-FR" sz="2800" b="1" dirty="0">
                <a:solidFill>
                  <a:srgbClr val="0000CC"/>
                </a:solidFill>
                <a:latin typeface="Tw Cen MT" panose="020B0602020104020603" pitchFamily="34" charset="0"/>
                <a:cs typeface="Calibri" panose="020F0502020204030204" pitchFamily="34" charset="0"/>
              </a:rPr>
              <a:t>une programmation unique </a:t>
            </a:r>
            <a:r>
              <a:rPr lang="fr-FR" sz="2800" dirty="0">
                <a:latin typeface="Tw Cen MT" panose="020B0602020104020603" pitchFamily="34" charset="0"/>
                <a:cs typeface="Calibri" panose="020F0502020204030204" pitchFamily="34" charset="0"/>
              </a:rPr>
              <a:t>pour traiter à la fois la MAM et MAS ; </a:t>
            </a:r>
          </a:p>
          <a:p>
            <a:pPr lvl="0" algn="just"/>
            <a:endParaRPr lang="en-US" sz="2800" dirty="0">
              <a:latin typeface="Tw Cen MT" panose="020B0602020104020603" pitchFamily="34" charset="0"/>
              <a:cs typeface="Calibri" panose="020F0502020204030204" pitchFamily="34" charset="0"/>
            </a:endParaRPr>
          </a:p>
          <a:p>
            <a:pPr lvl="0" algn="just"/>
            <a:r>
              <a:rPr lang="fr-FR" sz="2800" b="1" dirty="0">
                <a:solidFill>
                  <a:srgbClr val="0000CC"/>
                </a:solidFill>
                <a:latin typeface="Tw Cen MT" panose="020B0602020104020603" pitchFamily="34" charset="0"/>
                <a:cs typeface="Calibri" panose="020F0502020204030204" pitchFamily="34" charset="0"/>
              </a:rPr>
              <a:t>Simplifier le dosage des aliments </a:t>
            </a:r>
            <a:r>
              <a:rPr lang="fr-FR" sz="2800" dirty="0">
                <a:latin typeface="Tw Cen MT" panose="020B0602020104020603" pitchFamily="34" charset="0"/>
                <a:cs typeface="Calibri" panose="020F0502020204030204" pitchFamily="34" charset="0"/>
              </a:rPr>
              <a:t>nutritifs spécialisés. </a:t>
            </a:r>
          </a:p>
          <a:p>
            <a:pPr marL="0" indent="0">
              <a:lnSpc>
                <a:spcPct val="150000"/>
              </a:lnSpc>
              <a:buNone/>
            </a:pPr>
            <a:endParaRPr lang="fr-FR" sz="2800" dirty="0"/>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a:xfrm>
            <a:off x="-1" y="32709"/>
            <a:ext cx="11410485" cy="648328"/>
          </a:xfrm>
        </p:spPr>
        <p:txBody>
          <a:bodyPr anchor="ctr">
            <a:normAutofit fontScale="90000"/>
          </a:bodyPr>
          <a:lstStyle/>
          <a:p>
            <a:pPr algn="ctr"/>
            <a:r>
              <a:rPr lang="fr-FR" b="1" dirty="0">
                <a:solidFill>
                  <a:schemeClr val="tx1"/>
                </a:solidFill>
              </a:rPr>
              <a:t>Aspects du protocole combiné mis en œuvre en RDC</a:t>
            </a:r>
            <a:endParaRPr lang="en-UG" dirty="0">
              <a:solidFill>
                <a:schemeClr val="tx1"/>
              </a:solidFill>
            </a:endParaRPr>
          </a:p>
        </p:txBody>
      </p:sp>
    </p:spTree>
    <p:extLst>
      <p:ext uri="{BB962C8B-B14F-4D97-AF65-F5344CB8AC3E}">
        <p14:creationId xmlns:p14="http://schemas.microsoft.com/office/powerpoint/2010/main" val="28446775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804862" y="848518"/>
            <a:ext cx="10515600" cy="5160963"/>
          </a:xfrm>
        </p:spPr>
        <p:txBody>
          <a:bodyPr>
            <a:normAutofit/>
          </a:bodyPr>
          <a:lstStyle/>
          <a:p>
            <a:pPr marL="514350" indent="-514350" algn="just">
              <a:buAutoNum type="alphaUcPeriod"/>
            </a:pPr>
            <a:r>
              <a:rPr lang="fr-FR" dirty="0" err="1">
                <a:latin typeface="Tw Cen MT" panose="020B0602020104020603" pitchFamily="34" charset="0"/>
              </a:rPr>
              <a:t>ComPAS</a:t>
            </a:r>
            <a:r>
              <a:rPr lang="fr-FR" dirty="0">
                <a:latin typeface="Tw Cen MT" panose="020B0602020104020603" pitchFamily="34" charset="0"/>
              </a:rPr>
              <a:t> (</a:t>
            </a:r>
            <a:r>
              <a:rPr lang="en-US" b="0" i="0" dirty="0">
                <a:solidFill>
                  <a:srgbClr val="FF0000"/>
                </a:solidFill>
                <a:effectLst/>
                <a:latin typeface="Tw Cen MT" panose="020B0602020104020603" pitchFamily="34" charset="0"/>
              </a:rPr>
              <a:t>Com</a:t>
            </a:r>
            <a:r>
              <a:rPr lang="en-US" b="0" i="0" dirty="0">
                <a:effectLst/>
                <a:latin typeface="Tw Cen MT" panose="020B0602020104020603" pitchFamily="34" charset="0"/>
              </a:rPr>
              <a:t>bined</a:t>
            </a:r>
            <a:r>
              <a:rPr lang="en-US" b="0" i="0" dirty="0">
                <a:solidFill>
                  <a:srgbClr val="4D5156"/>
                </a:solidFill>
                <a:effectLst/>
                <a:latin typeface="Tw Cen MT" panose="020B0602020104020603" pitchFamily="34" charset="0"/>
              </a:rPr>
              <a:t> </a:t>
            </a:r>
            <a:r>
              <a:rPr lang="en-US" b="1" i="0" dirty="0">
                <a:solidFill>
                  <a:srgbClr val="FF0000"/>
                </a:solidFill>
                <a:effectLst/>
                <a:latin typeface="Tw Cen MT" panose="020B0602020104020603" pitchFamily="34" charset="0"/>
              </a:rPr>
              <a:t>P</a:t>
            </a:r>
            <a:r>
              <a:rPr lang="en-US" b="0" i="0" dirty="0">
                <a:effectLst/>
                <a:latin typeface="Tw Cen MT" panose="020B0602020104020603" pitchFamily="34" charset="0"/>
              </a:rPr>
              <a:t>rotocol for</a:t>
            </a:r>
            <a:r>
              <a:rPr lang="en-US" b="0" i="0" dirty="0">
                <a:solidFill>
                  <a:srgbClr val="4D5156"/>
                </a:solidFill>
                <a:effectLst/>
                <a:latin typeface="Tw Cen MT" panose="020B0602020104020603" pitchFamily="34" charset="0"/>
              </a:rPr>
              <a:t> </a:t>
            </a:r>
            <a:r>
              <a:rPr lang="en-US" b="1" i="0" dirty="0">
                <a:solidFill>
                  <a:srgbClr val="FF0000"/>
                </a:solidFill>
                <a:effectLst/>
                <a:latin typeface="Tw Cen MT" panose="020B0602020104020603" pitchFamily="34" charset="0"/>
              </a:rPr>
              <a:t>A</a:t>
            </a:r>
            <a:r>
              <a:rPr lang="en-US" i="0" dirty="0">
                <a:effectLst/>
                <a:latin typeface="Tw Cen MT" panose="020B0602020104020603" pitchFamily="34" charset="0"/>
              </a:rPr>
              <a:t>cute Malnutrition</a:t>
            </a:r>
            <a:r>
              <a:rPr lang="en-US" b="1" i="0" dirty="0">
                <a:solidFill>
                  <a:srgbClr val="5F6368"/>
                </a:solidFill>
                <a:effectLst/>
                <a:latin typeface="Tw Cen MT" panose="020B0602020104020603" pitchFamily="34" charset="0"/>
              </a:rPr>
              <a:t> </a:t>
            </a:r>
            <a:r>
              <a:rPr lang="en-US" b="1" i="0" dirty="0">
                <a:solidFill>
                  <a:srgbClr val="FF0000"/>
                </a:solidFill>
                <a:effectLst/>
                <a:latin typeface="Tw Cen MT" panose="020B0602020104020603" pitchFamily="34" charset="0"/>
              </a:rPr>
              <a:t>S</a:t>
            </a:r>
            <a:r>
              <a:rPr lang="en-US" i="0" dirty="0">
                <a:effectLst/>
                <a:latin typeface="Tw Cen MT" panose="020B0602020104020603" pitchFamily="34" charset="0"/>
              </a:rPr>
              <a:t>tudy</a:t>
            </a:r>
            <a:r>
              <a:rPr lang="fr-FR" dirty="0">
                <a:latin typeface="Tw Cen MT" panose="020B0602020104020603" pitchFamily="34" charset="0"/>
              </a:rPr>
              <a:t>) </a:t>
            </a:r>
            <a:r>
              <a:rPr lang="fr-FR" sz="2400" dirty="0">
                <a:latin typeface="Tw Cen MT" panose="020B0602020104020603" pitchFamily="34" charset="0"/>
              </a:rPr>
              <a:t>dans laquelle le protocole combiné a été appliqué comme suit:</a:t>
            </a:r>
            <a:endParaRPr lang="fr-FR" dirty="0">
              <a:latin typeface="Tw Cen MT" panose="020B0602020104020603" pitchFamily="34" charset="0"/>
            </a:endParaRPr>
          </a:p>
          <a:p>
            <a:pPr marL="0" indent="0" algn="just">
              <a:buNone/>
            </a:pPr>
            <a:endParaRPr lang="fr-FR" dirty="0"/>
          </a:p>
          <a:p>
            <a:pPr marL="0" indent="0" algn="just">
              <a:buNone/>
            </a:pPr>
            <a:endParaRPr lang="fr-FR" dirty="0"/>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a:xfrm>
            <a:off x="133349" y="0"/>
            <a:ext cx="11858626" cy="648328"/>
          </a:xfrm>
        </p:spPr>
        <p:txBody>
          <a:bodyPr>
            <a:normAutofit/>
          </a:bodyPr>
          <a:lstStyle/>
          <a:p>
            <a:pPr algn="ctr"/>
            <a:r>
              <a:rPr lang="fr-FR" sz="3200" b="1" dirty="0">
                <a:solidFill>
                  <a:schemeClr val="tx1"/>
                </a:solidFill>
              </a:rPr>
              <a:t>Aspects du protocole combiné mis en œuvre en RDC</a:t>
            </a:r>
            <a:endParaRPr lang="fr-FR" sz="3200" b="1" dirty="0">
              <a:solidFill>
                <a:schemeClr val="tx1"/>
              </a:solidFill>
              <a:latin typeface="Tw Cen MT" panose="020B0602020104020603" pitchFamily="34" charset="0"/>
            </a:endParaRPr>
          </a:p>
        </p:txBody>
      </p:sp>
      <p:graphicFrame>
        <p:nvGraphicFramePr>
          <p:cNvPr id="4" name="Table 3">
            <a:extLst>
              <a:ext uri="{FF2B5EF4-FFF2-40B4-BE49-F238E27FC236}">
                <a16:creationId xmlns:a16="http://schemas.microsoft.com/office/drawing/2014/main" id="{243D923B-C349-B3B4-BF2F-5BEDBB14C5D5}"/>
              </a:ext>
            </a:extLst>
          </p:cNvPr>
          <p:cNvGraphicFramePr>
            <a:graphicFrameLocks noGrp="1"/>
          </p:cNvGraphicFramePr>
          <p:nvPr/>
        </p:nvGraphicFramePr>
        <p:xfrm>
          <a:off x="551651" y="1583942"/>
          <a:ext cx="11088698" cy="4943640"/>
        </p:xfrm>
        <a:graphic>
          <a:graphicData uri="http://schemas.openxmlformats.org/drawingml/2006/table">
            <a:tbl>
              <a:tblPr>
                <a:tableStyleId>{5C22544A-7EE6-4342-B048-85BDC9FD1C3A}</a:tableStyleId>
              </a:tblPr>
              <a:tblGrid>
                <a:gridCol w="3015778">
                  <a:extLst>
                    <a:ext uri="{9D8B030D-6E8A-4147-A177-3AD203B41FA5}">
                      <a16:colId xmlns:a16="http://schemas.microsoft.com/office/drawing/2014/main" val="4273532096"/>
                    </a:ext>
                  </a:extLst>
                </a:gridCol>
                <a:gridCol w="8072920">
                  <a:extLst>
                    <a:ext uri="{9D8B030D-6E8A-4147-A177-3AD203B41FA5}">
                      <a16:colId xmlns:a16="http://schemas.microsoft.com/office/drawing/2014/main" val="3317180652"/>
                    </a:ext>
                  </a:extLst>
                </a:gridCol>
              </a:tblGrid>
              <a:tr h="1747988">
                <a:tc>
                  <a:txBody>
                    <a:bodyPr/>
                    <a:lstStyle/>
                    <a:p>
                      <a:pPr algn="l" fontAlgn="ctr"/>
                      <a:r>
                        <a:rPr lang="en-US" sz="2000" u="none" strike="noStrike" dirty="0" err="1">
                          <a:effectLst/>
                          <a:latin typeface="Tw Cen MT" panose="020B0602020104020603" pitchFamily="34" charset="0"/>
                          <a:ea typeface="Cambria" panose="02040503050406030204" pitchFamily="18" charset="0"/>
                        </a:rPr>
                        <a:t>Critères</a:t>
                      </a:r>
                      <a:r>
                        <a:rPr lang="en-US" sz="2000" u="none" strike="noStrike" dirty="0">
                          <a:effectLst/>
                          <a:latin typeface="Tw Cen MT" panose="020B0602020104020603" pitchFamily="34" charset="0"/>
                          <a:ea typeface="Cambria" panose="02040503050406030204" pitchFamily="18" charset="0"/>
                        </a:rPr>
                        <a:t> </a:t>
                      </a:r>
                      <a:r>
                        <a:rPr lang="en-US" sz="2000" u="none" strike="noStrike" dirty="0" err="1">
                          <a:effectLst/>
                          <a:latin typeface="Tw Cen MT" panose="020B0602020104020603" pitchFamily="34" charset="0"/>
                          <a:ea typeface="Cambria" panose="02040503050406030204" pitchFamily="18" charset="0"/>
                        </a:rPr>
                        <a:t>d'admission</a:t>
                      </a:r>
                      <a:endParaRPr lang="en-US" sz="2000" b="0" i="0" u="none" strike="noStrike" dirty="0">
                        <a:solidFill>
                          <a:srgbClr val="000000"/>
                        </a:solidFill>
                        <a:effectLst/>
                        <a:latin typeface="Tw Cen MT" panose="020B0602020104020603" pitchFamily="34" charset="0"/>
                        <a:ea typeface="Cambria" panose="02040503050406030204" pitchFamily="18" charset="0"/>
                      </a:endParaRPr>
                    </a:p>
                  </a:txBody>
                  <a:tcPr marL="3981" marR="3981" marT="3981" marB="0" anchor="ctr"/>
                </a:tc>
                <a:tc>
                  <a:txBody>
                    <a:bodyPr/>
                    <a:lstStyle/>
                    <a:p>
                      <a:pPr marL="342900" indent="-342900" algn="l" fontAlgn="t">
                        <a:buFont typeface="Arial" panose="020B0604020202020204" pitchFamily="34" charset="0"/>
                        <a:buChar char="•"/>
                      </a:pPr>
                      <a:r>
                        <a:rPr lang="fr-FR" sz="2000" u="none" strike="noStrike" dirty="0">
                          <a:effectLst/>
                          <a:latin typeface="Tw Cen MT" panose="020B0602020104020603" pitchFamily="34" charset="0"/>
                          <a:ea typeface="Cambria" panose="02040503050406030204" pitchFamily="18" charset="0"/>
                        </a:rPr>
                        <a:t>&lt;125mm et/ou œdème bipède (+/++) et pas de complications médicales (c.-à-d. test d'appétit positif, pas de signes de danger PECIME/ pas de complications médicales).</a:t>
                      </a:r>
                    </a:p>
                    <a:p>
                      <a:pPr marL="342900" marR="0" lvl="0" indent="-342900" algn="l" defTabSz="685800" rtl="0" eaLnBrk="1" fontAlgn="t" latinLnBrk="0" hangingPunct="1">
                        <a:lnSpc>
                          <a:spcPct val="100000"/>
                        </a:lnSpc>
                        <a:spcBef>
                          <a:spcPts val="0"/>
                        </a:spcBef>
                        <a:spcAft>
                          <a:spcPts val="0"/>
                        </a:spcAft>
                        <a:buClrTx/>
                        <a:buSzTx/>
                        <a:buFont typeface="Arial" panose="020B0604020202020204" pitchFamily="34" charset="0"/>
                        <a:buChar char="•"/>
                        <a:tabLst/>
                        <a:defRPr/>
                      </a:pPr>
                      <a:r>
                        <a:rPr lang="fr-FR" sz="2000" u="none" strike="noStrike" dirty="0">
                          <a:solidFill>
                            <a:srgbClr val="FF0000"/>
                          </a:solidFill>
                          <a:effectLst/>
                          <a:latin typeface="Tw Cen MT" panose="020B0602020104020603" pitchFamily="34" charset="0"/>
                          <a:ea typeface="Cambria" panose="02040503050406030204" pitchFamily="18" charset="0"/>
                        </a:rPr>
                        <a:t>Au niveau CAC: l’œdème n’est pas un critère d’admission.</a:t>
                      </a:r>
                    </a:p>
                    <a:p>
                      <a:pPr marL="342900" marR="0" lvl="0" indent="-342900" algn="l" defTabSz="685800" rtl="0" eaLnBrk="1" fontAlgn="t" latinLnBrk="0" hangingPunct="1">
                        <a:lnSpc>
                          <a:spcPct val="100000"/>
                        </a:lnSpc>
                        <a:spcBef>
                          <a:spcPts val="0"/>
                        </a:spcBef>
                        <a:spcAft>
                          <a:spcPts val="0"/>
                        </a:spcAft>
                        <a:buClrTx/>
                        <a:buSzTx/>
                        <a:buFont typeface="Arial" panose="020B0604020202020204" pitchFamily="34" charset="0"/>
                        <a:buChar char="•"/>
                        <a:tabLst/>
                        <a:defRPr/>
                      </a:pPr>
                      <a:r>
                        <a:rPr lang="fr-FR" sz="2000" u="none" strike="noStrike" dirty="0">
                          <a:solidFill>
                            <a:srgbClr val="FF0000"/>
                          </a:solidFill>
                          <a:effectLst/>
                          <a:latin typeface="Tw Cen MT" panose="020B0602020104020603" pitchFamily="34" charset="0"/>
                          <a:ea typeface="Cambria" panose="02040503050406030204" pitchFamily="18" charset="0"/>
                        </a:rPr>
                        <a:t>Les enfants avec conditions mixtes </a:t>
                      </a:r>
                      <a:r>
                        <a:rPr lang="fr-FR" sz="2000" u="none" strike="noStrike" kern="1200" dirty="0">
                          <a:solidFill>
                            <a:srgbClr val="FF0000"/>
                          </a:solidFill>
                          <a:effectLst/>
                          <a:latin typeface="Tw Cen MT" panose="020B0602020104020603" pitchFamily="34" charset="0"/>
                          <a:ea typeface="Cambria" panose="02040503050406030204" pitchFamily="18" charset="0"/>
                          <a:cs typeface="+mn-cs"/>
                        </a:rPr>
                        <a:t>(PB &lt;115mm + œdème) sont orientés vers les UNTI</a:t>
                      </a:r>
                      <a:r>
                        <a:rPr lang="fr-FR" sz="2000" u="none" strike="noStrike" kern="1200" dirty="0">
                          <a:solidFill>
                            <a:schemeClr val="bg1"/>
                          </a:solidFill>
                          <a:effectLst/>
                          <a:latin typeface="Tw Cen MT" panose="020B0602020104020603" pitchFamily="34" charset="0"/>
                          <a:ea typeface="Cambria" panose="02040503050406030204" pitchFamily="18" charset="0"/>
                          <a:cs typeface="+mn-cs"/>
                        </a:rPr>
                        <a:t>. </a:t>
                      </a:r>
                    </a:p>
                  </a:txBody>
                  <a:tcPr marL="3981" marR="3981" marT="3981" marB="0"/>
                </a:tc>
                <a:extLst>
                  <a:ext uri="{0D108BD9-81ED-4DB2-BD59-A6C34878D82A}">
                    <a16:rowId xmlns:a16="http://schemas.microsoft.com/office/drawing/2014/main" val="893776543"/>
                  </a:ext>
                </a:extLst>
              </a:tr>
              <a:tr h="319118">
                <a:tc>
                  <a:txBody>
                    <a:bodyPr/>
                    <a:lstStyle/>
                    <a:p>
                      <a:pPr algn="l" fontAlgn="ctr"/>
                      <a:r>
                        <a:rPr lang="en-US" sz="2000" u="none" strike="noStrike" dirty="0" err="1">
                          <a:effectLst/>
                          <a:latin typeface="Tw Cen MT" panose="020B0602020104020603" pitchFamily="34" charset="0"/>
                          <a:ea typeface="Cambria" panose="02040503050406030204" pitchFamily="18" charset="0"/>
                        </a:rPr>
                        <a:t>Fréquence</a:t>
                      </a:r>
                      <a:r>
                        <a:rPr lang="en-US" sz="2000" u="none" strike="noStrike" dirty="0">
                          <a:effectLst/>
                          <a:latin typeface="Tw Cen MT" panose="020B0602020104020603" pitchFamily="34" charset="0"/>
                          <a:ea typeface="Cambria" panose="02040503050406030204" pitchFamily="18" charset="0"/>
                        </a:rPr>
                        <a:t> de </a:t>
                      </a:r>
                      <a:r>
                        <a:rPr lang="en-US" sz="2000" u="none" strike="noStrike" dirty="0" err="1">
                          <a:effectLst/>
                          <a:latin typeface="Tw Cen MT" panose="020B0602020104020603" pitchFamily="34" charset="0"/>
                          <a:ea typeface="Cambria" panose="02040503050406030204" pitchFamily="18" charset="0"/>
                        </a:rPr>
                        <a:t>traitement</a:t>
                      </a:r>
                      <a:endParaRPr lang="en-US" sz="2000" b="0" i="0" u="none" strike="noStrike" dirty="0">
                        <a:solidFill>
                          <a:srgbClr val="000000"/>
                        </a:solidFill>
                        <a:effectLst/>
                        <a:latin typeface="Tw Cen MT" panose="020B0602020104020603" pitchFamily="34" charset="0"/>
                        <a:ea typeface="Cambria" panose="02040503050406030204" pitchFamily="18" charset="0"/>
                      </a:endParaRPr>
                    </a:p>
                  </a:txBody>
                  <a:tcPr marL="3981" marR="3981" marT="3981" marB="0" anchor="ctr"/>
                </a:tc>
                <a:tc>
                  <a:txBody>
                    <a:bodyPr/>
                    <a:lstStyle/>
                    <a:p>
                      <a:pPr algn="l" fontAlgn="t"/>
                      <a:r>
                        <a:rPr lang="fr-FR" sz="2000" u="none" strike="noStrike" dirty="0">
                          <a:effectLst/>
                          <a:latin typeface="Tw Cen MT" panose="020B0602020104020603" pitchFamily="34" charset="0"/>
                          <a:ea typeface="Cambria" panose="02040503050406030204" pitchFamily="18" charset="0"/>
                        </a:rPr>
                        <a:t>MAS et MAM: chaque semaine</a:t>
                      </a:r>
                      <a:endParaRPr lang="fr-FR" sz="2000" b="0" i="0" u="none" strike="noStrike" dirty="0">
                        <a:solidFill>
                          <a:srgbClr val="000000"/>
                        </a:solidFill>
                        <a:effectLst/>
                        <a:latin typeface="Tw Cen MT" panose="020B0602020104020603" pitchFamily="34" charset="0"/>
                        <a:ea typeface="Cambria" panose="02040503050406030204" pitchFamily="18" charset="0"/>
                      </a:endParaRPr>
                    </a:p>
                  </a:txBody>
                  <a:tcPr marL="3981" marR="3981" marT="3981" marB="0"/>
                </a:tc>
                <a:extLst>
                  <a:ext uri="{0D108BD9-81ED-4DB2-BD59-A6C34878D82A}">
                    <a16:rowId xmlns:a16="http://schemas.microsoft.com/office/drawing/2014/main" val="1831036303"/>
                  </a:ext>
                </a:extLst>
              </a:tr>
              <a:tr h="585194">
                <a:tc>
                  <a:txBody>
                    <a:bodyPr/>
                    <a:lstStyle/>
                    <a:p>
                      <a:pPr algn="l" fontAlgn="ctr"/>
                      <a:r>
                        <a:rPr lang="fr-FR" sz="2000" u="none" strike="noStrike" dirty="0">
                          <a:effectLst/>
                          <a:latin typeface="Tw Cen MT" panose="020B0602020104020603" pitchFamily="34" charset="0"/>
                          <a:ea typeface="Cambria" panose="02040503050406030204" pitchFamily="18" charset="0"/>
                        </a:rPr>
                        <a:t>Dosage et Transition de 2 ATPE à 1 ATPE</a:t>
                      </a:r>
                      <a:endParaRPr lang="fr-FR" sz="2000" b="0" i="0" u="none" strike="noStrike" dirty="0">
                        <a:solidFill>
                          <a:srgbClr val="000000"/>
                        </a:solidFill>
                        <a:effectLst/>
                        <a:latin typeface="Tw Cen MT" panose="020B0602020104020603" pitchFamily="34" charset="0"/>
                        <a:ea typeface="Cambria" panose="02040503050406030204" pitchFamily="18" charset="0"/>
                      </a:endParaRPr>
                    </a:p>
                  </a:txBody>
                  <a:tcPr marL="3981" marR="3981" marT="3981" marB="0" anchor="ctr"/>
                </a:tc>
                <a:tc>
                  <a:txBody>
                    <a:bodyPr/>
                    <a:lstStyle/>
                    <a:p>
                      <a:pPr algn="l" fontAlgn="t"/>
                      <a:r>
                        <a:rPr lang="fr-FR" sz="2000" u="none" strike="noStrike" dirty="0">
                          <a:effectLst/>
                          <a:latin typeface="Tw Cen MT" panose="020B0602020104020603" pitchFamily="34" charset="0"/>
                          <a:ea typeface="Cambria" panose="02040503050406030204" pitchFamily="18" charset="0"/>
                        </a:rPr>
                        <a:t>2 mesures hebdomadaires consécutives égales ou supérieures à 115 mm et absence d'œdème.</a:t>
                      </a:r>
                      <a:endParaRPr lang="fr-FR" sz="2000" b="0" i="0" u="none" strike="noStrike" dirty="0">
                        <a:solidFill>
                          <a:srgbClr val="000000"/>
                        </a:solidFill>
                        <a:effectLst/>
                        <a:latin typeface="Tw Cen MT" panose="020B0602020104020603" pitchFamily="34" charset="0"/>
                        <a:ea typeface="Cambria" panose="02040503050406030204" pitchFamily="18" charset="0"/>
                      </a:endParaRPr>
                    </a:p>
                  </a:txBody>
                  <a:tcPr marL="3981" marR="3981" marT="3981" marB="0"/>
                </a:tc>
                <a:extLst>
                  <a:ext uri="{0D108BD9-81ED-4DB2-BD59-A6C34878D82A}">
                    <a16:rowId xmlns:a16="http://schemas.microsoft.com/office/drawing/2014/main" val="2679697616"/>
                  </a:ext>
                </a:extLst>
              </a:tr>
              <a:tr h="585194">
                <a:tc>
                  <a:txBody>
                    <a:bodyPr/>
                    <a:lstStyle/>
                    <a:p>
                      <a:pPr algn="l" fontAlgn="ctr"/>
                      <a:r>
                        <a:rPr lang="en-US" sz="2000" u="none" strike="noStrike" dirty="0" err="1">
                          <a:effectLst/>
                          <a:latin typeface="Tw Cen MT" panose="020B0602020104020603" pitchFamily="34" charset="0"/>
                          <a:ea typeface="Cambria" panose="02040503050406030204" pitchFamily="18" charset="0"/>
                        </a:rPr>
                        <a:t>Guéri</a:t>
                      </a:r>
                      <a:endParaRPr lang="en-US" sz="2000" b="0" i="0" u="none" strike="noStrike" dirty="0">
                        <a:solidFill>
                          <a:srgbClr val="000000"/>
                        </a:solidFill>
                        <a:effectLst/>
                        <a:latin typeface="Tw Cen MT" panose="020B0602020104020603" pitchFamily="34" charset="0"/>
                        <a:ea typeface="Cambria" panose="02040503050406030204" pitchFamily="18" charset="0"/>
                      </a:endParaRPr>
                    </a:p>
                  </a:txBody>
                  <a:tcPr marL="3981" marR="3981" marT="3981" marB="0" anchor="ctr"/>
                </a:tc>
                <a:tc>
                  <a:txBody>
                    <a:bodyPr/>
                    <a:lstStyle/>
                    <a:p>
                      <a:pPr algn="l" fontAlgn="t"/>
                      <a:r>
                        <a:rPr lang="fr-FR" sz="2000" u="none" strike="noStrike" dirty="0">
                          <a:effectLst/>
                          <a:latin typeface="Tw Cen MT" panose="020B0602020104020603" pitchFamily="34" charset="0"/>
                          <a:ea typeface="Cambria" panose="02040503050406030204" pitchFamily="18" charset="0"/>
                        </a:rPr>
                        <a:t>≥125mm pour 2 mesures consécutives et pas d'</a:t>
                      </a:r>
                      <a:r>
                        <a:rPr lang="fr-FR" sz="2000" u="none" strike="noStrike" dirty="0" err="1">
                          <a:effectLst/>
                          <a:latin typeface="Tw Cen MT" panose="020B0602020104020603" pitchFamily="34" charset="0"/>
                          <a:ea typeface="Cambria" panose="02040503050406030204" pitchFamily="18" charset="0"/>
                        </a:rPr>
                        <a:t>oedème</a:t>
                      </a:r>
                      <a:r>
                        <a:rPr lang="fr-FR" sz="2000" u="none" strike="noStrike" dirty="0">
                          <a:effectLst/>
                          <a:latin typeface="Tw Cen MT" panose="020B0602020104020603" pitchFamily="34" charset="0"/>
                          <a:ea typeface="Cambria" panose="02040503050406030204" pitchFamily="18" charset="0"/>
                        </a:rPr>
                        <a:t> avec un séjour minimum de 3 semaines</a:t>
                      </a:r>
                      <a:endParaRPr lang="fr-FR" sz="2000" b="0" i="0" u="none" strike="noStrike" dirty="0">
                        <a:solidFill>
                          <a:srgbClr val="000000"/>
                        </a:solidFill>
                        <a:effectLst/>
                        <a:latin typeface="Tw Cen MT" panose="020B0602020104020603" pitchFamily="34" charset="0"/>
                        <a:ea typeface="Cambria" panose="02040503050406030204" pitchFamily="18" charset="0"/>
                      </a:endParaRPr>
                    </a:p>
                  </a:txBody>
                  <a:tcPr marL="3981" marR="3981" marT="3981" marB="0"/>
                </a:tc>
                <a:extLst>
                  <a:ext uri="{0D108BD9-81ED-4DB2-BD59-A6C34878D82A}">
                    <a16:rowId xmlns:a16="http://schemas.microsoft.com/office/drawing/2014/main" val="4233053432"/>
                  </a:ext>
                </a:extLst>
              </a:tr>
              <a:tr h="294495">
                <a:tc>
                  <a:txBody>
                    <a:bodyPr/>
                    <a:lstStyle/>
                    <a:p>
                      <a:pPr algn="l" fontAlgn="ctr"/>
                      <a:r>
                        <a:rPr lang="en-US" sz="2000" u="none" strike="noStrike" dirty="0">
                          <a:effectLst/>
                          <a:latin typeface="Tw Cen MT" panose="020B0602020104020603" pitchFamily="34" charset="0"/>
                          <a:ea typeface="Cambria" panose="02040503050406030204" pitchFamily="18" charset="0"/>
                        </a:rPr>
                        <a:t>Abandon</a:t>
                      </a:r>
                      <a:endParaRPr lang="en-US" sz="2000" b="0" i="0" u="none" strike="noStrike" dirty="0">
                        <a:solidFill>
                          <a:srgbClr val="000000"/>
                        </a:solidFill>
                        <a:effectLst/>
                        <a:latin typeface="Tw Cen MT" panose="020B0602020104020603" pitchFamily="34" charset="0"/>
                        <a:ea typeface="Cambria" panose="02040503050406030204" pitchFamily="18" charset="0"/>
                      </a:endParaRPr>
                    </a:p>
                  </a:txBody>
                  <a:tcPr marL="3981" marR="3981" marT="3981" marB="0" anchor="ctr"/>
                </a:tc>
                <a:tc>
                  <a:txBody>
                    <a:bodyPr/>
                    <a:lstStyle/>
                    <a:p>
                      <a:pPr algn="l" fontAlgn="t"/>
                      <a:r>
                        <a:rPr lang="fr-FR" sz="2000" u="none" strike="noStrike" dirty="0">
                          <a:effectLst/>
                          <a:latin typeface="Tw Cen MT" panose="020B0602020104020603" pitchFamily="34" charset="0"/>
                          <a:ea typeface="Cambria" panose="02040503050406030204" pitchFamily="18" charset="0"/>
                        </a:rPr>
                        <a:t>Absence pendant 2 visites consécutives</a:t>
                      </a:r>
                      <a:endParaRPr lang="fr-FR" sz="2000" b="0" i="0" u="none" strike="noStrike" dirty="0">
                        <a:solidFill>
                          <a:srgbClr val="000000"/>
                        </a:solidFill>
                        <a:effectLst/>
                        <a:latin typeface="Tw Cen MT" panose="020B0602020104020603" pitchFamily="34" charset="0"/>
                        <a:ea typeface="Cambria" panose="02040503050406030204" pitchFamily="18" charset="0"/>
                      </a:endParaRPr>
                    </a:p>
                  </a:txBody>
                  <a:tcPr marL="3981" marR="3981" marT="3981" marB="0"/>
                </a:tc>
                <a:extLst>
                  <a:ext uri="{0D108BD9-81ED-4DB2-BD59-A6C34878D82A}">
                    <a16:rowId xmlns:a16="http://schemas.microsoft.com/office/drawing/2014/main" val="2655294159"/>
                  </a:ext>
                </a:extLst>
              </a:tr>
              <a:tr h="319118">
                <a:tc>
                  <a:txBody>
                    <a:bodyPr/>
                    <a:lstStyle/>
                    <a:p>
                      <a:pPr algn="l" fontAlgn="ctr"/>
                      <a:r>
                        <a:rPr lang="en-US" sz="2000" u="none" strike="noStrike" dirty="0">
                          <a:effectLst/>
                          <a:latin typeface="Tw Cen MT" panose="020B0602020104020603" pitchFamily="34" charset="0"/>
                          <a:ea typeface="Cambria" panose="02040503050406030204" pitchFamily="18" charset="0"/>
                        </a:rPr>
                        <a:t>Non </a:t>
                      </a:r>
                      <a:r>
                        <a:rPr lang="fr-FR" sz="2000" u="none" strike="noStrike" noProof="0" dirty="0">
                          <a:effectLst/>
                          <a:latin typeface="Tw Cen MT" panose="020B0602020104020603" pitchFamily="34" charset="0"/>
                          <a:ea typeface="Cambria" panose="02040503050406030204" pitchFamily="18" charset="0"/>
                        </a:rPr>
                        <a:t>répondent</a:t>
                      </a:r>
                      <a:endParaRPr lang="fr-FR" sz="2000" b="0" i="0" u="none" strike="noStrike" noProof="0" dirty="0">
                        <a:solidFill>
                          <a:srgbClr val="000000"/>
                        </a:solidFill>
                        <a:effectLst/>
                        <a:latin typeface="Tw Cen MT" panose="020B0602020104020603" pitchFamily="34" charset="0"/>
                        <a:ea typeface="Cambria" panose="02040503050406030204" pitchFamily="18" charset="0"/>
                      </a:endParaRPr>
                    </a:p>
                  </a:txBody>
                  <a:tcPr marL="3981" marR="3981" marT="3981" marB="0" anchor="ctr"/>
                </a:tc>
                <a:tc>
                  <a:txBody>
                    <a:bodyPr/>
                    <a:lstStyle/>
                    <a:p>
                      <a:pPr algn="l" fontAlgn="t"/>
                      <a:r>
                        <a:rPr lang="fr-FR" sz="2000" u="none" strike="noStrike" dirty="0">
                          <a:effectLst/>
                          <a:latin typeface="Tw Cen MT" panose="020B0602020104020603" pitchFamily="34" charset="0"/>
                          <a:ea typeface="Cambria" panose="02040503050406030204" pitchFamily="18" charset="0"/>
                        </a:rPr>
                        <a:t>l'enfant n'a pas atteint les critères de sortie dans les </a:t>
                      </a:r>
                      <a:r>
                        <a:rPr lang="fr-FR" sz="2000" u="none" strike="noStrike" dirty="0">
                          <a:solidFill>
                            <a:srgbClr val="FF0000"/>
                          </a:solidFill>
                          <a:effectLst/>
                          <a:latin typeface="Tw Cen MT" panose="020B0602020104020603" pitchFamily="34" charset="0"/>
                          <a:ea typeface="Cambria" panose="02040503050406030204" pitchFamily="18" charset="0"/>
                        </a:rPr>
                        <a:t>12 semaines</a:t>
                      </a:r>
                      <a:endParaRPr lang="fr-FR" sz="2000" b="0" i="0" u="none" strike="noStrike" dirty="0">
                        <a:solidFill>
                          <a:srgbClr val="FF0000"/>
                        </a:solidFill>
                        <a:effectLst/>
                        <a:latin typeface="Tw Cen MT" panose="020B0602020104020603" pitchFamily="34" charset="0"/>
                        <a:ea typeface="Cambria" panose="02040503050406030204" pitchFamily="18" charset="0"/>
                      </a:endParaRPr>
                    </a:p>
                  </a:txBody>
                  <a:tcPr marL="3981" marR="3981" marT="3981" marB="0"/>
                </a:tc>
                <a:extLst>
                  <a:ext uri="{0D108BD9-81ED-4DB2-BD59-A6C34878D82A}">
                    <a16:rowId xmlns:a16="http://schemas.microsoft.com/office/drawing/2014/main" val="2535039449"/>
                  </a:ext>
                </a:extLst>
              </a:tr>
              <a:tr h="294495">
                <a:tc>
                  <a:txBody>
                    <a:bodyPr/>
                    <a:lstStyle/>
                    <a:p>
                      <a:pPr algn="l" fontAlgn="ctr"/>
                      <a:r>
                        <a:rPr lang="en-US" sz="2000" u="none" strike="noStrike" dirty="0" err="1">
                          <a:effectLst/>
                          <a:latin typeface="Tw Cen MT" panose="020B0602020104020603" pitchFamily="34" charset="0"/>
                          <a:ea typeface="Cambria" panose="02040503050406030204" pitchFamily="18" charset="0"/>
                        </a:rPr>
                        <a:t>Procédure</a:t>
                      </a:r>
                      <a:r>
                        <a:rPr lang="en-US" sz="2000" u="none" strike="noStrike" dirty="0">
                          <a:effectLst/>
                          <a:latin typeface="Tw Cen MT" panose="020B0602020104020603" pitchFamily="34" charset="0"/>
                          <a:ea typeface="Cambria" panose="02040503050406030204" pitchFamily="18" charset="0"/>
                        </a:rPr>
                        <a:t> de sortie</a:t>
                      </a:r>
                      <a:endParaRPr lang="en-US" sz="2000" b="0" i="0" u="none" strike="noStrike" dirty="0">
                        <a:solidFill>
                          <a:srgbClr val="000000"/>
                        </a:solidFill>
                        <a:effectLst/>
                        <a:latin typeface="Tw Cen MT" panose="020B0602020104020603" pitchFamily="34" charset="0"/>
                        <a:ea typeface="Cambria" panose="02040503050406030204" pitchFamily="18" charset="0"/>
                      </a:endParaRPr>
                    </a:p>
                  </a:txBody>
                  <a:tcPr marL="3981" marR="3981" marT="3981" marB="0" anchor="ctr"/>
                </a:tc>
                <a:tc>
                  <a:txBody>
                    <a:bodyPr/>
                    <a:lstStyle/>
                    <a:p>
                      <a:pPr algn="l" fontAlgn="t"/>
                      <a:r>
                        <a:rPr lang="fr-FR" sz="2000" u="none" strike="noStrike" dirty="0">
                          <a:effectLst/>
                          <a:latin typeface="Tw Cen MT" panose="020B0602020104020603" pitchFamily="34" charset="0"/>
                          <a:ea typeface="Cambria" panose="02040503050406030204" pitchFamily="18" charset="0"/>
                        </a:rPr>
                        <a:t>Sortie avec ration pour 1 semaine (7 sachets)</a:t>
                      </a:r>
                      <a:endParaRPr lang="fr-FR" sz="2000" b="0" i="0" u="none" strike="noStrike" dirty="0">
                        <a:solidFill>
                          <a:srgbClr val="000000"/>
                        </a:solidFill>
                        <a:effectLst/>
                        <a:latin typeface="Tw Cen MT" panose="020B0602020104020603" pitchFamily="34" charset="0"/>
                        <a:ea typeface="Cambria" panose="02040503050406030204" pitchFamily="18" charset="0"/>
                      </a:endParaRPr>
                    </a:p>
                  </a:txBody>
                  <a:tcPr marL="3981" marR="3981" marT="3981" marB="0"/>
                </a:tc>
                <a:extLst>
                  <a:ext uri="{0D108BD9-81ED-4DB2-BD59-A6C34878D82A}">
                    <a16:rowId xmlns:a16="http://schemas.microsoft.com/office/drawing/2014/main" val="1220503345"/>
                  </a:ext>
                </a:extLst>
              </a:tr>
              <a:tr h="294495">
                <a:tc>
                  <a:txBody>
                    <a:bodyPr/>
                    <a:lstStyle/>
                    <a:p>
                      <a:pPr algn="l" fontAlgn="ctr"/>
                      <a:r>
                        <a:rPr lang="en-US" sz="2000" u="none" strike="noStrike">
                          <a:effectLst/>
                          <a:latin typeface="Tw Cen MT" panose="020B0602020104020603" pitchFamily="34" charset="0"/>
                          <a:ea typeface="Cambria" panose="02040503050406030204" pitchFamily="18" charset="0"/>
                        </a:rPr>
                        <a:t>Médicaments de routine</a:t>
                      </a:r>
                      <a:endParaRPr lang="en-US" sz="2000" b="0" i="0" u="none" strike="noStrike">
                        <a:solidFill>
                          <a:srgbClr val="000000"/>
                        </a:solidFill>
                        <a:effectLst/>
                        <a:latin typeface="Tw Cen MT" panose="020B0602020104020603" pitchFamily="34" charset="0"/>
                        <a:ea typeface="Cambria" panose="02040503050406030204" pitchFamily="18" charset="0"/>
                      </a:endParaRPr>
                    </a:p>
                  </a:txBody>
                  <a:tcPr marL="3981" marR="3981" marT="3981" marB="0" anchor="ctr"/>
                </a:tc>
                <a:tc>
                  <a:txBody>
                    <a:bodyPr/>
                    <a:lstStyle/>
                    <a:p>
                      <a:pPr algn="l" fontAlgn="t"/>
                      <a:r>
                        <a:rPr lang="fr-FR" sz="2000" b="0" i="0" u="none" strike="noStrike" dirty="0">
                          <a:solidFill>
                            <a:srgbClr val="FF0000"/>
                          </a:solidFill>
                          <a:effectLst/>
                          <a:latin typeface="Tw Cen MT" panose="020B0602020104020603" pitchFamily="34" charset="0"/>
                          <a:ea typeface="Cambria" panose="02040503050406030204" pitchFamily="18" charset="0"/>
                        </a:rPr>
                        <a:t>Médicaments modifiés au niveau communautaire</a:t>
                      </a:r>
                      <a:endParaRPr lang="en-US" sz="2000" b="0" i="0" u="none" strike="noStrike" dirty="0">
                        <a:solidFill>
                          <a:srgbClr val="FF0000"/>
                        </a:solidFill>
                        <a:effectLst/>
                        <a:latin typeface="Tw Cen MT" panose="020B0602020104020603" pitchFamily="34" charset="0"/>
                        <a:ea typeface="Cambria" panose="02040503050406030204" pitchFamily="18" charset="0"/>
                      </a:endParaRPr>
                    </a:p>
                  </a:txBody>
                  <a:tcPr marL="3981" marR="3981" marT="3981" marB="0"/>
                </a:tc>
                <a:extLst>
                  <a:ext uri="{0D108BD9-81ED-4DB2-BD59-A6C34878D82A}">
                    <a16:rowId xmlns:a16="http://schemas.microsoft.com/office/drawing/2014/main" val="2014549625"/>
                  </a:ext>
                </a:extLst>
              </a:tr>
              <a:tr h="319118">
                <a:tc>
                  <a:txBody>
                    <a:bodyPr/>
                    <a:lstStyle/>
                    <a:p>
                      <a:pPr algn="l" fontAlgn="ctr"/>
                      <a:r>
                        <a:rPr lang="en-US" sz="2000" u="none" strike="noStrike">
                          <a:effectLst/>
                          <a:latin typeface="Tw Cen MT" panose="020B0602020104020603" pitchFamily="34" charset="0"/>
                          <a:ea typeface="Cambria" panose="02040503050406030204" pitchFamily="18" charset="0"/>
                        </a:rPr>
                        <a:t>Procédures de référence</a:t>
                      </a:r>
                      <a:endParaRPr lang="en-US" sz="2000" b="0" i="0" u="none" strike="noStrike">
                        <a:solidFill>
                          <a:srgbClr val="000000"/>
                        </a:solidFill>
                        <a:effectLst/>
                        <a:latin typeface="Tw Cen MT" panose="020B0602020104020603" pitchFamily="34" charset="0"/>
                        <a:ea typeface="Cambria" panose="02040503050406030204" pitchFamily="18" charset="0"/>
                      </a:endParaRPr>
                    </a:p>
                  </a:txBody>
                  <a:tcPr marL="3981" marR="3981" marT="3981" marB="0" anchor="ctr"/>
                </a:tc>
                <a:tc>
                  <a:txBody>
                    <a:bodyPr/>
                    <a:lstStyle/>
                    <a:p>
                      <a:pPr algn="l" fontAlgn="t"/>
                      <a:r>
                        <a:rPr lang="en-US" sz="2000" u="none" strike="noStrike" dirty="0" err="1">
                          <a:effectLst/>
                          <a:latin typeface="Tw Cen MT" panose="020B0602020104020603" pitchFamily="34" charset="0"/>
                          <a:ea typeface="Cambria" panose="02040503050406030204" pitchFamily="18" charset="0"/>
                        </a:rPr>
                        <a:t>Selon</a:t>
                      </a:r>
                      <a:r>
                        <a:rPr lang="en-US" sz="2000" u="none" strike="noStrike" dirty="0">
                          <a:effectLst/>
                          <a:latin typeface="Tw Cen MT" panose="020B0602020104020603" pitchFamily="34" charset="0"/>
                          <a:ea typeface="Cambria" panose="02040503050406030204" pitchFamily="18" charset="0"/>
                        </a:rPr>
                        <a:t> les directives </a:t>
                      </a:r>
                      <a:r>
                        <a:rPr lang="en-US" sz="2000" u="none" strike="noStrike" dirty="0" err="1">
                          <a:effectLst/>
                          <a:latin typeface="Tw Cen MT" panose="020B0602020104020603" pitchFamily="34" charset="0"/>
                          <a:ea typeface="Cambria" panose="02040503050406030204" pitchFamily="18" charset="0"/>
                        </a:rPr>
                        <a:t>nationales</a:t>
                      </a:r>
                      <a:endParaRPr lang="en-US" sz="2000" b="0" i="0" u="none" strike="noStrike" dirty="0">
                        <a:solidFill>
                          <a:srgbClr val="000000"/>
                        </a:solidFill>
                        <a:effectLst/>
                        <a:latin typeface="Tw Cen MT" panose="020B0602020104020603" pitchFamily="34" charset="0"/>
                        <a:ea typeface="Cambria" panose="02040503050406030204" pitchFamily="18" charset="0"/>
                      </a:endParaRPr>
                    </a:p>
                  </a:txBody>
                  <a:tcPr marL="3981" marR="3981" marT="3981" marB="0"/>
                </a:tc>
                <a:extLst>
                  <a:ext uri="{0D108BD9-81ED-4DB2-BD59-A6C34878D82A}">
                    <a16:rowId xmlns:a16="http://schemas.microsoft.com/office/drawing/2014/main" val="349686887"/>
                  </a:ext>
                </a:extLst>
              </a:tr>
            </a:tbl>
          </a:graphicData>
        </a:graphic>
      </p:graphicFrame>
    </p:spTree>
    <p:extLst>
      <p:ext uri="{BB962C8B-B14F-4D97-AF65-F5344CB8AC3E}">
        <p14:creationId xmlns:p14="http://schemas.microsoft.com/office/powerpoint/2010/main" val="766435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326696" y="1053885"/>
            <a:ext cx="11410485" cy="5171450"/>
          </a:xfrm>
        </p:spPr>
        <p:txBody>
          <a:bodyPr>
            <a:noAutofit/>
          </a:bodyPr>
          <a:lstStyle/>
          <a:p>
            <a:pPr>
              <a:lnSpc>
                <a:spcPct val="100000"/>
              </a:lnSpc>
              <a:buFont typeface="Wingdings" panose="05000000000000000000" pitchFamily="2" charset="2"/>
              <a:buChar char="§"/>
            </a:pPr>
            <a:r>
              <a:rPr lang="fr-FR" sz="2300" dirty="0">
                <a:latin typeface="Tw Cen MT" panose="020B0602020104020603" pitchFamily="34" charset="0"/>
              </a:rPr>
              <a:t>Simplifier et unifier le traitement de la malnutrition aiguë sévère et modérée non compliquée (MAS/MAM) pour les enfants âgés de 6 à 59 mois en un seul protocole afin d'améliorer la couverture mondiale, la qualité, la continuité des soins et le rapport coût-efficacité du traitement</a:t>
            </a:r>
          </a:p>
          <a:p>
            <a:pPr>
              <a:lnSpc>
                <a:spcPct val="100000"/>
              </a:lnSpc>
              <a:buFont typeface="Wingdings" panose="05000000000000000000" pitchFamily="2" charset="2"/>
              <a:buChar char="§"/>
            </a:pPr>
            <a:r>
              <a:rPr lang="fr-FR" sz="2300" dirty="0">
                <a:latin typeface="Tw Cen MT" panose="020B0602020104020603" pitchFamily="34" charset="0"/>
              </a:rPr>
              <a:t>Rendre le traitement disponible pour tous les enfants émaciés âgés de 6 à 59 mois, définis par un CCM &lt;125 mm (critères d'admission élargis, PB et/ou œdème uniquement)</a:t>
            </a:r>
          </a:p>
          <a:p>
            <a:pPr>
              <a:lnSpc>
                <a:spcPct val="100000"/>
              </a:lnSpc>
              <a:buFont typeface="Wingdings" panose="05000000000000000000" pitchFamily="2" charset="2"/>
              <a:buChar char="§"/>
            </a:pPr>
            <a:r>
              <a:rPr lang="fr-FR" sz="2300" dirty="0">
                <a:latin typeface="Tw Cen MT" panose="020B0602020104020603" pitchFamily="34" charset="0"/>
              </a:rPr>
              <a:t>Réaliser des économies grâce à un programme de traitement unifié et rationalisé de la MAS et de la MAM qui utilise un seul produit de traitement et une seule chaîne d'approvisionnement (utilisation d'un seul produit de traitement) </a:t>
            </a:r>
          </a:p>
          <a:p>
            <a:pPr>
              <a:lnSpc>
                <a:spcPct val="100000"/>
              </a:lnSpc>
              <a:buFont typeface="Wingdings" panose="05000000000000000000" pitchFamily="2" charset="2"/>
              <a:buChar char="§"/>
            </a:pPr>
            <a:r>
              <a:rPr lang="fr-FR" sz="2300" dirty="0">
                <a:latin typeface="Tw Cen MT" panose="020B0602020104020603" pitchFamily="34" charset="0"/>
              </a:rPr>
              <a:t>Délivrer le traitement à des doses qui s'alignent sur les attentes de croissance et les besoins énergétiques (dosage modifié) </a:t>
            </a:r>
          </a:p>
          <a:p>
            <a:pPr>
              <a:lnSpc>
                <a:spcPct val="100000"/>
              </a:lnSpc>
              <a:buFont typeface="Wingdings" panose="05000000000000000000" pitchFamily="2" charset="2"/>
              <a:buChar char="§"/>
            </a:pPr>
            <a:r>
              <a:rPr lang="fr-FR" sz="2300" dirty="0">
                <a:latin typeface="Tw Cen MT" panose="020B0602020104020603" pitchFamily="34" charset="0"/>
              </a:rPr>
              <a:t>Veiller à ce que les enfants émaciés ne subissent pas de "pauses" dans le traitement, en minimisant les abandons et les pertes au niveau du suivi</a:t>
            </a: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chor="ctr">
            <a:normAutofit fontScale="90000"/>
          </a:bodyPr>
          <a:lstStyle/>
          <a:p>
            <a:pPr algn="ctr"/>
            <a:r>
              <a:rPr lang="en-US" b="1" dirty="0" err="1">
                <a:solidFill>
                  <a:schemeClr val="tx1"/>
                </a:solidFill>
              </a:rPr>
              <a:t>Objectifs</a:t>
            </a:r>
            <a:r>
              <a:rPr lang="en-US" b="1" dirty="0">
                <a:solidFill>
                  <a:schemeClr val="tx1"/>
                </a:solidFill>
              </a:rPr>
              <a:t> de </a:t>
            </a:r>
            <a:r>
              <a:rPr lang="en-US" b="1" dirty="0" err="1">
                <a:solidFill>
                  <a:schemeClr val="tx1"/>
                </a:solidFill>
              </a:rPr>
              <a:t>protocole</a:t>
            </a:r>
            <a:r>
              <a:rPr lang="en-US" b="1" dirty="0">
                <a:solidFill>
                  <a:schemeClr val="tx1"/>
                </a:solidFill>
              </a:rPr>
              <a:t> combine</a:t>
            </a:r>
            <a:endParaRPr lang="en-UG" b="1" dirty="0">
              <a:solidFill>
                <a:schemeClr val="tx1"/>
              </a:solidFill>
            </a:endParaRPr>
          </a:p>
        </p:txBody>
      </p:sp>
    </p:spTree>
    <p:extLst>
      <p:ext uri="{BB962C8B-B14F-4D97-AF65-F5344CB8AC3E}">
        <p14:creationId xmlns:p14="http://schemas.microsoft.com/office/powerpoint/2010/main" val="3406806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9765077-C37B-48B8-878E-E9F06EDF2916}"/>
              </a:ext>
            </a:extLst>
          </p:cNvPr>
          <p:cNvGraphicFramePr>
            <a:graphicFrameLocks noGrp="1"/>
          </p:cNvGraphicFramePr>
          <p:nvPr>
            <p:ph idx="1"/>
          </p:nvPr>
        </p:nvGraphicFramePr>
        <p:xfrm>
          <a:off x="240630" y="-360242"/>
          <a:ext cx="11710737" cy="6087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a:extLst>
              <a:ext uri="{FF2B5EF4-FFF2-40B4-BE49-F238E27FC236}">
                <a16:creationId xmlns:a16="http://schemas.microsoft.com/office/drawing/2014/main" id="{159FAE2F-416C-4B11-99E6-202A472FABF5}"/>
              </a:ext>
            </a:extLst>
          </p:cNvPr>
          <p:cNvSpPr/>
          <p:nvPr/>
        </p:nvSpPr>
        <p:spPr>
          <a:xfrm>
            <a:off x="4170946" y="995649"/>
            <a:ext cx="3657600" cy="3657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Rectangle 7">
            <a:extLst>
              <a:ext uri="{FF2B5EF4-FFF2-40B4-BE49-F238E27FC236}">
                <a16:creationId xmlns:a16="http://schemas.microsoft.com/office/drawing/2014/main" id="{32441CC1-2F67-48C7-81A0-82C872576738}"/>
              </a:ext>
            </a:extLst>
          </p:cNvPr>
          <p:cNvSpPr/>
          <p:nvPr/>
        </p:nvSpPr>
        <p:spPr>
          <a:xfrm>
            <a:off x="4282713" y="5450997"/>
            <a:ext cx="4355744" cy="98488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solidFill>
                  <a:srgbClr val="77CDB4"/>
                </a:solidFill>
                <a:latin typeface="Tw Cen MT" panose="020B0602020104020603"/>
              </a:rPr>
              <a:t>LOGISTIQUE ET APPROVISIONNEMENT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dirty="0">
                <a:latin typeface="Tw Cen MT" panose="020B0602020104020603" pitchFamily="34" charset="0"/>
              </a:rPr>
              <a:t>Disponibilité, gestion et suivi </a:t>
            </a: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27CED7"/>
              </a:solidFill>
              <a:effectLst/>
              <a:uLnTx/>
              <a:uFillTx/>
              <a:latin typeface="Tw Cen MT" panose="020B0602020104020603"/>
              <a:ea typeface="+mn-ea"/>
              <a:cs typeface="+mn-cs"/>
            </a:endParaRPr>
          </a:p>
        </p:txBody>
      </p:sp>
      <p:sp>
        <p:nvSpPr>
          <p:cNvPr id="9" name="Rectangle 8">
            <a:extLst>
              <a:ext uri="{FF2B5EF4-FFF2-40B4-BE49-F238E27FC236}">
                <a16:creationId xmlns:a16="http://schemas.microsoft.com/office/drawing/2014/main" id="{8F5A271F-CAF2-4FF7-AC8A-53D80EBAB591}"/>
              </a:ext>
            </a:extLst>
          </p:cNvPr>
          <p:cNvSpPr/>
          <p:nvPr/>
        </p:nvSpPr>
        <p:spPr>
          <a:xfrm>
            <a:off x="8638456" y="2899172"/>
            <a:ext cx="3120406" cy="233910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solidFill>
                  <a:srgbClr val="27CED7"/>
                </a:solidFill>
                <a:latin typeface="Tw Cen MT" panose="020B0602020104020603"/>
              </a:rPr>
              <a:t>DEMANDE</a:t>
            </a:r>
            <a:r>
              <a:rPr kumimoji="0" lang="en-US" sz="2000" b="1" i="0" u="none" strike="noStrike" kern="1200" cap="none" spc="0" normalizeH="0" baseline="0" noProof="0" dirty="0">
                <a:ln>
                  <a:noFill/>
                </a:ln>
                <a:solidFill>
                  <a:srgbClr val="77CDB4"/>
                </a:solidFill>
                <a:effectLst/>
                <a:uLnTx/>
                <a:uFillTx/>
                <a:latin typeface="Tw Cen MT" panose="020B0602020104020603"/>
                <a:ea typeface="+mn-ea"/>
                <a:cs typeface="+mn-cs"/>
              </a:rPr>
              <a:t> </a:t>
            </a:r>
            <a:r>
              <a:rPr lang="en-US" sz="2000" b="1" dirty="0">
                <a:solidFill>
                  <a:srgbClr val="27CED7"/>
                </a:solidFill>
                <a:latin typeface="Tw Cen MT" panose="020B0602020104020603"/>
              </a:rPr>
              <a:t>ET SERVICES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i="0" u="none" strike="noStrike" kern="1200" cap="none" spc="0" normalizeH="0" baseline="0" noProof="0" dirty="0">
                <a:ln>
                  <a:noFill/>
                </a:ln>
                <a:solidFill>
                  <a:prstClr val="black"/>
                </a:solidFill>
                <a:effectLst/>
                <a:uLnTx/>
                <a:uFillTx/>
                <a:latin typeface="Tw Cen MT" panose="020B0602020104020603"/>
                <a:ea typeface="+mn-ea"/>
                <a:cs typeface="+mn-cs"/>
              </a:rPr>
              <a:t>Dépistage précoce +PB famille.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i="0" u="none" strike="noStrike" kern="1200" cap="none" spc="0" normalizeH="0" baseline="0" noProof="0" dirty="0">
                <a:ln>
                  <a:noFill/>
                </a:ln>
                <a:solidFill>
                  <a:prstClr val="black"/>
                </a:solidFill>
                <a:effectLst/>
                <a:uLnTx/>
                <a:uFillTx/>
                <a:latin typeface="Tw Cen MT" panose="020B0602020104020603"/>
                <a:ea typeface="+mn-ea"/>
                <a:cs typeface="+mn-cs"/>
              </a:rPr>
              <a:t>Qualité des services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i="0" u="none" strike="noStrike" kern="1200" cap="none" spc="0" normalizeH="0" baseline="0" noProof="0" dirty="0">
                <a:ln>
                  <a:noFill/>
                </a:ln>
                <a:solidFill>
                  <a:prstClr val="black"/>
                </a:solidFill>
                <a:effectLst/>
                <a:uLnTx/>
                <a:uFillTx/>
                <a:latin typeface="Tw Cen MT" panose="020B0602020104020603"/>
                <a:ea typeface="+mn-ea"/>
                <a:cs typeface="+mn-cs"/>
              </a:rPr>
              <a:t>Disponibilité des intrants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i="0" u="none" strike="noStrike" kern="1200" cap="none" spc="0" normalizeH="0" baseline="0" noProof="0" dirty="0">
                <a:ln>
                  <a:noFill/>
                </a:ln>
                <a:solidFill>
                  <a:prstClr val="black"/>
                </a:solidFill>
                <a:effectLst/>
                <a:uLnTx/>
                <a:uFillTx/>
                <a:latin typeface="Tw Cen MT" panose="020B0602020104020603"/>
                <a:ea typeface="+mn-ea"/>
                <a:cs typeface="+mn-cs"/>
              </a:rPr>
              <a:t>Mécanismes de retour d'information de la communauté</a:t>
            </a:r>
            <a:endParaRPr kumimoji="0" lang="en-US" sz="180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52EAF248-BD3A-428F-9B30-0335DB435422}"/>
              </a:ext>
            </a:extLst>
          </p:cNvPr>
          <p:cNvSpPr/>
          <p:nvPr/>
        </p:nvSpPr>
        <p:spPr>
          <a:xfrm>
            <a:off x="240630" y="2824449"/>
            <a:ext cx="3312916" cy="29238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E8853"/>
                </a:solidFill>
                <a:effectLst/>
                <a:uLnTx/>
                <a:uFillTx/>
                <a:latin typeface="Tw Cen MT" panose="020B0602020104020603"/>
                <a:ea typeface="+mn-ea"/>
                <a:cs typeface="+mn-cs"/>
              </a:rPr>
              <a:t>RENFORCEMENT DES CAPACITÉS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Formation </a:t>
            </a:r>
            <a:r>
              <a:rPr kumimoji="0" lang="fr-FR" sz="1800" b="1" i="0" u="none" strike="noStrike" kern="1200" cap="none" spc="0" normalizeH="0" baseline="0" noProof="0" dirty="0">
                <a:ln>
                  <a:noFill/>
                </a:ln>
                <a:solidFill>
                  <a:prstClr val="black"/>
                </a:solidFill>
                <a:effectLst/>
                <a:uLnTx/>
                <a:uFillTx/>
                <a:latin typeface="Tw Cen MT" panose="020B0602020104020603"/>
                <a:ea typeface="+mn-ea"/>
                <a:cs typeface="+mn-cs"/>
              </a:rPr>
              <a:t>initiale et recyclage</a:t>
            </a: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 périodiques (niveau CS/supérieur et </a:t>
            </a:r>
            <a:r>
              <a:rPr kumimoji="0" lang="fr-FR" sz="1800" b="0" i="0" u="none" strike="noStrike" kern="1200" cap="none" spc="0" normalizeH="0" baseline="0" noProof="0" dirty="0" err="1">
                <a:ln>
                  <a:noFill/>
                </a:ln>
                <a:solidFill>
                  <a:prstClr val="black"/>
                </a:solidFill>
                <a:effectLst/>
                <a:uLnTx/>
                <a:uFillTx/>
                <a:latin typeface="Tw Cen MT" panose="020B0602020104020603"/>
                <a:ea typeface="+mn-ea"/>
                <a:cs typeface="+mn-cs"/>
              </a:rPr>
              <a:t>cac</a:t>
            </a: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Coaching fréquent pour </a:t>
            </a:r>
            <a:r>
              <a:rPr kumimoji="0" lang="fr-FR" sz="1800" b="1" i="0" u="none" strike="noStrike" kern="1200" cap="none" spc="0" normalizeH="0" baseline="0" noProof="0" dirty="0">
                <a:ln>
                  <a:noFill/>
                </a:ln>
                <a:solidFill>
                  <a:prstClr val="black"/>
                </a:solidFill>
                <a:effectLst/>
                <a:uLnTx/>
                <a:uFillTx/>
                <a:latin typeface="Tw Cen MT" panose="020B0602020104020603"/>
                <a:ea typeface="+mn-ea"/>
                <a:cs typeface="+mn-cs"/>
              </a:rPr>
              <a:t>assurer la qualité</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Développement d'outils </a:t>
            </a:r>
            <a:r>
              <a:rPr kumimoji="0" lang="fr-FR" sz="1800" b="1" i="0" u="none" strike="noStrike" kern="1200" cap="none" spc="0" normalizeH="0" baseline="0" noProof="0" dirty="0">
                <a:ln>
                  <a:noFill/>
                </a:ln>
                <a:solidFill>
                  <a:prstClr val="black"/>
                </a:solidFill>
                <a:effectLst/>
                <a:uLnTx/>
                <a:uFillTx/>
                <a:latin typeface="Tw Cen MT" panose="020B0602020104020603"/>
                <a:ea typeface="+mn-ea"/>
                <a:cs typeface="+mn-cs"/>
              </a:rPr>
              <a:t>adaptés</a:t>
            </a: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 pour </a:t>
            </a:r>
            <a:r>
              <a:rPr kumimoji="0" lang="fr-FR" sz="1800" b="1" i="0" u="none" strike="noStrike" kern="1200" cap="none" spc="0" normalizeH="0" baseline="0" noProof="0" dirty="0">
                <a:ln>
                  <a:noFill/>
                </a:ln>
                <a:solidFill>
                  <a:prstClr val="black"/>
                </a:solidFill>
                <a:effectLst/>
                <a:uLnTx/>
                <a:uFillTx/>
                <a:latin typeface="Tw Cen MT" panose="020B0602020104020603"/>
                <a:ea typeface="+mn-ea"/>
                <a:cs typeface="+mn-cs"/>
              </a:rPr>
              <a:t>faciliter le mise en ouvré</a:t>
            </a: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a:t>
            </a:r>
            <a:endParaRPr kumimoji="0" lang="en-US" sz="1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2" name="Rectangle 11">
            <a:extLst>
              <a:ext uri="{FF2B5EF4-FFF2-40B4-BE49-F238E27FC236}">
                <a16:creationId xmlns:a16="http://schemas.microsoft.com/office/drawing/2014/main" id="{FB5EB135-21A6-42DD-BAD7-006E93B0F2F1}"/>
              </a:ext>
            </a:extLst>
          </p:cNvPr>
          <p:cNvSpPr/>
          <p:nvPr/>
        </p:nvSpPr>
        <p:spPr>
          <a:xfrm>
            <a:off x="4454551" y="1793397"/>
            <a:ext cx="3029311" cy="218521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w Cen MT" panose="020B0602020104020603"/>
                <a:ea typeface="+mn-ea"/>
                <a:cs typeface="+mn-cs"/>
              </a:rPr>
              <a:t>Protocole</a:t>
            </a:r>
            <a:r>
              <a:rPr kumimoji="0" lang="en-US" sz="3200" b="1" i="0" u="none" strike="noStrike" kern="1200" cap="none" spc="0" normalizeH="0" baseline="0" noProof="0" dirty="0">
                <a:ln>
                  <a:noFill/>
                </a:ln>
                <a:solidFill>
                  <a:prstClr val="black"/>
                </a:solidFill>
                <a:effectLst/>
                <a:uLnTx/>
                <a:uFillTx/>
                <a:latin typeface="Tw Cen MT" panose="020B0602020104020603"/>
                <a:ea typeface="+mn-ea"/>
                <a:cs typeface="+mn-cs"/>
              </a:rPr>
              <a:t> combine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highlight>
                  <a:srgbClr val="1CADE4"/>
                </a:highlight>
                <a:uLnTx/>
                <a:uFillTx/>
                <a:latin typeface="Tw Cen MT" panose="020B0602020104020603"/>
                <a:ea typeface="+mn-ea"/>
                <a:cs typeface="+mn-cs"/>
              </a:rPr>
              <a:t>Implications </a:t>
            </a:r>
            <a:r>
              <a:rPr kumimoji="0" lang="en-US" sz="2400" b="1" i="0" u="none" strike="noStrike" kern="1200" cap="none" spc="0" normalizeH="0" baseline="0" noProof="0" dirty="0" err="1">
                <a:ln>
                  <a:noFill/>
                </a:ln>
                <a:solidFill>
                  <a:prstClr val="white"/>
                </a:solidFill>
                <a:effectLst/>
                <a:highlight>
                  <a:srgbClr val="1CADE4"/>
                </a:highlight>
                <a:uLnTx/>
                <a:uFillTx/>
                <a:latin typeface="Tw Cen MT" panose="020B0602020104020603"/>
                <a:ea typeface="+mn-ea"/>
                <a:cs typeface="+mn-cs"/>
              </a:rPr>
              <a:t>programmatiques</a:t>
            </a:r>
            <a:r>
              <a:rPr kumimoji="0" lang="en-US" sz="2400" b="1" i="0" u="none" strike="noStrike" kern="1200" cap="none" spc="0" normalizeH="0" baseline="0" noProof="0" dirty="0">
                <a:ln>
                  <a:noFill/>
                </a:ln>
                <a:solidFill>
                  <a:prstClr val="white"/>
                </a:solidFill>
                <a:effectLst/>
                <a:highlight>
                  <a:srgbClr val="1CADE4"/>
                </a:highlight>
                <a:uLnTx/>
                <a:uFillTx/>
                <a:latin typeface="Tw Cen MT" panose="020B0602020104020603"/>
                <a:ea typeface="+mn-ea"/>
                <a:cs typeface="+mn-cs"/>
              </a:rPr>
              <a:t> et politiques</a:t>
            </a:r>
            <a:endParaRPr kumimoji="0" lang="en-US" sz="2400" b="0" i="0" u="none" strike="noStrike" kern="1200" cap="none" spc="0" normalizeH="0" baseline="0" noProof="0" dirty="0">
              <a:ln>
                <a:noFill/>
              </a:ln>
              <a:solidFill>
                <a:srgbClr val="1CADE4"/>
              </a:solidFill>
              <a:effectLst/>
              <a:uLnTx/>
              <a:uFillTx/>
              <a:latin typeface="Tw Cen MT" panose="020B0602020104020603"/>
              <a:ea typeface="+mn-ea"/>
              <a:cs typeface="+mn-cs"/>
            </a:endParaRPr>
          </a:p>
        </p:txBody>
      </p:sp>
      <p:sp>
        <p:nvSpPr>
          <p:cNvPr id="13" name="Rectangle 12">
            <a:extLst>
              <a:ext uri="{FF2B5EF4-FFF2-40B4-BE49-F238E27FC236}">
                <a16:creationId xmlns:a16="http://schemas.microsoft.com/office/drawing/2014/main" id="{35BD63AD-673E-4457-8539-D5AA8F181F86}"/>
              </a:ext>
            </a:extLst>
          </p:cNvPr>
          <p:cNvSpPr/>
          <p:nvPr/>
        </p:nvSpPr>
        <p:spPr>
          <a:xfrm>
            <a:off x="8518356" y="376913"/>
            <a:ext cx="3504982" cy="123110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ADE4"/>
                </a:solidFill>
                <a:effectLst/>
                <a:uLnTx/>
                <a:uFillTx/>
                <a:latin typeface="Tw Cen MT" panose="020B0602020104020603"/>
                <a:ea typeface="+mn-ea"/>
                <a:cs typeface="+mn-cs"/>
              </a:rPr>
              <a:t>OÙ ET QUAND</a:t>
            </a:r>
          </a:p>
          <a:p>
            <a:pPr marL="285750" lvl="0" indent="-285750" defTabSz="457200">
              <a:buFont typeface="Arial" panose="020B0604020202020204" pitchFamily="34" charset="0"/>
              <a:buChar char="•"/>
              <a:defRPr/>
            </a:pP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Dans les </a:t>
            </a:r>
            <a:r>
              <a:rPr lang="fr-FR" b="1" dirty="0">
                <a:solidFill>
                  <a:prstClr val="black"/>
                </a:solidFill>
                <a:latin typeface="Tw Cen MT" panose="020B0602020104020603"/>
              </a:rPr>
              <a:t>circonstances exceptionnelles</a:t>
            </a:r>
            <a:r>
              <a:rPr lang="fr-FR" dirty="0">
                <a:solidFill>
                  <a:prstClr val="black"/>
                </a:solidFill>
                <a:latin typeface="Tw Cen MT" panose="020B0602020104020603"/>
              </a:rPr>
              <a:t>.</a:t>
            </a:r>
            <a:r>
              <a:rPr lang="fr-FR" b="1" dirty="0">
                <a:solidFill>
                  <a:prstClr val="black"/>
                </a:solidFill>
                <a:latin typeface="Tw Cen MT" panose="020B0602020104020603"/>
              </a:rPr>
              <a:t> </a:t>
            </a:r>
          </a:p>
          <a:p>
            <a:pPr lvl="0" defTabSz="457200">
              <a:defRPr/>
            </a:pPr>
            <a:r>
              <a:rPr lang="fr-FR" b="1" dirty="0">
                <a:solidFill>
                  <a:prstClr val="black"/>
                </a:solidFill>
                <a:highlight>
                  <a:srgbClr val="FFFF00"/>
                </a:highlight>
                <a:latin typeface="Tw Cen MT" panose="020B0602020104020603"/>
              </a:rPr>
              <a:t>c'est-à-dire:</a:t>
            </a:r>
          </a:p>
        </p:txBody>
      </p:sp>
      <p:sp>
        <p:nvSpPr>
          <p:cNvPr id="2" name="Rectangle 1">
            <a:extLst>
              <a:ext uri="{FF2B5EF4-FFF2-40B4-BE49-F238E27FC236}">
                <a16:creationId xmlns:a16="http://schemas.microsoft.com/office/drawing/2014/main" id="{E9F3C6BD-5EC4-4A4D-970C-739BDB544F58}"/>
              </a:ext>
            </a:extLst>
          </p:cNvPr>
          <p:cNvSpPr/>
          <p:nvPr/>
        </p:nvSpPr>
        <p:spPr>
          <a:xfrm>
            <a:off x="621520" y="592357"/>
            <a:ext cx="341006" cy="1292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A3292A2A-9B3B-4083-B35B-7930B11C3D94}"/>
              </a:ext>
            </a:extLst>
          </p:cNvPr>
          <p:cNvSpPr/>
          <p:nvPr/>
        </p:nvSpPr>
        <p:spPr>
          <a:xfrm>
            <a:off x="312602" y="376913"/>
            <a:ext cx="2973524" cy="2339102"/>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3">
                    <a:lumMod val="75000"/>
                  </a:schemeClr>
                </a:solidFill>
                <a:effectLst/>
                <a:uLnTx/>
                <a:uFillTx/>
                <a:latin typeface="Tw Cen MT" panose="020B0602020104020603"/>
                <a:ea typeface="+mn-ea"/>
                <a:cs typeface="+mn-cs"/>
              </a:rPr>
              <a:t>S&amp;E ET POLITIQUE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Indicateurs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Outils, collecte de données et rapports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Indicateurs intégrés dans les systèmes d'information nationaux ou </a:t>
            </a: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highlight>
                <a:srgbClr val="FFFF00"/>
              </a:highlight>
              <a:uLnTx/>
              <a:uFillTx/>
              <a:latin typeface="Tw Cen MT" panose="020B0602020104020603"/>
              <a:ea typeface="+mn-ea"/>
              <a:cs typeface="+mn-cs"/>
            </a:endParaRPr>
          </a:p>
        </p:txBody>
      </p:sp>
      <p:sp>
        <p:nvSpPr>
          <p:cNvPr id="3" name="Rectangle 1">
            <a:extLst>
              <a:ext uri="{FF2B5EF4-FFF2-40B4-BE49-F238E27FC236}">
                <a16:creationId xmlns:a16="http://schemas.microsoft.com/office/drawing/2014/main" id="{802ECC3D-2517-F07A-370B-CA89445FEAA0}"/>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G" altLang="en-UG"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G" altLang="en-UG"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804285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838200" y="889577"/>
            <a:ext cx="10515600" cy="4773036"/>
          </a:xfrm>
        </p:spPr>
        <p:txBody>
          <a:bodyPr>
            <a:normAutofit lnSpcReduction="10000"/>
          </a:bodyPr>
          <a:lstStyle/>
          <a:p>
            <a:pPr algn="just">
              <a:buFont typeface="Wingdings" panose="05000000000000000000" pitchFamily="2" charset="2"/>
              <a:buChar char="§"/>
            </a:pPr>
            <a:r>
              <a:rPr lang="fr-FR" sz="2400" dirty="0">
                <a:latin typeface="Tw Cen MT" panose="020B0602020104020603" pitchFamily="34" charset="0"/>
              </a:rPr>
              <a:t>Le regroupement des simplifications dans le cadre d'un protocole combiné - ensemble, individuellement ou en partie</a:t>
            </a:r>
          </a:p>
          <a:p>
            <a:pPr marL="0" indent="0" algn="just">
              <a:buNone/>
            </a:pPr>
            <a:r>
              <a:rPr lang="fr-FR" sz="2400" dirty="0">
                <a:latin typeface="Tw Cen MT" panose="020B0602020104020603" pitchFamily="34" charset="0"/>
              </a:rPr>
              <a:t> </a:t>
            </a:r>
          </a:p>
          <a:p>
            <a:pPr algn="just">
              <a:buFont typeface="Wingdings" panose="05000000000000000000" pitchFamily="2" charset="2"/>
              <a:buChar char="§"/>
            </a:pPr>
            <a:r>
              <a:rPr lang="fr-FR" sz="2400" dirty="0">
                <a:latin typeface="Tw Cen MT" panose="020B0602020104020603" pitchFamily="34" charset="0"/>
              </a:rPr>
              <a:t>Disponibilité, gestion et suivi de l'équipement et de l'approvisionnement (intrants, </a:t>
            </a:r>
            <a:r>
              <a:rPr lang="fr-FR" sz="2400" dirty="0" err="1">
                <a:latin typeface="Tw Cen MT" panose="020B0602020104020603" pitchFamily="34" charset="0"/>
              </a:rPr>
              <a:t>medicaments</a:t>
            </a:r>
            <a:r>
              <a:rPr lang="fr-FR" sz="2400" dirty="0">
                <a:latin typeface="Tw Cen MT" panose="020B0602020104020603" pitchFamily="34" charset="0"/>
              </a:rPr>
              <a:t>) - par exemple, implications de l'utilisation d'un seul produit de traitement (ATPE) sur le pipeline. </a:t>
            </a:r>
          </a:p>
          <a:p>
            <a:pPr marL="0" indent="0" algn="just">
              <a:buNone/>
            </a:pPr>
            <a:endParaRPr lang="fr-FR" sz="2400" dirty="0">
              <a:latin typeface="Tw Cen MT" panose="020B0602020104020603" pitchFamily="34" charset="0"/>
            </a:endParaRPr>
          </a:p>
          <a:p>
            <a:pPr algn="just">
              <a:buFont typeface="Wingdings" panose="05000000000000000000" pitchFamily="2" charset="2"/>
              <a:buChar char="§"/>
            </a:pPr>
            <a:r>
              <a:rPr lang="fr-FR" sz="2400" dirty="0">
                <a:latin typeface="Tw Cen MT" panose="020B0602020104020603" pitchFamily="34" charset="0"/>
              </a:rPr>
              <a:t>Capacité en ressources humaines suffisante pour faire face à l'augmentation potentielle du nombre de cas, sur la base des besoins révisés.</a:t>
            </a:r>
          </a:p>
          <a:p>
            <a:pPr marL="0" indent="0" algn="just">
              <a:buNone/>
            </a:pPr>
            <a:endParaRPr lang="fr-FR" sz="2400" dirty="0">
              <a:latin typeface="Tw Cen MT" panose="020B0602020104020603" pitchFamily="34" charset="0"/>
            </a:endParaRPr>
          </a:p>
          <a:p>
            <a:pPr algn="just">
              <a:buFont typeface="Wingdings" panose="05000000000000000000" pitchFamily="2" charset="2"/>
              <a:buChar char="§"/>
            </a:pPr>
            <a:r>
              <a:rPr lang="fr-FR" sz="2400" dirty="0">
                <a:latin typeface="Tw Cen MT" panose="020B0602020104020603" pitchFamily="34" charset="0"/>
              </a:rPr>
              <a:t>Protocole de traitement/algorithme que les agents de santé utiliseront pour traiter l'émaciation dans l'établissement de santé, et combinaison d'approches simplifiées (par exemple, protocole de traitement simplifié et MUAC familial</a:t>
            </a:r>
            <a:r>
              <a:rPr lang="fr-FR" sz="2000" dirty="0">
                <a:latin typeface="Tw Cen MT" panose="020B0602020104020603" pitchFamily="34" charset="0"/>
              </a:rPr>
              <a:t>).</a:t>
            </a: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a:bodyPr>
          <a:lstStyle/>
          <a:p>
            <a:pPr algn="ctr"/>
            <a:r>
              <a:rPr lang="fr-CA" sz="3600" dirty="0">
                <a:solidFill>
                  <a:schemeClr val="tx1"/>
                </a:solidFill>
              </a:rPr>
              <a:t>Considération opérationnelles   </a:t>
            </a:r>
            <a:endParaRPr lang="en-UG" sz="2800" dirty="0">
              <a:solidFill>
                <a:schemeClr val="tx1"/>
              </a:solidFill>
            </a:endParaRPr>
          </a:p>
        </p:txBody>
      </p:sp>
    </p:spTree>
    <p:extLst>
      <p:ext uri="{BB962C8B-B14F-4D97-AF65-F5344CB8AC3E}">
        <p14:creationId xmlns:p14="http://schemas.microsoft.com/office/powerpoint/2010/main" val="3783591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387458" y="1441341"/>
            <a:ext cx="10966342" cy="4602997"/>
          </a:xfrm>
        </p:spPr>
        <p:txBody>
          <a:bodyPr>
            <a:noAutofit/>
          </a:bodyPr>
          <a:lstStyle/>
          <a:p>
            <a:pPr algn="just">
              <a:buFont typeface="Wingdings" panose="05000000000000000000" pitchFamily="2" charset="2"/>
              <a:buChar char="§"/>
            </a:pPr>
            <a:r>
              <a:rPr lang="fr-FR" sz="2400" dirty="0">
                <a:latin typeface="Tw Cen MT" panose="020B0602020104020603" pitchFamily="34" charset="0"/>
              </a:rPr>
              <a:t>combinaison d'approches simplifiées (par exemple, protocole de traitement simplifié et PB famille).</a:t>
            </a:r>
          </a:p>
          <a:p>
            <a:pPr algn="just">
              <a:buFont typeface="Wingdings" panose="05000000000000000000" pitchFamily="2" charset="2"/>
              <a:buChar char="§"/>
            </a:pPr>
            <a:r>
              <a:rPr lang="fr-FR" sz="2400" dirty="0">
                <a:latin typeface="Tw Cen MT" panose="020B0602020104020603" pitchFamily="34" charset="0"/>
              </a:rPr>
              <a:t>Protocole de traitement/algorithme que les ASC utiliseront pour traiter l'émaciation dans la communauté, en combinant des approches simplifiées (par exemple, protocole de traitement simplifié et PB famille). </a:t>
            </a:r>
          </a:p>
          <a:p>
            <a:pPr algn="just">
              <a:buFont typeface="Wingdings" panose="05000000000000000000" pitchFamily="2" charset="2"/>
              <a:buChar char="§"/>
            </a:pPr>
            <a:r>
              <a:rPr lang="fr-FR" sz="2400" dirty="0">
                <a:latin typeface="Tw Cen MT" panose="020B0602020104020603" pitchFamily="34" charset="0"/>
              </a:rPr>
              <a:t>Motivation et incitations </a:t>
            </a:r>
          </a:p>
          <a:p>
            <a:pPr algn="just">
              <a:buFont typeface="Wingdings" panose="05000000000000000000" pitchFamily="2" charset="2"/>
              <a:buChar char="§"/>
            </a:pPr>
            <a:r>
              <a:rPr lang="fr-FR" sz="2400" dirty="0">
                <a:latin typeface="Tw Cen MT" panose="020B0602020104020603" pitchFamily="34" charset="0"/>
              </a:rPr>
              <a:t>Alignement sur les messages et activités de sensibilisation de la communauté </a:t>
            </a:r>
          </a:p>
          <a:p>
            <a:pPr algn="just">
              <a:buFont typeface="Wingdings" panose="05000000000000000000" pitchFamily="2" charset="2"/>
              <a:buChar char="§"/>
            </a:pPr>
            <a:r>
              <a:rPr lang="fr-FR" sz="2400" dirty="0">
                <a:latin typeface="Tw Cen MT" panose="020B0602020104020603" pitchFamily="34" charset="0"/>
              </a:rPr>
              <a:t>Messages supplémentaires à partager (par exemple, développement de la petite enfance, hygiène des mains) Supervision et suivi </a:t>
            </a:r>
          </a:p>
          <a:p>
            <a:pPr algn="just">
              <a:buFont typeface="Wingdings" panose="05000000000000000000" pitchFamily="2" charset="2"/>
              <a:buChar char="§"/>
            </a:pPr>
            <a:r>
              <a:rPr lang="fr-FR" sz="2400" dirty="0">
                <a:latin typeface="Tw Cen MT" panose="020B0602020104020603" pitchFamily="34" charset="0"/>
              </a:rPr>
              <a:t>Utilisation des outils et processus de rapports du ministère de la santé pour le suivi, l'agrégation des données et rapport</a:t>
            </a: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a:bodyPr>
          <a:lstStyle/>
          <a:p>
            <a:pPr algn="ctr"/>
            <a:r>
              <a:rPr lang="fr-CA" sz="3600" dirty="0">
                <a:solidFill>
                  <a:schemeClr val="tx1"/>
                </a:solidFill>
              </a:rPr>
              <a:t>Considération opérationnelles   </a:t>
            </a:r>
            <a:endParaRPr lang="en-UG" sz="2800" dirty="0">
              <a:solidFill>
                <a:schemeClr val="tx1"/>
              </a:solidFill>
            </a:endParaRPr>
          </a:p>
        </p:txBody>
      </p:sp>
    </p:spTree>
    <p:extLst>
      <p:ext uri="{BB962C8B-B14F-4D97-AF65-F5344CB8AC3E}">
        <p14:creationId xmlns:p14="http://schemas.microsoft.com/office/powerpoint/2010/main" val="4064688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6984859-FF1C-6073-942D-F58E299DC9EA}"/>
              </a:ext>
            </a:extLst>
          </p:cNvPr>
          <p:cNvSpPr>
            <a:spLocks noGrp="1"/>
          </p:cNvSpPr>
          <p:nvPr>
            <p:ph idx="1"/>
          </p:nvPr>
        </p:nvSpPr>
        <p:spPr>
          <a:xfrm>
            <a:off x="894884" y="905668"/>
            <a:ext cx="10515600" cy="5046663"/>
          </a:xfrm>
        </p:spPr>
        <p:txBody>
          <a:bodyPr>
            <a:normAutofit/>
          </a:bodyPr>
          <a:lstStyle/>
          <a:p>
            <a:pPr marL="0" indent="0">
              <a:buNone/>
            </a:pPr>
            <a:r>
              <a:rPr lang="fr-FR" sz="2800" dirty="0">
                <a:latin typeface="Tw Cen MT" panose="020B0602020104020603" pitchFamily="34" charset="0"/>
              </a:rPr>
              <a:t>Les signes d'urgence sont les suivants</a:t>
            </a:r>
          </a:p>
          <a:p>
            <a:pPr lvl="1"/>
            <a:r>
              <a:rPr lang="fr-FR" sz="2400" dirty="0">
                <a:latin typeface="Tw Cen MT" panose="020B0602020104020603" pitchFamily="34" charset="0"/>
              </a:rPr>
              <a:t>respiration obstruée ou absente </a:t>
            </a:r>
          </a:p>
          <a:p>
            <a:pPr lvl="1"/>
            <a:r>
              <a:rPr lang="fr-FR" sz="2400" dirty="0">
                <a:latin typeface="Tw Cen MT" panose="020B0602020104020603" pitchFamily="34" charset="0"/>
              </a:rPr>
              <a:t>détresse respiratoire sévère </a:t>
            </a:r>
          </a:p>
          <a:p>
            <a:pPr lvl="1"/>
            <a:r>
              <a:rPr lang="fr-FR" sz="2400" dirty="0">
                <a:latin typeface="Tw Cen MT" panose="020B0602020104020603" pitchFamily="34" charset="0"/>
              </a:rPr>
              <a:t>cyanose centrale </a:t>
            </a:r>
          </a:p>
          <a:p>
            <a:pPr lvl="1"/>
            <a:r>
              <a:rPr lang="fr-FR" sz="2400" dirty="0">
                <a:latin typeface="Tw Cen MT" panose="020B0602020104020603" pitchFamily="34" charset="0"/>
              </a:rPr>
              <a:t>signes de choc (mains froides, temps de remplissage capillaire supérieur à 3 secondes, fréquence cardiaque élevée avec pouls faible et tension artérielle basse ou non mesurable) </a:t>
            </a:r>
          </a:p>
          <a:p>
            <a:pPr lvl="1"/>
            <a:r>
              <a:rPr lang="fr-FR" sz="2400" dirty="0">
                <a:latin typeface="Tw Cen MT" panose="020B0602020104020603" pitchFamily="34" charset="0"/>
              </a:rPr>
              <a:t>coma (ou niveau de conscience gravement réduit) </a:t>
            </a:r>
          </a:p>
          <a:p>
            <a:pPr lvl="1"/>
            <a:r>
              <a:rPr lang="fr-FR" sz="2400" dirty="0">
                <a:latin typeface="Tw Cen MT" panose="020B0602020104020603" pitchFamily="34" charset="0"/>
              </a:rPr>
              <a:t>convulsions </a:t>
            </a:r>
          </a:p>
          <a:p>
            <a:pPr lvl="1"/>
            <a:r>
              <a:rPr lang="fr-FR" sz="2400" dirty="0">
                <a:latin typeface="Tw Cen MT" panose="020B0602020104020603" pitchFamily="34" charset="0"/>
              </a:rPr>
              <a:t>signes de déshydratation sévère chez un enfant souffrant de diarrhée (il convient d'être prudent lors de l'évaluation de ces signes chez les enfants souffrant d'amaigrissement ou d'œdème).</a:t>
            </a:r>
          </a:p>
        </p:txBody>
      </p:sp>
      <p:sp>
        <p:nvSpPr>
          <p:cNvPr id="3" name="Title 2">
            <a:extLst>
              <a:ext uri="{FF2B5EF4-FFF2-40B4-BE49-F238E27FC236}">
                <a16:creationId xmlns:a16="http://schemas.microsoft.com/office/drawing/2014/main" id="{6255A038-5072-6098-8D4F-C769C5DCDA6F}"/>
              </a:ext>
            </a:extLst>
          </p:cNvPr>
          <p:cNvSpPr>
            <a:spLocks noGrp="1"/>
          </p:cNvSpPr>
          <p:nvPr>
            <p:ph type="title"/>
          </p:nvPr>
        </p:nvSpPr>
        <p:spPr>
          <a:xfrm>
            <a:off x="723900" y="32709"/>
            <a:ext cx="10686584" cy="648328"/>
          </a:xfrm>
        </p:spPr>
        <p:txBody>
          <a:bodyPr/>
          <a:lstStyle/>
          <a:p>
            <a:pPr algn="ctr"/>
            <a:r>
              <a:rPr lang="fr-FR" sz="3600" dirty="0">
                <a:solidFill>
                  <a:schemeClr val="tx1"/>
                </a:solidFill>
                <a:latin typeface="Tw Cen MT" panose="020B0602020104020603" pitchFamily="34" charset="0"/>
              </a:rPr>
              <a:t>1.Lister les signes d'urgence et de priorité</a:t>
            </a:r>
            <a:endParaRPr lang="en-UG" dirty="0">
              <a:solidFill>
                <a:schemeClr val="tx1"/>
              </a:solidFill>
            </a:endParaRPr>
          </a:p>
        </p:txBody>
      </p:sp>
    </p:spTree>
    <p:extLst>
      <p:ext uri="{BB962C8B-B14F-4D97-AF65-F5344CB8AC3E}">
        <p14:creationId xmlns:p14="http://schemas.microsoft.com/office/powerpoint/2010/main" val="31431225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6984859-FF1C-6073-942D-F58E299DC9EA}"/>
              </a:ext>
            </a:extLst>
          </p:cNvPr>
          <p:cNvSpPr>
            <a:spLocks noGrp="1"/>
          </p:cNvSpPr>
          <p:nvPr>
            <p:ph idx="1"/>
          </p:nvPr>
        </p:nvSpPr>
        <p:spPr>
          <a:xfrm>
            <a:off x="894884" y="905668"/>
            <a:ext cx="10515600" cy="5046663"/>
          </a:xfrm>
        </p:spPr>
        <p:txBody>
          <a:bodyPr>
            <a:normAutofit fontScale="92500" lnSpcReduction="20000"/>
          </a:bodyPr>
          <a:lstStyle/>
          <a:p>
            <a:pPr marL="0" indent="0">
              <a:buNone/>
            </a:pPr>
            <a:endParaRPr lang="fr-FR" sz="2800" dirty="0">
              <a:latin typeface="Tw Cen MT" panose="020B0602020104020603" pitchFamily="34" charset="0"/>
            </a:endParaRPr>
          </a:p>
          <a:p>
            <a:pPr marL="0" indent="0">
              <a:buNone/>
            </a:pPr>
            <a:r>
              <a:rPr lang="fr-FR" sz="2800" dirty="0">
                <a:latin typeface="Tw Cen MT" panose="020B0602020104020603" pitchFamily="34" charset="0"/>
              </a:rPr>
              <a:t>Les signes d'urgence sont les suivants:</a:t>
            </a:r>
            <a:endParaRPr lang="fr-FR" sz="2400" dirty="0">
              <a:latin typeface="Tw Cen MT" panose="020B0602020104020603" pitchFamily="34" charset="0"/>
            </a:endParaRPr>
          </a:p>
          <a:p>
            <a:pPr lvl="1"/>
            <a:r>
              <a:rPr lang="fr-FR" sz="2400" dirty="0">
                <a:latin typeface="Tw Cen MT" panose="020B0602020104020603" pitchFamily="34" charset="0"/>
              </a:rPr>
              <a:t>Température</a:t>
            </a:r>
          </a:p>
          <a:p>
            <a:pPr lvl="1"/>
            <a:r>
              <a:rPr lang="fr-FR" sz="2400" dirty="0">
                <a:latin typeface="Tw Cen MT" panose="020B0602020104020603" pitchFamily="34" charset="0"/>
              </a:rPr>
              <a:t>Traumatisme ou autre affection chirurgicale urgente </a:t>
            </a:r>
          </a:p>
          <a:p>
            <a:pPr lvl="1"/>
            <a:r>
              <a:rPr lang="fr-FR" sz="2400" dirty="0">
                <a:latin typeface="Tw Cen MT" panose="020B0602020104020603" pitchFamily="34" charset="0"/>
              </a:rPr>
              <a:t>Pâleur (sévère) </a:t>
            </a:r>
          </a:p>
          <a:p>
            <a:pPr lvl="1"/>
            <a:r>
              <a:rPr lang="fr-FR" sz="2400" dirty="0">
                <a:latin typeface="Tw Cen MT" panose="020B0602020104020603" pitchFamily="34" charset="0"/>
              </a:rPr>
              <a:t>Poison ( historique) </a:t>
            </a:r>
          </a:p>
          <a:p>
            <a:pPr lvl="1"/>
            <a:r>
              <a:rPr lang="fr-FR" sz="2400" dirty="0">
                <a:latin typeface="Tw Cen MT" panose="020B0602020104020603" pitchFamily="34" charset="0"/>
              </a:rPr>
              <a:t>Douleur (sévère) </a:t>
            </a:r>
          </a:p>
          <a:p>
            <a:pPr lvl="1"/>
            <a:r>
              <a:rPr lang="fr-FR" sz="2400" dirty="0">
                <a:latin typeface="Tw Cen MT" panose="020B0602020104020603" pitchFamily="34" charset="0"/>
              </a:rPr>
              <a:t>Détresse respiratoire </a:t>
            </a:r>
          </a:p>
          <a:p>
            <a:pPr lvl="1"/>
            <a:r>
              <a:rPr lang="fr-FR" sz="2400" dirty="0">
                <a:latin typeface="Tw Cen MT" panose="020B0602020104020603" pitchFamily="34" charset="0"/>
              </a:rPr>
              <a:t>Agitation, irritabilité continue ou léthargie </a:t>
            </a:r>
          </a:p>
          <a:p>
            <a:pPr lvl="1"/>
            <a:r>
              <a:rPr lang="fr-FR" sz="2400" dirty="0">
                <a:latin typeface="Tw Cen MT" panose="020B0602020104020603" pitchFamily="34" charset="0"/>
              </a:rPr>
              <a:t>Malnutrition : émaciation sévère visible - Œdème des deux pieds </a:t>
            </a:r>
          </a:p>
          <a:p>
            <a:pPr lvl="1"/>
            <a:r>
              <a:rPr lang="fr-FR" sz="2400" dirty="0">
                <a:latin typeface="Tw Cen MT" panose="020B0602020104020603" pitchFamily="34" charset="0"/>
              </a:rPr>
              <a:t>Autres, sur la base de la directive nationale sur la PCIME ???</a:t>
            </a:r>
          </a:p>
          <a:p>
            <a:pPr lvl="1"/>
            <a:endParaRPr lang="en-US" sz="1900" dirty="0">
              <a:latin typeface="Tw Cen MT" panose="020B0602020104020603" pitchFamily="34" charset="0"/>
            </a:endParaRPr>
          </a:p>
          <a:p>
            <a:pPr marL="0" indent="0">
              <a:buNone/>
            </a:pPr>
            <a:r>
              <a:rPr lang="fr-FR" sz="2700" dirty="0">
                <a:latin typeface="Tw Cen MT" panose="020B0602020104020603" pitchFamily="34" charset="0"/>
              </a:rPr>
              <a:t>S'il n'y a que des signes de danger nutritionnel mais pas d'autres signes d'urgence, évaluer et déterminer s'il convient d'hospitaliser le patient ou de le traiter en ambulatoire (appliquer les approches simplifiées).</a:t>
            </a:r>
          </a:p>
        </p:txBody>
      </p:sp>
      <p:sp>
        <p:nvSpPr>
          <p:cNvPr id="3" name="Title 2">
            <a:extLst>
              <a:ext uri="{FF2B5EF4-FFF2-40B4-BE49-F238E27FC236}">
                <a16:creationId xmlns:a16="http://schemas.microsoft.com/office/drawing/2014/main" id="{6255A038-5072-6098-8D4F-C769C5DCDA6F}"/>
              </a:ext>
            </a:extLst>
          </p:cNvPr>
          <p:cNvSpPr>
            <a:spLocks noGrp="1"/>
          </p:cNvSpPr>
          <p:nvPr>
            <p:ph type="title"/>
          </p:nvPr>
        </p:nvSpPr>
        <p:spPr>
          <a:xfrm>
            <a:off x="723900" y="32709"/>
            <a:ext cx="10686584" cy="648328"/>
          </a:xfrm>
        </p:spPr>
        <p:txBody>
          <a:bodyPr/>
          <a:lstStyle/>
          <a:p>
            <a:pPr algn="ctr"/>
            <a:r>
              <a:rPr lang="fr-FR" sz="3600" dirty="0">
                <a:solidFill>
                  <a:schemeClr val="tx1"/>
                </a:solidFill>
                <a:latin typeface="Tw Cen MT" panose="020B0602020104020603" pitchFamily="34" charset="0"/>
              </a:rPr>
              <a:t>1. Lister les signes d'urgence et de priorité</a:t>
            </a:r>
            <a:endParaRPr lang="en-UG" dirty="0">
              <a:solidFill>
                <a:schemeClr val="tx1"/>
              </a:solidFill>
            </a:endParaRPr>
          </a:p>
        </p:txBody>
      </p:sp>
      <p:sp>
        <p:nvSpPr>
          <p:cNvPr id="2" name="TextBox 1">
            <a:extLst>
              <a:ext uri="{FF2B5EF4-FFF2-40B4-BE49-F238E27FC236}">
                <a16:creationId xmlns:a16="http://schemas.microsoft.com/office/drawing/2014/main" id="{50AFE059-2A4B-76C3-587D-1B10B2D67939}"/>
              </a:ext>
            </a:extLst>
          </p:cNvPr>
          <p:cNvSpPr txBox="1"/>
          <p:nvPr/>
        </p:nvSpPr>
        <p:spPr>
          <a:xfrm>
            <a:off x="8307093" y="1130488"/>
            <a:ext cx="3103392" cy="1569660"/>
          </a:xfrm>
          <a:prstGeom prst="rect">
            <a:avLst/>
          </a:prstGeom>
          <a:noFill/>
        </p:spPr>
        <p:txBody>
          <a:bodyPr wrap="square" rtlCol="0">
            <a:spAutoFit/>
          </a:bodyPr>
          <a:lstStyle/>
          <a:p>
            <a:r>
              <a:rPr lang="fr-FR" sz="2400" b="1" dirty="0">
                <a:solidFill>
                  <a:srgbClr val="FF0000"/>
                </a:solidFill>
                <a:latin typeface="Tw Cen MT" panose="020B0602020104020603" pitchFamily="34" charset="0"/>
              </a:rPr>
              <a:t>Évaluation des signes de danger et soutien avant l'évaluation nutritionnelle</a:t>
            </a:r>
            <a:endParaRPr lang="en-UG" b="1" dirty="0">
              <a:solidFill>
                <a:srgbClr val="FF0000"/>
              </a:solidFill>
              <a:latin typeface="Tw Cen MT" panose="020B0602020104020603" pitchFamily="34" charset="0"/>
            </a:endParaRPr>
          </a:p>
        </p:txBody>
      </p:sp>
    </p:spTree>
    <p:extLst>
      <p:ext uri="{BB962C8B-B14F-4D97-AF65-F5344CB8AC3E}">
        <p14:creationId xmlns:p14="http://schemas.microsoft.com/office/powerpoint/2010/main" val="24785956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70DB2F-4EA6-4526-9CC8-23E923B0FB68}"/>
              </a:ext>
            </a:extLst>
          </p:cNvPr>
          <p:cNvSpPr>
            <a:spLocks noGrp="1"/>
          </p:cNvSpPr>
          <p:nvPr>
            <p:ph idx="1"/>
          </p:nvPr>
        </p:nvSpPr>
        <p:spPr>
          <a:xfrm>
            <a:off x="838200" y="2240836"/>
            <a:ext cx="10515600" cy="2025073"/>
          </a:xfrm>
        </p:spPr>
        <p:txBody>
          <a:bodyPr>
            <a:normAutofit/>
          </a:bodyPr>
          <a:lstStyle/>
          <a:p>
            <a:pPr marL="0" indent="0">
              <a:buNone/>
            </a:pPr>
            <a:r>
              <a:rPr lang="fr-FR" sz="3600" dirty="0"/>
              <a:t>Évaluation de la malnutrition et classification déjà couverte (MUAC, œdèmes)</a:t>
            </a:r>
            <a:endParaRPr lang="en-US" dirty="0"/>
          </a:p>
        </p:txBody>
      </p:sp>
      <p:sp>
        <p:nvSpPr>
          <p:cNvPr id="2" name="Title 1">
            <a:extLst>
              <a:ext uri="{FF2B5EF4-FFF2-40B4-BE49-F238E27FC236}">
                <a16:creationId xmlns:a16="http://schemas.microsoft.com/office/drawing/2014/main" id="{A8724198-C603-4A68-8AAF-465801E4BD72}"/>
              </a:ext>
            </a:extLst>
          </p:cNvPr>
          <p:cNvSpPr>
            <a:spLocks noGrp="1"/>
          </p:cNvSpPr>
          <p:nvPr>
            <p:ph type="title"/>
          </p:nvPr>
        </p:nvSpPr>
        <p:spPr/>
        <p:txBody>
          <a:bodyPr>
            <a:normAutofit fontScale="90000"/>
          </a:bodyPr>
          <a:lstStyle/>
          <a:p>
            <a:endParaRPr lang="en-US" dirty="0"/>
          </a:p>
        </p:txBody>
      </p:sp>
    </p:spTree>
    <p:extLst>
      <p:ext uri="{BB962C8B-B14F-4D97-AF65-F5344CB8AC3E}">
        <p14:creationId xmlns:p14="http://schemas.microsoft.com/office/powerpoint/2010/main" val="8371456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70DB2F-4EA6-4526-9CC8-23E923B0FB68}"/>
              </a:ext>
            </a:extLst>
          </p:cNvPr>
          <p:cNvSpPr>
            <a:spLocks noGrp="1"/>
          </p:cNvSpPr>
          <p:nvPr>
            <p:ph sz="half" idx="1"/>
          </p:nvPr>
        </p:nvSpPr>
        <p:spPr>
          <a:xfrm>
            <a:off x="557939" y="1146875"/>
            <a:ext cx="5734373" cy="5030088"/>
          </a:xfrm>
        </p:spPr>
        <p:txBody>
          <a:bodyPr>
            <a:normAutofit/>
          </a:bodyPr>
          <a:lstStyle/>
          <a:p>
            <a:pPr>
              <a:spcAft>
                <a:spcPts val="1000"/>
              </a:spcAft>
              <a:buFont typeface="Wingdings" panose="05000000000000000000" pitchFamily="2" charset="2"/>
              <a:buChar char="q"/>
              <a:defRPr/>
            </a:pPr>
            <a:r>
              <a:rPr lang="fr-FR" sz="2400" b="1" dirty="0">
                <a:latin typeface="Tw Cen MT" panose="020B0602020104020603" pitchFamily="34" charset="0"/>
              </a:rPr>
              <a:t>Pourquoi faire un test de l’appétit</a:t>
            </a:r>
            <a:r>
              <a:rPr lang="fr-FR" sz="2400" dirty="0">
                <a:latin typeface="Tw Cen MT" panose="020B0602020104020603" pitchFamily="34" charset="0"/>
              </a:rPr>
              <a:t> ?</a:t>
            </a:r>
          </a:p>
          <a:p>
            <a:pPr>
              <a:spcAft>
                <a:spcPts val="1000"/>
              </a:spcAft>
              <a:defRPr/>
            </a:pPr>
            <a:r>
              <a:rPr lang="fr-FR" sz="2400" dirty="0">
                <a:latin typeface="Tw Cen MT" panose="020B0602020104020603" pitchFamily="34" charset="0"/>
              </a:rPr>
              <a:t>Une évaluation relativement précise de l’appétit est souvent le seul moyen de différencier un cas compliqué d’un cas non compliqué de MAS;</a:t>
            </a:r>
          </a:p>
          <a:p>
            <a:pPr>
              <a:spcAft>
                <a:spcPts val="1000"/>
              </a:spcAft>
              <a:defRPr/>
            </a:pPr>
            <a:r>
              <a:rPr lang="fr-FR" altLang="en-US" sz="2400" dirty="0">
                <a:latin typeface="Tw Cen MT" panose="020B0602020104020603" pitchFamily="34" charset="0"/>
              </a:rPr>
              <a:t>Un appétit faible/médiocre signifie que le patient a une infection importante</a:t>
            </a:r>
          </a:p>
          <a:p>
            <a:pPr>
              <a:spcAft>
                <a:spcPts val="1000"/>
              </a:spcAft>
              <a:buFont typeface="Wingdings" panose="05000000000000000000" pitchFamily="2" charset="2"/>
              <a:buChar char="q"/>
              <a:defRPr/>
            </a:pPr>
            <a:r>
              <a:rPr lang="en-GB" sz="2400" b="1" dirty="0">
                <a:latin typeface="Tw Cen MT" panose="020B0602020104020603" pitchFamily="34" charset="0"/>
              </a:rPr>
              <a:t>Avec quoi ?</a:t>
            </a:r>
          </a:p>
          <a:p>
            <a:pPr marL="0" indent="0">
              <a:spcAft>
                <a:spcPts val="1000"/>
              </a:spcAft>
              <a:buNone/>
              <a:defRPr/>
            </a:pPr>
            <a:r>
              <a:rPr lang="en-GB" sz="2400" dirty="0">
                <a:latin typeface="Tw Cen MT" panose="020B0602020104020603" pitchFamily="34" charset="0"/>
              </a:rPr>
              <a:t>Aliments </a:t>
            </a:r>
            <a:r>
              <a:rPr lang="en-GB" sz="2400" dirty="0" err="1">
                <a:latin typeface="Tw Cen MT" panose="020B0602020104020603" pitchFamily="34" charset="0"/>
              </a:rPr>
              <a:t>Thérapeutiques</a:t>
            </a:r>
            <a:r>
              <a:rPr lang="en-GB" sz="2400" dirty="0">
                <a:latin typeface="Tw Cen MT" panose="020B0602020104020603" pitchFamily="34" charset="0"/>
              </a:rPr>
              <a:t> Prêt à </a:t>
            </a:r>
            <a:r>
              <a:rPr lang="en-GB" sz="2400" dirty="0" err="1">
                <a:latin typeface="Tw Cen MT" panose="020B0602020104020603" pitchFamily="34" charset="0"/>
              </a:rPr>
              <a:t>l’Emploi</a:t>
            </a:r>
            <a:r>
              <a:rPr lang="en-GB" sz="2400" dirty="0">
                <a:latin typeface="Tw Cen MT" panose="020B0602020104020603" pitchFamily="34" charset="0"/>
              </a:rPr>
              <a:t> (ATPE)=</a:t>
            </a:r>
            <a:r>
              <a:rPr lang="en-GB" sz="2400" b="1" dirty="0">
                <a:latin typeface="Tw Cen MT" panose="020B0602020104020603" pitchFamily="34" charset="0"/>
              </a:rPr>
              <a:t>Plumpy nut</a:t>
            </a:r>
            <a:endParaRPr lang="fr-FR" sz="2400" b="1" dirty="0">
              <a:latin typeface="Tw Cen MT" panose="020B0602020104020603" pitchFamily="34" charset="0"/>
            </a:endParaRPr>
          </a:p>
          <a:p>
            <a:pPr marL="0" indent="0">
              <a:buNone/>
            </a:pPr>
            <a:endParaRPr lang="en-US" dirty="0"/>
          </a:p>
        </p:txBody>
      </p:sp>
      <p:pic>
        <p:nvPicPr>
          <p:cNvPr id="5" name="Picture 4" descr="A close-up of a bag of food&#10;&#10;Description automatically generated with low confidence">
            <a:extLst>
              <a:ext uri="{FF2B5EF4-FFF2-40B4-BE49-F238E27FC236}">
                <a16:creationId xmlns:a16="http://schemas.microsoft.com/office/drawing/2014/main" id="{EC955B63-C60A-6D01-48DC-9BA7EEB141CD}"/>
              </a:ext>
            </a:extLst>
          </p:cNvPr>
          <p:cNvPicPr>
            <a:picLocks noChangeAspect="1"/>
          </p:cNvPicPr>
          <p:nvPr/>
        </p:nvPicPr>
        <p:blipFill>
          <a:blip r:embed="rId2"/>
          <a:stretch>
            <a:fillRect/>
          </a:stretch>
        </p:blipFill>
        <p:spPr>
          <a:xfrm>
            <a:off x="6621651" y="2003606"/>
            <a:ext cx="5181600" cy="3251455"/>
          </a:xfrm>
          <a:prstGeom prst="rect">
            <a:avLst/>
          </a:prstGeom>
          <a:noFill/>
        </p:spPr>
      </p:pic>
      <p:sp>
        <p:nvSpPr>
          <p:cNvPr id="2" name="Title 1">
            <a:extLst>
              <a:ext uri="{FF2B5EF4-FFF2-40B4-BE49-F238E27FC236}">
                <a16:creationId xmlns:a16="http://schemas.microsoft.com/office/drawing/2014/main" id="{A8724198-C603-4A68-8AAF-465801E4BD72}"/>
              </a:ext>
            </a:extLst>
          </p:cNvPr>
          <p:cNvSpPr>
            <a:spLocks noGrp="1"/>
          </p:cNvSpPr>
          <p:nvPr>
            <p:ph type="title"/>
          </p:nvPr>
        </p:nvSpPr>
        <p:spPr>
          <a:xfrm>
            <a:off x="-1" y="32709"/>
            <a:ext cx="11410485" cy="648328"/>
          </a:xfrm>
        </p:spPr>
        <p:txBody>
          <a:bodyPr anchor="ctr">
            <a:normAutofit fontScale="90000"/>
          </a:bodyPr>
          <a:lstStyle/>
          <a:p>
            <a:pPr algn="ctr"/>
            <a:r>
              <a:rPr lang="en-US" sz="3600" b="1" dirty="0">
                <a:solidFill>
                  <a:schemeClr val="tx1"/>
                </a:solidFill>
                <a:latin typeface="Tw Cen MT" panose="020B0602020104020603" pitchFamily="34" charset="0"/>
              </a:rPr>
              <a:t>3.Test de </a:t>
            </a:r>
            <a:r>
              <a:rPr lang="en-US" sz="3600" b="1" dirty="0" err="1">
                <a:solidFill>
                  <a:schemeClr val="tx1"/>
                </a:solidFill>
                <a:latin typeface="Tw Cen MT" panose="020B0602020104020603" pitchFamily="34" charset="0"/>
              </a:rPr>
              <a:t>l’appetit</a:t>
            </a:r>
            <a:br>
              <a:rPr lang="en-US" sz="1800" dirty="0"/>
            </a:br>
            <a:endParaRPr lang="en-US" sz="1800" b="1" dirty="0"/>
          </a:p>
        </p:txBody>
      </p:sp>
    </p:spTree>
    <p:extLst>
      <p:ext uri="{BB962C8B-B14F-4D97-AF65-F5344CB8AC3E}">
        <p14:creationId xmlns:p14="http://schemas.microsoft.com/office/powerpoint/2010/main" val="113774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each other&#10;&#10;Description automatically generated with medium confidence">
            <a:extLst>
              <a:ext uri="{FF2B5EF4-FFF2-40B4-BE49-F238E27FC236}">
                <a16:creationId xmlns:a16="http://schemas.microsoft.com/office/drawing/2014/main" id="{4D3ABBFB-8B50-BA5E-D0B6-E38F1453013C}"/>
              </a:ext>
            </a:extLst>
          </p:cNvPr>
          <p:cNvPicPr>
            <a:picLocks noChangeAspect="1"/>
          </p:cNvPicPr>
          <p:nvPr/>
        </p:nvPicPr>
        <p:blipFill rotWithShape="1">
          <a:blip r:embed="rId3"/>
          <a:srcRect l="25370" r="1485"/>
          <a:stretch/>
        </p:blipFill>
        <p:spPr>
          <a:xfrm>
            <a:off x="838200" y="1825625"/>
            <a:ext cx="5181600" cy="4351338"/>
          </a:xfrm>
          <a:prstGeom prst="rect">
            <a:avLst/>
          </a:prstGeom>
          <a:noFill/>
        </p:spPr>
      </p:pic>
      <p:sp>
        <p:nvSpPr>
          <p:cNvPr id="5" name="Espace réservé du texte 4">
            <a:extLst>
              <a:ext uri="{FF2B5EF4-FFF2-40B4-BE49-F238E27FC236}">
                <a16:creationId xmlns:a16="http://schemas.microsoft.com/office/drawing/2014/main" id="{0363FF85-6F4D-0948-A08B-93EAFC6AE3C7}"/>
              </a:ext>
            </a:extLst>
          </p:cNvPr>
          <p:cNvSpPr>
            <a:spLocks noGrp="1"/>
          </p:cNvSpPr>
          <p:nvPr>
            <p:ph sz="half" idx="2"/>
          </p:nvPr>
        </p:nvSpPr>
        <p:spPr>
          <a:xfrm>
            <a:off x="6172200" y="1825625"/>
            <a:ext cx="5505450" cy="4351338"/>
          </a:xfrm>
        </p:spPr>
        <p:txBody>
          <a:bodyPr>
            <a:normAutofit/>
          </a:bodyPr>
          <a:lstStyle/>
          <a:p>
            <a:pPr marL="0" indent="0">
              <a:lnSpc>
                <a:spcPct val="150000"/>
              </a:lnSpc>
              <a:buNone/>
            </a:pPr>
            <a:r>
              <a:rPr lang="fr-FR" sz="2600" dirty="0" err="1">
                <a:latin typeface="Tw Cen MT" panose="020B0602020104020603" pitchFamily="34" charset="0"/>
              </a:rPr>
              <a:t>RECOs</a:t>
            </a:r>
            <a:r>
              <a:rPr lang="fr-FR" sz="2600" dirty="0">
                <a:latin typeface="Tw Cen MT" panose="020B0602020104020603" pitchFamily="34" charset="0"/>
              </a:rPr>
              <a:t> mettent en œuvre le traitement de la malnutrition aiguë sans complications dans différents contextes. Il peut s'agir du lieu de résidence, d'un poste sanitaire ou d'un lieu central de la communauté…</a:t>
            </a:r>
            <a:endParaRPr lang="fr-FR" sz="2600" dirty="0"/>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a:xfrm>
            <a:off x="-1" y="32709"/>
            <a:ext cx="11410485" cy="648328"/>
          </a:xfrm>
        </p:spPr>
        <p:txBody>
          <a:bodyPr anchor="ctr">
            <a:normAutofit fontScale="90000"/>
          </a:bodyPr>
          <a:lstStyle/>
          <a:p>
            <a:pPr algn="ctr"/>
            <a:r>
              <a:rPr lang="fr-FR" b="1" dirty="0">
                <a:solidFill>
                  <a:schemeClr val="tx1"/>
                </a:solidFill>
              </a:rPr>
              <a:t>La définition</a:t>
            </a:r>
            <a:endParaRPr lang="en-UG" dirty="0">
              <a:solidFill>
                <a:schemeClr val="tx1"/>
              </a:solidFill>
            </a:endParaRPr>
          </a:p>
        </p:txBody>
      </p:sp>
    </p:spTree>
    <p:extLst>
      <p:ext uri="{BB962C8B-B14F-4D97-AF65-F5344CB8AC3E}">
        <p14:creationId xmlns:p14="http://schemas.microsoft.com/office/powerpoint/2010/main" val="17986212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a:extLst>
              <a:ext uri="{FF2B5EF4-FFF2-40B4-BE49-F238E27FC236}">
                <a16:creationId xmlns:a16="http://schemas.microsoft.com/office/drawing/2014/main" id="{0A457B42-489E-40ED-BCE3-C2163293C193}"/>
              </a:ext>
            </a:extLst>
          </p:cNvPr>
          <p:cNvSpPr>
            <a:spLocks noGrp="1"/>
          </p:cNvSpPr>
          <p:nvPr>
            <p:ph type="title"/>
          </p:nvPr>
        </p:nvSpPr>
        <p:spPr>
          <a:xfrm>
            <a:off x="287079" y="2931908"/>
            <a:ext cx="3870251" cy="1200150"/>
          </a:xfrm>
          <a:ln w="28575">
            <a:solidFill>
              <a:schemeClr val="tx1"/>
            </a:solidFill>
          </a:ln>
        </p:spPr>
        <p:txBody>
          <a:bodyPr>
            <a:normAutofit fontScale="90000"/>
          </a:bodyPr>
          <a:lstStyle/>
          <a:p>
            <a:pPr eaLnBrk="1" hangingPunct="1"/>
            <a:r>
              <a:rPr lang="en-GB" altLang="en-US" b="1" dirty="0">
                <a:latin typeface="Calibri" panose="020F0502020204030204" pitchFamily="34" charset="0"/>
                <a:ea typeface="Calibri" panose="020F0502020204030204" pitchFamily="34" charset="0"/>
                <a:cs typeface="Times New Roman" panose="02020603050405020304" pitchFamily="18" charset="0"/>
              </a:rPr>
              <a:t>Comment faire le test de </a:t>
            </a:r>
            <a:r>
              <a:rPr lang="en-GB" altLang="en-US" b="1" dirty="0" err="1">
                <a:latin typeface="Calibri" panose="020F0502020204030204" pitchFamily="34" charset="0"/>
                <a:ea typeface="Calibri" panose="020F0502020204030204" pitchFamily="34" charset="0"/>
                <a:cs typeface="Times New Roman" panose="02020603050405020304" pitchFamily="18" charset="0"/>
              </a:rPr>
              <a:t>l’appétit</a:t>
            </a:r>
            <a:r>
              <a:rPr lang="en-GB" altLang="en-US" b="1" dirty="0">
                <a:latin typeface="Calibri" panose="020F0502020204030204" pitchFamily="34" charset="0"/>
                <a:ea typeface="Calibri" panose="020F0502020204030204" pitchFamily="34" charset="0"/>
                <a:cs typeface="Times New Roman" panose="02020603050405020304" pitchFamily="18" charset="0"/>
              </a:rPr>
              <a:t> ?</a:t>
            </a:r>
            <a:endParaRPr lang="fr-FR" altLang="en-US" b="1" dirty="0">
              <a:ea typeface="Calibri" panose="020F0502020204030204" pitchFamily="34" charset="0"/>
              <a:cs typeface="Times New Roman" panose="02020603050405020304" pitchFamily="18" charset="0"/>
            </a:endParaRPr>
          </a:p>
        </p:txBody>
      </p:sp>
      <p:sp>
        <p:nvSpPr>
          <p:cNvPr id="12292" name="Espace réservé du numéro de diapositive 3">
            <a:extLst>
              <a:ext uri="{FF2B5EF4-FFF2-40B4-BE49-F238E27FC236}">
                <a16:creationId xmlns:a16="http://schemas.microsoft.com/office/drawing/2014/main" id="{FD0AA381-6DAF-47BF-8D79-00F8EE2BDDC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83B88C1-9356-4BE1-B77F-D8C956270441}" type="slidenum">
              <a:rPr lang="en-GB" altLang="en-US" sz="1400"/>
              <a:pPr/>
              <a:t>50</a:t>
            </a:fld>
            <a:endParaRPr lang="en-GB" altLang="en-US" sz="1400"/>
          </a:p>
        </p:txBody>
      </p:sp>
      <p:sp>
        <p:nvSpPr>
          <p:cNvPr id="2" name="Rectangle 1">
            <a:extLst>
              <a:ext uri="{FF2B5EF4-FFF2-40B4-BE49-F238E27FC236}">
                <a16:creationId xmlns:a16="http://schemas.microsoft.com/office/drawing/2014/main" id="{BFDF1D81-6324-460D-8DFC-8F2FAEE38DE3}"/>
              </a:ext>
            </a:extLst>
          </p:cNvPr>
          <p:cNvSpPr/>
          <p:nvPr/>
        </p:nvSpPr>
        <p:spPr>
          <a:xfrm>
            <a:off x="209790" y="545733"/>
            <a:ext cx="4807842" cy="1723549"/>
          </a:xfrm>
          <a:prstGeom prst="rect">
            <a:avLst/>
          </a:prstGeom>
        </p:spPr>
        <p:txBody>
          <a:bodyPr wrap="square">
            <a:spAutoFit/>
          </a:bodyPr>
          <a:lstStyle/>
          <a:p>
            <a:pPr algn="just">
              <a:spcBef>
                <a:spcPts val="600"/>
              </a:spcBef>
              <a:defRPr/>
            </a:pPr>
            <a:r>
              <a:rPr lang="en-GB" altLang="en-US" sz="2400" b="1" dirty="0" err="1">
                <a:latin typeface="Calibri" panose="020F0502020204030204" pitchFamily="34" charset="0"/>
                <a:ea typeface="Calibri" panose="020F0502020204030204" pitchFamily="34" charset="0"/>
                <a:cs typeface="Calibri" panose="020F0502020204030204" pitchFamily="34" charset="0"/>
              </a:rPr>
              <a:t>Quand</a:t>
            </a:r>
            <a:r>
              <a:rPr lang="en-GB" altLang="en-US" sz="2400" b="1" dirty="0">
                <a:latin typeface="Calibri" panose="020F0502020204030204" pitchFamily="34" charset="0"/>
                <a:ea typeface="Calibri" panose="020F0502020204030204" pitchFamily="34" charset="0"/>
                <a:cs typeface="Calibri" panose="020F0502020204030204" pitchFamily="34" charset="0"/>
              </a:rPr>
              <a:t> faire le test de </a:t>
            </a:r>
            <a:r>
              <a:rPr lang="en-GB" altLang="en-US" sz="2400" b="1" dirty="0" err="1">
                <a:latin typeface="Calibri" panose="020F0502020204030204" pitchFamily="34" charset="0"/>
                <a:ea typeface="Calibri" panose="020F0502020204030204" pitchFamily="34" charset="0"/>
                <a:cs typeface="Calibri" panose="020F0502020204030204" pitchFamily="34" charset="0"/>
              </a:rPr>
              <a:t>l’appétit</a:t>
            </a:r>
            <a:r>
              <a:rPr lang="en-GB" altLang="en-US" sz="2400" b="1" dirty="0">
                <a:latin typeface="Calibri" panose="020F0502020204030204" pitchFamily="34" charset="0"/>
                <a:ea typeface="Calibri" panose="020F0502020204030204" pitchFamily="34" charset="0"/>
                <a:cs typeface="Calibri" panose="020F0502020204030204" pitchFamily="34" charset="0"/>
              </a:rPr>
              <a:t> ? </a:t>
            </a:r>
          </a:p>
          <a:p>
            <a:pPr marL="342900" indent="-342900" algn="just">
              <a:spcBef>
                <a:spcPts val="600"/>
              </a:spcBef>
              <a:buFont typeface="Arial" panose="020B0604020202020204" pitchFamily="34" charset="0"/>
              <a:buChar char="•"/>
              <a:defRPr/>
            </a:pPr>
            <a:r>
              <a:rPr lang="fr-FR" altLang="en-US" sz="2400" dirty="0">
                <a:latin typeface="Calibri" panose="020F0502020204030204" pitchFamily="34" charset="0"/>
                <a:ea typeface="Calibri" panose="020F0502020204030204" pitchFamily="34" charset="0"/>
                <a:cs typeface="Calibri" panose="020F0502020204030204" pitchFamily="34" charset="0"/>
              </a:rPr>
              <a:t>Pendant le triage initial ;</a:t>
            </a:r>
          </a:p>
          <a:p>
            <a:pPr marL="342900" indent="-342900" algn="just">
              <a:spcBef>
                <a:spcPts val="600"/>
              </a:spcBef>
              <a:buFont typeface="Arial" panose="020B0604020202020204" pitchFamily="34" charset="0"/>
              <a:buChar char="•"/>
              <a:defRPr/>
            </a:pPr>
            <a:r>
              <a:rPr lang="fr-FR" sz="2400" dirty="0">
                <a:latin typeface="Calibri" panose="020F0502020204030204" pitchFamily="34" charset="0"/>
                <a:cs typeface="Calibri" panose="020F0502020204030204" pitchFamily="34" charset="0"/>
              </a:rPr>
              <a:t>De façon routinière pour tous les patients à chaque visite au CAC</a:t>
            </a:r>
            <a:endParaRPr lang="en-US" sz="2400" dirty="0">
              <a:latin typeface="Calibri" panose="020F0502020204030204" pitchFamily="34" charset="0"/>
              <a:cs typeface="Calibri" panose="020F0502020204030204" pitchFamily="34" charset="0"/>
            </a:endParaRPr>
          </a:p>
        </p:txBody>
      </p:sp>
      <p:graphicFrame>
        <p:nvGraphicFramePr>
          <p:cNvPr id="8" name="Table 7">
            <a:extLst>
              <a:ext uri="{FF2B5EF4-FFF2-40B4-BE49-F238E27FC236}">
                <a16:creationId xmlns:a16="http://schemas.microsoft.com/office/drawing/2014/main" id="{60C5D527-88C6-413A-8CA7-13D0D66A5128}"/>
              </a:ext>
            </a:extLst>
          </p:cNvPr>
          <p:cNvGraphicFramePr>
            <a:graphicFrameLocks noGrp="1"/>
          </p:cNvGraphicFramePr>
          <p:nvPr/>
        </p:nvGraphicFramePr>
        <p:xfrm>
          <a:off x="5240673" y="136524"/>
          <a:ext cx="6107572" cy="6396398"/>
        </p:xfrm>
        <a:graphic>
          <a:graphicData uri="http://schemas.openxmlformats.org/drawingml/2006/table">
            <a:tbl>
              <a:tblPr firstRow="1" firstCol="1" bandRow="1"/>
              <a:tblGrid>
                <a:gridCol w="4615708">
                  <a:extLst>
                    <a:ext uri="{9D8B030D-6E8A-4147-A177-3AD203B41FA5}">
                      <a16:colId xmlns:a16="http://schemas.microsoft.com/office/drawing/2014/main" val="83598286"/>
                    </a:ext>
                  </a:extLst>
                </a:gridCol>
                <a:gridCol w="1491864">
                  <a:extLst>
                    <a:ext uri="{9D8B030D-6E8A-4147-A177-3AD203B41FA5}">
                      <a16:colId xmlns:a16="http://schemas.microsoft.com/office/drawing/2014/main" val="2217270907"/>
                    </a:ext>
                  </a:extLst>
                </a:gridCol>
              </a:tblGrid>
              <a:tr h="1160892">
                <a:tc>
                  <a:txBody>
                    <a:bodyPr/>
                    <a:lstStyle/>
                    <a:p>
                      <a:pPr marL="228600" marR="0" algn="just">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1-Expliquer à l’accompagnante le but du test de l’appétit et comment cela va se passer </a:t>
                      </a:r>
                      <a:endParaRPr lang="en-US" sz="1800" dirty="0">
                        <a:effectLst/>
                        <a:latin typeface="+mn-l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 </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7054227"/>
                  </a:ext>
                </a:extLst>
              </a:tr>
              <a:tr h="1211366">
                <a:tc>
                  <a:txBody>
                    <a:bodyPr/>
                    <a:lstStyle/>
                    <a:p>
                      <a:pPr marL="228600" marR="0" algn="just">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2-Demander à la maman de se laver les mains, le visage et la bouche de l’enfant au savon;</a:t>
                      </a:r>
                      <a:endParaRPr lang="en-US" sz="1800" dirty="0">
                        <a:effectLst/>
                        <a:latin typeface="+mn-l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 </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2628066"/>
                  </a:ext>
                </a:extLst>
              </a:tr>
              <a:tr h="2530608">
                <a:tc>
                  <a:txBody>
                    <a:bodyPr/>
                    <a:lstStyle/>
                    <a:p>
                      <a:pPr marL="228600" marR="0" algn="just">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3-Installer la maman dans un lieu calme </a:t>
                      </a:r>
                      <a:endParaRPr lang="en-US" sz="1800" dirty="0">
                        <a:effectLst/>
                        <a:latin typeface="+mn-lt"/>
                        <a:ea typeface="Calibri" panose="020F0502020204030204" pitchFamily="34" charset="0"/>
                        <a:cs typeface="Times New Roman" panose="02020603050405020304" pitchFamily="18" charset="0"/>
                      </a:endParaRPr>
                    </a:p>
                    <a:p>
                      <a:pPr marL="228600" marR="0" algn="just">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Demander ensuite à la maman de donner le </a:t>
                      </a:r>
                      <a:r>
                        <a:rPr lang="fr-FR" sz="1800" b="1" dirty="0" err="1">
                          <a:effectLst/>
                          <a:latin typeface="+mn-lt"/>
                          <a:ea typeface="Calibri" panose="020F0502020204030204" pitchFamily="34" charset="0"/>
                          <a:cs typeface="Arial" panose="020B0604020202020204" pitchFamily="34" charset="0"/>
                        </a:rPr>
                        <a:t>Plumpy</a:t>
                      </a:r>
                      <a:r>
                        <a:rPr lang="fr-FR" sz="1800" b="1" dirty="0">
                          <a:effectLst/>
                          <a:latin typeface="+mn-lt"/>
                          <a:ea typeface="Calibri" panose="020F0502020204030204" pitchFamily="34" charset="0"/>
                          <a:cs typeface="Arial" panose="020B0604020202020204" pitchFamily="34" charset="0"/>
                        </a:rPr>
                        <a:t> </a:t>
                      </a:r>
                      <a:r>
                        <a:rPr lang="fr-FR" sz="1800" b="1" dirty="0" err="1">
                          <a:effectLst/>
                          <a:latin typeface="+mn-lt"/>
                          <a:ea typeface="Calibri" panose="020F0502020204030204" pitchFamily="34" charset="0"/>
                          <a:cs typeface="Arial" panose="020B0604020202020204" pitchFamily="34" charset="0"/>
                        </a:rPr>
                        <a:t>nut</a:t>
                      </a:r>
                      <a:r>
                        <a:rPr lang="fr-FR" sz="1800" b="1" dirty="0">
                          <a:effectLst/>
                          <a:latin typeface="+mn-lt"/>
                          <a:ea typeface="Calibri" panose="020F0502020204030204" pitchFamily="34" charset="0"/>
                          <a:cs typeface="Arial" panose="020B0604020202020204" pitchFamily="34" charset="0"/>
                        </a:rPr>
                        <a:t> à l’enfant sans le forcer;</a:t>
                      </a:r>
                      <a:endParaRPr lang="en-US" sz="1800" dirty="0">
                        <a:effectLst/>
                        <a:latin typeface="+mn-lt"/>
                        <a:ea typeface="Calibri" panose="020F0502020204030204" pitchFamily="34" charset="0"/>
                        <a:cs typeface="Times New Roman" panose="02020603050405020304" pitchFamily="18" charset="0"/>
                      </a:endParaRPr>
                    </a:p>
                    <a:p>
                      <a:pPr marL="228600" marR="0" algn="just">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Surveillance (</a:t>
                      </a:r>
                      <a:r>
                        <a:rPr lang="fr-FR" sz="1800" b="1" dirty="0">
                          <a:solidFill>
                            <a:srgbClr val="FF0000"/>
                          </a:solidFill>
                          <a:effectLst/>
                          <a:latin typeface="+mn-lt"/>
                          <a:ea typeface="Calibri" panose="020F0502020204030204" pitchFamily="34" charset="0"/>
                          <a:cs typeface="Arial" panose="020B0604020202020204" pitchFamily="34" charset="0"/>
                        </a:rPr>
                        <a:t>la durée de la surveillance va de 15 mn à 30 minutes de temps</a:t>
                      </a:r>
                      <a:r>
                        <a:rPr lang="fr-FR" sz="1800" b="1" dirty="0">
                          <a:effectLst/>
                          <a:latin typeface="+mn-lt"/>
                          <a:ea typeface="Calibri" panose="020F0502020204030204" pitchFamily="34" charset="0"/>
                          <a:cs typeface="Arial" panose="020B0604020202020204" pitchFamily="34" charset="0"/>
                        </a:rPr>
                        <a:t>).</a:t>
                      </a:r>
                      <a:endParaRPr lang="en-US" sz="1800" dirty="0">
                        <a:effectLst/>
                        <a:latin typeface="+mn-l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 </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0075292"/>
                  </a:ext>
                </a:extLst>
              </a:tr>
              <a:tr h="1403939">
                <a:tc>
                  <a:txBody>
                    <a:bodyPr/>
                    <a:lstStyle/>
                    <a:p>
                      <a:pPr marL="228600" marR="0" algn="just">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4-Le patient doit avoir de l’eau à boire disponible à suffisance dans une tasse pendant le test.</a:t>
                      </a:r>
                      <a:endParaRPr lang="en-US" sz="1800" dirty="0">
                        <a:effectLst/>
                        <a:latin typeface="+mn-lt"/>
                        <a:ea typeface="Calibri" panose="020F0502020204030204" pitchFamily="34" charset="0"/>
                        <a:cs typeface="Times New Roman" panose="02020603050405020304" pitchFamily="18" charset="0"/>
                      </a:endParaRPr>
                    </a:p>
                    <a:p>
                      <a:pPr marL="228600" marR="0" algn="just">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 </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3305525"/>
                  </a:ext>
                </a:extLst>
              </a:tr>
            </a:tbl>
          </a:graphicData>
        </a:graphic>
      </p:graphicFrame>
      <p:pic>
        <p:nvPicPr>
          <p:cNvPr id="8200" name="Picture 190">
            <a:extLst>
              <a:ext uri="{FF2B5EF4-FFF2-40B4-BE49-F238E27FC236}">
                <a16:creationId xmlns:a16="http://schemas.microsoft.com/office/drawing/2014/main" id="{88E1831B-714A-4598-9854-489E1C4FA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6151" y="123159"/>
            <a:ext cx="1575594" cy="1458304"/>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16">
            <a:extLst>
              <a:ext uri="{FF2B5EF4-FFF2-40B4-BE49-F238E27FC236}">
                <a16:creationId xmlns:a16="http://schemas.microsoft.com/office/drawing/2014/main" id="{FA2C305A-B357-4BFB-A7B8-1DDA7DF9F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479" y="1505630"/>
            <a:ext cx="1746250" cy="130115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19">
            <a:extLst>
              <a:ext uri="{FF2B5EF4-FFF2-40B4-BE49-F238E27FC236}">
                <a16:creationId xmlns:a16="http://schemas.microsoft.com/office/drawing/2014/main" id="{42B1C6EB-0FB7-4671-9D2C-80B862BEB1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6611" y="2628518"/>
            <a:ext cx="1694675" cy="249555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17">
            <a:extLst>
              <a:ext uri="{FF2B5EF4-FFF2-40B4-BE49-F238E27FC236}">
                <a16:creationId xmlns:a16="http://schemas.microsoft.com/office/drawing/2014/main" id="{C2C7D7E3-A4F6-46F3-8933-AC8495AE18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2200" y="5168095"/>
            <a:ext cx="1339850" cy="1320800"/>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8C7ADDEC-7181-4348-AB10-B873DFEA6773}"/>
              </a:ext>
            </a:extLst>
          </p:cNvPr>
          <p:cNvSpPr/>
          <p:nvPr/>
        </p:nvSpPr>
        <p:spPr>
          <a:xfrm>
            <a:off x="4194970" y="3250995"/>
            <a:ext cx="1008063" cy="561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200"/>
                                        </p:tgtEl>
                                        <p:attrNameLst>
                                          <p:attrName>style.visibility</p:attrName>
                                        </p:attrNameLst>
                                      </p:cBhvr>
                                      <p:to>
                                        <p:strVal val="visible"/>
                                      </p:to>
                                    </p:set>
                                    <p:anim calcmode="lin" valueType="num">
                                      <p:cBhvr additive="base">
                                        <p:cTn id="23" dur="500" fill="hold"/>
                                        <p:tgtEl>
                                          <p:spTgt spid="8200"/>
                                        </p:tgtEl>
                                        <p:attrNameLst>
                                          <p:attrName>ppt_x</p:attrName>
                                        </p:attrNameLst>
                                      </p:cBhvr>
                                      <p:tavLst>
                                        <p:tav tm="0">
                                          <p:val>
                                            <p:strVal val="#ppt_x"/>
                                          </p:val>
                                        </p:tav>
                                        <p:tav tm="100000">
                                          <p:val>
                                            <p:strVal val="#ppt_x"/>
                                          </p:val>
                                        </p:tav>
                                      </p:tavLst>
                                    </p:anim>
                                    <p:anim calcmode="lin" valueType="num">
                                      <p:cBhvr additive="base">
                                        <p:cTn id="24" dur="500" fill="hold"/>
                                        <p:tgtEl>
                                          <p:spTgt spid="820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199"/>
                                        </p:tgtEl>
                                        <p:attrNameLst>
                                          <p:attrName>style.visibility</p:attrName>
                                        </p:attrNameLst>
                                      </p:cBhvr>
                                      <p:to>
                                        <p:strVal val="visible"/>
                                      </p:to>
                                    </p:set>
                                    <p:anim calcmode="lin" valueType="num">
                                      <p:cBhvr additive="base">
                                        <p:cTn id="29" dur="500" fill="hold"/>
                                        <p:tgtEl>
                                          <p:spTgt spid="8199"/>
                                        </p:tgtEl>
                                        <p:attrNameLst>
                                          <p:attrName>ppt_x</p:attrName>
                                        </p:attrNameLst>
                                      </p:cBhvr>
                                      <p:tavLst>
                                        <p:tav tm="0">
                                          <p:val>
                                            <p:strVal val="#ppt_x"/>
                                          </p:val>
                                        </p:tav>
                                        <p:tav tm="100000">
                                          <p:val>
                                            <p:strVal val="#ppt_x"/>
                                          </p:val>
                                        </p:tav>
                                      </p:tavLst>
                                    </p:anim>
                                    <p:anim calcmode="lin" valueType="num">
                                      <p:cBhvr additive="base">
                                        <p:cTn id="30"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198"/>
                                        </p:tgtEl>
                                        <p:attrNameLst>
                                          <p:attrName>style.visibility</p:attrName>
                                        </p:attrNameLst>
                                      </p:cBhvr>
                                      <p:to>
                                        <p:strVal val="visible"/>
                                      </p:to>
                                    </p:set>
                                    <p:anim calcmode="lin" valueType="num">
                                      <p:cBhvr additive="base">
                                        <p:cTn id="35" dur="500" fill="hold"/>
                                        <p:tgtEl>
                                          <p:spTgt spid="8198"/>
                                        </p:tgtEl>
                                        <p:attrNameLst>
                                          <p:attrName>ppt_x</p:attrName>
                                        </p:attrNameLst>
                                      </p:cBhvr>
                                      <p:tavLst>
                                        <p:tav tm="0">
                                          <p:val>
                                            <p:strVal val="#ppt_x"/>
                                          </p:val>
                                        </p:tav>
                                        <p:tav tm="100000">
                                          <p:val>
                                            <p:strVal val="#ppt_x"/>
                                          </p:val>
                                        </p:tav>
                                      </p:tavLst>
                                    </p:anim>
                                    <p:anim calcmode="lin" valueType="num">
                                      <p:cBhvr additive="base">
                                        <p:cTn id="36"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197"/>
                                        </p:tgtEl>
                                        <p:attrNameLst>
                                          <p:attrName>style.visibility</p:attrName>
                                        </p:attrNameLst>
                                      </p:cBhvr>
                                      <p:to>
                                        <p:strVal val="visible"/>
                                      </p:to>
                                    </p:set>
                                    <p:anim calcmode="lin" valueType="num">
                                      <p:cBhvr additive="base">
                                        <p:cTn id="41" dur="500" fill="hold"/>
                                        <p:tgtEl>
                                          <p:spTgt spid="8197"/>
                                        </p:tgtEl>
                                        <p:attrNameLst>
                                          <p:attrName>ppt_x</p:attrName>
                                        </p:attrNameLst>
                                      </p:cBhvr>
                                      <p:tavLst>
                                        <p:tav tm="0">
                                          <p:val>
                                            <p:strVal val="#ppt_x"/>
                                          </p:val>
                                        </p:tav>
                                        <p:tav tm="100000">
                                          <p:val>
                                            <p:strVal val="#ppt_x"/>
                                          </p:val>
                                        </p:tav>
                                      </p:tavLst>
                                    </p:anim>
                                    <p:anim calcmode="lin" valueType="num">
                                      <p:cBhvr additive="base">
                                        <p:cTn id="42"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a:extLst>
              <a:ext uri="{FF2B5EF4-FFF2-40B4-BE49-F238E27FC236}">
                <a16:creationId xmlns:a16="http://schemas.microsoft.com/office/drawing/2014/main" id="{8BA6FA42-C188-4932-B6B0-82350334D11B}"/>
              </a:ext>
            </a:extLst>
          </p:cNvPr>
          <p:cNvSpPr>
            <a:spLocks noGrp="1"/>
          </p:cNvSpPr>
          <p:nvPr>
            <p:ph type="title"/>
          </p:nvPr>
        </p:nvSpPr>
        <p:spPr>
          <a:xfrm>
            <a:off x="0" y="-183053"/>
            <a:ext cx="11830049" cy="792162"/>
          </a:xfrm>
        </p:spPr>
        <p:txBody>
          <a:bodyPr rtlCol="0">
            <a:normAutofit/>
          </a:bodyPr>
          <a:lstStyle/>
          <a:p>
            <a:pPr algn="ctr">
              <a:defRPr/>
            </a:pPr>
            <a:r>
              <a:rPr lang="en-GB" altLang="en-US" sz="2600" b="1" dirty="0" err="1">
                <a:solidFill>
                  <a:srgbClr val="0000CC"/>
                </a:solidFill>
                <a:latin typeface="Tw Cen MT" panose="020B0602020104020603" pitchFamily="34" charset="0"/>
                <a:ea typeface="Calibri" panose="020F0502020204030204" pitchFamily="34" charset="0"/>
                <a:cs typeface="Arial" panose="020B0604020202020204" pitchFamily="34" charset="0"/>
              </a:rPr>
              <a:t>Quantité</a:t>
            </a:r>
            <a:r>
              <a:rPr lang="en-GB" altLang="en-US" sz="2600" b="1" dirty="0">
                <a:solidFill>
                  <a:srgbClr val="0000CC"/>
                </a:solidFill>
                <a:latin typeface="Tw Cen MT" panose="020B0602020104020603" pitchFamily="34" charset="0"/>
                <a:ea typeface="Calibri" panose="020F0502020204030204" pitchFamily="34" charset="0"/>
                <a:cs typeface="Arial" panose="020B0604020202020204" pitchFamily="34" charset="0"/>
              </a:rPr>
              <a:t> </a:t>
            </a:r>
            <a:r>
              <a:rPr lang="en-GB" altLang="en-US" sz="2600" b="1" dirty="0" err="1">
                <a:solidFill>
                  <a:srgbClr val="0000CC"/>
                </a:solidFill>
                <a:latin typeface="Tw Cen MT" panose="020B0602020104020603" pitchFamily="34" charset="0"/>
                <a:ea typeface="Calibri" panose="020F0502020204030204" pitchFamily="34" charset="0"/>
                <a:cs typeface="Arial" panose="020B0604020202020204" pitchFamily="34" charset="0"/>
              </a:rPr>
              <a:t>d’ATPE</a:t>
            </a:r>
            <a:r>
              <a:rPr lang="en-GB" altLang="en-US" sz="2600" b="1" dirty="0">
                <a:solidFill>
                  <a:srgbClr val="0000CC"/>
                </a:solidFill>
                <a:latin typeface="Tw Cen MT" panose="020B0602020104020603" pitchFamily="34" charset="0"/>
                <a:ea typeface="Calibri" panose="020F0502020204030204" pitchFamily="34" charset="0"/>
                <a:cs typeface="Arial" panose="020B0604020202020204" pitchFamily="34" charset="0"/>
              </a:rPr>
              <a:t> pour </a:t>
            </a:r>
            <a:r>
              <a:rPr lang="en-GB" altLang="en-US" sz="2600" b="1" dirty="0" err="1">
                <a:solidFill>
                  <a:srgbClr val="0000CC"/>
                </a:solidFill>
                <a:latin typeface="Tw Cen MT" panose="020B0602020104020603" pitchFamily="34" charset="0"/>
                <a:ea typeface="Calibri" panose="020F0502020204030204" pitchFamily="34" charset="0"/>
                <a:cs typeface="Arial" panose="020B0604020202020204" pitchFamily="34" charset="0"/>
              </a:rPr>
              <a:t>évaluer</a:t>
            </a:r>
            <a:r>
              <a:rPr lang="en-GB" altLang="en-US" sz="2600" b="1" dirty="0">
                <a:solidFill>
                  <a:srgbClr val="0000CC"/>
                </a:solidFill>
                <a:latin typeface="Tw Cen MT" panose="020B0602020104020603" pitchFamily="34" charset="0"/>
                <a:ea typeface="Calibri" panose="020F0502020204030204" pitchFamily="34" charset="0"/>
                <a:cs typeface="Arial" panose="020B0604020202020204" pitchFamily="34" charset="0"/>
              </a:rPr>
              <a:t> </a:t>
            </a:r>
            <a:r>
              <a:rPr lang="en-GB" altLang="en-US" sz="2600" b="1" dirty="0" err="1">
                <a:solidFill>
                  <a:srgbClr val="0000CC"/>
                </a:solidFill>
                <a:latin typeface="Tw Cen MT" panose="020B0602020104020603" pitchFamily="34" charset="0"/>
                <a:ea typeface="Calibri" panose="020F0502020204030204" pitchFamily="34" charset="0"/>
                <a:cs typeface="Arial" panose="020B0604020202020204" pitchFamily="34" charset="0"/>
              </a:rPr>
              <a:t>l’appétit</a:t>
            </a:r>
            <a:r>
              <a:rPr lang="en-GB" altLang="en-US" sz="2600" b="1" dirty="0">
                <a:solidFill>
                  <a:srgbClr val="0000CC"/>
                </a:solidFill>
                <a:latin typeface="Tw Cen MT" panose="020B0602020104020603" pitchFamily="34" charset="0"/>
                <a:ea typeface="Calibri" panose="020F0502020204030204" pitchFamily="34" charset="0"/>
                <a:cs typeface="Arial" panose="020B0604020202020204" pitchFamily="34" charset="0"/>
              </a:rPr>
              <a:t> des patients </a:t>
            </a:r>
            <a:r>
              <a:rPr lang="en-GB" altLang="en-US" sz="2600" b="1" dirty="0" err="1">
                <a:solidFill>
                  <a:srgbClr val="0000CC"/>
                </a:solidFill>
                <a:latin typeface="Tw Cen MT" panose="020B0602020104020603" pitchFamily="34" charset="0"/>
                <a:ea typeface="Calibri" panose="020F0502020204030204" pitchFamily="34" charset="0"/>
                <a:cs typeface="Arial" panose="020B0604020202020204" pitchFamily="34" charset="0"/>
              </a:rPr>
              <a:t>sévèrement</a:t>
            </a:r>
            <a:r>
              <a:rPr lang="en-GB" altLang="en-US" sz="2600" b="1" dirty="0">
                <a:solidFill>
                  <a:srgbClr val="0000CC"/>
                </a:solidFill>
                <a:latin typeface="Tw Cen MT" panose="020B0602020104020603" pitchFamily="34" charset="0"/>
                <a:ea typeface="Calibri" panose="020F0502020204030204" pitchFamily="34" charset="0"/>
                <a:cs typeface="Arial" panose="020B0604020202020204" pitchFamily="34" charset="0"/>
              </a:rPr>
              <a:t> </a:t>
            </a:r>
            <a:r>
              <a:rPr lang="en-GB" altLang="en-US" sz="2600" b="1" dirty="0" err="1">
                <a:solidFill>
                  <a:srgbClr val="0000CC"/>
                </a:solidFill>
                <a:latin typeface="Tw Cen MT" panose="020B0602020104020603" pitchFamily="34" charset="0"/>
                <a:ea typeface="Calibri" panose="020F0502020204030204" pitchFamily="34" charset="0"/>
                <a:cs typeface="Arial" panose="020B0604020202020204" pitchFamily="34" charset="0"/>
              </a:rPr>
              <a:t>malnutris</a:t>
            </a:r>
            <a:r>
              <a:rPr lang="en-GB" altLang="en-US" sz="2600" b="1" dirty="0">
                <a:solidFill>
                  <a:srgbClr val="0000CC"/>
                </a:solidFill>
                <a:latin typeface="Tw Cen MT" panose="020B0602020104020603" pitchFamily="34" charset="0"/>
                <a:ea typeface="Calibri" panose="020F0502020204030204" pitchFamily="34" charset="0"/>
                <a:cs typeface="Arial" panose="020B0604020202020204" pitchFamily="34" charset="0"/>
              </a:rPr>
              <a:t> </a:t>
            </a:r>
            <a:endParaRPr lang="fr-FR" altLang="en-US" sz="2600" b="1" dirty="0">
              <a:solidFill>
                <a:srgbClr val="0000CC"/>
              </a:solidFill>
              <a:latin typeface="Tw Cen MT" panose="020B0602020104020603" pitchFamily="34" charset="0"/>
              <a:ea typeface="Calibri" panose="020F0502020204030204" pitchFamily="34" charset="0"/>
              <a:cs typeface="Arial" panose="020B0604020202020204" pitchFamily="34" charset="0"/>
            </a:endParaRPr>
          </a:p>
        </p:txBody>
      </p:sp>
      <p:sp>
        <p:nvSpPr>
          <p:cNvPr id="13315" name="Espace réservé du numéro de diapositive 3">
            <a:extLst>
              <a:ext uri="{FF2B5EF4-FFF2-40B4-BE49-F238E27FC236}">
                <a16:creationId xmlns:a16="http://schemas.microsoft.com/office/drawing/2014/main" id="{60DFF019-50F7-41FD-A738-A8AFB73175C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E29FE77-B7BD-4AC1-99C5-BDD0D20FA6B3}" type="slidenum">
              <a:rPr lang="en-GB" altLang="en-US" sz="1400"/>
              <a:pPr/>
              <a:t>51</a:t>
            </a:fld>
            <a:endParaRPr lang="en-GB" altLang="en-US" sz="1400"/>
          </a:p>
        </p:txBody>
      </p:sp>
      <p:graphicFrame>
        <p:nvGraphicFramePr>
          <p:cNvPr id="3" name="Table 2">
            <a:extLst>
              <a:ext uri="{FF2B5EF4-FFF2-40B4-BE49-F238E27FC236}">
                <a16:creationId xmlns:a16="http://schemas.microsoft.com/office/drawing/2014/main" id="{C998CC87-9D51-4AF2-8B8A-4CFDDE036514}"/>
              </a:ext>
            </a:extLst>
          </p:cNvPr>
          <p:cNvGraphicFramePr>
            <a:graphicFrameLocks noGrp="1"/>
          </p:cNvGraphicFramePr>
          <p:nvPr/>
        </p:nvGraphicFramePr>
        <p:xfrm>
          <a:off x="850900" y="556192"/>
          <a:ext cx="10502899" cy="5144246"/>
        </p:xfrm>
        <a:graphic>
          <a:graphicData uri="http://schemas.openxmlformats.org/drawingml/2006/table">
            <a:tbl>
              <a:tblPr firstRow="1" firstCol="1" bandRow="1"/>
              <a:tblGrid>
                <a:gridCol w="2247900">
                  <a:extLst>
                    <a:ext uri="{9D8B030D-6E8A-4147-A177-3AD203B41FA5}">
                      <a16:colId xmlns:a16="http://schemas.microsoft.com/office/drawing/2014/main" val="1530917478"/>
                    </a:ext>
                  </a:extLst>
                </a:gridCol>
                <a:gridCol w="2095500">
                  <a:extLst>
                    <a:ext uri="{9D8B030D-6E8A-4147-A177-3AD203B41FA5}">
                      <a16:colId xmlns:a16="http://schemas.microsoft.com/office/drawing/2014/main" val="313583215"/>
                    </a:ext>
                  </a:extLst>
                </a:gridCol>
                <a:gridCol w="2718200">
                  <a:extLst>
                    <a:ext uri="{9D8B030D-6E8A-4147-A177-3AD203B41FA5}">
                      <a16:colId xmlns:a16="http://schemas.microsoft.com/office/drawing/2014/main" val="2379693757"/>
                    </a:ext>
                  </a:extLst>
                </a:gridCol>
                <a:gridCol w="3441299">
                  <a:extLst>
                    <a:ext uri="{9D8B030D-6E8A-4147-A177-3AD203B41FA5}">
                      <a16:colId xmlns:a16="http://schemas.microsoft.com/office/drawing/2014/main" val="3272987240"/>
                    </a:ext>
                  </a:extLst>
                </a:gridCol>
              </a:tblGrid>
              <a:tr h="372596">
                <a:tc>
                  <a:txBody>
                    <a:bodyPr/>
                    <a:lstStyle/>
                    <a:p>
                      <a:pPr marL="0" marR="0" algn="ctr">
                        <a:lnSpc>
                          <a:spcPct val="107000"/>
                        </a:lnSpc>
                        <a:spcBef>
                          <a:spcPts val="0"/>
                        </a:spcBef>
                        <a:spcAft>
                          <a:spcPts val="0"/>
                        </a:spcAft>
                      </a:pPr>
                      <a:r>
                        <a:rPr lang="fr-FR" sz="2400" b="1" dirty="0">
                          <a:effectLst/>
                          <a:latin typeface="Tw Cen MT" panose="020B0602020104020603" pitchFamily="34" charset="0"/>
                          <a:ea typeface="Calibri" panose="020F0502020204030204" pitchFamily="34" charset="0"/>
                          <a:cs typeface="Arial" panose="020B0604020202020204" pitchFamily="34" charset="0"/>
                        </a:rPr>
                        <a:t>Proportion</a:t>
                      </a:r>
                      <a:endParaRPr lang="en-US" sz="24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fr-FR" sz="2400" b="1" dirty="0">
                          <a:effectLst/>
                          <a:latin typeface="Tw Cen MT" panose="020B0602020104020603" pitchFamily="34" charset="0"/>
                          <a:ea typeface="Calibri" panose="020F0502020204030204" pitchFamily="34" charset="0"/>
                          <a:cs typeface="Arial" panose="020B0604020202020204" pitchFamily="34" charset="0"/>
                        </a:rPr>
                        <a:t>Résultat</a:t>
                      </a:r>
                      <a:endParaRPr lang="en-US" sz="24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fr-FR" sz="2400" b="1">
                          <a:effectLst/>
                          <a:latin typeface="Tw Cen MT" panose="020B0602020104020603" pitchFamily="34" charset="0"/>
                          <a:ea typeface="Calibri" panose="020F0502020204030204" pitchFamily="34" charset="0"/>
                          <a:cs typeface="Arial" panose="020B0604020202020204" pitchFamily="34" charset="0"/>
                        </a:rPr>
                        <a:t>Orientation</a:t>
                      </a:r>
                      <a:endParaRPr lang="en-US" sz="24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6217108"/>
                  </a:ext>
                </a:extLst>
              </a:tr>
              <a:tr h="1653681">
                <a:tc>
                  <a:txBody>
                    <a:bodyPr/>
                    <a:lstStyle/>
                    <a:p>
                      <a:pPr marL="0" marR="0" algn="just">
                        <a:lnSpc>
                          <a:spcPct val="107000"/>
                        </a:lnSpc>
                        <a:spcBef>
                          <a:spcPts val="0"/>
                        </a:spcBef>
                        <a:spcAft>
                          <a:spcPts val="0"/>
                        </a:spcAft>
                      </a:pPr>
                      <a:r>
                        <a:rPr lang="fr-FR" sz="2400" dirty="0">
                          <a:effectLst/>
                          <a:latin typeface="Tw Cen MT" panose="020B0602020104020603" pitchFamily="34" charset="0"/>
                          <a:ea typeface="Calibri" panose="020F0502020204030204" pitchFamily="34" charset="0"/>
                          <a:cs typeface="Arial" panose="020B0604020202020204" pitchFamily="34" charset="0"/>
                        </a:rPr>
                        <a:t>l'enfant mange </a:t>
                      </a:r>
                    </a:p>
                    <a:p>
                      <a:pPr marL="0" marR="0" algn="just">
                        <a:lnSpc>
                          <a:spcPct val="107000"/>
                        </a:lnSpc>
                        <a:spcBef>
                          <a:spcPts val="0"/>
                        </a:spcBef>
                        <a:spcAft>
                          <a:spcPts val="0"/>
                        </a:spcAft>
                      </a:pPr>
                      <a:r>
                        <a:rPr lang="fr-FR" sz="2400" b="1" dirty="0">
                          <a:solidFill>
                            <a:srgbClr val="0000CC"/>
                          </a:solidFill>
                          <a:effectLst/>
                          <a:latin typeface="Tw Cen MT" panose="020B0602020104020603" pitchFamily="34" charset="0"/>
                          <a:ea typeface="Calibri" panose="020F0502020204030204" pitchFamily="34" charset="0"/>
                          <a:cs typeface="Arial" panose="020B0604020202020204" pitchFamily="34" charset="0"/>
                        </a:rPr>
                        <a:t>plus de 1/3 du </a:t>
                      </a:r>
                      <a:r>
                        <a:rPr lang="fr-FR" sz="2400" b="1" dirty="0" err="1">
                          <a:solidFill>
                            <a:srgbClr val="0000CC"/>
                          </a:solidFill>
                          <a:effectLst/>
                          <a:latin typeface="Tw Cen MT" panose="020B0602020104020603" pitchFamily="34" charset="0"/>
                          <a:ea typeface="Calibri" panose="020F0502020204030204" pitchFamily="34" charset="0"/>
                          <a:cs typeface="Arial" panose="020B0604020202020204" pitchFamily="34" charset="0"/>
                        </a:rPr>
                        <a:t>plumpy</a:t>
                      </a:r>
                      <a:r>
                        <a:rPr lang="fr-FR" sz="2400" b="1" dirty="0">
                          <a:solidFill>
                            <a:srgbClr val="0000CC"/>
                          </a:solidFill>
                          <a:effectLst/>
                          <a:latin typeface="Tw Cen MT" panose="020B0602020104020603" pitchFamily="34" charset="0"/>
                          <a:ea typeface="Calibri" panose="020F0502020204030204" pitchFamily="34" charset="0"/>
                          <a:cs typeface="Arial" panose="020B0604020202020204" pitchFamily="34" charset="0"/>
                        </a:rPr>
                        <a:t> </a:t>
                      </a:r>
                      <a:r>
                        <a:rPr lang="fr-FR" sz="2400" b="1" dirty="0" err="1">
                          <a:solidFill>
                            <a:srgbClr val="0000CC"/>
                          </a:solidFill>
                          <a:effectLst/>
                          <a:latin typeface="Tw Cen MT" panose="020B0602020104020603" pitchFamily="34" charset="0"/>
                          <a:ea typeface="Calibri" panose="020F0502020204030204" pitchFamily="34" charset="0"/>
                          <a:cs typeface="Arial" panose="020B0604020202020204" pitchFamily="34" charset="0"/>
                        </a:rPr>
                        <a:t>nut</a:t>
                      </a:r>
                      <a:endParaRPr lang="en-US" sz="2400" b="1" dirty="0">
                        <a:solidFill>
                          <a:srgbClr val="0000CC"/>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fr-FR" sz="2400" b="1" dirty="0">
                          <a:solidFill>
                            <a:srgbClr val="339933"/>
                          </a:solidFill>
                          <a:effectLst/>
                          <a:latin typeface="Tw Cen MT" panose="020B0602020104020603" pitchFamily="34" charset="0"/>
                          <a:ea typeface="Calibri" panose="020F0502020204030204" pitchFamily="34" charset="0"/>
                          <a:cs typeface="Arial" panose="020B0604020202020204" pitchFamily="34" charset="0"/>
                        </a:rPr>
                        <a:t>Test d’appétit positif</a:t>
                      </a:r>
                      <a:endParaRPr lang="en-US" sz="24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b="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fr-FR" sz="2400" b="0" dirty="0">
                          <a:effectLst/>
                          <a:latin typeface="Tw Cen MT" panose="020B0602020104020603" pitchFamily="34" charset="0"/>
                          <a:ea typeface="Calibri" panose="020F0502020204030204" pitchFamily="34" charset="0"/>
                          <a:cs typeface="Arial" panose="020B0604020202020204" pitchFamily="34" charset="0"/>
                        </a:rPr>
                        <a:t>Prendre en charge l’enfant dans la communauté s’il n y a pas d’</a:t>
                      </a:r>
                      <a:r>
                        <a:rPr lang="fr-FR" sz="2400" b="0" dirty="0" err="1">
                          <a:effectLst/>
                          <a:latin typeface="Tw Cen MT" panose="020B0602020104020603" pitchFamily="34" charset="0"/>
                          <a:ea typeface="Calibri" panose="020F0502020204030204" pitchFamily="34" charset="0"/>
                          <a:cs typeface="Arial" panose="020B0604020202020204" pitchFamily="34" charset="0"/>
                        </a:rPr>
                        <a:t>oeddème</a:t>
                      </a:r>
                      <a:endParaRPr lang="en-US" sz="2400" b="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9031656"/>
                  </a:ext>
                </a:extLst>
              </a:tr>
              <a:tr h="3117969">
                <a:tc>
                  <a:txBody>
                    <a:bodyPr/>
                    <a:lstStyle/>
                    <a:p>
                      <a:pPr marL="0" marR="0" algn="just">
                        <a:lnSpc>
                          <a:spcPct val="107000"/>
                        </a:lnSpc>
                        <a:spcBef>
                          <a:spcPts val="0"/>
                        </a:spcBef>
                        <a:spcAft>
                          <a:spcPts val="0"/>
                        </a:spcAft>
                      </a:pPr>
                      <a:r>
                        <a:rPr lang="fr-FR" sz="2400" dirty="0">
                          <a:effectLst/>
                          <a:latin typeface="Tw Cen MT" panose="020B0602020104020603" pitchFamily="34" charset="0"/>
                          <a:ea typeface="Calibri" panose="020F0502020204030204" pitchFamily="34" charset="0"/>
                          <a:cs typeface="Arial" panose="020B0604020202020204" pitchFamily="34" charset="0"/>
                        </a:rPr>
                        <a:t>l'enfant mange </a:t>
                      </a:r>
                      <a:r>
                        <a:rPr lang="fr-FR" sz="2400" b="1" dirty="0">
                          <a:effectLst/>
                          <a:latin typeface="Tw Cen MT" panose="020B0602020104020603" pitchFamily="34" charset="0"/>
                          <a:ea typeface="Calibri" panose="020F0502020204030204" pitchFamily="34" charset="0"/>
                          <a:cs typeface="Arial" panose="020B0604020202020204" pitchFamily="34" charset="0"/>
                        </a:rPr>
                        <a:t>moins de 1/3</a:t>
                      </a:r>
                      <a:r>
                        <a:rPr lang="fr-FR" sz="2400" dirty="0">
                          <a:effectLst/>
                          <a:latin typeface="Tw Cen MT" panose="020B0602020104020603" pitchFamily="34" charset="0"/>
                          <a:ea typeface="Calibri" panose="020F0502020204030204" pitchFamily="34" charset="0"/>
                          <a:cs typeface="Arial" panose="020B0604020202020204" pitchFamily="34" charset="0"/>
                        </a:rPr>
                        <a:t> du </a:t>
                      </a:r>
                      <a:r>
                        <a:rPr lang="fr-FR" sz="2400" dirty="0" err="1">
                          <a:effectLst/>
                          <a:latin typeface="Tw Cen MT" panose="020B0602020104020603" pitchFamily="34" charset="0"/>
                          <a:ea typeface="Calibri" panose="020F0502020204030204" pitchFamily="34" charset="0"/>
                          <a:cs typeface="Arial" panose="020B0604020202020204" pitchFamily="34" charset="0"/>
                        </a:rPr>
                        <a:t>plumpy</a:t>
                      </a:r>
                      <a:r>
                        <a:rPr lang="fr-FR" sz="2400" dirty="0">
                          <a:effectLst/>
                          <a:latin typeface="Tw Cen MT" panose="020B0602020104020603" pitchFamily="34" charset="0"/>
                          <a:ea typeface="Calibri" panose="020F0502020204030204" pitchFamily="34" charset="0"/>
                          <a:cs typeface="Arial" panose="020B0604020202020204" pitchFamily="34" charset="0"/>
                        </a:rPr>
                        <a:t> </a:t>
                      </a:r>
                      <a:r>
                        <a:rPr lang="fr-FR" sz="2400" dirty="0" err="1">
                          <a:effectLst/>
                          <a:latin typeface="Tw Cen MT" panose="020B0602020104020603" pitchFamily="34" charset="0"/>
                          <a:ea typeface="Calibri" panose="020F0502020204030204" pitchFamily="34" charset="0"/>
                          <a:cs typeface="Arial" panose="020B0604020202020204" pitchFamily="34" charset="0"/>
                        </a:rPr>
                        <a:t>nut</a:t>
                      </a:r>
                      <a:endParaRPr lang="en-US" sz="24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fr-FR" sz="2400" b="1" dirty="0">
                          <a:solidFill>
                            <a:srgbClr val="FF0000"/>
                          </a:solidFill>
                          <a:effectLst/>
                          <a:latin typeface="Tw Cen MT" panose="020B0602020104020603" pitchFamily="34" charset="0"/>
                          <a:ea typeface="Calibri" panose="020F0502020204030204" pitchFamily="34" charset="0"/>
                          <a:cs typeface="Arial" panose="020B0604020202020204" pitchFamily="34" charset="0"/>
                        </a:rPr>
                        <a:t>Test d’appétit négatif </a:t>
                      </a:r>
                      <a:endParaRPr lang="en-US" sz="24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fr-FR" sz="2400" b="1" dirty="0">
                        <a:effectLst/>
                        <a:latin typeface="Tw Cen MT" panose="020B0602020104020603"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endParaRPr lang="fr-FR" sz="2400" b="1" dirty="0">
                        <a:effectLst/>
                        <a:latin typeface="Tw Cen MT" panose="020B0602020104020603"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endParaRPr lang="fr-FR" sz="2400" b="1" dirty="0">
                        <a:effectLst/>
                        <a:latin typeface="Tw Cen MT" panose="020B0602020104020603"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endParaRPr lang="fr-FR" sz="2400" b="1" dirty="0">
                        <a:effectLst/>
                        <a:latin typeface="Tw Cen MT" panose="020B0602020104020603"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endParaRPr lang="fr-FR" sz="2400" b="1" dirty="0">
                        <a:effectLst/>
                        <a:latin typeface="Tw Cen MT" panose="020B0602020104020603"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endParaRPr lang="fr-FR" sz="2400" b="1" dirty="0">
                        <a:effectLst/>
                        <a:latin typeface="Tw Cen MT" panose="020B0602020104020603"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fr-FR" sz="2400" b="0" dirty="0" err="1">
                          <a:effectLst/>
                          <a:latin typeface="Tw Cen MT" panose="020B0602020104020603" pitchFamily="34" charset="0"/>
                          <a:ea typeface="Calibri" panose="020F0502020204030204" pitchFamily="34" charset="0"/>
                          <a:cs typeface="Arial" panose="020B0604020202020204" pitchFamily="34" charset="0"/>
                        </a:rPr>
                        <a:t>Referer</a:t>
                      </a:r>
                      <a:r>
                        <a:rPr lang="fr-FR" sz="2400" b="0" dirty="0">
                          <a:effectLst/>
                          <a:latin typeface="Tw Cen MT" panose="020B0602020104020603" pitchFamily="34" charset="0"/>
                          <a:ea typeface="Calibri" panose="020F0502020204030204" pitchFamily="34" charset="0"/>
                          <a:cs typeface="Arial" panose="020B0604020202020204" pitchFamily="34" charset="0"/>
                        </a:rPr>
                        <a:t> l’enfant au centre de santé</a:t>
                      </a:r>
                      <a:endParaRPr lang="en-US" sz="2400" b="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7072237"/>
                  </a:ext>
                </a:extLst>
              </a:tr>
            </a:tbl>
          </a:graphicData>
        </a:graphic>
      </p:graphicFrame>
      <p:pic>
        <p:nvPicPr>
          <p:cNvPr id="9222" name="Picture 1">
            <a:extLst>
              <a:ext uri="{FF2B5EF4-FFF2-40B4-BE49-F238E27FC236}">
                <a16:creationId xmlns:a16="http://schemas.microsoft.com/office/drawing/2014/main" id="{D23EF22E-EDD6-4B6D-AEBD-290B917FD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6241" y="1157562"/>
            <a:ext cx="1965508" cy="1293538"/>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2">
            <a:extLst>
              <a:ext uri="{FF2B5EF4-FFF2-40B4-BE49-F238E27FC236}">
                <a16:creationId xmlns:a16="http://schemas.microsoft.com/office/drawing/2014/main" id="{C440A119-4260-4DCB-8477-5AB0FA8D7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800" y="3073746"/>
            <a:ext cx="2045889" cy="195738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36">
            <a:extLst>
              <a:ext uri="{FF2B5EF4-FFF2-40B4-BE49-F238E27FC236}">
                <a16:creationId xmlns:a16="http://schemas.microsoft.com/office/drawing/2014/main" id="{942DE712-2233-4617-8AAC-911D4682D2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2274" y="2734881"/>
            <a:ext cx="3121025" cy="2065337"/>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4" name="Zone de texte 2">
            <a:extLst>
              <a:ext uri="{FF2B5EF4-FFF2-40B4-BE49-F238E27FC236}">
                <a16:creationId xmlns:a16="http://schemas.microsoft.com/office/drawing/2014/main" id="{778B314E-5C34-4626-8153-D09308CD7924}"/>
              </a:ext>
            </a:extLst>
          </p:cNvPr>
          <p:cNvSpPr txBox="1">
            <a:spLocks noChangeArrowheads="1"/>
          </p:cNvSpPr>
          <p:nvPr/>
        </p:nvSpPr>
        <p:spPr bwMode="auto">
          <a:xfrm>
            <a:off x="654050" y="5658140"/>
            <a:ext cx="10699749" cy="862800"/>
          </a:xfrm>
          <a:prstGeom prst="rect">
            <a:avLst/>
          </a:prstGeom>
          <a:solidFill>
            <a:srgbClr val="FFFFFF"/>
          </a:solidFill>
          <a:ln w="38100">
            <a:solidFill>
              <a:schemeClr val="accent5"/>
            </a:solidFill>
            <a:miter lim="800000"/>
            <a:headEnd/>
            <a:tailEnd/>
          </a:ln>
        </p:spPr>
        <p:txBody>
          <a:bodyPr rot="0" vert="horz" wrap="square" lIns="91440" tIns="45720" rIns="91440" bIns="45720" anchor="t" anchorCtr="0">
            <a:spAutoFit/>
          </a:bodyPr>
          <a:lstStyle/>
          <a:p>
            <a:pPr marL="0" marR="0" algn="ctr">
              <a:lnSpc>
                <a:spcPct val="107000"/>
              </a:lnSpc>
              <a:spcBef>
                <a:spcPts val="0"/>
              </a:spcBef>
              <a:spcAft>
                <a:spcPts val="800"/>
              </a:spcAft>
            </a:pPr>
            <a:r>
              <a:rPr lang="fr-FR" sz="2400" b="1" dirty="0">
                <a:solidFill>
                  <a:srgbClr val="0000CC"/>
                </a:solidFill>
                <a:effectLst/>
                <a:latin typeface="Tw Cen MT" panose="020B0602020104020603" pitchFamily="34" charset="0"/>
                <a:ea typeface="Calibri" panose="020F0502020204030204" pitchFamily="34" charset="0"/>
                <a:cs typeface="Times New Roman" panose="02020603050405020304" pitchFamily="18" charset="0"/>
              </a:rPr>
              <a:t>1/3 DE PLUMPY NUT </a:t>
            </a:r>
            <a:r>
              <a:rPr lang="fr-FR" sz="2400" b="1"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EST LA QUANTITE MINIMALE QU’UN PATIENT MALNUTRI DOIT PRENDRE POUR REUSSIR LE TEST DE L’APPETIT</a:t>
            </a:r>
            <a:endParaRPr lang="en-US" sz="2400" dirty="0">
              <a:effectLst/>
              <a:latin typeface="Tw Cen MT" panose="020B0602020104020603"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gtEl>
                                        <p:attrNameLst>
                                          <p:attrName>style.visibility</p:attrName>
                                        </p:attrNameLst>
                                      </p:cBhvr>
                                      <p:to>
                                        <p:strVal val="visible"/>
                                      </p:to>
                                    </p:set>
                                    <p:anim calcmode="lin" valueType="num">
                                      <p:cBhvr additive="base">
                                        <p:cTn id="13" dur="500" fill="hold"/>
                                        <p:tgtEl>
                                          <p:spTgt spid="9221"/>
                                        </p:tgtEl>
                                        <p:attrNameLst>
                                          <p:attrName>ppt_x</p:attrName>
                                        </p:attrNameLst>
                                      </p:cBhvr>
                                      <p:tavLst>
                                        <p:tav tm="0">
                                          <p:val>
                                            <p:strVal val="#ppt_x"/>
                                          </p:val>
                                        </p:tav>
                                        <p:tav tm="100000">
                                          <p:val>
                                            <p:strVal val="#ppt_x"/>
                                          </p:val>
                                        </p:tav>
                                      </p:tavLst>
                                    </p:anim>
                                    <p:anim calcmode="lin" valueType="num">
                                      <p:cBhvr additive="base">
                                        <p:cTn id="14"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0"/>
                                        </p:tgtEl>
                                        <p:attrNameLst>
                                          <p:attrName>style.visibility</p:attrName>
                                        </p:attrNameLst>
                                      </p:cBhvr>
                                      <p:to>
                                        <p:strVal val="visible"/>
                                      </p:to>
                                    </p:set>
                                    <p:anim calcmode="lin" valueType="num">
                                      <p:cBhvr additive="base">
                                        <p:cTn id="19" dur="500" fill="hold"/>
                                        <p:tgtEl>
                                          <p:spTgt spid="9220"/>
                                        </p:tgtEl>
                                        <p:attrNameLst>
                                          <p:attrName>ppt_x</p:attrName>
                                        </p:attrNameLst>
                                      </p:cBhvr>
                                      <p:tavLst>
                                        <p:tav tm="0">
                                          <p:val>
                                            <p:strVal val="#ppt_x"/>
                                          </p:val>
                                        </p:tav>
                                        <p:tav tm="100000">
                                          <p:val>
                                            <p:strVal val="#ppt_x"/>
                                          </p:val>
                                        </p:tav>
                                      </p:tavLst>
                                    </p:anim>
                                    <p:anim calcmode="lin" valueType="num">
                                      <p:cBhvr additive="base">
                                        <p:cTn id="20"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C00A1-C2B5-44C0-A2DD-8756CB8E1F95}"/>
              </a:ext>
            </a:extLst>
          </p:cNvPr>
          <p:cNvSpPr>
            <a:spLocks noGrp="1"/>
          </p:cNvSpPr>
          <p:nvPr>
            <p:ph type="title"/>
          </p:nvPr>
        </p:nvSpPr>
        <p:spPr>
          <a:xfrm>
            <a:off x="838200" y="0"/>
            <a:ext cx="10515600" cy="1325563"/>
          </a:xfrm>
        </p:spPr>
        <p:txBody>
          <a:bodyPr/>
          <a:lstStyle/>
          <a:p>
            <a:r>
              <a:rPr lang="fr-FR" b="1" dirty="0">
                <a:solidFill>
                  <a:srgbClr val="0000CC"/>
                </a:solidFill>
              </a:rPr>
              <a:t>4.Critères d’admission et catégorisation</a:t>
            </a:r>
            <a:br>
              <a:rPr lang="en-US" dirty="0"/>
            </a:br>
            <a:endParaRPr lang="en-US" dirty="0"/>
          </a:p>
        </p:txBody>
      </p:sp>
      <p:graphicFrame>
        <p:nvGraphicFramePr>
          <p:cNvPr id="17" name="Table 16">
            <a:extLst>
              <a:ext uri="{FF2B5EF4-FFF2-40B4-BE49-F238E27FC236}">
                <a16:creationId xmlns:a16="http://schemas.microsoft.com/office/drawing/2014/main" id="{9572E49E-8E4D-444A-81A7-D48E53511242}"/>
              </a:ext>
            </a:extLst>
          </p:cNvPr>
          <p:cNvGraphicFramePr>
            <a:graphicFrameLocks noGrp="1"/>
          </p:cNvGraphicFramePr>
          <p:nvPr/>
        </p:nvGraphicFramePr>
        <p:xfrm>
          <a:off x="729712" y="835108"/>
          <a:ext cx="9871129" cy="5612606"/>
        </p:xfrm>
        <a:graphic>
          <a:graphicData uri="http://schemas.openxmlformats.org/drawingml/2006/table">
            <a:tbl>
              <a:tblPr/>
              <a:tblGrid>
                <a:gridCol w="1460297">
                  <a:extLst>
                    <a:ext uri="{9D8B030D-6E8A-4147-A177-3AD203B41FA5}">
                      <a16:colId xmlns:a16="http://schemas.microsoft.com/office/drawing/2014/main" val="1796146185"/>
                    </a:ext>
                  </a:extLst>
                </a:gridCol>
                <a:gridCol w="5255572">
                  <a:extLst>
                    <a:ext uri="{9D8B030D-6E8A-4147-A177-3AD203B41FA5}">
                      <a16:colId xmlns:a16="http://schemas.microsoft.com/office/drawing/2014/main" val="194873121"/>
                    </a:ext>
                  </a:extLst>
                </a:gridCol>
                <a:gridCol w="3155260">
                  <a:extLst>
                    <a:ext uri="{9D8B030D-6E8A-4147-A177-3AD203B41FA5}">
                      <a16:colId xmlns:a16="http://schemas.microsoft.com/office/drawing/2014/main" val="713415428"/>
                    </a:ext>
                  </a:extLst>
                </a:gridCol>
              </a:tblGrid>
              <a:tr h="266253">
                <a:tc>
                  <a:txBody>
                    <a:bodyPr/>
                    <a:lstStyle/>
                    <a:p>
                      <a:pPr marL="0" marR="0" algn="ctr">
                        <a:lnSpc>
                          <a:spcPct val="107000"/>
                        </a:lnSpc>
                        <a:spcBef>
                          <a:spcPts val="0"/>
                        </a:spcBef>
                        <a:spcAft>
                          <a:spcPts val="0"/>
                        </a:spcAft>
                      </a:pPr>
                      <a:r>
                        <a:rPr lang="fr-FR" sz="2000" b="1">
                          <a:effectLst/>
                          <a:latin typeface="+mn-lt"/>
                          <a:ea typeface="Calibri" panose="020F0502020204030204" pitchFamily="34" charset="0"/>
                          <a:cs typeface="Arial" panose="020B0604020202020204" pitchFamily="34" charset="0"/>
                        </a:rPr>
                        <a:t>AGE</a:t>
                      </a:r>
                      <a:endParaRPr lang="en-US" sz="2000">
                        <a:effectLst/>
                        <a:latin typeface="+mn-lt"/>
                        <a:ea typeface="Calibri" panose="020F0502020204030204" pitchFamily="34" charset="0"/>
                        <a:cs typeface="Times New Roman" panose="02020603050405020304" pitchFamily="18" charset="0"/>
                      </a:endParaRPr>
                    </a:p>
                  </a:txBody>
                  <a:tcPr marL="14822" marR="14822" marT="3176"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solidFill>
                      <a:srgbClr val="E0E0E0"/>
                    </a:solidFill>
                  </a:tcPr>
                </a:tc>
                <a:tc>
                  <a:txBody>
                    <a:bodyPr/>
                    <a:lstStyle/>
                    <a:p>
                      <a:pPr marL="0" marR="0" algn="ctr">
                        <a:lnSpc>
                          <a:spcPct val="107000"/>
                        </a:lnSpc>
                        <a:spcBef>
                          <a:spcPts val="0"/>
                        </a:spcBef>
                        <a:spcAft>
                          <a:spcPts val="0"/>
                        </a:spcAft>
                      </a:pPr>
                      <a:r>
                        <a:rPr lang="fr-FR" sz="2000" b="1">
                          <a:solidFill>
                            <a:srgbClr val="000000"/>
                          </a:solidFill>
                          <a:effectLst/>
                          <a:latin typeface="+mn-lt"/>
                          <a:ea typeface="Calibri" panose="020F0502020204030204" pitchFamily="34" charset="0"/>
                          <a:cs typeface="Arial" panose="020B0604020202020204" pitchFamily="34" charset="0"/>
                        </a:rPr>
                        <a:t>CRITERES D’ADMISSION</a:t>
                      </a:r>
                      <a:endParaRPr lang="en-US" sz="2000">
                        <a:effectLst/>
                        <a:latin typeface="+mn-lt"/>
                        <a:ea typeface="Calibri" panose="020F0502020204030204" pitchFamily="34" charset="0"/>
                        <a:cs typeface="Times New Roman" panose="02020603050405020304" pitchFamily="18" charset="0"/>
                      </a:endParaRPr>
                    </a:p>
                  </a:txBody>
                  <a:tcPr marL="14822" marR="14822" marT="3176" marB="0" anchor="ctr">
                    <a:lnL w="28575" cap="flat" cmpd="sng" algn="ctr">
                      <a:solidFill>
                        <a:srgbClr val="44546A"/>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solidFill>
                      <a:srgbClr val="E0E0E0"/>
                    </a:solidFill>
                  </a:tcPr>
                </a:tc>
                <a:tc>
                  <a:txBody>
                    <a:bodyPr/>
                    <a:lstStyle/>
                    <a:p>
                      <a:pPr marL="0" marR="0" algn="ctr">
                        <a:lnSpc>
                          <a:spcPct val="107000"/>
                        </a:lnSpc>
                        <a:spcBef>
                          <a:spcPts val="0"/>
                        </a:spcBef>
                        <a:spcAft>
                          <a:spcPts val="0"/>
                        </a:spcAft>
                      </a:pPr>
                      <a:r>
                        <a:rPr lang="fr-FR" sz="2000" b="1">
                          <a:solidFill>
                            <a:srgbClr val="000000"/>
                          </a:solidFill>
                          <a:effectLst/>
                          <a:latin typeface="+mn-lt"/>
                          <a:ea typeface="Calibri" panose="020F0502020204030204" pitchFamily="34" charset="0"/>
                          <a:cs typeface="Arial" panose="020B0604020202020204" pitchFamily="34" charset="0"/>
                        </a:rPr>
                        <a:t>Type d’admission</a:t>
                      </a:r>
                      <a:endParaRPr lang="en-US" sz="200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solidFill>
                      <a:srgbClr val="E0E0E0"/>
                    </a:solidFill>
                  </a:tcPr>
                </a:tc>
                <a:extLst>
                  <a:ext uri="{0D108BD9-81ED-4DB2-BD59-A6C34878D82A}">
                    <a16:rowId xmlns:a16="http://schemas.microsoft.com/office/drawing/2014/main" val="1907035826"/>
                  </a:ext>
                </a:extLst>
              </a:tr>
              <a:tr h="1686849">
                <a:tc rowSpan="4">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6 À 59 MOIS</a:t>
                      </a:r>
                      <a:endParaRPr lang="en-US" sz="2000" dirty="0">
                        <a:effectLst/>
                        <a:latin typeface="+mn-lt"/>
                        <a:ea typeface="Calibri" panose="020F0502020204030204" pitchFamily="34" charset="0"/>
                        <a:cs typeface="Times New Roman" panose="02020603050405020304" pitchFamily="18" charset="0"/>
                      </a:endParaRPr>
                    </a:p>
                  </a:txBody>
                  <a:tcPr marL="14822" marR="14822" marT="3176"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tc>
                  <a:txBody>
                    <a:bodyPr/>
                    <a:lstStyle/>
                    <a:p>
                      <a:pPr marL="228600" marR="0">
                        <a:lnSpc>
                          <a:spcPct val="107000"/>
                        </a:lnSpc>
                        <a:spcBef>
                          <a:spcPts val="0"/>
                        </a:spcBef>
                        <a:spcAft>
                          <a:spcPts val="0"/>
                        </a:spcAft>
                      </a:pPr>
                      <a:r>
                        <a:rPr lang="fr-FR" sz="2000" dirty="0">
                          <a:effectLst/>
                          <a:latin typeface="+mn-lt"/>
                          <a:ea typeface="Calibri" panose="020F0502020204030204" pitchFamily="34" charset="0"/>
                          <a:cs typeface="Arial" panose="020B0604020202020204" pitchFamily="34" charset="0"/>
                        </a:rPr>
                        <a:t> </a:t>
                      </a:r>
                    </a:p>
                    <a:p>
                      <a:pPr marL="228600" marR="0">
                        <a:lnSpc>
                          <a:spcPct val="107000"/>
                        </a:lnSpc>
                        <a:spcBef>
                          <a:spcPts val="0"/>
                        </a:spcBef>
                        <a:spcAft>
                          <a:spcPts val="0"/>
                        </a:spcAft>
                      </a:pPr>
                      <a:endParaRPr lang="fr-FR" sz="2000" dirty="0">
                        <a:effectLst/>
                        <a:latin typeface="+mn-lt"/>
                        <a:ea typeface="Calibri" panose="020F0502020204030204" pitchFamily="34" charset="0"/>
                        <a:cs typeface="Arial" panose="020B0604020202020204" pitchFamily="34" charset="0"/>
                      </a:endParaRPr>
                    </a:p>
                    <a:p>
                      <a:pPr marL="228600" marR="0">
                        <a:lnSpc>
                          <a:spcPct val="107000"/>
                        </a:lnSpc>
                        <a:spcBef>
                          <a:spcPts val="0"/>
                        </a:spcBef>
                        <a:spcAft>
                          <a:spcPts val="0"/>
                        </a:spcAft>
                      </a:pPr>
                      <a:endParaRPr lang="fr-FR" sz="2000" dirty="0">
                        <a:effectLst/>
                        <a:latin typeface="+mn-lt"/>
                        <a:ea typeface="Calibri" panose="020F0502020204030204" pitchFamily="34" charset="0"/>
                        <a:cs typeface="Arial" panose="020B0604020202020204" pitchFamily="34" charset="0"/>
                      </a:endParaRPr>
                    </a:p>
                  </a:txBody>
                  <a:tcPr marL="14822" marR="14822" marT="3176" marB="0" anchor="ctr">
                    <a:lnL w="28575" cap="flat" cmpd="sng" algn="ctr">
                      <a:solidFill>
                        <a:srgbClr val="44546A"/>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b="1">
                          <a:effectLst/>
                          <a:latin typeface="+mn-lt"/>
                          <a:ea typeface="Calibri" panose="020F0502020204030204" pitchFamily="34" charset="0"/>
                          <a:cs typeface="Arial" panose="020B0604020202020204" pitchFamily="34" charset="0"/>
                        </a:rPr>
                        <a:t>Nouvelles admissions</a:t>
                      </a:r>
                      <a:endParaRPr lang="en-US" sz="20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extLst>
                  <a:ext uri="{0D108BD9-81ED-4DB2-BD59-A6C34878D82A}">
                    <a16:rowId xmlns:a16="http://schemas.microsoft.com/office/drawing/2014/main" val="1382382577"/>
                  </a:ext>
                </a:extLst>
              </a:tr>
              <a:tr h="1365498">
                <a:tc vMerge="1">
                  <a:txBody>
                    <a:bodyPr/>
                    <a:lstStyle/>
                    <a:p>
                      <a:endParaRPr lang="en-US"/>
                    </a:p>
                  </a:txBody>
                  <a:tcPr/>
                </a:tc>
                <a:tc>
                  <a:txBody>
                    <a:bodyPr/>
                    <a:lstStyle/>
                    <a:p>
                      <a:pPr marL="0" marR="0">
                        <a:lnSpc>
                          <a:spcPct val="107000"/>
                        </a:lnSpc>
                        <a:spcBef>
                          <a:spcPts val="0"/>
                        </a:spcBef>
                        <a:spcAft>
                          <a:spcPts val="0"/>
                        </a:spcAft>
                      </a:pPr>
                      <a:r>
                        <a:rPr lang="fr-FR" sz="2000" dirty="0">
                          <a:effectLst/>
                          <a:latin typeface="+mn-lt"/>
                          <a:ea typeface="Calibri" panose="020F0502020204030204" pitchFamily="34" charset="0"/>
                          <a:cs typeface="Arial" panose="020B0604020202020204" pitchFamily="34" charset="0"/>
                        </a:rPr>
                        <a:t> </a:t>
                      </a:r>
                    </a:p>
                    <a:p>
                      <a:pPr marL="0" marR="0">
                        <a:lnSpc>
                          <a:spcPct val="107000"/>
                        </a:lnSpc>
                        <a:spcBef>
                          <a:spcPts val="0"/>
                        </a:spcBef>
                        <a:spcAft>
                          <a:spcPts val="0"/>
                        </a:spcAft>
                      </a:pPr>
                      <a:endParaRPr lang="fr-FR" sz="2000" dirty="0">
                        <a:effectLst/>
                        <a:latin typeface="+mn-lt"/>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fr-FR" sz="2000" dirty="0">
                        <a:effectLst/>
                        <a:latin typeface="+mn-lt"/>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fr-FR" sz="2000" dirty="0">
                        <a:effectLst/>
                        <a:latin typeface="+mn-lt"/>
                        <a:ea typeface="Calibri" panose="020F0502020204030204" pitchFamily="34" charset="0"/>
                        <a:cs typeface="Arial" panose="020B0604020202020204" pitchFamily="34" charset="0"/>
                      </a:endParaRPr>
                    </a:p>
                  </a:txBody>
                  <a:tcPr marL="14822" marR="14822" marT="3176" marB="0" anchor="ctr">
                    <a:lnL w="28575" cap="flat" cmpd="sng" algn="ctr">
                      <a:solidFill>
                        <a:srgbClr val="44546A"/>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Nouvelles admissions</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extLst>
                  <a:ext uri="{0D108BD9-81ED-4DB2-BD59-A6C34878D82A}">
                    <a16:rowId xmlns:a16="http://schemas.microsoft.com/office/drawing/2014/main" val="3958319569"/>
                  </a:ext>
                </a:extLst>
              </a:tr>
              <a:tr h="840022">
                <a:tc vMerge="1">
                  <a:txBody>
                    <a:bodyPr/>
                    <a:lstStyle/>
                    <a:p>
                      <a:endParaRPr lang="en-US"/>
                    </a:p>
                  </a:txBody>
                  <a:tcPr/>
                </a:tc>
                <a:tc>
                  <a: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fr-FR" sz="2000" dirty="0">
                          <a:effectLst/>
                          <a:latin typeface="+mn-lt"/>
                          <a:ea typeface="Calibri" panose="020F0502020204030204" pitchFamily="34" charset="0"/>
                          <a:cs typeface="Arial" panose="020B0604020202020204" pitchFamily="34" charset="0"/>
                        </a:rPr>
                        <a:t>Transfert venant de l’UNTI</a:t>
                      </a:r>
                      <a:endParaRPr lang="en-US" sz="20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fr-FR" sz="2000" dirty="0">
                          <a:effectLst/>
                          <a:latin typeface="+mn-lt"/>
                          <a:ea typeface="Calibri" panose="020F0502020204030204" pitchFamily="34" charset="0"/>
                          <a:cs typeface="Arial" panose="020B0604020202020204" pitchFamily="34" charset="0"/>
                        </a:rPr>
                        <a:t>Transfert venant d’un autre centre de santé</a:t>
                      </a:r>
                      <a:endParaRPr lang="en-US" sz="20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fr-FR" sz="2000" dirty="0">
                          <a:effectLst/>
                          <a:latin typeface="+mn-lt"/>
                          <a:ea typeface="Calibri" panose="020F0502020204030204" pitchFamily="34" charset="0"/>
                          <a:cs typeface="Arial" panose="020B0604020202020204" pitchFamily="34" charset="0"/>
                        </a:rPr>
                        <a:t>Transfert venant d’un autre CAC</a:t>
                      </a:r>
                      <a:endParaRPr lang="en-US" sz="2000" dirty="0">
                        <a:effectLst/>
                        <a:latin typeface="+mn-lt"/>
                        <a:ea typeface="Calibri" panose="020F0502020204030204" pitchFamily="34" charset="0"/>
                        <a:cs typeface="Times New Roman" panose="02020603050405020304" pitchFamily="18" charset="0"/>
                      </a:endParaRPr>
                    </a:p>
                  </a:txBody>
                  <a:tcPr marL="44450" marR="44450" marT="9525" marB="0" anchor="ctr">
                    <a:lnL w="28575" cap="flat" cmpd="sng" algn="ctr">
                      <a:solidFill>
                        <a:srgbClr val="44546A"/>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a:effectLst/>
                          <a:latin typeface="+mn-lt"/>
                          <a:ea typeface="Calibri" panose="020F0502020204030204" pitchFamily="34" charset="0"/>
                          <a:cs typeface="Arial" panose="020B0604020202020204" pitchFamily="34" charset="0"/>
                        </a:rPr>
                        <a:t>Transfert</a:t>
                      </a:r>
                      <a:endParaRPr lang="en-US" sz="200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extLst>
                  <a:ext uri="{0D108BD9-81ED-4DB2-BD59-A6C34878D82A}">
                    <a16:rowId xmlns:a16="http://schemas.microsoft.com/office/drawing/2014/main" val="1445051102"/>
                  </a:ext>
                </a:extLst>
              </a:tr>
              <a:tr h="840022">
                <a:tc vMerge="1">
                  <a:txBody>
                    <a:bodyPr/>
                    <a:lstStyle/>
                    <a:p>
                      <a:endParaRPr lang="en-US"/>
                    </a:p>
                  </a:txBody>
                  <a:tcPr/>
                </a:tc>
                <a:tc>
                  <a: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2000" dirty="0">
                          <a:effectLst/>
                          <a:latin typeface="+mn-lt"/>
                          <a:ea typeface="Calibri" panose="020F0502020204030204" pitchFamily="34" charset="0"/>
                          <a:cs typeface="Arial" panose="020B0604020202020204" pitchFamily="34" charset="0"/>
                        </a:rPr>
                        <a:t>Revenu après abandon au centre de santé et sur une période de moins de 2 mois</a:t>
                      </a:r>
                      <a:endParaRPr lang="en-US" sz="20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2000" dirty="0">
                          <a:effectLst/>
                          <a:latin typeface="+mn-lt"/>
                          <a:ea typeface="Calibri" panose="020F0502020204030204" pitchFamily="34" charset="0"/>
                          <a:cs typeface="Arial" panose="020B0604020202020204" pitchFamily="34" charset="0"/>
                        </a:rPr>
                        <a:t>Rechute</a:t>
                      </a:r>
                      <a:endParaRPr lang="en-US" sz="2000" dirty="0">
                        <a:effectLst/>
                        <a:latin typeface="+mn-lt"/>
                        <a:ea typeface="Calibri" panose="020F0502020204030204" pitchFamily="34" charset="0"/>
                        <a:cs typeface="Times New Roman" panose="02020603050405020304" pitchFamily="18" charset="0"/>
                      </a:endParaRPr>
                    </a:p>
                  </a:txBody>
                  <a:tcPr marL="44450" marR="44450" marT="9525" marB="0" anchor="ctr">
                    <a:lnL w="28575" cap="flat" cmpd="sng" algn="ctr">
                      <a:solidFill>
                        <a:srgbClr val="44546A"/>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dirty="0">
                          <a:effectLst/>
                          <a:latin typeface="+mn-lt"/>
                          <a:ea typeface="Calibri" panose="020F0502020204030204" pitchFamily="34" charset="0"/>
                          <a:cs typeface="Arial" panose="020B0604020202020204" pitchFamily="34" charset="0"/>
                        </a:rPr>
                        <a:t>Réadmission</a:t>
                      </a:r>
                      <a:endParaRPr lang="en-US"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extLst>
                  <a:ext uri="{0D108BD9-81ED-4DB2-BD59-A6C34878D82A}">
                    <a16:rowId xmlns:a16="http://schemas.microsoft.com/office/drawing/2014/main" val="3053052597"/>
                  </a:ext>
                </a:extLst>
              </a:tr>
            </a:tbl>
          </a:graphicData>
        </a:graphic>
      </p:graphicFrame>
      <p:pic>
        <p:nvPicPr>
          <p:cNvPr id="20" name="Picture 19">
            <a:extLst>
              <a:ext uri="{FF2B5EF4-FFF2-40B4-BE49-F238E27FC236}">
                <a16:creationId xmlns:a16="http://schemas.microsoft.com/office/drawing/2014/main" id="{E1EFA2A9-3FCD-4510-8EAC-2D3111A5BBEB}"/>
              </a:ext>
            </a:extLst>
          </p:cNvPr>
          <p:cNvPicPr>
            <a:picLocks noChangeAspect="1"/>
          </p:cNvPicPr>
          <p:nvPr/>
        </p:nvPicPr>
        <p:blipFill>
          <a:blip r:embed="rId2"/>
          <a:stretch>
            <a:fillRect/>
          </a:stretch>
        </p:blipFill>
        <p:spPr>
          <a:xfrm>
            <a:off x="3142061" y="1122290"/>
            <a:ext cx="3230941" cy="1375927"/>
          </a:xfrm>
          <a:prstGeom prst="rect">
            <a:avLst/>
          </a:prstGeom>
        </p:spPr>
      </p:pic>
      <p:pic>
        <p:nvPicPr>
          <p:cNvPr id="21" name="Picture 20">
            <a:extLst>
              <a:ext uri="{FF2B5EF4-FFF2-40B4-BE49-F238E27FC236}">
                <a16:creationId xmlns:a16="http://schemas.microsoft.com/office/drawing/2014/main" id="{580F8E25-0F9C-4826-9F8F-271DDA1FD17F}"/>
              </a:ext>
            </a:extLst>
          </p:cNvPr>
          <p:cNvPicPr>
            <a:picLocks noChangeAspect="1"/>
          </p:cNvPicPr>
          <p:nvPr/>
        </p:nvPicPr>
        <p:blipFill>
          <a:blip r:embed="rId3"/>
          <a:stretch>
            <a:fillRect/>
          </a:stretch>
        </p:blipFill>
        <p:spPr>
          <a:xfrm>
            <a:off x="3283513" y="2953447"/>
            <a:ext cx="3350995" cy="1375927"/>
          </a:xfrm>
          <a:prstGeom prst="rect">
            <a:avLst/>
          </a:prstGeom>
        </p:spPr>
      </p:pic>
      <p:grpSp>
        <p:nvGrpSpPr>
          <p:cNvPr id="12319" name="Group 13"/>
          <p:cNvGrpSpPr>
            <a:grpSpLocks/>
          </p:cNvGrpSpPr>
          <p:nvPr/>
        </p:nvGrpSpPr>
        <p:grpSpPr bwMode="auto">
          <a:xfrm>
            <a:off x="307975" y="123825"/>
            <a:ext cx="1263650" cy="430213"/>
            <a:chOff x="0" y="0"/>
            <a:chExt cx="10382" cy="4302"/>
          </a:xfrm>
        </p:grpSpPr>
      </p:grpSp>
    </p:spTree>
    <p:extLst>
      <p:ext uri="{BB962C8B-B14F-4D97-AF65-F5344CB8AC3E}">
        <p14:creationId xmlns:p14="http://schemas.microsoft.com/office/powerpoint/2010/main" val="7796512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45177-851D-4C14-A404-69648DDF1F14}"/>
              </a:ext>
            </a:extLst>
          </p:cNvPr>
          <p:cNvSpPr>
            <a:spLocks noGrp="1"/>
          </p:cNvSpPr>
          <p:nvPr>
            <p:ph type="title"/>
          </p:nvPr>
        </p:nvSpPr>
        <p:spPr>
          <a:xfrm>
            <a:off x="152400" y="-139700"/>
            <a:ext cx="11287125" cy="1292225"/>
          </a:xfrm>
        </p:spPr>
        <p:txBody>
          <a:bodyPr>
            <a:normAutofit fontScale="90000"/>
          </a:bodyPr>
          <a:lstStyle/>
          <a:p>
            <a:pPr algn="ctr"/>
            <a:r>
              <a:rPr lang="fr-FR" b="1" dirty="0">
                <a:solidFill>
                  <a:srgbClr val="0000CC"/>
                </a:solidFill>
                <a:latin typeface="Tw Cen MT" panose="020B0602020104020603" pitchFamily="34" charset="0"/>
              </a:rPr>
              <a:t>5. Orientation des cas suivant les critères d’admission</a:t>
            </a:r>
            <a:br>
              <a:rPr lang="fr-FR" b="1" dirty="0">
                <a:solidFill>
                  <a:srgbClr val="0000CC"/>
                </a:solidFill>
                <a:latin typeface="Tw Cen MT" panose="020B0602020104020603" pitchFamily="34" charset="0"/>
              </a:rPr>
            </a:br>
            <a:endParaRPr lang="en-US" dirty="0">
              <a:solidFill>
                <a:srgbClr val="0000CC"/>
              </a:solidFill>
              <a:latin typeface="Tw Cen MT" panose="020B0602020104020603" pitchFamily="34" charset="0"/>
            </a:endParaRPr>
          </a:p>
        </p:txBody>
      </p:sp>
      <p:sp>
        <p:nvSpPr>
          <p:cNvPr id="5" name="Text Box 3">
            <a:extLst>
              <a:ext uri="{FF2B5EF4-FFF2-40B4-BE49-F238E27FC236}">
                <a16:creationId xmlns:a16="http://schemas.microsoft.com/office/drawing/2014/main" id="{88333D86-6CBF-4939-BDB5-CD00C951FBBA}"/>
              </a:ext>
            </a:extLst>
          </p:cNvPr>
          <p:cNvSpPr txBox="1"/>
          <p:nvPr/>
        </p:nvSpPr>
        <p:spPr>
          <a:xfrm>
            <a:off x="2628901" y="587156"/>
            <a:ext cx="7211978" cy="5778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pPr>
            <a:r>
              <a:rPr lang="fr-FR" sz="1600" b="1" dirty="0">
                <a:latin typeface="Calibri" panose="020F0502020204030204" pitchFamily="34" charset="0"/>
                <a:ea typeface="Calibri" panose="020F0502020204030204" pitchFamily="34" charset="0"/>
                <a:cs typeface="Times New Roman" panose="02020603050405020304" pitchFamily="18" charset="0"/>
              </a:rPr>
              <a:t>Stratégie Périmètre brachial mère et vérification RECO</a:t>
            </a:r>
          </a:p>
          <a:p>
            <a:pPr algn="ctr">
              <a:lnSpc>
                <a:spcPct val="107000"/>
              </a:lnSpc>
            </a:pPr>
            <a:r>
              <a:rPr lang="fr-FR" sz="1600" b="1" dirty="0">
                <a:latin typeface="Calibri" panose="020F0502020204030204" pitchFamily="34" charset="0"/>
                <a:ea typeface="Calibri" panose="020F0502020204030204" pitchFamily="34" charset="0"/>
                <a:cs typeface="Times New Roman" panose="02020603050405020304" pitchFamily="18" charset="0"/>
              </a:rPr>
              <a:t>Dépistage passif et identification des œdèmes </a:t>
            </a:r>
          </a:p>
        </p:txBody>
      </p:sp>
      <p:sp>
        <p:nvSpPr>
          <p:cNvPr id="6" name="Text Box 4">
            <a:extLst>
              <a:ext uri="{FF2B5EF4-FFF2-40B4-BE49-F238E27FC236}">
                <a16:creationId xmlns:a16="http://schemas.microsoft.com/office/drawing/2014/main" id="{195948F3-833D-4B3D-8CA2-3F8C71B37F54}"/>
              </a:ext>
            </a:extLst>
          </p:cNvPr>
          <p:cNvSpPr txBox="1"/>
          <p:nvPr/>
        </p:nvSpPr>
        <p:spPr>
          <a:xfrm>
            <a:off x="3273827" y="1632896"/>
            <a:ext cx="6623185" cy="60112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b="1" dirty="0"/>
              <a:t>Vérification de l’état des enfants par l’infirmier</a:t>
            </a:r>
            <a:endParaRPr lang="en-US" dirty="0"/>
          </a:p>
        </p:txBody>
      </p:sp>
      <p:pic>
        <p:nvPicPr>
          <p:cNvPr id="12" name="Picture 11">
            <a:extLst>
              <a:ext uri="{FF2B5EF4-FFF2-40B4-BE49-F238E27FC236}">
                <a16:creationId xmlns:a16="http://schemas.microsoft.com/office/drawing/2014/main" id="{CE969F69-856C-4F1E-A3FD-9509ACD2B23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38171" y="768350"/>
            <a:ext cx="2012950" cy="1631950"/>
          </a:xfrm>
          <a:prstGeom prst="rect">
            <a:avLst/>
          </a:prstGeom>
          <a:noFill/>
          <a:ln w="57150">
            <a:solidFill>
              <a:srgbClr val="FF0000"/>
            </a:solidFill>
          </a:ln>
        </p:spPr>
      </p:pic>
      <p:sp>
        <p:nvSpPr>
          <p:cNvPr id="14" name="Arrow: Right 13">
            <a:extLst>
              <a:ext uri="{FF2B5EF4-FFF2-40B4-BE49-F238E27FC236}">
                <a16:creationId xmlns:a16="http://schemas.microsoft.com/office/drawing/2014/main" id="{3DCDB879-DFC0-4146-A9A5-2AA7A82FFFD1}"/>
              </a:ext>
            </a:extLst>
          </p:cNvPr>
          <p:cNvSpPr/>
          <p:nvPr/>
        </p:nvSpPr>
        <p:spPr>
          <a:xfrm rot="1990408">
            <a:off x="6436041" y="5917346"/>
            <a:ext cx="1541667" cy="419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Arrow: Right 14">
            <a:extLst>
              <a:ext uri="{FF2B5EF4-FFF2-40B4-BE49-F238E27FC236}">
                <a16:creationId xmlns:a16="http://schemas.microsoft.com/office/drawing/2014/main" id="{236AD2CF-57D5-4104-834B-E43637EDD150}"/>
              </a:ext>
            </a:extLst>
          </p:cNvPr>
          <p:cNvSpPr/>
          <p:nvPr/>
        </p:nvSpPr>
        <p:spPr>
          <a:xfrm rot="5400000">
            <a:off x="8448905" y="4950057"/>
            <a:ext cx="550451" cy="407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Arrow: Right 15">
            <a:extLst>
              <a:ext uri="{FF2B5EF4-FFF2-40B4-BE49-F238E27FC236}">
                <a16:creationId xmlns:a16="http://schemas.microsoft.com/office/drawing/2014/main" id="{3297CC91-BCA1-4BAF-B6FC-42AF7B394BEE}"/>
              </a:ext>
            </a:extLst>
          </p:cNvPr>
          <p:cNvSpPr/>
          <p:nvPr/>
        </p:nvSpPr>
        <p:spPr>
          <a:xfrm rot="16200000">
            <a:off x="10834038" y="2415013"/>
            <a:ext cx="769013" cy="407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Arrow: Right 16">
            <a:extLst>
              <a:ext uri="{FF2B5EF4-FFF2-40B4-BE49-F238E27FC236}">
                <a16:creationId xmlns:a16="http://schemas.microsoft.com/office/drawing/2014/main" id="{A259EB4F-4226-419C-8B43-BE0581D4C084}"/>
              </a:ext>
            </a:extLst>
          </p:cNvPr>
          <p:cNvSpPr/>
          <p:nvPr/>
        </p:nvSpPr>
        <p:spPr>
          <a:xfrm rot="16200000">
            <a:off x="1011370" y="2507617"/>
            <a:ext cx="512755" cy="4181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9" name="Straight Connector 18">
            <a:extLst>
              <a:ext uri="{FF2B5EF4-FFF2-40B4-BE49-F238E27FC236}">
                <a16:creationId xmlns:a16="http://schemas.microsoft.com/office/drawing/2014/main" id="{18EDCFD2-2C82-415F-B0BE-E8FB642CFD28}"/>
              </a:ext>
            </a:extLst>
          </p:cNvPr>
          <p:cNvCxnSpPr>
            <a:cxnSpLocks/>
          </p:cNvCxnSpPr>
          <p:nvPr/>
        </p:nvCxnSpPr>
        <p:spPr>
          <a:xfrm flipV="1">
            <a:off x="3576269" y="2456182"/>
            <a:ext cx="6623185" cy="467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00F1BCA-3E2F-4AB4-B818-AD5E35E82542}"/>
              </a:ext>
            </a:extLst>
          </p:cNvPr>
          <p:cNvCxnSpPr/>
          <p:nvPr/>
        </p:nvCxnSpPr>
        <p:spPr>
          <a:xfrm flipH="1">
            <a:off x="3241813" y="2455424"/>
            <a:ext cx="334456" cy="4990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DE3B6E9-E458-427A-9A5A-0DD48E965F0B}"/>
              </a:ext>
            </a:extLst>
          </p:cNvPr>
          <p:cNvCxnSpPr>
            <a:cxnSpLocks/>
          </p:cNvCxnSpPr>
          <p:nvPr/>
        </p:nvCxnSpPr>
        <p:spPr>
          <a:xfrm>
            <a:off x="10199454" y="2471771"/>
            <a:ext cx="383258" cy="4891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FD2C7B4-EB2C-4E53-8EEF-1FE6A3BD82EC}"/>
              </a:ext>
            </a:extLst>
          </p:cNvPr>
          <p:cNvCxnSpPr>
            <a:cxnSpLocks/>
          </p:cNvCxnSpPr>
          <p:nvPr/>
        </p:nvCxnSpPr>
        <p:spPr>
          <a:xfrm>
            <a:off x="6763067" y="1165006"/>
            <a:ext cx="0" cy="4678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A6921A8-6AEE-4DB2-9E9E-02B4E6C99FCE}"/>
              </a:ext>
            </a:extLst>
          </p:cNvPr>
          <p:cNvCxnSpPr>
            <a:cxnSpLocks/>
          </p:cNvCxnSpPr>
          <p:nvPr/>
        </p:nvCxnSpPr>
        <p:spPr>
          <a:xfrm>
            <a:off x="7277001" y="2234023"/>
            <a:ext cx="0" cy="2214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6F34156-B2E5-46E2-BAD9-F93D3BFABC08}"/>
              </a:ext>
            </a:extLst>
          </p:cNvPr>
          <p:cNvCxnSpPr>
            <a:cxnSpLocks/>
          </p:cNvCxnSpPr>
          <p:nvPr/>
        </p:nvCxnSpPr>
        <p:spPr>
          <a:xfrm>
            <a:off x="5672478" y="2471771"/>
            <a:ext cx="0" cy="3746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87A309D-AF85-4BF4-9077-5545827A422F}"/>
              </a:ext>
            </a:extLst>
          </p:cNvPr>
          <p:cNvCxnSpPr>
            <a:cxnSpLocks/>
          </p:cNvCxnSpPr>
          <p:nvPr/>
        </p:nvCxnSpPr>
        <p:spPr>
          <a:xfrm>
            <a:off x="8760469" y="2502949"/>
            <a:ext cx="0" cy="343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9324FB47-033A-45A0-821A-43F36FA4A387}"/>
              </a:ext>
            </a:extLst>
          </p:cNvPr>
          <p:cNvPicPr>
            <a:picLocks noChangeAspect="1"/>
          </p:cNvPicPr>
          <p:nvPr/>
        </p:nvPicPr>
        <p:blipFill>
          <a:blip r:embed="rId3"/>
          <a:stretch>
            <a:fillRect/>
          </a:stretch>
        </p:blipFill>
        <p:spPr>
          <a:xfrm>
            <a:off x="9897012" y="3003037"/>
            <a:ext cx="2294988" cy="2284261"/>
          </a:xfrm>
          <a:prstGeom prst="rect">
            <a:avLst/>
          </a:prstGeom>
        </p:spPr>
      </p:pic>
      <p:pic>
        <p:nvPicPr>
          <p:cNvPr id="37" name="Picture 36">
            <a:extLst>
              <a:ext uri="{FF2B5EF4-FFF2-40B4-BE49-F238E27FC236}">
                <a16:creationId xmlns:a16="http://schemas.microsoft.com/office/drawing/2014/main" id="{80946FDB-1D2A-4E11-A6D2-C62B62E0B11D}"/>
              </a:ext>
            </a:extLst>
          </p:cNvPr>
          <p:cNvPicPr>
            <a:picLocks noChangeAspect="1"/>
          </p:cNvPicPr>
          <p:nvPr/>
        </p:nvPicPr>
        <p:blipFill>
          <a:blip r:embed="rId4"/>
          <a:stretch>
            <a:fillRect/>
          </a:stretch>
        </p:blipFill>
        <p:spPr>
          <a:xfrm>
            <a:off x="10448930" y="587156"/>
            <a:ext cx="1680722" cy="1646868"/>
          </a:xfrm>
          <a:prstGeom prst="rect">
            <a:avLst/>
          </a:prstGeom>
        </p:spPr>
      </p:pic>
      <p:pic>
        <p:nvPicPr>
          <p:cNvPr id="40" name="Picture 39">
            <a:extLst>
              <a:ext uri="{FF2B5EF4-FFF2-40B4-BE49-F238E27FC236}">
                <a16:creationId xmlns:a16="http://schemas.microsoft.com/office/drawing/2014/main" id="{2116E0F3-1E6F-4FE1-89A4-45EBB712A766}"/>
              </a:ext>
            </a:extLst>
          </p:cNvPr>
          <p:cNvPicPr>
            <a:picLocks noChangeAspect="1"/>
          </p:cNvPicPr>
          <p:nvPr/>
        </p:nvPicPr>
        <p:blipFill>
          <a:blip r:embed="rId5"/>
          <a:stretch>
            <a:fillRect/>
          </a:stretch>
        </p:blipFill>
        <p:spPr>
          <a:xfrm>
            <a:off x="7395725" y="2807013"/>
            <a:ext cx="2445154" cy="2346562"/>
          </a:xfrm>
          <a:prstGeom prst="rect">
            <a:avLst/>
          </a:prstGeom>
        </p:spPr>
      </p:pic>
      <p:sp>
        <p:nvSpPr>
          <p:cNvPr id="58" name="Rectangle 57">
            <a:extLst>
              <a:ext uri="{FF2B5EF4-FFF2-40B4-BE49-F238E27FC236}">
                <a16:creationId xmlns:a16="http://schemas.microsoft.com/office/drawing/2014/main" id="{AE7087E4-47C0-442A-AAB0-3FA3778F949F}"/>
              </a:ext>
            </a:extLst>
          </p:cNvPr>
          <p:cNvSpPr/>
          <p:nvPr/>
        </p:nvSpPr>
        <p:spPr>
          <a:xfrm>
            <a:off x="228600" y="457200"/>
            <a:ext cx="2186425" cy="369332"/>
          </a:xfrm>
          <a:prstGeom prst="rect">
            <a:avLst/>
          </a:prstGeom>
          <a:solidFill>
            <a:srgbClr val="FF0000"/>
          </a:solidFill>
        </p:spPr>
        <p:txBody>
          <a:bodyPr wrap="square">
            <a:spAutoFit/>
          </a:bodyPr>
          <a:lstStyle/>
          <a:p>
            <a:pPr algn="ctr"/>
            <a:r>
              <a:rPr lang="fr-FR" dirty="0"/>
              <a:t> </a:t>
            </a:r>
            <a:r>
              <a:rPr lang="fr-FR" b="1" dirty="0"/>
              <a:t>Hôpital ou </a:t>
            </a:r>
            <a:r>
              <a:rPr lang="fr-FR" b="1" dirty="0" err="1"/>
              <a:t>CSRef</a:t>
            </a:r>
            <a:endParaRPr lang="fr-FR" b="1" dirty="0"/>
          </a:p>
        </p:txBody>
      </p:sp>
      <p:pic>
        <p:nvPicPr>
          <p:cNvPr id="59" name="Picture 58">
            <a:extLst>
              <a:ext uri="{FF2B5EF4-FFF2-40B4-BE49-F238E27FC236}">
                <a16:creationId xmlns:a16="http://schemas.microsoft.com/office/drawing/2014/main" id="{9434B8C0-1E44-49DF-9E36-2B00CF7E4F0B}"/>
              </a:ext>
            </a:extLst>
          </p:cNvPr>
          <p:cNvPicPr>
            <a:picLocks noChangeAspect="1"/>
          </p:cNvPicPr>
          <p:nvPr/>
        </p:nvPicPr>
        <p:blipFill>
          <a:blip r:embed="rId6"/>
          <a:stretch>
            <a:fillRect/>
          </a:stretch>
        </p:blipFill>
        <p:spPr>
          <a:xfrm>
            <a:off x="7898417" y="5414836"/>
            <a:ext cx="1424014" cy="1408535"/>
          </a:xfrm>
          <a:prstGeom prst="rect">
            <a:avLst/>
          </a:prstGeom>
        </p:spPr>
      </p:pic>
      <p:pic>
        <p:nvPicPr>
          <p:cNvPr id="60" name="Picture 59">
            <a:extLst>
              <a:ext uri="{FF2B5EF4-FFF2-40B4-BE49-F238E27FC236}">
                <a16:creationId xmlns:a16="http://schemas.microsoft.com/office/drawing/2014/main" id="{96DA6D86-D1B4-4CB9-9CE7-EBDC7801C373}"/>
              </a:ext>
            </a:extLst>
          </p:cNvPr>
          <p:cNvPicPr>
            <a:picLocks noChangeAspect="1"/>
          </p:cNvPicPr>
          <p:nvPr/>
        </p:nvPicPr>
        <p:blipFill>
          <a:blip r:embed="rId7"/>
          <a:stretch>
            <a:fillRect/>
          </a:stretch>
        </p:blipFill>
        <p:spPr>
          <a:xfrm>
            <a:off x="4430959" y="2822888"/>
            <a:ext cx="2773443" cy="3116801"/>
          </a:xfrm>
          <a:prstGeom prst="rect">
            <a:avLst/>
          </a:prstGeom>
        </p:spPr>
      </p:pic>
      <p:pic>
        <p:nvPicPr>
          <p:cNvPr id="61" name="Picture 60">
            <a:extLst>
              <a:ext uri="{FF2B5EF4-FFF2-40B4-BE49-F238E27FC236}">
                <a16:creationId xmlns:a16="http://schemas.microsoft.com/office/drawing/2014/main" id="{208A1884-B989-4B0D-BC97-5C7F878EA510}"/>
              </a:ext>
            </a:extLst>
          </p:cNvPr>
          <p:cNvPicPr>
            <a:picLocks noChangeAspect="1"/>
          </p:cNvPicPr>
          <p:nvPr/>
        </p:nvPicPr>
        <p:blipFill>
          <a:blip r:embed="rId8"/>
          <a:stretch>
            <a:fillRect/>
          </a:stretch>
        </p:blipFill>
        <p:spPr>
          <a:xfrm>
            <a:off x="43345" y="2973067"/>
            <a:ext cx="3500430" cy="3589658"/>
          </a:xfrm>
          <a:prstGeom prst="rect">
            <a:avLst/>
          </a:prstGeom>
        </p:spPr>
      </p:pic>
      <p:sp>
        <p:nvSpPr>
          <p:cNvPr id="3" name="Rectangle 2">
            <a:extLst>
              <a:ext uri="{FF2B5EF4-FFF2-40B4-BE49-F238E27FC236}">
                <a16:creationId xmlns:a16="http://schemas.microsoft.com/office/drawing/2014/main" id="{C870C2CA-1AE7-45B0-B715-4F4D4675A0CD}"/>
              </a:ext>
            </a:extLst>
          </p:cNvPr>
          <p:cNvSpPr/>
          <p:nvPr/>
        </p:nvSpPr>
        <p:spPr>
          <a:xfrm>
            <a:off x="4589340" y="3290500"/>
            <a:ext cx="944686" cy="276999"/>
          </a:xfrm>
          <a:prstGeom prst="rect">
            <a:avLst/>
          </a:prstGeom>
        </p:spPr>
        <p:txBody>
          <a:bodyPr wrap="square">
            <a:spAutoFit/>
          </a:bodyPr>
          <a:lstStyle/>
          <a:p>
            <a:r>
              <a:rPr lang="fr-FR" sz="1200" b="1" dirty="0">
                <a:latin typeface="Calibri" panose="020F0502020204030204" pitchFamily="34" charset="0"/>
                <a:ea typeface="Calibri" panose="020F0502020204030204" pitchFamily="34" charset="0"/>
                <a:cs typeface="Times New Roman" panose="02020603050405020304" pitchFamily="18" charset="0"/>
              </a:rPr>
              <a:t>PB&lt;90 mm</a:t>
            </a:r>
            <a:endParaRPr lang="en-US" sz="1200" dirty="0"/>
          </a:p>
        </p:txBody>
      </p:sp>
    </p:spTree>
    <p:extLst>
      <p:ext uri="{BB962C8B-B14F-4D97-AF65-F5344CB8AC3E}">
        <p14:creationId xmlns:p14="http://schemas.microsoft.com/office/powerpoint/2010/main" val="213906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fill="hold"/>
                                        <p:tgtEl>
                                          <p:spTgt spid="37"/>
                                        </p:tgtEl>
                                        <p:attrNameLst>
                                          <p:attrName>ppt_x</p:attrName>
                                        </p:attrNameLst>
                                      </p:cBhvr>
                                      <p:tavLst>
                                        <p:tav tm="0">
                                          <p:val>
                                            <p:strVal val="#ppt_x"/>
                                          </p:val>
                                        </p:tav>
                                        <p:tav tm="100000">
                                          <p:val>
                                            <p:strVal val="#ppt_x"/>
                                          </p:val>
                                        </p:tav>
                                      </p:tavLst>
                                    </p:anim>
                                    <p:anim calcmode="lin" valueType="num">
                                      <p:cBhvr additive="base">
                                        <p:cTn id="3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fill="hold"/>
                                        <p:tgtEl>
                                          <p:spTgt spid="40"/>
                                        </p:tgtEl>
                                        <p:attrNameLst>
                                          <p:attrName>ppt_x</p:attrName>
                                        </p:attrNameLst>
                                      </p:cBhvr>
                                      <p:tavLst>
                                        <p:tav tm="0">
                                          <p:val>
                                            <p:strVal val="#ppt_x"/>
                                          </p:val>
                                        </p:tav>
                                        <p:tav tm="100000">
                                          <p:val>
                                            <p:strVal val="#ppt_x"/>
                                          </p:val>
                                        </p:tav>
                                      </p:tavLst>
                                    </p:anim>
                                    <p:anim calcmode="lin" valueType="num">
                                      <p:cBhvr additive="base">
                                        <p:cTn id="42" dur="500" fill="hold"/>
                                        <p:tgtEl>
                                          <p:spTgt spid="4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9"/>
                                        </p:tgtEl>
                                        <p:attrNameLst>
                                          <p:attrName>style.visibility</p:attrName>
                                        </p:attrNameLst>
                                      </p:cBhvr>
                                      <p:to>
                                        <p:strVal val="visible"/>
                                      </p:to>
                                    </p:set>
                                    <p:anim calcmode="lin" valueType="num">
                                      <p:cBhvr additive="base">
                                        <p:cTn id="55" dur="500" fill="hold"/>
                                        <p:tgtEl>
                                          <p:spTgt spid="59"/>
                                        </p:tgtEl>
                                        <p:attrNameLst>
                                          <p:attrName>ppt_x</p:attrName>
                                        </p:attrNameLst>
                                      </p:cBhvr>
                                      <p:tavLst>
                                        <p:tav tm="0">
                                          <p:val>
                                            <p:strVal val="#ppt_x"/>
                                          </p:val>
                                        </p:tav>
                                        <p:tav tm="100000">
                                          <p:val>
                                            <p:strVal val="#ppt_x"/>
                                          </p:val>
                                        </p:tav>
                                      </p:tavLst>
                                    </p:anim>
                                    <p:anim calcmode="lin" valueType="num">
                                      <p:cBhvr additive="base">
                                        <p:cTn id="5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60"/>
                                        </p:tgtEl>
                                        <p:attrNameLst>
                                          <p:attrName>style.visibility</p:attrName>
                                        </p:attrNameLst>
                                      </p:cBhvr>
                                      <p:to>
                                        <p:strVal val="visible"/>
                                      </p:to>
                                    </p:set>
                                    <p:anim calcmode="lin" valueType="num">
                                      <p:cBhvr additive="base">
                                        <p:cTn id="65" dur="500" fill="hold"/>
                                        <p:tgtEl>
                                          <p:spTgt spid="60"/>
                                        </p:tgtEl>
                                        <p:attrNameLst>
                                          <p:attrName>ppt_x</p:attrName>
                                        </p:attrNameLst>
                                      </p:cBhvr>
                                      <p:tavLst>
                                        <p:tav tm="0">
                                          <p:val>
                                            <p:strVal val="#ppt_x"/>
                                          </p:val>
                                        </p:tav>
                                        <p:tav tm="100000">
                                          <p:val>
                                            <p:strVal val="#ppt_x"/>
                                          </p:val>
                                        </p:tav>
                                      </p:tavLst>
                                    </p:anim>
                                    <p:anim calcmode="lin" valueType="num">
                                      <p:cBhvr additive="base">
                                        <p:cTn id="66"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additive="base">
                                        <p:cTn id="71" dur="500" fill="hold"/>
                                        <p:tgtEl>
                                          <p:spTgt spid="14"/>
                                        </p:tgtEl>
                                        <p:attrNameLst>
                                          <p:attrName>ppt_x</p:attrName>
                                        </p:attrNameLst>
                                      </p:cBhvr>
                                      <p:tavLst>
                                        <p:tav tm="0">
                                          <p:val>
                                            <p:strVal val="#ppt_x"/>
                                          </p:val>
                                        </p:tav>
                                        <p:tav tm="100000">
                                          <p:val>
                                            <p:strVal val="#ppt_x"/>
                                          </p:val>
                                        </p:tav>
                                      </p:tavLst>
                                    </p:anim>
                                    <p:anim calcmode="lin" valueType="num">
                                      <p:cBhvr additive="base">
                                        <p:cTn id="7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61"/>
                                        </p:tgtEl>
                                        <p:attrNameLst>
                                          <p:attrName>style.visibility</p:attrName>
                                        </p:attrNameLst>
                                      </p:cBhvr>
                                      <p:to>
                                        <p:strVal val="visible"/>
                                      </p:to>
                                    </p:set>
                                    <p:anim calcmode="lin" valueType="num">
                                      <p:cBhvr additive="base">
                                        <p:cTn id="81" dur="500" fill="hold"/>
                                        <p:tgtEl>
                                          <p:spTgt spid="61"/>
                                        </p:tgtEl>
                                        <p:attrNameLst>
                                          <p:attrName>ppt_x</p:attrName>
                                        </p:attrNameLst>
                                      </p:cBhvr>
                                      <p:tavLst>
                                        <p:tav tm="0">
                                          <p:val>
                                            <p:strVal val="#ppt_x"/>
                                          </p:val>
                                        </p:tav>
                                        <p:tav tm="100000">
                                          <p:val>
                                            <p:strVal val="#ppt_x"/>
                                          </p:val>
                                        </p:tav>
                                      </p:tavLst>
                                    </p:anim>
                                    <p:anim calcmode="lin" valueType="num">
                                      <p:cBhvr additive="base">
                                        <p:cTn id="82"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additive="base">
                                        <p:cTn id="87" dur="500" fill="hold"/>
                                        <p:tgtEl>
                                          <p:spTgt spid="17"/>
                                        </p:tgtEl>
                                        <p:attrNameLst>
                                          <p:attrName>ppt_x</p:attrName>
                                        </p:attrNameLst>
                                      </p:cBhvr>
                                      <p:tavLst>
                                        <p:tav tm="0">
                                          <p:val>
                                            <p:strVal val="#ppt_x"/>
                                          </p:val>
                                        </p:tav>
                                        <p:tav tm="100000">
                                          <p:val>
                                            <p:strVal val="#ppt_x"/>
                                          </p:val>
                                        </p:tav>
                                      </p:tavLst>
                                    </p:anim>
                                    <p:anim calcmode="lin" valueType="num">
                                      <p:cBhvr additive="base">
                                        <p:cTn id="88" dur="500" fill="hold"/>
                                        <p:tgtEl>
                                          <p:spTgt spid="17"/>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12"/>
                                        </p:tgtEl>
                                        <p:attrNameLst>
                                          <p:attrName>style.visibility</p:attrName>
                                        </p:attrNameLst>
                                      </p:cBhvr>
                                      <p:to>
                                        <p:strVal val="visible"/>
                                      </p:to>
                                    </p:set>
                                    <p:anim calcmode="lin" valueType="num">
                                      <p:cBhvr additive="base">
                                        <p:cTn id="91" dur="500" fill="hold"/>
                                        <p:tgtEl>
                                          <p:spTgt spid="12"/>
                                        </p:tgtEl>
                                        <p:attrNameLst>
                                          <p:attrName>ppt_x</p:attrName>
                                        </p:attrNameLst>
                                      </p:cBhvr>
                                      <p:tavLst>
                                        <p:tav tm="0">
                                          <p:val>
                                            <p:strVal val="#ppt_x"/>
                                          </p:val>
                                        </p:tav>
                                        <p:tav tm="100000">
                                          <p:val>
                                            <p:strVal val="#ppt_x"/>
                                          </p:val>
                                        </p:tav>
                                      </p:tavLst>
                                    </p:anim>
                                    <p:anim calcmode="lin" valueType="num">
                                      <p:cBhvr additive="base">
                                        <p:cTn id="92" dur="500" fill="hold"/>
                                        <p:tgtEl>
                                          <p:spTgt spid="12"/>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58"/>
                                        </p:tgtEl>
                                        <p:attrNameLst>
                                          <p:attrName>style.visibility</p:attrName>
                                        </p:attrNameLst>
                                      </p:cBhvr>
                                      <p:to>
                                        <p:strVal val="visible"/>
                                      </p:to>
                                    </p:set>
                                    <p:anim calcmode="lin" valueType="num">
                                      <p:cBhvr additive="base">
                                        <p:cTn id="95" dur="500" fill="hold"/>
                                        <p:tgtEl>
                                          <p:spTgt spid="58"/>
                                        </p:tgtEl>
                                        <p:attrNameLst>
                                          <p:attrName>ppt_x</p:attrName>
                                        </p:attrNameLst>
                                      </p:cBhvr>
                                      <p:tavLst>
                                        <p:tav tm="0">
                                          <p:val>
                                            <p:strVal val="#ppt_x"/>
                                          </p:val>
                                        </p:tav>
                                        <p:tav tm="100000">
                                          <p:val>
                                            <p:strVal val="#ppt_x"/>
                                          </p:val>
                                        </p:tav>
                                      </p:tavLst>
                                    </p:anim>
                                    <p:anim calcmode="lin" valueType="num">
                                      <p:cBhvr additive="base">
                                        <p:cTn id="96"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6" grpId="0" animBg="1"/>
      <p:bldP spid="17" grpId="0" animBg="1"/>
      <p:bldP spid="5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CF940E-8ADB-4AEA-8871-F1928CD683FA}"/>
              </a:ext>
            </a:extLst>
          </p:cNvPr>
          <p:cNvSpPr>
            <a:spLocks noGrp="1"/>
          </p:cNvSpPr>
          <p:nvPr>
            <p:ph type="title"/>
          </p:nvPr>
        </p:nvSpPr>
        <p:spPr>
          <a:xfrm>
            <a:off x="838200" y="0"/>
            <a:ext cx="10515600" cy="1325563"/>
          </a:xfrm>
        </p:spPr>
        <p:txBody>
          <a:bodyPr/>
          <a:lstStyle/>
          <a:p>
            <a:r>
              <a:rPr lang="fr-FR" b="1" dirty="0">
                <a:solidFill>
                  <a:srgbClr val="0000CC"/>
                </a:solidFill>
              </a:rPr>
              <a:t>5.Traitement nutritionnel </a:t>
            </a:r>
            <a:br>
              <a:rPr lang="en-US" dirty="0"/>
            </a:br>
            <a:endParaRPr lang="en-US" dirty="0"/>
          </a:p>
        </p:txBody>
      </p:sp>
      <p:graphicFrame>
        <p:nvGraphicFramePr>
          <p:cNvPr id="5" name="Table 4">
            <a:extLst>
              <a:ext uri="{FF2B5EF4-FFF2-40B4-BE49-F238E27FC236}">
                <a16:creationId xmlns:a16="http://schemas.microsoft.com/office/drawing/2014/main" id="{B07B21F4-B368-48C2-BC1D-3D3A5CE2E485}"/>
              </a:ext>
            </a:extLst>
          </p:cNvPr>
          <p:cNvGraphicFramePr>
            <a:graphicFrameLocks noGrp="1"/>
          </p:cNvGraphicFramePr>
          <p:nvPr/>
        </p:nvGraphicFramePr>
        <p:xfrm>
          <a:off x="650929" y="662781"/>
          <a:ext cx="10228881" cy="5912586"/>
        </p:xfrm>
        <a:graphic>
          <a:graphicData uri="http://schemas.openxmlformats.org/drawingml/2006/table">
            <a:tbl>
              <a:tblPr firstRow="1" firstCol="1" bandRow="1"/>
              <a:tblGrid>
                <a:gridCol w="4122549">
                  <a:extLst>
                    <a:ext uri="{9D8B030D-6E8A-4147-A177-3AD203B41FA5}">
                      <a16:colId xmlns:a16="http://schemas.microsoft.com/office/drawing/2014/main" val="3007385789"/>
                    </a:ext>
                  </a:extLst>
                </a:gridCol>
                <a:gridCol w="2558625">
                  <a:extLst>
                    <a:ext uri="{9D8B030D-6E8A-4147-A177-3AD203B41FA5}">
                      <a16:colId xmlns:a16="http://schemas.microsoft.com/office/drawing/2014/main" val="4107677513"/>
                    </a:ext>
                  </a:extLst>
                </a:gridCol>
                <a:gridCol w="3547707">
                  <a:extLst>
                    <a:ext uri="{9D8B030D-6E8A-4147-A177-3AD203B41FA5}">
                      <a16:colId xmlns:a16="http://schemas.microsoft.com/office/drawing/2014/main" val="3976123027"/>
                    </a:ext>
                  </a:extLst>
                </a:gridCol>
              </a:tblGrid>
              <a:tr h="361578">
                <a:tc rowSpan="2">
                  <a:txBody>
                    <a:bodyPr/>
                    <a:lstStyle/>
                    <a:p>
                      <a:pPr marL="0" marR="0" algn="ctr">
                        <a:lnSpc>
                          <a:spcPct val="107000"/>
                        </a:lnSpc>
                        <a:spcBef>
                          <a:spcPts val="0"/>
                        </a:spcBef>
                        <a:spcAft>
                          <a:spcPts val="0"/>
                        </a:spcAft>
                      </a:pPr>
                      <a:r>
                        <a:rPr lang="fr-FR" sz="2400" b="1" dirty="0">
                          <a:effectLst/>
                          <a:latin typeface="+mn-lt"/>
                          <a:ea typeface="Calibri" panose="020F0502020204030204" pitchFamily="34" charset="0"/>
                          <a:cs typeface="Arial" panose="020B0604020202020204" pitchFamily="34" charset="0"/>
                        </a:rPr>
                        <a:t>Classe du</a:t>
                      </a:r>
                      <a:r>
                        <a:rPr lang="fr-FR" sz="2400" b="1" dirty="0">
                          <a:solidFill>
                            <a:srgbClr val="000000"/>
                          </a:solidFill>
                          <a:effectLst/>
                          <a:latin typeface="+mn-lt"/>
                          <a:ea typeface="Calibri" panose="020F0502020204030204" pitchFamily="34" charset="0"/>
                          <a:cs typeface="Arial" panose="020B0604020202020204" pitchFamily="34" charset="0"/>
                        </a:rPr>
                        <a:t> périmètre brachial (mm)</a:t>
                      </a:r>
                      <a:endParaRPr lang="en-US" sz="2400" dirty="0">
                        <a:effectLst/>
                        <a:latin typeface="+mn-lt"/>
                        <a:ea typeface="Calibri" panose="020F0502020204030204" pitchFamily="34" charset="0"/>
                        <a:cs typeface="Times New Roman" panose="02020603050405020304" pitchFamily="18" charset="0"/>
                      </a:endParaRPr>
                    </a:p>
                  </a:txBody>
                  <a:tcPr marL="21351" marR="21351" marT="29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gridSpan="2">
                  <a:txBody>
                    <a:bodyPr/>
                    <a:lstStyle/>
                    <a:p>
                      <a:pPr marL="0" marR="0" algn="ctr">
                        <a:lnSpc>
                          <a:spcPct val="107000"/>
                        </a:lnSpc>
                        <a:spcBef>
                          <a:spcPts val="0"/>
                        </a:spcBef>
                        <a:spcAft>
                          <a:spcPts val="0"/>
                        </a:spcAft>
                      </a:pPr>
                      <a:r>
                        <a:rPr lang="fr-FR" sz="240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ATPE – sachets (92g)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21351" marR="21351" marT="2965"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n-US"/>
                    </a:p>
                  </a:txBody>
                  <a:tcPr/>
                </a:tc>
                <a:extLst>
                  <a:ext uri="{0D108BD9-81ED-4DB2-BD59-A6C34878D82A}">
                    <a16:rowId xmlns:a16="http://schemas.microsoft.com/office/drawing/2014/main" val="4259548414"/>
                  </a:ext>
                </a:extLst>
              </a:tr>
              <a:tr h="731704">
                <a:tc vMerge="1">
                  <a:txBody>
                    <a:bodyPr/>
                    <a:lstStyle/>
                    <a:p>
                      <a:endParaRPr lang="en-US"/>
                    </a:p>
                  </a:txBody>
                  <a:tcPr/>
                </a:tc>
                <a:tc>
                  <a:txBody>
                    <a:bodyPr/>
                    <a:lstStyle/>
                    <a:p>
                      <a:pPr marL="0" marR="0" algn="ctr">
                        <a:lnSpc>
                          <a:spcPct val="107000"/>
                        </a:lnSpc>
                        <a:spcBef>
                          <a:spcPts val="0"/>
                        </a:spcBef>
                        <a:spcAft>
                          <a:spcPts val="0"/>
                        </a:spcAft>
                      </a:pPr>
                      <a:r>
                        <a:rPr lang="fr-FR" sz="2400" b="1">
                          <a:solidFill>
                            <a:srgbClr val="000000"/>
                          </a:solidFill>
                          <a:effectLst/>
                          <a:latin typeface="+mn-lt"/>
                          <a:ea typeface="Calibri" panose="020F0502020204030204" pitchFamily="34" charset="0"/>
                          <a:cs typeface="Arial" panose="020B0604020202020204" pitchFamily="34" charset="0"/>
                        </a:rPr>
                        <a:t>sachet par jour</a:t>
                      </a:r>
                      <a:endParaRPr lang="en-US" sz="2400">
                        <a:effectLst/>
                        <a:latin typeface="+mn-lt"/>
                        <a:ea typeface="Calibri" panose="020F0502020204030204" pitchFamily="34" charset="0"/>
                        <a:cs typeface="Times New Roman" panose="02020603050405020304" pitchFamily="18" charset="0"/>
                      </a:endParaRPr>
                    </a:p>
                  </a:txBody>
                  <a:tcPr marL="21351" marR="21351" marT="29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07000"/>
                        </a:lnSpc>
                        <a:spcBef>
                          <a:spcPts val="0"/>
                        </a:spcBef>
                        <a:spcAft>
                          <a:spcPts val="0"/>
                        </a:spcAft>
                      </a:pPr>
                      <a:r>
                        <a:rPr lang="fr-FR" sz="2400" b="1" dirty="0">
                          <a:solidFill>
                            <a:srgbClr val="000000"/>
                          </a:solidFill>
                          <a:effectLst/>
                          <a:latin typeface="+mn-lt"/>
                          <a:ea typeface="Calibri" panose="020F0502020204030204" pitchFamily="34" charset="0"/>
                          <a:cs typeface="Arial" panose="020B0604020202020204" pitchFamily="34" charset="0"/>
                        </a:rPr>
                        <a:t>Sachet  par semaine</a:t>
                      </a:r>
                      <a:endParaRPr lang="en-US" sz="2400" dirty="0">
                        <a:effectLst/>
                        <a:latin typeface="+mn-lt"/>
                        <a:ea typeface="Calibri" panose="020F0502020204030204" pitchFamily="34" charset="0"/>
                        <a:cs typeface="Times New Roman" panose="02020603050405020304" pitchFamily="18" charset="0"/>
                      </a:endParaRPr>
                    </a:p>
                  </a:txBody>
                  <a:tcPr marL="21351" marR="21351" marT="2965"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2301463941"/>
                  </a:ext>
                </a:extLst>
              </a:tr>
              <a:tr h="2416864">
                <a:tc>
                  <a:txBody>
                    <a:bodyPr/>
                    <a:lstStyle/>
                    <a:p>
                      <a:endParaRPr lang="en-US" sz="2400" dirty="0">
                        <a:latin typeface="+mn-lt"/>
                      </a:endParaRPr>
                    </a:p>
                  </a:txBody>
                  <a:tcPr marL="21351" marR="21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r>
                        <a:rPr lang="fr-FR" sz="5400" b="1" dirty="0">
                          <a:solidFill>
                            <a:srgbClr val="FF0000"/>
                          </a:solidFill>
                          <a:effectLst/>
                          <a:latin typeface="+mn-lt"/>
                          <a:ea typeface="Calibri" panose="020F0502020204030204" pitchFamily="34" charset="0"/>
                          <a:cs typeface="Arial" panose="020B0604020202020204" pitchFamily="34" charset="0"/>
                        </a:rPr>
                        <a:t>2</a:t>
                      </a:r>
                    </a:p>
                    <a:p>
                      <a:pPr marL="0" marR="0" algn="ctr">
                        <a:lnSpc>
                          <a:spcPct val="107000"/>
                        </a:lnSpc>
                        <a:spcBef>
                          <a:spcPts val="0"/>
                        </a:spcBef>
                        <a:spcAft>
                          <a:spcPts val="800"/>
                        </a:spcAft>
                      </a:pPr>
                      <a:endParaRPr lang="en-US" sz="2400" dirty="0">
                        <a:effectLst/>
                        <a:latin typeface="+mn-lt"/>
                        <a:ea typeface="Calibri" panose="020F0502020204030204" pitchFamily="34" charset="0"/>
                        <a:cs typeface="Times New Roman" panose="02020603050405020304" pitchFamily="18" charset="0"/>
                      </a:endParaRPr>
                    </a:p>
                  </a:txBody>
                  <a:tcPr marL="21351" marR="21351"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fr-FR" sz="2400" b="1" dirty="0">
                        <a:solidFill>
                          <a:srgbClr val="000000"/>
                        </a:solidFill>
                        <a:effectLst/>
                        <a:latin typeface="+mn-lt"/>
                        <a:ea typeface="Calibri" panose="020F0502020204030204" pitchFamily="34" charset="0"/>
                        <a:cs typeface="Arial" panose="020B0604020202020204" pitchFamily="34" charset="0"/>
                      </a:endParaRPr>
                    </a:p>
                    <a:p>
                      <a:pPr marL="0" marR="0" algn="ctr">
                        <a:lnSpc>
                          <a:spcPct val="107000"/>
                        </a:lnSpc>
                        <a:spcBef>
                          <a:spcPts val="0"/>
                        </a:spcBef>
                        <a:spcAft>
                          <a:spcPts val="0"/>
                        </a:spcAft>
                      </a:pPr>
                      <a:endParaRPr lang="fr-FR" sz="2400" b="1" dirty="0">
                        <a:solidFill>
                          <a:srgbClr val="000000"/>
                        </a:solidFill>
                        <a:effectLst/>
                        <a:latin typeface="+mn-lt"/>
                        <a:ea typeface="Calibri" panose="020F0502020204030204" pitchFamily="34" charset="0"/>
                        <a:cs typeface="Arial" panose="020B0604020202020204" pitchFamily="34" charset="0"/>
                      </a:endParaRPr>
                    </a:p>
                    <a:p>
                      <a:pPr marL="0" marR="0" algn="ctr">
                        <a:lnSpc>
                          <a:spcPct val="107000"/>
                        </a:lnSpc>
                        <a:spcBef>
                          <a:spcPts val="0"/>
                        </a:spcBef>
                        <a:spcAft>
                          <a:spcPts val="0"/>
                        </a:spcAft>
                      </a:pPr>
                      <a:endParaRPr lang="fr-FR" sz="2400" b="1" dirty="0">
                        <a:solidFill>
                          <a:srgbClr val="000000"/>
                        </a:solidFill>
                        <a:effectLst/>
                        <a:latin typeface="+mn-lt"/>
                        <a:ea typeface="Calibri" panose="020F0502020204030204" pitchFamily="34" charset="0"/>
                        <a:cs typeface="Arial" panose="020B0604020202020204" pitchFamily="34" charset="0"/>
                      </a:endParaRPr>
                    </a:p>
                    <a:p>
                      <a:pPr marL="0" marR="0" algn="ctr">
                        <a:lnSpc>
                          <a:spcPct val="107000"/>
                        </a:lnSpc>
                        <a:spcBef>
                          <a:spcPts val="0"/>
                        </a:spcBef>
                        <a:spcAft>
                          <a:spcPts val="0"/>
                        </a:spcAft>
                      </a:pPr>
                      <a:endParaRPr lang="fr-FR" sz="2400" b="1" dirty="0">
                        <a:solidFill>
                          <a:srgbClr val="000000"/>
                        </a:solidFill>
                        <a:effectLst/>
                        <a:latin typeface="+mn-lt"/>
                        <a:ea typeface="Calibri" panose="020F0502020204030204" pitchFamily="34" charset="0"/>
                        <a:cs typeface="Arial" panose="020B0604020202020204" pitchFamily="34" charset="0"/>
                      </a:endParaRPr>
                    </a:p>
                    <a:p>
                      <a:pPr marL="0" marR="0" algn="ctr">
                        <a:lnSpc>
                          <a:spcPct val="107000"/>
                        </a:lnSpc>
                        <a:spcBef>
                          <a:spcPts val="0"/>
                        </a:spcBef>
                        <a:spcAft>
                          <a:spcPts val="0"/>
                        </a:spcAft>
                      </a:pPr>
                      <a:endParaRPr lang="fr-FR" sz="2400" b="1" dirty="0">
                        <a:solidFill>
                          <a:srgbClr val="000000"/>
                        </a:solidFill>
                        <a:effectLst/>
                        <a:latin typeface="+mn-lt"/>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fr-FR" sz="3600" b="1" dirty="0">
                          <a:solidFill>
                            <a:srgbClr val="FF0000"/>
                          </a:solidFill>
                          <a:effectLst/>
                          <a:latin typeface="+mn-lt"/>
                          <a:ea typeface="Calibri" panose="020F0502020204030204" pitchFamily="34" charset="0"/>
                          <a:cs typeface="Arial" panose="020B0604020202020204" pitchFamily="34" charset="0"/>
                        </a:rPr>
                        <a:t>14</a:t>
                      </a:r>
                      <a:r>
                        <a:rPr lang="fr-FR" sz="2400" dirty="0">
                          <a:solidFill>
                            <a:srgbClr val="000000"/>
                          </a:solidFill>
                          <a:effectLst/>
                          <a:latin typeface="+mn-lt"/>
                          <a:ea typeface="Calibri" panose="020F0502020204030204" pitchFamily="34" charset="0"/>
                          <a:cs typeface="Times New Roman" panose="02020603050405020304" pitchFamily="18" charset="0"/>
                        </a:rPr>
                        <a:t> </a:t>
                      </a:r>
                      <a:endParaRPr lang="en-US" sz="2400" dirty="0">
                        <a:effectLst/>
                        <a:latin typeface="+mn-lt"/>
                        <a:ea typeface="Calibri" panose="020F0502020204030204" pitchFamily="34" charset="0"/>
                        <a:cs typeface="Times New Roman" panose="02020603050405020304" pitchFamily="18" charset="0"/>
                      </a:endParaRPr>
                    </a:p>
                  </a:txBody>
                  <a:tcPr marL="21351" marR="21351" marT="0" marB="0" anchor="ctr">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868519641"/>
                  </a:ext>
                </a:extLst>
              </a:tr>
              <a:tr h="2227873">
                <a:tc>
                  <a:txBody>
                    <a:bodyPr/>
                    <a:lstStyle/>
                    <a:p>
                      <a:pPr marL="0" marR="0" algn="ctr">
                        <a:lnSpc>
                          <a:spcPct val="107000"/>
                        </a:lnSpc>
                        <a:spcBef>
                          <a:spcPts val="0"/>
                        </a:spcBef>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21351" marR="21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defTabSz="914400" rtl="0" eaLnBrk="1" latinLnBrk="0" hangingPunct="1">
                        <a:lnSpc>
                          <a:spcPct val="107000"/>
                        </a:lnSpc>
                        <a:spcBef>
                          <a:spcPts val="0"/>
                        </a:spcBef>
                        <a:spcAft>
                          <a:spcPts val="0"/>
                        </a:spcAft>
                      </a:pPr>
                      <a:r>
                        <a:rPr lang="fr-FR" sz="3600" b="1" kern="1200" dirty="0">
                          <a:solidFill>
                            <a:srgbClr val="FF0000"/>
                          </a:solidFill>
                          <a:effectLst/>
                          <a:latin typeface="+mn-lt"/>
                          <a:ea typeface="Calibri" panose="020F0502020204030204" pitchFamily="34" charset="0"/>
                          <a:cs typeface="Arial" panose="020B0604020202020204" pitchFamily="34" charset="0"/>
                        </a:rPr>
                        <a:t> 1</a:t>
                      </a:r>
                      <a:endParaRPr lang="en-US" sz="3600" b="1" kern="1200" dirty="0">
                        <a:solidFill>
                          <a:srgbClr val="FF0000"/>
                        </a:solidFill>
                        <a:effectLst/>
                        <a:latin typeface="+mn-lt"/>
                        <a:ea typeface="Calibri" panose="020F0502020204030204" pitchFamily="34" charset="0"/>
                        <a:cs typeface="Arial" panose="020B0604020202020204" pitchFamily="34" charset="0"/>
                      </a:endParaRPr>
                    </a:p>
                    <a:p>
                      <a:pPr marL="0" marR="0" algn="ctr" defTabSz="914400" rtl="0" eaLnBrk="1" latinLnBrk="0" hangingPunct="1">
                        <a:lnSpc>
                          <a:spcPct val="107000"/>
                        </a:lnSpc>
                        <a:spcBef>
                          <a:spcPts val="0"/>
                        </a:spcBef>
                        <a:spcAft>
                          <a:spcPts val="0"/>
                        </a:spcAft>
                      </a:pPr>
                      <a:r>
                        <a:rPr lang="fr-FR" sz="3600" b="1" kern="1200" dirty="0">
                          <a:solidFill>
                            <a:srgbClr val="FF0000"/>
                          </a:solidFill>
                          <a:effectLst/>
                          <a:latin typeface="+mn-lt"/>
                          <a:ea typeface="Calibri" panose="020F0502020204030204" pitchFamily="34" charset="0"/>
                          <a:cs typeface="Arial" panose="020B0604020202020204" pitchFamily="34" charset="0"/>
                        </a:rPr>
                        <a:t> </a:t>
                      </a:r>
                      <a:endParaRPr lang="en-US" sz="3600" b="1" kern="1200" dirty="0">
                        <a:solidFill>
                          <a:srgbClr val="FF0000"/>
                        </a:solidFill>
                        <a:effectLst/>
                        <a:latin typeface="+mn-lt"/>
                        <a:ea typeface="Calibri" panose="020F0502020204030204" pitchFamily="34" charset="0"/>
                        <a:cs typeface="Arial" panose="020B0604020202020204" pitchFamily="34" charset="0"/>
                      </a:endParaRPr>
                    </a:p>
                  </a:txBody>
                  <a:tcPr marL="21351" marR="21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07000"/>
                        </a:lnSpc>
                        <a:spcBef>
                          <a:spcPts val="0"/>
                        </a:spcBef>
                        <a:spcAft>
                          <a:spcPts val="0"/>
                        </a:spcAft>
                      </a:pPr>
                      <a:endParaRPr lang="fr-FR" sz="3600" b="1" kern="1200" dirty="0">
                        <a:solidFill>
                          <a:srgbClr val="FF0000"/>
                        </a:solidFill>
                        <a:effectLst/>
                        <a:latin typeface="+mn-lt"/>
                        <a:ea typeface="Calibri" panose="020F0502020204030204" pitchFamily="34" charset="0"/>
                        <a:cs typeface="Arial" panose="020B0604020202020204" pitchFamily="34" charset="0"/>
                      </a:endParaRPr>
                    </a:p>
                    <a:p>
                      <a:pPr marL="0" marR="0" algn="ctr" defTabSz="914400" rtl="0" eaLnBrk="1" latinLnBrk="0" hangingPunct="1">
                        <a:lnSpc>
                          <a:spcPct val="107000"/>
                        </a:lnSpc>
                        <a:spcBef>
                          <a:spcPts val="0"/>
                        </a:spcBef>
                        <a:spcAft>
                          <a:spcPts val="0"/>
                        </a:spcAft>
                      </a:pPr>
                      <a:endParaRPr lang="fr-FR" sz="3600" b="1" kern="1200" dirty="0">
                        <a:solidFill>
                          <a:srgbClr val="FF0000"/>
                        </a:solidFill>
                        <a:effectLst/>
                        <a:latin typeface="+mn-lt"/>
                        <a:ea typeface="Calibri" panose="020F0502020204030204" pitchFamily="34" charset="0"/>
                        <a:cs typeface="Arial" panose="020B0604020202020204" pitchFamily="34" charset="0"/>
                      </a:endParaRPr>
                    </a:p>
                    <a:p>
                      <a:pPr marL="0" marR="0" algn="ctr" defTabSz="914400" rtl="0" eaLnBrk="1" latinLnBrk="0" hangingPunct="1">
                        <a:lnSpc>
                          <a:spcPct val="107000"/>
                        </a:lnSpc>
                        <a:spcBef>
                          <a:spcPts val="0"/>
                        </a:spcBef>
                        <a:spcAft>
                          <a:spcPts val="0"/>
                        </a:spcAft>
                      </a:pPr>
                      <a:endParaRPr lang="fr-FR" sz="3600" b="1" kern="1200" dirty="0">
                        <a:solidFill>
                          <a:srgbClr val="FF0000"/>
                        </a:solidFill>
                        <a:effectLst/>
                        <a:latin typeface="+mn-lt"/>
                        <a:ea typeface="Calibri" panose="020F0502020204030204" pitchFamily="34" charset="0"/>
                        <a:cs typeface="Arial" panose="020B0604020202020204" pitchFamily="34" charset="0"/>
                      </a:endParaRPr>
                    </a:p>
                    <a:p>
                      <a:pPr marL="0" marR="0" algn="ctr" defTabSz="914400" rtl="0" eaLnBrk="1" latinLnBrk="0" hangingPunct="1">
                        <a:lnSpc>
                          <a:spcPct val="107000"/>
                        </a:lnSpc>
                        <a:spcBef>
                          <a:spcPts val="0"/>
                        </a:spcBef>
                        <a:spcAft>
                          <a:spcPts val="0"/>
                        </a:spcAft>
                      </a:pPr>
                      <a:r>
                        <a:rPr lang="fr-FR" sz="3600" b="1" kern="1200" dirty="0">
                          <a:solidFill>
                            <a:srgbClr val="FF0000"/>
                          </a:solidFill>
                          <a:effectLst/>
                          <a:latin typeface="+mn-lt"/>
                          <a:ea typeface="Calibri" panose="020F0502020204030204" pitchFamily="34" charset="0"/>
                          <a:cs typeface="Arial" panose="020B0604020202020204" pitchFamily="34" charset="0"/>
                        </a:rPr>
                        <a:t>7</a:t>
                      </a:r>
                      <a:endParaRPr lang="en-US" sz="3600" b="1" kern="1200" dirty="0">
                        <a:solidFill>
                          <a:srgbClr val="FF0000"/>
                        </a:solidFill>
                        <a:effectLst/>
                        <a:latin typeface="+mn-lt"/>
                        <a:ea typeface="Calibri" panose="020F0502020204030204" pitchFamily="34" charset="0"/>
                        <a:cs typeface="Arial" panose="020B0604020202020204" pitchFamily="34" charset="0"/>
                      </a:endParaRPr>
                    </a:p>
                  </a:txBody>
                  <a:tcPr marL="21351" marR="21351" marT="0" marB="0" anchor="ct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5655988"/>
                  </a:ext>
                </a:extLst>
              </a:tr>
            </a:tbl>
          </a:graphicData>
        </a:graphic>
      </p:graphicFrame>
      <p:pic>
        <p:nvPicPr>
          <p:cNvPr id="6" name="Picture 5">
            <a:extLst>
              <a:ext uri="{FF2B5EF4-FFF2-40B4-BE49-F238E27FC236}">
                <a16:creationId xmlns:a16="http://schemas.microsoft.com/office/drawing/2014/main" id="{CE097E01-019A-4447-960D-6370A93176C0}"/>
              </a:ext>
            </a:extLst>
          </p:cNvPr>
          <p:cNvPicPr>
            <a:picLocks noChangeAspect="1"/>
          </p:cNvPicPr>
          <p:nvPr/>
        </p:nvPicPr>
        <p:blipFill>
          <a:blip r:embed="rId2"/>
          <a:stretch>
            <a:fillRect/>
          </a:stretch>
        </p:blipFill>
        <p:spPr>
          <a:xfrm>
            <a:off x="1190573" y="2091106"/>
            <a:ext cx="4761406" cy="2046941"/>
          </a:xfrm>
          <a:prstGeom prst="rect">
            <a:avLst/>
          </a:prstGeom>
        </p:spPr>
      </p:pic>
      <p:pic>
        <p:nvPicPr>
          <p:cNvPr id="7" name="Picture 6">
            <a:extLst>
              <a:ext uri="{FF2B5EF4-FFF2-40B4-BE49-F238E27FC236}">
                <a16:creationId xmlns:a16="http://schemas.microsoft.com/office/drawing/2014/main" id="{A66B4773-E2A5-4FC1-A5BA-9B4875B1D476}"/>
              </a:ext>
            </a:extLst>
          </p:cNvPr>
          <p:cNvPicPr>
            <a:picLocks noChangeAspect="1"/>
          </p:cNvPicPr>
          <p:nvPr/>
        </p:nvPicPr>
        <p:blipFill>
          <a:blip r:embed="rId3"/>
          <a:stretch>
            <a:fillRect/>
          </a:stretch>
        </p:blipFill>
        <p:spPr>
          <a:xfrm>
            <a:off x="5664800" y="2272198"/>
            <a:ext cx="1368071" cy="1013386"/>
          </a:xfrm>
          <a:prstGeom prst="rect">
            <a:avLst/>
          </a:prstGeom>
        </p:spPr>
      </p:pic>
      <p:pic>
        <p:nvPicPr>
          <p:cNvPr id="8" name="Picture 7">
            <a:extLst>
              <a:ext uri="{FF2B5EF4-FFF2-40B4-BE49-F238E27FC236}">
                <a16:creationId xmlns:a16="http://schemas.microsoft.com/office/drawing/2014/main" id="{BC2440D2-91CB-457A-8C07-92FDB6AFA5A8}"/>
              </a:ext>
            </a:extLst>
          </p:cNvPr>
          <p:cNvPicPr>
            <a:picLocks noChangeAspect="1"/>
          </p:cNvPicPr>
          <p:nvPr/>
        </p:nvPicPr>
        <p:blipFill>
          <a:blip r:embed="rId4"/>
          <a:stretch>
            <a:fillRect/>
          </a:stretch>
        </p:blipFill>
        <p:spPr>
          <a:xfrm>
            <a:off x="7653413" y="1904115"/>
            <a:ext cx="2948544" cy="1623932"/>
          </a:xfrm>
          <a:prstGeom prst="rect">
            <a:avLst/>
          </a:prstGeom>
        </p:spPr>
      </p:pic>
      <p:pic>
        <p:nvPicPr>
          <p:cNvPr id="9" name="Picture 8">
            <a:extLst>
              <a:ext uri="{FF2B5EF4-FFF2-40B4-BE49-F238E27FC236}">
                <a16:creationId xmlns:a16="http://schemas.microsoft.com/office/drawing/2014/main" id="{7CAF4997-261B-4960-AD0B-57A2BA4493BE}"/>
              </a:ext>
            </a:extLst>
          </p:cNvPr>
          <p:cNvPicPr>
            <a:picLocks noChangeAspect="1"/>
          </p:cNvPicPr>
          <p:nvPr/>
        </p:nvPicPr>
        <p:blipFill>
          <a:blip r:embed="rId5"/>
          <a:stretch>
            <a:fillRect/>
          </a:stretch>
        </p:blipFill>
        <p:spPr>
          <a:xfrm>
            <a:off x="1476261" y="4521903"/>
            <a:ext cx="3949515" cy="1829951"/>
          </a:xfrm>
          <a:prstGeom prst="rect">
            <a:avLst/>
          </a:prstGeom>
        </p:spPr>
      </p:pic>
      <p:pic>
        <p:nvPicPr>
          <p:cNvPr id="10" name="Picture 9">
            <a:extLst>
              <a:ext uri="{FF2B5EF4-FFF2-40B4-BE49-F238E27FC236}">
                <a16:creationId xmlns:a16="http://schemas.microsoft.com/office/drawing/2014/main" id="{8435E815-AF1D-48D5-A97E-93D7A59D0A96}"/>
              </a:ext>
            </a:extLst>
          </p:cNvPr>
          <p:cNvPicPr>
            <a:picLocks noChangeAspect="1"/>
          </p:cNvPicPr>
          <p:nvPr/>
        </p:nvPicPr>
        <p:blipFill>
          <a:blip r:embed="rId6"/>
          <a:stretch>
            <a:fillRect/>
          </a:stretch>
        </p:blipFill>
        <p:spPr>
          <a:xfrm>
            <a:off x="5891586" y="4521903"/>
            <a:ext cx="719043" cy="1041118"/>
          </a:xfrm>
          <a:prstGeom prst="rect">
            <a:avLst/>
          </a:prstGeom>
        </p:spPr>
      </p:pic>
      <p:pic>
        <p:nvPicPr>
          <p:cNvPr id="11" name="Picture 10">
            <a:extLst>
              <a:ext uri="{FF2B5EF4-FFF2-40B4-BE49-F238E27FC236}">
                <a16:creationId xmlns:a16="http://schemas.microsoft.com/office/drawing/2014/main" id="{72433ECC-7758-4EC6-941D-C29774006A5D}"/>
              </a:ext>
            </a:extLst>
          </p:cNvPr>
          <p:cNvPicPr>
            <a:picLocks noChangeAspect="1"/>
          </p:cNvPicPr>
          <p:nvPr/>
        </p:nvPicPr>
        <p:blipFill>
          <a:blip r:embed="rId7"/>
          <a:stretch>
            <a:fillRect/>
          </a:stretch>
        </p:blipFill>
        <p:spPr>
          <a:xfrm>
            <a:off x="7347740" y="4453642"/>
            <a:ext cx="2866760" cy="1332525"/>
          </a:xfrm>
          <a:prstGeom prst="rect">
            <a:avLst/>
          </a:prstGeom>
        </p:spPr>
      </p:pic>
      <p:sp>
        <p:nvSpPr>
          <p:cNvPr id="12" name="Rectangle 11">
            <a:extLst>
              <a:ext uri="{FF2B5EF4-FFF2-40B4-BE49-F238E27FC236}">
                <a16:creationId xmlns:a16="http://schemas.microsoft.com/office/drawing/2014/main" id="{561236AB-1608-4B30-9BB1-DBA98CE89DBD}"/>
              </a:ext>
            </a:extLst>
          </p:cNvPr>
          <p:cNvSpPr/>
          <p:nvPr/>
        </p:nvSpPr>
        <p:spPr>
          <a:xfrm>
            <a:off x="1931865" y="2474962"/>
            <a:ext cx="944686" cy="276999"/>
          </a:xfrm>
          <a:prstGeom prst="rect">
            <a:avLst/>
          </a:prstGeom>
        </p:spPr>
        <p:txBody>
          <a:bodyPr wrap="square">
            <a:spAutoFit/>
          </a:bodyPr>
          <a:lstStyle/>
          <a:p>
            <a:r>
              <a:rPr lang="fr-FR" sz="1200" b="1" dirty="0">
                <a:latin typeface="Calibri" panose="020F0502020204030204" pitchFamily="34" charset="0"/>
                <a:ea typeface="Calibri" panose="020F0502020204030204" pitchFamily="34" charset="0"/>
                <a:cs typeface="Times New Roman" panose="02020603050405020304" pitchFamily="18" charset="0"/>
              </a:rPr>
              <a:t>PB&lt;90 mm</a:t>
            </a:r>
            <a:endParaRPr lang="en-US" sz="1200" dirty="0"/>
          </a:p>
        </p:txBody>
      </p:sp>
    </p:spTree>
    <p:extLst>
      <p:ext uri="{BB962C8B-B14F-4D97-AF65-F5344CB8AC3E}">
        <p14:creationId xmlns:p14="http://schemas.microsoft.com/office/powerpoint/2010/main" val="12129714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AC413-9615-4A95-A4C8-05843D452F25}"/>
              </a:ext>
            </a:extLst>
          </p:cNvPr>
          <p:cNvSpPr>
            <a:spLocks noGrp="1"/>
          </p:cNvSpPr>
          <p:nvPr>
            <p:ph type="title"/>
          </p:nvPr>
        </p:nvSpPr>
        <p:spPr>
          <a:xfrm>
            <a:off x="771525" y="428902"/>
            <a:ext cx="10515600" cy="896661"/>
          </a:xfrm>
        </p:spPr>
        <p:txBody>
          <a:bodyPr>
            <a:normAutofit fontScale="90000"/>
          </a:bodyPr>
          <a:lstStyle/>
          <a:p>
            <a:r>
              <a:rPr lang="fr-FR" sz="3000" b="1" dirty="0"/>
              <a:t>Conseils à l’utilisation du </a:t>
            </a:r>
            <a:r>
              <a:rPr lang="fr-FR" sz="3000" b="1" dirty="0" err="1"/>
              <a:t>Plumpy</a:t>
            </a:r>
            <a:r>
              <a:rPr lang="fr-FR" sz="3000" b="1" dirty="0"/>
              <a:t> </a:t>
            </a:r>
            <a:r>
              <a:rPr lang="fr-FR" sz="3000" b="1" dirty="0" err="1"/>
              <a:t>nut</a:t>
            </a:r>
            <a:br>
              <a:rPr lang="en-US" sz="3000" dirty="0"/>
            </a:br>
            <a:endParaRPr lang="en-US" sz="3000" dirty="0"/>
          </a:p>
        </p:txBody>
      </p:sp>
      <p:pic>
        <p:nvPicPr>
          <p:cNvPr id="6" name="Picture 5">
            <a:extLst>
              <a:ext uri="{FF2B5EF4-FFF2-40B4-BE49-F238E27FC236}">
                <a16:creationId xmlns:a16="http://schemas.microsoft.com/office/drawing/2014/main" id="{902C40C7-72CB-4D25-952D-49B03D9EFA1E}"/>
              </a:ext>
            </a:extLst>
          </p:cNvPr>
          <p:cNvPicPr>
            <a:picLocks noChangeAspect="1"/>
          </p:cNvPicPr>
          <p:nvPr/>
        </p:nvPicPr>
        <p:blipFill>
          <a:blip r:embed="rId2"/>
          <a:stretch>
            <a:fillRect/>
          </a:stretch>
        </p:blipFill>
        <p:spPr>
          <a:xfrm>
            <a:off x="904217" y="1004164"/>
            <a:ext cx="5443295" cy="5424934"/>
          </a:xfrm>
          <a:prstGeom prst="rect">
            <a:avLst/>
          </a:prstGeom>
        </p:spPr>
      </p:pic>
      <p:sp>
        <p:nvSpPr>
          <p:cNvPr id="8" name="Rectangle 7">
            <a:extLst>
              <a:ext uri="{FF2B5EF4-FFF2-40B4-BE49-F238E27FC236}">
                <a16:creationId xmlns:a16="http://schemas.microsoft.com/office/drawing/2014/main" id="{D91BDC32-5653-4A3E-8B4D-20497B03BF52}"/>
              </a:ext>
            </a:extLst>
          </p:cNvPr>
          <p:cNvSpPr/>
          <p:nvPr/>
        </p:nvSpPr>
        <p:spPr>
          <a:xfrm>
            <a:off x="6694231" y="2955120"/>
            <a:ext cx="4201077" cy="2822952"/>
          </a:xfrm>
          <a:prstGeom prst="rect">
            <a:avLst/>
          </a:prstGeom>
        </p:spPr>
        <p:txBody>
          <a:bodyPr wrap="square">
            <a:spAutoFit/>
          </a:bodyPr>
          <a:lstStyle/>
          <a:p>
            <a:pPr marL="457200" marR="0">
              <a:lnSpc>
                <a:spcPct val="115000"/>
              </a:lnSpc>
              <a:spcBef>
                <a:spcPts val="0"/>
              </a:spcBef>
              <a:spcAft>
                <a:spcPts val="1000"/>
              </a:spcAft>
            </a:pPr>
            <a:r>
              <a:rPr lang="fr-FR" sz="2600" b="1" dirty="0">
                <a:solidFill>
                  <a:srgbClr val="FF0000"/>
                </a:solidFill>
                <a:latin typeface="Arial Narrow" panose="020B0606020202030204" pitchFamily="34" charset="0"/>
                <a:ea typeface="Calibri" panose="020F0502020204030204" pitchFamily="34" charset="0"/>
                <a:cs typeface="Arial" panose="020B0604020202020204" pitchFamily="34" charset="0"/>
              </a:rPr>
              <a:t>L’ATPE est une nourriture et un médicament destiné exclusivement aux patients malnutris sévères donc ne pas le partager avec les autres enfants</a:t>
            </a:r>
            <a:endParaRPr lang="en-US" sz="2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9554C728-D4EC-47D6-B66B-DC1D810F4B15}"/>
              </a:ext>
            </a:extLst>
          </p:cNvPr>
          <p:cNvPicPr>
            <a:picLocks noChangeAspect="1"/>
          </p:cNvPicPr>
          <p:nvPr/>
        </p:nvPicPr>
        <p:blipFill>
          <a:blip r:embed="rId3"/>
          <a:stretch>
            <a:fillRect/>
          </a:stretch>
        </p:blipFill>
        <p:spPr>
          <a:xfrm>
            <a:off x="8038437" y="1004164"/>
            <a:ext cx="2400219" cy="1986560"/>
          </a:xfrm>
          <a:prstGeom prst="rect">
            <a:avLst/>
          </a:prstGeom>
        </p:spPr>
      </p:pic>
    </p:spTree>
    <p:extLst>
      <p:ext uri="{BB962C8B-B14F-4D97-AF65-F5344CB8AC3E}">
        <p14:creationId xmlns:p14="http://schemas.microsoft.com/office/powerpoint/2010/main" val="312005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3A143-C0F7-4BBD-8BF9-67199BA45F00}"/>
              </a:ext>
            </a:extLst>
          </p:cNvPr>
          <p:cNvSpPr>
            <a:spLocks noGrp="1"/>
          </p:cNvSpPr>
          <p:nvPr>
            <p:ph type="title"/>
          </p:nvPr>
        </p:nvSpPr>
        <p:spPr>
          <a:xfrm>
            <a:off x="762000" y="-349250"/>
            <a:ext cx="10515600" cy="1325563"/>
          </a:xfrm>
        </p:spPr>
        <p:txBody>
          <a:bodyPr/>
          <a:lstStyle/>
          <a:p>
            <a:r>
              <a:rPr lang="en-US" b="1" dirty="0">
                <a:solidFill>
                  <a:srgbClr val="0000CC"/>
                </a:solidFill>
              </a:rPr>
              <a:t>5-Traitement </a:t>
            </a:r>
            <a:r>
              <a:rPr lang="en-US" b="1" dirty="0" err="1">
                <a:solidFill>
                  <a:srgbClr val="0000CC"/>
                </a:solidFill>
              </a:rPr>
              <a:t>médical</a:t>
            </a:r>
            <a:r>
              <a:rPr lang="en-US" b="1" dirty="0">
                <a:solidFill>
                  <a:srgbClr val="0000CC"/>
                </a:solidFill>
              </a:rPr>
              <a:t> </a:t>
            </a:r>
            <a:r>
              <a:rPr lang="en-US" b="1" dirty="0" err="1">
                <a:solidFill>
                  <a:srgbClr val="0000CC"/>
                </a:solidFill>
              </a:rPr>
              <a:t>systématique</a:t>
            </a:r>
            <a:endParaRPr lang="en-US" b="1" dirty="0">
              <a:solidFill>
                <a:srgbClr val="0000CC"/>
              </a:solidFill>
            </a:endParaRPr>
          </a:p>
        </p:txBody>
      </p:sp>
      <p:graphicFrame>
        <p:nvGraphicFramePr>
          <p:cNvPr id="4" name="Table 3">
            <a:extLst>
              <a:ext uri="{FF2B5EF4-FFF2-40B4-BE49-F238E27FC236}">
                <a16:creationId xmlns:a16="http://schemas.microsoft.com/office/drawing/2014/main" id="{A638D31B-134C-45FD-9EFA-7FA9441214A3}"/>
              </a:ext>
            </a:extLst>
          </p:cNvPr>
          <p:cNvGraphicFramePr>
            <a:graphicFrameLocks noGrp="1"/>
          </p:cNvGraphicFramePr>
          <p:nvPr/>
        </p:nvGraphicFramePr>
        <p:xfrm>
          <a:off x="914398" y="680484"/>
          <a:ext cx="10515600" cy="5390705"/>
        </p:xfrm>
        <a:graphic>
          <a:graphicData uri="http://schemas.openxmlformats.org/drawingml/2006/table">
            <a:tbl>
              <a:tblPr firstRow="1" firstCol="1" bandRow="1"/>
              <a:tblGrid>
                <a:gridCol w="2271071">
                  <a:extLst>
                    <a:ext uri="{9D8B030D-6E8A-4147-A177-3AD203B41FA5}">
                      <a16:colId xmlns:a16="http://schemas.microsoft.com/office/drawing/2014/main" val="1481518555"/>
                    </a:ext>
                  </a:extLst>
                </a:gridCol>
                <a:gridCol w="1293352">
                  <a:extLst>
                    <a:ext uri="{9D8B030D-6E8A-4147-A177-3AD203B41FA5}">
                      <a16:colId xmlns:a16="http://schemas.microsoft.com/office/drawing/2014/main" val="1934767776"/>
                    </a:ext>
                  </a:extLst>
                </a:gridCol>
                <a:gridCol w="1854387">
                  <a:extLst>
                    <a:ext uri="{9D8B030D-6E8A-4147-A177-3AD203B41FA5}">
                      <a16:colId xmlns:a16="http://schemas.microsoft.com/office/drawing/2014/main" val="2230151401"/>
                    </a:ext>
                  </a:extLst>
                </a:gridCol>
                <a:gridCol w="1110059">
                  <a:extLst>
                    <a:ext uri="{9D8B030D-6E8A-4147-A177-3AD203B41FA5}">
                      <a16:colId xmlns:a16="http://schemas.microsoft.com/office/drawing/2014/main" val="1941719372"/>
                    </a:ext>
                  </a:extLst>
                </a:gridCol>
                <a:gridCol w="1310593">
                  <a:extLst>
                    <a:ext uri="{9D8B030D-6E8A-4147-A177-3AD203B41FA5}">
                      <a16:colId xmlns:a16="http://schemas.microsoft.com/office/drawing/2014/main" val="3734382149"/>
                    </a:ext>
                  </a:extLst>
                </a:gridCol>
                <a:gridCol w="1158066">
                  <a:extLst>
                    <a:ext uri="{9D8B030D-6E8A-4147-A177-3AD203B41FA5}">
                      <a16:colId xmlns:a16="http://schemas.microsoft.com/office/drawing/2014/main" val="978728931"/>
                    </a:ext>
                  </a:extLst>
                </a:gridCol>
                <a:gridCol w="1518072">
                  <a:extLst>
                    <a:ext uri="{9D8B030D-6E8A-4147-A177-3AD203B41FA5}">
                      <a16:colId xmlns:a16="http://schemas.microsoft.com/office/drawing/2014/main" val="2822321934"/>
                    </a:ext>
                  </a:extLst>
                </a:gridCol>
              </a:tblGrid>
              <a:tr h="902453">
                <a:tc>
                  <a:txBody>
                    <a:bodyPr/>
                    <a:lstStyle/>
                    <a:p>
                      <a:pPr marL="0" marR="0" algn="ctr">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État nutritionnel</a:t>
                      </a:r>
                      <a:endParaRPr lang="en-US" sz="18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fr-FR" sz="1800" b="1" dirty="0">
                          <a:solidFill>
                            <a:srgbClr val="000000"/>
                          </a:solidFill>
                          <a:effectLst/>
                          <a:latin typeface="+mn-lt"/>
                          <a:ea typeface="Calibri" panose="020F0502020204030204" pitchFamily="34" charset="0"/>
                          <a:cs typeface="Arial" panose="020B0604020202020204" pitchFamily="34" charset="0"/>
                        </a:rPr>
                        <a:t>Médicament</a:t>
                      </a:r>
                      <a:endParaRPr lang="en-US" sz="1800" dirty="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fr-FR" sz="1800" b="1" dirty="0">
                          <a:solidFill>
                            <a:srgbClr val="000000"/>
                          </a:solidFill>
                          <a:effectLst/>
                          <a:latin typeface="+mn-lt"/>
                          <a:ea typeface="Calibri" panose="020F0502020204030204" pitchFamily="34" charset="0"/>
                          <a:cs typeface="Arial" panose="020B0604020202020204" pitchFamily="34" charset="0"/>
                        </a:rPr>
                        <a:t>Quand</a:t>
                      </a:r>
                      <a:endParaRPr lang="en-US" sz="1800" dirty="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fr-FR" sz="1800" b="1" dirty="0">
                          <a:solidFill>
                            <a:srgbClr val="000000"/>
                          </a:solidFill>
                          <a:effectLst/>
                          <a:latin typeface="+mn-lt"/>
                          <a:ea typeface="Calibri" panose="020F0502020204030204" pitchFamily="34" charset="0"/>
                          <a:cs typeface="Arial" panose="020B0604020202020204" pitchFamily="34" charset="0"/>
                        </a:rPr>
                        <a:t>Combien de temps</a:t>
                      </a:r>
                      <a:endParaRPr lang="en-US" sz="1800" dirty="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fr-FR" sz="1800" b="1" dirty="0">
                          <a:solidFill>
                            <a:srgbClr val="000000"/>
                          </a:solidFill>
                          <a:effectLst/>
                          <a:latin typeface="+mn-lt"/>
                          <a:ea typeface="Calibri" panose="020F0502020204030204" pitchFamily="34" charset="0"/>
                          <a:cs typeface="Arial" panose="020B0604020202020204" pitchFamily="34" charset="0"/>
                        </a:rPr>
                        <a:t>A qui</a:t>
                      </a:r>
                      <a:endParaRPr lang="en-US" sz="1800" dirty="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fr-FR" sz="1800" b="1">
                          <a:solidFill>
                            <a:srgbClr val="000000"/>
                          </a:solidFill>
                          <a:effectLst/>
                          <a:latin typeface="+mn-lt"/>
                          <a:ea typeface="Calibri" panose="020F0502020204030204" pitchFamily="34" charset="0"/>
                          <a:cs typeface="Arial" panose="020B0604020202020204" pitchFamily="34" charset="0"/>
                        </a:rPr>
                        <a:t>Dosage</a:t>
                      </a:r>
                      <a:endParaRPr lang="en-US" sz="18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fr-FR" sz="1800" b="1">
                          <a:solidFill>
                            <a:srgbClr val="000000"/>
                          </a:solidFill>
                          <a:effectLst/>
                          <a:latin typeface="+mn-lt"/>
                          <a:ea typeface="Calibri" panose="020F0502020204030204" pitchFamily="34" charset="0"/>
                          <a:cs typeface="Arial" panose="020B0604020202020204" pitchFamily="34" charset="0"/>
                        </a:rPr>
                        <a:t>Nombre de comprimée</a:t>
                      </a:r>
                      <a:endParaRPr lang="en-US" sz="180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10694440"/>
                  </a:ext>
                </a:extLst>
              </a:tr>
              <a:tr h="1241612">
                <a:tc rowSpan="6">
                  <a:txBody>
                    <a:bodyPr/>
                    <a:lstStyle/>
                    <a:p>
                      <a:pPr marL="0" marR="0" algn="ctr">
                        <a:lnSpc>
                          <a:spcPct val="107000"/>
                        </a:lnSpc>
                        <a:spcBef>
                          <a:spcPts val="0"/>
                        </a:spcBef>
                        <a:spcAft>
                          <a:spcPts val="0"/>
                        </a:spcAft>
                      </a:pPr>
                      <a:r>
                        <a:rPr lang="fr-FR" sz="1800" b="1" dirty="0">
                          <a:solidFill>
                            <a:srgbClr val="000000"/>
                          </a:solidFill>
                          <a:effectLst/>
                          <a:latin typeface="+mn-lt"/>
                          <a:ea typeface="Calibri" panose="020F0502020204030204" pitchFamily="34" charset="0"/>
                          <a:cs typeface="Calibri" panose="020F0502020204030204" pitchFamily="34" charset="0"/>
                        </a:rPr>
                        <a:t>PB &gt;90 mm et &lt;115 mm</a:t>
                      </a:r>
                      <a:endParaRPr lang="en-US" sz="180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fr-FR" sz="1800" b="1" dirty="0">
                          <a:solidFill>
                            <a:srgbClr val="000000"/>
                          </a:solidFill>
                          <a:effectLst/>
                          <a:latin typeface="+mn-lt"/>
                          <a:ea typeface="Calibri" panose="020F0502020204030204" pitchFamily="34" charset="0"/>
                          <a:cs typeface="Calibri" panose="020F0502020204030204" pitchFamily="34" charset="0"/>
                        </a:rPr>
                        <a:t>Et</a:t>
                      </a:r>
                      <a:endParaRPr lang="en-US" sz="180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fr-FR" sz="1800" b="1" dirty="0">
                          <a:solidFill>
                            <a:srgbClr val="000000"/>
                          </a:solidFill>
                          <a:effectLst/>
                          <a:latin typeface="+mn-lt"/>
                          <a:ea typeface="Calibri" panose="020F0502020204030204" pitchFamily="34" charset="0"/>
                          <a:cs typeface="Arial" panose="020B0604020202020204" pitchFamily="34" charset="0"/>
                        </a:rPr>
                        <a:t>sans Œdèmes bilatéraux</a:t>
                      </a:r>
                      <a:endParaRPr lang="en-US" sz="18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rowSpan="2">
                  <a:txBody>
                    <a:bodyPr/>
                    <a:lstStyle/>
                    <a:p>
                      <a:pPr marL="0" marR="0" algn="ctr">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Amoxicilline</a:t>
                      </a:r>
                      <a:endParaRPr lang="en-US" sz="1800" dirty="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fr-FR" sz="1800" dirty="0">
                          <a:effectLst/>
                          <a:latin typeface="+mn-lt"/>
                          <a:ea typeface="Calibri" panose="020F0502020204030204" pitchFamily="34" charset="0"/>
                          <a:cs typeface="Arial" panose="020B0604020202020204" pitchFamily="34" charset="0"/>
                        </a:rPr>
                        <a:t>A l ’admission</a:t>
                      </a:r>
                      <a:endParaRPr lang="en-US" sz="1800" dirty="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7 jours</a:t>
                      </a:r>
                      <a:endParaRPr lang="en-US" sz="1800" dirty="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1800">
                          <a:effectLst/>
                          <a:latin typeface="+mn-lt"/>
                          <a:ea typeface="Calibri" panose="020F0502020204030204" pitchFamily="34" charset="0"/>
                          <a:cs typeface="Times New Roman" panose="02020603050405020304" pitchFamily="18" charset="0"/>
                        </a:rPr>
                        <a:t>6-11 mois</a:t>
                      </a:r>
                      <a:endParaRPr lang="en-US" sz="180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1800" dirty="0">
                          <a:effectLst/>
                          <a:latin typeface="+mn-lt"/>
                          <a:ea typeface="Calibri" panose="020F0502020204030204" pitchFamily="34" charset="0"/>
                          <a:cs typeface="Times New Roman" panose="02020603050405020304" pitchFamily="18" charset="0"/>
                        </a:rPr>
                        <a:t>250 mg</a:t>
                      </a:r>
                      <a:endParaRPr lang="en-US" sz="18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14                                  (2 comprimés par jour)</a:t>
                      </a:r>
                      <a:endParaRPr lang="en-US" sz="1800" dirty="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7944982"/>
                  </a:ext>
                </a:extLst>
              </a:tr>
              <a:tr h="124161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fr-FR" sz="1800" dirty="0">
                          <a:effectLst/>
                          <a:latin typeface="+mn-lt"/>
                          <a:ea typeface="Calibri" panose="020F0502020204030204" pitchFamily="34" charset="0"/>
                          <a:cs typeface="Times New Roman" panose="02020603050405020304" pitchFamily="18" charset="0"/>
                        </a:rPr>
                        <a:t>12-59 mois</a:t>
                      </a:r>
                      <a:endParaRPr lang="en-US" sz="18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1800" dirty="0">
                          <a:effectLst/>
                          <a:latin typeface="+mn-lt"/>
                          <a:ea typeface="Calibri" panose="020F0502020204030204" pitchFamily="34" charset="0"/>
                          <a:cs typeface="Times New Roman" panose="02020603050405020304" pitchFamily="18" charset="0"/>
                        </a:rPr>
                        <a:t>500 mg</a:t>
                      </a:r>
                      <a:endParaRPr lang="en-US" sz="18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14                                 (2 comprimés par jour)</a:t>
                      </a:r>
                      <a:endParaRPr lang="en-US" sz="1800" dirty="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4504678"/>
                  </a:ext>
                </a:extLst>
              </a:tr>
              <a:tr h="281598">
                <a:tc vMerge="1">
                  <a:txBody>
                    <a:bodyPr/>
                    <a:lstStyle/>
                    <a:p>
                      <a:endParaRPr lang="en-US"/>
                    </a:p>
                  </a:txBody>
                  <a:tcPr/>
                </a:tc>
                <a:tc rowSpan="2">
                  <a:txBody>
                    <a:bodyPr/>
                    <a:lstStyle/>
                    <a:p>
                      <a:pPr marL="0" marR="0" algn="ctr">
                        <a:lnSpc>
                          <a:spcPct val="107000"/>
                        </a:lnSpc>
                        <a:spcBef>
                          <a:spcPts val="0"/>
                        </a:spcBef>
                        <a:spcAft>
                          <a:spcPts val="0"/>
                        </a:spcAft>
                      </a:pPr>
                      <a:r>
                        <a:rPr lang="fr-FR" sz="1800" b="1">
                          <a:effectLst/>
                          <a:latin typeface="+mn-lt"/>
                          <a:ea typeface="Calibri" panose="020F0502020204030204" pitchFamily="34" charset="0"/>
                          <a:cs typeface="Arial" panose="020B0604020202020204" pitchFamily="34" charset="0"/>
                        </a:rPr>
                        <a:t>Albendazole</a:t>
                      </a:r>
                      <a:endParaRPr lang="en-US" sz="18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fr-FR" sz="1800" dirty="0">
                          <a:effectLst/>
                          <a:latin typeface="+mn-lt"/>
                          <a:ea typeface="Calibri" panose="020F0502020204030204" pitchFamily="34" charset="0"/>
                          <a:cs typeface="Times New Roman" panose="02020603050405020304" pitchFamily="18" charset="0"/>
                        </a:rPr>
                        <a:t>2</a:t>
                      </a:r>
                      <a:r>
                        <a:rPr lang="fr-FR" sz="1800" baseline="30000" dirty="0">
                          <a:effectLst/>
                          <a:latin typeface="+mn-lt"/>
                          <a:ea typeface="Calibri" panose="020F0502020204030204" pitchFamily="34" charset="0"/>
                          <a:cs typeface="Times New Roman" panose="02020603050405020304" pitchFamily="18" charset="0"/>
                        </a:rPr>
                        <a:t>eme </a:t>
                      </a:r>
                      <a:r>
                        <a:rPr lang="fr-FR" sz="1800" dirty="0">
                          <a:effectLst/>
                          <a:latin typeface="+mn-lt"/>
                          <a:ea typeface="Calibri" panose="020F0502020204030204" pitchFamily="34" charset="0"/>
                          <a:cs typeface="Times New Roman" panose="02020603050405020304" pitchFamily="18" charset="0"/>
                        </a:rPr>
                        <a:t>visite</a:t>
                      </a:r>
                      <a:endParaRPr lang="en-US" sz="18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1 jour </a:t>
                      </a:r>
                      <a:endParaRPr lang="en-US" sz="18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1800" dirty="0">
                          <a:effectLst/>
                          <a:latin typeface="+mn-lt"/>
                          <a:ea typeface="Calibri" panose="020F0502020204030204" pitchFamily="34" charset="0"/>
                          <a:cs typeface="Times New Roman" panose="02020603050405020304" pitchFamily="18" charset="0"/>
                        </a:rPr>
                        <a:t>12-23 mois</a:t>
                      </a:r>
                      <a:endParaRPr lang="en-US" sz="18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1800">
                          <a:effectLst/>
                          <a:latin typeface="+mn-lt"/>
                          <a:ea typeface="Calibri" panose="020F0502020204030204" pitchFamily="34" charset="0"/>
                          <a:cs typeface="Times New Roman" panose="02020603050405020304" pitchFamily="18" charset="0"/>
                        </a:rPr>
                        <a:t>200 mg</a:t>
                      </a:r>
                      <a:endParaRPr lang="en-US" sz="18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1</a:t>
                      </a:r>
                      <a:endParaRPr lang="en-US" sz="1800" dirty="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8613587"/>
                  </a:ext>
                </a:extLst>
              </a:tr>
              <a:tr h="297311">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fr-FR" sz="1800" dirty="0">
                          <a:effectLst/>
                          <a:latin typeface="+mn-lt"/>
                          <a:ea typeface="Calibri" panose="020F0502020204030204" pitchFamily="34" charset="0"/>
                          <a:cs typeface="Times New Roman" panose="02020603050405020304" pitchFamily="18" charset="0"/>
                        </a:rPr>
                        <a:t>24-59 mois</a:t>
                      </a:r>
                      <a:endParaRPr lang="en-US" sz="18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1800" dirty="0">
                          <a:effectLst/>
                          <a:latin typeface="+mn-lt"/>
                          <a:ea typeface="Calibri" panose="020F0502020204030204" pitchFamily="34" charset="0"/>
                          <a:cs typeface="Times New Roman" panose="02020603050405020304" pitchFamily="18" charset="0"/>
                        </a:rPr>
                        <a:t>400 mg</a:t>
                      </a:r>
                      <a:endParaRPr lang="en-US" sz="18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1</a:t>
                      </a:r>
                      <a:endParaRPr lang="en-US" sz="1800" dirty="0">
                        <a:effectLst/>
                        <a:latin typeface="+mn-lt"/>
                        <a:ea typeface="Calibri" panose="020F0502020204030204" pitchFamily="34" charset="0"/>
                        <a:cs typeface="Times New Roman" panose="02020603050405020304" pitchFamily="18" charset="0"/>
                      </a:endParaRPr>
                    </a:p>
                  </a:txBody>
                  <a:tcPr marL="9495" marR="9495" marT="33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0149708"/>
                  </a:ext>
                </a:extLst>
              </a:tr>
              <a:tr h="578909">
                <a:tc vMerge="1">
                  <a:txBody>
                    <a:bodyPr/>
                    <a:lstStyle/>
                    <a:p>
                      <a:endParaRPr lang="en-US"/>
                    </a:p>
                  </a:txBody>
                  <a:tcPr/>
                </a:tc>
                <a:tc rowSpan="2">
                  <a:txBody>
                    <a:bodyPr/>
                    <a:lstStyle/>
                    <a:p>
                      <a:pPr marL="0" marR="0" algn="ctr">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Vitamine A</a:t>
                      </a:r>
                      <a:endParaRPr lang="en-US" sz="18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fr-FR" sz="1800" dirty="0">
                          <a:effectLst/>
                          <a:latin typeface="+mn-lt"/>
                          <a:ea typeface="Calibri" panose="020F0502020204030204" pitchFamily="34" charset="0"/>
                          <a:cs typeface="Times New Roman" panose="02020603050405020304" pitchFamily="18" charset="0"/>
                        </a:rPr>
                        <a:t>4</a:t>
                      </a:r>
                      <a:r>
                        <a:rPr lang="fr-FR" sz="1800" baseline="30000" dirty="0">
                          <a:effectLst/>
                          <a:latin typeface="+mn-lt"/>
                          <a:ea typeface="Calibri" panose="020F0502020204030204" pitchFamily="34" charset="0"/>
                          <a:cs typeface="Times New Roman" panose="02020603050405020304" pitchFamily="18" charset="0"/>
                        </a:rPr>
                        <a:t>eme </a:t>
                      </a:r>
                      <a:r>
                        <a:rPr lang="fr-FR" sz="1800" dirty="0">
                          <a:effectLst/>
                          <a:latin typeface="+mn-lt"/>
                          <a:ea typeface="Calibri" panose="020F0502020204030204" pitchFamily="34" charset="0"/>
                          <a:cs typeface="Times New Roman" panose="02020603050405020304" pitchFamily="18" charset="0"/>
                        </a:rPr>
                        <a:t>visite</a:t>
                      </a:r>
                      <a:endParaRPr lang="en-US" sz="180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fr-FR" sz="1800" dirty="0">
                          <a:effectLst/>
                          <a:latin typeface="+mn-lt"/>
                          <a:ea typeface="Calibri" panose="020F0502020204030204" pitchFamily="34" charset="0"/>
                          <a:cs typeface="Arial" panose="020B0604020202020204" pitchFamily="34" charset="0"/>
                        </a:rPr>
                        <a:t>s’ils ne l’ont pas reçu dans les 4 mois à 6 mois</a:t>
                      </a:r>
                      <a:endParaRPr lang="en-US" sz="18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fr-FR" sz="1800" b="1">
                          <a:effectLst/>
                          <a:latin typeface="+mn-lt"/>
                          <a:ea typeface="Calibri" panose="020F0502020204030204" pitchFamily="34" charset="0"/>
                          <a:cs typeface="Arial" panose="020B0604020202020204" pitchFamily="34" charset="0"/>
                        </a:rPr>
                        <a:t>1 jour</a:t>
                      </a:r>
                      <a:endParaRPr lang="en-US" sz="18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1800">
                          <a:effectLst/>
                          <a:latin typeface="+mn-lt"/>
                          <a:ea typeface="Calibri" panose="020F0502020204030204" pitchFamily="34" charset="0"/>
                          <a:cs typeface="Times New Roman" panose="02020603050405020304" pitchFamily="18" charset="0"/>
                        </a:rPr>
                        <a:t>6-11 mois</a:t>
                      </a:r>
                      <a:endParaRPr lang="en-US" sz="18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1800">
                          <a:effectLst/>
                          <a:latin typeface="+mn-lt"/>
                          <a:ea typeface="Calibri" panose="020F0502020204030204" pitchFamily="34" charset="0"/>
                          <a:cs typeface="Times New Roman" panose="02020603050405020304" pitchFamily="18" charset="0"/>
                        </a:rPr>
                        <a:t>100.000 UI</a:t>
                      </a:r>
                      <a:endParaRPr lang="en-US" sz="18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1</a:t>
                      </a:r>
                      <a:endParaRPr lang="en-US" sz="1800" dirty="0">
                        <a:effectLst/>
                        <a:latin typeface="+mn-lt"/>
                        <a:ea typeface="Calibri" panose="020F0502020204030204" pitchFamily="34" charset="0"/>
                        <a:cs typeface="Times New Roman" panose="02020603050405020304" pitchFamily="18" charset="0"/>
                      </a:endParaRPr>
                    </a:p>
                  </a:txBody>
                  <a:tcPr marL="9495" marR="9495" marT="331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2144447"/>
                  </a:ext>
                </a:extLst>
              </a:tr>
              <a:tr h="84721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fr-FR" sz="1800">
                          <a:effectLst/>
                          <a:latin typeface="+mn-lt"/>
                          <a:ea typeface="Calibri" panose="020F0502020204030204" pitchFamily="34" charset="0"/>
                          <a:cs typeface="Times New Roman" panose="02020603050405020304" pitchFamily="18" charset="0"/>
                        </a:rPr>
                        <a:t>12-59 mois</a:t>
                      </a:r>
                      <a:endParaRPr lang="en-US" sz="18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1800">
                          <a:effectLst/>
                          <a:latin typeface="+mn-lt"/>
                          <a:ea typeface="Calibri" panose="020F0502020204030204" pitchFamily="34" charset="0"/>
                          <a:cs typeface="Times New Roman" panose="02020603050405020304" pitchFamily="18" charset="0"/>
                        </a:rPr>
                        <a:t>200.000 UI</a:t>
                      </a:r>
                      <a:endParaRPr lang="en-US" sz="18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1800" b="1" dirty="0">
                          <a:effectLst/>
                          <a:latin typeface="+mn-lt"/>
                          <a:ea typeface="Calibri" panose="020F0502020204030204" pitchFamily="34" charset="0"/>
                          <a:cs typeface="Arial" panose="020B0604020202020204" pitchFamily="34" charset="0"/>
                        </a:rPr>
                        <a:t>1</a:t>
                      </a:r>
                      <a:endParaRPr lang="en-US" sz="1800" dirty="0">
                        <a:effectLst/>
                        <a:latin typeface="+mn-lt"/>
                        <a:ea typeface="Calibri" panose="020F0502020204030204" pitchFamily="34" charset="0"/>
                        <a:cs typeface="Times New Roman" panose="02020603050405020304" pitchFamily="18" charset="0"/>
                      </a:endParaRPr>
                    </a:p>
                  </a:txBody>
                  <a:tcPr marL="9495" marR="9495" marT="331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3456491"/>
                  </a:ext>
                </a:extLst>
              </a:tr>
            </a:tbl>
          </a:graphicData>
        </a:graphic>
      </p:graphicFrame>
    </p:spTree>
    <p:extLst>
      <p:ext uri="{BB962C8B-B14F-4D97-AF65-F5344CB8AC3E}">
        <p14:creationId xmlns:p14="http://schemas.microsoft.com/office/powerpoint/2010/main" val="17953915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9A858A-DCAE-442D-A071-54D0E400A725}"/>
              </a:ext>
            </a:extLst>
          </p:cNvPr>
          <p:cNvSpPr>
            <a:spLocks noGrp="1"/>
          </p:cNvSpPr>
          <p:nvPr>
            <p:ph type="title"/>
          </p:nvPr>
        </p:nvSpPr>
        <p:spPr>
          <a:xfrm>
            <a:off x="762000" y="-349250"/>
            <a:ext cx="10515600" cy="1325563"/>
          </a:xfrm>
        </p:spPr>
        <p:txBody>
          <a:bodyPr/>
          <a:lstStyle/>
          <a:p>
            <a:r>
              <a:rPr lang="en-US" b="1" dirty="0">
                <a:solidFill>
                  <a:srgbClr val="0000CC"/>
                </a:solidFill>
              </a:rPr>
              <a:t>5-Traitement </a:t>
            </a:r>
            <a:r>
              <a:rPr lang="en-US" b="1" dirty="0" err="1">
                <a:solidFill>
                  <a:srgbClr val="0000CC"/>
                </a:solidFill>
              </a:rPr>
              <a:t>médical</a:t>
            </a:r>
            <a:r>
              <a:rPr lang="en-US" b="1" dirty="0">
                <a:solidFill>
                  <a:srgbClr val="0000CC"/>
                </a:solidFill>
              </a:rPr>
              <a:t> </a:t>
            </a:r>
            <a:r>
              <a:rPr lang="en-US" b="1" dirty="0" err="1">
                <a:solidFill>
                  <a:srgbClr val="0000CC"/>
                </a:solidFill>
              </a:rPr>
              <a:t>systématique</a:t>
            </a:r>
            <a:endParaRPr lang="en-US" b="1" dirty="0">
              <a:solidFill>
                <a:srgbClr val="0000CC"/>
              </a:solidFill>
            </a:endParaRPr>
          </a:p>
        </p:txBody>
      </p:sp>
      <p:graphicFrame>
        <p:nvGraphicFramePr>
          <p:cNvPr id="6" name="Table 5">
            <a:extLst>
              <a:ext uri="{FF2B5EF4-FFF2-40B4-BE49-F238E27FC236}">
                <a16:creationId xmlns:a16="http://schemas.microsoft.com/office/drawing/2014/main" id="{A969DBFA-A4AE-49C0-88CC-164FDFA01967}"/>
              </a:ext>
            </a:extLst>
          </p:cNvPr>
          <p:cNvGraphicFramePr>
            <a:graphicFrameLocks noGrp="1"/>
          </p:cNvGraphicFramePr>
          <p:nvPr/>
        </p:nvGraphicFramePr>
        <p:xfrm>
          <a:off x="914399" y="976313"/>
          <a:ext cx="10632557" cy="3182708"/>
        </p:xfrm>
        <a:graphic>
          <a:graphicData uri="http://schemas.openxmlformats.org/drawingml/2006/table">
            <a:tbl>
              <a:tblPr firstRow="1" firstCol="1" bandRow="1"/>
              <a:tblGrid>
                <a:gridCol w="2169626">
                  <a:extLst>
                    <a:ext uri="{9D8B030D-6E8A-4147-A177-3AD203B41FA5}">
                      <a16:colId xmlns:a16="http://schemas.microsoft.com/office/drawing/2014/main" val="230392364"/>
                    </a:ext>
                  </a:extLst>
                </a:gridCol>
                <a:gridCol w="1491439">
                  <a:extLst>
                    <a:ext uri="{9D8B030D-6E8A-4147-A177-3AD203B41FA5}">
                      <a16:colId xmlns:a16="http://schemas.microsoft.com/office/drawing/2014/main" val="1298974299"/>
                    </a:ext>
                  </a:extLst>
                </a:gridCol>
                <a:gridCol w="1598493">
                  <a:extLst>
                    <a:ext uri="{9D8B030D-6E8A-4147-A177-3AD203B41FA5}">
                      <a16:colId xmlns:a16="http://schemas.microsoft.com/office/drawing/2014/main" val="1695557074"/>
                    </a:ext>
                  </a:extLst>
                </a:gridCol>
                <a:gridCol w="1471863">
                  <a:extLst>
                    <a:ext uri="{9D8B030D-6E8A-4147-A177-3AD203B41FA5}">
                      <a16:colId xmlns:a16="http://schemas.microsoft.com/office/drawing/2014/main" val="1537036269"/>
                    </a:ext>
                  </a:extLst>
                </a:gridCol>
                <a:gridCol w="1328958">
                  <a:extLst>
                    <a:ext uri="{9D8B030D-6E8A-4147-A177-3AD203B41FA5}">
                      <a16:colId xmlns:a16="http://schemas.microsoft.com/office/drawing/2014/main" val="2923049278"/>
                    </a:ext>
                  </a:extLst>
                </a:gridCol>
                <a:gridCol w="1089779">
                  <a:extLst>
                    <a:ext uri="{9D8B030D-6E8A-4147-A177-3AD203B41FA5}">
                      <a16:colId xmlns:a16="http://schemas.microsoft.com/office/drawing/2014/main" val="1132774249"/>
                    </a:ext>
                  </a:extLst>
                </a:gridCol>
                <a:gridCol w="1482399">
                  <a:extLst>
                    <a:ext uri="{9D8B030D-6E8A-4147-A177-3AD203B41FA5}">
                      <a16:colId xmlns:a16="http://schemas.microsoft.com/office/drawing/2014/main" val="144366642"/>
                    </a:ext>
                  </a:extLst>
                </a:gridCol>
              </a:tblGrid>
              <a:tr h="0">
                <a:tc>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État nutritionnel</a:t>
                      </a:r>
                      <a:endParaRPr lang="en-US"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fr-FR" sz="2000" b="1" dirty="0">
                          <a:solidFill>
                            <a:srgbClr val="000000"/>
                          </a:solidFill>
                          <a:effectLst/>
                          <a:latin typeface="+mn-lt"/>
                          <a:ea typeface="Calibri" panose="020F0502020204030204" pitchFamily="34" charset="0"/>
                          <a:cs typeface="Arial" panose="020B0604020202020204" pitchFamily="34" charset="0"/>
                        </a:rPr>
                        <a:t>Médicament</a:t>
                      </a:r>
                      <a:endParaRPr lang="en-US" sz="2000" dirty="0">
                        <a:effectLst/>
                        <a:latin typeface="+mn-lt"/>
                        <a:ea typeface="Calibri" panose="020F0502020204030204" pitchFamily="34" charset="0"/>
                        <a:cs typeface="Times New Roman" panose="02020603050405020304" pitchFamily="18" charset="0"/>
                      </a:endParaRPr>
                    </a:p>
                  </a:txBody>
                  <a:tcPr marL="23061" marR="23061" marT="80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fr-FR" sz="2000" b="1" dirty="0">
                          <a:solidFill>
                            <a:srgbClr val="000000"/>
                          </a:solidFill>
                          <a:effectLst/>
                          <a:latin typeface="+mn-lt"/>
                          <a:ea typeface="Calibri" panose="020F0502020204030204" pitchFamily="34" charset="0"/>
                          <a:cs typeface="Arial" panose="020B0604020202020204" pitchFamily="34" charset="0"/>
                        </a:rPr>
                        <a:t>Quand</a:t>
                      </a:r>
                      <a:endParaRPr lang="en-US" sz="2000" dirty="0">
                        <a:effectLst/>
                        <a:latin typeface="+mn-lt"/>
                        <a:ea typeface="Calibri" panose="020F0502020204030204" pitchFamily="34" charset="0"/>
                        <a:cs typeface="Times New Roman" panose="02020603050405020304" pitchFamily="18" charset="0"/>
                      </a:endParaRPr>
                    </a:p>
                  </a:txBody>
                  <a:tcPr marL="23061" marR="23061" marT="80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fr-FR" sz="2000" b="1" dirty="0">
                          <a:solidFill>
                            <a:srgbClr val="000000"/>
                          </a:solidFill>
                          <a:effectLst/>
                          <a:latin typeface="+mn-lt"/>
                          <a:ea typeface="Calibri" panose="020F0502020204030204" pitchFamily="34" charset="0"/>
                          <a:cs typeface="Arial" panose="020B0604020202020204" pitchFamily="34" charset="0"/>
                        </a:rPr>
                        <a:t>Combien de temps</a:t>
                      </a:r>
                      <a:endParaRPr lang="en-US" sz="2000" dirty="0">
                        <a:effectLst/>
                        <a:latin typeface="+mn-lt"/>
                        <a:ea typeface="Calibri" panose="020F0502020204030204" pitchFamily="34" charset="0"/>
                        <a:cs typeface="Times New Roman" panose="02020603050405020304" pitchFamily="18" charset="0"/>
                      </a:endParaRPr>
                    </a:p>
                  </a:txBody>
                  <a:tcPr marL="23061" marR="23061" marT="80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fr-FR" sz="2000" b="1">
                          <a:solidFill>
                            <a:srgbClr val="000000"/>
                          </a:solidFill>
                          <a:effectLst/>
                          <a:latin typeface="+mn-lt"/>
                          <a:ea typeface="Calibri" panose="020F0502020204030204" pitchFamily="34" charset="0"/>
                          <a:cs typeface="Arial" panose="020B0604020202020204" pitchFamily="34" charset="0"/>
                        </a:rPr>
                        <a:t>A qui</a:t>
                      </a:r>
                      <a:endParaRPr lang="en-US" sz="2000">
                        <a:effectLst/>
                        <a:latin typeface="+mn-lt"/>
                        <a:ea typeface="Calibri" panose="020F0502020204030204" pitchFamily="34" charset="0"/>
                        <a:cs typeface="Times New Roman" panose="02020603050405020304" pitchFamily="18" charset="0"/>
                      </a:endParaRPr>
                    </a:p>
                  </a:txBody>
                  <a:tcPr marL="23061" marR="23061" marT="80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fr-FR" sz="2000" b="1">
                          <a:solidFill>
                            <a:srgbClr val="000000"/>
                          </a:solidFill>
                          <a:effectLst/>
                          <a:latin typeface="+mn-lt"/>
                          <a:ea typeface="Calibri" panose="020F0502020204030204" pitchFamily="34" charset="0"/>
                          <a:cs typeface="Arial" panose="020B0604020202020204" pitchFamily="34" charset="0"/>
                        </a:rPr>
                        <a:t>Dosage</a:t>
                      </a:r>
                      <a:endParaRPr lang="en-US" sz="20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fr-FR" sz="2000" b="1">
                          <a:solidFill>
                            <a:srgbClr val="000000"/>
                          </a:solidFill>
                          <a:effectLst/>
                          <a:latin typeface="+mn-lt"/>
                          <a:ea typeface="Calibri" panose="020F0502020204030204" pitchFamily="34" charset="0"/>
                          <a:cs typeface="Arial" panose="020B0604020202020204" pitchFamily="34" charset="0"/>
                        </a:rPr>
                        <a:t>Nombre de comprimée</a:t>
                      </a:r>
                      <a:endParaRPr lang="en-US" sz="2000">
                        <a:effectLst/>
                        <a:latin typeface="+mn-lt"/>
                        <a:ea typeface="Calibri" panose="020F0502020204030204" pitchFamily="34" charset="0"/>
                        <a:cs typeface="Times New Roman" panose="02020603050405020304" pitchFamily="18" charset="0"/>
                      </a:endParaRPr>
                    </a:p>
                  </a:txBody>
                  <a:tcPr marL="23061" marR="23061" marT="80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99153767"/>
                  </a:ext>
                </a:extLst>
              </a:tr>
              <a:tr h="164857">
                <a:tc rowSpan="4">
                  <a:txBody>
                    <a:bodyPr/>
                    <a:lstStyle/>
                    <a:p>
                      <a:pPr marL="0" marR="0" algn="ctr">
                        <a:lnSpc>
                          <a:spcPct val="107000"/>
                        </a:lnSpc>
                        <a:spcBef>
                          <a:spcPts val="0"/>
                        </a:spcBef>
                        <a:spcAft>
                          <a:spcPts val="0"/>
                        </a:spcAft>
                      </a:pPr>
                      <a:r>
                        <a:rPr lang="fr-FR" sz="2000" b="1" dirty="0">
                          <a:solidFill>
                            <a:srgbClr val="000000"/>
                          </a:solidFill>
                          <a:effectLst/>
                          <a:latin typeface="+mn-lt"/>
                          <a:ea typeface="Calibri" panose="020F0502020204030204" pitchFamily="34" charset="0"/>
                          <a:cs typeface="Arial" panose="020B0604020202020204" pitchFamily="34" charset="0"/>
                        </a:rPr>
                        <a:t>115 ≤ PB &lt; 125 mm</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rowSpan="2">
                  <a:txBody>
                    <a:bodyPr/>
                    <a:lstStyle/>
                    <a:p>
                      <a:pPr marL="0" marR="0" algn="ctr">
                        <a:lnSpc>
                          <a:spcPct val="107000"/>
                        </a:lnSpc>
                        <a:spcBef>
                          <a:spcPts val="0"/>
                        </a:spcBef>
                        <a:spcAft>
                          <a:spcPts val="0"/>
                        </a:spcAft>
                      </a:pPr>
                      <a:r>
                        <a:rPr lang="fr-FR" sz="2000" b="1" dirty="0" err="1">
                          <a:effectLst/>
                          <a:latin typeface="+mn-lt"/>
                          <a:ea typeface="Calibri" panose="020F0502020204030204" pitchFamily="34" charset="0"/>
                          <a:cs typeface="Arial" panose="020B0604020202020204" pitchFamily="34" charset="0"/>
                        </a:rPr>
                        <a:t>Albendazole</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fr-FR" sz="2000" dirty="0">
                          <a:effectLst/>
                          <a:latin typeface="+mn-lt"/>
                          <a:ea typeface="Calibri" panose="020F0502020204030204" pitchFamily="34" charset="0"/>
                          <a:cs typeface="Times New Roman" panose="02020603050405020304" pitchFamily="18" charset="0"/>
                        </a:rPr>
                        <a:t>2</a:t>
                      </a:r>
                      <a:r>
                        <a:rPr lang="fr-FR" sz="2000" baseline="30000" dirty="0">
                          <a:effectLst/>
                          <a:latin typeface="+mn-lt"/>
                          <a:ea typeface="Calibri" panose="020F0502020204030204" pitchFamily="34" charset="0"/>
                          <a:cs typeface="Times New Roman" panose="02020603050405020304" pitchFamily="18" charset="0"/>
                        </a:rPr>
                        <a:t>eme </a:t>
                      </a:r>
                      <a:r>
                        <a:rPr lang="fr-FR" sz="2000" dirty="0">
                          <a:effectLst/>
                          <a:latin typeface="+mn-lt"/>
                          <a:ea typeface="Calibri" panose="020F0502020204030204" pitchFamily="34" charset="0"/>
                          <a:cs typeface="Times New Roman" panose="02020603050405020304" pitchFamily="18" charset="0"/>
                        </a:rPr>
                        <a:t>visite</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1 jour</a:t>
                      </a:r>
                      <a:endParaRPr lang="en-US"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dirty="0">
                          <a:effectLst/>
                          <a:latin typeface="+mn-lt"/>
                          <a:ea typeface="Calibri" panose="020F0502020204030204" pitchFamily="34" charset="0"/>
                          <a:cs typeface="Times New Roman" panose="02020603050405020304" pitchFamily="18" charset="0"/>
                        </a:rPr>
                        <a:t>12-23 mois</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a:effectLst/>
                          <a:latin typeface="+mn-lt"/>
                          <a:ea typeface="Calibri" panose="020F0502020204030204" pitchFamily="34" charset="0"/>
                          <a:cs typeface="Times New Roman" panose="02020603050405020304" pitchFamily="18" charset="0"/>
                        </a:rPr>
                        <a:t>200 mg</a:t>
                      </a:r>
                      <a:endParaRPr lang="en-US" sz="20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b="1">
                          <a:effectLst/>
                          <a:latin typeface="+mn-lt"/>
                          <a:ea typeface="Calibri" panose="020F0502020204030204" pitchFamily="34" charset="0"/>
                          <a:cs typeface="Arial" panose="020B0604020202020204" pitchFamily="34" charset="0"/>
                        </a:rPr>
                        <a:t>1</a:t>
                      </a:r>
                      <a:endParaRPr lang="en-US" sz="2000">
                        <a:effectLst/>
                        <a:latin typeface="+mn-lt"/>
                        <a:ea typeface="Calibri" panose="020F0502020204030204" pitchFamily="34" charset="0"/>
                        <a:cs typeface="Times New Roman" panose="02020603050405020304" pitchFamily="18" charset="0"/>
                      </a:endParaRPr>
                    </a:p>
                  </a:txBody>
                  <a:tcPr marL="23061" marR="23061" marT="80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8736127"/>
                  </a:ext>
                </a:extLst>
              </a:tr>
              <a:tr h="24154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fr-FR" sz="2000" dirty="0">
                          <a:effectLst/>
                          <a:latin typeface="+mn-lt"/>
                          <a:ea typeface="Calibri" panose="020F0502020204030204" pitchFamily="34" charset="0"/>
                          <a:cs typeface="Times New Roman" panose="02020603050405020304" pitchFamily="18" charset="0"/>
                        </a:rPr>
                        <a:t>24-59 mois</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a:effectLst/>
                          <a:latin typeface="+mn-lt"/>
                          <a:ea typeface="Calibri" panose="020F0502020204030204" pitchFamily="34" charset="0"/>
                          <a:cs typeface="Times New Roman" panose="02020603050405020304" pitchFamily="18" charset="0"/>
                        </a:rPr>
                        <a:t>400 mg</a:t>
                      </a:r>
                      <a:endParaRPr lang="en-US" sz="200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fr-FR" sz="2000">
                          <a:effectLst/>
                          <a:latin typeface="+mn-lt"/>
                          <a:ea typeface="Calibri" panose="020F0502020204030204" pitchFamily="34" charset="0"/>
                          <a:cs typeface="Times New Roman" panose="02020603050405020304" pitchFamily="18" charset="0"/>
                        </a:rPr>
                        <a:t> </a:t>
                      </a:r>
                      <a:endParaRPr lang="en-US" sz="20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b="1">
                          <a:effectLst/>
                          <a:latin typeface="+mn-lt"/>
                          <a:ea typeface="Calibri" panose="020F0502020204030204" pitchFamily="34" charset="0"/>
                          <a:cs typeface="Arial" panose="020B0604020202020204" pitchFamily="34" charset="0"/>
                        </a:rPr>
                        <a:t>1</a:t>
                      </a:r>
                      <a:endParaRPr lang="en-US" sz="2000">
                        <a:effectLst/>
                        <a:latin typeface="+mn-lt"/>
                        <a:ea typeface="Calibri" panose="020F0502020204030204" pitchFamily="34" charset="0"/>
                        <a:cs typeface="Times New Roman" panose="02020603050405020304" pitchFamily="18" charset="0"/>
                      </a:endParaRPr>
                    </a:p>
                  </a:txBody>
                  <a:tcPr marL="23061" marR="23061" marT="80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7131427"/>
                  </a:ext>
                </a:extLst>
              </a:tr>
              <a:tr h="164857">
                <a:tc vMerge="1">
                  <a:txBody>
                    <a:bodyPr/>
                    <a:lstStyle/>
                    <a:p>
                      <a:endParaRPr lang="en-US"/>
                    </a:p>
                  </a:txBody>
                  <a:tcPr/>
                </a:tc>
                <a:tc rowSpan="2">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Vitamine A</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fr-FR" sz="2000" dirty="0">
                          <a:effectLst/>
                          <a:latin typeface="+mn-lt"/>
                          <a:ea typeface="Calibri" panose="020F0502020204030204" pitchFamily="34" charset="0"/>
                          <a:cs typeface="Times New Roman" panose="02020603050405020304" pitchFamily="18" charset="0"/>
                        </a:rPr>
                        <a:t>4</a:t>
                      </a:r>
                      <a:r>
                        <a:rPr lang="fr-FR" sz="2000" baseline="30000" dirty="0">
                          <a:effectLst/>
                          <a:latin typeface="+mn-lt"/>
                          <a:ea typeface="Calibri" panose="020F0502020204030204" pitchFamily="34" charset="0"/>
                          <a:cs typeface="Times New Roman" panose="02020603050405020304" pitchFamily="18" charset="0"/>
                        </a:rPr>
                        <a:t>eme </a:t>
                      </a:r>
                      <a:r>
                        <a:rPr lang="fr-FR" sz="2000" dirty="0">
                          <a:effectLst/>
                          <a:latin typeface="+mn-lt"/>
                          <a:ea typeface="Calibri" panose="020F0502020204030204" pitchFamily="34" charset="0"/>
                          <a:cs typeface="Times New Roman" panose="02020603050405020304" pitchFamily="18" charset="0"/>
                        </a:rPr>
                        <a:t>visite</a:t>
                      </a:r>
                      <a:endParaRPr lang="en-US" sz="200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fr-FR" sz="2000" dirty="0">
                          <a:effectLst/>
                          <a:latin typeface="+mn-lt"/>
                          <a:ea typeface="Calibri" panose="020F0502020204030204" pitchFamily="34" charset="0"/>
                          <a:cs typeface="Arial" panose="020B0604020202020204" pitchFamily="34" charset="0"/>
                        </a:rPr>
                        <a:t>s’ils ne l’ont pas reçu dans les 4 mois à 6 mois</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1 jour</a:t>
                      </a:r>
                      <a:endParaRPr lang="en-US" sz="200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 </a:t>
                      </a:r>
                      <a:endParaRPr lang="en-US"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a:effectLst/>
                          <a:latin typeface="+mn-lt"/>
                          <a:ea typeface="Calibri" panose="020F0502020204030204" pitchFamily="34" charset="0"/>
                          <a:cs typeface="Times New Roman" panose="02020603050405020304" pitchFamily="18" charset="0"/>
                        </a:rPr>
                        <a:t>6-11 mois</a:t>
                      </a:r>
                      <a:endParaRPr lang="en-US" sz="200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dirty="0">
                          <a:effectLst/>
                          <a:latin typeface="+mn-lt"/>
                          <a:ea typeface="Calibri" panose="020F0502020204030204" pitchFamily="34" charset="0"/>
                          <a:cs typeface="Times New Roman" panose="02020603050405020304" pitchFamily="18" charset="0"/>
                        </a:rPr>
                        <a:t>100.000 UI</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1</a:t>
                      </a:r>
                      <a:endParaRPr lang="en-US" sz="2000" dirty="0">
                        <a:effectLst/>
                        <a:latin typeface="+mn-lt"/>
                        <a:ea typeface="Calibri" panose="020F0502020204030204" pitchFamily="34" charset="0"/>
                        <a:cs typeface="Times New Roman" panose="02020603050405020304" pitchFamily="18" charset="0"/>
                      </a:endParaRPr>
                    </a:p>
                  </a:txBody>
                  <a:tcPr marL="23061" marR="23061" marT="80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8811022"/>
                  </a:ext>
                </a:extLst>
              </a:tr>
              <a:tr h="16485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fr-FR" sz="2000" dirty="0">
                          <a:effectLst/>
                          <a:latin typeface="+mn-lt"/>
                          <a:ea typeface="Calibri" panose="020F0502020204030204" pitchFamily="34" charset="0"/>
                          <a:cs typeface="Times New Roman" panose="02020603050405020304" pitchFamily="18" charset="0"/>
                        </a:rPr>
                        <a:t>12-59 mois</a:t>
                      </a:r>
                      <a:endParaRPr lang="en-US" sz="20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mj-lt"/>
                        <a:buAutoNum type="arabicPeriod" startAt="200"/>
                      </a:pPr>
                      <a:r>
                        <a:rPr lang="fr-FR" sz="2000" dirty="0">
                          <a:effectLst/>
                          <a:latin typeface="+mn-lt"/>
                          <a:ea typeface="Times New Roman" panose="02020603050405020304" pitchFamily="18" charset="0"/>
                          <a:cs typeface="Times New Roman" panose="02020603050405020304" pitchFamily="18" charset="0"/>
                        </a:rPr>
                        <a:t> </a:t>
                      </a:r>
                      <a:endParaRPr lang="en-US" sz="2000" dirty="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2000" b="1" dirty="0">
                          <a:effectLst/>
                          <a:latin typeface="+mn-lt"/>
                          <a:ea typeface="Calibri" panose="020F0502020204030204" pitchFamily="34" charset="0"/>
                          <a:cs typeface="Arial" panose="020B0604020202020204" pitchFamily="34" charset="0"/>
                        </a:rPr>
                        <a:t>1</a:t>
                      </a:r>
                      <a:endParaRPr lang="en-US" sz="2000" dirty="0">
                        <a:effectLst/>
                        <a:latin typeface="+mn-lt"/>
                        <a:ea typeface="Calibri" panose="020F0502020204030204" pitchFamily="34" charset="0"/>
                        <a:cs typeface="Times New Roman" panose="02020603050405020304" pitchFamily="18" charset="0"/>
                      </a:endParaRPr>
                    </a:p>
                  </a:txBody>
                  <a:tcPr marL="23061" marR="23061" marT="80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253355"/>
                  </a:ext>
                </a:extLst>
              </a:tr>
            </a:tbl>
          </a:graphicData>
        </a:graphic>
      </p:graphicFrame>
    </p:spTree>
    <p:extLst>
      <p:ext uri="{BB962C8B-B14F-4D97-AF65-F5344CB8AC3E}">
        <p14:creationId xmlns:p14="http://schemas.microsoft.com/office/powerpoint/2010/main" val="22234724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9A858A-DCAE-442D-A071-54D0E400A725}"/>
              </a:ext>
            </a:extLst>
          </p:cNvPr>
          <p:cNvSpPr>
            <a:spLocks noGrp="1"/>
          </p:cNvSpPr>
          <p:nvPr>
            <p:ph type="title"/>
          </p:nvPr>
        </p:nvSpPr>
        <p:spPr>
          <a:xfrm>
            <a:off x="974991" y="469959"/>
            <a:ext cx="10515600" cy="657336"/>
          </a:xfrm>
        </p:spPr>
        <p:txBody>
          <a:bodyPr>
            <a:normAutofit fontScale="90000"/>
          </a:bodyPr>
          <a:lstStyle/>
          <a:p>
            <a:r>
              <a:rPr lang="en-US" b="1" dirty="0">
                <a:solidFill>
                  <a:srgbClr val="0000CC"/>
                </a:solidFill>
              </a:rPr>
              <a:t>6- </a:t>
            </a:r>
            <a:r>
              <a:rPr lang="fr-FR" b="1" dirty="0">
                <a:solidFill>
                  <a:srgbClr val="0000CC"/>
                </a:solidFill>
              </a:rPr>
              <a:t>Suivi des bénéficiaires </a:t>
            </a:r>
            <a:endParaRPr lang="en-US" b="1" dirty="0">
              <a:solidFill>
                <a:srgbClr val="0000CC"/>
              </a:solidFill>
            </a:endParaRPr>
          </a:p>
        </p:txBody>
      </p:sp>
      <p:sp>
        <p:nvSpPr>
          <p:cNvPr id="2" name="Rectangle 1">
            <a:extLst>
              <a:ext uri="{FF2B5EF4-FFF2-40B4-BE49-F238E27FC236}">
                <a16:creationId xmlns:a16="http://schemas.microsoft.com/office/drawing/2014/main" id="{5401F4C9-48A4-4670-A0AD-ACE14FC6F672}"/>
              </a:ext>
            </a:extLst>
          </p:cNvPr>
          <p:cNvSpPr/>
          <p:nvPr/>
        </p:nvSpPr>
        <p:spPr>
          <a:xfrm>
            <a:off x="2330531" y="1056974"/>
            <a:ext cx="5432898" cy="523220"/>
          </a:xfrm>
          <a:prstGeom prst="rect">
            <a:avLst/>
          </a:prstGeom>
        </p:spPr>
        <p:txBody>
          <a:bodyPr wrap="none">
            <a:spAutoFit/>
          </a:bodyPr>
          <a:lstStyle/>
          <a:p>
            <a:pPr marL="342900" marR="0" lvl="0" indent="-342900">
              <a:spcBef>
                <a:spcPts val="0"/>
              </a:spcBef>
              <a:spcAft>
                <a:spcPts val="0"/>
              </a:spcAft>
              <a:buFont typeface="+mj-lt"/>
              <a:buAutoNum type="arabicPeriod"/>
            </a:pPr>
            <a:r>
              <a:rPr lang="fr-FR" sz="28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Activités à réaliser pendant le suivi</a:t>
            </a:r>
            <a:endParaRPr lang="en-US" sz="2800" dirty="0">
              <a:latin typeface="Times New Roman" panose="02020603050405020304" pitchFamily="18" charset="0"/>
              <a:ea typeface="Times New Roman" panose="02020603050405020304" pitchFamily="18" charset="0"/>
            </a:endParaRPr>
          </a:p>
        </p:txBody>
      </p:sp>
      <p:graphicFrame>
        <p:nvGraphicFramePr>
          <p:cNvPr id="5" name="Table 4">
            <a:extLst>
              <a:ext uri="{FF2B5EF4-FFF2-40B4-BE49-F238E27FC236}">
                <a16:creationId xmlns:a16="http://schemas.microsoft.com/office/drawing/2014/main" id="{CBC65538-90B5-43A4-825B-86883944AC87}"/>
              </a:ext>
            </a:extLst>
          </p:cNvPr>
          <p:cNvGraphicFramePr>
            <a:graphicFrameLocks noGrp="1"/>
          </p:cNvGraphicFramePr>
          <p:nvPr/>
        </p:nvGraphicFramePr>
        <p:xfrm>
          <a:off x="925033" y="1580194"/>
          <a:ext cx="10352567" cy="4129897"/>
        </p:xfrm>
        <a:graphic>
          <a:graphicData uri="http://schemas.openxmlformats.org/drawingml/2006/table">
            <a:tbl>
              <a:tblPr/>
              <a:tblGrid>
                <a:gridCol w="6279291">
                  <a:extLst>
                    <a:ext uri="{9D8B030D-6E8A-4147-A177-3AD203B41FA5}">
                      <a16:colId xmlns:a16="http://schemas.microsoft.com/office/drawing/2014/main" val="1039872389"/>
                    </a:ext>
                  </a:extLst>
                </a:gridCol>
                <a:gridCol w="4073276">
                  <a:extLst>
                    <a:ext uri="{9D8B030D-6E8A-4147-A177-3AD203B41FA5}">
                      <a16:colId xmlns:a16="http://schemas.microsoft.com/office/drawing/2014/main" val="3088630372"/>
                    </a:ext>
                  </a:extLst>
                </a:gridCol>
              </a:tblGrid>
              <a:tr h="160183">
                <a:tc>
                  <a:txBody>
                    <a:bodyPr/>
                    <a:lstStyle/>
                    <a:p>
                      <a:pPr marL="73025" marR="0" algn="ctr" eaLnBrk="0">
                        <a:lnSpc>
                          <a:spcPct val="107000"/>
                        </a:lnSpc>
                        <a:spcBef>
                          <a:spcPts val="0"/>
                        </a:spcBef>
                        <a:spcAft>
                          <a:spcPts val="0"/>
                        </a:spcAft>
                      </a:pPr>
                      <a:r>
                        <a:rPr lang="fr-FR" sz="2400" b="1" kern="1200" dirty="0">
                          <a:effectLst/>
                          <a:latin typeface="+mn-lt"/>
                          <a:ea typeface="Times New Roman" panose="02020603050405020304" pitchFamily="18" charset="0"/>
                          <a:cs typeface="Arial" panose="020B0604020202020204" pitchFamily="34" charset="0"/>
                        </a:rPr>
                        <a:t>Activités</a:t>
                      </a:r>
                      <a:endParaRPr lang="en-US" sz="2400" dirty="0">
                        <a:effectLst/>
                        <a:latin typeface="+mn-lt"/>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9999"/>
                    </a:solidFill>
                  </a:tcPr>
                </a:tc>
                <a:tc>
                  <a:txBody>
                    <a:bodyPr/>
                    <a:lstStyle/>
                    <a:p>
                      <a:pPr marL="64135" marR="0" algn="ctr" eaLnBrk="0">
                        <a:lnSpc>
                          <a:spcPct val="107000"/>
                        </a:lnSpc>
                        <a:spcBef>
                          <a:spcPts val="0"/>
                        </a:spcBef>
                        <a:spcAft>
                          <a:spcPts val="0"/>
                        </a:spcAft>
                      </a:pPr>
                      <a:r>
                        <a:rPr lang="fr-FR" sz="2400" b="1" kern="1200">
                          <a:solidFill>
                            <a:srgbClr val="000000"/>
                          </a:solidFill>
                          <a:effectLst/>
                          <a:latin typeface="+mn-lt"/>
                          <a:ea typeface="Times New Roman" panose="02020603050405020304" pitchFamily="18" charset="0"/>
                          <a:cs typeface="Arial" panose="020B0604020202020204" pitchFamily="34" charset="0"/>
                        </a:rPr>
                        <a:t>Fréquence</a:t>
                      </a:r>
                      <a:endParaRPr lang="en-US" sz="2400">
                        <a:effectLst/>
                        <a:latin typeface="+mn-lt"/>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9999"/>
                    </a:solidFill>
                  </a:tcPr>
                </a:tc>
                <a:extLst>
                  <a:ext uri="{0D108BD9-81ED-4DB2-BD59-A6C34878D82A}">
                    <a16:rowId xmlns:a16="http://schemas.microsoft.com/office/drawing/2014/main" val="2058423486"/>
                  </a:ext>
                </a:extLst>
              </a:tr>
              <a:tr h="160183">
                <a:tc>
                  <a:txBody>
                    <a:bodyPr/>
                    <a:lstStyle/>
                    <a:p>
                      <a:pPr marL="73025" marR="0" eaLnBrk="0">
                        <a:lnSpc>
                          <a:spcPct val="107000"/>
                        </a:lnSpc>
                        <a:spcBef>
                          <a:spcPts val="0"/>
                        </a:spcBef>
                        <a:spcAft>
                          <a:spcPts val="0"/>
                        </a:spcAft>
                      </a:pPr>
                      <a:r>
                        <a:rPr lang="fr-FR" sz="2400" b="1" dirty="0">
                          <a:solidFill>
                            <a:srgbClr val="0000CC"/>
                          </a:solidFill>
                          <a:effectLst/>
                          <a:latin typeface="Arial Narrow" panose="020B0606020202030204" pitchFamily="34" charset="0"/>
                          <a:ea typeface="Calibri" panose="020F0502020204030204" pitchFamily="34" charset="0"/>
                          <a:cs typeface="Times New Roman" panose="02020603050405020304" pitchFamily="18" charset="0"/>
                        </a:rPr>
                        <a:t>Passage de 2 ATPE à 1 ATPE PB rouge : PB ≥ 115 mm</a:t>
                      </a:r>
                      <a:endParaRPr lang="en-US" sz="2400" dirty="0">
                        <a:solidFill>
                          <a:srgbClr val="0000CC"/>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0" eaLnBrk="0">
                        <a:lnSpc>
                          <a:spcPct val="107000"/>
                        </a:lnSpc>
                        <a:spcBef>
                          <a:spcPts val="0"/>
                        </a:spcBef>
                        <a:spcAft>
                          <a:spcPts val="0"/>
                        </a:spcAft>
                      </a:pPr>
                      <a:r>
                        <a:rPr lang="fr-FR" sz="2400" b="1" dirty="0">
                          <a:solidFill>
                            <a:srgbClr val="0000CC"/>
                          </a:solidFill>
                          <a:effectLst/>
                          <a:latin typeface="Arial Narrow" panose="020B0606020202030204" pitchFamily="34" charset="0"/>
                          <a:ea typeface="Calibri" panose="020F0502020204030204" pitchFamily="34" charset="0"/>
                          <a:cs typeface="Times New Roman" panose="02020603050405020304" pitchFamily="18" charset="0"/>
                        </a:rPr>
                        <a:t>Après deux mesures consécutives  (2 semaines) et absence d’œdèmes</a:t>
                      </a:r>
                      <a:endParaRPr lang="en-US" sz="2400" dirty="0">
                        <a:solidFill>
                          <a:srgbClr val="0000CC"/>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5023134"/>
                  </a:ext>
                </a:extLst>
              </a:tr>
              <a:tr h="160236">
                <a:tc>
                  <a:txBody>
                    <a:bodyPr/>
                    <a:lstStyle/>
                    <a:p>
                      <a:pPr marL="73025" marR="0" eaLnBrk="0">
                        <a:lnSpc>
                          <a:spcPct val="107000"/>
                        </a:lnSpc>
                        <a:spcBef>
                          <a:spcPts val="0"/>
                        </a:spcBef>
                        <a:spcAft>
                          <a:spcPts val="0"/>
                        </a:spcAft>
                      </a:pPr>
                      <a:r>
                        <a:rPr lang="fr-FR" sz="2400" kern="1200" spc="-20" dirty="0">
                          <a:effectLst/>
                          <a:latin typeface="Arial Narrow" panose="020B0606020202030204" pitchFamily="34" charset="0"/>
                          <a:ea typeface="Times New Roman" panose="02020603050405020304" pitchFamily="18" charset="0"/>
                          <a:cs typeface="Arial" panose="020B0604020202020204" pitchFamily="34" charset="0"/>
                        </a:rPr>
                        <a:t>Faire Test de l’appétit</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0" eaLnBrk="0">
                        <a:lnSpc>
                          <a:spcPct val="107000"/>
                        </a:lnSpc>
                        <a:spcBef>
                          <a:spcPts val="0"/>
                        </a:spcBef>
                        <a:spcAft>
                          <a:spcPts val="0"/>
                        </a:spcAft>
                      </a:pPr>
                      <a:r>
                        <a:rPr lang="fr-FR" sz="2400" kern="1200" spc="-20">
                          <a:effectLst/>
                          <a:latin typeface="Arial Narrow" panose="020B0606020202030204" pitchFamily="34" charset="0"/>
                          <a:ea typeface="Times New Roman" panose="02020603050405020304" pitchFamily="18" charset="0"/>
                          <a:cs typeface="Arial" panose="020B0604020202020204" pitchFamily="34" charset="0"/>
                        </a:rPr>
                        <a:t>A l’admission et à chaque visite</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2312776"/>
                  </a:ext>
                </a:extLst>
              </a:tr>
              <a:tr h="160236">
                <a:tc>
                  <a:txBody>
                    <a:bodyPr/>
                    <a:lstStyle/>
                    <a:p>
                      <a:pPr marL="73025" marR="0" eaLnBrk="0">
                        <a:lnSpc>
                          <a:spcPct val="107000"/>
                        </a:lnSpc>
                        <a:spcBef>
                          <a:spcPts val="0"/>
                        </a:spcBef>
                        <a:spcAft>
                          <a:spcPts val="0"/>
                        </a:spcAft>
                      </a:pPr>
                      <a:r>
                        <a:rPr lang="fr-FR" sz="2400" kern="1200" spc="-20" dirty="0">
                          <a:effectLst/>
                          <a:latin typeface="Arial Narrow" panose="020B0606020202030204" pitchFamily="34" charset="0"/>
                          <a:ea typeface="Times New Roman" panose="02020603050405020304" pitchFamily="18" charset="0"/>
                          <a:cs typeface="Arial" panose="020B0604020202020204" pitchFamily="34" charset="0"/>
                        </a:rPr>
                        <a:t>Mesurer le Périmètre Brachial</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0" eaLnBrk="0">
                        <a:lnSpc>
                          <a:spcPct val="107000"/>
                        </a:lnSpc>
                        <a:spcBef>
                          <a:spcPts val="0"/>
                        </a:spcBef>
                        <a:spcAft>
                          <a:spcPts val="0"/>
                        </a:spcAft>
                      </a:pPr>
                      <a:r>
                        <a:rPr lang="fr-FR" sz="2400" kern="1200" spc="-20">
                          <a:effectLst/>
                          <a:latin typeface="Arial Narrow" panose="020B0606020202030204" pitchFamily="34" charset="0"/>
                          <a:ea typeface="Times New Roman" panose="02020603050405020304" pitchFamily="18" charset="0"/>
                          <a:cs typeface="Arial" panose="020B0604020202020204" pitchFamily="34" charset="0"/>
                        </a:rPr>
                        <a:t>Chaque visite</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7088941"/>
                  </a:ext>
                </a:extLst>
              </a:tr>
              <a:tr h="160236">
                <a:tc>
                  <a:txBody>
                    <a:bodyPr/>
                    <a:lstStyle/>
                    <a:p>
                      <a:pPr marL="73025" marR="0" eaLnBrk="0">
                        <a:lnSpc>
                          <a:spcPct val="107000"/>
                        </a:lnSpc>
                        <a:spcBef>
                          <a:spcPts val="0"/>
                        </a:spcBef>
                        <a:spcAft>
                          <a:spcPts val="0"/>
                        </a:spcAft>
                      </a:pPr>
                      <a:r>
                        <a:rPr lang="fr-FR" sz="2400" kern="1200" spc="-20" dirty="0">
                          <a:effectLst/>
                          <a:latin typeface="Arial Narrow" panose="020B0606020202030204" pitchFamily="34" charset="0"/>
                          <a:ea typeface="Times New Roman" panose="02020603050405020304" pitchFamily="18" charset="0"/>
                          <a:cs typeface="Arial" panose="020B0604020202020204" pitchFamily="34" charset="0"/>
                        </a:rPr>
                        <a:t>Rechercher la présence et le degré d’œdèmes</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0" eaLnBrk="0">
                        <a:lnSpc>
                          <a:spcPct val="107000"/>
                        </a:lnSpc>
                        <a:spcBef>
                          <a:spcPts val="0"/>
                        </a:spcBef>
                        <a:spcAft>
                          <a:spcPts val="0"/>
                        </a:spcAft>
                      </a:pPr>
                      <a:r>
                        <a:rPr lang="fr-FR" sz="2400" kern="1200" spc="-20">
                          <a:effectLst/>
                          <a:latin typeface="Arial Narrow" panose="020B0606020202030204" pitchFamily="34" charset="0"/>
                          <a:ea typeface="Times New Roman" panose="02020603050405020304" pitchFamily="18" charset="0"/>
                          <a:cs typeface="Arial" panose="020B0604020202020204" pitchFamily="34" charset="0"/>
                        </a:rPr>
                        <a:t>Chaque visite</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6523366"/>
                  </a:ext>
                </a:extLst>
              </a:tr>
              <a:tr h="160236">
                <a:tc>
                  <a:txBody>
                    <a:bodyPr/>
                    <a:lstStyle/>
                    <a:p>
                      <a:pPr marL="73025" marR="0" eaLnBrk="0">
                        <a:lnSpc>
                          <a:spcPct val="107000"/>
                        </a:lnSpc>
                        <a:spcBef>
                          <a:spcPts val="0"/>
                        </a:spcBef>
                        <a:spcAft>
                          <a:spcPts val="0"/>
                        </a:spcAft>
                      </a:pPr>
                      <a:r>
                        <a:rPr lang="fr-FR" sz="2400" kern="1200" spc="-20" dirty="0">
                          <a:effectLst/>
                          <a:latin typeface="Arial Narrow" panose="020B0606020202030204" pitchFamily="34" charset="0"/>
                          <a:ea typeface="Times New Roman" panose="02020603050405020304" pitchFamily="18" charset="0"/>
                          <a:cs typeface="Arial" panose="020B0604020202020204" pitchFamily="34" charset="0"/>
                        </a:rPr>
                        <a:t>Prendre la Température corporelle</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0" eaLnBrk="0">
                        <a:lnSpc>
                          <a:spcPct val="107000"/>
                        </a:lnSpc>
                        <a:spcBef>
                          <a:spcPts val="0"/>
                        </a:spcBef>
                        <a:spcAft>
                          <a:spcPts val="0"/>
                        </a:spcAft>
                      </a:pPr>
                      <a:r>
                        <a:rPr lang="fr-FR" sz="2400" kern="1200" spc="-20" dirty="0">
                          <a:effectLst/>
                          <a:latin typeface="Arial Narrow" panose="020B0606020202030204" pitchFamily="34" charset="0"/>
                          <a:ea typeface="Times New Roman" panose="02020603050405020304" pitchFamily="18" charset="0"/>
                          <a:cs typeface="Arial" panose="020B0604020202020204" pitchFamily="34" charset="0"/>
                        </a:rPr>
                        <a:t>Chaque visite</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2633602"/>
                  </a:ext>
                </a:extLst>
              </a:tr>
              <a:tr h="160236">
                <a:tc>
                  <a:txBody>
                    <a:bodyPr/>
                    <a:lstStyle/>
                    <a:p>
                      <a:pPr marL="73025" marR="0" eaLnBrk="0">
                        <a:lnSpc>
                          <a:spcPct val="107000"/>
                        </a:lnSpc>
                        <a:spcBef>
                          <a:spcPts val="0"/>
                        </a:spcBef>
                        <a:spcAft>
                          <a:spcPts val="0"/>
                        </a:spcAft>
                      </a:pPr>
                      <a:r>
                        <a:rPr lang="fr-FR" sz="2400" kern="1200" spc="-20" dirty="0">
                          <a:effectLst/>
                          <a:latin typeface="Arial Narrow" panose="020B0606020202030204" pitchFamily="34" charset="0"/>
                          <a:ea typeface="Times New Roman" panose="02020603050405020304" pitchFamily="18" charset="0"/>
                          <a:cs typeface="Arial" panose="020B0604020202020204" pitchFamily="34" charset="0"/>
                        </a:rPr>
                        <a:t>Vérifier les Symptômes ou les signes cliniques de maladies</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0" eaLnBrk="0">
                        <a:lnSpc>
                          <a:spcPct val="107000"/>
                        </a:lnSpc>
                        <a:spcBef>
                          <a:spcPts val="0"/>
                        </a:spcBef>
                        <a:spcAft>
                          <a:spcPts val="0"/>
                        </a:spcAft>
                      </a:pPr>
                      <a:r>
                        <a:rPr lang="fr-FR" sz="2400" kern="1200" spc="-20" dirty="0">
                          <a:effectLst/>
                          <a:latin typeface="Arial Narrow" panose="020B0606020202030204" pitchFamily="34" charset="0"/>
                          <a:ea typeface="Times New Roman" panose="02020603050405020304" pitchFamily="18" charset="0"/>
                          <a:cs typeface="Arial" panose="020B0604020202020204" pitchFamily="34" charset="0"/>
                        </a:rPr>
                        <a:t>Chaque visite</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310175"/>
                  </a:ext>
                </a:extLst>
              </a:tr>
              <a:tr h="160236">
                <a:tc>
                  <a:txBody>
                    <a:bodyPr/>
                    <a:lstStyle/>
                    <a:p>
                      <a:pPr marL="73025" marR="0" eaLnBrk="0">
                        <a:lnSpc>
                          <a:spcPct val="107000"/>
                        </a:lnSpc>
                        <a:spcBef>
                          <a:spcPts val="0"/>
                        </a:spcBef>
                        <a:spcAft>
                          <a:spcPts val="0"/>
                        </a:spcAft>
                      </a:pPr>
                      <a:r>
                        <a:rPr lang="fr-FR" sz="2400" kern="1200" spc="-20" dirty="0">
                          <a:effectLst/>
                          <a:latin typeface="Arial Narrow" panose="020B0606020202030204" pitchFamily="34" charset="0"/>
                          <a:ea typeface="Times New Roman" panose="02020603050405020304" pitchFamily="18" charset="0"/>
                          <a:cs typeface="Arial" panose="020B0604020202020204" pitchFamily="34" charset="0"/>
                        </a:rPr>
                        <a:t>Planifier Visite à domicile</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0" eaLnBrk="0">
                        <a:lnSpc>
                          <a:spcPct val="107000"/>
                        </a:lnSpc>
                        <a:spcBef>
                          <a:spcPts val="0"/>
                        </a:spcBef>
                        <a:spcAft>
                          <a:spcPts val="0"/>
                        </a:spcAft>
                      </a:pPr>
                      <a:r>
                        <a:rPr lang="fr-FR" sz="2400" kern="1200" spc="-20" dirty="0">
                          <a:effectLst/>
                          <a:latin typeface="Arial Narrow" panose="020B0606020202030204" pitchFamily="34" charset="0"/>
                          <a:ea typeface="Times New Roman" panose="02020603050405020304" pitchFamily="18" charset="0"/>
                          <a:cs typeface="Arial" panose="020B0604020202020204" pitchFamily="34" charset="0"/>
                        </a:rPr>
                        <a:t>En fonction des besoins</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16" marR="7816" marT="78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5307066"/>
                  </a:ext>
                </a:extLst>
              </a:tr>
            </a:tbl>
          </a:graphicData>
        </a:graphic>
      </p:graphicFrame>
    </p:spTree>
    <p:extLst>
      <p:ext uri="{BB962C8B-B14F-4D97-AF65-F5344CB8AC3E}">
        <p14:creationId xmlns:p14="http://schemas.microsoft.com/office/powerpoint/2010/main" val="11795003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9A858A-DCAE-442D-A071-54D0E400A725}"/>
              </a:ext>
            </a:extLst>
          </p:cNvPr>
          <p:cNvSpPr>
            <a:spLocks noGrp="1"/>
          </p:cNvSpPr>
          <p:nvPr>
            <p:ph type="title"/>
          </p:nvPr>
        </p:nvSpPr>
        <p:spPr>
          <a:xfrm>
            <a:off x="1027814" y="277566"/>
            <a:ext cx="10515600" cy="827457"/>
          </a:xfrm>
        </p:spPr>
        <p:txBody>
          <a:bodyPr/>
          <a:lstStyle/>
          <a:p>
            <a:r>
              <a:rPr lang="en-US" b="1" dirty="0">
                <a:solidFill>
                  <a:srgbClr val="0000CC"/>
                </a:solidFill>
              </a:rPr>
              <a:t>6- </a:t>
            </a:r>
            <a:r>
              <a:rPr lang="fr-FR" b="1" dirty="0">
                <a:solidFill>
                  <a:srgbClr val="0000CC"/>
                </a:solidFill>
              </a:rPr>
              <a:t>Suivi des bénéficiaires </a:t>
            </a:r>
            <a:endParaRPr lang="en-US" b="1" dirty="0">
              <a:solidFill>
                <a:srgbClr val="0000CC"/>
              </a:solidFill>
            </a:endParaRPr>
          </a:p>
        </p:txBody>
      </p:sp>
      <p:sp>
        <p:nvSpPr>
          <p:cNvPr id="2" name="Rectangle 1">
            <a:extLst>
              <a:ext uri="{FF2B5EF4-FFF2-40B4-BE49-F238E27FC236}">
                <a16:creationId xmlns:a16="http://schemas.microsoft.com/office/drawing/2014/main" id="{5401F4C9-48A4-4670-A0AD-ACE14FC6F672}"/>
              </a:ext>
            </a:extLst>
          </p:cNvPr>
          <p:cNvSpPr/>
          <p:nvPr/>
        </p:nvSpPr>
        <p:spPr>
          <a:xfrm>
            <a:off x="4744123" y="1009427"/>
            <a:ext cx="1768305" cy="523220"/>
          </a:xfrm>
          <a:prstGeom prst="rect">
            <a:avLst/>
          </a:prstGeom>
        </p:spPr>
        <p:txBody>
          <a:bodyPr wrap="none">
            <a:spAutoFit/>
          </a:bodyPr>
          <a:lstStyle/>
          <a:p>
            <a:pPr marR="0" lvl="0">
              <a:spcBef>
                <a:spcPts val="0"/>
              </a:spcBef>
              <a:spcAft>
                <a:spcPts val="0"/>
              </a:spcAft>
            </a:pPr>
            <a:r>
              <a:rPr lang="fr-FR" sz="28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2.Transfert </a:t>
            </a:r>
            <a:endParaRPr lang="en-US" sz="2800" dirty="0">
              <a:latin typeface="Times New Roman" panose="02020603050405020304" pitchFamily="18" charset="0"/>
              <a:ea typeface="Times New Roman" panose="02020603050405020304" pitchFamily="18" charset="0"/>
            </a:endParaRPr>
          </a:p>
        </p:txBody>
      </p:sp>
      <p:graphicFrame>
        <p:nvGraphicFramePr>
          <p:cNvPr id="7" name="Table 6">
            <a:extLst>
              <a:ext uri="{FF2B5EF4-FFF2-40B4-BE49-F238E27FC236}">
                <a16:creationId xmlns:a16="http://schemas.microsoft.com/office/drawing/2014/main" id="{184CDCA4-FF0A-4015-9A1F-5EEB34111592}"/>
              </a:ext>
            </a:extLst>
          </p:cNvPr>
          <p:cNvGraphicFramePr>
            <a:graphicFrameLocks noGrp="1"/>
          </p:cNvGraphicFramePr>
          <p:nvPr/>
        </p:nvGraphicFramePr>
        <p:xfrm>
          <a:off x="565297" y="1532647"/>
          <a:ext cx="10820400" cy="4644868"/>
        </p:xfrm>
        <a:graphic>
          <a:graphicData uri="http://schemas.openxmlformats.org/drawingml/2006/table">
            <a:tbl>
              <a:tblPr/>
              <a:tblGrid>
                <a:gridCol w="6026963">
                  <a:extLst>
                    <a:ext uri="{9D8B030D-6E8A-4147-A177-3AD203B41FA5}">
                      <a16:colId xmlns:a16="http://schemas.microsoft.com/office/drawing/2014/main" val="1910668508"/>
                    </a:ext>
                  </a:extLst>
                </a:gridCol>
                <a:gridCol w="4793437">
                  <a:extLst>
                    <a:ext uri="{9D8B030D-6E8A-4147-A177-3AD203B41FA5}">
                      <a16:colId xmlns:a16="http://schemas.microsoft.com/office/drawing/2014/main" val="3046091687"/>
                    </a:ext>
                  </a:extLst>
                </a:gridCol>
              </a:tblGrid>
              <a:tr h="663328">
                <a:tc>
                  <a:txBody>
                    <a:bodyPr/>
                    <a:lstStyle/>
                    <a:p>
                      <a:pPr marL="91440" marR="0" algn="ctr" eaLnBrk="0" fontAlgn="base">
                        <a:lnSpc>
                          <a:spcPct val="107000"/>
                        </a:lnSpc>
                        <a:spcBef>
                          <a:spcPts val="0"/>
                        </a:spcBef>
                        <a:spcAft>
                          <a:spcPts val="0"/>
                        </a:spcAft>
                      </a:pPr>
                      <a:r>
                        <a:rPr lang="fr-FR" sz="2400" b="1" dirty="0">
                          <a:effectLst/>
                          <a:latin typeface="Arial Narrow" panose="020B0606020202030204" pitchFamily="34" charset="0"/>
                          <a:ea typeface="Calibri" panose="020F0502020204030204" pitchFamily="34" charset="0"/>
                          <a:cs typeface="Times New Roman" panose="02020603050405020304" pitchFamily="18" charset="0"/>
                        </a:rPr>
                        <a:t>Critères de référence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solidFill>
                      <a:srgbClr val="D9D9D9"/>
                    </a:solidFill>
                  </a:tcPr>
                </a:tc>
                <a:tc>
                  <a:txBody>
                    <a:bodyPr/>
                    <a:lstStyle/>
                    <a:p>
                      <a:pPr marL="64135" marR="0" algn="ctr" eaLnBrk="0" fontAlgn="base">
                        <a:lnSpc>
                          <a:spcPct val="107000"/>
                        </a:lnSpc>
                        <a:spcBef>
                          <a:spcPts val="0"/>
                        </a:spcBef>
                        <a:spcAft>
                          <a:spcPts val="0"/>
                        </a:spcAft>
                      </a:pPr>
                      <a:r>
                        <a:rPr lang="fr-FR" sz="2400" b="1" kern="120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Délai après l’admission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solidFill>
                      <a:srgbClr val="D9D9D9"/>
                    </a:solidFill>
                  </a:tcPr>
                </a:tc>
                <a:extLst>
                  <a:ext uri="{0D108BD9-81ED-4DB2-BD59-A6C34878D82A}">
                    <a16:rowId xmlns:a16="http://schemas.microsoft.com/office/drawing/2014/main" val="3765647622"/>
                  </a:ext>
                </a:extLst>
              </a:tr>
              <a:tr h="663590">
                <a:tc>
                  <a:txBody>
                    <a:bodyPr/>
                    <a:lstStyle/>
                    <a:p>
                      <a:pPr marL="342900" marR="0" lvl="0" indent="-342900">
                        <a:lnSpc>
                          <a:spcPct val="107000"/>
                        </a:lnSpc>
                        <a:spcBef>
                          <a:spcPts val="0"/>
                        </a:spcBef>
                        <a:spcAft>
                          <a:spcPts val="0"/>
                        </a:spcAft>
                        <a:buFont typeface="Wingdings" panose="05000000000000000000" pitchFamily="2" charset="2"/>
                        <a:buChar char=""/>
                      </a:pPr>
                      <a:r>
                        <a:rPr lang="fr-FR" sz="24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Apparition des Œdèmes pendant le traitement</a:t>
                      </a:r>
                      <a:endParaRPr lang="en-US" sz="2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tc>
                  <a:txBody>
                    <a:bodyPr/>
                    <a:lstStyle/>
                    <a:p>
                      <a:pPr marL="91440" marR="0" eaLnBrk="0" fontAlgn="base">
                        <a:lnSpc>
                          <a:spcPct val="107000"/>
                        </a:lnSpc>
                        <a:spcBef>
                          <a:spcPts val="0"/>
                        </a:spcBef>
                        <a:spcAft>
                          <a:spcPts val="0"/>
                        </a:spcAft>
                      </a:pPr>
                      <a:r>
                        <a:rPr lang="fr-FR" sz="2400" kern="120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Chaque visite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extLst>
                  <a:ext uri="{0D108BD9-81ED-4DB2-BD59-A6C34878D82A}">
                    <a16:rowId xmlns:a16="http://schemas.microsoft.com/office/drawing/2014/main" val="3047479242"/>
                  </a:ext>
                </a:extLst>
              </a:tr>
              <a:tr h="663590">
                <a:tc>
                  <a:txBody>
                    <a:bodyPr/>
                    <a:lstStyle/>
                    <a:p>
                      <a:pPr marL="342900" marR="0" lvl="0" indent="-342900">
                        <a:lnSpc>
                          <a:spcPct val="107000"/>
                        </a:lnSpc>
                        <a:spcBef>
                          <a:spcPts val="0"/>
                        </a:spcBef>
                        <a:spcAft>
                          <a:spcPts val="0"/>
                        </a:spcAft>
                        <a:buFont typeface="Wingdings" panose="05000000000000000000" pitchFamily="2" charset="2"/>
                        <a:buChar char=""/>
                      </a:pPr>
                      <a:r>
                        <a:rPr lang="fr-FR" sz="24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Développement d'un signe de danger PCIME </a:t>
                      </a:r>
                      <a:endParaRPr lang="en-US" sz="2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tc>
                  <a:txBody>
                    <a:bodyPr/>
                    <a:lstStyle/>
                    <a:p>
                      <a:pPr marL="91440" marR="0" eaLnBrk="0" fontAlgn="base">
                        <a:lnSpc>
                          <a:spcPct val="107000"/>
                        </a:lnSpc>
                        <a:spcBef>
                          <a:spcPts val="0"/>
                        </a:spcBef>
                        <a:spcAft>
                          <a:spcPts val="0"/>
                        </a:spcAft>
                      </a:pPr>
                      <a:r>
                        <a:rPr lang="fr-FR" sz="2400" kern="120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Chaque visite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extLst>
                  <a:ext uri="{0D108BD9-81ED-4DB2-BD59-A6C34878D82A}">
                    <a16:rowId xmlns:a16="http://schemas.microsoft.com/office/drawing/2014/main" val="95243456"/>
                  </a:ext>
                </a:extLst>
              </a:tr>
              <a:tr h="663590">
                <a:tc>
                  <a:txBody>
                    <a:bodyPr/>
                    <a:lstStyle/>
                    <a:p>
                      <a:pPr marL="342900" marR="0" lvl="0" indent="-342900">
                        <a:lnSpc>
                          <a:spcPct val="107000"/>
                        </a:lnSpc>
                        <a:spcBef>
                          <a:spcPts val="0"/>
                        </a:spcBef>
                        <a:spcAft>
                          <a:spcPts val="0"/>
                        </a:spcAft>
                        <a:buFont typeface="Wingdings" panose="05000000000000000000" pitchFamily="2" charset="2"/>
                        <a:buChar char=""/>
                      </a:pPr>
                      <a:r>
                        <a:rPr lang="fr-FR" sz="24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Stagnation du PB après 4 visites</a:t>
                      </a:r>
                      <a:endPar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tc>
                  <a:txBody>
                    <a:bodyPr/>
                    <a:lstStyle/>
                    <a:p>
                      <a:pPr marL="91440" marR="0" eaLnBrk="0" fontAlgn="base">
                        <a:lnSpc>
                          <a:spcPct val="107000"/>
                        </a:lnSpc>
                        <a:spcBef>
                          <a:spcPts val="0"/>
                        </a:spcBef>
                        <a:spcAft>
                          <a:spcPts val="0"/>
                        </a:spcAft>
                      </a:pPr>
                      <a:r>
                        <a:rPr lang="fr-FR" sz="2400">
                          <a:effectLst/>
                          <a:latin typeface="Arial Narrow" panose="020B0606020202030204" pitchFamily="34" charset="0"/>
                          <a:ea typeface="Calibri" panose="020F0502020204030204" pitchFamily="34" charset="0"/>
                          <a:cs typeface="Times New Roman" panose="02020603050405020304" pitchFamily="18" charset="0"/>
                        </a:rPr>
                        <a:t>4 visites consécutives avec PB rouge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extLst>
                  <a:ext uri="{0D108BD9-81ED-4DB2-BD59-A6C34878D82A}">
                    <a16:rowId xmlns:a16="http://schemas.microsoft.com/office/drawing/2014/main" val="2790808868"/>
                  </a:ext>
                </a:extLst>
              </a:tr>
              <a:tr h="663590">
                <a:tc>
                  <a:txBody>
                    <a:bodyPr/>
                    <a:lstStyle/>
                    <a:p>
                      <a:pPr marL="342900" marR="0" lvl="0" indent="-342900">
                        <a:lnSpc>
                          <a:spcPct val="107000"/>
                        </a:lnSpc>
                        <a:spcBef>
                          <a:spcPts val="0"/>
                        </a:spcBef>
                        <a:spcAft>
                          <a:spcPts val="0"/>
                        </a:spcAft>
                        <a:buFont typeface="Wingdings" panose="05000000000000000000" pitchFamily="2" charset="2"/>
                        <a:buChar char=""/>
                      </a:pPr>
                      <a:r>
                        <a:rPr lang="fr-FR" sz="24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Régression du PB </a:t>
                      </a:r>
                      <a:endPar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tc>
                  <a:txBody>
                    <a:bodyPr/>
                    <a:lstStyle/>
                    <a:p>
                      <a:pPr marL="91440" marR="0" eaLnBrk="0" fontAlgn="base">
                        <a:lnSpc>
                          <a:spcPct val="107000"/>
                        </a:lnSpc>
                        <a:spcBef>
                          <a:spcPts val="0"/>
                        </a:spcBef>
                        <a:spcAft>
                          <a:spcPts val="0"/>
                        </a:spcAft>
                      </a:pPr>
                      <a:r>
                        <a:rPr lang="fr-FR" sz="2400" kern="120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Chaque visite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extLst>
                  <a:ext uri="{0D108BD9-81ED-4DB2-BD59-A6C34878D82A}">
                    <a16:rowId xmlns:a16="http://schemas.microsoft.com/office/drawing/2014/main" val="3110518643"/>
                  </a:ext>
                </a:extLst>
              </a:tr>
              <a:tr h="663590">
                <a:tc>
                  <a:txBody>
                    <a:bodyPr/>
                    <a:lstStyle/>
                    <a:p>
                      <a:pPr marL="342900" marR="0" lvl="0" indent="-342900">
                        <a:lnSpc>
                          <a:spcPct val="107000"/>
                        </a:lnSpc>
                        <a:spcBef>
                          <a:spcPts val="0"/>
                        </a:spcBef>
                        <a:spcAft>
                          <a:spcPts val="0"/>
                        </a:spcAft>
                        <a:buFont typeface="Wingdings" panose="05000000000000000000" pitchFamily="2" charset="2"/>
                        <a:buChar char=""/>
                      </a:pPr>
                      <a:r>
                        <a:rPr lang="fr-FR" sz="24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Échec du test d'appétit </a:t>
                      </a:r>
                      <a:endParaRPr lang="en-US" sz="2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tc>
                  <a:txBody>
                    <a:bodyPr/>
                    <a:lstStyle/>
                    <a:p>
                      <a:pPr marL="91440" marR="0" eaLnBrk="0" fontAlgn="base">
                        <a:lnSpc>
                          <a:spcPct val="107000"/>
                        </a:lnSpc>
                        <a:spcBef>
                          <a:spcPts val="0"/>
                        </a:spcBef>
                        <a:spcAft>
                          <a:spcPts val="0"/>
                        </a:spcAft>
                      </a:pPr>
                      <a:r>
                        <a:rPr lang="fr-FR" sz="240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Chaque visite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extLst>
                  <a:ext uri="{0D108BD9-81ED-4DB2-BD59-A6C34878D82A}">
                    <a16:rowId xmlns:a16="http://schemas.microsoft.com/office/drawing/2014/main" val="1625781307"/>
                  </a:ext>
                </a:extLst>
              </a:tr>
              <a:tr h="663590">
                <a:tc>
                  <a:txBody>
                    <a:bodyPr/>
                    <a:lstStyle/>
                    <a:p>
                      <a:pPr marL="342900" marR="0" lvl="0" indent="-342900" eaLnBrk="0" fontAlgn="base">
                        <a:lnSpc>
                          <a:spcPct val="107000"/>
                        </a:lnSpc>
                        <a:spcBef>
                          <a:spcPts val="0"/>
                        </a:spcBef>
                        <a:spcAft>
                          <a:spcPts val="0"/>
                        </a:spcAft>
                        <a:buFont typeface="Wingdings" panose="05000000000000000000" pitchFamily="2" charset="2"/>
                        <a:buChar char=""/>
                      </a:pPr>
                      <a:r>
                        <a:rPr lang="fr-FR" sz="2400" b="1" dirty="0">
                          <a:solidFill>
                            <a:srgbClr val="0000CC"/>
                          </a:solidFill>
                          <a:effectLst/>
                          <a:latin typeface="Arial Narrow" panose="020B0606020202030204" pitchFamily="34" charset="0"/>
                          <a:ea typeface="Times New Roman" panose="02020603050405020304" pitchFamily="18" charset="0"/>
                          <a:cs typeface="Times New Roman" panose="02020603050405020304" pitchFamily="18" charset="0"/>
                        </a:rPr>
                        <a:t>PB &lt; 90 mm  et test d’appétit négatif</a:t>
                      </a:r>
                      <a:endParaRPr lang="en-US" sz="24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tc>
                  <a:txBody>
                    <a:bodyPr/>
                    <a:lstStyle/>
                    <a:p>
                      <a:pPr marL="91440" marR="0" eaLnBrk="0" fontAlgn="base">
                        <a:lnSpc>
                          <a:spcPct val="107000"/>
                        </a:lnSpc>
                        <a:spcBef>
                          <a:spcPts val="0"/>
                        </a:spcBef>
                        <a:spcAft>
                          <a:spcPts val="0"/>
                        </a:spcAft>
                      </a:pPr>
                      <a:r>
                        <a:rPr lang="fr-FR" sz="2400" b="1" kern="1200" dirty="0">
                          <a:solidFill>
                            <a:srgbClr val="0000CC"/>
                          </a:solidFill>
                          <a:effectLst/>
                          <a:latin typeface="Arial Narrow" panose="020B0606020202030204" pitchFamily="34" charset="0"/>
                          <a:ea typeface="Times New Roman" panose="02020603050405020304" pitchFamily="18" charset="0"/>
                          <a:cs typeface="Times New Roman" panose="02020603050405020304" pitchFamily="18" charset="0"/>
                        </a:rPr>
                        <a:t>Chaque visite</a:t>
                      </a:r>
                      <a:endParaRPr lang="en-US" sz="2400"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7795" marR="7795" marT="7795" marB="0" anchor="ctr">
                    <a:lnL w="28575" cap="flat" cmpd="sng" algn="ctr">
                      <a:solidFill>
                        <a:srgbClr val="44546A"/>
                      </a:solidFill>
                      <a:prstDash val="solid"/>
                      <a:round/>
                      <a:headEnd type="none" w="med" len="med"/>
                      <a:tailEnd type="none" w="med" len="med"/>
                    </a:lnL>
                    <a:lnR w="28575" cap="flat" cmpd="sng" algn="ctr">
                      <a:solidFill>
                        <a:srgbClr val="44546A"/>
                      </a:solidFill>
                      <a:prstDash val="solid"/>
                      <a:round/>
                      <a:headEnd type="none" w="med" len="med"/>
                      <a:tailEnd type="none" w="med" len="med"/>
                    </a:lnR>
                    <a:lnT w="28575" cap="flat" cmpd="sng" algn="ctr">
                      <a:solidFill>
                        <a:srgbClr val="44546A"/>
                      </a:solidFill>
                      <a:prstDash val="solid"/>
                      <a:round/>
                      <a:headEnd type="none" w="med" len="med"/>
                      <a:tailEnd type="none" w="med" len="med"/>
                    </a:lnT>
                    <a:lnB w="28575" cap="flat" cmpd="sng" algn="ctr">
                      <a:solidFill>
                        <a:srgbClr val="44546A"/>
                      </a:solidFill>
                      <a:prstDash val="solid"/>
                      <a:round/>
                      <a:headEnd type="none" w="med" len="med"/>
                      <a:tailEnd type="none" w="med" len="med"/>
                    </a:lnB>
                  </a:tcPr>
                </a:tc>
                <a:extLst>
                  <a:ext uri="{0D108BD9-81ED-4DB2-BD59-A6C34878D82A}">
                    <a16:rowId xmlns:a16="http://schemas.microsoft.com/office/drawing/2014/main" val="1462060892"/>
                  </a:ext>
                </a:extLst>
              </a:tr>
            </a:tbl>
          </a:graphicData>
        </a:graphic>
      </p:graphicFrame>
    </p:spTree>
    <p:extLst>
      <p:ext uri="{BB962C8B-B14F-4D97-AF65-F5344CB8AC3E}">
        <p14:creationId xmlns:p14="http://schemas.microsoft.com/office/powerpoint/2010/main" val="1912663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454819" y="916755"/>
            <a:ext cx="11282362" cy="5024489"/>
          </a:xfrm>
        </p:spPr>
        <p:txBody>
          <a:bodyPr>
            <a:noAutofit/>
          </a:bodyPr>
          <a:lstStyle/>
          <a:p>
            <a:pPr marL="0" indent="0">
              <a:lnSpc>
                <a:spcPct val="100000"/>
              </a:lnSpc>
              <a:buNone/>
            </a:pPr>
            <a:r>
              <a:rPr lang="fr-FR" b="1" dirty="0">
                <a:latin typeface="Tw Cen MT" panose="020B0602020104020603" pitchFamily="34" charset="0"/>
              </a:rPr>
              <a:t>Objectifs principaux: </a:t>
            </a:r>
          </a:p>
          <a:p>
            <a:pPr>
              <a:lnSpc>
                <a:spcPct val="100000"/>
              </a:lnSpc>
            </a:pPr>
            <a:r>
              <a:rPr lang="fr-FR" dirty="0">
                <a:latin typeface="Tw Cen MT" panose="020B0602020104020603" pitchFamily="34" charset="0"/>
              </a:rPr>
              <a:t>Améliorer la couverture du programme et l'accès précoce au traitement en décentralisant le traitement au niveau communautaire </a:t>
            </a:r>
          </a:p>
          <a:p>
            <a:pPr>
              <a:lnSpc>
                <a:spcPct val="100000"/>
              </a:lnSpc>
            </a:pPr>
            <a:r>
              <a:rPr lang="fr-FR" dirty="0">
                <a:latin typeface="Tw Cen MT" panose="020B0602020104020603" pitchFamily="34" charset="0"/>
              </a:rPr>
              <a:t>Réduire les taux de abandon en rapprochant le traitement, qui nécessite des visites répétées pour suivre les progrès, du lieu de vie des familles </a:t>
            </a:r>
          </a:p>
          <a:p>
            <a:pPr>
              <a:lnSpc>
                <a:spcPct val="100000"/>
              </a:lnSpc>
            </a:pPr>
            <a:r>
              <a:rPr lang="fr-FR" dirty="0">
                <a:latin typeface="Tw Cen MT" panose="020B0602020104020603" pitchFamily="34" charset="0"/>
              </a:rPr>
              <a:t> Réduire les coûts économiques et les coûts d'opportunité de l'accès au traitement pour les soignants </a:t>
            </a:r>
          </a:p>
          <a:p>
            <a:pPr marL="0" indent="0">
              <a:lnSpc>
                <a:spcPct val="100000"/>
              </a:lnSpc>
              <a:buNone/>
            </a:pPr>
            <a:r>
              <a:rPr lang="fr-FR" b="1" dirty="0">
                <a:latin typeface="Tw Cen MT" panose="020B0602020104020603" pitchFamily="34" charset="0"/>
              </a:rPr>
              <a:t>Objectifs secondaires </a:t>
            </a:r>
          </a:p>
          <a:p>
            <a:pPr>
              <a:lnSpc>
                <a:spcPct val="100000"/>
              </a:lnSpc>
            </a:pPr>
            <a:r>
              <a:rPr lang="fr-FR" dirty="0">
                <a:latin typeface="Tw Cen MT" panose="020B0602020104020603" pitchFamily="34" charset="0"/>
              </a:rPr>
              <a:t>Permettre la continuité des services dans des circonstances exceptionnelles, notamment en cas d'épidémies de maladies infectieuses</a:t>
            </a: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chor="ctr">
            <a:normAutofit/>
          </a:bodyPr>
          <a:lstStyle/>
          <a:p>
            <a:pPr algn="ctr"/>
            <a:r>
              <a:rPr lang="en-US" sz="3000" b="1" dirty="0" err="1">
                <a:solidFill>
                  <a:schemeClr val="tx1"/>
                </a:solidFill>
                <a:latin typeface="Tw Cen MT" panose="020B0602020104020603" pitchFamily="34" charset="0"/>
              </a:rPr>
              <a:t>Objectifs</a:t>
            </a:r>
            <a:r>
              <a:rPr lang="en-US" sz="3000" b="1" dirty="0">
                <a:solidFill>
                  <a:schemeClr val="tx1"/>
                </a:solidFill>
                <a:latin typeface="Tw Cen MT" panose="020B0602020104020603" pitchFamily="34" charset="0"/>
              </a:rPr>
              <a:t> du </a:t>
            </a:r>
            <a:r>
              <a:rPr lang="fr-FR" sz="3000" b="1" dirty="0">
                <a:solidFill>
                  <a:schemeClr val="tx1"/>
                </a:solidFill>
                <a:latin typeface="Tw Cen MT" panose="020B0602020104020603" pitchFamily="34" charset="0"/>
              </a:rPr>
              <a:t>traitement de l'émaciation de l'enfant par les </a:t>
            </a:r>
            <a:r>
              <a:rPr lang="fr-FR" sz="3000" b="1" dirty="0" err="1">
                <a:solidFill>
                  <a:schemeClr val="tx1"/>
                </a:solidFill>
                <a:latin typeface="Tw Cen MT" panose="020B0602020104020603" pitchFamily="34" charset="0"/>
              </a:rPr>
              <a:t>RECOs</a:t>
            </a:r>
            <a:endParaRPr lang="en-UG" sz="3000" b="1" dirty="0">
              <a:solidFill>
                <a:schemeClr val="tx1"/>
              </a:solidFill>
              <a:latin typeface="Tw Cen MT" panose="020B0602020104020603" pitchFamily="34" charset="0"/>
            </a:endParaRPr>
          </a:p>
        </p:txBody>
      </p:sp>
    </p:spTree>
    <p:extLst>
      <p:ext uri="{BB962C8B-B14F-4D97-AF65-F5344CB8AC3E}">
        <p14:creationId xmlns:p14="http://schemas.microsoft.com/office/powerpoint/2010/main" val="24468717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9A858A-DCAE-442D-A071-54D0E400A725}"/>
              </a:ext>
            </a:extLst>
          </p:cNvPr>
          <p:cNvSpPr>
            <a:spLocks noGrp="1"/>
          </p:cNvSpPr>
          <p:nvPr>
            <p:ph type="title"/>
          </p:nvPr>
        </p:nvSpPr>
        <p:spPr>
          <a:xfrm>
            <a:off x="838200" y="142639"/>
            <a:ext cx="10515600" cy="772557"/>
          </a:xfrm>
        </p:spPr>
        <p:txBody>
          <a:bodyPr/>
          <a:lstStyle/>
          <a:p>
            <a:r>
              <a:rPr lang="en-US" b="1" dirty="0">
                <a:solidFill>
                  <a:srgbClr val="0000CC"/>
                </a:solidFill>
              </a:rPr>
              <a:t>7-</a:t>
            </a:r>
            <a:r>
              <a:rPr lang="fr-FR" b="1" dirty="0">
                <a:solidFill>
                  <a:srgbClr val="0000CC"/>
                </a:solidFill>
              </a:rPr>
              <a:t>Critères et catégories de sortie </a:t>
            </a:r>
            <a:endParaRPr lang="en-US" b="1" dirty="0">
              <a:solidFill>
                <a:srgbClr val="0000CC"/>
              </a:solidFill>
            </a:endParaRPr>
          </a:p>
        </p:txBody>
      </p:sp>
      <p:pic>
        <p:nvPicPr>
          <p:cNvPr id="5" name="Content Placeholder 4">
            <a:extLst>
              <a:ext uri="{FF2B5EF4-FFF2-40B4-BE49-F238E27FC236}">
                <a16:creationId xmlns:a16="http://schemas.microsoft.com/office/drawing/2014/main" id="{B7E81829-7753-596F-A35A-8FC212BF38BF}"/>
              </a:ext>
            </a:extLst>
          </p:cNvPr>
          <p:cNvPicPr>
            <a:picLocks noGrp="1" noChangeAspect="1"/>
          </p:cNvPicPr>
          <p:nvPr>
            <p:ph idx="1"/>
          </p:nvPr>
        </p:nvPicPr>
        <p:blipFill>
          <a:blip r:embed="rId2"/>
          <a:stretch>
            <a:fillRect/>
          </a:stretch>
        </p:blipFill>
        <p:spPr>
          <a:xfrm>
            <a:off x="1733108" y="1253331"/>
            <a:ext cx="9054002" cy="5366880"/>
          </a:xfrm>
          <a:prstGeom prst="rect">
            <a:avLst/>
          </a:prstGeom>
        </p:spPr>
      </p:pic>
      <p:sp>
        <p:nvSpPr>
          <p:cNvPr id="2" name="Rectangle 1">
            <a:extLst>
              <a:ext uri="{FF2B5EF4-FFF2-40B4-BE49-F238E27FC236}">
                <a16:creationId xmlns:a16="http://schemas.microsoft.com/office/drawing/2014/main" id="{7EAEA603-E262-42A7-ABDF-0368B33FEC1C}"/>
              </a:ext>
            </a:extLst>
          </p:cNvPr>
          <p:cNvSpPr/>
          <p:nvPr/>
        </p:nvSpPr>
        <p:spPr>
          <a:xfrm>
            <a:off x="2927129" y="791666"/>
            <a:ext cx="5926622" cy="461665"/>
          </a:xfrm>
          <a:prstGeom prst="rect">
            <a:avLst/>
          </a:prstGeom>
        </p:spPr>
        <p:txBody>
          <a:bodyPr wrap="none">
            <a:spAutoFit/>
          </a:bodyPr>
          <a:lstStyle/>
          <a:p>
            <a:pPr marL="342900" marR="0" lvl="0" indent="-342900">
              <a:spcBef>
                <a:spcPts val="0"/>
              </a:spcBef>
              <a:spcAft>
                <a:spcPts val="0"/>
              </a:spcAft>
              <a:buFont typeface="+mj-lt"/>
              <a:buAutoNum type="arabicPeriod"/>
            </a:pPr>
            <a:r>
              <a:rPr lang="fr-FR" sz="24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Critères de Sortie enfant de </a:t>
            </a:r>
            <a:r>
              <a:rPr lang="fr-FR" sz="2400" b="1" dirty="0">
                <a:solidFill>
                  <a:srgbClr val="000000"/>
                </a:solidFill>
                <a:latin typeface="Arial Narrow" panose="020B0606020202030204" pitchFamily="34" charset="0"/>
                <a:ea typeface="Times New Roman" panose="02020603050405020304" pitchFamily="18" charset="0"/>
              </a:rPr>
              <a:t>6 mois à 59 mois</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347257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9A858A-DCAE-442D-A071-54D0E400A725}"/>
              </a:ext>
            </a:extLst>
          </p:cNvPr>
          <p:cNvSpPr>
            <a:spLocks noGrp="1"/>
          </p:cNvSpPr>
          <p:nvPr>
            <p:ph type="title"/>
          </p:nvPr>
        </p:nvSpPr>
        <p:spPr>
          <a:xfrm>
            <a:off x="762000" y="-349250"/>
            <a:ext cx="10515600" cy="1325563"/>
          </a:xfrm>
        </p:spPr>
        <p:txBody>
          <a:bodyPr/>
          <a:lstStyle/>
          <a:p>
            <a:r>
              <a:rPr lang="en-US" b="1" dirty="0">
                <a:solidFill>
                  <a:srgbClr val="0000CC"/>
                </a:solidFill>
              </a:rPr>
              <a:t>7-</a:t>
            </a:r>
            <a:r>
              <a:rPr lang="fr-FR" b="1" dirty="0">
                <a:solidFill>
                  <a:srgbClr val="0000CC"/>
                </a:solidFill>
              </a:rPr>
              <a:t>Critères et catégories de sortie </a:t>
            </a:r>
            <a:endParaRPr lang="en-US" b="1" dirty="0">
              <a:solidFill>
                <a:srgbClr val="0000CC"/>
              </a:solidFill>
            </a:endParaRPr>
          </a:p>
        </p:txBody>
      </p:sp>
      <p:sp>
        <p:nvSpPr>
          <p:cNvPr id="2" name="Rectangle 1">
            <a:extLst>
              <a:ext uri="{FF2B5EF4-FFF2-40B4-BE49-F238E27FC236}">
                <a16:creationId xmlns:a16="http://schemas.microsoft.com/office/drawing/2014/main" id="{7EAEA603-E262-42A7-ABDF-0368B33FEC1C}"/>
              </a:ext>
            </a:extLst>
          </p:cNvPr>
          <p:cNvSpPr/>
          <p:nvPr/>
        </p:nvSpPr>
        <p:spPr>
          <a:xfrm>
            <a:off x="1558851" y="1183734"/>
            <a:ext cx="2786340" cy="461665"/>
          </a:xfrm>
          <a:prstGeom prst="rect">
            <a:avLst/>
          </a:prstGeom>
        </p:spPr>
        <p:txBody>
          <a:bodyPr wrap="none">
            <a:spAutoFit/>
          </a:bodyPr>
          <a:lstStyle/>
          <a:p>
            <a:pPr marR="0" lvl="0">
              <a:spcBef>
                <a:spcPts val="0"/>
              </a:spcBef>
              <a:spcAft>
                <a:spcPts val="0"/>
              </a:spcAft>
            </a:pPr>
            <a:r>
              <a:rPr lang="fr-FR" sz="24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2.Suivi après la sortie</a:t>
            </a:r>
            <a:endParaRPr lang="en-US" sz="2400" dirty="0">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A27C45E3-9066-4D93-856E-992672083016}"/>
              </a:ext>
            </a:extLst>
          </p:cNvPr>
          <p:cNvSpPr/>
          <p:nvPr/>
        </p:nvSpPr>
        <p:spPr>
          <a:xfrm>
            <a:off x="762000" y="2314486"/>
            <a:ext cx="11353800" cy="1569660"/>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fr-FR" sz="2400" dirty="0">
                <a:ea typeface="Calibri" panose="020F0502020204030204" pitchFamily="34" charset="0"/>
                <a:cs typeface="Arial" panose="020B0604020202020204" pitchFamily="34" charset="0"/>
              </a:rPr>
              <a:t>Les mères doivent être sensibilisées sur l’importance de la fréquentation des CPS</a:t>
            </a:r>
          </a:p>
          <a:p>
            <a:pPr marL="342900" marR="0" lvl="0" indent="-342900">
              <a:spcBef>
                <a:spcPts val="0"/>
              </a:spcBef>
              <a:spcAft>
                <a:spcPts val="0"/>
              </a:spcAft>
              <a:buFont typeface="Symbol" panose="05050102010706020507" pitchFamily="18" charset="2"/>
              <a:buChar char=""/>
            </a:pPr>
            <a:endParaRPr lang="en-US" sz="2400" dirty="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FR" sz="2400" dirty="0">
                <a:ea typeface="Calibri" panose="020F0502020204030204" pitchFamily="34" charset="0"/>
                <a:cs typeface="Arial" panose="020B0604020202020204" pitchFamily="34" charset="0"/>
              </a:rPr>
              <a:t>Les enfants sortis du centre de santé doivent bénéficier d’un suivi régulier par les relais communautaire</a:t>
            </a:r>
            <a:endParaRPr lang="en-US" sz="2400" dirty="0">
              <a:ea typeface="Times New Roman" panose="02020603050405020304" pitchFamily="18" charset="0"/>
            </a:endParaRPr>
          </a:p>
        </p:txBody>
      </p:sp>
    </p:spTree>
    <p:extLst>
      <p:ext uri="{BB962C8B-B14F-4D97-AF65-F5344CB8AC3E}">
        <p14:creationId xmlns:p14="http://schemas.microsoft.com/office/powerpoint/2010/main" val="10937928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2E958-A08E-4EEE-AEE3-48CBE5D38141}"/>
              </a:ext>
            </a:extLst>
          </p:cNvPr>
          <p:cNvSpPr>
            <a:spLocks noGrp="1"/>
          </p:cNvSpPr>
          <p:nvPr>
            <p:ph type="title"/>
          </p:nvPr>
        </p:nvSpPr>
        <p:spPr>
          <a:xfrm>
            <a:off x="76200" y="18255"/>
            <a:ext cx="12115800" cy="1325563"/>
          </a:xfrm>
        </p:spPr>
        <p:txBody>
          <a:bodyPr/>
          <a:lstStyle/>
          <a:p>
            <a:r>
              <a:rPr lang="fr-FR" b="1" dirty="0">
                <a:solidFill>
                  <a:srgbClr val="0000CC"/>
                </a:solidFill>
              </a:rPr>
              <a:t>8.</a:t>
            </a:r>
            <a:r>
              <a:rPr lang="fr-FR" sz="3000" b="1" dirty="0">
                <a:solidFill>
                  <a:srgbClr val="0000CC"/>
                </a:solidFill>
              </a:rPr>
              <a:t>Surveillance nutritionnelle et prévention de la malnutrition</a:t>
            </a:r>
            <a:endParaRPr lang="en-US" sz="3000" b="1" dirty="0">
              <a:solidFill>
                <a:srgbClr val="0000CC"/>
              </a:solidFill>
            </a:endParaRPr>
          </a:p>
        </p:txBody>
      </p:sp>
      <p:sp>
        <p:nvSpPr>
          <p:cNvPr id="3" name="Content Placeholder 2">
            <a:extLst>
              <a:ext uri="{FF2B5EF4-FFF2-40B4-BE49-F238E27FC236}">
                <a16:creationId xmlns:a16="http://schemas.microsoft.com/office/drawing/2014/main" id="{6EA01983-E5D8-42DE-ABC3-727D6D676F52}"/>
              </a:ext>
            </a:extLst>
          </p:cNvPr>
          <p:cNvSpPr>
            <a:spLocks noGrp="1"/>
          </p:cNvSpPr>
          <p:nvPr>
            <p:ph idx="1"/>
          </p:nvPr>
        </p:nvSpPr>
        <p:spPr>
          <a:xfrm>
            <a:off x="581025" y="1825625"/>
            <a:ext cx="11458575" cy="4351338"/>
          </a:xfrm>
        </p:spPr>
        <p:txBody>
          <a:bodyPr/>
          <a:lstStyle/>
          <a:p>
            <a:pPr lvl="0"/>
            <a:r>
              <a:rPr lang="fr-FR" b="1" dirty="0"/>
              <a:t>Distribution du </a:t>
            </a:r>
            <a:r>
              <a:rPr lang="fr-FR" b="1" dirty="0" err="1"/>
              <a:t>plumpy</a:t>
            </a:r>
            <a:r>
              <a:rPr lang="fr-FR" b="1" dirty="0"/>
              <a:t> </a:t>
            </a:r>
            <a:r>
              <a:rPr lang="fr-FR" b="1" dirty="0" err="1"/>
              <a:t>doz</a:t>
            </a:r>
            <a:r>
              <a:rPr lang="fr-FR" b="1" dirty="0"/>
              <a:t> aux enfants âgés de 6 à 23 mois non-malnutris avec un PB&gt; 125 mm et PB&lt;130mm</a:t>
            </a:r>
          </a:p>
          <a:p>
            <a:pPr lvl="0"/>
            <a:endParaRPr lang="en-US" dirty="0"/>
          </a:p>
          <a:p>
            <a:pPr lvl="0"/>
            <a:r>
              <a:rPr lang="fr-FR" dirty="0"/>
              <a:t>Mettre en place la stratégie PB mère</a:t>
            </a:r>
          </a:p>
          <a:p>
            <a:pPr lvl="0"/>
            <a:endParaRPr lang="en-US" dirty="0"/>
          </a:p>
          <a:p>
            <a:pPr lvl="0"/>
            <a:r>
              <a:rPr lang="fr-FR" dirty="0"/>
              <a:t>Sensibilisation et promotion de l’ANJE et les autres PFE</a:t>
            </a:r>
            <a:endParaRPr lang="en-US" dirty="0"/>
          </a:p>
          <a:p>
            <a:endParaRPr lang="en-US" dirty="0"/>
          </a:p>
        </p:txBody>
      </p:sp>
    </p:spTree>
    <p:extLst>
      <p:ext uri="{BB962C8B-B14F-4D97-AF65-F5344CB8AC3E}">
        <p14:creationId xmlns:p14="http://schemas.microsoft.com/office/powerpoint/2010/main" val="31942230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6EFB-C056-46F4-93F7-5EF98C4A8B31}"/>
              </a:ext>
            </a:extLst>
          </p:cNvPr>
          <p:cNvSpPr>
            <a:spLocks noGrp="1"/>
          </p:cNvSpPr>
          <p:nvPr>
            <p:ph type="title"/>
          </p:nvPr>
        </p:nvSpPr>
        <p:spPr>
          <a:xfrm>
            <a:off x="571500" y="-254000"/>
            <a:ext cx="10515600" cy="1325563"/>
          </a:xfrm>
        </p:spPr>
        <p:txBody>
          <a:bodyPr/>
          <a:lstStyle/>
          <a:p>
            <a:r>
              <a:rPr lang="en-US" b="1" dirty="0">
                <a:solidFill>
                  <a:srgbClr val="0000CC"/>
                </a:solidFill>
              </a:rPr>
              <a:t>9-Visite à domicile </a:t>
            </a:r>
          </a:p>
        </p:txBody>
      </p:sp>
      <p:sp>
        <p:nvSpPr>
          <p:cNvPr id="3" name="Content Placeholder 2">
            <a:extLst>
              <a:ext uri="{FF2B5EF4-FFF2-40B4-BE49-F238E27FC236}">
                <a16:creationId xmlns:a16="http://schemas.microsoft.com/office/drawing/2014/main" id="{CE2B587E-E8F9-4330-BCDB-33889F936B8A}"/>
              </a:ext>
            </a:extLst>
          </p:cNvPr>
          <p:cNvSpPr>
            <a:spLocks noGrp="1"/>
          </p:cNvSpPr>
          <p:nvPr>
            <p:ph idx="1"/>
          </p:nvPr>
        </p:nvSpPr>
        <p:spPr>
          <a:xfrm>
            <a:off x="400049" y="996949"/>
            <a:ext cx="11534775" cy="5584825"/>
          </a:xfrm>
        </p:spPr>
        <p:txBody>
          <a:bodyPr>
            <a:normAutofit lnSpcReduction="10000"/>
          </a:bodyPr>
          <a:lstStyle/>
          <a:p>
            <a:r>
              <a:rPr lang="fr-FR" dirty="0"/>
              <a:t>Rappelez à l’accompagnant de donner à l'enfant suffisamment à boire de l'eau et se laver les mains avant de donner le </a:t>
            </a:r>
            <a:r>
              <a:rPr lang="fr-FR" dirty="0" err="1"/>
              <a:t>plumpy</a:t>
            </a:r>
            <a:r>
              <a:rPr lang="fr-FR" dirty="0"/>
              <a:t> </a:t>
            </a:r>
            <a:r>
              <a:rPr lang="fr-FR" dirty="0" err="1"/>
              <a:t>nut</a:t>
            </a:r>
            <a:endParaRPr lang="fr-FR" dirty="0"/>
          </a:p>
          <a:p>
            <a:endParaRPr lang="fr-FR" dirty="0"/>
          </a:p>
          <a:p>
            <a:endParaRPr lang="fr-FR" dirty="0"/>
          </a:p>
          <a:p>
            <a:endParaRPr lang="fr-FR" dirty="0"/>
          </a:p>
          <a:p>
            <a:endParaRPr lang="fr-FR" dirty="0"/>
          </a:p>
          <a:p>
            <a:pPr lvl="0"/>
            <a:r>
              <a:rPr lang="fr-FR" dirty="0"/>
              <a:t>Demandez à l’accompagnant de montrer les sachets restants de </a:t>
            </a:r>
            <a:r>
              <a:rPr lang="fr-FR" dirty="0" err="1"/>
              <a:t>plumpy</a:t>
            </a:r>
            <a:r>
              <a:rPr lang="fr-FR" dirty="0"/>
              <a:t> </a:t>
            </a:r>
            <a:r>
              <a:rPr lang="fr-FR" dirty="0" err="1"/>
              <a:t>nut</a:t>
            </a:r>
            <a:r>
              <a:rPr lang="fr-FR" dirty="0"/>
              <a:t> et regardez l'enfant manger un sachet. </a:t>
            </a:r>
            <a:endParaRPr lang="en-US" dirty="0"/>
          </a:p>
          <a:p>
            <a:r>
              <a:rPr lang="fr-FR" dirty="0"/>
              <a:t>Conseillez à l’accompagnant de ne pas partager le </a:t>
            </a:r>
            <a:r>
              <a:rPr lang="fr-FR" dirty="0" err="1"/>
              <a:t>plumpy</a:t>
            </a:r>
            <a:r>
              <a:rPr lang="fr-FR" dirty="0"/>
              <a:t> </a:t>
            </a:r>
            <a:r>
              <a:rPr lang="fr-FR" dirty="0" err="1"/>
              <a:t>nut</a:t>
            </a:r>
            <a:r>
              <a:rPr lang="fr-FR" dirty="0"/>
              <a:t> avec d'autres.</a:t>
            </a:r>
          </a:p>
          <a:p>
            <a:endParaRPr lang="fr-FR" dirty="0"/>
          </a:p>
          <a:p>
            <a:endParaRPr lang="fr-FR" dirty="0"/>
          </a:p>
          <a:p>
            <a:pPr lvl="8"/>
            <a:r>
              <a:rPr lang="fr-FR" sz="2400" dirty="0">
                <a:solidFill>
                  <a:srgbClr val="0000CC"/>
                </a:solidFill>
              </a:rPr>
              <a:t>Remplissage de la fiche de VAD</a:t>
            </a:r>
            <a:endParaRPr lang="en-US" sz="2400" dirty="0">
              <a:solidFill>
                <a:srgbClr val="0000CC"/>
              </a:solidFill>
            </a:endParaRPr>
          </a:p>
          <a:p>
            <a:endParaRPr lang="en-US" dirty="0"/>
          </a:p>
          <a:p>
            <a:endParaRPr lang="en-US" dirty="0"/>
          </a:p>
        </p:txBody>
      </p:sp>
      <p:pic>
        <p:nvPicPr>
          <p:cNvPr id="4" name="Picture 3">
            <a:extLst>
              <a:ext uri="{FF2B5EF4-FFF2-40B4-BE49-F238E27FC236}">
                <a16:creationId xmlns:a16="http://schemas.microsoft.com/office/drawing/2014/main" id="{22BBFD2B-1DAA-4391-9F7A-E08107AE66F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659788" y="1444625"/>
            <a:ext cx="3352800" cy="1984375"/>
          </a:xfrm>
          <a:prstGeom prst="rect">
            <a:avLst/>
          </a:prstGeom>
          <a:noFill/>
          <a:ln>
            <a:noFill/>
          </a:ln>
        </p:spPr>
      </p:pic>
      <p:pic>
        <p:nvPicPr>
          <p:cNvPr id="5" name="Picture 4">
            <a:extLst>
              <a:ext uri="{FF2B5EF4-FFF2-40B4-BE49-F238E27FC236}">
                <a16:creationId xmlns:a16="http://schemas.microsoft.com/office/drawing/2014/main" id="{FF66BD91-F671-4A05-AFF8-060E8AC9AAC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71500" y="4585401"/>
            <a:ext cx="2444750" cy="1590674"/>
          </a:xfrm>
          <a:prstGeom prst="rect">
            <a:avLst/>
          </a:prstGeom>
          <a:noFill/>
          <a:ln>
            <a:noFill/>
          </a:ln>
        </p:spPr>
      </p:pic>
    </p:spTree>
    <p:extLst>
      <p:ext uri="{BB962C8B-B14F-4D97-AF65-F5344CB8AC3E}">
        <p14:creationId xmlns:p14="http://schemas.microsoft.com/office/powerpoint/2010/main" val="29825285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FFBE-8CC9-4EF9-95EA-15EE449215F3}"/>
              </a:ext>
            </a:extLst>
          </p:cNvPr>
          <p:cNvSpPr>
            <a:spLocks noGrp="1"/>
          </p:cNvSpPr>
          <p:nvPr>
            <p:ph type="title"/>
          </p:nvPr>
        </p:nvSpPr>
        <p:spPr/>
        <p:txBody>
          <a:bodyPr/>
          <a:lstStyle/>
          <a:p>
            <a:r>
              <a:rPr lang="fr-FR" b="1">
                <a:solidFill>
                  <a:srgbClr val="0000CC"/>
                </a:solidFill>
              </a:rPr>
              <a:t>10-Outils</a:t>
            </a:r>
            <a:r>
              <a:rPr lang="fr-FR" b="1"/>
              <a:t> </a:t>
            </a:r>
            <a:endParaRPr lang="en-US" dirty="0"/>
          </a:p>
        </p:txBody>
      </p:sp>
      <p:sp>
        <p:nvSpPr>
          <p:cNvPr id="3" name="Content Placeholder 2">
            <a:extLst>
              <a:ext uri="{FF2B5EF4-FFF2-40B4-BE49-F238E27FC236}">
                <a16:creationId xmlns:a16="http://schemas.microsoft.com/office/drawing/2014/main" id="{D6C5ACF6-511C-4611-BD3F-5C7372233309}"/>
              </a:ext>
            </a:extLst>
          </p:cNvPr>
          <p:cNvSpPr>
            <a:spLocks noGrp="1"/>
          </p:cNvSpPr>
          <p:nvPr>
            <p:ph idx="1"/>
          </p:nvPr>
        </p:nvSpPr>
        <p:spPr/>
        <p:txBody>
          <a:bodyPr/>
          <a:lstStyle/>
          <a:p>
            <a:pPr marL="0" indent="0">
              <a:buNone/>
            </a:pPr>
            <a:r>
              <a:rPr lang="fr-FR" b="1" dirty="0"/>
              <a:t>-Registre </a:t>
            </a:r>
          </a:p>
          <a:p>
            <a:pPr marL="0" indent="0">
              <a:buNone/>
            </a:pPr>
            <a:r>
              <a:rPr lang="fr-FR" b="1" dirty="0"/>
              <a:t>-Les fiches de suivi MAS </a:t>
            </a:r>
          </a:p>
          <a:p>
            <a:pPr marL="0" indent="0">
              <a:buNone/>
            </a:pPr>
            <a:r>
              <a:rPr lang="fr-FR" b="1" dirty="0"/>
              <a:t>-Rapport Mensuel </a:t>
            </a:r>
          </a:p>
          <a:p>
            <a:endParaRPr lang="fr-FR" b="1" dirty="0"/>
          </a:p>
          <a:p>
            <a:endParaRPr lang="fr-FR" b="1" dirty="0"/>
          </a:p>
          <a:p>
            <a:pPr marL="0" indent="0">
              <a:buNone/>
            </a:pPr>
            <a:endParaRPr lang="en-US" dirty="0"/>
          </a:p>
        </p:txBody>
      </p:sp>
    </p:spTree>
    <p:extLst>
      <p:ext uri="{BB962C8B-B14F-4D97-AF65-F5344CB8AC3E}">
        <p14:creationId xmlns:p14="http://schemas.microsoft.com/office/powerpoint/2010/main" val="41577369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6CADBE-5BB9-0E1C-509C-616452FE0080}"/>
              </a:ext>
            </a:extLst>
          </p:cNvPr>
          <p:cNvSpPr>
            <a:spLocks noGrp="1"/>
          </p:cNvSpPr>
          <p:nvPr>
            <p:ph type="title"/>
          </p:nvPr>
        </p:nvSpPr>
        <p:spPr>
          <a:xfrm>
            <a:off x="1737757" y="2220686"/>
            <a:ext cx="9392206" cy="1923802"/>
          </a:xfrm>
        </p:spPr>
        <p:txBody>
          <a:bodyPr>
            <a:normAutofit/>
          </a:bodyPr>
          <a:lstStyle/>
          <a:p>
            <a:r>
              <a:rPr lang="fr-FR" sz="4000" b="1" dirty="0">
                <a:solidFill>
                  <a:schemeClr val="tx1"/>
                </a:solidFill>
              </a:rPr>
              <a:t>Point clé pour le formation de les relais communautaires à faible niveau d'alphabétisation</a:t>
            </a:r>
          </a:p>
        </p:txBody>
      </p:sp>
      <p:sp>
        <p:nvSpPr>
          <p:cNvPr id="4" name="Text Placeholder 3">
            <a:extLst>
              <a:ext uri="{FF2B5EF4-FFF2-40B4-BE49-F238E27FC236}">
                <a16:creationId xmlns:a16="http://schemas.microsoft.com/office/drawing/2014/main" id="{1E807FC8-CA87-EC2D-9E99-257F3604B020}"/>
              </a:ext>
            </a:extLst>
          </p:cNvPr>
          <p:cNvSpPr>
            <a:spLocks noGrp="1"/>
          </p:cNvSpPr>
          <p:nvPr>
            <p:ph type="body" sz="quarter" idx="12"/>
          </p:nvPr>
        </p:nvSpPr>
        <p:spPr/>
        <p:txBody>
          <a:bodyPr/>
          <a:lstStyle/>
          <a:p>
            <a:endParaRPr lang="en-UG"/>
          </a:p>
        </p:txBody>
      </p:sp>
      <p:sp>
        <p:nvSpPr>
          <p:cNvPr id="6" name="Text Placeholder 5">
            <a:extLst>
              <a:ext uri="{FF2B5EF4-FFF2-40B4-BE49-F238E27FC236}">
                <a16:creationId xmlns:a16="http://schemas.microsoft.com/office/drawing/2014/main" id="{94950304-E524-73B4-8B44-19DF5E7AF4EC}"/>
              </a:ext>
            </a:extLst>
          </p:cNvPr>
          <p:cNvSpPr>
            <a:spLocks noGrp="1"/>
          </p:cNvSpPr>
          <p:nvPr>
            <p:ph type="body" sz="quarter" idx="13"/>
          </p:nvPr>
        </p:nvSpPr>
        <p:spPr/>
        <p:txBody>
          <a:bodyPr/>
          <a:lstStyle/>
          <a:p>
            <a:endParaRPr lang="en-UG"/>
          </a:p>
        </p:txBody>
      </p:sp>
    </p:spTree>
    <p:extLst>
      <p:ext uri="{BB962C8B-B14F-4D97-AF65-F5344CB8AC3E}">
        <p14:creationId xmlns:p14="http://schemas.microsoft.com/office/powerpoint/2010/main" val="17582974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CD6131-B8EB-D9D7-7127-334D26A97C97}"/>
              </a:ext>
            </a:extLst>
          </p:cNvPr>
          <p:cNvSpPr>
            <a:spLocks noGrp="1"/>
          </p:cNvSpPr>
          <p:nvPr>
            <p:ph idx="1"/>
          </p:nvPr>
        </p:nvSpPr>
        <p:spPr>
          <a:xfrm>
            <a:off x="838200" y="952500"/>
            <a:ext cx="10515600" cy="5224463"/>
          </a:xfrm>
        </p:spPr>
        <p:txBody>
          <a:bodyPr>
            <a:normAutofit fontScale="92500" lnSpcReduction="10000"/>
          </a:bodyPr>
          <a:lstStyle/>
          <a:p>
            <a:r>
              <a:rPr lang="fr-FR" dirty="0">
                <a:latin typeface="Tw Cen MT" panose="020B0602020104020603" pitchFamily="34" charset="0"/>
              </a:rPr>
              <a:t>Si les </a:t>
            </a:r>
            <a:r>
              <a:rPr lang="fr-FR" dirty="0" err="1">
                <a:latin typeface="Tw Cen MT" panose="020B0602020104020603" pitchFamily="34" charset="0"/>
              </a:rPr>
              <a:t>RECOs</a:t>
            </a:r>
            <a:r>
              <a:rPr lang="fr-FR" dirty="0">
                <a:latin typeface="Tw Cen MT" panose="020B0602020104020603" pitchFamily="34" charset="0"/>
              </a:rPr>
              <a:t> ont un faible niveau d'alphabétisation : Objectifs : Passez en revue les objectifs de formation un par un et demandez au groupe de les répéter à haute voix. Passez-les tous en revue une deuxième fois. Référez-vous régulièrement aux objectifs de formation, par exemple au début de chaque journée. Au début et à la fin de chaque session, rappelez-leur quel(s) objectif(s) de formation a (ont) été couvert(s) dans cette activité.</a:t>
            </a:r>
          </a:p>
          <a:p>
            <a:r>
              <a:rPr lang="fr-FR" b="1" dirty="0">
                <a:latin typeface="Tw Cen MT" panose="020B0602020104020603" pitchFamily="34" charset="0"/>
              </a:rPr>
              <a:t>Méthodes: </a:t>
            </a:r>
          </a:p>
          <a:p>
            <a:pPr lvl="1">
              <a:buFont typeface="Wingdings" panose="05000000000000000000" pitchFamily="2" charset="2"/>
              <a:buChar char="ü"/>
            </a:pPr>
            <a:r>
              <a:rPr lang="fr-FR" dirty="0">
                <a:latin typeface="Tw Cen MT" panose="020B0602020104020603" pitchFamily="34" charset="0"/>
              </a:rPr>
              <a:t>Utiliser des guides plus visuels, par exemple des images lors de la description des signes de danger, de l'administration des médicaments de routine.</a:t>
            </a:r>
          </a:p>
          <a:p>
            <a:pPr lvl="1">
              <a:buFont typeface="Wingdings" panose="05000000000000000000" pitchFamily="2" charset="2"/>
              <a:buChar char="ü"/>
            </a:pPr>
            <a:r>
              <a:rPr lang="fr-FR" dirty="0">
                <a:latin typeface="Tw Cen MT" panose="020B0602020104020603" pitchFamily="34" charset="0"/>
              </a:rPr>
              <a:t>des approches guidées par questions et </a:t>
            </a:r>
          </a:p>
          <a:p>
            <a:pPr lvl="1">
              <a:buFont typeface="Wingdings" panose="05000000000000000000" pitchFamily="2" charset="2"/>
              <a:buChar char="ü"/>
            </a:pPr>
            <a:r>
              <a:rPr lang="fr-FR" dirty="0">
                <a:latin typeface="Tw Cen MT" panose="020B0602020104020603" pitchFamily="34" charset="0"/>
              </a:rPr>
              <a:t>réponses, des jeux de rôle, des scénarios de cas.</a:t>
            </a:r>
          </a:p>
          <a:p>
            <a:pPr lvl="1">
              <a:buFont typeface="Wingdings" panose="05000000000000000000" pitchFamily="2" charset="2"/>
              <a:buChar char="ü"/>
            </a:pPr>
            <a:r>
              <a:rPr lang="fr-FR" dirty="0">
                <a:latin typeface="Tw Cen MT" panose="020B0602020104020603" pitchFamily="34" charset="0"/>
              </a:rPr>
              <a:t>Pratique (si possible, demander aux relais communautaires de pratiquer sur leurs propres enfants)</a:t>
            </a:r>
          </a:p>
          <a:p>
            <a:r>
              <a:rPr lang="fr-FR" dirty="0">
                <a:latin typeface="Tw Cen MT" panose="020B0602020104020603" pitchFamily="34" charset="0"/>
              </a:rPr>
              <a:t>Insister sur ce qu'il faut faire lors d'une visite de suivi, c'est-à-dire si l'état de l'enfant s'améliore ou non et quels sont les signes de danger.</a:t>
            </a:r>
            <a:endParaRPr lang="en-UG" dirty="0">
              <a:latin typeface="Tw Cen MT" panose="020B0602020104020603" pitchFamily="34" charset="0"/>
            </a:endParaRPr>
          </a:p>
        </p:txBody>
      </p:sp>
      <p:sp>
        <p:nvSpPr>
          <p:cNvPr id="3" name="Title 2">
            <a:extLst>
              <a:ext uri="{FF2B5EF4-FFF2-40B4-BE49-F238E27FC236}">
                <a16:creationId xmlns:a16="http://schemas.microsoft.com/office/drawing/2014/main" id="{9CE58946-CCA8-81E5-D40F-A940B83355E5}"/>
              </a:ext>
            </a:extLst>
          </p:cNvPr>
          <p:cNvSpPr>
            <a:spLocks noGrp="1"/>
          </p:cNvSpPr>
          <p:nvPr>
            <p:ph type="title"/>
          </p:nvPr>
        </p:nvSpPr>
        <p:spPr/>
        <p:txBody>
          <a:bodyPr>
            <a:normAutofit/>
          </a:bodyPr>
          <a:lstStyle/>
          <a:p>
            <a:pPr algn="ctr"/>
            <a:r>
              <a:rPr lang="fr-FR" sz="3000" b="1" dirty="0">
                <a:solidFill>
                  <a:schemeClr val="tx1"/>
                </a:solidFill>
                <a:latin typeface="Tw Cen MT" panose="020B0602020104020603" pitchFamily="34" charset="0"/>
              </a:rPr>
              <a:t>Points clés pour les RECO à faible niveau d'alphabétisation</a:t>
            </a:r>
            <a:endParaRPr lang="en-UG" sz="3000" b="1" dirty="0">
              <a:solidFill>
                <a:schemeClr val="tx1"/>
              </a:solidFill>
              <a:latin typeface="Tw Cen MT" panose="020B0602020104020603" pitchFamily="34" charset="0"/>
            </a:endParaRPr>
          </a:p>
        </p:txBody>
      </p:sp>
    </p:spTree>
    <p:extLst>
      <p:ext uri="{BB962C8B-B14F-4D97-AF65-F5344CB8AC3E}">
        <p14:creationId xmlns:p14="http://schemas.microsoft.com/office/powerpoint/2010/main" val="28399795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677AC-CCCE-4DE6-95A7-CE0E64C39EF2}"/>
              </a:ext>
            </a:extLst>
          </p:cNvPr>
          <p:cNvSpPr>
            <a:spLocks noGrp="1"/>
          </p:cNvSpPr>
          <p:nvPr>
            <p:ph type="ctrTitle"/>
          </p:nvPr>
        </p:nvSpPr>
        <p:spPr>
          <a:xfrm>
            <a:off x="1866901" y="1865321"/>
            <a:ext cx="6215062" cy="2779132"/>
          </a:xfrm>
        </p:spPr>
        <p:txBody>
          <a:bodyPr>
            <a:normAutofit/>
          </a:bodyPr>
          <a:lstStyle/>
          <a:p>
            <a:r>
              <a:rPr lang="fr-FR" sz="4000" b="1" dirty="0">
                <a:solidFill>
                  <a:srgbClr val="0000CC"/>
                </a:solidFill>
                <a:latin typeface="Tw Cen MT" panose="020B0602020104020603" pitchFamily="34" charset="0"/>
              </a:rPr>
              <a:t>Reduction de la fréquence des visites de suivi</a:t>
            </a:r>
            <a:br>
              <a:rPr lang="en-US" dirty="0">
                <a:latin typeface="Tw Cen MT" panose="020B0602020104020603" pitchFamily="34" charset="0"/>
              </a:rPr>
            </a:br>
            <a:endParaRPr lang="en-US" dirty="0">
              <a:latin typeface="Tw Cen MT" panose="020B0602020104020603" pitchFamily="34" charset="0"/>
            </a:endParaRPr>
          </a:p>
        </p:txBody>
      </p:sp>
      <p:sp>
        <p:nvSpPr>
          <p:cNvPr id="3" name="Subtitle 2">
            <a:extLst>
              <a:ext uri="{FF2B5EF4-FFF2-40B4-BE49-F238E27FC236}">
                <a16:creationId xmlns:a16="http://schemas.microsoft.com/office/drawing/2014/main" id="{DA8A9458-10C3-42A9-97A6-F5B435145C40}"/>
              </a:ext>
            </a:extLst>
          </p:cNvPr>
          <p:cNvSpPr>
            <a:spLocks noGrp="1"/>
          </p:cNvSpPr>
          <p:nvPr>
            <p:ph type="subTitle" idx="1"/>
          </p:nvPr>
        </p:nvSpPr>
        <p:spPr>
          <a:xfrm>
            <a:off x="2588419" y="4473178"/>
            <a:ext cx="6858000" cy="526334"/>
          </a:xfrm>
        </p:spPr>
        <p:txBody>
          <a:bodyPr/>
          <a:lstStyle/>
          <a:p>
            <a:r>
              <a:rPr lang="fr-FR" b="1" dirty="0"/>
              <a:t>JUIN 2023</a:t>
            </a:r>
            <a:endParaRPr lang="en-US" b="1" dirty="0"/>
          </a:p>
          <a:p>
            <a:endParaRPr lang="en-US" dirty="0"/>
          </a:p>
        </p:txBody>
      </p:sp>
      <p:pic>
        <p:nvPicPr>
          <p:cNvPr id="4" name="Picture 3" descr="Description : Description : Description : Description: Armoiries_de_la_République_démocratique_du_Congo_-_2006">
            <a:extLst>
              <a:ext uri="{FF2B5EF4-FFF2-40B4-BE49-F238E27FC236}">
                <a16:creationId xmlns:a16="http://schemas.microsoft.com/office/drawing/2014/main" id="{0D6EE5E7-CB59-40AB-A76D-6D14524DC67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66901" y="424062"/>
            <a:ext cx="1569026" cy="1155356"/>
          </a:xfrm>
          <a:prstGeom prst="rect">
            <a:avLst/>
          </a:prstGeom>
          <a:noFill/>
          <a:ln>
            <a:noFill/>
          </a:ln>
        </p:spPr>
      </p:pic>
      <p:pic>
        <p:nvPicPr>
          <p:cNvPr id="6" name="Picture 5">
            <a:extLst>
              <a:ext uri="{FF2B5EF4-FFF2-40B4-BE49-F238E27FC236}">
                <a16:creationId xmlns:a16="http://schemas.microsoft.com/office/drawing/2014/main" id="{3559322B-C75F-4743-A9DF-0D9817379477}"/>
              </a:ext>
            </a:extLst>
          </p:cNvPr>
          <p:cNvPicPr>
            <a:picLocks noChangeAspect="1"/>
          </p:cNvPicPr>
          <p:nvPr/>
        </p:nvPicPr>
        <p:blipFill>
          <a:blip r:embed="rId3"/>
          <a:stretch>
            <a:fillRect/>
          </a:stretch>
        </p:blipFill>
        <p:spPr>
          <a:xfrm>
            <a:off x="7322621" y="498280"/>
            <a:ext cx="3050104" cy="942377"/>
          </a:xfrm>
          <a:prstGeom prst="rect">
            <a:avLst/>
          </a:prstGeom>
        </p:spPr>
      </p:pic>
      <p:pic>
        <p:nvPicPr>
          <p:cNvPr id="5" name="Picture 4">
            <a:extLst>
              <a:ext uri="{FF2B5EF4-FFF2-40B4-BE49-F238E27FC236}">
                <a16:creationId xmlns:a16="http://schemas.microsoft.com/office/drawing/2014/main" id="{4295375A-FAC4-7A47-0CE1-8D1BC83FC1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8177" y="5094090"/>
            <a:ext cx="1800596" cy="991357"/>
          </a:xfrm>
          <a:prstGeom prst="rect">
            <a:avLst/>
          </a:prstGeom>
        </p:spPr>
      </p:pic>
      <p:pic>
        <p:nvPicPr>
          <p:cNvPr id="7" name="Picture 6" descr="Text&#10;&#10;Description automatically generated">
            <a:extLst>
              <a:ext uri="{FF2B5EF4-FFF2-40B4-BE49-F238E27FC236}">
                <a16:creationId xmlns:a16="http://schemas.microsoft.com/office/drawing/2014/main" id="{9CEEFE58-3ABB-DF89-C0D9-19DEFDCDA4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7438" y="5107700"/>
            <a:ext cx="2789753" cy="977746"/>
          </a:xfrm>
          <a:prstGeom prst="rect">
            <a:avLst/>
          </a:prstGeom>
        </p:spPr>
      </p:pic>
      <p:pic>
        <p:nvPicPr>
          <p:cNvPr id="8" name="Picture 7">
            <a:extLst>
              <a:ext uri="{FF2B5EF4-FFF2-40B4-BE49-F238E27FC236}">
                <a16:creationId xmlns:a16="http://schemas.microsoft.com/office/drawing/2014/main" id="{95D248EF-E11A-AD30-F234-92661651E1CF}"/>
              </a:ext>
            </a:extLst>
          </p:cNvPr>
          <p:cNvPicPr>
            <a:picLocks noChangeAspect="1"/>
          </p:cNvPicPr>
          <p:nvPr/>
        </p:nvPicPr>
        <p:blipFill>
          <a:blip r:embed="rId6"/>
          <a:stretch>
            <a:fillRect/>
          </a:stretch>
        </p:blipFill>
        <p:spPr>
          <a:xfrm>
            <a:off x="7729539" y="1694046"/>
            <a:ext cx="3667404" cy="3383616"/>
          </a:xfrm>
          <a:prstGeom prst="rect">
            <a:avLst/>
          </a:prstGeom>
        </p:spPr>
      </p:pic>
    </p:spTree>
    <p:extLst>
      <p:ext uri="{BB962C8B-B14F-4D97-AF65-F5344CB8AC3E}">
        <p14:creationId xmlns:p14="http://schemas.microsoft.com/office/powerpoint/2010/main" val="29636745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838200" y="1403927"/>
            <a:ext cx="10515600" cy="3869822"/>
          </a:xfrm>
        </p:spPr>
        <p:txBody>
          <a:bodyPr>
            <a:normAutofit/>
          </a:bodyPr>
          <a:lstStyle/>
          <a:p>
            <a:pPr marL="0" indent="0" algn="just">
              <a:lnSpc>
                <a:spcPct val="150000"/>
              </a:lnSpc>
              <a:buNone/>
            </a:pPr>
            <a:r>
              <a:rPr lang="fr-FR" sz="2600" dirty="0">
                <a:solidFill>
                  <a:srgbClr val="FF0000"/>
                </a:solidFill>
                <a:latin typeface="Tw Cen MT" panose="020B0602020104020603" pitchFamily="34" charset="0"/>
              </a:rPr>
              <a:t>Cette session a été organisée à des fins pédagogiques dans l'éventualité où la modification de la fréquence des visites (2 semaines pour les MAS et 4 semaines pour les MAM) serait mise en œuvre à l'avenir. Cela ne s'applique pas actuellement à la RDC car la modification de la fréquence des visites est hebdomadaire pour les SAM et les MAM.</a:t>
            </a: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a:xfrm>
            <a:off x="329609" y="32709"/>
            <a:ext cx="11080875" cy="648328"/>
          </a:xfrm>
        </p:spPr>
        <p:txBody>
          <a:bodyPr>
            <a:normAutofit/>
          </a:bodyPr>
          <a:lstStyle/>
          <a:p>
            <a:pPr algn="ctr"/>
            <a:r>
              <a:rPr lang="fr-FR" sz="3000" b="1" dirty="0">
                <a:solidFill>
                  <a:schemeClr val="tx1"/>
                </a:solidFill>
                <a:latin typeface="Tw Cen MT" panose="020B0602020104020603" pitchFamily="34" charset="0"/>
                <a:cs typeface="Arial" panose="020B0604020202020204" pitchFamily="34" charset="0"/>
              </a:rPr>
              <a:t>Note</a:t>
            </a:r>
            <a:endParaRPr lang="en-UG" sz="3000" dirty="0">
              <a:solidFill>
                <a:schemeClr val="tx1"/>
              </a:solidFill>
              <a:latin typeface="Tw Cen MT" panose="020B0602020104020603" pitchFamily="34" charset="0"/>
            </a:endParaRPr>
          </a:p>
        </p:txBody>
      </p:sp>
    </p:spTree>
    <p:extLst>
      <p:ext uri="{BB962C8B-B14F-4D97-AF65-F5344CB8AC3E}">
        <p14:creationId xmlns:p14="http://schemas.microsoft.com/office/powerpoint/2010/main" val="17937045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p:txBody>
          <a:bodyPr>
            <a:normAutofit/>
          </a:bodyPr>
          <a:lstStyle/>
          <a:p>
            <a:pPr marL="514350" indent="-514350" algn="just">
              <a:buFont typeface="+mj-lt"/>
              <a:buAutoNum type="arabicPeriod"/>
            </a:pPr>
            <a:r>
              <a:rPr lang="fr-FR" sz="2600" dirty="0">
                <a:latin typeface="Tw Cen MT" panose="020B0602020104020603" pitchFamily="34" charset="0"/>
              </a:rPr>
              <a:t>Objectifs de la session</a:t>
            </a:r>
          </a:p>
          <a:p>
            <a:pPr marL="514350" indent="-514350" algn="just">
              <a:buFont typeface="+mj-lt"/>
              <a:buAutoNum type="arabicPeriod"/>
            </a:pPr>
            <a:r>
              <a:rPr lang="fr-FR" sz="2600" dirty="0">
                <a:latin typeface="Tw Cen MT" panose="020B0602020104020603" pitchFamily="34" charset="0"/>
              </a:rPr>
              <a:t>Définition.</a:t>
            </a:r>
          </a:p>
          <a:p>
            <a:pPr marL="514350" indent="-514350" algn="just">
              <a:buFont typeface="+mj-lt"/>
              <a:buAutoNum type="arabicPeriod"/>
            </a:pPr>
            <a:r>
              <a:rPr lang="fr-FR" sz="2600" dirty="0">
                <a:latin typeface="Tw Cen MT" panose="020B0602020104020603" pitchFamily="34" charset="0"/>
              </a:rPr>
              <a:t>Objectifs de l’approche</a:t>
            </a:r>
          </a:p>
          <a:p>
            <a:pPr marL="514350" indent="-514350" algn="just">
              <a:buFont typeface="+mj-lt"/>
              <a:buAutoNum type="arabicPeriod"/>
            </a:pPr>
            <a:r>
              <a:rPr lang="fr-FR" sz="2600" dirty="0">
                <a:latin typeface="Tw Cen MT" panose="020B0602020104020603" pitchFamily="34" charset="0"/>
              </a:rPr>
              <a:t>Implications programmatique et considérations opérationnelles </a:t>
            </a:r>
          </a:p>
          <a:p>
            <a:pPr marL="514350" indent="-514350" algn="just">
              <a:buFont typeface="+mj-lt"/>
              <a:buAutoNum type="arabicPeriod"/>
            </a:pPr>
            <a:r>
              <a:rPr lang="fr-FR" sz="2600" dirty="0">
                <a:latin typeface="Tw Cen MT" panose="020B0602020104020603" pitchFamily="34" charset="0"/>
              </a:rPr>
              <a:t> avantages et risques pour l'enfant et la famille</a:t>
            </a:r>
          </a:p>
          <a:p>
            <a:pPr marL="514350" indent="-514350" algn="just">
              <a:buFont typeface="+mj-lt"/>
              <a:buAutoNum type="arabicPeriod"/>
            </a:pPr>
            <a:r>
              <a:rPr lang="fr-FR" sz="2600" dirty="0">
                <a:latin typeface="Tw Cen MT" panose="020B0602020104020603" pitchFamily="34" charset="0"/>
              </a:rPr>
              <a:t>Signes de danger</a:t>
            </a:r>
          </a:p>
          <a:p>
            <a:pPr marL="514350" indent="-514350" algn="just">
              <a:buFont typeface="+mj-lt"/>
              <a:buAutoNum type="arabicPeriod"/>
            </a:pPr>
            <a:r>
              <a:rPr lang="fr-FR" sz="2600" dirty="0">
                <a:latin typeface="Tw Cen MT" panose="020B0602020104020603" pitchFamily="34" charset="0"/>
              </a:rPr>
              <a:t>Contenu de formation pout le </a:t>
            </a:r>
            <a:r>
              <a:rPr lang="fr-FR" sz="2600" dirty="0" err="1">
                <a:latin typeface="Tw Cen MT" panose="020B0602020104020603" pitchFamily="34" charset="0"/>
              </a:rPr>
              <a:t>RECOs</a:t>
            </a:r>
            <a:endParaRPr lang="fr-FR" sz="2600" dirty="0">
              <a:latin typeface="Tw Cen MT" panose="020B0602020104020603" pitchFamily="34" charset="0"/>
            </a:endParaRP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a:bodyPr>
          <a:lstStyle/>
          <a:p>
            <a:pPr algn="ctr"/>
            <a:r>
              <a:rPr lang="fr-FR" sz="3000" b="1" dirty="0">
                <a:solidFill>
                  <a:schemeClr val="tx1"/>
                </a:solidFill>
                <a:latin typeface="Tw Cen MT" panose="020B0602020104020603" pitchFamily="34" charset="0"/>
                <a:cs typeface="Arial" panose="020B0604020202020204" pitchFamily="34" charset="0"/>
              </a:rPr>
              <a:t>Plan de la présentation</a:t>
            </a:r>
            <a:endParaRPr lang="en-UG" sz="3000" dirty="0">
              <a:solidFill>
                <a:schemeClr val="tx1"/>
              </a:solidFill>
              <a:latin typeface="Tw Cen MT" panose="020B0602020104020603" pitchFamily="34" charset="0"/>
            </a:endParaRPr>
          </a:p>
        </p:txBody>
      </p:sp>
    </p:spTree>
    <p:extLst>
      <p:ext uri="{BB962C8B-B14F-4D97-AF65-F5344CB8AC3E}">
        <p14:creationId xmlns:p14="http://schemas.microsoft.com/office/powerpoint/2010/main" val="2679935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6CADBE-5BB9-0E1C-509C-616452FE0080}"/>
              </a:ext>
            </a:extLst>
          </p:cNvPr>
          <p:cNvSpPr>
            <a:spLocks noGrp="1"/>
          </p:cNvSpPr>
          <p:nvPr>
            <p:ph type="title"/>
          </p:nvPr>
        </p:nvSpPr>
        <p:spPr>
          <a:xfrm>
            <a:off x="1737757" y="2220686"/>
            <a:ext cx="9392206" cy="1923802"/>
          </a:xfrm>
        </p:spPr>
        <p:txBody>
          <a:bodyPr>
            <a:normAutofit/>
          </a:bodyPr>
          <a:lstStyle/>
          <a:p>
            <a:r>
              <a:rPr lang="fr-FR" sz="3600" b="1" dirty="0">
                <a:solidFill>
                  <a:schemeClr val="tx1"/>
                </a:solidFill>
              </a:rPr>
              <a:t>Mise en œuvre de le traitement </a:t>
            </a:r>
            <a:r>
              <a:rPr lang="fr-FR" sz="3600" b="1" dirty="0" err="1">
                <a:solidFill>
                  <a:schemeClr val="tx1"/>
                </a:solidFill>
              </a:rPr>
              <a:t>decentralise</a:t>
            </a:r>
            <a:endParaRPr lang="en-UG" sz="3600" b="1" dirty="0">
              <a:solidFill>
                <a:schemeClr val="tx1"/>
              </a:solidFill>
            </a:endParaRPr>
          </a:p>
        </p:txBody>
      </p:sp>
      <p:sp>
        <p:nvSpPr>
          <p:cNvPr id="4" name="Text Placeholder 3">
            <a:extLst>
              <a:ext uri="{FF2B5EF4-FFF2-40B4-BE49-F238E27FC236}">
                <a16:creationId xmlns:a16="http://schemas.microsoft.com/office/drawing/2014/main" id="{1E807FC8-CA87-EC2D-9E99-257F3604B020}"/>
              </a:ext>
            </a:extLst>
          </p:cNvPr>
          <p:cNvSpPr>
            <a:spLocks noGrp="1"/>
          </p:cNvSpPr>
          <p:nvPr>
            <p:ph type="body" sz="quarter" idx="12"/>
          </p:nvPr>
        </p:nvSpPr>
        <p:spPr/>
        <p:txBody>
          <a:bodyPr/>
          <a:lstStyle/>
          <a:p>
            <a:endParaRPr lang="en-UG"/>
          </a:p>
        </p:txBody>
      </p:sp>
      <p:sp>
        <p:nvSpPr>
          <p:cNvPr id="6" name="Text Placeholder 5">
            <a:extLst>
              <a:ext uri="{FF2B5EF4-FFF2-40B4-BE49-F238E27FC236}">
                <a16:creationId xmlns:a16="http://schemas.microsoft.com/office/drawing/2014/main" id="{94950304-E524-73B4-8B44-19DF5E7AF4EC}"/>
              </a:ext>
            </a:extLst>
          </p:cNvPr>
          <p:cNvSpPr>
            <a:spLocks noGrp="1"/>
          </p:cNvSpPr>
          <p:nvPr>
            <p:ph type="body" sz="quarter" idx="13"/>
          </p:nvPr>
        </p:nvSpPr>
        <p:spPr/>
        <p:txBody>
          <a:bodyPr/>
          <a:lstStyle/>
          <a:p>
            <a:endParaRPr lang="en-UG"/>
          </a:p>
        </p:txBody>
      </p:sp>
    </p:spTree>
    <p:extLst>
      <p:ext uri="{BB962C8B-B14F-4D97-AF65-F5344CB8AC3E}">
        <p14:creationId xmlns:p14="http://schemas.microsoft.com/office/powerpoint/2010/main" val="8748200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05A8FE-3B6F-4D84-A00E-F89BB7ECF8B0}"/>
              </a:ext>
            </a:extLst>
          </p:cNvPr>
          <p:cNvSpPr>
            <a:spLocks noGrp="1"/>
          </p:cNvSpPr>
          <p:nvPr>
            <p:ph idx="1"/>
          </p:nvPr>
        </p:nvSpPr>
        <p:spPr>
          <a:xfrm>
            <a:off x="838200" y="952500"/>
            <a:ext cx="10572284" cy="5224463"/>
          </a:xfrm>
        </p:spPr>
        <p:txBody>
          <a:bodyPr>
            <a:normAutofit fontScale="92500" lnSpcReduction="20000"/>
          </a:bodyPr>
          <a:lstStyle/>
          <a:p>
            <a:pPr marL="0" indent="0">
              <a:buNone/>
            </a:pPr>
            <a:r>
              <a:rPr lang="fr-FR" sz="2800" dirty="0">
                <a:latin typeface="Tw Cen MT" panose="020B0602020104020603" pitchFamily="34" charset="0"/>
              </a:rPr>
              <a:t>L’apprenant qui aura suivi cette session, devra être capable de:</a:t>
            </a:r>
          </a:p>
          <a:p>
            <a:pPr lvl="0"/>
            <a:r>
              <a:rPr lang="fr-FR" sz="2400" dirty="0">
                <a:latin typeface="Tw Cen MT" panose="020B0602020104020603" pitchFamily="34" charset="0"/>
              </a:rPr>
              <a:t>Sélectionner de manière appropriée et sûre les patients pour le parcours de visites de suivi à fréquence réduite</a:t>
            </a:r>
          </a:p>
          <a:p>
            <a:pPr lvl="0"/>
            <a:endParaRPr lang="fr-FR" sz="2400" dirty="0">
              <a:latin typeface="Tw Cen MT" panose="020B0602020104020603" pitchFamily="34" charset="0"/>
            </a:endParaRPr>
          </a:p>
          <a:p>
            <a:pPr lvl="0"/>
            <a:r>
              <a:rPr lang="fr-FR" sz="2400" dirty="0">
                <a:latin typeface="Tw Cen MT" panose="020B0602020104020603" pitchFamily="34" charset="0"/>
              </a:rPr>
              <a:t>Conseiller les soignants de manière appropriée lors de la sélection de leurs enfants pour le parcours de visites de suivi à fréquence réduite, y compris quand et où chercher de l'aide avant la date du rendez-vous de suivi et l'importance de la surveillance intermédiaire (PB famille et /ou visites à domicile des RECO). </a:t>
            </a:r>
          </a:p>
          <a:p>
            <a:pPr lvl="0"/>
            <a:endParaRPr lang="fr-FR" sz="2400" dirty="0">
              <a:latin typeface="Tw Cen MT" panose="020B0602020104020603" pitchFamily="34" charset="0"/>
            </a:endParaRPr>
          </a:p>
          <a:p>
            <a:pPr lvl="0"/>
            <a:r>
              <a:rPr lang="fr-FR" sz="2400" dirty="0">
                <a:latin typeface="Tw Cen MT" panose="020B0602020104020603" pitchFamily="34" charset="0"/>
              </a:rPr>
              <a:t>Identifier correctement le moment où la réduction de la fréquence des visites de suivi n'est plus appropriée et prendre en charge, transférer ou référer le patient selon les besoins. </a:t>
            </a:r>
          </a:p>
          <a:p>
            <a:pPr lvl="0"/>
            <a:endParaRPr lang="fr-FR" sz="2400" dirty="0">
              <a:latin typeface="Tw Cen MT" panose="020B0602020104020603" pitchFamily="34" charset="0"/>
            </a:endParaRPr>
          </a:p>
          <a:p>
            <a:pPr lvl="0"/>
            <a:r>
              <a:rPr lang="fr-FR" sz="2400" dirty="0">
                <a:latin typeface="Tw Cen MT" panose="020B0602020104020603" pitchFamily="34" charset="0"/>
              </a:rPr>
              <a:t>Calculer correctement la quantité de sachets de ATPE  dont l'enfant aura besoin avant la prochaine visite et conseiller la personne qui s'occupe de lui de manière appropriée. </a:t>
            </a:r>
          </a:p>
          <a:p>
            <a:pPr marL="0" lvl="0" indent="0">
              <a:buNone/>
            </a:pPr>
            <a:endParaRPr lang="fr-FR" sz="2400" dirty="0">
              <a:latin typeface="Tw Cen MT" panose="020B0602020104020603" pitchFamily="34" charset="0"/>
            </a:endParaRPr>
          </a:p>
          <a:p>
            <a:pPr lvl="0"/>
            <a:r>
              <a:rPr lang="fr-FR" sz="2400" dirty="0">
                <a:latin typeface="Tw Cen MT" panose="020B0602020104020603" pitchFamily="34" charset="0"/>
              </a:rPr>
              <a:t> Évaluer et identifier les signes de danger chez les enfants âgés de 6 à 59 mois.</a:t>
            </a:r>
            <a:endParaRPr lang="en-US" sz="2400" dirty="0"/>
          </a:p>
        </p:txBody>
      </p:sp>
      <p:sp>
        <p:nvSpPr>
          <p:cNvPr id="2" name="Title 1">
            <a:extLst>
              <a:ext uri="{FF2B5EF4-FFF2-40B4-BE49-F238E27FC236}">
                <a16:creationId xmlns:a16="http://schemas.microsoft.com/office/drawing/2014/main" id="{BC8FF5D2-992F-4DD2-BFE5-4C4C120511BC}"/>
              </a:ext>
            </a:extLst>
          </p:cNvPr>
          <p:cNvSpPr>
            <a:spLocks noGrp="1"/>
          </p:cNvSpPr>
          <p:nvPr>
            <p:ph type="title"/>
          </p:nvPr>
        </p:nvSpPr>
        <p:spPr/>
        <p:txBody>
          <a:bodyPr>
            <a:normAutofit/>
          </a:bodyPr>
          <a:lstStyle/>
          <a:p>
            <a:pPr algn="ctr"/>
            <a:r>
              <a:rPr lang="en-US" sz="3200" b="1" dirty="0">
                <a:solidFill>
                  <a:schemeClr val="tx1"/>
                </a:solidFill>
                <a:latin typeface="Tw Cen MT" panose="020B0602020104020603" pitchFamily="34" charset="0"/>
              </a:rPr>
              <a:t>Objectifs </a:t>
            </a:r>
            <a:r>
              <a:rPr lang="en-US" sz="3200" b="1" dirty="0" err="1">
                <a:solidFill>
                  <a:schemeClr val="tx1"/>
                </a:solidFill>
                <a:latin typeface="Tw Cen MT" panose="020B0602020104020603" pitchFamily="34" charset="0"/>
              </a:rPr>
              <a:t>pédagogiques</a:t>
            </a:r>
            <a:endParaRPr lang="en-US" sz="3200" b="1" dirty="0">
              <a:solidFill>
                <a:schemeClr val="tx1"/>
              </a:solidFill>
              <a:latin typeface="Tw Cen MT" panose="020B0602020104020603" pitchFamily="34" charset="0"/>
            </a:endParaRPr>
          </a:p>
        </p:txBody>
      </p:sp>
    </p:spTree>
    <p:extLst>
      <p:ext uri="{BB962C8B-B14F-4D97-AF65-F5344CB8AC3E}">
        <p14:creationId xmlns:p14="http://schemas.microsoft.com/office/powerpoint/2010/main" val="33144764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each other&#10;&#10;Description automatically generated with medium confidence">
            <a:extLst>
              <a:ext uri="{FF2B5EF4-FFF2-40B4-BE49-F238E27FC236}">
                <a16:creationId xmlns:a16="http://schemas.microsoft.com/office/drawing/2014/main" id="{4D3ABBFB-8B50-BA5E-D0B6-E38F1453013C}"/>
              </a:ext>
            </a:extLst>
          </p:cNvPr>
          <p:cNvPicPr>
            <a:picLocks noChangeAspect="1"/>
          </p:cNvPicPr>
          <p:nvPr/>
        </p:nvPicPr>
        <p:blipFill rotWithShape="1">
          <a:blip r:embed="rId3"/>
          <a:srcRect l="25370" r="1485"/>
          <a:stretch/>
        </p:blipFill>
        <p:spPr>
          <a:xfrm>
            <a:off x="0" y="1763631"/>
            <a:ext cx="5181600" cy="4351338"/>
          </a:xfrm>
          <a:prstGeom prst="rect">
            <a:avLst/>
          </a:prstGeom>
          <a:noFill/>
        </p:spPr>
      </p:pic>
      <p:sp>
        <p:nvSpPr>
          <p:cNvPr id="5" name="Espace réservé du texte 4">
            <a:extLst>
              <a:ext uri="{FF2B5EF4-FFF2-40B4-BE49-F238E27FC236}">
                <a16:creationId xmlns:a16="http://schemas.microsoft.com/office/drawing/2014/main" id="{0363FF85-6F4D-0948-A08B-93EAFC6AE3C7}"/>
              </a:ext>
            </a:extLst>
          </p:cNvPr>
          <p:cNvSpPr>
            <a:spLocks noGrp="1"/>
          </p:cNvSpPr>
          <p:nvPr>
            <p:ph sz="half" idx="2"/>
          </p:nvPr>
        </p:nvSpPr>
        <p:spPr>
          <a:xfrm>
            <a:off x="5705241" y="818236"/>
            <a:ext cx="6098260" cy="4704624"/>
          </a:xfrm>
        </p:spPr>
        <p:txBody>
          <a:bodyPr>
            <a:normAutofit/>
          </a:bodyPr>
          <a:lstStyle/>
          <a:p>
            <a:pPr marL="0" indent="0">
              <a:lnSpc>
                <a:spcPct val="150000"/>
              </a:lnSpc>
              <a:buNone/>
            </a:pPr>
            <a:r>
              <a:rPr lang="fr-FR" sz="2800" dirty="0">
                <a:latin typeface="Tw Cen MT" panose="020B0602020104020603" pitchFamily="34" charset="0"/>
              </a:rPr>
              <a:t>Une modification pour les enfants admis en traitement au centre de sante ou en traitement dirigé par les RECO au niveau communautaire pour une émaciation sans complication. </a:t>
            </a:r>
            <a:endParaRPr lang="fr-FR" sz="2800" dirty="0"/>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a:xfrm>
            <a:off x="-1" y="32709"/>
            <a:ext cx="11410485" cy="648328"/>
          </a:xfrm>
        </p:spPr>
        <p:txBody>
          <a:bodyPr anchor="ctr">
            <a:normAutofit fontScale="90000"/>
          </a:bodyPr>
          <a:lstStyle/>
          <a:p>
            <a:pPr algn="ctr"/>
            <a:r>
              <a:rPr lang="fr-FR" b="1" dirty="0">
                <a:solidFill>
                  <a:schemeClr val="tx1"/>
                </a:solidFill>
                <a:latin typeface="Tw Cen MT" panose="020B0602020104020603" pitchFamily="34" charset="0"/>
              </a:rPr>
              <a:t>La définition</a:t>
            </a:r>
            <a:endParaRPr lang="en-UG" dirty="0">
              <a:solidFill>
                <a:schemeClr val="tx1"/>
              </a:solidFill>
              <a:latin typeface="Tw Cen MT" panose="020B0602020104020603" pitchFamily="34" charset="0"/>
            </a:endParaRPr>
          </a:p>
        </p:txBody>
      </p:sp>
      <p:sp>
        <p:nvSpPr>
          <p:cNvPr id="4" name="TextBox 3">
            <a:extLst>
              <a:ext uri="{FF2B5EF4-FFF2-40B4-BE49-F238E27FC236}">
                <a16:creationId xmlns:a16="http://schemas.microsoft.com/office/drawing/2014/main" id="{AC9E6CB8-8A74-2A5F-27A5-ED140D4D308F}"/>
              </a:ext>
            </a:extLst>
          </p:cNvPr>
          <p:cNvSpPr txBox="1"/>
          <p:nvPr/>
        </p:nvSpPr>
        <p:spPr>
          <a:xfrm>
            <a:off x="5408908" y="3939300"/>
            <a:ext cx="6245817" cy="2492990"/>
          </a:xfrm>
          <a:prstGeom prst="rect">
            <a:avLst/>
          </a:prstGeom>
          <a:blipFill>
            <a:blip r:embed="rId4"/>
            <a:tile tx="0" ty="0" sx="100000" sy="100000" flip="none" algn="tl"/>
          </a:blipFill>
        </p:spPr>
        <p:txBody>
          <a:bodyPr wrap="square" rtlCol="0">
            <a:spAutoFit/>
          </a:bodyPr>
          <a:lstStyle/>
          <a:p>
            <a:pPr marL="342900" indent="-342900">
              <a:buFont typeface="Arial" panose="020B0604020202020204" pitchFamily="34" charset="0"/>
              <a:buChar char="•"/>
            </a:pPr>
            <a:r>
              <a:rPr lang="fr-FR" sz="2600" dirty="0">
                <a:latin typeface="Tw Cen MT" panose="020B0602020104020603" pitchFamily="34" charset="0"/>
              </a:rPr>
              <a:t>PB &lt; 115mm ou œdème nutritionnel + / ++ ou P/T &lt;-3 (si utilisé) : suivi toutes les 2 semaines </a:t>
            </a:r>
          </a:p>
          <a:p>
            <a:pPr marL="342900" indent="-342900">
              <a:buFont typeface="Arial" panose="020B0604020202020204" pitchFamily="34" charset="0"/>
              <a:buChar char="•"/>
            </a:pPr>
            <a:r>
              <a:rPr lang="fr-FR" sz="2600" dirty="0">
                <a:latin typeface="Tw Cen MT" panose="020B0602020104020603" pitchFamily="34" charset="0"/>
              </a:rPr>
              <a:t>PB 115 - &lt;125mm ou P/T &lt; -2 et ≥ -3 (si utilisé) et pas d'œdème nutritionnel : suivi toutes les 4 semaines.</a:t>
            </a:r>
            <a:endParaRPr lang="en-UG" sz="2600" dirty="0">
              <a:latin typeface="Tw Cen MT" panose="020B0602020104020603" pitchFamily="34" charset="0"/>
            </a:endParaRPr>
          </a:p>
        </p:txBody>
      </p:sp>
    </p:spTree>
    <p:extLst>
      <p:ext uri="{BB962C8B-B14F-4D97-AF65-F5344CB8AC3E}">
        <p14:creationId xmlns:p14="http://schemas.microsoft.com/office/powerpoint/2010/main" val="14999958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sz="half" idx="2"/>
          </p:nvPr>
        </p:nvSpPr>
        <p:spPr>
          <a:xfrm>
            <a:off x="6390945" y="1910938"/>
            <a:ext cx="5378568" cy="3424344"/>
          </a:xfrm>
        </p:spPr>
        <p:txBody>
          <a:bodyPr>
            <a:normAutofit lnSpcReduction="10000"/>
          </a:bodyPr>
          <a:lstStyle/>
          <a:p>
            <a:pPr marL="0" indent="0">
              <a:lnSpc>
                <a:spcPct val="150000"/>
              </a:lnSpc>
              <a:buNone/>
            </a:pPr>
            <a:r>
              <a:rPr lang="fr-FR" sz="2800" dirty="0">
                <a:latin typeface="Tw Cen MT" panose="020B0602020104020603" pitchFamily="34" charset="0"/>
              </a:rPr>
              <a:t>Dans le contexte de la RDC :</a:t>
            </a:r>
          </a:p>
          <a:p>
            <a:pPr marL="0" indent="0">
              <a:lnSpc>
                <a:spcPct val="150000"/>
              </a:lnSpc>
              <a:buNone/>
            </a:pPr>
            <a:r>
              <a:rPr lang="fr-FR" sz="2800" dirty="0">
                <a:latin typeface="Tw Cen MT" panose="020B0602020104020603" pitchFamily="34" charset="0"/>
              </a:rPr>
              <a:t>Que fait-on ?</a:t>
            </a:r>
            <a:r>
              <a:rPr lang="fr-FR" sz="2800" dirty="0" err="1">
                <a:latin typeface="Tw Cen MT" panose="020B0602020104020603" pitchFamily="34" charset="0"/>
              </a:rPr>
              <a:t>ùù</a:t>
            </a:r>
            <a:endParaRPr lang="fr-FR" sz="2800" dirty="0">
              <a:latin typeface="Tw Cen MT" panose="020B0602020104020603" pitchFamily="34" charset="0"/>
            </a:endParaRPr>
          </a:p>
          <a:p>
            <a:pPr marL="0" indent="0">
              <a:lnSpc>
                <a:spcPct val="150000"/>
              </a:lnSpc>
              <a:buNone/>
            </a:pPr>
            <a:endParaRPr lang="fr-FR" sz="2800" dirty="0">
              <a:latin typeface="Tw Cen MT" panose="020B0602020104020603" pitchFamily="34" charset="0"/>
            </a:endParaRPr>
          </a:p>
          <a:p>
            <a:pPr marL="0" indent="0">
              <a:lnSpc>
                <a:spcPct val="150000"/>
              </a:lnSpc>
              <a:buNone/>
            </a:pPr>
            <a:r>
              <a:rPr lang="fr-FR" sz="2800" dirty="0">
                <a:latin typeface="Tw Cen MT" panose="020B0602020104020603" pitchFamily="34" charset="0"/>
              </a:rPr>
              <a:t>Les cas de MAS et MAM sont suivis CHAQUE semaine.</a:t>
            </a: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a:xfrm>
            <a:off x="-1" y="32709"/>
            <a:ext cx="11410485" cy="648328"/>
          </a:xfrm>
        </p:spPr>
        <p:txBody>
          <a:bodyPr anchor="ctr">
            <a:normAutofit fontScale="90000"/>
          </a:bodyPr>
          <a:lstStyle/>
          <a:p>
            <a:pPr algn="ctr"/>
            <a:r>
              <a:rPr lang="fr-FR" b="1" dirty="0">
                <a:solidFill>
                  <a:schemeClr val="tx1"/>
                </a:solidFill>
                <a:latin typeface="Tw Cen MT" panose="020B0602020104020603" pitchFamily="34" charset="0"/>
              </a:rPr>
              <a:t>La définition</a:t>
            </a:r>
            <a:endParaRPr lang="en-UG" dirty="0">
              <a:solidFill>
                <a:schemeClr val="tx1"/>
              </a:solidFill>
              <a:latin typeface="Tw Cen MT" panose="020B0602020104020603" pitchFamily="34" charset="0"/>
            </a:endParaRPr>
          </a:p>
        </p:txBody>
      </p:sp>
      <p:pic>
        <p:nvPicPr>
          <p:cNvPr id="6" name="Picture 5">
            <a:extLst>
              <a:ext uri="{FF2B5EF4-FFF2-40B4-BE49-F238E27FC236}">
                <a16:creationId xmlns:a16="http://schemas.microsoft.com/office/drawing/2014/main" id="{16B52C69-5CC1-23AA-5C05-032C66858D6C}"/>
              </a:ext>
            </a:extLst>
          </p:cNvPr>
          <p:cNvPicPr>
            <a:picLocks noChangeAspect="1"/>
          </p:cNvPicPr>
          <p:nvPr/>
        </p:nvPicPr>
        <p:blipFill>
          <a:blip r:embed="rId3"/>
          <a:stretch>
            <a:fillRect/>
          </a:stretch>
        </p:blipFill>
        <p:spPr>
          <a:xfrm>
            <a:off x="573437" y="1704853"/>
            <a:ext cx="5663651" cy="3707931"/>
          </a:xfrm>
          <a:prstGeom prst="rect">
            <a:avLst/>
          </a:prstGeom>
        </p:spPr>
      </p:pic>
      <p:sp>
        <p:nvSpPr>
          <p:cNvPr id="7" name="TextBox 6">
            <a:extLst>
              <a:ext uri="{FF2B5EF4-FFF2-40B4-BE49-F238E27FC236}">
                <a16:creationId xmlns:a16="http://schemas.microsoft.com/office/drawing/2014/main" id="{87B02A73-C26B-5025-9182-D5280326A2FC}"/>
              </a:ext>
            </a:extLst>
          </p:cNvPr>
          <p:cNvSpPr txBox="1"/>
          <p:nvPr/>
        </p:nvSpPr>
        <p:spPr>
          <a:xfrm>
            <a:off x="4798590" y="5014647"/>
            <a:ext cx="1813301" cy="276999"/>
          </a:xfrm>
          <a:prstGeom prst="rect">
            <a:avLst/>
          </a:prstGeom>
          <a:noFill/>
        </p:spPr>
        <p:txBody>
          <a:bodyPr wrap="square" rtlCol="0">
            <a:spAutoFit/>
          </a:bodyPr>
          <a:lstStyle/>
          <a:p>
            <a:r>
              <a:rPr lang="en-US" sz="1200" dirty="0" err="1"/>
              <a:t>Source:Muso</a:t>
            </a:r>
            <a:r>
              <a:rPr lang="en-US" sz="1200" dirty="0"/>
              <a:t>/UN</a:t>
            </a:r>
            <a:endParaRPr lang="en-UG" sz="1200" dirty="0"/>
          </a:p>
        </p:txBody>
      </p:sp>
    </p:spTree>
    <p:extLst>
      <p:ext uri="{BB962C8B-B14F-4D97-AF65-F5344CB8AC3E}">
        <p14:creationId xmlns:p14="http://schemas.microsoft.com/office/powerpoint/2010/main" val="39498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p:txBody>
          <a:bodyPr>
            <a:normAutofit fontScale="92500" lnSpcReduction="10000"/>
          </a:bodyPr>
          <a:lstStyle/>
          <a:p>
            <a:pPr marL="342900" indent="-342900">
              <a:buFont typeface="+mj-lt"/>
              <a:buAutoNum type="arabicPeriod"/>
            </a:pPr>
            <a:r>
              <a:rPr lang="fr-FR" sz="2600" dirty="0">
                <a:latin typeface="Tw Cen MT" panose="020B0602020104020603" pitchFamily="34" charset="0"/>
              </a:rPr>
              <a:t>Pourquoi choisiriez-vous de mettre en œuvre la réduction de la fréquence des visites de suivi dans votre programme ou service ? </a:t>
            </a:r>
          </a:p>
          <a:p>
            <a:pPr marL="0" indent="0">
              <a:buNone/>
            </a:pPr>
            <a:endParaRPr lang="fr-FR" sz="2600" dirty="0">
              <a:latin typeface="Tw Cen MT" panose="020B0602020104020603" pitchFamily="34" charset="0"/>
            </a:endParaRPr>
          </a:p>
          <a:p>
            <a:pPr marL="0" indent="0">
              <a:buNone/>
            </a:pPr>
            <a:r>
              <a:rPr lang="fr-FR" sz="2600" dirty="0">
                <a:latin typeface="Tw Cen MT" panose="020B0602020104020603" pitchFamily="34" charset="0"/>
              </a:rPr>
              <a:t>2. Quels sont les avantages potentiels</a:t>
            </a:r>
          </a:p>
          <a:p>
            <a:pPr marL="800100" lvl="1" indent="-457200">
              <a:buAutoNum type="alphaLcParenR"/>
            </a:pPr>
            <a:r>
              <a:rPr lang="fr-FR" sz="2600" dirty="0">
                <a:latin typeface="Tw Cen MT" panose="020B0602020104020603" pitchFamily="34" charset="0"/>
              </a:rPr>
              <a:t>pour l'enfant et/ou la famille ? </a:t>
            </a:r>
          </a:p>
          <a:p>
            <a:pPr marL="800100" lvl="1" indent="-457200">
              <a:buAutoNum type="alphaLcParenR"/>
            </a:pPr>
            <a:r>
              <a:rPr lang="fr-FR" sz="2600" dirty="0">
                <a:latin typeface="Tw Cen MT" panose="020B0602020104020603" pitchFamily="34" charset="0"/>
              </a:rPr>
              <a:t>b) pour le service ?</a:t>
            </a:r>
          </a:p>
          <a:p>
            <a:pPr marL="342900" lvl="1" indent="0">
              <a:buNone/>
            </a:pPr>
            <a:endParaRPr lang="fr-FR" sz="2600" dirty="0">
              <a:latin typeface="Tw Cen MT" panose="020B0602020104020603" pitchFamily="34" charset="0"/>
            </a:endParaRPr>
          </a:p>
          <a:p>
            <a:pPr marL="0" indent="0">
              <a:buNone/>
            </a:pPr>
            <a:r>
              <a:rPr lang="fr-FR" sz="2900" dirty="0">
                <a:latin typeface="Tw Cen MT" panose="020B0602020104020603" pitchFamily="34" charset="0"/>
              </a:rPr>
              <a:t>3. Quels sont les enfants qui pourraient profiter d'une réduction de la fréquence des visites de suivi ?</a:t>
            </a:r>
          </a:p>
          <a:p>
            <a:pPr marL="0" indent="0">
              <a:buNone/>
            </a:pPr>
            <a:endParaRPr lang="fr-FR" sz="2900" dirty="0">
              <a:latin typeface="Tw Cen MT" panose="020B0602020104020603" pitchFamily="34" charset="0"/>
            </a:endParaRPr>
          </a:p>
          <a:p>
            <a:pPr marL="0" indent="0">
              <a:buNone/>
            </a:pPr>
            <a:r>
              <a:rPr lang="fr-FR" sz="2900" dirty="0">
                <a:latin typeface="Tw Cen MT" panose="020B0602020104020603" pitchFamily="34" charset="0"/>
              </a:rPr>
              <a:t>4. Quels sont les enfants qui ne pourraient PAS profiter d'une réduction de la fréquence des visites de suivi ?</a:t>
            </a:r>
            <a:endParaRPr lang="en-UG" sz="2900" dirty="0">
              <a:latin typeface="Tw Cen MT" panose="020B0602020104020603" pitchFamily="34" charset="0"/>
            </a:endParaRPr>
          </a:p>
          <a:p>
            <a:pPr marL="0" indent="0" algn="just">
              <a:buNone/>
            </a:pPr>
            <a:endParaRPr lang="fr-FR" dirty="0"/>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a:bodyPr>
          <a:lstStyle/>
          <a:p>
            <a:pPr algn="ctr"/>
            <a:r>
              <a:rPr lang="fr-FR" sz="2800" b="1" dirty="0">
                <a:solidFill>
                  <a:schemeClr val="tx1"/>
                </a:solidFill>
                <a:latin typeface="Arial" panose="020B0604020202020204" pitchFamily="34" charset="0"/>
                <a:cs typeface="Arial" panose="020B0604020202020204" pitchFamily="34" charset="0"/>
              </a:rPr>
              <a:t> </a:t>
            </a:r>
            <a:r>
              <a:rPr lang="fr-FR" sz="3400" b="1" dirty="0">
                <a:solidFill>
                  <a:schemeClr val="tx1"/>
                </a:solidFill>
                <a:latin typeface="Tw Cen MT" panose="020B0602020104020603" pitchFamily="34" charset="0"/>
                <a:cs typeface="Arial" panose="020B0604020202020204" pitchFamily="34" charset="0"/>
              </a:rPr>
              <a:t>Exercices des groupes</a:t>
            </a:r>
            <a:endParaRPr lang="en-UG" sz="3400" dirty="0">
              <a:solidFill>
                <a:schemeClr val="tx1"/>
              </a:solidFill>
              <a:latin typeface="Tw Cen MT" panose="020B0602020104020603" pitchFamily="34" charset="0"/>
            </a:endParaRPr>
          </a:p>
        </p:txBody>
      </p:sp>
    </p:spTree>
    <p:extLst>
      <p:ext uri="{BB962C8B-B14F-4D97-AF65-F5344CB8AC3E}">
        <p14:creationId xmlns:p14="http://schemas.microsoft.com/office/powerpoint/2010/main" val="21873721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500063" y="1042482"/>
            <a:ext cx="11282362" cy="4773036"/>
          </a:xfrm>
        </p:spPr>
        <p:txBody>
          <a:bodyPr>
            <a:noAutofit/>
          </a:bodyPr>
          <a:lstStyle/>
          <a:p>
            <a:pPr lvl="1">
              <a:lnSpc>
                <a:spcPct val="150000"/>
              </a:lnSpc>
              <a:buFont typeface="Wingdings" panose="05000000000000000000" pitchFamily="2" charset="2"/>
              <a:buChar char="§"/>
            </a:pPr>
            <a:r>
              <a:rPr lang="fr-FR" sz="2600" dirty="0">
                <a:latin typeface="Tw Cen MT" panose="020B0602020104020603" pitchFamily="34" charset="0"/>
              </a:rPr>
              <a:t>Réduire la surcharge de travail</a:t>
            </a:r>
          </a:p>
          <a:p>
            <a:pPr lvl="1">
              <a:lnSpc>
                <a:spcPct val="150000"/>
              </a:lnSpc>
              <a:buFont typeface="Wingdings" panose="05000000000000000000" pitchFamily="2" charset="2"/>
              <a:buChar char="§"/>
            </a:pPr>
            <a:r>
              <a:rPr lang="fr-FR" sz="2600" dirty="0">
                <a:latin typeface="Tw Cen MT" panose="020B0602020104020603" pitchFamily="34" charset="0"/>
              </a:rPr>
              <a:t>peut-être dans une zone / une période de forte demande / une urgence nutritionnelle </a:t>
            </a:r>
          </a:p>
          <a:p>
            <a:pPr lvl="1">
              <a:lnSpc>
                <a:spcPct val="150000"/>
              </a:lnSpc>
              <a:buFont typeface="Wingdings" panose="05000000000000000000" pitchFamily="2" charset="2"/>
              <a:buChar char="§"/>
            </a:pPr>
            <a:r>
              <a:rPr lang="fr-FR" sz="2600" dirty="0">
                <a:latin typeface="Tw Cen MT" panose="020B0602020104020603" pitchFamily="34" charset="0"/>
              </a:rPr>
              <a:t>Lors d'une épidémie, par exemple COVID-19 </a:t>
            </a:r>
          </a:p>
          <a:p>
            <a:pPr lvl="1">
              <a:lnSpc>
                <a:spcPct val="150000"/>
              </a:lnSpc>
              <a:buFont typeface="Wingdings" panose="05000000000000000000" pitchFamily="2" charset="2"/>
              <a:buChar char="§"/>
            </a:pPr>
            <a:r>
              <a:rPr lang="fr-FR" sz="2600" dirty="0">
                <a:latin typeface="Tw Cen MT" panose="020B0602020104020603" pitchFamily="34" charset="0"/>
              </a:rPr>
              <a:t>Lorsqu'il est difficile pour les patients de se rendre régulièrement au centre, par exemple en cas d'inondation, de terrain montagneux, d'insécurité   </a:t>
            </a:r>
          </a:p>
          <a:p>
            <a:pPr lvl="1">
              <a:lnSpc>
                <a:spcPct val="150000"/>
              </a:lnSpc>
              <a:buFont typeface="Wingdings" panose="05000000000000000000" pitchFamily="2" charset="2"/>
              <a:buChar char="§"/>
            </a:pPr>
            <a:r>
              <a:rPr lang="fr-FR" sz="2600" dirty="0">
                <a:solidFill>
                  <a:srgbClr val="FF0000"/>
                </a:solidFill>
                <a:latin typeface="Tw Cen MT" panose="020B0602020104020603" pitchFamily="34" charset="0"/>
              </a:rPr>
              <a:t>Autre ??</a:t>
            </a: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chor="ctr">
            <a:normAutofit fontScale="90000"/>
          </a:bodyPr>
          <a:lstStyle/>
          <a:p>
            <a:pPr algn="ctr"/>
            <a:r>
              <a:rPr lang="fr-FR" b="1" dirty="0">
                <a:solidFill>
                  <a:schemeClr val="tx1"/>
                </a:solidFill>
                <a:latin typeface="Tw Cen MT" panose="020B0602020104020603" pitchFamily="34" charset="0"/>
              </a:rPr>
              <a:t>Pourquoi et quand mettre en œuvre l'adaptation </a:t>
            </a:r>
            <a:endParaRPr lang="en-UG" b="1" dirty="0">
              <a:solidFill>
                <a:schemeClr val="tx1"/>
              </a:solidFill>
              <a:latin typeface="Tw Cen MT" panose="020B0602020104020603" pitchFamily="34" charset="0"/>
            </a:endParaRPr>
          </a:p>
        </p:txBody>
      </p:sp>
    </p:spTree>
    <p:extLst>
      <p:ext uri="{BB962C8B-B14F-4D97-AF65-F5344CB8AC3E}">
        <p14:creationId xmlns:p14="http://schemas.microsoft.com/office/powerpoint/2010/main" val="22591989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278970" y="791421"/>
            <a:ext cx="11131516" cy="5345907"/>
          </a:xfrm>
        </p:spPr>
        <p:txBody>
          <a:bodyPr>
            <a:normAutofit fontScale="77500" lnSpcReduction="20000"/>
          </a:bodyPr>
          <a:lstStyle/>
          <a:p>
            <a:pPr marL="0" indent="0" algn="just">
              <a:buNone/>
            </a:pPr>
            <a:r>
              <a:rPr lang="fr-FR" sz="2800" b="1" dirty="0">
                <a:latin typeface="Tw Cen MT" panose="020B0602020104020603" pitchFamily="34" charset="0"/>
              </a:rPr>
              <a:t>1. Pour l'enfant et/ou la famille</a:t>
            </a:r>
          </a:p>
          <a:p>
            <a:pPr algn="just"/>
            <a:r>
              <a:rPr lang="fr-FR" sz="2800" dirty="0">
                <a:latin typeface="Tw Cen MT" panose="020B0602020104020603" pitchFamily="34" charset="0"/>
              </a:rPr>
              <a:t>Gain de temps et réduction des conflits potentiels entre le travail et la famille, revenus (par exemple, pendant la période de plantation ou de récolte lorsque les deux parents doivent travailler à la ferme)</a:t>
            </a:r>
          </a:p>
          <a:p>
            <a:pPr algn="just"/>
            <a:r>
              <a:rPr lang="fr-FR" sz="2800" dirty="0">
                <a:latin typeface="Tw Cen MT" panose="020B0602020104020603" pitchFamily="34" charset="0"/>
              </a:rPr>
              <a:t>Réduction des coûts pour la famille qui auraient été utilisés pour les déplacements, ce qui pourrait être du temps et de l'argent</a:t>
            </a:r>
          </a:p>
          <a:p>
            <a:pPr algn="just"/>
            <a:endParaRPr lang="fr-FR" sz="2800" dirty="0">
              <a:latin typeface="Tw Cen MT" panose="020B0602020104020603" pitchFamily="34" charset="0"/>
            </a:endParaRPr>
          </a:p>
          <a:p>
            <a:pPr marL="0" indent="0" algn="just">
              <a:buNone/>
            </a:pPr>
            <a:r>
              <a:rPr lang="fr-FR" sz="2800" b="1" dirty="0">
                <a:latin typeface="Tw Cen MT" panose="020B0602020104020603" pitchFamily="34" charset="0"/>
              </a:rPr>
              <a:t>2. Pour le service </a:t>
            </a:r>
          </a:p>
          <a:p>
            <a:pPr algn="just"/>
            <a:r>
              <a:rPr lang="fr-FR" sz="2800" dirty="0">
                <a:latin typeface="Tw Cen MT" panose="020B0602020104020603" pitchFamily="34" charset="0"/>
              </a:rPr>
              <a:t>Réduit la pression sur le service, par exemple si les ressources humaines sont limitées et/ou si la demande est forte. </a:t>
            </a:r>
          </a:p>
          <a:p>
            <a:pPr algn="just"/>
            <a:r>
              <a:rPr lang="fr-FR" sz="2800" dirty="0">
                <a:latin typeface="Tw Cen MT" panose="020B0602020104020603" pitchFamily="34" charset="0"/>
              </a:rPr>
              <a:t>Permet aux agents de santé de se concentrer davantage sur les enfants gravement malades. </a:t>
            </a:r>
          </a:p>
          <a:p>
            <a:pPr algn="just"/>
            <a:r>
              <a:rPr lang="fr-FR" sz="2800" dirty="0">
                <a:latin typeface="Tw Cen MT" panose="020B0602020104020603" pitchFamily="34" charset="0"/>
              </a:rPr>
              <a:t>Permet aux agents de santé du centre de traitement nutritionnel de passer plus de temps avec les </a:t>
            </a:r>
            <a:r>
              <a:rPr lang="fr-FR" sz="2800" dirty="0" err="1">
                <a:latin typeface="Tw Cen MT" panose="020B0602020104020603" pitchFamily="34" charset="0"/>
              </a:rPr>
              <a:t>soignat</a:t>
            </a:r>
            <a:r>
              <a:rPr lang="fr-FR" sz="2800" dirty="0">
                <a:latin typeface="Tw Cen MT" panose="020B0602020104020603" pitchFamily="34" charset="0"/>
              </a:rPr>
              <a:t>-enfants (conseiller et à éduquer les soignants sur l'utilisation des ATPE à domicile, les conseils nutritionnels et l'alimentation des nourrissons et des jeunes enfants, de consacrer plus de temps à l'établissement de rapports)</a:t>
            </a:r>
          </a:p>
          <a:p>
            <a:pPr algn="just"/>
            <a:r>
              <a:rPr lang="fr-FR" sz="2800" dirty="0">
                <a:latin typeface="Tw Cen MT" panose="020B0602020104020603" pitchFamily="34" charset="0"/>
              </a:rPr>
              <a:t>d'améliorer la qualité des soins dispensés dans le centre. </a:t>
            </a: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a:xfrm>
            <a:off x="0" y="0"/>
            <a:ext cx="11410485" cy="648328"/>
          </a:xfrm>
        </p:spPr>
        <p:txBody>
          <a:bodyPr>
            <a:normAutofit/>
          </a:bodyPr>
          <a:lstStyle/>
          <a:p>
            <a:pPr algn="ctr"/>
            <a:r>
              <a:rPr lang="fr-FR" sz="3200" b="1" dirty="0">
                <a:solidFill>
                  <a:schemeClr val="tx1"/>
                </a:solidFill>
                <a:latin typeface="Tw Cen MT" panose="020B0602020104020603" pitchFamily="34" charset="0"/>
              </a:rPr>
              <a:t> Les avantages potentiels </a:t>
            </a:r>
            <a:endParaRPr lang="en-UG" sz="3000" b="1" dirty="0">
              <a:solidFill>
                <a:schemeClr val="tx1"/>
              </a:solidFill>
            </a:endParaRPr>
          </a:p>
        </p:txBody>
      </p:sp>
    </p:spTree>
    <p:extLst>
      <p:ext uri="{BB962C8B-B14F-4D97-AF65-F5344CB8AC3E}">
        <p14:creationId xmlns:p14="http://schemas.microsoft.com/office/powerpoint/2010/main" val="24096896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838200" y="914398"/>
            <a:ext cx="10515600" cy="4866469"/>
          </a:xfrm>
        </p:spPr>
        <p:txBody>
          <a:bodyPr>
            <a:normAutofit/>
          </a:bodyPr>
          <a:lstStyle/>
          <a:p>
            <a:pPr lvl="1" algn="just"/>
            <a:r>
              <a:rPr lang="fr-FR" sz="2500" dirty="0">
                <a:latin typeface="Tw Cen MT" panose="020B0602020104020603" pitchFamily="34" charset="0"/>
              </a:rPr>
              <a:t>MAS/MAM/œdème nutritionnel sans complications</a:t>
            </a:r>
          </a:p>
          <a:p>
            <a:pPr lvl="1" algn="just"/>
            <a:r>
              <a:rPr lang="fr-FR" sz="2500" dirty="0">
                <a:latin typeface="Tw Cen MT" panose="020B0602020104020603" pitchFamily="34" charset="0"/>
              </a:rPr>
              <a:t>Test d'appétit positif</a:t>
            </a:r>
          </a:p>
          <a:p>
            <a:pPr lvl="1" algn="just"/>
            <a:r>
              <a:rPr lang="fr-FR" sz="2500" dirty="0">
                <a:latin typeface="Tw Cen MT" panose="020B0602020104020603" pitchFamily="34" charset="0"/>
              </a:rPr>
              <a:t>Amélioration constatée lors des 1 à 2 premières visites (PB,P/T, prise de poids, etc.)</a:t>
            </a:r>
          </a:p>
          <a:p>
            <a:pPr lvl="1" algn="just"/>
            <a:r>
              <a:rPr lang="fr-FR" sz="2500" dirty="0">
                <a:latin typeface="Tw Cen MT" panose="020B0602020104020603" pitchFamily="34" charset="0"/>
              </a:rPr>
              <a:t>Le soignant comprend comment donner les ATPE et les médicaments</a:t>
            </a:r>
          </a:p>
          <a:p>
            <a:pPr lvl="1" algn="just"/>
            <a:r>
              <a:rPr lang="fr-FR" sz="2500" dirty="0">
                <a:latin typeface="Tw Cen MT" panose="020B0602020104020603" pitchFamily="34" charset="0"/>
              </a:rPr>
              <a:t>La soignante comprend les messages nutritionnels qui lui sont adressés</a:t>
            </a:r>
          </a:p>
          <a:p>
            <a:pPr lvl="1" algn="just"/>
            <a:r>
              <a:rPr lang="fr-FR" sz="2500" dirty="0">
                <a:latin typeface="Tw Cen MT" panose="020B0602020104020603" pitchFamily="34" charset="0"/>
              </a:rPr>
              <a:t>La soignante est capable de stocker les ATPE</a:t>
            </a:r>
          </a:p>
          <a:p>
            <a:pPr lvl="1" algn="just"/>
            <a:r>
              <a:rPr lang="fr-FR" sz="2500" dirty="0">
                <a:latin typeface="Tw Cen MT" panose="020B0602020104020603" pitchFamily="34" charset="0"/>
              </a:rPr>
              <a:t>Le soignant comprend le plan de suivi, y compris les dates de retour, la nécessité de rechercher des soins plus tôt en cas de détérioration ou si le soignant a l'impression que quelque chose ne va pas.</a:t>
            </a:r>
          </a:p>
          <a:p>
            <a:pPr lvl="1" algn="just"/>
            <a:r>
              <a:rPr lang="fr-FR" sz="2500" dirty="0">
                <a:latin typeface="Tw Cen MT" panose="020B0602020104020603" pitchFamily="34" charset="0"/>
              </a:rPr>
              <a:t>Les RECO sont disponibles pour le suivi et les soignants sont formés au PB famille.</a:t>
            </a: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a:xfrm>
            <a:off x="0" y="0"/>
            <a:ext cx="11410485" cy="648328"/>
          </a:xfrm>
        </p:spPr>
        <p:txBody>
          <a:bodyPr>
            <a:normAutofit/>
          </a:bodyPr>
          <a:lstStyle/>
          <a:p>
            <a:pPr algn="ctr"/>
            <a:r>
              <a:rPr lang="fr-FR" sz="3200" b="1" dirty="0">
                <a:solidFill>
                  <a:schemeClr val="tx1"/>
                </a:solidFill>
                <a:latin typeface="Tw Cen MT" panose="020B0602020104020603" pitchFamily="34" charset="0"/>
              </a:rPr>
              <a:t>Enfants cibles appropriés pour cette adaptation</a:t>
            </a:r>
            <a:endParaRPr lang="en-UG" sz="3200" b="1" dirty="0">
              <a:solidFill>
                <a:schemeClr val="tx1"/>
              </a:solidFill>
              <a:latin typeface="Tw Cen MT" panose="020B0602020104020603" pitchFamily="34" charset="0"/>
            </a:endParaRPr>
          </a:p>
        </p:txBody>
      </p:sp>
    </p:spTree>
    <p:extLst>
      <p:ext uri="{BB962C8B-B14F-4D97-AF65-F5344CB8AC3E}">
        <p14:creationId xmlns:p14="http://schemas.microsoft.com/office/powerpoint/2010/main" val="18152641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838200" y="914397"/>
            <a:ext cx="10515600" cy="5160939"/>
          </a:xfrm>
        </p:spPr>
        <p:txBody>
          <a:bodyPr>
            <a:noAutofit/>
          </a:bodyPr>
          <a:lstStyle/>
          <a:p>
            <a:pPr lvl="1" algn="just"/>
            <a:r>
              <a:rPr lang="fr-FR" sz="2600" dirty="0">
                <a:latin typeface="Tw Cen MT" panose="020B0602020104020603" pitchFamily="34" charset="0"/>
              </a:rPr>
              <a:t>Présence de signes de danger et/ou de signes de danger nutritionnel.</a:t>
            </a:r>
          </a:p>
          <a:p>
            <a:pPr lvl="1" algn="just"/>
            <a:r>
              <a:rPr lang="fr-FR" sz="2600" dirty="0">
                <a:latin typeface="Tw Cen MT" panose="020B0602020104020603" pitchFamily="34" charset="0"/>
              </a:rPr>
              <a:t>Orienté à partir d’un UNTI.</a:t>
            </a:r>
          </a:p>
          <a:p>
            <a:pPr lvl="1" algn="just"/>
            <a:r>
              <a:rPr lang="fr-FR" sz="2600" dirty="0">
                <a:latin typeface="Tw Cen MT" panose="020B0602020104020603" pitchFamily="34" charset="0"/>
              </a:rPr>
              <a:t> Maladie chronique sous-jacente connue ou suspectée. </a:t>
            </a:r>
          </a:p>
          <a:p>
            <a:pPr lvl="1" algn="just"/>
            <a:r>
              <a:rPr lang="fr-FR" sz="2600" dirty="0">
                <a:latin typeface="Tw Cen MT" panose="020B0602020104020603" pitchFamily="34" charset="0"/>
              </a:rPr>
              <a:t>Ne passe pas le test de l'appétit. </a:t>
            </a:r>
          </a:p>
          <a:p>
            <a:pPr lvl="1" algn="just"/>
            <a:r>
              <a:rPr lang="fr-FR" sz="2600" dirty="0">
                <a:latin typeface="Tw Cen MT" panose="020B0602020104020603" pitchFamily="34" charset="0"/>
              </a:rPr>
              <a:t>La personne qui s'occupe de l'enfant ne comprend pas le plan de suivi ou a déjà manqué des visites de suivi.</a:t>
            </a:r>
          </a:p>
          <a:p>
            <a:pPr lvl="1" algn="just"/>
            <a:r>
              <a:rPr lang="fr-FR" sz="2600" dirty="0">
                <a:latin typeface="Tw Cen MT" panose="020B0602020104020603" pitchFamily="34" charset="0"/>
              </a:rPr>
              <a:t>Pas de suivi continu disponible pour l'enfant, par exemple pas de suivi par le RECO ou la personne qui s'occupe de l'enfant n'est pas en mesure de faire le PB familial (ce n'est pas toujours nécessaire, mais c'est un élément important à prendre en compte). </a:t>
            </a:r>
          </a:p>
          <a:p>
            <a:pPr lvl="1" algn="just"/>
            <a:r>
              <a:rPr lang="fr-FR" sz="2600" dirty="0">
                <a:latin typeface="Tw Cen MT" panose="020B0602020104020603" pitchFamily="34" charset="0"/>
              </a:rPr>
              <a:t>La personne qui s'occupe de l'enfant ne sait pas exactement quels sont les critères pour un retour précoce.</a:t>
            </a: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a:xfrm>
            <a:off x="0" y="0"/>
            <a:ext cx="11410485" cy="648328"/>
          </a:xfrm>
        </p:spPr>
        <p:txBody>
          <a:bodyPr>
            <a:normAutofit/>
          </a:bodyPr>
          <a:lstStyle/>
          <a:p>
            <a:pPr algn="ctr"/>
            <a:r>
              <a:rPr lang="fr-FR" sz="3200" b="1" dirty="0">
                <a:solidFill>
                  <a:schemeClr val="tx1"/>
                </a:solidFill>
                <a:latin typeface="Tw Cen MT" panose="020B0602020104020603" pitchFamily="34" charset="0"/>
              </a:rPr>
              <a:t>Les enfants qui ne sont pas visés par cette adaptation</a:t>
            </a:r>
            <a:endParaRPr lang="en-UG" sz="3200" b="1" dirty="0">
              <a:solidFill>
                <a:schemeClr val="tx1"/>
              </a:solidFill>
              <a:latin typeface="Tw Cen MT" panose="020B0602020104020603" pitchFamily="34" charset="0"/>
            </a:endParaRPr>
          </a:p>
        </p:txBody>
      </p:sp>
    </p:spTree>
    <p:extLst>
      <p:ext uri="{BB962C8B-B14F-4D97-AF65-F5344CB8AC3E}">
        <p14:creationId xmlns:p14="http://schemas.microsoft.com/office/powerpoint/2010/main" val="26822662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652220" y="1042482"/>
            <a:ext cx="10515600" cy="4773036"/>
          </a:xfrm>
        </p:spPr>
        <p:txBody>
          <a:bodyPr>
            <a:normAutofit/>
          </a:bodyPr>
          <a:lstStyle/>
          <a:p>
            <a:pPr>
              <a:lnSpc>
                <a:spcPct val="100000"/>
              </a:lnSpc>
            </a:pPr>
            <a:r>
              <a:rPr lang="fr-FR" sz="2600" dirty="0">
                <a:latin typeface="Tw Cen MT" panose="020B0602020104020603" pitchFamily="34" charset="0"/>
              </a:rPr>
              <a:t>Retard potentiel dans le dépistage de la détérioration (nutrition, santé)</a:t>
            </a:r>
          </a:p>
          <a:p>
            <a:pPr>
              <a:lnSpc>
                <a:spcPct val="100000"/>
              </a:lnSpc>
            </a:pPr>
            <a:r>
              <a:rPr lang="fr-FR" sz="2600" dirty="0">
                <a:latin typeface="Tw Cen MT" panose="020B0602020104020603" pitchFamily="34" charset="0"/>
              </a:rPr>
              <a:t>Le soignant peut oublier les dates des rendez-vous de suivi</a:t>
            </a:r>
          </a:p>
          <a:p>
            <a:pPr>
              <a:lnSpc>
                <a:spcPct val="100000"/>
              </a:lnSpc>
            </a:pPr>
            <a:r>
              <a:rPr lang="fr-FR" sz="2600" dirty="0">
                <a:latin typeface="Tw Cen MT" panose="020B0602020104020603" pitchFamily="34" charset="0"/>
              </a:rPr>
              <a:t>Pression sur le CER</a:t>
            </a:r>
          </a:p>
          <a:p>
            <a:pPr>
              <a:lnSpc>
                <a:spcPct val="100000"/>
              </a:lnSpc>
            </a:pPr>
            <a:r>
              <a:rPr lang="fr-FR" sz="2600" dirty="0">
                <a:latin typeface="Tw Cen MT" panose="020B0602020104020603" pitchFamily="34" charset="0"/>
              </a:rPr>
              <a:t>Possibilité de partage des quantités élevées</a:t>
            </a:r>
          </a:p>
          <a:p>
            <a:pPr>
              <a:lnSpc>
                <a:spcPct val="100000"/>
              </a:lnSpc>
            </a:pPr>
            <a:r>
              <a:rPr lang="fr-FR" sz="2600" dirty="0">
                <a:latin typeface="Tw Cen MT" panose="020B0602020104020603" pitchFamily="34" charset="0"/>
              </a:rPr>
              <a:t>Risque d'augmentation de la durée de séjour</a:t>
            </a:r>
          </a:p>
          <a:p>
            <a:pPr>
              <a:lnSpc>
                <a:spcPct val="100000"/>
              </a:lnSpc>
            </a:pPr>
            <a:r>
              <a:rPr lang="fr-FR" sz="2600" dirty="0">
                <a:solidFill>
                  <a:srgbClr val="FF0000"/>
                </a:solidFill>
                <a:latin typeface="Tw Cen MT" panose="020B0602020104020603" pitchFamily="34" charset="0"/>
              </a:rPr>
              <a:t>Autres ?</a:t>
            </a:r>
          </a:p>
          <a:p>
            <a:pPr marL="0" indent="0">
              <a:lnSpc>
                <a:spcPct val="100000"/>
              </a:lnSpc>
              <a:buNone/>
            </a:pPr>
            <a:endParaRPr lang="fr-FR" sz="2600" dirty="0">
              <a:latin typeface="Tw Cen MT" panose="020B0602020104020603" pitchFamily="34" charset="0"/>
            </a:endParaRPr>
          </a:p>
          <a:p>
            <a:pPr marL="0" indent="0">
              <a:lnSpc>
                <a:spcPct val="100000"/>
              </a:lnSpc>
              <a:buNone/>
            </a:pPr>
            <a:r>
              <a:rPr lang="fr-FR" sz="2600" b="1" dirty="0">
                <a:solidFill>
                  <a:srgbClr val="3333FF"/>
                </a:solidFill>
                <a:latin typeface="Tw Cen MT" panose="020B0602020104020603" pitchFamily="34" charset="0"/>
              </a:rPr>
              <a:t>Comment ces risques peuvent-ils être atténués ?</a:t>
            </a: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a:xfrm>
            <a:off x="159488" y="32709"/>
            <a:ext cx="11250996" cy="648328"/>
          </a:xfrm>
        </p:spPr>
        <p:txBody>
          <a:bodyPr>
            <a:normAutofit/>
          </a:bodyPr>
          <a:lstStyle/>
          <a:p>
            <a:pPr algn="ctr">
              <a:lnSpc>
                <a:spcPct val="100000"/>
              </a:lnSpc>
            </a:pPr>
            <a:r>
              <a:rPr lang="fr-FR" sz="2800" b="1" dirty="0">
                <a:solidFill>
                  <a:schemeClr val="tx1"/>
                </a:solidFill>
                <a:latin typeface="Tw Cen MT" panose="020B0602020104020603" pitchFamily="34" charset="0"/>
              </a:rPr>
              <a:t>Risques potentiels liés à la "réduction de la fréquence des visites de suivi"</a:t>
            </a:r>
          </a:p>
        </p:txBody>
      </p:sp>
    </p:spTree>
    <p:extLst>
      <p:ext uri="{BB962C8B-B14F-4D97-AF65-F5344CB8AC3E}">
        <p14:creationId xmlns:p14="http://schemas.microsoft.com/office/powerpoint/2010/main" val="16269881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838200" y="790414"/>
            <a:ext cx="10515600" cy="5172236"/>
          </a:xfrm>
        </p:spPr>
        <p:txBody>
          <a:bodyPr>
            <a:normAutofit lnSpcReduction="10000"/>
          </a:bodyPr>
          <a:lstStyle/>
          <a:p>
            <a:pPr>
              <a:lnSpc>
                <a:spcPct val="100000"/>
              </a:lnSpc>
            </a:pPr>
            <a:r>
              <a:rPr lang="fr-FR" dirty="0">
                <a:latin typeface="Tw Cen MT" panose="020B0602020104020603" pitchFamily="34" charset="0"/>
              </a:rPr>
              <a:t>L'équipement et des intrants suffisantes</a:t>
            </a:r>
            <a:r>
              <a:rPr lang="fr-FR" sz="2800" dirty="0">
                <a:latin typeface="Tw Cen MT" panose="020B0602020104020603" pitchFamily="34" charset="0"/>
              </a:rPr>
              <a:t>: Gestion et suivi de</a:t>
            </a:r>
          </a:p>
          <a:p>
            <a:pPr>
              <a:lnSpc>
                <a:spcPct val="100000"/>
              </a:lnSpc>
            </a:pPr>
            <a:r>
              <a:rPr lang="fr-FR" sz="2800" dirty="0">
                <a:latin typeface="Tw Cen MT" panose="020B0602020104020603" pitchFamily="34" charset="0"/>
              </a:rPr>
              <a:t>Mécanismes de suivi et soutien communautaires (</a:t>
            </a:r>
            <a:r>
              <a:rPr lang="fr-FR" sz="2800" dirty="0" err="1">
                <a:latin typeface="Tw Cen MT" panose="020B0602020104020603" pitchFamily="34" charset="0"/>
              </a:rPr>
              <a:t>RECOs</a:t>
            </a:r>
            <a:r>
              <a:rPr lang="fr-FR" sz="2800" dirty="0">
                <a:latin typeface="Tw Cen MT" panose="020B0602020104020603" pitchFamily="34" charset="0"/>
              </a:rPr>
              <a:t> formés, ressources pour assurer le suivi intermédiaire au sein de la communauté)</a:t>
            </a:r>
          </a:p>
          <a:p>
            <a:pPr>
              <a:lnSpc>
                <a:spcPct val="100000"/>
              </a:lnSpc>
            </a:pPr>
            <a:r>
              <a:rPr lang="fr-FR" sz="2800" dirty="0">
                <a:latin typeface="Tw Cen MT" panose="020B0602020104020603" pitchFamily="34" charset="0"/>
              </a:rPr>
              <a:t>Capacité de formation sur le PB famille</a:t>
            </a:r>
          </a:p>
          <a:p>
            <a:pPr>
              <a:lnSpc>
                <a:spcPct val="100000"/>
              </a:lnSpc>
            </a:pPr>
            <a:r>
              <a:rPr lang="fr-FR" sz="2800" dirty="0">
                <a:latin typeface="Tw Cen MT" panose="020B0602020104020603" pitchFamily="34" charset="0"/>
              </a:rPr>
              <a:t>Risques potentiels liés à la mise en œuvre des mesures d'adaptation et d'atténuation des risques en place.</a:t>
            </a:r>
          </a:p>
          <a:p>
            <a:pPr>
              <a:lnSpc>
                <a:spcPct val="100000"/>
              </a:lnSpc>
            </a:pPr>
            <a:r>
              <a:rPr lang="fr-FR" sz="2800" dirty="0">
                <a:latin typeface="Tw Cen MT" panose="020B0602020104020603" pitchFamily="34" charset="0"/>
              </a:rPr>
              <a:t>Communication et formation des prestataires de soins de santé pour la mise en œuvre de cette approche </a:t>
            </a:r>
          </a:p>
          <a:p>
            <a:pPr>
              <a:lnSpc>
                <a:spcPct val="100000"/>
              </a:lnSpc>
            </a:pPr>
            <a:r>
              <a:rPr lang="fr-FR" sz="2800" dirty="0">
                <a:latin typeface="Tw Cen MT" panose="020B0602020104020603" pitchFamily="34" charset="0"/>
              </a:rPr>
              <a:t>Information des communautaires (communication de masse et/ou niveau individuel) </a:t>
            </a:r>
          </a:p>
          <a:p>
            <a:pPr marL="0" indent="0">
              <a:lnSpc>
                <a:spcPct val="100000"/>
              </a:lnSpc>
              <a:buNone/>
            </a:pPr>
            <a:endParaRPr lang="fr-FR" sz="2800" dirty="0">
              <a:latin typeface="Tw Cen MT" panose="020B0602020104020603" pitchFamily="34" charset="0"/>
            </a:endParaRPr>
          </a:p>
          <a:p>
            <a:pPr marL="0" indent="0" algn="just">
              <a:buNone/>
            </a:pPr>
            <a:endParaRPr lang="fr-FR" dirty="0"/>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a:bodyPr>
          <a:lstStyle/>
          <a:p>
            <a:pPr algn="ctr"/>
            <a:r>
              <a:rPr lang="fr-FR" sz="3200" b="1" dirty="0">
                <a:solidFill>
                  <a:schemeClr val="tx1"/>
                </a:solidFill>
                <a:latin typeface="Tw Cen MT" panose="020B0602020104020603" pitchFamily="34" charset="0"/>
              </a:rPr>
              <a:t>Implications programmatiques et considérations opérationnelles</a:t>
            </a:r>
            <a:endParaRPr lang="en-UG" sz="3200" b="1" dirty="0">
              <a:solidFill>
                <a:schemeClr val="tx1"/>
              </a:solidFill>
              <a:latin typeface="Tw Cen MT" panose="020B0602020104020603" pitchFamily="34" charset="0"/>
            </a:endParaRPr>
          </a:p>
        </p:txBody>
      </p:sp>
    </p:spTree>
    <p:extLst>
      <p:ext uri="{BB962C8B-B14F-4D97-AF65-F5344CB8AC3E}">
        <p14:creationId xmlns:p14="http://schemas.microsoft.com/office/powerpoint/2010/main" val="3283753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9765077-C37B-48B8-878E-E9F06EDF2916}"/>
              </a:ext>
            </a:extLst>
          </p:cNvPr>
          <p:cNvGraphicFramePr>
            <a:graphicFrameLocks noGrp="1"/>
          </p:cNvGraphicFramePr>
          <p:nvPr>
            <p:ph idx="1"/>
            <p:extLst>
              <p:ext uri="{D42A27DB-BD31-4B8C-83A1-F6EECF244321}">
                <p14:modId xmlns:p14="http://schemas.microsoft.com/office/powerpoint/2010/main" val="2976673803"/>
              </p:ext>
            </p:extLst>
          </p:nvPr>
        </p:nvGraphicFramePr>
        <p:xfrm>
          <a:off x="240630" y="-360242"/>
          <a:ext cx="11710737" cy="6087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a:extLst>
              <a:ext uri="{FF2B5EF4-FFF2-40B4-BE49-F238E27FC236}">
                <a16:creationId xmlns:a16="http://schemas.microsoft.com/office/drawing/2014/main" id="{159FAE2F-416C-4B11-99E6-202A472FABF5}"/>
              </a:ext>
            </a:extLst>
          </p:cNvPr>
          <p:cNvSpPr/>
          <p:nvPr/>
        </p:nvSpPr>
        <p:spPr>
          <a:xfrm>
            <a:off x="4170946" y="995649"/>
            <a:ext cx="3657600" cy="3657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Rectangle 7">
            <a:extLst>
              <a:ext uri="{FF2B5EF4-FFF2-40B4-BE49-F238E27FC236}">
                <a16:creationId xmlns:a16="http://schemas.microsoft.com/office/drawing/2014/main" id="{32441CC1-2F67-48C7-81A0-82C872576738}"/>
              </a:ext>
            </a:extLst>
          </p:cNvPr>
          <p:cNvSpPr/>
          <p:nvPr/>
        </p:nvSpPr>
        <p:spPr>
          <a:xfrm>
            <a:off x="8877021" y="2852670"/>
            <a:ext cx="3074346" cy="29238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lumMod val="85000"/>
                    <a:lumOff val="15000"/>
                  </a:schemeClr>
                </a:solidFill>
                <a:effectLst/>
                <a:uLnTx/>
                <a:uFillTx/>
                <a:latin typeface="Tw Cen MT" panose="020B0602020104020603"/>
                <a:ea typeface="+mn-ea"/>
                <a:cs typeface="+mn-cs"/>
              </a:rPr>
              <a:t>LOGISTIQUE ET APPROVISIONNEMENT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Nécessité de renforcer les </a:t>
            </a:r>
            <a:r>
              <a:rPr kumimoji="0" lang="fr-FR" sz="1800" b="0" i="0" u="none" strike="noStrike" kern="1200" cap="none" spc="0" normalizeH="0" baseline="0" noProof="0" dirty="0">
                <a:ln>
                  <a:noFill/>
                </a:ln>
                <a:solidFill>
                  <a:schemeClr val="tx1">
                    <a:lumMod val="85000"/>
                    <a:lumOff val="15000"/>
                  </a:schemeClr>
                </a:solidFill>
                <a:effectLst/>
                <a:uLnTx/>
                <a:uFillTx/>
                <a:latin typeface="Tw Cen MT" panose="020B0602020104020603"/>
                <a:ea typeface="+mn-ea"/>
                <a:cs typeface="+mn-cs"/>
              </a:rPr>
              <a:t>systèmes de livraison du "last mile" </a:t>
            </a: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(par exemple, soutien au transport)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Nécessité de </a:t>
            </a:r>
            <a:r>
              <a:rPr kumimoji="0" lang="fr-FR" sz="1800" b="0" i="0" u="none" strike="noStrike" kern="1200" cap="none" spc="0" normalizeH="0" baseline="0" noProof="0" dirty="0">
                <a:ln>
                  <a:noFill/>
                </a:ln>
                <a:solidFill>
                  <a:schemeClr val="tx1">
                    <a:lumMod val="85000"/>
                    <a:lumOff val="15000"/>
                  </a:schemeClr>
                </a:solidFill>
                <a:effectLst/>
                <a:uLnTx/>
                <a:uFillTx/>
                <a:latin typeface="Tw Cen MT" panose="020B0602020104020603"/>
                <a:ea typeface="+mn-ea"/>
                <a:cs typeface="+mn-cs"/>
              </a:rPr>
              <a:t>renforcer les capacités de stockage </a:t>
            </a: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(par exemple, par la fourniture d'équipements)</a:t>
            </a:r>
            <a:endParaRPr kumimoji="0" lang="en-US" sz="2000" b="1" i="0" u="none" strike="noStrike" kern="1200" cap="none" spc="0" normalizeH="0" baseline="0" noProof="0" dirty="0">
              <a:ln>
                <a:noFill/>
              </a:ln>
              <a:solidFill>
                <a:srgbClr val="27CED7"/>
              </a:solidFill>
              <a:effectLst/>
              <a:uLnTx/>
              <a:uFillTx/>
              <a:latin typeface="Tw Cen MT" panose="020B0602020104020603"/>
              <a:ea typeface="+mn-ea"/>
              <a:cs typeface="+mn-cs"/>
            </a:endParaRPr>
          </a:p>
        </p:txBody>
      </p:sp>
      <p:sp>
        <p:nvSpPr>
          <p:cNvPr id="9" name="Rectangle 8">
            <a:extLst>
              <a:ext uri="{FF2B5EF4-FFF2-40B4-BE49-F238E27FC236}">
                <a16:creationId xmlns:a16="http://schemas.microsoft.com/office/drawing/2014/main" id="{8F5A271F-CAF2-4FF7-AC8A-53D80EBAB591}"/>
              </a:ext>
            </a:extLst>
          </p:cNvPr>
          <p:cNvSpPr/>
          <p:nvPr/>
        </p:nvSpPr>
        <p:spPr>
          <a:xfrm>
            <a:off x="3606823" y="5583390"/>
            <a:ext cx="6039634" cy="123110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7CDB4"/>
                </a:solidFill>
                <a:effectLst/>
                <a:uLnTx/>
                <a:uFillTx/>
                <a:latin typeface="Tw Cen MT" panose="020B0602020104020603"/>
                <a:ea typeface="+mn-ea"/>
                <a:cs typeface="+mn-cs"/>
              </a:rPr>
              <a:t>DEMANDE ET SERVICES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1" i="0" u="none" strike="noStrike" kern="1200" cap="none" spc="0" normalizeH="0" baseline="0" noProof="0" dirty="0">
                <a:ln>
                  <a:noFill/>
                </a:ln>
                <a:solidFill>
                  <a:prstClr val="black"/>
                </a:solidFill>
                <a:effectLst/>
                <a:uLnTx/>
                <a:uFillTx/>
                <a:latin typeface="Tw Cen MT" panose="020B0602020104020603"/>
                <a:ea typeface="+mn-ea"/>
                <a:cs typeface="+mn-cs"/>
              </a:rPr>
              <a:t>Augmentation de la charge de travail des </a:t>
            </a:r>
            <a:r>
              <a:rPr kumimoji="0" lang="fr-FR" sz="1800" b="1" i="0" u="none" strike="noStrike" kern="1200" cap="none" spc="0" normalizeH="0" baseline="0" noProof="0" dirty="0" err="1">
                <a:ln>
                  <a:noFill/>
                </a:ln>
                <a:solidFill>
                  <a:prstClr val="black"/>
                </a:solidFill>
                <a:effectLst/>
                <a:uLnTx/>
                <a:uFillTx/>
                <a:latin typeface="Tw Cen MT" panose="020B0602020104020603"/>
                <a:ea typeface="+mn-ea"/>
                <a:cs typeface="+mn-cs"/>
              </a:rPr>
              <a:t>RECOs</a:t>
            </a:r>
            <a:r>
              <a:rPr kumimoji="0" lang="fr-FR" sz="1800" b="1" i="0" u="none" strike="noStrike" kern="1200" cap="none" spc="0" normalizeH="0" baseline="0" noProof="0" dirty="0">
                <a:ln>
                  <a:noFill/>
                </a:ln>
                <a:solidFill>
                  <a:prstClr val="black"/>
                </a:solidFill>
                <a:effectLst/>
                <a:uLnTx/>
                <a:uFillTx/>
                <a:latin typeface="Tw Cen MT" panose="020B0602020104020603"/>
                <a:ea typeface="+mn-ea"/>
                <a:cs typeface="+mn-cs"/>
              </a:rPr>
              <a:t> </a:t>
            </a:r>
            <a:r>
              <a:rPr lang="en-US" b="1" dirty="0">
                <a:solidFill>
                  <a:prstClr val="black"/>
                </a:solidFill>
                <a:latin typeface="Tw Cen MT" panose="020B0602020104020603"/>
              </a:rPr>
              <a:t> </a:t>
            </a:r>
            <a:r>
              <a:rPr lang="en-US" strike="sngStrike" dirty="0">
                <a:solidFill>
                  <a:prstClr val="black"/>
                </a:solidFill>
                <a:latin typeface="Tw Cen MT" panose="020B0602020104020603"/>
                <a:sym typeface="Wingdings" panose="05000000000000000000" pitchFamily="2" charset="2"/>
              </a:rPr>
              <a:t></a:t>
            </a:r>
            <a:r>
              <a:rPr lang="en-US" dirty="0">
                <a:solidFill>
                  <a:prstClr val="black"/>
                </a:solidFill>
                <a:latin typeface="Tw Cen MT" panose="020B0602020104020603"/>
                <a:sym typeface="Wingdings" panose="05000000000000000000" pitchFamily="2" charset="2"/>
              </a:rPr>
              <a:t> </a:t>
            </a:r>
            <a:r>
              <a:rPr kumimoji="0" lang="fr-FR" sz="1800" b="1"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fr-FR" sz="1800" i="0" u="none" strike="noStrike" kern="1200" cap="none" spc="0" normalizeH="0" baseline="0" noProof="0" dirty="0">
                <a:ln>
                  <a:noFill/>
                </a:ln>
                <a:solidFill>
                  <a:prstClr val="black"/>
                </a:solidFill>
                <a:effectLst/>
                <a:uLnTx/>
                <a:uFillTx/>
                <a:latin typeface="Tw Cen MT" panose="020B0602020104020603"/>
                <a:ea typeface="+mn-ea"/>
                <a:cs typeface="+mn-cs"/>
              </a:rPr>
              <a:t>plate-forme communautaire solide /dynamique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1" i="0" u="none" strike="noStrike" kern="1200" cap="none" spc="0" normalizeH="0" baseline="0" noProof="0" dirty="0">
                <a:ln>
                  <a:noFill/>
                </a:ln>
                <a:solidFill>
                  <a:prstClr val="black"/>
                </a:solidFill>
                <a:effectLst/>
                <a:uLnTx/>
                <a:uFillTx/>
                <a:latin typeface="Tw Cen MT" panose="020B0602020104020603"/>
                <a:ea typeface="+mn-ea"/>
                <a:cs typeface="+mn-cs"/>
              </a:rPr>
              <a:t>Diminution de la charge de travail des centres de santé</a:t>
            </a:r>
            <a:endParaRPr kumimoji="0" lang="en-US" sz="18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52EAF248-BD3A-428F-9B30-0335DB435422}"/>
              </a:ext>
            </a:extLst>
          </p:cNvPr>
          <p:cNvSpPr/>
          <p:nvPr/>
        </p:nvSpPr>
        <p:spPr>
          <a:xfrm>
            <a:off x="210549" y="2510769"/>
            <a:ext cx="3312916" cy="375487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E8853"/>
                </a:solidFill>
                <a:effectLst/>
                <a:uLnTx/>
                <a:uFillTx/>
                <a:latin typeface="Tw Cen MT" panose="020B0602020104020603"/>
                <a:ea typeface="+mn-ea"/>
                <a:cs typeface="+mn-cs"/>
              </a:rPr>
              <a:t>RENFORCEMENT DES CAPACITÉS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Des formations de recyclage et des visites de supervision fréquentes pour </a:t>
            </a:r>
            <a:r>
              <a:rPr kumimoji="0" lang="fr-FR" sz="1800" b="1" i="0" u="none" strike="noStrike" kern="1200" cap="none" spc="0" normalizeH="0" baseline="0" noProof="0" dirty="0">
                <a:ln>
                  <a:noFill/>
                </a:ln>
                <a:solidFill>
                  <a:prstClr val="black"/>
                </a:solidFill>
                <a:effectLst/>
                <a:uLnTx/>
                <a:uFillTx/>
                <a:latin typeface="Tw Cen MT" panose="020B0602020104020603"/>
                <a:ea typeface="+mn-ea"/>
                <a:cs typeface="+mn-cs"/>
              </a:rPr>
              <a:t>garantir la qualité des soins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Former les </a:t>
            </a:r>
            <a:r>
              <a:rPr kumimoji="0" lang="fr-FR" sz="1800" b="0" i="0" u="none" strike="noStrike" kern="1200" cap="none" spc="0" normalizeH="0" baseline="0" noProof="0" dirty="0" err="1">
                <a:ln>
                  <a:noFill/>
                </a:ln>
                <a:solidFill>
                  <a:prstClr val="black"/>
                </a:solidFill>
                <a:effectLst/>
                <a:uLnTx/>
                <a:uFillTx/>
                <a:latin typeface="Tw Cen MT" panose="020B0602020104020603"/>
                <a:ea typeface="+mn-ea"/>
                <a:cs typeface="+mn-cs"/>
              </a:rPr>
              <a:t>RECOs</a:t>
            </a: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 à </a:t>
            </a:r>
            <a:r>
              <a:rPr kumimoji="0" lang="fr-FR" sz="1800" b="0" i="0" u="none" strike="noStrike" kern="1200" cap="none" spc="0" normalizeH="0" baseline="0" noProof="0" dirty="0">
                <a:ln>
                  <a:noFill/>
                </a:ln>
                <a:solidFill>
                  <a:schemeClr val="tx1">
                    <a:lumMod val="85000"/>
                    <a:lumOff val="15000"/>
                  </a:schemeClr>
                </a:solidFill>
                <a:effectLst/>
                <a:uLnTx/>
                <a:uFillTx/>
                <a:latin typeface="Tw Cen MT" panose="020B0602020104020603"/>
                <a:ea typeface="+mn-ea"/>
                <a:cs typeface="+mn-cs"/>
              </a:rPr>
              <a:t>la gestion des intrants </a:t>
            </a: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(par exemple, à la qualité du stockage).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schemeClr val="tx1">
                    <a:lumMod val="85000"/>
                    <a:lumOff val="15000"/>
                  </a:schemeClr>
                </a:solidFill>
                <a:effectLst/>
                <a:uLnTx/>
                <a:uFillTx/>
                <a:latin typeface="Tw Cen MT" panose="020B0602020104020603"/>
                <a:ea typeface="+mn-ea"/>
                <a:cs typeface="+mn-cs"/>
              </a:rPr>
              <a:t>Développement d'outils adaptés </a:t>
            </a: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pour faciliter la participation des </a:t>
            </a:r>
            <a:r>
              <a:rPr kumimoji="0" lang="fr-FR" sz="1800" b="0" i="0" u="none" strike="noStrike" kern="1200" cap="none" spc="0" normalizeH="0" baseline="0" noProof="0" dirty="0" err="1">
                <a:ln>
                  <a:noFill/>
                </a:ln>
                <a:solidFill>
                  <a:schemeClr val="tx1">
                    <a:lumMod val="85000"/>
                    <a:lumOff val="15000"/>
                  </a:schemeClr>
                </a:solidFill>
                <a:effectLst/>
                <a:uLnTx/>
                <a:uFillTx/>
                <a:latin typeface="Tw Cen MT" panose="020B0602020104020603"/>
                <a:ea typeface="+mn-ea"/>
                <a:cs typeface="+mn-cs"/>
              </a:rPr>
              <a:t>RECOs</a:t>
            </a:r>
            <a:r>
              <a:rPr kumimoji="0" lang="fr-FR" sz="1800" b="0" i="0" u="none" strike="noStrike" kern="1200" cap="none" spc="0" normalizeH="0" baseline="0" noProof="0" dirty="0">
                <a:ln>
                  <a:noFill/>
                </a:ln>
                <a:solidFill>
                  <a:schemeClr val="tx1">
                    <a:lumMod val="85000"/>
                    <a:lumOff val="15000"/>
                  </a:schemeClr>
                </a:solidFill>
                <a:effectLst/>
                <a:uLnTx/>
                <a:uFillTx/>
                <a:latin typeface="Tw Cen MT" panose="020B0602020104020603"/>
                <a:ea typeface="+mn-ea"/>
                <a:cs typeface="+mn-cs"/>
              </a:rPr>
              <a:t> peu alphabétisés</a:t>
            </a:r>
            <a:endParaRPr kumimoji="0" lang="en-US" sz="1600" b="0" i="0" u="none" strike="noStrike" kern="1200" cap="none" spc="0" normalizeH="0" baseline="0" noProof="0" dirty="0">
              <a:ln>
                <a:noFill/>
              </a:ln>
              <a:solidFill>
                <a:schemeClr val="tx1">
                  <a:lumMod val="85000"/>
                  <a:lumOff val="15000"/>
                </a:schemeClr>
              </a:solidFill>
              <a:effectLst/>
              <a:uLnTx/>
              <a:uFillTx/>
              <a:latin typeface="Tw Cen MT" panose="020B0602020104020603"/>
              <a:ea typeface="+mn-ea"/>
              <a:cs typeface="+mn-cs"/>
            </a:endParaRPr>
          </a:p>
        </p:txBody>
      </p:sp>
      <p:sp>
        <p:nvSpPr>
          <p:cNvPr id="12" name="Rectangle 11">
            <a:extLst>
              <a:ext uri="{FF2B5EF4-FFF2-40B4-BE49-F238E27FC236}">
                <a16:creationId xmlns:a16="http://schemas.microsoft.com/office/drawing/2014/main" id="{FB5EB135-21A6-42DD-BAD7-006E93B0F2F1}"/>
              </a:ext>
            </a:extLst>
          </p:cNvPr>
          <p:cNvSpPr/>
          <p:nvPr/>
        </p:nvSpPr>
        <p:spPr>
          <a:xfrm>
            <a:off x="4454551" y="1793397"/>
            <a:ext cx="3090389" cy="230832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a:solidFill>
                  <a:prstClr val="black"/>
                </a:solidFill>
                <a:latin typeface="Tw Cen MT" panose="020B0602020104020603"/>
              </a:rPr>
              <a:t>TRAITEMENT DECENTRALISE</a:t>
            </a:r>
            <a:endParaRPr kumimoji="0" lang="en-US" sz="3000" b="1"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prstClr val="white"/>
                </a:solidFill>
                <a:highlight>
                  <a:srgbClr val="1CADE4"/>
                </a:highlight>
                <a:latin typeface="Tw Cen MT" panose="020B0602020104020603"/>
              </a:rPr>
              <a:t>I</a:t>
            </a:r>
            <a:r>
              <a:rPr kumimoji="0" lang="en-US" sz="2800" b="1" i="0" u="none" strike="noStrike" kern="1200" cap="none" spc="0" normalizeH="0" baseline="0" noProof="0" dirty="0" err="1">
                <a:ln>
                  <a:noFill/>
                </a:ln>
                <a:solidFill>
                  <a:prstClr val="white"/>
                </a:solidFill>
                <a:effectLst/>
                <a:highlight>
                  <a:srgbClr val="1CADE4"/>
                </a:highlight>
                <a:uLnTx/>
                <a:uFillTx/>
                <a:latin typeface="Tw Cen MT" panose="020B0602020104020603"/>
                <a:ea typeface="+mn-ea"/>
                <a:cs typeface="+mn-cs"/>
              </a:rPr>
              <a:t>mplications</a:t>
            </a:r>
            <a:r>
              <a:rPr kumimoji="0" lang="en-US" sz="2800" b="1" i="0" u="none" strike="noStrike" kern="1200" cap="none" spc="0" normalizeH="0" baseline="0" noProof="0" dirty="0">
                <a:ln>
                  <a:noFill/>
                </a:ln>
                <a:solidFill>
                  <a:prstClr val="white"/>
                </a:solidFill>
                <a:effectLst/>
                <a:highlight>
                  <a:srgbClr val="1CADE4"/>
                </a:highlight>
                <a:uLnTx/>
                <a:uFillTx/>
                <a:latin typeface="Tw Cen MT" panose="020B0602020104020603"/>
                <a:ea typeface="+mn-ea"/>
                <a:cs typeface="+mn-cs"/>
              </a:rPr>
              <a:t> </a:t>
            </a:r>
            <a:r>
              <a:rPr kumimoji="0" lang="en-US" sz="2800" b="1" i="0" u="none" strike="noStrike" kern="1200" cap="none" spc="0" normalizeH="0" baseline="0" noProof="0" dirty="0" err="1">
                <a:ln>
                  <a:noFill/>
                </a:ln>
                <a:solidFill>
                  <a:prstClr val="white"/>
                </a:solidFill>
                <a:effectLst/>
                <a:highlight>
                  <a:srgbClr val="1CADE4"/>
                </a:highlight>
                <a:uLnTx/>
                <a:uFillTx/>
                <a:latin typeface="Tw Cen MT" panose="020B0602020104020603"/>
                <a:ea typeface="+mn-ea"/>
                <a:cs typeface="+mn-cs"/>
              </a:rPr>
              <a:t>programmatique</a:t>
            </a:r>
            <a:r>
              <a:rPr kumimoji="0" lang="en-US" sz="2800" b="1" i="0" u="none" strike="noStrike" kern="1200" cap="none" spc="0" normalizeH="0" baseline="0" noProof="0" dirty="0">
                <a:ln>
                  <a:noFill/>
                </a:ln>
                <a:solidFill>
                  <a:prstClr val="white"/>
                </a:solidFill>
                <a:effectLst/>
                <a:highlight>
                  <a:srgbClr val="1CADE4"/>
                </a:highlight>
                <a:uLnTx/>
                <a:uFillTx/>
                <a:latin typeface="Tw Cen MT" panose="020B0602020104020603"/>
                <a:ea typeface="+mn-ea"/>
                <a:cs typeface="+mn-cs"/>
              </a:rPr>
              <a:t> </a:t>
            </a:r>
            <a:r>
              <a:rPr kumimoji="0" lang="en-US" sz="2800" b="1" i="0" u="none" strike="noStrike" kern="1200" cap="none" spc="0" normalizeH="0" baseline="0" noProof="0">
                <a:ln>
                  <a:noFill/>
                </a:ln>
                <a:solidFill>
                  <a:prstClr val="white"/>
                </a:solidFill>
                <a:effectLst/>
                <a:highlight>
                  <a:srgbClr val="1CADE4"/>
                </a:highlight>
                <a:uLnTx/>
                <a:uFillTx/>
                <a:latin typeface="Tw Cen MT" panose="020B0602020104020603"/>
                <a:ea typeface="+mn-ea"/>
                <a:cs typeface="+mn-cs"/>
              </a:rPr>
              <a:t>et politique</a:t>
            </a:r>
            <a:endParaRPr kumimoji="0" lang="en-US" sz="2800" b="0" i="0" u="none" strike="noStrike" kern="1200" cap="none" spc="0" normalizeH="0" baseline="0" noProof="0" dirty="0">
              <a:ln>
                <a:noFill/>
              </a:ln>
              <a:solidFill>
                <a:srgbClr val="1CADE4"/>
              </a:solidFill>
              <a:effectLst/>
              <a:uLnTx/>
              <a:uFillTx/>
              <a:latin typeface="Tw Cen MT" panose="020B0602020104020603"/>
              <a:ea typeface="+mn-ea"/>
              <a:cs typeface="+mn-cs"/>
            </a:endParaRPr>
          </a:p>
        </p:txBody>
      </p:sp>
      <p:sp>
        <p:nvSpPr>
          <p:cNvPr id="13" name="Rectangle 12">
            <a:extLst>
              <a:ext uri="{FF2B5EF4-FFF2-40B4-BE49-F238E27FC236}">
                <a16:creationId xmlns:a16="http://schemas.microsoft.com/office/drawing/2014/main" id="{35BD63AD-673E-4457-8539-D5AA8F181F86}"/>
              </a:ext>
            </a:extLst>
          </p:cNvPr>
          <p:cNvSpPr/>
          <p:nvPr/>
        </p:nvSpPr>
        <p:spPr>
          <a:xfrm>
            <a:off x="8518356" y="376913"/>
            <a:ext cx="3504982" cy="233910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ADE4"/>
                </a:solidFill>
                <a:effectLst/>
                <a:uLnTx/>
                <a:uFillTx/>
                <a:latin typeface="Tw Cen MT" panose="020B0602020104020603"/>
                <a:ea typeface="+mn-ea"/>
                <a:cs typeface="+mn-cs"/>
              </a:rPr>
              <a:t>OÙ ET QUAND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Dans les </a:t>
            </a:r>
            <a:r>
              <a:rPr kumimoji="0" lang="fr-FR" sz="1800" b="1" i="0" u="none" strike="noStrike" kern="1200" cap="none" spc="0" normalizeH="0" baseline="0" noProof="0" dirty="0">
                <a:ln>
                  <a:noFill/>
                </a:ln>
                <a:solidFill>
                  <a:prstClr val="black"/>
                </a:solidFill>
                <a:effectLst/>
                <a:uLnTx/>
                <a:uFillTx/>
                <a:latin typeface="Tw Cen MT" panose="020B0602020104020603"/>
                <a:ea typeface="+mn-ea"/>
                <a:cs typeface="+mn-cs"/>
              </a:rPr>
              <a:t>situations d'urgence </a:t>
            </a: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où les centres de santé sont fermés.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solidFill>
                  <a:prstClr val="black"/>
                </a:solidFill>
                <a:latin typeface="Tw Cen MT" panose="020B0602020104020603"/>
              </a:rPr>
              <a:t>Autre </a:t>
            </a:r>
            <a:r>
              <a:rPr lang="fr-FR" b="1" dirty="0">
                <a:solidFill>
                  <a:prstClr val="black"/>
                </a:solidFill>
                <a:latin typeface="Tw Cen MT" panose="020B0602020104020603"/>
              </a:rPr>
              <a:t>circonstances exceptionnelle</a:t>
            </a:r>
            <a:endParaRPr kumimoji="0" lang="fr-FR" sz="1800" b="1"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1" i="0" u="none" strike="noStrike" kern="1200" cap="none" spc="0" normalizeH="0" baseline="0" noProof="0" dirty="0">
                <a:ln>
                  <a:noFill/>
                </a:ln>
                <a:solidFill>
                  <a:prstClr val="black"/>
                </a:solidFill>
                <a:effectLst/>
                <a:uLnTx/>
                <a:uFillTx/>
                <a:latin typeface="Tw Cen MT" panose="020B0602020104020603"/>
                <a:ea typeface="+mn-ea"/>
                <a:cs typeface="+mn-cs"/>
              </a:rPr>
              <a:t>En fin de compte - Partout </a:t>
            </a: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où il est possible de décentraliser le traitement</a:t>
            </a: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 name="Rectangle 1">
            <a:extLst>
              <a:ext uri="{FF2B5EF4-FFF2-40B4-BE49-F238E27FC236}">
                <a16:creationId xmlns:a16="http://schemas.microsoft.com/office/drawing/2014/main" id="{E9F3C6BD-5EC4-4A4D-970C-739BDB544F58}"/>
              </a:ext>
            </a:extLst>
          </p:cNvPr>
          <p:cNvSpPr/>
          <p:nvPr/>
        </p:nvSpPr>
        <p:spPr>
          <a:xfrm>
            <a:off x="621520" y="592357"/>
            <a:ext cx="341006" cy="1292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A3292A2A-9B3B-4083-B35B-7930B11C3D94}"/>
              </a:ext>
            </a:extLst>
          </p:cNvPr>
          <p:cNvSpPr/>
          <p:nvPr/>
        </p:nvSpPr>
        <p:spPr>
          <a:xfrm>
            <a:off x="312601" y="376913"/>
            <a:ext cx="3168535" cy="1785104"/>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D6295"/>
                </a:solidFill>
                <a:effectLst/>
                <a:uLnTx/>
                <a:uFillTx/>
                <a:latin typeface="Tw Cen MT" panose="020B0602020104020603"/>
                <a:ea typeface="+mn-ea"/>
                <a:cs typeface="+mn-cs"/>
              </a:rPr>
              <a:t>S&amp;E ET POLITIQUE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Nécessite des indicateurs intégrés dans les systèmes d'information nationaux</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Tw Cen MT" panose="020B0602020104020603"/>
                <a:ea typeface="+mn-ea"/>
                <a:cs typeface="+mn-cs"/>
              </a:rPr>
              <a:t>Mécanismes</a:t>
            </a:r>
            <a:r>
              <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rPr>
              <a:t> de feedback Communautaire.</a:t>
            </a:r>
          </a:p>
        </p:txBody>
      </p:sp>
    </p:spTree>
    <p:extLst>
      <p:ext uri="{BB962C8B-B14F-4D97-AF65-F5344CB8AC3E}">
        <p14:creationId xmlns:p14="http://schemas.microsoft.com/office/powerpoint/2010/main" val="9854405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838200" y="790414"/>
            <a:ext cx="10515600" cy="5172236"/>
          </a:xfrm>
        </p:spPr>
        <p:txBody>
          <a:bodyPr>
            <a:normAutofit/>
          </a:bodyPr>
          <a:lstStyle/>
          <a:p>
            <a:pPr>
              <a:lnSpc>
                <a:spcPct val="100000"/>
              </a:lnSpc>
            </a:pPr>
            <a:r>
              <a:rPr lang="fr-FR" sz="2800" dirty="0">
                <a:latin typeface="Tw Cen MT" panose="020B0602020104020603" pitchFamily="34" charset="0"/>
              </a:rPr>
              <a:t>Information des communautaires (communication de masse et/ou niveau individuel) </a:t>
            </a:r>
          </a:p>
          <a:p>
            <a:pPr>
              <a:lnSpc>
                <a:spcPct val="100000"/>
              </a:lnSpc>
            </a:pPr>
            <a:r>
              <a:rPr lang="fr-FR" sz="2800" dirty="0">
                <a:latin typeface="Tw Cen MT" panose="020B0602020104020603" pitchFamily="34" charset="0"/>
              </a:rPr>
              <a:t>Protocole de traitement utilisé par les travailleurs des établissements de santé (protocole standard + approches simplifiées)</a:t>
            </a:r>
          </a:p>
          <a:p>
            <a:pPr>
              <a:lnSpc>
                <a:spcPct val="100000"/>
              </a:lnSpc>
            </a:pPr>
            <a:r>
              <a:rPr lang="fr-FR" sz="2800" dirty="0">
                <a:latin typeface="Tw Cen MT" panose="020B0602020104020603" pitchFamily="34" charset="0"/>
              </a:rPr>
              <a:t>-Motivation et incitations </a:t>
            </a:r>
          </a:p>
          <a:p>
            <a:pPr>
              <a:lnSpc>
                <a:spcPct val="100000"/>
              </a:lnSpc>
            </a:pPr>
            <a:r>
              <a:rPr lang="fr-FR" sz="2800" dirty="0">
                <a:latin typeface="Tw Cen MT" panose="020B0602020104020603" pitchFamily="34" charset="0"/>
              </a:rPr>
              <a:t>Alignement sur les messages et activités de sensibilisation de la communauté </a:t>
            </a:r>
          </a:p>
          <a:p>
            <a:pPr>
              <a:lnSpc>
                <a:spcPct val="100000"/>
              </a:lnSpc>
            </a:pPr>
            <a:r>
              <a:rPr lang="fr-FR" sz="2800" dirty="0">
                <a:latin typeface="Tw Cen MT" panose="020B0602020104020603" pitchFamily="34" charset="0"/>
              </a:rPr>
              <a:t>Messages de conseil supplémentaires à partager (par exemple, développement de la petite enfance, hygiène des mains)</a:t>
            </a:r>
          </a:p>
          <a:p>
            <a:pPr marL="0" indent="0" algn="just">
              <a:buNone/>
            </a:pPr>
            <a:endParaRPr lang="fr-FR" dirty="0"/>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a:bodyPr>
          <a:lstStyle/>
          <a:p>
            <a:pPr algn="ctr"/>
            <a:r>
              <a:rPr lang="fr-FR" sz="3200" b="1" dirty="0">
                <a:solidFill>
                  <a:schemeClr val="tx1"/>
                </a:solidFill>
                <a:latin typeface="Tw Cen MT" panose="020B0602020104020603" pitchFamily="34" charset="0"/>
              </a:rPr>
              <a:t>Implications programmatiques et considérations opérationnelles</a:t>
            </a:r>
            <a:endParaRPr lang="en-UG" sz="3200" b="1" dirty="0">
              <a:solidFill>
                <a:schemeClr val="tx1"/>
              </a:solidFill>
              <a:latin typeface="Tw Cen MT" panose="020B0602020104020603" pitchFamily="34" charset="0"/>
            </a:endParaRPr>
          </a:p>
        </p:txBody>
      </p:sp>
    </p:spTree>
    <p:extLst>
      <p:ext uri="{BB962C8B-B14F-4D97-AF65-F5344CB8AC3E}">
        <p14:creationId xmlns:p14="http://schemas.microsoft.com/office/powerpoint/2010/main" val="40934154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838200" y="910643"/>
            <a:ext cx="10515600" cy="5025207"/>
          </a:xfrm>
        </p:spPr>
        <p:txBody>
          <a:bodyPr>
            <a:normAutofit fontScale="85000" lnSpcReduction="20000"/>
          </a:bodyPr>
          <a:lstStyle/>
          <a:p>
            <a:pPr marL="0" indent="0">
              <a:lnSpc>
                <a:spcPct val="100000"/>
              </a:lnSpc>
              <a:buNone/>
            </a:pPr>
            <a:r>
              <a:rPr lang="fr-FR" b="1" dirty="0">
                <a:latin typeface="Tw Cen MT" panose="020B0602020104020603" pitchFamily="34" charset="0"/>
              </a:rPr>
              <a:t>Signes de danger</a:t>
            </a:r>
          </a:p>
          <a:p>
            <a:pPr>
              <a:lnSpc>
                <a:spcPct val="100000"/>
              </a:lnSpc>
            </a:pPr>
            <a:r>
              <a:rPr lang="fr-FR" dirty="0">
                <a:latin typeface="Tw Cen MT" panose="020B0602020104020603" pitchFamily="34" charset="0"/>
              </a:rPr>
              <a:t>Signes de danger de la PCIME conformément au protocole</a:t>
            </a:r>
          </a:p>
          <a:p>
            <a:pPr>
              <a:lnSpc>
                <a:spcPct val="100000"/>
              </a:lnSpc>
            </a:pPr>
            <a:r>
              <a:rPr lang="fr-FR" dirty="0">
                <a:latin typeface="Tw Cen MT" panose="020B0602020104020603" pitchFamily="34" charset="0"/>
              </a:rPr>
              <a:t>Signes de danger nutritionnels</a:t>
            </a:r>
          </a:p>
          <a:p>
            <a:pPr>
              <a:lnSpc>
                <a:spcPct val="100000"/>
              </a:lnSpc>
            </a:pPr>
            <a:r>
              <a:rPr lang="fr-FR" dirty="0">
                <a:latin typeface="Tw Cen MT" panose="020B0602020104020603" pitchFamily="34" charset="0"/>
              </a:rPr>
              <a:t>Incapable d'allaiter ou de boire</a:t>
            </a:r>
          </a:p>
          <a:p>
            <a:pPr>
              <a:lnSpc>
                <a:spcPct val="100000"/>
              </a:lnSpc>
            </a:pPr>
            <a:r>
              <a:rPr lang="fr-FR" dirty="0">
                <a:latin typeface="Tw Cen MT" panose="020B0602020104020603" pitchFamily="34" charset="0"/>
              </a:rPr>
              <a:t>CMAE &lt; 90 mm</a:t>
            </a:r>
          </a:p>
          <a:p>
            <a:pPr>
              <a:lnSpc>
                <a:spcPct val="100000"/>
              </a:lnSpc>
            </a:pPr>
            <a:r>
              <a:rPr lang="fr-FR" dirty="0">
                <a:latin typeface="Tw Cen MT" panose="020B0602020104020603" pitchFamily="34" charset="0"/>
              </a:rPr>
              <a:t>Œdème +++</a:t>
            </a:r>
          </a:p>
          <a:p>
            <a:pPr>
              <a:lnSpc>
                <a:spcPct val="100000"/>
              </a:lnSpc>
            </a:pPr>
            <a:r>
              <a:rPr lang="fr-FR" dirty="0">
                <a:latin typeface="Tw Cen MT" panose="020B0602020104020603" pitchFamily="34" charset="0"/>
              </a:rPr>
              <a:t>Œdèmes (+,++,+++) plus amaigrissement par P/T (si utilisé)</a:t>
            </a:r>
          </a:p>
          <a:p>
            <a:pPr marL="0" indent="0">
              <a:lnSpc>
                <a:spcPct val="100000"/>
              </a:lnSpc>
              <a:buNone/>
            </a:pPr>
            <a:endParaRPr lang="fr-FR" dirty="0">
              <a:latin typeface="Tw Cen MT" panose="020B0602020104020603" pitchFamily="34" charset="0"/>
            </a:endParaRPr>
          </a:p>
          <a:p>
            <a:pPr marL="0" indent="0">
              <a:lnSpc>
                <a:spcPct val="100000"/>
              </a:lnSpc>
              <a:buNone/>
            </a:pPr>
            <a:r>
              <a:rPr lang="fr-FR" b="1" dirty="0">
                <a:latin typeface="Tw Cen MT" panose="020B0602020104020603" pitchFamily="34" charset="0"/>
              </a:rPr>
              <a:t>Comment  évaluer les signes de danger</a:t>
            </a:r>
          </a:p>
          <a:p>
            <a:pPr>
              <a:lnSpc>
                <a:spcPct val="100000"/>
              </a:lnSpc>
            </a:pPr>
            <a:r>
              <a:rPr lang="fr-FR" dirty="0">
                <a:latin typeface="Tw Cen MT" panose="020B0602020104020603" pitchFamily="34" charset="0"/>
              </a:rPr>
              <a:t>Regarder, demander, mesurer le MUAC, vérifier la présence d'œdèmes</a:t>
            </a:r>
          </a:p>
          <a:p>
            <a:pPr marL="0" indent="0">
              <a:lnSpc>
                <a:spcPct val="100000"/>
              </a:lnSpc>
              <a:buNone/>
            </a:pPr>
            <a:r>
              <a:rPr lang="fr-FR" dirty="0">
                <a:latin typeface="Tw Cen MT" panose="020B0602020104020603" pitchFamily="34" charset="0"/>
              </a:rPr>
              <a:t>Note: En présence d'un signe de danger, l'enfant doit être traité d'urgence dans le centre de santé le plus proche et devra probablement être admis.</a:t>
            </a: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a:bodyPr>
          <a:lstStyle/>
          <a:p>
            <a:pPr algn="ctr"/>
            <a:r>
              <a:rPr lang="fr-FR" sz="3200" b="1" dirty="0">
                <a:solidFill>
                  <a:schemeClr val="tx1"/>
                </a:solidFill>
                <a:latin typeface="Tw Cen MT" panose="020B0602020104020603" pitchFamily="34" charset="0"/>
              </a:rPr>
              <a:t>Signes de danger</a:t>
            </a:r>
          </a:p>
        </p:txBody>
      </p:sp>
    </p:spTree>
    <p:extLst>
      <p:ext uri="{BB962C8B-B14F-4D97-AF65-F5344CB8AC3E}">
        <p14:creationId xmlns:p14="http://schemas.microsoft.com/office/powerpoint/2010/main" val="31740358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6CE5B-BD1C-4563-88AE-B38F3FA9D927}"/>
              </a:ext>
            </a:extLst>
          </p:cNvPr>
          <p:cNvSpPr>
            <a:spLocks noGrp="1"/>
          </p:cNvSpPr>
          <p:nvPr>
            <p:ph type="title"/>
          </p:nvPr>
        </p:nvSpPr>
        <p:spPr/>
        <p:txBody>
          <a:bodyPr>
            <a:normAutofit fontScale="90000"/>
          </a:bodyPr>
          <a:lstStyle/>
          <a:p>
            <a:pPr algn="ctr"/>
            <a:br>
              <a:rPr lang="fr-FR" b="1" dirty="0"/>
            </a:br>
            <a:endParaRPr lang="en-US" dirty="0"/>
          </a:p>
        </p:txBody>
      </p:sp>
      <p:sp>
        <p:nvSpPr>
          <p:cNvPr id="4" name="Content Placeholder 3">
            <a:extLst>
              <a:ext uri="{FF2B5EF4-FFF2-40B4-BE49-F238E27FC236}">
                <a16:creationId xmlns:a16="http://schemas.microsoft.com/office/drawing/2014/main" id="{B5DB7907-86EC-893C-F93E-9CA8F9A4967D}"/>
              </a:ext>
            </a:extLst>
          </p:cNvPr>
          <p:cNvSpPr>
            <a:spLocks noGrp="1"/>
          </p:cNvSpPr>
          <p:nvPr>
            <p:ph idx="1"/>
          </p:nvPr>
        </p:nvSpPr>
        <p:spPr>
          <a:xfrm>
            <a:off x="729711" y="1155954"/>
            <a:ext cx="10515600" cy="4773036"/>
          </a:xfrm>
        </p:spPr>
        <p:txBody>
          <a:bodyPr>
            <a:normAutofit/>
          </a:bodyPr>
          <a:lstStyle/>
          <a:p>
            <a:pPr marL="0" indent="0">
              <a:buNone/>
            </a:pPr>
            <a:r>
              <a:rPr lang="fr-FR" sz="3200" dirty="0">
                <a:latin typeface="Tw Cen MT" panose="020B0602020104020603" pitchFamily="34" charset="0"/>
              </a:rPr>
              <a:t>Ce qu'il faut dire à la personne qui s'occupe de l'enfant: </a:t>
            </a:r>
          </a:p>
          <a:p>
            <a:pPr lvl="1"/>
            <a:r>
              <a:rPr lang="fr-FR" sz="2800" dirty="0">
                <a:latin typeface="Tw Cen MT" panose="020B0602020104020603" pitchFamily="34" charset="0"/>
              </a:rPr>
              <a:t>Quand revenir  </a:t>
            </a:r>
          </a:p>
          <a:p>
            <a:pPr lvl="1"/>
            <a:r>
              <a:rPr lang="fr-FR" sz="2800" dirty="0">
                <a:latin typeface="Tw Cen MT" panose="020B0602020104020603" pitchFamily="34" charset="0"/>
              </a:rPr>
              <a:t>Critères permettant de revenir plus tôt que le jour prévu pour le suivi</a:t>
            </a:r>
          </a:p>
          <a:p>
            <a:pPr lvl="1"/>
            <a:r>
              <a:rPr lang="fr-FR" sz="2800" dirty="0">
                <a:latin typeface="Tw Cen MT" panose="020B0602020104020603" pitchFamily="34" charset="0"/>
              </a:rPr>
              <a:t>Messages clés sur les RUTF (utilisation, RUTF en tant que médicament, pas de partage)</a:t>
            </a:r>
          </a:p>
          <a:p>
            <a:pPr lvl="1"/>
            <a:r>
              <a:rPr lang="fr-FR" sz="2800" dirty="0">
                <a:latin typeface="Tw Cen MT" panose="020B0602020104020603" pitchFamily="34" charset="0"/>
              </a:rPr>
              <a:t>Comment vérifier la présence d'œdèmes et mesurer le MUAC</a:t>
            </a:r>
          </a:p>
          <a:p>
            <a:pPr lvl="1"/>
            <a:r>
              <a:rPr lang="fr-FR" sz="2800" dirty="0">
                <a:latin typeface="Tw Cen MT" panose="020B0602020104020603" pitchFamily="34" charset="0"/>
              </a:rPr>
              <a:t>d'autres messages clés en matière de santé, tels que les enfants malades se refroidissent rapidement, la reconnaissance des premiers signes de la maladie.</a:t>
            </a:r>
            <a:endParaRPr lang="en-UG" sz="2800" dirty="0">
              <a:latin typeface="Tw Cen MT" panose="020B0602020104020603" pitchFamily="34" charset="0"/>
            </a:endParaRPr>
          </a:p>
        </p:txBody>
      </p:sp>
    </p:spTree>
    <p:extLst>
      <p:ext uri="{BB962C8B-B14F-4D97-AF65-F5344CB8AC3E}">
        <p14:creationId xmlns:p14="http://schemas.microsoft.com/office/powerpoint/2010/main" val="4039718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6CE5B-BD1C-4563-88AE-B38F3FA9D927}"/>
              </a:ext>
            </a:extLst>
          </p:cNvPr>
          <p:cNvSpPr>
            <a:spLocks noGrp="1"/>
          </p:cNvSpPr>
          <p:nvPr>
            <p:ph type="title"/>
          </p:nvPr>
        </p:nvSpPr>
        <p:spPr/>
        <p:txBody>
          <a:bodyPr>
            <a:normAutofit fontScale="90000"/>
          </a:bodyPr>
          <a:lstStyle/>
          <a:p>
            <a:pPr algn="ctr"/>
            <a:r>
              <a:rPr lang="fr-FR" sz="3600" b="1" dirty="0">
                <a:solidFill>
                  <a:schemeClr val="tx1"/>
                </a:solidFill>
                <a:latin typeface="Tw Cen MT" panose="020B0602020104020603" pitchFamily="34" charset="0"/>
              </a:rPr>
              <a:t>Suivi et évaluation</a:t>
            </a:r>
            <a:br>
              <a:rPr lang="fr-FR" b="1" dirty="0"/>
            </a:br>
            <a:endParaRPr lang="en-US" dirty="0"/>
          </a:p>
        </p:txBody>
      </p:sp>
      <p:sp>
        <p:nvSpPr>
          <p:cNvPr id="4" name="Content Placeholder 3">
            <a:extLst>
              <a:ext uri="{FF2B5EF4-FFF2-40B4-BE49-F238E27FC236}">
                <a16:creationId xmlns:a16="http://schemas.microsoft.com/office/drawing/2014/main" id="{B5DB7907-86EC-893C-F93E-9CA8F9A4967D}"/>
              </a:ext>
            </a:extLst>
          </p:cNvPr>
          <p:cNvSpPr>
            <a:spLocks noGrp="1"/>
          </p:cNvSpPr>
          <p:nvPr>
            <p:ph idx="1"/>
          </p:nvPr>
        </p:nvSpPr>
        <p:spPr/>
        <p:txBody>
          <a:bodyPr/>
          <a:lstStyle/>
          <a:p>
            <a:r>
              <a:rPr lang="fr-FR" dirty="0"/>
              <a:t>Utilisation des outils et processus de </a:t>
            </a:r>
            <a:r>
              <a:rPr lang="fr-FR" dirty="0" err="1"/>
              <a:t>reporting</a:t>
            </a:r>
            <a:r>
              <a:rPr lang="fr-FR" dirty="0"/>
              <a:t> du ministère de la santé pour regrouper les données relatives aux patients. Refléter la fréquence réduite des visites de suivi. Rapport sur les visites de suivi.</a:t>
            </a:r>
            <a:endParaRPr lang="en-UG" dirty="0"/>
          </a:p>
        </p:txBody>
      </p:sp>
    </p:spTree>
    <p:extLst>
      <p:ext uri="{BB962C8B-B14F-4D97-AF65-F5344CB8AC3E}">
        <p14:creationId xmlns:p14="http://schemas.microsoft.com/office/powerpoint/2010/main" val="20085266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6CADBE-5BB9-0E1C-509C-616452FE0080}"/>
              </a:ext>
            </a:extLst>
          </p:cNvPr>
          <p:cNvSpPr>
            <a:spLocks noGrp="1"/>
          </p:cNvSpPr>
          <p:nvPr>
            <p:ph type="title"/>
          </p:nvPr>
        </p:nvSpPr>
        <p:spPr>
          <a:xfrm>
            <a:off x="247972" y="2220686"/>
            <a:ext cx="11944027" cy="1923802"/>
          </a:xfrm>
        </p:spPr>
        <p:txBody>
          <a:bodyPr>
            <a:normAutofit/>
          </a:bodyPr>
          <a:lstStyle/>
          <a:p>
            <a:r>
              <a:rPr lang="fr-FR" sz="4000" b="1" dirty="0">
                <a:solidFill>
                  <a:schemeClr val="tx1"/>
                </a:solidFill>
              </a:rPr>
              <a:t> </a:t>
            </a:r>
            <a:r>
              <a:rPr lang="fr-FR" sz="3300" b="1" dirty="0">
                <a:solidFill>
                  <a:schemeClr val="tx1"/>
                </a:solidFill>
                <a:latin typeface="Tw Cen MT" panose="020B0602020104020603" pitchFamily="34" charset="0"/>
              </a:rPr>
              <a:t>Formation des ASC sur la réduction de la fréquence des visites de suivi et sur la manière de soutenir les patients dans le cadre de cette adaptation au sein de la communauté, entre les visites de suivi. </a:t>
            </a:r>
            <a:endParaRPr lang="en-UG" sz="3300" b="1" dirty="0">
              <a:solidFill>
                <a:schemeClr val="tx1"/>
              </a:solidFill>
              <a:latin typeface="Tw Cen MT" panose="020B0602020104020603" pitchFamily="34" charset="0"/>
            </a:endParaRPr>
          </a:p>
        </p:txBody>
      </p:sp>
      <p:sp>
        <p:nvSpPr>
          <p:cNvPr id="4" name="Text Placeholder 3">
            <a:extLst>
              <a:ext uri="{FF2B5EF4-FFF2-40B4-BE49-F238E27FC236}">
                <a16:creationId xmlns:a16="http://schemas.microsoft.com/office/drawing/2014/main" id="{1E807FC8-CA87-EC2D-9E99-257F3604B020}"/>
              </a:ext>
            </a:extLst>
          </p:cNvPr>
          <p:cNvSpPr>
            <a:spLocks noGrp="1"/>
          </p:cNvSpPr>
          <p:nvPr>
            <p:ph type="body" sz="quarter" idx="12"/>
          </p:nvPr>
        </p:nvSpPr>
        <p:spPr/>
        <p:txBody>
          <a:bodyPr/>
          <a:lstStyle/>
          <a:p>
            <a:endParaRPr lang="en-UG"/>
          </a:p>
        </p:txBody>
      </p:sp>
      <p:sp>
        <p:nvSpPr>
          <p:cNvPr id="6" name="Text Placeholder 5">
            <a:extLst>
              <a:ext uri="{FF2B5EF4-FFF2-40B4-BE49-F238E27FC236}">
                <a16:creationId xmlns:a16="http://schemas.microsoft.com/office/drawing/2014/main" id="{94950304-E524-73B4-8B44-19DF5E7AF4EC}"/>
              </a:ext>
            </a:extLst>
          </p:cNvPr>
          <p:cNvSpPr>
            <a:spLocks noGrp="1"/>
          </p:cNvSpPr>
          <p:nvPr>
            <p:ph type="body" sz="quarter" idx="13"/>
          </p:nvPr>
        </p:nvSpPr>
        <p:spPr/>
        <p:txBody>
          <a:bodyPr/>
          <a:lstStyle/>
          <a:p>
            <a:endParaRPr lang="en-UG"/>
          </a:p>
        </p:txBody>
      </p:sp>
    </p:spTree>
    <p:extLst>
      <p:ext uri="{BB962C8B-B14F-4D97-AF65-F5344CB8AC3E}">
        <p14:creationId xmlns:p14="http://schemas.microsoft.com/office/powerpoint/2010/main" val="8522384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0" y="167045"/>
            <a:ext cx="22442" cy="1231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r>
              <a:rPr lang="en-US" altLang="en-US" sz="800" dirty="0"/>
              <a:t> </a:t>
            </a:r>
            <a:endParaRPr lang="en-US" altLang="en-US" dirty="0">
              <a:latin typeface="Arial" panose="020B0604020202020204" pitchFamily="34" charset="0"/>
            </a:endParaRPr>
          </a:p>
        </p:txBody>
      </p:sp>
      <p:sp>
        <p:nvSpPr>
          <p:cNvPr id="5" name="Content Placeholder 4">
            <a:extLst>
              <a:ext uri="{FF2B5EF4-FFF2-40B4-BE49-F238E27FC236}">
                <a16:creationId xmlns:a16="http://schemas.microsoft.com/office/drawing/2014/main" id="{3637609B-73B4-83B6-BC10-20A92E02AD96}"/>
              </a:ext>
            </a:extLst>
          </p:cNvPr>
          <p:cNvSpPr>
            <a:spLocks noGrp="1"/>
          </p:cNvSpPr>
          <p:nvPr>
            <p:ph idx="1"/>
          </p:nvPr>
        </p:nvSpPr>
        <p:spPr>
          <a:xfrm>
            <a:off x="894884" y="815373"/>
            <a:ext cx="10515600" cy="5352952"/>
          </a:xfrm>
        </p:spPr>
        <p:txBody>
          <a:bodyPr>
            <a:normAutofit/>
          </a:bodyPr>
          <a:lstStyle/>
          <a:p>
            <a:pPr marL="0" indent="0">
              <a:buNone/>
            </a:pPr>
            <a:r>
              <a:rPr lang="fr-FR" sz="2600" dirty="0">
                <a:latin typeface="Tw Cen MT" panose="020B0602020104020603" pitchFamily="34" charset="0"/>
                <a:ea typeface="Arial Unicode MS" panose="020B0604020202020204" pitchFamily="34" charset="-128"/>
                <a:cs typeface="Arial Unicode MS" panose="020B0604020202020204" pitchFamily="34" charset="-128"/>
              </a:rPr>
              <a:t>Les RECO qui participent à cette formation seront capables de:</a:t>
            </a:r>
          </a:p>
          <a:p>
            <a:pPr marL="457200" indent="-457200">
              <a:buFont typeface="+mj-lt"/>
              <a:buAutoNum type="arabicPeriod"/>
            </a:pPr>
            <a:r>
              <a:rPr lang="fr-FR" sz="2400" dirty="0">
                <a:latin typeface="Tw Cen MT" panose="020B0602020104020603" pitchFamily="34" charset="0"/>
                <a:ea typeface="Arial Unicode MS" panose="020B0604020202020204" pitchFamily="34" charset="-128"/>
                <a:cs typeface="Arial Unicode MS" panose="020B0604020202020204" pitchFamily="34" charset="-128"/>
              </a:rPr>
              <a:t>Énumérer les avantages et les risques pour les patients et leur famille de la réduction de la fréquence des visites de suivi. </a:t>
            </a:r>
          </a:p>
          <a:p>
            <a:pPr marL="457200" indent="-457200">
              <a:buFont typeface="+mj-lt"/>
              <a:buAutoNum type="arabicPeriod"/>
            </a:pPr>
            <a:r>
              <a:rPr lang="fr-FR" sz="2400" dirty="0">
                <a:latin typeface="Tw Cen MT" panose="020B0602020104020603" pitchFamily="34" charset="0"/>
                <a:ea typeface="Arial Unicode MS" panose="020B0604020202020204" pitchFamily="34" charset="-128"/>
                <a:cs typeface="Arial Unicode MS" panose="020B0604020202020204" pitchFamily="34" charset="-128"/>
              </a:rPr>
              <a:t>Évaluer et identifier les signes de danger chez les enfants âgés de 6 à 59 mois.</a:t>
            </a:r>
          </a:p>
          <a:p>
            <a:pPr marL="457200" indent="-457200">
              <a:buFont typeface="+mj-lt"/>
              <a:buAutoNum type="arabicPeriod"/>
            </a:pPr>
            <a:r>
              <a:rPr lang="fr-FR" sz="2400" dirty="0">
                <a:latin typeface="Tw Cen MT" panose="020B0602020104020603" pitchFamily="34" charset="0"/>
                <a:ea typeface="Arial Unicode MS" panose="020B0604020202020204" pitchFamily="34" charset="-128"/>
                <a:cs typeface="Arial Unicode MS" panose="020B0604020202020204" pitchFamily="34" charset="-128"/>
              </a:rPr>
              <a:t>Mesurer la circonférence du milieu du bras chez les enfants âgés de 6 à 59 mois.</a:t>
            </a:r>
          </a:p>
          <a:p>
            <a:pPr marL="457200" indent="-457200">
              <a:buFont typeface="+mj-lt"/>
              <a:buAutoNum type="arabicPeriod"/>
            </a:pPr>
            <a:r>
              <a:rPr lang="fr-FR" sz="2400" dirty="0">
                <a:latin typeface="Tw Cen MT" panose="020B0602020104020603" pitchFamily="34" charset="0"/>
                <a:ea typeface="Arial Unicode MS" panose="020B0604020202020204" pitchFamily="34" charset="-128"/>
                <a:cs typeface="Arial Unicode MS" panose="020B0604020202020204" pitchFamily="34" charset="-128"/>
              </a:rPr>
              <a:t>Vérifier la présence d'un œdème bipède chez les enfants âgés de 6 à 59 mois.</a:t>
            </a:r>
          </a:p>
          <a:p>
            <a:pPr marL="457200" indent="-457200">
              <a:buFont typeface="+mj-lt"/>
              <a:buAutoNum type="arabicPeriod"/>
            </a:pPr>
            <a:r>
              <a:rPr lang="fr-FR" sz="2400" dirty="0">
                <a:latin typeface="Tw Cen MT" panose="020B0602020104020603" pitchFamily="34" charset="0"/>
                <a:ea typeface="Arial Unicode MS" panose="020B0604020202020204" pitchFamily="34" charset="-128"/>
                <a:cs typeface="Arial Unicode MS" panose="020B0604020202020204" pitchFamily="34" charset="-128"/>
              </a:rPr>
              <a:t>Effectuer un test d'appétit chez les enfants âgés de 6 à 59 mois et vérifier qu'ils ont pris correctement les RUTF depuis la dernière visite. </a:t>
            </a:r>
          </a:p>
          <a:p>
            <a:pPr marL="457200" indent="-457200">
              <a:buFont typeface="+mj-lt"/>
              <a:buAutoNum type="arabicPeriod"/>
            </a:pPr>
            <a:r>
              <a:rPr lang="fr-FR" sz="2400" dirty="0">
                <a:latin typeface="Tw Cen MT" panose="020B0602020104020603" pitchFamily="34" charset="0"/>
                <a:ea typeface="Arial Unicode MS" panose="020B0604020202020204" pitchFamily="34" charset="-128"/>
                <a:cs typeface="Arial Unicode MS" panose="020B0604020202020204" pitchFamily="34" charset="-128"/>
              </a:rPr>
              <a:t>Conseiller les personnes qui s'occupent des enfants sur l'utilisation des RUTF à la maison. </a:t>
            </a:r>
          </a:p>
          <a:p>
            <a:pPr marL="457200" indent="-457200">
              <a:buFont typeface="+mj-lt"/>
              <a:buAutoNum type="arabicPeriod"/>
            </a:pPr>
            <a:r>
              <a:rPr lang="fr-FR" sz="2400" dirty="0">
                <a:latin typeface="Tw Cen MT" panose="020B0602020104020603" pitchFamily="34" charset="0"/>
                <a:ea typeface="Arial Unicode MS" panose="020B0604020202020204" pitchFamily="34" charset="-128"/>
                <a:cs typeface="Arial Unicode MS" panose="020B0604020202020204" pitchFamily="34" charset="-128"/>
              </a:rPr>
              <a:t>Identifier correctement le moment où la réduction de la fréquence des visites de suivi n'est plus appropriée et prendre en charge, transférer ou référer le patient selon les besoins.</a:t>
            </a:r>
            <a:endParaRPr lang="fr-FR"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 name="Title 1">
            <a:extLst>
              <a:ext uri="{FF2B5EF4-FFF2-40B4-BE49-F238E27FC236}">
                <a16:creationId xmlns:a16="http://schemas.microsoft.com/office/drawing/2014/main" id="{DCAAFEE8-66B1-4C34-45A0-79E3E25EB94F}"/>
              </a:ext>
            </a:extLst>
          </p:cNvPr>
          <p:cNvSpPr>
            <a:spLocks noGrp="1"/>
          </p:cNvSpPr>
          <p:nvPr>
            <p:ph type="title"/>
          </p:nvPr>
        </p:nvSpPr>
        <p:spPr/>
        <p:txBody>
          <a:bodyPr>
            <a:normAutofit/>
          </a:bodyPr>
          <a:lstStyle/>
          <a:p>
            <a:pPr algn="ctr"/>
            <a:r>
              <a:rPr lang="en-US" sz="3200" b="1" dirty="0">
                <a:solidFill>
                  <a:schemeClr val="tx1"/>
                </a:solidFill>
                <a:latin typeface="Tw Cen MT" panose="020B0602020104020603" pitchFamily="34" charset="0"/>
              </a:rPr>
              <a:t>Objectifs de formation a cete </a:t>
            </a:r>
            <a:r>
              <a:rPr lang="en-US" sz="3200" b="1" dirty="0" err="1">
                <a:solidFill>
                  <a:schemeClr val="tx1"/>
                </a:solidFill>
                <a:latin typeface="Tw Cen MT" panose="020B0602020104020603" pitchFamily="34" charset="0"/>
              </a:rPr>
              <a:t>niveau</a:t>
            </a:r>
            <a:r>
              <a:rPr lang="en-US" sz="3200" b="1" dirty="0">
                <a:solidFill>
                  <a:schemeClr val="tx1"/>
                </a:solidFill>
                <a:latin typeface="Tw Cen MT" panose="020B0602020104020603" pitchFamily="34" charset="0"/>
              </a:rPr>
              <a:t>.</a:t>
            </a:r>
            <a:endParaRPr lang="en-UG" sz="3200" b="1" dirty="0">
              <a:solidFill>
                <a:schemeClr val="tx1"/>
              </a:solidFill>
              <a:latin typeface="Tw Cen MT" panose="020B0602020104020603" pitchFamily="34" charset="0"/>
            </a:endParaRPr>
          </a:p>
        </p:txBody>
      </p:sp>
    </p:spTree>
    <p:extLst>
      <p:ext uri="{BB962C8B-B14F-4D97-AF65-F5344CB8AC3E}">
        <p14:creationId xmlns:p14="http://schemas.microsoft.com/office/powerpoint/2010/main" val="4403212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0" y="167045"/>
            <a:ext cx="22442" cy="1231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r>
              <a:rPr lang="en-US" altLang="en-US" sz="800" dirty="0"/>
              <a:t> </a:t>
            </a:r>
            <a:endParaRPr lang="en-US" altLang="en-US" dirty="0">
              <a:latin typeface="Arial" panose="020B0604020202020204" pitchFamily="34" charset="0"/>
            </a:endParaRPr>
          </a:p>
        </p:txBody>
      </p:sp>
      <p:sp>
        <p:nvSpPr>
          <p:cNvPr id="5" name="Content Placeholder 4">
            <a:extLst>
              <a:ext uri="{FF2B5EF4-FFF2-40B4-BE49-F238E27FC236}">
                <a16:creationId xmlns:a16="http://schemas.microsoft.com/office/drawing/2014/main" id="{1D518FDF-89A7-BAA8-8E4F-8264132CEB6E}"/>
              </a:ext>
            </a:extLst>
          </p:cNvPr>
          <p:cNvSpPr>
            <a:spLocks noGrp="1"/>
          </p:cNvSpPr>
          <p:nvPr>
            <p:ph idx="1"/>
          </p:nvPr>
        </p:nvSpPr>
        <p:spPr>
          <a:xfrm>
            <a:off x="622300" y="815373"/>
            <a:ext cx="10515600" cy="5287715"/>
          </a:xfrm>
        </p:spPr>
        <p:txBody>
          <a:bodyPr>
            <a:normAutofit/>
          </a:bodyPr>
          <a:lstStyle/>
          <a:p>
            <a:pPr marL="0" indent="0">
              <a:buNone/>
            </a:pPr>
            <a:r>
              <a:rPr lang="fr-FR" sz="3600" b="1"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Contenu</a:t>
            </a:r>
          </a:p>
          <a:p>
            <a:pPr lvl="1"/>
            <a:r>
              <a:rPr lang="fr-FR" sz="32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Mot de bienvenue et </a:t>
            </a:r>
            <a:r>
              <a:rPr lang="en-US" sz="3200" dirty="0">
                <a:latin typeface="Tw Cen MT" panose="020B0602020104020603" pitchFamily="34" charset="0"/>
              </a:rPr>
              <a:t>Icebreaker</a:t>
            </a:r>
          </a:p>
          <a:p>
            <a:pPr lvl="1"/>
            <a:r>
              <a:rPr lang="en-US" sz="3200" dirty="0">
                <a:latin typeface="Tw Cen MT" panose="020B0602020104020603" pitchFamily="34" charset="0"/>
              </a:rPr>
              <a:t>Objectifs de la séance</a:t>
            </a:r>
            <a:r>
              <a:rPr lang="fr-FR" sz="32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a:t>
            </a:r>
            <a:endParaRPr lang="en-US" sz="3200" dirty="0">
              <a:effectLst/>
              <a:latin typeface="Tw Cen MT" panose="020B0602020104020603" pitchFamily="34" charset="0"/>
              <a:ea typeface="Calibri" panose="020F0502020204030204" pitchFamily="34" charset="0"/>
              <a:cs typeface="Times New Roman" panose="02020603050405020304" pitchFamily="18" charset="0"/>
            </a:endParaRPr>
          </a:p>
          <a:p>
            <a:pPr lvl="1">
              <a:lnSpc>
                <a:spcPct val="107000"/>
              </a:lnSpc>
              <a:spcBef>
                <a:spcPts val="0"/>
              </a:spcBef>
            </a:pPr>
            <a:r>
              <a:rPr lang="fr-FR" sz="32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Quelle est la fréquence réduite des visites de suivi ?</a:t>
            </a:r>
          </a:p>
          <a:p>
            <a:pPr lvl="1">
              <a:lnSpc>
                <a:spcPct val="107000"/>
              </a:lnSpc>
              <a:spcBef>
                <a:spcPts val="0"/>
              </a:spcBef>
            </a:pPr>
            <a:r>
              <a:rPr lang="fr-FR" sz="32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Signes de danger</a:t>
            </a:r>
          </a:p>
          <a:p>
            <a:pPr lvl="1">
              <a:lnSpc>
                <a:spcPct val="107000"/>
              </a:lnSpc>
              <a:spcBef>
                <a:spcPts val="0"/>
              </a:spcBef>
            </a:pPr>
            <a:r>
              <a:rPr lang="fr-FR" sz="32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Vérification du MUAC et de l'œdème</a:t>
            </a:r>
          </a:p>
          <a:p>
            <a:pPr lvl="1">
              <a:lnSpc>
                <a:spcPct val="107000"/>
              </a:lnSpc>
              <a:spcBef>
                <a:spcPts val="0"/>
              </a:spcBef>
            </a:pPr>
            <a:r>
              <a:rPr lang="fr-FR" sz="32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Traitement nutritionnel (test d'appétit, utilisation correcte des RUTF, comptage/calcul des sachets de RUTF restants)</a:t>
            </a:r>
          </a:p>
          <a:p>
            <a:pPr lvl="1">
              <a:lnSpc>
                <a:spcPct val="107000"/>
              </a:lnSpc>
              <a:spcBef>
                <a:spcPts val="0"/>
              </a:spcBef>
            </a:pPr>
            <a:r>
              <a:rPr lang="fr-FR" sz="32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Orientation et transfert</a:t>
            </a:r>
          </a:p>
          <a:p>
            <a:pPr marL="0" indent="0">
              <a:lnSpc>
                <a:spcPct val="107000"/>
              </a:lnSpc>
              <a:spcBef>
                <a:spcPts val="0"/>
              </a:spcBef>
              <a:buNone/>
            </a:pPr>
            <a:r>
              <a:rPr lang="fr-FR" sz="3600" b="1"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Note: </a:t>
            </a:r>
            <a:r>
              <a:rPr lang="fr-FR" sz="36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Ne vous contentez pas d'évaluer la session.</a:t>
            </a:r>
            <a:endParaRPr lang="en-US" sz="3600" dirty="0">
              <a:latin typeface="Tw Cen MT" panose="020B0602020104020603" pitchFamily="34" charset="0"/>
            </a:endParaRPr>
          </a:p>
        </p:txBody>
      </p:sp>
      <p:sp>
        <p:nvSpPr>
          <p:cNvPr id="2" name="Title 1">
            <a:extLst>
              <a:ext uri="{FF2B5EF4-FFF2-40B4-BE49-F238E27FC236}">
                <a16:creationId xmlns:a16="http://schemas.microsoft.com/office/drawing/2014/main" id="{96D5E098-C28F-EC42-30B0-E56C1D904E44}"/>
              </a:ext>
            </a:extLst>
          </p:cNvPr>
          <p:cNvSpPr>
            <a:spLocks noGrp="1"/>
          </p:cNvSpPr>
          <p:nvPr>
            <p:ph type="title"/>
          </p:nvPr>
        </p:nvSpPr>
        <p:spPr>
          <a:xfrm>
            <a:off x="520995" y="32709"/>
            <a:ext cx="10889489" cy="648328"/>
          </a:xfrm>
        </p:spPr>
        <p:txBody>
          <a:bodyPr>
            <a:normAutofit/>
          </a:bodyPr>
          <a:lstStyle/>
          <a:p>
            <a:pPr algn="ctr"/>
            <a:r>
              <a:rPr lang="en-US" sz="3200" b="1" dirty="0">
                <a:solidFill>
                  <a:schemeClr val="tx1"/>
                </a:solidFill>
                <a:latin typeface="Tw Cen MT" panose="020B0602020104020603" pitchFamily="34" charset="0"/>
              </a:rPr>
              <a:t>Structure et </a:t>
            </a:r>
            <a:r>
              <a:rPr lang="en-US" sz="3200" b="1" dirty="0" err="1">
                <a:solidFill>
                  <a:schemeClr val="tx1"/>
                </a:solidFill>
                <a:latin typeface="Tw Cen MT" panose="020B0602020104020603" pitchFamily="34" charset="0"/>
              </a:rPr>
              <a:t>contenu</a:t>
            </a:r>
            <a:r>
              <a:rPr lang="en-US" sz="3200" b="1" dirty="0">
                <a:solidFill>
                  <a:schemeClr val="tx1"/>
                </a:solidFill>
                <a:latin typeface="Tw Cen MT" panose="020B0602020104020603" pitchFamily="34" charset="0"/>
              </a:rPr>
              <a:t> de la formation</a:t>
            </a:r>
            <a:endParaRPr lang="en-UG" sz="3200" b="1" dirty="0">
              <a:solidFill>
                <a:schemeClr val="tx1"/>
              </a:solidFill>
              <a:latin typeface="Tw Cen MT" panose="020B0602020104020603" pitchFamily="34" charset="0"/>
            </a:endParaRPr>
          </a:p>
        </p:txBody>
      </p:sp>
    </p:spTree>
    <p:extLst>
      <p:ext uri="{BB962C8B-B14F-4D97-AF65-F5344CB8AC3E}">
        <p14:creationId xmlns:p14="http://schemas.microsoft.com/office/powerpoint/2010/main" val="20602146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0" y="167045"/>
            <a:ext cx="22442" cy="1231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Content Placeholder 2">
            <a:extLst>
              <a:ext uri="{FF2B5EF4-FFF2-40B4-BE49-F238E27FC236}">
                <a16:creationId xmlns:a16="http://schemas.microsoft.com/office/drawing/2014/main" id="{6A22F3FE-0567-F9B5-83D9-E666F5DAF9C2}"/>
              </a:ext>
            </a:extLst>
          </p:cNvPr>
          <p:cNvSpPr>
            <a:spLocks noGrp="1"/>
          </p:cNvSpPr>
          <p:nvPr>
            <p:ph idx="1"/>
          </p:nvPr>
        </p:nvSpPr>
        <p:spPr>
          <a:xfrm>
            <a:off x="742506" y="946726"/>
            <a:ext cx="11304182" cy="5262687"/>
          </a:xfrm>
        </p:spPr>
        <p:txBody>
          <a:bodyPr>
            <a:normAutofit fontScale="92500" lnSpcReduction="20000"/>
          </a:bodyPr>
          <a:lstStyle/>
          <a:p>
            <a:r>
              <a:rPr lang="fr-FR" sz="3300" b="1" dirty="0">
                <a:latin typeface="Tw Cen MT" panose="020B0602020104020603" pitchFamily="34" charset="0"/>
              </a:rPr>
              <a:t>Lieu : </a:t>
            </a:r>
            <a:r>
              <a:rPr lang="fr-FR" sz="3300" dirty="0">
                <a:latin typeface="Tw Cen MT" panose="020B0602020104020603" pitchFamily="34" charset="0"/>
              </a:rPr>
              <a:t>Centre  de santé ou milieu communautaire. Peut être adapté à une formation plus large ou dans le cadre d'un coaching.</a:t>
            </a:r>
          </a:p>
          <a:p>
            <a:r>
              <a:rPr lang="fr-FR" sz="3300" b="1" dirty="0">
                <a:latin typeface="Tw Cen MT" panose="020B0602020104020603" pitchFamily="34" charset="0"/>
              </a:rPr>
              <a:t>Nombre de participants </a:t>
            </a:r>
            <a:r>
              <a:rPr lang="fr-FR" sz="3300" dirty="0">
                <a:latin typeface="Tw Cen MT" panose="020B0602020104020603" pitchFamily="34" charset="0"/>
              </a:rPr>
              <a:t>: Pas plus de 20 participants par formation</a:t>
            </a:r>
          </a:p>
          <a:p>
            <a:r>
              <a:rPr lang="fr-FR" sz="3300" dirty="0">
                <a:latin typeface="Tw Cen MT" panose="020B0602020104020603" pitchFamily="34" charset="0"/>
              </a:rPr>
              <a:t> </a:t>
            </a:r>
            <a:r>
              <a:rPr lang="fr-FR" sz="3300" b="1" dirty="0">
                <a:latin typeface="Tw Cen MT" panose="020B0602020104020603" pitchFamily="34" charset="0"/>
              </a:rPr>
              <a:t>Compétences du formateur: </a:t>
            </a:r>
            <a:r>
              <a:rPr lang="fr-FR" sz="3300" dirty="0">
                <a:latin typeface="Tw Cen MT" panose="020B0602020104020603" pitchFamily="34" charset="0"/>
              </a:rPr>
              <a:t>familiarisé avec le concept de réduction de la fréquence des visites de suivi. Une formation préalable en PCIMA, une autre formation sur les approches simplifiées, une expérience dans la prise en charge de la malnutrition sont des atouts supplémentaires.</a:t>
            </a:r>
          </a:p>
          <a:p>
            <a:r>
              <a:rPr lang="fr-FR" sz="3300" b="1" dirty="0">
                <a:latin typeface="Tw Cen MT" panose="020B0602020104020603" pitchFamily="34" charset="0"/>
              </a:rPr>
              <a:t>Avant de commencer la formation :</a:t>
            </a:r>
          </a:p>
          <a:p>
            <a:pPr lvl="1">
              <a:buFont typeface="Wingdings" panose="05000000000000000000" pitchFamily="2" charset="2"/>
              <a:buChar char="ü"/>
            </a:pPr>
            <a:r>
              <a:rPr lang="fr-FR" sz="2900" dirty="0">
                <a:latin typeface="Tw Cen MT" panose="020B0602020104020603" pitchFamily="34" charset="0"/>
              </a:rPr>
              <a:t>Disposer de la liste des signes de danger recommandée par le ministère de la santé.</a:t>
            </a:r>
          </a:p>
          <a:p>
            <a:pPr lvl="1">
              <a:buFont typeface="Wingdings" panose="05000000000000000000" pitchFamily="2" charset="2"/>
              <a:buChar char="ü"/>
            </a:pPr>
            <a:r>
              <a:rPr lang="fr-FR" sz="2900" dirty="0">
                <a:latin typeface="Tw Cen MT" panose="020B0602020104020603" pitchFamily="34" charset="0"/>
              </a:rPr>
              <a:t>Vérifier si cette adaptation est mise en œuvre localement</a:t>
            </a:r>
          </a:p>
          <a:p>
            <a:pPr lvl="1">
              <a:buFont typeface="Wingdings" panose="05000000000000000000" pitchFamily="2" charset="2"/>
              <a:buChar char="ü"/>
            </a:pPr>
            <a:r>
              <a:rPr lang="fr-FR" sz="2900" dirty="0">
                <a:latin typeface="Tw Cen MT" panose="020B0602020104020603" pitchFamily="34" charset="0"/>
              </a:rPr>
              <a:t>Quel dosage/régime d’ATPE est utilisé ?</a:t>
            </a:r>
          </a:p>
          <a:p>
            <a:pPr lvl="1">
              <a:buFont typeface="Wingdings" panose="05000000000000000000" pitchFamily="2" charset="2"/>
              <a:buChar char="ü"/>
            </a:pPr>
            <a:r>
              <a:rPr lang="fr-FR" sz="2900" dirty="0">
                <a:latin typeface="Tw Cen MT" panose="020B0602020104020603" pitchFamily="34" charset="0"/>
              </a:rPr>
              <a:t>Mécanisme de référence au sein de la communauté</a:t>
            </a:r>
            <a:endParaRPr lang="en-UG" dirty="0"/>
          </a:p>
        </p:txBody>
      </p:sp>
      <p:sp>
        <p:nvSpPr>
          <p:cNvPr id="2" name="Title 1">
            <a:extLst>
              <a:ext uri="{FF2B5EF4-FFF2-40B4-BE49-F238E27FC236}">
                <a16:creationId xmlns:a16="http://schemas.microsoft.com/office/drawing/2014/main" id="{96D5E098-C28F-EC42-30B0-E56C1D904E44}"/>
              </a:ext>
            </a:extLst>
          </p:cNvPr>
          <p:cNvSpPr>
            <a:spLocks noGrp="1"/>
          </p:cNvSpPr>
          <p:nvPr>
            <p:ph type="title"/>
          </p:nvPr>
        </p:nvSpPr>
        <p:spPr>
          <a:xfrm>
            <a:off x="742506" y="32709"/>
            <a:ext cx="10667978" cy="648328"/>
          </a:xfrm>
        </p:spPr>
        <p:txBody>
          <a:bodyPr>
            <a:normAutofit/>
          </a:bodyPr>
          <a:lstStyle/>
          <a:p>
            <a:pPr algn="ctr"/>
            <a:r>
              <a:rPr lang="en-US" sz="3200" b="1" dirty="0">
                <a:solidFill>
                  <a:schemeClr val="tx1"/>
                </a:solidFill>
                <a:latin typeface="Tw Cen MT" panose="020B0602020104020603" pitchFamily="34" charset="0"/>
              </a:rPr>
              <a:t>Structure et </a:t>
            </a:r>
            <a:r>
              <a:rPr lang="en-US" sz="3200" b="1" dirty="0" err="1">
                <a:solidFill>
                  <a:schemeClr val="tx1"/>
                </a:solidFill>
                <a:latin typeface="Tw Cen MT" panose="020B0602020104020603" pitchFamily="34" charset="0"/>
              </a:rPr>
              <a:t>contenu</a:t>
            </a:r>
            <a:r>
              <a:rPr lang="en-US" sz="3200" b="1" dirty="0">
                <a:solidFill>
                  <a:schemeClr val="tx1"/>
                </a:solidFill>
                <a:latin typeface="Tw Cen MT" panose="020B0602020104020603" pitchFamily="34" charset="0"/>
              </a:rPr>
              <a:t> de la formation pour </a:t>
            </a:r>
            <a:r>
              <a:rPr lang="en-US" sz="3200" b="1" dirty="0" err="1">
                <a:solidFill>
                  <a:schemeClr val="tx1"/>
                </a:solidFill>
                <a:latin typeface="Tw Cen MT" panose="020B0602020104020603" pitchFamily="34" charset="0"/>
              </a:rPr>
              <a:t>soignants</a:t>
            </a:r>
            <a:endParaRPr lang="en-UG" sz="3200" b="1" dirty="0">
              <a:solidFill>
                <a:schemeClr val="tx1"/>
              </a:solidFill>
              <a:latin typeface="Tw Cen MT" panose="020B0602020104020603" pitchFamily="34" charset="0"/>
            </a:endParaRPr>
          </a:p>
        </p:txBody>
      </p:sp>
    </p:spTree>
    <p:extLst>
      <p:ext uri="{BB962C8B-B14F-4D97-AF65-F5344CB8AC3E}">
        <p14:creationId xmlns:p14="http://schemas.microsoft.com/office/powerpoint/2010/main" val="35616272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72DF7-8C12-48BF-83EF-6497026B8785}"/>
              </a:ext>
            </a:extLst>
          </p:cNvPr>
          <p:cNvSpPr>
            <a:spLocks noGrp="1"/>
          </p:cNvSpPr>
          <p:nvPr>
            <p:ph type="title"/>
          </p:nvPr>
        </p:nvSpPr>
        <p:spPr/>
        <p:txBody>
          <a:bodyPr/>
          <a:lstStyle/>
          <a:p>
            <a:pPr algn="ctr"/>
            <a:r>
              <a:rPr lang="fr-FR" b="1" dirty="0">
                <a:solidFill>
                  <a:srgbClr val="3333FF"/>
                </a:solidFill>
                <a:latin typeface="Tw Cen MT" panose="020B0602020104020603" pitchFamily="34" charset="0"/>
              </a:rPr>
              <a:t>REFERENCE</a:t>
            </a:r>
            <a:endParaRPr lang="en-US" b="1" dirty="0">
              <a:solidFill>
                <a:srgbClr val="3333FF"/>
              </a:solidFill>
              <a:latin typeface="Tw Cen MT" panose="020B0602020104020603" pitchFamily="34" charset="0"/>
            </a:endParaRPr>
          </a:p>
        </p:txBody>
      </p:sp>
      <p:sp>
        <p:nvSpPr>
          <p:cNvPr id="3" name="Content Placeholder 2">
            <a:extLst>
              <a:ext uri="{FF2B5EF4-FFF2-40B4-BE49-F238E27FC236}">
                <a16:creationId xmlns:a16="http://schemas.microsoft.com/office/drawing/2014/main" id="{419C68E5-56CC-4FA3-9675-401CB4AF421B}"/>
              </a:ext>
            </a:extLst>
          </p:cNvPr>
          <p:cNvSpPr>
            <a:spLocks noGrp="1"/>
          </p:cNvSpPr>
          <p:nvPr>
            <p:ph idx="1"/>
          </p:nvPr>
        </p:nvSpPr>
        <p:spPr/>
        <p:txBody>
          <a:bodyPr>
            <a:normAutofit lnSpcReduction="10000"/>
          </a:bodyPr>
          <a:lstStyle/>
          <a:p>
            <a:pPr marL="514350" indent="-514350">
              <a:buFont typeface="+mj-lt"/>
              <a:buAutoNum type="arabicPeriod"/>
            </a:pPr>
            <a:r>
              <a:rPr lang="en-US" dirty="0"/>
              <a:t>Simplified approaches training kit: </a:t>
            </a:r>
            <a:r>
              <a:rPr lang="en-US" dirty="0">
                <a:hlinkClick r:id="rId2"/>
              </a:rPr>
              <a:t>https://kayaconnect.org/course/info.php?id=4215</a:t>
            </a:r>
            <a:endParaRPr lang="en-US" dirty="0"/>
          </a:p>
          <a:p>
            <a:pPr marL="514350" indent="-514350">
              <a:buFont typeface="+mj-lt"/>
              <a:buAutoNum type="arabicPeriod"/>
            </a:pPr>
            <a:r>
              <a:rPr lang="en-US" dirty="0"/>
              <a:t>Mother MUAC – teaching mothers to screen for malnutrition: </a:t>
            </a:r>
            <a:r>
              <a:rPr lang="en-US" dirty="0">
                <a:hlinkClick r:id="rId3"/>
              </a:rPr>
              <a:t>https://reliefweb.int/report/world/mother-muac-teaching-mothers-screen-malnutrition-guidelines-training-trainers#:~:text=ALIMA%20has%20conducted%20two%20studies,their%20own%20children%20for%20malnutrition</a:t>
            </a:r>
            <a:r>
              <a:rPr lang="en-US" dirty="0"/>
              <a:t>.</a:t>
            </a:r>
          </a:p>
          <a:p>
            <a:pPr marL="514350" indent="-514350">
              <a:buFont typeface="+mj-lt"/>
              <a:buAutoNum type="arabicPeriod"/>
            </a:pPr>
            <a:endParaRPr lang="en-US" dirty="0"/>
          </a:p>
          <a:p>
            <a:pPr marL="514350" indent="-514350">
              <a:buFont typeface="+mj-lt"/>
              <a:buAutoNum type="arabicPeriod"/>
            </a:pPr>
            <a:endParaRPr lang="en-US" dirty="0"/>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8839922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677AC-CCCE-4DE6-95A7-CE0E64C39EF2}"/>
              </a:ext>
            </a:extLst>
          </p:cNvPr>
          <p:cNvSpPr>
            <a:spLocks noGrp="1"/>
          </p:cNvSpPr>
          <p:nvPr>
            <p:ph type="ctrTitle"/>
          </p:nvPr>
        </p:nvSpPr>
        <p:spPr>
          <a:xfrm>
            <a:off x="1866901" y="1865321"/>
            <a:ext cx="6215062" cy="2779132"/>
          </a:xfrm>
        </p:spPr>
        <p:txBody>
          <a:bodyPr>
            <a:normAutofit/>
          </a:bodyPr>
          <a:lstStyle/>
          <a:p>
            <a:r>
              <a:rPr lang="fr-FR" sz="4000" b="1" dirty="0">
                <a:solidFill>
                  <a:srgbClr val="0000CC"/>
                </a:solidFill>
                <a:latin typeface="Tw Cen MT" panose="020B0602020104020603" pitchFamily="34" charset="0"/>
              </a:rPr>
              <a:t>L’APPROCHE PB FAMILLE</a:t>
            </a:r>
            <a:br>
              <a:rPr lang="en-US" dirty="0">
                <a:latin typeface="Tw Cen MT" panose="020B0602020104020603" pitchFamily="34" charset="0"/>
              </a:rPr>
            </a:br>
            <a:endParaRPr lang="en-US" dirty="0">
              <a:latin typeface="Tw Cen MT" panose="020B0602020104020603" pitchFamily="34" charset="0"/>
            </a:endParaRPr>
          </a:p>
        </p:txBody>
      </p:sp>
      <p:sp>
        <p:nvSpPr>
          <p:cNvPr id="3" name="Subtitle 2">
            <a:extLst>
              <a:ext uri="{FF2B5EF4-FFF2-40B4-BE49-F238E27FC236}">
                <a16:creationId xmlns:a16="http://schemas.microsoft.com/office/drawing/2014/main" id="{DA8A9458-10C3-42A9-97A6-F5B435145C40}"/>
              </a:ext>
            </a:extLst>
          </p:cNvPr>
          <p:cNvSpPr>
            <a:spLocks noGrp="1"/>
          </p:cNvSpPr>
          <p:nvPr>
            <p:ph type="subTitle" idx="1"/>
          </p:nvPr>
        </p:nvSpPr>
        <p:spPr>
          <a:xfrm>
            <a:off x="2588419" y="4473178"/>
            <a:ext cx="6858000" cy="526334"/>
          </a:xfrm>
        </p:spPr>
        <p:txBody>
          <a:bodyPr/>
          <a:lstStyle/>
          <a:p>
            <a:r>
              <a:rPr lang="fr-FR" b="1" dirty="0"/>
              <a:t>JUIN 2023</a:t>
            </a:r>
            <a:endParaRPr lang="en-US" b="1" dirty="0"/>
          </a:p>
          <a:p>
            <a:endParaRPr lang="en-US" dirty="0"/>
          </a:p>
        </p:txBody>
      </p:sp>
      <p:pic>
        <p:nvPicPr>
          <p:cNvPr id="4" name="Picture 3" descr="Description : Description : Description : Description: Armoiries_de_la_République_démocratique_du_Congo_-_2006">
            <a:extLst>
              <a:ext uri="{FF2B5EF4-FFF2-40B4-BE49-F238E27FC236}">
                <a16:creationId xmlns:a16="http://schemas.microsoft.com/office/drawing/2014/main" id="{0D6EE5E7-CB59-40AB-A76D-6D14524DC67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66901" y="424062"/>
            <a:ext cx="1569026" cy="1155356"/>
          </a:xfrm>
          <a:prstGeom prst="rect">
            <a:avLst/>
          </a:prstGeom>
          <a:noFill/>
          <a:ln>
            <a:noFill/>
          </a:ln>
        </p:spPr>
      </p:pic>
      <p:pic>
        <p:nvPicPr>
          <p:cNvPr id="6" name="Picture 5">
            <a:extLst>
              <a:ext uri="{FF2B5EF4-FFF2-40B4-BE49-F238E27FC236}">
                <a16:creationId xmlns:a16="http://schemas.microsoft.com/office/drawing/2014/main" id="{3559322B-C75F-4743-A9DF-0D9817379477}"/>
              </a:ext>
            </a:extLst>
          </p:cNvPr>
          <p:cNvPicPr>
            <a:picLocks noChangeAspect="1"/>
          </p:cNvPicPr>
          <p:nvPr/>
        </p:nvPicPr>
        <p:blipFill>
          <a:blip r:embed="rId3"/>
          <a:stretch>
            <a:fillRect/>
          </a:stretch>
        </p:blipFill>
        <p:spPr>
          <a:xfrm>
            <a:off x="7322621" y="498280"/>
            <a:ext cx="3050104" cy="942377"/>
          </a:xfrm>
          <a:prstGeom prst="rect">
            <a:avLst/>
          </a:prstGeom>
        </p:spPr>
      </p:pic>
      <p:pic>
        <p:nvPicPr>
          <p:cNvPr id="5" name="Picture 4">
            <a:extLst>
              <a:ext uri="{FF2B5EF4-FFF2-40B4-BE49-F238E27FC236}">
                <a16:creationId xmlns:a16="http://schemas.microsoft.com/office/drawing/2014/main" id="{4295375A-FAC4-7A47-0CE1-8D1BC83FC1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8177" y="5094090"/>
            <a:ext cx="1800596" cy="991357"/>
          </a:xfrm>
          <a:prstGeom prst="rect">
            <a:avLst/>
          </a:prstGeom>
        </p:spPr>
      </p:pic>
      <p:pic>
        <p:nvPicPr>
          <p:cNvPr id="7" name="Picture 6" descr="Text&#10;&#10;Description automatically generated">
            <a:extLst>
              <a:ext uri="{FF2B5EF4-FFF2-40B4-BE49-F238E27FC236}">
                <a16:creationId xmlns:a16="http://schemas.microsoft.com/office/drawing/2014/main" id="{9CEEFE58-3ABB-DF89-C0D9-19DEFDCDA4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7438" y="5107700"/>
            <a:ext cx="2789753" cy="977746"/>
          </a:xfrm>
          <a:prstGeom prst="rect">
            <a:avLst/>
          </a:prstGeom>
        </p:spPr>
      </p:pic>
      <p:pic>
        <p:nvPicPr>
          <p:cNvPr id="8" name="Picture 7">
            <a:extLst>
              <a:ext uri="{FF2B5EF4-FFF2-40B4-BE49-F238E27FC236}">
                <a16:creationId xmlns:a16="http://schemas.microsoft.com/office/drawing/2014/main" id="{95D248EF-E11A-AD30-F234-92661651E1CF}"/>
              </a:ext>
            </a:extLst>
          </p:cNvPr>
          <p:cNvPicPr>
            <a:picLocks noChangeAspect="1"/>
          </p:cNvPicPr>
          <p:nvPr/>
        </p:nvPicPr>
        <p:blipFill>
          <a:blip r:embed="rId6"/>
          <a:stretch>
            <a:fillRect/>
          </a:stretch>
        </p:blipFill>
        <p:spPr>
          <a:xfrm>
            <a:off x="7729539" y="1694046"/>
            <a:ext cx="3667404" cy="3383616"/>
          </a:xfrm>
          <a:prstGeom prst="rect">
            <a:avLst/>
          </a:prstGeom>
        </p:spPr>
      </p:pic>
    </p:spTree>
    <p:extLst>
      <p:ext uri="{BB962C8B-B14F-4D97-AF65-F5344CB8AC3E}">
        <p14:creationId xmlns:p14="http://schemas.microsoft.com/office/powerpoint/2010/main" val="4184952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520700" y="889576"/>
            <a:ext cx="10833100" cy="5295323"/>
          </a:xfrm>
        </p:spPr>
        <p:txBody>
          <a:bodyPr>
            <a:normAutofit fontScale="92500" lnSpcReduction="20000"/>
          </a:bodyPr>
          <a:lstStyle/>
          <a:p>
            <a:pPr algn="just"/>
            <a:r>
              <a:rPr lang="fr-FR" sz="2600" dirty="0">
                <a:latin typeface="Tw Cen MT" panose="020B0602020104020603" pitchFamily="34" charset="0"/>
              </a:rPr>
              <a:t>Analyse de la pertinence de l'adaptation au contexte (charge de morbidité, contexte, rapport coût-efficacité..)</a:t>
            </a:r>
          </a:p>
          <a:p>
            <a:pPr algn="just"/>
            <a:endParaRPr lang="fr-FR" sz="2600" dirty="0">
              <a:latin typeface="Tw Cen MT" panose="020B0602020104020603" pitchFamily="34" charset="0"/>
            </a:endParaRPr>
          </a:p>
          <a:p>
            <a:pPr algn="just"/>
            <a:r>
              <a:rPr lang="fr-FR" sz="2600" dirty="0">
                <a:latin typeface="Tw Cen MT" panose="020B0602020104020603" pitchFamily="34" charset="0"/>
              </a:rPr>
              <a:t>Doit être intégré dans les plates-formes/structures existantes des agents de santé communautaires.</a:t>
            </a:r>
          </a:p>
          <a:p>
            <a:pPr algn="just"/>
            <a:endParaRPr lang="fr-FR" sz="2600" dirty="0">
              <a:latin typeface="Tw Cen MT" panose="020B0602020104020603" pitchFamily="34" charset="0"/>
            </a:endParaRPr>
          </a:p>
          <a:p>
            <a:pPr algn="just"/>
            <a:r>
              <a:rPr lang="fr-FR" sz="2600" dirty="0">
                <a:latin typeface="Tw Cen MT" panose="020B0602020104020603" pitchFamily="34" charset="0"/>
              </a:rPr>
              <a:t>Évaluation de la structure communautaire (couverture, capacité, charge de travail, répartition géographique) et ajustements en conséquence</a:t>
            </a:r>
          </a:p>
          <a:p>
            <a:pPr marL="800100" lvl="1" indent="-342900">
              <a:lnSpc>
                <a:spcPct val="107000"/>
              </a:lnSpc>
              <a:spcBef>
                <a:spcPts val="0"/>
              </a:spcBef>
              <a:buFont typeface="Wingdings" panose="05000000000000000000" pitchFamily="2" charset="2"/>
              <a:buChar char=""/>
              <a:tabLst>
                <a:tab pos="457200" algn="l"/>
              </a:tabLst>
            </a:pPr>
            <a:r>
              <a:rPr lang="fr-FR" sz="1700" kern="1200" dirty="0">
                <a:solidFill>
                  <a:srgbClr val="000000"/>
                </a:solidFill>
                <a:effectLst/>
                <a:latin typeface="Tw Cen MT" panose="020B0602020104020603" pitchFamily="34" charset="0"/>
                <a:ea typeface="Times New Roman" panose="02020603050405020304" pitchFamily="18" charset="0"/>
                <a:cs typeface="Times New Roman" panose="02020603050405020304" pitchFamily="18" charset="0"/>
              </a:rPr>
              <a:t>Présence des CAC /RECOS ou </a:t>
            </a:r>
            <a:r>
              <a:rPr lang="fr-FR" sz="1700" b="1" kern="1200" dirty="0">
                <a:solidFill>
                  <a:srgbClr val="0000CC"/>
                </a:solidFill>
                <a:effectLst/>
                <a:latin typeface="Tw Cen MT" panose="020B0602020104020603" pitchFamily="34" charset="0"/>
                <a:ea typeface="Times New Roman" panose="02020603050405020304" pitchFamily="18" charset="0"/>
                <a:cs typeface="Times New Roman" panose="02020603050405020304" pitchFamily="18" charset="0"/>
              </a:rPr>
              <a:t>des sites communautaires fonctionnels </a:t>
            </a:r>
            <a:endParaRPr lang="en-UG" sz="1700" dirty="0">
              <a:effectLst/>
              <a:latin typeface="Tw Cen MT" panose="020B0602020104020603" pitchFamily="34" charset="0"/>
              <a:ea typeface="Calibri" panose="020F0502020204030204" pitchFamily="34" charset="0"/>
              <a:cs typeface="Times New Roman" panose="02020603050405020304" pitchFamily="18" charset="0"/>
            </a:endParaRPr>
          </a:p>
          <a:p>
            <a:pPr marL="800100" lvl="1" indent="-342900">
              <a:lnSpc>
                <a:spcPct val="107000"/>
              </a:lnSpc>
              <a:spcBef>
                <a:spcPts val="0"/>
              </a:spcBef>
              <a:buFont typeface="Wingdings" panose="05000000000000000000" pitchFamily="2" charset="2"/>
              <a:buChar char=""/>
              <a:tabLst>
                <a:tab pos="457200" algn="l"/>
              </a:tabLst>
            </a:pPr>
            <a:r>
              <a:rPr lang="fr-FR" sz="1700" kern="1200" dirty="0">
                <a:solidFill>
                  <a:srgbClr val="000000"/>
                </a:solidFill>
                <a:effectLst/>
                <a:latin typeface="Tw Cen MT" panose="020B0602020104020603" pitchFamily="34" charset="0"/>
                <a:ea typeface="Times New Roman" panose="02020603050405020304" pitchFamily="18" charset="0"/>
                <a:cs typeface="Times New Roman" panose="02020603050405020304" pitchFamily="18" charset="0"/>
              </a:rPr>
              <a:t>Installer </a:t>
            </a:r>
            <a:r>
              <a:rPr lang="fr-FR" sz="1700" b="1" kern="1200" dirty="0">
                <a:solidFill>
                  <a:srgbClr val="0000CC"/>
                </a:solidFill>
                <a:effectLst/>
                <a:latin typeface="Tw Cen MT" panose="020B0602020104020603" pitchFamily="34" charset="0"/>
                <a:ea typeface="Times New Roman" panose="02020603050405020304" pitchFamily="18" charset="0"/>
                <a:cs typeface="Times New Roman" panose="02020603050405020304" pitchFamily="18" charset="0"/>
              </a:rPr>
              <a:t>les CAC pour la prise en charge de la malnutrition à plus de 5 km ou plus d’heure de marche du centre de santé</a:t>
            </a:r>
            <a:endParaRPr lang="en-UG" sz="1700" dirty="0">
              <a:effectLst/>
              <a:latin typeface="Tw Cen MT" panose="020B0602020104020603" pitchFamily="34" charset="0"/>
              <a:ea typeface="Calibri" panose="020F0502020204030204" pitchFamily="34" charset="0"/>
              <a:cs typeface="Times New Roman" panose="02020603050405020304" pitchFamily="18" charset="0"/>
            </a:endParaRPr>
          </a:p>
          <a:p>
            <a:pPr marL="800100" lvl="1" indent="-342900">
              <a:lnSpc>
                <a:spcPct val="107000"/>
              </a:lnSpc>
              <a:spcBef>
                <a:spcPts val="0"/>
              </a:spcBef>
              <a:buFont typeface="Wingdings" panose="05000000000000000000" pitchFamily="2" charset="2"/>
              <a:buChar char=""/>
              <a:tabLst>
                <a:tab pos="457200" algn="l"/>
              </a:tabLst>
            </a:pPr>
            <a:r>
              <a:rPr lang="fr-FR" sz="1700" kern="1200" dirty="0">
                <a:solidFill>
                  <a:srgbClr val="000000"/>
                </a:solidFill>
                <a:effectLst/>
                <a:latin typeface="Tw Cen MT" panose="020B0602020104020603" pitchFamily="34" charset="0"/>
                <a:ea typeface="Times New Roman" panose="02020603050405020304" pitchFamily="18" charset="0"/>
                <a:cs typeface="Times New Roman" panose="02020603050405020304" pitchFamily="18" charset="0"/>
              </a:rPr>
              <a:t>Vérification de la compétence du RECO sur la PEC de la malnutrition par l’IT après la période de prise en charge</a:t>
            </a:r>
          </a:p>
          <a:p>
            <a:pPr marL="457200" lvl="1" indent="0">
              <a:lnSpc>
                <a:spcPct val="107000"/>
              </a:lnSpc>
              <a:spcBef>
                <a:spcPts val="0"/>
              </a:spcBef>
              <a:buNone/>
              <a:tabLst>
                <a:tab pos="457200" algn="l"/>
              </a:tabLst>
            </a:pPr>
            <a:endParaRPr lang="fr-FR" sz="3000" dirty="0">
              <a:latin typeface="Tw Cen MT" panose="020B0602020104020603" pitchFamily="34" charset="0"/>
            </a:endParaRPr>
          </a:p>
          <a:p>
            <a:pPr algn="just"/>
            <a:r>
              <a:rPr lang="fr-FR" sz="2600" dirty="0">
                <a:latin typeface="Tw Cen MT" panose="020B0602020104020603" pitchFamily="34" charset="0"/>
              </a:rPr>
              <a:t>Une formation initiale complète et des recyclages périodiques, </a:t>
            </a:r>
          </a:p>
          <a:p>
            <a:pPr algn="just"/>
            <a:endParaRPr lang="fr-FR" sz="2600" dirty="0">
              <a:latin typeface="Tw Cen MT" panose="020B0602020104020603" pitchFamily="34" charset="0"/>
            </a:endParaRPr>
          </a:p>
          <a:p>
            <a:pPr algn="just"/>
            <a:r>
              <a:rPr lang="fr-FR" sz="2600" dirty="0">
                <a:latin typeface="Tw Cen MT" panose="020B0602020104020603" pitchFamily="34" charset="0"/>
              </a:rPr>
              <a:t>Disponibilité constante de produits nutritionnels, de médicaments et d'autres fournitures</a:t>
            </a:r>
          </a:p>
          <a:p>
            <a:pPr marL="0" indent="0" algn="just">
              <a:buNone/>
            </a:pPr>
            <a:endParaRPr lang="fr-FR" dirty="0">
              <a:latin typeface="Tw Cen MT" panose="020B0602020104020603" pitchFamily="34" charset="0"/>
            </a:endParaRP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a:bodyPr>
          <a:lstStyle/>
          <a:p>
            <a:pPr algn="ctr"/>
            <a:r>
              <a:rPr lang="fr-FR" sz="3000" b="1" dirty="0">
                <a:solidFill>
                  <a:schemeClr val="tx1"/>
                </a:solidFill>
                <a:latin typeface="Tw Cen MT" panose="020B0602020104020603" pitchFamily="34" charset="0"/>
              </a:rPr>
              <a:t>Préalable pour la mise en place de traitement </a:t>
            </a:r>
            <a:r>
              <a:rPr lang="fr-FR" sz="3000" b="1" dirty="0" err="1">
                <a:solidFill>
                  <a:schemeClr val="tx1"/>
                </a:solidFill>
                <a:latin typeface="Tw Cen MT" panose="020B0602020104020603" pitchFamily="34" charset="0"/>
              </a:rPr>
              <a:t>decentralise</a:t>
            </a:r>
            <a:endParaRPr lang="en-UG" sz="3000" b="1" dirty="0">
              <a:solidFill>
                <a:schemeClr val="tx1"/>
              </a:solidFill>
              <a:latin typeface="Tw Cen MT" panose="020B0602020104020603" pitchFamily="34" charset="0"/>
            </a:endParaRPr>
          </a:p>
        </p:txBody>
      </p:sp>
    </p:spTree>
    <p:extLst>
      <p:ext uri="{BB962C8B-B14F-4D97-AF65-F5344CB8AC3E}">
        <p14:creationId xmlns:p14="http://schemas.microsoft.com/office/powerpoint/2010/main" val="32803941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05A8FE-3B6F-4D84-A00E-F89BB7ECF8B0}"/>
              </a:ext>
            </a:extLst>
          </p:cNvPr>
          <p:cNvSpPr>
            <a:spLocks noGrp="1"/>
          </p:cNvSpPr>
          <p:nvPr>
            <p:ph idx="1"/>
          </p:nvPr>
        </p:nvSpPr>
        <p:spPr>
          <a:xfrm>
            <a:off x="838200" y="952500"/>
            <a:ext cx="10572284" cy="5224463"/>
          </a:xfrm>
        </p:spPr>
        <p:txBody>
          <a:bodyPr>
            <a:normAutofit fontScale="92500" lnSpcReduction="10000"/>
          </a:bodyPr>
          <a:lstStyle/>
          <a:p>
            <a:pPr marL="0" indent="0">
              <a:buNone/>
            </a:pPr>
            <a:r>
              <a:rPr lang="fr-FR" sz="3300" dirty="0">
                <a:latin typeface="Tw Cen MT" panose="020B0602020104020603" pitchFamily="34" charset="0"/>
              </a:rPr>
              <a:t>L’apprenant qui aura suivi cette formation, devra être capable de:</a:t>
            </a:r>
          </a:p>
          <a:p>
            <a:pPr lvl="0"/>
            <a:r>
              <a:rPr lang="fr-FR" sz="2800" dirty="0">
                <a:latin typeface="Tw Cen MT" panose="020B0602020104020603" pitchFamily="34" charset="0"/>
              </a:rPr>
              <a:t>Expliquer aux d’autres membres du personnel et de la structure de santé ce qu'est le PB famille et pourquoi il est utilisé. </a:t>
            </a:r>
          </a:p>
          <a:p>
            <a:pPr lvl="0"/>
            <a:endParaRPr lang="en-UG" sz="2800" dirty="0">
              <a:latin typeface="Tw Cen MT" panose="020B0602020104020603" pitchFamily="34" charset="0"/>
            </a:endParaRPr>
          </a:p>
          <a:p>
            <a:pPr lvl="0"/>
            <a:r>
              <a:rPr lang="fr-FR" sz="2800" dirty="0">
                <a:latin typeface="Tw Cen MT" panose="020B0602020104020603" pitchFamily="34" charset="0"/>
              </a:rPr>
              <a:t>Organiser une formation à dispenser aux relais communautaires, aux mères et gardiens des enfants dans la communauté.</a:t>
            </a:r>
          </a:p>
          <a:p>
            <a:pPr lvl="0"/>
            <a:endParaRPr lang="en-UG" sz="2800" dirty="0">
              <a:latin typeface="Tw Cen MT" panose="020B0602020104020603" pitchFamily="34" charset="0"/>
            </a:endParaRPr>
          </a:p>
          <a:p>
            <a:pPr lvl="0"/>
            <a:r>
              <a:rPr lang="fr-FR" sz="2800" dirty="0">
                <a:solidFill>
                  <a:srgbClr val="002060"/>
                </a:solidFill>
                <a:latin typeface="Tw Cen MT" panose="020B0602020104020603" pitchFamily="34" charset="0"/>
              </a:rPr>
              <a:t>Conseiller les soignants et les autres membres de la communauté sur l'objectif de la formation et sur les avantages qu'elle peut apporter à leur famille.</a:t>
            </a:r>
          </a:p>
          <a:p>
            <a:pPr lvl="0"/>
            <a:endParaRPr lang="en-UG" sz="2800" dirty="0">
              <a:solidFill>
                <a:srgbClr val="002060"/>
              </a:solidFill>
              <a:latin typeface="Tw Cen MT" panose="020B0602020104020603" pitchFamily="34" charset="0"/>
            </a:endParaRPr>
          </a:p>
          <a:p>
            <a:pPr lvl="0"/>
            <a:r>
              <a:rPr lang="fr-FR" sz="2800" dirty="0">
                <a:solidFill>
                  <a:srgbClr val="002060"/>
                </a:solidFill>
                <a:latin typeface="Tw Cen MT" panose="020B0602020104020603" pitchFamily="34" charset="0"/>
              </a:rPr>
              <a:t>Mesurer avec précision le PB d'un enfant âgé de 6 à 59 mois (c'est-à-dire à 2 mm près de la même mesure effectuée par le formateur).</a:t>
            </a:r>
            <a:endParaRPr lang="en-UG" sz="2800" dirty="0">
              <a:solidFill>
                <a:srgbClr val="002060"/>
              </a:solidFill>
              <a:latin typeface="Tw Cen MT" panose="020B0602020104020603" pitchFamily="34" charset="0"/>
            </a:endParaRPr>
          </a:p>
          <a:p>
            <a:pPr marL="0" lvl="0" indent="0">
              <a:buNone/>
            </a:pPr>
            <a:endParaRPr lang="en-US" sz="3100" dirty="0"/>
          </a:p>
          <a:p>
            <a:pPr marL="0" indent="0">
              <a:buNone/>
            </a:pPr>
            <a:endParaRPr lang="en-US" dirty="0"/>
          </a:p>
        </p:txBody>
      </p:sp>
      <p:sp>
        <p:nvSpPr>
          <p:cNvPr id="2" name="Title 1">
            <a:extLst>
              <a:ext uri="{FF2B5EF4-FFF2-40B4-BE49-F238E27FC236}">
                <a16:creationId xmlns:a16="http://schemas.microsoft.com/office/drawing/2014/main" id="{BC8FF5D2-992F-4DD2-BFE5-4C4C120511BC}"/>
              </a:ext>
            </a:extLst>
          </p:cNvPr>
          <p:cNvSpPr>
            <a:spLocks noGrp="1"/>
          </p:cNvSpPr>
          <p:nvPr>
            <p:ph type="title"/>
          </p:nvPr>
        </p:nvSpPr>
        <p:spPr/>
        <p:txBody>
          <a:bodyPr>
            <a:normAutofit fontScale="90000"/>
          </a:bodyPr>
          <a:lstStyle/>
          <a:p>
            <a:pPr algn="ctr"/>
            <a:r>
              <a:rPr lang="en-US" b="1" dirty="0" err="1">
                <a:solidFill>
                  <a:schemeClr val="tx1"/>
                </a:solidFill>
              </a:rPr>
              <a:t>Objectifs</a:t>
            </a:r>
            <a:r>
              <a:rPr lang="en-US" b="1" dirty="0">
                <a:solidFill>
                  <a:schemeClr val="tx1"/>
                </a:solidFill>
              </a:rPr>
              <a:t> </a:t>
            </a:r>
            <a:r>
              <a:rPr lang="en-US" b="1" dirty="0" err="1">
                <a:solidFill>
                  <a:schemeClr val="tx1"/>
                </a:solidFill>
              </a:rPr>
              <a:t>pédagogiques</a:t>
            </a:r>
            <a:endParaRPr lang="en-US" b="1" dirty="0">
              <a:solidFill>
                <a:schemeClr val="tx1"/>
              </a:solidFill>
            </a:endParaRPr>
          </a:p>
        </p:txBody>
      </p:sp>
    </p:spTree>
    <p:extLst>
      <p:ext uri="{BB962C8B-B14F-4D97-AF65-F5344CB8AC3E}">
        <p14:creationId xmlns:p14="http://schemas.microsoft.com/office/powerpoint/2010/main" val="40079341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05A8FE-3B6F-4D84-A00E-F89BB7ECF8B0}"/>
              </a:ext>
            </a:extLst>
          </p:cNvPr>
          <p:cNvSpPr>
            <a:spLocks noGrp="1"/>
          </p:cNvSpPr>
          <p:nvPr>
            <p:ph idx="1"/>
          </p:nvPr>
        </p:nvSpPr>
        <p:spPr>
          <a:xfrm>
            <a:off x="838200" y="952500"/>
            <a:ext cx="10572284" cy="5224463"/>
          </a:xfrm>
        </p:spPr>
        <p:txBody>
          <a:bodyPr>
            <a:normAutofit fontScale="85000" lnSpcReduction="10000"/>
          </a:bodyPr>
          <a:lstStyle/>
          <a:p>
            <a:pPr marL="0" indent="0">
              <a:buNone/>
            </a:pPr>
            <a:r>
              <a:rPr lang="fr-FR" sz="3300" dirty="0">
                <a:latin typeface="Tw Cen MT" panose="020B0602020104020603" pitchFamily="34" charset="0"/>
              </a:rPr>
              <a:t>L’apprenant qui aura suivi cette formation, devra être capable de:</a:t>
            </a:r>
          </a:p>
          <a:p>
            <a:pPr lvl="0"/>
            <a:r>
              <a:rPr lang="fr-FR" sz="3100" dirty="0">
                <a:solidFill>
                  <a:srgbClr val="002060"/>
                </a:solidFill>
                <a:latin typeface="Tw Cen MT" panose="020B0602020104020603" pitchFamily="34" charset="0"/>
              </a:rPr>
              <a:t>Identifier correctement la présence ou l'absence d'œdème aux deux pieds chez un enfant âgé de 6 à 59 mois.</a:t>
            </a:r>
          </a:p>
          <a:p>
            <a:pPr lvl="0"/>
            <a:endParaRPr lang="fr-FR" sz="3100" dirty="0">
              <a:solidFill>
                <a:srgbClr val="002060"/>
              </a:solidFill>
              <a:latin typeface="Tw Cen MT" panose="020B0602020104020603" pitchFamily="34" charset="0"/>
            </a:endParaRPr>
          </a:p>
          <a:p>
            <a:pPr lvl="0"/>
            <a:r>
              <a:rPr lang="fr-FR" sz="3100" dirty="0">
                <a:solidFill>
                  <a:srgbClr val="002060"/>
                </a:solidFill>
                <a:latin typeface="Tw Cen MT" panose="020B0602020104020603" pitchFamily="34" charset="0"/>
              </a:rPr>
              <a:t>Identifier correctement les enfants souffrant d'émaciation en mesurant le PB et en vérifiant la présence d'œdèmes.</a:t>
            </a:r>
          </a:p>
          <a:p>
            <a:pPr lvl="0"/>
            <a:endParaRPr lang="en-UG" sz="3100" dirty="0">
              <a:solidFill>
                <a:srgbClr val="002060"/>
              </a:solidFill>
              <a:latin typeface="Tw Cen MT" panose="020B0602020104020603" pitchFamily="34" charset="0"/>
            </a:endParaRPr>
          </a:p>
          <a:p>
            <a:pPr lvl="0"/>
            <a:r>
              <a:rPr lang="fr-FR" sz="3100" dirty="0">
                <a:solidFill>
                  <a:srgbClr val="002060"/>
                </a:solidFill>
                <a:latin typeface="Tw Cen MT" panose="020B0602020104020603" pitchFamily="34" charset="0"/>
              </a:rPr>
              <a:t>Connaître les seuils utilisés pour classifier la malnutrition aiguë et admettre dans les centres de prise en charge</a:t>
            </a:r>
          </a:p>
          <a:p>
            <a:pPr lvl="0"/>
            <a:endParaRPr lang="en-UG" sz="3100" dirty="0">
              <a:solidFill>
                <a:srgbClr val="002060"/>
              </a:solidFill>
              <a:latin typeface="Tw Cen MT" panose="020B0602020104020603" pitchFamily="34" charset="0"/>
            </a:endParaRPr>
          </a:p>
          <a:p>
            <a:pPr lvl="0"/>
            <a:r>
              <a:rPr lang="fr-FR" sz="3100" dirty="0">
                <a:solidFill>
                  <a:srgbClr val="002060"/>
                </a:solidFill>
                <a:latin typeface="Tw Cen MT" panose="020B0602020104020603" pitchFamily="34" charset="0"/>
              </a:rPr>
              <a:t>Enseigner aux soignants et aux autres membres de la communauté comment mesurer le PB et vérifier la présence d'œdèmes chez les enfants âgés de 6 à 59 mois.</a:t>
            </a:r>
            <a:endParaRPr lang="en-UG" sz="3100" dirty="0">
              <a:solidFill>
                <a:srgbClr val="002060"/>
              </a:solidFill>
              <a:latin typeface="Tw Cen MT" panose="020B0602020104020603" pitchFamily="34" charset="0"/>
            </a:endParaRPr>
          </a:p>
          <a:p>
            <a:pPr lvl="0"/>
            <a:endParaRPr lang="en-UG" sz="3300" dirty="0">
              <a:solidFill>
                <a:srgbClr val="002060"/>
              </a:solidFill>
              <a:latin typeface="Tw Cen MT" panose="020B0602020104020603" pitchFamily="34" charset="0"/>
            </a:endParaRPr>
          </a:p>
          <a:p>
            <a:pPr marL="0" lvl="0" indent="0">
              <a:buNone/>
            </a:pPr>
            <a:endParaRPr lang="en-US" dirty="0"/>
          </a:p>
          <a:p>
            <a:pPr marL="0" indent="0">
              <a:buNone/>
            </a:pPr>
            <a:endParaRPr lang="en-US" dirty="0"/>
          </a:p>
        </p:txBody>
      </p:sp>
      <p:sp>
        <p:nvSpPr>
          <p:cNvPr id="2" name="Title 1">
            <a:extLst>
              <a:ext uri="{FF2B5EF4-FFF2-40B4-BE49-F238E27FC236}">
                <a16:creationId xmlns:a16="http://schemas.microsoft.com/office/drawing/2014/main" id="{BC8FF5D2-992F-4DD2-BFE5-4C4C120511BC}"/>
              </a:ext>
            </a:extLst>
          </p:cNvPr>
          <p:cNvSpPr>
            <a:spLocks noGrp="1"/>
          </p:cNvSpPr>
          <p:nvPr>
            <p:ph type="title"/>
          </p:nvPr>
        </p:nvSpPr>
        <p:spPr/>
        <p:txBody>
          <a:bodyPr>
            <a:normAutofit fontScale="90000"/>
          </a:bodyPr>
          <a:lstStyle/>
          <a:p>
            <a:pPr algn="ctr"/>
            <a:r>
              <a:rPr lang="en-US" b="1" dirty="0" err="1">
                <a:solidFill>
                  <a:schemeClr val="tx1"/>
                </a:solidFill>
              </a:rPr>
              <a:t>Objectifs</a:t>
            </a:r>
            <a:r>
              <a:rPr lang="en-US" b="1" dirty="0">
                <a:solidFill>
                  <a:schemeClr val="tx1"/>
                </a:solidFill>
              </a:rPr>
              <a:t> </a:t>
            </a:r>
            <a:r>
              <a:rPr lang="en-US" b="1" dirty="0" err="1">
                <a:solidFill>
                  <a:schemeClr val="tx1"/>
                </a:solidFill>
              </a:rPr>
              <a:t>pédagogiques</a:t>
            </a:r>
            <a:endParaRPr lang="en-US" b="1" dirty="0">
              <a:solidFill>
                <a:schemeClr val="tx1"/>
              </a:solidFill>
            </a:endParaRPr>
          </a:p>
        </p:txBody>
      </p:sp>
    </p:spTree>
    <p:extLst>
      <p:ext uri="{BB962C8B-B14F-4D97-AF65-F5344CB8AC3E}">
        <p14:creationId xmlns:p14="http://schemas.microsoft.com/office/powerpoint/2010/main" val="37856825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05A8FE-3B6F-4D84-A00E-F89BB7ECF8B0}"/>
              </a:ext>
            </a:extLst>
          </p:cNvPr>
          <p:cNvSpPr>
            <a:spLocks noGrp="1"/>
          </p:cNvSpPr>
          <p:nvPr>
            <p:ph idx="1"/>
          </p:nvPr>
        </p:nvSpPr>
        <p:spPr>
          <a:xfrm>
            <a:off x="838200" y="952500"/>
            <a:ext cx="10572284" cy="5224463"/>
          </a:xfrm>
        </p:spPr>
        <p:txBody>
          <a:bodyPr>
            <a:normAutofit/>
          </a:bodyPr>
          <a:lstStyle/>
          <a:p>
            <a:pPr marL="0" indent="0">
              <a:buNone/>
            </a:pPr>
            <a:r>
              <a:rPr lang="fr-FR" sz="3300" dirty="0">
                <a:latin typeface="Tw Cen MT" panose="020B0602020104020603" pitchFamily="34" charset="0"/>
              </a:rPr>
              <a:t>L’apprenant qui aura suivi cette formation, devra être capable de:</a:t>
            </a:r>
          </a:p>
          <a:p>
            <a:pPr lvl="0"/>
            <a:r>
              <a:rPr lang="fr-FR" sz="2600" dirty="0">
                <a:solidFill>
                  <a:srgbClr val="002060"/>
                </a:solidFill>
                <a:latin typeface="Tw Cen MT" panose="020B0602020104020603" pitchFamily="34" charset="0"/>
              </a:rPr>
              <a:t>Expliquer clairement aux personnes qui s'occupent des enfants et aux autres membres de la communauté pourquoi, quand, comment et où chercher des services de santé et de nutrition lorsque l'émaciation est identifiée.</a:t>
            </a:r>
          </a:p>
          <a:p>
            <a:pPr lvl="0"/>
            <a:endParaRPr lang="en-UG" sz="2600" dirty="0">
              <a:solidFill>
                <a:srgbClr val="002060"/>
              </a:solidFill>
              <a:latin typeface="Tw Cen MT" panose="020B0602020104020603" pitchFamily="34" charset="0"/>
            </a:endParaRPr>
          </a:p>
          <a:p>
            <a:pPr lvl="0"/>
            <a:r>
              <a:rPr lang="fr-FR" sz="2600" dirty="0">
                <a:solidFill>
                  <a:srgbClr val="002060"/>
                </a:solidFill>
                <a:latin typeface="Tw Cen MT" panose="020B0602020104020603" pitchFamily="34" charset="0"/>
              </a:rPr>
              <a:t>Vérifier si les soignants effectuent correctement les mesures du PB, en suivant les procédures du centre de santé.</a:t>
            </a:r>
          </a:p>
          <a:p>
            <a:pPr lvl="0"/>
            <a:endParaRPr lang="en-UG" sz="2600" dirty="0">
              <a:solidFill>
                <a:srgbClr val="002060"/>
              </a:solidFill>
              <a:latin typeface="Tw Cen MT" panose="020B0602020104020603" pitchFamily="34" charset="0"/>
            </a:endParaRPr>
          </a:p>
          <a:p>
            <a:pPr lvl="0"/>
            <a:r>
              <a:rPr lang="fr-FR" sz="2600" dirty="0">
                <a:latin typeface="Tw Cen MT" panose="020B0602020104020603" pitchFamily="34" charset="0"/>
              </a:rPr>
              <a:t>Savoir faire le suivi et l’évaluation de l’approche PB mère</a:t>
            </a:r>
            <a:endParaRPr lang="en-US" sz="2600" dirty="0">
              <a:latin typeface="Tw Cen MT" panose="020B0602020104020603" pitchFamily="34" charset="0"/>
            </a:endParaRPr>
          </a:p>
          <a:p>
            <a:pPr marL="0" lvl="0" indent="0">
              <a:buNone/>
            </a:pPr>
            <a:endParaRPr lang="en-US" dirty="0"/>
          </a:p>
          <a:p>
            <a:pPr marL="0" indent="0">
              <a:buNone/>
            </a:pPr>
            <a:endParaRPr lang="en-US" dirty="0"/>
          </a:p>
        </p:txBody>
      </p:sp>
      <p:sp>
        <p:nvSpPr>
          <p:cNvPr id="2" name="Title 1">
            <a:extLst>
              <a:ext uri="{FF2B5EF4-FFF2-40B4-BE49-F238E27FC236}">
                <a16:creationId xmlns:a16="http://schemas.microsoft.com/office/drawing/2014/main" id="{BC8FF5D2-992F-4DD2-BFE5-4C4C120511BC}"/>
              </a:ext>
            </a:extLst>
          </p:cNvPr>
          <p:cNvSpPr>
            <a:spLocks noGrp="1"/>
          </p:cNvSpPr>
          <p:nvPr>
            <p:ph type="title"/>
          </p:nvPr>
        </p:nvSpPr>
        <p:spPr/>
        <p:txBody>
          <a:bodyPr>
            <a:normAutofit fontScale="90000"/>
          </a:bodyPr>
          <a:lstStyle/>
          <a:p>
            <a:pPr algn="ctr"/>
            <a:r>
              <a:rPr lang="en-US" b="1" dirty="0" err="1">
                <a:solidFill>
                  <a:schemeClr val="tx1"/>
                </a:solidFill>
              </a:rPr>
              <a:t>Objectifs</a:t>
            </a:r>
            <a:r>
              <a:rPr lang="en-US" b="1" dirty="0">
                <a:solidFill>
                  <a:schemeClr val="tx1"/>
                </a:solidFill>
              </a:rPr>
              <a:t> </a:t>
            </a:r>
            <a:r>
              <a:rPr lang="en-US" b="1" dirty="0" err="1">
                <a:solidFill>
                  <a:schemeClr val="tx1"/>
                </a:solidFill>
              </a:rPr>
              <a:t>pédagogiques</a:t>
            </a:r>
            <a:endParaRPr lang="en-US" b="1" dirty="0">
              <a:solidFill>
                <a:schemeClr val="tx1"/>
              </a:solidFill>
            </a:endParaRPr>
          </a:p>
        </p:txBody>
      </p:sp>
    </p:spTree>
    <p:extLst>
      <p:ext uri="{BB962C8B-B14F-4D97-AF65-F5344CB8AC3E}">
        <p14:creationId xmlns:p14="http://schemas.microsoft.com/office/powerpoint/2010/main" val="38718910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p:txBody>
          <a:bodyPr>
            <a:normAutofit/>
          </a:bodyPr>
          <a:lstStyle/>
          <a:p>
            <a:pPr marL="514350" indent="-514350" algn="just">
              <a:buFont typeface="+mj-lt"/>
              <a:buAutoNum type="arabicPeriod"/>
            </a:pPr>
            <a:r>
              <a:rPr lang="fr-FR" sz="2800" dirty="0">
                <a:latin typeface="Tw Cen MT" panose="020B0602020104020603" pitchFamily="34" charset="0"/>
              </a:rPr>
              <a:t>Définition</a:t>
            </a:r>
          </a:p>
          <a:p>
            <a:pPr marL="514350" indent="-514350" algn="just">
              <a:buFont typeface="+mj-lt"/>
              <a:buAutoNum type="arabicPeriod"/>
            </a:pPr>
            <a:r>
              <a:rPr lang="fr-FR" sz="2800" dirty="0">
                <a:latin typeface="Tw Cen MT" panose="020B0602020104020603" pitchFamily="34" charset="0"/>
              </a:rPr>
              <a:t>Vue d’ensemble et objectifs de l’approche PB Famille</a:t>
            </a:r>
          </a:p>
          <a:p>
            <a:pPr marL="514350" indent="-514350" algn="just">
              <a:buFont typeface="+mj-lt"/>
              <a:buAutoNum type="arabicPeriod"/>
            </a:pPr>
            <a:r>
              <a:rPr lang="fr-FR" sz="2800" dirty="0">
                <a:latin typeface="Tw Cen MT" panose="020B0602020104020603" pitchFamily="34" charset="0"/>
              </a:rPr>
              <a:t>Justificatifs de l’approche PB familial</a:t>
            </a:r>
          </a:p>
          <a:p>
            <a:pPr marL="514350" indent="-514350" algn="just">
              <a:buFont typeface="+mj-lt"/>
              <a:buAutoNum type="arabicPeriod"/>
            </a:pPr>
            <a:r>
              <a:rPr lang="fr-FR" sz="2800" dirty="0">
                <a:latin typeface="Tw Cen MT" panose="020B0602020104020603" pitchFamily="34" charset="0"/>
              </a:rPr>
              <a:t>Objectifs de l’approche</a:t>
            </a:r>
          </a:p>
          <a:p>
            <a:pPr marL="514350" indent="-514350" algn="just">
              <a:buFont typeface="+mj-lt"/>
              <a:buAutoNum type="arabicPeriod"/>
            </a:pPr>
            <a:r>
              <a:rPr lang="fr-FR" sz="2800" dirty="0">
                <a:latin typeface="Tw Cen MT" panose="020B0602020104020603" pitchFamily="34" charset="0"/>
              </a:rPr>
              <a:t>Avantages et  Les défis de l’approche PB Famille</a:t>
            </a:r>
          </a:p>
          <a:p>
            <a:pPr marL="514350" indent="-514350" algn="just">
              <a:buFont typeface="+mj-lt"/>
              <a:buAutoNum type="arabicPeriod"/>
            </a:pPr>
            <a:r>
              <a:rPr lang="fr-FR" sz="2800" dirty="0">
                <a:latin typeface="Tw Cen MT" panose="020B0602020104020603" pitchFamily="34" charset="0"/>
              </a:rPr>
              <a:t>Etapes de mise en œuvre de l’approche PB Famille.</a:t>
            </a:r>
          </a:p>
          <a:p>
            <a:pPr marL="514350" indent="-514350" algn="just">
              <a:buFont typeface="+mj-lt"/>
              <a:buAutoNum type="arabicPeriod"/>
            </a:pPr>
            <a:r>
              <a:rPr lang="fr-FR" sz="2800" dirty="0">
                <a:latin typeface="Tw Cen MT" panose="020B0602020104020603" pitchFamily="34" charset="0"/>
              </a:rPr>
              <a:t>Planning pour l’orientation de comunautares sur l’Approche PB Famille</a:t>
            </a:r>
          </a:p>
          <a:p>
            <a:pPr marL="514350" indent="-514350" algn="just">
              <a:buFont typeface="+mj-lt"/>
              <a:buAutoNum type="arabicPeriod"/>
            </a:pPr>
            <a:r>
              <a:rPr lang="fr-FR" sz="2800" dirty="0">
                <a:latin typeface="Tw Cen MT" panose="020B0602020104020603" pitchFamily="34" charset="0"/>
              </a:rPr>
              <a:t>Template  de formation de communautaires sur l’Approche PB Famille</a:t>
            </a:r>
          </a:p>
          <a:p>
            <a:pPr marL="0" indent="0" algn="just">
              <a:buNone/>
            </a:pPr>
            <a:endParaRPr lang="fr-FR" dirty="0"/>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a:bodyPr>
          <a:lstStyle/>
          <a:p>
            <a:pPr algn="ctr"/>
            <a:r>
              <a:rPr lang="fr-FR" sz="2800" b="1" dirty="0">
                <a:solidFill>
                  <a:schemeClr val="tx1"/>
                </a:solidFill>
                <a:latin typeface="Arial" panose="020B0604020202020204" pitchFamily="34" charset="0"/>
                <a:cs typeface="Arial" panose="020B0604020202020204" pitchFamily="34" charset="0"/>
              </a:rPr>
              <a:t>Plan de la </a:t>
            </a:r>
            <a:r>
              <a:rPr lang="fr-FR" sz="2800" b="1" dirty="0" err="1">
                <a:solidFill>
                  <a:schemeClr val="tx1"/>
                </a:solidFill>
                <a:latin typeface="Arial" panose="020B0604020202020204" pitchFamily="34" charset="0"/>
                <a:cs typeface="Arial" panose="020B0604020202020204" pitchFamily="34" charset="0"/>
              </a:rPr>
              <a:t>presentation</a:t>
            </a:r>
            <a:endParaRPr lang="en-UG" sz="2800" dirty="0">
              <a:solidFill>
                <a:schemeClr val="tx1"/>
              </a:solidFill>
            </a:endParaRPr>
          </a:p>
        </p:txBody>
      </p:sp>
    </p:spTree>
    <p:extLst>
      <p:ext uri="{BB962C8B-B14F-4D97-AF65-F5344CB8AC3E}">
        <p14:creationId xmlns:p14="http://schemas.microsoft.com/office/powerpoint/2010/main" val="7794255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each other&#10;&#10;Description automatically generated with medium confidence">
            <a:extLst>
              <a:ext uri="{FF2B5EF4-FFF2-40B4-BE49-F238E27FC236}">
                <a16:creationId xmlns:a16="http://schemas.microsoft.com/office/drawing/2014/main" id="{4D3ABBFB-8B50-BA5E-D0B6-E38F1453013C}"/>
              </a:ext>
            </a:extLst>
          </p:cNvPr>
          <p:cNvPicPr>
            <a:picLocks noChangeAspect="1"/>
          </p:cNvPicPr>
          <p:nvPr/>
        </p:nvPicPr>
        <p:blipFill rotWithShape="1">
          <a:blip r:embed="rId3"/>
          <a:srcRect l="25370" r="1485"/>
          <a:stretch/>
        </p:blipFill>
        <p:spPr>
          <a:xfrm>
            <a:off x="838200" y="1825625"/>
            <a:ext cx="5181600" cy="4351338"/>
          </a:xfrm>
          <a:prstGeom prst="rect">
            <a:avLst/>
          </a:prstGeom>
          <a:noFill/>
        </p:spPr>
      </p:pic>
      <p:sp>
        <p:nvSpPr>
          <p:cNvPr id="5" name="Espace réservé du texte 4">
            <a:extLst>
              <a:ext uri="{FF2B5EF4-FFF2-40B4-BE49-F238E27FC236}">
                <a16:creationId xmlns:a16="http://schemas.microsoft.com/office/drawing/2014/main" id="{0363FF85-6F4D-0948-A08B-93EAFC6AE3C7}"/>
              </a:ext>
            </a:extLst>
          </p:cNvPr>
          <p:cNvSpPr>
            <a:spLocks noGrp="1"/>
          </p:cNvSpPr>
          <p:nvPr>
            <p:ph sz="half" idx="2"/>
          </p:nvPr>
        </p:nvSpPr>
        <p:spPr>
          <a:xfrm>
            <a:off x="6172200" y="1825625"/>
            <a:ext cx="5505450" cy="4351338"/>
          </a:xfrm>
        </p:spPr>
        <p:txBody>
          <a:bodyPr>
            <a:normAutofit/>
          </a:bodyPr>
          <a:lstStyle/>
          <a:p>
            <a:pPr marL="0" indent="0">
              <a:lnSpc>
                <a:spcPct val="150000"/>
              </a:lnSpc>
              <a:buNone/>
            </a:pPr>
            <a:r>
              <a:rPr lang="fr-FR" sz="2400" dirty="0">
                <a:latin typeface="Tw Cen MT" panose="020B0602020104020603" pitchFamily="34" charset="0"/>
              </a:rPr>
              <a:t>Les mères, les soignants et les accompagnateurs sont formés pour dépister et diagnostiquer la malnutrition chez leurs enfants (et les autres enfants de la famille ou de la communauté) à l'aide d'une bande PB et en vérifiant la présence d'œdèmes. </a:t>
            </a:r>
            <a:endParaRPr lang="fr-FR" sz="2400" dirty="0"/>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a:xfrm>
            <a:off x="-1" y="32709"/>
            <a:ext cx="11410485" cy="648328"/>
          </a:xfrm>
        </p:spPr>
        <p:txBody>
          <a:bodyPr anchor="ctr">
            <a:normAutofit fontScale="90000"/>
          </a:bodyPr>
          <a:lstStyle/>
          <a:p>
            <a:pPr algn="ctr"/>
            <a:r>
              <a:rPr lang="fr-FR" b="1" dirty="0">
                <a:solidFill>
                  <a:schemeClr val="tx1"/>
                </a:solidFill>
              </a:rPr>
              <a:t>La définition</a:t>
            </a:r>
            <a:endParaRPr lang="en-UG" dirty="0">
              <a:solidFill>
                <a:schemeClr val="tx1"/>
              </a:solidFill>
            </a:endParaRPr>
          </a:p>
        </p:txBody>
      </p:sp>
    </p:spTree>
    <p:extLst>
      <p:ext uri="{BB962C8B-B14F-4D97-AF65-F5344CB8AC3E}">
        <p14:creationId xmlns:p14="http://schemas.microsoft.com/office/powerpoint/2010/main" val="31101079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ABE7AD-CDD8-CCBF-58CD-A221DDE9F458}"/>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brightnessContrast contrast="11000"/>
                    </a14:imgEffect>
                  </a14:imgLayer>
                </a14:imgProps>
              </a:ext>
            </a:extLst>
          </a:blip>
          <a:stretch>
            <a:fillRect/>
          </a:stretch>
        </p:blipFill>
        <p:spPr>
          <a:xfrm>
            <a:off x="134447" y="664518"/>
            <a:ext cx="11758679" cy="6036320"/>
          </a:xfrm>
          <a:prstGeom prst="rect">
            <a:avLst/>
          </a:prstGeom>
        </p:spPr>
      </p:pic>
      <p:sp>
        <p:nvSpPr>
          <p:cNvPr id="5" name="Espace réservé du texte 4">
            <a:extLst>
              <a:ext uri="{FF2B5EF4-FFF2-40B4-BE49-F238E27FC236}">
                <a16:creationId xmlns:a16="http://schemas.microsoft.com/office/drawing/2014/main" id="{0363FF85-6F4D-0948-A08B-93EAFC6AE3C7}"/>
              </a:ext>
            </a:extLst>
          </p:cNvPr>
          <p:cNvSpPr>
            <a:spLocks noGrp="1"/>
          </p:cNvSpPr>
          <p:nvPr>
            <p:ph sz="half" idx="2"/>
          </p:nvPr>
        </p:nvSpPr>
        <p:spPr>
          <a:xfrm>
            <a:off x="1457325" y="857250"/>
            <a:ext cx="10220327" cy="5472113"/>
          </a:xfrm>
        </p:spPr>
        <p:txBody>
          <a:bodyPr>
            <a:normAutofit/>
          </a:bodyPr>
          <a:lstStyle/>
          <a:p>
            <a:pPr>
              <a:lnSpc>
                <a:spcPct val="120000"/>
              </a:lnSpc>
            </a:pPr>
            <a:r>
              <a:rPr lang="fr-FR" sz="2800" dirty="0">
                <a:latin typeface="Tw Cen MT" panose="020B0602020104020603" pitchFamily="34" charset="0"/>
              </a:rPr>
              <a:t>Pour les enfants admis au programme, l'approche est utilisée pour le suivi du rétablissement.</a:t>
            </a:r>
          </a:p>
          <a:p>
            <a:pPr>
              <a:lnSpc>
                <a:spcPct val="120000"/>
              </a:lnSpc>
            </a:pPr>
            <a:r>
              <a:rPr lang="fr-FR" sz="2800" dirty="0">
                <a:latin typeface="Tw Cen MT" panose="020B0602020104020603" pitchFamily="34" charset="0"/>
              </a:rPr>
              <a:t>conçue, pilotée et testée par </a:t>
            </a:r>
            <a:r>
              <a:rPr lang="fr-FR" sz="2800" dirty="0">
                <a:latin typeface="Tw Cen MT" panose="020B0602020104020603" pitchFamily="34" charset="0"/>
                <a:hlinkClick r:id="rId5"/>
              </a:rPr>
              <a:t>ALIMA</a:t>
            </a:r>
            <a:r>
              <a:rPr lang="fr-FR" sz="2800" dirty="0">
                <a:latin typeface="Tw Cen MT" panose="020B0602020104020603" pitchFamily="34" charset="0"/>
              </a:rPr>
              <a:t> au Niger de 2012 à 2014</a:t>
            </a:r>
          </a:p>
          <a:p>
            <a:pPr>
              <a:lnSpc>
                <a:spcPct val="120000"/>
              </a:lnSpc>
            </a:pPr>
            <a:r>
              <a:rPr lang="fr-FR" sz="2800" dirty="0">
                <a:latin typeface="Tw Cen MT" panose="020B0602020104020603" pitchFamily="34" charset="0"/>
              </a:rPr>
              <a:t>Cible:</a:t>
            </a:r>
          </a:p>
          <a:p>
            <a:pPr>
              <a:lnSpc>
                <a:spcPct val="120000"/>
              </a:lnSpc>
            </a:pPr>
            <a:r>
              <a:rPr lang="fr-FR" sz="2800" dirty="0">
                <a:latin typeface="Tw Cen MT" panose="020B0602020104020603" pitchFamily="34" charset="0"/>
              </a:rPr>
              <a:t>Mères et soignants d’enfants de 6-59 mois</a:t>
            </a:r>
          </a:p>
          <a:p>
            <a:pPr lvl="1">
              <a:lnSpc>
                <a:spcPct val="120000"/>
              </a:lnSpc>
              <a:buFont typeface="Wingdings" panose="05000000000000000000" pitchFamily="2" charset="2"/>
              <a:buChar char="ü"/>
            </a:pPr>
            <a:r>
              <a:rPr lang="fr-FR" sz="2500" dirty="0">
                <a:latin typeface="Tw Cen MT" panose="020B0602020104020603" pitchFamily="34" charset="0"/>
              </a:rPr>
              <a:t>Les mères des nourrissons à risque &lt; 6 mois</a:t>
            </a:r>
          </a:p>
          <a:p>
            <a:pPr lvl="1">
              <a:lnSpc>
                <a:spcPct val="120000"/>
              </a:lnSpc>
              <a:buFont typeface="Wingdings" panose="05000000000000000000" pitchFamily="2" charset="2"/>
              <a:buChar char="ü"/>
            </a:pPr>
            <a:r>
              <a:rPr lang="fr-FR" sz="2500" dirty="0">
                <a:latin typeface="Tw Cen MT" panose="020B0602020104020603" pitchFamily="34" charset="0"/>
              </a:rPr>
              <a:t>Femmes enceintes et allaitantes (FEA)</a:t>
            </a:r>
          </a:p>
          <a:p>
            <a:pPr lvl="1">
              <a:lnSpc>
                <a:spcPct val="120000"/>
              </a:lnSpc>
              <a:buFont typeface="Wingdings" panose="05000000000000000000" pitchFamily="2" charset="2"/>
              <a:buChar char="ü"/>
            </a:pPr>
            <a:r>
              <a:rPr lang="fr-FR" sz="2500" dirty="0">
                <a:latin typeface="Tw Cen MT" panose="020B0602020104020603" pitchFamily="34" charset="0"/>
              </a:rPr>
              <a:t>Adolescents et autres membres de la communauté ou du ménage intéressés</a:t>
            </a:r>
          </a:p>
          <a:p>
            <a:pPr marL="0" indent="0">
              <a:buNone/>
            </a:pPr>
            <a:endParaRPr lang="fr-FR" dirty="0"/>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a:xfrm>
            <a:off x="-1" y="32709"/>
            <a:ext cx="11410485" cy="648328"/>
          </a:xfrm>
        </p:spPr>
        <p:txBody>
          <a:bodyPr anchor="ctr">
            <a:normAutofit fontScale="90000"/>
          </a:bodyPr>
          <a:lstStyle/>
          <a:p>
            <a:pPr algn="ctr"/>
            <a:r>
              <a:rPr lang="fr-FR" b="1" dirty="0">
                <a:solidFill>
                  <a:schemeClr val="tx1"/>
                </a:solidFill>
              </a:rPr>
              <a:t>Vue d’ensemble de l’approche PB Famille.</a:t>
            </a:r>
            <a:endParaRPr lang="en-UG" dirty="0">
              <a:solidFill>
                <a:schemeClr val="tx1"/>
              </a:solidFill>
            </a:endParaRPr>
          </a:p>
        </p:txBody>
      </p:sp>
    </p:spTree>
    <p:extLst>
      <p:ext uri="{BB962C8B-B14F-4D97-AF65-F5344CB8AC3E}">
        <p14:creationId xmlns:p14="http://schemas.microsoft.com/office/powerpoint/2010/main" val="41209434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500063" y="1042482"/>
            <a:ext cx="11282362" cy="4773036"/>
          </a:xfrm>
        </p:spPr>
        <p:txBody>
          <a:bodyPr>
            <a:noAutofit/>
          </a:bodyPr>
          <a:lstStyle/>
          <a:p>
            <a:pPr marL="0" indent="0">
              <a:lnSpc>
                <a:spcPct val="100000"/>
              </a:lnSpc>
              <a:buNone/>
            </a:pPr>
            <a:r>
              <a:rPr lang="fr-FR" sz="2200" b="1" dirty="0">
                <a:latin typeface="Tw Cen MT" panose="020B0602020104020603" pitchFamily="34" charset="0"/>
              </a:rPr>
              <a:t>Objectifs principaux </a:t>
            </a:r>
            <a:r>
              <a:rPr lang="fr-FR" sz="2200" dirty="0">
                <a:latin typeface="Tw Cen MT" panose="020B0602020104020603" pitchFamily="34" charset="0"/>
              </a:rPr>
              <a:t>:</a:t>
            </a:r>
          </a:p>
          <a:p>
            <a:pPr marL="0" indent="0">
              <a:lnSpc>
                <a:spcPct val="100000"/>
              </a:lnSpc>
              <a:buNone/>
            </a:pPr>
            <a:r>
              <a:rPr lang="fr-FR" sz="2200" dirty="0">
                <a:latin typeface="Tw Cen MT" panose="020B0602020104020603" pitchFamily="34" charset="0"/>
              </a:rPr>
              <a:t>1. Améliorer la détection précoce, et donc l'orientation précoce, vers le traitement de l'émaciation.</a:t>
            </a:r>
          </a:p>
          <a:p>
            <a:pPr marL="0" indent="0">
              <a:lnSpc>
                <a:spcPct val="100000"/>
              </a:lnSpc>
              <a:buNone/>
            </a:pPr>
            <a:r>
              <a:rPr lang="fr-FR" sz="2200" dirty="0">
                <a:latin typeface="Tw Cen MT" panose="020B0602020104020603" pitchFamily="34" charset="0"/>
              </a:rPr>
              <a:t>2. Donner aux soignants les moyens de surveiller l'état nutritionnel de leurs enfants et d'agir en conséquence l'état nutritionnel de leurs enfants.</a:t>
            </a:r>
          </a:p>
          <a:p>
            <a:pPr marL="0" indent="0">
              <a:lnSpc>
                <a:spcPct val="100000"/>
              </a:lnSpc>
              <a:buNone/>
            </a:pPr>
            <a:r>
              <a:rPr lang="fr-FR" sz="2200" b="1" dirty="0">
                <a:latin typeface="Tw Cen MT" panose="020B0602020104020603" pitchFamily="34" charset="0"/>
              </a:rPr>
              <a:t>Objectifs secondaires :</a:t>
            </a:r>
          </a:p>
          <a:p>
            <a:pPr marL="0" indent="0">
              <a:lnSpc>
                <a:spcPct val="100000"/>
              </a:lnSpc>
              <a:buNone/>
            </a:pPr>
            <a:r>
              <a:rPr lang="fr-FR" sz="2200" dirty="0">
                <a:latin typeface="Tw Cen MT" panose="020B0602020104020603" pitchFamily="34" charset="0"/>
              </a:rPr>
              <a:t>1. Améliorer la couverture du dépistage en dépistant et en orientant davantage d'enfants vers un traitement.</a:t>
            </a:r>
          </a:p>
          <a:p>
            <a:pPr marL="0" indent="0">
              <a:lnSpc>
                <a:spcPct val="100000"/>
              </a:lnSpc>
              <a:buNone/>
            </a:pPr>
            <a:r>
              <a:rPr lang="fr-FR" sz="2200" dirty="0">
                <a:latin typeface="Tw Cen MT" panose="020B0602020104020603" pitchFamily="34" charset="0"/>
              </a:rPr>
              <a:t>2. Renforcer les liens communautaires avec les programmes de prise en charge de l'émaciation et de l'œdème nutritionnel.</a:t>
            </a:r>
          </a:p>
          <a:p>
            <a:pPr marL="0" indent="0">
              <a:lnSpc>
                <a:spcPct val="100000"/>
              </a:lnSpc>
              <a:buNone/>
            </a:pPr>
            <a:r>
              <a:rPr lang="fr-FR" sz="2200" dirty="0">
                <a:latin typeface="Tw Cen MT" panose="020B0602020104020603" pitchFamily="34" charset="0"/>
              </a:rPr>
              <a:t>3. Réduire les contacts entre les agents de santé, les ASC et les membres de la communauté pendant les épidémies de maladies infectieuses.</a:t>
            </a:r>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chor="ctr">
            <a:normAutofit fontScale="90000"/>
          </a:bodyPr>
          <a:lstStyle/>
          <a:p>
            <a:pPr algn="ctr"/>
            <a:r>
              <a:rPr lang="en-US" b="1" dirty="0" err="1">
                <a:solidFill>
                  <a:schemeClr val="tx1"/>
                </a:solidFill>
              </a:rPr>
              <a:t>Objectifs</a:t>
            </a:r>
            <a:r>
              <a:rPr lang="en-US" b="1" dirty="0">
                <a:solidFill>
                  <a:schemeClr val="tx1"/>
                </a:solidFill>
              </a:rPr>
              <a:t> de </a:t>
            </a:r>
            <a:r>
              <a:rPr lang="en-US" b="1" dirty="0" err="1">
                <a:solidFill>
                  <a:schemeClr val="tx1"/>
                </a:solidFill>
              </a:rPr>
              <a:t>l’approche</a:t>
            </a:r>
            <a:r>
              <a:rPr lang="en-US" b="1" dirty="0">
                <a:solidFill>
                  <a:schemeClr val="tx1"/>
                </a:solidFill>
              </a:rPr>
              <a:t> PB </a:t>
            </a:r>
            <a:r>
              <a:rPr lang="en-US" b="1" dirty="0" err="1">
                <a:solidFill>
                  <a:schemeClr val="tx1"/>
                </a:solidFill>
              </a:rPr>
              <a:t>Famille</a:t>
            </a:r>
            <a:endParaRPr lang="en-UG" b="1" dirty="0">
              <a:solidFill>
                <a:schemeClr val="tx1"/>
              </a:solidFill>
            </a:endParaRPr>
          </a:p>
        </p:txBody>
      </p:sp>
    </p:spTree>
    <p:extLst>
      <p:ext uri="{BB962C8B-B14F-4D97-AF65-F5344CB8AC3E}">
        <p14:creationId xmlns:p14="http://schemas.microsoft.com/office/powerpoint/2010/main" val="33859034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7ECB1-2874-489D-B74A-F6BFB70F8801}"/>
              </a:ext>
            </a:extLst>
          </p:cNvPr>
          <p:cNvSpPr>
            <a:spLocks noGrp="1"/>
          </p:cNvSpPr>
          <p:nvPr>
            <p:ph idx="1"/>
          </p:nvPr>
        </p:nvSpPr>
        <p:spPr>
          <a:xfrm>
            <a:off x="838200" y="971550"/>
            <a:ext cx="10515600" cy="5205413"/>
          </a:xfrm>
        </p:spPr>
        <p:txBody>
          <a:bodyPr>
            <a:normAutofit fontScale="92500" lnSpcReduction="10000"/>
          </a:bodyPr>
          <a:lstStyle/>
          <a:p>
            <a:r>
              <a:rPr lang="fr-FR" sz="2700" dirty="0">
                <a:latin typeface="Tw Cen MT" panose="020B0602020104020603" pitchFamily="34" charset="0"/>
              </a:rPr>
              <a:t>La prévalence nationale de la malnutrition aigüe a significativement diminué passant de 16 % en 2001 à 6,5 % en 2018  avec 2,0% pour la forme sévère</a:t>
            </a:r>
          </a:p>
          <a:p>
            <a:r>
              <a:rPr lang="fr-FR" sz="2700" dirty="0">
                <a:latin typeface="Tw Cen MT" panose="020B0602020104020603" pitchFamily="34" charset="0"/>
              </a:rPr>
              <a:t>Taux de </a:t>
            </a:r>
            <a:r>
              <a:rPr lang="fr-FR" sz="2700" b="1" dirty="0">
                <a:latin typeface="Tw Cen MT" panose="020B0602020104020603" pitchFamily="34" charset="0"/>
              </a:rPr>
              <a:t>couverture du dépistage est inferieur à 50%</a:t>
            </a:r>
          </a:p>
          <a:p>
            <a:r>
              <a:rPr lang="fr-FR" sz="2700" b="1" dirty="0">
                <a:latin typeface="Tw Cen MT" panose="020B0602020104020603" pitchFamily="34" charset="0"/>
              </a:rPr>
              <a:t>Diagnostic</a:t>
            </a:r>
            <a:r>
              <a:rPr lang="fr-FR" sz="2700" dirty="0">
                <a:latin typeface="Tw Cen MT" panose="020B0602020104020603" pitchFamily="34" charset="0"/>
              </a:rPr>
              <a:t> des enfants malnutris est </a:t>
            </a:r>
            <a:r>
              <a:rPr lang="fr-FR" sz="2700" b="1" dirty="0">
                <a:solidFill>
                  <a:srgbClr val="3333FF"/>
                </a:solidFill>
                <a:latin typeface="Tw Cen MT" panose="020B0602020104020603" pitchFamily="34" charset="0"/>
              </a:rPr>
              <a:t>tardif</a:t>
            </a:r>
          </a:p>
          <a:p>
            <a:r>
              <a:rPr lang="fr-FR" sz="2700" dirty="0">
                <a:latin typeface="Tw Cen MT" panose="020B0602020104020603" pitchFamily="34" charset="0"/>
              </a:rPr>
              <a:t>Les enfants sont </a:t>
            </a:r>
            <a:r>
              <a:rPr lang="fr-FR" sz="2700" b="1" dirty="0">
                <a:solidFill>
                  <a:srgbClr val="3333FF"/>
                </a:solidFill>
                <a:latin typeface="Tw Cen MT" panose="020B0602020104020603" pitchFamily="34" charset="0"/>
              </a:rPr>
              <a:t>dépistés au plus une fois par mois</a:t>
            </a:r>
          </a:p>
          <a:p>
            <a:r>
              <a:rPr lang="fr-FR" sz="2700" b="1" dirty="0">
                <a:latin typeface="Tw Cen MT" panose="020B0602020104020603" pitchFamily="34" charset="0"/>
              </a:rPr>
              <a:t>Pandémie du COVID 19 qui diminue la fréquentation des structures sanitaires</a:t>
            </a:r>
          </a:p>
          <a:p>
            <a:pPr marL="0" indent="0">
              <a:buNone/>
            </a:pPr>
            <a:r>
              <a:rPr lang="fr-FR" sz="4000" b="1" dirty="0">
                <a:solidFill>
                  <a:srgbClr val="00FF00"/>
                </a:solidFill>
                <a:latin typeface="Tw Cen MT" panose="020B0602020104020603" pitchFamily="34" charset="0"/>
              </a:rPr>
              <a:t>Nouvelle dynamique=</a:t>
            </a:r>
            <a:r>
              <a:rPr lang="fr-FR" sz="3200" b="1" dirty="0">
                <a:solidFill>
                  <a:srgbClr val="FF0000"/>
                </a:solidFill>
                <a:latin typeface="Tw Cen MT" panose="020B0602020104020603" pitchFamily="34" charset="0"/>
              </a:rPr>
              <a:t>ADAPTATION/APPROCHE SIMPLIFIEE</a:t>
            </a:r>
          </a:p>
          <a:p>
            <a:r>
              <a:rPr lang="fr-FR" dirty="0">
                <a:latin typeface="Tw Cen MT" panose="020B0602020104020603" pitchFamily="34" charset="0"/>
              </a:rPr>
              <a:t>La politique nationale de la RDC en matière de la nutrition prône une approche de </a:t>
            </a:r>
            <a:r>
              <a:rPr lang="fr-FR" b="1" dirty="0">
                <a:latin typeface="Tw Cen MT" panose="020B0602020104020603" pitchFamily="34" charset="0"/>
              </a:rPr>
              <a:t>réponse à base communautaire </a:t>
            </a:r>
          </a:p>
          <a:p>
            <a:r>
              <a:rPr lang="fr-FR" b="1" dirty="0">
                <a:latin typeface="Tw Cen MT" panose="020B0602020104020603" pitchFamily="34" charset="0"/>
              </a:rPr>
              <a:t>Rendre autonome les mères </a:t>
            </a:r>
            <a:r>
              <a:rPr lang="fr-FR" dirty="0">
                <a:latin typeface="Tw Cen MT" panose="020B0602020104020603" pitchFamily="34" charset="0"/>
              </a:rPr>
              <a:t>pour le suivi au </a:t>
            </a:r>
            <a:r>
              <a:rPr lang="fr-FR" b="1" dirty="0">
                <a:latin typeface="Tw Cen MT" panose="020B0602020104020603" pitchFamily="34" charset="0"/>
              </a:rPr>
              <a:t>quotidien de l’état nutritionnel </a:t>
            </a:r>
            <a:r>
              <a:rPr lang="fr-FR" dirty="0">
                <a:latin typeface="Tw Cen MT" panose="020B0602020104020603" pitchFamily="34" charset="0"/>
              </a:rPr>
              <a:t>de leur enfant</a:t>
            </a:r>
          </a:p>
          <a:p>
            <a:pPr marL="0" indent="0">
              <a:buNone/>
            </a:pPr>
            <a:endParaRPr lang="en-US" dirty="0"/>
          </a:p>
        </p:txBody>
      </p:sp>
      <p:sp>
        <p:nvSpPr>
          <p:cNvPr id="5" name="Title 4">
            <a:extLst>
              <a:ext uri="{FF2B5EF4-FFF2-40B4-BE49-F238E27FC236}">
                <a16:creationId xmlns:a16="http://schemas.microsoft.com/office/drawing/2014/main" id="{DAD07741-73E4-250D-BDE2-847236404CF0}"/>
              </a:ext>
            </a:extLst>
          </p:cNvPr>
          <p:cNvSpPr>
            <a:spLocks noGrp="1"/>
          </p:cNvSpPr>
          <p:nvPr>
            <p:ph type="title"/>
          </p:nvPr>
        </p:nvSpPr>
        <p:spPr>
          <a:xfrm>
            <a:off x="0" y="32709"/>
            <a:ext cx="11410485" cy="648328"/>
          </a:xfrm>
        </p:spPr>
        <p:txBody>
          <a:bodyPr>
            <a:normAutofit fontScale="90000"/>
          </a:bodyPr>
          <a:lstStyle/>
          <a:p>
            <a:pPr algn="ctr"/>
            <a:r>
              <a:rPr lang="en-US" b="1" dirty="0">
                <a:solidFill>
                  <a:schemeClr val="tx1"/>
                </a:solidFill>
                <a:latin typeface="Tw Cen MT" panose="020B0602020104020603" pitchFamily="34" charset="0"/>
              </a:rPr>
              <a:t>Justificatifs de </a:t>
            </a:r>
            <a:r>
              <a:rPr lang="en-US" b="1" dirty="0" err="1">
                <a:solidFill>
                  <a:schemeClr val="tx1"/>
                </a:solidFill>
                <a:latin typeface="Tw Cen MT" panose="020B0602020104020603" pitchFamily="34" charset="0"/>
              </a:rPr>
              <a:t>l’approche</a:t>
            </a:r>
            <a:r>
              <a:rPr lang="en-US" b="1" dirty="0">
                <a:solidFill>
                  <a:schemeClr val="tx1"/>
                </a:solidFill>
                <a:latin typeface="Tw Cen MT" panose="020B0602020104020603" pitchFamily="34" charset="0"/>
              </a:rPr>
              <a:t> PB </a:t>
            </a:r>
            <a:r>
              <a:rPr lang="en-US" b="1" dirty="0" err="1">
                <a:solidFill>
                  <a:schemeClr val="tx1"/>
                </a:solidFill>
                <a:latin typeface="Tw Cen MT" panose="020B0602020104020603" pitchFamily="34" charset="0"/>
              </a:rPr>
              <a:t>famille</a:t>
            </a:r>
            <a:endParaRPr lang="en-UG" dirty="0">
              <a:solidFill>
                <a:schemeClr val="tx1"/>
              </a:solidFill>
              <a:latin typeface="Tw Cen MT" panose="020B0602020104020603" pitchFamily="34" charset="0"/>
            </a:endParaRPr>
          </a:p>
        </p:txBody>
      </p:sp>
    </p:spTree>
    <p:extLst>
      <p:ext uri="{BB962C8B-B14F-4D97-AF65-F5344CB8AC3E}">
        <p14:creationId xmlns:p14="http://schemas.microsoft.com/office/powerpoint/2010/main" val="88797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1066800" y="1042482"/>
            <a:ext cx="10515600" cy="4773036"/>
          </a:xfrm>
        </p:spPr>
        <p:txBody>
          <a:bodyPr>
            <a:normAutofit fontScale="70000" lnSpcReduction="20000"/>
          </a:bodyPr>
          <a:lstStyle/>
          <a:p>
            <a:pPr>
              <a:lnSpc>
                <a:spcPct val="120000"/>
              </a:lnSpc>
            </a:pPr>
            <a:r>
              <a:rPr lang="en-UG" sz="3400" dirty="0">
                <a:latin typeface="Tw Cen MT" panose="020B0602020104020603" pitchFamily="34" charset="0"/>
              </a:rPr>
              <a:t>Facile à </a:t>
            </a:r>
            <a:r>
              <a:rPr lang="en-UG" sz="3400" dirty="0" err="1">
                <a:latin typeface="Tw Cen MT" panose="020B0602020104020603" pitchFamily="34" charset="0"/>
              </a:rPr>
              <a:t>comprendre</a:t>
            </a:r>
            <a:endParaRPr lang="en-UG" sz="3400" dirty="0">
              <a:latin typeface="Tw Cen MT" panose="020B0602020104020603" pitchFamily="34" charset="0"/>
            </a:endParaRPr>
          </a:p>
          <a:p>
            <a:pPr>
              <a:lnSpc>
                <a:spcPct val="120000"/>
              </a:lnSpc>
            </a:pPr>
            <a:r>
              <a:rPr lang="en-UG" sz="3400" dirty="0" err="1">
                <a:latin typeface="Tw Cen MT" panose="020B0602020104020603" pitchFamily="34" charset="0"/>
              </a:rPr>
              <a:t>Sensibilité</a:t>
            </a:r>
            <a:r>
              <a:rPr lang="en-UG" sz="3400" dirty="0">
                <a:latin typeface="Tw Cen MT" panose="020B0602020104020603" pitchFamily="34" charset="0"/>
              </a:rPr>
              <a:t> à la </a:t>
            </a:r>
            <a:r>
              <a:rPr lang="en-UG" sz="3400" dirty="0" err="1">
                <a:latin typeface="Tw Cen MT" panose="020B0602020104020603" pitchFamily="34" charset="0"/>
              </a:rPr>
              <a:t>mortalité</a:t>
            </a:r>
            <a:r>
              <a:rPr lang="en-UG" sz="3400" dirty="0">
                <a:latin typeface="Tw Cen MT" panose="020B0602020104020603" pitchFamily="34" charset="0"/>
              </a:rPr>
              <a:t> /</a:t>
            </a:r>
            <a:r>
              <a:rPr lang="en-UG" sz="3400" dirty="0" err="1">
                <a:latin typeface="Tw Cen MT" panose="020B0602020104020603" pitchFamily="34" charset="0"/>
              </a:rPr>
              <a:t>identifie</a:t>
            </a:r>
            <a:r>
              <a:rPr lang="en-UG" sz="3400" dirty="0">
                <a:latin typeface="Tw Cen MT" panose="020B0602020104020603" pitchFamily="34" charset="0"/>
              </a:rPr>
              <a:t> les enfants à </a:t>
            </a:r>
            <a:r>
              <a:rPr lang="en-UG" sz="3400" dirty="0" err="1">
                <a:latin typeface="Tw Cen MT" panose="020B0602020104020603" pitchFamily="34" charset="0"/>
              </a:rPr>
              <a:t>risque</a:t>
            </a:r>
            <a:r>
              <a:rPr lang="en-UG" sz="3400" dirty="0">
                <a:latin typeface="Tw Cen MT" panose="020B0602020104020603" pitchFamily="34" charset="0"/>
              </a:rPr>
              <a:t> plus </a:t>
            </a:r>
            <a:r>
              <a:rPr lang="en-UG" sz="3400" dirty="0" err="1">
                <a:latin typeface="Tw Cen MT" panose="020B0602020104020603" pitchFamily="34" charset="0"/>
              </a:rPr>
              <a:t>élevé</a:t>
            </a:r>
            <a:endParaRPr lang="en-UG" sz="3400" dirty="0">
              <a:latin typeface="Tw Cen MT" panose="020B0602020104020603" pitchFamily="34" charset="0"/>
            </a:endParaRPr>
          </a:p>
          <a:p>
            <a:pPr>
              <a:lnSpc>
                <a:spcPct val="120000"/>
              </a:lnSpc>
            </a:pPr>
            <a:r>
              <a:rPr lang="en-UG" sz="3400" dirty="0">
                <a:latin typeface="Tw Cen MT" panose="020B0602020104020603" pitchFamily="34" charset="0"/>
              </a:rPr>
              <a:t>Diagnostic </a:t>
            </a:r>
            <a:r>
              <a:rPr lang="en-UG" sz="3400" dirty="0" err="1">
                <a:latin typeface="Tw Cen MT" panose="020B0602020104020603" pitchFamily="34" charset="0"/>
              </a:rPr>
              <a:t>précoce</a:t>
            </a:r>
            <a:r>
              <a:rPr lang="en-UG" sz="3400" dirty="0">
                <a:latin typeface="Tw Cen MT" panose="020B0602020104020603" pitchFamily="34" charset="0"/>
              </a:rPr>
              <a:t>.</a:t>
            </a:r>
          </a:p>
          <a:p>
            <a:pPr>
              <a:lnSpc>
                <a:spcPct val="120000"/>
              </a:lnSpc>
            </a:pPr>
            <a:r>
              <a:rPr lang="fr-FR" sz="3400" dirty="0">
                <a:latin typeface="Tw Cen MT" panose="020B0602020104020603" pitchFamily="34" charset="0"/>
              </a:rPr>
              <a:t>Taux d’admission </a:t>
            </a:r>
            <a:r>
              <a:rPr lang="en-UG" sz="3400" dirty="0" err="1">
                <a:latin typeface="Tw Cen MT" panose="020B0602020104020603" pitchFamily="34" charset="0"/>
              </a:rPr>
              <a:t>rédui</a:t>
            </a:r>
            <a:r>
              <a:rPr lang="fr-FR" sz="3400" dirty="0" err="1">
                <a:latin typeface="Tw Cen MT" panose="020B0602020104020603" pitchFamily="34" charset="0"/>
              </a:rPr>
              <a:t>ts</a:t>
            </a:r>
            <a:r>
              <a:rPr lang="fr-FR" sz="3400" dirty="0">
                <a:latin typeface="Tw Cen MT" panose="020B0602020104020603" pitchFamily="34" charset="0"/>
              </a:rPr>
              <a:t> en l’UNTI.</a:t>
            </a:r>
          </a:p>
          <a:p>
            <a:pPr>
              <a:lnSpc>
                <a:spcPct val="120000"/>
              </a:lnSpc>
            </a:pPr>
            <a:r>
              <a:rPr lang="en-US" sz="3400" dirty="0">
                <a:latin typeface="Tw Cen MT" panose="020B0602020104020603" pitchFamily="34" charset="0"/>
              </a:rPr>
              <a:t>réduire la transmission dules </a:t>
            </a:r>
            <a:r>
              <a:rPr lang="en-US" sz="3400" dirty="0" err="1">
                <a:latin typeface="Tw Cen MT" panose="020B0602020104020603" pitchFamily="34" charset="0"/>
              </a:rPr>
              <a:t>pandémies</a:t>
            </a:r>
            <a:r>
              <a:rPr lang="en-US" sz="3400" dirty="0">
                <a:latin typeface="Tw Cen MT" panose="020B0602020104020603" pitchFamily="34" charset="0"/>
              </a:rPr>
              <a:t> </a:t>
            </a:r>
            <a:r>
              <a:rPr lang="en-US" sz="3400" dirty="0" err="1">
                <a:latin typeface="Tw Cen MT" panose="020B0602020104020603" pitchFamily="34" charset="0"/>
              </a:rPr>
              <a:t>infectieuses</a:t>
            </a:r>
            <a:r>
              <a:rPr lang="en-US" sz="3400" dirty="0">
                <a:latin typeface="Tw Cen MT" panose="020B0602020104020603" pitchFamily="34" charset="0"/>
              </a:rPr>
              <a:t> (</a:t>
            </a:r>
            <a:r>
              <a:rPr lang="en-US" sz="3400" dirty="0">
                <a:highlight>
                  <a:srgbClr val="FFFF00"/>
                </a:highlight>
                <a:latin typeface="Tw Cen MT" panose="020B0602020104020603" pitchFamily="34" charset="0"/>
              </a:rPr>
              <a:t>COVID-19…)</a:t>
            </a:r>
          </a:p>
          <a:p>
            <a:pPr>
              <a:lnSpc>
                <a:spcPct val="120000"/>
              </a:lnSpc>
            </a:pPr>
            <a:r>
              <a:rPr lang="en-UG" sz="3400" dirty="0">
                <a:latin typeface="Tw Cen MT" panose="020B0602020104020603" pitchFamily="34" charset="0"/>
              </a:rPr>
              <a:t>Augmentation de la </a:t>
            </a:r>
            <a:r>
              <a:rPr lang="en-UG" sz="3400" dirty="0" err="1">
                <a:latin typeface="Tw Cen MT" panose="020B0602020104020603" pitchFamily="34" charset="0"/>
              </a:rPr>
              <a:t>fréquence</a:t>
            </a:r>
            <a:r>
              <a:rPr lang="en-UG" sz="3400" dirty="0">
                <a:latin typeface="Tw Cen MT" panose="020B0602020104020603" pitchFamily="34" charset="0"/>
              </a:rPr>
              <a:t> de </a:t>
            </a:r>
            <a:r>
              <a:rPr lang="en-UG" sz="3400" dirty="0" err="1">
                <a:latin typeface="Tw Cen MT" panose="020B0602020104020603" pitchFamily="34" charset="0"/>
              </a:rPr>
              <a:t>dépistage</a:t>
            </a:r>
            <a:endParaRPr lang="en-UG" sz="3400" dirty="0">
              <a:latin typeface="Tw Cen MT" panose="020B0602020104020603" pitchFamily="34" charset="0"/>
            </a:endParaRPr>
          </a:p>
          <a:p>
            <a:pPr>
              <a:lnSpc>
                <a:spcPct val="120000"/>
              </a:lnSpc>
            </a:pPr>
            <a:r>
              <a:rPr lang="en-UG" sz="3400" dirty="0" err="1">
                <a:latin typeface="Tw Cen MT" panose="020B0602020104020603" pitchFamily="34" charset="0"/>
              </a:rPr>
              <a:t>Améliore</a:t>
            </a:r>
            <a:r>
              <a:rPr lang="en-UG" sz="3400" dirty="0">
                <a:latin typeface="Tw Cen MT" panose="020B0602020104020603" pitchFamily="34" charset="0"/>
              </a:rPr>
              <a:t> et </a:t>
            </a:r>
            <a:r>
              <a:rPr lang="en-UG" sz="3400" dirty="0" err="1">
                <a:latin typeface="Tw Cen MT" panose="020B0602020104020603" pitchFamily="34" charset="0"/>
              </a:rPr>
              <a:t>augmente</a:t>
            </a:r>
            <a:r>
              <a:rPr lang="en-UG" sz="3400" dirty="0">
                <a:latin typeface="Tw Cen MT" panose="020B0602020104020603" pitchFamily="34" charset="0"/>
              </a:rPr>
              <a:t> la couverture.</a:t>
            </a:r>
          </a:p>
          <a:p>
            <a:pPr>
              <a:lnSpc>
                <a:spcPct val="120000"/>
              </a:lnSpc>
            </a:pPr>
            <a:r>
              <a:rPr lang="en-UG" sz="3400" dirty="0">
                <a:latin typeface="Tw Cen MT" panose="020B0602020104020603" pitchFamily="34" charset="0"/>
              </a:rPr>
              <a:t>Pas </a:t>
            </a:r>
            <a:r>
              <a:rPr lang="en-UG" sz="3400" dirty="0" err="1">
                <a:latin typeface="Tw Cen MT" panose="020B0602020104020603" pitchFamily="34" charset="0"/>
              </a:rPr>
              <a:t>cher</a:t>
            </a:r>
            <a:endParaRPr lang="en-US" sz="3400" dirty="0">
              <a:latin typeface="Tw Cen MT" panose="020B0602020104020603" pitchFamily="34" charset="0"/>
            </a:endParaRPr>
          </a:p>
          <a:p>
            <a:pPr>
              <a:lnSpc>
                <a:spcPct val="120000"/>
              </a:lnSpc>
            </a:pPr>
            <a:r>
              <a:rPr lang="fr-FR" sz="3400" dirty="0">
                <a:latin typeface="Tw Cen MT" panose="020B0602020104020603" pitchFamily="34" charset="0"/>
              </a:rPr>
              <a:t>Améliore la compréhension et l'acceptation par la communauté de la malnutrition et du programme</a:t>
            </a:r>
            <a:endParaRPr lang="en-UG" sz="3400" dirty="0">
              <a:latin typeface="Tw Cen MT" panose="020B0602020104020603" pitchFamily="34" charset="0"/>
            </a:endParaRPr>
          </a:p>
          <a:p>
            <a:pPr>
              <a:lnSpc>
                <a:spcPct val="200000"/>
              </a:lnSpc>
            </a:pPr>
            <a:endParaRPr lang="en-UG" sz="2800" dirty="0"/>
          </a:p>
          <a:p>
            <a:pPr>
              <a:lnSpc>
                <a:spcPct val="200000"/>
              </a:lnSpc>
            </a:pPr>
            <a:endParaRPr lang="fr-FR" sz="2800" dirty="0"/>
          </a:p>
          <a:p>
            <a:pPr marL="0" indent="0" algn="just">
              <a:buNone/>
            </a:pPr>
            <a:endParaRPr lang="fr-FR" dirty="0"/>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a:bodyPr>
          <a:lstStyle/>
          <a:p>
            <a:pPr algn="ctr"/>
            <a:r>
              <a:rPr lang="fr-FR" sz="2800" b="1" dirty="0">
                <a:solidFill>
                  <a:schemeClr val="tx1"/>
                </a:solidFill>
                <a:latin typeface="Arial" panose="020B0604020202020204" pitchFamily="34" charset="0"/>
                <a:cs typeface="Arial" panose="020B0604020202020204" pitchFamily="34" charset="0"/>
              </a:rPr>
              <a:t>Avantages de l’approche PB famille</a:t>
            </a:r>
            <a:endParaRPr lang="en-UG" sz="2800" dirty="0">
              <a:solidFill>
                <a:schemeClr val="tx1"/>
              </a:solidFill>
            </a:endParaRPr>
          </a:p>
        </p:txBody>
      </p:sp>
    </p:spTree>
    <p:extLst>
      <p:ext uri="{BB962C8B-B14F-4D97-AF65-F5344CB8AC3E}">
        <p14:creationId xmlns:p14="http://schemas.microsoft.com/office/powerpoint/2010/main" val="7235080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363FF85-6F4D-0948-A08B-93EAFC6AE3C7}"/>
              </a:ext>
            </a:extLst>
          </p:cNvPr>
          <p:cNvSpPr>
            <a:spLocks noGrp="1"/>
          </p:cNvSpPr>
          <p:nvPr>
            <p:ph idx="1"/>
          </p:nvPr>
        </p:nvSpPr>
        <p:spPr>
          <a:xfrm>
            <a:off x="838200" y="1189614"/>
            <a:ext cx="10515600" cy="4773036"/>
          </a:xfrm>
        </p:spPr>
        <p:txBody>
          <a:bodyPr>
            <a:normAutofit lnSpcReduction="10000"/>
          </a:bodyPr>
          <a:lstStyle/>
          <a:p>
            <a:pPr>
              <a:lnSpc>
                <a:spcPct val="120000"/>
              </a:lnSpc>
            </a:pPr>
            <a:r>
              <a:rPr lang="fr-FR" sz="2800" dirty="0">
                <a:latin typeface="Tw Cen MT" panose="020B0602020104020603" pitchFamily="34" charset="0"/>
              </a:rPr>
              <a:t>C'est facile a utiliser</a:t>
            </a:r>
          </a:p>
          <a:p>
            <a:pPr>
              <a:lnSpc>
                <a:spcPct val="120000"/>
              </a:lnSpc>
            </a:pPr>
            <a:r>
              <a:rPr lang="fr-FR" sz="2800" dirty="0">
                <a:latin typeface="Tw Cen MT" panose="020B0602020104020603" pitchFamily="34" charset="0"/>
              </a:rPr>
              <a:t>Facile à porter</a:t>
            </a:r>
          </a:p>
          <a:p>
            <a:pPr>
              <a:lnSpc>
                <a:spcPct val="120000"/>
              </a:lnSpc>
            </a:pPr>
            <a:r>
              <a:rPr lang="fr-FR" sz="2800" dirty="0">
                <a:latin typeface="Tw Cen MT" panose="020B0602020104020603" pitchFamily="34" charset="0"/>
              </a:rPr>
              <a:t>Facile à ranger</a:t>
            </a:r>
          </a:p>
          <a:p>
            <a:pPr>
              <a:lnSpc>
                <a:spcPct val="120000"/>
              </a:lnSpc>
            </a:pPr>
            <a:r>
              <a:rPr lang="fr-FR" sz="2800" dirty="0">
                <a:latin typeface="Tw Cen MT" panose="020B0602020104020603" pitchFamily="34" charset="0"/>
              </a:rPr>
              <a:t>Facilement être désinfecté avec de l'eau et du savon</a:t>
            </a:r>
          </a:p>
          <a:p>
            <a:pPr>
              <a:lnSpc>
                <a:spcPct val="120000"/>
              </a:lnSpc>
            </a:pPr>
            <a:r>
              <a:rPr lang="fr-FR" sz="2800" dirty="0">
                <a:latin typeface="Tw Cen MT" panose="020B0602020104020603" pitchFamily="34" charset="0"/>
              </a:rPr>
              <a:t>Il peut être utilisé partout où une mère rencontre un enfant, par exemple à la maison, au marché, à la mosquée, dans la rue, etc.*</a:t>
            </a:r>
          </a:p>
          <a:p>
            <a:pPr marL="0" indent="0">
              <a:lnSpc>
                <a:spcPct val="120000"/>
              </a:lnSpc>
              <a:buNone/>
            </a:pPr>
            <a:r>
              <a:rPr lang="fr-FR" sz="2800" dirty="0">
                <a:latin typeface="Tw Cen MT" panose="020B0602020104020603" pitchFamily="34" charset="0"/>
              </a:rPr>
              <a:t>*Pendant une pandémie, seuls les enfants de la Ménage devraient être mesurés</a:t>
            </a:r>
            <a:endParaRPr lang="en-UG" sz="2800" dirty="0">
              <a:latin typeface="Tw Cen MT" panose="020B0602020104020603" pitchFamily="34" charset="0"/>
            </a:endParaRPr>
          </a:p>
          <a:p>
            <a:pPr>
              <a:lnSpc>
                <a:spcPct val="200000"/>
              </a:lnSpc>
            </a:pPr>
            <a:endParaRPr lang="fr-FR" sz="2800" dirty="0"/>
          </a:p>
          <a:p>
            <a:pPr marL="0" indent="0" algn="just">
              <a:buNone/>
            </a:pPr>
            <a:endParaRPr lang="fr-FR" dirty="0"/>
          </a:p>
        </p:txBody>
      </p:sp>
      <p:sp>
        <p:nvSpPr>
          <p:cNvPr id="2" name="Title 1">
            <a:extLst>
              <a:ext uri="{FF2B5EF4-FFF2-40B4-BE49-F238E27FC236}">
                <a16:creationId xmlns:a16="http://schemas.microsoft.com/office/drawing/2014/main" id="{405890A8-6485-06D6-95BE-D252C0C01062}"/>
              </a:ext>
            </a:extLst>
          </p:cNvPr>
          <p:cNvSpPr>
            <a:spLocks noGrp="1"/>
          </p:cNvSpPr>
          <p:nvPr>
            <p:ph type="title"/>
          </p:nvPr>
        </p:nvSpPr>
        <p:spPr/>
        <p:txBody>
          <a:bodyPr>
            <a:normAutofit/>
          </a:bodyPr>
          <a:lstStyle/>
          <a:p>
            <a:pPr algn="ctr"/>
            <a:r>
              <a:rPr lang="fr-FR" sz="2800" b="1" dirty="0">
                <a:solidFill>
                  <a:schemeClr val="tx1"/>
                </a:solidFill>
                <a:latin typeface="Arial" panose="020B0604020202020204" pitchFamily="34" charset="0"/>
                <a:cs typeface="Arial" panose="020B0604020202020204" pitchFamily="34" charset="0"/>
              </a:rPr>
              <a:t>Avantages d’utilisation de Bande PB</a:t>
            </a:r>
            <a:endParaRPr lang="en-UG" sz="2800" dirty="0">
              <a:solidFill>
                <a:schemeClr val="tx1"/>
              </a:solidFill>
            </a:endParaRPr>
          </a:p>
        </p:txBody>
      </p:sp>
    </p:spTree>
    <p:extLst>
      <p:ext uri="{BB962C8B-B14F-4D97-AF65-F5344CB8AC3E}">
        <p14:creationId xmlns:p14="http://schemas.microsoft.com/office/powerpoint/2010/main" val="2961366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a9f276f-f162-4cb8-9653-eafef4bd0861" xsi:nil="true"/>
    <lcf76f155ced4ddcb4097134ff3c332f xmlns="b545358d-e310-4d04-b43f-541cad9994c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FEBDE5D13C7C844895D4D0785CE1387" ma:contentTypeVersion="17" ma:contentTypeDescription="Create a new document." ma:contentTypeScope="" ma:versionID="d030c42fdba9d9e831ecb1e47f3376ac">
  <xsd:schema xmlns:xsd="http://www.w3.org/2001/XMLSchema" xmlns:xs="http://www.w3.org/2001/XMLSchema" xmlns:p="http://schemas.microsoft.com/office/2006/metadata/properties" xmlns:ns2="b545358d-e310-4d04-b43f-541cad9994cd" xmlns:ns3="7a9f276f-f162-4cb8-9653-eafef4bd0861" targetNamespace="http://schemas.microsoft.com/office/2006/metadata/properties" ma:root="true" ma:fieldsID="3b7258fcfcaba4985fc84f71ae229a42" ns2:_="" ns3:_="">
    <xsd:import namespace="b545358d-e310-4d04-b43f-541cad9994cd"/>
    <xsd:import namespace="7a9f276f-f162-4cb8-9653-eafef4bd086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45358d-e310-4d04-b43f-541cad9994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23913a5-fff7-4b25-bc4b-eac5b45096e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9f276f-f162-4cb8-9653-eafef4bd086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1633779-304a-4fec-a556-a2839aab83d9}" ma:internalName="TaxCatchAll" ma:showField="CatchAllData" ma:web="7a9f276f-f162-4cb8-9653-eafef4bd08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938B95-4E36-4675-ACB1-8019B27A747D}">
  <ds:schemaRefs>
    <ds:schemaRef ds:uri="http://schemas.microsoft.com/office/2006/metadata/properties"/>
    <ds:schemaRef ds:uri="http://schemas.microsoft.com/office/infopath/2007/PartnerControls"/>
    <ds:schemaRef ds:uri="7a9f276f-f162-4cb8-9653-eafef4bd0861"/>
    <ds:schemaRef ds:uri="b545358d-e310-4d04-b43f-541cad9994cd"/>
  </ds:schemaRefs>
</ds:datastoreItem>
</file>

<file path=customXml/itemProps2.xml><?xml version="1.0" encoding="utf-8"?>
<ds:datastoreItem xmlns:ds="http://schemas.openxmlformats.org/officeDocument/2006/customXml" ds:itemID="{4863EDF8-94DE-40E7-BA05-0F6126963D28}">
  <ds:schemaRefs>
    <ds:schemaRef ds:uri="http://schemas.microsoft.com/sharepoint/v3/contenttype/forms"/>
  </ds:schemaRefs>
</ds:datastoreItem>
</file>

<file path=customXml/itemProps3.xml><?xml version="1.0" encoding="utf-8"?>
<ds:datastoreItem xmlns:ds="http://schemas.openxmlformats.org/officeDocument/2006/customXml" ds:itemID="{2206D4C8-BEE9-46E7-971A-988B245800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45358d-e310-4d04-b43f-541cad9994cd"/>
    <ds:schemaRef ds:uri="7a9f276f-f162-4cb8-9653-eafef4bd08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3358</TotalTime>
  <Words>19285</Words>
  <Application>Microsoft Office PowerPoint</Application>
  <PresentationFormat>Widescreen</PresentationFormat>
  <Paragraphs>2260</Paragraphs>
  <Slides>203</Slides>
  <Notes>92</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203</vt:i4>
      </vt:variant>
    </vt:vector>
  </HeadingPairs>
  <TitlesOfParts>
    <vt:vector size="222" baseType="lpstr">
      <vt:lpstr>Arial</vt:lpstr>
      <vt:lpstr>Arial Narrow</vt:lpstr>
      <vt:lpstr>Arial Unicode MS</vt:lpstr>
      <vt:lpstr>Bebas Neue Regular</vt:lpstr>
      <vt:lpstr>Calibri</vt:lpstr>
      <vt:lpstr>Calibri Light</vt:lpstr>
      <vt:lpstr>Cambria</vt:lpstr>
      <vt:lpstr>Garamond</vt:lpstr>
      <vt:lpstr>Georgia</vt:lpstr>
      <vt:lpstr>Gill Sans Infant Std</vt:lpstr>
      <vt:lpstr>Gill Sans MT</vt:lpstr>
      <vt:lpstr>Lato</vt:lpstr>
      <vt:lpstr>Lato-Regular</vt:lpstr>
      <vt:lpstr>Roboto</vt:lpstr>
      <vt:lpstr>Symbol</vt:lpstr>
      <vt:lpstr>Times New Roman</vt:lpstr>
      <vt:lpstr>Tw Cen MT</vt:lpstr>
      <vt:lpstr>Wingdings</vt:lpstr>
      <vt:lpstr>Office Theme</vt:lpstr>
      <vt:lpstr>Traitement décentralisé </vt:lpstr>
      <vt:lpstr>Plan de la presentation</vt:lpstr>
      <vt:lpstr> 1- Justificatifs de l’approche simplifiée au niveau des CAC </vt:lpstr>
      <vt:lpstr>2-Objectifs pédagogiques </vt:lpstr>
      <vt:lpstr>La définition</vt:lpstr>
      <vt:lpstr>Objectifs du traitement de l'émaciation de l'enfant par les RECOs</vt:lpstr>
      <vt:lpstr>Mise en œuvre de le traitement decentralise</vt:lpstr>
      <vt:lpstr>PowerPoint Presentation</vt:lpstr>
      <vt:lpstr>Préalable pour la mise en place de traitement decentralise</vt:lpstr>
      <vt:lpstr>Préalable pour la mise en place de traitement decentralise</vt:lpstr>
      <vt:lpstr>Protocoles de traitement et autres aspects techniques lors de la mise en œuvre du traitement décentralisé </vt:lpstr>
      <vt:lpstr> 1. Évaluation médicale (signes de danger)    </vt:lpstr>
      <vt:lpstr> 1-Évaluation médicale (signes de danger)     </vt:lpstr>
      <vt:lpstr> 2-Depistage   </vt:lpstr>
      <vt:lpstr>3-Orientation des cas suivant les critères d’admission </vt:lpstr>
      <vt:lpstr>3.1:Test de l’appétit </vt:lpstr>
      <vt:lpstr>Comment faire le test de l’appétit ?</vt:lpstr>
      <vt:lpstr>4. Quantité d’ATPE pour évaluer l’appétit des patients sévèrement malnutris </vt:lpstr>
      <vt:lpstr> 5-Procédures d’admission d’un cas au CAC </vt:lpstr>
      <vt:lpstr>PowerPoint Presentation</vt:lpstr>
      <vt:lpstr>9-Critères d’admission et catégorisation </vt:lpstr>
      <vt:lpstr>10-Traitement nutritionnel  </vt:lpstr>
      <vt:lpstr>Conseils à l’utilisation du Plumpy nut </vt:lpstr>
      <vt:lpstr> 11-Traitement médical systématique</vt:lpstr>
      <vt:lpstr>  11-Traitement médical systématique</vt:lpstr>
      <vt:lpstr> Le Numéro Unique MAS/MAM </vt:lpstr>
      <vt:lpstr>12- Suivi des bénéficiaires </vt:lpstr>
      <vt:lpstr> 12- Suivi des bénéficiaires </vt:lpstr>
      <vt:lpstr> </vt:lpstr>
      <vt:lpstr> 13-Critères et catégories de sortie </vt:lpstr>
      <vt:lpstr> 13-Critères et catégories de sortie </vt:lpstr>
      <vt:lpstr> Surveillance nutritionnelle et prévention de la malnutrition </vt:lpstr>
      <vt:lpstr> 14-Visite à domicile </vt:lpstr>
      <vt:lpstr>15-Outils </vt:lpstr>
      <vt:lpstr>Protocole combiné. </vt:lpstr>
      <vt:lpstr>Note</vt:lpstr>
      <vt:lpstr>Plan de la présentation</vt:lpstr>
      <vt:lpstr>Objectifs pédagogiques</vt:lpstr>
      <vt:lpstr>Qu'est-ce que le protocole combiné ?</vt:lpstr>
      <vt:lpstr>Aspects du protocole combiné mis en œuvre en RDC</vt:lpstr>
      <vt:lpstr>Aspects du protocole combiné mis en œuvre en RDC</vt:lpstr>
      <vt:lpstr>Objectifs de protocole combine</vt:lpstr>
      <vt:lpstr>PowerPoint Presentation</vt:lpstr>
      <vt:lpstr>Considération opérationnelles   </vt:lpstr>
      <vt:lpstr>Considération opérationnelles   </vt:lpstr>
      <vt:lpstr>1.Lister les signes d'urgence et de priorité</vt:lpstr>
      <vt:lpstr>1. Lister les signes d'urgence et de priorité</vt:lpstr>
      <vt:lpstr>PowerPoint Presentation</vt:lpstr>
      <vt:lpstr>3.Test de l’appetit </vt:lpstr>
      <vt:lpstr>Comment faire le test de l’appétit ?</vt:lpstr>
      <vt:lpstr>Quantité d’ATPE pour évaluer l’appétit des patients sévèrement malnutris </vt:lpstr>
      <vt:lpstr>4.Critères d’admission et catégorisation </vt:lpstr>
      <vt:lpstr>5. Orientation des cas suivant les critères d’admission </vt:lpstr>
      <vt:lpstr>5.Traitement nutritionnel  </vt:lpstr>
      <vt:lpstr>Conseils à l’utilisation du Plumpy nut </vt:lpstr>
      <vt:lpstr>5-Traitement médical systématique</vt:lpstr>
      <vt:lpstr>5-Traitement médical systématique</vt:lpstr>
      <vt:lpstr>6- Suivi des bénéficiaires </vt:lpstr>
      <vt:lpstr>6- Suivi des bénéficiaires </vt:lpstr>
      <vt:lpstr>7-Critères et catégories de sortie </vt:lpstr>
      <vt:lpstr>7-Critères et catégories de sortie </vt:lpstr>
      <vt:lpstr>8.Surveillance nutritionnelle et prévention de la malnutrition</vt:lpstr>
      <vt:lpstr>9-Visite à domicile </vt:lpstr>
      <vt:lpstr>10-Outils </vt:lpstr>
      <vt:lpstr>Point clé pour le formation de les relais communautaires à faible niveau d'alphabétisation</vt:lpstr>
      <vt:lpstr>Points clés pour les RECO à faible niveau d'alphabétisation</vt:lpstr>
      <vt:lpstr>Reduction de la fréquence des visites de suivi </vt:lpstr>
      <vt:lpstr>Note</vt:lpstr>
      <vt:lpstr>Plan de la présentation</vt:lpstr>
      <vt:lpstr>Objectifs pédagogiques</vt:lpstr>
      <vt:lpstr>La définition</vt:lpstr>
      <vt:lpstr>La définition</vt:lpstr>
      <vt:lpstr> Exercices des groupes</vt:lpstr>
      <vt:lpstr>Pourquoi et quand mettre en œuvre l'adaptation </vt:lpstr>
      <vt:lpstr> Les avantages potentiels </vt:lpstr>
      <vt:lpstr>Enfants cibles appropriés pour cette adaptation</vt:lpstr>
      <vt:lpstr>Les enfants qui ne sont pas visés par cette adaptation</vt:lpstr>
      <vt:lpstr>Risques potentiels liés à la "réduction de la fréquence des visites de suivi"</vt:lpstr>
      <vt:lpstr>Implications programmatiques et considérations opérationnelles</vt:lpstr>
      <vt:lpstr>Implications programmatiques et considérations opérationnelles</vt:lpstr>
      <vt:lpstr>Signes de danger</vt:lpstr>
      <vt:lpstr> </vt:lpstr>
      <vt:lpstr>Suivi et évaluation </vt:lpstr>
      <vt:lpstr> Formation des ASC sur la réduction de la fréquence des visites de suivi et sur la manière de soutenir les patients dans le cadre de cette adaptation au sein de la communauté, entre les visites de suivi. </vt:lpstr>
      <vt:lpstr>Objectifs de formation a cete niveau.</vt:lpstr>
      <vt:lpstr>Structure et contenu de la formation</vt:lpstr>
      <vt:lpstr>Structure et contenu de la formation pour soignants</vt:lpstr>
      <vt:lpstr>REFERENCE</vt:lpstr>
      <vt:lpstr>L’APPROCHE PB FAMILLE </vt:lpstr>
      <vt:lpstr>Objectifs pédagogiques</vt:lpstr>
      <vt:lpstr>Objectifs pédagogiques</vt:lpstr>
      <vt:lpstr>Objectifs pédagogiques</vt:lpstr>
      <vt:lpstr>Plan de la presentation</vt:lpstr>
      <vt:lpstr>La définition</vt:lpstr>
      <vt:lpstr>Vue d’ensemble de l’approche PB Famille.</vt:lpstr>
      <vt:lpstr>Objectifs de l’approche PB Famille</vt:lpstr>
      <vt:lpstr>Justificatifs de l’approche PB famille</vt:lpstr>
      <vt:lpstr>Avantages de l’approche PB famille</vt:lpstr>
      <vt:lpstr>Avantages d’utilisation de Bande PB</vt:lpstr>
      <vt:lpstr>Les avantanges de l’approche PB Famille</vt:lpstr>
      <vt:lpstr>Les défis de l’approche PB Famille</vt:lpstr>
      <vt:lpstr>Les défis de l’approche PB Famille</vt:lpstr>
      <vt:lpstr>Mise en œuvre de l’approche PB  Famille</vt:lpstr>
      <vt:lpstr>PowerPoint Presentation</vt:lpstr>
      <vt:lpstr>Considération opérationnelles   </vt:lpstr>
      <vt:lpstr>Processus de mise en œuvre </vt:lpstr>
      <vt:lpstr>Processus de mise en œuvre </vt:lpstr>
      <vt:lpstr>Étape 1: Définir la zone d’intervention.  </vt:lpstr>
      <vt:lpstr>Étape 2: Définir les besoins en RH.  </vt:lpstr>
      <vt:lpstr>Étape 3: Estimer le budget.  </vt:lpstr>
      <vt:lpstr>Étape 4:Conduire les formation des formateurs .   .  </vt:lpstr>
      <vt:lpstr>Étape 5:Conduire les formations en cascade .   .  </vt:lpstr>
      <vt:lpstr>Formation -Cibles et lieu des formations </vt:lpstr>
      <vt:lpstr>Étape 6: Mener les activités.   .  </vt:lpstr>
      <vt:lpstr>A. Mesure du périmètre brachial (PB)</vt:lpstr>
      <vt:lpstr>Etapes de la mesure du PB</vt:lpstr>
      <vt:lpstr>PowerPoint Presentation</vt:lpstr>
      <vt:lpstr>B-Identifier correctement la présence ou l'absence d'œdème</vt:lpstr>
      <vt:lpstr>B-Identifier correctement la présence ou l'absence d'œdème</vt:lpstr>
      <vt:lpstr>PowerPoint Presentation</vt:lpstr>
      <vt:lpstr>C. Déterminer l'état nutritionnel et la prochaine étapes </vt:lpstr>
      <vt:lpstr>D-Suivi et évaluation de l’approche périmètre brachial mère </vt:lpstr>
      <vt:lpstr>D-Suivi et évaluation de l’approche périmètre brachial mère </vt:lpstr>
      <vt:lpstr>Exemple de campagne de formation de masse</vt:lpstr>
      <vt:lpstr>Methodologie propose.</vt:lpstr>
      <vt:lpstr>Structure et contenu de la formation pour soignants</vt:lpstr>
      <vt:lpstr>Structure et contenu de la formation pour soignants</vt:lpstr>
      <vt:lpstr>Objectifs de un formation de soignants</vt:lpstr>
      <vt:lpstr>REFERENCE</vt:lpstr>
      <vt:lpstr>ORIENTATION SUR  LES APPROCHES SIMPLIFIEES UTILISÉES DANS LE CADRE  PRISE EN CHARGE DE LA MALNUTRITION AIGUE. </vt:lpstr>
      <vt:lpstr>Objectifs de cette session</vt:lpstr>
      <vt:lpstr>Faire connaissance</vt:lpstr>
      <vt:lpstr>Le parcours d'apprentissage</vt:lpstr>
      <vt:lpstr>Attentes et normes</vt:lpstr>
      <vt:lpstr>Objectifs de la formation</vt:lpstr>
      <vt:lpstr>Introduction.</vt:lpstr>
      <vt:lpstr>Introduction.</vt:lpstr>
      <vt:lpstr>Introduction.</vt:lpstr>
      <vt:lpstr>Introduction.</vt:lpstr>
      <vt:lpstr>Introduction.</vt:lpstr>
      <vt:lpstr>PCIMA et les approches simplifiées.</vt:lpstr>
      <vt:lpstr>PCIMA et les approches simplifiées.</vt:lpstr>
      <vt:lpstr>PCIMA et les approches simplifiees.</vt:lpstr>
      <vt:lpstr>Quelles sont les approches simplifiées ? </vt:lpstr>
      <vt:lpstr>Pourquoi les approches simplifiées?</vt:lpstr>
      <vt:lpstr>Les adaptations</vt:lpstr>
      <vt:lpstr>Les adaptations</vt:lpstr>
      <vt:lpstr>PowerPoint Presentation</vt:lpstr>
      <vt:lpstr>Nomenclature</vt:lpstr>
      <vt:lpstr>Nomenclature</vt:lpstr>
      <vt:lpstr>Nomenclature</vt:lpstr>
      <vt:lpstr>Historique des approches simplifiées</vt:lpstr>
      <vt:lpstr>Est-ce que les approches simplifiées fonctionnent ? Sont-elles applicables ? Permettent  à des performances conformes aux normes Sphère ?...</vt:lpstr>
      <vt:lpstr>Traitement dirigé par les RECOs/traitement centralisé</vt:lpstr>
      <vt:lpstr>Traitement dirigé par les RECOs/traitement centralisé</vt:lpstr>
      <vt:lpstr>Traitement dirigé par les RECOs/traitement centralisé</vt:lpstr>
      <vt:lpstr>PowerPoint Presentation</vt:lpstr>
      <vt:lpstr>Traitement dirigé par les RECOs/traitement centralisé</vt:lpstr>
      <vt:lpstr>Traitement dirigé par les RECOs/traitement centralisé</vt:lpstr>
      <vt:lpstr>Traitement dirigé par les RECOs/traitement centralisé</vt:lpstr>
      <vt:lpstr>Études liées aux protocole combinée</vt:lpstr>
      <vt:lpstr>Études liées aux protocole combinée</vt:lpstr>
      <vt:lpstr>Études liées au protocole combinée</vt:lpstr>
      <vt:lpstr>Études liées au PB famille</vt:lpstr>
      <vt:lpstr>Études liées au PB famille</vt:lpstr>
      <vt:lpstr>Études liées au PB famille</vt:lpstr>
      <vt:lpstr>Pourquoi et comment les approches simplifiées ont-elles été mises en œuvre en RDC ?</vt:lpstr>
      <vt:lpstr>  </vt:lpstr>
      <vt:lpstr>PowerPoint Presentation</vt:lpstr>
      <vt:lpstr>APPROCHES SIMPLIFIEES MISE EN OEVURE EN RDC (Phase 1 et 2) </vt:lpstr>
      <vt:lpstr>COMPOSANTE DE L APPROCHE SIMPLIFIEE PCIMA EN RDC </vt:lpstr>
      <vt:lpstr>Note </vt:lpstr>
      <vt:lpstr>Avantages </vt:lpstr>
      <vt:lpstr>Avantages </vt:lpstr>
      <vt:lpstr>Potentiels défis </vt:lpstr>
      <vt:lpstr>défis  </vt:lpstr>
      <vt:lpstr>Points clés</vt:lpstr>
      <vt:lpstr>Se rappeler!</vt:lpstr>
      <vt:lpstr>PowerPoint Presentation</vt:lpstr>
      <vt:lpstr>APPROCHE SIMPLIFIEE SUIVI ET ÉVALUATION DU PROTOCOLE NATIONAL DE PCIMA </vt:lpstr>
      <vt:lpstr>Objectifs pédagogiques</vt:lpstr>
      <vt:lpstr>Définition des quelques termes   </vt:lpstr>
      <vt:lpstr>Définition des quelques termes   </vt:lpstr>
      <vt:lpstr>Suivi – évaluation  </vt:lpstr>
      <vt:lpstr>Suivi – évaluation  </vt:lpstr>
      <vt:lpstr>Suivi – évaluation  </vt:lpstr>
      <vt:lpstr>Suivi – évaluation  </vt:lpstr>
      <vt:lpstr>Suivi – évaluation  </vt:lpstr>
      <vt:lpstr>Suivi – évaluation  </vt:lpstr>
      <vt:lpstr>Rapports mensuels statistiques</vt:lpstr>
      <vt:lpstr>Rapport mensuel centre de santé MAS</vt:lpstr>
      <vt:lpstr>Rapport mensuel centre de santé MAM</vt:lpstr>
      <vt:lpstr>Types d’erreurs à ne pas faire</vt:lpstr>
      <vt:lpstr>PowerPoint Presentation</vt:lpstr>
      <vt:lpstr>Calcul des Indicateurs de Performance/UNTI</vt:lpstr>
      <vt:lpstr>Calcul des Indicateurs de Performance/centre de santé</vt:lpstr>
      <vt:lpstr>Calcul des Indicateurs de Performance/CS (2)</vt:lpstr>
      <vt:lpstr>Calcul des Indicateurs de Performance/MAM</vt:lpstr>
      <vt:lpstr>Suivi – évaluation  </vt:lpstr>
      <vt:lpstr>Indicateurs d’efficacité de l’approche PB mère</vt:lpstr>
      <vt:lpstr>PowerPoint Presentation</vt:lpstr>
      <vt:lpstr>Supervision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APPROCHE SIMPLIFIEE PRISE EN CHARGE DE LA MALNUTRITIONAIGUE DANS PAR LES MEMEBRES DES CELLULES A ASSISSE COMMUNAUTAIRE</dc:title>
  <dc:creator>Georges Alain Tchamba</dc:creator>
  <cp:lastModifiedBy>Mike Khunga</cp:lastModifiedBy>
  <cp:revision>88</cp:revision>
  <dcterms:created xsi:type="dcterms:W3CDTF">2020-11-02T09:59:45Z</dcterms:created>
  <dcterms:modified xsi:type="dcterms:W3CDTF">2023-12-19T18:01:59Z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0x010100EFEBDE5D13C7C844895D4D0785CE1387</vt:lpwstr>
  </property>
</Properties>
</file>