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1" r:id="rId5"/>
    <p:sldMasterId id="2147483655" r:id="rId6"/>
  </p:sldMasterIdLst>
  <p:notesMasterIdLst>
    <p:notesMasterId r:id="rId60"/>
  </p:notesMasterIdLst>
  <p:sldIdLst>
    <p:sldId id="466" r:id="rId7"/>
    <p:sldId id="305" r:id="rId8"/>
    <p:sldId id="530" r:id="rId9"/>
    <p:sldId id="470" r:id="rId10"/>
    <p:sldId id="480" r:id="rId11"/>
    <p:sldId id="531" r:id="rId12"/>
    <p:sldId id="493" r:id="rId13"/>
    <p:sldId id="468" r:id="rId14"/>
    <p:sldId id="529" r:id="rId15"/>
    <p:sldId id="439" r:id="rId16"/>
    <p:sldId id="395" r:id="rId17"/>
    <p:sldId id="364" r:id="rId18"/>
    <p:sldId id="366" r:id="rId19"/>
    <p:sldId id="446" r:id="rId20"/>
    <p:sldId id="359" r:id="rId21"/>
    <p:sldId id="427" r:id="rId22"/>
    <p:sldId id="448" r:id="rId23"/>
    <p:sldId id="256" r:id="rId24"/>
    <p:sldId id="257" r:id="rId25"/>
    <p:sldId id="258" r:id="rId26"/>
    <p:sldId id="259" r:id="rId27"/>
    <p:sldId id="260" r:id="rId28"/>
    <p:sldId id="261" r:id="rId29"/>
    <p:sldId id="262" r:id="rId30"/>
    <p:sldId id="263" r:id="rId31"/>
    <p:sldId id="264" r:id="rId32"/>
    <p:sldId id="265" r:id="rId33"/>
    <p:sldId id="266" r:id="rId34"/>
    <p:sldId id="267" r:id="rId35"/>
    <p:sldId id="268" r:id="rId36"/>
    <p:sldId id="269" r:id="rId37"/>
    <p:sldId id="270" r:id="rId38"/>
    <p:sldId id="271" r:id="rId39"/>
    <p:sldId id="272" r:id="rId40"/>
    <p:sldId id="273" r:id="rId41"/>
    <p:sldId id="274" r:id="rId42"/>
    <p:sldId id="275" r:id="rId43"/>
    <p:sldId id="276" r:id="rId44"/>
    <p:sldId id="277" r:id="rId45"/>
    <p:sldId id="278" r:id="rId46"/>
    <p:sldId id="279" r:id="rId47"/>
    <p:sldId id="280" r:id="rId48"/>
    <p:sldId id="281" r:id="rId49"/>
    <p:sldId id="282" r:id="rId50"/>
    <p:sldId id="283" r:id="rId51"/>
    <p:sldId id="284" r:id="rId52"/>
    <p:sldId id="285" r:id="rId53"/>
    <p:sldId id="286" r:id="rId54"/>
    <p:sldId id="287" r:id="rId55"/>
    <p:sldId id="288" r:id="rId56"/>
    <p:sldId id="289" r:id="rId57"/>
    <p:sldId id="290" r:id="rId58"/>
    <p:sldId id="291" r:id="rId59"/>
  </p:sldIdLst>
  <p:sldSz cx="9144000" cy="6858000" type="screen4x3"/>
  <p:notesSz cx="7010400" cy="9296400"/>
  <p:embeddedFontLst>
    <p:embeddedFont>
      <p:font typeface="Calibri" panose="020F0502020204030204" pitchFamily="34" charset="0"/>
      <p:regular r:id="rId61"/>
      <p:bold r:id="rId62"/>
      <p:italic r:id="rId63"/>
      <p:boldItalic r:id="rId64"/>
    </p:embeddedFont>
    <p:embeddedFont>
      <p:font typeface="Gill Sans" panose="020B0604020202020204" charset="0"/>
      <p:regular r:id="rId65"/>
      <p:bold r:id="rId66"/>
    </p:embeddedFont>
    <p:embeddedFont>
      <p:font typeface="Open Sans" panose="020B0606030504020204" pitchFamily="34" charset="0"/>
      <p:regular r:id="rId67"/>
      <p:bold r:id="rId68"/>
      <p:italic r:id="rId69"/>
      <p:boldItalic r:id="rId70"/>
    </p:embeddedFont>
    <p:embeddedFont>
      <p:font typeface="Oswald" panose="00000500000000000000" pitchFamily="2" charset="0"/>
      <p:regular r:id="rId71"/>
      <p:bold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3" roundtripDataSignature="AMtx7mg+OUQqIzWurHoAobIFIiLC4qcjz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A727C3A-C72E-4FE1-B33E-3873A2E13248}">
  <a:tblStyle styleId="{5A727C3A-C72E-4FE1-B33E-3873A2E1324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inimized">
    <p:restoredLeft sz="0" autoAdjust="0"/>
    <p:restoredTop sz="0" autoAdjust="0"/>
  </p:normalViewPr>
  <p:slideViewPr>
    <p:cSldViewPr snapToGrid="0">
      <p:cViewPr varScale="1">
        <p:scale>
          <a:sx n="17" d="100"/>
          <a:sy n="17" d="100"/>
        </p:scale>
        <p:origin x="3040" y="1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font" Target="fonts/font6.fntdata"/><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1.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7.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font" Target="fonts/font5.fntdata"/><Relationship Id="rId73"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5138"/>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9pPr>
          </a:lstStyle>
          <a:p>
            <a:endParaRPr/>
          </a:p>
        </p:txBody>
      </p:sp>
      <p:sp>
        <p:nvSpPr>
          <p:cNvPr id="4" name="Google Shape;4;n"/>
          <p:cNvSpPr txBox="1">
            <a:spLocks noGrp="1"/>
          </p:cNvSpPr>
          <p:nvPr>
            <p:ph type="dt" idx="10"/>
          </p:nvPr>
        </p:nvSpPr>
        <p:spPr>
          <a:xfrm>
            <a:off x="3970338" y="0"/>
            <a:ext cx="3038475" cy="465138"/>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3038475" cy="465138"/>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9pPr>
          </a:lstStyle>
          <a:p>
            <a:endParaRPr/>
          </a:p>
        </p:txBody>
      </p:sp>
      <p:sp>
        <p:nvSpPr>
          <p:cNvPr id="8" name="Google Shape;8;n"/>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illinoisaap.org/wp-content/uploads/Whats-In-Breastmilk.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biologicalnurturing.co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illinoisaap.org/wp-content/uploads/Whats-In-Breastmilk.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xfrm>
            <a:off x="1179513" y="695325"/>
            <a:ext cx="4651375" cy="348773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Empiece preguntando por qué promovemos la IYCF-E. ¿Por qué es especialmente importante en situaciones de emergencia?</a:t>
            </a:r>
          </a:p>
          <a:p>
            <a:endParaRPr lang="en-GB" altLang="en-US" dirty="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C42B353-1306-477F-8CA1-51C29C04EBCE}" type="slidenum">
              <a:rPr lang="fr-FR" altLang="en-US"/>
              <a:pPr/>
              <a:t>1</a:t>
            </a:fld>
            <a:endParaRPr lang="fr-FR" altLang="en-US" dirty="0"/>
          </a:p>
        </p:txBody>
      </p:sp>
    </p:spTree>
    <p:extLst>
      <p:ext uri="{BB962C8B-B14F-4D97-AF65-F5344CB8AC3E}">
        <p14:creationId xmlns:p14="http://schemas.microsoft.com/office/powerpoint/2010/main" val="1606665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B7888A3-A11F-436C-9EAA-9F7BFBADC422}" type="slidenum">
              <a:rPr lang="en-GB" altLang="en-US">
                <a:latin typeface="Arial" panose="020B0604020202020204" pitchFamily="34" charset="0"/>
              </a:rPr>
              <a:pPr>
                <a:spcBef>
                  <a:spcPct val="0"/>
                </a:spcBef>
              </a:pPr>
              <a:t>13</a:t>
            </a:fld>
            <a:endParaRPr lang="en-GB" altLang="en-US" dirty="0">
              <a:latin typeface="Arial" panose="020B0604020202020204" pitchFamily="34" charset="0"/>
            </a:endParaRPr>
          </a:p>
        </p:txBody>
      </p:sp>
      <p:sp>
        <p:nvSpPr>
          <p:cNvPr id="136195" name="Rectangle 7"/>
          <p:cNvSpPr txBox="1">
            <a:spLocks noGrp="1" noChangeArrowheads="1"/>
          </p:cNvSpPr>
          <p:nvPr/>
        </p:nvSpPr>
        <p:spPr bwMode="auto">
          <a:xfrm>
            <a:off x="3973819" y="8831418"/>
            <a:ext cx="3036581" cy="464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469AD0D9-EFC5-4A2B-B3CE-03C81EC0A9FC}" type="slidenum">
              <a:rPr lang="fr-FR" altLang="en-US">
                <a:latin typeface="Times New Roman" panose="02020603050405020304" pitchFamily="18" charset="0"/>
              </a:rPr>
              <a:pPr algn="r" eaLnBrk="1" hangingPunct="1">
                <a:spcBef>
                  <a:spcPct val="0"/>
                </a:spcBef>
              </a:pPr>
              <a:t>13</a:t>
            </a:fld>
            <a:endParaRPr lang="fr-FR" altLang="en-US" dirty="0">
              <a:latin typeface="Times New Roman" panose="02020603050405020304" pitchFamily="18" charset="0"/>
            </a:endParaRPr>
          </a:p>
        </p:txBody>
      </p:sp>
      <p:sp>
        <p:nvSpPr>
          <p:cNvPr id="136196" name="Rectangle 2"/>
          <p:cNvSpPr>
            <a:spLocks noGrp="1" noRot="1" noChangeAspect="1" noChangeArrowheads="1" noTextEdit="1"/>
          </p:cNvSpPr>
          <p:nvPr>
            <p:ph type="sldImg"/>
          </p:nvPr>
        </p:nvSpPr>
        <p:spPr bwMode="auto">
          <a:xfrm>
            <a:off x="1200150" y="784225"/>
            <a:ext cx="4648200"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6677" name="Rectangle 3"/>
          <p:cNvSpPr>
            <a:spLocks noGrp="1" noChangeArrowheads="1"/>
          </p:cNvSpPr>
          <p:nvPr>
            <p:ph type="body" idx="1"/>
          </p:nvPr>
        </p:nvSpPr>
        <p:spPr>
          <a:xfrm>
            <a:off x="905785" y="4444973"/>
            <a:ext cx="5140646" cy="4183218"/>
          </a:xfrm>
          <a:ln/>
        </p:spPr>
        <p:txBody>
          <a:bodyPr/>
          <a:lstStyle/>
          <a:p>
            <a:pPr marL="190500" indent="-190500" eaLnBrk="1" fontAlgn="auto" hangingPunct="1">
              <a:spcBef>
                <a:spcPts val="0"/>
              </a:spcBef>
              <a:spcAft>
                <a:spcPts val="0"/>
              </a:spcAft>
              <a:buFont typeface="Arial"/>
              <a:buChar char="•"/>
              <a:defRPr/>
            </a:pPr>
            <a:r>
              <a:rPr lang="en-GB" altLang="zh-CN" dirty="0">
                <a:latin typeface="Arial" pitchFamily="34" charset="0"/>
                <a:ea typeface="+mn-ea"/>
                <a:cs typeface="Arial" pitchFamily="34" charset="0"/>
              </a:rPr>
              <a:t>Los riesgos de la alimentación artificial se agravan en situaciones de emergencia, con limitaciones en materia de agua y saneamiento, combustible, preparación, almacenamiento y suministros. </a:t>
            </a:r>
          </a:p>
          <a:p>
            <a:pPr marL="190500" indent="-190500" eaLnBrk="1" fontAlgn="auto" hangingPunct="1">
              <a:spcBef>
                <a:spcPts val="0"/>
              </a:spcBef>
              <a:spcAft>
                <a:spcPts val="0"/>
              </a:spcAft>
              <a:buFont typeface="Arial"/>
              <a:buChar char="•"/>
              <a:defRPr/>
            </a:pPr>
            <a:r>
              <a:rPr lang="fr-FR" altLang="zh-CN" dirty="0">
                <a:latin typeface="Arial" pitchFamily="34" charset="0"/>
                <a:ea typeface="+mn-ea"/>
                <a:cs typeface="Arial" pitchFamily="34" charset="0"/>
              </a:rPr>
              <a:t>Las emergencias se caracterizan por entornos extremadamente infecciosos. </a:t>
            </a:r>
          </a:p>
          <a:p>
            <a:pPr marL="190500" indent="-190500" eaLnBrk="1" fontAlgn="auto" hangingPunct="1">
              <a:spcBef>
                <a:spcPts val="0"/>
              </a:spcBef>
              <a:spcAft>
                <a:spcPts val="0"/>
              </a:spcAft>
              <a:buFont typeface="Arial"/>
              <a:buChar char="•"/>
              <a:defRPr/>
            </a:pPr>
            <a:r>
              <a:rPr lang="en-AU" altLang="zh-CN" dirty="0">
                <a:latin typeface="Arial" pitchFamily="34" charset="0"/>
                <a:ea typeface="+mn-ea"/>
                <a:cs typeface="Arial" pitchFamily="34" charset="0"/>
              </a:rPr>
              <a:t>Para minimizar los riesgos de la alimentación artificial en este entorno se necesita un </a:t>
            </a:r>
            <a:r>
              <a:rPr lang="en-GB" altLang="zh-CN" dirty="0">
                <a:latin typeface="Arial" pitchFamily="34" charset="0"/>
                <a:ea typeface="+mn-ea"/>
                <a:cs typeface="Arial" pitchFamily="34" charset="0"/>
              </a:rPr>
              <a:t>apoyo considerable, cualificado y bien dotado de recursos. </a:t>
            </a:r>
          </a:p>
          <a:p>
            <a:pPr marL="190500" indent="-190500" eaLnBrk="1" fontAlgn="auto" hangingPunct="1">
              <a:spcBef>
                <a:spcPts val="0"/>
              </a:spcBef>
              <a:spcAft>
                <a:spcPts val="0"/>
              </a:spcAft>
              <a:buFont typeface="Arial"/>
              <a:buChar char="•"/>
              <a:defRPr/>
            </a:pPr>
            <a:r>
              <a:rPr lang="en-US" altLang="zh-CN" dirty="0">
                <a:latin typeface="Arial" pitchFamily="34" charset="0"/>
                <a:ea typeface="+mn-ea"/>
                <a:cs typeface="Arial" pitchFamily="34" charset="0"/>
              </a:rPr>
              <a:t>Por qué? Porque la leche de fórmula infantil no tiene las propiedades protectoras de la leche materna ni el modo de alimentación seguro - la lactancia materna.</a:t>
            </a:r>
          </a:p>
          <a:p>
            <a:pPr marL="190500" indent="-190500" eaLnBrk="1" fontAlgn="auto" hangingPunct="1">
              <a:spcBef>
                <a:spcPts val="0"/>
              </a:spcBef>
              <a:spcAft>
                <a:spcPts val="0"/>
              </a:spcAft>
              <a:defRPr/>
            </a:pPr>
            <a:endParaRPr lang="en-AU" altLang="zh-CN" dirty="0">
              <a:latin typeface="Arial" pitchFamily="34" charset="0"/>
              <a:ea typeface="+mn-ea"/>
              <a:cs typeface="Arial" pitchFamily="34" charset="0"/>
            </a:endParaRPr>
          </a:p>
        </p:txBody>
      </p:sp>
    </p:spTree>
    <p:extLst>
      <p:ext uri="{BB962C8B-B14F-4D97-AF65-F5344CB8AC3E}">
        <p14:creationId xmlns:p14="http://schemas.microsoft.com/office/powerpoint/2010/main" val="1613391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xfrm>
            <a:off x="1179513" y="695325"/>
            <a:ext cx="4651375" cy="348773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Pida a los participantes que mencionen las prácticas óptimas de la ALNP antes de mostrar las respuestas de las diapositivas.</a:t>
            </a:r>
          </a:p>
          <a:p>
            <a:pPr marL="171450" indent="-171450" eaLnBrk="1" fontAlgn="auto" hangingPunct="1">
              <a:spcBef>
                <a:spcPts val="0"/>
              </a:spcBef>
              <a:spcAft>
                <a:spcPts val="0"/>
              </a:spcAft>
              <a:buFont typeface="Arial"/>
              <a:buChar char="•"/>
              <a:defRPr/>
            </a:pPr>
            <a:endParaRPr lang="en-US" b="1" dirty="0"/>
          </a:p>
          <a:p>
            <a:pPr marL="171450" indent="-171450" eaLnBrk="1" fontAlgn="auto" hangingPunct="1">
              <a:spcBef>
                <a:spcPts val="0"/>
              </a:spcBef>
              <a:spcAft>
                <a:spcPts val="0"/>
              </a:spcAft>
              <a:buFont typeface="Arial"/>
              <a:buChar char="•"/>
              <a:defRPr/>
            </a:pPr>
            <a:r>
              <a:rPr lang="en-US" b="1" dirty="0"/>
              <a:t>Lactancia materna óptima </a:t>
            </a:r>
            <a:r>
              <a:rPr lang="en-US" dirty="0"/>
              <a:t>significa amamantar dentro de la primera hora después del nacimiento y alimentar únicamente con leche materna hasta los 6 meses de edad.</a:t>
            </a:r>
          </a:p>
          <a:p>
            <a:pPr marL="171450" indent="-171450" eaLnBrk="1" fontAlgn="auto" hangingPunct="1">
              <a:spcBef>
                <a:spcPts val="0"/>
              </a:spcBef>
              <a:spcAft>
                <a:spcPts val="0"/>
              </a:spcAft>
              <a:buFont typeface="Arial"/>
              <a:buChar char="•"/>
              <a:defRPr/>
            </a:pPr>
            <a:r>
              <a:rPr lang="en-US" dirty="0"/>
              <a:t>Una alimentación</a:t>
            </a:r>
            <a:r>
              <a:rPr lang="en-US" b="1" dirty="0"/>
              <a:t> complementaria óptima </a:t>
            </a:r>
            <a:r>
              <a:rPr lang="en-US" dirty="0"/>
              <a:t>significa la administración de sólidos o líquidos distintos de la leche materna a los 6 meses, que sean adecuados, seguros y apropiados para la edad, con una lactancia materna continuada de hasta 24 meses o más.</a:t>
            </a:r>
          </a:p>
          <a:p>
            <a:pPr marL="171450" indent="-171450" eaLnBrk="1" fontAlgn="auto" hangingPunct="1">
              <a:spcBef>
                <a:spcPts val="0"/>
              </a:spcBef>
              <a:spcAft>
                <a:spcPts val="0"/>
              </a:spcAft>
              <a:buFont typeface="Arial"/>
              <a:buChar char="•"/>
              <a:defRPr/>
            </a:pPr>
            <a:r>
              <a:rPr lang="en-US" dirty="0"/>
              <a:t>El debate sobre el uso del término"</a:t>
            </a:r>
            <a:r>
              <a:rPr lang="en-US" b="1" dirty="0"/>
              <a:t>recomendado" - </a:t>
            </a:r>
            <a:r>
              <a:rPr lang="en-US" dirty="0"/>
              <a:t>algunas personas prefieren usar el término"</a:t>
            </a:r>
            <a:r>
              <a:rPr lang="en-US" b="1" dirty="0"/>
              <a:t>óptimo" o"apropiado</a:t>
            </a:r>
            <a:r>
              <a:rPr lang="en-US" dirty="0"/>
              <a:t>" - puede discutir con el grupo sobre lo que sienten acerca de estos tres términos y cómo las madres/padres pueden responder al uso de estas palabras. </a:t>
            </a:r>
          </a:p>
          <a:p>
            <a:pPr>
              <a:defRPr/>
            </a:pPr>
            <a:endParaRPr lang="en-GB" dirty="0"/>
          </a:p>
          <a:p>
            <a:pPr>
              <a:defRPr/>
            </a:pPr>
            <a:r>
              <a:rPr lang="en-GB" dirty="0"/>
              <a:t>Nota: El </a:t>
            </a:r>
            <a:r>
              <a:rPr lang="en-GB" dirty="0" err="1"/>
              <a:t>termino</a:t>
            </a:r>
            <a:r>
              <a:rPr lang="en-GB" dirty="0"/>
              <a:t> “Infant” </a:t>
            </a:r>
            <a:r>
              <a:rPr lang="en-GB" dirty="0" err="1"/>
              <a:t>en</a:t>
            </a:r>
            <a:r>
              <a:rPr lang="en-GB" dirty="0"/>
              <a:t> </a:t>
            </a:r>
            <a:r>
              <a:rPr lang="en-GB" dirty="0" err="1"/>
              <a:t>inglés</a:t>
            </a:r>
            <a:r>
              <a:rPr lang="en-GB" dirty="0"/>
              <a:t> se define como un niño menor de 12 meses. </a:t>
            </a:r>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A6C534E-7FA1-4B18-B241-1825055A39DB}" type="slidenum">
              <a:rPr lang="fr-FR" altLang="en-US"/>
              <a:pPr/>
              <a:t>14</a:t>
            </a:fld>
            <a:endParaRPr lang="fr-FR" altLang="en-US" dirty="0"/>
          </a:p>
        </p:txBody>
      </p:sp>
    </p:spTree>
    <p:extLst>
      <p:ext uri="{BB962C8B-B14F-4D97-AF65-F5344CB8AC3E}">
        <p14:creationId xmlns:p14="http://schemas.microsoft.com/office/powerpoint/2010/main" val="2697474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90F12E5-F5B3-4557-8979-348DF72B5930}" type="slidenum">
              <a:rPr lang="en-GB" altLang="en-US">
                <a:latin typeface="Arial" panose="020B0604020202020204" pitchFamily="34" charset="0"/>
              </a:rPr>
              <a:pPr>
                <a:spcBef>
                  <a:spcPct val="0"/>
                </a:spcBef>
              </a:pPr>
              <a:t>15</a:t>
            </a:fld>
            <a:endParaRPr lang="en-GB" altLang="en-US" dirty="0">
              <a:latin typeface="Arial" panose="020B0604020202020204" pitchFamily="34" charset="0"/>
            </a:endParaRPr>
          </a:p>
        </p:txBody>
      </p:sp>
      <p:sp>
        <p:nvSpPr>
          <p:cNvPr id="125955" name="Rectangle 7"/>
          <p:cNvSpPr txBox="1">
            <a:spLocks noGrp="1" noChangeArrowheads="1"/>
          </p:cNvSpPr>
          <p:nvPr/>
        </p:nvSpPr>
        <p:spPr bwMode="auto">
          <a:xfrm>
            <a:off x="3973819" y="8831418"/>
            <a:ext cx="3036581" cy="464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2C165162-C03D-4562-8B93-B01698436016}" type="slidenum">
              <a:rPr lang="fr-FR" altLang="en-US">
                <a:latin typeface="Times New Roman" panose="02020603050405020304" pitchFamily="18" charset="0"/>
              </a:rPr>
              <a:pPr algn="r" eaLnBrk="1" hangingPunct="1">
                <a:spcBef>
                  <a:spcPct val="0"/>
                </a:spcBef>
              </a:pPr>
              <a:t>15</a:t>
            </a:fld>
            <a:endParaRPr lang="fr-FR" altLang="en-US" dirty="0">
              <a:latin typeface="Times New Roman" panose="02020603050405020304" pitchFamily="18" charset="0"/>
            </a:endParaRPr>
          </a:p>
        </p:txBody>
      </p:sp>
      <p:sp>
        <p:nvSpPr>
          <p:cNvPr id="125956" name="Rectangle 2"/>
          <p:cNvSpPr>
            <a:spLocks noGrp="1" noRot="1" noChangeAspect="1" noChangeArrowheads="1" noTextEdit="1"/>
          </p:cNvSpPr>
          <p:nvPr>
            <p:ph type="sldImg"/>
          </p:nvPr>
        </p:nvSpPr>
        <p:spPr bwMode="auto">
          <a:xfrm>
            <a:off x="1163638" y="695325"/>
            <a:ext cx="4649787"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5957" name="Rectangle 3"/>
          <p:cNvSpPr>
            <a:spLocks noGrp="1" noChangeArrowheads="1"/>
          </p:cNvSpPr>
          <p:nvPr>
            <p:ph type="body" idx="1"/>
          </p:nvPr>
        </p:nvSpPr>
        <p:spPr bwMode="auto">
          <a:xfrm>
            <a:off x="934091" y="4415709"/>
            <a:ext cx="5142218" cy="418321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dirty="0">
                <a:latin typeface="Arial" panose="020B0604020202020204" pitchFamily="34" charset="0"/>
              </a:rPr>
              <a:t>Vacuna </a:t>
            </a:r>
            <a:r>
              <a:rPr lang="it-IT" altLang="en-US" dirty="0" err="1">
                <a:latin typeface="Arial" panose="020B0604020202020204" pitchFamily="34" charset="0"/>
              </a:rPr>
              <a:t>Hib</a:t>
            </a:r>
            <a:r>
              <a:rPr lang="it-IT" altLang="en-US" dirty="0">
                <a:latin typeface="Arial" panose="020B0604020202020204" pitchFamily="34" charset="0"/>
              </a:rPr>
              <a:t> = </a:t>
            </a:r>
            <a:r>
              <a:rPr lang="it-IT" altLang="en-US" dirty="0" err="1">
                <a:latin typeface="Arial" panose="020B0604020202020204" pitchFamily="34" charset="0"/>
              </a:rPr>
              <a:t>Vacuna contra la meningitis</a:t>
            </a:r>
            <a:endParaRPr lang="it-IT" altLang="en-US" dirty="0">
              <a:latin typeface="Arial" panose="020B0604020202020204" pitchFamily="34" charset="0"/>
            </a:endParaRPr>
          </a:p>
          <a:p>
            <a:pPr eaLnBrk="1" hangingPunct="1">
              <a:spcBef>
                <a:spcPct val="0"/>
              </a:spcBef>
            </a:pPr>
            <a:endParaRPr lang="it-IT" altLang="en-US" dirty="0">
              <a:latin typeface="Arial" panose="020B0604020202020204" pitchFamily="34" charset="0"/>
            </a:endParaRPr>
          </a:p>
          <a:p>
            <a:pPr eaLnBrk="1" hangingPunct="1">
              <a:spcBef>
                <a:spcPct val="0"/>
              </a:spcBef>
            </a:pPr>
            <a:endParaRPr lang="it-IT" altLang="en-US" b="1" dirty="0">
              <a:latin typeface="Arial" panose="020B0604020202020204" pitchFamily="34" charset="0"/>
            </a:endParaRPr>
          </a:p>
          <a:p>
            <a:pPr eaLnBrk="1" hangingPunct="1">
              <a:spcBef>
                <a:spcPct val="0"/>
              </a:spcBef>
              <a:buFontTx/>
              <a:buChar char="•"/>
            </a:pPr>
            <a:r>
              <a:rPr lang="it-IT" altLang="en-US" dirty="0" err="1">
                <a:latin typeface="Arial" panose="020B0604020202020204" pitchFamily="34" charset="0"/>
              </a:rPr>
              <a:t>Haga</a:t>
            </a:r>
            <a:r>
              <a:rPr lang="it-IT" altLang="en-US" dirty="0">
                <a:latin typeface="Arial" panose="020B0604020202020204" pitchFamily="34" charset="0"/>
              </a:rPr>
              <a:t> esta </a:t>
            </a:r>
            <a:r>
              <a:rPr lang="it-IT" altLang="en-US" dirty="0" err="1">
                <a:latin typeface="Arial" panose="020B0604020202020204" pitchFamily="34" charset="0"/>
              </a:rPr>
              <a:t>pregunta</a:t>
            </a:r>
            <a:r>
              <a:rPr lang="it-IT" altLang="en-US" dirty="0">
                <a:latin typeface="Arial" panose="020B0604020202020204" pitchFamily="34" charset="0"/>
              </a:rPr>
              <a:t> a los </a:t>
            </a:r>
            <a:r>
              <a:rPr lang="it-IT" altLang="en-US" dirty="0" err="1">
                <a:latin typeface="Arial" panose="020B0604020202020204" pitchFamily="34" charset="0"/>
              </a:rPr>
              <a:t>participantes</a:t>
            </a:r>
            <a:r>
              <a:rPr lang="it-IT" altLang="en-US" dirty="0">
                <a:latin typeface="Arial" panose="020B0604020202020204" pitchFamily="34" charset="0"/>
              </a:rPr>
              <a:t>. </a:t>
            </a:r>
          </a:p>
          <a:p>
            <a:pPr eaLnBrk="1" hangingPunct="1">
              <a:spcBef>
                <a:spcPct val="0"/>
              </a:spcBef>
              <a:buFontTx/>
              <a:buChar char="•"/>
            </a:pPr>
            <a:r>
              <a:rPr lang="it-IT" altLang="en-US" dirty="0" err="1">
                <a:latin typeface="Arial" panose="020B0604020202020204" pitchFamily="34" charset="0"/>
              </a:rPr>
              <a:t>Espere</a:t>
            </a:r>
            <a:r>
              <a:rPr lang="it-IT" altLang="en-US" dirty="0">
                <a:latin typeface="Arial" panose="020B0604020202020204" pitchFamily="34" charset="0"/>
              </a:rPr>
              <a:t> a que </a:t>
            </a:r>
            <a:r>
              <a:rPr lang="it-IT" altLang="en-US" dirty="0" err="1">
                <a:latin typeface="Arial" panose="020B0604020202020204" pitchFamily="34" charset="0"/>
              </a:rPr>
              <a:t>alguien responda</a:t>
            </a:r>
            <a:r>
              <a:rPr lang="it-IT" altLang="en-US" dirty="0">
                <a:latin typeface="Arial" panose="020B0604020202020204" pitchFamily="34" charset="0"/>
              </a:rPr>
              <a:t>. </a:t>
            </a:r>
          </a:p>
          <a:p>
            <a:pPr eaLnBrk="1" hangingPunct="1">
              <a:spcBef>
                <a:spcPct val="0"/>
              </a:spcBef>
              <a:buFontTx/>
              <a:buChar char="•"/>
            </a:pPr>
            <a:r>
              <a:rPr lang="it-IT" altLang="en-US" dirty="0">
                <a:latin typeface="Arial" panose="020B0604020202020204" pitchFamily="34" charset="0"/>
              </a:rPr>
              <a:t>Haga clic para </a:t>
            </a:r>
            <a:r>
              <a:rPr lang="it-IT" altLang="en-US" dirty="0" err="1">
                <a:latin typeface="Arial" panose="020B0604020202020204" pitchFamily="34" charset="0"/>
              </a:rPr>
              <a:t>resaltar</a:t>
            </a:r>
            <a:r>
              <a:rPr lang="it-IT" altLang="en-US" dirty="0">
                <a:latin typeface="Arial" panose="020B0604020202020204" pitchFamily="34" charset="0"/>
              </a:rPr>
              <a:t> la </a:t>
            </a:r>
            <a:r>
              <a:rPr lang="it-IT" altLang="en-US" dirty="0" err="1">
                <a:latin typeface="Arial" panose="020B0604020202020204" pitchFamily="34" charset="0"/>
              </a:rPr>
              <a:t>respuesta</a:t>
            </a:r>
            <a:r>
              <a:rPr lang="it-IT" altLang="en-US" dirty="0">
                <a:latin typeface="Arial" panose="020B0604020202020204" pitchFamily="34" charset="0"/>
              </a:rPr>
              <a:t>.</a:t>
            </a:r>
          </a:p>
          <a:p>
            <a:pPr eaLnBrk="1" hangingPunct="1">
              <a:spcBef>
                <a:spcPct val="0"/>
              </a:spcBef>
            </a:pPr>
            <a:endParaRPr lang="it-IT" altLang="en-US" b="1" dirty="0">
              <a:latin typeface="Arial" panose="020B0604020202020204" pitchFamily="34" charset="0"/>
            </a:endParaRPr>
          </a:p>
          <a:p>
            <a:pPr eaLnBrk="1" hangingPunct="1">
              <a:spcBef>
                <a:spcPct val="0"/>
              </a:spcBef>
            </a:pPr>
            <a:r>
              <a:rPr lang="it-IT" altLang="en-US" dirty="0">
                <a:latin typeface="Arial" panose="020B0604020202020204" pitchFamily="34" charset="0"/>
              </a:rPr>
              <a:t>Ahora pregunte: "¿Por qué es este el medio más efectivo para prevenir las muertes de menores de cinco años?"</a:t>
            </a:r>
          </a:p>
          <a:p>
            <a:pPr eaLnBrk="1" hangingPunct="1">
              <a:spcBef>
                <a:spcPct val="0"/>
              </a:spcBef>
            </a:pPr>
            <a:endParaRPr lang="it-IT" altLang="en-US" b="1" dirty="0">
              <a:latin typeface="Arial" panose="020B0604020202020204" pitchFamily="34" charset="0"/>
            </a:endParaRPr>
          </a:p>
          <a:p>
            <a:pPr eaLnBrk="1" hangingPunct="1">
              <a:spcBef>
                <a:spcPct val="0"/>
              </a:spcBef>
            </a:pPr>
            <a:r>
              <a:rPr lang="it-IT" altLang="en-US" dirty="0">
                <a:latin typeface="Arial" panose="020B0604020202020204" pitchFamily="34" charset="0"/>
              </a:rPr>
              <a:t>Moverse a la siguiente diapositiva.</a:t>
            </a:r>
          </a:p>
          <a:p>
            <a:pPr eaLnBrk="1" hangingPunct="1">
              <a:spcBef>
                <a:spcPct val="0"/>
              </a:spcBef>
            </a:pPr>
            <a:endParaRPr lang="it-IT" altLang="en-US" dirty="0">
              <a:latin typeface="Arial" panose="020B0604020202020204" pitchFamily="34" charset="0"/>
            </a:endParaRPr>
          </a:p>
          <a:p>
            <a:pPr eaLnBrk="1" hangingPunct="1">
              <a:spcBef>
                <a:spcPct val="0"/>
              </a:spcBef>
            </a:pPr>
            <a:endParaRPr lang="it-IT" altLang="en-US" dirty="0">
              <a:latin typeface="Arial" panose="020B0604020202020204" pitchFamily="34" charset="0"/>
            </a:endParaRPr>
          </a:p>
          <a:p>
            <a:pPr lvl="0"/>
            <a:r>
              <a:rPr lang="es-ES" sz="1200" kern="1200" dirty="0">
                <a:solidFill>
                  <a:schemeClr val="tx1"/>
                </a:solidFill>
                <a:effectLst/>
                <a:latin typeface="+mn-lt"/>
                <a:ea typeface="MS PGothic" panose="020B0600070205080204" pitchFamily="34" charset="-128"/>
                <a:cs typeface="ＭＳ Ｐゴシック" charset="0"/>
              </a:rPr>
              <a:t>¿Cuál cree usted que es el medio más eficaz para prevenir las muertes de menores de cinco años? ¿Por qué crees que la lactancia materna y la alimentación complementaria son la primera y la tercera opción?</a:t>
            </a:r>
            <a:endParaRPr lang="en-US" sz="1200" kern="1200" dirty="0">
              <a:solidFill>
                <a:schemeClr val="tx1"/>
              </a:solidFill>
              <a:effectLst/>
              <a:latin typeface="+mn-lt"/>
              <a:ea typeface="MS PGothic" panose="020B0600070205080204" pitchFamily="34" charset="-128"/>
              <a:cs typeface="ＭＳ Ｐゴシック" charset="0"/>
            </a:endParaRPr>
          </a:p>
          <a:p>
            <a:pPr lvl="0"/>
            <a:r>
              <a:rPr lang="es-ES" sz="1200" kern="1200" dirty="0">
                <a:solidFill>
                  <a:schemeClr val="tx1"/>
                </a:solidFill>
                <a:effectLst/>
                <a:latin typeface="+mn-lt"/>
                <a:ea typeface="MS PGothic" panose="020B0600070205080204" pitchFamily="34" charset="-128"/>
                <a:cs typeface="ＭＳ Ｐゴシック" charset="0"/>
              </a:rPr>
              <a:t>¿Por qué es importante la IYCF-E</a:t>
            </a:r>
            <a:endParaRPr lang="en-US" sz="1200" kern="1200" dirty="0">
              <a:solidFill>
                <a:schemeClr val="tx1"/>
              </a:solidFill>
              <a:effectLst/>
              <a:latin typeface="+mn-lt"/>
              <a:ea typeface="MS PGothic" panose="020B0600070205080204" pitchFamily="34" charset="-128"/>
              <a:cs typeface="ＭＳ Ｐゴシック" charset="0"/>
            </a:endParaRPr>
          </a:p>
          <a:p>
            <a:pPr eaLnBrk="1" hangingPunct="1">
              <a:spcBef>
                <a:spcPct val="0"/>
              </a:spcBef>
            </a:pPr>
            <a:endParaRPr lang="it-IT" altLang="en-US" dirty="0">
              <a:latin typeface="Arial" panose="020B0604020202020204" pitchFamily="34" charset="0"/>
            </a:endParaRPr>
          </a:p>
        </p:txBody>
      </p:sp>
    </p:spTree>
    <p:extLst>
      <p:ext uri="{BB962C8B-B14F-4D97-AF65-F5344CB8AC3E}">
        <p14:creationId xmlns:p14="http://schemas.microsoft.com/office/powerpoint/2010/main" val="2023841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31339A6-931D-431B-86EB-0E5B93E40302}" type="slidenum">
              <a:rPr lang="en-GB" altLang="en-US">
                <a:latin typeface="Arial" panose="020B0604020202020204" pitchFamily="34" charset="0"/>
              </a:rPr>
              <a:pPr>
                <a:spcBef>
                  <a:spcPct val="0"/>
                </a:spcBef>
              </a:pPr>
              <a:t>16</a:t>
            </a:fld>
            <a:endParaRPr lang="en-GB" altLang="en-US" dirty="0">
              <a:latin typeface="Arial" panose="020B0604020202020204" pitchFamily="34" charset="0"/>
            </a:endParaRPr>
          </a:p>
        </p:txBody>
      </p:sp>
      <p:sp>
        <p:nvSpPr>
          <p:cNvPr id="126979" name="Rectangle 7"/>
          <p:cNvSpPr txBox="1">
            <a:spLocks noGrp="1" noChangeArrowheads="1"/>
          </p:cNvSpPr>
          <p:nvPr/>
        </p:nvSpPr>
        <p:spPr bwMode="auto">
          <a:xfrm>
            <a:off x="3973819" y="8831418"/>
            <a:ext cx="3036581" cy="464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3EB7BA5-724D-4FC6-85DE-715B60544D7E}" type="slidenum">
              <a:rPr lang="fr-FR" altLang="en-US">
                <a:latin typeface="Times New Roman" panose="02020603050405020304" pitchFamily="18" charset="0"/>
              </a:rPr>
              <a:pPr algn="r" eaLnBrk="1" hangingPunct="1">
                <a:spcBef>
                  <a:spcPct val="0"/>
                </a:spcBef>
              </a:pPr>
              <a:t>16</a:t>
            </a:fld>
            <a:endParaRPr lang="fr-FR" altLang="en-US" dirty="0">
              <a:latin typeface="Times New Roman" panose="02020603050405020304" pitchFamily="18" charset="0"/>
            </a:endParaRPr>
          </a:p>
        </p:txBody>
      </p:sp>
      <p:sp>
        <p:nvSpPr>
          <p:cNvPr id="126980" name="Rectangle 2"/>
          <p:cNvSpPr>
            <a:spLocks noGrp="1" noRot="1" noChangeAspect="1" noChangeArrowheads="1" noTextEdit="1"/>
          </p:cNvSpPr>
          <p:nvPr>
            <p:ph type="sldImg"/>
          </p:nvPr>
        </p:nvSpPr>
        <p:spPr bwMode="auto">
          <a:xfrm>
            <a:off x="1163638" y="695325"/>
            <a:ext cx="4649787"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6981" name="Rectangle 3"/>
          <p:cNvSpPr>
            <a:spLocks noGrp="1" noChangeArrowheads="1"/>
          </p:cNvSpPr>
          <p:nvPr>
            <p:ph type="body" idx="1"/>
          </p:nvPr>
        </p:nvSpPr>
        <p:spPr bwMode="auto">
          <a:xfrm>
            <a:off x="934091" y="4415709"/>
            <a:ext cx="5142218" cy="418321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dirty="0">
                <a:latin typeface="Arial" panose="020B0604020202020204" pitchFamily="34" charset="0"/>
              </a:rPr>
              <a:t>Vacuna Hib = Vacuna contra la meningitis</a:t>
            </a:r>
          </a:p>
          <a:p>
            <a:pPr eaLnBrk="1" hangingPunct="1">
              <a:spcBef>
                <a:spcPct val="0"/>
              </a:spcBef>
            </a:pPr>
            <a:endParaRPr lang="it-IT" altLang="en-US" b="1" dirty="0">
              <a:latin typeface="Arial" panose="020B0604020202020204" pitchFamily="34" charset="0"/>
            </a:endParaRPr>
          </a:p>
          <a:p>
            <a:pPr eaLnBrk="1" hangingPunct="1">
              <a:spcBef>
                <a:spcPct val="0"/>
              </a:spcBef>
            </a:pPr>
            <a:r>
              <a:rPr lang="it-IT" altLang="en-US" b="0" dirty="0">
                <a:latin typeface="Arial" panose="020B0604020202020204" pitchFamily="34" charset="0"/>
              </a:rPr>
              <a:t>Después de la</a:t>
            </a:r>
            <a:r>
              <a:rPr lang="it-IT" altLang="en-US" b="0" baseline="0" dirty="0">
                <a:latin typeface="Arial" panose="020B0604020202020204" pitchFamily="34" charset="0"/>
              </a:rPr>
              <a:t> diapositiva anterior, discuta los puntos de datos del artículo de Lancet. Destacar la lactancia materna exclusiva y continuada como el medio más eficaz para prevenir las muertes de menores de cinco años. Además, una alimentación complementaria adecuada podría evitar aproximadamente un 6% de muertes adicionales.</a:t>
            </a:r>
          </a:p>
          <a:p>
            <a:pPr eaLnBrk="1" hangingPunct="1">
              <a:spcBef>
                <a:spcPct val="0"/>
              </a:spcBef>
            </a:pPr>
            <a:endParaRPr lang="it-IT" altLang="en-US" b="0" dirty="0">
              <a:latin typeface="Arial" panose="020B0604020202020204" pitchFamily="34" charset="0"/>
            </a:endParaRPr>
          </a:p>
          <a:p>
            <a:pPr eaLnBrk="1" hangingPunct="1">
              <a:spcBef>
                <a:spcPct val="0"/>
              </a:spcBef>
            </a:pPr>
            <a:r>
              <a:rPr lang="it-IT" altLang="en-US" dirty="0">
                <a:latin typeface="Arial" panose="020B0604020202020204" pitchFamily="34" charset="0"/>
              </a:rPr>
              <a:t>Ahora pregunte: "¿Por qué estos son los tres primeros?"</a:t>
            </a:r>
          </a:p>
          <a:p>
            <a:pPr eaLnBrk="1" hangingPunct="1">
              <a:spcBef>
                <a:spcPct val="0"/>
              </a:spcBef>
            </a:pPr>
            <a:endParaRPr lang="it-IT" altLang="en-US" dirty="0">
              <a:latin typeface="Arial" panose="020B0604020202020204" pitchFamily="34" charset="0"/>
            </a:endParaRPr>
          </a:p>
          <a:p>
            <a:pPr eaLnBrk="1" hangingPunct="1">
              <a:spcBef>
                <a:spcPct val="0"/>
              </a:spcBef>
            </a:pPr>
            <a:endParaRPr lang="it-IT" altLang="en-US" dirty="0">
              <a:latin typeface="Arial" panose="020B0604020202020204" pitchFamily="34" charset="0"/>
            </a:endParaRPr>
          </a:p>
        </p:txBody>
      </p:sp>
    </p:spTree>
    <p:extLst>
      <p:ext uri="{BB962C8B-B14F-4D97-AF65-F5344CB8AC3E}">
        <p14:creationId xmlns:p14="http://schemas.microsoft.com/office/powerpoint/2010/main" val="3551076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5325"/>
            <a:ext cx="4651375" cy="34877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0244A9-4DEA-4916-A4C5-DC5971E4D3F6}" type="slidenum">
              <a:rPr lang="fr-FR" altLang="en-US" smtClean="0"/>
              <a:pPr/>
              <a:t>17</a:t>
            </a:fld>
            <a:endParaRPr lang="fr-FR" altLang="en-US" dirty="0"/>
          </a:p>
        </p:txBody>
      </p:sp>
    </p:spTree>
    <p:extLst>
      <p:ext uri="{BB962C8B-B14F-4D97-AF65-F5344CB8AC3E}">
        <p14:creationId xmlns:p14="http://schemas.microsoft.com/office/powerpoint/2010/main" val="947394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1" name="Google Shape;191;p1: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endParaRPr/>
          </a:p>
        </p:txBody>
      </p:sp>
      <p:sp>
        <p:nvSpPr>
          <p:cNvPr id="192" name="Google Shape;192;p1: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2: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r>
              <a:rPr lang="en-GB"/>
              <a:t>Pregauntar</a:t>
            </a:r>
            <a:endParaRPr/>
          </a:p>
        </p:txBody>
      </p:sp>
      <p:sp>
        <p:nvSpPr>
          <p:cNvPr id="205" name="Google Shape;205;p2: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5" name="Google Shape;215;p3: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endParaRPr/>
          </a:p>
        </p:txBody>
      </p:sp>
      <p:sp>
        <p:nvSpPr>
          <p:cNvPr id="216" name="Google Shape;216;p3: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sz="1200">
                <a:solidFill>
                  <a:srgbClr val="000000"/>
                </a:solidFill>
                <a:latin typeface="Arial"/>
                <a:ea typeface="Arial"/>
                <a:cs typeface="Arial"/>
                <a:sym typeface="Arial"/>
              </a:rPr>
              <a:t>20</a:t>
            </a:fld>
            <a:endParaRPr sz="1200">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4: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endParaRPr/>
          </a:p>
        </p:txBody>
      </p:sp>
      <p:sp>
        <p:nvSpPr>
          <p:cNvPr id="225" name="Google Shape;225;p4: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5: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r>
              <a:rPr lang="en-GB"/>
              <a:t>Lactancia Materna = Supervivencia</a:t>
            </a:r>
            <a:endParaRPr/>
          </a:p>
        </p:txBody>
      </p:sp>
      <p:sp>
        <p:nvSpPr>
          <p:cNvPr id="234" name="Google Shape;234;p5: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S PGothic" pitchFamily="34" charset="-128"/>
                <a:cs typeface="MS PGothic" charset="0"/>
              </a:rPr>
              <a:t>Outline of the</a:t>
            </a:r>
            <a:r>
              <a:rPr lang="en-GB" sz="1200" kern="1200" baseline="0" dirty="0">
                <a:solidFill>
                  <a:schemeClr val="tx1"/>
                </a:solidFill>
                <a:effectLst/>
                <a:latin typeface="+mn-lt"/>
                <a:ea typeface="MS PGothic" pitchFamily="34" charset="-128"/>
                <a:cs typeface="MS PGothic" charset="0"/>
              </a:rPr>
              <a:t> training and why the training is happening (identified need for the training, link to region/country/other context in which the training takes place, etc.)</a:t>
            </a:r>
            <a:endParaRPr lang="en-GB" sz="1200" kern="1200" dirty="0">
              <a:solidFill>
                <a:schemeClr val="tx1"/>
              </a:solidFill>
              <a:effectLst/>
              <a:latin typeface="+mn-lt"/>
              <a:ea typeface="MS PGothic" pitchFamily="34" charset="-128"/>
              <a:cs typeface="MS PGothic" charset="0"/>
            </a:endParaRPr>
          </a:p>
          <a:p>
            <a:endParaRPr lang="en-GB" sz="1200" kern="1200" dirty="0">
              <a:solidFill>
                <a:schemeClr val="tx1"/>
              </a:solidFill>
              <a:effectLst/>
              <a:latin typeface="+mn-lt"/>
              <a:ea typeface="MS PGothic" pitchFamily="34" charset="-128"/>
            </a:endParaRPr>
          </a:p>
          <a:p>
            <a:r>
              <a:rPr lang="en-GB" sz="1200" kern="1200" dirty="0">
                <a:solidFill>
                  <a:schemeClr val="tx1"/>
                </a:solidFill>
                <a:effectLst/>
                <a:latin typeface="+mn-lt"/>
                <a:ea typeface="MS PGothic" pitchFamily="34" charset="-128"/>
                <a:cs typeface="MS PGothic" charset="0"/>
              </a:rPr>
              <a:t>Emphasise intention is to support improved IYCF-E implementation.</a:t>
            </a:r>
          </a:p>
          <a:p>
            <a:endParaRPr lang="en-GB" dirty="0"/>
          </a:p>
        </p:txBody>
      </p:sp>
      <p:sp>
        <p:nvSpPr>
          <p:cNvPr id="4" name="Slide Number Placeholder 3"/>
          <p:cNvSpPr>
            <a:spLocks noGrp="1"/>
          </p:cNvSpPr>
          <p:nvPr>
            <p:ph type="sldNum" sz="quarter" idx="10"/>
          </p:nvPr>
        </p:nvSpPr>
        <p:spPr/>
        <p:txBody>
          <a:bodyPr/>
          <a:lstStyle/>
          <a:p>
            <a:fld id="{D70FEA00-E1F8-498F-896E-6665D75E08AD}" type="slidenum">
              <a:rPr lang="en-GB" altLang="en-US" smtClean="0"/>
              <a:pPr/>
              <a:t>2</a:t>
            </a:fld>
            <a:endParaRPr lang="en-GB" altLang="en-US" dirty="0"/>
          </a:p>
        </p:txBody>
      </p:sp>
    </p:spTree>
    <p:extLst>
      <p:ext uri="{BB962C8B-B14F-4D97-AF65-F5344CB8AC3E}">
        <p14:creationId xmlns:p14="http://schemas.microsoft.com/office/powerpoint/2010/main" val="3781161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6:notes"/>
          <p:cNvSpPr>
            <a:spLocks noGrp="1" noRot="1" noChangeAspect="1"/>
          </p:cNvSpPr>
          <p:nvPr>
            <p:ph type="sldImg" idx="2"/>
          </p:nvPr>
        </p:nvSpPr>
        <p:spPr>
          <a:xfrm>
            <a:off x="1179513" y="695325"/>
            <a:ext cx="4651375" cy="34877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6" name="Google Shape;246;p6: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r>
              <a:rPr lang="en-GB"/>
              <a:t>También evidencia que demuestra que la saliva del bebé se introduce en el seno y el seno produce anticuerpos específicos para el bebé!</a:t>
            </a:r>
            <a:endParaRPr/>
          </a:p>
        </p:txBody>
      </p:sp>
      <p:sp>
        <p:nvSpPr>
          <p:cNvPr id="247" name="Google Shape;247;p6: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23</a:t>
            </a:fld>
            <a:endParaRPr sz="120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7: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marR="0" lvl="0" indent="0" algn="l" rtl="0">
              <a:lnSpc>
                <a:spcPct val="100000"/>
              </a:lnSpc>
              <a:spcBef>
                <a:spcPts val="0"/>
              </a:spcBef>
              <a:spcAft>
                <a:spcPts val="0"/>
              </a:spcAft>
              <a:buClr>
                <a:schemeClr val="dk1"/>
              </a:buClr>
              <a:buSzPts val="800"/>
              <a:buFont typeface="Gill Sans"/>
              <a:buNone/>
            </a:pPr>
            <a:r>
              <a:rPr lang="en-GB" sz="800">
                <a:latin typeface="Gill Sans"/>
                <a:ea typeface="Gill Sans"/>
                <a:cs typeface="Gill Sans"/>
                <a:sym typeface="Gill Sans"/>
              </a:rPr>
              <a:t>Adaptado de LA OMS/UNICEF. OMS/UNICEF. Asesoramiento sobre lactancia materna en un curso de formación. 1993, incluye actualizaciones de: Lactancia materna en el siglo 21: epidemiología, mecanismos y efecto de por vida. Lancet 2016; 387</a:t>
            </a:r>
            <a:br>
              <a:rPr lang="en-GB" sz="800">
                <a:latin typeface="Gill Sans"/>
                <a:ea typeface="Gill Sans"/>
                <a:cs typeface="Gill Sans"/>
                <a:sym typeface="Gill Sans"/>
              </a:rPr>
            </a:br>
            <a:r>
              <a:rPr lang="en-GB" sz="800">
                <a:latin typeface="Gill Sans"/>
                <a:ea typeface="Gill Sans"/>
                <a:cs typeface="Gill Sans"/>
                <a:sym typeface="Gill Sans"/>
              </a:rPr>
              <a:t>Pregunte a los participantes. (Se basa en lo que se cubrió anteriormente en la sesión 'Por qué es importante el ALNP-E')</a:t>
            </a:r>
            <a:br>
              <a:rPr lang="en-GB" sz="800">
                <a:latin typeface="Gill Sans"/>
                <a:ea typeface="Gill Sans"/>
                <a:cs typeface="Gill Sans"/>
                <a:sym typeface="Gill Sans"/>
              </a:rPr>
            </a:br>
            <a:r>
              <a:rPr lang="en-GB" sz="800">
                <a:latin typeface="Gill Sans"/>
                <a:ea typeface="Gill Sans"/>
                <a:cs typeface="Gill Sans"/>
                <a:sym typeface="Gill Sans"/>
              </a:rPr>
              <a:t>Agregar:</a:t>
            </a:r>
            <a:br>
              <a:rPr lang="en-GB" sz="800">
                <a:latin typeface="Gill Sans"/>
                <a:ea typeface="Gill Sans"/>
                <a:cs typeface="Gill Sans"/>
                <a:sym typeface="Gill Sans"/>
              </a:rPr>
            </a:br>
            <a:r>
              <a:rPr lang="en-GB" sz="800">
                <a:latin typeface="Gill Sans"/>
                <a:ea typeface="Gill Sans"/>
                <a:cs typeface="Gill Sans"/>
                <a:sym typeface="Gill Sans"/>
              </a:rPr>
              <a:t>Fácil de digerir; Se usa de manera eficiente: la leche materna viene con sus propias enzimas para ayudar a la digestión. Se usa de manera mucho más eficiente que la fórmula infantil. </a:t>
            </a:r>
            <a:br>
              <a:rPr lang="en-GB" sz="800">
                <a:latin typeface="Gill Sans"/>
                <a:ea typeface="Gill Sans"/>
                <a:cs typeface="Gill Sans"/>
                <a:sym typeface="Gill Sans"/>
              </a:rPr>
            </a:br>
            <a:r>
              <a:rPr lang="en-GB" sz="800">
                <a:latin typeface="Gill Sans"/>
                <a:ea typeface="Gill Sans"/>
                <a:cs typeface="Gill Sans"/>
                <a:sym typeface="Gill Sans"/>
              </a:rPr>
              <a:t>Protege contra la infección: el calostro, la primera leche tiene anticuerpos para combatir enfermedades, es la primera inmunización del niño, pero la inmunidad continúa a medida que la lactancia materna</a:t>
            </a:r>
            <a:br>
              <a:rPr lang="en-GB" sz="800">
                <a:latin typeface="Gill Sans"/>
                <a:ea typeface="Gill Sans"/>
                <a:cs typeface="Gill Sans"/>
                <a:sym typeface="Gill Sans"/>
              </a:rPr>
            </a:br>
            <a:endParaRPr sz="900" b="0" i="0" u="none" strike="noStrike" cap="none">
              <a:solidFill>
                <a:srgbClr val="000000"/>
              </a:solidFill>
              <a:latin typeface="Arial"/>
              <a:ea typeface="Arial"/>
              <a:cs typeface="Arial"/>
              <a:sym typeface="Arial"/>
            </a:endParaRPr>
          </a:p>
        </p:txBody>
      </p:sp>
      <p:sp>
        <p:nvSpPr>
          <p:cNvPr id="267" name="Google Shape;267;p7: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8: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r>
              <a:rPr lang="en-GB" sz="2000">
                <a:latin typeface="Gill Sans"/>
                <a:ea typeface="Gill Sans"/>
                <a:cs typeface="Gill Sans"/>
                <a:sym typeface="Gill Sans"/>
              </a:rPr>
              <a:t>Show the video (time:10 minutes).</a:t>
            </a:r>
            <a:endParaRPr/>
          </a:p>
          <a:p>
            <a:pPr marL="0" lvl="0" indent="0" algn="l" rtl="0">
              <a:spcBef>
                <a:spcPts val="600"/>
              </a:spcBef>
              <a:spcAft>
                <a:spcPts val="0"/>
              </a:spcAft>
              <a:buNone/>
            </a:pPr>
            <a:endParaRPr sz="2000"/>
          </a:p>
        </p:txBody>
      </p:sp>
      <p:sp>
        <p:nvSpPr>
          <p:cNvPr id="291" name="Google Shape;291;p8: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9: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26</a:t>
            </a:fld>
            <a:endParaRPr sz="1200">
              <a:solidFill>
                <a:schemeClr val="dk1"/>
              </a:solidFill>
              <a:latin typeface="Arial"/>
              <a:ea typeface="Arial"/>
              <a:cs typeface="Arial"/>
              <a:sym typeface="Arial"/>
            </a:endParaRPr>
          </a:p>
        </p:txBody>
      </p:sp>
      <p:sp>
        <p:nvSpPr>
          <p:cNvPr id="302" name="Google Shape;302;p9:notes"/>
          <p:cNvSpPr txBox="1"/>
          <p:nvPr/>
        </p:nvSpPr>
        <p:spPr>
          <a:xfrm>
            <a:off x="3973819" y="8831418"/>
            <a:ext cx="3036581" cy="46498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Times New Roman"/>
                <a:ea typeface="Times New Roman"/>
                <a:cs typeface="Times New Roman"/>
                <a:sym typeface="Times New Roman"/>
              </a:rPr>
              <a:t>26</a:t>
            </a:fld>
            <a:endParaRPr sz="1200">
              <a:solidFill>
                <a:schemeClr val="dk1"/>
              </a:solidFill>
              <a:latin typeface="Times New Roman"/>
              <a:ea typeface="Times New Roman"/>
              <a:cs typeface="Times New Roman"/>
              <a:sym typeface="Times New Roman"/>
            </a:endParaRPr>
          </a:p>
        </p:txBody>
      </p:sp>
      <p:sp>
        <p:nvSpPr>
          <p:cNvPr id="303" name="Google Shape;303;p9:notes"/>
          <p:cNvSpPr>
            <a:spLocks noGrp="1" noRot="1" noChangeAspect="1"/>
          </p:cNvSpPr>
          <p:nvPr>
            <p:ph type="sldImg" idx="2"/>
          </p:nvPr>
        </p:nvSpPr>
        <p:spPr>
          <a:xfrm>
            <a:off x="1128713" y="717550"/>
            <a:ext cx="4646612" cy="34845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4" name="Google Shape;304;p9:notes"/>
          <p:cNvSpPr txBox="1">
            <a:spLocks noGrp="1"/>
          </p:cNvSpPr>
          <p:nvPr>
            <p:ph type="body" idx="1"/>
          </p:nvPr>
        </p:nvSpPr>
        <p:spPr>
          <a:xfrm>
            <a:off x="905785" y="4444973"/>
            <a:ext cx="5140646" cy="4183218"/>
          </a:xfrm>
          <a:prstGeom prst="rect">
            <a:avLst/>
          </a:prstGeom>
          <a:noFill/>
          <a:ln>
            <a:noFill/>
          </a:ln>
        </p:spPr>
        <p:txBody>
          <a:bodyPr spcFirstLastPara="1" wrap="square" lIns="93175" tIns="46575" rIns="93175" bIns="46575" anchor="t" anchorCtr="0">
            <a:normAutofit/>
          </a:bodyPr>
          <a:lstStyle/>
          <a:p>
            <a:pPr marL="457200" marR="0" lvl="1" indent="-76200" algn="l" rtl="0">
              <a:lnSpc>
                <a:spcPct val="100000"/>
              </a:lnSpc>
              <a:spcBef>
                <a:spcPts val="0"/>
              </a:spcBef>
              <a:spcAft>
                <a:spcPts val="0"/>
              </a:spcAft>
              <a:buClr>
                <a:schemeClr val="dk1"/>
              </a:buClr>
              <a:buSzPts val="1200"/>
              <a:buFont typeface="Calibri"/>
              <a:buChar char="•"/>
            </a:pPr>
            <a:r>
              <a:rPr lang="en-GB" sz="1200" b="1">
                <a:solidFill>
                  <a:schemeClr val="dk1"/>
                </a:solidFill>
                <a:latin typeface="Calibri"/>
                <a:ea typeface="Calibri"/>
                <a:cs typeface="Calibri"/>
                <a:sym typeface="Calibri"/>
              </a:rPr>
              <a:t>Alimentación artificial</a:t>
            </a:r>
            <a:r>
              <a:rPr lang="en-GB" sz="1200">
                <a:solidFill>
                  <a:schemeClr val="dk1"/>
                </a:solidFill>
                <a:latin typeface="Calibri"/>
                <a:ea typeface="Calibri"/>
                <a:cs typeface="Calibri"/>
                <a:sym typeface="Calibri"/>
              </a:rPr>
              <a:t>: alimentación con sustituto de la leche materna.</a:t>
            </a:r>
            <a:endParaRPr/>
          </a:p>
          <a:p>
            <a:pPr marL="0" lvl="0" indent="-76200" algn="l" rtl="0">
              <a:spcBef>
                <a:spcPts val="0"/>
              </a:spcBef>
              <a:spcAft>
                <a:spcPts val="0"/>
              </a:spcAft>
              <a:buClr>
                <a:schemeClr val="dk1"/>
              </a:buClr>
              <a:buSzPts val="1200"/>
              <a:buFont typeface="Arial"/>
              <a:buChar char="•"/>
            </a:pPr>
            <a:r>
              <a:rPr lang="en-GB">
                <a:latin typeface="Arial"/>
                <a:ea typeface="Arial"/>
                <a:cs typeface="Arial"/>
                <a:sym typeface="Arial"/>
              </a:rPr>
              <a:t>No tiene la protección de la leche materna - un </a:t>
            </a:r>
            <a:r>
              <a:rPr lang="en-GB" sz="1200">
                <a:solidFill>
                  <a:schemeClr val="dk1"/>
                </a:solidFill>
                <a:latin typeface="Calibri"/>
                <a:ea typeface="Calibri"/>
                <a:cs typeface="Calibri"/>
                <a:sym typeface="Calibri"/>
              </a:rPr>
              <a:t>sustituto de la leche materna es una sustancia diferente a la leche materna, es decir, no está diseñado para cumplir la edad/etapa del lactante/niño, y no tiene la misma composición. Vea la diapositiva visual para mostrar las diferencias entre la leche materna y la leche artificial: </a:t>
            </a:r>
            <a:r>
              <a:rPr lang="en-GB" sz="12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http://illinoisaap.org/wp-content/uploads/Whats-In-Breastmilk.pdf </a:t>
            </a:r>
            <a:endParaRPr/>
          </a:p>
          <a:p>
            <a:pPr marL="0" lvl="0" indent="-76200" algn="l" rtl="0">
              <a:spcBef>
                <a:spcPts val="0"/>
              </a:spcBef>
              <a:spcAft>
                <a:spcPts val="0"/>
              </a:spcAft>
              <a:buClr>
                <a:schemeClr val="dk1"/>
              </a:buClr>
              <a:buSzPts val="1200"/>
              <a:buFont typeface="Arial"/>
              <a:buChar char="•"/>
            </a:pPr>
            <a:r>
              <a:rPr lang="en-GB">
                <a:latin typeface="Arial"/>
                <a:ea typeface="Arial"/>
                <a:cs typeface="Arial"/>
                <a:sym typeface="Arial"/>
              </a:rPr>
              <a:t> No es estéril, aumenta la inseguridad alimentaria y la dependencia, es costoso en tiempo, recursos y cuidados, y la alimentación con biberón aumenta aún más el riesgo debido a las dificultades de limpieza, lo que añade una fuente de infección.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0:notes"/>
          <p:cNvSpPr>
            <a:spLocks noGrp="1" noRot="1" noChangeAspect="1"/>
          </p:cNvSpPr>
          <p:nvPr>
            <p:ph type="sldImg" idx="2"/>
          </p:nvPr>
        </p:nvSpPr>
        <p:spPr>
          <a:xfrm>
            <a:off x="1179513" y="695325"/>
            <a:ext cx="4651375" cy="34877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7" name="Google Shape;317;p10: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Este gráfico muestra que los mayores riesgos de morbilidad y mortalidad se dan entre los lactantes que no son amamantados. Por ejemplo, el riesgo de mortalidad relacionada con la neumonía entre los lactantes (0-5 meses) es aproximadamente 15 veces mayor que el de los lactantes alimentados exclusivamente con leche materna. </a:t>
            </a:r>
            <a:endParaRPr/>
          </a:p>
          <a:p>
            <a:pPr marL="0" lvl="0" indent="0" algn="l" rtl="0">
              <a:spcBef>
                <a:spcPts val="360"/>
              </a:spcBef>
              <a:spcAft>
                <a:spcPts val="0"/>
              </a:spcAft>
              <a:buNone/>
            </a:pPr>
            <a:r>
              <a:rPr lang="en-GB" sz="1200">
                <a:solidFill>
                  <a:schemeClr val="dk1"/>
                </a:solidFill>
                <a:latin typeface="Calibri"/>
                <a:ea typeface="Calibri"/>
                <a:cs typeface="Calibri"/>
                <a:sym typeface="Calibri"/>
              </a:rPr>
              <a:t>Es importante señalar que incluso la lactancia materna parcial es más protectora en comparación con la no lactancia materna: el riesgo de mortalidad relacionada con la neumonía se multiplica por seis en comparación con el riesgo asociado con la no lactancia materna (riesgo relativo de 2,5 frente a 15,1, respectivamente).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18" name="Google Shape;318;p10: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27</a:t>
            </a:fld>
            <a:endParaRPr sz="1200">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1: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r>
              <a:rPr lang="en-GB"/>
              <a:t>¿Qué es la alimentación mixta?</a:t>
            </a:r>
            <a:br>
              <a:rPr lang="en-GB"/>
            </a:br>
            <a:r>
              <a:rPr lang="en-GB"/>
              <a:t>Después de hacer la pregunta, espere la respuesta. Luego, muestre la respuesta.</a:t>
            </a:r>
            <a:br>
              <a:rPr lang="en-GB"/>
            </a:br>
            <a:r>
              <a:rPr lang="en-GB"/>
              <a:t>El facilitador dice: La fórmula infantil es un tipo de sustituto de la leche materna que es un ejemplo de alimentación mixta si se administra junto con la leche materna. Los peligros de usar fórmula son los mismos que para otros sustitutos de la leche materna, por ejemplo, alimentos, agua, etc.</a:t>
            </a:r>
            <a:br>
              <a:rPr lang="en-GB"/>
            </a:br>
            <a:r>
              <a:rPr lang="en-GB"/>
              <a:t>¿Por qué las madres mezclan alimentos? </a:t>
            </a:r>
            <a:br>
              <a:rPr lang="en-GB"/>
            </a:br>
            <a:r>
              <a:rPr lang="en-GB"/>
              <a:t>¿Es común en tu experiencia? </a:t>
            </a:r>
            <a:endParaRPr b="0"/>
          </a:p>
        </p:txBody>
      </p:sp>
      <p:sp>
        <p:nvSpPr>
          <p:cNvPr id="332" name="Google Shape;332;p11: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12: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Clr>
                <a:schemeClr val="dk1"/>
              </a:buClr>
              <a:buSzPts val="1200"/>
              <a:buFont typeface="Noto Sans Symbols"/>
              <a:buNone/>
            </a:pPr>
            <a:r>
              <a:rPr lang="en-GB" sz="1200"/>
              <a:t>Revise la lista para ver si tienen estas respuestas y luego – </a:t>
            </a:r>
            <a:endParaRPr/>
          </a:p>
          <a:p>
            <a:pPr marL="0" lvl="0" indent="0" algn="l" rtl="0">
              <a:spcBef>
                <a:spcPts val="360"/>
              </a:spcBef>
              <a:spcAft>
                <a:spcPts val="0"/>
              </a:spcAft>
              <a:buClr>
                <a:schemeClr val="dk1"/>
              </a:buClr>
              <a:buSzPts val="1200"/>
              <a:buFont typeface="Noto Sans Symbols"/>
              <a:buNone/>
            </a:pPr>
            <a:endParaRPr sz="1200" b="1"/>
          </a:p>
          <a:p>
            <a:pPr marL="0" lvl="0" indent="0" algn="l" rtl="0">
              <a:spcBef>
                <a:spcPts val="360"/>
              </a:spcBef>
              <a:spcAft>
                <a:spcPts val="0"/>
              </a:spcAft>
              <a:buClr>
                <a:schemeClr val="dk1"/>
              </a:buClr>
              <a:buSzPts val="1200"/>
              <a:buFont typeface="Noto Sans Symbols"/>
              <a:buNone/>
            </a:pPr>
            <a:r>
              <a:rPr lang="en-GB" sz="1200"/>
              <a:t>¿Cuáles son algunas de las razones en su país?</a:t>
            </a:r>
            <a:br>
              <a:rPr lang="en-GB" sz="1200"/>
            </a:br>
            <a:r>
              <a:rPr lang="en-GB" sz="1200"/>
              <a:t>¿Cuáles son las razones en una emergencia? – por ejemplo, las donaciones y las distribuciones no remuneradas de fórmula infantil significan que las madres que amamantan pueden tomarla. El bebé que llora mucho quiere calmarlo y piensa que alimentar al bebé con otras cosas que no sean BM puede ayudar. </a:t>
            </a:r>
            <a:endParaRPr sz="1200"/>
          </a:p>
        </p:txBody>
      </p:sp>
      <p:sp>
        <p:nvSpPr>
          <p:cNvPr id="343" name="Google Shape;343;p12: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29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3: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342900" lvl="0" indent="-342900" algn="l" rtl="0">
              <a:lnSpc>
                <a:spcPct val="90000"/>
              </a:lnSpc>
              <a:spcBef>
                <a:spcPts val="0"/>
              </a:spcBef>
              <a:spcAft>
                <a:spcPts val="0"/>
              </a:spcAft>
              <a:buClr>
                <a:schemeClr val="dk2"/>
              </a:buClr>
              <a:buSzPts val="1110"/>
              <a:buFont typeface="Arial"/>
              <a:buChar char="•"/>
            </a:pPr>
            <a:r>
              <a:rPr lang="en-GB" sz="1110" b="0">
                <a:solidFill>
                  <a:schemeClr val="dk1"/>
                </a:solidFill>
              </a:rPr>
              <a:t>Crea un ciclo negativo: Menos leche eliminada significa menos leche producida, por lo que se administra más BMS / alimentos </a:t>
            </a:r>
            <a:br>
              <a:rPr lang="en-GB" sz="1110" b="0">
                <a:solidFill>
                  <a:schemeClr val="dk1"/>
                </a:solidFill>
              </a:rPr>
            </a:br>
            <a:r>
              <a:rPr lang="en-GB" sz="1110" b="0">
                <a:solidFill>
                  <a:schemeClr val="dk1"/>
                </a:solidFill>
              </a:rPr>
              <a:t>Patógenos en el agua utilizada para beber y/o preparar fórmula y equipo</a:t>
            </a:r>
            <a:br>
              <a:rPr lang="en-GB" sz="1110" b="0">
                <a:solidFill>
                  <a:schemeClr val="dk1"/>
                </a:solidFill>
              </a:rPr>
            </a:br>
            <a:r>
              <a:rPr lang="en-GB" sz="1110" b="0">
                <a:solidFill>
                  <a:schemeClr val="dk1"/>
                </a:solidFill>
              </a:rPr>
              <a:t>El bebé no recibe leche materna, por lo que se ve privado de beneficios inmunológicos y nutricionales </a:t>
            </a:r>
            <a:br>
              <a:rPr lang="en-GB" sz="1110" b="0">
                <a:solidFill>
                  <a:schemeClr val="dk1"/>
                </a:solidFill>
              </a:rPr>
            </a:br>
            <a:r>
              <a:rPr lang="en-GB" sz="1110" b="0">
                <a:solidFill>
                  <a:schemeClr val="dk1"/>
                </a:solidFill>
              </a:rPr>
              <a:t>No siempre se puede garantizar el suministro de líquidos/alimentos</a:t>
            </a:r>
            <a:br>
              <a:rPr lang="en-GB" sz="1110" b="0">
                <a:solidFill>
                  <a:schemeClr val="dk1"/>
                </a:solidFill>
              </a:rPr>
            </a:br>
            <a:r>
              <a:rPr lang="en-GB" sz="1110" b="0">
                <a:solidFill>
                  <a:schemeClr val="dk1"/>
                </a:solidFill>
              </a:rPr>
              <a:t>El líquido / alimento puede no contener suficientes nutrientes si no se prepara bien. Por ejemplo, demasiado delgado en consistencia</a:t>
            </a:r>
            <a:br>
              <a:rPr lang="en-GB" sz="1110" b="0">
                <a:solidFill>
                  <a:schemeClr val="dk1"/>
                </a:solidFill>
              </a:rPr>
            </a:br>
            <a:r>
              <a:rPr lang="en-GB" sz="1110" b="0">
                <a:solidFill>
                  <a:schemeClr val="dk1"/>
                </a:solidFill>
              </a:rPr>
              <a:t>Otros líquidos / alimentos pueden dañar la pared intestinal ya delicada y permeable del bebé pequeño y permitir infecciones más fácilmente.</a:t>
            </a:r>
            <a:br>
              <a:rPr lang="en-GB" sz="1110" b="0">
                <a:solidFill>
                  <a:schemeClr val="dk1"/>
                </a:solidFill>
              </a:rPr>
            </a:br>
            <a:r>
              <a:rPr lang="en-GB" sz="1110" b="0">
                <a:solidFill>
                  <a:schemeClr val="dk1"/>
                </a:solidFill>
              </a:rPr>
              <a:t>Más infecciones y alimentos pobres aumentan el riesgo de desnutrición y muerte.</a:t>
            </a:r>
            <a:br>
              <a:rPr lang="en-GB" sz="1110" b="0">
                <a:solidFill>
                  <a:schemeClr val="dk1"/>
                </a:solidFill>
              </a:rPr>
            </a:br>
            <a:r>
              <a:rPr lang="en-GB" sz="1110" b="0">
                <a:solidFill>
                  <a:schemeClr val="dk1"/>
                </a:solidFill>
              </a:rPr>
              <a:t>NUNCA se puede garantizar que el BMS, incluida la fórmula infantil, esté a salvo de los patógenos, incluso cuando llegan sellados por un proveedor. E-coli se ha identificado en el pasado en la fórmula infantil que luego ha sido retirada.</a:t>
            </a:r>
            <a:br>
              <a:rPr lang="en-GB" sz="1110" b="0">
                <a:solidFill>
                  <a:schemeClr val="dk1"/>
                </a:solidFill>
              </a:rPr>
            </a:br>
            <a:endParaRPr sz="1110"/>
          </a:p>
          <a:p>
            <a:pPr marL="0" marR="0" lvl="0" indent="0" algn="l" rtl="0">
              <a:lnSpc>
                <a:spcPct val="90000"/>
              </a:lnSpc>
              <a:spcBef>
                <a:spcPts val="333"/>
              </a:spcBef>
              <a:spcAft>
                <a:spcPts val="0"/>
              </a:spcAft>
              <a:buClr>
                <a:schemeClr val="dk1"/>
              </a:buClr>
              <a:buSzPts val="1110"/>
              <a:buFont typeface="Calibri"/>
              <a:buNone/>
            </a:pPr>
            <a:r>
              <a:rPr lang="en-GB" sz="1110"/>
              <a:t>Los alimentos pueden no contener suficientes nutrientes (no lo suficiente como BM), lo que lleva a la desnutrición. También puede ser demasiado diluido / acuoso</a:t>
            </a:r>
            <a:br>
              <a:rPr lang="en-GB" sz="1110"/>
            </a:br>
            <a:r>
              <a:rPr lang="en-GB" sz="1110"/>
              <a:t>También: Se interrumpe el vínculo entre la madre y el bebé</a:t>
            </a:r>
            <a:br>
              <a:rPr lang="en-GB" sz="1110"/>
            </a:br>
            <a:r>
              <a:rPr lang="en-GB" sz="1110"/>
              <a:t>El uso de dispositivos suplementarios para la lactancia materna solo debe usarse si se puede limpiar.</a:t>
            </a:r>
            <a:br>
              <a:rPr lang="en-GB" sz="1110"/>
            </a:br>
            <a:endParaRPr/>
          </a:p>
          <a:p>
            <a:pPr marL="0" lvl="0" indent="0" algn="l" rtl="0">
              <a:lnSpc>
                <a:spcPct val="90000"/>
              </a:lnSpc>
              <a:spcBef>
                <a:spcPts val="333"/>
              </a:spcBef>
              <a:spcAft>
                <a:spcPts val="0"/>
              </a:spcAft>
              <a:buNone/>
            </a:pPr>
            <a:endParaRPr sz="1110"/>
          </a:p>
        </p:txBody>
      </p:sp>
      <p:sp>
        <p:nvSpPr>
          <p:cNvPr id="353" name="Google Shape;353;p13: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30</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14: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Clr>
                <a:schemeClr val="dk1"/>
              </a:buClr>
              <a:buSzPts val="1200"/>
              <a:buFont typeface="Calibri"/>
              <a:buNone/>
            </a:pPr>
            <a:r>
              <a:rPr lang="en-GB" sz="1200" b="0">
                <a:solidFill>
                  <a:schemeClr val="dk1"/>
                </a:solidFill>
              </a:rPr>
              <a:t>La alimentación mixta (incluida la fórmula infantil) NO se recomienda porque es peligrosa.</a:t>
            </a:r>
            <a:br>
              <a:rPr lang="en-GB" sz="1200" b="0">
                <a:solidFill>
                  <a:schemeClr val="dk1"/>
                </a:solidFill>
              </a:rPr>
            </a:br>
            <a:r>
              <a:rPr lang="en-GB" sz="1200" b="0">
                <a:solidFill>
                  <a:schemeClr val="dk1"/>
                </a:solidFill>
              </a:rPr>
              <a:t>Las madres que reciben alimentación mixta deben recibir apoyo para que vuelvan a la lactancia materna exclusiva.</a:t>
            </a:r>
            <a:endParaRPr sz="1200" b="0">
              <a:solidFill>
                <a:schemeClr val="dk1"/>
              </a:solidFill>
            </a:endParaRPr>
          </a:p>
          <a:p>
            <a:pPr marL="0" lvl="0" indent="0" algn="l" rtl="0">
              <a:spcBef>
                <a:spcPts val="360"/>
              </a:spcBef>
              <a:spcAft>
                <a:spcPts val="0"/>
              </a:spcAft>
              <a:buNone/>
            </a:pPr>
            <a:endParaRPr/>
          </a:p>
        </p:txBody>
      </p:sp>
      <p:sp>
        <p:nvSpPr>
          <p:cNvPr id="363" name="Google Shape;363;p14: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31</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6: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endParaRPr/>
          </a:p>
        </p:txBody>
      </p:sp>
      <p:sp>
        <p:nvSpPr>
          <p:cNvPr id="373" name="Google Shape;373;p16: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32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y-GB" altLang="en-US" dirty="0"/>
              <a:t>IYCF-E matters -</a:t>
            </a:r>
            <a:r>
              <a:rPr lang="cy-GB" altLang="en-US" baseline="0" dirty="0"/>
              <a:t> </a:t>
            </a:r>
            <a:r>
              <a:rPr lang="cy-GB" altLang="en-US" dirty="0"/>
              <a:t>according to WHO, Guiding principles for feeding infants and young children during emergencies, 2004</a:t>
            </a:r>
            <a:r>
              <a:rPr lang="en-US" altLang="en-US" dirty="0"/>
              <a:t> </a:t>
            </a:r>
            <a:r>
              <a:rPr lang="cy-GB" altLang="en-US" dirty="0"/>
              <a:t>infants and young children are extremely vulnerable to mortality, illness and malnutrition. </a:t>
            </a:r>
            <a:endParaRPr lang="fr-FR" altLang="en-US" dirty="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MS PGothic" pitchFamily="34" charset="-128"/>
              </a:defRPr>
            </a:lvl1pPr>
            <a:lvl2pPr marL="742950" indent="-285750">
              <a:spcBef>
                <a:spcPct val="30000"/>
              </a:spcBef>
              <a:defRPr sz="1200">
                <a:solidFill>
                  <a:schemeClr val="tx1"/>
                </a:solidFill>
                <a:latin typeface="Calibri" pitchFamily="34" charset="0"/>
                <a:ea typeface="MS PGothic" pitchFamily="34" charset="-128"/>
              </a:defRPr>
            </a:lvl2pPr>
            <a:lvl3pPr marL="1143000" indent="-228600">
              <a:spcBef>
                <a:spcPct val="30000"/>
              </a:spcBef>
              <a:defRPr sz="1200">
                <a:solidFill>
                  <a:schemeClr val="tx1"/>
                </a:solidFill>
                <a:latin typeface="Calibri" pitchFamily="34" charset="0"/>
                <a:ea typeface="MS PGothic" pitchFamily="34" charset="-128"/>
              </a:defRPr>
            </a:lvl3pPr>
            <a:lvl4pPr marL="1600200" indent="-228600">
              <a:spcBef>
                <a:spcPct val="30000"/>
              </a:spcBef>
              <a:defRPr sz="1200">
                <a:solidFill>
                  <a:schemeClr val="tx1"/>
                </a:solidFill>
                <a:latin typeface="Calibri" pitchFamily="34" charset="0"/>
                <a:ea typeface="MS PGothic" pitchFamily="34" charset="-128"/>
              </a:defRPr>
            </a:lvl4pPr>
            <a:lvl5pPr marL="2057400" indent="-22860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spcBef>
                <a:spcPct val="0"/>
              </a:spcBef>
            </a:pPr>
            <a:fld id="{91045CBA-655E-40AC-9467-CB9AEA2C6B74}" type="slidenum">
              <a:rPr lang="fr-FR" altLang="en-US">
                <a:latin typeface="Arial" charset="0"/>
              </a:rPr>
              <a:pPr>
                <a:spcBef>
                  <a:spcPct val="0"/>
                </a:spcBef>
              </a:pPr>
              <a:t>4</a:t>
            </a:fld>
            <a:endParaRPr lang="fr-FR" altLang="en-US">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17: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marR="0" lvl="0" indent="0" algn="l" rtl="0">
              <a:lnSpc>
                <a:spcPct val="80000"/>
              </a:lnSpc>
              <a:spcBef>
                <a:spcPts val="0"/>
              </a:spcBef>
              <a:spcAft>
                <a:spcPts val="0"/>
              </a:spcAft>
              <a:buClr>
                <a:srgbClr val="000000"/>
              </a:buClr>
              <a:buSzPts val="1700"/>
              <a:buFont typeface="Gill Sans"/>
              <a:buNone/>
            </a:pPr>
            <a:r>
              <a:rPr lang="en-GB" sz="1700" b="0" i="0" u="none" strike="noStrike" cap="none">
                <a:solidFill>
                  <a:srgbClr val="000000"/>
                </a:solidFill>
                <a:latin typeface="Gill Sans"/>
                <a:ea typeface="Gill Sans"/>
                <a:cs typeface="Gill Sans"/>
                <a:sym typeface="Gill Sans"/>
              </a:rPr>
              <a:t>La prolactina es la hormona productora de leche. La prolactina se libera del cerebro para hacer leche en respuesta al contacto físico: estimulación del pezón y contacto físico, por lo que incluso si el bebé acaricia el pecho, se libera prolactina, lo que desencadena la producción de leche. Esta es la razón por la que piel con piel es importante para el éxito de la lactancia materna. </a:t>
            </a:r>
            <a:br>
              <a:rPr lang="en-GB" sz="1700" b="0" i="0" u="none" strike="noStrike" cap="none">
                <a:solidFill>
                  <a:srgbClr val="000000"/>
                </a:solidFill>
                <a:latin typeface="Gill Sans"/>
                <a:ea typeface="Gill Sans"/>
                <a:cs typeface="Gill Sans"/>
                <a:sym typeface="Gill Sans"/>
              </a:rPr>
            </a:br>
            <a:r>
              <a:rPr lang="en-GB" sz="1700" b="0" i="0" u="none" strike="noStrike" cap="none">
                <a:solidFill>
                  <a:srgbClr val="000000"/>
                </a:solidFill>
                <a:latin typeface="Gill Sans"/>
                <a:ea typeface="Gill Sans"/>
                <a:cs typeface="Gill Sans"/>
                <a:sym typeface="Gill Sans"/>
              </a:rPr>
              <a:t>Con el fin de estimular tantas células secretoras de leche como sea posible en el seno (llamadas células de acini) es importante tener una liberación frecuente de prolactina en los primeros días después del nacimiento (posiblemente hasta 6 semanas); esto maximizará el suministro de leche a largo plazo. </a:t>
            </a:r>
            <a:br>
              <a:rPr lang="en-GB" sz="1700" b="0" i="0" u="none" strike="noStrike" cap="none">
                <a:solidFill>
                  <a:srgbClr val="000000"/>
                </a:solidFill>
                <a:latin typeface="Gill Sans"/>
                <a:ea typeface="Gill Sans"/>
                <a:cs typeface="Gill Sans"/>
                <a:sym typeface="Gill Sans"/>
              </a:rPr>
            </a:br>
            <a:r>
              <a:rPr lang="en-GB" sz="1700" b="0" i="0" u="none" strike="noStrike" cap="none">
                <a:solidFill>
                  <a:srgbClr val="000000"/>
                </a:solidFill>
                <a:latin typeface="Gill Sans"/>
                <a:ea typeface="Gill Sans"/>
                <a:cs typeface="Gill Sans"/>
                <a:sym typeface="Gill Sans"/>
              </a:rPr>
              <a:t>La prolactina produce leche después de la alimentación para la siguiente alimentación. Los niveles de prolactina son particularmente altos por la noche, por lo que la alimentación nocturna es importante si la madre quiere mantener / aumentar su suministro de leche. </a:t>
            </a:r>
            <a:br>
              <a:rPr lang="en-GB" sz="1700" b="0" i="0" u="none" strike="noStrike" cap="none">
                <a:solidFill>
                  <a:srgbClr val="000000"/>
                </a:solidFill>
                <a:latin typeface="Gill Sans"/>
                <a:ea typeface="Gill Sans"/>
                <a:cs typeface="Gill Sans"/>
                <a:sym typeface="Gill Sans"/>
              </a:rPr>
            </a:br>
            <a:endParaRPr sz="1700" b="0" i="0" u="none" strike="noStrike" cap="none">
              <a:solidFill>
                <a:srgbClr val="000000"/>
              </a:solidFill>
              <a:latin typeface="Gill Sans"/>
              <a:ea typeface="Gill Sans"/>
              <a:cs typeface="Gill Sans"/>
              <a:sym typeface="Gill Sans"/>
            </a:endParaRPr>
          </a:p>
        </p:txBody>
      </p:sp>
      <p:sp>
        <p:nvSpPr>
          <p:cNvPr id="387" name="Google Shape;387;p17: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33</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8: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r>
              <a:rPr lang="en-GB" sz="2000">
                <a:latin typeface="Gill Sans"/>
                <a:ea typeface="Gill Sans"/>
                <a:cs typeface="Gill Sans"/>
                <a:sym typeface="Gill Sans"/>
              </a:rPr>
              <a:t>Cuando el bebé mama, hace que se libere la hormona oxitocina. La oxitocina estimula la expulsión o "defrauda" de la leche</a:t>
            </a:r>
            <a:br>
              <a:rPr lang="en-GB" sz="2000">
                <a:latin typeface="Gill Sans"/>
                <a:ea typeface="Gill Sans"/>
                <a:cs typeface="Gill Sans"/>
                <a:sym typeface="Gill Sans"/>
              </a:rPr>
            </a:br>
            <a:r>
              <a:rPr lang="en-GB" sz="2000">
                <a:latin typeface="Gill Sans"/>
                <a:ea typeface="Gill Sans"/>
                <a:cs typeface="Gill Sans"/>
                <a:sym typeface="Gill Sans"/>
              </a:rPr>
              <a:t>(durante o antes de la alimentación). ¡Es la hormona del amor, por lo que a veces solo pensar en el bebé hará que la leche baje! </a:t>
            </a:r>
            <a:br>
              <a:rPr lang="en-GB" sz="2000">
                <a:latin typeface="Gill Sans"/>
                <a:ea typeface="Gill Sans"/>
                <a:cs typeface="Gill Sans"/>
                <a:sym typeface="Gill Sans"/>
              </a:rPr>
            </a:br>
            <a:endParaRPr sz="2000"/>
          </a:p>
        </p:txBody>
      </p:sp>
      <p:sp>
        <p:nvSpPr>
          <p:cNvPr id="404" name="Google Shape;404;p18: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34</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9:notes"/>
          <p:cNvSpPr txBox="1">
            <a:spLocks noGrp="1"/>
          </p:cNvSpPr>
          <p:nvPr>
            <p:ph type="body" idx="1"/>
          </p:nvPr>
        </p:nvSpPr>
        <p:spPr>
          <a:xfrm>
            <a:off x="701675" y="4416425"/>
            <a:ext cx="5607050"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421" name="Google Shape;421;p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23: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lvl="0" indent="0" algn="l" rtl="0">
              <a:lnSpc>
                <a:spcPct val="80000"/>
              </a:lnSpc>
              <a:spcBef>
                <a:spcPts val="0"/>
              </a:spcBef>
              <a:spcAft>
                <a:spcPts val="0"/>
              </a:spcAft>
              <a:buNone/>
            </a:pPr>
            <a:r>
              <a:rPr lang="en-GB" sz="800" b="1">
                <a:latin typeface="Gill Sans"/>
                <a:ea typeface="Gill Sans"/>
                <a:cs typeface="Gill Sans"/>
                <a:sym typeface="Gill Sans"/>
              </a:rPr>
              <a:t>HACER:</a:t>
            </a:r>
            <a:br>
              <a:rPr lang="en-GB" sz="800" b="1">
                <a:latin typeface="Gill Sans"/>
                <a:ea typeface="Gill Sans"/>
                <a:cs typeface="Gill Sans"/>
                <a:sym typeface="Gill Sans"/>
              </a:rPr>
            </a:br>
            <a:r>
              <a:rPr lang="en-GB" sz="800">
                <a:latin typeface="Gill Sans"/>
                <a:ea typeface="Gill Sans"/>
                <a:cs typeface="Gill Sans"/>
                <a:sym typeface="Gill Sans"/>
              </a:rPr>
              <a:t>Pregunte a los participantes qué anotaron en el video sobre el archivo adjunto. Recapitule usando esta diapositiva.</a:t>
            </a:r>
            <a:br>
              <a:rPr lang="en-GB" sz="800">
                <a:latin typeface="Gill Sans"/>
                <a:ea typeface="Gill Sans"/>
                <a:cs typeface="Gill Sans"/>
                <a:sym typeface="Gill Sans"/>
              </a:rPr>
            </a:br>
            <a:r>
              <a:rPr lang="en-GB" sz="800" b="1">
                <a:latin typeface="Gill Sans"/>
                <a:ea typeface="Gill Sans"/>
                <a:cs typeface="Gill Sans"/>
                <a:sym typeface="Gill Sans"/>
              </a:rPr>
              <a:t>DECIR:</a:t>
            </a:r>
            <a:br>
              <a:rPr lang="en-GB" sz="800" b="1">
                <a:latin typeface="Gill Sans"/>
                <a:ea typeface="Gill Sans"/>
                <a:cs typeface="Gill Sans"/>
                <a:sym typeface="Gill Sans"/>
              </a:rPr>
            </a:br>
            <a:r>
              <a:rPr lang="en-GB" sz="800">
                <a:latin typeface="Gill Sans"/>
                <a:ea typeface="Gill Sans"/>
                <a:cs typeface="Gill Sans"/>
                <a:sym typeface="Gill Sans"/>
              </a:rPr>
              <a:t>Hay CUATRO puntos para que el apego recuerde. Areola, Boca, Labio inferior y Mentón.</a:t>
            </a:r>
            <a:br>
              <a:rPr lang="en-GB" sz="800">
                <a:latin typeface="Gill Sans"/>
                <a:ea typeface="Gill Sans"/>
                <a:cs typeface="Gill Sans"/>
                <a:sym typeface="Gill Sans"/>
              </a:rPr>
            </a:br>
            <a:r>
              <a:rPr lang="en-GB" sz="800">
                <a:latin typeface="Gill Sans"/>
                <a:ea typeface="Gill Sans"/>
                <a:cs typeface="Gill Sans"/>
                <a:sym typeface="Gill Sans"/>
              </a:rPr>
              <a:t>1) Más areola visible por encima de la boca del bebé que por debajo</a:t>
            </a:r>
            <a:br>
              <a:rPr lang="en-GB" sz="800">
                <a:latin typeface="Gill Sans"/>
                <a:ea typeface="Gill Sans"/>
                <a:cs typeface="Gill Sans"/>
                <a:sym typeface="Gill Sans"/>
              </a:rPr>
            </a:br>
            <a:r>
              <a:rPr lang="en-GB" sz="800">
                <a:latin typeface="Gill Sans"/>
                <a:ea typeface="Gill Sans"/>
                <a:cs typeface="Gill Sans"/>
                <a:sym typeface="Gill Sans"/>
              </a:rPr>
              <a:t>2) La boca del bebé abierta de par en par</a:t>
            </a:r>
            <a:br>
              <a:rPr lang="en-GB" sz="800">
                <a:latin typeface="Gill Sans"/>
                <a:ea typeface="Gill Sans"/>
                <a:cs typeface="Gill Sans"/>
                <a:sym typeface="Gill Sans"/>
              </a:rPr>
            </a:br>
            <a:r>
              <a:rPr lang="en-GB" sz="800">
                <a:latin typeface="Gill Sans"/>
                <a:ea typeface="Gill Sans"/>
                <a:cs typeface="Gill Sans"/>
                <a:sym typeface="Gill Sans"/>
              </a:rPr>
              <a:t>3) Labio inferior girado hacia afuera</a:t>
            </a:r>
            <a:br>
              <a:rPr lang="en-GB" sz="800">
                <a:latin typeface="Gill Sans"/>
                <a:ea typeface="Gill Sans"/>
                <a:cs typeface="Gill Sans"/>
                <a:sym typeface="Gill Sans"/>
              </a:rPr>
            </a:br>
            <a:r>
              <a:rPr lang="en-GB" sz="800">
                <a:latin typeface="Gill Sans"/>
                <a:ea typeface="Gill Sans"/>
                <a:cs typeface="Gill Sans"/>
                <a:sym typeface="Gill Sans"/>
              </a:rPr>
              <a:t>4) Mentón cerca del pecho</a:t>
            </a:r>
            <a:br>
              <a:rPr lang="en-GB" sz="800">
                <a:latin typeface="Gill Sans"/>
                <a:ea typeface="Gill Sans"/>
                <a:cs typeface="Gill Sans"/>
                <a:sym typeface="Gill Sans"/>
              </a:rPr>
            </a:br>
            <a:r>
              <a:rPr lang="en-GB" sz="800">
                <a:latin typeface="Gill Sans"/>
                <a:ea typeface="Gill Sans"/>
                <a:cs typeface="Gill Sans"/>
                <a:sym typeface="Gill Sans"/>
              </a:rPr>
              <a:t>Esto debería conducir a:</a:t>
            </a:r>
            <a:br>
              <a:rPr lang="en-GB" sz="800">
                <a:latin typeface="Gill Sans"/>
                <a:ea typeface="Gill Sans"/>
                <a:cs typeface="Gill Sans"/>
                <a:sym typeface="Gill Sans"/>
              </a:rPr>
            </a:br>
            <a:r>
              <a:rPr lang="en-GB" sz="800">
                <a:latin typeface="Gill Sans"/>
                <a:ea typeface="Gill Sans"/>
                <a:cs typeface="Gill Sans"/>
                <a:sym typeface="Gill Sans"/>
              </a:rPr>
              <a:t>1) La madre no siente dolor</a:t>
            </a:r>
            <a:br>
              <a:rPr lang="en-GB" sz="800">
                <a:latin typeface="Gill Sans"/>
                <a:ea typeface="Gill Sans"/>
                <a:cs typeface="Gill Sans"/>
                <a:sym typeface="Gill Sans"/>
              </a:rPr>
            </a:br>
            <a:r>
              <a:rPr lang="en-GB" sz="800">
                <a:latin typeface="Gill Sans"/>
                <a:ea typeface="Gill Sans"/>
                <a:cs typeface="Gill Sans"/>
                <a:sym typeface="Gill Sans"/>
              </a:rPr>
              <a:t>2) El bebé amamanta de manera efectiva, lo que es evidente en: Unas pocas succión iniciales rápidas de "llamada", luego succión profunda lenta, en algún momento de pausa en el medio (ver más adelante en la presentación – alimentación frecuente).</a:t>
            </a:r>
            <a:br>
              <a:rPr lang="en-GB" sz="800">
                <a:latin typeface="Gill Sans"/>
                <a:ea typeface="Gill Sans"/>
                <a:cs typeface="Gill Sans"/>
                <a:sym typeface="Gill Sans"/>
              </a:rPr>
            </a:br>
            <a:r>
              <a:rPr lang="en-GB" sz="800" b="1">
                <a:latin typeface="Gill Sans"/>
                <a:ea typeface="Gill Sans"/>
                <a:cs typeface="Gill Sans"/>
                <a:sym typeface="Gill Sans"/>
              </a:rPr>
              <a:t>Consulte el folleto "anatomía mamaria". Debido a que los conductos grandes están en el tejido mamario, el bebé no solo debe chupar el pezón. Su boca necesita estar abierta de par en par. </a:t>
            </a:r>
            <a:br>
              <a:rPr lang="en-GB" sz="800" b="1">
                <a:latin typeface="Gill Sans"/>
                <a:ea typeface="Gill Sans"/>
                <a:cs typeface="Gill Sans"/>
                <a:sym typeface="Gill Sans"/>
              </a:rPr>
            </a:br>
            <a:r>
              <a:rPr lang="en-GB" sz="800" b="0">
                <a:latin typeface="Gill Sans"/>
                <a:ea typeface="Gill Sans"/>
                <a:cs typeface="Gill Sans"/>
                <a:sym typeface="Gill Sans"/>
              </a:rPr>
              <a:t>También tenga en cuenta que la mejilla debe ser redonda y llena y no dibujada. </a:t>
            </a:r>
            <a:br>
              <a:rPr lang="en-GB" sz="800" b="0">
                <a:latin typeface="Gill Sans"/>
                <a:ea typeface="Gill Sans"/>
                <a:cs typeface="Gill Sans"/>
                <a:sym typeface="Gill Sans"/>
              </a:rPr>
            </a:br>
            <a:r>
              <a:rPr lang="en-GB" sz="800" b="1">
                <a:latin typeface="Gill Sans"/>
                <a:ea typeface="Gill Sans"/>
                <a:cs typeface="Gill Sans"/>
                <a:sym typeface="Gill Sans"/>
              </a:rPr>
              <a:t>Preguntar: </a:t>
            </a:r>
            <a:r>
              <a:rPr lang="en-GB" sz="800" b="0">
                <a:latin typeface="Gill Sans"/>
                <a:ea typeface="Gill Sans"/>
                <a:cs typeface="Gill Sans"/>
                <a:sym typeface="Gill Sans"/>
              </a:rPr>
              <a:t>Participantes para chuparse el dedo – ver cómo se dibujan sus mejillas – esto es lo mismo cuando un bebé está "alimentándose con el pezón". Queremos que el bebé tenga la boca llena de tejido mamario </a:t>
            </a:r>
            <a:endParaRPr/>
          </a:p>
          <a:p>
            <a:pPr marL="0" lvl="0" indent="0" algn="l" rtl="0">
              <a:lnSpc>
                <a:spcPct val="80000"/>
              </a:lnSpc>
              <a:spcBef>
                <a:spcPts val="240"/>
              </a:spcBef>
              <a:spcAft>
                <a:spcPts val="0"/>
              </a:spcAft>
              <a:buNone/>
            </a:pPr>
            <a:r>
              <a:rPr lang="en-GB" sz="800" b="0">
                <a:latin typeface="Gill Sans"/>
                <a:ea typeface="Gill Sans"/>
                <a:cs typeface="Gill Sans"/>
                <a:sym typeface="Gill Sans"/>
              </a:rPr>
              <a:t>(Los protectores del pezón pueden evitar que un bebé tenga un buen bocado de senos, por lo que no se recomiendan)</a:t>
            </a:r>
            <a:br>
              <a:rPr lang="en-GB" sz="800" b="0">
                <a:latin typeface="Gill Sans"/>
                <a:ea typeface="Gill Sans"/>
                <a:cs typeface="Gill Sans"/>
                <a:sym typeface="Gill Sans"/>
              </a:rPr>
            </a:br>
            <a:r>
              <a:rPr lang="en-GB" sz="800" b="1">
                <a:latin typeface="Gill Sans"/>
                <a:ea typeface="Gill Sans"/>
                <a:cs typeface="Gill Sans"/>
                <a:sym typeface="Gill Sans"/>
              </a:rPr>
              <a:t>Enfatiza que es la imagen en el lado izquierdo (mirando la pantalla) la que muestra el buen apego.</a:t>
            </a:r>
            <a:br>
              <a:rPr lang="en-GB" sz="800" b="1">
                <a:latin typeface="Gill Sans"/>
                <a:ea typeface="Gill Sans"/>
                <a:cs typeface="Gill Sans"/>
                <a:sym typeface="Gill Sans"/>
              </a:rPr>
            </a:br>
            <a:endParaRPr sz="800">
              <a:latin typeface="Gill Sans"/>
              <a:ea typeface="Gill Sans"/>
              <a:cs typeface="Gill Sans"/>
              <a:sym typeface="Gill Sans"/>
            </a:endParaRPr>
          </a:p>
          <a:p>
            <a:pPr marL="0" lvl="0" indent="0" algn="l" rtl="0">
              <a:lnSpc>
                <a:spcPct val="80000"/>
              </a:lnSpc>
              <a:spcBef>
                <a:spcPts val="240"/>
              </a:spcBef>
              <a:spcAft>
                <a:spcPts val="0"/>
              </a:spcAft>
              <a:buNone/>
            </a:pPr>
            <a:r>
              <a:rPr lang="en-GB" sz="800">
                <a:latin typeface="Gill Sans"/>
                <a:ea typeface="Gill Sans"/>
                <a:cs typeface="Gill Sans"/>
                <a:sym typeface="Gill Sans"/>
              </a:rPr>
              <a:t>Nota: usar dedos como "tijeras" para sostener el pecho significa que el bebé no puede obtener un buen apego. Las madres a menudo lo hacen con el objetivo de ayudar al bebé a respirar manteniendo la nariz libre. Sin embargo, esto no es necesario, si el bebé se lleva más alrededor del cuerpo para que el bebé extienda la cabeza hacia arriba y la barbilla toque el pecho, automáticamente la nariz se desprenderá del seno. Además, las mosas del bebé son suaves y se pueden aplastar, pero las fosas nasales todavía están abiertas. Si el bebé no puede respirar entonces, siempre y cuando el bebé pueda mover libremente la cabeza, se desprenderá del pecho y se volverá a unir de todos modos.. </a:t>
            </a:r>
            <a:endParaRPr/>
          </a:p>
        </p:txBody>
      </p:sp>
      <p:sp>
        <p:nvSpPr>
          <p:cNvPr id="430" name="Google Shape;430;p23: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36</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24: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lvl="0" indent="0" algn="l" rtl="0">
              <a:lnSpc>
                <a:spcPct val="80000"/>
              </a:lnSpc>
              <a:spcBef>
                <a:spcPts val="0"/>
              </a:spcBef>
              <a:spcAft>
                <a:spcPts val="0"/>
              </a:spcAft>
              <a:buNone/>
            </a:pPr>
            <a:r>
              <a:rPr lang="en-GB" sz="1400">
                <a:latin typeface="Gill Sans"/>
                <a:ea typeface="Gill Sans"/>
                <a:cs typeface="Gill Sans"/>
                <a:sym typeface="Gill Sans"/>
              </a:rPr>
              <a:t>Hay diferentes tipos de posiciones. </a:t>
            </a:r>
            <a:br>
              <a:rPr lang="en-GB" sz="1400">
                <a:latin typeface="Gill Sans"/>
                <a:ea typeface="Gill Sans"/>
                <a:cs typeface="Gill Sans"/>
                <a:sym typeface="Gill Sans"/>
              </a:rPr>
            </a:br>
            <a:r>
              <a:rPr lang="en-GB" sz="1400">
                <a:latin typeface="Gill Sans"/>
                <a:ea typeface="Gill Sans"/>
                <a:cs typeface="Gill Sans"/>
                <a:sym typeface="Gill Sans"/>
              </a:rPr>
              <a:t>Es importante que la posición sea sostenible para la madre</a:t>
            </a:r>
            <a:br>
              <a:rPr lang="en-GB" sz="1400">
                <a:latin typeface="Gill Sans"/>
                <a:ea typeface="Gill Sans"/>
                <a:cs typeface="Gill Sans"/>
                <a:sym typeface="Gill Sans"/>
              </a:rPr>
            </a:br>
            <a:r>
              <a:rPr lang="en-GB" sz="1400">
                <a:latin typeface="Gill Sans"/>
                <a:ea typeface="Gill Sans"/>
                <a:cs typeface="Gill Sans"/>
                <a:sym typeface="Gill Sans"/>
              </a:rPr>
              <a:t>Pregunte a los participantes si alguien puede demostrar alguna posición de lactancia materna que conozcan usando el accesorio para muñecas. Pida a los participantes que demuestren replicando lo que ven si no conocen ninguno. Muestre cualquiera que no haya sido cubierto.</a:t>
            </a:r>
            <a:endParaRPr/>
          </a:p>
          <a:p>
            <a:pPr marL="0" lvl="0" indent="0" algn="l" rtl="0">
              <a:lnSpc>
                <a:spcPct val="80000"/>
              </a:lnSpc>
              <a:spcBef>
                <a:spcPts val="420"/>
              </a:spcBef>
              <a:spcAft>
                <a:spcPts val="0"/>
              </a:spcAft>
              <a:buNone/>
            </a:pPr>
            <a:br>
              <a:rPr lang="en-GB" sz="1400">
                <a:latin typeface="Gill Sans"/>
                <a:ea typeface="Gill Sans"/>
                <a:cs typeface="Gill Sans"/>
                <a:sym typeface="Gill Sans"/>
              </a:rPr>
            </a:br>
            <a:r>
              <a:rPr lang="en-GB" sz="1400">
                <a:latin typeface="Gill Sans"/>
                <a:ea typeface="Gill Sans"/>
                <a:cs typeface="Gill Sans"/>
                <a:sym typeface="Gill Sans"/>
              </a:rPr>
              <a:t>Mención </a:t>
            </a:r>
            <a:r>
              <a:rPr lang="en-GB" sz="1400" b="1">
                <a:latin typeface="Gill Sans"/>
                <a:ea typeface="Gill Sans"/>
                <a:cs typeface="Gill Sans"/>
                <a:sym typeface="Gill Sans"/>
              </a:rPr>
              <a:t>La crianza biológica es la lactancia materna relajada</a:t>
            </a:r>
            <a:r>
              <a:rPr lang="en-GB" sz="1400"/>
              <a:t>, las madres ni se sientan bien ni se acuestan de lado o de espaldas.  En cambio, están cómodos  </a:t>
            </a:r>
            <a:r>
              <a:rPr lang="en-GB" sz="1400" u="sng"/>
              <a:t>posiciones semi-reclinadas </a:t>
            </a:r>
            <a:r>
              <a:rPr lang="en-GB" sz="1400"/>
              <a:t>donde cada parte de su cuerpo está apoyada especialmente sus hombros y cuello.  Luego acuestan a sus bebés sobre sus cuerpos para que la cabeza de los bebés esté en algún lugar cerca del pecho. En otras palabras, las madres hacen que el pecho esté disponible.  Los bebés yacen propensos o sobre sus barrigas, pero sus cuerpos sone </a:t>
            </a:r>
            <a:r>
              <a:rPr lang="en-GB" sz="1400" u="sng"/>
              <a:t>no plano pero inclinado hacia arriba </a:t>
            </a:r>
            <a:r>
              <a:rPr lang="en-GB" sz="1400" u="none"/>
              <a:t>(es importante que la madre y el bebé no sean planos, ya que esto puede causar dificultad respiratoria al bebé). Para obtener más información y videos, etc., pueden ir al sitio web: </a:t>
            </a:r>
            <a:r>
              <a:rPr lang="en-GB" sz="839"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http://www.biologicalnurturing.com</a:t>
            </a:r>
            <a:r>
              <a:rPr lang="en-GB" sz="839">
                <a:solidFill>
                  <a:schemeClr val="dk1"/>
                </a:solidFill>
                <a:latin typeface="Calibri"/>
                <a:ea typeface="Calibri"/>
                <a:cs typeface="Calibri"/>
                <a:sym typeface="Calibri"/>
              </a:rPr>
              <a:t> </a:t>
            </a:r>
            <a:endParaRPr sz="1400" u="sng">
              <a:latin typeface="Gill Sans"/>
              <a:ea typeface="Gill Sans"/>
              <a:cs typeface="Gill Sans"/>
              <a:sym typeface="Gill Sans"/>
            </a:endParaRPr>
          </a:p>
          <a:p>
            <a:pPr marL="0" lvl="0" indent="0" algn="l" rtl="0">
              <a:lnSpc>
                <a:spcPct val="80000"/>
              </a:lnSpc>
              <a:spcBef>
                <a:spcPts val="420"/>
              </a:spcBef>
              <a:spcAft>
                <a:spcPts val="0"/>
              </a:spcAft>
              <a:buNone/>
            </a:pPr>
            <a:endParaRPr sz="1400"/>
          </a:p>
        </p:txBody>
      </p:sp>
      <p:sp>
        <p:nvSpPr>
          <p:cNvPr id="445" name="Google Shape;445;p24: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37</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25: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marR="0" lvl="0" indent="0" algn="l" rtl="0">
              <a:lnSpc>
                <a:spcPct val="100000"/>
              </a:lnSpc>
              <a:spcBef>
                <a:spcPts val="0"/>
              </a:spcBef>
              <a:spcAft>
                <a:spcPts val="0"/>
              </a:spcAft>
              <a:buClr>
                <a:schemeClr val="dk1"/>
              </a:buClr>
              <a:buSzPts val="2000"/>
              <a:buFont typeface="Calibri"/>
              <a:buNone/>
            </a:pPr>
            <a:r>
              <a:rPr lang="en-GB" sz="2000"/>
              <a:t>Quitar al bebé del pecho con mala fijación</a:t>
            </a:r>
            <a:br>
              <a:rPr lang="en-GB" sz="2000"/>
            </a:br>
            <a:r>
              <a:rPr lang="en-GB" sz="2000"/>
              <a:t>NO TIRE DEL BEBÉ – esto dañará el pezón.</a:t>
            </a:r>
            <a:br>
              <a:rPr lang="en-GB" sz="2000"/>
            </a:br>
            <a:r>
              <a:rPr lang="en-GB" sz="2000"/>
              <a:t>Ponga un dedo meñique limpio en la esquina de la boca del bebé para detener la succión, el bebé se desprenderá del pecho fácilmente</a:t>
            </a:r>
            <a:br>
              <a:rPr lang="en-GB" sz="2000"/>
            </a:br>
            <a:endParaRPr sz="2000">
              <a:solidFill>
                <a:srgbClr val="0070C0"/>
              </a:solidFill>
            </a:endParaRPr>
          </a:p>
        </p:txBody>
      </p:sp>
      <p:sp>
        <p:nvSpPr>
          <p:cNvPr id="459" name="Google Shape;459;p25: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38</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26: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marR="0" lvl="0" indent="0" algn="l" rtl="0">
              <a:lnSpc>
                <a:spcPct val="80000"/>
              </a:lnSpc>
              <a:spcBef>
                <a:spcPts val="0"/>
              </a:spcBef>
              <a:spcAft>
                <a:spcPts val="0"/>
              </a:spcAft>
              <a:buClr>
                <a:schemeClr val="dk1"/>
              </a:buClr>
              <a:buSzPts val="930"/>
              <a:buFont typeface="Calibri"/>
              <a:buNone/>
            </a:pPr>
            <a:r>
              <a:rPr lang="en-GB" sz="930"/>
              <a:t>Can be improved by improving attachment – for further information on how to deal with this condition see: WHO/UNICEF Infant and Young Child Feeding Counselling: An Integrated Course 2006</a:t>
            </a:r>
            <a:endParaRPr/>
          </a:p>
          <a:p>
            <a:pPr marL="0" lvl="0" indent="0" algn="l" rtl="0">
              <a:lnSpc>
                <a:spcPct val="80000"/>
              </a:lnSpc>
              <a:spcBef>
                <a:spcPts val="279"/>
              </a:spcBef>
              <a:spcAft>
                <a:spcPts val="0"/>
              </a:spcAft>
              <a:buNone/>
            </a:pPr>
            <a:endParaRPr sz="930" b="0">
              <a:solidFill>
                <a:schemeClr val="dk1"/>
              </a:solidFill>
              <a:latin typeface="Calibri"/>
              <a:ea typeface="Calibri"/>
              <a:cs typeface="Calibri"/>
              <a:sym typeface="Calibri"/>
            </a:endParaRPr>
          </a:p>
          <a:p>
            <a:pPr marL="0" lvl="0" indent="0" algn="l" rtl="0">
              <a:lnSpc>
                <a:spcPct val="80000"/>
              </a:lnSpc>
              <a:spcBef>
                <a:spcPts val="279"/>
              </a:spcBef>
              <a:spcAft>
                <a:spcPts val="0"/>
              </a:spcAft>
              <a:buNone/>
            </a:pPr>
            <a:r>
              <a:rPr lang="en-GB" sz="930" b="1" u="sng">
                <a:solidFill>
                  <a:schemeClr val="dk1"/>
                </a:solidFill>
                <a:latin typeface="Calibri"/>
                <a:ea typeface="Calibri"/>
                <a:cs typeface="Calibri"/>
                <a:sym typeface="Calibri"/>
              </a:rPr>
              <a:t>BELOW NOTES only: </a:t>
            </a:r>
            <a:endParaRPr/>
          </a:p>
          <a:p>
            <a:pPr marL="0" lvl="0" indent="0" algn="l" rtl="0">
              <a:lnSpc>
                <a:spcPct val="80000"/>
              </a:lnSpc>
              <a:spcBef>
                <a:spcPts val="279"/>
              </a:spcBef>
              <a:spcAft>
                <a:spcPts val="0"/>
              </a:spcAft>
              <a:buNone/>
            </a:pPr>
            <a:r>
              <a:rPr lang="en-GB" sz="930" b="1">
                <a:solidFill>
                  <a:schemeClr val="dk1"/>
                </a:solidFill>
                <a:latin typeface="Calibri"/>
                <a:ea typeface="Calibri"/>
                <a:cs typeface="Calibri"/>
                <a:sym typeface="Calibri"/>
              </a:rPr>
              <a:t>Symptoms: </a:t>
            </a:r>
            <a:endParaRPr sz="930">
              <a:solidFill>
                <a:schemeClr val="dk1"/>
              </a:solidFill>
              <a:latin typeface="Calibri"/>
              <a:ea typeface="Calibri"/>
              <a:cs typeface="Calibri"/>
              <a:sym typeface="Calibri"/>
            </a:endParaRPr>
          </a:p>
          <a:p>
            <a:pPr marL="0" lvl="0" indent="0" algn="l" rtl="0">
              <a:lnSpc>
                <a:spcPct val="80000"/>
              </a:lnSpc>
              <a:spcBef>
                <a:spcPts val="279"/>
              </a:spcBef>
              <a:spcAft>
                <a:spcPts val="0"/>
              </a:spcAft>
              <a:buNone/>
            </a:pPr>
            <a:r>
              <a:rPr lang="en-GB" sz="930">
                <a:solidFill>
                  <a:schemeClr val="dk1"/>
                </a:solidFill>
                <a:latin typeface="Calibri"/>
                <a:ea typeface="Calibri"/>
                <a:cs typeface="Calibri"/>
                <a:sym typeface="Calibri"/>
              </a:rPr>
              <a:t>Breast/nipple pain </a:t>
            </a:r>
            <a:endParaRPr sz="930">
              <a:solidFill>
                <a:schemeClr val="dk1"/>
              </a:solidFill>
              <a:latin typeface="Calibri"/>
              <a:ea typeface="Calibri"/>
              <a:cs typeface="Calibri"/>
              <a:sym typeface="Calibri"/>
            </a:endParaRPr>
          </a:p>
          <a:p>
            <a:pPr marL="0" lvl="0" indent="0" algn="l" rtl="0">
              <a:lnSpc>
                <a:spcPct val="80000"/>
              </a:lnSpc>
              <a:spcBef>
                <a:spcPts val="279"/>
              </a:spcBef>
              <a:spcAft>
                <a:spcPts val="0"/>
              </a:spcAft>
              <a:buNone/>
            </a:pPr>
            <a:r>
              <a:rPr lang="en-GB" sz="930">
                <a:solidFill>
                  <a:schemeClr val="dk1"/>
                </a:solidFill>
                <a:latin typeface="Calibri"/>
                <a:ea typeface="Calibri"/>
                <a:cs typeface="Calibri"/>
                <a:sym typeface="Calibri"/>
              </a:rPr>
              <a:t>Cracks across top of nipple or around base </a:t>
            </a:r>
            <a:endParaRPr sz="930">
              <a:solidFill>
                <a:schemeClr val="dk1"/>
              </a:solidFill>
              <a:latin typeface="Calibri"/>
              <a:ea typeface="Calibri"/>
              <a:cs typeface="Calibri"/>
              <a:sym typeface="Calibri"/>
            </a:endParaRPr>
          </a:p>
          <a:p>
            <a:pPr marL="0" lvl="0" indent="0" algn="l" rtl="0">
              <a:lnSpc>
                <a:spcPct val="80000"/>
              </a:lnSpc>
              <a:spcBef>
                <a:spcPts val="279"/>
              </a:spcBef>
              <a:spcAft>
                <a:spcPts val="0"/>
              </a:spcAft>
              <a:buNone/>
            </a:pPr>
            <a:r>
              <a:rPr lang="en-GB" sz="930">
                <a:solidFill>
                  <a:schemeClr val="dk1"/>
                </a:solidFill>
                <a:latin typeface="Calibri"/>
                <a:ea typeface="Calibri"/>
                <a:cs typeface="Calibri"/>
                <a:sym typeface="Calibri"/>
              </a:rPr>
              <a:t>Occasional bleeding </a:t>
            </a:r>
            <a:endParaRPr sz="930">
              <a:solidFill>
                <a:schemeClr val="dk1"/>
              </a:solidFill>
              <a:latin typeface="Calibri"/>
              <a:ea typeface="Calibri"/>
              <a:cs typeface="Calibri"/>
              <a:sym typeface="Calibri"/>
            </a:endParaRPr>
          </a:p>
          <a:p>
            <a:pPr marL="0" lvl="0" indent="0" algn="l" rtl="0">
              <a:lnSpc>
                <a:spcPct val="80000"/>
              </a:lnSpc>
              <a:spcBef>
                <a:spcPts val="279"/>
              </a:spcBef>
              <a:spcAft>
                <a:spcPts val="0"/>
              </a:spcAft>
              <a:buNone/>
            </a:pPr>
            <a:r>
              <a:rPr lang="en-GB" sz="930">
                <a:solidFill>
                  <a:schemeClr val="dk1"/>
                </a:solidFill>
                <a:latin typeface="Calibri"/>
                <a:ea typeface="Calibri"/>
                <a:cs typeface="Calibri"/>
                <a:sym typeface="Calibri"/>
              </a:rPr>
              <a:t>May become infected </a:t>
            </a:r>
            <a:endParaRPr sz="930">
              <a:solidFill>
                <a:schemeClr val="dk1"/>
              </a:solidFill>
              <a:latin typeface="Calibri"/>
              <a:ea typeface="Calibri"/>
              <a:cs typeface="Calibri"/>
              <a:sym typeface="Calibri"/>
            </a:endParaRPr>
          </a:p>
          <a:p>
            <a:pPr marL="0" lvl="0" indent="0" algn="l" rtl="0">
              <a:lnSpc>
                <a:spcPct val="80000"/>
              </a:lnSpc>
              <a:spcBef>
                <a:spcPts val="279"/>
              </a:spcBef>
              <a:spcAft>
                <a:spcPts val="0"/>
              </a:spcAft>
              <a:buNone/>
            </a:pPr>
            <a:r>
              <a:rPr lang="en-GB" sz="930">
                <a:solidFill>
                  <a:schemeClr val="dk1"/>
                </a:solidFill>
                <a:latin typeface="Calibri"/>
                <a:ea typeface="Calibri"/>
                <a:cs typeface="Calibri"/>
                <a:sym typeface="Calibri"/>
              </a:rPr>
              <a:t> </a:t>
            </a:r>
            <a:endParaRPr sz="930">
              <a:solidFill>
                <a:schemeClr val="dk1"/>
              </a:solidFill>
              <a:latin typeface="Calibri"/>
              <a:ea typeface="Calibri"/>
              <a:cs typeface="Calibri"/>
              <a:sym typeface="Calibri"/>
            </a:endParaRPr>
          </a:p>
          <a:p>
            <a:pPr marL="0" lvl="0" indent="0" algn="l" rtl="0">
              <a:lnSpc>
                <a:spcPct val="80000"/>
              </a:lnSpc>
              <a:spcBef>
                <a:spcPts val="279"/>
              </a:spcBef>
              <a:spcAft>
                <a:spcPts val="0"/>
              </a:spcAft>
              <a:buNone/>
            </a:pPr>
            <a:r>
              <a:rPr lang="en-GB" sz="930" b="1">
                <a:solidFill>
                  <a:schemeClr val="dk1"/>
                </a:solidFill>
                <a:latin typeface="Calibri"/>
                <a:ea typeface="Calibri"/>
                <a:cs typeface="Calibri"/>
                <a:sym typeface="Calibri"/>
              </a:rPr>
              <a:t>Prevention</a:t>
            </a:r>
            <a:endParaRPr sz="930">
              <a:solidFill>
                <a:schemeClr val="dk1"/>
              </a:solidFill>
              <a:latin typeface="Calibri"/>
              <a:ea typeface="Calibri"/>
              <a:cs typeface="Calibri"/>
              <a:sym typeface="Calibri"/>
            </a:endParaRPr>
          </a:p>
          <a:p>
            <a:pPr marL="0" lvl="0" indent="0" algn="l" rtl="0">
              <a:lnSpc>
                <a:spcPct val="80000"/>
              </a:lnSpc>
              <a:spcBef>
                <a:spcPts val="279"/>
              </a:spcBef>
              <a:spcAft>
                <a:spcPts val="0"/>
              </a:spcAft>
              <a:buNone/>
            </a:pPr>
            <a:r>
              <a:rPr lang="en-GB" sz="930">
                <a:solidFill>
                  <a:schemeClr val="dk1"/>
                </a:solidFill>
                <a:latin typeface="Calibri"/>
                <a:ea typeface="Calibri"/>
                <a:cs typeface="Calibri"/>
                <a:sym typeface="Calibri"/>
              </a:rPr>
              <a:t>Good attachment </a:t>
            </a:r>
            <a:endParaRPr sz="930">
              <a:solidFill>
                <a:schemeClr val="dk1"/>
              </a:solidFill>
              <a:latin typeface="Calibri"/>
              <a:ea typeface="Calibri"/>
              <a:cs typeface="Calibri"/>
              <a:sym typeface="Calibri"/>
            </a:endParaRPr>
          </a:p>
          <a:p>
            <a:pPr marL="0" lvl="0" indent="0" algn="l" rtl="0">
              <a:lnSpc>
                <a:spcPct val="80000"/>
              </a:lnSpc>
              <a:spcBef>
                <a:spcPts val="279"/>
              </a:spcBef>
              <a:spcAft>
                <a:spcPts val="0"/>
              </a:spcAft>
              <a:buNone/>
            </a:pPr>
            <a:r>
              <a:rPr lang="en-GB" sz="930">
                <a:solidFill>
                  <a:schemeClr val="dk1"/>
                </a:solidFill>
                <a:latin typeface="Calibri"/>
                <a:ea typeface="Calibri"/>
                <a:cs typeface="Calibri"/>
                <a:sym typeface="Calibri"/>
              </a:rPr>
              <a:t>Do not use feeding bottles (sucking method is different than breastfeeding so can cause ‘nipple confusion’) </a:t>
            </a:r>
            <a:endParaRPr sz="930">
              <a:solidFill>
                <a:schemeClr val="dk1"/>
              </a:solidFill>
              <a:latin typeface="Calibri"/>
              <a:ea typeface="Calibri"/>
              <a:cs typeface="Calibri"/>
              <a:sym typeface="Calibri"/>
            </a:endParaRPr>
          </a:p>
          <a:p>
            <a:pPr marL="0" lvl="0" indent="0" algn="l" rtl="0">
              <a:lnSpc>
                <a:spcPct val="80000"/>
              </a:lnSpc>
              <a:spcBef>
                <a:spcPts val="279"/>
              </a:spcBef>
              <a:spcAft>
                <a:spcPts val="0"/>
              </a:spcAft>
              <a:buNone/>
            </a:pPr>
            <a:r>
              <a:rPr lang="en-GB" sz="930">
                <a:solidFill>
                  <a:schemeClr val="dk1"/>
                </a:solidFill>
                <a:latin typeface="Calibri"/>
                <a:ea typeface="Calibri"/>
                <a:cs typeface="Calibri"/>
                <a:sym typeface="Calibri"/>
              </a:rPr>
              <a:t>Do not use soap or creams on nipples </a:t>
            </a:r>
            <a:endParaRPr sz="930">
              <a:solidFill>
                <a:schemeClr val="dk1"/>
              </a:solidFill>
              <a:latin typeface="Calibri"/>
              <a:ea typeface="Calibri"/>
              <a:cs typeface="Calibri"/>
              <a:sym typeface="Calibri"/>
            </a:endParaRPr>
          </a:p>
          <a:p>
            <a:pPr marL="0" lvl="0" indent="0" algn="l" rtl="0">
              <a:lnSpc>
                <a:spcPct val="80000"/>
              </a:lnSpc>
              <a:spcBef>
                <a:spcPts val="279"/>
              </a:spcBef>
              <a:spcAft>
                <a:spcPts val="0"/>
              </a:spcAft>
              <a:buNone/>
            </a:pPr>
            <a:r>
              <a:rPr lang="en-GB" sz="930">
                <a:solidFill>
                  <a:schemeClr val="dk1"/>
                </a:solidFill>
                <a:latin typeface="Calibri"/>
                <a:ea typeface="Calibri"/>
                <a:cs typeface="Calibri"/>
                <a:sym typeface="Calibri"/>
              </a:rPr>
              <a:t> </a:t>
            </a:r>
            <a:endParaRPr sz="930">
              <a:solidFill>
                <a:schemeClr val="dk1"/>
              </a:solidFill>
              <a:latin typeface="Calibri"/>
              <a:ea typeface="Calibri"/>
              <a:cs typeface="Calibri"/>
              <a:sym typeface="Calibri"/>
            </a:endParaRPr>
          </a:p>
          <a:p>
            <a:pPr marL="0" lvl="0" indent="0" algn="l" rtl="0">
              <a:lnSpc>
                <a:spcPct val="80000"/>
              </a:lnSpc>
              <a:spcBef>
                <a:spcPts val="279"/>
              </a:spcBef>
              <a:spcAft>
                <a:spcPts val="0"/>
              </a:spcAft>
              <a:buNone/>
            </a:pPr>
            <a:r>
              <a:rPr lang="en-GB" sz="930" b="1">
                <a:solidFill>
                  <a:schemeClr val="dk1"/>
                </a:solidFill>
                <a:latin typeface="Calibri"/>
                <a:ea typeface="Calibri"/>
                <a:cs typeface="Calibri"/>
                <a:sym typeface="Calibri"/>
              </a:rPr>
              <a:t> What to do</a:t>
            </a:r>
            <a:endParaRPr sz="930">
              <a:solidFill>
                <a:schemeClr val="dk1"/>
              </a:solidFill>
              <a:latin typeface="Calibri"/>
              <a:ea typeface="Calibri"/>
              <a:cs typeface="Calibri"/>
              <a:sym typeface="Calibri"/>
            </a:endParaRPr>
          </a:p>
          <a:p>
            <a:pPr marL="0" lvl="0" indent="0" algn="l" rtl="0">
              <a:lnSpc>
                <a:spcPct val="80000"/>
              </a:lnSpc>
              <a:spcBef>
                <a:spcPts val="279"/>
              </a:spcBef>
              <a:spcAft>
                <a:spcPts val="0"/>
              </a:spcAft>
              <a:buNone/>
            </a:pPr>
            <a:r>
              <a:rPr lang="en-GB" sz="930">
                <a:solidFill>
                  <a:schemeClr val="dk1"/>
                </a:solidFill>
                <a:latin typeface="Calibri"/>
                <a:ea typeface="Calibri"/>
                <a:cs typeface="Calibri"/>
                <a:sym typeface="Calibri"/>
              </a:rPr>
              <a:t>Do not stop breastfeeding </a:t>
            </a:r>
            <a:endParaRPr sz="930">
              <a:solidFill>
                <a:schemeClr val="dk1"/>
              </a:solidFill>
              <a:latin typeface="Calibri"/>
              <a:ea typeface="Calibri"/>
              <a:cs typeface="Calibri"/>
              <a:sym typeface="Calibri"/>
            </a:endParaRPr>
          </a:p>
          <a:p>
            <a:pPr marL="0" lvl="0" indent="0" algn="l" rtl="0">
              <a:lnSpc>
                <a:spcPct val="80000"/>
              </a:lnSpc>
              <a:spcBef>
                <a:spcPts val="279"/>
              </a:spcBef>
              <a:spcAft>
                <a:spcPts val="0"/>
              </a:spcAft>
              <a:buNone/>
            </a:pPr>
            <a:r>
              <a:rPr lang="en-GB" sz="930">
                <a:solidFill>
                  <a:schemeClr val="dk1"/>
                </a:solidFill>
                <a:latin typeface="Calibri"/>
                <a:ea typeface="Calibri"/>
                <a:cs typeface="Calibri"/>
                <a:sym typeface="Calibri"/>
              </a:rPr>
              <a:t>Improve attachment making certain baby comes onto the breast from underneath and is held close </a:t>
            </a:r>
            <a:endParaRPr sz="930">
              <a:solidFill>
                <a:schemeClr val="dk1"/>
              </a:solidFill>
              <a:latin typeface="Calibri"/>
              <a:ea typeface="Calibri"/>
              <a:cs typeface="Calibri"/>
              <a:sym typeface="Calibri"/>
            </a:endParaRPr>
          </a:p>
          <a:p>
            <a:pPr marL="0" lvl="0" indent="0" algn="l" rtl="0">
              <a:lnSpc>
                <a:spcPct val="80000"/>
              </a:lnSpc>
              <a:spcBef>
                <a:spcPts val="279"/>
              </a:spcBef>
              <a:spcAft>
                <a:spcPts val="0"/>
              </a:spcAft>
              <a:buNone/>
            </a:pPr>
            <a:r>
              <a:rPr lang="en-GB" sz="930">
                <a:solidFill>
                  <a:schemeClr val="dk1"/>
                </a:solidFill>
                <a:latin typeface="Calibri"/>
                <a:ea typeface="Calibri"/>
                <a:cs typeface="Calibri"/>
                <a:sym typeface="Calibri"/>
              </a:rPr>
              <a:t>Begin to breastfeed on the side that hurts less </a:t>
            </a:r>
            <a:endParaRPr sz="930">
              <a:solidFill>
                <a:schemeClr val="dk1"/>
              </a:solidFill>
              <a:latin typeface="Calibri"/>
              <a:ea typeface="Calibri"/>
              <a:cs typeface="Calibri"/>
              <a:sym typeface="Calibri"/>
            </a:endParaRPr>
          </a:p>
          <a:p>
            <a:pPr marL="0" lvl="0" indent="0" algn="l" rtl="0">
              <a:lnSpc>
                <a:spcPct val="80000"/>
              </a:lnSpc>
              <a:spcBef>
                <a:spcPts val="279"/>
              </a:spcBef>
              <a:spcAft>
                <a:spcPts val="0"/>
              </a:spcAft>
              <a:buNone/>
            </a:pPr>
            <a:r>
              <a:rPr lang="en-GB" sz="930">
                <a:solidFill>
                  <a:schemeClr val="dk1"/>
                </a:solidFill>
                <a:latin typeface="Calibri"/>
                <a:ea typeface="Calibri"/>
                <a:cs typeface="Calibri"/>
                <a:sym typeface="Calibri"/>
              </a:rPr>
              <a:t>Change breastfeeding positions</a:t>
            </a:r>
            <a:endParaRPr sz="930">
              <a:solidFill>
                <a:schemeClr val="dk1"/>
              </a:solidFill>
              <a:latin typeface="Calibri"/>
              <a:ea typeface="Calibri"/>
              <a:cs typeface="Calibri"/>
              <a:sym typeface="Calibri"/>
            </a:endParaRPr>
          </a:p>
          <a:p>
            <a:pPr marL="0" lvl="0" indent="0" algn="l" rtl="0">
              <a:lnSpc>
                <a:spcPct val="80000"/>
              </a:lnSpc>
              <a:spcBef>
                <a:spcPts val="279"/>
              </a:spcBef>
              <a:spcAft>
                <a:spcPts val="0"/>
              </a:spcAft>
              <a:buNone/>
            </a:pPr>
            <a:r>
              <a:rPr lang="en-GB" sz="930">
                <a:solidFill>
                  <a:schemeClr val="dk1"/>
                </a:solidFill>
                <a:latin typeface="Calibri"/>
                <a:ea typeface="Calibri"/>
                <a:cs typeface="Calibri"/>
                <a:sym typeface="Calibri"/>
              </a:rPr>
              <a:t>Let baby come off breast by him/herself </a:t>
            </a:r>
            <a:endParaRPr sz="930">
              <a:solidFill>
                <a:schemeClr val="dk1"/>
              </a:solidFill>
              <a:latin typeface="Calibri"/>
              <a:ea typeface="Calibri"/>
              <a:cs typeface="Calibri"/>
              <a:sym typeface="Calibri"/>
            </a:endParaRPr>
          </a:p>
          <a:p>
            <a:pPr marL="0" lvl="0" indent="0" algn="l" rtl="0">
              <a:lnSpc>
                <a:spcPct val="80000"/>
              </a:lnSpc>
              <a:spcBef>
                <a:spcPts val="279"/>
              </a:spcBef>
              <a:spcAft>
                <a:spcPts val="0"/>
              </a:spcAft>
              <a:buNone/>
            </a:pPr>
            <a:r>
              <a:rPr lang="en-GB" sz="930">
                <a:solidFill>
                  <a:schemeClr val="dk1"/>
                </a:solidFill>
                <a:latin typeface="Calibri"/>
                <a:ea typeface="Calibri"/>
                <a:cs typeface="Calibri"/>
                <a:sym typeface="Calibri"/>
              </a:rPr>
              <a:t>Apply drops of breast milk to nipples </a:t>
            </a:r>
            <a:endParaRPr sz="930">
              <a:solidFill>
                <a:schemeClr val="dk1"/>
              </a:solidFill>
              <a:latin typeface="Calibri"/>
              <a:ea typeface="Calibri"/>
              <a:cs typeface="Calibri"/>
              <a:sym typeface="Calibri"/>
            </a:endParaRPr>
          </a:p>
          <a:p>
            <a:pPr marL="0" lvl="0" indent="0" algn="l" rtl="0">
              <a:lnSpc>
                <a:spcPct val="80000"/>
              </a:lnSpc>
              <a:spcBef>
                <a:spcPts val="279"/>
              </a:spcBef>
              <a:spcAft>
                <a:spcPts val="0"/>
              </a:spcAft>
              <a:buNone/>
            </a:pPr>
            <a:r>
              <a:rPr lang="en-GB" sz="930">
                <a:solidFill>
                  <a:schemeClr val="dk1"/>
                </a:solidFill>
                <a:latin typeface="Calibri"/>
                <a:ea typeface="Calibri"/>
                <a:cs typeface="Calibri"/>
                <a:sym typeface="Calibri"/>
              </a:rPr>
              <a:t>Do not use soap or cream on nipples </a:t>
            </a:r>
            <a:endParaRPr sz="930">
              <a:solidFill>
                <a:schemeClr val="dk1"/>
              </a:solidFill>
              <a:latin typeface="Calibri"/>
              <a:ea typeface="Calibri"/>
              <a:cs typeface="Calibri"/>
              <a:sym typeface="Calibri"/>
            </a:endParaRPr>
          </a:p>
          <a:p>
            <a:pPr marL="0" lvl="0" indent="0" algn="l" rtl="0">
              <a:lnSpc>
                <a:spcPct val="80000"/>
              </a:lnSpc>
              <a:spcBef>
                <a:spcPts val="279"/>
              </a:spcBef>
              <a:spcAft>
                <a:spcPts val="0"/>
              </a:spcAft>
              <a:buNone/>
            </a:pPr>
            <a:r>
              <a:rPr lang="en-GB" sz="930">
                <a:solidFill>
                  <a:schemeClr val="dk1"/>
                </a:solidFill>
                <a:latin typeface="Calibri"/>
                <a:ea typeface="Calibri"/>
                <a:cs typeface="Calibri"/>
                <a:sym typeface="Calibri"/>
              </a:rPr>
              <a:t>Do not wait until the breast is full to breastfeed </a:t>
            </a:r>
            <a:endParaRPr sz="930">
              <a:solidFill>
                <a:schemeClr val="dk1"/>
              </a:solidFill>
              <a:latin typeface="Calibri"/>
              <a:ea typeface="Calibri"/>
              <a:cs typeface="Calibri"/>
              <a:sym typeface="Calibri"/>
            </a:endParaRPr>
          </a:p>
          <a:p>
            <a:pPr marL="0" lvl="0" indent="0" algn="l" rtl="0">
              <a:lnSpc>
                <a:spcPct val="80000"/>
              </a:lnSpc>
              <a:spcBef>
                <a:spcPts val="279"/>
              </a:spcBef>
              <a:spcAft>
                <a:spcPts val="0"/>
              </a:spcAft>
              <a:buNone/>
            </a:pPr>
            <a:r>
              <a:rPr lang="en-GB" sz="930">
                <a:solidFill>
                  <a:schemeClr val="dk1"/>
                </a:solidFill>
                <a:latin typeface="Calibri"/>
                <a:ea typeface="Calibri"/>
                <a:cs typeface="Calibri"/>
                <a:sym typeface="Calibri"/>
              </a:rPr>
              <a:t>Do not use bottles </a:t>
            </a:r>
            <a:endParaRPr sz="930">
              <a:solidFill>
                <a:schemeClr val="dk1"/>
              </a:solidFill>
              <a:latin typeface="Calibri"/>
              <a:ea typeface="Calibri"/>
              <a:cs typeface="Calibri"/>
              <a:sym typeface="Calibri"/>
            </a:endParaRPr>
          </a:p>
          <a:p>
            <a:pPr marL="0" lvl="0" indent="0" algn="l" rtl="0">
              <a:lnSpc>
                <a:spcPct val="80000"/>
              </a:lnSpc>
              <a:spcBef>
                <a:spcPts val="279"/>
              </a:spcBef>
              <a:spcAft>
                <a:spcPts val="0"/>
              </a:spcAft>
              <a:buNone/>
            </a:pPr>
            <a:r>
              <a:rPr lang="en-GB" sz="930">
                <a:solidFill>
                  <a:schemeClr val="dk1"/>
                </a:solidFill>
                <a:latin typeface="Calibri"/>
                <a:ea typeface="Calibri"/>
                <a:cs typeface="Calibri"/>
                <a:sym typeface="Calibri"/>
              </a:rPr>
              <a:t>Hand express a bit before feeding</a:t>
            </a:r>
            <a:endParaRPr sz="930">
              <a:solidFill>
                <a:schemeClr val="dk1"/>
              </a:solidFill>
              <a:latin typeface="Calibri"/>
              <a:ea typeface="Calibri"/>
              <a:cs typeface="Calibri"/>
              <a:sym typeface="Calibri"/>
            </a:endParaRPr>
          </a:p>
          <a:p>
            <a:pPr marL="0" lvl="0" indent="0" algn="l" rtl="0">
              <a:lnSpc>
                <a:spcPct val="80000"/>
              </a:lnSpc>
              <a:spcBef>
                <a:spcPts val="279"/>
              </a:spcBef>
              <a:spcAft>
                <a:spcPts val="0"/>
              </a:spcAft>
              <a:buNone/>
            </a:pPr>
            <a:r>
              <a:rPr lang="en-GB" sz="930">
                <a:solidFill>
                  <a:schemeClr val="dk1"/>
                </a:solidFill>
                <a:latin typeface="Calibri"/>
                <a:ea typeface="Calibri"/>
                <a:cs typeface="Calibri"/>
                <a:sym typeface="Calibri"/>
              </a:rPr>
              <a:t>Try breast compression to shorten feed</a:t>
            </a:r>
            <a:endParaRPr sz="930">
              <a:solidFill>
                <a:schemeClr val="dk1"/>
              </a:solidFill>
              <a:latin typeface="Calibri"/>
              <a:ea typeface="Calibri"/>
              <a:cs typeface="Calibri"/>
              <a:sym typeface="Calibri"/>
            </a:endParaRPr>
          </a:p>
          <a:p>
            <a:pPr marL="0" marR="0" lvl="0" indent="0" algn="l" rtl="0">
              <a:lnSpc>
                <a:spcPct val="80000"/>
              </a:lnSpc>
              <a:spcBef>
                <a:spcPts val="279"/>
              </a:spcBef>
              <a:spcAft>
                <a:spcPts val="0"/>
              </a:spcAft>
              <a:buClr>
                <a:schemeClr val="dk1"/>
              </a:buClr>
              <a:buSzPts val="930"/>
              <a:buFont typeface="Calibri"/>
              <a:buNone/>
            </a:pPr>
            <a:endParaRPr sz="930"/>
          </a:p>
          <a:p>
            <a:pPr marL="0" lvl="0" indent="0" algn="l" rtl="0">
              <a:lnSpc>
                <a:spcPct val="80000"/>
              </a:lnSpc>
              <a:spcBef>
                <a:spcPts val="279"/>
              </a:spcBef>
              <a:spcAft>
                <a:spcPts val="0"/>
              </a:spcAft>
              <a:buNone/>
            </a:pPr>
            <a:endParaRPr sz="930"/>
          </a:p>
        </p:txBody>
      </p:sp>
      <p:sp>
        <p:nvSpPr>
          <p:cNvPr id="469" name="Google Shape;469;p26: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39</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27: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marR="0" lvl="0" indent="0" algn="l" rtl="0">
              <a:lnSpc>
                <a:spcPct val="80000"/>
              </a:lnSpc>
              <a:spcBef>
                <a:spcPts val="0"/>
              </a:spcBef>
              <a:spcAft>
                <a:spcPts val="0"/>
              </a:spcAft>
              <a:buClr>
                <a:schemeClr val="dk1"/>
              </a:buClr>
              <a:buSzPts val="570"/>
              <a:buFont typeface="Calibri"/>
              <a:buNone/>
            </a:pPr>
            <a:r>
              <a:rPr lang="en-GB" sz="570"/>
              <a:t>Se puede mejorar mejorando el apego – para obtener más información sobre cómo hacer frente a esta afección, véase: OMS/UNICEF Infant and Young Child Feeding Counselling: An Integrated Course 2006</a:t>
            </a:r>
            <a:br>
              <a:rPr lang="en-GB" sz="570"/>
            </a:br>
            <a:endParaRPr/>
          </a:p>
          <a:p>
            <a:pPr marL="0" marR="0" lvl="0" indent="0" algn="l" rtl="0">
              <a:lnSpc>
                <a:spcPct val="80000"/>
              </a:lnSpc>
              <a:spcBef>
                <a:spcPts val="171"/>
              </a:spcBef>
              <a:spcAft>
                <a:spcPts val="0"/>
              </a:spcAft>
              <a:buClr>
                <a:schemeClr val="dk1"/>
              </a:buClr>
              <a:buSzPts val="570"/>
              <a:buFont typeface="Calibri"/>
              <a:buNone/>
            </a:pPr>
            <a:r>
              <a:rPr lang="en-GB" sz="570" b="1" u="sng">
                <a:solidFill>
                  <a:schemeClr val="dk1"/>
                </a:solidFill>
                <a:latin typeface="Calibri"/>
                <a:ea typeface="Calibri"/>
                <a:cs typeface="Calibri"/>
                <a:sym typeface="Calibri"/>
              </a:rPr>
              <a:t>NOTAS A CONTINUACIÓN solamente: </a:t>
            </a:r>
            <a:br>
              <a:rPr lang="en-GB" sz="570" b="1" u="sng">
                <a:solidFill>
                  <a:schemeClr val="dk1"/>
                </a:solidFill>
                <a:latin typeface="Calibri"/>
                <a:ea typeface="Calibri"/>
                <a:cs typeface="Calibri"/>
                <a:sym typeface="Calibri"/>
              </a:rPr>
            </a:br>
            <a:r>
              <a:rPr lang="en-GB" sz="570" b="1">
                <a:solidFill>
                  <a:schemeClr val="dk1"/>
                </a:solidFill>
                <a:latin typeface="Calibri"/>
                <a:ea typeface="Calibri"/>
                <a:cs typeface="Calibri"/>
                <a:sym typeface="Calibri"/>
              </a:rPr>
              <a:t>Síntomas de los conductos tapados: </a:t>
            </a:r>
            <a:endParaRPr sz="570">
              <a:solidFill>
                <a:schemeClr val="dk1"/>
              </a:solidFill>
              <a:latin typeface="Calibri"/>
              <a:ea typeface="Calibri"/>
              <a:cs typeface="Calibri"/>
              <a:sym typeface="Calibri"/>
            </a:endParaRPr>
          </a:p>
          <a:p>
            <a:pPr marL="0" lvl="0" indent="0" algn="l" rtl="0">
              <a:lnSpc>
                <a:spcPct val="80000"/>
              </a:lnSpc>
              <a:spcBef>
                <a:spcPts val="171"/>
              </a:spcBef>
              <a:spcAft>
                <a:spcPts val="0"/>
              </a:spcAft>
              <a:buNone/>
            </a:pPr>
            <a:r>
              <a:rPr lang="en-GB" sz="570">
                <a:solidFill>
                  <a:schemeClr val="dk1"/>
                </a:solidFill>
                <a:latin typeface="Calibri"/>
                <a:ea typeface="Calibri"/>
                <a:cs typeface="Calibri"/>
                <a:sym typeface="Calibri"/>
              </a:rPr>
              <a:t>Bulto, sensibilidad, enrojecimiento localizado, se siente bien, sin fiebre </a:t>
            </a:r>
            <a:br>
              <a:rPr lang="en-GB" sz="570">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Podría ver una mancha blanca en el pezón</a:t>
            </a:r>
            <a:br>
              <a:rPr lang="en-GB" sz="570">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 </a:t>
            </a:r>
            <a:br>
              <a:rPr lang="en-GB" sz="570">
                <a:solidFill>
                  <a:schemeClr val="dk1"/>
                </a:solidFill>
                <a:latin typeface="Calibri"/>
                <a:ea typeface="Calibri"/>
                <a:cs typeface="Calibri"/>
                <a:sym typeface="Calibri"/>
              </a:rPr>
            </a:br>
            <a:r>
              <a:rPr lang="en-GB" sz="570" b="1">
                <a:solidFill>
                  <a:schemeClr val="dk1"/>
                </a:solidFill>
                <a:latin typeface="Calibri"/>
                <a:ea typeface="Calibri"/>
                <a:cs typeface="Calibri"/>
                <a:sym typeface="Calibri"/>
              </a:rPr>
              <a:t>Síntomas de la mastitis: </a:t>
            </a:r>
            <a:br>
              <a:rPr lang="en-GB" sz="570" b="1">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Hinchazón dura </a:t>
            </a:r>
            <a:br>
              <a:rPr lang="en-GB" sz="570">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Dolor intenso </a:t>
            </a:r>
            <a:br>
              <a:rPr lang="en-GB" sz="570">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Enrojecimiento en un área </a:t>
            </a:r>
            <a:br>
              <a:rPr lang="en-GB" sz="570">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Generalmente no se siente bien </a:t>
            </a:r>
            <a:br>
              <a:rPr lang="en-GB" sz="570">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Fiebre </a:t>
            </a:r>
            <a:br>
              <a:rPr lang="en-GB" sz="570">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A veces, un bebé se niega a alimentarse ya que la leche sabe más salada. </a:t>
            </a:r>
            <a:br>
              <a:rPr lang="en-GB" sz="570">
                <a:solidFill>
                  <a:schemeClr val="dk1"/>
                </a:solidFill>
                <a:latin typeface="Calibri"/>
                <a:ea typeface="Calibri"/>
                <a:cs typeface="Calibri"/>
                <a:sym typeface="Calibri"/>
              </a:rPr>
            </a:br>
            <a:r>
              <a:rPr lang="en-GB" sz="570" b="1">
                <a:solidFill>
                  <a:schemeClr val="dk1"/>
                </a:solidFill>
                <a:latin typeface="Calibri"/>
                <a:ea typeface="Calibri"/>
                <a:cs typeface="Calibri"/>
                <a:sym typeface="Calibri"/>
              </a:rPr>
              <a:t> </a:t>
            </a:r>
            <a:endParaRPr sz="570">
              <a:solidFill>
                <a:schemeClr val="dk1"/>
              </a:solidFill>
              <a:latin typeface="Calibri"/>
              <a:ea typeface="Calibri"/>
              <a:cs typeface="Calibri"/>
              <a:sym typeface="Calibri"/>
            </a:endParaRPr>
          </a:p>
          <a:p>
            <a:pPr marL="0" lvl="0" indent="0" algn="l" rtl="0">
              <a:lnSpc>
                <a:spcPct val="80000"/>
              </a:lnSpc>
              <a:spcBef>
                <a:spcPts val="171"/>
              </a:spcBef>
              <a:spcAft>
                <a:spcPts val="0"/>
              </a:spcAft>
              <a:buNone/>
            </a:pPr>
            <a:r>
              <a:rPr lang="en-GB" sz="570" b="1">
                <a:solidFill>
                  <a:schemeClr val="dk1"/>
                </a:solidFill>
                <a:latin typeface="Calibri"/>
                <a:ea typeface="Calibri"/>
                <a:cs typeface="Calibri"/>
                <a:sym typeface="Calibri"/>
              </a:rPr>
              <a:t>Prevención</a:t>
            </a:r>
            <a:br>
              <a:rPr lang="en-GB" sz="570" b="1">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Obtenga apoyo de la familia para realizar tareas de cuidado no infantil </a:t>
            </a:r>
            <a:br>
              <a:rPr lang="en-GB" sz="570">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Asegurar un buen apego </a:t>
            </a:r>
            <a:br>
              <a:rPr lang="en-GB" sz="570">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Amamantar a demanda y dejar que el bebé termine /salga del pecho por sí mismo </a:t>
            </a:r>
            <a:br>
              <a:rPr lang="en-GB" sz="570">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Evite sostener el pecho en tijeras </a:t>
            </a:r>
            <a:br>
              <a:rPr lang="en-GB" sz="570">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Evite la ropa ajustada </a:t>
            </a:r>
            <a:br>
              <a:rPr lang="en-GB" sz="570">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 </a:t>
            </a:r>
            <a:endParaRPr sz="570">
              <a:solidFill>
                <a:schemeClr val="dk1"/>
              </a:solidFill>
              <a:latin typeface="Calibri"/>
              <a:ea typeface="Calibri"/>
              <a:cs typeface="Calibri"/>
              <a:sym typeface="Calibri"/>
            </a:endParaRPr>
          </a:p>
          <a:p>
            <a:pPr marL="0" lvl="0" indent="0" algn="l" rtl="0">
              <a:lnSpc>
                <a:spcPct val="80000"/>
              </a:lnSpc>
              <a:spcBef>
                <a:spcPts val="171"/>
              </a:spcBef>
              <a:spcAft>
                <a:spcPts val="0"/>
              </a:spcAft>
              <a:buNone/>
            </a:pPr>
            <a:r>
              <a:rPr lang="en-GB" sz="570" b="1">
                <a:solidFill>
                  <a:schemeClr val="dk1"/>
                </a:solidFill>
                <a:latin typeface="Calibri"/>
                <a:ea typeface="Calibri"/>
                <a:cs typeface="Calibri"/>
                <a:sym typeface="Calibri"/>
              </a:rPr>
              <a:t>Qué hacer</a:t>
            </a:r>
            <a:br>
              <a:rPr lang="en-GB" sz="570" b="1">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No deje de amamantar (si no se elimina la leche, el riesgo de absceso aumenta; deje que el bebé se alimente con la frecuencia que él o ella lo haga) </a:t>
            </a:r>
            <a:br>
              <a:rPr lang="en-GB" sz="570">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Aplicar calor (agua, toalla caliente) </a:t>
            </a:r>
            <a:br>
              <a:rPr lang="en-GB" sz="570">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Sostenga al bebé en diferentes posiciones, de modo que la lengua / barbilla del bebé esté cerca del sitio del conducto / mastitis taponada (el área rojiza). La lengua / barbilla masajeará el seno y liberará la leche de esa parte del seno. </a:t>
            </a:r>
            <a:br>
              <a:rPr lang="en-GB" sz="570">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Asegurar un buen apego </a:t>
            </a:r>
            <a:br>
              <a:rPr lang="en-GB" sz="570">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Para conductos tapados: aplique una presión suave en el seno con la mano plana, rodando los dedos hacia el pezón; luego extraer leche o dejar que el bebé se alimente cada 2-3 horas día y noche </a:t>
            </a:r>
            <a:br>
              <a:rPr lang="en-GB" sz="570">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Descanso (madre) </a:t>
            </a:r>
            <a:br>
              <a:rPr lang="en-GB" sz="570">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Beba más líquidos (madre) </a:t>
            </a:r>
            <a:br>
              <a:rPr lang="en-GB" sz="570">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Si no hay mejoría en 24 horas, consulte </a:t>
            </a:r>
            <a:br>
              <a:rPr lang="en-GB" sz="570">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 Si es mastitis: expresar si es demasiado doloroso para mamar; la leche materna extraída se puede administrar al bebé (si la madre no está infectada por el VIH) </a:t>
            </a:r>
            <a:br>
              <a:rPr lang="en-GB" sz="570">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Si tiene mastitis, busque tratamiento </a:t>
            </a:r>
            <a:br>
              <a:rPr lang="en-GB" sz="570">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Si hay pus, desechar expresando y continuar amamantando </a:t>
            </a:r>
            <a:br>
              <a:rPr lang="en-GB" sz="570">
                <a:solidFill>
                  <a:schemeClr val="dk1"/>
                </a:solidFill>
                <a:latin typeface="Calibri"/>
                <a:ea typeface="Calibri"/>
                <a:cs typeface="Calibri"/>
                <a:sym typeface="Calibri"/>
              </a:rPr>
            </a:br>
            <a:r>
              <a:rPr lang="en-GB" sz="570">
                <a:solidFill>
                  <a:schemeClr val="dk1"/>
                </a:solidFill>
                <a:latin typeface="Calibri"/>
                <a:ea typeface="Calibri"/>
                <a:cs typeface="Calibri"/>
                <a:sym typeface="Calibri"/>
              </a:rPr>
              <a:t> </a:t>
            </a:r>
            <a:br>
              <a:rPr lang="en-GB" sz="570">
                <a:solidFill>
                  <a:schemeClr val="dk1"/>
                </a:solidFill>
                <a:latin typeface="Calibri"/>
                <a:ea typeface="Calibri"/>
                <a:cs typeface="Calibri"/>
                <a:sym typeface="Calibri"/>
              </a:rPr>
            </a:br>
            <a:endParaRPr sz="570"/>
          </a:p>
        </p:txBody>
      </p:sp>
      <p:sp>
        <p:nvSpPr>
          <p:cNvPr id="480" name="Google Shape;480;p27: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40</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28: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marR="0" lvl="0" indent="0" algn="l" rtl="0">
              <a:lnSpc>
                <a:spcPct val="80000"/>
              </a:lnSpc>
              <a:spcBef>
                <a:spcPts val="0"/>
              </a:spcBef>
              <a:spcAft>
                <a:spcPts val="0"/>
              </a:spcAft>
              <a:buClr>
                <a:schemeClr val="dk1"/>
              </a:buClr>
              <a:buSzPts val="660"/>
              <a:buFont typeface="Calibri"/>
              <a:buNone/>
            </a:pPr>
            <a:r>
              <a:rPr lang="en-GB" sz="660"/>
              <a:t>Puede mejorarse mejorando el apego - para más información sobre cómo tratar esta afección, véase: OMS/UNICEF Asesoramiento sobre la alimentación del lactante y el niño pequeño: Un curso integrado 2006</a:t>
            </a:r>
            <a:endParaRPr/>
          </a:p>
          <a:p>
            <a:pPr marL="0" marR="0" lvl="0" indent="0" algn="l" rtl="0">
              <a:lnSpc>
                <a:spcPct val="80000"/>
              </a:lnSpc>
              <a:spcBef>
                <a:spcPts val="198"/>
              </a:spcBef>
              <a:spcAft>
                <a:spcPts val="0"/>
              </a:spcAft>
              <a:buClr>
                <a:schemeClr val="dk1"/>
              </a:buClr>
              <a:buSzPts val="660"/>
              <a:buFont typeface="Calibri"/>
              <a:buNone/>
            </a:pPr>
            <a:r>
              <a:rPr lang="en-GB" sz="660"/>
              <a:t>(Nota: La congestión no es lo mismo que la plenitud normal que ocurre unos días después del parto. Si la leche fluye bien, continúe amamantando y la pesadez, dureza o bultos disminuirán después de amamantar. En unos pocos días los senos se ajustarán a las necesidades del bebé y se sentirán menos llenos)</a:t>
            </a:r>
            <a:endParaRPr/>
          </a:p>
          <a:p>
            <a:pPr marL="0" marR="0" lvl="0" indent="0" algn="l" rtl="0">
              <a:lnSpc>
                <a:spcPct val="80000"/>
              </a:lnSpc>
              <a:spcBef>
                <a:spcPts val="198"/>
              </a:spcBef>
              <a:spcAft>
                <a:spcPts val="0"/>
              </a:spcAft>
              <a:buClr>
                <a:schemeClr val="dk1"/>
              </a:buClr>
              <a:buSzPts val="660"/>
              <a:buFont typeface="Calibri"/>
              <a:buNone/>
            </a:pPr>
            <a:endParaRPr sz="660"/>
          </a:p>
          <a:p>
            <a:pPr marL="0" marR="0" lvl="0" indent="0" algn="l" rtl="0">
              <a:lnSpc>
                <a:spcPct val="80000"/>
              </a:lnSpc>
              <a:spcBef>
                <a:spcPts val="198"/>
              </a:spcBef>
              <a:spcAft>
                <a:spcPts val="0"/>
              </a:spcAft>
              <a:buClr>
                <a:schemeClr val="dk1"/>
              </a:buClr>
              <a:buSzPts val="660"/>
              <a:buFont typeface="Calibri"/>
              <a:buNone/>
            </a:pPr>
            <a:r>
              <a:rPr lang="en-GB" sz="660" b="1" u="sng">
                <a:solidFill>
                  <a:schemeClr val="dk1"/>
                </a:solidFill>
                <a:latin typeface="Calibri"/>
                <a:ea typeface="Calibri"/>
                <a:cs typeface="Calibri"/>
                <a:sym typeface="Calibri"/>
              </a:rPr>
              <a:t>Sólo NOTAS ABAJO: </a:t>
            </a:r>
            <a:endParaRPr/>
          </a:p>
          <a:p>
            <a:pPr marL="0" lvl="0" indent="0" algn="l" rtl="0">
              <a:lnSpc>
                <a:spcPct val="80000"/>
              </a:lnSpc>
              <a:spcBef>
                <a:spcPts val="198"/>
              </a:spcBef>
              <a:spcAft>
                <a:spcPts val="0"/>
              </a:spcAft>
              <a:buNone/>
            </a:pPr>
            <a:r>
              <a:rPr lang="en-GB" sz="660" b="1">
                <a:solidFill>
                  <a:schemeClr val="dk1"/>
                </a:solidFill>
                <a:latin typeface="Calibri"/>
                <a:ea typeface="Calibri"/>
                <a:cs typeface="Calibri"/>
                <a:sym typeface="Calibri"/>
              </a:rPr>
              <a:t>Congestión mamaria</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b="1">
                <a:solidFill>
                  <a:schemeClr val="dk1"/>
                </a:solidFill>
                <a:latin typeface="Calibri"/>
                <a:ea typeface="Calibri"/>
                <a:cs typeface="Calibri"/>
                <a:sym typeface="Calibri"/>
              </a:rPr>
              <a:t>Síntomas</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a:solidFill>
                  <a:schemeClr val="dk1"/>
                </a:solidFill>
                <a:latin typeface="Calibri"/>
                <a:ea typeface="Calibri"/>
                <a:cs typeface="Calibri"/>
                <a:sym typeface="Calibri"/>
              </a:rPr>
              <a:t>Ocurre en ambos senos</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a:solidFill>
                  <a:schemeClr val="dk1"/>
                </a:solidFill>
                <a:latin typeface="Calibri"/>
                <a:ea typeface="Calibri"/>
                <a:cs typeface="Calibri"/>
                <a:sym typeface="Calibri"/>
              </a:rPr>
              <a:t>Hinchazón </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a:solidFill>
                  <a:schemeClr val="dk1"/>
                </a:solidFill>
                <a:latin typeface="Calibri"/>
                <a:ea typeface="Calibri"/>
                <a:cs typeface="Calibri"/>
                <a:sym typeface="Calibri"/>
              </a:rPr>
              <a:t>Ternura </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a:solidFill>
                  <a:schemeClr val="dk1"/>
                </a:solidFill>
                <a:latin typeface="Calibri"/>
                <a:ea typeface="Calibri"/>
                <a:cs typeface="Calibri"/>
                <a:sym typeface="Calibri"/>
              </a:rPr>
              <a:t>Calor </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a:solidFill>
                  <a:schemeClr val="dk1"/>
                </a:solidFill>
                <a:latin typeface="Calibri"/>
                <a:ea typeface="Calibri"/>
                <a:cs typeface="Calibri"/>
                <a:sym typeface="Calibri"/>
              </a:rPr>
              <a:t>Ligero enrojecimiento </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a:solidFill>
                  <a:schemeClr val="dk1"/>
                </a:solidFill>
                <a:latin typeface="Calibri"/>
                <a:ea typeface="Calibri"/>
                <a:cs typeface="Calibri"/>
                <a:sym typeface="Calibri"/>
              </a:rPr>
              <a:t>Dolor </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a:solidFill>
                  <a:schemeClr val="dk1"/>
                </a:solidFill>
                <a:latin typeface="Calibri"/>
                <a:ea typeface="Calibri"/>
                <a:cs typeface="Calibri"/>
                <a:sym typeface="Calibri"/>
              </a:rPr>
              <a:t>Piel brillante, firme y pezón aplanado y difícil de fijar </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a:solidFill>
                  <a:schemeClr val="dk1"/>
                </a:solidFill>
                <a:latin typeface="Calibri"/>
                <a:ea typeface="Calibri"/>
                <a:cs typeface="Calibri"/>
                <a:sym typeface="Calibri"/>
              </a:rPr>
              <a:t>Puede ocurrir a menudo entre el tercer y quinto día después del nacimiento (cuando la producción de leche aumenta drásticamente y la lactancia no está establecida). </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a:solidFill>
                  <a:schemeClr val="dk1"/>
                </a:solidFill>
                <a:latin typeface="Calibri"/>
                <a:ea typeface="Calibri"/>
                <a:cs typeface="Calibri"/>
                <a:sym typeface="Calibri"/>
              </a:rPr>
              <a:t> </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b="1">
                <a:solidFill>
                  <a:schemeClr val="dk1"/>
                </a:solidFill>
                <a:latin typeface="Calibri"/>
                <a:ea typeface="Calibri"/>
                <a:cs typeface="Calibri"/>
                <a:sym typeface="Calibri"/>
              </a:rPr>
              <a:t>Prevención</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a:solidFill>
                  <a:schemeClr val="dk1"/>
                </a:solidFill>
                <a:latin typeface="Calibri"/>
                <a:ea typeface="Calibri"/>
                <a:cs typeface="Calibri"/>
                <a:sym typeface="Calibri"/>
              </a:rPr>
              <a:t>Mantener a la madre y al bebé juntos después del nacimiento </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a:solidFill>
                  <a:schemeClr val="dk1"/>
                </a:solidFill>
                <a:latin typeface="Calibri"/>
                <a:ea typeface="Calibri"/>
                <a:cs typeface="Calibri"/>
                <a:sym typeface="Calibri"/>
              </a:rPr>
              <a:t>Poner al bebé piel a piel con la madre </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a:solidFill>
                  <a:schemeClr val="dk1"/>
                </a:solidFill>
                <a:latin typeface="Calibri"/>
                <a:ea typeface="Calibri"/>
                <a:cs typeface="Calibri"/>
                <a:sym typeface="Calibri"/>
              </a:rPr>
              <a:t>Comenzar a amamantar dentro de la primera hora después del nacimiento </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a:solidFill>
                  <a:schemeClr val="dk1"/>
                </a:solidFill>
                <a:latin typeface="Calibri"/>
                <a:ea typeface="Calibri"/>
                <a:cs typeface="Calibri"/>
                <a:sym typeface="Calibri"/>
              </a:rPr>
              <a:t>Buena fijación </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a:solidFill>
                  <a:schemeClr val="dk1"/>
                </a:solidFill>
                <a:latin typeface="Calibri"/>
                <a:ea typeface="Calibri"/>
                <a:cs typeface="Calibri"/>
                <a:sym typeface="Calibri"/>
              </a:rPr>
              <a:t>Amamante frecuentemente a petición (con la frecuencia y durante el tiempo que el bebé desee) día y noche: de 8 a 12 veces cada 24 horas. </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a:solidFill>
                  <a:schemeClr val="dk1"/>
                </a:solidFill>
                <a:latin typeface="Calibri"/>
                <a:ea typeface="Calibri"/>
                <a:cs typeface="Calibri"/>
                <a:sym typeface="Calibri"/>
              </a:rPr>
              <a:t>Nota: en el primer día o en los dos primeros días, el bebé sólo puede alimentarse de 2 a 3 veces. </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endParaRPr sz="660" b="1">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b="1">
                <a:solidFill>
                  <a:schemeClr val="dk1"/>
                </a:solidFill>
                <a:latin typeface="Calibri"/>
                <a:ea typeface="Calibri"/>
                <a:cs typeface="Calibri"/>
                <a:sym typeface="Calibri"/>
              </a:rPr>
              <a:t>Qué hacer</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a:solidFill>
                  <a:schemeClr val="dk1"/>
                </a:solidFill>
                <a:latin typeface="Calibri"/>
                <a:ea typeface="Calibri"/>
                <a:cs typeface="Calibri"/>
                <a:sym typeface="Calibri"/>
              </a:rPr>
              <a:t>Mejorar el apego </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a:solidFill>
                  <a:schemeClr val="dk1"/>
                </a:solidFill>
                <a:latin typeface="Calibri"/>
                <a:ea typeface="Calibri"/>
                <a:cs typeface="Calibri"/>
                <a:sym typeface="Calibri"/>
              </a:rPr>
              <a:t>Amamantar con más frecuencia </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a:solidFill>
                  <a:schemeClr val="dk1"/>
                </a:solidFill>
                <a:latin typeface="Calibri"/>
                <a:ea typeface="Calibri"/>
                <a:cs typeface="Calibri"/>
                <a:sym typeface="Calibri"/>
              </a:rPr>
              <a:t>Acariciar suavemente los senos para ayudar a estimular el flujo de leche </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a:solidFill>
                  <a:schemeClr val="dk1"/>
                </a:solidFill>
                <a:latin typeface="Calibri"/>
                <a:ea typeface="Calibri"/>
                <a:cs typeface="Calibri"/>
                <a:sym typeface="Calibri"/>
              </a:rPr>
              <a:t>Presione alrededor de la areola para reducir la hinchazón, para ayudar al bebé a adherirse. </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a:solidFill>
                  <a:schemeClr val="dk1"/>
                </a:solidFill>
                <a:latin typeface="Calibri"/>
                <a:ea typeface="Calibri"/>
                <a:cs typeface="Calibri"/>
                <a:sym typeface="Calibri"/>
              </a:rPr>
              <a:t>Ofrézcale ambos senos </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a:solidFill>
                  <a:schemeClr val="dk1"/>
                </a:solidFill>
                <a:latin typeface="Calibri"/>
                <a:ea typeface="Calibri"/>
                <a:cs typeface="Calibri"/>
                <a:sym typeface="Calibri"/>
              </a:rPr>
              <a:t>Exprimir la leche para aliviar la presión hasta que el bebé pueda mamar </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a:solidFill>
                  <a:schemeClr val="dk1"/>
                </a:solidFill>
                <a:latin typeface="Calibri"/>
                <a:ea typeface="Calibri"/>
                <a:cs typeface="Calibri"/>
                <a:sym typeface="Calibri"/>
              </a:rPr>
              <a:t>Aplique compresas frías en los senos para reducir la inflamación </a:t>
            </a:r>
            <a:endParaRPr sz="660">
              <a:solidFill>
                <a:schemeClr val="dk1"/>
              </a:solidFill>
              <a:latin typeface="Calibri"/>
              <a:ea typeface="Calibri"/>
              <a:cs typeface="Calibri"/>
              <a:sym typeface="Calibri"/>
            </a:endParaRPr>
          </a:p>
          <a:p>
            <a:pPr marL="0" lvl="0" indent="0" algn="l" rtl="0">
              <a:lnSpc>
                <a:spcPct val="80000"/>
              </a:lnSpc>
              <a:spcBef>
                <a:spcPts val="198"/>
              </a:spcBef>
              <a:spcAft>
                <a:spcPts val="0"/>
              </a:spcAft>
              <a:buNone/>
            </a:pPr>
            <a:r>
              <a:rPr lang="en-GB" sz="660">
                <a:solidFill>
                  <a:schemeClr val="dk1"/>
                </a:solidFill>
                <a:latin typeface="Calibri"/>
                <a:ea typeface="Calibri"/>
                <a:cs typeface="Calibri"/>
                <a:sym typeface="Calibri"/>
              </a:rPr>
              <a:t>Aplique compresas tibias para ayudar a que la leche fluya antes de amamantar o extraer la leche. </a:t>
            </a:r>
            <a:endParaRPr sz="660">
              <a:solidFill>
                <a:schemeClr val="dk1"/>
              </a:solidFill>
              <a:latin typeface="Calibri"/>
              <a:ea typeface="Calibri"/>
              <a:cs typeface="Calibri"/>
              <a:sym typeface="Calibri"/>
            </a:endParaRPr>
          </a:p>
        </p:txBody>
      </p:sp>
      <p:sp>
        <p:nvSpPr>
          <p:cNvPr id="491" name="Google Shape;491;p28: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41</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2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29: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342900" lvl="0" indent="-342900" algn="l" rtl="0">
              <a:lnSpc>
                <a:spcPct val="130000"/>
              </a:lnSpc>
              <a:spcBef>
                <a:spcPts val="0"/>
              </a:spcBef>
              <a:spcAft>
                <a:spcPts val="0"/>
              </a:spcAft>
              <a:buClr>
                <a:schemeClr val="dk1"/>
              </a:buClr>
              <a:buSzPts val="500"/>
              <a:buFont typeface="Arial"/>
              <a:buChar char="•"/>
            </a:pPr>
            <a:r>
              <a:rPr lang="en-GB" sz="500" b="1">
                <a:latin typeface="Gill Sans"/>
                <a:ea typeface="Gill Sans"/>
                <a:cs typeface="Gill Sans"/>
                <a:sym typeface="Gill Sans"/>
              </a:rPr>
              <a:t>Nota del facilitador: el subtítulo dice "más succión hace más leche"</a:t>
            </a:r>
            <a:br>
              <a:rPr lang="en-GB" sz="500" b="1">
                <a:latin typeface="Gill Sans"/>
                <a:ea typeface="Gill Sans"/>
                <a:cs typeface="Gill Sans"/>
                <a:sym typeface="Gill Sans"/>
              </a:rPr>
            </a:br>
            <a:r>
              <a:rPr lang="en-GB" sz="500">
                <a:latin typeface="Gill Sans"/>
                <a:ea typeface="Gill Sans"/>
                <a:cs typeface="Gill Sans"/>
                <a:sym typeface="Gill Sans"/>
              </a:rPr>
              <a:t>Esto significa:</a:t>
            </a:r>
            <a:br>
              <a:rPr lang="en-GB" sz="500">
                <a:latin typeface="Gill Sans"/>
                <a:ea typeface="Gill Sans"/>
                <a:cs typeface="Gill Sans"/>
                <a:sym typeface="Gill Sans"/>
              </a:rPr>
            </a:br>
            <a:r>
              <a:rPr lang="en-GB" sz="500">
                <a:latin typeface="Gill Sans"/>
                <a:ea typeface="Gill Sans"/>
                <a:cs typeface="Gill Sans"/>
                <a:sym typeface="Gill Sans"/>
              </a:rPr>
              <a:t>Al menos 8-12 veces al día (más cuando es más joven como el estómago muy pequeño – ver notas a continuación sobre los tamaños) – lactancia materna sin restricciones </a:t>
            </a:r>
            <a:br>
              <a:rPr lang="en-GB" sz="500">
                <a:latin typeface="Gill Sans"/>
                <a:ea typeface="Gill Sans"/>
                <a:cs typeface="Gill Sans"/>
                <a:sym typeface="Gill Sans"/>
              </a:rPr>
            </a:br>
            <a:r>
              <a:rPr lang="en-GB" sz="500">
                <a:latin typeface="Gill Sans"/>
                <a:ea typeface="Gill Sans"/>
                <a:cs typeface="Gill Sans"/>
                <a:sym typeface="Gill Sans"/>
              </a:rPr>
              <a:t>Día y noche</a:t>
            </a:r>
            <a:br>
              <a:rPr lang="en-GB" sz="500">
                <a:latin typeface="Gill Sans"/>
                <a:ea typeface="Gill Sans"/>
                <a:cs typeface="Gill Sans"/>
                <a:sym typeface="Gill Sans"/>
              </a:rPr>
            </a:br>
            <a:r>
              <a:rPr lang="en-GB" sz="500">
                <a:latin typeface="Gill Sans"/>
                <a:ea typeface="Gill Sans"/>
                <a:cs typeface="Gill Sans"/>
                <a:sym typeface="Gill Sans"/>
              </a:rPr>
              <a:t>Sobre la señal / "demanda" por parte del bebé (consulte la sesión de mitos y conceptos erróneos para obtener más información sobre esto)</a:t>
            </a:r>
            <a:br>
              <a:rPr lang="en-GB" sz="500">
                <a:latin typeface="Gill Sans"/>
                <a:ea typeface="Gill Sans"/>
                <a:cs typeface="Gill Sans"/>
                <a:sym typeface="Gill Sans"/>
              </a:rPr>
            </a:br>
            <a:r>
              <a:rPr lang="en-GB" sz="500">
                <a:latin typeface="Gill Sans"/>
                <a:ea typeface="Gill Sans"/>
                <a:cs typeface="Gill Sans"/>
                <a:sym typeface="Gill Sans"/>
              </a:rPr>
              <a:t>Deje que el bebé mame todo el tiempo que quiera, deje que el bebé se salga del pecho cuando termine (¡SIN TIEMPO!)</a:t>
            </a:r>
            <a:br>
              <a:rPr lang="en-GB" sz="500">
                <a:latin typeface="Gill Sans"/>
                <a:ea typeface="Gill Sans"/>
                <a:cs typeface="Gill Sans"/>
                <a:sym typeface="Gill Sans"/>
              </a:rPr>
            </a:br>
            <a:r>
              <a:rPr lang="en-GB" sz="500">
                <a:latin typeface="Gill Sans"/>
                <a:ea typeface="Gill Sans"/>
                <a:cs typeface="Gill Sans"/>
                <a:sym typeface="Gill Sans"/>
              </a:rPr>
              <a:t>Ofrecer otros senos</a:t>
            </a:r>
            <a:br>
              <a:rPr lang="en-GB" sz="500">
                <a:latin typeface="Gill Sans"/>
                <a:ea typeface="Gill Sans"/>
                <a:cs typeface="Gill Sans"/>
                <a:sym typeface="Gill Sans"/>
              </a:rPr>
            </a:br>
            <a:r>
              <a:rPr lang="en-GB" sz="500">
                <a:latin typeface="Gill Sans"/>
                <a:ea typeface="Gill Sans"/>
                <a:cs typeface="Gill Sans"/>
                <a:sym typeface="Gill Sans"/>
              </a:rPr>
              <a:t>Ser "piel con piel" con el bebé a menudo ayuda a la lactancia materna</a:t>
            </a:r>
            <a:br>
              <a:rPr lang="en-GB" sz="500">
                <a:latin typeface="Gill Sans"/>
                <a:ea typeface="Gill Sans"/>
                <a:cs typeface="Gill Sans"/>
                <a:sym typeface="Gill Sans"/>
              </a:rPr>
            </a:br>
            <a:r>
              <a:rPr lang="en-GB" sz="500">
                <a:latin typeface="Gill Sans"/>
                <a:ea typeface="Gill Sans"/>
                <a:cs typeface="Gill Sans"/>
                <a:sym typeface="Gill Sans"/>
              </a:rPr>
              <a:t>NO use chupetes / maniquíes (no puede ver las señales de alimentación del bebé de que el bebé tiene hambre y puede afectar la forma en que el bebé se adhiere al pecho)   </a:t>
            </a:r>
            <a:endParaRPr/>
          </a:p>
          <a:p>
            <a:pPr marL="342900" lvl="0" indent="-311150" algn="l" rtl="0">
              <a:lnSpc>
                <a:spcPct val="130000"/>
              </a:lnSpc>
              <a:spcBef>
                <a:spcPts val="150"/>
              </a:spcBef>
              <a:spcAft>
                <a:spcPts val="0"/>
              </a:spcAft>
              <a:buClr>
                <a:schemeClr val="dk1"/>
              </a:buClr>
              <a:buSzPts val="500"/>
              <a:buFont typeface="Arial"/>
              <a:buNone/>
            </a:pPr>
            <a:endParaRPr sz="500">
              <a:latin typeface="Gill Sans"/>
              <a:ea typeface="Gill Sans"/>
              <a:cs typeface="Gill Sans"/>
              <a:sym typeface="Gill Sans"/>
            </a:endParaRPr>
          </a:p>
          <a:p>
            <a:pPr marL="342900" lvl="0" indent="-311150" algn="l" rtl="0">
              <a:lnSpc>
                <a:spcPct val="130000"/>
              </a:lnSpc>
              <a:spcBef>
                <a:spcPts val="150"/>
              </a:spcBef>
              <a:spcAft>
                <a:spcPts val="0"/>
              </a:spcAft>
              <a:buClr>
                <a:schemeClr val="dk1"/>
              </a:buClr>
              <a:buSzPts val="500"/>
              <a:buFont typeface="Arial"/>
              <a:buNone/>
            </a:pPr>
            <a:endParaRPr sz="500">
              <a:latin typeface="Gill Sans"/>
              <a:ea typeface="Gill Sans"/>
              <a:cs typeface="Gill Sans"/>
              <a:sym typeface="Gill Sans"/>
            </a:endParaRPr>
          </a:p>
          <a:p>
            <a:pPr marL="0" lvl="0" indent="0" algn="l" rtl="0">
              <a:lnSpc>
                <a:spcPct val="130000"/>
              </a:lnSpc>
              <a:spcBef>
                <a:spcPts val="150"/>
              </a:spcBef>
              <a:spcAft>
                <a:spcPts val="0"/>
              </a:spcAft>
              <a:buClr>
                <a:schemeClr val="dk1"/>
              </a:buClr>
              <a:buSzPts val="500"/>
              <a:buFont typeface="Arial"/>
              <a:buNone/>
            </a:pPr>
            <a:r>
              <a:rPr lang="en-GB" sz="500">
                <a:latin typeface="Gill Sans"/>
                <a:ea typeface="Gill Sans"/>
                <a:cs typeface="Gill Sans"/>
                <a:sym typeface="Gill Sans"/>
              </a:rPr>
              <a:t>LOS SENOS NUNCA ESTÁN "VACÍOS": solo se extrae el 60-70% de la leche</a:t>
            </a:r>
            <a:endParaRPr sz="500">
              <a:solidFill>
                <a:srgbClr val="FF0000"/>
              </a:solidFill>
              <a:latin typeface="Gill Sans"/>
              <a:ea typeface="Gill Sans"/>
              <a:cs typeface="Gill Sans"/>
              <a:sym typeface="Gill Sans"/>
            </a:endParaRPr>
          </a:p>
          <a:p>
            <a:pPr marL="0" lvl="0" indent="0" algn="l" rtl="0">
              <a:lnSpc>
                <a:spcPct val="80000"/>
              </a:lnSpc>
              <a:spcBef>
                <a:spcPts val="150"/>
              </a:spcBef>
              <a:spcAft>
                <a:spcPts val="0"/>
              </a:spcAft>
              <a:buNone/>
            </a:pPr>
            <a:endParaRPr sz="500">
              <a:solidFill>
                <a:srgbClr val="FF0000"/>
              </a:solidFill>
              <a:latin typeface="Gill Sans"/>
              <a:ea typeface="Gill Sans"/>
              <a:cs typeface="Gill Sans"/>
              <a:sym typeface="Gill Sans"/>
            </a:endParaRPr>
          </a:p>
          <a:p>
            <a:pPr marL="0" lvl="0" indent="0" algn="l" rtl="0">
              <a:lnSpc>
                <a:spcPct val="80000"/>
              </a:lnSpc>
              <a:spcBef>
                <a:spcPts val="150"/>
              </a:spcBef>
              <a:spcAft>
                <a:spcPts val="0"/>
              </a:spcAft>
              <a:buClr>
                <a:srgbClr val="FF0000"/>
              </a:buClr>
              <a:buSzPts val="500"/>
              <a:buFont typeface="Arial"/>
              <a:buNone/>
            </a:pPr>
            <a:r>
              <a:rPr lang="en-GB" sz="500">
                <a:solidFill>
                  <a:srgbClr val="FF0000"/>
                </a:solidFill>
                <a:latin typeface="Gill Sans"/>
                <a:ea typeface="Gill Sans"/>
                <a:cs typeface="Gill Sans"/>
                <a:sym typeface="Gill Sans"/>
              </a:rPr>
              <a:t>Nota: En las primeras 24-48 horas la alimentación puede ser poco frecuente. Esto está bien si el bebé no está enfermo / o infección. El bebé moviliza las reservas en el cuerpo. Necesidad de "fomentar" la alimentación y estimular la prolactina mediante:</a:t>
            </a:r>
            <a:br>
              <a:rPr lang="en-GB" sz="500">
                <a:solidFill>
                  <a:srgbClr val="FF0000"/>
                </a:solidFill>
                <a:latin typeface="Gill Sans"/>
                <a:ea typeface="Gill Sans"/>
                <a:cs typeface="Gill Sans"/>
                <a:sym typeface="Gill Sans"/>
              </a:rPr>
            </a:br>
            <a:r>
              <a:rPr lang="en-GB" sz="500">
                <a:solidFill>
                  <a:srgbClr val="FF0000"/>
                </a:solidFill>
                <a:latin typeface="Gill Sans"/>
                <a:ea typeface="Gill Sans"/>
                <a:cs typeface="Gill Sans"/>
                <a:sym typeface="Gill Sans"/>
              </a:rPr>
              <a:t> </a:t>
            </a:r>
            <a:endParaRPr/>
          </a:p>
          <a:p>
            <a:pPr marL="342900" lvl="0" indent="-342900" algn="l" rtl="0">
              <a:lnSpc>
                <a:spcPct val="80000"/>
              </a:lnSpc>
              <a:spcBef>
                <a:spcPts val="150"/>
              </a:spcBef>
              <a:spcAft>
                <a:spcPts val="0"/>
              </a:spcAft>
              <a:buClr>
                <a:srgbClr val="FF0000"/>
              </a:buClr>
              <a:buSzPts val="500"/>
              <a:buFont typeface="Arial"/>
              <a:buChar char="•"/>
            </a:pPr>
            <a:r>
              <a:rPr lang="en-GB" sz="500">
                <a:solidFill>
                  <a:srgbClr val="FF0000"/>
                </a:solidFill>
                <a:latin typeface="Gill Sans"/>
                <a:ea typeface="Gill Sans"/>
                <a:cs typeface="Gill Sans"/>
                <a:sym typeface="Gill Sans"/>
              </a:rPr>
              <a:t>Piel con piel</a:t>
            </a:r>
            <a:br>
              <a:rPr lang="en-GB" sz="500">
                <a:solidFill>
                  <a:srgbClr val="FF0000"/>
                </a:solidFill>
                <a:latin typeface="Gill Sans"/>
                <a:ea typeface="Gill Sans"/>
                <a:cs typeface="Gill Sans"/>
                <a:sym typeface="Gill Sans"/>
              </a:rPr>
            </a:br>
            <a:r>
              <a:rPr lang="en-GB" sz="500">
                <a:solidFill>
                  <a:srgbClr val="FF0000"/>
                </a:solidFill>
                <a:latin typeface="Gill Sans"/>
                <a:ea typeface="Gill Sans"/>
                <a:cs typeface="Gill Sans"/>
                <a:sym typeface="Gill Sans"/>
              </a:rPr>
              <a:t>Expresar </a:t>
            </a:r>
            <a:endParaRPr/>
          </a:p>
          <a:p>
            <a:pPr marL="342900" lvl="0" indent="-311150" algn="l" rtl="0">
              <a:lnSpc>
                <a:spcPct val="80000"/>
              </a:lnSpc>
              <a:spcBef>
                <a:spcPts val="150"/>
              </a:spcBef>
              <a:spcAft>
                <a:spcPts val="0"/>
              </a:spcAft>
              <a:buClr>
                <a:schemeClr val="dk1"/>
              </a:buClr>
              <a:buSzPts val="500"/>
              <a:buFont typeface="Arial"/>
              <a:buNone/>
            </a:pPr>
            <a:endParaRPr sz="500">
              <a:solidFill>
                <a:srgbClr val="FF0000"/>
              </a:solidFill>
              <a:latin typeface="Gill Sans"/>
              <a:ea typeface="Gill Sans"/>
              <a:cs typeface="Gill Sans"/>
              <a:sym typeface="Gill Sans"/>
            </a:endParaRPr>
          </a:p>
          <a:p>
            <a:pPr marL="0" lvl="0" indent="0" algn="l" rtl="0">
              <a:lnSpc>
                <a:spcPct val="80000"/>
              </a:lnSpc>
              <a:spcBef>
                <a:spcPts val="90"/>
              </a:spcBef>
              <a:spcAft>
                <a:spcPts val="0"/>
              </a:spcAft>
              <a:buClr>
                <a:schemeClr val="dk1"/>
              </a:buClr>
              <a:buSzPts val="300"/>
              <a:buFont typeface="Arial"/>
              <a:buNone/>
            </a:pPr>
            <a:r>
              <a:rPr lang="en-GB" sz="300"/>
              <a:t>La mayoría de los bebés listos para tener 8-12 alimentos en 24 horas después de los primeros 2 días </a:t>
            </a:r>
            <a:br>
              <a:rPr lang="en-GB" sz="300"/>
            </a:br>
            <a:r>
              <a:rPr lang="en-GB" sz="300"/>
              <a:t>Nota: El tamaño del estómago del bebé significa que necesita alimentación frecuente. (El facilitador debe determinar la mejor manera de ilustrar esto con frutas locales, por ejemplo)</a:t>
            </a:r>
            <a:br>
              <a:rPr lang="en-GB" sz="300"/>
            </a:br>
            <a:r>
              <a:rPr lang="en-GB" sz="300"/>
              <a:t>Día 1. Tamaño del estómago de mármol tirador o cereza. 5-7ml (1 – 1.5 cucharadita) – significa que el calostro es suficiente!</a:t>
            </a:r>
            <a:endParaRPr/>
          </a:p>
          <a:p>
            <a:pPr marL="171450" lvl="0" indent="-171450" algn="l" rtl="0">
              <a:lnSpc>
                <a:spcPct val="80000"/>
              </a:lnSpc>
              <a:spcBef>
                <a:spcPts val="90"/>
              </a:spcBef>
              <a:spcAft>
                <a:spcPts val="0"/>
              </a:spcAft>
              <a:buClr>
                <a:schemeClr val="dk1"/>
              </a:buClr>
              <a:buSzPts val="300"/>
              <a:buFont typeface="Calibri"/>
              <a:buChar char="-"/>
            </a:pPr>
            <a:r>
              <a:rPr lang="en-GB" sz="300"/>
              <a:t>Día 3. Tamaño del estómago de la pelota de ping-pong o nuez 22-27ml (0.75-1oz) </a:t>
            </a:r>
            <a:br>
              <a:rPr lang="en-GB" sz="300"/>
            </a:br>
            <a:r>
              <a:rPr lang="en-GB" sz="300"/>
              <a:t>Una semana. Tamaño del estómago del albaricoque 45-60ml (1.5-2oz)</a:t>
            </a:r>
            <a:br>
              <a:rPr lang="en-GB" sz="300"/>
            </a:br>
            <a:r>
              <a:rPr lang="en-GB" sz="300"/>
              <a:t>Quincena. Tamaño del estómago del huevo extra grande 80-150ml (2.5 – 5oz) </a:t>
            </a:r>
            <a:endParaRPr/>
          </a:p>
          <a:p>
            <a:pPr marL="171450" lvl="0" indent="-139700" algn="l" rtl="0">
              <a:lnSpc>
                <a:spcPct val="80000"/>
              </a:lnSpc>
              <a:spcBef>
                <a:spcPts val="150"/>
              </a:spcBef>
              <a:spcAft>
                <a:spcPts val="0"/>
              </a:spcAft>
              <a:buClr>
                <a:schemeClr val="dk1"/>
              </a:buClr>
              <a:buSzPts val="500"/>
              <a:buFont typeface="Calibri"/>
              <a:buNone/>
            </a:pPr>
            <a:endParaRPr sz="500">
              <a:solidFill>
                <a:srgbClr val="FF0000"/>
              </a:solidFill>
              <a:latin typeface="Gill Sans"/>
              <a:ea typeface="Gill Sans"/>
              <a:cs typeface="Gill Sans"/>
              <a:sym typeface="Gill Sans"/>
            </a:endParaRPr>
          </a:p>
          <a:p>
            <a:pPr marL="171450" lvl="0" indent="-171450" algn="l" rtl="0">
              <a:lnSpc>
                <a:spcPct val="80000"/>
              </a:lnSpc>
              <a:spcBef>
                <a:spcPts val="150"/>
              </a:spcBef>
              <a:spcAft>
                <a:spcPts val="0"/>
              </a:spcAft>
              <a:buClr>
                <a:srgbClr val="FF0000"/>
              </a:buClr>
              <a:buSzPts val="500"/>
              <a:buFont typeface="Gill Sans"/>
              <a:buChar char="-"/>
            </a:pPr>
            <a:br>
              <a:rPr lang="en-GB" sz="500">
                <a:solidFill>
                  <a:srgbClr val="FF0000"/>
                </a:solidFill>
                <a:latin typeface="Gill Sans"/>
                <a:ea typeface="Gill Sans"/>
                <a:cs typeface="Gill Sans"/>
                <a:sym typeface="Gill Sans"/>
              </a:rPr>
            </a:br>
            <a:r>
              <a:rPr lang="en-GB" sz="500">
                <a:solidFill>
                  <a:srgbClr val="FF0000"/>
                </a:solidFill>
                <a:latin typeface="Gill Sans"/>
                <a:ea typeface="Gill Sans"/>
                <a:cs typeface="Gill Sans"/>
                <a:sym typeface="Gill Sans"/>
              </a:rPr>
              <a:t>Notas a continuación sobre la alimentación de clústeres y los brotes de crecimiento. Estos son parte del cuestionario en la Sesión de Mitos y Conceptos Erróneos, por lo que el facilitador debe decidir si quiere cubrir esto aquí o allá. </a:t>
            </a:r>
            <a:br>
              <a:rPr lang="en-GB" sz="500">
                <a:solidFill>
                  <a:srgbClr val="FF0000"/>
                </a:solidFill>
                <a:latin typeface="Gill Sans"/>
                <a:ea typeface="Gill Sans"/>
                <a:cs typeface="Gill Sans"/>
                <a:sym typeface="Gill Sans"/>
              </a:rPr>
            </a:br>
            <a:r>
              <a:rPr lang="en-GB" sz="500" u="sng">
                <a:solidFill>
                  <a:srgbClr val="FF0000"/>
                </a:solidFill>
                <a:latin typeface="Gill Sans"/>
                <a:ea typeface="Gill Sans"/>
                <a:cs typeface="Gill Sans"/>
                <a:sym typeface="Gill Sans"/>
              </a:rPr>
              <a:t>Alimentación en racimo  </a:t>
            </a:r>
            <a:r>
              <a:rPr lang="en-GB" sz="500" u="none">
                <a:solidFill>
                  <a:srgbClr val="FF0000"/>
                </a:solidFill>
                <a:latin typeface="Gill Sans"/>
                <a:ea typeface="Gill Sans"/>
                <a:cs typeface="Gill Sans"/>
                <a:sym typeface="Gill Sans"/>
              </a:rPr>
              <a:t>Antes de su sueño más largo del día, muchos bebés querrán alimentarse varias veces, lo que se denomina "alimentación en racimo", la creencia es que el bebé se está llenando de leche lista para dormir, y a menudo ocurre temprano en las primeras horas de la noche. La alimentación en racimo es un comportamiento normal. </a:t>
            </a:r>
            <a:br>
              <a:rPr lang="en-GB" sz="500" u="none">
                <a:solidFill>
                  <a:srgbClr val="FF0000"/>
                </a:solidFill>
                <a:latin typeface="Gill Sans"/>
                <a:ea typeface="Gill Sans"/>
                <a:cs typeface="Gill Sans"/>
                <a:sym typeface="Gill Sans"/>
              </a:rPr>
            </a:br>
            <a:endParaRPr/>
          </a:p>
          <a:p>
            <a:pPr marL="0" lvl="0" indent="0" algn="l" rtl="0">
              <a:lnSpc>
                <a:spcPct val="80000"/>
              </a:lnSpc>
              <a:spcBef>
                <a:spcPts val="150"/>
              </a:spcBef>
              <a:spcAft>
                <a:spcPts val="0"/>
              </a:spcAft>
              <a:buClr>
                <a:srgbClr val="FF0000"/>
              </a:buClr>
              <a:buSzPts val="500"/>
              <a:buFont typeface="Noto Sans Symbols"/>
              <a:buNone/>
            </a:pPr>
            <a:r>
              <a:rPr lang="en-GB" sz="500">
                <a:solidFill>
                  <a:srgbClr val="FF0000"/>
                </a:solidFill>
                <a:latin typeface="Gill Sans"/>
                <a:ea typeface="Gill Sans"/>
                <a:cs typeface="Gill Sans"/>
                <a:sym typeface="Gill Sans"/>
              </a:rPr>
              <a:t> Los bebés tienen </a:t>
            </a:r>
            <a:r>
              <a:rPr lang="en-GB" sz="500" u="sng"/>
              <a:t>‘estirones de crecimiento' </a:t>
            </a:r>
            <a:r>
              <a:rPr lang="en-GB" sz="500"/>
              <a:t>lo que significa que a veces se alimentarán con más frecuencia (comúnmente a las 2 semanas, 3 semanas, 6 semanas, 3 meses y 6 meses, pero varía). La producción de leche puede aumentar rápidamente, en cuestión de días, pero durante ese tiempo algunas personas descubren que el bebé llora más: lo importante es dejar que el bebé se alimente tanto como sea posible, esto aumentará la producción de leche rápidamente.</a:t>
            </a:r>
            <a:br>
              <a:rPr lang="en-GB" sz="500"/>
            </a:br>
            <a:endParaRPr sz="500">
              <a:solidFill>
                <a:srgbClr val="FF0000"/>
              </a:solidFill>
              <a:latin typeface="Gill Sans"/>
              <a:ea typeface="Gill Sans"/>
              <a:cs typeface="Gill Sans"/>
              <a:sym typeface="Gill Sans"/>
            </a:endParaRPr>
          </a:p>
          <a:p>
            <a:pPr marL="0" lvl="0" indent="0" algn="l" rtl="0">
              <a:lnSpc>
                <a:spcPct val="130000"/>
              </a:lnSpc>
              <a:spcBef>
                <a:spcPts val="150"/>
              </a:spcBef>
              <a:spcAft>
                <a:spcPts val="0"/>
              </a:spcAft>
              <a:buNone/>
            </a:pPr>
            <a:endParaRPr sz="500">
              <a:solidFill>
                <a:srgbClr val="FF0000"/>
              </a:solidFill>
              <a:latin typeface="Gill Sans"/>
              <a:ea typeface="Gill Sans"/>
              <a:cs typeface="Gill Sans"/>
              <a:sym typeface="Gill Sans"/>
            </a:endParaRPr>
          </a:p>
          <a:p>
            <a:pPr marL="0" lvl="0" indent="0" algn="l" rtl="0">
              <a:lnSpc>
                <a:spcPct val="130000"/>
              </a:lnSpc>
              <a:spcBef>
                <a:spcPts val="150"/>
              </a:spcBef>
              <a:spcAft>
                <a:spcPts val="0"/>
              </a:spcAft>
              <a:buNone/>
            </a:pPr>
            <a:endParaRPr sz="500"/>
          </a:p>
        </p:txBody>
      </p:sp>
      <p:sp>
        <p:nvSpPr>
          <p:cNvPr id="502" name="Google Shape;502;p29: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42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FFFF08-BA74-3E4E-B67B-CFCBDE5D9836}" type="slidenum">
              <a:rPr lang="en-US" smtClean="0"/>
              <a:t>5</a:t>
            </a:fld>
            <a:endParaRPr lang="en-US"/>
          </a:p>
        </p:txBody>
      </p:sp>
    </p:spTree>
    <p:extLst>
      <p:ext uri="{BB962C8B-B14F-4D97-AF65-F5344CB8AC3E}">
        <p14:creationId xmlns:p14="http://schemas.microsoft.com/office/powerpoint/2010/main" val="1829817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30: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endParaRPr sz="2000"/>
          </a:p>
        </p:txBody>
      </p:sp>
      <p:sp>
        <p:nvSpPr>
          <p:cNvPr id="513" name="Google Shape;513;p30: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43</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31: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r>
              <a:rPr lang="en-GB" sz="2000">
                <a:latin typeface="Gill Sans"/>
                <a:ea typeface="Gill Sans"/>
                <a:cs typeface="Gill Sans"/>
                <a:sym typeface="Gill Sans"/>
              </a:rPr>
              <a:t>All mothers worry that:</a:t>
            </a:r>
            <a:endParaRPr/>
          </a:p>
          <a:p>
            <a:pPr marL="228600" lvl="0" indent="-228600" algn="l" rtl="0">
              <a:spcBef>
                <a:spcPts val="600"/>
              </a:spcBef>
              <a:spcAft>
                <a:spcPts val="0"/>
              </a:spcAft>
              <a:buClr>
                <a:schemeClr val="dk1"/>
              </a:buClr>
              <a:buSzPts val="2000"/>
              <a:buFont typeface="Gill Sans"/>
              <a:buAutoNum type="arabicParenR"/>
            </a:pPr>
            <a:r>
              <a:rPr lang="en-GB" sz="2000">
                <a:latin typeface="Gill Sans"/>
                <a:ea typeface="Gill Sans"/>
                <a:cs typeface="Gill Sans"/>
                <a:sym typeface="Gill Sans"/>
              </a:rPr>
              <a:t>They can’t breastfeed.</a:t>
            </a:r>
            <a:endParaRPr/>
          </a:p>
          <a:p>
            <a:pPr marL="228600" marR="0" lvl="0" indent="-228600" algn="l" rtl="0">
              <a:lnSpc>
                <a:spcPct val="100000"/>
              </a:lnSpc>
              <a:spcBef>
                <a:spcPts val="600"/>
              </a:spcBef>
              <a:spcAft>
                <a:spcPts val="0"/>
              </a:spcAft>
              <a:buClr>
                <a:schemeClr val="dk1"/>
              </a:buClr>
              <a:buSzPts val="2000"/>
              <a:buFont typeface="Gill Sans"/>
              <a:buAutoNum type="arabicParenR"/>
            </a:pPr>
            <a:r>
              <a:rPr lang="en-GB" sz="2000">
                <a:latin typeface="Gill Sans"/>
                <a:ea typeface="Gill Sans"/>
                <a:cs typeface="Gill Sans"/>
                <a:sym typeface="Gill Sans"/>
              </a:rPr>
              <a:t>Can’t see how much milk baby is getting (ie - </a:t>
            </a:r>
            <a:r>
              <a:rPr lang="en-GB" sz="2000"/>
              <a:t>Could be getting a lot or not enough.)</a:t>
            </a:r>
            <a:endParaRPr sz="2000">
              <a:latin typeface="Gill Sans"/>
              <a:ea typeface="Gill Sans"/>
              <a:cs typeface="Gill Sans"/>
              <a:sym typeface="Gill Sans"/>
            </a:endParaRPr>
          </a:p>
          <a:p>
            <a:pPr marL="0" marR="0" lvl="0" indent="0" algn="l" rtl="0">
              <a:lnSpc>
                <a:spcPct val="100000"/>
              </a:lnSpc>
              <a:spcBef>
                <a:spcPts val="600"/>
              </a:spcBef>
              <a:spcAft>
                <a:spcPts val="0"/>
              </a:spcAft>
              <a:buClr>
                <a:schemeClr val="dk1"/>
              </a:buClr>
              <a:buSzPts val="2000"/>
              <a:buFont typeface="Gill Sans"/>
              <a:buNone/>
            </a:pPr>
            <a:r>
              <a:rPr lang="en-GB" sz="2000">
                <a:latin typeface="Gill Sans"/>
                <a:ea typeface="Gill Sans"/>
                <a:cs typeface="Gill Sans"/>
                <a:sym typeface="Gill Sans"/>
              </a:rPr>
              <a:t>3) Have different shape or size of breast. NB: Size is not</a:t>
            </a:r>
            <a:r>
              <a:rPr lang="en-GB" sz="2000"/>
              <a:t> a measure of capability of breastfeeding</a:t>
            </a:r>
            <a:endParaRPr sz="2000"/>
          </a:p>
          <a:p>
            <a:pPr marL="0" lvl="0" indent="0" algn="l" rtl="0">
              <a:spcBef>
                <a:spcPts val="600"/>
              </a:spcBef>
              <a:spcAft>
                <a:spcPts val="0"/>
              </a:spcAft>
              <a:buClr>
                <a:schemeClr val="dk1"/>
              </a:buClr>
              <a:buSzPts val="2000"/>
              <a:buFont typeface="Calibri"/>
              <a:buNone/>
            </a:pPr>
            <a:endParaRPr sz="2000">
              <a:latin typeface="Gill Sans"/>
              <a:ea typeface="Gill Sans"/>
              <a:cs typeface="Gill Sans"/>
              <a:sym typeface="Gill Sans"/>
            </a:endParaRPr>
          </a:p>
          <a:p>
            <a:pPr marL="0" lvl="0" indent="0" algn="l" rtl="0">
              <a:spcBef>
                <a:spcPts val="600"/>
              </a:spcBef>
              <a:spcAft>
                <a:spcPts val="0"/>
              </a:spcAft>
              <a:buNone/>
            </a:pPr>
            <a:endParaRPr sz="2000"/>
          </a:p>
        </p:txBody>
      </p:sp>
      <p:sp>
        <p:nvSpPr>
          <p:cNvPr id="524" name="Google Shape;524;p31: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44</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32:notes"/>
          <p:cNvSpPr txBox="1">
            <a:spLocks noGrp="1"/>
          </p:cNvSpPr>
          <p:nvPr>
            <p:ph type="body" idx="1"/>
          </p:nvPr>
        </p:nvSpPr>
        <p:spPr>
          <a:xfrm>
            <a:off x="701675" y="4416425"/>
            <a:ext cx="5607050"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535" name="Google Shape;535;p3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3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33: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endParaRPr/>
          </a:p>
        </p:txBody>
      </p:sp>
      <p:sp>
        <p:nvSpPr>
          <p:cNvPr id="544" name="Google Shape;544;p33: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46</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34: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endParaRPr/>
          </a:p>
        </p:txBody>
      </p:sp>
      <p:sp>
        <p:nvSpPr>
          <p:cNvPr id="560" name="Google Shape;560;p34: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47</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fa4c430442_1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fa4c430442_1_0:notes"/>
          <p:cNvSpPr txBox="1">
            <a:spLocks noGrp="1"/>
          </p:cNvSpPr>
          <p:nvPr>
            <p:ph type="body" idx="1"/>
          </p:nvPr>
        </p:nvSpPr>
        <p:spPr>
          <a:xfrm>
            <a:off x="701675" y="4416425"/>
            <a:ext cx="5607000" cy="41832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574" name="Google Shape;574;gfa4c430442_1_0:notes"/>
          <p:cNvSpPr txBox="1">
            <a:spLocks noGrp="1"/>
          </p:cNvSpPr>
          <p:nvPr>
            <p:ph type="sldNum" idx="12"/>
          </p:nvPr>
        </p:nvSpPr>
        <p:spPr>
          <a:xfrm>
            <a:off x="3970338" y="8829675"/>
            <a:ext cx="3038400" cy="4650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48</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3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p35: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endParaRPr/>
          </a:p>
        </p:txBody>
      </p:sp>
      <p:sp>
        <p:nvSpPr>
          <p:cNvPr id="585" name="Google Shape;585;p35: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49</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3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36: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endParaRPr/>
          </a:p>
        </p:txBody>
      </p:sp>
      <p:sp>
        <p:nvSpPr>
          <p:cNvPr id="613" name="Google Shape;613;p36: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50</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37:notes"/>
          <p:cNvSpPr txBox="1">
            <a:spLocks noGrp="1"/>
          </p:cNvSpPr>
          <p:nvPr>
            <p:ph type="body" idx="1"/>
          </p:nvPr>
        </p:nvSpPr>
        <p:spPr>
          <a:xfrm>
            <a:off x="701675" y="4416425"/>
            <a:ext cx="5607050"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621" name="Google Shape;621;p3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38:notes"/>
          <p:cNvSpPr txBox="1">
            <a:spLocks noGrp="1"/>
          </p:cNvSpPr>
          <p:nvPr>
            <p:ph type="body" idx="1"/>
          </p:nvPr>
        </p:nvSpPr>
        <p:spPr>
          <a:xfrm>
            <a:off x="701675" y="4416425"/>
            <a:ext cx="5607050"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630" name="Google Shape;630;p3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eaLnBrk="1" fontAlgn="auto" hangingPunct="1">
              <a:spcBef>
                <a:spcPts val="0"/>
              </a:spcBef>
              <a:spcAft>
                <a:spcPts val="0"/>
              </a:spcAft>
              <a:buFont typeface="Arial"/>
              <a:buNone/>
              <a:defRPr/>
            </a:pPr>
            <a:r>
              <a:rPr lang="en-GB" dirty="0">
                <a:ea typeface="+mn-ea"/>
                <a:cs typeface="+mn-cs"/>
              </a:rPr>
              <a:t>Este gráfico es de un programa de alimentación terapéutica en Afganistán. </a:t>
            </a:r>
          </a:p>
          <a:p>
            <a:pPr marL="171450" indent="-171450" eaLnBrk="1" fontAlgn="auto" hangingPunct="1">
              <a:spcBef>
                <a:spcPts val="0"/>
              </a:spcBef>
              <a:spcAft>
                <a:spcPts val="0"/>
              </a:spcAft>
              <a:buFont typeface="Arial"/>
              <a:buChar char="•"/>
              <a:defRPr/>
            </a:pPr>
            <a:r>
              <a:rPr lang="en-GB" dirty="0">
                <a:ea typeface="+mn-ea"/>
                <a:cs typeface="+mn-cs"/>
              </a:rPr>
              <a:t>Aquí podemos ver que el riesgo de muerte entre los niños pequeños es mayor en comparación con los niños menores de cinco años. </a:t>
            </a:r>
          </a:p>
          <a:p>
            <a:pPr marL="171450" indent="-171450" eaLnBrk="1" fontAlgn="auto" hangingPunct="1">
              <a:spcBef>
                <a:spcPts val="0"/>
              </a:spcBef>
              <a:spcAft>
                <a:spcPts val="0"/>
              </a:spcAft>
              <a:buFont typeface="Arial"/>
              <a:buChar char="•"/>
              <a:defRPr/>
            </a:pPr>
            <a:r>
              <a:rPr lang="en-GB" dirty="0">
                <a:ea typeface="+mn-ea"/>
                <a:cs typeface="+mn-cs"/>
              </a:rPr>
              <a:t>En este gráfico el porcentaje de defunciones en ingresos de niños menores de 6 meses es del 17%, frente al 5% de los niños de 48 a 59 meses.</a:t>
            </a:r>
          </a:p>
          <a:p>
            <a:pPr marL="171450" indent="-171450" eaLnBrk="1" fontAlgn="auto" hangingPunct="1">
              <a:spcBef>
                <a:spcPts val="0"/>
              </a:spcBef>
              <a:spcAft>
                <a:spcPts val="0"/>
              </a:spcAft>
              <a:buFont typeface="Arial"/>
              <a:buChar char="•"/>
              <a:defRPr/>
            </a:pPr>
            <a:r>
              <a:rPr lang="en-GB" dirty="0">
                <a:ea typeface="+mn-ea"/>
                <a:cs typeface="+mn-cs"/>
              </a:rPr>
              <a:t>Los bebés menores de 6 meses son los que corren mayor riesgo de morir. </a:t>
            </a:r>
          </a:p>
          <a:p>
            <a:pPr marL="171450" indent="-171450" eaLnBrk="1" fontAlgn="auto" hangingPunct="1">
              <a:spcBef>
                <a:spcPts val="0"/>
              </a:spcBef>
              <a:spcAft>
                <a:spcPts val="0"/>
              </a:spcAft>
              <a:buFont typeface="Arial"/>
              <a:buChar char="•"/>
              <a:defRPr/>
            </a:pPr>
            <a:endParaRPr lang="en-GB" dirty="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sz="1200" kern="1200" dirty="0" err="1">
                <a:solidFill>
                  <a:schemeClr val="tx1"/>
                </a:solidFill>
                <a:latin typeface="+mn-lt"/>
                <a:ea typeface="MS PGothic" panose="020B0600070205080204" pitchFamily="34" charset="-128"/>
                <a:cs typeface="ＭＳ Ｐゴシック" charset="0"/>
              </a:rPr>
              <a:t>Información</a:t>
            </a:r>
            <a:r>
              <a:rPr lang="en-GB" sz="1200" kern="1200" dirty="0">
                <a:solidFill>
                  <a:schemeClr val="tx1"/>
                </a:solidFill>
                <a:latin typeface="+mn-lt"/>
                <a:ea typeface="MS PGothic" panose="020B0600070205080204" pitchFamily="34" charset="-128"/>
                <a:cs typeface="ＭＳ Ｐゴシック" charset="0"/>
              </a:rPr>
              <a:t> </a:t>
            </a:r>
            <a:r>
              <a:rPr lang="en-GB" sz="1200" kern="1200" dirty="0" err="1">
                <a:solidFill>
                  <a:schemeClr val="tx1"/>
                </a:solidFill>
                <a:latin typeface="+mn-lt"/>
                <a:ea typeface="MS PGothic" panose="020B0600070205080204" pitchFamily="34" charset="-128"/>
                <a:cs typeface="ＭＳ Ｐゴシック" charset="0"/>
              </a:rPr>
              <a:t>adicional</a:t>
            </a:r>
            <a:r>
              <a:rPr lang="en-GB" sz="1200" kern="1200" dirty="0">
                <a:solidFill>
                  <a:schemeClr val="tx1"/>
                </a:solidFill>
                <a:latin typeface="+mn-lt"/>
                <a:ea typeface="MS PGothic" panose="020B0600070205080204" pitchFamily="34" charset="-128"/>
                <a:cs typeface="ＭＳ Ｐゴシック" charset="0"/>
              </a:rPr>
              <a:t> de  ‘WABA. Breastfeeding – A vital emergency response. Are you ready?’ 2009. </a:t>
            </a:r>
          </a:p>
          <a:p>
            <a:pPr marL="0" indent="0" eaLnBrk="1" fontAlgn="auto" hangingPunct="1">
              <a:spcBef>
                <a:spcPts val="0"/>
              </a:spcBef>
              <a:spcAft>
                <a:spcPts val="0"/>
              </a:spcAft>
              <a:buFont typeface="Arial"/>
              <a:buNone/>
              <a:defRPr/>
            </a:pPr>
            <a:r>
              <a:rPr lang="en-GB" dirty="0">
                <a:ea typeface="+mn-ea"/>
                <a:cs typeface="+mn-cs"/>
              </a:rPr>
              <a:t>- Las tasas totales de mortalidad infantil de &lt;1 año publicadas en situaciones de emergencia son mucho más altas que en tiempos normales, y oscilan entre el 12 y el 53%. </a:t>
            </a:r>
          </a:p>
          <a:p>
            <a:pPr eaLnBrk="1" fontAlgn="auto" hangingPunct="1">
              <a:spcBef>
                <a:spcPts val="0"/>
              </a:spcBef>
              <a:spcAft>
                <a:spcPts val="0"/>
              </a:spcAft>
              <a:defRPr/>
            </a:pPr>
            <a:endParaRPr lang="en-GB" dirty="0">
              <a:ea typeface="+mn-ea"/>
              <a:cs typeface="+mn-cs"/>
            </a:endParaRPr>
          </a:p>
          <a:p>
            <a:pPr eaLnBrk="1" fontAlgn="auto" hangingPunct="1">
              <a:spcBef>
                <a:spcPts val="0"/>
              </a:spcBef>
              <a:spcAft>
                <a:spcPts val="0"/>
              </a:spcAft>
              <a:defRPr/>
            </a:pPr>
            <a:endParaRPr lang="fr-FR" dirty="0">
              <a:ea typeface="+mn-ea"/>
              <a:cs typeface="+mn-cs"/>
            </a:endParaRPr>
          </a:p>
        </p:txBody>
      </p:sp>
      <p:sp>
        <p:nvSpPr>
          <p:cNvPr id="1239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B7E6E7E-5E22-485D-9F53-E33BC767D5D2}" type="slidenum">
              <a:rPr lang="fr-FR" altLang="en-US">
                <a:latin typeface="Arial" panose="020B0604020202020204" pitchFamily="34" charset="0"/>
              </a:rPr>
              <a:pPr>
                <a:spcBef>
                  <a:spcPct val="0"/>
                </a:spcBef>
              </a:pPr>
              <a:t>6</a:t>
            </a:fld>
            <a:endParaRPr lang="fr-FR" altLang="en-US" dirty="0">
              <a:latin typeface="Arial" panose="020B0604020202020204" pitchFamily="34" charset="0"/>
            </a:endParaRPr>
          </a:p>
        </p:txBody>
      </p:sp>
    </p:spTree>
    <p:extLst>
      <p:ext uri="{BB962C8B-B14F-4D97-AF65-F5344CB8AC3E}">
        <p14:creationId xmlns:p14="http://schemas.microsoft.com/office/powerpoint/2010/main" val="9662027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39:notes"/>
          <p:cNvSpPr txBox="1">
            <a:spLocks noGrp="1"/>
          </p:cNvSpPr>
          <p:nvPr>
            <p:ph type="body" idx="1"/>
          </p:nvPr>
        </p:nvSpPr>
        <p:spPr>
          <a:xfrm>
            <a:off x="701675" y="4416425"/>
            <a:ext cx="5607050"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638" name="Google Shape;638;p3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FFFF08-BA74-3E4E-B67B-CFCBDE5D9836}" type="slidenum">
              <a:rPr lang="en-US" smtClean="0"/>
              <a:t>9</a:t>
            </a:fld>
            <a:endParaRPr lang="en-US"/>
          </a:p>
        </p:txBody>
      </p:sp>
    </p:spTree>
    <p:extLst>
      <p:ext uri="{BB962C8B-B14F-4D97-AF65-F5344CB8AC3E}">
        <p14:creationId xmlns:p14="http://schemas.microsoft.com/office/powerpoint/2010/main" val="3399628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xfrm>
            <a:off x="1179513" y="695325"/>
            <a:ext cx="4651375" cy="348773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Empiece preguntando por qué promovemos la IYCF-E. ¿Por qué es especialmente importante en situaciones de emergencia?</a:t>
            </a:r>
          </a:p>
          <a:p>
            <a:endParaRPr lang="en-GB" altLang="en-US" dirty="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C42B353-1306-477F-8CA1-51C29C04EBCE}" type="slidenum">
              <a:rPr lang="fr-FR" altLang="en-US"/>
              <a:pPr/>
              <a:t>10</a:t>
            </a:fld>
            <a:endParaRPr lang="fr-FR" altLang="en-US" dirty="0"/>
          </a:p>
        </p:txBody>
      </p:sp>
    </p:spTree>
    <p:extLst>
      <p:ext uri="{BB962C8B-B14F-4D97-AF65-F5344CB8AC3E}">
        <p14:creationId xmlns:p14="http://schemas.microsoft.com/office/powerpoint/2010/main" val="3946011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xfrm>
            <a:off x="1179513" y="695325"/>
            <a:ext cx="4651375" cy="348773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Estudio de caso 2: Conflicto en Siria.</a:t>
            </a:r>
          </a:p>
          <a:p>
            <a:pPr eaLnBrk="1" hangingPunct="1">
              <a:spcBef>
                <a:spcPct val="0"/>
              </a:spcBef>
            </a:pPr>
            <a:endParaRPr lang="en-US" altLang="en-US" dirty="0"/>
          </a:p>
          <a:p>
            <a:pPr eaLnBrk="1" hangingPunct="1">
              <a:spcBef>
                <a:spcPct val="0"/>
              </a:spcBef>
            </a:pPr>
            <a:r>
              <a:rPr lang="en-US" altLang="en-US" dirty="0"/>
              <a:t>¿Cómo podría afectar este conflicto a las prácticas de alimentación?</a:t>
            </a:r>
          </a:p>
          <a:p>
            <a:pPr eaLnBrk="1" hangingPunct="1">
              <a:spcBef>
                <a:spcPct val="0"/>
              </a:spcBef>
            </a:pPr>
            <a:endParaRPr lang="en-US" altLang="en-US" dirty="0"/>
          </a:p>
          <a:p>
            <a:pPr eaLnBrk="1" hangingPunct="1">
              <a:spcBef>
                <a:spcPct val="0"/>
              </a:spcBef>
            </a:pPr>
            <a:r>
              <a:rPr lang="en-US" altLang="en-US" dirty="0"/>
              <a:t>¿Cómo podría el medio ambiente hacer que las malas prácticas de alimentación sean más riesgosas?</a:t>
            </a:r>
          </a:p>
          <a:p>
            <a:endParaRPr lang="en-US" altLang="en-US" dirty="0"/>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46B6FFE-AD7D-40C9-9B02-AAF5C7BDD4CE}" type="slidenum">
              <a:rPr lang="fr-FR" altLang="en-US">
                <a:latin typeface="Arial" panose="020B0604020202020204" pitchFamily="34" charset="0"/>
              </a:rPr>
              <a:pPr>
                <a:spcBef>
                  <a:spcPct val="0"/>
                </a:spcBef>
              </a:pPr>
              <a:t>11</a:t>
            </a:fld>
            <a:endParaRPr lang="fr-FR" altLang="en-US">
              <a:latin typeface="Arial" panose="020B0604020202020204" pitchFamily="34" charset="0"/>
            </a:endParaRPr>
          </a:p>
        </p:txBody>
      </p:sp>
    </p:spTree>
    <p:extLst>
      <p:ext uri="{BB962C8B-B14F-4D97-AF65-F5344CB8AC3E}">
        <p14:creationId xmlns:p14="http://schemas.microsoft.com/office/powerpoint/2010/main" val="1820589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3058B32-5B4C-45C8-893A-E614F32916DD}" type="slidenum">
              <a:rPr lang="en-GB" altLang="en-US">
                <a:latin typeface="Arial" panose="020B0604020202020204" pitchFamily="34" charset="0"/>
              </a:rPr>
              <a:pPr>
                <a:spcBef>
                  <a:spcPct val="0"/>
                </a:spcBef>
              </a:pPr>
              <a:t>12</a:t>
            </a:fld>
            <a:endParaRPr lang="en-GB" altLang="en-US" dirty="0">
              <a:latin typeface="Arial" panose="020B0604020202020204" pitchFamily="34" charset="0"/>
            </a:endParaRPr>
          </a:p>
        </p:txBody>
      </p:sp>
      <p:sp>
        <p:nvSpPr>
          <p:cNvPr id="135171" name="Rectangle 7"/>
          <p:cNvSpPr txBox="1">
            <a:spLocks noGrp="1" noChangeArrowheads="1"/>
          </p:cNvSpPr>
          <p:nvPr/>
        </p:nvSpPr>
        <p:spPr bwMode="auto">
          <a:xfrm>
            <a:off x="3973819" y="8831418"/>
            <a:ext cx="3036581" cy="464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8BED1BB6-4DA6-485C-8A1E-3CFCABCE32D8}" type="slidenum">
              <a:rPr lang="fr-FR" altLang="en-US">
                <a:latin typeface="Times New Roman" panose="02020603050405020304" pitchFamily="18" charset="0"/>
              </a:rPr>
              <a:pPr algn="r" eaLnBrk="1" hangingPunct="1">
                <a:spcBef>
                  <a:spcPct val="0"/>
                </a:spcBef>
              </a:pPr>
              <a:t>12</a:t>
            </a:fld>
            <a:endParaRPr lang="fr-FR" altLang="en-US" dirty="0">
              <a:latin typeface="Times New Roman" panose="02020603050405020304" pitchFamily="18" charset="0"/>
            </a:endParaRPr>
          </a:p>
        </p:txBody>
      </p:sp>
      <p:sp>
        <p:nvSpPr>
          <p:cNvPr id="135172" name="Rectangle 2"/>
          <p:cNvSpPr>
            <a:spLocks noGrp="1" noRot="1" noChangeAspect="1" noChangeArrowheads="1" noTextEdit="1"/>
          </p:cNvSpPr>
          <p:nvPr>
            <p:ph type="sldImg"/>
          </p:nvPr>
        </p:nvSpPr>
        <p:spPr bwMode="auto">
          <a:xfrm>
            <a:off x="1128713" y="717550"/>
            <a:ext cx="4646612" cy="348456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5173" name="Rectangle 3"/>
          <p:cNvSpPr>
            <a:spLocks noGrp="1" noChangeArrowheads="1"/>
          </p:cNvSpPr>
          <p:nvPr>
            <p:ph type="body" idx="1"/>
          </p:nvPr>
        </p:nvSpPr>
        <p:spPr bwMode="auto">
          <a:xfrm>
            <a:off x="905785" y="4444973"/>
            <a:ext cx="5140646" cy="418321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lang="en-US" sz="1200" b="1" kern="1200" dirty="0">
                <a:solidFill>
                  <a:schemeClr val="tx1"/>
                </a:solidFill>
                <a:effectLst/>
                <a:latin typeface="+mn-lt"/>
                <a:ea typeface="MS PGothic" panose="020B0600070205080204" pitchFamily="34" charset="-128"/>
                <a:cs typeface="ＭＳ Ｐゴシック" charset="0"/>
              </a:rPr>
              <a:t>Alimentación artificial</a:t>
            </a:r>
            <a:r>
              <a:rPr lang="en-US" sz="1200" kern="1200" dirty="0">
                <a:solidFill>
                  <a:schemeClr val="tx1"/>
                </a:solidFill>
                <a:effectLst/>
                <a:latin typeface="+mn-lt"/>
                <a:ea typeface="MS PGothic" panose="020B0600070205080204" pitchFamily="34" charset="-128"/>
                <a:cs typeface="ＭＳ Ｐゴシック" charset="0"/>
              </a:rPr>
              <a:t>: alimentación con sustituto de la leche materna.</a:t>
            </a:r>
          </a:p>
          <a:p>
            <a:pPr eaLnBrk="1" hangingPunct="1">
              <a:spcBef>
                <a:spcPct val="0"/>
              </a:spcBef>
              <a:buFontTx/>
              <a:buChar char="•"/>
            </a:pPr>
            <a:r>
              <a:rPr lang="en-GB" altLang="zh-CN" dirty="0">
                <a:latin typeface="Arial" panose="020B0604020202020204" pitchFamily="34" charset="0"/>
                <a:cs typeface="Arial" panose="020B0604020202020204" pitchFamily="34" charset="0"/>
              </a:rPr>
              <a:t>No tiene la protección de la leche materna - un </a:t>
            </a:r>
            <a:r>
              <a:rPr lang="en-US" sz="1200" kern="1200" dirty="0">
                <a:solidFill>
                  <a:schemeClr val="tx1"/>
                </a:solidFill>
                <a:effectLst/>
                <a:latin typeface="+mn-lt"/>
                <a:ea typeface="MS PGothic" panose="020B0600070205080204" pitchFamily="34" charset="-128"/>
                <a:cs typeface="ＭＳ Ｐゴシック" charset="0"/>
              </a:rPr>
              <a:t>sustituto de la leche materna es una sustancia diferente a la leche materna, es decir, no está diseñado para cumplir la edad/etapa del lactante/niño, y no </a:t>
            </a:r>
            <a:r>
              <a:rPr lang="en-US" sz="1200" kern="1200" dirty="0" err="1">
                <a:solidFill>
                  <a:schemeClr val="tx1"/>
                </a:solidFill>
                <a:effectLst/>
                <a:latin typeface="+mn-lt"/>
                <a:ea typeface="MS PGothic" panose="020B0600070205080204" pitchFamily="34" charset="-128"/>
                <a:cs typeface="ＭＳ Ｐゴシック" charset="0"/>
              </a:rPr>
              <a:t>tiene</a:t>
            </a:r>
            <a:r>
              <a:rPr lang="en-US" sz="1200" kern="1200" dirty="0">
                <a:solidFill>
                  <a:schemeClr val="tx1"/>
                </a:solidFill>
                <a:effectLst/>
                <a:latin typeface="+mn-lt"/>
                <a:ea typeface="MS PGothic" panose="020B0600070205080204" pitchFamily="34" charset="-128"/>
                <a:cs typeface="ＭＳ Ｐゴシック" charset="0"/>
              </a:rPr>
              <a:t> la </a:t>
            </a:r>
            <a:r>
              <a:rPr lang="en-US" sz="1200" kern="1200" dirty="0" err="1">
                <a:solidFill>
                  <a:schemeClr val="tx1"/>
                </a:solidFill>
                <a:effectLst/>
                <a:latin typeface="+mn-lt"/>
                <a:ea typeface="MS PGothic" panose="020B0600070205080204" pitchFamily="34" charset="-128"/>
                <a:cs typeface="ＭＳ Ｐゴシック" charset="0"/>
              </a:rPr>
              <a:t>misma</a:t>
            </a:r>
            <a:r>
              <a:rPr lang="en-US" sz="1200" kern="1200" dirty="0">
                <a:solidFill>
                  <a:schemeClr val="tx1"/>
                </a:solidFill>
                <a:effectLst/>
                <a:latin typeface="+mn-lt"/>
                <a:ea typeface="MS PGothic" panose="020B0600070205080204" pitchFamily="34" charset="-128"/>
                <a:cs typeface="ＭＳ Ｐゴシック" charset="0"/>
              </a:rPr>
              <a:t> </a:t>
            </a:r>
            <a:r>
              <a:rPr lang="en-US" sz="1200" kern="1200" dirty="0" err="1">
                <a:solidFill>
                  <a:schemeClr val="tx1"/>
                </a:solidFill>
                <a:effectLst/>
                <a:latin typeface="+mn-lt"/>
                <a:ea typeface="MS PGothic" panose="020B0600070205080204" pitchFamily="34" charset="-128"/>
                <a:cs typeface="ＭＳ Ｐゴシック" charset="0"/>
              </a:rPr>
              <a:t>composición</a:t>
            </a:r>
            <a:r>
              <a:rPr lang="en-US" sz="1200" kern="1200" dirty="0">
                <a:solidFill>
                  <a:schemeClr val="tx1"/>
                </a:solidFill>
                <a:effectLst/>
                <a:latin typeface="+mn-lt"/>
                <a:ea typeface="MS PGothic" panose="020B0600070205080204" pitchFamily="34" charset="-128"/>
                <a:cs typeface="ＭＳ Ｐゴシック" charset="0"/>
              </a:rPr>
              <a:t>. Vea la diapositiva visual para mostrar las diferencias entre la leche materna y la leche artificial: </a:t>
            </a:r>
            <a:r>
              <a:rPr lang="en-US" sz="1200" u="sng" kern="1200" dirty="0">
                <a:solidFill>
                  <a:schemeClr val="tx1"/>
                </a:solidFill>
                <a:effectLst/>
                <a:latin typeface="+mn-lt"/>
                <a:ea typeface="MS PGothic" panose="020B0600070205080204" pitchFamily="34" charset="-128"/>
                <a:cs typeface="ＭＳ Ｐゴシック" charset="0"/>
                <a:hlinkClick r:id="rId3"/>
              </a:rPr>
              <a:t>http://illinoisaap.org/wp-content/uploads/Whats-In-Breastmilk.pdf </a:t>
            </a:r>
          </a:p>
          <a:p>
            <a:pPr eaLnBrk="1" hangingPunct="1">
              <a:spcBef>
                <a:spcPct val="0"/>
              </a:spcBef>
              <a:buFontTx/>
              <a:buChar char="•"/>
            </a:pPr>
            <a:r>
              <a:rPr lang="en-GB" altLang="zh-CN" dirty="0">
                <a:latin typeface="Arial" panose="020B0604020202020204" pitchFamily="34" charset="0"/>
                <a:cs typeface="Arial" panose="020B0604020202020204" pitchFamily="34" charset="0"/>
              </a:rPr>
              <a:t> No es estéril, aumenta la inseguridad alimentaria y la dependencia, es costoso en tiempo, recursos y cuidados, y la alimentación con biberón aumenta aún más el riesgo debido a las dificultades de limpieza, lo que añade una fuente de infección.</a:t>
            </a:r>
          </a:p>
        </p:txBody>
      </p:sp>
    </p:spTree>
    <p:extLst>
      <p:ext uri="{BB962C8B-B14F-4D97-AF65-F5344CB8AC3E}">
        <p14:creationId xmlns:p14="http://schemas.microsoft.com/office/powerpoint/2010/main" val="554249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1"/>
        <p:cNvGrpSpPr/>
        <p:nvPr/>
      </p:nvGrpSpPr>
      <p:grpSpPr>
        <a:xfrm>
          <a:off x="0" y="0"/>
          <a:ext cx="0" cy="0"/>
          <a:chOff x="0" y="0"/>
          <a:chExt cx="0" cy="0"/>
        </a:xfrm>
      </p:grpSpPr>
      <p:sp>
        <p:nvSpPr>
          <p:cNvPr id="22" name="Google Shape;22;p41"/>
          <p:cNvSpPr/>
          <p:nvPr/>
        </p:nvSpPr>
        <p:spPr>
          <a:xfrm>
            <a:off x="0" y="0"/>
            <a:ext cx="9144000" cy="1171575"/>
          </a:xfrm>
          <a:prstGeom prst="rect">
            <a:avLst/>
          </a:prstGeom>
          <a:gradFill>
            <a:gsLst>
              <a:gs pos="0">
                <a:srgbClr val="FA0007"/>
              </a:gs>
              <a:gs pos="40000">
                <a:srgbClr val="FA0007"/>
              </a:gs>
              <a:gs pos="100000">
                <a:srgbClr val="761706"/>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Gill Sans"/>
              <a:ea typeface="Gill Sans"/>
              <a:cs typeface="Gill Sans"/>
              <a:sym typeface="Gill Sans"/>
            </a:endParaRPr>
          </a:p>
        </p:txBody>
      </p:sp>
      <p:sp>
        <p:nvSpPr>
          <p:cNvPr id="23" name="Google Shape;23;p41"/>
          <p:cNvSpPr/>
          <p:nvPr/>
        </p:nvSpPr>
        <p:spPr>
          <a:xfrm>
            <a:off x="155575" y="149225"/>
            <a:ext cx="8824913" cy="10810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Gill Sans"/>
              <a:ea typeface="Gill Sans"/>
              <a:cs typeface="Gill Sans"/>
              <a:sym typeface="Gill Sans"/>
            </a:endParaRPr>
          </a:p>
        </p:txBody>
      </p:sp>
      <p:pic>
        <p:nvPicPr>
          <p:cNvPr id="24" name="Google Shape;24;p41" descr="Save_the_Children_logo.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063" y="303213"/>
            <a:ext cx="2017712" cy="412750"/>
          </a:xfrm>
          <a:prstGeom prst="rect">
            <a:avLst/>
          </a:prstGeom>
          <a:noFill/>
          <a:ln>
            <a:noFill/>
          </a:ln>
        </p:spPr>
      </p:pic>
      <p:sp>
        <p:nvSpPr>
          <p:cNvPr id="25" name="Google Shape;25;p41"/>
          <p:cNvSpPr txBox="1">
            <a:spLocks noGrp="1"/>
          </p:cNvSpPr>
          <p:nvPr>
            <p:ph type="ctrTitle"/>
          </p:nvPr>
        </p:nvSpPr>
        <p:spPr>
          <a:xfrm>
            <a:off x="625148" y="866775"/>
            <a:ext cx="8075613" cy="1197787"/>
          </a:xfrm>
          <a:prstGeom prst="rect">
            <a:avLst/>
          </a:prstGeom>
          <a:noFill/>
          <a:ln>
            <a:noFill/>
          </a:ln>
        </p:spPr>
        <p:txBody>
          <a:bodyPr spcFirstLastPara="1" wrap="square" lIns="0" tIns="0" rIns="0" bIns="0" anchor="t" anchorCtr="0">
            <a:normAutofit/>
          </a:bodyPr>
          <a:lstStyle>
            <a:lvl1pPr lvl="0" algn="l">
              <a:lnSpc>
                <a:spcPct val="95000"/>
              </a:lnSpc>
              <a:spcBef>
                <a:spcPts val="0"/>
              </a:spcBef>
              <a:spcAft>
                <a:spcPts val="0"/>
              </a:spcAft>
              <a:buSzPts val="1400"/>
              <a:buNone/>
              <a:defRPr sz="4800" b="0" i="0" cap="none">
                <a:latin typeface="Oswald"/>
                <a:ea typeface="Oswald"/>
                <a:cs typeface="Oswald"/>
                <a:sym typeface="Oswa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1"/>
          <p:cNvSpPr>
            <a:spLocks noGrp="1"/>
          </p:cNvSpPr>
          <p:nvPr>
            <p:ph type="pic" idx="2"/>
          </p:nvPr>
        </p:nvSpPr>
        <p:spPr>
          <a:xfrm>
            <a:off x="150813" y="2213627"/>
            <a:ext cx="8829675" cy="4494213"/>
          </a:xfrm>
          <a:prstGeom prst="rect">
            <a:avLst/>
          </a:prstGeom>
          <a:noFill/>
          <a:ln>
            <a:noFill/>
          </a:ln>
        </p:spPr>
      </p:sp>
      <p:sp>
        <p:nvSpPr>
          <p:cNvPr id="27" name="Google Shape;27;p41"/>
          <p:cNvSpPr txBox="1">
            <a:spLocks noGrp="1"/>
          </p:cNvSpPr>
          <p:nvPr>
            <p:ph type="dt" idx="10"/>
          </p:nvPr>
        </p:nvSpPr>
        <p:spPr>
          <a:xfrm>
            <a:off x="7223125" y="344488"/>
            <a:ext cx="1581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Rectangle 1"/>
          <p:cNvSpPr/>
          <p:nvPr/>
        </p:nvSpPr>
        <p:spPr>
          <a:xfrm>
            <a:off x="344489" y="1081088"/>
            <a:ext cx="8459787" cy="182562"/>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 name="Date Placeholder 1"/>
          <p:cNvSpPr>
            <a:spLocks noGrp="1"/>
          </p:cNvSpPr>
          <p:nvPr>
            <p:ph type="dt" sz="half" idx="10"/>
          </p:nvPr>
        </p:nvSpPr>
        <p:spPr/>
        <p:txBody>
          <a:bodyPr/>
          <a:lstStyle>
            <a:lvl1pPr>
              <a:defRPr/>
            </a:lvl1pPr>
          </a:lstStyle>
          <a:p>
            <a:pPr>
              <a:defRPr/>
            </a:pPr>
            <a:r>
              <a:rPr lang="en-US" dirty="0"/>
              <a:t>26 April 2016</a:t>
            </a:r>
          </a:p>
        </p:txBody>
      </p:sp>
      <p:sp>
        <p:nvSpPr>
          <p:cNvPr id="4" name="Footer Placeholder 2"/>
          <p:cNvSpPr>
            <a:spLocks noGrp="1"/>
          </p:cNvSpPr>
          <p:nvPr>
            <p:ph type="ftr" sz="quarter" idx="11"/>
          </p:nvPr>
        </p:nvSpPr>
        <p:spPr/>
        <p:txBody>
          <a:bodyPr/>
          <a:lstStyle>
            <a:lvl1pPr>
              <a:defRPr/>
            </a:lvl1pPr>
          </a:lstStyle>
          <a:p>
            <a:pPr>
              <a:defRPr/>
            </a:pPr>
            <a:r>
              <a:rPr lang="en-GB" dirty="0"/>
              <a:t>IYCF-E TRAINING: WHY IS IYCF-E IMPORTANT?</a:t>
            </a:r>
            <a:endParaRPr lang="en-US" dirty="0"/>
          </a:p>
        </p:txBody>
      </p:sp>
      <p:sp>
        <p:nvSpPr>
          <p:cNvPr id="5" name="Slide Number Placeholder 3"/>
          <p:cNvSpPr>
            <a:spLocks noGrp="1"/>
          </p:cNvSpPr>
          <p:nvPr>
            <p:ph type="sldNum" sz="quarter" idx="12"/>
          </p:nvPr>
        </p:nvSpPr>
        <p:spPr/>
        <p:txBody>
          <a:bodyPr/>
          <a:lstStyle>
            <a:lvl1pPr>
              <a:defRPr/>
            </a:lvl1pPr>
          </a:lstStyle>
          <a:p>
            <a:fld id="{721E5641-1613-4164-B8B3-243AFC3157A2}" type="slidenum">
              <a:rPr lang="en-US" altLang="en-US"/>
              <a:pPr/>
              <a:t>‹#›</a:t>
            </a:fld>
            <a:endParaRPr lang="en-US" altLang="en-US" dirty="0"/>
          </a:p>
        </p:txBody>
      </p:sp>
    </p:spTree>
    <p:extLst>
      <p:ext uri="{BB962C8B-B14F-4D97-AF65-F5344CB8AC3E}">
        <p14:creationId xmlns:p14="http://schemas.microsoft.com/office/powerpoint/2010/main" val="2727379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9" eaLnBrk="1" fontAlgn="auto" hangingPunct="1">
              <a:spcBef>
                <a:spcPts val="0"/>
              </a:spcBef>
              <a:spcAft>
                <a:spcPts val="0"/>
              </a:spcAft>
              <a:defRPr/>
            </a:pPr>
            <a:endParaRPr lang="en-US">
              <a:solidFill>
                <a:srgbClr val="FFFFFF"/>
              </a:solidFill>
            </a:endParaRPr>
          </a:p>
        </p:txBody>
      </p:sp>
      <p:pic>
        <p:nvPicPr>
          <p:cNvPr id="3" name="Picture 15" descr="Thank_you_STC_logo_lockup.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392365" y="2112963"/>
            <a:ext cx="4356100" cy="2024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52701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Agenda" type="obj">
  <p:cSld name="OBJECT">
    <p:spTree>
      <p:nvGrpSpPr>
        <p:cNvPr id="1" name="Shape 47"/>
        <p:cNvGrpSpPr/>
        <p:nvPr/>
      </p:nvGrpSpPr>
      <p:grpSpPr>
        <a:xfrm>
          <a:off x="0" y="0"/>
          <a:ext cx="0" cy="0"/>
          <a:chOff x="0" y="0"/>
          <a:chExt cx="0" cy="0"/>
        </a:xfrm>
      </p:grpSpPr>
      <p:sp>
        <p:nvSpPr>
          <p:cNvPr id="48" name="Google Shape;48;p44"/>
          <p:cNvSpPr/>
          <p:nvPr/>
        </p:nvSpPr>
        <p:spPr>
          <a:xfrm>
            <a:off x="0" y="0"/>
            <a:ext cx="9144000" cy="1171575"/>
          </a:xfrm>
          <a:prstGeom prst="rect">
            <a:avLst/>
          </a:prstGeom>
          <a:gradFill>
            <a:gsLst>
              <a:gs pos="0">
                <a:srgbClr val="FA0007"/>
              </a:gs>
              <a:gs pos="40000">
                <a:srgbClr val="FA0007"/>
              </a:gs>
              <a:gs pos="100000">
                <a:srgbClr val="761706"/>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49" name="Google Shape;49;p44"/>
          <p:cNvSpPr/>
          <p:nvPr/>
        </p:nvSpPr>
        <p:spPr>
          <a:xfrm>
            <a:off x="147638" y="1171575"/>
            <a:ext cx="8832850" cy="5135563"/>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pic>
        <p:nvPicPr>
          <p:cNvPr id="50" name="Google Shape;50;p44" descr="Save_the_Children_logo.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38150" y="6426200"/>
            <a:ext cx="1860550" cy="379413"/>
          </a:xfrm>
          <a:prstGeom prst="rect">
            <a:avLst/>
          </a:prstGeom>
          <a:noFill/>
          <a:ln>
            <a:noFill/>
          </a:ln>
        </p:spPr>
      </p:pic>
      <p:cxnSp>
        <p:nvCxnSpPr>
          <p:cNvPr id="51" name="Google Shape;51;p44"/>
          <p:cNvCxnSpPr/>
          <p:nvPr/>
        </p:nvCxnSpPr>
        <p:spPr>
          <a:xfrm flipH="1">
            <a:off x="2466975" y="6432550"/>
            <a:ext cx="6350" cy="365125"/>
          </a:xfrm>
          <a:prstGeom prst="straightConnector1">
            <a:avLst/>
          </a:prstGeom>
          <a:noFill/>
          <a:ln w="12700" cap="flat" cmpd="sng">
            <a:solidFill>
              <a:schemeClr val="dk1"/>
            </a:solidFill>
            <a:prstDash val="solid"/>
            <a:round/>
            <a:headEnd type="none" w="sm" len="sm"/>
            <a:tailEnd type="none" w="sm" len="sm"/>
          </a:ln>
        </p:spPr>
      </p:cxnSp>
      <p:cxnSp>
        <p:nvCxnSpPr>
          <p:cNvPr id="52" name="Google Shape;52;p44"/>
          <p:cNvCxnSpPr/>
          <p:nvPr/>
        </p:nvCxnSpPr>
        <p:spPr>
          <a:xfrm flipH="1">
            <a:off x="6389688" y="6432550"/>
            <a:ext cx="7937" cy="365125"/>
          </a:xfrm>
          <a:prstGeom prst="straightConnector1">
            <a:avLst/>
          </a:prstGeom>
          <a:noFill/>
          <a:ln w="12700" cap="flat" cmpd="sng">
            <a:solidFill>
              <a:schemeClr val="dk1"/>
            </a:solidFill>
            <a:prstDash val="solid"/>
            <a:round/>
            <a:headEnd type="none" w="sm" len="sm"/>
            <a:tailEnd type="none" w="sm" len="sm"/>
          </a:ln>
        </p:spPr>
      </p:cxnSp>
      <p:sp>
        <p:nvSpPr>
          <p:cNvPr id="53" name="Google Shape;53;p44"/>
          <p:cNvSpPr txBox="1">
            <a:spLocks noGrp="1"/>
          </p:cNvSpPr>
          <p:nvPr>
            <p:ph type="title"/>
          </p:nvPr>
        </p:nvSpPr>
        <p:spPr>
          <a:xfrm>
            <a:off x="424634" y="202994"/>
            <a:ext cx="8282640" cy="78760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4800" b="0" i="0" cap="none">
                <a:solidFill>
                  <a:schemeClr val="lt1"/>
                </a:solidFill>
                <a:latin typeface="Oswald"/>
                <a:ea typeface="Oswald"/>
                <a:cs typeface="Oswald"/>
                <a:sym typeface="Oswa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4"/>
          <p:cNvSpPr txBox="1">
            <a:spLocks noGrp="1"/>
          </p:cNvSpPr>
          <p:nvPr>
            <p:ph type="body" idx="1"/>
          </p:nvPr>
        </p:nvSpPr>
        <p:spPr>
          <a:xfrm>
            <a:off x="431147" y="1600200"/>
            <a:ext cx="8276127" cy="454790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b="0">
                <a:solidFill>
                  <a:schemeClr val="dk1"/>
                </a:solidFill>
              </a:defRPr>
            </a:lvl1pPr>
            <a:lvl2pPr marL="914400" lvl="1" indent="-342900" algn="l">
              <a:spcBef>
                <a:spcPts val="600"/>
              </a:spcBef>
              <a:spcAft>
                <a:spcPts val="0"/>
              </a:spcAft>
              <a:buClr>
                <a:schemeClr val="dk2"/>
              </a:buClr>
              <a:buSzPts val="1800"/>
              <a:buFont typeface="Arial"/>
              <a:buChar char="•"/>
              <a:defRPr sz="1800"/>
            </a:lvl2pPr>
            <a:lvl3pPr marL="1371600" lvl="2" indent="-342900" algn="l">
              <a:spcBef>
                <a:spcPts val="600"/>
              </a:spcBef>
              <a:spcAft>
                <a:spcPts val="0"/>
              </a:spcAft>
              <a:buSzPts val="1800"/>
              <a:buChar char="•"/>
              <a:defRPr sz="1800"/>
            </a:lvl3pPr>
            <a:lvl4pPr marL="1828800" lvl="3" indent="-342900" algn="l">
              <a:spcBef>
                <a:spcPts val="600"/>
              </a:spcBef>
              <a:spcAft>
                <a:spcPts val="0"/>
              </a:spcAft>
              <a:buClr>
                <a:schemeClr val="dk2"/>
              </a:buClr>
              <a:buSzPts val="1800"/>
              <a:buFont typeface="Arial"/>
              <a:buChar char="•"/>
              <a:defRPr sz="1800"/>
            </a:lvl4pPr>
            <a:lvl5pPr marL="2286000" lvl="4" indent="-342900" algn="l">
              <a:spcBef>
                <a:spcPts val="600"/>
              </a:spcBef>
              <a:spcAft>
                <a:spcPts val="0"/>
              </a:spcAft>
              <a:buSzPts val="1800"/>
              <a:buChar char="•"/>
              <a:defRPr sz="180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5" name="Google Shape;55;p44"/>
          <p:cNvSpPr txBox="1">
            <a:spLocks noGrp="1"/>
          </p:cNvSpPr>
          <p:nvPr>
            <p:ph type="dt" idx="10"/>
          </p:nvPr>
        </p:nvSpPr>
        <p:spPr>
          <a:xfrm>
            <a:off x="6448425" y="6440488"/>
            <a:ext cx="15811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4"/>
          <p:cNvSpPr txBox="1">
            <a:spLocks noGrp="1"/>
          </p:cNvSpPr>
          <p:nvPr>
            <p:ph type="ftr" idx="11"/>
          </p:nvPr>
        </p:nvSpPr>
        <p:spPr>
          <a:xfrm>
            <a:off x="2525713" y="6440488"/>
            <a:ext cx="3824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4"/>
          <p:cNvSpPr txBox="1">
            <a:spLocks noGrp="1"/>
          </p:cNvSpPr>
          <p:nvPr>
            <p:ph type="sldNum" idx="12"/>
          </p:nvPr>
        </p:nvSpPr>
        <p:spPr>
          <a:xfrm>
            <a:off x="8029575" y="6440488"/>
            <a:ext cx="7747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b="0" i="0">
                <a:solidFill>
                  <a:srgbClr val="222221"/>
                </a:solidFill>
                <a:latin typeface="Gill Sans"/>
                <a:ea typeface="Gill Sans"/>
                <a:cs typeface="Gill Sans"/>
                <a:sym typeface="Gill Sans"/>
              </a:defRPr>
            </a:lvl1pPr>
            <a:lvl2pPr marL="0" marR="0" lvl="1" indent="0" algn="r">
              <a:spcBef>
                <a:spcPts val="0"/>
              </a:spcBef>
              <a:spcAft>
                <a:spcPts val="0"/>
              </a:spcAft>
              <a:buNone/>
              <a:defRPr sz="1000" b="0" i="0">
                <a:solidFill>
                  <a:srgbClr val="222221"/>
                </a:solidFill>
                <a:latin typeface="Gill Sans"/>
                <a:ea typeface="Gill Sans"/>
                <a:cs typeface="Gill Sans"/>
                <a:sym typeface="Gill Sans"/>
              </a:defRPr>
            </a:lvl2pPr>
            <a:lvl3pPr marL="0" marR="0" lvl="2" indent="0" algn="r">
              <a:spcBef>
                <a:spcPts val="0"/>
              </a:spcBef>
              <a:spcAft>
                <a:spcPts val="0"/>
              </a:spcAft>
              <a:buNone/>
              <a:defRPr sz="1000" b="0" i="0">
                <a:solidFill>
                  <a:srgbClr val="222221"/>
                </a:solidFill>
                <a:latin typeface="Gill Sans"/>
                <a:ea typeface="Gill Sans"/>
                <a:cs typeface="Gill Sans"/>
                <a:sym typeface="Gill Sans"/>
              </a:defRPr>
            </a:lvl3pPr>
            <a:lvl4pPr marL="0" marR="0" lvl="3" indent="0" algn="r">
              <a:spcBef>
                <a:spcPts val="0"/>
              </a:spcBef>
              <a:spcAft>
                <a:spcPts val="0"/>
              </a:spcAft>
              <a:buNone/>
              <a:defRPr sz="1000" b="0" i="0">
                <a:solidFill>
                  <a:srgbClr val="222221"/>
                </a:solidFill>
                <a:latin typeface="Gill Sans"/>
                <a:ea typeface="Gill Sans"/>
                <a:cs typeface="Gill Sans"/>
                <a:sym typeface="Gill Sans"/>
              </a:defRPr>
            </a:lvl4pPr>
            <a:lvl5pPr marL="0" marR="0" lvl="4" indent="0" algn="r">
              <a:spcBef>
                <a:spcPts val="0"/>
              </a:spcBef>
              <a:spcAft>
                <a:spcPts val="0"/>
              </a:spcAft>
              <a:buNone/>
              <a:defRPr sz="1000" b="0" i="0">
                <a:solidFill>
                  <a:srgbClr val="222221"/>
                </a:solidFill>
                <a:latin typeface="Gill Sans"/>
                <a:ea typeface="Gill Sans"/>
                <a:cs typeface="Gill Sans"/>
                <a:sym typeface="Gill Sans"/>
              </a:defRPr>
            </a:lvl5pPr>
            <a:lvl6pPr marL="0" marR="0" lvl="5" indent="0" algn="r">
              <a:spcBef>
                <a:spcPts val="0"/>
              </a:spcBef>
              <a:spcAft>
                <a:spcPts val="0"/>
              </a:spcAft>
              <a:buNone/>
              <a:defRPr sz="1000" b="0" i="0">
                <a:solidFill>
                  <a:srgbClr val="222221"/>
                </a:solidFill>
                <a:latin typeface="Gill Sans"/>
                <a:ea typeface="Gill Sans"/>
                <a:cs typeface="Gill Sans"/>
                <a:sym typeface="Gill Sans"/>
              </a:defRPr>
            </a:lvl6pPr>
            <a:lvl7pPr marL="0" marR="0" lvl="6" indent="0" algn="r">
              <a:spcBef>
                <a:spcPts val="0"/>
              </a:spcBef>
              <a:spcAft>
                <a:spcPts val="0"/>
              </a:spcAft>
              <a:buNone/>
              <a:defRPr sz="1000" b="0" i="0">
                <a:solidFill>
                  <a:srgbClr val="222221"/>
                </a:solidFill>
                <a:latin typeface="Gill Sans"/>
                <a:ea typeface="Gill Sans"/>
                <a:cs typeface="Gill Sans"/>
                <a:sym typeface="Gill Sans"/>
              </a:defRPr>
            </a:lvl7pPr>
            <a:lvl8pPr marL="0" marR="0" lvl="7" indent="0" algn="r">
              <a:spcBef>
                <a:spcPts val="0"/>
              </a:spcBef>
              <a:spcAft>
                <a:spcPts val="0"/>
              </a:spcAft>
              <a:buNone/>
              <a:defRPr sz="1000" b="0" i="0">
                <a:solidFill>
                  <a:srgbClr val="222221"/>
                </a:solidFill>
                <a:latin typeface="Gill Sans"/>
                <a:ea typeface="Gill Sans"/>
                <a:cs typeface="Gill Sans"/>
                <a:sym typeface="Gill Sans"/>
              </a:defRPr>
            </a:lvl8pPr>
            <a:lvl9pPr marL="0" marR="0" lvl="8" indent="0" algn="r">
              <a:spcBef>
                <a:spcPts val="0"/>
              </a:spcBef>
              <a:spcAft>
                <a:spcPts val="0"/>
              </a:spcAft>
              <a:buNone/>
              <a:defRPr sz="1000" b="0" i="0">
                <a:solidFill>
                  <a:srgbClr val="22222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Divider 2">
  <p:cSld name="Divider 2">
    <p:spTree>
      <p:nvGrpSpPr>
        <p:cNvPr id="1" name="Shape 58"/>
        <p:cNvGrpSpPr/>
        <p:nvPr/>
      </p:nvGrpSpPr>
      <p:grpSpPr>
        <a:xfrm>
          <a:off x="0" y="0"/>
          <a:ext cx="0" cy="0"/>
          <a:chOff x="0" y="0"/>
          <a:chExt cx="0" cy="0"/>
        </a:xfrm>
      </p:grpSpPr>
      <p:sp>
        <p:nvSpPr>
          <p:cNvPr id="59" name="Google Shape;59;p45"/>
          <p:cNvSpPr/>
          <p:nvPr/>
        </p:nvSpPr>
        <p:spPr>
          <a:xfrm>
            <a:off x="0" y="0"/>
            <a:ext cx="9144000" cy="1172308"/>
          </a:xfrm>
          <a:prstGeom prst="rect">
            <a:avLst/>
          </a:prstGeom>
          <a:gradFill>
            <a:gsLst>
              <a:gs pos="0">
                <a:srgbClr val="FA0007"/>
              </a:gs>
              <a:gs pos="40000">
                <a:srgbClr val="FA0007"/>
              </a:gs>
              <a:gs pos="100000">
                <a:srgbClr val="761706"/>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sp>
        <p:nvSpPr>
          <p:cNvPr id="60" name="Google Shape;60;p45"/>
          <p:cNvSpPr/>
          <p:nvPr/>
        </p:nvSpPr>
        <p:spPr>
          <a:xfrm>
            <a:off x="156308" y="149795"/>
            <a:ext cx="8824871" cy="10811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sp>
        <p:nvSpPr>
          <p:cNvPr id="61" name="Google Shape;61;p45"/>
          <p:cNvSpPr txBox="1">
            <a:spLocks noGrp="1"/>
          </p:cNvSpPr>
          <p:nvPr>
            <p:ph type="dt" idx="10"/>
          </p:nvPr>
        </p:nvSpPr>
        <p:spPr>
          <a:xfrm>
            <a:off x="6448425" y="6440488"/>
            <a:ext cx="15811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45"/>
          <p:cNvSpPr txBox="1">
            <a:spLocks noGrp="1"/>
          </p:cNvSpPr>
          <p:nvPr>
            <p:ph type="ftr" idx="11"/>
          </p:nvPr>
        </p:nvSpPr>
        <p:spPr>
          <a:xfrm>
            <a:off x="2525713" y="6440488"/>
            <a:ext cx="3824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5"/>
          <p:cNvSpPr txBox="1">
            <a:spLocks noGrp="1"/>
          </p:cNvSpPr>
          <p:nvPr>
            <p:ph type="sldNum" idx="12"/>
          </p:nvPr>
        </p:nvSpPr>
        <p:spPr>
          <a:xfrm>
            <a:off x="8029575" y="6440488"/>
            <a:ext cx="7747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
        <p:nvSpPr>
          <p:cNvPr id="64" name="Google Shape;64;p45"/>
          <p:cNvSpPr txBox="1">
            <a:spLocks noGrp="1"/>
          </p:cNvSpPr>
          <p:nvPr>
            <p:ph type="title"/>
          </p:nvPr>
        </p:nvSpPr>
        <p:spPr>
          <a:xfrm>
            <a:off x="424763" y="310836"/>
            <a:ext cx="8282643" cy="1348102"/>
          </a:xfrm>
          <a:prstGeom prst="rect">
            <a:avLst/>
          </a:prstGeom>
          <a:noFill/>
          <a:ln>
            <a:noFill/>
          </a:ln>
        </p:spPr>
        <p:txBody>
          <a:bodyPr spcFirstLastPara="1" wrap="square" lIns="0" tIns="0" rIns="0" bIns="0" anchor="t" anchorCtr="0">
            <a:normAutofit/>
          </a:bodyPr>
          <a:lstStyle>
            <a:lvl1pPr lvl="0" algn="l">
              <a:lnSpc>
                <a:spcPct val="85000"/>
              </a:lnSpc>
              <a:spcBef>
                <a:spcPts val="0"/>
              </a:spcBef>
              <a:spcAft>
                <a:spcPts val="0"/>
              </a:spcAft>
              <a:buSzPts val="1400"/>
              <a:buNone/>
              <a:defRPr sz="4800" b="0" i="0" cap="none">
                <a:solidFill>
                  <a:schemeClr val="dk1"/>
                </a:solidFill>
                <a:latin typeface="Oswald"/>
                <a:ea typeface="Oswald"/>
                <a:cs typeface="Oswald"/>
                <a:sym typeface="Oswa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65" name="Google Shape;65;p45" descr="Save_the_Children_logo.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37660" y="6425702"/>
            <a:ext cx="1861366" cy="380442"/>
          </a:xfrm>
          <a:prstGeom prst="rect">
            <a:avLst/>
          </a:prstGeom>
          <a:noFill/>
          <a:ln>
            <a:noFill/>
          </a:ln>
        </p:spPr>
      </p:pic>
      <p:cxnSp>
        <p:nvCxnSpPr>
          <p:cNvPr id="66" name="Google Shape;66;p45"/>
          <p:cNvCxnSpPr/>
          <p:nvPr/>
        </p:nvCxnSpPr>
        <p:spPr>
          <a:xfrm flipH="1">
            <a:off x="2466405" y="6432215"/>
            <a:ext cx="6513" cy="365125"/>
          </a:xfrm>
          <a:prstGeom prst="straightConnector1">
            <a:avLst/>
          </a:prstGeom>
          <a:noFill/>
          <a:ln w="12700" cap="flat" cmpd="sng">
            <a:solidFill>
              <a:schemeClr val="dk1"/>
            </a:solidFill>
            <a:prstDash val="solid"/>
            <a:round/>
            <a:headEnd type="none" w="sm" len="sm"/>
            <a:tailEnd type="none" w="sm" len="sm"/>
          </a:ln>
        </p:spPr>
      </p:cxnSp>
      <p:cxnSp>
        <p:nvCxnSpPr>
          <p:cNvPr id="67" name="Google Shape;67;p45"/>
          <p:cNvCxnSpPr/>
          <p:nvPr/>
        </p:nvCxnSpPr>
        <p:spPr>
          <a:xfrm flipH="1">
            <a:off x="6390374" y="6432215"/>
            <a:ext cx="6513" cy="365125"/>
          </a:xfrm>
          <a:prstGeom prst="straightConnector1">
            <a:avLst/>
          </a:prstGeom>
          <a:noFill/>
          <a:ln w="12700" cap="flat" cmpd="sng">
            <a:solidFill>
              <a:schemeClr val="dk1"/>
            </a:solidFill>
            <a:prstDash val="solid"/>
            <a:round/>
            <a:headEnd type="none" w="sm" len="sm"/>
            <a:tailEnd type="none" w="sm" len="sm"/>
          </a:ln>
        </p:spPr>
      </p:cxnSp>
      <p:sp>
        <p:nvSpPr>
          <p:cNvPr id="68" name="Google Shape;68;p45"/>
          <p:cNvSpPr>
            <a:spLocks noGrp="1"/>
          </p:cNvSpPr>
          <p:nvPr>
            <p:ph type="pic" idx="2"/>
          </p:nvPr>
        </p:nvSpPr>
        <p:spPr>
          <a:xfrm>
            <a:off x="155738" y="2200274"/>
            <a:ext cx="8824750" cy="4106864"/>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9"/>
        <p:cNvGrpSpPr/>
        <p:nvPr/>
      </p:nvGrpSpPr>
      <p:grpSpPr>
        <a:xfrm>
          <a:off x="0" y="0"/>
          <a:ext cx="0" cy="0"/>
          <a:chOff x="0" y="0"/>
          <a:chExt cx="0" cy="0"/>
        </a:xfrm>
      </p:grpSpPr>
      <p:sp>
        <p:nvSpPr>
          <p:cNvPr id="70" name="Google Shape;70;p46"/>
          <p:cNvSpPr txBox="1">
            <a:spLocks noGrp="1"/>
          </p:cNvSpPr>
          <p:nvPr>
            <p:ph type="title"/>
          </p:nvPr>
        </p:nvSpPr>
        <p:spPr>
          <a:xfrm>
            <a:off x="423863" y="203200"/>
            <a:ext cx="8283575" cy="50641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6"/>
          <p:cNvSpPr txBox="1">
            <a:spLocks noGrp="1"/>
          </p:cNvSpPr>
          <p:nvPr>
            <p:ph type="body" idx="1"/>
          </p:nvPr>
        </p:nvSpPr>
        <p:spPr>
          <a:xfrm>
            <a:off x="431800" y="1600200"/>
            <a:ext cx="8275638" cy="470693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600"/>
              </a:spcBef>
              <a:spcAft>
                <a:spcPts val="0"/>
              </a:spcAft>
              <a:buSzPts val="1400"/>
              <a:buNone/>
              <a:defRPr/>
            </a:lvl2pPr>
            <a:lvl3pPr marL="1371600" lvl="2" indent="-342900" algn="l">
              <a:spcBef>
                <a:spcPts val="600"/>
              </a:spcBef>
              <a:spcAft>
                <a:spcPts val="0"/>
              </a:spcAft>
              <a:buSzPts val="1800"/>
              <a:buChar char="•"/>
              <a:defRPr/>
            </a:lvl3pPr>
            <a:lvl4pPr marL="1828800" lvl="3" indent="-342900" algn="l">
              <a:spcBef>
                <a:spcPts val="600"/>
              </a:spcBef>
              <a:spcAft>
                <a:spcPts val="0"/>
              </a:spcAft>
              <a:buClr>
                <a:schemeClr val="dk1"/>
              </a:buClr>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2" name="Google Shape;72;p46"/>
          <p:cNvSpPr txBox="1">
            <a:spLocks noGrp="1"/>
          </p:cNvSpPr>
          <p:nvPr>
            <p:ph type="dt" idx="10"/>
          </p:nvPr>
        </p:nvSpPr>
        <p:spPr>
          <a:xfrm>
            <a:off x="6448425" y="6440488"/>
            <a:ext cx="15811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6"/>
          <p:cNvSpPr txBox="1">
            <a:spLocks noGrp="1"/>
          </p:cNvSpPr>
          <p:nvPr>
            <p:ph type="ftr" idx="11"/>
          </p:nvPr>
        </p:nvSpPr>
        <p:spPr>
          <a:xfrm>
            <a:off x="2525713" y="6440488"/>
            <a:ext cx="3824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6"/>
          <p:cNvSpPr txBox="1">
            <a:spLocks noGrp="1"/>
          </p:cNvSpPr>
          <p:nvPr>
            <p:ph type="sldNum" idx="12"/>
          </p:nvPr>
        </p:nvSpPr>
        <p:spPr>
          <a:xfrm>
            <a:off x="8029575" y="6440488"/>
            <a:ext cx="7747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
        <p:nvSpPr>
          <p:cNvPr id="75" name="Google Shape;75;p46"/>
          <p:cNvSpPr txBox="1">
            <a:spLocks noGrp="1"/>
          </p:cNvSpPr>
          <p:nvPr>
            <p:ph type="body" idx="2"/>
          </p:nvPr>
        </p:nvSpPr>
        <p:spPr>
          <a:xfrm>
            <a:off x="425287" y="705602"/>
            <a:ext cx="8282151" cy="3635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1875" b="0">
                <a:solidFill>
                  <a:srgbClr val="222221"/>
                </a:solidFill>
              </a:defRPr>
            </a:lvl1pPr>
            <a:lvl2pPr marL="914400" lvl="1" indent="-228600" algn="l">
              <a:spcBef>
                <a:spcPts val="600"/>
              </a:spcBef>
              <a:spcAft>
                <a:spcPts val="0"/>
              </a:spcAft>
              <a:buSzPts val="1400"/>
              <a:buNone/>
              <a:defRPr sz="1875"/>
            </a:lvl2pPr>
            <a:lvl3pPr marL="1371600" lvl="2" indent="-228600" algn="l">
              <a:spcBef>
                <a:spcPts val="600"/>
              </a:spcBef>
              <a:spcAft>
                <a:spcPts val="0"/>
              </a:spcAft>
              <a:buSzPts val="1875"/>
              <a:buNone/>
              <a:defRPr sz="1875"/>
            </a:lvl3pPr>
            <a:lvl4pPr marL="1828800" lvl="3" indent="-228600" algn="l">
              <a:spcBef>
                <a:spcPts val="600"/>
              </a:spcBef>
              <a:spcAft>
                <a:spcPts val="0"/>
              </a:spcAft>
              <a:buClr>
                <a:schemeClr val="dk1"/>
              </a:buClr>
              <a:buSzPts val="1875"/>
              <a:buNone/>
              <a:defRPr sz="1875"/>
            </a:lvl4pPr>
            <a:lvl5pPr marL="2286000" lvl="4" indent="-228600" algn="l">
              <a:spcBef>
                <a:spcPts val="600"/>
              </a:spcBef>
              <a:spcAft>
                <a:spcPts val="0"/>
              </a:spcAft>
              <a:buSzPts val="1875"/>
              <a:buNone/>
              <a:defRPr sz="1875"/>
            </a:lvl5pPr>
            <a:lvl6pPr marL="2743200" lvl="5" indent="-228600" algn="l">
              <a:spcBef>
                <a:spcPts val="600"/>
              </a:spcBef>
              <a:spcAft>
                <a:spcPts val="0"/>
              </a:spcAft>
              <a:buClr>
                <a:schemeClr val="dk1"/>
              </a:buClr>
              <a:buSzPts val="1875"/>
              <a:buNone/>
              <a:defRPr sz="1875" b="0" i="0">
                <a:latin typeface="Gill Sans"/>
                <a:ea typeface="Gill Sans"/>
                <a:cs typeface="Gill Sans"/>
                <a:sym typeface="Gill Sans"/>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8"/>
        <p:cNvGrpSpPr/>
        <p:nvPr/>
      </p:nvGrpSpPr>
      <p:grpSpPr>
        <a:xfrm>
          <a:off x="0" y="0"/>
          <a:ext cx="0" cy="0"/>
          <a:chOff x="0" y="0"/>
          <a:chExt cx="0" cy="0"/>
        </a:xfrm>
      </p:grpSpPr>
      <p:sp>
        <p:nvSpPr>
          <p:cNvPr id="89" name="Google Shape;89;p48"/>
          <p:cNvSpPr txBox="1">
            <a:spLocks noGrp="1"/>
          </p:cNvSpPr>
          <p:nvPr>
            <p:ph type="title"/>
          </p:nvPr>
        </p:nvSpPr>
        <p:spPr>
          <a:xfrm>
            <a:off x="424634" y="202995"/>
            <a:ext cx="8282640" cy="506900"/>
          </a:xfrm>
          <a:prstGeom prst="rect">
            <a:avLst/>
          </a:prstGeom>
          <a:noFill/>
          <a:ln>
            <a:noFill/>
          </a:ln>
        </p:spPr>
        <p:txBody>
          <a:bodyPr spcFirstLastPara="1" wrap="square" lIns="0" tIns="0" rIns="0" bIns="0"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48"/>
          <p:cNvSpPr txBox="1">
            <a:spLocks noGrp="1"/>
          </p:cNvSpPr>
          <p:nvPr>
            <p:ph type="body" idx="1"/>
          </p:nvPr>
        </p:nvSpPr>
        <p:spPr>
          <a:xfrm>
            <a:off x="431147" y="1600200"/>
            <a:ext cx="8276127" cy="470693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2"/>
              </a:buClr>
              <a:buSzPts val="1800"/>
              <a:buNone/>
              <a:defRPr/>
            </a:lvl1pPr>
            <a:lvl2pPr marL="914400" lvl="1" indent="-228600" algn="l">
              <a:spcBef>
                <a:spcPts val="600"/>
              </a:spcBef>
              <a:spcAft>
                <a:spcPts val="0"/>
              </a:spcAft>
              <a:buClr>
                <a:schemeClr val="dk1"/>
              </a:buClr>
              <a:buSzPts val="1800"/>
              <a:buNone/>
              <a:defRPr/>
            </a:lvl2pPr>
            <a:lvl3pPr marL="1371600" lvl="2" indent="-342900" algn="l">
              <a:spcBef>
                <a:spcPts val="600"/>
              </a:spcBef>
              <a:spcAft>
                <a:spcPts val="0"/>
              </a:spcAft>
              <a:buSzPts val="1800"/>
              <a:buChar char="•"/>
              <a:defRPr/>
            </a:lvl3pPr>
            <a:lvl4pPr marL="1828800" lvl="3" indent="-342900" algn="l">
              <a:spcBef>
                <a:spcPts val="600"/>
              </a:spcBef>
              <a:spcAft>
                <a:spcPts val="0"/>
              </a:spcAft>
              <a:buClr>
                <a:schemeClr val="dk1"/>
              </a:buClr>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 name="Google Shape;91;p48"/>
          <p:cNvSpPr txBox="1">
            <a:spLocks noGrp="1"/>
          </p:cNvSpPr>
          <p:nvPr>
            <p:ph type="dt" idx="10"/>
          </p:nvPr>
        </p:nvSpPr>
        <p:spPr>
          <a:xfrm>
            <a:off x="6448991" y="6441019"/>
            <a:ext cx="158131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8"/>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8"/>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
        <p:nvSpPr>
          <p:cNvPr id="94" name="Google Shape;94;p48"/>
          <p:cNvSpPr txBox="1">
            <a:spLocks noGrp="1"/>
          </p:cNvSpPr>
          <p:nvPr>
            <p:ph type="body" idx="2"/>
          </p:nvPr>
        </p:nvSpPr>
        <p:spPr>
          <a:xfrm>
            <a:off x="425286" y="705600"/>
            <a:ext cx="8282151" cy="3635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222221"/>
              </a:buClr>
              <a:buSzPts val="2500"/>
              <a:buNone/>
              <a:defRPr sz="2500" b="0">
                <a:solidFill>
                  <a:srgbClr val="222221"/>
                </a:solidFill>
              </a:defRPr>
            </a:lvl1pPr>
            <a:lvl2pPr marL="914400" lvl="1" indent="-228600" algn="l">
              <a:spcBef>
                <a:spcPts val="600"/>
              </a:spcBef>
              <a:spcAft>
                <a:spcPts val="0"/>
              </a:spcAft>
              <a:buClr>
                <a:schemeClr val="dk1"/>
              </a:buClr>
              <a:buSzPts val="2500"/>
              <a:buNone/>
              <a:defRPr sz="2500"/>
            </a:lvl2pPr>
            <a:lvl3pPr marL="1371600" lvl="2" indent="-228600" algn="l">
              <a:spcBef>
                <a:spcPts val="600"/>
              </a:spcBef>
              <a:spcAft>
                <a:spcPts val="0"/>
              </a:spcAft>
              <a:buSzPts val="2500"/>
              <a:buNone/>
              <a:defRPr sz="2500"/>
            </a:lvl3pPr>
            <a:lvl4pPr marL="1828800" lvl="3" indent="-228600" algn="l">
              <a:spcBef>
                <a:spcPts val="600"/>
              </a:spcBef>
              <a:spcAft>
                <a:spcPts val="0"/>
              </a:spcAft>
              <a:buClr>
                <a:schemeClr val="dk1"/>
              </a:buClr>
              <a:buSzPts val="2500"/>
              <a:buNone/>
              <a:defRPr sz="2500"/>
            </a:lvl4pPr>
            <a:lvl5pPr marL="2286000" lvl="4" indent="-228600" algn="l">
              <a:spcBef>
                <a:spcPts val="600"/>
              </a:spcBef>
              <a:spcAft>
                <a:spcPts val="0"/>
              </a:spcAft>
              <a:buSzPts val="2500"/>
              <a:buNone/>
              <a:defRPr sz="2500"/>
            </a:lvl5pPr>
            <a:lvl6pPr marL="2743200" lvl="5" indent="-228600" algn="l">
              <a:spcBef>
                <a:spcPts val="600"/>
              </a:spcBef>
              <a:spcAft>
                <a:spcPts val="0"/>
              </a:spcAft>
              <a:buClr>
                <a:schemeClr val="dk1"/>
              </a:buClr>
              <a:buSzPts val="2500"/>
              <a:buNone/>
              <a:defRPr sz="2500" b="0" i="0">
                <a:latin typeface="Gill Sans"/>
                <a:ea typeface="Gill Sans"/>
                <a:cs typeface="Gill Sans"/>
                <a:sym typeface="Gill Sans"/>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x2 Content">
  <p:cSld name="Title and x2 Content">
    <p:spTree>
      <p:nvGrpSpPr>
        <p:cNvPr id="1" name="Shape 95"/>
        <p:cNvGrpSpPr/>
        <p:nvPr/>
      </p:nvGrpSpPr>
      <p:grpSpPr>
        <a:xfrm>
          <a:off x="0" y="0"/>
          <a:ext cx="0" cy="0"/>
          <a:chOff x="0" y="0"/>
          <a:chExt cx="0" cy="0"/>
        </a:xfrm>
      </p:grpSpPr>
      <p:sp>
        <p:nvSpPr>
          <p:cNvPr id="96" name="Google Shape;96;p49"/>
          <p:cNvSpPr txBox="1">
            <a:spLocks noGrp="1"/>
          </p:cNvSpPr>
          <p:nvPr>
            <p:ph type="title"/>
          </p:nvPr>
        </p:nvSpPr>
        <p:spPr>
          <a:xfrm>
            <a:off x="424634" y="202995"/>
            <a:ext cx="8282640" cy="506900"/>
          </a:xfrm>
          <a:prstGeom prst="rect">
            <a:avLst/>
          </a:prstGeom>
          <a:noFill/>
          <a:ln>
            <a:noFill/>
          </a:ln>
        </p:spPr>
        <p:txBody>
          <a:bodyPr spcFirstLastPara="1" wrap="square" lIns="0" tIns="0" rIns="0" bIns="0"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49"/>
          <p:cNvSpPr txBox="1">
            <a:spLocks noGrp="1"/>
          </p:cNvSpPr>
          <p:nvPr>
            <p:ph type="body" idx="1"/>
          </p:nvPr>
        </p:nvSpPr>
        <p:spPr>
          <a:xfrm>
            <a:off x="431147" y="1600200"/>
            <a:ext cx="3997571" cy="470693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2"/>
              </a:buClr>
              <a:buSzPts val="1800"/>
              <a:buNone/>
              <a:defRPr/>
            </a:lvl1pPr>
            <a:lvl2pPr marL="914400" lvl="1" indent="-228600" algn="l">
              <a:spcBef>
                <a:spcPts val="600"/>
              </a:spcBef>
              <a:spcAft>
                <a:spcPts val="0"/>
              </a:spcAft>
              <a:buClr>
                <a:schemeClr val="dk1"/>
              </a:buClr>
              <a:buSzPts val="1800"/>
              <a:buNone/>
              <a:defRPr/>
            </a:lvl2pPr>
            <a:lvl3pPr marL="1371600" lvl="2" indent="-342900" algn="l">
              <a:spcBef>
                <a:spcPts val="600"/>
              </a:spcBef>
              <a:spcAft>
                <a:spcPts val="0"/>
              </a:spcAft>
              <a:buSzPts val="1800"/>
              <a:buChar char="•"/>
              <a:defRPr/>
            </a:lvl3pPr>
            <a:lvl4pPr marL="1828800" lvl="3" indent="-342900" algn="l">
              <a:spcBef>
                <a:spcPts val="600"/>
              </a:spcBef>
              <a:spcAft>
                <a:spcPts val="0"/>
              </a:spcAft>
              <a:buClr>
                <a:schemeClr val="dk1"/>
              </a:buClr>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 name="Google Shape;98;p49"/>
          <p:cNvSpPr txBox="1">
            <a:spLocks noGrp="1"/>
          </p:cNvSpPr>
          <p:nvPr>
            <p:ph type="dt" idx="10"/>
          </p:nvPr>
        </p:nvSpPr>
        <p:spPr>
          <a:xfrm>
            <a:off x="6448991" y="6441019"/>
            <a:ext cx="158131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49"/>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9"/>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
        <p:nvSpPr>
          <p:cNvPr id="101" name="Google Shape;101;p49"/>
          <p:cNvSpPr txBox="1">
            <a:spLocks noGrp="1"/>
          </p:cNvSpPr>
          <p:nvPr>
            <p:ph type="body" idx="2"/>
          </p:nvPr>
        </p:nvSpPr>
        <p:spPr>
          <a:xfrm>
            <a:off x="425286" y="705600"/>
            <a:ext cx="8282151" cy="363537"/>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rgbClr val="222221"/>
              </a:buClr>
              <a:buSzPts val="2500"/>
              <a:buNone/>
              <a:defRPr sz="2500" b="0">
                <a:solidFill>
                  <a:srgbClr val="222221"/>
                </a:solidFill>
              </a:defRPr>
            </a:lvl1pPr>
            <a:lvl2pPr marL="914400" lvl="1" indent="-228600" algn="l">
              <a:spcBef>
                <a:spcPts val="600"/>
              </a:spcBef>
              <a:spcAft>
                <a:spcPts val="0"/>
              </a:spcAft>
              <a:buClr>
                <a:schemeClr val="dk1"/>
              </a:buClr>
              <a:buSzPts val="2500"/>
              <a:buNone/>
              <a:defRPr sz="2500"/>
            </a:lvl2pPr>
            <a:lvl3pPr marL="1371600" lvl="2" indent="-228600" algn="l">
              <a:spcBef>
                <a:spcPts val="600"/>
              </a:spcBef>
              <a:spcAft>
                <a:spcPts val="0"/>
              </a:spcAft>
              <a:buSzPts val="2500"/>
              <a:buNone/>
              <a:defRPr sz="2500"/>
            </a:lvl3pPr>
            <a:lvl4pPr marL="1828800" lvl="3" indent="-228600" algn="l">
              <a:spcBef>
                <a:spcPts val="600"/>
              </a:spcBef>
              <a:spcAft>
                <a:spcPts val="0"/>
              </a:spcAft>
              <a:buClr>
                <a:schemeClr val="dk1"/>
              </a:buClr>
              <a:buSzPts val="2500"/>
              <a:buNone/>
              <a:defRPr sz="2500"/>
            </a:lvl4pPr>
            <a:lvl5pPr marL="2286000" lvl="4" indent="-228600" algn="l">
              <a:spcBef>
                <a:spcPts val="600"/>
              </a:spcBef>
              <a:spcAft>
                <a:spcPts val="0"/>
              </a:spcAft>
              <a:buSzPts val="2500"/>
              <a:buNone/>
              <a:defRPr sz="250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 name="Google Shape;102;p49"/>
          <p:cNvSpPr txBox="1">
            <a:spLocks noGrp="1"/>
          </p:cNvSpPr>
          <p:nvPr>
            <p:ph type="body" idx="3"/>
          </p:nvPr>
        </p:nvSpPr>
        <p:spPr>
          <a:xfrm>
            <a:off x="4709703" y="1600200"/>
            <a:ext cx="3997571" cy="470693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2"/>
              </a:buClr>
              <a:buSzPts val="1800"/>
              <a:buNone/>
              <a:defRPr/>
            </a:lvl1pPr>
            <a:lvl2pPr marL="914400" lvl="1" indent="-228600" algn="l">
              <a:spcBef>
                <a:spcPts val="600"/>
              </a:spcBef>
              <a:spcAft>
                <a:spcPts val="0"/>
              </a:spcAft>
              <a:buClr>
                <a:schemeClr val="dk1"/>
              </a:buClr>
              <a:buSzPts val="1800"/>
              <a:buNone/>
              <a:defRPr/>
            </a:lvl2pPr>
            <a:lvl3pPr marL="1371600" lvl="2" indent="-342900" algn="l">
              <a:spcBef>
                <a:spcPts val="600"/>
              </a:spcBef>
              <a:spcAft>
                <a:spcPts val="0"/>
              </a:spcAft>
              <a:buSzPts val="1800"/>
              <a:buChar char="•"/>
              <a:defRPr/>
            </a:lvl3pPr>
            <a:lvl4pPr marL="1828800" lvl="3" indent="-342900" algn="l">
              <a:spcBef>
                <a:spcPts val="600"/>
              </a:spcBef>
              <a:spcAft>
                <a:spcPts val="0"/>
              </a:spcAft>
              <a:buClr>
                <a:schemeClr val="dk1"/>
              </a:buClr>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hank you">
  <p:cSld name="Thank you">
    <p:spTree>
      <p:nvGrpSpPr>
        <p:cNvPr id="1" name="Shape 103"/>
        <p:cNvGrpSpPr/>
        <p:nvPr/>
      </p:nvGrpSpPr>
      <p:grpSpPr>
        <a:xfrm>
          <a:off x="0" y="0"/>
          <a:ext cx="0" cy="0"/>
          <a:chOff x="0" y="0"/>
          <a:chExt cx="0" cy="0"/>
        </a:xfrm>
      </p:grpSpPr>
      <p:sp>
        <p:nvSpPr>
          <p:cNvPr id="104" name="Google Shape;104;p50"/>
          <p:cNvSpPr/>
          <p:nvPr/>
        </p:nvSpPr>
        <p:spPr>
          <a:xfrm>
            <a:off x="0" y="0"/>
            <a:ext cx="9144000" cy="6858000"/>
          </a:xfrm>
          <a:prstGeom prst="rect">
            <a:avLst/>
          </a:prstGeom>
          <a:gradFill>
            <a:gsLst>
              <a:gs pos="0">
                <a:srgbClr val="FA0007"/>
              </a:gs>
              <a:gs pos="40000">
                <a:srgbClr val="FA0007"/>
              </a:gs>
              <a:gs pos="100000">
                <a:srgbClr val="761706"/>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pic>
        <p:nvPicPr>
          <p:cNvPr id="105" name="Google Shape;105;p50" descr="Thank_you_STC_logo_lockup.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392617" y="2113411"/>
            <a:ext cx="4355592" cy="202387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06"/>
        <p:cNvGrpSpPr/>
        <p:nvPr/>
      </p:nvGrpSpPr>
      <p:grpSpPr>
        <a:xfrm>
          <a:off x="0" y="0"/>
          <a:ext cx="0" cy="0"/>
          <a:chOff x="0" y="0"/>
          <a:chExt cx="0" cy="0"/>
        </a:xfrm>
      </p:grpSpPr>
      <p:sp>
        <p:nvSpPr>
          <p:cNvPr id="107" name="Google Shape;107;p51"/>
          <p:cNvSpPr/>
          <p:nvPr/>
        </p:nvSpPr>
        <p:spPr>
          <a:xfrm>
            <a:off x="0" y="0"/>
            <a:ext cx="9144000" cy="1172308"/>
          </a:xfrm>
          <a:prstGeom prst="rect">
            <a:avLst/>
          </a:prstGeom>
          <a:gradFill>
            <a:gsLst>
              <a:gs pos="0">
                <a:srgbClr val="FA0007"/>
              </a:gs>
              <a:gs pos="40000">
                <a:srgbClr val="FA0007"/>
              </a:gs>
              <a:gs pos="100000">
                <a:srgbClr val="761706"/>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sp>
        <p:nvSpPr>
          <p:cNvPr id="108" name="Google Shape;108;p51"/>
          <p:cNvSpPr/>
          <p:nvPr/>
        </p:nvSpPr>
        <p:spPr>
          <a:xfrm>
            <a:off x="156308" y="149795"/>
            <a:ext cx="8824871" cy="10811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pic>
        <p:nvPicPr>
          <p:cNvPr id="109" name="Google Shape;109;p51" descr="Save_the_Children_logo.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6532" y="303652"/>
            <a:ext cx="2017673" cy="412389"/>
          </a:xfrm>
          <a:prstGeom prst="rect">
            <a:avLst/>
          </a:prstGeom>
          <a:noFill/>
          <a:ln>
            <a:noFill/>
          </a:ln>
        </p:spPr>
      </p:pic>
      <p:sp>
        <p:nvSpPr>
          <p:cNvPr id="110" name="Google Shape;110;p51"/>
          <p:cNvSpPr txBox="1">
            <a:spLocks noGrp="1"/>
          </p:cNvSpPr>
          <p:nvPr>
            <p:ph type="ctrTitle"/>
          </p:nvPr>
        </p:nvSpPr>
        <p:spPr>
          <a:xfrm>
            <a:off x="625148" y="866775"/>
            <a:ext cx="8075613" cy="1197787"/>
          </a:xfrm>
          <a:prstGeom prst="rect">
            <a:avLst/>
          </a:prstGeom>
          <a:noFill/>
          <a:ln>
            <a:noFill/>
          </a:ln>
        </p:spPr>
        <p:txBody>
          <a:bodyPr spcFirstLastPara="1" wrap="square" lIns="0" tIns="0" rIns="0" bIns="0" anchor="t" anchorCtr="0">
            <a:normAutofit/>
          </a:bodyPr>
          <a:lstStyle>
            <a:lvl1pPr lvl="0" algn="l">
              <a:lnSpc>
                <a:spcPct val="95000"/>
              </a:lnSpc>
              <a:spcBef>
                <a:spcPts val="0"/>
              </a:spcBef>
              <a:spcAft>
                <a:spcPts val="0"/>
              </a:spcAft>
              <a:buClr>
                <a:schemeClr val="dk1"/>
              </a:buClr>
              <a:buSzPts val="4800"/>
              <a:buFont typeface="Oswald"/>
              <a:buNone/>
              <a:defRPr sz="4800" b="0" i="0" cap="none">
                <a:latin typeface="Oswald"/>
                <a:ea typeface="Oswald"/>
                <a:cs typeface="Oswald"/>
                <a:sym typeface="Oswa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51"/>
          <p:cNvSpPr>
            <a:spLocks noGrp="1"/>
          </p:cNvSpPr>
          <p:nvPr>
            <p:ph type="pic" idx="2"/>
          </p:nvPr>
        </p:nvSpPr>
        <p:spPr>
          <a:xfrm>
            <a:off x="150813" y="2213627"/>
            <a:ext cx="8829675" cy="4494213"/>
          </a:xfrm>
          <a:prstGeom prst="rect">
            <a:avLst/>
          </a:prstGeom>
          <a:noFill/>
          <a:ln>
            <a:noFill/>
          </a:ln>
        </p:spPr>
      </p:sp>
      <p:sp>
        <p:nvSpPr>
          <p:cNvPr id="112" name="Google Shape;112;p51"/>
          <p:cNvSpPr txBox="1">
            <a:spLocks noGrp="1"/>
          </p:cNvSpPr>
          <p:nvPr>
            <p:ph type="dt" idx="10"/>
          </p:nvPr>
        </p:nvSpPr>
        <p:spPr>
          <a:xfrm>
            <a:off x="7223650" y="344650"/>
            <a:ext cx="158131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Divider 1">
  <p:cSld name="Divider 1">
    <p:spTree>
      <p:nvGrpSpPr>
        <p:cNvPr id="1" name="Shape 113"/>
        <p:cNvGrpSpPr/>
        <p:nvPr/>
      </p:nvGrpSpPr>
      <p:grpSpPr>
        <a:xfrm>
          <a:off x="0" y="0"/>
          <a:ext cx="0" cy="0"/>
          <a:chOff x="0" y="0"/>
          <a:chExt cx="0" cy="0"/>
        </a:xfrm>
      </p:grpSpPr>
      <p:sp>
        <p:nvSpPr>
          <p:cNvPr id="114" name="Google Shape;114;p52"/>
          <p:cNvSpPr txBox="1">
            <a:spLocks noGrp="1"/>
          </p:cNvSpPr>
          <p:nvPr>
            <p:ph type="dt" idx="10"/>
          </p:nvPr>
        </p:nvSpPr>
        <p:spPr>
          <a:xfrm>
            <a:off x="6448991" y="6441019"/>
            <a:ext cx="158131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52"/>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52"/>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
        <p:nvSpPr>
          <p:cNvPr id="117" name="Google Shape;117;p52"/>
          <p:cNvSpPr/>
          <p:nvPr/>
        </p:nvSpPr>
        <p:spPr>
          <a:xfrm>
            <a:off x="4572000" y="0"/>
            <a:ext cx="4572000" cy="6307138"/>
          </a:xfrm>
          <a:prstGeom prst="rect">
            <a:avLst/>
          </a:prstGeom>
          <a:gradFill>
            <a:gsLst>
              <a:gs pos="0">
                <a:srgbClr val="FA0007"/>
              </a:gs>
              <a:gs pos="40000">
                <a:srgbClr val="FA0007"/>
              </a:gs>
              <a:gs pos="100000">
                <a:srgbClr val="761706"/>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sp>
        <p:nvSpPr>
          <p:cNvPr id="118" name="Google Shape;118;p52"/>
          <p:cNvSpPr txBox="1">
            <a:spLocks noGrp="1"/>
          </p:cNvSpPr>
          <p:nvPr>
            <p:ph type="title"/>
          </p:nvPr>
        </p:nvSpPr>
        <p:spPr>
          <a:xfrm>
            <a:off x="5470768" y="1171576"/>
            <a:ext cx="3243019" cy="1219798"/>
          </a:xfrm>
          <a:prstGeom prst="rect">
            <a:avLst/>
          </a:prstGeom>
          <a:noFill/>
          <a:ln>
            <a:noFill/>
          </a:ln>
        </p:spPr>
        <p:txBody>
          <a:bodyPr spcFirstLastPara="1" wrap="square" lIns="0" tIns="0" rIns="0" bIns="0" anchor="t" anchorCtr="0">
            <a:normAutofit/>
          </a:bodyPr>
          <a:lstStyle>
            <a:lvl1pPr lvl="0" algn="l">
              <a:lnSpc>
                <a:spcPct val="95000"/>
              </a:lnSpc>
              <a:spcBef>
                <a:spcPts val="0"/>
              </a:spcBef>
              <a:spcAft>
                <a:spcPts val="0"/>
              </a:spcAft>
              <a:buClr>
                <a:schemeClr val="lt1"/>
              </a:buClr>
              <a:buSzPts val="3200"/>
              <a:buFont typeface="Oswald"/>
              <a:buNone/>
              <a:defRPr sz="3200" b="0" i="0" cap="none">
                <a:solidFill>
                  <a:schemeClr val="lt1"/>
                </a:solidFill>
                <a:latin typeface="Oswald"/>
                <a:ea typeface="Oswald"/>
                <a:cs typeface="Oswald"/>
                <a:sym typeface="Oswa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52"/>
          <p:cNvSpPr txBox="1">
            <a:spLocks noGrp="1"/>
          </p:cNvSpPr>
          <p:nvPr>
            <p:ph type="body" idx="1"/>
          </p:nvPr>
        </p:nvSpPr>
        <p:spPr>
          <a:xfrm>
            <a:off x="5470767" y="2395663"/>
            <a:ext cx="3243020" cy="2684219"/>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rgbClr val="FFFFFF"/>
              </a:buClr>
              <a:buSzPts val="1800"/>
              <a:buNone/>
              <a:defRPr sz="1800" b="0" i="0">
                <a:solidFill>
                  <a:srgbClr val="FFFFFF"/>
                </a:solidFill>
                <a:latin typeface="Gill Sans"/>
                <a:ea typeface="Gill Sans"/>
                <a:cs typeface="Gill Sans"/>
                <a:sym typeface="Gill Sans"/>
              </a:defRPr>
            </a:lvl1pPr>
            <a:lvl2pPr marL="914400" lvl="1" indent="-228600" algn="l">
              <a:spcBef>
                <a:spcPts val="600"/>
              </a:spcBef>
              <a:spcAft>
                <a:spcPts val="0"/>
              </a:spcAft>
              <a:buClr>
                <a:schemeClr val="lt1"/>
              </a:buClr>
              <a:buSzPts val="1800"/>
              <a:buNone/>
              <a:defRPr sz="1800">
                <a:solidFill>
                  <a:schemeClr val="lt1"/>
                </a:solidFill>
              </a:defRPr>
            </a:lvl2pPr>
            <a:lvl3pPr marL="1371600" lvl="2" indent="-228600" algn="l">
              <a:spcBef>
                <a:spcPts val="600"/>
              </a:spcBef>
              <a:spcAft>
                <a:spcPts val="0"/>
              </a:spcAft>
              <a:buSzPts val="1800"/>
              <a:buNone/>
              <a:defRPr sz="1800">
                <a:solidFill>
                  <a:srgbClr val="FFFFFF"/>
                </a:solidFill>
              </a:defRPr>
            </a:lvl3pPr>
            <a:lvl4pPr marL="1828800" lvl="3" indent="-228600" algn="l">
              <a:spcBef>
                <a:spcPts val="600"/>
              </a:spcBef>
              <a:spcAft>
                <a:spcPts val="0"/>
              </a:spcAft>
              <a:buClr>
                <a:srgbClr val="FFFFFF"/>
              </a:buClr>
              <a:buSzPts val="1800"/>
              <a:buNone/>
              <a:defRPr sz="1800">
                <a:solidFill>
                  <a:srgbClr val="FFFFFF"/>
                </a:solidFill>
              </a:defRPr>
            </a:lvl4pPr>
            <a:lvl5pPr marL="2286000" lvl="4" indent="-228600" algn="l">
              <a:spcBef>
                <a:spcPts val="600"/>
              </a:spcBef>
              <a:spcAft>
                <a:spcPts val="0"/>
              </a:spcAft>
              <a:buSzPts val="1800"/>
              <a:buNone/>
              <a:defRPr sz="1800">
                <a:solidFill>
                  <a:srgbClr val="FFFFFF"/>
                </a:solidFill>
              </a:defRPr>
            </a:lvl5pPr>
            <a:lvl6pPr marL="2743200" lvl="5" indent="-228600" algn="l">
              <a:spcBef>
                <a:spcPts val="600"/>
              </a:spcBef>
              <a:spcAft>
                <a:spcPts val="0"/>
              </a:spcAft>
              <a:buClr>
                <a:srgbClr val="8A8A8A"/>
              </a:buClr>
              <a:buSzPts val="1400"/>
              <a:buNone/>
              <a:defRPr sz="1400">
                <a:solidFill>
                  <a:srgbClr val="8A8A8A"/>
                </a:solidFill>
              </a:defRPr>
            </a:lvl6pPr>
            <a:lvl7pPr marL="3200400" lvl="6" indent="-228600" algn="l">
              <a:spcBef>
                <a:spcPts val="280"/>
              </a:spcBef>
              <a:spcAft>
                <a:spcPts val="0"/>
              </a:spcAft>
              <a:buClr>
                <a:srgbClr val="8A8A8A"/>
              </a:buClr>
              <a:buSzPts val="1400"/>
              <a:buNone/>
              <a:defRPr sz="1400">
                <a:solidFill>
                  <a:srgbClr val="8A8A8A"/>
                </a:solidFill>
              </a:defRPr>
            </a:lvl7pPr>
            <a:lvl8pPr marL="3657600" lvl="7" indent="-228600" algn="l">
              <a:spcBef>
                <a:spcPts val="280"/>
              </a:spcBef>
              <a:spcAft>
                <a:spcPts val="0"/>
              </a:spcAft>
              <a:buClr>
                <a:srgbClr val="8A8A8A"/>
              </a:buClr>
              <a:buSzPts val="1400"/>
              <a:buNone/>
              <a:defRPr sz="1400">
                <a:solidFill>
                  <a:srgbClr val="8A8A8A"/>
                </a:solidFill>
              </a:defRPr>
            </a:lvl8pPr>
            <a:lvl9pPr marL="4114800" lvl="8" indent="-228600" algn="l">
              <a:spcBef>
                <a:spcPts val="280"/>
              </a:spcBef>
              <a:spcAft>
                <a:spcPts val="0"/>
              </a:spcAft>
              <a:buClr>
                <a:srgbClr val="8A8A8A"/>
              </a:buClr>
              <a:buSzPts val="1400"/>
              <a:buNone/>
              <a:defRPr sz="1400">
                <a:solidFill>
                  <a:srgbClr val="8A8A8A"/>
                </a:solidFill>
              </a:defRPr>
            </a:lvl9pPr>
          </a:lstStyle>
          <a:p>
            <a:endParaRPr/>
          </a:p>
        </p:txBody>
      </p:sp>
      <p:pic>
        <p:nvPicPr>
          <p:cNvPr id="120" name="Google Shape;120;p52" descr="Save_the_Children_logo.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37660" y="6425702"/>
            <a:ext cx="1861366" cy="380442"/>
          </a:xfrm>
          <a:prstGeom prst="rect">
            <a:avLst/>
          </a:prstGeom>
          <a:noFill/>
          <a:ln>
            <a:noFill/>
          </a:ln>
        </p:spPr>
      </p:pic>
      <p:cxnSp>
        <p:nvCxnSpPr>
          <p:cNvPr id="121" name="Google Shape;121;p52"/>
          <p:cNvCxnSpPr/>
          <p:nvPr/>
        </p:nvCxnSpPr>
        <p:spPr>
          <a:xfrm flipH="1">
            <a:off x="2466405" y="6432215"/>
            <a:ext cx="6513" cy="365125"/>
          </a:xfrm>
          <a:prstGeom prst="straightConnector1">
            <a:avLst/>
          </a:prstGeom>
          <a:noFill/>
          <a:ln w="12700" cap="flat" cmpd="sng">
            <a:solidFill>
              <a:schemeClr val="dk1"/>
            </a:solidFill>
            <a:prstDash val="solid"/>
            <a:round/>
            <a:headEnd type="none" w="sm" len="sm"/>
            <a:tailEnd type="none" w="sm" len="sm"/>
          </a:ln>
        </p:spPr>
      </p:cxnSp>
      <p:cxnSp>
        <p:nvCxnSpPr>
          <p:cNvPr id="122" name="Google Shape;122;p52"/>
          <p:cNvCxnSpPr/>
          <p:nvPr/>
        </p:nvCxnSpPr>
        <p:spPr>
          <a:xfrm flipH="1">
            <a:off x="6390374" y="6432215"/>
            <a:ext cx="6513" cy="365125"/>
          </a:xfrm>
          <a:prstGeom prst="straightConnector1">
            <a:avLst/>
          </a:prstGeom>
          <a:noFill/>
          <a:ln w="12700" cap="flat" cmpd="sng">
            <a:solidFill>
              <a:schemeClr val="dk1"/>
            </a:solidFill>
            <a:prstDash val="solid"/>
            <a:round/>
            <a:headEnd type="none" w="sm" len="sm"/>
            <a:tailEnd type="none" w="sm" len="sm"/>
          </a:ln>
        </p:spPr>
      </p:cxnSp>
      <p:sp>
        <p:nvSpPr>
          <p:cNvPr id="123" name="Google Shape;123;p52"/>
          <p:cNvSpPr>
            <a:spLocks noGrp="1"/>
          </p:cNvSpPr>
          <p:nvPr>
            <p:ph type="pic" idx="2"/>
          </p:nvPr>
        </p:nvSpPr>
        <p:spPr>
          <a:xfrm>
            <a:off x="152400" y="155738"/>
            <a:ext cx="5002416" cy="5985852"/>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Diapositiva de título">
  <p:cSld name="Diapositiva de título">
    <p:spTree>
      <p:nvGrpSpPr>
        <p:cNvPr id="1" name="Shape 28"/>
        <p:cNvGrpSpPr/>
        <p:nvPr/>
      </p:nvGrpSpPr>
      <p:grpSpPr>
        <a:xfrm>
          <a:off x="0" y="0"/>
          <a:ext cx="0" cy="0"/>
          <a:chOff x="0" y="0"/>
          <a:chExt cx="0" cy="0"/>
        </a:xfrm>
      </p:grpSpPr>
      <p:sp>
        <p:nvSpPr>
          <p:cNvPr id="29" name="Google Shape;29;p42"/>
          <p:cNvSpPr/>
          <p:nvPr/>
        </p:nvSpPr>
        <p:spPr>
          <a:xfrm>
            <a:off x="0" y="0"/>
            <a:ext cx="9144000" cy="1172308"/>
          </a:xfrm>
          <a:prstGeom prst="rect">
            <a:avLst/>
          </a:prstGeom>
          <a:gradFill>
            <a:gsLst>
              <a:gs pos="0">
                <a:srgbClr val="FA0007"/>
              </a:gs>
              <a:gs pos="40000">
                <a:srgbClr val="FA0007"/>
              </a:gs>
              <a:gs pos="100000">
                <a:srgbClr val="761706"/>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sp>
        <p:nvSpPr>
          <p:cNvPr id="30" name="Google Shape;30;p42"/>
          <p:cNvSpPr/>
          <p:nvPr/>
        </p:nvSpPr>
        <p:spPr>
          <a:xfrm>
            <a:off x="156308" y="149795"/>
            <a:ext cx="8824871" cy="10811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pic>
        <p:nvPicPr>
          <p:cNvPr id="31" name="Google Shape;31;p42" descr="Save_the_Children_logo.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6532" y="303652"/>
            <a:ext cx="2017673" cy="412389"/>
          </a:xfrm>
          <a:prstGeom prst="rect">
            <a:avLst/>
          </a:prstGeom>
          <a:noFill/>
          <a:ln>
            <a:noFill/>
          </a:ln>
        </p:spPr>
      </p:pic>
      <p:sp>
        <p:nvSpPr>
          <p:cNvPr id="32" name="Google Shape;32;p42"/>
          <p:cNvSpPr txBox="1">
            <a:spLocks noGrp="1"/>
          </p:cNvSpPr>
          <p:nvPr>
            <p:ph type="ctrTitle"/>
          </p:nvPr>
        </p:nvSpPr>
        <p:spPr>
          <a:xfrm>
            <a:off x="625148" y="866775"/>
            <a:ext cx="8075613" cy="1197787"/>
          </a:xfrm>
          <a:prstGeom prst="rect">
            <a:avLst/>
          </a:prstGeom>
          <a:noFill/>
          <a:ln>
            <a:noFill/>
          </a:ln>
        </p:spPr>
        <p:txBody>
          <a:bodyPr spcFirstLastPara="1" wrap="square" lIns="0" tIns="0" rIns="0" bIns="0" anchor="t" anchorCtr="0">
            <a:normAutofit/>
          </a:bodyPr>
          <a:lstStyle>
            <a:lvl1pPr lvl="0" algn="l">
              <a:lnSpc>
                <a:spcPct val="95000"/>
              </a:lnSpc>
              <a:spcBef>
                <a:spcPts val="0"/>
              </a:spcBef>
              <a:spcAft>
                <a:spcPts val="0"/>
              </a:spcAft>
              <a:buSzPts val="1400"/>
              <a:buNone/>
              <a:defRPr sz="4800" b="0" i="0" cap="none">
                <a:latin typeface="Oswald"/>
                <a:ea typeface="Oswald"/>
                <a:cs typeface="Oswald"/>
                <a:sym typeface="Oswa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a:spLocks noGrp="1"/>
          </p:cNvSpPr>
          <p:nvPr>
            <p:ph type="pic" idx="2"/>
          </p:nvPr>
        </p:nvSpPr>
        <p:spPr>
          <a:xfrm>
            <a:off x="150813" y="2213627"/>
            <a:ext cx="8829675" cy="4494213"/>
          </a:xfrm>
          <a:prstGeom prst="rect">
            <a:avLst/>
          </a:prstGeom>
          <a:noFill/>
          <a:ln>
            <a:noFill/>
          </a:ln>
        </p:spPr>
      </p:sp>
      <p:sp>
        <p:nvSpPr>
          <p:cNvPr id="34" name="Google Shape;34;p42"/>
          <p:cNvSpPr txBox="1">
            <a:spLocks noGrp="1"/>
          </p:cNvSpPr>
          <p:nvPr>
            <p:ph type="dt" idx="10"/>
          </p:nvPr>
        </p:nvSpPr>
        <p:spPr>
          <a:xfrm>
            <a:off x="7223650" y="344650"/>
            <a:ext cx="158131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Divider 2">
  <p:cSld name="Divider 2">
    <p:spTree>
      <p:nvGrpSpPr>
        <p:cNvPr id="1" name="Shape 124"/>
        <p:cNvGrpSpPr/>
        <p:nvPr/>
      </p:nvGrpSpPr>
      <p:grpSpPr>
        <a:xfrm>
          <a:off x="0" y="0"/>
          <a:ext cx="0" cy="0"/>
          <a:chOff x="0" y="0"/>
          <a:chExt cx="0" cy="0"/>
        </a:xfrm>
      </p:grpSpPr>
      <p:sp>
        <p:nvSpPr>
          <p:cNvPr id="125" name="Google Shape;125;p53"/>
          <p:cNvSpPr/>
          <p:nvPr/>
        </p:nvSpPr>
        <p:spPr>
          <a:xfrm>
            <a:off x="0" y="0"/>
            <a:ext cx="9144000" cy="1172308"/>
          </a:xfrm>
          <a:prstGeom prst="rect">
            <a:avLst/>
          </a:prstGeom>
          <a:gradFill>
            <a:gsLst>
              <a:gs pos="0">
                <a:srgbClr val="FA0007"/>
              </a:gs>
              <a:gs pos="40000">
                <a:srgbClr val="FA0007"/>
              </a:gs>
              <a:gs pos="100000">
                <a:srgbClr val="761706"/>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sp>
        <p:nvSpPr>
          <p:cNvPr id="126" name="Google Shape;126;p53"/>
          <p:cNvSpPr/>
          <p:nvPr/>
        </p:nvSpPr>
        <p:spPr>
          <a:xfrm>
            <a:off x="156308" y="149795"/>
            <a:ext cx="8824871" cy="10811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sp>
        <p:nvSpPr>
          <p:cNvPr id="127" name="Google Shape;127;p53"/>
          <p:cNvSpPr txBox="1">
            <a:spLocks noGrp="1"/>
          </p:cNvSpPr>
          <p:nvPr>
            <p:ph type="dt" idx="10"/>
          </p:nvPr>
        </p:nvSpPr>
        <p:spPr>
          <a:xfrm>
            <a:off x="6448991" y="6441019"/>
            <a:ext cx="158131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53"/>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53"/>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
        <p:nvSpPr>
          <p:cNvPr id="130" name="Google Shape;130;p53"/>
          <p:cNvSpPr txBox="1">
            <a:spLocks noGrp="1"/>
          </p:cNvSpPr>
          <p:nvPr>
            <p:ph type="title"/>
          </p:nvPr>
        </p:nvSpPr>
        <p:spPr>
          <a:xfrm>
            <a:off x="424763" y="310836"/>
            <a:ext cx="8282643" cy="1348102"/>
          </a:xfrm>
          <a:prstGeom prst="rect">
            <a:avLst/>
          </a:prstGeom>
          <a:noFill/>
          <a:ln>
            <a:noFill/>
          </a:ln>
        </p:spPr>
        <p:txBody>
          <a:bodyPr spcFirstLastPara="1" wrap="square" lIns="0" tIns="0" rIns="0" bIns="0" anchor="t" anchorCtr="0">
            <a:normAutofit/>
          </a:bodyPr>
          <a:lstStyle>
            <a:lvl1pPr lvl="0" algn="l">
              <a:lnSpc>
                <a:spcPct val="85000"/>
              </a:lnSpc>
              <a:spcBef>
                <a:spcPts val="0"/>
              </a:spcBef>
              <a:spcAft>
                <a:spcPts val="0"/>
              </a:spcAft>
              <a:buClr>
                <a:schemeClr val="dk1"/>
              </a:buClr>
              <a:buSzPts val="4800"/>
              <a:buFont typeface="Oswald"/>
              <a:buNone/>
              <a:defRPr sz="4800" b="0" i="0" cap="none">
                <a:solidFill>
                  <a:schemeClr val="dk1"/>
                </a:solidFill>
                <a:latin typeface="Oswald"/>
                <a:ea typeface="Oswald"/>
                <a:cs typeface="Oswald"/>
                <a:sym typeface="Oswa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1" name="Google Shape;131;p53" descr="Save_the_Children_logo.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37660" y="6425702"/>
            <a:ext cx="1861366" cy="380442"/>
          </a:xfrm>
          <a:prstGeom prst="rect">
            <a:avLst/>
          </a:prstGeom>
          <a:noFill/>
          <a:ln>
            <a:noFill/>
          </a:ln>
        </p:spPr>
      </p:pic>
      <p:cxnSp>
        <p:nvCxnSpPr>
          <p:cNvPr id="132" name="Google Shape;132;p53"/>
          <p:cNvCxnSpPr/>
          <p:nvPr/>
        </p:nvCxnSpPr>
        <p:spPr>
          <a:xfrm flipH="1">
            <a:off x="2466405" y="6432215"/>
            <a:ext cx="6513" cy="365125"/>
          </a:xfrm>
          <a:prstGeom prst="straightConnector1">
            <a:avLst/>
          </a:prstGeom>
          <a:noFill/>
          <a:ln w="12700" cap="flat" cmpd="sng">
            <a:solidFill>
              <a:schemeClr val="dk1"/>
            </a:solidFill>
            <a:prstDash val="solid"/>
            <a:round/>
            <a:headEnd type="none" w="sm" len="sm"/>
            <a:tailEnd type="none" w="sm" len="sm"/>
          </a:ln>
        </p:spPr>
      </p:cxnSp>
      <p:cxnSp>
        <p:nvCxnSpPr>
          <p:cNvPr id="133" name="Google Shape;133;p53"/>
          <p:cNvCxnSpPr/>
          <p:nvPr/>
        </p:nvCxnSpPr>
        <p:spPr>
          <a:xfrm flipH="1">
            <a:off x="6390374" y="6432215"/>
            <a:ext cx="6513" cy="365125"/>
          </a:xfrm>
          <a:prstGeom prst="straightConnector1">
            <a:avLst/>
          </a:prstGeom>
          <a:noFill/>
          <a:ln w="12700" cap="flat" cmpd="sng">
            <a:solidFill>
              <a:schemeClr val="dk1"/>
            </a:solidFill>
            <a:prstDash val="solid"/>
            <a:round/>
            <a:headEnd type="none" w="sm" len="sm"/>
            <a:tailEnd type="none" w="sm" len="sm"/>
          </a:ln>
        </p:spPr>
      </p:cxnSp>
      <p:sp>
        <p:nvSpPr>
          <p:cNvPr id="134" name="Google Shape;134;p53"/>
          <p:cNvSpPr>
            <a:spLocks noGrp="1"/>
          </p:cNvSpPr>
          <p:nvPr>
            <p:ph type="pic" idx="2"/>
          </p:nvPr>
        </p:nvSpPr>
        <p:spPr>
          <a:xfrm>
            <a:off x="155738" y="2200274"/>
            <a:ext cx="8824750" cy="4106864"/>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Agenda" type="obj">
  <p:cSld name="OBJECT">
    <p:spTree>
      <p:nvGrpSpPr>
        <p:cNvPr id="1" name="Shape 135"/>
        <p:cNvGrpSpPr/>
        <p:nvPr/>
      </p:nvGrpSpPr>
      <p:grpSpPr>
        <a:xfrm>
          <a:off x="0" y="0"/>
          <a:ext cx="0" cy="0"/>
          <a:chOff x="0" y="0"/>
          <a:chExt cx="0" cy="0"/>
        </a:xfrm>
      </p:grpSpPr>
      <p:sp>
        <p:nvSpPr>
          <p:cNvPr id="136" name="Google Shape;136;p54"/>
          <p:cNvSpPr/>
          <p:nvPr/>
        </p:nvSpPr>
        <p:spPr>
          <a:xfrm>
            <a:off x="0" y="0"/>
            <a:ext cx="9144000" cy="1172308"/>
          </a:xfrm>
          <a:prstGeom prst="rect">
            <a:avLst/>
          </a:prstGeom>
          <a:gradFill>
            <a:gsLst>
              <a:gs pos="0">
                <a:srgbClr val="FA0007"/>
              </a:gs>
              <a:gs pos="40000">
                <a:srgbClr val="FA0007"/>
              </a:gs>
              <a:gs pos="100000">
                <a:srgbClr val="761706"/>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sp>
        <p:nvSpPr>
          <p:cNvPr id="137" name="Google Shape;137;p54"/>
          <p:cNvSpPr/>
          <p:nvPr/>
        </p:nvSpPr>
        <p:spPr>
          <a:xfrm>
            <a:off x="147638" y="1171574"/>
            <a:ext cx="8832850" cy="5135563"/>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sp>
        <p:nvSpPr>
          <p:cNvPr id="138" name="Google Shape;138;p54"/>
          <p:cNvSpPr txBox="1">
            <a:spLocks noGrp="1"/>
          </p:cNvSpPr>
          <p:nvPr>
            <p:ph type="title"/>
          </p:nvPr>
        </p:nvSpPr>
        <p:spPr>
          <a:xfrm>
            <a:off x="424634" y="202994"/>
            <a:ext cx="8282640" cy="787605"/>
          </a:xfrm>
          <a:prstGeom prst="rect">
            <a:avLst/>
          </a:prstGeom>
          <a:noFill/>
          <a:ln>
            <a:noFill/>
          </a:ln>
        </p:spPr>
        <p:txBody>
          <a:bodyPr spcFirstLastPara="1" wrap="square" lIns="0" tIns="0" rIns="0" bIns="0" anchor="ctr" anchorCtr="0">
            <a:noAutofit/>
          </a:bodyPr>
          <a:lstStyle>
            <a:lvl1pPr lvl="0" algn="l">
              <a:spcBef>
                <a:spcPts val="0"/>
              </a:spcBef>
              <a:spcAft>
                <a:spcPts val="0"/>
              </a:spcAft>
              <a:buClr>
                <a:schemeClr val="lt1"/>
              </a:buClr>
              <a:buSzPts val="4800"/>
              <a:buFont typeface="Oswald"/>
              <a:buNone/>
              <a:defRPr sz="4800" b="0" i="0" cap="none">
                <a:solidFill>
                  <a:schemeClr val="lt1"/>
                </a:solidFill>
                <a:latin typeface="Oswald"/>
                <a:ea typeface="Oswald"/>
                <a:cs typeface="Oswald"/>
                <a:sym typeface="Oswa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54"/>
          <p:cNvSpPr txBox="1">
            <a:spLocks noGrp="1"/>
          </p:cNvSpPr>
          <p:nvPr>
            <p:ph type="body" idx="1"/>
          </p:nvPr>
        </p:nvSpPr>
        <p:spPr>
          <a:xfrm>
            <a:off x="431147" y="1600200"/>
            <a:ext cx="8276127" cy="454790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b="0">
                <a:solidFill>
                  <a:schemeClr val="dk1"/>
                </a:solidFill>
              </a:defRPr>
            </a:lvl1pPr>
            <a:lvl2pPr marL="914400" lvl="1" indent="-342900" algn="l">
              <a:spcBef>
                <a:spcPts val="600"/>
              </a:spcBef>
              <a:spcAft>
                <a:spcPts val="0"/>
              </a:spcAft>
              <a:buClr>
                <a:schemeClr val="dk2"/>
              </a:buClr>
              <a:buSzPts val="1800"/>
              <a:buFont typeface="Arial"/>
              <a:buChar char="•"/>
              <a:defRPr sz="1800"/>
            </a:lvl2pPr>
            <a:lvl3pPr marL="1371600" lvl="2" indent="-342900" algn="l">
              <a:spcBef>
                <a:spcPts val="600"/>
              </a:spcBef>
              <a:spcAft>
                <a:spcPts val="0"/>
              </a:spcAft>
              <a:buSzPts val="1800"/>
              <a:buChar char="•"/>
              <a:defRPr sz="1800"/>
            </a:lvl3pPr>
            <a:lvl4pPr marL="1828800" lvl="3" indent="-342900" algn="l">
              <a:spcBef>
                <a:spcPts val="600"/>
              </a:spcBef>
              <a:spcAft>
                <a:spcPts val="0"/>
              </a:spcAft>
              <a:buClr>
                <a:schemeClr val="dk2"/>
              </a:buClr>
              <a:buSzPts val="1800"/>
              <a:buFont typeface="Arial"/>
              <a:buChar char="•"/>
              <a:defRPr sz="1800"/>
            </a:lvl4pPr>
            <a:lvl5pPr marL="2286000" lvl="4" indent="-342900" algn="l">
              <a:spcBef>
                <a:spcPts val="600"/>
              </a:spcBef>
              <a:spcAft>
                <a:spcPts val="0"/>
              </a:spcAft>
              <a:buSzPts val="1800"/>
              <a:buChar char="•"/>
              <a:defRPr sz="180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0" name="Google Shape;140;p54"/>
          <p:cNvSpPr txBox="1">
            <a:spLocks noGrp="1"/>
          </p:cNvSpPr>
          <p:nvPr>
            <p:ph type="dt" idx="10"/>
          </p:nvPr>
        </p:nvSpPr>
        <p:spPr>
          <a:xfrm>
            <a:off x="6448991" y="6441019"/>
            <a:ext cx="158131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54"/>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54"/>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pic>
        <p:nvPicPr>
          <p:cNvPr id="143" name="Google Shape;143;p54" descr="Save_the_Children_logo.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37660" y="6425702"/>
            <a:ext cx="1861366" cy="380442"/>
          </a:xfrm>
          <a:prstGeom prst="rect">
            <a:avLst/>
          </a:prstGeom>
          <a:noFill/>
          <a:ln>
            <a:noFill/>
          </a:ln>
        </p:spPr>
      </p:pic>
      <p:cxnSp>
        <p:nvCxnSpPr>
          <p:cNvPr id="144" name="Google Shape;144;p54"/>
          <p:cNvCxnSpPr/>
          <p:nvPr/>
        </p:nvCxnSpPr>
        <p:spPr>
          <a:xfrm flipH="1">
            <a:off x="2466405" y="6432215"/>
            <a:ext cx="6513" cy="365125"/>
          </a:xfrm>
          <a:prstGeom prst="straightConnector1">
            <a:avLst/>
          </a:prstGeom>
          <a:noFill/>
          <a:ln w="12700" cap="flat" cmpd="sng">
            <a:solidFill>
              <a:schemeClr val="dk1"/>
            </a:solidFill>
            <a:prstDash val="solid"/>
            <a:round/>
            <a:headEnd type="none" w="sm" len="sm"/>
            <a:tailEnd type="none" w="sm" len="sm"/>
          </a:ln>
        </p:spPr>
      </p:cxnSp>
      <p:cxnSp>
        <p:nvCxnSpPr>
          <p:cNvPr id="145" name="Google Shape;145;p54"/>
          <p:cNvCxnSpPr/>
          <p:nvPr/>
        </p:nvCxnSpPr>
        <p:spPr>
          <a:xfrm flipH="1">
            <a:off x="6390374" y="6432215"/>
            <a:ext cx="6513" cy="365125"/>
          </a:xfrm>
          <a:prstGeom prst="straightConnector1">
            <a:avLst/>
          </a:prstGeom>
          <a:noFill/>
          <a:ln w="12700" cap="flat" cmpd="sng">
            <a:solidFill>
              <a:schemeClr val="dk1"/>
            </a:solidFill>
            <a:prstDash val="solid"/>
            <a:round/>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46"/>
        <p:cNvGrpSpPr/>
        <p:nvPr/>
      </p:nvGrpSpPr>
      <p:grpSpPr>
        <a:xfrm>
          <a:off x="0" y="0"/>
          <a:ext cx="0" cy="0"/>
          <a:chOff x="0" y="0"/>
          <a:chExt cx="0" cy="0"/>
        </a:xfrm>
      </p:grpSpPr>
      <p:sp>
        <p:nvSpPr>
          <p:cNvPr id="147" name="Google Shape;147;p55"/>
          <p:cNvSpPr txBox="1">
            <a:spLocks noGrp="1"/>
          </p:cNvSpPr>
          <p:nvPr>
            <p:ph type="title"/>
          </p:nvPr>
        </p:nvSpPr>
        <p:spPr>
          <a:xfrm>
            <a:off x="424634" y="202995"/>
            <a:ext cx="8282640" cy="506900"/>
          </a:xfrm>
          <a:prstGeom prst="rect">
            <a:avLst/>
          </a:prstGeom>
          <a:noFill/>
          <a:ln>
            <a:noFill/>
          </a:ln>
        </p:spPr>
        <p:txBody>
          <a:bodyPr spcFirstLastPara="1" wrap="square" lIns="0" tIns="0" rIns="0" bIns="0"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55"/>
          <p:cNvSpPr txBox="1">
            <a:spLocks noGrp="1"/>
          </p:cNvSpPr>
          <p:nvPr>
            <p:ph type="dt" idx="10"/>
          </p:nvPr>
        </p:nvSpPr>
        <p:spPr>
          <a:xfrm>
            <a:off x="6448991" y="6441019"/>
            <a:ext cx="158131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55"/>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55"/>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
        <p:nvSpPr>
          <p:cNvPr id="151" name="Google Shape;151;p55"/>
          <p:cNvSpPr txBox="1">
            <a:spLocks noGrp="1"/>
          </p:cNvSpPr>
          <p:nvPr>
            <p:ph type="body" idx="1"/>
          </p:nvPr>
        </p:nvSpPr>
        <p:spPr>
          <a:xfrm>
            <a:off x="425286" y="705600"/>
            <a:ext cx="8282151" cy="363537"/>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rgbClr val="222221"/>
              </a:buClr>
              <a:buSzPts val="2500"/>
              <a:buNone/>
              <a:defRPr sz="2500" b="0">
                <a:solidFill>
                  <a:srgbClr val="222221"/>
                </a:solidFill>
              </a:defRPr>
            </a:lvl1pPr>
            <a:lvl2pPr marL="914400" lvl="1" indent="-228600" algn="l">
              <a:spcBef>
                <a:spcPts val="600"/>
              </a:spcBef>
              <a:spcAft>
                <a:spcPts val="0"/>
              </a:spcAft>
              <a:buClr>
                <a:schemeClr val="dk1"/>
              </a:buClr>
              <a:buSzPts val="2500"/>
              <a:buNone/>
              <a:defRPr sz="2500"/>
            </a:lvl2pPr>
            <a:lvl3pPr marL="1371600" lvl="2" indent="-228600" algn="l">
              <a:spcBef>
                <a:spcPts val="600"/>
              </a:spcBef>
              <a:spcAft>
                <a:spcPts val="0"/>
              </a:spcAft>
              <a:buSzPts val="2500"/>
              <a:buNone/>
              <a:defRPr sz="2500"/>
            </a:lvl3pPr>
            <a:lvl4pPr marL="1828800" lvl="3" indent="-228600" algn="l">
              <a:spcBef>
                <a:spcPts val="600"/>
              </a:spcBef>
              <a:spcAft>
                <a:spcPts val="0"/>
              </a:spcAft>
              <a:buClr>
                <a:schemeClr val="dk1"/>
              </a:buClr>
              <a:buSzPts val="2500"/>
              <a:buNone/>
              <a:defRPr sz="2500"/>
            </a:lvl4pPr>
            <a:lvl5pPr marL="2286000" lvl="4" indent="-228600" algn="l">
              <a:spcBef>
                <a:spcPts val="600"/>
              </a:spcBef>
              <a:spcAft>
                <a:spcPts val="0"/>
              </a:spcAft>
              <a:buSzPts val="2500"/>
              <a:buNone/>
              <a:defRPr sz="250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52"/>
        <p:cNvGrpSpPr/>
        <p:nvPr/>
      </p:nvGrpSpPr>
      <p:grpSpPr>
        <a:xfrm>
          <a:off x="0" y="0"/>
          <a:ext cx="0" cy="0"/>
          <a:chOff x="0" y="0"/>
          <a:chExt cx="0" cy="0"/>
        </a:xfrm>
      </p:grpSpPr>
      <p:sp>
        <p:nvSpPr>
          <p:cNvPr id="153" name="Google Shape;153;p56"/>
          <p:cNvSpPr txBox="1">
            <a:spLocks noGrp="1"/>
          </p:cNvSpPr>
          <p:nvPr>
            <p:ph type="dt" idx="10"/>
          </p:nvPr>
        </p:nvSpPr>
        <p:spPr>
          <a:xfrm>
            <a:off x="6448991" y="6441019"/>
            <a:ext cx="158131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56"/>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56"/>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
        <p:nvSpPr>
          <p:cNvPr id="156" name="Google Shape;156;p56"/>
          <p:cNvSpPr/>
          <p:nvPr/>
        </p:nvSpPr>
        <p:spPr>
          <a:xfrm>
            <a:off x="345179" y="1081128"/>
            <a:ext cx="8458854" cy="182359"/>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tatement &amp; image">
  <p:cSld name="Statement &amp; image">
    <p:spTree>
      <p:nvGrpSpPr>
        <p:cNvPr id="1" name="Shape 157"/>
        <p:cNvGrpSpPr/>
        <p:nvPr/>
      </p:nvGrpSpPr>
      <p:grpSpPr>
        <a:xfrm>
          <a:off x="0" y="0"/>
          <a:ext cx="0" cy="0"/>
          <a:chOff x="0" y="0"/>
          <a:chExt cx="0" cy="0"/>
        </a:xfrm>
      </p:grpSpPr>
      <p:sp>
        <p:nvSpPr>
          <p:cNvPr id="158" name="Google Shape;158;p57"/>
          <p:cNvSpPr txBox="1">
            <a:spLocks noGrp="1"/>
          </p:cNvSpPr>
          <p:nvPr>
            <p:ph type="dt" idx="10"/>
          </p:nvPr>
        </p:nvSpPr>
        <p:spPr>
          <a:xfrm>
            <a:off x="6448991" y="6441019"/>
            <a:ext cx="158131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57"/>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57"/>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
        <p:nvSpPr>
          <p:cNvPr id="161" name="Google Shape;161;p57"/>
          <p:cNvSpPr/>
          <p:nvPr/>
        </p:nvSpPr>
        <p:spPr>
          <a:xfrm>
            <a:off x="345179" y="1081128"/>
            <a:ext cx="8458854" cy="182359"/>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sp>
        <p:nvSpPr>
          <p:cNvPr id="162" name="Google Shape;162;p57"/>
          <p:cNvSpPr>
            <a:spLocks noGrp="1"/>
          </p:cNvSpPr>
          <p:nvPr>
            <p:ph type="pic" idx="2"/>
          </p:nvPr>
        </p:nvSpPr>
        <p:spPr>
          <a:xfrm>
            <a:off x="147637" y="147638"/>
            <a:ext cx="8837613" cy="6159500"/>
          </a:xfrm>
          <a:prstGeom prst="rect">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tatement 1">
  <p:cSld name="Statement 1">
    <p:spTree>
      <p:nvGrpSpPr>
        <p:cNvPr id="1" name="Shape 163"/>
        <p:cNvGrpSpPr/>
        <p:nvPr/>
      </p:nvGrpSpPr>
      <p:grpSpPr>
        <a:xfrm>
          <a:off x="0" y="0"/>
          <a:ext cx="0" cy="0"/>
          <a:chOff x="0" y="0"/>
          <a:chExt cx="0" cy="0"/>
        </a:xfrm>
      </p:grpSpPr>
      <p:sp>
        <p:nvSpPr>
          <p:cNvPr id="164" name="Google Shape;164;p58"/>
          <p:cNvSpPr/>
          <p:nvPr/>
        </p:nvSpPr>
        <p:spPr>
          <a:xfrm>
            <a:off x="0" y="1171574"/>
            <a:ext cx="9144000" cy="568642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sp>
        <p:nvSpPr>
          <p:cNvPr id="165" name="Google Shape;165;p58"/>
          <p:cNvSpPr/>
          <p:nvPr/>
        </p:nvSpPr>
        <p:spPr>
          <a:xfrm>
            <a:off x="147638" y="147638"/>
            <a:ext cx="8832850" cy="6710362"/>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sp>
        <p:nvSpPr>
          <p:cNvPr id="166" name="Google Shape;166;p58"/>
          <p:cNvSpPr txBox="1">
            <a:spLocks noGrp="1"/>
          </p:cNvSpPr>
          <p:nvPr>
            <p:ph type="dt" idx="10"/>
          </p:nvPr>
        </p:nvSpPr>
        <p:spPr>
          <a:xfrm>
            <a:off x="6448991" y="6441019"/>
            <a:ext cx="158131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58"/>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58"/>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pic>
        <p:nvPicPr>
          <p:cNvPr id="169" name="Google Shape;169;p58" descr="Save_the_Children_logo.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37660" y="6425702"/>
            <a:ext cx="1861366" cy="380442"/>
          </a:xfrm>
          <a:prstGeom prst="rect">
            <a:avLst/>
          </a:prstGeom>
          <a:noFill/>
          <a:ln>
            <a:noFill/>
          </a:ln>
        </p:spPr>
      </p:pic>
      <p:cxnSp>
        <p:nvCxnSpPr>
          <p:cNvPr id="170" name="Google Shape;170;p58"/>
          <p:cNvCxnSpPr/>
          <p:nvPr/>
        </p:nvCxnSpPr>
        <p:spPr>
          <a:xfrm flipH="1">
            <a:off x="2466405" y="6432215"/>
            <a:ext cx="6513" cy="365125"/>
          </a:xfrm>
          <a:prstGeom prst="straightConnector1">
            <a:avLst/>
          </a:prstGeom>
          <a:noFill/>
          <a:ln w="12700" cap="flat" cmpd="sng">
            <a:solidFill>
              <a:schemeClr val="dk1"/>
            </a:solidFill>
            <a:prstDash val="solid"/>
            <a:round/>
            <a:headEnd type="none" w="sm" len="sm"/>
            <a:tailEnd type="none" w="sm" len="sm"/>
          </a:ln>
        </p:spPr>
      </p:cxnSp>
      <p:cxnSp>
        <p:nvCxnSpPr>
          <p:cNvPr id="171" name="Google Shape;171;p58"/>
          <p:cNvCxnSpPr/>
          <p:nvPr/>
        </p:nvCxnSpPr>
        <p:spPr>
          <a:xfrm flipH="1">
            <a:off x="6390374" y="6432215"/>
            <a:ext cx="6513" cy="365125"/>
          </a:xfrm>
          <a:prstGeom prst="straightConnector1">
            <a:avLst/>
          </a:prstGeom>
          <a:noFill/>
          <a:ln w="12700" cap="flat" cmpd="sng">
            <a:solidFill>
              <a:schemeClr val="dk1"/>
            </a:solidFill>
            <a:prstDash val="solid"/>
            <a:round/>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tatement 2">
  <p:cSld name="Statement 2">
    <p:spTree>
      <p:nvGrpSpPr>
        <p:cNvPr id="1" name="Shape 172"/>
        <p:cNvGrpSpPr/>
        <p:nvPr/>
      </p:nvGrpSpPr>
      <p:grpSpPr>
        <a:xfrm>
          <a:off x="0" y="0"/>
          <a:ext cx="0" cy="0"/>
          <a:chOff x="0" y="0"/>
          <a:chExt cx="0" cy="0"/>
        </a:xfrm>
      </p:grpSpPr>
      <p:sp>
        <p:nvSpPr>
          <p:cNvPr id="173" name="Google Shape;173;p59"/>
          <p:cNvSpPr/>
          <p:nvPr/>
        </p:nvSpPr>
        <p:spPr>
          <a:xfrm>
            <a:off x="0" y="0"/>
            <a:ext cx="9144000" cy="6307138"/>
          </a:xfrm>
          <a:prstGeom prst="rect">
            <a:avLst/>
          </a:prstGeom>
          <a:gradFill>
            <a:gsLst>
              <a:gs pos="0">
                <a:srgbClr val="FA0007"/>
              </a:gs>
              <a:gs pos="40000">
                <a:srgbClr val="FA0007"/>
              </a:gs>
              <a:gs pos="100000">
                <a:srgbClr val="761706"/>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sp>
        <p:nvSpPr>
          <p:cNvPr id="174" name="Google Shape;174;p59"/>
          <p:cNvSpPr txBox="1">
            <a:spLocks noGrp="1"/>
          </p:cNvSpPr>
          <p:nvPr>
            <p:ph type="dt" idx="10"/>
          </p:nvPr>
        </p:nvSpPr>
        <p:spPr>
          <a:xfrm>
            <a:off x="6448991" y="6441019"/>
            <a:ext cx="158131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59"/>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59"/>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pic>
        <p:nvPicPr>
          <p:cNvPr id="177" name="Google Shape;177;p59" descr="Save_the_Children_logo.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37660" y="6425702"/>
            <a:ext cx="1861366" cy="38044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tatement 3">
  <p:cSld name="Statement 3">
    <p:spTree>
      <p:nvGrpSpPr>
        <p:cNvPr id="1" name="Shape 178"/>
        <p:cNvGrpSpPr/>
        <p:nvPr/>
      </p:nvGrpSpPr>
      <p:grpSpPr>
        <a:xfrm>
          <a:off x="0" y="0"/>
          <a:ext cx="0" cy="0"/>
          <a:chOff x="0" y="0"/>
          <a:chExt cx="0" cy="0"/>
        </a:xfrm>
      </p:grpSpPr>
      <p:sp>
        <p:nvSpPr>
          <p:cNvPr id="179" name="Google Shape;179;p60"/>
          <p:cNvSpPr/>
          <p:nvPr/>
        </p:nvSpPr>
        <p:spPr>
          <a:xfrm>
            <a:off x="0" y="0"/>
            <a:ext cx="9144000" cy="6858000"/>
          </a:xfrm>
          <a:prstGeom prst="rect">
            <a:avLst/>
          </a:prstGeom>
          <a:gradFill>
            <a:gsLst>
              <a:gs pos="0">
                <a:srgbClr val="FA0007"/>
              </a:gs>
              <a:gs pos="40000">
                <a:srgbClr val="FA0007"/>
              </a:gs>
              <a:gs pos="100000">
                <a:srgbClr val="761706"/>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sp>
        <p:nvSpPr>
          <p:cNvPr id="180" name="Google Shape;180;p60"/>
          <p:cNvSpPr>
            <a:spLocks noGrp="1"/>
          </p:cNvSpPr>
          <p:nvPr>
            <p:ph type="pic" idx="2"/>
          </p:nvPr>
        </p:nvSpPr>
        <p:spPr>
          <a:xfrm>
            <a:off x="4910667" y="4233416"/>
            <a:ext cx="2253884" cy="625148"/>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Save the Children header">
  <p:cSld name="Save the Children header">
    <p:spTree>
      <p:nvGrpSpPr>
        <p:cNvPr id="1" name="Shape 181"/>
        <p:cNvGrpSpPr/>
        <p:nvPr/>
      </p:nvGrpSpPr>
      <p:grpSpPr>
        <a:xfrm>
          <a:off x="0" y="0"/>
          <a:ext cx="0" cy="0"/>
          <a:chOff x="0" y="0"/>
          <a:chExt cx="0" cy="0"/>
        </a:xfrm>
      </p:grpSpPr>
      <p:sp>
        <p:nvSpPr>
          <p:cNvPr id="182" name="Google Shape;182;p61"/>
          <p:cNvSpPr/>
          <p:nvPr/>
        </p:nvSpPr>
        <p:spPr>
          <a:xfrm>
            <a:off x="0" y="0"/>
            <a:ext cx="9144000" cy="6858000"/>
          </a:xfrm>
          <a:prstGeom prst="rect">
            <a:avLst/>
          </a:prstGeom>
          <a:gradFill>
            <a:gsLst>
              <a:gs pos="0">
                <a:srgbClr val="FA0007"/>
              </a:gs>
              <a:gs pos="40000">
                <a:srgbClr val="FA0007"/>
              </a:gs>
              <a:gs pos="100000">
                <a:srgbClr val="761706"/>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sp>
        <p:nvSpPr>
          <p:cNvPr id="183" name="Google Shape;183;p61"/>
          <p:cNvSpPr/>
          <p:nvPr/>
        </p:nvSpPr>
        <p:spPr>
          <a:xfrm>
            <a:off x="1442676" y="2370672"/>
            <a:ext cx="6255472" cy="1583233"/>
          </a:xfrm>
          <a:prstGeom prst="roundRect">
            <a:avLst>
              <a:gd name="adj" fmla="val 8552"/>
            </a:avLst>
          </a:prstGeom>
          <a:solidFill>
            <a:srgbClr val="FFFFFF"/>
          </a:solidFill>
          <a:ln w="952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3200" b="1" i="0">
              <a:solidFill>
                <a:srgbClr val="222221"/>
              </a:solidFill>
              <a:latin typeface="Oswald"/>
              <a:ea typeface="Oswald"/>
              <a:cs typeface="Oswald"/>
              <a:sym typeface="Oswald"/>
            </a:endParaRPr>
          </a:p>
        </p:txBody>
      </p:sp>
      <p:pic>
        <p:nvPicPr>
          <p:cNvPr id="184" name="Google Shape;184;p61" descr="Save_the_Children_logo.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634139" y="2562159"/>
            <a:ext cx="5872546" cy="120028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Col_wSubtitle">
  <p:cSld name="2Col_wSubtitle">
    <p:spTree>
      <p:nvGrpSpPr>
        <p:cNvPr id="1" name="Shape 185"/>
        <p:cNvGrpSpPr/>
        <p:nvPr/>
      </p:nvGrpSpPr>
      <p:grpSpPr>
        <a:xfrm>
          <a:off x="0" y="0"/>
          <a:ext cx="0" cy="0"/>
          <a:chOff x="0" y="0"/>
          <a:chExt cx="0" cy="0"/>
        </a:xfrm>
      </p:grpSpPr>
      <p:sp>
        <p:nvSpPr>
          <p:cNvPr id="186" name="Google Shape;186;p62"/>
          <p:cNvSpPr txBox="1">
            <a:spLocks noGrp="1"/>
          </p:cNvSpPr>
          <p:nvPr>
            <p:ph type="body" idx="1"/>
          </p:nvPr>
        </p:nvSpPr>
        <p:spPr>
          <a:xfrm>
            <a:off x="485648" y="2621280"/>
            <a:ext cx="8074152" cy="3218688"/>
          </a:xfrm>
          <a:prstGeom prst="rect">
            <a:avLst/>
          </a:prstGeom>
          <a:noFill/>
          <a:ln>
            <a:noFill/>
          </a:ln>
        </p:spPr>
        <p:txBody>
          <a:bodyPr spcFirstLastPara="1" wrap="square" lIns="0" tIns="0" rIns="0" bIns="0" anchor="t" anchorCtr="0">
            <a:noAutofit/>
          </a:bodyPr>
          <a:lstStyle>
            <a:lvl1pPr marL="457200" lvl="0" indent="-314325" algn="l">
              <a:spcBef>
                <a:spcPts val="500"/>
              </a:spcBef>
              <a:spcAft>
                <a:spcPts val="0"/>
              </a:spcAft>
              <a:buClr>
                <a:srgbClr val="8D9EB2"/>
              </a:buClr>
              <a:buSzPts val="1350"/>
              <a:buFont typeface="Noto Sans Symbols"/>
              <a:buChar char="■"/>
              <a:defRPr/>
            </a:lvl1pPr>
            <a:lvl2pPr marL="914400" lvl="1" indent="-289560" algn="l">
              <a:spcBef>
                <a:spcPts val="600"/>
              </a:spcBef>
              <a:spcAft>
                <a:spcPts val="0"/>
              </a:spcAft>
              <a:buClr>
                <a:srgbClr val="D80021"/>
              </a:buClr>
              <a:buSzPts val="960"/>
              <a:buFont typeface="Noto Sans Symbols"/>
              <a:buChar char="■"/>
              <a:defRPr sz="1600">
                <a:solidFill>
                  <a:schemeClr val="dk1"/>
                </a:solidFill>
                <a:latin typeface="Gill Sans"/>
                <a:ea typeface="Gill Sans"/>
                <a:cs typeface="Gill Sans"/>
                <a:sym typeface="Gill Sans"/>
              </a:defRPr>
            </a:lvl2pPr>
            <a:lvl3pPr marL="1371600" lvl="2" indent="-268605" algn="l">
              <a:spcBef>
                <a:spcPts val="600"/>
              </a:spcBef>
              <a:spcAft>
                <a:spcPts val="0"/>
              </a:spcAft>
              <a:buSzPts val="630"/>
              <a:buChar char="•"/>
              <a:defRPr sz="1400">
                <a:solidFill>
                  <a:schemeClr val="dk1"/>
                </a:solidFill>
                <a:latin typeface="Gill Sans"/>
                <a:ea typeface="Gill Sans"/>
                <a:cs typeface="Gill Sans"/>
                <a:sym typeface="Gill Sans"/>
              </a:defRPr>
            </a:lvl3pPr>
            <a:lvl4pPr marL="1828800" lvl="3" indent="-259080" algn="l">
              <a:spcBef>
                <a:spcPts val="600"/>
              </a:spcBef>
              <a:spcAft>
                <a:spcPts val="0"/>
              </a:spcAft>
              <a:buClr>
                <a:srgbClr val="D80021"/>
              </a:buClr>
              <a:buSzPts val="480"/>
              <a:buFont typeface="Noto Sans Symbols"/>
              <a:buChar char="■"/>
              <a:defRPr sz="1200"/>
            </a:lvl4pPr>
            <a:lvl5pPr marL="2286000" lvl="4" indent="-292100" algn="l">
              <a:spcBef>
                <a:spcPts val="600"/>
              </a:spcBef>
              <a:spcAft>
                <a:spcPts val="0"/>
              </a:spcAft>
              <a:buSzPts val="1000"/>
              <a:buChar char="•"/>
              <a:defRPr sz="1000">
                <a:solidFill>
                  <a:schemeClr val="dk1"/>
                </a:solidFill>
                <a:latin typeface="Gill Sans"/>
                <a:ea typeface="Gill Sans"/>
                <a:cs typeface="Gill Sans"/>
                <a:sym typeface="Gill Sans"/>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7" name="Google Shape;187;p62"/>
          <p:cNvSpPr txBox="1">
            <a:spLocks noGrp="1"/>
          </p:cNvSpPr>
          <p:nvPr>
            <p:ph type="title"/>
          </p:nvPr>
        </p:nvSpPr>
        <p:spPr>
          <a:xfrm>
            <a:off x="482600" y="373653"/>
            <a:ext cx="8077200" cy="820147"/>
          </a:xfrm>
          <a:prstGeom prst="rect">
            <a:avLst/>
          </a:prstGeom>
          <a:noFill/>
          <a:ln>
            <a:noFill/>
          </a:ln>
        </p:spPr>
        <p:txBody>
          <a:bodyPr spcFirstLastPara="1" wrap="square" lIns="0" tIns="0" rIns="0" bIns="0" anchor="ctr" anchorCtr="0">
            <a:noAutofit/>
          </a:bodyPr>
          <a:lstStyle>
            <a:lvl1pPr lvl="0" algn="l">
              <a:spcBef>
                <a:spcPts val="0"/>
              </a:spcBef>
              <a:spcAft>
                <a:spcPts val="0"/>
              </a:spcAft>
              <a:buClr>
                <a:schemeClr val="dk1"/>
              </a:buClr>
              <a:buSzPts val="3200"/>
              <a:buFont typeface="Gill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62"/>
          <p:cNvSpPr txBox="1">
            <a:spLocks noGrp="1"/>
          </p:cNvSpPr>
          <p:nvPr>
            <p:ph type="body" idx="2"/>
          </p:nvPr>
        </p:nvSpPr>
        <p:spPr>
          <a:xfrm>
            <a:off x="498348" y="1865376"/>
            <a:ext cx="8061452" cy="4876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800"/>
              <a:buNone/>
              <a:defRPr b="1">
                <a:solidFill>
                  <a:schemeClr val="accent1"/>
                </a:solidFill>
              </a:defRPr>
            </a:lvl1pPr>
            <a:lvl2pPr marL="914400" lvl="1" indent="-228600" algn="l">
              <a:spcBef>
                <a:spcPts val="600"/>
              </a:spcBef>
              <a:spcAft>
                <a:spcPts val="0"/>
              </a:spcAft>
              <a:buClr>
                <a:schemeClr val="dk1"/>
              </a:buClr>
              <a:buSzPts val="1800"/>
              <a:buNone/>
              <a:defRPr/>
            </a:lvl2pPr>
            <a:lvl3pPr marL="1371600" lvl="2" indent="-342900" algn="l">
              <a:spcBef>
                <a:spcPts val="600"/>
              </a:spcBef>
              <a:spcAft>
                <a:spcPts val="0"/>
              </a:spcAft>
              <a:buSzPts val="1800"/>
              <a:buChar char="•"/>
              <a:defRPr/>
            </a:lvl3pPr>
            <a:lvl4pPr marL="1828800" lvl="3" indent="-342900" algn="l">
              <a:spcBef>
                <a:spcPts val="600"/>
              </a:spcBef>
              <a:spcAft>
                <a:spcPts val="0"/>
              </a:spcAft>
              <a:buClr>
                <a:schemeClr val="dk1"/>
              </a:buClr>
              <a:buSzPts val="1800"/>
              <a:buChar char="–"/>
              <a:defRPr/>
            </a:lvl4pPr>
            <a:lvl5pPr marL="2286000" lvl="4" indent="-304800" algn="l">
              <a:spcBef>
                <a:spcPts val="600"/>
              </a:spcBef>
              <a:spcAft>
                <a:spcPts val="0"/>
              </a:spcAft>
              <a:buSzPts val="1200"/>
              <a:buChar char="•"/>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4" name="Rectangle 3"/>
          <p:cNvSpPr/>
          <p:nvPr/>
        </p:nvSpPr>
        <p:spPr>
          <a:xfrm>
            <a:off x="0" y="4"/>
            <a:ext cx="9144000" cy="1171575"/>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p:cNvSpPr/>
          <p:nvPr/>
        </p:nvSpPr>
        <p:spPr>
          <a:xfrm>
            <a:off x="155577" y="149225"/>
            <a:ext cx="8824913" cy="10810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6" name="Picture 16" descr="Save_the_Children_logo.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27064" y="303213"/>
            <a:ext cx="2017712"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25148" y="866779"/>
            <a:ext cx="8075613" cy="1197787"/>
          </a:xfrm>
        </p:spPr>
        <p:txBody>
          <a:bodyPr anchor="t">
            <a:normAutofit/>
          </a:bodyPr>
          <a:lstStyle>
            <a:lvl1pPr>
              <a:lnSpc>
                <a:spcPct val="95000"/>
              </a:lnSpc>
              <a:defRPr sz="4800" b="0" i="0" cap="none">
                <a:latin typeface="Trade Gothic LT Com Cn" panose="020B0806040303020004" pitchFamily="34" charset="0"/>
                <a:cs typeface="Trade Gothic LT Com Cn" panose="020B0806040303020004" pitchFamily="34" charset="0"/>
              </a:defRPr>
            </a:lvl1pPr>
          </a:lstStyle>
          <a:p>
            <a:r>
              <a:rPr lang="en-US"/>
              <a:t>Click to edit Master title style</a:t>
            </a:r>
            <a:endParaRPr lang="en-US" dirty="0"/>
          </a:p>
        </p:txBody>
      </p:sp>
      <p:sp>
        <p:nvSpPr>
          <p:cNvPr id="11" name="Picture Placeholder 10"/>
          <p:cNvSpPr>
            <a:spLocks noGrp="1"/>
          </p:cNvSpPr>
          <p:nvPr>
            <p:ph type="pic" sz="quarter" idx="10"/>
          </p:nvPr>
        </p:nvSpPr>
        <p:spPr>
          <a:xfrm>
            <a:off x="150815" y="2213631"/>
            <a:ext cx="8829675" cy="4494213"/>
          </a:xfrm>
        </p:spPr>
        <p:txBody>
          <a:bodyPr rtlCol="0">
            <a:noAutofit/>
          </a:bodyPr>
          <a:lstStyle/>
          <a:p>
            <a:pPr lvl="0"/>
            <a:r>
              <a:rPr lang="en-US" noProof="0" dirty="0"/>
              <a:t>Click icon to add picture</a:t>
            </a:r>
          </a:p>
        </p:txBody>
      </p:sp>
      <p:sp>
        <p:nvSpPr>
          <p:cNvPr id="7" name="Date Placeholder 11"/>
          <p:cNvSpPr>
            <a:spLocks noGrp="1"/>
          </p:cNvSpPr>
          <p:nvPr>
            <p:ph type="dt" sz="half" idx="11"/>
          </p:nvPr>
        </p:nvSpPr>
        <p:spPr>
          <a:xfrm>
            <a:off x="7223125" y="344492"/>
            <a:ext cx="1581150" cy="365125"/>
          </a:xfrm>
        </p:spPr>
        <p:txBody>
          <a:bodyPr/>
          <a:lstStyle>
            <a:lvl1pPr algn="r">
              <a:defRPr/>
            </a:lvl1pPr>
          </a:lstStyle>
          <a:p>
            <a:pPr>
              <a:defRPr/>
            </a:pPr>
            <a:r>
              <a:rPr lang="en-US" dirty="0"/>
              <a:t>26 April 2016</a:t>
            </a:r>
          </a:p>
        </p:txBody>
      </p:sp>
    </p:spTree>
    <p:extLst>
      <p:ext uri="{BB962C8B-B14F-4D97-AF65-F5344CB8AC3E}">
        <p14:creationId xmlns:p14="http://schemas.microsoft.com/office/powerpoint/2010/main" val="2960857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425288" y="705603"/>
            <a:ext cx="8282151" cy="363537"/>
          </a:xfrm>
        </p:spPr>
        <p:txBody>
          <a:bodyPr>
            <a:no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a:t>Click to edit Master text styles</a:t>
            </a:r>
          </a:p>
        </p:txBody>
      </p:sp>
      <p:sp>
        <p:nvSpPr>
          <p:cNvPr id="5" name="Date Placeholder 3"/>
          <p:cNvSpPr>
            <a:spLocks noGrp="1"/>
          </p:cNvSpPr>
          <p:nvPr>
            <p:ph type="dt" sz="half" idx="14"/>
          </p:nvPr>
        </p:nvSpPr>
        <p:spPr/>
        <p:txBody>
          <a:bodyPr/>
          <a:lstStyle>
            <a:lvl1pPr>
              <a:defRPr/>
            </a:lvl1pPr>
          </a:lstStyle>
          <a:p>
            <a:pPr>
              <a:defRPr/>
            </a:pPr>
            <a:r>
              <a:rPr lang="en-US" dirty="0"/>
              <a:t>26 April 2016</a:t>
            </a:r>
          </a:p>
        </p:txBody>
      </p:sp>
      <p:sp>
        <p:nvSpPr>
          <p:cNvPr id="6" name="Footer Placeholder 4"/>
          <p:cNvSpPr>
            <a:spLocks noGrp="1"/>
          </p:cNvSpPr>
          <p:nvPr>
            <p:ph type="ftr" sz="quarter" idx="15"/>
          </p:nvPr>
        </p:nvSpPr>
        <p:spPr/>
        <p:txBody>
          <a:bodyPr/>
          <a:lstStyle>
            <a:lvl1pPr>
              <a:defRPr/>
            </a:lvl1pPr>
          </a:lstStyle>
          <a:p>
            <a:pPr>
              <a:defRPr/>
            </a:pPr>
            <a:r>
              <a:rPr lang="en-GB" dirty="0"/>
              <a:t>IYCF-E TRAINING: WHY IS IYCF-E IMPORTANT?</a:t>
            </a:r>
            <a:endParaRPr lang="en-US" dirty="0"/>
          </a:p>
        </p:txBody>
      </p:sp>
      <p:sp>
        <p:nvSpPr>
          <p:cNvPr id="7" name="Slide Number Placeholder 5"/>
          <p:cNvSpPr>
            <a:spLocks noGrp="1"/>
          </p:cNvSpPr>
          <p:nvPr>
            <p:ph type="sldNum" sz="quarter" idx="16"/>
          </p:nvPr>
        </p:nvSpPr>
        <p:spPr/>
        <p:txBody>
          <a:bodyPr/>
          <a:lstStyle>
            <a:lvl1pPr>
              <a:defRPr/>
            </a:lvl1pPr>
          </a:lstStyle>
          <a:p>
            <a:fld id="{41FDA2C2-69E0-46EE-8574-559CE3F29F00}" type="slidenum">
              <a:rPr lang="en-US" altLang="en-US"/>
              <a:pPr/>
              <a:t>‹#›</a:t>
            </a:fld>
            <a:endParaRPr lang="en-US" altLang="en-US" dirty="0"/>
          </a:p>
        </p:txBody>
      </p:sp>
    </p:spTree>
    <p:extLst>
      <p:ext uri="{BB962C8B-B14F-4D97-AF65-F5344CB8AC3E}">
        <p14:creationId xmlns:p14="http://schemas.microsoft.com/office/powerpoint/2010/main" val="1384139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cSld name="Agenda">
    <p:spTree>
      <p:nvGrpSpPr>
        <p:cNvPr id="1" name=""/>
        <p:cNvGrpSpPr/>
        <p:nvPr/>
      </p:nvGrpSpPr>
      <p:grpSpPr>
        <a:xfrm>
          <a:off x="0" y="0"/>
          <a:ext cx="0" cy="0"/>
          <a:chOff x="0" y="0"/>
          <a:chExt cx="0" cy="0"/>
        </a:xfrm>
      </p:grpSpPr>
      <p:sp>
        <p:nvSpPr>
          <p:cNvPr id="4" name="Rectangle 3"/>
          <p:cNvSpPr/>
          <p:nvPr/>
        </p:nvSpPr>
        <p:spPr>
          <a:xfrm>
            <a:off x="0" y="4"/>
            <a:ext cx="9144000" cy="1171575"/>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p:cNvSpPr/>
          <p:nvPr/>
        </p:nvSpPr>
        <p:spPr>
          <a:xfrm>
            <a:off x="147639" y="1171577"/>
            <a:ext cx="8832850" cy="513556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6" name="Picture 16" descr="Save_the_Children_logo.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38150" y="6426204"/>
            <a:ext cx="1860550" cy="379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p:cNvCxnSpPr/>
          <p:nvPr/>
        </p:nvCxnSpPr>
        <p:spPr>
          <a:xfrm flipH="1">
            <a:off x="2466976" y="6432554"/>
            <a:ext cx="6350"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6389690" y="6432554"/>
            <a:ext cx="7937"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24634" y="202998"/>
            <a:ext cx="8282640" cy="787605"/>
          </a:xfrm>
        </p:spPr>
        <p:txBody>
          <a:bodyPr>
            <a:noAutofit/>
          </a:bodyPr>
          <a:lstStyle>
            <a:lvl1pPr>
              <a:defRPr sz="4800" b="0" i="0" cap="none">
                <a:solidFill>
                  <a:schemeClr val="bg1"/>
                </a:solidFill>
                <a:latin typeface="Trade Gothic LT Com Cn" panose="020B0806040303020004" pitchFamily="34" charset="0"/>
                <a:cs typeface="Trade Gothic LT Com Cn" panose="020B08060403030200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31147" y="1600204"/>
            <a:ext cx="8276127" cy="4547903"/>
          </a:xfrm>
        </p:spPr>
        <p:txBody>
          <a:bodyPr/>
          <a:lstStyle>
            <a:lvl1pPr>
              <a:defRPr b="0">
                <a:solidFill>
                  <a:schemeClr val="tx1"/>
                </a:solidFill>
              </a:defRPr>
            </a:lvl1pPr>
            <a:lvl2pPr marL="266693" indent="-266693">
              <a:buClr>
                <a:schemeClr val="tx2"/>
              </a:buClr>
              <a:buFont typeface="Arial"/>
              <a:buChar char="•"/>
              <a:defRPr sz="1800"/>
            </a:lvl2pPr>
            <a:lvl3pPr marL="266693" indent="-266693">
              <a:defRPr sz="1800"/>
            </a:lvl3pPr>
            <a:lvl4pPr marL="266693" indent="-266693">
              <a:buClr>
                <a:schemeClr val="tx2"/>
              </a:buClr>
              <a:buFont typeface="Arial"/>
              <a:buChar char="•"/>
              <a:defRPr sz="1800"/>
            </a:lvl4pPr>
            <a:lvl5pPr marL="266693" indent="-266693">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10"/>
          </p:nvPr>
        </p:nvSpPr>
        <p:spPr/>
        <p:txBody>
          <a:bodyPr/>
          <a:lstStyle>
            <a:lvl1pPr>
              <a:defRPr/>
            </a:lvl1pPr>
          </a:lstStyle>
          <a:p>
            <a:pPr>
              <a:defRPr/>
            </a:pPr>
            <a:r>
              <a:rPr lang="en-US" dirty="0"/>
              <a:t>26 April 2016</a:t>
            </a:r>
          </a:p>
        </p:txBody>
      </p:sp>
      <p:sp>
        <p:nvSpPr>
          <p:cNvPr id="10" name="Footer Placeholder 4"/>
          <p:cNvSpPr>
            <a:spLocks noGrp="1"/>
          </p:cNvSpPr>
          <p:nvPr>
            <p:ph type="ftr" sz="quarter" idx="11"/>
          </p:nvPr>
        </p:nvSpPr>
        <p:spPr/>
        <p:txBody>
          <a:bodyPr/>
          <a:lstStyle>
            <a:lvl1pPr>
              <a:defRPr/>
            </a:lvl1pPr>
          </a:lstStyle>
          <a:p>
            <a:pPr>
              <a:defRPr/>
            </a:pPr>
            <a:r>
              <a:rPr lang="en-GB" dirty="0"/>
              <a:t>IYCF-E TRAINING: WHY IS IYCF-E IMPORTANT?</a:t>
            </a:r>
            <a:endParaRPr lang="en-US" dirty="0"/>
          </a:p>
        </p:txBody>
      </p:sp>
      <p:sp>
        <p:nvSpPr>
          <p:cNvPr id="11" name="Slide Number Placeholder 5"/>
          <p:cNvSpPr>
            <a:spLocks noGrp="1"/>
          </p:cNvSpPr>
          <p:nvPr>
            <p:ph type="sldNum" sz="quarter" idx="12"/>
          </p:nvPr>
        </p:nvSpPr>
        <p:spPr/>
        <p:txBody>
          <a:bodyPr/>
          <a:lstStyle>
            <a:lvl1pPr>
              <a:defRPr/>
            </a:lvl1pPr>
          </a:lstStyle>
          <a:p>
            <a:fld id="{E4238E78-0A97-499B-9664-C23E6CD9FD0D}" type="slidenum">
              <a:rPr lang="en-US" altLang="en-US"/>
              <a:pPr/>
              <a:t>‹#›</a:t>
            </a:fld>
            <a:endParaRPr lang="en-US" altLang="en-US" dirty="0"/>
          </a:p>
        </p:txBody>
      </p:sp>
    </p:spTree>
    <p:extLst>
      <p:ext uri="{BB962C8B-B14F-4D97-AF65-F5344CB8AC3E}">
        <p14:creationId xmlns:p14="http://schemas.microsoft.com/office/powerpoint/2010/main" val="3780121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tatement 1">
    <p:spTree>
      <p:nvGrpSpPr>
        <p:cNvPr id="1" name=""/>
        <p:cNvGrpSpPr/>
        <p:nvPr/>
      </p:nvGrpSpPr>
      <p:grpSpPr>
        <a:xfrm>
          <a:off x="0" y="0"/>
          <a:ext cx="0" cy="0"/>
          <a:chOff x="0" y="0"/>
          <a:chExt cx="0" cy="0"/>
        </a:xfrm>
      </p:grpSpPr>
      <p:sp>
        <p:nvSpPr>
          <p:cNvPr id="2" name="Rectangle 1"/>
          <p:cNvSpPr/>
          <p:nvPr/>
        </p:nvSpPr>
        <p:spPr>
          <a:xfrm>
            <a:off x="0" y="1171579"/>
            <a:ext cx="9144000" cy="568642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 name="Rectangle 2"/>
          <p:cNvSpPr/>
          <p:nvPr/>
        </p:nvSpPr>
        <p:spPr>
          <a:xfrm>
            <a:off x="147639" y="147638"/>
            <a:ext cx="8832850" cy="6710362"/>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4" name="Picture 16" descr="Save_the_Children_logo.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38150" y="6426204"/>
            <a:ext cx="1860550" cy="379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p:nvCxnSpPr>
        <p:spPr>
          <a:xfrm flipH="1">
            <a:off x="2466976" y="6432554"/>
            <a:ext cx="6350"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6389690" y="6432554"/>
            <a:ext cx="7937"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Date Placeholder 1"/>
          <p:cNvSpPr>
            <a:spLocks noGrp="1"/>
          </p:cNvSpPr>
          <p:nvPr>
            <p:ph type="dt" sz="half" idx="10"/>
          </p:nvPr>
        </p:nvSpPr>
        <p:spPr/>
        <p:txBody>
          <a:bodyPr/>
          <a:lstStyle>
            <a:lvl1pPr>
              <a:defRPr/>
            </a:lvl1pPr>
          </a:lstStyle>
          <a:p>
            <a:pPr>
              <a:defRPr/>
            </a:pPr>
            <a:r>
              <a:rPr lang="en-US" dirty="0"/>
              <a:t>26 April 2016</a:t>
            </a:r>
          </a:p>
        </p:txBody>
      </p:sp>
      <p:sp>
        <p:nvSpPr>
          <p:cNvPr id="8" name="Footer Placeholder 2"/>
          <p:cNvSpPr>
            <a:spLocks noGrp="1"/>
          </p:cNvSpPr>
          <p:nvPr>
            <p:ph type="ftr" sz="quarter" idx="11"/>
          </p:nvPr>
        </p:nvSpPr>
        <p:spPr/>
        <p:txBody>
          <a:bodyPr/>
          <a:lstStyle>
            <a:lvl1pPr>
              <a:defRPr/>
            </a:lvl1pPr>
          </a:lstStyle>
          <a:p>
            <a:pPr>
              <a:defRPr/>
            </a:pPr>
            <a:r>
              <a:rPr lang="en-GB" dirty="0"/>
              <a:t>IYCF-E TRAINING: WHY IS IYCF-E IMPORTANT?</a:t>
            </a:r>
            <a:endParaRPr lang="en-US" dirty="0"/>
          </a:p>
        </p:txBody>
      </p:sp>
      <p:sp>
        <p:nvSpPr>
          <p:cNvPr id="9" name="Slide Number Placeholder 3"/>
          <p:cNvSpPr>
            <a:spLocks noGrp="1"/>
          </p:cNvSpPr>
          <p:nvPr>
            <p:ph type="sldNum" sz="quarter" idx="12"/>
          </p:nvPr>
        </p:nvSpPr>
        <p:spPr/>
        <p:txBody>
          <a:bodyPr/>
          <a:lstStyle>
            <a:lvl1pPr>
              <a:defRPr/>
            </a:lvl1pPr>
          </a:lstStyle>
          <a:p>
            <a:fld id="{6DDAFDB3-0215-4247-920C-E9834F96F934}" type="slidenum">
              <a:rPr lang="en-US" altLang="en-US"/>
              <a:pPr/>
              <a:t>‹#›</a:t>
            </a:fld>
            <a:endParaRPr lang="en-US" altLang="en-US" dirty="0"/>
          </a:p>
        </p:txBody>
      </p:sp>
    </p:spTree>
    <p:extLst>
      <p:ext uri="{BB962C8B-B14F-4D97-AF65-F5344CB8AC3E}">
        <p14:creationId xmlns:p14="http://schemas.microsoft.com/office/powerpoint/2010/main" val="1500711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Divider 2">
    <p:spTree>
      <p:nvGrpSpPr>
        <p:cNvPr id="1" name=""/>
        <p:cNvGrpSpPr/>
        <p:nvPr/>
      </p:nvGrpSpPr>
      <p:grpSpPr>
        <a:xfrm>
          <a:off x="0" y="0"/>
          <a:ext cx="0" cy="0"/>
          <a:chOff x="0" y="0"/>
          <a:chExt cx="0" cy="0"/>
        </a:xfrm>
      </p:grpSpPr>
      <p:sp>
        <p:nvSpPr>
          <p:cNvPr id="4" name="Rectangle 3"/>
          <p:cNvSpPr/>
          <p:nvPr/>
        </p:nvSpPr>
        <p:spPr>
          <a:xfrm>
            <a:off x="0" y="4"/>
            <a:ext cx="9144000" cy="1171575"/>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p:cNvSpPr/>
          <p:nvPr/>
        </p:nvSpPr>
        <p:spPr>
          <a:xfrm>
            <a:off x="155577" y="149225"/>
            <a:ext cx="8824913" cy="10810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6" name="Picture 16" descr="Save_the_Children_logo.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38150" y="6426204"/>
            <a:ext cx="1860550" cy="379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p:cNvCxnSpPr/>
          <p:nvPr/>
        </p:nvCxnSpPr>
        <p:spPr>
          <a:xfrm flipH="1">
            <a:off x="2466976" y="6432554"/>
            <a:ext cx="6350"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6389690" y="6432554"/>
            <a:ext cx="7937"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24763" y="310836"/>
            <a:ext cx="8282643" cy="1348102"/>
          </a:xfrm>
        </p:spPr>
        <p:txBody>
          <a:bodyPr anchor="t">
            <a:normAutofit/>
          </a:bodyPr>
          <a:lstStyle>
            <a:lvl1pPr algn="l">
              <a:lnSpc>
                <a:spcPct val="85000"/>
              </a:lnSpc>
              <a:defRPr sz="4800" b="0" i="0" cap="none">
                <a:solidFill>
                  <a:schemeClr val="tx1"/>
                </a:solidFill>
                <a:latin typeface="Trade Gothic LT Com Cn" panose="020B0806040303020004" pitchFamily="34" charset="0"/>
                <a:cs typeface="Trade Gothic LT Com Cn" panose="020B0806040303020004" pitchFamily="34" charset="0"/>
              </a:defRPr>
            </a:lvl1pPr>
          </a:lstStyle>
          <a:p>
            <a:r>
              <a:rPr lang="en-US"/>
              <a:t>Click to edit Master title style</a:t>
            </a:r>
            <a:endParaRPr lang="en-US" dirty="0"/>
          </a:p>
        </p:txBody>
      </p:sp>
      <p:sp>
        <p:nvSpPr>
          <p:cNvPr id="12" name="Picture Placeholder 11"/>
          <p:cNvSpPr>
            <a:spLocks noGrp="1"/>
          </p:cNvSpPr>
          <p:nvPr>
            <p:ph type="pic" sz="quarter" idx="13"/>
          </p:nvPr>
        </p:nvSpPr>
        <p:spPr>
          <a:xfrm>
            <a:off x="155739" y="2200274"/>
            <a:ext cx="8824750" cy="4106864"/>
          </a:xfrm>
        </p:spPr>
        <p:txBody>
          <a:bodyPr rtlCol="0">
            <a:noAutofit/>
          </a:bodyPr>
          <a:lstStyle/>
          <a:p>
            <a:pPr lvl="0"/>
            <a:r>
              <a:rPr lang="en-US" noProof="0" dirty="0"/>
              <a:t>Click icon to add picture</a:t>
            </a:r>
          </a:p>
        </p:txBody>
      </p:sp>
      <p:sp>
        <p:nvSpPr>
          <p:cNvPr id="9" name="Date Placeholder 3"/>
          <p:cNvSpPr>
            <a:spLocks noGrp="1"/>
          </p:cNvSpPr>
          <p:nvPr>
            <p:ph type="dt" sz="half" idx="14"/>
          </p:nvPr>
        </p:nvSpPr>
        <p:spPr/>
        <p:txBody>
          <a:bodyPr/>
          <a:lstStyle>
            <a:lvl1pPr>
              <a:defRPr/>
            </a:lvl1pPr>
          </a:lstStyle>
          <a:p>
            <a:pPr>
              <a:defRPr/>
            </a:pPr>
            <a:r>
              <a:rPr lang="en-US" dirty="0"/>
              <a:t>26 April 2016</a:t>
            </a:r>
          </a:p>
        </p:txBody>
      </p:sp>
      <p:sp>
        <p:nvSpPr>
          <p:cNvPr id="10" name="Footer Placeholder 4"/>
          <p:cNvSpPr>
            <a:spLocks noGrp="1"/>
          </p:cNvSpPr>
          <p:nvPr>
            <p:ph type="ftr" sz="quarter" idx="15"/>
          </p:nvPr>
        </p:nvSpPr>
        <p:spPr/>
        <p:txBody>
          <a:bodyPr/>
          <a:lstStyle>
            <a:lvl1pPr>
              <a:defRPr/>
            </a:lvl1pPr>
          </a:lstStyle>
          <a:p>
            <a:pPr>
              <a:defRPr/>
            </a:pPr>
            <a:r>
              <a:rPr lang="en-GB" dirty="0"/>
              <a:t>IYCF-E TRAINING: WHY IS IYCF-E IMPORTANT?</a:t>
            </a:r>
            <a:endParaRPr lang="en-US" dirty="0"/>
          </a:p>
        </p:txBody>
      </p:sp>
      <p:sp>
        <p:nvSpPr>
          <p:cNvPr id="11" name="Slide Number Placeholder 5"/>
          <p:cNvSpPr>
            <a:spLocks noGrp="1"/>
          </p:cNvSpPr>
          <p:nvPr>
            <p:ph type="sldNum" sz="quarter" idx="16"/>
          </p:nvPr>
        </p:nvSpPr>
        <p:spPr/>
        <p:txBody>
          <a:bodyPr/>
          <a:lstStyle>
            <a:lvl1pPr>
              <a:defRPr/>
            </a:lvl1pPr>
          </a:lstStyle>
          <a:p>
            <a:fld id="{69207043-3646-4D92-8295-2D9686E06A97}" type="slidenum">
              <a:rPr lang="en-US" altLang="en-US"/>
              <a:pPr/>
              <a:t>‹#›</a:t>
            </a:fld>
            <a:endParaRPr lang="en-US" altLang="en-US" dirty="0"/>
          </a:p>
        </p:txBody>
      </p:sp>
    </p:spTree>
    <p:extLst>
      <p:ext uri="{BB962C8B-B14F-4D97-AF65-F5344CB8AC3E}">
        <p14:creationId xmlns:p14="http://schemas.microsoft.com/office/powerpoint/2010/main" val="1146668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sp>
        <p:nvSpPr>
          <p:cNvPr id="15" name="Rectangle 14"/>
          <p:cNvSpPr/>
          <p:nvPr userDrawn="1"/>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6532" y="303652"/>
            <a:ext cx="2017673" cy="412389"/>
          </a:xfrm>
          <a:prstGeom prst="rect">
            <a:avLst/>
          </a:prstGeom>
        </p:spPr>
      </p:pic>
      <p:sp>
        <p:nvSpPr>
          <p:cNvPr id="2" name="Title 1"/>
          <p:cNvSpPr>
            <a:spLocks noGrp="1"/>
          </p:cNvSpPr>
          <p:nvPr>
            <p:ph type="ctrTitle" hasCustomPrompt="1"/>
          </p:nvPr>
        </p:nvSpPr>
        <p:spPr>
          <a:xfrm>
            <a:off x="625148" y="866775"/>
            <a:ext cx="8075613" cy="1197787"/>
          </a:xfrm>
        </p:spPr>
        <p:txBody>
          <a:bodyPr anchor="t">
            <a:normAutofit/>
          </a:bodyPr>
          <a:lstStyle>
            <a:lvl1pPr>
              <a:lnSpc>
                <a:spcPct val="95000"/>
              </a:lnSpc>
              <a:defRPr sz="4800" b="0" i="0" cap="none">
                <a:latin typeface="Trade Gothic LT Com Cn" panose="020B0806040303020004" pitchFamily="34" charset="0"/>
                <a:cs typeface="Trade Gothic LT Com Cn" panose="020B0806040303020004" pitchFamily="34" charset="0"/>
              </a:defRPr>
            </a:lvl1pPr>
          </a:lstStyle>
          <a:p>
            <a:r>
              <a:rPr lang="en-GB" dirty="0"/>
              <a:t>CLICK TO EDIT MASTER TITLE STYLE</a:t>
            </a:r>
            <a:endParaRPr lang="en-US" dirty="0"/>
          </a:p>
        </p:txBody>
      </p:sp>
      <p:sp>
        <p:nvSpPr>
          <p:cNvPr id="11" name="Picture Placeholder 10"/>
          <p:cNvSpPr>
            <a:spLocks noGrp="1"/>
          </p:cNvSpPr>
          <p:nvPr>
            <p:ph type="pic" sz="quarter" idx="10"/>
          </p:nvPr>
        </p:nvSpPr>
        <p:spPr>
          <a:xfrm>
            <a:off x="150813" y="2213627"/>
            <a:ext cx="8829675" cy="4494213"/>
          </a:xfrm>
        </p:spPr>
        <p:txBody>
          <a:bodyPr/>
          <a:lstStyle/>
          <a:p>
            <a:r>
              <a:rPr lang="es-ES"/>
              <a:t>Haga clic en el icono para agregar una imagen</a:t>
            </a:r>
            <a:endParaRPr lang="en-US" dirty="0"/>
          </a:p>
        </p:txBody>
      </p:sp>
      <p:sp>
        <p:nvSpPr>
          <p:cNvPr id="12" name="Date Placeholder 11"/>
          <p:cNvSpPr>
            <a:spLocks noGrp="1"/>
          </p:cNvSpPr>
          <p:nvPr>
            <p:ph type="dt" sz="half" idx="11"/>
          </p:nvPr>
        </p:nvSpPr>
        <p:spPr>
          <a:xfrm>
            <a:off x="7223650" y="344650"/>
            <a:ext cx="1581319" cy="365125"/>
          </a:xfrm>
        </p:spPr>
        <p:txBody>
          <a:bodyPr/>
          <a:lstStyle>
            <a:lvl1pPr algn="r">
              <a:defRPr/>
            </a:lvl1pPr>
          </a:lstStyle>
          <a:p>
            <a:r>
              <a:rPr lang="en-US" dirty="0"/>
              <a:t>26 April 2016</a:t>
            </a:r>
          </a:p>
        </p:txBody>
      </p:sp>
    </p:spTree>
    <p:extLst>
      <p:ext uri="{BB962C8B-B14F-4D97-AF65-F5344CB8AC3E}">
        <p14:creationId xmlns:p14="http://schemas.microsoft.com/office/powerpoint/2010/main" val="1884352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x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31149" y="1600200"/>
            <a:ext cx="3997571" cy="4706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425288" y="705603"/>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stStyle>
          <a:p>
            <a:pPr lvl="0"/>
            <a:r>
              <a:rPr lang="en-US"/>
              <a:t>Click to edit Master text styles</a:t>
            </a:r>
          </a:p>
        </p:txBody>
      </p:sp>
      <p:sp>
        <p:nvSpPr>
          <p:cNvPr id="9" name="Content Placeholder 2"/>
          <p:cNvSpPr>
            <a:spLocks noGrp="1"/>
          </p:cNvSpPr>
          <p:nvPr>
            <p:ph idx="14"/>
          </p:nvPr>
        </p:nvSpPr>
        <p:spPr>
          <a:xfrm>
            <a:off x="4709705" y="1600200"/>
            <a:ext cx="3997571" cy="4706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5"/>
          </p:nvPr>
        </p:nvSpPr>
        <p:spPr/>
        <p:txBody>
          <a:bodyPr/>
          <a:lstStyle>
            <a:lvl1pPr>
              <a:defRPr/>
            </a:lvl1pPr>
          </a:lstStyle>
          <a:p>
            <a:pPr>
              <a:defRPr/>
            </a:pPr>
            <a:r>
              <a:rPr lang="en-US" dirty="0"/>
              <a:t>26 April 2016</a:t>
            </a:r>
          </a:p>
        </p:txBody>
      </p:sp>
      <p:sp>
        <p:nvSpPr>
          <p:cNvPr id="7" name="Footer Placeholder 4"/>
          <p:cNvSpPr>
            <a:spLocks noGrp="1"/>
          </p:cNvSpPr>
          <p:nvPr>
            <p:ph type="ftr" sz="quarter" idx="16"/>
          </p:nvPr>
        </p:nvSpPr>
        <p:spPr/>
        <p:txBody>
          <a:bodyPr/>
          <a:lstStyle>
            <a:lvl1pPr>
              <a:defRPr/>
            </a:lvl1pPr>
          </a:lstStyle>
          <a:p>
            <a:pPr>
              <a:defRPr/>
            </a:pPr>
            <a:r>
              <a:rPr lang="en-GB" dirty="0"/>
              <a:t>IYCF-E TRAINING: WHY IS IYCF-E IMPORTANT?</a:t>
            </a:r>
            <a:endParaRPr lang="en-US" dirty="0"/>
          </a:p>
        </p:txBody>
      </p:sp>
      <p:sp>
        <p:nvSpPr>
          <p:cNvPr id="10" name="Slide Number Placeholder 5"/>
          <p:cNvSpPr>
            <a:spLocks noGrp="1"/>
          </p:cNvSpPr>
          <p:nvPr>
            <p:ph type="sldNum" sz="quarter" idx="17"/>
          </p:nvPr>
        </p:nvSpPr>
        <p:spPr/>
        <p:txBody>
          <a:bodyPr/>
          <a:lstStyle>
            <a:lvl1pPr>
              <a:defRPr/>
            </a:lvl1pPr>
          </a:lstStyle>
          <a:p>
            <a:fld id="{D378166B-3E05-47A0-A62E-2EB4557568BF}" type="slidenum">
              <a:rPr lang="en-US" altLang="en-US"/>
              <a:pPr/>
              <a:t>‹#›</a:t>
            </a:fld>
            <a:endParaRPr lang="en-US" altLang="en-US" dirty="0"/>
          </a:p>
        </p:txBody>
      </p:sp>
    </p:spTree>
    <p:extLst>
      <p:ext uri="{BB962C8B-B14F-4D97-AF65-F5344CB8AC3E}">
        <p14:creationId xmlns:p14="http://schemas.microsoft.com/office/powerpoint/2010/main" val="1076243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8.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7.png"/><Relationship Id="rId2" Type="http://schemas.openxmlformats.org/officeDocument/2006/relationships/slideLayout" Target="../slideLayouts/slideLayout16.xml"/><Relationship Id="rId16"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0"/>
          <p:cNvSpPr/>
          <p:nvPr/>
        </p:nvSpPr>
        <p:spPr>
          <a:xfrm>
            <a:off x="0" y="0"/>
            <a:ext cx="9144000" cy="1171575"/>
          </a:xfrm>
          <a:prstGeom prst="rect">
            <a:avLst/>
          </a:prstGeom>
          <a:gradFill>
            <a:gsLst>
              <a:gs pos="0">
                <a:srgbClr val="FA0007"/>
              </a:gs>
              <a:gs pos="40000">
                <a:srgbClr val="FA0007"/>
              </a:gs>
              <a:gs pos="100000">
                <a:srgbClr val="761706"/>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Gill Sans"/>
              <a:ea typeface="Gill Sans"/>
              <a:cs typeface="Gill Sans"/>
              <a:sym typeface="Gill Sans"/>
            </a:endParaRPr>
          </a:p>
        </p:txBody>
      </p:sp>
      <p:sp>
        <p:nvSpPr>
          <p:cNvPr id="11" name="Google Shape;11;p40"/>
          <p:cNvSpPr/>
          <p:nvPr/>
        </p:nvSpPr>
        <p:spPr>
          <a:xfrm>
            <a:off x="155575" y="149225"/>
            <a:ext cx="8824913" cy="10810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Gill Sans"/>
              <a:ea typeface="Gill Sans"/>
              <a:cs typeface="Gill Sans"/>
              <a:sym typeface="Gill Sans"/>
            </a:endParaRPr>
          </a:p>
        </p:txBody>
      </p:sp>
      <p:sp>
        <p:nvSpPr>
          <p:cNvPr id="12" name="Google Shape;12;p40"/>
          <p:cNvSpPr txBox="1">
            <a:spLocks noGrp="1"/>
          </p:cNvSpPr>
          <p:nvPr>
            <p:ph type="title"/>
          </p:nvPr>
        </p:nvSpPr>
        <p:spPr>
          <a:xfrm>
            <a:off x="423863" y="203200"/>
            <a:ext cx="8283575" cy="506413"/>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2500" b="1"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2500" b="1"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2500" b="1"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2500" b="1"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2500" b="1"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2500" b="1"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2500" b="1"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2500" b="1"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2500" b="1" i="0" u="none" strike="noStrike" cap="none">
                <a:solidFill>
                  <a:schemeClr val="dk1"/>
                </a:solidFill>
                <a:latin typeface="Gill Sans"/>
                <a:ea typeface="Gill Sans"/>
                <a:cs typeface="Gill Sans"/>
                <a:sym typeface="Gill Sans"/>
              </a:defRPr>
            </a:lvl9pPr>
          </a:lstStyle>
          <a:p>
            <a:endParaRPr/>
          </a:p>
        </p:txBody>
      </p:sp>
      <p:sp>
        <p:nvSpPr>
          <p:cNvPr id="13" name="Google Shape;13;p40"/>
          <p:cNvSpPr txBox="1">
            <a:spLocks noGrp="1"/>
          </p:cNvSpPr>
          <p:nvPr>
            <p:ph type="body" idx="1"/>
          </p:nvPr>
        </p:nvSpPr>
        <p:spPr>
          <a:xfrm>
            <a:off x="431800" y="1600200"/>
            <a:ext cx="8275638" cy="4706938"/>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1" i="0" u="none" strike="noStrike" cap="none">
                <a:solidFill>
                  <a:schemeClr val="dk2"/>
                </a:solidFill>
                <a:latin typeface="Gill Sans"/>
                <a:ea typeface="Gill Sans"/>
                <a:cs typeface="Gill Sans"/>
                <a:sym typeface="Gill Sans"/>
              </a:defRPr>
            </a:lvl1pPr>
            <a:lvl2pPr marL="914400" marR="0" lvl="1" indent="-228600" algn="l" rtl="0">
              <a:spcBef>
                <a:spcPts val="600"/>
              </a:spcBef>
              <a:spcAft>
                <a:spcPts val="0"/>
              </a:spcAft>
              <a:buSzPts val="1400"/>
              <a:buNone/>
              <a:defRPr sz="1500" b="0" i="0" u="none" strike="noStrike" cap="none">
                <a:solidFill>
                  <a:schemeClr val="dk1"/>
                </a:solidFill>
                <a:latin typeface="Gill Sans"/>
                <a:ea typeface="Gill Sans"/>
                <a:cs typeface="Gill Sans"/>
                <a:sym typeface="Gill Sans"/>
              </a:defRPr>
            </a:lvl2pPr>
            <a:lvl3pPr marL="1371600" marR="0" lvl="2" indent="-317500" algn="l" rtl="0">
              <a:spcBef>
                <a:spcPts val="600"/>
              </a:spcBef>
              <a:spcAft>
                <a:spcPts val="0"/>
              </a:spcAft>
              <a:buClr>
                <a:schemeClr val="dk2"/>
              </a:buClr>
              <a:buSzPts val="1400"/>
              <a:buFont typeface="Arial"/>
              <a:buChar char="•"/>
              <a:defRPr sz="1400" b="0" i="0" u="none" strike="noStrike" cap="none">
                <a:solidFill>
                  <a:schemeClr val="dk1"/>
                </a:solidFill>
                <a:latin typeface="Gill Sans"/>
                <a:ea typeface="Gill Sans"/>
                <a:cs typeface="Gill Sans"/>
                <a:sym typeface="Gill Sans"/>
              </a:defRPr>
            </a:lvl3pPr>
            <a:lvl4pPr marL="1828800" marR="0" lvl="3" indent="-311150" algn="l" rtl="0">
              <a:spcBef>
                <a:spcPts val="600"/>
              </a:spcBef>
              <a:spcAft>
                <a:spcPts val="0"/>
              </a:spcAft>
              <a:buClr>
                <a:schemeClr val="dk1"/>
              </a:buClr>
              <a:buSzPts val="1300"/>
              <a:buFont typeface="Arial"/>
              <a:buChar char="–"/>
              <a:defRPr sz="1300" b="0" i="0" u="none" strike="noStrike" cap="none">
                <a:solidFill>
                  <a:schemeClr val="dk1"/>
                </a:solidFill>
                <a:latin typeface="Gill Sans"/>
                <a:ea typeface="Gill Sans"/>
                <a:cs typeface="Gill Sans"/>
                <a:sym typeface="Gill Sans"/>
              </a:defRPr>
            </a:lvl4pPr>
            <a:lvl5pPr marL="2286000" marR="0" lvl="4" indent="-304800" algn="l" rtl="0">
              <a:spcBef>
                <a:spcPts val="600"/>
              </a:spcBef>
              <a:spcAft>
                <a:spcPts val="0"/>
              </a:spcAft>
              <a:buClr>
                <a:schemeClr val="dk2"/>
              </a:buClr>
              <a:buSzPts val="1200"/>
              <a:buFont typeface="Arial"/>
              <a:buChar char="•"/>
              <a:defRPr sz="1200" b="0" i="0" u="none" strike="noStrike" cap="none">
                <a:solidFill>
                  <a:schemeClr val="dk1"/>
                </a:solidFill>
                <a:latin typeface="Gill Sans"/>
                <a:ea typeface="Gill Sans"/>
                <a:cs typeface="Gill Sans"/>
                <a:sym typeface="Gill Sans"/>
              </a:defRPr>
            </a:lvl5pPr>
            <a:lvl6pPr marL="2743200" marR="0" lvl="5" indent="-355600" algn="l" rtl="0">
              <a:spcBef>
                <a:spcPts val="6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14" name="Google Shape;14;p40"/>
          <p:cNvSpPr txBox="1">
            <a:spLocks noGrp="1"/>
          </p:cNvSpPr>
          <p:nvPr>
            <p:ph type="dt" idx="10"/>
          </p:nvPr>
        </p:nvSpPr>
        <p:spPr>
          <a:xfrm>
            <a:off x="6448425" y="6440488"/>
            <a:ext cx="158115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222221"/>
                </a:solidFill>
                <a:latin typeface="Gill Sans"/>
                <a:ea typeface="Gill Sans"/>
                <a:cs typeface="Gill Sans"/>
                <a:sym typeface="Gill Sans"/>
              </a:defRPr>
            </a:lvl1pPr>
            <a:lvl2pPr marR="0" lvl="1"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9pPr>
          </a:lstStyle>
          <a:p>
            <a:endParaRPr/>
          </a:p>
        </p:txBody>
      </p:sp>
      <p:sp>
        <p:nvSpPr>
          <p:cNvPr id="15" name="Google Shape;15;p40"/>
          <p:cNvSpPr txBox="1">
            <a:spLocks noGrp="1"/>
          </p:cNvSpPr>
          <p:nvPr>
            <p:ph type="ftr" idx="11"/>
          </p:nvPr>
        </p:nvSpPr>
        <p:spPr>
          <a:xfrm>
            <a:off x="2525713" y="6440488"/>
            <a:ext cx="382428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222221"/>
                </a:solidFill>
                <a:latin typeface="Gill Sans"/>
                <a:ea typeface="Gill Sans"/>
                <a:cs typeface="Gill Sans"/>
                <a:sym typeface="Gill Sans"/>
              </a:defRPr>
            </a:lvl1pPr>
            <a:lvl2pPr marR="0" lvl="1"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9pPr>
          </a:lstStyle>
          <a:p>
            <a:endParaRPr/>
          </a:p>
        </p:txBody>
      </p:sp>
      <p:sp>
        <p:nvSpPr>
          <p:cNvPr id="16" name="Google Shape;16;p40"/>
          <p:cNvSpPr txBox="1">
            <a:spLocks noGrp="1"/>
          </p:cNvSpPr>
          <p:nvPr>
            <p:ph type="sldNum" idx="12"/>
          </p:nvPr>
        </p:nvSpPr>
        <p:spPr>
          <a:xfrm>
            <a:off x="8029575" y="6440488"/>
            <a:ext cx="7747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000" b="0" i="0" u="none" strike="noStrike" cap="none">
                <a:solidFill>
                  <a:srgbClr val="222221"/>
                </a:solidFill>
                <a:latin typeface="Gill Sans"/>
                <a:ea typeface="Gill Sans"/>
                <a:cs typeface="Gill Sans"/>
                <a:sym typeface="Gill Sans"/>
              </a:defRPr>
            </a:lvl1pPr>
            <a:lvl2pPr marL="0" marR="0" lvl="1" indent="0" algn="r" rtl="0">
              <a:spcBef>
                <a:spcPts val="0"/>
              </a:spcBef>
              <a:spcAft>
                <a:spcPts val="0"/>
              </a:spcAft>
              <a:buNone/>
              <a:defRPr sz="1000" b="0" i="0" u="none" strike="noStrike" cap="none">
                <a:solidFill>
                  <a:srgbClr val="222221"/>
                </a:solidFill>
                <a:latin typeface="Gill Sans"/>
                <a:ea typeface="Gill Sans"/>
                <a:cs typeface="Gill Sans"/>
                <a:sym typeface="Gill Sans"/>
              </a:defRPr>
            </a:lvl2pPr>
            <a:lvl3pPr marL="0" marR="0" lvl="2" indent="0" algn="r" rtl="0">
              <a:spcBef>
                <a:spcPts val="0"/>
              </a:spcBef>
              <a:spcAft>
                <a:spcPts val="0"/>
              </a:spcAft>
              <a:buNone/>
              <a:defRPr sz="1000" b="0" i="0" u="none" strike="noStrike" cap="none">
                <a:solidFill>
                  <a:srgbClr val="222221"/>
                </a:solidFill>
                <a:latin typeface="Gill Sans"/>
                <a:ea typeface="Gill Sans"/>
                <a:cs typeface="Gill Sans"/>
                <a:sym typeface="Gill Sans"/>
              </a:defRPr>
            </a:lvl3pPr>
            <a:lvl4pPr marL="0" marR="0" lvl="3" indent="0" algn="r" rtl="0">
              <a:spcBef>
                <a:spcPts val="0"/>
              </a:spcBef>
              <a:spcAft>
                <a:spcPts val="0"/>
              </a:spcAft>
              <a:buNone/>
              <a:defRPr sz="1000" b="0" i="0" u="none" strike="noStrike" cap="none">
                <a:solidFill>
                  <a:srgbClr val="222221"/>
                </a:solidFill>
                <a:latin typeface="Gill Sans"/>
                <a:ea typeface="Gill Sans"/>
                <a:cs typeface="Gill Sans"/>
                <a:sym typeface="Gill Sans"/>
              </a:defRPr>
            </a:lvl4pPr>
            <a:lvl5pPr marL="0" marR="0" lvl="4" indent="0" algn="r" rtl="0">
              <a:spcBef>
                <a:spcPts val="0"/>
              </a:spcBef>
              <a:spcAft>
                <a:spcPts val="0"/>
              </a:spcAft>
              <a:buNone/>
              <a:defRPr sz="1000" b="0" i="0" u="none" strike="noStrike" cap="none">
                <a:solidFill>
                  <a:srgbClr val="222221"/>
                </a:solidFill>
                <a:latin typeface="Gill Sans"/>
                <a:ea typeface="Gill Sans"/>
                <a:cs typeface="Gill Sans"/>
                <a:sym typeface="Gill Sans"/>
              </a:defRPr>
            </a:lvl5pPr>
            <a:lvl6pPr marL="0" marR="0" lvl="5" indent="0" algn="r" rtl="0">
              <a:spcBef>
                <a:spcPts val="0"/>
              </a:spcBef>
              <a:spcAft>
                <a:spcPts val="0"/>
              </a:spcAft>
              <a:buNone/>
              <a:defRPr sz="1000" b="0" i="0" u="none" strike="noStrike" cap="none">
                <a:solidFill>
                  <a:srgbClr val="222221"/>
                </a:solidFill>
                <a:latin typeface="Gill Sans"/>
                <a:ea typeface="Gill Sans"/>
                <a:cs typeface="Gill Sans"/>
                <a:sym typeface="Gill Sans"/>
              </a:defRPr>
            </a:lvl6pPr>
            <a:lvl7pPr marL="0" marR="0" lvl="6" indent="0" algn="r" rtl="0">
              <a:spcBef>
                <a:spcPts val="0"/>
              </a:spcBef>
              <a:spcAft>
                <a:spcPts val="0"/>
              </a:spcAft>
              <a:buNone/>
              <a:defRPr sz="1000" b="0" i="0" u="none" strike="noStrike" cap="none">
                <a:solidFill>
                  <a:srgbClr val="222221"/>
                </a:solidFill>
                <a:latin typeface="Gill Sans"/>
                <a:ea typeface="Gill Sans"/>
                <a:cs typeface="Gill Sans"/>
                <a:sym typeface="Gill Sans"/>
              </a:defRPr>
            </a:lvl7pPr>
            <a:lvl8pPr marL="0" marR="0" lvl="7" indent="0" algn="r" rtl="0">
              <a:spcBef>
                <a:spcPts val="0"/>
              </a:spcBef>
              <a:spcAft>
                <a:spcPts val="0"/>
              </a:spcAft>
              <a:buNone/>
              <a:defRPr sz="1000" b="0" i="0" u="none" strike="noStrike" cap="none">
                <a:solidFill>
                  <a:srgbClr val="222221"/>
                </a:solidFill>
                <a:latin typeface="Gill Sans"/>
                <a:ea typeface="Gill Sans"/>
                <a:cs typeface="Gill Sans"/>
                <a:sym typeface="Gill Sans"/>
              </a:defRPr>
            </a:lvl8pPr>
            <a:lvl9pPr marL="0" marR="0" lvl="8" indent="0" algn="r" rtl="0">
              <a:spcBef>
                <a:spcPts val="0"/>
              </a:spcBef>
              <a:spcAft>
                <a:spcPts val="0"/>
              </a:spcAft>
              <a:buNone/>
              <a:defRPr sz="1000" b="0" i="0" u="none" strike="noStrike" cap="none">
                <a:solidFill>
                  <a:srgbClr val="22222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GB"/>
              <a:t>‹#›</a:t>
            </a:fld>
            <a:endParaRPr/>
          </a:p>
        </p:txBody>
      </p:sp>
      <p:pic>
        <p:nvPicPr>
          <p:cNvPr id="17" name="Google Shape;17;p40" descr="Save_the_Children_logo.png"/>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438150" y="6426200"/>
            <a:ext cx="1860550" cy="379413"/>
          </a:xfrm>
          <a:prstGeom prst="rect">
            <a:avLst/>
          </a:prstGeom>
          <a:noFill/>
          <a:ln>
            <a:noFill/>
          </a:ln>
        </p:spPr>
      </p:pic>
      <p:cxnSp>
        <p:nvCxnSpPr>
          <p:cNvPr id="18" name="Google Shape;18;p40"/>
          <p:cNvCxnSpPr/>
          <p:nvPr/>
        </p:nvCxnSpPr>
        <p:spPr>
          <a:xfrm flipH="1">
            <a:off x="2466975" y="6432550"/>
            <a:ext cx="6350" cy="365125"/>
          </a:xfrm>
          <a:prstGeom prst="straightConnector1">
            <a:avLst/>
          </a:prstGeom>
          <a:noFill/>
          <a:ln w="12700" cap="flat" cmpd="sng">
            <a:solidFill>
              <a:schemeClr val="dk1"/>
            </a:solidFill>
            <a:prstDash val="solid"/>
            <a:round/>
            <a:headEnd type="none" w="sm" len="sm"/>
            <a:tailEnd type="none" w="sm" len="sm"/>
          </a:ln>
        </p:spPr>
      </p:cxnSp>
      <p:cxnSp>
        <p:nvCxnSpPr>
          <p:cNvPr id="19" name="Google Shape;19;p40"/>
          <p:cNvCxnSpPr/>
          <p:nvPr/>
        </p:nvCxnSpPr>
        <p:spPr>
          <a:xfrm flipH="1">
            <a:off x="6389688" y="6432550"/>
            <a:ext cx="7937" cy="365125"/>
          </a:xfrm>
          <a:prstGeom prst="straightConnector1">
            <a:avLst/>
          </a:prstGeom>
          <a:noFill/>
          <a:ln w="12700" cap="flat" cmpd="sng">
            <a:solidFill>
              <a:schemeClr val="dk1"/>
            </a:solidFill>
            <a:prstDash val="solid"/>
            <a:round/>
            <a:headEnd type="none" w="sm" len="sm"/>
            <a:tailEnd type="none" w="sm" len="sm"/>
          </a:ln>
        </p:spPr>
      </p:cxnSp>
      <p:pic>
        <p:nvPicPr>
          <p:cNvPr id="20" name="Google Shape;20;p40" descr="Underscore_line.png"/>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423863" y="1123950"/>
            <a:ext cx="8305800" cy="5873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
        <p:cNvGrpSpPr/>
        <p:nvPr/>
      </p:nvGrpSpPr>
      <p:grpSpPr>
        <a:xfrm>
          <a:off x="0" y="0"/>
          <a:ext cx="0" cy="0"/>
          <a:chOff x="0" y="0"/>
          <a:chExt cx="0" cy="0"/>
        </a:xfrm>
      </p:grpSpPr>
      <p:sp>
        <p:nvSpPr>
          <p:cNvPr id="36" name="Google Shape;36;p43"/>
          <p:cNvSpPr/>
          <p:nvPr/>
        </p:nvSpPr>
        <p:spPr>
          <a:xfrm>
            <a:off x="0" y="0"/>
            <a:ext cx="9144000" cy="1171575"/>
          </a:xfrm>
          <a:prstGeom prst="rect">
            <a:avLst/>
          </a:prstGeom>
          <a:gradFill>
            <a:gsLst>
              <a:gs pos="0">
                <a:srgbClr val="FA0007"/>
              </a:gs>
              <a:gs pos="40000">
                <a:srgbClr val="FA0007"/>
              </a:gs>
              <a:gs pos="100000">
                <a:srgbClr val="761706"/>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37" name="Google Shape;37;p43"/>
          <p:cNvSpPr/>
          <p:nvPr/>
        </p:nvSpPr>
        <p:spPr>
          <a:xfrm>
            <a:off x="155575" y="149225"/>
            <a:ext cx="8824913" cy="10810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38" name="Google Shape;38;p43"/>
          <p:cNvSpPr txBox="1">
            <a:spLocks noGrp="1"/>
          </p:cNvSpPr>
          <p:nvPr>
            <p:ph type="title"/>
          </p:nvPr>
        </p:nvSpPr>
        <p:spPr>
          <a:xfrm>
            <a:off x="423863" y="203200"/>
            <a:ext cx="8283575" cy="506413"/>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2500" b="1"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2500" b="1"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2500" b="1"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2500" b="1"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2500" b="1"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2500" b="1"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2500" b="1"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2500" b="1"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2500" b="1" i="0" u="none" strike="noStrike" cap="none">
                <a:solidFill>
                  <a:schemeClr val="dk1"/>
                </a:solidFill>
                <a:latin typeface="Gill Sans"/>
                <a:ea typeface="Gill Sans"/>
                <a:cs typeface="Gill Sans"/>
                <a:sym typeface="Gill Sans"/>
              </a:defRPr>
            </a:lvl9pPr>
          </a:lstStyle>
          <a:p>
            <a:endParaRPr/>
          </a:p>
        </p:txBody>
      </p:sp>
      <p:sp>
        <p:nvSpPr>
          <p:cNvPr id="39" name="Google Shape;39;p43"/>
          <p:cNvSpPr txBox="1">
            <a:spLocks noGrp="1"/>
          </p:cNvSpPr>
          <p:nvPr>
            <p:ph type="body" idx="1"/>
          </p:nvPr>
        </p:nvSpPr>
        <p:spPr>
          <a:xfrm>
            <a:off x="431800" y="1600200"/>
            <a:ext cx="8275638" cy="4706938"/>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1" i="0" u="none" strike="noStrike" cap="none">
                <a:solidFill>
                  <a:schemeClr val="dk2"/>
                </a:solidFill>
                <a:latin typeface="Gill Sans"/>
                <a:ea typeface="Gill Sans"/>
                <a:cs typeface="Gill Sans"/>
                <a:sym typeface="Gill Sans"/>
              </a:defRPr>
            </a:lvl1pPr>
            <a:lvl2pPr marL="914400" marR="0" lvl="1" indent="-228600" algn="l" rtl="0">
              <a:spcBef>
                <a:spcPts val="600"/>
              </a:spcBef>
              <a:spcAft>
                <a:spcPts val="0"/>
              </a:spcAft>
              <a:buSzPts val="1400"/>
              <a:buNone/>
              <a:defRPr sz="1500" b="0" i="0" u="none" strike="noStrike" cap="none">
                <a:solidFill>
                  <a:schemeClr val="dk1"/>
                </a:solidFill>
                <a:latin typeface="Gill Sans"/>
                <a:ea typeface="Gill Sans"/>
                <a:cs typeface="Gill Sans"/>
                <a:sym typeface="Gill Sans"/>
              </a:defRPr>
            </a:lvl2pPr>
            <a:lvl3pPr marL="1371600" marR="0" lvl="2" indent="-317500" algn="l" rtl="0">
              <a:spcBef>
                <a:spcPts val="600"/>
              </a:spcBef>
              <a:spcAft>
                <a:spcPts val="0"/>
              </a:spcAft>
              <a:buClr>
                <a:schemeClr val="dk2"/>
              </a:buClr>
              <a:buSzPts val="1400"/>
              <a:buFont typeface="Arial"/>
              <a:buChar char="•"/>
              <a:defRPr sz="1400" b="0" i="0" u="none" strike="noStrike" cap="none">
                <a:solidFill>
                  <a:schemeClr val="dk1"/>
                </a:solidFill>
                <a:latin typeface="Gill Sans"/>
                <a:ea typeface="Gill Sans"/>
                <a:cs typeface="Gill Sans"/>
                <a:sym typeface="Gill Sans"/>
              </a:defRPr>
            </a:lvl3pPr>
            <a:lvl4pPr marL="1828800" marR="0" lvl="3" indent="-311150" algn="l" rtl="0">
              <a:spcBef>
                <a:spcPts val="600"/>
              </a:spcBef>
              <a:spcAft>
                <a:spcPts val="0"/>
              </a:spcAft>
              <a:buClr>
                <a:schemeClr val="dk1"/>
              </a:buClr>
              <a:buSzPts val="1300"/>
              <a:buFont typeface="Arial"/>
              <a:buChar char="–"/>
              <a:defRPr sz="1300" b="0" i="0" u="none" strike="noStrike" cap="none">
                <a:solidFill>
                  <a:schemeClr val="dk1"/>
                </a:solidFill>
                <a:latin typeface="Gill Sans"/>
                <a:ea typeface="Gill Sans"/>
                <a:cs typeface="Gill Sans"/>
                <a:sym typeface="Gill Sans"/>
              </a:defRPr>
            </a:lvl4pPr>
            <a:lvl5pPr marL="2286000" marR="0" lvl="4" indent="-304800" algn="l" rtl="0">
              <a:spcBef>
                <a:spcPts val="600"/>
              </a:spcBef>
              <a:spcAft>
                <a:spcPts val="0"/>
              </a:spcAft>
              <a:buClr>
                <a:schemeClr val="dk2"/>
              </a:buClr>
              <a:buSzPts val="1200"/>
              <a:buFont typeface="Arial"/>
              <a:buChar char="•"/>
              <a:defRPr sz="1200" b="0" i="0" u="none" strike="noStrike" cap="none">
                <a:solidFill>
                  <a:schemeClr val="dk1"/>
                </a:solidFill>
                <a:latin typeface="Gill Sans"/>
                <a:ea typeface="Gill Sans"/>
                <a:cs typeface="Gill Sans"/>
                <a:sym typeface="Gill Sans"/>
              </a:defRPr>
            </a:lvl5pPr>
            <a:lvl6pPr marL="2743200" marR="0" lvl="5" indent="-355600" algn="l" rtl="0">
              <a:spcBef>
                <a:spcPts val="6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40" name="Google Shape;40;p43"/>
          <p:cNvSpPr txBox="1">
            <a:spLocks noGrp="1"/>
          </p:cNvSpPr>
          <p:nvPr>
            <p:ph type="dt" idx="10"/>
          </p:nvPr>
        </p:nvSpPr>
        <p:spPr>
          <a:xfrm>
            <a:off x="6448425" y="6440488"/>
            <a:ext cx="158115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a:solidFill>
                  <a:srgbClr val="222221"/>
                </a:solidFill>
                <a:latin typeface="Gill Sans"/>
                <a:ea typeface="Gill Sans"/>
                <a:cs typeface="Gill Sans"/>
                <a:sym typeface="Gill Sans"/>
              </a:defRPr>
            </a:lvl1pPr>
            <a:lvl2pPr marR="0" lvl="1"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9pPr>
          </a:lstStyle>
          <a:p>
            <a:endParaRPr/>
          </a:p>
        </p:txBody>
      </p:sp>
      <p:sp>
        <p:nvSpPr>
          <p:cNvPr id="41" name="Google Shape;41;p43"/>
          <p:cNvSpPr txBox="1">
            <a:spLocks noGrp="1"/>
          </p:cNvSpPr>
          <p:nvPr>
            <p:ph type="ftr" idx="11"/>
          </p:nvPr>
        </p:nvSpPr>
        <p:spPr>
          <a:xfrm>
            <a:off x="2525713" y="6440488"/>
            <a:ext cx="382428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a:solidFill>
                  <a:srgbClr val="222221"/>
                </a:solidFill>
                <a:latin typeface="Gill Sans"/>
                <a:ea typeface="Gill Sans"/>
                <a:cs typeface="Gill Sans"/>
                <a:sym typeface="Gill Sans"/>
              </a:defRPr>
            </a:lvl1pPr>
            <a:lvl2pPr marR="0" lvl="1"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9pPr>
          </a:lstStyle>
          <a:p>
            <a:endParaRPr/>
          </a:p>
        </p:txBody>
      </p:sp>
      <p:sp>
        <p:nvSpPr>
          <p:cNvPr id="42" name="Google Shape;42;p43"/>
          <p:cNvSpPr txBox="1">
            <a:spLocks noGrp="1"/>
          </p:cNvSpPr>
          <p:nvPr>
            <p:ph type="sldNum" idx="12"/>
          </p:nvPr>
        </p:nvSpPr>
        <p:spPr>
          <a:xfrm>
            <a:off x="8029575" y="6440488"/>
            <a:ext cx="7747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000" b="0" i="0">
                <a:solidFill>
                  <a:srgbClr val="222221"/>
                </a:solidFill>
                <a:latin typeface="Gill Sans"/>
                <a:ea typeface="Gill Sans"/>
                <a:cs typeface="Gill Sans"/>
                <a:sym typeface="Gill Sans"/>
              </a:defRPr>
            </a:lvl1pPr>
            <a:lvl2pPr marL="0" marR="0" lvl="1" indent="0" algn="r" rtl="0">
              <a:spcBef>
                <a:spcPts val="0"/>
              </a:spcBef>
              <a:spcAft>
                <a:spcPts val="0"/>
              </a:spcAft>
              <a:buNone/>
              <a:defRPr sz="1000" b="0" i="0">
                <a:solidFill>
                  <a:srgbClr val="222221"/>
                </a:solidFill>
                <a:latin typeface="Gill Sans"/>
                <a:ea typeface="Gill Sans"/>
                <a:cs typeface="Gill Sans"/>
                <a:sym typeface="Gill Sans"/>
              </a:defRPr>
            </a:lvl2pPr>
            <a:lvl3pPr marL="0" marR="0" lvl="2" indent="0" algn="r" rtl="0">
              <a:spcBef>
                <a:spcPts val="0"/>
              </a:spcBef>
              <a:spcAft>
                <a:spcPts val="0"/>
              </a:spcAft>
              <a:buNone/>
              <a:defRPr sz="1000" b="0" i="0">
                <a:solidFill>
                  <a:srgbClr val="222221"/>
                </a:solidFill>
                <a:latin typeface="Gill Sans"/>
                <a:ea typeface="Gill Sans"/>
                <a:cs typeface="Gill Sans"/>
                <a:sym typeface="Gill Sans"/>
              </a:defRPr>
            </a:lvl3pPr>
            <a:lvl4pPr marL="0" marR="0" lvl="3" indent="0" algn="r" rtl="0">
              <a:spcBef>
                <a:spcPts val="0"/>
              </a:spcBef>
              <a:spcAft>
                <a:spcPts val="0"/>
              </a:spcAft>
              <a:buNone/>
              <a:defRPr sz="1000" b="0" i="0">
                <a:solidFill>
                  <a:srgbClr val="222221"/>
                </a:solidFill>
                <a:latin typeface="Gill Sans"/>
                <a:ea typeface="Gill Sans"/>
                <a:cs typeface="Gill Sans"/>
                <a:sym typeface="Gill Sans"/>
              </a:defRPr>
            </a:lvl4pPr>
            <a:lvl5pPr marL="0" marR="0" lvl="4" indent="0" algn="r" rtl="0">
              <a:spcBef>
                <a:spcPts val="0"/>
              </a:spcBef>
              <a:spcAft>
                <a:spcPts val="0"/>
              </a:spcAft>
              <a:buNone/>
              <a:defRPr sz="1000" b="0" i="0">
                <a:solidFill>
                  <a:srgbClr val="222221"/>
                </a:solidFill>
                <a:latin typeface="Gill Sans"/>
                <a:ea typeface="Gill Sans"/>
                <a:cs typeface="Gill Sans"/>
                <a:sym typeface="Gill Sans"/>
              </a:defRPr>
            </a:lvl5pPr>
            <a:lvl6pPr marL="0" marR="0" lvl="5" indent="0" algn="r" rtl="0">
              <a:spcBef>
                <a:spcPts val="0"/>
              </a:spcBef>
              <a:spcAft>
                <a:spcPts val="0"/>
              </a:spcAft>
              <a:buNone/>
              <a:defRPr sz="1000" b="0" i="0">
                <a:solidFill>
                  <a:srgbClr val="222221"/>
                </a:solidFill>
                <a:latin typeface="Gill Sans"/>
                <a:ea typeface="Gill Sans"/>
                <a:cs typeface="Gill Sans"/>
                <a:sym typeface="Gill Sans"/>
              </a:defRPr>
            </a:lvl6pPr>
            <a:lvl7pPr marL="0" marR="0" lvl="6" indent="0" algn="r" rtl="0">
              <a:spcBef>
                <a:spcPts val="0"/>
              </a:spcBef>
              <a:spcAft>
                <a:spcPts val="0"/>
              </a:spcAft>
              <a:buNone/>
              <a:defRPr sz="1000" b="0" i="0">
                <a:solidFill>
                  <a:srgbClr val="222221"/>
                </a:solidFill>
                <a:latin typeface="Gill Sans"/>
                <a:ea typeface="Gill Sans"/>
                <a:cs typeface="Gill Sans"/>
                <a:sym typeface="Gill Sans"/>
              </a:defRPr>
            </a:lvl7pPr>
            <a:lvl8pPr marL="0" marR="0" lvl="7" indent="0" algn="r" rtl="0">
              <a:spcBef>
                <a:spcPts val="0"/>
              </a:spcBef>
              <a:spcAft>
                <a:spcPts val="0"/>
              </a:spcAft>
              <a:buNone/>
              <a:defRPr sz="1000" b="0" i="0">
                <a:solidFill>
                  <a:srgbClr val="222221"/>
                </a:solidFill>
                <a:latin typeface="Gill Sans"/>
                <a:ea typeface="Gill Sans"/>
                <a:cs typeface="Gill Sans"/>
                <a:sym typeface="Gill Sans"/>
              </a:defRPr>
            </a:lvl8pPr>
            <a:lvl9pPr marL="0" marR="0" lvl="8" indent="0" algn="r" rtl="0">
              <a:spcBef>
                <a:spcPts val="0"/>
              </a:spcBef>
              <a:spcAft>
                <a:spcPts val="0"/>
              </a:spcAft>
              <a:buNone/>
              <a:defRPr sz="1000" b="0" i="0">
                <a:solidFill>
                  <a:srgbClr val="22222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GB"/>
              <a:t>‹#›</a:t>
            </a:fld>
            <a:endParaRPr/>
          </a:p>
        </p:txBody>
      </p:sp>
      <p:pic>
        <p:nvPicPr>
          <p:cNvPr id="43" name="Google Shape;43;p43" descr="Save_the_Children_logo.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38150" y="6426200"/>
            <a:ext cx="1860550" cy="379413"/>
          </a:xfrm>
          <a:prstGeom prst="rect">
            <a:avLst/>
          </a:prstGeom>
          <a:noFill/>
          <a:ln>
            <a:noFill/>
          </a:ln>
        </p:spPr>
      </p:pic>
      <p:cxnSp>
        <p:nvCxnSpPr>
          <p:cNvPr id="44" name="Google Shape;44;p43"/>
          <p:cNvCxnSpPr/>
          <p:nvPr/>
        </p:nvCxnSpPr>
        <p:spPr>
          <a:xfrm flipH="1">
            <a:off x="2466975" y="6432550"/>
            <a:ext cx="6350" cy="365125"/>
          </a:xfrm>
          <a:prstGeom prst="straightConnector1">
            <a:avLst/>
          </a:prstGeom>
          <a:noFill/>
          <a:ln w="12700" cap="flat" cmpd="sng">
            <a:solidFill>
              <a:schemeClr val="dk1"/>
            </a:solidFill>
            <a:prstDash val="solid"/>
            <a:round/>
            <a:headEnd type="none" w="sm" len="sm"/>
            <a:tailEnd type="none" w="sm" len="sm"/>
          </a:ln>
        </p:spPr>
      </p:cxnSp>
      <p:cxnSp>
        <p:nvCxnSpPr>
          <p:cNvPr id="45" name="Google Shape;45;p43"/>
          <p:cNvCxnSpPr/>
          <p:nvPr/>
        </p:nvCxnSpPr>
        <p:spPr>
          <a:xfrm flipH="1">
            <a:off x="6389688" y="6432550"/>
            <a:ext cx="7937" cy="365125"/>
          </a:xfrm>
          <a:prstGeom prst="straightConnector1">
            <a:avLst/>
          </a:prstGeom>
          <a:noFill/>
          <a:ln w="12700" cap="flat" cmpd="sng">
            <a:solidFill>
              <a:schemeClr val="dk1"/>
            </a:solidFill>
            <a:prstDash val="solid"/>
            <a:round/>
            <a:headEnd type="none" w="sm" len="sm"/>
            <a:tailEnd type="none" w="sm" len="sm"/>
          </a:ln>
        </p:spPr>
      </p:cxnSp>
      <p:pic>
        <p:nvPicPr>
          <p:cNvPr id="46" name="Google Shape;46;p43" descr="Underscore_line.pn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23863" y="1123950"/>
            <a:ext cx="8305800" cy="5873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
        <p:cNvGrpSpPr/>
        <p:nvPr/>
      </p:nvGrpSpPr>
      <p:grpSpPr>
        <a:xfrm>
          <a:off x="0" y="0"/>
          <a:ext cx="0" cy="0"/>
          <a:chOff x="0" y="0"/>
          <a:chExt cx="0" cy="0"/>
        </a:xfrm>
      </p:grpSpPr>
      <p:sp>
        <p:nvSpPr>
          <p:cNvPr id="77" name="Google Shape;77;p47"/>
          <p:cNvSpPr/>
          <p:nvPr/>
        </p:nvSpPr>
        <p:spPr>
          <a:xfrm>
            <a:off x="0" y="0"/>
            <a:ext cx="9144000" cy="1172308"/>
          </a:xfrm>
          <a:prstGeom prst="rect">
            <a:avLst/>
          </a:prstGeom>
          <a:gradFill>
            <a:gsLst>
              <a:gs pos="0">
                <a:srgbClr val="FA0007"/>
              </a:gs>
              <a:gs pos="40000">
                <a:srgbClr val="FA0007"/>
              </a:gs>
              <a:gs pos="100000">
                <a:srgbClr val="761706"/>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sp>
        <p:nvSpPr>
          <p:cNvPr id="78" name="Google Shape;78;p47"/>
          <p:cNvSpPr/>
          <p:nvPr/>
        </p:nvSpPr>
        <p:spPr>
          <a:xfrm>
            <a:off x="156308" y="149795"/>
            <a:ext cx="8824871" cy="10811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sp>
        <p:nvSpPr>
          <p:cNvPr id="79" name="Google Shape;79;p47"/>
          <p:cNvSpPr txBox="1">
            <a:spLocks noGrp="1"/>
          </p:cNvSpPr>
          <p:nvPr>
            <p:ph type="title"/>
          </p:nvPr>
        </p:nvSpPr>
        <p:spPr>
          <a:xfrm>
            <a:off x="424634" y="202995"/>
            <a:ext cx="8282640" cy="506900"/>
          </a:xfrm>
          <a:prstGeom prst="rect">
            <a:avLst/>
          </a:prstGeom>
          <a:noFill/>
          <a:ln>
            <a:noFill/>
          </a:ln>
        </p:spPr>
        <p:txBody>
          <a:bodyPr spcFirstLastPara="1" wrap="square" lIns="0" tIns="0" rIns="0" bIns="0" anchor="ctr" anchorCtr="0">
            <a:normAutofit/>
          </a:bodyPr>
          <a:lstStyle>
            <a:lvl1pPr marR="0" lvl="0" algn="l" rtl="0">
              <a:spcBef>
                <a:spcPts val="0"/>
              </a:spcBef>
              <a:spcAft>
                <a:spcPts val="0"/>
              </a:spcAft>
              <a:buClr>
                <a:schemeClr val="dk1"/>
              </a:buClr>
              <a:buSzPts val="2500"/>
              <a:buFont typeface="Gill Sans"/>
              <a:buNone/>
              <a:defRPr sz="2500" b="1" i="0" u="none" strike="noStrike" cap="none">
                <a:solidFill>
                  <a:schemeClr val="dk1"/>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47"/>
          <p:cNvSpPr txBox="1">
            <a:spLocks noGrp="1"/>
          </p:cNvSpPr>
          <p:nvPr>
            <p:ph type="body" idx="1"/>
          </p:nvPr>
        </p:nvSpPr>
        <p:spPr>
          <a:xfrm>
            <a:off x="431147" y="1600200"/>
            <a:ext cx="8276127" cy="4706938"/>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2"/>
              </a:buClr>
              <a:buSzPts val="1800"/>
              <a:buFont typeface="Arial"/>
              <a:buNone/>
              <a:defRPr sz="1800" b="1" i="0" u="none" strike="noStrike" cap="none">
                <a:solidFill>
                  <a:schemeClr val="dk2"/>
                </a:solidFill>
                <a:latin typeface="Gill Sans"/>
                <a:ea typeface="Gill Sans"/>
                <a:cs typeface="Gill Sans"/>
                <a:sym typeface="Gill Sans"/>
              </a:defRPr>
            </a:lvl1pPr>
            <a:lvl2pPr marL="914400" marR="0" lvl="1" indent="-228600" algn="l" rtl="0">
              <a:spcBef>
                <a:spcPts val="600"/>
              </a:spcBef>
              <a:spcAft>
                <a:spcPts val="0"/>
              </a:spcAft>
              <a:buClr>
                <a:schemeClr val="dk1"/>
              </a:buClr>
              <a:buSzPts val="1500"/>
              <a:buFont typeface="Arial"/>
              <a:buNone/>
              <a:defRPr sz="1500" b="0" i="0" u="none" strike="noStrike" cap="none">
                <a:solidFill>
                  <a:schemeClr val="dk1"/>
                </a:solidFill>
                <a:latin typeface="Gill Sans"/>
                <a:ea typeface="Gill Sans"/>
                <a:cs typeface="Gill Sans"/>
                <a:sym typeface="Gill Sans"/>
              </a:defRPr>
            </a:lvl2pPr>
            <a:lvl3pPr marL="1371600" marR="0" lvl="2" indent="-317500" algn="l" rtl="0">
              <a:spcBef>
                <a:spcPts val="600"/>
              </a:spcBef>
              <a:spcAft>
                <a:spcPts val="0"/>
              </a:spcAft>
              <a:buClr>
                <a:schemeClr val="dk2"/>
              </a:buClr>
              <a:buSzPts val="1400"/>
              <a:buFont typeface="Arial"/>
              <a:buChar char="•"/>
              <a:defRPr sz="1400" b="0" i="0" u="none" strike="noStrike" cap="none">
                <a:solidFill>
                  <a:schemeClr val="dk1"/>
                </a:solidFill>
                <a:latin typeface="Gill Sans"/>
                <a:ea typeface="Gill Sans"/>
                <a:cs typeface="Gill Sans"/>
                <a:sym typeface="Gill Sans"/>
              </a:defRPr>
            </a:lvl3pPr>
            <a:lvl4pPr marL="1828800" marR="0" lvl="3" indent="-311150" algn="l" rtl="0">
              <a:spcBef>
                <a:spcPts val="600"/>
              </a:spcBef>
              <a:spcAft>
                <a:spcPts val="0"/>
              </a:spcAft>
              <a:buClr>
                <a:schemeClr val="dk1"/>
              </a:buClr>
              <a:buSzPts val="1300"/>
              <a:buFont typeface="Arial"/>
              <a:buChar char="–"/>
              <a:defRPr sz="1300" b="0" i="0" u="none" strike="noStrike" cap="none">
                <a:solidFill>
                  <a:schemeClr val="dk1"/>
                </a:solidFill>
                <a:latin typeface="Gill Sans"/>
                <a:ea typeface="Gill Sans"/>
                <a:cs typeface="Gill Sans"/>
                <a:sym typeface="Gill Sans"/>
              </a:defRPr>
            </a:lvl4pPr>
            <a:lvl5pPr marL="2286000" marR="0" lvl="4" indent="-304800" algn="l" rtl="0">
              <a:spcBef>
                <a:spcPts val="600"/>
              </a:spcBef>
              <a:spcAft>
                <a:spcPts val="0"/>
              </a:spcAft>
              <a:buClr>
                <a:schemeClr val="dk2"/>
              </a:buClr>
              <a:buSzPts val="1200"/>
              <a:buFont typeface="Arial"/>
              <a:buChar char="•"/>
              <a:defRPr sz="1200" b="0" i="0" u="none" strike="noStrike" cap="none">
                <a:solidFill>
                  <a:schemeClr val="dk1"/>
                </a:solidFill>
                <a:latin typeface="Gill Sans"/>
                <a:ea typeface="Gill Sans"/>
                <a:cs typeface="Gill Sans"/>
                <a:sym typeface="Gill Sans"/>
              </a:defRPr>
            </a:lvl5pPr>
            <a:lvl6pPr marL="2743200" marR="0" lvl="5" indent="-355600" algn="l" rtl="0">
              <a:spcBef>
                <a:spcPts val="6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81" name="Google Shape;81;p47"/>
          <p:cNvSpPr txBox="1">
            <a:spLocks noGrp="1"/>
          </p:cNvSpPr>
          <p:nvPr>
            <p:ph type="dt" idx="10"/>
          </p:nvPr>
        </p:nvSpPr>
        <p:spPr>
          <a:xfrm>
            <a:off x="6448991" y="6441019"/>
            <a:ext cx="1581319"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a:solidFill>
                  <a:schemeClr val="dk1"/>
                </a:solidFill>
                <a:latin typeface="Gill Sans"/>
                <a:ea typeface="Gill Sans"/>
                <a:cs typeface="Gill Sans"/>
                <a:sym typeface="Gill Sans"/>
              </a:defRPr>
            </a:lvl1pPr>
            <a:lvl2pPr marR="0" lvl="1"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9pPr>
          </a:lstStyle>
          <a:p>
            <a:endParaRPr/>
          </a:p>
        </p:txBody>
      </p:sp>
      <p:sp>
        <p:nvSpPr>
          <p:cNvPr id="82" name="Google Shape;82;p47"/>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a:solidFill>
                  <a:schemeClr val="dk1"/>
                </a:solidFill>
                <a:latin typeface="Gill Sans"/>
                <a:ea typeface="Gill Sans"/>
                <a:cs typeface="Gill Sans"/>
                <a:sym typeface="Gill Sans"/>
              </a:defRPr>
            </a:lvl1pPr>
            <a:lvl2pPr marR="0" lvl="1"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2400" b="0" i="0" u="none" strike="noStrike" cap="none">
                <a:solidFill>
                  <a:schemeClr val="dk1"/>
                </a:solidFill>
                <a:latin typeface="Gill Sans"/>
                <a:ea typeface="Gill Sans"/>
                <a:cs typeface="Gill Sans"/>
                <a:sym typeface="Gill Sans"/>
              </a:defRPr>
            </a:lvl9pPr>
          </a:lstStyle>
          <a:p>
            <a:endParaRPr/>
          </a:p>
        </p:txBody>
      </p:sp>
      <p:sp>
        <p:nvSpPr>
          <p:cNvPr id="83" name="Google Shape;83;p47"/>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000" b="0" i="0">
                <a:solidFill>
                  <a:schemeClr val="dk1"/>
                </a:solidFill>
                <a:latin typeface="Gill Sans"/>
                <a:ea typeface="Gill Sans"/>
                <a:cs typeface="Gill Sans"/>
                <a:sym typeface="Gill Sans"/>
              </a:defRPr>
            </a:lvl1pPr>
            <a:lvl2pPr marL="0" marR="0" lvl="1" indent="0" algn="r" rtl="0">
              <a:spcBef>
                <a:spcPts val="0"/>
              </a:spcBef>
              <a:spcAft>
                <a:spcPts val="0"/>
              </a:spcAft>
              <a:buNone/>
              <a:defRPr sz="1000" b="0" i="0">
                <a:solidFill>
                  <a:schemeClr val="dk1"/>
                </a:solidFill>
                <a:latin typeface="Gill Sans"/>
                <a:ea typeface="Gill Sans"/>
                <a:cs typeface="Gill Sans"/>
                <a:sym typeface="Gill Sans"/>
              </a:defRPr>
            </a:lvl2pPr>
            <a:lvl3pPr marL="0" marR="0" lvl="2" indent="0" algn="r" rtl="0">
              <a:spcBef>
                <a:spcPts val="0"/>
              </a:spcBef>
              <a:spcAft>
                <a:spcPts val="0"/>
              </a:spcAft>
              <a:buNone/>
              <a:defRPr sz="1000" b="0" i="0">
                <a:solidFill>
                  <a:schemeClr val="dk1"/>
                </a:solidFill>
                <a:latin typeface="Gill Sans"/>
                <a:ea typeface="Gill Sans"/>
                <a:cs typeface="Gill Sans"/>
                <a:sym typeface="Gill Sans"/>
              </a:defRPr>
            </a:lvl3pPr>
            <a:lvl4pPr marL="0" marR="0" lvl="3" indent="0" algn="r" rtl="0">
              <a:spcBef>
                <a:spcPts val="0"/>
              </a:spcBef>
              <a:spcAft>
                <a:spcPts val="0"/>
              </a:spcAft>
              <a:buNone/>
              <a:defRPr sz="1000" b="0" i="0">
                <a:solidFill>
                  <a:schemeClr val="dk1"/>
                </a:solidFill>
                <a:latin typeface="Gill Sans"/>
                <a:ea typeface="Gill Sans"/>
                <a:cs typeface="Gill Sans"/>
                <a:sym typeface="Gill Sans"/>
              </a:defRPr>
            </a:lvl4pPr>
            <a:lvl5pPr marL="0" marR="0" lvl="4" indent="0" algn="r" rtl="0">
              <a:spcBef>
                <a:spcPts val="0"/>
              </a:spcBef>
              <a:spcAft>
                <a:spcPts val="0"/>
              </a:spcAft>
              <a:buNone/>
              <a:defRPr sz="1000" b="0" i="0">
                <a:solidFill>
                  <a:schemeClr val="dk1"/>
                </a:solidFill>
                <a:latin typeface="Gill Sans"/>
                <a:ea typeface="Gill Sans"/>
                <a:cs typeface="Gill Sans"/>
                <a:sym typeface="Gill Sans"/>
              </a:defRPr>
            </a:lvl5pPr>
            <a:lvl6pPr marL="0" marR="0" lvl="5" indent="0" algn="r" rtl="0">
              <a:spcBef>
                <a:spcPts val="0"/>
              </a:spcBef>
              <a:spcAft>
                <a:spcPts val="0"/>
              </a:spcAft>
              <a:buNone/>
              <a:defRPr sz="1000" b="0" i="0">
                <a:solidFill>
                  <a:schemeClr val="dk1"/>
                </a:solidFill>
                <a:latin typeface="Gill Sans"/>
                <a:ea typeface="Gill Sans"/>
                <a:cs typeface="Gill Sans"/>
                <a:sym typeface="Gill Sans"/>
              </a:defRPr>
            </a:lvl6pPr>
            <a:lvl7pPr marL="0" marR="0" lvl="6" indent="0" algn="r" rtl="0">
              <a:spcBef>
                <a:spcPts val="0"/>
              </a:spcBef>
              <a:spcAft>
                <a:spcPts val="0"/>
              </a:spcAft>
              <a:buNone/>
              <a:defRPr sz="1000" b="0" i="0">
                <a:solidFill>
                  <a:schemeClr val="dk1"/>
                </a:solidFill>
                <a:latin typeface="Gill Sans"/>
                <a:ea typeface="Gill Sans"/>
                <a:cs typeface="Gill Sans"/>
                <a:sym typeface="Gill Sans"/>
              </a:defRPr>
            </a:lvl7pPr>
            <a:lvl8pPr marL="0" marR="0" lvl="7" indent="0" algn="r" rtl="0">
              <a:spcBef>
                <a:spcPts val="0"/>
              </a:spcBef>
              <a:spcAft>
                <a:spcPts val="0"/>
              </a:spcAft>
              <a:buNone/>
              <a:defRPr sz="1000" b="0" i="0">
                <a:solidFill>
                  <a:schemeClr val="dk1"/>
                </a:solidFill>
                <a:latin typeface="Gill Sans"/>
                <a:ea typeface="Gill Sans"/>
                <a:cs typeface="Gill Sans"/>
                <a:sym typeface="Gill Sans"/>
              </a:defRPr>
            </a:lvl8pPr>
            <a:lvl9pPr marL="0" marR="0" lvl="8" indent="0" algn="r" rtl="0">
              <a:spcBef>
                <a:spcPts val="0"/>
              </a:spcBef>
              <a:spcAft>
                <a:spcPts val="0"/>
              </a:spcAft>
              <a:buNone/>
              <a:defRPr sz="1000" b="0" i="0">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GB"/>
              <a:t>‹#›</a:t>
            </a:fld>
            <a:endParaRPr/>
          </a:p>
        </p:txBody>
      </p:sp>
      <p:pic>
        <p:nvPicPr>
          <p:cNvPr id="84" name="Google Shape;84;p47" descr="Save_the_Children_logo.png"/>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437660" y="6425702"/>
            <a:ext cx="1861366" cy="380442"/>
          </a:xfrm>
          <a:prstGeom prst="rect">
            <a:avLst/>
          </a:prstGeom>
          <a:noFill/>
          <a:ln>
            <a:noFill/>
          </a:ln>
        </p:spPr>
      </p:pic>
      <p:cxnSp>
        <p:nvCxnSpPr>
          <p:cNvPr id="85" name="Google Shape;85;p47"/>
          <p:cNvCxnSpPr/>
          <p:nvPr/>
        </p:nvCxnSpPr>
        <p:spPr>
          <a:xfrm flipH="1">
            <a:off x="2466405" y="6432215"/>
            <a:ext cx="6513" cy="365125"/>
          </a:xfrm>
          <a:prstGeom prst="straightConnector1">
            <a:avLst/>
          </a:prstGeom>
          <a:noFill/>
          <a:ln w="12700" cap="flat" cmpd="sng">
            <a:solidFill>
              <a:schemeClr val="dk1"/>
            </a:solidFill>
            <a:prstDash val="solid"/>
            <a:round/>
            <a:headEnd type="none" w="sm" len="sm"/>
            <a:tailEnd type="none" w="sm" len="sm"/>
          </a:ln>
        </p:spPr>
      </p:cxnSp>
      <p:cxnSp>
        <p:nvCxnSpPr>
          <p:cNvPr id="86" name="Google Shape;86;p47"/>
          <p:cNvCxnSpPr/>
          <p:nvPr/>
        </p:nvCxnSpPr>
        <p:spPr>
          <a:xfrm flipH="1">
            <a:off x="6390374" y="6432215"/>
            <a:ext cx="6513" cy="365125"/>
          </a:xfrm>
          <a:prstGeom prst="straightConnector1">
            <a:avLst/>
          </a:prstGeom>
          <a:noFill/>
          <a:ln w="12700" cap="flat" cmpd="sng">
            <a:solidFill>
              <a:schemeClr val="dk1"/>
            </a:solidFill>
            <a:prstDash val="solid"/>
            <a:round/>
            <a:headEnd type="none" w="sm" len="sm"/>
            <a:tailEnd type="none" w="sm" len="sm"/>
          </a:ln>
        </p:spPr>
      </p:cxnSp>
      <p:pic>
        <p:nvPicPr>
          <p:cNvPr id="87" name="Google Shape;87;p47" descr="Underscore_line.png"/>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424636" y="1124217"/>
            <a:ext cx="8305800" cy="5791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15.xml"/><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tif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4464" y="2276872"/>
            <a:ext cx="8082995" cy="44779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6803" name="Title 4"/>
          <p:cNvSpPr>
            <a:spLocks noGrp="1"/>
          </p:cNvSpPr>
          <p:nvPr>
            <p:ph type="ctrTitle"/>
          </p:nvPr>
        </p:nvSpPr>
        <p:spPr>
          <a:xfrm>
            <a:off x="395536" y="692696"/>
            <a:ext cx="8305554" cy="1372645"/>
          </a:xfrm>
        </p:spPr>
        <p:txBody>
          <a:bodyPr>
            <a:normAutofit fontScale="90000"/>
          </a:bodyPr>
          <a:lstStyle/>
          <a:p>
            <a:pPr eaLnBrk="1" hangingPunct="1"/>
            <a:r>
              <a:rPr lang="en-GB" altLang="en-US" sz="4300" b="1" dirty="0"/>
              <a:t> </a:t>
            </a:r>
            <a:r>
              <a:rPr lang="en-GB" altLang="en-US" sz="3100" b="1" dirty="0"/>
              <a:t>CURSO TALLER ALIMENTACIÓN DEL LACTANTE Y DEL NIÑO Y DE LA NIÑA MENOR DE DOS AÑOS EN EMERGENCIAS</a:t>
            </a:r>
            <a:br>
              <a:rPr lang="en-GB" altLang="en-US" sz="3100" b="1" dirty="0"/>
            </a:br>
            <a:endParaRPr lang="en-US" altLang="en-US" sz="3100" b="1" dirty="0"/>
          </a:p>
        </p:txBody>
      </p:sp>
      <p:pic>
        <p:nvPicPr>
          <p:cNvPr id="76805" name="Picture 7" descr="Red_circle.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43608" y="2204864"/>
            <a:ext cx="4921251" cy="4382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7380312" y="6525347"/>
            <a:ext cx="1440160" cy="123111"/>
          </a:xfrm>
          <a:prstGeom prst="rect">
            <a:avLst/>
          </a:prstGeom>
          <a:noFill/>
        </p:spPr>
        <p:txBody>
          <a:bodyPr wrap="square" lIns="0" tIns="0" rIns="0" bIns="0" rtlCol="0">
            <a:spAutoFit/>
          </a:bodyPr>
          <a:lstStyle/>
          <a:p>
            <a:r>
              <a:rPr lang="en-US" sz="800" dirty="0">
                <a:solidFill>
                  <a:schemeClr val="bg1"/>
                </a:solidFill>
                <a:latin typeface="Gill Sans Infant Std"/>
                <a:cs typeface="Gill Sans Infant Std"/>
              </a:rPr>
              <a:t>Save the Children</a:t>
            </a:r>
          </a:p>
        </p:txBody>
      </p:sp>
    </p:spTree>
    <p:extLst>
      <p:ext uri="{BB962C8B-B14F-4D97-AF65-F5344CB8AC3E}">
        <p14:creationId xmlns:p14="http://schemas.microsoft.com/office/powerpoint/2010/main" val="1204452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4464" y="1868491"/>
            <a:ext cx="8820151" cy="4886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6803" name="Title 4"/>
          <p:cNvSpPr>
            <a:spLocks noGrp="1"/>
          </p:cNvSpPr>
          <p:nvPr>
            <p:ph type="ctrTitle"/>
          </p:nvPr>
        </p:nvSpPr>
        <p:spPr>
          <a:xfrm>
            <a:off x="-119061" y="866778"/>
            <a:ext cx="8820151" cy="1198563"/>
          </a:xfrm>
        </p:spPr>
        <p:txBody>
          <a:bodyPr>
            <a:normAutofit fontScale="90000"/>
          </a:bodyPr>
          <a:lstStyle/>
          <a:p>
            <a:pPr eaLnBrk="1" hangingPunct="1"/>
            <a:r>
              <a:rPr lang="en-GB" altLang="en-US" sz="4300" b="1" dirty="0"/>
              <a:t>¿POR QUÉ ES IMPORTANTE  LA ALNP-E?</a:t>
            </a:r>
            <a:br>
              <a:rPr lang="en-GB" altLang="en-US" sz="4300" b="1" dirty="0"/>
            </a:br>
            <a:endParaRPr lang="en-US" altLang="en-US" sz="2200" b="1" dirty="0"/>
          </a:p>
        </p:txBody>
      </p:sp>
      <p:pic>
        <p:nvPicPr>
          <p:cNvPr id="76805" name="Picture 7" descr="Red_circle.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1550" y="1723280"/>
            <a:ext cx="4921251" cy="501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7380312" y="6525347"/>
            <a:ext cx="1440160" cy="123111"/>
          </a:xfrm>
          <a:prstGeom prst="rect">
            <a:avLst/>
          </a:prstGeom>
          <a:noFill/>
        </p:spPr>
        <p:txBody>
          <a:bodyPr wrap="square" lIns="0" tIns="0" rIns="0" bIns="0" rtlCol="0">
            <a:spAutoFit/>
          </a:bodyPr>
          <a:lstStyle/>
          <a:p>
            <a:r>
              <a:rPr lang="en-US" sz="800" dirty="0">
                <a:solidFill>
                  <a:schemeClr val="bg1"/>
                </a:solidFill>
                <a:latin typeface="Gill Sans Infant Std"/>
                <a:cs typeface="Gill Sans Infant Std"/>
              </a:rPr>
              <a:t>Save the Children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80"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28110" y="3355078"/>
            <a:ext cx="5715315" cy="3060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70" name="Picture 1" descr="syria conflic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
            <a:ext cx="2709538" cy="4059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72" name="Picture 7"/>
          <p:cNvPicPr>
            <a:picLocks noChangeAspect="1"/>
          </p:cNvPicPr>
          <p:nvPr/>
        </p:nvPicPr>
        <p:blipFill rotWithShape="1">
          <a:blip r:embed="rId5">
            <a:extLst>
              <a:ext uri="{28A0092B-C50C-407E-A947-70E740481C1C}">
                <a14:useLocalDpi xmlns:a14="http://schemas.microsoft.com/office/drawing/2010/main"/>
              </a:ext>
            </a:extLst>
          </a:blip>
          <a:srcRect l="4493" b="15505"/>
          <a:stretch/>
        </p:blipFill>
        <p:spPr bwMode="auto">
          <a:xfrm>
            <a:off x="-11188" y="3860801"/>
            <a:ext cx="4512955" cy="2554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74" name="Picture 14"/>
          <p:cNvPicPr>
            <a:picLocks noChangeAspect="1"/>
          </p:cNvPicPr>
          <p:nvPr/>
        </p:nvPicPr>
        <p:blipFill rotWithShape="1">
          <a:blip r:embed="rId6">
            <a:extLst>
              <a:ext uri="{28A0092B-C50C-407E-A947-70E740481C1C}">
                <a14:useLocalDpi xmlns:a14="http://schemas.microsoft.com/office/drawing/2010/main"/>
              </a:ext>
            </a:extLst>
          </a:blip>
          <a:srcRect b="17271"/>
          <a:stretch/>
        </p:blipFill>
        <p:spPr bwMode="auto">
          <a:xfrm>
            <a:off x="2699639" y="-5936"/>
            <a:ext cx="6444361" cy="333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5" name="TextBox 15"/>
          <p:cNvSpPr txBox="1">
            <a:spLocks noChangeArrowheads="1"/>
          </p:cNvSpPr>
          <p:nvPr/>
        </p:nvSpPr>
        <p:spPr bwMode="auto">
          <a:xfrm>
            <a:off x="130970" y="6112712"/>
            <a:ext cx="151130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000" dirty="0">
                <a:solidFill>
                  <a:srgbClr val="FFFFFF"/>
                </a:solidFill>
                <a:latin typeface="Calibri" panose="020F0502020204030204" pitchFamily="34" charset="0"/>
              </a:rPr>
              <a:t>Save the </a:t>
            </a:r>
            <a:r>
              <a:rPr lang="en-US" altLang="en-US" sz="1100" dirty="0">
                <a:solidFill>
                  <a:srgbClr val="FFFFFF"/>
                </a:solidFill>
                <a:latin typeface="Calibri" panose="020F0502020204030204" pitchFamily="34" charset="0"/>
              </a:rPr>
              <a:t>Children</a:t>
            </a:r>
          </a:p>
        </p:txBody>
      </p:sp>
      <p:pic>
        <p:nvPicPr>
          <p:cNvPr id="109573" name="Picture 13"/>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539979" y="2433546"/>
            <a:ext cx="3587751" cy="208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6" name="TextBox 16"/>
          <p:cNvSpPr txBox="1">
            <a:spLocks noChangeArrowheads="1"/>
          </p:cNvSpPr>
          <p:nvPr/>
        </p:nvSpPr>
        <p:spPr bwMode="auto">
          <a:xfrm>
            <a:off x="2843216" y="2060578"/>
            <a:ext cx="151288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000">
                <a:latin typeface="Calibri" panose="020F0502020204030204" pitchFamily="34" charset="0"/>
              </a:rPr>
              <a:t>Save the Children</a:t>
            </a:r>
          </a:p>
        </p:txBody>
      </p:sp>
      <p:sp>
        <p:nvSpPr>
          <p:cNvPr id="109577" name="TextBox 17"/>
          <p:cNvSpPr txBox="1">
            <a:spLocks noChangeArrowheads="1"/>
          </p:cNvSpPr>
          <p:nvPr/>
        </p:nvSpPr>
        <p:spPr bwMode="auto">
          <a:xfrm>
            <a:off x="-11189" y="3569026"/>
            <a:ext cx="196452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000" dirty="0">
                <a:solidFill>
                  <a:srgbClr val="FFFFFF"/>
                </a:solidFill>
                <a:latin typeface="Calibri" panose="020F0502020204030204" pitchFamily="34" charset="0"/>
              </a:rPr>
              <a:t>Save the </a:t>
            </a:r>
            <a:r>
              <a:rPr lang="en-US" altLang="en-US" sz="800" dirty="0">
                <a:solidFill>
                  <a:srgbClr val="FFFFFF"/>
                </a:solidFill>
                <a:latin typeface="Gill Sans Infant MT"/>
              </a:rPr>
              <a:t>Children</a:t>
            </a:r>
            <a:endParaRPr lang="en-US" altLang="en-US" sz="1000" dirty="0">
              <a:solidFill>
                <a:srgbClr val="FFFFFF"/>
              </a:solidFill>
              <a:latin typeface="Gill Sans Infant MT"/>
            </a:endParaRPr>
          </a:p>
        </p:txBody>
      </p:sp>
      <p:sp>
        <p:nvSpPr>
          <p:cNvPr id="109578" name="TextBox 18"/>
          <p:cNvSpPr txBox="1">
            <a:spLocks noChangeArrowheads="1"/>
          </p:cNvSpPr>
          <p:nvPr/>
        </p:nvSpPr>
        <p:spPr bwMode="auto">
          <a:xfrm>
            <a:off x="8172403" y="6119089"/>
            <a:ext cx="151288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800" dirty="0">
                <a:solidFill>
                  <a:srgbClr val="FFFFFF"/>
                </a:solidFill>
                <a:latin typeface="Calibri" panose="020F0502020204030204" pitchFamily="34" charset="0"/>
              </a:rPr>
              <a:t>Save the Children</a:t>
            </a:r>
          </a:p>
        </p:txBody>
      </p:sp>
      <p:sp>
        <p:nvSpPr>
          <p:cNvPr id="109579" name="TextBox 19"/>
          <p:cNvSpPr txBox="1">
            <a:spLocks noChangeArrowheads="1"/>
          </p:cNvSpPr>
          <p:nvPr/>
        </p:nvSpPr>
        <p:spPr bwMode="auto">
          <a:xfrm>
            <a:off x="7922455" y="2942182"/>
            <a:ext cx="151288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000" dirty="0">
                <a:latin typeface="Calibri" panose="020F0502020204030204" pitchFamily="34" charset="0"/>
              </a:rPr>
              <a:t>Save the Children</a:t>
            </a:r>
          </a:p>
        </p:txBody>
      </p:sp>
      <p:sp>
        <p:nvSpPr>
          <p:cNvPr id="2" name="Footer Placeholder 1"/>
          <p:cNvSpPr>
            <a:spLocks noGrp="1"/>
          </p:cNvSpPr>
          <p:nvPr>
            <p:ph type="ftr" sz="quarter" idx="15"/>
          </p:nvPr>
        </p:nvSpPr>
        <p:spPr/>
        <p:txBody>
          <a:bodyPr/>
          <a:lstStyle/>
          <a:p>
            <a:pPr>
              <a:defRPr/>
            </a:pPr>
            <a:r>
              <a:rPr lang="en-GB"/>
              <a:t>FORMACIÓN DEL IYCF-E: ¿POR QUÉ ES IMPORTANTE EL IYCF-E?</a:t>
            </a:r>
            <a:endParaRPr lang="en-US"/>
          </a:p>
        </p:txBody>
      </p:sp>
      <p:sp>
        <p:nvSpPr>
          <p:cNvPr id="4" name="Slide Number Placeholder 3"/>
          <p:cNvSpPr>
            <a:spLocks noGrp="1"/>
          </p:cNvSpPr>
          <p:nvPr>
            <p:ph type="sldNum" sz="quarter" idx="16"/>
          </p:nvPr>
        </p:nvSpPr>
        <p:spPr/>
        <p:txBody>
          <a:bodyPr/>
          <a:lstStyle/>
          <a:p>
            <a:fld id="{41FDA2C2-69E0-46EE-8574-559CE3F29F00}" type="slidenum">
              <a:rPr lang="en-US" altLang="en-US" smtClean="0"/>
              <a:pPr/>
              <a:t>11</a:t>
            </a:fld>
            <a:endParaRPr lang="en-US" altLang="en-US"/>
          </a:p>
        </p:txBody>
      </p:sp>
      <p:sp>
        <p:nvSpPr>
          <p:cNvPr id="7" name="TextBox 6">
            <a:extLst>
              <a:ext uri="{FF2B5EF4-FFF2-40B4-BE49-F238E27FC236}">
                <a16:creationId xmlns:a16="http://schemas.microsoft.com/office/drawing/2014/main" id="{236CB7B8-A7DC-4C45-8836-250C5E9EDCA1}"/>
              </a:ext>
            </a:extLst>
          </p:cNvPr>
          <p:cNvSpPr txBox="1"/>
          <p:nvPr/>
        </p:nvSpPr>
        <p:spPr>
          <a:xfrm>
            <a:off x="5228073" y="4223862"/>
            <a:ext cx="730969" cy="123111"/>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ctr"/>
            <a:r>
              <a:rPr lang="en-US" sz="800" dirty="0">
                <a:solidFill>
                  <a:srgbClr val="FFFFFF"/>
                </a:solidFill>
                <a:latin typeface="Gill Sans Infant Std"/>
                <a:cs typeface="Gill Sans Infant Std"/>
              </a:rPr>
              <a:t>Save the Children</a:t>
            </a:r>
          </a:p>
        </p:txBody>
      </p:sp>
    </p:spTree>
    <p:extLst>
      <p:ext uri="{BB962C8B-B14F-4D97-AF65-F5344CB8AC3E}">
        <p14:creationId xmlns:p14="http://schemas.microsoft.com/office/powerpoint/2010/main" val="4273564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84713" y="1565637"/>
            <a:ext cx="2875280" cy="4307840"/>
          </a:xfrm>
          <a:prstGeom prst="rect">
            <a:avLst/>
          </a:prstGeom>
        </p:spPr>
      </p:pic>
      <p:sp>
        <p:nvSpPr>
          <p:cNvPr id="873510" name="AutoShape 38"/>
          <p:cNvSpPr>
            <a:spLocks noChangeArrowheads="1"/>
          </p:cNvSpPr>
          <p:nvPr/>
        </p:nvSpPr>
        <p:spPr bwMode="auto">
          <a:xfrm>
            <a:off x="251523" y="1383508"/>
            <a:ext cx="2619375" cy="1223963"/>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eaLnBrk="1" hangingPunct="1">
              <a:defRPr/>
            </a:pPr>
            <a:r>
              <a:rPr lang="en-US" sz="2000" b="1" dirty="0">
                <a:solidFill>
                  <a:schemeClr val="bg1"/>
                </a:solidFill>
                <a:latin typeface="Gill Sans Infant Std"/>
                <a:ea typeface="+mn-ea"/>
                <a:cs typeface="Arial" charset="0"/>
              </a:rPr>
              <a:t>No proporciona protección activa</a:t>
            </a:r>
          </a:p>
        </p:txBody>
      </p:sp>
      <p:sp>
        <p:nvSpPr>
          <p:cNvPr id="873512" name="AutoShape 40"/>
          <p:cNvSpPr>
            <a:spLocks noChangeArrowheads="1"/>
          </p:cNvSpPr>
          <p:nvPr/>
        </p:nvSpPr>
        <p:spPr bwMode="auto">
          <a:xfrm>
            <a:off x="6326187" y="2065066"/>
            <a:ext cx="2478088" cy="1203281"/>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eaLnBrk="1" hangingPunct="1">
              <a:defRPr/>
            </a:pPr>
            <a:r>
              <a:rPr lang="en-US" sz="2000" b="1" dirty="0">
                <a:solidFill>
                  <a:schemeClr val="bg1"/>
                </a:solidFill>
                <a:latin typeface="Gill Sans Infant Std"/>
                <a:ea typeface="+mn-ea"/>
                <a:cs typeface="Arial" charset="0"/>
              </a:rPr>
              <a:t>La leche de </a:t>
            </a:r>
            <a:r>
              <a:rPr lang="en-US" sz="2000" b="1" dirty="0" err="1">
                <a:solidFill>
                  <a:schemeClr val="bg1"/>
                </a:solidFill>
                <a:latin typeface="Gill Sans Infant Std"/>
                <a:ea typeface="+mn-ea"/>
                <a:cs typeface="Arial" charset="0"/>
              </a:rPr>
              <a:t>fórmula</a:t>
            </a:r>
            <a:r>
              <a:rPr lang="en-US" sz="2000" b="1" dirty="0">
                <a:solidFill>
                  <a:schemeClr val="bg1"/>
                </a:solidFill>
                <a:latin typeface="Gill Sans Infant Std"/>
                <a:ea typeface="+mn-ea"/>
                <a:cs typeface="Arial" charset="0"/>
              </a:rPr>
              <a:t> </a:t>
            </a:r>
            <a:r>
              <a:rPr lang="en-US" sz="2000" b="1" dirty="0" err="1">
                <a:solidFill>
                  <a:schemeClr val="bg1"/>
                </a:solidFill>
                <a:latin typeface="Gill Sans Infant Std"/>
                <a:ea typeface="+mn-ea"/>
                <a:cs typeface="Arial" charset="0"/>
              </a:rPr>
              <a:t>en</a:t>
            </a:r>
            <a:r>
              <a:rPr lang="en-US" sz="2000" b="1" dirty="0">
                <a:solidFill>
                  <a:schemeClr val="bg1"/>
                </a:solidFill>
                <a:latin typeface="Gill Sans Infant Std"/>
                <a:ea typeface="+mn-ea"/>
                <a:cs typeface="Arial" charset="0"/>
              </a:rPr>
              <a:t> </a:t>
            </a:r>
            <a:r>
              <a:rPr lang="en-US" sz="2000" b="1" dirty="0" err="1">
                <a:solidFill>
                  <a:schemeClr val="bg1"/>
                </a:solidFill>
                <a:latin typeface="Gill Sans Infant Std"/>
                <a:ea typeface="+mn-ea"/>
                <a:cs typeface="Arial" charset="0"/>
              </a:rPr>
              <a:t>polvo</a:t>
            </a:r>
            <a:r>
              <a:rPr lang="en-US" sz="2000" b="1" dirty="0">
                <a:solidFill>
                  <a:schemeClr val="bg1"/>
                </a:solidFill>
                <a:latin typeface="Gill Sans Infant Std"/>
                <a:ea typeface="+mn-ea"/>
                <a:cs typeface="Arial" charset="0"/>
              </a:rPr>
              <a:t> no es estéril</a:t>
            </a:r>
          </a:p>
        </p:txBody>
      </p:sp>
      <p:sp>
        <p:nvSpPr>
          <p:cNvPr id="873513" name="AutoShape 41"/>
          <p:cNvSpPr>
            <a:spLocks noChangeArrowheads="1"/>
          </p:cNvSpPr>
          <p:nvPr/>
        </p:nvSpPr>
        <p:spPr bwMode="auto">
          <a:xfrm>
            <a:off x="251523" y="2851513"/>
            <a:ext cx="2619375" cy="1223963"/>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eaLnBrk="1" hangingPunct="1">
              <a:defRPr/>
            </a:pPr>
            <a:r>
              <a:rPr lang="en-US" sz="2000" b="1" dirty="0">
                <a:solidFill>
                  <a:schemeClr val="bg1"/>
                </a:solidFill>
                <a:latin typeface="Gill Sans Infant Std"/>
                <a:ea typeface="+mn-ea"/>
                <a:cs typeface="Arial" charset="0"/>
              </a:rPr>
              <a:t>Aumenta la </a:t>
            </a:r>
            <a:r>
              <a:rPr lang="en-US" sz="2000" b="1" dirty="0" err="1">
                <a:solidFill>
                  <a:schemeClr val="bg1"/>
                </a:solidFill>
                <a:latin typeface="Gill Sans Infant Std"/>
                <a:ea typeface="+mn-ea"/>
                <a:cs typeface="Arial" charset="0"/>
              </a:rPr>
              <a:t>inseguridad</a:t>
            </a:r>
            <a:r>
              <a:rPr lang="en-US" sz="2000" b="1" dirty="0">
                <a:solidFill>
                  <a:schemeClr val="bg1"/>
                </a:solidFill>
                <a:latin typeface="Gill Sans Infant Std"/>
                <a:ea typeface="+mn-ea"/>
                <a:cs typeface="Arial" charset="0"/>
              </a:rPr>
              <a:t> </a:t>
            </a:r>
            <a:r>
              <a:rPr lang="en-US" sz="2000" b="1" dirty="0" err="1">
                <a:solidFill>
                  <a:schemeClr val="bg1"/>
                </a:solidFill>
                <a:latin typeface="Gill Sans Infant Std"/>
                <a:ea typeface="+mn-ea"/>
                <a:cs typeface="Arial" charset="0"/>
              </a:rPr>
              <a:t>alimentaria</a:t>
            </a:r>
            <a:r>
              <a:rPr lang="en-US" sz="2000" b="1" dirty="0">
                <a:solidFill>
                  <a:schemeClr val="bg1"/>
                </a:solidFill>
                <a:latin typeface="Gill Sans Infant Std"/>
                <a:ea typeface="+mn-ea"/>
                <a:cs typeface="Arial" charset="0"/>
              </a:rPr>
              <a:t> y la </a:t>
            </a:r>
            <a:r>
              <a:rPr lang="en-US" sz="2000" b="1" dirty="0" err="1">
                <a:solidFill>
                  <a:schemeClr val="bg1"/>
                </a:solidFill>
                <a:latin typeface="Gill Sans Infant Std"/>
                <a:ea typeface="+mn-ea"/>
                <a:cs typeface="Arial" charset="0"/>
              </a:rPr>
              <a:t>dependencia</a:t>
            </a:r>
            <a:endParaRPr lang="en-US" sz="2000" b="1" dirty="0">
              <a:solidFill>
                <a:schemeClr val="bg1"/>
              </a:solidFill>
              <a:latin typeface="Gill Sans Infant Std"/>
              <a:ea typeface="+mn-ea"/>
              <a:cs typeface="Arial" charset="0"/>
            </a:endParaRPr>
          </a:p>
        </p:txBody>
      </p:sp>
      <p:sp>
        <p:nvSpPr>
          <p:cNvPr id="2" name="AutoShape 42"/>
          <p:cNvSpPr>
            <a:spLocks noChangeArrowheads="1"/>
          </p:cNvSpPr>
          <p:nvPr/>
        </p:nvSpPr>
        <p:spPr bwMode="auto">
          <a:xfrm>
            <a:off x="6326187" y="3835358"/>
            <a:ext cx="2478088" cy="1249683"/>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eaLnBrk="1" hangingPunct="1">
              <a:defRPr/>
            </a:pPr>
            <a:r>
              <a:rPr lang="en-US" sz="2000" b="1" dirty="0">
                <a:solidFill>
                  <a:schemeClr val="bg1"/>
                </a:solidFill>
                <a:latin typeface="Gill Sans Infant Std"/>
                <a:ea typeface="+mn-ea"/>
                <a:cs typeface="Arial" charset="0"/>
              </a:rPr>
              <a:t>El biberón y las tetinas presentan una fuente adicional de infección</a:t>
            </a:r>
          </a:p>
        </p:txBody>
      </p:sp>
      <p:sp>
        <p:nvSpPr>
          <p:cNvPr id="873511" name="AutoShape 39"/>
          <p:cNvSpPr>
            <a:spLocks noChangeArrowheads="1"/>
          </p:cNvSpPr>
          <p:nvPr/>
        </p:nvSpPr>
        <p:spPr bwMode="auto">
          <a:xfrm>
            <a:off x="248805" y="4360502"/>
            <a:ext cx="2622091" cy="1223963"/>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eaLnBrk="1" hangingPunct="1">
              <a:defRPr/>
            </a:pPr>
            <a:r>
              <a:rPr lang="en-US" sz="2000" b="1" dirty="0">
                <a:solidFill>
                  <a:schemeClr val="bg1"/>
                </a:solidFill>
                <a:latin typeface="Gill Sans Infant Std"/>
                <a:ea typeface="+mn-ea"/>
                <a:cs typeface="Arial" charset="0"/>
              </a:rPr>
              <a:t>Aumenta el costo en tiempo, recursos y cuidados</a:t>
            </a:r>
          </a:p>
        </p:txBody>
      </p:sp>
      <p:sp>
        <p:nvSpPr>
          <p:cNvPr id="98313" name="Title 2"/>
          <p:cNvSpPr>
            <a:spLocks noGrp="1"/>
          </p:cNvSpPr>
          <p:nvPr>
            <p:ph type="title"/>
          </p:nvPr>
        </p:nvSpPr>
        <p:spPr>
          <a:xfrm>
            <a:off x="423867" y="203203"/>
            <a:ext cx="7064375" cy="506413"/>
          </a:xfrm>
        </p:spPr>
        <p:txBody>
          <a:bodyPr/>
          <a:lstStyle/>
          <a:p>
            <a:pPr eaLnBrk="1" hangingPunct="1"/>
            <a:r>
              <a:rPr lang="en-GB" altLang="en-US" dirty="0">
                <a:latin typeface="Gill Sans Infant Std" pitchFamily="34" charset="0"/>
                <a:cs typeface="Gill Sans Infant Std" pitchFamily="34" charset="0"/>
              </a:rPr>
              <a:t>La alimentación artificial siempre es arriesgada</a:t>
            </a:r>
          </a:p>
        </p:txBody>
      </p:sp>
      <p:sp>
        <p:nvSpPr>
          <p:cNvPr id="98315" name="Footer Placeholder 2"/>
          <p:cNvSpPr>
            <a:spLocks noGrp="1"/>
          </p:cNvSpPr>
          <p:nvPr>
            <p:ph type="ftr" sz="quarter" idx="1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32" indent="-285744">
              <a:defRPr>
                <a:solidFill>
                  <a:schemeClr val="tx1"/>
                </a:solidFill>
                <a:latin typeface="Arial" panose="020B0604020202020204" pitchFamily="34" charset="0"/>
                <a:ea typeface="MS PGothic" panose="020B0600070205080204" pitchFamily="34" charset="-128"/>
              </a:defRPr>
            </a:lvl2pPr>
            <a:lvl3pPr marL="1142971" indent="-228594">
              <a:defRPr>
                <a:solidFill>
                  <a:schemeClr val="tx1"/>
                </a:solidFill>
                <a:latin typeface="Arial" panose="020B0604020202020204" pitchFamily="34" charset="0"/>
                <a:ea typeface="MS PGothic" panose="020B0600070205080204" pitchFamily="34" charset="-128"/>
              </a:defRPr>
            </a:lvl3pPr>
            <a:lvl4pPr marL="1600160" indent="-228594">
              <a:defRPr>
                <a:solidFill>
                  <a:schemeClr val="tx1"/>
                </a:solidFill>
                <a:latin typeface="Arial" panose="020B0604020202020204" pitchFamily="34" charset="0"/>
                <a:ea typeface="MS PGothic" panose="020B0600070205080204" pitchFamily="34" charset="-128"/>
              </a:defRPr>
            </a:lvl4pPr>
            <a:lvl5pPr marL="2057349" indent="-228594">
              <a:defRPr>
                <a:solidFill>
                  <a:schemeClr val="tx1"/>
                </a:solidFill>
                <a:latin typeface="Arial" panose="020B0604020202020204" pitchFamily="34" charset="0"/>
                <a:ea typeface="MS PGothic" panose="020B0600070205080204" pitchFamily="34" charset="-128"/>
              </a:defRPr>
            </a:lvl5pPr>
            <a:lvl6pPr marL="2514537" indent="-2285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726" indent="-2285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8914" indent="-2285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103" indent="-2285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dirty="0">
                <a:solidFill>
                  <a:srgbClr val="222221"/>
                </a:solidFill>
                <a:latin typeface="Gill Sans Infant Std" pitchFamily="34" charset="0"/>
              </a:rPr>
              <a:t>FORMACIÓN DEL IYCF-E: ¿POR QUÉ ES IMPORTANTE EL IYCF-E?</a:t>
            </a:r>
          </a:p>
        </p:txBody>
      </p:sp>
      <p:sp>
        <p:nvSpPr>
          <p:cNvPr id="3" name="Slide Number Placeholder 2"/>
          <p:cNvSpPr>
            <a:spLocks noGrp="1"/>
          </p:cNvSpPr>
          <p:nvPr>
            <p:ph type="sldNum" sz="quarter" idx="16"/>
          </p:nvPr>
        </p:nvSpPr>
        <p:spPr/>
        <p:txBody>
          <a:bodyPr/>
          <a:lstStyle/>
          <a:p>
            <a:fld id="{41FDA2C2-69E0-46EE-8574-559CE3F29F00}" type="slidenum">
              <a:rPr lang="en-US" altLang="en-US" smtClean="0"/>
              <a:pPr/>
              <a:t>12</a:t>
            </a:fld>
            <a:endParaRPr lang="en-US" altLang="en-US" dirty="0"/>
          </a:p>
        </p:txBody>
      </p:sp>
    </p:spTree>
    <p:extLst>
      <p:ext uri="{BB962C8B-B14F-4D97-AF65-F5344CB8AC3E}">
        <p14:creationId xmlns:p14="http://schemas.microsoft.com/office/powerpoint/2010/main" val="3344758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A0EA332-64F2-224C-9FBD-8E6333336EA8}"/>
              </a:ext>
            </a:extLst>
          </p:cNvPr>
          <p:cNvPicPr>
            <a:picLocks noChangeAspect="1"/>
          </p:cNvPicPr>
          <p:nvPr/>
        </p:nvPicPr>
        <p:blipFill>
          <a:blip r:embed="rId3"/>
          <a:stretch>
            <a:fillRect/>
          </a:stretch>
        </p:blipFill>
        <p:spPr>
          <a:xfrm>
            <a:off x="267349" y="1203725"/>
            <a:ext cx="8353425" cy="5523303"/>
          </a:xfrm>
          <a:prstGeom prst="rect">
            <a:avLst/>
          </a:prstGeom>
        </p:spPr>
      </p:pic>
      <p:sp>
        <p:nvSpPr>
          <p:cNvPr id="798738" name="AutoShape 18"/>
          <p:cNvSpPr>
            <a:spLocks noChangeArrowheads="1"/>
          </p:cNvSpPr>
          <p:nvPr/>
        </p:nvSpPr>
        <p:spPr bwMode="auto">
          <a:xfrm>
            <a:off x="5834063" y="1494695"/>
            <a:ext cx="2806700" cy="411036"/>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spAutoFit/>
          </a:bodyPr>
          <a:lstStyle/>
          <a:p>
            <a:pPr algn="ctr" eaLnBrk="1" hangingPunct="1">
              <a:defRPr/>
            </a:pPr>
            <a:r>
              <a:rPr lang="en-GB" altLang="zh-CN" dirty="0">
                <a:solidFill>
                  <a:schemeClr val="bg1"/>
                </a:solidFill>
                <a:latin typeface="Gill Sans Infant Std"/>
                <a:ea typeface="SimSun" pitchFamily="2" charset="-122"/>
                <a:cs typeface="Arial" charset="0"/>
              </a:rPr>
              <a:t>Contaminación bacteriana</a:t>
            </a:r>
            <a:endParaRPr lang="en-US" dirty="0">
              <a:solidFill>
                <a:schemeClr val="bg1"/>
              </a:solidFill>
              <a:latin typeface="Gill Sans Infant Std"/>
              <a:ea typeface="+mn-ea"/>
              <a:cs typeface="Arial" charset="0"/>
            </a:endParaRPr>
          </a:p>
        </p:txBody>
      </p:sp>
      <p:sp>
        <p:nvSpPr>
          <p:cNvPr id="798737" name="AutoShape 17"/>
          <p:cNvSpPr>
            <a:spLocks noChangeArrowheads="1"/>
          </p:cNvSpPr>
          <p:nvPr/>
        </p:nvSpPr>
        <p:spPr bwMode="auto">
          <a:xfrm>
            <a:off x="5148263" y="5375276"/>
            <a:ext cx="3744912" cy="1085851"/>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eaLnBrk="1" hangingPunct="1">
              <a:defRPr/>
            </a:pPr>
            <a:r>
              <a:rPr lang="en-US" dirty="0">
                <a:solidFill>
                  <a:schemeClr val="bg1"/>
                </a:solidFill>
                <a:latin typeface="Gill Sans Infant Std"/>
                <a:ea typeface="+mn-ea"/>
                <a:cs typeface="Arial" charset="0"/>
              </a:rPr>
              <a:t>Suministros y recursos limitados e inseguros </a:t>
            </a:r>
          </a:p>
        </p:txBody>
      </p:sp>
      <p:sp>
        <p:nvSpPr>
          <p:cNvPr id="798736" name="AutoShape 16"/>
          <p:cNvSpPr>
            <a:spLocks noChangeArrowheads="1"/>
          </p:cNvSpPr>
          <p:nvPr/>
        </p:nvSpPr>
        <p:spPr bwMode="auto">
          <a:xfrm>
            <a:off x="2693991" y="3141664"/>
            <a:ext cx="3324225" cy="781051"/>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eaLnBrk="1" hangingPunct="1">
              <a:defRPr/>
            </a:pPr>
            <a:r>
              <a:rPr lang="en-US" dirty="0">
                <a:solidFill>
                  <a:schemeClr val="bg1"/>
                </a:solidFill>
                <a:latin typeface="Gill Sans Infant Std"/>
                <a:ea typeface="+mn-ea"/>
                <a:cs typeface="Arial" charset="0"/>
              </a:rPr>
              <a:t>Agua contaminada</a:t>
            </a:r>
          </a:p>
        </p:txBody>
      </p:sp>
      <p:sp>
        <p:nvSpPr>
          <p:cNvPr id="99334" name="Text Box 50"/>
          <p:cNvSpPr txBox="1">
            <a:spLocks noChangeArrowheads="1"/>
          </p:cNvSpPr>
          <p:nvPr/>
        </p:nvSpPr>
        <p:spPr bwMode="auto">
          <a:xfrm>
            <a:off x="165932" y="171029"/>
            <a:ext cx="8353425" cy="954107"/>
          </a:xfrm>
          <a:prstGeom prst="rect">
            <a:avLst/>
          </a:prstGeom>
          <a:solidFill>
            <a:schemeClr val="accent1"/>
          </a:solidFill>
          <a:ln w="25400">
            <a:solidFill>
              <a:srgbClr val="000000"/>
            </a:solidFill>
            <a:miter lim="800000"/>
            <a:headEnd/>
            <a:tailEnd/>
          </a:ln>
        </p:spPr>
        <p:txBody>
          <a:bodyPr>
            <a:spAutoFit/>
          </a:bodyPr>
          <a:lstStyle>
            <a:lvl1pPr marL="457200" indent="-45720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en-GB" altLang="en-US" sz="2800" b="1" dirty="0" err="1">
                <a:solidFill>
                  <a:schemeClr val="bg1"/>
                </a:solidFill>
                <a:latin typeface="Gill Sans Infant Std"/>
              </a:rPr>
              <a:t>Alimentación</a:t>
            </a:r>
            <a:r>
              <a:rPr lang="en-GB" altLang="en-US" sz="2800" b="1" dirty="0">
                <a:solidFill>
                  <a:schemeClr val="bg1"/>
                </a:solidFill>
                <a:latin typeface="Gill Sans Infant Std"/>
              </a:rPr>
              <a:t> artificial </a:t>
            </a:r>
            <a:r>
              <a:rPr lang="en-GB" altLang="en-US" sz="2800" b="1" dirty="0" err="1">
                <a:solidFill>
                  <a:schemeClr val="bg1"/>
                </a:solidFill>
                <a:latin typeface="Gill Sans Infant Std"/>
              </a:rPr>
              <a:t>tiene</a:t>
            </a:r>
            <a:r>
              <a:rPr lang="en-GB" altLang="en-US" sz="2800" b="1" dirty="0">
                <a:solidFill>
                  <a:schemeClr val="bg1"/>
                </a:solidFill>
                <a:latin typeface="Gill Sans Infant Std"/>
              </a:rPr>
              <a:t> </a:t>
            </a:r>
            <a:r>
              <a:rPr lang="en-GB" altLang="en-US" sz="2800" b="1" dirty="0" err="1">
                <a:solidFill>
                  <a:schemeClr val="bg1"/>
                </a:solidFill>
                <a:latin typeface="Gill Sans Infant Std"/>
              </a:rPr>
              <a:t>aún</a:t>
            </a:r>
            <a:r>
              <a:rPr lang="en-GB" altLang="en-US" sz="2800" b="1" dirty="0">
                <a:solidFill>
                  <a:schemeClr val="bg1"/>
                </a:solidFill>
                <a:latin typeface="Gill Sans Infant Std"/>
              </a:rPr>
              <a:t> </a:t>
            </a:r>
            <a:r>
              <a:rPr lang="en-GB" altLang="en-US" sz="2800" b="1" dirty="0" err="1">
                <a:solidFill>
                  <a:schemeClr val="bg1"/>
                </a:solidFill>
                <a:latin typeface="Gill Sans Infant Std"/>
              </a:rPr>
              <a:t>más</a:t>
            </a:r>
            <a:r>
              <a:rPr lang="en-GB" altLang="en-US" sz="2800" b="1" dirty="0">
                <a:solidFill>
                  <a:schemeClr val="bg1"/>
                </a:solidFill>
                <a:latin typeface="Gill Sans Infant Std"/>
              </a:rPr>
              <a:t> RIESGO </a:t>
            </a:r>
            <a:r>
              <a:rPr lang="en-GB" altLang="en-US" sz="2800" b="1" dirty="0" err="1">
                <a:solidFill>
                  <a:schemeClr val="bg1"/>
                </a:solidFill>
                <a:latin typeface="Gill Sans Infant Std"/>
              </a:rPr>
              <a:t>en</a:t>
            </a:r>
            <a:r>
              <a:rPr lang="en-GB" altLang="en-US" sz="2800" b="1" dirty="0">
                <a:solidFill>
                  <a:schemeClr val="bg1"/>
                </a:solidFill>
                <a:latin typeface="Gill Sans Infant Std"/>
              </a:rPr>
              <a:t> las </a:t>
            </a:r>
            <a:r>
              <a:rPr lang="en-GB" altLang="en-US" sz="2800" b="1" dirty="0" err="1">
                <a:solidFill>
                  <a:schemeClr val="bg1"/>
                </a:solidFill>
                <a:latin typeface="Gill Sans Infant Std"/>
              </a:rPr>
              <a:t>emergencias</a:t>
            </a:r>
            <a:endParaRPr lang="fr-FR" altLang="en-US" sz="2800" b="1" dirty="0">
              <a:solidFill>
                <a:schemeClr val="bg1"/>
              </a:solidFill>
              <a:latin typeface="Gill Sans Infant Std"/>
            </a:endParaRPr>
          </a:p>
        </p:txBody>
      </p:sp>
      <p:sp>
        <p:nvSpPr>
          <p:cNvPr id="7" name="AutoShape 16"/>
          <p:cNvSpPr>
            <a:spLocks noChangeArrowheads="1"/>
          </p:cNvSpPr>
          <p:nvPr/>
        </p:nvSpPr>
        <p:spPr bwMode="auto">
          <a:xfrm>
            <a:off x="174628" y="5006976"/>
            <a:ext cx="3863975" cy="1085851"/>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eaLnBrk="1" hangingPunct="1">
              <a:defRPr/>
            </a:pPr>
            <a:r>
              <a:rPr lang="en-US" dirty="0">
                <a:solidFill>
                  <a:schemeClr val="bg1"/>
                </a:solidFill>
                <a:latin typeface="Gill Sans Infant Std"/>
                <a:ea typeface="+mn-ea"/>
                <a:cs typeface="Arial" charset="0"/>
              </a:rPr>
              <a:t>Condiciones de hacinamiento con personas en movimiento</a:t>
            </a:r>
          </a:p>
        </p:txBody>
      </p:sp>
      <p:sp>
        <p:nvSpPr>
          <p:cNvPr id="8" name="AutoShape 18"/>
          <p:cNvSpPr>
            <a:spLocks noChangeArrowheads="1"/>
          </p:cNvSpPr>
          <p:nvPr/>
        </p:nvSpPr>
        <p:spPr bwMode="auto">
          <a:xfrm>
            <a:off x="592139" y="1494695"/>
            <a:ext cx="2805112" cy="411036"/>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spAutoFit/>
          </a:bodyPr>
          <a:lstStyle/>
          <a:p>
            <a:pPr algn="ctr" eaLnBrk="1" hangingPunct="1">
              <a:defRPr/>
            </a:pPr>
            <a:r>
              <a:rPr lang="en-GB" dirty="0">
                <a:solidFill>
                  <a:schemeClr val="bg1"/>
                </a:solidFill>
                <a:latin typeface="Gill Sans Infant Std"/>
                <a:ea typeface="SimSun" pitchFamily="2" charset="-122"/>
                <a:cs typeface="Arial" charset="0"/>
              </a:rPr>
              <a:t>Falta de agua</a:t>
            </a:r>
            <a:endParaRPr lang="en-US" dirty="0">
              <a:solidFill>
                <a:schemeClr val="bg1"/>
              </a:solidFill>
              <a:latin typeface="Gill Sans Infant Std"/>
              <a:ea typeface="+mn-ea"/>
              <a:cs typeface="Arial" charset="0"/>
            </a:endParaRPr>
          </a:p>
        </p:txBody>
      </p:sp>
      <p:sp>
        <p:nvSpPr>
          <p:cNvPr id="99337" name="TextBox 1"/>
          <p:cNvSpPr txBox="1">
            <a:spLocks noChangeArrowheads="1"/>
          </p:cNvSpPr>
          <p:nvPr/>
        </p:nvSpPr>
        <p:spPr bwMode="auto">
          <a:xfrm>
            <a:off x="7237416" y="6734178"/>
            <a:ext cx="2447925"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000" dirty="0"/>
              <a:t>The Guardian, 2010</a:t>
            </a:r>
          </a:p>
        </p:txBody>
      </p:sp>
      <p:sp>
        <p:nvSpPr>
          <p:cNvPr id="2" name="Footer Placeholder 1"/>
          <p:cNvSpPr>
            <a:spLocks noGrp="1"/>
          </p:cNvSpPr>
          <p:nvPr>
            <p:ph type="ftr" sz="quarter" idx="15"/>
          </p:nvPr>
        </p:nvSpPr>
        <p:spPr/>
        <p:txBody>
          <a:bodyPr/>
          <a:lstStyle/>
          <a:p>
            <a:pPr>
              <a:defRPr/>
            </a:pPr>
            <a:r>
              <a:rPr lang="en-GB" dirty="0"/>
              <a:t>FORMACIÓN DEL IYCF-E: ¿POR QUÉ ES IMPORTANTE EL IYCF-E?</a:t>
            </a:r>
            <a:endParaRPr lang="en-US" dirty="0"/>
          </a:p>
        </p:txBody>
      </p:sp>
      <p:sp>
        <p:nvSpPr>
          <p:cNvPr id="3" name="Slide Number Placeholder 2"/>
          <p:cNvSpPr>
            <a:spLocks noGrp="1"/>
          </p:cNvSpPr>
          <p:nvPr>
            <p:ph type="sldNum" sz="quarter" idx="16"/>
          </p:nvPr>
        </p:nvSpPr>
        <p:spPr/>
        <p:txBody>
          <a:bodyPr/>
          <a:lstStyle/>
          <a:p>
            <a:fld id="{41FDA2C2-69E0-46EE-8574-559CE3F29F00}" type="slidenum">
              <a:rPr lang="en-US" altLang="en-US" smtClean="0"/>
              <a:pPr/>
              <a:t>13</a:t>
            </a:fld>
            <a:endParaRPr lang="en-US" altLang="en-US" dirty="0"/>
          </a:p>
        </p:txBody>
      </p:sp>
    </p:spTree>
    <p:extLst>
      <p:ext uri="{BB962C8B-B14F-4D97-AF65-F5344CB8AC3E}">
        <p14:creationId xmlns:p14="http://schemas.microsoft.com/office/powerpoint/2010/main" val="2759263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98736"/>
                                        </p:tgtEl>
                                        <p:attrNameLst>
                                          <p:attrName>style.visibility</p:attrName>
                                        </p:attrNameLst>
                                      </p:cBhvr>
                                      <p:to>
                                        <p:strVal val="visible"/>
                                      </p:to>
                                    </p:set>
                                    <p:animEffect transition="in" filter="fade">
                                      <p:cBhvr>
                                        <p:cTn id="7" dur="2000"/>
                                        <p:tgtEl>
                                          <p:spTgt spid="79873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98737"/>
                                        </p:tgtEl>
                                        <p:attrNameLst>
                                          <p:attrName>style.visibility</p:attrName>
                                        </p:attrNameLst>
                                      </p:cBhvr>
                                      <p:to>
                                        <p:strVal val="visible"/>
                                      </p:to>
                                    </p:set>
                                    <p:animEffect transition="in" filter="fade">
                                      <p:cBhvr>
                                        <p:cTn id="11" dur="2000"/>
                                        <p:tgtEl>
                                          <p:spTgt spid="798737"/>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98738"/>
                                        </p:tgtEl>
                                        <p:attrNameLst>
                                          <p:attrName>style.visibility</p:attrName>
                                        </p:attrNameLst>
                                      </p:cBhvr>
                                      <p:to>
                                        <p:strVal val="visible"/>
                                      </p:to>
                                    </p:set>
                                    <p:animEffect transition="in" filter="fade">
                                      <p:cBhvr>
                                        <p:cTn id="15" dur="2000"/>
                                        <p:tgtEl>
                                          <p:spTgt spid="798738"/>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38" grpId="0" animBg="1"/>
      <p:bldP spid="798737" grpId="0" animBg="1"/>
      <p:bldP spid="79873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pPr eaLnBrk="1" hangingPunct="1"/>
            <a:r>
              <a:rPr lang="en-GB" altLang="en-US" dirty="0">
                <a:latin typeface="Gill Sans Infant Std" pitchFamily="34" charset="0"/>
                <a:cs typeface="Gill Sans Infant Std" pitchFamily="34" charset="0"/>
              </a:rPr>
              <a:t>¿Qué entendemos por prácticas recomendadas de la ALNP?</a:t>
            </a:r>
            <a:endParaRPr lang="en-US" altLang="en-US" dirty="0">
              <a:latin typeface="Gill Sans Infant Std" pitchFamily="34" charset="0"/>
              <a:cs typeface="Gill Sans Infant Std" pitchFamily="34" charset="0"/>
            </a:endParaRPr>
          </a:p>
        </p:txBody>
      </p:sp>
      <p:sp>
        <p:nvSpPr>
          <p:cNvPr id="83971" name="Content Placeholder 2"/>
          <p:cNvSpPr>
            <a:spLocks noGrp="1"/>
          </p:cNvSpPr>
          <p:nvPr>
            <p:ph idx="1"/>
          </p:nvPr>
        </p:nvSpPr>
        <p:spPr>
          <a:xfrm>
            <a:off x="431803" y="1196753"/>
            <a:ext cx="4278313" cy="4706939"/>
          </a:xfrm>
        </p:spPr>
        <p:txBody>
          <a:bodyPr/>
          <a:lstStyle/>
          <a:p>
            <a:pPr lvl="1" algn="ctr" eaLnBrk="1" hangingPunct="1"/>
            <a:r>
              <a:rPr lang="en-US" altLang="en-US" sz="2400" b="1" dirty="0">
                <a:solidFill>
                  <a:srgbClr val="F20F0E"/>
                </a:solidFill>
                <a:latin typeface="Gill Sans Infant Std" pitchFamily="34" charset="0"/>
                <a:cs typeface="Gill Sans Infant Std" pitchFamily="34" charset="0"/>
              </a:rPr>
              <a:t>LACTANCIA:</a:t>
            </a:r>
          </a:p>
          <a:p>
            <a:pPr lvl="2" eaLnBrk="1" hangingPunct="1"/>
            <a:r>
              <a:rPr lang="en-GB" altLang="en-US" sz="2400" dirty="0">
                <a:latin typeface="Gill Sans Infant Std" pitchFamily="34" charset="0"/>
                <a:cs typeface="Gill Sans Infant Std" pitchFamily="34" charset="0"/>
              </a:rPr>
              <a:t>Lactancia materna inmediatamente después del nacimiento (</a:t>
            </a:r>
            <a:r>
              <a:rPr lang="en-GB" altLang="en-US" sz="2400" dirty="0">
                <a:solidFill>
                  <a:schemeClr val="tx2"/>
                </a:solidFill>
                <a:latin typeface="Gill Sans Infant Std" pitchFamily="34" charset="0"/>
                <a:cs typeface="Gill Sans Infant Std" pitchFamily="34" charset="0"/>
              </a:rPr>
              <a:t>primera hora</a:t>
            </a:r>
            <a:r>
              <a:rPr lang="en-GB" altLang="en-US" sz="2400" dirty="0">
                <a:latin typeface="Gill Sans Infant Std" pitchFamily="34" charset="0"/>
                <a:cs typeface="Gill Sans Infant Std" pitchFamily="34" charset="0"/>
              </a:rPr>
              <a:t>).</a:t>
            </a:r>
          </a:p>
          <a:p>
            <a:pPr lvl="2" eaLnBrk="1" hangingPunct="1"/>
            <a:r>
              <a:rPr lang="en-GB" altLang="en-US" sz="2400" dirty="0">
                <a:latin typeface="Gill Sans Infant Std" pitchFamily="34" charset="0"/>
                <a:cs typeface="Gill Sans Infant Std" pitchFamily="34" charset="0"/>
              </a:rPr>
              <a:t>Lactancia materna exclusiva durante </a:t>
            </a:r>
            <a:r>
              <a:rPr lang="en-GB" altLang="en-US" sz="2400" dirty="0">
                <a:solidFill>
                  <a:schemeClr val="tx2"/>
                </a:solidFill>
                <a:latin typeface="Gill Sans Infant Std" pitchFamily="34" charset="0"/>
                <a:cs typeface="Gill Sans Infant Std" pitchFamily="34" charset="0"/>
              </a:rPr>
              <a:t>6 meses.</a:t>
            </a:r>
          </a:p>
        </p:txBody>
      </p:sp>
      <p:sp>
        <p:nvSpPr>
          <p:cNvPr id="83974" name="Content Placeholder 5"/>
          <p:cNvSpPr>
            <a:spLocks noGrp="1"/>
          </p:cNvSpPr>
          <p:nvPr>
            <p:ph idx="14"/>
          </p:nvPr>
        </p:nvSpPr>
        <p:spPr>
          <a:xfrm>
            <a:off x="4710116" y="1196753"/>
            <a:ext cx="3997325" cy="4706939"/>
          </a:xfrm>
        </p:spPr>
        <p:txBody>
          <a:bodyPr/>
          <a:lstStyle/>
          <a:p>
            <a:pPr lvl="1" algn="ctr" eaLnBrk="1" hangingPunct="1"/>
            <a:r>
              <a:rPr lang="en-US" altLang="en-US" sz="2400" b="1" dirty="0">
                <a:solidFill>
                  <a:srgbClr val="F20F0E"/>
                </a:solidFill>
                <a:latin typeface="Gill Sans Infant Std" pitchFamily="34" charset="0"/>
                <a:cs typeface="Gill Sans Infant Std" pitchFamily="34" charset="0"/>
              </a:rPr>
              <a:t>LA ALIMENTACIÓN COMPLEMENTARIA:</a:t>
            </a:r>
          </a:p>
          <a:p>
            <a:pPr lvl="2" eaLnBrk="1" hangingPunct="1"/>
            <a:r>
              <a:rPr lang="en-GB" altLang="en-US" sz="2400" dirty="0" err="1">
                <a:solidFill>
                  <a:schemeClr val="tx2"/>
                </a:solidFill>
                <a:latin typeface="Gill Sans Infant Std" pitchFamily="34" charset="0"/>
                <a:cs typeface="Gill Sans Infant Std" pitchFamily="34" charset="0"/>
              </a:rPr>
              <a:t>Oportuna</a:t>
            </a:r>
            <a:r>
              <a:rPr lang="en-GB" altLang="en-US" sz="2400" dirty="0">
                <a:latin typeface="Gill Sans Infant Std" pitchFamily="34" charset="0"/>
                <a:cs typeface="Gill Sans Infant Std" pitchFamily="34" charset="0"/>
              </a:rPr>
              <a:t> (introducido a los 6 meses, 180 días).</a:t>
            </a:r>
          </a:p>
          <a:p>
            <a:pPr lvl="2" eaLnBrk="1" hangingPunct="1"/>
            <a:r>
              <a:rPr lang="en-GB" altLang="en-US" sz="2400" dirty="0" err="1">
                <a:solidFill>
                  <a:schemeClr val="tx2"/>
                </a:solidFill>
                <a:latin typeface="Gill Sans Infant Std" pitchFamily="34" charset="0"/>
                <a:cs typeface="Gill Sans Infant Std" pitchFamily="34" charset="0"/>
              </a:rPr>
              <a:t>Adecuada</a:t>
            </a:r>
            <a:r>
              <a:rPr lang="en-GB" altLang="en-US" sz="2400" dirty="0">
                <a:latin typeface="Gill Sans Infant Std" pitchFamily="34" charset="0"/>
                <a:cs typeface="Gill Sans Infant Std" pitchFamily="34" charset="0"/>
              </a:rPr>
              <a:t> en energía y nutrientes.</a:t>
            </a:r>
          </a:p>
          <a:p>
            <a:pPr lvl="2" eaLnBrk="1" hangingPunct="1"/>
            <a:r>
              <a:rPr lang="en-GB" altLang="en-US" sz="2400" dirty="0" err="1">
                <a:solidFill>
                  <a:schemeClr val="tx2"/>
                </a:solidFill>
                <a:latin typeface="Gill Sans Infant Std" pitchFamily="34" charset="0"/>
                <a:cs typeface="Gill Sans Infant Std" pitchFamily="34" charset="0"/>
              </a:rPr>
              <a:t>Higiénicamente</a:t>
            </a:r>
            <a:r>
              <a:rPr lang="en-GB" altLang="en-US" sz="2400" dirty="0">
                <a:latin typeface="Gill Sans Infant Std" pitchFamily="34" charset="0"/>
                <a:cs typeface="Gill Sans Infant Std" pitchFamily="34" charset="0"/>
              </a:rPr>
              <a:t> </a:t>
            </a:r>
            <a:r>
              <a:rPr lang="en-GB" altLang="en-US" sz="2400" dirty="0" err="1">
                <a:latin typeface="Gill Sans Infant Std" pitchFamily="34" charset="0"/>
                <a:cs typeface="Gill Sans Infant Std" pitchFamily="34" charset="0"/>
              </a:rPr>
              <a:t>preparada</a:t>
            </a:r>
            <a:r>
              <a:rPr lang="en-GB" altLang="en-US" sz="2400" dirty="0">
                <a:latin typeface="Gill Sans Infant Std" pitchFamily="34" charset="0"/>
                <a:cs typeface="Gill Sans Infant Std" pitchFamily="34" charset="0"/>
              </a:rPr>
              <a:t>, </a:t>
            </a:r>
            <a:r>
              <a:rPr lang="en-GB" altLang="en-US" sz="2400" dirty="0" err="1">
                <a:latin typeface="Gill Sans Infant Std" pitchFamily="34" charset="0"/>
                <a:cs typeface="Gill Sans Infant Std" pitchFamily="34" charset="0"/>
              </a:rPr>
              <a:t>almacenada</a:t>
            </a:r>
            <a:r>
              <a:rPr lang="en-GB" altLang="en-US" sz="2400" dirty="0">
                <a:latin typeface="Gill Sans Infant Std" pitchFamily="34" charset="0"/>
                <a:cs typeface="Gill Sans Infant Std" pitchFamily="34" charset="0"/>
              </a:rPr>
              <a:t> y </a:t>
            </a:r>
            <a:r>
              <a:rPr lang="en-GB" altLang="en-US" sz="2400" dirty="0" err="1">
                <a:latin typeface="Gill Sans Infant Std" pitchFamily="34" charset="0"/>
                <a:cs typeface="Gill Sans Infant Std" pitchFamily="34" charset="0"/>
              </a:rPr>
              <a:t>utilizada</a:t>
            </a:r>
            <a:r>
              <a:rPr lang="en-GB" altLang="en-US" sz="2400" dirty="0">
                <a:latin typeface="Gill Sans Infant Std" pitchFamily="34" charset="0"/>
                <a:cs typeface="Gill Sans Infant Std" pitchFamily="34" charset="0"/>
              </a:rPr>
              <a:t>.</a:t>
            </a:r>
          </a:p>
          <a:p>
            <a:pPr lvl="2" eaLnBrk="1" hangingPunct="1"/>
            <a:r>
              <a:rPr lang="en-GB" altLang="en-US" sz="2400" dirty="0">
                <a:solidFill>
                  <a:schemeClr val="tx2"/>
                </a:solidFill>
                <a:latin typeface="Gill Sans Infant Std" pitchFamily="34" charset="0"/>
                <a:cs typeface="Gill Sans Infant Std" pitchFamily="34" charset="0"/>
              </a:rPr>
              <a:t>Frecuencia</a:t>
            </a:r>
            <a:r>
              <a:rPr lang="en-GB" altLang="en-US" sz="2400" dirty="0">
                <a:latin typeface="Gill Sans Infant Std" pitchFamily="34" charset="0"/>
                <a:cs typeface="Gill Sans Infant Std" pitchFamily="34" charset="0"/>
              </a:rPr>
              <a:t> apropiada, método de alimentación, alimentación activa.</a:t>
            </a:r>
          </a:p>
          <a:p>
            <a:pPr lvl="2" eaLnBrk="1" hangingPunct="1"/>
            <a:r>
              <a:rPr lang="en-GB" altLang="en-US" sz="2400" dirty="0">
                <a:solidFill>
                  <a:schemeClr val="tx2"/>
                </a:solidFill>
                <a:latin typeface="Gill Sans Infant Std" pitchFamily="34" charset="0"/>
                <a:cs typeface="Gill Sans Infant Std" pitchFamily="34" charset="0"/>
              </a:rPr>
              <a:t>Lactancia materna continuada hasta los</a:t>
            </a:r>
            <a:r>
              <a:rPr lang="en-GB" altLang="en-US" sz="2400" dirty="0">
                <a:latin typeface="Gill Sans Infant Std" pitchFamily="34" charset="0"/>
                <a:cs typeface="Gill Sans Infant Std" pitchFamily="34" charset="0"/>
              </a:rPr>
              <a:t> 24 meses o más.</a:t>
            </a:r>
          </a:p>
        </p:txBody>
      </p:sp>
      <p:sp>
        <p:nvSpPr>
          <p:cNvPr id="2" name="Slide Number Placeholder 1"/>
          <p:cNvSpPr>
            <a:spLocks noGrp="1"/>
          </p:cNvSpPr>
          <p:nvPr>
            <p:ph type="sldNum" sz="quarter" idx="17"/>
          </p:nvPr>
        </p:nvSpPr>
        <p:spPr/>
        <p:txBody>
          <a:bodyPr/>
          <a:lstStyle/>
          <a:p>
            <a:fld id="{D378166B-3E05-47A0-A62E-2EB4557568BF}" type="slidenum">
              <a:rPr lang="en-US" altLang="en-US" smtClean="0"/>
              <a:pPr/>
              <a:t>14</a:t>
            </a:fld>
            <a:endParaRPr lang="en-US" altLang="en-US" dirty="0"/>
          </a:p>
        </p:txBody>
      </p:sp>
      <p:sp>
        <p:nvSpPr>
          <p:cNvPr id="6" name="TextBox 5"/>
          <p:cNvSpPr txBox="1"/>
          <p:nvPr/>
        </p:nvSpPr>
        <p:spPr>
          <a:xfrm>
            <a:off x="2196135" y="5782402"/>
            <a:ext cx="864096" cy="123111"/>
          </a:xfrm>
          <a:prstGeom prst="rect">
            <a:avLst/>
          </a:prstGeom>
          <a:noFill/>
        </p:spPr>
        <p:txBody>
          <a:bodyPr wrap="square" lIns="0" tIns="0" rIns="0" bIns="0" rtlCol="0" anchor="t">
            <a:spAutoFit/>
          </a:bodyPr>
          <a:lstStyle/>
          <a:p>
            <a:r>
              <a:rPr lang="en-US" sz="800" dirty="0">
                <a:solidFill>
                  <a:schemeClr val="bg1"/>
                </a:solidFill>
                <a:latin typeface="Gill Sans Infant Std"/>
                <a:cs typeface="Gill Sans Infant Std"/>
              </a:rPr>
              <a:t>Save the Children</a:t>
            </a:r>
          </a:p>
        </p:txBody>
      </p:sp>
      <p:sp>
        <p:nvSpPr>
          <p:cNvPr id="12" name="Footer Placeholder 3"/>
          <p:cNvSpPr txBox="1">
            <a:spLocks/>
          </p:cNvSpPr>
          <p:nvPr/>
        </p:nvSpPr>
        <p:spPr bwMode="auto">
          <a:xfrm>
            <a:off x="2525716" y="6520261"/>
            <a:ext cx="3824287"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9pPr>
          </a:lstStyle>
          <a:p>
            <a:r>
              <a:rPr lang="en-GB" altLang="en-US" sz="1000" dirty="0">
                <a:latin typeface="Gill Sans Infant Std" pitchFamily="34" charset="0"/>
              </a:rPr>
              <a:t>FORMACIÓN DEL IYCF-E: ¿POR QUÉ ES IMPORTANTE EL IYCF-E?</a:t>
            </a:r>
          </a:p>
        </p:txBody>
      </p:sp>
      <p:pic>
        <p:nvPicPr>
          <p:cNvPr id="7" name="Picture 7" descr="A group of people looking at each other&#10;&#10;Description generated with high confidence">
            <a:extLst>
              <a:ext uri="{FF2B5EF4-FFF2-40B4-BE49-F238E27FC236}">
                <a16:creationId xmlns:a16="http://schemas.microsoft.com/office/drawing/2014/main" id="{F978DF29-1FBE-4D0E-BDB8-F23CB20F52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8239" y="3166357"/>
            <a:ext cx="2743200" cy="1828621"/>
          </a:xfrm>
          <a:prstGeom prst="rect">
            <a:avLst/>
          </a:prstGeom>
        </p:spPr>
      </p:pic>
      <p:sp>
        <p:nvSpPr>
          <p:cNvPr id="4" name="TextBox 3"/>
          <p:cNvSpPr txBox="1"/>
          <p:nvPr/>
        </p:nvSpPr>
        <p:spPr>
          <a:xfrm>
            <a:off x="498576" y="4837952"/>
            <a:ext cx="1296144" cy="123111"/>
          </a:xfrm>
          <a:prstGeom prst="rect">
            <a:avLst/>
          </a:prstGeom>
          <a:noFill/>
        </p:spPr>
        <p:txBody>
          <a:bodyPr wrap="square" lIns="0" tIns="0" rIns="0" bIns="0" rtlCol="0" anchor="t">
            <a:spAutoFit/>
          </a:bodyPr>
          <a:lstStyle/>
          <a:p>
            <a:r>
              <a:rPr lang="en-US" sz="800" dirty="0">
                <a:solidFill>
                  <a:srgbClr val="FFFFFF"/>
                </a:solidFill>
                <a:latin typeface="Gill Sans Infant Std"/>
                <a:cs typeface="Gill Sans Infant Std"/>
              </a:rPr>
              <a:t>Save the Children</a:t>
            </a:r>
          </a:p>
        </p:txBody>
      </p:sp>
      <p:pic>
        <p:nvPicPr>
          <p:cNvPr id="9" name="Picture 9" descr="A person sitting on a table&#10;&#10;Description generated with high confidence">
            <a:extLst>
              <a:ext uri="{FF2B5EF4-FFF2-40B4-BE49-F238E27FC236}">
                <a16:creationId xmlns:a16="http://schemas.microsoft.com/office/drawing/2014/main" id="{7E795624-BEEC-4359-B96C-C12B6125DB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97046" y="4781377"/>
            <a:ext cx="2370819" cy="1546589"/>
          </a:xfrm>
          <a:prstGeom prst="rect">
            <a:avLst/>
          </a:prstGeom>
        </p:spPr>
      </p:pic>
      <p:sp>
        <p:nvSpPr>
          <p:cNvPr id="13" name="TextBox 12">
            <a:extLst>
              <a:ext uri="{FF2B5EF4-FFF2-40B4-BE49-F238E27FC236}">
                <a16:creationId xmlns:a16="http://schemas.microsoft.com/office/drawing/2014/main" id="{0D3FA958-149E-4078-A024-11EAC9C4B21B}"/>
              </a:ext>
            </a:extLst>
          </p:cNvPr>
          <p:cNvSpPr txBox="1"/>
          <p:nvPr/>
        </p:nvSpPr>
        <p:spPr>
          <a:xfrm>
            <a:off x="2166215" y="6205306"/>
            <a:ext cx="922271"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800" dirty="0">
                <a:solidFill>
                  <a:srgbClr val="FFFFFF"/>
                </a:solidFill>
                <a:latin typeface="Gill Sans Infant Std"/>
                <a:cs typeface="Gill Sans Infant Std"/>
              </a:rPr>
              <a:t>Save the Children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7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971">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397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397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397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397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397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rtlCol="0"/>
          <a:lstStyle/>
          <a:p>
            <a:pPr eaLnBrk="1" fontAlgn="auto" hangingPunct="1">
              <a:spcAft>
                <a:spcPts val="0"/>
              </a:spcAft>
              <a:defRPr/>
            </a:pPr>
            <a:r>
              <a:rPr lang="en-US" dirty="0">
                <a:ea typeface="+mj-ea"/>
              </a:rPr>
              <a:t>IYCF-E y MORTALIDAD</a:t>
            </a:r>
          </a:p>
        </p:txBody>
      </p:sp>
      <p:sp>
        <p:nvSpPr>
          <p:cNvPr id="94211" name="Content Placeholder 3"/>
          <p:cNvSpPr>
            <a:spLocks noGrp="1"/>
          </p:cNvSpPr>
          <p:nvPr>
            <p:ph idx="1"/>
          </p:nvPr>
        </p:nvSpPr>
        <p:spPr>
          <a:xfrm>
            <a:off x="611562" y="1600201"/>
            <a:ext cx="8095879" cy="4706939"/>
          </a:xfrm>
        </p:spPr>
        <p:txBody>
          <a:bodyPr/>
          <a:lstStyle/>
          <a:p>
            <a:pPr algn="ctr" eaLnBrk="1" hangingPunct="1">
              <a:defRPr/>
            </a:pPr>
            <a:r>
              <a:rPr lang="en-GB" altLang="en-US" dirty="0">
                <a:solidFill>
                  <a:srgbClr val="F20F0E"/>
                </a:solidFill>
                <a:latin typeface="Gill Sans Infant MT"/>
                <a:ea typeface="Gill Sans MT" pitchFamily="34" charset="0"/>
                <a:cs typeface="Gill Sans MT" pitchFamily="34" charset="0"/>
              </a:rPr>
              <a:t>¿Cuál cree usted que es el medio más eficaz para prevenir las muertes de menores de cinco años? </a:t>
            </a:r>
          </a:p>
          <a:p>
            <a:pPr marL="285744" indent="-285744" eaLnBrk="1" hangingPunct="1">
              <a:buClr>
                <a:schemeClr val="tx2"/>
              </a:buClr>
              <a:buFont typeface="Arial" panose="020B0604020202020204" pitchFamily="34" charset="0"/>
              <a:buChar char="•"/>
              <a:defRPr/>
            </a:pPr>
            <a:endParaRPr lang="en-US" altLang="en-US" b="0" dirty="0">
              <a:solidFill>
                <a:schemeClr val="tx1"/>
              </a:solidFill>
              <a:latin typeface="Gill Sans Infant MT"/>
              <a:ea typeface="Gill Sans MT" pitchFamily="34" charset="0"/>
              <a:cs typeface="Gill Sans MT" pitchFamily="34" charset="0"/>
            </a:endParaRPr>
          </a:p>
          <a:p>
            <a:pPr marL="285744" indent="-285744" eaLnBrk="1" hangingPunct="1">
              <a:buClr>
                <a:schemeClr val="tx2"/>
              </a:buClr>
              <a:buFont typeface="Arial" panose="020B0604020202020204" pitchFamily="34" charset="0"/>
              <a:buChar char="•"/>
              <a:defRPr/>
            </a:pPr>
            <a:r>
              <a:rPr lang="en-US" altLang="en-US" b="0" dirty="0">
                <a:solidFill>
                  <a:schemeClr val="tx1"/>
                </a:solidFill>
                <a:latin typeface="Gill Sans Infant MT"/>
                <a:ea typeface="Gill Sans MT" pitchFamily="34" charset="0"/>
                <a:cs typeface="Gill Sans MT" pitchFamily="34" charset="0"/>
              </a:rPr>
              <a:t>Materiales tratados con insecticidas.</a:t>
            </a:r>
          </a:p>
          <a:p>
            <a:pPr marL="285744" indent="-285744" eaLnBrk="1" hangingPunct="1">
              <a:buClr>
                <a:schemeClr val="tx2"/>
              </a:buClr>
              <a:buFont typeface="Arial" panose="020B0604020202020204" pitchFamily="34" charset="0"/>
              <a:buChar char="•"/>
              <a:defRPr/>
            </a:pPr>
            <a:r>
              <a:rPr lang="en-US" altLang="en-US" b="0" dirty="0">
                <a:solidFill>
                  <a:schemeClr val="tx1"/>
                </a:solidFill>
                <a:latin typeface="Gill Sans Infant MT"/>
                <a:ea typeface="Gill Sans MT" pitchFamily="34" charset="0"/>
                <a:cs typeface="Gill Sans MT" pitchFamily="34" charset="0"/>
              </a:rPr>
              <a:t>Vacuna Hib (meningitis).</a:t>
            </a:r>
          </a:p>
          <a:p>
            <a:pPr marL="285744" indent="-285744" eaLnBrk="1" hangingPunct="1">
              <a:buClr>
                <a:schemeClr val="tx2"/>
              </a:buClr>
              <a:buFont typeface="Arial" panose="020B0604020202020204" pitchFamily="34" charset="0"/>
              <a:buChar char="•"/>
              <a:defRPr/>
            </a:pPr>
            <a:r>
              <a:rPr lang="en-US" altLang="en-US" b="0" dirty="0">
                <a:solidFill>
                  <a:schemeClr val="tx1"/>
                </a:solidFill>
                <a:latin typeface="Gill Sans Infant MT"/>
                <a:ea typeface="Gill Sans MT" pitchFamily="34" charset="0"/>
                <a:cs typeface="Gill Sans MT" pitchFamily="34" charset="0"/>
              </a:rPr>
              <a:t>Lactancia materna exclusiva y continuada.</a:t>
            </a:r>
          </a:p>
          <a:p>
            <a:pPr marL="285744" indent="-285744" eaLnBrk="1" hangingPunct="1">
              <a:buClr>
                <a:schemeClr val="tx2"/>
              </a:buClr>
              <a:buFont typeface="Arial" panose="020B0604020202020204" pitchFamily="34" charset="0"/>
              <a:buChar char="•"/>
              <a:defRPr/>
            </a:pPr>
            <a:r>
              <a:rPr lang="en-US" altLang="en-US" b="0" dirty="0">
                <a:solidFill>
                  <a:schemeClr val="tx1"/>
                </a:solidFill>
                <a:latin typeface="Gill Sans Infant MT"/>
                <a:ea typeface="Gill Sans MT" pitchFamily="34" charset="0"/>
                <a:cs typeface="Gill Sans MT" pitchFamily="34" charset="0"/>
              </a:rPr>
              <a:t>Alimentación complementaria adecuada.</a:t>
            </a:r>
          </a:p>
          <a:p>
            <a:pPr marL="285744" indent="-285744" eaLnBrk="1" hangingPunct="1">
              <a:buClr>
                <a:schemeClr val="tx2"/>
              </a:buClr>
              <a:buFont typeface="Arial" panose="020B0604020202020204" pitchFamily="34" charset="0"/>
              <a:buChar char="•"/>
              <a:defRPr/>
            </a:pPr>
            <a:r>
              <a:rPr lang="en-US" altLang="en-US" b="0" dirty="0">
                <a:solidFill>
                  <a:schemeClr val="tx1"/>
                </a:solidFill>
                <a:latin typeface="Gill Sans Infant MT"/>
                <a:ea typeface="Gill Sans MT" pitchFamily="34" charset="0"/>
                <a:cs typeface="Gill Sans MT" pitchFamily="34" charset="0"/>
              </a:rPr>
              <a:t>Suplementos de vitamina A y Zinc.</a:t>
            </a:r>
          </a:p>
        </p:txBody>
      </p:sp>
      <p:sp>
        <p:nvSpPr>
          <p:cNvPr id="89093" name="Footer Placeholder 2"/>
          <p:cNvSpPr>
            <a:spLocks noGrp="1"/>
          </p:cNvSpPr>
          <p:nvPr>
            <p:ph type="ftr" sz="quarter" idx="1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32" indent="-285744">
              <a:defRPr>
                <a:solidFill>
                  <a:schemeClr val="tx1"/>
                </a:solidFill>
                <a:latin typeface="Arial" panose="020B0604020202020204" pitchFamily="34" charset="0"/>
                <a:ea typeface="MS PGothic" panose="020B0600070205080204" pitchFamily="34" charset="-128"/>
              </a:defRPr>
            </a:lvl2pPr>
            <a:lvl3pPr marL="1142971" indent="-228594">
              <a:defRPr>
                <a:solidFill>
                  <a:schemeClr val="tx1"/>
                </a:solidFill>
                <a:latin typeface="Arial" panose="020B0604020202020204" pitchFamily="34" charset="0"/>
                <a:ea typeface="MS PGothic" panose="020B0600070205080204" pitchFamily="34" charset="-128"/>
              </a:defRPr>
            </a:lvl3pPr>
            <a:lvl4pPr marL="1600160" indent="-228594">
              <a:defRPr>
                <a:solidFill>
                  <a:schemeClr val="tx1"/>
                </a:solidFill>
                <a:latin typeface="Arial" panose="020B0604020202020204" pitchFamily="34" charset="0"/>
                <a:ea typeface="MS PGothic" panose="020B0600070205080204" pitchFamily="34" charset="-128"/>
              </a:defRPr>
            </a:lvl4pPr>
            <a:lvl5pPr marL="2057349" indent="-228594">
              <a:defRPr>
                <a:solidFill>
                  <a:schemeClr val="tx1"/>
                </a:solidFill>
                <a:latin typeface="Arial" panose="020B0604020202020204" pitchFamily="34" charset="0"/>
                <a:ea typeface="MS PGothic" panose="020B0600070205080204" pitchFamily="34" charset="-128"/>
              </a:defRPr>
            </a:lvl5pPr>
            <a:lvl6pPr marL="2514537" indent="-2285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726" indent="-2285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8914" indent="-2285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103" indent="-2285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dirty="0">
                <a:solidFill>
                  <a:srgbClr val="222221"/>
                </a:solidFill>
                <a:latin typeface="Gill Sans Infant Std" pitchFamily="34" charset="0"/>
              </a:rPr>
              <a:t>FORMACIÓN DEL IYCF-E: ¿POR QUÉ ES IMPORTANTE EL IYCF-E?</a:t>
            </a:r>
          </a:p>
        </p:txBody>
      </p:sp>
      <p:sp>
        <p:nvSpPr>
          <p:cNvPr id="3" name="Slide Number Placeholder 2"/>
          <p:cNvSpPr>
            <a:spLocks noGrp="1"/>
          </p:cNvSpPr>
          <p:nvPr>
            <p:ph type="sldNum" sz="quarter" idx="16"/>
          </p:nvPr>
        </p:nvSpPr>
        <p:spPr/>
        <p:txBody>
          <a:bodyPr/>
          <a:lstStyle/>
          <a:p>
            <a:fld id="{41FDA2C2-69E0-46EE-8574-559CE3F29F00}" type="slidenum">
              <a:rPr lang="en-US" altLang="en-US" smtClean="0"/>
              <a:pPr/>
              <a:t>15</a:t>
            </a:fld>
            <a:endParaRPr lang="en-US" alt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94211">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2"/>
          <p:cNvGraphicFramePr>
            <a:graphicFrameLocks noGrp="1"/>
          </p:cNvGraphicFramePr>
          <p:nvPr/>
        </p:nvGraphicFramePr>
        <p:xfrm>
          <a:off x="408398" y="1173701"/>
          <a:ext cx="8336730" cy="5296426"/>
        </p:xfrm>
        <a:graphic>
          <a:graphicData uri="http://schemas.openxmlformats.org/drawingml/2006/table">
            <a:tbl>
              <a:tblPr/>
              <a:tblGrid>
                <a:gridCol w="4898827">
                  <a:extLst>
                    <a:ext uri="{9D8B030D-6E8A-4147-A177-3AD203B41FA5}">
                      <a16:colId xmlns:a16="http://schemas.microsoft.com/office/drawing/2014/main" val="20000"/>
                    </a:ext>
                  </a:extLst>
                </a:gridCol>
                <a:gridCol w="3437903">
                  <a:extLst>
                    <a:ext uri="{9D8B030D-6E8A-4147-A177-3AD203B41FA5}">
                      <a16:colId xmlns:a16="http://schemas.microsoft.com/office/drawing/2014/main" val="20001"/>
                    </a:ext>
                  </a:extLst>
                </a:gridCol>
              </a:tblGrid>
              <a:tr h="7031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2000" b="1" i="0" u="none" strike="noStrike" cap="none" normalizeH="0" baseline="0" dirty="0">
                          <a:ln>
                            <a:noFill/>
                          </a:ln>
                          <a:solidFill>
                            <a:schemeClr val="bg1"/>
                          </a:solidFill>
                          <a:effectLst/>
                          <a:latin typeface="Gill Sans Infant Std"/>
                          <a:ea typeface="Times New Roman" charset="0"/>
                          <a:cs typeface="Gill Sans Infant Std"/>
                        </a:rPr>
                        <a:t>Intervenciones preventivas</a:t>
                      </a:r>
                    </a:p>
                  </a:txBody>
                  <a:tcPr marL="90000" marR="90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2000" b="1" i="0" u="none" strike="noStrike" cap="none" normalizeH="0" baseline="0" dirty="0">
                          <a:ln>
                            <a:noFill/>
                          </a:ln>
                          <a:solidFill>
                            <a:schemeClr val="bg1"/>
                          </a:solidFill>
                          <a:effectLst/>
                          <a:latin typeface="Gill Sans Infant Std"/>
                          <a:ea typeface="Times New Roman" charset="0"/>
                          <a:cs typeface="Gill Sans Infant Std"/>
                        </a:rPr>
                        <a:t>Proporción de muertes de menores de 5 años evitadas</a:t>
                      </a:r>
                    </a:p>
                  </a:txBody>
                  <a:tcPr marL="90000" marR="90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031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zh-CN" sz="2000" b="0" i="0" u="none" strike="noStrike" cap="none" normalizeH="0" baseline="0" dirty="0">
                          <a:ln>
                            <a:noFill/>
                          </a:ln>
                          <a:solidFill>
                            <a:schemeClr val="bg1"/>
                          </a:solidFill>
                          <a:effectLst/>
                          <a:latin typeface="Gill Sans Infant Std"/>
                          <a:ea typeface="Times New Roman" charset="0"/>
                          <a:cs typeface="Gill Sans Infant Std"/>
                        </a:rPr>
                        <a:t>Lactancia materna exclusiva y continuada hasta el primer año de vida</a:t>
                      </a:r>
                    </a:p>
                  </a:txBody>
                  <a:tcPr marL="90000" marR="90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2000" b="1" i="0" u="none" strike="noStrike" cap="none" normalizeH="0" baseline="0" dirty="0">
                          <a:ln>
                            <a:noFill/>
                          </a:ln>
                          <a:solidFill>
                            <a:srgbClr val="FF0000"/>
                          </a:solidFill>
                          <a:effectLst/>
                          <a:latin typeface="Gill Sans Infant Std"/>
                          <a:ea typeface="Times New Roman" charset="0"/>
                          <a:cs typeface="Gill Sans Infant Std"/>
                        </a:rPr>
                        <a:t>13%</a:t>
                      </a:r>
                      <a:endParaRPr kumimoji="0" lang="en-AU" altLang="zh-CN" sz="2000" b="0" i="0" u="none" strike="noStrike" cap="none" normalizeH="0" baseline="0" dirty="0">
                        <a:ln>
                          <a:noFill/>
                        </a:ln>
                        <a:solidFill>
                          <a:srgbClr val="FF0000"/>
                        </a:solidFill>
                        <a:effectLst/>
                        <a:latin typeface="Gill Sans Infant Std"/>
                        <a:ea typeface="Times New Roman" charset="0"/>
                        <a:cs typeface="Gill Sans Infant Std"/>
                      </a:endParaRPr>
                    </a:p>
                  </a:txBody>
                  <a:tcPr marL="90000" marR="90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1"/>
                  </a:ext>
                </a:extLst>
              </a:tr>
              <a:tr h="3983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zh-CN" sz="2000" b="0" i="0" u="none" strike="noStrike" cap="none" normalizeH="0" baseline="0" dirty="0">
                          <a:ln>
                            <a:noFill/>
                          </a:ln>
                          <a:solidFill>
                            <a:schemeClr val="bg1"/>
                          </a:solidFill>
                          <a:effectLst/>
                          <a:latin typeface="Gill Sans Infant Std"/>
                          <a:ea typeface="Times New Roman" charset="0"/>
                          <a:cs typeface="Gill Sans Infant Std"/>
                        </a:rPr>
                        <a:t>Materiales tratados con insecticida</a:t>
                      </a:r>
                    </a:p>
                  </a:txBody>
                  <a:tcPr marL="90000" marR="90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2000" b="0" i="0" u="none" strike="noStrike" cap="none" normalizeH="0" baseline="0" dirty="0">
                          <a:ln>
                            <a:noFill/>
                          </a:ln>
                          <a:solidFill>
                            <a:schemeClr val="tx1"/>
                          </a:solidFill>
                          <a:effectLst/>
                          <a:latin typeface="Gill Sans Infant Std"/>
                          <a:ea typeface="Times New Roman" charset="0"/>
                          <a:cs typeface="Gill Sans Infant Std"/>
                        </a:rPr>
                        <a:t>7%</a:t>
                      </a:r>
                    </a:p>
                  </a:txBody>
                  <a:tcPr marL="90000" marR="90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983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zh-CN" sz="2000" b="0" i="0" u="none" strike="noStrike" cap="none" normalizeH="0" baseline="0" dirty="0">
                          <a:ln>
                            <a:noFill/>
                          </a:ln>
                          <a:solidFill>
                            <a:schemeClr val="bg1"/>
                          </a:solidFill>
                          <a:effectLst/>
                          <a:latin typeface="Gill Sans Infant Std"/>
                          <a:ea typeface="Times New Roman" charset="0"/>
                          <a:cs typeface="Gill Sans Infant Std"/>
                        </a:rPr>
                        <a:t>Alimentación complementaria adecuada</a:t>
                      </a:r>
                    </a:p>
                  </a:txBody>
                  <a:tcPr marL="90000" marR="90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2000" b="1" i="0" u="none" strike="noStrike" cap="none" normalizeH="0" baseline="0" dirty="0">
                          <a:ln>
                            <a:noFill/>
                          </a:ln>
                          <a:solidFill>
                            <a:srgbClr val="FF0000"/>
                          </a:solidFill>
                          <a:effectLst/>
                          <a:latin typeface="Gill Sans Infant Std"/>
                          <a:ea typeface="Times New Roman" charset="0"/>
                          <a:cs typeface="Gill Sans Infant Std"/>
                        </a:rPr>
                        <a:t>6%</a:t>
                      </a:r>
                      <a:endParaRPr kumimoji="0" lang="en-AU" altLang="zh-CN" sz="2000" b="0" i="0" u="none" strike="noStrike" cap="none" normalizeH="0" baseline="0" dirty="0">
                        <a:ln>
                          <a:noFill/>
                        </a:ln>
                        <a:solidFill>
                          <a:srgbClr val="FF0000"/>
                        </a:solidFill>
                        <a:effectLst/>
                        <a:latin typeface="Gill Sans Infant Std"/>
                        <a:ea typeface="Times New Roman" charset="0"/>
                        <a:cs typeface="Gill Sans Infant Std"/>
                      </a:endParaRPr>
                    </a:p>
                  </a:txBody>
                  <a:tcPr marL="90000" marR="90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3"/>
                  </a:ext>
                </a:extLst>
              </a:tr>
              <a:tr h="3983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zh-CN" sz="2000" b="0" i="0" u="none" strike="noStrike" cap="none" normalizeH="0" baseline="0" dirty="0">
                          <a:ln>
                            <a:noFill/>
                          </a:ln>
                          <a:solidFill>
                            <a:schemeClr val="bg1"/>
                          </a:solidFill>
                          <a:effectLst/>
                          <a:latin typeface="Gill Sans Infant Std"/>
                          <a:ea typeface="Times New Roman" charset="0"/>
                          <a:cs typeface="Gill Sans Infant Std"/>
                        </a:rPr>
                        <a:t>Zinc</a:t>
                      </a:r>
                    </a:p>
                  </a:txBody>
                  <a:tcPr marL="90000" marR="90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2000" b="0" i="0" u="none" strike="noStrike" cap="none" normalizeH="0" baseline="0" dirty="0">
                          <a:ln>
                            <a:noFill/>
                          </a:ln>
                          <a:solidFill>
                            <a:schemeClr val="tx1"/>
                          </a:solidFill>
                          <a:effectLst/>
                          <a:latin typeface="Gill Sans Infant Std"/>
                          <a:ea typeface="Times New Roman" charset="0"/>
                          <a:cs typeface="Gill Sans Infant Std"/>
                        </a:rPr>
                        <a:t>5%</a:t>
                      </a:r>
                    </a:p>
                  </a:txBody>
                  <a:tcPr marL="90000" marR="90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983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zh-CN" sz="2000" b="0" i="0" u="none" strike="noStrike" cap="none" normalizeH="0" baseline="0" dirty="0" err="1">
                          <a:ln>
                            <a:noFill/>
                          </a:ln>
                          <a:solidFill>
                            <a:schemeClr val="bg1"/>
                          </a:solidFill>
                          <a:effectLst/>
                          <a:latin typeface="Gill Sans Infant Std"/>
                          <a:ea typeface="Times New Roman" charset="0"/>
                          <a:cs typeface="Gill Sans Infant Std"/>
                        </a:rPr>
                        <a:t>Parto</a:t>
                      </a:r>
                      <a:r>
                        <a:rPr kumimoji="0" lang="en-AU" altLang="zh-CN" sz="2000" b="0" i="0" u="none" strike="noStrike" cap="none" normalizeH="0" baseline="0" dirty="0">
                          <a:ln>
                            <a:noFill/>
                          </a:ln>
                          <a:solidFill>
                            <a:schemeClr val="bg1"/>
                          </a:solidFill>
                          <a:effectLst/>
                          <a:latin typeface="Gill Sans Infant Std"/>
                          <a:ea typeface="Times New Roman" charset="0"/>
                          <a:cs typeface="Gill Sans Infant Std"/>
                        </a:rPr>
                        <a:t> </a:t>
                      </a:r>
                      <a:r>
                        <a:rPr kumimoji="0" lang="en-AU" altLang="zh-CN" sz="2000" b="0" i="0" u="none" strike="noStrike" cap="none" normalizeH="0" baseline="0" dirty="0" err="1">
                          <a:ln>
                            <a:noFill/>
                          </a:ln>
                          <a:solidFill>
                            <a:schemeClr val="bg1"/>
                          </a:solidFill>
                          <a:effectLst/>
                          <a:latin typeface="Gill Sans Infant Std"/>
                          <a:ea typeface="Times New Roman" charset="0"/>
                          <a:cs typeface="Gill Sans Infant Std"/>
                        </a:rPr>
                        <a:t>higiénico</a:t>
                      </a:r>
                      <a:endParaRPr kumimoji="0" lang="en-AU" altLang="zh-CN" sz="2000" b="0" i="0" u="none" strike="noStrike" cap="none" normalizeH="0" baseline="0" dirty="0">
                        <a:ln>
                          <a:noFill/>
                        </a:ln>
                        <a:solidFill>
                          <a:schemeClr val="bg1"/>
                        </a:solidFill>
                        <a:effectLst/>
                        <a:latin typeface="Gill Sans Infant Std"/>
                        <a:ea typeface="Times New Roman" charset="0"/>
                        <a:cs typeface="Gill Sans Infant Std"/>
                      </a:endParaRPr>
                    </a:p>
                  </a:txBody>
                  <a:tcPr marL="90000" marR="90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2000" b="0" i="0" u="none" strike="noStrike" cap="none" normalizeH="0" baseline="0" dirty="0">
                          <a:ln>
                            <a:noFill/>
                          </a:ln>
                          <a:solidFill>
                            <a:schemeClr val="tx1"/>
                          </a:solidFill>
                          <a:effectLst/>
                          <a:latin typeface="Gill Sans Infant Std"/>
                          <a:ea typeface="Times New Roman" charset="0"/>
                          <a:cs typeface="Gill Sans Infant Std"/>
                        </a:rPr>
                        <a:t>4%</a:t>
                      </a:r>
                    </a:p>
                  </a:txBody>
                  <a:tcPr marL="90000" marR="90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r h="3983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zh-CN" sz="2000" b="0" i="0" u="none" strike="noStrike" cap="none" normalizeH="0" baseline="0" dirty="0">
                          <a:ln>
                            <a:noFill/>
                          </a:ln>
                          <a:solidFill>
                            <a:schemeClr val="bg1"/>
                          </a:solidFill>
                          <a:effectLst/>
                          <a:latin typeface="Gill Sans Infant Std"/>
                          <a:ea typeface="Times New Roman" charset="0"/>
                          <a:cs typeface="Gill Sans Infant Std"/>
                        </a:rPr>
                        <a:t>Vacuna Hib</a:t>
                      </a:r>
                    </a:p>
                  </a:txBody>
                  <a:tcPr marL="90000" marR="90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2000" b="0" i="0" u="none" strike="noStrike" cap="none" normalizeH="0" baseline="0" dirty="0">
                          <a:ln>
                            <a:noFill/>
                          </a:ln>
                          <a:solidFill>
                            <a:schemeClr val="tx1"/>
                          </a:solidFill>
                          <a:effectLst/>
                          <a:latin typeface="Gill Sans Infant Std"/>
                          <a:ea typeface="Times New Roman" charset="0"/>
                          <a:cs typeface="Gill Sans Infant Std"/>
                        </a:rPr>
                        <a:t>4%</a:t>
                      </a:r>
                    </a:p>
                  </a:txBody>
                  <a:tcPr marL="90000" marR="90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6"/>
                  </a:ext>
                </a:extLst>
              </a:tr>
              <a:tr h="3983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zh-CN" sz="2000" b="0" i="0" u="none" strike="noStrike" cap="none" normalizeH="0" baseline="0" dirty="0">
                          <a:ln>
                            <a:noFill/>
                          </a:ln>
                          <a:solidFill>
                            <a:schemeClr val="bg1"/>
                          </a:solidFill>
                          <a:effectLst/>
                          <a:latin typeface="Gill Sans Infant Std"/>
                          <a:ea typeface="Times New Roman" charset="0"/>
                          <a:cs typeface="Gill Sans Infant Std"/>
                        </a:rPr>
                        <a:t>Agua, saneamiento, higiene</a:t>
                      </a:r>
                    </a:p>
                  </a:txBody>
                  <a:tcPr marL="90000" marR="90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2000" b="0" i="0" u="none" strike="noStrike" cap="none" normalizeH="0" baseline="0" dirty="0">
                          <a:ln>
                            <a:noFill/>
                          </a:ln>
                          <a:solidFill>
                            <a:schemeClr val="tx1"/>
                          </a:solidFill>
                          <a:effectLst/>
                          <a:latin typeface="Gill Sans Infant Std"/>
                          <a:ea typeface="Times New Roman" charset="0"/>
                          <a:cs typeface="Gill Sans Infant Std"/>
                        </a:rPr>
                        <a:t>3%</a:t>
                      </a:r>
                    </a:p>
                  </a:txBody>
                  <a:tcPr marL="90000" marR="90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7"/>
                  </a:ext>
                </a:extLst>
              </a:tr>
              <a:tr h="3983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zh-CN" sz="2000" b="0" i="0" u="none" strike="noStrike" cap="none" normalizeH="0" baseline="0" dirty="0">
                          <a:ln>
                            <a:noFill/>
                          </a:ln>
                          <a:solidFill>
                            <a:schemeClr val="bg1"/>
                          </a:solidFill>
                          <a:effectLst/>
                          <a:latin typeface="Gill Sans Infant Std"/>
                          <a:ea typeface="Times New Roman" charset="0"/>
                          <a:cs typeface="Gill Sans Infant Std"/>
                        </a:rPr>
                        <a:t>Esteroides prenatales</a:t>
                      </a:r>
                    </a:p>
                  </a:txBody>
                  <a:tcPr marL="90000" marR="90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2000" b="0" i="0" u="none" strike="noStrike" cap="none" normalizeH="0" baseline="0" dirty="0">
                          <a:ln>
                            <a:noFill/>
                          </a:ln>
                          <a:solidFill>
                            <a:schemeClr val="tx1"/>
                          </a:solidFill>
                          <a:effectLst/>
                          <a:latin typeface="Gill Sans Infant Std"/>
                          <a:ea typeface="Times New Roman" charset="0"/>
                          <a:cs typeface="Gill Sans Infant Std"/>
                        </a:rPr>
                        <a:t>3%</a:t>
                      </a:r>
                    </a:p>
                  </a:txBody>
                  <a:tcPr marL="90000" marR="90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8"/>
                  </a:ext>
                </a:extLst>
              </a:tr>
              <a:tr h="3983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zh-CN" sz="2000" b="0" i="0" u="none" strike="noStrike" cap="none" normalizeH="0" baseline="0" dirty="0">
                          <a:ln>
                            <a:noFill/>
                          </a:ln>
                          <a:solidFill>
                            <a:schemeClr val="bg1"/>
                          </a:solidFill>
                          <a:effectLst/>
                          <a:latin typeface="Gill Sans Infant Std"/>
                          <a:ea typeface="Times New Roman" charset="0"/>
                          <a:cs typeface="Gill Sans Infant Std"/>
                        </a:rPr>
                        <a:t>Manejo de la temperatura del recién nacido</a:t>
                      </a:r>
                    </a:p>
                  </a:txBody>
                  <a:tcPr marL="90000" marR="90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2000" b="0" i="0" u="none" strike="noStrike" cap="none" normalizeH="0" baseline="0" dirty="0">
                          <a:ln>
                            <a:noFill/>
                          </a:ln>
                          <a:solidFill>
                            <a:schemeClr val="tx1"/>
                          </a:solidFill>
                          <a:effectLst/>
                          <a:latin typeface="Gill Sans Infant Std"/>
                          <a:ea typeface="Times New Roman" charset="0"/>
                          <a:cs typeface="Gill Sans Infant Std"/>
                        </a:rPr>
                        <a:t>2%</a:t>
                      </a:r>
                    </a:p>
                  </a:txBody>
                  <a:tcPr marL="90000" marR="90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9"/>
                  </a:ext>
                </a:extLst>
              </a:tr>
              <a:tr h="3983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zh-CN" sz="2000" b="0" i="0" u="none" strike="noStrike" cap="none" normalizeH="0" baseline="0" dirty="0">
                          <a:ln>
                            <a:noFill/>
                          </a:ln>
                          <a:solidFill>
                            <a:schemeClr val="bg1"/>
                          </a:solidFill>
                          <a:effectLst/>
                          <a:latin typeface="Gill Sans Infant Std"/>
                          <a:ea typeface="Times New Roman" charset="0"/>
                          <a:cs typeface="Gill Sans Infant Std"/>
                        </a:rPr>
                        <a:t>Vitamina A</a:t>
                      </a:r>
                    </a:p>
                  </a:txBody>
                  <a:tcPr marL="90000" marR="90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zh-CN" sz="2000" b="0" i="0" u="none" strike="noStrike" cap="none" normalizeH="0" baseline="0" dirty="0">
                          <a:ln>
                            <a:noFill/>
                          </a:ln>
                          <a:solidFill>
                            <a:schemeClr val="tx1"/>
                          </a:solidFill>
                          <a:effectLst/>
                          <a:latin typeface="Gill Sans Infant Std"/>
                          <a:ea typeface="Times New Roman" charset="0"/>
                          <a:cs typeface="Gill Sans Infant Std"/>
                        </a:rPr>
                        <a:t>2%</a:t>
                      </a:r>
                    </a:p>
                  </a:txBody>
                  <a:tcPr marL="90000" marR="90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10"/>
                  </a:ext>
                </a:extLst>
              </a:tr>
            </a:tbl>
          </a:graphicData>
        </a:graphic>
      </p:graphicFrame>
      <p:sp>
        <p:nvSpPr>
          <p:cNvPr id="95272" name="Text Box 3"/>
          <p:cNvSpPr txBox="1">
            <a:spLocks noChangeArrowheads="1"/>
          </p:cNvSpPr>
          <p:nvPr/>
        </p:nvSpPr>
        <p:spPr bwMode="auto">
          <a:xfrm>
            <a:off x="260354" y="481015"/>
            <a:ext cx="8632825" cy="371513"/>
          </a:xfrm>
          <a:prstGeom prst="rect">
            <a:avLst/>
          </a:prstGeom>
          <a:solidFill>
            <a:schemeClr val="bg1"/>
          </a:solidFill>
          <a:ln w="9525">
            <a:solidFill>
              <a:schemeClr val="bg1"/>
            </a:solidFill>
            <a:miter lim="800000"/>
            <a:headEnd/>
            <a:tailEnd/>
          </a:ln>
        </p:spPr>
        <p:txBody>
          <a:bodyPr lIns="90000" tIns="46800" rIns="90000" bIns="46800">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spcBef>
                <a:spcPct val="50000"/>
              </a:spcBef>
              <a:defRPr/>
            </a:pPr>
            <a:r>
              <a:rPr lang="en-GB" altLang="en-US" dirty="0">
                <a:solidFill>
                  <a:srgbClr val="F20F0E"/>
                </a:solidFill>
                <a:latin typeface="Gill Sans Infant Std"/>
                <a:cs typeface="Gill Sans Infant Std"/>
              </a:rPr>
              <a:t>Responde: Lactancia materna</a:t>
            </a:r>
          </a:p>
        </p:txBody>
      </p:sp>
      <p:sp>
        <p:nvSpPr>
          <p:cNvPr id="95273" name="TextBox 3"/>
          <p:cNvSpPr txBox="1">
            <a:spLocks noChangeArrowheads="1"/>
          </p:cNvSpPr>
          <p:nvPr/>
        </p:nvSpPr>
        <p:spPr bwMode="auto">
          <a:xfrm>
            <a:off x="251522" y="6165306"/>
            <a:ext cx="71278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defRPr/>
            </a:pPr>
            <a:r>
              <a:rPr lang="en-GB" altLang="zh-CN" sz="1400" i="1" dirty="0">
                <a:latin typeface="+mj-lt"/>
              </a:rPr>
              <a:t>¿Cuántas muertes infantiles podemos prevenir este año? </a:t>
            </a:r>
            <a:r>
              <a:rPr lang="fr-FR" altLang="zh-CN" sz="1400" i="1" dirty="0">
                <a:latin typeface="+mj-lt"/>
              </a:rPr>
              <a:t>Lancet </a:t>
            </a:r>
            <a:r>
              <a:rPr lang="fr-FR" altLang="zh-CN" sz="1400" dirty="0">
                <a:latin typeface="+mj-lt"/>
              </a:rPr>
              <a:t>2003; 362: 65-71</a:t>
            </a:r>
            <a:endParaRPr lang="en-US" altLang="en-US" sz="1400" dirty="0">
              <a:latin typeface="+mj-lt"/>
            </a:endParaRPr>
          </a:p>
        </p:txBody>
      </p:sp>
      <p:sp>
        <p:nvSpPr>
          <p:cNvPr id="90154" name="Footer Placeholder 2"/>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32" indent="-285744">
              <a:defRPr>
                <a:solidFill>
                  <a:schemeClr val="tx1"/>
                </a:solidFill>
                <a:latin typeface="Arial" panose="020B0604020202020204" pitchFamily="34" charset="0"/>
                <a:ea typeface="MS PGothic" panose="020B0600070205080204" pitchFamily="34" charset="-128"/>
              </a:defRPr>
            </a:lvl2pPr>
            <a:lvl3pPr marL="1142971" indent="-228594">
              <a:defRPr>
                <a:solidFill>
                  <a:schemeClr val="tx1"/>
                </a:solidFill>
                <a:latin typeface="Arial" panose="020B0604020202020204" pitchFamily="34" charset="0"/>
                <a:ea typeface="MS PGothic" panose="020B0600070205080204" pitchFamily="34" charset="-128"/>
              </a:defRPr>
            </a:lvl3pPr>
            <a:lvl4pPr marL="1600160" indent="-228594">
              <a:defRPr>
                <a:solidFill>
                  <a:schemeClr val="tx1"/>
                </a:solidFill>
                <a:latin typeface="Arial" panose="020B0604020202020204" pitchFamily="34" charset="0"/>
                <a:ea typeface="MS PGothic" panose="020B0600070205080204" pitchFamily="34" charset="-128"/>
              </a:defRPr>
            </a:lvl4pPr>
            <a:lvl5pPr marL="2057349" indent="-228594">
              <a:defRPr>
                <a:solidFill>
                  <a:schemeClr val="tx1"/>
                </a:solidFill>
                <a:latin typeface="Arial" panose="020B0604020202020204" pitchFamily="34" charset="0"/>
                <a:ea typeface="MS PGothic" panose="020B0600070205080204" pitchFamily="34" charset="-128"/>
              </a:defRPr>
            </a:lvl5pPr>
            <a:lvl6pPr marL="2514537" indent="-2285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726" indent="-2285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8914" indent="-2285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103" indent="-22859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dirty="0">
                <a:solidFill>
                  <a:srgbClr val="222221"/>
                </a:solidFill>
                <a:latin typeface="Gill Sans Infant Std" pitchFamily="34" charset="0"/>
              </a:rPr>
              <a:t>FORMACIÓN DEL IYCF-E: ¿POR QUÉ ES IMPORTANTE EL IYCF-E?</a:t>
            </a:r>
          </a:p>
        </p:txBody>
      </p:sp>
      <p:sp>
        <p:nvSpPr>
          <p:cNvPr id="2" name="Slide Number Placeholder 1"/>
          <p:cNvSpPr>
            <a:spLocks noGrp="1"/>
          </p:cNvSpPr>
          <p:nvPr>
            <p:ph type="sldNum" sz="quarter" idx="12"/>
          </p:nvPr>
        </p:nvSpPr>
        <p:spPr/>
        <p:txBody>
          <a:bodyPr/>
          <a:lstStyle/>
          <a:p>
            <a:fld id="{721E5641-1613-4164-B8B3-243AFC3157A2}" type="slidenum">
              <a:rPr lang="en-US" altLang="en-US" smtClean="0"/>
              <a:pPr/>
              <a:t>16</a:t>
            </a:fld>
            <a:endParaRPr lang="en-US" altLang="en-US" dirty="0"/>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
          <p:cNvSpPr txBox="1">
            <a:spLocks noGrp="1"/>
          </p:cNvSpPr>
          <p:nvPr>
            <p:ph type="ctrTitle"/>
          </p:nvPr>
        </p:nvSpPr>
        <p:spPr>
          <a:xfrm>
            <a:off x="627260" y="937256"/>
            <a:ext cx="8319657" cy="916305"/>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None/>
            </a:pPr>
            <a:br>
              <a:rPr lang="en-GB" sz="2400" b="1"/>
            </a:br>
            <a:r>
              <a:rPr lang="en-GB" sz="2400" b="1"/>
              <a:t>2. </a:t>
            </a:r>
            <a:r>
              <a:rPr lang="en-GB" sz="2400" b="1">
                <a:latin typeface="Oswald"/>
                <a:ea typeface="Oswald"/>
                <a:cs typeface="Oswald"/>
                <a:sym typeface="Oswald"/>
              </a:rPr>
              <a:t>Alimentación y Lactancia para Niños Pequeños</a:t>
            </a:r>
            <a:endParaRPr sz="4300" b="1"/>
          </a:p>
        </p:txBody>
      </p:sp>
      <p:sp>
        <p:nvSpPr>
          <p:cNvPr id="195" name="Google Shape;195;p1"/>
          <p:cNvSpPr/>
          <p:nvPr/>
        </p:nvSpPr>
        <p:spPr>
          <a:xfrm>
            <a:off x="6737892" y="6360352"/>
            <a:ext cx="149752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b="0" i="0" u="none" strike="noStrike" cap="none">
                <a:solidFill>
                  <a:schemeClr val="lt1"/>
                </a:solidFill>
                <a:latin typeface="Gill Sans"/>
                <a:ea typeface="Gill Sans"/>
                <a:cs typeface="Gill Sans"/>
                <a:sym typeface="Gill Sans"/>
              </a:rPr>
              <a:t>Louis Leeson/Save the Children</a:t>
            </a:r>
            <a:endParaRPr sz="800">
              <a:solidFill>
                <a:schemeClr val="lt1"/>
              </a:solidFill>
              <a:latin typeface="Gill Sans"/>
              <a:ea typeface="Gill Sans"/>
              <a:cs typeface="Gill Sans"/>
              <a:sym typeface="Gill Sans"/>
            </a:endParaRPr>
          </a:p>
        </p:txBody>
      </p:sp>
      <p:pic>
        <p:nvPicPr>
          <p:cNvPr id="196" name="Google Shape;196;p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90553" y="214301"/>
            <a:ext cx="2772310" cy="884846"/>
          </a:xfrm>
          <a:prstGeom prst="rect">
            <a:avLst/>
          </a:prstGeom>
          <a:noFill/>
          <a:ln>
            <a:noFill/>
          </a:ln>
        </p:spPr>
      </p:pic>
      <p:pic>
        <p:nvPicPr>
          <p:cNvPr id="197" name="Google Shape;197;p1" descr="Logotipo&#10;&#10;Descripción generada automáticament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577111" y="314176"/>
            <a:ext cx="1174217" cy="623080"/>
          </a:xfrm>
          <a:prstGeom prst="rect">
            <a:avLst/>
          </a:prstGeom>
          <a:noFill/>
          <a:ln>
            <a:noFill/>
          </a:ln>
        </p:spPr>
      </p:pic>
      <p:pic>
        <p:nvPicPr>
          <p:cNvPr id="198" name="Google Shape;198;p1" descr="Una imagen que contiene una interfaz gráfica de usuario&#10;&#10;Descripción generada automáticament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171157" y="313372"/>
            <a:ext cx="1135089" cy="623080"/>
          </a:xfrm>
          <a:prstGeom prst="rect">
            <a:avLst/>
          </a:prstGeom>
          <a:noFill/>
          <a:ln>
            <a:noFill/>
          </a:ln>
        </p:spPr>
      </p:pic>
      <p:sp>
        <p:nvSpPr>
          <p:cNvPr id="199" name="Google Shape;199;p1"/>
          <p:cNvSpPr txBox="1"/>
          <p:nvPr/>
        </p:nvSpPr>
        <p:spPr>
          <a:xfrm>
            <a:off x="627260" y="2293362"/>
            <a:ext cx="3126593"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2000">
                <a:solidFill>
                  <a:schemeClr val="dk1"/>
                </a:solidFill>
                <a:latin typeface="Gill Sans"/>
                <a:ea typeface="Gill Sans"/>
                <a:cs typeface="Gill Sans"/>
                <a:sym typeface="Gill Sans"/>
              </a:rPr>
              <a:t>Alison Donnelly GNC Technical Alliance </a:t>
            </a:r>
            <a:endParaRPr/>
          </a:p>
          <a:p>
            <a:pPr marL="0" marR="0" lvl="0" indent="0" algn="l" rtl="0">
              <a:spcBef>
                <a:spcPts val="0"/>
              </a:spcBef>
              <a:spcAft>
                <a:spcPts val="0"/>
              </a:spcAft>
              <a:buNone/>
            </a:pPr>
            <a:endParaRPr sz="2000">
              <a:solidFill>
                <a:schemeClr val="dk1"/>
              </a:solidFill>
              <a:latin typeface="Gill Sans"/>
              <a:ea typeface="Gill Sans"/>
              <a:cs typeface="Gill Sans"/>
              <a:sym typeface="Gill Sans"/>
            </a:endParaRPr>
          </a:p>
        </p:txBody>
      </p:sp>
      <p:pic>
        <p:nvPicPr>
          <p:cNvPr id="200" name="Google Shape;200;p1"/>
          <p:cNvPicPr preferRelativeResize="0"/>
          <p:nvPr/>
        </p:nvPicPr>
        <p:blipFill rotWithShape="1">
          <a:blip r:embed="rId6">
            <a:alphaModFix/>
          </a:blip>
          <a:srcRect/>
          <a:stretch/>
        </p:blipFill>
        <p:spPr>
          <a:xfrm>
            <a:off x="3491875" y="1992275"/>
            <a:ext cx="6715475" cy="3724975"/>
          </a:xfrm>
          <a:prstGeom prst="rect">
            <a:avLst/>
          </a:prstGeom>
          <a:noFill/>
          <a:ln>
            <a:noFill/>
          </a:ln>
        </p:spPr>
      </p:pic>
      <p:sp>
        <p:nvSpPr>
          <p:cNvPr id="201" name="Google Shape;201;p1"/>
          <p:cNvSpPr txBox="1"/>
          <p:nvPr/>
        </p:nvSpPr>
        <p:spPr>
          <a:xfrm>
            <a:off x="3733276" y="5717259"/>
            <a:ext cx="1584176" cy="46166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500">
                <a:solidFill>
                  <a:schemeClr val="dk1"/>
                </a:solidFill>
                <a:latin typeface="Gill Sans"/>
                <a:ea typeface="Gill Sans"/>
                <a:cs typeface="Gill Sans"/>
                <a:sym typeface="Gill Sans"/>
              </a:rPr>
              <a:t>Source PAHO/WHO</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
          <p:cNvSpPr/>
          <p:nvPr/>
        </p:nvSpPr>
        <p:spPr>
          <a:xfrm>
            <a:off x="467544" y="271194"/>
            <a:ext cx="2448272" cy="70953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pic>
        <p:nvPicPr>
          <p:cNvPr id="208" name="Google Shape;208;p2"/>
          <p:cNvPicPr preferRelativeResize="0"/>
          <p:nvPr/>
        </p:nvPicPr>
        <p:blipFill rotWithShape="1">
          <a:blip r:embed="rId3">
            <a:alphaModFix/>
          </a:blip>
          <a:srcRect/>
          <a:stretch/>
        </p:blipFill>
        <p:spPr>
          <a:xfrm>
            <a:off x="-36512" y="1484784"/>
            <a:ext cx="9180512" cy="4176720"/>
          </a:xfrm>
          <a:prstGeom prst="rect">
            <a:avLst/>
          </a:prstGeom>
          <a:noFill/>
          <a:ln>
            <a:noFill/>
          </a:ln>
        </p:spPr>
      </p:pic>
      <p:sp>
        <p:nvSpPr>
          <p:cNvPr id="209" name="Google Shape;209;p2"/>
          <p:cNvSpPr txBox="1"/>
          <p:nvPr/>
        </p:nvSpPr>
        <p:spPr>
          <a:xfrm>
            <a:off x="466837" y="548680"/>
            <a:ext cx="8282643" cy="530405"/>
          </a:xfrm>
          <a:prstGeom prst="rect">
            <a:avLst/>
          </a:prstGeom>
          <a:noFill/>
          <a:ln>
            <a:noFill/>
          </a:ln>
        </p:spPr>
        <p:txBody>
          <a:bodyPr spcFirstLastPara="1" wrap="square" lIns="0" tIns="0" rIns="0" bIns="0" anchor="t" anchorCtr="0">
            <a:normAutofit fontScale="92500"/>
          </a:bodyPr>
          <a:lstStyle/>
          <a:p>
            <a:pPr marL="0" marR="0" lvl="0" indent="0" algn="ctr" rtl="0">
              <a:lnSpc>
                <a:spcPct val="95000"/>
              </a:lnSpc>
              <a:spcBef>
                <a:spcPts val="0"/>
              </a:spcBef>
              <a:spcAft>
                <a:spcPts val="0"/>
              </a:spcAft>
              <a:buClr>
                <a:schemeClr val="dk1"/>
              </a:buClr>
              <a:buSzPct val="100000"/>
              <a:buFont typeface="Oswald"/>
              <a:buNone/>
            </a:pPr>
            <a:r>
              <a:rPr lang="en-GB" sz="3600" b="1" i="0" cap="none">
                <a:solidFill>
                  <a:schemeClr val="dk1"/>
                </a:solidFill>
                <a:latin typeface="Oswald"/>
                <a:ea typeface="Oswald"/>
                <a:cs typeface="Oswald"/>
                <a:sym typeface="Oswald"/>
              </a:rPr>
              <a:t>Alimentación de niños y niñas de 0 a 24 meses</a:t>
            </a:r>
            <a:endParaRPr sz="3600" b="1" i="0" cap="none">
              <a:solidFill>
                <a:schemeClr val="dk1"/>
              </a:solidFill>
              <a:latin typeface="Oswald"/>
              <a:ea typeface="Oswald"/>
              <a:cs typeface="Oswald"/>
              <a:sym typeface="Oswald"/>
            </a:endParaRPr>
          </a:p>
        </p:txBody>
      </p:sp>
      <p:grpSp>
        <p:nvGrpSpPr>
          <p:cNvPr id="210" name="Google Shape;210;p2"/>
          <p:cNvGrpSpPr/>
          <p:nvPr/>
        </p:nvGrpSpPr>
        <p:grpSpPr>
          <a:xfrm>
            <a:off x="0" y="5795801"/>
            <a:ext cx="9144000" cy="1062199"/>
            <a:chOff x="0" y="5795801"/>
            <a:chExt cx="9144000" cy="1062199"/>
          </a:xfrm>
        </p:grpSpPr>
        <p:sp>
          <p:nvSpPr>
            <p:cNvPr id="211" name="Google Shape;211;p2"/>
            <p:cNvSpPr/>
            <p:nvPr/>
          </p:nvSpPr>
          <p:spPr>
            <a:xfrm>
              <a:off x="0" y="5795801"/>
              <a:ext cx="9144000" cy="10621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pic>
          <p:nvPicPr>
            <p:cNvPr id="212" name="Google Shape;212;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50106" y="6152427"/>
              <a:ext cx="1848048" cy="37731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additive="base">
                                        <p:cTn id="7" dur="500"/>
                                        <p:tgtEl>
                                          <p:spTgt spid="2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err="1"/>
              <a:t>Objetivo</a:t>
            </a:r>
            <a:r>
              <a:rPr lang="en-US" dirty="0"/>
              <a:t> del </a:t>
            </a:r>
            <a:r>
              <a:rPr lang="en-US" dirty="0" err="1"/>
              <a:t>Curso</a:t>
            </a:r>
            <a:endParaRPr lang="en-US" dirty="0"/>
          </a:p>
        </p:txBody>
      </p:sp>
      <p:sp>
        <p:nvSpPr>
          <p:cNvPr id="9" name="Content Placeholder 8"/>
          <p:cNvSpPr>
            <a:spLocks noGrp="1"/>
          </p:cNvSpPr>
          <p:nvPr>
            <p:ph idx="1"/>
          </p:nvPr>
        </p:nvSpPr>
        <p:spPr/>
        <p:txBody>
          <a:bodyPr/>
          <a:lstStyle/>
          <a:p>
            <a:pPr algn="ctr"/>
            <a:r>
              <a:rPr lang="es-ES" sz="2400" dirty="0">
                <a:solidFill>
                  <a:schemeClr val="tx1"/>
                </a:solidFill>
              </a:rPr>
              <a:t>El objetivo de este curso es brindarle las habilidades, el conocimiento y el entendimiento para brindar consejería en </a:t>
            </a:r>
          </a:p>
          <a:p>
            <a:pPr algn="ctr"/>
            <a:endParaRPr lang="es-ES" sz="2400" dirty="0">
              <a:solidFill>
                <a:schemeClr val="tx1"/>
              </a:solidFill>
            </a:endParaRPr>
          </a:p>
          <a:p>
            <a:pPr algn="ctr"/>
            <a:r>
              <a:rPr lang="es-ES" sz="2400" dirty="0">
                <a:solidFill>
                  <a:schemeClr val="tx1"/>
                </a:solidFill>
              </a:rPr>
              <a:t>  Lactancia Materna y en alimentación complementaria</a:t>
            </a:r>
          </a:p>
          <a:p>
            <a:pPr algn="ctr"/>
            <a:endParaRPr lang="es-ES" sz="2400" dirty="0">
              <a:solidFill>
                <a:schemeClr val="tx1"/>
              </a:solidFill>
            </a:endParaRPr>
          </a:p>
        </p:txBody>
      </p:sp>
      <p:sp>
        <p:nvSpPr>
          <p:cNvPr id="3" name="Footer Placeholder 2"/>
          <p:cNvSpPr>
            <a:spLocks noGrp="1"/>
          </p:cNvSpPr>
          <p:nvPr>
            <p:ph type="ftr" sz="quarter" idx="11"/>
          </p:nvPr>
        </p:nvSpPr>
        <p:spPr>
          <a:xfrm>
            <a:off x="2525022" y="6441019"/>
            <a:ext cx="3824978" cy="365125"/>
          </a:xfrm>
          <a:prstGeom prst="rect">
            <a:avLst/>
          </a:prstGeom>
        </p:spPr>
        <p:txBody>
          <a:bodyPr vert="horz" lIns="91440" tIns="45720" rIns="91440" bIns="45720" rtlCol="0" anchor="ctr"/>
          <a:lstStyle>
            <a:defPPr>
              <a:defRPr lang="en-GB"/>
            </a:defPPr>
            <a:lvl1pPr algn="l" rtl="0" fontAlgn="base">
              <a:spcBef>
                <a:spcPct val="0"/>
              </a:spcBef>
              <a:spcAft>
                <a:spcPct val="0"/>
              </a:spcAft>
              <a:defRPr sz="1000" b="0" i="0" kern="1200">
                <a:solidFill>
                  <a:schemeClr val="tx1"/>
                </a:solidFill>
                <a:latin typeface="Gill Sans Infant Std"/>
                <a:ea typeface="MS PGothic" pitchFamily="34" charset="-128"/>
                <a:cs typeface="Gill Sans Infant Std"/>
              </a:defRPr>
            </a:lvl1pPr>
            <a:lvl2pPr marL="457200" algn="l" rtl="0" fontAlgn="base">
              <a:spcBef>
                <a:spcPct val="0"/>
              </a:spcBef>
              <a:spcAft>
                <a:spcPct val="0"/>
              </a:spcAft>
              <a:defRPr sz="2400" kern="1200">
                <a:solidFill>
                  <a:schemeClr val="tx1"/>
                </a:solidFill>
                <a:latin typeface="Gill Sans MT"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Gill Sans MT"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Gill Sans MT"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Gill Sans MT" pitchFamily="34" charset="0"/>
                <a:ea typeface="MS PGothic" pitchFamily="34" charset="-128"/>
                <a:cs typeface="+mn-cs"/>
              </a:defRPr>
            </a:lvl5pPr>
            <a:lvl6pPr marL="2286000" algn="l" defTabSz="914400" rtl="0" eaLnBrk="1" latinLnBrk="0" hangingPunct="1">
              <a:defRPr sz="2400" kern="1200">
                <a:solidFill>
                  <a:schemeClr val="tx1"/>
                </a:solidFill>
                <a:latin typeface="Gill Sans MT" pitchFamily="34" charset="0"/>
                <a:ea typeface="MS PGothic" pitchFamily="34" charset="-128"/>
                <a:cs typeface="+mn-cs"/>
              </a:defRPr>
            </a:lvl6pPr>
            <a:lvl7pPr marL="2743200" algn="l" defTabSz="914400" rtl="0" eaLnBrk="1" latinLnBrk="0" hangingPunct="1">
              <a:defRPr sz="2400" kern="1200">
                <a:solidFill>
                  <a:schemeClr val="tx1"/>
                </a:solidFill>
                <a:latin typeface="Gill Sans MT" pitchFamily="34" charset="0"/>
                <a:ea typeface="MS PGothic" pitchFamily="34" charset="-128"/>
                <a:cs typeface="+mn-cs"/>
              </a:defRPr>
            </a:lvl7pPr>
            <a:lvl8pPr marL="3200400" algn="l" defTabSz="914400" rtl="0" eaLnBrk="1" latinLnBrk="0" hangingPunct="1">
              <a:defRPr sz="2400" kern="1200">
                <a:solidFill>
                  <a:schemeClr val="tx1"/>
                </a:solidFill>
                <a:latin typeface="Gill Sans MT" pitchFamily="34" charset="0"/>
                <a:ea typeface="MS PGothic" pitchFamily="34" charset="-128"/>
                <a:cs typeface="+mn-cs"/>
              </a:defRPr>
            </a:lvl8pPr>
            <a:lvl9pPr marL="3657600" algn="l" defTabSz="914400" rtl="0" eaLnBrk="1" latinLnBrk="0" hangingPunct="1">
              <a:defRPr sz="2400" kern="1200">
                <a:solidFill>
                  <a:schemeClr val="tx1"/>
                </a:solidFill>
                <a:latin typeface="Gill Sans MT" pitchFamily="34" charset="0"/>
                <a:ea typeface="MS PGothic" pitchFamily="34" charset="-128"/>
                <a:cs typeface="+mn-cs"/>
              </a:defRPr>
            </a:lvl9pPr>
          </a:lstStyle>
          <a:p>
            <a:r>
              <a:rPr lang="en-GB">
                <a:solidFill>
                  <a:srgbClr val="222221"/>
                </a:solidFill>
              </a:rPr>
              <a:t>IYCF-E TRAINING: TRAINING INTRODUCTION</a:t>
            </a:r>
            <a:endParaRPr lang="en-GB" dirty="0">
              <a:solidFill>
                <a:srgbClr val="222221"/>
              </a:solidFill>
            </a:endParaRPr>
          </a:p>
        </p:txBody>
      </p:sp>
      <p:sp>
        <p:nvSpPr>
          <p:cNvPr id="4" name="Slide Number Placeholder 3"/>
          <p:cNvSpPr>
            <a:spLocks noGrp="1"/>
          </p:cNvSpPr>
          <p:nvPr>
            <p:ph type="sldNum" sz="quarter" idx="12"/>
          </p:nvPr>
        </p:nvSpPr>
        <p:spPr>
          <a:xfrm>
            <a:off x="8030310" y="6441019"/>
            <a:ext cx="773723"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1000" b="0" i="0" kern="1200">
                <a:solidFill>
                  <a:schemeClr val="tx1"/>
                </a:solidFill>
                <a:latin typeface="Gill Sans Infant Std"/>
                <a:ea typeface="MS PGothic" pitchFamily="34" charset="-128"/>
                <a:cs typeface="Gill Sans Infant Std"/>
              </a:defRPr>
            </a:lvl1pPr>
            <a:lvl2pPr marL="457200" algn="l" rtl="0" fontAlgn="base">
              <a:spcBef>
                <a:spcPct val="0"/>
              </a:spcBef>
              <a:spcAft>
                <a:spcPct val="0"/>
              </a:spcAft>
              <a:defRPr sz="2400" kern="1200">
                <a:solidFill>
                  <a:schemeClr val="tx1"/>
                </a:solidFill>
                <a:latin typeface="Gill Sans MT"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Gill Sans MT"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Gill Sans MT"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Gill Sans MT" pitchFamily="34" charset="0"/>
                <a:ea typeface="MS PGothic" pitchFamily="34" charset="-128"/>
                <a:cs typeface="+mn-cs"/>
              </a:defRPr>
            </a:lvl5pPr>
            <a:lvl6pPr marL="2286000" algn="l" defTabSz="914400" rtl="0" eaLnBrk="1" latinLnBrk="0" hangingPunct="1">
              <a:defRPr sz="2400" kern="1200">
                <a:solidFill>
                  <a:schemeClr val="tx1"/>
                </a:solidFill>
                <a:latin typeface="Gill Sans MT" pitchFamily="34" charset="0"/>
                <a:ea typeface="MS PGothic" pitchFamily="34" charset="-128"/>
                <a:cs typeface="+mn-cs"/>
              </a:defRPr>
            </a:lvl6pPr>
            <a:lvl7pPr marL="2743200" algn="l" defTabSz="914400" rtl="0" eaLnBrk="1" latinLnBrk="0" hangingPunct="1">
              <a:defRPr sz="2400" kern="1200">
                <a:solidFill>
                  <a:schemeClr val="tx1"/>
                </a:solidFill>
                <a:latin typeface="Gill Sans MT" pitchFamily="34" charset="0"/>
                <a:ea typeface="MS PGothic" pitchFamily="34" charset="-128"/>
                <a:cs typeface="+mn-cs"/>
              </a:defRPr>
            </a:lvl7pPr>
            <a:lvl8pPr marL="3200400" algn="l" defTabSz="914400" rtl="0" eaLnBrk="1" latinLnBrk="0" hangingPunct="1">
              <a:defRPr sz="2400" kern="1200">
                <a:solidFill>
                  <a:schemeClr val="tx1"/>
                </a:solidFill>
                <a:latin typeface="Gill Sans MT" pitchFamily="34" charset="0"/>
                <a:ea typeface="MS PGothic" pitchFamily="34" charset="-128"/>
                <a:cs typeface="+mn-cs"/>
              </a:defRPr>
            </a:lvl8pPr>
            <a:lvl9pPr marL="3657600" algn="l" defTabSz="914400" rtl="0" eaLnBrk="1" latinLnBrk="0" hangingPunct="1">
              <a:defRPr sz="2400" kern="1200">
                <a:solidFill>
                  <a:schemeClr val="tx1"/>
                </a:solidFill>
                <a:latin typeface="Gill Sans MT" pitchFamily="34" charset="0"/>
                <a:ea typeface="MS PGothic" pitchFamily="34" charset="-128"/>
                <a:cs typeface="+mn-cs"/>
              </a:defRPr>
            </a:lvl9pPr>
          </a:lstStyle>
          <a:p>
            <a:fld id="{C3FDE51E-0052-334C-A4B2-C567FE9F326F}" type="slidenum">
              <a:rPr lang="en-US" smtClean="0">
                <a:solidFill>
                  <a:srgbClr val="222221"/>
                </a:solidFill>
              </a:rPr>
              <a:pPr/>
              <a:t>2</a:t>
            </a:fld>
            <a:endParaRPr lang="en-US" dirty="0">
              <a:solidFill>
                <a:srgbClr val="222221"/>
              </a:solidFill>
            </a:endParaRPr>
          </a:p>
        </p:txBody>
      </p:sp>
    </p:spTree>
    <p:extLst>
      <p:ext uri="{BB962C8B-B14F-4D97-AF65-F5344CB8AC3E}">
        <p14:creationId xmlns:p14="http://schemas.microsoft.com/office/powerpoint/2010/main" val="924425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457199" y="2166667"/>
            <a:ext cx="8243889" cy="4541173"/>
          </a:xfrm>
          <a:prstGeom prst="rect">
            <a:avLst/>
          </a:prstGeom>
          <a:noFill/>
          <a:ln>
            <a:noFill/>
          </a:ln>
        </p:spPr>
      </p:pic>
      <p:sp>
        <p:nvSpPr>
          <p:cNvPr id="219" name="Google Shape;219;p3"/>
          <p:cNvSpPr txBox="1">
            <a:spLocks noGrp="1"/>
          </p:cNvSpPr>
          <p:nvPr>
            <p:ph type="ctrTitle"/>
          </p:nvPr>
        </p:nvSpPr>
        <p:spPr>
          <a:xfrm>
            <a:off x="625475" y="866775"/>
            <a:ext cx="8075613" cy="1198563"/>
          </a:xfrm>
          <a:prstGeom prst="rect">
            <a:avLst/>
          </a:prstGeom>
          <a:noFill/>
          <a:ln>
            <a:noFill/>
          </a:ln>
        </p:spPr>
        <p:txBody>
          <a:bodyPr spcFirstLastPara="1" wrap="square" lIns="0" tIns="0" rIns="0" bIns="0" anchor="t" anchorCtr="0">
            <a:normAutofit/>
          </a:bodyPr>
          <a:lstStyle/>
          <a:p>
            <a:pPr marL="0" lvl="0" indent="0" algn="l" rtl="0">
              <a:lnSpc>
                <a:spcPct val="95000"/>
              </a:lnSpc>
              <a:spcBef>
                <a:spcPts val="0"/>
              </a:spcBef>
              <a:spcAft>
                <a:spcPts val="0"/>
              </a:spcAft>
              <a:buNone/>
            </a:pPr>
            <a:r>
              <a:rPr lang="en-GB" sz="4300" b="1"/>
              <a:t>LACTANCIA</a:t>
            </a:r>
            <a:br>
              <a:rPr lang="en-GB" sz="4300"/>
            </a:br>
            <a:endParaRPr sz="2200"/>
          </a:p>
        </p:txBody>
      </p:sp>
      <p:pic>
        <p:nvPicPr>
          <p:cNvPr id="220" name="Google Shape;220;p3" descr="Red_circle.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735138" y="2018260"/>
            <a:ext cx="4746344" cy="4839740"/>
          </a:xfrm>
          <a:prstGeom prst="rect">
            <a:avLst/>
          </a:prstGeom>
          <a:noFill/>
          <a:ln>
            <a:noFill/>
          </a:ln>
        </p:spPr>
      </p:pic>
      <p:sp>
        <p:nvSpPr>
          <p:cNvPr id="221" name="Google Shape;221;p3"/>
          <p:cNvSpPr txBox="1"/>
          <p:nvPr/>
        </p:nvSpPr>
        <p:spPr>
          <a:xfrm>
            <a:off x="7745124" y="6422932"/>
            <a:ext cx="1911927"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chemeClr val="lt1"/>
                </a:solidFill>
                <a:latin typeface="Gill Sans"/>
                <a:ea typeface="Gill Sans"/>
                <a:cs typeface="Gill Sans"/>
                <a:sym typeface="Gill Sans"/>
              </a:rPr>
              <a:t>Save the Children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4"/>
          <p:cNvSpPr txBox="1">
            <a:spLocks noGrp="1"/>
          </p:cNvSpPr>
          <p:nvPr>
            <p:ph type="title"/>
          </p:nvPr>
        </p:nvSpPr>
        <p:spPr>
          <a:xfrm>
            <a:off x="423863" y="625474"/>
            <a:ext cx="8283575" cy="365125"/>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a:t>OBJETIVOS DE LA SESIÓN</a:t>
            </a:r>
            <a:br>
              <a:rPr lang="en-GB"/>
            </a:br>
            <a:endParaRPr/>
          </a:p>
        </p:txBody>
      </p:sp>
      <p:sp>
        <p:nvSpPr>
          <p:cNvPr id="228" name="Google Shape;228;p4"/>
          <p:cNvSpPr txBox="1">
            <a:spLocks noGrp="1"/>
          </p:cNvSpPr>
          <p:nvPr>
            <p:ph type="body" idx="1"/>
          </p:nvPr>
        </p:nvSpPr>
        <p:spPr>
          <a:xfrm>
            <a:off x="423863" y="1436665"/>
            <a:ext cx="8275638" cy="429486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2400">
                <a:latin typeface="Gill Sans"/>
                <a:ea typeface="Gill Sans"/>
                <a:cs typeface="Gill Sans"/>
                <a:sym typeface="Gill Sans"/>
              </a:rPr>
              <a:t>Al final de esta sesión, ustedes será capaz de:</a:t>
            </a:r>
            <a:br>
              <a:rPr lang="en-GB" sz="2400">
                <a:latin typeface="Gill Sans"/>
                <a:ea typeface="Gill Sans"/>
                <a:cs typeface="Gill Sans"/>
                <a:sym typeface="Gill Sans"/>
              </a:rPr>
            </a:br>
            <a:endParaRPr/>
          </a:p>
          <a:p>
            <a:pPr marL="342900" lvl="0" indent="-342900" algn="l" rtl="0">
              <a:spcBef>
                <a:spcPts val="600"/>
              </a:spcBef>
              <a:spcAft>
                <a:spcPts val="0"/>
              </a:spcAft>
              <a:buClr>
                <a:schemeClr val="dk1"/>
              </a:buClr>
              <a:buSzPts val="2400"/>
              <a:buFont typeface="Arial"/>
              <a:buChar char="•"/>
            </a:pPr>
            <a:r>
              <a:rPr lang="en-GB" sz="2400">
                <a:latin typeface="Gill Sans"/>
                <a:ea typeface="Gill Sans"/>
                <a:cs typeface="Gill Sans"/>
                <a:sym typeface="Gill Sans"/>
              </a:rPr>
              <a:t>Enumerar los beneficios de la lactancia maternal</a:t>
            </a:r>
            <a:endParaRPr/>
          </a:p>
          <a:p>
            <a:pPr marL="342900" lvl="0" indent="-190500" algn="l" rtl="0">
              <a:spcBef>
                <a:spcPts val="600"/>
              </a:spcBef>
              <a:spcAft>
                <a:spcPts val="0"/>
              </a:spcAft>
              <a:buClr>
                <a:schemeClr val="dk1"/>
              </a:buClr>
              <a:buSzPts val="2400"/>
              <a:buFont typeface="Arial"/>
              <a:buNone/>
            </a:pPr>
            <a:endParaRPr sz="2400">
              <a:latin typeface="Gill Sans"/>
              <a:ea typeface="Gill Sans"/>
              <a:cs typeface="Gill Sans"/>
              <a:sym typeface="Gill Sans"/>
            </a:endParaRPr>
          </a:p>
          <a:p>
            <a:pPr marL="342900" lvl="0" indent="-342900" algn="l" rtl="0">
              <a:spcBef>
                <a:spcPts val="600"/>
              </a:spcBef>
              <a:spcAft>
                <a:spcPts val="0"/>
              </a:spcAft>
              <a:buClr>
                <a:schemeClr val="dk1"/>
              </a:buClr>
              <a:buSzPts val="2400"/>
              <a:buFont typeface="Arial"/>
              <a:buChar char="•"/>
            </a:pPr>
            <a:r>
              <a:rPr lang="en-GB" sz="2400">
                <a:latin typeface="Gill Sans"/>
                <a:ea typeface="Gill Sans"/>
                <a:cs typeface="Gill Sans"/>
                <a:sym typeface="Gill Sans"/>
              </a:rPr>
              <a:t>Conocer las prácticas recomendadas de lactancia materna y brindarles apoyo</a:t>
            </a:r>
            <a:endParaRPr/>
          </a:p>
          <a:p>
            <a:pPr marL="342900" lvl="0" indent="-190500" algn="l" rtl="0">
              <a:spcBef>
                <a:spcPts val="600"/>
              </a:spcBef>
              <a:spcAft>
                <a:spcPts val="0"/>
              </a:spcAft>
              <a:buClr>
                <a:schemeClr val="dk1"/>
              </a:buClr>
              <a:buSzPts val="2400"/>
              <a:buFont typeface="Arial"/>
              <a:buNone/>
            </a:pPr>
            <a:endParaRPr sz="2400">
              <a:latin typeface="Gill Sans"/>
              <a:ea typeface="Gill Sans"/>
              <a:cs typeface="Gill Sans"/>
              <a:sym typeface="Gill Sans"/>
            </a:endParaRPr>
          </a:p>
          <a:p>
            <a:pPr marL="342900" lvl="0" indent="-342900" algn="l" rtl="0">
              <a:spcBef>
                <a:spcPts val="600"/>
              </a:spcBef>
              <a:spcAft>
                <a:spcPts val="0"/>
              </a:spcAft>
              <a:buClr>
                <a:schemeClr val="dk1"/>
              </a:buClr>
              <a:buSzPts val="2400"/>
              <a:buFont typeface="Arial"/>
              <a:buChar char="•"/>
            </a:pPr>
            <a:r>
              <a:rPr lang="en-GB" sz="2400">
                <a:latin typeface="Gill Sans"/>
                <a:ea typeface="Gill Sans"/>
                <a:cs typeface="Gill Sans"/>
                <a:sym typeface="Gill Sans"/>
              </a:rPr>
              <a:t>Explicar las recomendaciones y los peligros de la alimentación mixta (incluida la fórmula infantil)</a:t>
            </a:r>
            <a:endParaRPr/>
          </a:p>
        </p:txBody>
      </p:sp>
      <p:sp>
        <p:nvSpPr>
          <p:cNvPr id="229" name="Google Shape;229;p4"/>
          <p:cNvSpPr txBox="1">
            <a:spLocks noGrp="1"/>
          </p:cNvSpPr>
          <p:nvPr>
            <p:ph type="ftr" idx="11"/>
          </p:nvPr>
        </p:nvSpPr>
        <p:spPr>
          <a:xfrm>
            <a:off x="2525713" y="6440488"/>
            <a:ext cx="3824287"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sz="1000" b="0" i="0">
                <a:solidFill>
                  <a:srgbClr val="222221"/>
                </a:solidFill>
                <a:latin typeface="Gill Sans"/>
                <a:ea typeface="Gill Sans"/>
                <a:cs typeface="Gill Sans"/>
                <a:sym typeface="Gill Sans"/>
              </a:rPr>
              <a:t>IYCF-E TRAINING: REVIEW OF BREASTFEEDING</a:t>
            </a:r>
            <a:endParaRPr/>
          </a:p>
        </p:txBody>
      </p:sp>
      <p:sp>
        <p:nvSpPr>
          <p:cNvPr id="230" name="Google Shape;230;p4"/>
          <p:cNvSpPr txBox="1">
            <a:spLocks noGrp="1"/>
          </p:cNvSpPr>
          <p:nvPr>
            <p:ph type="sldNum" idx="12"/>
          </p:nvPr>
        </p:nvSpPr>
        <p:spPr>
          <a:xfrm>
            <a:off x="8029575" y="6440488"/>
            <a:ext cx="7747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sz="1000" b="0" i="0">
                <a:solidFill>
                  <a:srgbClr val="222221"/>
                </a:solidFill>
                <a:latin typeface="Gill Sans"/>
                <a:ea typeface="Gill Sans"/>
                <a:cs typeface="Gill Sans"/>
                <a:sym typeface="Gill Sans"/>
              </a:rPr>
              <a:t>21</a:t>
            </a:fld>
            <a:endParaRPr sz="1000" b="0" i="0">
              <a:solidFill>
                <a:srgbClr val="222221"/>
              </a:solidFill>
              <a:latin typeface="Gill Sans"/>
              <a:ea typeface="Gill Sans"/>
              <a:cs typeface="Gill Sans"/>
              <a:sym typeface="Gill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5"/>
          <p:cNvSpPr txBox="1">
            <a:spLocks noGrp="1"/>
          </p:cNvSpPr>
          <p:nvPr>
            <p:ph type="title"/>
          </p:nvPr>
        </p:nvSpPr>
        <p:spPr>
          <a:xfrm>
            <a:off x="424763" y="310836"/>
            <a:ext cx="8282643" cy="669892"/>
          </a:xfrm>
          <a:prstGeom prst="rect">
            <a:avLst/>
          </a:prstGeom>
          <a:noFill/>
          <a:ln>
            <a:noFill/>
          </a:ln>
        </p:spPr>
        <p:txBody>
          <a:bodyPr spcFirstLastPara="1" wrap="square" lIns="0" tIns="0" rIns="0" bIns="0" anchor="t" anchorCtr="0">
            <a:normAutofit/>
          </a:bodyPr>
          <a:lstStyle/>
          <a:p>
            <a:pPr marL="0" lvl="0" indent="0" algn="ctr" rtl="0">
              <a:lnSpc>
                <a:spcPct val="85000"/>
              </a:lnSpc>
              <a:spcBef>
                <a:spcPts val="0"/>
              </a:spcBef>
              <a:spcAft>
                <a:spcPts val="0"/>
              </a:spcAft>
              <a:buNone/>
            </a:pPr>
            <a:r>
              <a:rPr lang="en-GB"/>
              <a:t>Lactancia Materna = Supervivencia</a:t>
            </a:r>
            <a:endParaRPr/>
          </a:p>
        </p:txBody>
      </p:sp>
      <p:sp>
        <p:nvSpPr>
          <p:cNvPr id="237" name="Google Shape;237;p5"/>
          <p:cNvSpPr/>
          <p:nvPr/>
        </p:nvSpPr>
        <p:spPr>
          <a:xfrm>
            <a:off x="201480" y="1124744"/>
            <a:ext cx="3866464" cy="1969911"/>
          </a:xfrm>
          <a:prstGeom prst="rect">
            <a:avLst/>
          </a:prstGeom>
          <a:noFill/>
          <a:ln>
            <a:noFill/>
          </a:ln>
        </p:spPr>
        <p:txBody>
          <a:bodyPr spcFirstLastPara="1" wrap="square" lIns="91400" tIns="45700" rIns="91400" bIns="45700" anchor="t" anchorCtr="0">
            <a:noAutofit/>
          </a:bodyPr>
          <a:lstStyle/>
          <a:p>
            <a:pPr marL="341313" marR="0" lvl="0" indent="-341313" algn="l" rtl="0">
              <a:spcBef>
                <a:spcPts val="0"/>
              </a:spcBef>
              <a:spcAft>
                <a:spcPts val="0"/>
              </a:spcAft>
              <a:buNone/>
            </a:pPr>
            <a:r>
              <a:rPr lang="en-GB" sz="2400" b="1">
                <a:solidFill>
                  <a:srgbClr val="F20F0E"/>
                </a:solidFill>
                <a:latin typeface="Gill Sans"/>
                <a:ea typeface="Gill Sans"/>
                <a:cs typeface="Gill Sans"/>
                <a:sym typeface="Gill Sans"/>
              </a:rPr>
              <a:t>Lactancia materna</a:t>
            </a:r>
            <a:endParaRPr/>
          </a:p>
          <a:p>
            <a:pPr marL="341313" marR="0" lvl="0" indent="-341313" algn="l" rtl="0">
              <a:spcBef>
                <a:spcPts val="400"/>
              </a:spcBef>
              <a:spcAft>
                <a:spcPts val="0"/>
              </a:spcAft>
              <a:buClr>
                <a:schemeClr val="dk2"/>
              </a:buClr>
              <a:buSzPts val="2000"/>
              <a:buFont typeface="Gill Sans"/>
              <a:buChar char="•"/>
            </a:pPr>
            <a:r>
              <a:rPr lang="en-GB" sz="2000">
                <a:solidFill>
                  <a:schemeClr val="dk1"/>
                </a:solidFill>
                <a:latin typeface="Gill Sans"/>
                <a:ea typeface="Gill Sans"/>
                <a:cs typeface="Gill Sans"/>
                <a:sym typeface="Gill Sans"/>
              </a:rPr>
              <a:t>Ayuda a la formación de </a:t>
            </a:r>
            <a:r>
              <a:rPr lang="en-GB" sz="2000" b="1">
                <a:solidFill>
                  <a:schemeClr val="dk1"/>
                </a:solidFill>
                <a:latin typeface="Gill Sans"/>
                <a:ea typeface="Gill Sans"/>
                <a:cs typeface="Gill Sans"/>
                <a:sym typeface="Gill Sans"/>
              </a:rPr>
              <a:t>lazos afectivos mamá-bebé</a:t>
            </a:r>
            <a:r>
              <a:rPr lang="en-GB" sz="2000">
                <a:solidFill>
                  <a:schemeClr val="dk1"/>
                </a:solidFill>
                <a:latin typeface="Gill Sans"/>
                <a:ea typeface="Gill Sans"/>
                <a:cs typeface="Gill Sans"/>
                <a:sym typeface="Gill Sans"/>
              </a:rPr>
              <a:t>.</a:t>
            </a:r>
            <a:endParaRPr/>
          </a:p>
          <a:p>
            <a:pPr marL="341313" marR="0" lvl="0" indent="-341313" algn="l" rtl="0">
              <a:spcBef>
                <a:spcPts val="400"/>
              </a:spcBef>
              <a:spcAft>
                <a:spcPts val="0"/>
              </a:spcAft>
              <a:buClr>
                <a:schemeClr val="dk2"/>
              </a:buClr>
              <a:buSzPts val="2000"/>
              <a:buFont typeface="Gill Sans"/>
              <a:buChar char="•"/>
            </a:pPr>
            <a:r>
              <a:rPr lang="en-GB" sz="2000">
                <a:solidFill>
                  <a:schemeClr val="dk1"/>
                </a:solidFill>
                <a:latin typeface="Gill Sans"/>
                <a:ea typeface="Gill Sans"/>
                <a:cs typeface="Gill Sans"/>
                <a:sym typeface="Gill Sans"/>
              </a:rPr>
              <a:t>No tiene costo.</a:t>
            </a:r>
            <a:endParaRPr/>
          </a:p>
          <a:p>
            <a:pPr marL="341313" marR="0" lvl="0" indent="-341313" algn="l" rtl="0">
              <a:spcBef>
                <a:spcPts val="400"/>
              </a:spcBef>
              <a:spcAft>
                <a:spcPts val="0"/>
              </a:spcAft>
              <a:buClr>
                <a:schemeClr val="dk2"/>
              </a:buClr>
              <a:buSzPts val="2000"/>
              <a:buFont typeface="Gill Sans"/>
              <a:buChar char="•"/>
            </a:pPr>
            <a:r>
              <a:rPr lang="en-GB" sz="2000" b="1">
                <a:solidFill>
                  <a:schemeClr val="dk1"/>
                </a:solidFill>
                <a:latin typeface="Gill Sans"/>
                <a:ea typeface="Gill Sans"/>
                <a:cs typeface="Gill Sans"/>
                <a:sym typeface="Gill Sans"/>
              </a:rPr>
              <a:t>Protege la salud de las madres.</a:t>
            </a:r>
            <a:endParaRPr/>
          </a:p>
        </p:txBody>
      </p:sp>
      <p:sp>
        <p:nvSpPr>
          <p:cNvPr id="238" name="Google Shape;238;p5"/>
          <p:cNvSpPr/>
          <p:nvPr/>
        </p:nvSpPr>
        <p:spPr>
          <a:xfrm>
            <a:off x="5762081" y="2833947"/>
            <a:ext cx="3326762" cy="2715729"/>
          </a:xfrm>
          <a:prstGeom prst="rect">
            <a:avLst/>
          </a:prstGeom>
          <a:noFill/>
          <a:ln>
            <a:noFill/>
          </a:ln>
        </p:spPr>
        <p:txBody>
          <a:bodyPr spcFirstLastPara="1" wrap="square" lIns="91400" tIns="45700" rIns="91400" bIns="45700" anchor="t" anchorCtr="0">
            <a:noAutofit/>
          </a:bodyPr>
          <a:lstStyle/>
          <a:p>
            <a:pPr marL="341313" marR="0" lvl="0" indent="-341313" algn="l" rtl="0">
              <a:spcBef>
                <a:spcPts val="0"/>
              </a:spcBef>
              <a:spcAft>
                <a:spcPts val="0"/>
              </a:spcAft>
              <a:buNone/>
            </a:pPr>
            <a:r>
              <a:rPr lang="en-GB" sz="2400" b="1">
                <a:solidFill>
                  <a:srgbClr val="F20F0E"/>
                </a:solidFill>
                <a:latin typeface="Gill Sans"/>
                <a:ea typeface="Gill Sans"/>
                <a:cs typeface="Gill Sans"/>
                <a:sym typeface="Gill Sans"/>
              </a:rPr>
              <a:t>Leche materna</a:t>
            </a:r>
            <a:endParaRPr/>
          </a:p>
          <a:p>
            <a:pPr marL="341313" marR="0" lvl="0" indent="-341313" algn="l" rtl="0">
              <a:spcBef>
                <a:spcPts val="400"/>
              </a:spcBef>
              <a:spcAft>
                <a:spcPts val="0"/>
              </a:spcAft>
              <a:buClr>
                <a:schemeClr val="dk2"/>
              </a:buClr>
              <a:buSzPts val="2000"/>
              <a:buFont typeface="Gill Sans"/>
              <a:buChar char="•"/>
            </a:pPr>
            <a:r>
              <a:rPr lang="en-GB" sz="2000">
                <a:solidFill>
                  <a:schemeClr val="dk1"/>
                </a:solidFill>
                <a:latin typeface="Gill Sans"/>
                <a:ea typeface="Gill Sans"/>
                <a:cs typeface="Gill Sans"/>
                <a:sym typeface="Gill Sans"/>
              </a:rPr>
              <a:t>Fácil digestión para el bebé.</a:t>
            </a:r>
            <a:endParaRPr/>
          </a:p>
          <a:p>
            <a:pPr marL="341313" marR="0" lvl="0" indent="-341313" algn="l" rtl="0">
              <a:spcBef>
                <a:spcPts val="400"/>
              </a:spcBef>
              <a:spcAft>
                <a:spcPts val="0"/>
              </a:spcAft>
              <a:buClr>
                <a:schemeClr val="dk2"/>
              </a:buClr>
              <a:buSzPts val="2000"/>
              <a:buFont typeface="Gill Sans"/>
              <a:buChar char="•"/>
            </a:pPr>
            <a:r>
              <a:rPr lang="en-GB" sz="2000">
                <a:solidFill>
                  <a:schemeClr val="dk1"/>
                </a:solidFill>
                <a:latin typeface="Gill Sans"/>
                <a:ea typeface="Gill Sans"/>
                <a:cs typeface="Gill Sans"/>
                <a:sym typeface="Gill Sans"/>
              </a:rPr>
              <a:t>Protege al bebé contra las infecciones.</a:t>
            </a:r>
            <a:endParaRPr/>
          </a:p>
          <a:p>
            <a:pPr marL="341313" marR="0" lvl="0" indent="-341313" algn="l" rtl="0">
              <a:spcBef>
                <a:spcPts val="400"/>
              </a:spcBef>
              <a:spcAft>
                <a:spcPts val="0"/>
              </a:spcAft>
              <a:buClr>
                <a:schemeClr val="dk2"/>
              </a:buClr>
              <a:buSzPts val="2000"/>
              <a:buFont typeface="Gill Sans"/>
              <a:buChar char="•"/>
            </a:pPr>
            <a:r>
              <a:rPr lang="en-GB" sz="2000">
                <a:solidFill>
                  <a:schemeClr val="dk1"/>
                </a:solidFill>
                <a:latin typeface="Gill Sans"/>
                <a:ea typeface="Gill Sans"/>
                <a:cs typeface="Gill Sans"/>
                <a:sym typeface="Gill Sans"/>
              </a:rPr>
              <a:t>Ayuda al desarrollo del bebé.</a:t>
            </a:r>
            <a:endParaRPr/>
          </a:p>
        </p:txBody>
      </p:sp>
      <p:sp>
        <p:nvSpPr>
          <p:cNvPr id="239" name="Google Shape;239;p5"/>
          <p:cNvSpPr txBox="1"/>
          <p:nvPr/>
        </p:nvSpPr>
        <p:spPr>
          <a:xfrm>
            <a:off x="5185114" y="5348744"/>
            <a:ext cx="396044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i="1">
                <a:solidFill>
                  <a:schemeClr val="dk1"/>
                </a:solidFill>
                <a:latin typeface="Gill Sans"/>
                <a:ea typeface="Gill Sans"/>
                <a:cs typeface="Gill Sans"/>
                <a:sym typeface="Gill Sans"/>
              </a:rPr>
              <a:t>OMS. Asesoramiento sobre la lactancia materna: un curso de formación. 1993</a:t>
            </a:r>
            <a:endParaRPr/>
          </a:p>
        </p:txBody>
      </p:sp>
      <p:grpSp>
        <p:nvGrpSpPr>
          <p:cNvPr id="240" name="Google Shape;240;p5"/>
          <p:cNvGrpSpPr/>
          <p:nvPr/>
        </p:nvGrpSpPr>
        <p:grpSpPr>
          <a:xfrm>
            <a:off x="0" y="5795801"/>
            <a:ext cx="9144000" cy="1062199"/>
            <a:chOff x="0" y="5795801"/>
            <a:chExt cx="9144000" cy="1062199"/>
          </a:xfrm>
        </p:grpSpPr>
        <p:sp>
          <p:nvSpPr>
            <p:cNvPr id="241" name="Google Shape;241;p5"/>
            <p:cNvSpPr/>
            <p:nvPr/>
          </p:nvSpPr>
          <p:spPr>
            <a:xfrm>
              <a:off x="0" y="5795801"/>
              <a:ext cx="9144000" cy="10621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pic>
          <p:nvPicPr>
            <p:cNvPr id="242" name="Google Shape;242;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950106" y="6152427"/>
              <a:ext cx="1848048" cy="377318"/>
            </a:xfrm>
            <a:prstGeom prst="rect">
              <a:avLst/>
            </a:prstGeom>
            <a:noFill/>
            <a:ln>
              <a:noFill/>
            </a:ln>
          </p:spPr>
        </p:pic>
      </p:grpSp>
      <p:pic>
        <p:nvPicPr>
          <p:cNvPr id="243" name="Google Shape;243;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221374" y="2040610"/>
            <a:ext cx="2587685" cy="342693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6"/>
          <p:cNvSpPr txBox="1">
            <a:spLocks noGrp="1"/>
          </p:cNvSpPr>
          <p:nvPr>
            <p:ph type="title"/>
          </p:nvPr>
        </p:nvSpPr>
        <p:spPr>
          <a:xfrm>
            <a:off x="423863" y="203200"/>
            <a:ext cx="8283575" cy="506413"/>
          </a:xfrm>
          <a:prstGeom prst="rect">
            <a:avLst/>
          </a:prstGeom>
          <a:solidFill>
            <a:schemeClr val="lt1"/>
          </a:solidFill>
          <a:ln>
            <a:noFill/>
          </a:ln>
        </p:spPr>
        <p:txBody>
          <a:bodyPr spcFirstLastPara="1" wrap="square" lIns="80125" tIns="40075" rIns="80125" bIns="40075" anchor="ctr" anchorCtr="0">
            <a:noAutofit/>
          </a:bodyPr>
          <a:lstStyle/>
          <a:p>
            <a:pPr marL="0" lvl="0" indent="0" algn="l" rtl="0">
              <a:spcBef>
                <a:spcPts val="0"/>
              </a:spcBef>
              <a:spcAft>
                <a:spcPts val="0"/>
              </a:spcAft>
              <a:buNone/>
            </a:pPr>
            <a:r>
              <a:rPr lang="en-GB">
                <a:latin typeface="Gill Sans"/>
                <a:ea typeface="Gill Sans"/>
                <a:cs typeface="Gill Sans"/>
                <a:sym typeface="Gill Sans"/>
              </a:rPr>
              <a:t>Importancia de la lactancia materna</a:t>
            </a:r>
            <a:endParaRPr>
              <a:latin typeface="Gill Sans"/>
              <a:ea typeface="Gill Sans"/>
              <a:cs typeface="Gill Sans"/>
              <a:sym typeface="Gill Sans"/>
            </a:endParaRPr>
          </a:p>
        </p:txBody>
      </p:sp>
      <p:sp>
        <p:nvSpPr>
          <p:cNvPr id="250" name="Google Shape;250;p6"/>
          <p:cNvSpPr txBox="1">
            <a:spLocks noGrp="1"/>
          </p:cNvSpPr>
          <p:nvPr>
            <p:ph type="body" idx="2"/>
          </p:nvPr>
        </p:nvSpPr>
        <p:spPr>
          <a:xfrm>
            <a:off x="538485" y="704850"/>
            <a:ext cx="8281988" cy="36353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a:latin typeface="Gill Sans"/>
                <a:ea typeface="Gill Sans"/>
                <a:cs typeface="Gill Sans"/>
                <a:sym typeface="Gill Sans"/>
              </a:rPr>
              <a:t>Protección contra las infecciones</a:t>
            </a:r>
            <a:endParaRPr/>
          </a:p>
        </p:txBody>
      </p:sp>
      <p:grpSp>
        <p:nvGrpSpPr>
          <p:cNvPr id="251" name="Google Shape;251;p6"/>
          <p:cNvGrpSpPr/>
          <p:nvPr/>
        </p:nvGrpSpPr>
        <p:grpSpPr>
          <a:xfrm>
            <a:off x="168276" y="1071270"/>
            <a:ext cx="8807451" cy="4457715"/>
            <a:chOff x="144" y="1074"/>
            <a:chExt cx="5548" cy="2809"/>
          </a:xfrm>
        </p:grpSpPr>
        <p:graphicFrame>
          <p:nvGraphicFramePr>
            <p:cNvPr id="252" name="Google Shape;252;p6"/>
            <p:cNvGraphicFramePr/>
            <p:nvPr/>
          </p:nvGraphicFramePr>
          <p:xfrm>
            <a:off x="1977" y="1074"/>
            <a:ext cx="1880" cy="2809"/>
          </p:xfrm>
          <a:graphic>
            <a:graphicData uri="http://schemas.openxmlformats.org/presentationml/2006/ole">
              <mc:AlternateContent xmlns:mc="http://schemas.openxmlformats.org/markup-compatibility/2006">
                <mc:Choice xmlns:v="urn:schemas-microsoft-com:vml" Requires="v">
                  <p:oleObj r:id="rId3" imgW="1880" imgH="2809" progId="Photoshop.Image.7">
                    <p:embed/>
                  </p:oleObj>
                </mc:Choice>
                <mc:Fallback>
                  <p:oleObj r:id="rId3" imgW="1880" imgH="2809" progId="Photoshop.Image.7">
                    <p:embed/>
                    <p:pic>
                      <p:nvPicPr>
                        <p:cNvPr id="252" name="Google Shape;252;p6"/>
                        <p:cNvPicPr preferRelativeResize="0"/>
                        <p:nvPr/>
                      </p:nvPicPr>
                      <p:blipFill rotWithShape="1">
                        <a:blip r:embed="rId4">
                          <a:alphaModFix/>
                        </a:blip>
                        <a:srcRect/>
                        <a:stretch/>
                      </p:blipFill>
                      <p:spPr>
                        <a:xfrm>
                          <a:off x="1977" y="1074"/>
                          <a:ext cx="1880" cy="2809"/>
                        </a:xfrm>
                        <a:prstGeom prst="rect">
                          <a:avLst/>
                        </a:prstGeom>
                        <a:noFill/>
                        <a:ln>
                          <a:noFill/>
                        </a:ln>
                      </p:spPr>
                    </p:pic>
                  </p:oleObj>
                </mc:Fallback>
              </mc:AlternateContent>
            </a:graphicData>
          </a:graphic>
        </p:graphicFrame>
        <p:sp>
          <p:nvSpPr>
            <p:cNvPr id="253" name="Google Shape;253;p6"/>
            <p:cNvSpPr/>
            <p:nvPr/>
          </p:nvSpPr>
          <p:spPr>
            <a:xfrm>
              <a:off x="149" y="1256"/>
              <a:ext cx="1733" cy="239"/>
            </a:xfrm>
            <a:prstGeom prst="rect">
              <a:avLst/>
            </a:prstGeom>
            <a:noFill/>
            <a:ln>
              <a:noFill/>
            </a:ln>
          </p:spPr>
          <p:txBody>
            <a:bodyPr spcFirstLastPara="1" wrap="square" lIns="103200" tIns="50700" rIns="103200" bIns="50700" anchor="t" anchorCtr="0">
              <a:spAutoFit/>
            </a:bodyPr>
            <a:lstStyle/>
            <a:p>
              <a:pPr marL="357188" marR="0" lvl="0" indent="-357188" algn="l" rtl="0">
                <a:spcBef>
                  <a:spcPts val="0"/>
                </a:spcBef>
                <a:spcAft>
                  <a:spcPts val="0"/>
                </a:spcAft>
                <a:buNone/>
              </a:pPr>
              <a:r>
                <a:rPr lang="en-GB" sz="2400">
                  <a:solidFill>
                    <a:srgbClr val="FF0000"/>
                  </a:solidFill>
                  <a:latin typeface="Open Sans"/>
                  <a:ea typeface="Open Sans"/>
                  <a:cs typeface="Open Sans"/>
                  <a:sym typeface="Open Sans"/>
                </a:rPr>
                <a:t>1</a:t>
              </a:r>
              <a:r>
                <a:rPr lang="en-GB" sz="2400">
                  <a:solidFill>
                    <a:schemeClr val="dk1"/>
                  </a:solidFill>
                  <a:latin typeface="Open Sans"/>
                  <a:ea typeface="Open Sans"/>
                  <a:cs typeface="Open Sans"/>
                  <a:sym typeface="Open Sans"/>
                </a:rPr>
                <a:t>. Madre infectada.</a:t>
              </a:r>
              <a:endParaRPr sz="2400" b="1">
                <a:solidFill>
                  <a:schemeClr val="dk1"/>
                </a:solidFill>
                <a:latin typeface="Times New Roman"/>
                <a:ea typeface="Times New Roman"/>
                <a:cs typeface="Times New Roman"/>
                <a:sym typeface="Times New Roman"/>
              </a:endParaRPr>
            </a:p>
          </p:txBody>
        </p:sp>
        <p:sp>
          <p:nvSpPr>
            <p:cNvPr id="254" name="Google Shape;254;p6"/>
            <p:cNvSpPr/>
            <p:nvPr/>
          </p:nvSpPr>
          <p:spPr>
            <a:xfrm>
              <a:off x="3832" y="1253"/>
              <a:ext cx="1860" cy="937"/>
            </a:xfrm>
            <a:prstGeom prst="rect">
              <a:avLst/>
            </a:prstGeom>
            <a:noFill/>
            <a:ln>
              <a:noFill/>
            </a:ln>
          </p:spPr>
          <p:txBody>
            <a:bodyPr spcFirstLastPara="1" wrap="square" lIns="103200" tIns="50700" rIns="103200" bIns="50700" anchor="t" anchorCtr="0">
              <a:spAutoFit/>
            </a:bodyPr>
            <a:lstStyle/>
            <a:p>
              <a:pPr marL="357188" marR="0" lvl="0" indent="-357188" algn="l" rtl="0">
                <a:spcBef>
                  <a:spcPts val="0"/>
                </a:spcBef>
                <a:spcAft>
                  <a:spcPts val="0"/>
                </a:spcAft>
                <a:buNone/>
              </a:pPr>
              <a:r>
                <a:rPr lang="en-GB" sz="2400">
                  <a:solidFill>
                    <a:srgbClr val="FF0000"/>
                  </a:solidFill>
                  <a:latin typeface="Open Sans"/>
                  <a:ea typeface="Open Sans"/>
                  <a:cs typeface="Open Sans"/>
                  <a:sym typeface="Open Sans"/>
                </a:rPr>
                <a:t>2</a:t>
              </a:r>
              <a:r>
                <a:rPr lang="en-GB" sz="2400">
                  <a:solidFill>
                    <a:schemeClr val="dk1"/>
                  </a:solidFill>
                  <a:latin typeface="Open Sans"/>
                  <a:ea typeface="Open Sans"/>
                  <a:cs typeface="Open Sans"/>
                  <a:sym typeface="Open Sans"/>
                </a:rPr>
                <a:t>. Los glóbulos blancos en el cuerpo de la madre </a:t>
              </a:r>
              <a:r>
                <a:rPr lang="en-GB" sz="2400">
                  <a:solidFill>
                    <a:schemeClr val="dk1"/>
                  </a:solidFill>
                  <a:latin typeface="Gill Sans"/>
                  <a:ea typeface="Gill Sans"/>
                  <a:cs typeface="Gill Sans"/>
                  <a:sym typeface="Gill Sans"/>
                </a:rPr>
                <a:t>producen</a:t>
              </a:r>
              <a:r>
                <a:rPr lang="en-GB" sz="2400">
                  <a:solidFill>
                    <a:schemeClr val="dk1"/>
                  </a:solidFill>
                  <a:latin typeface="Open Sans"/>
                  <a:ea typeface="Open Sans"/>
                  <a:cs typeface="Open Sans"/>
                  <a:sym typeface="Open Sans"/>
                </a:rPr>
                <a:t> anticuerpos para proteger a la madre.</a:t>
              </a:r>
              <a:endParaRPr sz="1600" b="1">
                <a:solidFill>
                  <a:schemeClr val="dk1"/>
                </a:solidFill>
                <a:latin typeface="Arial"/>
                <a:ea typeface="Arial"/>
                <a:cs typeface="Arial"/>
                <a:sym typeface="Arial"/>
              </a:endParaRPr>
            </a:p>
          </p:txBody>
        </p:sp>
        <p:sp>
          <p:nvSpPr>
            <p:cNvPr id="255" name="Google Shape;255;p6"/>
            <p:cNvSpPr/>
            <p:nvPr/>
          </p:nvSpPr>
          <p:spPr>
            <a:xfrm>
              <a:off x="144" y="2918"/>
              <a:ext cx="1920" cy="763"/>
            </a:xfrm>
            <a:prstGeom prst="rect">
              <a:avLst/>
            </a:prstGeom>
            <a:noFill/>
            <a:ln>
              <a:noFill/>
            </a:ln>
          </p:spPr>
          <p:txBody>
            <a:bodyPr spcFirstLastPara="1" wrap="square" lIns="103200" tIns="50700" rIns="103200" bIns="50700" anchor="t" anchorCtr="0">
              <a:spAutoFit/>
            </a:bodyPr>
            <a:lstStyle/>
            <a:p>
              <a:pPr marL="357188" marR="0" lvl="0" indent="-357188" algn="l" rtl="0">
                <a:spcBef>
                  <a:spcPts val="0"/>
                </a:spcBef>
                <a:spcAft>
                  <a:spcPts val="0"/>
                </a:spcAft>
                <a:buNone/>
              </a:pPr>
              <a:r>
                <a:rPr lang="en-GB" sz="2400">
                  <a:solidFill>
                    <a:srgbClr val="FF0000"/>
                  </a:solidFill>
                  <a:latin typeface="Gill Sans"/>
                  <a:ea typeface="Gill Sans"/>
                  <a:cs typeface="Gill Sans"/>
                  <a:sym typeface="Gill Sans"/>
                </a:rPr>
                <a:t>4</a:t>
              </a:r>
              <a:r>
                <a:rPr lang="en-GB" sz="2400">
                  <a:solidFill>
                    <a:schemeClr val="dk1"/>
                  </a:solidFill>
                  <a:latin typeface="Gill Sans"/>
                  <a:ea typeface="Gill Sans"/>
                  <a:cs typeface="Gill Sans"/>
                  <a:sym typeface="Gill Sans"/>
                </a:rPr>
                <a:t>. Anticuerpos contra la infección de la madre secretados en la leche para proteger al bebé.</a:t>
              </a:r>
              <a:endParaRPr sz="2400" b="1">
                <a:solidFill>
                  <a:schemeClr val="dk1"/>
                </a:solidFill>
                <a:latin typeface="Gill Sans"/>
                <a:ea typeface="Gill Sans"/>
                <a:cs typeface="Gill Sans"/>
                <a:sym typeface="Gill Sans"/>
              </a:endParaRPr>
            </a:p>
          </p:txBody>
        </p:sp>
        <p:sp>
          <p:nvSpPr>
            <p:cNvPr id="256" name="Google Shape;256;p6"/>
            <p:cNvSpPr/>
            <p:nvPr/>
          </p:nvSpPr>
          <p:spPr>
            <a:xfrm>
              <a:off x="3832" y="2908"/>
              <a:ext cx="1860" cy="588"/>
            </a:xfrm>
            <a:prstGeom prst="rect">
              <a:avLst/>
            </a:prstGeom>
            <a:noFill/>
            <a:ln>
              <a:noFill/>
            </a:ln>
          </p:spPr>
          <p:txBody>
            <a:bodyPr spcFirstLastPara="1" wrap="square" lIns="103200" tIns="50700" rIns="103200" bIns="50700" anchor="t" anchorCtr="0">
              <a:spAutoFit/>
            </a:bodyPr>
            <a:lstStyle/>
            <a:p>
              <a:pPr marL="357188" marR="0" lvl="0" indent="-357188" algn="l" rtl="0">
                <a:spcBef>
                  <a:spcPts val="0"/>
                </a:spcBef>
                <a:spcAft>
                  <a:spcPts val="0"/>
                </a:spcAft>
                <a:buNone/>
              </a:pPr>
              <a:r>
                <a:rPr lang="en-GB" sz="2400">
                  <a:solidFill>
                    <a:srgbClr val="FF0000"/>
                  </a:solidFill>
                  <a:latin typeface="Gill Sans"/>
                  <a:ea typeface="Gill Sans"/>
                  <a:cs typeface="Gill Sans"/>
                  <a:sym typeface="Gill Sans"/>
                </a:rPr>
                <a:t>3</a:t>
              </a:r>
              <a:r>
                <a:rPr lang="en-GB" sz="2400">
                  <a:solidFill>
                    <a:schemeClr val="dk1"/>
                  </a:solidFill>
                  <a:latin typeface="Gill Sans"/>
                  <a:ea typeface="Gill Sans"/>
                  <a:cs typeface="Gill Sans"/>
                  <a:sym typeface="Gill Sans"/>
                </a:rPr>
                <a:t>. Algunos glóbulos blancos van al seno y producen anticuerpos allí.</a:t>
              </a:r>
              <a:endParaRPr sz="2400" b="1">
                <a:solidFill>
                  <a:schemeClr val="dk1"/>
                </a:solidFill>
                <a:latin typeface="Gill Sans"/>
                <a:ea typeface="Gill Sans"/>
                <a:cs typeface="Gill Sans"/>
                <a:sym typeface="Gill Sans"/>
              </a:endParaRPr>
            </a:p>
          </p:txBody>
        </p:sp>
        <p:sp>
          <p:nvSpPr>
            <p:cNvPr id="257" name="Google Shape;257;p6"/>
            <p:cNvSpPr/>
            <p:nvPr/>
          </p:nvSpPr>
          <p:spPr>
            <a:xfrm rot="10800000">
              <a:off x="1610" y="1525"/>
              <a:ext cx="677" cy="431"/>
            </a:xfrm>
            <a:custGeom>
              <a:avLst/>
              <a:gdLst/>
              <a:ahLst/>
              <a:cxnLst/>
              <a:rect l="l" t="t" r="r" b="b"/>
              <a:pathLst>
                <a:path w="21519" h="20482" fill="none" extrusionOk="0">
                  <a:moveTo>
                    <a:pt x="6859" y="-1"/>
                  </a:moveTo>
                  <a:cubicBezTo>
                    <a:pt x="15015" y="2731"/>
                    <a:pt x="20773" y="10041"/>
                    <a:pt x="21518" y="18610"/>
                  </a:cubicBezTo>
                </a:path>
                <a:path w="21519" h="20482" extrusionOk="0">
                  <a:moveTo>
                    <a:pt x="6859" y="-1"/>
                  </a:moveTo>
                  <a:cubicBezTo>
                    <a:pt x="15015" y="2731"/>
                    <a:pt x="20773" y="10041"/>
                    <a:pt x="21518" y="18610"/>
                  </a:cubicBezTo>
                  <a:lnTo>
                    <a:pt x="0" y="20482"/>
                  </a:lnTo>
                  <a:lnTo>
                    <a:pt x="6859" y="-1"/>
                  </a:ln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Gill Sans"/>
                <a:ea typeface="Gill Sans"/>
                <a:cs typeface="Gill Sans"/>
                <a:sym typeface="Gill Sans"/>
              </a:endParaRPr>
            </a:p>
          </p:txBody>
        </p:sp>
        <p:sp>
          <p:nvSpPr>
            <p:cNvPr id="258" name="Google Shape;258;p6"/>
            <p:cNvSpPr/>
            <p:nvPr/>
          </p:nvSpPr>
          <p:spPr>
            <a:xfrm flipH="1">
              <a:off x="1610" y="2500"/>
              <a:ext cx="677" cy="431"/>
            </a:xfrm>
            <a:custGeom>
              <a:avLst/>
              <a:gdLst/>
              <a:ahLst/>
              <a:cxnLst/>
              <a:rect l="l" t="t" r="r" b="b"/>
              <a:pathLst>
                <a:path w="21519" h="20482" fill="none" extrusionOk="0">
                  <a:moveTo>
                    <a:pt x="6859" y="-1"/>
                  </a:moveTo>
                  <a:cubicBezTo>
                    <a:pt x="15015" y="2731"/>
                    <a:pt x="20773" y="10041"/>
                    <a:pt x="21518" y="18610"/>
                  </a:cubicBezTo>
                </a:path>
                <a:path w="21519" h="20482" extrusionOk="0">
                  <a:moveTo>
                    <a:pt x="6859" y="-1"/>
                  </a:moveTo>
                  <a:cubicBezTo>
                    <a:pt x="15015" y="2731"/>
                    <a:pt x="20773" y="10041"/>
                    <a:pt x="21518" y="18610"/>
                  </a:cubicBezTo>
                  <a:lnTo>
                    <a:pt x="0" y="20482"/>
                  </a:lnTo>
                  <a:lnTo>
                    <a:pt x="6859" y="-1"/>
                  </a:ln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Gill Sans"/>
                <a:ea typeface="Gill Sans"/>
                <a:cs typeface="Gill Sans"/>
                <a:sym typeface="Gill Sans"/>
              </a:endParaRPr>
            </a:p>
          </p:txBody>
        </p:sp>
        <p:sp>
          <p:nvSpPr>
            <p:cNvPr id="259" name="Google Shape;259;p6"/>
            <p:cNvSpPr/>
            <p:nvPr/>
          </p:nvSpPr>
          <p:spPr>
            <a:xfrm rot="10800000" flipH="1">
              <a:off x="3292" y="1525"/>
              <a:ext cx="677" cy="431"/>
            </a:xfrm>
            <a:custGeom>
              <a:avLst/>
              <a:gdLst/>
              <a:ahLst/>
              <a:cxnLst/>
              <a:rect l="l" t="t" r="r" b="b"/>
              <a:pathLst>
                <a:path w="21519" h="20482" fill="none" extrusionOk="0">
                  <a:moveTo>
                    <a:pt x="6859" y="-1"/>
                  </a:moveTo>
                  <a:cubicBezTo>
                    <a:pt x="15015" y="2731"/>
                    <a:pt x="20773" y="10041"/>
                    <a:pt x="21518" y="18610"/>
                  </a:cubicBezTo>
                </a:path>
                <a:path w="21519" h="20482" extrusionOk="0">
                  <a:moveTo>
                    <a:pt x="6859" y="-1"/>
                  </a:moveTo>
                  <a:cubicBezTo>
                    <a:pt x="15015" y="2731"/>
                    <a:pt x="20773" y="10041"/>
                    <a:pt x="21518" y="18610"/>
                  </a:cubicBezTo>
                  <a:lnTo>
                    <a:pt x="0" y="20482"/>
                  </a:lnTo>
                  <a:lnTo>
                    <a:pt x="6859" y="-1"/>
                  </a:ln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Gill Sans"/>
                <a:ea typeface="Gill Sans"/>
                <a:cs typeface="Gill Sans"/>
                <a:sym typeface="Gill Sans"/>
              </a:endParaRPr>
            </a:p>
          </p:txBody>
        </p:sp>
        <p:sp>
          <p:nvSpPr>
            <p:cNvPr id="260" name="Google Shape;260;p6"/>
            <p:cNvSpPr/>
            <p:nvPr/>
          </p:nvSpPr>
          <p:spPr>
            <a:xfrm>
              <a:off x="3547" y="2500"/>
              <a:ext cx="677" cy="431"/>
            </a:xfrm>
            <a:custGeom>
              <a:avLst/>
              <a:gdLst/>
              <a:ahLst/>
              <a:cxnLst/>
              <a:rect l="l" t="t" r="r" b="b"/>
              <a:pathLst>
                <a:path w="21519" h="20482" fill="none" extrusionOk="0">
                  <a:moveTo>
                    <a:pt x="6859" y="-1"/>
                  </a:moveTo>
                  <a:cubicBezTo>
                    <a:pt x="15015" y="2731"/>
                    <a:pt x="20773" y="10041"/>
                    <a:pt x="21518" y="18610"/>
                  </a:cubicBezTo>
                </a:path>
                <a:path w="21519" h="20482" extrusionOk="0">
                  <a:moveTo>
                    <a:pt x="6859" y="-1"/>
                  </a:moveTo>
                  <a:cubicBezTo>
                    <a:pt x="15015" y="2731"/>
                    <a:pt x="20773" y="10041"/>
                    <a:pt x="21518" y="18610"/>
                  </a:cubicBezTo>
                  <a:lnTo>
                    <a:pt x="0" y="20482"/>
                  </a:lnTo>
                  <a:lnTo>
                    <a:pt x="6859" y="-1"/>
                  </a:ln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Gill Sans"/>
                <a:ea typeface="Gill Sans"/>
                <a:cs typeface="Gill Sans"/>
                <a:sym typeface="Gill Sans"/>
              </a:endParaRPr>
            </a:p>
          </p:txBody>
        </p:sp>
      </p:grpSp>
      <p:sp>
        <p:nvSpPr>
          <p:cNvPr id="261" name="Google Shape;261;p6"/>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000" b="0" i="0">
                <a:solidFill>
                  <a:schemeClr val="dk1"/>
                </a:solidFill>
                <a:latin typeface="Gill Sans"/>
                <a:ea typeface="Gill Sans"/>
                <a:cs typeface="Gill Sans"/>
                <a:sym typeface="Gill Sans"/>
              </a:rPr>
              <a:t>IYCF-E TRAINING: WHY IS IYCF-E IMPORTANT?</a:t>
            </a:r>
            <a:endParaRPr sz="1000" b="0" i="0">
              <a:solidFill>
                <a:srgbClr val="222221"/>
              </a:solidFill>
              <a:latin typeface="Gill Sans"/>
              <a:ea typeface="Gill Sans"/>
              <a:cs typeface="Gill Sans"/>
              <a:sym typeface="Gill Sans"/>
            </a:endParaRPr>
          </a:p>
        </p:txBody>
      </p:sp>
      <p:sp>
        <p:nvSpPr>
          <p:cNvPr id="262" name="Google Shape;262;p6"/>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GB" sz="1000" b="0" i="0">
                <a:solidFill>
                  <a:schemeClr val="dk1"/>
                </a:solidFill>
                <a:latin typeface="Gill Sans"/>
                <a:ea typeface="Gill Sans"/>
                <a:cs typeface="Gill Sans"/>
                <a:sym typeface="Gill Sans"/>
              </a:rPr>
              <a:t>23</a:t>
            </a:fld>
            <a:endParaRPr sz="1000" b="0" i="0">
              <a:solidFill>
                <a:schemeClr val="dk1"/>
              </a:solidFill>
              <a:latin typeface="Gill Sans"/>
              <a:ea typeface="Gill Sans"/>
              <a:cs typeface="Gill Sans"/>
              <a:sym typeface="Gill Sans"/>
            </a:endParaRPr>
          </a:p>
        </p:txBody>
      </p:sp>
      <p:sp>
        <p:nvSpPr>
          <p:cNvPr id="263" name="Google Shape;263;p6"/>
          <p:cNvSpPr txBox="1"/>
          <p:nvPr/>
        </p:nvSpPr>
        <p:spPr>
          <a:xfrm>
            <a:off x="646719" y="5883911"/>
            <a:ext cx="410445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a:solidFill>
                  <a:schemeClr val="dk1"/>
                </a:solidFill>
                <a:latin typeface="Gill Sans"/>
                <a:ea typeface="Gill Sans"/>
                <a:cs typeface="Gill Sans"/>
                <a:sym typeface="Gill Sans"/>
              </a:rPr>
              <a:t>OMS. Asesoramiento sobre la lactancia materna: un curso de formación. 1993</a:t>
            </a:r>
            <a:endParaRPr/>
          </a:p>
        </p:txBody>
      </p:sp>
      <p:pic>
        <p:nvPicPr>
          <p:cNvPr id="1025" name="Picture 1">
            <a:extLst>
              <a:ext uri="{FF2B5EF4-FFF2-40B4-BE49-F238E27FC236}">
                <a16:creationId xmlns:a16="http://schemas.microsoft.com/office/drawing/2014/main" id="{8E4C8F8E-FA80-6449-9D0A-5DD7A44816A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0" cy="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7"/>
          <p:cNvSpPr txBox="1">
            <a:spLocks noGrp="1"/>
          </p:cNvSpPr>
          <p:nvPr>
            <p:ph type="title"/>
          </p:nvPr>
        </p:nvSpPr>
        <p:spPr>
          <a:xfrm>
            <a:off x="430212" y="358100"/>
            <a:ext cx="8283575" cy="506413"/>
          </a:xfrm>
          <a:prstGeom prst="rect">
            <a:avLst/>
          </a:pr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r>
              <a:rPr lang="en-GB"/>
              <a:t>Beneficios de la lactancia materna</a:t>
            </a:r>
            <a:br>
              <a:rPr lang="en-GB"/>
            </a:br>
            <a:endParaRPr/>
          </a:p>
        </p:txBody>
      </p:sp>
      <p:sp>
        <p:nvSpPr>
          <p:cNvPr id="270" name="Google Shape;270;p7"/>
          <p:cNvSpPr txBox="1"/>
          <p:nvPr/>
        </p:nvSpPr>
        <p:spPr>
          <a:xfrm>
            <a:off x="1244957" y="1153877"/>
            <a:ext cx="6385797" cy="594065"/>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1800" b="1">
                <a:solidFill>
                  <a:srgbClr val="F20F0E"/>
                </a:solidFill>
                <a:latin typeface="Gill Sans"/>
                <a:ea typeface="Gill Sans"/>
                <a:cs typeface="Gill Sans"/>
                <a:sym typeface="Gill Sans"/>
              </a:rPr>
              <a:t>¿Cuáles son los beneficios para el bebé y la madre?</a:t>
            </a:r>
            <a:br>
              <a:rPr lang="en-GB" sz="1800" b="1">
                <a:solidFill>
                  <a:srgbClr val="F20F0E"/>
                </a:solidFill>
                <a:latin typeface="Gill Sans"/>
                <a:ea typeface="Gill Sans"/>
                <a:cs typeface="Gill Sans"/>
                <a:sym typeface="Gill Sans"/>
              </a:rPr>
            </a:br>
            <a:endParaRPr/>
          </a:p>
        </p:txBody>
      </p:sp>
      <p:sp>
        <p:nvSpPr>
          <p:cNvPr id="271" name="Google Shape;271;p7"/>
          <p:cNvSpPr txBox="1"/>
          <p:nvPr/>
        </p:nvSpPr>
        <p:spPr>
          <a:xfrm>
            <a:off x="0" y="1565027"/>
            <a:ext cx="218666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rgbClr val="009CA6"/>
                </a:solidFill>
                <a:latin typeface="Gill Sans"/>
                <a:ea typeface="Gill Sans"/>
                <a:cs typeface="Gill Sans"/>
                <a:sym typeface="Gill Sans"/>
              </a:rPr>
              <a:t>PARA EL BEBÉ </a:t>
            </a:r>
            <a:br>
              <a:rPr lang="en-GB" sz="1800">
                <a:solidFill>
                  <a:srgbClr val="009CA6"/>
                </a:solidFill>
                <a:latin typeface="Gill Sans"/>
                <a:ea typeface="Gill Sans"/>
                <a:cs typeface="Gill Sans"/>
                <a:sym typeface="Gill Sans"/>
              </a:rPr>
            </a:br>
            <a:endParaRPr/>
          </a:p>
        </p:txBody>
      </p:sp>
      <p:sp>
        <p:nvSpPr>
          <p:cNvPr id="272" name="Google Shape;272;p7"/>
          <p:cNvSpPr txBox="1"/>
          <p:nvPr/>
        </p:nvSpPr>
        <p:spPr>
          <a:xfrm>
            <a:off x="6098013" y="1833421"/>
            <a:ext cx="2319160" cy="1138773"/>
          </a:xfrm>
          <a:prstGeom prst="rect">
            <a:avLst/>
          </a:prstGeom>
          <a:noFill/>
          <a:ln>
            <a:noFill/>
          </a:ln>
        </p:spPr>
        <p:txBody>
          <a:bodyPr spcFirstLastPara="1" wrap="square" lIns="91425" tIns="45700" rIns="91425" bIns="45700" anchor="t" anchorCtr="0">
            <a:spAutoFit/>
          </a:bodyPr>
          <a:lstStyle/>
          <a:p>
            <a:pPr marL="257175" marR="0" lvl="0" indent="-257175" algn="l" rtl="0">
              <a:spcBef>
                <a:spcPts val="0"/>
              </a:spcBef>
              <a:spcAft>
                <a:spcPts val="0"/>
              </a:spcAft>
              <a:buClr>
                <a:srgbClr val="009CA6"/>
              </a:buClr>
              <a:buSzPts val="1600"/>
              <a:buFont typeface="Courier New"/>
              <a:buChar char="o"/>
            </a:pPr>
            <a:r>
              <a:rPr lang="en-GB" sz="1600">
                <a:solidFill>
                  <a:srgbClr val="009CA6"/>
                </a:solidFill>
                <a:latin typeface="Gill Sans"/>
                <a:ea typeface="Gill Sans"/>
                <a:cs typeface="Gill Sans"/>
                <a:sym typeface="Gill Sans"/>
              </a:rPr>
              <a:t>Mejora del crecimiento y el estado nutricional</a:t>
            </a:r>
            <a:br>
              <a:rPr lang="en-GB" sz="1800">
                <a:solidFill>
                  <a:srgbClr val="009CA6"/>
                </a:solidFill>
                <a:latin typeface="Gill Sans"/>
                <a:ea typeface="Gill Sans"/>
                <a:cs typeface="Gill Sans"/>
                <a:sym typeface="Gill Sans"/>
              </a:rPr>
            </a:br>
            <a:endParaRPr/>
          </a:p>
        </p:txBody>
      </p:sp>
      <p:sp>
        <p:nvSpPr>
          <p:cNvPr id="273" name="Google Shape;273;p7"/>
          <p:cNvSpPr txBox="1"/>
          <p:nvPr/>
        </p:nvSpPr>
        <p:spPr>
          <a:xfrm>
            <a:off x="6087715" y="3252293"/>
            <a:ext cx="1786088" cy="584775"/>
          </a:xfrm>
          <a:prstGeom prst="rect">
            <a:avLst/>
          </a:prstGeom>
          <a:noFill/>
          <a:ln>
            <a:noFill/>
          </a:ln>
        </p:spPr>
        <p:txBody>
          <a:bodyPr spcFirstLastPara="1" wrap="square" lIns="91425" tIns="45700" rIns="91425" bIns="45700" anchor="t" anchorCtr="0">
            <a:spAutoFit/>
          </a:bodyPr>
          <a:lstStyle/>
          <a:p>
            <a:pPr marL="257175" marR="0" lvl="0" indent="-257175" algn="l" rtl="0">
              <a:spcBef>
                <a:spcPts val="0"/>
              </a:spcBef>
              <a:spcAft>
                <a:spcPts val="0"/>
              </a:spcAft>
              <a:buClr>
                <a:srgbClr val="009CA6"/>
              </a:buClr>
              <a:buSzPts val="1600"/>
              <a:buFont typeface="Courier New"/>
              <a:buChar char="o"/>
            </a:pPr>
            <a:r>
              <a:rPr lang="en-GB" sz="1600">
                <a:solidFill>
                  <a:srgbClr val="009CA6"/>
                </a:solidFill>
                <a:latin typeface="Gill Sans"/>
                <a:ea typeface="Gill Sans"/>
                <a:cs typeface="Gill Sans"/>
                <a:sym typeface="Gill Sans"/>
              </a:rPr>
              <a:t>Aumento de la unión</a:t>
            </a:r>
            <a:endParaRPr/>
          </a:p>
        </p:txBody>
      </p:sp>
      <p:sp>
        <p:nvSpPr>
          <p:cNvPr id="274" name="Google Shape;274;p7"/>
          <p:cNvSpPr txBox="1"/>
          <p:nvPr/>
        </p:nvSpPr>
        <p:spPr>
          <a:xfrm>
            <a:off x="3311455" y="2625039"/>
            <a:ext cx="3104973" cy="1077218"/>
          </a:xfrm>
          <a:prstGeom prst="rect">
            <a:avLst/>
          </a:prstGeom>
          <a:noFill/>
          <a:ln>
            <a:noFill/>
          </a:ln>
        </p:spPr>
        <p:txBody>
          <a:bodyPr spcFirstLastPara="1" wrap="square" lIns="91425" tIns="45700" rIns="91425" bIns="45700" anchor="t" anchorCtr="0">
            <a:spAutoFit/>
          </a:bodyPr>
          <a:lstStyle/>
          <a:p>
            <a:pPr marL="257175" marR="0" lvl="0" indent="-257175" algn="l" rtl="0">
              <a:spcBef>
                <a:spcPts val="0"/>
              </a:spcBef>
              <a:spcAft>
                <a:spcPts val="0"/>
              </a:spcAft>
              <a:buClr>
                <a:srgbClr val="009CA6"/>
              </a:buClr>
              <a:buSzPts val="1600"/>
              <a:buFont typeface="Courier New"/>
              <a:buChar char="o"/>
            </a:pPr>
            <a:r>
              <a:rPr lang="en-GB" sz="1600">
                <a:solidFill>
                  <a:srgbClr val="009CA6"/>
                </a:solidFill>
                <a:latin typeface="Gill Sans"/>
                <a:ea typeface="Gill Sans"/>
                <a:cs typeface="Gill Sans"/>
                <a:sym typeface="Gill Sans"/>
              </a:rPr>
              <a:t>Menor riesgo de enfermedades crónicas (diabetes, enfermedades cardíacas, algunos tipos de cáncer)</a:t>
            </a:r>
            <a:endParaRPr/>
          </a:p>
        </p:txBody>
      </p:sp>
      <p:sp>
        <p:nvSpPr>
          <p:cNvPr id="275" name="Google Shape;275;p7"/>
          <p:cNvSpPr txBox="1"/>
          <p:nvPr/>
        </p:nvSpPr>
        <p:spPr>
          <a:xfrm>
            <a:off x="3350590" y="1652130"/>
            <a:ext cx="2356757" cy="584775"/>
          </a:xfrm>
          <a:prstGeom prst="rect">
            <a:avLst/>
          </a:prstGeom>
          <a:noFill/>
          <a:ln>
            <a:noFill/>
          </a:ln>
        </p:spPr>
        <p:txBody>
          <a:bodyPr spcFirstLastPara="1" wrap="square" lIns="91425" tIns="45700" rIns="91425" bIns="45700" anchor="t" anchorCtr="0">
            <a:spAutoFit/>
          </a:bodyPr>
          <a:lstStyle/>
          <a:p>
            <a:pPr marL="257175" marR="0" lvl="0" indent="-257175" algn="l" rtl="0">
              <a:spcBef>
                <a:spcPts val="0"/>
              </a:spcBef>
              <a:spcAft>
                <a:spcPts val="0"/>
              </a:spcAft>
              <a:buClr>
                <a:srgbClr val="009CA6"/>
              </a:buClr>
              <a:buSzPts val="1600"/>
              <a:buFont typeface="Courier New"/>
              <a:buChar char="o"/>
            </a:pPr>
            <a:r>
              <a:rPr lang="en-GB" sz="1600">
                <a:solidFill>
                  <a:srgbClr val="009CA6"/>
                </a:solidFill>
                <a:latin typeface="Gill Sans"/>
                <a:ea typeface="Gill Sans"/>
                <a:cs typeface="Gill Sans"/>
                <a:sym typeface="Gill Sans"/>
              </a:rPr>
              <a:t>Menor riesgo de sobrepeso / obesidad</a:t>
            </a:r>
            <a:endParaRPr/>
          </a:p>
        </p:txBody>
      </p:sp>
      <p:sp>
        <p:nvSpPr>
          <p:cNvPr id="276" name="Google Shape;276;p7"/>
          <p:cNvSpPr txBox="1"/>
          <p:nvPr/>
        </p:nvSpPr>
        <p:spPr>
          <a:xfrm>
            <a:off x="6087715" y="2636211"/>
            <a:ext cx="2672364" cy="584775"/>
          </a:xfrm>
          <a:prstGeom prst="rect">
            <a:avLst/>
          </a:prstGeom>
          <a:noFill/>
          <a:ln>
            <a:noFill/>
          </a:ln>
        </p:spPr>
        <p:txBody>
          <a:bodyPr spcFirstLastPara="1" wrap="square" lIns="91425" tIns="45700" rIns="91425" bIns="45700" anchor="t" anchorCtr="0">
            <a:spAutoFit/>
          </a:bodyPr>
          <a:lstStyle/>
          <a:p>
            <a:pPr marL="257175" marR="0" lvl="0" indent="-257175" algn="l" rtl="0">
              <a:spcBef>
                <a:spcPts val="0"/>
              </a:spcBef>
              <a:spcAft>
                <a:spcPts val="0"/>
              </a:spcAft>
              <a:buClr>
                <a:srgbClr val="009CA6"/>
              </a:buClr>
              <a:buSzPts val="1600"/>
              <a:buFont typeface="Courier New"/>
              <a:buChar char="o"/>
            </a:pPr>
            <a:r>
              <a:rPr lang="en-GB" sz="1600">
                <a:solidFill>
                  <a:srgbClr val="009CA6"/>
                </a:solidFill>
                <a:latin typeface="Gill Sans"/>
                <a:ea typeface="Gill Sans"/>
                <a:cs typeface="Gill Sans"/>
                <a:sym typeface="Gill Sans"/>
              </a:rPr>
              <a:t>Mejora del desarrollo cognitivo y motor</a:t>
            </a:r>
            <a:endParaRPr/>
          </a:p>
        </p:txBody>
      </p:sp>
      <p:sp>
        <p:nvSpPr>
          <p:cNvPr id="277" name="Google Shape;277;p7"/>
          <p:cNvSpPr txBox="1"/>
          <p:nvPr/>
        </p:nvSpPr>
        <p:spPr>
          <a:xfrm>
            <a:off x="378373" y="1943384"/>
            <a:ext cx="2706307" cy="584775"/>
          </a:xfrm>
          <a:prstGeom prst="rect">
            <a:avLst/>
          </a:prstGeom>
          <a:noFill/>
          <a:ln>
            <a:noFill/>
          </a:ln>
        </p:spPr>
        <p:txBody>
          <a:bodyPr spcFirstLastPara="1" wrap="square" lIns="91425" tIns="45700" rIns="91425" bIns="45700" anchor="t" anchorCtr="0">
            <a:spAutoFit/>
          </a:bodyPr>
          <a:lstStyle/>
          <a:p>
            <a:pPr marL="257175" marR="0" lvl="0" indent="-257175" algn="l" rtl="0">
              <a:spcBef>
                <a:spcPts val="0"/>
              </a:spcBef>
              <a:spcAft>
                <a:spcPts val="0"/>
              </a:spcAft>
              <a:buClr>
                <a:srgbClr val="009CA6"/>
              </a:buClr>
              <a:buSzPts val="1600"/>
              <a:buFont typeface="Courier New"/>
              <a:buChar char="o"/>
            </a:pPr>
            <a:r>
              <a:rPr lang="en-GB" sz="1600">
                <a:solidFill>
                  <a:srgbClr val="009CA6"/>
                </a:solidFill>
                <a:latin typeface="Gill Sans"/>
                <a:ea typeface="Gill Sans"/>
                <a:cs typeface="Gill Sans"/>
                <a:sym typeface="Gill Sans"/>
              </a:rPr>
              <a:t>Menos diarrea e infecciones respiratorias</a:t>
            </a:r>
            <a:endParaRPr/>
          </a:p>
        </p:txBody>
      </p:sp>
      <p:sp>
        <p:nvSpPr>
          <p:cNvPr id="278" name="Google Shape;278;p7"/>
          <p:cNvSpPr txBox="1"/>
          <p:nvPr/>
        </p:nvSpPr>
        <p:spPr>
          <a:xfrm>
            <a:off x="329424" y="2561508"/>
            <a:ext cx="3043127" cy="1569660"/>
          </a:xfrm>
          <a:prstGeom prst="rect">
            <a:avLst/>
          </a:prstGeom>
          <a:noFill/>
          <a:ln>
            <a:noFill/>
          </a:ln>
        </p:spPr>
        <p:txBody>
          <a:bodyPr spcFirstLastPara="1" wrap="square" lIns="91425" tIns="45700" rIns="91425" bIns="45700" anchor="t" anchorCtr="0">
            <a:spAutoFit/>
          </a:bodyPr>
          <a:lstStyle/>
          <a:p>
            <a:pPr marL="257175" marR="0" lvl="0" indent="-257175" algn="l" rtl="0">
              <a:spcBef>
                <a:spcPts val="0"/>
              </a:spcBef>
              <a:spcAft>
                <a:spcPts val="0"/>
              </a:spcAft>
              <a:buClr>
                <a:srgbClr val="009CA6"/>
              </a:buClr>
              <a:buSzPts val="1600"/>
              <a:buFont typeface="Courier New"/>
              <a:buChar char="o"/>
            </a:pPr>
            <a:r>
              <a:rPr lang="en-GB" sz="1600">
                <a:solidFill>
                  <a:srgbClr val="009CA6"/>
                </a:solidFill>
                <a:latin typeface="Gill Sans"/>
                <a:ea typeface="Gill Sans"/>
                <a:cs typeface="Gill Sans"/>
                <a:sym typeface="Gill Sans"/>
              </a:rPr>
              <a:t>Menos infecciones de oído, trastornos gastrointestinales, afecciones de la piel y sindrome súbita de muerte infantil</a:t>
            </a:r>
            <a:endParaRPr sz="1600">
              <a:solidFill>
                <a:srgbClr val="009CA6"/>
              </a:solidFill>
              <a:latin typeface="Gill Sans"/>
              <a:ea typeface="Gill Sans"/>
              <a:cs typeface="Gill Sans"/>
              <a:sym typeface="Gill Sans"/>
            </a:endParaRPr>
          </a:p>
        </p:txBody>
      </p:sp>
      <p:sp>
        <p:nvSpPr>
          <p:cNvPr id="279" name="Google Shape;279;p7"/>
          <p:cNvSpPr txBox="1"/>
          <p:nvPr/>
        </p:nvSpPr>
        <p:spPr>
          <a:xfrm>
            <a:off x="290635" y="3960425"/>
            <a:ext cx="218601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2"/>
                </a:solidFill>
                <a:latin typeface="Gill Sans"/>
                <a:ea typeface="Gill Sans"/>
                <a:cs typeface="Gill Sans"/>
                <a:sym typeface="Gill Sans"/>
              </a:rPr>
              <a:t>PARA LA MADRE</a:t>
            </a:r>
            <a:br>
              <a:rPr lang="en-GB" sz="1800">
                <a:solidFill>
                  <a:schemeClr val="dk2"/>
                </a:solidFill>
                <a:latin typeface="Gill Sans"/>
                <a:ea typeface="Gill Sans"/>
                <a:cs typeface="Gill Sans"/>
                <a:sym typeface="Gill Sans"/>
              </a:rPr>
            </a:br>
            <a:endParaRPr/>
          </a:p>
        </p:txBody>
      </p:sp>
      <p:sp>
        <p:nvSpPr>
          <p:cNvPr id="280" name="Google Shape;280;p7"/>
          <p:cNvSpPr txBox="1"/>
          <p:nvPr/>
        </p:nvSpPr>
        <p:spPr>
          <a:xfrm>
            <a:off x="408319" y="5264292"/>
            <a:ext cx="3334463" cy="1138773"/>
          </a:xfrm>
          <a:prstGeom prst="rect">
            <a:avLst/>
          </a:prstGeom>
          <a:noFill/>
          <a:ln>
            <a:noFill/>
          </a:ln>
        </p:spPr>
        <p:txBody>
          <a:bodyPr spcFirstLastPara="1" wrap="square" lIns="91425" tIns="45700" rIns="91425" bIns="45700" anchor="t" anchorCtr="0">
            <a:spAutoFit/>
          </a:bodyPr>
          <a:lstStyle/>
          <a:p>
            <a:pPr marL="257175" marR="0" lvl="0" indent="-257175" algn="l" rtl="0">
              <a:spcBef>
                <a:spcPts val="0"/>
              </a:spcBef>
              <a:spcAft>
                <a:spcPts val="0"/>
              </a:spcAft>
              <a:buClr>
                <a:schemeClr val="dk2"/>
              </a:buClr>
              <a:buSzPts val="1600"/>
              <a:buFont typeface="Arial"/>
              <a:buChar char="•"/>
            </a:pPr>
            <a:r>
              <a:rPr lang="en-GB" sz="1600">
                <a:solidFill>
                  <a:schemeClr val="dk2"/>
                </a:solidFill>
                <a:latin typeface="Gill Sans"/>
                <a:ea typeface="Gill Sans"/>
                <a:cs typeface="Gill Sans"/>
                <a:sym typeface="Gill Sans"/>
              </a:rPr>
              <a:t>La madre tiene menos probabilidades de quedar embarazada en los primeros meses</a:t>
            </a:r>
            <a:br>
              <a:rPr lang="en-GB" sz="1800">
                <a:solidFill>
                  <a:schemeClr val="dk2"/>
                </a:solidFill>
                <a:latin typeface="Gill Sans"/>
                <a:ea typeface="Gill Sans"/>
                <a:cs typeface="Gill Sans"/>
                <a:sym typeface="Gill Sans"/>
              </a:rPr>
            </a:br>
            <a:endParaRPr/>
          </a:p>
        </p:txBody>
      </p:sp>
      <p:sp>
        <p:nvSpPr>
          <p:cNvPr id="281" name="Google Shape;281;p7"/>
          <p:cNvSpPr txBox="1"/>
          <p:nvPr/>
        </p:nvSpPr>
        <p:spPr>
          <a:xfrm>
            <a:off x="5420347" y="4201849"/>
            <a:ext cx="2962925" cy="830997"/>
          </a:xfrm>
          <a:prstGeom prst="rect">
            <a:avLst/>
          </a:prstGeom>
          <a:noFill/>
          <a:ln>
            <a:noFill/>
          </a:ln>
        </p:spPr>
        <p:txBody>
          <a:bodyPr spcFirstLastPara="1" wrap="square" lIns="91425" tIns="45700" rIns="91425" bIns="45700" anchor="t" anchorCtr="0">
            <a:spAutoFit/>
          </a:bodyPr>
          <a:lstStyle/>
          <a:p>
            <a:pPr marL="257175" marR="0" lvl="0" indent="-257175" algn="l" rtl="0">
              <a:spcBef>
                <a:spcPts val="0"/>
              </a:spcBef>
              <a:spcAft>
                <a:spcPts val="0"/>
              </a:spcAft>
              <a:buClr>
                <a:schemeClr val="dk2"/>
              </a:buClr>
              <a:buSzPts val="1600"/>
              <a:buFont typeface="Arial"/>
              <a:buChar char="•"/>
            </a:pPr>
            <a:r>
              <a:rPr lang="en-GB" sz="1600">
                <a:solidFill>
                  <a:schemeClr val="dk2"/>
                </a:solidFill>
                <a:latin typeface="Gill Sans"/>
                <a:ea typeface="Gill Sans"/>
                <a:cs typeface="Gill Sans"/>
                <a:sym typeface="Gill Sans"/>
              </a:rPr>
              <a:t>Menor riesgo de cáncer materno (cáncer de ovario y de mama)</a:t>
            </a:r>
            <a:endParaRPr/>
          </a:p>
        </p:txBody>
      </p:sp>
      <p:sp>
        <p:nvSpPr>
          <p:cNvPr id="282" name="Google Shape;282;p7"/>
          <p:cNvSpPr txBox="1"/>
          <p:nvPr/>
        </p:nvSpPr>
        <p:spPr>
          <a:xfrm>
            <a:off x="383922" y="4185352"/>
            <a:ext cx="3568146" cy="584775"/>
          </a:xfrm>
          <a:prstGeom prst="rect">
            <a:avLst/>
          </a:prstGeom>
          <a:noFill/>
          <a:ln>
            <a:noFill/>
          </a:ln>
        </p:spPr>
        <p:txBody>
          <a:bodyPr spcFirstLastPara="1" wrap="square" lIns="91425" tIns="45700" rIns="91425" bIns="45700" anchor="t" anchorCtr="0">
            <a:spAutoFit/>
          </a:bodyPr>
          <a:lstStyle/>
          <a:p>
            <a:pPr marL="257175" marR="0" lvl="0" indent="-257175" algn="l" rtl="0">
              <a:spcBef>
                <a:spcPts val="0"/>
              </a:spcBef>
              <a:spcAft>
                <a:spcPts val="0"/>
              </a:spcAft>
              <a:buClr>
                <a:schemeClr val="dk2"/>
              </a:buClr>
              <a:buSzPts val="1600"/>
              <a:buFont typeface="Arial"/>
              <a:buChar char="•"/>
            </a:pPr>
            <a:r>
              <a:rPr lang="en-GB" sz="1600">
                <a:solidFill>
                  <a:schemeClr val="dk2"/>
                </a:solidFill>
                <a:latin typeface="Gill Sans"/>
                <a:ea typeface="Gill Sans"/>
                <a:cs typeface="Gill Sans"/>
                <a:sym typeface="Gill Sans"/>
              </a:rPr>
              <a:t>Recuperación materna más rápida y pérdida de peso después del parto</a:t>
            </a:r>
            <a:endParaRPr/>
          </a:p>
        </p:txBody>
      </p:sp>
      <p:sp>
        <p:nvSpPr>
          <p:cNvPr id="283" name="Google Shape;283;p7"/>
          <p:cNvSpPr txBox="1"/>
          <p:nvPr/>
        </p:nvSpPr>
        <p:spPr>
          <a:xfrm>
            <a:off x="408319" y="4802197"/>
            <a:ext cx="2909735" cy="338554"/>
          </a:xfrm>
          <a:prstGeom prst="rect">
            <a:avLst/>
          </a:prstGeom>
          <a:noFill/>
          <a:ln>
            <a:noFill/>
          </a:ln>
        </p:spPr>
        <p:txBody>
          <a:bodyPr spcFirstLastPara="1" wrap="square" lIns="91425" tIns="45700" rIns="91425" bIns="45700" anchor="t" anchorCtr="0">
            <a:spAutoFit/>
          </a:bodyPr>
          <a:lstStyle/>
          <a:p>
            <a:pPr marL="257175" marR="0" lvl="0" indent="-257175" algn="l" rtl="0">
              <a:spcBef>
                <a:spcPts val="0"/>
              </a:spcBef>
              <a:spcAft>
                <a:spcPts val="0"/>
              </a:spcAft>
              <a:buClr>
                <a:schemeClr val="dk2"/>
              </a:buClr>
              <a:buSzPts val="1600"/>
              <a:buFont typeface="Arial"/>
              <a:buChar char="•"/>
            </a:pPr>
            <a:r>
              <a:rPr lang="en-GB" sz="1600">
                <a:solidFill>
                  <a:schemeClr val="dk2"/>
                </a:solidFill>
                <a:latin typeface="Gill Sans"/>
                <a:ea typeface="Gill Sans"/>
                <a:cs typeface="Gill Sans"/>
                <a:sym typeface="Gill Sans"/>
              </a:rPr>
              <a:t>Menos depresión posparto</a:t>
            </a:r>
            <a:endParaRPr/>
          </a:p>
        </p:txBody>
      </p:sp>
      <p:sp>
        <p:nvSpPr>
          <p:cNvPr id="284" name="Google Shape;284;p7"/>
          <p:cNvSpPr txBox="1">
            <a:spLocks noGrp="1"/>
          </p:cNvSpPr>
          <p:nvPr>
            <p:ph type="sldNum" idx="12"/>
          </p:nvPr>
        </p:nvSpPr>
        <p:spPr>
          <a:xfrm>
            <a:off x="8029575" y="6440488"/>
            <a:ext cx="7747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solidFill>
                  <a:srgbClr val="222221"/>
                </a:solidFill>
              </a:rPr>
              <a:t>24</a:t>
            </a:fld>
            <a:endParaRPr>
              <a:solidFill>
                <a:srgbClr val="222221"/>
              </a:solidFill>
            </a:endParaRPr>
          </a:p>
        </p:txBody>
      </p:sp>
      <p:sp>
        <p:nvSpPr>
          <p:cNvPr id="285" name="Google Shape;285;p7"/>
          <p:cNvSpPr txBox="1"/>
          <p:nvPr/>
        </p:nvSpPr>
        <p:spPr>
          <a:xfrm>
            <a:off x="5529678" y="5183778"/>
            <a:ext cx="2744262" cy="492443"/>
          </a:xfrm>
          <a:prstGeom prst="rect">
            <a:avLst/>
          </a:prstGeom>
          <a:noFill/>
          <a:ln>
            <a:noFill/>
          </a:ln>
        </p:spPr>
        <p:txBody>
          <a:bodyPr spcFirstLastPara="1" wrap="square" lIns="0" tIns="0" rIns="0" bIns="0" anchor="t" anchorCtr="0">
            <a:spAutoFit/>
          </a:bodyPr>
          <a:lstStyle/>
          <a:p>
            <a:pPr marL="257175" marR="0" lvl="0" indent="-257175" algn="l" rtl="0">
              <a:spcBef>
                <a:spcPts val="0"/>
              </a:spcBef>
              <a:spcAft>
                <a:spcPts val="0"/>
              </a:spcAft>
              <a:buClr>
                <a:schemeClr val="dk2"/>
              </a:buClr>
              <a:buSzPts val="1600"/>
              <a:buFont typeface="Arial"/>
              <a:buChar char="•"/>
            </a:pPr>
            <a:r>
              <a:rPr lang="en-GB" sz="1600">
                <a:solidFill>
                  <a:schemeClr val="dk2"/>
                </a:solidFill>
                <a:latin typeface="Gill Sans"/>
                <a:ea typeface="Gill Sans"/>
                <a:cs typeface="Gill Sans"/>
                <a:sym typeface="Gill Sans"/>
              </a:rPr>
              <a:t>Podría proteger contra la diabetes tipo 2</a:t>
            </a:r>
            <a:endParaRPr/>
          </a:p>
        </p:txBody>
      </p:sp>
      <p:pic>
        <p:nvPicPr>
          <p:cNvPr id="286" name="Google Shape;286;p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427048" y="3821160"/>
            <a:ext cx="2619328" cy="2619328"/>
          </a:xfrm>
          <a:prstGeom prst="rect">
            <a:avLst/>
          </a:prstGeom>
          <a:noFill/>
          <a:ln>
            <a:noFill/>
          </a:ln>
        </p:spPr>
      </p:pic>
      <p:sp>
        <p:nvSpPr>
          <p:cNvPr id="287" name="Google Shape;287;p7"/>
          <p:cNvSpPr txBox="1">
            <a:spLocks noGrp="1"/>
          </p:cNvSpPr>
          <p:nvPr>
            <p:ph type="ftr" idx="11"/>
          </p:nvPr>
        </p:nvSpPr>
        <p:spPr>
          <a:xfrm>
            <a:off x="2525713" y="6440488"/>
            <a:ext cx="3824287"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IYCF-E TRAINING: REVIEW OF BREASTFEEDING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8"/>
          <p:cNvSpPr txBox="1">
            <a:spLocks noGrp="1"/>
          </p:cNvSpPr>
          <p:nvPr>
            <p:ph type="title"/>
          </p:nvPr>
        </p:nvSpPr>
        <p:spPr>
          <a:xfrm>
            <a:off x="425123" y="322594"/>
            <a:ext cx="8282151" cy="506900"/>
          </a:xfrm>
          <a:prstGeom prst="rect">
            <a:avLst/>
          </a:prstGeom>
          <a:solidFill>
            <a:schemeClr val="lt1"/>
          </a:solidFill>
          <a:ln>
            <a:noFill/>
          </a:ln>
        </p:spPr>
        <p:txBody>
          <a:bodyPr spcFirstLastPara="1" wrap="square" lIns="0" tIns="0" rIns="0" bIns="0" anchor="ctr" anchorCtr="0">
            <a:normAutofit fontScale="90000"/>
          </a:bodyPr>
          <a:lstStyle/>
          <a:p>
            <a:pPr marL="0" lvl="0" indent="0" algn="l" rtl="0">
              <a:spcBef>
                <a:spcPts val="0"/>
              </a:spcBef>
              <a:spcAft>
                <a:spcPts val="0"/>
              </a:spcAft>
              <a:buNone/>
            </a:pPr>
            <a:r>
              <a:rPr lang="en-GB"/>
              <a:t>Cómo funciona la lactancia materna</a:t>
            </a:r>
            <a:br>
              <a:rPr lang="en-GB"/>
            </a:br>
            <a:endParaRPr b="1"/>
          </a:p>
        </p:txBody>
      </p:sp>
      <p:sp>
        <p:nvSpPr>
          <p:cNvPr id="294" name="Google Shape;294;p8"/>
          <p:cNvSpPr txBox="1">
            <a:spLocks noGrp="1"/>
          </p:cNvSpPr>
          <p:nvPr>
            <p:ph type="body" idx="1"/>
          </p:nvPr>
        </p:nvSpPr>
        <p:spPr>
          <a:xfrm>
            <a:off x="431800" y="1600200"/>
            <a:ext cx="8275638" cy="4706938"/>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2"/>
              </a:buClr>
              <a:buSzPts val="1800"/>
              <a:buNone/>
            </a:pPr>
            <a:endParaRPr>
              <a:solidFill>
                <a:srgbClr val="000000"/>
              </a:solidFill>
            </a:endParaRPr>
          </a:p>
          <a:p>
            <a:pPr marL="0" lvl="0" indent="0" algn="ctr" rtl="0">
              <a:spcBef>
                <a:spcPts val="600"/>
              </a:spcBef>
              <a:spcAft>
                <a:spcPts val="0"/>
              </a:spcAft>
              <a:buClr>
                <a:schemeClr val="dk2"/>
              </a:buClr>
              <a:buSzPts val="1800"/>
              <a:buNone/>
            </a:pPr>
            <a:endParaRPr>
              <a:solidFill>
                <a:srgbClr val="000000"/>
              </a:solidFill>
            </a:endParaRPr>
          </a:p>
          <a:p>
            <a:pPr marL="0" lvl="0" indent="0" algn="ctr" rtl="0">
              <a:spcBef>
                <a:spcPts val="600"/>
              </a:spcBef>
              <a:spcAft>
                <a:spcPts val="0"/>
              </a:spcAft>
              <a:buClr>
                <a:schemeClr val="dk2"/>
              </a:buClr>
              <a:buSzPts val="1800"/>
              <a:buNone/>
            </a:pPr>
            <a:endParaRPr>
              <a:solidFill>
                <a:srgbClr val="000000"/>
              </a:solidFill>
            </a:endParaRPr>
          </a:p>
          <a:p>
            <a:pPr marL="0" lvl="0" indent="0" algn="ctr" rtl="0">
              <a:spcBef>
                <a:spcPts val="600"/>
              </a:spcBef>
              <a:spcAft>
                <a:spcPts val="0"/>
              </a:spcAft>
              <a:buClr>
                <a:schemeClr val="dk2"/>
              </a:buClr>
              <a:buSzPts val="1800"/>
              <a:buNone/>
            </a:pPr>
            <a:endParaRPr>
              <a:solidFill>
                <a:srgbClr val="000000"/>
              </a:solidFill>
            </a:endParaRPr>
          </a:p>
          <a:p>
            <a:pPr marL="0" lvl="0" indent="0" algn="ctr" rtl="0">
              <a:spcBef>
                <a:spcPts val="600"/>
              </a:spcBef>
              <a:spcAft>
                <a:spcPts val="0"/>
              </a:spcAft>
              <a:buClr>
                <a:schemeClr val="dk2"/>
              </a:buClr>
              <a:buSzPts val="1800"/>
              <a:buFont typeface="Gill Sans"/>
              <a:buNone/>
            </a:pPr>
            <a:endParaRPr b="1">
              <a:solidFill>
                <a:schemeClr val="dk2"/>
              </a:solidFill>
              <a:latin typeface="Gill Sans"/>
              <a:ea typeface="Gill Sans"/>
              <a:cs typeface="Gill Sans"/>
              <a:sym typeface="Gill Sans"/>
            </a:endParaRPr>
          </a:p>
          <a:p>
            <a:pPr marL="0" lvl="0" indent="0" algn="ctr" rtl="0">
              <a:spcBef>
                <a:spcPts val="600"/>
              </a:spcBef>
              <a:spcAft>
                <a:spcPts val="0"/>
              </a:spcAft>
              <a:buClr>
                <a:schemeClr val="dk2"/>
              </a:buClr>
              <a:buSzPts val="1800"/>
              <a:buFont typeface="Gill Sans"/>
              <a:buNone/>
            </a:pPr>
            <a:r>
              <a:rPr lang="en-GB">
                <a:latin typeface="Gill Sans"/>
                <a:ea typeface="Gill Sans"/>
                <a:cs typeface="Gill Sans"/>
                <a:sym typeface="Gill Sans"/>
              </a:rPr>
              <a:t> </a:t>
            </a:r>
            <a:endParaRPr>
              <a:latin typeface="Gill Sans"/>
              <a:ea typeface="Gill Sans"/>
              <a:cs typeface="Gill Sans"/>
              <a:sym typeface="Gill Sans"/>
            </a:endParaRPr>
          </a:p>
        </p:txBody>
      </p:sp>
      <p:sp>
        <p:nvSpPr>
          <p:cNvPr id="295" name="Google Shape;295;p8"/>
          <p:cNvSpPr txBox="1">
            <a:spLocks noGrp="1"/>
          </p:cNvSpPr>
          <p:nvPr>
            <p:ph type="body" idx="2"/>
          </p:nvPr>
        </p:nvSpPr>
        <p:spPr>
          <a:xfrm>
            <a:off x="425287" y="705602"/>
            <a:ext cx="8282151" cy="36353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a:t>Buena técnica</a:t>
            </a:r>
            <a:br>
              <a:rPr lang="en-GB"/>
            </a:br>
            <a:endParaRPr/>
          </a:p>
        </p:txBody>
      </p:sp>
      <p:sp>
        <p:nvSpPr>
          <p:cNvPr id="296" name="Google Shape;296;p8"/>
          <p:cNvSpPr/>
          <p:nvPr/>
        </p:nvSpPr>
        <p:spPr>
          <a:xfrm>
            <a:off x="551095" y="1724982"/>
            <a:ext cx="81945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Gill Sans"/>
              <a:buNone/>
            </a:pPr>
            <a:endParaRPr sz="2800">
              <a:solidFill>
                <a:srgbClr val="FF0000"/>
              </a:solidFill>
              <a:latin typeface="Gill Sans"/>
              <a:ea typeface="Gill Sans"/>
              <a:cs typeface="Gill Sans"/>
              <a:sym typeface="Gill Sans"/>
            </a:endParaRPr>
          </a:p>
        </p:txBody>
      </p:sp>
      <p:sp>
        <p:nvSpPr>
          <p:cNvPr id="297" name="Google Shape;297;p8"/>
          <p:cNvSpPr txBox="1">
            <a:spLocks noGrp="1"/>
          </p:cNvSpPr>
          <p:nvPr>
            <p:ph type="ftr" idx="11"/>
          </p:nvPr>
        </p:nvSpPr>
        <p:spPr>
          <a:xfrm>
            <a:off x="2525713" y="6440488"/>
            <a:ext cx="3824287"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IYCF-E TRAINING: REVIEW OF BREASTFEEDING</a:t>
            </a:r>
            <a:endParaRPr/>
          </a:p>
        </p:txBody>
      </p:sp>
      <p:sp>
        <p:nvSpPr>
          <p:cNvPr id="298" name="Google Shape;298;p8"/>
          <p:cNvSpPr txBox="1">
            <a:spLocks noGrp="1"/>
          </p:cNvSpPr>
          <p:nvPr>
            <p:ph type="sldNum" idx="12"/>
          </p:nvPr>
        </p:nvSpPr>
        <p:spPr>
          <a:xfrm>
            <a:off x="8029575" y="6440488"/>
            <a:ext cx="7747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25</a:t>
            </a:fld>
            <a:endParaRPr/>
          </a:p>
        </p:txBody>
      </p:sp>
      <p:sp>
        <p:nvSpPr>
          <p:cNvPr id="299" name="Google Shape;299;p8"/>
          <p:cNvSpPr txBox="1"/>
          <p:nvPr/>
        </p:nvSpPr>
        <p:spPr>
          <a:xfrm>
            <a:off x="431799" y="2833149"/>
            <a:ext cx="837247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chemeClr val="dk1"/>
                </a:solidFill>
                <a:latin typeface="Gill Sans"/>
                <a:ea typeface="Gill Sans"/>
                <a:cs typeface="Gill Sans"/>
                <a:sym typeface="Gill Sans"/>
              </a:rPr>
              <a:t>https://globalhealthmedia.org/videos/colocacion-durante-la-lactancia-materna/</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84713" y="1565637"/>
            <a:ext cx="2875280" cy="4307840"/>
          </a:xfrm>
          <a:prstGeom prst="rect">
            <a:avLst/>
          </a:prstGeom>
          <a:noFill/>
          <a:ln>
            <a:noFill/>
          </a:ln>
        </p:spPr>
      </p:pic>
      <p:sp>
        <p:nvSpPr>
          <p:cNvPr id="307" name="Google Shape;307;p9"/>
          <p:cNvSpPr/>
          <p:nvPr/>
        </p:nvSpPr>
        <p:spPr>
          <a:xfrm>
            <a:off x="251523" y="1383508"/>
            <a:ext cx="2619375" cy="1223963"/>
          </a:xfrm>
          <a:prstGeom prst="roundRect">
            <a:avLst>
              <a:gd name="adj" fmla="val 16667"/>
            </a:avLst>
          </a:prstGeom>
          <a:solidFill>
            <a:schemeClr val="dk2"/>
          </a:solidFill>
          <a:ln w="9525" cap="flat" cmpd="sng">
            <a:solidFill>
              <a:schemeClr val="dk1"/>
            </a:solidFill>
            <a:prstDash val="solid"/>
            <a:round/>
            <a:headEnd type="none" w="sm" len="sm"/>
            <a:tailEnd type="none" w="sm" len="sm"/>
          </a:ln>
          <a:effectLst>
            <a:outerShdw dist="35921" dir="2700000" algn="ctr" rotWithShape="0">
              <a:schemeClr val="lt2"/>
            </a:outerShdw>
          </a:effectLst>
        </p:spPr>
        <p:txBody>
          <a:bodyPr spcFirstLastPara="1" wrap="square" lIns="90000" tIns="46800" rIns="90000" bIns="46800" anchor="ctr" anchorCtr="0">
            <a:noAutofit/>
          </a:bodyPr>
          <a:lstStyle/>
          <a:p>
            <a:pPr marL="0" marR="0" lvl="0" indent="0" algn="ctr" rtl="0">
              <a:spcBef>
                <a:spcPts val="0"/>
              </a:spcBef>
              <a:spcAft>
                <a:spcPts val="0"/>
              </a:spcAft>
              <a:buNone/>
            </a:pPr>
            <a:r>
              <a:rPr lang="en-GB" sz="2000" b="1">
                <a:solidFill>
                  <a:schemeClr val="lt1"/>
                </a:solidFill>
                <a:latin typeface="Gill Sans"/>
                <a:ea typeface="Gill Sans"/>
                <a:cs typeface="Gill Sans"/>
                <a:sym typeface="Gill Sans"/>
              </a:rPr>
              <a:t>No proporciona protección activa</a:t>
            </a:r>
            <a:endParaRPr/>
          </a:p>
        </p:txBody>
      </p:sp>
      <p:sp>
        <p:nvSpPr>
          <p:cNvPr id="308" name="Google Shape;308;p9"/>
          <p:cNvSpPr/>
          <p:nvPr/>
        </p:nvSpPr>
        <p:spPr>
          <a:xfrm>
            <a:off x="6326187" y="2065066"/>
            <a:ext cx="2478088" cy="1203281"/>
          </a:xfrm>
          <a:prstGeom prst="roundRect">
            <a:avLst>
              <a:gd name="adj" fmla="val 16667"/>
            </a:avLst>
          </a:prstGeom>
          <a:solidFill>
            <a:schemeClr val="dk2"/>
          </a:solidFill>
          <a:ln w="9525" cap="flat" cmpd="sng">
            <a:solidFill>
              <a:schemeClr val="dk1"/>
            </a:solidFill>
            <a:prstDash val="solid"/>
            <a:round/>
            <a:headEnd type="none" w="sm" len="sm"/>
            <a:tailEnd type="none" w="sm" len="sm"/>
          </a:ln>
          <a:effectLst>
            <a:outerShdw dist="35921" dir="2700000" algn="ctr" rotWithShape="0">
              <a:schemeClr val="lt2"/>
            </a:outerShdw>
          </a:effectLst>
        </p:spPr>
        <p:txBody>
          <a:bodyPr spcFirstLastPara="1" wrap="square" lIns="90000" tIns="46800" rIns="90000" bIns="46800" anchor="ctr" anchorCtr="0">
            <a:noAutofit/>
          </a:bodyPr>
          <a:lstStyle/>
          <a:p>
            <a:pPr marL="0" marR="0" lvl="0" indent="0" algn="ctr" rtl="0">
              <a:spcBef>
                <a:spcPts val="0"/>
              </a:spcBef>
              <a:spcAft>
                <a:spcPts val="0"/>
              </a:spcAft>
              <a:buNone/>
            </a:pPr>
            <a:r>
              <a:rPr lang="en-GB" sz="2000" b="1">
                <a:solidFill>
                  <a:schemeClr val="lt1"/>
                </a:solidFill>
                <a:latin typeface="Gill Sans"/>
                <a:ea typeface="Gill Sans"/>
                <a:cs typeface="Gill Sans"/>
                <a:sym typeface="Gill Sans"/>
              </a:rPr>
              <a:t>La leche de fórmula en polvo no es estéril</a:t>
            </a:r>
            <a:endParaRPr/>
          </a:p>
        </p:txBody>
      </p:sp>
      <p:sp>
        <p:nvSpPr>
          <p:cNvPr id="309" name="Google Shape;309;p9"/>
          <p:cNvSpPr/>
          <p:nvPr/>
        </p:nvSpPr>
        <p:spPr>
          <a:xfrm>
            <a:off x="251523" y="2851513"/>
            <a:ext cx="2619375" cy="1223963"/>
          </a:xfrm>
          <a:prstGeom prst="roundRect">
            <a:avLst>
              <a:gd name="adj" fmla="val 16667"/>
            </a:avLst>
          </a:prstGeom>
          <a:solidFill>
            <a:schemeClr val="dk2"/>
          </a:solidFill>
          <a:ln w="9525" cap="flat" cmpd="sng">
            <a:solidFill>
              <a:schemeClr val="dk1"/>
            </a:solidFill>
            <a:prstDash val="solid"/>
            <a:round/>
            <a:headEnd type="none" w="sm" len="sm"/>
            <a:tailEnd type="none" w="sm" len="sm"/>
          </a:ln>
          <a:effectLst>
            <a:outerShdw dist="35921" dir="2700000" algn="ctr" rotWithShape="0">
              <a:schemeClr val="lt2"/>
            </a:outerShdw>
          </a:effectLst>
        </p:spPr>
        <p:txBody>
          <a:bodyPr spcFirstLastPara="1" wrap="square" lIns="90000" tIns="46800" rIns="90000" bIns="46800" anchor="ctr" anchorCtr="0">
            <a:noAutofit/>
          </a:bodyPr>
          <a:lstStyle/>
          <a:p>
            <a:pPr marL="0" marR="0" lvl="0" indent="0" algn="ctr" rtl="0">
              <a:spcBef>
                <a:spcPts val="0"/>
              </a:spcBef>
              <a:spcAft>
                <a:spcPts val="0"/>
              </a:spcAft>
              <a:buNone/>
            </a:pPr>
            <a:r>
              <a:rPr lang="en-GB" sz="2000" b="1">
                <a:solidFill>
                  <a:schemeClr val="lt1"/>
                </a:solidFill>
                <a:latin typeface="Gill Sans"/>
                <a:ea typeface="Gill Sans"/>
                <a:cs typeface="Gill Sans"/>
                <a:sym typeface="Gill Sans"/>
              </a:rPr>
              <a:t>Aumenta la inseguridad alimentaria y la dependencia</a:t>
            </a:r>
            <a:endParaRPr/>
          </a:p>
        </p:txBody>
      </p:sp>
      <p:sp>
        <p:nvSpPr>
          <p:cNvPr id="310" name="Google Shape;310;p9"/>
          <p:cNvSpPr/>
          <p:nvPr/>
        </p:nvSpPr>
        <p:spPr>
          <a:xfrm>
            <a:off x="6326187" y="3835358"/>
            <a:ext cx="2477846" cy="1393842"/>
          </a:xfrm>
          <a:prstGeom prst="roundRect">
            <a:avLst>
              <a:gd name="adj" fmla="val 16667"/>
            </a:avLst>
          </a:prstGeom>
          <a:solidFill>
            <a:schemeClr val="dk2"/>
          </a:solidFill>
          <a:ln w="9525" cap="flat" cmpd="sng">
            <a:solidFill>
              <a:schemeClr val="dk1"/>
            </a:solidFill>
            <a:prstDash val="solid"/>
            <a:round/>
            <a:headEnd type="none" w="sm" len="sm"/>
            <a:tailEnd type="none" w="sm" len="sm"/>
          </a:ln>
          <a:effectLst>
            <a:outerShdw dist="35921" dir="2700000" algn="ctr" rotWithShape="0">
              <a:schemeClr val="lt2"/>
            </a:outerShdw>
          </a:effectLst>
        </p:spPr>
        <p:txBody>
          <a:bodyPr spcFirstLastPara="1" wrap="square" lIns="90000" tIns="46800" rIns="90000" bIns="46800" anchor="ctr" anchorCtr="0">
            <a:noAutofit/>
          </a:bodyPr>
          <a:lstStyle/>
          <a:p>
            <a:pPr marL="0" marR="0" lvl="0" indent="0" algn="ctr" rtl="0">
              <a:spcBef>
                <a:spcPts val="0"/>
              </a:spcBef>
              <a:spcAft>
                <a:spcPts val="0"/>
              </a:spcAft>
              <a:buNone/>
            </a:pPr>
            <a:r>
              <a:rPr lang="en-GB" sz="1800" b="1">
                <a:solidFill>
                  <a:schemeClr val="lt1"/>
                </a:solidFill>
                <a:latin typeface="Gill Sans"/>
                <a:ea typeface="Gill Sans"/>
                <a:cs typeface="Gill Sans"/>
                <a:sym typeface="Gill Sans"/>
              </a:rPr>
              <a:t>El biberón y las tetinas presentan una fuente adicional de infección</a:t>
            </a:r>
            <a:endParaRPr/>
          </a:p>
        </p:txBody>
      </p:sp>
      <p:sp>
        <p:nvSpPr>
          <p:cNvPr id="311" name="Google Shape;311;p9"/>
          <p:cNvSpPr/>
          <p:nvPr/>
        </p:nvSpPr>
        <p:spPr>
          <a:xfrm>
            <a:off x="248805" y="4360502"/>
            <a:ext cx="2622091" cy="1223963"/>
          </a:xfrm>
          <a:prstGeom prst="roundRect">
            <a:avLst>
              <a:gd name="adj" fmla="val 16667"/>
            </a:avLst>
          </a:prstGeom>
          <a:solidFill>
            <a:schemeClr val="dk2"/>
          </a:solidFill>
          <a:ln w="9525" cap="flat" cmpd="sng">
            <a:solidFill>
              <a:schemeClr val="dk1"/>
            </a:solidFill>
            <a:prstDash val="solid"/>
            <a:round/>
            <a:headEnd type="none" w="sm" len="sm"/>
            <a:tailEnd type="none" w="sm" len="sm"/>
          </a:ln>
          <a:effectLst>
            <a:outerShdw dist="35921" dir="2700000" algn="ctr" rotWithShape="0">
              <a:schemeClr val="lt2"/>
            </a:outerShdw>
          </a:effectLst>
        </p:spPr>
        <p:txBody>
          <a:bodyPr spcFirstLastPara="1" wrap="square" lIns="90000" tIns="46800" rIns="90000" bIns="46800" anchor="ctr" anchorCtr="0">
            <a:noAutofit/>
          </a:bodyPr>
          <a:lstStyle/>
          <a:p>
            <a:pPr marL="0" marR="0" lvl="0" indent="0" algn="ctr" rtl="0">
              <a:spcBef>
                <a:spcPts val="0"/>
              </a:spcBef>
              <a:spcAft>
                <a:spcPts val="0"/>
              </a:spcAft>
              <a:buNone/>
            </a:pPr>
            <a:r>
              <a:rPr lang="en-GB" sz="2000" b="1">
                <a:solidFill>
                  <a:schemeClr val="lt1"/>
                </a:solidFill>
                <a:latin typeface="Gill Sans"/>
                <a:ea typeface="Gill Sans"/>
                <a:cs typeface="Gill Sans"/>
                <a:sym typeface="Gill Sans"/>
              </a:rPr>
              <a:t>Aumenta el costo en tiempo, recursos y cuidados</a:t>
            </a:r>
            <a:endParaRPr/>
          </a:p>
        </p:txBody>
      </p:sp>
      <p:sp>
        <p:nvSpPr>
          <p:cNvPr id="312" name="Google Shape;312;p9"/>
          <p:cNvSpPr txBox="1">
            <a:spLocks noGrp="1"/>
          </p:cNvSpPr>
          <p:nvPr>
            <p:ph type="title"/>
          </p:nvPr>
        </p:nvSpPr>
        <p:spPr>
          <a:xfrm>
            <a:off x="423867" y="203203"/>
            <a:ext cx="7064375" cy="506413"/>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ct val="100000"/>
              <a:buFont typeface="Gill Sans"/>
              <a:buNone/>
            </a:pPr>
            <a:r>
              <a:rPr lang="en-GB">
                <a:latin typeface="Gill Sans"/>
                <a:ea typeface="Gill Sans"/>
                <a:cs typeface="Gill Sans"/>
                <a:sym typeface="Gill Sans"/>
              </a:rPr>
              <a:t>La alimentación artificial siempre es arriesgada</a:t>
            </a:r>
            <a:endParaRPr/>
          </a:p>
        </p:txBody>
      </p:sp>
      <p:sp>
        <p:nvSpPr>
          <p:cNvPr id="313" name="Google Shape;313;p9"/>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000" b="0" i="0">
                <a:solidFill>
                  <a:schemeClr val="dk1"/>
                </a:solidFill>
                <a:latin typeface="Gill Sans"/>
                <a:ea typeface="Gill Sans"/>
                <a:cs typeface="Gill Sans"/>
                <a:sym typeface="Gill Sans"/>
              </a:rPr>
              <a:t>IYCF-E TRAINING: WHY IS IYCF-E IMPORTANT?</a:t>
            </a:r>
            <a:endParaRPr sz="1000" b="0" i="0">
              <a:solidFill>
                <a:srgbClr val="222221"/>
              </a:solidFill>
              <a:latin typeface="Gill Sans"/>
              <a:ea typeface="Gill Sans"/>
              <a:cs typeface="Gill Sans"/>
              <a:sym typeface="Gill Sans"/>
            </a:endParaRPr>
          </a:p>
        </p:txBody>
      </p:sp>
      <p:sp>
        <p:nvSpPr>
          <p:cNvPr id="314" name="Google Shape;314;p9"/>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GB" sz="1000" b="0" i="0">
                <a:solidFill>
                  <a:schemeClr val="dk1"/>
                </a:solidFill>
                <a:latin typeface="Gill Sans"/>
                <a:ea typeface="Gill Sans"/>
                <a:cs typeface="Gill Sans"/>
                <a:sym typeface="Gill Sans"/>
              </a:rPr>
              <a:t>26</a:t>
            </a:fld>
            <a:endParaRPr sz="1000" b="0" i="0">
              <a:solidFill>
                <a:schemeClr val="dk1"/>
              </a:solidFill>
              <a:latin typeface="Gill Sans"/>
              <a:ea typeface="Gill Sans"/>
              <a:cs typeface="Gill Sans"/>
              <a:sym typeface="Gill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0"/>
          <p:cNvSpPr txBox="1">
            <a:spLocks noGrp="1"/>
          </p:cNvSpPr>
          <p:nvPr>
            <p:ph type="title"/>
          </p:nvPr>
        </p:nvSpPr>
        <p:spPr>
          <a:xfrm>
            <a:off x="424634" y="202995"/>
            <a:ext cx="8282640" cy="506900"/>
          </a:xfrm>
          <a:prstGeom prst="rect">
            <a:avLst/>
          </a:prstGeom>
          <a:solidFill>
            <a:schemeClr val="lt1"/>
          </a:solid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500"/>
              <a:buFont typeface="Gill Sans"/>
              <a:buNone/>
            </a:pPr>
            <a:r>
              <a:rPr lang="en-GB"/>
              <a:t>Mayores riesgos para los niños no amamantados</a:t>
            </a:r>
            <a:endParaRPr/>
          </a:p>
        </p:txBody>
      </p:sp>
      <p:pic>
        <p:nvPicPr>
          <p:cNvPr id="321" name="Google Shape;321;p10"/>
          <p:cNvPicPr preferRelativeResize="0">
            <a:picLocks noGrp="1"/>
          </p:cNvPicPr>
          <p:nvPr>
            <p:ph type="body" idx="1"/>
          </p:nvPr>
        </p:nvPicPr>
        <p:blipFill rotWithShape="1">
          <a:blip r:embed="rId3">
            <a:alphaModFix/>
          </a:blip>
          <a:srcRect/>
          <a:stretch/>
        </p:blipFill>
        <p:spPr>
          <a:xfrm>
            <a:off x="562987" y="1268762"/>
            <a:ext cx="8241288" cy="5275883"/>
          </a:xfrm>
          <a:prstGeom prst="rect">
            <a:avLst/>
          </a:prstGeom>
          <a:noFill/>
          <a:ln>
            <a:noFill/>
          </a:ln>
        </p:spPr>
      </p:pic>
      <p:sp>
        <p:nvSpPr>
          <p:cNvPr id="322" name="Google Shape;322;p10"/>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000" b="0" i="0">
                <a:solidFill>
                  <a:schemeClr val="dk1"/>
                </a:solidFill>
                <a:latin typeface="Gill Sans"/>
                <a:ea typeface="Gill Sans"/>
                <a:cs typeface="Gill Sans"/>
                <a:sym typeface="Gill Sans"/>
              </a:rPr>
              <a:t>IYCF-E TRAINING: WHY IS IYCF-E IMPORTANT?</a:t>
            </a:r>
            <a:endParaRPr sz="1000" b="0" i="0">
              <a:solidFill>
                <a:srgbClr val="222221"/>
              </a:solidFill>
              <a:latin typeface="Gill Sans"/>
              <a:ea typeface="Gill Sans"/>
              <a:cs typeface="Gill Sans"/>
              <a:sym typeface="Gill Sans"/>
            </a:endParaRPr>
          </a:p>
        </p:txBody>
      </p:sp>
      <p:sp>
        <p:nvSpPr>
          <p:cNvPr id="323" name="Google Shape;323;p10"/>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GB" sz="1000" b="0" i="0">
                <a:solidFill>
                  <a:schemeClr val="dk1"/>
                </a:solidFill>
                <a:latin typeface="Gill Sans"/>
                <a:ea typeface="Gill Sans"/>
                <a:cs typeface="Gill Sans"/>
                <a:sym typeface="Gill Sans"/>
              </a:rPr>
              <a:t>27</a:t>
            </a:fld>
            <a:endParaRPr sz="1000" b="0" i="0">
              <a:solidFill>
                <a:schemeClr val="dk1"/>
              </a:solidFill>
              <a:latin typeface="Gill Sans"/>
              <a:ea typeface="Gill Sans"/>
              <a:cs typeface="Gill Sans"/>
              <a:sym typeface="Gill Sans"/>
            </a:endParaRPr>
          </a:p>
        </p:txBody>
      </p:sp>
      <p:sp>
        <p:nvSpPr>
          <p:cNvPr id="324" name="Google Shape;324;p10"/>
          <p:cNvSpPr txBox="1"/>
          <p:nvPr/>
        </p:nvSpPr>
        <p:spPr>
          <a:xfrm>
            <a:off x="597803" y="1268762"/>
            <a:ext cx="7936302" cy="461665"/>
          </a:xfrm>
          <a:prstGeom prst="rect">
            <a:avLst/>
          </a:prstGeom>
          <a:solidFill>
            <a:schemeClr val="lt1"/>
          </a:solidFill>
          <a:ln>
            <a:noFill/>
          </a:ln>
        </p:spPr>
        <p:txBody>
          <a:bodyPr spcFirstLastPara="1" wrap="square" lIns="0" tIns="0" rIns="0" bIns="0" anchor="t" anchorCtr="0">
            <a:spAutoFit/>
          </a:bodyPr>
          <a:lstStyle/>
          <a:p>
            <a:pPr marL="0" marR="0" lvl="0" indent="0" algn="l" rtl="0">
              <a:spcBef>
                <a:spcPts val="0"/>
              </a:spcBef>
              <a:spcAft>
                <a:spcPts val="0"/>
              </a:spcAft>
              <a:buNone/>
            </a:pPr>
            <a:r>
              <a:rPr lang="en-GB" sz="1500" b="1">
                <a:solidFill>
                  <a:schemeClr val="dk1"/>
                </a:solidFill>
                <a:latin typeface="Gill Sans"/>
                <a:ea typeface="Gill Sans"/>
                <a:cs typeface="Gill Sans"/>
                <a:sym typeface="Gill Sans"/>
              </a:rPr>
              <a:t>Riesgo relativo de no lactancia materna para infecciones y mortalidad en comparación con la lactancia materna exclusiva durante 0-5 meses</a:t>
            </a:r>
            <a:endParaRPr/>
          </a:p>
        </p:txBody>
      </p:sp>
      <p:sp>
        <p:nvSpPr>
          <p:cNvPr id="325" name="Google Shape;325;p10"/>
          <p:cNvSpPr txBox="1"/>
          <p:nvPr/>
        </p:nvSpPr>
        <p:spPr>
          <a:xfrm>
            <a:off x="7228935" y="2001328"/>
            <a:ext cx="983411" cy="646331"/>
          </a:xfrm>
          <a:prstGeom prst="rect">
            <a:avLst/>
          </a:prstGeom>
          <a:solidFill>
            <a:schemeClr val="lt1"/>
          </a:solidFill>
          <a:ln>
            <a:noFill/>
          </a:ln>
        </p:spPr>
        <p:txBody>
          <a:bodyPr spcFirstLastPara="1" wrap="square" lIns="0" tIns="0" rIns="0" bIns="0" anchor="t" anchorCtr="0">
            <a:spAutoFit/>
          </a:bodyPr>
          <a:lstStyle/>
          <a:p>
            <a:pPr marL="0" marR="0" lvl="0" indent="0" algn="l" rtl="0">
              <a:spcBef>
                <a:spcPts val="0"/>
              </a:spcBef>
              <a:spcAft>
                <a:spcPts val="0"/>
              </a:spcAft>
              <a:buNone/>
            </a:pPr>
            <a:r>
              <a:rPr lang="en-GB" sz="1400">
                <a:solidFill>
                  <a:schemeClr val="dk1"/>
                </a:solidFill>
                <a:latin typeface="Gill Sans"/>
                <a:ea typeface="Gill Sans"/>
                <a:cs typeface="Gill Sans"/>
                <a:sym typeface="Gill Sans"/>
              </a:rPr>
              <a:t>Lactancia materna exclusiva </a:t>
            </a:r>
            <a:endParaRPr/>
          </a:p>
        </p:txBody>
      </p:sp>
      <p:sp>
        <p:nvSpPr>
          <p:cNvPr id="326" name="Google Shape;326;p10"/>
          <p:cNvSpPr txBox="1"/>
          <p:nvPr/>
        </p:nvSpPr>
        <p:spPr>
          <a:xfrm>
            <a:off x="7228935" y="2794958"/>
            <a:ext cx="983411" cy="623248"/>
          </a:xfrm>
          <a:prstGeom prst="rect">
            <a:avLst/>
          </a:prstGeom>
          <a:solidFill>
            <a:schemeClr val="lt1"/>
          </a:solidFill>
          <a:ln>
            <a:noFill/>
          </a:ln>
        </p:spPr>
        <p:txBody>
          <a:bodyPr spcFirstLastPara="1" wrap="square" lIns="0" tIns="0" rIns="0" bIns="0" anchor="t" anchorCtr="0">
            <a:spAutoFit/>
          </a:bodyPr>
          <a:lstStyle/>
          <a:p>
            <a:pPr marL="0" marR="0" lvl="0" indent="0" algn="l" rtl="0">
              <a:spcBef>
                <a:spcPts val="0"/>
              </a:spcBef>
              <a:spcAft>
                <a:spcPts val="0"/>
              </a:spcAft>
              <a:buNone/>
            </a:pPr>
            <a:r>
              <a:rPr lang="en-GB" sz="1350">
                <a:solidFill>
                  <a:schemeClr val="dk1"/>
                </a:solidFill>
                <a:latin typeface="Gill Sans"/>
                <a:ea typeface="Gill Sans"/>
                <a:cs typeface="Gill Sans"/>
                <a:sym typeface="Gill Sans"/>
              </a:rPr>
              <a:t>Lactancia materna predominante</a:t>
            </a:r>
            <a:endParaRPr/>
          </a:p>
        </p:txBody>
      </p:sp>
      <p:sp>
        <p:nvSpPr>
          <p:cNvPr id="327" name="Google Shape;327;p10"/>
          <p:cNvSpPr txBox="1"/>
          <p:nvPr/>
        </p:nvSpPr>
        <p:spPr>
          <a:xfrm>
            <a:off x="7228935" y="3502041"/>
            <a:ext cx="983411" cy="892552"/>
          </a:xfrm>
          <a:prstGeom prst="rect">
            <a:avLst/>
          </a:prstGeom>
          <a:solidFill>
            <a:schemeClr val="lt1"/>
          </a:solidFill>
          <a:ln>
            <a:noFill/>
          </a:ln>
        </p:spPr>
        <p:txBody>
          <a:bodyPr spcFirstLastPara="1" wrap="square" lIns="0" tIns="0" rIns="0" bIns="0" anchor="t" anchorCtr="0">
            <a:spAutoFit/>
          </a:bodyPr>
          <a:lstStyle/>
          <a:p>
            <a:pPr marL="0" marR="0" lvl="0" indent="0" algn="l" rtl="0">
              <a:spcBef>
                <a:spcPts val="0"/>
              </a:spcBef>
              <a:spcAft>
                <a:spcPts val="0"/>
              </a:spcAft>
              <a:buNone/>
            </a:pPr>
            <a:r>
              <a:rPr lang="en-GB" sz="1400">
                <a:solidFill>
                  <a:schemeClr val="dk1"/>
                </a:solidFill>
                <a:latin typeface="Gill Sans"/>
                <a:ea typeface="Gill Sans"/>
                <a:cs typeface="Gill Sans"/>
                <a:sym typeface="Gill Sans"/>
              </a:rPr>
              <a:t>Lactancia materna parcial</a:t>
            </a:r>
            <a:br>
              <a:rPr lang="en-GB" sz="1500">
                <a:solidFill>
                  <a:schemeClr val="dk1"/>
                </a:solidFill>
                <a:latin typeface="Gill Sans"/>
                <a:ea typeface="Gill Sans"/>
                <a:cs typeface="Gill Sans"/>
                <a:sym typeface="Gill Sans"/>
              </a:rPr>
            </a:br>
            <a:endParaRPr/>
          </a:p>
        </p:txBody>
      </p:sp>
      <p:sp>
        <p:nvSpPr>
          <p:cNvPr id="328" name="Google Shape;328;p10"/>
          <p:cNvSpPr txBox="1"/>
          <p:nvPr/>
        </p:nvSpPr>
        <p:spPr>
          <a:xfrm>
            <a:off x="7228935" y="4269876"/>
            <a:ext cx="983411" cy="461665"/>
          </a:xfrm>
          <a:prstGeom prst="rect">
            <a:avLst/>
          </a:prstGeom>
          <a:solidFill>
            <a:schemeClr val="lt1"/>
          </a:solidFill>
          <a:ln>
            <a:noFill/>
          </a:ln>
        </p:spPr>
        <p:txBody>
          <a:bodyPr spcFirstLastPara="1" wrap="square" lIns="0" tIns="0" rIns="0" bIns="0" anchor="t" anchorCtr="0">
            <a:spAutoFit/>
          </a:bodyPr>
          <a:lstStyle/>
          <a:p>
            <a:pPr marL="0" marR="0" lvl="0" indent="0" algn="l" rtl="0">
              <a:spcBef>
                <a:spcPts val="0"/>
              </a:spcBef>
              <a:spcAft>
                <a:spcPts val="0"/>
              </a:spcAft>
              <a:buNone/>
            </a:pPr>
            <a:r>
              <a:rPr lang="en-GB" sz="1500">
                <a:solidFill>
                  <a:schemeClr val="dk1"/>
                </a:solidFill>
                <a:latin typeface="Gill Sans"/>
                <a:ea typeface="Gill Sans"/>
                <a:cs typeface="Gill Sans"/>
                <a:sym typeface="Gill Sans"/>
              </a:rPr>
              <a:t>No amamantar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1"/>
          <p:cNvSpPr txBox="1">
            <a:spLocks noGrp="1"/>
          </p:cNvSpPr>
          <p:nvPr>
            <p:ph type="title"/>
          </p:nvPr>
        </p:nvSpPr>
        <p:spPr>
          <a:xfrm>
            <a:off x="424634" y="202995"/>
            <a:ext cx="8282640" cy="506900"/>
          </a:xfrm>
          <a:prstGeom prst="rect">
            <a:avLst/>
          </a:prstGeom>
          <a:solidFill>
            <a:schemeClr val="lt1"/>
          </a:solidFill>
          <a:ln>
            <a:noFill/>
          </a:ln>
        </p:spPr>
        <p:txBody>
          <a:bodyPr spcFirstLastPara="1" wrap="square" lIns="0" tIns="0" rIns="0" bIns="0" anchor="ctr" anchorCtr="0">
            <a:normAutofit fontScale="90000"/>
          </a:bodyPr>
          <a:lstStyle/>
          <a:p>
            <a:pPr marL="0" lvl="0" indent="0" algn="l" rtl="0">
              <a:spcBef>
                <a:spcPts val="0"/>
              </a:spcBef>
              <a:spcAft>
                <a:spcPts val="0"/>
              </a:spcAft>
              <a:buClr>
                <a:schemeClr val="dk1"/>
              </a:buClr>
              <a:buSzPct val="100000"/>
              <a:buFont typeface="Gill Sans"/>
              <a:buNone/>
            </a:pPr>
            <a:r>
              <a:rPr lang="en-GB"/>
              <a:t>Alimentación mixta</a:t>
            </a:r>
            <a:br>
              <a:rPr lang="en-GB"/>
            </a:br>
            <a:endParaRPr b="1"/>
          </a:p>
        </p:txBody>
      </p:sp>
      <p:sp>
        <p:nvSpPr>
          <p:cNvPr id="335" name="Google Shape;335;p11"/>
          <p:cNvSpPr txBox="1">
            <a:spLocks noGrp="1"/>
          </p:cNvSpPr>
          <p:nvPr>
            <p:ph type="body" idx="1"/>
          </p:nvPr>
        </p:nvSpPr>
        <p:spPr>
          <a:xfrm>
            <a:off x="431147" y="1600200"/>
            <a:ext cx="8276127" cy="4706938"/>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3200"/>
              <a:buNone/>
            </a:pPr>
            <a:r>
              <a:rPr lang="en-GB" sz="3200" b="0">
                <a:solidFill>
                  <a:schemeClr val="dk1"/>
                </a:solidFill>
              </a:rPr>
              <a:t> ¿Definición?</a:t>
            </a:r>
            <a:br>
              <a:rPr lang="en-GB" sz="4800" b="0">
                <a:solidFill>
                  <a:schemeClr val="dk1"/>
                </a:solidFill>
              </a:rPr>
            </a:br>
            <a:r>
              <a:rPr lang="en-GB" sz="2400" b="0">
                <a:solidFill>
                  <a:schemeClr val="dk1"/>
                </a:solidFill>
              </a:rPr>
              <a:t>Para alimentar a un bebé menor de 6 meses con leche materna Y otros alimentos o líquidos</a:t>
            </a:r>
            <a:br>
              <a:rPr lang="en-GB" sz="2400" b="0">
                <a:solidFill>
                  <a:schemeClr val="dk1"/>
                </a:solidFill>
              </a:rPr>
            </a:br>
            <a:endParaRPr sz="3600" b="0">
              <a:solidFill>
                <a:schemeClr val="dk1"/>
              </a:solidFill>
              <a:latin typeface="Gill Sans"/>
              <a:ea typeface="Gill Sans"/>
              <a:cs typeface="Gill Sans"/>
              <a:sym typeface="Gill Sans"/>
            </a:endParaRPr>
          </a:p>
        </p:txBody>
      </p:sp>
      <p:sp>
        <p:nvSpPr>
          <p:cNvPr id="336" name="Google Shape;336;p11"/>
          <p:cNvSpPr txBox="1">
            <a:spLocks noGrp="1"/>
          </p:cNvSpPr>
          <p:nvPr>
            <p:ph type="body" idx="2"/>
          </p:nvPr>
        </p:nvSpPr>
        <p:spPr>
          <a:xfrm>
            <a:off x="521882" y="690873"/>
            <a:ext cx="8282151" cy="36353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222221"/>
              </a:buClr>
              <a:buSzPts val="2500"/>
              <a:buNone/>
            </a:pPr>
            <a:r>
              <a:rPr lang="en-GB"/>
              <a:t>Definición</a:t>
            </a:r>
            <a:br>
              <a:rPr lang="en-GB"/>
            </a:br>
            <a:endParaRPr/>
          </a:p>
        </p:txBody>
      </p:sp>
      <p:pic>
        <p:nvPicPr>
          <p:cNvPr id="337" name="Google Shape;337;p11" descr="mixed feeding.jpg"/>
          <p:cNvPicPr preferRelativeResize="0"/>
          <p:nvPr/>
        </p:nvPicPr>
        <p:blipFill rotWithShape="1">
          <a:blip r:embed="rId3">
            <a:alphaModFix/>
          </a:blip>
          <a:srcRect/>
          <a:stretch/>
        </p:blipFill>
        <p:spPr>
          <a:xfrm>
            <a:off x="3963176" y="3465060"/>
            <a:ext cx="3916541" cy="2516586"/>
          </a:xfrm>
          <a:prstGeom prst="rect">
            <a:avLst/>
          </a:prstGeom>
          <a:noFill/>
          <a:ln>
            <a:noFill/>
          </a:ln>
        </p:spPr>
      </p:pic>
      <p:sp>
        <p:nvSpPr>
          <p:cNvPr id="338" name="Google Shape;338;p11"/>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IYCF-E TRAINING: REVIEW OF BREASTFEEDING</a:t>
            </a:r>
            <a:endParaRPr/>
          </a:p>
        </p:txBody>
      </p:sp>
      <p:sp>
        <p:nvSpPr>
          <p:cNvPr id="339" name="Google Shape;339;p11"/>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2"/>
          <p:cNvSpPr txBox="1">
            <a:spLocks noGrp="1"/>
          </p:cNvSpPr>
          <p:nvPr>
            <p:ph type="title"/>
          </p:nvPr>
        </p:nvSpPr>
        <p:spPr>
          <a:xfrm>
            <a:off x="436562" y="550861"/>
            <a:ext cx="8270711" cy="159033"/>
          </a:xfrm>
          <a:prstGeom prst="rect">
            <a:avLst/>
          </a:prstGeom>
          <a:solidFill>
            <a:schemeClr val="lt1"/>
          </a:solidFill>
          <a:ln>
            <a:noFill/>
          </a:ln>
        </p:spPr>
        <p:txBody>
          <a:bodyPr spcFirstLastPara="1" wrap="square" lIns="0" tIns="0" rIns="0" bIns="0" anchor="ctr" anchorCtr="0">
            <a:normAutofit fontScale="90000"/>
          </a:bodyPr>
          <a:lstStyle/>
          <a:p>
            <a:pPr marL="0" lvl="0" indent="0" algn="l" rtl="0">
              <a:spcBef>
                <a:spcPts val="0"/>
              </a:spcBef>
              <a:spcAft>
                <a:spcPts val="0"/>
              </a:spcAft>
              <a:buClr>
                <a:schemeClr val="dk1"/>
              </a:buClr>
              <a:buSzPct val="100000"/>
              <a:buFont typeface="Gill Sans"/>
              <a:buNone/>
            </a:pPr>
            <a:r>
              <a:rPr lang="en-GB"/>
              <a:t>Alimentación mixta</a:t>
            </a:r>
            <a:br>
              <a:rPr lang="en-GB"/>
            </a:br>
            <a:endParaRPr b="1"/>
          </a:p>
        </p:txBody>
      </p:sp>
      <p:sp>
        <p:nvSpPr>
          <p:cNvPr id="346" name="Google Shape;346;p12"/>
          <p:cNvSpPr txBox="1">
            <a:spLocks noGrp="1"/>
          </p:cNvSpPr>
          <p:nvPr>
            <p:ph type="body" idx="1"/>
          </p:nvPr>
        </p:nvSpPr>
        <p:spPr>
          <a:xfrm>
            <a:off x="431147" y="1600200"/>
            <a:ext cx="8276127" cy="4706938"/>
          </a:xfrm>
          <a:prstGeom prst="rect">
            <a:avLst/>
          </a:prstGeom>
          <a:noFill/>
          <a:ln>
            <a:noFill/>
          </a:ln>
        </p:spPr>
        <p:txBody>
          <a:bodyPr spcFirstLastPara="1" wrap="square" lIns="0" tIns="0" rIns="0" bIns="0" anchor="t" anchorCtr="0">
            <a:noAutofit/>
          </a:bodyPr>
          <a:lstStyle/>
          <a:p>
            <a:pPr marL="457200" lvl="0" indent="-457200" algn="l" rtl="0">
              <a:spcBef>
                <a:spcPts val="0"/>
              </a:spcBef>
              <a:spcAft>
                <a:spcPts val="0"/>
              </a:spcAft>
              <a:buClr>
                <a:schemeClr val="dk2"/>
              </a:buClr>
              <a:buSzPts val="2400"/>
              <a:buFont typeface="Arial"/>
              <a:buChar char="•"/>
            </a:pPr>
            <a:r>
              <a:rPr lang="en-GB" sz="2400" b="0">
                <a:solidFill>
                  <a:schemeClr val="dk1"/>
                </a:solidFill>
              </a:rPr>
              <a:t>Presiones sociales</a:t>
            </a:r>
            <a:br>
              <a:rPr lang="en-GB" sz="2400" b="0">
                <a:solidFill>
                  <a:schemeClr val="dk1"/>
                </a:solidFill>
              </a:rPr>
            </a:br>
            <a:r>
              <a:rPr lang="en-GB" sz="2400" b="0">
                <a:solidFill>
                  <a:schemeClr val="dk1"/>
                </a:solidFill>
              </a:rPr>
              <a:t>Creencias culturales</a:t>
            </a:r>
            <a:endParaRPr sz="2400" b="0">
              <a:solidFill>
                <a:schemeClr val="dk1"/>
              </a:solidFill>
            </a:endParaRPr>
          </a:p>
          <a:p>
            <a:pPr marL="0" lvl="0" indent="0" algn="l" rtl="0">
              <a:spcBef>
                <a:spcPts val="600"/>
              </a:spcBef>
              <a:spcAft>
                <a:spcPts val="0"/>
              </a:spcAft>
              <a:buClr>
                <a:schemeClr val="dk2"/>
              </a:buClr>
              <a:buSzPts val="2400"/>
              <a:buNone/>
            </a:pPr>
            <a:r>
              <a:rPr lang="en-GB" sz="2400" b="0">
                <a:solidFill>
                  <a:schemeClr val="dk1"/>
                </a:solidFill>
              </a:rPr>
              <a:t>El niño parece hambriento/ sediento (LM no es "suficiente")</a:t>
            </a:r>
            <a:endParaRPr/>
          </a:p>
          <a:p>
            <a:pPr marL="457200" lvl="0" indent="-457200" algn="l" rtl="0">
              <a:spcBef>
                <a:spcPts val="600"/>
              </a:spcBef>
              <a:spcAft>
                <a:spcPts val="0"/>
              </a:spcAft>
              <a:buClr>
                <a:schemeClr val="dk2"/>
              </a:buClr>
              <a:buSzPts val="2400"/>
              <a:buFont typeface="Arial"/>
              <a:buChar char="•"/>
            </a:pPr>
            <a:r>
              <a:rPr lang="en-GB" sz="2400" b="0">
                <a:solidFill>
                  <a:schemeClr val="dk1"/>
                </a:solidFill>
              </a:rPr>
              <a:t>No se acepta la separación de la madre del bebé durante largos períodos y no se acepta la administración (o manipulación de leche extraída)</a:t>
            </a:r>
            <a:br>
              <a:rPr lang="en-GB" sz="2400" b="0">
                <a:solidFill>
                  <a:schemeClr val="dk1"/>
                </a:solidFill>
              </a:rPr>
            </a:br>
            <a:r>
              <a:rPr lang="en-GB" sz="2400" b="0">
                <a:solidFill>
                  <a:schemeClr val="dk1"/>
                </a:solidFill>
              </a:rPr>
              <a:t>No creas que la lactancia materna exclusiva es importante o possible</a:t>
            </a:r>
            <a:endParaRPr/>
          </a:p>
          <a:p>
            <a:pPr marL="0" lvl="0" indent="0" algn="l" rtl="0">
              <a:spcBef>
                <a:spcPts val="600"/>
              </a:spcBef>
              <a:spcAft>
                <a:spcPts val="0"/>
              </a:spcAft>
              <a:buClr>
                <a:schemeClr val="dk2"/>
              </a:buClr>
              <a:buSzPts val="2400"/>
              <a:buNone/>
            </a:pPr>
            <a:br>
              <a:rPr lang="en-GB" sz="2400" b="0"/>
            </a:br>
            <a:endParaRPr sz="4000">
              <a:latin typeface="Gill Sans"/>
              <a:ea typeface="Gill Sans"/>
              <a:cs typeface="Gill Sans"/>
              <a:sym typeface="Gill Sans"/>
            </a:endParaRPr>
          </a:p>
          <a:p>
            <a:pPr marL="342900" lvl="0" indent="-88900" algn="l" rtl="0">
              <a:spcBef>
                <a:spcPts val="600"/>
              </a:spcBef>
              <a:spcAft>
                <a:spcPts val="0"/>
              </a:spcAft>
              <a:buClr>
                <a:schemeClr val="dk2"/>
              </a:buClr>
              <a:buSzPts val="4000"/>
              <a:buFont typeface="Arial"/>
              <a:buNone/>
            </a:pPr>
            <a:endParaRPr sz="4000">
              <a:latin typeface="Gill Sans"/>
              <a:ea typeface="Gill Sans"/>
              <a:cs typeface="Gill Sans"/>
              <a:sym typeface="Gill Sans"/>
            </a:endParaRPr>
          </a:p>
        </p:txBody>
      </p:sp>
      <p:sp>
        <p:nvSpPr>
          <p:cNvPr id="347" name="Google Shape;347;p12"/>
          <p:cNvSpPr txBox="1">
            <a:spLocks noGrp="1"/>
          </p:cNvSpPr>
          <p:nvPr>
            <p:ph type="body" idx="2"/>
          </p:nvPr>
        </p:nvSpPr>
        <p:spPr>
          <a:xfrm>
            <a:off x="425286" y="705600"/>
            <a:ext cx="8282151" cy="36353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222221"/>
              </a:buClr>
              <a:buSzPts val="2500"/>
              <a:buNone/>
            </a:pPr>
            <a:r>
              <a:rPr lang="en-GB"/>
              <a:t>Razones</a:t>
            </a:r>
            <a:br>
              <a:rPr lang="en-GB"/>
            </a:br>
            <a:endParaRPr/>
          </a:p>
        </p:txBody>
      </p:sp>
      <p:sp>
        <p:nvSpPr>
          <p:cNvPr id="348" name="Google Shape;348;p12"/>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IYCF-E TRAINING: REVIEW OF BREASTFEEDING</a:t>
            </a:r>
            <a:endParaRPr/>
          </a:p>
        </p:txBody>
      </p:sp>
      <p:sp>
        <p:nvSpPr>
          <p:cNvPr id="349" name="Google Shape;349;p12"/>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FE3D59C6-6F37-6845-8E5E-75442EF93F50}"/>
              </a:ext>
            </a:extLst>
          </p:cNvPr>
          <p:cNvGraphicFramePr>
            <a:graphicFrameLocks noGrp="1"/>
          </p:cNvGraphicFramePr>
          <p:nvPr>
            <p:ph idx="1"/>
          </p:nvPr>
        </p:nvGraphicFramePr>
        <p:xfrm>
          <a:off x="431800" y="1600200"/>
          <a:ext cx="8275638" cy="2865120"/>
        </p:xfrm>
        <a:graphic>
          <a:graphicData uri="http://schemas.openxmlformats.org/drawingml/2006/table">
            <a:tbl>
              <a:tblPr firstRow="1" bandRow="1">
                <a:tableStyleId>{5C22544A-7EE6-4342-B048-85BDC9FD1C3A}</a:tableStyleId>
              </a:tblPr>
              <a:tblGrid>
                <a:gridCol w="1403896">
                  <a:extLst>
                    <a:ext uri="{9D8B030D-6E8A-4147-A177-3AD203B41FA5}">
                      <a16:colId xmlns:a16="http://schemas.microsoft.com/office/drawing/2014/main" val="1284942921"/>
                    </a:ext>
                  </a:extLst>
                </a:gridCol>
                <a:gridCol w="4113196">
                  <a:extLst>
                    <a:ext uri="{9D8B030D-6E8A-4147-A177-3AD203B41FA5}">
                      <a16:colId xmlns:a16="http://schemas.microsoft.com/office/drawing/2014/main" val="2664357111"/>
                    </a:ext>
                  </a:extLst>
                </a:gridCol>
                <a:gridCol w="2758546">
                  <a:extLst>
                    <a:ext uri="{9D8B030D-6E8A-4147-A177-3AD203B41FA5}">
                      <a16:colId xmlns:a16="http://schemas.microsoft.com/office/drawing/2014/main" val="2906154171"/>
                    </a:ext>
                  </a:extLst>
                </a:gridCol>
              </a:tblGrid>
              <a:tr h="370840">
                <a:tc>
                  <a:txBody>
                    <a:bodyPr/>
                    <a:lstStyle/>
                    <a:p>
                      <a:r>
                        <a:rPr lang="en-US" dirty="0" err="1"/>
                        <a:t>Numero</a:t>
                      </a:r>
                      <a:endParaRPr lang="en-US" dirty="0"/>
                    </a:p>
                  </a:txBody>
                  <a:tcPr/>
                </a:tc>
                <a:tc>
                  <a:txBody>
                    <a:bodyPr/>
                    <a:lstStyle/>
                    <a:p>
                      <a:r>
                        <a:rPr lang="en-US" dirty="0"/>
                        <a:t>Modulo</a:t>
                      </a:r>
                    </a:p>
                  </a:txBody>
                  <a:tcPr/>
                </a:tc>
                <a:tc>
                  <a:txBody>
                    <a:bodyPr/>
                    <a:lstStyle/>
                    <a:p>
                      <a:r>
                        <a:rPr lang="en-US" dirty="0"/>
                        <a:t>Hora</a:t>
                      </a:r>
                    </a:p>
                  </a:txBody>
                  <a:tcPr/>
                </a:tc>
                <a:extLst>
                  <a:ext uri="{0D108BD9-81ED-4DB2-BD59-A6C34878D82A}">
                    <a16:rowId xmlns:a16="http://schemas.microsoft.com/office/drawing/2014/main" val="1564327132"/>
                  </a:ext>
                </a:extLst>
              </a:tr>
              <a:tr h="370840">
                <a:tc>
                  <a:txBody>
                    <a:bodyPr/>
                    <a:lstStyle/>
                    <a:p>
                      <a:r>
                        <a:rPr lang="en-US" dirty="0"/>
                        <a:t>1.</a:t>
                      </a:r>
                    </a:p>
                  </a:txBody>
                  <a:tcPr/>
                </a:tc>
                <a:tc>
                  <a:txBody>
                    <a:bodyPr/>
                    <a:lstStyle/>
                    <a:p>
                      <a:r>
                        <a:rPr lang="en-US" dirty="0" err="1"/>
                        <a:t>Introduccion</a:t>
                      </a:r>
                      <a:r>
                        <a:rPr lang="en-US" dirty="0"/>
                        <a:t> - por </a:t>
                      </a:r>
                      <a:r>
                        <a:rPr lang="en-US" dirty="0" err="1"/>
                        <a:t>qué</a:t>
                      </a:r>
                      <a:r>
                        <a:rPr lang="en-US" dirty="0"/>
                        <a:t> es </a:t>
                      </a:r>
                      <a:r>
                        <a:rPr lang="en-US" dirty="0" err="1"/>
                        <a:t>importante</a:t>
                      </a:r>
                      <a:r>
                        <a:rPr lang="en-US" dirty="0"/>
                        <a:t> la ALNP</a:t>
                      </a:r>
                    </a:p>
                  </a:txBody>
                  <a:tcPr/>
                </a:tc>
                <a:tc>
                  <a:txBody>
                    <a:bodyPr/>
                    <a:lstStyle/>
                    <a:p>
                      <a:r>
                        <a:rPr lang="en-US" dirty="0"/>
                        <a:t>08.00-08.30</a:t>
                      </a:r>
                    </a:p>
                  </a:txBody>
                  <a:tcPr/>
                </a:tc>
                <a:extLst>
                  <a:ext uri="{0D108BD9-81ED-4DB2-BD59-A6C34878D82A}">
                    <a16:rowId xmlns:a16="http://schemas.microsoft.com/office/drawing/2014/main" val="1417590211"/>
                  </a:ext>
                </a:extLst>
              </a:tr>
              <a:tr h="370840">
                <a:tc>
                  <a:txBody>
                    <a:bodyPr/>
                    <a:lstStyle/>
                    <a:p>
                      <a:r>
                        <a:rPr lang="en-US" dirty="0"/>
                        <a:t>2. </a:t>
                      </a:r>
                    </a:p>
                  </a:txBody>
                  <a:tcPr/>
                </a:tc>
                <a:tc>
                  <a:txBody>
                    <a:bodyPr/>
                    <a:lstStyle/>
                    <a:p>
                      <a:r>
                        <a:rPr lang="en-US" dirty="0" err="1"/>
                        <a:t>Mithos</a:t>
                      </a:r>
                      <a:r>
                        <a:rPr lang="en-US" dirty="0"/>
                        <a:t> y </a:t>
                      </a:r>
                      <a:r>
                        <a:rPr lang="en-US" dirty="0" err="1"/>
                        <a:t>creecias</a:t>
                      </a:r>
                      <a:r>
                        <a:rPr lang="en-US" dirty="0"/>
                        <a:t> - </a:t>
                      </a:r>
                      <a:r>
                        <a:rPr lang="en-US" dirty="0" err="1"/>
                        <a:t>ejercicio</a:t>
                      </a:r>
                      <a:endParaRPr lang="en-US" dirty="0"/>
                    </a:p>
                  </a:txBody>
                  <a:tcPr/>
                </a:tc>
                <a:tc>
                  <a:txBody>
                    <a:bodyPr/>
                    <a:lstStyle/>
                    <a:p>
                      <a:r>
                        <a:rPr lang="en-US" dirty="0"/>
                        <a:t>08.30-08.45</a:t>
                      </a:r>
                    </a:p>
                  </a:txBody>
                  <a:tcPr/>
                </a:tc>
                <a:extLst>
                  <a:ext uri="{0D108BD9-81ED-4DB2-BD59-A6C34878D82A}">
                    <a16:rowId xmlns:a16="http://schemas.microsoft.com/office/drawing/2014/main" val="149750716"/>
                  </a:ext>
                </a:extLst>
              </a:tr>
              <a:tr h="370840">
                <a:tc>
                  <a:txBody>
                    <a:bodyPr/>
                    <a:lstStyle/>
                    <a:p>
                      <a:r>
                        <a:rPr lang="en-US" dirty="0"/>
                        <a:t>3. </a:t>
                      </a:r>
                    </a:p>
                  </a:txBody>
                  <a:tcPr/>
                </a:tc>
                <a:tc>
                  <a:txBody>
                    <a:bodyPr/>
                    <a:lstStyle/>
                    <a:p>
                      <a:r>
                        <a:rPr lang="en-US" dirty="0" err="1"/>
                        <a:t>Lactancia</a:t>
                      </a:r>
                      <a:r>
                        <a:rPr lang="en-US" dirty="0"/>
                        <a:t> </a:t>
                      </a:r>
                      <a:r>
                        <a:rPr lang="en-US" dirty="0" err="1"/>
                        <a:t>materna</a:t>
                      </a:r>
                      <a:endParaRPr lang="en-US" dirty="0"/>
                    </a:p>
                  </a:txBody>
                  <a:tcPr/>
                </a:tc>
                <a:tc>
                  <a:txBody>
                    <a:bodyPr/>
                    <a:lstStyle/>
                    <a:p>
                      <a:r>
                        <a:rPr lang="en-US" dirty="0"/>
                        <a:t>08.45- 9.30</a:t>
                      </a:r>
                    </a:p>
                  </a:txBody>
                  <a:tcPr/>
                </a:tc>
                <a:extLst>
                  <a:ext uri="{0D108BD9-81ED-4DB2-BD59-A6C34878D82A}">
                    <a16:rowId xmlns:a16="http://schemas.microsoft.com/office/drawing/2014/main" val="2933987955"/>
                  </a:ext>
                </a:extLst>
              </a:tr>
              <a:tr h="370840">
                <a:tc>
                  <a:txBody>
                    <a:bodyPr/>
                    <a:lstStyle/>
                    <a:p>
                      <a:endParaRPr lang="en-US" dirty="0"/>
                    </a:p>
                  </a:txBody>
                  <a:tcPr/>
                </a:tc>
                <a:tc>
                  <a:txBody>
                    <a:bodyPr/>
                    <a:lstStyle/>
                    <a:p>
                      <a:r>
                        <a:rPr lang="en-US" dirty="0"/>
                        <a:t>Cafe</a:t>
                      </a:r>
                    </a:p>
                  </a:txBody>
                  <a:tcPr/>
                </a:tc>
                <a:tc>
                  <a:txBody>
                    <a:bodyPr/>
                    <a:lstStyle/>
                    <a:p>
                      <a:endParaRPr lang="en-US" dirty="0"/>
                    </a:p>
                  </a:txBody>
                  <a:tcPr/>
                </a:tc>
                <a:extLst>
                  <a:ext uri="{0D108BD9-81ED-4DB2-BD59-A6C34878D82A}">
                    <a16:rowId xmlns:a16="http://schemas.microsoft.com/office/drawing/2014/main" val="3285963778"/>
                  </a:ext>
                </a:extLst>
              </a:tr>
              <a:tr h="370840">
                <a:tc>
                  <a:txBody>
                    <a:bodyPr/>
                    <a:lstStyle/>
                    <a:p>
                      <a:r>
                        <a:rPr lang="en-US" dirty="0"/>
                        <a:t>4.</a:t>
                      </a:r>
                    </a:p>
                  </a:txBody>
                  <a:tcPr/>
                </a:tc>
                <a:tc>
                  <a:txBody>
                    <a:bodyPr/>
                    <a:lstStyle/>
                    <a:p>
                      <a:r>
                        <a:rPr lang="en-US" dirty="0" err="1"/>
                        <a:t>Alimentacion</a:t>
                      </a:r>
                      <a:r>
                        <a:rPr lang="en-US" dirty="0"/>
                        <a:t> </a:t>
                      </a:r>
                      <a:r>
                        <a:rPr lang="en-US" dirty="0" err="1"/>
                        <a:t>complementaria</a:t>
                      </a:r>
                      <a:r>
                        <a:rPr lang="en-US" dirty="0"/>
                        <a:t> </a:t>
                      </a:r>
                    </a:p>
                  </a:txBody>
                  <a:tcPr/>
                </a:tc>
                <a:tc>
                  <a:txBody>
                    <a:bodyPr/>
                    <a:lstStyle/>
                    <a:p>
                      <a:r>
                        <a:rPr lang="en-US" dirty="0"/>
                        <a:t>09.45- 10. 30</a:t>
                      </a:r>
                    </a:p>
                  </a:txBody>
                  <a:tcPr/>
                </a:tc>
                <a:extLst>
                  <a:ext uri="{0D108BD9-81ED-4DB2-BD59-A6C34878D82A}">
                    <a16:rowId xmlns:a16="http://schemas.microsoft.com/office/drawing/2014/main" val="438384227"/>
                  </a:ext>
                </a:extLst>
              </a:tr>
              <a:tr h="370840">
                <a:tc>
                  <a:txBody>
                    <a:bodyPr/>
                    <a:lstStyle/>
                    <a:p>
                      <a:r>
                        <a:rPr lang="en-US" dirty="0"/>
                        <a:t>5. </a:t>
                      </a:r>
                    </a:p>
                  </a:txBody>
                  <a:tcPr/>
                </a:tc>
                <a:tc>
                  <a:txBody>
                    <a:bodyPr/>
                    <a:lstStyle/>
                    <a:p>
                      <a:r>
                        <a:rPr lang="en-US" dirty="0" err="1"/>
                        <a:t>Interventciones</a:t>
                      </a:r>
                      <a:r>
                        <a:rPr lang="en-US" dirty="0"/>
                        <a:t> </a:t>
                      </a:r>
                    </a:p>
                  </a:txBody>
                  <a:tcPr/>
                </a:tc>
                <a:tc>
                  <a:txBody>
                    <a:bodyPr/>
                    <a:lstStyle/>
                    <a:p>
                      <a:r>
                        <a:rPr lang="en-US" dirty="0"/>
                        <a:t>10.30-11.00</a:t>
                      </a:r>
                    </a:p>
                  </a:txBody>
                  <a:tcPr/>
                </a:tc>
                <a:extLst>
                  <a:ext uri="{0D108BD9-81ED-4DB2-BD59-A6C34878D82A}">
                    <a16:rowId xmlns:a16="http://schemas.microsoft.com/office/drawing/2014/main" val="562521892"/>
                  </a:ext>
                </a:extLst>
              </a:tr>
            </a:tbl>
          </a:graphicData>
        </a:graphic>
      </p:graphicFrame>
      <p:sp>
        <p:nvSpPr>
          <p:cNvPr id="4" name="Text Placeholder 3">
            <a:extLst>
              <a:ext uri="{FF2B5EF4-FFF2-40B4-BE49-F238E27FC236}">
                <a16:creationId xmlns:a16="http://schemas.microsoft.com/office/drawing/2014/main" id="{5E6298FA-C1AD-F84F-B214-378B1C285A26}"/>
              </a:ext>
            </a:extLst>
          </p:cNvPr>
          <p:cNvSpPr>
            <a:spLocks noGrp="1"/>
          </p:cNvSpPr>
          <p:nvPr>
            <p:ph type="body" sz="quarter" idx="13"/>
          </p:nvPr>
        </p:nvSpPr>
        <p:spPr/>
        <p:txBody>
          <a:bodyPr/>
          <a:lstStyle/>
          <a:p>
            <a:r>
              <a:rPr lang="en-US" dirty="0"/>
              <a:t>Agenda</a:t>
            </a:r>
          </a:p>
        </p:txBody>
      </p:sp>
      <p:sp>
        <p:nvSpPr>
          <p:cNvPr id="5" name="Footer Placeholder 4">
            <a:extLst>
              <a:ext uri="{FF2B5EF4-FFF2-40B4-BE49-F238E27FC236}">
                <a16:creationId xmlns:a16="http://schemas.microsoft.com/office/drawing/2014/main" id="{92534A88-0D08-7A4E-A72A-54AE0AD128C4}"/>
              </a:ext>
            </a:extLst>
          </p:cNvPr>
          <p:cNvSpPr>
            <a:spLocks noGrp="1"/>
          </p:cNvSpPr>
          <p:nvPr>
            <p:ph type="ftr" sz="quarter" idx="15"/>
          </p:nvPr>
        </p:nvSpPr>
        <p:spPr/>
        <p:txBody>
          <a:bodyPr/>
          <a:lstStyle/>
          <a:p>
            <a:pPr>
              <a:defRPr/>
            </a:pPr>
            <a:r>
              <a:rPr lang="en-GB"/>
              <a:t>IYCF-E TRAINING: WHY IS IYCF-E IMPORTANT?</a:t>
            </a:r>
            <a:endParaRPr lang="en-US" dirty="0"/>
          </a:p>
        </p:txBody>
      </p:sp>
      <p:sp>
        <p:nvSpPr>
          <p:cNvPr id="6" name="Slide Number Placeholder 5">
            <a:extLst>
              <a:ext uri="{FF2B5EF4-FFF2-40B4-BE49-F238E27FC236}">
                <a16:creationId xmlns:a16="http://schemas.microsoft.com/office/drawing/2014/main" id="{064481DC-6F26-4347-927E-A57B026418A3}"/>
              </a:ext>
            </a:extLst>
          </p:cNvPr>
          <p:cNvSpPr>
            <a:spLocks noGrp="1"/>
          </p:cNvSpPr>
          <p:nvPr>
            <p:ph type="sldNum" sz="quarter" idx="16"/>
          </p:nvPr>
        </p:nvSpPr>
        <p:spPr/>
        <p:txBody>
          <a:bodyPr/>
          <a:lstStyle/>
          <a:p>
            <a:fld id="{41FDA2C2-69E0-46EE-8574-559CE3F29F00}" type="slidenum">
              <a:rPr lang="en-US" altLang="en-US" smtClean="0"/>
              <a:pPr/>
              <a:t>3</a:t>
            </a:fld>
            <a:endParaRPr lang="en-US" altLang="en-US" dirty="0"/>
          </a:p>
        </p:txBody>
      </p:sp>
    </p:spTree>
    <p:extLst>
      <p:ext uri="{BB962C8B-B14F-4D97-AF65-F5344CB8AC3E}">
        <p14:creationId xmlns:p14="http://schemas.microsoft.com/office/powerpoint/2010/main" val="555189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3"/>
          <p:cNvSpPr txBox="1">
            <a:spLocks noGrp="1"/>
          </p:cNvSpPr>
          <p:nvPr>
            <p:ph type="title"/>
          </p:nvPr>
        </p:nvSpPr>
        <p:spPr>
          <a:xfrm>
            <a:off x="424634" y="202995"/>
            <a:ext cx="8282640" cy="506900"/>
          </a:xfrm>
          <a:prstGeom prst="rect">
            <a:avLst/>
          </a:prstGeom>
          <a:solidFill>
            <a:schemeClr val="lt1"/>
          </a:solidFill>
          <a:ln>
            <a:noFill/>
          </a:ln>
        </p:spPr>
        <p:txBody>
          <a:bodyPr spcFirstLastPara="1" wrap="square" lIns="0" tIns="0" rIns="0" bIns="0" anchor="ctr" anchorCtr="0">
            <a:normAutofit fontScale="90000"/>
          </a:bodyPr>
          <a:lstStyle/>
          <a:p>
            <a:pPr marL="0" lvl="0" indent="0" algn="l" rtl="0">
              <a:spcBef>
                <a:spcPts val="0"/>
              </a:spcBef>
              <a:spcAft>
                <a:spcPts val="0"/>
              </a:spcAft>
              <a:buClr>
                <a:schemeClr val="dk1"/>
              </a:buClr>
              <a:buSzPct val="100000"/>
              <a:buFont typeface="Gill Sans"/>
              <a:buNone/>
            </a:pPr>
            <a:r>
              <a:rPr lang="en-GB"/>
              <a:t>Alimentación mixta</a:t>
            </a:r>
            <a:br>
              <a:rPr lang="en-GB"/>
            </a:br>
            <a:endParaRPr b="1"/>
          </a:p>
        </p:txBody>
      </p:sp>
      <p:sp>
        <p:nvSpPr>
          <p:cNvPr id="356" name="Google Shape;356;p13"/>
          <p:cNvSpPr txBox="1">
            <a:spLocks noGrp="1"/>
          </p:cNvSpPr>
          <p:nvPr>
            <p:ph type="body" idx="1"/>
          </p:nvPr>
        </p:nvSpPr>
        <p:spPr>
          <a:xfrm>
            <a:off x="431147" y="1499130"/>
            <a:ext cx="8276127" cy="4420308"/>
          </a:xfrm>
          <a:prstGeom prst="rect">
            <a:avLst/>
          </a:prstGeom>
          <a:noFill/>
          <a:ln>
            <a:noFill/>
          </a:ln>
        </p:spPr>
        <p:txBody>
          <a:bodyPr spcFirstLastPara="1" wrap="square" lIns="0" tIns="0" rIns="0" bIns="0" anchor="t" anchorCtr="0">
            <a:noAutofit/>
          </a:bodyPr>
          <a:lstStyle/>
          <a:p>
            <a:pPr marL="342900" lvl="0" indent="-342900" algn="l" rtl="0">
              <a:spcBef>
                <a:spcPts val="0"/>
              </a:spcBef>
              <a:spcAft>
                <a:spcPts val="0"/>
              </a:spcAft>
              <a:buClr>
                <a:schemeClr val="dk2"/>
              </a:buClr>
              <a:buSzPts val="2400"/>
              <a:buFont typeface="Arial"/>
              <a:buChar char="•"/>
            </a:pPr>
            <a:r>
              <a:rPr lang="en-GB" sz="2400" b="0">
                <a:solidFill>
                  <a:schemeClr val="dk1"/>
                </a:solidFill>
              </a:rPr>
              <a:t>Crea un ciclo negativo</a:t>
            </a:r>
            <a:br>
              <a:rPr lang="en-GB" sz="2400" b="0">
                <a:solidFill>
                  <a:schemeClr val="dk1"/>
                </a:solidFill>
              </a:rPr>
            </a:br>
            <a:r>
              <a:rPr lang="en-GB" sz="2400" b="0">
                <a:solidFill>
                  <a:schemeClr val="dk1"/>
                </a:solidFill>
              </a:rPr>
              <a:t>Problema de limpieza (botellas, tetinas, artículos para preparación)</a:t>
            </a:r>
            <a:br>
              <a:rPr lang="en-GB" sz="2400" b="0">
                <a:solidFill>
                  <a:schemeClr val="dk1"/>
                </a:solidFill>
              </a:rPr>
            </a:br>
            <a:r>
              <a:rPr lang="en-GB" sz="2400" b="0">
                <a:solidFill>
                  <a:schemeClr val="dk1"/>
                </a:solidFill>
              </a:rPr>
              <a:t>Nutrición restringida y beneficio inmunológico</a:t>
            </a:r>
            <a:br>
              <a:rPr lang="en-GB" sz="2400" b="0">
                <a:solidFill>
                  <a:schemeClr val="dk1"/>
                </a:solidFill>
              </a:rPr>
            </a:br>
            <a:r>
              <a:rPr lang="en-GB" sz="2400" b="0">
                <a:solidFill>
                  <a:schemeClr val="dk1"/>
                </a:solidFill>
              </a:rPr>
              <a:t>Poco fiable</a:t>
            </a:r>
            <a:br>
              <a:rPr lang="en-GB" sz="2400" b="0">
                <a:solidFill>
                  <a:schemeClr val="dk1"/>
                </a:solidFill>
              </a:rPr>
            </a:br>
            <a:r>
              <a:rPr lang="en-GB" sz="2400" b="0">
                <a:solidFill>
                  <a:schemeClr val="dk1"/>
                </a:solidFill>
              </a:rPr>
              <a:t>Preparación inadecuada</a:t>
            </a:r>
            <a:br>
              <a:rPr lang="en-GB" sz="2400" b="0">
                <a:solidFill>
                  <a:schemeClr val="dk1"/>
                </a:solidFill>
              </a:rPr>
            </a:br>
            <a:r>
              <a:rPr lang="en-GB" sz="2400" b="0">
                <a:solidFill>
                  <a:schemeClr val="dk1"/>
                </a:solidFill>
              </a:rPr>
              <a:t>Daño a la pared intestinal del bebé pequeño</a:t>
            </a:r>
            <a:br>
              <a:rPr lang="en-GB" sz="2400" b="0">
                <a:solidFill>
                  <a:schemeClr val="dk1"/>
                </a:solidFill>
              </a:rPr>
            </a:br>
            <a:r>
              <a:rPr lang="en-GB" sz="2400" b="0">
                <a:solidFill>
                  <a:schemeClr val="dk1"/>
                </a:solidFill>
              </a:rPr>
              <a:t>Mayor riesgo de desnutrición y muerte</a:t>
            </a:r>
            <a:endParaRPr sz="2400"/>
          </a:p>
          <a:p>
            <a:pPr marL="342900" lvl="0" indent="-190500" algn="l" rtl="0">
              <a:spcBef>
                <a:spcPts val="600"/>
              </a:spcBef>
              <a:spcAft>
                <a:spcPts val="0"/>
              </a:spcAft>
              <a:buClr>
                <a:schemeClr val="dk2"/>
              </a:buClr>
              <a:buSzPts val="2400"/>
              <a:buFont typeface="Arial"/>
              <a:buNone/>
            </a:pPr>
            <a:endParaRPr sz="2400"/>
          </a:p>
          <a:p>
            <a:pPr marL="342900" lvl="0" indent="-190500" algn="l" rtl="0">
              <a:spcBef>
                <a:spcPts val="600"/>
              </a:spcBef>
              <a:spcAft>
                <a:spcPts val="0"/>
              </a:spcAft>
              <a:buClr>
                <a:schemeClr val="dk2"/>
              </a:buClr>
              <a:buSzPts val="2400"/>
              <a:buFont typeface="Arial"/>
              <a:buNone/>
            </a:pPr>
            <a:endParaRPr sz="2400"/>
          </a:p>
        </p:txBody>
      </p:sp>
      <p:sp>
        <p:nvSpPr>
          <p:cNvPr id="357" name="Google Shape;357;p13"/>
          <p:cNvSpPr txBox="1">
            <a:spLocks noGrp="1"/>
          </p:cNvSpPr>
          <p:nvPr>
            <p:ph type="body" idx="2"/>
          </p:nvPr>
        </p:nvSpPr>
        <p:spPr>
          <a:xfrm>
            <a:off x="425286" y="705600"/>
            <a:ext cx="8282151" cy="36353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222221"/>
              </a:buClr>
              <a:buSzPts val="2500"/>
              <a:buNone/>
            </a:pPr>
            <a:r>
              <a:rPr lang="en-GB"/>
              <a:t>Peligros</a:t>
            </a:r>
            <a:br>
              <a:rPr lang="en-GB"/>
            </a:br>
            <a:endParaRPr/>
          </a:p>
        </p:txBody>
      </p:sp>
      <p:sp>
        <p:nvSpPr>
          <p:cNvPr id="358" name="Google Shape;358;p13"/>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IYCF-E TRAINING: REVIEW OF BREASTFEEDING</a:t>
            </a:r>
            <a:endParaRPr/>
          </a:p>
        </p:txBody>
      </p:sp>
      <p:sp>
        <p:nvSpPr>
          <p:cNvPr id="359" name="Google Shape;359;p13"/>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4"/>
          <p:cNvSpPr txBox="1">
            <a:spLocks noGrp="1"/>
          </p:cNvSpPr>
          <p:nvPr>
            <p:ph type="title"/>
          </p:nvPr>
        </p:nvSpPr>
        <p:spPr>
          <a:xfrm>
            <a:off x="425122" y="664175"/>
            <a:ext cx="8282152" cy="45719"/>
          </a:xfrm>
          <a:prstGeom prst="rect">
            <a:avLst/>
          </a:prstGeom>
          <a:solidFill>
            <a:schemeClr val="lt1"/>
          </a:solidFill>
          <a:ln>
            <a:noFill/>
          </a:ln>
        </p:spPr>
        <p:txBody>
          <a:bodyPr spcFirstLastPara="1" wrap="square" lIns="0" tIns="0" rIns="0" bIns="0" anchor="ctr" anchorCtr="0">
            <a:normAutofit fontScale="90000"/>
          </a:bodyPr>
          <a:lstStyle/>
          <a:p>
            <a:pPr marL="0" lvl="0" indent="0" algn="l" rtl="0">
              <a:spcBef>
                <a:spcPts val="0"/>
              </a:spcBef>
              <a:spcAft>
                <a:spcPts val="0"/>
              </a:spcAft>
              <a:buClr>
                <a:schemeClr val="dk1"/>
              </a:buClr>
              <a:buSzPct val="100000"/>
              <a:buFont typeface="Gill Sans"/>
              <a:buNone/>
            </a:pPr>
            <a:r>
              <a:rPr lang="en-GB"/>
              <a:t>Alimentación mixta</a:t>
            </a:r>
            <a:br>
              <a:rPr lang="en-GB"/>
            </a:br>
            <a:endParaRPr b="1"/>
          </a:p>
        </p:txBody>
      </p:sp>
      <p:sp>
        <p:nvSpPr>
          <p:cNvPr id="366" name="Google Shape;366;p14"/>
          <p:cNvSpPr txBox="1">
            <a:spLocks noGrp="1"/>
          </p:cNvSpPr>
          <p:nvPr>
            <p:ph type="body" idx="1"/>
          </p:nvPr>
        </p:nvSpPr>
        <p:spPr>
          <a:xfrm>
            <a:off x="431147" y="1600200"/>
            <a:ext cx="8276127" cy="4706938"/>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FF0000"/>
              </a:buClr>
              <a:buSzPts val="2400"/>
              <a:buNone/>
            </a:pPr>
            <a:r>
              <a:rPr lang="en-GB" sz="2400" b="0">
                <a:solidFill>
                  <a:srgbClr val="FF0000"/>
                </a:solidFill>
              </a:rPr>
              <a:t>Por lo tanto: </a:t>
            </a:r>
            <a:br>
              <a:rPr lang="en-GB" sz="2400" b="0">
                <a:solidFill>
                  <a:srgbClr val="FF0000"/>
                </a:solidFill>
              </a:rPr>
            </a:br>
            <a:endParaRPr sz="2400" b="0">
              <a:solidFill>
                <a:schemeClr val="dk1"/>
              </a:solidFill>
            </a:endParaRPr>
          </a:p>
          <a:p>
            <a:pPr marL="0" lvl="0" indent="0" algn="ctr" rtl="0">
              <a:spcBef>
                <a:spcPts val="600"/>
              </a:spcBef>
              <a:spcAft>
                <a:spcPts val="0"/>
              </a:spcAft>
              <a:buClr>
                <a:schemeClr val="dk1"/>
              </a:buClr>
              <a:buSzPts val="2400"/>
              <a:buNone/>
            </a:pPr>
            <a:r>
              <a:rPr lang="en-GB" sz="2400" b="0">
                <a:solidFill>
                  <a:schemeClr val="dk1"/>
                </a:solidFill>
              </a:rPr>
              <a:t>No recomendado</a:t>
            </a:r>
            <a:br>
              <a:rPr lang="en-GB" sz="2400" b="0">
                <a:solidFill>
                  <a:schemeClr val="dk1"/>
                </a:solidFill>
              </a:rPr>
            </a:br>
            <a:r>
              <a:rPr lang="en-GB" sz="2400" b="0">
                <a:solidFill>
                  <a:schemeClr val="dk1"/>
                </a:solidFill>
              </a:rPr>
              <a:t>Volver a la lactancia materna exclusiva</a:t>
            </a:r>
            <a:br>
              <a:rPr lang="en-GB" sz="2400" b="0">
                <a:solidFill>
                  <a:schemeClr val="dk1"/>
                </a:solidFill>
              </a:rPr>
            </a:br>
            <a:endParaRPr sz="3200" b="0">
              <a:solidFill>
                <a:schemeClr val="dk1"/>
              </a:solidFill>
            </a:endParaRPr>
          </a:p>
        </p:txBody>
      </p:sp>
      <p:sp>
        <p:nvSpPr>
          <p:cNvPr id="367" name="Google Shape;367;p14"/>
          <p:cNvSpPr txBox="1">
            <a:spLocks noGrp="1"/>
          </p:cNvSpPr>
          <p:nvPr>
            <p:ph type="body" idx="2"/>
          </p:nvPr>
        </p:nvSpPr>
        <p:spPr>
          <a:xfrm>
            <a:off x="425286" y="705600"/>
            <a:ext cx="8282151" cy="36353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222221"/>
              </a:buClr>
              <a:buSzPts val="2500"/>
              <a:buNone/>
            </a:pPr>
            <a:r>
              <a:rPr lang="en-GB"/>
              <a:t>Recomendación</a:t>
            </a:r>
            <a:br>
              <a:rPr lang="en-GB"/>
            </a:br>
            <a:endParaRPr/>
          </a:p>
        </p:txBody>
      </p:sp>
      <p:sp>
        <p:nvSpPr>
          <p:cNvPr id="368" name="Google Shape;368;p14"/>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IYCF-E TRAINING: REVIEW OF BREASTFEEDING</a:t>
            </a:r>
            <a:endParaRPr/>
          </a:p>
        </p:txBody>
      </p:sp>
      <p:sp>
        <p:nvSpPr>
          <p:cNvPr id="369" name="Google Shape;369;p14"/>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16"/>
          <p:cNvSpPr txBox="1">
            <a:spLocks noGrp="1"/>
          </p:cNvSpPr>
          <p:nvPr>
            <p:ph type="title"/>
          </p:nvPr>
        </p:nvSpPr>
        <p:spPr>
          <a:xfrm>
            <a:off x="424634" y="202995"/>
            <a:ext cx="8282640" cy="506900"/>
          </a:xfrm>
          <a:prstGeom prst="rect">
            <a:avLst/>
          </a:prstGeom>
          <a:solidFill>
            <a:schemeClr val="lt1"/>
          </a:solid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500"/>
              <a:buFont typeface="Gill Sans"/>
              <a:buNone/>
            </a:pPr>
            <a:r>
              <a:rPr lang="en-GB" b="1"/>
              <a:t>Cómo funciona la lactancia materna</a:t>
            </a:r>
            <a:endParaRPr/>
          </a:p>
        </p:txBody>
      </p:sp>
      <p:pic>
        <p:nvPicPr>
          <p:cNvPr id="376" name="Google Shape;376;p16"/>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4893768" y="1916923"/>
            <a:ext cx="3960000" cy="3375337"/>
          </a:xfrm>
          <a:prstGeom prst="rect">
            <a:avLst/>
          </a:prstGeom>
          <a:noFill/>
          <a:ln>
            <a:noFill/>
          </a:ln>
        </p:spPr>
      </p:pic>
      <p:sp>
        <p:nvSpPr>
          <p:cNvPr id="377" name="Google Shape;377;p16"/>
          <p:cNvSpPr txBox="1">
            <a:spLocks noGrp="1"/>
          </p:cNvSpPr>
          <p:nvPr>
            <p:ph type="body" idx="2"/>
          </p:nvPr>
        </p:nvSpPr>
        <p:spPr>
          <a:xfrm>
            <a:off x="425286" y="705600"/>
            <a:ext cx="8282151" cy="36353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222221"/>
              </a:buClr>
              <a:buSzPts val="2500"/>
              <a:buNone/>
            </a:pPr>
            <a:r>
              <a:rPr lang="en-GB"/>
              <a:t>Buena Técnica </a:t>
            </a:r>
            <a:endParaRPr/>
          </a:p>
        </p:txBody>
      </p:sp>
      <p:pic>
        <p:nvPicPr>
          <p:cNvPr id="378" name="Google Shape;378;p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82600" y="1916923"/>
            <a:ext cx="3960000" cy="3375337"/>
          </a:xfrm>
          <a:prstGeom prst="rect">
            <a:avLst/>
          </a:prstGeom>
          <a:noFill/>
          <a:ln>
            <a:noFill/>
          </a:ln>
        </p:spPr>
      </p:pic>
      <p:sp>
        <p:nvSpPr>
          <p:cNvPr id="379" name="Google Shape;379;p16"/>
          <p:cNvSpPr txBox="1"/>
          <p:nvPr/>
        </p:nvSpPr>
        <p:spPr>
          <a:xfrm>
            <a:off x="945438" y="5292260"/>
            <a:ext cx="303432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chemeClr val="dk1"/>
                </a:solidFill>
                <a:latin typeface="Gill Sans"/>
                <a:ea typeface="Gill Sans"/>
                <a:cs typeface="Gill Sans"/>
                <a:sym typeface="Gill Sans"/>
              </a:rPr>
              <a:t>Buena fijación</a:t>
            </a:r>
            <a:endParaRPr/>
          </a:p>
        </p:txBody>
      </p:sp>
      <p:sp>
        <p:nvSpPr>
          <p:cNvPr id="380" name="Google Shape;380;p16"/>
          <p:cNvSpPr txBox="1"/>
          <p:nvPr/>
        </p:nvSpPr>
        <p:spPr>
          <a:xfrm>
            <a:off x="5593553" y="5292260"/>
            <a:ext cx="303432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chemeClr val="dk1"/>
                </a:solidFill>
                <a:latin typeface="Gill Sans"/>
                <a:ea typeface="Gill Sans"/>
                <a:cs typeface="Gill Sans"/>
                <a:sym typeface="Gill Sans"/>
              </a:rPr>
              <a:t>Mala fijación</a:t>
            </a:r>
            <a:endParaRPr/>
          </a:p>
        </p:txBody>
      </p:sp>
      <p:sp>
        <p:nvSpPr>
          <p:cNvPr id="381" name="Google Shape;381;p16"/>
          <p:cNvSpPr txBox="1"/>
          <p:nvPr/>
        </p:nvSpPr>
        <p:spPr>
          <a:xfrm>
            <a:off x="0" y="5956440"/>
            <a:ext cx="6424246"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50">
                <a:solidFill>
                  <a:schemeClr val="dk1"/>
                </a:solidFill>
                <a:latin typeface="Gill Sans"/>
                <a:ea typeface="Gill Sans"/>
                <a:cs typeface="Gill Sans"/>
                <a:sym typeface="Gill Sans"/>
              </a:rPr>
              <a:t>OMS/UNICEF Asesoramiento sobre la alimentación del lactante y el niño pequeño: Un curso integrado 2006</a:t>
            </a:r>
            <a:endParaRPr/>
          </a:p>
        </p:txBody>
      </p:sp>
      <p:sp>
        <p:nvSpPr>
          <p:cNvPr id="382" name="Google Shape;382;p16"/>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FORMACIÓN DEL IYCF-E: REVISIÓN DE LA LACTANCIA MATERNA</a:t>
            </a:r>
            <a:endParaRPr/>
          </a:p>
        </p:txBody>
      </p:sp>
      <p:sp>
        <p:nvSpPr>
          <p:cNvPr id="383" name="Google Shape;383;p16"/>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17"/>
          <p:cNvSpPr txBox="1">
            <a:spLocks noGrp="1"/>
          </p:cNvSpPr>
          <p:nvPr>
            <p:ph type="title"/>
          </p:nvPr>
        </p:nvSpPr>
        <p:spPr>
          <a:xfrm>
            <a:off x="425123" y="392497"/>
            <a:ext cx="8282640" cy="506900"/>
          </a:xfrm>
          <a:prstGeom prst="rect">
            <a:avLst/>
          </a:prstGeom>
          <a:solidFill>
            <a:schemeClr val="lt1"/>
          </a:solidFill>
          <a:ln>
            <a:noFill/>
          </a:ln>
        </p:spPr>
        <p:txBody>
          <a:bodyPr spcFirstLastPara="1" wrap="square" lIns="0" tIns="0" rIns="0" bIns="0" anchor="ctr" anchorCtr="0">
            <a:normAutofit fontScale="90000"/>
          </a:bodyPr>
          <a:lstStyle/>
          <a:p>
            <a:pPr marL="0" lvl="0" indent="0" algn="l" rtl="0">
              <a:spcBef>
                <a:spcPts val="0"/>
              </a:spcBef>
              <a:spcAft>
                <a:spcPts val="0"/>
              </a:spcAft>
              <a:buClr>
                <a:schemeClr val="dk1"/>
              </a:buClr>
              <a:buSzPct val="100000"/>
              <a:buFont typeface="Gill Sans"/>
              <a:buNone/>
            </a:pPr>
            <a:r>
              <a:rPr lang="en-GB">
                <a:latin typeface="Gill Sans"/>
                <a:ea typeface="Gill Sans"/>
                <a:cs typeface="Gill Sans"/>
                <a:sym typeface="Gill Sans"/>
              </a:rPr>
              <a:t>¿Cómo funciona la lactancia maternal?</a:t>
            </a:r>
            <a:br>
              <a:rPr lang="en-GB">
                <a:latin typeface="Gill Sans"/>
                <a:ea typeface="Gill Sans"/>
                <a:cs typeface="Gill Sans"/>
                <a:sym typeface="Gill Sans"/>
              </a:rPr>
            </a:br>
            <a:endParaRPr b="1"/>
          </a:p>
        </p:txBody>
      </p:sp>
      <p:pic>
        <p:nvPicPr>
          <p:cNvPr id="390" name="Google Shape;390;p17"/>
          <p:cNvPicPr preferRelativeResize="0">
            <a:picLocks noGrp="1"/>
          </p:cNvPicPr>
          <p:nvPr>
            <p:ph type="body" idx="1"/>
          </p:nvPr>
        </p:nvPicPr>
        <p:blipFill rotWithShape="1">
          <a:blip r:embed="rId3">
            <a:alphaModFix/>
          </a:blip>
          <a:srcRect/>
          <a:stretch/>
        </p:blipFill>
        <p:spPr>
          <a:xfrm>
            <a:off x="1238738" y="1003847"/>
            <a:ext cx="6791572" cy="4954756"/>
          </a:xfrm>
          <a:prstGeom prst="rect">
            <a:avLst/>
          </a:prstGeom>
          <a:noFill/>
          <a:ln>
            <a:noFill/>
          </a:ln>
        </p:spPr>
      </p:pic>
      <p:sp>
        <p:nvSpPr>
          <p:cNvPr id="391" name="Google Shape;391;p17"/>
          <p:cNvSpPr txBox="1">
            <a:spLocks noGrp="1"/>
          </p:cNvSpPr>
          <p:nvPr>
            <p:ph type="body" idx="2"/>
          </p:nvPr>
        </p:nvSpPr>
        <p:spPr>
          <a:xfrm>
            <a:off x="425286" y="705600"/>
            <a:ext cx="8282151" cy="36353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222221"/>
              </a:buClr>
              <a:buSzPts val="2500"/>
              <a:buNone/>
            </a:pPr>
            <a:r>
              <a:rPr lang="en-GB"/>
              <a:t>Producción de leche</a:t>
            </a:r>
            <a:br>
              <a:rPr lang="en-GB"/>
            </a:br>
            <a:endParaRPr/>
          </a:p>
        </p:txBody>
      </p:sp>
      <p:sp>
        <p:nvSpPr>
          <p:cNvPr id="392" name="Google Shape;392;p17"/>
          <p:cNvSpPr/>
          <p:nvPr/>
        </p:nvSpPr>
        <p:spPr>
          <a:xfrm>
            <a:off x="551095" y="1724982"/>
            <a:ext cx="81945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Gill Sans"/>
              <a:buNone/>
            </a:pPr>
            <a:endParaRPr sz="2800">
              <a:solidFill>
                <a:srgbClr val="FF0000"/>
              </a:solidFill>
              <a:latin typeface="Gill Sans"/>
              <a:ea typeface="Gill Sans"/>
              <a:cs typeface="Gill Sans"/>
              <a:sym typeface="Gill Sans"/>
            </a:endParaRPr>
          </a:p>
        </p:txBody>
      </p:sp>
      <p:sp>
        <p:nvSpPr>
          <p:cNvPr id="393" name="Google Shape;393;p17"/>
          <p:cNvSpPr txBox="1"/>
          <p:nvPr/>
        </p:nvSpPr>
        <p:spPr>
          <a:xfrm>
            <a:off x="2227606" y="5372815"/>
            <a:ext cx="488852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chemeClr val="dk1"/>
                </a:solidFill>
                <a:latin typeface="Gill Sans"/>
                <a:ea typeface="Gill Sans"/>
                <a:cs typeface="Gill Sans"/>
                <a:sym typeface="Gill Sans"/>
              </a:rPr>
              <a:t>REFLEJO DE PROLACTINA</a:t>
            </a:r>
            <a:br>
              <a:rPr lang="en-GB" sz="3200">
                <a:solidFill>
                  <a:schemeClr val="dk1"/>
                </a:solidFill>
                <a:latin typeface="Gill Sans"/>
                <a:ea typeface="Gill Sans"/>
                <a:cs typeface="Gill Sans"/>
                <a:sym typeface="Gill Sans"/>
              </a:rPr>
            </a:br>
            <a:endParaRPr/>
          </a:p>
        </p:txBody>
      </p:sp>
      <p:sp>
        <p:nvSpPr>
          <p:cNvPr id="394" name="Google Shape;394;p17"/>
          <p:cNvSpPr txBox="1"/>
          <p:nvPr/>
        </p:nvSpPr>
        <p:spPr>
          <a:xfrm flipH="1">
            <a:off x="4191000" y="5184043"/>
            <a:ext cx="3410856" cy="1692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00">
                <a:solidFill>
                  <a:schemeClr val="dk1"/>
                </a:solidFill>
                <a:latin typeface="Gill Sans"/>
                <a:ea typeface="Gill Sans"/>
                <a:cs typeface="Gill Sans"/>
                <a:sym typeface="Gill Sans"/>
              </a:rPr>
              <a:t>WHO/UNICEF. Breastfeeding Counselling a Training Course. 1993</a:t>
            </a:r>
            <a:endParaRPr/>
          </a:p>
        </p:txBody>
      </p:sp>
      <p:sp>
        <p:nvSpPr>
          <p:cNvPr id="395" name="Google Shape;395;p17"/>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IYCF-E TRAINING: REVIEW OF BREASTFEEDING</a:t>
            </a:r>
            <a:endParaRPr/>
          </a:p>
        </p:txBody>
      </p:sp>
      <p:sp>
        <p:nvSpPr>
          <p:cNvPr id="396" name="Google Shape;396;p17"/>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33</a:t>
            </a:fld>
            <a:endParaRPr/>
          </a:p>
        </p:txBody>
      </p:sp>
      <p:sp>
        <p:nvSpPr>
          <p:cNvPr id="397" name="Google Shape;397;p17"/>
          <p:cNvSpPr txBox="1"/>
          <p:nvPr/>
        </p:nvSpPr>
        <p:spPr>
          <a:xfrm>
            <a:off x="5920353" y="1316233"/>
            <a:ext cx="1319762" cy="692497"/>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GB" sz="1500">
                <a:solidFill>
                  <a:schemeClr val="dk1"/>
                </a:solidFill>
                <a:latin typeface="Gill Sans"/>
                <a:ea typeface="Gill Sans"/>
                <a:cs typeface="Gill Sans"/>
                <a:sym typeface="Gill Sans"/>
              </a:rPr>
              <a:t>Impulso sensorial del pezón</a:t>
            </a:r>
            <a:endParaRPr sz="1500">
              <a:solidFill>
                <a:schemeClr val="dk1"/>
              </a:solidFill>
              <a:latin typeface="Gill Sans"/>
              <a:ea typeface="Gill Sans"/>
              <a:cs typeface="Gill Sans"/>
              <a:sym typeface="Gill Sans"/>
            </a:endParaRPr>
          </a:p>
        </p:txBody>
      </p:sp>
      <p:sp>
        <p:nvSpPr>
          <p:cNvPr id="398" name="Google Shape;398;p17"/>
          <p:cNvSpPr txBox="1"/>
          <p:nvPr/>
        </p:nvSpPr>
        <p:spPr>
          <a:xfrm>
            <a:off x="2227606" y="2248202"/>
            <a:ext cx="1135526" cy="92333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endParaRPr sz="1500">
              <a:solidFill>
                <a:schemeClr val="dk1"/>
              </a:solidFill>
              <a:latin typeface="Gill Sans"/>
              <a:ea typeface="Gill Sans"/>
              <a:cs typeface="Gill Sans"/>
              <a:sym typeface="Gill Sans"/>
            </a:endParaRPr>
          </a:p>
          <a:p>
            <a:pPr marL="0" marR="0" lvl="0" indent="0" algn="ctr" rtl="0">
              <a:spcBef>
                <a:spcPts val="0"/>
              </a:spcBef>
              <a:spcAft>
                <a:spcPts val="0"/>
              </a:spcAft>
              <a:buNone/>
            </a:pPr>
            <a:r>
              <a:rPr lang="en-GB" sz="1500">
                <a:solidFill>
                  <a:schemeClr val="dk1"/>
                </a:solidFill>
                <a:latin typeface="Gill Sans"/>
                <a:ea typeface="Gill Sans"/>
                <a:cs typeface="Gill Sans"/>
                <a:sym typeface="Gill Sans"/>
              </a:rPr>
              <a:t>Prolactina en la sangre</a:t>
            </a:r>
            <a:br>
              <a:rPr lang="en-GB" sz="1500">
                <a:solidFill>
                  <a:schemeClr val="dk1"/>
                </a:solidFill>
                <a:latin typeface="Gill Sans"/>
                <a:ea typeface="Gill Sans"/>
                <a:cs typeface="Gill Sans"/>
                <a:sym typeface="Gill Sans"/>
              </a:rPr>
            </a:br>
            <a:endParaRPr/>
          </a:p>
        </p:txBody>
      </p:sp>
      <p:sp>
        <p:nvSpPr>
          <p:cNvPr id="399" name="Google Shape;399;p17"/>
          <p:cNvSpPr txBox="1"/>
          <p:nvPr/>
        </p:nvSpPr>
        <p:spPr>
          <a:xfrm>
            <a:off x="1921791" y="3952068"/>
            <a:ext cx="1441342" cy="92333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endParaRPr sz="1500">
              <a:solidFill>
                <a:schemeClr val="dk1"/>
              </a:solidFill>
              <a:latin typeface="Gill Sans"/>
              <a:ea typeface="Gill Sans"/>
              <a:cs typeface="Gill Sans"/>
              <a:sym typeface="Gill Sans"/>
            </a:endParaRPr>
          </a:p>
          <a:p>
            <a:pPr marL="0" marR="0" lvl="0" indent="0" algn="ctr" rtl="0">
              <a:spcBef>
                <a:spcPts val="0"/>
              </a:spcBef>
              <a:spcAft>
                <a:spcPts val="0"/>
              </a:spcAft>
              <a:buNone/>
            </a:pPr>
            <a:r>
              <a:rPr lang="en-GB" sz="1500">
                <a:solidFill>
                  <a:schemeClr val="dk1"/>
                </a:solidFill>
                <a:latin typeface="Gill Sans"/>
                <a:ea typeface="Gill Sans"/>
                <a:cs typeface="Gill Sans"/>
                <a:sym typeface="Gill Sans"/>
              </a:rPr>
              <a:t>Amamantamiento de bebés</a:t>
            </a:r>
            <a:endParaRPr sz="1500">
              <a:solidFill>
                <a:schemeClr val="dk1"/>
              </a:solidFill>
              <a:latin typeface="Gill Sans"/>
              <a:ea typeface="Gill Sans"/>
              <a:cs typeface="Gill Sans"/>
              <a:sym typeface="Gill Sans"/>
            </a:endParaRPr>
          </a:p>
          <a:p>
            <a:pPr marL="0" marR="0" lvl="0" indent="0" algn="ctr" rtl="0">
              <a:spcBef>
                <a:spcPts val="0"/>
              </a:spcBef>
              <a:spcAft>
                <a:spcPts val="0"/>
              </a:spcAft>
              <a:buNone/>
            </a:pPr>
            <a:endParaRPr sz="1500">
              <a:solidFill>
                <a:schemeClr val="dk1"/>
              </a:solidFill>
              <a:latin typeface="Gill Sans"/>
              <a:ea typeface="Gill Sans"/>
              <a:cs typeface="Gill Sans"/>
              <a:sym typeface="Gill Sans"/>
            </a:endParaRPr>
          </a:p>
        </p:txBody>
      </p:sp>
      <p:sp>
        <p:nvSpPr>
          <p:cNvPr id="400" name="Google Shape;400;p17"/>
          <p:cNvSpPr txBox="1"/>
          <p:nvPr/>
        </p:nvSpPr>
        <p:spPr>
          <a:xfrm>
            <a:off x="551095" y="2248202"/>
            <a:ext cx="8156342" cy="1785104"/>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GB" sz="2000" b="1">
                <a:solidFill>
                  <a:srgbClr val="1163AA"/>
                </a:solidFill>
                <a:latin typeface="Gill Sans"/>
                <a:ea typeface="Gill Sans"/>
                <a:cs typeface="Gill Sans"/>
                <a:sym typeface="Gill Sans"/>
              </a:rPr>
              <a:t>Esta función </a:t>
            </a:r>
            <a:r>
              <a:rPr lang="en-GB" sz="2000" b="1">
                <a:solidFill>
                  <a:schemeClr val="dk2"/>
                </a:solidFill>
                <a:latin typeface="Gill Sans"/>
                <a:ea typeface="Gill Sans"/>
                <a:cs typeface="Gill Sans"/>
                <a:sym typeface="Gill Sans"/>
              </a:rPr>
              <a:t>no</a:t>
            </a:r>
            <a:r>
              <a:rPr lang="en-GB" sz="2000" b="1">
                <a:solidFill>
                  <a:srgbClr val="1163AA"/>
                </a:solidFill>
                <a:latin typeface="Gill Sans"/>
                <a:ea typeface="Gill Sans"/>
                <a:cs typeface="Gill Sans"/>
                <a:sym typeface="Gill Sans"/>
              </a:rPr>
              <a:t> suele verse interrumpida por el estrés ni afectada por cuánto ha comido la madre.</a:t>
            </a:r>
            <a:br>
              <a:rPr lang="en-GB" sz="2000" b="1">
                <a:solidFill>
                  <a:srgbClr val="1163AA"/>
                </a:solidFill>
                <a:latin typeface="Gill Sans"/>
                <a:ea typeface="Gill Sans"/>
                <a:cs typeface="Gill Sans"/>
                <a:sym typeface="Gill Sans"/>
              </a:rPr>
            </a:br>
            <a:endParaRPr/>
          </a:p>
          <a:p>
            <a:pPr marL="0" marR="0" lvl="0" indent="0" algn="ctr" rtl="0">
              <a:spcBef>
                <a:spcPts val="0"/>
              </a:spcBef>
              <a:spcAft>
                <a:spcPts val="0"/>
              </a:spcAft>
              <a:buNone/>
            </a:pPr>
            <a:r>
              <a:rPr lang="en-GB" sz="2000" b="1">
                <a:solidFill>
                  <a:srgbClr val="1163AA"/>
                </a:solidFill>
                <a:latin typeface="Gill Sans"/>
                <a:ea typeface="Gill Sans"/>
                <a:cs typeface="Gill Sans"/>
                <a:sym typeface="Gill Sans"/>
              </a:rPr>
              <a:t>La madre seguirá produciendo leche del bebé que está amamantando</a:t>
            </a:r>
            <a:br>
              <a:rPr lang="en-GB" sz="1600" b="1">
                <a:solidFill>
                  <a:srgbClr val="1163AA"/>
                </a:solidFill>
                <a:latin typeface="Gill Sans"/>
                <a:ea typeface="Gill Sans"/>
                <a:cs typeface="Gill Sans"/>
                <a:sym typeface="Gill Sans"/>
              </a:rPr>
            </a:b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anim calcmode="lin" valueType="num">
                                      <p:cBhvr additive="base">
                                        <p:cTn id="7" dur="500"/>
                                        <p:tgtEl>
                                          <p:spTgt spid="4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18"/>
          <p:cNvSpPr txBox="1">
            <a:spLocks noGrp="1"/>
          </p:cNvSpPr>
          <p:nvPr>
            <p:ph type="title"/>
          </p:nvPr>
        </p:nvSpPr>
        <p:spPr>
          <a:xfrm>
            <a:off x="424634" y="202995"/>
            <a:ext cx="8282640" cy="506900"/>
          </a:xfrm>
          <a:prstGeom prst="rect">
            <a:avLst/>
          </a:prstGeom>
          <a:solidFill>
            <a:schemeClr val="lt1"/>
          </a:solidFill>
          <a:ln>
            <a:noFill/>
          </a:ln>
        </p:spPr>
        <p:txBody>
          <a:bodyPr spcFirstLastPara="1" wrap="square" lIns="0" tIns="0" rIns="0" bIns="0" anchor="ctr" anchorCtr="0">
            <a:normAutofit fontScale="90000"/>
          </a:bodyPr>
          <a:lstStyle/>
          <a:p>
            <a:pPr marL="0" lvl="0" indent="0" algn="l" rtl="0">
              <a:spcBef>
                <a:spcPts val="0"/>
              </a:spcBef>
              <a:spcAft>
                <a:spcPts val="0"/>
              </a:spcAft>
              <a:buClr>
                <a:schemeClr val="dk1"/>
              </a:buClr>
              <a:buSzPct val="100000"/>
              <a:buFont typeface="Gill Sans"/>
              <a:buNone/>
            </a:pPr>
            <a:r>
              <a:rPr lang="en-GB">
                <a:latin typeface="Gill Sans"/>
                <a:ea typeface="Gill Sans"/>
                <a:cs typeface="Gill Sans"/>
                <a:sym typeface="Gill Sans"/>
              </a:rPr>
              <a:t>Cómo funciona la lactancia materna</a:t>
            </a:r>
            <a:br>
              <a:rPr lang="en-GB">
                <a:latin typeface="Gill Sans"/>
                <a:ea typeface="Gill Sans"/>
                <a:cs typeface="Gill Sans"/>
                <a:sym typeface="Gill Sans"/>
              </a:rPr>
            </a:br>
            <a:endParaRPr b="1"/>
          </a:p>
        </p:txBody>
      </p:sp>
      <p:sp>
        <p:nvSpPr>
          <p:cNvPr id="407" name="Google Shape;407;p18"/>
          <p:cNvSpPr txBox="1">
            <a:spLocks noGrp="1"/>
          </p:cNvSpPr>
          <p:nvPr>
            <p:ph type="body" idx="1"/>
          </p:nvPr>
        </p:nvSpPr>
        <p:spPr>
          <a:xfrm>
            <a:off x="431147" y="1600200"/>
            <a:ext cx="8276127" cy="4706938"/>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2"/>
              </a:buClr>
              <a:buSzPts val="3200"/>
              <a:buFont typeface="Gill Sans"/>
              <a:buNone/>
            </a:pPr>
            <a:r>
              <a:rPr lang="en-GB" sz="3200">
                <a:latin typeface="Gill Sans"/>
                <a:ea typeface="Gill Sans"/>
                <a:cs typeface="Gill Sans"/>
                <a:sym typeface="Gill Sans"/>
              </a:rPr>
              <a:t>OXYTOCIN REFLEX</a:t>
            </a:r>
            <a:endParaRPr/>
          </a:p>
          <a:p>
            <a:pPr marL="0" lvl="0" indent="0" algn="l" rtl="0">
              <a:spcBef>
                <a:spcPts val="600"/>
              </a:spcBef>
              <a:spcAft>
                <a:spcPts val="0"/>
              </a:spcAft>
              <a:buClr>
                <a:schemeClr val="dk2"/>
              </a:buClr>
              <a:buSzPts val="3200"/>
              <a:buFont typeface="Gill Sans"/>
              <a:buNone/>
            </a:pPr>
            <a:endParaRPr sz="3200">
              <a:latin typeface="Gill Sans"/>
              <a:ea typeface="Gill Sans"/>
              <a:cs typeface="Gill Sans"/>
              <a:sym typeface="Gill Sans"/>
            </a:endParaRPr>
          </a:p>
        </p:txBody>
      </p:sp>
      <p:sp>
        <p:nvSpPr>
          <p:cNvPr id="408" name="Google Shape;408;p18"/>
          <p:cNvSpPr txBox="1">
            <a:spLocks noGrp="1"/>
          </p:cNvSpPr>
          <p:nvPr>
            <p:ph type="body" idx="2"/>
          </p:nvPr>
        </p:nvSpPr>
        <p:spPr>
          <a:xfrm>
            <a:off x="425286" y="705600"/>
            <a:ext cx="8282151" cy="36353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222221"/>
              </a:buClr>
              <a:buSzPts val="2500"/>
              <a:buNone/>
            </a:pPr>
            <a:r>
              <a:rPr lang="en-GB"/>
              <a:t>Flujo de leche</a:t>
            </a:r>
            <a:br>
              <a:rPr lang="en-GB"/>
            </a:br>
            <a:endParaRPr/>
          </a:p>
        </p:txBody>
      </p:sp>
      <p:sp>
        <p:nvSpPr>
          <p:cNvPr id="409" name="Google Shape;409;p18"/>
          <p:cNvSpPr/>
          <p:nvPr/>
        </p:nvSpPr>
        <p:spPr>
          <a:xfrm>
            <a:off x="551095" y="1724982"/>
            <a:ext cx="81945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Gill Sans"/>
              <a:buNone/>
            </a:pPr>
            <a:endParaRPr sz="2800">
              <a:solidFill>
                <a:srgbClr val="FF0000"/>
              </a:solidFill>
              <a:latin typeface="Gill Sans"/>
              <a:ea typeface="Gill Sans"/>
              <a:cs typeface="Gill Sans"/>
              <a:sym typeface="Gill Sans"/>
            </a:endParaRPr>
          </a:p>
        </p:txBody>
      </p:sp>
      <p:pic>
        <p:nvPicPr>
          <p:cNvPr id="410" name="Google Shape;410;p18"/>
          <p:cNvPicPr preferRelativeResize="0"/>
          <p:nvPr/>
        </p:nvPicPr>
        <p:blipFill rotWithShape="1">
          <a:blip r:embed="rId3">
            <a:alphaModFix/>
          </a:blip>
          <a:srcRect/>
          <a:stretch/>
        </p:blipFill>
        <p:spPr>
          <a:xfrm>
            <a:off x="157588" y="1564660"/>
            <a:ext cx="8865457" cy="4122372"/>
          </a:xfrm>
          <a:prstGeom prst="rect">
            <a:avLst/>
          </a:prstGeom>
          <a:noFill/>
          <a:ln>
            <a:noFill/>
          </a:ln>
        </p:spPr>
      </p:pic>
      <p:sp>
        <p:nvSpPr>
          <p:cNvPr id="411" name="Google Shape;411;p18"/>
          <p:cNvSpPr txBox="1"/>
          <p:nvPr/>
        </p:nvSpPr>
        <p:spPr>
          <a:xfrm flipH="1">
            <a:off x="4481285" y="4935383"/>
            <a:ext cx="2631509" cy="1692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00">
                <a:solidFill>
                  <a:schemeClr val="dk1"/>
                </a:solidFill>
                <a:latin typeface="Gill Sans"/>
                <a:ea typeface="Gill Sans"/>
                <a:cs typeface="Gill Sans"/>
                <a:sym typeface="Gill Sans"/>
              </a:rPr>
              <a:t>WHO/UNICEF. Breastfeeding Counselling a Training Course. 1993</a:t>
            </a:r>
            <a:endParaRPr/>
          </a:p>
        </p:txBody>
      </p:sp>
      <p:sp>
        <p:nvSpPr>
          <p:cNvPr id="412" name="Google Shape;412;p18"/>
          <p:cNvSpPr txBox="1"/>
          <p:nvPr/>
        </p:nvSpPr>
        <p:spPr>
          <a:xfrm>
            <a:off x="492369" y="5414526"/>
            <a:ext cx="8195897" cy="838532"/>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dk1"/>
              </a:buClr>
              <a:buSzPts val="3200"/>
              <a:buFont typeface="Arial"/>
              <a:buNone/>
            </a:pPr>
            <a:r>
              <a:rPr lang="en-GB" sz="3200" b="0" i="0">
                <a:solidFill>
                  <a:schemeClr val="dk1"/>
                </a:solidFill>
                <a:latin typeface="Gill Sans"/>
                <a:ea typeface="Gill Sans"/>
                <a:cs typeface="Gill Sans"/>
                <a:sym typeface="Gill Sans"/>
              </a:rPr>
              <a:t>REFLEJO DE OXITOCINA</a:t>
            </a:r>
            <a:br>
              <a:rPr lang="en-GB" sz="3200" b="0" i="0">
                <a:solidFill>
                  <a:schemeClr val="dk1"/>
                </a:solidFill>
                <a:latin typeface="Gill Sans"/>
                <a:ea typeface="Gill Sans"/>
                <a:cs typeface="Gill Sans"/>
                <a:sym typeface="Gill Sans"/>
              </a:rPr>
            </a:br>
            <a:endParaRPr/>
          </a:p>
        </p:txBody>
      </p:sp>
      <p:sp>
        <p:nvSpPr>
          <p:cNvPr id="413" name="Google Shape;413;p18"/>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IYCF-E TRAINING: REVIEW OF BREASTFEEDING</a:t>
            </a:r>
            <a:endParaRPr/>
          </a:p>
        </p:txBody>
      </p:sp>
      <p:sp>
        <p:nvSpPr>
          <p:cNvPr id="414" name="Google Shape;414;p18"/>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34</a:t>
            </a:fld>
            <a:endParaRPr/>
          </a:p>
        </p:txBody>
      </p:sp>
      <p:sp>
        <p:nvSpPr>
          <p:cNvPr id="415" name="Google Shape;415;p18"/>
          <p:cNvSpPr txBox="1"/>
          <p:nvPr/>
        </p:nvSpPr>
        <p:spPr>
          <a:xfrm>
            <a:off x="6350000" y="2248202"/>
            <a:ext cx="1476644" cy="1154162"/>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endParaRPr sz="1500">
              <a:solidFill>
                <a:schemeClr val="dk1"/>
              </a:solidFill>
              <a:latin typeface="Gill Sans"/>
              <a:ea typeface="Gill Sans"/>
              <a:cs typeface="Gill Sans"/>
              <a:sym typeface="Gill Sans"/>
            </a:endParaRPr>
          </a:p>
          <a:p>
            <a:pPr marL="0" marR="0" lvl="0" indent="0" algn="ctr" rtl="0">
              <a:spcBef>
                <a:spcPts val="0"/>
              </a:spcBef>
              <a:spcAft>
                <a:spcPts val="0"/>
              </a:spcAft>
              <a:buNone/>
            </a:pPr>
            <a:r>
              <a:rPr lang="en-GB" sz="1500">
                <a:solidFill>
                  <a:schemeClr val="dk1"/>
                </a:solidFill>
                <a:latin typeface="Gill Sans"/>
                <a:ea typeface="Gill Sans"/>
                <a:cs typeface="Gill Sans"/>
                <a:sym typeface="Gill Sans"/>
              </a:rPr>
              <a:t>Impulso sensorial en los pezones</a:t>
            </a:r>
            <a:endParaRPr sz="1500">
              <a:solidFill>
                <a:schemeClr val="dk1"/>
              </a:solidFill>
              <a:latin typeface="Gill Sans"/>
              <a:ea typeface="Gill Sans"/>
              <a:cs typeface="Gill Sans"/>
              <a:sym typeface="Gill Sans"/>
            </a:endParaRPr>
          </a:p>
          <a:p>
            <a:pPr marL="0" marR="0" lvl="0" indent="0" algn="l" rtl="0">
              <a:spcBef>
                <a:spcPts val="0"/>
              </a:spcBef>
              <a:spcAft>
                <a:spcPts val="0"/>
              </a:spcAft>
              <a:buNone/>
            </a:pPr>
            <a:endParaRPr sz="1500">
              <a:solidFill>
                <a:schemeClr val="dk1"/>
              </a:solidFill>
              <a:latin typeface="Gill Sans"/>
              <a:ea typeface="Gill Sans"/>
              <a:cs typeface="Gill Sans"/>
              <a:sym typeface="Gill Sans"/>
            </a:endParaRPr>
          </a:p>
          <a:p>
            <a:pPr marL="0" marR="0" lvl="0" indent="0" algn="l" rtl="0">
              <a:spcBef>
                <a:spcPts val="0"/>
              </a:spcBef>
              <a:spcAft>
                <a:spcPts val="0"/>
              </a:spcAft>
              <a:buNone/>
            </a:pPr>
            <a:endParaRPr sz="1500">
              <a:solidFill>
                <a:schemeClr val="dk1"/>
              </a:solidFill>
              <a:latin typeface="Gill Sans"/>
              <a:ea typeface="Gill Sans"/>
              <a:cs typeface="Gill Sans"/>
              <a:sym typeface="Gill Sans"/>
            </a:endParaRPr>
          </a:p>
        </p:txBody>
      </p:sp>
      <p:sp>
        <p:nvSpPr>
          <p:cNvPr id="416" name="Google Shape;416;p18"/>
          <p:cNvSpPr txBox="1"/>
          <p:nvPr/>
        </p:nvSpPr>
        <p:spPr>
          <a:xfrm>
            <a:off x="1921790" y="1928197"/>
            <a:ext cx="1131376" cy="92333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0" tIns="0" rIns="0" bIns="0" anchor="t" anchorCtr="0">
            <a:spAutoFit/>
          </a:bodyPr>
          <a:lstStyle/>
          <a:p>
            <a:pPr marL="0" marR="0" lvl="0" indent="0" algn="l" rtl="0">
              <a:spcBef>
                <a:spcPts val="0"/>
              </a:spcBef>
              <a:spcAft>
                <a:spcPts val="0"/>
              </a:spcAft>
              <a:buNone/>
            </a:pPr>
            <a:endParaRPr sz="1500">
              <a:solidFill>
                <a:schemeClr val="dk1"/>
              </a:solidFill>
              <a:latin typeface="Gill Sans"/>
              <a:ea typeface="Gill Sans"/>
              <a:cs typeface="Gill Sans"/>
              <a:sym typeface="Gill Sans"/>
            </a:endParaRPr>
          </a:p>
          <a:p>
            <a:pPr marL="0" marR="0" lvl="0" indent="0" algn="ctr" rtl="0">
              <a:spcBef>
                <a:spcPts val="0"/>
              </a:spcBef>
              <a:spcAft>
                <a:spcPts val="0"/>
              </a:spcAft>
              <a:buNone/>
            </a:pPr>
            <a:r>
              <a:rPr lang="en-GB" sz="1500">
                <a:solidFill>
                  <a:schemeClr val="dk1"/>
                </a:solidFill>
                <a:latin typeface="Gill Sans"/>
                <a:ea typeface="Gill Sans"/>
                <a:cs typeface="Gill Sans"/>
                <a:sym typeface="Gill Sans"/>
              </a:rPr>
              <a:t>Oxitocina en sangre</a:t>
            </a:r>
            <a:endParaRPr sz="1500">
              <a:solidFill>
                <a:schemeClr val="dk1"/>
              </a:solidFill>
              <a:latin typeface="Gill Sans"/>
              <a:ea typeface="Gill Sans"/>
              <a:cs typeface="Gill Sans"/>
              <a:sym typeface="Gill Sans"/>
            </a:endParaRPr>
          </a:p>
          <a:p>
            <a:pPr marL="0" marR="0" lvl="0" indent="0" algn="l" rtl="0">
              <a:spcBef>
                <a:spcPts val="0"/>
              </a:spcBef>
              <a:spcAft>
                <a:spcPts val="0"/>
              </a:spcAft>
              <a:buNone/>
            </a:pPr>
            <a:endParaRPr sz="1500">
              <a:solidFill>
                <a:schemeClr val="dk1"/>
              </a:solidFill>
              <a:latin typeface="Gill Sans"/>
              <a:ea typeface="Gill Sans"/>
              <a:cs typeface="Gill Sans"/>
              <a:sym typeface="Gill Sans"/>
            </a:endParaRPr>
          </a:p>
        </p:txBody>
      </p:sp>
      <p:sp>
        <p:nvSpPr>
          <p:cNvPr id="417" name="Google Shape;417;p18"/>
          <p:cNvSpPr txBox="1"/>
          <p:nvPr/>
        </p:nvSpPr>
        <p:spPr>
          <a:xfrm>
            <a:off x="1658319" y="3766088"/>
            <a:ext cx="1394847" cy="92333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0" tIns="0" rIns="0" bIns="0" anchor="t" anchorCtr="0">
            <a:spAutoFit/>
          </a:bodyPr>
          <a:lstStyle/>
          <a:p>
            <a:pPr marL="0" marR="0" lvl="0" indent="0" algn="l" rtl="0">
              <a:spcBef>
                <a:spcPts val="0"/>
              </a:spcBef>
              <a:spcAft>
                <a:spcPts val="0"/>
              </a:spcAft>
              <a:buNone/>
            </a:pPr>
            <a:endParaRPr sz="1500">
              <a:solidFill>
                <a:schemeClr val="dk1"/>
              </a:solidFill>
              <a:latin typeface="Gill Sans"/>
              <a:ea typeface="Gill Sans"/>
              <a:cs typeface="Gill Sans"/>
              <a:sym typeface="Gill Sans"/>
            </a:endParaRPr>
          </a:p>
          <a:p>
            <a:pPr marL="0" marR="0" lvl="0" indent="0" algn="ctr" rtl="0">
              <a:spcBef>
                <a:spcPts val="0"/>
              </a:spcBef>
              <a:spcAft>
                <a:spcPts val="0"/>
              </a:spcAft>
              <a:buNone/>
            </a:pPr>
            <a:r>
              <a:rPr lang="en-GB" sz="1500">
                <a:solidFill>
                  <a:schemeClr val="dk1"/>
                </a:solidFill>
                <a:latin typeface="Gill Sans"/>
                <a:ea typeface="Gill Sans"/>
                <a:cs typeface="Gill Sans"/>
                <a:sym typeface="Gill Sans"/>
              </a:rPr>
              <a:t>Amamantamiento de bebés</a:t>
            </a:r>
            <a:endParaRPr sz="1500">
              <a:solidFill>
                <a:schemeClr val="dk1"/>
              </a:solidFill>
              <a:latin typeface="Gill Sans"/>
              <a:ea typeface="Gill Sans"/>
              <a:cs typeface="Gill Sans"/>
              <a:sym typeface="Gill Sans"/>
            </a:endParaRPr>
          </a:p>
          <a:p>
            <a:pPr marL="0" marR="0" lvl="0" indent="0" algn="l" rtl="0">
              <a:spcBef>
                <a:spcPts val="0"/>
              </a:spcBef>
              <a:spcAft>
                <a:spcPts val="0"/>
              </a:spcAft>
              <a:buNone/>
            </a:pPr>
            <a:endParaRPr sz="1500">
              <a:solidFill>
                <a:schemeClr val="dk1"/>
              </a:solidFill>
              <a:latin typeface="Gill Sans"/>
              <a:ea typeface="Gill Sans"/>
              <a:cs typeface="Gill Sans"/>
              <a:sym typeface="Gill Sans"/>
            </a:endParaRPr>
          </a:p>
        </p:txBody>
      </p:sp>
      <p:sp>
        <p:nvSpPr>
          <p:cNvPr id="418" name="Google Shape;418;p18"/>
          <p:cNvSpPr txBox="1"/>
          <p:nvPr/>
        </p:nvSpPr>
        <p:spPr>
          <a:xfrm>
            <a:off x="431147" y="2248202"/>
            <a:ext cx="7870642" cy="1846659"/>
          </a:xfrm>
          <a:prstGeom prst="rect">
            <a:avLst/>
          </a:prstGeom>
          <a:solidFill>
            <a:schemeClr val="lt1"/>
          </a:solid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2000" b="1">
                <a:solidFill>
                  <a:srgbClr val="1163AA"/>
                </a:solidFill>
                <a:latin typeface="Gill Sans"/>
                <a:ea typeface="Gill Sans"/>
                <a:cs typeface="Gill Sans"/>
                <a:sym typeface="Gill Sans"/>
              </a:rPr>
              <a:t>Esta función </a:t>
            </a:r>
            <a:r>
              <a:rPr lang="en-GB" sz="2000" b="1">
                <a:solidFill>
                  <a:schemeClr val="dk2"/>
                </a:solidFill>
                <a:latin typeface="Gill Sans"/>
                <a:ea typeface="Gill Sans"/>
                <a:cs typeface="Gill Sans"/>
                <a:sym typeface="Gill Sans"/>
              </a:rPr>
              <a:t>puede verse afectada </a:t>
            </a:r>
            <a:r>
              <a:rPr lang="en-GB" sz="2000" b="1">
                <a:solidFill>
                  <a:srgbClr val="1163AA"/>
                </a:solidFill>
                <a:latin typeface="Gill Sans"/>
                <a:ea typeface="Gill Sans"/>
                <a:cs typeface="Gill Sans"/>
                <a:sym typeface="Gill Sans"/>
              </a:rPr>
              <a:t>por el estrés, ya que la hormona del estrés, cortisol, puede interrumpir el reflejo de oxitocina.</a:t>
            </a:r>
            <a:endParaRPr/>
          </a:p>
          <a:p>
            <a:pPr marL="0" marR="0" lvl="0" indent="0" algn="ctr" rtl="0">
              <a:spcBef>
                <a:spcPts val="0"/>
              </a:spcBef>
              <a:spcAft>
                <a:spcPts val="0"/>
              </a:spcAft>
              <a:buNone/>
            </a:pPr>
            <a:br>
              <a:rPr lang="en-GB" sz="2000" b="1">
                <a:solidFill>
                  <a:srgbClr val="1163AA"/>
                </a:solidFill>
                <a:latin typeface="Gill Sans"/>
                <a:ea typeface="Gill Sans"/>
                <a:cs typeface="Gill Sans"/>
                <a:sym typeface="Gill Sans"/>
              </a:rPr>
            </a:br>
            <a:r>
              <a:rPr lang="en-GB" sz="2000" b="1">
                <a:solidFill>
                  <a:srgbClr val="1163AA"/>
                </a:solidFill>
                <a:latin typeface="Gill Sans"/>
                <a:ea typeface="Gill Sans"/>
                <a:cs typeface="Gill Sans"/>
                <a:sym typeface="Gill Sans"/>
              </a:rPr>
              <a:t>La leche estará allí, pero el estrés impide que llegue abajo</a:t>
            </a:r>
            <a:br>
              <a:rPr lang="en-GB" sz="2000" b="1">
                <a:solidFill>
                  <a:srgbClr val="1163AA"/>
                </a:solidFill>
                <a:latin typeface="Gill Sans"/>
                <a:ea typeface="Gill Sans"/>
                <a:cs typeface="Gill Sans"/>
                <a:sym typeface="Gill Sans"/>
              </a:rPr>
            </a:b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8"/>
                                        </p:tgtEl>
                                        <p:attrNameLst>
                                          <p:attrName>style.visibility</p:attrName>
                                        </p:attrNameLst>
                                      </p:cBhvr>
                                      <p:to>
                                        <p:strVal val="visible"/>
                                      </p:to>
                                    </p:set>
                                    <p:anim calcmode="lin" valueType="num">
                                      <p:cBhvr additive="base">
                                        <p:cTn id="7" dur="500"/>
                                        <p:tgtEl>
                                          <p:spTgt spid="4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9"/>
          <p:cNvSpPr txBox="1">
            <a:spLocks noGrp="1"/>
          </p:cNvSpPr>
          <p:nvPr>
            <p:ph type="body" idx="1"/>
          </p:nvPr>
        </p:nvSpPr>
        <p:spPr>
          <a:xfrm>
            <a:off x="431147" y="1600200"/>
            <a:ext cx="8276127" cy="4706938"/>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2"/>
              </a:buClr>
              <a:buSzPts val="1800"/>
              <a:buNone/>
            </a:pPr>
            <a:r>
              <a:rPr lang="en-GB"/>
              <a:t>https://globalhealthmedia.org/videos/breastfeeding-when-you-go-back-to-work-spanish/</a:t>
            </a:r>
            <a:endParaRPr/>
          </a:p>
        </p:txBody>
      </p:sp>
      <p:sp>
        <p:nvSpPr>
          <p:cNvPr id="424" name="Google Shape;424;p19"/>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IYCF-E TRAINING: REVIEW OF BREASTFEEDING</a:t>
            </a:r>
            <a:endParaRPr/>
          </a:p>
        </p:txBody>
      </p:sp>
      <p:sp>
        <p:nvSpPr>
          <p:cNvPr id="425" name="Google Shape;425;p19"/>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35</a:t>
            </a:fld>
            <a:endParaRPr/>
          </a:p>
        </p:txBody>
      </p:sp>
      <p:sp>
        <p:nvSpPr>
          <p:cNvPr id="426" name="Google Shape;426;p19"/>
          <p:cNvSpPr txBox="1"/>
          <p:nvPr/>
        </p:nvSpPr>
        <p:spPr>
          <a:xfrm>
            <a:off x="621102" y="569343"/>
            <a:ext cx="7125419" cy="60016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2400">
                <a:solidFill>
                  <a:schemeClr val="dk1"/>
                </a:solidFill>
                <a:latin typeface="Gill Sans"/>
                <a:ea typeface="Gill Sans"/>
                <a:cs typeface="Gill Sans"/>
                <a:sym typeface="Gill Sans"/>
              </a:rPr>
              <a:t>Amamantar cuando retome el trabajo</a:t>
            </a:r>
            <a:endParaRPr sz="2400">
              <a:solidFill>
                <a:schemeClr val="dk1"/>
              </a:solidFill>
              <a:latin typeface="Gill Sans"/>
              <a:ea typeface="Gill Sans"/>
              <a:cs typeface="Gill Sans"/>
              <a:sym typeface="Gill Sans"/>
            </a:endParaRPr>
          </a:p>
          <a:p>
            <a:pPr marL="0" marR="0" lvl="0" indent="0" algn="l" rtl="0">
              <a:spcBef>
                <a:spcPts val="0"/>
              </a:spcBef>
              <a:spcAft>
                <a:spcPts val="0"/>
              </a:spcAft>
              <a:buNone/>
            </a:pPr>
            <a:endParaRPr sz="1500">
              <a:solidFill>
                <a:schemeClr val="dk1"/>
              </a:solidFill>
              <a:latin typeface="Gill Sans"/>
              <a:ea typeface="Gill Sans"/>
              <a:cs typeface="Gill Sans"/>
              <a:sym typeface="Gill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3"/>
          <p:cNvSpPr txBox="1">
            <a:spLocks noGrp="1"/>
          </p:cNvSpPr>
          <p:nvPr>
            <p:ph type="title"/>
          </p:nvPr>
        </p:nvSpPr>
        <p:spPr>
          <a:xfrm>
            <a:off x="424634" y="202995"/>
            <a:ext cx="8282640" cy="506900"/>
          </a:xfrm>
          <a:prstGeom prst="rect">
            <a:avLst/>
          </a:prstGeom>
          <a:solidFill>
            <a:schemeClr val="lt1"/>
          </a:solidFill>
          <a:ln>
            <a:noFill/>
          </a:ln>
        </p:spPr>
        <p:txBody>
          <a:bodyPr spcFirstLastPara="1" wrap="square" lIns="0" tIns="0" rIns="0" bIns="0" anchor="ctr" anchorCtr="0">
            <a:normAutofit fontScale="90000"/>
          </a:bodyPr>
          <a:lstStyle/>
          <a:p>
            <a:pPr marL="0" lvl="0" indent="0" algn="l" rtl="0">
              <a:spcBef>
                <a:spcPts val="0"/>
              </a:spcBef>
              <a:spcAft>
                <a:spcPts val="0"/>
              </a:spcAft>
              <a:buClr>
                <a:schemeClr val="dk1"/>
              </a:buClr>
              <a:buSzPct val="100000"/>
              <a:buFont typeface="Gill Sans"/>
              <a:buNone/>
            </a:pPr>
            <a:r>
              <a:rPr lang="en-GB"/>
              <a:t>Cómo funciona la lactancia materna</a:t>
            </a:r>
            <a:br>
              <a:rPr lang="en-GB"/>
            </a:br>
            <a:endParaRPr b="1"/>
          </a:p>
        </p:txBody>
      </p:sp>
      <p:sp>
        <p:nvSpPr>
          <p:cNvPr id="433" name="Google Shape;433;p23"/>
          <p:cNvSpPr txBox="1">
            <a:spLocks noGrp="1"/>
          </p:cNvSpPr>
          <p:nvPr>
            <p:ph type="body" idx="1"/>
          </p:nvPr>
        </p:nvSpPr>
        <p:spPr>
          <a:xfrm>
            <a:off x="431147" y="1600200"/>
            <a:ext cx="8276127" cy="4706938"/>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2"/>
              </a:buClr>
              <a:buSzPts val="1800"/>
              <a:buNone/>
            </a:pPr>
            <a:endParaRPr>
              <a:solidFill>
                <a:srgbClr val="000000"/>
              </a:solidFill>
            </a:endParaRPr>
          </a:p>
          <a:p>
            <a:pPr marL="0" lvl="0" indent="0" algn="ctr" rtl="0">
              <a:spcBef>
                <a:spcPts val="600"/>
              </a:spcBef>
              <a:spcAft>
                <a:spcPts val="0"/>
              </a:spcAft>
              <a:buClr>
                <a:schemeClr val="dk2"/>
              </a:buClr>
              <a:buSzPts val="1800"/>
              <a:buFont typeface="Gill Sans"/>
              <a:buNone/>
            </a:pPr>
            <a:endParaRPr b="1">
              <a:solidFill>
                <a:schemeClr val="dk2"/>
              </a:solidFill>
              <a:latin typeface="Gill Sans"/>
              <a:ea typeface="Gill Sans"/>
              <a:cs typeface="Gill Sans"/>
              <a:sym typeface="Gill Sans"/>
            </a:endParaRPr>
          </a:p>
          <a:p>
            <a:pPr marL="0" lvl="0" indent="0" algn="ctr" rtl="0">
              <a:spcBef>
                <a:spcPts val="600"/>
              </a:spcBef>
              <a:spcAft>
                <a:spcPts val="0"/>
              </a:spcAft>
              <a:buClr>
                <a:schemeClr val="dk2"/>
              </a:buClr>
              <a:buSzPts val="1800"/>
              <a:buFont typeface="Gill Sans"/>
              <a:buNone/>
            </a:pPr>
            <a:r>
              <a:rPr lang="en-GB">
                <a:latin typeface="Gill Sans"/>
                <a:ea typeface="Gill Sans"/>
                <a:cs typeface="Gill Sans"/>
                <a:sym typeface="Gill Sans"/>
              </a:rPr>
              <a:t> </a:t>
            </a:r>
            <a:endParaRPr>
              <a:latin typeface="Gill Sans"/>
              <a:ea typeface="Gill Sans"/>
              <a:cs typeface="Gill Sans"/>
              <a:sym typeface="Gill Sans"/>
            </a:endParaRPr>
          </a:p>
        </p:txBody>
      </p:sp>
      <p:sp>
        <p:nvSpPr>
          <p:cNvPr id="434" name="Google Shape;434;p23"/>
          <p:cNvSpPr txBox="1">
            <a:spLocks noGrp="1"/>
          </p:cNvSpPr>
          <p:nvPr>
            <p:ph type="body" idx="2"/>
          </p:nvPr>
        </p:nvSpPr>
        <p:spPr>
          <a:xfrm>
            <a:off x="425286" y="705600"/>
            <a:ext cx="8282151" cy="36353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222221"/>
              </a:buClr>
              <a:buSzPts val="2500"/>
              <a:buNone/>
            </a:pPr>
            <a:r>
              <a:rPr lang="en-GB"/>
              <a:t>Buena técnica  </a:t>
            </a:r>
            <a:br>
              <a:rPr lang="en-GB"/>
            </a:br>
            <a:endParaRPr/>
          </a:p>
        </p:txBody>
      </p:sp>
      <p:pic>
        <p:nvPicPr>
          <p:cNvPr id="435" name="Google Shape;435;p23"/>
          <p:cNvPicPr preferRelativeResize="0">
            <a:picLocks noGrp="1"/>
          </p:cNvPicPr>
          <p:nvPr>
            <p:ph type="body" idx="4294967295"/>
          </p:nvPr>
        </p:nvPicPr>
        <p:blipFill rotWithShape="1">
          <a:blip r:embed="rId3" cstate="screen">
            <a:alphaModFix/>
            <a:extLst>
              <a:ext uri="{28A0092B-C50C-407E-A947-70E740481C1C}">
                <a14:useLocalDpi xmlns:a14="http://schemas.microsoft.com/office/drawing/2010/main"/>
              </a:ext>
            </a:extLst>
          </a:blip>
          <a:srcRect t="-20242" b="-20241"/>
          <a:stretch/>
        </p:blipFill>
        <p:spPr>
          <a:xfrm>
            <a:off x="439242" y="1498600"/>
            <a:ext cx="8229600" cy="4141788"/>
          </a:xfrm>
          <a:prstGeom prst="rect">
            <a:avLst/>
          </a:prstGeom>
          <a:noFill/>
          <a:ln>
            <a:noFill/>
          </a:ln>
        </p:spPr>
      </p:pic>
      <p:sp>
        <p:nvSpPr>
          <p:cNvPr id="436" name="Google Shape;436;p23"/>
          <p:cNvSpPr/>
          <p:nvPr/>
        </p:nvSpPr>
        <p:spPr>
          <a:xfrm>
            <a:off x="551095" y="1724982"/>
            <a:ext cx="81945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Gill Sans"/>
              <a:buNone/>
            </a:pPr>
            <a:endParaRPr sz="2800">
              <a:solidFill>
                <a:srgbClr val="FF0000"/>
              </a:solidFill>
              <a:latin typeface="Gill Sans"/>
              <a:ea typeface="Gill Sans"/>
              <a:cs typeface="Gill Sans"/>
              <a:sym typeface="Gill Sans"/>
            </a:endParaRPr>
          </a:p>
        </p:txBody>
      </p:sp>
      <p:sp>
        <p:nvSpPr>
          <p:cNvPr id="437" name="Google Shape;437;p23"/>
          <p:cNvSpPr/>
          <p:nvPr/>
        </p:nvSpPr>
        <p:spPr>
          <a:xfrm>
            <a:off x="571938" y="1574537"/>
            <a:ext cx="3494942"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chemeClr val="dk1"/>
                </a:solidFill>
                <a:latin typeface="Gill Sans"/>
                <a:ea typeface="Gill Sans"/>
                <a:cs typeface="Gill Sans"/>
                <a:sym typeface="Gill Sans"/>
              </a:rPr>
              <a:t>Archivo adjunto</a:t>
            </a:r>
            <a:br>
              <a:rPr lang="en-GB" sz="3200">
                <a:solidFill>
                  <a:schemeClr val="dk1"/>
                </a:solidFill>
                <a:latin typeface="Gill Sans"/>
                <a:ea typeface="Gill Sans"/>
                <a:cs typeface="Gill Sans"/>
                <a:sym typeface="Gill Sans"/>
              </a:rPr>
            </a:br>
            <a:endParaRPr sz="3200">
              <a:solidFill>
                <a:schemeClr val="dk1"/>
              </a:solidFill>
              <a:latin typeface="Gill Sans"/>
              <a:ea typeface="Gill Sans"/>
              <a:cs typeface="Gill Sans"/>
              <a:sym typeface="Gill Sans"/>
            </a:endParaRPr>
          </a:p>
        </p:txBody>
      </p:sp>
      <p:sp>
        <p:nvSpPr>
          <p:cNvPr id="438" name="Google Shape;438;p23"/>
          <p:cNvSpPr txBox="1"/>
          <p:nvPr/>
        </p:nvSpPr>
        <p:spPr>
          <a:xfrm>
            <a:off x="1459523" y="5054600"/>
            <a:ext cx="625863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0">
                <a:solidFill>
                  <a:schemeClr val="dk1"/>
                </a:solidFill>
                <a:latin typeface="Gill Sans"/>
                <a:ea typeface="Gill Sans"/>
                <a:cs typeface="Gill Sans"/>
                <a:sym typeface="Gill Sans"/>
              </a:rPr>
              <a:t>Areola, Boca, Labio inferior, Mentón</a:t>
            </a:r>
            <a:br>
              <a:rPr lang="en-GB" sz="3200" b="0">
                <a:solidFill>
                  <a:schemeClr val="dk1"/>
                </a:solidFill>
                <a:latin typeface="Gill Sans"/>
                <a:ea typeface="Gill Sans"/>
                <a:cs typeface="Gill Sans"/>
                <a:sym typeface="Gill Sans"/>
              </a:rPr>
            </a:br>
            <a:endParaRPr/>
          </a:p>
        </p:txBody>
      </p:sp>
      <p:sp>
        <p:nvSpPr>
          <p:cNvPr id="439" name="Google Shape;439;p23"/>
          <p:cNvSpPr txBox="1"/>
          <p:nvPr/>
        </p:nvSpPr>
        <p:spPr>
          <a:xfrm rot="5400000">
            <a:off x="7041391" y="3803338"/>
            <a:ext cx="332674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dk1"/>
                </a:solidFill>
                <a:latin typeface="Gill Sans"/>
                <a:ea typeface="Gill Sans"/>
                <a:cs typeface="Gill Sans"/>
                <a:sym typeface="Gill Sans"/>
              </a:rPr>
              <a:t>WHO/UNICEF. Breastfeeding Counselling a Training Course. 1993</a:t>
            </a:r>
            <a:endParaRPr/>
          </a:p>
        </p:txBody>
      </p:sp>
      <p:sp>
        <p:nvSpPr>
          <p:cNvPr id="440" name="Google Shape;440;p23"/>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IYCF-E TRAINING: REVIEW OF BREASTFEEDING</a:t>
            </a:r>
            <a:endParaRPr/>
          </a:p>
        </p:txBody>
      </p:sp>
      <p:sp>
        <p:nvSpPr>
          <p:cNvPr id="441" name="Google Shape;441;p23"/>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24"/>
          <p:cNvSpPr txBox="1">
            <a:spLocks noGrp="1"/>
          </p:cNvSpPr>
          <p:nvPr>
            <p:ph type="title"/>
          </p:nvPr>
        </p:nvSpPr>
        <p:spPr>
          <a:xfrm>
            <a:off x="424634" y="202995"/>
            <a:ext cx="8282640" cy="506900"/>
          </a:xfrm>
          <a:prstGeom prst="rect">
            <a:avLst/>
          </a:prstGeom>
          <a:solidFill>
            <a:schemeClr val="lt1"/>
          </a:solidFill>
          <a:ln>
            <a:noFill/>
          </a:ln>
        </p:spPr>
        <p:txBody>
          <a:bodyPr spcFirstLastPara="1" wrap="square" lIns="0" tIns="0" rIns="0" bIns="0" anchor="ctr" anchorCtr="0">
            <a:normAutofit fontScale="90000"/>
          </a:bodyPr>
          <a:lstStyle/>
          <a:p>
            <a:pPr marL="0" lvl="0" indent="0" algn="l" rtl="0">
              <a:spcBef>
                <a:spcPts val="0"/>
              </a:spcBef>
              <a:spcAft>
                <a:spcPts val="0"/>
              </a:spcAft>
              <a:buClr>
                <a:schemeClr val="dk1"/>
              </a:buClr>
              <a:buSzPct val="100000"/>
              <a:buFont typeface="Gill Sans"/>
              <a:buNone/>
            </a:pPr>
            <a:r>
              <a:rPr lang="en-GB"/>
              <a:t>Cómo funciona la lactancia materna</a:t>
            </a:r>
            <a:br>
              <a:rPr lang="en-GB"/>
            </a:br>
            <a:endParaRPr b="1"/>
          </a:p>
        </p:txBody>
      </p:sp>
      <p:sp>
        <p:nvSpPr>
          <p:cNvPr id="448" name="Google Shape;448;p24"/>
          <p:cNvSpPr txBox="1">
            <a:spLocks noGrp="1"/>
          </p:cNvSpPr>
          <p:nvPr>
            <p:ph type="body" idx="1"/>
          </p:nvPr>
        </p:nvSpPr>
        <p:spPr>
          <a:xfrm>
            <a:off x="431147" y="1600200"/>
            <a:ext cx="8276127" cy="4706938"/>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2"/>
              </a:buClr>
              <a:buSzPts val="1800"/>
              <a:buNone/>
            </a:pPr>
            <a:endParaRPr>
              <a:solidFill>
                <a:srgbClr val="000000"/>
              </a:solidFill>
              <a:latin typeface="Gill Sans"/>
              <a:ea typeface="Gill Sans"/>
              <a:cs typeface="Gill Sans"/>
              <a:sym typeface="Gill Sans"/>
            </a:endParaRPr>
          </a:p>
          <a:p>
            <a:pPr marL="0" lvl="0" indent="0" algn="ctr" rtl="0">
              <a:spcBef>
                <a:spcPts val="600"/>
              </a:spcBef>
              <a:spcAft>
                <a:spcPts val="0"/>
              </a:spcAft>
              <a:buClr>
                <a:schemeClr val="dk2"/>
              </a:buClr>
              <a:buSzPts val="1800"/>
              <a:buFont typeface="Gill Sans"/>
              <a:buNone/>
            </a:pPr>
            <a:endParaRPr b="1">
              <a:solidFill>
                <a:schemeClr val="dk2"/>
              </a:solidFill>
              <a:latin typeface="Gill Sans"/>
              <a:ea typeface="Gill Sans"/>
              <a:cs typeface="Gill Sans"/>
              <a:sym typeface="Gill Sans"/>
            </a:endParaRPr>
          </a:p>
          <a:p>
            <a:pPr marL="0" lvl="0" indent="0" algn="ctr" rtl="0">
              <a:spcBef>
                <a:spcPts val="600"/>
              </a:spcBef>
              <a:spcAft>
                <a:spcPts val="0"/>
              </a:spcAft>
              <a:buClr>
                <a:schemeClr val="dk2"/>
              </a:buClr>
              <a:buSzPts val="1800"/>
              <a:buFont typeface="Gill Sans"/>
              <a:buNone/>
            </a:pPr>
            <a:r>
              <a:rPr lang="en-GB">
                <a:latin typeface="Gill Sans"/>
                <a:ea typeface="Gill Sans"/>
                <a:cs typeface="Gill Sans"/>
                <a:sym typeface="Gill Sans"/>
              </a:rPr>
              <a:t> </a:t>
            </a:r>
            <a:endParaRPr>
              <a:latin typeface="Gill Sans"/>
              <a:ea typeface="Gill Sans"/>
              <a:cs typeface="Gill Sans"/>
              <a:sym typeface="Gill Sans"/>
            </a:endParaRPr>
          </a:p>
        </p:txBody>
      </p:sp>
      <p:sp>
        <p:nvSpPr>
          <p:cNvPr id="449" name="Google Shape;449;p24"/>
          <p:cNvSpPr txBox="1">
            <a:spLocks noGrp="1"/>
          </p:cNvSpPr>
          <p:nvPr>
            <p:ph type="body" idx="2"/>
          </p:nvPr>
        </p:nvSpPr>
        <p:spPr>
          <a:xfrm>
            <a:off x="425286" y="705600"/>
            <a:ext cx="8282151" cy="36353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222221"/>
              </a:buClr>
              <a:buSzPts val="2500"/>
              <a:buNone/>
            </a:pPr>
            <a:r>
              <a:rPr lang="en-GB"/>
              <a:t>Buena técnica  </a:t>
            </a:r>
            <a:br>
              <a:rPr lang="en-GB"/>
            </a:br>
            <a:endParaRPr/>
          </a:p>
        </p:txBody>
      </p:sp>
      <p:sp>
        <p:nvSpPr>
          <p:cNvPr id="450" name="Google Shape;450;p24"/>
          <p:cNvSpPr/>
          <p:nvPr/>
        </p:nvSpPr>
        <p:spPr>
          <a:xfrm>
            <a:off x="551095" y="1724982"/>
            <a:ext cx="81945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Gill Sans"/>
              <a:buNone/>
            </a:pPr>
            <a:endParaRPr sz="2800">
              <a:solidFill>
                <a:srgbClr val="FF0000"/>
              </a:solidFill>
              <a:latin typeface="Gill Sans"/>
              <a:ea typeface="Gill Sans"/>
              <a:cs typeface="Gill Sans"/>
              <a:sym typeface="Gill Sans"/>
            </a:endParaRPr>
          </a:p>
        </p:txBody>
      </p:sp>
      <p:pic>
        <p:nvPicPr>
          <p:cNvPr id="451" name="Google Shape;451;p24"/>
          <p:cNvPicPr preferRelativeResize="0"/>
          <p:nvPr/>
        </p:nvPicPr>
        <p:blipFill rotWithShape="1">
          <a:blip r:embed="rId3">
            <a:alphaModFix/>
          </a:blip>
          <a:srcRect/>
          <a:stretch/>
        </p:blipFill>
        <p:spPr>
          <a:xfrm>
            <a:off x="56047" y="2612571"/>
            <a:ext cx="9042795" cy="2280715"/>
          </a:xfrm>
          <a:prstGeom prst="rect">
            <a:avLst/>
          </a:prstGeom>
          <a:noFill/>
          <a:ln>
            <a:noFill/>
          </a:ln>
        </p:spPr>
      </p:pic>
      <p:sp>
        <p:nvSpPr>
          <p:cNvPr id="452" name="Google Shape;452;p24"/>
          <p:cNvSpPr/>
          <p:nvPr/>
        </p:nvSpPr>
        <p:spPr>
          <a:xfrm>
            <a:off x="619859" y="1694182"/>
            <a:ext cx="3494942"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chemeClr val="dk1"/>
                </a:solidFill>
                <a:latin typeface="Gill Sans"/>
                <a:ea typeface="Gill Sans"/>
                <a:cs typeface="Gill Sans"/>
                <a:sym typeface="Gill Sans"/>
              </a:rPr>
              <a:t>Posicionamiento</a:t>
            </a:r>
            <a:br>
              <a:rPr lang="en-GB" sz="3200">
                <a:solidFill>
                  <a:schemeClr val="dk1"/>
                </a:solidFill>
                <a:latin typeface="Gill Sans"/>
                <a:ea typeface="Gill Sans"/>
                <a:cs typeface="Gill Sans"/>
                <a:sym typeface="Gill Sans"/>
              </a:rPr>
            </a:br>
            <a:endParaRPr sz="3200">
              <a:solidFill>
                <a:schemeClr val="dk1"/>
              </a:solidFill>
              <a:latin typeface="Gill Sans"/>
              <a:ea typeface="Gill Sans"/>
              <a:cs typeface="Gill Sans"/>
              <a:sym typeface="Gill Sans"/>
            </a:endParaRPr>
          </a:p>
        </p:txBody>
      </p:sp>
      <p:sp>
        <p:nvSpPr>
          <p:cNvPr id="453" name="Google Shape;453;p24"/>
          <p:cNvSpPr txBox="1"/>
          <p:nvPr/>
        </p:nvSpPr>
        <p:spPr>
          <a:xfrm>
            <a:off x="163773" y="5048250"/>
            <a:ext cx="8830102"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chemeClr val="dk1"/>
                </a:solidFill>
                <a:latin typeface="Gill Sans"/>
                <a:ea typeface="Gill Sans"/>
                <a:cs typeface="Gill Sans"/>
                <a:sym typeface="Gill Sans"/>
              </a:rPr>
              <a:t>Crianza biológica o lactancia materna relajada   </a:t>
            </a:r>
            <a:br>
              <a:rPr lang="en-GB" sz="2400">
                <a:solidFill>
                  <a:schemeClr val="dk1"/>
                </a:solidFill>
                <a:latin typeface="Gill Sans"/>
                <a:ea typeface="Gill Sans"/>
                <a:cs typeface="Gill Sans"/>
                <a:sym typeface="Gill Sans"/>
              </a:rPr>
            </a:br>
            <a:endParaRPr/>
          </a:p>
        </p:txBody>
      </p:sp>
      <p:sp>
        <p:nvSpPr>
          <p:cNvPr id="454" name="Google Shape;454;p24"/>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IYCF-E TRAINING: REVIEW OF BREASTFEEDING</a:t>
            </a:r>
            <a:endParaRPr/>
          </a:p>
        </p:txBody>
      </p:sp>
      <p:sp>
        <p:nvSpPr>
          <p:cNvPr id="455" name="Google Shape;455;p24"/>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25"/>
          <p:cNvSpPr txBox="1">
            <a:spLocks noGrp="1"/>
          </p:cNvSpPr>
          <p:nvPr>
            <p:ph type="title"/>
          </p:nvPr>
        </p:nvSpPr>
        <p:spPr>
          <a:xfrm>
            <a:off x="424634" y="202995"/>
            <a:ext cx="8282640" cy="506900"/>
          </a:xfrm>
          <a:prstGeom prst="rect">
            <a:avLst/>
          </a:prstGeom>
          <a:solidFill>
            <a:schemeClr val="lt1"/>
          </a:solidFill>
          <a:ln>
            <a:noFill/>
          </a:ln>
        </p:spPr>
        <p:txBody>
          <a:bodyPr spcFirstLastPara="1" wrap="square" lIns="0" tIns="0" rIns="0" bIns="0" anchor="ctr" anchorCtr="0">
            <a:normAutofit fontScale="90000"/>
          </a:bodyPr>
          <a:lstStyle/>
          <a:p>
            <a:pPr marL="0" lvl="0" indent="0" algn="l" rtl="0">
              <a:spcBef>
                <a:spcPts val="0"/>
              </a:spcBef>
              <a:spcAft>
                <a:spcPts val="0"/>
              </a:spcAft>
              <a:buClr>
                <a:schemeClr val="dk1"/>
              </a:buClr>
              <a:buSzPct val="100000"/>
              <a:buFont typeface="Gill Sans"/>
              <a:buNone/>
            </a:pPr>
            <a:r>
              <a:rPr lang="en-GB"/>
              <a:t>Resultado de un apego deficiente </a:t>
            </a:r>
            <a:br>
              <a:rPr lang="en-GB"/>
            </a:br>
            <a:endParaRPr b="1"/>
          </a:p>
        </p:txBody>
      </p:sp>
      <p:sp>
        <p:nvSpPr>
          <p:cNvPr id="462" name="Google Shape;462;p25"/>
          <p:cNvSpPr txBox="1">
            <a:spLocks noGrp="1"/>
          </p:cNvSpPr>
          <p:nvPr>
            <p:ph type="body" idx="1"/>
          </p:nvPr>
        </p:nvSpPr>
        <p:spPr>
          <a:xfrm>
            <a:off x="431147" y="1600200"/>
            <a:ext cx="8276127" cy="4706938"/>
          </a:xfrm>
          <a:prstGeom prst="rect">
            <a:avLst/>
          </a:prstGeom>
          <a:noFill/>
          <a:ln>
            <a:noFill/>
          </a:ln>
        </p:spPr>
        <p:txBody>
          <a:bodyPr spcFirstLastPara="1" wrap="square" lIns="0" tIns="0" rIns="0" bIns="0" anchor="t" anchorCtr="0">
            <a:noAutofit/>
          </a:bodyPr>
          <a:lstStyle/>
          <a:p>
            <a:pPr marL="266700" lvl="2" indent="-266700" algn="l" rtl="0">
              <a:lnSpc>
                <a:spcPct val="150000"/>
              </a:lnSpc>
              <a:spcBef>
                <a:spcPts val="0"/>
              </a:spcBef>
              <a:spcAft>
                <a:spcPts val="0"/>
              </a:spcAft>
              <a:buSzPts val="2400"/>
              <a:buFont typeface="Arial"/>
              <a:buChar char="•"/>
            </a:pPr>
            <a:r>
              <a:rPr lang="en-GB" sz="2400"/>
              <a:t>Bebé llorando e insatisfecho – alimentándose con frecuencia</a:t>
            </a:r>
            <a:br>
              <a:rPr lang="en-GB" sz="2400"/>
            </a:br>
            <a:r>
              <a:rPr lang="en-GB" sz="2400"/>
              <a:t>Reducción de la producción de leche  </a:t>
            </a:r>
            <a:br>
              <a:rPr lang="en-GB" sz="2400"/>
            </a:br>
            <a:r>
              <a:rPr lang="en-GB" sz="2400"/>
              <a:t>Pobre aumento de peso</a:t>
            </a:r>
            <a:br>
              <a:rPr lang="en-GB" sz="2400"/>
            </a:br>
            <a:r>
              <a:rPr lang="en-GB" sz="2400"/>
              <a:t>Ictericia</a:t>
            </a:r>
            <a:br>
              <a:rPr lang="en-GB" sz="2400"/>
            </a:br>
            <a:r>
              <a:rPr lang="en-GB" sz="2400"/>
              <a:t>Pérdida de confianza</a:t>
            </a:r>
            <a:br>
              <a:rPr lang="en-GB" sz="2400"/>
            </a:br>
            <a:r>
              <a:rPr lang="en-GB" sz="2400"/>
              <a:t>Y..</a:t>
            </a:r>
            <a:endParaRPr/>
          </a:p>
          <a:p>
            <a:pPr marL="0" lvl="0" indent="0" algn="ctr" rtl="0">
              <a:spcBef>
                <a:spcPts val="600"/>
              </a:spcBef>
              <a:spcAft>
                <a:spcPts val="0"/>
              </a:spcAft>
              <a:buClr>
                <a:schemeClr val="dk2"/>
              </a:buClr>
              <a:buSzPts val="2400"/>
              <a:buFont typeface="Gill Sans"/>
              <a:buNone/>
            </a:pPr>
            <a:endParaRPr sz="2400" b="1">
              <a:solidFill>
                <a:schemeClr val="dk2"/>
              </a:solidFill>
            </a:endParaRPr>
          </a:p>
          <a:p>
            <a:pPr marL="0" lvl="0" indent="0" algn="ctr" rtl="0">
              <a:spcBef>
                <a:spcPts val="600"/>
              </a:spcBef>
              <a:spcAft>
                <a:spcPts val="0"/>
              </a:spcAft>
              <a:buClr>
                <a:schemeClr val="dk2"/>
              </a:buClr>
              <a:buSzPts val="2400"/>
              <a:buFont typeface="Gill Sans"/>
              <a:buNone/>
            </a:pPr>
            <a:r>
              <a:rPr lang="en-GB" sz="2400"/>
              <a:t> </a:t>
            </a:r>
            <a:endParaRPr sz="2400"/>
          </a:p>
        </p:txBody>
      </p:sp>
      <p:sp>
        <p:nvSpPr>
          <p:cNvPr id="463" name="Google Shape;463;p25"/>
          <p:cNvSpPr/>
          <p:nvPr/>
        </p:nvSpPr>
        <p:spPr>
          <a:xfrm>
            <a:off x="551095" y="1724982"/>
            <a:ext cx="81945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Gill Sans"/>
              <a:buNone/>
            </a:pPr>
            <a:endParaRPr sz="2800">
              <a:solidFill>
                <a:srgbClr val="FF0000"/>
              </a:solidFill>
              <a:latin typeface="Gill Sans"/>
              <a:ea typeface="Gill Sans"/>
              <a:cs typeface="Gill Sans"/>
              <a:sym typeface="Gill Sans"/>
            </a:endParaRPr>
          </a:p>
        </p:txBody>
      </p:sp>
      <p:sp>
        <p:nvSpPr>
          <p:cNvPr id="464" name="Google Shape;464;p25"/>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IYCF-E TRAINING: REVIEW OF BREASTFEEDING</a:t>
            </a:r>
            <a:endParaRPr/>
          </a:p>
        </p:txBody>
      </p:sp>
      <p:sp>
        <p:nvSpPr>
          <p:cNvPr id="465" name="Google Shape;465;p25"/>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6"/>
          <p:cNvSpPr txBox="1">
            <a:spLocks noGrp="1"/>
          </p:cNvSpPr>
          <p:nvPr>
            <p:ph type="title"/>
          </p:nvPr>
        </p:nvSpPr>
        <p:spPr>
          <a:xfrm>
            <a:off x="424634" y="202995"/>
            <a:ext cx="8282640" cy="506900"/>
          </a:xfrm>
          <a:prstGeom prst="rect">
            <a:avLst/>
          </a:prstGeom>
          <a:noFill/>
          <a:ln>
            <a:noFill/>
          </a:ln>
        </p:spPr>
        <p:txBody>
          <a:bodyPr spcFirstLastPara="1" wrap="square" lIns="0" tIns="0" rIns="0" bIns="0" anchor="ctr" anchorCtr="0">
            <a:normAutofit fontScale="90000"/>
          </a:bodyPr>
          <a:lstStyle/>
          <a:p>
            <a:pPr marL="0" lvl="0" indent="0" algn="l" rtl="0">
              <a:spcBef>
                <a:spcPts val="0"/>
              </a:spcBef>
              <a:spcAft>
                <a:spcPts val="0"/>
              </a:spcAft>
              <a:buClr>
                <a:schemeClr val="dk1"/>
              </a:buClr>
              <a:buSzPct val="100000"/>
              <a:buFont typeface="Gill Sans"/>
              <a:buNone/>
            </a:pPr>
            <a:r>
              <a:rPr lang="en-GB"/>
              <a:t>Resultado de un apego deficiente </a:t>
            </a:r>
            <a:br>
              <a:rPr lang="en-GB"/>
            </a:br>
            <a:endParaRPr/>
          </a:p>
        </p:txBody>
      </p:sp>
      <p:pic>
        <p:nvPicPr>
          <p:cNvPr id="472" name="Google Shape;472;p26"/>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452272" y="1973179"/>
            <a:ext cx="5210592" cy="3790444"/>
          </a:xfrm>
          <a:prstGeom prst="rect">
            <a:avLst/>
          </a:prstGeom>
          <a:noFill/>
          <a:ln>
            <a:noFill/>
          </a:ln>
        </p:spPr>
      </p:pic>
      <p:sp>
        <p:nvSpPr>
          <p:cNvPr id="473" name="Google Shape;473;p26"/>
          <p:cNvSpPr/>
          <p:nvPr/>
        </p:nvSpPr>
        <p:spPr>
          <a:xfrm>
            <a:off x="4889241" y="2226458"/>
            <a:ext cx="4254759" cy="1689950"/>
          </a:xfrm>
          <a:prstGeom prst="rect">
            <a:avLst/>
          </a:prstGeom>
          <a:noFill/>
          <a:ln>
            <a:noFill/>
          </a:ln>
        </p:spPr>
        <p:txBody>
          <a:bodyPr spcFirstLastPara="1" wrap="square" lIns="91425" tIns="45700" rIns="91425" bIns="45700" anchor="t" anchorCtr="0">
            <a:spAutoFit/>
          </a:bodyPr>
          <a:lstStyle/>
          <a:p>
            <a:pPr marL="914400" marR="0" lvl="2" indent="0" algn="ctr" rtl="0">
              <a:lnSpc>
                <a:spcPct val="150000"/>
              </a:lnSpc>
              <a:spcBef>
                <a:spcPts val="0"/>
              </a:spcBef>
              <a:spcAft>
                <a:spcPts val="0"/>
              </a:spcAft>
              <a:buNone/>
            </a:pPr>
            <a:r>
              <a:rPr lang="en-GB" sz="2400" b="0" i="0" u="none" strike="noStrike" cap="none">
                <a:solidFill>
                  <a:srgbClr val="FF0000"/>
                </a:solidFill>
                <a:latin typeface="Gill Sans"/>
                <a:ea typeface="Gill Sans"/>
                <a:cs typeface="Gill Sans"/>
                <a:sym typeface="Gill Sans"/>
              </a:rPr>
              <a:t>Pezones dolorosos / dañados</a:t>
            </a:r>
            <a:br>
              <a:rPr lang="en-GB" sz="2400" b="0" i="0" u="none" strike="noStrike" cap="none">
                <a:solidFill>
                  <a:srgbClr val="FF0000"/>
                </a:solidFill>
                <a:latin typeface="Gill Sans"/>
                <a:ea typeface="Gill Sans"/>
                <a:cs typeface="Gill Sans"/>
                <a:sym typeface="Gill Sans"/>
              </a:rPr>
            </a:br>
            <a:endParaRPr/>
          </a:p>
        </p:txBody>
      </p:sp>
      <p:sp>
        <p:nvSpPr>
          <p:cNvPr id="474" name="Google Shape;474;p26"/>
          <p:cNvSpPr txBox="1"/>
          <p:nvPr/>
        </p:nvSpPr>
        <p:spPr>
          <a:xfrm rot="-5400000">
            <a:off x="-1467465" y="3601726"/>
            <a:ext cx="4107543"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dk1"/>
                </a:solidFill>
                <a:latin typeface="Gill Sans"/>
                <a:ea typeface="Gill Sans"/>
                <a:cs typeface="Gill Sans"/>
                <a:sym typeface="Gill Sans"/>
              </a:rPr>
              <a:t>WHO/UNICEF Infant and Young Child Feeding Counselling: An Integrated Course 2006</a:t>
            </a:r>
            <a:endParaRPr sz="800">
              <a:solidFill>
                <a:schemeClr val="dk1"/>
              </a:solidFill>
              <a:latin typeface="Gill Sans"/>
              <a:ea typeface="Gill Sans"/>
              <a:cs typeface="Gill Sans"/>
              <a:sym typeface="Gill Sans"/>
            </a:endParaRPr>
          </a:p>
        </p:txBody>
      </p:sp>
      <p:sp>
        <p:nvSpPr>
          <p:cNvPr id="475" name="Google Shape;475;p26"/>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IYCF-E TRAINING: REVIEW OF BREASTFEEDING</a:t>
            </a:r>
            <a:endParaRPr/>
          </a:p>
        </p:txBody>
      </p:sp>
      <p:sp>
        <p:nvSpPr>
          <p:cNvPr id="476" name="Google Shape;476;p26"/>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46856" y="1772816"/>
            <a:ext cx="8229600" cy="4176712"/>
          </a:xfrm>
        </p:spPr>
        <p:txBody>
          <a:bodyPr>
            <a:normAutofit fontScale="92500" lnSpcReduction="10000"/>
          </a:bodyPr>
          <a:lstStyle/>
          <a:p>
            <a:pPr algn="ctr">
              <a:spcAft>
                <a:spcPts val="0"/>
              </a:spcAft>
              <a:defRPr/>
            </a:pPr>
            <a:r>
              <a:rPr lang="en-US" sz="3600" b="1" kern="0" dirty="0" err="1">
                <a:solidFill>
                  <a:sysClr val="windowText" lastClr="000000"/>
                </a:solidFill>
              </a:rPr>
              <a:t>Porque</a:t>
            </a:r>
            <a:r>
              <a:rPr lang="en-US" sz="3600" b="1" kern="0" dirty="0">
                <a:solidFill>
                  <a:sysClr val="windowText" lastClr="000000"/>
                </a:solidFill>
              </a:rPr>
              <a:t> los </a:t>
            </a:r>
            <a:r>
              <a:rPr lang="en-US" sz="3600" b="1" kern="0" dirty="0" err="1">
                <a:solidFill>
                  <a:sysClr val="windowText" lastClr="000000"/>
                </a:solidFill>
              </a:rPr>
              <a:t>bebés</a:t>
            </a:r>
            <a:r>
              <a:rPr lang="en-US" sz="3600" b="1" kern="0" dirty="0">
                <a:solidFill>
                  <a:sysClr val="windowText" lastClr="000000"/>
                </a:solidFill>
              </a:rPr>
              <a:t> y los </a:t>
            </a:r>
            <a:r>
              <a:rPr lang="en-US" sz="3600" b="1" kern="0" dirty="0" err="1">
                <a:solidFill>
                  <a:sysClr val="windowText" lastClr="000000"/>
                </a:solidFill>
              </a:rPr>
              <a:t>niños</a:t>
            </a:r>
            <a:r>
              <a:rPr lang="en-US" sz="3600" b="1" kern="0" dirty="0">
                <a:solidFill>
                  <a:sysClr val="windowText" lastClr="000000"/>
                </a:solidFill>
              </a:rPr>
              <a:t> </a:t>
            </a:r>
            <a:r>
              <a:rPr lang="en-US" sz="3600" b="1" kern="0" dirty="0" err="1">
                <a:solidFill>
                  <a:sysClr val="windowText" lastClr="000000"/>
                </a:solidFill>
              </a:rPr>
              <a:t>pequeños</a:t>
            </a:r>
            <a:r>
              <a:rPr lang="en-US" sz="3600" b="1" kern="0" dirty="0">
                <a:solidFill>
                  <a:sysClr val="windowText" lastClr="000000"/>
                </a:solidFill>
              </a:rPr>
              <a:t> son </a:t>
            </a:r>
            <a:r>
              <a:rPr lang="en-US" sz="3600" b="1" kern="0" dirty="0">
                <a:solidFill>
                  <a:srgbClr val="FF0000"/>
                </a:solidFill>
              </a:rPr>
              <a:t>EXTREMADAMENTE </a:t>
            </a:r>
            <a:r>
              <a:rPr lang="en-US" sz="3600" b="1" kern="0" dirty="0" err="1">
                <a:solidFill>
                  <a:srgbClr val="FF0000"/>
                </a:solidFill>
              </a:rPr>
              <a:t>vulnerables</a:t>
            </a:r>
            <a:r>
              <a:rPr lang="en-US" sz="3600" b="1" kern="0" dirty="0">
                <a:solidFill>
                  <a:sysClr val="windowText" lastClr="000000"/>
                </a:solidFill>
              </a:rPr>
              <a:t> 
</a:t>
            </a:r>
          </a:p>
          <a:p>
            <a:pPr algn="ctr">
              <a:spcAft>
                <a:spcPts val="0"/>
              </a:spcAft>
              <a:defRPr/>
            </a:pPr>
            <a:r>
              <a:rPr lang="en-US" sz="3600" b="1" kern="0" dirty="0">
                <a:solidFill>
                  <a:sysClr val="windowText" lastClr="000000"/>
                </a:solidFill>
              </a:rPr>
              <a:t>Son </a:t>
            </a:r>
            <a:r>
              <a:rPr lang="en-US" sz="3600" b="1" kern="0" dirty="0" err="1">
                <a:solidFill>
                  <a:sysClr val="windowText" lastClr="000000"/>
                </a:solidFill>
              </a:rPr>
              <a:t>vulnerables</a:t>
            </a:r>
            <a:r>
              <a:rPr lang="en-US" sz="3600" b="1" kern="0" dirty="0">
                <a:solidFill>
                  <a:sysClr val="windowText" lastClr="000000"/>
                </a:solidFill>
              </a:rPr>
              <a:t> a:
</a:t>
            </a:r>
          </a:p>
          <a:p>
            <a:pPr algn="ctr">
              <a:spcAft>
                <a:spcPts val="0"/>
              </a:spcAft>
              <a:defRPr/>
            </a:pPr>
            <a:r>
              <a:rPr lang="en-US" sz="3600" b="1" kern="0" dirty="0">
                <a:solidFill>
                  <a:sysClr val="windowText" lastClr="000000"/>
                </a:solidFill>
              </a:rPr>
              <a:t> </a:t>
            </a:r>
            <a:r>
              <a:rPr lang="en-US" sz="3600" b="1" kern="0" dirty="0" err="1">
                <a:solidFill>
                  <a:sysClr val="windowText" lastClr="000000"/>
                </a:solidFill>
              </a:rPr>
              <a:t>Mortalidad</a:t>
            </a:r>
            <a:r>
              <a:rPr lang="en-US" sz="3600" b="1" kern="0" dirty="0">
                <a:solidFill>
                  <a:sysClr val="windowText" lastClr="000000"/>
                </a:solidFill>
              </a:rPr>
              <a:t>
</a:t>
            </a:r>
            <a:r>
              <a:rPr lang="en-US" sz="3600" b="1" kern="0" dirty="0" err="1">
                <a:solidFill>
                  <a:sysClr val="windowText" lastClr="000000"/>
                </a:solidFill>
              </a:rPr>
              <a:t>Enfermedad</a:t>
            </a:r>
            <a:r>
              <a:rPr lang="en-US" sz="3600" b="1" kern="0" dirty="0">
                <a:solidFill>
                  <a:sysClr val="windowText" lastClr="000000"/>
                </a:solidFill>
              </a:rPr>
              <a:t>
</a:t>
            </a:r>
            <a:r>
              <a:rPr lang="en-US" sz="3600" b="1" kern="0" dirty="0" err="1">
                <a:solidFill>
                  <a:sysClr val="windowText" lastClr="000000"/>
                </a:solidFill>
              </a:rPr>
              <a:t>Desnutrición</a:t>
            </a:r>
            <a:r>
              <a:rPr lang="en-US" sz="3600" b="1" kern="0" dirty="0">
                <a:solidFill>
                  <a:sysClr val="windowText" lastClr="000000"/>
                </a:solidFill>
              </a:rPr>
              <a:t>
</a:t>
            </a:r>
            <a:endParaRPr lang="en-US" sz="2400" b="1" kern="0" dirty="0">
              <a:solidFill>
                <a:sysClr val="windowText" lastClr="000000"/>
              </a:solidFill>
            </a:endParaRPr>
          </a:p>
        </p:txBody>
      </p:sp>
      <p:sp>
        <p:nvSpPr>
          <p:cNvPr id="2" name="Title 1"/>
          <p:cNvSpPr>
            <a:spLocks noGrp="1"/>
          </p:cNvSpPr>
          <p:nvPr>
            <p:ph type="title"/>
          </p:nvPr>
        </p:nvSpPr>
        <p:spPr>
          <a:xfrm>
            <a:off x="0" y="202994"/>
            <a:ext cx="8707274" cy="787605"/>
          </a:xfrm>
        </p:spPr>
        <p:txBody>
          <a:bodyPr/>
          <a:lstStyle/>
          <a:p>
            <a:r>
              <a:rPr lang="en-GB" sz="2700" b="1" dirty="0"/>
              <a:t>¿Por </a:t>
            </a:r>
            <a:r>
              <a:rPr lang="en-GB" sz="2700" b="1" dirty="0" err="1"/>
              <a:t>qué</a:t>
            </a:r>
            <a:r>
              <a:rPr lang="en-GB" sz="2700" b="1" dirty="0"/>
              <a:t> es tan </a:t>
            </a:r>
            <a:r>
              <a:rPr lang="en-GB" sz="2700" b="1" dirty="0" err="1"/>
              <a:t>importante</a:t>
            </a:r>
            <a:r>
              <a:rPr lang="en-GB" sz="2700" b="1" dirty="0"/>
              <a:t> el </a:t>
            </a:r>
            <a:r>
              <a:rPr lang="en-GB" sz="2700" b="1" dirty="0" err="1"/>
              <a:t>grupo</a:t>
            </a:r>
            <a:r>
              <a:rPr lang="en-GB" sz="2700" b="1" dirty="0"/>
              <a:t> de </a:t>
            </a:r>
            <a:r>
              <a:rPr lang="en-GB" sz="2700" b="1" dirty="0" err="1"/>
              <a:t>edad</a:t>
            </a:r>
            <a:r>
              <a:rPr lang="en-GB" sz="2700" b="1" dirty="0"/>
              <a:t> de 0 a 23 meses?
</a:t>
            </a:r>
          </a:p>
        </p:txBody>
      </p:sp>
      <p:sp>
        <p:nvSpPr>
          <p:cNvPr id="4" name="Rectangle 3"/>
          <p:cNvSpPr/>
          <p:nvPr/>
        </p:nvSpPr>
        <p:spPr>
          <a:xfrm>
            <a:off x="6660232" y="6218403"/>
            <a:ext cx="201622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3761046"/>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27"/>
          <p:cNvSpPr txBox="1">
            <a:spLocks noGrp="1"/>
          </p:cNvSpPr>
          <p:nvPr>
            <p:ph type="title"/>
          </p:nvPr>
        </p:nvSpPr>
        <p:spPr>
          <a:xfrm>
            <a:off x="430680" y="560345"/>
            <a:ext cx="8282640" cy="506900"/>
          </a:xfrm>
          <a:prstGeom prst="rect">
            <a:avLst/>
          </a:prstGeom>
          <a:solidFill>
            <a:schemeClr val="lt1"/>
          </a:solidFill>
          <a:ln>
            <a:noFill/>
          </a:ln>
        </p:spPr>
        <p:txBody>
          <a:bodyPr spcFirstLastPara="1" wrap="square" lIns="0" tIns="0" rIns="0" bIns="0" anchor="b" anchorCtr="0">
            <a:noAutofit/>
          </a:bodyPr>
          <a:lstStyle/>
          <a:p>
            <a:pPr marL="0" marR="0" lvl="0" indent="0" algn="l" rtl="0">
              <a:spcBef>
                <a:spcPts val="0"/>
              </a:spcBef>
              <a:spcAft>
                <a:spcPts val="0"/>
              </a:spcAft>
              <a:buClr>
                <a:schemeClr val="dk1"/>
              </a:buClr>
              <a:buSzPts val="2500"/>
              <a:buFont typeface="Gill Sans"/>
              <a:buNone/>
            </a:pPr>
            <a:r>
              <a:rPr lang="en-GB" sz="2500" b="1" i="0" u="none" strike="noStrike" cap="none">
                <a:solidFill>
                  <a:schemeClr val="dk1"/>
                </a:solidFill>
                <a:latin typeface="Gill Sans"/>
                <a:ea typeface="Gill Sans"/>
                <a:cs typeface="Gill Sans"/>
                <a:sym typeface="Gill Sans"/>
              </a:rPr>
              <a:t>Resultado de un apego deficiente</a:t>
            </a:r>
            <a:br>
              <a:rPr lang="en-GB" sz="2500" b="1" i="0" u="none" strike="noStrike" cap="none">
                <a:solidFill>
                  <a:schemeClr val="dk1"/>
                </a:solidFill>
                <a:latin typeface="Gill Sans"/>
                <a:ea typeface="Gill Sans"/>
                <a:cs typeface="Gill Sans"/>
                <a:sym typeface="Gill Sans"/>
              </a:rPr>
            </a:br>
            <a:endParaRPr sz="3200" b="1" i="0" u="none" strike="noStrike" cap="none">
              <a:solidFill>
                <a:schemeClr val="dk1"/>
              </a:solidFill>
              <a:latin typeface="Gill Sans"/>
              <a:ea typeface="Gill Sans"/>
              <a:cs typeface="Gill Sans"/>
              <a:sym typeface="Gill Sans"/>
            </a:endParaRPr>
          </a:p>
        </p:txBody>
      </p:sp>
      <p:pic>
        <p:nvPicPr>
          <p:cNvPr id="483" name="Google Shape;483;p27"/>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508438" y="1874459"/>
            <a:ext cx="5651730" cy="3951100"/>
          </a:xfrm>
          <a:prstGeom prst="rect">
            <a:avLst/>
          </a:prstGeom>
          <a:noFill/>
          <a:ln>
            <a:noFill/>
          </a:ln>
        </p:spPr>
      </p:pic>
      <p:sp>
        <p:nvSpPr>
          <p:cNvPr id="484" name="Google Shape;484;p27"/>
          <p:cNvSpPr txBox="1"/>
          <p:nvPr/>
        </p:nvSpPr>
        <p:spPr>
          <a:xfrm>
            <a:off x="6492631" y="2227385"/>
            <a:ext cx="265136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FF0000"/>
                </a:solidFill>
                <a:latin typeface="Gill Sans"/>
                <a:ea typeface="Gill Sans"/>
                <a:cs typeface="Gill Sans"/>
                <a:sym typeface="Gill Sans"/>
              </a:rPr>
              <a:t>Mastitis</a:t>
            </a:r>
            <a:endParaRPr/>
          </a:p>
        </p:txBody>
      </p:sp>
      <p:sp>
        <p:nvSpPr>
          <p:cNvPr id="485" name="Google Shape;485;p27"/>
          <p:cNvSpPr txBox="1"/>
          <p:nvPr/>
        </p:nvSpPr>
        <p:spPr>
          <a:xfrm rot="-5400000">
            <a:off x="-1344628" y="3634993"/>
            <a:ext cx="4107543"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dk1"/>
                </a:solidFill>
                <a:latin typeface="Gill Sans"/>
                <a:ea typeface="Gill Sans"/>
                <a:cs typeface="Gill Sans"/>
                <a:sym typeface="Gill Sans"/>
              </a:rPr>
              <a:t>WHO/UNICEF Infant and Young Child Feeding Counselling: An Integrated Course 2006</a:t>
            </a:r>
            <a:endParaRPr sz="800">
              <a:solidFill>
                <a:schemeClr val="dk1"/>
              </a:solidFill>
              <a:latin typeface="Gill Sans"/>
              <a:ea typeface="Gill Sans"/>
              <a:cs typeface="Gill Sans"/>
              <a:sym typeface="Gill Sans"/>
            </a:endParaRPr>
          </a:p>
        </p:txBody>
      </p:sp>
      <p:sp>
        <p:nvSpPr>
          <p:cNvPr id="486" name="Google Shape;486;p27"/>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IYCF-E TRAINING: REVIEW OF BREASTFEEDING</a:t>
            </a:r>
            <a:endParaRPr/>
          </a:p>
        </p:txBody>
      </p:sp>
      <p:sp>
        <p:nvSpPr>
          <p:cNvPr id="487" name="Google Shape;487;p27"/>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28"/>
          <p:cNvSpPr txBox="1">
            <a:spLocks noGrp="1"/>
          </p:cNvSpPr>
          <p:nvPr>
            <p:ph type="title"/>
          </p:nvPr>
        </p:nvSpPr>
        <p:spPr>
          <a:xfrm>
            <a:off x="424634" y="202995"/>
            <a:ext cx="8282640" cy="506900"/>
          </a:xfrm>
          <a:prstGeom prst="rect">
            <a:avLst/>
          </a:prstGeom>
          <a:solidFill>
            <a:schemeClr val="lt1"/>
          </a:solidFill>
          <a:ln>
            <a:noFill/>
          </a:ln>
        </p:spPr>
        <p:txBody>
          <a:bodyPr spcFirstLastPara="1" wrap="square" lIns="0" tIns="0" rIns="0" bIns="0" anchor="b" anchorCtr="0">
            <a:noAutofit/>
          </a:bodyPr>
          <a:lstStyle/>
          <a:p>
            <a:pPr marL="0" marR="0" lvl="0" indent="0" algn="l" rtl="0">
              <a:spcBef>
                <a:spcPts val="0"/>
              </a:spcBef>
              <a:spcAft>
                <a:spcPts val="0"/>
              </a:spcAft>
              <a:buClr>
                <a:schemeClr val="dk1"/>
              </a:buClr>
              <a:buSzPts val="2500"/>
              <a:buFont typeface="Gill Sans"/>
              <a:buNone/>
            </a:pPr>
            <a:r>
              <a:rPr lang="en-GB" sz="2500" b="1" i="0" u="none" strike="noStrike" cap="none">
                <a:solidFill>
                  <a:schemeClr val="dk1"/>
                </a:solidFill>
                <a:latin typeface="Gill Sans"/>
                <a:ea typeface="Gill Sans"/>
                <a:cs typeface="Gill Sans"/>
                <a:sym typeface="Gill Sans"/>
              </a:rPr>
              <a:t>Resultado de un mal apego</a:t>
            </a:r>
            <a:endParaRPr sz="2500" b="1" i="0" u="none" strike="noStrike" cap="none">
              <a:solidFill>
                <a:schemeClr val="dk1"/>
              </a:solidFill>
              <a:latin typeface="Gill Sans"/>
              <a:ea typeface="Gill Sans"/>
              <a:cs typeface="Gill Sans"/>
              <a:sym typeface="Gill Sans"/>
            </a:endParaRPr>
          </a:p>
        </p:txBody>
      </p:sp>
      <p:pic>
        <p:nvPicPr>
          <p:cNvPr id="494" name="Google Shape;494;p28"/>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786218" y="1716505"/>
            <a:ext cx="5646666" cy="3777276"/>
          </a:xfrm>
          <a:prstGeom prst="rect">
            <a:avLst/>
          </a:prstGeom>
          <a:noFill/>
          <a:ln>
            <a:noFill/>
          </a:ln>
        </p:spPr>
      </p:pic>
      <p:sp>
        <p:nvSpPr>
          <p:cNvPr id="495" name="Google Shape;495;p28"/>
          <p:cNvSpPr txBox="1"/>
          <p:nvPr/>
        </p:nvSpPr>
        <p:spPr>
          <a:xfrm>
            <a:off x="6435352" y="2300191"/>
            <a:ext cx="28369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FF0000"/>
                </a:solidFill>
                <a:latin typeface="Gill Sans"/>
                <a:ea typeface="Gill Sans"/>
                <a:cs typeface="Gill Sans"/>
                <a:sym typeface="Gill Sans"/>
              </a:rPr>
              <a:t>Congestión</a:t>
            </a:r>
            <a:endParaRPr/>
          </a:p>
        </p:txBody>
      </p:sp>
      <p:sp>
        <p:nvSpPr>
          <p:cNvPr id="496" name="Google Shape;496;p28"/>
          <p:cNvSpPr txBox="1"/>
          <p:nvPr/>
        </p:nvSpPr>
        <p:spPr>
          <a:xfrm rot="-5400000">
            <a:off x="-1235771" y="3471708"/>
            <a:ext cx="4107543"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dk1"/>
                </a:solidFill>
                <a:latin typeface="Gill Sans"/>
                <a:ea typeface="Gill Sans"/>
                <a:cs typeface="Gill Sans"/>
                <a:sym typeface="Gill Sans"/>
              </a:rPr>
              <a:t>OMS/UNICEF Asesoramiento sobre la alimentación del lactante y el niño pequeño: Un curso integrado 2006</a:t>
            </a:r>
            <a:endParaRPr sz="800">
              <a:solidFill>
                <a:schemeClr val="dk1"/>
              </a:solidFill>
              <a:latin typeface="Gill Sans"/>
              <a:ea typeface="Gill Sans"/>
              <a:cs typeface="Gill Sans"/>
              <a:sym typeface="Gill Sans"/>
            </a:endParaRPr>
          </a:p>
        </p:txBody>
      </p:sp>
      <p:sp>
        <p:nvSpPr>
          <p:cNvPr id="497" name="Google Shape;497;p28"/>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FORMACIÓN DEL IYCF-E: REVISIÓN DE LA LACTANCIA MATERNA</a:t>
            </a:r>
            <a:endParaRPr/>
          </a:p>
        </p:txBody>
      </p:sp>
      <p:sp>
        <p:nvSpPr>
          <p:cNvPr id="498" name="Google Shape;498;p28"/>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29"/>
          <p:cNvSpPr txBox="1">
            <a:spLocks noGrp="1"/>
          </p:cNvSpPr>
          <p:nvPr>
            <p:ph type="title"/>
          </p:nvPr>
        </p:nvSpPr>
        <p:spPr>
          <a:xfrm>
            <a:off x="424634" y="202995"/>
            <a:ext cx="8282640" cy="506900"/>
          </a:xfrm>
          <a:prstGeom prst="rect">
            <a:avLst/>
          </a:prstGeom>
          <a:solidFill>
            <a:schemeClr val="lt1"/>
          </a:solidFill>
          <a:ln>
            <a:noFill/>
          </a:ln>
        </p:spPr>
        <p:txBody>
          <a:bodyPr spcFirstLastPara="1" wrap="square" lIns="0" tIns="0" rIns="0" bIns="0" anchor="ctr" anchorCtr="0">
            <a:normAutofit fontScale="90000"/>
          </a:bodyPr>
          <a:lstStyle/>
          <a:p>
            <a:pPr marL="0" lvl="0" indent="0" algn="l" rtl="0">
              <a:spcBef>
                <a:spcPts val="0"/>
              </a:spcBef>
              <a:spcAft>
                <a:spcPts val="0"/>
              </a:spcAft>
              <a:buClr>
                <a:schemeClr val="dk1"/>
              </a:buClr>
              <a:buSzPct val="100000"/>
              <a:buFont typeface="Gill Sans"/>
              <a:buNone/>
            </a:pPr>
            <a:r>
              <a:rPr lang="en-GB"/>
              <a:t>Cómo funciona la lactancia materna</a:t>
            </a:r>
            <a:br>
              <a:rPr lang="en-GB"/>
            </a:br>
            <a:endParaRPr b="1"/>
          </a:p>
        </p:txBody>
      </p:sp>
      <p:sp>
        <p:nvSpPr>
          <p:cNvPr id="505" name="Google Shape;505;p29"/>
          <p:cNvSpPr txBox="1">
            <a:spLocks noGrp="1"/>
          </p:cNvSpPr>
          <p:nvPr>
            <p:ph type="body" idx="2"/>
          </p:nvPr>
        </p:nvSpPr>
        <p:spPr>
          <a:xfrm>
            <a:off x="425286" y="705600"/>
            <a:ext cx="8282151" cy="36353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222221"/>
              </a:buClr>
              <a:buSzPts val="2500"/>
              <a:buNone/>
            </a:pPr>
            <a:r>
              <a:rPr lang="en-GB"/>
              <a:t>Alimentación frecuente: "Más succión hace más leche”</a:t>
            </a:r>
            <a:endParaRPr/>
          </a:p>
        </p:txBody>
      </p:sp>
      <p:sp>
        <p:nvSpPr>
          <p:cNvPr id="506" name="Google Shape;506;p29"/>
          <p:cNvSpPr/>
          <p:nvPr/>
        </p:nvSpPr>
        <p:spPr>
          <a:xfrm>
            <a:off x="551095" y="1724982"/>
            <a:ext cx="81945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Gill Sans"/>
              <a:buNone/>
            </a:pPr>
            <a:endParaRPr sz="2800">
              <a:solidFill>
                <a:srgbClr val="FF0000"/>
              </a:solidFill>
              <a:latin typeface="Gill Sans"/>
              <a:ea typeface="Gill Sans"/>
              <a:cs typeface="Gill Sans"/>
              <a:sym typeface="Gill Sans"/>
            </a:endParaRPr>
          </a:p>
        </p:txBody>
      </p:sp>
      <p:sp>
        <p:nvSpPr>
          <p:cNvPr id="507" name="Google Shape;507;p29"/>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IYCF-E TRAINING: REVIEW OF BREASTFEEDING</a:t>
            </a:r>
            <a:endParaRPr/>
          </a:p>
        </p:txBody>
      </p:sp>
      <p:sp>
        <p:nvSpPr>
          <p:cNvPr id="508" name="Google Shape;508;p29"/>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42</a:t>
            </a:fld>
            <a:endParaRPr/>
          </a:p>
        </p:txBody>
      </p:sp>
      <p:sp>
        <p:nvSpPr>
          <p:cNvPr id="509" name="Google Shape;509;p29"/>
          <p:cNvSpPr txBox="1"/>
          <p:nvPr/>
        </p:nvSpPr>
        <p:spPr>
          <a:xfrm>
            <a:off x="275905" y="1321258"/>
            <a:ext cx="8580000" cy="4725600"/>
          </a:xfrm>
          <a:prstGeom prst="rect">
            <a:avLst/>
          </a:prstGeom>
          <a:noFill/>
          <a:ln>
            <a:noFill/>
          </a:ln>
        </p:spPr>
        <p:txBody>
          <a:bodyPr spcFirstLastPara="1" wrap="square" lIns="0" tIns="0" rIns="0" bIns="0" anchor="t" anchorCtr="0">
            <a:spAutoFit/>
          </a:bodyPr>
          <a:lstStyle/>
          <a:p>
            <a:pPr marL="457200" marR="0" lvl="0" indent="-381000" algn="l" rtl="0">
              <a:lnSpc>
                <a:spcPct val="150000"/>
              </a:lnSpc>
              <a:spcBef>
                <a:spcPts val="0"/>
              </a:spcBef>
              <a:spcAft>
                <a:spcPts val="0"/>
              </a:spcAft>
              <a:buClr>
                <a:schemeClr val="dk1"/>
              </a:buClr>
              <a:buSzPts val="2400"/>
              <a:buFont typeface="Gill Sans"/>
              <a:buChar char="●"/>
            </a:pPr>
            <a:r>
              <a:rPr lang="en-GB" sz="2400">
                <a:solidFill>
                  <a:schemeClr val="dk1"/>
                </a:solidFill>
                <a:latin typeface="Gill Sans"/>
                <a:ea typeface="Gill Sans"/>
                <a:cs typeface="Gill Sans"/>
                <a:sym typeface="Gill Sans"/>
              </a:rPr>
              <a:t>Al menos 8-12 veces al día – lactancia materna sin restricciones</a:t>
            </a:r>
            <a:endParaRPr sz="2400">
              <a:solidFill>
                <a:schemeClr val="dk1"/>
              </a:solidFill>
              <a:latin typeface="Gill Sans"/>
              <a:ea typeface="Gill Sans"/>
              <a:cs typeface="Gill Sans"/>
              <a:sym typeface="Gill Sans"/>
            </a:endParaRPr>
          </a:p>
          <a:p>
            <a:pPr marL="457200" marR="0" lvl="0" indent="-381000" algn="l" rtl="0">
              <a:lnSpc>
                <a:spcPct val="150000"/>
              </a:lnSpc>
              <a:spcBef>
                <a:spcPts val="0"/>
              </a:spcBef>
              <a:spcAft>
                <a:spcPts val="0"/>
              </a:spcAft>
              <a:buClr>
                <a:schemeClr val="dk1"/>
              </a:buClr>
              <a:buSzPts val="2400"/>
              <a:buFont typeface="Gill Sans"/>
              <a:buChar char="●"/>
            </a:pPr>
            <a:r>
              <a:rPr lang="en-GB" sz="2400">
                <a:solidFill>
                  <a:schemeClr val="dk1"/>
                </a:solidFill>
                <a:latin typeface="Gill Sans"/>
                <a:ea typeface="Gill Sans"/>
                <a:cs typeface="Gill Sans"/>
                <a:sym typeface="Gill Sans"/>
              </a:rPr>
              <a:t>Día y noche</a:t>
            </a:r>
            <a:endParaRPr sz="2400">
              <a:solidFill>
                <a:schemeClr val="dk1"/>
              </a:solidFill>
              <a:latin typeface="Gill Sans"/>
              <a:ea typeface="Gill Sans"/>
              <a:cs typeface="Gill Sans"/>
              <a:sym typeface="Gill Sans"/>
            </a:endParaRPr>
          </a:p>
          <a:p>
            <a:pPr marL="457200" marR="0" lvl="0" indent="-381000" algn="l" rtl="0">
              <a:lnSpc>
                <a:spcPct val="150000"/>
              </a:lnSpc>
              <a:spcBef>
                <a:spcPts val="0"/>
              </a:spcBef>
              <a:spcAft>
                <a:spcPts val="0"/>
              </a:spcAft>
              <a:buClr>
                <a:schemeClr val="dk1"/>
              </a:buClr>
              <a:buSzPts val="2400"/>
              <a:buFont typeface="Gill Sans"/>
              <a:buChar char="●"/>
            </a:pPr>
            <a:r>
              <a:rPr lang="en-GB" sz="2400">
                <a:solidFill>
                  <a:schemeClr val="dk1"/>
                </a:solidFill>
                <a:latin typeface="Gill Sans"/>
                <a:ea typeface="Gill Sans"/>
                <a:cs typeface="Gill Sans"/>
                <a:sym typeface="Gill Sans"/>
              </a:rPr>
              <a:t>On cue / 'demanda' por bebé</a:t>
            </a:r>
            <a:endParaRPr sz="2400">
              <a:solidFill>
                <a:schemeClr val="dk1"/>
              </a:solidFill>
              <a:latin typeface="Gill Sans"/>
              <a:ea typeface="Gill Sans"/>
              <a:cs typeface="Gill Sans"/>
              <a:sym typeface="Gill Sans"/>
            </a:endParaRPr>
          </a:p>
          <a:p>
            <a:pPr marL="457200" marR="0" lvl="0" indent="-381000" algn="l" rtl="0">
              <a:lnSpc>
                <a:spcPct val="150000"/>
              </a:lnSpc>
              <a:spcBef>
                <a:spcPts val="0"/>
              </a:spcBef>
              <a:spcAft>
                <a:spcPts val="0"/>
              </a:spcAft>
              <a:buClr>
                <a:schemeClr val="dk1"/>
              </a:buClr>
              <a:buSzPts val="2400"/>
              <a:buFont typeface="Gill Sans"/>
              <a:buChar char="●"/>
            </a:pPr>
            <a:r>
              <a:rPr lang="en-GB" sz="2400">
                <a:solidFill>
                  <a:schemeClr val="dk1"/>
                </a:solidFill>
                <a:latin typeface="Gill Sans"/>
                <a:ea typeface="Gill Sans"/>
                <a:cs typeface="Gill Sans"/>
                <a:sym typeface="Gill Sans"/>
              </a:rPr>
              <a:t>Deje que el bebé suckle todo el tiempo que quiera</a:t>
            </a:r>
            <a:r>
              <a:rPr lang="en-GB" sz="2100">
                <a:solidFill>
                  <a:schemeClr val="dk1"/>
                </a:solidFill>
                <a:latin typeface="Gill Sans"/>
                <a:ea typeface="Gill Sans"/>
                <a:cs typeface="Gill Sans"/>
                <a:sym typeface="Gill Sans"/>
              </a:rPr>
              <a:t> (¡SIN TIEMPO!</a:t>
            </a:r>
            <a:r>
              <a:rPr lang="en-GB" sz="2400">
                <a:solidFill>
                  <a:schemeClr val="dk1"/>
                </a:solidFill>
                <a:latin typeface="Gill Sans"/>
                <a:ea typeface="Gill Sans"/>
                <a:cs typeface="Gill Sans"/>
                <a:sym typeface="Gill Sans"/>
              </a:rPr>
              <a:t>)</a:t>
            </a:r>
            <a:endParaRPr sz="2400">
              <a:solidFill>
                <a:schemeClr val="dk1"/>
              </a:solidFill>
              <a:latin typeface="Gill Sans"/>
              <a:ea typeface="Gill Sans"/>
              <a:cs typeface="Gill Sans"/>
              <a:sym typeface="Gill Sans"/>
            </a:endParaRPr>
          </a:p>
          <a:p>
            <a:pPr marL="457200" marR="0" lvl="0" indent="-381000" algn="l" rtl="0">
              <a:lnSpc>
                <a:spcPct val="150000"/>
              </a:lnSpc>
              <a:spcBef>
                <a:spcPts val="0"/>
              </a:spcBef>
              <a:spcAft>
                <a:spcPts val="0"/>
              </a:spcAft>
              <a:buClr>
                <a:schemeClr val="dk1"/>
              </a:buClr>
              <a:buSzPts val="2400"/>
              <a:buFont typeface="Gill Sans"/>
              <a:buChar char="●"/>
            </a:pPr>
            <a:r>
              <a:rPr lang="en-GB" sz="2400">
                <a:solidFill>
                  <a:schemeClr val="dk1"/>
                </a:solidFill>
                <a:latin typeface="Gill Sans"/>
                <a:ea typeface="Gill Sans"/>
                <a:cs typeface="Gill Sans"/>
                <a:sym typeface="Gill Sans"/>
              </a:rPr>
              <a:t>Ofrecer otros senos</a:t>
            </a:r>
            <a:endParaRPr sz="2400">
              <a:solidFill>
                <a:schemeClr val="dk1"/>
              </a:solidFill>
              <a:latin typeface="Gill Sans"/>
              <a:ea typeface="Gill Sans"/>
              <a:cs typeface="Gill Sans"/>
              <a:sym typeface="Gill Sans"/>
            </a:endParaRPr>
          </a:p>
          <a:p>
            <a:pPr marL="457200" marR="0" lvl="0" indent="-381000" algn="l" rtl="0">
              <a:lnSpc>
                <a:spcPct val="150000"/>
              </a:lnSpc>
              <a:spcBef>
                <a:spcPts val="0"/>
              </a:spcBef>
              <a:spcAft>
                <a:spcPts val="0"/>
              </a:spcAft>
              <a:buClr>
                <a:schemeClr val="dk1"/>
              </a:buClr>
              <a:buSzPts val="2400"/>
              <a:buFont typeface="Gill Sans"/>
              <a:buChar char="●"/>
            </a:pPr>
            <a:r>
              <a:rPr lang="en-GB" sz="2400">
                <a:solidFill>
                  <a:schemeClr val="dk1"/>
                </a:solidFill>
                <a:latin typeface="Gill Sans"/>
                <a:ea typeface="Gill Sans"/>
                <a:cs typeface="Gill Sans"/>
                <a:sym typeface="Gill Sans"/>
              </a:rPr>
              <a:t>Ser 'piel con piel' con el bebé </a:t>
            </a:r>
            <a:endParaRPr sz="2400">
              <a:solidFill>
                <a:schemeClr val="dk1"/>
              </a:solidFill>
              <a:latin typeface="Gill Sans"/>
              <a:ea typeface="Gill Sans"/>
              <a:cs typeface="Gill Sans"/>
              <a:sym typeface="Gill Sans"/>
            </a:endParaRPr>
          </a:p>
          <a:p>
            <a:pPr marL="457200" marR="0" lvl="0" indent="-381000" algn="l" rtl="0">
              <a:lnSpc>
                <a:spcPct val="150000"/>
              </a:lnSpc>
              <a:spcBef>
                <a:spcPts val="0"/>
              </a:spcBef>
              <a:spcAft>
                <a:spcPts val="0"/>
              </a:spcAft>
              <a:buClr>
                <a:schemeClr val="dk1"/>
              </a:buClr>
              <a:buSzPts val="2400"/>
              <a:buFont typeface="Gill Sans"/>
              <a:buChar char="●"/>
            </a:pPr>
            <a:r>
              <a:rPr lang="en-GB" sz="2400">
                <a:solidFill>
                  <a:schemeClr val="dk1"/>
                </a:solidFill>
                <a:latin typeface="Gill Sans"/>
                <a:ea typeface="Gill Sans"/>
                <a:cs typeface="Gill Sans"/>
                <a:sym typeface="Gill Sans"/>
              </a:rPr>
              <a:t>No use chupetes / maniquíes</a:t>
            </a:r>
            <a:endParaRPr sz="100">
              <a:solidFill>
                <a:srgbClr val="FF0000"/>
              </a:solidFill>
              <a:latin typeface="Gill Sans"/>
              <a:ea typeface="Gill Sans"/>
              <a:cs typeface="Gill Sans"/>
              <a:sym typeface="Gill Sans"/>
            </a:endParaRPr>
          </a:p>
          <a:p>
            <a:pPr marL="0" marR="0" lvl="0" indent="0" algn="l" rtl="0">
              <a:lnSpc>
                <a:spcPct val="150000"/>
              </a:lnSpc>
              <a:spcBef>
                <a:spcPts val="0"/>
              </a:spcBef>
              <a:spcAft>
                <a:spcPts val="0"/>
              </a:spcAft>
              <a:buNone/>
            </a:pPr>
            <a:r>
              <a:rPr lang="en-GB" sz="2200">
                <a:solidFill>
                  <a:srgbClr val="FF0000"/>
                </a:solidFill>
                <a:latin typeface="Gill Sans"/>
                <a:ea typeface="Gill Sans"/>
                <a:cs typeface="Gill Sans"/>
                <a:sym typeface="Gill Sans"/>
              </a:rPr>
              <a:t>LOS SENOS NUNCA ESTÁN "VACÍOS": solo se elimina el 60-70% de la leche. MÁS LACTANCIA MATERNA SIGNIFICA MÁS LECHE.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30"/>
          <p:cNvSpPr txBox="1">
            <a:spLocks noGrp="1"/>
          </p:cNvSpPr>
          <p:nvPr>
            <p:ph type="title"/>
          </p:nvPr>
        </p:nvSpPr>
        <p:spPr>
          <a:xfrm>
            <a:off x="415530" y="378534"/>
            <a:ext cx="8282151" cy="506900"/>
          </a:xfrm>
          <a:prstGeom prst="rect">
            <a:avLst/>
          </a:prstGeom>
          <a:solidFill>
            <a:schemeClr val="lt1"/>
          </a:solidFill>
          <a:ln>
            <a:noFill/>
          </a:ln>
        </p:spPr>
        <p:txBody>
          <a:bodyPr spcFirstLastPara="1" wrap="square" lIns="0" tIns="0" rIns="0" bIns="0" anchor="ctr" anchorCtr="0">
            <a:normAutofit fontScale="90000"/>
          </a:bodyPr>
          <a:lstStyle/>
          <a:p>
            <a:pPr marL="0" lvl="0" indent="0" algn="l" rtl="0">
              <a:spcBef>
                <a:spcPts val="0"/>
              </a:spcBef>
              <a:spcAft>
                <a:spcPts val="0"/>
              </a:spcAft>
              <a:buClr>
                <a:schemeClr val="dk1"/>
              </a:buClr>
              <a:buSzPct val="100000"/>
              <a:buFont typeface="Gill Sans"/>
              <a:buNone/>
            </a:pPr>
            <a:r>
              <a:rPr lang="en-GB"/>
              <a:t>Cómo funciona la lactancia materna</a:t>
            </a:r>
            <a:br>
              <a:rPr lang="en-GB"/>
            </a:br>
            <a:endParaRPr b="1"/>
          </a:p>
        </p:txBody>
      </p:sp>
      <p:sp>
        <p:nvSpPr>
          <p:cNvPr id="516" name="Google Shape;516;p30"/>
          <p:cNvSpPr txBox="1">
            <a:spLocks noGrp="1"/>
          </p:cNvSpPr>
          <p:nvPr>
            <p:ph type="body" idx="1"/>
          </p:nvPr>
        </p:nvSpPr>
        <p:spPr>
          <a:xfrm>
            <a:off x="431147" y="1600200"/>
            <a:ext cx="8276127" cy="4706938"/>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2"/>
              </a:buClr>
              <a:buSzPts val="2400"/>
              <a:buNone/>
            </a:pPr>
            <a:r>
              <a:rPr lang="en-GB" sz="2400" b="0">
                <a:solidFill>
                  <a:srgbClr val="FF0000"/>
                </a:solidFill>
              </a:rPr>
              <a:t>Signos de que el bebé está amamantando bien:</a:t>
            </a:r>
            <a:br>
              <a:rPr lang="en-GB" sz="2400" b="0">
                <a:solidFill>
                  <a:srgbClr val="FF0000"/>
                </a:solidFill>
              </a:rPr>
            </a:br>
            <a:endParaRPr sz="2400" b="0">
              <a:solidFill>
                <a:schemeClr val="dk1"/>
              </a:solidFill>
            </a:endParaRPr>
          </a:p>
          <a:p>
            <a:pPr marL="457200" lvl="0" indent="-457200" algn="l" rtl="0">
              <a:spcBef>
                <a:spcPts val="600"/>
              </a:spcBef>
              <a:spcAft>
                <a:spcPts val="0"/>
              </a:spcAft>
              <a:buClr>
                <a:schemeClr val="dk2"/>
              </a:buClr>
              <a:buSzPts val="2400"/>
              <a:buFont typeface="Arial"/>
              <a:buChar char="•"/>
            </a:pPr>
            <a:r>
              <a:rPr lang="en-GB" sz="2400" b="0">
                <a:solidFill>
                  <a:schemeClr val="dk1"/>
                </a:solidFill>
              </a:rPr>
              <a:t>El bebé toma succión larga y profunda (ver patrón en la siguiente diapositiva)</a:t>
            </a:r>
            <a:endParaRPr/>
          </a:p>
          <a:p>
            <a:pPr marL="457200" lvl="0" indent="-304800" algn="l" rtl="0">
              <a:spcBef>
                <a:spcPts val="600"/>
              </a:spcBef>
              <a:spcAft>
                <a:spcPts val="0"/>
              </a:spcAft>
              <a:buClr>
                <a:schemeClr val="dk2"/>
              </a:buClr>
              <a:buSzPts val="2400"/>
              <a:buFont typeface="Arial"/>
              <a:buNone/>
            </a:pPr>
            <a:endParaRPr sz="2400" b="0">
              <a:solidFill>
                <a:schemeClr val="dk1"/>
              </a:solidFill>
            </a:endParaRPr>
          </a:p>
          <a:p>
            <a:pPr marL="457200" lvl="0" indent="-457200" algn="l" rtl="0">
              <a:spcBef>
                <a:spcPts val="600"/>
              </a:spcBef>
              <a:spcAft>
                <a:spcPts val="0"/>
              </a:spcAft>
              <a:buClr>
                <a:schemeClr val="dk2"/>
              </a:buClr>
              <a:buSzPts val="2400"/>
              <a:buFont typeface="Arial"/>
              <a:buChar char="•"/>
            </a:pPr>
            <a:r>
              <a:rPr lang="en-GB" sz="2400" b="0">
                <a:solidFill>
                  <a:schemeClr val="dk1"/>
                </a:solidFill>
              </a:rPr>
              <a:t>Las mejillas son redondas al amamantar</a:t>
            </a:r>
            <a:endParaRPr sz="2400" b="0">
              <a:solidFill>
                <a:schemeClr val="dk1"/>
              </a:solidFill>
            </a:endParaRPr>
          </a:p>
          <a:p>
            <a:pPr marL="457200" lvl="0" indent="-304800" algn="l" rtl="0">
              <a:spcBef>
                <a:spcPts val="600"/>
              </a:spcBef>
              <a:spcAft>
                <a:spcPts val="0"/>
              </a:spcAft>
              <a:buClr>
                <a:schemeClr val="dk2"/>
              </a:buClr>
              <a:buSzPts val="2400"/>
              <a:buFont typeface="Arial"/>
              <a:buNone/>
            </a:pPr>
            <a:endParaRPr sz="2400" b="0">
              <a:solidFill>
                <a:schemeClr val="dk1"/>
              </a:solidFill>
            </a:endParaRPr>
          </a:p>
          <a:p>
            <a:pPr marL="457200" lvl="0" indent="-457200" algn="l" rtl="0">
              <a:spcBef>
                <a:spcPts val="600"/>
              </a:spcBef>
              <a:spcAft>
                <a:spcPts val="0"/>
              </a:spcAft>
              <a:buClr>
                <a:schemeClr val="dk2"/>
              </a:buClr>
              <a:buSzPts val="2400"/>
              <a:buFont typeface="Arial"/>
              <a:buChar char="•"/>
            </a:pPr>
            <a:r>
              <a:rPr lang="en-GB" sz="2400" b="0">
                <a:solidFill>
                  <a:schemeClr val="dk1"/>
                </a:solidFill>
              </a:rPr>
              <a:t>El bebé libera el pecho cuando termina</a:t>
            </a:r>
            <a:endParaRPr sz="3200" b="0">
              <a:solidFill>
                <a:schemeClr val="dk1"/>
              </a:solidFill>
              <a:latin typeface="Gill Sans"/>
              <a:ea typeface="Gill Sans"/>
              <a:cs typeface="Gill Sans"/>
              <a:sym typeface="Gill Sans"/>
            </a:endParaRPr>
          </a:p>
          <a:p>
            <a:pPr marL="0" lvl="0" indent="0" algn="ctr" rtl="0">
              <a:spcBef>
                <a:spcPts val="600"/>
              </a:spcBef>
              <a:spcAft>
                <a:spcPts val="0"/>
              </a:spcAft>
              <a:buClr>
                <a:schemeClr val="dk2"/>
              </a:buClr>
              <a:buSzPts val="3200"/>
              <a:buNone/>
            </a:pPr>
            <a:endParaRPr sz="3200" b="0">
              <a:solidFill>
                <a:schemeClr val="dk1"/>
              </a:solidFill>
              <a:latin typeface="Gill Sans"/>
              <a:ea typeface="Gill Sans"/>
              <a:cs typeface="Gill Sans"/>
              <a:sym typeface="Gill Sans"/>
            </a:endParaRPr>
          </a:p>
        </p:txBody>
      </p:sp>
      <p:sp>
        <p:nvSpPr>
          <p:cNvPr id="517" name="Google Shape;517;p30"/>
          <p:cNvSpPr txBox="1">
            <a:spLocks noGrp="1"/>
          </p:cNvSpPr>
          <p:nvPr>
            <p:ph type="body" idx="2"/>
          </p:nvPr>
        </p:nvSpPr>
        <p:spPr>
          <a:xfrm>
            <a:off x="425123" y="721812"/>
            <a:ext cx="8282151" cy="36353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222221"/>
              </a:buClr>
              <a:buSzPts val="2500"/>
              <a:buNone/>
            </a:pPr>
            <a:r>
              <a:rPr lang="en-GB"/>
              <a:t>Alimentación frecuente</a:t>
            </a:r>
            <a:br>
              <a:rPr lang="en-GB"/>
            </a:br>
            <a:endParaRPr/>
          </a:p>
        </p:txBody>
      </p:sp>
      <p:sp>
        <p:nvSpPr>
          <p:cNvPr id="518" name="Google Shape;518;p30"/>
          <p:cNvSpPr/>
          <p:nvPr/>
        </p:nvSpPr>
        <p:spPr>
          <a:xfrm rot="10800000" flipH="1">
            <a:off x="551095" y="2248202"/>
            <a:ext cx="8194557" cy="570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Gill Sans"/>
              <a:buNone/>
            </a:pPr>
            <a:endParaRPr sz="2800">
              <a:solidFill>
                <a:srgbClr val="FF0000"/>
              </a:solidFill>
              <a:latin typeface="Gill Sans"/>
              <a:ea typeface="Gill Sans"/>
              <a:cs typeface="Gill Sans"/>
              <a:sym typeface="Gill Sans"/>
            </a:endParaRPr>
          </a:p>
        </p:txBody>
      </p:sp>
      <p:sp>
        <p:nvSpPr>
          <p:cNvPr id="519" name="Google Shape;519;p30"/>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IYCF-E TRAINING: REVIEW OF BREASTFEEDING</a:t>
            </a:r>
            <a:endParaRPr/>
          </a:p>
        </p:txBody>
      </p:sp>
      <p:sp>
        <p:nvSpPr>
          <p:cNvPr id="520" name="Google Shape;520;p30"/>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31"/>
          <p:cNvSpPr txBox="1">
            <a:spLocks noGrp="1"/>
          </p:cNvSpPr>
          <p:nvPr>
            <p:ph type="title"/>
          </p:nvPr>
        </p:nvSpPr>
        <p:spPr>
          <a:xfrm>
            <a:off x="488810" y="202995"/>
            <a:ext cx="8282640" cy="506900"/>
          </a:xfrm>
          <a:prstGeom prst="rect">
            <a:avLst/>
          </a:prstGeom>
          <a:solidFill>
            <a:schemeClr val="lt1"/>
          </a:solidFill>
          <a:ln>
            <a:noFill/>
          </a:ln>
        </p:spPr>
        <p:txBody>
          <a:bodyPr spcFirstLastPara="1" wrap="square" lIns="0" tIns="0" rIns="0" bIns="0" anchor="ctr" anchorCtr="0">
            <a:normAutofit fontScale="90000"/>
          </a:bodyPr>
          <a:lstStyle/>
          <a:p>
            <a:pPr marL="0" lvl="0" indent="0" algn="l" rtl="0">
              <a:spcBef>
                <a:spcPts val="0"/>
              </a:spcBef>
              <a:spcAft>
                <a:spcPts val="0"/>
              </a:spcAft>
              <a:buClr>
                <a:schemeClr val="dk1"/>
              </a:buClr>
              <a:buSzPct val="100000"/>
              <a:buFont typeface="Gill Sans"/>
              <a:buNone/>
            </a:pPr>
            <a:r>
              <a:rPr lang="en-GB"/>
              <a:t>Cómo funciona la lactancia materna</a:t>
            </a:r>
            <a:br>
              <a:rPr lang="en-GB"/>
            </a:br>
            <a:endParaRPr b="1"/>
          </a:p>
        </p:txBody>
      </p:sp>
      <p:sp>
        <p:nvSpPr>
          <p:cNvPr id="527" name="Google Shape;527;p31"/>
          <p:cNvSpPr txBox="1">
            <a:spLocks noGrp="1"/>
          </p:cNvSpPr>
          <p:nvPr>
            <p:ph type="body" idx="1"/>
          </p:nvPr>
        </p:nvSpPr>
        <p:spPr>
          <a:xfrm>
            <a:off x="534820" y="1776280"/>
            <a:ext cx="8276127" cy="4706938"/>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2"/>
              </a:buClr>
              <a:buSzPts val="4000"/>
              <a:buFont typeface="Gill Sans"/>
              <a:buNone/>
            </a:pPr>
            <a:endParaRPr sz="4000" b="0">
              <a:solidFill>
                <a:schemeClr val="dk1"/>
              </a:solidFill>
              <a:latin typeface="Gill Sans"/>
              <a:ea typeface="Gill Sans"/>
              <a:cs typeface="Gill Sans"/>
              <a:sym typeface="Gill Sans"/>
            </a:endParaRPr>
          </a:p>
          <a:p>
            <a:pPr marL="342900" lvl="0" indent="-342900" algn="l" rtl="0">
              <a:lnSpc>
                <a:spcPct val="90000"/>
              </a:lnSpc>
              <a:spcBef>
                <a:spcPts val="1800"/>
              </a:spcBef>
              <a:spcAft>
                <a:spcPts val="0"/>
              </a:spcAft>
              <a:buClr>
                <a:schemeClr val="dk2"/>
              </a:buClr>
              <a:buSzPts val="2400"/>
              <a:buFont typeface="Arial"/>
              <a:buChar char="•"/>
            </a:pPr>
            <a:r>
              <a:rPr lang="en-GB" sz="2400" b="0">
                <a:solidFill>
                  <a:schemeClr val="dk1"/>
                </a:solidFill>
              </a:rPr>
              <a:t>"No me baja la leche"</a:t>
            </a:r>
            <a:br>
              <a:rPr lang="en-GB" sz="2400" b="0">
                <a:solidFill>
                  <a:schemeClr val="dk1"/>
                </a:solidFill>
              </a:rPr>
            </a:br>
            <a:r>
              <a:rPr lang="en-GB" sz="2400" b="0">
                <a:solidFill>
                  <a:schemeClr val="dk1"/>
                </a:solidFill>
              </a:rPr>
              <a:t>"No puedo ver cuánta leche está recibiendo el bebé"</a:t>
            </a:r>
            <a:br>
              <a:rPr lang="en-GB" sz="2400" b="0">
                <a:solidFill>
                  <a:schemeClr val="dk1"/>
                </a:solidFill>
              </a:rPr>
            </a:br>
            <a:r>
              <a:rPr lang="en-GB" sz="2400" b="0">
                <a:solidFill>
                  <a:schemeClr val="dk1"/>
                </a:solidFill>
              </a:rPr>
              <a:t> "Mi leche materna no es suficiente"</a:t>
            </a:r>
            <a:br>
              <a:rPr lang="en-GB" sz="2400" b="0">
                <a:solidFill>
                  <a:schemeClr val="dk1"/>
                </a:solidFill>
              </a:rPr>
            </a:br>
            <a:r>
              <a:rPr lang="en-GB" sz="2400" b="0">
                <a:solidFill>
                  <a:schemeClr val="dk1"/>
                </a:solidFill>
              </a:rPr>
              <a:t> “My los senos son... demasiado grande / demasiado pequeño / demasiado plano / demasiado ..." </a:t>
            </a:r>
            <a:endParaRPr/>
          </a:p>
          <a:p>
            <a:pPr marL="0" lvl="0" indent="0" algn="l" rtl="0">
              <a:lnSpc>
                <a:spcPct val="90000"/>
              </a:lnSpc>
              <a:spcBef>
                <a:spcPts val="2000"/>
              </a:spcBef>
              <a:spcAft>
                <a:spcPts val="0"/>
              </a:spcAft>
              <a:buClr>
                <a:schemeClr val="dk2"/>
              </a:buClr>
              <a:buSzPts val="2800"/>
              <a:buNone/>
            </a:pPr>
            <a:r>
              <a:rPr lang="en-GB" sz="2800"/>
              <a:t>La lactancia materna puede tomar tiempo para "hacerlo bien", solo sigue intentándolo y brinda apoyo </a:t>
            </a:r>
            <a:endParaRPr/>
          </a:p>
          <a:p>
            <a:pPr marL="0" lvl="0" indent="0" algn="ctr" rtl="0">
              <a:spcBef>
                <a:spcPts val="600"/>
              </a:spcBef>
              <a:spcAft>
                <a:spcPts val="0"/>
              </a:spcAft>
              <a:buClr>
                <a:schemeClr val="dk2"/>
              </a:buClr>
              <a:buSzPts val="3200"/>
              <a:buFont typeface="Gill Sans"/>
              <a:buNone/>
            </a:pPr>
            <a:endParaRPr sz="3200">
              <a:solidFill>
                <a:schemeClr val="dk1"/>
              </a:solidFill>
              <a:latin typeface="Gill Sans"/>
              <a:ea typeface="Gill Sans"/>
              <a:cs typeface="Gill Sans"/>
              <a:sym typeface="Gill Sans"/>
            </a:endParaRPr>
          </a:p>
        </p:txBody>
      </p:sp>
      <p:sp>
        <p:nvSpPr>
          <p:cNvPr id="528" name="Google Shape;528;p31"/>
          <p:cNvSpPr txBox="1">
            <a:spLocks noGrp="1"/>
          </p:cNvSpPr>
          <p:nvPr>
            <p:ph type="body" idx="2"/>
          </p:nvPr>
        </p:nvSpPr>
        <p:spPr>
          <a:xfrm>
            <a:off x="612823" y="645082"/>
            <a:ext cx="8282151" cy="36353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222221"/>
              </a:buClr>
              <a:buSzPts val="2500"/>
              <a:buNone/>
            </a:pPr>
            <a:r>
              <a:rPr lang="en-GB"/>
              <a:t>Una madre segura de sí misma</a:t>
            </a:r>
            <a:br>
              <a:rPr lang="en-GB"/>
            </a:br>
            <a:endParaRPr/>
          </a:p>
        </p:txBody>
      </p:sp>
      <p:sp>
        <p:nvSpPr>
          <p:cNvPr id="529" name="Google Shape;529;p31"/>
          <p:cNvSpPr/>
          <p:nvPr/>
        </p:nvSpPr>
        <p:spPr>
          <a:xfrm>
            <a:off x="762111" y="1396736"/>
            <a:ext cx="81945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Gill Sans"/>
              <a:buNone/>
            </a:pPr>
            <a:endParaRPr sz="2800">
              <a:solidFill>
                <a:srgbClr val="FF0000"/>
              </a:solidFill>
              <a:latin typeface="Gill Sans"/>
              <a:ea typeface="Gill Sans"/>
              <a:cs typeface="Gill Sans"/>
              <a:sym typeface="Gill Sans"/>
            </a:endParaRPr>
          </a:p>
        </p:txBody>
      </p:sp>
      <p:sp>
        <p:nvSpPr>
          <p:cNvPr id="530" name="Google Shape;530;p31"/>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IYCF-E TRAINING: REVIEW OF BREASTFEEDING</a:t>
            </a:r>
            <a:endParaRPr/>
          </a:p>
        </p:txBody>
      </p:sp>
      <p:sp>
        <p:nvSpPr>
          <p:cNvPr id="531" name="Google Shape;531;p31"/>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44</a:t>
            </a:fld>
            <a:endParaRPr/>
          </a:p>
        </p:txBody>
      </p:sp>
      <p:sp>
        <p:nvSpPr>
          <p:cNvPr id="532" name="Google Shape;532;p31"/>
          <p:cNvSpPr/>
          <p:nvPr/>
        </p:nvSpPr>
        <p:spPr>
          <a:xfrm>
            <a:off x="612823" y="1396736"/>
            <a:ext cx="7842738" cy="1351139"/>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GB" sz="2400" b="1">
                <a:solidFill>
                  <a:schemeClr val="dk2"/>
                </a:solidFill>
                <a:latin typeface="Gill Sans"/>
                <a:ea typeface="Gill Sans"/>
                <a:cs typeface="Gill Sans"/>
                <a:sym typeface="Gill Sans"/>
              </a:rPr>
              <a:t>¿CUÁLES CREES QUE SON LAS PRINCIPALES PREOCUPACIONES DE UNA MADRE? </a:t>
            </a:r>
            <a:br>
              <a:rPr lang="en-GB" sz="2400" b="1">
                <a:solidFill>
                  <a:schemeClr val="dk2"/>
                </a:solidFill>
                <a:latin typeface="Gill Sans"/>
                <a:ea typeface="Gill Sans"/>
                <a:cs typeface="Gill Sans"/>
                <a:sym typeface="Gill Sans"/>
              </a:rPr>
            </a:b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32"/>
          <p:cNvSpPr txBox="1">
            <a:spLocks noGrp="1"/>
          </p:cNvSpPr>
          <p:nvPr>
            <p:ph type="body" idx="1"/>
          </p:nvPr>
        </p:nvSpPr>
        <p:spPr>
          <a:xfrm>
            <a:off x="431147" y="1600200"/>
            <a:ext cx="8276127" cy="4706938"/>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800"/>
              <a:buNone/>
            </a:pPr>
            <a:r>
              <a:rPr lang="en-GB" b="0">
                <a:solidFill>
                  <a:schemeClr val="dk1"/>
                </a:solidFill>
              </a:rPr>
              <a:t>Si otra madre no está amamantando, se le debe apoyar y alentar a que vuelva a la lactancia. Sin embargo, puede haber situaciones en las que el niño no recibirá leche materna porque:</a:t>
            </a:r>
            <a:br>
              <a:rPr lang="en-GB" b="0">
                <a:solidFill>
                  <a:schemeClr val="dk1"/>
                </a:solidFill>
              </a:rPr>
            </a:br>
            <a:r>
              <a:rPr lang="en-GB" b="0">
                <a:solidFill>
                  <a:schemeClr val="dk1"/>
                </a:solidFill>
              </a:rPr>
              <a:t>-    La madre está ausente o muerta y no hay otra fuente de leche materna disponible;</a:t>
            </a:r>
            <a:endParaRPr/>
          </a:p>
          <a:p>
            <a:pPr marL="285750" lvl="0" indent="-285750" algn="l" rtl="0">
              <a:spcBef>
                <a:spcPts val="600"/>
              </a:spcBef>
              <a:spcAft>
                <a:spcPts val="0"/>
              </a:spcAft>
              <a:buClr>
                <a:schemeClr val="dk1"/>
              </a:buClr>
              <a:buSzPts val="1800"/>
              <a:buFont typeface="Gill Sans"/>
              <a:buChar char="-"/>
            </a:pPr>
            <a:r>
              <a:rPr lang="en-GB" b="0">
                <a:solidFill>
                  <a:schemeClr val="dk1"/>
                </a:solidFill>
              </a:rPr>
              <a:t>La madre tiene VIH y ha optado por no amamantar</a:t>
            </a:r>
            <a:br>
              <a:rPr lang="en-GB" b="0">
                <a:solidFill>
                  <a:schemeClr val="dk1"/>
                </a:solidFill>
              </a:rPr>
            </a:br>
            <a:r>
              <a:rPr lang="en-GB" b="0">
                <a:solidFill>
                  <a:schemeClr val="dk1"/>
                </a:solidFill>
              </a:rPr>
              <a:t>La madre está gravemente enferma y se está llevando a cabo una alimentación artificial temporal hasta que se recupere.</a:t>
            </a:r>
            <a:endParaRPr/>
          </a:p>
          <a:p>
            <a:pPr marL="285750" lvl="0" indent="-171450" algn="l" rtl="0">
              <a:spcBef>
                <a:spcPts val="600"/>
              </a:spcBef>
              <a:spcAft>
                <a:spcPts val="0"/>
              </a:spcAft>
              <a:buClr>
                <a:schemeClr val="dk2"/>
              </a:buClr>
              <a:buSzPts val="1800"/>
              <a:buFont typeface="Gill Sans"/>
              <a:buNone/>
            </a:pPr>
            <a:endParaRPr b="0">
              <a:solidFill>
                <a:schemeClr val="dk1"/>
              </a:solidFill>
            </a:endParaRPr>
          </a:p>
          <a:p>
            <a:pPr marL="0" lvl="0" indent="0" algn="l" rtl="0">
              <a:spcBef>
                <a:spcPts val="600"/>
              </a:spcBef>
              <a:spcAft>
                <a:spcPts val="0"/>
              </a:spcAft>
              <a:buClr>
                <a:schemeClr val="dk1"/>
              </a:buClr>
              <a:buSzPts val="1800"/>
              <a:buNone/>
            </a:pPr>
            <a:r>
              <a:rPr lang="en-GB" b="0">
                <a:solidFill>
                  <a:schemeClr val="dk1"/>
                </a:solidFill>
              </a:rPr>
              <a:t>La madre no quiere amamantar y no está dispuesta a relactar. . Es nuestro papel asegurarnos de que ella tenga toda la información relevante y el acceso a los servicios. Sin embargo, en última instancia, es su decisión y la de su familia.</a:t>
            </a:r>
            <a:endParaRPr/>
          </a:p>
          <a:p>
            <a:pPr marL="0" lvl="0" indent="0" algn="l" rtl="0">
              <a:spcBef>
                <a:spcPts val="600"/>
              </a:spcBef>
              <a:spcAft>
                <a:spcPts val="0"/>
              </a:spcAft>
              <a:buClr>
                <a:schemeClr val="dk1"/>
              </a:buClr>
              <a:buSzPts val="1800"/>
              <a:buNone/>
            </a:pPr>
            <a:br>
              <a:rPr lang="en-GB" b="0">
                <a:solidFill>
                  <a:schemeClr val="dk1"/>
                </a:solidFill>
              </a:rPr>
            </a:br>
            <a:r>
              <a:rPr lang="en-GB" b="0">
                <a:solidFill>
                  <a:schemeClr val="dk1"/>
                </a:solidFill>
              </a:rPr>
              <a:t>Si el niño está siendo alimentado artificialmente, aún debemos alentar la relactación, pero también debemos proporcionar información para minimizar el riesgo de alimentación artificial.</a:t>
            </a:r>
            <a:br>
              <a:rPr lang="en-GB" b="0">
                <a:solidFill>
                  <a:schemeClr val="dk1"/>
                </a:solidFill>
              </a:rPr>
            </a:br>
            <a:endParaRPr/>
          </a:p>
        </p:txBody>
      </p:sp>
      <p:sp>
        <p:nvSpPr>
          <p:cNvPr id="538" name="Google Shape;538;p32"/>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IYCF-E TRAINING: REVIEW OF BREASTFEEDING</a:t>
            </a:r>
            <a:endParaRPr/>
          </a:p>
        </p:txBody>
      </p:sp>
      <p:sp>
        <p:nvSpPr>
          <p:cNvPr id="539" name="Google Shape;539;p32"/>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45</a:t>
            </a:fld>
            <a:endParaRPr/>
          </a:p>
        </p:txBody>
      </p:sp>
      <p:sp>
        <p:nvSpPr>
          <p:cNvPr id="540" name="Google Shape;540;p32"/>
          <p:cNvSpPr txBox="1">
            <a:spLocks noGrp="1"/>
          </p:cNvSpPr>
          <p:nvPr>
            <p:ph type="body" idx="2"/>
          </p:nvPr>
        </p:nvSpPr>
        <p:spPr>
          <a:xfrm>
            <a:off x="425286" y="705600"/>
            <a:ext cx="8282151" cy="36353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222221"/>
              </a:buClr>
              <a:buSzPts val="2500"/>
              <a:buNone/>
            </a:pPr>
            <a:r>
              <a:rPr lang="en-GB"/>
              <a:t>Reducir el riesgo de alimentación artificial</a:t>
            </a:r>
            <a:br>
              <a:rPr lang="en-GB"/>
            </a:b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33"/>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279611" y="1546925"/>
            <a:ext cx="1877999" cy="2847858"/>
          </a:xfrm>
          <a:prstGeom prst="rect">
            <a:avLst/>
          </a:prstGeom>
          <a:noFill/>
          <a:ln>
            <a:noFill/>
          </a:ln>
        </p:spPr>
      </p:pic>
      <p:sp>
        <p:nvSpPr>
          <p:cNvPr id="547" name="Google Shape;547;p33"/>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46</a:t>
            </a:fld>
            <a:endParaRPr/>
          </a:p>
        </p:txBody>
      </p:sp>
      <p:sp>
        <p:nvSpPr>
          <p:cNvPr id="548" name="Google Shape;548;p33"/>
          <p:cNvSpPr txBox="1">
            <a:spLocks noGrp="1"/>
          </p:cNvSpPr>
          <p:nvPr>
            <p:ph type="body" idx="2"/>
          </p:nvPr>
        </p:nvSpPr>
        <p:spPr>
          <a:xfrm>
            <a:off x="425286" y="705600"/>
            <a:ext cx="8282151" cy="36353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222221"/>
              </a:buClr>
              <a:buSzPts val="2400"/>
              <a:buNone/>
            </a:pPr>
            <a:r>
              <a:rPr lang="en-GB" sz="2400"/>
              <a:t>¿Alguna de estas leches es adecuada para niños menores de 1 año?</a:t>
            </a:r>
            <a:br>
              <a:rPr lang="en-GB" sz="2400"/>
            </a:br>
            <a:endParaRPr/>
          </a:p>
        </p:txBody>
      </p:sp>
      <p:pic>
        <p:nvPicPr>
          <p:cNvPr id="549" name="Google Shape;549;p3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58263" y="1571742"/>
            <a:ext cx="2252359" cy="2798225"/>
          </a:xfrm>
          <a:prstGeom prst="rect">
            <a:avLst/>
          </a:prstGeom>
          <a:noFill/>
          <a:ln>
            <a:noFill/>
          </a:ln>
        </p:spPr>
      </p:pic>
      <p:pic>
        <p:nvPicPr>
          <p:cNvPr id="550" name="Google Shape;550;p3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368621" y="2856876"/>
            <a:ext cx="2435412" cy="3125445"/>
          </a:xfrm>
          <a:prstGeom prst="rect">
            <a:avLst/>
          </a:prstGeom>
          <a:noFill/>
          <a:ln>
            <a:noFill/>
          </a:ln>
        </p:spPr>
      </p:pic>
      <p:pic>
        <p:nvPicPr>
          <p:cNvPr id="551" name="Google Shape;551;p3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980765" y="2898414"/>
            <a:ext cx="2585596" cy="3125445"/>
          </a:xfrm>
          <a:prstGeom prst="rect">
            <a:avLst/>
          </a:prstGeom>
          <a:noFill/>
          <a:ln>
            <a:noFill/>
          </a:ln>
        </p:spPr>
      </p:pic>
      <p:sp>
        <p:nvSpPr>
          <p:cNvPr id="552" name="Google Shape;552;p33"/>
          <p:cNvSpPr/>
          <p:nvPr/>
        </p:nvSpPr>
        <p:spPr>
          <a:xfrm>
            <a:off x="127211" y="1982367"/>
            <a:ext cx="1979247" cy="2387600"/>
          </a:xfrm>
          <a:prstGeom prst="mathMultiply">
            <a:avLst>
              <a:gd name="adj1" fmla="val 2352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sp>
        <p:nvSpPr>
          <p:cNvPr id="553" name="Google Shape;553;p33"/>
          <p:cNvSpPr/>
          <p:nvPr/>
        </p:nvSpPr>
        <p:spPr>
          <a:xfrm>
            <a:off x="4531375" y="1955723"/>
            <a:ext cx="1979247" cy="2387600"/>
          </a:xfrm>
          <a:prstGeom prst="mathMultiply">
            <a:avLst>
              <a:gd name="adj1" fmla="val 2352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sp>
        <p:nvSpPr>
          <p:cNvPr id="554" name="Google Shape;554;p33"/>
          <p:cNvSpPr/>
          <p:nvPr/>
        </p:nvSpPr>
        <p:spPr>
          <a:xfrm>
            <a:off x="6632028" y="3267336"/>
            <a:ext cx="1979247" cy="2387600"/>
          </a:xfrm>
          <a:prstGeom prst="mathMultiply">
            <a:avLst>
              <a:gd name="adj1" fmla="val 2352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pic>
        <p:nvPicPr>
          <p:cNvPr id="555" name="Google Shape;555;p33" descr="Tick with solid fill"/>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421015" y="3615314"/>
            <a:ext cx="2088000" cy="2088000"/>
          </a:xfrm>
          <a:prstGeom prst="rect">
            <a:avLst/>
          </a:prstGeom>
          <a:noFill/>
          <a:ln>
            <a:noFill/>
          </a:ln>
        </p:spPr>
      </p:pic>
      <p:sp>
        <p:nvSpPr>
          <p:cNvPr id="556" name="Google Shape;556;p33"/>
          <p:cNvSpPr txBox="1"/>
          <p:nvPr/>
        </p:nvSpPr>
        <p:spPr>
          <a:xfrm>
            <a:off x="425286" y="241540"/>
            <a:ext cx="7769808"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2800" b="1">
                <a:solidFill>
                  <a:schemeClr val="dk1"/>
                </a:solidFill>
                <a:latin typeface="Gill Sans"/>
                <a:ea typeface="Gill Sans"/>
                <a:cs typeface="Gill Sans"/>
                <a:sym typeface="Gill Sans"/>
              </a:rPr>
              <a:t>Tipos de leche en polvo</a:t>
            </a:r>
            <a:endParaRPr sz="2800" b="1">
              <a:solidFill>
                <a:schemeClr val="dk1"/>
              </a:solidFill>
              <a:latin typeface="Gill Sans"/>
              <a:ea typeface="Gill Sans"/>
              <a:cs typeface="Gill Sans"/>
              <a:sym typeface="Gill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34"/>
          <p:cNvSpPr txBox="1">
            <a:spLocks noGrp="1"/>
          </p:cNvSpPr>
          <p:nvPr>
            <p:ph type="title"/>
          </p:nvPr>
        </p:nvSpPr>
        <p:spPr>
          <a:xfrm>
            <a:off x="424634" y="202995"/>
            <a:ext cx="8282640" cy="5069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500"/>
              <a:buFont typeface="Gill Sans"/>
              <a:buNone/>
            </a:pPr>
            <a:r>
              <a:rPr lang="en-GB"/>
              <a:t>Tipos de leche en polvo</a:t>
            </a:r>
            <a:endParaRPr/>
          </a:p>
        </p:txBody>
      </p:sp>
      <p:sp>
        <p:nvSpPr>
          <p:cNvPr id="563" name="Google Shape;563;p34"/>
          <p:cNvSpPr txBox="1">
            <a:spLocks noGrp="1"/>
          </p:cNvSpPr>
          <p:nvPr>
            <p:ph type="body" idx="1"/>
          </p:nvPr>
        </p:nvSpPr>
        <p:spPr>
          <a:xfrm>
            <a:off x="431147" y="1134833"/>
            <a:ext cx="8276127" cy="517230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800"/>
              <a:buNone/>
            </a:pPr>
            <a:r>
              <a:rPr lang="en-GB" b="0">
                <a:solidFill>
                  <a:schemeClr val="dk1"/>
                </a:solidFill>
              </a:rPr>
              <a:t>Si el niño no está siendo amamantado exclusivamente (por la madre, una nodriza o leche de donante), la ÚNICA alternativa en la etapa 1 de la fórmula infantil</a:t>
            </a:r>
            <a:br>
              <a:rPr lang="en-GB" b="0">
                <a:solidFill>
                  <a:schemeClr val="dk1"/>
                </a:solidFill>
              </a:rPr>
            </a:br>
            <a:endParaRPr/>
          </a:p>
          <a:p>
            <a:pPr marL="0" lvl="0" indent="0" algn="l" rtl="0">
              <a:spcBef>
                <a:spcPts val="600"/>
              </a:spcBef>
              <a:spcAft>
                <a:spcPts val="0"/>
              </a:spcAft>
              <a:buClr>
                <a:schemeClr val="dk2"/>
              </a:buClr>
              <a:buSzPts val="1800"/>
              <a:buNone/>
            </a:pPr>
            <a:endParaRPr b="0">
              <a:solidFill>
                <a:schemeClr val="dk1"/>
              </a:solidFill>
            </a:endParaRPr>
          </a:p>
        </p:txBody>
      </p:sp>
      <p:sp>
        <p:nvSpPr>
          <p:cNvPr id="564" name="Google Shape;564;p34"/>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47</a:t>
            </a:fld>
            <a:endParaRPr/>
          </a:p>
        </p:txBody>
      </p:sp>
      <p:pic>
        <p:nvPicPr>
          <p:cNvPr id="565" name="Google Shape;565;p3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74245" y="1971655"/>
            <a:ext cx="2609329" cy="3538997"/>
          </a:xfrm>
          <a:prstGeom prst="rect">
            <a:avLst/>
          </a:prstGeom>
          <a:noFill/>
          <a:ln>
            <a:noFill/>
          </a:ln>
        </p:spPr>
      </p:pic>
      <p:pic>
        <p:nvPicPr>
          <p:cNvPr id="566" name="Google Shape;566;p3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457014" y="1945379"/>
            <a:ext cx="2435753" cy="3542914"/>
          </a:xfrm>
          <a:prstGeom prst="rect">
            <a:avLst/>
          </a:prstGeom>
          <a:noFill/>
          <a:ln>
            <a:noFill/>
          </a:ln>
        </p:spPr>
      </p:pic>
      <p:pic>
        <p:nvPicPr>
          <p:cNvPr id="567" name="Google Shape;567;p3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092827" y="1945379"/>
            <a:ext cx="2479957" cy="3473174"/>
          </a:xfrm>
          <a:prstGeom prst="rect">
            <a:avLst/>
          </a:prstGeom>
          <a:noFill/>
          <a:ln>
            <a:noFill/>
          </a:ln>
        </p:spPr>
      </p:pic>
      <p:sp>
        <p:nvSpPr>
          <p:cNvPr id="568" name="Google Shape;568;p34"/>
          <p:cNvSpPr/>
          <p:nvPr/>
        </p:nvSpPr>
        <p:spPr>
          <a:xfrm>
            <a:off x="1358354" y="4364176"/>
            <a:ext cx="1405467" cy="769433"/>
          </a:xfrm>
          <a:prstGeom prst="ellipse">
            <a:avLst/>
          </a:prstGeom>
          <a:noFill/>
          <a:ln w="635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sp>
        <p:nvSpPr>
          <p:cNvPr id="569" name="Google Shape;569;p34"/>
          <p:cNvSpPr/>
          <p:nvPr/>
        </p:nvSpPr>
        <p:spPr>
          <a:xfrm>
            <a:off x="4011786" y="3504166"/>
            <a:ext cx="1420804" cy="1042434"/>
          </a:xfrm>
          <a:prstGeom prst="ellipse">
            <a:avLst/>
          </a:prstGeom>
          <a:noFill/>
          <a:ln w="635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sp>
        <p:nvSpPr>
          <p:cNvPr id="570" name="Google Shape;570;p34"/>
          <p:cNvSpPr/>
          <p:nvPr/>
        </p:nvSpPr>
        <p:spPr>
          <a:xfrm>
            <a:off x="6786020" y="4546600"/>
            <a:ext cx="1420804" cy="887966"/>
          </a:xfrm>
          <a:prstGeom prst="ellipse">
            <a:avLst/>
          </a:prstGeom>
          <a:noFill/>
          <a:ln w="635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8"/>
                                        </p:tgtEl>
                                        <p:attrNameLst>
                                          <p:attrName>style.visibility</p:attrName>
                                        </p:attrNameLst>
                                      </p:cBhvr>
                                      <p:to>
                                        <p:strVal val="visible"/>
                                      </p:to>
                                    </p:set>
                                    <p:anim calcmode="lin" valueType="num">
                                      <p:cBhvr additive="base">
                                        <p:cTn id="7" dur="500"/>
                                        <p:tgtEl>
                                          <p:spTgt spid="56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569"/>
                                        </p:tgtEl>
                                        <p:attrNameLst>
                                          <p:attrName>style.visibility</p:attrName>
                                        </p:attrNameLst>
                                      </p:cBhvr>
                                      <p:to>
                                        <p:strVal val="visible"/>
                                      </p:to>
                                    </p:set>
                                    <p:anim calcmode="lin" valueType="num">
                                      <p:cBhvr additive="base">
                                        <p:cTn id="10" dur="500"/>
                                        <p:tgtEl>
                                          <p:spTgt spid="569"/>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570"/>
                                        </p:tgtEl>
                                        <p:attrNameLst>
                                          <p:attrName>style.visibility</p:attrName>
                                        </p:attrNameLst>
                                      </p:cBhvr>
                                      <p:to>
                                        <p:strVal val="visible"/>
                                      </p:to>
                                    </p:set>
                                    <p:anim calcmode="lin" valueType="num">
                                      <p:cBhvr additive="base">
                                        <p:cTn id="13" dur="500"/>
                                        <p:tgtEl>
                                          <p:spTgt spid="5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gfa4c430442_1_0"/>
          <p:cNvSpPr txBox="1">
            <a:spLocks noGrp="1"/>
          </p:cNvSpPr>
          <p:nvPr>
            <p:ph type="body" idx="1"/>
          </p:nvPr>
        </p:nvSpPr>
        <p:spPr>
          <a:xfrm>
            <a:off x="431147" y="1600200"/>
            <a:ext cx="8276100" cy="4707000"/>
          </a:xfrm>
          <a:prstGeom prst="rect">
            <a:avLst/>
          </a:prstGeom>
        </p:spPr>
        <p:txBody>
          <a:bodyPr spcFirstLastPara="1" wrap="square" lIns="0" tIns="0" rIns="0" bIns="0" anchor="t" anchorCtr="0">
            <a:noAutofit/>
          </a:bodyPr>
          <a:lstStyle/>
          <a:p>
            <a:pPr marL="0" lvl="0" indent="0" algn="l" rtl="0">
              <a:spcBef>
                <a:spcPts val="0"/>
              </a:spcBef>
              <a:spcAft>
                <a:spcPts val="600"/>
              </a:spcAft>
              <a:buNone/>
            </a:pPr>
            <a:endParaRPr/>
          </a:p>
        </p:txBody>
      </p:sp>
      <p:sp>
        <p:nvSpPr>
          <p:cNvPr id="577" name="Google Shape;577;gfa4c430442_1_0"/>
          <p:cNvSpPr txBox="1">
            <a:spLocks noGrp="1"/>
          </p:cNvSpPr>
          <p:nvPr>
            <p:ph type="sldNum" idx="12"/>
          </p:nvPr>
        </p:nvSpPr>
        <p:spPr>
          <a:xfrm>
            <a:off x="8030310" y="6441019"/>
            <a:ext cx="773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48</a:t>
            </a:fld>
            <a:endParaRPr/>
          </a:p>
        </p:txBody>
      </p:sp>
      <p:sp>
        <p:nvSpPr>
          <p:cNvPr id="578" name="Google Shape;578;gfa4c430442_1_0"/>
          <p:cNvSpPr txBox="1">
            <a:spLocks noGrp="1"/>
          </p:cNvSpPr>
          <p:nvPr>
            <p:ph type="body" idx="2"/>
          </p:nvPr>
        </p:nvSpPr>
        <p:spPr>
          <a:xfrm>
            <a:off x="425286" y="705600"/>
            <a:ext cx="8282100" cy="3636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2500"/>
              <a:buFont typeface="Gill Sans"/>
              <a:buNone/>
            </a:pPr>
            <a:r>
              <a:rPr lang="en-GB"/>
              <a:t>Comparación de tipos de leche</a:t>
            </a:r>
            <a:br>
              <a:rPr lang="en-GB"/>
            </a:br>
            <a:endParaRPr/>
          </a:p>
          <a:p>
            <a:pPr marL="0" lvl="0" indent="0" algn="l" rtl="0">
              <a:spcBef>
                <a:spcPts val="0"/>
              </a:spcBef>
              <a:spcAft>
                <a:spcPts val="600"/>
              </a:spcAft>
              <a:buNone/>
            </a:pPr>
            <a:endParaRPr/>
          </a:p>
        </p:txBody>
      </p:sp>
      <p:pic>
        <p:nvPicPr>
          <p:cNvPr id="579" name="Google Shape;579;gfa4c430442_1_0"/>
          <p:cNvPicPr preferRelativeResize="0"/>
          <p:nvPr/>
        </p:nvPicPr>
        <p:blipFill>
          <a:blip r:embed="rId3">
            <a:alphaModFix/>
          </a:blip>
          <a:stretch>
            <a:fillRect/>
          </a:stretch>
        </p:blipFill>
        <p:spPr>
          <a:xfrm>
            <a:off x="425275" y="1257463"/>
            <a:ext cx="7533200" cy="5392475"/>
          </a:xfrm>
          <a:prstGeom prst="rect">
            <a:avLst/>
          </a:prstGeom>
          <a:noFill/>
          <a:ln>
            <a:noFill/>
          </a:ln>
        </p:spPr>
      </p:pic>
      <p:sp>
        <p:nvSpPr>
          <p:cNvPr id="580" name="Google Shape;580;gfa4c430442_1_0"/>
          <p:cNvSpPr txBox="1"/>
          <p:nvPr/>
        </p:nvSpPr>
        <p:spPr>
          <a:xfrm>
            <a:off x="419875" y="1339600"/>
            <a:ext cx="8276100" cy="600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700" b="1">
                <a:latin typeface="Gill Sans"/>
                <a:ea typeface="Gill Sans"/>
                <a:cs typeface="Gill Sans"/>
                <a:sym typeface="Gill Sans"/>
              </a:rPr>
              <a:t>Nutrientes de la leche materna y de la formula</a:t>
            </a:r>
            <a:endParaRPr sz="2700" b="1">
              <a:latin typeface="Gill Sans"/>
              <a:ea typeface="Gill Sans"/>
              <a:cs typeface="Gill Sans"/>
              <a:sym typeface="Gill Sans"/>
            </a:endParaRPr>
          </a:p>
        </p:txBody>
      </p:sp>
      <p:sp>
        <p:nvSpPr>
          <p:cNvPr id="581" name="Google Shape;581;gfa4c430442_1_0"/>
          <p:cNvSpPr txBox="1"/>
          <p:nvPr/>
        </p:nvSpPr>
        <p:spPr>
          <a:xfrm>
            <a:off x="3838875" y="1899450"/>
            <a:ext cx="12999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Gill Sans"/>
                <a:ea typeface="Gill Sans"/>
                <a:cs typeface="Gill Sans"/>
                <a:sym typeface="Gill Sans"/>
              </a:rPr>
              <a:t>Leche materna</a:t>
            </a:r>
            <a:endParaRPr>
              <a:latin typeface="Gill Sans"/>
              <a:ea typeface="Gill Sans"/>
              <a:cs typeface="Gill Sans"/>
              <a:sym typeface="Gill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35"/>
          <p:cNvSpPr txBox="1">
            <a:spLocks noGrp="1"/>
          </p:cNvSpPr>
          <p:nvPr>
            <p:ph type="title"/>
          </p:nvPr>
        </p:nvSpPr>
        <p:spPr>
          <a:xfrm>
            <a:off x="424634" y="426315"/>
            <a:ext cx="8282640" cy="506900"/>
          </a:xfrm>
          <a:prstGeom prst="rect">
            <a:avLst/>
          </a:prstGeom>
          <a:noFill/>
          <a:ln>
            <a:noFill/>
          </a:ln>
        </p:spPr>
        <p:txBody>
          <a:bodyPr spcFirstLastPara="1" wrap="square" lIns="0" tIns="0" rIns="0" bIns="0" anchor="ctr" anchorCtr="0">
            <a:normAutofit fontScale="90000"/>
          </a:bodyPr>
          <a:lstStyle/>
          <a:p>
            <a:pPr marL="0" lvl="0" indent="0" algn="l" rtl="0">
              <a:spcBef>
                <a:spcPts val="0"/>
              </a:spcBef>
              <a:spcAft>
                <a:spcPts val="0"/>
              </a:spcAft>
              <a:buClr>
                <a:schemeClr val="dk1"/>
              </a:buClr>
              <a:buSzPct val="100000"/>
              <a:buFont typeface="Gill Sans"/>
              <a:buNone/>
            </a:pPr>
            <a:r>
              <a:rPr lang="en-GB"/>
              <a:t>Comparación de tipos de leche</a:t>
            </a:r>
            <a:br>
              <a:rPr lang="en-GB"/>
            </a:br>
            <a:endParaRPr/>
          </a:p>
        </p:txBody>
      </p:sp>
      <p:sp>
        <p:nvSpPr>
          <p:cNvPr id="588" name="Google Shape;588;p35"/>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GB"/>
              <a:t>IYCF-E TRAINING: REVIEW OF BREASTFEEDING</a:t>
            </a:r>
            <a:endParaRPr/>
          </a:p>
        </p:txBody>
      </p:sp>
      <p:sp>
        <p:nvSpPr>
          <p:cNvPr id="589" name="Google Shape;589;p35"/>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t>49</a:t>
            </a:fld>
            <a:endParaRPr/>
          </a:p>
        </p:txBody>
      </p:sp>
      <p:graphicFrame>
        <p:nvGraphicFramePr>
          <p:cNvPr id="590" name="Google Shape;590;p35"/>
          <p:cNvGraphicFramePr/>
          <p:nvPr/>
        </p:nvGraphicFramePr>
        <p:xfrm>
          <a:off x="2339727" y="1511803"/>
          <a:ext cx="3000000" cy="3000000"/>
        </p:xfrm>
        <a:graphic>
          <a:graphicData uri="http://schemas.openxmlformats.org/drawingml/2006/table">
            <a:tbl>
              <a:tblPr>
                <a:noFill/>
                <a:tableStyleId>{5A727C3A-C72E-4FE1-B33E-3873A2E13248}</a:tableStyleId>
              </a:tblPr>
              <a:tblGrid>
                <a:gridCol w="1401050">
                  <a:extLst>
                    <a:ext uri="{9D8B030D-6E8A-4147-A177-3AD203B41FA5}">
                      <a16:colId xmlns:a16="http://schemas.microsoft.com/office/drawing/2014/main" val="20000"/>
                    </a:ext>
                  </a:extLst>
                </a:gridCol>
                <a:gridCol w="988350">
                  <a:extLst>
                    <a:ext uri="{9D8B030D-6E8A-4147-A177-3AD203B41FA5}">
                      <a16:colId xmlns:a16="http://schemas.microsoft.com/office/drawing/2014/main" val="20001"/>
                    </a:ext>
                  </a:extLst>
                </a:gridCol>
                <a:gridCol w="668100">
                  <a:extLst>
                    <a:ext uri="{9D8B030D-6E8A-4147-A177-3AD203B41FA5}">
                      <a16:colId xmlns:a16="http://schemas.microsoft.com/office/drawing/2014/main" val="20002"/>
                    </a:ext>
                  </a:extLst>
                </a:gridCol>
                <a:gridCol w="940100">
                  <a:extLst>
                    <a:ext uri="{9D8B030D-6E8A-4147-A177-3AD203B41FA5}">
                      <a16:colId xmlns:a16="http://schemas.microsoft.com/office/drawing/2014/main" val="20003"/>
                    </a:ext>
                  </a:extLst>
                </a:gridCol>
              </a:tblGrid>
              <a:tr h="347625">
                <a:tc>
                  <a:txBody>
                    <a:bodyPr/>
                    <a:lstStyle/>
                    <a:p>
                      <a:pPr marL="0" marR="0" lvl="0" indent="0" algn="l" rtl="0">
                        <a:spcBef>
                          <a:spcPts val="0"/>
                        </a:spcBef>
                        <a:spcAft>
                          <a:spcPts val="0"/>
                        </a:spcAft>
                        <a:buNone/>
                      </a:pPr>
                      <a:r>
                        <a:rPr lang="en-GB" sz="1000" b="0" i="0" u="none" strike="noStrike" cap="none">
                          <a:latin typeface="Calibri"/>
                          <a:ea typeface="Calibri"/>
                          <a:cs typeface="Calibri"/>
                          <a:sym typeface="Calibri"/>
                        </a:rPr>
                        <a:t> </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1" i="0" u="none" strike="noStrike" cap="none">
                          <a:latin typeface="Calibri"/>
                          <a:ea typeface="Calibri"/>
                          <a:cs typeface="Calibri"/>
                          <a:sym typeface="Calibri"/>
                        </a:rPr>
                        <a:t>Leche materna</a:t>
                      </a:r>
                      <a:endParaRPr sz="1500" b="1"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1" i="0" u="none" strike="noStrike" cap="none">
                          <a:latin typeface="Calibri"/>
                          <a:ea typeface="Calibri"/>
                          <a:cs typeface="Calibri"/>
                          <a:sym typeface="Calibri"/>
                        </a:rPr>
                        <a:t>Leche de fórmula </a:t>
                      </a:r>
                      <a:endParaRPr sz="1500" b="1"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1" i="0" u="none" strike="noStrike" cap="none">
                          <a:latin typeface="Calibri"/>
                          <a:ea typeface="Calibri"/>
                          <a:cs typeface="Calibri"/>
                          <a:sym typeface="Calibri"/>
                        </a:rPr>
                        <a:t>Leche de vaca</a:t>
                      </a:r>
                      <a:endParaRPr sz="1500" b="1"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93275">
                <a:tc>
                  <a:txBody>
                    <a:bodyPr/>
                    <a:lstStyle/>
                    <a:p>
                      <a:pPr marL="0" marR="0" lvl="0" indent="0" algn="l" rtl="0">
                        <a:spcBef>
                          <a:spcPts val="0"/>
                        </a:spcBef>
                        <a:spcAft>
                          <a:spcPts val="0"/>
                        </a:spcAft>
                        <a:buNone/>
                      </a:pPr>
                      <a:r>
                        <a:rPr lang="en-GB" sz="1000" b="1" i="0" u="none" strike="noStrike" cap="none">
                          <a:latin typeface="Calibri"/>
                          <a:ea typeface="Calibri"/>
                          <a:cs typeface="Calibri"/>
                          <a:sym typeface="Calibri"/>
                        </a:rPr>
                        <a:t>Proteína (g/dL)</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GB" sz="1000" b="1" i="0" u="none" strike="noStrike" cap="none">
                          <a:solidFill>
                            <a:srgbClr val="000000"/>
                          </a:solidFill>
                          <a:latin typeface="Calibri"/>
                          <a:ea typeface="Calibri"/>
                          <a:cs typeface="Calibri"/>
                          <a:sym typeface="Calibri"/>
                        </a:rPr>
                        <a:t>1.1</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1" i="0" u="none" strike="noStrike" cap="none">
                          <a:solidFill>
                            <a:srgbClr val="000000"/>
                          </a:solidFill>
                          <a:latin typeface="Calibri"/>
                          <a:ea typeface="Calibri"/>
                          <a:cs typeface="Calibri"/>
                          <a:sym typeface="Calibri"/>
                        </a:rPr>
                        <a:t>1.45</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1" i="0" u="none" strike="noStrike" cap="none">
                          <a:solidFill>
                            <a:srgbClr val="FF0000"/>
                          </a:solidFill>
                          <a:latin typeface="Calibri"/>
                          <a:ea typeface="Calibri"/>
                          <a:cs typeface="Calibri"/>
                          <a:sym typeface="Calibri"/>
                        </a:rPr>
                        <a:t>3.2</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93275">
                <a:tc>
                  <a:txBody>
                    <a:bodyPr/>
                    <a:lstStyle/>
                    <a:p>
                      <a:pPr marL="0" marR="0" lvl="0" indent="0" algn="l" rtl="0">
                        <a:spcBef>
                          <a:spcPts val="0"/>
                        </a:spcBef>
                        <a:spcAft>
                          <a:spcPts val="0"/>
                        </a:spcAft>
                        <a:buNone/>
                      </a:pPr>
                      <a:r>
                        <a:rPr lang="en-GB" sz="1000" b="0" i="0" u="none" strike="noStrike" cap="none">
                          <a:solidFill>
                            <a:srgbClr val="002060"/>
                          </a:solidFill>
                          <a:latin typeface="Calibri"/>
                          <a:ea typeface="Calibri"/>
                          <a:cs typeface="Calibri"/>
                          <a:sym typeface="Calibri"/>
                        </a:rPr>
                        <a:t>   Caseína</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GB" sz="1000" b="0" i="0" u="none" strike="noStrike" cap="none">
                          <a:solidFill>
                            <a:srgbClr val="002060"/>
                          </a:solidFill>
                          <a:latin typeface="Calibri"/>
                          <a:ea typeface="Calibri"/>
                          <a:cs typeface="Calibri"/>
                          <a:sym typeface="Calibri"/>
                        </a:rPr>
                        <a:t>0.4</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0" i="0" u="none" strike="noStrike" cap="none">
                          <a:solidFill>
                            <a:srgbClr val="1F3864"/>
                          </a:solidFill>
                          <a:latin typeface="Calibri"/>
                          <a:ea typeface="Calibri"/>
                          <a:cs typeface="Calibri"/>
                          <a:sym typeface="Calibri"/>
                        </a:rPr>
                        <a:t>0.6</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0" i="0" u="none" strike="noStrike" cap="none">
                          <a:solidFill>
                            <a:srgbClr val="FF0000"/>
                          </a:solidFill>
                          <a:latin typeface="Calibri"/>
                          <a:ea typeface="Calibri"/>
                          <a:cs typeface="Calibri"/>
                          <a:sym typeface="Calibri"/>
                        </a:rPr>
                        <a:t>2.5</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93275">
                <a:tc>
                  <a:txBody>
                    <a:bodyPr/>
                    <a:lstStyle/>
                    <a:p>
                      <a:pPr marL="0" marR="0" lvl="0" indent="0" algn="l" rtl="0">
                        <a:spcBef>
                          <a:spcPts val="0"/>
                        </a:spcBef>
                        <a:spcAft>
                          <a:spcPts val="0"/>
                        </a:spcAft>
                        <a:buNone/>
                      </a:pPr>
                      <a:r>
                        <a:rPr lang="en-GB" sz="1000" b="0" i="0" u="none" strike="noStrike" cap="none">
                          <a:solidFill>
                            <a:srgbClr val="002060"/>
                          </a:solidFill>
                          <a:latin typeface="Calibri"/>
                          <a:ea typeface="Calibri"/>
                          <a:cs typeface="Calibri"/>
                          <a:sym typeface="Calibri"/>
                        </a:rPr>
                        <a:t>   α-lactalbúmina</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GB" sz="1000" b="0" i="0" u="none" strike="noStrike" cap="none">
                          <a:solidFill>
                            <a:srgbClr val="002060"/>
                          </a:solidFill>
                          <a:latin typeface="Calibri"/>
                          <a:ea typeface="Calibri"/>
                          <a:cs typeface="Calibri"/>
                          <a:sym typeface="Calibri"/>
                        </a:rPr>
                        <a:t>0.3</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0" i="0" u="none" strike="noStrike" cap="none">
                          <a:latin typeface="Calibri"/>
                          <a:ea typeface="Calibri"/>
                          <a:cs typeface="Calibri"/>
                          <a:sym typeface="Calibri"/>
                        </a:rPr>
                        <a:t> </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0" i="0" u="none" strike="noStrike" cap="none">
                          <a:solidFill>
                            <a:srgbClr val="002060"/>
                          </a:solidFill>
                          <a:latin typeface="Calibri"/>
                          <a:ea typeface="Calibri"/>
                          <a:cs typeface="Calibri"/>
                          <a:sym typeface="Calibri"/>
                        </a:rPr>
                        <a:t>0.1</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93275">
                <a:tc>
                  <a:txBody>
                    <a:bodyPr/>
                    <a:lstStyle/>
                    <a:p>
                      <a:pPr marL="0" marR="0" lvl="0" indent="0" algn="l" rtl="0">
                        <a:spcBef>
                          <a:spcPts val="0"/>
                        </a:spcBef>
                        <a:spcAft>
                          <a:spcPts val="0"/>
                        </a:spcAft>
                        <a:buNone/>
                      </a:pPr>
                      <a:r>
                        <a:rPr lang="en-GB" sz="1000" b="0" i="0" u="none" strike="noStrike" cap="none">
                          <a:solidFill>
                            <a:srgbClr val="002060"/>
                          </a:solidFill>
                          <a:latin typeface="Calibri"/>
                          <a:ea typeface="Calibri"/>
                          <a:cs typeface="Calibri"/>
                          <a:sym typeface="Calibri"/>
                        </a:rPr>
                        <a:t>   Lactoferrina</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GB" sz="1000" b="0" i="0" u="none" strike="noStrike" cap="none">
                          <a:solidFill>
                            <a:srgbClr val="002060"/>
                          </a:solidFill>
                          <a:latin typeface="Calibri"/>
                          <a:ea typeface="Calibri"/>
                          <a:cs typeface="Calibri"/>
                          <a:sym typeface="Calibri"/>
                        </a:rPr>
                        <a:t>0.2</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0" i="0" u="none" strike="noStrike" cap="none">
                          <a:latin typeface="Calibri"/>
                          <a:ea typeface="Calibri"/>
                          <a:cs typeface="Calibri"/>
                          <a:sym typeface="Calibri"/>
                        </a:rPr>
                        <a:t> </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0" i="0" u="none" strike="noStrike" cap="none">
                          <a:solidFill>
                            <a:srgbClr val="002060"/>
                          </a:solidFill>
                          <a:latin typeface="Calibri"/>
                          <a:ea typeface="Calibri"/>
                          <a:cs typeface="Calibri"/>
                          <a:sym typeface="Calibri"/>
                        </a:rPr>
                        <a:t>rastro</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93275">
                <a:tc>
                  <a:txBody>
                    <a:bodyPr/>
                    <a:lstStyle/>
                    <a:p>
                      <a:pPr marL="0" marR="0" lvl="0" indent="0" algn="l" rtl="0">
                        <a:spcBef>
                          <a:spcPts val="0"/>
                        </a:spcBef>
                        <a:spcAft>
                          <a:spcPts val="0"/>
                        </a:spcAft>
                        <a:buNone/>
                      </a:pPr>
                      <a:r>
                        <a:rPr lang="en-GB" sz="1000" b="0" i="0" u="none" strike="noStrike" cap="none">
                          <a:solidFill>
                            <a:srgbClr val="002060"/>
                          </a:solidFill>
                          <a:latin typeface="Calibri"/>
                          <a:ea typeface="Calibri"/>
                          <a:cs typeface="Calibri"/>
                          <a:sym typeface="Calibri"/>
                        </a:rPr>
                        <a:t>   IgA</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GB" sz="1000" b="0" i="0" u="none" strike="noStrike" cap="none">
                          <a:solidFill>
                            <a:srgbClr val="002060"/>
                          </a:solidFill>
                          <a:latin typeface="Calibri"/>
                          <a:ea typeface="Calibri"/>
                          <a:cs typeface="Calibri"/>
                          <a:sym typeface="Calibri"/>
                        </a:rPr>
                        <a:t>0.1</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0" i="0" u="none" strike="noStrike" cap="none">
                          <a:latin typeface="Calibri"/>
                          <a:ea typeface="Calibri"/>
                          <a:cs typeface="Calibri"/>
                          <a:sym typeface="Calibri"/>
                        </a:rPr>
                        <a:t> </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0" i="0" u="none" strike="noStrike" cap="none">
                          <a:solidFill>
                            <a:srgbClr val="002060"/>
                          </a:solidFill>
                          <a:latin typeface="Calibri"/>
                          <a:ea typeface="Calibri"/>
                          <a:cs typeface="Calibri"/>
                          <a:sym typeface="Calibri"/>
                        </a:rPr>
                        <a:t>0.003</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93275">
                <a:tc>
                  <a:txBody>
                    <a:bodyPr/>
                    <a:lstStyle/>
                    <a:p>
                      <a:pPr marL="0" marR="0" lvl="0" indent="0" algn="l" rtl="0">
                        <a:spcBef>
                          <a:spcPts val="0"/>
                        </a:spcBef>
                        <a:spcAft>
                          <a:spcPts val="0"/>
                        </a:spcAft>
                        <a:buNone/>
                      </a:pPr>
                      <a:r>
                        <a:rPr lang="en-GB" sz="1000" b="0" i="0" u="none" strike="noStrike" cap="none">
                          <a:solidFill>
                            <a:srgbClr val="002060"/>
                          </a:solidFill>
                          <a:latin typeface="Calibri"/>
                          <a:ea typeface="Calibri"/>
                          <a:cs typeface="Calibri"/>
                          <a:sym typeface="Calibri"/>
                        </a:rPr>
                        <a:t>   Lisozima</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GB" sz="1000" b="0" i="0" u="none" strike="noStrike" cap="none">
                          <a:solidFill>
                            <a:srgbClr val="002060"/>
                          </a:solidFill>
                          <a:latin typeface="Calibri"/>
                          <a:ea typeface="Calibri"/>
                          <a:cs typeface="Calibri"/>
                          <a:sym typeface="Calibri"/>
                        </a:rPr>
                        <a:t>0.05</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0" i="0" u="none" strike="noStrike" cap="none">
                          <a:latin typeface="Calibri"/>
                          <a:ea typeface="Calibri"/>
                          <a:cs typeface="Calibri"/>
                          <a:sym typeface="Calibri"/>
                        </a:rPr>
                        <a:t> </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0" i="0" u="none" strike="noStrike" cap="none">
                          <a:solidFill>
                            <a:srgbClr val="002060"/>
                          </a:solidFill>
                          <a:latin typeface="Calibri"/>
                          <a:ea typeface="Calibri"/>
                          <a:cs typeface="Calibri"/>
                          <a:sym typeface="Calibri"/>
                        </a:rPr>
                        <a:t>rastro</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62425">
                <a:tc gridSpan="4">
                  <a:txBody>
                    <a:bodyPr/>
                    <a:lstStyle/>
                    <a:p>
                      <a:pPr marL="0" marR="0" lvl="0" indent="0" algn="l" rtl="0">
                        <a:spcBef>
                          <a:spcPts val="0"/>
                        </a:spcBef>
                        <a:spcAft>
                          <a:spcPts val="0"/>
                        </a:spcAft>
                        <a:buNone/>
                      </a:pPr>
                      <a:r>
                        <a:rPr lang="en-GB" sz="1000" b="0" i="0" u="none" strike="noStrike" cap="none">
                          <a:solidFill>
                            <a:srgbClr val="2C78AD"/>
                          </a:solidFill>
                          <a:latin typeface="Calibri"/>
                          <a:ea typeface="Calibri"/>
                          <a:cs typeface="Calibri"/>
                          <a:sym typeface="Calibri"/>
                        </a:rPr>
                        <a:t> </a:t>
                      </a:r>
                      <a:endParaRPr sz="1500" b="0" i="0" u="none" strike="noStrike" cap="none">
                        <a:latin typeface="Arial"/>
                        <a:ea typeface="Arial"/>
                        <a:cs typeface="Arial"/>
                        <a:sym typeface="Arial"/>
                      </a:endParaRPr>
                    </a:p>
                  </a:txBody>
                  <a:tcPr marL="77175" marR="77175" marT="38600" marB="386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82775">
                <a:tc>
                  <a:txBody>
                    <a:bodyPr/>
                    <a:lstStyle/>
                    <a:p>
                      <a:pPr marL="0" marR="0" lvl="0" indent="0" algn="l" rtl="0">
                        <a:spcBef>
                          <a:spcPts val="0"/>
                        </a:spcBef>
                        <a:spcAft>
                          <a:spcPts val="0"/>
                        </a:spcAft>
                        <a:buNone/>
                      </a:pPr>
                      <a:r>
                        <a:rPr lang="en-GB" sz="1000" b="1" i="0" u="none" strike="noStrike" cap="none">
                          <a:latin typeface="Calibri"/>
                          <a:ea typeface="Calibri"/>
                          <a:cs typeface="Calibri"/>
                          <a:sym typeface="Calibri"/>
                        </a:rPr>
                        <a:t>Grasa (g/DL)</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GB" sz="1000" b="1" i="0" u="none" strike="noStrike" cap="none">
                          <a:solidFill>
                            <a:srgbClr val="1F3864"/>
                          </a:solidFill>
                          <a:latin typeface="Calibri"/>
                          <a:ea typeface="Calibri"/>
                          <a:cs typeface="Calibri"/>
                          <a:sym typeface="Calibri"/>
                        </a:rPr>
                        <a:t>4.2</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1" i="0" u="none" strike="noStrike" cap="none">
                          <a:solidFill>
                            <a:srgbClr val="1F3864"/>
                          </a:solidFill>
                          <a:latin typeface="Calibri"/>
                          <a:ea typeface="Calibri"/>
                          <a:cs typeface="Calibri"/>
                          <a:sym typeface="Calibri"/>
                        </a:rPr>
                        <a:t>3.7</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1" i="0" u="none" strike="noStrike" cap="none">
                          <a:solidFill>
                            <a:srgbClr val="1F3864"/>
                          </a:solidFill>
                          <a:latin typeface="Calibri"/>
                          <a:ea typeface="Calibri"/>
                          <a:cs typeface="Calibri"/>
                          <a:sym typeface="Calibri"/>
                        </a:rPr>
                        <a:t>3.8</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62425">
                <a:tc gridSpan="4">
                  <a:txBody>
                    <a:bodyPr/>
                    <a:lstStyle/>
                    <a:p>
                      <a:pPr marL="0" marR="0" lvl="0" indent="0" algn="l" rtl="0">
                        <a:spcBef>
                          <a:spcPts val="0"/>
                        </a:spcBef>
                        <a:spcAft>
                          <a:spcPts val="0"/>
                        </a:spcAft>
                        <a:buNone/>
                      </a:pPr>
                      <a:r>
                        <a:rPr lang="en-GB" sz="1000" b="0" i="0" u="none" strike="noStrike" cap="none">
                          <a:latin typeface="Calibri"/>
                          <a:ea typeface="Calibri"/>
                          <a:cs typeface="Calibri"/>
                          <a:sym typeface="Calibri"/>
                        </a:rPr>
                        <a:t> </a:t>
                      </a:r>
                      <a:endParaRPr sz="1500" b="0" i="0" u="none" strike="noStrike" cap="none">
                        <a:latin typeface="Arial"/>
                        <a:ea typeface="Arial"/>
                        <a:cs typeface="Arial"/>
                        <a:sym typeface="Arial"/>
                      </a:endParaRPr>
                    </a:p>
                  </a:txBody>
                  <a:tcPr marL="77175" marR="77175" marT="38600" marB="386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193275">
                <a:tc>
                  <a:txBody>
                    <a:bodyPr/>
                    <a:lstStyle/>
                    <a:p>
                      <a:pPr marL="0" marR="0" lvl="0" indent="0" algn="l" rtl="0">
                        <a:spcBef>
                          <a:spcPts val="0"/>
                        </a:spcBef>
                        <a:spcAft>
                          <a:spcPts val="0"/>
                        </a:spcAft>
                        <a:buNone/>
                      </a:pPr>
                      <a:r>
                        <a:rPr lang="en-GB" sz="1000" b="1" i="0" u="none" strike="noStrike" cap="none">
                          <a:latin typeface="Calibri"/>
                          <a:ea typeface="Calibri"/>
                          <a:cs typeface="Calibri"/>
                          <a:sym typeface="Calibri"/>
                        </a:rPr>
                        <a:t>Carbohidratos (g/DL)</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GB" sz="1000" b="0" i="0" u="none" strike="noStrike" cap="none">
                          <a:latin typeface="Calibri"/>
                          <a:ea typeface="Calibri"/>
                          <a:cs typeface="Calibri"/>
                          <a:sym typeface="Calibri"/>
                        </a:rPr>
                        <a:t> </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0" i="0" u="none" strike="noStrike" cap="none">
                          <a:latin typeface="Calibri"/>
                          <a:ea typeface="Calibri"/>
                          <a:cs typeface="Calibri"/>
                          <a:sym typeface="Calibri"/>
                        </a:rPr>
                        <a:t> </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0" i="0" u="none" strike="noStrike" cap="none">
                          <a:latin typeface="Calibri"/>
                          <a:ea typeface="Calibri"/>
                          <a:cs typeface="Calibri"/>
                          <a:sym typeface="Calibri"/>
                        </a:rPr>
                        <a:t> </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193275">
                <a:tc>
                  <a:txBody>
                    <a:bodyPr/>
                    <a:lstStyle/>
                    <a:p>
                      <a:pPr marL="0" marR="0" lvl="0" indent="0" algn="l" rtl="0">
                        <a:spcBef>
                          <a:spcPts val="0"/>
                        </a:spcBef>
                        <a:spcAft>
                          <a:spcPts val="0"/>
                        </a:spcAft>
                        <a:buNone/>
                      </a:pPr>
                      <a:r>
                        <a:rPr lang="en-GB" sz="1000" b="0" i="0" u="none" strike="noStrike" cap="none">
                          <a:latin typeface="Calibri"/>
                          <a:ea typeface="Calibri"/>
                          <a:cs typeface="Calibri"/>
                          <a:sym typeface="Calibri"/>
                        </a:rPr>
                        <a:t>Lactosa </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GB" sz="1000" b="0" i="0" u="none" strike="noStrike" cap="none">
                          <a:solidFill>
                            <a:srgbClr val="1F3864"/>
                          </a:solidFill>
                          <a:latin typeface="Calibri"/>
                          <a:ea typeface="Calibri"/>
                          <a:cs typeface="Calibri"/>
                          <a:sym typeface="Calibri"/>
                        </a:rPr>
                        <a:t>7</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0" i="0" u="none" strike="noStrike" cap="none">
                          <a:solidFill>
                            <a:srgbClr val="1F3864"/>
                          </a:solidFill>
                          <a:latin typeface="Calibri"/>
                          <a:ea typeface="Calibri"/>
                          <a:cs typeface="Calibri"/>
                          <a:sym typeface="Calibri"/>
                        </a:rPr>
                        <a:t>7.5</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0" i="0" u="none" strike="noStrike" cap="none">
                          <a:solidFill>
                            <a:srgbClr val="FF0000"/>
                          </a:solidFill>
                          <a:latin typeface="Calibri"/>
                          <a:ea typeface="Calibri"/>
                          <a:cs typeface="Calibri"/>
                          <a:sym typeface="Calibri"/>
                        </a:rPr>
                        <a:t>5.3</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193275">
                <a:tc>
                  <a:txBody>
                    <a:bodyPr/>
                    <a:lstStyle/>
                    <a:p>
                      <a:pPr marL="0" marR="0" lvl="0" indent="0" algn="l" rtl="0">
                        <a:spcBef>
                          <a:spcPts val="0"/>
                        </a:spcBef>
                        <a:spcAft>
                          <a:spcPts val="0"/>
                        </a:spcAft>
                        <a:buNone/>
                      </a:pPr>
                      <a:r>
                        <a:rPr lang="en-GB" sz="1000" b="0" i="0" u="none" strike="noStrike" cap="none">
                          <a:latin typeface="Calibri"/>
                          <a:ea typeface="Calibri"/>
                          <a:cs typeface="Calibri"/>
                          <a:sym typeface="Calibri"/>
                        </a:rPr>
                        <a:t>Oligosacáridos</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GB" sz="1000" b="0" i="0" u="none" strike="noStrike" cap="none">
                          <a:solidFill>
                            <a:srgbClr val="1F3864"/>
                          </a:solidFill>
                          <a:latin typeface="Calibri"/>
                          <a:ea typeface="Calibri"/>
                          <a:cs typeface="Calibri"/>
                          <a:sym typeface="Calibri"/>
                        </a:rPr>
                        <a:t>0.5</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0" i="0" u="none" strike="noStrike" cap="none">
                          <a:solidFill>
                            <a:srgbClr val="1F3864"/>
                          </a:solidFill>
                          <a:latin typeface="Calibri"/>
                          <a:ea typeface="Calibri"/>
                          <a:cs typeface="Calibri"/>
                          <a:sym typeface="Calibri"/>
                        </a:rPr>
                        <a:t> </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0" i="0" u="none" strike="noStrike" cap="none">
                          <a:solidFill>
                            <a:srgbClr val="1F3864"/>
                          </a:solidFill>
                          <a:latin typeface="Calibri"/>
                          <a:ea typeface="Calibri"/>
                          <a:cs typeface="Calibri"/>
                          <a:sym typeface="Calibri"/>
                        </a:rPr>
                        <a:t>0.005</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262425">
                <a:tc gridSpan="4">
                  <a:txBody>
                    <a:bodyPr/>
                    <a:lstStyle/>
                    <a:p>
                      <a:pPr marL="0" marR="0" lvl="0" indent="0" algn="l" rtl="0">
                        <a:spcBef>
                          <a:spcPts val="0"/>
                        </a:spcBef>
                        <a:spcAft>
                          <a:spcPts val="0"/>
                        </a:spcAft>
                        <a:buNone/>
                      </a:pPr>
                      <a:r>
                        <a:rPr lang="en-GB" sz="1000" b="0" i="0" u="none" strike="noStrike" cap="none">
                          <a:latin typeface="Calibri"/>
                          <a:ea typeface="Calibri"/>
                          <a:cs typeface="Calibri"/>
                          <a:sym typeface="Calibri"/>
                        </a:rPr>
                        <a:t> </a:t>
                      </a:r>
                      <a:endParaRPr sz="1500" b="0" i="0" u="none" strike="noStrike" cap="none">
                        <a:latin typeface="Arial"/>
                        <a:ea typeface="Arial"/>
                        <a:cs typeface="Arial"/>
                        <a:sym typeface="Arial"/>
                      </a:endParaRPr>
                    </a:p>
                  </a:txBody>
                  <a:tcPr marL="77175" marR="77175" marT="38600" marB="386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r h="193275">
                <a:tc>
                  <a:txBody>
                    <a:bodyPr/>
                    <a:lstStyle/>
                    <a:p>
                      <a:pPr marL="0" marR="0" lvl="0" indent="0" algn="l" rtl="0">
                        <a:spcBef>
                          <a:spcPts val="0"/>
                        </a:spcBef>
                        <a:spcAft>
                          <a:spcPts val="0"/>
                        </a:spcAft>
                        <a:buNone/>
                      </a:pPr>
                      <a:r>
                        <a:rPr lang="en-GB" sz="1000" b="0" i="0" u="none" strike="noStrike" cap="none">
                          <a:latin typeface="Calibri"/>
                          <a:ea typeface="Calibri"/>
                          <a:cs typeface="Calibri"/>
                          <a:sym typeface="Calibri"/>
                        </a:rPr>
                        <a:t>Calcio (g/DL)</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GB" sz="1000" b="0" i="0" u="none" strike="noStrike" cap="none">
                          <a:solidFill>
                            <a:srgbClr val="1F3864"/>
                          </a:solidFill>
                          <a:latin typeface="Calibri"/>
                          <a:ea typeface="Calibri"/>
                          <a:cs typeface="Calibri"/>
                          <a:sym typeface="Calibri"/>
                        </a:rPr>
                        <a:t>0.03</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0" i="0" u="none" strike="noStrike" cap="none">
                          <a:solidFill>
                            <a:srgbClr val="1F3864"/>
                          </a:solidFill>
                          <a:latin typeface="Calibri"/>
                          <a:ea typeface="Calibri"/>
                          <a:cs typeface="Calibri"/>
                          <a:sym typeface="Calibri"/>
                        </a:rPr>
                        <a:t>0.052</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0" i="0" u="none" strike="noStrike" cap="none">
                          <a:solidFill>
                            <a:srgbClr val="FF0000"/>
                          </a:solidFill>
                          <a:latin typeface="Calibri"/>
                          <a:ea typeface="Calibri"/>
                          <a:cs typeface="Calibri"/>
                          <a:sym typeface="Calibri"/>
                        </a:rPr>
                        <a:t>0.125</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193275">
                <a:tc>
                  <a:txBody>
                    <a:bodyPr/>
                    <a:lstStyle/>
                    <a:p>
                      <a:pPr marL="0" marR="0" lvl="0" indent="0" algn="l" rtl="0">
                        <a:spcBef>
                          <a:spcPts val="0"/>
                        </a:spcBef>
                        <a:spcAft>
                          <a:spcPts val="0"/>
                        </a:spcAft>
                        <a:buNone/>
                      </a:pPr>
                      <a:r>
                        <a:rPr lang="en-GB" sz="1000" b="0" i="0" u="none" strike="noStrike" cap="none">
                          <a:latin typeface="Calibri"/>
                          <a:ea typeface="Calibri"/>
                          <a:cs typeface="Calibri"/>
                          <a:sym typeface="Calibri"/>
                        </a:rPr>
                        <a:t>Fósforo (g/DL)</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GB" sz="1000" b="0" i="0" u="none" strike="noStrike" cap="none">
                          <a:solidFill>
                            <a:srgbClr val="1F3864"/>
                          </a:solidFill>
                          <a:latin typeface="Calibri"/>
                          <a:ea typeface="Calibri"/>
                          <a:cs typeface="Calibri"/>
                          <a:sym typeface="Calibri"/>
                        </a:rPr>
                        <a:t>0.014</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0" i="0" u="none" strike="noStrike" cap="none">
                          <a:solidFill>
                            <a:srgbClr val="1F3864"/>
                          </a:solidFill>
                          <a:latin typeface="Calibri"/>
                          <a:ea typeface="Calibri"/>
                          <a:cs typeface="Calibri"/>
                          <a:sym typeface="Calibri"/>
                        </a:rPr>
                        <a:t>0.03</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0" i="0" u="none" strike="noStrike" cap="none">
                          <a:solidFill>
                            <a:srgbClr val="FF0000"/>
                          </a:solidFill>
                          <a:latin typeface="Calibri"/>
                          <a:ea typeface="Calibri"/>
                          <a:cs typeface="Calibri"/>
                          <a:sym typeface="Calibri"/>
                        </a:rPr>
                        <a:t>0.093</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193275">
                <a:tc>
                  <a:txBody>
                    <a:bodyPr/>
                    <a:lstStyle/>
                    <a:p>
                      <a:pPr marL="0" marR="0" lvl="0" indent="0" algn="l" rtl="0">
                        <a:spcBef>
                          <a:spcPts val="0"/>
                        </a:spcBef>
                        <a:spcAft>
                          <a:spcPts val="0"/>
                        </a:spcAft>
                        <a:buNone/>
                      </a:pPr>
                      <a:r>
                        <a:rPr lang="en-GB" sz="1000" b="0" i="0" u="none" strike="noStrike" cap="none">
                          <a:latin typeface="Calibri"/>
                          <a:ea typeface="Calibri"/>
                          <a:cs typeface="Calibri"/>
                          <a:sym typeface="Calibri"/>
                        </a:rPr>
                        <a:t>Sodio (g/DL)</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GB" sz="1000" b="0" i="0" u="none" strike="noStrike" cap="none">
                          <a:solidFill>
                            <a:srgbClr val="1F3864"/>
                          </a:solidFill>
                          <a:latin typeface="Calibri"/>
                          <a:ea typeface="Calibri"/>
                          <a:cs typeface="Calibri"/>
                          <a:sym typeface="Calibri"/>
                        </a:rPr>
                        <a:t>0.015</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0" i="0" u="none" strike="noStrike" cap="none">
                          <a:solidFill>
                            <a:srgbClr val="1F3864"/>
                          </a:solidFill>
                          <a:latin typeface="Calibri"/>
                          <a:ea typeface="Calibri"/>
                          <a:cs typeface="Calibri"/>
                          <a:sym typeface="Calibri"/>
                        </a:rPr>
                        <a:t>0.017</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0" i="0" u="none" strike="noStrike" cap="none">
                          <a:solidFill>
                            <a:srgbClr val="FF0000"/>
                          </a:solidFill>
                          <a:latin typeface="Calibri"/>
                          <a:ea typeface="Calibri"/>
                          <a:cs typeface="Calibri"/>
                          <a:sym typeface="Calibri"/>
                        </a:rPr>
                        <a:t>0.047</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6"/>
                  </a:ext>
                </a:extLst>
              </a:tr>
              <a:tr h="193275">
                <a:tc>
                  <a:txBody>
                    <a:bodyPr/>
                    <a:lstStyle/>
                    <a:p>
                      <a:pPr marL="0" marR="0" lvl="0" indent="0" algn="l" rtl="0">
                        <a:spcBef>
                          <a:spcPts val="0"/>
                        </a:spcBef>
                        <a:spcAft>
                          <a:spcPts val="0"/>
                        </a:spcAft>
                        <a:buNone/>
                      </a:pPr>
                      <a:r>
                        <a:rPr lang="en-GB" sz="1000" b="0" i="0" u="none" strike="noStrike" cap="none">
                          <a:latin typeface="Calibri"/>
                          <a:ea typeface="Calibri"/>
                          <a:cs typeface="Calibri"/>
                          <a:sym typeface="Calibri"/>
                        </a:rPr>
                        <a:t>Hierro (mg/DL)</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GB" sz="1000" b="0" i="0" u="none" strike="noStrike" cap="none">
                          <a:solidFill>
                            <a:srgbClr val="1F3864"/>
                          </a:solidFill>
                          <a:latin typeface="Calibri"/>
                          <a:ea typeface="Calibri"/>
                          <a:cs typeface="Calibri"/>
                          <a:sym typeface="Calibri"/>
                        </a:rPr>
                        <a:t>0.07</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0" i="0" u="none" strike="noStrike" cap="none">
                          <a:solidFill>
                            <a:srgbClr val="1F3864"/>
                          </a:solidFill>
                          <a:latin typeface="Calibri"/>
                          <a:ea typeface="Calibri"/>
                          <a:cs typeface="Calibri"/>
                          <a:sym typeface="Calibri"/>
                        </a:rPr>
                        <a:t>0.08</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0" i="0" u="none" strike="noStrike" cap="none">
                          <a:solidFill>
                            <a:srgbClr val="FF0000"/>
                          </a:solidFill>
                          <a:latin typeface="Calibri"/>
                          <a:ea typeface="Calibri"/>
                          <a:cs typeface="Calibri"/>
                          <a:sym typeface="Calibri"/>
                        </a:rPr>
                        <a:t>0.02</a:t>
                      </a:r>
                      <a:endParaRPr sz="1500" b="0" i="0" u="none" strike="noStrike" cap="none">
                        <a:latin typeface="Arial"/>
                        <a:ea typeface="Arial"/>
                        <a:cs typeface="Arial"/>
                        <a:sym typeface="Arial"/>
                      </a:endParaRPr>
                    </a:p>
                  </a:txBody>
                  <a:tcPr marL="57875" marR="57875" marT="80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7"/>
                  </a:ext>
                </a:extLst>
              </a:tr>
              <a:tr h="656350">
                <a:tc>
                  <a:txBody>
                    <a:bodyPr/>
                    <a:lstStyle/>
                    <a:p>
                      <a:pPr marL="0" marR="0" lvl="0" indent="0" algn="l" rtl="0">
                        <a:spcBef>
                          <a:spcPts val="0"/>
                        </a:spcBef>
                        <a:spcAft>
                          <a:spcPts val="0"/>
                        </a:spcAft>
                        <a:buNone/>
                      </a:pPr>
                      <a:r>
                        <a:rPr lang="en-GB" sz="1000" b="1" i="0" u="none" strike="noStrike" cap="none">
                          <a:latin typeface="Calibri"/>
                          <a:ea typeface="Calibri"/>
                          <a:cs typeface="Calibri"/>
                          <a:sym typeface="Calibri"/>
                        </a:rPr>
                        <a:t> </a:t>
                      </a:r>
                      <a:endParaRPr sz="1500" b="0" i="0" u="none" strike="noStrike" cap="none">
                        <a:latin typeface="Arial"/>
                        <a:ea typeface="Arial"/>
                        <a:cs typeface="Arial"/>
                        <a:sym typeface="Arial"/>
                      </a:endParaRPr>
                    </a:p>
                    <a:p>
                      <a:pPr marL="0" marR="0" lvl="0" indent="0" algn="l" rtl="0">
                        <a:spcBef>
                          <a:spcPts val="0"/>
                        </a:spcBef>
                        <a:spcAft>
                          <a:spcPts val="0"/>
                        </a:spcAft>
                        <a:buNone/>
                      </a:pPr>
                      <a:r>
                        <a:rPr lang="en-GB" sz="1000" b="1" i="0" u="none" strike="noStrike" cap="none">
                          <a:latin typeface="Calibri"/>
                          <a:ea typeface="Calibri"/>
                          <a:cs typeface="Calibri"/>
                          <a:sym typeface="Calibri"/>
                        </a:rPr>
                        <a:t>Agentes de protección inmunológica</a:t>
                      </a:r>
                      <a:endParaRPr sz="1500" b="0" i="0" u="none" strike="noStrike" cap="none">
                        <a:latin typeface="Arial"/>
                        <a:ea typeface="Arial"/>
                        <a:cs typeface="Arial"/>
                        <a:sym typeface="Arial"/>
                      </a:endParaRPr>
                    </a:p>
                    <a:p>
                      <a:pPr marL="0" marR="0" lvl="0" indent="0" algn="l" rtl="0">
                        <a:spcBef>
                          <a:spcPts val="0"/>
                        </a:spcBef>
                        <a:spcAft>
                          <a:spcPts val="0"/>
                        </a:spcAft>
                        <a:buNone/>
                      </a:pPr>
                      <a:r>
                        <a:rPr lang="en-GB" sz="1000" b="1" i="0" u="none" strike="noStrike" cap="none">
                          <a:latin typeface="Calibri"/>
                          <a:ea typeface="Calibri"/>
                          <a:cs typeface="Calibri"/>
                          <a:sym typeface="Calibri"/>
                        </a:rPr>
                        <a:t> </a:t>
                      </a:r>
                      <a:endParaRPr sz="1500" b="0" i="0" u="none" strike="noStrike" cap="none">
                        <a:latin typeface="Arial"/>
                        <a:ea typeface="Arial"/>
                        <a:cs typeface="Arial"/>
                        <a:sym typeface="Arial"/>
                      </a:endParaRPr>
                    </a:p>
                  </a:txBody>
                  <a:tcPr marL="57875" marR="57875" marT="80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1" i="0" u="none" strike="noStrike" cap="none">
                          <a:solidFill>
                            <a:srgbClr val="1F3864"/>
                          </a:solidFill>
                          <a:latin typeface="Calibri"/>
                          <a:ea typeface="Calibri"/>
                          <a:cs typeface="Calibri"/>
                          <a:sym typeface="Calibri"/>
                        </a:rPr>
                        <a:t>presente</a:t>
                      </a:r>
                      <a:endParaRPr sz="1500" b="0" i="0" u="none" strike="noStrike" cap="none">
                        <a:latin typeface="Arial"/>
                        <a:ea typeface="Arial"/>
                        <a:cs typeface="Arial"/>
                        <a:sym typeface="Arial"/>
                      </a:endParaRPr>
                    </a:p>
                  </a:txBody>
                  <a:tcPr marL="57875" marR="57875" marT="80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1" i="0" u="none" strike="noStrike" cap="none">
                          <a:solidFill>
                            <a:srgbClr val="FF0000"/>
                          </a:solidFill>
                          <a:latin typeface="Calibri"/>
                          <a:ea typeface="Calibri"/>
                          <a:cs typeface="Calibri"/>
                          <a:sym typeface="Calibri"/>
                        </a:rPr>
                        <a:t>ausente</a:t>
                      </a:r>
                      <a:endParaRPr sz="1500" b="0" i="0" u="none" strike="noStrike" cap="none">
                        <a:latin typeface="Arial"/>
                        <a:ea typeface="Arial"/>
                        <a:cs typeface="Arial"/>
                        <a:sym typeface="Arial"/>
                      </a:endParaRPr>
                    </a:p>
                  </a:txBody>
                  <a:tcPr marL="57875" marR="57875" marT="80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000" b="1" i="0" u="none" strike="noStrike" cap="none">
                          <a:solidFill>
                            <a:srgbClr val="FF0000"/>
                          </a:solidFill>
                          <a:latin typeface="Calibri"/>
                          <a:ea typeface="Calibri"/>
                          <a:cs typeface="Calibri"/>
                          <a:sym typeface="Calibri"/>
                        </a:rPr>
                        <a:t>ausente</a:t>
                      </a:r>
                      <a:endParaRPr sz="1500" b="0" i="0" u="none" strike="noStrike" cap="none">
                        <a:latin typeface="Arial"/>
                        <a:ea typeface="Arial"/>
                        <a:cs typeface="Arial"/>
                        <a:sym typeface="Arial"/>
                      </a:endParaRPr>
                    </a:p>
                  </a:txBody>
                  <a:tcPr marL="57875" marR="57875" marT="80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8"/>
                  </a:ext>
                </a:extLst>
              </a:tr>
            </a:tbl>
          </a:graphicData>
        </a:graphic>
      </p:graphicFrame>
      <p:grpSp>
        <p:nvGrpSpPr>
          <p:cNvPr id="591" name="Google Shape;591;p35"/>
          <p:cNvGrpSpPr/>
          <p:nvPr/>
        </p:nvGrpSpPr>
        <p:grpSpPr>
          <a:xfrm>
            <a:off x="5290457" y="1784244"/>
            <a:ext cx="3416817" cy="1065857"/>
            <a:chOff x="5290457" y="1784244"/>
            <a:chExt cx="3416817" cy="1065857"/>
          </a:xfrm>
        </p:grpSpPr>
        <p:sp>
          <p:nvSpPr>
            <p:cNvPr id="592" name="Google Shape;592;p35"/>
            <p:cNvSpPr txBox="1"/>
            <p:nvPr/>
          </p:nvSpPr>
          <p:spPr>
            <a:xfrm>
              <a:off x="6939644" y="1926771"/>
              <a:ext cx="1767630" cy="923330"/>
            </a:xfrm>
            <a:prstGeom prst="rect">
              <a:avLst/>
            </a:prstGeom>
            <a:noFill/>
            <a:ln w="25400" cap="flat" cmpd="sng">
              <a:solidFill>
                <a:srgbClr val="0070C0"/>
              </a:solidFill>
              <a:prstDash val="solid"/>
              <a:round/>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GB" sz="1500">
                  <a:solidFill>
                    <a:srgbClr val="0070C0"/>
                  </a:solidFill>
                  <a:latin typeface="Gill Sans"/>
                  <a:ea typeface="Gill Sans"/>
                  <a:cs typeface="Gill Sans"/>
                  <a:sym typeface="Gill Sans"/>
                </a:rPr>
                <a:t>Difícil de digerir para que un bebé lo digiera, puede causar diarrea</a:t>
              </a:r>
              <a:br>
                <a:rPr lang="en-GB" sz="1500">
                  <a:solidFill>
                    <a:srgbClr val="0070C0"/>
                  </a:solidFill>
                  <a:latin typeface="Gill Sans"/>
                  <a:ea typeface="Gill Sans"/>
                  <a:cs typeface="Gill Sans"/>
                  <a:sym typeface="Gill Sans"/>
                </a:rPr>
              </a:br>
              <a:endParaRPr/>
            </a:p>
          </p:txBody>
        </p:sp>
        <p:cxnSp>
          <p:nvCxnSpPr>
            <p:cNvPr id="593" name="Google Shape;593;p35"/>
            <p:cNvCxnSpPr/>
            <p:nvPr/>
          </p:nvCxnSpPr>
          <p:spPr>
            <a:xfrm rot="10800000">
              <a:off x="5818748" y="2063569"/>
              <a:ext cx="1202538" cy="346305"/>
            </a:xfrm>
            <a:prstGeom prst="straightConnector1">
              <a:avLst/>
            </a:prstGeom>
            <a:noFill/>
            <a:ln w="25400" cap="flat" cmpd="sng">
              <a:solidFill>
                <a:srgbClr val="0070C0"/>
              </a:solidFill>
              <a:prstDash val="solid"/>
              <a:round/>
              <a:headEnd type="none" w="sm" len="sm"/>
              <a:tailEnd type="triangle" w="med" len="med"/>
            </a:ln>
            <a:effectLst>
              <a:outerShdw blurRad="40000" dist="20000" dir="5400000" rotWithShape="0">
                <a:srgbClr val="000000">
                  <a:alpha val="37647"/>
                </a:srgbClr>
              </a:outerShdw>
            </a:effectLst>
          </p:spPr>
        </p:cxnSp>
        <p:sp>
          <p:nvSpPr>
            <p:cNvPr id="594" name="Google Shape;594;p35"/>
            <p:cNvSpPr/>
            <p:nvPr/>
          </p:nvSpPr>
          <p:spPr>
            <a:xfrm>
              <a:off x="5290457" y="1784244"/>
              <a:ext cx="522737" cy="502696"/>
            </a:xfrm>
            <a:prstGeom prst="ellipse">
              <a:avLst/>
            </a:prstGeom>
            <a:noFill/>
            <a:ln w="5397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grpSp>
      <p:grpSp>
        <p:nvGrpSpPr>
          <p:cNvPr id="595" name="Google Shape;595;p35"/>
          <p:cNvGrpSpPr/>
          <p:nvPr/>
        </p:nvGrpSpPr>
        <p:grpSpPr>
          <a:xfrm>
            <a:off x="318613" y="1811354"/>
            <a:ext cx="4400345" cy="1846659"/>
            <a:chOff x="318613" y="1811354"/>
            <a:chExt cx="4400345" cy="1846659"/>
          </a:xfrm>
        </p:grpSpPr>
        <p:sp>
          <p:nvSpPr>
            <p:cNvPr id="596" name="Google Shape;596;p35"/>
            <p:cNvSpPr txBox="1"/>
            <p:nvPr/>
          </p:nvSpPr>
          <p:spPr>
            <a:xfrm>
              <a:off x="318613" y="1811354"/>
              <a:ext cx="1698171" cy="1846659"/>
            </a:xfrm>
            <a:prstGeom prst="rect">
              <a:avLst/>
            </a:prstGeom>
            <a:noFill/>
            <a:ln w="25400" cap="flat" cmpd="sng">
              <a:solidFill>
                <a:srgbClr val="7030A0"/>
              </a:solidFill>
              <a:prstDash val="solid"/>
              <a:round/>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GB" sz="1500">
                  <a:solidFill>
                    <a:srgbClr val="7030A0"/>
                  </a:solidFill>
                  <a:latin typeface="Gill Sans"/>
                  <a:ea typeface="Gill Sans"/>
                  <a:cs typeface="Gill Sans"/>
                  <a:sym typeface="Gill Sans"/>
                </a:rPr>
                <a:t>Puede prevenir infecciones bacterianas.  Muy poca o ninguna presencia en la fórmula o la leche de vaca</a:t>
              </a:r>
              <a:br>
                <a:rPr lang="en-GB" sz="1500">
                  <a:solidFill>
                    <a:srgbClr val="7030A0"/>
                  </a:solidFill>
                  <a:latin typeface="Gill Sans"/>
                  <a:ea typeface="Gill Sans"/>
                  <a:cs typeface="Gill Sans"/>
                  <a:sym typeface="Gill Sans"/>
                </a:rPr>
              </a:br>
              <a:endParaRPr/>
            </a:p>
          </p:txBody>
        </p:sp>
        <p:sp>
          <p:nvSpPr>
            <p:cNvPr id="597" name="Google Shape;597;p35"/>
            <p:cNvSpPr/>
            <p:nvPr/>
          </p:nvSpPr>
          <p:spPr>
            <a:xfrm>
              <a:off x="3825628" y="2187777"/>
              <a:ext cx="893330" cy="862981"/>
            </a:xfrm>
            <a:prstGeom prst="ellipse">
              <a:avLst/>
            </a:prstGeom>
            <a:noFill/>
            <a:ln w="53975"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cxnSp>
          <p:nvCxnSpPr>
            <p:cNvPr id="598" name="Google Shape;598;p35"/>
            <p:cNvCxnSpPr/>
            <p:nvPr/>
          </p:nvCxnSpPr>
          <p:spPr>
            <a:xfrm>
              <a:off x="1977275" y="2010539"/>
              <a:ext cx="1842799" cy="399335"/>
            </a:xfrm>
            <a:prstGeom prst="straightConnector1">
              <a:avLst/>
            </a:prstGeom>
            <a:noFill/>
            <a:ln w="25400" cap="flat" cmpd="sng">
              <a:solidFill>
                <a:srgbClr val="7030A0"/>
              </a:solidFill>
              <a:prstDash val="solid"/>
              <a:round/>
              <a:headEnd type="none" w="sm" len="sm"/>
              <a:tailEnd type="triangle" w="med" len="med"/>
            </a:ln>
            <a:effectLst>
              <a:outerShdw blurRad="40000" dist="20000" dir="5400000" rotWithShape="0">
                <a:srgbClr val="000000">
                  <a:alpha val="37647"/>
                </a:srgbClr>
              </a:outerShdw>
            </a:effectLst>
          </p:spPr>
        </p:cxnSp>
      </p:grpSp>
      <p:grpSp>
        <p:nvGrpSpPr>
          <p:cNvPr id="599" name="Google Shape;599;p35"/>
          <p:cNvGrpSpPr/>
          <p:nvPr/>
        </p:nvGrpSpPr>
        <p:grpSpPr>
          <a:xfrm>
            <a:off x="5159939" y="3602406"/>
            <a:ext cx="3330919" cy="1615827"/>
            <a:chOff x="5159939" y="3602406"/>
            <a:chExt cx="3330919" cy="1615827"/>
          </a:xfrm>
        </p:grpSpPr>
        <p:sp>
          <p:nvSpPr>
            <p:cNvPr id="600" name="Google Shape;600;p35"/>
            <p:cNvSpPr/>
            <p:nvPr/>
          </p:nvSpPr>
          <p:spPr>
            <a:xfrm>
              <a:off x="5159939" y="4461411"/>
              <a:ext cx="783772" cy="683281"/>
            </a:xfrm>
            <a:prstGeom prst="ellipse">
              <a:avLst/>
            </a:prstGeom>
            <a:noFill/>
            <a:ln w="53975" cap="flat" cmpd="sng">
              <a:solidFill>
                <a:srgbClr val="2962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sp>
          <p:nvSpPr>
            <p:cNvPr id="601" name="Google Shape;601;p35"/>
            <p:cNvSpPr txBox="1"/>
            <p:nvPr/>
          </p:nvSpPr>
          <p:spPr>
            <a:xfrm>
              <a:off x="6939644" y="3602406"/>
              <a:ext cx="1551214" cy="1615827"/>
            </a:xfrm>
            <a:prstGeom prst="rect">
              <a:avLst/>
            </a:prstGeom>
            <a:noFill/>
            <a:ln w="28575" cap="flat" cmpd="sng">
              <a:solidFill>
                <a:srgbClr val="29622B"/>
              </a:solidFill>
              <a:prstDash val="solid"/>
              <a:round/>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GB" sz="1500">
                  <a:solidFill>
                    <a:srgbClr val="29622B"/>
                  </a:solidFill>
                  <a:latin typeface="Gill Sans"/>
                  <a:ea typeface="Gill Sans"/>
                  <a:cs typeface="Gill Sans"/>
                  <a:sym typeface="Gill Sans"/>
                </a:rPr>
                <a:t>Difícil de procesar para los riñones de un bebé y puede provocar pérdidas urinarias y deshidratación</a:t>
              </a:r>
              <a:br>
                <a:rPr lang="en-GB" sz="1500">
                  <a:solidFill>
                    <a:srgbClr val="29622B"/>
                  </a:solidFill>
                  <a:latin typeface="Gill Sans"/>
                  <a:ea typeface="Gill Sans"/>
                  <a:cs typeface="Gill Sans"/>
                  <a:sym typeface="Gill Sans"/>
                </a:rPr>
              </a:br>
              <a:endParaRPr/>
            </a:p>
          </p:txBody>
        </p:sp>
        <p:cxnSp>
          <p:nvCxnSpPr>
            <p:cNvPr id="602" name="Google Shape;602;p35"/>
            <p:cNvCxnSpPr/>
            <p:nvPr/>
          </p:nvCxnSpPr>
          <p:spPr>
            <a:xfrm flipH="1">
              <a:off x="5943711" y="3848365"/>
              <a:ext cx="995934" cy="787896"/>
            </a:xfrm>
            <a:prstGeom prst="straightConnector1">
              <a:avLst/>
            </a:prstGeom>
            <a:noFill/>
            <a:ln w="25400" cap="flat" cmpd="sng">
              <a:solidFill>
                <a:srgbClr val="29622B"/>
              </a:solidFill>
              <a:prstDash val="solid"/>
              <a:round/>
              <a:headEnd type="none" w="sm" len="sm"/>
              <a:tailEnd type="triangle" w="med" len="med"/>
            </a:ln>
            <a:effectLst>
              <a:outerShdw blurRad="40000" dist="20000" dir="5400000" rotWithShape="0">
                <a:srgbClr val="000000">
                  <a:alpha val="37647"/>
                </a:srgbClr>
              </a:outerShdw>
            </a:effectLst>
          </p:spPr>
        </p:cxnSp>
      </p:grpSp>
      <p:grpSp>
        <p:nvGrpSpPr>
          <p:cNvPr id="603" name="Google Shape;603;p35"/>
          <p:cNvGrpSpPr/>
          <p:nvPr/>
        </p:nvGrpSpPr>
        <p:grpSpPr>
          <a:xfrm>
            <a:off x="5392514" y="5054335"/>
            <a:ext cx="2820758" cy="1257424"/>
            <a:chOff x="5392514" y="5054335"/>
            <a:chExt cx="2820758" cy="1257424"/>
          </a:xfrm>
        </p:grpSpPr>
        <p:sp>
          <p:nvSpPr>
            <p:cNvPr id="604" name="Google Shape;604;p35"/>
            <p:cNvSpPr txBox="1"/>
            <p:nvPr/>
          </p:nvSpPr>
          <p:spPr>
            <a:xfrm>
              <a:off x="6908800" y="5388429"/>
              <a:ext cx="1304472" cy="923330"/>
            </a:xfrm>
            <a:prstGeom prst="rect">
              <a:avLst/>
            </a:prstGeom>
            <a:noFill/>
            <a:ln w="25400" cap="flat" cmpd="sng">
              <a:solidFill>
                <a:srgbClr val="7C0706"/>
              </a:solidFill>
              <a:prstDash val="solid"/>
              <a:round/>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GB" sz="1500">
                  <a:solidFill>
                    <a:schemeClr val="accent1"/>
                  </a:solidFill>
                  <a:latin typeface="Gill Sans"/>
                  <a:ea typeface="Gill Sans"/>
                  <a:cs typeface="Gill Sans"/>
                  <a:sym typeface="Gill Sans"/>
                </a:rPr>
                <a:t>Muy poco hierro pone en riesgo anemia</a:t>
              </a:r>
              <a:br>
                <a:rPr lang="en-GB" sz="1500">
                  <a:solidFill>
                    <a:schemeClr val="accent1"/>
                  </a:solidFill>
                  <a:latin typeface="Gill Sans"/>
                  <a:ea typeface="Gill Sans"/>
                  <a:cs typeface="Gill Sans"/>
                  <a:sym typeface="Gill Sans"/>
                </a:rPr>
              </a:br>
              <a:endParaRPr/>
            </a:p>
          </p:txBody>
        </p:sp>
        <p:sp>
          <p:nvSpPr>
            <p:cNvPr id="605" name="Google Shape;605;p35"/>
            <p:cNvSpPr/>
            <p:nvPr/>
          </p:nvSpPr>
          <p:spPr>
            <a:xfrm>
              <a:off x="5392514" y="5054335"/>
              <a:ext cx="403234" cy="414872"/>
            </a:xfrm>
            <a:prstGeom prst="ellipse">
              <a:avLst/>
            </a:prstGeom>
            <a:noFill/>
            <a:ln w="53975" cap="flat" cmpd="sng">
              <a:solidFill>
                <a:srgbClr val="7C07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ill Sans"/>
                <a:ea typeface="Gill Sans"/>
                <a:cs typeface="Gill Sans"/>
                <a:sym typeface="Gill Sans"/>
              </a:endParaRPr>
            </a:p>
          </p:txBody>
        </p:sp>
        <p:cxnSp>
          <p:nvCxnSpPr>
            <p:cNvPr id="606" name="Google Shape;606;p35"/>
            <p:cNvCxnSpPr>
              <a:stCxn id="604" idx="1"/>
            </p:cNvCxnSpPr>
            <p:nvPr/>
          </p:nvCxnSpPr>
          <p:spPr>
            <a:xfrm rot="10800000">
              <a:off x="5726200" y="5291794"/>
              <a:ext cx="1182600" cy="5583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grpSp>
      <p:grpSp>
        <p:nvGrpSpPr>
          <p:cNvPr id="607" name="Google Shape;607;p35"/>
          <p:cNvGrpSpPr/>
          <p:nvPr/>
        </p:nvGrpSpPr>
        <p:grpSpPr>
          <a:xfrm>
            <a:off x="424634" y="4636261"/>
            <a:ext cx="4440664" cy="1154162"/>
            <a:chOff x="424634" y="4636261"/>
            <a:chExt cx="4440664" cy="1154162"/>
          </a:xfrm>
        </p:grpSpPr>
        <p:sp>
          <p:nvSpPr>
            <p:cNvPr id="608" name="Google Shape;608;p35"/>
            <p:cNvSpPr txBox="1"/>
            <p:nvPr/>
          </p:nvSpPr>
          <p:spPr>
            <a:xfrm>
              <a:off x="424634" y="4636261"/>
              <a:ext cx="1552641" cy="1154162"/>
            </a:xfrm>
            <a:prstGeom prst="rect">
              <a:avLst/>
            </a:prstGeom>
            <a:solidFill>
              <a:srgbClr val="FDCFCE"/>
            </a:solidFill>
            <a:ln w="9525" cap="flat" cmpd="sng">
              <a:solidFill>
                <a:srgbClr val="FF0000"/>
              </a:solidFill>
              <a:prstDash val="solid"/>
              <a:round/>
              <a:headEnd type="none" w="sm" len="sm"/>
              <a:tailEnd type="none" w="sm" len="sm"/>
            </a:ln>
          </p:spPr>
          <p:txBody>
            <a:bodyPr spcFirstLastPara="1" wrap="square" lIns="0" tIns="0" rIns="0" bIns="0" anchor="t" anchorCtr="0">
              <a:spAutoFit/>
            </a:bodyPr>
            <a:lstStyle/>
            <a:p>
              <a:pPr marL="0" marR="0" lvl="0" indent="0" algn="l" rtl="0">
                <a:spcBef>
                  <a:spcPts val="0"/>
                </a:spcBef>
                <a:spcAft>
                  <a:spcPts val="0"/>
                </a:spcAft>
                <a:buNone/>
              </a:pPr>
              <a:r>
                <a:rPr lang="en-GB" sz="1500">
                  <a:solidFill>
                    <a:schemeClr val="dk2"/>
                  </a:solidFill>
                  <a:latin typeface="Gill Sans"/>
                  <a:ea typeface="Gill Sans"/>
                  <a:cs typeface="Gill Sans"/>
                  <a:sym typeface="Gill Sans"/>
                </a:rPr>
                <a:t>No hay protección inmune específica en la fórmula o la leche de vaca</a:t>
              </a:r>
              <a:br>
                <a:rPr lang="en-GB" sz="1500">
                  <a:solidFill>
                    <a:schemeClr val="dk2"/>
                  </a:solidFill>
                  <a:latin typeface="Gill Sans"/>
                  <a:ea typeface="Gill Sans"/>
                  <a:cs typeface="Gill Sans"/>
                  <a:sym typeface="Gill Sans"/>
                </a:rPr>
              </a:br>
              <a:endParaRPr/>
            </a:p>
          </p:txBody>
        </p:sp>
        <p:cxnSp>
          <p:nvCxnSpPr>
            <p:cNvPr id="609" name="Google Shape;609;p35"/>
            <p:cNvCxnSpPr/>
            <p:nvPr/>
          </p:nvCxnSpPr>
          <p:spPr>
            <a:xfrm>
              <a:off x="2016784" y="4865298"/>
              <a:ext cx="2848514" cy="759125"/>
            </a:xfrm>
            <a:prstGeom prst="straightConnector1">
              <a:avLst/>
            </a:prstGeom>
            <a:noFill/>
            <a:ln w="44450" cap="flat" cmpd="sng">
              <a:solidFill>
                <a:schemeClr val="accent5"/>
              </a:solidFill>
              <a:prstDash val="solid"/>
              <a:round/>
              <a:headEnd type="none" w="sm" len="sm"/>
              <a:tailEnd type="triangle" w="med" len="med"/>
            </a:ln>
            <a:effectLst>
              <a:outerShdw blurRad="40000" dist="20000" dir="5400000" rotWithShape="0">
                <a:srgbClr val="000000">
                  <a:alpha val="37647"/>
                </a:srgbClr>
              </a:outerShdw>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1"/>
                                        </p:tgtEl>
                                        <p:attrNameLst>
                                          <p:attrName>style.visibility</p:attrName>
                                        </p:attrNameLst>
                                      </p:cBhvr>
                                      <p:to>
                                        <p:strVal val="visible"/>
                                      </p:to>
                                    </p:set>
                                    <p:anim calcmode="lin" valueType="num">
                                      <p:cBhvr additive="base">
                                        <p:cTn id="7" dur="500"/>
                                        <p:tgtEl>
                                          <p:spTgt spid="59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99"/>
                                        </p:tgtEl>
                                        <p:attrNameLst>
                                          <p:attrName>style.visibility</p:attrName>
                                        </p:attrNameLst>
                                      </p:cBhvr>
                                      <p:to>
                                        <p:strVal val="visible"/>
                                      </p:to>
                                    </p:set>
                                    <p:anim calcmode="lin" valueType="num">
                                      <p:cBhvr additive="base">
                                        <p:cTn id="12" dur="500"/>
                                        <p:tgtEl>
                                          <p:spTgt spid="59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03"/>
                                        </p:tgtEl>
                                        <p:attrNameLst>
                                          <p:attrName>style.visibility</p:attrName>
                                        </p:attrNameLst>
                                      </p:cBhvr>
                                      <p:to>
                                        <p:strVal val="visible"/>
                                      </p:to>
                                    </p:set>
                                    <p:anim calcmode="lin" valueType="num">
                                      <p:cBhvr additive="base">
                                        <p:cTn id="17" dur="500"/>
                                        <p:tgtEl>
                                          <p:spTgt spid="60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95"/>
                                        </p:tgtEl>
                                        <p:attrNameLst>
                                          <p:attrName>style.visibility</p:attrName>
                                        </p:attrNameLst>
                                      </p:cBhvr>
                                      <p:to>
                                        <p:strVal val="visible"/>
                                      </p:to>
                                    </p:set>
                                    <p:anim calcmode="lin" valueType="num">
                                      <p:cBhvr additive="base">
                                        <p:cTn id="22" dur="500"/>
                                        <p:tgtEl>
                                          <p:spTgt spid="5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p:cNvSpPr>
            <a:spLocks noGrp="1"/>
          </p:cNvSpPr>
          <p:nvPr>
            <p:ph type="ftr" sz="quarter" idx="11"/>
          </p:nvPr>
        </p:nvSpPr>
        <p:spPr/>
        <p:txBody>
          <a:bodyPr/>
          <a:lstStyle/>
          <a:p>
            <a:endParaRPr lang="en-US"/>
          </a:p>
        </p:txBody>
      </p:sp>
      <p:sp>
        <p:nvSpPr>
          <p:cNvPr id="9" name="Title 7"/>
          <p:cNvSpPr txBox="1">
            <a:spLocks/>
          </p:cNvSpPr>
          <p:nvPr/>
        </p:nvSpPr>
        <p:spPr>
          <a:xfrm>
            <a:off x="430678" y="485049"/>
            <a:ext cx="8282643" cy="1348102"/>
          </a:xfrm>
          <a:prstGeom prst="rect">
            <a:avLst/>
          </a:prstGeom>
        </p:spPr>
        <p:txBody>
          <a:bodyPr>
            <a:normAutofit fontScale="97500"/>
          </a:bodyPr>
          <a:lst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a:lstStyle>
          <a:p>
            <a:pPr algn="ctr"/>
            <a:r>
              <a:rPr lang="en-US" sz="4800" dirty="0" err="1">
                <a:latin typeface="Trade Gothic LT Com Cn" panose="020B0806040303020004"/>
              </a:rPr>
              <a:t>En</a:t>
            </a:r>
            <a:r>
              <a:rPr lang="en-US" sz="4800" dirty="0">
                <a:latin typeface="Trade Gothic LT Com Cn" panose="020B0806040303020004"/>
              </a:rPr>
              <a:t> Honduras:</a:t>
            </a:r>
          </a:p>
        </p:txBody>
      </p:sp>
      <p:grpSp>
        <p:nvGrpSpPr>
          <p:cNvPr id="11" name="Grupo 10"/>
          <p:cNvGrpSpPr/>
          <p:nvPr/>
        </p:nvGrpSpPr>
        <p:grpSpPr>
          <a:xfrm>
            <a:off x="-29544" y="5639007"/>
            <a:ext cx="9144000" cy="1062199"/>
            <a:chOff x="0" y="5795801"/>
            <a:chExt cx="9144000" cy="1062199"/>
          </a:xfrm>
        </p:grpSpPr>
        <p:sp>
          <p:nvSpPr>
            <p:cNvPr id="12" name="Rectángulo 11"/>
            <p:cNvSpPr/>
            <p:nvPr/>
          </p:nvSpPr>
          <p:spPr>
            <a:xfrm>
              <a:off x="0" y="5795801"/>
              <a:ext cx="9144000" cy="106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latin typeface="Gill Sans Infant Std"/>
                <a:cs typeface="Gill Sans Infant Std"/>
              </a:endParaRPr>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0106" y="6152427"/>
              <a:ext cx="1848048" cy="377318"/>
            </a:xfrm>
            <a:prstGeom prst="rect">
              <a:avLst/>
            </a:prstGeom>
          </p:spPr>
        </p:pic>
      </p:grpSp>
      <p:grpSp>
        <p:nvGrpSpPr>
          <p:cNvPr id="19" name="Grupo 18"/>
          <p:cNvGrpSpPr/>
          <p:nvPr/>
        </p:nvGrpSpPr>
        <p:grpSpPr>
          <a:xfrm>
            <a:off x="3951164" y="1398917"/>
            <a:ext cx="4436201" cy="2859742"/>
            <a:chOff x="3951164" y="1398917"/>
            <a:chExt cx="4436201" cy="2859742"/>
          </a:xfrm>
        </p:grpSpPr>
        <p:sp>
          <p:nvSpPr>
            <p:cNvPr id="20" name="Forma libre 19"/>
            <p:cNvSpPr/>
            <p:nvPr/>
          </p:nvSpPr>
          <p:spPr>
            <a:xfrm>
              <a:off x="6784022" y="1491168"/>
              <a:ext cx="1603343" cy="737998"/>
            </a:xfrm>
            <a:custGeom>
              <a:avLst/>
              <a:gdLst>
                <a:gd name="connsiteX0" fmla="*/ 123002 w 737997"/>
                <a:gd name="connsiteY0" fmla="*/ 0 h 1603342"/>
                <a:gd name="connsiteX1" fmla="*/ 614995 w 737997"/>
                <a:gd name="connsiteY1" fmla="*/ 0 h 1603342"/>
                <a:gd name="connsiteX2" fmla="*/ 737997 w 737997"/>
                <a:gd name="connsiteY2" fmla="*/ 123002 h 1603342"/>
                <a:gd name="connsiteX3" fmla="*/ 737997 w 737997"/>
                <a:gd name="connsiteY3" fmla="*/ 1603342 h 1603342"/>
                <a:gd name="connsiteX4" fmla="*/ 737997 w 737997"/>
                <a:gd name="connsiteY4" fmla="*/ 1603342 h 1603342"/>
                <a:gd name="connsiteX5" fmla="*/ 0 w 737997"/>
                <a:gd name="connsiteY5" fmla="*/ 1603342 h 1603342"/>
                <a:gd name="connsiteX6" fmla="*/ 0 w 737997"/>
                <a:gd name="connsiteY6" fmla="*/ 1603342 h 1603342"/>
                <a:gd name="connsiteX7" fmla="*/ 0 w 737997"/>
                <a:gd name="connsiteY7" fmla="*/ 123002 h 1603342"/>
                <a:gd name="connsiteX8" fmla="*/ 123002 w 737997"/>
                <a:gd name="connsiteY8" fmla="*/ 0 h 160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997" h="1603342">
                  <a:moveTo>
                    <a:pt x="737997" y="267230"/>
                  </a:moveTo>
                  <a:lnTo>
                    <a:pt x="737997" y="1336112"/>
                  </a:lnTo>
                  <a:cubicBezTo>
                    <a:pt x="737997" y="1483698"/>
                    <a:pt x="712649" y="1603341"/>
                    <a:pt x="681381" y="1603341"/>
                  </a:cubicBezTo>
                  <a:lnTo>
                    <a:pt x="0" y="1603341"/>
                  </a:lnTo>
                  <a:lnTo>
                    <a:pt x="0" y="1603341"/>
                  </a:lnTo>
                  <a:lnTo>
                    <a:pt x="0" y="1"/>
                  </a:lnTo>
                  <a:lnTo>
                    <a:pt x="0" y="1"/>
                  </a:lnTo>
                  <a:lnTo>
                    <a:pt x="681381" y="1"/>
                  </a:lnTo>
                  <a:cubicBezTo>
                    <a:pt x="712649" y="1"/>
                    <a:pt x="737997" y="119644"/>
                    <a:pt x="737997" y="267230"/>
                  </a:cubicBez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9851" rIns="283676" bIns="159852" numCol="1" spcCol="1270" anchor="ctr" anchorCtr="0">
              <a:noAutofit/>
            </a:bodyPr>
            <a:lstStyle/>
            <a:p>
              <a:pPr marL="0" lvl="1" algn="l" defTabSz="1066800">
                <a:lnSpc>
                  <a:spcPct val="90000"/>
                </a:lnSpc>
                <a:spcBef>
                  <a:spcPct val="0"/>
                </a:spcBef>
                <a:spcAft>
                  <a:spcPct val="15000"/>
                </a:spcAft>
              </a:pPr>
              <a:r>
                <a:rPr lang="es-ES" sz="2400" kern="1200" dirty="0"/>
                <a:t>16.8</a:t>
              </a:r>
            </a:p>
          </p:txBody>
        </p:sp>
        <p:sp>
          <p:nvSpPr>
            <p:cNvPr id="21" name="Forma libre 20"/>
            <p:cNvSpPr/>
            <p:nvPr/>
          </p:nvSpPr>
          <p:spPr>
            <a:xfrm>
              <a:off x="3951164" y="1398917"/>
              <a:ext cx="2832859" cy="922497"/>
            </a:xfrm>
            <a:custGeom>
              <a:avLst/>
              <a:gdLst>
                <a:gd name="connsiteX0" fmla="*/ 0 w 2832859"/>
                <a:gd name="connsiteY0" fmla="*/ 153753 h 922497"/>
                <a:gd name="connsiteX1" fmla="*/ 153753 w 2832859"/>
                <a:gd name="connsiteY1" fmla="*/ 0 h 922497"/>
                <a:gd name="connsiteX2" fmla="*/ 2679106 w 2832859"/>
                <a:gd name="connsiteY2" fmla="*/ 0 h 922497"/>
                <a:gd name="connsiteX3" fmla="*/ 2832859 w 2832859"/>
                <a:gd name="connsiteY3" fmla="*/ 153753 h 922497"/>
                <a:gd name="connsiteX4" fmla="*/ 2832859 w 2832859"/>
                <a:gd name="connsiteY4" fmla="*/ 768744 h 922497"/>
                <a:gd name="connsiteX5" fmla="*/ 2679106 w 2832859"/>
                <a:gd name="connsiteY5" fmla="*/ 922497 h 922497"/>
                <a:gd name="connsiteX6" fmla="*/ 153753 w 2832859"/>
                <a:gd name="connsiteY6" fmla="*/ 922497 h 922497"/>
                <a:gd name="connsiteX7" fmla="*/ 0 w 2832859"/>
                <a:gd name="connsiteY7" fmla="*/ 768744 h 922497"/>
                <a:gd name="connsiteX8" fmla="*/ 0 w 2832859"/>
                <a:gd name="connsiteY8" fmla="*/ 153753 h 9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2859" h="922497">
                  <a:moveTo>
                    <a:pt x="0" y="153753"/>
                  </a:moveTo>
                  <a:cubicBezTo>
                    <a:pt x="0" y="68838"/>
                    <a:pt x="68838" y="0"/>
                    <a:pt x="153753" y="0"/>
                  </a:cubicBezTo>
                  <a:lnTo>
                    <a:pt x="2679106" y="0"/>
                  </a:lnTo>
                  <a:cubicBezTo>
                    <a:pt x="2764021" y="0"/>
                    <a:pt x="2832859" y="68838"/>
                    <a:pt x="2832859" y="153753"/>
                  </a:cubicBezTo>
                  <a:lnTo>
                    <a:pt x="2832859" y="768744"/>
                  </a:lnTo>
                  <a:cubicBezTo>
                    <a:pt x="2832859" y="853659"/>
                    <a:pt x="2764021" y="922497"/>
                    <a:pt x="2679106" y="922497"/>
                  </a:cubicBezTo>
                  <a:lnTo>
                    <a:pt x="153753" y="922497"/>
                  </a:lnTo>
                  <a:cubicBezTo>
                    <a:pt x="68838" y="922497"/>
                    <a:pt x="0" y="853659"/>
                    <a:pt x="0" y="768744"/>
                  </a:cubicBezTo>
                  <a:lnTo>
                    <a:pt x="0" y="15375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6473" tIns="90753" rIns="136473" bIns="90753" numCol="1" spcCol="1270" anchor="ctr" anchorCtr="0">
              <a:noAutofit/>
            </a:bodyPr>
            <a:lstStyle/>
            <a:p>
              <a:pPr lvl="0" algn="ctr" defTabSz="1066800">
                <a:lnSpc>
                  <a:spcPct val="90000"/>
                </a:lnSpc>
                <a:spcBef>
                  <a:spcPct val="0"/>
                </a:spcBef>
                <a:spcAft>
                  <a:spcPct val="35000"/>
                </a:spcAft>
              </a:pPr>
              <a:r>
                <a:rPr lang="es-ES" sz="2400" dirty="0"/>
                <a:t>Mortalidad</a:t>
              </a:r>
              <a:r>
                <a:rPr lang="es-ES" sz="1200" dirty="0"/>
                <a:t> POR CADA 1.000 NACIDOS VIVOS
</a:t>
              </a:r>
              <a:endParaRPr lang="es-ES" sz="1200" kern="1200" dirty="0"/>
            </a:p>
          </p:txBody>
        </p:sp>
        <p:sp>
          <p:nvSpPr>
            <p:cNvPr id="22" name="Forma libre 21"/>
            <p:cNvSpPr/>
            <p:nvPr/>
          </p:nvSpPr>
          <p:spPr>
            <a:xfrm>
              <a:off x="6784022" y="2459789"/>
              <a:ext cx="1603343" cy="737998"/>
            </a:xfrm>
            <a:custGeom>
              <a:avLst/>
              <a:gdLst>
                <a:gd name="connsiteX0" fmla="*/ 123002 w 737997"/>
                <a:gd name="connsiteY0" fmla="*/ 0 h 1603342"/>
                <a:gd name="connsiteX1" fmla="*/ 614995 w 737997"/>
                <a:gd name="connsiteY1" fmla="*/ 0 h 1603342"/>
                <a:gd name="connsiteX2" fmla="*/ 737997 w 737997"/>
                <a:gd name="connsiteY2" fmla="*/ 123002 h 1603342"/>
                <a:gd name="connsiteX3" fmla="*/ 737997 w 737997"/>
                <a:gd name="connsiteY3" fmla="*/ 1603342 h 1603342"/>
                <a:gd name="connsiteX4" fmla="*/ 737997 w 737997"/>
                <a:gd name="connsiteY4" fmla="*/ 1603342 h 1603342"/>
                <a:gd name="connsiteX5" fmla="*/ 0 w 737997"/>
                <a:gd name="connsiteY5" fmla="*/ 1603342 h 1603342"/>
                <a:gd name="connsiteX6" fmla="*/ 0 w 737997"/>
                <a:gd name="connsiteY6" fmla="*/ 1603342 h 1603342"/>
                <a:gd name="connsiteX7" fmla="*/ 0 w 737997"/>
                <a:gd name="connsiteY7" fmla="*/ 123002 h 1603342"/>
                <a:gd name="connsiteX8" fmla="*/ 123002 w 737997"/>
                <a:gd name="connsiteY8" fmla="*/ 0 h 160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997" h="1603342">
                  <a:moveTo>
                    <a:pt x="737997" y="267230"/>
                  </a:moveTo>
                  <a:lnTo>
                    <a:pt x="737997" y="1336112"/>
                  </a:lnTo>
                  <a:cubicBezTo>
                    <a:pt x="737997" y="1483698"/>
                    <a:pt x="712649" y="1603341"/>
                    <a:pt x="681381" y="1603341"/>
                  </a:cubicBezTo>
                  <a:lnTo>
                    <a:pt x="0" y="1603341"/>
                  </a:lnTo>
                  <a:lnTo>
                    <a:pt x="0" y="1603341"/>
                  </a:lnTo>
                  <a:lnTo>
                    <a:pt x="0" y="1"/>
                  </a:lnTo>
                  <a:lnTo>
                    <a:pt x="0" y="1"/>
                  </a:lnTo>
                  <a:lnTo>
                    <a:pt x="681381" y="1"/>
                  </a:lnTo>
                  <a:cubicBezTo>
                    <a:pt x="712649" y="1"/>
                    <a:pt x="737997" y="119644"/>
                    <a:pt x="737997" y="267230"/>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9851" rIns="283676" bIns="159852" numCol="1" spcCol="1270" anchor="ctr" anchorCtr="0">
              <a:noAutofit/>
            </a:bodyPr>
            <a:lstStyle/>
            <a:p>
              <a:pPr marL="0" lvl="1" algn="l" defTabSz="1066800">
                <a:lnSpc>
                  <a:spcPct val="90000"/>
                </a:lnSpc>
                <a:spcBef>
                  <a:spcPct val="0"/>
                </a:spcBef>
                <a:spcAft>
                  <a:spcPct val="15000"/>
                </a:spcAft>
              </a:pPr>
              <a:r>
                <a:rPr lang="es-ES" sz="2400" kern="1200" dirty="0"/>
                <a:t>20%</a:t>
              </a:r>
            </a:p>
          </p:txBody>
        </p:sp>
        <p:sp>
          <p:nvSpPr>
            <p:cNvPr id="23" name="Forma libre 22"/>
            <p:cNvSpPr/>
            <p:nvPr/>
          </p:nvSpPr>
          <p:spPr>
            <a:xfrm>
              <a:off x="3951164" y="2367540"/>
              <a:ext cx="2832859" cy="922497"/>
            </a:xfrm>
            <a:custGeom>
              <a:avLst/>
              <a:gdLst>
                <a:gd name="connsiteX0" fmla="*/ 0 w 2832859"/>
                <a:gd name="connsiteY0" fmla="*/ 153753 h 922497"/>
                <a:gd name="connsiteX1" fmla="*/ 153753 w 2832859"/>
                <a:gd name="connsiteY1" fmla="*/ 0 h 922497"/>
                <a:gd name="connsiteX2" fmla="*/ 2679106 w 2832859"/>
                <a:gd name="connsiteY2" fmla="*/ 0 h 922497"/>
                <a:gd name="connsiteX3" fmla="*/ 2832859 w 2832859"/>
                <a:gd name="connsiteY3" fmla="*/ 153753 h 922497"/>
                <a:gd name="connsiteX4" fmla="*/ 2832859 w 2832859"/>
                <a:gd name="connsiteY4" fmla="*/ 768744 h 922497"/>
                <a:gd name="connsiteX5" fmla="*/ 2679106 w 2832859"/>
                <a:gd name="connsiteY5" fmla="*/ 922497 h 922497"/>
                <a:gd name="connsiteX6" fmla="*/ 153753 w 2832859"/>
                <a:gd name="connsiteY6" fmla="*/ 922497 h 922497"/>
                <a:gd name="connsiteX7" fmla="*/ 0 w 2832859"/>
                <a:gd name="connsiteY7" fmla="*/ 768744 h 922497"/>
                <a:gd name="connsiteX8" fmla="*/ 0 w 2832859"/>
                <a:gd name="connsiteY8" fmla="*/ 153753 h 9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2859" h="922497">
                  <a:moveTo>
                    <a:pt x="0" y="153753"/>
                  </a:moveTo>
                  <a:cubicBezTo>
                    <a:pt x="0" y="68838"/>
                    <a:pt x="68838" y="0"/>
                    <a:pt x="153753" y="0"/>
                  </a:cubicBezTo>
                  <a:lnTo>
                    <a:pt x="2679106" y="0"/>
                  </a:lnTo>
                  <a:cubicBezTo>
                    <a:pt x="2764021" y="0"/>
                    <a:pt x="2832859" y="68838"/>
                    <a:pt x="2832859" y="153753"/>
                  </a:cubicBezTo>
                  <a:lnTo>
                    <a:pt x="2832859" y="768744"/>
                  </a:lnTo>
                  <a:cubicBezTo>
                    <a:pt x="2832859" y="853659"/>
                    <a:pt x="2764021" y="922497"/>
                    <a:pt x="2679106" y="922497"/>
                  </a:cubicBezTo>
                  <a:lnTo>
                    <a:pt x="153753" y="922497"/>
                  </a:lnTo>
                  <a:cubicBezTo>
                    <a:pt x="68838" y="922497"/>
                    <a:pt x="0" y="853659"/>
                    <a:pt x="0" y="768744"/>
                  </a:cubicBezTo>
                  <a:lnTo>
                    <a:pt x="0" y="15375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6473" tIns="90753" rIns="136473" bIns="90753" numCol="1" spcCol="1270" anchor="ctr" anchorCtr="0">
              <a:noAutofit/>
            </a:bodyPr>
            <a:lstStyle/>
            <a:p>
              <a:pPr lvl="0" algn="ctr" defTabSz="1066800">
                <a:lnSpc>
                  <a:spcPct val="90000"/>
                </a:lnSpc>
                <a:spcBef>
                  <a:spcPct val="0"/>
                </a:spcBef>
                <a:spcAft>
                  <a:spcPct val="35000"/>
                </a:spcAft>
              </a:pPr>
              <a:endParaRPr lang="es-ES" sz="2400" kern="1200" dirty="0"/>
            </a:p>
          </p:txBody>
        </p:sp>
        <p:sp>
          <p:nvSpPr>
            <p:cNvPr id="24" name="Forma libre 23"/>
            <p:cNvSpPr/>
            <p:nvPr/>
          </p:nvSpPr>
          <p:spPr>
            <a:xfrm>
              <a:off x="6784022" y="3428411"/>
              <a:ext cx="1603343" cy="737998"/>
            </a:xfrm>
            <a:custGeom>
              <a:avLst/>
              <a:gdLst>
                <a:gd name="connsiteX0" fmla="*/ 123002 w 737997"/>
                <a:gd name="connsiteY0" fmla="*/ 0 h 1603342"/>
                <a:gd name="connsiteX1" fmla="*/ 614995 w 737997"/>
                <a:gd name="connsiteY1" fmla="*/ 0 h 1603342"/>
                <a:gd name="connsiteX2" fmla="*/ 737997 w 737997"/>
                <a:gd name="connsiteY2" fmla="*/ 123002 h 1603342"/>
                <a:gd name="connsiteX3" fmla="*/ 737997 w 737997"/>
                <a:gd name="connsiteY3" fmla="*/ 1603342 h 1603342"/>
                <a:gd name="connsiteX4" fmla="*/ 737997 w 737997"/>
                <a:gd name="connsiteY4" fmla="*/ 1603342 h 1603342"/>
                <a:gd name="connsiteX5" fmla="*/ 0 w 737997"/>
                <a:gd name="connsiteY5" fmla="*/ 1603342 h 1603342"/>
                <a:gd name="connsiteX6" fmla="*/ 0 w 737997"/>
                <a:gd name="connsiteY6" fmla="*/ 1603342 h 1603342"/>
                <a:gd name="connsiteX7" fmla="*/ 0 w 737997"/>
                <a:gd name="connsiteY7" fmla="*/ 123002 h 1603342"/>
                <a:gd name="connsiteX8" fmla="*/ 123002 w 737997"/>
                <a:gd name="connsiteY8" fmla="*/ 0 h 160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997" h="1603342">
                  <a:moveTo>
                    <a:pt x="737997" y="267230"/>
                  </a:moveTo>
                  <a:lnTo>
                    <a:pt x="737997" y="1336112"/>
                  </a:lnTo>
                  <a:cubicBezTo>
                    <a:pt x="737997" y="1483698"/>
                    <a:pt x="712649" y="1603341"/>
                    <a:pt x="681381" y="1603341"/>
                  </a:cubicBezTo>
                  <a:lnTo>
                    <a:pt x="0" y="1603341"/>
                  </a:lnTo>
                  <a:lnTo>
                    <a:pt x="0" y="1603341"/>
                  </a:lnTo>
                  <a:lnTo>
                    <a:pt x="0" y="1"/>
                  </a:lnTo>
                  <a:lnTo>
                    <a:pt x="0" y="1"/>
                  </a:lnTo>
                  <a:lnTo>
                    <a:pt x="681381" y="1"/>
                  </a:lnTo>
                  <a:cubicBezTo>
                    <a:pt x="712649" y="1"/>
                    <a:pt x="737997" y="119644"/>
                    <a:pt x="737997" y="267230"/>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9851" rIns="283676" bIns="159852" numCol="1" spcCol="1270" anchor="ctr" anchorCtr="0">
              <a:noAutofit/>
            </a:bodyPr>
            <a:lstStyle/>
            <a:p>
              <a:pPr marL="0" lvl="1" defTabSz="1066800">
                <a:lnSpc>
                  <a:spcPct val="90000"/>
                </a:lnSpc>
                <a:spcBef>
                  <a:spcPct val="0"/>
                </a:spcBef>
                <a:spcAft>
                  <a:spcPct val="15000"/>
                </a:spcAft>
              </a:pPr>
              <a:r>
                <a:rPr lang="es-ES" sz="2400" dirty="0"/>
                <a:t>1,4%</a:t>
              </a:r>
            </a:p>
          </p:txBody>
        </p:sp>
        <p:sp>
          <p:nvSpPr>
            <p:cNvPr id="25" name="Forma libre 24"/>
            <p:cNvSpPr/>
            <p:nvPr/>
          </p:nvSpPr>
          <p:spPr>
            <a:xfrm>
              <a:off x="3951164" y="3336162"/>
              <a:ext cx="2832859" cy="922497"/>
            </a:xfrm>
            <a:custGeom>
              <a:avLst/>
              <a:gdLst>
                <a:gd name="connsiteX0" fmla="*/ 0 w 2832859"/>
                <a:gd name="connsiteY0" fmla="*/ 153753 h 922497"/>
                <a:gd name="connsiteX1" fmla="*/ 153753 w 2832859"/>
                <a:gd name="connsiteY1" fmla="*/ 0 h 922497"/>
                <a:gd name="connsiteX2" fmla="*/ 2679106 w 2832859"/>
                <a:gd name="connsiteY2" fmla="*/ 0 h 922497"/>
                <a:gd name="connsiteX3" fmla="*/ 2832859 w 2832859"/>
                <a:gd name="connsiteY3" fmla="*/ 153753 h 922497"/>
                <a:gd name="connsiteX4" fmla="*/ 2832859 w 2832859"/>
                <a:gd name="connsiteY4" fmla="*/ 768744 h 922497"/>
                <a:gd name="connsiteX5" fmla="*/ 2679106 w 2832859"/>
                <a:gd name="connsiteY5" fmla="*/ 922497 h 922497"/>
                <a:gd name="connsiteX6" fmla="*/ 153753 w 2832859"/>
                <a:gd name="connsiteY6" fmla="*/ 922497 h 922497"/>
                <a:gd name="connsiteX7" fmla="*/ 0 w 2832859"/>
                <a:gd name="connsiteY7" fmla="*/ 768744 h 922497"/>
                <a:gd name="connsiteX8" fmla="*/ 0 w 2832859"/>
                <a:gd name="connsiteY8" fmla="*/ 153753 h 9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2859" h="922497">
                  <a:moveTo>
                    <a:pt x="0" y="153753"/>
                  </a:moveTo>
                  <a:cubicBezTo>
                    <a:pt x="0" y="68838"/>
                    <a:pt x="68838" y="0"/>
                    <a:pt x="153753" y="0"/>
                  </a:cubicBezTo>
                  <a:lnTo>
                    <a:pt x="2679106" y="0"/>
                  </a:lnTo>
                  <a:cubicBezTo>
                    <a:pt x="2764021" y="0"/>
                    <a:pt x="2832859" y="68838"/>
                    <a:pt x="2832859" y="153753"/>
                  </a:cubicBezTo>
                  <a:lnTo>
                    <a:pt x="2832859" y="768744"/>
                  </a:lnTo>
                  <a:cubicBezTo>
                    <a:pt x="2832859" y="853659"/>
                    <a:pt x="2764021" y="922497"/>
                    <a:pt x="2679106" y="922497"/>
                  </a:cubicBezTo>
                  <a:lnTo>
                    <a:pt x="153753" y="922497"/>
                  </a:lnTo>
                  <a:cubicBezTo>
                    <a:pt x="68838" y="922497"/>
                    <a:pt x="0" y="853659"/>
                    <a:pt x="0" y="768744"/>
                  </a:cubicBezTo>
                  <a:lnTo>
                    <a:pt x="0" y="15375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36473" tIns="90753" rIns="136473" bIns="90753" numCol="1" spcCol="1270" anchor="ctr" anchorCtr="0">
              <a:noAutofit/>
            </a:bodyPr>
            <a:lstStyle/>
            <a:p>
              <a:pPr lvl="0" algn="ctr" defTabSz="1066800">
                <a:lnSpc>
                  <a:spcPct val="90000"/>
                </a:lnSpc>
                <a:spcBef>
                  <a:spcPct val="0"/>
                </a:spcBef>
                <a:spcAft>
                  <a:spcPct val="35000"/>
                </a:spcAft>
              </a:pPr>
              <a:r>
                <a:rPr lang="es-ES" sz="2400" dirty="0"/>
                <a:t>Desnutrición aguda</a:t>
              </a:r>
            </a:p>
          </p:txBody>
        </p:sp>
      </p:grpSp>
      <p:sp>
        <p:nvSpPr>
          <p:cNvPr id="18" name="Rectangle 11"/>
          <p:cNvSpPr>
            <a:spLocks noChangeArrowheads="1"/>
          </p:cNvSpPr>
          <p:nvPr/>
        </p:nvSpPr>
        <p:spPr bwMode="auto">
          <a:xfrm>
            <a:off x="5323029" y="4474208"/>
            <a:ext cx="1069524"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defRPr/>
            </a:pPr>
            <a:r>
              <a:rPr lang="en-GB" altLang="en-US" sz="1000" i="1" dirty="0">
                <a:latin typeface="Gill Sans Infant MT" panose="020B0502020104020203" pitchFamily="34" charset="0"/>
              </a:rPr>
              <a:t>UNICEF Child Info</a:t>
            </a:r>
          </a:p>
        </p:txBody>
      </p:sp>
      <p:pic>
        <p:nvPicPr>
          <p:cNvPr id="2" name="Picture 1">
            <a:extLst>
              <a:ext uri="{FF2B5EF4-FFF2-40B4-BE49-F238E27FC236}">
                <a16:creationId xmlns:a16="http://schemas.microsoft.com/office/drawing/2014/main" id="{C35446D2-2922-E44F-BF38-983202007C37}"/>
              </a:ext>
            </a:extLst>
          </p:cNvPr>
          <p:cNvPicPr>
            <a:picLocks noChangeAspect="1"/>
          </p:cNvPicPr>
          <p:nvPr/>
        </p:nvPicPr>
        <p:blipFill>
          <a:blip r:embed="rId4">
            <a:grayscl/>
          </a:blip>
          <a:stretch>
            <a:fillRect/>
          </a:stretch>
        </p:blipFill>
        <p:spPr>
          <a:xfrm>
            <a:off x="74341" y="2115043"/>
            <a:ext cx="3906880" cy="2289157"/>
          </a:xfrm>
          <a:prstGeom prst="rect">
            <a:avLst/>
          </a:prstGeom>
          <a:noFill/>
        </p:spPr>
      </p:pic>
      <p:sp>
        <p:nvSpPr>
          <p:cNvPr id="3" name="Rectangle 2">
            <a:extLst>
              <a:ext uri="{FF2B5EF4-FFF2-40B4-BE49-F238E27FC236}">
                <a16:creationId xmlns:a16="http://schemas.microsoft.com/office/drawing/2014/main" id="{6C7BC280-E6AC-1E47-8929-61A6B99F46E3}"/>
              </a:ext>
            </a:extLst>
          </p:cNvPr>
          <p:cNvSpPr/>
          <p:nvPr/>
        </p:nvSpPr>
        <p:spPr>
          <a:xfrm>
            <a:off x="4193053" y="2645401"/>
            <a:ext cx="2133919" cy="424732"/>
          </a:xfrm>
          <a:prstGeom prst="rect">
            <a:avLst/>
          </a:prstGeom>
        </p:spPr>
        <p:txBody>
          <a:bodyPr wrap="none">
            <a:spAutoFit/>
          </a:bodyPr>
          <a:lstStyle/>
          <a:p>
            <a:pPr lvl="0" algn="ctr" defTabSz="1066800">
              <a:lnSpc>
                <a:spcPct val="90000"/>
              </a:lnSpc>
              <a:spcBef>
                <a:spcPct val="0"/>
              </a:spcBef>
              <a:spcAft>
                <a:spcPct val="35000"/>
              </a:spcAft>
            </a:pPr>
            <a:r>
              <a:rPr lang="es-ES" sz="2400" dirty="0">
                <a:solidFill>
                  <a:schemeClr val="lt1"/>
                </a:solidFill>
              </a:rPr>
              <a:t>Retraso en talla</a:t>
            </a:r>
          </a:p>
        </p:txBody>
      </p:sp>
    </p:spTree>
    <p:extLst>
      <p:ext uri="{BB962C8B-B14F-4D97-AF65-F5344CB8AC3E}">
        <p14:creationId xmlns:p14="http://schemas.microsoft.com/office/powerpoint/2010/main" val="253152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36"/>
          <p:cNvSpPr txBox="1">
            <a:spLocks noGrp="1"/>
          </p:cNvSpPr>
          <p:nvPr>
            <p:ph type="body" idx="1"/>
          </p:nvPr>
        </p:nvSpPr>
        <p:spPr>
          <a:xfrm>
            <a:off x="425286" y="1498599"/>
            <a:ext cx="8276127" cy="4706938"/>
          </a:xfrm>
          <a:prstGeom prst="rect">
            <a:avLst/>
          </a:prstGeom>
          <a:noFill/>
          <a:ln>
            <a:noFill/>
          </a:ln>
        </p:spPr>
        <p:txBody>
          <a:bodyPr spcFirstLastPara="1" wrap="square" lIns="0" tIns="0" rIns="0" bIns="0" anchor="t" anchorCtr="0">
            <a:noAutofit/>
          </a:bodyPr>
          <a:lstStyle/>
          <a:p>
            <a:pPr marL="285750" lvl="0" indent="-285750" algn="l" rtl="0">
              <a:spcBef>
                <a:spcPts val="0"/>
              </a:spcBef>
              <a:spcAft>
                <a:spcPts val="0"/>
              </a:spcAft>
              <a:buClr>
                <a:schemeClr val="dk1"/>
              </a:buClr>
              <a:buSzPts val="1800"/>
              <a:buFont typeface="Arial"/>
              <a:buChar char="•"/>
            </a:pPr>
            <a:r>
              <a:rPr lang="en-GB" b="0" i="1">
                <a:solidFill>
                  <a:schemeClr val="dk1"/>
                </a:solidFill>
              </a:rPr>
              <a:t>Etapa 1 La fórmula infantil es el único sustituto adecuado de la leche materna para este grupo de edad (como último recurso cuando el niño no puede recibir leche materna.</a:t>
            </a:r>
            <a:br>
              <a:rPr lang="en-GB" b="0">
                <a:solidFill>
                  <a:schemeClr val="dk1"/>
                </a:solidFill>
              </a:rPr>
            </a:br>
            <a:endParaRPr b="0">
              <a:solidFill>
                <a:schemeClr val="dk1"/>
              </a:solidFill>
            </a:endParaRPr>
          </a:p>
          <a:p>
            <a:pPr marL="285750" lvl="0" indent="-285750" algn="l" rtl="0">
              <a:spcBef>
                <a:spcPts val="600"/>
              </a:spcBef>
              <a:spcAft>
                <a:spcPts val="0"/>
              </a:spcAft>
              <a:buClr>
                <a:schemeClr val="dk1"/>
              </a:buClr>
              <a:buSzPts val="1800"/>
              <a:buFont typeface="Arial"/>
              <a:buChar char="•"/>
            </a:pPr>
            <a:r>
              <a:rPr lang="en-GB" b="0" i="1">
                <a:solidFill>
                  <a:schemeClr val="dk1"/>
                </a:solidFill>
              </a:rPr>
              <a:t>Las leches animales (líquidas o en polvo) no son sustitutos adecuados de la leche materna </a:t>
            </a:r>
            <a:r>
              <a:rPr lang="en-GB" b="0">
                <a:solidFill>
                  <a:schemeClr val="dk1"/>
                </a:solidFill>
              </a:rPr>
              <a:t>Esto incluye la leche de vaca, cabra u oveja, así como la leche en polvo.</a:t>
            </a:r>
            <a:br>
              <a:rPr lang="en-GB" b="0">
                <a:solidFill>
                  <a:schemeClr val="dk1"/>
                </a:solidFill>
              </a:rPr>
            </a:br>
            <a:r>
              <a:rPr lang="en-GB" b="0">
                <a:solidFill>
                  <a:schemeClr val="dk1"/>
                </a:solidFill>
              </a:rPr>
              <a:t>Las diferencias en las concentraciones de proteínas y electrolitos pueden ejercer una presión adicional sobre los riñones de los bebés y conducir a diversas deficiencias de nutrientes, etc.</a:t>
            </a:r>
            <a:endParaRPr/>
          </a:p>
          <a:p>
            <a:pPr marL="285750" lvl="0" indent="-285750" algn="l" rtl="0">
              <a:spcBef>
                <a:spcPts val="600"/>
              </a:spcBef>
              <a:spcAft>
                <a:spcPts val="0"/>
              </a:spcAft>
              <a:buClr>
                <a:schemeClr val="dk1"/>
              </a:buClr>
              <a:buSzPts val="1800"/>
              <a:buFont typeface="Arial"/>
              <a:buChar char="•"/>
            </a:pPr>
            <a:br>
              <a:rPr lang="en-GB" b="0" i="1">
                <a:solidFill>
                  <a:schemeClr val="dk1"/>
                </a:solidFill>
              </a:rPr>
            </a:br>
            <a:r>
              <a:rPr lang="en-GB" b="0" i="1">
                <a:solidFill>
                  <a:schemeClr val="dk1"/>
                </a:solidFill>
              </a:rPr>
              <a:t>Las leches de origen vegetal no son sustitutos adecuados de la leche maternal</a:t>
            </a:r>
            <a:endParaRPr/>
          </a:p>
          <a:p>
            <a:pPr marL="0" lvl="0" indent="0" algn="l" rtl="0">
              <a:spcBef>
                <a:spcPts val="600"/>
              </a:spcBef>
              <a:spcAft>
                <a:spcPts val="0"/>
              </a:spcAft>
              <a:buClr>
                <a:schemeClr val="dk1"/>
              </a:buClr>
              <a:buSzPts val="1800"/>
              <a:buNone/>
            </a:pPr>
            <a:r>
              <a:rPr lang="en-GB" b="0">
                <a:solidFill>
                  <a:schemeClr val="dk1"/>
                </a:solidFill>
              </a:rPr>
              <a:t>	      No hay leches de origen vegetal que sean sustitutos adecuados de la leche       materna. Esto incluye leches de soja, arroz, almendras, coco y avena. </a:t>
            </a:r>
            <a:br>
              <a:rPr lang="en-GB" b="0">
                <a:solidFill>
                  <a:schemeClr val="dk1"/>
                </a:solidFill>
              </a:rPr>
            </a:br>
            <a:endParaRPr b="0">
              <a:solidFill>
                <a:schemeClr val="dk1"/>
              </a:solidFill>
            </a:endParaRPr>
          </a:p>
        </p:txBody>
      </p:sp>
      <p:sp>
        <p:nvSpPr>
          <p:cNvPr id="616" name="Google Shape;616;p36"/>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IYCF-E TRAINING: REVIEW OF BREASTFEEDING</a:t>
            </a:r>
            <a:endParaRPr/>
          </a:p>
        </p:txBody>
      </p:sp>
      <p:sp>
        <p:nvSpPr>
          <p:cNvPr id="617" name="Google Shape;617;p36"/>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50</a:t>
            </a:fld>
            <a:endParaRPr/>
          </a:p>
        </p:txBody>
      </p:sp>
      <p:sp>
        <p:nvSpPr>
          <p:cNvPr id="618" name="Google Shape;618;p36"/>
          <p:cNvSpPr txBox="1">
            <a:spLocks noGrp="1"/>
          </p:cNvSpPr>
          <p:nvPr>
            <p:ph type="body" idx="2"/>
          </p:nvPr>
        </p:nvSpPr>
        <p:spPr>
          <a:xfrm>
            <a:off x="425286" y="705600"/>
            <a:ext cx="8282151" cy="36353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222221"/>
              </a:buClr>
              <a:buSzPts val="2500"/>
              <a:buNone/>
            </a:pPr>
            <a:r>
              <a:rPr lang="en-GB"/>
              <a:t>Otras leches y líquidos </a:t>
            </a:r>
            <a:br>
              <a:rPr lang="en-GB"/>
            </a:b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37"/>
          <p:cNvSpPr txBox="1">
            <a:spLocks noGrp="1"/>
          </p:cNvSpPr>
          <p:nvPr>
            <p:ph type="body" idx="1"/>
          </p:nvPr>
        </p:nvSpPr>
        <p:spPr>
          <a:xfrm>
            <a:off x="431147" y="1600200"/>
            <a:ext cx="8276127" cy="4706938"/>
          </a:xfrm>
          <a:prstGeom prst="rect">
            <a:avLst/>
          </a:prstGeom>
          <a:noFill/>
          <a:ln>
            <a:noFill/>
          </a:ln>
        </p:spPr>
        <p:txBody>
          <a:bodyPr spcFirstLastPara="1" wrap="square" lIns="0" tIns="0" rIns="0" bIns="0" anchor="t" anchorCtr="0">
            <a:noAutofit/>
          </a:bodyPr>
          <a:lstStyle/>
          <a:p>
            <a:pPr marL="285750" lvl="0" indent="-171450" algn="l" rtl="0">
              <a:spcBef>
                <a:spcPts val="0"/>
              </a:spcBef>
              <a:spcAft>
                <a:spcPts val="0"/>
              </a:spcAft>
              <a:buClr>
                <a:schemeClr val="dk2"/>
              </a:buClr>
              <a:buSzPts val="1800"/>
              <a:buFont typeface="Arial"/>
              <a:buNone/>
            </a:pPr>
            <a:endParaRPr b="0">
              <a:solidFill>
                <a:schemeClr val="dk1"/>
              </a:solidFill>
            </a:endParaRPr>
          </a:p>
          <a:p>
            <a:pPr marL="285750" lvl="0" indent="-285750" algn="l" rtl="0">
              <a:spcBef>
                <a:spcPts val="600"/>
              </a:spcBef>
              <a:spcAft>
                <a:spcPts val="0"/>
              </a:spcAft>
              <a:buClr>
                <a:schemeClr val="dk1"/>
              </a:buClr>
              <a:buSzPts val="1800"/>
              <a:buFont typeface="Arial"/>
              <a:buChar char="•"/>
            </a:pPr>
            <a:r>
              <a:rPr lang="en-GB" b="0">
                <a:solidFill>
                  <a:schemeClr val="dk1"/>
                </a:solidFill>
              </a:rPr>
              <a:t>Si se alimenta solo con fórmula infantil, un bebé necesita 3.5 kg de fórmula por mes (4-5 cajas grandes). </a:t>
            </a:r>
            <a:br>
              <a:rPr lang="en-GB" b="0">
                <a:solidFill>
                  <a:schemeClr val="dk1"/>
                </a:solidFill>
              </a:rPr>
            </a:br>
            <a:r>
              <a:rPr lang="en-GB" b="0">
                <a:solidFill>
                  <a:schemeClr val="dk1"/>
                </a:solidFill>
              </a:rPr>
              <a:t>Si se usa correctamente, el costo por mes es de Lpr 3,500 – 4,200</a:t>
            </a:r>
            <a:br>
              <a:rPr lang="en-GB" b="0">
                <a:solidFill>
                  <a:schemeClr val="dk1"/>
                </a:solidFill>
              </a:rPr>
            </a:br>
            <a:r>
              <a:rPr lang="en-GB" b="0">
                <a:solidFill>
                  <a:schemeClr val="dk1"/>
                </a:solidFill>
              </a:rPr>
              <a:t>¿Cuántas familias en su comunidad pueden pagar esa cantidad?</a:t>
            </a:r>
            <a:endParaRPr/>
          </a:p>
          <a:p>
            <a:pPr marL="285750" lvl="0" indent="-171450" algn="l" rtl="0">
              <a:spcBef>
                <a:spcPts val="600"/>
              </a:spcBef>
              <a:spcAft>
                <a:spcPts val="0"/>
              </a:spcAft>
              <a:buClr>
                <a:schemeClr val="dk2"/>
              </a:buClr>
              <a:buSzPts val="1800"/>
              <a:buFont typeface="Arial"/>
              <a:buNone/>
            </a:pPr>
            <a:endParaRPr b="0">
              <a:solidFill>
                <a:schemeClr val="dk1"/>
              </a:solidFill>
            </a:endParaRPr>
          </a:p>
          <a:p>
            <a:pPr marL="0" lvl="0" indent="0" algn="l" rtl="0">
              <a:spcBef>
                <a:spcPts val="600"/>
              </a:spcBef>
              <a:spcAft>
                <a:spcPts val="0"/>
              </a:spcAft>
              <a:buClr>
                <a:schemeClr val="dk2"/>
              </a:buClr>
              <a:buSzPts val="1800"/>
              <a:buNone/>
            </a:pPr>
            <a:endParaRPr b="0">
              <a:solidFill>
                <a:schemeClr val="dk1"/>
              </a:solidFill>
            </a:endParaRPr>
          </a:p>
          <a:p>
            <a:pPr marL="285750" lvl="0" indent="-171450" algn="l" rtl="0">
              <a:spcBef>
                <a:spcPts val="600"/>
              </a:spcBef>
              <a:spcAft>
                <a:spcPts val="0"/>
              </a:spcAft>
              <a:buClr>
                <a:schemeClr val="dk2"/>
              </a:buClr>
              <a:buSzPts val="1800"/>
              <a:buFont typeface="Arial"/>
              <a:buNone/>
            </a:pPr>
            <a:endParaRPr b="0">
              <a:solidFill>
                <a:schemeClr val="dk1"/>
              </a:solidFill>
            </a:endParaRPr>
          </a:p>
          <a:p>
            <a:pPr marL="285750" lvl="0" indent="-171450" algn="l" rtl="0">
              <a:spcBef>
                <a:spcPts val="600"/>
              </a:spcBef>
              <a:spcAft>
                <a:spcPts val="0"/>
              </a:spcAft>
              <a:buClr>
                <a:schemeClr val="dk2"/>
              </a:buClr>
              <a:buSzPts val="1800"/>
              <a:buFont typeface="Arial"/>
              <a:buNone/>
            </a:pPr>
            <a:endParaRPr b="0">
              <a:solidFill>
                <a:schemeClr val="dk1"/>
              </a:solidFill>
            </a:endParaRPr>
          </a:p>
          <a:p>
            <a:pPr marL="285750" lvl="0" indent="-171450" algn="l" rtl="0">
              <a:spcBef>
                <a:spcPts val="600"/>
              </a:spcBef>
              <a:spcAft>
                <a:spcPts val="0"/>
              </a:spcAft>
              <a:buClr>
                <a:schemeClr val="dk2"/>
              </a:buClr>
              <a:buSzPts val="1800"/>
              <a:buFont typeface="Arial"/>
              <a:buNone/>
            </a:pPr>
            <a:endParaRPr b="0">
              <a:solidFill>
                <a:schemeClr val="dk1"/>
              </a:solidFill>
            </a:endParaRPr>
          </a:p>
          <a:p>
            <a:pPr marL="0" lvl="0" indent="0" algn="l" rtl="0">
              <a:spcBef>
                <a:spcPts val="600"/>
              </a:spcBef>
              <a:spcAft>
                <a:spcPts val="0"/>
              </a:spcAft>
              <a:buClr>
                <a:schemeClr val="dk2"/>
              </a:buClr>
              <a:buSzPts val="1800"/>
              <a:buNone/>
            </a:pPr>
            <a:r>
              <a:rPr lang="en-GB" b="0"/>
              <a:t>Existe el riesgo de que usen una cantidad inadecuada de fórmula de etapa uno o que usen una leche inapropiada</a:t>
            </a:r>
            <a:endParaRPr>
              <a:solidFill>
                <a:schemeClr val="dk1"/>
              </a:solidFill>
            </a:endParaRPr>
          </a:p>
        </p:txBody>
      </p:sp>
      <p:sp>
        <p:nvSpPr>
          <p:cNvPr id="624" name="Google Shape;624;p37"/>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IYCF-E TRAINING: REVIEW OF BREASTFEEDING</a:t>
            </a:r>
            <a:endParaRPr/>
          </a:p>
        </p:txBody>
      </p:sp>
      <p:sp>
        <p:nvSpPr>
          <p:cNvPr id="625" name="Google Shape;625;p37"/>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51</a:t>
            </a:fld>
            <a:endParaRPr/>
          </a:p>
        </p:txBody>
      </p:sp>
      <p:sp>
        <p:nvSpPr>
          <p:cNvPr id="626" name="Google Shape;626;p37"/>
          <p:cNvSpPr txBox="1">
            <a:spLocks noGrp="1"/>
          </p:cNvSpPr>
          <p:nvPr>
            <p:ph type="body" idx="2"/>
          </p:nvPr>
        </p:nvSpPr>
        <p:spPr>
          <a:xfrm>
            <a:off x="425286" y="705600"/>
            <a:ext cx="8282151" cy="36353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222221"/>
              </a:buClr>
              <a:buSzPts val="2500"/>
              <a:buNone/>
            </a:pPr>
            <a:r>
              <a:rPr lang="en-GB"/>
              <a:t>El costo de la alimentación con fórmula</a:t>
            </a:r>
            <a:br>
              <a:rPr lang="en-GB"/>
            </a:br>
            <a:endParaRPr/>
          </a:p>
        </p:txBody>
      </p:sp>
      <p:pic>
        <p:nvPicPr>
          <p:cNvPr id="627" name="Google Shape;627;p3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65032" y="3429000"/>
            <a:ext cx="4002657" cy="135306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38"/>
          <p:cNvSpPr txBox="1">
            <a:spLocks noGrp="1"/>
          </p:cNvSpPr>
          <p:nvPr>
            <p:ph type="body" idx="1"/>
          </p:nvPr>
        </p:nvSpPr>
        <p:spPr>
          <a:xfrm>
            <a:off x="431147" y="1600200"/>
            <a:ext cx="8276127" cy="4706938"/>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2"/>
              </a:buClr>
              <a:buSzPts val="1800"/>
              <a:buNone/>
            </a:pPr>
            <a:r>
              <a:rPr lang="en-GB"/>
              <a:t>https://www.youtube.com/watch?v=eOgdyxs5P9g&amp;feature=youtu.be</a:t>
            </a:r>
            <a:endParaRPr/>
          </a:p>
        </p:txBody>
      </p:sp>
      <p:sp>
        <p:nvSpPr>
          <p:cNvPr id="633" name="Google Shape;633;p38"/>
          <p:cNvSpPr txBox="1">
            <a:spLocks noGrp="1"/>
          </p:cNvSpPr>
          <p:nvPr>
            <p:ph type="ftr" idx="11"/>
          </p:nvPr>
        </p:nvSpPr>
        <p:spPr>
          <a:xfrm>
            <a:off x="2525022" y="6441019"/>
            <a:ext cx="382497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IYCF-E TRAINING: REVIEW OF BREASTFEEDING</a:t>
            </a:r>
            <a:endParaRPr/>
          </a:p>
        </p:txBody>
      </p:sp>
      <p:sp>
        <p:nvSpPr>
          <p:cNvPr id="634" name="Google Shape;634;p38"/>
          <p:cNvSpPr txBox="1">
            <a:spLocks noGrp="1"/>
          </p:cNvSpPr>
          <p:nvPr>
            <p:ph type="sldNum" idx="12"/>
          </p:nvPr>
        </p:nvSpPr>
        <p:spPr>
          <a:xfrm>
            <a:off x="8030310" y="6441019"/>
            <a:ext cx="77372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52</a:t>
            </a:fld>
            <a:endParaRPr/>
          </a:p>
        </p:txBody>
      </p:sp>
      <p:sp>
        <p:nvSpPr>
          <p:cNvPr id="635" name="Google Shape;635;p38"/>
          <p:cNvSpPr txBox="1">
            <a:spLocks noGrp="1"/>
          </p:cNvSpPr>
          <p:nvPr>
            <p:ph type="body" idx="2"/>
          </p:nvPr>
        </p:nvSpPr>
        <p:spPr>
          <a:xfrm>
            <a:off x="425286" y="705600"/>
            <a:ext cx="8282151" cy="36353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222221"/>
              </a:buClr>
              <a:buSzPts val="2500"/>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39"/>
          <p:cNvSpPr txBox="1"/>
          <p:nvPr/>
        </p:nvSpPr>
        <p:spPr>
          <a:xfrm>
            <a:off x="2442410" y="2117558"/>
            <a:ext cx="4259179" cy="1107996"/>
          </a:xfrm>
          <a:prstGeom prst="rect">
            <a:avLst/>
          </a:prstGeom>
          <a:solidFill>
            <a:schemeClr val="lt1"/>
          </a:solid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200" b="1">
                <a:solidFill>
                  <a:schemeClr val="dk1"/>
                </a:solidFill>
                <a:latin typeface="Arial Rounded"/>
                <a:ea typeface="Arial Rounded"/>
                <a:cs typeface="Arial Rounded"/>
                <a:sym typeface="Arial Rounded"/>
              </a:rPr>
              <a:t>GRACIAS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4"/>
          <p:cNvGrpSpPr>
            <a:grpSpLocks/>
          </p:cNvGrpSpPr>
          <p:nvPr/>
        </p:nvGrpSpPr>
        <p:grpSpPr bwMode="auto">
          <a:xfrm>
            <a:off x="828100" y="1268761"/>
            <a:ext cx="7808767" cy="4589172"/>
            <a:chOff x="1565409" y="2346336"/>
            <a:chExt cx="7128168" cy="3586377"/>
          </a:xfrm>
        </p:grpSpPr>
        <p:pic>
          <p:nvPicPr>
            <p:cNvPr id="87046"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5786" y="2346336"/>
              <a:ext cx="6459538" cy="307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3" name="Rectangle 9"/>
            <p:cNvSpPr>
              <a:spLocks noChangeArrowheads="1"/>
            </p:cNvSpPr>
            <p:nvPr/>
          </p:nvSpPr>
          <p:spPr bwMode="auto">
            <a:xfrm rot="16200000">
              <a:off x="587618" y="3745438"/>
              <a:ext cx="2264628" cy="309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defRPr/>
              </a:pPr>
              <a:r>
                <a:rPr lang="en-GB" altLang="en-US" sz="1600" b="1" dirty="0" err="1">
                  <a:latin typeface="+mj-lt"/>
                </a:rPr>
                <a:t>Muertes</a:t>
              </a:r>
              <a:r>
                <a:rPr lang="en-GB" altLang="en-US" sz="1600" b="1" dirty="0">
                  <a:latin typeface="+mj-lt"/>
                </a:rPr>
                <a:t> </a:t>
              </a:r>
              <a:r>
                <a:rPr lang="en-GB" altLang="en-US" sz="1600" b="1" dirty="0" err="1">
                  <a:latin typeface="+mj-lt"/>
                </a:rPr>
                <a:t>en</a:t>
              </a:r>
              <a:r>
                <a:rPr lang="en-GB" altLang="en-US" sz="1600" b="1" dirty="0">
                  <a:latin typeface="+mj-lt"/>
                </a:rPr>
                <a:t> % de admisiones</a:t>
              </a:r>
            </a:p>
          </p:txBody>
        </p:sp>
        <p:sp>
          <p:nvSpPr>
            <p:cNvPr id="92164" name="Rectangle 10"/>
            <p:cNvSpPr>
              <a:spLocks noChangeArrowheads="1"/>
            </p:cNvSpPr>
            <p:nvPr/>
          </p:nvSpPr>
          <p:spPr bwMode="auto">
            <a:xfrm>
              <a:off x="4574095" y="5404541"/>
              <a:ext cx="1350907" cy="26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defRPr/>
              </a:pPr>
              <a:r>
                <a:rPr lang="en-GB" altLang="en-US" sz="1600" b="1" dirty="0">
                  <a:latin typeface="+mj-lt"/>
                </a:rPr>
                <a:t>Edad (meses)</a:t>
              </a:r>
            </a:p>
          </p:txBody>
        </p:sp>
        <p:sp>
          <p:nvSpPr>
            <p:cNvPr id="92165" name="Rectangle 11"/>
            <p:cNvSpPr>
              <a:spLocks noChangeArrowheads="1"/>
            </p:cNvSpPr>
            <p:nvPr/>
          </p:nvSpPr>
          <p:spPr bwMode="auto">
            <a:xfrm>
              <a:off x="2683561" y="5740295"/>
              <a:ext cx="6010016" cy="1924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defRPr/>
              </a:pPr>
              <a:r>
                <a:rPr lang="en-GB" altLang="en-US" sz="1000" i="1" dirty="0">
                  <a:latin typeface="+mj-lt"/>
                </a:rPr>
                <a:t>Golden M. Comment on including infants in nutrition surveys: experiences of ACF in Kabul City. Intercambio de campo 2000;9:16-17</a:t>
              </a:r>
            </a:p>
          </p:txBody>
        </p:sp>
      </p:grpSp>
      <p:sp>
        <p:nvSpPr>
          <p:cNvPr id="13" name="Title 1"/>
          <p:cNvSpPr>
            <a:spLocks noGrp="1"/>
          </p:cNvSpPr>
          <p:nvPr>
            <p:ph type="title"/>
          </p:nvPr>
        </p:nvSpPr>
        <p:spPr>
          <a:xfrm>
            <a:off x="424634" y="401820"/>
            <a:ext cx="8282640" cy="506900"/>
          </a:xfrm>
          <a:solidFill>
            <a:schemeClr val="bg1"/>
          </a:solidFill>
        </p:spPr>
        <p:txBody>
          <a:bodyPr rtlCol="0">
            <a:noAutofit/>
          </a:bodyPr>
          <a:lstStyle/>
          <a:p>
            <a:pPr eaLnBrk="1" fontAlgn="auto" hangingPunct="1">
              <a:spcAft>
                <a:spcPts val="0"/>
              </a:spcAft>
              <a:defRPr/>
            </a:pPr>
            <a:r>
              <a:rPr lang="en-GB" sz="3600" dirty="0" err="1">
                <a:latin typeface="Trade Gothic LT Com Cn"/>
              </a:rPr>
              <a:t>En</a:t>
            </a:r>
            <a:r>
              <a:rPr lang="en-GB" sz="3600" dirty="0">
                <a:latin typeface="Trade Gothic LT Com Cn"/>
              </a:rPr>
              <a:t> el </a:t>
            </a:r>
            <a:r>
              <a:rPr lang="en-GB" sz="3600" dirty="0" err="1">
                <a:latin typeface="Trade Gothic LT Com Cn"/>
              </a:rPr>
              <a:t>mundo</a:t>
            </a:r>
            <a:r>
              <a:rPr lang="en-GB" sz="3600" dirty="0">
                <a:latin typeface="Trade Gothic LT Com Cn"/>
              </a:rPr>
              <a:t> </a:t>
            </a:r>
            <a:r>
              <a:rPr lang="en-GB" sz="3600" dirty="0" err="1">
                <a:latin typeface="Trade Gothic LT Com Cn"/>
              </a:rPr>
              <a:t>mortalidad</a:t>
            </a:r>
            <a:r>
              <a:rPr lang="en-GB" sz="3600" dirty="0">
                <a:latin typeface="Trade Gothic LT Com Cn"/>
              </a:rPr>
              <a:t> es MÁS ALTA para los MÁS PEQUEÑOS</a:t>
            </a:r>
            <a:endParaRPr lang="fr-FR" sz="3600" dirty="0">
              <a:latin typeface="Trade Gothic LT Com Cn"/>
            </a:endParaRPr>
          </a:p>
        </p:txBody>
      </p:sp>
      <p:grpSp>
        <p:nvGrpSpPr>
          <p:cNvPr id="10" name="Grupo 9"/>
          <p:cNvGrpSpPr/>
          <p:nvPr/>
        </p:nvGrpSpPr>
        <p:grpSpPr>
          <a:xfrm>
            <a:off x="-22575" y="5520631"/>
            <a:ext cx="9144000" cy="1062199"/>
            <a:chOff x="0" y="5795801"/>
            <a:chExt cx="9144000" cy="1062199"/>
          </a:xfrm>
        </p:grpSpPr>
        <p:sp>
          <p:nvSpPr>
            <p:cNvPr id="11" name="Rectángulo 10"/>
            <p:cNvSpPr/>
            <p:nvPr/>
          </p:nvSpPr>
          <p:spPr>
            <a:xfrm>
              <a:off x="0" y="5795801"/>
              <a:ext cx="9144000" cy="106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latin typeface="Gill Sans Infant Std"/>
                <a:cs typeface="Gill Sans Infant Std"/>
              </a:endParaRPr>
            </a:p>
          </p:txBody>
        </p:sp>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0106" y="6152427"/>
              <a:ext cx="1848048" cy="377318"/>
            </a:xfrm>
            <a:prstGeom prst="rect">
              <a:avLst/>
            </a:prstGeom>
          </p:spPr>
        </p:pic>
      </p:gr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57AA64F-13A5-CC44-8642-88D18FC0BA08}"/>
              </a:ext>
            </a:extLst>
          </p:cNvPr>
          <p:cNvSpPr>
            <a:spLocks noGrp="1"/>
          </p:cNvSpPr>
          <p:nvPr>
            <p:ph type="ftr" sz="quarter" idx="11"/>
          </p:nvPr>
        </p:nvSpPr>
        <p:spPr>
          <a:xfrm>
            <a:off x="2525022" y="6441019"/>
            <a:ext cx="3824978"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latin typeface="Gill Sans Infant Std"/>
                <a:ea typeface="+mn-ea"/>
                <a:cs typeface="Gill Sans Infant St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Amend presentation name in Footer and Apply to All</a:t>
            </a:r>
            <a:endParaRPr lang="en-US" dirty="0"/>
          </a:p>
        </p:txBody>
      </p:sp>
      <p:sp>
        <p:nvSpPr>
          <p:cNvPr id="4" name="Slide Number Placeholder 3">
            <a:extLst>
              <a:ext uri="{FF2B5EF4-FFF2-40B4-BE49-F238E27FC236}">
                <a16:creationId xmlns:a16="http://schemas.microsoft.com/office/drawing/2014/main" id="{AAFE2000-0DFB-4D44-B49F-0C89D57CEC75}"/>
              </a:ext>
            </a:extLst>
          </p:cNvPr>
          <p:cNvSpPr>
            <a:spLocks noGrp="1"/>
          </p:cNvSpPr>
          <p:nvPr>
            <p:ph type="sldNum" sz="quarter" idx="12"/>
          </p:nvPr>
        </p:nvSpPr>
        <p:spPr>
          <a:xfrm>
            <a:off x="8030310" y="6441019"/>
            <a:ext cx="773723"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latin typeface="Gill Sans Infant Std"/>
                <a:ea typeface="+mn-ea"/>
                <a:cs typeface="Gill Sans Infant St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FDE51E-0052-334C-A4B2-C567FE9F326F}" type="slidenum">
              <a:rPr lang="en-US" smtClean="0"/>
              <a:pPr/>
              <a:t>7</a:t>
            </a:fld>
            <a:endParaRPr lang="en-US"/>
          </a:p>
        </p:txBody>
      </p:sp>
      <p:sp>
        <p:nvSpPr>
          <p:cNvPr id="5" name="Title 4">
            <a:extLst>
              <a:ext uri="{FF2B5EF4-FFF2-40B4-BE49-F238E27FC236}">
                <a16:creationId xmlns:a16="http://schemas.microsoft.com/office/drawing/2014/main" id="{3FB2B0CB-AF80-A047-A776-DF44456839C6}"/>
              </a:ext>
            </a:extLst>
          </p:cNvPr>
          <p:cNvSpPr>
            <a:spLocks noGrp="1"/>
          </p:cNvSpPr>
          <p:nvPr>
            <p:ph type="title"/>
          </p:nvPr>
        </p:nvSpPr>
        <p:spPr/>
        <p:txBody>
          <a:bodyPr/>
          <a:lstStyle/>
          <a:p>
            <a:r>
              <a:rPr lang="en-US" dirty="0"/>
              <a:t>¿Sabes las </a:t>
            </a:r>
            <a:r>
              <a:rPr lang="es-ES_tradnl" dirty="0"/>
              <a:t>recomendaciones por ALNP</a:t>
            </a:r>
            <a:r>
              <a:rPr lang="en-US" dirty="0"/>
              <a:t>?</a:t>
            </a:r>
          </a:p>
        </p:txBody>
      </p:sp>
      <p:pic>
        <p:nvPicPr>
          <p:cNvPr id="8" name="Imagen 4">
            <a:extLst>
              <a:ext uri="{FF2B5EF4-FFF2-40B4-BE49-F238E27FC236}">
                <a16:creationId xmlns:a16="http://schemas.microsoft.com/office/drawing/2014/main" id="{DD2BB3B3-628B-0948-B906-B140695D9D2C}"/>
              </a:ext>
            </a:extLst>
          </p:cNvPr>
          <p:cNvPicPr>
            <a:picLocks noChangeAspect="1"/>
          </p:cNvPicPr>
          <p:nvPr/>
        </p:nvPicPr>
        <p:blipFill rotWithShape="1">
          <a:blip r:embed="rId2"/>
          <a:srcRect l="4785" t="3073" r="6697" b="21635"/>
          <a:stretch/>
        </p:blipFill>
        <p:spPr>
          <a:xfrm>
            <a:off x="107504" y="1412776"/>
            <a:ext cx="3195861" cy="4232357"/>
          </a:xfrm>
          <a:prstGeom prst="rect">
            <a:avLst/>
          </a:prstGeom>
        </p:spPr>
      </p:pic>
      <p:sp>
        <p:nvSpPr>
          <p:cNvPr id="9" name="TextBox 8">
            <a:extLst>
              <a:ext uri="{FF2B5EF4-FFF2-40B4-BE49-F238E27FC236}">
                <a16:creationId xmlns:a16="http://schemas.microsoft.com/office/drawing/2014/main" id="{FBDA8B88-7B78-7B48-9F2F-BBD49EEFDE1F}"/>
              </a:ext>
            </a:extLst>
          </p:cNvPr>
          <p:cNvSpPr txBox="1"/>
          <p:nvPr/>
        </p:nvSpPr>
        <p:spPr>
          <a:xfrm>
            <a:off x="3563888" y="1412776"/>
            <a:ext cx="5143518" cy="2769989"/>
          </a:xfrm>
          <a:prstGeom prst="rect">
            <a:avLst/>
          </a:prstGeom>
          <a:noFill/>
        </p:spPr>
        <p:txBody>
          <a:bodyPr wrap="square" lIns="0" tIns="0" rIns="0" bIns="0" rtlCol="0">
            <a:spAutoFit/>
          </a:bodyPr>
          <a:lstStyle/>
          <a:p>
            <a:r>
              <a:rPr lang="en-US" sz="2000" dirty="0">
                <a:latin typeface="Gill Sans Infant Std"/>
                <a:cs typeface="Gill Sans Infant Std"/>
              </a:rPr>
              <a:t>¿</a:t>
            </a:r>
            <a:r>
              <a:rPr lang="en-US" sz="2000" dirty="0" err="1">
                <a:latin typeface="Gill Sans Infant Std"/>
                <a:cs typeface="Gill Sans Infant Std"/>
              </a:rPr>
              <a:t>Cuáles</a:t>
            </a:r>
            <a:r>
              <a:rPr lang="en-US" sz="2000" dirty="0">
                <a:latin typeface="Gill Sans Infant Std"/>
                <a:cs typeface="Gill Sans Infant Std"/>
              </a:rPr>
              <a:t> son las </a:t>
            </a:r>
            <a:r>
              <a:rPr lang="en-US" sz="2000" dirty="0" err="1">
                <a:latin typeface="Gill Sans Infant Std"/>
                <a:cs typeface="Gill Sans Infant Std"/>
              </a:rPr>
              <a:t>recomendaciones</a:t>
            </a:r>
            <a:r>
              <a:rPr lang="en-US" sz="2000" dirty="0">
                <a:latin typeface="Gill Sans Infant Std"/>
                <a:cs typeface="Gill Sans Infant Std"/>
              </a:rPr>
              <a:t> para la </a:t>
            </a:r>
            <a:r>
              <a:rPr lang="en-US" sz="2000" dirty="0" err="1">
                <a:latin typeface="Gill Sans Infant Std"/>
                <a:cs typeface="Gill Sans Infant Std"/>
              </a:rPr>
              <a:t>alimentación</a:t>
            </a:r>
            <a:r>
              <a:rPr lang="en-US" sz="2000" dirty="0">
                <a:latin typeface="Gill Sans Infant Std"/>
                <a:cs typeface="Gill Sans Infant Std"/>
              </a:rPr>
              <a:t> de un </a:t>
            </a:r>
            <a:r>
              <a:rPr lang="en-US" sz="2000" dirty="0" err="1">
                <a:latin typeface="Gill Sans Infant Std"/>
                <a:cs typeface="Gill Sans Infant Std"/>
              </a:rPr>
              <a:t>bebé</a:t>
            </a:r>
            <a:r>
              <a:rPr lang="en-US" sz="2000" dirty="0">
                <a:latin typeface="Gill Sans Infant Std"/>
                <a:cs typeface="Gill Sans Infant Std"/>
              </a:rPr>
              <a:t> </a:t>
            </a:r>
            <a:r>
              <a:rPr lang="en-US" sz="2000" dirty="0" err="1">
                <a:latin typeface="Gill Sans Infant Std"/>
                <a:cs typeface="Gill Sans Infant Std"/>
              </a:rPr>
              <a:t>durante</a:t>
            </a:r>
            <a:r>
              <a:rPr lang="en-US" sz="2000" dirty="0">
                <a:latin typeface="Gill Sans Infant Std"/>
                <a:cs typeface="Gill Sans Infant Std"/>
              </a:rPr>
              <a:t> los </a:t>
            </a:r>
            <a:r>
              <a:rPr lang="en-US" sz="2000" dirty="0" err="1">
                <a:latin typeface="Gill Sans Infant Std"/>
                <a:cs typeface="Gill Sans Infant Std"/>
              </a:rPr>
              <a:t>primeros</a:t>
            </a:r>
            <a:r>
              <a:rPr lang="en-US" sz="2000" dirty="0">
                <a:latin typeface="Gill Sans Infant Std"/>
                <a:cs typeface="Gill Sans Infant Std"/>
              </a:rPr>
              <a:t> 6 meses de </a:t>
            </a:r>
            <a:r>
              <a:rPr lang="en-US" sz="2000" dirty="0" err="1">
                <a:latin typeface="Gill Sans Infant Std"/>
                <a:cs typeface="Gill Sans Infant Std"/>
              </a:rPr>
              <a:t>vida</a:t>
            </a:r>
            <a:r>
              <a:rPr lang="en-US" sz="2000" dirty="0">
                <a:latin typeface="Gill Sans Infant Std"/>
                <a:cs typeface="Gill Sans Infant Std"/>
              </a:rPr>
              <a:t>?</a:t>
            </a:r>
          </a:p>
          <a:p>
            <a:endParaRPr lang="en-US" sz="1500" dirty="0">
              <a:latin typeface="Gill Sans Infant Std"/>
              <a:cs typeface="Gill Sans Infant Std"/>
            </a:endParaRPr>
          </a:p>
          <a:p>
            <a:endParaRPr lang="en-US" sz="1500" dirty="0">
              <a:latin typeface="Gill Sans Infant Std"/>
              <a:cs typeface="Gill Sans Infant Std"/>
            </a:endParaRPr>
          </a:p>
          <a:p>
            <a:endParaRPr lang="en-US" sz="1500" dirty="0">
              <a:latin typeface="Gill Sans Infant Std"/>
              <a:cs typeface="Gill Sans Infant Std"/>
            </a:endParaRPr>
          </a:p>
          <a:p>
            <a:r>
              <a:rPr lang="en-US" sz="1500" dirty="0">
                <a:latin typeface="Gill Sans Infant Std"/>
                <a:cs typeface="Gill Sans Infant Std"/>
              </a:rPr>
              <a:t>¿</a:t>
            </a:r>
            <a:r>
              <a:rPr lang="en-US" sz="1500" dirty="0" err="1">
                <a:latin typeface="Gill Sans Infant Std"/>
                <a:cs typeface="Gill Sans Infant Std"/>
              </a:rPr>
              <a:t>Despues</a:t>
            </a:r>
            <a:r>
              <a:rPr lang="en-US" sz="1500" dirty="0">
                <a:latin typeface="Gill Sans Infant Std"/>
                <a:cs typeface="Gill Sans Infant Std"/>
              </a:rPr>
              <a:t> de 6 meses?</a:t>
            </a:r>
          </a:p>
          <a:p>
            <a:endParaRPr lang="en-US" sz="1500" dirty="0">
              <a:latin typeface="Gill Sans Infant Std"/>
              <a:cs typeface="Gill Sans Infant Std"/>
            </a:endParaRPr>
          </a:p>
          <a:p>
            <a:endParaRPr lang="en-US" sz="1500" dirty="0">
              <a:latin typeface="Gill Sans Infant Std"/>
              <a:cs typeface="Gill Sans Infant Std"/>
            </a:endParaRPr>
          </a:p>
          <a:p>
            <a:endParaRPr lang="en-US" sz="1500" dirty="0">
              <a:latin typeface="Gill Sans Infant Std"/>
              <a:cs typeface="Gill Sans Infant Std"/>
            </a:endParaRPr>
          </a:p>
          <a:p>
            <a:endParaRPr lang="en-US" sz="1500" dirty="0">
              <a:latin typeface="Gill Sans Infant Std"/>
              <a:cs typeface="Gill Sans Infant Std"/>
            </a:endParaRPr>
          </a:p>
        </p:txBody>
      </p:sp>
    </p:spTree>
    <p:extLst>
      <p:ext uri="{BB962C8B-B14F-4D97-AF65-F5344CB8AC3E}">
        <p14:creationId xmlns:p14="http://schemas.microsoft.com/office/powerpoint/2010/main" val="3708220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467544" y="271194"/>
            <a:ext cx="2448272" cy="7095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latin typeface="Gill Sans Infant Std"/>
              <a:cs typeface="Gill Sans Infant Std"/>
            </a:endParaRPr>
          </a:p>
        </p:txBody>
      </p:sp>
      <p:pic>
        <p:nvPicPr>
          <p:cNvPr id="2" name="Imagen 1">
            <a:extLst>
              <a:ext uri="{FF2B5EF4-FFF2-40B4-BE49-F238E27FC236}">
                <a16:creationId xmlns:a16="http://schemas.microsoft.com/office/drawing/2014/main" id="{C17ED610-20FE-4EA6-BCE9-C120F398F2A0}"/>
              </a:ext>
            </a:extLst>
          </p:cNvPr>
          <p:cNvPicPr>
            <a:picLocks noChangeAspect="1"/>
          </p:cNvPicPr>
          <p:nvPr/>
        </p:nvPicPr>
        <p:blipFill>
          <a:blip r:embed="rId2"/>
          <a:stretch>
            <a:fillRect/>
          </a:stretch>
        </p:blipFill>
        <p:spPr>
          <a:xfrm>
            <a:off x="-36512" y="1484784"/>
            <a:ext cx="9180512" cy="4176720"/>
          </a:xfrm>
          <a:prstGeom prst="rect">
            <a:avLst/>
          </a:prstGeom>
        </p:spPr>
      </p:pic>
      <p:sp>
        <p:nvSpPr>
          <p:cNvPr id="7" name="Title 7">
            <a:extLst>
              <a:ext uri="{FF2B5EF4-FFF2-40B4-BE49-F238E27FC236}">
                <a16:creationId xmlns:a16="http://schemas.microsoft.com/office/drawing/2014/main" id="{71E1A484-1E4F-495C-8CEC-2F17ACBDB935}"/>
              </a:ext>
            </a:extLst>
          </p:cNvPr>
          <p:cNvSpPr txBox="1">
            <a:spLocks/>
          </p:cNvSpPr>
          <p:nvPr/>
        </p:nvSpPr>
        <p:spPr>
          <a:xfrm>
            <a:off x="466837" y="548680"/>
            <a:ext cx="8282643" cy="530405"/>
          </a:xfrm>
          <a:prstGeom prst="rect">
            <a:avLst/>
          </a:prstGeom>
        </p:spPr>
        <p:txBody>
          <a:bodyPr vert="horz" lIns="0" tIns="0" rIns="0" bIns="0" rtlCol="0" anchor="t">
            <a:normAutofit fontScale="92500"/>
          </a:bodyPr>
          <a:lstStyle>
            <a:lvl1pPr algn="l" defTabSz="457200" rtl="0" eaLnBrk="1" latinLnBrk="0" hangingPunct="1">
              <a:lnSpc>
                <a:spcPct val="95000"/>
              </a:lnSpc>
              <a:spcBef>
                <a:spcPct val="0"/>
              </a:spcBef>
              <a:buNone/>
              <a:defRPr sz="4800" b="0" i="0" kern="1200" cap="none">
                <a:solidFill>
                  <a:schemeClr val="tx1"/>
                </a:solidFill>
                <a:latin typeface="Trade Gothic LT Com Cn" panose="020B0806040303020004" pitchFamily="34" charset="0"/>
                <a:ea typeface="+mj-ea"/>
                <a:cs typeface="Trade Gothic LT Com Cn" panose="020B0806040303020004" pitchFamily="34" charset="0"/>
              </a:defRPr>
            </a:lvl1pPr>
          </a:lstStyle>
          <a:p>
            <a:pPr algn="ctr"/>
            <a:r>
              <a:rPr lang="en-US" sz="3600" b="1" dirty="0" err="1">
                <a:latin typeface="Trade Gothic LT Com Cn" panose="020B0806040303020004"/>
              </a:rPr>
              <a:t>Alimentación</a:t>
            </a:r>
            <a:r>
              <a:rPr lang="en-US" sz="3600" b="1" dirty="0">
                <a:latin typeface="Trade Gothic LT Com Cn" panose="020B0806040303020004"/>
              </a:rPr>
              <a:t> de </a:t>
            </a:r>
            <a:r>
              <a:rPr lang="en-US" sz="3600" b="1" dirty="0" err="1">
                <a:latin typeface="Trade Gothic LT Com Cn" panose="020B0806040303020004"/>
              </a:rPr>
              <a:t>niños</a:t>
            </a:r>
            <a:r>
              <a:rPr lang="en-US" sz="3600" b="1" dirty="0">
                <a:latin typeface="Trade Gothic LT Com Cn" panose="020B0806040303020004"/>
              </a:rPr>
              <a:t> y </a:t>
            </a:r>
            <a:r>
              <a:rPr lang="en-US" sz="3600" b="1" dirty="0" err="1">
                <a:latin typeface="Trade Gothic LT Com Cn" panose="020B0806040303020004"/>
              </a:rPr>
              <a:t>niñas</a:t>
            </a:r>
            <a:r>
              <a:rPr lang="en-US" sz="3600" b="1" dirty="0">
                <a:latin typeface="Trade Gothic LT Com Cn" panose="020B0806040303020004"/>
              </a:rPr>
              <a:t> de 0 a 24 </a:t>
            </a:r>
            <a:r>
              <a:rPr lang="en-US" sz="3600" b="1" dirty="0" err="1">
                <a:latin typeface="Trade Gothic LT Com Cn" panose="020B0806040303020004"/>
              </a:rPr>
              <a:t>meses</a:t>
            </a:r>
            <a:endParaRPr lang="en-US" sz="3600" b="1" dirty="0">
              <a:latin typeface="Trade Gothic LT Com Cn" panose="020B0806040303020004"/>
            </a:endParaRPr>
          </a:p>
        </p:txBody>
      </p:sp>
      <p:grpSp>
        <p:nvGrpSpPr>
          <p:cNvPr id="8" name="Grupo 7"/>
          <p:cNvGrpSpPr/>
          <p:nvPr/>
        </p:nvGrpSpPr>
        <p:grpSpPr>
          <a:xfrm>
            <a:off x="0" y="5795801"/>
            <a:ext cx="9144000" cy="1062199"/>
            <a:chOff x="0" y="5795801"/>
            <a:chExt cx="9144000" cy="1062199"/>
          </a:xfrm>
        </p:grpSpPr>
        <p:sp>
          <p:nvSpPr>
            <p:cNvPr id="9" name="Rectángulo 8"/>
            <p:cNvSpPr/>
            <p:nvPr/>
          </p:nvSpPr>
          <p:spPr>
            <a:xfrm>
              <a:off x="0" y="5795801"/>
              <a:ext cx="9144000" cy="106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latin typeface="Gill Sans Infant Std"/>
                <a:cs typeface="Gill Sans Infant Std"/>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0106" y="6152427"/>
              <a:ext cx="1848048" cy="377318"/>
            </a:xfrm>
            <a:prstGeom prst="rect">
              <a:avLst/>
            </a:prstGeom>
          </p:spPr>
        </p:pic>
      </p:grpSp>
    </p:spTree>
    <p:extLst>
      <p:ext uri="{BB962C8B-B14F-4D97-AF65-F5344CB8AC3E}">
        <p14:creationId xmlns:p14="http://schemas.microsoft.com/office/powerpoint/2010/main" val="3622062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p:cNvSpPr>
            <a:spLocks noGrp="1"/>
          </p:cNvSpPr>
          <p:nvPr>
            <p:ph type="ftr" sz="quarter" idx="11"/>
          </p:nvPr>
        </p:nvSpPr>
        <p:spPr/>
        <p:txBody>
          <a:bodyPr/>
          <a:lstStyle/>
          <a:p>
            <a:endParaRPr lang="en-US"/>
          </a:p>
        </p:txBody>
      </p:sp>
      <p:sp>
        <p:nvSpPr>
          <p:cNvPr id="9" name="Title 7"/>
          <p:cNvSpPr txBox="1">
            <a:spLocks/>
          </p:cNvSpPr>
          <p:nvPr/>
        </p:nvSpPr>
        <p:spPr>
          <a:xfrm>
            <a:off x="430678" y="485049"/>
            <a:ext cx="8282643" cy="1348102"/>
          </a:xfrm>
          <a:prstGeom prst="rect">
            <a:avLst/>
          </a:prstGeom>
        </p:spPr>
        <p:txBody>
          <a:bodyPr>
            <a:normAutofit fontScale="97500"/>
          </a:bodyPr>
          <a:lst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a:lstStyle>
          <a:p>
            <a:pPr algn="ctr"/>
            <a:r>
              <a:rPr lang="en-US" sz="4800" dirty="0" err="1">
                <a:latin typeface="Trade Gothic LT Com Cn" panose="020B0806040303020004"/>
              </a:rPr>
              <a:t>En</a:t>
            </a:r>
            <a:r>
              <a:rPr lang="en-US" sz="4800" dirty="0">
                <a:latin typeface="Trade Gothic LT Com Cn" panose="020B0806040303020004"/>
              </a:rPr>
              <a:t> Honduras:</a:t>
            </a:r>
          </a:p>
        </p:txBody>
      </p:sp>
      <p:grpSp>
        <p:nvGrpSpPr>
          <p:cNvPr id="11" name="Grupo 10"/>
          <p:cNvGrpSpPr/>
          <p:nvPr/>
        </p:nvGrpSpPr>
        <p:grpSpPr>
          <a:xfrm>
            <a:off x="-29544" y="5639007"/>
            <a:ext cx="9144000" cy="1062199"/>
            <a:chOff x="0" y="5795801"/>
            <a:chExt cx="9144000" cy="1062199"/>
          </a:xfrm>
        </p:grpSpPr>
        <p:sp>
          <p:nvSpPr>
            <p:cNvPr id="12" name="Rectángulo 11"/>
            <p:cNvSpPr/>
            <p:nvPr/>
          </p:nvSpPr>
          <p:spPr>
            <a:xfrm>
              <a:off x="0" y="5795801"/>
              <a:ext cx="9144000" cy="106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latin typeface="Gill Sans Infant Std"/>
                <a:cs typeface="Gill Sans Infant Std"/>
              </a:endParaRPr>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0106" y="6152427"/>
              <a:ext cx="1848048" cy="377318"/>
            </a:xfrm>
            <a:prstGeom prst="rect">
              <a:avLst/>
            </a:prstGeom>
          </p:spPr>
        </p:pic>
      </p:grpSp>
      <p:grpSp>
        <p:nvGrpSpPr>
          <p:cNvPr id="19" name="Grupo 18"/>
          <p:cNvGrpSpPr/>
          <p:nvPr/>
        </p:nvGrpSpPr>
        <p:grpSpPr>
          <a:xfrm>
            <a:off x="3951164" y="1398917"/>
            <a:ext cx="4436201" cy="3828364"/>
            <a:chOff x="3951164" y="1398917"/>
            <a:chExt cx="4436201" cy="3828364"/>
          </a:xfrm>
        </p:grpSpPr>
        <p:sp>
          <p:nvSpPr>
            <p:cNvPr id="20" name="Forma libre 19"/>
            <p:cNvSpPr/>
            <p:nvPr/>
          </p:nvSpPr>
          <p:spPr>
            <a:xfrm>
              <a:off x="6784022" y="1491168"/>
              <a:ext cx="1603343" cy="737998"/>
            </a:xfrm>
            <a:custGeom>
              <a:avLst/>
              <a:gdLst>
                <a:gd name="connsiteX0" fmla="*/ 123002 w 737997"/>
                <a:gd name="connsiteY0" fmla="*/ 0 h 1603342"/>
                <a:gd name="connsiteX1" fmla="*/ 614995 w 737997"/>
                <a:gd name="connsiteY1" fmla="*/ 0 h 1603342"/>
                <a:gd name="connsiteX2" fmla="*/ 737997 w 737997"/>
                <a:gd name="connsiteY2" fmla="*/ 123002 h 1603342"/>
                <a:gd name="connsiteX3" fmla="*/ 737997 w 737997"/>
                <a:gd name="connsiteY3" fmla="*/ 1603342 h 1603342"/>
                <a:gd name="connsiteX4" fmla="*/ 737997 w 737997"/>
                <a:gd name="connsiteY4" fmla="*/ 1603342 h 1603342"/>
                <a:gd name="connsiteX5" fmla="*/ 0 w 737997"/>
                <a:gd name="connsiteY5" fmla="*/ 1603342 h 1603342"/>
                <a:gd name="connsiteX6" fmla="*/ 0 w 737997"/>
                <a:gd name="connsiteY6" fmla="*/ 1603342 h 1603342"/>
                <a:gd name="connsiteX7" fmla="*/ 0 w 737997"/>
                <a:gd name="connsiteY7" fmla="*/ 123002 h 1603342"/>
                <a:gd name="connsiteX8" fmla="*/ 123002 w 737997"/>
                <a:gd name="connsiteY8" fmla="*/ 0 h 160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997" h="1603342">
                  <a:moveTo>
                    <a:pt x="737997" y="267230"/>
                  </a:moveTo>
                  <a:lnTo>
                    <a:pt x="737997" y="1336112"/>
                  </a:lnTo>
                  <a:cubicBezTo>
                    <a:pt x="737997" y="1483698"/>
                    <a:pt x="712649" y="1603341"/>
                    <a:pt x="681381" y="1603341"/>
                  </a:cubicBezTo>
                  <a:lnTo>
                    <a:pt x="0" y="1603341"/>
                  </a:lnTo>
                  <a:lnTo>
                    <a:pt x="0" y="1603341"/>
                  </a:lnTo>
                  <a:lnTo>
                    <a:pt x="0" y="1"/>
                  </a:lnTo>
                  <a:lnTo>
                    <a:pt x="0" y="1"/>
                  </a:lnTo>
                  <a:lnTo>
                    <a:pt x="681381" y="1"/>
                  </a:lnTo>
                  <a:cubicBezTo>
                    <a:pt x="712649" y="1"/>
                    <a:pt x="737997" y="119644"/>
                    <a:pt x="737997" y="267230"/>
                  </a:cubicBez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9851" rIns="283676" bIns="159852" numCol="1" spcCol="1270" anchor="ctr" anchorCtr="0">
              <a:noAutofit/>
            </a:bodyPr>
            <a:lstStyle/>
            <a:p>
              <a:pPr marL="0" lvl="1" algn="l" defTabSz="1066800">
                <a:lnSpc>
                  <a:spcPct val="90000"/>
                </a:lnSpc>
                <a:spcBef>
                  <a:spcPct val="0"/>
                </a:spcBef>
                <a:spcAft>
                  <a:spcPct val="15000"/>
                </a:spcAft>
              </a:pPr>
              <a:r>
                <a:rPr lang="es-ES" sz="2400" dirty="0"/>
                <a:t> 64%</a:t>
              </a:r>
              <a:endParaRPr lang="es-ES" sz="2400" kern="1200" dirty="0"/>
            </a:p>
          </p:txBody>
        </p:sp>
        <p:sp>
          <p:nvSpPr>
            <p:cNvPr id="21" name="Forma libre 20"/>
            <p:cNvSpPr/>
            <p:nvPr/>
          </p:nvSpPr>
          <p:spPr>
            <a:xfrm>
              <a:off x="3951164" y="1398917"/>
              <a:ext cx="2832859" cy="922497"/>
            </a:xfrm>
            <a:custGeom>
              <a:avLst/>
              <a:gdLst>
                <a:gd name="connsiteX0" fmla="*/ 0 w 2832859"/>
                <a:gd name="connsiteY0" fmla="*/ 153753 h 922497"/>
                <a:gd name="connsiteX1" fmla="*/ 153753 w 2832859"/>
                <a:gd name="connsiteY1" fmla="*/ 0 h 922497"/>
                <a:gd name="connsiteX2" fmla="*/ 2679106 w 2832859"/>
                <a:gd name="connsiteY2" fmla="*/ 0 h 922497"/>
                <a:gd name="connsiteX3" fmla="*/ 2832859 w 2832859"/>
                <a:gd name="connsiteY3" fmla="*/ 153753 h 922497"/>
                <a:gd name="connsiteX4" fmla="*/ 2832859 w 2832859"/>
                <a:gd name="connsiteY4" fmla="*/ 768744 h 922497"/>
                <a:gd name="connsiteX5" fmla="*/ 2679106 w 2832859"/>
                <a:gd name="connsiteY5" fmla="*/ 922497 h 922497"/>
                <a:gd name="connsiteX6" fmla="*/ 153753 w 2832859"/>
                <a:gd name="connsiteY6" fmla="*/ 922497 h 922497"/>
                <a:gd name="connsiteX7" fmla="*/ 0 w 2832859"/>
                <a:gd name="connsiteY7" fmla="*/ 768744 h 922497"/>
                <a:gd name="connsiteX8" fmla="*/ 0 w 2832859"/>
                <a:gd name="connsiteY8" fmla="*/ 153753 h 9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2859" h="922497">
                  <a:moveTo>
                    <a:pt x="0" y="153753"/>
                  </a:moveTo>
                  <a:cubicBezTo>
                    <a:pt x="0" y="68838"/>
                    <a:pt x="68838" y="0"/>
                    <a:pt x="153753" y="0"/>
                  </a:cubicBezTo>
                  <a:lnTo>
                    <a:pt x="2679106" y="0"/>
                  </a:lnTo>
                  <a:cubicBezTo>
                    <a:pt x="2764021" y="0"/>
                    <a:pt x="2832859" y="68838"/>
                    <a:pt x="2832859" y="153753"/>
                  </a:cubicBezTo>
                  <a:lnTo>
                    <a:pt x="2832859" y="768744"/>
                  </a:lnTo>
                  <a:cubicBezTo>
                    <a:pt x="2832859" y="853659"/>
                    <a:pt x="2764021" y="922497"/>
                    <a:pt x="2679106" y="922497"/>
                  </a:cubicBezTo>
                  <a:lnTo>
                    <a:pt x="153753" y="922497"/>
                  </a:lnTo>
                  <a:cubicBezTo>
                    <a:pt x="68838" y="922497"/>
                    <a:pt x="0" y="853659"/>
                    <a:pt x="0" y="768744"/>
                  </a:cubicBezTo>
                  <a:lnTo>
                    <a:pt x="0" y="15375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6473" tIns="90753" rIns="136473" bIns="90753" numCol="1" spcCol="1270" anchor="ctr" anchorCtr="0">
              <a:noAutofit/>
            </a:bodyPr>
            <a:lstStyle/>
            <a:p>
              <a:pPr lvl="0" algn="ctr" defTabSz="1066800">
                <a:lnSpc>
                  <a:spcPct val="90000"/>
                </a:lnSpc>
                <a:spcBef>
                  <a:spcPct val="0"/>
                </a:spcBef>
                <a:spcAft>
                  <a:spcPct val="35000"/>
                </a:spcAft>
              </a:pPr>
              <a:r>
                <a:rPr lang="es-ES" sz="2000" dirty="0"/>
                <a:t>Inicio temprano de la LM
</a:t>
              </a:r>
              <a:endParaRPr lang="es-ES" sz="2000" kern="1200" dirty="0"/>
            </a:p>
          </p:txBody>
        </p:sp>
        <p:sp>
          <p:nvSpPr>
            <p:cNvPr id="22" name="Forma libre 21"/>
            <p:cNvSpPr/>
            <p:nvPr/>
          </p:nvSpPr>
          <p:spPr>
            <a:xfrm>
              <a:off x="6784022" y="2459789"/>
              <a:ext cx="1603343" cy="737998"/>
            </a:xfrm>
            <a:custGeom>
              <a:avLst/>
              <a:gdLst>
                <a:gd name="connsiteX0" fmla="*/ 123002 w 737997"/>
                <a:gd name="connsiteY0" fmla="*/ 0 h 1603342"/>
                <a:gd name="connsiteX1" fmla="*/ 614995 w 737997"/>
                <a:gd name="connsiteY1" fmla="*/ 0 h 1603342"/>
                <a:gd name="connsiteX2" fmla="*/ 737997 w 737997"/>
                <a:gd name="connsiteY2" fmla="*/ 123002 h 1603342"/>
                <a:gd name="connsiteX3" fmla="*/ 737997 w 737997"/>
                <a:gd name="connsiteY3" fmla="*/ 1603342 h 1603342"/>
                <a:gd name="connsiteX4" fmla="*/ 737997 w 737997"/>
                <a:gd name="connsiteY4" fmla="*/ 1603342 h 1603342"/>
                <a:gd name="connsiteX5" fmla="*/ 0 w 737997"/>
                <a:gd name="connsiteY5" fmla="*/ 1603342 h 1603342"/>
                <a:gd name="connsiteX6" fmla="*/ 0 w 737997"/>
                <a:gd name="connsiteY6" fmla="*/ 1603342 h 1603342"/>
                <a:gd name="connsiteX7" fmla="*/ 0 w 737997"/>
                <a:gd name="connsiteY7" fmla="*/ 123002 h 1603342"/>
                <a:gd name="connsiteX8" fmla="*/ 123002 w 737997"/>
                <a:gd name="connsiteY8" fmla="*/ 0 h 160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997" h="1603342">
                  <a:moveTo>
                    <a:pt x="737997" y="267230"/>
                  </a:moveTo>
                  <a:lnTo>
                    <a:pt x="737997" y="1336112"/>
                  </a:lnTo>
                  <a:cubicBezTo>
                    <a:pt x="737997" y="1483698"/>
                    <a:pt x="712649" y="1603341"/>
                    <a:pt x="681381" y="1603341"/>
                  </a:cubicBezTo>
                  <a:lnTo>
                    <a:pt x="0" y="1603341"/>
                  </a:lnTo>
                  <a:lnTo>
                    <a:pt x="0" y="1603341"/>
                  </a:lnTo>
                  <a:lnTo>
                    <a:pt x="0" y="1"/>
                  </a:lnTo>
                  <a:lnTo>
                    <a:pt x="0" y="1"/>
                  </a:lnTo>
                  <a:lnTo>
                    <a:pt x="681381" y="1"/>
                  </a:lnTo>
                  <a:cubicBezTo>
                    <a:pt x="712649" y="1"/>
                    <a:pt x="737997" y="119644"/>
                    <a:pt x="737997" y="267230"/>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9851" rIns="283676" bIns="159852" numCol="1" spcCol="1270" anchor="ctr" anchorCtr="0">
              <a:noAutofit/>
            </a:bodyPr>
            <a:lstStyle/>
            <a:p>
              <a:pPr marL="0" lvl="1" algn="l" defTabSz="1066800">
                <a:lnSpc>
                  <a:spcPct val="90000"/>
                </a:lnSpc>
                <a:spcBef>
                  <a:spcPct val="0"/>
                </a:spcBef>
                <a:spcAft>
                  <a:spcPct val="15000"/>
                </a:spcAft>
              </a:pPr>
              <a:r>
                <a:rPr lang="es-ES" sz="2400" kern="1200" dirty="0"/>
                <a:t>56%</a:t>
              </a:r>
            </a:p>
          </p:txBody>
        </p:sp>
        <p:sp>
          <p:nvSpPr>
            <p:cNvPr id="23" name="Forma libre 22"/>
            <p:cNvSpPr/>
            <p:nvPr/>
          </p:nvSpPr>
          <p:spPr>
            <a:xfrm>
              <a:off x="3951164" y="2367540"/>
              <a:ext cx="2832859" cy="922497"/>
            </a:xfrm>
            <a:custGeom>
              <a:avLst/>
              <a:gdLst>
                <a:gd name="connsiteX0" fmla="*/ 0 w 2832859"/>
                <a:gd name="connsiteY0" fmla="*/ 153753 h 922497"/>
                <a:gd name="connsiteX1" fmla="*/ 153753 w 2832859"/>
                <a:gd name="connsiteY1" fmla="*/ 0 h 922497"/>
                <a:gd name="connsiteX2" fmla="*/ 2679106 w 2832859"/>
                <a:gd name="connsiteY2" fmla="*/ 0 h 922497"/>
                <a:gd name="connsiteX3" fmla="*/ 2832859 w 2832859"/>
                <a:gd name="connsiteY3" fmla="*/ 153753 h 922497"/>
                <a:gd name="connsiteX4" fmla="*/ 2832859 w 2832859"/>
                <a:gd name="connsiteY4" fmla="*/ 768744 h 922497"/>
                <a:gd name="connsiteX5" fmla="*/ 2679106 w 2832859"/>
                <a:gd name="connsiteY5" fmla="*/ 922497 h 922497"/>
                <a:gd name="connsiteX6" fmla="*/ 153753 w 2832859"/>
                <a:gd name="connsiteY6" fmla="*/ 922497 h 922497"/>
                <a:gd name="connsiteX7" fmla="*/ 0 w 2832859"/>
                <a:gd name="connsiteY7" fmla="*/ 768744 h 922497"/>
                <a:gd name="connsiteX8" fmla="*/ 0 w 2832859"/>
                <a:gd name="connsiteY8" fmla="*/ 153753 h 9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2859" h="922497">
                  <a:moveTo>
                    <a:pt x="0" y="153753"/>
                  </a:moveTo>
                  <a:cubicBezTo>
                    <a:pt x="0" y="68838"/>
                    <a:pt x="68838" y="0"/>
                    <a:pt x="153753" y="0"/>
                  </a:cubicBezTo>
                  <a:lnTo>
                    <a:pt x="2679106" y="0"/>
                  </a:lnTo>
                  <a:cubicBezTo>
                    <a:pt x="2764021" y="0"/>
                    <a:pt x="2832859" y="68838"/>
                    <a:pt x="2832859" y="153753"/>
                  </a:cubicBezTo>
                  <a:lnTo>
                    <a:pt x="2832859" y="768744"/>
                  </a:lnTo>
                  <a:cubicBezTo>
                    <a:pt x="2832859" y="853659"/>
                    <a:pt x="2764021" y="922497"/>
                    <a:pt x="2679106" y="922497"/>
                  </a:cubicBezTo>
                  <a:lnTo>
                    <a:pt x="153753" y="922497"/>
                  </a:lnTo>
                  <a:cubicBezTo>
                    <a:pt x="68838" y="922497"/>
                    <a:pt x="0" y="853659"/>
                    <a:pt x="0" y="768744"/>
                  </a:cubicBezTo>
                  <a:lnTo>
                    <a:pt x="0" y="15375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6473" tIns="90753" rIns="136473" bIns="90753" numCol="1" spcCol="1270" anchor="ctr" anchorCtr="0">
              <a:noAutofit/>
            </a:bodyPr>
            <a:lstStyle/>
            <a:p>
              <a:pPr lvl="0" algn="ctr" defTabSz="1066800">
                <a:lnSpc>
                  <a:spcPct val="90000"/>
                </a:lnSpc>
                <a:spcBef>
                  <a:spcPct val="0"/>
                </a:spcBef>
                <a:spcAft>
                  <a:spcPct val="35000"/>
                </a:spcAft>
              </a:pPr>
              <a:r>
                <a:rPr lang="es-ES" sz="2000" dirty="0"/>
                <a:t>Dieta mínima aceptable
</a:t>
              </a:r>
              <a:endParaRPr lang="es-ES" sz="2000" kern="1200" dirty="0"/>
            </a:p>
          </p:txBody>
        </p:sp>
        <p:sp>
          <p:nvSpPr>
            <p:cNvPr id="24" name="Forma libre 23"/>
            <p:cNvSpPr/>
            <p:nvPr/>
          </p:nvSpPr>
          <p:spPr>
            <a:xfrm>
              <a:off x="6784022" y="3428411"/>
              <a:ext cx="1603343" cy="737998"/>
            </a:xfrm>
            <a:custGeom>
              <a:avLst/>
              <a:gdLst>
                <a:gd name="connsiteX0" fmla="*/ 123002 w 737997"/>
                <a:gd name="connsiteY0" fmla="*/ 0 h 1603342"/>
                <a:gd name="connsiteX1" fmla="*/ 614995 w 737997"/>
                <a:gd name="connsiteY1" fmla="*/ 0 h 1603342"/>
                <a:gd name="connsiteX2" fmla="*/ 737997 w 737997"/>
                <a:gd name="connsiteY2" fmla="*/ 123002 h 1603342"/>
                <a:gd name="connsiteX3" fmla="*/ 737997 w 737997"/>
                <a:gd name="connsiteY3" fmla="*/ 1603342 h 1603342"/>
                <a:gd name="connsiteX4" fmla="*/ 737997 w 737997"/>
                <a:gd name="connsiteY4" fmla="*/ 1603342 h 1603342"/>
                <a:gd name="connsiteX5" fmla="*/ 0 w 737997"/>
                <a:gd name="connsiteY5" fmla="*/ 1603342 h 1603342"/>
                <a:gd name="connsiteX6" fmla="*/ 0 w 737997"/>
                <a:gd name="connsiteY6" fmla="*/ 1603342 h 1603342"/>
                <a:gd name="connsiteX7" fmla="*/ 0 w 737997"/>
                <a:gd name="connsiteY7" fmla="*/ 123002 h 1603342"/>
                <a:gd name="connsiteX8" fmla="*/ 123002 w 737997"/>
                <a:gd name="connsiteY8" fmla="*/ 0 h 160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997" h="1603342">
                  <a:moveTo>
                    <a:pt x="737997" y="267230"/>
                  </a:moveTo>
                  <a:lnTo>
                    <a:pt x="737997" y="1336112"/>
                  </a:lnTo>
                  <a:cubicBezTo>
                    <a:pt x="737997" y="1483698"/>
                    <a:pt x="712649" y="1603341"/>
                    <a:pt x="681381" y="1603341"/>
                  </a:cubicBezTo>
                  <a:lnTo>
                    <a:pt x="0" y="1603341"/>
                  </a:lnTo>
                  <a:lnTo>
                    <a:pt x="0" y="1603341"/>
                  </a:lnTo>
                  <a:lnTo>
                    <a:pt x="0" y="1"/>
                  </a:lnTo>
                  <a:lnTo>
                    <a:pt x="0" y="1"/>
                  </a:lnTo>
                  <a:lnTo>
                    <a:pt x="681381" y="1"/>
                  </a:lnTo>
                  <a:cubicBezTo>
                    <a:pt x="712649" y="1"/>
                    <a:pt x="737997" y="119644"/>
                    <a:pt x="737997" y="267230"/>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9851" rIns="283676" bIns="159852" numCol="1" spcCol="1270" anchor="ctr" anchorCtr="0">
              <a:noAutofit/>
            </a:bodyPr>
            <a:lstStyle/>
            <a:p>
              <a:pPr marL="0" lvl="1" algn="l" defTabSz="1066800">
                <a:lnSpc>
                  <a:spcPct val="90000"/>
                </a:lnSpc>
                <a:spcBef>
                  <a:spcPct val="0"/>
                </a:spcBef>
                <a:spcAft>
                  <a:spcPct val="15000"/>
                </a:spcAft>
              </a:pPr>
              <a:r>
                <a:rPr lang="es-ES" sz="2400" kern="1200" dirty="0">
                  <a:sym typeface="Wingdings" panose="05000000000000000000" pitchFamily="2" charset="2"/>
                </a:rPr>
                <a:t>31%</a:t>
              </a:r>
              <a:endParaRPr lang="es-ES" sz="2400" kern="1200" dirty="0"/>
            </a:p>
          </p:txBody>
        </p:sp>
        <p:sp>
          <p:nvSpPr>
            <p:cNvPr id="25" name="Forma libre 24"/>
            <p:cNvSpPr/>
            <p:nvPr/>
          </p:nvSpPr>
          <p:spPr>
            <a:xfrm>
              <a:off x="3951164" y="3336162"/>
              <a:ext cx="2832859" cy="922497"/>
            </a:xfrm>
            <a:custGeom>
              <a:avLst/>
              <a:gdLst>
                <a:gd name="connsiteX0" fmla="*/ 0 w 2832859"/>
                <a:gd name="connsiteY0" fmla="*/ 153753 h 922497"/>
                <a:gd name="connsiteX1" fmla="*/ 153753 w 2832859"/>
                <a:gd name="connsiteY1" fmla="*/ 0 h 922497"/>
                <a:gd name="connsiteX2" fmla="*/ 2679106 w 2832859"/>
                <a:gd name="connsiteY2" fmla="*/ 0 h 922497"/>
                <a:gd name="connsiteX3" fmla="*/ 2832859 w 2832859"/>
                <a:gd name="connsiteY3" fmla="*/ 153753 h 922497"/>
                <a:gd name="connsiteX4" fmla="*/ 2832859 w 2832859"/>
                <a:gd name="connsiteY4" fmla="*/ 768744 h 922497"/>
                <a:gd name="connsiteX5" fmla="*/ 2679106 w 2832859"/>
                <a:gd name="connsiteY5" fmla="*/ 922497 h 922497"/>
                <a:gd name="connsiteX6" fmla="*/ 153753 w 2832859"/>
                <a:gd name="connsiteY6" fmla="*/ 922497 h 922497"/>
                <a:gd name="connsiteX7" fmla="*/ 0 w 2832859"/>
                <a:gd name="connsiteY7" fmla="*/ 768744 h 922497"/>
                <a:gd name="connsiteX8" fmla="*/ 0 w 2832859"/>
                <a:gd name="connsiteY8" fmla="*/ 153753 h 9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2859" h="922497">
                  <a:moveTo>
                    <a:pt x="0" y="153753"/>
                  </a:moveTo>
                  <a:cubicBezTo>
                    <a:pt x="0" y="68838"/>
                    <a:pt x="68838" y="0"/>
                    <a:pt x="153753" y="0"/>
                  </a:cubicBezTo>
                  <a:lnTo>
                    <a:pt x="2679106" y="0"/>
                  </a:lnTo>
                  <a:cubicBezTo>
                    <a:pt x="2764021" y="0"/>
                    <a:pt x="2832859" y="68838"/>
                    <a:pt x="2832859" y="153753"/>
                  </a:cubicBezTo>
                  <a:lnTo>
                    <a:pt x="2832859" y="768744"/>
                  </a:lnTo>
                  <a:cubicBezTo>
                    <a:pt x="2832859" y="853659"/>
                    <a:pt x="2764021" y="922497"/>
                    <a:pt x="2679106" y="922497"/>
                  </a:cubicBezTo>
                  <a:lnTo>
                    <a:pt x="153753" y="922497"/>
                  </a:lnTo>
                  <a:cubicBezTo>
                    <a:pt x="68838" y="922497"/>
                    <a:pt x="0" y="853659"/>
                    <a:pt x="0" y="768744"/>
                  </a:cubicBezTo>
                  <a:lnTo>
                    <a:pt x="0" y="15375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36473" tIns="90753" rIns="136473" bIns="90753" numCol="1" spcCol="1270" anchor="ctr" anchorCtr="0">
              <a:noAutofit/>
            </a:bodyPr>
            <a:lstStyle/>
            <a:p>
              <a:pPr lvl="0" algn="ctr" defTabSz="1066800">
                <a:lnSpc>
                  <a:spcPct val="90000"/>
                </a:lnSpc>
                <a:spcBef>
                  <a:spcPct val="0"/>
                </a:spcBef>
                <a:spcAft>
                  <a:spcPct val="35000"/>
                </a:spcAft>
              </a:pPr>
              <a:r>
                <a:rPr lang="es-ES" sz="2400" kern="1200" dirty="0" err="1"/>
                <a:t>LMe</a:t>
              </a:r>
              <a:r>
                <a:rPr lang="es-ES" sz="2400" kern="1200" dirty="0"/>
                <a:t> &lt;6 meses</a:t>
              </a:r>
            </a:p>
          </p:txBody>
        </p:sp>
        <p:sp>
          <p:nvSpPr>
            <p:cNvPr id="26" name="Forma libre 25"/>
            <p:cNvSpPr/>
            <p:nvPr/>
          </p:nvSpPr>
          <p:spPr>
            <a:xfrm>
              <a:off x="6784022" y="4397034"/>
              <a:ext cx="1603343" cy="737998"/>
            </a:xfrm>
            <a:custGeom>
              <a:avLst/>
              <a:gdLst>
                <a:gd name="connsiteX0" fmla="*/ 123002 w 737997"/>
                <a:gd name="connsiteY0" fmla="*/ 0 h 1603342"/>
                <a:gd name="connsiteX1" fmla="*/ 614995 w 737997"/>
                <a:gd name="connsiteY1" fmla="*/ 0 h 1603342"/>
                <a:gd name="connsiteX2" fmla="*/ 737997 w 737997"/>
                <a:gd name="connsiteY2" fmla="*/ 123002 h 1603342"/>
                <a:gd name="connsiteX3" fmla="*/ 737997 w 737997"/>
                <a:gd name="connsiteY3" fmla="*/ 1603342 h 1603342"/>
                <a:gd name="connsiteX4" fmla="*/ 737997 w 737997"/>
                <a:gd name="connsiteY4" fmla="*/ 1603342 h 1603342"/>
                <a:gd name="connsiteX5" fmla="*/ 0 w 737997"/>
                <a:gd name="connsiteY5" fmla="*/ 1603342 h 1603342"/>
                <a:gd name="connsiteX6" fmla="*/ 0 w 737997"/>
                <a:gd name="connsiteY6" fmla="*/ 1603342 h 1603342"/>
                <a:gd name="connsiteX7" fmla="*/ 0 w 737997"/>
                <a:gd name="connsiteY7" fmla="*/ 123002 h 1603342"/>
                <a:gd name="connsiteX8" fmla="*/ 123002 w 737997"/>
                <a:gd name="connsiteY8" fmla="*/ 0 h 160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997" h="1603342">
                  <a:moveTo>
                    <a:pt x="737997" y="267230"/>
                  </a:moveTo>
                  <a:lnTo>
                    <a:pt x="737997" y="1336112"/>
                  </a:lnTo>
                  <a:cubicBezTo>
                    <a:pt x="737997" y="1483698"/>
                    <a:pt x="712649" y="1603341"/>
                    <a:pt x="681381" y="1603341"/>
                  </a:cubicBezTo>
                  <a:lnTo>
                    <a:pt x="0" y="1603341"/>
                  </a:lnTo>
                  <a:lnTo>
                    <a:pt x="0" y="1603341"/>
                  </a:lnTo>
                  <a:lnTo>
                    <a:pt x="0" y="1"/>
                  </a:lnTo>
                  <a:lnTo>
                    <a:pt x="0" y="1"/>
                  </a:lnTo>
                  <a:lnTo>
                    <a:pt x="681381" y="1"/>
                  </a:lnTo>
                  <a:cubicBezTo>
                    <a:pt x="712649" y="1"/>
                    <a:pt x="737997" y="119644"/>
                    <a:pt x="737997" y="267230"/>
                  </a:cubicBez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9851" rIns="283676" bIns="159852" numCol="1" spcCol="1270" anchor="ctr" anchorCtr="0">
              <a:noAutofit/>
            </a:bodyPr>
            <a:lstStyle/>
            <a:p>
              <a:pPr marL="0" lvl="1" algn="l" defTabSz="1066800">
                <a:lnSpc>
                  <a:spcPct val="90000"/>
                </a:lnSpc>
                <a:spcBef>
                  <a:spcPct val="0"/>
                </a:spcBef>
                <a:spcAft>
                  <a:spcPct val="15000"/>
                </a:spcAft>
              </a:pPr>
              <a:r>
                <a:rPr lang="es-ES" sz="2400" kern="1200" dirty="0">
                  <a:sym typeface="Wingdings" panose="05000000000000000000" pitchFamily="2" charset="2"/>
                </a:rPr>
                <a:t>34%</a:t>
              </a:r>
              <a:endParaRPr lang="es-ES" sz="2400" kern="1200" dirty="0"/>
            </a:p>
          </p:txBody>
        </p:sp>
        <p:sp>
          <p:nvSpPr>
            <p:cNvPr id="27" name="Forma libre 26"/>
            <p:cNvSpPr/>
            <p:nvPr/>
          </p:nvSpPr>
          <p:spPr>
            <a:xfrm>
              <a:off x="3951164" y="4304784"/>
              <a:ext cx="2832859" cy="922497"/>
            </a:xfrm>
            <a:custGeom>
              <a:avLst/>
              <a:gdLst>
                <a:gd name="connsiteX0" fmla="*/ 0 w 2832859"/>
                <a:gd name="connsiteY0" fmla="*/ 153753 h 922497"/>
                <a:gd name="connsiteX1" fmla="*/ 153753 w 2832859"/>
                <a:gd name="connsiteY1" fmla="*/ 0 h 922497"/>
                <a:gd name="connsiteX2" fmla="*/ 2679106 w 2832859"/>
                <a:gd name="connsiteY2" fmla="*/ 0 h 922497"/>
                <a:gd name="connsiteX3" fmla="*/ 2832859 w 2832859"/>
                <a:gd name="connsiteY3" fmla="*/ 153753 h 922497"/>
                <a:gd name="connsiteX4" fmla="*/ 2832859 w 2832859"/>
                <a:gd name="connsiteY4" fmla="*/ 768744 h 922497"/>
                <a:gd name="connsiteX5" fmla="*/ 2679106 w 2832859"/>
                <a:gd name="connsiteY5" fmla="*/ 922497 h 922497"/>
                <a:gd name="connsiteX6" fmla="*/ 153753 w 2832859"/>
                <a:gd name="connsiteY6" fmla="*/ 922497 h 922497"/>
                <a:gd name="connsiteX7" fmla="*/ 0 w 2832859"/>
                <a:gd name="connsiteY7" fmla="*/ 768744 h 922497"/>
                <a:gd name="connsiteX8" fmla="*/ 0 w 2832859"/>
                <a:gd name="connsiteY8" fmla="*/ 153753 h 9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2859" h="922497">
                  <a:moveTo>
                    <a:pt x="0" y="153753"/>
                  </a:moveTo>
                  <a:cubicBezTo>
                    <a:pt x="0" y="68838"/>
                    <a:pt x="68838" y="0"/>
                    <a:pt x="153753" y="0"/>
                  </a:cubicBezTo>
                  <a:lnTo>
                    <a:pt x="2679106" y="0"/>
                  </a:lnTo>
                  <a:cubicBezTo>
                    <a:pt x="2764021" y="0"/>
                    <a:pt x="2832859" y="68838"/>
                    <a:pt x="2832859" y="153753"/>
                  </a:cubicBezTo>
                  <a:lnTo>
                    <a:pt x="2832859" y="768744"/>
                  </a:lnTo>
                  <a:cubicBezTo>
                    <a:pt x="2832859" y="853659"/>
                    <a:pt x="2764021" y="922497"/>
                    <a:pt x="2679106" y="922497"/>
                  </a:cubicBezTo>
                  <a:lnTo>
                    <a:pt x="153753" y="922497"/>
                  </a:lnTo>
                  <a:cubicBezTo>
                    <a:pt x="68838" y="922497"/>
                    <a:pt x="0" y="853659"/>
                    <a:pt x="0" y="768744"/>
                  </a:cubicBezTo>
                  <a:lnTo>
                    <a:pt x="0" y="153753"/>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36473" tIns="90753" rIns="136473" bIns="90753" numCol="1" spcCol="1270" anchor="ctr" anchorCtr="0">
              <a:noAutofit/>
            </a:bodyPr>
            <a:lstStyle/>
            <a:p>
              <a:pPr lvl="0" algn="ctr" defTabSz="1066800">
                <a:lnSpc>
                  <a:spcPct val="90000"/>
                </a:lnSpc>
                <a:spcBef>
                  <a:spcPct val="0"/>
                </a:spcBef>
                <a:spcAft>
                  <a:spcPct val="35000"/>
                </a:spcAft>
              </a:pPr>
              <a:r>
                <a:rPr lang="es-ES" sz="2400" kern="1200" dirty="0" err="1"/>
                <a:t>LMc</a:t>
              </a:r>
              <a:endParaRPr lang="es-ES" sz="2400" kern="1200" dirty="0"/>
            </a:p>
          </p:txBody>
        </p:sp>
      </p:grpSp>
      <p:sp>
        <p:nvSpPr>
          <p:cNvPr id="18" name="Rectangle 11"/>
          <p:cNvSpPr>
            <a:spLocks noChangeArrowheads="1"/>
          </p:cNvSpPr>
          <p:nvPr/>
        </p:nvSpPr>
        <p:spPr bwMode="auto">
          <a:xfrm>
            <a:off x="5216554" y="5226971"/>
            <a:ext cx="1069524"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defRPr/>
            </a:pPr>
            <a:r>
              <a:rPr lang="en-GB" altLang="en-US" sz="1000" i="1" dirty="0">
                <a:latin typeface="Gill Sans Infant MT" panose="020B0502020104020203" pitchFamily="34" charset="0"/>
              </a:rPr>
              <a:t>UNICEF Child Info</a:t>
            </a:r>
          </a:p>
        </p:txBody>
      </p:sp>
      <p:pic>
        <p:nvPicPr>
          <p:cNvPr id="2" name="Picture 1">
            <a:extLst>
              <a:ext uri="{FF2B5EF4-FFF2-40B4-BE49-F238E27FC236}">
                <a16:creationId xmlns:a16="http://schemas.microsoft.com/office/drawing/2014/main" id="{C35446D2-2922-E44F-BF38-983202007C37}"/>
              </a:ext>
            </a:extLst>
          </p:cNvPr>
          <p:cNvPicPr>
            <a:picLocks noChangeAspect="1"/>
          </p:cNvPicPr>
          <p:nvPr/>
        </p:nvPicPr>
        <p:blipFill>
          <a:blip r:embed="rId4">
            <a:grayscl/>
          </a:blip>
          <a:stretch>
            <a:fillRect/>
          </a:stretch>
        </p:blipFill>
        <p:spPr>
          <a:xfrm>
            <a:off x="74341" y="2115043"/>
            <a:ext cx="3906880" cy="2289157"/>
          </a:xfrm>
          <a:prstGeom prst="rect">
            <a:avLst/>
          </a:prstGeom>
          <a:noFill/>
        </p:spPr>
      </p:pic>
    </p:spTree>
    <p:extLst>
      <p:ext uri="{BB962C8B-B14F-4D97-AF65-F5344CB8AC3E}">
        <p14:creationId xmlns:p14="http://schemas.microsoft.com/office/powerpoint/2010/main" val="118483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C_Template_APR16">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STC_Template_APR16">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ve the Children PPT Theme">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EBDE5D13C7C844895D4D0785CE1387" ma:contentTypeVersion="16" ma:contentTypeDescription="Create a new document." ma:contentTypeScope="" ma:versionID="dbdf93e8d38e87797be39c64e7f351a7">
  <xsd:schema xmlns:xsd="http://www.w3.org/2001/XMLSchema" xmlns:xs="http://www.w3.org/2001/XMLSchema" xmlns:p="http://schemas.microsoft.com/office/2006/metadata/properties" xmlns:ns2="b545358d-e310-4d04-b43f-541cad9994cd" xmlns:ns3="7a9f276f-f162-4cb8-9653-eafef4bd0861" targetNamespace="http://schemas.microsoft.com/office/2006/metadata/properties" ma:root="true" ma:fieldsID="a7a61707f5d29fb456a8791d374a35aa" ns2:_="" ns3:_="">
    <xsd:import namespace="b545358d-e310-4d04-b43f-541cad9994cd"/>
    <xsd:import namespace="7a9f276f-f162-4cb8-9653-eafef4bd086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45358d-e310-4d04-b43f-541cad9994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23913a5-fff7-4b25-bc4b-eac5b45096e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a9f276f-f162-4cb8-9653-eafef4bd086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1633779-304a-4fec-a556-a2839aab83d9}" ma:internalName="TaxCatchAll" ma:showField="CatchAllData" ma:web="7a9f276f-f162-4cb8-9653-eafef4bd08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a9f276f-f162-4cb8-9653-eafef4bd0861" xsi:nil="true"/>
    <lcf76f155ced4ddcb4097134ff3c332f xmlns="b545358d-e310-4d04-b43f-541cad9994c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968C0F8-4F0E-4C71-8701-1C40F7C940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45358d-e310-4d04-b43f-541cad9994cd"/>
    <ds:schemaRef ds:uri="7a9f276f-f162-4cb8-9653-eafef4bd08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8D5546-E4AF-4FE8-9A26-E01FE67944CD}">
  <ds:schemaRefs>
    <ds:schemaRef ds:uri="http://schemas.microsoft.com/sharepoint/v3/contenttype/forms"/>
  </ds:schemaRefs>
</ds:datastoreItem>
</file>

<file path=customXml/itemProps3.xml><?xml version="1.0" encoding="utf-8"?>
<ds:datastoreItem xmlns:ds="http://schemas.openxmlformats.org/officeDocument/2006/customXml" ds:itemID="{10081D7D-84FE-4173-AFAD-E3C21CA6070F}">
  <ds:schemaRefs>
    <ds:schemaRef ds:uri="http://schemas.microsoft.com/office/2006/metadata/properties"/>
    <ds:schemaRef ds:uri="http://schemas.microsoft.com/office/infopath/2007/PartnerControls"/>
    <ds:schemaRef ds:uri="7a9f276f-f162-4cb8-9653-eafef4bd0861"/>
    <ds:schemaRef ds:uri="b545358d-e310-4d04-b43f-541cad9994cd"/>
  </ds:schemaRefs>
</ds:datastoreItem>
</file>

<file path=docProps/app.xml><?xml version="1.0" encoding="utf-8"?>
<Properties xmlns="http://schemas.openxmlformats.org/officeDocument/2006/extended-properties" xmlns:vt="http://schemas.openxmlformats.org/officeDocument/2006/docPropsVTypes">
  <TotalTime>4</TotalTime>
  <Words>7007</Words>
  <Application>Microsoft Office PowerPoint</Application>
  <PresentationFormat>On-screen Show (4:3)</PresentationFormat>
  <Paragraphs>682</Paragraphs>
  <Slides>53</Slides>
  <Notes>50</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53</vt:i4>
      </vt:variant>
    </vt:vector>
  </HeadingPairs>
  <TitlesOfParts>
    <vt:vector size="69" baseType="lpstr">
      <vt:lpstr>Gill Sans Infant MT</vt:lpstr>
      <vt:lpstr>Noto Sans Symbols</vt:lpstr>
      <vt:lpstr>Arial Rounded</vt:lpstr>
      <vt:lpstr>Oswald</vt:lpstr>
      <vt:lpstr>Arial</vt:lpstr>
      <vt:lpstr>Times New Roman</vt:lpstr>
      <vt:lpstr>Courier New</vt:lpstr>
      <vt:lpstr>Trade Gothic LT Com Cn</vt:lpstr>
      <vt:lpstr>Gill Sans</vt:lpstr>
      <vt:lpstr>Gill Sans Infant Std</vt:lpstr>
      <vt:lpstr>Open Sans</vt:lpstr>
      <vt:lpstr>Calibri</vt:lpstr>
      <vt:lpstr>STC_Template_APR16</vt:lpstr>
      <vt:lpstr>4_STC_Template_APR16</vt:lpstr>
      <vt:lpstr>Save the Children PPT Theme</vt:lpstr>
      <vt:lpstr>Photoshop.Image.7</vt:lpstr>
      <vt:lpstr> CURSO TALLER ALIMENTACIÓN DEL LACTANTE Y DEL NIÑO Y DE LA NIÑA MENOR DE DOS AÑOS EN EMERGENCIAS </vt:lpstr>
      <vt:lpstr>Objetivo del Curso</vt:lpstr>
      <vt:lpstr>PowerPoint Presentation</vt:lpstr>
      <vt:lpstr>¿Por qué es tan importante el grupo de edad de 0 a 23 meses?
</vt:lpstr>
      <vt:lpstr>PowerPoint Presentation</vt:lpstr>
      <vt:lpstr>En el mundo mortalidad es MÁS ALTA para los MÁS PEQUEÑOS</vt:lpstr>
      <vt:lpstr>¿Sabes las recomendaciones por ALNP?</vt:lpstr>
      <vt:lpstr>PowerPoint Presentation</vt:lpstr>
      <vt:lpstr>PowerPoint Presentation</vt:lpstr>
      <vt:lpstr>¿POR QUÉ ES IMPORTANTE  LA ALNP-E? </vt:lpstr>
      <vt:lpstr>PowerPoint Presentation</vt:lpstr>
      <vt:lpstr>La alimentación artificial siempre es arriesgada</vt:lpstr>
      <vt:lpstr>PowerPoint Presentation</vt:lpstr>
      <vt:lpstr>¿Qué entendemos por prácticas recomendadas de la ALNP?</vt:lpstr>
      <vt:lpstr>IYCF-E y MORTALIDAD</vt:lpstr>
      <vt:lpstr>PowerPoint Presentation</vt:lpstr>
      <vt:lpstr>PowerPoint Presentation</vt:lpstr>
      <vt:lpstr> 2. Alimentación y Lactancia para Niños Pequeños</vt:lpstr>
      <vt:lpstr>PowerPoint Presentation</vt:lpstr>
      <vt:lpstr>LACTANCIA </vt:lpstr>
      <vt:lpstr>OBJETIVOS DE LA SESIÓN </vt:lpstr>
      <vt:lpstr>Lactancia Materna = Supervivencia</vt:lpstr>
      <vt:lpstr>Importancia de la lactancia materna</vt:lpstr>
      <vt:lpstr>Beneficios de la lactancia materna </vt:lpstr>
      <vt:lpstr>Cómo funciona la lactancia materna </vt:lpstr>
      <vt:lpstr>La alimentación artificial siempre es arriesgada</vt:lpstr>
      <vt:lpstr>Mayores riesgos para los niños no amamantados</vt:lpstr>
      <vt:lpstr>Alimentación mixta </vt:lpstr>
      <vt:lpstr>Alimentación mixta </vt:lpstr>
      <vt:lpstr>Alimentación mixta </vt:lpstr>
      <vt:lpstr>Alimentación mixta </vt:lpstr>
      <vt:lpstr>Cómo funciona la lactancia materna</vt:lpstr>
      <vt:lpstr>¿Cómo funciona la lactancia maternal? </vt:lpstr>
      <vt:lpstr>Cómo funciona la lactancia materna </vt:lpstr>
      <vt:lpstr>PowerPoint Presentation</vt:lpstr>
      <vt:lpstr>Cómo funciona la lactancia materna </vt:lpstr>
      <vt:lpstr>Cómo funciona la lactancia materna </vt:lpstr>
      <vt:lpstr>Resultado de un apego deficiente  </vt:lpstr>
      <vt:lpstr>Resultado de un apego deficiente  </vt:lpstr>
      <vt:lpstr>Resultado de un apego deficiente </vt:lpstr>
      <vt:lpstr>Resultado de un mal apego</vt:lpstr>
      <vt:lpstr>Cómo funciona la lactancia materna </vt:lpstr>
      <vt:lpstr>Cómo funciona la lactancia materna </vt:lpstr>
      <vt:lpstr>Cómo funciona la lactancia materna </vt:lpstr>
      <vt:lpstr>PowerPoint Presentation</vt:lpstr>
      <vt:lpstr>PowerPoint Presentation</vt:lpstr>
      <vt:lpstr>Tipos de leche en polvo</vt:lpstr>
      <vt:lpstr>PowerPoint Presentation</vt:lpstr>
      <vt:lpstr>Comparación de tipos de leche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Alimentación y Lactancia para Niños Pequeños</dc:title>
  <dc:creator>Administrator</dc:creator>
  <cp:lastModifiedBy>Mike Khunga</cp:lastModifiedBy>
  <cp:revision>2</cp:revision>
  <dcterms:created xsi:type="dcterms:W3CDTF">2014-09-26T12:20:23Z</dcterms:created>
  <dcterms:modified xsi:type="dcterms:W3CDTF">2023-12-22T15:56:25Z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0x010100EFEBDE5D13C7C844895D4D0785CE1387</vt:lpwstr>
  </property>
  <property fmtid="{D5CDD505-2E9C-101B-9397-08002B2CF9AE}" pid="3" name="AuthorIds_UIVersion_6144">
    <vt:lpwstr>39</vt:lpwstr>
  </property>
  <property fmtid="{D5CDD505-2E9C-101B-9397-08002B2CF9AE}" pid="4" name="AuthorIds_UIVersion_9216">
    <vt:lpwstr>2066</vt:lpwstr>
  </property>
  <property fmtid="{D5CDD505-2E9C-101B-9397-08002B2CF9AE}" pid="5" name="Order">
    <vt:r8>55200</vt:r8>
  </property>
  <property fmtid="{D5CDD505-2E9C-101B-9397-08002B2CF9AE}" pid="6" name="xd_Signature">
    <vt:bool>false</vt:bool>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ies>
</file>