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7.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Override7.xml" ContentType="application/vnd.openxmlformats-officedocument.themeOverride+xml"/>
  <Override PartName="/ppt/theme/themeOverride1.xml" ContentType="application/vnd.openxmlformats-officedocument.themeOverride+xml"/>
  <Override PartName="/ppt/theme/theme2.xml" ContentType="application/vnd.openxmlformats-officedocument.theme+xml"/>
  <Override PartName="/ppt/theme/themeOverride6.xml" ContentType="application/vnd.openxmlformats-officedocument.themeOverride+xml"/>
  <Override PartName="/ppt/theme/themeOverride2.xml" ContentType="application/vnd.openxmlformats-officedocument.themeOverride+xml"/>
  <Override PartName="/ppt/theme/themeOverride4.xml" ContentType="application/vnd.openxmlformats-officedocument.themeOverride+xml"/>
  <Override PartName="/ppt/theme/themeOverride3.xml" ContentType="application/vnd.openxmlformats-officedocument.themeOverride+xml"/>
  <Override PartName="/ppt/theme/themeOverride5.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0" r:id="rId2"/>
    <p:sldId id="259" r:id="rId3"/>
    <p:sldId id="261" r:id="rId4"/>
    <p:sldId id="273" r:id="rId5"/>
    <p:sldId id="262" r:id="rId6"/>
    <p:sldId id="274" r:id="rId7"/>
    <p:sldId id="263" r:id="rId8"/>
    <p:sldId id="275" r:id="rId9"/>
    <p:sldId id="264" r:id="rId10"/>
    <p:sldId id="276" r:id="rId11"/>
    <p:sldId id="265" r:id="rId12"/>
    <p:sldId id="277" r:id="rId13"/>
    <p:sldId id="266" r:id="rId14"/>
    <p:sldId id="278" r:id="rId15"/>
    <p:sldId id="267" r:id="rId16"/>
    <p:sldId id="279" r:id="rId17"/>
    <p:sldId id="268" r:id="rId18"/>
    <p:sldId id="280" r:id="rId19"/>
    <p:sldId id="269" r:id="rId20"/>
    <p:sldId id="281" r:id="rId21"/>
    <p:sldId id="271"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9837" autoAdjust="0"/>
  </p:normalViewPr>
  <p:slideViewPr>
    <p:cSldViewPr>
      <p:cViewPr>
        <p:scale>
          <a:sx n="74" d="100"/>
          <a:sy n="74" d="100"/>
        </p:scale>
        <p:origin x="-1266"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7F33C5-1390-47D2-AA6A-5899DE5501FD}" type="datetimeFigureOut">
              <a:rPr lang="en-GB" smtClean="0"/>
              <a:t>29/03/2017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975EF-95D0-44F1-83AB-EFF728039E9A}" type="slidenum">
              <a:rPr lang="en-GB" smtClean="0"/>
              <a:t>‹#›</a:t>
            </a:fld>
            <a:endParaRPr lang="en-GB"/>
          </a:p>
        </p:txBody>
      </p:sp>
    </p:spTree>
    <p:extLst>
      <p:ext uri="{BB962C8B-B14F-4D97-AF65-F5344CB8AC3E}">
        <p14:creationId xmlns:p14="http://schemas.microsoft.com/office/powerpoint/2010/main" val="216897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1</a:t>
            </a:fld>
            <a:endParaRPr lang="en-GB" altLang="en-US"/>
          </a:p>
        </p:txBody>
      </p:sp>
    </p:spTree>
    <p:extLst>
      <p:ext uri="{BB962C8B-B14F-4D97-AF65-F5344CB8AC3E}">
        <p14:creationId xmlns:p14="http://schemas.microsoft.com/office/powerpoint/2010/main" val="37109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GB" altLang="en-US" dirty="0" smtClean="0">
                <a:ea typeface="ＭＳ Ｐゴシック" pitchFamily="34" charset="-128"/>
              </a:rPr>
              <a:t>Colostrum, the first milk, is an important early source of nutrients and gives strong protection against infections. This protection is not available from any other milk. Colostrum is often referred to as a baby’s ‘first immunization’.</a:t>
            </a:r>
            <a:endParaRPr lang="en-US" altLang="en-US"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11</a:t>
            </a:fld>
            <a:endParaRPr lang="en-GB" altLang="en-US"/>
          </a:p>
        </p:txBody>
      </p:sp>
    </p:spTree>
    <p:extLst>
      <p:ext uri="{BB962C8B-B14F-4D97-AF65-F5344CB8AC3E}">
        <p14:creationId xmlns:p14="http://schemas.microsoft.com/office/powerpoint/2010/main" val="405193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GB" altLang="en-US" dirty="0" smtClean="0">
                <a:ea typeface="ＭＳ Ｐゴシック" pitchFamily="34" charset="-128"/>
              </a:rPr>
              <a:t>Colostrum, the first milk, is an important early source of nutrients and gives strong protection against infections. This protection is not available from any other milk. Colostrum is often referred to as a baby’s ‘first immunization’.</a:t>
            </a:r>
            <a:endParaRPr lang="en-US" altLang="en-US"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12</a:t>
            </a:fld>
            <a:endParaRPr lang="en-GB" altLang="en-US"/>
          </a:p>
        </p:txBody>
      </p:sp>
    </p:spTree>
    <p:extLst>
      <p:ext uri="{BB962C8B-B14F-4D97-AF65-F5344CB8AC3E}">
        <p14:creationId xmlns:p14="http://schemas.microsoft.com/office/powerpoint/2010/main" val="4051932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smtClean="0">
                <a:ea typeface="ＭＳ Ｐゴシック" pitchFamily="34" charset="-128"/>
              </a:rPr>
              <a:t>FALSE - Breast milk does not go away if the baby suckles frequently. Breast milk diminishes when something interferes with frequency of suckling, such as giving other fluids instead of breastfeeding. The more a baby suckles, the more milk will be produced. Breastfeeding should continue up to two years and beyond.</a:t>
            </a:r>
            <a:endParaRPr lang="en-US" altLang="en-US" dirty="0" smtClean="0">
              <a:ea typeface="ＭＳ Ｐゴシック" pitchFamily="34" charset="-128"/>
            </a:endParaRPr>
          </a:p>
          <a:p>
            <a:pPr>
              <a:spcBef>
                <a:spcPct val="0"/>
              </a:spcBef>
            </a:pPr>
            <a:endParaRPr lang="fr-FR" altLang="en-US"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13</a:t>
            </a:fld>
            <a:endParaRPr lang="en-GB" altLang="en-US"/>
          </a:p>
        </p:txBody>
      </p:sp>
    </p:spTree>
    <p:extLst>
      <p:ext uri="{BB962C8B-B14F-4D97-AF65-F5344CB8AC3E}">
        <p14:creationId xmlns:p14="http://schemas.microsoft.com/office/powerpoint/2010/main" val="114159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smtClean="0">
                <a:ea typeface="ＭＳ Ｐゴシック" pitchFamily="34" charset="-128"/>
              </a:rPr>
              <a:t>FALSE - Breast milk does not go away if the baby suckles frequently. Breast milk diminishes when something interferes with frequency of suckling, such as giving other fluids instead of breastfeeding. The more a baby suckles, the more milk will be produced. Breastfeeding should continue up to two years and beyond.</a:t>
            </a:r>
            <a:endParaRPr lang="en-US" altLang="en-US" dirty="0" smtClean="0">
              <a:ea typeface="ＭＳ Ｐゴシック" pitchFamily="34" charset="-128"/>
            </a:endParaRPr>
          </a:p>
          <a:p>
            <a:pPr>
              <a:spcBef>
                <a:spcPct val="0"/>
              </a:spcBef>
            </a:pPr>
            <a:endParaRPr lang="fr-FR" altLang="en-US"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14</a:t>
            </a:fld>
            <a:endParaRPr lang="en-GB" altLang="en-US"/>
          </a:p>
        </p:txBody>
      </p:sp>
    </p:spTree>
    <p:extLst>
      <p:ext uri="{BB962C8B-B14F-4D97-AF65-F5344CB8AC3E}">
        <p14:creationId xmlns:p14="http://schemas.microsoft.com/office/powerpoint/2010/main" val="1141591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GB" dirty="0">
                <a:ea typeface="ＭＳ Ｐゴシック" charset="0"/>
                <a:cs typeface="ＭＳ Ｐゴシック" charset="0"/>
              </a:rPr>
              <a:t>A mother can usually restart (</a:t>
            </a:r>
            <a:r>
              <a:rPr lang="en-GB" dirty="0" err="1">
                <a:ea typeface="ＭＳ Ｐゴシック" charset="0"/>
                <a:cs typeface="ＭＳ Ｐゴシック" charset="0"/>
              </a:rPr>
              <a:t>relactate</a:t>
            </a:r>
            <a:r>
              <a:rPr lang="en-GB" dirty="0">
                <a:ea typeface="ＭＳ Ｐゴシック" charset="0"/>
                <a:cs typeface="ＭＳ Ｐゴシック" charset="0"/>
              </a:rPr>
              <a:t>). </a:t>
            </a:r>
            <a:r>
              <a:rPr lang="en-GB" altLang="en-US" dirty="0" smtClean="0">
                <a:ea typeface="ＭＳ Ｐゴシック" pitchFamily="34" charset="-128"/>
              </a:rPr>
              <a:t>A mother needs skilled support to help her stimulate milk production and encourage the baby to suckle. </a:t>
            </a:r>
            <a:r>
              <a:rPr lang="en-GB" altLang="en-US" dirty="0" err="1" smtClean="0">
                <a:ea typeface="ＭＳ Ｐゴシック" pitchFamily="34" charset="-128"/>
              </a:rPr>
              <a:t>Relatating</a:t>
            </a:r>
            <a:r>
              <a:rPr lang="en-GB" altLang="en-US" dirty="0" smtClean="0">
                <a:ea typeface="ＭＳ Ｐゴシック" pitchFamily="34" charset="-128"/>
              </a:rPr>
              <a:t> takes time and commitment, which is more difficult in emergencies, but it is possible.</a:t>
            </a:r>
          </a:p>
          <a:p>
            <a:pPr>
              <a:defRPr/>
            </a:pPr>
            <a:endParaRPr lang="en-GB" dirty="0">
              <a:ea typeface="ＭＳ Ｐゴシック" charset="0"/>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15</a:t>
            </a:fld>
            <a:endParaRPr lang="en-GB" altLang="en-US"/>
          </a:p>
        </p:txBody>
      </p:sp>
    </p:spTree>
    <p:extLst>
      <p:ext uri="{BB962C8B-B14F-4D97-AF65-F5344CB8AC3E}">
        <p14:creationId xmlns:p14="http://schemas.microsoft.com/office/powerpoint/2010/main" val="1141591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GB" dirty="0">
                <a:ea typeface="ＭＳ Ｐゴシック" charset="0"/>
                <a:cs typeface="ＭＳ Ｐゴシック" charset="0"/>
              </a:rPr>
              <a:t>A mother can usually restart (</a:t>
            </a:r>
            <a:r>
              <a:rPr lang="en-GB" dirty="0" err="1">
                <a:ea typeface="ＭＳ Ｐゴシック" charset="0"/>
                <a:cs typeface="ＭＳ Ｐゴシック" charset="0"/>
              </a:rPr>
              <a:t>relactate</a:t>
            </a:r>
            <a:r>
              <a:rPr lang="en-GB" dirty="0">
                <a:ea typeface="ＭＳ Ｐゴシック" charset="0"/>
                <a:cs typeface="ＭＳ Ｐゴシック" charset="0"/>
              </a:rPr>
              <a:t>). </a:t>
            </a:r>
            <a:r>
              <a:rPr lang="en-GB" altLang="en-US" dirty="0" smtClean="0">
                <a:ea typeface="ＭＳ Ｐゴシック" pitchFamily="34" charset="-128"/>
              </a:rPr>
              <a:t>A mother needs skilled support to help her stimulate milk production and encourage the baby to suckle. </a:t>
            </a:r>
            <a:r>
              <a:rPr lang="en-GB" altLang="en-US" dirty="0" err="1" smtClean="0">
                <a:ea typeface="ＭＳ Ｐゴシック" pitchFamily="34" charset="-128"/>
              </a:rPr>
              <a:t>Relatating</a:t>
            </a:r>
            <a:r>
              <a:rPr lang="en-GB" altLang="en-US" dirty="0" smtClean="0">
                <a:ea typeface="ＭＳ Ｐゴシック" pitchFamily="34" charset="-128"/>
              </a:rPr>
              <a:t> takes time and commitment, which is more difficult in emergencies, but it is possible.</a:t>
            </a:r>
          </a:p>
          <a:p>
            <a:pPr>
              <a:defRPr/>
            </a:pPr>
            <a:endParaRPr lang="en-GB" dirty="0">
              <a:ea typeface="ＭＳ Ｐゴシック" charset="0"/>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16</a:t>
            </a:fld>
            <a:endParaRPr lang="en-GB" altLang="en-US"/>
          </a:p>
        </p:txBody>
      </p:sp>
    </p:spTree>
    <p:extLst>
      <p:ext uri="{BB962C8B-B14F-4D97-AF65-F5344CB8AC3E}">
        <p14:creationId xmlns:p14="http://schemas.microsoft.com/office/powerpoint/2010/main" val="1141591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GB" altLang="en-US" dirty="0" smtClean="0">
                <a:ea typeface="ＭＳ Ｐゴシック" pitchFamily="34" charset="-128"/>
              </a:rPr>
              <a:t>FALSE - Formula is inferior to breast milk nutritionally and in many other ways. Its use may adversely affect mother and infant health, and is only justified in some specific circumstances. Formula companies say these things to boost sales. </a:t>
            </a:r>
          </a:p>
          <a:p>
            <a:pPr eaLnBrk="1" hangingPunct="1">
              <a:spcBef>
                <a:spcPct val="50000"/>
              </a:spcBef>
            </a:pPr>
            <a:endParaRPr lang="en-GB" altLang="en-US" dirty="0" smtClean="0">
              <a:ea typeface="ＭＳ Ｐゴシック" pitchFamily="34" charset="-128"/>
            </a:endParaRPr>
          </a:p>
          <a:p>
            <a:pPr eaLnBrk="1" hangingPunct="1">
              <a:spcBef>
                <a:spcPct val="50000"/>
              </a:spcBef>
            </a:pPr>
            <a:r>
              <a:rPr lang="en-GB" altLang="en-US" dirty="0" smtClean="0">
                <a:ea typeface="ＭＳ Ｐゴシック" pitchFamily="34" charset="-128"/>
              </a:rPr>
              <a:t>A fat baby is often perceived to be healthy.</a:t>
            </a:r>
          </a:p>
          <a:p>
            <a:pPr eaLnBrk="1" hangingPunct="1">
              <a:spcBef>
                <a:spcPct val="50000"/>
              </a:spcBef>
            </a:pPr>
            <a:endParaRPr lang="en-GB" altLang="en-US" dirty="0" smtClean="0">
              <a:ea typeface="ＭＳ Ｐゴシック" pitchFamily="34" charset="-128"/>
            </a:endParaRPr>
          </a:p>
          <a:p>
            <a:pPr eaLnBrk="1" hangingPunct="1">
              <a:spcBef>
                <a:spcPct val="50000"/>
              </a:spcBef>
            </a:pPr>
            <a:endParaRPr lang="fr-FR" altLang="en-US" dirty="0" smtClean="0">
              <a:solidFill>
                <a:srgbClr val="336699"/>
              </a:solidFill>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17</a:t>
            </a:fld>
            <a:endParaRPr lang="en-GB" altLang="en-US"/>
          </a:p>
        </p:txBody>
      </p:sp>
    </p:spTree>
    <p:extLst>
      <p:ext uri="{BB962C8B-B14F-4D97-AF65-F5344CB8AC3E}">
        <p14:creationId xmlns:p14="http://schemas.microsoft.com/office/powerpoint/2010/main" val="1141591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GB" altLang="en-US" dirty="0" smtClean="0">
                <a:ea typeface="ＭＳ Ｐゴシック" pitchFamily="34" charset="-128"/>
              </a:rPr>
              <a:t>FALSE - Formula is inferior to breast milk nutritionally and in many other ways. Its use may adversely affect mother and infant health, and is only justified in some specific circumstances. Formula companies say these things to boost sales. </a:t>
            </a:r>
          </a:p>
          <a:p>
            <a:pPr eaLnBrk="1" hangingPunct="1">
              <a:spcBef>
                <a:spcPct val="50000"/>
              </a:spcBef>
            </a:pPr>
            <a:endParaRPr lang="en-GB" altLang="en-US" dirty="0" smtClean="0">
              <a:ea typeface="ＭＳ Ｐゴシック" pitchFamily="34" charset="-128"/>
            </a:endParaRPr>
          </a:p>
          <a:p>
            <a:pPr eaLnBrk="1" hangingPunct="1">
              <a:spcBef>
                <a:spcPct val="50000"/>
              </a:spcBef>
            </a:pPr>
            <a:r>
              <a:rPr lang="en-GB" altLang="en-US" dirty="0" smtClean="0">
                <a:ea typeface="ＭＳ Ｐゴシック" pitchFamily="34" charset="-128"/>
              </a:rPr>
              <a:t>A fat baby is often perceived to be healthy.</a:t>
            </a:r>
          </a:p>
          <a:p>
            <a:pPr eaLnBrk="1" hangingPunct="1">
              <a:spcBef>
                <a:spcPct val="50000"/>
              </a:spcBef>
            </a:pPr>
            <a:endParaRPr lang="en-GB" altLang="en-US" dirty="0" smtClean="0">
              <a:ea typeface="ＭＳ Ｐゴシック" pitchFamily="34" charset="-128"/>
            </a:endParaRPr>
          </a:p>
          <a:p>
            <a:pPr eaLnBrk="1" hangingPunct="1">
              <a:spcBef>
                <a:spcPct val="50000"/>
              </a:spcBef>
            </a:pPr>
            <a:endParaRPr lang="fr-FR" altLang="en-US" dirty="0" smtClean="0">
              <a:solidFill>
                <a:srgbClr val="336699"/>
              </a:solidFill>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18</a:t>
            </a:fld>
            <a:endParaRPr lang="en-GB" altLang="en-US"/>
          </a:p>
        </p:txBody>
      </p:sp>
    </p:spTree>
    <p:extLst>
      <p:ext uri="{BB962C8B-B14F-4D97-AF65-F5344CB8AC3E}">
        <p14:creationId xmlns:p14="http://schemas.microsoft.com/office/powerpoint/2010/main" val="1141591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a:latin typeface="Gill Sans MT" pitchFamily="34" charset="0"/>
                <a:cs typeface="Gill Sans MT" pitchFamily="34" charset="0"/>
              </a:rPr>
              <a:t>FALSE - A pregnant mother can continue to breastfeed her baby during pregnancy and after the new baby has arrived. </a:t>
            </a:r>
          </a:p>
          <a:p>
            <a:pPr>
              <a:defRPr/>
            </a:pPr>
            <a:r>
              <a:rPr lang="en-GB" altLang="en-US" dirty="0">
                <a:latin typeface="Gill Sans MT" pitchFamily="34" charset="0"/>
                <a:cs typeface="Gill Sans MT" pitchFamily="34" charset="0"/>
              </a:rPr>
              <a:t>Breastfeeding will hurt neither the developing foetus nor the older child</a:t>
            </a:r>
            <a:r>
              <a:rPr lang="en-GB" altLang="en-US" sz="1100" dirty="0">
                <a:latin typeface="Gill Sans MT" pitchFamily="34" charset="0"/>
                <a:cs typeface="Gill Sans MT" pitchFamily="34" charset="0"/>
              </a:rPr>
              <a:t>.  </a:t>
            </a:r>
            <a:endParaRPr lang="en-US" altLang="en-US" sz="1100" dirty="0">
              <a:latin typeface="Gill Sans MT" pitchFamily="34" charset="0"/>
              <a:cs typeface="Gill Sans MT" pitchFamily="34" charset="0"/>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19</a:t>
            </a:fld>
            <a:endParaRPr lang="en-GB" altLang="en-US"/>
          </a:p>
        </p:txBody>
      </p:sp>
    </p:spTree>
    <p:extLst>
      <p:ext uri="{BB962C8B-B14F-4D97-AF65-F5344CB8AC3E}">
        <p14:creationId xmlns:p14="http://schemas.microsoft.com/office/powerpoint/2010/main" val="1141591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a:latin typeface="Gill Sans MT" pitchFamily="34" charset="0"/>
                <a:cs typeface="Gill Sans MT" pitchFamily="34" charset="0"/>
              </a:rPr>
              <a:t>FALSE - A pregnant mother can continue to breastfeed her baby during pregnancy and after the new baby has arrived. </a:t>
            </a:r>
          </a:p>
          <a:p>
            <a:pPr>
              <a:defRPr/>
            </a:pPr>
            <a:r>
              <a:rPr lang="en-GB" altLang="en-US" dirty="0">
                <a:latin typeface="Gill Sans MT" pitchFamily="34" charset="0"/>
                <a:cs typeface="Gill Sans MT" pitchFamily="34" charset="0"/>
              </a:rPr>
              <a:t>Breastfeeding will hurt neither the developing foetus nor the older child</a:t>
            </a:r>
            <a:r>
              <a:rPr lang="en-GB" altLang="en-US" sz="1100" dirty="0">
                <a:latin typeface="Gill Sans MT" pitchFamily="34" charset="0"/>
                <a:cs typeface="Gill Sans MT" pitchFamily="34" charset="0"/>
              </a:rPr>
              <a:t>.  </a:t>
            </a:r>
            <a:endParaRPr lang="en-US" altLang="en-US" sz="1100" dirty="0">
              <a:latin typeface="Gill Sans MT" pitchFamily="34" charset="0"/>
              <a:cs typeface="Gill Sans MT" pitchFamily="34" charset="0"/>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20</a:t>
            </a:fld>
            <a:endParaRPr lang="en-GB" altLang="en-US"/>
          </a:p>
        </p:txBody>
      </p:sp>
    </p:spTree>
    <p:extLst>
      <p:ext uri="{BB962C8B-B14F-4D97-AF65-F5344CB8AC3E}">
        <p14:creationId xmlns:p14="http://schemas.microsoft.com/office/powerpoint/2010/main" val="114159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GB" altLang="en-US" dirty="0" smtClean="0">
                <a:ea typeface="ＭＳ Ｐゴシック" pitchFamily="34" charset="-128"/>
              </a:rPr>
              <a:t>FALSE - Malnourished mothers can breastfeed. However, they should be provided with extra food and fluids to rebuild their own nutrient stores and be encouraged to breastfeed the infant very frequently. Moderate malnutrition has little or no effect on milk production. In fact the mother will continue to produce milk, even to the detriment of her own physical wellbeing.</a:t>
            </a: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3</a:t>
            </a:fld>
            <a:endParaRPr lang="en-GB" altLang="en-US"/>
          </a:p>
        </p:txBody>
      </p:sp>
    </p:spTree>
    <p:extLst>
      <p:ext uri="{BB962C8B-B14F-4D97-AF65-F5344CB8AC3E}">
        <p14:creationId xmlns:p14="http://schemas.microsoft.com/office/powerpoint/2010/main" val="355077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GB" altLang="en-US" dirty="0" smtClean="0">
                <a:ea typeface="ＭＳ Ｐゴシック" pitchFamily="34" charset="-128"/>
              </a:rPr>
              <a:t>TRUE - Donations and untargeted distributions of infant formula and breast milk substitutes may undermine a mother’s confidence and motivation to breastfeed. If a mother is given formula, and she is not confident in breastfeeding, she will be more likely to give the formula to her baby. In turn, this will reduce breast milk production.</a:t>
            </a:r>
            <a:endParaRPr lang="en-US" altLang="en-US"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21</a:t>
            </a:fld>
            <a:endParaRPr lang="en-GB" altLang="en-US"/>
          </a:p>
        </p:txBody>
      </p:sp>
    </p:spTree>
    <p:extLst>
      <p:ext uri="{BB962C8B-B14F-4D97-AF65-F5344CB8AC3E}">
        <p14:creationId xmlns:p14="http://schemas.microsoft.com/office/powerpoint/2010/main" val="181972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GB" altLang="en-US" dirty="0" smtClean="0">
                <a:ea typeface="ＭＳ Ｐゴシック" pitchFamily="34" charset="-128"/>
              </a:rPr>
              <a:t>TRUE - Donations and untargeted distributions of infant formula and breast milk substitutes may undermine a mother’s confidence and motivation to breastfeed. If a mother is given formula, and she is not confident in breastfeeding, she will be more likely to give the formula to her baby. In turn, this will reduce breast milk production.</a:t>
            </a:r>
            <a:endParaRPr lang="en-US" altLang="en-US"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22</a:t>
            </a:fld>
            <a:endParaRPr lang="en-GB" altLang="en-US"/>
          </a:p>
        </p:txBody>
      </p:sp>
    </p:spTree>
    <p:extLst>
      <p:ext uri="{BB962C8B-B14F-4D97-AF65-F5344CB8AC3E}">
        <p14:creationId xmlns:p14="http://schemas.microsoft.com/office/powerpoint/2010/main" val="18197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GB" altLang="en-US" dirty="0" smtClean="0">
                <a:ea typeface="ＭＳ Ｐゴシック" pitchFamily="34" charset="-128"/>
              </a:rPr>
              <a:t>FALSE - Malnourished mothers can breastfeed. However, they should be provided with extra food and fluids to rebuild their own nutrient stores and be encouraged to breastfeed the infant very frequently. Moderate malnutrition has little or no effect on milk production. In fact the mother will continue to produce milk, even to the detriment of her own physical wellbeing.</a:t>
            </a: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4</a:t>
            </a:fld>
            <a:endParaRPr lang="en-GB" altLang="en-US"/>
          </a:p>
        </p:txBody>
      </p:sp>
    </p:spTree>
    <p:extLst>
      <p:ext uri="{BB962C8B-B14F-4D97-AF65-F5344CB8AC3E}">
        <p14:creationId xmlns:p14="http://schemas.microsoft.com/office/powerpoint/2010/main" val="35507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ea typeface="ＭＳ Ｐゴシック" pitchFamily="34" charset="-128"/>
              </a:rPr>
              <a:t>FALSE - Stress does not prevent milk production, but may temporarily interfere with its flow or ‘let down’. Create conditions for mothers that reduce stress as much as possible —  a safe and quiet area, a mother-baby tent, reassurance from other women — and keep the child suckling so that milk flow returns. </a:t>
            </a:r>
          </a:p>
          <a:p>
            <a:endParaRPr lang="en-GB"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5</a:t>
            </a:fld>
            <a:endParaRPr lang="en-GB" altLang="en-US"/>
          </a:p>
        </p:txBody>
      </p:sp>
    </p:spTree>
    <p:extLst>
      <p:ext uri="{BB962C8B-B14F-4D97-AF65-F5344CB8AC3E}">
        <p14:creationId xmlns:p14="http://schemas.microsoft.com/office/powerpoint/2010/main" val="408669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ea typeface="ＭＳ Ｐゴシック" pitchFamily="34" charset="-128"/>
              </a:rPr>
              <a:t>FALSE - Stress does not prevent milk production, but may temporarily interfere with its flow or ‘let down’. Create conditions for mothers that reduce stress as much as possible —  a safe and quiet area, a mother-baby tent, reassurance from other women — and keep the child suckling so that milk flow returns. </a:t>
            </a:r>
          </a:p>
          <a:p>
            <a:endParaRPr lang="en-GB"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6</a:t>
            </a:fld>
            <a:endParaRPr lang="en-GB" altLang="en-US"/>
          </a:p>
        </p:txBody>
      </p:sp>
    </p:spTree>
    <p:extLst>
      <p:ext uri="{BB962C8B-B14F-4D97-AF65-F5344CB8AC3E}">
        <p14:creationId xmlns:p14="http://schemas.microsoft.com/office/powerpoint/2010/main" val="408669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r>
              <a:rPr lang="en-GB" b="1" dirty="0">
                <a:solidFill>
                  <a:srgbClr val="008000"/>
                </a:solidFill>
                <a:ea typeface="MS PGothic" pitchFamily="34" charset="-128"/>
              </a:rPr>
              <a:t>TRUE</a:t>
            </a:r>
          </a:p>
          <a:p>
            <a:pPr algn="ctr">
              <a:defRPr/>
            </a:pPr>
            <a:endParaRPr lang="en-GB" dirty="0">
              <a:ea typeface="MS PGothic" pitchFamily="34" charset="-128"/>
            </a:endParaRPr>
          </a:p>
          <a:p>
            <a:pPr algn="just">
              <a:buFont typeface="Wingdings" charset="0"/>
              <a:buNone/>
              <a:defRPr/>
            </a:pPr>
            <a:r>
              <a:rPr lang="en-GB" dirty="0">
                <a:ea typeface="MS PGothic" pitchFamily="34" charset="-128"/>
              </a:rPr>
              <a:t>Do not stop breastfeeding if the baby has diarrhoea.  Antibodies in breast milk help a baby recover from diarrhoea and other illnesses.</a:t>
            </a:r>
            <a:endParaRPr lang="en-US" b="1" kern="0" dirty="0">
              <a:solidFill>
                <a:sysClr val="windowText" lastClr="000000"/>
              </a:solidFill>
              <a:ea typeface="MS PGothic" pitchFamily="34" charset="-128"/>
            </a:endParaRPr>
          </a:p>
          <a:p>
            <a:pPr algn="ctr">
              <a:defRPr/>
            </a:pPr>
            <a:endParaRPr lang="en-US" sz="1000" b="1" kern="0" dirty="0">
              <a:solidFill>
                <a:sysClr val="windowText" lastClr="000000"/>
              </a:solidFill>
              <a:ea typeface="MS PGothic" pitchFamily="34" charset="-128"/>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7</a:t>
            </a:fld>
            <a:endParaRPr lang="en-GB" altLang="en-US"/>
          </a:p>
        </p:txBody>
      </p:sp>
    </p:spTree>
    <p:extLst>
      <p:ext uri="{BB962C8B-B14F-4D97-AF65-F5344CB8AC3E}">
        <p14:creationId xmlns:p14="http://schemas.microsoft.com/office/powerpoint/2010/main" val="298850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r>
              <a:rPr lang="en-GB" b="1" dirty="0">
                <a:solidFill>
                  <a:srgbClr val="008000"/>
                </a:solidFill>
                <a:ea typeface="MS PGothic" pitchFamily="34" charset="-128"/>
              </a:rPr>
              <a:t>TRUE</a:t>
            </a:r>
          </a:p>
          <a:p>
            <a:pPr algn="ctr">
              <a:defRPr/>
            </a:pPr>
            <a:endParaRPr lang="en-GB" dirty="0">
              <a:ea typeface="MS PGothic" pitchFamily="34" charset="-128"/>
            </a:endParaRPr>
          </a:p>
          <a:p>
            <a:pPr algn="just">
              <a:buFont typeface="Wingdings" charset="0"/>
              <a:buNone/>
              <a:defRPr/>
            </a:pPr>
            <a:r>
              <a:rPr lang="en-GB" dirty="0">
                <a:ea typeface="MS PGothic" pitchFamily="34" charset="-128"/>
              </a:rPr>
              <a:t>Do not stop breastfeeding if the baby has diarrhoea.  Antibodies in breast milk help a baby recover from diarrhoea and other illnesses.</a:t>
            </a:r>
            <a:endParaRPr lang="en-US" b="1" kern="0" dirty="0">
              <a:solidFill>
                <a:sysClr val="windowText" lastClr="000000"/>
              </a:solidFill>
              <a:ea typeface="MS PGothic" pitchFamily="34" charset="-128"/>
            </a:endParaRPr>
          </a:p>
          <a:p>
            <a:pPr algn="ctr">
              <a:defRPr/>
            </a:pPr>
            <a:endParaRPr lang="en-US" sz="1000" b="1" kern="0" dirty="0">
              <a:solidFill>
                <a:sysClr val="windowText" lastClr="000000"/>
              </a:solidFill>
              <a:ea typeface="MS PGothic" pitchFamily="34" charset="-128"/>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8</a:t>
            </a:fld>
            <a:endParaRPr lang="en-GB" altLang="en-US"/>
          </a:p>
        </p:txBody>
      </p:sp>
    </p:spTree>
    <p:extLst>
      <p:ext uri="{BB962C8B-B14F-4D97-AF65-F5344CB8AC3E}">
        <p14:creationId xmlns:p14="http://schemas.microsoft.com/office/powerpoint/2010/main" val="298850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r>
              <a:rPr lang="en-GB" altLang="en-US" sz="1100" b="1" dirty="0">
                <a:solidFill>
                  <a:srgbClr val="FF0000"/>
                </a:solidFill>
                <a:latin typeface="Gill Sans MT" pitchFamily="34" charset="0"/>
              </a:rPr>
              <a:t>FALSE</a:t>
            </a:r>
          </a:p>
          <a:p>
            <a:pPr algn="just">
              <a:defRPr/>
            </a:pPr>
            <a:endParaRPr lang="en-GB" altLang="en-US" sz="1100" dirty="0">
              <a:latin typeface="Gill Sans MT" pitchFamily="34" charset="0"/>
            </a:endParaRPr>
          </a:p>
          <a:p>
            <a:pPr>
              <a:defRPr/>
            </a:pPr>
            <a:r>
              <a:rPr lang="en-GB" altLang="en-US" dirty="0">
                <a:latin typeface="Gill Sans MT" pitchFamily="34" charset="0"/>
              </a:rPr>
              <a:t>Breast milk provides all the fluids a baby needs under six months, even in hot weather. </a:t>
            </a:r>
          </a:p>
          <a:p>
            <a:pPr>
              <a:defRPr/>
            </a:pPr>
            <a:endParaRPr lang="en-GB" altLang="en-US" dirty="0">
              <a:latin typeface="Gill Sans MT" pitchFamily="34" charset="0"/>
            </a:endParaRPr>
          </a:p>
          <a:p>
            <a:pPr>
              <a:defRPr/>
            </a:pPr>
            <a:r>
              <a:rPr lang="en-GB" altLang="en-US" dirty="0">
                <a:latin typeface="Gill Sans MT" pitchFamily="34" charset="0"/>
              </a:rPr>
              <a:t>Any extra fluids or use of bottles and teats may interfere with suckling and reduce breast milk production. </a:t>
            </a:r>
            <a:endParaRPr lang="en-US" altLang="en-US" dirty="0">
              <a:latin typeface="Gill Sans MT" pitchFamily="34" charset="0"/>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9</a:t>
            </a:fld>
            <a:endParaRPr lang="en-GB" altLang="en-US"/>
          </a:p>
        </p:txBody>
      </p:sp>
    </p:spTree>
    <p:extLst>
      <p:ext uri="{BB962C8B-B14F-4D97-AF65-F5344CB8AC3E}">
        <p14:creationId xmlns:p14="http://schemas.microsoft.com/office/powerpoint/2010/main" val="45440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r>
              <a:rPr lang="en-GB" altLang="en-US" sz="1100" b="1" dirty="0">
                <a:solidFill>
                  <a:srgbClr val="FF0000"/>
                </a:solidFill>
                <a:latin typeface="Gill Sans MT" pitchFamily="34" charset="0"/>
              </a:rPr>
              <a:t>FALSE</a:t>
            </a:r>
          </a:p>
          <a:p>
            <a:pPr algn="just">
              <a:defRPr/>
            </a:pPr>
            <a:endParaRPr lang="en-GB" altLang="en-US" sz="1100" dirty="0">
              <a:latin typeface="Gill Sans MT" pitchFamily="34" charset="0"/>
            </a:endParaRPr>
          </a:p>
          <a:p>
            <a:pPr>
              <a:defRPr/>
            </a:pPr>
            <a:r>
              <a:rPr lang="en-GB" altLang="en-US" dirty="0">
                <a:latin typeface="Gill Sans MT" pitchFamily="34" charset="0"/>
              </a:rPr>
              <a:t>Breast milk provides all the fluids a baby needs under six months, even in hot weather. </a:t>
            </a:r>
          </a:p>
          <a:p>
            <a:pPr>
              <a:defRPr/>
            </a:pPr>
            <a:endParaRPr lang="en-GB" altLang="en-US" dirty="0">
              <a:latin typeface="Gill Sans MT" pitchFamily="34" charset="0"/>
            </a:endParaRPr>
          </a:p>
          <a:p>
            <a:pPr>
              <a:defRPr/>
            </a:pPr>
            <a:r>
              <a:rPr lang="en-GB" altLang="en-US" dirty="0">
                <a:latin typeface="Gill Sans MT" pitchFamily="34" charset="0"/>
              </a:rPr>
              <a:t>Any extra fluids or use of bottles and teats may interfere with suckling and reduce breast milk production. </a:t>
            </a:r>
            <a:endParaRPr lang="en-US" altLang="en-US" dirty="0">
              <a:latin typeface="Gill Sans MT" pitchFamily="34" charset="0"/>
            </a:endParaRPr>
          </a:p>
          <a:p>
            <a:endParaRPr lang="en-GB" dirty="0"/>
          </a:p>
        </p:txBody>
      </p:sp>
      <p:sp>
        <p:nvSpPr>
          <p:cNvPr id="4" name="Slide Number Placeholder 3"/>
          <p:cNvSpPr>
            <a:spLocks noGrp="1"/>
          </p:cNvSpPr>
          <p:nvPr>
            <p:ph type="sldNum" sz="quarter" idx="10"/>
          </p:nvPr>
        </p:nvSpPr>
        <p:spPr/>
        <p:txBody>
          <a:bodyPr/>
          <a:lstStyle/>
          <a:p>
            <a:fld id="{D70FEA00-E1F8-498F-896E-6665D75E08AD}" type="slidenum">
              <a:rPr lang="en-GB" altLang="en-US" smtClean="0"/>
              <a:pPr/>
              <a:t>10</a:t>
            </a:fld>
            <a:endParaRPr lang="en-GB" altLang="en-US"/>
          </a:p>
        </p:txBody>
      </p:sp>
    </p:spTree>
    <p:extLst>
      <p:ext uri="{BB962C8B-B14F-4D97-AF65-F5344CB8AC3E}">
        <p14:creationId xmlns:p14="http://schemas.microsoft.com/office/powerpoint/2010/main" val="45440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7973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7" name="Rectangle 6"/>
          <p:cNvSpPr>
            <a:spLocks noGrp="1"/>
          </p:cNvSpPr>
          <p:nvPr>
            <p:ph sz="quarter" idx="13"/>
          </p:nvPr>
        </p:nvSpPr>
        <p:spPr>
          <a:xfrm>
            <a:off x="495300" y="1865376"/>
            <a:ext cx="8064500"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4292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Column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95300" y="1865376"/>
            <a:ext cx="8064500" cy="3494024"/>
          </a:xfrm>
        </p:spPr>
        <p:txBody>
          <a:bodyPr numCol="2"/>
          <a:lstStyle>
            <a:lvl1pPr marL="320040" indent="-320040" algn="l" rtl="0" eaLnBrk="1" latinLnBrk="0" hangingPunct="1">
              <a:spcBef>
                <a:spcPts val="500"/>
              </a:spcBef>
              <a:buClr>
                <a:schemeClr val="accent2"/>
              </a:buClr>
              <a:buSzPct val="60000"/>
              <a:buFont typeface="Wingdings"/>
              <a:buChar char=""/>
              <a:defRPr/>
            </a:lvl1pPr>
            <a:lvl2pPr marL="640080" indent="-274320" algn="l" rtl="0" eaLnBrk="1" latinLnBrk="0" hangingPunct="1">
              <a:spcBef>
                <a:spcPts val="500"/>
              </a:spcBef>
              <a:buClr>
                <a:srgbClr val="D80021"/>
              </a:buClr>
              <a:buSzPct val="50000"/>
              <a:buFont typeface="Wingdings"/>
              <a:buChar char=""/>
              <a:defRPr lang="en-US" sz="1600" kern="1200" dirty="0" smtClean="0">
                <a:solidFill>
                  <a:schemeClr val="tx1"/>
                </a:solidFill>
                <a:latin typeface="+mn-lt"/>
                <a:ea typeface="+mn-ea"/>
                <a:cs typeface="+mn-cs"/>
              </a:defRPr>
            </a:lvl2pPr>
            <a:lvl3pPr>
              <a:buClr>
                <a:schemeClr val="accent2"/>
              </a:buCl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smtClean="0"/>
              <a:t>Click to edit Master title style</a:t>
            </a:r>
            <a:endParaRPr lang="en-US" dirty="0"/>
          </a:p>
        </p:txBody>
      </p:sp>
    </p:spTree>
    <p:extLst>
      <p:ext uri="{BB962C8B-B14F-4D97-AF65-F5344CB8AC3E}">
        <p14:creationId xmlns:p14="http://schemas.microsoft.com/office/powerpoint/2010/main" val="728697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ColText_R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95300" y="1865376"/>
            <a:ext cx="3657600" cy="3962400"/>
          </a:xfrm>
        </p:spPr>
        <p:txBody>
          <a:bodyPr/>
          <a:lstStyle>
            <a:lvl1pPr marL="320040" indent="-320040">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6" name="Picture Placeholder 5"/>
          <p:cNvSpPr>
            <a:spLocks noGrp="1"/>
          </p:cNvSpPr>
          <p:nvPr>
            <p:ph type="pic" sz="quarter" idx="14"/>
          </p:nvPr>
        </p:nvSpPr>
        <p:spPr>
          <a:xfrm>
            <a:off x="4635500" y="1865376"/>
            <a:ext cx="3924300" cy="3962400"/>
          </a:xfrm>
        </p:spPr>
        <p:txBody>
          <a:bodyPr>
            <a:normAutofit/>
          </a:bodyPr>
          <a:lstStyle>
            <a:lvl1pPr>
              <a:defRPr/>
            </a:lvl1pPr>
            <a:lvl2pPr>
              <a:defRPr/>
            </a:lvl2pPr>
            <a:lvl3pPr>
              <a:defRPr/>
            </a:lvl3pPr>
            <a:lvl4pPr>
              <a:defRPr/>
            </a:lvl4pPr>
          </a:lstStyle>
          <a:p>
            <a:pPr lvl="0"/>
            <a:r>
              <a:rPr lang="en-US" noProof="0" smtClean="0"/>
              <a:t>Click icon to add picture</a:t>
            </a:r>
            <a:endParaRPr lang="en-US" noProof="0" dirty="0"/>
          </a:p>
        </p:txBody>
      </p:sp>
    </p:spTree>
    <p:extLst>
      <p:ext uri="{BB962C8B-B14F-4D97-AF65-F5344CB8AC3E}">
        <p14:creationId xmlns:p14="http://schemas.microsoft.com/office/powerpoint/2010/main" val="272634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ColText_Lf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838700" y="1865376"/>
            <a:ext cx="3721100" cy="3962400"/>
          </a:xfrm>
        </p:spPr>
        <p:txBody>
          <a:bodyPr/>
          <a:lstStyle>
            <a:lvl1pPr>
              <a:defRPr sz="1800"/>
            </a:lvl1pPr>
            <a:lvl2pPr>
              <a:buSzPct val="55000"/>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6" name="Picture Placeholder 5"/>
          <p:cNvSpPr>
            <a:spLocks noGrp="1"/>
          </p:cNvSpPr>
          <p:nvPr>
            <p:ph type="pic" sz="quarter" idx="14"/>
          </p:nvPr>
        </p:nvSpPr>
        <p:spPr>
          <a:xfrm>
            <a:off x="491998" y="1865376"/>
            <a:ext cx="3908552" cy="3962400"/>
          </a:xfrm>
        </p:spPr>
        <p:txBody>
          <a:bodyPr>
            <a:normAutofit/>
          </a:bodyPr>
          <a:lstStyle>
            <a:lvl1pPr marL="319088" indent="-319088">
              <a:buSzPct val="70000"/>
              <a:buFont typeface="Wingdings" charset="2"/>
              <a:buChar char=""/>
              <a:defRPr/>
            </a:lvl1pPr>
            <a:lvl2pPr>
              <a:defRPr/>
            </a:lvl2pPr>
            <a:lvl3pPr>
              <a:defRPr/>
            </a:lvl3pPr>
          </a:lstStyle>
          <a:p>
            <a:pPr lvl="0"/>
            <a:r>
              <a:rPr lang="en-US" noProof="0" smtClean="0"/>
              <a:t>Click icon to add picture</a:t>
            </a:r>
            <a:endParaRPr lang="en-US" noProof="0" dirty="0"/>
          </a:p>
        </p:txBody>
      </p:sp>
    </p:spTree>
    <p:extLst>
      <p:ext uri="{BB962C8B-B14F-4D97-AF65-F5344CB8AC3E}">
        <p14:creationId xmlns:p14="http://schemas.microsoft.com/office/powerpoint/2010/main" val="3603937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85648" y="2621280"/>
            <a:ext cx="8074152"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smtClean="0"/>
              <a:t>Click to edit Master title style</a:t>
            </a:r>
            <a:endParaRPr lang="en-US" dirty="0"/>
          </a:p>
        </p:txBody>
      </p:sp>
      <p:sp>
        <p:nvSpPr>
          <p:cNvPr id="7" name="Text Placeholder 6"/>
          <p:cNvSpPr>
            <a:spLocks noGrp="1"/>
          </p:cNvSpPr>
          <p:nvPr>
            <p:ph type="body" sz="quarter" idx="11"/>
          </p:nvPr>
        </p:nvSpPr>
        <p:spPr>
          <a:xfrm>
            <a:off x="498348" y="1865376"/>
            <a:ext cx="8061452" cy="487680"/>
          </a:xfrm>
        </p:spPr>
        <p:txBody>
          <a:bodyPr/>
          <a:lstStyle>
            <a:lvl1pPr>
              <a:buNone/>
              <a:defRPr b="1" baseline="0">
                <a:solidFill>
                  <a:schemeClr val="accent1"/>
                </a:solidFil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91327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381000"/>
            <a:ext cx="8153400" cy="819149"/>
          </a:xfrm>
        </p:spPr>
        <p:txBody>
          <a:bodyPr/>
          <a:lstStyle>
            <a:extLst/>
          </a:lstStyle>
          <a:p>
            <a:r>
              <a:rPr lang="en-US" smtClean="0"/>
              <a:t>Click to edit Master title style</a:t>
            </a:r>
            <a:endParaRPr lang="en-US" dirty="0"/>
          </a:p>
        </p:txBody>
      </p:sp>
    </p:spTree>
    <p:extLst>
      <p:ext uri="{BB962C8B-B14F-4D97-AF65-F5344CB8AC3E}">
        <p14:creationId xmlns:p14="http://schemas.microsoft.com/office/powerpoint/2010/main" val="3508418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10" descr="485&amp;k-[Convert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508000" y="6362700"/>
            <a:ext cx="1079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fld id="{754F37FA-D810-4F11-9122-FAD7D951898B}" type="slidenum">
              <a:rPr lang="en-GB" altLang="en-US" sz="1100"/>
              <a:pPr eaLnBrk="1" hangingPunct="1"/>
              <a:t>‹#›</a:t>
            </a:fld>
            <a:endParaRPr lang="en-GB" altLang="en-US" sz="1100"/>
          </a:p>
        </p:txBody>
      </p:sp>
    </p:spTree>
    <p:extLst>
      <p:ext uri="{BB962C8B-B14F-4D97-AF65-F5344CB8AC3E}">
        <p14:creationId xmlns:p14="http://schemas.microsoft.com/office/powerpoint/2010/main" val="924076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End_Slide">
    <p:spTree>
      <p:nvGrpSpPr>
        <p:cNvPr id="1" name=""/>
        <p:cNvGrpSpPr/>
        <p:nvPr/>
      </p:nvGrpSpPr>
      <p:grpSpPr>
        <a:xfrm>
          <a:off x="0" y="0"/>
          <a:ext cx="0" cy="0"/>
          <a:chOff x="0" y="0"/>
          <a:chExt cx="0" cy="0"/>
        </a:xfrm>
      </p:grpSpPr>
      <p:sp>
        <p:nvSpPr>
          <p:cNvPr id="3" name="TextBox 2"/>
          <p:cNvSpPr txBox="1"/>
          <p:nvPr/>
        </p:nvSpPr>
        <p:spPr>
          <a:xfrm>
            <a:off x="2978150" y="3225800"/>
            <a:ext cx="3200400" cy="338138"/>
          </a:xfrm>
          <a:prstGeom prst="rect">
            <a:avLst/>
          </a:prstGeom>
          <a:noFill/>
        </p:spPr>
        <p:txBody>
          <a:bodyPr>
            <a:spAutoFit/>
          </a:bodyPr>
          <a:lstStyle/>
          <a:p>
            <a:pPr algn="ctr" fontAlgn="auto">
              <a:spcBef>
                <a:spcPts val="0"/>
              </a:spcBef>
              <a:spcAft>
                <a:spcPts val="0"/>
              </a:spcAft>
              <a:defRPr/>
            </a:pPr>
            <a:r>
              <a:rPr lang="en-US" sz="1600" spc="60" dirty="0" err="1">
                <a:latin typeface="Gill Sans MT"/>
                <a:ea typeface="+mn-ea"/>
                <a:cs typeface="Gill Sans MT"/>
              </a:rPr>
              <a:t>www.savethechildren.org</a:t>
            </a:r>
            <a:endParaRPr lang="en-US" sz="1600" spc="60" dirty="0">
              <a:latin typeface="Gill Sans MT"/>
              <a:ea typeface="+mn-ea"/>
              <a:cs typeface="Gill Sans MT"/>
            </a:endParaRPr>
          </a:p>
        </p:txBody>
      </p:sp>
      <p:pic>
        <p:nvPicPr>
          <p:cNvPr id="4" name="Picture 13" descr="STC_logo_whiteR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500" y="2393950"/>
            <a:ext cx="35163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2405960" y="4648200"/>
            <a:ext cx="4343400" cy="609600"/>
          </a:xfrm>
        </p:spPr>
        <p:txBody>
          <a:bodyPr>
            <a:normAutofit/>
          </a:bodyPr>
          <a:lstStyle>
            <a:lvl1pPr algn="ctr">
              <a:buNone/>
              <a:defRPr sz="1600" baseline="0"/>
            </a:lvl1pPr>
          </a:lstStyle>
          <a:p>
            <a:pPr lvl="0"/>
            <a:r>
              <a:rPr lang="en-US" smtClean="0"/>
              <a:t>Click to edit Master text styles</a:t>
            </a:r>
          </a:p>
        </p:txBody>
      </p:sp>
    </p:spTree>
    <p:extLst>
      <p:ext uri="{BB962C8B-B14F-4D97-AF65-F5344CB8AC3E}">
        <p14:creationId xmlns:p14="http://schemas.microsoft.com/office/powerpoint/2010/main" val="158059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1Column_Subtitle">
    <p:spTree>
      <p:nvGrpSpPr>
        <p:cNvPr id="1" name=""/>
        <p:cNvGrpSpPr/>
        <p:nvPr/>
      </p:nvGrpSpPr>
      <p:grpSpPr>
        <a:xfrm>
          <a:off x="0" y="0"/>
          <a:ext cx="0" cy="0"/>
          <a:chOff x="0" y="0"/>
          <a:chExt cx="0" cy="0"/>
        </a:xfrm>
      </p:grpSpPr>
      <p:sp>
        <p:nvSpPr>
          <p:cNvPr id="5" name="Rectangle 9"/>
          <p:cNvSpPr>
            <a:spLocks noChangeArrowheads="1"/>
          </p:cNvSpPr>
          <p:nvPr/>
        </p:nvSpPr>
        <p:spPr bwMode="auto">
          <a:xfrm>
            <a:off x="774700" y="0"/>
            <a:ext cx="8369300" cy="6858000"/>
          </a:xfrm>
          <a:prstGeom prst="rect">
            <a:avLst/>
          </a:prstGeom>
          <a:solidFill>
            <a:schemeClr val="bg1"/>
          </a:solidFill>
          <a:ln>
            <a:noFill/>
          </a:ln>
          <a:extLst>
            <a:ext uri="{91240B29-F687-4F45-9708-019B960494DF}">
              <a14:hiddenLine xmlns:a14="http://schemas.microsoft.com/office/drawing/2010/main" w="10000">
                <a:solidFill>
                  <a:srgbClr val="000000"/>
                </a:solidFill>
                <a:miter lim="800000"/>
                <a:headEnd/>
                <a:tailEnd/>
              </a14:hiddenLine>
            </a:ext>
          </a:extLst>
        </p:spPr>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hangingPunct="1"/>
            <a:r>
              <a:rPr lang="en-GB" altLang="en-US" sz="1800">
                <a:solidFill>
                  <a:srgbClr val="FFFFFF"/>
                </a:solidFill>
              </a:rPr>
              <a:t>av</a:t>
            </a:r>
          </a:p>
        </p:txBody>
      </p:sp>
      <p:sp>
        <p:nvSpPr>
          <p:cNvPr id="6" name="Rectangle 5"/>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srgbClr val="718399"/>
              </a:solidFill>
            </a:endParaRPr>
          </a:p>
        </p:txBody>
      </p:sp>
      <p:sp>
        <p:nvSpPr>
          <p:cNvPr id="8" name="Rectangle 7"/>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cxnSp>
        <p:nvCxnSpPr>
          <p:cNvPr id="9" name="Straight Connector 8"/>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smtClean="0"/>
              <a:t>Click to edit Master text styles</a:t>
            </a:r>
          </a:p>
        </p:txBody>
      </p:sp>
      <p:pic>
        <p:nvPicPr>
          <p:cNvPr id="11" name="Picture 2" descr="C:\Users\Isabelle Modigell\Dropbox\IYCF-E Tech RRT\Consortium 25%\Templates\Tech RRT Logo S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8953" y="6253226"/>
            <a:ext cx="1268522" cy="54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60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Asian Child)">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812344"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pic>
        <p:nvPicPr>
          <p:cNvPr id="8" name="Picture 7" descr="C:\Users\Isabelle Modigell\Dropbox\IYCF-E Tech RRT\Consortium 25%\Templates\Tech RRT Logo Side_gr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485" y="6137034"/>
            <a:ext cx="1400969" cy="60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39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African Child)">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790062"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pic>
        <p:nvPicPr>
          <p:cNvPr id="1031" name="Picture 7" descr="C:\Users\Isabelle Modigell\Dropbox\IYCF-E Tech RRT\Consortium 25%\Templates\Tech RRT Logo Side_gr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3031" y="6137034"/>
            <a:ext cx="1400969" cy="60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0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itle Slide (US Child)">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12" name="Rectangle 11"/>
          <p:cNvSpPr>
            <a:spLocks noGrp="1"/>
          </p:cNvSpPr>
          <p:nvPr>
            <p:ph type="title"/>
          </p:nvPr>
        </p:nvSpPr>
        <p:spPr>
          <a:xfrm>
            <a:off x="1603598" y="2311400"/>
            <a:ext cx="7135091"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1514470" y="5054600"/>
            <a:ext cx="7135091"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pic>
        <p:nvPicPr>
          <p:cNvPr id="8" name="Picture 7" descr="C:\Users\Isabelle Modigell\Dropbox\IYCF-E Tech RRT\Consortium 25%\Templates\Tech RRT Logo Side_gr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7504" y="6118890"/>
            <a:ext cx="1400969" cy="60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3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4_Title Slide (US Child)">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pic>
        <p:nvPicPr>
          <p:cNvPr id="8" name="Picture 7" descr="C:\Users\Isabelle Modigell\Dropbox\IYCF-E Tech RRT\Consortium 25%\Templates\Tech RRT Logo Side_gr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7503" y="6150904"/>
            <a:ext cx="1400969" cy="60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60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Title Slide (Indian Asian Child)">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extLst>
      <p:ext uri="{BB962C8B-B14F-4D97-AF65-F5344CB8AC3E}">
        <p14:creationId xmlns:p14="http://schemas.microsoft.com/office/powerpoint/2010/main" val="187658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Content Divider Slide">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solidFill>
                  <a:schemeClr val="bg1"/>
                </a:solidFill>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bg1"/>
                </a:solidFill>
              </a:defRPr>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extLst>
      <p:ext uri="{BB962C8B-B14F-4D97-AF65-F5344CB8AC3E}">
        <p14:creationId xmlns:p14="http://schemas.microsoft.com/office/powerpoint/2010/main" val="394301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lt_Content Divider Slide">
    <p:spTree>
      <p:nvGrpSpPr>
        <p:cNvPr id="1" name=""/>
        <p:cNvGrpSpPr/>
        <p:nvPr/>
      </p:nvGrpSpPr>
      <p:grpSpPr>
        <a:xfrm>
          <a:off x="0" y="0"/>
          <a:ext cx="0" cy="0"/>
          <a:chOff x="0" y="0"/>
          <a:chExt cx="0" cy="0"/>
        </a:xfrm>
      </p:grpSpPr>
      <p:sp>
        <p:nvSpPr>
          <p:cNvPr id="7" name="Rectangle 6"/>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8" name="Rectangle 7"/>
          <p:cNvSpPr/>
          <p:nvPr/>
        </p:nvSpPr>
        <p:spPr>
          <a:xfrm>
            <a:off x="-9525" y="6070600"/>
            <a:ext cx="2295525" cy="696913"/>
          </a:xfrm>
          <a:prstGeom prst="rect">
            <a:avLst/>
          </a:prstGeom>
          <a:solidFill>
            <a:srgbClr val="D8001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9" name="Rectangle 8"/>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pic>
        <p:nvPicPr>
          <p:cNvPr id="10" name="Picture 13" descr="485&amp;k-[Convert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20"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tx1"/>
                </a:solidFill>
              </a:defRPr>
            </a:lvl1pPr>
            <a:lvl2pPr algn="r">
              <a:buNone/>
              <a:defRPr/>
            </a:lvl2pPr>
            <a:lvl3pPr algn="r">
              <a:buNone/>
              <a:defRPr/>
            </a:lvl3pPr>
            <a:lvl4pPr algn="r">
              <a:buNone/>
              <a:defRPr/>
            </a:lvl4pPr>
            <a:lvl5pPr algn="r">
              <a:buNone/>
              <a:defRPr/>
            </a:lvl5pPr>
          </a:lstStyle>
          <a:p>
            <a:pPr lvl="0"/>
            <a:r>
              <a:rPr lang="en-US" smtClean="0"/>
              <a:t>Click to edit Master text styles</a:t>
            </a:r>
          </a:p>
        </p:txBody>
      </p:sp>
      <p:sp>
        <p:nvSpPr>
          <p:cNvPr id="22" name="Picture Placeholder 21"/>
          <p:cNvSpPr>
            <a:spLocks noGrp="1"/>
          </p:cNvSpPr>
          <p:nvPr>
            <p:ph type="pic" sz="quarter" idx="11"/>
          </p:nvPr>
        </p:nvSpPr>
        <p:spPr>
          <a:xfrm>
            <a:off x="182880" y="279400"/>
            <a:ext cx="2834640" cy="3048000"/>
          </a:xfrm>
        </p:spPr>
        <p:txBody>
          <a:bodyPr>
            <a:normAutofit/>
          </a:bodyPr>
          <a:lstStyle>
            <a:lvl1pPr>
              <a:defRPr/>
            </a:lvl1pPr>
            <a:lvl2pPr>
              <a:defRPr/>
            </a:lvl2pPr>
            <a:lvl3pPr>
              <a:defRPr/>
            </a:lvl3pPr>
            <a:lvl4pPr>
              <a:defRPr/>
            </a:lvl4pPr>
          </a:lstStyle>
          <a:p>
            <a:pPr lvl="0"/>
            <a:r>
              <a:rPr lang="en-US" noProof="0" smtClean="0"/>
              <a:t>Click icon to add picture</a:t>
            </a:r>
            <a:endParaRPr lang="en-US" noProof="0" dirty="0" smtClean="0"/>
          </a:p>
        </p:txBody>
      </p:sp>
      <p:sp>
        <p:nvSpPr>
          <p:cNvPr id="23" name="Picture Placeholder 21"/>
          <p:cNvSpPr>
            <a:spLocks noGrp="1"/>
          </p:cNvSpPr>
          <p:nvPr>
            <p:ph type="pic" sz="quarter" idx="12"/>
          </p:nvPr>
        </p:nvSpPr>
        <p:spPr>
          <a:xfrm>
            <a:off x="3139440" y="279400"/>
            <a:ext cx="2834640" cy="3048000"/>
          </a:xfrm>
        </p:spPr>
        <p:txBody>
          <a:bodyPr>
            <a:normAutofit/>
          </a:bodyPr>
          <a:lstStyle>
            <a:lvl1pPr>
              <a:defRPr/>
            </a:lvl1pPr>
            <a:lvl2pPr marL="366713" indent="0">
              <a:buNone/>
              <a:defRPr/>
            </a:lvl2pPr>
            <a:lvl3pPr marL="685800" indent="0">
              <a:buNone/>
              <a:defRPr/>
            </a:lvl3pPr>
          </a:lstStyle>
          <a:p>
            <a:pPr lvl="0"/>
            <a:r>
              <a:rPr lang="en-US" noProof="0" smtClean="0"/>
              <a:t>Click icon to add picture</a:t>
            </a:r>
            <a:endParaRPr lang="en-US" noProof="0" dirty="0" smtClean="0"/>
          </a:p>
        </p:txBody>
      </p:sp>
      <p:sp>
        <p:nvSpPr>
          <p:cNvPr id="24" name="Picture Placeholder 21"/>
          <p:cNvSpPr>
            <a:spLocks noGrp="1"/>
          </p:cNvSpPr>
          <p:nvPr>
            <p:ph type="pic" sz="quarter" idx="13"/>
          </p:nvPr>
        </p:nvSpPr>
        <p:spPr>
          <a:xfrm>
            <a:off x="6096000" y="279400"/>
            <a:ext cx="2834640" cy="3048000"/>
          </a:xfrm>
        </p:spPr>
        <p:txBody>
          <a:bodyPr>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240656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498475" y="1865313"/>
            <a:ext cx="80613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8" name="Rectangle 7"/>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srgbClr val="718399"/>
              </a:solidFill>
            </a:endParaRPr>
          </a:p>
        </p:txBody>
      </p:sp>
      <p:sp>
        <p:nvSpPr>
          <p:cNvPr id="9" name="Rectangle 8"/>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22" name="Title Placeholder 21"/>
          <p:cNvSpPr>
            <a:spLocks noGrp="1"/>
          </p:cNvSpPr>
          <p:nvPr>
            <p:ph type="title"/>
          </p:nvPr>
        </p:nvSpPr>
        <p:spPr>
          <a:xfrm>
            <a:off x="482600" y="363538"/>
            <a:ext cx="8077200" cy="819150"/>
          </a:xfrm>
          <a:prstGeom prst="rect">
            <a:avLst/>
          </a:prstGeom>
        </p:spPr>
        <p:txBody>
          <a:bodyPr vert="horz" anchor="b">
            <a:normAutofit/>
          </a:bodyPr>
          <a:lstStyle>
            <a:extLst/>
          </a:lstStyle>
          <a:p>
            <a:endParaRPr lang="en-US" dirty="0"/>
          </a:p>
        </p:txBody>
      </p:sp>
      <p:cxnSp>
        <p:nvCxnSpPr>
          <p:cNvPr id="12" name="Straight Connector 11"/>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sp>
        <p:nvSpPr>
          <p:cNvPr id="1031" name="TextBox 1"/>
          <p:cNvSpPr txBox="1">
            <a:spLocks noChangeArrowheads="1"/>
          </p:cNvSpPr>
          <p:nvPr/>
        </p:nvSpPr>
        <p:spPr bwMode="auto">
          <a:xfrm>
            <a:off x="8915400" y="67691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MS PGothic" charset="0"/>
                <a:cs typeface="MS PGothic" charset="0"/>
              </a:defRPr>
            </a:lvl1pPr>
            <a:lvl2pPr marL="742950" indent="-285750" eaLnBrk="0" hangingPunct="0">
              <a:defRPr sz="2400">
                <a:solidFill>
                  <a:schemeClr val="tx1"/>
                </a:solidFill>
                <a:latin typeface="Gill Sans MT" charset="0"/>
                <a:ea typeface="MS PGothic" charset="0"/>
                <a:cs typeface="MS PGothic" charset="0"/>
              </a:defRPr>
            </a:lvl2pPr>
            <a:lvl3pPr marL="1143000" indent="-228600" eaLnBrk="0" hangingPunct="0">
              <a:defRPr sz="2400">
                <a:solidFill>
                  <a:schemeClr val="tx1"/>
                </a:solidFill>
                <a:latin typeface="Gill Sans MT" charset="0"/>
                <a:ea typeface="MS PGothic" charset="0"/>
                <a:cs typeface="MS PGothic" charset="0"/>
              </a:defRPr>
            </a:lvl3pPr>
            <a:lvl4pPr marL="1600200" indent="-228600" eaLnBrk="0" hangingPunct="0">
              <a:defRPr sz="2400">
                <a:solidFill>
                  <a:schemeClr val="tx1"/>
                </a:solidFill>
                <a:latin typeface="Gill Sans MT" charset="0"/>
                <a:ea typeface="MS PGothic" charset="0"/>
                <a:cs typeface="MS PGothic" charset="0"/>
              </a:defRPr>
            </a:lvl4pPr>
            <a:lvl5pPr marL="2057400" indent="-228600" eaLnBrk="0" hangingPunct="0">
              <a:defRPr sz="2400">
                <a:solidFill>
                  <a:schemeClr val="tx1"/>
                </a:solidFill>
                <a:latin typeface="Gill Sans MT"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ill Sans MT"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ill Sans MT"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ill Sans MT"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ill Sans MT" charset="0"/>
                <a:ea typeface="MS PGothic" charset="0"/>
                <a:cs typeface="MS PGothic" charset="0"/>
              </a:defRPr>
            </a:lvl9pPr>
          </a:lstStyle>
          <a:p>
            <a:pPr eaLnBrk="1" hangingPunct="1">
              <a:defRPr/>
            </a:pPr>
            <a:endParaRPr lang="en-US" smtClean="0"/>
          </a:p>
        </p:txBody>
      </p:sp>
      <p:sp>
        <p:nvSpPr>
          <p:cNvPr id="1033" name="TextBox 1"/>
          <p:cNvSpPr txBox="1">
            <a:spLocks noChangeArrowheads="1"/>
          </p:cNvSpPr>
          <p:nvPr/>
        </p:nvSpPr>
        <p:spPr bwMode="auto">
          <a:xfrm>
            <a:off x="508000" y="6362700"/>
            <a:ext cx="1079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fld id="{56AA8E19-C367-4720-A1FC-4B3B3F75F132}" type="slidenum">
              <a:rPr lang="en-GB" altLang="en-US" sz="1100"/>
              <a:pPr eaLnBrk="1" hangingPunct="1"/>
              <a:t>‹#›</a:t>
            </a:fld>
            <a:endParaRPr lang="en-GB" altLang="en-US" sz="1100"/>
          </a:p>
        </p:txBody>
      </p:sp>
      <p:pic>
        <p:nvPicPr>
          <p:cNvPr id="2050" name="Picture 2" descr="C:\Users\Isabelle Modigell\Dropbox\IYCF-E Tech RRT\Consortium 25%\Templates\Tech RRT Logo Side.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38953" y="6253226"/>
            <a:ext cx="1268522" cy="54357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l" rtl="0" eaLnBrk="1" fontAlgn="base" hangingPunct="1">
        <a:spcBef>
          <a:spcPct val="0"/>
        </a:spcBef>
        <a:spcAft>
          <a:spcPct val="0"/>
        </a:spcAft>
        <a:defRPr sz="3200" kern="800" spc="50">
          <a:solidFill>
            <a:schemeClr val="tx1"/>
          </a:solidFill>
          <a:latin typeface="Gill Sans MT"/>
          <a:ea typeface="MS PGothic" pitchFamily="34" charset="-128"/>
          <a:cs typeface="Gill Sans MT"/>
        </a:defRPr>
      </a:lvl1pPr>
      <a:lvl2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2pPr>
      <a:lvl3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3pPr>
      <a:lvl4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4pPr>
      <a:lvl5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5pPr>
      <a:lvl6pPr marL="457200" algn="l" rtl="0" eaLnBrk="1" fontAlgn="base" hangingPunct="1">
        <a:spcBef>
          <a:spcPct val="0"/>
        </a:spcBef>
        <a:spcAft>
          <a:spcPct val="0"/>
        </a:spcAft>
        <a:defRPr sz="3200">
          <a:solidFill>
            <a:schemeClr val="tx1"/>
          </a:solidFill>
          <a:latin typeface="Gill Sans MT" charset="0"/>
          <a:ea typeface="ＭＳ Ｐゴシック" charset="0"/>
        </a:defRPr>
      </a:lvl6pPr>
      <a:lvl7pPr marL="914400" algn="l" rtl="0" eaLnBrk="1" fontAlgn="base" hangingPunct="1">
        <a:spcBef>
          <a:spcPct val="0"/>
        </a:spcBef>
        <a:spcAft>
          <a:spcPct val="0"/>
        </a:spcAft>
        <a:defRPr sz="3200">
          <a:solidFill>
            <a:schemeClr val="tx1"/>
          </a:solidFill>
          <a:latin typeface="Gill Sans MT" charset="0"/>
          <a:ea typeface="ＭＳ Ｐゴシック" charset="0"/>
        </a:defRPr>
      </a:lvl7pPr>
      <a:lvl8pPr marL="1371600" algn="l" rtl="0" eaLnBrk="1" fontAlgn="base" hangingPunct="1">
        <a:spcBef>
          <a:spcPct val="0"/>
        </a:spcBef>
        <a:spcAft>
          <a:spcPct val="0"/>
        </a:spcAft>
        <a:defRPr sz="3200">
          <a:solidFill>
            <a:schemeClr val="tx1"/>
          </a:solidFill>
          <a:latin typeface="Gill Sans MT" charset="0"/>
          <a:ea typeface="ＭＳ Ｐゴシック" charset="0"/>
        </a:defRPr>
      </a:lvl8pPr>
      <a:lvl9pPr marL="1828800" algn="l" rtl="0" eaLnBrk="1" fontAlgn="base" hangingPunct="1">
        <a:spcBef>
          <a:spcPct val="0"/>
        </a:spcBef>
        <a:spcAft>
          <a:spcPct val="0"/>
        </a:spcAft>
        <a:defRPr sz="3200">
          <a:solidFill>
            <a:schemeClr val="tx1"/>
          </a:solidFill>
          <a:latin typeface="Gill Sans MT" charset="0"/>
          <a:ea typeface="ＭＳ Ｐゴシック" charset="0"/>
        </a:defRPr>
      </a:lvl9pPr>
      <a:extLst/>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50000"/>
        <a:buFont typeface="Wingdings" pitchFamily="2" charset="2"/>
        <a:buChar char=""/>
        <a:defRPr lang="en-US" sz="1600" kern="1200" dirty="0">
          <a:solidFill>
            <a:schemeClr val="tx1"/>
          </a:solidFill>
          <a:latin typeface="+mn-lt"/>
          <a:ea typeface="MS PGothic" pitchFamily="34" charset="-128"/>
          <a:cs typeface="+mn-cs"/>
        </a:defRPr>
      </a:lvl2pPr>
      <a:lvl3pPr marL="914400" indent="-228600" algn="l" rtl="0" eaLnBrk="1" fontAlgn="base" hangingPunct="1">
        <a:spcBef>
          <a:spcPts val="500"/>
        </a:spcBef>
        <a:spcAft>
          <a:spcPct val="0"/>
        </a:spcAft>
        <a:buClr>
          <a:srgbClr val="8D9EB2"/>
        </a:buClr>
        <a:buSzPct val="40000"/>
        <a:buFont typeface="Wingdings" pitchFamily="2" charset="2"/>
        <a:buChar char=""/>
        <a:defRPr lang="en-US" sz="1400" kern="1200" dirty="0">
          <a:solidFill>
            <a:schemeClr val="tx1"/>
          </a:solidFill>
          <a:latin typeface="+mn-lt"/>
          <a:ea typeface="MS PGothic" pitchFamily="34" charset="-128"/>
          <a:cs typeface="+mn-cs"/>
        </a:defRPr>
      </a:lvl3pPr>
      <a:lvl4pPr marL="1371600" indent="-228600" algn="l" rtl="0" eaLnBrk="1" fontAlgn="base" hangingPunct="1">
        <a:spcBef>
          <a:spcPts val="400"/>
        </a:spcBef>
        <a:spcAft>
          <a:spcPct val="0"/>
        </a:spcAft>
        <a:buClr>
          <a:srgbClr val="D80021"/>
        </a:buClr>
        <a:buSzPct val="38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5117" y="620688"/>
            <a:ext cx="4639099" cy="2736304"/>
          </a:xfrm>
        </p:spPr>
        <p:txBody>
          <a:bodyPr>
            <a:normAutofit fontScale="90000"/>
          </a:bodyPr>
          <a:lstStyle/>
          <a:p>
            <a:r>
              <a:rPr lang="en-GB" b="1" dirty="0" smtClean="0"/>
              <a:t/>
            </a:r>
            <a:br>
              <a:rPr lang="en-GB" b="1" dirty="0" smtClean="0"/>
            </a:br>
            <a:r>
              <a:rPr lang="en-GB" sz="2800" b="1" dirty="0" smtClean="0">
                <a:solidFill>
                  <a:srgbClr val="FF0000"/>
                </a:solidFill>
              </a:rPr>
              <a:t>Myths &amp; misconceptions </a:t>
            </a:r>
            <a:r>
              <a:rPr lang="ar-YE" sz="4800" b="1" spc="0" dirty="0" smtClean="0">
                <a:solidFill>
                  <a:srgbClr val="0070C0"/>
                </a:solidFill>
              </a:rPr>
              <a:t>الخرافات والمعتقدات الخاطئة</a:t>
            </a:r>
            <a:endParaRPr lang="en-GB" b="1" spc="0"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8640"/>
            <a:ext cx="3739067" cy="5616624"/>
          </a:xfrm>
          <a:prstGeom prst="rect">
            <a:avLst/>
          </a:prstGeom>
        </p:spPr>
      </p:pic>
      <p:sp>
        <p:nvSpPr>
          <p:cNvPr id="5" name="TextBox 4"/>
          <p:cNvSpPr txBox="1"/>
          <p:nvPr/>
        </p:nvSpPr>
        <p:spPr>
          <a:xfrm>
            <a:off x="395536" y="5229200"/>
            <a:ext cx="2952328" cy="523220"/>
          </a:xfrm>
          <a:prstGeom prst="rect">
            <a:avLst/>
          </a:prstGeom>
          <a:noFill/>
        </p:spPr>
        <p:txBody>
          <a:bodyPr wrap="square" rtlCol="0">
            <a:spAutoFit/>
          </a:bodyPr>
          <a:lstStyle/>
          <a:p>
            <a:r>
              <a:rPr lang="en-GB" sz="1400" dirty="0" err="1" smtClean="0">
                <a:solidFill>
                  <a:schemeClr val="bg1"/>
                </a:solidFill>
              </a:rPr>
              <a:t>Hedinn</a:t>
            </a:r>
            <a:r>
              <a:rPr lang="en-GB" sz="1400" dirty="0" smtClean="0">
                <a:solidFill>
                  <a:schemeClr val="bg1"/>
                </a:solidFill>
              </a:rPr>
              <a:t> </a:t>
            </a:r>
            <a:r>
              <a:rPr lang="en-GB" sz="1400" dirty="0" err="1" smtClean="0">
                <a:solidFill>
                  <a:schemeClr val="bg1"/>
                </a:solidFill>
              </a:rPr>
              <a:t>Halldorsson</a:t>
            </a:r>
            <a:r>
              <a:rPr lang="en-GB" sz="1400" dirty="0" smtClean="0">
                <a:solidFill>
                  <a:schemeClr val="bg1"/>
                </a:solidFill>
              </a:rPr>
              <a:t>/Save the Children, 2014</a:t>
            </a:r>
            <a:endParaRPr lang="en-GB" sz="1400" dirty="0">
              <a:solidFill>
                <a:schemeClr val="bg1"/>
              </a:solidFill>
            </a:endParaRPr>
          </a:p>
        </p:txBody>
      </p:sp>
    </p:spTree>
    <p:extLst>
      <p:ext uri="{BB962C8B-B14F-4D97-AF65-F5344CB8AC3E}">
        <p14:creationId xmlns:p14="http://schemas.microsoft.com/office/powerpoint/2010/main" val="1176904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FALSE</a:t>
            </a:r>
            <a:r>
              <a:rPr lang="ar-YE" b="1" dirty="0" smtClean="0">
                <a:solidFill>
                  <a:srgbClr val="FF0000"/>
                </a:solidFill>
              </a:rPr>
              <a:t> </a:t>
            </a:r>
            <a:r>
              <a:rPr lang="ar-YE" sz="3600" b="1" dirty="0" smtClean="0">
                <a:solidFill>
                  <a:srgbClr val="0070C0"/>
                </a:solidFill>
              </a:rPr>
              <a:t>خطأ </a:t>
            </a:r>
            <a:r>
              <a:rPr lang="ar-YE" b="1" dirty="0" smtClean="0">
                <a:solidFill>
                  <a:srgbClr val="FF0000"/>
                </a:solidFill>
              </a:rPr>
              <a:t>            </a:t>
            </a:r>
            <a:endParaRPr lang="en-GB" dirty="0">
              <a:solidFill>
                <a:srgbClr val="FF0000"/>
              </a:solidFill>
            </a:endParaRPr>
          </a:p>
        </p:txBody>
      </p:sp>
      <p:sp>
        <p:nvSpPr>
          <p:cNvPr id="3" name="Content Placeholder 2"/>
          <p:cNvSpPr>
            <a:spLocks noGrp="1"/>
          </p:cNvSpPr>
          <p:nvPr>
            <p:ph sz="quarter" idx="13"/>
          </p:nvPr>
        </p:nvSpPr>
        <p:spPr>
          <a:xfrm>
            <a:off x="207818" y="1865376"/>
            <a:ext cx="8783782" cy="3218688"/>
          </a:xfrm>
        </p:spPr>
        <p:txBody>
          <a:bodyPr/>
          <a:lstStyle/>
          <a:p>
            <a:pPr marL="0" indent="0" algn="ctr">
              <a:buNone/>
            </a:pPr>
            <a:endParaRPr lang="en-GB" altLang="en-US" sz="3200" dirty="0" smtClean="0">
              <a:latin typeface="Times New Roman" pitchFamily="18" charset="0"/>
            </a:endParaRPr>
          </a:p>
          <a:p>
            <a:pPr marL="0" indent="0" algn="ctr">
              <a:buNone/>
            </a:pPr>
            <a:endParaRPr lang="en-GB" altLang="en-US" sz="3200" dirty="0" smtClean="0">
              <a:latin typeface="Times New Roman" pitchFamily="18" charset="0"/>
            </a:endParaRPr>
          </a:p>
          <a:p>
            <a:pPr marL="0" indent="0" algn="ctr">
              <a:buNone/>
            </a:pPr>
            <a:r>
              <a:rPr lang="en-GB" altLang="en-US" sz="3200" dirty="0" smtClean="0">
                <a:solidFill>
                  <a:srgbClr val="FF0000"/>
                </a:solidFill>
                <a:latin typeface="Times New Roman" pitchFamily="18" charset="0"/>
              </a:rPr>
              <a:t>“</a:t>
            </a:r>
            <a:r>
              <a:rPr lang="en-GB" altLang="ja-JP" sz="3200" b="1" dirty="0">
                <a:solidFill>
                  <a:srgbClr val="FF0000"/>
                </a:solidFill>
                <a:latin typeface="Gill Sans MT" pitchFamily="34" charset="0"/>
              </a:rPr>
              <a:t>Babies under 6 months need extra fluids such as tea or water, especially in hot weather or if the baby is ill.</a:t>
            </a:r>
            <a:r>
              <a:rPr lang="en-GB" altLang="en-US" sz="3200" b="1" dirty="0">
                <a:solidFill>
                  <a:srgbClr val="FF0000"/>
                </a:solidFill>
                <a:latin typeface="Gill Sans MT" pitchFamily="34" charset="0"/>
              </a:rPr>
              <a:t>”</a:t>
            </a:r>
            <a:endParaRPr lang="en-GB" sz="3200" dirty="0">
              <a:solidFill>
                <a:srgbClr val="FF0000"/>
              </a:solidFill>
            </a:endParaRPr>
          </a:p>
        </p:txBody>
      </p:sp>
    </p:spTree>
    <p:extLst>
      <p:ext uri="{BB962C8B-B14F-4D97-AF65-F5344CB8AC3E}">
        <p14:creationId xmlns:p14="http://schemas.microsoft.com/office/powerpoint/2010/main" val="1800257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TRUE OR FALSE</a:t>
            </a:r>
            <a:r>
              <a:rPr lang="en-GB" b="1" dirty="0" smtClean="0"/>
              <a:t>?</a:t>
            </a:r>
            <a:r>
              <a:rPr lang="ar-YE" b="1" dirty="0" smtClean="0"/>
              <a:t> </a:t>
            </a:r>
            <a:r>
              <a:rPr lang="ar-YE" sz="4000" b="1" dirty="0" smtClean="0">
                <a:solidFill>
                  <a:srgbClr val="0070C0"/>
                </a:solidFill>
              </a:rPr>
              <a:t>صح أو خطأ </a:t>
            </a:r>
            <a:r>
              <a:rPr lang="ar-YE" b="1" dirty="0" smtClean="0"/>
              <a:t>        </a:t>
            </a:r>
            <a:r>
              <a:rPr lang="en-GB" b="1" dirty="0" smtClean="0"/>
              <a:t> </a:t>
            </a:r>
            <a:endParaRPr lang="en-GB" dirty="0"/>
          </a:p>
        </p:txBody>
      </p:sp>
      <p:sp>
        <p:nvSpPr>
          <p:cNvPr id="3" name="Content Placeholder 2"/>
          <p:cNvSpPr>
            <a:spLocks noGrp="1"/>
          </p:cNvSpPr>
          <p:nvPr>
            <p:ph sz="quarter" idx="13"/>
          </p:nvPr>
        </p:nvSpPr>
        <p:spPr/>
        <p:txBody>
          <a:bodyPr/>
          <a:lstStyle/>
          <a:p>
            <a:pPr marL="0" indent="0" algn="ctr">
              <a:buNone/>
            </a:pPr>
            <a:endParaRPr lang="en-GB" altLang="en-US" sz="3200" dirty="0" smtClean="0">
              <a:latin typeface="Times New Roman" pitchFamily="18" charset="0"/>
            </a:endParaRPr>
          </a:p>
          <a:p>
            <a:pPr marL="0" indent="0" algn="ctr">
              <a:buNone/>
            </a:pPr>
            <a:endParaRPr lang="en-GB" altLang="en-US" sz="3200" dirty="0">
              <a:latin typeface="Times New Roman" pitchFamily="18" charset="0"/>
            </a:endParaRPr>
          </a:p>
          <a:p>
            <a:pPr marL="0" indent="0" algn="ctr">
              <a:buNone/>
            </a:pPr>
            <a:r>
              <a:rPr lang="en-GB" altLang="en-US" sz="3200" dirty="0" smtClean="0">
                <a:latin typeface="Times New Roman" pitchFamily="18" charset="0"/>
              </a:rPr>
              <a:t>“</a:t>
            </a:r>
            <a:r>
              <a:rPr lang="en-GB" altLang="en-US" sz="3200" b="1" dirty="0">
                <a:latin typeface="Gill Sans MT" pitchFamily="34" charset="0"/>
              </a:rPr>
              <a:t>The first milk should be given to the new born</a:t>
            </a:r>
            <a:r>
              <a:rPr lang="en-GB" altLang="en-US" sz="3200" b="1" dirty="0" smtClean="0">
                <a:latin typeface="Gill Sans MT" pitchFamily="34" charset="0"/>
              </a:rPr>
              <a:t>”</a:t>
            </a:r>
            <a:endParaRPr lang="ar-YE" altLang="en-US" sz="3200" b="1" dirty="0" smtClean="0">
              <a:latin typeface="Gill Sans MT" pitchFamily="34" charset="0"/>
            </a:endParaRPr>
          </a:p>
          <a:p>
            <a:pPr marL="0" indent="0" algn="ctr">
              <a:buNone/>
            </a:pPr>
            <a:r>
              <a:rPr lang="ar-YE" sz="3600" b="1" dirty="0" smtClean="0">
                <a:solidFill>
                  <a:srgbClr val="0070C0"/>
                </a:solidFill>
                <a:latin typeface="Gill Sans MT" pitchFamily="34" charset="0"/>
              </a:rPr>
              <a:t>الحليب الأول أو </a:t>
            </a:r>
            <a:r>
              <a:rPr lang="ar-YE" sz="3600" b="1" u="sng" dirty="0" smtClean="0">
                <a:solidFill>
                  <a:srgbClr val="FF0000"/>
                </a:solidFill>
                <a:latin typeface="Gill Sans MT" pitchFamily="34" charset="0"/>
              </a:rPr>
              <a:t>(اللبأ) </a:t>
            </a:r>
            <a:r>
              <a:rPr lang="ar-YE" sz="3600" b="1" dirty="0" smtClean="0">
                <a:solidFill>
                  <a:srgbClr val="0070C0"/>
                </a:solidFill>
                <a:latin typeface="Gill Sans MT" pitchFamily="34" charset="0"/>
              </a:rPr>
              <a:t>يجب أن يعطى للطفل المولود</a:t>
            </a:r>
            <a:r>
              <a:rPr lang="ar-YE" sz="3200" b="1" dirty="0" smtClean="0">
                <a:latin typeface="Gill Sans MT" pitchFamily="34" charset="0"/>
              </a:rPr>
              <a:t>.</a:t>
            </a:r>
            <a:endParaRPr lang="en-GB" sz="3200" dirty="0"/>
          </a:p>
        </p:txBody>
      </p:sp>
    </p:spTree>
    <p:extLst>
      <p:ext uri="{BB962C8B-B14F-4D97-AF65-F5344CB8AC3E}">
        <p14:creationId xmlns:p14="http://schemas.microsoft.com/office/powerpoint/2010/main" val="2882944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TRUE</a:t>
            </a:r>
            <a:r>
              <a:rPr lang="ar-YE" b="1" dirty="0" smtClean="0">
                <a:solidFill>
                  <a:srgbClr val="00B050"/>
                </a:solidFill>
              </a:rPr>
              <a:t> </a:t>
            </a:r>
            <a:r>
              <a:rPr lang="ar-YE" b="1" dirty="0" smtClean="0">
                <a:solidFill>
                  <a:srgbClr val="FF0000"/>
                </a:solidFill>
              </a:rPr>
              <a:t>صح</a:t>
            </a:r>
            <a:r>
              <a:rPr lang="ar-YE" b="1" dirty="0" smtClean="0">
                <a:solidFill>
                  <a:srgbClr val="00B050"/>
                </a:solidFill>
              </a:rPr>
              <a:t>             </a:t>
            </a:r>
            <a:r>
              <a:rPr lang="en-GB" b="1" dirty="0" smtClean="0">
                <a:solidFill>
                  <a:srgbClr val="00B050"/>
                </a:solidFill>
              </a:rPr>
              <a:t> </a:t>
            </a:r>
            <a:endParaRPr lang="en-GB" b="1" dirty="0">
              <a:solidFill>
                <a:srgbClr val="00B050"/>
              </a:solidFill>
            </a:endParaRPr>
          </a:p>
        </p:txBody>
      </p:sp>
      <p:sp>
        <p:nvSpPr>
          <p:cNvPr id="3" name="Content Placeholder 2"/>
          <p:cNvSpPr>
            <a:spLocks noGrp="1"/>
          </p:cNvSpPr>
          <p:nvPr>
            <p:ph sz="quarter" idx="13"/>
          </p:nvPr>
        </p:nvSpPr>
        <p:spPr/>
        <p:txBody>
          <a:bodyPr/>
          <a:lstStyle/>
          <a:p>
            <a:pPr marL="0" indent="0" algn="ctr">
              <a:buNone/>
            </a:pPr>
            <a:endParaRPr lang="en-GB" altLang="en-US" sz="3200" dirty="0" smtClean="0">
              <a:latin typeface="Times New Roman" pitchFamily="18" charset="0"/>
            </a:endParaRPr>
          </a:p>
          <a:p>
            <a:pPr marL="0" indent="0" algn="ctr">
              <a:buNone/>
            </a:pPr>
            <a:endParaRPr lang="en-GB" altLang="en-US" sz="3200" dirty="0">
              <a:latin typeface="Times New Roman" pitchFamily="18" charset="0"/>
            </a:endParaRPr>
          </a:p>
          <a:p>
            <a:pPr marL="0" indent="0" algn="ctr">
              <a:buNone/>
            </a:pPr>
            <a:r>
              <a:rPr lang="en-GB" altLang="en-US" sz="3200" dirty="0" smtClean="0">
                <a:solidFill>
                  <a:srgbClr val="00B050"/>
                </a:solidFill>
                <a:latin typeface="Times New Roman" pitchFamily="18" charset="0"/>
              </a:rPr>
              <a:t>“</a:t>
            </a:r>
            <a:r>
              <a:rPr lang="en-GB" altLang="en-US" sz="3200" b="1" dirty="0">
                <a:solidFill>
                  <a:srgbClr val="00B050"/>
                </a:solidFill>
                <a:latin typeface="Gill Sans MT" pitchFamily="34" charset="0"/>
              </a:rPr>
              <a:t>The first milk should be given to the new born”</a:t>
            </a:r>
            <a:endParaRPr lang="en-GB" sz="3200" dirty="0">
              <a:solidFill>
                <a:srgbClr val="00B050"/>
              </a:solidFill>
            </a:endParaRPr>
          </a:p>
        </p:txBody>
      </p:sp>
    </p:spTree>
    <p:extLst>
      <p:ext uri="{BB962C8B-B14F-4D97-AF65-F5344CB8AC3E}">
        <p14:creationId xmlns:p14="http://schemas.microsoft.com/office/powerpoint/2010/main" val="2517714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TRUE OR FALSE? </a:t>
            </a:r>
            <a:r>
              <a:rPr lang="ar-YE" b="1" dirty="0" smtClean="0"/>
              <a:t> </a:t>
            </a:r>
            <a:r>
              <a:rPr lang="ar-YE" sz="3600" b="1" dirty="0" smtClean="0">
                <a:solidFill>
                  <a:srgbClr val="0070C0"/>
                </a:solidFill>
              </a:rPr>
              <a:t>صح أو خطأ      </a:t>
            </a:r>
            <a:endParaRPr lang="en-GB" dirty="0">
              <a:solidFill>
                <a:srgbClr val="0070C0"/>
              </a:solidFill>
            </a:endParaRPr>
          </a:p>
        </p:txBody>
      </p:sp>
      <p:sp>
        <p:nvSpPr>
          <p:cNvPr id="3" name="Content Placeholder 2"/>
          <p:cNvSpPr>
            <a:spLocks noGrp="1"/>
          </p:cNvSpPr>
          <p:nvPr>
            <p:ph sz="quarter" idx="13"/>
          </p:nvPr>
        </p:nvSpPr>
        <p:spPr>
          <a:xfrm>
            <a:off x="495300" y="1865376"/>
            <a:ext cx="8064500" cy="3867880"/>
          </a:xfrm>
        </p:spPr>
        <p:txBody>
          <a:bodyPr/>
          <a:lstStyle/>
          <a:p>
            <a:pPr marL="0" indent="0" algn="ctr">
              <a:buNone/>
            </a:pPr>
            <a:endParaRPr lang="en-GB" altLang="en-US" sz="3200" dirty="0" smtClean="0">
              <a:latin typeface="Times New Roman" pitchFamily="18" charset="0"/>
            </a:endParaRPr>
          </a:p>
          <a:p>
            <a:pPr marL="0" indent="0" algn="ctr">
              <a:buNone/>
            </a:pPr>
            <a:r>
              <a:rPr lang="en-GB" altLang="en-US" sz="3200" b="1" dirty="0" smtClean="0">
                <a:latin typeface="Gill Sans MT" pitchFamily="34" charset="0"/>
              </a:rPr>
              <a:t>“</a:t>
            </a:r>
            <a:r>
              <a:rPr lang="en-GB" altLang="ja-JP" sz="3200" b="1" dirty="0">
                <a:latin typeface="Gill Sans MT" pitchFamily="34" charset="0"/>
              </a:rPr>
              <a:t>Breast milk just goes away.  After a few weeks or months, all mothers lose their milk.</a:t>
            </a:r>
            <a:r>
              <a:rPr lang="en-GB" altLang="en-US" sz="3200" b="1" dirty="0">
                <a:latin typeface="Gill Sans MT" pitchFamily="34" charset="0"/>
              </a:rPr>
              <a:t>”</a:t>
            </a:r>
            <a:r>
              <a:rPr lang="en-GB" altLang="ja-JP" sz="3200" b="1" dirty="0">
                <a:latin typeface="Gill Sans MT" pitchFamily="34" charset="0"/>
              </a:rPr>
              <a:t> </a:t>
            </a:r>
            <a:endParaRPr lang="ar-YE" altLang="ja-JP" sz="3200" b="1" dirty="0" smtClean="0">
              <a:latin typeface="Gill Sans MT" pitchFamily="34" charset="0"/>
            </a:endParaRPr>
          </a:p>
          <a:p>
            <a:pPr marL="0" indent="0" algn="ctr">
              <a:buNone/>
            </a:pPr>
            <a:r>
              <a:rPr lang="ar-YE" sz="3600" b="1" dirty="0" smtClean="0">
                <a:solidFill>
                  <a:srgbClr val="0070C0"/>
                </a:solidFill>
                <a:latin typeface="Gill Sans MT" pitchFamily="34" charset="0"/>
              </a:rPr>
              <a:t>حليب الثدي فقط يذهب أو ينتهي . بعد بضعة أسابيع أو اشهر كل الامهات يفقدن الحليب   </a:t>
            </a:r>
            <a:endParaRPr lang="en-GB" sz="3600" dirty="0">
              <a:solidFill>
                <a:srgbClr val="0070C0"/>
              </a:solidFill>
            </a:endParaRPr>
          </a:p>
        </p:txBody>
      </p:sp>
    </p:spTree>
    <p:extLst>
      <p:ext uri="{BB962C8B-B14F-4D97-AF65-F5344CB8AC3E}">
        <p14:creationId xmlns:p14="http://schemas.microsoft.com/office/powerpoint/2010/main" val="759842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r>
            <a:br>
              <a:rPr lang="en-GB" b="1" dirty="0" smtClean="0"/>
            </a:br>
            <a:r>
              <a:rPr lang="en-GB" b="1" dirty="0" smtClean="0">
                <a:solidFill>
                  <a:srgbClr val="FF0000"/>
                </a:solidFill>
              </a:rPr>
              <a:t>FALSE</a:t>
            </a:r>
            <a:r>
              <a:rPr lang="ar-YE" b="1" dirty="0" smtClean="0">
                <a:solidFill>
                  <a:srgbClr val="FF0000"/>
                </a:solidFill>
              </a:rPr>
              <a:t> </a:t>
            </a:r>
            <a:r>
              <a:rPr lang="ar-YE" sz="3600" b="1" dirty="0" smtClean="0">
                <a:solidFill>
                  <a:srgbClr val="0070C0"/>
                </a:solidFill>
              </a:rPr>
              <a:t>خطأ</a:t>
            </a:r>
            <a:r>
              <a:rPr lang="ar-YE" b="1" dirty="0" smtClean="0">
                <a:solidFill>
                  <a:srgbClr val="FF0000"/>
                </a:solidFill>
              </a:rPr>
              <a:t>           </a:t>
            </a:r>
            <a:endParaRPr lang="en-GB" dirty="0">
              <a:solidFill>
                <a:srgbClr val="FF0000"/>
              </a:solidFill>
            </a:endParaRPr>
          </a:p>
        </p:txBody>
      </p:sp>
      <p:sp>
        <p:nvSpPr>
          <p:cNvPr id="3" name="Content Placeholder 2"/>
          <p:cNvSpPr>
            <a:spLocks noGrp="1"/>
          </p:cNvSpPr>
          <p:nvPr>
            <p:ph sz="quarter" idx="13"/>
          </p:nvPr>
        </p:nvSpPr>
        <p:spPr/>
        <p:txBody>
          <a:bodyPr/>
          <a:lstStyle/>
          <a:p>
            <a:pPr marL="0" indent="0" algn="ctr">
              <a:buNone/>
            </a:pPr>
            <a:r>
              <a:rPr lang="en-GB" altLang="en-US" sz="3200" dirty="0">
                <a:latin typeface="Times New Roman" pitchFamily="18" charset="0"/>
              </a:rPr>
              <a:t/>
            </a:r>
            <a:br>
              <a:rPr lang="en-GB" altLang="en-US" sz="3200" dirty="0">
                <a:latin typeface="Times New Roman" pitchFamily="18" charset="0"/>
              </a:rPr>
            </a:br>
            <a:endParaRPr lang="en-GB" altLang="en-US" sz="3200" dirty="0" smtClean="0">
              <a:latin typeface="Times New Roman" pitchFamily="18" charset="0"/>
            </a:endParaRPr>
          </a:p>
          <a:p>
            <a:pPr marL="0" indent="0" algn="ctr">
              <a:buNone/>
            </a:pPr>
            <a:r>
              <a:rPr lang="en-GB" altLang="en-US" sz="3200" b="1" dirty="0" smtClean="0">
                <a:solidFill>
                  <a:srgbClr val="FF0000"/>
                </a:solidFill>
                <a:latin typeface="Gill Sans MT" pitchFamily="34" charset="0"/>
              </a:rPr>
              <a:t>“</a:t>
            </a:r>
            <a:r>
              <a:rPr lang="en-GB" altLang="ja-JP" sz="3200" b="1" dirty="0">
                <a:solidFill>
                  <a:srgbClr val="FF0000"/>
                </a:solidFill>
                <a:latin typeface="Gill Sans MT" pitchFamily="34" charset="0"/>
              </a:rPr>
              <a:t>Breast milk just goes away.  After a few weeks or months, all mothers lose their milk.</a:t>
            </a:r>
            <a:r>
              <a:rPr lang="en-GB" altLang="en-US" sz="3200" b="1" dirty="0">
                <a:solidFill>
                  <a:srgbClr val="FF0000"/>
                </a:solidFill>
                <a:latin typeface="Gill Sans MT" pitchFamily="34" charset="0"/>
              </a:rPr>
              <a:t>”</a:t>
            </a:r>
            <a:r>
              <a:rPr lang="en-GB" altLang="ja-JP" sz="3200" b="1" dirty="0">
                <a:solidFill>
                  <a:srgbClr val="FF0000"/>
                </a:solidFill>
                <a:latin typeface="Gill Sans MT" pitchFamily="34" charset="0"/>
              </a:rPr>
              <a:t> </a:t>
            </a:r>
            <a:endParaRPr lang="en-GB" sz="3200" dirty="0">
              <a:solidFill>
                <a:srgbClr val="FF0000"/>
              </a:solidFill>
            </a:endParaRPr>
          </a:p>
        </p:txBody>
      </p:sp>
    </p:spTree>
    <p:extLst>
      <p:ext uri="{BB962C8B-B14F-4D97-AF65-F5344CB8AC3E}">
        <p14:creationId xmlns:p14="http://schemas.microsoft.com/office/powerpoint/2010/main" val="787129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TRUE OR FALSE? </a:t>
            </a:r>
            <a:r>
              <a:rPr lang="ar-YE" b="1" dirty="0" smtClean="0"/>
              <a:t> صح أو خطا</a:t>
            </a:r>
            <a:endParaRPr lang="en-GB" dirty="0"/>
          </a:p>
        </p:txBody>
      </p:sp>
      <p:sp>
        <p:nvSpPr>
          <p:cNvPr id="3" name="Content Placeholder 2"/>
          <p:cNvSpPr>
            <a:spLocks noGrp="1"/>
          </p:cNvSpPr>
          <p:nvPr>
            <p:ph sz="quarter" idx="13"/>
          </p:nvPr>
        </p:nvSpPr>
        <p:spPr/>
        <p:txBody>
          <a:bodyPr/>
          <a:lstStyle/>
          <a:p>
            <a:pPr marL="0" indent="0" algn="ctr">
              <a:buNone/>
            </a:pPr>
            <a:r>
              <a:rPr lang="en-GB" altLang="en-US" sz="3200" dirty="0">
                <a:latin typeface="Times New Roman" pitchFamily="18" charset="0"/>
              </a:rPr>
              <a:t/>
            </a:r>
            <a:br>
              <a:rPr lang="en-GB" altLang="en-US" sz="3200" dirty="0">
                <a:latin typeface="Times New Roman" pitchFamily="18" charset="0"/>
              </a:rPr>
            </a:br>
            <a:endParaRPr lang="en-GB" altLang="en-US" sz="3200" dirty="0" smtClean="0">
              <a:latin typeface="Times New Roman" pitchFamily="18" charset="0"/>
            </a:endParaRPr>
          </a:p>
        </p:txBody>
      </p:sp>
      <p:sp>
        <p:nvSpPr>
          <p:cNvPr id="4" name="Rectangle 3"/>
          <p:cNvSpPr/>
          <p:nvPr/>
        </p:nvSpPr>
        <p:spPr>
          <a:xfrm>
            <a:off x="207817" y="2644170"/>
            <a:ext cx="8700655" cy="2185214"/>
          </a:xfrm>
          <a:prstGeom prst="rect">
            <a:avLst/>
          </a:prstGeom>
        </p:spPr>
        <p:txBody>
          <a:bodyPr wrap="square">
            <a:spAutoFit/>
          </a:bodyPr>
          <a:lstStyle/>
          <a:p>
            <a:r>
              <a:rPr lang="en-GB" altLang="en-US" sz="3200" b="1" dirty="0" smtClean="0"/>
              <a:t>“</a:t>
            </a:r>
            <a:r>
              <a:rPr lang="en-GB" altLang="en-US" sz="3200" b="1" dirty="0"/>
              <a:t>Breastfeeding can be started again even if the mother hasn’t breastfed for a long time</a:t>
            </a:r>
            <a:r>
              <a:rPr lang="en-GB" altLang="en-US" sz="3200" b="1" dirty="0" smtClean="0"/>
              <a:t>.”</a:t>
            </a:r>
            <a:endParaRPr lang="ar-YE" altLang="en-US" sz="3200" b="1" dirty="0" smtClean="0"/>
          </a:p>
          <a:p>
            <a:pPr algn="ctr"/>
            <a:r>
              <a:rPr lang="ar-YE" altLang="en-US" sz="3600" b="1" dirty="0" smtClean="0">
                <a:solidFill>
                  <a:srgbClr val="0070C0"/>
                </a:solidFill>
              </a:rPr>
              <a:t>يمكن إستئناف الرضاعة الطبيعية مرة اخرى حتى لو كانت الأم لم ترضع منذ فترة طويلة.</a:t>
            </a:r>
            <a:r>
              <a:rPr lang="en-GB" altLang="en-US" sz="3600" b="1" dirty="0" smtClean="0">
                <a:solidFill>
                  <a:srgbClr val="0070C0"/>
                </a:solidFill>
              </a:rPr>
              <a:t> </a:t>
            </a:r>
            <a:endParaRPr lang="en-GB" sz="3600" dirty="0">
              <a:solidFill>
                <a:srgbClr val="0070C0"/>
              </a:solidFill>
            </a:endParaRPr>
          </a:p>
        </p:txBody>
      </p:sp>
    </p:spTree>
    <p:extLst>
      <p:ext uri="{BB962C8B-B14F-4D97-AF65-F5344CB8AC3E}">
        <p14:creationId xmlns:p14="http://schemas.microsoft.com/office/powerpoint/2010/main" val="3911173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TRUE</a:t>
            </a:r>
            <a:r>
              <a:rPr lang="ar-YE" b="1" dirty="0" smtClean="0">
                <a:solidFill>
                  <a:srgbClr val="00B050"/>
                </a:solidFill>
              </a:rPr>
              <a:t>  </a:t>
            </a:r>
            <a:r>
              <a:rPr lang="ar-YE" b="1" dirty="0" smtClean="0">
                <a:solidFill>
                  <a:srgbClr val="0070C0"/>
                </a:solidFill>
              </a:rPr>
              <a:t>صح</a:t>
            </a:r>
            <a:r>
              <a:rPr lang="ar-YE" b="1" dirty="0" smtClean="0">
                <a:solidFill>
                  <a:srgbClr val="00B050"/>
                </a:solidFill>
              </a:rPr>
              <a:t>                  </a:t>
            </a:r>
            <a:r>
              <a:rPr lang="en-GB" b="1" dirty="0" smtClean="0"/>
              <a:t> </a:t>
            </a:r>
            <a:endParaRPr lang="en-GB" dirty="0"/>
          </a:p>
        </p:txBody>
      </p:sp>
      <p:sp>
        <p:nvSpPr>
          <p:cNvPr id="3" name="Content Placeholder 2"/>
          <p:cNvSpPr>
            <a:spLocks noGrp="1"/>
          </p:cNvSpPr>
          <p:nvPr>
            <p:ph sz="quarter" idx="13"/>
          </p:nvPr>
        </p:nvSpPr>
        <p:spPr/>
        <p:txBody>
          <a:bodyPr/>
          <a:lstStyle/>
          <a:p>
            <a:pPr marL="0" indent="0" algn="ctr">
              <a:buNone/>
            </a:pPr>
            <a:r>
              <a:rPr lang="en-GB" altLang="en-US" sz="3200" dirty="0">
                <a:latin typeface="Times New Roman" pitchFamily="18" charset="0"/>
              </a:rPr>
              <a:t/>
            </a:r>
            <a:br>
              <a:rPr lang="en-GB" altLang="en-US" sz="3200" dirty="0">
                <a:latin typeface="Times New Roman" pitchFamily="18" charset="0"/>
              </a:rPr>
            </a:br>
            <a:endParaRPr lang="en-GB" altLang="en-US" sz="3200" dirty="0" smtClean="0">
              <a:latin typeface="Times New Roman" pitchFamily="18" charset="0"/>
            </a:endParaRPr>
          </a:p>
        </p:txBody>
      </p:sp>
      <p:sp>
        <p:nvSpPr>
          <p:cNvPr id="4" name="Rectangle 3"/>
          <p:cNvSpPr/>
          <p:nvPr/>
        </p:nvSpPr>
        <p:spPr>
          <a:xfrm>
            <a:off x="51343" y="2632755"/>
            <a:ext cx="8700655" cy="1569660"/>
          </a:xfrm>
          <a:prstGeom prst="rect">
            <a:avLst/>
          </a:prstGeom>
        </p:spPr>
        <p:txBody>
          <a:bodyPr wrap="square">
            <a:spAutoFit/>
          </a:bodyPr>
          <a:lstStyle/>
          <a:p>
            <a:r>
              <a:rPr lang="en-GB" altLang="en-US" sz="3200" dirty="0">
                <a:solidFill>
                  <a:srgbClr val="00B050"/>
                </a:solidFill>
                <a:latin typeface="Times New Roman" pitchFamily="18" charset="0"/>
              </a:rPr>
              <a:t/>
            </a:r>
            <a:br>
              <a:rPr lang="en-GB" altLang="en-US" sz="3200" dirty="0">
                <a:solidFill>
                  <a:srgbClr val="00B050"/>
                </a:solidFill>
                <a:latin typeface="Times New Roman" pitchFamily="18" charset="0"/>
              </a:rPr>
            </a:br>
            <a:r>
              <a:rPr lang="en-GB" altLang="en-US" sz="3200" dirty="0">
                <a:solidFill>
                  <a:srgbClr val="00B050"/>
                </a:solidFill>
              </a:rPr>
              <a:t> </a:t>
            </a:r>
            <a:r>
              <a:rPr lang="en-GB" altLang="en-US" sz="3200" b="1" dirty="0">
                <a:solidFill>
                  <a:srgbClr val="00B050"/>
                </a:solidFill>
              </a:rPr>
              <a:t>“Breastfeeding can be started again even if the mother hasn’t breastfed for a long time.” </a:t>
            </a:r>
            <a:endParaRPr lang="en-GB" sz="3200" dirty="0">
              <a:solidFill>
                <a:srgbClr val="00B050"/>
              </a:solidFill>
            </a:endParaRPr>
          </a:p>
        </p:txBody>
      </p:sp>
    </p:spTree>
    <p:extLst>
      <p:ext uri="{BB962C8B-B14F-4D97-AF65-F5344CB8AC3E}">
        <p14:creationId xmlns:p14="http://schemas.microsoft.com/office/powerpoint/2010/main" val="1810356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TRUE OR FALSE? </a:t>
            </a:r>
            <a:r>
              <a:rPr lang="ar-YE" b="1" dirty="0" smtClean="0"/>
              <a:t> </a:t>
            </a:r>
            <a:r>
              <a:rPr lang="ar-YE" sz="4000" b="1" dirty="0" smtClean="0">
                <a:solidFill>
                  <a:srgbClr val="0070C0"/>
                </a:solidFill>
              </a:rPr>
              <a:t>صح أو خطأ  </a:t>
            </a:r>
            <a:endParaRPr lang="en-GB" dirty="0">
              <a:solidFill>
                <a:srgbClr val="0070C0"/>
              </a:solidFill>
            </a:endParaRPr>
          </a:p>
        </p:txBody>
      </p:sp>
      <p:sp>
        <p:nvSpPr>
          <p:cNvPr id="3" name="Content Placeholder 2"/>
          <p:cNvSpPr>
            <a:spLocks noGrp="1"/>
          </p:cNvSpPr>
          <p:nvPr>
            <p:ph sz="quarter" idx="13"/>
          </p:nvPr>
        </p:nvSpPr>
        <p:spPr/>
        <p:txBody>
          <a:bodyPr/>
          <a:lstStyle/>
          <a:p>
            <a:pPr marL="0" indent="0" algn="ctr">
              <a:buNone/>
            </a:pPr>
            <a:r>
              <a:rPr lang="en-GB" altLang="en-US" sz="3200" dirty="0">
                <a:latin typeface="Times New Roman" pitchFamily="18" charset="0"/>
              </a:rPr>
              <a:t/>
            </a:r>
            <a:br>
              <a:rPr lang="en-GB" altLang="en-US" sz="3200" dirty="0">
                <a:latin typeface="Times New Roman" pitchFamily="18" charset="0"/>
              </a:rPr>
            </a:br>
            <a:endParaRPr lang="en-GB" altLang="en-US" sz="3200" dirty="0" smtClean="0">
              <a:latin typeface="Times New Roman" pitchFamily="18" charset="0"/>
            </a:endParaRPr>
          </a:p>
        </p:txBody>
      </p:sp>
      <p:sp>
        <p:nvSpPr>
          <p:cNvPr id="4" name="Rectangle 3"/>
          <p:cNvSpPr/>
          <p:nvPr/>
        </p:nvSpPr>
        <p:spPr>
          <a:xfrm>
            <a:off x="138546" y="1628800"/>
            <a:ext cx="8866909" cy="2677656"/>
          </a:xfrm>
          <a:prstGeom prst="rect">
            <a:avLst/>
          </a:prstGeom>
        </p:spPr>
        <p:txBody>
          <a:bodyPr wrap="square">
            <a:spAutoFit/>
          </a:bodyPr>
          <a:lstStyle/>
          <a:p>
            <a:r>
              <a:rPr lang="en-GB" altLang="en-US" sz="3600" b="1" dirty="0"/>
              <a:t> </a:t>
            </a:r>
            <a:endParaRPr lang="en-GB" altLang="en-US" sz="3600" b="1" dirty="0" smtClean="0"/>
          </a:p>
          <a:p>
            <a:endParaRPr lang="en-GB" altLang="en-US" sz="3600" b="1" dirty="0"/>
          </a:p>
          <a:p>
            <a:r>
              <a:rPr lang="en-GB" altLang="en-US" sz="3200" b="1" dirty="0" smtClean="0"/>
              <a:t>“</a:t>
            </a:r>
            <a:r>
              <a:rPr lang="en-GB" altLang="en-US" sz="3200" b="1" dirty="0"/>
              <a:t>Infant formula is better for babies. It makes them fat or more intelligent</a:t>
            </a:r>
            <a:r>
              <a:rPr lang="en-GB" altLang="en-US" sz="3200" b="1" dirty="0" smtClean="0"/>
              <a:t>.”</a:t>
            </a:r>
            <a:endParaRPr lang="ar-YE" altLang="en-US" sz="3200" b="1" dirty="0" smtClean="0"/>
          </a:p>
          <a:p>
            <a:pPr algn="ctr"/>
            <a:r>
              <a:rPr lang="ar-YE" altLang="en-US" sz="3200" b="1" dirty="0" smtClean="0">
                <a:solidFill>
                  <a:srgbClr val="0070C0"/>
                </a:solidFill>
              </a:rPr>
              <a:t>حليب الأطفال هو أفضل للطفل الرضيع يجعلهم سمناء أو أكثر ذكاء</a:t>
            </a:r>
            <a:endParaRPr lang="en-US" altLang="en-US" sz="3200" b="1" dirty="0">
              <a:solidFill>
                <a:srgbClr val="0070C0"/>
              </a:solidFill>
            </a:endParaRPr>
          </a:p>
        </p:txBody>
      </p:sp>
    </p:spTree>
    <p:extLst>
      <p:ext uri="{BB962C8B-B14F-4D97-AF65-F5344CB8AC3E}">
        <p14:creationId xmlns:p14="http://schemas.microsoft.com/office/powerpoint/2010/main" val="1784022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FALSE</a:t>
            </a:r>
            <a:r>
              <a:rPr lang="ar-YE" b="1" dirty="0" smtClean="0">
                <a:solidFill>
                  <a:srgbClr val="FF0000"/>
                </a:solidFill>
              </a:rPr>
              <a:t> </a:t>
            </a:r>
            <a:r>
              <a:rPr lang="ar-YE" b="1" dirty="0" smtClean="0">
                <a:solidFill>
                  <a:srgbClr val="0070C0"/>
                </a:solidFill>
              </a:rPr>
              <a:t>خطأ</a:t>
            </a:r>
            <a:r>
              <a:rPr lang="ar-YE" b="1" dirty="0" smtClean="0">
                <a:solidFill>
                  <a:srgbClr val="FF0000"/>
                </a:solidFill>
              </a:rPr>
              <a:t>    </a:t>
            </a:r>
            <a:r>
              <a:rPr lang="en-GB" b="1" dirty="0" smtClean="0">
                <a:solidFill>
                  <a:srgbClr val="FF0000"/>
                </a:solidFill>
              </a:rPr>
              <a:t> </a:t>
            </a:r>
            <a:endParaRPr lang="en-GB" dirty="0">
              <a:solidFill>
                <a:srgbClr val="FF0000"/>
              </a:solidFill>
            </a:endParaRPr>
          </a:p>
        </p:txBody>
      </p:sp>
      <p:sp>
        <p:nvSpPr>
          <p:cNvPr id="3" name="Content Placeholder 2"/>
          <p:cNvSpPr>
            <a:spLocks noGrp="1"/>
          </p:cNvSpPr>
          <p:nvPr>
            <p:ph sz="quarter" idx="13"/>
          </p:nvPr>
        </p:nvSpPr>
        <p:spPr/>
        <p:txBody>
          <a:bodyPr/>
          <a:lstStyle/>
          <a:p>
            <a:pPr marL="0" indent="0" algn="ctr">
              <a:buNone/>
            </a:pPr>
            <a:r>
              <a:rPr lang="en-GB" altLang="en-US" sz="3200" dirty="0">
                <a:latin typeface="Times New Roman" pitchFamily="18" charset="0"/>
              </a:rPr>
              <a:t/>
            </a:r>
            <a:br>
              <a:rPr lang="en-GB" altLang="en-US" sz="3200" dirty="0">
                <a:latin typeface="Times New Roman" pitchFamily="18" charset="0"/>
              </a:rPr>
            </a:br>
            <a:endParaRPr lang="en-GB" altLang="en-US" sz="3200" dirty="0" smtClean="0">
              <a:latin typeface="Times New Roman" pitchFamily="18" charset="0"/>
            </a:endParaRPr>
          </a:p>
        </p:txBody>
      </p:sp>
      <p:sp>
        <p:nvSpPr>
          <p:cNvPr id="4" name="Rectangle 3"/>
          <p:cNvSpPr/>
          <p:nvPr/>
        </p:nvSpPr>
        <p:spPr>
          <a:xfrm>
            <a:off x="181407" y="2852936"/>
            <a:ext cx="8866909" cy="1200329"/>
          </a:xfrm>
          <a:prstGeom prst="rect">
            <a:avLst/>
          </a:prstGeom>
        </p:spPr>
        <p:txBody>
          <a:bodyPr wrap="square">
            <a:spAutoFit/>
          </a:bodyPr>
          <a:lstStyle/>
          <a:p>
            <a:r>
              <a:rPr lang="en-GB" altLang="en-US" sz="3600" b="1" dirty="0"/>
              <a:t> </a:t>
            </a:r>
            <a:r>
              <a:rPr lang="en-GB" altLang="en-US" sz="3600" b="1" dirty="0">
                <a:solidFill>
                  <a:srgbClr val="FF0000"/>
                </a:solidFill>
              </a:rPr>
              <a:t>“Infant formula is better for babies. It makes them fat or more intelligent</a:t>
            </a:r>
            <a:r>
              <a:rPr lang="en-GB" altLang="en-US" sz="3600" b="1" dirty="0" smtClean="0">
                <a:solidFill>
                  <a:srgbClr val="FF0000"/>
                </a:solidFill>
              </a:rPr>
              <a:t>.”</a:t>
            </a:r>
            <a:endParaRPr lang="en-US" altLang="en-US" sz="3600" b="1" dirty="0">
              <a:solidFill>
                <a:srgbClr val="FF0000"/>
              </a:solidFill>
            </a:endParaRPr>
          </a:p>
        </p:txBody>
      </p:sp>
    </p:spTree>
    <p:extLst>
      <p:ext uri="{BB962C8B-B14F-4D97-AF65-F5344CB8AC3E}">
        <p14:creationId xmlns:p14="http://schemas.microsoft.com/office/powerpoint/2010/main" val="2353740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TRUE OR FALSE</a:t>
            </a:r>
            <a:r>
              <a:rPr lang="en-GB" b="1" dirty="0" smtClean="0"/>
              <a:t>?</a:t>
            </a:r>
            <a:r>
              <a:rPr lang="ar-YE" b="1" dirty="0" smtClean="0"/>
              <a:t> </a:t>
            </a:r>
            <a:r>
              <a:rPr lang="ar-YE" b="1" dirty="0" smtClean="0">
                <a:solidFill>
                  <a:srgbClr val="0070C0"/>
                </a:solidFill>
              </a:rPr>
              <a:t>صح أو خطأ   </a:t>
            </a:r>
            <a:r>
              <a:rPr lang="en-GB" b="1" dirty="0" smtClean="0">
                <a:solidFill>
                  <a:srgbClr val="0070C0"/>
                </a:solidFill>
              </a:rPr>
              <a:t> </a:t>
            </a:r>
            <a:endParaRPr lang="en-GB" dirty="0">
              <a:solidFill>
                <a:srgbClr val="0070C0"/>
              </a:solidFill>
            </a:endParaRPr>
          </a:p>
        </p:txBody>
      </p:sp>
      <p:sp>
        <p:nvSpPr>
          <p:cNvPr id="3" name="Content Placeholder 2"/>
          <p:cNvSpPr>
            <a:spLocks noGrp="1"/>
          </p:cNvSpPr>
          <p:nvPr>
            <p:ph sz="quarter" idx="13"/>
          </p:nvPr>
        </p:nvSpPr>
        <p:spPr/>
        <p:txBody>
          <a:bodyPr/>
          <a:lstStyle/>
          <a:p>
            <a:pPr marL="0" indent="0" algn="ctr">
              <a:buNone/>
            </a:pPr>
            <a:endParaRPr lang="en-GB" altLang="en-US" sz="3200" dirty="0" smtClean="0">
              <a:latin typeface="Times New Roman" pitchFamily="18" charset="0"/>
            </a:endParaRPr>
          </a:p>
          <a:p>
            <a:pPr marL="0" indent="0" algn="ctr">
              <a:buNone/>
            </a:pPr>
            <a:r>
              <a:rPr lang="en-GB" altLang="en-US" sz="3200" b="1" dirty="0" smtClean="0">
                <a:latin typeface="Gill Sans MT" pitchFamily="34" charset="0"/>
              </a:rPr>
              <a:t> </a:t>
            </a:r>
            <a:r>
              <a:rPr lang="en-GB" altLang="en-US" sz="3200" b="1" dirty="0">
                <a:latin typeface="Gill Sans MT" pitchFamily="34" charset="0"/>
              </a:rPr>
              <a:t>“A pregnant mother cannot continue to breastfeed her older child</a:t>
            </a:r>
            <a:r>
              <a:rPr lang="en-GB" altLang="en-US" sz="3200" b="1" dirty="0" smtClean="0">
                <a:latin typeface="Gill Sans MT" pitchFamily="34" charset="0"/>
              </a:rPr>
              <a:t>.”</a:t>
            </a:r>
            <a:endParaRPr lang="ar-YE" altLang="en-US" sz="3200" b="1" dirty="0" smtClean="0">
              <a:latin typeface="Gill Sans MT" pitchFamily="34" charset="0"/>
            </a:endParaRPr>
          </a:p>
          <a:p>
            <a:pPr marL="0" indent="0" algn="ctr">
              <a:buNone/>
            </a:pPr>
            <a:r>
              <a:rPr lang="ar-YE" altLang="en-US" sz="3600" b="1" dirty="0" smtClean="0">
                <a:solidFill>
                  <a:srgbClr val="0070C0"/>
                </a:solidFill>
                <a:latin typeface="Gill Sans MT" pitchFamily="34" charset="0"/>
              </a:rPr>
              <a:t>الأم الحامل لا تستطيع الإستمرار في إرضاع طفلها السابق</a:t>
            </a:r>
            <a:endParaRPr lang="en-GB" altLang="en-US" sz="3600" dirty="0" smtClean="0">
              <a:solidFill>
                <a:srgbClr val="0070C0"/>
              </a:solidFill>
              <a:latin typeface="Times New Roman" pitchFamily="18" charset="0"/>
            </a:endParaRPr>
          </a:p>
        </p:txBody>
      </p:sp>
    </p:spTree>
    <p:extLst>
      <p:ext uri="{BB962C8B-B14F-4D97-AF65-F5344CB8AC3E}">
        <p14:creationId xmlns:p14="http://schemas.microsoft.com/office/powerpoint/2010/main" val="3783335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Instructions</a:t>
            </a:r>
            <a:endParaRPr lang="en-GB" dirty="0"/>
          </a:p>
        </p:txBody>
      </p:sp>
      <p:sp>
        <p:nvSpPr>
          <p:cNvPr id="6" name="Content Placeholder 5"/>
          <p:cNvSpPr>
            <a:spLocks noGrp="1"/>
          </p:cNvSpPr>
          <p:nvPr>
            <p:ph sz="quarter" idx="13"/>
          </p:nvPr>
        </p:nvSpPr>
        <p:spPr>
          <a:xfrm>
            <a:off x="251520" y="1865376"/>
            <a:ext cx="8308280" cy="3218688"/>
          </a:xfrm>
        </p:spPr>
        <p:txBody>
          <a:bodyPr/>
          <a:lstStyle/>
          <a:p>
            <a:pPr marL="0" indent="0">
              <a:buNone/>
            </a:pPr>
            <a:r>
              <a:rPr lang="en-GB" sz="2800" dirty="0"/>
              <a:t>For each statement, move to one side of the room</a:t>
            </a:r>
          </a:p>
          <a:p>
            <a:pPr marL="0" indent="0">
              <a:buNone/>
            </a:pPr>
            <a:r>
              <a:rPr lang="ar-YE" sz="4000" b="1" dirty="0" smtClean="0">
                <a:solidFill>
                  <a:srgbClr val="0070C0"/>
                </a:solidFill>
              </a:rPr>
              <a:t>لكل جملة تحرك لجانب واحد من الغرفة واكتب </a:t>
            </a:r>
            <a:endParaRPr lang="en-GB" sz="4000" b="1" dirty="0">
              <a:solidFill>
                <a:srgbClr val="0070C0"/>
              </a:solidFill>
            </a:endParaRPr>
          </a:p>
          <a:p>
            <a:pPr marL="0" indent="0">
              <a:buNone/>
            </a:pPr>
            <a:r>
              <a:rPr lang="en-GB" sz="4000" b="1" dirty="0" smtClean="0">
                <a:solidFill>
                  <a:srgbClr val="00B050"/>
                </a:solidFill>
              </a:rPr>
              <a:t>YES</a:t>
            </a:r>
            <a:r>
              <a:rPr lang="ar-YE" sz="4000" b="1" dirty="0" smtClean="0">
                <a:solidFill>
                  <a:srgbClr val="0070C0"/>
                </a:solidFill>
              </a:rPr>
              <a:t> نعم </a:t>
            </a:r>
            <a:r>
              <a:rPr lang="en-GB" sz="4000" b="1" dirty="0">
                <a:solidFill>
                  <a:srgbClr val="0070C0"/>
                </a:solidFill>
              </a:rPr>
              <a:t>	</a:t>
            </a:r>
            <a:r>
              <a:rPr lang="en-GB" sz="4000" b="1" dirty="0"/>
              <a:t>					   </a:t>
            </a:r>
            <a:r>
              <a:rPr lang="en-GB" sz="4000" b="1" dirty="0" smtClean="0">
                <a:solidFill>
                  <a:srgbClr val="FF0000"/>
                </a:solidFill>
              </a:rPr>
              <a:t>No</a:t>
            </a:r>
            <a:r>
              <a:rPr lang="ar-YE" sz="4000" b="1" dirty="0" smtClean="0">
                <a:solidFill>
                  <a:srgbClr val="0070C0"/>
                </a:solidFill>
              </a:rPr>
              <a:t>لا</a:t>
            </a:r>
            <a:r>
              <a:rPr lang="ar-YE" sz="4000" b="1" dirty="0" smtClean="0">
                <a:solidFill>
                  <a:srgbClr val="FF0000"/>
                </a:solidFill>
              </a:rPr>
              <a:t> </a:t>
            </a:r>
            <a:endParaRPr lang="en-GB" sz="4000" dirty="0">
              <a:solidFill>
                <a:srgbClr val="FF0000"/>
              </a:solidFill>
            </a:endParaRPr>
          </a:p>
          <a:p>
            <a:pPr marL="0" indent="0">
              <a:buNone/>
            </a:pPr>
            <a:r>
              <a:rPr lang="en-GB" sz="3200" i="1" dirty="0"/>
              <a:t>			</a:t>
            </a:r>
            <a:endParaRPr lang="en-GB" dirty="0"/>
          </a:p>
        </p:txBody>
      </p:sp>
    </p:spTree>
    <p:extLst>
      <p:ext uri="{BB962C8B-B14F-4D97-AF65-F5344CB8AC3E}">
        <p14:creationId xmlns:p14="http://schemas.microsoft.com/office/powerpoint/2010/main" val="1028826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FALSE</a:t>
            </a:r>
            <a:r>
              <a:rPr lang="ar-YE" b="1" dirty="0" smtClean="0">
                <a:solidFill>
                  <a:srgbClr val="FF0000"/>
                </a:solidFill>
              </a:rPr>
              <a:t> </a:t>
            </a:r>
            <a:r>
              <a:rPr lang="ar-YE" sz="4000" b="1" dirty="0" smtClean="0">
                <a:solidFill>
                  <a:srgbClr val="0070C0"/>
                </a:solidFill>
              </a:rPr>
              <a:t>خطأ</a:t>
            </a:r>
            <a:r>
              <a:rPr lang="ar-YE" b="1" dirty="0" smtClean="0">
                <a:solidFill>
                  <a:srgbClr val="FF0000"/>
                </a:solidFill>
              </a:rPr>
              <a:t>            </a:t>
            </a:r>
            <a:endParaRPr lang="en-GB" dirty="0">
              <a:solidFill>
                <a:srgbClr val="FF0000"/>
              </a:solidFill>
            </a:endParaRPr>
          </a:p>
        </p:txBody>
      </p:sp>
      <p:sp>
        <p:nvSpPr>
          <p:cNvPr id="3" name="Content Placeholder 2"/>
          <p:cNvSpPr>
            <a:spLocks noGrp="1"/>
          </p:cNvSpPr>
          <p:nvPr>
            <p:ph sz="quarter" idx="13"/>
          </p:nvPr>
        </p:nvSpPr>
        <p:spPr/>
        <p:txBody>
          <a:bodyPr/>
          <a:lstStyle/>
          <a:p>
            <a:pPr marL="0" indent="0" algn="ctr">
              <a:buNone/>
            </a:pPr>
            <a:r>
              <a:rPr lang="en-GB" altLang="en-US" sz="3200" dirty="0">
                <a:latin typeface="Times New Roman" pitchFamily="18" charset="0"/>
              </a:rPr>
              <a:t/>
            </a:r>
            <a:br>
              <a:rPr lang="en-GB" altLang="en-US" sz="3200" dirty="0">
                <a:latin typeface="Times New Roman" pitchFamily="18" charset="0"/>
              </a:rPr>
            </a:br>
            <a:endParaRPr lang="en-GB" altLang="en-US" sz="3200" dirty="0" smtClean="0">
              <a:latin typeface="Times New Roman" pitchFamily="18" charset="0"/>
            </a:endParaRPr>
          </a:p>
          <a:p>
            <a:pPr marL="0" indent="0" algn="ctr">
              <a:buNone/>
            </a:pPr>
            <a:r>
              <a:rPr lang="en-GB" altLang="en-US" sz="3200" b="1" dirty="0" smtClean="0">
                <a:latin typeface="Gill Sans MT" pitchFamily="34" charset="0"/>
              </a:rPr>
              <a:t> </a:t>
            </a:r>
            <a:r>
              <a:rPr lang="en-GB" altLang="en-US" sz="3200" b="1" dirty="0">
                <a:solidFill>
                  <a:srgbClr val="FF0000"/>
                </a:solidFill>
                <a:latin typeface="Gill Sans MT" pitchFamily="34" charset="0"/>
              </a:rPr>
              <a:t>“A pregnant mother cannot continue to breastfeed her older child.”</a:t>
            </a:r>
            <a:endParaRPr lang="en-GB" altLang="en-US" sz="3200" dirty="0" smtClean="0">
              <a:solidFill>
                <a:srgbClr val="FF0000"/>
              </a:solidFill>
              <a:latin typeface="Times New Roman" pitchFamily="18" charset="0"/>
            </a:endParaRPr>
          </a:p>
        </p:txBody>
      </p:sp>
    </p:spTree>
    <p:extLst>
      <p:ext uri="{BB962C8B-B14F-4D97-AF65-F5344CB8AC3E}">
        <p14:creationId xmlns:p14="http://schemas.microsoft.com/office/powerpoint/2010/main" val="3735612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TRUE OR FALSE?</a:t>
            </a:r>
            <a:r>
              <a:rPr lang="ar-YE" b="1" dirty="0" smtClean="0"/>
              <a:t> </a:t>
            </a:r>
            <a:r>
              <a:rPr lang="ar-YE" sz="3600" b="1" dirty="0" smtClean="0">
                <a:solidFill>
                  <a:srgbClr val="0070C0"/>
                </a:solidFill>
              </a:rPr>
              <a:t>صح أو خطأ     </a:t>
            </a:r>
            <a:endParaRPr lang="en-GB" b="1" dirty="0">
              <a:solidFill>
                <a:srgbClr val="0070C0"/>
              </a:solidFill>
            </a:endParaRPr>
          </a:p>
        </p:txBody>
      </p:sp>
      <p:sp>
        <p:nvSpPr>
          <p:cNvPr id="3" name="Content Placeholder 2"/>
          <p:cNvSpPr>
            <a:spLocks noGrp="1"/>
          </p:cNvSpPr>
          <p:nvPr>
            <p:ph sz="quarter" idx="13"/>
          </p:nvPr>
        </p:nvSpPr>
        <p:spPr>
          <a:xfrm>
            <a:off x="0" y="1865376"/>
            <a:ext cx="9144000" cy="3218688"/>
          </a:xfrm>
        </p:spPr>
        <p:txBody>
          <a:bodyPr/>
          <a:lstStyle/>
          <a:p>
            <a:pPr marL="0" indent="0" algn="ctr">
              <a:buNone/>
              <a:defRPr/>
            </a:pPr>
            <a:endParaRPr lang="en-GB" altLang="en-US" sz="4400" b="1" dirty="0" smtClean="0">
              <a:latin typeface="Gill Sans MT" pitchFamily="34" charset="0"/>
            </a:endParaRPr>
          </a:p>
          <a:p>
            <a:pPr marL="0" indent="0" algn="ctr">
              <a:buNone/>
              <a:defRPr/>
            </a:pPr>
            <a:r>
              <a:rPr lang="en-GB" altLang="en-US" sz="3200" b="1" dirty="0" smtClean="0">
                <a:latin typeface="Gill Sans MT" pitchFamily="34" charset="0"/>
              </a:rPr>
              <a:t>“</a:t>
            </a:r>
            <a:r>
              <a:rPr lang="en-GB" altLang="ja-JP" sz="3200" b="1" dirty="0">
                <a:latin typeface="Gill Sans MT" pitchFamily="34" charset="0"/>
              </a:rPr>
              <a:t>Donations of infant formula can undermine breastfeeding</a:t>
            </a:r>
            <a:r>
              <a:rPr lang="en-GB" altLang="ja-JP" sz="3200" b="1" dirty="0" smtClean="0">
                <a:latin typeface="Gill Sans MT" pitchFamily="34" charset="0"/>
              </a:rPr>
              <a:t>.</a:t>
            </a:r>
            <a:r>
              <a:rPr lang="en-GB" altLang="en-US" sz="3200" b="1" dirty="0" smtClean="0">
                <a:latin typeface="Gill Sans MT" pitchFamily="34" charset="0"/>
              </a:rPr>
              <a:t>”</a:t>
            </a:r>
            <a:endParaRPr lang="ar-YE" altLang="en-US" sz="3200" b="1" dirty="0" smtClean="0">
              <a:latin typeface="Gill Sans MT" pitchFamily="34" charset="0"/>
            </a:endParaRPr>
          </a:p>
          <a:p>
            <a:pPr marL="0" indent="0" algn="ctr">
              <a:buNone/>
              <a:defRPr/>
            </a:pPr>
            <a:r>
              <a:rPr lang="ar-YE" altLang="en-US" sz="3600" b="1" dirty="0" smtClean="0">
                <a:solidFill>
                  <a:srgbClr val="0070C0"/>
                </a:solidFill>
                <a:latin typeface="Gill Sans MT" pitchFamily="34" charset="0"/>
              </a:rPr>
              <a:t>التبرع بحليبات الاطفال قد تضعف أو تقوض الرضاعة الطبيعية</a:t>
            </a:r>
            <a:endParaRPr lang="en-GB" altLang="en-US" sz="3600" b="1" dirty="0">
              <a:solidFill>
                <a:srgbClr val="0070C0"/>
              </a:solidFill>
              <a:latin typeface="Gill Sans MT" pitchFamily="34" charset="0"/>
            </a:endParaRPr>
          </a:p>
          <a:p>
            <a:pPr marL="0" indent="0" algn="ctr">
              <a:buNone/>
              <a:defRPr/>
            </a:pPr>
            <a:endParaRPr lang="en-GB" sz="3200" dirty="0"/>
          </a:p>
        </p:txBody>
      </p:sp>
    </p:spTree>
    <p:extLst>
      <p:ext uri="{BB962C8B-B14F-4D97-AF65-F5344CB8AC3E}">
        <p14:creationId xmlns:p14="http://schemas.microsoft.com/office/powerpoint/2010/main" val="3790283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TRUE</a:t>
            </a:r>
            <a:r>
              <a:rPr lang="ar-YE" b="1" dirty="0" smtClean="0">
                <a:solidFill>
                  <a:srgbClr val="00B050"/>
                </a:solidFill>
              </a:rPr>
              <a:t> </a:t>
            </a:r>
            <a:r>
              <a:rPr lang="ar-YE" b="1" dirty="0" smtClean="0">
                <a:solidFill>
                  <a:srgbClr val="0070C0"/>
                </a:solidFill>
              </a:rPr>
              <a:t>صح</a:t>
            </a:r>
            <a:r>
              <a:rPr lang="ar-YE" b="1" dirty="0" smtClean="0">
                <a:solidFill>
                  <a:srgbClr val="00B050"/>
                </a:solidFill>
              </a:rPr>
              <a:t>                    </a:t>
            </a:r>
            <a:endParaRPr lang="en-GB" b="1" dirty="0">
              <a:solidFill>
                <a:srgbClr val="00B050"/>
              </a:solidFill>
            </a:endParaRPr>
          </a:p>
        </p:txBody>
      </p:sp>
      <p:sp>
        <p:nvSpPr>
          <p:cNvPr id="3" name="Content Placeholder 2"/>
          <p:cNvSpPr>
            <a:spLocks noGrp="1"/>
          </p:cNvSpPr>
          <p:nvPr>
            <p:ph sz="quarter" idx="13"/>
          </p:nvPr>
        </p:nvSpPr>
        <p:spPr>
          <a:xfrm>
            <a:off x="0" y="1865376"/>
            <a:ext cx="9144000" cy="3218688"/>
          </a:xfrm>
        </p:spPr>
        <p:txBody>
          <a:bodyPr/>
          <a:lstStyle/>
          <a:p>
            <a:pPr marL="0" indent="0" algn="ctr">
              <a:buNone/>
              <a:defRPr/>
            </a:pPr>
            <a:endParaRPr lang="en-GB" altLang="en-US" sz="4400" b="1" dirty="0" smtClean="0">
              <a:solidFill>
                <a:srgbClr val="00B050"/>
              </a:solidFill>
              <a:latin typeface="Gill Sans MT" pitchFamily="34" charset="0"/>
            </a:endParaRPr>
          </a:p>
          <a:p>
            <a:pPr marL="0" indent="0" algn="ctr">
              <a:buNone/>
              <a:defRPr/>
            </a:pPr>
            <a:r>
              <a:rPr lang="en-GB" altLang="en-US" sz="3200" b="1" dirty="0" smtClean="0">
                <a:solidFill>
                  <a:srgbClr val="00B050"/>
                </a:solidFill>
                <a:latin typeface="Gill Sans MT" pitchFamily="34" charset="0"/>
              </a:rPr>
              <a:t>“</a:t>
            </a:r>
            <a:r>
              <a:rPr lang="en-GB" altLang="ja-JP" sz="3200" b="1" dirty="0">
                <a:solidFill>
                  <a:srgbClr val="00B050"/>
                </a:solidFill>
                <a:latin typeface="Gill Sans MT" pitchFamily="34" charset="0"/>
              </a:rPr>
              <a:t>Donations of infant formula can undermine breastfeeding.</a:t>
            </a:r>
            <a:r>
              <a:rPr lang="en-GB" altLang="en-US" sz="3200" b="1" dirty="0">
                <a:solidFill>
                  <a:srgbClr val="00B050"/>
                </a:solidFill>
                <a:latin typeface="Gill Sans MT" pitchFamily="34" charset="0"/>
              </a:rPr>
              <a:t>”</a:t>
            </a:r>
          </a:p>
          <a:p>
            <a:pPr marL="0" indent="0" algn="ctr">
              <a:buNone/>
              <a:defRPr/>
            </a:pPr>
            <a:endParaRPr lang="en-GB" sz="3200" dirty="0">
              <a:solidFill>
                <a:srgbClr val="00B050"/>
              </a:solidFill>
            </a:endParaRPr>
          </a:p>
        </p:txBody>
      </p:sp>
    </p:spTree>
    <p:extLst>
      <p:ext uri="{BB962C8B-B14F-4D97-AF65-F5344CB8AC3E}">
        <p14:creationId xmlns:p14="http://schemas.microsoft.com/office/powerpoint/2010/main" val="448082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TRUE OR FALSE? </a:t>
            </a:r>
            <a:r>
              <a:rPr lang="ar-YE" b="1" dirty="0" smtClean="0"/>
              <a:t> </a:t>
            </a:r>
            <a:r>
              <a:rPr lang="ar-YE" sz="3600" b="1" dirty="0" smtClean="0">
                <a:solidFill>
                  <a:srgbClr val="0070C0"/>
                </a:solidFill>
              </a:rPr>
              <a:t>صح أو خطأ </a:t>
            </a:r>
            <a:endParaRPr lang="en-GB" b="1" dirty="0">
              <a:solidFill>
                <a:srgbClr val="0070C0"/>
              </a:solidFill>
            </a:endParaRPr>
          </a:p>
        </p:txBody>
      </p:sp>
      <p:sp>
        <p:nvSpPr>
          <p:cNvPr id="3" name="Content Placeholder 2"/>
          <p:cNvSpPr>
            <a:spLocks noGrp="1"/>
          </p:cNvSpPr>
          <p:nvPr>
            <p:ph sz="quarter" idx="13"/>
          </p:nvPr>
        </p:nvSpPr>
        <p:spPr>
          <a:xfrm>
            <a:off x="152399" y="1865376"/>
            <a:ext cx="8756073" cy="3218688"/>
          </a:xfrm>
        </p:spPr>
        <p:txBody>
          <a:bodyPr/>
          <a:lstStyle/>
          <a:p>
            <a:pPr marL="0" indent="0" algn="ctr">
              <a:buNone/>
            </a:pPr>
            <a:r>
              <a:rPr lang="en-GB" altLang="en-US" sz="3200" dirty="0">
                <a:latin typeface="Times New Roman" pitchFamily="18" charset="0"/>
              </a:rPr>
              <a:t/>
            </a:r>
            <a:br>
              <a:rPr lang="en-GB" altLang="en-US" sz="3200" dirty="0">
                <a:latin typeface="Times New Roman" pitchFamily="18" charset="0"/>
              </a:rPr>
            </a:br>
            <a:endParaRPr lang="en-GB" altLang="en-US" sz="3200" dirty="0" smtClean="0">
              <a:latin typeface="Times New Roman" pitchFamily="18" charset="0"/>
            </a:endParaRPr>
          </a:p>
          <a:p>
            <a:pPr marL="0" indent="0" algn="ctr">
              <a:buNone/>
            </a:pPr>
            <a:endParaRPr lang="en-GB" altLang="en-US" sz="3200" b="1" dirty="0">
              <a:latin typeface="Times New Roman" pitchFamily="18" charset="0"/>
            </a:endParaRPr>
          </a:p>
          <a:p>
            <a:pPr marL="0" indent="0" algn="ctr">
              <a:buNone/>
            </a:pPr>
            <a:r>
              <a:rPr lang="en-GB" altLang="en-US" sz="3200" b="1" dirty="0" smtClean="0">
                <a:latin typeface="Gill Sans MT" pitchFamily="34" charset="0"/>
              </a:rPr>
              <a:t>“</a:t>
            </a:r>
            <a:r>
              <a:rPr lang="en-GB" altLang="en-US" sz="3200" b="1" dirty="0">
                <a:latin typeface="Gill Sans MT" pitchFamily="34" charset="0"/>
              </a:rPr>
              <a:t>Malnourished Mothers Cannot Breastfeed</a:t>
            </a:r>
            <a:r>
              <a:rPr lang="en-GB" altLang="en-US" sz="3200" b="1" dirty="0" smtClean="0">
                <a:latin typeface="Gill Sans MT" pitchFamily="34" charset="0"/>
              </a:rPr>
              <a:t>.”</a:t>
            </a:r>
            <a:endParaRPr lang="ar-YE" altLang="en-US" sz="3200" b="1" dirty="0" smtClean="0">
              <a:latin typeface="Gill Sans MT" pitchFamily="34" charset="0"/>
            </a:endParaRPr>
          </a:p>
          <a:p>
            <a:pPr marL="0" indent="0" algn="ctr">
              <a:buNone/>
            </a:pPr>
            <a:r>
              <a:rPr lang="ar-YE" sz="3600" b="1" dirty="0" smtClean="0">
                <a:solidFill>
                  <a:srgbClr val="0070C0"/>
                </a:solidFill>
                <a:latin typeface="Gill Sans MT" pitchFamily="34" charset="0"/>
              </a:rPr>
              <a:t>الأمهات المصابات بسوء التغذية لا يستطيعن الإرضاع</a:t>
            </a:r>
            <a:endParaRPr lang="en-GB" sz="3600" dirty="0">
              <a:solidFill>
                <a:srgbClr val="0070C0"/>
              </a:solidFill>
            </a:endParaRPr>
          </a:p>
        </p:txBody>
      </p:sp>
    </p:spTree>
    <p:extLst>
      <p:ext uri="{BB962C8B-B14F-4D97-AF65-F5344CB8AC3E}">
        <p14:creationId xmlns:p14="http://schemas.microsoft.com/office/powerpoint/2010/main" val="383117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FALSE</a:t>
            </a:r>
            <a:r>
              <a:rPr lang="ar-YE" b="1" dirty="0" smtClean="0">
                <a:solidFill>
                  <a:srgbClr val="FF0000"/>
                </a:solidFill>
              </a:rPr>
              <a:t>  </a:t>
            </a:r>
            <a:r>
              <a:rPr lang="ar-YE" b="1" dirty="0" smtClean="0">
                <a:solidFill>
                  <a:srgbClr val="0070C0"/>
                </a:solidFill>
              </a:rPr>
              <a:t>خطأ</a:t>
            </a:r>
            <a:r>
              <a:rPr lang="ar-YE" b="1" dirty="0" smtClean="0">
                <a:solidFill>
                  <a:srgbClr val="FF0000"/>
                </a:solidFill>
              </a:rPr>
              <a:t>         </a:t>
            </a:r>
            <a:endParaRPr lang="en-GB" b="1" dirty="0">
              <a:solidFill>
                <a:srgbClr val="FF0000"/>
              </a:solidFill>
            </a:endParaRPr>
          </a:p>
        </p:txBody>
      </p:sp>
      <p:sp>
        <p:nvSpPr>
          <p:cNvPr id="3" name="Content Placeholder 2"/>
          <p:cNvSpPr>
            <a:spLocks noGrp="1"/>
          </p:cNvSpPr>
          <p:nvPr>
            <p:ph sz="quarter" idx="13"/>
          </p:nvPr>
        </p:nvSpPr>
        <p:spPr>
          <a:xfrm>
            <a:off x="152399" y="1865376"/>
            <a:ext cx="8756073" cy="3218688"/>
          </a:xfrm>
        </p:spPr>
        <p:txBody>
          <a:bodyPr/>
          <a:lstStyle/>
          <a:p>
            <a:pPr marL="0" indent="0" algn="ctr">
              <a:buNone/>
            </a:pPr>
            <a:r>
              <a:rPr lang="en-GB" altLang="en-US" sz="3200" dirty="0">
                <a:latin typeface="Times New Roman" pitchFamily="18" charset="0"/>
              </a:rPr>
              <a:t/>
            </a:r>
            <a:br>
              <a:rPr lang="en-GB" altLang="en-US" sz="3200" dirty="0">
                <a:latin typeface="Times New Roman" pitchFamily="18" charset="0"/>
              </a:rPr>
            </a:br>
            <a:endParaRPr lang="en-GB" altLang="en-US" sz="3200" dirty="0" smtClean="0">
              <a:latin typeface="Times New Roman" pitchFamily="18" charset="0"/>
            </a:endParaRPr>
          </a:p>
          <a:p>
            <a:pPr marL="0" indent="0" algn="ctr">
              <a:buNone/>
            </a:pPr>
            <a:endParaRPr lang="en-GB" altLang="en-US" sz="3200" b="1" dirty="0">
              <a:latin typeface="Times New Roman" pitchFamily="18" charset="0"/>
            </a:endParaRPr>
          </a:p>
          <a:p>
            <a:pPr marL="0" indent="0" algn="ctr">
              <a:buNone/>
            </a:pPr>
            <a:r>
              <a:rPr lang="en-GB" altLang="en-US" sz="3200" b="1" dirty="0" smtClean="0">
                <a:solidFill>
                  <a:srgbClr val="FF0000"/>
                </a:solidFill>
                <a:latin typeface="Gill Sans MT" pitchFamily="34" charset="0"/>
              </a:rPr>
              <a:t>“</a:t>
            </a:r>
            <a:r>
              <a:rPr lang="en-GB" altLang="en-US" sz="3200" b="1" dirty="0">
                <a:solidFill>
                  <a:srgbClr val="FF0000"/>
                </a:solidFill>
                <a:latin typeface="Gill Sans MT" pitchFamily="34" charset="0"/>
              </a:rPr>
              <a:t>Malnourished Mothers Cannot Breastfeed.”</a:t>
            </a:r>
            <a:endParaRPr lang="en-GB" sz="3200" dirty="0">
              <a:solidFill>
                <a:srgbClr val="FF0000"/>
              </a:solidFill>
            </a:endParaRPr>
          </a:p>
        </p:txBody>
      </p:sp>
    </p:spTree>
    <p:extLst>
      <p:ext uri="{BB962C8B-B14F-4D97-AF65-F5344CB8AC3E}">
        <p14:creationId xmlns:p14="http://schemas.microsoft.com/office/powerpoint/2010/main" val="3821613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TRUE OR FALSE</a:t>
            </a:r>
            <a:r>
              <a:rPr lang="en-GB" b="1" dirty="0" smtClean="0"/>
              <a:t>?</a:t>
            </a:r>
            <a:r>
              <a:rPr lang="ar-YE" b="1" dirty="0" smtClean="0"/>
              <a:t> </a:t>
            </a:r>
            <a:r>
              <a:rPr lang="ar-YE" b="1" dirty="0" smtClean="0">
                <a:solidFill>
                  <a:srgbClr val="0070C0"/>
                </a:solidFill>
              </a:rPr>
              <a:t>صح أو خطأ     </a:t>
            </a:r>
            <a:r>
              <a:rPr lang="en-GB" b="1" dirty="0" smtClean="0"/>
              <a:t> </a:t>
            </a:r>
            <a:endParaRPr lang="en-GB" dirty="0"/>
          </a:p>
        </p:txBody>
      </p:sp>
      <p:sp>
        <p:nvSpPr>
          <p:cNvPr id="3" name="Content Placeholder 2"/>
          <p:cNvSpPr>
            <a:spLocks noGrp="1"/>
          </p:cNvSpPr>
          <p:nvPr>
            <p:ph sz="quarter" idx="13"/>
          </p:nvPr>
        </p:nvSpPr>
        <p:spPr>
          <a:xfrm>
            <a:off x="263236" y="1865376"/>
            <a:ext cx="8686800" cy="3218688"/>
          </a:xfrm>
        </p:spPr>
        <p:txBody>
          <a:bodyPr/>
          <a:lstStyle/>
          <a:p>
            <a:pPr marL="0" indent="0">
              <a:buNone/>
            </a:pPr>
            <a:r>
              <a:rPr lang="en-GB" altLang="en-US" dirty="0">
                <a:latin typeface="Times New Roman" pitchFamily="18" charset="0"/>
              </a:rPr>
              <a:t/>
            </a:r>
            <a:br>
              <a:rPr lang="en-GB" altLang="en-US" dirty="0">
                <a:latin typeface="Times New Roman" pitchFamily="18" charset="0"/>
              </a:rPr>
            </a:br>
            <a:endParaRPr lang="en-GB" altLang="en-US" dirty="0" smtClean="0">
              <a:latin typeface="Times New Roman" pitchFamily="18" charset="0"/>
            </a:endParaRPr>
          </a:p>
          <a:p>
            <a:pPr marL="0" indent="0">
              <a:buNone/>
            </a:pPr>
            <a:endParaRPr lang="en-GB" altLang="en-US" b="1" dirty="0">
              <a:latin typeface="Times New Roman" pitchFamily="18" charset="0"/>
            </a:endParaRPr>
          </a:p>
          <a:p>
            <a:pPr marL="0" indent="0">
              <a:buNone/>
            </a:pPr>
            <a:endParaRPr lang="en-GB" altLang="en-US" b="1" dirty="0" smtClean="0">
              <a:latin typeface="Times New Roman" pitchFamily="18" charset="0"/>
            </a:endParaRPr>
          </a:p>
          <a:p>
            <a:pPr marL="0" indent="0">
              <a:buNone/>
            </a:pPr>
            <a:r>
              <a:rPr lang="en-GB" altLang="en-US" b="1" dirty="0" smtClean="0"/>
              <a:t> </a:t>
            </a:r>
            <a:r>
              <a:rPr lang="en-GB" altLang="en-US" sz="2800" b="1" dirty="0"/>
              <a:t>“Stress prevents mothers from producing milk.” </a:t>
            </a:r>
            <a:endParaRPr lang="en-US" altLang="en-US" sz="2800" b="1" dirty="0"/>
          </a:p>
          <a:p>
            <a:pPr marL="0" indent="0" algn="ctr">
              <a:buNone/>
            </a:pPr>
            <a:r>
              <a:rPr lang="ar-YE" sz="4800" b="1" dirty="0" smtClean="0">
                <a:solidFill>
                  <a:srgbClr val="0070C0"/>
                </a:solidFill>
              </a:rPr>
              <a:t>الإجهاد يمنع الأمهات من إنتاج اللبن </a:t>
            </a:r>
            <a:endParaRPr lang="en-GB" sz="4800" b="1" dirty="0">
              <a:solidFill>
                <a:srgbClr val="0070C0"/>
              </a:solidFill>
            </a:endParaRPr>
          </a:p>
        </p:txBody>
      </p:sp>
    </p:spTree>
    <p:extLst>
      <p:ext uri="{BB962C8B-B14F-4D97-AF65-F5344CB8AC3E}">
        <p14:creationId xmlns:p14="http://schemas.microsoft.com/office/powerpoint/2010/main" val="1423592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FALSE</a:t>
            </a:r>
            <a:r>
              <a:rPr lang="ar-YE" b="1" dirty="0" smtClean="0">
                <a:solidFill>
                  <a:srgbClr val="FF0000"/>
                </a:solidFill>
              </a:rPr>
              <a:t> </a:t>
            </a:r>
            <a:r>
              <a:rPr lang="ar-YE" b="1" dirty="0" smtClean="0">
                <a:solidFill>
                  <a:srgbClr val="0070C0"/>
                </a:solidFill>
              </a:rPr>
              <a:t>خطأ          </a:t>
            </a:r>
            <a:endParaRPr lang="en-GB" dirty="0">
              <a:solidFill>
                <a:srgbClr val="0070C0"/>
              </a:solidFill>
            </a:endParaRPr>
          </a:p>
        </p:txBody>
      </p:sp>
      <p:sp>
        <p:nvSpPr>
          <p:cNvPr id="3" name="Content Placeholder 2"/>
          <p:cNvSpPr>
            <a:spLocks noGrp="1"/>
          </p:cNvSpPr>
          <p:nvPr>
            <p:ph sz="quarter" idx="13"/>
          </p:nvPr>
        </p:nvSpPr>
        <p:spPr>
          <a:xfrm>
            <a:off x="263236" y="1865376"/>
            <a:ext cx="8686800" cy="3218688"/>
          </a:xfrm>
        </p:spPr>
        <p:txBody>
          <a:bodyPr/>
          <a:lstStyle/>
          <a:p>
            <a:pPr marL="0" indent="0">
              <a:buNone/>
            </a:pPr>
            <a:r>
              <a:rPr lang="en-GB" altLang="en-US" dirty="0">
                <a:latin typeface="Times New Roman" pitchFamily="18" charset="0"/>
              </a:rPr>
              <a:t/>
            </a:r>
            <a:br>
              <a:rPr lang="en-GB" altLang="en-US" dirty="0">
                <a:latin typeface="Times New Roman" pitchFamily="18" charset="0"/>
              </a:rPr>
            </a:br>
            <a:endParaRPr lang="en-GB" altLang="en-US" dirty="0" smtClean="0">
              <a:latin typeface="Times New Roman" pitchFamily="18" charset="0"/>
            </a:endParaRPr>
          </a:p>
          <a:p>
            <a:pPr marL="0" indent="0">
              <a:buNone/>
            </a:pPr>
            <a:endParaRPr lang="en-GB" altLang="en-US" b="1" dirty="0">
              <a:latin typeface="Times New Roman" pitchFamily="18" charset="0"/>
            </a:endParaRPr>
          </a:p>
          <a:p>
            <a:pPr marL="0" indent="0">
              <a:buNone/>
            </a:pPr>
            <a:endParaRPr lang="en-GB" altLang="en-US" b="1" dirty="0" smtClean="0">
              <a:latin typeface="Times New Roman" pitchFamily="18" charset="0"/>
            </a:endParaRPr>
          </a:p>
          <a:p>
            <a:pPr marL="0" indent="0">
              <a:buNone/>
            </a:pPr>
            <a:r>
              <a:rPr lang="en-GB" altLang="en-US" b="1" dirty="0" smtClean="0"/>
              <a:t> </a:t>
            </a:r>
            <a:r>
              <a:rPr lang="en-GB" altLang="en-US" sz="2800" b="1" dirty="0">
                <a:solidFill>
                  <a:srgbClr val="FF0000"/>
                </a:solidFill>
              </a:rPr>
              <a:t>“Stress prevents mothers from producing milk.” </a:t>
            </a:r>
            <a:endParaRPr lang="en-US" altLang="en-US" sz="2800" b="1" dirty="0">
              <a:solidFill>
                <a:srgbClr val="FF0000"/>
              </a:solidFill>
            </a:endParaRPr>
          </a:p>
          <a:p>
            <a:endParaRPr lang="en-GB" dirty="0"/>
          </a:p>
        </p:txBody>
      </p:sp>
    </p:spTree>
    <p:extLst>
      <p:ext uri="{BB962C8B-B14F-4D97-AF65-F5344CB8AC3E}">
        <p14:creationId xmlns:p14="http://schemas.microsoft.com/office/powerpoint/2010/main" val="448195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TRUE OR FALSE</a:t>
            </a:r>
            <a:r>
              <a:rPr lang="en-GB" b="1" dirty="0" smtClean="0"/>
              <a:t>?</a:t>
            </a:r>
            <a:r>
              <a:rPr lang="ar-YE" b="1" dirty="0" smtClean="0">
                <a:solidFill>
                  <a:srgbClr val="0070C0"/>
                </a:solidFill>
              </a:rPr>
              <a:t> صح أو خطأ      </a:t>
            </a:r>
            <a:r>
              <a:rPr lang="en-GB" b="1" dirty="0" smtClean="0"/>
              <a:t> </a:t>
            </a:r>
            <a:endParaRPr lang="en-GB" dirty="0"/>
          </a:p>
        </p:txBody>
      </p:sp>
      <p:sp>
        <p:nvSpPr>
          <p:cNvPr id="3" name="Content Placeholder 2"/>
          <p:cNvSpPr>
            <a:spLocks noGrp="1"/>
          </p:cNvSpPr>
          <p:nvPr>
            <p:ph sz="quarter" idx="13"/>
          </p:nvPr>
        </p:nvSpPr>
        <p:spPr>
          <a:xfrm>
            <a:off x="249381" y="1865376"/>
            <a:ext cx="8617527" cy="3723864"/>
          </a:xfrm>
        </p:spPr>
        <p:txBody>
          <a:bodyPr/>
          <a:lstStyle/>
          <a:p>
            <a:pPr marL="0" indent="0" algn="ctr">
              <a:buNone/>
            </a:pPr>
            <a:endParaRPr lang="en-GB" altLang="en-US" sz="3200" b="1" dirty="0" smtClean="0">
              <a:latin typeface="Gill Sans MT" pitchFamily="34" charset="0"/>
            </a:endParaRPr>
          </a:p>
          <a:p>
            <a:pPr marL="0" indent="0" algn="ctr">
              <a:buNone/>
            </a:pPr>
            <a:endParaRPr lang="en-GB" altLang="en-US" sz="3200" b="1" dirty="0">
              <a:latin typeface="Gill Sans MT" pitchFamily="34" charset="0"/>
            </a:endParaRPr>
          </a:p>
          <a:p>
            <a:pPr marL="0" indent="0" algn="ctr">
              <a:buNone/>
            </a:pPr>
            <a:r>
              <a:rPr lang="en-GB" altLang="en-US" sz="3200" b="1" dirty="0" smtClean="0">
                <a:latin typeface="Gill Sans MT" pitchFamily="34" charset="0"/>
              </a:rPr>
              <a:t>“A </a:t>
            </a:r>
            <a:r>
              <a:rPr lang="en-GB" altLang="en-US" sz="3200" b="1" dirty="0">
                <a:latin typeface="Gill Sans MT" pitchFamily="34" charset="0"/>
              </a:rPr>
              <a:t>mother should continue breastfeeding if her baby has diarrhoea.” </a:t>
            </a:r>
            <a:endParaRPr lang="ar-YE" altLang="en-US" sz="3200" b="1" dirty="0" smtClean="0">
              <a:latin typeface="Gill Sans MT" pitchFamily="34" charset="0"/>
            </a:endParaRPr>
          </a:p>
          <a:p>
            <a:pPr marL="0" indent="0" algn="ctr">
              <a:buNone/>
            </a:pPr>
            <a:r>
              <a:rPr lang="ar-YE" sz="3600" b="1" dirty="0" smtClean="0">
                <a:solidFill>
                  <a:srgbClr val="0070C0"/>
                </a:solidFill>
                <a:latin typeface="Gill Sans MT" pitchFamily="34" charset="0"/>
              </a:rPr>
              <a:t>يجب على الأم أن تستمر في إرضاع طفلها حتى لو كان مصاب بالإسهال</a:t>
            </a:r>
            <a:endParaRPr lang="en-GB" sz="3600" dirty="0">
              <a:solidFill>
                <a:srgbClr val="0070C0"/>
              </a:solidFill>
            </a:endParaRPr>
          </a:p>
        </p:txBody>
      </p:sp>
    </p:spTree>
    <p:extLst>
      <p:ext uri="{BB962C8B-B14F-4D97-AF65-F5344CB8AC3E}">
        <p14:creationId xmlns:p14="http://schemas.microsoft.com/office/powerpoint/2010/main" val="4043564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TRUE</a:t>
            </a:r>
            <a:r>
              <a:rPr lang="ar-YE" b="1" dirty="0" smtClean="0">
                <a:solidFill>
                  <a:srgbClr val="00B050"/>
                </a:solidFill>
              </a:rPr>
              <a:t> </a:t>
            </a:r>
            <a:r>
              <a:rPr lang="ar-YE" b="1" dirty="0" smtClean="0">
                <a:solidFill>
                  <a:srgbClr val="0070C0"/>
                </a:solidFill>
              </a:rPr>
              <a:t>صح              </a:t>
            </a:r>
            <a:endParaRPr lang="en-GB" dirty="0">
              <a:solidFill>
                <a:srgbClr val="0070C0"/>
              </a:solidFill>
            </a:endParaRPr>
          </a:p>
        </p:txBody>
      </p:sp>
      <p:sp>
        <p:nvSpPr>
          <p:cNvPr id="3" name="Content Placeholder 2"/>
          <p:cNvSpPr>
            <a:spLocks noGrp="1"/>
          </p:cNvSpPr>
          <p:nvPr>
            <p:ph sz="quarter" idx="13"/>
          </p:nvPr>
        </p:nvSpPr>
        <p:spPr>
          <a:xfrm>
            <a:off x="249381" y="1865376"/>
            <a:ext cx="8617527" cy="3218688"/>
          </a:xfrm>
        </p:spPr>
        <p:txBody>
          <a:bodyPr/>
          <a:lstStyle/>
          <a:p>
            <a:pPr marL="0" indent="0" algn="ctr">
              <a:buNone/>
            </a:pPr>
            <a:endParaRPr lang="en-GB" altLang="en-US" sz="3200" b="1" dirty="0" smtClean="0">
              <a:latin typeface="Gill Sans MT" pitchFamily="34" charset="0"/>
            </a:endParaRPr>
          </a:p>
          <a:p>
            <a:pPr marL="0" indent="0" algn="ctr">
              <a:buNone/>
            </a:pPr>
            <a:endParaRPr lang="en-GB" altLang="en-US" sz="3200" b="1" dirty="0">
              <a:latin typeface="Gill Sans MT" pitchFamily="34" charset="0"/>
            </a:endParaRPr>
          </a:p>
          <a:p>
            <a:pPr marL="0" indent="0" algn="ctr">
              <a:buNone/>
            </a:pPr>
            <a:r>
              <a:rPr lang="en-GB" altLang="en-US" sz="3200" b="1" dirty="0" smtClean="0">
                <a:solidFill>
                  <a:srgbClr val="00B050"/>
                </a:solidFill>
                <a:latin typeface="Gill Sans MT" pitchFamily="34" charset="0"/>
              </a:rPr>
              <a:t>“A </a:t>
            </a:r>
            <a:r>
              <a:rPr lang="en-GB" altLang="en-US" sz="3200" b="1" dirty="0">
                <a:solidFill>
                  <a:srgbClr val="00B050"/>
                </a:solidFill>
                <a:latin typeface="Gill Sans MT" pitchFamily="34" charset="0"/>
              </a:rPr>
              <a:t>mother should continue breastfeeding if her baby has diarrhoea.” </a:t>
            </a:r>
            <a:endParaRPr lang="en-GB" sz="3200" dirty="0">
              <a:solidFill>
                <a:srgbClr val="00B050"/>
              </a:solidFill>
            </a:endParaRPr>
          </a:p>
        </p:txBody>
      </p:sp>
    </p:spTree>
    <p:extLst>
      <p:ext uri="{BB962C8B-B14F-4D97-AF65-F5344CB8AC3E}">
        <p14:creationId xmlns:p14="http://schemas.microsoft.com/office/powerpoint/2010/main" val="685660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TRUE OR FALSE</a:t>
            </a:r>
            <a:r>
              <a:rPr lang="en-GB" b="1" dirty="0" smtClean="0"/>
              <a:t>?</a:t>
            </a:r>
            <a:r>
              <a:rPr lang="ar-YE" b="1" dirty="0" smtClean="0">
                <a:solidFill>
                  <a:srgbClr val="0070C0"/>
                </a:solidFill>
              </a:rPr>
              <a:t> صح أو خطأ         </a:t>
            </a:r>
            <a:r>
              <a:rPr lang="en-GB" b="1" dirty="0" smtClean="0">
                <a:solidFill>
                  <a:srgbClr val="0070C0"/>
                </a:solidFill>
              </a:rPr>
              <a:t> </a:t>
            </a:r>
            <a:endParaRPr lang="en-GB" dirty="0">
              <a:solidFill>
                <a:srgbClr val="0070C0"/>
              </a:solidFill>
            </a:endParaRPr>
          </a:p>
        </p:txBody>
      </p:sp>
      <p:sp>
        <p:nvSpPr>
          <p:cNvPr id="3" name="Content Placeholder 2"/>
          <p:cNvSpPr>
            <a:spLocks noGrp="1"/>
          </p:cNvSpPr>
          <p:nvPr>
            <p:ph sz="quarter" idx="13"/>
          </p:nvPr>
        </p:nvSpPr>
        <p:spPr>
          <a:xfrm>
            <a:off x="207818" y="1865376"/>
            <a:ext cx="8783782" cy="3651856"/>
          </a:xfrm>
        </p:spPr>
        <p:txBody>
          <a:bodyPr/>
          <a:lstStyle/>
          <a:p>
            <a:pPr marL="0" indent="0" algn="ctr">
              <a:buNone/>
            </a:pPr>
            <a:endParaRPr lang="en-GB" altLang="en-US" sz="3200" dirty="0" smtClean="0">
              <a:latin typeface="Times New Roman" pitchFamily="18" charset="0"/>
            </a:endParaRPr>
          </a:p>
          <a:p>
            <a:pPr marL="0" indent="0" algn="ctr">
              <a:buNone/>
            </a:pPr>
            <a:r>
              <a:rPr lang="en-GB" altLang="en-US" sz="3200" dirty="0" smtClean="0">
                <a:latin typeface="Times New Roman" pitchFamily="18" charset="0"/>
              </a:rPr>
              <a:t>“</a:t>
            </a:r>
            <a:r>
              <a:rPr lang="en-GB" altLang="ja-JP" sz="3200" b="1" dirty="0">
                <a:latin typeface="Gill Sans MT" pitchFamily="34" charset="0"/>
              </a:rPr>
              <a:t>Babies under 6 months need extra fluids such as tea or water, especially in hot weather or if the baby is ill</a:t>
            </a:r>
            <a:r>
              <a:rPr lang="en-GB" altLang="ja-JP" sz="3200" b="1" dirty="0" smtClean="0">
                <a:latin typeface="Gill Sans MT" pitchFamily="34" charset="0"/>
              </a:rPr>
              <a:t>.</a:t>
            </a:r>
            <a:r>
              <a:rPr lang="en-GB" altLang="en-US" sz="3200" b="1" dirty="0" smtClean="0">
                <a:latin typeface="Gill Sans MT" pitchFamily="34" charset="0"/>
              </a:rPr>
              <a:t>”</a:t>
            </a:r>
            <a:endParaRPr lang="ar-YE" altLang="en-US" sz="3200" b="1" dirty="0" smtClean="0">
              <a:latin typeface="Gill Sans MT" pitchFamily="34" charset="0"/>
            </a:endParaRPr>
          </a:p>
          <a:p>
            <a:pPr marL="0" indent="0" algn="ctr">
              <a:buNone/>
            </a:pPr>
            <a:r>
              <a:rPr lang="ar-YE" sz="3600" b="1" dirty="0" smtClean="0">
                <a:solidFill>
                  <a:srgbClr val="0070C0"/>
                </a:solidFill>
                <a:latin typeface="Gill Sans MT" pitchFamily="34" charset="0"/>
              </a:rPr>
              <a:t>الأطفال أقل من 6 أشهر بحاجة إلى سوائل إضافية كالماء والشاي خصوصا في الجو الحار أو عندما يكون الطفل مريض.</a:t>
            </a:r>
            <a:endParaRPr lang="en-GB" sz="3600" dirty="0">
              <a:solidFill>
                <a:srgbClr val="0070C0"/>
              </a:solidFill>
            </a:endParaRPr>
          </a:p>
        </p:txBody>
      </p:sp>
    </p:spTree>
    <p:extLst>
      <p:ext uri="{BB962C8B-B14F-4D97-AF65-F5344CB8AC3E}">
        <p14:creationId xmlns:p14="http://schemas.microsoft.com/office/powerpoint/2010/main" val="1672159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C_PPT_Template_Standard">
  <a:themeElements>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3.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4.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5.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6.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7.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BDE5D13C7C844895D4D0785CE1387" ma:contentTypeVersion="16" ma:contentTypeDescription="Create a new document." ma:contentTypeScope="" ma:versionID="dbdf93e8d38e87797be39c64e7f351a7">
  <xsd:schema xmlns:xsd="http://www.w3.org/2001/XMLSchema" xmlns:xs="http://www.w3.org/2001/XMLSchema" xmlns:p="http://schemas.microsoft.com/office/2006/metadata/properties" xmlns:ns2="b545358d-e310-4d04-b43f-541cad9994cd" xmlns:ns3="7a9f276f-f162-4cb8-9653-eafef4bd0861" targetNamespace="http://schemas.microsoft.com/office/2006/metadata/properties" ma:root="true" ma:fieldsID="a7a61707f5d29fb456a8791d374a35aa" ns2:_="" ns3:_="">
    <xsd:import namespace="b545358d-e310-4d04-b43f-541cad9994cd"/>
    <xsd:import namespace="7a9f276f-f162-4cb8-9653-eafef4bd08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5358d-e310-4d04-b43f-541cad9994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3913a5-fff7-4b25-bc4b-eac5b45096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9f276f-f162-4cb8-9653-eafef4bd086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633779-304a-4fec-a556-a2839aab83d9}" ma:internalName="TaxCatchAll" ma:showField="CatchAllData" ma:web="7a9f276f-f162-4cb8-9653-eafef4bd08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a9f276f-f162-4cb8-9653-eafef4bd0861" xsi:nil="true"/>
    <lcf76f155ced4ddcb4097134ff3c332f xmlns="b545358d-e310-4d04-b43f-541cad9994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E4BFF5-BC14-4F73-A665-446E0E713F57}"/>
</file>

<file path=customXml/itemProps2.xml><?xml version="1.0" encoding="utf-8"?>
<ds:datastoreItem xmlns:ds="http://schemas.openxmlformats.org/officeDocument/2006/customXml" ds:itemID="{BC579284-85E1-47C6-BD48-43B40AC88CA6}"/>
</file>

<file path=customXml/itemProps3.xml><?xml version="1.0" encoding="utf-8"?>
<ds:datastoreItem xmlns:ds="http://schemas.openxmlformats.org/officeDocument/2006/customXml" ds:itemID="{1AB8E806-0E02-47AE-B879-D6478DAF29C6}"/>
</file>

<file path=docProps/app.xml><?xml version="1.0" encoding="utf-8"?>
<Properties xmlns="http://schemas.openxmlformats.org/officeDocument/2006/extended-properties" xmlns:vt="http://schemas.openxmlformats.org/officeDocument/2006/docPropsVTypes">
  <Template/>
  <TotalTime>224</TotalTime>
  <Words>1398</Words>
  <Application>Microsoft Office PowerPoint</Application>
  <PresentationFormat>On-screen Show (4:3)</PresentationFormat>
  <Paragraphs>151</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STC_PPT_Template_Standard</vt:lpstr>
      <vt:lpstr> Myths &amp; misconceptions الخرافات والمعتقدات الخاطئة</vt:lpstr>
      <vt:lpstr>Instructions</vt:lpstr>
      <vt:lpstr>TRUE OR FALSE?  صح أو خطأ </vt:lpstr>
      <vt:lpstr>FALSE  خطأ         </vt:lpstr>
      <vt:lpstr>TRUE OR FALSE? صح أو خطأ      </vt:lpstr>
      <vt:lpstr>FALSE خطأ          </vt:lpstr>
      <vt:lpstr>TRUE OR FALSE? صح أو خطأ       </vt:lpstr>
      <vt:lpstr>TRUE صح              </vt:lpstr>
      <vt:lpstr>TRUE OR FALSE? صح أو خطأ          </vt:lpstr>
      <vt:lpstr>FALSE خطأ             </vt:lpstr>
      <vt:lpstr>TRUE OR FALSE? صح أو خطأ          </vt:lpstr>
      <vt:lpstr>TRUE صح              </vt:lpstr>
      <vt:lpstr>TRUE OR FALSE?  صح أو خطأ      </vt:lpstr>
      <vt:lpstr> FALSE خطأ           </vt:lpstr>
      <vt:lpstr>TRUE OR FALSE?  صح أو خطا</vt:lpstr>
      <vt:lpstr>TRUE  صح                   </vt:lpstr>
      <vt:lpstr>TRUE OR FALSE?  صح أو خطأ  </vt:lpstr>
      <vt:lpstr>FALSE خطأ     </vt:lpstr>
      <vt:lpstr>TRUE OR FALSE? صح أو خطأ    </vt:lpstr>
      <vt:lpstr>FALSE خطأ            </vt:lpstr>
      <vt:lpstr>TRUE OR FALSE? صح أو خطأ     </vt:lpstr>
      <vt:lpstr>TRUE صح                    </vt:lpstr>
    </vt:vector>
  </TitlesOfParts>
  <Company>Save the Children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kueter</dc:creator>
  <cp:lastModifiedBy>anne kueter</cp:lastModifiedBy>
  <cp:revision>26</cp:revision>
  <dcterms:created xsi:type="dcterms:W3CDTF">2016-08-18T13:20:02Z</dcterms:created>
  <dcterms:modified xsi:type="dcterms:W3CDTF">2017-03-29T06:39:32Z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0x010100EFEBDE5D13C7C844895D4D0785CE1387</vt:lpwstr>
  </property>
</Properties>
</file>