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26_5939447E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7"/>
    <p:sldMasterId id="2147483769" r:id="rId8"/>
    <p:sldMasterId id="2147483965" r:id="rId9"/>
  </p:sldMasterIdLst>
  <p:notesMasterIdLst>
    <p:notesMasterId r:id="rId26"/>
  </p:notesMasterIdLst>
  <p:sldIdLst>
    <p:sldId id="257" r:id="rId10"/>
    <p:sldId id="303" r:id="rId11"/>
    <p:sldId id="286" r:id="rId12"/>
    <p:sldId id="291" r:id="rId13"/>
    <p:sldId id="283" r:id="rId14"/>
    <p:sldId id="294" r:id="rId15"/>
    <p:sldId id="352" r:id="rId16"/>
    <p:sldId id="305" r:id="rId17"/>
    <p:sldId id="354" r:id="rId18"/>
    <p:sldId id="297" r:id="rId19"/>
    <p:sldId id="274" r:id="rId20"/>
    <p:sldId id="299" r:id="rId21"/>
    <p:sldId id="301" r:id="rId22"/>
    <p:sldId id="276" r:id="rId23"/>
    <p:sldId id="355" r:id="rId24"/>
    <p:sldId id="26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1EEB63D-3FAE-5847-4C50-6A24039EBB3D}" name="Claudio Costantino - IMO Cluster NUT (COOPI)" initials="CC" userId="Claudio Costantino - IMO Cluster NUT (COOPI)" providerId="None"/>
  <p188:author id="{95582667-6102-27E7-ED8E-01A166EB4B6B}" name="Guest User" initials="GU" userId="Guest User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CB38"/>
    <a:srgbClr val="808080"/>
    <a:srgbClr val="E7EBE1"/>
    <a:srgbClr val="94A17F"/>
    <a:srgbClr val="000000"/>
    <a:srgbClr val="F15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6F4F29-2F10-75C8-2761-597913F293E0}" v="1" dt="2023-09-19T07:14:19.870"/>
    <p1510:client id="{2E3A7FE3-0B06-4437-92AA-ECB867336260}" v="5" dt="2023-09-15T12:28:48.402"/>
    <p1510:client id="{4DC6152F-632B-4868-A527-1C7C86CA2FA1}" v="1" dt="2023-09-15T14:18:00.096"/>
    <p1510:client id="{7E28C837-A018-4B48-BDF7-602BCBCFA6BD}" v="113" dt="2023-09-18T11:01:44.933"/>
    <p1510:client id="{988D34B1-9D2F-4536-A37E-18FBBD75E2CF}" v="152" dt="2023-09-18T09:21:18.024"/>
    <p1510:client id="{BFBF5AF0-413C-4B22-8A27-66B0EAF27FFD}" v="1202" dt="2023-09-14T16:36:00.557"/>
    <p1510:client id="{C7201031-6B8B-4B7F-A8B9-111C718E0DFB}" v="1155" dt="2023-09-14T15:53:51.059"/>
    <p1510:client id="{EC1D354A-B5F8-4912-A319-18ADE8E09B73}" v="1570" dt="2023-09-15T13:19:49.2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680" autoAdjust="0"/>
  </p:normalViewPr>
  <p:slideViewPr>
    <p:cSldViewPr snapToGrid="0">
      <p:cViewPr varScale="1">
        <p:scale>
          <a:sx n="73" d="100"/>
          <a:sy n="73" d="100"/>
        </p:scale>
        <p:origin x="9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2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microsoft.com/office/2018/10/relationships/authors" Target="authors.xml"/><Relationship Id="rId5" Type="http://schemas.openxmlformats.org/officeDocument/2006/relationships/customXml" Target="../customXml/item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3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modernComment_126_5939447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EAE510F-F1FE-4BBB-9AB8-DD563C9C0DAA}" authorId="{31EEB63D-3FAE-5847-4C50-6A24039EBB3D}" status="resolved" created="2023-09-14T14:01:58.58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496925310" sldId="294"/>
      <ac:spMk id="21" creationId="{36908E2D-F85F-8EC9-2B4A-E1BFA6C19CF0}"/>
      <ac:txMk cp="220">
        <ac:context len="221" hash="1659630317"/>
      </ac:txMk>
    </ac:txMkLst>
    <p188:pos x="6057707" y="3852331"/>
    <p188:txBody>
      <a:bodyPr/>
      <a:lstStyle/>
      <a:p>
        <a:r>
          <a:rPr lang="fr-FR"/>
          <a:t>À ajouter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6FD95-C058-45BC-B87D-B0A829B86483}" type="datetimeFigureOut">
              <a:t>9/24/2023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E14BA-E20E-4B8F-87CE-5F32AF465B2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55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E14BA-E20E-4B8F-87CE-5F32AF465B2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3218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/>
              <a:t>Insert own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11677-E072-4943-BBFE-B57AD27CD1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46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endParaRPr lang="en-US" sz="1200" dirty="0">
              <a:solidFill>
                <a:srgbClr val="808080"/>
              </a:solidFill>
              <a:cs typeface="Calibri"/>
            </a:endParaRP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808080"/>
                </a:solidFill>
                <a:cs typeface="Calibri"/>
              </a:rPr>
              <a:t>Maximum 6 bullet points between 24 – 28 size font</a:t>
            </a:r>
            <a:endParaRPr lang="en-US" dirty="0">
              <a:solidFill>
                <a:srgbClr val="000000"/>
              </a:solidFill>
              <a:cs typeface="Calibri"/>
            </a:endParaRPr>
          </a:p>
          <a:p>
            <a:pPr defTabSz="822960">
              <a:spcAft>
                <a:spcPts val="600"/>
              </a:spcAft>
            </a:pPr>
            <a:endParaRPr lang="en-US" sz="100" dirty="0">
              <a:solidFill>
                <a:srgbClr val="808080"/>
              </a:solidFill>
              <a:cs typeface="Calibri"/>
            </a:endParaRP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808080"/>
                </a:solidFill>
                <a:cs typeface="Calibri"/>
              </a:rPr>
              <a:t>Aligning with GCCU recommendations 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E14BA-E20E-4B8F-87CE-5F32AF465B2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2335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1 COORDINATION NATIONALE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5 COHPS: Bunia, Goma, Bukavu, Kalemie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1 RELAIS HUMANITAIRE: Kananga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INFORMATION MANAGERS (IMO):</a:t>
            </a:r>
            <a:r>
              <a:rPr lang="fr-FR" baseline="0" dirty="0"/>
              <a:t> </a:t>
            </a:r>
            <a:r>
              <a:rPr lang="fr-FR" dirty="0"/>
              <a:t>1 NATIONAL: Kinshasa;</a:t>
            </a:r>
            <a:r>
              <a:rPr lang="fr-FR" baseline="0" dirty="0"/>
              <a:t> </a:t>
            </a:r>
            <a:r>
              <a:rPr lang="fr-FR" dirty="0"/>
              <a:t>1 EST: Goma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Au niveau de chaque COHP, le PRONANUT agit en tant que co-lead avec une ou plusieurs ONG nationales ou internationales.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ED06B-AA50-473D-96D9-3804F2B6E13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439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808080"/>
                </a:solidFill>
                <a:cs typeface="Calibri"/>
              </a:rPr>
              <a:t>Maximum 6 bullet points between 24 – 28 size font</a:t>
            </a:r>
            <a:endParaRPr lang="en-US" dirty="0">
              <a:solidFill>
                <a:srgbClr val="000000"/>
              </a:solidFill>
              <a:cs typeface="Calibri"/>
            </a:endParaRPr>
          </a:p>
          <a:p>
            <a:pPr defTabSz="822960">
              <a:spcAft>
                <a:spcPts val="600"/>
              </a:spcAft>
            </a:pPr>
            <a:endParaRPr lang="en-US" sz="100" dirty="0">
              <a:solidFill>
                <a:srgbClr val="808080"/>
              </a:solidFill>
              <a:cs typeface="Calibri"/>
            </a:endParaRP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808080"/>
                </a:solidFill>
                <a:cs typeface="Calibri"/>
              </a:rPr>
              <a:t>Support prior to dedicated coordination – including gaps / challenges</a:t>
            </a: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endParaRPr lang="en-US" sz="100" dirty="0">
              <a:solidFill>
                <a:srgbClr val="808080"/>
              </a:solidFill>
              <a:cs typeface="Calibri"/>
            </a:endParaRP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808080"/>
                </a:solidFill>
                <a:cs typeface="Calibri"/>
              </a:rPr>
              <a:t>If another slide is needed, duplicate this slide</a:t>
            </a:r>
          </a:p>
          <a:p>
            <a:endParaRPr lang="fr-FR" dirty="0"/>
          </a:p>
          <a:p>
            <a:endParaRPr lang="fr-FR" dirty="0"/>
          </a:p>
          <a:p>
            <a:pPr defTabSz="822960">
              <a:spcAft>
                <a:spcPts val="600"/>
              </a:spcAft>
            </a:pPr>
            <a:r>
              <a:rPr lang="en-US" sz="1200" dirty="0">
                <a:solidFill>
                  <a:srgbClr val="808080"/>
                </a:solidFill>
                <a:cs typeface="Calibri"/>
              </a:rPr>
              <a:t>De 2006 – 2018: </a:t>
            </a:r>
            <a:endParaRPr lang="en-US" sz="1200" dirty="0">
              <a:solidFill>
                <a:srgbClr val="000000"/>
              </a:solidFill>
              <a:cs typeface="Calibri"/>
            </a:endParaRP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808080"/>
                </a:solidFill>
                <a:cs typeface="Calibri"/>
              </a:rPr>
              <a:t>Coordination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uniquement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avec 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l'équipe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coordination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nationale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(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Unicef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et Co-lead) </a:t>
            </a:r>
            <a:endParaRPr lang="en-US" sz="1200" dirty="0">
              <a:cs typeface="Calibri" panose="020F0502020204030204"/>
            </a:endParaRP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808080"/>
                </a:solidFill>
                <a:cs typeface="Calibri"/>
              </a:rPr>
              <a:t>PRONANUT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comme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partenaire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comme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les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autres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acteurs</a:t>
            </a:r>
            <a:endParaRPr lang="en-US" sz="1200" dirty="0">
              <a:solidFill>
                <a:srgbClr val="808080"/>
              </a:solidFill>
              <a:cs typeface="Calibri"/>
            </a:endParaRP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808080"/>
                </a:solidFill>
                <a:cs typeface="Calibri"/>
              </a:rPr>
              <a:t>Au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niveau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province: facilitation de la coordination dans les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bureaux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terrains par les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officiers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nutrition UNICEF</a:t>
            </a:r>
          </a:p>
          <a:p>
            <a:pPr defTabSz="822960">
              <a:spcAft>
                <a:spcPts val="600"/>
              </a:spcAft>
            </a:pPr>
            <a:r>
              <a:rPr lang="en-US" sz="1200" dirty="0">
                <a:solidFill>
                  <a:srgbClr val="808080"/>
                </a:solidFill>
                <a:cs typeface="Calibri"/>
              </a:rPr>
              <a:t>Fin 2018: </a:t>
            </a: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808080"/>
                </a:solidFill>
                <a:cs typeface="Calibri"/>
              </a:rPr>
              <a:t>point focal  PRONANUT 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comme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co-lead  de la coordination </a:t>
            </a: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808080"/>
                </a:solidFill>
                <a:cs typeface="Calibri"/>
              </a:rPr>
              <a:t>mise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en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place de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groupes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techniques de travail: GTT ANJE-U  et GTT PCIMA </a:t>
            </a: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808080"/>
                </a:solidFill>
                <a:cs typeface="Calibri"/>
              </a:rPr>
              <a:t>IMO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dedié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au cluster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en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 2019</a:t>
            </a:r>
            <a:endParaRPr lang="en-US" sz="1200" dirty="0"/>
          </a:p>
          <a:p>
            <a:pPr defTabSz="822960">
              <a:spcAft>
                <a:spcPts val="600"/>
              </a:spcAft>
            </a:pPr>
            <a:r>
              <a:rPr lang="en-US" sz="1200" dirty="0">
                <a:solidFill>
                  <a:srgbClr val="808080"/>
                </a:solidFill>
                <a:cs typeface="Calibri"/>
              </a:rPr>
              <a:t>Challenges:</a:t>
            </a:r>
          </a:p>
          <a:p>
            <a:pPr marL="285750" indent="-285750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 err="1">
                <a:solidFill>
                  <a:srgbClr val="808080"/>
                </a:solidFill>
                <a:cs typeface="Calibri"/>
              </a:rPr>
              <a:t>Irregularité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des reunions de coordination de la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reponse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des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acteurs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sur le terrain</a:t>
            </a:r>
            <a:endParaRPr lang="en-US" sz="1200" dirty="0">
              <a:cs typeface="Calibri" panose="020F0502020204030204"/>
            </a:endParaRPr>
          </a:p>
          <a:p>
            <a:pPr marL="285750" indent="-285750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808080"/>
                </a:solidFill>
                <a:cs typeface="Calibri"/>
              </a:rPr>
              <a:t>Confusion des interventions UNICEF et</a:t>
            </a:r>
          </a:p>
          <a:p>
            <a:pPr marL="285750" indent="-285750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 err="1">
                <a:solidFill>
                  <a:srgbClr val="808080"/>
                </a:solidFill>
                <a:cs typeface="Calibri"/>
              </a:rPr>
              <a:t>Difficulté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pour la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disponibilité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des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données</a:t>
            </a:r>
            <a:endParaRPr lang="en-US" sz="1200" dirty="0">
              <a:solidFill>
                <a:srgbClr val="808080"/>
              </a:solidFill>
              <a:cs typeface="Calibri"/>
            </a:endParaRPr>
          </a:p>
          <a:p>
            <a:pPr marL="285750" indent="-285750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808080"/>
                </a:solidFill>
                <a:cs typeface="Calibri"/>
              </a:rPr>
              <a:t>Manque de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visibilité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sur les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activités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des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partenaires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presents dans les provinces et sans coordination à Kinshasa</a:t>
            </a:r>
          </a:p>
          <a:p>
            <a:pPr defTabSz="822960">
              <a:spcAft>
                <a:spcPts val="600"/>
              </a:spcAft>
              <a:buFont typeface="Arial"/>
            </a:pPr>
            <a:r>
              <a:rPr lang="en-US" sz="1200" dirty="0">
                <a:solidFill>
                  <a:srgbClr val="808080"/>
                </a:solidFill>
                <a:cs typeface="Calibri"/>
              </a:rPr>
              <a:t>2020-2022:</a:t>
            </a:r>
          </a:p>
          <a:p>
            <a:pPr defTabSz="822960">
              <a:spcAft>
                <a:spcPts val="600"/>
              </a:spcAft>
            </a:pPr>
            <a:r>
              <a:rPr lang="en-US" sz="1200" dirty="0">
                <a:solidFill>
                  <a:srgbClr val="808080"/>
                </a:solidFill>
                <a:cs typeface="Calibri"/>
              </a:rPr>
              <a:t>Mise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en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place de la coordination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sectorielle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 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en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lien avec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l'architecture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de la coordination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humanitaire</a:t>
            </a:r>
            <a:endParaRPr lang="en-US" sz="1200" dirty="0">
              <a:solidFill>
                <a:srgbClr val="808080"/>
              </a:solidFill>
              <a:cs typeface="Calibri"/>
            </a:endParaRPr>
          </a:p>
          <a:p>
            <a:pPr defTabSz="822960">
              <a:spcAft>
                <a:spcPts val="600"/>
              </a:spcAft>
            </a:pPr>
            <a:r>
              <a:rPr lang="en-US" sz="1200" dirty="0">
                <a:solidFill>
                  <a:srgbClr val="808080"/>
                </a:solidFill>
                <a:cs typeface="Calibri"/>
              </a:rPr>
              <a:t>5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coordinateurs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  dans les provinces du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Kasaï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Oriental, </a:t>
            </a:r>
            <a:r>
              <a:rPr lang="en-US" sz="1200" dirty="0" err="1">
                <a:solidFill>
                  <a:srgbClr val="808080"/>
                </a:solidFill>
                <a:cs typeface="Calibri"/>
              </a:rPr>
              <a:t>Kasaï</a:t>
            </a:r>
            <a:r>
              <a:rPr lang="en-US" sz="1200" dirty="0">
                <a:solidFill>
                  <a:srgbClr val="808080"/>
                </a:solidFill>
                <a:cs typeface="Calibri"/>
              </a:rPr>
              <a:t> central, Ituri, Nord Kivu et  Tanganyika </a:t>
            </a:r>
            <a:endParaRPr lang="en-US" sz="1200" dirty="0"/>
          </a:p>
          <a:p>
            <a:pPr defTabSz="822960">
              <a:spcAft>
                <a:spcPts val="600"/>
              </a:spcAft>
            </a:pPr>
            <a:r>
              <a:rPr lang="en-US" sz="1200" dirty="0">
                <a:solidFill>
                  <a:srgbClr val="808080"/>
                </a:solidFill>
                <a:cs typeface="Calibri"/>
              </a:rPr>
              <a:t>2 IM</a:t>
            </a:r>
            <a:endParaRPr lang="en-US" sz="1200" dirty="0"/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endParaRPr lang="en-US" sz="1200" dirty="0">
              <a:solidFill>
                <a:srgbClr val="808080"/>
              </a:solidFill>
              <a:cs typeface="Calibri"/>
            </a:endParaRP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E14BA-E20E-4B8F-87CE-5F32AF465B2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5457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808080"/>
                </a:solidFill>
                <a:cs typeface="Calibri"/>
              </a:rPr>
              <a:t>Maximum 6 bullet points between 24 – 28 size font</a:t>
            </a:r>
            <a:endParaRPr lang="en-US" dirty="0">
              <a:solidFill>
                <a:srgbClr val="000000"/>
              </a:solidFill>
              <a:cs typeface="Calibri"/>
            </a:endParaRPr>
          </a:p>
          <a:p>
            <a:pPr defTabSz="822960">
              <a:spcAft>
                <a:spcPts val="600"/>
              </a:spcAft>
            </a:pPr>
            <a:endParaRPr lang="en-US" sz="100" dirty="0">
              <a:solidFill>
                <a:srgbClr val="808080"/>
              </a:solidFill>
              <a:cs typeface="Calibri"/>
            </a:endParaRP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808080"/>
                </a:solidFill>
                <a:cs typeface="Calibri"/>
              </a:rPr>
              <a:t>Support prior to dedicated coordination – including gaps / challenges</a:t>
            </a: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endParaRPr lang="en-US" sz="100" dirty="0">
              <a:solidFill>
                <a:srgbClr val="808080"/>
              </a:solidFill>
              <a:cs typeface="Calibri"/>
            </a:endParaRP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808080"/>
                </a:solidFill>
                <a:cs typeface="Calibri"/>
              </a:rPr>
              <a:t>If another slide is needed, duplicate this slide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E14BA-E20E-4B8F-87CE-5F32AF465B2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27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808080"/>
                </a:solidFill>
                <a:ea typeface="+mn-lt"/>
                <a:cs typeface="+mn-lt"/>
              </a:rPr>
              <a:t>share experience on coordination structure that has improved quality of coordination</a:t>
            </a: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808080"/>
                </a:solidFill>
                <a:cs typeface="Calibri"/>
              </a:rPr>
              <a:t>Points on IM successes</a:t>
            </a: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808080"/>
                </a:solidFill>
                <a:cs typeface="Calibri"/>
              </a:rPr>
              <a:t>Include added value</a:t>
            </a:r>
          </a:p>
          <a:p>
            <a:r>
              <a:rPr lang="en-US" b="1"/>
              <a:t>to better programming</a:t>
            </a:r>
            <a:r>
              <a:rPr lang="en-US"/>
              <a:t> and to coordinate the response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E14BA-E20E-4B8F-87CE-5F32AF465B2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7324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808080"/>
                </a:solidFill>
                <a:ea typeface="+mn-lt"/>
                <a:cs typeface="+mn-lt"/>
              </a:rPr>
              <a:t>List no more than 6 bullets of any gaps and challenges</a:t>
            </a:r>
            <a:endParaRPr lang="en-US" sz="1200" dirty="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(funding human resources and cluster activities)</a:t>
            </a:r>
            <a:endParaRPr lang="en-US" dirty="0"/>
          </a:p>
          <a:p>
            <a:pPr defTabSz="822960">
              <a:spcAft>
                <a:spcPts val="600"/>
              </a:spcAft>
            </a:pPr>
            <a:r>
              <a:rPr lang="en-US" dirty="0">
                <a:solidFill>
                  <a:srgbClr val="808080"/>
                </a:solidFill>
              </a:rPr>
              <a:t>Project-based funding in the country</a:t>
            </a:r>
            <a:endParaRPr lang="en-US" dirty="0"/>
          </a:p>
          <a:p>
            <a:r>
              <a:rPr lang="en-US" dirty="0"/>
              <a:t>analyses (SMART, IPC, etc.) to produce needs assessments and plans.</a:t>
            </a:r>
            <a:endParaRPr lang="fr-FR" dirty="0"/>
          </a:p>
          <a:p>
            <a:endParaRPr lang="fr-FR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E14BA-E20E-4B8F-87CE-5F32AF465B2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786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/>
              <a:t>List </a:t>
            </a:r>
            <a:r>
              <a:rPr lang="en-US" sz="1200" dirty="0">
                <a:solidFill>
                  <a:srgbClr val="808080"/>
                </a:solidFill>
                <a:ea typeface="+mn-lt"/>
                <a:cs typeface="+mn-lt"/>
              </a:rPr>
              <a:t>no more than 6 bullets of the way forward and how these gaps / challenges are being addressed or will be addressed. </a:t>
            </a:r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pPr marL="457200" indent="-457200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808080"/>
                </a:solidFill>
                <a:cs typeface="Calibri"/>
              </a:rPr>
              <a:t>Add any "needs" here – (duplicate this slide if more room is necessary)</a:t>
            </a: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endParaRPr lang="en-US" sz="120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808080"/>
                </a:solidFill>
                <a:ea typeface="+mn-lt"/>
                <a:cs typeface="+mn-lt"/>
              </a:rPr>
              <a:t>Facilitate monitoring, analysis and guidance of stakeholders via coordination and tools;</a:t>
            </a:r>
          </a:p>
          <a:p>
            <a:pPr marL="457200" indent="-457200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808080"/>
                </a:solidFill>
                <a:ea typeface="+mn-lt"/>
                <a:cs typeface="+mn-lt"/>
              </a:rPr>
              <a:t>Strengthen partners' capacities (e.g., on </a:t>
            </a:r>
            <a:r>
              <a:rPr lang="en-US" sz="1200" dirty="0" err="1">
                <a:solidFill>
                  <a:srgbClr val="808080"/>
                </a:solidFill>
                <a:ea typeface="+mn-lt"/>
                <a:cs typeface="+mn-lt"/>
              </a:rPr>
              <a:t>NiE</a:t>
            </a:r>
            <a:r>
              <a:rPr lang="en-US" sz="1200" dirty="0">
                <a:solidFill>
                  <a:srgbClr val="808080"/>
                </a:solidFill>
                <a:ea typeface="+mn-lt"/>
                <a:cs typeface="+mn-lt"/>
              </a:rPr>
              <a:t> and cluster approach, cross-cutting themes, intervention package, etc.);</a:t>
            </a:r>
          </a:p>
          <a:p>
            <a:pPr marL="457200" indent="-457200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808080"/>
                </a:solidFill>
                <a:ea typeface="+mn-lt"/>
                <a:cs typeface="+mn-lt"/>
              </a:rPr>
              <a:t>Develop the nutrition emergency response strategy by finalizing emergency response plans and updating the cluster's current guidelines;</a:t>
            </a:r>
          </a:p>
          <a:p>
            <a:pPr marL="457200" indent="-457200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808080"/>
                </a:solidFill>
                <a:ea typeface="+mn-lt"/>
                <a:cs typeface="+mn-lt"/>
              </a:rPr>
              <a:t>Strengthen joint supervision of interventions with cluster members and qualitative analysis of the response;</a:t>
            </a:r>
          </a:p>
          <a:p>
            <a:pPr marL="457200" indent="-457200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808080"/>
                </a:solidFill>
                <a:ea typeface="+mn-lt"/>
                <a:cs typeface="+mn-lt"/>
              </a:rPr>
              <a:t>Plan and coordinate data collection and analysis</a:t>
            </a:r>
            <a:r>
              <a:rPr lang="en-US" sz="1200" dirty="0">
                <a:solidFill>
                  <a:srgbClr val="808080"/>
                </a:solidFill>
                <a:latin typeface="Arial"/>
                <a:ea typeface="+mn-lt"/>
                <a:cs typeface="Arial"/>
              </a:rPr>
              <a:t>.</a:t>
            </a:r>
            <a:endParaRPr lang="en-US" sz="1200" dirty="0">
              <a:latin typeface="Arial"/>
              <a:cs typeface="Arial"/>
            </a:endParaRPr>
          </a:p>
          <a:p>
            <a:pPr marL="457200" indent="-457200" defTabSz="822960">
              <a:spcAft>
                <a:spcPts val="600"/>
              </a:spcAft>
              <a:buFont typeface="Arial"/>
              <a:buChar char="•"/>
            </a:pPr>
            <a:endParaRPr lang="en-US" sz="1200">
              <a:solidFill>
                <a:srgbClr val="808080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defTabSz="822960"/>
            <a:r>
              <a:rPr lang="en-US" dirty="0">
                <a:solidFill>
                  <a:srgbClr val="808080"/>
                </a:solidFill>
              </a:rPr>
              <a:t>through donor engagement and long-term commitments.</a:t>
            </a:r>
            <a:endParaRPr lang="en-US" dirty="0">
              <a:solidFill>
                <a:srgbClr val="808080"/>
              </a:solidFill>
              <a:cs typeface="Calibri"/>
            </a:endParaRPr>
          </a:p>
          <a:p>
            <a:pPr defTabSz="822960"/>
            <a:r>
              <a:rPr lang="en-US" dirty="0">
                <a:solidFill>
                  <a:srgbClr val="808080"/>
                </a:solidFill>
              </a:rPr>
              <a:t>to create contingency funds for rapid responses.</a:t>
            </a:r>
            <a:endParaRPr lang="en-US" dirty="0">
              <a:solidFill>
                <a:srgbClr val="808080"/>
              </a:solidFill>
              <a:cs typeface="Calibri"/>
            </a:endParaRPr>
          </a:p>
          <a:p>
            <a:pPr defTabSz="822960"/>
            <a:r>
              <a:rPr lang="en-US">
                <a:solidFill>
                  <a:srgbClr val="808080"/>
                </a:solidFill>
              </a:rPr>
              <a:t> for up-to-date information. Strengthen data collection and analysis capacities.</a:t>
            </a:r>
          </a:p>
          <a:p>
            <a:pPr defTabSz="822960"/>
            <a:endParaRPr lang="en-US" dirty="0">
              <a:solidFill>
                <a:srgbClr val="808080"/>
              </a:solidFill>
              <a:cs typeface="Calibri"/>
            </a:endParaRPr>
          </a:p>
          <a:p>
            <a:pPr defTabSz="822960"/>
            <a:endParaRPr lang="en-US" sz="1200" dirty="0">
              <a:solidFill>
                <a:srgbClr val="808080"/>
              </a:solidFill>
              <a:cs typeface="Calibri"/>
            </a:endParaRPr>
          </a:p>
          <a:p>
            <a:endParaRPr lang="en-US" dirty="0">
              <a:solidFill>
                <a:srgbClr val="808080"/>
              </a:solidFill>
              <a:cs typeface="Calibri"/>
            </a:endParaRPr>
          </a:p>
          <a:p>
            <a:pPr>
              <a:spcAft>
                <a:spcPts val="600"/>
              </a:spcAft>
            </a:pPr>
            <a:endParaRPr lang="en-US" dirty="0">
              <a:solidFill>
                <a:srgbClr val="808080"/>
              </a:solidFill>
              <a:cs typeface="Calibri"/>
            </a:endParaRPr>
          </a:p>
          <a:p>
            <a:endParaRPr lang="fr-FR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E14BA-E20E-4B8F-87CE-5F32AF465B2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6587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endParaRPr lang="en-US" sz="1200" dirty="0">
              <a:solidFill>
                <a:srgbClr val="808080"/>
              </a:solidFill>
              <a:ea typeface="+mn-lt"/>
              <a:cs typeface="+mn-lt"/>
            </a:endParaRPr>
          </a:p>
          <a:p>
            <a:pPr marL="457200" indent="-457200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808080"/>
                </a:solidFill>
                <a:ea typeface="+mn-lt"/>
                <a:cs typeface="+mn-lt"/>
              </a:rPr>
              <a:t>List no more than 6 bullets of highlights or key points on how dedicated NCC / IM/ cluster team has improved the DRC NC response during emergencies </a:t>
            </a:r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pPr marL="457200" indent="-457200" defTabSz="822960"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808080"/>
                </a:solidFill>
                <a:cs typeface="Calibri"/>
              </a:rPr>
              <a:t>Example: Without a dedicated NCC....</a:t>
            </a:r>
          </a:p>
          <a:p>
            <a:pPr defTabSz="822960">
              <a:spcAft>
                <a:spcPts val="600"/>
              </a:spcAft>
            </a:pPr>
            <a:endParaRPr lang="en-US" sz="1200" dirty="0">
              <a:solidFill>
                <a:srgbClr val="808080"/>
              </a:solidFill>
              <a:cs typeface="Calibri"/>
            </a:endParaRPr>
          </a:p>
          <a:p>
            <a:r>
              <a:rPr lang="en-US" dirty="0"/>
              <a:t>to exchange and coordinate;</a:t>
            </a:r>
            <a:endParaRPr lang="fr-FR" dirty="0"/>
          </a:p>
          <a:p>
            <a:r>
              <a:rPr lang="en-US" dirty="0"/>
              <a:t>with partners to better coordinate;</a:t>
            </a:r>
            <a:endParaRPr lang="en-US" dirty="0">
              <a:cs typeface="Calibri"/>
            </a:endParaRPr>
          </a:p>
          <a:p>
            <a:r>
              <a:rPr lang="en-US"/>
              <a:t>to guide interventions and to inform stakeholders.</a:t>
            </a:r>
          </a:p>
          <a:p>
            <a:endParaRPr lang="en-US" dirty="0">
              <a:cs typeface="Calibri"/>
            </a:endParaRPr>
          </a:p>
          <a:p>
            <a:endParaRPr lang="fr-FR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E14BA-E20E-4B8F-87CE-5F32AF465B2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6705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8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8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6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101E6-5E8A-4678-A8F6-5909939C6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17A7D5-4ECA-4308-8CA9-100718DF5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739DB7-4E4A-4D92-AF1E-12032277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724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4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C65DB132-42FE-4865-929D-86B31A2DD82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2196380"/>
            <a:ext cx="12192000" cy="1972731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D6E1D5BE-8C2B-4BEF-8F1B-D7594950F0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25DB1619-726E-4DE0-96BB-C7621012E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988563D6-72E7-4941-9ACC-A227535E4D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7337" y="4648200"/>
            <a:ext cx="7766936" cy="1070868"/>
          </a:xfrm>
        </p:spPr>
        <p:txBody>
          <a:bodyPr anchor="ctr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[meeting date]</a:t>
            </a:r>
          </a:p>
        </p:txBody>
      </p:sp>
    </p:spTree>
    <p:extLst>
      <p:ext uri="{BB962C8B-B14F-4D97-AF65-F5344CB8AC3E}">
        <p14:creationId xmlns:p14="http://schemas.microsoft.com/office/powerpoint/2010/main" val="143591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4718" y="2228653"/>
            <a:ext cx="7850222" cy="1818967"/>
          </a:xfr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5800" baseline="0">
                <a:solidFill>
                  <a:srgbClr val="FFFFFF"/>
                </a:solidFill>
              </a:defRPr>
            </a:lvl1pPr>
            <a:lvl2pPr marL="609493" indent="0">
              <a:buNone/>
              <a:defRPr/>
            </a:lvl2pPr>
            <a:lvl3pPr marL="1218987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Presentation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34175" y="4059641"/>
            <a:ext cx="4086498" cy="0"/>
          </a:xfrm>
          <a:prstGeom prst="line">
            <a:avLst/>
          </a:prstGeom>
          <a:ln w="31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634175" y="4275499"/>
            <a:ext cx="4086498" cy="1065213"/>
          </a:xfrm>
        </p:spPr>
        <p:txBody>
          <a:bodyPr>
            <a:noAutofit/>
          </a:bodyPr>
          <a:lstStyle>
            <a:lvl1pPr marL="0" indent="0" algn="ctr">
              <a:lnSpc>
                <a:spcPct val="70000"/>
              </a:lnSpc>
              <a:buNone/>
              <a:defRPr sz="2800"/>
            </a:lvl1pPr>
            <a:lvl2pPr marL="609494" indent="0" algn="ctr">
              <a:buNone/>
              <a:defRPr sz="2800"/>
            </a:lvl2pPr>
            <a:lvl3pPr marL="1218986" indent="0" algn="ctr">
              <a:buNone/>
              <a:defRPr sz="2800"/>
            </a:lvl3pPr>
            <a:lvl4pPr marL="1828480" indent="0" algn="ctr">
              <a:buNone/>
              <a:defRPr sz="2800"/>
            </a:lvl4pPr>
            <a:lvl5pPr marL="2437973" indent="0" algn="ctr">
              <a:buNone/>
              <a:defRPr sz="2800"/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Place </a:t>
            </a:r>
          </a:p>
          <a:p>
            <a:pPr lvl="0"/>
            <a:r>
              <a:rPr lang="fr-FR"/>
              <a:t>and/or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ith partner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42084" y="2228652"/>
            <a:ext cx="10954611" cy="1007805"/>
          </a:xfr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6000" baseline="0">
                <a:solidFill>
                  <a:srgbClr val="FFFFFF"/>
                </a:solidFill>
              </a:defRPr>
            </a:lvl1pPr>
            <a:lvl2pPr marL="609493" indent="0">
              <a:buNone/>
              <a:defRPr/>
            </a:lvl2pPr>
            <a:lvl3pPr marL="1218987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Presentation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91541" y="3354995"/>
            <a:ext cx="3750482" cy="0"/>
          </a:xfrm>
          <a:prstGeom prst="line">
            <a:avLst/>
          </a:prstGeom>
          <a:ln w="31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691541" y="3570853"/>
            <a:ext cx="3750482" cy="861858"/>
          </a:xfrm>
        </p:spPr>
        <p:txBody>
          <a:bodyPr>
            <a:noAutofit/>
          </a:bodyPr>
          <a:lstStyle>
            <a:lvl1pPr marL="0" indent="0" algn="ctr">
              <a:lnSpc>
                <a:spcPct val="70000"/>
              </a:lnSpc>
              <a:buNone/>
              <a:defRPr sz="2800"/>
            </a:lvl1pPr>
            <a:lvl2pPr marL="609494" indent="0" algn="ctr">
              <a:buNone/>
              <a:defRPr sz="2800"/>
            </a:lvl2pPr>
            <a:lvl3pPr marL="1218986" indent="0" algn="ctr">
              <a:buNone/>
              <a:defRPr sz="2800"/>
            </a:lvl3pPr>
            <a:lvl4pPr marL="1828480" indent="0" algn="ctr">
              <a:buNone/>
              <a:defRPr sz="2800"/>
            </a:lvl4pPr>
            <a:lvl5pPr marL="2437973" indent="0" algn="ctr">
              <a:buNone/>
              <a:defRPr sz="2800"/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Place </a:t>
            </a:r>
          </a:p>
          <a:p>
            <a:pPr lvl="0"/>
            <a:r>
              <a:rPr lang="fr-FR"/>
              <a:t>and/or Date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3176" y="5194300"/>
            <a:ext cx="12195176" cy="1663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6695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81835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75380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81086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 with logos at th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2091" y="1049338"/>
            <a:ext cx="5891159" cy="4144963"/>
          </a:xfr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5400" baseline="0">
                <a:solidFill>
                  <a:schemeClr val="accent1"/>
                </a:solidFill>
              </a:defRPr>
            </a:lvl1pPr>
            <a:lvl2pPr marL="609494" indent="0">
              <a:lnSpc>
                <a:spcPct val="80000"/>
              </a:lnSpc>
              <a:buNone/>
              <a:defRPr sz="5400">
                <a:solidFill>
                  <a:srgbClr val="118987"/>
                </a:solidFill>
              </a:defRPr>
            </a:lvl2pPr>
            <a:lvl3pPr marL="1218986" indent="0">
              <a:lnSpc>
                <a:spcPct val="80000"/>
              </a:lnSpc>
              <a:buNone/>
              <a:defRPr sz="5400">
                <a:solidFill>
                  <a:srgbClr val="118987"/>
                </a:solidFill>
              </a:defRPr>
            </a:lvl3pPr>
            <a:lvl4pPr marL="1828480" indent="0">
              <a:lnSpc>
                <a:spcPct val="80000"/>
              </a:lnSpc>
              <a:buNone/>
              <a:defRPr sz="5400">
                <a:solidFill>
                  <a:srgbClr val="118987"/>
                </a:solidFill>
              </a:defRPr>
            </a:lvl4pPr>
            <a:lvl5pPr marL="2437973" indent="0">
              <a:lnSpc>
                <a:spcPct val="80000"/>
              </a:lnSpc>
              <a:buNone/>
              <a:defRPr sz="5400">
                <a:solidFill>
                  <a:srgbClr val="118987"/>
                </a:solidFill>
              </a:defRPr>
            </a:lvl5pPr>
          </a:lstStyle>
          <a:p>
            <a:pPr lvl="0"/>
            <a:r>
              <a:rPr lang="fr-FR" err="1"/>
              <a:t>Willkommen</a:t>
            </a:r>
            <a:endParaRPr lang="fr-FR"/>
          </a:p>
          <a:p>
            <a:pPr lvl="0"/>
            <a:r>
              <a:rPr lang="fr-FR"/>
              <a:t>Bienvenue</a:t>
            </a:r>
          </a:p>
          <a:p>
            <a:pPr lvl="0"/>
            <a:r>
              <a:rPr lang="fr-FR" err="1"/>
              <a:t>Bienvenido</a:t>
            </a:r>
            <a:endParaRPr lang="fr-FR"/>
          </a:p>
          <a:p>
            <a:pPr lvl="0"/>
            <a:r>
              <a:rPr lang="fr-FR" err="1"/>
              <a:t>Ahlan</a:t>
            </a:r>
            <a:r>
              <a:rPr lang="fr-FR"/>
              <a:t> </a:t>
            </a:r>
            <a:r>
              <a:rPr lang="fr-FR" err="1"/>
              <a:t>wa</a:t>
            </a:r>
            <a:r>
              <a:rPr lang="fr-FR"/>
              <a:t> </a:t>
            </a:r>
            <a:r>
              <a:rPr lang="fr-FR" err="1"/>
              <a:t>sahlan</a:t>
            </a:r>
            <a:endParaRPr lang="fr-FR"/>
          </a:p>
          <a:p>
            <a:pPr lvl="0"/>
            <a:r>
              <a:rPr lang="fr-FR" err="1"/>
              <a:t>Welcome</a:t>
            </a:r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-3176" y="5194300"/>
            <a:ext cx="12195176" cy="1663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6695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81835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75380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29597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289340" cy="6858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5648238" y="3150243"/>
            <a:ext cx="5276636" cy="754113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5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  <a:p>
            <a:pPr lvl="0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965225" y="4265162"/>
            <a:ext cx="2578772" cy="0"/>
          </a:xfrm>
          <a:prstGeom prst="line">
            <a:avLst/>
          </a:prstGeom>
          <a:ln w="3175" cmpd="sng">
            <a:solidFill>
              <a:srgbClr val="00999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5648237" y="2408935"/>
            <a:ext cx="6543764" cy="754113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5000" b="1" baseline="0">
                <a:solidFill>
                  <a:schemeClr val="accent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fr-FR"/>
              <a:t>Global Nutrition Cluster</a:t>
            </a:r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004781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13141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96856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40838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004781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13141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96856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965225" y="4265162"/>
            <a:ext cx="2578772" cy="0"/>
          </a:xfrm>
          <a:prstGeom prst="line">
            <a:avLst/>
          </a:prstGeom>
          <a:ln w="3175" cmpd="sng">
            <a:solidFill>
              <a:srgbClr val="00999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14292" y="0"/>
            <a:ext cx="12228523" cy="5715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018238" y="3020037"/>
            <a:ext cx="8155524" cy="1458913"/>
          </a:xfrm>
        </p:spPr>
        <p:txBody>
          <a:bodyPr>
            <a:noAutofit/>
          </a:bodyPr>
          <a:lstStyle>
            <a:lvl1pPr marL="0" indent="0" algn="ctr">
              <a:buNone/>
              <a:defRPr sz="7200">
                <a:solidFill>
                  <a:schemeClr val="bg1"/>
                </a:solidFill>
              </a:defRPr>
            </a:lvl1pPr>
            <a:lvl2pPr marL="609494" indent="0">
              <a:buNone/>
              <a:defRPr sz="7200"/>
            </a:lvl2pPr>
            <a:lvl3pPr marL="1218986" indent="0">
              <a:buNone/>
              <a:defRPr sz="7200"/>
            </a:lvl3pPr>
            <a:lvl4pPr marL="1828480" indent="0">
              <a:buNone/>
              <a:defRPr sz="7200"/>
            </a:lvl4pPr>
            <a:lvl5pPr marL="2437973" indent="0">
              <a:buNone/>
              <a:defRPr sz="7200"/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Title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35832" y="6094731"/>
            <a:ext cx="5432733" cy="550501"/>
          </a:xfrm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5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494" indent="0" algn="ctr">
              <a:buNone/>
              <a:defRPr sz="2800"/>
            </a:lvl2pPr>
            <a:lvl3pPr marL="1218986" indent="0" algn="ctr">
              <a:buNone/>
              <a:defRPr sz="2800"/>
            </a:lvl3pPr>
            <a:lvl4pPr marL="1828480" indent="0" algn="ctr">
              <a:buNone/>
              <a:defRPr sz="2800"/>
            </a:lvl4pPr>
            <a:lvl5pPr marL="2437973" indent="0" algn="ctr">
              <a:buNone/>
              <a:defRPr sz="2800"/>
            </a:lvl5pPr>
          </a:lstStyle>
          <a:p>
            <a:pPr lvl="0"/>
            <a:r>
              <a:rPr lang="fr-FR"/>
              <a:t>EDIT NAME OF EVENT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5297279" cy="68580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004781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13141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96856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35832" y="6094731"/>
            <a:ext cx="5432733" cy="550501"/>
          </a:xfrm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5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494" indent="0" algn="ctr">
              <a:buNone/>
              <a:defRPr sz="2800"/>
            </a:lvl2pPr>
            <a:lvl3pPr marL="1218986" indent="0" algn="ctr">
              <a:buNone/>
              <a:defRPr sz="2800"/>
            </a:lvl3pPr>
            <a:lvl4pPr marL="1828480" indent="0" algn="ctr">
              <a:buNone/>
              <a:defRPr sz="2800"/>
            </a:lvl4pPr>
            <a:lvl5pPr marL="2437973" indent="0" algn="ctr">
              <a:buNone/>
              <a:defRPr sz="2800"/>
            </a:lvl5pPr>
          </a:lstStyle>
          <a:p>
            <a:pPr lvl="0"/>
            <a:r>
              <a:rPr lang="fr-FR"/>
              <a:t>EDIT NAME OF EVENT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4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Slid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004781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13141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96856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35832" y="6094731"/>
            <a:ext cx="5432733" cy="550501"/>
          </a:xfrm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5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494" indent="0" algn="ctr">
              <a:buNone/>
              <a:defRPr sz="2800"/>
            </a:lvl2pPr>
            <a:lvl3pPr marL="1218986" indent="0" algn="ctr">
              <a:buNone/>
              <a:defRPr sz="2800"/>
            </a:lvl3pPr>
            <a:lvl4pPr marL="1828480" indent="0" algn="ctr">
              <a:buNone/>
              <a:defRPr sz="2800"/>
            </a:lvl4pPr>
            <a:lvl5pPr marL="2437973" indent="0" algn="ctr">
              <a:buNone/>
              <a:defRPr sz="2800"/>
            </a:lvl5pPr>
          </a:lstStyle>
          <a:p>
            <a:pPr lvl="0"/>
            <a:r>
              <a:rPr lang="fr-FR"/>
              <a:t>EDIT NAME OF EVENT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5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>
            <a:off x="5965225" y="4265162"/>
            <a:ext cx="2578772" cy="0"/>
          </a:xfrm>
          <a:prstGeom prst="line">
            <a:avLst/>
          </a:prstGeom>
          <a:ln w="3175" cmpd="sng">
            <a:solidFill>
              <a:srgbClr val="00999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14292" y="0"/>
            <a:ext cx="12228523" cy="51943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6695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81835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75380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090652" y="2699543"/>
            <a:ext cx="8155524" cy="1458913"/>
          </a:xfrm>
        </p:spPr>
        <p:txBody>
          <a:bodyPr>
            <a:noAutofit/>
          </a:bodyPr>
          <a:lstStyle>
            <a:lvl1pPr marL="0" indent="0" algn="ctr">
              <a:buNone/>
              <a:defRPr sz="7200">
                <a:solidFill>
                  <a:schemeClr val="bg1"/>
                </a:solidFill>
              </a:defRPr>
            </a:lvl1pPr>
            <a:lvl2pPr marL="609494" indent="0">
              <a:buNone/>
              <a:defRPr sz="7200"/>
            </a:lvl2pPr>
            <a:lvl3pPr marL="1218986" indent="0">
              <a:buNone/>
              <a:defRPr sz="7200"/>
            </a:lvl3pPr>
            <a:lvl4pPr marL="1828480" indent="0">
              <a:buNone/>
              <a:defRPr sz="7200"/>
            </a:lvl4pPr>
            <a:lvl5pPr marL="2437973" indent="0">
              <a:buNone/>
              <a:defRPr sz="7200"/>
            </a:lvl5pPr>
          </a:lstStyle>
          <a:p>
            <a:pPr lvl="0"/>
            <a:r>
              <a:rPr lang="fr-FR"/>
              <a:t>THANK YOU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3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>
            <a:off x="5965225" y="4265162"/>
            <a:ext cx="2578772" cy="0"/>
          </a:xfrm>
          <a:prstGeom prst="line">
            <a:avLst/>
          </a:prstGeom>
          <a:ln w="3175" cmpd="sng">
            <a:solidFill>
              <a:srgbClr val="00999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14292" y="0"/>
            <a:ext cx="12228523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99754"/>
            <a:ext cx="4793672" cy="1458913"/>
          </a:xfrm>
        </p:spPr>
        <p:txBody>
          <a:bodyPr>
            <a:noAutofit/>
          </a:bodyPr>
          <a:lstStyle>
            <a:lvl1pPr marL="0" indent="0" algn="ctr">
              <a:buNone/>
              <a:defRPr sz="7200">
                <a:solidFill>
                  <a:schemeClr val="bg1"/>
                </a:solidFill>
              </a:defRPr>
            </a:lvl1pPr>
            <a:lvl2pPr marL="609494" indent="0">
              <a:buNone/>
              <a:defRPr sz="7200"/>
            </a:lvl2pPr>
            <a:lvl3pPr marL="1218986" indent="0">
              <a:buNone/>
              <a:defRPr sz="7200"/>
            </a:lvl3pPr>
            <a:lvl4pPr marL="1828480" indent="0">
              <a:buNone/>
              <a:defRPr sz="7200"/>
            </a:lvl4pPr>
            <a:lvl5pPr marL="2437973" indent="0">
              <a:buNone/>
              <a:defRPr sz="7200"/>
            </a:lvl5pPr>
          </a:lstStyle>
          <a:p>
            <a:pPr lvl="0"/>
            <a:r>
              <a:rPr lang="fr-FR"/>
              <a:t>THANK YOU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1B7C62D-129C-49BC-BF22-52627F246B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9427" y="5751367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1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004781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13141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96856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35832" y="6094731"/>
            <a:ext cx="5432733" cy="550501"/>
          </a:xfrm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5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494" indent="0" algn="ctr">
              <a:buNone/>
              <a:defRPr sz="2800"/>
            </a:lvl2pPr>
            <a:lvl3pPr marL="1218986" indent="0" algn="ctr">
              <a:buNone/>
              <a:defRPr sz="2800"/>
            </a:lvl3pPr>
            <a:lvl4pPr marL="1828480" indent="0" algn="ctr">
              <a:buNone/>
              <a:defRPr sz="2800"/>
            </a:lvl4pPr>
            <a:lvl5pPr marL="2437973" indent="0" algn="ctr">
              <a:buNone/>
              <a:defRPr sz="2800"/>
            </a:lvl5pPr>
          </a:lstStyle>
          <a:p>
            <a:pPr lvl="0"/>
            <a:r>
              <a:rPr lang="fr-FR"/>
              <a:t>EDIT NAME OF EVENT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A559FA-7300-4FB1-B565-3B3755E001F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-95003"/>
            <a:ext cx="12192000" cy="836364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71F763-CD84-4C4D-BD4D-1B965BA81E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796964"/>
            <a:ext cx="12192000" cy="762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99A67E6-E7D4-4A9E-9290-C57F6F1B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2709"/>
            <a:ext cx="11410485" cy="648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082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AA559FA-7300-4FB1-B565-3B3755E001F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-95003"/>
            <a:ext cx="12192000" cy="836364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71F763-CD84-4C4D-BD4D-1B965BA81E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796964"/>
            <a:ext cx="12192000" cy="762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99A67E6-E7D4-4A9E-9290-C57F6F1B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2709"/>
            <a:ext cx="11410485" cy="648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261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3927"/>
            <a:ext cx="10515600" cy="47730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CF3BEDA-FA7D-4B55-86EB-C1B1FEE87EE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-95003"/>
            <a:ext cx="12192000" cy="836364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8A7F86-6418-436F-A3FA-479202477A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796964"/>
            <a:ext cx="12192000" cy="762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47D75D-1B19-4DFB-B1FA-C94653A51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2709"/>
            <a:ext cx="11410485" cy="648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963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28249"/>
            <a:ext cx="3932237" cy="156488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458474"/>
            <a:ext cx="6172200" cy="47660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28449"/>
            <a:ext cx="3932237" cy="372747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43C942A-68EC-4FDA-A616-CBC924D51FD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-95003"/>
            <a:ext cx="12192000" cy="836364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FB0979-7CFB-42AB-8E52-BBA222530D3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796964"/>
            <a:ext cx="12192000" cy="762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3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D5BB03-C378-43A3-A13C-B6F344A17DE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-95003"/>
            <a:ext cx="12192000" cy="836364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42110C-2B2B-44DA-86E8-380056BFF16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796964"/>
            <a:ext cx="12192000" cy="762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FC1A977-6079-495F-8089-92C1B3A26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2709"/>
            <a:ext cx="11410485" cy="648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449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285787-E804-46E5-A50D-39CB87CCB2A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-95003"/>
            <a:ext cx="12192000" cy="836364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146158-6709-47DA-9B62-0E6B346E57C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796964"/>
            <a:ext cx="12192000" cy="762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E12C1-B8E3-4975-A2E6-CA262AD04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2709"/>
            <a:ext cx="11410485" cy="648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88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3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5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101E6-5E8A-4678-A8F6-5909939C6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17A7D5-4ECA-4308-8CA9-100718DF5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739DB7-4E4A-4D92-AF1E-12032277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1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4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8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0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4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C65DB132-42FE-4865-929D-86B31A2DD82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2196380"/>
            <a:ext cx="12192000" cy="1972731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D6E1D5BE-8C2B-4BEF-8F1B-D7594950F0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25DB1619-726E-4DE0-96BB-C7621012E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988563D6-72E7-4941-9ACC-A227535E4D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7337" y="4648200"/>
            <a:ext cx="7766936" cy="1070868"/>
          </a:xfrm>
        </p:spPr>
        <p:txBody>
          <a:bodyPr anchor="ctr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[meeting date]</a:t>
            </a:r>
          </a:p>
        </p:txBody>
      </p:sp>
    </p:spTree>
    <p:extLst>
      <p:ext uri="{BB962C8B-B14F-4D97-AF65-F5344CB8AC3E}">
        <p14:creationId xmlns:p14="http://schemas.microsoft.com/office/powerpoint/2010/main" val="143591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4718" y="2228653"/>
            <a:ext cx="7850222" cy="1818967"/>
          </a:xfr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5800" baseline="0">
                <a:solidFill>
                  <a:srgbClr val="FFFFFF"/>
                </a:solidFill>
              </a:defRPr>
            </a:lvl1pPr>
            <a:lvl2pPr marL="609493" indent="0">
              <a:buNone/>
              <a:defRPr/>
            </a:lvl2pPr>
            <a:lvl3pPr marL="1218987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Presentation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34175" y="4059641"/>
            <a:ext cx="4086498" cy="0"/>
          </a:xfrm>
          <a:prstGeom prst="line">
            <a:avLst/>
          </a:prstGeom>
          <a:ln w="31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634175" y="4275499"/>
            <a:ext cx="4086498" cy="1065213"/>
          </a:xfrm>
        </p:spPr>
        <p:txBody>
          <a:bodyPr>
            <a:noAutofit/>
          </a:bodyPr>
          <a:lstStyle>
            <a:lvl1pPr marL="0" indent="0" algn="ctr">
              <a:lnSpc>
                <a:spcPct val="70000"/>
              </a:lnSpc>
              <a:buNone/>
              <a:defRPr sz="2800"/>
            </a:lvl1pPr>
            <a:lvl2pPr marL="609494" indent="0" algn="ctr">
              <a:buNone/>
              <a:defRPr sz="2800"/>
            </a:lvl2pPr>
            <a:lvl3pPr marL="1218986" indent="0" algn="ctr">
              <a:buNone/>
              <a:defRPr sz="2800"/>
            </a:lvl3pPr>
            <a:lvl4pPr marL="1828480" indent="0" algn="ctr">
              <a:buNone/>
              <a:defRPr sz="2800"/>
            </a:lvl4pPr>
            <a:lvl5pPr marL="2437973" indent="0" algn="ctr">
              <a:buNone/>
              <a:defRPr sz="2800"/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Place </a:t>
            </a:r>
          </a:p>
          <a:p>
            <a:pPr lvl="0"/>
            <a:r>
              <a:rPr lang="fr-FR"/>
              <a:t>and/or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ith partner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42084" y="2228652"/>
            <a:ext cx="10954611" cy="1007805"/>
          </a:xfr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6000" baseline="0">
                <a:solidFill>
                  <a:srgbClr val="FFFFFF"/>
                </a:solidFill>
              </a:defRPr>
            </a:lvl1pPr>
            <a:lvl2pPr marL="609493" indent="0">
              <a:buNone/>
              <a:defRPr/>
            </a:lvl2pPr>
            <a:lvl3pPr marL="1218987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Presentation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91541" y="3354995"/>
            <a:ext cx="3750482" cy="0"/>
          </a:xfrm>
          <a:prstGeom prst="line">
            <a:avLst/>
          </a:prstGeom>
          <a:ln w="31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691541" y="3570853"/>
            <a:ext cx="3750482" cy="861858"/>
          </a:xfrm>
        </p:spPr>
        <p:txBody>
          <a:bodyPr>
            <a:noAutofit/>
          </a:bodyPr>
          <a:lstStyle>
            <a:lvl1pPr marL="0" indent="0" algn="ctr">
              <a:lnSpc>
                <a:spcPct val="70000"/>
              </a:lnSpc>
              <a:buNone/>
              <a:defRPr sz="2800"/>
            </a:lvl1pPr>
            <a:lvl2pPr marL="609494" indent="0" algn="ctr">
              <a:buNone/>
              <a:defRPr sz="2800"/>
            </a:lvl2pPr>
            <a:lvl3pPr marL="1218986" indent="0" algn="ctr">
              <a:buNone/>
              <a:defRPr sz="2800"/>
            </a:lvl3pPr>
            <a:lvl4pPr marL="1828480" indent="0" algn="ctr">
              <a:buNone/>
              <a:defRPr sz="2800"/>
            </a:lvl4pPr>
            <a:lvl5pPr marL="2437973" indent="0" algn="ctr">
              <a:buNone/>
              <a:defRPr sz="2800"/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Place </a:t>
            </a:r>
          </a:p>
          <a:p>
            <a:pPr lvl="0"/>
            <a:r>
              <a:rPr lang="fr-FR"/>
              <a:t>and/or Date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3176" y="5194300"/>
            <a:ext cx="12195176" cy="1663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6695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81835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75380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81086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 with logos at th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2091" y="1049338"/>
            <a:ext cx="5891159" cy="4144963"/>
          </a:xfr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5400" baseline="0">
                <a:solidFill>
                  <a:schemeClr val="accent1"/>
                </a:solidFill>
              </a:defRPr>
            </a:lvl1pPr>
            <a:lvl2pPr marL="609494" indent="0">
              <a:lnSpc>
                <a:spcPct val="80000"/>
              </a:lnSpc>
              <a:buNone/>
              <a:defRPr sz="5400">
                <a:solidFill>
                  <a:srgbClr val="118987"/>
                </a:solidFill>
              </a:defRPr>
            </a:lvl2pPr>
            <a:lvl3pPr marL="1218986" indent="0">
              <a:lnSpc>
                <a:spcPct val="80000"/>
              </a:lnSpc>
              <a:buNone/>
              <a:defRPr sz="5400">
                <a:solidFill>
                  <a:srgbClr val="118987"/>
                </a:solidFill>
              </a:defRPr>
            </a:lvl3pPr>
            <a:lvl4pPr marL="1828480" indent="0">
              <a:lnSpc>
                <a:spcPct val="80000"/>
              </a:lnSpc>
              <a:buNone/>
              <a:defRPr sz="5400">
                <a:solidFill>
                  <a:srgbClr val="118987"/>
                </a:solidFill>
              </a:defRPr>
            </a:lvl4pPr>
            <a:lvl5pPr marL="2437973" indent="0">
              <a:lnSpc>
                <a:spcPct val="80000"/>
              </a:lnSpc>
              <a:buNone/>
              <a:defRPr sz="5400">
                <a:solidFill>
                  <a:srgbClr val="118987"/>
                </a:solidFill>
              </a:defRPr>
            </a:lvl5pPr>
          </a:lstStyle>
          <a:p>
            <a:pPr lvl="0"/>
            <a:r>
              <a:rPr lang="fr-FR" err="1"/>
              <a:t>Willkommen</a:t>
            </a:r>
            <a:endParaRPr lang="fr-FR"/>
          </a:p>
          <a:p>
            <a:pPr lvl="0"/>
            <a:r>
              <a:rPr lang="fr-FR"/>
              <a:t>Bienvenue</a:t>
            </a:r>
          </a:p>
          <a:p>
            <a:pPr lvl="0"/>
            <a:r>
              <a:rPr lang="fr-FR" err="1"/>
              <a:t>Bienvenido</a:t>
            </a:r>
            <a:endParaRPr lang="fr-FR"/>
          </a:p>
          <a:p>
            <a:pPr lvl="0"/>
            <a:r>
              <a:rPr lang="fr-FR" err="1"/>
              <a:t>Ahlan</a:t>
            </a:r>
            <a:r>
              <a:rPr lang="fr-FR"/>
              <a:t> </a:t>
            </a:r>
            <a:r>
              <a:rPr lang="fr-FR" err="1"/>
              <a:t>wa</a:t>
            </a:r>
            <a:r>
              <a:rPr lang="fr-FR"/>
              <a:t> </a:t>
            </a:r>
            <a:r>
              <a:rPr lang="fr-FR" err="1"/>
              <a:t>sahlan</a:t>
            </a:r>
            <a:endParaRPr lang="fr-FR"/>
          </a:p>
          <a:p>
            <a:pPr lvl="0"/>
            <a:r>
              <a:rPr lang="fr-FR" err="1"/>
              <a:t>Welcome</a:t>
            </a:r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-3176" y="5194300"/>
            <a:ext cx="12195176" cy="1663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6695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81835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75380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29597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5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289340" cy="6858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5648238" y="3150243"/>
            <a:ext cx="5276636" cy="754113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5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  <a:p>
            <a:pPr lvl="0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965225" y="4265162"/>
            <a:ext cx="2578772" cy="0"/>
          </a:xfrm>
          <a:prstGeom prst="line">
            <a:avLst/>
          </a:prstGeom>
          <a:ln w="3175" cmpd="sng">
            <a:solidFill>
              <a:srgbClr val="00999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5648237" y="2408935"/>
            <a:ext cx="6543764" cy="754113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5000" b="1" baseline="0">
                <a:solidFill>
                  <a:schemeClr val="accent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fr-FR"/>
              <a:t>Global Nutrition Cluster</a:t>
            </a:r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004781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13141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96856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40838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004781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13141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96856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965225" y="4265162"/>
            <a:ext cx="2578772" cy="0"/>
          </a:xfrm>
          <a:prstGeom prst="line">
            <a:avLst/>
          </a:prstGeom>
          <a:ln w="3175" cmpd="sng">
            <a:solidFill>
              <a:srgbClr val="00999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14292" y="0"/>
            <a:ext cx="12228523" cy="5715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018238" y="3020037"/>
            <a:ext cx="8155524" cy="1458913"/>
          </a:xfrm>
        </p:spPr>
        <p:txBody>
          <a:bodyPr>
            <a:noAutofit/>
          </a:bodyPr>
          <a:lstStyle>
            <a:lvl1pPr marL="0" indent="0" algn="ctr">
              <a:buNone/>
              <a:defRPr sz="7200">
                <a:solidFill>
                  <a:schemeClr val="bg1"/>
                </a:solidFill>
              </a:defRPr>
            </a:lvl1pPr>
            <a:lvl2pPr marL="609494" indent="0">
              <a:buNone/>
              <a:defRPr sz="7200"/>
            </a:lvl2pPr>
            <a:lvl3pPr marL="1218986" indent="0">
              <a:buNone/>
              <a:defRPr sz="7200"/>
            </a:lvl3pPr>
            <a:lvl4pPr marL="1828480" indent="0">
              <a:buNone/>
              <a:defRPr sz="7200"/>
            </a:lvl4pPr>
            <a:lvl5pPr marL="2437973" indent="0">
              <a:buNone/>
              <a:defRPr sz="7200"/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Title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35832" y="6094731"/>
            <a:ext cx="5432733" cy="550501"/>
          </a:xfrm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5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494" indent="0" algn="ctr">
              <a:buNone/>
              <a:defRPr sz="2800"/>
            </a:lvl2pPr>
            <a:lvl3pPr marL="1218986" indent="0" algn="ctr">
              <a:buNone/>
              <a:defRPr sz="2800"/>
            </a:lvl3pPr>
            <a:lvl4pPr marL="1828480" indent="0" algn="ctr">
              <a:buNone/>
              <a:defRPr sz="2800"/>
            </a:lvl4pPr>
            <a:lvl5pPr marL="2437973" indent="0" algn="ctr">
              <a:buNone/>
              <a:defRPr sz="2800"/>
            </a:lvl5pPr>
          </a:lstStyle>
          <a:p>
            <a:pPr lvl="0"/>
            <a:r>
              <a:rPr lang="fr-FR"/>
              <a:t>EDIT NAME OF EVENT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5297279" cy="68580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004781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13141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96856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35832" y="6094731"/>
            <a:ext cx="5432733" cy="550501"/>
          </a:xfrm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5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494" indent="0" algn="ctr">
              <a:buNone/>
              <a:defRPr sz="2800"/>
            </a:lvl2pPr>
            <a:lvl3pPr marL="1218986" indent="0" algn="ctr">
              <a:buNone/>
              <a:defRPr sz="2800"/>
            </a:lvl3pPr>
            <a:lvl4pPr marL="1828480" indent="0" algn="ctr">
              <a:buNone/>
              <a:defRPr sz="2800"/>
            </a:lvl4pPr>
            <a:lvl5pPr marL="2437973" indent="0" algn="ctr">
              <a:buNone/>
              <a:defRPr sz="2800"/>
            </a:lvl5pPr>
          </a:lstStyle>
          <a:p>
            <a:pPr lvl="0"/>
            <a:r>
              <a:rPr lang="fr-FR"/>
              <a:t>EDIT NAME OF EVENT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4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graphic Slid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004781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13141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96856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35832" y="6094731"/>
            <a:ext cx="5432733" cy="550501"/>
          </a:xfrm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5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494" indent="0" algn="ctr">
              <a:buNone/>
              <a:defRPr sz="2800"/>
            </a:lvl2pPr>
            <a:lvl3pPr marL="1218986" indent="0" algn="ctr">
              <a:buNone/>
              <a:defRPr sz="2800"/>
            </a:lvl3pPr>
            <a:lvl4pPr marL="1828480" indent="0" algn="ctr">
              <a:buNone/>
              <a:defRPr sz="2800"/>
            </a:lvl4pPr>
            <a:lvl5pPr marL="2437973" indent="0" algn="ctr">
              <a:buNone/>
              <a:defRPr sz="2800"/>
            </a:lvl5pPr>
          </a:lstStyle>
          <a:p>
            <a:pPr lvl="0"/>
            <a:r>
              <a:rPr lang="fr-FR"/>
              <a:t>EDIT NAME OF EVENT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3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Slid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004781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13141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96856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35832" y="6094731"/>
            <a:ext cx="5432733" cy="550501"/>
          </a:xfrm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5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494" indent="0" algn="ctr">
              <a:buNone/>
              <a:defRPr sz="2800"/>
            </a:lvl2pPr>
            <a:lvl3pPr marL="1218986" indent="0" algn="ctr">
              <a:buNone/>
              <a:defRPr sz="2800"/>
            </a:lvl3pPr>
            <a:lvl4pPr marL="1828480" indent="0" algn="ctr">
              <a:buNone/>
              <a:defRPr sz="2800"/>
            </a:lvl4pPr>
            <a:lvl5pPr marL="2437973" indent="0" algn="ctr">
              <a:buNone/>
              <a:defRPr sz="2800"/>
            </a:lvl5pPr>
          </a:lstStyle>
          <a:p>
            <a:pPr lvl="0"/>
            <a:r>
              <a:rPr lang="fr-FR"/>
              <a:t>EDIT NAME OF EVENT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5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>
            <a:off x="5965225" y="4265162"/>
            <a:ext cx="2578772" cy="0"/>
          </a:xfrm>
          <a:prstGeom prst="line">
            <a:avLst/>
          </a:prstGeom>
          <a:ln w="3175" cmpd="sng">
            <a:solidFill>
              <a:srgbClr val="00999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14292" y="0"/>
            <a:ext cx="12228523" cy="51943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6695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81835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75380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090652" y="2699543"/>
            <a:ext cx="8155524" cy="1458913"/>
          </a:xfrm>
        </p:spPr>
        <p:txBody>
          <a:bodyPr>
            <a:noAutofit/>
          </a:bodyPr>
          <a:lstStyle>
            <a:lvl1pPr marL="0" indent="0" algn="ctr">
              <a:buNone/>
              <a:defRPr sz="7200">
                <a:solidFill>
                  <a:schemeClr val="bg1"/>
                </a:solidFill>
              </a:defRPr>
            </a:lvl1pPr>
            <a:lvl2pPr marL="609494" indent="0">
              <a:buNone/>
              <a:defRPr sz="7200"/>
            </a:lvl2pPr>
            <a:lvl3pPr marL="1218986" indent="0">
              <a:buNone/>
              <a:defRPr sz="7200"/>
            </a:lvl3pPr>
            <a:lvl4pPr marL="1828480" indent="0">
              <a:buNone/>
              <a:defRPr sz="7200"/>
            </a:lvl4pPr>
            <a:lvl5pPr marL="2437973" indent="0">
              <a:buNone/>
              <a:defRPr sz="7200"/>
            </a:lvl5pPr>
          </a:lstStyle>
          <a:p>
            <a:pPr lvl="0"/>
            <a:r>
              <a:rPr lang="fr-FR"/>
              <a:t>THANK YOU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3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>
            <a:off x="5965225" y="4265162"/>
            <a:ext cx="2578772" cy="0"/>
          </a:xfrm>
          <a:prstGeom prst="line">
            <a:avLst/>
          </a:prstGeom>
          <a:ln w="3175" cmpd="sng">
            <a:solidFill>
              <a:srgbClr val="00999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14292" y="0"/>
            <a:ext cx="12228523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99754"/>
            <a:ext cx="4793672" cy="1458913"/>
          </a:xfrm>
        </p:spPr>
        <p:txBody>
          <a:bodyPr>
            <a:noAutofit/>
          </a:bodyPr>
          <a:lstStyle>
            <a:lvl1pPr marL="0" indent="0" algn="ctr">
              <a:buNone/>
              <a:defRPr sz="7200">
                <a:solidFill>
                  <a:schemeClr val="bg1"/>
                </a:solidFill>
              </a:defRPr>
            </a:lvl1pPr>
            <a:lvl2pPr marL="609494" indent="0">
              <a:buNone/>
              <a:defRPr sz="7200"/>
            </a:lvl2pPr>
            <a:lvl3pPr marL="1218986" indent="0">
              <a:buNone/>
              <a:defRPr sz="7200"/>
            </a:lvl3pPr>
            <a:lvl4pPr marL="1828480" indent="0">
              <a:buNone/>
              <a:defRPr sz="7200"/>
            </a:lvl4pPr>
            <a:lvl5pPr marL="2437973" indent="0">
              <a:buNone/>
              <a:defRPr sz="7200"/>
            </a:lvl5pPr>
          </a:lstStyle>
          <a:p>
            <a:pPr lvl="0"/>
            <a:r>
              <a:rPr lang="fr-FR"/>
              <a:t>THANK YOU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1B7C62D-129C-49BC-BF22-52627F246B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9427" y="5751367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1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004781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13141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96856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35832" y="6094731"/>
            <a:ext cx="5432733" cy="550501"/>
          </a:xfrm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5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494" indent="0" algn="ctr">
              <a:buNone/>
              <a:defRPr sz="2800"/>
            </a:lvl2pPr>
            <a:lvl3pPr marL="1218986" indent="0" algn="ctr">
              <a:buNone/>
              <a:defRPr sz="2800"/>
            </a:lvl3pPr>
            <a:lvl4pPr marL="1828480" indent="0" algn="ctr">
              <a:buNone/>
              <a:defRPr sz="2800"/>
            </a:lvl4pPr>
            <a:lvl5pPr marL="2437973" indent="0" algn="ctr">
              <a:buNone/>
              <a:defRPr sz="2800"/>
            </a:lvl5pPr>
          </a:lstStyle>
          <a:p>
            <a:pPr lvl="0"/>
            <a:r>
              <a:rPr lang="fr-FR"/>
              <a:t>EDIT NAME OF EVENT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A559FA-7300-4FB1-B565-3B3755E001F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-95003"/>
            <a:ext cx="12192000" cy="836364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71F763-CD84-4C4D-BD4D-1B965BA81E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796964"/>
            <a:ext cx="12192000" cy="762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99A67E6-E7D4-4A9E-9290-C57F6F1B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2709"/>
            <a:ext cx="11410485" cy="648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082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AA559FA-7300-4FB1-B565-3B3755E001F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-95003"/>
            <a:ext cx="12192000" cy="836364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71F763-CD84-4C4D-BD4D-1B965BA81E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796964"/>
            <a:ext cx="12192000" cy="762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99A67E6-E7D4-4A9E-9290-C57F6F1B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2709"/>
            <a:ext cx="11410485" cy="648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261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3927"/>
            <a:ext cx="10515600" cy="47730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CF3BEDA-FA7D-4B55-86EB-C1B1FEE87EE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-95003"/>
            <a:ext cx="12192000" cy="836364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8A7F86-6418-436F-A3FA-479202477A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796964"/>
            <a:ext cx="12192000" cy="762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47D75D-1B19-4DFB-B1FA-C94653A51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2709"/>
            <a:ext cx="11410485" cy="648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963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6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28249"/>
            <a:ext cx="3932237" cy="156488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458474"/>
            <a:ext cx="6172200" cy="47660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28449"/>
            <a:ext cx="3932237" cy="372747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43C942A-68EC-4FDA-A616-CBC924D51FD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-95003"/>
            <a:ext cx="12192000" cy="836364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FB0979-7CFB-42AB-8E52-BBA222530D3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796964"/>
            <a:ext cx="12192000" cy="762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3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D5BB03-C378-43A3-A13C-B6F344A17DE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-95003"/>
            <a:ext cx="12192000" cy="836364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42110C-2B2B-44DA-86E8-380056BFF16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796964"/>
            <a:ext cx="12192000" cy="762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FC1A977-6079-495F-8089-92C1B3A26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2709"/>
            <a:ext cx="11410485" cy="648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449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285787-E804-46E5-A50D-39CB87CCB2A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-95003"/>
            <a:ext cx="12192000" cy="836364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146158-6709-47DA-9B62-0E6B346E57C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796964"/>
            <a:ext cx="12192000" cy="762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E12C1-B8E3-4975-A2E6-CA262AD04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2709"/>
            <a:ext cx="11410485" cy="648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88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5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101E6-5E8A-4678-A8F6-5909939C6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17A7D5-4ECA-4308-8CA9-100718DF5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739DB7-4E4A-4D92-AF1E-12032277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1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4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8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0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6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9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0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6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3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98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7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6" r:id="rId2"/>
    <p:sldLayoutId id="2147483794" r:id="rId3"/>
    <p:sldLayoutId id="2147483795" r:id="rId4"/>
    <p:sldLayoutId id="2147483796" r:id="rId5"/>
    <p:sldLayoutId id="2147483798" r:id="rId6"/>
    <p:sldLayoutId id="2147483799" r:id="rId7"/>
    <p:sldLayoutId id="2147483800" r:id="rId8"/>
    <p:sldLayoutId id="2147483781" r:id="rId9"/>
    <p:sldLayoutId id="2147483803" r:id="rId10"/>
    <p:sldLayoutId id="2147483834" r:id="rId11"/>
    <p:sldLayoutId id="2147483802" r:id="rId12"/>
    <p:sldLayoutId id="2147483835" r:id="rId13"/>
    <p:sldLayoutId id="2147483962" r:id="rId14"/>
    <p:sldLayoutId id="2147483778" r:id="rId15"/>
    <p:sldLayoutId id="2147483964" r:id="rId16"/>
    <p:sldLayoutId id="2147483774" r:id="rId17"/>
    <p:sldLayoutId id="2147483963" r:id="rId18"/>
    <p:sldLayoutId id="2147483833" r:id="rId19"/>
    <p:sldLayoutId id="2147483777" r:id="rId20"/>
    <p:sldLayoutId id="2147483779" r:id="rId21"/>
    <p:sldLayoutId id="2147483780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7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801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771" r:id="rId15"/>
    <p:sldLayoutId id="2147483981" r:id="rId16"/>
    <p:sldLayoutId id="2147483773" r:id="rId17"/>
    <p:sldLayoutId id="2147483983" r:id="rId18"/>
    <p:sldLayoutId id="2147483772" r:id="rId19"/>
    <p:sldLayoutId id="2147483985" r:id="rId20"/>
    <p:sldLayoutId id="2147483986" r:id="rId21"/>
    <p:sldLayoutId id="2147483987" r:id="rId22"/>
    <p:sldLayoutId id="2147483988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6_5939447E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walking with baskets on their heads&#10;&#10;Description automatically generated">
            <a:extLst>
              <a:ext uri="{FF2B5EF4-FFF2-40B4-BE49-F238E27FC236}">
                <a16:creationId xmlns:a16="http://schemas.microsoft.com/office/drawing/2014/main" id="{9C3461CE-CB59-C847-D103-43CCFD342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5" r="4665"/>
          <a:stretch/>
        </p:blipFill>
        <p:spPr>
          <a:xfrm>
            <a:off x="2857636" y="10"/>
            <a:ext cx="9334362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CB396AA4-0194-8B0D-E555-6D630D439BA6}"/>
              </a:ext>
            </a:extLst>
          </p:cNvPr>
          <p:cNvSpPr txBox="1"/>
          <p:nvPr/>
        </p:nvSpPr>
        <p:spPr>
          <a:xfrm>
            <a:off x="401781" y="1450023"/>
            <a:ext cx="4023360" cy="3950894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588"/>
              </a:spcAft>
            </a:pPr>
            <a:r>
              <a:rPr lang="en-US" sz="6600" dirty="0">
                <a:solidFill>
                  <a:srgbClr val="808080"/>
                </a:solidFill>
                <a:latin typeface="+mj-lt"/>
                <a:ea typeface="+mj-ea"/>
                <a:cs typeface="+mj-cs"/>
              </a:rPr>
              <a:t>WCARO</a:t>
            </a:r>
            <a:r>
              <a:rPr lang="en-US" sz="4800" dirty="0">
                <a:solidFill>
                  <a:srgbClr val="808080"/>
                </a:solidFill>
                <a:latin typeface="+mj-lt"/>
                <a:ea typeface="+mj-ea"/>
                <a:cs typeface="+mj-cs"/>
              </a:rPr>
              <a:t> Regional Call​</a:t>
            </a:r>
            <a:endParaRPr lang="en-US" dirty="0">
              <a:solidFill>
                <a:srgbClr val="808080"/>
              </a:solidFill>
              <a:ea typeface="+mj-ea"/>
              <a:cs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588"/>
              </a:spcAft>
            </a:pPr>
            <a:endParaRPr lang="en-US" sz="4800">
              <a:solidFill>
                <a:srgbClr val="808080"/>
              </a:solidFill>
              <a:latin typeface="+mj-lt"/>
              <a:ea typeface="+mj-ea"/>
              <a:cs typeface="Calibri Light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588"/>
              </a:spcAft>
            </a:pPr>
            <a:r>
              <a:rPr lang="en-US" sz="4800" dirty="0">
                <a:solidFill>
                  <a:srgbClr val="808080"/>
                </a:solidFill>
                <a:latin typeface="+mj-lt"/>
                <a:ea typeface="+mj-ea"/>
                <a:cs typeface="Calibri Light"/>
              </a:rPr>
              <a:t>DRC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588"/>
              </a:spcAft>
            </a:pPr>
            <a:r>
              <a:rPr lang="en-US" sz="2000" dirty="0">
                <a:solidFill>
                  <a:srgbClr val="808080"/>
                </a:solidFill>
                <a:latin typeface="Calibri"/>
                <a:ea typeface="+mj-ea"/>
                <a:cs typeface="Calibri"/>
              </a:rPr>
              <a:t>19 September 2023</a:t>
            </a:r>
            <a:endParaRPr lang="en-US" dirty="0">
              <a:solidFill>
                <a:srgbClr val="808080"/>
              </a:solidFill>
              <a:ea typeface="+mj-ea"/>
              <a:cs typeface="Calibri" panose="020F0502020204030204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588"/>
              </a:spcAft>
            </a:pPr>
            <a:endParaRPr lang="en-US" sz="4800">
              <a:solidFill>
                <a:schemeClr val="bg1"/>
              </a:solidFill>
              <a:latin typeface="+mj-lt"/>
              <a:ea typeface="+mj-ea"/>
              <a:cs typeface="Calibri Light" panose="020F0302020204030204"/>
            </a:endParaRP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5E399148-6B6A-0E83-1299-64393C803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28" y="5266933"/>
            <a:ext cx="1382788" cy="4619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9F24BCE-D947-1FE9-ACA0-3281F98974C9}"/>
              </a:ext>
            </a:extLst>
          </p:cNvPr>
          <p:cNvGrpSpPr/>
          <p:nvPr/>
        </p:nvGrpSpPr>
        <p:grpSpPr>
          <a:xfrm>
            <a:off x="2170994" y="5172505"/>
            <a:ext cx="1900789" cy="558108"/>
            <a:chOff x="2247194" y="5340145"/>
            <a:chExt cx="1900789" cy="558108"/>
          </a:xfrm>
        </p:grpSpPr>
        <p:pic>
          <p:nvPicPr>
            <p:cNvPr id="6" name="Picture 5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33E7230C-1D49-E318-C333-42D42CDDC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7194" y="5436266"/>
              <a:ext cx="1382788" cy="46198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A428650-0EFC-EEB1-78D6-A979BF09CB9D}"/>
                </a:ext>
              </a:extLst>
            </p:cNvPr>
            <p:cNvSpPr/>
            <p:nvPr/>
          </p:nvSpPr>
          <p:spPr>
            <a:xfrm>
              <a:off x="2703870" y="5420031"/>
              <a:ext cx="516193" cy="147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5CFCE0EB-B996-326E-6469-3D96F6F09C8D}"/>
                </a:ext>
              </a:extLst>
            </p:cNvPr>
            <p:cNvSpPr txBox="1"/>
            <p:nvPr/>
          </p:nvSpPr>
          <p:spPr>
            <a:xfrm>
              <a:off x="2611693" y="5340145"/>
              <a:ext cx="1536290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rgbClr val="808080"/>
                  </a:solidFill>
                  <a:cs typeface="Calibri"/>
                </a:rPr>
                <a:t>DRC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6795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374362-E237-BA39-EFB2-08FFBEEEC688}"/>
              </a:ext>
            </a:extLst>
          </p:cNvPr>
          <p:cNvSpPr txBox="1"/>
          <p:nvPr/>
        </p:nvSpPr>
        <p:spPr>
          <a:xfrm>
            <a:off x="737418" y="656004"/>
            <a:ext cx="3342967" cy="5478423"/>
          </a:xfrm>
          <a:prstGeom prst="rect">
            <a:avLst/>
          </a:prstGeom>
          <a:solidFill>
            <a:srgbClr val="9CCB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pPr algn="r"/>
            <a:r>
              <a:rPr lang="en-US" sz="4000" dirty="0">
                <a:solidFill>
                  <a:schemeClr val="bg1"/>
                </a:solidFill>
                <a:cs typeface="Calibri"/>
              </a:rPr>
              <a:t>Coordination &amp; IM successes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algn="l"/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8EED4C-82BC-4340-3D2B-5FB203600AC0}"/>
              </a:ext>
            </a:extLst>
          </p:cNvPr>
          <p:cNvSpPr txBox="1"/>
          <p:nvPr/>
        </p:nvSpPr>
        <p:spPr>
          <a:xfrm>
            <a:off x="4557396" y="920229"/>
            <a:ext cx="6897186" cy="50629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22960">
              <a:spcAft>
                <a:spcPts val="600"/>
              </a:spcAft>
            </a:pPr>
            <a:r>
              <a:rPr lang="en-US" sz="2400" b="1" dirty="0">
                <a:solidFill>
                  <a:srgbClr val="808080"/>
                </a:solidFill>
                <a:cs typeface="Calibri"/>
              </a:rPr>
              <a:t>Coordination:</a:t>
            </a:r>
            <a:endParaRPr lang="en-US" sz="2400" b="1" dirty="0">
              <a:solidFill>
                <a:srgbClr val="FF0000"/>
              </a:solidFill>
              <a:cs typeface="Calibri"/>
            </a:endParaRPr>
          </a:p>
          <a:p>
            <a:pPr marL="457200" indent="-457200" defTabSz="8229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808080"/>
                </a:solidFill>
                <a:cs typeface="Calibri"/>
              </a:rPr>
              <a:t>Partners adhere more to </a:t>
            </a:r>
            <a:r>
              <a:rPr lang="en-US" sz="2400" b="1" dirty="0">
                <a:solidFill>
                  <a:srgbClr val="9CCB38"/>
                </a:solidFill>
                <a:cs typeface="Calibri"/>
              </a:rPr>
              <a:t>guidelines</a:t>
            </a:r>
            <a:r>
              <a:rPr lang="en-US" sz="2400" dirty="0">
                <a:solidFill>
                  <a:srgbClr val="808080"/>
                </a:solidFill>
                <a:cs typeface="Calibri"/>
              </a:rPr>
              <a:t> and the national </a:t>
            </a:r>
            <a:r>
              <a:rPr lang="en-US" sz="2400" b="1" dirty="0">
                <a:solidFill>
                  <a:srgbClr val="9CCB38"/>
                </a:solidFill>
                <a:cs typeface="Calibri"/>
              </a:rPr>
              <a:t>protocol</a:t>
            </a:r>
            <a:r>
              <a:rPr lang="en-US" sz="2400" dirty="0">
                <a:solidFill>
                  <a:srgbClr val="808080"/>
                </a:solidFill>
                <a:cs typeface="Calibri"/>
              </a:rPr>
              <a:t>.</a:t>
            </a:r>
          </a:p>
          <a:p>
            <a:pPr marL="457200" indent="-457200" defTabSz="8229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808080"/>
                </a:solidFill>
                <a:cs typeface="Calibri"/>
              </a:rPr>
              <a:t>Better </a:t>
            </a:r>
            <a:r>
              <a:rPr lang="en-US" sz="2400" b="1" dirty="0">
                <a:solidFill>
                  <a:srgbClr val="9CCB38"/>
                </a:solidFill>
                <a:cs typeface="Calibri"/>
              </a:rPr>
              <a:t>coordination of the response</a:t>
            </a:r>
            <a:r>
              <a:rPr lang="en-US" sz="2400" dirty="0">
                <a:solidFill>
                  <a:srgbClr val="808080"/>
                </a:solidFill>
                <a:cs typeface="Calibri"/>
              </a:rPr>
              <a:t>: regular meetings, orientation of partners.</a:t>
            </a:r>
            <a:endParaRPr lang="en-US" sz="2400" b="1" dirty="0">
              <a:solidFill>
                <a:srgbClr val="808080"/>
              </a:solidFill>
              <a:cs typeface="Calibri"/>
            </a:endParaRPr>
          </a:p>
          <a:p>
            <a:pPr defTabSz="822960">
              <a:spcAft>
                <a:spcPts val="600"/>
              </a:spcAft>
            </a:pPr>
            <a:endParaRPr lang="en-US" sz="2400" b="1" dirty="0">
              <a:solidFill>
                <a:srgbClr val="808080"/>
              </a:solidFill>
              <a:cs typeface="Calibri"/>
            </a:endParaRPr>
          </a:p>
          <a:p>
            <a:pPr defTabSz="822960">
              <a:spcAft>
                <a:spcPts val="600"/>
              </a:spcAft>
            </a:pPr>
            <a:r>
              <a:rPr lang="en-US" sz="2400" b="1" dirty="0">
                <a:solidFill>
                  <a:srgbClr val="808080"/>
                </a:solidFill>
                <a:cs typeface="Calibri"/>
              </a:rPr>
              <a:t>Information Management:</a:t>
            </a:r>
            <a:endParaRPr lang="en-US" dirty="0"/>
          </a:p>
          <a:p>
            <a:pPr marL="457200" indent="-457200" defTabSz="822960">
              <a:spcAft>
                <a:spcPts val="600"/>
              </a:spcAft>
              <a:buFont typeface="Arial"/>
              <a:buChar char="•"/>
            </a:pPr>
            <a:r>
              <a:rPr lang="en-US" sz="2400" b="1" dirty="0">
                <a:solidFill>
                  <a:srgbClr val="9CCB38"/>
                </a:solidFill>
                <a:cs typeface="Calibri"/>
              </a:rPr>
              <a:t>Data collection, analysis and using</a:t>
            </a:r>
            <a:r>
              <a:rPr lang="en-US" sz="2400" dirty="0">
                <a:solidFill>
                  <a:srgbClr val="808080"/>
                </a:solidFill>
                <a:cs typeface="Calibri"/>
              </a:rPr>
              <a:t>;</a:t>
            </a:r>
          </a:p>
          <a:p>
            <a:pPr marL="457200" indent="-457200" defTabSz="82296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rgbClr val="808080"/>
                </a:solidFill>
                <a:cs typeface="Calibri"/>
              </a:rPr>
              <a:t>Data used to vehiculate </a:t>
            </a:r>
            <a:r>
              <a:rPr lang="en-US" sz="2400" b="1" dirty="0">
                <a:solidFill>
                  <a:srgbClr val="9CCB38"/>
                </a:solidFill>
                <a:cs typeface="Calibri"/>
              </a:rPr>
              <a:t>messages, advocacy and resource mobilization</a:t>
            </a:r>
            <a:r>
              <a:rPr lang="en-US" sz="2400" dirty="0">
                <a:solidFill>
                  <a:srgbClr val="808080"/>
                </a:solidFill>
                <a:cs typeface="Calibri"/>
              </a:rPr>
              <a:t>;</a:t>
            </a:r>
          </a:p>
          <a:p>
            <a:pPr marL="457200" indent="-457200" defTabSz="82296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rgbClr val="808080"/>
                </a:solidFill>
                <a:cs typeface="Calibri"/>
              </a:rPr>
              <a:t>Regular data and </a:t>
            </a:r>
            <a:r>
              <a:rPr lang="en-US" sz="2400" b="1" dirty="0">
                <a:solidFill>
                  <a:srgbClr val="9CCB38"/>
                </a:solidFill>
                <a:cs typeface="Calibri"/>
              </a:rPr>
              <a:t>information sharing </a:t>
            </a:r>
            <a:r>
              <a:rPr lang="en-US" sz="2400" dirty="0">
                <a:solidFill>
                  <a:srgbClr val="808080"/>
                </a:solidFill>
                <a:cs typeface="Calibri"/>
              </a:rPr>
              <a:t>with partners;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997EFE-6FC3-B1EB-22C5-4E971104A76F}"/>
              </a:ext>
            </a:extLst>
          </p:cNvPr>
          <p:cNvGrpSpPr/>
          <p:nvPr/>
        </p:nvGrpSpPr>
        <p:grpSpPr>
          <a:xfrm>
            <a:off x="10211318" y="5727049"/>
            <a:ext cx="1611966" cy="484612"/>
            <a:chOff x="10211323" y="5732138"/>
            <a:chExt cx="1879297" cy="565566"/>
          </a:xfrm>
        </p:grpSpPr>
        <p:pic>
          <p:nvPicPr>
            <p:cNvPr id="5" name="Picture 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6EE6B909-8DA7-DEF6-B1D9-1004EB626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11323" y="5835717"/>
              <a:ext cx="1382788" cy="46198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1E531A-824A-B539-D8A9-968D653633B7}"/>
                </a:ext>
              </a:extLst>
            </p:cNvPr>
            <p:cNvSpPr/>
            <p:nvPr/>
          </p:nvSpPr>
          <p:spPr>
            <a:xfrm>
              <a:off x="10667999" y="5819482"/>
              <a:ext cx="516193" cy="147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B1D25AE-EAFA-12CA-5582-DB8D50CD1A82}"/>
                </a:ext>
              </a:extLst>
            </p:cNvPr>
            <p:cNvSpPr txBox="1"/>
            <p:nvPr/>
          </p:nvSpPr>
          <p:spPr>
            <a:xfrm>
              <a:off x="10554330" y="5732138"/>
              <a:ext cx="1536290" cy="32327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rgbClr val="808080"/>
                  </a:solidFill>
                  <a:cs typeface="Calibri"/>
                </a:rPr>
                <a:t>DRC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2688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picking vegetables in a field&#10;&#10;Description automatically generated">
            <a:extLst>
              <a:ext uri="{FF2B5EF4-FFF2-40B4-BE49-F238E27FC236}">
                <a16:creationId xmlns:a16="http://schemas.microsoft.com/office/drawing/2014/main" id="{77397FA1-3722-55DB-CE12-7D3C27EFE4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58" b="78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960376C-E2F9-D3D4-34B2-A60861B660CB}"/>
              </a:ext>
            </a:extLst>
          </p:cNvPr>
          <p:cNvSpPr txBox="1"/>
          <p:nvPr/>
        </p:nvSpPr>
        <p:spPr>
          <a:xfrm>
            <a:off x="2276475" y="2247900"/>
            <a:ext cx="7581900" cy="2514600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Gaps, challenges &amp; the way forward</a:t>
            </a:r>
          </a:p>
        </p:txBody>
      </p:sp>
    </p:spTree>
    <p:extLst>
      <p:ext uri="{BB962C8B-B14F-4D97-AF65-F5344CB8AC3E}">
        <p14:creationId xmlns:p14="http://schemas.microsoft.com/office/powerpoint/2010/main" val="190993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374362-E237-BA39-EFB2-08FFBEEEC688}"/>
              </a:ext>
            </a:extLst>
          </p:cNvPr>
          <p:cNvSpPr txBox="1"/>
          <p:nvPr/>
        </p:nvSpPr>
        <p:spPr>
          <a:xfrm>
            <a:off x="737418" y="656004"/>
            <a:ext cx="3342967" cy="5478423"/>
          </a:xfrm>
          <a:prstGeom prst="rect">
            <a:avLst/>
          </a:prstGeom>
          <a:solidFill>
            <a:srgbClr val="9CCB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pPr algn="r"/>
            <a:r>
              <a:rPr lang="en-US" sz="4000" dirty="0">
                <a:solidFill>
                  <a:schemeClr val="bg1"/>
                </a:solidFill>
                <a:cs typeface="Calibri"/>
              </a:rPr>
              <a:t>Gaps &amp; Challenges</a:t>
            </a:r>
          </a:p>
          <a:p>
            <a:pPr algn="l"/>
            <a:endParaRPr lang="en-US" dirty="0">
              <a:cs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063EB4-4E63-B594-2038-D2D89528AB97}"/>
              </a:ext>
            </a:extLst>
          </p:cNvPr>
          <p:cNvGrpSpPr/>
          <p:nvPr/>
        </p:nvGrpSpPr>
        <p:grpSpPr>
          <a:xfrm>
            <a:off x="10211318" y="5727049"/>
            <a:ext cx="1611966" cy="484612"/>
            <a:chOff x="10211323" y="5732138"/>
            <a:chExt cx="1879297" cy="565566"/>
          </a:xfrm>
        </p:grpSpPr>
        <p:pic>
          <p:nvPicPr>
            <p:cNvPr id="5" name="Picture 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1BE46FE-8668-B079-E15C-4A2C005D1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11323" y="5835717"/>
              <a:ext cx="1382788" cy="46198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63F50F-A196-34A3-EB9E-76F5FB57471C}"/>
                </a:ext>
              </a:extLst>
            </p:cNvPr>
            <p:cNvSpPr/>
            <p:nvPr/>
          </p:nvSpPr>
          <p:spPr>
            <a:xfrm>
              <a:off x="10667999" y="5819482"/>
              <a:ext cx="516193" cy="147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7CF3A0-ACAC-0E2B-1BCE-45B480C06C13}"/>
                </a:ext>
              </a:extLst>
            </p:cNvPr>
            <p:cNvSpPr txBox="1"/>
            <p:nvPr/>
          </p:nvSpPr>
          <p:spPr>
            <a:xfrm>
              <a:off x="10554330" y="5732138"/>
              <a:ext cx="1536290" cy="32327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rgbClr val="808080"/>
                  </a:solidFill>
                  <a:cs typeface="Calibri"/>
                </a:rPr>
                <a:t>DRC</a:t>
              </a:r>
              <a:endParaRPr lang="en-US" sz="12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F378A3E-5CB3-7774-15D2-5F5F20F2FF8D}"/>
              </a:ext>
            </a:extLst>
          </p:cNvPr>
          <p:cNvSpPr txBox="1"/>
          <p:nvPr/>
        </p:nvSpPr>
        <p:spPr>
          <a:xfrm>
            <a:off x="4340791" y="1410195"/>
            <a:ext cx="6921569" cy="3970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rgbClr val="9CCB38"/>
                </a:solidFill>
                <a:cs typeface="Calibri"/>
              </a:rPr>
              <a:t>Maintaining</a:t>
            </a:r>
            <a:r>
              <a:rPr lang="en-US" sz="2800" dirty="0">
                <a:solidFill>
                  <a:srgbClr val="808080"/>
                </a:solidFill>
                <a:cs typeface="Calibri"/>
              </a:rPr>
              <a:t> the</a:t>
            </a:r>
            <a:r>
              <a:rPr lang="en-US" sz="2800" b="1" dirty="0">
                <a:solidFill>
                  <a:srgbClr val="9CCB38"/>
                </a:solidFill>
                <a:cs typeface="Calibri"/>
              </a:rPr>
              <a:t> current coordination structure</a:t>
            </a:r>
            <a:r>
              <a:rPr lang="en-US" sz="2800" dirty="0">
                <a:solidFill>
                  <a:srgbClr val="808080"/>
                </a:solidFill>
                <a:cs typeface="Calibri"/>
              </a:rPr>
              <a:t> requires resources;</a:t>
            </a:r>
          </a:p>
          <a:p>
            <a:pPr>
              <a:defRPr/>
            </a:pPr>
            <a:endParaRPr lang="en-US" sz="2800" dirty="0">
              <a:solidFill>
                <a:srgbClr val="808080"/>
              </a:solidFill>
              <a:cs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rgbClr val="9CCB38"/>
                </a:solidFill>
                <a:cs typeface="Calibri"/>
              </a:rPr>
              <a:t>Huge needs and low funding </a:t>
            </a:r>
            <a:r>
              <a:rPr lang="en-US" sz="2800" dirty="0">
                <a:solidFill>
                  <a:srgbClr val="808080"/>
                </a:solidFill>
                <a:cs typeface="Calibri"/>
              </a:rPr>
              <a:t>capacity for intervention;</a:t>
            </a:r>
          </a:p>
          <a:p>
            <a:pPr>
              <a:defRPr/>
            </a:pPr>
            <a:endParaRPr lang="en-US" sz="2800" dirty="0">
              <a:solidFill>
                <a:srgbClr val="808080"/>
              </a:solidFill>
              <a:cs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rgbClr val="9CCB38"/>
                </a:solidFill>
                <a:cs typeface="Calibri"/>
              </a:rPr>
              <a:t>Limited capacity for flexibility on stock;</a:t>
            </a:r>
            <a:endParaRPr lang="en-US" sz="2800" b="1" dirty="0">
              <a:solidFill>
                <a:srgbClr val="9CCB38"/>
              </a:solidFill>
              <a:ea typeface="Calibri"/>
              <a:cs typeface="Calibri"/>
            </a:endParaRPr>
          </a:p>
          <a:p>
            <a:pPr>
              <a:defRPr/>
            </a:pPr>
            <a:endParaRPr lang="en-US" sz="2800" b="1" dirty="0">
              <a:solidFill>
                <a:srgbClr val="9CCB38"/>
              </a:solidFill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9CCB38"/>
                </a:solidFill>
                <a:cs typeface="Calibri"/>
              </a:rPr>
              <a:t>Limited availability of recent datasets </a:t>
            </a:r>
            <a:endParaRPr lang="en-US" sz="2800" dirty="0">
              <a:solidFill>
                <a:srgbClr val="808080"/>
              </a:solidFill>
              <a:highlight>
                <a:srgbClr val="FFFF00"/>
              </a:highligh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083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374362-E237-BA39-EFB2-08FFBEEEC688}"/>
              </a:ext>
            </a:extLst>
          </p:cNvPr>
          <p:cNvSpPr txBox="1"/>
          <p:nvPr/>
        </p:nvSpPr>
        <p:spPr>
          <a:xfrm>
            <a:off x="737418" y="656004"/>
            <a:ext cx="3342967" cy="5478423"/>
          </a:xfrm>
          <a:prstGeom prst="rect">
            <a:avLst/>
          </a:prstGeom>
          <a:solidFill>
            <a:srgbClr val="9CCB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pPr algn="r"/>
            <a:r>
              <a:rPr lang="en-US" sz="4000" dirty="0">
                <a:solidFill>
                  <a:schemeClr val="bg1"/>
                </a:solidFill>
                <a:cs typeface="Calibri"/>
              </a:rPr>
              <a:t>The Way Forward</a:t>
            </a:r>
          </a:p>
          <a:p>
            <a:pPr algn="l"/>
            <a:endParaRPr lang="en-US" dirty="0">
              <a:cs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1C414B4-87C9-8667-DCA8-639C20D46018}"/>
              </a:ext>
            </a:extLst>
          </p:cNvPr>
          <p:cNvGrpSpPr/>
          <p:nvPr/>
        </p:nvGrpSpPr>
        <p:grpSpPr>
          <a:xfrm>
            <a:off x="10211318" y="5727049"/>
            <a:ext cx="1611966" cy="484612"/>
            <a:chOff x="10211323" y="5732138"/>
            <a:chExt cx="1879297" cy="565566"/>
          </a:xfrm>
        </p:grpSpPr>
        <p:pic>
          <p:nvPicPr>
            <p:cNvPr id="5" name="Picture 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87E1101D-FE70-BB94-939F-8A4B63E73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11323" y="5835717"/>
              <a:ext cx="1382788" cy="46198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E1DD2C9-02C4-9A7D-16D9-E95086D645E2}"/>
                </a:ext>
              </a:extLst>
            </p:cNvPr>
            <p:cNvSpPr/>
            <p:nvPr/>
          </p:nvSpPr>
          <p:spPr>
            <a:xfrm>
              <a:off x="10667999" y="5819482"/>
              <a:ext cx="516193" cy="147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FFC56B-6DD2-B496-1032-C84EA739E66D}"/>
                </a:ext>
              </a:extLst>
            </p:cNvPr>
            <p:cNvSpPr txBox="1"/>
            <p:nvPr/>
          </p:nvSpPr>
          <p:spPr>
            <a:xfrm>
              <a:off x="10554330" y="5732138"/>
              <a:ext cx="1536290" cy="32327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rgbClr val="808080"/>
                  </a:solidFill>
                  <a:cs typeface="Calibri"/>
                </a:rPr>
                <a:t>DRC</a:t>
              </a:r>
              <a:endParaRPr lang="en-US" sz="1200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B3594C1-D05E-E818-D5FD-661DBF4047C2}"/>
              </a:ext>
            </a:extLst>
          </p:cNvPr>
          <p:cNvSpPr txBox="1"/>
          <p:nvPr/>
        </p:nvSpPr>
        <p:spPr>
          <a:xfrm>
            <a:off x="4546433" y="1381006"/>
            <a:ext cx="7090052" cy="40934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9CCB38"/>
                </a:solidFill>
                <a:cs typeface="Calibri"/>
              </a:rPr>
              <a:t>Secure sustainable funding </a:t>
            </a:r>
            <a:endParaRPr lang="en-US" dirty="0">
              <a:solidFill>
                <a:srgbClr val="000000"/>
              </a:solidFill>
              <a:cs typeface="Calibri"/>
            </a:endParaRPr>
          </a:p>
          <a:p>
            <a:endParaRPr lang="en-US" sz="2600" b="1" dirty="0">
              <a:solidFill>
                <a:srgbClr val="9CCB38"/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9CCB38"/>
                </a:solidFill>
                <a:cs typeface="Calibri"/>
              </a:rPr>
              <a:t>Prioritize high-impact interventions </a:t>
            </a:r>
            <a:r>
              <a:rPr lang="en-US" sz="2600" dirty="0">
                <a:solidFill>
                  <a:srgbClr val="808080"/>
                </a:solidFill>
                <a:cs typeface="Calibri"/>
              </a:rPr>
              <a:t>and </a:t>
            </a:r>
            <a:r>
              <a:rPr lang="en-US" sz="2600" b="1" dirty="0">
                <a:solidFill>
                  <a:srgbClr val="9CCB38"/>
                </a:solidFill>
                <a:cs typeface="Calibri"/>
              </a:rPr>
              <a:t>mobilize resources </a:t>
            </a:r>
            <a:r>
              <a:rPr lang="en-US" sz="2600" dirty="0">
                <a:solidFill>
                  <a:srgbClr val="808080"/>
                </a:solidFill>
                <a:cs typeface="Calibri"/>
              </a:rPr>
              <a:t>effectively.</a:t>
            </a:r>
            <a:endParaRPr lang="en-US">
              <a:cs typeface="Calibri"/>
            </a:endParaRPr>
          </a:p>
          <a:p>
            <a:endParaRPr lang="en-US" sz="2600" dirty="0">
              <a:solidFill>
                <a:srgbClr val="808080"/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9CCB38"/>
                </a:solidFill>
                <a:cs typeface="Calibri"/>
              </a:rPr>
              <a:t>Advocate for flexible funding </a:t>
            </a:r>
          </a:p>
          <a:p>
            <a:endParaRPr lang="en-US" sz="2600" b="1" dirty="0">
              <a:solidFill>
                <a:srgbClr val="9CCB38"/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9CCB38"/>
                </a:solidFill>
                <a:cs typeface="Calibri"/>
              </a:rPr>
              <a:t>Establish a data-sharing system </a:t>
            </a:r>
            <a:r>
              <a:rPr lang="en-US" sz="2600" dirty="0">
                <a:solidFill>
                  <a:srgbClr val="808080"/>
                </a:solidFill>
                <a:cs typeface="Calibri"/>
              </a:rPr>
              <a:t>with agencies and partners</a:t>
            </a:r>
          </a:p>
          <a:p>
            <a:endParaRPr lang="en-US" sz="2600" dirty="0">
              <a:solidFill>
                <a:srgbClr val="80808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77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baby&#10;&#10;Description automatically generated">
            <a:extLst>
              <a:ext uri="{FF2B5EF4-FFF2-40B4-BE49-F238E27FC236}">
                <a16:creationId xmlns:a16="http://schemas.microsoft.com/office/drawing/2014/main" id="{CF79A6D1-1796-1E86-DAFF-F85E6164A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58" b="78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2888B07-07F0-EA82-0734-5AFC766840ED}"/>
              </a:ext>
            </a:extLst>
          </p:cNvPr>
          <p:cNvSpPr txBox="1">
            <a:spLocks/>
          </p:cNvSpPr>
          <p:nvPr/>
        </p:nvSpPr>
        <p:spPr>
          <a:xfrm>
            <a:off x="2276475" y="2247900"/>
            <a:ext cx="758190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Key points</a:t>
            </a:r>
          </a:p>
          <a:p>
            <a:pPr algn="ctr">
              <a:spcAft>
                <a:spcPts val="600"/>
              </a:spcAft>
            </a:pPr>
            <a:endParaRPr lang="en-US" sz="6600" dirty="0">
              <a:solidFill>
                <a:schemeClr val="tx1">
                  <a:lumMod val="75000"/>
                  <a:lumOff val="25000"/>
                </a:schemeClr>
              </a:solidFill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A5704F-CA44-293A-EFA5-23B3DC783715}"/>
              </a:ext>
            </a:extLst>
          </p:cNvPr>
          <p:cNvSpPr txBox="1"/>
          <p:nvPr/>
        </p:nvSpPr>
        <p:spPr>
          <a:xfrm>
            <a:off x="2784400" y="3821882"/>
            <a:ext cx="681059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Having strong coordination at the national and subnational level affects the quality of the overall emergency response and leads to more effective coordination activities that saves lives.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238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374362-E237-BA39-EFB2-08FFBEEEC688}"/>
              </a:ext>
            </a:extLst>
          </p:cNvPr>
          <p:cNvSpPr txBox="1"/>
          <p:nvPr/>
        </p:nvSpPr>
        <p:spPr>
          <a:xfrm>
            <a:off x="737418" y="696972"/>
            <a:ext cx="3342967" cy="5478423"/>
          </a:xfrm>
          <a:prstGeom prst="rect">
            <a:avLst/>
          </a:prstGeom>
          <a:solidFill>
            <a:srgbClr val="9CCB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algn="r"/>
            <a:endParaRPr lang="en-US" sz="4000">
              <a:solidFill>
                <a:schemeClr val="bg1"/>
              </a:solidFill>
              <a:cs typeface="Calibri"/>
            </a:endParaRPr>
          </a:p>
          <a:p>
            <a:pPr algn="r"/>
            <a:r>
              <a:rPr lang="en-US" sz="4000">
                <a:solidFill>
                  <a:schemeClr val="bg1"/>
                </a:solidFill>
                <a:cs typeface="Calibri"/>
              </a:rPr>
              <a:t>Key Points</a:t>
            </a:r>
            <a:endParaRPr lang="en-US">
              <a:solidFill>
                <a:schemeClr val="bg1"/>
              </a:solidFill>
            </a:endParaRP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8EED4C-82BC-4340-3D2B-5FB203600AC0}"/>
              </a:ext>
            </a:extLst>
          </p:cNvPr>
          <p:cNvSpPr txBox="1"/>
          <p:nvPr/>
        </p:nvSpPr>
        <p:spPr>
          <a:xfrm>
            <a:off x="4205662" y="970977"/>
            <a:ext cx="7293270" cy="49244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defTabSz="8229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9CCB38"/>
                </a:solidFill>
                <a:cs typeface="Calibri"/>
              </a:rPr>
              <a:t>Decentralized coordination </a:t>
            </a:r>
            <a:r>
              <a:rPr lang="en-US" sz="2800" dirty="0">
                <a:solidFill>
                  <a:srgbClr val="808080"/>
                </a:solidFill>
                <a:cs typeface="Calibri"/>
              </a:rPr>
              <a:t>team close to the intervention area to interact with partners;</a:t>
            </a:r>
          </a:p>
          <a:p>
            <a:pPr marL="457200" indent="-457200" defTabSz="82296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808080"/>
              </a:solidFill>
              <a:ea typeface="Calibri"/>
              <a:cs typeface="Calibri"/>
            </a:endParaRPr>
          </a:p>
          <a:p>
            <a:pPr marL="457200" indent="-457200" defTabSz="8229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9CCB38"/>
                </a:solidFill>
                <a:cs typeface="Calibri"/>
              </a:rPr>
              <a:t>Capacity building </a:t>
            </a:r>
            <a:r>
              <a:rPr lang="en-US" sz="2800" dirty="0">
                <a:solidFill>
                  <a:srgbClr val="808080"/>
                </a:solidFill>
                <a:cs typeface="Calibri"/>
              </a:rPr>
              <a:t>for partners;</a:t>
            </a:r>
          </a:p>
          <a:p>
            <a:pPr marL="457200" indent="-457200" defTabSz="82296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808080"/>
              </a:solidFill>
              <a:ea typeface="Calibri"/>
              <a:cs typeface="Calibri"/>
            </a:endParaRPr>
          </a:p>
          <a:p>
            <a:pPr marL="457200" indent="-457200" defTabSz="8229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08080"/>
                </a:solidFill>
                <a:cs typeface="Calibri"/>
              </a:rPr>
              <a:t>Revitalization of the </a:t>
            </a:r>
            <a:r>
              <a:rPr lang="en-US" sz="2800" b="1">
                <a:solidFill>
                  <a:srgbClr val="9CCB38"/>
                </a:solidFill>
                <a:cs typeface="Calibri"/>
              </a:rPr>
              <a:t>Cluster as a platform;</a:t>
            </a:r>
            <a:endParaRPr lang="en-US" sz="2800" b="1">
              <a:solidFill>
                <a:srgbClr val="9CCB38"/>
              </a:solidFill>
              <a:ea typeface="Calibri"/>
              <a:cs typeface="Calibri"/>
            </a:endParaRPr>
          </a:p>
          <a:p>
            <a:pPr marL="457200" indent="-457200" defTabSz="82296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b="1" dirty="0">
              <a:solidFill>
                <a:srgbClr val="9CCB38"/>
              </a:solidFill>
              <a:ea typeface="Calibri"/>
              <a:cs typeface="Calibri"/>
            </a:endParaRPr>
          </a:p>
          <a:p>
            <a:pPr marL="457200" indent="-457200" defTabSz="8229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08080"/>
                </a:solidFill>
                <a:cs typeface="Calibri"/>
              </a:rPr>
              <a:t>Regular </a:t>
            </a:r>
            <a:r>
              <a:rPr lang="en-US" sz="2800" b="1">
                <a:solidFill>
                  <a:srgbClr val="9CCB38"/>
                </a:solidFill>
                <a:cs typeface="Calibri"/>
              </a:rPr>
              <a:t>multi-/bi-lateral meetings;</a:t>
            </a:r>
            <a:endParaRPr lang="en-US" sz="2800" b="1">
              <a:solidFill>
                <a:srgbClr val="9CCB38"/>
              </a:solidFill>
              <a:ea typeface="Calibri"/>
              <a:cs typeface="Calibri"/>
            </a:endParaRPr>
          </a:p>
          <a:p>
            <a:pPr marL="457200" indent="-457200" defTabSz="82296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b="1" dirty="0">
              <a:solidFill>
                <a:srgbClr val="9CCB38"/>
              </a:solidFill>
              <a:ea typeface="Calibri"/>
              <a:cs typeface="Calibri"/>
            </a:endParaRPr>
          </a:p>
          <a:p>
            <a:pPr marL="457200" indent="-457200" defTabSz="8229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08080"/>
                </a:solidFill>
                <a:cs typeface="Calibri"/>
              </a:rPr>
              <a:t>Development of </a:t>
            </a:r>
            <a:r>
              <a:rPr lang="en-US" sz="2800" b="1" dirty="0">
                <a:solidFill>
                  <a:srgbClr val="9CCB38"/>
                </a:solidFill>
                <a:cs typeface="Calibri"/>
              </a:rPr>
              <a:t>technical documents and guidance</a:t>
            </a:r>
            <a:r>
              <a:rPr lang="en-US" sz="2800" dirty="0">
                <a:solidFill>
                  <a:srgbClr val="808080"/>
                </a:solidFill>
                <a:cs typeface="Calibri"/>
              </a:rPr>
              <a:t> for partners;</a:t>
            </a:r>
          </a:p>
          <a:p>
            <a:pPr marL="457200" indent="-457200" defTabSz="82296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808080"/>
              </a:solidFill>
              <a:ea typeface="Calibri"/>
              <a:cs typeface="Calibri"/>
            </a:endParaRPr>
          </a:p>
          <a:p>
            <a:pPr marL="457200" indent="-457200" defTabSz="8229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9CCB38"/>
                </a:solidFill>
                <a:cs typeface="Calibri"/>
              </a:rPr>
              <a:t>Collect, analyze and use data </a:t>
            </a:r>
            <a:endParaRPr lang="en-US" sz="2800" dirty="0">
              <a:solidFill>
                <a:srgbClr val="808080"/>
              </a:solidFill>
              <a:cs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28F29E-655B-FA7B-F11A-A8B8F882D033}"/>
              </a:ext>
            </a:extLst>
          </p:cNvPr>
          <p:cNvGrpSpPr/>
          <p:nvPr/>
        </p:nvGrpSpPr>
        <p:grpSpPr>
          <a:xfrm>
            <a:off x="10211318" y="5727049"/>
            <a:ext cx="1611966" cy="484612"/>
            <a:chOff x="10211323" y="5732138"/>
            <a:chExt cx="1879297" cy="565566"/>
          </a:xfrm>
        </p:grpSpPr>
        <p:pic>
          <p:nvPicPr>
            <p:cNvPr id="5" name="Picture 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6C04ACFA-2F5E-BA4E-39B9-D49414E49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11323" y="5835717"/>
              <a:ext cx="1382788" cy="46198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98D4FE7-4A19-9702-7C45-75443C928382}"/>
                </a:ext>
              </a:extLst>
            </p:cNvPr>
            <p:cNvSpPr/>
            <p:nvPr/>
          </p:nvSpPr>
          <p:spPr>
            <a:xfrm>
              <a:off x="10667999" y="5819482"/>
              <a:ext cx="516193" cy="147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49B394-8515-69B2-6842-0EA6DA1966BB}"/>
                </a:ext>
              </a:extLst>
            </p:cNvPr>
            <p:cNvSpPr txBox="1"/>
            <p:nvPr/>
          </p:nvSpPr>
          <p:spPr>
            <a:xfrm>
              <a:off x="10554330" y="5732138"/>
              <a:ext cx="1536290" cy="32327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>
                  <a:solidFill>
                    <a:srgbClr val="808080"/>
                  </a:solidFill>
                  <a:cs typeface="Calibri"/>
                </a:rPr>
                <a:t>DRC</a:t>
              </a:r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125399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holding a child and a person holding a baby&#10;&#10;Description automatically generated">
            <a:extLst>
              <a:ext uri="{FF2B5EF4-FFF2-40B4-BE49-F238E27FC236}">
                <a16:creationId xmlns:a16="http://schemas.microsoft.com/office/drawing/2014/main" id="{36CD605A-5896-66FF-F4C6-40484D61D2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19" r="18419"/>
          <a:stretch/>
        </p:blipFill>
        <p:spPr>
          <a:xfrm>
            <a:off x="2758578" y="10"/>
            <a:ext cx="10705962" cy="758951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5C0DCA-8E6D-745C-5ADA-975722259AD8}"/>
              </a:ext>
            </a:extLst>
          </p:cNvPr>
          <p:cNvSpPr txBox="1"/>
          <p:nvPr/>
        </p:nvSpPr>
        <p:spPr>
          <a:xfrm>
            <a:off x="532554" y="373262"/>
            <a:ext cx="3973385" cy="3692028"/>
          </a:xfrm>
          <a:prstGeom prst="rect">
            <a:avLst/>
          </a:prstGeom>
          <a:noFill/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>
                <a:solidFill>
                  <a:srgbClr val="808080"/>
                </a:solidFill>
                <a:latin typeface="+mj-lt"/>
                <a:ea typeface="+mj-ea"/>
                <a:cs typeface="+mj-cs"/>
              </a:rPr>
              <a:t>Thank you</a:t>
            </a:r>
            <a:endParaRPr lang="en-US" sz="5200" b="1">
              <a:solidFill>
                <a:srgbClr val="808080"/>
              </a:solidFill>
              <a:latin typeface="+mj-lt"/>
              <a:ea typeface="+mj-ea"/>
              <a:cs typeface="Calibri Light"/>
            </a:endParaRP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E85B0A6F-5E9B-9DB3-88DA-2812E5FF4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382" y="5339258"/>
            <a:ext cx="1382788" cy="46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2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374362-E237-BA39-EFB2-08FFBEEEC688}"/>
              </a:ext>
            </a:extLst>
          </p:cNvPr>
          <p:cNvSpPr txBox="1"/>
          <p:nvPr/>
        </p:nvSpPr>
        <p:spPr>
          <a:xfrm>
            <a:off x="737418" y="717559"/>
            <a:ext cx="3342967" cy="5416868"/>
          </a:xfrm>
          <a:prstGeom prst="rect">
            <a:avLst/>
          </a:prstGeom>
          <a:solidFill>
            <a:srgbClr val="9CCB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algn="r"/>
            <a:r>
              <a:rPr lang="en-US" sz="4000">
                <a:solidFill>
                  <a:schemeClr val="bg1"/>
                </a:solidFill>
                <a:cs typeface="Calibri"/>
              </a:rPr>
              <a:t>Agenda</a:t>
            </a:r>
            <a:endParaRPr lang="en-US"/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9A4915BD-AE4D-D32A-3BE8-566BA3065EAE}"/>
              </a:ext>
            </a:extLst>
          </p:cNvPr>
          <p:cNvSpPr txBox="1"/>
          <p:nvPr/>
        </p:nvSpPr>
        <p:spPr>
          <a:xfrm>
            <a:off x="5112153" y="1670882"/>
            <a:ext cx="5578664" cy="3523203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14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808080"/>
                </a:solidFill>
              </a:rPr>
              <a:t>Welcome and introduction  – </a:t>
            </a:r>
            <a:r>
              <a:rPr lang="en-US" sz="2400" i="1" dirty="0">
                <a:solidFill>
                  <a:srgbClr val="808080"/>
                </a:solidFill>
              </a:rPr>
              <a:t>GNC-CT</a:t>
            </a:r>
            <a:endParaRPr lang="en-US" sz="2400" i="1" dirty="0">
              <a:solidFill>
                <a:srgbClr val="808080"/>
              </a:solidFill>
              <a:cs typeface="Calibri"/>
            </a:endParaRPr>
          </a:p>
          <a:p>
            <a:pPr marL="2540">
              <a:lnSpc>
                <a:spcPct val="90000"/>
              </a:lnSpc>
              <a:spcAft>
                <a:spcPts val="600"/>
              </a:spcAft>
            </a:pPr>
            <a:endParaRPr lang="en-US" sz="600" dirty="0">
              <a:solidFill>
                <a:srgbClr val="808080"/>
              </a:solidFill>
              <a:cs typeface="Calibri"/>
            </a:endParaRPr>
          </a:p>
          <a:p>
            <a:pPr marL="23114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808080"/>
                </a:solidFill>
              </a:rPr>
              <a:t>Coordination experiences in DRC – </a:t>
            </a:r>
            <a:endParaRPr lang="en-US" sz="2400" i="1" dirty="0">
              <a:solidFill>
                <a:srgbClr val="808080"/>
              </a:solidFill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600" dirty="0">
              <a:solidFill>
                <a:srgbClr val="808080"/>
              </a:solidFill>
              <a:cs typeface="Calibri"/>
            </a:endParaRPr>
          </a:p>
          <a:p>
            <a:pPr marL="68834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808080"/>
                </a:solidFill>
                <a:cs typeface="Calibri"/>
              </a:rPr>
              <a:t>Successes, challenges / gaps and the way forward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600" dirty="0">
              <a:solidFill>
                <a:srgbClr val="808080"/>
              </a:solidFill>
              <a:cs typeface="Calibri"/>
            </a:endParaRPr>
          </a:p>
          <a:p>
            <a:pPr marL="68834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808080"/>
                </a:solidFill>
                <a:cs typeface="Calibri"/>
              </a:rPr>
              <a:t>Key points</a:t>
            </a:r>
          </a:p>
          <a:p>
            <a:pPr marL="254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808080"/>
              </a:solidFill>
              <a:cs typeface="Calibri"/>
            </a:endParaRPr>
          </a:p>
          <a:p>
            <a:pPr marL="23114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808080"/>
                </a:solidFill>
              </a:rPr>
              <a:t>Q&amp;A</a:t>
            </a:r>
            <a:endParaRPr lang="en-US" sz="2400" dirty="0">
              <a:solidFill>
                <a:srgbClr val="808080"/>
              </a:solidFill>
              <a:cs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C03821-33A2-083D-B7C9-4A31DC9C6C0C}"/>
              </a:ext>
            </a:extLst>
          </p:cNvPr>
          <p:cNvGrpSpPr/>
          <p:nvPr/>
        </p:nvGrpSpPr>
        <p:grpSpPr>
          <a:xfrm>
            <a:off x="10211318" y="5727049"/>
            <a:ext cx="1611966" cy="484612"/>
            <a:chOff x="10211323" y="5732138"/>
            <a:chExt cx="1879297" cy="565566"/>
          </a:xfrm>
        </p:grpSpPr>
        <p:pic>
          <p:nvPicPr>
            <p:cNvPr id="5" name="Picture 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4F65BE1F-3482-63DD-0659-836260FC3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11323" y="5835717"/>
              <a:ext cx="1382788" cy="46198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9B94CDE-8738-00B1-94C8-D7DFBDF586E5}"/>
                </a:ext>
              </a:extLst>
            </p:cNvPr>
            <p:cNvSpPr/>
            <p:nvPr/>
          </p:nvSpPr>
          <p:spPr>
            <a:xfrm>
              <a:off x="10667999" y="5819482"/>
              <a:ext cx="516193" cy="147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05C200A4-F927-4508-AD7D-7E0AB0F82097}"/>
                </a:ext>
              </a:extLst>
            </p:cNvPr>
            <p:cNvSpPr txBox="1"/>
            <p:nvPr/>
          </p:nvSpPr>
          <p:spPr>
            <a:xfrm>
              <a:off x="10554330" y="5732138"/>
              <a:ext cx="1536290" cy="32327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rgbClr val="808080"/>
                  </a:solidFill>
                  <a:cs typeface="Calibri"/>
                </a:rPr>
                <a:t>DRC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3077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outside with a group of children&#10;&#10;Description automatically generated">
            <a:extLst>
              <a:ext uri="{FF2B5EF4-FFF2-40B4-BE49-F238E27FC236}">
                <a16:creationId xmlns:a16="http://schemas.microsoft.com/office/drawing/2014/main" id="{AF5E991B-2CDF-DA85-90FF-3C57E0749E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41" b="35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AE902B-C3B1-A68B-BDD9-088CD250A003}"/>
              </a:ext>
            </a:extLst>
          </p:cNvPr>
          <p:cNvSpPr txBox="1"/>
          <p:nvPr/>
        </p:nvSpPr>
        <p:spPr>
          <a:xfrm>
            <a:off x="2309249" y="2526481"/>
            <a:ext cx="7581900" cy="25146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Introduction  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60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0339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374362-E237-BA39-EFB2-08FFBEEEC688}"/>
              </a:ext>
            </a:extLst>
          </p:cNvPr>
          <p:cNvSpPr txBox="1"/>
          <p:nvPr/>
        </p:nvSpPr>
        <p:spPr>
          <a:xfrm>
            <a:off x="737418" y="717559"/>
            <a:ext cx="3342967" cy="5416868"/>
          </a:xfrm>
          <a:prstGeom prst="rect">
            <a:avLst/>
          </a:prstGeom>
          <a:solidFill>
            <a:srgbClr val="9CCB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algn="r"/>
            <a:r>
              <a:rPr lang="en-US" sz="4000">
                <a:solidFill>
                  <a:schemeClr val="bg1"/>
                </a:solidFill>
                <a:cs typeface="Calibri"/>
              </a:rPr>
              <a:t>Introduction</a:t>
            </a:r>
            <a:endParaRPr lang="en-US"/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BED91B-C76C-8899-DD59-B4F4064849B5}"/>
              </a:ext>
            </a:extLst>
          </p:cNvPr>
          <p:cNvSpPr txBox="1"/>
          <p:nvPr/>
        </p:nvSpPr>
        <p:spPr>
          <a:xfrm>
            <a:off x="4960836" y="1986238"/>
            <a:ext cx="6330983" cy="29084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rgbClr val="808080"/>
                </a:solidFill>
                <a:cs typeface="Calibri" panose="020F0502020204030204"/>
              </a:rPr>
              <a:t>Importance of regional level calls</a:t>
            </a: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rgbClr val="808080"/>
                </a:solidFill>
                <a:cs typeface="Calibri" panose="020F0502020204030204"/>
              </a:rPr>
              <a:t>Purpose of this session – Coordination &amp; IM success in DRC (national and subnational)</a:t>
            </a: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rgbClr val="808080"/>
                </a:solidFill>
                <a:cs typeface="Calibri" panose="020F0502020204030204"/>
              </a:rPr>
              <a:t>Importance of coordination</a:t>
            </a:r>
            <a:endParaRPr lang="en-US" sz="2800" i="1" dirty="0">
              <a:solidFill>
                <a:srgbClr val="808080"/>
              </a:solidFill>
              <a:cs typeface="Calibri" panose="020F0502020204030204"/>
            </a:endParaRP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endParaRPr lang="en-US" sz="2800" dirty="0">
              <a:solidFill>
                <a:srgbClr val="808080"/>
              </a:solidFill>
              <a:cs typeface="Calibri" panose="020F050202020403020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1BE203F-2500-ED35-A3B8-47C60DF2765C}"/>
              </a:ext>
            </a:extLst>
          </p:cNvPr>
          <p:cNvGrpSpPr/>
          <p:nvPr/>
        </p:nvGrpSpPr>
        <p:grpSpPr>
          <a:xfrm>
            <a:off x="10211318" y="5727049"/>
            <a:ext cx="1611966" cy="484612"/>
            <a:chOff x="10211323" y="5732138"/>
            <a:chExt cx="1879297" cy="565566"/>
          </a:xfrm>
        </p:grpSpPr>
        <p:pic>
          <p:nvPicPr>
            <p:cNvPr id="5" name="Picture 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97B4DA2F-73DE-3F38-E964-3D07695CB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11323" y="5835717"/>
              <a:ext cx="1382788" cy="46198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665C4A-7B7E-D7C0-066B-FDC63EABF5A0}"/>
                </a:ext>
              </a:extLst>
            </p:cNvPr>
            <p:cNvSpPr/>
            <p:nvPr/>
          </p:nvSpPr>
          <p:spPr>
            <a:xfrm>
              <a:off x="10667999" y="5819482"/>
              <a:ext cx="516193" cy="147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343048-700F-621C-833D-8C9E46A33843}"/>
                </a:ext>
              </a:extLst>
            </p:cNvPr>
            <p:cNvSpPr txBox="1"/>
            <p:nvPr/>
          </p:nvSpPr>
          <p:spPr>
            <a:xfrm>
              <a:off x="10554330" y="5732138"/>
              <a:ext cx="1536290" cy="32327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rgbClr val="808080"/>
                  </a:solidFill>
                  <a:cs typeface="Calibri"/>
                </a:rPr>
                <a:t>DRC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7178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chairs under a tree&#10;&#10;Description automatically generated">
            <a:extLst>
              <a:ext uri="{FF2B5EF4-FFF2-40B4-BE49-F238E27FC236}">
                <a16:creationId xmlns:a16="http://schemas.microsoft.com/office/drawing/2014/main" id="{FBE4CA7F-4CBE-59E7-28A3-CBB9668649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17" b="80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09D2EA-540E-3BF3-9C01-867A508E72FB}"/>
              </a:ext>
            </a:extLst>
          </p:cNvPr>
          <p:cNvSpPr txBox="1"/>
          <p:nvPr/>
        </p:nvSpPr>
        <p:spPr>
          <a:xfrm>
            <a:off x="2302193" y="2460933"/>
            <a:ext cx="7581900" cy="25146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DRC 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60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Calibri Light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60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Calibr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C2A57D-F3C6-6328-30E8-36D7A10F76FC}"/>
              </a:ext>
            </a:extLst>
          </p:cNvPr>
          <p:cNvSpPr txBox="1"/>
          <p:nvPr/>
        </p:nvSpPr>
        <p:spPr>
          <a:xfrm>
            <a:off x="2008252" y="3709084"/>
            <a:ext cx="8179522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i="1">
                <a:solidFill>
                  <a:srgbClr val="3F3F3F"/>
                </a:solidFill>
                <a:cs typeface="Calibri" panose="020F0502020204030204"/>
              </a:rPr>
              <a:t>A more coordinated response</a:t>
            </a:r>
          </a:p>
        </p:txBody>
      </p:sp>
    </p:spTree>
    <p:extLst>
      <p:ext uri="{BB962C8B-B14F-4D97-AF65-F5344CB8AC3E}">
        <p14:creationId xmlns:p14="http://schemas.microsoft.com/office/powerpoint/2010/main" val="381493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908E2D-F85F-8EC9-2B4A-E1BFA6C19CF0}"/>
              </a:ext>
            </a:extLst>
          </p:cNvPr>
          <p:cNvSpPr txBox="1"/>
          <p:nvPr/>
        </p:nvSpPr>
        <p:spPr>
          <a:xfrm>
            <a:off x="4724674" y="1337907"/>
            <a:ext cx="6104887" cy="40010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2600" b="1" dirty="0">
                <a:solidFill>
                  <a:srgbClr val="9CCB38"/>
                </a:solidFill>
                <a:cs typeface="Calibri"/>
              </a:rPr>
              <a:t>National coordination </a:t>
            </a:r>
            <a:r>
              <a:rPr lang="en-US" sz="2600" dirty="0">
                <a:solidFill>
                  <a:srgbClr val="808080"/>
                </a:solidFill>
                <a:cs typeface="Calibri"/>
              </a:rPr>
              <a:t>based in Kinshasa (UNICEF, COOPI, PRONANUT)</a:t>
            </a:r>
          </a:p>
          <a:p>
            <a:pPr defTabSz="822960">
              <a:spcAft>
                <a:spcPts val="600"/>
              </a:spcAft>
            </a:pPr>
            <a:endParaRPr lang="en-US" sz="2600" dirty="0">
              <a:solidFill>
                <a:srgbClr val="808080"/>
              </a:solidFill>
              <a:cs typeface="Calibri"/>
            </a:endParaRP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2600" b="1" dirty="0">
                <a:solidFill>
                  <a:srgbClr val="9CCB38"/>
                </a:solidFill>
                <a:cs typeface="Calibri"/>
              </a:rPr>
              <a:t>Five (5) sub-national offices </a:t>
            </a:r>
            <a:r>
              <a:rPr lang="en-US" sz="2600" dirty="0">
                <a:solidFill>
                  <a:srgbClr val="808080"/>
                </a:solidFill>
                <a:cs typeface="Calibri"/>
              </a:rPr>
              <a:t>with a coordinator, an INGO/NNGO and PRONANUT co-leadership each</a:t>
            </a:r>
          </a:p>
          <a:p>
            <a:pPr defTabSz="822960">
              <a:spcAft>
                <a:spcPts val="600"/>
              </a:spcAft>
            </a:pPr>
            <a:endParaRPr lang="en-US" sz="2600" dirty="0">
              <a:solidFill>
                <a:srgbClr val="808080"/>
              </a:solidFill>
              <a:cs typeface="Calibri"/>
            </a:endParaRP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2600" b="1" dirty="0">
                <a:solidFill>
                  <a:srgbClr val="9CCB38"/>
                </a:solidFill>
                <a:cs typeface="Calibri"/>
              </a:rPr>
              <a:t>Two (2) Information Management Officers </a:t>
            </a:r>
            <a:r>
              <a:rPr lang="en-US" sz="2600" dirty="0">
                <a:solidFill>
                  <a:srgbClr val="808080"/>
                </a:solidFill>
                <a:cs typeface="Calibri"/>
              </a:rPr>
              <a:t>(national + East)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374362-E237-BA39-EFB2-08FFBEEEC688}"/>
              </a:ext>
            </a:extLst>
          </p:cNvPr>
          <p:cNvSpPr txBox="1"/>
          <p:nvPr/>
        </p:nvSpPr>
        <p:spPr>
          <a:xfrm>
            <a:off x="655482" y="688778"/>
            <a:ext cx="3342967" cy="5478423"/>
          </a:xfrm>
          <a:prstGeom prst="rect">
            <a:avLst/>
          </a:prstGeom>
          <a:solidFill>
            <a:srgbClr val="9CCB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algn="r"/>
            <a:endParaRPr lang="en-US" sz="4000" dirty="0">
              <a:solidFill>
                <a:schemeClr val="bg1"/>
              </a:solidFill>
              <a:cs typeface="Calibri"/>
            </a:endParaRPr>
          </a:p>
          <a:p>
            <a:pPr algn="r"/>
            <a:r>
              <a:rPr lang="en-US" sz="4000" dirty="0">
                <a:solidFill>
                  <a:schemeClr val="bg1"/>
                </a:solidFill>
                <a:cs typeface="Calibri"/>
              </a:rPr>
              <a:t>The Structure</a:t>
            </a:r>
            <a:endParaRPr lang="en-US" dirty="0">
              <a:solidFill>
                <a:schemeClr val="bg1"/>
              </a:solidFill>
            </a:endParaRPr>
          </a:p>
          <a:p>
            <a:pPr algn="l"/>
            <a:endParaRPr lang="en-US"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9EC9BE4-E177-DF5C-F759-772AFBDF52FD}"/>
              </a:ext>
            </a:extLst>
          </p:cNvPr>
          <p:cNvGrpSpPr/>
          <p:nvPr/>
        </p:nvGrpSpPr>
        <p:grpSpPr>
          <a:xfrm>
            <a:off x="10211318" y="5727049"/>
            <a:ext cx="1611966" cy="484612"/>
            <a:chOff x="10211323" y="5732138"/>
            <a:chExt cx="1879297" cy="565566"/>
          </a:xfrm>
        </p:grpSpPr>
        <p:pic>
          <p:nvPicPr>
            <p:cNvPr id="4" name="Picture 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5A360C9F-8E93-EB99-9F45-4DA7919AD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11323" y="5835717"/>
              <a:ext cx="1382788" cy="46198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E75AC9B-A33C-C5C1-EBE6-EC78122695A3}"/>
                </a:ext>
              </a:extLst>
            </p:cNvPr>
            <p:cNvSpPr/>
            <p:nvPr/>
          </p:nvSpPr>
          <p:spPr>
            <a:xfrm>
              <a:off x="10667999" y="5819482"/>
              <a:ext cx="516193" cy="147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138DDE-4E85-B7DE-4921-628F41F75715}"/>
                </a:ext>
              </a:extLst>
            </p:cNvPr>
            <p:cNvSpPr txBox="1"/>
            <p:nvPr/>
          </p:nvSpPr>
          <p:spPr>
            <a:xfrm>
              <a:off x="10554330" y="5732138"/>
              <a:ext cx="1536290" cy="32327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rgbClr val="808080"/>
                  </a:solidFill>
                  <a:cs typeface="Calibri"/>
                </a:rPr>
                <a:t>DRC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9692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283" y="136944"/>
            <a:ext cx="6633233" cy="6440407"/>
          </a:xfrm>
          <a:prstGeom prst="rect">
            <a:avLst/>
          </a:prstGeom>
        </p:spPr>
      </p:pic>
      <p:sp>
        <p:nvSpPr>
          <p:cNvPr id="7" name="Rectangle 35"/>
          <p:cNvSpPr>
            <a:spLocks noChangeArrowheads="1"/>
          </p:cNvSpPr>
          <p:nvPr/>
        </p:nvSpPr>
        <p:spPr bwMode="auto">
          <a:xfrm>
            <a:off x="10379310" y="531994"/>
            <a:ext cx="18223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1800" b="1" dirty="0">
                <a:solidFill>
                  <a:srgbClr val="61A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COHP Bunia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Ituri, Haut-Uele.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938" y="493713"/>
            <a:ext cx="2476500" cy="20928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3000" b="1" dirty="0">
                <a:solidFill>
                  <a:srgbClr val="95C9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of the Nutrition Cluster</a:t>
            </a:r>
          </a:p>
          <a:p>
            <a:pPr>
              <a:defRPr/>
            </a:pPr>
            <a:r>
              <a:rPr lang="it-IT" sz="2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and sub-national levels</a:t>
            </a:r>
          </a:p>
        </p:txBody>
      </p:sp>
      <p:sp>
        <p:nvSpPr>
          <p:cNvPr id="9" name="Rectangle 35"/>
          <p:cNvSpPr>
            <a:spLocks noChangeArrowheads="1"/>
          </p:cNvSpPr>
          <p:nvPr/>
        </p:nvSpPr>
        <p:spPr bwMode="auto">
          <a:xfrm>
            <a:off x="10053691" y="2006202"/>
            <a:ext cx="2147970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1800" b="1" dirty="0">
                <a:solidFill>
                  <a:srgbClr val="37A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COHP Goma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North-Kivu.</a:t>
            </a:r>
          </a:p>
        </p:txBody>
      </p:sp>
      <p:sp>
        <p:nvSpPr>
          <p:cNvPr id="10" name="Rectangle 35"/>
          <p:cNvSpPr>
            <a:spLocks noChangeArrowheads="1"/>
          </p:cNvSpPr>
          <p:nvPr/>
        </p:nvSpPr>
        <p:spPr bwMode="auto">
          <a:xfrm>
            <a:off x="9829192" y="3446760"/>
            <a:ext cx="2147970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1800" b="1" dirty="0">
                <a:solidFill>
                  <a:srgbClr val="44BB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COHP Bukavu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South-Kivu, Maniema.</a:t>
            </a:r>
          </a:p>
        </p:txBody>
      </p:sp>
      <p:sp>
        <p:nvSpPr>
          <p:cNvPr id="11" name="Rectangle 35"/>
          <p:cNvSpPr>
            <a:spLocks noChangeArrowheads="1"/>
          </p:cNvSpPr>
          <p:nvPr/>
        </p:nvSpPr>
        <p:spPr bwMode="auto">
          <a:xfrm>
            <a:off x="9909622" y="5011389"/>
            <a:ext cx="2147970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1800" b="1" dirty="0">
                <a:solidFill>
                  <a:srgbClr val="879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COHP Kalemie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Tanganyika, Haut-Katanga.</a:t>
            </a:r>
          </a:p>
        </p:txBody>
      </p:sp>
      <p:sp>
        <p:nvSpPr>
          <p:cNvPr id="12" name="Rectangle 35"/>
          <p:cNvSpPr>
            <a:spLocks noChangeArrowheads="1"/>
          </p:cNvSpPr>
          <p:nvPr/>
        </p:nvSpPr>
        <p:spPr bwMode="auto">
          <a:xfrm>
            <a:off x="4156256" y="4903648"/>
            <a:ext cx="2269348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1800" b="1" dirty="0">
                <a:solidFill>
                  <a:srgbClr val="A1C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Relais humanitaire Kananga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Kasai, Kasai-Central, Kasai-Oriental, Lomami, Sankuru.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318877" y="3574473"/>
            <a:ext cx="674230" cy="139483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9394854" y="4132430"/>
            <a:ext cx="586645" cy="957847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9268691" y="2791691"/>
            <a:ext cx="640931" cy="68567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9394854" y="2153920"/>
            <a:ext cx="720089" cy="328375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9628909" y="830501"/>
            <a:ext cx="769925" cy="492608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10050059" y="2437651"/>
            <a:ext cx="10070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1500" b="1" dirty="0">
                <a:solidFill>
                  <a:srgbClr val="EE7B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 East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83428" y="4132430"/>
            <a:ext cx="135806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1500" b="1" dirty="0">
                <a:solidFill>
                  <a:srgbClr val="EE7B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IMO</a:t>
            </a:r>
          </a:p>
        </p:txBody>
      </p:sp>
      <p:sp>
        <p:nvSpPr>
          <p:cNvPr id="58" name="Rectangle 35"/>
          <p:cNvSpPr>
            <a:spLocks noChangeArrowheads="1"/>
          </p:cNvSpPr>
          <p:nvPr/>
        </p:nvSpPr>
        <p:spPr bwMode="auto">
          <a:xfrm>
            <a:off x="383428" y="3426162"/>
            <a:ext cx="33411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15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lead-agency: </a:t>
            </a:r>
            <a:r>
              <a:rPr lang="it-IT" altLang="en-US" sz="1500" b="1" dirty="0">
                <a:solidFill>
                  <a:srgbClr val="8DC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UNICEF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15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Co-lead IONG: </a:t>
            </a:r>
            <a:r>
              <a:rPr lang="it-IT" altLang="en-US" sz="1500" b="1" dirty="0">
                <a:solidFill>
                  <a:srgbClr val="8DC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COOPI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15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co-lead: </a:t>
            </a:r>
            <a:r>
              <a:rPr lang="it-IT" altLang="en-US" sz="1500" b="1" dirty="0">
                <a:solidFill>
                  <a:srgbClr val="8DC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PRONANUT</a:t>
            </a:r>
            <a:endParaRPr lang="it-IT" altLang="en-US" sz="1500" dirty="0">
              <a:solidFill>
                <a:srgbClr val="8DC1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12670" y="3138208"/>
            <a:ext cx="2595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b="1" dirty="0">
                <a:solidFill>
                  <a:srgbClr val="8DC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Coordination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023002" y="3304243"/>
            <a:ext cx="1928560" cy="52904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CE1EC78F-9EC6-BBF6-1654-2F28D63796F8}"/>
              </a:ext>
            </a:extLst>
          </p:cNvPr>
          <p:cNvGrpSpPr/>
          <p:nvPr/>
        </p:nvGrpSpPr>
        <p:grpSpPr>
          <a:xfrm>
            <a:off x="10211318" y="5727049"/>
            <a:ext cx="1611966" cy="484612"/>
            <a:chOff x="10211323" y="5732138"/>
            <a:chExt cx="1879297" cy="565566"/>
          </a:xfrm>
        </p:grpSpPr>
        <p:pic>
          <p:nvPicPr>
            <p:cNvPr id="3" name="Picture 2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9A6F5601-52FB-FA41-E080-31D0DE0E2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11323" y="5835717"/>
              <a:ext cx="1382788" cy="46198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56338DF-E0BE-3A9D-F52B-DE7AEFDD5C78}"/>
                </a:ext>
              </a:extLst>
            </p:cNvPr>
            <p:cNvSpPr/>
            <p:nvPr/>
          </p:nvSpPr>
          <p:spPr>
            <a:xfrm>
              <a:off x="10667999" y="5819482"/>
              <a:ext cx="516193" cy="147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8DF3E5-AA14-97CA-C0E4-17B01D8C6E32}"/>
                </a:ext>
              </a:extLst>
            </p:cNvPr>
            <p:cNvSpPr txBox="1"/>
            <p:nvPr/>
          </p:nvSpPr>
          <p:spPr>
            <a:xfrm>
              <a:off x="10554330" y="5732138"/>
              <a:ext cx="1536290" cy="32327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rgbClr val="808080"/>
                  </a:solidFill>
                  <a:cs typeface="Calibri"/>
                </a:rPr>
                <a:t>DRC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7375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908E2D-F85F-8EC9-2B4A-E1BFA6C19CF0}"/>
              </a:ext>
            </a:extLst>
          </p:cNvPr>
          <p:cNvSpPr txBox="1"/>
          <p:nvPr/>
        </p:nvSpPr>
        <p:spPr>
          <a:xfrm>
            <a:off x="4241789" y="1242556"/>
            <a:ext cx="7155615" cy="45288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800" b="1" dirty="0">
                <a:solidFill>
                  <a:srgbClr val="808080"/>
                </a:solidFill>
                <a:cs typeface="Calibri"/>
              </a:rPr>
              <a:t>Historical coordination: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rgbClr val="808080"/>
                </a:solidFill>
                <a:cs typeface="Calibri"/>
              </a:rPr>
              <a:t>UNICEF + Co-lead at national level (2006-2018). In 2018, </a:t>
            </a:r>
            <a:r>
              <a:rPr lang="en-US" sz="2800" b="1" dirty="0">
                <a:solidFill>
                  <a:srgbClr val="9CCB38"/>
                </a:solidFill>
                <a:cs typeface="Calibri"/>
              </a:rPr>
              <a:t>PRONANUT</a:t>
            </a:r>
            <a:r>
              <a:rPr lang="en-US" sz="2800" dirty="0">
                <a:solidFill>
                  <a:srgbClr val="808080"/>
                </a:solidFill>
                <a:cs typeface="Calibri"/>
              </a:rPr>
              <a:t> became the co-lead of coordination. </a:t>
            </a:r>
            <a:r>
              <a:rPr lang="en-US" sz="2800" b="1" dirty="0">
                <a:solidFill>
                  <a:srgbClr val="9CCB38"/>
                </a:solidFill>
                <a:cs typeface="Calibri"/>
              </a:rPr>
              <a:t>Five subnational coordinators </a:t>
            </a:r>
            <a:r>
              <a:rPr lang="en-US" sz="2800" dirty="0">
                <a:solidFill>
                  <a:srgbClr val="808080"/>
                </a:solidFill>
                <a:cs typeface="Calibri"/>
              </a:rPr>
              <a:t>from 2020.</a:t>
            </a:r>
            <a:endParaRPr lang="fr-FR" sz="2800" dirty="0">
              <a:solidFill>
                <a:srgbClr val="808080"/>
              </a:solidFill>
              <a:cs typeface="Calibri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b="1" dirty="0">
                <a:solidFill>
                  <a:srgbClr val="9CCB38"/>
                </a:solidFill>
                <a:cs typeface="Calibri"/>
              </a:rPr>
              <a:t>Technical working groups </a:t>
            </a:r>
            <a:r>
              <a:rPr lang="en-US" sz="2800" dirty="0">
                <a:solidFill>
                  <a:srgbClr val="808080"/>
                </a:solidFill>
                <a:cs typeface="Calibri"/>
              </a:rPr>
              <a:t>(GTT ANJE-U and GTT PCIMA) were established in 2018. </a:t>
            </a:r>
            <a:endParaRPr lang="fr-FR" sz="2800" dirty="0">
              <a:solidFill>
                <a:srgbClr val="808080"/>
              </a:solidFill>
              <a:cs typeface="Calibri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rgbClr val="808080"/>
                </a:solidFill>
                <a:cs typeface="Calibri"/>
              </a:rPr>
              <a:t>A </a:t>
            </a:r>
            <a:r>
              <a:rPr lang="en-US" sz="2800" b="1" dirty="0">
                <a:solidFill>
                  <a:srgbClr val="9CCB38"/>
                </a:solidFill>
                <a:cs typeface="Calibri"/>
              </a:rPr>
              <a:t>dedicated IMO </a:t>
            </a:r>
            <a:r>
              <a:rPr lang="en-US" sz="2800" dirty="0">
                <a:solidFill>
                  <a:srgbClr val="808080"/>
                </a:solidFill>
                <a:cs typeface="Calibri"/>
              </a:rPr>
              <a:t>was introduced in 2019, two since 2020.</a:t>
            </a:r>
            <a:endParaRPr lang="fr-FR" sz="2800" dirty="0">
              <a:solidFill>
                <a:srgbClr val="808080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374362-E237-BA39-EFB2-08FFBEEEC688}"/>
              </a:ext>
            </a:extLst>
          </p:cNvPr>
          <p:cNvSpPr txBox="1"/>
          <p:nvPr/>
        </p:nvSpPr>
        <p:spPr>
          <a:xfrm>
            <a:off x="655482" y="688778"/>
            <a:ext cx="3342967" cy="5478423"/>
          </a:xfrm>
          <a:prstGeom prst="rect">
            <a:avLst/>
          </a:prstGeom>
          <a:solidFill>
            <a:srgbClr val="9CCB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pPr algn="r"/>
            <a:r>
              <a:rPr lang="en-US" sz="4000" dirty="0">
                <a:solidFill>
                  <a:schemeClr val="bg1"/>
                </a:solidFill>
                <a:cs typeface="Calibri"/>
              </a:rPr>
              <a:t>Past response efforts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algn="l"/>
            <a:endParaRPr lang="en-US" dirty="0"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B1A005-CDE1-2AD9-4BF4-0D3A0193C546}"/>
              </a:ext>
            </a:extLst>
          </p:cNvPr>
          <p:cNvGrpSpPr/>
          <p:nvPr/>
        </p:nvGrpSpPr>
        <p:grpSpPr>
          <a:xfrm>
            <a:off x="10211318" y="5727049"/>
            <a:ext cx="1611966" cy="484612"/>
            <a:chOff x="10211323" y="5732138"/>
            <a:chExt cx="1879297" cy="565566"/>
          </a:xfrm>
        </p:grpSpPr>
        <p:pic>
          <p:nvPicPr>
            <p:cNvPr id="4" name="Picture 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85758544-FBFD-961F-46B9-095EB4B09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11323" y="5835717"/>
              <a:ext cx="1382788" cy="46198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CA9BE8-869B-8768-ADBC-6FCF8152D1A6}"/>
                </a:ext>
              </a:extLst>
            </p:cNvPr>
            <p:cNvSpPr/>
            <p:nvPr/>
          </p:nvSpPr>
          <p:spPr>
            <a:xfrm>
              <a:off x="10667999" y="5819482"/>
              <a:ext cx="516193" cy="147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5D0633-441A-B7A0-04AF-23BFEC0E52BC}"/>
                </a:ext>
              </a:extLst>
            </p:cNvPr>
            <p:cNvSpPr txBox="1"/>
            <p:nvPr/>
          </p:nvSpPr>
          <p:spPr>
            <a:xfrm>
              <a:off x="10554330" y="5732138"/>
              <a:ext cx="1536290" cy="32327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rgbClr val="808080"/>
                  </a:solidFill>
                  <a:cs typeface="Calibri"/>
                </a:rPr>
                <a:t>DRC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3148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908E2D-F85F-8EC9-2B4A-E1BFA6C19CF0}"/>
              </a:ext>
            </a:extLst>
          </p:cNvPr>
          <p:cNvSpPr txBox="1"/>
          <p:nvPr/>
        </p:nvSpPr>
        <p:spPr>
          <a:xfrm>
            <a:off x="4103351" y="994925"/>
            <a:ext cx="7294053" cy="43097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FR" sz="2800" b="1" dirty="0">
                <a:solidFill>
                  <a:srgbClr val="808080"/>
                </a:solidFill>
                <a:cs typeface="Calibri"/>
              </a:rPr>
              <a:t>Challenges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fr-FR" sz="800" b="1" dirty="0">
              <a:solidFill>
                <a:srgbClr val="808080"/>
              </a:solidFill>
              <a:cs typeface="Calibri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b="1" dirty="0">
                <a:solidFill>
                  <a:srgbClr val="9CCB38"/>
                </a:solidFill>
                <a:cs typeface="Calibri"/>
              </a:rPr>
              <a:t>Irregular coordination </a:t>
            </a:r>
            <a:r>
              <a:rPr lang="en-US" sz="2800" dirty="0">
                <a:solidFill>
                  <a:srgbClr val="808080"/>
                </a:solidFill>
                <a:cs typeface="Calibri"/>
              </a:rPr>
              <a:t>meetings among field actors.</a:t>
            </a:r>
            <a:endParaRPr lang="fr-FR" sz="2800" dirty="0">
              <a:solidFill>
                <a:srgbClr val="808080"/>
              </a:solidFill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800" dirty="0">
              <a:solidFill>
                <a:srgbClr val="808080"/>
              </a:solidFill>
              <a:cs typeface="Calibri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rgbClr val="808080"/>
                </a:solidFill>
                <a:cs typeface="Calibri"/>
              </a:rPr>
              <a:t>Lack of visibility on partner activities in provinces without coordination in Kinshasa and </a:t>
            </a:r>
            <a:r>
              <a:rPr lang="fr-FR" sz="2800" b="1" dirty="0">
                <a:solidFill>
                  <a:srgbClr val="9CCB38"/>
                </a:solidFill>
                <a:cs typeface="Calibri"/>
              </a:rPr>
              <a:t>confusion </a:t>
            </a:r>
            <a:r>
              <a:rPr lang="fr-FR" sz="2800" b="1" dirty="0" err="1">
                <a:solidFill>
                  <a:srgbClr val="9CCB38"/>
                </a:solidFill>
                <a:cs typeface="Calibri"/>
              </a:rPr>
              <a:t>with</a:t>
            </a:r>
            <a:r>
              <a:rPr lang="fr-FR" sz="2800" b="1" dirty="0">
                <a:solidFill>
                  <a:srgbClr val="9CCB38"/>
                </a:solidFill>
                <a:cs typeface="Calibri"/>
              </a:rPr>
              <a:t> UNICEF </a:t>
            </a:r>
            <a:r>
              <a:rPr lang="fr-FR" sz="2800" dirty="0">
                <a:solidFill>
                  <a:srgbClr val="808080"/>
                </a:solidFill>
                <a:cs typeface="Calibri"/>
              </a:rPr>
              <a:t>interventions.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fr-FR" sz="800" dirty="0">
              <a:solidFill>
                <a:srgbClr val="808080"/>
              </a:solidFill>
              <a:cs typeface="Calibri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2800" b="1" dirty="0">
                <a:solidFill>
                  <a:srgbClr val="9CCB38"/>
                </a:solidFill>
                <a:cs typeface="Calibri"/>
              </a:rPr>
              <a:t>Data </a:t>
            </a:r>
            <a:r>
              <a:rPr lang="fr-FR" sz="2800" b="1" dirty="0" err="1">
                <a:solidFill>
                  <a:srgbClr val="9CCB38"/>
                </a:solidFill>
                <a:cs typeface="Calibri"/>
              </a:rPr>
              <a:t>availability</a:t>
            </a:r>
            <a:r>
              <a:rPr lang="fr-FR" sz="2800" b="1" dirty="0">
                <a:solidFill>
                  <a:srgbClr val="9CCB38"/>
                </a:solidFill>
                <a:cs typeface="Calibri"/>
              </a:rPr>
              <a:t> and </a:t>
            </a:r>
            <a:r>
              <a:rPr lang="fr-FR" sz="2800" b="1" dirty="0" err="1">
                <a:solidFill>
                  <a:srgbClr val="9CCB38"/>
                </a:solidFill>
                <a:cs typeface="Calibri"/>
              </a:rPr>
              <a:t>lack</a:t>
            </a:r>
            <a:r>
              <a:rPr lang="fr-FR" sz="2800" b="1" dirty="0">
                <a:solidFill>
                  <a:srgbClr val="9CCB38"/>
                </a:solidFill>
                <a:cs typeface="Calibri"/>
              </a:rPr>
              <a:t> of </a:t>
            </a:r>
            <a:r>
              <a:rPr lang="fr-FR" sz="2800" b="1" dirty="0" err="1">
                <a:solidFill>
                  <a:srgbClr val="9CCB38"/>
                </a:solidFill>
                <a:cs typeface="Calibri"/>
              </a:rPr>
              <a:t>analysis</a:t>
            </a:r>
            <a:r>
              <a:rPr lang="fr-FR" sz="2800" b="1" dirty="0">
                <a:solidFill>
                  <a:srgbClr val="9CCB38"/>
                </a:solidFill>
                <a:cs typeface="Calibri"/>
              </a:rPr>
              <a:t> </a:t>
            </a:r>
            <a:r>
              <a:rPr lang="fr-FR" sz="2800" dirty="0">
                <a:solidFill>
                  <a:srgbClr val="808080"/>
                </a:solidFill>
                <a:cs typeface="Calibri"/>
              </a:rPr>
              <a:t>issues.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374362-E237-BA39-EFB2-08FFBEEEC688}"/>
              </a:ext>
            </a:extLst>
          </p:cNvPr>
          <p:cNvSpPr txBox="1"/>
          <p:nvPr/>
        </p:nvSpPr>
        <p:spPr>
          <a:xfrm>
            <a:off x="655482" y="688778"/>
            <a:ext cx="3342967" cy="5478423"/>
          </a:xfrm>
          <a:prstGeom prst="rect">
            <a:avLst/>
          </a:prstGeom>
          <a:solidFill>
            <a:srgbClr val="9CCB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pPr algn="r"/>
            <a:r>
              <a:rPr lang="en-US" sz="4000" dirty="0">
                <a:solidFill>
                  <a:schemeClr val="bg1"/>
                </a:solidFill>
                <a:cs typeface="Calibri"/>
              </a:rPr>
              <a:t>Past response efforts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algn="l"/>
            <a:endParaRPr lang="en-US" dirty="0"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B1A005-CDE1-2AD9-4BF4-0D3A0193C546}"/>
              </a:ext>
            </a:extLst>
          </p:cNvPr>
          <p:cNvGrpSpPr/>
          <p:nvPr/>
        </p:nvGrpSpPr>
        <p:grpSpPr>
          <a:xfrm>
            <a:off x="10211318" y="5727049"/>
            <a:ext cx="1611966" cy="484612"/>
            <a:chOff x="10211323" y="5732138"/>
            <a:chExt cx="1879297" cy="565566"/>
          </a:xfrm>
        </p:grpSpPr>
        <p:pic>
          <p:nvPicPr>
            <p:cNvPr id="4" name="Picture 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85758544-FBFD-961F-46B9-095EB4B09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11323" y="5835717"/>
              <a:ext cx="1382788" cy="46198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CA9BE8-869B-8768-ADBC-6FCF8152D1A6}"/>
                </a:ext>
              </a:extLst>
            </p:cNvPr>
            <p:cNvSpPr/>
            <p:nvPr/>
          </p:nvSpPr>
          <p:spPr>
            <a:xfrm>
              <a:off x="10667999" y="5819482"/>
              <a:ext cx="516193" cy="147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5D0633-441A-B7A0-04AF-23BFEC0E52BC}"/>
                </a:ext>
              </a:extLst>
            </p:cNvPr>
            <p:cNvSpPr txBox="1"/>
            <p:nvPr/>
          </p:nvSpPr>
          <p:spPr>
            <a:xfrm>
              <a:off x="10554330" y="5732138"/>
              <a:ext cx="1536290" cy="32327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rgbClr val="808080"/>
                  </a:solidFill>
                  <a:cs typeface="Calibri"/>
                </a:rPr>
                <a:t>DRC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6391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808285"/>
      </a:dk2>
      <a:lt2>
        <a:srgbClr val="E2DFCC"/>
      </a:lt2>
      <a:accent1>
        <a:srgbClr val="95C93D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808285"/>
      </a:dk2>
      <a:lt2>
        <a:srgbClr val="E2DFCC"/>
      </a:lt2>
      <a:accent1>
        <a:srgbClr val="95C93D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73f51738-d318-4883-9d64-4f0bd0ccc55e" ContentTypeId="0x0101009BA85F8052A6DA4FA3E31FF9F74C6970" PreviousValue="false"/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a975397408f43e4b84ec8e5a598e523 xmlns="ca283e0b-db31-4043-a2ef-b80661bf084a">
      <Terms xmlns="http://schemas.microsoft.com/office/infopath/2007/PartnerControls">
        <TermInfo xmlns="http://schemas.microsoft.com/office/infopath/2007/PartnerControls">
          <TermName xmlns="http://schemas.microsoft.com/office/infopath/2007/PartnerControls">Office of Emergency Prog.-456F</TermName>
          <TermId xmlns="http://schemas.microsoft.com/office/infopath/2007/PartnerControls">98de697e-6403-48a0-9bce-654c90399d04</TermId>
        </TermInfo>
      </Terms>
    </ga975397408f43e4b84ec8e5a598e523>
    <_dlc_DocId xmlns="5858627f-d058-4b92-9b52-677b5fd7d454">EMOPSGCCU-1435067120-58206</_dlc_DocId>
    <TaxCatchAll xmlns="ca283e0b-db31-4043-a2ef-b80661bf084a">
      <Value>3</Value>
    </TaxCatchAll>
    <ContentLanguage xmlns="ca283e0b-db31-4043-a2ef-b80661bf084a">English</ContentLanguage>
    <_dlc_DocIdUrl xmlns="5858627f-d058-4b92-9b52-677b5fd7d454">
      <Url>https://unicef.sharepoint.com/teams/EMOPS-GCCU/_layouts/15/DocIdRedir.aspx?ID=EMOPSGCCU-1435067120-58206</Url>
      <Description>EMOPSGCCU-1435067120-58206</Description>
    </_dlc_DocIdUrl>
    <SemaphoreItemMetadata xmlns="5858627f-d058-4b92-9b52-677b5fd7d454" xsi:nil="true"/>
    <k8c968e8c72a4eda96b7e8fdbe192be2 xmlns="ca283e0b-db31-4043-a2ef-b80661bf084a">
      <Terms xmlns="http://schemas.microsoft.com/office/infopath/2007/PartnerControls"/>
    </k8c968e8c72a4eda96b7e8fdbe192be2>
    <j169e817e0ee4eb8974e6fc4a2762909 xmlns="ca283e0b-db31-4043-a2ef-b80661bf084a">
      <Terms xmlns="http://schemas.microsoft.com/office/infopath/2007/PartnerControls"/>
    </j169e817e0ee4eb8974e6fc4a2762909>
    <DateTransmittedEmail xmlns="ca283e0b-db31-4043-a2ef-b80661bf084a" xsi:nil="true"/>
    <ContentStatus xmlns="ca283e0b-db31-4043-a2ef-b80661bf084a" xsi:nil="true"/>
    <SenderEmail xmlns="ca283e0b-db31-4043-a2ef-b80661bf084a" xsi:nil="true"/>
    <IconOverlay xmlns="http://schemas.microsoft.com/sharepoint/v4" xsi:nil="true"/>
    <j048a4f9aaad4a8990a1d5e5f53cb451 xmlns="ca283e0b-db31-4043-a2ef-b80661bf084a">
      <Terms xmlns="http://schemas.microsoft.com/office/infopath/2007/PartnerControls"/>
    </j048a4f9aaad4a8990a1d5e5f53cb451>
    <h6a71f3e574e4344bc34f3fc9dd20054 xmlns="ca283e0b-db31-4043-a2ef-b80661bf084a">
      <Terms xmlns="http://schemas.microsoft.com/office/infopath/2007/PartnerControls"/>
    </h6a71f3e574e4344bc34f3fc9dd20054>
    <TaxKeywordTaxHTField xmlns="5858627f-d058-4b92-9b52-677b5fd7d454">
      <Terms xmlns="http://schemas.microsoft.com/office/infopath/2007/PartnerControls"/>
    </TaxKeywordTaxHTField>
    <CategoryDescription xmlns="http://schemas.microsoft.com/sharepoint.v3" xsi:nil="true"/>
    <RecipientsEmail xmlns="ca283e0b-db31-4043-a2ef-b80661bf084a" xsi:nil="true"/>
    <mda26ace941f4791a7314a339fee829c xmlns="ca283e0b-db31-4043-a2ef-b80661bf084a">
      <Terms xmlns="http://schemas.microsoft.com/office/infopath/2007/PartnerControls"/>
    </mda26ace941f4791a7314a339fee829c>
    <lcf76f155ced4ddcb4097134ff3c332f xmlns="a438dd15-07ca-4cdc-82a3-f2206b92025e">
      <Terms xmlns="http://schemas.microsoft.com/office/infopath/2007/PartnerControls"/>
    </lcf76f155ced4ddcb4097134ff3c332f>
    <WrittenBy xmlns="ca283e0b-db31-4043-a2ef-b80661bf084a">
      <UserInfo>
        <DisplayName/>
        <AccountId xsi:nil="true"/>
        <AccountType/>
      </UserInfo>
    </WrittenBy>
    <FocalPoint xmlns="a438dd15-07ca-4cdc-82a3-f2206b92025e">
      <UserInfo>
        <DisplayName/>
        <AccountId xsi:nil="true"/>
        <AccountType/>
      </UserInfo>
    </FocalPoint>
    <Status xmlns="a438dd15-07ca-4cdc-82a3-f2206b92025e" xsi:nil="true"/>
    <SharedWithUsers xmlns="5858627f-d058-4b92-9b52-677b5fd7d454">
      <UserInfo>
        <DisplayName>Ines Lezama</DisplayName>
        <AccountId>6049</AccountId>
        <AccountType/>
      </UserInfo>
      <UserInfo>
        <DisplayName>Etel Godwill Fagbohoun</DisplayName>
        <AccountId>14789</AccountId>
        <AccountType/>
      </UserInfo>
      <UserInfo>
        <DisplayName>Aboubakary Coulibaly</DisplayName>
        <AccountId>11075</AccountId>
        <AccountType/>
      </UserInfo>
      <UserInfo>
        <DisplayName>Amadou Ndong</DisplayName>
        <AccountId>14718</AccountId>
        <AccountType/>
      </UserInfo>
      <UserInfo>
        <DisplayName>Ann Defraye</DisplayName>
        <AccountId>7254</AccountId>
        <AccountType/>
      </UserInfo>
    </SharedWithUsers>
  </documentManagement>
</p:properties>
</file>

<file path=customXml/item6.xml><?xml version="1.0" encoding="utf-8"?>
<ct:contentTypeSchema xmlns:ct="http://schemas.microsoft.com/office/2006/metadata/contentType" xmlns:ma="http://schemas.microsoft.com/office/2006/metadata/properties/metaAttributes" ct:_="" ma:_="" ma:contentTypeName="UNICEF Document" ma:contentTypeID="0x0101009BA85F8052A6DA4FA3E31FF9F74C6970006192CA8317E1FF49B6A7FEB870A3A8D6" ma:contentTypeVersion="281" ma:contentTypeDescription="" ma:contentTypeScope="" ma:versionID="58eadca534738570b9a7715baffb33e8">
  <xsd:schema xmlns:xsd="http://www.w3.org/2001/XMLSchema" xmlns:xs="http://www.w3.org/2001/XMLSchema" xmlns:p="http://schemas.microsoft.com/office/2006/metadata/properties" xmlns:ns1="http://schemas.microsoft.com/sharepoint/v3" xmlns:ns2="ca283e0b-db31-4043-a2ef-b80661bf084a" xmlns:ns3="http://schemas.microsoft.com/sharepoint.v3" xmlns:ns4="5858627f-d058-4b92-9b52-677b5fd7d454" xmlns:ns5="a438dd15-07ca-4cdc-82a3-f2206b92025e" xmlns:ns6="http://schemas.microsoft.com/sharepoint/v4" targetNamespace="http://schemas.microsoft.com/office/2006/metadata/properties" ma:root="true" ma:fieldsID="975b4a00370ef1c63361aa85383dacc1" ns1:_="" ns2:_="" ns3:_="" ns4:_="" ns5:_="" ns6:_="">
    <xsd:import namespace="http://schemas.microsoft.com/sharepoint/v3"/>
    <xsd:import namespace="ca283e0b-db31-4043-a2ef-b80661bf084a"/>
    <xsd:import namespace="http://schemas.microsoft.com/sharepoint.v3"/>
    <xsd:import namespace="5858627f-d058-4b92-9b52-677b5fd7d454"/>
    <xsd:import namespace="a438dd15-07ca-4cdc-82a3-f2206b92025e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WrittenBy" minOccurs="0"/>
                <xsd:element ref="ns2:ContentLanguage" minOccurs="0"/>
                <xsd:element ref="ns3:CategoryDescription" minOccurs="0"/>
                <xsd:element ref="ns2:RecipientsEmail" minOccurs="0"/>
                <xsd:element ref="ns2:SenderEmail" minOccurs="0"/>
                <xsd:element ref="ns2:DateTransmittedEmail" minOccurs="0"/>
                <xsd:element ref="ns2:k8c968e8c72a4eda96b7e8fdbe192be2" minOccurs="0"/>
                <xsd:element ref="ns2:ga975397408f43e4b84ec8e5a598e523" minOccurs="0"/>
                <xsd:element ref="ns2:mda26ace941f4791a7314a339fee829c" minOccurs="0"/>
                <xsd:element ref="ns2:TaxCatchAllLabel" minOccurs="0"/>
                <xsd:element ref="ns2:TaxCatchAll" minOccurs="0"/>
                <xsd:element ref="ns2:h6a71f3e574e4344bc34f3fc9dd20054" minOccurs="0"/>
                <xsd:element ref="ns2:ContentStatus" minOccurs="0"/>
                <xsd:element ref="ns2:j169e817e0ee4eb8974e6fc4a2762909" minOccurs="0"/>
                <xsd:element ref="ns2:j048a4f9aaad4a8990a1d5e5f53cb451" minOccurs="0"/>
                <xsd:element ref="ns5:MediaServiceMetadata" minOccurs="0"/>
                <xsd:element ref="ns5:MediaServiceFastMetadata" minOccurs="0"/>
                <xsd:element ref="ns5:MediaServiceDateTaken" minOccurs="0"/>
                <xsd:element ref="ns5:MediaServiceGenerationTime" minOccurs="0"/>
                <xsd:element ref="ns5:MediaServiceEventHashCode" minOccurs="0"/>
                <xsd:element ref="ns5:MediaServiceOCR" minOccurs="0"/>
                <xsd:element ref="ns4:SharedWithUsers" minOccurs="0"/>
                <xsd:element ref="ns4:SharedWithDetails" minOccurs="0"/>
                <xsd:element ref="ns5:MediaServiceLocation" minOccurs="0"/>
                <xsd:element ref="ns5:MediaServiceAutoKeyPoints" minOccurs="0"/>
                <xsd:element ref="ns5:MediaServiceKeyPoints" minOccurs="0"/>
                <xsd:element ref="ns6:IconOverlay" minOccurs="0"/>
                <xsd:element ref="ns1:_vti_ItemDeclaredRecord" minOccurs="0"/>
                <xsd:element ref="ns1:_vti_ItemHoldRecordStatus" minOccurs="0"/>
                <xsd:element ref="ns4:TaxKeywordTaxHTField" minOccurs="0"/>
                <xsd:element ref="ns4:_dlc_DocId" minOccurs="0"/>
                <xsd:element ref="ns4:_dlc_DocIdUrl" minOccurs="0"/>
                <xsd:element ref="ns4:_dlc_DocIdPersistId" minOccurs="0"/>
                <xsd:element ref="ns4:SemaphoreItemMetadata" minOccurs="0"/>
                <xsd:element ref="ns5:MediaLengthInSeconds" minOccurs="0"/>
                <xsd:element ref="ns5:lcf76f155ced4ddcb4097134ff3c332f" minOccurs="0"/>
                <xsd:element ref="ns5:FocalPoint" minOccurs="0"/>
                <xsd:element ref="ns5:Status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vti_ItemDeclaredRecord" ma:index="43" nillable="true" ma:displayName="Declared Record" ma:hidden="true" ma:internalName="_vti_ItemDeclaredRecord" ma:readOnly="true">
      <xsd:simpleType>
        <xsd:restriction base="dms:DateTime"/>
      </xsd:simpleType>
    </xsd:element>
    <xsd:element name="_vti_ItemHoldRecordStatus" ma:index="44" nillable="true" ma:displayName="Hold and Record Status" ma:decimals="0" ma:description="" ma:hidden="true" ma:indexed="true" ma:internalName="_vti_ItemHoldRecordStatu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283e0b-db31-4043-a2ef-b80661bf084a" elementFormDefault="qualified">
    <xsd:import namespace="http://schemas.microsoft.com/office/2006/documentManagement/types"/>
    <xsd:import namespace="http://schemas.microsoft.com/office/infopath/2007/PartnerControls"/>
    <xsd:element name="WrittenBy" ma:index="3" nillable="true" ma:displayName="Written By" ma:description="‘Written By’ is auto-completed with the name of the uploader, but can be edited if you are uploading on behalf of someone else." ma:list="UserInfo" ma:SharePointGroup="0" ma:internalName="WrittenBy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ntentLanguage" ma:index="4" nillable="true" ma:displayName="Content Language *" ma:default="English" ma:format="RadioButtons" ma:indexed="true" ma:internalName="ContentLanguage" ma:readOnly="false">
      <xsd:simpleType>
        <xsd:restriction base="dms:Choice">
          <xsd:enumeration value="English"/>
          <xsd:enumeration value="French"/>
          <xsd:enumeration value="Spanish"/>
          <xsd:enumeration value="Russian"/>
          <xsd:enumeration value="Chinese"/>
          <xsd:enumeration value="Arabic"/>
          <xsd:enumeration value="other"/>
        </xsd:restriction>
      </xsd:simpleType>
    </xsd:element>
    <xsd:element name="RecipientsEmail" ma:index="9" nillable="true" ma:displayName="Recipients (email)" ma:hidden="true" ma:internalName="RecipientsEmail" ma:readOnly="false">
      <xsd:simpleType>
        <xsd:restriction base="dms:Text">
          <xsd:maxLength value="255"/>
        </xsd:restriction>
      </xsd:simpleType>
    </xsd:element>
    <xsd:element name="SenderEmail" ma:index="10" nillable="true" ma:displayName="Sender (email)" ma:hidden="true" ma:internalName="SenderEmail" ma:readOnly="false">
      <xsd:simpleType>
        <xsd:restriction base="dms:Text">
          <xsd:maxLength value="255"/>
        </xsd:restriction>
      </xsd:simpleType>
    </xsd:element>
    <xsd:element name="DateTransmittedEmail" ma:index="11" nillable="true" ma:displayName="Date transmitted (email)" ma:format="DateTime" ma:hidden="true" ma:internalName="DateTransmittedEmail" ma:readOnly="false">
      <xsd:simpleType>
        <xsd:restriction base="dms:DateTime"/>
      </xsd:simpleType>
    </xsd:element>
    <xsd:element name="k8c968e8c72a4eda96b7e8fdbe192be2" ma:index="12" nillable="true" ma:taxonomy="true" ma:internalName="k8c968e8c72a4eda96b7e8fdbe192be2" ma:taxonomyFieldName="GeographicScope" ma:displayName="Geographic Scope" ma:default="" ma:fieldId="{48c968e8-c72a-4eda-96b7-e8fdbe192be2}" ma:taxonomyMulti="true" ma:sspId="73f51738-d318-4883-9d64-4f0bd0ccc55e" ma:termSetId="0a00fedf-defc-4fe3-a3bf-9929b29a638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a975397408f43e4b84ec8e5a598e523" ma:index="16" nillable="true" ma:taxonomy="true" ma:internalName="ga975397408f43e4b84ec8e5a598e523" ma:taxonomyFieldName="OfficeDivision" ma:displayName="Office/Division *" ma:default="32;#Office of Emergency Prog.-456F|98de697e-6403-48a0-9bce-654c90399d04" ma:fieldId="{0a975397-408f-43e4-b84e-c8e5a598e523}" ma:sspId="73f51738-d318-4883-9d64-4f0bd0ccc55e" ma:termSetId="1761a25e-44f4-4213-964a-f96c515e12c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da26ace941f4791a7314a339fee829c" ma:index="17" nillable="true" ma:taxonomy="true" ma:internalName="mda26ace941f4791a7314a339fee829c" ma:taxonomyFieldName="DocumentType" ma:displayName="Document Type *" ma:indexed="true" ma:readOnly="false" ma:default="" ma:fieldId="{6da26ace-941f-4791-a731-4a339fee829c}" ma:sspId="73f51738-d318-4883-9d64-4f0bd0ccc55e" ma:termSetId="f93b6877-8902-4378-8587-5ec85f36e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18" nillable="true" ma:displayName="Taxonomy Catch All Column1" ma:hidden="true" ma:list="{e129f4a5-dc42-4d6e-b210-548907d0accc}" ma:internalName="TaxCatchAllLabel" ma:readOnly="true" ma:showField="CatchAllDataLabel" ma:web="5858627f-d058-4b92-9b52-677b5fd7d4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2" nillable="true" ma:displayName="Taxonomy Catch All Column" ma:hidden="true" ma:list="{e129f4a5-dc42-4d6e-b210-548907d0accc}" ma:internalName="TaxCatchAll" ma:showField="CatchAllData" ma:web="5858627f-d058-4b92-9b52-677b5fd7d4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h6a71f3e574e4344bc34f3fc9dd20054" ma:index="23" nillable="true" ma:taxonomy="true" ma:internalName="h6a71f3e574e4344bc34f3fc9dd20054" ma:taxonomyFieldName="Topic" ma:displayName="Topic *" ma:readOnly="false" ma:default="" ma:fieldId="{16a71f3e-574e-4344-bc34-f3fc9dd20054}" ma:taxonomyMulti="true" ma:sspId="73f51738-d318-4883-9d64-4f0bd0ccc55e" ma:termSetId="9561e0e6-71cf-4f3c-87c3-08a6b5d907e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ntentStatus" ma:index="25" nillable="true" ma:displayName="Content Status" ma:description="Optional column to indicate document status: no status, draft, final or expired.​" ma:format="RadioButtons" ma:internalName="ContentStatus">
      <xsd:simpleType>
        <xsd:restriction base="dms:Choice">
          <xsd:enumeration value="­"/>
          <xsd:enumeration value="Draft"/>
          <xsd:enumeration value="Final"/>
          <xsd:enumeration value="Expired"/>
        </xsd:restriction>
      </xsd:simpleType>
    </xsd:element>
    <xsd:element name="j169e817e0ee4eb8974e6fc4a2762909" ma:index="26" nillable="true" ma:taxonomy="true" ma:internalName="j169e817e0ee4eb8974e6fc4a2762909" ma:taxonomyFieldName="CriticalForLongTermRetention" ma:displayName="Critical for long-term retention?" ma:default="" ma:fieldId="{3169e817-e0ee-4eb8-974e-6fc4a2762909}" ma:sspId="73f51738-d318-4883-9d64-4f0bd0ccc55e" ma:termSetId="59f85175-3dbf-4592-9c1d-453af9da4e8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048a4f9aaad4a8990a1d5e5f53cb451" ma:index="28" nillable="true" ma:taxonomy="true" ma:internalName="j048a4f9aaad4a8990a1d5e5f53cb451" ma:taxonomyFieldName="SystemDTAC" ma:displayName="System-DT-AC" ma:default="" ma:fieldId="{3048a4f9-aaad-4a89-90a1-d5e5f53cb451}" ma:sspId="73f51738-d318-4883-9d64-4f0bd0ccc55e" ma:termSetId="1e3381f3-a35f-499a-9a3c-017e5423e02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internalName="CategoryDescription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58627f-d058-4b92-9b52-677b5fd7d454" elementFormDefault="qualified">
    <xsd:import namespace="http://schemas.microsoft.com/office/2006/documentManagement/types"/>
    <xsd:import namespace="http://schemas.microsoft.com/office/infopath/2007/PartnerControls"/>
    <xsd:element name="SharedWithUsers" ma:index="3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45" nillable="true" ma:taxonomy="true" ma:internalName="TaxKeywordTaxHTField" ma:taxonomyFieldName="TaxKeyword" ma:displayName="Enterprise Keywords" ma:fieldId="{23f27201-bee3-471e-b2e7-b64fd8b7ca38}" ma:taxonomyMulti="true" ma:sspId="73f51738-d318-4883-9d64-4f0bd0ccc55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_dlc_DocId" ma:index="46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4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4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emaphoreItemMetadata" ma:index="49" nillable="true" ma:displayName="Semaphore Status" ma:hidden="true" ma:internalName="SemaphoreItemMetadata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38dd15-07ca-4cdc-82a3-f2206b9202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3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9" nillable="true" ma:displayName="Location" ma:internalName="MediaServiceLocation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5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52" nillable="true" ma:taxonomy="true" ma:internalName="lcf76f155ced4ddcb4097134ff3c332f" ma:taxonomyFieldName="MediaServiceImageTags" ma:displayName="Image Tags" ma:readOnly="false" ma:fieldId="{5cf76f15-5ced-4ddc-b409-7134ff3c332f}" ma:taxonomyMulti="true" ma:sspId="73f51738-d318-4883-9d64-4f0bd0ccc5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FocalPoint" ma:index="53" nillable="true" ma:displayName="Focal Point" ma:format="Dropdown" ma:list="UserInfo" ma:SharePointGroup="0" ma:internalName="FocalPoint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atus" ma:index="54" nillable="true" ma:displayName="Status" ma:format="Dropdown" ma:internalName="Status">
      <xsd:simpleType>
        <xsd:restriction base="dms:Choice">
          <xsd:enumeration value="Final"/>
          <xsd:enumeration value="Draft"/>
        </xsd:restriction>
      </xsd:simpleType>
    </xsd:element>
    <xsd:element name="MediaServiceObjectDetectorVersions" ma:index="5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42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E7468E-2649-4340-9997-2427B39E8AF2}">
  <ds:schemaRefs>
    <ds:schemaRef ds:uri="http://schemas.microsoft.com/office/2006/metadata/customXsn"/>
  </ds:schemaRefs>
</ds:datastoreItem>
</file>

<file path=customXml/itemProps2.xml><?xml version="1.0" encoding="utf-8"?>
<ds:datastoreItem xmlns:ds="http://schemas.openxmlformats.org/officeDocument/2006/customXml" ds:itemID="{A871A1DC-D456-4789-A073-06C6E84B46A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5E5976A0-0350-4C98-9D1C-F836BA0B381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1C4AD04-6C99-4D42-921A-A28B18A4ECAA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BEC202D3-D5F2-45D4-B1D1-BAE07CDCDC19}">
  <ds:schemaRefs>
    <ds:schemaRef ds:uri="5858627f-d058-4b92-9b52-677b5fd7d454"/>
    <ds:schemaRef ds:uri="a438dd15-07ca-4cdc-82a3-f2206b92025e"/>
    <ds:schemaRef ds:uri="ca283e0b-db31-4043-a2ef-b80661bf084a"/>
    <ds:schemaRef ds:uri="http://schemas.microsoft.com/office/2006/metadata/properties"/>
    <ds:schemaRef ds:uri="http://schemas.microsoft.com/office/infopath/2007/PartnerControls"/>
    <ds:schemaRef ds:uri="http://schemas.microsoft.com/sharepoint.v3"/>
    <ds:schemaRef ds:uri="http://schemas.microsoft.com/sharepoint/v4"/>
  </ds:schemaRefs>
</ds:datastoreItem>
</file>

<file path=customXml/itemProps6.xml><?xml version="1.0" encoding="utf-8"?>
<ds:datastoreItem xmlns:ds="http://schemas.openxmlformats.org/officeDocument/2006/customXml" ds:itemID="{B8144494-8843-4469-B791-179D0D0D9EFC}">
  <ds:schemaRefs>
    <ds:schemaRef ds:uri="5858627f-d058-4b92-9b52-677b5fd7d454"/>
    <ds:schemaRef ds:uri="a438dd15-07ca-4cdc-82a3-f2206b92025e"/>
    <ds:schemaRef ds:uri="ca283e0b-db31-4043-a2ef-b80661bf08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.v3"/>
    <ds:schemaRef ds:uri="http://schemas.microsoft.com/sharepoint/v3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1821</TotalTime>
  <Words>1033</Words>
  <Application>Microsoft Office PowerPoint</Application>
  <PresentationFormat>Widescreen</PresentationFormat>
  <Paragraphs>295</Paragraphs>
  <Slides>16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Aboubakary Coulibaly</dc:creator>
  <cp:lastModifiedBy>Claudio Costantino - IMO Cluster NUT (COOPI)</cp:lastModifiedBy>
  <cp:revision>136</cp:revision>
  <dcterms:created xsi:type="dcterms:W3CDTF">2022-09-29T14:03:34Z</dcterms:created>
  <dcterms:modified xsi:type="dcterms:W3CDTF">2023-09-25T06:57:37Z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iticalForLongTermRetention">
    <vt:lpwstr/>
  </property>
  <property fmtid="{D5CDD505-2E9C-101B-9397-08002B2CF9AE}" pid="3" name="_dlc_DocIdItemGuid">
    <vt:lpwstr>b04d4eb7-246d-4851-b0ee-aef45a7ab516</vt:lpwstr>
  </property>
  <property fmtid="{D5CDD505-2E9C-101B-9397-08002B2CF9AE}" pid="4" name="OfficeDivision">
    <vt:lpwstr>3;#Office of Emergency Prog.-456F|98de697e-6403-48a0-9bce-654c90399d04</vt:lpwstr>
  </property>
  <property fmtid="{D5CDD505-2E9C-101B-9397-08002B2CF9AE}" pid="5" name="Topic">
    <vt:lpwstr/>
  </property>
  <property fmtid="{D5CDD505-2E9C-101B-9397-08002B2CF9AE}" pid="6" name="SystemDTAC">
    <vt:lpwstr/>
  </property>
  <property fmtid="{D5CDD505-2E9C-101B-9397-08002B2CF9AE}" pid="7" name="TaxKeyword">
    <vt:lpwstr/>
  </property>
  <property fmtid="{D5CDD505-2E9C-101B-9397-08002B2CF9AE}" pid="8" name="MediaServiceImageTags">
    <vt:lpwstr/>
  </property>
  <property fmtid="{D5CDD505-2E9C-101B-9397-08002B2CF9AE}" pid="9" name="GeographicScope">
    <vt:lpwstr/>
  </property>
  <property fmtid="{D5CDD505-2E9C-101B-9397-08002B2CF9AE}" pid="10" name="ContentTypeId">
    <vt:lpwstr>0x0101009BA85F8052A6DA4FA3E31FF9F74C6970006192CA8317E1FF49B6A7FEB870A3A8D6</vt:lpwstr>
  </property>
  <property fmtid="{D5CDD505-2E9C-101B-9397-08002B2CF9AE}" pid="11" name="DocumentType">
    <vt:lpwstr/>
  </property>
</Properties>
</file>