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72" r:id="rId8"/>
    <p:sldMasterId id="2147483769" r:id="rId9"/>
    <p:sldMasterId id="2147483876" r:id="rId10"/>
    <p:sldMasterId id="2147483965" r:id="rId11"/>
  </p:sldMasterIdLst>
  <p:notesMasterIdLst>
    <p:notesMasterId r:id="rId21"/>
  </p:notesMasterIdLst>
  <p:sldIdLst>
    <p:sldId id="257" r:id="rId12"/>
    <p:sldId id="266" r:id="rId13"/>
    <p:sldId id="277" r:id="rId14"/>
    <p:sldId id="268" r:id="rId15"/>
    <p:sldId id="273" r:id="rId16"/>
    <p:sldId id="274" r:id="rId17"/>
    <p:sldId id="275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k Manyama" initials="IM" lastIdx="1" clrIdx="0">
    <p:extLst>
      <p:ext uri="{19B8F6BF-5375-455C-9EA6-DF929625EA0E}">
        <p15:presenceInfo xmlns:p15="http://schemas.microsoft.com/office/powerpoint/2012/main" userId="S::imanyama@unicef.org::4e605a1f-c7df-4335-9f08-0f0e7edaaf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B38"/>
    <a:srgbClr val="808080"/>
    <a:srgbClr val="000000"/>
    <a:srgbClr val="F15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405765068839"/>
          <c:y val="1.9323671497584599E-2"/>
          <c:w val="0.79035594234931161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C-4BA3-A98A-333F12D8AB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64211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C-4BA3-A98A-333F12D8AB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C-4BA3-A98A-333F12D8AB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717632"/>
        <c:axId val="177719168"/>
      </c:barChart>
      <c:catAx>
        <c:axId val="177717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77719168"/>
        <c:crosses val="autoZero"/>
        <c:auto val="1"/>
        <c:lblAlgn val="ctr"/>
        <c:lblOffset val="100"/>
        <c:noMultiLvlLbl val="0"/>
      </c:catAx>
      <c:valAx>
        <c:axId val="177719168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777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N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405765068839"/>
          <c:y val="1.9323671497584599E-2"/>
          <c:w val="0.79035594234931161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OTP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550400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3-4525-B4FA-FC5E79909F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OTP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456007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3-4525-B4FA-FC5E79909F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OTP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83-4525-B4FA-FC5E79909F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39008"/>
        <c:axId val="177779840"/>
      </c:barChart>
      <c:catAx>
        <c:axId val="144539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77779840"/>
        <c:crosses val="autoZero"/>
        <c:auto val="1"/>
        <c:lblAlgn val="ctr"/>
        <c:lblOffset val="100"/>
        <c:noMultiLvlLbl val="0"/>
      </c:catAx>
      <c:valAx>
        <c:axId val="17777984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445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N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405765068839"/>
          <c:y val="1.9323671497584599E-2"/>
          <c:w val="0.79035594234931161"/>
          <c:h val="0.98067632850241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TSFP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2203594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5-40FD-9A2B-5C17E702DA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TSFP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1211977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5-40FD-9A2B-5C17E702DA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TSFP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5-40FD-9A2B-5C17E702DA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42816"/>
        <c:axId val="177852800"/>
      </c:barChart>
      <c:catAx>
        <c:axId val="177842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NL"/>
          </a:p>
        </c:txPr>
        <c:crossAx val="1778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N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Funding: 20%</a:t>
            </a:r>
          </a:p>
        </c:rich>
      </c:tx>
      <c:layout>
        <c:manualLayout>
          <c:xMode val="edge"/>
          <c:yMode val="edge"/>
          <c:x val="0"/>
          <c:y val="4.072020997375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111479486116721"/>
          <c:y val="2.6874540682414835E-2"/>
          <c:w val="0.39484689413823393"/>
          <c:h val="0.90025091863517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Funding: 21%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C-48AA-93BE-C5F581479BE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C-48AA-93BE-C5F581479B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unmet need</c:v>
                </c:pt>
                <c:pt idx="1">
                  <c:v>Received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153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C-48AA-93BE-C5F581479B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7841782935027832E-2"/>
          <c:y val="0.279817322834647"/>
          <c:w val="0.41414635966712693"/>
          <c:h val="0.3618661180865904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N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N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FD95-C058-45BC-B87D-B0A829B86483}" type="datetimeFigureOut">
              <a:t>09/05/2023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14BA-E20E-4B8F-87CE-5F32AF465B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Insert own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8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1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65DB132-42FE-4865-929D-86B31A2DD8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196380"/>
            <a:ext cx="12192000" cy="1972731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D6E1D5BE-8C2B-4BEF-8F1B-D759495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5DB1619-726E-4DE0-96BB-C762101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8563D6-72E7-4941-9ACC-A227535E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37" y="4648200"/>
            <a:ext cx="7766936" cy="1070868"/>
          </a:xfrm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[meeting date]</a:t>
            </a:r>
          </a:p>
        </p:txBody>
      </p:sp>
    </p:spTree>
    <p:extLst>
      <p:ext uri="{BB962C8B-B14F-4D97-AF65-F5344CB8AC3E}">
        <p14:creationId xmlns:p14="http://schemas.microsoft.com/office/powerpoint/2010/main" val="143591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228653"/>
            <a:ext cx="7850222" cy="181896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8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175" y="4059641"/>
            <a:ext cx="408649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4175" y="4275499"/>
            <a:ext cx="4086498" cy="1065213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artner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2084" y="2228652"/>
            <a:ext cx="10954611" cy="100780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1541" y="3354995"/>
            <a:ext cx="375048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1541" y="3570853"/>
            <a:ext cx="3750482" cy="8618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1086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logos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2091" y="1049338"/>
            <a:ext cx="5891159" cy="414496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609494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2pPr>
            <a:lvl3pPr marL="1218986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3pPr>
            <a:lvl4pPr marL="1828480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4pPr>
            <a:lvl5pPr marL="2437973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5pPr>
          </a:lstStyle>
          <a:p>
            <a:pPr lvl="0"/>
            <a:r>
              <a:rPr lang="fr-FR" err="1"/>
              <a:t>Willkommen</a:t>
            </a:r>
            <a:endParaRPr lang="fr-FR"/>
          </a:p>
          <a:p>
            <a:pPr lvl="0"/>
            <a:r>
              <a:rPr lang="fr-FR"/>
              <a:t>Bienvenue</a:t>
            </a:r>
          </a:p>
          <a:p>
            <a:pPr lvl="0"/>
            <a:r>
              <a:rPr lang="fr-FR" err="1"/>
              <a:t>Bienvenido</a:t>
            </a:r>
            <a:endParaRPr lang="fr-FR"/>
          </a:p>
          <a:p>
            <a:pPr lvl="0"/>
            <a:r>
              <a:rPr lang="fr-FR" err="1"/>
              <a:t>Ahlan</a:t>
            </a:r>
            <a:r>
              <a:rPr lang="fr-FR"/>
              <a:t> </a:t>
            </a:r>
            <a:r>
              <a:rPr lang="fr-FR" err="1"/>
              <a:t>wa</a:t>
            </a:r>
            <a:r>
              <a:rPr lang="fr-FR"/>
              <a:t> </a:t>
            </a:r>
            <a:r>
              <a:rPr lang="fr-FR" err="1"/>
              <a:t>sahlan</a:t>
            </a:r>
            <a:endParaRPr lang="fr-FR"/>
          </a:p>
          <a:p>
            <a:pPr lvl="0"/>
            <a:r>
              <a:rPr lang="fr-FR" err="1"/>
              <a:t>Welcome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95974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934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648238" y="3150243"/>
            <a:ext cx="5276636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  <a:p>
            <a:pPr lvl="0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48237" y="2408935"/>
            <a:ext cx="6543764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 b="1" baseline="0">
                <a:solidFill>
                  <a:schemeClr val="accent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Global Nutrition Cluster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08389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7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18238" y="3020037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7279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1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9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194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90652" y="2699543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2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99754"/>
            <a:ext cx="4793672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7C62D-129C-49BC-BF22-52627F24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427" y="575136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825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610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3BEDA-FA7D-4B55-86EB-C1B1FEE87E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7F86-6418-436F-A3FA-479202477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47D75D-1B19-4DFB-B1FA-C94653A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30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28249"/>
            <a:ext cx="3932237" cy="1564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474"/>
            <a:ext cx="6172200" cy="47660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8449"/>
            <a:ext cx="3932237" cy="3727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C942A-68EC-4FDA-A616-CBC924D5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B0979-7CFB-42AB-8E52-BBA222530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0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D5BB03-C378-43A3-A13C-B6F344A17DE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110C-2B2B-44DA-86E8-380056BFF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1A977-6079-495F-8089-92C1B3A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493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285787-E804-46E5-A50D-39CB87CCB2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46158-6709-47DA-9B62-0E6B346E57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E12C1-B8E3-4975-A2E6-CA262A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82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4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1E6-5E8A-4678-A8F6-5909939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A7D5-4ECA-4308-8CA9-100718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9DB7-4E4A-4D92-AF1E-120322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6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7C57B-5C8C-8946-8C31-B74EFD28C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A98215-6323-E94A-8B4F-96522CDE4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168BA0-0834-A146-B584-3520CF03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1B3C29-6A4E-7240-9D21-CC4D28B6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40A9E0-DF1F-4D42-8478-1FA7FA6D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86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F1530-5F78-6F47-AABC-75AA483B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63BDC3-000C-BB48-8288-30ADE303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FD2262-0B0C-3F49-A772-71E1C26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2DE919-B8C1-F240-B129-9FFA5A5D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F56CF-4C34-AF4E-97EB-2257CA9E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339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FAA02-0A05-1948-9D2B-A7F3AA2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0675FB-5F19-3448-9DE5-BB19706D5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A6EE3-8669-074B-A0FE-38CF9F26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94185-D754-484D-A31D-78325C53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B257B-C2B6-1D40-9283-705B33D1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91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6D511-DE0F-0B4D-85F4-7E47EA2E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D36CF-7AF2-454B-9A2B-F94227E16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ED9ECE-5B3D-6D4C-AB3F-50B1275E7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D55BD-C4F9-0C43-ABE1-D22B8E05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8521CA-C357-AE4F-88B7-01FEE940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C2964A-BFFF-C14F-996D-5D20A7DF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65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08F5A-6DE0-9F4F-8008-BF5ED2DC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18DB21-3AAA-B747-BC49-451F10CB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6B9FAD-2075-0741-AC1E-A174912B0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6A0C46-5EDC-444B-86A4-F32468BE3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7DEFED-ECD0-A843-A38E-B8627FCC3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7A66A0-5A16-F14C-9AF5-65602647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F3ABA2-52B6-FF4D-B768-8316276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F8BD9A-3781-C644-9515-85E9AF06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E2ABF-DF4D-224B-9646-8BCEE96E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4A46DF-5E46-614D-9ED5-2E1DA2DE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7C84E4-5BB5-1646-A7AB-A8AC8FB9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EFAF50-DDBE-0F49-AFC6-56F06628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31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E00D07-1426-214C-B661-967DA31C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AEEC0E-24A7-4B4D-85E1-F924BB17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8D6A6-77FF-5C4F-9EA7-5CFB9747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27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651A9-6B17-764C-8024-443733EF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30FB7-19E8-ED45-B43D-6B27236A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AF226-C064-F542-A514-AE692FA5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86052A-741D-874A-88F1-7E029CEF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B7EC6-46B2-FD4E-95A8-F7E4B9AD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F0ED8E-CACD-8341-83F5-BC948DA9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72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36FAC-8E5E-E942-B139-18FB33CA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903A61-6437-9C48-9930-A034D9297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E2B5E-3C32-9045-B233-A9EAFA6B6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946DBA-1564-3C4A-A9EC-77BEE22F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653BE-DED3-584B-9B50-2BF485A7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4DA3A-F15D-494A-9B18-56B2FD84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30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E9724-A033-1340-BEBC-50CBAD43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FEC625-D7CE-1D42-A966-4E3C98CB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49D0F-2F0E-3842-BE32-5E30C2A7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DD288-24DC-F346-8D99-0EE1DE02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92ABB-6E9F-884B-9AF0-40256F28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4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BF2A0F-B12F-B94D-91E3-4A42D64A4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FA5FFB-1058-1846-8F2A-1EDD5351B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3414F0-8171-0D44-A2E2-FE427CCC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D8257-F2EF-4AA3-A044-42B93EAE55D1}" type="datetimeFigureOut">
              <a:rPr lang="en-US" smtClean="0"/>
              <a:pPr>
                <a:defRPr/>
              </a:pPr>
              <a:t>5/9/23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7D1C5-0CAA-B148-9E40-670D8D89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66651-69AC-5846-80F6-3D4C7228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1CC-8C63-4228-AF52-57425A0AE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79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1E78-001D-7648-939F-C76F8282E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73291" y="407988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2586" y="2362200"/>
            <a:ext cx="10606615" cy="2794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584" y="1665288"/>
            <a:ext cx="10606616" cy="696912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56793358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3432E6-249B-4687-ABF3-DF5FE7AF8C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1" y="6315075"/>
            <a:ext cx="638175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GB" altLang="en-US" sz="750">
                <a:solidFill>
                  <a:srgbClr val="7BA79D"/>
                </a:solidFill>
              </a:rPr>
              <a:t>Registered Charity No 1079752</a:t>
            </a:r>
            <a:br>
              <a:rPr lang="en-GB" altLang="en-US" sz="750">
                <a:solidFill>
                  <a:srgbClr val="7BA79D"/>
                </a:solidFill>
              </a:rPr>
            </a:br>
            <a:r>
              <a:rPr lang="en-GB" altLang="en-US" sz="750">
                <a:solidFill>
                  <a:srgbClr val="7BA79D"/>
                </a:solidFill>
              </a:rPr>
              <a:t>RedR UK is a company limited by guarantee. Company Number 3929653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9089" y="3717032"/>
            <a:ext cx="7757864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225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159564" y="1694520"/>
            <a:ext cx="8256917" cy="1584176"/>
          </a:xfrm>
          <a:prstGeom prst="rect">
            <a:avLst/>
          </a:prstGeom>
          <a:solidFill>
            <a:srgbClr val="0099FF"/>
          </a:solidFill>
        </p:spPr>
        <p:txBody>
          <a:bodyPr anchor="ctr">
            <a:no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36706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9089" y="3717032"/>
            <a:ext cx="7757864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225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135560" y="1628800"/>
            <a:ext cx="8256917" cy="1584176"/>
          </a:xfrm>
          <a:prstGeom prst="rect">
            <a:avLst/>
          </a:prstGeom>
          <a:solidFill>
            <a:srgbClr val="0099FF"/>
          </a:solidFill>
        </p:spPr>
        <p:txBody>
          <a:bodyPr anchor="ctr">
            <a:no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141927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9089" y="3717032"/>
            <a:ext cx="7757864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225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159564" y="1694520"/>
            <a:ext cx="8256917" cy="1584176"/>
          </a:xfrm>
          <a:prstGeom prst="rect">
            <a:avLst/>
          </a:prstGeom>
          <a:solidFill>
            <a:srgbClr val="0099FF"/>
          </a:solidFill>
        </p:spPr>
        <p:txBody>
          <a:bodyPr anchor="ctr">
            <a:no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13170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0375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412281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81378" y="238658"/>
            <a:ext cx="9175053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1378" y="1663700"/>
            <a:ext cx="9866489" cy="349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75DA0A7-E96A-B34A-9F40-5299E03330B9}" type="datetime1">
              <a:rPr lang="en-US"/>
              <a:pPr>
                <a:defRPr/>
              </a:pPr>
              <a:t>5/9/23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758BC595-C340-40B7-BA9F-F08B7452A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06742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A53F-A630-48CE-9873-20FB66E24ED0}" type="datetime1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A25A-F09F-4F71-B312-D1C5B506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21791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81000"/>
            <a:ext cx="9914835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839-592C-470D-B3DE-F27BCF282555}" type="datetime1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A25A-F09F-4F71-B312-D1C5B506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7706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875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5E813C-00F2-4237-9784-70F06760B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2892" y="356394"/>
            <a:ext cx="533400" cy="365125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Source Sans Pro ExtraLight" pitchFamily="-65" charset="0"/>
              </a:defRPr>
            </a:lvl1pPr>
          </a:lstStyle>
          <a:p>
            <a:pPr>
              <a:defRPr/>
            </a:pPr>
            <a:fld id="{C571CA3C-890A-4DD9-9AED-B38BE0CF7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5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970B8D-36B9-4C1F-AFA0-90DF8C1CE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2892" y="356394"/>
            <a:ext cx="533400" cy="365125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Source Sans Pro ExtraLight" pitchFamily="-65" charset="0"/>
              </a:defRPr>
            </a:lvl1pPr>
          </a:lstStyle>
          <a:p>
            <a:pPr>
              <a:defRPr/>
            </a:pPr>
            <a:fld id="{D31E404F-DF2F-42EC-9055-78282E3C7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373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7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412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81378" y="238658"/>
            <a:ext cx="9175053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1378" y="1663700"/>
            <a:ext cx="9866489" cy="349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75DA0A7-E96A-B34A-9F40-5299E03330B9}" type="datetime1">
              <a:rPr lang="en-US"/>
              <a:pPr>
                <a:defRPr/>
              </a:pPr>
              <a:t>5/9/23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758BC595-C340-40B7-BA9F-F08B7452A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06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65DB132-42FE-4865-929D-86B31A2DD8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196380"/>
            <a:ext cx="12192000" cy="1972731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D6E1D5BE-8C2B-4BEF-8F1B-D759495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5DB1619-726E-4DE0-96BB-C762101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8563D6-72E7-4941-9ACC-A227535E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37" y="4648200"/>
            <a:ext cx="7766936" cy="1070868"/>
          </a:xfrm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[meeting date]</a:t>
            </a:r>
          </a:p>
        </p:txBody>
      </p:sp>
    </p:spTree>
    <p:extLst>
      <p:ext uri="{BB962C8B-B14F-4D97-AF65-F5344CB8AC3E}">
        <p14:creationId xmlns:p14="http://schemas.microsoft.com/office/powerpoint/2010/main" val="1435911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808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228653"/>
            <a:ext cx="7850222" cy="181896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8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175" y="4059641"/>
            <a:ext cx="408649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4175" y="4275499"/>
            <a:ext cx="4086498" cy="1065213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Place </a:t>
            </a:r>
          </a:p>
          <a:p>
            <a:pPr lvl="0"/>
            <a:r>
              <a:rPr lang="fr-FR" dirty="0"/>
              <a:t>and/or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6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artner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2084" y="2228652"/>
            <a:ext cx="10954611" cy="100780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1541" y="3354995"/>
            <a:ext cx="375048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1541" y="3570853"/>
            <a:ext cx="3750482" cy="8618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Place </a:t>
            </a:r>
          </a:p>
          <a:p>
            <a:pPr lvl="0"/>
            <a:r>
              <a:rPr lang="fr-FR" dirty="0"/>
              <a:t>and/or Date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10860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logos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2091" y="1049338"/>
            <a:ext cx="5891159" cy="414496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609494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2pPr>
            <a:lvl3pPr marL="1218986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3pPr>
            <a:lvl4pPr marL="1828480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4pPr>
            <a:lvl5pPr marL="2437973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5pPr>
          </a:lstStyle>
          <a:p>
            <a:pPr lvl="0"/>
            <a:r>
              <a:rPr lang="fr-FR" dirty="0" err="1"/>
              <a:t>Willkommen</a:t>
            </a:r>
            <a:endParaRPr lang="fr-FR" dirty="0"/>
          </a:p>
          <a:p>
            <a:pPr lvl="0"/>
            <a:r>
              <a:rPr lang="fr-FR" dirty="0"/>
              <a:t>Bienvenue</a:t>
            </a:r>
          </a:p>
          <a:p>
            <a:pPr lvl="0"/>
            <a:r>
              <a:rPr lang="fr-FR" dirty="0" err="1"/>
              <a:t>Bienvenido</a:t>
            </a:r>
            <a:endParaRPr lang="fr-FR" dirty="0"/>
          </a:p>
          <a:p>
            <a:pPr lvl="0"/>
            <a:r>
              <a:rPr lang="fr-FR" dirty="0" err="1"/>
              <a:t>Ahlan</a:t>
            </a:r>
            <a:r>
              <a:rPr lang="fr-FR" dirty="0"/>
              <a:t> </a:t>
            </a:r>
            <a:r>
              <a:rPr lang="fr-FR" dirty="0" err="1"/>
              <a:t>wa</a:t>
            </a:r>
            <a:r>
              <a:rPr lang="fr-FR" dirty="0"/>
              <a:t> </a:t>
            </a:r>
            <a:r>
              <a:rPr lang="fr-FR" dirty="0" err="1"/>
              <a:t>sahlan</a:t>
            </a:r>
            <a:endParaRPr lang="fr-FR" dirty="0"/>
          </a:p>
          <a:p>
            <a:pPr lvl="0"/>
            <a:r>
              <a:rPr lang="fr-FR" dirty="0" err="1"/>
              <a:t>Welcome</a:t>
            </a:r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959748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934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648238" y="3150243"/>
            <a:ext cx="5276636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  <a:p>
            <a:pPr lvl="0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48237" y="2408935"/>
            <a:ext cx="6543764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 b="1" baseline="0">
                <a:solidFill>
                  <a:schemeClr val="accent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 dirty="0"/>
              <a:t>Global Nutrition Cluster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08389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7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18238" y="3020037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EDIT NAME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80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7279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EDIT NAME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EDIT NAME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39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EDIT NAME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59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194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90652" y="2699543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2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99754"/>
            <a:ext cx="4793672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 dirty="0"/>
              <a:t>THANK YOU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7C62D-129C-49BC-BF22-52627F24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427" y="575136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1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 dirty="0"/>
              <a:t>EDIT NAME OF EVENT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825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6103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3BEDA-FA7D-4B55-86EB-C1B1FEE87E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7F86-6418-436F-A3FA-479202477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47D75D-1B19-4DFB-B1FA-C94653A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302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28249"/>
            <a:ext cx="3932237" cy="1564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474"/>
            <a:ext cx="6172200" cy="47660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8449"/>
            <a:ext cx="3932237" cy="3727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C942A-68EC-4FDA-A616-CBC924D5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B0979-7CFB-42AB-8E52-BBA222530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0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D5BB03-C378-43A3-A13C-B6F344A17DE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110C-2B2B-44DA-86E8-380056BFF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1A977-6079-495F-8089-92C1B3A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493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285787-E804-46E5-A50D-39CB87CCB2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46158-6709-47DA-9B62-0E6B346E57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E12C1-B8E3-4975-A2E6-CA262A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82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49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1E6-5E8A-4678-A8F6-5909939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A7D5-4ECA-4308-8CA9-100718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9DB7-4E4A-4D92-AF1E-120322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62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5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6" r:id="rId2"/>
    <p:sldLayoutId id="2147483794" r:id="rId3"/>
    <p:sldLayoutId id="2147483795" r:id="rId4"/>
    <p:sldLayoutId id="2147483796" r:id="rId5"/>
    <p:sldLayoutId id="2147483798" r:id="rId6"/>
    <p:sldLayoutId id="2147483799" r:id="rId7"/>
    <p:sldLayoutId id="2147483800" r:id="rId8"/>
    <p:sldLayoutId id="2147483781" r:id="rId9"/>
    <p:sldLayoutId id="2147483803" r:id="rId10"/>
    <p:sldLayoutId id="2147483834" r:id="rId11"/>
    <p:sldLayoutId id="2147483802" r:id="rId12"/>
    <p:sldLayoutId id="2147483835" r:id="rId13"/>
    <p:sldLayoutId id="2147483962" r:id="rId14"/>
    <p:sldLayoutId id="2147483778" r:id="rId15"/>
    <p:sldLayoutId id="2147483964" r:id="rId16"/>
    <p:sldLayoutId id="2147483774" r:id="rId17"/>
    <p:sldLayoutId id="2147483963" r:id="rId18"/>
    <p:sldLayoutId id="2147483833" r:id="rId19"/>
    <p:sldLayoutId id="2147483777" r:id="rId20"/>
    <p:sldLayoutId id="2147483779" r:id="rId21"/>
    <p:sldLayoutId id="21474837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0645EF-6CF6-DB41-B3C5-0193D1CE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EDF0B-E740-4A43-9019-AB53D49B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6DA1E-74EE-C04D-ABDA-E56C37696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UNICEF Cameroon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3DB732-E0F3-5D47-BCD5-9C52109D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8FF14-7FFA-AD44-ADF3-8DDE2CC5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F06795-715B-49C6-8F81-0C6369490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980" r:id="rId13"/>
    <p:sldLayoutId id="2147483984" r:id="rId14"/>
    <p:sldLayoutId id="2147483982" r:id="rId15"/>
    <p:sldLayoutId id="2147483961" r:id="rId16"/>
    <p:sldLayoutId id="2147483874" r:id="rId17"/>
    <p:sldLayoutId id="2147483875" r:id="rId18"/>
    <p:sldLayoutId id="2147483743" r:id="rId19"/>
    <p:sldLayoutId id="2147483710" r:id="rId20"/>
    <p:sldLayoutId id="2147483956" r:id="rId21"/>
    <p:sldLayoutId id="2147483898" r:id="rId22"/>
    <p:sldLayoutId id="2147483899" r:id="rId23"/>
    <p:sldLayoutId id="2147483901" r:id="rId24"/>
    <p:sldLayoutId id="2147483892" r:id="rId25"/>
    <p:sldLayoutId id="2147483893" r:id="rId26"/>
    <p:sldLayoutId id="2147483894" r:id="rId27"/>
  </p:sldLayoutIdLst>
  <p:transition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801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771" r:id="rId15"/>
    <p:sldLayoutId id="2147483981" r:id="rId16"/>
    <p:sldLayoutId id="2147483773" r:id="rId17"/>
    <p:sldLayoutId id="2147483983" r:id="rId18"/>
    <p:sldLayoutId id="2147483772" r:id="rId19"/>
    <p:sldLayoutId id="2147483985" r:id="rId20"/>
    <p:sldLayoutId id="2147483986" r:id="rId21"/>
    <p:sldLayoutId id="2147483987" r:id="rId22"/>
    <p:sldLayoutId id="214748398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emf"/><Relationship Id="rId7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4.jpeg"/><Relationship Id="rId4" Type="http://schemas.openxmlformats.org/officeDocument/2006/relationships/image" Target="../media/image7.emf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FF75A5A-2224-2F07-3F5D-C0CD2687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55" y="5765461"/>
            <a:ext cx="1344043" cy="449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8838F5-BBD9-3FB4-E58A-BBA33886B084}"/>
              </a:ext>
            </a:extLst>
          </p:cNvPr>
          <p:cNvSpPr/>
          <p:nvPr/>
        </p:nvSpPr>
        <p:spPr>
          <a:xfrm>
            <a:off x="754215" y="643466"/>
            <a:ext cx="10683570" cy="49311"/>
          </a:xfrm>
          <a:prstGeom prst="rect">
            <a:avLst/>
          </a:prstGeom>
          <a:solidFill>
            <a:srgbClr val="9CCB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D4707-37BA-E39C-F290-946A6BF0EC51}"/>
              </a:ext>
            </a:extLst>
          </p:cNvPr>
          <p:cNvSpPr txBox="1"/>
          <p:nvPr/>
        </p:nvSpPr>
        <p:spPr>
          <a:xfrm>
            <a:off x="4263823" y="4035261"/>
            <a:ext cx="3404382" cy="3594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785012">
              <a:spcAft>
                <a:spcPts val="606"/>
              </a:spcAft>
            </a:pPr>
            <a:r>
              <a:rPr lang="en-US" sz="1700" dirty="0">
                <a:solidFill>
                  <a:srgbClr val="808080"/>
                </a:solidFill>
                <a:cs typeface="Calibri"/>
              </a:rPr>
              <a:t>9</a:t>
            </a:r>
            <a:r>
              <a:rPr lang="en-US" sz="1700" baseline="30000" dirty="0">
                <a:solidFill>
                  <a:srgbClr val="808080"/>
                </a:solidFill>
                <a:cs typeface="Calibri"/>
              </a:rPr>
              <a:t>th</a:t>
            </a:r>
            <a:r>
              <a:rPr lang="en-US" sz="1700" dirty="0">
                <a:solidFill>
                  <a:srgbClr val="808080"/>
                </a:solidFill>
                <a:cs typeface="Calibri"/>
              </a:rPr>
              <a:t> May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446D3-B0E1-313F-5720-903DB8743CA6}"/>
              </a:ext>
            </a:extLst>
          </p:cNvPr>
          <p:cNvSpPr txBox="1"/>
          <p:nvPr/>
        </p:nvSpPr>
        <p:spPr>
          <a:xfrm>
            <a:off x="1808956" y="1654671"/>
            <a:ext cx="8314120" cy="23960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785012">
              <a:spcAft>
                <a:spcPts val="606"/>
              </a:spcAft>
            </a:pPr>
            <a:r>
              <a:rPr lang="en-US" sz="4600" kern="1200" dirty="0">
                <a:solidFill>
                  <a:srgbClr val="808080"/>
                </a:solidFill>
                <a:latin typeface="Calibri"/>
                <a:ea typeface="+mn-ea"/>
                <a:cs typeface="Segoe UI"/>
              </a:rPr>
              <a:t>GNC Partners Call​</a:t>
            </a:r>
          </a:p>
          <a:p>
            <a:pPr algn="ctr" defTabSz="785012">
              <a:spcAft>
                <a:spcPts val="606"/>
              </a:spcAft>
            </a:pPr>
            <a:endParaRPr lang="en-US" sz="3434" kern="1200" dirty="0">
              <a:solidFill>
                <a:srgbClr val="808080"/>
              </a:solidFill>
              <a:latin typeface="Arial"/>
              <a:ea typeface="+mn-ea"/>
              <a:cs typeface="Segoe UI"/>
            </a:endParaRPr>
          </a:p>
          <a:p>
            <a:pPr algn="ctr" defTabSz="785012">
              <a:spcAft>
                <a:spcPts val="606"/>
              </a:spcAft>
            </a:pPr>
            <a:r>
              <a:rPr lang="en-US" sz="2700" kern="1200" dirty="0">
                <a:solidFill>
                  <a:srgbClr val="808080"/>
                </a:solidFill>
                <a:latin typeface="Arial"/>
                <a:ea typeface="+mn-ea"/>
                <a:cs typeface="Segoe UI"/>
              </a:rPr>
              <a:t>Emergency Nutrition Response in </a:t>
            </a:r>
            <a:endParaRPr lang="en-US" sz="2700" dirty="0">
              <a:solidFill>
                <a:srgbClr val="808080"/>
              </a:solidFill>
              <a:latin typeface="Arial"/>
              <a:cs typeface="Segoe UI"/>
            </a:endParaRPr>
          </a:p>
          <a:p>
            <a:pPr algn="ctr" defTabSz="785012">
              <a:spcAft>
                <a:spcPts val="606"/>
              </a:spcAft>
            </a:pPr>
            <a:r>
              <a:rPr lang="en-US" sz="2700" kern="1200" dirty="0">
                <a:solidFill>
                  <a:srgbClr val="808080"/>
                </a:solidFill>
                <a:latin typeface="Arial"/>
                <a:ea typeface="+mn-ea"/>
                <a:cs typeface="Segoe UI"/>
              </a:rPr>
              <a:t>&lt; </a:t>
            </a:r>
            <a:r>
              <a:rPr lang="en-US" sz="2700" dirty="0">
                <a:solidFill>
                  <a:srgbClr val="808080"/>
                </a:solidFill>
                <a:latin typeface="Arial"/>
                <a:cs typeface="Segoe UI"/>
              </a:rPr>
              <a:t>Sudan </a:t>
            </a:r>
            <a:r>
              <a:rPr lang="en-US" sz="2700" kern="1200" dirty="0">
                <a:solidFill>
                  <a:srgbClr val="808080"/>
                </a:solidFill>
                <a:latin typeface="Arial"/>
                <a:ea typeface="+mn-ea"/>
                <a:cs typeface="Segoe UI"/>
              </a:rPr>
              <a:t> &gt;</a:t>
            </a:r>
            <a:endParaRPr lang="en-US" sz="2700" dirty="0">
              <a:solidFill>
                <a:srgbClr val="808080"/>
              </a:solidFill>
              <a:latin typeface="Arial"/>
              <a:cs typeface="Segoe U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5DF1EA-C4FF-D886-E857-CA10D454EA22}"/>
              </a:ext>
            </a:extLst>
          </p:cNvPr>
          <p:cNvSpPr/>
          <p:nvPr/>
        </p:nvSpPr>
        <p:spPr>
          <a:xfrm>
            <a:off x="754215" y="4962016"/>
            <a:ext cx="10683570" cy="49311"/>
          </a:xfrm>
          <a:prstGeom prst="rect">
            <a:avLst/>
          </a:prstGeom>
          <a:solidFill>
            <a:srgbClr val="9CCB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43A6CA5-B4B1-CF57-F46A-3E8F45BA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9555702" y="570818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8838F5-BBD9-3FB4-E58A-BBA33886B084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475862" y="300362"/>
            <a:ext cx="11716138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Current situation in SUDAN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E2011-8C19-4047-B6E5-2D280E7DEEDC}"/>
              </a:ext>
            </a:extLst>
          </p:cNvPr>
          <p:cNvSpPr txBox="1"/>
          <p:nvPr/>
        </p:nvSpPr>
        <p:spPr>
          <a:xfrm>
            <a:off x="283580" y="1346917"/>
            <a:ext cx="1162484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Fighting  has continued despite the repeated call for cease fire in Khartoum (capital city) and spread to other states ( North, South, Central and West Darfur,  North Kordofan, Northern)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About 528 of people had been killed  (OCHA flash appeal 2</a:t>
            </a:r>
            <a:r>
              <a:rPr lang="en-US" sz="2000" baseline="30000" dirty="0"/>
              <a:t>nd</a:t>
            </a:r>
            <a:r>
              <a:rPr lang="en-US" sz="2000" dirty="0"/>
              <a:t> May)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334,000 IDPs  and 123,000 have fled to other countries (Egypt, Chad, Ethiopia, South Sudan)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About 61% of the health facilities not functional in Khartoum and almost all West Darfur of  not functional as of 4</a:t>
            </a:r>
            <a:r>
              <a:rPr lang="en-US" sz="2000" baseline="30000" dirty="0"/>
              <a:t>th</a:t>
            </a:r>
            <a:r>
              <a:rPr lang="en-US" sz="2000" dirty="0"/>
              <a:t> May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Social services (health, water supplies, school disrupted), poor connectivity, homes destroyed or looted in hotspot areas.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 of living (water, food, fuel) have increased by 40-60% and some have  doubled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Crimes incidences has increased in some of the cities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Eastern part of the Sudan calm (Red Sea, Kassala, </a:t>
            </a:r>
            <a:r>
              <a:rPr lang="en-US" sz="2000" dirty="0" err="1"/>
              <a:t>Gadareef</a:t>
            </a:r>
            <a:r>
              <a:rPr lang="en-US" sz="2000" dirty="0"/>
              <a:t>, Blue, While River Nile)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DB7E7AE-C27F-80EC-DA99-80865CA87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84671F-B971-AF2E-68CA-257A1D680338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475862" y="300362"/>
            <a:ext cx="11716138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Current situation in SUDAN and forecast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E2011-8C19-4047-B6E5-2D280E7DEEDC}"/>
              </a:ext>
            </a:extLst>
          </p:cNvPr>
          <p:cNvSpPr txBox="1"/>
          <p:nvPr/>
        </p:nvSpPr>
        <p:spPr>
          <a:xfrm>
            <a:off x="283580" y="1158659"/>
            <a:ext cx="1144385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15.8M – Pop  needed humanitarian assistance in 2023.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Nutrition services have been suspended/interrupted: Only 67 of SCs; and 84% of OTP and 31% of the TSFP) were operational as of 2</a:t>
            </a:r>
            <a:r>
              <a:rPr lang="en-US" sz="2000" baseline="30000" dirty="0"/>
              <a:t>nd</a:t>
            </a:r>
            <a:r>
              <a:rPr lang="en-US" sz="2000" dirty="0"/>
              <a:t> May: Rest pending updates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About 50,000 SAM cases  (two-month) and about 1700 SAM (One month) with medical complications were on treatment by time of conflict</a:t>
            </a:r>
            <a:endParaRPr lang="en-US" sz="11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Forecast: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Ceasefire/continuing fighting-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People with acute food Insecurity estimated to increase by 2-2.5M mainly in the Darfur/RS.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Acute malnutrition is projected to deteriorated further in the hotspot areas and states receiving IDPs with an overall range of 10-30%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costs of interventions /operational costs  among partners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 in IDP- may reach to over 800,000 as per UNHCR projections in 2-3months.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Light HRP </a:t>
            </a:r>
            <a:r>
              <a:rPr lang="en-US" sz="2000"/>
              <a:t>revision  </a:t>
            </a:r>
            <a:r>
              <a:rPr lang="en-US" sz="2000" dirty="0"/>
              <a:t>between 5-16th May for 3-6months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0EE4641-852F-8A6C-0CB8-E44AE47A1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002288-8E76-6C6D-7317-55A6450372C8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396550" y="405933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F5B27C1-82AD-CB50-9CD2-F35914D4E1D9}"/>
              </a:ext>
            </a:extLst>
          </p:cNvPr>
          <p:cNvSpPr txBox="1">
            <a:spLocks/>
          </p:cNvSpPr>
          <p:nvPr/>
        </p:nvSpPr>
        <p:spPr>
          <a:xfrm>
            <a:off x="391681" y="232111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SUDAN Nutrition Cluster Dashboards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89BAF3-2447-7235-1C61-97D82AC05CF3}"/>
              </a:ext>
            </a:extLst>
          </p:cNvPr>
          <p:cNvGrpSpPr>
            <a:grpSpLocks noGrp="1"/>
          </p:cNvGrpSpPr>
          <p:nvPr/>
        </p:nvGrpSpPr>
        <p:grpSpPr>
          <a:xfrm>
            <a:off x="1050479" y="1366122"/>
            <a:ext cx="9125920" cy="1751335"/>
            <a:chOff x="835768" y="800516"/>
            <a:chExt cx="7998089" cy="14328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63B18B-2205-B702-5AED-B1A9B1C5DD29}"/>
                </a:ext>
              </a:extLst>
            </p:cNvPr>
            <p:cNvSpPr txBox="1"/>
            <p:nvPr/>
          </p:nvSpPr>
          <p:spPr>
            <a:xfrm>
              <a:off x="5970510" y="1893464"/>
              <a:ext cx="2587463" cy="3399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EA782-F36B-4721-F620-AAC2817C5A96}"/>
                </a:ext>
              </a:extLst>
            </p:cNvPr>
            <p:cNvSpPr txBox="1"/>
            <p:nvPr/>
          </p:nvSpPr>
          <p:spPr>
            <a:xfrm>
              <a:off x="7824171" y="800516"/>
              <a:ext cx="1009686" cy="553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NUMBER OF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PARTNERS</a:t>
              </a:r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56CB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itchFamily="18" charset="0"/>
                </a:rPr>
                <a:t>46</a:t>
              </a:r>
              <a:endParaRPr lang="en-GB" sz="1400" b="1" dirty="0">
                <a:solidFill>
                  <a:srgbClr val="056CB6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D3123-EA2A-4D0A-C37D-D0B1A54F0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922" y="836549"/>
              <a:ext cx="412562" cy="475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F7CA6B2F-C5E6-85BB-0103-D5E40D4A4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958" y="849656"/>
              <a:ext cx="612951" cy="424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0947F564-4840-E7DE-4C63-5167F6015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68" y="844164"/>
              <a:ext cx="584334" cy="460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8" name="Gráfico 3">
            <a:extLst>
              <a:ext uri="{FF2B5EF4-FFF2-40B4-BE49-F238E27FC236}">
                <a16:creationId xmlns:a16="http://schemas.microsoft.com/office/drawing/2014/main" id="{E43E73D2-B42D-8BAF-F78D-4234B4A43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339725"/>
              </p:ext>
            </p:extLst>
          </p:nvPr>
        </p:nvGraphicFramePr>
        <p:xfrm>
          <a:off x="3184302" y="3013123"/>
          <a:ext cx="3929635" cy="6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2B5E23B-171D-9AD5-16EF-99847BC18781}"/>
              </a:ext>
            </a:extLst>
          </p:cNvPr>
          <p:cNvSpPr txBox="1"/>
          <p:nvPr/>
        </p:nvSpPr>
        <p:spPr>
          <a:xfrm>
            <a:off x="942975" y="2532574"/>
            <a:ext cx="277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Achievements per activity:</a:t>
            </a:r>
          </a:p>
        </p:txBody>
      </p:sp>
      <p:graphicFrame>
        <p:nvGraphicFramePr>
          <p:cNvPr id="22" name="Gráfico 3">
            <a:extLst>
              <a:ext uri="{FF2B5EF4-FFF2-40B4-BE49-F238E27FC236}">
                <a16:creationId xmlns:a16="http://schemas.microsoft.com/office/drawing/2014/main" id="{5831E2F8-51CD-21FE-922B-FC2E4C46E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21027"/>
              </p:ext>
            </p:extLst>
          </p:nvPr>
        </p:nvGraphicFramePr>
        <p:xfrm>
          <a:off x="3184302" y="3800230"/>
          <a:ext cx="4004414" cy="80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Gráfico 3">
            <a:extLst>
              <a:ext uri="{FF2B5EF4-FFF2-40B4-BE49-F238E27FC236}">
                <a16:creationId xmlns:a16="http://schemas.microsoft.com/office/drawing/2014/main" id="{7B462A4A-8E0B-0349-327B-FE8A8931B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15779"/>
              </p:ext>
            </p:extLst>
          </p:nvPr>
        </p:nvGraphicFramePr>
        <p:xfrm>
          <a:off x="3184302" y="4780355"/>
          <a:ext cx="3929635" cy="83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5F52A26-6658-5E9B-ED94-49FB7508CD5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5" y="3313973"/>
            <a:ext cx="447675" cy="381000"/>
          </a:xfrm>
          <a:prstGeom prst="rect">
            <a:avLst/>
          </a:prstGeom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DAFA2112-2710-8C90-91A1-3D34BEC47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156936"/>
              </p:ext>
            </p:extLst>
          </p:nvPr>
        </p:nvGraphicFramePr>
        <p:xfrm>
          <a:off x="5422924" y="1426182"/>
          <a:ext cx="2790093" cy="95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3B8D9BD-370B-E841-5A5B-94887BE39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CDB653-D37F-E8F1-0538-3913BB5ABDEF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396550" y="142438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636FB29-B6BF-E9BC-1D95-A81C95910FB5}"/>
              </a:ext>
            </a:extLst>
          </p:cNvPr>
          <p:cNvSpPr txBox="1">
            <a:spLocks/>
          </p:cNvSpPr>
          <p:nvPr/>
        </p:nvSpPr>
        <p:spPr>
          <a:xfrm>
            <a:off x="391681" y="210746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08080"/>
                </a:solidFill>
                <a:latin typeface="Calibri"/>
                <a:ea typeface="Calibri"/>
                <a:cs typeface="Arial"/>
              </a:rPr>
              <a:t>Strategic Nutrition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69253-02DB-4A44-B596-52E275C24997}"/>
              </a:ext>
            </a:extLst>
          </p:cNvPr>
          <p:cNvSpPr txBox="1"/>
          <p:nvPr/>
        </p:nvSpPr>
        <p:spPr>
          <a:xfrm>
            <a:off x="391681" y="1276325"/>
            <a:ext cx="1166346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Sustaining the ongoing life saving nutrition services, SCs, OTP, TSFP and MYCN-IYCF-E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Provision of living serving interventions in IDPs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Resumption of nutrition services in hotspot areas once security allows (Khartoum and WD)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Initial rapid assessment of the scale of needs and partners capacity mapping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Procurement and replenishment of supplies in the nutrition sites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Strengthening monitoring  (monthly-weekly reporting of evolving situation and responses in hotspot/IDP sites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Strengthening sector coordination and information management  (National and sub  and national level)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Development of the response plan and additional funding requirements  (Flash appeal) pending decision by the HCT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Advocating with stakeholders and donors to fund the response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Accountability to Affected Population (AAP)</a:t>
            </a:r>
            <a:endParaRPr lang="en-US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en-US" sz="1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5171B22-5EA3-C168-0820-0044F665A5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83E31E-29E0-7467-D7FC-9B2461037A68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396550" y="142438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7DFBD1-1E66-D9BC-7561-C8B8B539B6C5}"/>
              </a:ext>
            </a:extLst>
          </p:cNvPr>
          <p:cNvSpPr txBox="1">
            <a:spLocks/>
          </p:cNvSpPr>
          <p:nvPr/>
        </p:nvSpPr>
        <p:spPr>
          <a:xfrm>
            <a:off x="391681" y="182260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Gaps in Resources</a:t>
            </a:r>
            <a:r>
              <a:rPr lang="en-GB" sz="4000" i="1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40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63B03-EB41-EF91-C73E-F5CFB4A5C8E5}"/>
              </a:ext>
            </a:extLst>
          </p:cNvPr>
          <p:cNvSpPr txBox="1"/>
          <p:nvPr/>
        </p:nvSpPr>
        <p:spPr>
          <a:xfrm>
            <a:off x="283580" y="506424"/>
            <a:ext cx="11319204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indent="0">
              <a:spcBef>
                <a:spcPts val="300"/>
              </a:spcBef>
              <a:buNone/>
            </a:pPr>
            <a:endParaRPr lang="en-US" sz="2400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0" lvl="1">
              <a:spcBef>
                <a:spcPts val="300"/>
              </a:spcBef>
            </a:pPr>
            <a:endParaRPr lang="en-US" sz="2400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Human Resources  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Partners to mobilize staff to support those evacuated or relocated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Recruiting additional staff partners  expanding services to new IDPs sites </a:t>
            </a: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Financial Resources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HRP requirement for  2023: 190.9 M 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Funding secured by end of April  37.8M (19.8%)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Operational costs for SCs, OTP and TSFP by both agencies and NGOs increasing considerably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Flash appeal being prepared in under the OCHA guidance and in collaboration with partners </a:t>
            </a: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Supplies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WHO: 3014 SAM kits module – worth US$ 5M in 6months was needed 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UNICEF: 235,709 RUTF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ctns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, F-100 and F-75 gaps was  about  US$ 20m before the conflict + additional to be estimated </a:t>
            </a:r>
          </a:p>
          <a:p>
            <a:pPr marL="1200150" lvl="3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WFP: 950 MT received in Port Sudan in May: Others were expected:  720 MT in May and 1200MT of RUSF in May/June. These supplies were enough to run TSFP  across the county until November 2023.</a:t>
            </a: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74295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6EABA9-1227-A06A-C923-1F55FA866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0FADC4-6315-3DA3-821E-1E0D72CF9A74}"/>
              </a:ext>
            </a:extLst>
          </p:cNvPr>
          <p:cNvSpPr/>
          <p:nvPr/>
        </p:nvSpPr>
        <p:spPr>
          <a:xfrm>
            <a:off x="-49850" y="-100342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396550" y="142438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636FB29-B6BF-E9BC-1D95-A81C95910FB5}"/>
              </a:ext>
            </a:extLst>
          </p:cNvPr>
          <p:cNvSpPr txBox="1">
            <a:spLocks/>
          </p:cNvSpPr>
          <p:nvPr/>
        </p:nvSpPr>
        <p:spPr>
          <a:xfrm>
            <a:off x="401418" y="199410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03C89-3D0F-B914-BBF9-0970C90E4662}"/>
              </a:ext>
            </a:extLst>
          </p:cNvPr>
          <p:cNvSpPr txBox="1">
            <a:spLocks/>
          </p:cNvSpPr>
          <p:nvPr/>
        </p:nvSpPr>
        <p:spPr>
          <a:xfrm>
            <a:off x="391682" y="267718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Challenges in achieving strategic priorities</a:t>
            </a:r>
            <a:endParaRPr lang="en-US" sz="40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3D63C-BD09-46AF-B340-AAB02FBEE271}"/>
              </a:ext>
            </a:extLst>
          </p:cNvPr>
          <p:cNvSpPr txBox="1"/>
          <p:nvPr/>
        </p:nvSpPr>
        <p:spPr>
          <a:xfrm>
            <a:off x="391682" y="1147490"/>
            <a:ext cx="11242714" cy="594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and Access of partners to the nutrition sites in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affected areas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Replenishing supplies in nutrition sites to partners and supported by the SMOH (need ad hoc modality of supporting delivering supplies SMOH). Some partners have just one month supplied remaining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availability of cash among partners to support the ongoing activities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Difficulties in paying staff Salaries/incentives by Partners 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operational costs to support the ongoing /new life saving nutrition services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Hiking of prices for basic needs (Food, Water, doubling of transportation costs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internet connectivity and mobile phones- presenting challenges to communicate with staff and partners 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Replenishment of partners  looted office equipment and assets in particularly in hotpots 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Bureaucratic and access impediments (travel notifications, number of check points)</a:t>
            </a:r>
          </a:p>
          <a:p>
            <a:pPr marL="342900" indent="-342900">
              <a:lnSpc>
                <a:spcPct val="117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Dysfunction nutrition information system-last update was in Feb 2023.</a:t>
            </a:r>
          </a:p>
          <a:p>
            <a:pPr marL="342900" indent="-342900">
              <a:lnSpc>
                <a:spcPct val="117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Limited supervision of nutrition responses by partners </a:t>
            </a:r>
          </a:p>
          <a:p>
            <a:pPr marL="342900" marR="0" lvl="0" indent="-342900">
              <a:lnSpc>
                <a:spcPct val="117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FB71C7E-F1E8-7B7D-7B45-83A2816E7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CEB908-F05F-3DDA-F081-F58B4FE1E846}"/>
              </a:ext>
            </a:extLst>
          </p:cNvPr>
          <p:cNvSpPr/>
          <p:nvPr/>
        </p:nvSpPr>
        <p:spPr>
          <a:xfrm>
            <a:off x="-49850" y="-97865"/>
            <a:ext cx="12291700" cy="1133887"/>
          </a:xfrm>
          <a:prstGeom prst="rect">
            <a:avLst/>
          </a:prstGeom>
          <a:solidFill>
            <a:srgbClr val="9CCB3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71CF352-CC42-E82E-99E3-48823112315E}"/>
              </a:ext>
            </a:extLst>
          </p:cNvPr>
          <p:cNvSpPr>
            <a:spLocks noGrp="1"/>
          </p:cNvSpPr>
          <p:nvPr/>
        </p:nvSpPr>
        <p:spPr>
          <a:xfrm>
            <a:off x="396550" y="142438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636FB29-B6BF-E9BC-1D95-A81C95910FB5}"/>
              </a:ext>
            </a:extLst>
          </p:cNvPr>
          <p:cNvSpPr txBox="1">
            <a:spLocks/>
          </p:cNvSpPr>
          <p:nvPr/>
        </p:nvSpPr>
        <p:spPr>
          <a:xfrm>
            <a:off x="391681" y="210746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D52974A-7A60-FE10-1B78-37E1FF248801}"/>
              </a:ext>
            </a:extLst>
          </p:cNvPr>
          <p:cNvSpPr>
            <a:spLocks noGrp="1"/>
          </p:cNvSpPr>
          <p:nvPr/>
        </p:nvSpPr>
        <p:spPr>
          <a:xfrm>
            <a:off x="-1" y="139531"/>
            <a:ext cx="11410485" cy="64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>
              <a:solidFill>
                <a:srgbClr val="808080"/>
              </a:solidFill>
              <a:ea typeface="Calibri Light"/>
              <a:cs typeface="Calibri Ligh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2888B07-07F0-EA82-0734-5AFC766840ED}"/>
              </a:ext>
            </a:extLst>
          </p:cNvPr>
          <p:cNvSpPr txBox="1">
            <a:spLocks/>
          </p:cNvSpPr>
          <p:nvPr/>
        </p:nvSpPr>
        <p:spPr>
          <a:xfrm>
            <a:off x="391681" y="210746"/>
            <a:ext cx="11410485" cy="64832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Three key asks from GNC and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86802-F981-4E7F-B209-747D9E72EF6B}"/>
              </a:ext>
            </a:extLst>
          </p:cNvPr>
          <p:cNvSpPr txBox="1"/>
          <p:nvPr/>
        </p:nvSpPr>
        <p:spPr>
          <a:xfrm>
            <a:off x="391681" y="1924705"/>
            <a:ext cx="11516739" cy="324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Advocating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partners HQs for surge capacity </a:t>
            </a:r>
          </a:p>
          <a:p>
            <a:pPr marL="457200" indent="-457200">
              <a:lnSpc>
                <a:spcPct val="11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Advocating for additional funding to support IDPs/Returnees/Refugees, increased operational costs, unit costs for response   </a:t>
            </a:r>
          </a:p>
          <a:p>
            <a:pPr marL="457200" indent="-457200">
              <a:lnSpc>
                <a:spcPct val="11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Support to coordination at national and information management: </a:t>
            </a:r>
          </a:p>
          <a:p>
            <a:pPr marL="914400" lvl="1" indent="-457200">
              <a:lnSpc>
                <a:spcPct val="11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dedicated IMO to support the increasing demand for updates for nutrition information management, mapping from partners and stakeholders.</a:t>
            </a:r>
          </a:p>
          <a:p>
            <a:pPr marL="914400" lvl="1" indent="-457200">
              <a:lnSpc>
                <a:spcPct val="117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Roving or deputy sector coordinator to support sub- national coordination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5DA5393-4E0D-2DCD-2AC1-D710CB41F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10564377" y="6182936"/>
            <a:ext cx="1344043" cy="5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C0DCA-8E6D-745C-5ADA-975722259AD8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A8696E4-3826-921A-D625-BE5A6AC42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9" r="53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5FF3FE0-460D-C0F0-8E6E-9DCD7812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49" y="424269"/>
            <a:ext cx="1717706" cy="57378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B0EAC0-91BF-687A-41E9-3BA5BDA8A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0110" r="24057" b="38703"/>
          <a:stretch/>
        </p:blipFill>
        <p:spPr>
          <a:xfrm>
            <a:off x="3506205" y="390549"/>
            <a:ext cx="1717706" cy="6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95C93D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95C93D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279" ma:contentTypeDescription="" ma:contentTypeScope="" ma:versionID="6fab7efe60f5305fa4452ac5c432baef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5858627f-d058-4b92-9b52-677b5fd7d454" xmlns:ns5="a438dd15-07ca-4cdc-82a3-f2206b92025e" xmlns:ns6="http://schemas.microsoft.com/sharepoint/v4" targetNamespace="http://schemas.microsoft.com/office/2006/metadata/properties" ma:root="true" ma:fieldsID="784ab278d8b5b3ede4ce27be48ae9e8c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5858627f-d058-4b92-9b52-677b5fd7d454"/>
    <xsd:import namespace="a438dd15-07ca-4cdc-82a3-f2206b92025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4:SharedWithUsers" minOccurs="0"/>
                <xsd:element ref="ns4:SharedWithDetails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6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4:SemaphoreItemMetadata" minOccurs="0"/>
                <xsd:element ref="ns5:MediaLengthInSeconds" minOccurs="0"/>
                <xsd:element ref="ns5:lcf76f155ced4ddcb4097134ff3c332f" minOccurs="0"/>
                <xsd:element ref="ns5:FocalPoi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49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calPoint" ma:index="53" nillable="true" ma:displayName="Focal Point" ma:format="Dropdown" ma:list="UserInfo" ma:SharePointGroup="0" ma:internalName="FocalPoin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EMOPSGCCU-1435067120-57047</_dlc_DocId>
    <TaxCatchAll xmlns="ca283e0b-db31-4043-a2ef-b80661bf084a">
      <Value>3</Value>
    </TaxCatchAll>
    <ContentLanguage xmlns="ca283e0b-db31-4043-a2ef-b80661bf084a">English</ContentLanguage>
    <_dlc_DocIdUrl xmlns="5858627f-d058-4b92-9b52-677b5fd7d454">
      <Url>https://unicef.sharepoint.com/teams/EMOPS-GCCU/_layouts/15/DocIdRedir.aspx?ID=EMOPSGCCU-1435067120-57047</Url>
      <Description>EMOPSGCCU-1435067120-57047</Description>
    </_dlc_DocIdUrl>
    <SemaphoreItemMetadata xmlns="5858627f-d058-4b92-9b52-677b5fd7d454" xsi:nil="true"/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lcf76f155ced4ddcb4097134ff3c332f xmlns="a438dd15-07ca-4cdc-82a3-f2206b92025e">
      <Terms xmlns="http://schemas.microsoft.com/office/infopath/2007/PartnerControls"/>
    </lcf76f155ced4ddcb4097134ff3c332f>
    <WrittenBy xmlns="ca283e0b-db31-4043-a2ef-b80661bf084a">
      <UserInfo>
        <DisplayName/>
        <AccountId xsi:nil="true"/>
        <AccountType/>
      </UserInfo>
    </WrittenBy>
    <FocalPoint xmlns="a438dd15-07ca-4cdc-82a3-f2206b92025e">
      <UserInfo>
        <DisplayName/>
        <AccountId xsi:nil="true"/>
        <AccountType/>
      </UserInfo>
    </FocalPoint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D4DAF-CFD5-4134-A139-49A381DE8047}">
  <ds:schemaRefs>
    <ds:schemaRef ds:uri="5858627f-d058-4b92-9b52-677b5fd7d454"/>
    <ds:schemaRef ds:uri="a438dd15-07ca-4cdc-82a3-f2206b92025e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C4AD04-6C99-4D42-921A-A28B18A4ECA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EC202D3-D5F2-45D4-B1D1-BAE07CDCDC19}">
  <ds:schemaRefs>
    <ds:schemaRef ds:uri="5858627f-d058-4b92-9b52-677b5fd7d454"/>
    <ds:schemaRef ds:uri="a438dd15-07ca-4cdc-82a3-f2206b92025e"/>
    <ds:schemaRef ds:uri="ca283e0b-db31-4043-a2ef-b80661bf084a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B5E7468E-2649-4340-9997-2427B39E8AF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A871A1DC-D456-4789-A073-06C6E84B46AE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5E5976A0-0350-4C98-9D1C-F836BA0B3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863</Words>
  <Application>Microsoft Macintosh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Source Sans Pro ExtraLight</vt:lpstr>
      <vt:lpstr>Symbol</vt:lpstr>
      <vt:lpstr>Times New Roman</vt:lpstr>
      <vt:lpstr>Wingdings</vt:lpstr>
      <vt:lpstr>office theme</vt:lpstr>
      <vt:lpstr>Office Theme</vt:lpstr>
      <vt:lpstr>Office Theme</vt:lpstr>
      <vt:lpstr>Thème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Isaack Manyama</dc:creator>
  <cp:lastModifiedBy>Marie Cusick</cp:lastModifiedBy>
  <cp:revision>331</cp:revision>
  <dcterms:created xsi:type="dcterms:W3CDTF">2022-09-29T14:03:34Z</dcterms:created>
  <dcterms:modified xsi:type="dcterms:W3CDTF">2023-05-10T11:26:20Z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iticalForLongTermRetention">
    <vt:lpwstr/>
  </property>
  <property fmtid="{D5CDD505-2E9C-101B-9397-08002B2CF9AE}" pid="3" name="_dlc_DocIdItemGuid">
    <vt:lpwstr>281e7f0e-33c5-49e8-8e7f-cc2c9404958f</vt:lpwstr>
  </property>
  <property fmtid="{D5CDD505-2E9C-101B-9397-08002B2CF9AE}" pid="4" name="OfficeDivision">
    <vt:lpwstr>3;#Office of Emergency Prog.-456F|98de697e-6403-48a0-9bce-654c90399d04</vt:lpwstr>
  </property>
  <property fmtid="{D5CDD505-2E9C-101B-9397-08002B2CF9AE}" pid="5" name="Topic">
    <vt:lpwstr/>
  </property>
  <property fmtid="{D5CDD505-2E9C-101B-9397-08002B2CF9AE}" pid="6" name="SystemDTAC">
    <vt:lpwstr/>
  </property>
  <property fmtid="{D5CDD505-2E9C-101B-9397-08002B2CF9AE}" pid="7" name="TaxKeyword">
    <vt:lpwstr/>
  </property>
  <property fmtid="{D5CDD505-2E9C-101B-9397-08002B2CF9AE}" pid="8" name="MediaServiceImageTags">
    <vt:lpwstr/>
  </property>
  <property fmtid="{D5CDD505-2E9C-101B-9397-08002B2CF9AE}" pid="9" name="GeographicScope">
    <vt:lpwstr/>
  </property>
  <property fmtid="{D5CDD505-2E9C-101B-9397-08002B2CF9AE}" pid="10" name="ContentTypeId">
    <vt:lpwstr>0x0101009BA85F8052A6DA4FA3E31FF9F74C6970006192CA8317E1FF49B6A7FEB870A3A8D6</vt:lpwstr>
  </property>
  <property fmtid="{D5CDD505-2E9C-101B-9397-08002B2CF9AE}" pid="11" name="DocumentType">
    <vt:lpwstr/>
  </property>
</Properties>
</file>