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5"/>
  </p:notesMasterIdLst>
  <p:handoutMasterIdLst>
    <p:handoutMasterId r:id="rId16"/>
  </p:handoutMasterIdLst>
  <p:sldIdLst>
    <p:sldId id="292" r:id="rId3"/>
    <p:sldId id="272" r:id="rId4"/>
    <p:sldId id="279" r:id="rId5"/>
    <p:sldId id="287" r:id="rId6"/>
    <p:sldId id="288" r:id="rId7"/>
    <p:sldId id="282" r:id="rId8"/>
    <p:sldId id="283" r:id="rId9"/>
    <p:sldId id="284" r:id="rId10"/>
    <p:sldId id="289" r:id="rId11"/>
    <p:sldId id="290" r:id="rId12"/>
    <p:sldId id="291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DAA"/>
    <a:srgbClr val="808285"/>
    <a:srgbClr val="80C2DE"/>
    <a:srgbClr val="6BBEE1"/>
    <a:srgbClr val="87BDD5"/>
    <a:srgbClr val="82BBD4"/>
    <a:srgbClr val="94C5DA"/>
    <a:srgbClr val="7ECAEA"/>
    <a:srgbClr val="74C6E9"/>
    <a:srgbClr val="EE3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79" d="100"/>
          <a:sy n="79" d="100"/>
        </p:scale>
        <p:origin x="108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93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26" Type="http://schemas.openxmlformats.org/officeDocument/2006/relationships/customXml" Target="../customXml/item6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5" Type="http://schemas.openxmlformats.org/officeDocument/2006/relationships/customXml" Target="../customXml/item5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4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04649-1601-437A-9AE0-5F90DB29EAA0}" type="datetimeFigureOut">
              <a:rPr lang="en-US" smtClean="0"/>
              <a:pPr/>
              <a:t>2/22/2016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D80AD-BAB5-4DCF-AE9E-63ECDE1CDE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4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0D51C-C0A6-4F7B-AB80-E83D93C8B1A6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D4FE6-FA32-43BC-B5B5-C530E34E7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4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7B2AE-D6E0-BA45-B42C-70EB353D2A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1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CEC27-6CD1-BB4A-81A3-1DB41BA1D74C}" type="slidenum">
              <a:rPr lang="en-GB"/>
              <a:pPr/>
              <a:t>2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5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06817" y="3717032"/>
            <a:ext cx="5818398" cy="1367582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buNone/>
              <a:defRPr sz="3000" baseline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Bangkok, Thailand</a:t>
            </a:r>
          </a:p>
          <a:p>
            <a:pPr lvl="0"/>
            <a:r>
              <a:rPr lang="en-GB" dirty="0" smtClean="0"/>
              <a:t>28th September – 2nd October 2015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19672" y="1694520"/>
            <a:ext cx="6192688" cy="1584176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buNone/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Nutrition Cluster Coordinator Training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286248" y="6315038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schemeClr val="accent5"/>
                </a:solidFill>
              </a:rPr>
              <a:t>Registered Charity No 1079752</a:t>
            </a:r>
            <a:br>
              <a:rPr lang="en-GB" sz="1000" dirty="0" smtClean="0">
                <a:solidFill>
                  <a:schemeClr val="accent5"/>
                </a:solidFill>
              </a:rPr>
            </a:br>
            <a:r>
              <a:rPr lang="en-GB" sz="1000" dirty="0" smtClean="0">
                <a:solidFill>
                  <a:schemeClr val="accent5"/>
                </a:solidFill>
              </a:rPr>
              <a:t>RedR UK is a company limited by guarantee. Company Number 3929653</a:t>
            </a:r>
            <a:endParaRPr lang="en-GB" sz="1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4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496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73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879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CA" noProof="0" smtClean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20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8676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41148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148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597650"/>
            <a:ext cx="2895600" cy="1238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98FA0"/>
                </a:solidFill>
                <a:ea typeface="ＭＳ Ｐゴシック" pitchFamily="34" charset="-128"/>
                <a:cs typeface="+mn-cs"/>
              </a:defRPr>
            </a:lvl1pPr>
          </a:lstStyle>
          <a:p>
            <a:r>
              <a:rPr lang="fr-FR" smtClean="0"/>
              <a:t>NCC Training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973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76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054" y="870296"/>
            <a:ext cx="6186502" cy="582594"/>
          </a:xfrm>
          <a:prstGeom prst="rect">
            <a:avLst/>
          </a:prstGeom>
        </p:spPr>
        <p:txBody>
          <a:bodyPr wrap="none"/>
          <a:lstStyle>
            <a:lvl1pPr algn="l">
              <a:defRPr sz="4400"/>
            </a:lvl1pPr>
          </a:lstStyle>
          <a:p>
            <a:r>
              <a:rPr lang="en-GB" sz="5300" dirty="0" smtClean="0">
                <a:latin typeface="Century Gothic" charset="0"/>
                <a:ea typeface="ＭＳ Ｐゴシック" charset="0"/>
              </a:rPr>
              <a:t>Nutrition Cluster Coordinator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272"/>
            <a:ext cx="8229600" cy="3778892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6365" y="1484784"/>
            <a:ext cx="9144000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715124"/>
            <a:ext cx="9144000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-32" y="6593306"/>
            <a:ext cx="9144000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9" y="1052736"/>
            <a:ext cx="508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404664"/>
            <a:ext cx="7772400" cy="2088232"/>
          </a:xfrm>
        </p:spPr>
        <p:txBody>
          <a:bodyPr>
            <a:normAutofit/>
          </a:bodyPr>
          <a:lstStyle>
            <a:lvl1pPr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Coordinated Assessments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9552" y="2780928"/>
            <a:ext cx="7232848" cy="13681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Nutrition Cluster Coordination Training</a:t>
            </a:r>
          </a:p>
          <a:p>
            <a:r>
              <a:rPr lang="en-US" dirty="0" smtClean="0"/>
              <a:t>Dakar, November 2013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67" y="4581128"/>
            <a:ext cx="5688733" cy="161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1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the slide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22385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648072"/>
            <a:ext cx="7949639" cy="5733256"/>
          </a:xfrm>
          <a:prstGeom prst="roundRect">
            <a:avLst>
              <a:gd name="adj" fmla="val 23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28792" cy="1143000"/>
          </a:xfrm>
          <a:noFill/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Group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7344816" cy="305720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31"/>
            <a:ext cx="938266" cy="9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11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Sub-title sections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F53-D6A3-47B1-B353-2E574F094E33}" type="datetime1">
              <a:rPr lang="fr-FR" smtClean="0"/>
              <a:t>22/02/2016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5304"/>
            <a:ext cx="1835696" cy="6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537"/>
            <a:ext cx="5617041" cy="16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80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0643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71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7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5145024" cy="664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E813-19BE-4CC6-A658-4178AF7EEFE5}" type="datetime1">
              <a:rPr lang="fr-FR" smtClean="0"/>
              <a:t>22/02/2016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9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806817" y="4437682"/>
            <a:ext cx="5818398" cy="136758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GB" sz="4400" i="1" dirty="0" smtClean="0"/>
              <a:t>Lieu</a:t>
            </a:r>
          </a:p>
          <a:p>
            <a:r>
              <a:rPr lang="en-GB" sz="2400" i="1" baseline="0" dirty="0" smtClean="0"/>
              <a:t>Date </a:t>
            </a:r>
            <a:endParaRPr lang="en-GB" sz="24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55576" y="1628800"/>
            <a:ext cx="7272808" cy="2232248"/>
          </a:xfrm>
          <a:solidFill>
            <a:schemeClr val="tx2"/>
          </a:solidFill>
        </p:spPr>
        <p:txBody>
          <a:bodyPr/>
          <a:lstStyle/>
          <a:p>
            <a:r>
              <a:rPr lang="fr-FR" sz="5400" dirty="0" smtClean="0">
                <a:ea typeface="ＭＳ Ｐゴシック" charset="0"/>
              </a:rPr>
              <a:t>La coordination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18821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856984" cy="4968552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 smtClean="0"/>
              <a:t>	Un </a:t>
            </a:r>
            <a:r>
              <a:rPr lang="fr-FR" sz="2400" dirty="0"/>
              <a:t>mécanisme de </a:t>
            </a:r>
            <a:r>
              <a:rPr lang="fr-FR" sz="2400" dirty="0" smtClean="0"/>
              <a:t>coordination humanitaire efficace</a:t>
            </a:r>
            <a:r>
              <a:rPr lang="fr-FR" sz="2400" dirty="0"/>
              <a:t> : </a:t>
            </a:r>
            <a:endParaRPr lang="en-US" sz="2800" dirty="0"/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fr-FR" sz="2200" dirty="0"/>
              <a:t>Renforce la coordination sectorielle préexistante en augmentant la prévisibilité et la </a:t>
            </a:r>
            <a:r>
              <a:rPr lang="fr-FR" sz="2200" dirty="0"/>
              <a:t>responsabilité.</a:t>
            </a:r>
            <a:endParaRPr lang="en-US" sz="2200" dirty="0"/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fr-FR" sz="2200" dirty="0"/>
              <a:t>Renforce la complémentarité des actions des partenaires en évitant </a:t>
            </a:r>
            <a:r>
              <a:rPr lang="fr-FR" sz="2200" dirty="0"/>
              <a:t>les doublons </a:t>
            </a:r>
            <a:r>
              <a:rPr lang="fr-FR" sz="2200" dirty="0"/>
              <a:t>et </a:t>
            </a:r>
            <a:r>
              <a:rPr lang="fr-FR" sz="2200" dirty="0"/>
              <a:t>l</a:t>
            </a:r>
            <a:r>
              <a:rPr lang="fr-FR" sz="2200" dirty="0"/>
              <a:t>es </a:t>
            </a:r>
            <a:r>
              <a:rPr lang="fr-FR" sz="2200" dirty="0"/>
              <a:t>lacunes </a:t>
            </a:r>
            <a:endParaRPr lang="en-US" sz="2200" dirty="0"/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fr-FR" sz="2200" dirty="0"/>
              <a:t>Plaide </a:t>
            </a:r>
            <a:r>
              <a:rPr lang="fr-FR" sz="2200" dirty="0"/>
              <a:t>pour l’obtention de ressources </a:t>
            </a:r>
            <a:r>
              <a:rPr lang="fr-FR" sz="2200" dirty="0"/>
              <a:t>adéquates </a:t>
            </a:r>
            <a:r>
              <a:rPr lang="fr-FR" sz="2200" dirty="0"/>
              <a:t>et veille à ce que les ressources soient</a:t>
            </a:r>
            <a:r>
              <a:rPr lang="fr-FR" sz="2200" dirty="0"/>
              <a:t> alloué</a:t>
            </a:r>
            <a:r>
              <a:rPr lang="fr-FR" sz="2200" dirty="0"/>
              <a:t>e</a:t>
            </a:r>
            <a:r>
              <a:rPr lang="fr-FR" sz="2200" dirty="0"/>
              <a:t>s </a:t>
            </a:r>
            <a:r>
              <a:rPr lang="fr-FR" sz="2200" dirty="0"/>
              <a:t>en fonction des priorités convenues et d'une manière qui répond au plan d'intervention du cluster.</a:t>
            </a:r>
            <a:endParaRPr lang="en-US" sz="2200" dirty="0"/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fr-FR" sz="2200" dirty="0"/>
              <a:t>Assure </a:t>
            </a:r>
            <a:r>
              <a:rPr lang="fr-FR" sz="2200" dirty="0"/>
              <a:t>la prise en compte effective des questions transversales pertinentes, y compris concernant</a:t>
            </a:r>
            <a:r>
              <a:rPr lang="fr-FR" sz="2200" dirty="0"/>
              <a:t> l'âge</a:t>
            </a:r>
            <a:r>
              <a:rPr lang="fr-FR" sz="2200" dirty="0"/>
              <a:t>, le genre, l'environnement et le VIH / SIDA; </a:t>
            </a:r>
            <a:r>
              <a:rPr lang="fr-FR" sz="2200" dirty="0"/>
              <a:t>établi</a:t>
            </a:r>
            <a:r>
              <a:rPr lang="fr-FR" sz="2200" dirty="0"/>
              <a:t>t</a:t>
            </a:r>
            <a:r>
              <a:rPr lang="fr-FR" sz="2200" dirty="0"/>
              <a:t> </a:t>
            </a:r>
            <a:r>
              <a:rPr lang="fr-FR" sz="2200" dirty="0"/>
              <a:t>des liens </a:t>
            </a:r>
            <a:r>
              <a:rPr lang="fr-FR" sz="2200" dirty="0"/>
              <a:t>avec les conseillers spécifiques lorsqu'ils sont disponibles et identifie des points focaux au sein du cluster.</a:t>
            </a:r>
            <a:endParaRPr lang="en-US" sz="22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41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9131387" cy="4752528"/>
          </a:xfrm>
        </p:spPr>
        <p:txBody>
          <a:bodyPr>
            <a:noAutofit/>
          </a:bodyPr>
          <a:lstStyle/>
          <a:p>
            <a:pPr lvl="1"/>
            <a:r>
              <a:rPr lang="fr-FR" sz="2200" dirty="0"/>
              <a:t>L’information </a:t>
            </a:r>
            <a:r>
              <a:rPr lang="fr-FR" sz="2200" dirty="0"/>
              <a:t>est </a:t>
            </a:r>
            <a:r>
              <a:rPr lang="fr-FR" sz="2200" dirty="0"/>
              <a:t>transmise </a:t>
            </a:r>
            <a:r>
              <a:rPr lang="fr-FR" sz="2200" dirty="0"/>
              <a:t>de façon efficace entre les membres du cluster et elle est bien </a:t>
            </a:r>
            <a:r>
              <a:rPr lang="fr-FR" sz="2200" dirty="0"/>
              <a:t>utilisée</a:t>
            </a:r>
            <a:r>
              <a:rPr lang="fr-FR" sz="2200" dirty="0"/>
              <a:t>;</a:t>
            </a:r>
            <a:r>
              <a:rPr lang="fr-FR" sz="2200" dirty="0"/>
              <a:t> </a:t>
            </a:r>
            <a:r>
              <a:rPr lang="fr-FR" sz="2200" dirty="0"/>
              <a:t>de même pour l’information à</a:t>
            </a:r>
            <a:r>
              <a:rPr lang="fr-FR" sz="2200" dirty="0"/>
              <a:t> </a:t>
            </a:r>
            <a:r>
              <a:rPr lang="fr-FR" sz="2200" dirty="0"/>
              <a:t>destination </a:t>
            </a:r>
            <a:r>
              <a:rPr lang="fr-FR" sz="2200" dirty="0"/>
              <a:t>de, </a:t>
            </a:r>
            <a:r>
              <a:rPr lang="fr-FR" sz="2200" dirty="0"/>
              <a:t>et </a:t>
            </a:r>
            <a:r>
              <a:rPr lang="fr-FR" sz="2200" dirty="0"/>
              <a:t>transmise par, les autres </a:t>
            </a:r>
            <a:r>
              <a:rPr lang="fr-FR" sz="2200" dirty="0"/>
              <a:t>parties </a:t>
            </a:r>
            <a:r>
              <a:rPr lang="fr-FR" sz="2200" dirty="0"/>
              <a:t>prenantes</a:t>
            </a:r>
            <a:r>
              <a:rPr lang="fr-FR" sz="2200" dirty="0"/>
              <a:t>.</a:t>
            </a:r>
            <a:endParaRPr lang="en-US" sz="2200" dirty="0"/>
          </a:p>
          <a:p>
            <a:pPr lvl="1"/>
            <a:r>
              <a:rPr lang="fr-FR" sz="2200" dirty="0"/>
              <a:t>Il </a:t>
            </a:r>
            <a:r>
              <a:rPr lang="fr-FR" sz="2200" dirty="0"/>
              <a:t>y a </a:t>
            </a:r>
            <a:r>
              <a:rPr lang="fr-FR" sz="2200" dirty="0"/>
              <a:t>coopération </a:t>
            </a:r>
            <a:r>
              <a:rPr lang="fr-FR" sz="2200" dirty="0"/>
              <a:t>avec d’autres clusters </a:t>
            </a:r>
            <a:r>
              <a:rPr lang="fr-FR" sz="2200" dirty="0"/>
              <a:t>(</a:t>
            </a:r>
            <a:r>
              <a:rPr lang="fr-FR" sz="2200" dirty="0"/>
              <a:t>dont les </a:t>
            </a:r>
            <a:r>
              <a:rPr lang="fr-FR" sz="2200" dirty="0"/>
              <a:t>forums </a:t>
            </a:r>
            <a:r>
              <a:rPr lang="fr-FR" sz="2200" dirty="0"/>
              <a:t>de coordination inter-cluster) et avec </a:t>
            </a:r>
            <a:r>
              <a:rPr lang="fr-FR" sz="2200" dirty="0"/>
              <a:t>les autres </a:t>
            </a:r>
            <a:r>
              <a:rPr lang="fr-FR" sz="2200" dirty="0"/>
              <a:t>acteurs humanitaires, les interlocuteurs gouvernementaux, et les</a:t>
            </a:r>
            <a:r>
              <a:rPr lang="fr-FR" sz="2200" dirty="0"/>
              <a:t> autorités </a:t>
            </a:r>
            <a:r>
              <a:rPr lang="fr-FR" sz="2200" dirty="0"/>
              <a:t>pertinentes (le cas échéant) pendant la planification, la coordination et les activités opérationnelles.   </a:t>
            </a:r>
            <a:endParaRPr lang="en-US" sz="2200" dirty="0"/>
          </a:p>
          <a:p>
            <a:pPr lvl="1"/>
            <a:r>
              <a:rPr lang="en-US" sz="2200" dirty="0"/>
              <a:t>Le </a:t>
            </a:r>
            <a:r>
              <a:rPr lang="fr-FR" sz="2200" dirty="0"/>
              <a:t>mécanisme</a:t>
            </a:r>
            <a:r>
              <a:rPr lang="en-GB" sz="2200" dirty="0"/>
              <a:t> </a:t>
            </a:r>
            <a:r>
              <a:rPr lang="en-US" sz="2200" dirty="0" smtClean="0"/>
              <a:t>permit </a:t>
            </a:r>
            <a:r>
              <a:rPr lang="en-US" sz="2200" dirty="0"/>
              <a:t>la </a:t>
            </a:r>
            <a:r>
              <a:rPr lang="en-US" sz="2200" dirty="0" err="1"/>
              <a:t>responsabilisation</a:t>
            </a:r>
            <a:r>
              <a:rPr lang="en-US" sz="2200" dirty="0"/>
              <a:t> </a:t>
            </a:r>
            <a:r>
              <a:rPr lang="fr-FR" sz="2200" dirty="0"/>
              <a:t>envers </a:t>
            </a:r>
            <a:r>
              <a:rPr lang="fr-FR" sz="2200" dirty="0"/>
              <a:t>la population affectée </a:t>
            </a:r>
            <a:r>
              <a:rPr lang="fr-FR" sz="2200" dirty="0"/>
              <a:t>et veille </a:t>
            </a:r>
            <a:r>
              <a:rPr lang="fr-FR" sz="2200" dirty="0"/>
              <a:t>à</a:t>
            </a:r>
            <a:r>
              <a:rPr lang="fr-FR" sz="2200" dirty="0"/>
              <a:t> </a:t>
            </a:r>
            <a:r>
              <a:rPr lang="fr-FR" sz="2200" dirty="0"/>
              <a:t>ce que femmes, hommes, filles et garçons, </a:t>
            </a:r>
            <a:r>
              <a:rPr lang="fr-FR" sz="2200" dirty="0"/>
              <a:t>aient </a:t>
            </a:r>
            <a:r>
              <a:rPr lang="fr-FR" sz="2200" dirty="0"/>
              <a:t>des chances égales </a:t>
            </a:r>
            <a:r>
              <a:rPr lang="fr-FR" sz="2200" dirty="0"/>
              <a:t>de </a:t>
            </a:r>
            <a:r>
              <a:rPr lang="fr-FR" sz="2200" dirty="0"/>
              <a:t>participer tout au long du cycle de </a:t>
            </a:r>
            <a:r>
              <a:rPr lang="fr-FR" sz="2200" dirty="0"/>
              <a:t>programme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7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762" y="758174"/>
            <a:ext cx="6186502" cy="582594"/>
          </a:xfrm>
        </p:spPr>
        <p:txBody>
          <a:bodyPr/>
          <a:lstStyle/>
          <a:p>
            <a:r>
              <a:rPr lang="fr-FR" sz="4000" dirty="0" smtClean="0"/>
              <a:t>Messages clé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4320480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400" dirty="0"/>
              <a:t>La coordination est nécessaire dans </a:t>
            </a:r>
            <a:r>
              <a:rPr lang="fr-FR" sz="2400" dirty="0" smtClean="0"/>
              <a:t>un monde </a:t>
            </a:r>
            <a:r>
              <a:rPr lang="fr-FR" sz="2400" dirty="0"/>
              <a:t>caractérisé par  une hausse du nombre de</a:t>
            </a:r>
            <a:r>
              <a:rPr lang="fr-FR" sz="2400" dirty="0" smtClean="0"/>
              <a:t> catastrophes </a:t>
            </a:r>
            <a:r>
              <a:rPr lang="fr-FR" sz="2400" dirty="0"/>
              <a:t>et de conflits complexes, </a:t>
            </a:r>
            <a:r>
              <a:rPr lang="fr-FR" sz="2400" dirty="0" smtClean="0"/>
              <a:t>d’acteurs </a:t>
            </a:r>
            <a:r>
              <a:rPr lang="fr-FR" sz="2400" dirty="0"/>
              <a:t>humanitaires, et </a:t>
            </a:r>
            <a:r>
              <a:rPr lang="fr-FR" sz="2400" dirty="0" smtClean="0"/>
              <a:t>une population croissante.</a:t>
            </a:r>
            <a:endParaRPr lang="fr-FR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400" dirty="0"/>
              <a:t>C’est un outil qui permet d’</a:t>
            </a:r>
            <a:r>
              <a:rPr lang="fr-FR" sz="2400" dirty="0" smtClean="0"/>
              <a:t>améliorer </a:t>
            </a:r>
            <a:r>
              <a:rPr lang="fr-FR" sz="2400" dirty="0"/>
              <a:t>la réponse humanitaire et doit </a:t>
            </a:r>
            <a:r>
              <a:rPr lang="fr-FR" sz="2400" dirty="0" smtClean="0"/>
              <a:t>représenter une valeur ajoutée..</a:t>
            </a:r>
            <a:endParaRPr lang="fr-FR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400" dirty="0" smtClean="0"/>
              <a:t>Les caractéristiques </a:t>
            </a:r>
            <a:r>
              <a:rPr lang="fr-FR" sz="2400" dirty="0"/>
              <a:t>d’un</a:t>
            </a:r>
            <a:r>
              <a:rPr lang="fr-FR" sz="2400" dirty="0"/>
              <a:t> </a:t>
            </a:r>
            <a:r>
              <a:rPr lang="fr-FR" sz="2400" dirty="0" smtClean="0"/>
              <a:t>fonctionnement </a:t>
            </a:r>
            <a:r>
              <a:rPr lang="fr-FR" sz="2400" dirty="0"/>
              <a:t>efficace et </a:t>
            </a:r>
            <a:r>
              <a:rPr lang="fr-FR" sz="2400" dirty="0"/>
              <a:t>d’une</a:t>
            </a:r>
            <a:r>
              <a:rPr lang="fr-FR" sz="2400" dirty="0" smtClean="0"/>
              <a:t> </a:t>
            </a:r>
            <a:r>
              <a:rPr lang="fr-FR" sz="2400" dirty="0"/>
              <a:t>bonne </a:t>
            </a:r>
            <a:r>
              <a:rPr lang="fr-FR" sz="2400" dirty="0" smtClean="0"/>
              <a:t>coordination de cluster sont </a:t>
            </a:r>
            <a:r>
              <a:rPr lang="fr-FR" sz="2400" dirty="0"/>
              <a:t>bien </a:t>
            </a:r>
            <a:r>
              <a:rPr lang="fr-FR" sz="2400" dirty="0" smtClean="0"/>
              <a:t>définies.</a:t>
            </a:r>
            <a:endParaRPr lang="fr-FR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400" i="1" dirty="0"/>
              <a:t>Le module de référence pour la coordination Cluster au niveau des pays (CCRM) donne des conseils et est disponible sur vos clés </a:t>
            </a:r>
            <a:r>
              <a:rPr lang="fr-FR" sz="2400" i="1" dirty="0" smtClean="0"/>
              <a:t>USB (en anglais).</a:t>
            </a:r>
          </a:p>
        </p:txBody>
      </p:sp>
    </p:spTree>
    <p:extLst>
      <p:ext uri="{BB962C8B-B14F-4D97-AF65-F5344CB8AC3E}">
        <p14:creationId xmlns:p14="http://schemas.microsoft.com/office/powerpoint/2010/main" val="17954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6186502" cy="5825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4800" dirty="0" smtClean="0"/>
              <a:t>Objectifs de la </a:t>
            </a:r>
            <a:r>
              <a:rPr lang="fr-FR" sz="4800" dirty="0"/>
              <a:t>séance</a:t>
            </a:r>
            <a:endParaRPr lang="fr-FR" sz="48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86680" y="1844824"/>
            <a:ext cx="8089776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À</a:t>
            </a:r>
            <a:r>
              <a:rPr lang="en-GB" dirty="0"/>
              <a:t> </a:t>
            </a:r>
            <a:r>
              <a:rPr lang="fr-FR" dirty="0"/>
              <a:t>la fin de la </a:t>
            </a:r>
            <a:r>
              <a:rPr lang="fr-FR" dirty="0"/>
              <a:t>séance</a:t>
            </a:r>
            <a:r>
              <a:rPr lang="fr-FR" dirty="0" smtClean="0"/>
              <a:t>, les participants seront capables de :</a:t>
            </a:r>
          </a:p>
          <a:p>
            <a:pPr lvl="0"/>
            <a:r>
              <a:rPr lang="fr-FR" dirty="0"/>
              <a:t>Décrire </a:t>
            </a:r>
            <a:r>
              <a:rPr lang="fr-FR" dirty="0"/>
              <a:t>les raisons qui justifient </a:t>
            </a:r>
            <a:r>
              <a:rPr lang="fr-FR" dirty="0"/>
              <a:t>la coordination.</a:t>
            </a:r>
            <a:endParaRPr lang="en-US" dirty="0"/>
          </a:p>
          <a:p>
            <a:pPr lvl="0"/>
            <a:r>
              <a:rPr lang="fr-FR" dirty="0" smtClean="0"/>
              <a:t>Expliquer </a:t>
            </a:r>
            <a:r>
              <a:rPr lang="fr-FR" dirty="0"/>
              <a:t>le but de la coordination.</a:t>
            </a:r>
            <a:endParaRPr lang="en-US" dirty="0"/>
          </a:p>
          <a:p>
            <a:pPr lvl="0"/>
            <a:r>
              <a:rPr lang="fr-FR" dirty="0"/>
              <a:t>Définir les caractéristiques d'un cluster nutrition efficace et qui fonctionne bien.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0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836712"/>
            <a:ext cx="6186502" cy="582594"/>
          </a:xfrm>
        </p:spPr>
        <p:txBody>
          <a:bodyPr/>
          <a:lstStyle/>
          <a:p>
            <a:pPr algn="ctr"/>
            <a:r>
              <a:rPr lang="fr-FR" dirty="0" smtClean="0"/>
              <a:t>Facilitateurs du CPH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592775"/>
            <a:ext cx="6192688" cy="46182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83968" y="2603328"/>
            <a:ext cx="1332148" cy="936104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3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6186502" cy="582594"/>
          </a:xfrm>
        </p:spPr>
        <p:txBody>
          <a:bodyPr/>
          <a:lstStyle/>
          <a:p>
            <a:r>
              <a:rPr lang="fr-FR" sz="4000" dirty="0" smtClean="0"/>
              <a:t>Travail de groupe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714996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smtClean="0"/>
              <a:t>Chaque équipe a 10 minutes pour répondre la question suivante utilisant les </a:t>
            </a:r>
            <a:r>
              <a:rPr lang="fr-FR" sz="2800" dirty="0"/>
              <a:t>indices reçus </a:t>
            </a:r>
            <a:r>
              <a:rPr lang="fr-FR" sz="2800" dirty="0" smtClean="0"/>
              <a:t>dans un enveloppe.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Question: </a:t>
            </a:r>
            <a:r>
              <a:rPr lang="fr-FR" sz="2800" i="1" dirty="0"/>
              <a:t>lors du </a:t>
            </a:r>
            <a:r>
              <a:rPr lang="fr-FR" sz="2800" i="1" dirty="0"/>
              <a:t>dernier appel d’offres </a:t>
            </a:r>
            <a:r>
              <a:rPr lang="fr-FR" sz="2800" i="1" dirty="0">
                <a:solidFill>
                  <a:srgbClr val="FF0000"/>
                </a:solidFill>
              </a:rPr>
              <a:t>(</a:t>
            </a:r>
            <a:r>
              <a:rPr lang="fr-FR" sz="2800" i="1" dirty="0" smtClean="0">
                <a:solidFill>
                  <a:srgbClr val="FF0000"/>
                </a:solidFill>
              </a:rPr>
              <a:t>RFP)</a:t>
            </a:r>
            <a:r>
              <a:rPr lang="fr-FR" sz="2800" i="1" dirty="0" smtClean="0"/>
              <a:t> de l’UNICEF</a:t>
            </a:r>
            <a:r>
              <a:rPr lang="fr-FR" sz="2800" i="1" dirty="0"/>
              <a:t>, </a:t>
            </a:r>
            <a:r>
              <a:rPr lang="fr-FR" sz="2800" i="1" dirty="0" smtClean="0"/>
              <a:t>quatre organisations ont soumis des propositions de projet</a:t>
            </a:r>
            <a:r>
              <a:rPr lang="fr-FR" sz="2800" i="1" dirty="0"/>
              <a:t>. Pouvez-vous déterminer comment </a:t>
            </a:r>
            <a:r>
              <a:rPr lang="fr-FR" sz="2800" i="1" dirty="0" smtClean="0"/>
              <a:t>ces </a:t>
            </a:r>
            <a:r>
              <a:rPr lang="fr-FR" sz="2800" i="1" dirty="0"/>
              <a:t>propositions ont été </a:t>
            </a:r>
            <a:r>
              <a:rPr lang="fr-FR" sz="2800" i="1" dirty="0"/>
              <a:t>classées </a:t>
            </a:r>
            <a:r>
              <a:rPr lang="fr-FR" sz="2800" i="1" dirty="0"/>
              <a:t>en </a:t>
            </a:r>
            <a:r>
              <a:rPr lang="fr-FR" sz="2800" i="1" dirty="0"/>
              <a:t>vous basant sur leur contenu technique </a:t>
            </a:r>
            <a:r>
              <a:rPr lang="fr-FR" sz="2800" i="1" dirty="0"/>
              <a:t>et l</a:t>
            </a:r>
            <a:r>
              <a:rPr lang="fr-FR" sz="2800" i="1" dirty="0"/>
              <a:t>es c</a:t>
            </a:r>
            <a:r>
              <a:rPr lang="fr-FR" sz="2800" i="1" dirty="0" smtClean="0"/>
              <a:t>oûts financiers associés ?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35151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746" y="764704"/>
            <a:ext cx="6186502" cy="582594"/>
          </a:xfrm>
        </p:spPr>
        <p:txBody>
          <a:bodyPr/>
          <a:lstStyle/>
          <a:p>
            <a:r>
              <a:rPr lang="fr-FR" dirty="0" smtClean="0"/>
              <a:t>Réponses </a:t>
            </a:r>
            <a:endParaRPr lang="fr-F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974547"/>
              </p:ext>
            </p:extLst>
          </p:nvPr>
        </p:nvGraphicFramePr>
        <p:xfrm>
          <a:off x="72008" y="2060848"/>
          <a:ext cx="8964488" cy="3862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7516"/>
                <a:gridCol w="2988486"/>
                <a:gridCol w="2988486"/>
              </a:tblGrid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effectLst/>
                        </a:rPr>
                        <a:t>Position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effectLst/>
                        </a:rPr>
                        <a:t>Nom 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effectLst/>
                        </a:rPr>
                        <a:t>Coût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en-GB" sz="3600">
                          <a:effectLst/>
                        </a:rPr>
                        <a:t>1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>
                          <a:effectLst/>
                        </a:rPr>
                        <a:t>Oxfam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3600" dirty="0">
                          <a:effectLst/>
                        </a:rPr>
                        <a:t>£20,000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en-GB" sz="3600">
                          <a:effectLst/>
                        </a:rPr>
                        <a:t>2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 smtClean="0">
                          <a:effectLst/>
                        </a:rPr>
                        <a:t>Save</a:t>
                      </a:r>
                      <a:r>
                        <a:rPr lang="en-GB" sz="3600" baseline="0" dirty="0" smtClean="0">
                          <a:effectLst/>
                        </a:rPr>
                        <a:t> </a:t>
                      </a:r>
                      <a:r>
                        <a:rPr lang="en-GB" sz="3600" dirty="0" smtClean="0">
                          <a:effectLst/>
                        </a:rPr>
                        <a:t>the </a:t>
                      </a:r>
                      <a:r>
                        <a:rPr lang="en-GB" sz="3600" dirty="0">
                          <a:effectLst/>
                        </a:rPr>
                        <a:t>Children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3600">
                          <a:effectLst/>
                        </a:rPr>
                        <a:t>£14,000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en-GB" sz="3600">
                          <a:effectLst/>
                        </a:rPr>
                        <a:t>3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>
                          <a:effectLst/>
                        </a:rPr>
                        <a:t>Plan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3600" dirty="0">
                          <a:effectLst/>
                        </a:rPr>
                        <a:t>£17,000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effectLst/>
                        </a:rPr>
                        <a:t>4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 err="1">
                          <a:effectLst/>
                        </a:rPr>
                        <a:t>Cafod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3600" dirty="0">
                          <a:effectLst/>
                        </a:rPr>
                        <a:t>£22,000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2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746" y="764704"/>
            <a:ext cx="6186502" cy="582594"/>
          </a:xfrm>
        </p:spPr>
        <p:txBody>
          <a:bodyPr/>
          <a:lstStyle/>
          <a:p>
            <a:r>
              <a:rPr lang="fr-FR" sz="4000" dirty="0" smtClean="0"/>
              <a:t>Pourquoi la coordination ?</a:t>
            </a:r>
            <a:endParaRPr lang="fr-FR" sz="4000" dirty="0"/>
          </a:p>
        </p:txBody>
      </p:sp>
      <p:cxnSp>
        <p:nvCxnSpPr>
          <p:cNvPr id="137" name="AutoShape 10"/>
          <p:cNvCxnSpPr>
            <a:cxnSpLocks noChangeShapeType="1"/>
            <a:stCxn id="256" idx="2"/>
            <a:endCxn id="218" idx="2"/>
          </p:cNvCxnSpPr>
          <p:nvPr/>
        </p:nvCxnSpPr>
        <p:spPr bwMode="auto">
          <a:xfrm rot="5400000">
            <a:off x="257644" y="3722755"/>
            <a:ext cx="2006170" cy="558242"/>
          </a:xfrm>
          <a:prstGeom prst="bentConnector3">
            <a:avLst>
              <a:gd name="adj1" fmla="val 111395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38" name="AutoShape 11"/>
          <p:cNvCxnSpPr>
            <a:cxnSpLocks noChangeShapeType="1"/>
            <a:endCxn id="230" idx="2"/>
          </p:cNvCxnSpPr>
          <p:nvPr/>
        </p:nvCxnSpPr>
        <p:spPr bwMode="auto">
          <a:xfrm rot="5400000" flipH="1">
            <a:off x="1505717" y="3952085"/>
            <a:ext cx="2506663" cy="1130300"/>
          </a:xfrm>
          <a:prstGeom prst="bentConnector3">
            <a:avLst>
              <a:gd name="adj1" fmla="val -9116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39" name="AutoShape 12"/>
          <p:cNvCxnSpPr>
            <a:cxnSpLocks noChangeShapeType="1"/>
            <a:stCxn id="230" idx="2"/>
            <a:endCxn id="237" idx="0"/>
          </p:cNvCxnSpPr>
          <p:nvPr/>
        </p:nvCxnSpPr>
        <p:spPr bwMode="auto">
          <a:xfrm>
            <a:off x="2193899" y="3263903"/>
            <a:ext cx="165100" cy="2654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0" name="AutoShape 13"/>
          <p:cNvCxnSpPr>
            <a:cxnSpLocks noChangeShapeType="1"/>
            <a:stCxn id="223" idx="0"/>
            <a:endCxn id="249" idx="0"/>
          </p:cNvCxnSpPr>
          <p:nvPr/>
        </p:nvCxnSpPr>
        <p:spPr bwMode="auto">
          <a:xfrm rot="16200000" flipV="1">
            <a:off x="1694120" y="4009517"/>
            <a:ext cx="206375" cy="753498"/>
          </a:xfrm>
          <a:prstGeom prst="curvedConnector3">
            <a:avLst>
              <a:gd name="adj1" fmla="val 210769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1" name="AutoShape 14"/>
          <p:cNvCxnSpPr>
            <a:cxnSpLocks noChangeShapeType="1"/>
            <a:stCxn id="223" idx="3"/>
            <a:endCxn id="160" idx="0"/>
          </p:cNvCxnSpPr>
          <p:nvPr/>
        </p:nvCxnSpPr>
        <p:spPr bwMode="auto">
          <a:xfrm>
            <a:off x="2695549" y="4835528"/>
            <a:ext cx="344488" cy="1793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2" name="AutoShape 15"/>
          <p:cNvCxnSpPr>
            <a:cxnSpLocks noChangeShapeType="1"/>
            <a:stCxn id="218" idx="2"/>
            <a:endCxn id="160" idx="2"/>
          </p:cNvCxnSpPr>
          <p:nvPr/>
        </p:nvCxnSpPr>
        <p:spPr bwMode="auto">
          <a:xfrm rot="16200000" flipH="1">
            <a:off x="1697870" y="4288698"/>
            <a:ext cx="625905" cy="2058429"/>
          </a:xfrm>
          <a:prstGeom prst="bentConnector3">
            <a:avLst>
              <a:gd name="adj1" fmla="val 136523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</p:cxnSp>
      <p:cxnSp>
        <p:nvCxnSpPr>
          <p:cNvPr id="143" name="AutoShape 16"/>
          <p:cNvCxnSpPr>
            <a:cxnSpLocks noChangeShapeType="1"/>
            <a:stCxn id="249" idx="0"/>
            <a:endCxn id="180" idx="1"/>
          </p:cNvCxnSpPr>
          <p:nvPr/>
        </p:nvCxnSpPr>
        <p:spPr bwMode="auto">
          <a:xfrm>
            <a:off x="1420558" y="4283078"/>
            <a:ext cx="1533754" cy="3429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4" name="Text Box 17"/>
          <p:cNvSpPr txBox="1">
            <a:spLocks noChangeArrowheads="1"/>
          </p:cNvSpPr>
          <p:nvPr/>
        </p:nvSpPr>
        <p:spPr bwMode="auto">
          <a:xfrm>
            <a:off x="1228699" y="5045078"/>
            <a:ext cx="1204913" cy="6159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pPr algn="ctr" eaLnBrk="0" hangingPunct="0"/>
            <a:r>
              <a:rPr lang="fr-FR" sz="3300" b="1" smtClean="0">
                <a:solidFill>
                  <a:schemeClr val="bg1"/>
                </a:solidFill>
                <a:latin typeface="Arial" pitchFamily="34" charset="0"/>
                <a:ea typeface="ヒラギノ角ゴ ProN W3" pitchFamily="1" charset="-128"/>
              </a:rPr>
              <a:t>IFRC</a:t>
            </a:r>
            <a:endParaRPr lang="fr-FR" sz="3300" b="1">
              <a:solidFill>
                <a:schemeClr val="bg1"/>
              </a:solidFill>
              <a:latin typeface="Arial" pitchFamily="34" charset="0"/>
              <a:ea typeface="ヒラギノ角ゴ ProN W3" pitchFamily="1" charset="-128"/>
            </a:endParaRPr>
          </a:p>
        </p:txBody>
      </p:sp>
      <p:sp>
        <p:nvSpPr>
          <p:cNvPr id="145" name="Text Box 18"/>
          <p:cNvSpPr txBox="1">
            <a:spLocks noChangeArrowheads="1"/>
          </p:cNvSpPr>
          <p:nvPr/>
        </p:nvSpPr>
        <p:spPr bwMode="auto">
          <a:xfrm>
            <a:off x="1430386" y="3371853"/>
            <a:ext cx="780901" cy="38533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pPr algn="ctr" eaLnBrk="0" hangingPunct="0"/>
            <a:r>
              <a:rPr lang="fr-FR" b="1" smtClean="0">
                <a:solidFill>
                  <a:schemeClr val="bg1"/>
                </a:solidFill>
                <a:latin typeface="Arial" pitchFamily="34" charset="0"/>
                <a:ea typeface="ヒラギノ角ゴ ProN W3" pitchFamily="1" charset="-128"/>
              </a:rPr>
              <a:t>ICRC</a:t>
            </a:r>
            <a:endParaRPr lang="fr-FR" sz="1900" b="1">
              <a:solidFill>
                <a:schemeClr val="bg1"/>
              </a:solidFill>
              <a:latin typeface="Arial" pitchFamily="34" charset="0"/>
              <a:ea typeface="ヒラギノ角ゴ ProN W3" pitchFamily="1" charset="-128"/>
            </a:endParaRPr>
          </a:p>
        </p:txBody>
      </p:sp>
      <p:grpSp>
        <p:nvGrpSpPr>
          <p:cNvPr id="146" name="Group 19"/>
          <p:cNvGrpSpPr>
            <a:grpSpLocks/>
          </p:cNvGrpSpPr>
          <p:nvPr/>
        </p:nvGrpSpPr>
        <p:grpSpPr bwMode="auto">
          <a:xfrm>
            <a:off x="977874" y="5583241"/>
            <a:ext cx="331788" cy="635000"/>
            <a:chOff x="939" y="3216"/>
            <a:chExt cx="597" cy="491"/>
          </a:xfrm>
        </p:grpSpPr>
        <p:sp>
          <p:nvSpPr>
            <p:cNvPr id="147" name="Rectangle 20"/>
            <p:cNvSpPr>
              <a:spLocks noChangeArrowheads="1"/>
            </p:cNvSpPr>
            <p:nvPr/>
          </p:nvSpPr>
          <p:spPr bwMode="auto">
            <a:xfrm>
              <a:off x="939" y="3467"/>
              <a:ext cx="432" cy="240"/>
            </a:xfrm>
            <a:prstGeom prst="rect">
              <a:avLst/>
            </a:prstGeom>
            <a:solidFill>
              <a:srgbClr val="FFBFC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" name="Rectangle 21"/>
            <p:cNvSpPr>
              <a:spLocks noChangeArrowheads="1"/>
            </p:cNvSpPr>
            <p:nvPr/>
          </p:nvSpPr>
          <p:spPr bwMode="auto">
            <a:xfrm>
              <a:off x="953" y="3408"/>
              <a:ext cx="432" cy="240"/>
            </a:xfrm>
            <a:prstGeom prst="rect">
              <a:avLst/>
            </a:prstGeom>
            <a:solidFill>
              <a:srgbClr val="FFBFC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" name="Rectangle 22"/>
            <p:cNvSpPr>
              <a:spLocks noChangeArrowheads="1"/>
            </p:cNvSpPr>
            <p:nvPr/>
          </p:nvSpPr>
          <p:spPr bwMode="auto">
            <a:xfrm>
              <a:off x="1001" y="3338"/>
              <a:ext cx="432" cy="240"/>
            </a:xfrm>
            <a:prstGeom prst="rect">
              <a:avLst/>
            </a:prstGeom>
            <a:solidFill>
              <a:srgbClr val="FFBFC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" name="Rectangle 23"/>
            <p:cNvSpPr>
              <a:spLocks noChangeArrowheads="1"/>
            </p:cNvSpPr>
            <p:nvPr/>
          </p:nvSpPr>
          <p:spPr bwMode="auto">
            <a:xfrm>
              <a:off x="1056" y="3264"/>
              <a:ext cx="432" cy="240"/>
            </a:xfrm>
            <a:prstGeom prst="rect">
              <a:avLst/>
            </a:prstGeom>
            <a:solidFill>
              <a:srgbClr val="FFBFC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" name="Rectangle 24"/>
            <p:cNvSpPr>
              <a:spLocks noChangeArrowheads="1"/>
            </p:cNvSpPr>
            <p:nvPr/>
          </p:nvSpPr>
          <p:spPr bwMode="auto">
            <a:xfrm>
              <a:off x="1104" y="3216"/>
              <a:ext cx="432" cy="240"/>
            </a:xfrm>
            <a:prstGeom prst="rect">
              <a:avLst/>
            </a:prstGeom>
            <a:solidFill>
              <a:srgbClr val="FFBFC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FR" smtClean="0">
                  <a:latin typeface="Arial Rounded MT Bold" pitchFamily="1" charset="0"/>
                </a:rPr>
                <a:t>CEDERA</a:t>
              </a:r>
              <a:endParaRPr lang="fr-FR">
                <a:latin typeface="Arial Rounded MT Bold" pitchFamily="1" charset="0"/>
              </a:endParaRPr>
            </a:p>
          </p:txBody>
        </p:sp>
      </p:grpSp>
      <p:sp>
        <p:nvSpPr>
          <p:cNvPr id="152" name="Line 25"/>
          <p:cNvSpPr>
            <a:spLocks noChangeShapeType="1"/>
          </p:cNvSpPr>
          <p:nvPr/>
        </p:nvSpPr>
        <p:spPr bwMode="auto">
          <a:xfrm>
            <a:off x="1689074" y="5772153"/>
            <a:ext cx="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7287" tIns="53643" rIns="107287" bIns="53643" anchor="ctr"/>
          <a:lstStyle/>
          <a:p>
            <a:endParaRPr lang="fr-FR"/>
          </a:p>
        </p:txBody>
      </p:sp>
      <p:grpSp>
        <p:nvGrpSpPr>
          <p:cNvPr id="153" name="Group 26"/>
          <p:cNvGrpSpPr>
            <a:grpSpLocks/>
          </p:cNvGrpSpPr>
          <p:nvPr/>
        </p:nvGrpSpPr>
        <p:grpSpPr bwMode="auto">
          <a:xfrm>
            <a:off x="1638274" y="5710241"/>
            <a:ext cx="334963" cy="633412"/>
            <a:chOff x="939" y="3216"/>
            <a:chExt cx="597" cy="491"/>
          </a:xfrm>
        </p:grpSpPr>
        <p:sp>
          <p:nvSpPr>
            <p:cNvPr id="154" name="Rectangle 27"/>
            <p:cNvSpPr>
              <a:spLocks noChangeArrowheads="1"/>
            </p:cNvSpPr>
            <p:nvPr/>
          </p:nvSpPr>
          <p:spPr bwMode="auto">
            <a:xfrm>
              <a:off x="939" y="3467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" name="Rectangle 28"/>
            <p:cNvSpPr>
              <a:spLocks noChangeArrowheads="1"/>
            </p:cNvSpPr>
            <p:nvPr/>
          </p:nvSpPr>
          <p:spPr bwMode="auto">
            <a:xfrm>
              <a:off x="953" y="3408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" name="Rectangle 29"/>
            <p:cNvSpPr>
              <a:spLocks noChangeArrowheads="1"/>
            </p:cNvSpPr>
            <p:nvPr/>
          </p:nvSpPr>
          <p:spPr bwMode="auto">
            <a:xfrm>
              <a:off x="1001" y="3338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7" name="Rectangle 30"/>
            <p:cNvSpPr>
              <a:spLocks noChangeArrowheads="1"/>
            </p:cNvSpPr>
            <p:nvPr/>
          </p:nvSpPr>
          <p:spPr bwMode="auto">
            <a:xfrm>
              <a:off x="1056" y="32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" name="Rectangle 31"/>
            <p:cNvSpPr>
              <a:spLocks noChangeArrowheads="1"/>
            </p:cNvSpPr>
            <p:nvPr/>
          </p:nvSpPr>
          <p:spPr bwMode="auto">
            <a:xfrm>
              <a:off x="1104" y="3216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FR" smtClean="0">
                  <a:solidFill>
                    <a:schemeClr val="bg1"/>
                  </a:solidFill>
                  <a:latin typeface="Arial Rounded MT Bold" pitchFamily="1" charset="0"/>
                </a:rPr>
                <a:t>PNSs</a:t>
              </a:r>
              <a:endParaRPr lang="fr-FR">
                <a:solidFill>
                  <a:schemeClr val="bg1"/>
                </a:solidFill>
                <a:latin typeface="Arial Rounded MT Bold" pitchFamily="1" charset="0"/>
              </a:endParaRPr>
            </a:p>
          </p:txBody>
        </p:sp>
      </p:grpSp>
      <p:sp>
        <p:nvSpPr>
          <p:cNvPr id="159" name="Line 32"/>
          <p:cNvSpPr>
            <a:spLocks noChangeShapeType="1"/>
          </p:cNvSpPr>
          <p:nvPr/>
        </p:nvSpPr>
        <p:spPr bwMode="auto">
          <a:xfrm>
            <a:off x="1838299" y="5519741"/>
            <a:ext cx="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7287" tIns="53643" rIns="107287" bIns="53643" anchor="ctr"/>
          <a:lstStyle/>
          <a:p>
            <a:endParaRPr lang="fr-FR"/>
          </a:p>
        </p:txBody>
      </p:sp>
      <p:sp>
        <p:nvSpPr>
          <p:cNvPr id="160" name="Text Box 33"/>
          <p:cNvSpPr txBox="1">
            <a:spLocks noChangeArrowheads="1"/>
          </p:cNvSpPr>
          <p:nvPr/>
        </p:nvSpPr>
        <p:spPr bwMode="invGray">
          <a:xfrm>
            <a:off x="2463774" y="5014916"/>
            <a:ext cx="1152525" cy="61595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pPr eaLnBrk="0" hangingPunct="0"/>
            <a:r>
              <a:rPr lang="fr-FR" sz="3300" b="1" smtClean="0">
                <a:latin typeface="Arial Rounded MT Bold" pitchFamily="1" charset="0"/>
                <a:ea typeface="ヒラギノ角ゴ ProN W3" pitchFamily="1" charset="-128"/>
              </a:rPr>
              <a:t>WFP</a:t>
            </a:r>
            <a:endParaRPr lang="fr-FR" sz="3300" b="1">
              <a:latin typeface="Arial Rounded MT Bold" pitchFamily="1" charset="0"/>
              <a:ea typeface="ヒラギノ角ゴ ProN W3" pitchFamily="1" charset="-128"/>
            </a:endParaRPr>
          </a:p>
        </p:txBody>
      </p:sp>
      <p:sp>
        <p:nvSpPr>
          <p:cNvPr id="161" name="Line 34"/>
          <p:cNvSpPr>
            <a:spLocks noChangeShapeType="1"/>
          </p:cNvSpPr>
          <p:nvPr/>
        </p:nvSpPr>
        <p:spPr bwMode="auto">
          <a:xfrm>
            <a:off x="2124049" y="5276853"/>
            <a:ext cx="285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7287" tIns="53643" rIns="107287" bIns="53643" anchor="ctr"/>
          <a:lstStyle/>
          <a:p>
            <a:endParaRPr lang="fr-FR"/>
          </a:p>
        </p:txBody>
      </p:sp>
      <p:grpSp>
        <p:nvGrpSpPr>
          <p:cNvPr id="162" name="Group 35"/>
          <p:cNvGrpSpPr>
            <a:grpSpLocks/>
          </p:cNvGrpSpPr>
          <p:nvPr/>
        </p:nvGrpSpPr>
        <p:grpSpPr bwMode="auto">
          <a:xfrm>
            <a:off x="2562199" y="5664203"/>
            <a:ext cx="334963" cy="633413"/>
            <a:chOff x="939" y="3216"/>
            <a:chExt cx="597" cy="491"/>
          </a:xfrm>
        </p:grpSpPr>
        <p:sp>
          <p:nvSpPr>
            <p:cNvPr id="163" name="Rectangle 36"/>
            <p:cNvSpPr>
              <a:spLocks noChangeArrowheads="1"/>
            </p:cNvSpPr>
            <p:nvPr/>
          </p:nvSpPr>
          <p:spPr bwMode="auto">
            <a:xfrm>
              <a:off x="939" y="3467"/>
              <a:ext cx="43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" name="Rectangle 37"/>
            <p:cNvSpPr>
              <a:spLocks noChangeArrowheads="1"/>
            </p:cNvSpPr>
            <p:nvPr/>
          </p:nvSpPr>
          <p:spPr bwMode="auto">
            <a:xfrm>
              <a:off x="953" y="3408"/>
              <a:ext cx="43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5" name="Rectangle 38"/>
            <p:cNvSpPr>
              <a:spLocks noChangeArrowheads="1"/>
            </p:cNvSpPr>
            <p:nvPr/>
          </p:nvSpPr>
          <p:spPr bwMode="auto">
            <a:xfrm>
              <a:off x="1001" y="3338"/>
              <a:ext cx="43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6" name="Rectangle 39"/>
            <p:cNvSpPr>
              <a:spLocks noChangeArrowheads="1"/>
            </p:cNvSpPr>
            <p:nvPr/>
          </p:nvSpPr>
          <p:spPr bwMode="auto">
            <a:xfrm>
              <a:off x="1056" y="3264"/>
              <a:ext cx="43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7" name="Rectangle 40"/>
            <p:cNvSpPr>
              <a:spLocks noChangeArrowheads="1"/>
            </p:cNvSpPr>
            <p:nvPr/>
          </p:nvSpPr>
          <p:spPr bwMode="auto">
            <a:xfrm>
              <a:off x="1104" y="3216"/>
              <a:ext cx="43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FR" smtClean="0">
                  <a:latin typeface="Arial Rounded MT Bold" pitchFamily="1" charset="0"/>
                </a:rPr>
                <a:t>NGOs</a:t>
              </a:r>
              <a:endParaRPr lang="fr-FR">
                <a:latin typeface="Arial Rounded MT Bold" pitchFamily="1" charset="0"/>
              </a:endParaRPr>
            </a:p>
          </p:txBody>
        </p:sp>
      </p:grpSp>
      <p:cxnSp>
        <p:nvCxnSpPr>
          <p:cNvPr id="168" name="AutoShape 41"/>
          <p:cNvCxnSpPr>
            <a:cxnSpLocks noChangeShapeType="1"/>
            <a:stCxn id="144" idx="1"/>
            <a:endCxn id="151" idx="0"/>
          </p:cNvCxnSpPr>
          <p:nvPr/>
        </p:nvCxnSpPr>
        <p:spPr bwMode="auto">
          <a:xfrm rot="10800000" flipV="1">
            <a:off x="1189012" y="5353053"/>
            <a:ext cx="39687" cy="2301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9" name="Text Box 42"/>
          <p:cNvSpPr txBox="1">
            <a:spLocks noChangeArrowheads="1"/>
          </p:cNvSpPr>
          <p:nvPr/>
        </p:nvSpPr>
        <p:spPr bwMode="invGray">
          <a:xfrm>
            <a:off x="2455837" y="3503616"/>
            <a:ext cx="288925" cy="12779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 algn="ctr" eaLnBrk="0" hangingPunct="0"/>
            <a:r>
              <a:rPr lang="fr-FR" sz="1900" b="1" smtClean="0">
                <a:latin typeface="Arial" pitchFamily="34" charset="0"/>
                <a:ea typeface="ヒラギノ角ゴ ProN W3" pitchFamily="1" charset="-128"/>
              </a:rPr>
              <a:t>UNDP</a:t>
            </a:r>
            <a:endParaRPr lang="fr-FR" sz="1900" b="1">
              <a:latin typeface="Arial" pitchFamily="34" charset="0"/>
              <a:ea typeface="ヒラギノ角ゴ ProN W3" pitchFamily="1" charset="-128"/>
            </a:endParaRPr>
          </a:p>
        </p:txBody>
      </p:sp>
      <p:cxnSp>
        <p:nvCxnSpPr>
          <p:cNvPr id="170" name="AutoShape 43"/>
          <p:cNvCxnSpPr>
            <a:cxnSpLocks noChangeShapeType="1"/>
            <a:stCxn id="160" idx="2"/>
            <a:endCxn id="167" idx="0"/>
          </p:cNvCxnSpPr>
          <p:nvPr/>
        </p:nvCxnSpPr>
        <p:spPr bwMode="auto">
          <a:xfrm flipH="1">
            <a:off x="2776512" y="5630866"/>
            <a:ext cx="263525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1" name="AutoShape 44"/>
          <p:cNvCxnSpPr>
            <a:cxnSpLocks noChangeShapeType="1"/>
            <a:stCxn id="164" idx="2"/>
            <a:endCxn id="147" idx="2"/>
          </p:cNvCxnSpPr>
          <p:nvPr/>
        </p:nvCxnSpPr>
        <p:spPr bwMode="auto">
          <a:xfrm rot="16200000" flipV="1">
            <a:off x="1893068" y="5426872"/>
            <a:ext cx="3175" cy="1585913"/>
          </a:xfrm>
          <a:prstGeom prst="curvedConnector3">
            <a:avLst>
              <a:gd name="adj1" fmla="val -3600000"/>
            </a:avLst>
          </a:prstGeom>
          <a:noFill/>
          <a:ln w="9525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</p:spPr>
      </p:cxnSp>
      <p:grpSp>
        <p:nvGrpSpPr>
          <p:cNvPr id="172" name="Group 45"/>
          <p:cNvGrpSpPr>
            <a:grpSpLocks/>
          </p:cNvGrpSpPr>
          <p:nvPr/>
        </p:nvGrpSpPr>
        <p:grpSpPr bwMode="auto">
          <a:xfrm>
            <a:off x="688949" y="4970466"/>
            <a:ext cx="331788" cy="633412"/>
            <a:chOff x="939" y="3216"/>
            <a:chExt cx="597" cy="491"/>
          </a:xfrm>
        </p:grpSpPr>
        <p:sp>
          <p:nvSpPr>
            <p:cNvPr id="173" name="Rectangle 46"/>
            <p:cNvSpPr>
              <a:spLocks noChangeArrowheads="1"/>
            </p:cNvSpPr>
            <p:nvPr/>
          </p:nvSpPr>
          <p:spPr bwMode="auto">
            <a:xfrm>
              <a:off x="939" y="3467"/>
              <a:ext cx="432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" name="Rectangle 47"/>
            <p:cNvSpPr>
              <a:spLocks noChangeArrowheads="1"/>
            </p:cNvSpPr>
            <p:nvPr/>
          </p:nvSpPr>
          <p:spPr bwMode="auto">
            <a:xfrm>
              <a:off x="953" y="3408"/>
              <a:ext cx="432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5" name="Rectangle 48"/>
            <p:cNvSpPr>
              <a:spLocks noChangeArrowheads="1"/>
            </p:cNvSpPr>
            <p:nvPr/>
          </p:nvSpPr>
          <p:spPr bwMode="auto">
            <a:xfrm>
              <a:off x="1001" y="3338"/>
              <a:ext cx="432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6" name="Rectangle 49"/>
            <p:cNvSpPr>
              <a:spLocks noChangeArrowheads="1"/>
            </p:cNvSpPr>
            <p:nvPr/>
          </p:nvSpPr>
          <p:spPr bwMode="auto">
            <a:xfrm>
              <a:off x="1056" y="3264"/>
              <a:ext cx="432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7" name="Rectangle 50"/>
            <p:cNvSpPr>
              <a:spLocks noChangeArrowheads="1"/>
            </p:cNvSpPr>
            <p:nvPr/>
          </p:nvSpPr>
          <p:spPr bwMode="auto">
            <a:xfrm>
              <a:off x="1104" y="3216"/>
              <a:ext cx="432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FR" smtClean="0">
                  <a:latin typeface="Arial Rounded MT Bold" pitchFamily="1" charset="0"/>
                </a:rPr>
                <a:t>MIL</a:t>
              </a:r>
              <a:endParaRPr lang="fr-FR">
                <a:latin typeface="Arial Rounded MT Bold" pitchFamily="1" charset="0"/>
              </a:endParaRPr>
            </a:p>
          </p:txBody>
        </p:sp>
      </p:grpSp>
      <p:cxnSp>
        <p:nvCxnSpPr>
          <p:cNvPr id="178" name="AutoShape 51"/>
          <p:cNvCxnSpPr>
            <a:cxnSpLocks noChangeShapeType="1"/>
            <a:stCxn id="249" idx="2"/>
            <a:endCxn id="177" idx="3"/>
          </p:cNvCxnSpPr>
          <p:nvPr/>
        </p:nvCxnSpPr>
        <p:spPr bwMode="auto">
          <a:xfrm rot="5400000">
            <a:off x="992218" y="4696931"/>
            <a:ext cx="456861" cy="39982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79" name="AutoShape 52"/>
          <p:cNvCxnSpPr>
            <a:cxnSpLocks noChangeShapeType="1"/>
            <a:stCxn id="144" idx="1"/>
            <a:endCxn id="249" idx="3"/>
          </p:cNvCxnSpPr>
          <p:nvPr/>
        </p:nvCxnSpPr>
        <p:spPr bwMode="auto">
          <a:xfrm rot="10800000" flipH="1">
            <a:off x="1228699" y="4475745"/>
            <a:ext cx="729792" cy="877308"/>
          </a:xfrm>
          <a:prstGeom prst="bentConnector5">
            <a:avLst>
              <a:gd name="adj1" fmla="val -31324"/>
              <a:gd name="adj2" fmla="val 56572"/>
              <a:gd name="adj3" fmla="val 131324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sp>
        <p:nvSpPr>
          <p:cNvPr id="180" name="Text Box 53"/>
          <p:cNvSpPr txBox="1">
            <a:spLocks noChangeArrowheads="1"/>
          </p:cNvSpPr>
          <p:nvPr/>
        </p:nvSpPr>
        <p:spPr bwMode="invGray">
          <a:xfrm>
            <a:off x="2954312" y="2801941"/>
            <a:ext cx="442912" cy="3648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 algn="ctr" eaLnBrk="0" hangingPunct="0"/>
            <a:r>
              <a:rPr lang="fr-FR" sz="2300" b="1" smtClean="0">
                <a:latin typeface="Arial Narrow" pitchFamily="34" charset="0"/>
                <a:ea typeface="ヒラギノ角ゴ ProN W3" pitchFamily="1" charset="-128"/>
              </a:rPr>
              <a:t>OCHA</a:t>
            </a:r>
          </a:p>
          <a:p>
            <a:pPr algn="ctr" eaLnBrk="0" hangingPunct="0"/>
            <a:r>
              <a:rPr lang="fr-FR" sz="2300" b="1" smtClean="0">
                <a:latin typeface="Arial Narrow" pitchFamily="34" charset="0"/>
                <a:ea typeface="ヒラギノ角ゴ ProN W3" pitchFamily="1" charset="-128"/>
              </a:rPr>
              <a:t>Geneva</a:t>
            </a:r>
            <a:endParaRPr lang="fr-FR" sz="2300" b="1">
              <a:latin typeface="Arial" pitchFamily="34" charset="0"/>
              <a:ea typeface="ヒラギノ角ゴ ProN W3" pitchFamily="1" charset="-128"/>
            </a:endParaRPr>
          </a:p>
        </p:txBody>
      </p:sp>
      <p:sp>
        <p:nvSpPr>
          <p:cNvPr id="181" name="Text Box 54"/>
          <p:cNvSpPr txBox="1">
            <a:spLocks noChangeArrowheads="1"/>
          </p:cNvSpPr>
          <p:nvPr/>
        </p:nvSpPr>
        <p:spPr bwMode="invGray">
          <a:xfrm>
            <a:off x="2370112" y="3781428"/>
            <a:ext cx="1493837" cy="693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pPr algn="ctr" eaLnBrk="0" hangingPunct="0"/>
            <a:r>
              <a:rPr lang="fr-FR" sz="1900" b="1" smtClean="0">
                <a:latin typeface="Arial Narrow" pitchFamily="34" charset="0"/>
                <a:ea typeface="ヒラギノ角ゴ ProN W3" pitchFamily="1" charset="-128"/>
              </a:rPr>
              <a:t>Humanitarian</a:t>
            </a:r>
          </a:p>
          <a:p>
            <a:pPr algn="ctr" eaLnBrk="0" hangingPunct="0"/>
            <a:r>
              <a:rPr lang="fr-FR" sz="1900" b="1" smtClean="0">
                <a:latin typeface="Arial Narrow" pitchFamily="34" charset="0"/>
                <a:ea typeface="ヒラギノ角ゴ ProN W3" pitchFamily="1" charset="-128"/>
              </a:rPr>
              <a:t>Coordinator</a:t>
            </a:r>
            <a:endParaRPr lang="fr-FR" sz="1800" b="1">
              <a:latin typeface="Arial" pitchFamily="34" charset="0"/>
              <a:ea typeface="ヒラギノ角ゴ ProN W3" pitchFamily="1" charset="-128"/>
            </a:endParaRPr>
          </a:p>
        </p:txBody>
      </p:sp>
      <p:cxnSp>
        <p:nvCxnSpPr>
          <p:cNvPr id="182" name="AutoShape 55"/>
          <p:cNvCxnSpPr>
            <a:cxnSpLocks noChangeShapeType="1"/>
            <a:stCxn id="180" idx="2"/>
            <a:endCxn id="181" idx="0"/>
          </p:cNvCxnSpPr>
          <p:nvPr/>
        </p:nvCxnSpPr>
        <p:spPr bwMode="auto">
          <a:xfrm flipH="1" flipV="1">
            <a:off x="3116237" y="3781428"/>
            <a:ext cx="60325" cy="2668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83" name="AutoShape 56"/>
          <p:cNvCxnSpPr>
            <a:cxnSpLocks noChangeShapeType="1"/>
            <a:stCxn id="181" idx="1"/>
            <a:endCxn id="257" idx="1"/>
          </p:cNvCxnSpPr>
          <p:nvPr/>
        </p:nvCxnSpPr>
        <p:spPr bwMode="auto">
          <a:xfrm rot="10800000">
            <a:off x="1349349" y="2349503"/>
            <a:ext cx="1020763" cy="1778000"/>
          </a:xfrm>
          <a:prstGeom prst="bentConnector3">
            <a:avLst>
              <a:gd name="adj1" fmla="val 12238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84" name="AutoShape 57"/>
          <p:cNvCxnSpPr>
            <a:cxnSpLocks noChangeShapeType="1"/>
            <a:stCxn id="180" idx="3"/>
            <a:endCxn id="257" idx="3"/>
          </p:cNvCxnSpPr>
          <p:nvPr/>
        </p:nvCxnSpPr>
        <p:spPr bwMode="auto">
          <a:xfrm flipH="1" flipV="1">
            <a:off x="2438374" y="2349503"/>
            <a:ext cx="958850" cy="2276475"/>
          </a:xfrm>
          <a:prstGeom prst="curvedConnector3">
            <a:avLst>
              <a:gd name="adj1" fmla="val -23833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grpSp>
        <p:nvGrpSpPr>
          <p:cNvPr id="185" name="Group 58"/>
          <p:cNvGrpSpPr>
            <a:grpSpLocks/>
          </p:cNvGrpSpPr>
          <p:nvPr/>
        </p:nvGrpSpPr>
        <p:grpSpPr bwMode="auto">
          <a:xfrm rot="-1799803">
            <a:off x="660373" y="1891972"/>
            <a:ext cx="1149350" cy="1676400"/>
            <a:chOff x="219" y="1042"/>
            <a:chExt cx="1054" cy="843"/>
          </a:xfrm>
        </p:grpSpPr>
        <p:sp>
          <p:nvSpPr>
            <p:cNvPr id="186" name="Oval 59"/>
            <p:cNvSpPr>
              <a:spLocks noChangeArrowheads="1"/>
            </p:cNvSpPr>
            <p:nvPr/>
          </p:nvSpPr>
          <p:spPr bwMode="auto">
            <a:xfrm>
              <a:off x="606" y="1712"/>
              <a:ext cx="174" cy="17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" name="Oval 60"/>
            <p:cNvSpPr>
              <a:spLocks noChangeArrowheads="1"/>
            </p:cNvSpPr>
            <p:nvPr/>
          </p:nvSpPr>
          <p:spPr bwMode="auto">
            <a:xfrm>
              <a:off x="606" y="1042"/>
              <a:ext cx="174" cy="17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" name="Oval 61"/>
            <p:cNvSpPr>
              <a:spLocks noChangeArrowheads="1"/>
            </p:cNvSpPr>
            <p:nvPr/>
          </p:nvSpPr>
          <p:spPr bwMode="auto">
            <a:xfrm>
              <a:off x="360" y="1077"/>
              <a:ext cx="102" cy="10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9" name="Oval 62"/>
            <p:cNvSpPr>
              <a:spLocks noChangeArrowheads="1"/>
            </p:cNvSpPr>
            <p:nvPr/>
          </p:nvSpPr>
          <p:spPr bwMode="auto">
            <a:xfrm>
              <a:off x="289" y="1500"/>
              <a:ext cx="103" cy="1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0" name="Oval 63"/>
            <p:cNvSpPr>
              <a:spLocks noChangeArrowheads="1"/>
            </p:cNvSpPr>
            <p:nvPr/>
          </p:nvSpPr>
          <p:spPr bwMode="auto">
            <a:xfrm>
              <a:off x="219" y="1324"/>
              <a:ext cx="173" cy="17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1" name="Oval 64"/>
            <p:cNvSpPr>
              <a:spLocks noChangeArrowheads="1"/>
            </p:cNvSpPr>
            <p:nvPr/>
          </p:nvSpPr>
          <p:spPr bwMode="auto">
            <a:xfrm>
              <a:off x="465" y="1042"/>
              <a:ext cx="174" cy="17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2" name="Oval 65"/>
            <p:cNvSpPr>
              <a:spLocks noChangeArrowheads="1"/>
            </p:cNvSpPr>
            <p:nvPr/>
          </p:nvSpPr>
          <p:spPr bwMode="auto">
            <a:xfrm>
              <a:off x="1064" y="1676"/>
              <a:ext cx="174" cy="17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3" name="Oval 66"/>
            <p:cNvSpPr>
              <a:spLocks noChangeArrowheads="1"/>
            </p:cNvSpPr>
            <p:nvPr/>
          </p:nvSpPr>
          <p:spPr bwMode="auto">
            <a:xfrm>
              <a:off x="923" y="1712"/>
              <a:ext cx="174" cy="17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94" name="Group 67"/>
            <p:cNvGrpSpPr>
              <a:grpSpLocks/>
            </p:cNvGrpSpPr>
            <p:nvPr/>
          </p:nvGrpSpPr>
          <p:grpSpPr bwMode="auto">
            <a:xfrm>
              <a:off x="219" y="1077"/>
              <a:ext cx="1054" cy="808"/>
              <a:chOff x="219" y="1077"/>
              <a:chExt cx="1054" cy="808"/>
            </a:xfrm>
          </p:grpSpPr>
          <p:sp>
            <p:nvSpPr>
              <p:cNvPr id="195" name="Oval 68"/>
              <p:cNvSpPr>
                <a:spLocks noChangeArrowheads="1"/>
              </p:cNvSpPr>
              <p:nvPr/>
            </p:nvSpPr>
            <p:spPr bwMode="auto">
              <a:xfrm>
                <a:off x="219" y="1147"/>
                <a:ext cx="314" cy="31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96" name="Group 69"/>
              <p:cNvGrpSpPr>
                <a:grpSpLocks/>
              </p:cNvGrpSpPr>
              <p:nvPr/>
            </p:nvGrpSpPr>
            <p:grpSpPr bwMode="auto">
              <a:xfrm>
                <a:off x="305" y="1218"/>
                <a:ext cx="615" cy="597"/>
                <a:chOff x="305" y="1218"/>
                <a:chExt cx="615" cy="597"/>
              </a:xfrm>
            </p:grpSpPr>
            <p:sp>
              <p:nvSpPr>
                <p:cNvPr id="207" name="Oval 70"/>
                <p:cNvSpPr>
                  <a:spLocks noChangeArrowheads="1"/>
                </p:cNvSpPr>
                <p:nvPr/>
              </p:nvSpPr>
              <p:spPr bwMode="auto">
                <a:xfrm>
                  <a:off x="325" y="1218"/>
                  <a:ext cx="595" cy="59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" name="Freeform 71"/>
                <p:cNvSpPr>
                  <a:spLocks/>
                </p:cNvSpPr>
                <p:nvPr/>
              </p:nvSpPr>
              <p:spPr bwMode="auto">
                <a:xfrm>
                  <a:off x="305" y="1288"/>
                  <a:ext cx="123" cy="159"/>
                </a:xfrm>
                <a:custGeom>
                  <a:avLst/>
                  <a:gdLst>
                    <a:gd name="T0" fmla="*/ 0 w 369"/>
                    <a:gd name="T1" fmla="*/ 0 h 476"/>
                    <a:gd name="T2" fmla="*/ 0 w 369"/>
                    <a:gd name="T3" fmla="*/ 0 h 476"/>
                    <a:gd name="T4" fmla="*/ 0 w 369"/>
                    <a:gd name="T5" fmla="*/ 0 h 476"/>
                    <a:gd name="T6" fmla="*/ 0 w 369"/>
                    <a:gd name="T7" fmla="*/ 0 h 476"/>
                    <a:gd name="T8" fmla="*/ 0 w 369"/>
                    <a:gd name="T9" fmla="*/ 0 h 4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9"/>
                    <a:gd name="T16" fmla="*/ 0 h 476"/>
                    <a:gd name="T17" fmla="*/ 369 w 369"/>
                    <a:gd name="T18" fmla="*/ 476 h 4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9" h="476">
                      <a:moveTo>
                        <a:pt x="316" y="0"/>
                      </a:moveTo>
                      <a:lnTo>
                        <a:pt x="0" y="417"/>
                      </a:lnTo>
                      <a:lnTo>
                        <a:pt x="156" y="476"/>
                      </a:lnTo>
                      <a:lnTo>
                        <a:pt x="369" y="42"/>
                      </a:lnTo>
                      <a:lnTo>
                        <a:pt x="3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97" name="Oval 72"/>
              <p:cNvSpPr>
                <a:spLocks noChangeArrowheads="1"/>
              </p:cNvSpPr>
              <p:nvPr/>
            </p:nvSpPr>
            <p:spPr bwMode="auto">
              <a:xfrm>
                <a:off x="536" y="1289"/>
                <a:ext cx="596" cy="59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8" name="Oval 73"/>
              <p:cNvSpPr>
                <a:spLocks noChangeArrowheads="1"/>
              </p:cNvSpPr>
              <p:nvPr/>
            </p:nvSpPr>
            <p:spPr bwMode="auto">
              <a:xfrm>
                <a:off x="1064" y="1394"/>
                <a:ext cx="209" cy="20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9" name="Oval 74"/>
              <p:cNvSpPr>
                <a:spLocks noChangeArrowheads="1"/>
              </p:cNvSpPr>
              <p:nvPr/>
            </p:nvSpPr>
            <p:spPr bwMode="auto">
              <a:xfrm>
                <a:off x="994" y="1712"/>
                <a:ext cx="138" cy="1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0" name="Oval 75"/>
              <p:cNvSpPr>
                <a:spLocks noChangeArrowheads="1"/>
              </p:cNvSpPr>
              <p:nvPr/>
            </p:nvSpPr>
            <p:spPr bwMode="auto">
              <a:xfrm>
                <a:off x="994" y="1324"/>
                <a:ext cx="138" cy="1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1" name="Oval 76"/>
              <p:cNvSpPr>
                <a:spLocks noChangeArrowheads="1"/>
              </p:cNvSpPr>
              <p:nvPr/>
            </p:nvSpPr>
            <p:spPr bwMode="auto">
              <a:xfrm>
                <a:off x="1029" y="1536"/>
                <a:ext cx="209" cy="20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2" name="Oval 77"/>
              <p:cNvSpPr>
                <a:spLocks noChangeArrowheads="1"/>
              </p:cNvSpPr>
              <p:nvPr/>
            </p:nvSpPr>
            <p:spPr bwMode="auto">
              <a:xfrm>
                <a:off x="395" y="1077"/>
                <a:ext cx="314" cy="31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3800"/>
              </a:p>
            </p:txBody>
          </p:sp>
          <p:sp>
            <p:nvSpPr>
              <p:cNvPr id="203" name="Oval 78"/>
              <p:cNvSpPr>
                <a:spLocks noChangeArrowheads="1"/>
              </p:cNvSpPr>
              <p:nvPr/>
            </p:nvSpPr>
            <p:spPr bwMode="auto">
              <a:xfrm>
                <a:off x="712" y="1147"/>
                <a:ext cx="314" cy="31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" name="Oval 79"/>
              <p:cNvSpPr>
                <a:spLocks noChangeArrowheads="1"/>
              </p:cNvSpPr>
              <p:nvPr/>
            </p:nvSpPr>
            <p:spPr bwMode="auto">
              <a:xfrm>
                <a:off x="571" y="1077"/>
                <a:ext cx="314" cy="31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" name="Oval 80"/>
              <p:cNvSpPr>
                <a:spLocks noChangeArrowheads="1"/>
              </p:cNvSpPr>
              <p:nvPr/>
            </p:nvSpPr>
            <p:spPr bwMode="auto">
              <a:xfrm>
                <a:off x="465" y="1465"/>
                <a:ext cx="315" cy="31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6" name="Freeform 81"/>
              <p:cNvSpPr>
                <a:spLocks/>
              </p:cNvSpPr>
              <p:nvPr/>
            </p:nvSpPr>
            <p:spPr bwMode="auto">
              <a:xfrm>
                <a:off x="400" y="1131"/>
                <a:ext cx="785" cy="676"/>
              </a:xfrm>
              <a:custGeom>
                <a:avLst/>
                <a:gdLst>
                  <a:gd name="T0" fmla="*/ 0 w 2355"/>
                  <a:gd name="T1" fmla="*/ 0 h 2028"/>
                  <a:gd name="T2" fmla="*/ 0 w 2355"/>
                  <a:gd name="T3" fmla="*/ 0 h 2028"/>
                  <a:gd name="T4" fmla="*/ 0 w 2355"/>
                  <a:gd name="T5" fmla="*/ 0 h 2028"/>
                  <a:gd name="T6" fmla="*/ 0 w 2355"/>
                  <a:gd name="T7" fmla="*/ 0 h 2028"/>
                  <a:gd name="T8" fmla="*/ 0 w 2355"/>
                  <a:gd name="T9" fmla="*/ 0 h 2028"/>
                  <a:gd name="T10" fmla="*/ 0 w 2355"/>
                  <a:gd name="T11" fmla="*/ 0 h 2028"/>
                  <a:gd name="T12" fmla="*/ 0 w 2355"/>
                  <a:gd name="T13" fmla="*/ 0 h 2028"/>
                  <a:gd name="T14" fmla="*/ 0 w 2355"/>
                  <a:gd name="T15" fmla="*/ 0 h 2028"/>
                  <a:gd name="T16" fmla="*/ 0 w 2355"/>
                  <a:gd name="T17" fmla="*/ 0 h 2028"/>
                  <a:gd name="T18" fmla="*/ 0 w 2355"/>
                  <a:gd name="T19" fmla="*/ 0 h 2028"/>
                  <a:gd name="T20" fmla="*/ 0 w 2355"/>
                  <a:gd name="T21" fmla="*/ 0 h 2028"/>
                  <a:gd name="T22" fmla="*/ 0 w 2355"/>
                  <a:gd name="T23" fmla="*/ 0 h 2028"/>
                  <a:gd name="T24" fmla="*/ 0 w 2355"/>
                  <a:gd name="T25" fmla="*/ 0 h 2028"/>
                  <a:gd name="T26" fmla="*/ 0 w 2355"/>
                  <a:gd name="T27" fmla="*/ 0 h 2028"/>
                  <a:gd name="T28" fmla="*/ 0 w 2355"/>
                  <a:gd name="T29" fmla="*/ 0 h 2028"/>
                  <a:gd name="T30" fmla="*/ 0 w 2355"/>
                  <a:gd name="T31" fmla="*/ 0 h 2028"/>
                  <a:gd name="T32" fmla="*/ 0 w 2355"/>
                  <a:gd name="T33" fmla="*/ 0 h 20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55"/>
                  <a:gd name="T52" fmla="*/ 0 h 2028"/>
                  <a:gd name="T53" fmla="*/ 2355 w 2355"/>
                  <a:gd name="T54" fmla="*/ 2028 h 20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55" h="2028">
                    <a:moveTo>
                      <a:pt x="555" y="0"/>
                    </a:moveTo>
                    <a:lnTo>
                      <a:pt x="982" y="252"/>
                    </a:lnTo>
                    <a:lnTo>
                      <a:pt x="1497" y="186"/>
                    </a:lnTo>
                    <a:lnTo>
                      <a:pt x="1826" y="674"/>
                    </a:lnTo>
                    <a:lnTo>
                      <a:pt x="1913" y="713"/>
                    </a:lnTo>
                    <a:lnTo>
                      <a:pt x="2143" y="866"/>
                    </a:lnTo>
                    <a:lnTo>
                      <a:pt x="2203" y="991"/>
                    </a:lnTo>
                    <a:lnTo>
                      <a:pt x="2355" y="1216"/>
                    </a:lnTo>
                    <a:lnTo>
                      <a:pt x="2330" y="1289"/>
                    </a:lnTo>
                    <a:lnTo>
                      <a:pt x="1972" y="1950"/>
                    </a:lnTo>
                    <a:lnTo>
                      <a:pt x="1722" y="2028"/>
                    </a:lnTo>
                    <a:lnTo>
                      <a:pt x="903" y="1956"/>
                    </a:lnTo>
                    <a:lnTo>
                      <a:pt x="844" y="1850"/>
                    </a:lnTo>
                    <a:lnTo>
                      <a:pt x="304" y="1731"/>
                    </a:lnTo>
                    <a:lnTo>
                      <a:pt x="204" y="1777"/>
                    </a:lnTo>
                    <a:lnTo>
                      <a:pt x="0" y="686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09" name="Rectangle 82"/>
          <p:cNvSpPr>
            <a:spLocks noChangeArrowheads="1"/>
          </p:cNvSpPr>
          <p:nvPr/>
        </p:nvSpPr>
        <p:spPr bwMode="auto">
          <a:xfrm>
            <a:off x="725462" y="2995616"/>
            <a:ext cx="476250" cy="609600"/>
          </a:xfrm>
          <a:prstGeom prst="rect">
            <a:avLst/>
          </a:prstGeom>
          <a:solidFill>
            <a:srgbClr val="FFCC66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endParaRPr lang="fr-FR"/>
          </a:p>
        </p:txBody>
      </p:sp>
      <p:sp>
        <p:nvSpPr>
          <p:cNvPr id="210" name="Text Box 83"/>
          <p:cNvSpPr txBox="1">
            <a:spLocks noChangeArrowheads="1"/>
          </p:cNvSpPr>
          <p:nvPr/>
        </p:nvSpPr>
        <p:spPr bwMode="auto">
          <a:xfrm>
            <a:off x="811187" y="2333628"/>
            <a:ext cx="1623461" cy="81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eaLnBrk="0" hangingPunct="0">
              <a:defRPr/>
            </a:pPr>
            <a:r>
              <a:rPr lang="fr-FR" sz="230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Affected</a:t>
            </a:r>
          </a:p>
          <a:p>
            <a:pPr eaLnBrk="0" hangingPunct="0">
              <a:defRPr/>
            </a:pPr>
            <a:r>
              <a:rPr lang="fr-FR" sz="2300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Population</a:t>
            </a:r>
            <a:endParaRPr lang="fr-FR" sz="2300">
              <a:solidFill>
                <a:srgbClr val="96969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211" name="Rectangle 84"/>
          <p:cNvSpPr>
            <a:spLocks noChangeArrowheads="1"/>
          </p:cNvSpPr>
          <p:nvPr/>
        </p:nvSpPr>
        <p:spPr bwMode="auto">
          <a:xfrm>
            <a:off x="660374" y="3065466"/>
            <a:ext cx="9255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fr-FR" sz="1900" smtClean="0">
                <a:solidFill>
                  <a:srgbClr val="FF0000"/>
                </a:solidFill>
              </a:rPr>
              <a:t>Affected</a:t>
            </a:r>
            <a:endParaRPr lang="fr-FR" sz="2300">
              <a:solidFill>
                <a:srgbClr val="FF0000"/>
              </a:solidFill>
            </a:endParaRPr>
          </a:p>
        </p:txBody>
      </p:sp>
      <p:sp>
        <p:nvSpPr>
          <p:cNvPr id="212" name="Rectangle 85"/>
          <p:cNvSpPr>
            <a:spLocks noChangeArrowheads="1"/>
          </p:cNvSpPr>
          <p:nvPr/>
        </p:nvSpPr>
        <p:spPr bwMode="auto">
          <a:xfrm>
            <a:off x="760387" y="3286128"/>
            <a:ext cx="134070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900" smtClean="0">
                <a:solidFill>
                  <a:srgbClr val="FF0000"/>
                </a:solidFill>
              </a:rPr>
              <a:t>Government</a:t>
            </a:r>
            <a:endParaRPr lang="fr-FR" sz="2300">
              <a:solidFill>
                <a:srgbClr val="FF0000"/>
              </a:solidFill>
            </a:endParaRPr>
          </a:p>
        </p:txBody>
      </p:sp>
      <p:cxnSp>
        <p:nvCxnSpPr>
          <p:cNvPr id="213" name="AutoShape 86"/>
          <p:cNvCxnSpPr>
            <a:cxnSpLocks noChangeShapeType="1"/>
            <a:endCxn id="249" idx="0"/>
          </p:cNvCxnSpPr>
          <p:nvPr/>
        </p:nvCxnSpPr>
        <p:spPr bwMode="auto">
          <a:xfrm rot="5400000">
            <a:off x="1256367" y="3134407"/>
            <a:ext cx="1312862" cy="98448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214" name="AutoShape 87"/>
          <p:cNvCxnSpPr>
            <a:cxnSpLocks noChangeShapeType="1"/>
            <a:stCxn id="230" idx="2"/>
            <a:endCxn id="145" idx="0"/>
          </p:cNvCxnSpPr>
          <p:nvPr/>
        </p:nvCxnSpPr>
        <p:spPr bwMode="auto">
          <a:xfrm rot="5400000">
            <a:off x="1953393" y="3131347"/>
            <a:ext cx="107950" cy="3730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</p:cxnSp>
      <p:cxnSp>
        <p:nvCxnSpPr>
          <p:cNvPr id="215" name="AutoShape 88"/>
          <p:cNvCxnSpPr>
            <a:cxnSpLocks noChangeShapeType="1"/>
            <a:stCxn id="230" idx="3"/>
            <a:endCxn id="169" idx="0"/>
          </p:cNvCxnSpPr>
          <p:nvPr/>
        </p:nvCxnSpPr>
        <p:spPr bwMode="auto">
          <a:xfrm flipH="1">
            <a:off x="2600299" y="2933703"/>
            <a:ext cx="57150" cy="569913"/>
          </a:xfrm>
          <a:prstGeom prst="curvedConnector4">
            <a:avLst>
              <a:gd name="adj1" fmla="val -404167"/>
              <a:gd name="adj2" fmla="val 79023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216" name="AutoShape 89"/>
          <p:cNvCxnSpPr>
            <a:cxnSpLocks noChangeShapeType="1"/>
            <a:stCxn id="145" idx="3"/>
            <a:endCxn id="180" idx="1"/>
          </p:cNvCxnSpPr>
          <p:nvPr/>
        </p:nvCxnSpPr>
        <p:spPr bwMode="auto">
          <a:xfrm>
            <a:off x="2211287" y="3564520"/>
            <a:ext cx="743025" cy="10614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7" name="AutoShape 90"/>
          <p:cNvCxnSpPr>
            <a:cxnSpLocks noChangeShapeType="1"/>
            <a:stCxn id="169" idx="0"/>
            <a:endCxn id="180" idx="1"/>
          </p:cNvCxnSpPr>
          <p:nvPr/>
        </p:nvCxnSpPr>
        <p:spPr bwMode="auto">
          <a:xfrm>
            <a:off x="2600299" y="3503616"/>
            <a:ext cx="354013" cy="1122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8" name="Text Box 91"/>
          <p:cNvSpPr txBox="1">
            <a:spLocks noChangeArrowheads="1"/>
          </p:cNvSpPr>
          <p:nvPr/>
        </p:nvSpPr>
        <p:spPr bwMode="invGray">
          <a:xfrm>
            <a:off x="527024" y="4619628"/>
            <a:ext cx="909167" cy="38533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pPr eaLnBrk="0" hangingPunct="0"/>
            <a:r>
              <a:rPr lang="fr-FR" sz="1800" b="1" smtClean="0">
                <a:solidFill>
                  <a:schemeClr val="bg1"/>
                </a:solidFill>
                <a:latin typeface="Arial Rounded MT Bold" pitchFamily="1" charset="0"/>
                <a:ea typeface="ヒラギノ角ゴ ProN W3" pitchFamily="1" charset="-128"/>
              </a:rPr>
              <a:t>CIMIC</a:t>
            </a:r>
            <a:endParaRPr lang="fr-FR" sz="1800" b="1">
              <a:latin typeface="Arial Rounded MT Bold" pitchFamily="1" charset="0"/>
              <a:ea typeface="ヒラギノ角ゴ ProN W3" pitchFamily="1" charset="-128"/>
            </a:endParaRPr>
          </a:p>
        </p:txBody>
      </p:sp>
      <p:sp>
        <p:nvSpPr>
          <p:cNvPr id="219" name="Text Box 92"/>
          <p:cNvSpPr txBox="1">
            <a:spLocks noChangeArrowheads="1"/>
          </p:cNvSpPr>
          <p:nvPr/>
        </p:nvSpPr>
        <p:spPr bwMode="invGray">
          <a:xfrm>
            <a:off x="455587" y="3679828"/>
            <a:ext cx="1165225" cy="939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 eaLnBrk="0" hangingPunct="0"/>
            <a:r>
              <a:rPr lang="fr-FR" sz="1800" b="1" smtClean="0">
                <a:latin typeface="Arial Rounded MT Bold" pitchFamily="1" charset="0"/>
                <a:ea typeface="ヒラギノ角ゴ ProN W3" pitchFamily="1" charset="-128"/>
              </a:rPr>
              <a:t>National</a:t>
            </a:r>
          </a:p>
          <a:p>
            <a:pPr eaLnBrk="0" hangingPunct="0"/>
            <a:r>
              <a:rPr lang="fr-FR" sz="1800" b="1" smtClean="0">
                <a:latin typeface="Arial Rounded MT Bold" pitchFamily="1" charset="0"/>
                <a:ea typeface="ヒラギノ角ゴ ProN W3" pitchFamily="1" charset="-128"/>
              </a:rPr>
              <a:t>Red Cross</a:t>
            </a:r>
            <a:endParaRPr lang="fr-FR" sz="1800" b="1">
              <a:latin typeface="Arial Rounded MT Bold" pitchFamily="1" charset="0"/>
              <a:ea typeface="ヒラギノ角ゴ ProN W3" pitchFamily="1" charset="-128"/>
            </a:endParaRPr>
          </a:p>
        </p:txBody>
      </p:sp>
      <p:sp>
        <p:nvSpPr>
          <p:cNvPr id="220" name="Line 93"/>
          <p:cNvSpPr>
            <a:spLocks noChangeShapeType="1"/>
          </p:cNvSpPr>
          <p:nvPr/>
        </p:nvSpPr>
        <p:spPr bwMode="auto">
          <a:xfrm>
            <a:off x="477812" y="4148141"/>
            <a:ext cx="68262" cy="179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7287" tIns="53643" rIns="107287" bIns="53643" anchor="ctr"/>
          <a:lstStyle/>
          <a:p>
            <a:endParaRPr lang="fr-FR"/>
          </a:p>
        </p:txBody>
      </p:sp>
      <p:cxnSp>
        <p:nvCxnSpPr>
          <p:cNvPr id="221" name="AutoShape 94"/>
          <p:cNvCxnSpPr>
            <a:cxnSpLocks noChangeShapeType="1"/>
            <a:stCxn id="218" idx="0"/>
            <a:endCxn id="249" idx="1"/>
          </p:cNvCxnSpPr>
          <p:nvPr/>
        </p:nvCxnSpPr>
        <p:spPr bwMode="auto">
          <a:xfrm rot="16200000" flipV="1">
            <a:off x="860175" y="4498195"/>
            <a:ext cx="143883" cy="98984"/>
          </a:xfrm>
          <a:prstGeom prst="bentConnector4">
            <a:avLst>
              <a:gd name="adj1" fmla="val 392784"/>
              <a:gd name="adj2" fmla="val 690196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cxnSp>
        <p:nvCxnSpPr>
          <p:cNvPr id="222" name="AutoShape 95"/>
          <p:cNvCxnSpPr>
            <a:cxnSpLocks noChangeShapeType="1"/>
            <a:stCxn id="218" idx="3"/>
            <a:endCxn id="144" idx="1"/>
          </p:cNvCxnSpPr>
          <p:nvPr/>
        </p:nvCxnSpPr>
        <p:spPr bwMode="auto">
          <a:xfrm flipH="1">
            <a:off x="1228699" y="4812295"/>
            <a:ext cx="207492" cy="540758"/>
          </a:xfrm>
          <a:prstGeom prst="bentConnector5">
            <a:avLst>
              <a:gd name="adj1" fmla="val -110173"/>
              <a:gd name="adj2" fmla="val 39338"/>
              <a:gd name="adj3" fmla="val 210173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sp>
        <p:nvSpPr>
          <p:cNvPr id="223" name="Text Box 96"/>
          <p:cNvSpPr txBox="1">
            <a:spLocks noChangeArrowheads="1"/>
          </p:cNvSpPr>
          <p:nvPr/>
        </p:nvSpPr>
        <p:spPr bwMode="auto">
          <a:xfrm>
            <a:off x="1652562" y="4489453"/>
            <a:ext cx="1042987" cy="6937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pPr algn="ctr" eaLnBrk="0" hangingPunct="0"/>
            <a:r>
              <a:rPr lang="fr-FR" sz="1900" b="1" smtClean="0">
                <a:latin typeface="Arial" pitchFamily="34" charset="0"/>
                <a:ea typeface="ヒラギノ角ゴ ProN W3" pitchFamily="1" charset="-128"/>
              </a:rPr>
              <a:t>USAID/</a:t>
            </a:r>
          </a:p>
          <a:p>
            <a:pPr algn="ctr" eaLnBrk="0" hangingPunct="0"/>
            <a:r>
              <a:rPr lang="fr-FR" sz="1900" b="1" smtClean="0">
                <a:latin typeface="Arial" pitchFamily="34" charset="0"/>
                <a:ea typeface="ヒラギノ角ゴ ProN W3" pitchFamily="1" charset="-128"/>
              </a:rPr>
              <a:t>DART</a:t>
            </a:r>
            <a:endParaRPr lang="fr-FR" sz="1900" b="1">
              <a:latin typeface="Arial" pitchFamily="34" charset="0"/>
              <a:ea typeface="ヒラギノ角ゴ ProN W3" pitchFamily="1" charset="-128"/>
            </a:endParaRPr>
          </a:p>
        </p:txBody>
      </p:sp>
      <p:sp>
        <p:nvSpPr>
          <p:cNvPr id="224" name="Text Box 97"/>
          <p:cNvSpPr txBox="1">
            <a:spLocks noChangeArrowheads="1"/>
          </p:cNvSpPr>
          <p:nvPr/>
        </p:nvSpPr>
        <p:spPr bwMode="auto">
          <a:xfrm>
            <a:off x="2362200" y="4852988"/>
            <a:ext cx="1828800" cy="4000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 eaLnBrk="0" hangingPunct="0"/>
            <a:r>
              <a:rPr lang="fr-FR" sz="1900" b="1" smtClean="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</a:rPr>
              <a:t>Ambassadors</a:t>
            </a:r>
            <a:endParaRPr lang="fr-FR" sz="1900" b="1">
              <a:solidFill>
                <a:srgbClr val="000000"/>
              </a:solidFill>
              <a:latin typeface="Arial" pitchFamily="34" charset="0"/>
              <a:ea typeface="ヒラギノ角ゴ ProN W3" pitchFamily="1" charset="-128"/>
            </a:endParaRPr>
          </a:p>
        </p:txBody>
      </p:sp>
      <p:cxnSp>
        <p:nvCxnSpPr>
          <p:cNvPr id="225" name="AutoShape 98"/>
          <p:cNvCxnSpPr>
            <a:cxnSpLocks noChangeShapeType="1"/>
            <a:stCxn id="160" idx="3"/>
            <a:endCxn id="169" idx="3"/>
          </p:cNvCxnSpPr>
          <p:nvPr/>
        </p:nvCxnSpPr>
        <p:spPr bwMode="auto">
          <a:xfrm flipH="1" flipV="1">
            <a:off x="2744762" y="4143378"/>
            <a:ext cx="871537" cy="1179513"/>
          </a:xfrm>
          <a:prstGeom prst="curvedConnector3">
            <a:avLst>
              <a:gd name="adj1" fmla="val -26231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26" name="AutoShape 99"/>
          <p:cNvCxnSpPr>
            <a:cxnSpLocks noChangeShapeType="1"/>
            <a:stCxn id="223" idx="2"/>
            <a:endCxn id="144" idx="3"/>
          </p:cNvCxnSpPr>
          <p:nvPr/>
        </p:nvCxnSpPr>
        <p:spPr bwMode="auto">
          <a:xfrm rot="16200000" flipH="1">
            <a:off x="2218506" y="5137947"/>
            <a:ext cx="169862" cy="260350"/>
          </a:xfrm>
          <a:prstGeom prst="curvedConnector4">
            <a:avLst>
              <a:gd name="adj1" fmla="val 414588"/>
              <a:gd name="adj2" fmla="val 28940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7" name="AutoShape 100"/>
          <p:cNvCxnSpPr>
            <a:cxnSpLocks noChangeShapeType="1"/>
            <a:stCxn id="210" idx="3"/>
            <a:endCxn id="209" idx="3"/>
          </p:cNvCxnSpPr>
          <p:nvPr/>
        </p:nvCxnSpPr>
        <p:spPr bwMode="auto">
          <a:xfrm flipH="1">
            <a:off x="1201712" y="2741738"/>
            <a:ext cx="1232936" cy="558678"/>
          </a:xfrm>
          <a:prstGeom prst="curvedConnector3">
            <a:avLst>
              <a:gd name="adj1" fmla="val -18541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8" name="AutoShape 101"/>
          <p:cNvCxnSpPr>
            <a:cxnSpLocks noChangeShapeType="1"/>
            <a:stCxn id="209" idx="1"/>
            <a:endCxn id="210" idx="1"/>
          </p:cNvCxnSpPr>
          <p:nvPr/>
        </p:nvCxnSpPr>
        <p:spPr bwMode="auto">
          <a:xfrm rot="10800000" flipH="1">
            <a:off x="725461" y="2741738"/>
            <a:ext cx="85725" cy="558678"/>
          </a:xfrm>
          <a:prstGeom prst="curvedConnector3">
            <a:avLst>
              <a:gd name="adj1" fmla="val -2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9" name="AutoShape 102"/>
          <p:cNvCxnSpPr>
            <a:cxnSpLocks noChangeShapeType="1"/>
            <a:stCxn id="209" idx="3"/>
            <a:endCxn id="180" idx="1"/>
          </p:cNvCxnSpPr>
          <p:nvPr/>
        </p:nvCxnSpPr>
        <p:spPr bwMode="auto">
          <a:xfrm>
            <a:off x="1201712" y="3300416"/>
            <a:ext cx="1752600" cy="1325562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0" name="Text Box 103"/>
          <p:cNvSpPr txBox="1">
            <a:spLocks noChangeArrowheads="1"/>
          </p:cNvSpPr>
          <p:nvPr/>
        </p:nvSpPr>
        <p:spPr bwMode="auto">
          <a:xfrm>
            <a:off x="1730349" y="2601916"/>
            <a:ext cx="927100" cy="66198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pPr algn="ctr" eaLnBrk="0" hangingPunct="0"/>
            <a:r>
              <a:rPr lang="fr-FR" sz="1800" b="1" smtClean="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</a:rPr>
              <a:t>Donor</a:t>
            </a:r>
          </a:p>
          <a:p>
            <a:pPr algn="ctr" eaLnBrk="0" hangingPunct="0"/>
            <a:r>
              <a:rPr lang="fr-FR" sz="1800" b="1" smtClean="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</a:rPr>
              <a:t>Govt</a:t>
            </a:r>
            <a:r>
              <a:rPr lang="fr-FR" altLang="en-US" sz="1800" b="1" smtClean="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</a:rPr>
              <a:t>’</a:t>
            </a:r>
            <a:r>
              <a:rPr lang="fr-FR" sz="1800" b="1" smtClean="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</a:rPr>
              <a:t>s</a:t>
            </a:r>
            <a:endParaRPr lang="fr-FR" sz="1800" b="1">
              <a:solidFill>
                <a:srgbClr val="000000"/>
              </a:solidFill>
              <a:latin typeface="Arial" pitchFamily="34" charset="0"/>
              <a:ea typeface="ヒラギノ角ゴ ProN W3" pitchFamily="1" charset="-128"/>
            </a:endParaRPr>
          </a:p>
        </p:txBody>
      </p:sp>
      <p:cxnSp>
        <p:nvCxnSpPr>
          <p:cNvPr id="231" name="AutoShape 104"/>
          <p:cNvCxnSpPr>
            <a:cxnSpLocks noChangeShapeType="1"/>
            <a:endCxn id="210" idx="3"/>
          </p:cNvCxnSpPr>
          <p:nvPr/>
        </p:nvCxnSpPr>
        <p:spPr bwMode="auto">
          <a:xfrm flipV="1">
            <a:off x="427012" y="2741738"/>
            <a:ext cx="2007636" cy="47504"/>
          </a:xfrm>
          <a:prstGeom prst="curvedConnector5">
            <a:avLst>
              <a:gd name="adj1" fmla="val 9568"/>
              <a:gd name="adj2" fmla="val 1440329"/>
              <a:gd name="adj3" fmla="val 111387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232" name="Group 105"/>
          <p:cNvGrpSpPr>
            <a:grpSpLocks/>
          </p:cNvGrpSpPr>
          <p:nvPr/>
        </p:nvGrpSpPr>
        <p:grpSpPr bwMode="auto">
          <a:xfrm>
            <a:off x="2146274" y="5918203"/>
            <a:ext cx="331788" cy="633413"/>
            <a:chOff x="939" y="3216"/>
            <a:chExt cx="597" cy="491"/>
          </a:xfrm>
        </p:grpSpPr>
        <p:sp>
          <p:nvSpPr>
            <p:cNvPr id="233" name="Rectangle 106"/>
            <p:cNvSpPr>
              <a:spLocks noChangeArrowheads="1"/>
            </p:cNvSpPr>
            <p:nvPr/>
          </p:nvSpPr>
          <p:spPr bwMode="auto">
            <a:xfrm>
              <a:off x="939" y="3467"/>
              <a:ext cx="432" cy="2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4" name="Rectangle 107"/>
            <p:cNvSpPr>
              <a:spLocks noChangeArrowheads="1"/>
            </p:cNvSpPr>
            <p:nvPr/>
          </p:nvSpPr>
          <p:spPr bwMode="auto">
            <a:xfrm>
              <a:off x="953" y="3408"/>
              <a:ext cx="432" cy="2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" name="Rectangle 108"/>
            <p:cNvSpPr>
              <a:spLocks noChangeArrowheads="1"/>
            </p:cNvSpPr>
            <p:nvPr/>
          </p:nvSpPr>
          <p:spPr bwMode="auto">
            <a:xfrm>
              <a:off x="1001" y="3338"/>
              <a:ext cx="432" cy="2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6" name="Rectangle 109"/>
            <p:cNvSpPr>
              <a:spLocks noChangeArrowheads="1"/>
            </p:cNvSpPr>
            <p:nvPr/>
          </p:nvSpPr>
          <p:spPr bwMode="auto">
            <a:xfrm>
              <a:off x="1056" y="3264"/>
              <a:ext cx="432" cy="2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7" name="Rectangle 110"/>
            <p:cNvSpPr>
              <a:spLocks noChangeArrowheads="1"/>
            </p:cNvSpPr>
            <p:nvPr/>
          </p:nvSpPr>
          <p:spPr bwMode="auto">
            <a:xfrm>
              <a:off x="1104" y="3216"/>
              <a:ext cx="432" cy="2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FR" smtClean="0">
                  <a:latin typeface="Arial Rounded MT Bold" pitchFamily="1" charset="0"/>
                </a:rPr>
                <a:t>NGOs</a:t>
              </a:r>
              <a:endParaRPr lang="fr-FR">
                <a:latin typeface="Arial Rounded MT Bold" pitchFamily="1" charset="0"/>
              </a:endParaRPr>
            </a:p>
          </p:txBody>
        </p:sp>
      </p:grpSp>
      <p:grpSp>
        <p:nvGrpSpPr>
          <p:cNvPr id="238" name="Group 111"/>
          <p:cNvGrpSpPr>
            <a:grpSpLocks/>
          </p:cNvGrpSpPr>
          <p:nvPr/>
        </p:nvGrpSpPr>
        <p:grpSpPr bwMode="auto">
          <a:xfrm>
            <a:off x="361924" y="5372103"/>
            <a:ext cx="373063" cy="995363"/>
            <a:chOff x="939" y="3216"/>
            <a:chExt cx="597" cy="491"/>
          </a:xfrm>
        </p:grpSpPr>
        <p:sp>
          <p:nvSpPr>
            <p:cNvPr id="239" name="Rectangle 112"/>
            <p:cNvSpPr>
              <a:spLocks noChangeArrowheads="1"/>
            </p:cNvSpPr>
            <p:nvPr/>
          </p:nvSpPr>
          <p:spPr bwMode="auto">
            <a:xfrm>
              <a:off x="939" y="3467"/>
              <a:ext cx="432" cy="24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0" name="Rectangle 113"/>
            <p:cNvSpPr>
              <a:spLocks noChangeArrowheads="1"/>
            </p:cNvSpPr>
            <p:nvPr/>
          </p:nvSpPr>
          <p:spPr bwMode="auto">
            <a:xfrm>
              <a:off x="953" y="3408"/>
              <a:ext cx="432" cy="24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1" name="Rectangle 114"/>
            <p:cNvSpPr>
              <a:spLocks noChangeArrowheads="1"/>
            </p:cNvSpPr>
            <p:nvPr/>
          </p:nvSpPr>
          <p:spPr bwMode="auto">
            <a:xfrm>
              <a:off x="1001" y="3338"/>
              <a:ext cx="432" cy="24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2" name="Rectangle 115"/>
            <p:cNvSpPr>
              <a:spLocks noChangeArrowheads="1"/>
            </p:cNvSpPr>
            <p:nvPr/>
          </p:nvSpPr>
          <p:spPr bwMode="auto">
            <a:xfrm>
              <a:off x="1056" y="3264"/>
              <a:ext cx="432" cy="24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3" name="Rectangle 116"/>
            <p:cNvSpPr>
              <a:spLocks noChangeArrowheads="1"/>
            </p:cNvSpPr>
            <p:nvPr/>
          </p:nvSpPr>
          <p:spPr bwMode="auto">
            <a:xfrm>
              <a:off x="1104" y="3216"/>
              <a:ext cx="432" cy="24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FR" sz="1900" smtClean="0">
                  <a:latin typeface="Arial Rounded MT Bold" pitchFamily="1" charset="0"/>
                </a:rPr>
                <a:t>National</a:t>
              </a:r>
            </a:p>
            <a:p>
              <a:pPr algn="ctr" eaLnBrk="0" hangingPunct="0"/>
              <a:r>
                <a:rPr lang="fr-FR" sz="1900" smtClean="0">
                  <a:latin typeface="Arial Rounded MT Bold" pitchFamily="1" charset="0"/>
                </a:rPr>
                <a:t>military</a:t>
              </a:r>
              <a:endParaRPr lang="fr-FR" sz="1900">
                <a:latin typeface="Arial Rounded MT Bold" pitchFamily="1" charset="0"/>
              </a:endParaRPr>
            </a:p>
          </p:txBody>
        </p:sp>
      </p:grpSp>
      <p:cxnSp>
        <p:nvCxnSpPr>
          <p:cNvPr id="244" name="AutoShape 117"/>
          <p:cNvCxnSpPr>
            <a:cxnSpLocks noChangeShapeType="1"/>
            <a:stCxn id="223" idx="2"/>
            <a:endCxn id="147" idx="2"/>
          </p:cNvCxnSpPr>
          <p:nvPr/>
        </p:nvCxnSpPr>
        <p:spPr bwMode="auto">
          <a:xfrm rot="5400000">
            <a:off x="1118368" y="5163347"/>
            <a:ext cx="1035050" cy="1074738"/>
          </a:xfrm>
          <a:prstGeom prst="curvedConnector3">
            <a:avLst>
              <a:gd name="adj1" fmla="val 12207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" name="AutoShape 118"/>
          <p:cNvCxnSpPr>
            <a:cxnSpLocks noChangeShapeType="1"/>
            <a:stCxn id="145" idx="3"/>
            <a:endCxn id="169" idx="1"/>
          </p:cNvCxnSpPr>
          <p:nvPr/>
        </p:nvCxnSpPr>
        <p:spPr bwMode="auto">
          <a:xfrm>
            <a:off x="2211287" y="3564520"/>
            <a:ext cx="244550" cy="5780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46" name="AutoShape 119"/>
          <p:cNvCxnSpPr>
            <a:cxnSpLocks noChangeShapeType="1"/>
            <a:stCxn id="145" idx="1"/>
            <a:endCxn id="249" idx="0"/>
          </p:cNvCxnSpPr>
          <p:nvPr/>
        </p:nvCxnSpPr>
        <p:spPr bwMode="auto">
          <a:xfrm flipH="1">
            <a:off x="1420558" y="3564520"/>
            <a:ext cx="9828" cy="7185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47" name="Text Box 120"/>
          <p:cNvSpPr txBox="1">
            <a:spLocks noChangeArrowheads="1"/>
          </p:cNvSpPr>
          <p:nvPr/>
        </p:nvSpPr>
        <p:spPr bwMode="auto">
          <a:xfrm>
            <a:off x="961999" y="3881441"/>
            <a:ext cx="857250" cy="4619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pPr algn="ctr" eaLnBrk="0" hangingPunct="0"/>
            <a:r>
              <a:rPr lang="fr-FR" sz="2300" b="1" smtClean="0">
                <a:solidFill>
                  <a:schemeClr val="bg1"/>
                </a:solidFill>
                <a:latin typeface="Albertus Medium" charset="0"/>
                <a:ea typeface="ヒラギノ角ゴ ProN W3" pitchFamily="1" charset="-128"/>
              </a:rPr>
              <a:t>HCR</a:t>
            </a:r>
            <a:endParaRPr lang="fr-FR" sz="2300" b="1">
              <a:solidFill>
                <a:schemeClr val="bg1"/>
              </a:solidFill>
              <a:latin typeface="Albertus Medium" charset="0"/>
              <a:ea typeface="ヒラギノ角ゴ ProN W3" pitchFamily="1" charset="-128"/>
            </a:endParaRPr>
          </a:p>
        </p:txBody>
      </p:sp>
      <p:cxnSp>
        <p:nvCxnSpPr>
          <p:cNvPr id="248" name="AutoShape 121"/>
          <p:cNvCxnSpPr>
            <a:cxnSpLocks noChangeShapeType="1"/>
            <a:stCxn id="219" idx="3"/>
            <a:endCxn id="145" idx="1"/>
          </p:cNvCxnSpPr>
          <p:nvPr/>
        </p:nvCxnSpPr>
        <p:spPr bwMode="auto">
          <a:xfrm flipH="1" flipV="1">
            <a:off x="1430386" y="3564520"/>
            <a:ext cx="190426" cy="5852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49" name="Text Box 122"/>
          <p:cNvSpPr txBox="1">
            <a:spLocks noChangeArrowheads="1"/>
          </p:cNvSpPr>
          <p:nvPr/>
        </p:nvSpPr>
        <p:spPr bwMode="gray">
          <a:xfrm>
            <a:off x="882624" y="4283078"/>
            <a:ext cx="1075867" cy="38533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pPr eaLnBrk="0" hangingPunct="0"/>
            <a:r>
              <a:rPr lang="fr-FR" b="1" smtClean="0">
                <a:latin typeface="Albertus Medium" charset="0"/>
                <a:ea typeface="ヒラギノ角ゴ ProN W3" pitchFamily="1" charset="-128"/>
              </a:rPr>
              <a:t>UNICEF</a:t>
            </a:r>
            <a:endParaRPr lang="fr-FR" b="1">
              <a:latin typeface="Albertus Medium" charset="0"/>
              <a:ea typeface="ヒラギノ角ゴ ProN W3" pitchFamily="1" charset="-128"/>
            </a:endParaRPr>
          </a:p>
        </p:txBody>
      </p:sp>
      <p:grpSp>
        <p:nvGrpSpPr>
          <p:cNvPr id="250" name="Group 123"/>
          <p:cNvGrpSpPr>
            <a:grpSpLocks/>
          </p:cNvGrpSpPr>
          <p:nvPr/>
        </p:nvGrpSpPr>
        <p:grpSpPr bwMode="auto">
          <a:xfrm>
            <a:off x="2919387" y="6010278"/>
            <a:ext cx="331787" cy="633413"/>
            <a:chOff x="939" y="3216"/>
            <a:chExt cx="597" cy="491"/>
          </a:xfrm>
        </p:grpSpPr>
        <p:sp>
          <p:nvSpPr>
            <p:cNvPr id="251" name="Rectangle 124"/>
            <p:cNvSpPr>
              <a:spLocks noChangeArrowheads="1"/>
            </p:cNvSpPr>
            <p:nvPr/>
          </p:nvSpPr>
          <p:spPr bwMode="auto">
            <a:xfrm>
              <a:off x="939" y="3467"/>
              <a:ext cx="432" cy="240"/>
            </a:xfrm>
            <a:prstGeom prst="rect">
              <a:avLst/>
            </a:prstGeom>
            <a:solidFill>
              <a:srgbClr val="DACF7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2" name="Rectangle 125"/>
            <p:cNvSpPr>
              <a:spLocks noChangeArrowheads="1"/>
            </p:cNvSpPr>
            <p:nvPr/>
          </p:nvSpPr>
          <p:spPr bwMode="auto">
            <a:xfrm>
              <a:off x="953" y="3408"/>
              <a:ext cx="432" cy="240"/>
            </a:xfrm>
            <a:prstGeom prst="rect">
              <a:avLst/>
            </a:prstGeom>
            <a:solidFill>
              <a:srgbClr val="DACF7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3" name="Rectangle 126"/>
            <p:cNvSpPr>
              <a:spLocks noChangeArrowheads="1"/>
            </p:cNvSpPr>
            <p:nvPr/>
          </p:nvSpPr>
          <p:spPr bwMode="auto">
            <a:xfrm>
              <a:off x="1001" y="3338"/>
              <a:ext cx="432" cy="240"/>
            </a:xfrm>
            <a:prstGeom prst="rect">
              <a:avLst/>
            </a:prstGeom>
            <a:solidFill>
              <a:srgbClr val="DACF7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4" name="Rectangle 127"/>
            <p:cNvSpPr>
              <a:spLocks noChangeArrowheads="1"/>
            </p:cNvSpPr>
            <p:nvPr/>
          </p:nvSpPr>
          <p:spPr bwMode="auto">
            <a:xfrm>
              <a:off x="1056" y="3264"/>
              <a:ext cx="432" cy="240"/>
            </a:xfrm>
            <a:prstGeom prst="rect">
              <a:avLst/>
            </a:prstGeom>
            <a:solidFill>
              <a:srgbClr val="DACF7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5" name="Rectangle 128"/>
            <p:cNvSpPr>
              <a:spLocks noChangeArrowheads="1"/>
            </p:cNvSpPr>
            <p:nvPr/>
          </p:nvSpPr>
          <p:spPr bwMode="auto">
            <a:xfrm>
              <a:off x="1104" y="3216"/>
              <a:ext cx="432" cy="240"/>
            </a:xfrm>
            <a:prstGeom prst="rect">
              <a:avLst/>
            </a:prstGeom>
            <a:solidFill>
              <a:srgbClr val="DACF7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fr-FR" smtClean="0">
                  <a:latin typeface="Arial Rounded MT Bold" pitchFamily="1" charset="0"/>
                </a:rPr>
                <a:t>IGOs</a:t>
              </a:r>
              <a:endParaRPr lang="fr-FR">
                <a:latin typeface="Arial Rounded MT Bold" pitchFamily="1" charset="0"/>
              </a:endParaRPr>
            </a:p>
          </p:txBody>
        </p:sp>
      </p:grpSp>
      <p:sp>
        <p:nvSpPr>
          <p:cNvPr id="256" name="Rectangle 129"/>
          <p:cNvSpPr>
            <a:spLocks noChangeArrowheads="1"/>
          </p:cNvSpPr>
          <p:nvPr/>
        </p:nvSpPr>
        <p:spPr bwMode="auto">
          <a:xfrm>
            <a:off x="1366812" y="2625728"/>
            <a:ext cx="346075" cy="373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87" tIns="53643" rIns="107287" bIns="53643" anchor="ctr"/>
          <a:lstStyle/>
          <a:p>
            <a:pPr algn="ctr" eaLnBrk="0" hangingPunct="0"/>
            <a:r>
              <a:rPr lang="fr-FR" smtClean="0"/>
              <a:t>OSSOC</a:t>
            </a:r>
            <a:endParaRPr lang="fr-FR"/>
          </a:p>
        </p:txBody>
      </p:sp>
      <p:sp>
        <p:nvSpPr>
          <p:cNvPr id="257" name="Text Box 130"/>
          <p:cNvSpPr txBox="1">
            <a:spLocks noChangeArrowheads="1"/>
          </p:cNvSpPr>
          <p:nvPr/>
        </p:nvSpPr>
        <p:spPr bwMode="invGray">
          <a:xfrm>
            <a:off x="1349349" y="2117728"/>
            <a:ext cx="1089025" cy="461963"/>
          </a:xfrm>
          <a:prstGeom prst="rect">
            <a:avLst/>
          </a:prstGeom>
          <a:solidFill>
            <a:srgbClr val="7EBFF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pPr eaLnBrk="0" hangingPunct="0"/>
            <a:r>
              <a:rPr lang="fr-FR" sz="2300" b="1" smtClean="0">
                <a:latin typeface="Arial Narrow" pitchFamily="34" charset="0"/>
                <a:ea typeface="ヒラギノ角ゴ ProN W3" pitchFamily="1" charset="-128"/>
              </a:rPr>
              <a:t>UNDAC</a:t>
            </a:r>
            <a:endParaRPr lang="fr-FR" b="1">
              <a:latin typeface="Arial" pitchFamily="34" charset="0"/>
              <a:ea typeface="ヒラギノ角ゴ ProN W3" pitchFamily="1" charset="-128"/>
            </a:endParaRPr>
          </a:p>
        </p:txBody>
      </p:sp>
      <p:cxnSp>
        <p:nvCxnSpPr>
          <p:cNvPr id="258" name="AutoShape 131"/>
          <p:cNvCxnSpPr>
            <a:cxnSpLocks noChangeShapeType="1"/>
            <a:stCxn id="243" idx="3"/>
            <a:endCxn id="144" idx="1"/>
          </p:cNvCxnSpPr>
          <p:nvPr/>
        </p:nvCxnSpPr>
        <p:spPr bwMode="auto">
          <a:xfrm flipV="1">
            <a:off x="734987" y="5353053"/>
            <a:ext cx="493712" cy="261938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59" name="AutoShape 132"/>
          <p:cNvCxnSpPr>
            <a:cxnSpLocks noChangeShapeType="1"/>
            <a:stCxn id="219" idx="3"/>
            <a:endCxn id="144" idx="1"/>
          </p:cNvCxnSpPr>
          <p:nvPr/>
        </p:nvCxnSpPr>
        <p:spPr bwMode="auto">
          <a:xfrm flipH="1">
            <a:off x="1228699" y="4149728"/>
            <a:ext cx="392113" cy="1203325"/>
          </a:xfrm>
          <a:prstGeom prst="bentConnector5">
            <a:avLst>
              <a:gd name="adj1" fmla="val -58250"/>
              <a:gd name="adj2" fmla="val 56722"/>
              <a:gd name="adj3" fmla="val 15825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</p:spPr>
      </p:cxnSp>
      <p:cxnSp>
        <p:nvCxnSpPr>
          <p:cNvPr id="260" name="AutoShape 133"/>
          <p:cNvCxnSpPr>
            <a:cxnSpLocks noChangeShapeType="1"/>
            <a:stCxn id="209" idx="3"/>
            <a:endCxn id="230" idx="1"/>
          </p:cNvCxnSpPr>
          <p:nvPr/>
        </p:nvCxnSpPr>
        <p:spPr bwMode="auto">
          <a:xfrm flipV="1">
            <a:off x="1201712" y="2933703"/>
            <a:ext cx="528637" cy="36671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FFCC66"/>
            </a:solidFill>
            <a:miter lim="800000"/>
            <a:headEnd type="triangle" w="sm" len="sm"/>
            <a:tailEnd type="triangle" w="sm" len="sm"/>
          </a:ln>
        </p:spPr>
      </p:cxnSp>
      <p:cxnSp>
        <p:nvCxnSpPr>
          <p:cNvPr id="261" name="AutoShape 134"/>
          <p:cNvCxnSpPr>
            <a:cxnSpLocks noChangeShapeType="1"/>
            <a:stCxn id="256" idx="3"/>
            <a:endCxn id="230" idx="1"/>
          </p:cNvCxnSpPr>
          <p:nvPr/>
        </p:nvCxnSpPr>
        <p:spPr bwMode="auto">
          <a:xfrm>
            <a:off x="1712887" y="2813053"/>
            <a:ext cx="17462" cy="1206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262" name="AutoShape 135"/>
          <p:cNvCxnSpPr>
            <a:cxnSpLocks noChangeShapeType="1"/>
            <a:stCxn id="181" idx="2"/>
          </p:cNvCxnSpPr>
          <p:nvPr/>
        </p:nvCxnSpPr>
        <p:spPr bwMode="auto">
          <a:xfrm rot="16200000" flipH="1">
            <a:off x="2773337" y="4819653"/>
            <a:ext cx="895350" cy="20637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263" name="Oval 136"/>
          <p:cNvSpPr>
            <a:spLocks noChangeArrowheads="1"/>
          </p:cNvSpPr>
          <p:nvPr/>
        </p:nvSpPr>
        <p:spPr bwMode="auto">
          <a:xfrm>
            <a:off x="1631924" y="4038603"/>
            <a:ext cx="1082675" cy="620713"/>
          </a:xfrm>
          <a:prstGeom prst="ellipse">
            <a:avLst/>
          </a:prstGeom>
          <a:solidFill>
            <a:srgbClr val="66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107287" tIns="53643" rIns="107287" bIns="53643" anchor="ctr"/>
          <a:lstStyle/>
          <a:p>
            <a:endParaRPr lang="fr-FR"/>
          </a:p>
        </p:txBody>
      </p:sp>
      <p:sp>
        <p:nvSpPr>
          <p:cNvPr id="264" name="Text Box 137"/>
          <p:cNvSpPr txBox="1">
            <a:spLocks noChangeArrowheads="1"/>
          </p:cNvSpPr>
          <p:nvPr/>
        </p:nvSpPr>
        <p:spPr bwMode="auto">
          <a:xfrm>
            <a:off x="1571599" y="4098928"/>
            <a:ext cx="12192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07287" tIns="53643" rIns="107287" bIns="53643">
            <a:spAutoFit/>
          </a:bodyPr>
          <a:lstStyle/>
          <a:p>
            <a:pPr defTabSz="893763" eaLnBrk="0" hangingPunct="0">
              <a:spcBef>
                <a:spcPct val="50000"/>
              </a:spcBef>
            </a:pPr>
            <a:r>
              <a:rPr lang="fr-FR" sz="2300" b="1" smtClean="0">
                <a:latin typeface="Arial" pitchFamily="34" charset="0"/>
                <a:ea typeface="ヒラギノ角ゴ ProN W3" pitchFamily="1" charset="-128"/>
              </a:rPr>
              <a:t>MEDIA</a:t>
            </a:r>
            <a:endParaRPr lang="fr-FR" sz="2300" b="1">
              <a:latin typeface="Arial" pitchFamily="34" charset="0"/>
              <a:ea typeface="ヒラギノ角ゴ ProN W3" pitchFamily="1" charset="-128"/>
            </a:endParaRPr>
          </a:p>
        </p:txBody>
      </p:sp>
      <p:pic>
        <p:nvPicPr>
          <p:cNvPr id="265" name="Picture 138" descr="j00787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9599" y="5713416"/>
            <a:ext cx="160338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" name="TextBox 265"/>
          <p:cNvSpPr txBox="1"/>
          <p:nvPr/>
        </p:nvSpPr>
        <p:spPr>
          <a:xfrm>
            <a:off x="2611118" y="2483941"/>
            <a:ext cx="1008062" cy="385333"/>
          </a:xfrm>
          <a:prstGeom prst="rect">
            <a:avLst/>
          </a:prstGeom>
          <a:noFill/>
        </p:spPr>
        <p:txBody>
          <a:bodyPr lIns="107287" tIns="53643" rIns="107287" bIns="53643">
            <a:spAutoFit/>
          </a:bodyPr>
          <a:lstStyle/>
          <a:p>
            <a:pPr>
              <a:defRPr/>
            </a:pPr>
            <a:r>
              <a:rPr lang="fr-FR" smtClean="0">
                <a:solidFill>
                  <a:schemeClr val="tx2"/>
                </a:solidFill>
                <a:latin typeface="Aharoni" pitchFamily="2" charset="-79"/>
                <a:ea typeface="ＭＳ Ｐゴシック" charset="0"/>
                <a:cs typeface="Aharoni" pitchFamily="2" charset="-79"/>
              </a:rPr>
              <a:t>WHO</a:t>
            </a:r>
            <a:endParaRPr lang="fr-FR">
              <a:solidFill>
                <a:schemeClr val="tx2"/>
              </a:solidFill>
              <a:latin typeface="Aharoni" pitchFamily="2" charset="-79"/>
              <a:ea typeface="ＭＳ Ｐゴシック" charset="0"/>
              <a:cs typeface="Aharoni" pitchFamily="2" charset="-79"/>
            </a:endParaRPr>
          </a:p>
        </p:txBody>
      </p:sp>
      <p:sp>
        <p:nvSpPr>
          <p:cNvPr id="268" name="Content Placeholder 2"/>
          <p:cNvSpPr>
            <a:spLocks noGrp="1"/>
          </p:cNvSpPr>
          <p:nvPr>
            <p:ph idx="1"/>
          </p:nvPr>
        </p:nvSpPr>
        <p:spPr>
          <a:xfrm>
            <a:off x="4427984" y="1708443"/>
            <a:ext cx="4608512" cy="4816901"/>
          </a:xfrm>
        </p:spPr>
        <p:txBody>
          <a:bodyPr/>
          <a:lstStyle/>
          <a:p>
            <a:pPr lvl="0"/>
            <a:r>
              <a:rPr lang="fr-FR" sz="2400" dirty="0"/>
              <a:t>Beaucoup</a:t>
            </a:r>
            <a:r>
              <a:rPr lang="fr-FR" sz="2400" dirty="0" smtClean="0"/>
              <a:t> </a:t>
            </a:r>
            <a:r>
              <a:rPr lang="fr-FR" sz="2400" dirty="0"/>
              <a:t>d’acteurs humanitaires</a:t>
            </a:r>
            <a:endParaRPr lang="en-US" sz="2400" dirty="0"/>
          </a:p>
          <a:p>
            <a:pPr lvl="0"/>
            <a:r>
              <a:rPr lang="fr-FR" sz="2400" dirty="0"/>
              <a:t>Plus de catastrophes </a:t>
            </a:r>
            <a:endParaRPr lang="en-US" sz="2400" dirty="0"/>
          </a:p>
          <a:p>
            <a:pPr lvl="0"/>
            <a:r>
              <a:rPr lang="fr-FR" sz="2400" dirty="0"/>
              <a:t>Plus </a:t>
            </a:r>
            <a:r>
              <a:rPr lang="fr-FR" sz="2400" dirty="0" smtClean="0"/>
              <a:t>de </a:t>
            </a:r>
            <a:r>
              <a:rPr lang="fr-FR" sz="2400" dirty="0"/>
              <a:t>conflits </a:t>
            </a:r>
            <a:r>
              <a:rPr lang="fr-FR" sz="2400" dirty="0"/>
              <a:t>longs et complexes </a:t>
            </a:r>
            <a:endParaRPr lang="en-US" sz="2400" dirty="0"/>
          </a:p>
          <a:p>
            <a:pPr lvl="0"/>
            <a:r>
              <a:rPr lang="fr-FR" sz="2400" dirty="0"/>
              <a:t>Des p</a:t>
            </a:r>
            <a:r>
              <a:rPr lang="fr-FR" sz="2400" dirty="0"/>
              <a:t>opulations </a:t>
            </a:r>
            <a:r>
              <a:rPr lang="fr-FR" sz="2400" dirty="0"/>
              <a:t>croissantes </a:t>
            </a:r>
            <a:endParaRPr lang="en-US" sz="2400" dirty="0"/>
          </a:p>
          <a:p>
            <a:pPr lvl="0"/>
            <a:r>
              <a:rPr lang="fr-FR" sz="2400" dirty="0"/>
              <a:t>Des gouvernements qui </a:t>
            </a:r>
            <a:r>
              <a:rPr lang="fr-FR" sz="2400" dirty="0"/>
              <a:t>prennent </a:t>
            </a:r>
            <a:r>
              <a:rPr lang="fr-FR" sz="2400" dirty="0"/>
              <a:t>plus </a:t>
            </a:r>
            <a:r>
              <a:rPr lang="fr-FR" sz="2400" dirty="0"/>
              <a:t>de responsabilité </a:t>
            </a:r>
            <a:endParaRPr lang="en-US" sz="2400" dirty="0"/>
          </a:p>
          <a:p>
            <a:pPr lvl="0"/>
            <a:r>
              <a:rPr lang="fr-FR" sz="2400" dirty="0"/>
              <a:t>Compétition </a:t>
            </a:r>
            <a:r>
              <a:rPr lang="fr-FR" sz="2800" dirty="0"/>
              <a:t>…</a:t>
            </a:r>
            <a:endParaRPr lang="en-US" sz="2800" dirty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484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rowmyrevenue.com/wp-content/uploads/2014/04/04012014_Resul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706" y="2384884"/>
            <a:ext cx="2640293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054" y="764704"/>
            <a:ext cx="6186502" cy="582594"/>
          </a:xfrm>
        </p:spPr>
        <p:txBody>
          <a:bodyPr/>
          <a:lstStyle/>
          <a:p>
            <a:r>
              <a:rPr lang="fr-FR" sz="4000" dirty="0" smtClean="0"/>
              <a:t>But de la coordination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388843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800" dirty="0" smtClean="0"/>
              <a:t>Instrument pour améliorer la réponse humanitaire et mieux servir la population affectée.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fr-FR" sz="2800" dirty="0"/>
              <a:t>Pas </a:t>
            </a:r>
            <a:r>
              <a:rPr lang="fr-FR" sz="2800" dirty="0"/>
              <a:t>un </a:t>
            </a:r>
            <a:r>
              <a:rPr lang="fr-FR" sz="2800" dirty="0"/>
              <a:t>but en soi</a:t>
            </a:r>
          </a:p>
          <a:p>
            <a:pPr lvl="0"/>
            <a:r>
              <a:rPr lang="fr-FR" sz="2800" dirty="0"/>
              <a:t>Doit être une valeur ajoutée pour :</a:t>
            </a:r>
            <a:endParaRPr lang="en-US" dirty="0"/>
          </a:p>
          <a:p>
            <a:pPr lvl="1"/>
            <a:r>
              <a:rPr lang="fr-FR" sz="2400" dirty="0" smtClean="0"/>
              <a:t>Une réponse </a:t>
            </a:r>
            <a:r>
              <a:rPr lang="fr-FR" sz="2400" dirty="0"/>
              <a:t>de plus grande qualité</a:t>
            </a:r>
            <a:endParaRPr lang="en-US" dirty="0"/>
          </a:p>
          <a:p>
            <a:pPr lvl="1"/>
            <a:r>
              <a:rPr lang="fr-FR" sz="2400" dirty="0" smtClean="0"/>
              <a:t>Une réponse </a:t>
            </a:r>
            <a:r>
              <a:rPr lang="fr-FR" sz="2400" dirty="0"/>
              <a:t>en temps opportun </a:t>
            </a:r>
            <a:endParaRPr lang="en-US" dirty="0"/>
          </a:p>
          <a:p>
            <a:pPr lvl="1"/>
            <a:r>
              <a:rPr lang="fr-FR" sz="2400" dirty="0" smtClean="0"/>
              <a:t>Une réponse </a:t>
            </a:r>
            <a:r>
              <a:rPr lang="fr-FR" sz="2400" dirty="0"/>
              <a:t>moins </a:t>
            </a:r>
            <a:r>
              <a:rPr lang="fr-FR" sz="2400" dirty="0" smtClean="0"/>
              <a:t>chère</a:t>
            </a:r>
            <a:endParaRPr lang="en-US" dirty="0"/>
          </a:p>
          <a:p>
            <a:pPr>
              <a:buFont typeface="Arial"/>
              <a:buChar char="•"/>
            </a:pPr>
            <a:r>
              <a:rPr lang="fr-FR" sz="1400" dirty="0" smtClean="0"/>
              <a:t> </a:t>
            </a:r>
            <a:r>
              <a:rPr lang="fr-FR" sz="2800" dirty="0"/>
              <a:t>La coordination doit ajouter de la valeur par rapport aux coûts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03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054" y="764704"/>
            <a:ext cx="6186502" cy="582594"/>
          </a:xfrm>
        </p:spPr>
        <p:txBody>
          <a:bodyPr/>
          <a:lstStyle/>
          <a:p>
            <a:r>
              <a:rPr lang="fr-FR" sz="4000" dirty="0" smtClean="0"/>
              <a:t>La coordination en pratique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0445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r-FR" dirty="0" smtClean="0"/>
              <a:t>En groupes, 10 minutes pour discuter </a:t>
            </a:r>
            <a:r>
              <a:rPr lang="fr-FR" dirty="0"/>
              <a:t>de la question suivante :</a:t>
            </a:r>
            <a:endParaRPr lang="fr-FR" dirty="0" smtClean="0"/>
          </a:p>
          <a:p>
            <a:r>
              <a:rPr lang="fr-FR" i="1" dirty="0"/>
              <a:t>Quelles sont les caractéristiques d'un Cluster Nutrition bien géré ou qui fonctionne bien </a:t>
            </a:r>
            <a:r>
              <a:rPr lang="fr-FR" dirty="0" smtClean="0"/>
              <a:t>?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r-FR" dirty="0" smtClean="0"/>
              <a:t>Chaque groupe doit proposer au moins 5 caractéristiques. Soyez préparé à </a:t>
            </a:r>
            <a:r>
              <a:rPr lang="fr-FR" dirty="0"/>
              <a:t>présenter vos réponses</a:t>
            </a:r>
            <a:r>
              <a:rPr lang="fr-FR" dirty="0" smtClean="0"/>
              <a:t> au groupe  </a:t>
            </a:r>
          </a:p>
        </p:txBody>
      </p:sp>
    </p:spTree>
    <p:extLst>
      <p:ext uri="{BB962C8B-B14F-4D97-AF65-F5344CB8AC3E}">
        <p14:creationId xmlns:p14="http://schemas.microsoft.com/office/powerpoint/2010/main" val="11220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054" y="764704"/>
            <a:ext cx="6186502" cy="582594"/>
          </a:xfrm>
        </p:spPr>
        <p:txBody>
          <a:bodyPr/>
          <a:lstStyle/>
          <a:p>
            <a:r>
              <a:rPr lang="fr-FR" sz="4000" dirty="0" smtClean="0"/>
              <a:t>Quelques réponses 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507288" cy="377889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fr-FR" sz="2400" dirty="0"/>
              <a:t>Les six fonctions de base du cluster sont </a:t>
            </a:r>
            <a:r>
              <a:rPr lang="fr-FR" sz="2400" dirty="0"/>
              <a:t>mises en </a:t>
            </a:r>
            <a:r>
              <a:rPr lang="fr-FR" sz="2400" dirty="0" err="1"/>
              <a:t>oeuvre</a:t>
            </a:r>
            <a:r>
              <a:rPr lang="fr-FR" sz="2400" dirty="0" smtClean="0"/>
              <a:t> </a:t>
            </a:r>
            <a:r>
              <a:rPr lang="fr-FR" sz="2400" dirty="0"/>
              <a:t>et suivies</a:t>
            </a:r>
            <a:endParaRPr lang="en-US" sz="24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fr-FR" sz="2400" dirty="0"/>
              <a:t>Les programmes contribuent clairement à la mise en œuvre d’objectifs stratégiques fondés sur des </a:t>
            </a:r>
            <a:r>
              <a:rPr lang="fr-FR" sz="2400" dirty="0"/>
              <a:t>faits probants</a:t>
            </a:r>
            <a:r>
              <a:rPr lang="fr-FR" sz="2400" dirty="0"/>
              <a:t>. Ils se basent sur des pratiques de  terrain adéquates et conformes aux normes et références internationales</a:t>
            </a:r>
            <a:r>
              <a:rPr lang="fr-FR" sz="2400" dirty="0"/>
              <a:t>. </a:t>
            </a:r>
            <a:endParaRPr lang="en-US" sz="24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fr-FR" sz="2400" dirty="0"/>
              <a:t>Le cluster est </a:t>
            </a:r>
            <a:r>
              <a:rPr lang="fr-FR" sz="2400" dirty="0"/>
              <a:t>réceptif </a:t>
            </a:r>
            <a:r>
              <a:rPr lang="fr-FR" sz="2400" dirty="0"/>
              <a:t>aux changements </a:t>
            </a:r>
            <a:r>
              <a:rPr lang="fr-FR" sz="2400" dirty="0"/>
              <a:t>du contexte opérationnel et des différents besoins, des capacités et de la participation des différents acteurs.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5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with examples">
  <a:themeElements>
    <a:clrScheme name="RedR Brand Theme">
      <a:dk1>
        <a:srgbClr val="231F20"/>
      </a:dk1>
      <a:lt1>
        <a:sysClr val="window" lastClr="FFFFFF"/>
      </a:lt1>
      <a:dk2>
        <a:srgbClr val="4A8DAA"/>
      </a:dk2>
      <a:lt2>
        <a:srgbClr val="EE3528"/>
      </a:lt2>
      <a:accent1>
        <a:srgbClr val="4A8DAA"/>
      </a:accent1>
      <a:accent2>
        <a:srgbClr val="EE3528"/>
      </a:accent2>
      <a:accent3>
        <a:srgbClr val="808285"/>
      </a:accent3>
      <a:accent4>
        <a:srgbClr val="1D5873"/>
      </a:accent4>
      <a:accent5>
        <a:srgbClr val="80C2DE"/>
      </a:accent5>
      <a:accent6>
        <a:srgbClr val="FFFFFF"/>
      </a:accent6>
      <a:hlink>
        <a:srgbClr val="EE3528"/>
      </a:hlink>
      <a:folHlink>
        <a:srgbClr val="4A8DAA"/>
      </a:folHlink>
    </a:clrScheme>
    <a:fontScheme name="Oswald and Roboto">
      <a:majorFont>
        <a:latin typeface="Oswal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35" ma:contentTypeDescription="" ma:contentTypeScope="" ma:versionID="12d1c3943addee87628e412199d83abd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http://schemas.microsoft.com/sharepoint/v4" xmlns:ns5="5858627f-d058-4b92-9b52-677b5fd7d454" xmlns:ns6="a438dd15-07ca-4cdc-82a3-f2206b92025e" targetNamespace="http://schemas.microsoft.com/office/2006/metadata/properties" ma:root="true" ma:fieldsID="e8e4805b8cc2face6d425e188d9577e3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http://schemas.microsoft.com/sharepoint/v4"/>
    <xsd:import namespace="5858627f-d058-4b92-9b52-677b5fd7d454"/>
    <xsd:import namespace="a438dd15-07ca-4cdc-82a3-f2206b92025e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5:TaxKeywordTaxHTField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Location" minOccurs="0"/>
                <xsd:element ref="ns5:_dlc_DocId" minOccurs="0"/>
                <xsd:element ref="ns5:_dlc_DocIdUrl" minOccurs="0"/>
                <xsd:element ref="ns5:_dlc_DocIdPersistId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9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AutoKeyPoints" ma:index="4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TaxCatchAll xmlns="ca283e0b-db31-4043-a2ef-b80661bf084a">
      <Value>3</Value>
    </TaxCatchAll>
    <k8c968e8c72a4eda96b7e8fdbe192be2 xmlns="ca283e0b-db31-4043-a2ef-b80661bf084a">
      <Terms xmlns="http://schemas.microsoft.com/office/infopath/2007/PartnerControls"/>
    </k8c968e8c72a4eda96b7e8fdbe192be2>
    <ContentStatus xmlns="ca283e0b-db31-4043-a2ef-b80661bf084a" xsi:nil="true"/>
    <DateTransmittedEmail xmlns="ca283e0b-db31-4043-a2ef-b80661bf084a" xsi:nil="true"/>
    <SenderEmail xmlns="ca283e0b-db31-4043-a2ef-b80661bf084a" xsi:nil="true"/>
    <IconOverlay xmlns="http://schemas.microsoft.com/sharepoint/v4" xsi:nil="true"/>
    <ContentLanguage xmlns="ca283e0b-db31-4043-a2ef-b80661bf084a">English</ContentLanguage>
    <h6a71f3e574e4344bc34f3fc9dd20054 xmlns="ca283e0b-db31-4043-a2ef-b80661bf084a">
      <Terms xmlns="http://schemas.microsoft.com/office/infopath/2007/PartnerControls"/>
    </h6a71f3e574e4344bc34f3fc9dd20054>
    <TaxKeywordTaxHTField xmlns="5858627f-d058-4b92-9b52-677b5fd7d454">
      <Terms xmlns="http://schemas.microsoft.com/office/infopath/2007/PartnerControls"/>
    </TaxKeywordTaxHTField>
    <CategoryDescription xmlns="http://schemas.microsoft.com/sharepoint.v3" xsi:nil="true"/>
    <mda26ace941f4791a7314a339fee829c xmlns="ca283e0b-db31-4043-a2ef-b80661bf084a">
      <Terms xmlns="http://schemas.microsoft.com/office/infopath/2007/PartnerControls"/>
    </mda26ace941f4791a7314a339fee829c>
    <RecipientsEmail xmlns="ca283e0b-db31-4043-a2ef-b80661bf084a" xsi:nil="true"/>
    <WrittenBy xmlns="ca283e0b-db31-4043-a2ef-b80661bf084a">
      <UserInfo>
        <DisplayName/>
        <AccountId xsi:nil="true"/>
        <AccountType/>
      </UserInfo>
    </WrittenBy>
  </documentManagement>
</p:properties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954E36E-9ED1-49F5-8E77-DFB2AEBFF0EA}"/>
</file>

<file path=customXml/itemProps2.xml><?xml version="1.0" encoding="utf-8"?>
<ds:datastoreItem xmlns:ds="http://schemas.openxmlformats.org/officeDocument/2006/customXml" ds:itemID="{D73C4F2B-EA2E-4AC9-A8D5-C762C132D4F2}"/>
</file>

<file path=customXml/itemProps3.xml><?xml version="1.0" encoding="utf-8"?>
<ds:datastoreItem xmlns:ds="http://schemas.openxmlformats.org/officeDocument/2006/customXml" ds:itemID="{1E035E95-A045-4E2E-9ADA-C1E378469F45}"/>
</file>

<file path=customXml/itemProps4.xml><?xml version="1.0" encoding="utf-8"?>
<ds:datastoreItem xmlns:ds="http://schemas.openxmlformats.org/officeDocument/2006/customXml" ds:itemID="{594E4D80-A491-4B53-94CA-1689704A3F6F}"/>
</file>

<file path=customXml/itemProps5.xml><?xml version="1.0" encoding="utf-8"?>
<ds:datastoreItem xmlns:ds="http://schemas.openxmlformats.org/officeDocument/2006/customXml" ds:itemID="{8707E8F6-B51F-47C3-BBA7-E5ABB7AD2C0B}"/>
</file>

<file path=customXml/itemProps6.xml><?xml version="1.0" encoding="utf-8"?>
<ds:datastoreItem xmlns:ds="http://schemas.openxmlformats.org/officeDocument/2006/customXml" ds:itemID="{78CCD10A-91F3-4F6F-AEC1-1DED1F528677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with examples</Template>
  <TotalTime>434</TotalTime>
  <Words>560</Words>
  <Application>Microsoft Office PowerPoint</Application>
  <PresentationFormat>On-screen Show (4:3)</PresentationFormat>
  <Paragraphs>105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ＭＳ Ｐゴシック</vt:lpstr>
      <vt:lpstr>Aharoni</vt:lpstr>
      <vt:lpstr>Albertus Medium</vt:lpstr>
      <vt:lpstr>Arial</vt:lpstr>
      <vt:lpstr>Arial Narrow</vt:lpstr>
      <vt:lpstr>Arial Rounded MT Bold</vt:lpstr>
      <vt:lpstr>Calibri</vt:lpstr>
      <vt:lpstr>Cambria</vt:lpstr>
      <vt:lpstr>Century Gothic</vt:lpstr>
      <vt:lpstr>Oswald</vt:lpstr>
      <vt:lpstr>Roboto Condensed</vt:lpstr>
      <vt:lpstr>Times New Roman</vt:lpstr>
      <vt:lpstr>Wingdings</vt:lpstr>
      <vt:lpstr>ヒラギノ角ゴ ProN W3</vt:lpstr>
      <vt:lpstr>PowerPoint Template with examples</vt:lpstr>
      <vt:lpstr>1_Theme1</vt:lpstr>
      <vt:lpstr>PowerPoint Presentation</vt:lpstr>
      <vt:lpstr>Objectifs de la séance</vt:lpstr>
      <vt:lpstr>Facilitateurs du CPH</vt:lpstr>
      <vt:lpstr>Travail de groupe</vt:lpstr>
      <vt:lpstr>Réponses </vt:lpstr>
      <vt:lpstr>Pourquoi la coordination ?</vt:lpstr>
      <vt:lpstr>But de la coordination</vt:lpstr>
      <vt:lpstr>La coordination en pratique</vt:lpstr>
      <vt:lpstr>Quelques réponses </vt:lpstr>
      <vt:lpstr>PowerPoint Presentation</vt:lpstr>
      <vt:lpstr>PowerPoint Presentation</vt:lpstr>
      <vt:lpstr>Messages clé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amanda.ribbans</dc:creator>
  <cp:lastModifiedBy>Joseph Shawyer</cp:lastModifiedBy>
  <cp:revision>53</cp:revision>
  <cp:lastPrinted>2016-02-08T10:23:47Z</cp:lastPrinted>
  <dcterms:created xsi:type="dcterms:W3CDTF">2015-02-11T14:40:36Z</dcterms:created>
  <dcterms:modified xsi:type="dcterms:W3CDTF">2016-02-22T13:59:16Z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0x0101009BA85F8052A6DA4FA3E31FF9F74C6970006192CA8317E1FF49B6A7FEB870A3A8D6</vt:lpwstr>
  </property>
  <property fmtid="{D5CDD505-2E9C-101B-9397-08002B2CF9AE}" pid="3" name="OfficeDivision">
    <vt:lpwstr>3;#Office of Emergency Prog.-456F|98de697e-6403-48a0-9bce-654c90399d04</vt:lpwstr>
  </property>
  <property fmtid="{D5CDD505-2E9C-101B-9397-08002B2CF9AE}" pid="4" name="TaxKeyword">
    <vt:lpwstr/>
  </property>
</Properties>
</file>