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19" Type="http://schemas.openxmlformats.org/officeDocument/2006/relationships/customXml" Target="../customXml/item6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2C8DF-51A3-BC42-855F-3061BC75768B}" type="datetimeFigureOut">
              <a:rPr lang="en-US" smtClean="0"/>
              <a:t>2/22/2016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B8783-8FAF-724C-9AA5-F33F4C7ADB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707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2938C-0FB0-4D7A-A0E4-C005AA8A6AD8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7041D-C965-408C-BA9F-61E7DAF8F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831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Handbook</a:t>
            </a:r>
            <a:r>
              <a:rPr lang="en-GB" baseline="0" dirty="0" smtClean="0"/>
              <a:t> chapter 8.3.1</a:t>
            </a:r>
          </a:p>
          <a:p>
            <a:r>
              <a:rPr lang="en-GB" baseline="0" dirty="0" smtClean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927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Handbook</a:t>
            </a:r>
            <a:r>
              <a:rPr lang="en-GB" baseline="0" dirty="0" smtClean="0"/>
              <a:t> chapter 8.3.1</a:t>
            </a:r>
          </a:p>
          <a:p>
            <a:r>
              <a:rPr lang="en-GB" baseline="0" dirty="0" smtClean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256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Handbook</a:t>
            </a:r>
            <a:r>
              <a:rPr lang="en-GB" baseline="0" dirty="0" smtClean="0"/>
              <a:t> chapter 8.3.1</a:t>
            </a:r>
          </a:p>
          <a:p>
            <a:r>
              <a:rPr lang="en-GB" baseline="0" dirty="0" smtClean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82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Handbook</a:t>
            </a:r>
            <a:r>
              <a:rPr lang="en-GB" baseline="0" dirty="0" smtClean="0"/>
              <a:t> chapter 8.3.1</a:t>
            </a:r>
          </a:p>
          <a:p>
            <a:r>
              <a:rPr lang="en-GB" baseline="0" dirty="0" smtClean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510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Handbook</a:t>
            </a:r>
            <a:r>
              <a:rPr lang="en-GB" baseline="0" dirty="0" smtClean="0"/>
              <a:t> chapter 8.3.1</a:t>
            </a:r>
          </a:p>
          <a:p>
            <a:r>
              <a:rPr lang="en-GB" baseline="0" dirty="0" smtClean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134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Handbook</a:t>
            </a:r>
            <a:r>
              <a:rPr lang="en-GB" baseline="0" dirty="0" smtClean="0"/>
              <a:t> chapter 8.3.1</a:t>
            </a:r>
          </a:p>
          <a:p>
            <a:r>
              <a:rPr lang="en-GB" baseline="0" dirty="0" smtClean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04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5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63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1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6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37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65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15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84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28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9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629A2-DE93-494C-8732-17A94B4BC0E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89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Groupe 1 Financement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44814" y="1760090"/>
            <a:ext cx="8229600" cy="3778892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231F20"/>
                </a:solidFill>
              </a:rPr>
              <a:t>Pourquoi ce type de ressource </a:t>
            </a:r>
            <a:r>
              <a:rPr lang="fr-FR" sz="3200" dirty="0" smtClean="0">
                <a:solidFill>
                  <a:srgbClr val="231F20"/>
                </a:solidFill>
              </a:rPr>
              <a:t>est</a:t>
            </a:r>
            <a:r>
              <a:rPr lang="fr-FR" sz="3200" dirty="0"/>
              <a:t>-il</a:t>
            </a:r>
            <a:r>
              <a:rPr lang="fr-FR" sz="3200" dirty="0" smtClean="0">
                <a:solidFill>
                  <a:srgbClr val="231F20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</a:rPr>
              <a:t> </a:t>
            </a:r>
            <a:r>
              <a:rPr lang="fr-FR" sz="3200" dirty="0">
                <a:solidFill>
                  <a:srgbClr val="231F20"/>
                </a:solidFill>
              </a:rPr>
              <a:t>important ?</a:t>
            </a:r>
          </a:p>
          <a:p>
            <a:r>
              <a:rPr lang="fr-FR" sz="3200" dirty="0">
                <a:solidFill>
                  <a:srgbClr val="231F20"/>
                </a:solidFill>
              </a:rPr>
              <a:t>Quels types de </a:t>
            </a:r>
            <a:r>
              <a:rPr lang="fr-FR" sz="3200" dirty="0" smtClean="0">
                <a:solidFill>
                  <a:srgbClr val="231F20"/>
                </a:solidFill>
              </a:rPr>
              <a:t>financement </a:t>
            </a:r>
            <a:r>
              <a:rPr lang="fr-FR" sz="3200" dirty="0" smtClean="0">
                <a:solidFill>
                  <a:srgbClr val="231F20"/>
                </a:solidFill>
              </a:rPr>
              <a:t>er </a:t>
            </a:r>
            <a:r>
              <a:rPr lang="fr-FR" sz="3200" dirty="0">
                <a:solidFill>
                  <a:srgbClr val="231F20"/>
                </a:solidFill>
              </a:rPr>
              <a:t>? </a:t>
            </a:r>
            <a:endParaRPr lang="fr-FR" sz="3200" dirty="0" smtClean="0">
              <a:solidFill>
                <a:srgbClr val="231F20"/>
              </a:solidFill>
            </a:endParaRPr>
          </a:p>
          <a:p>
            <a:r>
              <a:rPr lang="fr-FR" sz="3200" dirty="0"/>
              <a:t>connaissez-vous pour le PRH et pour les plans du </a:t>
            </a:r>
            <a:r>
              <a:rPr lang="fr-FR" sz="3200" dirty="0" err="1"/>
              <a:t>clust</a:t>
            </a:r>
            <a:endParaRPr lang="fr-FR" sz="3200" dirty="0">
              <a:solidFill>
                <a:srgbClr val="231F20"/>
              </a:solidFill>
            </a:endParaRPr>
          </a:p>
          <a:p>
            <a:r>
              <a:rPr lang="fr-FR" sz="3200" dirty="0">
                <a:solidFill>
                  <a:srgbClr val="231F20"/>
                </a:solidFill>
              </a:rPr>
              <a:t>Comment pouvons-nous nous préparer pour la mobilisation de ce type de </a:t>
            </a:r>
            <a:r>
              <a:rPr lang="fr-FR" sz="3200" dirty="0" smtClean="0">
                <a:solidFill>
                  <a:srgbClr val="231F20"/>
                </a:solidFill>
              </a:rPr>
              <a:t>ressource ?</a:t>
            </a:r>
            <a:endParaRPr lang="fr-FR" sz="3200" dirty="0">
              <a:solidFill>
                <a:srgbClr val="231F2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5240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NCC Training 2013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1</a:t>
            </a:fld>
            <a:endParaRPr lang="fr-FR"/>
          </a:p>
        </p:txBody>
      </p:sp>
      <p:pic>
        <p:nvPicPr>
          <p:cNvPr id="1026" name="Picture 2" descr="http://images.vectorhq.com/images/previews/553/gold-coins-psd-4114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458" y="4439003"/>
            <a:ext cx="2986770" cy="206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3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Groupe 2 Financement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6640" y="1745268"/>
            <a:ext cx="9066419" cy="377889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231F20"/>
                </a:solidFill>
              </a:rPr>
              <a:t>Quel est le rôle du CCN par rapport au financement ? </a:t>
            </a:r>
            <a:endParaRPr lang="fr-FR" sz="3600" dirty="0" smtClean="0">
              <a:solidFill>
                <a:srgbClr val="231F20"/>
              </a:solidFill>
            </a:endParaRPr>
          </a:p>
          <a:p>
            <a:r>
              <a:rPr lang="fr-FR" sz="3600" dirty="0" smtClean="0">
                <a:solidFill>
                  <a:srgbClr val="231F20"/>
                </a:solidFill>
              </a:rPr>
              <a:t>Et </a:t>
            </a:r>
            <a:r>
              <a:rPr lang="fr-FR" sz="3600" dirty="0">
                <a:solidFill>
                  <a:srgbClr val="231F20"/>
                </a:solidFill>
              </a:rPr>
              <a:t>celui des partenaires </a:t>
            </a:r>
            <a:r>
              <a:rPr lang="fr-FR" sz="3600" dirty="0" smtClean="0">
                <a:solidFill>
                  <a:srgbClr val="231F20"/>
                </a:solidFill>
              </a:rPr>
              <a:t>?</a:t>
            </a:r>
          </a:p>
          <a:p>
            <a:endParaRPr lang="fr-FR" sz="3600" dirty="0">
              <a:solidFill>
                <a:srgbClr val="231F20"/>
              </a:solidFill>
            </a:endParaRPr>
          </a:p>
          <a:p>
            <a:r>
              <a:rPr lang="fr-FR" sz="3600" dirty="0">
                <a:solidFill>
                  <a:srgbClr val="231F20"/>
                </a:solidFill>
              </a:rPr>
              <a:t>Comment pouvons-nous nous préparer pour la mobilisation de ce type de ressource ?</a:t>
            </a:r>
          </a:p>
          <a:p>
            <a:endParaRPr lang="fr-FR" sz="3600" dirty="0">
              <a:solidFill>
                <a:srgbClr val="231F2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5240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NCC Training 2013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2</a:t>
            </a:fld>
            <a:endParaRPr lang="fr-FR"/>
          </a:p>
        </p:txBody>
      </p:sp>
      <p:pic>
        <p:nvPicPr>
          <p:cNvPr id="1026" name="Picture 2" descr="http://images.vectorhq.com/images/previews/553/gold-coins-psd-4114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746" y="4591993"/>
            <a:ext cx="2986770" cy="206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44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Groupe 1 Approvisionnement 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41990" y="1710161"/>
            <a:ext cx="10515600" cy="4351338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231F20"/>
                </a:solidFill>
              </a:rPr>
              <a:t>Pourquoi ce type de ressource </a:t>
            </a:r>
            <a:r>
              <a:rPr lang="fr-FR" sz="4000" dirty="0" smtClean="0">
                <a:solidFill>
                  <a:srgbClr val="231F20"/>
                </a:solidFill>
              </a:rPr>
              <a:t>est</a:t>
            </a:r>
            <a:r>
              <a:rPr lang="fr-FR" sz="4000" dirty="0"/>
              <a:t>-il</a:t>
            </a:r>
            <a:r>
              <a:rPr lang="fr-FR" sz="4000" dirty="0" smtClean="0">
                <a:solidFill>
                  <a:srgbClr val="231F20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</a:rPr>
              <a:t> </a:t>
            </a:r>
            <a:r>
              <a:rPr lang="fr-FR" sz="4000" dirty="0">
                <a:solidFill>
                  <a:srgbClr val="231F20"/>
                </a:solidFill>
              </a:rPr>
              <a:t>important ?</a:t>
            </a:r>
          </a:p>
          <a:p>
            <a:r>
              <a:rPr lang="fr-FR" sz="4000" dirty="0" smtClean="0">
                <a:solidFill>
                  <a:srgbClr val="231F20"/>
                </a:solidFill>
              </a:rPr>
              <a:t>Lister les approvisionnement les </a:t>
            </a:r>
            <a:r>
              <a:rPr lang="fr-FR" sz="4000" dirty="0">
                <a:solidFill>
                  <a:srgbClr val="231F20"/>
                </a:solidFill>
              </a:rPr>
              <a:t>plus souvent nécessaires </a:t>
            </a:r>
            <a:r>
              <a:rPr lang="fr-FR" sz="4000" dirty="0"/>
              <a:t>en matière de nutrition </a:t>
            </a:r>
            <a:r>
              <a:rPr lang="fr-FR" sz="4000" dirty="0" smtClean="0">
                <a:solidFill>
                  <a:srgbClr val="231F20"/>
                </a:solidFill>
              </a:rPr>
              <a:t>en </a:t>
            </a:r>
            <a:r>
              <a:rPr lang="fr-FR" sz="4000" dirty="0">
                <a:solidFill>
                  <a:srgbClr val="231F20"/>
                </a:solidFill>
              </a:rPr>
              <a:t>cas d'urgence </a:t>
            </a:r>
            <a:r>
              <a:rPr lang="fr-FR" sz="4000" dirty="0" smtClean="0">
                <a:solidFill>
                  <a:srgbClr val="231F20"/>
                </a:solidFill>
              </a:rPr>
              <a:t>?</a:t>
            </a:r>
          </a:p>
          <a:p>
            <a:pPr marL="0" indent="0">
              <a:buNone/>
            </a:pPr>
            <a:endParaRPr lang="fr-FR" sz="4000" dirty="0">
              <a:solidFill>
                <a:srgbClr val="231F20"/>
              </a:solidFill>
            </a:endParaRPr>
          </a:p>
          <a:p>
            <a:r>
              <a:rPr lang="fr-FR" sz="4000" dirty="0">
                <a:solidFill>
                  <a:srgbClr val="231F20"/>
                </a:solidFill>
              </a:rPr>
              <a:t>Comment pouvons-nous nous préparer à la mobilisation de ce type de ressource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5240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NCC Training 2013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3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4807445"/>
            <a:ext cx="23812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2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Groupe 2 Approvisionnement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22748" y="1671673"/>
            <a:ext cx="10515600" cy="4351338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231F20"/>
                </a:solidFill>
              </a:rPr>
              <a:t>Quel est le rôle du CCN à l'égard </a:t>
            </a:r>
            <a:r>
              <a:rPr lang="fr-FR" sz="4000" dirty="0" smtClean="0">
                <a:solidFill>
                  <a:srgbClr val="231F20"/>
                </a:solidFill>
              </a:rPr>
              <a:t>des </a:t>
            </a:r>
            <a:r>
              <a:rPr lang="fr-FR" sz="4000" dirty="0"/>
              <a:t>approvisionnements?</a:t>
            </a:r>
            <a:endParaRPr lang="fr-FR" sz="4000" dirty="0">
              <a:solidFill>
                <a:srgbClr val="231F20"/>
              </a:solidFill>
            </a:endParaRPr>
          </a:p>
          <a:p>
            <a:r>
              <a:rPr lang="fr-FR" sz="4000" dirty="0">
                <a:solidFill>
                  <a:srgbClr val="231F20"/>
                </a:solidFill>
              </a:rPr>
              <a:t>Et </a:t>
            </a:r>
            <a:r>
              <a:rPr lang="fr-FR" sz="4000" dirty="0" smtClean="0">
                <a:solidFill>
                  <a:srgbClr val="231F20"/>
                </a:solidFill>
              </a:rPr>
              <a:t>celui des </a:t>
            </a:r>
            <a:r>
              <a:rPr lang="fr-FR" sz="4000" dirty="0">
                <a:solidFill>
                  <a:srgbClr val="231F20"/>
                </a:solidFill>
              </a:rPr>
              <a:t>partenaires </a:t>
            </a:r>
            <a:r>
              <a:rPr lang="fr-FR" sz="4000" dirty="0" smtClean="0">
                <a:solidFill>
                  <a:srgbClr val="231F20"/>
                </a:solidFill>
              </a:rPr>
              <a:t>?</a:t>
            </a:r>
          </a:p>
          <a:p>
            <a:endParaRPr lang="fr-FR" sz="4000" dirty="0">
              <a:solidFill>
                <a:srgbClr val="231F20"/>
              </a:solidFill>
            </a:endParaRPr>
          </a:p>
          <a:p>
            <a:r>
              <a:rPr lang="fr-FR" sz="4000" dirty="0">
                <a:solidFill>
                  <a:srgbClr val="231F20"/>
                </a:solidFill>
              </a:rPr>
              <a:t>Comment pouvons-nous nous préparer à la mobilisation de ce type de ressource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5240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NCC Training 2013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4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00" y="4659172"/>
            <a:ext cx="23812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Groupe 1 Personnes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96493" y="1603280"/>
            <a:ext cx="10352014" cy="3778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600" dirty="0">
                <a:solidFill>
                  <a:srgbClr val="231F20"/>
                </a:solidFill>
              </a:rPr>
              <a:t>Pourquoi ce type de ressource </a:t>
            </a:r>
            <a:r>
              <a:rPr lang="fr-FR" sz="3600" dirty="0" smtClean="0">
                <a:solidFill>
                  <a:srgbClr val="231F20"/>
                </a:solidFill>
              </a:rPr>
              <a:t>est</a:t>
            </a:r>
            <a:r>
              <a:rPr lang="fr-FR" sz="4000" dirty="0"/>
              <a:t>-il</a:t>
            </a:r>
            <a:r>
              <a:rPr lang="fr-FR" sz="3600" dirty="0" smtClean="0">
                <a:solidFill>
                  <a:srgbClr val="231F20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</a:rPr>
              <a:t> </a:t>
            </a:r>
            <a:r>
              <a:rPr lang="fr-FR" sz="3600" dirty="0">
                <a:solidFill>
                  <a:srgbClr val="231F20"/>
                </a:solidFill>
              </a:rPr>
              <a:t>important 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600" dirty="0">
                <a:solidFill>
                  <a:srgbClr val="231F20"/>
                </a:solidFill>
              </a:rPr>
              <a:t>Pourquoi le développement et le renforcement </a:t>
            </a:r>
            <a:r>
              <a:rPr lang="fr-FR" sz="3600" dirty="0" smtClean="0">
                <a:solidFill>
                  <a:srgbClr val="231F20"/>
                </a:solidFill>
              </a:rPr>
              <a:t>de</a:t>
            </a:r>
            <a:r>
              <a:rPr lang="fr-FR" sz="4000" dirty="0"/>
              <a:t>s</a:t>
            </a:r>
            <a:r>
              <a:rPr lang="fr-FR" sz="3600" dirty="0" smtClean="0">
                <a:solidFill>
                  <a:srgbClr val="231F20"/>
                </a:solidFill>
              </a:rPr>
              <a:t> </a:t>
            </a:r>
            <a:r>
              <a:rPr lang="fr-FR" sz="3600" dirty="0">
                <a:solidFill>
                  <a:srgbClr val="231F20"/>
                </a:solidFill>
              </a:rPr>
              <a:t>capacités </a:t>
            </a:r>
            <a:r>
              <a:rPr lang="fr-FR" sz="3600" dirty="0" smtClean="0">
                <a:solidFill>
                  <a:srgbClr val="231F20"/>
                </a:solidFill>
              </a:rPr>
              <a:t>sont</a:t>
            </a:r>
            <a:r>
              <a:rPr lang="fr-FR" sz="4000" dirty="0"/>
              <a:t>-ils </a:t>
            </a:r>
            <a:r>
              <a:rPr lang="fr-FR" sz="3600" dirty="0">
                <a:solidFill>
                  <a:srgbClr val="231F20"/>
                </a:solidFill>
              </a:rPr>
              <a:t>des éléments nécessaires pour une réponse </a:t>
            </a:r>
            <a:r>
              <a:rPr lang="fr-FR" sz="4000" dirty="0"/>
              <a:t>aux situations </a:t>
            </a:r>
            <a:r>
              <a:rPr lang="fr-FR" sz="3600" dirty="0" smtClean="0">
                <a:solidFill>
                  <a:srgbClr val="231F20"/>
                </a:solidFill>
              </a:rPr>
              <a:t>d’urgence </a:t>
            </a:r>
            <a:r>
              <a:rPr lang="fr-FR" sz="3600" dirty="0">
                <a:solidFill>
                  <a:srgbClr val="231F20"/>
                </a:solidFill>
              </a:rPr>
              <a:t>de qualité ? </a:t>
            </a:r>
            <a:endParaRPr lang="fr-FR" sz="3600" dirty="0" smtClean="0">
              <a:solidFill>
                <a:srgbClr val="231F2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fr-FR" sz="3600" dirty="0">
              <a:solidFill>
                <a:srgbClr val="231F2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600" dirty="0">
                <a:solidFill>
                  <a:srgbClr val="231F20"/>
                </a:solidFill>
              </a:rPr>
              <a:t>Comment pouvons-nous nous préparer à la mobilisation de ce type de ressource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5240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NCC Training 2013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5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186" y="4849430"/>
            <a:ext cx="1795577" cy="179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Groupe 2 Personnes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883" y="1760697"/>
            <a:ext cx="8725190" cy="3778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600" dirty="0">
                <a:solidFill>
                  <a:srgbClr val="231F20"/>
                </a:solidFill>
              </a:rPr>
              <a:t>Quel est le rôle du CCN à l'égard du développement </a:t>
            </a:r>
            <a:r>
              <a:rPr lang="fr-FR" sz="3600" dirty="0" smtClean="0">
                <a:solidFill>
                  <a:srgbClr val="231F20"/>
                </a:solidFill>
              </a:rPr>
              <a:t>de</a:t>
            </a:r>
            <a:r>
              <a:rPr lang="fr-FR" sz="4000" dirty="0"/>
              <a:t>s</a:t>
            </a:r>
            <a:r>
              <a:rPr lang="fr-FR" sz="3600" dirty="0" smtClean="0">
                <a:solidFill>
                  <a:srgbClr val="231F20"/>
                </a:solidFill>
              </a:rPr>
              <a:t> </a:t>
            </a:r>
            <a:r>
              <a:rPr lang="fr-FR" sz="3600" dirty="0">
                <a:solidFill>
                  <a:srgbClr val="231F20"/>
                </a:solidFill>
              </a:rPr>
              <a:t>capacités 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600" dirty="0">
                <a:solidFill>
                  <a:srgbClr val="231F20"/>
                </a:solidFill>
              </a:rPr>
              <a:t>Et des partenaires </a:t>
            </a:r>
            <a:r>
              <a:rPr lang="fr-FR" sz="3600" dirty="0" smtClean="0">
                <a:solidFill>
                  <a:srgbClr val="231F20"/>
                </a:solidFill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fr-FR" sz="3600" dirty="0">
              <a:solidFill>
                <a:srgbClr val="231F2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600" dirty="0">
                <a:solidFill>
                  <a:srgbClr val="231F20"/>
                </a:solidFill>
              </a:rPr>
              <a:t>Comment pouvons-nous nous préparer à la mobilisation de ce type de ressource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5240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NCC Training 2013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6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752" y="4625752"/>
            <a:ext cx="223224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3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/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 xsi:nil="true"/>
    <mda26ace941f4791a7314a339fee829c xmlns="ca283e0b-db31-4043-a2ef-b80661bf084a">
      <Terms xmlns="http://schemas.microsoft.com/office/infopath/2007/PartnerControls"/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</documentManagement>
</p:properti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E3690AE-E007-4AFA-B6C8-E16B77E1CDDF}"/>
</file>

<file path=customXml/itemProps2.xml><?xml version="1.0" encoding="utf-8"?>
<ds:datastoreItem xmlns:ds="http://schemas.openxmlformats.org/officeDocument/2006/customXml" ds:itemID="{77D0D846-AC61-40F5-8EF0-18F1D71A5795}"/>
</file>

<file path=customXml/itemProps3.xml><?xml version="1.0" encoding="utf-8"?>
<ds:datastoreItem xmlns:ds="http://schemas.openxmlformats.org/officeDocument/2006/customXml" ds:itemID="{8DE1AF65-4FCF-4112-A63F-C03666C4DBA6}"/>
</file>

<file path=customXml/itemProps4.xml><?xml version="1.0" encoding="utf-8"?>
<ds:datastoreItem xmlns:ds="http://schemas.openxmlformats.org/officeDocument/2006/customXml" ds:itemID="{3B47726A-E53C-4852-87C2-D40A721E208B}"/>
</file>

<file path=customXml/itemProps5.xml><?xml version="1.0" encoding="utf-8"?>
<ds:datastoreItem xmlns:ds="http://schemas.openxmlformats.org/officeDocument/2006/customXml" ds:itemID="{88707CD8-7397-4F66-B978-7FC4F448FC45}"/>
</file>

<file path=customXml/itemProps6.xml><?xml version="1.0" encoding="utf-8"?>
<ds:datastoreItem xmlns:ds="http://schemas.openxmlformats.org/officeDocument/2006/customXml" ds:itemID="{C3F1A928-0A4C-40A2-B8CD-3523C325C338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311</Words>
  <Application>Microsoft Office PowerPoint</Application>
  <PresentationFormat>Widescreen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Groupe 1 Financement </vt:lpstr>
      <vt:lpstr>Groupe 2 Financement </vt:lpstr>
      <vt:lpstr>Groupe 1 Approvisionnement  </vt:lpstr>
      <vt:lpstr>Groupe 2 Approvisionnement </vt:lpstr>
      <vt:lpstr>Groupe 1 Personnes</vt:lpstr>
      <vt:lpstr>Groupe 2 Personnes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 Finance </dc:title>
  <dc:creator>Elena Oyon</dc:creator>
  <cp:lastModifiedBy>Joseph Shawyer</cp:lastModifiedBy>
  <cp:revision>8</cp:revision>
  <cp:lastPrinted>2016-01-25T11:34:14Z</cp:lastPrinted>
  <dcterms:created xsi:type="dcterms:W3CDTF">2016-01-04T10:46:15Z</dcterms:created>
  <dcterms:modified xsi:type="dcterms:W3CDTF">2016-02-22T13:18:48Z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/>
  </property>
</Properties>
</file>