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4"/>
  </p:notesMasterIdLst>
  <p:handoutMasterIdLst>
    <p:handoutMasterId r:id="rId25"/>
  </p:handoutMasterIdLst>
  <p:sldIdLst>
    <p:sldId id="289" r:id="rId3"/>
    <p:sldId id="280" r:id="rId4"/>
    <p:sldId id="270" r:id="rId5"/>
    <p:sldId id="281" r:id="rId6"/>
    <p:sldId id="292" r:id="rId7"/>
    <p:sldId id="285" r:id="rId8"/>
    <p:sldId id="283" r:id="rId9"/>
    <p:sldId id="293" r:id="rId10"/>
    <p:sldId id="287" r:id="rId11"/>
    <p:sldId id="294" r:id="rId12"/>
    <p:sldId id="290" r:id="rId13"/>
    <p:sldId id="298" r:id="rId14"/>
    <p:sldId id="286" r:id="rId15"/>
    <p:sldId id="288" r:id="rId16"/>
    <p:sldId id="295" r:id="rId17"/>
    <p:sldId id="276" r:id="rId18"/>
    <p:sldId id="291" r:id="rId19"/>
    <p:sldId id="29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4656" autoAdjust="0"/>
  </p:normalViewPr>
  <p:slideViewPr>
    <p:cSldViewPr>
      <p:cViewPr varScale="1">
        <p:scale>
          <a:sx n="62" d="100"/>
          <a:sy n="62" d="100"/>
        </p:scale>
        <p:origin x="254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21" Type="http://schemas.openxmlformats.org/officeDocument/2006/relationships/slide" Target="slides/slide19.xml"/><Relationship Id="rId3" Type="http://schemas.openxmlformats.org/officeDocument/2006/relationships/slide" Target="slides/slide1.xml"/><Relationship Id="rId34" Type="http://schemas.openxmlformats.org/officeDocument/2006/relationships/customXml" Target="../customXml/item5.xml"/><Relationship Id="rId2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33" Type="http://schemas.openxmlformats.org/officeDocument/2006/relationships/customXml" Target="../customXml/item4.xml"/><Relationship Id="rId20" Type="http://schemas.openxmlformats.org/officeDocument/2006/relationships/slide" Target="slides/slide18.xml"/><Relationship Id="rId29" Type="http://schemas.openxmlformats.org/officeDocument/2006/relationships/tableStyles" Target="tableStyles.xml"/><Relationship Id="rId16" Type="http://schemas.openxmlformats.org/officeDocument/2006/relationships/slide" Target="slides/slide14.xml"/><Relationship Id="rId2" Type="http://schemas.openxmlformats.org/officeDocument/2006/relationships/slideMaster" Target="slideMasters/slideMaster2.xml"/><Relationship Id="rId24" Type="http://schemas.openxmlformats.org/officeDocument/2006/relationships/notesMaster" Target="notesMasters/notesMaster1.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32" Type="http://schemas.openxmlformats.org/officeDocument/2006/relationships/customXml" Target="../customXml/item3.xml"/><Relationship Id="rId23" Type="http://schemas.openxmlformats.org/officeDocument/2006/relationships/slide" Target="slides/slide21.xml"/><Relationship Id="rId28" Type="http://schemas.openxmlformats.org/officeDocument/2006/relationships/theme" Target="theme/theme1.xml"/><Relationship Id="rId15" Type="http://schemas.openxmlformats.org/officeDocument/2006/relationships/slide" Target="slides/slide1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9" Type="http://schemas.openxmlformats.org/officeDocument/2006/relationships/slide" Target="slides/slide7.xml"/><Relationship Id="rId22" Type="http://schemas.openxmlformats.org/officeDocument/2006/relationships/slide" Target="slides/slide20.xml"/><Relationship Id="rId27" Type="http://schemas.openxmlformats.org/officeDocument/2006/relationships/viewProps" Target="viewProps.xml"/><Relationship Id="rId14" Type="http://schemas.openxmlformats.org/officeDocument/2006/relationships/slide" Target="slides/slide12.xml"/><Relationship Id="rId4" Type="http://schemas.openxmlformats.org/officeDocument/2006/relationships/slide" Target="slides/slide2.xml"/><Relationship Id="rId30" Type="http://schemas.openxmlformats.org/officeDocument/2006/relationships/customXml" Target="../customXml/item1.xml"/><Relationship Id="rId35" Type="http://schemas.openxmlformats.org/officeDocument/2006/relationships/customXml" Target="../customXml/item6.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B236B-2080-4B9F-BE2B-9A7233928320}" type="doc">
      <dgm:prSet loTypeId="urn:microsoft.com/office/officeart/2005/8/layout/process4" loCatId="list" qsTypeId="urn:microsoft.com/office/officeart/2005/8/quickstyle/simple1" qsCatId="simple" csTypeId="urn:microsoft.com/office/officeart/2005/8/colors/accent3_5" csCatId="accent3" phldr="1"/>
      <dgm:spPr/>
      <dgm:t>
        <a:bodyPr/>
        <a:lstStyle/>
        <a:p>
          <a:endParaRPr lang="en-GB"/>
        </a:p>
      </dgm:t>
    </dgm:pt>
    <dgm:pt modelId="{D8B1E78D-FE98-40E5-BC98-0D3A0C2657A8}">
      <dgm:prSet custT="1"/>
      <dgm:spPr/>
      <dgm:t>
        <a:bodyPr/>
        <a:lstStyle/>
        <a:p>
          <a:pPr algn="ctr" rtl="0"/>
          <a:r>
            <a:rPr lang="fr-FR" sz="2000" i="1" noProof="0" dirty="0" smtClean="0">
              <a:solidFill>
                <a:schemeClr val="tx1"/>
              </a:solidFill>
            </a:rPr>
            <a:t>1.  Identification de lacunes </a:t>
          </a:r>
          <a:endParaRPr lang="fr-FR" sz="2000" noProof="0" dirty="0">
            <a:solidFill>
              <a:schemeClr val="tx1"/>
            </a:solidFill>
          </a:endParaRPr>
        </a:p>
      </dgm:t>
    </dgm:pt>
    <dgm:pt modelId="{73F6E77A-97FA-4E7C-A992-E6C589CCA21E}" type="parTrans" cxnId="{588F28C9-2A2A-4E30-AA3F-F4672213E321}">
      <dgm:prSet/>
      <dgm:spPr/>
      <dgm:t>
        <a:bodyPr/>
        <a:lstStyle/>
        <a:p>
          <a:pPr algn="ctr"/>
          <a:endParaRPr lang="en-GB" sz="1400">
            <a:solidFill>
              <a:schemeClr val="tx1"/>
            </a:solidFill>
          </a:endParaRPr>
        </a:p>
      </dgm:t>
    </dgm:pt>
    <dgm:pt modelId="{D729A8EC-6497-4976-ACB2-CAE5B021BF58}" type="sibTrans" cxnId="{588F28C9-2A2A-4E30-AA3F-F4672213E321}">
      <dgm:prSet/>
      <dgm:spPr/>
      <dgm:t>
        <a:bodyPr/>
        <a:lstStyle/>
        <a:p>
          <a:pPr algn="ctr"/>
          <a:endParaRPr lang="en-GB" sz="1400">
            <a:solidFill>
              <a:schemeClr val="tx1"/>
            </a:solidFill>
          </a:endParaRPr>
        </a:p>
      </dgm:t>
    </dgm:pt>
    <dgm:pt modelId="{FAC5C774-40C2-4BB1-9416-00AD4584DB95}">
      <dgm:prSet custT="1"/>
      <dgm:spPr/>
      <dgm:t>
        <a:bodyPr/>
        <a:lstStyle/>
        <a:p>
          <a:pPr algn="ctr" rtl="0"/>
          <a:r>
            <a:rPr lang="fr-FR" sz="2000" i="1" noProof="0" dirty="0" smtClean="0">
              <a:solidFill>
                <a:schemeClr val="tx1"/>
              </a:solidFill>
            </a:rPr>
            <a:t>2.  Revue des besoins prioritaires</a:t>
          </a:r>
          <a:endParaRPr lang="fr-FR" sz="2000" noProof="0" dirty="0">
            <a:solidFill>
              <a:schemeClr val="tx1"/>
            </a:solidFill>
          </a:endParaRPr>
        </a:p>
      </dgm:t>
    </dgm:pt>
    <dgm:pt modelId="{7451B439-AF51-4041-A1F1-4C4851E07057}" type="parTrans" cxnId="{5D6A43A2-FB68-40BA-9D70-D03A861C100B}">
      <dgm:prSet/>
      <dgm:spPr/>
      <dgm:t>
        <a:bodyPr/>
        <a:lstStyle/>
        <a:p>
          <a:pPr algn="ctr"/>
          <a:endParaRPr lang="en-GB" sz="1400">
            <a:solidFill>
              <a:schemeClr val="tx1"/>
            </a:solidFill>
          </a:endParaRPr>
        </a:p>
      </dgm:t>
    </dgm:pt>
    <dgm:pt modelId="{C6D14683-F5C5-462D-A3AC-8B68B140C496}" type="sibTrans" cxnId="{5D6A43A2-FB68-40BA-9D70-D03A861C100B}">
      <dgm:prSet/>
      <dgm:spPr/>
      <dgm:t>
        <a:bodyPr/>
        <a:lstStyle/>
        <a:p>
          <a:pPr algn="ctr"/>
          <a:endParaRPr lang="en-GB" sz="1400">
            <a:solidFill>
              <a:schemeClr val="tx1"/>
            </a:solidFill>
          </a:endParaRPr>
        </a:p>
      </dgm:t>
    </dgm:pt>
    <dgm:pt modelId="{A4C3BB8F-EEE7-43D2-81F1-049652C4EAC2}">
      <dgm:prSet custT="1"/>
      <dgm:spPr/>
      <dgm:t>
        <a:bodyPr/>
        <a:lstStyle/>
        <a:p>
          <a:pPr algn="ctr" rtl="0"/>
          <a:r>
            <a:rPr lang="fr-FR" sz="2000" i="1" noProof="0" dirty="0" smtClean="0">
              <a:solidFill>
                <a:schemeClr val="tx1"/>
              </a:solidFill>
            </a:rPr>
            <a:t>3.  Portée et limites de la réponse </a:t>
          </a:r>
          <a:endParaRPr lang="fr-FR" sz="2000" noProof="0" dirty="0">
            <a:solidFill>
              <a:schemeClr val="tx1"/>
            </a:solidFill>
          </a:endParaRPr>
        </a:p>
      </dgm:t>
    </dgm:pt>
    <dgm:pt modelId="{7F170BA0-5B29-49B9-8D1B-53CFE9D049DD}" type="parTrans" cxnId="{8E2F1CCA-16C4-4F32-9EB3-100C7D32E482}">
      <dgm:prSet/>
      <dgm:spPr/>
      <dgm:t>
        <a:bodyPr/>
        <a:lstStyle/>
        <a:p>
          <a:pPr algn="ctr"/>
          <a:endParaRPr lang="en-GB" sz="1400">
            <a:solidFill>
              <a:schemeClr val="tx1"/>
            </a:solidFill>
          </a:endParaRPr>
        </a:p>
      </dgm:t>
    </dgm:pt>
    <dgm:pt modelId="{4292602C-61F8-4C37-B0F2-302A7D1E5F48}" type="sibTrans" cxnId="{8E2F1CCA-16C4-4F32-9EB3-100C7D32E482}">
      <dgm:prSet/>
      <dgm:spPr/>
      <dgm:t>
        <a:bodyPr/>
        <a:lstStyle/>
        <a:p>
          <a:pPr algn="ctr"/>
          <a:endParaRPr lang="en-GB" sz="1400">
            <a:solidFill>
              <a:schemeClr val="tx1"/>
            </a:solidFill>
          </a:endParaRPr>
        </a:p>
      </dgm:t>
    </dgm:pt>
    <dgm:pt modelId="{FA3DDB70-3CF7-48BD-92C7-0C58C84B97E9}">
      <dgm:prSet/>
      <dgm:spPr/>
      <dgm:t>
        <a:bodyPr/>
        <a:lstStyle/>
        <a:p>
          <a:pPr rtl="0"/>
          <a:r>
            <a:rPr lang="fr-FR" sz="2000" i="1" noProof="0" dirty="0" smtClean="0">
              <a:solidFill>
                <a:schemeClr val="tx1"/>
              </a:solidFill>
            </a:rPr>
            <a:t>4.  Prise en compte des besoins déjà </a:t>
          </a:r>
          <a:r>
            <a:rPr lang="fr-FR" i="1" noProof="0" dirty="0" smtClean="0">
              <a:solidFill>
                <a:schemeClr val="tx1"/>
              </a:solidFill>
            </a:rPr>
            <a:t>pris en compte </a:t>
          </a:r>
          <a:r>
            <a:rPr lang="fr-FR" sz="2000" i="1" noProof="0" dirty="0" smtClean="0">
              <a:solidFill>
                <a:schemeClr val="tx1"/>
              </a:solidFill>
            </a:rPr>
            <a:t>par d’autres acteurs</a:t>
          </a:r>
          <a:endParaRPr lang="fr-FR" sz="2000" noProof="0" dirty="0">
            <a:solidFill>
              <a:schemeClr val="tx1"/>
            </a:solidFill>
          </a:endParaRPr>
        </a:p>
      </dgm:t>
    </dgm:pt>
    <dgm:pt modelId="{7F8F543F-8D21-4E6D-B3FC-954CDD64FACB}" type="parTrans" cxnId="{E4C1EEE1-FFB5-4C75-9E01-C75E1EF8B7AA}">
      <dgm:prSet/>
      <dgm:spPr/>
      <dgm:t>
        <a:bodyPr/>
        <a:lstStyle/>
        <a:p>
          <a:pPr algn="ctr"/>
          <a:endParaRPr lang="en-GB" sz="1400">
            <a:solidFill>
              <a:schemeClr val="tx1"/>
            </a:solidFill>
          </a:endParaRPr>
        </a:p>
      </dgm:t>
    </dgm:pt>
    <dgm:pt modelId="{95B1C00E-06FA-4149-BA4D-1EDA3E123DFC}" type="sibTrans" cxnId="{E4C1EEE1-FFB5-4C75-9E01-C75E1EF8B7AA}">
      <dgm:prSet/>
      <dgm:spPr/>
      <dgm:t>
        <a:bodyPr/>
        <a:lstStyle/>
        <a:p>
          <a:pPr algn="ctr"/>
          <a:endParaRPr lang="en-GB" sz="1400">
            <a:solidFill>
              <a:schemeClr val="tx1"/>
            </a:solidFill>
          </a:endParaRPr>
        </a:p>
      </dgm:t>
    </dgm:pt>
    <dgm:pt modelId="{B8855A7A-B4C4-4D51-BC99-CEFE0533B2BB}">
      <dgm:prSet/>
      <dgm:spPr/>
      <dgm:t>
        <a:bodyPr/>
        <a:lstStyle/>
        <a:p>
          <a:pPr rtl="0"/>
          <a:r>
            <a:rPr lang="fr-FR" sz="2000" i="1" noProof="0" dirty="0" smtClean="0">
              <a:solidFill>
                <a:schemeClr val="tx1"/>
              </a:solidFill>
            </a:rPr>
            <a:t>5. Déterminer l</a:t>
          </a:r>
          <a:r>
            <a:rPr lang="fr-FR" i="1" noProof="0" dirty="0" smtClean="0">
              <a:solidFill>
                <a:schemeClr val="tx1"/>
              </a:solidFill>
            </a:rPr>
            <a:t>a </a:t>
          </a:r>
          <a:r>
            <a:rPr lang="fr-FR" sz="2000" i="1" noProof="0" dirty="0" smtClean="0">
              <a:solidFill>
                <a:schemeClr val="tx1"/>
              </a:solidFill>
            </a:rPr>
            <a:t>cible </a:t>
          </a:r>
          <a:endParaRPr lang="fr-FR" sz="2000" noProof="0" dirty="0">
            <a:solidFill>
              <a:schemeClr val="tx1"/>
            </a:solidFill>
          </a:endParaRPr>
        </a:p>
      </dgm:t>
    </dgm:pt>
    <dgm:pt modelId="{41EC7294-6156-4953-A8E2-A1F5006D47B9}" type="parTrans" cxnId="{C78084EF-FC02-4AA8-A010-5FC51BB9010F}">
      <dgm:prSet/>
      <dgm:spPr/>
      <dgm:t>
        <a:bodyPr/>
        <a:lstStyle/>
        <a:p>
          <a:pPr algn="ctr"/>
          <a:endParaRPr lang="en-GB" sz="1400">
            <a:solidFill>
              <a:schemeClr val="tx1"/>
            </a:solidFill>
          </a:endParaRPr>
        </a:p>
      </dgm:t>
    </dgm:pt>
    <dgm:pt modelId="{9234CB05-004B-4A70-88B0-3FF03A377DF8}" type="sibTrans" cxnId="{C78084EF-FC02-4AA8-A010-5FC51BB9010F}">
      <dgm:prSet/>
      <dgm:spPr/>
      <dgm:t>
        <a:bodyPr/>
        <a:lstStyle/>
        <a:p>
          <a:pPr algn="ctr"/>
          <a:endParaRPr lang="en-GB" sz="1400">
            <a:solidFill>
              <a:schemeClr val="tx1"/>
            </a:solidFill>
          </a:endParaRPr>
        </a:p>
      </dgm:t>
    </dgm:pt>
    <dgm:pt modelId="{5259A204-2B56-4732-91D9-5690E51456FF}">
      <dgm:prSet custT="1"/>
      <dgm:spPr/>
      <dgm:t>
        <a:bodyPr/>
        <a:lstStyle/>
        <a:p>
          <a:pPr algn="ctr" rtl="0"/>
          <a:r>
            <a:rPr lang="fr-FR" sz="2000" i="1" noProof="0" dirty="0" smtClean="0">
              <a:solidFill>
                <a:schemeClr val="tx1"/>
              </a:solidFill>
            </a:rPr>
            <a:t>6.  Définition des priorités d’intervention</a:t>
          </a:r>
          <a:endParaRPr lang="fr-FR" sz="2000" noProof="0" dirty="0">
            <a:solidFill>
              <a:schemeClr val="tx1"/>
            </a:solidFill>
          </a:endParaRPr>
        </a:p>
      </dgm:t>
    </dgm:pt>
    <dgm:pt modelId="{B3A729A5-6BA1-4B11-B1B9-693650F30E31}" type="parTrans" cxnId="{1B4874AE-353A-4D0C-A852-88227A02D2CD}">
      <dgm:prSet/>
      <dgm:spPr/>
      <dgm:t>
        <a:bodyPr/>
        <a:lstStyle/>
        <a:p>
          <a:pPr algn="ctr"/>
          <a:endParaRPr lang="en-GB" sz="1400">
            <a:solidFill>
              <a:schemeClr val="tx1"/>
            </a:solidFill>
          </a:endParaRPr>
        </a:p>
      </dgm:t>
    </dgm:pt>
    <dgm:pt modelId="{7263BCF9-9C0A-4913-80B1-0E4656628D80}" type="sibTrans" cxnId="{1B4874AE-353A-4D0C-A852-88227A02D2CD}">
      <dgm:prSet/>
      <dgm:spPr/>
      <dgm:t>
        <a:bodyPr/>
        <a:lstStyle/>
        <a:p>
          <a:pPr algn="ctr"/>
          <a:endParaRPr lang="en-GB" sz="1400">
            <a:solidFill>
              <a:schemeClr val="tx1"/>
            </a:solidFill>
          </a:endParaRPr>
        </a:p>
      </dgm:t>
    </dgm:pt>
    <dgm:pt modelId="{0950B055-6718-48AF-AC5B-41B3A1105A7F}" type="pres">
      <dgm:prSet presAssocID="{282B236B-2080-4B9F-BE2B-9A7233928320}" presName="Name0" presStyleCnt="0">
        <dgm:presLayoutVars>
          <dgm:dir/>
          <dgm:animLvl val="lvl"/>
          <dgm:resizeHandles val="exact"/>
        </dgm:presLayoutVars>
      </dgm:prSet>
      <dgm:spPr/>
      <dgm:t>
        <a:bodyPr/>
        <a:lstStyle/>
        <a:p>
          <a:endParaRPr lang="fr-FR"/>
        </a:p>
      </dgm:t>
    </dgm:pt>
    <dgm:pt modelId="{8014B3AC-E258-AD4E-8240-3CAD412B84AD}" type="pres">
      <dgm:prSet presAssocID="{5259A204-2B56-4732-91D9-5690E51456FF}" presName="boxAndChildren" presStyleCnt="0"/>
      <dgm:spPr/>
    </dgm:pt>
    <dgm:pt modelId="{AD44B545-63C0-8D41-87F4-06016B7ACFD5}" type="pres">
      <dgm:prSet presAssocID="{5259A204-2B56-4732-91D9-5690E51456FF}" presName="parentTextBox" presStyleLbl="node1" presStyleIdx="0" presStyleCnt="6"/>
      <dgm:spPr/>
      <dgm:t>
        <a:bodyPr/>
        <a:lstStyle/>
        <a:p>
          <a:endParaRPr lang="fr-FR"/>
        </a:p>
      </dgm:t>
    </dgm:pt>
    <dgm:pt modelId="{A8D79682-81A5-45ED-BF12-BE40AAF26B15}" type="pres">
      <dgm:prSet presAssocID="{9234CB05-004B-4A70-88B0-3FF03A377DF8}" presName="sp" presStyleCnt="0"/>
      <dgm:spPr/>
    </dgm:pt>
    <dgm:pt modelId="{180E1F08-A399-41EE-BD2A-2DA0F4285864}" type="pres">
      <dgm:prSet presAssocID="{B8855A7A-B4C4-4D51-BC99-CEFE0533B2BB}" presName="arrowAndChildren" presStyleCnt="0"/>
      <dgm:spPr/>
    </dgm:pt>
    <dgm:pt modelId="{6BDC2E89-194F-460F-8D63-7D89442E5954}" type="pres">
      <dgm:prSet presAssocID="{B8855A7A-B4C4-4D51-BC99-CEFE0533B2BB}" presName="parentTextArrow" presStyleLbl="node1" presStyleIdx="1" presStyleCnt="6"/>
      <dgm:spPr/>
      <dgm:t>
        <a:bodyPr/>
        <a:lstStyle/>
        <a:p>
          <a:endParaRPr lang="fr-FR"/>
        </a:p>
      </dgm:t>
    </dgm:pt>
    <dgm:pt modelId="{ED90A5D3-F8C1-489B-A6E0-B6BFF7E7ACB3}" type="pres">
      <dgm:prSet presAssocID="{95B1C00E-06FA-4149-BA4D-1EDA3E123DFC}" presName="sp" presStyleCnt="0"/>
      <dgm:spPr/>
    </dgm:pt>
    <dgm:pt modelId="{161ADA76-7B0B-4AFB-8416-76337DB69D0C}" type="pres">
      <dgm:prSet presAssocID="{FA3DDB70-3CF7-48BD-92C7-0C58C84B97E9}" presName="arrowAndChildren" presStyleCnt="0"/>
      <dgm:spPr/>
    </dgm:pt>
    <dgm:pt modelId="{16C45432-219D-437E-8BF6-A3258FFBEC70}" type="pres">
      <dgm:prSet presAssocID="{FA3DDB70-3CF7-48BD-92C7-0C58C84B97E9}" presName="parentTextArrow" presStyleLbl="node1" presStyleIdx="2" presStyleCnt="6"/>
      <dgm:spPr/>
      <dgm:t>
        <a:bodyPr/>
        <a:lstStyle/>
        <a:p>
          <a:endParaRPr lang="fr-FR"/>
        </a:p>
      </dgm:t>
    </dgm:pt>
    <dgm:pt modelId="{13DBBED1-E66C-480A-972C-4EA482AEE5A3}" type="pres">
      <dgm:prSet presAssocID="{4292602C-61F8-4C37-B0F2-302A7D1E5F48}" presName="sp" presStyleCnt="0"/>
      <dgm:spPr/>
    </dgm:pt>
    <dgm:pt modelId="{429A96F0-0655-4B5F-A3FF-E40E0F209E79}" type="pres">
      <dgm:prSet presAssocID="{A4C3BB8F-EEE7-43D2-81F1-049652C4EAC2}" presName="arrowAndChildren" presStyleCnt="0"/>
      <dgm:spPr/>
    </dgm:pt>
    <dgm:pt modelId="{451E70BD-A326-4668-A047-FF9CCA3486FA}" type="pres">
      <dgm:prSet presAssocID="{A4C3BB8F-EEE7-43D2-81F1-049652C4EAC2}" presName="parentTextArrow" presStyleLbl="node1" presStyleIdx="3" presStyleCnt="6"/>
      <dgm:spPr/>
      <dgm:t>
        <a:bodyPr/>
        <a:lstStyle/>
        <a:p>
          <a:endParaRPr lang="fr-FR"/>
        </a:p>
      </dgm:t>
    </dgm:pt>
    <dgm:pt modelId="{DB7F74E1-D81D-4297-877D-83EE1526B9E6}" type="pres">
      <dgm:prSet presAssocID="{C6D14683-F5C5-462D-A3AC-8B68B140C496}" presName="sp" presStyleCnt="0"/>
      <dgm:spPr/>
    </dgm:pt>
    <dgm:pt modelId="{1A5DDDF4-7F13-4502-BCC4-9C19CE70CD1C}" type="pres">
      <dgm:prSet presAssocID="{FAC5C774-40C2-4BB1-9416-00AD4584DB95}" presName="arrowAndChildren" presStyleCnt="0"/>
      <dgm:spPr/>
    </dgm:pt>
    <dgm:pt modelId="{44614B77-DA4C-4D66-BB13-8302C7D87D2E}" type="pres">
      <dgm:prSet presAssocID="{FAC5C774-40C2-4BB1-9416-00AD4584DB95}" presName="parentTextArrow" presStyleLbl="node1" presStyleIdx="4" presStyleCnt="6"/>
      <dgm:spPr/>
      <dgm:t>
        <a:bodyPr/>
        <a:lstStyle/>
        <a:p>
          <a:endParaRPr lang="fr-FR"/>
        </a:p>
      </dgm:t>
    </dgm:pt>
    <dgm:pt modelId="{9F1CE7E5-7145-4F92-9A65-5673B8B3177B}" type="pres">
      <dgm:prSet presAssocID="{D729A8EC-6497-4976-ACB2-CAE5B021BF58}" presName="sp" presStyleCnt="0"/>
      <dgm:spPr/>
    </dgm:pt>
    <dgm:pt modelId="{2FCC4284-BB9D-445D-A372-BEE010C34439}" type="pres">
      <dgm:prSet presAssocID="{D8B1E78D-FE98-40E5-BC98-0D3A0C2657A8}" presName="arrowAndChildren" presStyleCnt="0"/>
      <dgm:spPr/>
    </dgm:pt>
    <dgm:pt modelId="{CD6248C8-2500-4A19-A13C-AD5F78517A71}" type="pres">
      <dgm:prSet presAssocID="{D8B1E78D-FE98-40E5-BC98-0D3A0C2657A8}" presName="parentTextArrow" presStyleLbl="node1" presStyleIdx="5" presStyleCnt="6"/>
      <dgm:spPr/>
      <dgm:t>
        <a:bodyPr/>
        <a:lstStyle/>
        <a:p>
          <a:endParaRPr lang="fr-FR"/>
        </a:p>
      </dgm:t>
    </dgm:pt>
  </dgm:ptLst>
  <dgm:cxnLst>
    <dgm:cxn modelId="{A3F0710C-B6E8-3743-94D8-9834172CE477}" type="presOf" srcId="{FA3DDB70-3CF7-48BD-92C7-0C58C84B97E9}" destId="{16C45432-219D-437E-8BF6-A3258FFBEC70}" srcOrd="0" destOrd="0" presId="urn:microsoft.com/office/officeart/2005/8/layout/process4"/>
    <dgm:cxn modelId="{A5DD5C6A-FF57-2D47-B0C4-41724A4B969F}" type="presOf" srcId="{D8B1E78D-FE98-40E5-BC98-0D3A0C2657A8}" destId="{CD6248C8-2500-4A19-A13C-AD5F78517A71}" srcOrd="0" destOrd="0" presId="urn:microsoft.com/office/officeart/2005/8/layout/process4"/>
    <dgm:cxn modelId="{FC2E59D3-9083-A54F-9D36-0DAD9C0F3532}" type="presOf" srcId="{B8855A7A-B4C4-4D51-BC99-CEFE0533B2BB}" destId="{6BDC2E89-194F-460F-8D63-7D89442E5954}" srcOrd="0" destOrd="0" presId="urn:microsoft.com/office/officeart/2005/8/layout/process4"/>
    <dgm:cxn modelId="{5D6A43A2-FB68-40BA-9D70-D03A861C100B}" srcId="{282B236B-2080-4B9F-BE2B-9A7233928320}" destId="{FAC5C774-40C2-4BB1-9416-00AD4584DB95}" srcOrd="1" destOrd="0" parTransId="{7451B439-AF51-4041-A1F1-4C4851E07057}" sibTransId="{C6D14683-F5C5-462D-A3AC-8B68B140C496}"/>
    <dgm:cxn modelId="{C78084EF-FC02-4AA8-A010-5FC51BB9010F}" srcId="{282B236B-2080-4B9F-BE2B-9A7233928320}" destId="{B8855A7A-B4C4-4D51-BC99-CEFE0533B2BB}" srcOrd="4" destOrd="0" parTransId="{41EC7294-6156-4953-A8E2-A1F5006D47B9}" sibTransId="{9234CB05-004B-4A70-88B0-3FF03A377DF8}"/>
    <dgm:cxn modelId="{1B4874AE-353A-4D0C-A852-88227A02D2CD}" srcId="{282B236B-2080-4B9F-BE2B-9A7233928320}" destId="{5259A204-2B56-4732-91D9-5690E51456FF}" srcOrd="5" destOrd="0" parTransId="{B3A729A5-6BA1-4B11-B1B9-693650F30E31}" sibTransId="{7263BCF9-9C0A-4913-80B1-0E4656628D80}"/>
    <dgm:cxn modelId="{8E2F1CCA-16C4-4F32-9EB3-100C7D32E482}" srcId="{282B236B-2080-4B9F-BE2B-9A7233928320}" destId="{A4C3BB8F-EEE7-43D2-81F1-049652C4EAC2}" srcOrd="2" destOrd="0" parTransId="{7F170BA0-5B29-49B9-8D1B-53CFE9D049DD}" sibTransId="{4292602C-61F8-4C37-B0F2-302A7D1E5F48}"/>
    <dgm:cxn modelId="{29D61355-E545-5D49-8FF3-4302F194887D}" type="presOf" srcId="{A4C3BB8F-EEE7-43D2-81F1-049652C4EAC2}" destId="{451E70BD-A326-4668-A047-FF9CCA3486FA}" srcOrd="0" destOrd="0" presId="urn:microsoft.com/office/officeart/2005/8/layout/process4"/>
    <dgm:cxn modelId="{A7016993-4521-824A-9A8E-B31453E0C078}" type="presOf" srcId="{282B236B-2080-4B9F-BE2B-9A7233928320}" destId="{0950B055-6718-48AF-AC5B-41B3A1105A7F}" srcOrd="0" destOrd="0" presId="urn:microsoft.com/office/officeart/2005/8/layout/process4"/>
    <dgm:cxn modelId="{824BC4A7-020B-DA40-92BA-2DFC337E4F22}" type="presOf" srcId="{FAC5C774-40C2-4BB1-9416-00AD4584DB95}" destId="{44614B77-DA4C-4D66-BB13-8302C7D87D2E}" srcOrd="0" destOrd="0" presId="urn:microsoft.com/office/officeart/2005/8/layout/process4"/>
    <dgm:cxn modelId="{E4C1EEE1-FFB5-4C75-9E01-C75E1EF8B7AA}" srcId="{282B236B-2080-4B9F-BE2B-9A7233928320}" destId="{FA3DDB70-3CF7-48BD-92C7-0C58C84B97E9}" srcOrd="3" destOrd="0" parTransId="{7F8F543F-8D21-4E6D-B3FC-954CDD64FACB}" sibTransId="{95B1C00E-06FA-4149-BA4D-1EDA3E123DFC}"/>
    <dgm:cxn modelId="{588F28C9-2A2A-4E30-AA3F-F4672213E321}" srcId="{282B236B-2080-4B9F-BE2B-9A7233928320}" destId="{D8B1E78D-FE98-40E5-BC98-0D3A0C2657A8}" srcOrd="0" destOrd="0" parTransId="{73F6E77A-97FA-4E7C-A992-E6C589CCA21E}" sibTransId="{D729A8EC-6497-4976-ACB2-CAE5B021BF58}"/>
    <dgm:cxn modelId="{47E85645-0839-BE4B-965F-854820F9EBC9}" type="presOf" srcId="{5259A204-2B56-4732-91D9-5690E51456FF}" destId="{AD44B545-63C0-8D41-87F4-06016B7ACFD5}" srcOrd="0" destOrd="0" presId="urn:microsoft.com/office/officeart/2005/8/layout/process4"/>
    <dgm:cxn modelId="{F1CD5B2E-A3E9-8B40-98CA-3A678890D8CD}" type="presParOf" srcId="{0950B055-6718-48AF-AC5B-41B3A1105A7F}" destId="{8014B3AC-E258-AD4E-8240-3CAD412B84AD}" srcOrd="0" destOrd="0" presId="urn:microsoft.com/office/officeart/2005/8/layout/process4"/>
    <dgm:cxn modelId="{AE738100-72FD-C841-B6D6-86B64ED4666A}" type="presParOf" srcId="{8014B3AC-E258-AD4E-8240-3CAD412B84AD}" destId="{AD44B545-63C0-8D41-87F4-06016B7ACFD5}" srcOrd="0" destOrd="0" presId="urn:microsoft.com/office/officeart/2005/8/layout/process4"/>
    <dgm:cxn modelId="{3099786B-1A79-CC44-9044-4D85D29D5D5E}" type="presParOf" srcId="{0950B055-6718-48AF-AC5B-41B3A1105A7F}" destId="{A8D79682-81A5-45ED-BF12-BE40AAF26B15}" srcOrd="1" destOrd="0" presId="urn:microsoft.com/office/officeart/2005/8/layout/process4"/>
    <dgm:cxn modelId="{C2E179D4-E9FC-CC4B-8060-13CDBA85E132}" type="presParOf" srcId="{0950B055-6718-48AF-AC5B-41B3A1105A7F}" destId="{180E1F08-A399-41EE-BD2A-2DA0F4285864}" srcOrd="2" destOrd="0" presId="urn:microsoft.com/office/officeart/2005/8/layout/process4"/>
    <dgm:cxn modelId="{F312165F-6D6A-604F-A00C-9BDF85089ABF}" type="presParOf" srcId="{180E1F08-A399-41EE-BD2A-2DA0F4285864}" destId="{6BDC2E89-194F-460F-8D63-7D89442E5954}" srcOrd="0" destOrd="0" presId="urn:microsoft.com/office/officeart/2005/8/layout/process4"/>
    <dgm:cxn modelId="{777B1610-1C00-8F41-BBFD-5F7F290388F9}" type="presParOf" srcId="{0950B055-6718-48AF-AC5B-41B3A1105A7F}" destId="{ED90A5D3-F8C1-489B-A6E0-B6BFF7E7ACB3}" srcOrd="3" destOrd="0" presId="urn:microsoft.com/office/officeart/2005/8/layout/process4"/>
    <dgm:cxn modelId="{355706A0-5D05-2544-B9ED-5C3A49FBB9BF}" type="presParOf" srcId="{0950B055-6718-48AF-AC5B-41B3A1105A7F}" destId="{161ADA76-7B0B-4AFB-8416-76337DB69D0C}" srcOrd="4" destOrd="0" presId="urn:microsoft.com/office/officeart/2005/8/layout/process4"/>
    <dgm:cxn modelId="{96478E8B-4015-A747-A2A8-999340110F35}" type="presParOf" srcId="{161ADA76-7B0B-4AFB-8416-76337DB69D0C}" destId="{16C45432-219D-437E-8BF6-A3258FFBEC70}" srcOrd="0" destOrd="0" presId="urn:microsoft.com/office/officeart/2005/8/layout/process4"/>
    <dgm:cxn modelId="{E222EFD0-1047-CE45-A4D5-38D8DD28EDFD}" type="presParOf" srcId="{0950B055-6718-48AF-AC5B-41B3A1105A7F}" destId="{13DBBED1-E66C-480A-972C-4EA482AEE5A3}" srcOrd="5" destOrd="0" presId="urn:microsoft.com/office/officeart/2005/8/layout/process4"/>
    <dgm:cxn modelId="{DC4D472C-499C-8747-85EB-3B2ED1947EA9}" type="presParOf" srcId="{0950B055-6718-48AF-AC5B-41B3A1105A7F}" destId="{429A96F0-0655-4B5F-A3FF-E40E0F209E79}" srcOrd="6" destOrd="0" presId="urn:microsoft.com/office/officeart/2005/8/layout/process4"/>
    <dgm:cxn modelId="{88DAD043-7978-6C4D-B201-9B5CF5C1EED7}" type="presParOf" srcId="{429A96F0-0655-4B5F-A3FF-E40E0F209E79}" destId="{451E70BD-A326-4668-A047-FF9CCA3486FA}" srcOrd="0" destOrd="0" presId="urn:microsoft.com/office/officeart/2005/8/layout/process4"/>
    <dgm:cxn modelId="{F39C9B1F-F8A5-3A48-9408-47047A46C62E}" type="presParOf" srcId="{0950B055-6718-48AF-AC5B-41B3A1105A7F}" destId="{DB7F74E1-D81D-4297-877D-83EE1526B9E6}" srcOrd="7" destOrd="0" presId="urn:microsoft.com/office/officeart/2005/8/layout/process4"/>
    <dgm:cxn modelId="{3B058314-403B-0D43-B787-2D627C2A8FBB}" type="presParOf" srcId="{0950B055-6718-48AF-AC5B-41B3A1105A7F}" destId="{1A5DDDF4-7F13-4502-BCC4-9C19CE70CD1C}" srcOrd="8" destOrd="0" presId="urn:microsoft.com/office/officeart/2005/8/layout/process4"/>
    <dgm:cxn modelId="{BC3D1DEA-F944-2B43-BF9D-FF28FC239A71}" type="presParOf" srcId="{1A5DDDF4-7F13-4502-BCC4-9C19CE70CD1C}" destId="{44614B77-DA4C-4D66-BB13-8302C7D87D2E}" srcOrd="0" destOrd="0" presId="urn:microsoft.com/office/officeart/2005/8/layout/process4"/>
    <dgm:cxn modelId="{A772821C-5623-3548-BF0C-D6B279FBAEEC}" type="presParOf" srcId="{0950B055-6718-48AF-AC5B-41B3A1105A7F}" destId="{9F1CE7E5-7145-4F92-9A65-5673B8B3177B}" srcOrd="9" destOrd="0" presId="urn:microsoft.com/office/officeart/2005/8/layout/process4"/>
    <dgm:cxn modelId="{0B3397CD-ED2E-2B4C-98ED-79916068D976}" type="presParOf" srcId="{0950B055-6718-48AF-AC5B-41B3A1105A7F}" destId="{2FCC4284-BB9D-445D-A372-BEE010C34439}" srcOrd="10" destOrd="0" presId="urn:microsoft.com/office/officeart/2005/8/layout/process4"/>
    <dgm:cxn modelId="{F1DF6F32-A4BB-6946-B4EE-18A3AAEFD91A}" type="presParOf" srcId="{2FCC4284-BB9D-445D-A372-BEE010C34439}" destId="{CD6248C8-2500-4A19-A13C-AD5F78517A7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4B545-63C0-8D41-87F4-06016B7ACFD5}">
      <dsp:nvSpPr>
        <dsp:cNvPr id="0" name=""/>
        <dsp:cNvSpPr/>
      </dsp:nvSpPr>
      <dsp:spPr>
        <a:xfrm>
          <a:off x="0" y="4443600"/>
          <a:ext cx="6984776" cy="583220"/>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i="1" kern="1200" noProof="0" dirty="0" smtClean="0">
              <a:solidFill>
                <a:schemeClr val="tx1"/>
              </a:solidFill>
            </a:rPr>
            <a:t>6.  Définition des priorités d’intervention</a:t>
          </a:r>
          <a:endParaRPr lang="fr-FR" sz="2000" kern="1200" noProof="0" dirty="0">
            <a:solidFill>
              <a:schemeClr val="tx1"/>
            </a:solidFill>
          </a:endParaRPr>
        </a:p>
      </dsp:txBody>
      <dsp:txXfrm>
        <a:off x="0" y="4443600"/>
        <a:ext cx="6984776" cy="583220"/>
      </dsp:txXfrm>
    </dsp:sp>
    <dsp:sp modelId="{6BDC2E89-194F-460F-8D63-7D89442E5954}">
      <dsp:nvSpPr>
        <dsp:cNvPr id="0" name=""/>
        <dsp:cNvSpPr/>
      </dsp:nvSpPr>
      <dsp:spPr>
        <a:xfrm rot="10800000">
          <a:off x="0" y="3555356"/>
          <a:ext cx="6984776" cy="896992"/>
        </a:xfrm>
        <a:prstGeom prst="upArrowCallou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fr-FR" sz="1800" i="1" kern="1200" noProof="0" dirty="0" smtClean="0">
              <a:solidFill>
                <a:schemeClr val="tx1"/>
              </a:solidFill>
            </a:rPr>
            <a:t>5. Déterminer la cible </a:t>
          </a:r>
          <a:endParaRPr lang="fr-FR" sz="1800" kern="1200" noProof="0" dirty="0">
            <a:solidFill>
              <a:schemeClr val="tx1"/>
            </a:solidFill>
          </a:endParaRPr>
        </a:p>
      </dsp:txBody>
      <dsp:txXfrm rot="10800000">
        <a:off x="0" y="3555356"/>
        <a:ext cx="6984776" cy="582838"/>
      </dsp:txXfrm>
    </dsp:sp>
    <dsp:sp modelId="{16C45432-219D-437E-8BF6-A3258FFBEC70}">
      <dsp:nvSpPr>
        <dsp:cNvPr id="0" name=""/>
        <dsp:cNvSpPr/>
      </dsp:nvSpPr>
      <dsp:spPr>
        <a:xfrm rot="10800000">
          <a:off x="0" y="2667112"/>
          <a:ext cx="6984776" cy="896992"/>
        </a:xfrm>
        <a:prstGeom prst="upArrowCallou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fr-FR" sz="1800" i="1" kern="1200" noProof="0" dirty="0" smtClean="0">
              <a:solidFill>
                <a:schemeClr val="tx1"/>
              </a:solidFill>
            </a:rPr>
            <a:t>4.  Prise en compte des besoins déjà pris en compte par d’autres acteurs</a:t>
          </a:r>
          <a:endParaRPr lang="fr-FR" sz="1800" kern="1200" noProof="0" dirty="0">
            <a:solidFill>
              <a:schemeClr val="tx1"/>
            </a:solidFill>
          </a:endParaRPr>
        </a:p>
      </dsp:txBody>
      <dsp:txXfrm rot="10800000">
        <a:off x="0" y="2667112"/>
        <a:ext cx="6984776" cy="582838"/>
      </dsp:txXfrm>
    </dsp:sp>
    <dsp:sp modelId="{451E70BD-A326-4668-A047-FF9CCA3486FA}">
      <dsp:nvSpPr>
        <dsp:cNvPr id="0" name=""/>
        <dsp:cNvSpPr/>
      </dsp:nvSpPr>
      <dsp:spPr>
        <a:xfrm rot="10800000">
          <a:off x="0" y="1778867"/>
          <a:ext cx="6984776" cy="896992"/>
        </a:xfrm>
        <a:prstGeom prst="upArrowCallou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i="1" kern="1200" noProof="0" dirty="0" smtClean="0">
              <a:solidFill>
                <a:schemeClr val="tx1"/>
              </a:solidFill>
            </a:rPr>
            <a:t>3.  Portée et limites de la réponse </a:t>
          </a:r>
          <a:endParaRPr lang="fr-FR" sz="2000" kern="1200" noProof="0" dirty="0">
            <a:solidFill>
              <a:schemeClr val="tx1"/>
            </a:solidFill>
          </a:endParaRPr>
        </a:p>
      </dsp:txBody>
      <dsp:txXfrm rot="10800000">
        <a:off x="0" y="1778867"/>
        <a:ext cx="6984776" cy="582838"/>
      </dsp:txXfrm>
    </dsp:sp>
    <dsp:sp modelId="{44614B77-DA4C-4D66-BB13-8302C7D87D2E}">
      <dsp:nvSpPr>
        <dsp:cNvPr id="0" name=""/>
        <dsp:cNvSpPr/>
      </dsp:nvSpPr>
      <dsp:spPr>
        <a:xfrm rot="10800000">
          <a:off x="0" y="890623"/>
          <a:ext cx="6984776" cy="896992"/>
        </a:xfrm>
        <a:prstGeom prst="upArrowCallou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i="1" kern="1200" noProof="0" dirty="0" smtClean="0">
              <a:solidFill>
                <a:schemeClr val="tx1"/>
              </a:solidFill>
            </a:rPr>
            <a:t>2.  Revue des besoins prioritaires</a:t>
          </a:r>
          <a:endParaRPr lang="fr-FR" sz="2000" kern="1200" noProof="0" dirty="0">
            <a:solidFill>
              <a:schemeClr val="tx1"/>
            </a:solidFill>
          </a:endParaRPr>
        </a:p>
      </dsp:txBody>
      <dsp:txXfrm rot="10800000">
        <a:off x="0" y="890623"/>
        <a:ext cx="6984776" cy="582838"/>
      </dsp:txXfrm>
    </dsp:sp>
    <dsp:sp modelId="{CD6248C8-2500-4A19-A13C-AD5F78517A71}">
      <dsp:nvSpPr>
        <dsp:cNvPr id="0" name=""/>
        <dsp:cNvSpPr/>
      </dsp:nvSpPr>
      <dsp:spPr>
        <a:xfrm rot="10800000">
          <a:off x="0" y="2378"/>
          <a:ext cx="6984776" cy="896992"/>
        </a:xfrm>
        <a:prstGeom prst="upArrowCallou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fr-FR" sz="2000" i="1" kern="1200" noProof="0" dirty="0" smtClean="0">
              <a:solidFill>
                <a:schemeClr val="tx1"/>
              </a:solidFill>
            </a:rPr>
            <a:t>1.  Identification de lacunes </a:t>
          </a:r>
          <a:endParaRPr lang="fr-FR" sz="2000" kern="1200" noProof="0" dirty="0">
            <a:solidFill>
              <a:schemeClr val="tx1"/>
            </a:solidFill>
          </a:endParaRPr>
        </a:p>
      </dsp:txBody>
      <dsp:txXfrm rot="10800000">
        <a:off x="0" y="2378"/>
        <a:ext cx="6984776" cy="5828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2/29/16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715BF-1D08-4AE4-BA75-9F99D3EBC97B}" type="datetimeFigureOut">
              <a:rPr lang="en-GB" smtClean="0"/>
              <a:t>29/02/2016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70710-B06F-4578-8FA8-A772B059B23B}" type="slidenum">
              <a:rPr lang="en-GB" smtClean="0"/>
              <a:t>‹#›</a:t>
            </a:fld>
            <a:endParaRPr lang="en-GB"/>
          </a:p>
        </p:txBody>
      </p:sp>
    </p:spTree>
    <p:extLst>
      <p:ext uri="{BB962C8B-B14F-4D97-AF65-F5344CB8AC3E}">
        <p14:creationId xmlns:p14="http://schemas.microsoft.com/office/powerpoint/2010/main" val="230562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737B2AE-D6E0-BA45-B42C-70EB353D2A44}" type="slidenum">
              <a:rPr lang="en-US" smtClean="0"/>
              <a:t>1</a:t>
            </a:fld>
            <a:endParaRPr lang="en-US"/>
          </a:p>
        </p:txBody>
      </p:sp>
    </p:spTree>
    <p:extLst>
      <p:ext uri="{BB962C8B-B14F-4D97-AF65-F5344CB8AC3E}">
        <p14:creationId xmlns:p14="http://schemas.microsoft.com/office/powerpoint/2010/main" val="22060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283407-2411-40E7-977E-DEAC0869E54A}" type="slidenum">
              <a:rPr lang="fr-FR" smtClean="0"/>
              <a:t>3</a:t>
            </a:fld>
            <a:endParaRPr lang="fr-FR"/>
          </a:p>
        </p:txBody>
      </p:sp>
    </p:spTree>
    <p:extLst>
      <p:ext uri="{BB962C8B-B14F-4D97-AF65-F5344CB8AC3E}">
        <p14:creationId xmlns:p14="http://schemas.microsoft.com/office/powerpoint/2010/main" val="98783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SRP Philippines</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16</a:t>
            </a:fld>
            <a:endParaRPr lang="fr-FR"/>
          </a:p>
        </p:txBody>
      </p:sp>
    </p:spTree>
    <p:extLst>
      <p:ext uri="{BB962C8B-B14F-4D97-AF65-F5344CB8AC3E}">
        <p14:creationId xmlns:p14="http://schemas.microsoft.com/office/powerpoint/2010/main" val="36048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SRP Philippines</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17</a:t>
            </a:fld>
            <a:endParaRPr lang="fr-FR"/>
          </a:p>
        </p:txBody>
      </p:sp>
    </p:spTree>
    <p:extLst>
      <p:ext uri="{BB962C8B-B14F-4D97-AF65-F5344CB8AC3E}">
        <p14:creationId xmlns:p14="http://schemas.microsoft.com/office/powerpoint/2010/main" val="360485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SRP Philippines</a:t>
            </a:r>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18</a:t>
            </a:fld>
            <a:endParaRPr lang="fr-FR"/>
          </a:p>
        </p:txBody>
      </p:sp>
    </p:spTree>
    <p:extLst>
      <p:ext uri="{BB962C8B-B14F-4D97-AF65-F5344CB8AC3E}">
        <p14:creationId xmlns:p14="http://schemas.microsoft.com/office/powerpoint/2010/main" val="360485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FF0816E3-77FD-5043-B8AF-2607A13E2FDC}" type="slidenum">
              <a:rPr lang="en-US">
                <a:ea typeface="ＭＳ Ｐゴシック" charset="-128"/>
                <a:cs typeface="ＭＳ Ｐゴシック" charset="-128"/>
              </a:rPr>
              <a:pPr/>
              <a:t>20</a:t>
            </a:fld>
            <a:endParaRPr lang="en-US">
              <a:ea typeface="ＭＳ Ｐゴシック" charset="-128"/>
              <a:cs typeface="ＭＳ Ｐゴシック" charset="-128"/>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a:lstStyle/>
          <a:p>
            <a:pPr eaLnBrk="1" hangingPunct="1"/>
            <a:r>
              <a:rPr lang="en-US" dirty="0">
                <a:latin typeface="Trebuchet MS" charset="0"/>
              </a:rPr>
              <a:t>Pressure from CLA to select &amp; </a:t>
            </a:r>
            <a:r>
              <a:rPr lang="en-US" dirty="0" err="1">
                <a:latin typeface="Trebuchet MS" charset="0"/>
              </a:rPr>
              <a:t>prioritise</a:t>
            </a:r>
            <a:r>
              <a:rPr lang="en-US" dirty="0">
                <a:latin typeface="Trebuchet MS" charset="0"/>
              </a:rPr>
              <a:t> their own projects</a:t>
            </a:r>
          </a:p>
          <a:p>
            <a:pPr eaLnBrk="1" hangingPunct="1"/>
            <a:r>
              <a:rPr lang="en-US" dirty="0">
                <a:latin typeface="Trebuchet MS" charset="0"/>
              </a:rPr>
              <a:t>Pressure to select and </a:t>
            </a:r>
            <a:r>
              <a:rPr lang="en-US" dirty="0" err="1">
                <a:latin typeface="Trebuchet MS" charset="0"/>
              </a:rPr>
              <a:t>prioritise</a:t>
            </a:r>
            <a:r>
              <a:rPr lang="en-US" dirty="0">
                <a:latin typeface="Trebuchet MS" charset="0"/>
              </a:rPr>
              <a:t> cluster partner projects</a:t>
            </a:r>
          </a:p>
          <a:p>
            <a:pPr eaLnBrk="1" hangingPunct="1"/>
            <a:r>
              <a:rPr lang="en-US" dirty="0">
                <a:latin typeface="Trebuchet MS" charset="0"/>
              </a:rPr>
              <a:t>Pressure from HC to be ‘fair’ </a:t>
            </a:r>
          </a:p>
          <a:p>
            <a:pPr eaLnBrk="1" hangingPunct="1"/>
            <a:r>
              <a:rPr lang="en-US" dirty="0">
                <a:latin typeface="Trebuchet MS" charset="0"/>
              </a:rPr>
              <a:t>Possible “competition” with other cluster priorities</a:t>
            </a:r>
          </a:p>
          <a:p>
            <a:pPr eaLnBrk="1" hangingPunct="1"/>
            <a:r>
              <a:rPr lang="en-US" dirty="0">
                <a:latin typeface="Trebuchet MS" charset="0"/>
              </a:rPr>
              <a:t>Donor pressure/different perception of needs from donors</a:t>
            </a:r>
            <a:endParaRPr lang="en-US" dirty="0"/>
          </a:p>
          <a:p>
            <a:pPr eaLnBrk="1" hangingPunct="1"/>
            <a:endParaRPr lang="en-GB" dirty="0"/>
          </a:p>
        </p:txBody>
      </p:sp>
    </p:spTree>
    <p:extLst>
      <p:ext uri="{BB962C8B-B14F-4D97-AF65-F5344CB8AC3E}">
        <p14:creationId xmlns:p14="http://schemas.microsoft.com/office/powerpoint/2010/main" val="33317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smtClean="0"/>
              <a:t>Bangkok, Thailand</a:t>
            </a:r>
          </a:p>
          <a:p>
            <a:pPr lvl="0"/>
            <a:r>
              <a:rPr lang="en-GB" dirty="0" smtClean="0"/>
              <a:t>28th September – 2nd October 2015 </a:t>
            </a:r>
            <a:endParaRPr lang="en-GB" dirty="0"/>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smtClean="0"/>
              <a:t>Nutrition Cluster Coordinator Training</a:t>
            </a:r>
            <a:endParaRPr lang="en-GB" dirty="0"/>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smtClean="0">
                <a:solidFill>
                  <a:schemeClr val="accent5"/>
                </a:solidFill>
              </a:rPr>
              <a:t>Registered Charity No 1079752</a:t>
            </a:r>
            <a:br>
              <a:rPr lang="en-GB" sz="1000" dirty="0" smtClean="0">
                <a:solidFill>
                  <a:schemeClr val="accent5"/>
                </a:solidFill>
              </a:rPr>
            </a:br>
            <a:r>
              <a:rPr lang="en-GB" sz="1000" dirty="0" smtClean="0">
                <a:solidFill>
                  <a:schemeClr val="accent5"/>
                </a:solidFill>
              </a:rPr>
              <a:t>RedR UK is a company limited by guarantee. Company Number 3929653</a:t>
            </a:r>
            <a:endParaRPr lang="en-GB" sz="1000" dirty="0">
              <a:solidFill>
                <a:schemeClr val="accent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p:txBody>
          <a:bodyPr/>
          <a:lstStyle/>
          <a:p>
            <a:r>
              <a:rPr lang="fr-FR" smtClean="0"/>
              <a:t>NCC Training 2013</a:t>
            </a:r>
            <a:endParaRPr lang="fr-F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NCC Training 2013</a:t>
            </a:r>
            <a:endParaRPr lang="fr-F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smtClean="0"/>
              <a:t>NCC Training 2013</a:t>
            </a:r>
            <a:endParaRPr lang="fr-F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smtClean="0"/>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smtClean="0"/>
              <a:t>Click icon to add chart</a:t>
            </a:r>
            <a:endParaRPr lang="en-CA" noProof="0" smtClean="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99197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3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4054" y="870296"/>
            <a:ext cx="6186502" cy="582594"/>
          </a:xfrm>
          <a:prstGeom prst="rect">
            <a:avLst/>
          </a:prstGeom>
        </p:spPr>
        <p:txBody>
          <a:bodyPr wrap="none"/>
          <a:lstStyle>
            <a:lvl1pPr algn="l">
              <a:defRPr sz="4400"/>
            </a:lvl1pPr>
          </a:lstStyle>
          <a:p>
            <a:r>
              <a:rPr lang="en-GB" sz="5300" dirty="0" smtClean="0">
                <a:latin typeface="Century Gothic" charset="0"/>
                <a:ea typeface="ＭＳ Ｐゴシック" charset="0"/>
              </a:rPr>
              <a:t>Nutrition Cluster Coordinator Training</a:t>
            </a:r>
            <a:endParaRPr lang="en-GB" dirty="0"/>
          </a:p>
        </p:txBody>
      </p:sp>
      <p:sp>
        <p:nvSpPr>
          <p:cNvPr id="3" name="Content Placeholder 2"/>
          <p:cNvSpPr>
            <a:spLocks noGrp="1"/>
          </p:cNvSpPr>
          <p:nvPr>
            <p:ph idx="1"/>
          </p:nvPr>
        </p:nvSpPr>
        <p:spPr>
          <a:xfrm>
            <a:off x="457200" y="2347272"/>
            <a:ext cx="8229600" cy="3778892"/>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Rectangle 6"/>
          <p:cNvSpPr/>
          <p:nvPr userDrawn="1"/>
        </p:nvSpPr>
        <p:spPr>
          <a:xfrm>
            <a:off x="26365" y="1340768"/>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userDrawn="1"/>
        </p:nvPicPr>
        <p:blipFill>
          <a:blip r:embed="rId2" cstate="print"/>
          <a:srcRect/>
          <a:stretch>
            <a:fillRect/>
          </a:stretch>
        </p:blipFill>
        <p:spPr bwMode="auto">
          <a:xfrm>
            <a:off x="23839" y="908720"/>
            <a:ext cx="508000" cy="2540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fr-FR" smtClean="0"/>
              <a:t>NCC Training 2013</a:t>
            </a:r>
            <a:endParaRPr lang="fr-F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0813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fr-FR" smtClean="0"/>
              <a:t>NCC Training 2013</a:t>
            </a:r>
            <a:endParaRPr lang="fr-F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23686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smtClean="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smtClean="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pic>
        <p:nvPicPr>
          <p:cNvPr id="8" name="Imag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smtClean="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29/02/2016</a:t>
            </a:fld>
            <a:endParaRPr lang="fr-FR"/>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79712" y="188640"/>
            <a:ext cx="5145024" cy="6644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94" r:id="rId4"/>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29/02/2016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NCC Training 2013</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806817" y="4437682"/>
            <a:ext cx="5818398" cy="1367582"/>
          </a:xfrm>
          <a:solidFill>
            <a:schemeClr val="tx2"/>
          </a:solidFill>
        </p:spPr>
        <p:txBody>
          <a:bodyPr>
            <a:normAutofit/>
          </a:bodyPr>
          <a:lstStyle/>
          <a:p>
            <a:r>
              <a:rPr lang="en-GB" sz="4400" i="1" dirty="0" smtClean="0"/>
              <a:t>N’djamena - </a:t>
            </a:r>
            <a:r>
              <a:rPr lang="en-GB" sz="4400" i="1" dirty="0" err="1" smtClean="0"/>
              <a:t>Tchad</a:t>
            </a:r>
            <a:endParaRPr lang="en-GB" sz="4400" i="1" dirty="0" smtClean="0"/>
          </a:p>
          <a:p>
            <a:r>
              <a:rPr lang="en-GB" sz="2400" i="1" baseline="0" dirty="0" smtClean="0"/>
              <a:t>09-10 Mars 2016</a:t>
            </a:r>
            <a:endParaRPr lang="en-GB" sz="2400" i="1" dirty="0"/>
          </a:p>
        </p:txBody>
      </p:sp>
      <p:sp>
        <p:nvSpPr>
          <p:cNvPr id="3" name="Text Placeholder 2"/>
          <p:cNvSpPr>
            <a:spLocks noGrp="1"/>
          </p:cNvSpPr>
          <p:nvPr>
            <p:ph type="body" sz="quarter" idx="15"/>
          </p:nvPr>
        </p:nvSpPr>
        <p:spPr>
          <a:xfrm>
            <a:off x="611560" y="1268760"/>
            <a:ext cx="7992888" cy="2592288"/>
          </a:xfrm>
          <a:solidFill>
            <a:schemeClr val="tx2"/>
          </a:solidFill>
        </p:spPr>
        <p:txBody>
          <a:bodyPr/>
          <a:lstStyle/>
          <a:p>
            <a:r>
              <a:rPr lang="fr-FR" sz="5400" dirty="0" smtClean="0">
                <a:ea typeface="ＭＳ Ｐゴシック" charset="0"/>
              </a:rPr>
              <a:t>Planification stratégique de la réponse  </a:t>
            </a:r>
            <a:endParaRPr lang="fr-FR" sz="5400" dirty="0"/>
          </a:p>
        </p:txBody>
      </p:sp>
    </p:spTree>
    <p:extLst>
      <p:ext uri="{BB962C8B-B14F-4D97-AF65-F5344CB8AC3E}">
        <p14:creationId xmlns:p14="http://schemas.microsoft.com/office/powerpoint/2010/main" val="217979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54" y="686166"/>
            <a:ext cx="6186502" cy="582594"/>
          </a:xfrm>
        </p:spPr>
        <p:txBody>
          <a:bodyPr/>
          <a:lstStyle/>
          <a:p>
            <a:r>
              <a:rPr lang="fr-FR" sz="4000" dirty="0" smtClean="0"/>
              <a:t>Plan de réponse humanitaire</a:t>
            </a:r>
            <a:endParaRPr lang="fr-FR" sz="4000" dirty="0"/>
          </a:p>
        </p:txBody>
      </p:sp>
      <p:sp>
        <p:nvSpPr>
          <p:cNvPr id="3" name="Content Placeholder 2"/>
          <p:cNvSpPr>
            <a:spLocks noGrp="1"/>
          </p:cNvSpPr>
          <p:nvPr>
            <p:ph idx="1"/>
          </p:nvPr>
        </p:nvSpPr>
        <p:spPr>
          <a:xfrm>
            <a:off x="0" y="1628800"/>
            <a:ext cx="9144000" cy="4968552"/>
          </a:xfrm>
        </p:spPr>
        <p:txBody>
          <a:bodyPr/>
          <a:lstStyle/>
          <a:p>
            <a:r>
              <a:rPr lang="fr-FR" b="1" dirty="0" smtClean="0"/>
              <a:t>Quoi ?</a:t>
            </a:r>
          </a:p>
          <a:p>
            <a:pPr lvl="1"/>
            <a:r>
              <a:rPr lang="fr-FR" sz="3200" dirty="0"/>
              <a:t>Se compose de deux parties: une stratégie nationale et les plans d'intervention </a:t>
            </a:r>
            <a:r>
              <a:rPr lang="fr-FR" sz="3200" dirty="0" smtClean="0"/>
              <a:t>des clusters.</a:t>
            </a:r>
            <a:endParaRPr lang="fr-FR" sz="3200" dirty="0"/>
          </a:p>
          <a:p>
            <a:pPr lvl="1"/>
            <a:r>
              <a:rPr lang="fr-FR" sz="3200" dirty="0"/>
              <a:t>Les objectifs stratégiques </a:t>
            </a:r>
            <a:r>
              <a:rPr lang="fr-FR" sz="3200" dirty="0" smtClean="0"/>
              <a:t>(OS) globaux </a:t>
            </a:r>
            <a:r>
              <a:rPr lang="fr-FR" sz="3200" dirty="0"/>
              <a:t>sont fixés par le </a:t>
            </a:r>
            <a:r>
              <a:rPr lang="fr-FR" sz="3200" dirty="0" smtClean="0"/>
              <a:t>CH</a:t>
            </a:r>
            <a:endParaRPr lang="fr-FR" sz="3200" dirty="0"/>
          </a:p>
          <a:p>
            <a:pPr lvl="1"/>
            <a:r>
              <a:rPr lang="fr-FR" sz="3200" dirty="0" smtClean="0"/>
              <a:t>Les clusters </a:t>
            </a:r>
            <a:r>
              <a:rPr lang="fr-FR" sz="3200" dirty="0"/>
              <a:t>contribuent à l'OS à travers leurs propres objectifs et ceux du plan d'intervention</a:t>
            </a:r>
          </a:p>
        </p:txBody>
      </p:sp>
    </p:spTree>
    <p:extLst>
      <p:ext uri="{BB962C8B-B14F-4D97-AF65-F5344CB8AC3E}">
        <p14:creationId xmlns:p14="http://schemas.microsoft.com/office/powerpoint/2010/main" val="378831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a:off x="1409328" y="152400"/>
            <a:ext cx="2514600" cy="609600"/>
          </a:xfrm>
          <a:prstGeom prst="downArrow">
            <a:avLst>
              <a:gd name="adj1" fmla="val 76263"/>
              <a:gd name="adj2" fmla="val 5000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eaLnBrk="0" hangingPunct="0">
              <a:defRPr/>
            </a:pPr>
            <a:r>
              <a:rPr lang="fr-FR" sz="1600" b="1" i="1" dirty="0" smtClean="0"/>
              <a:t>Données secondaires</a:t>
            </a:r>
            <a:endParaRPr lang="fr-FR" sz="1600" b="1" i="1" dirty="0"/>
          </a:p>
        </p:txBody>
      </p:sp>
      <p:sp>
        <p:nvSpPr>
          <p:cNvPr id="5" name="Down Arrow 4"/>
          <p:cNvSpPr/>
          <p:nvPr/>
        </p:nvSpPr>
        <p:spPr bwMode="auto">
          <a:xfrm>
            <a:off x="6305872" y="152400"/>
            <a:ext cx="2514600" cy="609600"/>
          </a:xfrm>
          <a:prstGeom prst="downArrow">
            <a:avLst>
              <a:gd name="adj1" fmla="val 76263"/>
              <a:gd name="adj2" fmla="val 5000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eaLnBrk="0" hangingPunct="0"/>
            <a:r>
              <a:rPr lang="fr-FR" sz="1600" b="1" i="1" dirty="0" smtClean="0"/>
              <a:t>Cartographie des capacités </a:t>
            </a:r>
            <a:endParaRPr lang="fr-FR" sz="1600" b="1" i="1" dirty="0"/>
          </a:p>
        </p:txBody>
      </p:sp>
      <p:sp>
        <p:nvSpPr>
          <p:cNvPr id="6" name="Down Arrow 5"/>
          <p:cNvSpPr/>
          <p:nvPr/>
        </p:nvSpPr>
        <p:spPr bwMode="auto">
          <a:xfrm>
            <a:off x="3923928" y="152400"/>
            <a:ext cx="2514600" cy="609600"/>
          </a:xfrm>
          <a:prstGeom prst="downArrow">
            <a:avLst>
              <a:gd name="adj1" fmla="val 76263"/>
              <a:gd name="adj2" fmla="val 50000"/>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lgn="ctr" eaLnBrk="0" hangingPunct="0"/>
            <a:r>
              <a:rPr lang="fr-FR" sz="1600" b="1" i="1" dirty="0" smtClean="0"/>
              <a:t>Évaluations rapides</a:t>
            </a:r>
            <a:endParaRPr lang="fr-FR" sz="1600" b="1" i="1" dirty="0"/>
          </a:p>
        </p:txBody>
      </p:sp>
      <p:graphicFrame>
        <p:nvGraphicFramePr>
          <p:cNvPr id="9" name="Diagram 8"/>
          <p:cNvGraphicFramePr/>
          <p:nvPr>
            <p:extLst>
              <p:ext uri="{D42A27DB-BD31-4B8C-83A1-F6EECF244321}">
                <p14:modId xmlns:p14="http://schemas.microsoft.com/office/powerpoint/2010/main" val="3233117040"/>
              </p:ext>
            </p:extLst>
          </p:nvPr>
        </p:nvGraphicFramePr>
        <p:xfrm>
          <a:off x="1691680" y="764704"/>
          <a:ext cx="6984776"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entagon 10"/>
          <p:cNvSpPr/>
          <p:nvPr/>
        </p:nvSpPr>
        <p:spPr bwMode="auto">
          <a:xfrm rot="5400000">
            <a:off x="2174012" y="5510613"/>
            <a:ext cx="991384" cy="152400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fr-FR" sz="1600" b="1" dirty="0" smtClean="0">
                <a:solidFill>
                  <a:schemeClr val="bg1"/>
                </a:solidFill>
                <a:latin typeface="+mn-lt"/>
                <a:ea typeface="+mn-ea"/>
              </a:rPr>
              <a:t>Mise en œuvre du plan</a:t>
            </a:r>
            <a:endParaRPr lang="fr-FR" sz="1600" b="1" i="1" dirty="0">
              <a:solidFill>
                <a:schemeClr val="bg1"/>
              </a:solidFill>
              <a:latin typeface="+mn-lt"/>
              <a:ea typeface="+mn-ea"/>
            </a:endParaRPr>
          </a:p>
        </p:txBody>
      </p:sp>
      <p:sp>
        <p:nvSpPr>
          <p:cNvPr id="12" name="Pentagon 11"/>
          <p:cNvSpPr/>
          <p:nvPr/>
        </p:nvSpPr>
        <p:spPr bwMode="auto">
          <a:xfrm rot="5400000">
            <a:off x="6993004" y="5436849"/>
            <a:ext cx="991384" cy="1679104"/>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fr-FR" sz="1600" b="1" dirty="0" smtClean="0">
                <a:solidFill>
                  <a:schemeClr val="bg1"/>
                </a:solidFill>
                <a:latin typeface="+mn-lt"/>
                <a:ea typeface="+mn-ea"/>
              </a:rPr>
              <a:t>Monitoring et ajustements</a:t>
            </a:r>
            <a:endParaRPr lang="fr-FR" sz="1600" b="1" i="1" dirty="0">
              <a:solidFill>
                <a:schemeClr val="bg1"/>
              </a:solidFill>
              <a:latin typeface="+mn-lt"/>
              <a:ea typeface="+mn-ea"/>
            </a:endParaRPr>
          </a:p>
        </p:txBody>
      </p:sp>
      <p:sp>
        <p:nvSpPr>
          <p:cNvPr id="13" name="Pentagon 12"/>
          <p:cNvSpPr/>
          <p:nvPr/>
        </p:nvSpPr>
        <p:spPr bwMode="auto">
          <a:xfrm rot="5400000">
            <a:off x="5395508" y="5476387"/>
            <a:ext cx="991384" cy="1561728"/>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r>
              <a:rPr lang="fr-FR" sz="1600" b="1" dirty="0">
                <a:solidFill>
                  <a:schemeClr val="bg1"/>
                </a:solidFill>
              </a:rPr>
              <a:t>Mobilisation de ressources</a:t>
            </a:r>
          </a:p>
        </p:txBody>
      </p:sp>
      <p:sp>
        <p:nvSpPr>
          <p:cNvPr id="14" name="Pentagon 13"/>
          <p:cNvSpPr/>
          <p:nvPr/>
        </p:nvSpPr>
        <p:spPr bwMode="auto">
          <a:xfrm rot="5400000">
            <a:off x="3781616" y="5462033"/>
            <a:ext cx="991384" cy="1621160"/>
          </a:xfrm>
          <a:prstGeom prst="homePlate">
            <a:avLst/>
          </a:prstGeom>
          <a:solidFill>
            <a:schemeClr val="accent1"/>
          </a:solidFill>
          <a:ln w="9525" cap="flat" cmpd="sng" algn="ctr">
            <a:solidFill>
              <a:schemeClr val="tx1"/>
            </a:solidFill>
            <a:prstDash val="solid"/>
            <a:round/>
            <a:headEnd type="none" w="med" len="med"/>
            <a:tailEnd type="none" w="med" len="med"/>
          </a:ln>
          <a:effectLst/>
        </p:spPr>
        <p:txBody>
          <a:bodyPr vert="vert270">
            <a:prstTxWarp prst="textNoShape">
              <a:avLst/>
            </a:prstTxWarp>
          </a:bodyPr>
          <a:lstStyle/>
          <a:p>
            <a:pPr algn="ctr" eaLnBrk="0" hangingPunct="0">
              <a:defRPr/>
            </a:pPr>
            <a:r>
              <a:rPr lang="fr-FR" sz="1600" b="1" dirty="0" smtClean="0">
                <a:solidFill>
                  <a:schemeClr val="bg1"/>
                </a:solidFill>
                <a:latin typeface="+mn-lt"/>
                <a:ea typeface="+mn-ea"/>
              </a:rPr>
              <a:t>Plaidoyer et communication</a:t>
            </a:r>
            <a:endParaRPr lang="fr-FR" sz="1600" b="1" i="1" dirty="0">
              <a:solidFill>
                <a:schemeClr val="bg1"/>
              </a:solidFill>
              <a:latin typeface="+mn-lt"/>
              <a:ea typeface="+mn-ea"/>
            </a:endParaRPr>
          </a:p>
        </p:txBody>
      </p:sp>
      <p:sp>
        <p:nvSpPr>
          <p:cNvPr id="3" name="Slide Number Placeholder 2"/>
          <p:cNvSpPr>
            <a:spLocks noGrp="1"/>
          </p:cNvSpPr>
          <p:nvPr>
            <p:ph type="sldNum" sz="quarter" idx="4294967295"/>
          </p:nvPr>
        </p:nvSpPr>
        <p:spPr>
          <a:xfrm>
            <a:off x="6204992" y="6356350"/>
            <a:ext cx="2133600" cy="365125"/>
          </a:xfrm>
          <a:prstGeom prst="rect">
            <a:avLst/>
          </a:prstGeom>
        </p:spPr>
        <p:txBody>
          <a:bodyPr/>
          <a:lstStyle/>
          <a:p>
            <a:fld id="{463A8DF2-A33D-47C5-8292-C15D51C2C28A}" type="slidenum">
              <a:rPr lang="fr-FR" smtClean="0"/>
              <a:t>11</a:t>
            </a:fld>
            <a:endParaRPr lang="fr-FR"/>
          </a:p>
        </p:txBody>
      </p:sp>
      <p:sp>
        <p:nvSpPr>
          <p:cNvPr id="2" name="TextBox 1"/>
          <p:cNvSpPr txBox="1"/>
          <p:nvPr/>
        </p:nvSpPr>
        <p:spPr>
          <a:xfrm rot="19919773">
            <a:off x="551383" y="2487545"/>
            <a:ext cx="9073008" cy="1107996"/>
          </a:xfrm>
          <a:prstGeom prst="rect">
            <a:avLst/>
          </a:prstGeom>
          <a:solidFill>
            <a:srgbClr val="FFFFFF"/>
          </a:solidFill>
        </p:spPr>
        <p:txBody>
          <a:bodyPr wrap="square" rtlCol="0">
            <a:spAutoFit/>
          </a:bodyPr>
          <a:lstStyle/>
          <a:p>
            <a:pPr algn="ctr"/>
            <a:r>
              <a:rPr lang="fr-FR" sz="6600" b="1" dirty="0" smtClean="0">
                <a:solidFill>
                  <a:srgbClr val="FF0000"/>
                </a:solidFill>
              </a:rPr>
              <a:t>TO BE REMOVED</a:t>
            </a:r>
            <a:endParaRPr lang="fr-FR" sz="6600" b="1" dirty="0">
              <a:solidFill>
                <a:srgbClr val="FF0000"/>
              </a:solidFill>
            </a:endParaRPr>
          </a:p>
        </p:txBody>
      </p:sp>
    </p:spTree>
    <p:extLst>
      <p:ext uri="{BB962C8B-B14F-4D97-AF65-F5344CB8AC3E}">
        <p14:creationId xmlns:p14="http://schemas.microsoft.com/office/powerpoint/2010/main" val="13226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graphicEl>
                                              <a:dgm id="{CD6248C8-2500-4A19-A13C-AD5F78517A71}"/>
                                            </p:graphicEl>
                                          </p:spTgt>
                                        </p:tgtEl>
                                        <p:attrNameLst>
                                          <p:attrName>style.visibility</p:attrName>
                                        </p:attrNameLst>
                                      </p:cBhvr>
                                      <p:to>
                                        <p:strVal val="visible"/>
                                      </p:to>
                                    </p:set>
                                    <p:animEffect transition="in" filter="blinds(horizontal)">
                                      <p:cBhvr>
                                        <p:cTn id="19" dur="500"/>
                                        <p:tgtEl>
                                          <p:spTgt spid="9">
                                            <p:graphicEl>
                                              <a:dgm id="{CD6248C8-2500-4A19-A13C-AD5F78517A7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graphicEl>
                                              <a:dgm id="{44614B77-DA4C-4D66-BB13-8302C7D87D2E}"/>
                                            </p:graphicEl>
                                          </p:spTgt>
                                        </p:tgtEl>
                                        <p:attrNameLst>
                                          <p:attrName>style.visibility</p:attrName>
                                        </p:attrNameLst>
                                      </p:cBhvr>
                                      <p:to>
                                        <p:strVal val="visible"/>
                                      </p:to>
                                    </p:set>
                                    <p:animEffect transition="in" filter="blinds(horizontal)">
                                      <p:cBhvr>
                                        <p:cTn id="24" dur="500"/>
                                        <p:tgtEl>
                                          <p:spTgt spid="9">
                                            <p:graphicEl>
                                              <a:dgm id="{44614B77-DA4C-4D66-BB13-8302C7D87D2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graphicEl>
                                              <a:dgm id="{451E70BD-A326-4668-A047-FF9CCA3486FA}"/>
                                            </p:graphicEl>
                                          </p:spTgt>
                                        </p:tgtEl>
                                        <p:attrNameLst>
                                          <p:attrName>style.visibility</p:attrName>
                                        </p:attrNameLst>
                                      </p:cBhvr>
                                      <p:to>
                                        <p:strVal val="visible"/>
                                      </p:to>
                                    </p:set>
                                    <p:animEffect transition="in" filter="blinds(horizontal)">
                                      <p:cBhvr>
                                        <p:cTn id="29" dur="500"/>
                                        <p:tgtEl>
                                          <p:spTgt spid="9">
                                            <p:graphicEl>
                                              <a:dgm id="{451E70BD-A326-4668-A047-FF9CCA3486F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graphicEl>
                                              <a:dgm id="{16C45432-219D-437E-8BF6-A3258FFBEC70}"/>
                                            </p:graphicEl>
                                          </p:spTgt>
                                        </p:tgtEl>
                                        <p:attrNameLst>
                                          <p:attrName>style.visibility</p:attrName>
                                        </p:attrNameLst>
                                      </p:cBhvr>
                                      <p:to>
                                        <p:strVal val="visible"/>
                                      </p:to>
                                    </p:set>
                                    <p:animEffect transition="in" filter="blinds(horizontal)">
                                      <p:cBhvr>
                                        <p:cTn id="34" dur="500"/>
                                        <p:tgtEl>
                                          <p:spTgt spid="9">
                                            <p:graphicEl>
                                              <a:dgm id="{16C45432-219D-437E-8BF6-A3258FFBEC7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graphicEl>
                                              <a:dgm id="{6BDC2E89-194F-460F-8D63-7D89442E5954}"/>
                                            </p:graphicEl>
                                          </p:spTgt>
                                        </p:tgtEl>
                                        <p:attrNameLst>
                                          <p:attrName>style.visibility</p:attrName>
                                        </p:attrNameLst>
                                      </p:cBhvr>
                                      <p:to>
                                        <p:strVal val="visible"/>
                                      </p:to>
                                    </p:set>
                                    <p:animEffect transition="in" filter="blinds(horizontal)">
                                      <p:cBhvr>
                                        <p:cTn id="39" dur="500"/>
                                        <p:tgtEl>
                                          <p:spTgt spid="9">
                                            <p:graphicEl>
                                              <a:dgm id="{6BDC2E89-194F-460F-8D63-7D89442E595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graphicEl>
                                              <a:dgm id="{AD44B545-63C0-8D41-87F4-06016B7ACFD5}"/>
                                            </p:graphicEl>
                                          </p:spTgt>
                                        </p:tgtEl>
                                        <p:attrNameLst>
                                          <p:attrName>style.visibility</p:attrName>
                                        </p:attrNameLst>
                                      </p:cBhvr>
                                      <p:to>
                                        <p:strVal val="visible"/>
                                      </p:to>
                                    </p:set>
                                    <p:animEffect transition="in" filter="blinds(horizontal)">
                                      <p:cBhvr>
                                        <p:cTn id="44" dur="500"/>
                                        <p:tgtEl>
                                          <p:spTgt spid="9">
                                            <p:graphicEl>
                                              <a:dgm id="{AD44B545-63C0-8D41-87F4-06016B7ACFD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heckerboard(across)">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heckerboard(across)">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Graphic spid="9" grpId="0">
        <p:bldSub>
          <a:bldDgm bld="lvlOne"/>
        </p:bldSub>
      </p:bldGraphic>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9592" y="603199"/>
            <a:ext cx="7272808" cy="6210177"/>
          </a:xfrm>
          <a:prstGeom prst="rect">
            <a:avLst/>
          </a:prstGeom>
        </p:spPr>
      </p:pic>
      <p:sp>
        <p:nvSpPr>
          <p:cNvPr id="5" name="Title 1"/>
          <p:cNvSpPr txBox="1">
            <a:spLocks/>
          </p:cNvSpPr>
          <p:nvPr/>
        </p:nvSpPr>
        <p:spPr>
          <a:xfrm>
            <a:off x="564054" y="38094"/>
            <a:ext cx="8400434" cy="582594"/>
          </a:xfrm>
          <a:prstGeom prst="rect">
            <a:avLst/>
          </a:prstGeom>
          <a:solidFill>
            <a:srgbClr val="FFFFFF"/>
          </a:solidFill>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3600" b="1" dirty="0" smtClean="0"/>
              <a:t>Le processus de préparation du PRH</a:t>
            </a:r>
            <a:endParaRPr lang="fr-FR" sz="3600" b="1" dirty="0"/>
          </a:p>
        </p:txBody>
      </p:sp>
    </p:spTree>
    <p:extLst>
      <p:ext uri="{BB962C8B-B14F-4D97-AF65-F5344CB8AC3E}">
        <p14:creationId xmlns:p14="http://schemas.microsoft.com/office/powerpoint/2010/main" val="40180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70" y="686166"/>
            <a:ext cx="6186502" cy="582594"/>
          </a:xfrm>
        </p:spPr>
        <p:txBody>
          <a:bodyPr/>
          <a:lstStyle/>
          <a:p>
            <a:r>
              <a:rPr lang="fr-FR" sz="4000" dirty="0" smtClean="0"/>
              <a:t>Stratégie du pays</a:t>
            </a:r>
            <a:endParaRPr lang="fr-FR" sz="4000" dirty="0"/>
          </a:p>
        </p:txBody>
      </p:sp>
      <p:sp>
        <p:nvSpPr>
          <p:cNvPr id="3" name="Content Placeholder 2"/>
          <p:cNvSpPr>
            <a:spLocks noGrp="1"/>
          </p:cNvSpPr>
          <p:nvPr>
            <p:ph idx="1"/>
          </p:nvPr>
        </p:nvSpPr>
        <p:spPr>
          <a:xfrm>
            <a:off x="-36512" y="1368152"/>
            <a:ext cx="9073008" cy="5229200"/>
          </a:xfrm>
        </p:spPr>
        <p:txBody>
          <a:bodyPr/>
          <a:lstStyle/>
          <a:p>
            <a:r>
              <a:rPr lang="fr-FR" sz="2800" dirty="0" smtClean="0"/>
              <a:t>Formulée par le CH et l’EHP en </a:t>
            </a:r>
            <a:r>
              <a:rPr lang="fr-FR" sz="2800" dirty="0"/>
              <a:t>partenariat avec le </a:t>
            </a:r>
            <a:r>
              <a:rPr lang="fr-FR" sz="2800" dirty="0" smtClean="0"/>
              <a:t>gouvernement, </a:t>
            </a:r>
            <a:r>
              <a:rPr lang="fr-FR" sz="2800" dirty="0"/>
              <a:t>en se fondant sur </a:t>
            </a:r>
            <a:r>
              <a:rPr lang="fr-FR" sz="2800" dirty="0" smtClean="0"/>
              <a:t>un large processus consultatif. </a:t>
            </a:r>
            <a:r>
              <a:rPr lang="fr-FR" sz="2800" dirty="0"/>
              <a:t>La stratégie </a:t>
            </a:r>
            <a:r>
              <a:rPr lang="fr-FR" sz="2800" dirty="0" smtClean="0"/>
              <a:t>est guidée </a:t>
            </a:r>
            <a:r>
              <a:rPr lang="fr-FR" sz="2800" dirty="0"/>
              <a:t>par le contexte.</a:t>
            </a:r>
          </a:p>
          <a:p>
            <a:r>
              <a:rPr lang="fr-FR" sz="2800" dirty="0" smtClean="0"/>
              <a:t>Elle est définie </a:t>
            </a:r>
            <a:r>
              <a:rPr lang="fr-FR" sz="2800" dirty="0"/>
              <a:t>par les objectifs stratégiques </a:t>
            </a:r>
            <a:r>
              <a:rPr lang="fr-FR" sz="2800" dirty="0" smtClean="0"/>
              <a:t>de la réponse. Elle explique comment </a:t>
            </a:r>
            <a:r>
              <a:rPr lang="fr-FR" sz="2800" dirty="0"/>
              <a:t>la communauté humanitaire a l'intention d'atteindre ces objectifs. Les objectifs seront, autant que </a:t>
            </a:r>
            <a:r>
              <a:rPr lang="fr-FR" sz="2800" dirty="0" smtClean="0"/>
              <a:t>possible :</a:t>
            </a:r>
            <a:endParaRPr lang="fr-FR" sz="2800" dirty="0"/>
          </a:p>
          <a:p>
            <a:pPr lvl="1"/>
            <a:r>
              <a:rPr lang="fr-FR" sz="2400" dirty="0" smtClean="0"/>
              <a:t>Dirigés par </a:t>
            </a:r>
            <a:r>
              <a:rPr lang="fr-FR" sz="2400" dirty="0"/>
              <a:t>les besoins et les priorités énoncées dans le HNO</a:t>
            </a:r>
          </a:p>
          <a:p>
            <a:pPr lvl="1"/>
            <a:r>
              <a:rPr lang="fr-FR" sz="2400" dirty="0" smtClean="0"/>
              <a:t>SMART </a:t>
            </a:r>
            <a:r>
              <a:rPr lang="fr-FR" sz="2400" dirty="0"/>
              <a:t>(spécifiques, mesurables, réalisables, pertinents et limités dans le temps)</a:t>
            </a:r>
          </a:p>
          <a:p>
            <a:pPr lvl="1"/>
            <a:r>
              <a:rPr lang="fr-FR" sz="2400" dirty="0" smtClean="0"/>
              <a:t>Axés </a:t>
            </a:r>
            <a:r>
              <a:rPr lang="fr-FR" sz="2400" dirty="0"/>
              <a:t>sur les résultats, ce qui signifie</a:t>
            </a:r>
            <a:r>
              <a:rPr lang="fr-FR" sz="2400" dirty="0" smtClean="0">
                <a:solidFill>
                  <a:srgbClr val="FF0000"/>
                </a:solidFill>
              </a:rPr>
              <a:t> </a:t>
            </a:r>
            <a:r>
              <a:rPr lang="fr-FR" sz="2400" dirty="0" smtClean="0"/>
              <a:t>qu'ils </a:t>
            </a:r>
            <a:r>
              <a:rPr lang="fr-FR" sz="2400" dirty="0"/>
              <a:t>vont décrire les résultats </a:t>
            </a:r>
            <a:r>
              <a:rPr lang="fr-FR" sz="2400" dirty="0" smtClean="0"/>
              <a:t>souhaités</a:t>
            </a:r>
          </a:p>
        </p:txBody>
      </p:sp>
    </p:spTree>
    <p:extLst>
      <p:ext uri="{BB962C8B-B14F-4D97-AF65-F5344CB8AC3E}">
        <p14:creationId xmlns:p14="http://schemas.microsoft.com/office/powerpoint/2010/main" val="1134897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183517">
            <a:off x="0" y="1447800"/>
            <a:ext cx="9144000" cy="3950208"/>
          </a:xfrm>
          <a:prstGeom prst="rect">
            <a:avLst/>
          </a:prstGeom>
        </p:spPr>
      </p:pic>
      <p:pic>
        <p:nvPicPr>
          <p:cNvPr id="2" name="Picture 1"/>
          <p:cNvPicPr>
            <a:picLocks noChangeAspect="1"/>
          </p:cNvPicPr>
          <p:nvPr/>
        </p:nvPicPr>
        <p:blipFill>
          <a:blip r:embed="rId3"/>
          <a:stretch>
            <a:fillRect/>
          </a:stretch>
        </p:blipFill>
        <p:spPr>
          <a:xfrm>
            <a:off x="4203700" y="0"/>
            <a:ext cx="4940300" cy="6515100"/>
          </a:xfrm>
          <a:prstGeom prst="rect">
            <a:avLst/>
          </a:prstGeom>
        </p:spPr>
      </p:pic>
    </p:spTree>
    <p:extLst>
      <p:ext uri="{BB962C8B-B14F-4D97-AF65-F5344CB8AC3E}">
        <p14:creationId xmlns:p14="http://schemas.microsoft.com/office/powerpoint/2010/main" val="1978776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54" y="620688"/>
            <a:ext cx="6186502" cy="582594"/>
          </a:xfrm>
        </p:spPr>
        <p:txBody>
          <a:bodyPr/>
          <a:lstStyle/>
          <a:p>
            <a:r>
              <a:rPr lang="fr-FR" dirty="0" smtClean="0"/>
              <a:t>Plan de réponse humanitaire</a:t>
            </a:r>
            <a:endParaRPr lang="fr-FR" dirty="0"/>
          </a:p>
        </p:txBody>
      </p:sp>
      <p:pic>
        <p:nvPicPr>
          <p:cNvPr id="6" name="Picture 5"/>
          <p:cNvPicPr>
            <a:picLocks noChangeAspect="1"/>
          </p:cNvPicPr>
          <p:nvPr/>
        </p:nvPicPr>
        <p:blipFill>
          <a:blip r:embed="rId2"/>
          <a:stretch>
            <a:fillRect/>
          </a:stretch>
        </p:blipFill>
        <p:spPr>
          <a:xfrm>
            <a:off x="683568" y="2939628"/>
            <a:ext cx="7708900" cy="3441700"/>
          </a:xfrm>
          <a:prstGeom prst="rect">
            <a:avLst/>
          </a:prstGeom>
        </p:spPr>
      </p:pic>
      <p:pic>
        <p:nvPicPr>
          <p:cNvPr id="7" name="Picture 6"/>
          <p:cNvPicPr>
            <a:picLocks noChangeAspect="1"/>
          </p:cNvPicPr>
          <p:nvPr/>
        </p:nvPicPr>
        <p:blipFill>
          <a:blip r:embed="rId3"/>
          <a:stretch>
            <a:fillRect/>
          </a:stretch>
        </p:blipFill>
        <p:spPr>
          <a:xfrm>
            <a:off x="1155700" y="1680344"/>
            <a:ext cx="6832600" cy="1244600"/>
          </a:xfrm>
          <a:prstGeom prst="rect">
            <a:avLst/>
          </a:prstGeom>
        </p:spPr>
      </p:pic>
    </p:spTree>
    <p:extLst>
      <p:ext uri="{BB962C8B-B14F-4D97-AF65-F5344CB8AC3E}">
        <p14:creationId xmlns:p14="http://schemas.microsoft.com/office/powerpoint/2010/main" val="1548007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746" y="620688"/>
            <a:ext cx="6186502" cy="582594"/>
          </a:xfrm>
        </p:spPr>
        <p:txBody>
          <a:bodyPr/>
          <a:lstStyle/>
          <a:p>
            <a:r>
              <a:rPr lang="fr-FR" dirty="0" smtClean="0"/>
              <a:t>Les plans du cluster</a:t>
            </a:r>
            <a:endParaRPr lang="fr-FR" dirty="0"/>
          </a:p>
        </p:txBody>
      </p:sp>
      <p:sp>
        <p:nvSpPr>
          <p:cNvPr id="2" name="Content Placeholder 1"/>
          <p:cNvSpPr>
            <a:spLocks noGrp="1"/>
          </p:cNvSpPr>
          <p:nvPr>
            <p:ph idx="1"/>
          </p:nvPr>
        </p:nvSpPr>
        <p:spPr>
          <a:xfrm>
            <a:off x="179512" y="1556792"/>
            <a:ext cx="8964488" cy="4752528"/>
          </a:xfrm>
        </p:spPr>
        <p:txBody>
          <a:bodyPr/>
          <a:lstStyle/>
          <a:p>
            <a:pPr marL="285750" indent="-285750"/>
            <a:r>
              <a:rPr lang="fr-FR" dirty="0" smtClean="0"/>
              <a:t>Les plans du Cluster seront préparés après l’élaboration de la stratégie pays, </a:t>
            </a:r>
          </a:p>
          <a:p>
            <a:pPr marL="285750" indent="-285750"/>
            <a:r>
              <a:rPr lang="fr-FR" dirty="0" smtClean="0"/>
              <a:t>Ils décrivent ce que le cluster fera pour contribuer à </a:t>
            </a:r>
            <a:r>
              <a:rPr lang="fr-FR" dirty="0"/>
              <a:t>la réalisation </a:t>
            </a:r>
            <a:r>
              <a:rPr lang="fr-FR" dirty="0" smtClean="0"/>
              <a:t>des objectifs stratégiques. </a:t>
            </a:r>
          </a:p>
          <a:p>
            <a:pPr marL="285750" indent="-285750"/>
            <a:r>
              <a:rPr lang="fr-FR" dirty="0" smtClean="0"/>
              <a:t>Il sont spécifiques par rapport à leurs activités, résultats attendus et cibles. </a:t>
            </a:r>
          </a:p>
          <a:p>
            <a:pPr marL="285750" indent="-285750"/>
            <a:r>
              <a:rPr lang="fr-FR" dirty="0" smtClean="0"/>
              <a:t>Ils alimentent les objectifs stratégiques de la réponse</a:t>
            </a:r>
            <a:endParaRPr lang="fr-FR" b="1"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16</a:t>
            </a:fld>
            <a:endParaRPr lang="fr-FR"/>
          </a:p>
        </p:txBody>
      </p:sp>
    </p:spTree>
    <p:extLst>
      <p:ext uri="{BB962C8B-B14F-4D97-AF65-F5344CB8AC3E}">
        <p14:creationId xmlns:p14="http://schemas.microsoft.com/office/powerpoint/2010/main" val="191183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714" y="2060848"/>
            <a:ext cx="4890358" cy="582594"/>
          </a:xfrm>
        </p:spPr>
        <p:txBody>
          <a:bodyPr/>
          <a:lstStyle/>
          <a:p>
            <a:r>
              <a:rPr lang="fr-FR" dirty="0" smtClean="0"/>
              <a:t>Les plans du </a:t>
            </a:r>
            <a:br>
              <a:rPr lang="fr-FR" dirty="0" smtClean="0"/>
            </a:br>
            <a:r>
              <a:rPr lang="fr-FR" dirty="0" smtClean="0"/>
              <a:t>cluster</a:t>
            </a:r>
            <a:endParaRPr lang="fr-FR"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17</a:t>
            </a:fld>
            <a:endParaRPr lang="fr-FR"/>
          </a:p>
        </p:txBody>
      </p:sp>
      <p:pic>
        <p:nvPicPr>
          <p:cNvPr id="2" name="Picture 1"/>
          <p:cNvPicPr>
            <a:picLocks noChangeAspect="1"/>
          </p:cNvPicPr>
          <p:nvPr/>
        </p:nvPicPr>
        <p:blipFill>
          <a:blip r:embed="rId3"/>
          <a:stretch>
            <a:fillRect/>
          </a:stretch>
        </p:blipFill>
        <p:spPr>
          <a:xfrm>
            <a:off x="4139952" y="158328"/>
            <a:ext cx="4838700" cy="6223000"/>
          </a:xfrm>
          <a:prstGeom prst="rect">
            <a:avLst/>
          </a:prstGeom>
        </p:spPr>
      </p:pic>
    </p:spTree>
    <p:extLst>
      <p:ext uri="{BB962C8B-B14F-4D97-AF65-F5344CB8AC3E}">
        <p14:creationId xmlns:p14="http://schemas.microsoft.com/office/powerpoint/2010/main" val="3255303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746" y="830182"/>
            <a:ext cx="6186502" cy="582594"/>
          </a:xfrm>
        </p:spPr>
        <p:txBody>
          <a:bodyPr/>
          <a:lstStyle/>
          <a:p>
            <a:r>
              <a:rPr lang="fr-FR" dirty="0" smtClean="0"/>
              <a:t>Les plans du cluster</a:t>
            </a:r>
            <a:endParaRPr lang="fr-FR"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18</a:t>
            </a:fld>
            <a:endParaRPr lang="fr-FR"/>
          </a:p>
        </p:txBody>
      </p:sp>
      <p:pic>
        <p:nvPicPr>
          <p:cNvPr id="6" name="Picture 5"/>
          <p:cNvPicPr>
            <a:picLocks noChangeAspect="1"/>
          </p:cNvPicPr>
          <p:nvPr/>
        </p:nvPicPr>
        <p:blipFill>
          <a:blip r:embed="rId3"/>
          <a:stretch>
            <a:fillRect/>
          </a:stretch>
        </p:blipFill>
        <p:spPr>
          <a:xfrm>
            <a:off x="611560" y="798248"/>
            <a:ext cx="8280920" cy="5385464"/>
          </a:xfrm>
          <a:prstGeom prst="rect">
            <a:avLst/>
          </a:prstGeom>
        </p:spPr>
      </p:pic>
    </p:spTree>
    <p:extLst>
      <p:ext uri="{BB962C8B-B14F-4D97-AF65-F5344CB8AC3E}">
        <p14:creationId xmlns:p14="http://schemas.microsoft.com/office/powerpoint/2010/main" val="543449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620688"/>
            <a:ext cx="7920880" cy="638944"/>
          </a:xfrm>
        </p:spPr>
        <p:txBody>
          <a:bodyPr/>
          <a:lstStyle/>
          <a:p>
            <a:r>
              <a:rPr lang="fr-FR" dirty="0"/>
              <a:t>E</a:t>
            </a:r>
            <a:r>
              <a:rPr lang="fr-FR" dirty="0" smtClean="0"/>
              <a:t>n groupe</a:t>
            </a:r>
            <a:endParaRPr lang="fr-FR" dirty="0"/>
          </a:p>
        </p:txBody>
      </p:sp>
      <p:sp>
        <p:nvSpPr>
          <p:cNvPr id="7" name="Content Placeholder 6"/>
          <p:cNvSpPr>
            <a:spLocks noGrp="1"/>
          </p:cNvSpPr>
          <p:nvPr>
            <p:ph idx="1"/>
          </p:nvPr>
        </p:nvSpPr>
        <p:spPr>
          <a:xfrm>
            <a:off x="479545" y="1844824"/>
            <a:ext cx="8160907" cy="3998341"/>
          </a:xfrm>
        </p:spPr>
        <p:txBody>
          <a:bodyPr>
            <a:noAutofit/>
          </a:bodyPr>
          <a:lstStyle/>
          <a:p>
            <a:r>
              <a:rPr lang="fr-FR" sz="4000" dirty="0" smtClean="0"/>
              <a:t>Quel est le rôle du CCN </a:t>
            </a:r>
            <a:r>
              <a:rPr lang="fr-FR" sz="4000" dirty="0"/>
              <a:t>dans </a:t>
            </a:r>
            <a:r>
              <a:rPr lang="fr-FR" sz="4000" dirty="0" smtClean="0"/>
              <a:t>l’élaboration du PRH ? </a:t>
            </a:r>
          </a:p>
          <a:p>
            <a:r>
              <a:rPr lang="fr-FR" sz="4000" dirty="0" smtClean="0"/>
              <a:t>Comment les partenaires du cluster </a:t>
            </a:r>
            <a:r>
              <a:rPr lang="fr-FR" sz="4000" dirty="0"/>
              <a:t>peuvent-ils participer </a:t>
            </a:r>
            <a:r>
              <a:rPr lang="fr-FR" sz="4000" dirty="0" smtClean="0"/>
              <a:t>à ce processus ?</a:t>
            </a:r>
          </a:p>
        </p:txBody>
      </p:sp>
      <p:sp>
        <p:nvSpPr>
          <p:cNvPr id="5" name="Slide Number Placeholder 4"/>
          <p:cNvSpPr>
            <a:spLocks noGrp="1"/>
          </p:cNvSpPr>
          <p:nvPr>
            <p:ph type="sldNum" sz="quarter" idx="4294967295"/>
          </p:nvPr>
        </p:nvSpPr>
        <p:spPr>
          <a:xfrm>
            <a:off x="6773333" y="6356350"/>
            <a:ext cx="2370667" cy="365125"/>
          </a:xfrm>
          <a:prstGeom prst="rect">
            <a:avLst/>
          </a:prstGeom>
        </p:spPr>
        <p:txBody>
          <a:bodyPr/>
          <a:lstStyle/>
          <a:p>
            <a:fld id="{463A8DF2-A33D-47C5-8292-C15D51C2C28A}" type="slidenum">
              <a:rPr lang="fr-FR" smtClean="0"/>
              <a:t>19</a:t>
            </a:fld>
            <a:endParaRPr lang="fr-FR"/>
          </a:p>
        </p:txBody>
      </p:sp>
    </p:spTree>
    <p:extLst>
      <p:ext uri="{BB962C8B-B14F-4D97-AF65-F5344CB8AC3E}">
        <p14:creationId xmlns:p14="http://schemas.microsoft.com/office/powerpoint/2010/main" val="260651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620688"/>
            <a:ext cx="6186502" cy="582594"/>
          </a:xfrm>
        </p:spPr>
        <p:txBody>
          <a:bodyPr/>
          <a:lstStyle/>
          <a:p>
            <a:r>
              <a:rPr lang="fr-FR" sz="4000" b="1" dirty="0" smtClean="0"/>
              <a:t>Objectifs de la </a:t>
            </a:r>
            <a:r>
              <a:rPr lang="fr-FR" sz="4000" b="1" dirty="0"/>
              <a:t>séance</a:t>
            </a:r>
          </a:p>
        </p:txBody>
      </p:sp>
      <p:sp>
        <p:nvSpPr>
          <p:cNvPr id="3" name="Content Placeholder 2"/>
          <p:cNvSpPr>
            <a:spLocks noGrp="1"/>
          </p:cNvSpPr>
          <p:nvPr>
            <p:ph idx="1"/>
          </p:nvPr>
        </p:nvSpPr>
        <p:spPr>
          <a:xfrm>
            <a:off x="323528" y="1700808"/>
            <a:ext cx="8496944" cy="4392488"/>
          </a:xfrm>
        </p:spPr>
        <p:txBody>
          <a:bodyPr/>
          <a:lstStyle/>
          <a:p>
            <a:pPr lvl="0"/>
            <a:r>
              <a:rPr lang="fr-FR" dirty="0"/>
              <a:t>Identifier les caractéristiques d’un Flash </a:t>
            </a:r>
            <a:r>
              <a:rPr lang="fr-FR" dirty="0" err="1"/>
              <a:t>Appeal</a:t>
            </a:r>
            <a:r>
              <a:rPr lang="fr-FR" dirty="0"/>
              <a:t> (« Appel éclair »)  et du Plan de réponse humanitaire (PRH) et </a:t>
            </a:r>
            <a:r>
              <a:rPr lang="fr-FR" dirty="0" smtClean="0"/>
              <a:t>expliquer </a:t>
            </a:r>
            <a:r>
              <a:rPr lang="fr-FR" dirty="0"/>
              <a:t>leurs fonctions.</a:t>
            </a:r>
            <a:endParaRPr lang="en-US" dirty="0"/>
          </a:p>
          <a:p>
            <a:pPr lvl="0"/>
            <a:r>
              <a:rPr lang="fr-FR" dirty="0"/>
              <a:t>Décrire le rôle du cluster dans le </a:t>
            </a:r>
            <a:r>
              <a:rPr lang="fr-FR" dirty="0" smtClean="0"/>
              <a:t>développement </a:t>
            </a:r>
            <a:r>
              <a:rPr lang="fr-FR" dirty="0"/>
              <a:t>d’un Flash </a:t>
            </a:r>
            <a:r>
              <a:rPr lang="fr-FR" dirty="0" err="1"/>
              <a:t>Appeal</a:t>
            </a:r>
            <a:r>
              <a:rPr lang="fr-FR" dirty="0"/>
              <a:t> et du PRH </a:t>
            </a:r>
            <a:endParaRPr lang="en-US" dirty="0"/>
          </a:p>
          <a:p>
            <a:pPr lvl="0"/>
            <a:r>
              <a:rPr lang="fr-FR" dirty="0"/>
              <a:t>Expliquer </a:t>
            </a:r>
            <a:r>
              <a:rPr lang="fr-FR" dirty="0" smtClean="0"/>
              <a:t>le rôle </a:t>
            </a:r>
            <a:r>
              <a:rPr lang="fr-FR" dirty="0"/>
              <a:t>du CCN et des partenaires du cluster nutrition </a:t>
            </a:r>
            <a:endParaRPr lang="fr-FR" dirty="0" smtClean="0"/>
          </a:p>
          <a:p>
            <a:endParaRPr lang="fr-FR" dirty="0"/>
          </a:p>
        </p:txBody>
      </p:sp>
    </p:spTree>
    <p:extLst>
      <p:ext uri="{BB962C8B-B14F-4D97-AF65-F5344CB8AC3E}">
        <p14:creationId xmlns:p14="http://schemas.microsoft.com/office/powerpoint/2010/main" val="1325427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62670"/>
            <a:ext cx="8229600" cy="634082"/>
          </a:xfrm>
          <a:noFill/>
        </p:spPr>
        <p:txBody>
          <a:bodyPr>
            <a:noAutofit/>
          </a:bodyPr>
          <a:lstStyle/>
          <a:p>
            <a:pPr algn="ctr" eaLnBrk="1" hangingPunct="1">
              <a:defRPr/>
            </a:pPr>
            <a:r>
              <a:rPr lang="fr-FR" sz="4000" dirty="0" smtClean="0">
                <a:ea typeface="+mj-ea"/>
              </a:rPr>
              <a:t>Le faire fonctionner</a:t>
            </a:r>
          </a:p>
        </p:txBody>
      </p:sp>
      <p:sp>
        <p:nvSpPr>
          <p:cNvPr id="103427" name="Rectangle 3"/>
          <p:cNvSpPr>
            <a:spLocks noGrp="1" noChangeArrowheads="1"/>
          </p:cNvSpPr>
          <p:nvPr>
            <p:ph type="body" idx="1"/>
          </p:nvPr>
        </p:nvSpPr>
        <p:spPr>
          <a:xfrm>
            <a:off x="617083" y="1277070"/>
            <a:ext cx="3810901" cy="639762"/>
          </a:xfrm>
          <a:solidFill>
            <a:schemeClr val="tx2"/>
          </a:solidFill>
        </p:spPr>
        <p:txBody>
          <a:bodyPr>
            <a:normAutofit/>
          </a:bodyPr>
          <a:lstStyle/>
          <a:p>
            <a:pPr eaLnBrk="1" hangingPunct="1">
              <a:lnSpc>
                <a:spcPct val="90000"/>
              </a:lnSpc>
              <a:buClr>
                <a:srgbClr val="FF0000"/>
              </a:buClr>
              <a:buSzPct val="110000"/>
            </a:pPr>
            <a:r>
              <a:rPr lang="fr-FR" sz="3600" dirty="0" smtClean="0">
                <a:solidFill>
                  <a:schemeClr val="bg1"/>
                </a:solidFill>
                <a:effectLst>
                  <a:outerShdw blurRad="38100" dist="38100" dir="2700000" algn="tl">
                    <a:srgbClr val="000000"/>
                  </a:outerShdw>
                </a:effectLst>
              </a:rPr>
              <a:t>Limites </a:t>
            </a:r>
            <a:endParaRPr lang="fr-FR" sz="3600" dirty="0">
              <a:solidFill>
                <a:schemeClr val="bg1"/>
              </a:solidFill>
              <a:effectLst>
                <a:outerShdw blurRad="38100" dist="38100" dir="2700000" algn="tl">
                  <a:srgbClr val="000000"/>
                </a:outerShdw>
              </a:effectLst>
            </a:endParaRPr>
          </a:p>
        </p:txBody>
      </p:sp>
      <p:sp>
        <p:nvSpPr>
          <p:cNvPr id="4" name="Content Placeholder 3"/>
          <p:cNvSpPr>
            <a:spLocks noGrp="1"/>
          </p:cNvSpPr>
          <p:nvPr>
            <p:ph sz="half" idx="2"/>
          </p:nvPr>
        </p:nvSpPr>
        <p:spPr>
          <a:xfrm>
            <a:off x="323528" y="2060848"/>
            <a:ext cx="4248472" cy="4536504"/>
          </a:xfrm>
        </p:spPr>
        <p:txBody>
          <a:bodyPr/>
          <a:lstStyle/>
          <a:p>
            <a:pPr>
              <a:spcBef>
                <a:spcPts val="0"/>
              </a:spcBef>
              <a:buClr>
                <a:srgbClr val="FF0000"/>
              </a:buClr>
              <a:buSzPct val="110000"/>
              <a:buFont typeface="Wingdings" pitchFamily="2" charset="2"/>
              <a:buChar char="û"/>
            </a:pPr>
            <a:r>
              <a:rPr lang="fr-FR" dirty="0"/>
              <a:t>Plans deviennent obsolètes</a:t>
            </a:r>
          </a:p>
          <a:p>
            <a:pPr>
              <a:spcBef>
                <a:spcPts val="0"/>
              </a:spcBef>
              <a:buClr>
                <a:srgbClr val="FF0000"/>
              </a:buClr>
              <a:buSzPct val="110000"/>
              <a:buFont typeface="Wingdings" pitchFamily="2" charset="2"/>
              <a:buChar char="û"/>
            </a:pPr>
            <a:r>
              <a:rPr lang="fr-FR" dirty="0"/>
              <a:t>Peu précis </a:t>
            </a:r>
          </a:p>
          <a:p>
            <a:pPr>
              <a:spcBef>
                <a:spcPts val="0"/>
              </a:spcBef>
              <a:buClr>
                <a:srgbClr val="FF0000"/>
              </a:buClr>
              <a:buSzPct val="110000"/>
              <a:buFont typeface="Wingdings" pitchFamily="2" charset="2"/>
              <a:buChar char="û"/>
            </a:pPr>
            <a:r>
              <a:rPr lang="fr-FR" dirty="0"/>
              <a:t>Divergences entre les capacités et les </a:t>
            </a:r>
            <a:r>
              <a:rPr lang="fr-FR" dirty="0" smtClean="0"/>
              <a:t>mandats des partenaires </a:t>
            </a:r>
          </a:p>
          <a:p>
            <a:pPr>
              <a:spcBef>
                <a:spcPts val="0"/>
              </a:spcBef>
              <a:buClr>
                <a:srgbClr val="FF0000"/>
              </a:buClr>
              <a:buSzPct val="110000"/>
              <a:buFont typeface="Wingdings" pitchFamily="2" charset="2"/>
              <a:buChar char="û"/>
            </a:pPr>
            <a:r>
              <a:rPr lang="fr-FR" dirty="0" smtClean="0"/>
              <a:t>Irréalistes </a:t>
            </a:r>
            <a:endParaRPr lang="fr-FR" dirty="0"/>
          </a:p>
          <a:p>
            <a:pPr>
              <a:spcBef>
                <a:spcPts val="0"/>
              </a:spcBef>
              <a:buClr>
                <a:srgbClr val="FF0000"/>
              </a:buClr>
              <a:buSzPct val="110000"/>
              <a:buFont typeface="Wingdings" pitchFamily="2" charset="2"/>
              <a:buChar char="û"/>
            </a:pPr>
            <a:r>
              <a:rPr lang="fr-FR" dirty="0"/>
              <a:t>Perçus comme orientés en faveur d’un organisme particulier</a:t>
            </a:r>
          </a:p>
          <a:p>
            <a:pPr>
              <a:spcBef>
                <a:spcPts val="0"/>
              </a:spcBef>
              <a:buClr>
                <a:srgbClr val="FF0000"/>
              </a:buClr>
              <a:buSzPct val="110000"/>
              <a:buFont typeface="Wingdings" pitchFamily="2" charset="2"/>
              <a:buChar char="û"/>
            </a:pPr>
            <a:r>
              <a:rPr lang="fr-FR" dirty="0"/>
              <a:t>Les pressions des donateurs peuvent influencer le contenu </a:t>
            </a:r>
          </a:p>
        </p:txBody>
      </p:sp>
      <p:sp>
        <p:nvSpPr>
          <p:cNvPr id="5" name="Text Placeholder 4"/>
          <p:cNvSpPr>
            <a:spLocks noGrp="1"/>
          </p:cNvSpPr>
          <p:nvPr>
            <p:ph type="body" sz="quarter" idx="3"/>
          </p:nvPr>
        </p:nvSpPr>
        <p:spPr>
          <a:xfrm>
            <a:off x="4645025" y="1277070"/>
            <a:ext cx="4041775" cy="639762"/>
          </a:xfrm>
          <a:solidFill>
            <a:schemeClr val="accent3">
              <a:lumMod val="60000"/>
              <a:lumOff val="40000"/>
            </a:schemeClr>
          </a:solidFill>
        </p:spPr>
        <p:txBody>
          <a:bodyPr>
            <a:noAutofit/>
          </a:bodyPr>
          <a:lstStyle/>
          <a:p>
            <a:r>
              <a:rPr lang="fr-FR" sz="3600" dirty="0" smtClean="0">
                <a:solidFill>
                  <a:schemeClr val="bg1"/>
                </a:solidFill>
                <a:effectLst>
                  <a:outerShdw blurRad="38100" dist="38100" dir="2700000" algn="tl">
                    <a:srgbClr val="000000"/>
                  </a:outerShdw>
                </a:effectLst>
                <a:latin typeface="Century Gothic" charset="0"/>
              </a:rPr>
              <a:t>Facilitateurs </a:t>
            </a:r>
            <a:endParaRPr lang="fr-FR" sz="3600" dirty="0">
              <a:solidFill>
                <a:schemeClr val="bg1"/>
              </a:solidFill>
              <a:effectLst>
                <a:outerShdw blurRad="38100" dist="38100" dir="2700000" algn="tl">
                  <a:srgbClr val="000000"/>
                </a:outerShdw>
              </a:effectLst>
              <a:latin typeface="Century Gothic" charset="0"/>
            </a:endParaRPr>
          </a:p>
        </p:txBody>
      </p:sp>
      <p:sp>
        <p:nvSpPr>
          <p:cNvPr id="6" name="Content Placeholder 5"/>
          <p:cNvSpPr>
            <a:spLocks noGrp="1"/>
          </p:cNvSpPr>
          <p:nvPr>
            <p:ph sz="quarter" idx="4"/>
          </p:nvPr>
        </p:nvSpPr>
        <p:spPr>
          <a:xfrm>
            <a:off x="4645025" y="2060848"/>
            <a:ext cx="4498975" cy="4752528"/>
          </a:xfrm>
        </p:spPr>
        <p:txBody>
          <a:bodyPr>
            <a:normAutofit/>
          </a:bodyPr>
          <a:lstStyle/>
          <a:p>
            <a:pPr indent="-87313">
              <a:buClr>
                <a:srgbClr val="008000"/>
              </a:buClr>
              <a:buFont typeface="Wingdings" pitchFamily="2" charset="2"/>
              <a:buChar char="ü"/>
            </a:pPr>
            <a:r>
              <a:rPr lang="fr-FR" dirty="0"/>
              <a:t>Représentation équitable </a:t>
            </a:r>
            <a:r>
              <a:rPr lang="fr-FR" dirty="0" smtClean="0"/>
              <a:t>du SAG ou autres structures </a:t>
            </a:r>
            <a:endParaRPr lang="fr-FR" dirty="0"/>
          </a:p>
          <a:p>
            <a:pPr indent="-87313">
              <a:buClr>
                <a:srgbClr val="008000"/>
              </a:buClr>
              <a:buFont typeface="Wingdings" pitchFamily="2" charset="2"/>
              <a:buChar char="ü"/>
            </a:pPr>
            <a:r>
              <a:rPr lang="fr-FR" dirty="0"/>
              <a:t>Décisions basées sur des faits</a:t>
            </a:r>
          </a:p>
          <a:p>
            <a:pPr indent="-87313">
              <a:buClr>
                <a:srgbClr val="008000"/>
              </a:buClr>
              <a:buFont typeface="Wingdings" pitchFamily="2" charset="2"/>
              <a:buChar char="ü"/>
            </a:pPr>
            <a:r>
              <a:rPr lang="fr-FR" dirty="0"/>
              <a:t>Consultation périodique de toutes les parties concernées</a:t>
            </a:r>
          </a:p>
          <a:p>
            <a:pPr indent="-87313">
              <a:buClr>
                <a:srgbClr val="008000"/>
              </a:buClr>
              <a:buFont typeface="Wingdings" pitchFamily="2" charset="2"/>
              <a:buChar char="ü"/>
            </a:pPr>
            <a:r>
              <a:rPr lang="fr-FR" dirty="0"/>
              <a:t>Révision et mise </a:t>
            </a:r>
            <a:r>
              <a:rPr lang="fr-FR" dirty="0" smtClean="0"/>
              <a:t>à </a:t>
            </a:r>
            <a:r>
              <a:rPr lang="fr-FR" dirty="0"/>
              <a:t>jour permanente</a:t>
            </a:r>
          </a:p>
          <a:p>
            <a:pPr indent="-87313">
              <a:buClr>
                <a:srgbClr val="008000"/>
              </a:buClr>
              <a:buFont typeface="Wingdings" pitchFamily="2" charset="2"/>
              <a:buChar char="ü"/>
            </a:pPr>
            <a:r>
              <a:rPr lang="fr-FR" dirty="0"/>
              <a:t>Les plans sont flexibles, réalistes et </a:t>
            </a:r>
            <a:r>
              <a:rPr lang="fr-FR" dirty="0" smtClean="0"/>
              <a:t>adéquats</a:t>
            </a:r>
            <a:endParaRPr lang="fr-FR" dirty="0"/>
          </a:p>
        </p:txBody>
      </p:sp>
      <p:sp>
        <p:nvSpPr>
          <p:cNvPr id="3" name="Slide Number Placeholder 2"/>
          <p:cNvSpPr>
            <a:spLocks noGrp="1"/>
          </p:cNvSpPr>
          <p:nvPr>
            <p:ph type="sldNum" sz="quarter" idx="12"/>
          </p:nvPr>
        </p:nvSpPr>
        <p:spPr/>
        <p:txBody>
          <a:bodyPr/>
          <a:lstStyle/>
          <a:p>
            <a:fld id="{463A8DF2-A33D-47C5-8292-C15D51C2C28A}" type="slidenum">
              <a:rPr lang="fr-FR" smtClean="0"/>
              <a:t>20</a:t>
            </a:fld>
            <a:endParaRPr lang="fr-FR"/>
          </a:p>
        </p:txBody>
      </p:sp>
    </p:spTree>
    <p:extLst>
      <p:ext uri="{BB962C8B-B14F-4D97-AF65-F5344CB8AC3E}">
        <p14:creationId xmlns:p14="http://schemas.microsoft.com/office/powerpoint/2010/main" val="42546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128792" cy="720080"/>
          </a:xfrm>
        </p:spPr>
        <p:txBody>
          <a:bodyPr>
            <a:noAutofit/>
          </a:bodyPr>
          <a:lstStyle/>
          <a:p>
            <a:r>
              <a:rPr lang="fr-FR" sz="3200" dirty="0" smtClean="0">
                <a:effectLst/>
              </a:rPr>
              <a:t>Problèmes fréquents …</a:t>
            </a:r>
            <a:endParaRPr lang="fr-FR" sz="3200" dirty="0">
              <a:effectLst/>
            </a:endParaRPr>
          </a:p>
        </p:txBody>
      </p:sp>
      <p:sp>
        <p:nvSpPr>
          <p:cNvPr id="6" name="Content Placeholder 5"/>
          <p:cNvSpPr>
            <a:spLocks noGrp="1"/>
          </p:cNvSpPr>
          <p:nvPr>
            <p:ph idx="1"/>
          </p:nvPr>
        </p:nvSpPr>
        <p:spPr>
          <a:xfrm>
            <a:off x="107504" y="1412776"/>
            <a:ext cx="8784976" cy="5040560"/>
          </a:xfrm>
        </p:spPr>
        <p:txBody>
          <a:bodyPr>
            <a:noAutofit/>
          </a:bodyPr>
          <a:lstStyle/>
          <a:p>
            <a:pPr>
              <a:spcBef>
                <a:spcPts val="0"/>
              </a:spcBef>
              <a:spcAft>
                <a:spcPts val="600"/>
              </a:spcAft>
            </a:pPr>
            <a:r>
              <a:rPr lang="fr-FR" sz="2400" dirty="0"/>
              <a:t>Une organisation a dit qu’elle allait commencer un programme, qui se retrouve donc classé en attente dans le recensement des capacités et la planification de la réponse, mais le programme n'a pas encore commencé.</a:t>
            </a:r>
          </a:p>
          <a:p>
            <a:pPr>
              <a:spcBef>
                <a:spcPts val="0"/>
              </a:spcBef>
              <a:spcAft>
                <a:spcPts val="600"/>
              </a:spcAft>
            </a:pPr>
            <a:r>
              <a:rPr lang="fr-FR" sz="2400" dirty="0"/>
              <a:t>L'agence chef de file (CLA) ne remplit pas son engagement de</a:t>
            </a:r>
            <a:r>
              <a:rPr lang="fr-FR" sz="2400" dirty="0" smtClean="0"/>
              <a:t> </a:t>
            </a:r>
            <a:r>
              <a:rPr lang="fr-FR" sz="2400" dirty="0"/>
              <a:t>mise en œuvre.</a:t>
            </a:r>
          </a:p>
          <a:p>
            <a:pPr>
              <a:spcBef>
                <a:spcPts val="0"/>
              </a:spcBef>
              <a:spcAft>
                <a:spcPts val="600"/>
              </a:spcAft>
            </a:pPr>
            <a:r>
              <a:rPr lang="fr-FR" sz="2400" dirty="0"/>
              <a:t>Un partenaire veut changer son engagement de</a:t>
            </a:r>
            <a:r>
              <a:rPr lang="fr-FR" sz="2400" dirty="0" smtClean="0"/>
              <a:t> mise </a:t>
            </a:r>
            <a:r>
              <a:rPr lang="fr-FR" sz="2400" dirty="0"/>
              <a:t>en œuvre, mais cela aura une incidence sur d'autres aspects de la réponse.</a:t>
            </a:r>
          </a:p>
          <a:p>
            <a:pPr>
              <a:spcBef>
                <a:spcPts val="0"/>
              </a:spcBef>
              <a:spcAft>
                <a:spcPts val="600"/>
              </a:spcAft>
            </a:pPr>
            <a:r>
              <a:rPr lang="fr-FR" sz="2400" dirty="0"/>
              <a:t>Un partenaire a développé un projet qui se révèle ne pas refléter la vision commune de la réponse du Cluster Nutrition</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t>21</a:t>
            </a:fld>
            <a:endParaRPr lang="fr-FR"/>
          </a:p>
        </p:txBody>
      </p:sp>
    </p:spTree>
    <p:extLst>
      <p:ext uri="{BB962C8B-B14F-4D97-AF65-F5344CB8AC3E}">
        <p14:creationId xmlns:p14="http://schemas.microsoft.com/office/powerpoint/2010/main" val="216177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3A8DF2-A33D-47C5-8292-C15D51C2C28A}" type="slidenum">
              <a:rPr lang="fr-FR" smtClean="0"/>
              <a:t>3</a:t>
            </a:fld>
            <a:endParaRPr lang="fr-FR"/>
          </a:p>
        </p:txBody>
      </p:sp>
      <p:sp>
        <p:nvSpPr>
          <p:cNvPr id="4" name="Oval 3"/>
          <p:cNvSpPr/>
          <p:nvPr/>
        </p:nvSpPr>
        <p:spPr>
          <a:xfrm>
            <a:off x="7164288" y="2348880"/>
            <a:ext cx="172819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Content Placeholder 3"/>
          <p:cNvPicPr>
            <a:picLocks noChangeAspect="1"/>
          </p:cNvPicPr>
          <p:nvPr/>
        </p:nvPicPr>
        <p:blipFill>
          <a:blip r:embed="rId3"/>
          <a:stretch>
            <a:fillRect/>
          </a:stretch>
        </p:blipFill>
        <p:spPr>
          <a:xfrm>
            <a:off x="1115616" y="1382624"/>
            <a:ext cx="7128792" cy="5316388"/>
          </a:xfrm>
          <a:prstGeom prst="rect">
            <a:avLst/>
          </a:prstGeom>
        </p:spPr>
      </p:pic>
      <p:sp>
        <p:nvSpPr>
          <p:cNvPr id="6" name="Oval 5"/>
          <p:cNvSpPr/>
          <p:nvPr/>
        </p:nvSpPr>
        <p:spPr>
          <a:xfrm>
            <a:off x="5617698" y="4049378"/>
            <a:ext cx="1136537" cy="875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5"/>
          <p:cNvSpPr txBox="1">
            <a:spLocks/>
          </p:cNvSpPr>
          <p:nvPr/>
        </p:nvSpPr>
        <p:spPr>
          <a:xfrm>
            <a:off x="971600" y="830182"/>
            <a:ext cx="7416824" cy="582594"/>
          </a:xfrm>
          <a:prstGeom prst="rect">
            <a:avLst/>
          </a:prstGeom>
        </p:spPr>
        <p:txBody>
          <a:bodyPr>
            <a:normAutofit fontScale="82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fr-FR" dirty="0" smtClean="0"/>
              <a:t>Le cycle du programme humanitaire</a:t>
            </a:r>
            <a:endParaRPr lang="fr-FR" dirty="0"/>
          </a:p>
        </p:txBody>
      </p:sp>
      <p:sp>
        <p:nvSpPr>
          <p:cNvPr id="2" name="TextBox 1"/>
          <p:cNvSpPr txBox="1"/>
          <p:nvPr/>
        </p:nvSpPr>
        <p:spPr>
          <a:xfrm>
            <a:off x="6726054" y="5498683"/>
            <a:ext cx="1800200" cy="1200329"/>
          </a:xfrm>
          <a:prstGeom prst="rect">
            <a:avLst/>
          </a:prstGeom>
          <a:noFill/>
        </p:spPr>
        <p:txBody>
          <a:bodyPr wrap="square" rtlCol="0">
            <a:spAutoFit/>
          </a:bodyPr>
          <a:lstStyle/>
          <a:p>
            <a:pPr marL="342900" indent="-342900">
              <a:buAutoNum type="arabicPeriod"/>
            </a:pPr>
            <a:r>
              <a:rPr lang="fr-FR" dirty="0" smtClean="0">
                <a:solidFill>
                  <a:srgbClr val="FF0000"/>
                </a:solidFill>
              </a:rPr>
              <a:t>Flash </a:t>
            </a:r>
            <a:r>
              <a:rPr lang="fr-FR" dirty="0" err="1" smtClean="0">
                <a:solidFill>
                  <a:srgbClr val="FF0000"/>
                </a:solidFill>
              </a:rPr>
              <a:t>Appeal</a:t>
            </a:r>
            <a:r>
              <a:rPr lang="fr-FR" dirty="0" smtClean="0">
                <a:solidFill>
                  <a:srgbClr val="FF0000"/>
                </a:solidFill>
              </a:rPr>
              <a:t> (if </a:t>
            </a:r>
            <a:r>
              <a:rPr lang="fr-FR" dirty="0" err="1" smtClean="0">
                <a:solidFill>
                  <a:srgbClr val="FF0000"/>
                </a:solidFill>
              </a:rPr>
              <a:t>needed</a:t>
            </a:r>
            <a:r>
              <a:rPr lang="fr-FR" dirty="0" smtClean="0">
                <a:solidFill>
                  <a:srgbClr val="FF0000"/>
                </a:solidFill>
              </a:rPr>
              <a:t>)</a:t>
            </a:r>
          </a:p>
          <a:p>
            <a:pPr marL="342900" indent="-342900">
              <a:buAutoNum type="arabicPeriod"/>
            </a:pPr>
            <a:r>
              <a:rPr lang="fr-FR" dirty="0" smtClean="0">
                <a:solidFill>
                  <a:srgbClr val="FF0000"/>
                </a:solidFill>
              </a:rPr>
              <a:t>HRP</a:t>
            </a:r>
            <a:endParaRPr lang="fr-FR" dirty="0">
              <a:solidFill>
                <a:srgbClr val="FF0000"/>
              </a:solidFill>
            </a:endParaRPr>
          </a:p>
        </p:txBody>
      </p:sp>
    </p:spTree>
    <p:extLst>
      <p:ext uri="{BB962C8B-B14F-4D97-AF65-F5344CB8AC3E}">
        <p14:creationId xmlns:p14="http://schemas.microsoft.com/office/powerpoint/2010/main" val="429468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620688"/>
            <a:ext cx="6186502" cy="582594"/>
          </a:xfrm>
        </p:spPr>
        <p:txBody>
          <a:bodyPr/>
          <a:lstStyle/>
          <a:p>
            <a:r>
              <a:rPr lang="fr-FR" dirty="0" smtClean="0"/>
              <a:t>Flash </a:t>
            </a:r>
            <a:r>
              <a:rPr lang="fr-FR" dirty="0" err="1" smtClean="0"/>
              <a:t>Appeal</a:t>
            </a:r>
            <a:endParaRPr lang="fr-FR" dirty="0"/>
          </a:p>
        </p:txBody>
      </p:sp>
      <p:sp>
        <p:nvSpPr>
          <p:cNvPr id="4" name="Rectangle 3"/>
          <p:cNvSpPr/>
          <p:nvPr/>
        </p:nvSpPr>
        <p:spPr>
          <a:xfrm>
            <a:off x="0" y="2059101"/>
            <a:ext cx="9144000" cy="3170099"/>
          </a:xfrm>
          <a:prstGeom prst="rect">
            <a:avLst/>
          </a:prstGeom>
        </p:spPr>
        <p:txBody>
          <a:bodyPr wrap="square">
            <a:spAutoFit/>
          </a:bodyPr>
          <a:lstStyle/>
          <a:p>
            <a:pPr marL="342900" indent="-342900">
              <a:spcAft>
                <a:spcPts val="600"/>
              </a:spcAft>
              <a:buFont typeface="Arial" panose="020B0604020202020204" pitchFamily="34" charset="0"/>
              <a:buChar char="•"/>
            </a:pPr>
            <a:r>
              <a:rPr lang="fr-FR" sz="4000" dirty="0"/>
              <a:t>Comprend </a:t>
            </a:r>
            <a:r>
              <a:rPr lang="fr-FR" sz="4000" dirty="0" smtClean="0"/>
              <a:t>l’</a:t>
            </a:r>
            <a:r>
              <a:rPr lang="fr-FR" sz="4000" b="1" dirty="0" smtClean="0"/>
              <a:t>analyse </a:t>
            </a:r>
            <a:r>
              <a:rPr lang="fr-FR" sz="4000" b="1" dirty="0"/>
              <a:t>concise et </a:t>
            </a:r>
            <a:r>
              <a:rPr lang="fr-FR" sz="4000" b="1" dirty="0" smtClean="0"/>
              <a:t>chiffrée </a:t>
            </a:r>
            <a:r>
              <a:rPr lang="fr-FR" sz="4000" dirty="0" smtClean="0"/>
              <a:t>de </a:t>
            </a:r>
            <a:r>
              <a:rPr lang="fr-FR" sz="4000" dirty="0"/>
              <a:t>la portée et de la gravité de la crise humanitaire et définit les </a:t>
            </a:r>
            <a:r>
              <a:rPr lang="fr-FR" sz="4000" b="1" dirty="0"/>
              <a:t>actions prioritaires </a:t>
            </a:r>
            <a:r>
              <a:rPr lang="fr-FR" sz="4000" dirty="0"/>
              <a:t>et les </a:t>
            </a:r>
            <a:r>
              <a:rPr lang="fr-FR" sz="4000" b="1" dirty="0"/>
              <a:t>exigences préliminaires </a:t>
            </a:r>
            <a:r>
              <a:rPr lang="fr-FR" sz="4000" dirty="0"/>
              <a:t>de</a:t>
            </a:r>
            <a:r>
              <a:rPr lang="fr-FR" sz="4000" dirty="0" smtClean="0">
                <a:solidFill>
                  <a:srgbClr val="FF0000"/>
                </a:solidFill>
              </a:rPr>
              <a:t> </a:t>
            </a:r>
            <a:r>
              <a:rPr lang="fr-FR" sz="4000" dirty="0" smtClean="0"/>
              <a:t>la </a:t>
            </a:r>
            <a:r>
              <a:rPr lang="fr-FR" sz="4000" dirty="0"/>
              <a:t>réponse</a:t>
            </a:r>
            <a:r>
              <a:rPr lang="fr-FR" sz="4000" dirty="0" smtClean="0"/>
              <a:t>.</a:t>
            </a:r>
            <a:endParaRPr lang="fr-FR" sz="4000" dirty="0"/>
          </a:p>
        </p:txBody>
      </p:sp>
      <p:pic>
        <p:nvPicPr>
          <p:cNvPr id="1026" name="Picture 2" descr="https://s3.amazonaws.com/slideserve/thumb1/1_40639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312" y="55533"/>
            <a:ext cx="1728192" cy="15012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36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12776"/>
            <a:ext cx="9144000" cy="5355312"/>
          </a:xfrm>
          <a:prstGeom prst="rect">
            <a:avLst/>
          </a:prstGeom>
        </p:spPr>
        <p:txBody>
          <a:bodyPr wrap="square">
            <a:spAutoFit/>
          </a:bodyPr>
          <a:lstStyle/>
          <a:p>
            <a:pPr marL="342900" indent="-342900">
              <a:spcAft>
                <a:spcPts val="600"/>
              </a:spcAft>
              <a:buFont typeface="Arial" panose="020B0604020202020204" pitchFamily="34" charset="0"/>
              <a:buChar char="•"/>
            </a:pPr>
            <a:r>
              <a:rPr lang="fr-FR" sz="3200" dirty="0" smtClean="0"/>
              <a:t>Publié  trois </a:t>
            </a:r>
            <a:r>
              <a:rPr lang="fr-FR" sz="3200" dirty="0"/>
              <a:t>à cinq jours après une </a:t>
            </a:r>
            <a:r>
              <a:rPr lang="fr-FR" sz="3200" b="1" dirty="0"/>
              <a:t>urgence d'apparition soudaine</a:t>
            </a:r>
            <a:r>
              <a:rPr lang="fr-FR" sz="3200" dirty="0"/>
              <a:t>, </a:t>
            </a:r>
            <a:endParaRPr lang="fr-FR" sz="3200" dirty="0" smtClean="0"/>
          </a:p>
          <a:p>
            <a:pPr marL="800100" lvl="1" indent="-342900">
              <a:spcAft>
                <a:spcPts val="600"/>
              </a:spcAft>
              <a:buFont typeface="Arial" panose="020B0604020202020204" pitchFamily="34" charset="0"/>
              <a:buChar char="•"/>
            </a:pPr>
            <a:r>
              <a:rPr lang="fr-FR" sz="3200" dirty="0" smtClean="0"/>
              <a:t>ou </a:t>
            </a:r>
            <a:r>
              <a:rPr lang="fr-FR" sz="3200" dirty="0"/>
              <a:t>quand le </a:t>
            </a:r>
            <a:r>
              <a:rPr lang="fr-FR" sz="3200" dirty="0" smtClean="0"/>
              <a:t>CH et l’EHP déterminent </a:t>
            </a:r>
            <a:r>
              <a:rPr lang="fr-FR" sz="3200" dirty="0"/>
              <a:t>un </a:t>
            </a:r>
            <a:r>
              <a:rPr lang="fr-FR" sz="3200" dirty="0" smtClean="0"/>
              <a:t>nouveau besoin au cours d’une crise prolongée ou d’apparition lente, face </a:t>
            </a:r>
            <a:r>
              <a:rPr lang="fr-FR" sz="3200" dirty="0"/>
              <a:t>à un </a:t>
            </a:r>
            <a:r>
              <a:rPr lang="fr-FR" sz="3200" b="1" dirty="0" smtClean="0"/>
              <a:t>pic significatif </a:t>
            </a:r>
            <a:r>
              <a:rPr lang="fr-FR" sz="3200" b="1" dirty="0"/>
              <a:t>et </a:t>
            </a:r>
            <a:r>
              <a:rPr lang="fr-FR" sz="3200" b="1" dirty="0" smtClean="0"/>
              <a:t>inattendu </a:t>
            </a:r>
            <a:r>
              <a:rPr lang="fr-FR" sz="3200" b="1" dirty="0"/>
              <a:t>des besoins </a:t>
            </a:r>
            <a:r>
              <a:rPr lang="fr-FR" sz="3200" dirty="0"/>
              <a:t>ou </a:t>
            </a:r>
            <a:r>
              <a:rPr lang="fr-FR" sz="3600" dirty="0"/>
              <a:t>à</a:t>
            </a:r>
            <a:r>
              <a:rPr lang="fr-FR" sz="3200" dirty="0" smtClean="0">
                <a:solidFill>
                  <a:srgbClr val="FF0000"/>
                </a:solidFill>
              </a:rPr>
              <a:t> </a:t>
            </a:r>
            <a:r>
              <a:rPr lang="fr-FR" sz="3200" dirty="0" smtClean="0"/>
              <a:t>un </a:t>
            </a:r>
            <a:r>
              <a:rPr lang="fr-FR" sz="3200" b="1" dirty="0"/>
              <a:t>changement dans le contexte</a:t>
            </a:r>
            <a:r>
              <a:rPr lang="fr-FR" sz="3200" dirty="0"/>
              <a:t>.</a:t>
            </a:r>
          </a:p>
          <a:p>
            <a:pPr marL="342900" indent="-342900">
              <a:spcAft>
                <a:spcPts val="600"/>
              </a:spcAft>
              <a:buFont typeface="Arial" panose="020B0604020202020204" pitchFamily="34" charset="0"/>
              <a:buChar char="•"/>
            </a:pPr>
            <a:r>
              <a:rPr lang="fr-FR" sz="3200" dirty="0" smtClean="0"/>
              <a:t>Durée de 3 à 6 </a:t>
            </a:r>
            <a:r>
              <a:rPr lang="fr-FR" sz="3200" dirty="0"/>
              <a:t>mois pour faire face à de nouveaux besoins. Peut être révisé dés </a:t>
            </a:r>
            <a:r>
              <a:rPr lang="fr-FR" sz="3200" dirty="0" smtClean="0"/>
              <a:t>que </a:t>
            </a:r>
            <a:r>
              <a:rPr lang="fr-FR" sz="3200" dirty="0"/>
              <a:t>de</a:t>
            </a:r>
            <a:r>
              <a:rPr lang="fr-FR" sz="3200" dirty="0" smtClean="0"/>
              <a:t> nouvelles </a:t>
            </a:r>
            <a:r>
              <a:rPr lang="fr-FR" sz="3200" dirty="0"/>
              <a:t>informations apparaissent</a:t>
            </a:r>
            <a:r>
              <a:rPr lang="fr-FR" sz="3200" dirty="0" smtClean="0"/>
              <a:t>.</a:t>
            </a:r>
          </a:p>
        </p:txBody>
      </p:sp>
      <p:pic>
        <p:nvPicPr>
          <p:cNvPr id="1026" name="Picture 2" descr="https://s3.amazonaws.com/slideserve/thumb1/1_40639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312" y="55533"/>
            <a:ext cx="1728192" cy="15012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63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41" y="550600"/>
            <a:ext cx="9144000" cy="6307400"/>
          </a:xfrm>
          <a:prstGeom prst="rect">
            <a:avLst/>
          </a:prstGeom>
        </p:spPr>
      </p:pic>
      <p:sp>
        <p:nvSpPr>
          <p:cNvPr id="2" name="Title 1"/>
          <p:cNvSpPr>
            <a:spLocks noGrp="1"/>
          </p:cNvSpPr>
          <p:nvPr>
            <p:ph type="title"/>
          </p:nvPr>
        </p:nvSpPr>
        <p:spPr>
          <a:xfrm>
            <a:off x="1049794" y="44624"/>
            <a:ext cx="6186502" cy="582594"/>
          </a:xfrm>
          <a:solidFill>
            <a:schemeClr val="bg1"/>
          </a:solidFill>
        </p:spPr>
        <p:txBody>
          <a:bodyPr/>
          <a:lstStyle/>
          <a:p>
            <a:pPr algn="ctr"/>
            <a:r>
              <a:rPr lang="fr-FR" sz="3600" b="1" dirty="0" smtClean="0"/>
              <a:t>Développement du PRH</a:t>
            </a:r>
            <a:endParaRPr lang="fr-FR" sz="3600" b="1" dirty="0"/>
          </a:p>
        </p:txBody>
      </p:sp>
    </p:spTree>
    <p:extLst>
      <p:ext uri="{BB962C8B-B14F-4D97-AF65-F5344CB8AC3E}">
        <p14:creationId xmlns:p14="http://schemas.microsoft.com/office/powerpoint/2010/main" val="73617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692696"/>
            <a:ext cx="6186502" cy="582594"/>
          </a:xfrm>
        </p:spPr>
        <p:txBody>
          <a:bodyPr/>
          <a:lstStyle/>
          <a:p>
            <a:r>
              <a:rPr lang="fr-FR" sz="3800" dirty="0" smtClean="0"/>
              <a:t>Plan de réponse humanitaire</a:t>
            </a:r>
            <a:endParaRPr lang="fr-FR" sz="3800" dirty="0"/>
          </a:p>
        </p:txBody>
      </p:sp>
      <p:sp>
        <p:nvSpPr>
          <p:cNvPr id="5" name="Content Placeholder 4"/>
          <p:cNvSpPr>
            <a:spLocks noGrp="1"/>
          </p:cNvSpPr>
          <p:nvPr>
            <p:ph idx="1"/>
          </p:nvPr>
        </p:nvSpPr>
        <p:spPr>
          <a:xfrm>
            <a:off x="107504" y="1628800"/>
            <a:ext cx="8856984" cy="4896544"/>
          </a:xfrm>
          <a:solidFill>
            <a:schemeClr val="bg1"/>
          </a:solidFill>
        </p:spPr>
        <p:txBody>
          <a:bodyPr>
            <a:noAutofit/>
          </a:bodyPr>
          <a:lstStyle/>
          <a:p>
            <a:r>
              <a:rPr lang="fr-FR" sz="3600" b="1" dirty="0" smtClean="0"/>
              <a:t>Pourquoi ?</a:t>
            </a:r>
          </a:p>
          <a:p>
            <a:pPr lvl="1"/>
            <a:r>
              <a:rPr lang="fr-FR" sz="3600" dirty="0" smtClean="0"/>
              <a:t>Etablir l’orientation globale et les objectifs stratégiques (OS) de la réponse</a:t>
            </a:r>
          </a:p>
          <a:p>
            <a:pPr lvl="1"/>
            <a:r>
              <a:rPr lang="fr-FR" sz="3600" dirty="0" smtClean="0"/>
              <a:t>Communiquer </a:t>
            </a:r>
            <a:r>
              <a:rPr lang="fr-FR" sz="3600" dirty="0"/>
              <a:t>sur la réponse du cluster, basée sur les évaluations des besoins</a:t>
            </a:r>
            <a:r>
              <a:rPr lang="fr-FR" sz="3600" dirty="0" smtClean="0"/>
              <a:t>. </a:t>
            </a:r>
          </a:p>
        </p:txBody>
      </p:sp>
    </p:spTree>
    <p:extLst>
      <p:ext uri="{BB962C8B-B14F-4D97-AF65-F5344CB8AC3E}">
        <p14:creationId xmlns:p14="http://schemas.microsoft.com/office/powerpoint/2010/main" val="32603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692696"/>
            <a:ext cx="6186502" cy="582594"/>
          </a:xfrm>
        </p:spPr>
        <p:txBody>
          <a:bodyPr/>
          <a:lstStyle/>
          <a:p>
            <a:r>
              <a:rPr lang="fr-FR" sz="3800" dirty="0" smtClean="0"/>
              <a:t>Plan de réponse humanitaire</a:t>
            </a:r>
            <a:endParaRPr lang="fr-FR" sz="3800" dirty="0"/>
          </a:p>
        </p:txBody>
      </p:sp>
      <p:sp>
        <p:nvSpPr>
          <p:cNvPr id="5" name="Content Placeholder 4"/>
          <p:cNvSpPr>
            <a:spLocks noGrp="1"/>
          </p:cNvSpPr>
          <p:nvPr>
            <p:ph idx="1"/>
          </p:nvPr>
        </p:nvSpPr>
        <p:spPr>
          <a:xfrm>
            <a:off x="107504" y="1412776"/>
            <a:ext cx="9036496" cy="5445224"/>
          </a:xfrm>
          <a:solidFill>
            <a:schemeClr val="bg1"/>
          </a:solidFill>
        </p:spPr>
        <p:txBody>
          <a:bodyPr>
            <a:noAutofit/>
          </a:bodyPr>
          <a:lstStyle/>
          <a:p>
            <a:r>
              <a:rPr lang="fr-FR" b="1" dirty="0" smtClean="0"/>
              <a:t>Quand ?</a:t>
            </a:r>
          </a:p>
          <a:p>
            <a:pPr lvl="1"/>
            <a:r>
              <a:rPr lang="fr-FR" sz="3200" dirty="0"/>
              <a:t>Dans la plupart des pays avec des </a:t>
            </a:r>
            <a:r>
              <a:rPr lang="fr-FR" sz="3200" dirty="0" smtClean="0"/>
              <a:t>urgences prolongées, </a:t>
            </a:r>
            <a:r>
              <a:rPr lang="fr-FR" sz="3200" dirty="0"/>
              <a:t>c’</a:t>
            </a:r>
            <a:r>
              <a:rPr lang="fr-FR" sz="3200" dirty="0" smtClean="0"/>
              <a:t>est </a:t>
            </a:r>
            <a:r>
              <a:rPr lang="fr-FR" sz="3200" dirty="0"/>
              <a:t>un plan annuel ou pluriannuel.</a:t>
            </a:r>
          </a:p>
          <a:p>
            <a:pPr lvl="1"/>
            <a:r>
              <a:rPr lang="fr-FR" sz="3200" dirty="0"/>
              <a:t>Face à des situations d'urgence soudaine, le PRH doit être  revu/</a:t>
            </a:r>
            <a:r>
              <a:rPr lang="fr-FR" sz="3200" dirty="0" smtClean="0"/>
              <a:t>développé </a:t>
            </a:r>
            <a:r>
              <a:rPr lang="fr-FR" sz="3200" dirty="0"/>
              <a:t>dans les 30 jours.</a:t>
            </a:r>
          </a:p>
          <a:p>
            <a:pPr lvl="1"/>
            <a:r>
              <a:rPr lang="fr-FR" sz="3200" dirty="0"/>
              <a:t>Il suit l'évaluation </a:t>
            </a:r>
            <a:r>
              <a:rPr lang="fr-FR" sz="3200" dirty="0" smtClean="0"/>
              <a:t>de </a:t>
            </a:r>
            <a:r>
              <a:rPr lang="fr-FR" sz="3200" dirty="0"/>
              <a:t>besoins et une mise à jour </a:t>
            </a:r>
            <a:r>
              <a:rPr lang="fr-FR" sz="3200" dirty="0" smtClean="0"/>
              <a:t>du HNO </a:t>
            </a:r>
            <a:r>
              <a:rPr lang="fr-FR" sz="3200" dirty="0"/>
              <a:t>(parfois MIRA) - il répond directement à ces besoins</a:t>
            </a:r>
            <a:r>
              <a:rPr lang="fr-FR" sz="3200" dirty="0" smtClean="0"/>
              <a:t>.</a:t>
            </a:r>
          </a:p>
        </p:txBody>
      </p:sp>
    </p:spTree>
    <p:extLst>
      <p:ext uri="{BB962C8B-B14F-4D97-AF65-F5344CB8AC3E}">
        <p14:creationId xmlns:p14="http://schemas.microsoft.com/office/powerpoint/2010/main" val="28171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54" y="686166"/>
            <a:ext cx="6186502" cy="582594"/>
          </a:xfrm>
        </p:spPr>
        <p:txBody>
          <a:bodyPr/>
          <a:lstStyle/>
          <a:p>
            <a:r>
              <a:rPr lang="fr-FR" sz="4000" dirty="0" smtClean="0"/>
              <a:t>Plan de réponse humanitaire</a:t>
            </a:r>
            <a:endParaRPr lang="fr-FR" sz="4000" dirty="0"/>
          </a:p>
        </p:txBody>
      </p:sp>
      <p:sp>
        <p:nvSpPr>
          <p:cNvPr id="3" name="Content Placeholder 2"/>
          <p:cNvSpPr>
            <a:spLocks noGrp="1"/>
          </p:cNvSpPr>
          <p:nvPr>
            <p:ph idx="1"/>
          </p:nvPr>
        </p:nvSpPr>
        <p:spPr>
          <a:xfrm>
            <a:off x="0" y="1412776"/>
            <a:ext cx="9144000" cy="5256584"/>
          </a:xfrm>
        </p:spPr>
        <p:txBody>
          <a:bodyPr/>
          <a:lstStyle/>
          <a:p>
            <a:r>
              <a:rPr lang="fr-FR" sz="3000" b="1" dirty="0" smtClean="0"/>
              <a:t>Qui ?</a:t>
            </a:r>
          </a:p>
          <a:p>
            <a:pPr lvl="1"/>
            <a:r>
              <a:rPr lang="fr-FR" dirty="0" smtClean="0"/>
              <a:t>Le CH / EHP dirige le développement </a:t>
            </a:r>
            <a:r>
              <a:rPr lang="fr-FR" dirty="0"/>
              <a:t>stratégique et fixe les priorités</a:t>
            </a:r>
          </a:p>
          <a:p>
            <a:pPr lvl="1"/>
            <a:r>
              <a:rPr lang="fr-FR" dirty="0" smtClean="0"/>
              <a:t>Les clusters </a:t>
            </a:r>
            <a:r>
              <a:rPr lang="fr-FR" dirty="0"/>
              <a:t>et </a:t>
            </a:r>
            <a:r>
              <a:rPr lang="fr-FR" dirty="0" smtClean="0"/>
              <a:t>les organisations </a:t>
            </a:r>
            <a:r>
              <a:rPr lang="fr-FR" dirty="0"/>
              <a:t>contribuent à l'élaboration du plan</a:t>
            </a:r>
          </a:p>
          <a:p>
            <a:pPr lvl="1"/>
            <a:r>
              <a:rPr lang="fr-FR" dirty="0"/>
              <a:t>OCHA soutient le processus </a:t>
            </a:r>
            <a:r>
              <a:rPr lang="fr-FR" dirty="0" smtClean="0"/>
              <a:t>en </a:t>
            </a:r>
            <a:r>
              <a:rPr lang="fr-FR" dirty="0"/>
              <a:t>consolidant les données, en approuvant </a:t>
            </a:r>
            <a:r>
              <a:rPr lang="fr-FR" dirty="0" smtClean="0"/>
              <a:t>les </a:t>
            </a:r>
            <a:r>
              <a:rPr lang="fr-FR" dirty="0"/>
              <a:t>chiffres de planification</a:t>
            </a:r>
            <a:r>
              <a:rPr lang="fr-FR" dirty="0" smtClean="0"/>
              <a:t>, l’élaboration et </a:t>
            </a:r>
            <a:r>
              <a:rPr lang="fr-FR" sz="2400" dirty="0"/>
              <a:t>la</a:t>
            </a:r>
            <a:r>
              <a:rPr lang="fr-FR" dirty="0" smtClean="0">
                <a:solidFill>
                  <a:srgbClr val="FF0000"/>
                </a:solidFill>
              </a:rPr>
              <a:t> </a:t>
            </a:r>
            <a:r>
              <a:rPr lang="fr-FR" dirty="0" smtClean="0"/>
              <a:t>finalisation </a:t>
            </a:r>
            <a:r>
              <a:rPr lang="fr-FR" dirty="0"/>
              <a:t>du plan.</a:t>
            </a:r>
          </a:p>
          <a:p>
            <a:pPr lvl="1"/>
            <a:r>
              <a:rPr lang="fr-FR" dirty="0"/>
              <a:t>Le groupe de coordination inter-cluster soutient ces </a:t>
            </a:r>
            <a:r>
              <a:rPr lang="fr-FR" dirty="0" smtClean="0"/>
              <a:t>efforts </a:t>
            </a:r>
          </a:p>
        </p:txBody>
      </p:sp>
    </p:spTree>
    <p:extLst>
      <p:ext uri="{BB962C8B-B14F-4D97-AF65-F5344CB8AC3E}">
        <p14:creationId xmlns:p14="http://schemas.microsoft.com/office/powerpoint/2010/main" val="424024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with examples">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Oswald and Roboto">
      <a:majorFont>
        <a:latin typeface="Oswal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6BFE5F-2179-4887-AE2B-D8799A1AE0EF}"/>
</file>

<file path=customXml/itemProps2.xml><?xml version="1.0" encoding="utf-8"?>
<ds:datastoreItem xmlns:ds="http://schemas.openxmlformats.org/officeDocument/2006/customXml" ds:itemID="{CC46C772-37F2-4617-94D9-EBDFECB3FE89}"/>
</file>

<file path=customXml/itemProps3.xml><?xml version="1.0" encoding="utf-8"?>
<ds:datastoreItem xmlns:ds="http://schemas.openxmlformats.org/officeDocument/2006/customXml" ds:itemID="{AB96614F-0542-4506-8114-F883B0EB389E}"/>
</file>

<file path=customXml/itemProps4.xml><?xml version="1.0" encoding="utf-8"?>
<ds:datastoreItem xmlns:ds="http://schemas.openxmlformats.org/officeDocument/2006/customXml" ds:itemID="{812DFA97-84AA-4C9A-84F6-0441ED7C88EA}"/>
</file>

<file path=customXml/itemProps5.xml><?xml version="1.0" encoding="utf-8"?>
<ds:datastoreItem xmlns:ds="http://schemas.openxmlformats.org/officeDocument/2006/customXml" ds:itemID="{B870B180-8485-43B5-82AD-6AF982BF2A38}"/>
</file>

<file path=customXml/itemProps6.xml><?xml version="1.0" encoding="utf-8"?>
<ds:datastoreItem xmlns:ds="http://schemas.openxmlformats.org/officeDocument/2006/customXml" ds:itemID="{A882F351-43EF-4217-B66F-A711000F4E6B}"/>
</file>

<file path=docProps/app.xml><?xml version="1.0" encoding="utf-8"?>
<Properties xmlns="http://schemas.openxmlformats.org/officeDocument/2006/extended-properties" xmlns:vt="http://schemas.openxmlformats.org/officeDocument/2006/docPropsVTypes">
  <Template>PowerPoint Template with examples</Template>
  <TotalTime>559</TotalTime>
  <Words>840</Words>
  <Application>Microsoft Macintosh PowerPoint</Application>
  <PresentationFormat>On-screen Show (4:3)</PresentationFormat>
  <Paragraphs>109</Paragraphs>
  <Slides>21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Calibri</vt:lpstr>
      <vt:lpstr>Cambria</vt:lpstr>
      <vt:lpstr>Century Gothic</vt:lpstr>
      <vt:lpstr>ＭＳ Ｐゴシック</vt:lpstr>
      <vt:lpstr>Oswald</vt:lpstr>
      <vt:lpstr>Roboto Condensed</vt:lpstr>
      <vt:lpstr>Trebuchet MS</vt:lpstr>
      <vt:lpstr>Wingdings</vt:lpstr>
      <vt:lpstr>Arial</vt:lpstr>
      <vt:lpstr>PowerPoint Template with examples</vt:lpstr>
      <vt:lpstr>1_Theme1</vt:lpstr>
      <vt:lpstr>PowerPoint Presentation</vt:lpstr>
      <vt:lpstr>Objectifs de la séance</vt:lpstr>
      <vt:lpstr>PowerPoint Presentation</vt:lpstr>
      <vt:lpstr>Flash Appeal</vt:lpstr>
      <vt:lpstr>PowerPoint Presentation</vt:lpstr>
      <vt:lpstr>Développement du PRH</vt:lpstr>
      <vt:lpstr>Plan de réponse humanitaire</vt:lpstr>
      <vt:lpstr>Plan de réponse humanitaire</vt:lpstr>
      <vt:lpstr>Plan de réponse humanitaire</vt:lpstr>
      <vt:lpstr>Plan de réponse humanitaire</vt:lpstr>
      <vt:lpstr>PowerPoint Presentation</vt:lpstr>
      <vt:lpstr>PowerPoint Presentation</vt:lpstr>
      <vt:lpstr>Stratégie du pays</vt:lpstr>
      <vt:lpstr>PowerPoint Presentation</vt:lpstr>
      <vt:lpstr>Plan de réponse humanitaire</vt:lpstr>
      <vt:lpstr>Les plans du cluster</vt:lpstr>
      <vt:lpstr>Les plans du  cluster</vt:lpstr>
      <vt:lpstr>Les plans du cluster</vt:lpstr>
      <vt:lpstr>En groupe</vt:lpstr>
      <vt:lpstr>Le faire fonctionner</vt:lpstr>
      <vt:lpstr>Problèmes fréquents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graziella ito-pellegri</cp:lastModifiedBy>
  <cp:revision>63</cp:revision>
  <cp:lastPrinted>2016-01-22T11:19:26Z</cp:lastPrinted>
  <dcterms:created xsi:type="dcterms:W3CDTF">2015-02-11T14:40:36Z</dcterms:created>
  <dcterms:modified xsi:type="dcterms:W3CDTF">2016-02-29T12:28:31Z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ies>
</file>