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Override PartName="/customXml/itemProps6.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8"/>
  </p:notesMasterIdLst>
  <p:handoutMasterIdLst>
    <p:handoutMasterId r:id="rId19"/>
  </p:handoutMasterIdLst>
  <p:sldIdLst>
    <p:sldId id="289" r:id="rId3"/>
    <p:sldId id="269" r:id="rId4"/>
    <p:sldId id="273" r:id="rId5"/>
    <p:sldId id="288" r:id="rId6"/>
    <p:sldId id="278" r:id="rId7"/>
    <p:sldId id="279" r:id="rId8"/>
    <p:sldId id="282" r:id="rId9"/>
    <p:sldId id="290" r:id="rId10"/>
    <p:sldId id="281" r:id="rId11"/>
    <p:sldId id="280" r:id="rId12"/>
    <p:sldId id="283" r:id="rId13"/>
    <p:sldId id="285" r:id="rId14"/>
    <p:sldId id="286" r:id="rId15"/>
    <p:sldId id="287"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clrMru>
    <a:srgbClr val="4A8DAA"/>
    <a:srgbClr val="808285"/>
    <a:srgbClr val="80C2DE"/>
    <a:srgbClr val="6BBEE1"/>
    <a:srgbClr val="87BDD5"/>
    <a:srgbClr val="82BBD4"/>
    <a:srgbClr val="94C5DA"/>
    <a:srgbClr val="7ECAEA"/>
    <a:srgbClr val="74C6E9"/>
    <a:srgbClr val="EE3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418" autoAdjust="0"/>
  </p:normalViewPr>
  <p:slideViewPr>
    <p:cSldViewPr>
      <p:cViewPr varScale="1">
        <p:scale>
          <a:sx n="72" d="100"/>
          <a:sy n="72" d="100"/>
        </p:scale>
        <p:origin x="-6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93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8" Type="http://schemas.openxmlformats.org/officeDocument/2006/relationships/slide" Target="slides/slide6.xml"/><Relationship Id="rId26" Type="http://schemas.openxmlformats.org/officeDocument/2006/relationships/customXml" Target="../customXml/item2.xml"/><Relationship Id="rId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7" Type="http://schemas.openxmlformats.org/officeDocument/2006/relationships/slide" Target="slides/slide5.xml"/><Relationship Id="rId25" Type="http://schemas.openxmlformats.org/officeDocument/2006/relationships/customXml" Target="../customXml/item1.xml"/><Relationship Id="rId20" Type="http://schemas.openxmlformats.org/officeDocument/2006/relationships/printerSettings" Target="printerSettings/printerSettings1.bin"/><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customXml" Target="../customXml/item5.xml"/><Relationship Id="rId24" Type="http://schemas.openxmlformats.org/officeDocument/2006/relationships/tableStyles" Target="tableStyles.xml"/><Relationship Id="rId11"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theme" Target="theme/theme1.xml"/><Relationship Id="rId15" Type="http://schemas.openxmlformats.org/officeDocument/2006/relationships/slide" Target="slides/slide13.xml"/><Relationship Id="rId5" Type="http://schemas.openxmlformats.org/officeDocument/2006/relationships/slide" Target="slides/slide3.xml"/><Relationship Id="rId28"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handoutMaster" Target="handoutMasters/handoutMaster1.xml"/><Relationship Id="rId9" Type="http://schemas.openxmlformats.org/officeDocument/2006/relationships/slide" Target="slides/slide7.xml"/><Relationship Id="rId22" Type="http://schemas.openxmlformats.org/officeDocument/2006/relationships/viewProps" Target="viewProps.xml"/><Relationship Id="rId14" Type="http://schemas.openxmlformats.org/officeDocument/2006/relationships/slide" Target="slides/slide12.xml"/><Relationship Id="rId4" Type="http://schemas.openxmlformats.org/officeDocument/2006/relationships/slide" Target="slides/slide2.xml"/><Relationship Id="rId27" Type="http://schemas.openxmlformats.org/officeDocument/2006/relationships/customXml" Target="../customXml/item3.xml"/><Relationship Id="rId30"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D04649-1601-437A-9AE0-5F90DB29EAA0}" type="datetimeFigureOut">
              <a:rPr lang="en-US" smtClean="0"/>
              <a:pPr/>
              <a:t>19/02/16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BD80AD-BAB5-4DCF-AE9E-63ECDE1CDEB3}" type="slidenum">
              <a:rPr lang="en-GB" smtClean="0"/>
              <a:pPr/>
              <a:t>‹#›</a:t>
            </a:fld>
            <a:endParaRPr lang="en-GB"/>
          </a:p>
        </p:txBody>
      </p:sp>
    </p:spTree>
    <p:extLst>
      <p:ext uri="{BB962C8B-B14F-4D97-AF65-F5344CB8AC3E}">
        <p14:creationId xmlns:p14="http://schemas.microsoft.com/office/powerpoint/2010/main" val="237934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A3062-0349-4A1D-B9D5-657D639E8B43}" type="datetimeFigureOut">
              <a:rPr lang="en-GB" smtClean="0"/>
              <a:t>19/02/16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06F0C-9F09-445E-BE4B-286F06AD1832}" type="slidenum">
              <a:rPr lang="en-GB" smtClean="0"/>
              <a:t>‹#›</a:t>
            </a:fld>
            <a:endParaRPr lang="en-GB"/>
          </a:p>
        </p:txBody>
      </p:sp>
    </p:spTree>
    <p:extLst>
      <p:ext uri="{BB962C8B-B14F-4D97-AF65-F5344CB8AC3E}">
        <p14:creationId xmlns:p14="http://schemas.microsoft.com/office/powerpoint/2010/main" val="401993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1737B2AE-D6E0-BA45-B42C-70EB353D2A44}" type="slidenum">
              <a:rPr lang="en-US" smtClean="0"/>
              <a:t>1</a:t>
            </a:fld>
            <a:endParaRPr lang="en-US"/>
          </a:p>
        </p:txBody>
      </p:sp>
    </p:spTree>
    <p:extLst>
      <p:ext uri="{BB962C8B-B14F-4D97-AF65-F5344CB8AC3E}">
        <p14:creationId xmlns:p14="http://schemas.microsoft.com/office/powerpoint/2010/main" val="2206013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pPr>
              <a:defRPr/>
            </a:pPr>
            <a:fld id="{1ADA804B-F077-784E-A4AA-D058A85DBF68}" type="slidenum">
              <a:rPr lang="en-GB" smtClean="0"/>
              <a:pPr>
                <a:defRPr/>
              </a:pPr>
              <a:t>2</a:t>
            </a:fld>
            <a:endParaRPr lang="en-GB"/>
          </a:p>
        </p:txBody>
      </p:sp>
    </p:spTree>
    <p:extLst>
      <p:ext uri="{BB962C8B-B14F-4D97-AF65-F5344CB8AC3E}">
        <p14:creationId xmlns:p14="http://schemas.microsoft.com/office/powerpoint/2010/main" val="28311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EBFCEC27-6CD1-BB4A-81A3-1DB41BA1D74C}" type="slidenum">
              <a:rPr lang="en-GB"/>
              <a:pPr/>
              <a:t>15</a:t>
            </a:fld>
            <a:endParaRPr lang="en-GB"/>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229400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1806817" y="3717032"/>
            <a:ext cx="5818398" cy="1367582"/>
          </a:xfrm>
          <a:prstGeom prst="rect">
            <a:avLst/>
          </a:prstGeom>
          <a:solidFill>
            <a:schemeClr val="bg2"/>
          </a:solidFill>
        </p:spPr>
        <p:txBody>
          <a:bodyPr anchor="ctr">
            <a:normAutofit/>
          </a:bodyPr>
          <a:lstStyle>
            <a:lvl1pPr algn="ctr">
              <a:buNone/>
              <a:defRPr sz="3000" baseline="30000">
                <a:solidFill>
                  <a:schemeClr val="bg1"/>
                </a:solidFill>
                <a:latin typeface="+mj-lt"/>
              </a:defRPr>
            </a:lvl1pPr>
          </a:lstStyle>
          <a:p>
            <a:pPr lvl="0"/>
            <a:r>
              <a:rPr lang="en-GB" dirty="0" smtClean="0"/>
              <a:t>Bangkok, Thailand</a:t>
            </a:r>
          </a:p>
          <a:p>
            <a:pPr lvl="0"/>
            <a:r>
              <a:rPr lang="en-GB" dirty="0" smtClean="0"/>
              <a:t>28th September – 2nd October 2015 </a:t>
            </a:r>
            <a:endParaRPr lang="en-GB" dirty="0"/>
          </a:p>
        </p:txBody>
      </p:sp>
      <p:sp>
        <p:nvSpPr>
          <p:cNvPr id="11" name="Text Placeholder 10"/>
          <p:cNvSpPr>
            <a:spLocks noGrp="1"/>
          </p:cNvSpPr>
          <p:nvPr>
            <p:ph type="body" sz="quarter" idx="15" hasCustomPrompt="1"/>
          </p:nvPr>
        </p:nvSpPr>
        <p:spPr>
          <a:xfrm>
            <a:off x="1619672" y="1694520"/>
            <a:ext cx="6192688" cy="1584176"/>
          </a:xfrm>
          <a:prstGeom prst="rect">
            <a:avLst/>
          </a:prstGeom>
          <a:solidFill>
            <a:schemeClr val="tx2"/>
          </a:solidFill>
        </p:spPr>
        <p:txBody>
          <a:bodyPr anchor="ctr">
            <a:noAutofit/>
          </a:bodyPr>
          <a:lstStyle>
            <a:lvl1pPr algn="ctr">
              <a:buNone/>
              <a:defRPr sz="4000" baseline="0">
                <a:solidFill>
                  <a:schemeClr val="bg1"/>
                </a:solidFill>
                <a:latin typeface="+mj-lt"/>
              </a:defRPr>
            </a:lvl1pPr>
          </a:lstStyle>
          <a:p>
            <a:pPr lvl="0"/>
            <a:r>
              <a:rPr lang="en-GB" dirty="0" smtClean="0"/>
              <a:t>Nutrition Cluster Coordinator Training</a:t>
            </a:r>
            <a:endParaRPr lang="en-GB" dirty="0"/>
          </a:p>
        </p:txBody>
      </p:sp>
      <p:sp>
        <p:nvSpPr>
          <p:cNvPr id="14" name="TextBox 13"/>
          <p:cNvSpPr txBox="1"/>
          <p:nvPr userDrawn="1"/>
        </p:nvSpPr>
        <p:spPr>
          <a:xfrm>
            <a:off x="4286248" y="6315038"/>
            <a:ext cx="4786346" cy="400110"/>
          </a:xfrm>
          <a:prstGeom prst="rect">
            <a:avLst/>
          </a:prstGeom>
          <a:noFill/>
        </p:spPr>
        <p:txBody>
          <a:bodyPr wrap="square" rtlCol="0">
            <a:spAutoFit/>
          </a:bodyPr>
          <a:lstStyle/>
          <a:p>
            <a:pPr algn="r"/>
            <a:r>
              <a:rPr lang="en-GB" sz="1000" dirty="0" smtClean="0">
                <a:solidFill>
                  <a:schemeClr val="accent5"/>
                </a:solidFill>
              </a:rPr>
              <a:t>Registered Charity No 1079752</a:t>
            </a:r>
            <a:br>
              <a:rPr lang="en-GB" sz="1000" dirty="0" smtClean="0">
                <a:solidFill>
                  <a:schemeClr val="accent5"/>
                </a:solidFill>
              </a:rPr>
            </a:br>
            <a:r>
              <a:rPr lang="en-GB" sz="1000" dirty="0" smtClean="0">
                <a:solidFill>
                  <a:schemeClr val="accent5"/>
                </a:solidFill>
              </a:rPr>
              <a:t>RedR UK is a company limited by guarantee. Company Number 3929653</a:t>
            </a:r>
            <a:endParaRPr lang="en-GB" sz="1000" dirty="0">
              <a:solidFill>
                <a:schemeClr val="accent5"/>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r-FR" smtClean="0"/>
              <a:t>NCC Training 2013</a:t>
            </a:r>
            <a:endParaRPr lang="fr-FR"/>
          </a:p>
        </p:txBody>
      </p:sp>
      <p:sp>
        <p:nvSpPr>
          <p:cNvPr id="4" name="Slide Number Placeholder 3"/>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2454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chemeClr val="accent3">
              <a:lumMod val="40000"/>
              <a:lumOff val="60000"/>
            </a:schemeClr>
          </a:solidFill>
        </p:spPr>
        <p:txBody>
          <a:bodyPr anchor="b"/>
          <a:lstStyle>
            <a:lvl1pPr algn="l">
              <a:defRPr sz="2000" b="1">
                <a:effectLst/>
              </a:defRPr>
            </a:lvl1pPr>
          </a:lstStyle>
          <a:p>
            <a:r>
              <a:rPr lang="en-US" dirty="0" smtClean="0"/>
              <a:t>Click to edit Master title style</a:t>
            </a:r>
            <a:endParaRPr lang="fr-FR"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649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chemeClr val="accent3">
              <a:lumMod val="40000"/>
              <a:lumOff val="60000"/>
            </a:schemeClr>
          </a:solidFill>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1023973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chemeClr val="accent3">
              <a:lumMod val="40000"/>
              <a:lumOff val="60000"/>
            </a:schemeClr>
          </a:solidFill>
        </p:spPr>
        <p:txBody>
          <a:bodyPr/>
          <a:lstStyle>
            <a:lvl1pPr>
              <a:defRPr b="1"/>
            </a:lvl1p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495800"/>
          </a:xfrm>
        </p:spPr>
        <p:txBody>
          <a:bodyPr/>
          <a:lstStyle/>
          <a:p>
            <a:pPr lvl="0"/>
            <a:r>
              <a:rPr lang="en-US" noProof="0" smtClean="0"/>
              <a:t>Click icon to add table</a:t>
            </a:r>
            <a:endParaRPr lang="en-GB" noProof="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fr-FR" smtClean="0"/>
              <a:t>NCC Training 2013</a:t>
            </a:r>
            <a:endParaRPr lang="fr-FR"/>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3160879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219200"/>
          </a:xfrm>
        </p:spPr>
        <p:txBody>
          <a:bodyPr/>
          <a:lstStyle>
            <a:lvl1pPr>
              <a:defRPr b="1">
                <a:effectLst/>
              </a:defRPr>
            </a:lvl1pPr>
          </a:lstStyle>
          <a:p>
            <a:r>
              <a:rPr lang="en-US" smtClean="0"/>
              <a:t>Click to edit Master title style</a:t>
            </a:r>
            <a:endParaRPr lang="en-CA"/>
          </a:p>
        </p:txBody>
      </p:sp>
      <p:sp>
        <p:nvSpPr>
          <p:cNvPr id="3" name="Chart Placeholder 2"/>
          <p:cNvSpPr>
            <a:spLocks noGrp="1"/>
          </p:cNvSpPr>
          <p:nvPr>
            <p:ph type="chart" idx="1"/>
          </p:nvPr>
        </p:nvSpPr>
        <p:spPr>
          <a:xfrm>
            <a:off x="381000" y="1752600"/>
            <a:ext cx="8534400" cy="4876800"/>
          </a:xfrm>
        </p:spPr>
        <p:txBody>
          <a:bodyPr/>
          <a:lstStyle/>
          <a:p>
            <a:pPr lvl="0"/>
            <a:r>
              <a:rPr lang="en-US" noProof="0" smtClean="0"/>
              <a:t>Click icon to add chart</a:t>
            </a:r>
            <a:endParaRPr lang="en-CA" noProof="0" smtClean="0"/>
          </a:p>
        </p:txBody>
      </p:sp>
      <p:sp>
        <p:nvSpPr>
          <p:cNvPr id="4" name="Rectangle 1030"/>
          <p:cNvSpPr>
            <a:spLocks noGrp="1" noChangeArrowheads="1"/>
          </p:cNvSpPr>
          <p:nvPr>
            <p:ph type="sldNum" sz="quarter" idx="10"/>
          </p:nvPr>
        </p:nvSpPr>
        <p:spPr/>
        <p:txBody>
          <a:bodyPr/>
          <a:lstStyle>
            <a:lvl1pPr>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253420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381000"/>
            <a:ext cx="7867600" cy="685800"/>
          </a:xfrm>
        </p:spPr>
        <p:txBody>
          <a:bodyPr/>
          <a:lstStyle>
            <a:lvl1pPr>
              <a:defRPr b="1"/>
            </a:lvl1pPr>
          </a:lstStyle>
          <a:p>
            <a:r>
              <a:rPr lang="en-US" dirty="0" smtClean="0"/>
              <a:t>Click to edit Master title style</a:t>
            </a:r>
            <a:endParaRPr lang="en-CA" dirty="0"/>
          </a:p>
        </p:txBody>
      </p:sp>
      <p:sp>
        <p:nvSpPr>
          <p:cNvPr id="3" name="Text Placeholder 2"/>
          <p:cNvSpPr>
            <a:spLocks noGrp="1"/>
          </p:cNvSpPr>
          <p:nvPr>
            <p:ph type="body" sz="half" idx="1"/>
          </p:nvPr>
        </p:nvSpPr>
        <p:spPr>
          <a:xfrm>
            <a:off x="5334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00600" y="1447800"/>
            <a:ext cx="411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10"/>
          <p:cNvSpPr>
            <a:spLocks noGrp="1" noChangeArrowheads="1"/>
          </p:cNvSpPr>
          <p:nvPr>
            <p:ph type="sldNum" sz="quarter" idx="11"/>
          </p:nvPr>
        </p:nvSpPr>
        <p:spPr/>
        <p:txBody>
          <a:bodyPr/>
          <a:lstStyle>
            <a:lvl1pPr>
              <a:defRPr/>
            </a:lvl1pPr>
          </a:lstStyle>
          <a:p>
            <a:fld id="{463A8DF2-A33D-47C5-8292-C15D51C2C28A}" type="slidenum">
              <a:rPr lang="fr-FR" smtClean="0"/>
              <a:t>‹#›</a:t>
            </a:fld>
            <a:endParaRPr lang="fr-FR"/>
          </a:p>
        </p:txBody>
      </p:sp>
      <p:sp>
        <p:nvSpPr>
          <p:cNvPr id="7" name="Footer Placeholder 11"/>
          <p:cNvSpPr>
            <a:spLocks noGrp="1"/>
          </p:cNvSpPr>
          <p:nvPr>
            <p:ph type="ftr" sz="quarter" idx="12"/>
          </p:nvPr>
        </p:nvSpPr>
        <p:spPr>
          <a:xfrm>
            <a:off x="3124200" y="6597650"/>
            <a:ext cx="2895600" cy="123825"/>
          </a:xfrm>
          <a:prstGeom prst="rect">
            <a:avLst/>
          </a:prstGeom>
        </p:spPr>
        <p:txBody>
          <a:bodyPr/>
          <a:lstStyle>
            <a:lvl1pPr algn="ctr">
              <a:defRPr>
                <a:solidFill>
                  <a:srgbClr val="898FA0"/>
                </a:solidFill>
                <a:ea typeface="ＭＳ Ｐゴシック" pitchFamily="34" charset="-128"/>
                <a:cs typeface="+mn-cs"/>
              </a:defRPr>
            </a:lvl1pPr>
          </a:lstStyle>
          <a:p>
            <a:r>
              <a:rPr lang="fr-FR" smtClean="0"/>
              <a:t>NCC Training 2013</a:t>
            </a:r>
            <a:endParaRPr lang="fr-FR"/>
          </a:p>
        </p:txBody>
      </p:sp>
    </p:spTree>
    <p:extLst>
      <p:ext uri="{BB962C8B-B14F-4D97-AF65-F5344CB8AC3E}">
        <p14:creationId xmlns:p14="http://schemas.microsoft.com/office/powerpoint/2010/main" val="991973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334376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4054" y="870296"/>
            <a:ext cx="6186502" cy="582594"/>
          </a:xfrm>
          <a:prstGeom prst="rect">
            <a:avLst/>
          </a:prstGeom>
        </p:spPr>
        <p:txBody>
          <a:bodyPr wrap="none"/>
          <a:lstStyle>
            <a:lvl1pPr algn="l">
              <a:defRPr sz="4400"/>
            </a:lvl1pPr>
          </a:lstStyle>
          <a:p>
            <a:r>
              <a:rPr lang="en-GB" sz="5300" dirty="0" smtClean="0">
                <a:latin typeface="Century Gothic" charset="0"/>
                <a:ea typeface="ＭＳ Ｐゴシック" charset="0"/>
              </a:rPr>
              <a:t>Nutrition Cluster Coordinator Training</a:t>
            </a:r>
            <a:endParaRPr lang="en-GB" dirty="0"/>
          </a:p>
        </p:txBody>
      </p:sp>
      <p:sp>
        <p:nvSpPr>
          <p:cNvPr id="3" name="Content Placeholder 2"/>
          <p:cNvSpPr>
            <a:spLocks noGrp="1"/>
          </p:cNvSpPr>
          <p:nvPr>
            <p:ph idx="1"/>
          </p:nvPr>
        </p:nvSpPr>
        <p:spPr>
          <a:xfrm>
            <a:off x="457200" y="2347272"/>
            <a:ext cx="8229600" cy="3778892"/>
          </a:xfrm>
          <a:prstGeom prst="rect">
            <a:avLst/>
          </a:prstGeom>
        </p:spPr>
        <p:txBody>
          <a:bodyPr/>
          <a:lstStyle>
            <a:lvl1pPr>
              <a:buClr>
                <a:schemeClr val="tx2"/>
              </a:buClr>
              <a:buFont typeface="Wingdings" pitchFamily="2" charset="2"/>
              <a:buChar char="§"/>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
        <p:nvSpPr>
          <p:cNvPr id="7" name="Rectangle 6"/>
          <p:cNvSpPr/>
          <p:nvPr userDrawn="1"/>
        </p:nvSpPr>
        <p:spPr>
          <a:xfrm>
            <a:off x="26365" y="1557362"/>
            <a:ext cx="9144000" cy="71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715124"/>
            <a:ext cx="9144000" cy="142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2" y="6593306"/>
            <a:ext cx="9144000" cy="714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userDrawn="1"/>
        </p:nvPicPr>
        <p:blipFill>
          <a:blip r:embed="rId2" cstate="print"/>
          <a:srcRect/>
          <a:stretch>
            <a:fillRect/>
          </a:stretch>
        </p:blipFill>
        <p:spPr bwMode="auto">
          <a:xfrm>
            <a:off x="23839" y="1086768"/>
            <a:ext cx="508000" cy="25400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404664"/>
            <a:ext cx="7772400" cy="2088232"/>
          </a:xfrm>
        </p:spPr>
        <p:txBody>
          <a:bodyPr>
            <a:normAutofit/>
          </a:bodyPr>
          <a:lstStyle>
            <a:lvl1pPr>
              <a:defRPr sz="6000">
                <a:effectLst>
                  <a:outerShdw blurRad="38100" dist="38100" dir="2700000" algn="tl">
                    <a:srgbClr val="000000">
                      <a:alpha val="43137"/>
                    </a:srgbClr>
                  </a:outerShdw>
                </a:effectLst>
              </a:defRPr>
            </a:lvl1pPr>
          </a:lstStyle>
          <a:p>
            <a:r>
              <a:rPr lang="en-US" dirty="0" smtClean="0"/>
              <a:t>Coordinated Assessments</a:t>
            </a:r>
            <a:endParaRPr lang="fr-FR" dirty="0"/>
          </a:p>
        </p:txBody>
      </p:sp>
      <p:sp>
        <p:nvSpPr>
          <p:cNvPr id="3" name="Subtitle 2"/>
          <p:cNvSpPr>
            <a:spLocks noGrp="1"/>
          </p:cNvSpPr>
          <p:nvPr>
            <p:ph type="subTitle" idx="1" hasCustomPrompt="1"/>
          </p:nvPr>
        </p:nvSpPr>
        <p:spPr>
          <a:xfrm>
            <a:off x="939552" y="2780928"/>
            <a:ext cx="7232848" cy="136815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Nutrition Cluster Coordination Training</a:t>
            </a:r>
          </a:p>
          <a:p>
            <a:r>
              <a:rPr lang="en-US" dirty="0" smtClean="0"/>
              <a:t>Dakar, November 2013</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dirty="0"/>
          </a:p>
        </p:txBody>
      </p:sp>
      <p:sp>
        <p:nvSpPr>
          <p:cNvPr id="6" name="Slide Number Placeholder 5"/>
          <p:cNvSpPr>
            <a:spLocks noGrp="1"/>
          </p:cNvSpPr>
          <p:nvPr>
            <p:ph type="sldNum" sz="quarter" idx="12"/>
          </p:nvPr>
        </p:nvSpPr>
        <p:spPr/>
        <p:txBody>
          <a:bodyPr/>
          <a:lstStyle/>
          <a:p>
            <a:fld id="{463A8DF2-A33D-47C5-8292-C15D51C2C28A}" type="slidenum">
              <a:rPr lang="fr-FR" smtClean="0"/>
              <a:pPr/>
              <a:t>‹#›</a:t>
            </a:fld>
            <a:endParaRPr lang="fr-FR"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55267" y="4581128"/>
            <a:ext cx="5688733" cy="1614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81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3">
              <a:lumMod val="40000"/>
              <a:lumOff val="60000"/>
            </a:schemeClr>
          </a:solidFill>
        </p:spPr>
        <p:txBody>
          <a:bodyPr>
            <a:normAutofit/>
          </a:bodyPr>
          <a:lstStyle>
            <a:lvl1pPr>
              <a:defRPr sz="5400" b="1">
                <a:solidFill>
                  <a:schemeClr val="tx1"/>
                </a:solidFill>
                <a:effectLst/>
              </a:defRPr>
            </a:lvl1pPr>
          </a:lstStyle>
          <a:p>
            <a:r>
              <a:rPr lang="en-US" dirty="0" smtClean="0"/>
              <a:t>Title of the slide</a:t>
            </a:r>
            <a:endParaRPr lang="fr-FR"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91322385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ounded Rectangle 6"/>
          <p:cNvSpPr/>
          <p:nvPr/>
        </p:nvSpPr>
        <p:spPr>
          <a:xfrm>
            <a:off x="1043608" y="648072"/>
            <a:ext cx="7949639" cy="5733256"/>
          </a:xfrm>
          <a:prstGeom prst="roundRect">
            <a:avLst>
              <a:gd name="adj" fmla="val 232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1547664" y="980728"/>
            <a:ext cx="7128792" cy="1143000"/>
          </a:xfrm>
          <a:noFill/>
        </p:spPr>
        <p:txBody>
          <a:bodyPr>
            <a:normAutofit/>
          </a:bodyPr>
          <a:lstStyle>
            <a:lvl1pPr>
              <a:defRPr sz="5400" b="1">
                <a:solidFill>
                  <a:schemeClr val="tx1"/>
                </a:solidFill>
                <a:effectLst>
                  <a:outerShdw blurRad="38100" dist="38100" dir="2700000" algn="tl">
                    <a:srgbClr val="000000">
                      <a:alpha val="43137"/>
                    </a:srgbClr>
                  </a:outerShdw>
                </a:effectLst>
              </a:defRPr>
            </a:lvl1pPr>
          </a:lstStyle>
          <a:p>
            <a:r>
              <a:rPr lang="en-US" dirty="0" smtClean="0"/>
              <a:t>Group work</a:t>
            </a:r>
            <a:endParaRPr lang="fr-FR" dirty="0"/>
          </a:p>
        </p:txBody>
      </p:sp>
      <p:sp>
        <p:nvSpPr>
          <p:cNvPr id="3" name="Content Placeholder 2"/>
          <p:cNvSpPr>
            <a:spLocks noGrp="1"/>
          </p:cNvSpPr>
          <p:nvPr>
            <p:ph idx="1"/>
          </p:nvPr>
        </p:nvSpPr>
        <p:spPr>
          <a:xfrm>
            <a:off x="1475656" y="2204864"/>
            <a:ext cx="7344816" cy="3057203"/>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pic>
        <p:nvPicPr>
          <p:cNvPr id="8"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4231"/>
            <a:ext cx="938266" cy="92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1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all">
                <a:effectLst>
                  <a:outerShdw blurRad="38100" dist="38100" dir="2700000" algn="tl">
                    <a:srgbClr val="000000">
                      <a:alpha val="43137"/>
                    </a:srgbClr>
                  </a:outerShdw>
                </a:effectLst>
              </a:defRPr>
            </a:lvl1pPr>
          </a:lstStyle>
          <a:p>
            <a:r>
              <a:rPr lang="en-US" dirty="0" smtClean="0"/>
              <a:t>Sub-title sections</a:t>
            </a:r>
            <a:endParaRPr lang="fr-F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C08F53-D6A3-47B1-B353-2E574F094E33}" type="datetime1">
              <a:rPr lang="fr-FR" smtClean="0"/>
              <a:t>19/02/16</a:t>
            </a:fld>
            <a:endParaRPr lang="fr-FR"/>
          </a:p>
        </p:txBody>
      </p:sp>
      <p:sp>
        <p:nvSpPr>
          <p:cNvPr id="5" name="Footer Placeholder 4"/>
          <p:cNvSpPr>
            <a:spLocks noGrp="1"/>
          </p:cNvSpPr>
          <p:nvPr>
            <p:ph type="ftr" sz="quarter" idx="11"/>
          </p:nvPr>
        </p:nvSpPr>
        <p:spPr/>
        <p:txBody>
          <a:bodyPr/>
          <a:lstStyle/>
          <a:p>
            <a:r>
              <a:rPr lang="fr-FR" smtClean="0"/>
              <a:t>NCC Training 2013</a:t>
            </a:r>
            <a:endParaRPr lang="fr-FR"/>
          </a:p>
        </p:txBody>
      </p:sp>
      <p:sp>
        <p:nvSpPr>
          <p:cNvPr id="6" name="Slide Number Placeholder 5"/>
          <p:cNvSpPr>
            <a:spLocks noGrp="1"/>
          </p:cNvSpPr>
          <p:nvPr>
            <p:ph type="sldNum" sz="quarter" idx="12"/>
          </p:nvPr>
        </p:nvSpPr>
        <p:spPr/>
        <p:txBody>
          <a:bodyPr/>
          <a:lstStyle/>
          <a:p>
            <a:fld id="{463A8DF2-A33D-47C5-8292-C15D51C2C28A}" type="slidenum">
              <a:rPr lang="fr-FR" smtClean="0"/>
              <a:t>‹#›</a:t>
            </a:fld>
            <a:endParaRPr lang="fr-FR"/>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96" y="6165304"/>
            <a:ext cx="1835696" cy="675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3848" y="363537"/>
            <a:ext cx="5617041" cy="162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80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11"/>
          </p:nvPr>
        </p:nvSpPr>
        <p:spPr/>
        <p:txBody>
          <a:bodyPr/>
          <a:lstStyle/>
          <a:p>
            <a:r>
              <a:rPr lang="fr-FR" smtClean="0"/>
              <a:t>NCC Training 2013</a:t>
            </a:r>
            <a:endParaRPr lang="fr-FR"/>
          </a:p>
        </p:txBody>
      </p:sp>
      <p:sp>
        <p:nvSpPr>
          <p:cNvPr id="7" name="Slide Number Placeholder 6"/>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401430643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8" name="Footer Placeholder 7"/>
          <p:cNvSpPr>
            <a:spLocks noGrp="1"/>
          </p:cNvSpPr>
          <p:nvPr>
            <p:ph type="ftr" sz="quarter" idx="11"/>
          </p:nvPr>
        </p:nvSpPr>
        <p:spPr/>
        <p:txBody>
          <a:bodyPr/>
          <a:lstStyle/>
          <a:p>
            <a:r>
              <a:rPr lang="fr-FR" smtClean="0"/>
              <a:t>NCC Training 2013</a:t>
            </a:r>
            <a:endParaRPr lang="fr-FR"/>
          </a:p>
        </p:txBody>
      </p:sp>
      <p:sp>
        <p:nvSpPr>
          <p:cNvPr id="9" name="Slide Number Placeholder 8"/>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78871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lvl1pPr>
              <a:defRPr b="1">
                <a:effectLst/>
              </a:defRPr>
            </a:lvl1pPr>
          </a:lstStyle>
          <a:p>
            <a:r>
              <a:rPr lang="en-US" dirty="0" smtClean="0"/>
              <a:t>Click to edit Master title style</a:t>
            </a:r>
            <a:endParaRPr lang="fr-FR" dirty="0"/>
          </a:p>
        </p:txBody>
      </p:sp>
      <p:sp>
        <p:nvSpPr>
          <p:cNvPr id="4" name="Footer Placeholder 3"/>
          <p:cNvSpPr>
            <a:spLocks noGrp="1"/>
          </p:cNvSpPr>
          <p:nvPr>
            <p:ph type="ftr" sz="quarter" idx="11"/>
          </p:nvPr>
        </p:nvSpPr>
        <p:spPr/>
        <p:txBody>
          <a:bodyPr/>
          <a:lstStyle/>
          <a:p>
            <a:r>
              <a:rPr lang="fr-FR" smtClean="0"/>
              <a:t>NCC Training 2013</a:t>
            </a:r>
            <a:endParaRPr lang="fr-FR"/>
          </a:p>
        </p:txBody>
      </p:sp>
      <p:sp>
        <p:nvSpPr>
          <p:cNvPr id="5" name="Slide Number Placeholder 4"/>
          <p:cNvSpPr>
            <a:spLocks noGrp="1"/>
          </p:cNvSpPr>
          <p:nvPr>
            <p:ph type="sldNum" sz="quarter" idx="12"/>
          </p:nvPr>
        </p:nvSpPr>
        <p:spPr/>
        <p:txBody>
          <a:bodyPr/>
          <a:lstStyle/>
          <a:p>
            <a:fld id="{463A8DF2-A33D-47C5-8292-C15D51C2C28A}" type="slidenum">
              <a:rPr lang="fr-FR" smtClean="0"/>
              <a:t>‹#›</a:t>
            </a:fld>
            <a:endParaRPr lang="fr-FR"/>
          </a:p>
        </p:txBody>
      </p:sp>
    </p:spTree>
    <p:extLst>
      <p:ext uri="{BB962C8B-B14F-4D97-AF65-F5344CB8AC3E}">
        <p14:creationId xmlns:p14="http://schemas.microsoft.com/office/powerpoint/2010/main" val="2752791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9712" y="188640"/>
            <a:ext cx="5145024" cy="66446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accent3">
              <a:lumMod val="40000"/>
              <a:lumOff val="60000"/>
            </a:schemeClr>
          </a:solidFill>
        </p:spPr>
        <p:txBody>
          <a:bodyPr vert="horz" lIns="91440" tIns="45720" rIns="91440" bIns="45720" rtlCol="0" anchor="ctr">
            <a:normAutofit/>
          </a:bodyPr>
          <a:lstStyle/>
          <a:p>
            <a:r>
              <a:rPr lang="en-US" dirty="0" smtClean="0"/>
              <a:t>Click to edit Master title style</a:t>
            </a:r>
            <a:endParaRPr lang="fr-F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2E813-19BE-4CC6-A658-4178AF7EEFE5}" type="datetime1">
              <a:rPr lang="fr-FR" smtClean="0"/>
              <a:t>19/02/16</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NCC Training 2013</a:t>
            </a: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A8DF2-A33D-47C5-8292-C15D51C2C28A}" type="slidenum">
              <a:rPr lang="fr-FR" smtClean="0"/>
              <a:t>‹#›</a:t>
            </a:fld>
            <a:endParaRPr lang="fr-FR"/>
          </a:p>
        </p:txBody>
      </p:sp>
    </p:spTree>
    <p:extLst>
      <p:ext uri="{BB962C8B-B14F-4D97-AF65-F5344CB8AC3E}">
        <p14:creationId xmlns:p14="http://schemas.microsoft.com/office/powerpoint/2010/main" val="130690655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806817" y="4437682"/>
            <a:ext cx="5818398" cy="1367582"/>
          </a:xfrm>
          <a:solidFill>
            <a:srgbClr val="3366FF"/>
          </a:solidFill>
        </p:spPr>
        <p:txBody>
          <a:bodyPr>
            <a:normAutofit/>
          </a:bodyPr>
          <a:lstStyle/>
          <a:p>
            <a:r>
              <a:rPr lang="en-GB" sz="4400" i="1" dirty="0" smtClean="0"/>
              <a:t>Lieu</a:t>
            </a:r>
          </a:p>
          <a:p>
            <a:r>
              <a:rPr lang="en-GB" sz="2400" i="1" baseline="0" dirty="0" smtClean="0"/>
              <a:t>Date </a:t>
            </a:r>
            <a:endParaRPr lang="en-GB" sz="2400" i="1" dirty="0"/>
          </a:p>
        </p:txBody>
      </p:sp>
      <p:sp>
        <p:nvSpPr>
          <p:cNvPr id="3" name="Text Placeholder 2"/>
          <p:cNvSpPr>
            <a:spLocks noGrp="1"/>
          </p:cNvSpPr>
          <p:nvPr>
            <p:ph type="body" sz="quarter" idx="15"/>
          </p:nvPr>
        </p:nvSpPr>
        <p:spPr>
          <a:xfrm>
            <a:off x="611560" y="1268760"/>
            <a:ext cx="7992888" cy="2592288"/>
          </a:xfrm>
          <a:solidFill>
            <a:srgbClr val="3366FF"/>
          </a:solidFill>
        </p:spPr>
        <p:txBody>
          <a:bodyPr/>
          <a:lstStyle/>
          <a:p>
            <a:r>
              <a:rPr lang="fr-FR" sz="4400" dirty="0" smtClean="0">
                <a:ea typeface="ＭＳ Ｐゴシック" charset="0"/>
              </a:rPr>
              <a:t>Préparation </a:t>
            </a:r>
            <a:r>
              <a:rPr lang="fr-FR" sz="4400" dirty="0" smtClean="0">
                <a:effectLst>
                  <a:glow rad="101600">
                    <a:srgbClr val="FFFF00">
                      <a:alpha val="75000"/>
                    </a:srgbClr>
                  </a:glow>
                </a:effectLst>
                <a:ea typeface="ＭＳ Ｐゴシック" charset="0"/>
              </a:rPr>
              <a:t>aux situations d’</a:t>
            </a:r>
            <a:r>
              <a:rPr lang="fr-FR" sz="4400" dirty="0" smtClean="0">
                <a:ea typeface="ＭＳ Ｐゴシック" charset="0"/>
              </a:rPr>
              <a:t>urgences </a:t>
            </a:r>
            <a:endParaRPr lang="fr-FR" sz="4400" dirty="0"/>
          </a:p>
        </p:txBody>
      </p:sp>
    </p:spTree>
    <p:extLst>
      <p:ext uri="{BB962C8B-B14F-4D97-AF65-F5344CB8AC3E}">
        <p14:creationId xmlns:p14="http://schemas.microsoft.com/office/powerpoint/2010/main" val="4211499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830182"/>
            <a:ext cx="6186502" cy="582594"/>
          </a:xfrm>
        </p:spPr>
        <p:txBody>
          <a:bodyPr/>
          <a:lstStyle/>
          <a:p>
            <a:r>
              <a:rPr lang="fr-FR" sz="4000" dirty="0" smtClean="0"/>
              <a:t>Travail de groupe</a:t>
            </a:r>
            <a:endParaRPr lang="fr-FR" sz="4000" dirty="0"/>
          </a:p>
        </p:txBody>
      </p:sp>
      <p:sp>
        <p:nvSpPr>
          <p:cNvPr id="3" name="Content Placeholder 2"/>
          <p:cNvSpPr>
            <a:spLocks noGrp="1"/>
          </p:cNvSpPr>
          <p:nvPr>
            <p:ph idx="1"/>
          </p:nvPr>
        </p:nvSpPr>
        <p:spPr>
          <a:xfrm>
            <a:off x="0" y="1988840"/>
            <a:ext cx="5292080" cy="4608512"/>
          </a:xfrm>
        </p:spPr>
        <p:txBody>
          <a:bodyPr/>
          <a:lstStyle/>
          <a:p>
            <a:pPr lvl="0"/>
            <a:r>
              <a:rPr lang="fr-FR" dirty="0"/>
              <a:t>Quel est le niveau de risque de </a:t>
            </a:r>
            <a:r>
              <a:rPr lang="fr-FR" dirty="0" smtClean="0"/>
              <a:t>ces dangers</a:t>
            </a:r>
            <a:r>
              <a:rPr lang="fr-FR" dirty="0"/>
              <a:t> ? </a:t>
            </a:r>
            <a:endParaRPr lang="en-US" dirty="0"/>
          </a:p>
          <a:p>
            <a:pPr lvl="0"/>
            <a:r>
              <a:rPr lang="fr-FR" dirty="0" smtClean="0"/>
              <a:t>En pratique</a:t>
            </a:r>
            <a:r>
              <a:rPr lang="fr-FR" dirty="0"/>
              <a:t>, qui est </a:t>
            </a:r>
            <a:r>
              <a:rPr lang="fr-FR" dirty="0" smtClean="0">
                <a:effectLst>
                  <a:glow rad="101600">
                    <a:srgbClr val="FFFF00">
                      <a:alpha val="75000"/>
                    </a:srgbClr>
                  </a:glow>
                </a:effectLst>
              </a:rPr>
              <a:t>charg</a:t>
            </a:r>
            <a:r>
              <a:rPr lang="fr-FR" dirty="0">
                <a:effectLst>
                  <a:glow rad="101600">
                    <a:srgbClr val="FFFF00">
                      <a:alpha val="75000"/>
                    </a:srgbClr>
                  </a:glow>
                </a:effectLst>
              </a:rPr>
              <a:t>é</a:t>
            </a:r>
            <a:r>
              <a:rPr lang="fr-FR" dirty="0" smtClean="0"/>
              <a:t> </a:t>
            </a:r>
            <a:r>
              <a:rPr lang="fr-FR" dirty="0"/>
              <a:t>de les surveiller </a:t>
            </a:r>
            <a:r>
              <a:rPr lang="fr-FR" dirty="0" smtClean="0"/>
              <a:t>?</a:t>
            </a:r>
            <a:endParaRPr lang="en-US" dirty="0"/>
          </a:p>
          <a:p>
            <a:pPr lvl="0"/>
            <a:r>
              <a:rPr lang="fr-FR" dirty="0">
                <a:effectLst>
                  <a:glow rad="101600">
                    <a:srgbClr val="FFFF00">
                      <a:alpha val="75000"/>
                    </a:srgbClr>
                  </a:glow>
                </a:effectLst>
              </a:rPr>
              <a:t>Y en a-t-</a:t>
            </a:r>
            <a:r>
              <a:rPr lang="fr-FR" dirty="0" smtClean="0">
                <a:effectLst>
                  <a:glow rad="101600">
                    <a:srgbClr val="FFFF00">
                      <a:alpha val="75000"/>
                    </a:srgbClr>
                  </a:glow>
                </a:effectLst>
              </a:rPr>
              <a:t>il </a:t>
            </a:r>
            <a:r>
              <a:rPr lang="fr-FR" dirty="0">
                <a:effectLst>
                  <a:glow rad="101600">
                    <a:srgbClr val="FFFF00">
                      <a:alpha val="75000"/>
                    </a:srgbClr>
                  </a:glow>
                </a:effectLst>
              </a:rPr>
              <a:t>qui se </a:t>
            </a:r>
            <a:r>
              <a:rPr lang="fr-FR" dirty="0" smtClean="0">
                <a:effectLst>
                  <a:glow rad="101600">
                    <a:srgbClr val="FFFF00">
                      <a:alpha val="75000"/>
                    </a:srgbClr>
                  </a:glow>
                </a:effectLst>
              </a:rPr>
              <a:t>trouvent </a:t>
            </a:r>
            <a:r>
              <a:rPr lang="fr-FR" dirty="0">
                <a:effectLst>
                  <a:glow rad="101600">
                    <a:srgbClr val="FFFF00">
                      <a:alpha val="75000"/>
                    </a:srgbClr>
                  </a:glow>
                </a:effectLst>
              </a:rPr>
              <a:t>à</a:t>
            </a:r>
            <a:r>
              <a:rPr lang="fr-FR" dirty="0" smtClean="0">
                <a:effectLst>
                  <a:glow rad="101600">
                    <a:srgbClr val="FFFF00">
                      <a:alpha val="75000"/>
                    </a:srgbClr>
                  </a:glow>
                </a:effectLst>
              </a:rPr>
              <a:t> </a:t>
            </a:r>
            <a:r>
              <a:rPr lang="fr-FR" dirty="0">
                <a:effectLst>
                  <a:glow rad="101600">
                    <a:srgbClr val="FFFF00">
                      <a:alpha val="75000"/>
                    </a:srgbClr>
                  </a:glow>
                </a:effectLst>
              </a:rPr>
              <a:t>un niveau </a:t>
            </a:r>
            <a:r>
              <a:rPr lang="fr-FR" dirty="0" smtClean="0">
                <a:solidFill>
                  <a:srgbClr val="EE3528"/>
                </a:solidFill>
                <a:effectLst>
                  <a:glow rad="101600">
                    <a:srgbClr val="FFFF00">
                      <a:alpha val="75000"/>
                    </a:srgbClr>
                  </a:glow>
                </a:effectLst>
              </a:rPr>
              <a:t>au-dessus du </a:t>
            </a:r>
            <a:r>
              <a:rPr lang="fr-FR" dirty="0" smtClean="0"/>
              <a:t>risque moyen ? </a:t>
            </a:r>
            <a:endParaRPr lang="en-GB" dirty="0"/>
          </a:p>
        </p:txBody>
      </p:sp>
      <p:pic>
        <p:nvPicPr>
          <p:cNvPr id="4" name="Picture 3"/>
          <p:cNvPicPr>
            <a:picLocks noChangeAspect="1"/>
          </p:cNvPicPr>
          <p:nvPr/>
        </p:nvPicPr>
        <p:blipFill>
          <a:blip r:embed="rId2"/>
          <a:stretch>
            <a:fillRect/>
          </a:stretch>
        </p:blipFill>
        <p:spPr>
          <a:xfrm>
            <a:off x="5076056" y="2089082"/>
            <a:ext cx="3782996" cy="3722424"/>
          </a:xfrm>
          <a:prstGeom prst="rect">
            <a:avLst/>
          </a:prstGeom>
        </p:spPr>
      </p:pic>
      <p:sp>
        <p:nvSpPr>
          <p:cNvPr id="5" name="Oval 4"/>
          <p:cNvSpPr/>
          <p:nvPr/>
        </p:nvSpPr>
        <p:spPr>
          <a:xfrm>
            <a:off x="6372200" y="1452890"/>
            <a:ext cx="3168352" cy="30230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35049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902190"/>
            <a:ext cx="6186502" cy="582594"/>
          </a:xfrm>
        </p:spPr>
        <p:txBody>
          <a:bodyPr>
            <a:noAutofit/>
          </a:bodyPr>
          <a:lstStyle/>
          <a:p>
            <a:r>
              <a:rPr lang="fr-FR" sz="3600" dirty="0" smtClean="0"/>
              <a:t>Actions minimales de préparation (AMP)</a:t>
            </a:r>
            <a:endParaRPr lang="fr-FR" sz="3600"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pPr/>
              <a:t>11</a:t>
            </a:fld>
            <a:endParaRPr lang="fr-FR" dirty="0"/>
          </a:p>
        </p:txBody>
      </p:sp>
      <p:sp>
        <p:nvSpPr>
          <p:cNvPr id="3" name="Rectangle 2"/>
          <p:cNvSpPr/>
          <p:nvPr/>
        </p:nvSpPr>
        <p:spPr>
          <a:xfrm>
            <a:off x="332726" y="1580600"/>
            <a:ext cx="8847786" cy="1200328"/>
          </a:xfrm>
          <a:prstGeom prst="rect">
            <a:avLst/>
          </a:prstGeom>
          <a:noFill/>
        </p:spPr>
        <p:txBody>
          <a:bodyPr wrap="square">
            <a:spAutoFit/>
          </a:bodyPr>
          <a:lstStyle/>
          <a:p>
            <a:r>
              <a:rPr lang="fr-FR" sz="2400" dirty="0" smtClean="0"/>
              <a:t>Identifier </a:t>
            </a:r>
            <a:r>
              <a:rPr lang="fr-FR" sz="2400" dirty="0"/>
              <a:t>les mesures qui doivent être prises à l'avance pour veiller à ce que les autres éléments du </a:t>
            </a:r>
            <a:r>
              <a:rPr lang="fr-FR" sz="2400" dirty="0" smtClean="0"/>
              <a:t>CPH et </a:t>
            </a:r>
            <a:r>
              <a:rPr lang="fr-FR" sz="2400" dirty="0"/>
              <a:t>de </a:t>
            </a:r>
            <a:r>
              <a:rPr lang="fr-FR" sz="2400" dirty="0" smtClean="0"/>
              <a:t>la réponse </a:t>
            </a:r>
            <a:r>
              <a:rPr lang="fr-FR" sz="2400" dirty="0" smtClean="0">
                <a:effectLst>
                  <a:glow rad="101600">
                    <a:srgbClr val="FFFF00">
                      <a:alpha val="75000"/>
                    </a:srgbClr>
                  </a:glow>
                </a:effectLst>
              </a:rPr>
              <a:t>puissent </a:t>
            </a:r>
            <a:r>
              <a:rPr lang="fr-FR" sz="2400" dirty="0">
                <a:effectLst>
                  <a:glow rad="101600">
                    <a:srgbClr val="FFFF00">
                      <a:alpha val="75000"/>
                    </a:srgbClr>
                  </a:glow>
                </a:effectLst>
              </a:rPr>
              <a:t>être </a:t>
            </a:r>
            <a:r>
              <a:rPr lang="fr-FR" sz="2400" dirty="0" smtClean="0">
                <a:effectLst>
                  <a:glow rad="101600">
                    <a:srgbClr val="FFFF00">
                      <a:alpha val="75000"/>
                    </a:srgbClr>
                  </a:glow>
                </a:effectLst>
              </a:rPr>
              <a:t>mis </a:t>
            </a:r>
            <a:r>
              <a:rPr lang="fr-FR" sz="2400" dirty="0"/>
              <a:t>en œuvre en cas de crise</a:t>
            </a:r>
            <a:r>
              <a:rPr lang="fr-FR" sz="2400" dirty="0" smtClean="0"/>
              <a:t>.</a:t>
            </a:r>
          </a:p>
        </p:txBody>
      </p:sp>
      <p:pic>
        <p:nvPicPr>
          <p:cNvPr id="4" name="Picture 3"/>
          <p:cNvPicPr>
            <a:picLocks noChangeAspect="1"/>
          </p:cNvPicPr>
          <p:nvPr/>
        </p:nvPicPr>
        <p:blipFill>
          <a:blip r:embed="rId2"/>
          <a:stretch>
            <a:fillRect/>
          </a:stretch>
        </p:blipFill>
        <p:spPr>
          <a:xfrm>
            <a:off x="5292080" y="3086584"/>
            <a:ext cx="3826572" cy="3510768"/>
          </a:xfrm>
          <a:prstGeom prst="rect">
            <a:avLst/>
          </a:prstGeom>
        </p:spPr>
      </p:pic>
      <p:sp>
        <p:nvSpPr>
          <p:cNvPr id="7" name="Rectangle 6"/>
          <p:cNvSpPr/>
          <p:nvPr/>
        </p:nvSpPr>
        <p:spPr>
          <a:xfrm>
            <a:off x="179512" y="2780928"/>
            <a:ext cx="4968552" cy="3416320"/>
          </a:xfrm>
          <a:prstGeom prst="rect">
            <a:avLst/>
          </a:prstGeom>
          <a:noFill/>
        </p:spPr>
        <p:txBody>
          <a:bodyPr wrap="square">
            <a:spAutoFit/>
          </a:bodyPr>
          <a:lstStyle/>
          <a:p>
            <a:pPr marL="457200" indent="-457200">
              <a:buAutoNum type="arabicPeriod"/>
            </a:pPr>
            <a:r>
              <a:rPr lang="fr-FR" sz="2400" dirty="0" smtClean="0"/>
              <a:t>Surveillance des risques  </a:t>
            </a:r>
          </a:p>
          <a:p>
            <a:pPr marL="457200" indent="-457200">
              <a:buAutoNum type="arabicPeriod"/>
            </a:pPr>
            <a:r>
              <a:rPr lang="fr-FR" sz="2400" dirty="0" smtClean="0"/>
              <a:t>Mise en place de mécanismes de coordination et </a:t>
            </a:r>
            <a:r>
              <a:rPr lang="fr-FR" sz="2400" dirty="0">
                <a:effectLst>
                  <a:glow rad="101600">
                    <a:srgbClr val="FFFF00">
                      <a:alpha val="75000"/>
                    </a:srgbClr>
                  </a:glow>
                </a:effectLst>
              </a:rPr>
              <a:t>d’arrangements</a:t>
            </a:r>
            <a:r>
              <a:rPr lang="fr-FR" sz="2400" dirty="0" smtClean="0"/>
              <a:t> pour la gestion de la réponse</a:t>
            </a:r>
          </a:p>
          <a:p>
            <a:pPr marL="457200" indent="-457200">
              <a:buAutoNum type="arabicPeriod"/>
            </a:pPr>
            <a:r>
              <a:rPr lang="fr-FR" sz="2400" dirty="0" smtClean="0"/>
              <a:t>Préparation pour des évaluations conjointes, le suivi, la gestion de l’information…</a:t>
            </a:r>
          </a:p>
          <a:p>
            <a:pPr marL="457200" indent="-457200">
              <a:buAutoNum type="arabicPeriod"/>
            </a:pPr>
            <a:r>
              <a:rPr lang="fr-FR" sz="2400" dirty="0" smtClean="0"/>
              <a:t>Capacité opérationnelle </a:t>
            </a:r>
          </a:p>
        </p:txBody>
      </p:sp>
    </p:spTree>
    <p:extLst>
      <p:ext uri="{BB962C8B-B14F-4D97-AF65-F5344CB8AC3E}">
        <p14:creationId xmlns:p14="http://schemas.microsoft.com/office/powerpoint/2010/main" val="13773093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70296"/>
            <a:ext cx="8579946" cy="582594"/>
          </a:xfrm>
        </p:spPr>
        <p:txBody>
          <a:bodyPr/>
          <a:lstStyle/>
          <a:p>
            <a:r>
              <a:rPr lang="fr-FR" sz="3600" dirty="0" smtClean="0"/>
              <a:t>Actions avancées de préparation (AAP)</a:t>
            </a:r>
            <a:endParaRPr lang="fr-FR" sz="3600" dirty="0"/>
          </a:p>
        </p:txBody>
      </p:sp>
      <p:sp>
        <p:nvSpPr>
          <p:cNvPr id="3" name="Content Placeholder 2"/>
          <p:cNvSpPr>
            <a:spLocks noGrp="1"/>
          </p:cNvSpPr>
          <p:nvPr>
            <p:ph idx="1"/>
          </p:nvPr>
        </p:nvSpPr>
        <p:spPr>
          <a:xfrm>
            <a:off x="179512" y="1700808"/>
            <a:ext cx="8784976" cy="4896544"/>
          </a:xfrm>
        </p:spPr>
        <p:txBody>
          <a:bodyPr/>
          <a:lstStyle/>
          <a:p>
            <a:pPr marL="0" indent="0">
              <a:buNone/>
            </a:pPr>
            <a:r>
              <a:rPr lang="fr-FR" sz="2400" dirty="0"/>
              <a:t>A</a:t>
            </a:r>
            <a:r>
              <a:rPr lang="fr-FR" sz="2400" dirty="0" smtClean="0"/>
              <a:t>ctions spécifiques pour un danger concret qui visent à : </a:t>
            </a:r>
          </a:p>
          <a:p>
            <a:pPr marL="457200" indent="-457200">
              <a:buFont typeface="+mj-lt"/>
              <a:buAutoNum type="arabicPeriod"/>
            </a:pPr>
            <a:r>
              <a:rPr lang="fr-FR" sz="2400" dirty="0"/>
              <a:t>Accroître le niveau de préparation </a:t>
            </a:r>
            <a:r>
              <a:rPr lang="fr-FR" sz="2400" dirty="0" smtClean="0">
                <a:effectLst>
                  <a:glow rad="101600">
                    <a:srgbClr val="FFFF00">
                      <a:alpha val="75000"/>
                    </a:srgbClr>
                  </a:glow>
                </a:effectLst>
              </a:rPr>
              <a:t>de l’</a:t>
            </a:r>
            <a:r>
              <a:rPr lang="fr-FR" sz="2400" dirty="0" smtClean="0"/>
              <a:t>EHP pour qu’elle soit prête à </a:t>
            </a:r>
            <a:r>
              <a:rPr lang="fr-FR" sz="2400" dirty="0">
                <a:effectLst>
                  <a:glow rad="101600">
                    <a:srgbClr val="FFFF00">
                      <a:alpha val="75000"/>
                    </a:srgbClr>
                  </a:glow>
                </a:effectLst>
              </a:rPr>
              <a:t>faire face à une urgence de </a:t>
            </a:r>
            <a:r>
              <a:rPr lang="fr-FR" sz="2400" dirty="0" smtClean="0"/>
              <a:t>«</a:t>
            </a:r>
            <a:r>
              <a:rPr lang="fr-FR" sz="2400" dirty="0"/>
              <a:t>risque modéré</a:t>
            </a:r>
            <a:r>
              <a:rPr lang="fr-FR" sz="2400" dirty="0" smtClean="0"/>
              <a:t>».</a:t>
            </a:r>
            <a:endParaRPr lang="fr-FR" sz="2400" dirty="0"/>
          </a:p>
          <a:p>
            <a:pPr marL="457200" indent="-457200">
              <a:buFont typeface="+mj-lt"/>
              <a:buAutoNum type="arabicPeriod"/>
            </a:pPr>
            <a:r>
              <a:rPr lang="fr-FR" sz="2400" dirty="0"/>
              <a:t>G</a:t>
            </a:r>
            <a:r>
              <a:rPr lang="fr-FR" sz="2400" dirty="0" smtClean="0"/>
              <a:t>uider l’EHP et les clusters </a:t>
            </a:r>
            <a:r>
              <a:rPr lang="fr-FR" sz="2400" dirty="0"/>
              <a:t>dans l'identification des éléments qui sont essentiels pour répondre à une crise potentielle, </a:t>
            </a:r>
            <a:r>
              <a:rPr lang="fr-FR" sz="2400" dirty="0">
                <a:effectLst>
                  <a:glow rad="101600">
                    <a:srgbClr val="FFFF00">
                      <a:alpha val="75000"/>
                    </a:srgbClr>
                  </a:glow>
                </a:effectLst>
              </a:rPr>
              <a:t>et</a:t>
            </a:r>
            <a:r>
              <a:rPr lang="fr-FR" sz="2400" dirty="0" smtClean="0"/>
              <a:t> </a:t>
            </a:r>
            <a:r>
              <a:rPr lang="fr-FR" sz="2400" dirty="0">
                <a:effectLst>
                  <a:glow rad="101600">
                    <a:srgbClr val="FFFF00">
                      <a:alpha val="75000"/>
                    </a:srgbClr>
                  </a:glow>
                </a:effectLst>
              </a:rPr>
              <a:t>qui, </a:t>
            </a:r>
            <a:r>
              <a:rPr lang="fr-FR" sz="2400" dirty="0">
                <a:effectLst>
                  <a:glow rad="101600">
                    <a:srgbClr val="FFFF00">
                      <a:alpha val="75000"/>
                    </a:srgbClr>
                  </a:glow>
                </a:effectLst>
              </a:rPr>
              <a:t>à leur </a:t>
            </a:r>
            <a:r>
              <a:rPr lang="fr-FR" sz="2400" dirty="0">
                <a:effectLst>
                  <a:glow rad="101600">
                    <a:srgbClr val="FFFF00">
                      <a:alpha val="75000"/>
                    </a:srgbClr>
                  </a:glow>
                </a:effectLst>
              </a:rPr>
              <a:t>tour, </a:t>
            </a:r>
            <a:r>
              <a:rPr lang="fr-FR" sz="2400" dirty="0">
                <a:effectLst>
                  <a:glow rad="101600">
                    <a:srgbClr val="FFFF00">
                      <a:alpha val="75000"/>
                    </a:srgbClr>
                  </a:glow>
                </a:effectLst>
              </a:rPr>
              <a:t>permettront </a:t>
            </a:r>
            <a:r>
              <a:rPr lang="fr-FR" sz="2400" dirty="0" smtClean="0"/>
              <a:t>l'élaboration d'un plan de contingence.</a:t>
            </a:r>
            <a:endParaRPr lang="fr-FR" sz="2400" dirty="0"/>
          </a:p>
          <a:p>
            <a:pPr marL="457200" indent="-457200">
              <a:buFont typeface="+mj-lt"/>
              <a:buAutoNum type="arabicPeriod"/>
            </a:pPr>
            <a:r>
              <a:rPr lang="fr-FR" sz="2400" dirty="0"/>
              <a:t>I</a:t>
            </a:r>
            <a:r>
              <a:rPr lang="fr-FR" sz="2400" dirty="0" smtClean="0"/>
              <a:t>dentifier </a:t>
            </a:r>
            <a:r>
              <a:rPr lang="fr-FR" sz="2400" dirty="0"/>
              <a:t>les besoins en ressources supplémentaires, tant humaines que financières.</a:t>
            </a:r>
          </a:p>
          <a:p>
            <a:pPr marL="457200" indent="-457200">
              <a:buFont typeface="+mj-lt"/>
              <a:buAutoNum type="arabicPeriod"/>
            </a:pPr>
            <a:r>
              <a:rPr lang="fr-FR" sz="2400" dirty="0" smtClean="0"/>
              <a:t>Contribuer à la </a:t>
            </a:r>
            <a:r>
              <a:rPr lang="fr-FR" sz="2400" dirty="0"/>
              <a:t>planification </a:t>
            </a:r>
            <a:r>
              <a:rPr lang="fr-FR" sz="2400" dirty="0" smtClean="0"/>
              <a:t>de la préparation aux urgences menée </a:t>
            </a:r>
            <a:r>
              <a:rPr lang="fr-FR" sz="2400" dirty="0"/>
              <a:t>par les autorités nationales</a:t>
            </a:r>
            <a:r>
              <a:rPr lang="fr-FR" sz="2400" dirty="0" smtClean="0"/>
              <a:t>.</a:t>
            </a:r>
          </a:p>
        </p:txBody>
      </p:sp>
    </p:spTree>
    <p:extLst>
      <p:ext uri="{BB962C8B-B14F-4D97-AF65-F5344CB8AC3E}">
        <p14:creationId xmlns:p14="http://schemas.microsoft.com/office/powerpoint/2010/main" val="42766977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insbergs.com/wp-content/uploads/2013/03/un-prepa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245631">
            <a:off x="7613762" y="371336"/>
            <a:ext cx="1417805" cy="1011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7746" y="830182"/>
            <a:ext cx="6186502" cy="582594"/>
          </a:xfrm>
        </p:spPr>
        <p:txBody>
          <a:bodyPr/>
          <a:lstStyle/>
          <a:p>
            <a:r>
              <a:rPr lang="fr-FR" sz="4000" dirty="0" smtClean="0"/>
              <a:t>Plans de contingence</a:t>
            </a:r>
            <a:endParaRPr lang="fr-FR" sz="4000" dirty="0"/>
          </a:p>
        </p:txBody>
      </p:sp>
      <p:sp>
        <p:nvSpPr>
          <p:cNvPr id="3" name="Content Placeholder 2"/>
          <p:cNvSpPr>
            <a:spLocks noGrp="1"/>
          </p:cNvSpPr>
          <p:nvPr>
            <p:ph idx="1"/>
          </p:nvPr>
        </p:nvSpPr>
        <p:spPr>
          <a:xfrm>
            <a:off x="35496" y="1628800"/>
            <a:ext cx="9108504" cy="4968552"/>
          </a:xfrm>
        </p:spPr>
        <p:txBody>
          <a:bodyPr/>
          <a:lstStyle/>
          <a:p>
            <a:pPr marL="0" indent="0">
              <a:buNone/>
            </a:pPr>
            <a:r>
              <a:rPr lang="fr-FR" sz="2000" dirty="0" smtClean="0">
                <a:effectLst>
                  <a:glow rad="101600">
                    <a:srgbClr val="FFFF00">
                      <a:alpha val="75000"/>
                    </a:srgbClr>
                  </a:glow>
                </a:effectLst>
              </a:rPr>
              <a:t>Un plan</a:t>
            </a:r>
            <a:r>
              <a:rPr lang="fr-FR" sz="2000" dirty="0">
                <a:solidFill>
                  <a:srgbClr val="EE3528"/>
                </a:solidFill>
                <a:effectLst>
                  <a:glow rad="101600">
                    <a:srgbClr val="FFFF00">
                      <a:alpha val="75000"/>
                    </a:srgbClr>
                  </a:glow>
                </a:effectLst>
              </a:rPr>
              <a:t> </a:t>
            </a:r>
            <a:r>
              <a:rPr lang="fr-FR" sz="2000" dirty="0" smtClean="0">
                <a:solidFill>
                  <a:srgbClr val="231F20"/>
                </a:solidFill>
                <a:effectLst>
                  <a:glow rad="101600">
                    <a:srgbClr val="FFFF00">
                      <a:alpha val="75000"/>
                    </a:srgbClr>
                  </a:glow>
                </a:effectLst>
              </a:rPr>
              <a:t>contingence</a:t>
            </a:r>
            <a:r>
              <a:rPr lang="fr-FR" sz="2000" dirty="0" smtClean="0">
                <a:effectLst>
                  <a:glow rad="101600">
                    <a:srgbClr val="FFFF00">
                      <a:alpha val="75000"/>
                    </a:srgbClr>
                  </a:glow>
                </a:effectLst>
              </a:rPr>
              <a:t> est un processus qu</a:t>
            </a:r>
            <a:r>
              <a:rPr lang="fr-FR" sz="2000" dirty="0" smtClean="0"/>
              <a:t>i, face à </a:t>
            </a:r>
            <a:r>
              <a:rPr lang="fr-FR" sz="2000" dirty="0"/>
              <a:t>des risques potentiels, </a:t>
            </a:r>
            <a:r>
              <a:rPr lang="fr-FR" sz="2000" dirty="0" smtClean="0"/>
              <a:t>permet l’élaboration de </a:t>
            </a:r>
            <a:r>
              <a:rPr lang="fr-FR" sz="2000" dirty="0"/>
              <a:t>stratégies, </a:t>
            </a:r>
            <a:r>
              <a:rPr lang="fr-FR" sz="2000" dirty="0" smtClean="0"/>
              <a:t>d’arrangements </a:t>
            </a:r>
            <a:r>
              <a:rPr lang="fr-FR" sz="2000" dirty="0"/>
              <a:t>et </a:t>
            </a:r>
            <a:r>
              <a:rPr lang="fr-FR" sz="2000" dirty="0" smtClean="0"/>
              <a:t>de procédures </a:t>
            </a:r>
            <a:r>
              <a:rPr lang="fr-FR" sz="2000" dirty="0"/>
              <a:t>pour répondre aux besoins humanitaires </a:t>
            </a:r>
            <a:r>
              <a:rPr lang="fr-FR" sz="2000" dirty="0" smtClean="0"/>
              <a:t>de populations affectées </a:t>
            </a:r>
            <a:r>
              <a:rPr lang="fr-FR" sz="2000" dirty="0"/>
              <a:t>par </a:t>
            </a:r>
            <a:r>
              <a:rPr lang="fr-FR" sz="2000" dirty="0" smtClean="0"/>
              <a:t>une crise. Un</a:t>
            </a:r>
            <a:r>
              <a:rPr lang="fr-FR" sz="2000" dirty="0">
                <a:solidFill>
                  <a:srgbClr val="EE3528"/>
                </a:solidFill>
              </a:rPr>
              <a:t> </a:t>
            </a:r>
            <a:r>
              <a:rPr lang="fr-FR" sz="2000" dirty="0" smtClean="0"/>
              <a:t> plan de contingence vise à :</a:t>
            </a:r>
          </a:p>
          <a:p>
            <a:pPr marL="457200" indent="-457200">
              <a:buFont typeface="+mj-lt"/>
              <a:buAutoNum type="arabicPeriod"/>
            </a:pPr>
            <a:r>
              <a:rPr lang="fr-FR" sz="2000" dirty="0"/>
              <a:t>Encourager une compréhension commune </a:t>
            </a:r>
            <a:r>
              <a:rPr lang="fr-FR" sz="2000" dirty="0">
                <a:effectLst>
                  <a:glow rad="101600">
                    <a:srgbClr val="FFFF00">
                      <a:alpha val="75000"/>
                    </a:srgbClr>
                  </a:glow>
                </a:effectLst>
              </a:rPr>
              <a:t>pour</a:t>
            </a:r>
            <a:r>
              <a:rPr lang="fr-FR" sz="2000" dirty="0" smtClean="0"/>
              <a:t> </a:t>
            </a:r>
            <a:r>
              <a:rPr lang="fr-FR" sz="2000" dirty="0"/>
              <a:t>tous les partenaires </a:t>
            </a:r>
            <a:r>
              <a:rPr lang="fr-FR" sz="2000" dirty="0" smtClean="0">
                <a:effectLst>
                  <a:glow rad="101600">
                    <a:srgbClr val="FFFF00">
                      <a:alpha val="75000"/>
                    </a:srgbClr>
                  </a:glow>
                </a:effectLst>
              </a:rPr>
              <a:t>de l’ampleur de l’urgence</a:t>
            </a:r>
            <a:r>
              <a:rPr lang="fr-FR" sz="2000" dirty="0" smtClean="0"/>
              <a:t> attendue, des besoins </a:t>
            </a:r>
            <a:r>
              <a:rPr lang="fr-FR" sz="2000" dirty="0"/>
              <a:t>humanitaires </a:t>
            </a:r>
            <a:r>
              <a:rPr lang="fr-FR" sz="2000" dirty="0">
                <a:effectLst>
                  <a:glow rad="101600">
                    <a:srgbClr val="FFFF00">
                      <a:alpha val="75000"/>
                    </a:srgbClr>
                  </a:glow>
                </a:effectLst>
              </a:rPr>
              <a:t>potentiels</a:t>
            </a:r>
            <a:r>
              <a:rPr lang="fr-FR" sz="2000" dirty="0" smtClean="0"/>
              <a:t> et </a:t>
            </a:r>
            <a:r>
              <a:rPr lang="fr-FR" sz="2000" dirty="0">
                <a:effectLst>
                  <a:glow rad="101600">
                    <a:srgbClr val="FFFF00">
                      <a:alpha val="75000"/>
                    </a:srgbClr>
                  </a:glow>
                </a:effectLst>
              </a:rPr>
              <a:t>de</a:t>
            </a:r>
            <a:r>
              <a:rPr lang="fr-FR" sz="2000" dirty="0" smtClean="0"/>
              <a:t> la </a:t>
            </a:r>
            <a:r>
              <a:rPr lang="fr-FR" sz="2000" dirty="0"/>
              <a:t>nature et la portée de la réponse opérationnelle </a:t>
            </a:r>
            <a:r>
              <a:rPr lang="fr-FR" sz="2000" dirty="0" smtClean="0"/>
              <a:t>planifiée.</a:t>
            </a:r>
            <a:endParaRPr lang="fr-FR" sz="2000" dirty="0"/>
          </a:p>
          <a:p>
            <a:pPr marL="457200" indent="-457200">
              <a:buFont typeface="+mj-lt"/>
              <a:buAutoNum type="arabicPeriod"/>
            </a:pPr>
            <a:r>
              <a:rPr lang="fr-FR" sz="2000" dirty="0"/>
              <a:t>Expliquer </a:t>
            </a:r>
            <a:r>
              <a:rPr lang="fr-FR" sz="2000" dirty="0">
                <a:effectLst>
                  <a:glow rad="101600">
                    <a:srgbClr val="FFFF00">
                      <a:alpha val="75000"/>
                    </a:srgbClr>
                  </a:glow>
                </a:effectLst>
              </a:rPr>
              <a:t>clairement</a:t>
            </a:r>
            <a:r>
              <a:rPr lang="fr-FR" sz="2000" dirty="0" smtClean="0"/>
              <a:t> la </a:t>
            </a:r>
            <a:r>
              <a:rPr lang="fr-FR" sz="2000" dirty="0"/>
              <a:t>stratégie de réponse du </a:t>
            </a:r>
            <a:r>
              <a:rPr lang="fr-FR" sz="2000" dirty="0" smtClean="0"/>
              <a:t>cluster </a:t>
            </a:r>
            <a:r>
              <a:rPr lang="fr-FR" sz="2000" dirty="0"/>
              <a:t>pour les besoins imminents de la population touchée </a:t>
            </a:r>
            <a:r>
              <a:rPr lang="fr-FR" sz="2000" dirty="0">
                <a:effectLst>
                  <a:glow rad="101600">
                    <a:srgbClr val="FFFF00">
                      <a:alpha val="75000"/>
                    </a:srgbClr>
                  </a:glow>
                </a:effectLst>
              </a:rPr>
              <a:t>dès</a:t>
            </a:r>
            <a:r>
              <a:rPr lang="fr-FR" sz="2000" dirty="0" smtClean="0"/>
              <a:t> les </a:t>
            </a:r>
            <a:r>
              <a:rPr lang="fr-FR" sz="2000" dirty="0"/>
              <a:t>premières </a:t>
            </a:r>
            <a:r>
              <a:rPr lang="fr-FR" sz="2000" dirty="0" smtClean="0"/>
              <a:t>semaines </a:t>
            </a:r>
            <a:r>
              <a:rPr lang="fr-FR" sz="2000" dirty="0">
                <a:effectLst>
                  <a:glow rad="101600">
                    <a:srgbClr val="FFFF00">
                      <a:alpha val="75000"/>
                    </a:srgbClr>
                  </a:glow>
                </a:effectLst>
              </a:rPr>
              <a:t>suivant la crise.</a:t>
            </a:r>
          </a:p>
          <a:p>
            <a:pPr marL="457200" indent="-457200">
              <a:buFont typeface="+mj-lt"/>
              <a:buAutoNum type="arabicPeriod"/>
            </a:pPr>
            <a:r>
              <a:rPr lang="fr-FR" sz="2000" dirty="0"/>
              <a:t>Tenir compte des défis </a:t>
            </a:r>
            <a:r>
              <a:rPr lang="fr-FR" sz="2000" dirty="0" smtClean="0"/>
              <a:t>spécifiques/lacunes </a:t>
            </a:r>
            <a:r>
              <a:rPr lang="fr-FR" sz="2000" dirty="0">
                <a:effectLst>
                  <a:glow rad="101600">
                    <a:srgbClr val="FFFF00">
                      <a:alpha val="75000"/>
                    </a:srgbClr>
                  </a:glow>
                </a:effectLst>
              </a:rPr>
              <a:t>de la réponse envisagée</a:t>
            </a:r>
            <a:r>
              <a:rPr lang="fr-FR" sz="2000" dirty="0" smtClean="0"/>
              <a:t>.</a:t>
            </a:r>
          </a:p>
          <a:p>
            <a:pPr marL="457200" indent="-457200">
              <a:buFont typeface="+mj-lt"/>
              <a:buAutoNum type="arabicPeriod"/>
            </a:pPr>
            <a:r>
              <a:rPr lang="fr-FR" sz="2000" dirty="0">
                <a:effectLst>
                  <a:glow rad="101600">
                    <a:srgbClr val="FFFF00">
                      <a:alpha val="75000"/>
                    </a:srgbClr>
                  </a:glow>
                </a:effectLst>
              </a:rPr>
              <a:t>C</a:t>
            </a:r>
            <a:r>
              <a:rPr lang="fr-FR" sz="2000" dirty="0" smtClean="0"/>
              <a:t>ommuniquer </a:t>
            </a:r>
            <a:r>
              <a:rPr lang="fr-FR" sz="2000" dirty="0"/>
              <a:t>les besoins </a:t>
            </a:r>
            <a:r>
              <a:rPr lang="fr-FR" sz="2000" dirty="0">
                <a:effectLst>
                  <a:glow rad="101600">
                    <a:srgbClr val="FFFF00">
                      <a:alpha val="75000"/>
                    </a:srgbClr>
                  </a:glow>
                </a:effectLst>
              </a:rPr>
              <a:t>attendus</a:t>
            </a:r>
            <a:r>
              <a:rPr lang="fr-FR" sz="2000" dirty="0" smtClean="0"/>
              <a:t> en </a:t>
            </a:r>
            <a:r>
              <a:rPr lang="fr-FR" sz="2000" dirty="0">
                <a:effectLst>
                  <a:glow rad="101600">
                    <a:srgbClr val="FFFF00">
                      <a:alpha val="75000"/>
                    </a:srgbClr>
                  </a:glow>
                </a:effectLst>
              </a:rPr>
              <a:t>matière</a:t>
            </a:r>
            <a:r>
              <a:rPr lang="fr-FR" sz="2000" dirty="0" smtClean="0"/>
              <a:t> de financement, soutenir </a:t>
            </a:r>
            <a:r>
              <a:rPr lang="fr-FR" sz="2000" dirty="0"/>
              <a:t>l'élaboration rapide d'un </a:t>
            </a:r>
            <a:r>
              <a:rPr lang="fr-FR" sz="2000" dirty="0">
                <a:effectLst>
                  <a:glow rad="101600">
                    <a:srgbClr val="FFFF00">
                      <a:alpha val="75000"/>
                    </a:srgbClr>
                  </a:glow>
                </a:effectLst>
              </a:rPr>
              <a:t>Appel éclair </a:t>
            </a:r>
            <a:r>
              <a:rPr lang="fr-FR" sz="2000" dirty="0" smtClean="0"/>
              <a:t>en </a:t>
            </a:r>
            <a:r>
              <a:rPr lang="fr-FR" sz="2000" dirty="0"/>
              <a:t>cas d'urgence</a:t>
            </a:r>
            <a:r>
              <a:rPr lang="fr-FR" sz="2000" dirty="0" smtClean="0"/>
              <a:t>.</a:t>
            </a:r>
            <a:endParaRPr lang="fr-FR" sz="1600" dirty="0" smtClean="0"/>
          </a:p>
        </p:txBody>
      </p:sp>
    </p:spTree>
    <p:extLst>
      <p:ext uri="{BB962C8B-B14F-4D97-AF65-F5344CB8AC3E}">
        <p14:creationId xmlns:p14="http://schemas.microsoft.com/office/powerpoint/2010/main" val="30954769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870296"/>
            <a:ext cx="6186502" cy="582594"/>
          </a:xfrm>
        </p:spPr>
        <p:txBody>
          <a:bodyPr/>
          <a:lstStyle/>
          <a:p>
            <a:r>
              <a:rPr lang="fr-FR" sz="4000" dirty="0" smtClean="0"/>
              <a:t>Discussion en groupe</a:t>
            </a:r>
            <a:endParaRPr lang="fr-FR" sz="4000" dirty="0"/>
          </a:p>
        </p:txBody>
      </p:sp>
      <p:sp>
        <p:nvSpPr>
          <p:cNvPr id="3" name="Content Placeholder 2"/>
          <p:cNvSpPr>
            <a:spLocks noGrp="1"/>
          </p:cNvSpPr>
          <p:nvPr>
            <p:ph idx="1"/>
          </p:nvPr>
        </p:nvSpPr>
        <p:spPr>
          <a:xfrm>
            <a:off x="251520" y="1700808"/>
            <a:ext cx="8686800" cy="4425356"/>
          </a:xfrm>
        </p:spPr>
        <p:txBody>
          <a:bodyPr/>
          <a:lstStyle/>
          <a:p>
            <a:pPr marL="0" indent="0">
              <a:buNone/>
            </a:pPr>
            <a:r>
              <a:rPr lang="fr-FR" dirty="0" smtClean="0"/>
              <a:t>Choisissez un des dangers catégorisés </a:t>
            </a:r>
            <a:r>
              <a:rPr lang="fr-FR" dirty="0">
                <a:effectLst>
                  <a:glow rad="101600">
                    <a:srgbClr val="FFFF00">
                      <a:alpha val="75000"/>
                    </a:srgbClr>
                  </a:glow>
                </a:effectLst>
              </a:rPr>
              <a:t>à</a:t>
            </a:r>
            <a:r>
              <a:rPr lang="fr-FR" dirty="0" smtClean="0"/>
              <a:t> un niveau </a:t>
            </a:r>
            <a:r>
              <a:rPr lang="fr-FR" dirty="0" smtClean="0">
                <a:effectLst>
                  <a:glow rad="101600">
                    <a:srgbClr val="FFFF00">
                      <a:alpha val="75000"/>
                    </a:srgbClr>
                  </a:glow>
                </a:effectLst>
              </a:rPr>
              <a:t>supérieur au </a:t>
            </a:r>
            <a:r>
              <a:rPr lang="fr-FR" dirty="0" smtClean="0"/>
              <a:t>risque </a:t>
            </a:r>
            <a:r>
              <a:rPr lang="fr-FR" dirty="0"/>
              <a:t>moyen </a:t>
            </a:r>
            <a:r>
              <a:rPr lang="fr-FR" dirty="0" smtClean="0"/>
              <a:t>parmi ceux traités pendant l’exercice précèdent </a:t>
            </a:r>
          </a:p>
          <a:p>
            <a:r>
              <a:rPr lang="fr-FR" dirty="0">
                <a:effectLst>
                  <a:glow rad="101600">
                    <a:srgbClr val="FFFF00">
                      <a:alpha val="75000"/>
                    </a:srgbClr>
                  </a:glow>
                </a:effectLst>
              </a:rPr>
              <a:t>Êtes-vous au courant de l’existence </a:t>
            </a:r>
            <a:r>
              <a:rPr lang="fr-FR" dirty="0" smtClean="0">
                <a:effectLst>
                  <a:glow rad="101600">
                    <a:srgbClr val="FFFF00">
                      <a:alpha val="75000"/>
                    </a:srgbClr>
                  </a:glow>
                </a:effectLst>
              </a:rPr>
              <a:t>d’une </a:t>
            </a:r>
            <a:r>
              <a:rPr lang="fr-FR" dirty="0" smtClean="0"/>
              <a:t>action </a:t>
            </a:r>
            <a:r>
              <a:rPr lang="fr-FR" dirty="0"/>
              <a:t>de préparation avancée déjà en </a:t>
            </a:r>
            <a:r>
              <a:rPr lang="fr-FR" dirty="0" smtClean="0"/>
              <a:t>place?</a:t>
            </a:r>
            <a:endParaRPr lang="en-US" dirty="0"/>
          </a:p>
          <a:p>
            <a:pPr lvl="0"/>
            <a:r>
              <a:rPr lang="fr-FR" dirty="0"/>
              <a:t>Êtes-vous au courant </a:t>
            </a:r>
            <a:r>
              <a:rPr lang="fr-FR" dirty="0">
                <a:effectLst>
                  <a:glow rad="101600">
                    <a:srgbClr val="FFFF00">
                      <a:alpha val="75000"/>
                    </a:srgbClr>
                  </a:glow>
                </a:effectLst>
              </a:rPr>
              <a:t>de l’existence </a:t>
            </a:r>
            <a:r>
              <a:rPr lang="fr-FR" dirty="0" smtClean="0"/>
              <a:t>d'un plan</a:t>
            </a:r>
            <a:r>
              <a:rPr lang="fr-FR" dirty="0">
                <a:solidFill>
                  <a:srgbClr val="EE3528"/>
                </a:solidFill>
              </a:rPr>
              <a:t> </a:t>
            </a:r>
            <a:r>
              <a:rPr lang="fr-FR" dirty="0" smtClean="0">
                <a:solidFill>
                  <a:srgbClr val="231F20"/>
                </a:solidFill>
              </a:rPr>
              <a:t>de contingence </a:t>
            </a:r>
            <a:r>
              <a:rPr lang="fr-FR" dirty="0" smtClean="0"/>
              <a:t>spécifique </a:t>
            </a:r>
            <a:r>
              <a:rPr lang="fr-FR" dirty="0">
                <a:effectLst>
                  <a:glow rad="101600">
                    <a:srgbClr val="FFFF00">
                      <a:alpha val="75000"/>
                    </a:srgbClr>
                  </a:glow>
                </a:effectLst>
              </a:rPr>
              <a:t>déjà</a:t>
            </a:r>
            <a:r>
              <a:rPr lang="fr-FR" dirty="0" smtClean="0"/>
              <a:t> en place ?</a:t>
            </a:r>
            <a:endParaRPr lang="en-US" dirty="0"/>
          </a:p>
        </p:txBody>
      </p:sp>
    </p:spTree>
    <p:extLst>
      <p:ext uri="{BB962C8B-B14F-4D97-AF65-F5344CB8AC3E}">
        <p14:creationId xmlns:p14="http://schemas.microsoft.com/office/powerpoint/2010/main" val="3112814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9754" y="830182"/>
            <a:ext cx="6186502" cy="582594"/>
          </a:xfrm>
        </p:spPr>
        <p:txBody>
          <a:bodyPr>
            <a:normAutofit fontScale="90000"/>
          </a:bodyPr>
          <a:lstStyle/>
          <a:p>
            <a:pPr eaLnBrk="1" hangingPunct="1"/>
            <a:r>
              <a:rPr lang="fr-FR" dirty="0" smtClean="0"/>
              <a:t>Messages clé</a:t>
            </a:r>
            <a:r>
              <a:rPr lang="fr-FR" dirty="0" smtClean="0">
                <a:effectLst>
                  <a:glow rad="101600">
                    <a:srgbClr val="FFFF00">
                      <a:alpha val="75000"/>
                    </a:srgbClr>
                  </a:glow>
                </a:effectLst>
              </a:rPr>
              <a:t>s</a:t>
            </a:r>
            <a:endParaRPr lang="fr-FR" dirty="0">
              <a:effectLst>
                <a:glow rad="101600">
                  <a:srgbClr val="FFFF00">
                    <a:alpha val="75000"/>
                  </a:srgbClr>
                </a:glow>
              </a:effectLst>
            </a:endParaRPr>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15</a:t>
            </a:fld>
            <a:endParaRPr lang="fr-FR"/>
          </a:p>
        </p:txBody>
      </p:sp>
      <p:sp>
        <p:nvSpPr>
          <p:cNvPr id="5" name="Content Placeholder 2"/>
          <p:cNvSpPr txBox="1">
            <a:spLocks/>
          </p:cNvSpPr>
          <p:nvPr/>
        </p:nvSpPr>
        <p:spPr>
          <a:xfrm>
            <a:off x="107504" y="1628800"/>
            <a:ext cx="9036496" cy="5040560"/>
          </a:xfrm>
          <a:prstGeom prst="rect">
            <a:avLst/>
          </a:prstGeom>
        </p:spPr>
        <p:txBody>
          <a:bodyPr/>
          <a:lstStyle>
            <a:lvl1pPr marL="342900" indent="-342900" algn="l" defTabSz="914400" rtl="0" eaLnBrk="1" latinLnBrk="0" hangingPunct="1">
              <a:spcBef>
                <a:spcPct val="20000"/>
              </a:spcBef>
              <a:buClr>
                <a:schemeClr val="tx2"/>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Tx/>
              <a:buNone/>
              <a:defRPr sz="2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4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3000" dirty="0" smtClean="0"/>
              <a:t>Le but principal de l'approche ERP est d'optimiser la vitesse et le volume de </a:t>
            </a:r>
            <a:r>
              <a:rPr lang="fr-FR" sz="3000" dirty="0">
                <a:effectLst>
                  <a:glow rad="101600">
                    <a:srgbClr val="FFFF00">
                      <a:alpha val="75000"/>
                    </a:srgbClr>
                  </a:glow>
                </a:effectLst>
              </a:rPr>
              <a:t>l'assistance essentielle </a:t>
            </a:r>
            <a:r>
              <a:rPr lang="fr-FR" sz="3000" dirty="0" smtClean="0">
                <a:effectLst>
                  <a:glow rad="101600">
                    <a:srgbClr val="FFFF00">
                      <a:alpha val="75000"/>
                    </a:srgbClr>
                  </a:glow>
                </a:effectLst>
              </a:rPr>
              <a:t>fournie</a:t>
            </a:r>
            <a:r>
              <a:rPr lang="fr-FR" sz="3000" dirty="0" smtClean="0"/>
              <a:t> immédiatement après le </a:t>
            </a:r>
            <a:r>
              <a:rPr lang="fr-FR" sz="3000" dirty="0">
                <a:effectLst>
                  <a:glow rad="101600">
                    <a:srgbClr val="FFFF00">
                      <a:alpha val="75000"/>
                    </a:srgbClr>
                  </a:glow>
                </a:effectLst>
              </a:rPr>
              <a:t>début</a:t>
            </a:r>
            <a:r>
              <a:rPr lang="fr-FR" sz="3000" dirty="0" smtClean="0"/>
              <a:t> d'une situation d'urgence humanitaire.</a:t>
            </a:r>
          </a:p>
          <a:p>
            <a:r>
              <a:rPr lang="fr-FR" sz="3000" dirty="0" smtClean="0"/>
              <a:t>La préparation est un processus continu</a:t>
            </a:r>
          </a:p>
          <a:p>
            <a:r>
              <a:rPr lang="fr-FR" sz="3000" dirty="0" smtClean="0"/>
              <a:t>L'approche ERP, telle que décrite par l'IASC, comporte trois étapes: l'analyse et la surveillance des risques, </a:t>
            </a:r>
            <a:r>
              <a:rPr lang="fr-FR" sz="3000" dirty="0">
                <a:effectLst>
                  <a:glow rad="101600">
                    <a:srgbClr val="FFFF00">
                      <a:alpha val="75000"/>
                    </a:srgbClr>
                  </a:glow>
                </a:effectLst>
              </a:rPr>
              <a:t>la mise en </a:t>
            </a:r>
            <a:r>
              <a:rPr lang="fr-FR" sz="3000" dirty="0" err="1">
                <a:effectLst>
                  <a:glow rad="101600">
                    <a:srgbClr val="FFFF00">
                      <a:alpha val="75000"/>
                    </a:srgbClr>
                  </a:glow>
                </a:effectLst>
              </a:rPr>
              <a:t>oeuvre</a:t>
            </a:r>
            <a:r>
              <a:rPr lang="fr-FR" sz="3000" dirty="0">
                <a:effectLst>
                  <a:glow rad="101600">
                    <a:srgbClr val="FFFF00">
                      <a:alpha val="75000"/>
                    </a:srgbClr>
                  </a:glow>
                </a:effectLst>
              </a:rPr>
              <a:t> </a:t>
            </a:r>
            <a:r>
              <a:rPr lang="fr-FR" sz="3000" dirty="0" smtClean="0"/>
              <a:t>d’actions (minimales et avancées) de </a:t>
            </a:r>
            <a:r>
              <a:rPr lang="fr-FR" sz="3000" dirty="0" smtClean="0">
                <a:effectLst>
                  <a:glow rad="101600">
                    <a:srgbClr val="FFFF00">
                      <a:alpha val="75000"/>
                    </a:srgbClr>
                  </a:glow>
                </a:effectLst>
              </a:rPr>
              <a:t>préparation</a:t>
            </a:r>
            <a:r>
              <a:rPr lang="fr-FR" sz="3000" dirty="0" smtClean="0"/>
              <a:t> et l’élaboration </a:t>
            </a:r>
            <a:r>
              <a:rPr lang="fr-FR" sz="3000" dirty="0" smtClean="0">
                <a:solidFill>
                  <a:srgbClr val="231F20"/>
                </a:solidFill>
              </a:rPr>
              <a:t>de plans de contingence</a:t>
            </a:r>
            <a:r>
              <a:rPr lang="fr-FR" sz="3000" dirty="0" smtClean="0"/>
              <a:t>.</a:t>
            </a:r>
          </a:p>
        </p:txBody>
      </p:sp>
    </p:spTree>
    <p:extLst>
      <p:ext uri="{BB962C8B-B14F-4D97-AF65-F5344CB8AC3E}">
        <p14:creationId xmlns:p14="http://schemas.microsoft.com/office/powerpoint/2010/main" val="20329068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62880" y="764704"/>
            <a:ext cx="8229600" cy="994122"/>
          </a:xfrm>
        </p:spPr>
        <p:txBody>
          <a:bodyPr>
            <a:normAutofit/>
          </a:bodyPr>
          <a:lstStyle/>
          <a:p>
            <a:pPr eaLnBrk="1" hangingPunct="1"/>
            <a:r>
              <a:rPr lang="fr-FR" sz="4400" dirty="0" smtClean="0"/>
              <a:t>Objectifs de la </a:t>
            </a:r>
            <a:r>
              <a:rPr lang="fr-FR" sz="4400" dirty="0" smtClean="0">
                <a:effectLst>
                  <a:glow rad="101600">
                    <a:srgbClr val="FFFF00">
                      <a:alpha val="75000"/>
                    </a:srgbClr>
                  </a:glow>
                </a:effectLst>
              </a:rPr>
              <a:t>séance</a:t>
            </a:r>
            <a:endParaRPr lang="fr-FR" sz="4400" dirty="0">
              <a:effectLst>
                <a:glow rad="101600">
                  <a:srgbClr val="FFFF00">
                    <a:alpha val="75000"/>
                  </a:srgbClr>
                </a:glow>
              </a:effectLst>
            </a:endParaRPr>
          </a:p>
        </p:txBody>
      </p:sp>
      <p:sp>
        <p:nvSpPr>
          <p:cNvPr id="50179" name="Rectangle 3"/>
          <p:cNvSpPr>
            <a:spLocks noGrp="1" noChangeArrowheads="1"/>
          </p:cNvSpPr>
          <p:nvPr>
            <p:ph idx="1"/>
          </p:nvPr>
        </p:nvSpPr>
        <p:spPr>
          <a:xfrm>
            <a:off x="467544" y="1700808"/>
            <a:ext cx="8496944" cy="4712940"/>
          </a:xfrm>
        </p:spPr>
        <p:txBody>
          <a:bodyPr>
            <a:normAutofit lnSpcReduction="10000"/>
          </a:bodyPr>
          <a:lstStyle/>
          <a:p>
            <a:pPr marL="0" indent="0">
              <a:buNone/>
            </a:pPr>
            <a:r>
              <a:rPr lang="fr-FR" sz="3600" dirty="0">
                <a:effectLst>
                  <a:glow rad="101600">
                    <a:srgbClr val="FFFF00">
                      <a:alpha val="75000"/>
                    </a:srgbClr>
                  </a:glow>
                </a:effectLst>
              </a:rPr>
              <a:t>À</a:t>
            </a:r>
            <a:r>
              <a:rPr lang="fr-FR" sz="3600" dirty="0" smtClean="0"/>
              <a:t> </a:t>
            </a:r>
            <a:r>
              <a:rPr lang="fr-FR" sz="3600" dirty="0"/>
              <a:t>la fin de la </a:t>
            </a:r>
            <a:r>
              <a:rPr lang="fr-FR" sz="3600" dirty="0" smtClean="0">
                <a:effectLst>
                  <a:glow rad="101600">
                    <a:srgbClr val="FFFF00">
                      <a:alpha val="75000"/>
                    </a:srgbClr>
                  </a:glow>
                </a:effectLst>
              </a:rPr>
              <a:t>séance</a:t>
            </a:r>
            <a:r>
              <a:rPr lang="fr-FR" sz="3600" dirty="0" smtClean="0"/>
              <a:t>, </a:t>
            </a:r>
            <a:r>
              <a:rPr lang="fr-FR" sz="3600" dirty="0"/>
              <a:t>les participants seront capables de :</a:t>
            </a:r>
            <a:endParaRPr lang="en-US" sz="3600" dirty="0"/>
          </a:p>
          <a:p>
            <a:pPr lvl="0"/>
            <a:r>
              <a:rPr lang="fr-FR" sz="3600" dirty="0"/>
              <a:t>Expliquer le rôle de la préparation </a:t>
            </a:r>
            <a:r>
              <a:rPr lang="fr-FR" sz="3600" dirty="0">
                <a:effectLst>
                  <a:glow rad="101600">
                    <a:srgbClr val="FFFF00">
                      <a:alpha val="75000"/>
                    </a:srgbClr>
                  </a:glow>
                </a:effectLst>
              </a:rPr>
              <a:t>aux situations d’urgences </a:t>
            </a:r>
            <a:r>
              <a:rPr lang="fr-FR" sz="3600" dirty="0"/>
              <a:t>dans le CPH </a:t>
            </a:r>
            <a:endParaRPr lang="en-US" sz="3600" dirty="0"/>
          </a:p>
          <a:p>
            <a:pPr lvl="0"/>
            <a:r>
              <a:rPr lang="fr-FR" sz="3600" dirty="0" smtClean="0"/>
              <a:t>Décrire </a:t>
            </a:r>
            <a:r>
              <a:rPr lang="fr-FR" sz="3600" dirty="0"/>
              <a:t>les étapes de l’approche ERP </a:t>
            </a:r>
            <a:endParaRPr lang="en-US" sz="3600" dirty="0"/>
          </a:p>
          <a:p>
            <a:pPr lvl="0"/>
            <a:r>
              <a:rPr lang="fr-FR" sz="3600" dirty="0"/>
              <a:t>Analyser </a:t>
            </a:r>
            <a:r>
              <a:rPr lang="fr-FR" sz="3600" dirty="0" smtClean="0"/>
              <a:t>le niveau de </a:t>
            </a:r>
            <a:r>
              <a:rPr lang="fr-FR" sz="3600" dirty="0"/>
              <a:t>risque de trois </a:t>
            </a:r>
            <a:r>
              <a:rPr lang="fr-FR" sz="3600" dirty="0">
                <a:effectLst>
                  <a:glow rad="101600">
                    <a:srgbClr val="FFFF00">
                      <a:alpha val="75000"/>
                    </a:srgbClr>
                  </a:glow>
                </a:effectLst>
              </a:rPr>
              <a:t>types de </a:t>
            </a:r>
            <a:r>
              <a:rPr lang="fr-FR" sz="3600" dirty="0" smtClean="0"/>
              <a:t>dangers </a:t>
            </a:r>
            <a:r>
              <a:rPr lang="fr-FR" sz="3600" dirty="0"/>
              <a:t>actuels </a:t>
            </a:r>
            <a:r>
              <a:rPr lang="fr-FR" sz="3600" dirty="0" smtClean="0"/>
              <a:t>dans leur environnement</a:t>
            </a:r>
            <a:endParaRPr lang="en-US" sz="3600"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t>2</a:t>
            </a:fld>
            <a:endParaRPr lang="fr-FR"/>
          </a:p>
        </p:txBody>
      </p:sp>
    </p:spTree>
    <p:extLst>
      <p:ext uri="{BB962C8B-B14F-4D97-AF65-F5344CB8AC3E}">
        <p14:creationId xmlns:p14="http://schemas.microsoft.com/office/powerpoint/2010/main" val="22593687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33" y="764704"/>
            <a:ext cx="8470249" cy="796950"/>
          </a:xfrm>
        </p:spPr>
        <p:txBody>
          <a:bodyPr>
            <a:normAutofit/>
          </a:bodyPr>
          <a:lstStyle/>
          <a:p>
            <a:r>
              <a:rPr lang="fr-FR" dirty="0" smtClean="0"/>
              <a:t>Discuter … </a:t>
            </a:r>
            <a:endParaRPr lang="fr-FR" dirty="0"/>
          </a:p>
        </p:txBody>
      </p:sp>
      <p:sp>
        <p:nvSpPr>
          <p:cNvPr id="5" name="Slide Number Placeholder 4"/>
          <p:cNvSpPr>
            <a:spLocks noGrp="1"/>
          </p:cNvSpPr>
          <p:nvPr>
            <p:ph type="sldNum" sz="quarter" idx="4294967295"/>
          </p:nvPr>
        </p:nvSpPr>
        <p:spPr>
          <a:xfrm>
            <a:off x="6556862" y="6356350"/>
            <a:ext cx="2195990" cy="365125"/>
          </a:xfrm>
          <a:prstGeom prst="rect">
            <a:avLst/>
          </a:prstGeom>
        </p:spPr>
        <p:txBody>
          <a:bodyPr/>
          <a:lstStyle/>
          <a:p>
            <a:fld id="{463A8DF2-A33D-47C5-8292-C15D51C2C28A}" type="slidenum">
              <a:rPr lang="fr-FR" smtClean="0"/>
              <a:t>3</a:t>
            </a:fld>
            <a:endParaRPr lang="fr-FR"/>
          </a:p>
        </p:txBody>
      </p:sp>
      <p:sp>
        <p:nvSpPr>
          <p:cNvPr id="4" name="Rectangle 3"/>
          <p:cNvSpPr/>
          <p:nvPr/>
        </p:nvSpPr>
        <p:spPr>
          <a:xfrm>
            <a:off x="179512" y="1700808"/>
            <a:ext cx="8784976" cy="4708981"/>
          </a:xfrm>
          <a:prstGeom prst="rect">
            <a:avLst/>
          </a:prstGeom>
          <a:solidFill>
            <a:srgbClr val="3366FF"/>
          </a:solidFill>
        </p:spPr>
        <p:txBody>
          <a:bodyPr wrap="square" lIns="91440" tIns="45720" rIns="91440" bIns="45720">
            <a:spAutoFit/>
          </a:bodyPr>
          <a:lstStyle/>
          <a:p>
            <a:pPr algn="ctr"/>
            <a:r>
              <a:rPr lang="fr-FR" sz="6000" dirty="0" smtClean="0">
                <a:ln w="10160">
                  <a:solidFill>
                    <a:schemeClr val="accent1"/>
                  </a:solidFill>
                  <a:prstDash val="solid"/>
                </a:ln>
                <a:solidFill>
                  <a:srgbClr val="FFFFFF"/>
                </a:solidFill>
                <a:effectLst>
                  <a:glow rad="101600">
                    <a:srgbClr val="FFFF00">
                      <a:alpha val="75000"/>
                    </a:srgbClr>
                  </a:glow>
                  <a:outerShdw blurRad="38100" dist="32000" dir="5400000" algn="tl">
                    <a:srgbClr val="000000">
                      <a:alpha val="30000"/>
                    </a:srgbClr>
                  </a:outerShdw>
                </a:effectLst>
              </a:rPr>
              <a:t>Qu’entend-on par </a:t>
            </a:r>
            <a:r>
              <a:rPr lang="fr-FR" sz="6000" dirty="0" smtClean="0">
                <a:ln w="10160">
                  <a:solidFill>
                    <a:schemeClr val="accent1"/>
                  </a:solidFill>
                  <a:prstDash val="solid"/>
                </a:ln>
                <a:solidFill>
                  <a:srgbClr val="FFFFFF"/>
                </a:solidFill>
                <a:effectLst>
                  <a:outerShdw blurRad="38100" dist="32000" dir="5400000" algn="tl">
                    <a:srgbClr val="000000">
                      <a:alpha val="30000"/>
                    </a:srgbClr>
                  </a:outerShdw>
                </a:effectLst>
              </a:rPr>
              <a:t>«</a:t>
            </a:r>
            <a:r>
              <a:rPr lang="fr-FR" sz="6000" dirty="0">
                <a:ln w="10160">
                  <a:solidFill>
                    <a:schemeClr val="accent1"/>
                  </a:solidFill>
                  <a:prstDash val="solid"/>
                </a:ln>
                <a:solidFill>
                  <a:srgbClr val="FFFFFF"/>
                </a:solidFill>
                <a:effectLst>
                  <a:outerShdw blurRad="38100" dist="32000" dir="5400000" algn="tl">
                    <a:srgbClr val="000000">
                      <a:alpha val="30000"/>
                    </a:srgbClr>
                  </a:outerShdw>
                </a:effectLst>
              </a:rPr>
              <a:t> préparation </a:t>
            </a:r>
            <a:r>
              <a:rPr lang="fr-FR" sz="6000" dirty="0" smtClean="0">
                <a:ln w="10160">
                  <a:solidFill>
                    <a:schemeClr val="accent1"/>
                  </a:solidFill>
                  <a:prstDash val="solid"/>
                </a:ln>
                <a:solidFill>
                  <a:srgbClr val="FFFFFF"/>
                </a:solidFill>
                <a:effectLst>
                  <a:glow rad="101600">
                    <a:srgbClr val="FFFF00">
                      <a:alpha val="75000"/>
                    </a:srgbClr>
                  </a:glow>
                  <a:outerShdw blurRad="38100" dist="32000" dir="5400000" algn="tl">
                    <a:srgbClr val="000000">
                      <a:alpha val="30000"/>
                    </a:srgbClr>
                  </a:outerShdw>
                </a:effectLst>
              </a:rPr>
              <a:t>aux situations </a:t>
            </a:r>
            <a:r>
              <a:rPr lang="fr-FR" sz="6000" dirty="0" smtClean="0">
                <a:ln w="10160">
                  <a:solidFill>
                    <a:schemeClr val="accent1"/>
                  </a:solidFill>
                  <a:prstDash val="solid"/>
                </a:ln>
                <a:solidFill>
                  <a:srgbClr val="FFFFFF"/>
                </a:solidFill>
                <a:effectLst>
                  <a:outerShdw blurRad="38100" dist="32000" dir="5400000" algn="tl">
                    <a:srgbClr val="000000">
                      <a:alpha val="30000"/>
                    </a:srgbClr>
                  </a:outerShdw>
                </a:effectLst>
              </a:rPr>
              <a:t>d’urgence</a:t>
            </a:r>
            <a:r>
              <a:rPr lang="fr-FR" sz="6000" dirty="0">
                <a:ln w="10160">
                  <a:solidFill>
                    <a:schemeClr val="accent1"/>
                  </a:solidFill>
                  <a:prstDash val="solid"/>
                </a:ln>
                <a:solidFill>
                  <a:srgbClr val="FFFFFF"/>
                </a:solidFill>
                <a:effectLst>
                  <a:outerShdw blurRad="38100" dist="32000" dir="5400000" algn="tl">
                    <a:srgbClr val="000000">
                      <a:alpha val="30000"/>
                    </a:srgbClr>
                  </a:outerShdw>
                </a:effectLst>
              </a:rPr>
              <a:t> » et </a:t>
            </a:r>
            <a:r>
              <a:rPr lang="fr-FR" sz="6000" dirty="0">
                <a:ln w="10160">
                  <a:solidFill>
                    <a:schemeClr val="accent1"/>
                  </a:solidFill>
                  <a:prstDash val="solid"/>
                </a:ln>
                <a:solidFill>
                  <a:srgbClr val="FFFFFF"/>
                </a:solidFill>
                <a:effectLst>
                  <a:glow rad="101600">
                    <a:srgbClr val="FFFF00">
                      <a:alpha val="75000"/>
                    </a:srgbClr>
                  </a:glow>
                  <a:outerShdw blurRad="38100" dist="32000" dir="5400000" algn="tl">
                    <a:srgbClr val="000000">
                      <a:alpha val="30000"/>
                    </a:srgbClr>
                  </a:outerShdw>
                </a:effectLst>
              </a:rPr>
              <a:t>quel est le rapport avec </a:t>
            </a:r>
            <a:r>
              <a:rPr lang="fr-FR" sz="6000" dirty="0" smtClean="0">
                <a:ln w="10160">
                  <a:solidFill>
                    <a:schemeClr val="accent1"/>
                  </a:solidFill>
                  <a:prstDash val="solid"/>
                </a:ln>
                <a:solidFill>
                  <a:srgbClr val="FFFFFF"/>
                </a:solidFill>
                <a:effectLst>
                  <a:outerShdw blurRad="38100" dist="32000" dir="5400000" algn="tl">
                    <a:srgbClr val="000000">
                      <a:alpha val="30000"/>
                    </a:srgbClr>
                  </a:outerShdw>
                </a:effectLst>
              </a:rPr>
              <a:t>le CPH</a:t>
            </a:r>
            <a:r>
              <a:rPr lang="fr-FR" sz="6000" dirty="0">
                <a:ln w="10160">
                  <a:solidFill>
                    <a:schemeClr val="accent1"/>
                  </a:solidFill>
                  <a:prstDash val="solid"/>
                </a:ln>
                <a:solidFill>
                  <a:srgbClr val="FFFFFF"/>
                </a:solidFill>
                <a:effectLst>
                  <a:outerShdw blurRad="38100" dist="32000" dir="5400000" algn="tl">
                    <a:srgbClr val="000000">
                      <a:alpha val="30000"/>
                    </a:srgbClr>
                  </a:outerShdw>
                </a:effectLst>
              </a:rPr>
              <a:t>?</a:t>
            </a:r>
            <a:endParaRPr lang="en-US" sz="60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extLst>
      <p:ext uri="{BB962C8B-B14F-4D97-AF65-F5344CB8AC3E}">
        <p14:creationId xmlns:p14="http://schemas.microsoft.com/office/powerpoint/2010/main" val="377246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6862" y="6356350"/>
            <a:ext cx="2195990" cy="365125"/>
          </a:xfrm>
          <a:prstGeom prst="rect">
            <a:avLst/>
          </a:prstGeom>
        </p:spPr>
        <p:txBody>
          <a:bodyPr/>
          <a:lstStyle/>
          <a:p>
            <a:fld id="{463A8DF2-A33D-47C5-8292-C15D51C2C28A}" type="slidenum">
              <a:rPr lang="fr-FR" smtClean="0"/>
              <a:t>4</a:t>
            </a:fld>
            <a:endParaRPr lang="fr-FR"/>
          </a:p>
        </p:txBody>
      </p:sp>
      <p:pic>
        <p:nvPicPr>
          <p:cNvPr id="7" name="Picture 6"/>
          <p:cNvPicPr>
            <a:picLocks noChangeAspect="1"/>
          </p:cNvPicPr>
          <p:nvPr/>
        </p:nvPicPr>
        <p:blipFill>
          <a:blip r:embed="rId2"/>
          <a:stretch>
            <a:fillRect/>
          </a:stretch>
        </p:blipFill>
        <p:spPr>
          <a:xfrm>
            <a:off x="356091" y="3821600"/>
            <a:ext cx="7560840" cy="1584175"/>
          </a:xfrm>
          <a:prstGeom prst="rect">
            <a:avLst/>
          </a:prstGeom>
        </p:spPr>
      </p:pic>
      <p:pic>
        <p:nvPicPr>
          <p:cNvPr id="8" name="Picture 7"/>
          <p:cNvPicPr>
            <a:picLocks noChangeAspect="1"/>
          </p:cNvPicPr>
          <p:nvPr/>
        </p:nvPicPr>
        <p:blipFill>
          <a:blip r:embed="rId3"/>
          <a:stretch>
            <a:fillRect/>
          </a:stretch>
        </p:blipFill>
        <p:spPr>
          <a:xfrm>
            <a:off x="5759624" y="5373216"/>
            <a:ext cx="3384376" cy="1398443"/>
          </a:xfrm>
          <a:prstGeom prst="rect">
            <a:avLst/>
          </a:prstGeom>
        </p:spPr>
      </p:pic>
      <p:sp>
        <p:nvSpPr>
          <p:cNvPr id="2" name="TextBox 1"/>
          <p:cNvSpPr txBox="1"/>
          <p:nvPr/>
        </p:nvSpPr>
        <p:spPr>
          <a:xfrm>
            <a:off x="323528" y="1591632"/>
            <a:ext cx="8424936" cy="2308324"/>
          </a:xfrm>
          <a:prstGeom prst="rect">
            <a:avLst/>
          </a:prstGeom>
          <a:noFill/>
        </p:spPr>
        <p:txBody>
          <a:bodyPr wrap="square" rtlCol="0">
            <a:spAutoFit/>
          </a:bodyPr>
          <a:lstStyle/>
          <a:p>
            <a:r>
              <a:rPr lang="fr-FR" sz="2400" i="1" dirty="0" smtClean="0"/>
              <a:t>Dans la majorité des situations d’urgence, le soutien externe peut arriver quelques jours, ou même quelques semaines, après le </a:t>
            </a:r>
            <a:r>
              <a:rPr lang="fr-FR" sz="2400" i="1" dirty="0" smtClean="0">
                <a:effectLst>
                  <a:glow rad="101600">
                    <a:srgbClr val="FFFF00">
                      <a:alpha val="75000"/>
                    </a:srgbClr>
                  </a:glow>
                </a:effectLst>
              </a:rPr>
              <a:t>déclenchement</a:t>
            </a:r>
            <a:r>
              <a:rPr lang="fr-FR" sz="2400" i="1" dirty="0" smtClean="0"/>
              <a:t> de la situation. </a:t>
            </a:r>
            <a:r>
              <a:rPr lang="fr-FR" sz="2400" i="1" dirty="0">
                <a:effectLst>
                  <a:glow rad="101600">
                    <a:srgbClr val="FFFF00">
                      <a:alpha val="75000"/>
                    </a:srgbClr>
                  </a:glow>
                </a:effectLst>
              </a:rPr>
              <a:t>Il</a:t>
            </a:r>
            <a:r>
              <a:rPr lang="fr-FR" sz="2400" i="1" dirty="0" smtClean="0"/>
              <a:t> est </a:t>
            </a:r>
            <a:r>
              <a:rPr lang="fr-FR" sz="2400" i="1" dirty="0">
                <a:effectLst>
                  <a:glow rad="101600">
                    <a:srgbClr val="FFFF00">
                      <a:alpha val="75000"/>
                    </a:srgbClr>
                  </a:glow>
                </a:effectLst>
              </a:rPr>
              <a:t>donc</a:t>
            </a:r>
            <a:r>
              <a:rPr lang="fr-FR" sz="2400" i="1" dirty="0" smtClean="0"/>
              <a:t> essentiel </a:t>
            </a:r>
            <a:r>
              <a:rPr lang="fr-FR" sz="2400" i="1" dirty="0">
                <a:effectLst>
                  <a:glow rad="101600">
                    <a:srgbClr val="FFFF00">
                      <a:alpha val="75000"/>
                    </a:srgbClr>
                  </a:glow>
                </a:effectLst>
              </a:rPr>
              <a:t>que soit mis en place un </a:t>
            </a:r>
            <a:r>
              <a:rPr lang="fr-FR" sz="2400" i="1" dirty="0" smtClean="0"/>
              <a:t>plan </a:t>
            </a:r>
            <a:r>
              <a:rPr lang="fr-FR" sz="2400" i="1" dirty="0"/>
              <a:t>basé </a:t>
            </a:r>
            <a:r>
              <a:rPr lang="fr-FR" sz="2400" i="1" dirty="0" smtClean="0">
                <a:effectLst>
                  <a:glow rad="101600">
                    <a:srgbClr val="FFFF00">
                      <a:alpha val="75000"/>
                    </a:srgbClr>
                  </a:glow>
                </a:effectLst>
              </a:rPr>
              <a:t>sur les</a:t>
            </a:r>
            <a:r>
              <a:rPr lang="fr-FR" sz="2400" i="1" dirty="0" smtClean="0"/>
              <a:t> </a:t>
            </a:r>
            <a:r>
              <a:rPr lang="fr-FR" sz="2400" i="1" dirty="0"/>
              <a:t>capacités disponibles </a:t>
            </a:r>
            <a:r>
              <a:rPr lang="fr-FR" sz="2400" i="1" dirty="0">
                <a:effectLst>
                  <a:glow rad="101600">
                    <a:srgbClr val="FFFF00">
                      <a:alpha val="75000"/>
                    </a:srgbClr>
                  </a:glow>
                </a:effectLst>
              </a:rPr>
              <a:t>dans</a:t>
            </a:r>
            <a:r>
              <a:rPr lang="fr-FR" sz="2400" i="1" dirty="0" smtClean="0"/>
              <a:t> </a:t>
            </a:r>
            <a:r>
              <a:rPr lang="fr-FR" sz="2400" i="1" dirty="0">
                <a:effectLst>
                  <a:glow rad="101600">
                    <a:srgbClr val="FFFF00">
                      <a:alpha val="75000"/>
                    </a:srgbClr>
                  </a:glow>
                </a:effectLst>
              </a:rPr>
              <a:t>le</a:t>
            </a:r>
            <a:r>
              <a:rPr lang="fr-FR" sz="2400" i="1" dirty="0" smtClean="0"/>
              <a:t> pays, afin de faire face à la première phase de </a:t>
            </a:r>
            <a:r>
              <a:rPr lang="fr-FR" sz="2400" i="1" dirty="0">
                <a:effectLst>
                  <a:glow rad="101600">
                    <a:srgbClr val="FFFF00">
                      <a:alpha val="75000"/>
                    </a:srgbClr>
                  </a:glow>
                </a:effectLst>
              </a:rPr>
              <a:t>l’urgence</a:t>
            </a:r>
            <a:r>
              <a:rPr lang="fr-FR" sz="2400" i="1" dirty="0" smtClean="0"/>
              <a:t>. </a:t>
            </a:r>
          </a:p>
        </p:txBody>
      </p:sp>
    </p:spTree>
    <p:extLst>
      <p:ext uri="{BB962C8B-B14F-4D97-AF65-F5344CB8AC3E}">
        <p14:creationId xmlns:p14="http://schemas.microsoft.com/office/powerpoint/2010/main" val="3024822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754" y="836712"/>
            <a:ext cx="6186502" cy="582594"/>
          </a:xfrm>
        </p:spPr>
        <p:txBody>
          <a:bodyPr>
            <a:noAutofit/>
          </a:bodyPr>
          <a:lstStyle/>
          <a:p>
            <a:r>
              <a:rPr lang="fr-FR" sz="3600" dirty="0" smtClean="0"/>
              <a:t>Préparation </a:t>
            </a:r>
            <a:r>
              <a:rPr lang="fr-FR" sz="3600" dirty="0" smtClean="0">
                <a:effectLst>
                  <a:glow rad="101600">
                    <a:srgbClr val="FFFF00">
                      <a:alpha val="75000"/>
                    </a:srgbClr>
                  </a:glow>
                </a:effectLst>
              </a:rPr>
              <a:t>aux situations </a:t>
            </a:r>
            <a:r>
              <a:rPr lang="fr-FR" sz="3600" dirty="0" smtClean="0"/>
              <a:t>d’urgence</a:t>
            </a:r>
            <a:endParaRPr lang="fr-FR" sz="3600" dirty="0"/>
          </a:p>
        </p:txBody>
      </p:sp>
      <p:sp>
        <p:nvSpPr>
          <p:cNvPr id="3" name="Content Placeholder 2"/>
          <p:cNvSpPr>
            <a:spLocks noGrp="1"/>
          </p:cNvSpPr>
          <p:nvPr>
            <p:ph idx="1"/>
          </p:nvPr>
        </p:nvSpPr>
        <p:spPr>
          <a:xfrm>
            <a:off x="215516" y="1628800"/>
            <a:ext cx="8928484" cy="4896544"/>
          </a:xfrm>
        </p:spPr>
        <p:txBody>
          <a:bodyPr/>
          <a:lstStyle/>
          <a:p>
            <a:r>
              <a:rPr lang="fr-FR" sz="2800" dirty="0">
                <a:effectLst>
                  <a:glow rad="101600">
                    <a:srgbClr val="FFFF00">
                      <a:alpha val="75000"/>
                    </a:srgbClr>
                  </a:glow>
                </a:effectLst>
              </a:rPr>
              <a:t>De manière </a:t>
            </a:r>
            <a:r>
              <a:rPr lang="fr-FR" sz="2800" dirty="0" smtClean="0"/>
              <a:t>continue et </a:t>
            </a:r>
            <a:r>
              <a:rPr lang="fr-FR" sz="2800" dirty="0" smtClean="0">
                <a:effectLst>
                  <a:glow rad="101600">
                    <a:srgbClr val="FFFF00">
                      <a:alpha val="75000"/>
                    </a:srgbClr>
                  </a:glow>
                </a:effectLst>
              </a:rPr>
              <a:t>avant les situations de crise</a:t>
            </a:r>
          </a:p>
          <a:p>
            <a:r>
              <a:rPr lang="fr-FR" sz="2800" dirty="0">
                <a:effectLst>
                  <a:glow rad="101600">
                    <a:srgbClr val="FFFF00">
                      <a:alpha val="75000"/>
                    </a:srgbClr>
                  </a:glow>
                </a:effectLst>
              </a:rPr>
              <a:t>Permet</a:t>
            </a:r>
            <a:r>
              <a:rPr lang="fr-FR" sz="2800" dirty="0" smtClean="0"/>
              <a:t> une réponse aux urgences appropriée, efficace et en temps </a:t>
            </a:r>
            <a:r>
              <a:rPr lang="fr-FR" sz="2800" dirty="0">
                <a:effectLst>
                  <a:glow rad="101600">
                    <a:srgbClr val="FFFF00">
                      <a:alpha val="75000"/>
                    </a:srgbClr>
                  </a:glow>
                </a:effectLst>
              </a:rPr>
              <a:t>opportun</a:t>
            </a:r>
            <a:r>
              <a:rPr lang="fr-FR" sz="2800" dirty="0" smtClean="0"/>
              <a:t>, </a:t>
            </a:r>
          </a:p>
          <a:p>
            <a:r>
              <a:rPr lang="fr-FR" sz="2800" dirty="0" smtClean="0"/>
              <a:t>Examine les </a:t>
            </a:r>
            <a:r>
              <a:rPr lang="fr-FR" sz="2800" b="1" i="1" dirty="0" smtClean="0"/>
              <a:t>risques </a:t>
            </a:r>
            <a:r>
              <a:rPr lang="fr-FR" sz="2800" i="1" dirty="0" smtClean="0"/>
              <a:t>et propose les </a:t>
            </a:r>
            <a:r>
              <a:rPr lang="fr-FR" sz="2800" b="1" i="1" dirty="0" smtClean="0"/>
              <a:t>actions</a:t>
            </a:r>
            <a:r>
              <a:rPr lang="fr-FR" sz="2800" dirty="0"/>
              <a:t> </a:t>
            </a:r>
            <a:r>
              <a:rPr lang="fr-FR" sz="2800" dirty="0" smtClean="0"/>
              <a:t>correspondantes </a:t>
            </a:r>
            <a:endParaRPr lang="fr-FR" dirty="0" smtClean="0"/>
          </a:p>
          <a:p>
            <a:pPr marL="0" indent="0">
              <a:buNone/>
            </a:pPr>
            <a:endParaRPr lang="fr-FR" sz="2400" dirty="0" smtClean="0"/>
          </a:p>
          <a:p>
            <a:pPr marL="0" indent="0">
              <a:buNone/>
            </a:pPr>
            <a:r>
              <a:rPr lang="fr-FR" sz="2400" dirty="0" smtClean="0"/>
              <a:t>Les autorités nationales en ont la responsabilité primaire. Le CH (ou le CR) ont la responsabilité d’assurer que le système humanitaire est en mesure de soutenir les acteurs nationaux et qu’il est équipé pour répondre à une crise</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pPr/>
              <a:t>5</a:t>
            </a:fld>
            <a:endParaRPr lang="fr-FR"/>
          </a:p>
        </p:txBody>
      </p:sp>
    </p:spTree>
    <p:extLst>
      <p:ext uri="{BB962C8B-B14F-4D97-AF65-F5344CB8AC3E}">
        <p14:creationId xmlns:p14="http://schemas.microsoft.com/office/powerpoint/2010/main" val="376326754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0" t="1094" r="18476" b="-1094"/>
          <a:stretch/>
        </p:blipFill>
        <p:spPr>
          <a:xfrm>
            <a:off x="0" y="2753648"/>
            <a:ext cx="5724128" cy="3555671"/>
          </a:xfrm>
          <a:prstGeom prst="rect">
            <a:avLst/>
          </a:prstGeom>
        </p:spPr>
      </p:pic>
      <p:sp>
        <p:nvSpPr>
          <p:cNvPr id="2" name="Title 1"/>
          <p:cNvSpPr>
            <a:spLocks noGrp="1"/>
          </p:cNvSpPr>
          <p:nvPr>
            <p:ph type="title"/>
          </p:nvPr>
        </p:nvSpPr>
        <p:spPr>
          <a:xfrm>
            <a:off x="564054" y="902190"/>
            <a:ext cx="6600234" cy="582594"/>
          </a:xfrm>
        </p:spPr>
        <p:txBody>
          <a:bodyPr>
            <a:normAutofit fontScale="90000"/>
          </a:bodyPr>
          <a:lstStyle/>
          <a:p>
            <a:r>
              <a:rPr lang="fr-FR" sz="3600" dirty="0" smtClean="0"/>
              <a:t>Comment ?</a:t>
            </a:r>
            <a:r>
              <a:rPr lang="fr-FR" sz="3600" dirty="0"/>
              <a:t> </a:t>
            </a:r>
            <a:r>
              <a:rPr lang="fr-FR" sz="3600" dirty="0">
                <a:effectLst>
                  <a:glow rad="101600">
                    <a:srgbClr val="FFFF00">
                      <a:alpha val="75000"/>
                    </a:srgbClr>
                  </a:glow>
                </a:effectLst>
                <a:latin typeface="+mn-lt"/>
                <a:ea typeface="+mn-ea"/>
                <a:cs typeface="+mn-cs"/>
              </a:rPr>
              <a:t>Les</a:t>
            </a:r>
            <a:r>
              <a:rPr lang="fr-FR" sz="3600" dirty="0" smtClean="0"/>
              <a:t> étapes de l’ERP </a:t>
            </a:r>
            <a:br>
              <a:rPr lang="fr-FR" sz="3600" dirty="0" smtClean="0"/>
            </a:br>
            <a:r>
              <a:rPr lang="fr-FR" sz="3600" dirty="0" smtClean="0"/>
              <a:t/>
            </a:r>
            <a:br>
              <a:rPr lang="fr-FR" sz="3600" dirty="0" smtClean="0"/>
            </a:br>
            <a:endParaRPr lang="fr-FR" sz="3100" dirty="0"/>
          </a:p>
        </p:txBody>
      </p:sp>
      <p:sp>
        <p:nvSpPr>
          <p:cNvPr id="3" name="Content Placeholder 2"/>
          <p:cNvSpPr>
            <a:spLocks noGrp="1"/>
          </p:cNvSpPr>
          <p:nvPr>
            <p:ph idx="1"/>
          </p:nvPr>
        </p:nvSpPr>
        <p:spPr>
          <a:xfrm>
            <a:off x="4139952" y="1844824"/>
            <a:ext cx="5112568" cy="3778892"/>
          </a:xfrm>
        </p:spPr>
        <p:txBody>
          <a:bodyPr/>
          <a:lstStyle/>
          <a:p>
            <a:pPr marL="514350" indent="-514350">
              <a:buFont typeface="+mj-lt"/>
              <a:buAutoNum type="arabicPeriod"/>
            </a:pPr>
            <a:r>
              <a:rPr lang="fr-FR" dirty="0" smtClean="0"/>
              <a:t>Analyse et surveillance de</a:t>
            </a:r>
            <a:r>
              <a:rPr lang="fr-FR" dirty="0" smtClean="0">
                <a:effectLst>
                  <a:glow rad="101600">
                    <a:srgbClr val="FFFF00">
                      <a:alpha val="75000"/>
                    </a:srgbClr>
                  </a:glow>
                </a:effectLst>
              </a:rPr>
              <a:t>s</a:t>
            </a:r>
            <a:r>
              <a:rPr lang="fr-FR" dirty="0" smtClean="0"/>
              <a:t> risques </a:t>
            </a:r>
          </a:p>
          <a:p>
            <a:pPr marL="514350" indent="-514350">
              <a:buFont typeface="+mj-lt"/>
              <a:buAutoNum type="arabicPeriod"/>
            </a:pPr>
            <a:r>
              <a:rPr lang="fr-FR" dirty="0" smtClean="0"/>
              <a:t>Actions minimales ou avancées </a:t>
            </a:r>
            <a:r>
              <a:rPr lang="fr-FR" dirty="0">
                <a:effectLst>
                  <a:glow rad="101600">
                    <a:srgbClr val="FFFF00">
                      <a:alpha val="75000"/>
                    </a:srgbClr>
                  </a:glow>
                </a:effectLst>
              </a:rPr>
              <a:t>de préparation</a:t>
            </a:r>
          </a:p>
          <a:p>
            <a:pPr marL="514350" indent="-514350">
              <a:buFont typeface="+mj-lt"/>
              <a:buAutoNum type="arabicPeriod"/>
            </a:pPr>
            <a:r>
              <a:rPr lang="fr-FR" dirty="0" smtClean="0"/>
              <a:t>Plans de contingence</a:t>
            </a:r>
            <a:endParaRPr lang="fr-FR" dirty="0"/>
          </a:p>
        </p:txBody>
      </p:sp>
      <p:sp>
        <p:nvSpPr>
          <p:cNvPr id="6" name="Slide Number Placeholder 5"/>
          <p:cNvSpPr>
            <a:spLocks noGrp="1"/>
          </p:cNvSpPr>
          <p:nvPr>
            <p:ph type="sldNum" sz="quarter" idx="4294967295"/>
          </p:nvPr>
        </p:nvSpPr>
        <p:spPr>
          <a:xfrm>
            <a:off x="7010400" y="6356350"/>
            <a:ext cx="2133600" cy="365125"/>
          </a:xfrm>
          <a:prstGeom prst="rect">
            <a:avLst/>
          </a:prstGeom>
        </p:spPr>
        <p:txBody>
          <a:bodyPr/>
          <a:lstStyle/>
          <a:p>
            <a:fld id="{463A8DF2-A33D-47C5-8292-C15D51C2C28A}" type="slidenum">
              <a:rPr lang="fr-FR" smtClean="0"/>
              <a:pPr/>
              <a:t>6</a:t>
            </a:fld>
            <a:endParaRPr lang="fr-FR"/>
          </a:p>
        </p:txBody>
      </p:sp>
    </p:spTree>
    <p:extLst>
      <p:ext uri="{BB962C8B-B14F-4D97-AF65-F5344CB8AC3E}">
        <p14:creationId xmlns:p14="http://schemas.microsoft.com/office/powerpoint/2010/main" val="3643703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6186502" cy="582594"/>
          </a:xfrm>
        </p:spPr>
        <p:txBody>
          <a:bodyPr>
            <a:noAutofit/>
          </a:bodyPr>
          <a:lstStyle/>
          <a:p>
            <a:r>
              <a:rPr lang="fr-FR" sz="3600" dirty="0" smtClean="0"/>
              <a:t>Analyse et surveillance des risques</a:t>
            </a:r>
            <a:endParaRPr lang="fr-FR" sz="3600"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pPr/>
              <a:t>7</a:t>
            </a:fld>
            <a:endParaRPr lang="fr-FR"/>
          </a:p>
        </p:txBody>
      </p:sp>
      <p:pic>
        <p:nvPicPr>
          <p:cNvPr id="7" name="Picture 6"/>
          <p:cNvPicPr>
            <a:picLocks noChangeAspect="1"/>
          </p:cNvPicPr>
          <p:nvPr/>
        </p:nvPicPr>
        <p:blipFill>
          <a:blip r:embed="rId2"/>
          <a:stretch>
            <a:fillRect/>
          </a:stretch>
        </p:blipFill>
        <p:spPr>
          <a:xfrm>
            <a:off x="5055466" y="3220736"/>
            <a:ext cx="3692998" cy="3304608"/>
          </a:xfrm>
          <a:prstGeom prst="rect">
            <a:avLst/>
          </a:prstGeom>
        </p:spPr>
      </p:pic>
      <p:sp>
        <p:nvSpPr>
          <p:cNvPr id="3" name="Rectangle 2"/>
          <p:cNvSpPr/>
          <p:nvPr/>
        </p:nvSpPr>
        <p:spPr>
          <a:xfrm>
            <a:off x="0" y="1700808"/>
            <a:ext cx="9144000" cy="1384995"/>
          </a:xfrm>
          <a:prstGeom prst="rect">
            <a:avLst/>
          </a:prstGeom>
          <a:solidFill>
            <a:schemeClr val="bg1"/>
          </a:solidFill>
        </p:spPr>
        <p:txBody>
          <a:bodyPr wrap="square">
            <a:spAutoFit/>
          </a:bodyPr>
          <a:lstStyle/>
          <a:p>
            <a:r>
              <a:rPr lang="fr-FR" sz="2800" dirty="0"/>
              <a:t>Fournit à la fois une compréhension commune et une hiérarchisation des risques </a:t>
            </a:r>
            <a:r>
              <a:rPr lang="fr-FR" sz="2800" dirty="0" smtClean="0"/>
              <a:t>ou </a:t>
            </a:r>
            <a:r>
              <a:rPr lang="fr-FR" sz="2800" dirty="0" smtClean="0">
                <a:effectLst>
                  <a:glow rad="101600">
                    <a:srgbClr val="FFFF00">
                      <a:alpha val="75000"/>
                    </a:srgbClr>
                  </a:glow>
                </a:effectLst>
              </a:rPr>
              <a:t>des</a:t>
            </a:r>
            <a:r>
              <a:rPr lang="fr-FR" sz="2800" dirty="0" smtClean="0"/>
              <a:t> dangers qui </a:t>
            </a:r>
            <a:r>
              <a:rPr lang="fr-FR" sz="2800" dirty="0"/>
              <a:t>pourraient nécessiter une intervention humanitaire.</a:t>
            </a:r>
            <a:r>
              <a:rPr lang="en-US" sz="2800" dirty="0"/>
              <a:t> </a:t>
            </a:r>
            <a:endParaRPr lang="en-US" sz="2800" dirty="0" smtClean="0"/>
          </a:p>
        </p:txBody>
      </p:sp>
    </p:spTree>
    <p:extLst>
      <p:ext uri="{BB962C8B-B14F-4D97-AF65-F5344CB8AC3E}">
        <p14:creationId xmlns:p14="http://schemas.microsoft.com/office/powerpoint/2010/main" val="26603023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6186502" cy="582594"/>
          </a:xfrm>
        </p:spPr>
        <p:txBody>
          <a:bodyPr>
            <a:noAutofit/>
          </a:bodyPr>
          <a:lstStyle/>
          <a:p>
            <a:r>
              <a:rPr lang="fr-FR" sz="3600" dirty="0" smtClean="0"/>
              <a:t>Analyse et surveillance de</a:t>
            </a:r>
            <a:r>
              <a:rPr lang="fr-FR" sz="3600" dirty="0" smtClean="0">
                <a:effectLst>
                  <a:glow rad="101600">
                    <a:srgbClr val="FFFF00">
                      <a:alpha val="75000"/>
                    </a:srgbClr>
                  </a:glow>
                </a:effectLst>
              </a:rPr>
              <a:t>s</a:t>
            </a:r>
            <a:r>
              <a:rPr lang="fr-FR" sz="3600" dirty="0" smtClean="0"/>
              <a:t> risques</a:t>
            </a:r>
            <a:endParaRPr lang="fr-FR" sz="3600"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463A8DF2-A33D-47C5-8292-C15D51C2C28A}" type="slidenum">
              <a:rPr lang="fr-FR" smtClean="0"/>
              <a:pPr/>
              <a:t>8</a:t>
            </a:fld>
            <a:endParaRPr lang="fr-FR"/>
          </a:p>
        </p:txBody>
      </p:sp>
      <p:sp>
        <p:nvSpPr>
          <p:cNvPr id="3" name="Rectangle 2"/>
          <p:cNvSpPr/>
          <p:nvPr/>
        </p:nvSpPr>
        <p:spPr>
          <a:xfrm>
            <a:off x="72008" y="1711836"/>
            <a:ext cx="8964488" cy="4524315"/>
          </a:xfrm>
          <a:prstGeom prst="rect">
            <a:avLst/>
          </a:prstGeom>
          <a:solidFill>
            <a:schemeClr val="bg1"/>
          </a:solidFill>
        </p:spPr>
        <p:txBody>
          <a:bodyPr wrap="square">
            <a:spAutoFit/>
          </a:bodyPr>
          <a:lstStyle/>
          <a:p>
            <a:r>
              <a:rPr lang="fr-FR" sz="2400" dirty="0" smtClean="0"/>
              <a:t>Deux étapes: </a:t>
            </a:r>
          </a:p>
          <a:p>
            <a:pPr marL="457200" indent="-457200">
              <a:buFont typeface="+mj-lt"/>
              <a:buAutoNum type="arabicPeriod"/>
            </a:pPr>
            <a:r>
              <a:rPr lang="fr-FR" sz="2400" b="1" dirty="0" smtClean="0"/>
              <a:t>Analyse de</a:t>
            </a:r>
            <a:r>
              <a:rPr lang="fr-FR" sz="2400" b="1" dirty="0" smtClean="0">
                <a:effectLst>
                  <a:glow rad="101600">
                    <a:srgbClr val="FFFF00">
                      <a:alpha val="75000"/>
                    </a:srgbClr>
                  </a:glow>
                </a:effectLst>
              </a:rPr>
              <a:t>s</a:t>
            </a:r>
            <a:r>
              <a:rPr lang="fr-FR" sz="2400" b="1" dirty="0" smtClean="0"/>
              <a:t> risques : </a:t>
            </a:r>
            <a:r>
              <a:rPr lang="fr-FR" sz="2400" dirty="0" smtClean="0"/>
              <a:t>Identification et catégorisation des risques/dangers. </a:t>
            </a:r>
          </a:p>
          <a:p>
            <a:pPr marL="457200" indent="-457200">
              <a:buFont typeface="+mj-lt"/>
              <a:buAutoNum type="arabicPeriod"/>
            </a:pPr>
            <a:r>
              <a:rPr lang="fr-FR" sz="2400" b="1" dirty="0" smtClean="0"/>
              <a:t>Surveillance des risques :</a:t>
            </a:r>
            <a:r>
              <a:rPr lang="fr-FR" sz="2400" dirty="0" smtClean="0"/>
              <a:t> surveillance de tous les dangers potentiels à travers des indicateurs spécifiques, mesurés périodiquement. La fréquence dépend du type de danger et de la disponibilité </a:t>
            </a:r>
            <a:r>
              <a:rPr lang="fr-FR" sz="2400" dirty="0" smtClean="0">
                <a:effectLst>
                  <a:glow rad="101600">
                    <a:srgbClr val="FFFF00">
                      <a:alpha val="75000"/>
                    </a:srgbClr>
                  </a:glow>
                </a:effectLst>
              </a:rPr>
              <a:t>de l</a:t>
            </a:r>
            <a:r>
              <a:rPr lang="fr-FR" sz="2400" dirty="0" smtClean="0"/>
              <a:t>’information (ex. saisonnière)  </a:t>
            </a:r>
          </a:p>
          <a:p>
            <a:r>
              <a:rPr lang="fr-FR" sz="2400" dirty="0" smtClean="0"/>
              <a:t> </a:t>
            </a:r>
          </a:p>
          <a:p>
            <a:r>
              <a:rPr lang="fr-FR" sz="2400" dirty="0" smtClean="0"/>
              <a:t>Tous les dangers classés </a:t>
            </a:r>
            <a:r>
              <a:rPr lang="fr-FR" sz="2400" b="1" dirty="0">
                <a:effectLst>
                  <a:glow rad="101600">
                    <a:srgbClr val="FFFF00">
                      <a:alpha val="75000"/>
                    </a:srgbClr>
                  </a:glow>
                </a:effectLst>
              </a:rPr>
              <a:t>au</a:t>
            </a:r>
            <a:r>
              <a:rPr lang="fr-FR" sz="2400" b="1" dirty="0">
                <a:effectLst>
                  <a:glow rad="101600">
                    <a:srgbClr val="FFFF00">
                      <a:alpha val="75000"/>
                    </a:srgbClr>
                  </a:glow>
                </a:effectLst>
              </a:rPr>
              <a:t>-</a:t>
            </a:r>
            <a:r>
              <a:rPr lang="fr-FR" sz="2400" b="1" dirty="0">
                <a:effectLst>
                  <a:glow rad="101600">
                    <a:srgbClr val="FFFF00">
                      <a:alpha val="75000"/>
                    </a:srgbClr>
                  </a:glow>
                </a:effectLst>
              </a:rPr>
              <a:t>dessus </a:t>
            </a:r>
            <a:r>
              <a:rPr lang="fr-FR" sz="2400" b="1" dirty="0" smtClean="0"/>
              <a:t>d’un risque moyen  </a:t>
            </a:r>
            <a:r>
              <a:rPr lang="fr-FR" sz="2400" dirty="0" smtClean="0"/>
              <a:t>doivent être </a:t>
            </a:r>
            <a:r>
              <a:rPr lang="fr-FR" sz="2400" dirty="0">
                <a:effectLst>
                  <a:glow rad="101600">
                    <a:srgbClr val="FFFF00">
                      <a:alpha val="75000"/>
                    </a:srgbClr>
                  </a:glow>
                </a:effectLst>
              </a:rPr>
              <a:t>faire l’objet d’une </a:t>
            </a:r>
            <a:r>
              <a:rPr lang="fr-FR" sz="2400" dirty="0" smtClean="0">
                <a:effectLst>
                  <a:glow rad="101600">
                    <a:srgbClr val="FFFF00">
                      <a:alpha val="75000"/>
                    </a:srgbClr>
                  </a:glow>
                </a:effectLst>
              </a:rPr>
              <a:t>surveillance</a:t>
            </a:r>
            <a:r>
              <a:rPr lang="fr-FR" sz="2400" dirty="0" smtClean="0"/>
              <a:t> afin </a:t>
            </a:r>
            <a:r>
              <a:rPr lang="fr-FR" sz="2400" dirty="0" smtClean="0">
                <a:effectLst>
                  <a:glow rad="101600">
                    <a:srgbClr val="FFFF00">
                      <a:alpha val="75000"/>
                    </a:srgbClr>
                  </a:glow>
                </a:effectLst>
              </a:rPr>
              <a:t>de s</a:t>
            </a:r>
            <a:r>
              <a:rPr lang="fr-FR" sz="2400" dirty="0" smtClean="0"/>
              <a:t>’assurer que le processus de planification répond aux changements </a:t>
            </a:r>
            <a:r>
              <a:rPr lang="fr-FR" sz="2400" dirty="0">
                <a:effectLst>
                  <a:glow rad="101600">
                    <a:srgbClr val="FFFF00">
                      <a:alpha val="75000"/>
                    </a:srgbClr>
                  </a:glow>
                </a:effectLst>
              </a:rPr>
              <a:t>de</a:t>
            </a:r>
            <a:r>
              <a:rPr lang="fr-FR" sz="2400" dirty="0" smtClean="0"/>
              <a:t> contexte. </a:t>
            </a:r>
          </a:p>
        </p:txBody>
      </p:sp>
    </p:spTree>
    <p:extLst>
      <p:ext uri="{BB962C8B-B14F-4D97-AF65-F5344CB8AC3E}">
        <p14:creationId xmlns:p14="http://schemas.microsoft.com/office/powerpoint/2010/main" val="16851581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46" y="836712"/>
            <a:ext cx="6186502" cy="582594"/>
          </a:xfrm>
        </p:spPr>
        <p:txBody>
          <a:bodyPr/>
          <a:lstStyle/>
          <a:p>
            <a:r>
              <a:rPr lang="fr-FR" sz="4000" dirty="0" smtClean="0"/>
              <a:t>Travail de groupe </a:t>
            </a:r>
            <a:endParaRPr lang="fr-FR" sz="4000" dirty="0"/>
          </a:p>
        </p:txBody>
      </p:sp>
      <p:sp>
        <p:nvSpPr>
          <p:cNvPr id="3" name="Content Placeholder 2"/>
          <p:cNvSpPr>
            <a:spLocks noGrp="1"/>
          </p:cNvSpPr>
          <p:nvPr>
            <p:ph idx="1"/>
          </p:nvPr>
        </p:nvSpPr>
        <p:spPr>
          <a:xfrm>
            <a:off x="-34089" y="1938824"/>
            <a:ext cx="5974242" cy="4514512"/>
          </a:xfrm>
        </p:spPr>
        <p:txBody>
          <a:bodyPr/>
          <a:lstStyle/>
          <a:p>
            <a:pPr lvl="0"/>
            <a:r>
              <a:rPr lang="fr-FR" sz="2800" dirty="0" smtClean="0"/>
              <a:t>Identifie</a:t>
            </a:r>
            <a:r>
              <a:rPr lang="fr-FR" sz="2800" dirty="0">
                <a:effectLst>
                  <a:glow rad="101600">
                    <a:srgbClr val="FFFF00">
                      <a:alpha val="75000"/>
                    </a:srgbClr>
                  </a:glow>
                </a:effectLst>
              </a:rPr>
              <a:t>z</a:t>
            </a:r>
            <a:r>
              <a:rPr lang="fr-FR" sz="2800" dirty="0" smtClean="0"/>
              <a:t> </a:t>
            </a:r>
            <a:r>
              <a:rPr lang="fr-FR" sz="2800" dirty="0"/>
              <a:t>trois risques actuellement surveillés au </a:t>
            </a:r>
            <a:r>
              <a:rPr lang="fr-FR" sz="2800" dirty="0" smtClean="0"/>
              <a:t>Tchad</a:t>
            </a:r>
            <a:endParaRPr lang="en-US" sz="2800" dirty="0"/>
          </a:p>
          <a:p>
            <a:pPr lvl="0"/>
            <a:r>
              <a:rPr lang="fr-FR" sz="2800" dirty="0" smtClean="0"/>
              <a:t>En groupe, analyse</a:t>
            </a:r>
            <a:r>
              <a:rPr lang="fr-FR" sz="2800" dirty="0">
                <a:effectLst>
                  <a:glow rad="101600">
                    <a:srgbClr val="FFFF00">
                      <a:alpha val="75000"/>
                    </a:srgbClr>
                  </a:glow>
                </a:effectLst>
              </a:rPr>
              <a:t>z</a:t>
            </a:r>
            <a:r>
              <a:rPr lang="fr-FR" sz="2800" dirty="0" smtClean="0"/>
              <a:t> </a:t>
            </a:r>
            <a:r>
              <a:rPr lang="fr-FR" sz="2800" dirty="0"/>
              <a:t>ces dangers </a:t>
            </a:r>
            <a:r>
              <a:rPr lang="fr-FR" sz="2800" dirty="0" smtClean="0">
                <a:effectLst>
                  <a:glow rad="101600">
                    <a:srgbClr val="FFFF00">
                      <a:alpha val="75000"/>
                    </a:srgbClr>
                  </a:glow>
                </a:effectLst>
              </a:rPr>
              <a:t>en</a:t>
            </a:r>
            <a:r>
              <a:rPr lang="fr-FR" sz="2800" dirty="0" smtClean="0"/>
              <a:t> utilisant </a:t>
            </a:r>
            <a:r>
              <a:rPr lang="fr-FR" sz="2800" dirty="0"/>
              <a:t>le </a:t>
            </a:r>
            <a:r>
              <a:rPr lang="fr-FR" sz="2800" dirty="0" smtClean="0"/>
              <a:t>HO </a:t>
            </a:r>
            <a:r>
              <a:rPr lang="fr-FR" sz="2800" dirty="0">
                <a:effectLst>
                  <a:glow rad="101600">
                    <a:srgbClr val="FFFF00">
                      <a:alpha val="75000"/>
                    </a:srgbClr>
                  </a:glow>
                </a:effectLst>
              </a:rPr>
              <a:t>et placez-les </a:t>
            </a:r>
            <a:r>
              <a:rPr lang="fr-FR" sz="2800" dirty="0" smtClean="0"/>
              <a:t>sur </a:t>
            </a:r>
            <a:r>
              <a:rPr lang="fr-FR" sz="2800" dirty="0"/>
              <a:t>le </a:t>
            </a:r>
            <a:r>
              <a:rPr lang="fr-FR" sz="2800" dirty="0" smtClean="0"/>
              <a:t>graphique </a:t>
            </a:r>
            <a:r>
              <a:rPr lang="fr-FR" sz="2800" dirty="0" smtClean="0">
                <a:effectLst>
                  <a:glow rad="101600">
                    <a:srgbClr val="FFFF00">
                      <a:alpha val="75000"/>
                    </a:srgbClr>
                  </a:glow>
                </a:effectLst>
              </a:rPr>
              <a:t>en </a:t>
            </a:r>
            <a:r>
              <a:rPr lang="fr-FR" sz="2800" dirty="0" smtClean="0"/>
              <a:t>leur </a:t>
            </a:r>
            <a:r>
              <a:rPr lang="fr-FR" sz="2800" dirty="0"/>
              <a:t>assignant un niveau de risque</a:t>
            </a:r>
            <a:r>
              <a:rPr lang="fr-FR" sz="2800" dirty="0" smtClean="0"/>
              <a:t>.</a:t>
            </a:r>
          </a:p>
          <a:p>
            <a:pPr lvl="0"/>
            <a:endParaRPr lang="en-US" sz="2800" dirty="0"/>
          </a:p>
          <a:p>
            <a:pPr marL="0" lvl="0" indent="0">
              <a:buNone/>
            </a:pPr>
            <a:r>
              <a:rPr lang="fr-FR" sz="2800" i="1" dirty="0"/>
              <a:t>Soyez </a:t>
            </a:r>
            <a:r>
              <a:rPr lang="fr-FR" sz="2800" i="1" dirty="0" smtClean="0"/>
              <a:t>préparé</a:t>
            </a:r>
            <a:r>
              <a:rPr lang="fr-FR" sz="2800" i="1" dirty="0">
                <a:effectLst>
                  <a:glow rad="101600">
                    <a:srgbClr val="FFFF00">
                      <a:alpha val="75000"/>
                    </a:srgbClr>
                  </a:glow>
                </a:effectLst>
              </a:rPr>
              <a:t>s</a:t>
            </a:r>
            <a:r>
              <a:rPr lang="fr-FR" sz="2800" i="1" dirty="0" smtClean="0"/>
              <a:t> </a:t>
            </a:r>
            <a:r>
              <a:rPr lang="fr-FR" sz="2800" i="1" dirty="0"/>
              <a:t>à </a:t>
            </a:r>
            <a:r>
              <a:rPr lang="fr-FR" sz="2800" i="1" dirty="0">
                <a:effectLst>
                  <a:glow rad="101600">
                    <a:srgbClr val="FFFF00">
                      <a:alpha val="75000"/>
                    </a:srgbClr>
                  </a:glow>
                </a:effectLst>
              </a:rPr>
              <a:t>donner des explications concernant </a:t>
            </a:r>
            <a:r>
              <a:rPr lang="fr-FR" sz="2800" i="1" dirty="0"/>
              <a:t>au moins </a:t>
            </a:r>
            <a:r>
              <a:rPr lang="fr-FR" sz="2800" i="1" dirty="0" smtClean="0"/>
              <a:t>l’un </a:t>
            </a:r>
            <a:r>
              <a:rPr lang="fr-FR" sz="2800" i="1" dirty="0"/>
              <a:t>de vos risques ! </a:t>
            </a:r>
            <a:endParaRPr lang="en-US" sz="2800" i="1" dirty="0"/>
          </a:p>
        </p:txBody>
      </p:sp>
      <p:pic>
        <p:nvPicPr>
          <p:cNvPr id="4" name="Picture 3"/>
          <p:cNvPicPr>
            <a:picLocks noChangeAspect="1"/>
          </p:cNvPicPr>
          <p:nvPr/>
        </p:nvPicPr>
        <p:blipFill>
          <a:blip r:embed="rId2"/>
          <a:stretch>
            <a:fillRect/>
          </a:stretch>
        </p:blipFill>
        <p:spPr>
          <a:xfrm>
            <a:off x="5797308" y="1700808"/>
            <a:ext cx="3315224" cy="3262142"/>
          </a:xfrm>
          <a:prstGeom prst="rect">
            <a:avLst/>
          </a:prstGeom>
        </p:spPr>
      </p:pic>
    </p:spTree>
    <p:extLst>
      <p:ext uri="{BB962C8B-B14F-4D97-AF65-F5344CB8AC3E}">
        <p14:creationId xmlns:p14="http://schemas.microsoft.com/office/powerpoint/2010/main" val="35922537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 Template with examples">
  <a:themeElements>
    <a:clrScheme name="RedR Brand Theme">
      <a:dk1>
        <a:srgbClr val="231F20"/>
      </a:dk1>
      <a:lt1>
        <a:sysClr val="window" lastClr="FFFFFF"/>
      </a:lt1>
      <a:dk2>
        <a:srgbClr val="4A8DAA"/>
      </a:dk2>
      <a:lt2>
        <a:srgbClr val="EE3528"/>
      </a:lt2>
      <a:accent1>
        <a:srgbClr val="4A8DAA"/>
      </a:accent1>
      <a:accent2>
        <a:srgbClr val="EE3528"/>
      </a:accent2>
      <a:accent3>
        <a:srgbClr val="808285"/>
      </a:accent3>
      <a:accent4>
        <a:srgbClr val="1D5873"/>
      </a:accent4>
      <a:accent5>
        <a:srgbClr val="80C2DE"/>
      </a:accent5>
      <a:accent6>
        <a:srgbClr val="FFFFFF"/>
      </a:accent6>
      <a:hlink>
        <a:srgbClr val="EE3528"/>
      </a:hlink>
      <a:folHlink>
        <a:srgbClr val="4A8DAA"/>
      </a:folHlink>
    </a:clrScheme>
    <a:fontScheme name="Oswald and Roboto">
      <a:majorFont>
        <a:latin typeface="Oswald"/>
        <a:ea typeface=""/>
        <a:cs typeface=""/>
      </a:majorFont>
      <a:minorFont>
        <a:latin typeface="Roboto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3f51738-d318-4883-9d64-4f0bd0ccc55e" ContentTypeId="0x0101009BA85F8052A6DA4FA3E31FF9F74C6970" PreviousValue="false"/>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mda26ace941f4791a7314a339fee829c xmlns="ca283e0b-db31-4043-a2ef-b80661bf084a">
      <Terms xmlns="http://schemas.microsoft.com/office/infopath/2007/PartnerControls"/>
    </mda26ace941f4791a7314a339fee829c>
    <RecipientsEmail xmlns="ca283e0b-db31-4043-a2ef-b80661bf084a" xsi:nil="true"/>
    <WrittenBy xmlns="ca283e0b-db31-4043-a2ef-b80661bf084a">
      <UserInfo>
        <DisplayName/>
        <AccountId xsi:nil="true"/>
        <AccountType/>
      </UserInfo>
    </WrittenBy>
  </documentManagement>
</p:properti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30A587-74CE-40AC-9D45-2285A61A8E7E}"/>
</file>

<file path=customXml/itemProps2.xml><?xml version="1.0" encoding="utf-8"?>
<ds:datastoreItem xmlns:ds="http://schemas.openxmlformats.org/officeDocument/2006/customXml" ds:itemID="{AC5B943E-2B45-43D8-9D08-B6412C100CD7}"/>
</file>

<file path=customXml/itemProps3.xml><?xml version="1.0" encoding="utf-8"?>
<ds:datastoreItem xmlns:ds="http://schemas.openxmlformats.org/officeDocument/2006/customXml" ds:itemID="{A325A21F-3F37-4A8A-A3E2-D638D9E5CFF3}"/>
</file>

<file path=customXml/itemProps4.xml><?xml version="1.0" encoding="utf-8"?>
<ds:datastoreItem xmlns:ds="http://schemas.openxmlformats.org/officeDocument/2006/customXml" ds:itemID="{89AD1C09-8543-4041-8E3B-6D45303A7328}"/>
</file>

<file path=customXml/itemProps5.xml><?xml version="1.0" encoding="utf-8"?>
<ds:datastoreItem xmlns:ds="http://schemas.openxmlformats.org/officeDocument/2006/customXml" ds:itemID="{E1DEE413-4D9E-4AD7-8087-85EF4DBEE195}"/>
</file>

<file path=customXml/itemProps6.xml><?xml version="1.0" encoding="utf-8"?>
<ds:datastoreItem xmlns:ds="http://schemas.openxmlformats.org/officeDocument/2006/customXml" ds:itemID="{FA65AEFA-C965-4A36-91D4-BBA7140FA33D}"/>
</file>

<file path=docProps/app.xml><?xml version="1.0" encoding="utf-8"?>
<Properties xmlns="http://schemas.openxmlformats.org/officeDocument/2006/extended-properties" xmlns:vt="http://schemas.openxmlformats.org/officeDocument/2006/docPropsVTypes">
  <Template>PowerPoint Template with examples</Template>
  <TotalTime>617</TotalTime>
  <Words>800</Words>
  <Application>Microsoft Macintosh PowerPoint</Application>
  <PresentationFormat>Présentation à l'écran (4:3)</PresentationFormat>
  <Paragraphs>76</Paragraphs>
  <Slides>15</Slides>
  <Notes>3</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PowerPoint Template with examples</vt:lpstr>
      <vt:lpstr>1_Theme1</vt:lpstr>
      <vt:lpstr>Présentation PowerPoint</vt:lpstr>
      <vt:lpstr>Objectifs de la séance</vt:lpstr>
      <vt:lpstr>Discuter … </vt:lpstr>
      <vt:lpstr>Présentation PowerPoint</vt:lpstr>
      <vt:lpstr>Préparation aux situations d’urgence</vt:lpstr>
      <vt:lpstr>Comment ? Les étapes de l’ERP   </vt:lpstr>
      <vt:lpstr>Analyse et surveillance des risques</vt:lpstr>
      <vt:lpstr>Analyse et surveillance des risques</vt:lpstr>
      <vt:lpstr>Travail de groupe </vt:lpstr>
      <vt:lpstr>Travail de groupe</vt:lpstr>
      <vt:lpstr>Actions minimales de préparation (AMP)</vt:lpstr>
      <vt:lpstr>Actions avancées de préparation (AAP)</vt:lpstr>
      <vt:lpstr>Plans de contingence</vt:lpstr>
      <vt:lpstr>Discussion en groupe</vt:lpstr>
      <vt:lpstr>Messages clés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amanda.ribbans</dc:creator>
  <cp:lastModifiedBy>Claire Constant</cp:lastModifiedBy>
  <cp:revision>76</cp:revision>
  <cp:lastPrinted>2016-01-29T12:23:02Z</cp:lastPrinted>
  <dcterms:created xsi:type="dcterms:W3CDTF">2015-02-11T14:40:36Z</dcterms:created>
  <dcterms:modified xsi:type="dcterms:W3CDTF">2016-02-19T01:24:30Z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
  </property>
</Properties>
</file>