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269" r:id="rId3"/>
    <p:sldId id="273" r:id="rId4"/>
    <p:sldId id="275" r:id="rId5"/>
    <p:sldId id="272" r:id="rId6"/>
    <p:sldId id="276" r:id="rId7"/>
    <p:sldId id="282" r:id="rId8"/>
    <p:sldId id="270" r:id="rId9"/>
    <p:sldId id="277" r:id="rId10"/>
    <p:sldId id="286" r:id="rId11"/>
    <p:sldId id="280" r:id="rId12"/>
    <p:sldId id="271" r:id="rId13"/>
    <p:sldId id="278" r:id="rId14"/>
    <p:sldId id="281" r:id="rId15"/>
    <p:sldId id="274" r:id="rId16"/>
    <p:sldId id="279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DAA"/>
    <a:srgbClr val="808285"/>
    <a:srgbClr val="80C2DE"/>
    <a:srgbClr val="6BBEE1"/>
    <a:srgbClr val="87BDD5"/>
    <a:srgbClr val="82BBD4"/>
    <a:srgbClr val="94C5DA"/>
    <a:srgbClr val="7ECAEA"/>
    <a:srgbClr val="74C6E9"/>
    <a:srgbClr val="EE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4695" autoAdjust="0"/>
  </p:normalViewPr>
  <p:slideViewPr>
    <p:cSldViewPr>
      <p:cViewPr varScale="1">
        <p:scale>
          <a:sx n="81" d="100"/>
          <a:sy n="81" d="100"/>
        </p:scale>
        <p:origin x="1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8" Type="http://schemas.openxmlformats.org/officeDocument/2006/relationships/slide" Target="slides/slide6.xml"/><Relationship Id="rId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20" Type="http://schemas.openxmlformats.org/officeDocument/2006/relationships/slide" Target="slides/slide18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customXml" Target="../customXml/item6.xml"/><Relationship Id="rId23" Type="http://schemas.openxmlformats.org/officeDocument/2006/relationships/presProps" Target="presProps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5.xml"/><Relationship Id="rId9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4649-1601-437A-9AE0-5F90DB29EAA0}" type="datetimeFigureOut">
              <a:rPr lang="en-US" smtClean="0"/>
              <a:pPr/>
              <a:t>3/7/16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35B3-FB31-6846-82D5-1F80340C36E3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2C78-1385-4945-B1AC-02BC219C9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DAACA-67C4-4849-A35E-1458B3004A05}" type="slidenum">
              <a:rPr lang="en-GB"/>
              <a:pPr/>
              <a:t>1</a:t>
            </a:fld>
            <a:endParaRPr lang="en-GB"/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 New Roman" charset="0"/>
                <a:ea typeface="MS PGothic" pitchFamily="34" charset="-128"/>
                <a:cs typeface="MS PGothic" pitchFamily="34" charset="-128"/>
              </a:rPr>
              <a:t>3.1 - Assessments.ppt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5" tIns="45718" rIns="91435" bIns="45718"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589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overall purpose of the </a:t>
            </a:r>
            <a:r>
              <a:rPr lang="en-GB" dirty="0" err="1" smtClean="0"/>
              <a:t>HPC</a:t>
            </a:r>
            <a:r>
              <a:rPr lang="en-GB" dirty="0" smtClean="0"/>
              <a:t> is to deliver a fast, coordinated, effective and protection-driven response to people affected by humanitarian crises.  The </a:t>
            </a:r>
            <a:r>
              <a:rPr lang="en-GB" dirty="0" err="1" smtClean="0"/>
              <a:t>HPC</a:t>
            </a:r>
            <a:r>
              <a:rPr lang="en-GB" dirty="0" smtClean="0"/>
              <a:t> is a coordinated series of actions undertaken to prepare for, manage and deliver humanitarian response.  </a:t>
            </a:r>
          </a:p>
          <a:p>
            <a:r>
              <a:rPr lang="en-GB" dirty="0" smtClean="0"/>
              <a:t>The focus is primarily on the </a:t>
            </a:r>
            <a:r>
              <a:rPr lang="en-GB" dirty="0" err="1" smtClean="0"/>
              <a:t>HPC</a:t>
            </a:r>
            <a:r>
              <a:rPr lang="en-GB" dirty="0" smtClean="0"/>
              <a:t> in the context of multilateral humanitarian response operations -  in support of the national and local response – but again, the approach is intended to be accessible to all humanitarian actors.  </a:t>
            </a:r>
          </a:p>
          <a:p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actions in the cycle, described below, are inter-related and should be managed in a seamless manner using a coherent approach and a common set of tools.</a:t>
            </a:r>
          </a:p>
          <a:p>
            <a:endParaRPr lang="en-US" dirty="0"/>
          </a:p>
          <a:p>
            <a:pPr defTabSz="902829"/>
            <a:r>
              <a:rPr lang="en-US" dirty="0"/>
              <a:t>While implementation of the cycle should be flexible and adaptable to different country situations, it must at a minimum address the above elements. Whenever possible, it should support national and local partners, including NGOs, civil society and communities, and complement or build on existing frameworks;  it should contribute to a response that builds resilience to future disasters.   </a:t>
            </a:r>
            <a:endParaRPr lang="en-GB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06817" y="3717032"/>
            <a:ext cx="5818398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Bangkok, Thailand</a:t>
            </a:r>
          </a:p>
          <a:p>
            <a:pPr lvl="0"/>
            <a:r>
              <a:rPr lang="en-GB" dirty="0" smtClean="0"/>
              <a:t>28th September – 2nd October 2015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19672" y="1694520"/>
            <a:ext cx="6192688" cy="15841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Nutrition Cluster Coordinator Training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 smtClean="0">
                <a:solidFill>
                  <a:schemeClr val="accent5"/>
                </a:solidFill>
              </a:rPr>
            </a:br>
            <a:r>
              <a:rPr lang="en-GB" sz="1000" dirty="0" smtClean="0">
                <a:solidFill>
                  <a:schemeClr val="accent5"/>
                </a:solidFill>
              </a:rPr>
              <a:t>RedR UK is a company limited by guarantee. Company Number 3929653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54" y="87029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4400"/>
            </a:lvl1pPr>
          </a:lstStyle>
          <a:p>
            <a:r>
              <a:rPr lang="en-GB" sz="5300" dirty="0" smtClean="0">
                <a:latin typeface="Century Gothic" charset="0"/>
                <a:ea typeface="ＭＳ Ｐゴシック" charset="0"/>
              </a:rPr>
              <a:t>Nutrition Cluster Coordinator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272"/>
            <a:ext cx="8229600" cy="377889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365" y="1556792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9" y="980728"/>
            <a:ext cx="50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Nutrition Cluster Coordination Training</a:t>
            </a:r>
          </a:p>
          <a:p>
            <a:r>
              <a:rPr lang="en-US" dirty="0" smtClean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45024" cy="664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833770" y="620688"/>
            <a:ext cx="6186502" cy="97452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5400" dirty="0" smtClean="0">
                <a:effectLst/>
              </a:rPr>
              <a:t>Quiz</a:t>
            </a:r>
            <a:endParaRPr lang="fr-FR" sz="5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960440"/>
          </a:xfrm>
        </p:spPr>
        <p:txBody>
          <a:bodyPr>
            <a:normAutofit/>
          </a:bodyPr>
          <a:lstStyle/>
          <a:p>
            <a:r>
              <a:rPr lang="fr-FR" dirty="0" smtClean="0"/>
              <a:t>Re</a:t>
            </a:r>
            <a:r>
              <a:rPr lang="fr-FR" dirty="0"/>
              <a:t>voir </a:t>
            </a:r>
            <a:r>
              <a:rPr lang="fr-FR" dirty="0" smtClean="0"/>
              <a:t>les messages </a:t>
            </a:r>
            <a:r>
              <a:rPr lang="fr-FR" dirty="0" smtClean="0"/>
              <a:t>clés </a:t>
            </a:r>
            <a:r>
              <a:rPr lang="fr-FR" dirty="0" smtClean="0"/>
              <a:t>des </a:t>
            </a:r>
            <a:r>
              <a:rPr lang="fr-FR" dirty="0"/>
              <a:t>séances </a:t>
            </a:r>
            <a:r>
              <a:rPr lang="fr-FR" dirty="0" smtClean="0"/>
              <a:t>d’hier</a:t>
            </a:r>
          </a:p>
        </p:txBody>
      </p:sp>
      <p:pic>
        <p:nvPicPr>
          <p:cNvPr id="1026" name="Picture 2" descr="http://efengshui.org/photo/2010/10/feng-shui-true-or-fal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220710" cy="3471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ded Corner 1"/>
          <p:cNvSpPr/>
          <p:nvPr/>
        </p:nvSpPr>
        <p:spPr>
          <a:xfrm rot="1368030">
            <a:off x="1949333" y="3891572"/>
            <a:ext cx="5245333" cy="1272517"/>
          </a:xfrm>
          <a:prstGeom prst="foldedCorner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VRAI </a:t>
            </a:r>
            <a:r>
              <a:rPr lang="fr-FR" sz="5400" b="1" smtClean="0">
                <a:solidFill>
                  <a:schemeClr val="bg1"/>
                </a:solidFill>
              </a:rPr>
              <a:t>ou </a:t>
            </a:r>
            <a:r>
              <a:rPr lang="fr-FR" sz="5400" b="1" smtClean="0">
                <a:solidFill>
                  <a:schemeClr val="bg1"/>
                </a:solidFill>
              </a:rPr>
              <a:t>FAUX</a:t>
            </a:r>
            <a:endParaRPr lang="fr-F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gestion ou le fonctionnement </a:t>
            </a:r>
            <a:r>
              <a:rPr lang="fr-FR" dirty="0"/>
              <a:t>efficace </a:t>
            </a:r>
            <a:r>
              <a:rPr lang="fr-FR" dirty="0" smtClean="0"/>
              <a:t>du cluster Nutrition est </a:t>
            </a:r>
            <a:r>
              <a:rPr lang="fr-FR" dirty="0"/>
              <a:t>la</a:t>
            </a:r>
            <a:r>
              <a:rPr lang="fr-FR" dirty="0" smtClean="0"/>
              <a:t> </a:t>
            </a:r>
            <a:r>
              <a:rPr lang="fr-FR" b="1" u="sng" dirty="0" smtClean="0"/>
              <a:t>responsabilité conjointe </a:t>
            </a:r>
            <a:r>
              <a:rPr lang="fr-FR" dirty="0" smtClean="0"/>
              <a:t>de la </a:t>
            </a:r>
            <a:r>
              <a:rPr lang="fr-FR" dirty="0" smtClean="0"/>
              <a:t>Chef de file, </a:t>
            </a:r>
            <a:r>
              <a:rPr lang="fr-FR" dirty="0"/>
              <a:t>du</a:t>
            </a:r>
            <a:r>
              <a:rPr lang="fr-FR" dirty="0" smtClean="0"/>
              <a:t> Coordinateur du Cluster, </a:t>
            </a:r>
            <a:r>
              <a:rPr lang="fr-FR" dirty="0"/>
              <a:t>d</a:t>
            </a:r>
            <a:r>
              <a:rPr lang="fr-FR" dirty="0" smtClean="0"/>
              <a:t>es partenaires et de tous les participants aux clusters nationaux et sous-nationaux.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2053679" cy="1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11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700808"/>
            <a:ext cx="9144000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bg1"/>
                </a:solidFill>
              </a:rPr>
              <a:t>Il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y a </a:t>
            </a:r>
            <a:r>
              <a:rPr lang="fr-FR" sz="5400" b="1" dirty="0">
                <a:ln/>
                <a:solidFill>
                  <a:schemeClr val="bg1"/>
                </a:solidFill>
              </a:rPr>
              <a:t>5 fonctions de base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du cluster </a:t>
            </a:r>
            <a:r>
              <a:rPr lang="fr-FR" sz="5400" dirty="0">
                <a:solidFill>
                  <a:schemeClr val="bg1"/>
                </a:solidFill>
              </a:rPr>
              <a:t>qui, </a:t>
            </a:r>
            <a:r>
              <a:rPr lang="fr-FR" sz="5400" b="1" dirty="0">
                <a:solidFill>
                  <a:schemeClr val="bg1"/>
                </a:solidFill>
              </a:rPr>
              <a:t>lorsqu’elles sont mises en œuvre correctement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, facilitent l’efficacité et l’efficience d’un cluster</a:t>
            </a:r>
          </a:p>
        </p:txBody>
      </p:sp>
    </p:spTree>
    <p:extLst>
      <p:ext uri="{BB962C8B-B14F-4D97-AF65-F5344CB8AC3E}">
        <p14:creationId xmlns:p14="http://schemas.microsoft.com/office/powerpoint/2010/main" val="171103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80989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54" y="764704"/>
            <a:ext cx="6186502" cy="582594"/>
          </a:xfrm>
        </p:spPr>
        <p:txBody>
          <a:bodyPr/>
          <a:lstStyle/>
          <a:p>
            <a:r>
              <a:rPr lang="fr-FR" sz="4000" dirty="0" smtClean="0"/>
              <a:t>Les six fonctions de base du cluster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01000" cy="453650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fr-FR" sz="2400" dirty="0" smtClean="0"/>
              <a:t>Soutien à la prestation de services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400" dirty="0"/>
              <a:t>Documenter</a:t>
            </a:r>
            <a:r>
              <a:rPr lang="fr-FR" sz="2400" dirty="0" smtClean="0">
                <a:solidFill>
                  <a:srgbClr val="EE3528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 </a:t>
            </a:r>
            <a:r>
              <a:rPr lang="fr-FR" sz="2400" dirty="0" smtClean="0"/>
              <a:t>la prise de décisions stratégiques du CH / EHP pour la réponse humanitaire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400" dirty="0" smtClean="0"/>
              <a:t>Planification et mise en œuvre des stratégies du cluster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400" dirty="0" smtClean="0"/>
              <a:t>Plaidoyer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400" dirty="0" smtClean="0"/>
              <a:t>Suivi et </a:t>
            </a:r>
            <a:r>
              <a:rPr lang="fr-FR" sz="2400" dirty="0"/>
              <a:t>rapports</a:t>
            </a:r>
            <a:r>
              <a:rPr lang="fr-FR" sz="2400" dirty="0" smtClean="0"/>
              <a:t> 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2400" dirty="0" smtClean="0"/>
              <a:t>Préparation aux urgences/</a:t>
            </a:r>
            <a:r>
              <a:rPr lang="fr-FR" sz="2400" dirty="0" smtClean="0">
                <a:solidFill>
                  <a:srgbClr val="231F20"/>
                </a:solidFill>
              </a:rPr>
              <a:t>plan de contingence/ renforcement </a:t>
            </a:r>
            <a:r>
              <a:rPr lang="fr-FR" sz="2400" dirty="0" smtClean="0"/>
              <a:t>de capacités </a:t>
            </a:r>
          </a:p>
        </p:txBody>
      </p:sp>
    </p:spTree>
    <p:extLst>
      <p:ext uri="{BB962C8B-B14F-4D97-AF65-F5344CB8AC3E}">
        <p14:creationId xmlns:p14="http://schemas.microsoft.com/office/powerpoint/2010/main" val="160571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517064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bg1"/>
                </a:solidFill>
                <a:effectLst/>
              </a:rPr>
              <a:t>Les principes du partenariat sont : équité, transparence, complémentarité, </a:t>
            </a:r>
            <a:r>
              <a:rPr lang="fr-FR" sz="6000" b="1" dirty="0">
                <a:solidFill>
                  <a:schemeClr val="bg1"/>
                </a:solidFill>
              </a:rPr>
              <a:t>être</a:t>
            </a:r>
            <a:r>
              <a:rPr lang="fr-FR" sz="5400" b="1" cap="none" spc="0" dirty="0" smtClean="0">
                <a:ln/>
                <a:solidFill>
                  <a:schemeClr val="bg1"/>
                </a:solidFill>
                <a:effectLst/>
              </a:rPr>
              <a:t> o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rienté vers les résultats, responsabilité</a:t>
            </a:r>
            <a:endParaRPr lang="fr-FR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913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VRAI</a:t>
            </a:r>
          </a:p>
        </p:txBody>
      </p:sp>
    </p:spTree>
    <p:extLst>
      <p:ext uri="{BB962C8B-B14F-4D97-AF65-F5344CB8AC3E}">
        <p14:creationId xmlns:p14="http://schemas.microsoft.com/office/powerpoint/2010/main" val="291951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980728"/>
            <a:ext cx="9144000" cy="424731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bg1"/>
                </a:solidFill>
              </a:rPr>
              <a:t>L'objectif global du cycle de programme humanitaire est d'assurer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que toutes </a:t>
            </a:r>
            <a:r>
              <a:rPr lang="fr-FR" sz="5400" b="1" dirty="0">
                <a:ln/>
                <a:solidFill>
                  <a:schemeClr val="bg1"/>
                </a:solidFill>
              </a:rPr>
              <a:t>les interventions humanitaires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soient </a:t>
            </a:r>
            <a:r>
              <a:rPr lang="fr-FR" sz="5400" b="1" dirty="0">
                <a:ln/>
                <a:solidFill>
                  <a:schemeClr val="bg1"/>
                </a:solidFill>
              </a:rPr>
              <a:t>les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mêmes</a:t>
            </a:r>
          </a:p>
        </p:txBody>
      </p:sp>
    </p:spTree>
    <p:extLst>
      <p:ext uri="{BB962C8B-B14F-4D97-AF65-F5344CB8AC3E}">
        <p14:creationId xmlns:p14="http://schemas.microsoft.com/office/powerpoint/2010/main" val="228341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99408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772816"/>
            <a:ext cx="3549080" cy="4032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231F20"/>
                </a:solidFill>
              </a:rPr>
              <a:t>L'objectif général du CPH est de livrer une réponse coordonnée, rapide, efficace et axée </a:t>
            </a:r>
            <a:r>
              <a:rPr lang="fr-FR" sz="2800" dirty="0"/>
              <a:t>sur</a:t>
            </a:r>
            <a:r>
              <a:rPr lang="fr-FR" sz="2800" dirty="0" smtClean="0">
                <a:solidFill>
                  <a:srgbClr val="231F2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 </a:t>
            </a:r>
            <a:r>
              <a:rPr lang="fr-FR" sz="2800" dirty="0" smtClean="0">
                <a:solidFill>
                  <a:srgbClr val="231F20"/>
                </a:solidFill>
              </a:rPr>
              <a:t>la protection des </a:t>
            </a:r>
            <a:r>
              <a:rPr lang="fr-FR" sz="2800" dirty="0">
                <a:solidFill>
                  <a:srgbClr val="231F20"/>
                </a:solidFill>
              </a:rPr>
              <a:t>personnes affectées par les crises humanitaires.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39" y="1700808"/>
            <a:ext cx="4824536" cy="427976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400000">
            <a:off x="3804585" y="3077984"/>
            <a:ext cx="757064" cy="2184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060848"/>
            <a:ext cx="9144000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bg1"/>
                </a:solidFill>
                <a:effectLst/>
              </a:rPr>
              <a:t>Le cluster nutrition représente tous ses membres</a:t>
            </a:r>
          </a:p>
        </p:txBody>
      </p:sp>
    </p:spTree>
    <p:extLst>
      <p:ext uri="{BB962C8B-B14F-4D97-AF65-F5344CB8AC3E}">
        <p14:creationId xmlns:p14="http://schemas.microsoft.com/office/powerpoint/2010/main" val="28897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VRAI</a:t>
            </a:r>
          </a:p>
        </p:txBody>
      </p:sp>
    </p:spTree>
    <p:extLst>
      <p:ext uri="{BB962C8B-B14F-4D97-AF65-F5344CB8AC3E}">
        <p14:creationId xmlns:p14="http://schemas.microsoft.com/office/powerpoint/2010/main" val="1054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283837"/>
            <a:ext cx="9144000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bg1"/>
                </a:solidFill>
              </a:rPr>
              <a:t>Le cluster nutrition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est financé comme un </a:t>
            </a:r>
            <a:r>
              <a:rPr lang="fr-FR" sz="5400" b="1" cap="none" spc="0" dirty="0" smtClean="0">
                <a:ln/>
                <a:solidFill>
                  <a:schemeClr val="bg1"/>
                </a:solidFill>
                <a:effectLst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150058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7814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6" y="5733256"/>
            <a:ext cx="8352928" cy="654602"/>
          </a:xfrm>
        </p:spPr>
        <p:txBody>
          <a:bodyPr/>
          <a:lstStyle/>
          <a:p>
            <a:r>
              <a:rPr lang="fr-FR" sz="3200" i="1" dirty="0" smtClean="0"/>
              <a:t>Cela sera exploré </a:t>
            </a:r>
            <a:r>
              <a:rPr lang="fr-FR" sz="3200" i="1" dirty="0"/>
              <a:t>plus en détail </a:t>
            </a:r>
            <a:r>
              <a:rPr lang="fr-FR" sz="3200" i="1" dirty="0" smtClean="0"/>
              <a:t>aujourd’hui…</a:t>
            </a:r>
            <a:endParaRPr lang="fr-FR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04" y="1668069"/>
            <a:ext cx="8229600" cy="3960440"/>
          </a:xfrm>
          <a:solidFill>
            <a:schemeClr val="bg1"/>
          </a:solidFill>
        </p:spPr>
        <p:txBody>
          <a:bodyPr/>
          <a:lstStyle/>
          <a:p>
            <a:r>
              <a:rPr lang="fr-FR" sz="2400" dirty="0" smtClean="0"/>
              <a:t>Les Coordinateurs de Cluster Nutrition </a:t>
            </a:r>
            <a:r>
              <a:rPr lang="fr-FR" sz="2400" dirty="0"/>
              <a:t>ne reçoivent </a:t>
            </a:r>
            <a:r>
              <a:rPr lang="fr-FR" sz="2400" b="1" u="sng" dirty="0"/>
              <a:t>pas</a:t>
            </a:r>
            <a:r>
              <a:rPr lang="fr-FR" sz="2400" dirty="0"/>
              <a:t> de financement liés </a:t>
            </a:r>
            <a:r>
              <a:rPr lang="en-US" sz="2400" dirty="0" err="1" smtClean="0"/>
              <a:t>à</a:t>
            </a:r>
            <a:r>
              <a:rPr lang="fr-FR" sz="2400" dirty="0" smtClean="0"/>
              <a:t> </a:t>
            </a:r>
            <a:r>
              <a:rPr lang="fr-FR" sz="2400" dirty="0"/>
              <a:t>leur rôle de coordinateur. Cela tient à la neutralité du rôle </a:t>
            </a:r>
          </a:p>
          <a:p>
            <a:r>
              <a:rPr lang="fr-FR" sz="2400" dirty="0"/>
              <a:t>Via le cluster, ils identifient </a:t>
            </a:r>
            <a:r>
              <a:rPr lang="fr-FR" sz="2400" b="1" u="sng" dirty="0"/>
              <a:t>les besoins et les priorités sectorielles</a:t>
            </a:r>
            <a:r>
              <a:rPr lang="fr-FR" sz="2400" dirty="0"/>
              <a:t> tout en promouvant ces questions au niveau du pays </a:t>
            </a:r>
          </a:p>
          <a:p>
            <a:r>
              <a:rPr lang="fr-FR" sz="2400" dirty="0"/>
              <a:t>L’UNICEF peut avoir des fonds en tant que </a:t>
            </a:r>
            <a:r>
              <a:rPr lang="fr-FR" sz="2400" dirty="0" smtClean="0"/>
              <a:t>Chef de file et </a:t>
            </a:r>
            <a:r>
              <a:rPr lang="fr-FR" sz="2400" dirty="0"/>
              <a:t>agence de dernier recours</a:t>
            </a:r>
          </a:p>
        </p:txBody>
      </p:sp>
    </p:spTree>
    <p:extLst>
      <p:ext uri="{BB962C8B-B14F-4D97-AF65-F5344CB8AC3E}">
        <p14:creationId xmlns:p14="http://schemas.microsoft.com/office/powerpoint/2010/main" val="38509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74333"/>
            <a:ext cx="9144000" cy="5909309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bg1"/>
                </a:solidFill>
              </a:rPr>
              <a:t>La gestion d'un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cluster nutrition effectif </a:t>
            </a:r>
            <a:r>
              <a:rPr lang="fr-FR" sz="5400" b="1" dirty="0">
                <a:ln/>
                <a:solidFill>
                  <a:schemeClr val="bg1"/>
                </a:solidFill>
              </a:rPr>
              <a:t>et efficace</a:t>
            </a:r>
          </a:p>
          <a:p>
            <a:pPr algn="ctr"/>
            <a:r>
              <a:rPr lang="fr-FR" sz="5400" b="1" dirty="0" smtClean="0">
                <a:ln/>
                <a:solidFill>
                  <a:schemeClr val="bg1"/>
                </a:solidFill>
              </a:rPr>
              <a:t>est </a:t>
            </a:r>
            <a:r>
              <a:rPr lang="fr-FR" sz="5400" b="1" dirty="0">
                <a:ln/>
                <a:solidFill>
                  <a:schemeClr val="bg1"/>
                </a:solidFill>
              </a:rPr>
              <a:t>de la seule responsabilité du coordinateur de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cluster</a:t>
            </a:r>
            <a:r>
              <a:rPr lang="fr-FR" sz="5400" b="1" dirty="0">
                <a:ln/>
                <a:solidFill>
                  <a:schemeClr val="bg1"/>
                </a:solidFill>
              </a:rPr>
              <a:t>.</a:t>
            </a:r>
            <a:endParaRPr lang="fr-FR" sz="5400" b="1" dirty="0" smtClean="0">
              <a:ln/>
              <a:solidFill>
                <a:schemeClr val="bg1"/>
              </a:solidFill>
            </a:endParaRPr>
          </a:p>
          <a:p>
            <a:pPr algn="ctr"/>
            <a:endParaRPr lang="fr-FR" sz="5400" b="1" dirty="0">
              <a:ln/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ln/>
                <a:solidFill>
                  <a:schemeClr val="bg1"/>
                </a:solidFill>
              </a:rPr>
              <a:t>Qui est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le responsable? </a:t>
            </a:r>
          </a:p>
        </p:txBody>
      </p:sp>
    </p:spTree>
    <p:extLst>
      <p:ext uri="{BB962C8B-B14F-4D97-AF65-F5344CB8AC3E}">
        <p14:creationId xmlns:p14="http://schemas.microsoft.com/office/powerpoint/2010/main" val="400525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060848"/>
            <a:ext cx="9144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/>
                <a:solidFill>
                  <a:schemeClr val="bg1"/>
                </a:solidFill>
                <a:effectLst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28722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74333"/>
            <a:ext cx="9144000" cy="590931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fr-FR" sz="5400" b="1" dirty="0" smtClean="0">
              <a:ln/>
              <a:solidFill>
                <a:schemeClr val="bg1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bg1"/>
              </a:solidFill>
            </a:endParaRPr>
          </a:p>
          <a:p>
            <a:pPr algn="ctr"/>
            <a:r>
              <a:rPr lang="fr-FR" sz="5400" b="1" dirty="0" smtClean="0">
                <a:ln/>
                <a:solidFill>
                  <a:schemeClr val="bg1"/>
                </a:solidFill>
              </a:rPr>
              <a:t>Si c’est FAUX qui est donc le </a:t>
            </a:r>
            <a:endParaRPr lang="fr-FR" sz="5400" b="1" dirty="0">
              <a:ln/>
              <a:solidFill>
                <a:schemeClr val="bg1"/>
              </a:solidFill>
            </a:endParaRPr>
          </a:p>
          <a:p>
            <a:pPr algn="ctr"/>
            <a:r>
              <a:rPr lang="fr-FR" sz="5400" b="1" dirty="0" smtClean="0">
                <a:ln/>
                <a:solidFill>
                  <a:schemeClr val="bg1"/>
                </a:solidFill>
              </a:rPr>
              <a:t>le 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responsable</a:t>
            </a:r>
            <a:r>
              <a:rPr lang="fr-FR" sz="5400" b="1" dirty="0" smtClean="0">
                <a:ln/>
                <a:solidFill>
                  <a:schemeClr val="bg1"/>
                </a:solidFill>
              </a:rPr>
              <a:t>?</a:t>
            </a:r>
          </a:p>
          <a:p>
            <a:pPr algn="ctr"/>
            <a:endParaRPr lang="fr-FR" sz="5400" b="1" dirty="0">
              <a:ln/>
              <a:solidFill>
                <a:schemeClr val="bg1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bg1"/>
              </a:solidFill>
            </a:endParaRPr>
          </a:p>
          <a:p>
            <a:pPr algn="ctr"/>
            <a:r>
              <a:rPr lang="fr-FR" sz="5400" b="1" dirty="0" smtClean="0">
                <a:ln/>
                <a:solidFill>
                  <a:schemeClr val="bg1"/>
                </a:solidFill>
              </a:rPr>
              <a:t> </a:t>
            </a:r>
            <a:endParaRPr lang="fr-FR" sz="5400" b="1" dirty="0" smtClean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067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with examples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Oswald and Roboto">
      <a:majorFont>
        <a:latin typeface="Oswa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/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E142CF2-FCA4-4152-9C6B-1B7D926DE19C}"/>
</file>

<file path=customXml/itemProps2.xml><?xml version="1.0" encoding="utf-8"?>
<ds:datastoreItem xmlns:ds="http://schemas.openxmlformats.org/officeDocument/2006/customXml" ds:itemID="{F46CEBD0-5198-41B7-882F-C4DB3CCD63AD}"/>
</file>

<file path=customXml/itemProps3.xml><?xml version="1.0" encoding="utf-8"?>
<ds:datastoreItem xmlns:ds="http://schemas.openxmlformats.org/officeDocument/2006/customXml" ds:itemID="{78942D51-75A9-45B8-B42E-9623616E1520}"/>
</file>

<file path=customXml/itemProps4.xml><?xml version="1.0" encoding="utf-8"?>
<ds:datastoreItem xmlns:ds="http://schemas.openxmlformats.org/officeDocument/2006/customXml" ds:itemID="{203DF94E-64C9-4CC5-BA07-0F5F8016770A}"/>
</file>

<file path=customXml/itemProps5.xml><?xml version="1.0" encoding="utf-8"?>
<ds:datastoreItem xmlns:ds="http://schemas.openxmlformats.org/officeDocument/2006/customXml" ds:itemID="{32711FA6-C0E3-4650-923E-7E550EB23C38}"/>
</file>

<file path=customXml/itemProps6.xml><?xml version="1.0" encoding="utf-8"?>
<ds:datastoreItem xmlns:ds="http://schemas.openxmlformats.org/officeDocument/2006/customXml" ds:itemID="{99B61447-37A6-471E-B677-AD79B7277B65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260</TotalTime>
  <Words>495</Words>
  <Application>Microsoft Macintosh PowerPoint</Application>
  <PresentationFormat>On-screen Show (4:3)</PresentationFormat>
  <Paragraphs>50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Cambria</vt:lpstr>
      <vt:lpstr>Century Gothic</vt:lpstr>
      <vt:lpstr>MS PGothic</vt:lpstr>
      <vt:lpstr>ＭＳ Ｐゴシック</vt:lpstr>
      <vt:lpstr>Oswald</vt:lpstr>
      <vt:lpstr>Roboto Condensed</vt:lpstr>
      <vt:lpstr>Times New Roman</vt:lpstr>
      <vt:lpstr>Wingdings</vt:lpstr>
      <vt:lpstr>Arial</vt:lpstr>
      <vt:lpstr>PowerPoint Template with examples</vt:lpstr>
      <vt:lpstr>1_Theme1</vt:lpstr>
      <vt:lpstr>Quiz</vt:lpstr>
      <vt:lpstr>PowerPoint Presentation</vt:lpstr>
      <vt:lpstr>PowerPoint Presentation</vt:lpstr>
      <vt:lpstr>PowerPoint Presentation</vt:lpstr>
      <vt:lpstr>PowerPoint Presentation</vt:lpstr>
      <vt:lpstr>Cela sera exploré plus en détail aujourd’hui…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six fonctions de base du cluster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lastModifiedBy>graziella ito-pellegri</cp:lastModifiedBy>
  <cp:revision>44</cp:revision>
  <cp:lastPrinted>2016-02-02T12:49:57Z</cp:lastPrinted>
  <dcterms:created xsi:type="dcterms:W3CDTF">2015-02-11T14:40:36Z</dcterms:created>
  <dcterms:modified xsi:type="dcterms:W3CDTF">2016-03-07T07:00:57Z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/>
  </property>
</Properties>
</file>