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0"/>
  </p:notesMasterIdLst>
  <p:handoutMasterIdLst>
    <p:handoutMasterId r:id="rId11"/>
  </p:handoutMasterIdLst>
  <p:sldIdLst>
    <p:sldId id="280" r:id="rId3"/>
    <p:sldId id="281" r:id="rId4"/>
    <p:sldId id="278" r:id="rId5"/>
    <p:sldId id="272" r:id="rId6"/>
    <p:sldId id="270" r:id="rId7"/>
    <p:sldId id="279" r:id="rId8"/>
    <p:sldId id="27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DAA"/>
    <a:srgbClr val="808285"/>
    <a:srgbClr val="80C2DE"/>
    <a:srgbClr val="6BBEE1"/>
    <a:srgbClr val="87BDD5"/>
    <a:srgbClr val="82BBD4"/>
    <a:srgbClr val="94C5DA"/>
    <a:srgbClr val="7ECAEA"/>
    <a:srgbClr val="74C6E9"/>
    <a:srgbClr val="EE3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93" d="100"/>
          <a:sy n="93" d="100"/>
        </p:scale>
        <p:origin x="6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93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customXml" Target="../customXml/item6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20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04649-1601-437A-9AE0-5F90DB29EAA0}" type="datetimeFigureOut">
              <a:rPr lang="en-US" smtClean="0"/>
              <a:pPr/>
              <a:t>2/22/2016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D80AD-BAB5-4DCF-AE9E-63ECDE1CDE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4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A3062-0349-4A1D-B9D5-657D639E8B43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06F0C-9F09-445E-BE4B-286F06AD1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93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 session is more</a:t>
            </a:r>
            <a:r>
              <a:rPr lang="en-GB" baseline="0" dirty="0" smtClean="0"/>
              <a:t> on roles and responsibilities of cluster structures and not so much on PARTNERS. The </a:t>
            </a:r>
            <a:r>
              <a:rPr lang="en-GB" baseline="0" dirty="0" err="1" smtClean="0"/>
              <a:t>partners’roles</a:t>
            </a:r>
            <a:r>
              <a:rPr lang="en-GB" baseline="0" dirty="0" smtClean="0"/>
              <a:t> are discussed in many other sessions on Day 1 and esp. on Day 2.</a:t>
            </a:r>
            <a:endParaRPr lang="en-GB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7B2AE-D6E0-BA45-B42C-70EB353D2A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1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D1C7B-A1B0-43FD-B82C-79C01743A10F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overall purpose of the </a:t>
            </a:r>
            <a:r>
              <a:rPr lang="en-GB" dirty="0" err="1" smtClean="0"/>
              <a:t>HPC</a:t>
            </a:r>
            <a:r>
              <a:rPr lang="en-GB" dirty="0" smtClean="0"/>
              <a:t> is to deliver a fast, coordinated, effective and protection-driven response to people affected by humanitarian crises.  The </a:t>
            </a:r>
            <a:r>
              <a:rPr lang="en-GB" dirty="0" err="1" smtClean="0"/>
              <a:t>HPC</a:t>
            </a:r>
            <a:r>
              <a:rPr lang="en-GB" dirty="0" smtClean="0"/>
              <a:t> is a coordinated series of actions undertaken to prepare for, manage and deliver humanitarian response.  </a:t>
            </a:r>
          </a:p>
          <a:p>
            <a:r>
              <a:rPr lang="en-GB" dirty="0" smtClean="0"/>
              <a:t>The focus is primarily on the </a:t>
            </a:r>
            <a:r>
              <a:rPr lang="en-GB" dirty="0" err="1" smtClean="0"/>
              <a:t>HPC</a:t>
            </a:r>
            <a:r>
              <a:rPr lang="en-GB" dirty="0" smtClean="0"/>
              <a:t> in the context of multilateral humanitarian response operations -  in support of the national and local response – but again, the approach is intended to be accessible to all humanitarian actors.  </a:t>
            </a:r>
          </a:p>
          <a:p>
            <a:endParaRPr lang="en-GB" dirty="0" smtClean="0"/>
          </a:p>
          <a:p>
            <a:r>
              <a:rPr lang="en-US" dirty="0" smtClean="0"/>
              <a:t>The </a:t>
            </a:r>
            <a:r>
              <a:rPr lang="en-US" dirty="0"/>
              <a:t>actions in the cycle, described below, are inter-related and should be managed in a seamless manner using a coherent approach and a common set of tools.</a:t>
            </a:r>
          </a:p>
          <a:p>
            <a:endParaRPr lang="en-US" dirty="0"/>
          </a:p>
          <a:p>
            <a:pPr defTabSz="902829"/>
            <a:r>
              <a:rPr lang="en-US" dirty="0"/>
              <a:t>While implementation of the cycle should be flexible and adaptable to different country situations, it must at a minimum address the above elements. Whenever possible, it should support national and local partners, including NGOs, civil society and communities, and complement or build on existing frameworks;  it should contribute to a response that builds resilience to future disasters.   </a:t>
            </a:r>
            <a:endParaRPr lang="en-GB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96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3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overall purpose of the </a:t>
            </a:r>
            <a:r>
              <a:rPr lang="en-GB" dirty="0" err="1" smtClean="0"/>
              <a:t>HPC</a:t>
            </a:r>
            <a:r>
              <a:rPr lang="en-GB" dirty="0" smtClean="0"/>
              <a:t> is to deliver a fast, coordinated, effective and protection-driven response to people affected by humanitarian crises.  The </a:t>
            </a:r>
            <a:r>
              <a:rPr lang="en-GB" dirty="0" err="1" smtClean="0"/>
              <a:t>HPC</a:t>
            </a:r>
            <a:r>
              <a:rPr lang="en-GB" dirty="0" smtClean="0"/>
              <a:t> is a coordinated series of actions undertaken to prepare for, manage and deliver humanitarian response.  </a:t>
            </a:r>
          </a:p>
          <a:p>
            <a:r>
              <a:rPr lang="en-GB" dirty="0" smtClean="0"/>
              <a:t>The focus is primarily on the </a:t>
            </a:r>
            <a:r>
              <a:rPr lang="en-GB" dirty="0" err="1" smtClean="0"/>
              <a:t>HPC</a:t>
            </a:r>
            <a:r>
              <a:rPr lang="en-GB" dirty="0" smtClean="0"/>
              <a:t> in the context of multilateral humanitarian response operations -  in support of the national and local response – but again, the approach is intended to be accessible to all humanitarian actors.  </a:t>
            </a:r>
          </a:p>
          <a:p>
            <a:endParaRPr lang="en-GB" dirty="0" smtClean="0"/>
          </a:p>
          <a:p>
            <a:r>
              <a:rPr lang="en-US" dirty="0" smtClean="0"/>
              <a:t>The </a:t>
            </a:r>
            <a:r>
              <a:rPr lang="en-US" dirty="0"/>
              <a:t>actions in the cycle, described below, are inter-related and should be managed in a seamless manner using a coherent approach and a common set of tools.</a:t>
            </a:r>
          </a:p>
          <a:p>
            <a:endParaRPr lang="en-US" dirty="0"/>
          </a:p>
          <a:p>
            <a:pPr defTabSz="902829"/>
            <a:r>
              <a:rPr lang="en-US" dirty="0"/>
              <a:t>While implementation of the cycle should be flexible and adaptable to different country situations, it must at a minimum address the above elements. Whenever possible, it should support national and local partners, including NGOs, civil society and communities, and complement or build on existing frameworks;  it should contribute to a response that builds resilience to future disasters.   </a:t>
            </a:r>
            <a:endParaRPr lang="en-GB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76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55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CEC27-6CD1-BB4A-81A3-1DB41BA1D74C}" type="slidenum">
              <a:rPr lang="en-GB"/>
              <a:pPr/>
              <a:t>7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00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06817" y="3717032"/>
            <a:ext cx="5818398" cy="1367582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buNone/>
              <a:defRPr sz="3000" baseline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Bangkok, Thailand</a:t>
            </a:r>
          </a:p>
          <a:p>
            <a:pPr lvl="0"/>
            <a:r>
              <a:rPr lang="en-GB" dirty="0" smtClean="0"/>
              <a:t>28th September – 2nd October 2015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19672" y="1694520"/>
            <a:ext cx="6192688" cy="158417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Nutrition Cluster Coordinator Training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286248" y="631503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schemeClr val="accent5"/>
                </a:solidFill>
              </a:rPr>
              <a:t>Registered Charity No 1079752</a:t>
            </a:r>
            <a:br>
              <a:rPr lang="en-GB" sz="1000" dirty="0" smtClean="0">
                <a:solidFill>
                  <a:schemeClr val="accent5"/>
                </a:solidFill>
              </a:rPr>
            </a:br>
            <a:r>
              <a:rPr lang="en-GB" sz="1000" dirty="0" smtClean="0">
                <a:solidFill>
                  <a:schemeClr val="accent5"/>
                </a:solidFill>
              </a:rPr>
              <a:t>RedR UK is a company limited by guarantee. Company Number 3929653</a:t>
            </a:r>
            <a:endParaRPr lang="en-GB" sz="1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7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4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96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7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879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CA" noProof="0" smtClean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2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 smtClean="0"/>
              <a:t>NCC Training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973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76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054" y="870296"/>
            <a:ext cx="6186502" cy="582594"/>
          </a:xfrm>
          <a:prstGeom prst="rect">
            <a:avLst/>
          </a:prstGeom>
        </p:spPr>
        <p:txBody>
          <a:bodyPr wrap="none"/>
          <a:lstStyle>
            <a:lvl1pPr algn="l">
              <a:defRPr sz="4400"/>
            </a:lvl1pPr>
          </a:lstStyle>
          <a:p>
            <a:r>
              <a:rPr lang="en-GB" sz="5300" dirty="0" smtClean="0">
                <a:latin typeface="Century Gothic" charset="0"/>
                <a:ea typeface="ＭＳ Ｐゴシック" charset="0"/>
              </a:rPr>
              <a:t>Nutrition Cluster Coordinator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272"/>
            <a:ext cx="8229600" cy="3778892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6365" y="1864362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9" y="1198891"/>
            <a:ext cx="508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6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404664"/>
            <a:ext cx="7772400" cy="2088232"/>
          </a:xfrm>
        </p:spPr>
        <p:txBody>
          <a:bodyPr>
            <a:normAutofit/>
          </a:bodyPr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Coordinated Assessments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552" y="2780928"/>
            <a:ext cx="7232848" cy="13681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Nutrition Cluster Coordination Training</a:t>
            </a:r>
          </a:p>
          <a:p>
            <a:r>
              <a:rPr lang="en-US" dirty="0" smtClean="0"/>
              <a:t>Dakar, November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67" y="4581128"/>
            <a:ext cx="5688733" cy="16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1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22385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11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F53-D6A3-47B1-B353-2E574F094E33}" type="datetime1">
              <a:rPr lang="fr-FR" smtClean="0"/>
              <a:t>22/02/2016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5304"/>
            <a:ext cx="1835696" cy="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0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0643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71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5145024" cy="664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E813-19BE-4CC6-A658-4178AF7EEFE5}" type="datetime1">
              <a:rPr lang="fr-FR" smtClean="0"/>
              <a:t>22/02/2016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9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806817" y="4437682"/>
            <a:ext cx="5818398" cy="136758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GB" sz="4400" i="1" dirty="0" smtClean="0"/>
              <a:t>Lieu</a:t>
            </a:r>
          </a:p>
          <a:p>
            <a:r>
              <a:rPr lang="en-GB" sz="2400" i="1" baseline="0" dirty="0" smtClean="0"/>
              <a:t>Date </a:t>
            </a:r>
            <a:endParaRPr lang="en-GB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1560" y="1268760"/>
            <a:ext cx="7992888" cy="2592288"/>
          </a:xfrm>
          <a:solidFill>
            <a:schemeClr val="tx2"/>
          </a:solidFill>
        </p:spPr>
        <p:txBody>
          <a:bodyPr/>
          <a:lstStyle/>
          <a:p>
            <a:r>
              <a:rPr lang="fr-FR" sz="4400" dirty="0" smtClean="0">
                <a:ea typeface="ＭＳ Ｐゴシック" charset="0"/>
              </a:rPr>
              <a:t>Le Cycle de Programme Humanitaire (CPH)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77136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6186502" cy="582594"/>
          </a:xfrm>
        </p:spPr>
        <p:txBody>
          <a:bodyPr/>
          <a:lstStyle/>
          <a:p>
            <a:r>
              <a:rPr lang="fr-FR" dirty="0" smtClean="0"/>
              <a:t>Objectifs de la </a:t>
            </a:r>
            <a:r>
              <a:rPr lang="fr-FR" dirty="0"/>
              <a:t>séance</a:t>
            </a:r>
            <a:endParaRPr lang="fr-FR" dirty="0"/>
          </a:p>
        </p:txBody>
      </p:sp>
      <p:sp>
        <p:nvSpPr>
          <p:cNvPr id="5836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348880"/>
            <a:ext cx="8229600" cy="37444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/>
              <a:t>À</a:t>
            </a:r>
            <a:r>
              <a:rPr lang="fr-FR" dirty="0"/>
              <a:t> la fin de la </a:t>
            </a:r>
            <a:r>
              <a:rPr lang="fr-FR" dirty="0"/>
              <a:t>séance</a:t>
            </a:r>
            <a:r>
              <a:rPr lang="fr-FR" dirty="0"/>
              <a:t>, </a:t>
            </a:r>
            <a:r>
              <a:rPr lang="fr-FR" dirty="0" smtClean="0"/>
              <a:t>les participants seront capables de :</a:t>
            </a:r>
          </a:p>
          <a:p>
            <a:r>
              <a:rPr lang="fr-FR" dirty="0" smtClean="0"/>
              <a:t>Lister </a:t>
            </a:r>
            <a:r>
              <a:rPr lang="fr-FR" dirty="0"/>
              <a:t>les </a:t>
            </a:r>
            <a:r>
              <a:rPr lang="fr-FR" dirty="0" smtClean="0"/>
              <a:t>composantes du cycle de programme humanitaire</a:t>
            </a:r>
          </a:p>
        </p:txBody>
      </p:sp>
      <p:pic>
        <p:nvPicPr>
          <p:cNvPr id="5124" name="Picture 7" descr="objecti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797152"/>
            <a:ext cx="1835085" cy="1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57200" y="6388100"/>
            <a:ext cx="220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42988"/>
            <a:r>
              <a:rPr lang="en-GB" sz="900">
                <a:solidFill>
                  <a:schemeClr val="bg1"/>
                </a:solidFill>
                <a:latin typeface="Arial" pitchFamily="34" charset="0"/>
              </a:rPr>
              <a:t>2009	</a:t>
            </a:r>
            <a:endParaRPr lang="en-GB" sz="3900" b="1">
              <a:solidFill>
                <a:srgbClr val="0000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746" y="974198"/>
            <a:ext cx="6186502" cy="582594"/>
          </a:xfrm>
        </p:spPr>
        <p:txBody>
          <a:bodyPr/>
          <a:lstStyle/>
          <a:p>
            <a:r>
              <a:rPr lang="fr-FR" dirty="0" smtClean="0"/>
              <a:t>Travail </a:t>
            </a:r>
            <a:r>
              <a:rPr lang="fr-FR" dirty="0"/>
              <a:t>de</a:t>
            </a:r>
            <a:r>
              <a:rPr lang="fr-FR" dirty="0" smtClean="0"/>
              <a:t> groupe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496944" cy="3958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>
                <a:solidFill>
                  <a:srgbClr val="231F20"/>
                </a:solidFill>
              </a:rPr>
              <a:t>10 minutes pour </a:t>
            </a:r>
            <a:r>
              <a:rPr lang="fr-FR" sz="3600" dirty="0"/>
              <a:t>identifier</a:t>
            </a:r>
            <a:r>
              <a:rPr lang="fr-FR" sz="3600" dirty="0" smtClean="0">
                <a:solidFill>
                  <a:srgbClr val="231F20"/>
                </a:solidFill>
              </a:rPr>
              <a:t> les étapes du CPH</a:t>
            </a:r>
          </a:p>
          <a:p>
            <a:pPr marL="0" indent="0">
              <a:buNone/>
            </a:pPr>
            <a:endParaRPr lang="fr-FR" sz="3600" i="1" dirty="0" smtClean="0">
              <a:solidFill>
                <a:srgbClr val="231F20"/>
              </a:solidFill>
            </a:endParaRPr>
          </a:p>
          <a:p>
            <a:pPr marL="0" indent="0">
              <a:buNone/>
            </a:pPr>
            <a:endParaRPr lang="fr-FR" sz="3600" i="1" dirty="0" smtClean="0">
              <a:solidFill>
                <a:srgbClr val="231F20"/>
              </a:solidFill>
            </a:endParaRPr>
          </a:p>
          <a:p>
            <a:pPr marL="0" indent="0">
              <a:buNone/>
            </a:pPr>
            <a:r>
              <a:rPr lang="fr-FR" sz="3600" i="1" dirty="0" smtClean="0">
                <a:solidFill>
                  <a:srgbClr val="231F20"/>
                </a:solidFill>
              </a:rPr>
              <a:t>Vous serez peut-être </a:t>
            </a:r>
            <a:r>
              <a:rPr lang="fr-FR" sz="3600" i="1" dirty="0"/>
              <a:t>invités à </a:t>
            </a:r>
            <a:r>
              <a:rPr lang="fr-FR" sz="3600" i="1" dirty="0"/>
              <a:t>expliquer la logique </a:t>
            </a:r>
            <a:r>
              <a:rPr lang="fr-FR" sz="3600" i="1" dirty="0"/>
              <a:t>de</a:t>
            </a:r>
            <a:r>
              <a:rPr lang="fr-FR" sz="3600" i="1" dirty="0" smtClean="0">
                <a:solidFill>
                  <a:srgbClr val="231F20"/>
                </a:solidFill>
              </a:rPr>
              <a:t> votre diagramme…. </a:t>
            </a:r>
          </a:p>
          <a:p>
            <a:endParaRPr lang="fr-FR" sz="3600" dirty="0">
              <a:solidFill>
                <a:srgbClr val="231F2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3</a:t>
            </a:fld>
            <a:endParaRPr lang="fr-FR"/>
          </a:p>
        </p:txBody>
      </p:sp>
      <p:pic>
        <p:nvPicPr>
          <p:cNvPr id="1028" name="Picture 4" descr="http://worldartsme.com/images/cycle-arrows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34" y="2708920"/>
            <a:ext cx="1894418" cy="182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4</a:t>
            </a:fld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3779912" y="4005064"/>
            <a:ext cx="2091080" cy="6989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13" y="716533"/>
            <a:ext cx="6957167" cy="617158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16632"/>
            <a:ext cx="9143999" cy="80696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rgbClr val="FFFFFF"/>
                </a:solidFill>
              </a:rPr>
              <a:t>Le Cycle du Programme Humanitaire</a:t>
            </a:r>
            <a:endParaRPr lang="fr-FR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que c’est le CPH 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9584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231F20"/>
                </a:solidFill>
              </a:rPr>
              <a:t>Le CPH est une série d’actions coordonnées entreprises afin de préparer, </a:t>
            </a:r>
            <a:r>
              <a:rPr lang="fr-FR" dirty="0"/>
              <a:t>de</a:t>
            </a:r>
            <a:r>
              <a:rPr lang="fr-FR" dirty="0" smtClean="0">
                <a:solidFill>
                  <a:srgbClr val="231F20"/>
                </a:solidFill>
              </a:rPr>
              <a:t> gérer et de </a:t>
            </a:r>
            <a:r>
              <a:rPr lang="fr-FR" dirty="0"/>
              <a:t>délivrer</a:t>
            </a:r>
            <a:r>
              <a:rPr lang="fr-FR" dirty="0"/>
              <a:t> </a:t>
            </a:r>
            <a:r>
              <a:rPr lang="fr-FR" dirty="0" smtClean="0">
                <a:solidFill>
                  <a:srgbClr val="231F20"/>
                </a:solidFill>
              </a:rPr>
              <a:t>la réponse humanitaire  </a:t>
            </a:r>
          </a:p>
          <a:p>
            <a:pPr marL="0" indent="0">
              <a:buNone/>
            </a:pPr>
            <a:endParaRPr lang="fr-FR" sz="2800" dirty="0" smtClean="0">
              <a:solidFill>
                <a:srgbClr val="231F20"/>
              </a:solidFill>
            </a:endParaRPr>
          </a:p>
          <a:p>
            <a:pPr marL="0" indent="0">
              <a:buNone/>
            </a:pPr>
            <a:r>
              <a:rPr lang="fr-FR" sz="2800" b="1" i="1" dirty="0">
                <a:solidFill>
                  <a:srgbClr val="231F20"/>
                </a:solidFill>
              </a:rPr>
              <a:t>L'objectif général </a:t>
            </a:r>
            <a:r>
              <a:rPr lang="fr-FR" sz="2800" i="1" dirty="0" smtClean="0">
                <a:solidFill>
                  <a:srgbClr val="231F20"/>
                </a:solidFill>
              </a:rPr>
              <a:t>du CPH est </a:t>
            </a:r>
            <a:r>
              <a:rPr lang="fr-FR" dirty="0"/>
              <a:t>d’offrir</a:t>
            </a:r>
            <a:r>
              <a:rPr lang="fr-FR" sz="2800" i="1" dirty="0" smtClean="0">
                <a:solidFill>
                  <a:srgbClr val="231F20"/>
                </a:solidFill>
              </a:rPr>
              <a:t> une </a:t>
            </a:r>
            <a:r>
              <a:rPr lang="fr-FR" sz="2800" i="1" dirty="0">
                <a:solidFill>
                  <a:srgbClr val="231F20"/>
                </a:solidFill>
              </a:rPr>
              <a:t>réponse coordonnée, </a:t>
            </a:r>
            <a:r>
              <a:rPr lang="fr-FR" sz="2800" i="1" dirty="0" smtClean="0">
                <a:solidFill>
                  <a:srgbClr val="231F20"/>
                </a:solidFill>
              </a:rPr>
              <a:t>rapide, </a:t>
            </a:r>
            <a:r>
              <a:rPr lang="fr-FR" sz="2800" i="1" dirty="0">
                <a:solidFill>
                  <a:srgbClr val="231F20"/>
                </a:solidFill>
              </a:rPr>
              <a:t>efficace </a:t>
            </a:r>
            <a:r>
              <a:rPr lang="fr-FR" sz="2800" i="1" dirty="0" smtClean="0">
                <a:solidFill>
                  <a:srgbClr val="231F20"/>
                </a:solidFill>
              </a:rPr>
              <a:t>et axée </a:t>
            </a:r>
            <a:r>
              <a:rPr lang="fr-FR" sz="2800" i="1" dirty="0"/>
              <a:t>sur la</a:t>
            </a:r>
            <a:r>
              <a:rPr lang="fr-FR" dirty="0"/>
              <a:t> </a:t>
            </a:r>
            <a:r>
              <a:rPr lang="fr-FR" sz="2800" i="1" dirty="0" smtClean="0">
                <a:solidFill>
                  <a:srgbClr val="231F20"/>
                </a:solidFill>
              </a:rPr>
              <a:t>protection des personnes affectées par </a:t>
            </a:r>
            <a:r>
              <a:rPr lang="fr-FR" sz="2800" i="1" dirty="0">
                <a:solidFill>
                  <a:srgbClr val="231F20"/>
                </a:solidFill>
              </a:rPr>
              <a:t>les crises humanitaires</a:t>
            </a:r>
            <a:r>
              <a:rPr lang="fr-FR" sz="2800" i="1" dirty="0" smtClean="0">
                <a:solidFill>
                  <a:srgbClr val="231F20"/>
                </a:solidFill>
              </a:rPr>
              <a:t>.</a:t>
            </a:r>
            <a:endParaRPr lang="fr-FR" sz="2800" dirty="0">
              <a:solidFill>
                <a:srgbClr val="231F2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5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43" y="5666607"/>
            <a:ext cx="3388370" cy="11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9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6</a:t>
            </a:fld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3779912" y="4005064"/>
            <a:ext cx="2091080" cy="6989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14" y="698464"/>
            <a:ext cx="6957167" cy="61715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956003" y="1737465"/>
            <a:ext cx="2091080" cy="914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672460" y="2438342"/>
            <a:ext cx="2091080" cy="914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815999" y="3773576"/>
            <a:ext cx="2091080" cy="914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672460" y="5118872"/>
            <a:ext cx="2091080" cy="914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528920" y="3703773"/>
            <a:ext cx="2091080" cy="914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1324" y="980728"/>
            <a:ext cx="373858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Nous passerons en revue chacune des étapes suivantes </a:t>
            </a:r>
          </a:p>
        </p:txBody>
      </p:sp>
      <p:sp>
        <p:nvSpPr>
          <p:cNvPr id="15" name="Oval 14"/>
          <p:cNvSpPr/>
          <p:nvPr/>
        </p:nvSpPr>
        <p:spPr>
          <a:xfrm rot="19117879">
            <a:off x="1903666" y="1371391"/>
            <a:ext cx="2091080" cy="914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672460" y="4446224"/>
            <a:ext cx="2091080" cy="914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724128" y="5817824"/>
            <a:ext cx="3378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/>
              <a:t>…et </a:t>
            </a:r>
            <a:r>
              <a:rPr lang="fr-FR" sz="2400" dirty="0"/>
              <a:t>discuterons des </a:t>
            </a:r>
            <a:r>
              <a:rPr lang="fr-FR" sz="2400" dirty="0"/>
              <a:t>deux outils</a:t>
            </a:r>
            <a:r>
              <a:rPr lang="en-US" sz="2400" dirty="0"/>
              <a:t> </a:t>
            </a:r>
            <a:r>
              <a:rPr lang="fr-FR" sz="2400" dirty="0"/>
              <a:t>clés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6512" y="-27384"/>
            <a:ext cx="9180512" cy="806965"/>
          </a:xfrm>
          <a:prstGeom prst="rect">
            <a:avLst/>
          </a:prstGeom>
          <a:solidFill>
            <a:srgbClr val="3366F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rgbClr val="FFFFFF"/>
                </a:solidFill>
              </a:rPr>
              <a:t>Aperçu de la formation </a:t>
            </a:r>
            <a:endParaRPr lang="fr-FR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4" grpId="0"/>
      <p:bldP spid="15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7746" y="1118214"/>
            <a:ext cx="6186502" cy="5825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Messages </a:t>
            </a:r>
            <a:r>
              <a:rPr lang="en-US" dirty="0" err="1"/>
              <a:t>clés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14672" y="1988840"/>
            <a:ext cx="8305800" cy="458861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31F20"/>
                </a:solidFill>
              </a:rPr>
              <a:t>L'objectif général du CPH est </a:t>
            </a:r>
            <a:r>
              <a:rPr lang="fr-FR" dirty="0" smtClean="0">
                <a:solidFill>
                  <a:srgbClr val="231F20"/>
                </a:solidFill>
              </a:rPr>
              <a:t>de </a:t>
            </a:r>
            <a:r>
              <a:rPr lang="fr-FR" dirty="0"/>
              <a:t>fournir une </a:t>
            </a:r>
            <a:r>
              <a:rPr lang="fr-FR" dirty="0"/>
              <a:t>réponse coordonnée, rapide, efficace et axée </a:t>
            </a:r>
            <a:r>
              <a:rPr lang="fr-FR" dirty="0"/>
              <a:t>sur</a:t>
            </a:r>
            <a:r>
              <a:rPr lang="fr-FR" dirty="0"/>
              <a:t> la </a:t>
            </a:r>
            <a:r>
              <a:rPr lang="fr-FR" dirty="0"/>
              <a:t>protection des </a:t>
            </a:r>
            <a:r>
              <a:rPr lang="fr-FR" dirty="0"/>
              <a:t>personnes affectées par une</a:t>
            </a:r>
            <a:r>
              <a:rPr lang="fr-FR" dirty="0"/>
              <a:t> crise humanitaire</a:t>
            </a:r>
            <a:r>
              <a:rPr lang="fr-FR" dirty="0" smtClean="0">
                <a:solidFill>
                  <a:srgbClr val="231F20"/>
                </a:solidFill>
              </a:rPr>
              <a:t>.</a:t>
            </a:r>
          </a:p>
          <a:p>
            <a:endParaRPr lang="fr-FR" dirty="0">
              <a:solidFill>
                <a:srgbClr val="231F20"/>
              </a:solidFill>
            </a:endParaRPr>
          </a:p>
          <a:p>
            <a:r>
              <a:rPr lang="fr-FR" dirty="0" smtClean="0"/>
              <a:t>Les étapes du CPH et le rôle de la préparation aux urgences seront discutés en détail pendant les </a:t>
            </a:r>
            <a:r>
              <a:rPr lang="fr-FR" dirty="0"/>
              <a:t>séances</a:t>
            </a:r>
            <a:r>
              <a:rPr lang="fr-FR" dirty="0"/>
              <a:t> </a:t>
            </a:r>
            <a:r>
              <a:rPr lang="fr-FR" dirty="0" smtClean="0"/>
              <a:t>de demain </a:t>
            </a:r>
            <a:endParaRPr lang="fr-FR" b="1" dirty="0" smtClean="0"/>
          </a:p>
          <a:p>
            <a:endParaRPr lang="fr-FR" dirty="0" smtClean="0"/>
          </a:p>
          <a:p>
            <a:pPr eaLnBrk="1" hangingPunct="1"/>
            <a:endParaRPr lang="fr-FR" dirty="0" smtClean="0"/>
          </a:p>
          <a:p>
            <a:pPr eaLnBrk="1" hangingPunct="1"/>
            <a:endParaRPr lang="fr-F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9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with examples">
  <a:themeElements>
    <a:clrScheme name="RedR Brand Theme">
      <a:dk1>
        <a:srgbClr val="231F20"/>
      </a:dk1>
      <a:lt1>
        <a:sysClr val="window" lastClr="FFFFFF"/>
      </a:lt1>
      <a:dk2>
        <a:srgbClr val="4A8DAA"/>
      </a:dk2>
      <a:lt2>
        <a:srgbClr val="EE3528"/>
      </a:lt2>
      <a:accent1>
        <a:srgbClr val="4A8DAA"/>
      </a:accent1>
      <a:accent2>
        <a:srgbClr val="EE3528"/>
      </a:accent2>
      <a:accent3>
        <a:srgbClr val="808285"/>
      </a:accent3>
      <a:accent4>
        <a:srgbClr val="1D5873"/>
      </a:accent4>
      <a:accent5>
        <a:srgbClr val="80C2DE"/>
      </a:accent5>
      <a:accent6>
        <a:srgbClr val="FFFFFF"/>
      </a:accent6>
      <a:hlink>
        <a:srgbClr val="EE3528"/>
      </a:hlink>
      <a:folHlink>
        <a:srgbClr val="4A8DAA"/>
      </a:folHlink>
    </a:clrScheme>
    <a:fontScheme name="Oswald and Roboto">
      <a:majorFont>
        <a:latin typeface="Oswal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TaxCatchAll xmlns="ca283e0b-db31-4043-a2ef-b80661bf084a">
      <Value>3</Value>
    </TaxCatchAll>
    <k8c968e8c72a4eda96b7e8fdbe192be2 xmlns="ca283e0b-db31-4043-a2ef-b80661bf084a">
      <Terms xmlns="http://schemas.microsoft.com/office/infopath/2007/PartnerControls"/>
    </k8c968e8c72a4eda96b7e8fdbe192be2>
    <ContentStatus xmlns="ca283e0b-db31-4043-a2ef-b80661bf084a" xsi:nil="true"/>
    <DateTransmittedEmail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/>
    </h6a71f3e574e4344bc34f3fc9dd20054>
    <TaxKeywordTaxHTField xmlns="5858627f-d058-4b92-9b52-677b5fd7d454">
      <Terms xmlns="http://schemas.microsoft.com/office/infopath/2007/PartnerControls"/>
    </TaxKeywordTaxHTField>
    <CategoryDescription xmlns="http://schemas.microsoft.com/sharepoint.v3" xsi:nil="true"/>
    <mda26ace941f4791a7314a339fee829c xmlns="ca283e0b-db31-4043-a2ef-b80661bf084a">
      <Terms xmlns="http://schemas.microsoft.com/office/infopath/2007/PartnerControls"/>
    </mda26ace941f4791a7314a339fee829c>
    <RecipientsEmail xmlns="ca283e0b-db31-4043-a2ef-b80661bf084a" xsi:nil="true"/>
    <WrittenBy xmlns="ca283e0b-db31-4043-a2ef-b80661bf084a">
      <UserInfo>
        <DisplayName/>
        <AccountId xsi:nil="true"/>
        <AccountType/>
      </UserInfo>
    </WrittenBy>
  </documentManagement>
</p:properties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968B97A-B640-44FF-9D2D-4A34ABF8FCB3}"/>
</file>

<file path=customXml/itemProps2.xml><?xml version="1.0" encoding="utf-8"?>
<ds:datastoreItem xmlns:ds="http://schemas.openxmlformats.org/officeDocument/2006/customXml" ds:itemID="{372D8E6C-4299-45D7-A6FA-B2C015EC088C}"/>
</file>

<file path=customXml/itemProps3.xml><?xml version="1.0" encoding="utf-8"?>
<ds:datastoreItem xmlns:ds="http://schemas.openxmlformats.org/officeDocument/2006/customXml" ds:itemID="{B2D0C44A-A896-4652-BF41-4C8EC5F80FC3}"/>
</file>

<file path=customXml/itemProps4.xml><?xml version="1.0" encoding="utf-8"?>
<ds:datastoreItem xmlns:ds="http://schemas.openxmlformats.org/officeDocument/2006/customXml" ds:itemID="{C088EBEB-4AA1-4361-BA13-56CFE376700E}"/>
</file>

<file path=customXml/itemProps5.xml><?xml version="1.0" encoding="utf-8"?>
<ds:datastoreItem xmlns:ds="http://schemas.openxmlformats.org/officeDocument/2006/customXml" ds:itemID="{484B20B4-15EF-46F2-A287-F02E9A32AC18}"/>
</file>

<file path=customXml/itemProps6.xml><?xml version="1.0" encoding="utf-8"?>
<ds:datastoreItem xmlns:ds="http://schemas.openxmlformats.org/officeDocument/2006/customXml" ds:itemID="{BB937434-AB38-4C1C-AC77-7D8F88DA2FBF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with examples</Template>
  <TotalTime>381</TotalTime>
  <Words>591</Words>
  <Application>Microsoft Office PowerPoint</Application>
  <PresentationFormat>On-screen Show (4:3)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ＭＳ Ｐゴシック</vt:lpstr>
      <vt:lpstr>Arial</vt:lpstr>
      <vt:lpstr>Calibri</vt:lpstr>
      <vt:lpstr>Cambria</vt:lpstr>
      <vt:lpstr>Century Gothic</vt:lpstr>
      <vt:lpstr>Oswald</vt:lpstr>
      <vt:lpstr>Roboto Condensed</vt:lpstr>
      <vt:lpstr>Wingdings</vt:lpstr>
      <vt:lpstr>PowerPoint Template with examples</vt:lpstr>
      <vt:lpstr>1_Theme1</vt:lpstr>
      <vt:lpstr>PowerPoint Presentation</vt:lpstr>
      <vt:lpstr>Objectifs de la séance</vt:lpstr>
      <vt:lpstr>Travail de groupe</vt:lpstr>
      <vt:lpstr>PowerPoint Presentation</vt:lpstr>
      <vt:lpstr>Qu’est-ce que c’est le CPH ?</vt:lpstr>
      <vt:lpstr>PowerPoint Presentation</vt:lpstr>
      <vt:lpstr>Messages clés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amanda.ribbans</dc:creator>
  <cp:lastModifiedBy>Joseph Shawyer</cp:lastModifiedBy>
  <cp:revision>44</cp:revision>
  <cp:lastPrinted>2016-02-02T12:45:26Z</cp:lastPrinted>
  <dcterms:created xsi:type="dcterms:W3CDTF">2015-02-11T14:40:36Z</dcterms:created>
  <dcterms:modified xsi:type="dcterms:W3CDTF">2016-02-22T12:18:49Z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TaxKeyword">
    <vt:lpwstr/>
  </property>
</Properties>
</file>