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4"/>
  </p:notesMasterIdLst>
  <p:handoutMasterIdLst>
    <p:handoutMasterId r:id="rId35"/>
  </p:handoutMasterIdLst>
  <p:sldIdLst>
    <p:sldId id="298" r:id="rId3"/>
    <p:sldId id="270" r:id="rId4"/>
    <p:sldId id="271" r:id="rId5"/>
    <p:sldId id="30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86" r:id="rId22"/>
    <p:sldId id="288" r:id="rId23"/>
    <p:sldId id="289" r:id="rId24"/>
    <p:sldId id="301" r:id="rId25"/>
    <p:sldId id="290" r:id="rId26"/>
    <p:sldId id="291" r:id="rId27"/>
    <p:sldId id="292" r:id="rId28"/>
    <p:sldId id="293" r:id="rId29"/>
    <p:sldId id="294" r:id="rId30"/>
    <p:sldId id="295" r:id="rId31"/>
    <p:sldId id="299"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030" autoAdjust="0"/>
  </p:normalViewPr>
  <p:slideViewPr>
    <p:cSldViewPr>
      <p:cViewPr varScale="1">
        <p:scale>
          <a:sx n="79" d="100"/>
          <a:sy n="79" d="100"/>
        </p:scale>
        <p:origin x="108"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45" Type="http://schemas.openxmlformats.org/officeDocument/2006/relationships/customXml" Target="../customXml/item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5.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EC561-F2F1-467F-A7F8-2B73980D26C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851C4E43-7431-43A5-80C3-A070690A1F5D}">
      <dgm:prSet phldrT="[Text]"/>
      <dgm:spPr/>
      <dgm:t>
        <a:bodyPr/>
        <a:lstStyle/>
        <a:p>
          <a:r>
            <a:rPr lang="en-GB" dirty="0" smtClean="0"/>
            <a:t>UNICEF Country Representative</a:t>
          </a:r>
          <a:endParaRPr lang="en-GB" dirty="0"/>
        </a:p>
      </dgm:t>
    </dgm:pt>
    <dgm:pt modelId="{87206BE3-B0E0-4A24-9F9C-30B4417B16E5}" type="parTrans" cxnId="{465EB369-86F4-48C8-B67B-337C6F8F75F7}">
      <dgm:prSet/>
      <dgm:spPr/>
      <dgm:t>
        <a:bodyPr/>
        <a:lstStyle/>
        <a:p>
          <a:endParaRPr lang="en-GB"/>
        </a:p>
      </dgm:t>
    </dgm:pt>
    <dgm:pt modelId="{8414C6E8-A82A-4465-820D-ADC11A85FB9F}" type="sibTrans" cxnId="{465EB369-86F4-48C8-B67B-337C6F8F75F7}">
      <dgm:prSet/>
      <dgm:spPr/>
      <dgm:t>
        <a:bodyPr/>
        <a:lstStyle/>
        <a:p>
          <a:endParaRPr lang="en-GB"/>
        </a:p>
      </dgm:t>
    </dgm:pt>
    <dgm:pt modelId="{DEC246E6-B19D-430C-A3CB-5F058C28F992}">
      <dgm:prSet phldrT="[Text]"/>
      <dgm:spPr/>
      <dgm:t>
        <a:bodyPr/>
        <a:lstStyle/>
        <a:p>
          <a:r>
            <a:rPr lang="en-GB" dirty="0" smtClean="0"/>
            <a:t>NCC</a:t>
          </a:r>
          <a:endParaRPr lang="en-GB" dirty="0"/>
        </a:p>
      </dgm:t>
    </dgm:pt>
    <dgm:pt modelId="{8B9C5BD9-8D43-4555-BEAB-D92B69E61F57}" type="parTrans" cxnId="{A0B53FE0-D771-4C4B-8187-0360E8E2C50E}">
      <dgm:prSet/>
      <dgm:spPr/>
      <dgm:t>
        <a:bodyPr/>
        <a:lstStyle/>
        <a:p>
          <a:endParaRPr lang="en-GB"/>
        </a:p>
      </dgm:t>
    </dgm:pt>
    <dgm:pt modelId="{6AE8D622-6F86-4B48-AED7-187D8A726BAE}" type="sibTrans" cxnId="{A0B53FE0-D771-4C4B-8187-0360E8E2C50E}">
      <dgm:prSet/>
      <dgm:spPr/>
      <dgm:t>
        <a:bodyPr/>
        <a:lstStyle/>
        <a:p>
          <a:endParaRPr lang="en-GB"/>
        </a:p>
      </dgm:t>
    </dgm:pt>
    <dgm:pt modelId="{DCD7898F-FACE-4743-B5B3-6C0B95037420}">
      <dgm:prSet phldrT="[Text]"/>
      <dgm:spPr/>
      <dgm:t>
        <a:bodyPr/>
        <a:lstStyle/>
        <a:p>
          <a:r>
            <a:rPr lang="en-GB" dirty="0" smtClean="0"/>
            <a:t>IM</a:t>
          </a:r>
          <a:endParaRPr lang="en-GB" dirty="0"/>
        </a:p>
      </dgm:t>
    </dgm:pt>
    <dgm:pt modelId="{F3462082-6D99-4A6D-9100-B70F24D1E709}" type="parTrans" cxnId="{ADA44AFE-3BB4-4920-AD9E-ED47B7D00A21}">
      <dgm:prSet/>
      <dgm:spPr/>
      <dgm:t>
        <a:bodyPr/>
        <a:lstStyle/>
        <a:p>
          <a:endParaRPr lang="en-GB"/>
        </a:p>
      </dgm:t>
    </dgm:pt>
    <dgm:pt modelId="{7A26C951-0EC7-4B2C-9A5B-31162686DA56}" type="sibTrans" cxnId="{ADA44AFE-3BB4-4920-AD9E-ED47B7D00A21}">
      <dgm:prSet/>
      <dgm:spPr/>
      <dgm:t>
        <a:bodyPr/>
        <a:lstStyle/>
        <a:p>
          <a:endParaRPr lang="en-GB"/>
        </a:p>
      </dgm:t>
    </dgm:pt>
    <dgm:pt modelId="{9159DB35-6C42-4023-9129-E1B0B109357A}" type="pres">
      <dgm:prSet presAssocID="{562EC561-F2F1-467F-A7F8-2B73980D26CD}" presName="hierChild1" presStyleCnt="0">
        <dgm:presLayoutVars>
          <dgm:chPref val="1"/>
          <dgm:dir/>
          <dgm:animOne val="branch"/>
          <dgm:animLvl val="lvl"/>
          <dgm:resizeHandles/>
        </dgm:presLayoutVars>
      </dgm:prSet>
      <dgm:spPr/>
      <dgm:t>
        <a:bodyPr/>
        <a:lstStyle/>
        <a:p>
          <a:endParaRPr lang="en-GB"/>
        </a:p>
      </dgm:t>
    </dgm:pt>
    <dgm:pt modelId="{B4F61E11-30E1-42A9-B8B9-59B282E47719}" type="pres">
      <dgm:prSet presAssocID="{851C4E43-7431-43A5-80C3-A070690A1F5D}" presName="hierRoot1" presStyleCnt="0"/>
      <dgm:spPr/>
    </dgm:pt>
    <dgm:pt modelId="{BEF89042-60DA-4EA9-961D-30BE7F6D6CF2}" type="pres">
      <dgm:prSet presAssocID="{851C4E43-7431-43A5-80C3-A070690A1F5D}" presName="composite" presStyleCnt="0"/>
      <dgm:spPr/>
    </dgm:pt>
    <dgm:pt modelId="{17A9F869-BACE-4FB3-B24D-F09D5327C686}" type="pres">
      <dgm:prSet presAssocID="{851C4E43-7431-43A5-80C3-A070690A1F5D}" presName="background" presStyleLbl="node0" presStyleIdx="0" presStyleCnt="1"/>
      <dgm:spPr/>
    </dgm:pt>
    <dgm:pt modelId="{6099E48C-9D7F-446B-B72A-EA030513D4F7}" type="pres">
      <dgm:prSet presAssocID="{851C4E43-7431-43A5-80C3-A070690A1F5D}" presName="text" presStyleLbl="fgAcc0" presStyleIdx="0" presStyleCnt="1">
        <dgm:presLayoutVars>
          <dgm:chPref val="3"/>
        </dgm:presLayoutVars>
      </dgm:prSet>
      <dgm:spPr/>
      <dgm:t>
        <a:bodyPr/>
        <a:lstStyle/>
        <a:p>
          <a:endParaRPr lang="en-GB"/>
        </a:p>
      </dgm:t>
    </dgm:pt>
    <dgm:pt modelId="{32895A38-F4F2-44D2-A0B7-60DFDAF178ED}" type="pres">
      <dgm:prSet presAssocID="{851C4E43-7431-43A5-80C3-A070690A1F5D}" presName="hierChild2" presStyleCnt="0"/>
      <dgm:spPr/>
    </dgm:pt>
    <dgm:pt modelId="{E6F3EC03-CAF2-437B-9CB7-45E5565C8EE3}" type="pres">
      <dgm:prSet presAssocID="{8B9C5BD9-8D43-4555-BEAB-D92B69E61F57}" presName="Name10" presStyleLbl="parChTrans1D2" presStyleIdx="0" presStyleCnt="1"/>
      <dgm:spPr/>
      <dgm:t>
        <a:bodyPr/>
        <a:lstStyle/>
        <a:p>
          <a:endParaRPr lang="en-GB"/>
        </a:p>
      </dgm:t>
    </dgm:pt>
    <dgm:pt modelId="{AE1D84C1-3D4E-4F71-95F4-6F67A9E303A3}" type="pres">
      <dgm:prSet presAssocID="{DEC246E6-B19D-430C-A3CB-5F058C28F992}" presName="hierRoot2" presStyleCnt="0"/>
      <dgm:spPr/>
    </dgm:pt>
    <dgm:pt modelId="{F2A599D1-90F8-413F-A20D-6DD21C2CCF2E}" type="pres">
      <dgm:prSet presAssocID="{DEC246E6-B19D-430C-A3CB-5F058C28F992}" presName="composite2" presStyleCnt="0"/>
      <dgm:spPr/>
    </dgm:pt>
    <dgm:pt modelId="{DFE208E7-EB03-4982-AC5C-0C7762C43163}" type="pres">
      <dgm:prSet presAssocID="{DEC246E6-B19D-430C-A3CB-5F058C28F992}" presName="background2" presStyleLbl="node2" presStyleIdx="0" presStyleCnt="1"/>
      <dgm:spPr/>
    </dgm:pt>
    <dgm:pt modelId="{60EFEBD9-F769-41CA-AA9A-C3AF31683530}" type="pres">
      <dgm:prSet presAssocID="{DEC246E6-B19D-430C-A3CB-5F058C28F992}" presName="text2" presStyleLbl="fgAcc2" presStyleIdx="0" presStyleCnt="1">
        <dgm:presLayoutVars>
          <dgm:chPref val="3"/>
        </dgm:presLayoutVars>
      </dgm:prSet>
      <dgm:spPr/>
      <dgm:t>
        <a:bodyPr/>
        <a:lstStyle/>
        <a:p>
          <a:endParaRPr lang="en-GB"/>
        </a:p>
      </dgm:t>
    </dgm:pt>
    <dgm:pt modelId="{D8CD570A-F502-4F12-97C6-7F0BA6D5955F}" type="pres">
      <dgm:prSet presAssocID="{DEC246E6-B19D-430C-A3CB-5F058C28F992}" presName="hierChild3" presStyleCnt="0"/>
      <dgm:spPr/>
    </dgm:pt>
    <dgm:pt modelId="{425A60EF-5B06-4373-83EE-6128A8DC07CC}" type="pres">
      <dgm:prSet presAssocID="{F3462082-6D99-4A6D-9100-B70F24D1E709}" presName="Name17" presStyleLbl="parChTrans1D3" presStyleIdx="0" presStyleCnt="1"/>
      <dgm:spPr/>
      <dgm:t>
        <a:bodyPr/>
        <a:lstStyle/>
        <a:p>
          <a:endParaRPr lang="en-GB"/>
        </a:p>
      </dgm:t>
    </dgm:pt>
    <dgm:pt modelId="{E2CA00F1-D051-49B5-B2B1-DDDACB5687FE}" type="pres">
      <dgm:prSet presAssocID="{DCD7898F-FACE-4743-B5B3-6C0B95037420}" presName="hierRoot3" presStyleCnt="0"/>
      <dgm:spPr/>
    </dgm:pt>
    <dgm:pt modelId="{25C4A85F-7E75-4A7C-991A-FF3FB6F7597E}" type="pres">
      <dgm:prSet presAssocID="{DCD7898F-FACE-4743-B5B3-6C0B95037420}" presName="composite3" presStyleCnt="0"/>
      <dgm:spPr/>
    </dgm:pt>
    <dgm:pt modelId="{A25786D1-03E5-4AA0-B272-9327CF04994B}" type="pres">
      <dgm:prSet presAssocID="{DCD7898F-FACE-4743-B5B3-6C0B95037420}" presName="background3" presStyleLbl="node3" presStyleIdx="0" presStyleCnt="1"/>
      <dgm:spPr/>
    </dgm:pt>
    <dgm:pt modelId="{2F4F3E42-BB2F-42BC-A53F-03A7C75640FB}" type="pres">
      <dgm:prSet presAssocID="{DCD7898F-FACE-4743-B5B3-6C0B95037420}" presName="text3" presStyleLbl="fgAcc3" presStyleIdx="0" presStyleCnt="1">
        <dgm:presLayoutVars>
          <dgm:chPref val="3"/>
        </dgm:presLayoutVars>
      </dgm:prSet>
      <dgm:spPr/>
      <dgm:t>
        <a:bodyPr/>
        <a:lstStyle/>
        <a:p>
          <a:endParaRPr lang="en-GB"/>
        </a:p>
      </dgm:t>
    </dgm:pt>
    <dgm:pt modelId="{0A2E9F96-DC83-4C21-9F9C-1FB356676A25}" type="pres">
      <dgm:prSet presAssocID="{DCD7898F-FACE-4743-B5B3-6C0B95037420}" presName="hierChild4" presStyleCnt="0"/>
      <dgm:spPr/>
    </dgm:pt>
  </dgm:ptLst>
  <dgm:cxnLst>
    <dgm:cxn modelId="{92750C52-E9FE-FF4C-AE90-EEFBC0A61A4F}" type="presOf" srcId="{851C4E43-7431-43A5-80C3-A070690A1F5D}" destId="{6099E48C-9D7F-446B-B72A-EA030513D4F7}" srcOrd="0" destOrd="0" presId="urn:microsoft.com/office/officeart/2005/8/layout/hierarchy1"/>
    <dgm:cxn modelId="{59A0F4B1-20B9-EB43-B985-8ADF4EF53CD6}" type="presOf" srcId="{562EC561-F2F1-467F-A7F8-2B73980D26CD}" destId="{9159DB35-6C42-4023-9129-E1B0B109357A}" srcOrd="0" destOrd="0" presId="urn:microsoft.com/office/officeart/2005/8/layout/hierarchy1"/>
    <dgm:cxn modelId="{AFDC15E4-810A-1049-96E2-A422DD8DA301}" type="presOf" srcId="{8B9C5BD9-8D43-4555-BEAB-D92B69E61F57}" destId="{E6F3EC03-CAF2-437B-9CB7-45E5565C8EE3}" srcOrd="0" destOrd="0" presId="urn:microsoft.com/office/officeart/2005/8/layout/hierarchy1"/>
    <dgm:cxn modelId="{D18EC507-BD69-BA4A-99EB-4E9D14995AD3}" type="presOf" srcId="{F3462082-6D99-4A6D-9100-B70F24D1E709}" destId="{425A60EF-5B06-4373-83EE-6128A8DC07CC}" srcOrd="0" destOrd="0" presId="urn:microsoft.com/office/officeart/2005/8/layout/hierarchy1"/>
    <dgm:cxn modelId="{A0B53FE0-D771-4C4B-8187-0360E8E2C50E}" srcId="{851C4E43-7431-43A5-80C3-A070690A1F5D}" destId="{DEC246E6-B19D-430C-A3CB-5F058C28F992}" srcOrd="0" destOrd="0" parTransId="{8B9C5BD9-8D43-4555-BEAB-D92B69E61F57}" sibTransId="{6AE8D622-6F86-4B48-AED7-187D8A726BAE}"/>
    <dgm:cxn modelId="{08E57154-EE7A-8C48-8879-FB64FA156311}" type="presOf" srcId="{DEC246E6-B19D-430C-A3CB-5F058C28F992}" destId="{60EFEBD9-F769-41CA-AA9A-C3AF31683530}" srcOrd="0" destOrd="0" presId="urn:microsoft.com/office/officeart/2005/8/layout/hierarchy1"/>
    <dgm:cxn modelId="{ADA44AFE-3BB4-4920-AD9E-ED47B7D00A21}" srcId="{DEC246E6-B19D-430C-A3CB-5F058C28F992}" destId="{DCD7898F-FACE-4743-B5B3-6C0B95037420}" srcOrd="0" destOrd="0" parTransId="{F3462082-6D99-4A6D-9100-B70F24D1E709}" sibTransId="{7A26C951-0EC7-4B2C-9A5B-31162686DA56}"/>
    <dgm:cxn modelId="{465EB369-86F4-48C8-B67B-337C6F8F75F7}" srcId="{562EC561-F2F1-467F-A7F8-2B73980D26CD}" destId="{851C4E43-7431-43A5-80C3-A070690A1F5D}" srcOrd="0" destOrd="0" parTransId="{87206BE3-B0E0-4A24-9F9C-30B4417B16E5}" sibTransId="{8414C6E8-A82A-4465-820D-ADC11A85FB9F}"/>
    <dgm:cxn modelId="{70CF097D-C09B-C04F-BF5B-E2166B1FAE6A}" type="presOf" srcId="{DCD7898F-FACE-4743-B5B3-6C0B95037420}" destId="{2F4F3E42-BB2F-42BC-A53F-03A7C75640FB}" srcOrd="0" destOrd="0" presId="urn:microsoft.com/office/officeart/2005/8/layout/hierarchy1"/>
    <dgm:cxn modelId="{803C74B6-9114-CC47-A0A7-8627EA3F9143}" type="presParOf" srcId="{9159DB35-6C42-4023-9129-E1B0B109357A}" destId="{B4F61E11-30E1-42A9-B8B9-59B282E47719}" srcOrd="0" destOrd="0" presId="urn:microsoft.com/office/officeart/2005/8/layout/hierarchy1"/>
    <dgm:cxn modelId="{E5C2113A-B939-A147-85E2-9EBEBC8EEB17}" type="presParOf" srcId="{B4F61E11-30E1-42A9-B8B9-59B282E47719}" destId="{BEF89042-60DA-4EA9-961D-30BE7F6D6CF2}" srcOrd="0" destOrd="0" presId="urn:microsoft.com/office/officeart/2005/8/layout/hierarchy1"/>
    <dgm:cxn modelId="{CC3FD124-96F2-054C-81FA-BB4CF7E09AE6}" type="presParOf" srcId="{BEF89042-60DA-4EA9-961D-30BE7F6D6CF2}" destId="{17A9F869-BACE-4FB3-B24D-F09D5327C686}" srcOrd="0" destOrd="0" presId="urn:microsoft.com/office/officeart/2005/8/layout/hierarchy1"/>
    <dgm:cxn modelId="{65958E7B-16FC-844F-BD1A-B90ECD331561}" type="presParOf" srcId="{BEF89042-60DA-4EA9-961D-30BE7F6D6CF2}" destId="{6099E48C-9D7F-446B-B72A-EA030513D4F7}" srcOrd="1" destOrd="0" presId="urn:microsoft.com/office/officeart/2005/8/layout/hierarchy1"/>
    <dgm:cxn modelId="{0868B49C-397C-B647-8AB5-AE7AE58EC1F4}" type="presParOf" srcId="{B4F61E11-30E1-42A9-B8B9-59B282E47719}" destId="{32895A38-F4F2-44D2-A0B7-60DFDAF178ED}" srcOrd="1" destOrd="0" presId="urn:microsoft.com/office/officeart/2005/8/layout/hierarchy1"/>
    <dgm:cxn modelId="{61549E88-4732-3144-B531-F1B34E4E470D}" type="presParOf" srcId="{32895A38-F4F2-44D2-A0B7-60DFDAF178ED}" destId="{E6F3EC03-CAF2-437B-9CB7-45E5565C8EE3}" srcOrd="0" destOrd="0" presId="urn:microsoft.com/office/officeart/2005/8/layout/hierarchy1"/>
    <dgm:cxn modelId="{C177050E-BB24-1B45-8CF3-724904B78DB4}" type="presParOf" srcId="{32895A38-F4F2-44D2-A0B7-60DFDAF178ED}" destId="{AE1D84C1-3D4E-4F71-95F4-6F67A9E303A3}" srcOrd="1" destOrd="0" presId="urn:microsoft.com/office/officeart/2005/8/layout/hierarchy1"/>
    <dgm:cxn modelId="{EED378AF-CC62-A348-BD2D-045943C82B38}" type="presParOf" srcId="{AE1D84C1-3D4E-4F71-95F4-6F67A9E303A3}" destId="{F2A599D1-90F8-413F-A20D-6DD21C2CCF2E}" srcOrd="0" destOrd="0" presId="urn:microsoft.com/office/officeart/2005/8/layout/hierarchy1"/>
    <dgm:cxn modelId="{BB8C7CDF-DDFE-9849-9A42-2542CE80C744}" type="presParOf" srcId="{F2A599D1-90F8-413F-A20D-6DD21C2CCF2E}" destId="{DFE208E7-EB03-4982-AC5C-0C7762C43163}" srcOrd="0" destOrd="0" presId="urn:microsoft.com/office/officeart/2005/8/layout/hierarchy1"/>
    <dgm:cxn modelId="{D00C293F-4F44-864A-9DAC-F73BD74B2303}" type="presParOf" srcId="{F2A599D1-90F8-413F-A20D-6DD21C2CCF2E}" destId="{60EFEBD9-F769-41CA-AA9A-C3AF31683530}" srcOrd="1" destOrd="0" presId="urn:microsoft.com/office/officeart/2005/8/layout/hierarchy1"/>
    <dgm:cxn modelId="{5B422392-E5A7-274D-AD60-438F0B937B72}" type="presParOf" srcId="{AE1D84C1-3D4E-4F71-95F4-6F67A9E303A3}" destId="{D8CD570A-F502-4F12-97C6-7F0BA6D5955F}" srcOrd="1" destOrd="0" presId="urn:microsoft.com/office/officeart/2005/8/layout/hierarchy1"/>
    <dgm:cxn modelId="{FF50759C-434A-2C4D-A403-A5FF7160C888}" type="presParOf" srcId="{D8CD570A-F502-4F12-97C6-7F0BA6D5955F}" destId="{425A60EF-5B06-4373-83EE-6128A8DC07CC}" srcOrd="0" destOrd="0" presId="urn:microsoft.com/office/officeart/2005/8/layout/hierarchy1"/>
    <dgm:cxn modelId="{99A06FB9-DBE9-784F-8747-7D3370843473}" type="presParOf" srcId="{D8CD570A-F502-4F12-97C6-7F0BA6D5955F}" destId="{E2CA00F1-D051-49B5-B2B1-DDDACB5687FE}" srcOrd="1" destOrd="0" presId="urn:microsoft.com/office/officeart/2005/8/layout/hierarchy1"/>
    <dgm:cxn modelId="{1BE5FE84-BAA2-C942-AE2A-A2D7529F1E97}" type="presParOf" srcId="{E2CA00F1-D051-49B5-B2B1-DDDACB5687FE}" destId="{25C4A85F-7E75-4A7C-991A-FF3FB6F7597E}" srcOrd="0" destOrd="0" presId="urn:microsoft.com/office/officeart/2005/8/layout/hierarchy1"/>
    <dgm:cxn modelId="{D0FFF91C-B91B-BD41-B4D0-017D2228498A}" type="presParOf" srcId="{25C4A85F-7E75-4A7C-991A-FF3FB6F7597E}" destId="{A25786D1-03E5-4AA0-B272-9327CF04994B}" srcOrd="0" destOrd="0" presId="urn:microsoft.com/office/officeart/2005/8/layout/hierarchy1"/>
    <dgm:cxn modelId="{8679EB62-F6C6-3D49-824F-40EE22D645AF}" type="presParOf" srcId="{25C4A85F-7E75-4A7C-991A-FF3FB6F7597E}" destId="{2F4F3E42-BB2F-42BC-A53F-03A7C75640FB}" srcOrd="1" destOrd="0" presId="urn:microsoft.com/office/officeart/2005/8/layout/hierarchy1"/>
    <dgm:cxn modelId="{993A2090-C648-0842-BC20-9084EEEC695B}" type="presParOf" srcId="{E2CA00F1-D051-49B5-B2B1-DDDACB5687FE}" destId="{0A2E9F96-DC83-4C21-9F9C-1FB356676A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98483-C273-1D49-AE0B-E7AAEACA69F1}"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fr-FR"/>
        </a:p>
      </dgm:t>
    </dgm:pt>
    <dgm:pt modelId="{531CD29E-A63A-E442-8434-14E806C4BDC4}">
      <dgm:prSet phldrT="[Text]"/>
      <dgm:spPr/>
      <dgm:t>
        <a:bodyPr/>
        <a:lstStyle/>
        <a:p>
          <a:r>
            <a:rPr lang="en-US" dirty="0" smtClean="0"/>
            <a:t>Cluster</a:t>
          </a:r>
          <a:endParaRPr lang="en-US" dirty="0"/>
        </a:p>
      </dgm:t>
    </dgm:pt>
    <dgm:pt modelId="{9EF7ED66-9586-8548-8B5E-A5F9C8DEC45E}" type="parTrans" cxnId="{8901C2F4-F7D3-3549-B689-576A501EA3F6}">
      <dgm:prSet/>
      <dgm:spPr/>
      <dgm:t>
        <a:bodyPr/>
        <a:lstStyle/>
        <a:p>
          <a:endParaRPr lang="en-US"/>
        </a:p>
      </dgm:t>
    </dgm:pt>
    <dgm:pt modelId="{945C088F-27BB-6B4D-8F63-8D3AB1AD09B8}" type="sibTrans" cxnId="{8901C2F4-F7D3-3549-B689-576A501EA3F6}">
      <dgm:prSet/>
      <dgm:spPr/>
      <dgm:t>
        <a:bodyPr/>
        <a:lstStyle/>
        <a:p>
          <a:endParaRPr lang="en-US"/>
        </a:p>
      </dgm:t>
    </dgm:pt>
    <dgm:pt modelId="{3F834F31-ECC2-BD40-B8A9-9E7113A359F1}">
      <dgm:prSet phldrT="[Text]"/>
      <dgm:spPr/>
      <dgm:t>
        <a:bodyPr/>
        <a:lstStyle/>
        <a:p>
          <a:r>
            <a:rPr lang="en-US" dirty="0" err="1" smtClean="0"/>
            <a:t>TwiG</a:t>
          </a:r>
          <a:endParaRPr lang="en-US" dirty="0"/>
        </a:p>
      </dgm:t>
    </dgm:pt>
    <dgm:pt modelId="{160F23B4-713E-C44E-BF9F-05967B7D557E}" type="parTrans" cxnId="{964969CA-6630-414D-8D29-4F96A15FD21B}">
      <dgm:prSet/>
      <dgm:spPr/>
      <dgm:t>
        <a:bodyPr/>
        <a:lstStyle/>
        <a:p>
          <a:endParaRPr lang="en-US"/>
        </a:p>
      </dgm:t>
    </dgm:pt>
    <dgm:pt modelId="{EBDDEEAF-45FA-0A4B-B52C-31E477E2BD28}" type="sibTrans" cxnId="{964969CA-6630-414D-8D29-4F96A15FD21B}">
      <dgm:prSet/>
      <dgm:spPr/>
      <dgm:t>
        <a:bodyPr/>
        <a:lstStyle/>
        <a:p>
          <a:endParaRPr lang="en-US"/>
        </a:p>
      </dgm:t>
    </dgm:pt>
    <dgm:pt modelId="{50B95FE0-C9BF-2B43-BDE4-801E2EBA4747}">
      <dgm:prSet phldrT="[Text]"/>
      <dgm:spPr/>
      <dgm:t>
        <a:bodyPr/>
        <a:lstStyle/>
        <a:p>
          <a:r>
            <a:rPr lang="en-US" dirty="0" smtClean="0"/>
            <a:t>SAG</a:t>
          </a:r>
          <a:endParaRPr lang="en-US" dirty="0"/>
        </a:p>
      </dgm:t>
    </dgm:pt>
    <dgm:pt modelId="{D9275898-B3A6-D14C-B607-BD89C1EB3868}" type="parTrans" cxnId="{D71B5B15-7414-EA49-9690-A9B06001698B}">
      <dgm:prSet/>
      <dgm:spPr/>
      <dgm:t>
        <a:bodyPr/>
        <a:lstStyle/>
        <a:p>
          <a:endParaRPr lang="en-US"/>
        </a:p>
      </dgm:t>
    </dgm:pt>
    <dgm:pt modelId="{6E18DA1B-3BFA-704B-BA89-E51428C87C6B}" type="sibTrans" cxnId="{D71B5B15-7414-EA49-9690-A9B06001698B}">
      <dgm:prSet/>
      <dgm:spPr/>
      <dgm:t>
        <a:bodyPr/>
        <a:lstStyle/>
        <a:p>
          <a:endParaRPr lang="en-US"/>
        </a:p>
      </dgm:t>
    </dgm:pt>
    <dgm:pt modelId="{9032F620-062B-CF41-890A-ECFED65D24F5}">
      <dgm:prSet phldrT="[Text]"/>
      <dgm:spPr>
        <a:solidFill>
          <a:srgbClr val="DCE6F2">
            <a:alpha val="90000"/>
          </a:srgbClr>
        </a:solidFill>
      </dgm:spPr>
      <dgm:t>
        <a:bodyPr/>
        <a:lstStyle/>
        <a:p>
          <a:r>
            <a:rPr lang="en-US" b="1" dirty="0" smtClean="0"/>
            <a:t>Cluster Coordinator</a:t>
          </a:r>
          <a:endParaRPr lang="en-US" b="1" dirty="0"/>
        </a:p>
      </dgm:t>
    </dgm:pt>
    <dgm:pt modelId="{AD25F7BF-A89F-F940-995B-6289F740B849}" type="parTrans" cxnId="{305EC33C-7C15-B445-8ED1-2C128E1BA413}">
      <dgm:prSet/>
      <dgm:spPr/>
      <dgm:t>
        <a:bodyPr/>
        <a:lstStyle/>
        <a:p>
          <a:endParaRPr lang="en-US"/>
        </a:p>
      </dgm:t>
    </dgm:pt>
    <dgm:pt modelId="{967EDB3A-00D2-BE4F-A7F2-83DC91015415}" type="sibTrans" cxnId="{305EC33C-7C15-B445-8ED1-2C128E1BA413}">
      <dgm:prSet/>
      <dgm:spPr/>
      <dgm:t>
        <a:bodyPr/>
        <a:lstStyle/>
        <a:p>
          <a:endParaRPr lang="en-US"/>
        </a:p>
      </dgm:t>
    </dgm:pt>
    <dgm:pt modelId="{AD71B855-051B-EA4B-9820-4A5737926828}">
      <dgm:prSet phldrT="[Text]"/>
      <dgm:spPr/>
      <dgm:t>
        <a:bodyPr/>
        <a:lstStyle/>
        <a:p>
          <a:endParaRPr lang="fr-FR"/>
        </a:p>
      </dgm:t>
    </dgm:pt>
    <dgm:pt modelId="{F2982749-7F11-294F-87DC-69E24127D2AE}" type="parTrans" cxnId="{0B5C3260-D208-8B4C-80EA-B9E674FA8800}">
      <dgm:prSet/>
      <dgm:spPr/>
      <dgm:t>
        <a:bodyPr/>
        <a:lstStyle/>
        <a:p>
          <a:endParaRPr lang="fr-FR"/>
        </a:p>
      </dgm:t>
    </dgm:pt>
    <dgm:pt modelId="{FB6E44A1-72D7-4640-9732-6DDAB40896D7}" type="sibTrans" cxnId="{0B5C3260-D208-8B4C-80EA-B9E674FA8800}">
      <dgm:prSet/>
      <dgm:spPr/>
      <dgm:t>
        <a:bodyPr/>
        <a:lstStyle/>
        <a:p>
          <a:endParaRPr lang="fr-FR"/>
        </a:p>
      </dgm:t>
    </dgm:pt>
    <dgm:pt modelId="{B940B517-4608-464B-BEC9-9B6141353CC2}" type="pres">
      <dgm:prSet presAssocID="{8BC98483-C273-1D49-AE0B-E7AAEACA69F1}" presName="composite" presStyleCnt="0">
        <dgm:presLayoutVars>
          <dgm:chMax val="3"/>
          <dgm:animLvl val="lvl"/>
          <dgm:resizeHandles val="exact"/>
        </dgm:presLayoutVars>
      </dgm:prSet>
      <dgm:spPr/>
      <dgm:t>
        <a:bodyPr/>
        <a:lstStyle/>
        <a:p>
          <a:endParaRPr lang="fr-FR"/>
        </a:p>
      </dgm:t>
    </dgm:pt>
    <dgm:pt modelId="{7DF60256-EC45-0A4D-B556-0238C6244EBB}" type="pres">
      <dgm:prSet presAssocID="{531CD29E-A63A-E442-8434-14E806C4BDC4}" presName="gear1" presStyleLbl="node1" presStyleIdx="0" presStyleCnt="3">
        <dgm:presLayoutVars>
          <dgm:chMax val="1"/>
          <dgm:bulletEnabled val="1"/>
        </dgm:presLayoutVars>
      </dgm:prSet>
      <dgm:spPr/>
      <dgm:t>
        <a:bodyPr/>
        <a:lstStyle/>
        <a:p>
          <a:endParaRPr lang="en-US"/>
        </a:p>
      </dgm:t>
    </dgm:pt>
    <dgm:pt modelId="{56C36231-96E6-5445-96A7-B6E0ABBB0BDE}" type="pres">
      <dgm:prSet presAssocID="{531CD29E-A63A-E442-8434-14E806C4BDC4}" presName="gear1srcNode" presStyleLbl="node1" presStyleIdx="0" presStyleCnt="3"/>
      <dgm:spPr/>
      <dgm:t>
        <a:bodyPr/>
        <a:lstStyle/>
        <a:p>
          <a:endParaRPr lang="en-US"/>
        </a:p>
      </dgm:t>
    </dgm:pt>
    <dgm:pt modelId="{2DA7AFE1-F217-5249-8F20-1BA463404F4F}" type="pres">
      <dgm:prSet presAssocID="{531CD29E-A63A-E442-8434-14E806C4BDC4}" presName="gear1dstNode" presStyleLbl="node1" presStyleIdx="0" presStyleCnt="3"/>
      <dgm:spPr/>
      <dgm:t>
        <a:bodyPr/>
        <a:lstStyle/>
        <a:p>
          <a:endParaRPr lang="en-US"/>
        </a:p>
      </dgm:t>
    </dgm:pt>
    <dgm:pt modelId="{2D254095-B8D8-BE45-85FB-F65E83E23F71}" type="pres">
      <dgm:prSet presAssocID="{50B95FE0-C9BF-2B43-BDE4-801E2EBA4747}" presName="gear2" presStyleLbl="node1" presStyleIdx="1" presStyleCnt="3">
        <dgm:presLayoutVars>
          <dgm:chMax val="1"/>
          <dgm:bulletEnabled val="1"/>
        </dgm:presLayoutVars>
      </dgm:prSet>
      <dgm:spPr/>
      <dgm:t>
        <a:bodyPr/>
        <a:lstStyle/>
        <a:p>
          <a:endParaRPr lang="en-US"/>
        </a:p>
      </dgm:t>
    </dgm:pt>
    <dgm:pt modelId="{A1E33A28-6B0B-3F43-AA5D-15BA54214AE6}" type="pres">
      <dgm:prSet presAssocID="{50B95FE0-C9BF-2B43-BDE4-801E2EBA4747}" presName="gear2srcNode" presStyleLbl="node1" presStyleIdx="1" presStyleCnt="3"/>
      <dgm:spPr/>
      <dgm:t>
        <a:bodyPr/>
        <a:lstStyle/>
        <a:p>
          <a:endParaRPr lang="en-US"/>
        </a:p>
      </dgm:t>
    </dgm:pt>
    <dgm:pt modelId="{0E38705C-44FE-5244-809E-2B856481AC96}" type="pres">
      <dgm:prSet presAssocID="{50B95FE0-C9BF-2B43-BDE4-801E2EBA4747}" presName="gear2dstNode" presStyleLbl="node1" presStyleIdx="1" presStyleCnt="3"/>
      <dgm:spPr/>
      <dgm:t>
        <a:bodyPr/>
        <a:lstStyle/>
        <a:p>
          <a:endParaRPr lang="en-US"/>
        </a:p>
      </dgm:t>
    </dgm:pt>
    <dgm:pt modelId="{7C0AE12F-CF4B-AA43-83CD-1DE990F1F2D9}" type="pres">
      <dgm:prSet presAssocID="{3F834F31-ECC2-BD40-B8A9-9E7113A359F1}" presName="gear3" presStyleLbl="node1" presStyleIdx="2" presStyleCnt="3" custLinFactNeighborX="42898" custLinFactNeighborY="14575"/>
      <dgm:spPr/>
      <dgm:t>
        <a:bodyPr/>
        <a:lstStyle/>
        <a:p>
          <a:endParaRPr lang="en-US"/>
        </a:p>
      </dgm:t>
    </dgm:pt>
    <dgm:pt modelId="{006805DF-DFC3-024C-8607-E448DF5C9F1B}" type="pres">
      <dgm:prSet presAssocID="{3F834F31-ECC2-BD40-B8A9-9E7113A359F1}" presName="gear3tx" presStyleLbl="node1" presStyleIdx="2" presStyleCnt="3">
        <dgm:presLayoutVars>
          <dgm:chMax val="1"/>
          <dgm:bulletEnabled val="1"/>
        </dgm:presLayoutVars>
      </dgm:prSet>
      <dgm:spPr/>
      <dgm:t>
        <a:bodyPr/>
        <a:lstStyle/>
        <a:p>
          <a:endParaRPr lang="en-US"/>
        </a:p>
      </dgm:t>
    </dgm:pt>
    <dgm:pt modelId="{A647C6F9-BC24-6D4D-85BB-1DB2B786992E}" type="pres">
      <dgm:prSet presAssocID="{3F834F31-ECC2-BD40-B8A9-9E7113A359F1}" presName="gear3srcNode" presStyleLbl="node1" presStyleIdx="2" presStyleCnt="3"/>
      <dgm:spPr/>
      <dgm:t>
        <a:bodyPr/>
        <a:lstStyle/>
        <a:p>
          <a:endParaRPr lang="en-US"/>
        </a:p>
      </dgm:t>
    </dgm:pt>
    <dgm:pt modelId="{C77413DE-AD2E-4349-8CAD-77266F890F6C}" type="pres">
      <dgm:prSet presAssocID="{3F834F31-ECC2-BD40-B8A9-9E7113A359F1}" presName="gear3dstNode" presStyleLbl="node1" presStyleIdx="2" presStyleCnt="3"/>
      <dgm:spPr/>
      <dgm:t>
        <a:bodyPr/>
        <a:lstStyle/>
        <a:p>
          <a:endParaRPr lang="en-US"/>
        </a:p>
      </dgm:t>
    </dgm:pt>
    <dgm:pt modelId="{576A2A7A-64AF-0349-8ACD-B03F404FEB57}" type="pres">
      <dgm:prSet presAssocID="{3F834F31-ECC2-BD40-B8A9-9E7113A359F1}" presName="gear3ch" presStyleLbl="fgAcc1" presStyleIdx="0" presStyleCnt="1" custLinFactY="204" custLinFactNeighborX="-61040" custLinFactNeighborY="100000">
        <dgm:presLayoutVars>
          <dgm:chMax val="0"/>
          <dgm:bulletEnabled val="1"/>
        </dgm:presLayoutVars>
      </dgm:prSet>
      <dgm:spPr/>
      <dgm:t>
        <a:bodyPr/>
        <a:lstStyle/>
        <a:p>
          <a:endParaRPr lang="en-US"/>
        </a:p>
      </dgm:t>
    </dgm:pt>
    <dgm:pt modelId="{F5E30308-23D2-B849-895A-D7F3EB7907D9}" type="pres">
      <dgm:prSet presAssocID="{945C088F-27BB-6B4D-8F63-8D3AB1AD09B8}" presName="connector1" presStyleLbl="sibTrans2D1" presStyleIdx="0" presStyleCnt="3"/>
      <dgm:spPr/>
      <dgm:t>
        <a:bodyPr/>
        <a:lstStyle/>
        <a:p>
          <a:endParaRPr lang="en-US"/>
        </a:p>
      </dgm:t>
    </dgm:pt>
    <dgm:pt modelId="{CADABEC3-D3F9-5941-9BE7-197DB879B885}" type="pres">
      <dgm:prSet presAssocID="{6E18DA1B-3BFA-704B-BA89-E51428C87C6B}" presName="connector2" presStyleLbl="sibTrans2D1" presStyleIdx="1" presStyleCnt="3"/>
      <dgm:spPr/>
      <dgm:t>
        <a:bodyPr/>
        <a:lstStyle/>
        <a:p>
          <a:endParaRPr lang="en-US"/>
        </a:p>
      </dgm:t>
    </dgm:pt>
    <dgm:pt modelId="{E440F69D-BE92-F340-A449-40611BA1F366}" type="pres">
      <dgm:prSet presAssocID="{EBDDEEAF-45FA-0A4B-B52C-31E477E2BD28}" presName="connector3" presStyleLbl="sibTrans2D1" presStyleIdx="2" presStyleCnt="3"/>
      <dgm:spPr/>
      <dgm:t>
        <a:bodyPr/>
        <a:lstStyle/>
        <a:p>
          <a:endParaRPr lang="en-US"/>
        </a:p>
      </dgm:t>
    </dgm:pt>
  </dgm:ptLst>
  <dgm:cxnLst>
    <dgm:cxn modelId="{B92EBF01-A0AB-524F-8C22-A724070F30CC}" type="presOf" srcId="{3F834F31-ECC2-BD40-B8A9-9E7113A359F1}" destId="{A647C6F9-BC24-6D4D-85BB-1DB2B786992E}" srcOrd="2" destOrd="0" presId="urn:microsoft.com/office/officeart/2005/8/layout/gear1"/>
    <dgm:cxn modelId="{305EC33C-7C15-B445-8ED1-2C128E1BA413}" srcId="{3F834F31-ECC2-BD40-B8A9-9E7113A359F1}" destId="{9032F620-062B-CF41-890A-ECFED65D24F5}" srcOrd="0" destOrd="0" parTransId="{AD25F7BF-A89F-F940-995B-6289F740B849}" sibTransId="{967EDB3A-00D2-BE4F-A7F2-83DC91015415}"/>
    <dgm:cxn modelId="{E77AB8BB-550B-7A4C-A4FD-996557172CC4}" type="presOf" srcId="{531CD29E-A63A-E442-8434-14E806C4BDC4}" destId="{2DA7AFE1-F217-5249-8F20-1BA463404F4F}" srcOrd="2" destOrd="0" presId="urn:microsoft.com/office/officeart/2005/8/layout/gear1"/>
    <dgm:cxn modelId="{273EF936-743C-A845-B996-1DEE9708EC39}" type="presOf" srcId="{3F834F31-ECC2-BD40-B8A9-9E7113A359F1}" destId="{C77413DE-AD2E-4349-8CAD-77266F890F6C}" srcOrd="3" destOrd="0" presId="urn:microsoft.com/office/officeart/2005/8/layout/gear1"/>
    <dgm:cxn modelId="{90134BF7-2EDF-B34F-909F-CE9474F8CFA3}" type="presOf" srcId="{6E18DA1B-3BFA-704B-BA89-E51428C87C6B}" destId="{CADABEC3-D3F9-5941-9BE7-197DB879B885}" srcOrd="0" destOrd="0" presId="urn:microsoft.com/office/officeart/2005/8/layout/gear1"/>
    <dgm:cxn modelId="{8901C2F4-F7D3-3549-B689-576A501EA3F6}" srcId="{8BC98483-C273-1D49-AE0B-E7AAEACA69F1}" destId="{531CD29E-A63A-E442-8434-14E806C4BDC4}" srcOrd="0" destOrd="0" parTransId="{9EF7ED66-9586-8548-8B5E-A5F9C8DEC45E}" sibTransId="{945C088F-27BB-6B4D-8F63-8D3AB1AD09B8}"/>
    <dgm:cxn modelId="{916755F5-2A36-B848-BC91-8DCCEF491492}" type="presOf" srcId="{EBDDEEAF-45FA-0A4B-B52C-31E477E2BD28}" destId="{E440F69D-BE92-F340-A449-40611BA1F366}" srcOrd="0" destOrd="0" presId="urn:microsoft.com/office/officeart/2005/8/layout/gear1"/>
    <dgm:cxn modelId="{F92AE491-6301-EF41-B188-5C47EF895238}" type="presOf" srcId="{9032F620-062B-CF41-890A-ECFED65D24F5}" destId="{576A2A7A-64AF-0349-8ACD-B03F404FEB57}" srcOrd="0" destOrd="0" presId="urn:microsoft.com/office/officeart/2005/8/layout/gear1"/>
    <dgm:cxn modelId="{6EDF72BE-78FD-A440-9987-80F00EFF533F}" type="presOf" srcId="{8BC98483-C273-1D49-AE0B-E7AAEACA69F1}" destId="{B940B517-4608-464B-BEC9-9B6141353CC2}" srcOrd="0" destOrd="0" presId="urn:microsoft.com/office/officeart/2005/8/layout/gear1"/>
    <dgm:cxn modelId="{0B5C3260-D208-8B4C-80EA-B9E674FA8800}" srcId="{8BC98483-C273-1D49-AE0B-E7AAEACA69F1}" destId="{AD71B855-051B-EA4B-9820-4A5737926828}" srcOrd="3" destOrd="0" parTransId="{F2982749-7F11-294F-87DC-69E24127D2AE}" sibTransId="{FB6E44A1-72D7-4640-9732-6DDAB40896D7}"/>
    <dgm:cxn modelId="{4D8DBD40-2A35-1444-A953-EB768DF3E4A9}" type="presOf" srcId="{50B95FE0-C9BF-2B43-BDE4-801E2EBA4747}" destId="{0E38705C-44FE-5244-809E-2B856481AC96}" srcOrd="2" destOrd="0" presId="urn:microsoft.com/office/officeart/2005/8/layout/gear1"/>
    <dgm:cxn modelId="{B284150F-9798-2249-ACB2-99DDC531F4E1}" type="presOf" srcId="{531CD29E-A63A-E442-8434-14E806C4BDC4}" destId="{7DF60256-EC45-0A4D-B556-0238C6244EBB}" srcOrd="0" destOrd="0" presId="urn:microsoft.com/office/officeart/2005/8/layout/gear1"/>
    <dgm:cxn modelId="{E16BC6F4-483F-4540-A631-B96289565D4E}" type="presOf" srcId="{945C088F-27BB-6B4D-8F63-8D3AB1AD09B8}" destId="{F5E30308-23D2-B849-895A-D7F3EB7907D9}" srcOrd="0" destOrd="0" presId="urn:microsoft.com/office/officeart/2005/8/layout/gear1"/>
    <dgm:cxn modelId="{58F99679-BF83-F442-A976-2FE35AAD6A58}" type="presOf" srcId="{3F834F31-ECC2-BD40-B8A9-9E7113A359F1}" destId="{006805DF-DFC3-024C-8607-E448DF5C9F1B}" srcOrd="1" destOrd="0" presId="urn:microsoft.com/office/officeart/2005/8/layout/gear1"/>
    <dgm:cxn modelId="{87D257E3-740B-E745-B209-D342AD86D210}" type="presOf" srcId="{3F834F31-ECC2-BD40-B8A9-9E7113A359F1}" destId="{7C0AE12F-CF4B-AA43-83CD-1DE990F1F2D9}" srcOrd="0" destOrd="0" presId="urn:microsoft.com/office/officeart/2005/8/layout/gear1"/>
    <dgm:cxn modelId="{964969CA-6630-414D-8D29-4F96A15FD21B}" srcId="{8BC98483-C273-1D49-AE0B-E7AAEACA69F1}" destId="{3F834F31-ECC2-BD40-B8A9-9E7113A359F1}" srcOrd="2" destOrd="0" parTransId="{160F23B4-713E-C44E-BF9F-05967B7D557E}" sibTransId="{EBDDEEAF-45FA-0A4B-B52C-31E477E2BD28}"/>
    <dgm:cxn modelId="{BBF863D9-DAD5-E949-A974-08483CC70E8D}" type="presOf" srcId="{50B95FE0-C9BF-2B43-BDE4-801E2EBA4747}" destId="{2D254095-B8D8-BE45-85FB-F65E83E23F71}" srcOrd="0" destOrd="0" presId="urn:microsoft.com/office/officeart/2005/8/layout/gear1"/>
    <dgm:cxn modelId="{D71B5B15-7414-EA49-9690-A9B06001698B}" srcId="{8BC98483-C273-1D49-AE0B-E7AAEACA69F1}" destId="{50B95FE0-C9BF-2B43-BDE4-801E2EBA4747}" srcOrd="1" destOrd="0" parTransId="{D9275898-B3A6-D14C-B607-BD89C1EB3868}" sibTransId="{6E18DA1B-3BFA-704B-BA89-E51428C87C6B}"/>
    <dgm:cxn modelId="{78B932E9-00D3-1841-9CD3-0D3F91411B08}" type="presOf" srcId="{50B95FE0-C9BF-2B43-BDE4-801E2EBA4747}" destId="{A1E33A28-6B0B-3F43-AA5D-15BA54214AE6}" srcOrd="1" destOrd="0" presId="urn:microsoft.com/office/officeart/2005/8/layout/gear1"/>
    <dgm:cxn modelId="{233C5754-9527-A64C-A874-1162BE8EDFAF}" type="presOf" srcId="{531CD29E-A63A-E442-8434-14E806C4BDC4}" destId="{56C36231-96E6-5445-96A7-B6E0ABBB0BDE}" srcOrd="1" destOrd="0" presId="urn:microsoft.com/office/officeart/2005/8/layout/gear1"/>
    <dgm:cxn modelId="{98B5DFA9-33F5-6943-B2B7-2EFC603FF472}" type="presParOf" srcId="{B940B517-4608-464B-BEC9-9B6141353CC2}" destId="{7DF60256-EC45-0A4D-B556-0238C6244EBB}" srcOrd="0" destOrd="0" presId="urn:microsoft.com/office/officeart/2005/8/layout/gear1"/>
    <dgm:cxn modelId="{5043D086-B35D-9747-9A58-FA91B9B20DDF}" type="presParOf" srcId="{B940B517-4608-464B-BEC9-9B6141353CC2}" destId="{56C36231-96E6-5445-96A7-B6E0ABBB0BDE}" srcOrd="1" destOrd="0" presId="urn:microsoft.com/office/officeart/2005/8/layout/gear1"/>
    <dgm:cxn modelId="{80B82AB9-F3D5-AC4E-93B0-95268D4261BB}" type="presParOf" srcId="{B940B517-4608-464B-BEC9-9B6141353CC2}" destId="{2DA7AFE1-F217-5249-8F20-1BA463404F4F}" srcOrd="2" destOrd="0" presId="urn:microsoft.com/office/officeart/2005/8/layout/gear1"/>
    <dgm:cxn modelId="{41338F17-A6C9-0B4C-AAED-2A2A1C95DACC}" type="presParOf" srcId="{B940B517-4608-464B-BEC9-9B6141353CC2}" destId="{2D254095-B8D8-BE45-85FB-F65E83E23F71}" srcOrd="3" destOrd="0" presId="urn:microsoft.com/office/officeart/2005/8/layout/gear1"/>
    <dgm:cxn modelId="{58209105-E2A9-4A40-AED6-395D254DB136}" type="presParOf" srcId="{B940B517-4608-464B-BEC9-9B6141353CC2}" destId="{A1E33A28-6B0B-3F43-AA5D-15BA54214AE6}" srcOrd="4" destOrd="0" presId="urn:microsoft.com/office/officeart/2005/8/layout/gear1"/>
    <dgm:cxn modelId="{C97828BF-7B6E-0042-AF5D-A8BF849DBDBF}" type="presParOf" srcId="{B940B517-4608-464B-BEC9-9B6141353CC2}" destId="{0E38705C-44FE-5244-809E-2B856481AC96}" srcOrd="5" destOrd="0" presId="urn:microsoft.com/office/officeart/2005/8/layout/gear1"/>
    <dgm:cxn modelId="{0476D626-BD9F-BC4A-8844-7C56F47055EA}" type="presParOf" srcId="{B940B517-4608-464B-BEC9-9B6141353CC2}" destId="{7C0AE12F-CF4B-AA43-83CD-1DE990F1F2D9}" srcOrd="6" destOrd="0" presId="urn:microsoft.com/office/officeart/2005/8/layout/gear1"/>
    <dgm:cxn modelId="{0FA4E039-0927-BE45-A3CA-E0138D988B98}" type="presParOf" srcId="{B940B517-4608-464B-BEC9-9B6141353CC2}" destId="{006805DF-DFC3-024C-8607-E448DF5C9F1B}" srcOrd="7" destOrd="0" presId="urn:microsoft.com/office/officeart/2005/8/layout/gear1"/>
    <dgm:cxn modelId="{956B2E89-367C-B047-A8AF-E4D0849A11D5}" type="presParOf" srcId="{B940B517-4608-464B-BEC9-9B6141353CC2}" destId="{A647C6F9-BC24-6D4D-85BB-1DB2B786992E}" srcOrd="8" destOrd="0" presId="urn:microsoft.com/office/officeart/2005/8/layout/gear1"/>
    <dgm:cxn modelId="{63DAE2AC-8E54-EF4E-8082-E6E0F40DAB83}" type="presParOf" srcId="{B940B517-4608-464B-BEC9-9B6141353CC2}" destId="{C77413DE-AD2E-4349-8CAD-77266F890F6C}" srcOrd="9" destOrd="0" presId="urn:microsoft.com/office/officeart/2005/8/layout/gear1"/>
    <dgm:cxn modelId="{363D739B-60ED-8347-A5E8-AC523C389796}" type="presParOf" srcId="{B940B517-4608-464B-BEC9-9B6141353CC2}" destId="{576A2A7A-64AF-0349-8ACD-B03F404FEB57}" srcOrd="10" destOrd="0" presId="urn:microsoft.com/office/officeart/2005/8/layout/gear1"/>
    <dgm:cxn modelId="{DE5FFCD5-EEB8-8641-A481-272C2B021244}" type="presParOf" srcId="{B940B517-4608-464B-BEC9-9B6141353CC2}" destId="{F5E30308-23D2-B849-895A-D7F3EB7907D9}" srcOrd="11" destOrd="0" presId="urn:microsoft.com/office/officeart/2005/8/layout/gear1"/>
    <dgm:cxn modelId="{D2EBB54D-1EF8-0842-8D47-E82F41F6B536}" type="presParOf" srcId="{B940B517-4608-464B-BEC9-9B6141353CC2}" destId="{CADABEC3-D3F9-5941-9BE7-197DB879B885}" srcOrd="12" destOrd="0" presId="urn:microsoft.com/office/officeart/2005/8/layout/gear1"/>
    <dgm:cxn modelId="{CD2BC43B-4A63-584B-8770-E40613F7DA1A}" type="presParOf" srcId="{B940B517-4608-464B-BEC9-9B6141353CC2}" destId="{E440F69D-BE92-F340-A449-40611BA1F366}" srcOrd="13"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A60EF-5B06-4373-83EE-6128A8DC07CC}">
      <dsp:nvSpPr>
        <dsp:cNvPr id="0" name=""/>
        <dsp:cNvSpPr/>
      </dsp:nvSpPr>
      <dsp:spPr>
        <a:xfrm>
          <a:off x="1671970" y="1300819"/>
          <a:ext cx="91440" cy="242128"/>
        </a:xfrm>
        <a:custGeom>
          <a:avLst/>
          <a:gdLst/>
          <a:ahLst/>
          <a:cxnLst/>
          <a:rect l="0" t="0" r="0" b="0"/>
          <a:pathLst>
            <a:path>
              <a:moveTo>
                <a:pt x="45720" y="0"/>
              </a:moveTo>
              <a:lnTo>
                <a:pt x="45720" y="242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3EC03-CAF2-437B-9CB7-45E5565C8EE3}">
      <dsp:nvSpPr>
        <dsp:cNvPr id="0" name=""/>
        <dsp:cNvSpPr/>
      </dsp:nvSpPr>
      <dsp:spPr>
        <a:xfrm>
          <a:off x="1671970" y="530033"/>
          <a:ext cx="91440" cy="242128"/>
        </a:xfrm>
        <a:custGeom>
          <a:avLst/>
          <a:gdLst/>
          <a:ahLst/>
          <a:cxnLst/>
          <a:rect l="0" t="0" r="0" b="0"/>
          <a:pathLst>
            <a:path>
              <a:moveTo>
                <a:pt x="45720" y="0"/>
              </a:moveTo>
              <a:lnTo>
                <a:pt x="45720" y="242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9F869-BACE-4FB3-B24D-F09D5327C686}">
      <dsp:nvSpPr>
        <dsp:cNvPr id="0" name=""/>
        <dsp:cNvSpPr/>
      </dsp:nvSpPr>
      <dsp:spPr>
        <a:xfrm>
          <a:off x="1301424" y="1375"/>
          <a:ext cx="832532" cy="528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9E48C-9D7F-446B-B72A-EA030513D4F7}">
      <dsp:nvSpPr>
        <dsp:cNvPr id="0" name=""/>
        <dsp:cNvSpPr/>
      </dsp:nvSpPr>
      <dsp:spPr>
        <a:xfrm>
          <a:off x="1393927" y="89253"/>
          <a:ext cx="832532" cy="528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UNICEF Country Representative</a:t>
          </a:r>
          <a:endParaRPr lang="en-GB" sz="800" kern="1200" dirty="0"/>
        </a:p>
      </dsp:txBody>
      <dsp:txXfrm>
        <a:off x="1409411" y="104737"/>
        <a:ext cx="801564" cy="497690"/>
      </dsp:txXfrm>
    </dsp:sp>
    <dsp:sp modelId="{DFE208E7-EB03-4982-AC5C-0C7762C43163}">
      <dsp:nvSpPr>
        <dsp:cNvPr id="0" name=""/>
        <dsp:cNvSpPr/>
      </dsp:nvSpPr>
      <dsp:spPr>
        <a:xfrm>
          <a:off x="1301424" y="772161"/>
          <a:ext cx="832532" cy="528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FEBD9-F769-41CA-AA9A-C3AF31683530}">
      <dsp:nvSpPr>
        <dsp:cNvPr id="0" name=""/>
        <dsp:cNvSpPr/>
      </dsp:nvSpPr>
      <dsp:spPr>
        <a:xfrm>
          <a:off x="1393927" y="860040"/>
          <a:ext cx="832532" cy="528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NCC</a:t>
          </a:r>
          <a:endParaRPr lang="en-GB" sz="800" kern="1200" dirty="0"/>
        </a:p>
      </dsp:txBody>
      <dsp:txXfrm>
        <a:off x="1409411" y="875524"/>
        <a:ext cx="801564" cy="497690"/>
      </dsp:txXfrm>
    </dsp:sp>
    <dsp:sp modelId="{A25786D1-03E5-4AA0-B272-9327CF04994B}">
      <dsp:nvSpPr>
        <dsp:cNvPr id="0" name=""/>
        <dsp:cNvSpPr/>
      </dsp:nvSpPr>
      <dsp:spPr>
        <a:xfrm>
          <a:off x="1301424" y="1542948"/>
          <a:ext cx="832532" cy="528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F3E42-BB2F-42BC-A53F-03A7C75640FB}">
      <dsp:nvSpPr>
        <dsp:cNvPr id="0" name=""/>
        <dsp:cNvSpPr/>
      </dsp:nvSpPr>
      <dsp:spPr>
        <a:xfrm>
          <a:off x="1393927" y="1630826"/>
          <a:ext cx="832532" cy="528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IM</a:t>
          </a:r>
          <a:endParaRPr lang="en-GB" sz="800" kern="1200" dirty="0"/>
        </a:p>
      </dsp:txBody>
      <dsp:txXfrm>
        <a:off x="1409411" y="1646310"/>
        <a:ext cx="801564" cy="497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60256-EC45-0A4D-B556-0238C6244EBB}">
      <dsp:nvSpPr>
        <dsp:cNvPr id="0" name=""/>
        <dsp:cNvSpPr/>
      </dsp:nvSpPr>
      <dsp:spPr>
        <a:xfrm>
          <a:off x="3888501" y="2036683"/>
          <a:ext cx="2489279" cy="2489279"/>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Cluster</a:t>
          </a:r>
          <a:endParaRPr lang="en-US" sz="2100" kern="1200" dirty="0"/>
        </a:p>
      </dsp:txBody>
      <dsp:txXfrm>
        <a:off x="4388957" y="2619785"/>
        <a:ext cx="1488367" cy="1279541"/>
      </dsp:txXfrm>
    </dsp:sp>
    <dsp:sp modelId="{2D254095-B8D8-BE45-85FB-F65E83E23F71}">
      <dsp:nvSpPr>
        <dsp:cNvPr id="0" name=""/>
        <dsp:cNvSpPr/>
      </dsp:nvSpPr>
      <dsp:spPr>
        <a:xfrm>
          <a:off x="2440193" y="1448308"/>
          <a:ext cx="1810385" cy="1810385"/>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SAG</a:t>
          </a:r>
          <a:endParaRPr lang="en-US" sz="2100" kern="1200" dirty="0"/>
        </a:p>
      </dsp:txBody>
      <dsp:txXfrm>
        <a:off x="2895963" y="1906833"/>
        <a:ext cx="898845" cy="893335"/>
      </dsp:txXfrm>
    </dsp:sp>
    <dsp:sp modelId="{7C0AE12F-CF4B-AA43-83CD-1DE990F1F2D9}">
      <dsp:nvSpPr>
        <dsp:cNvPr id="0" name=""/>
        <dsp:cNvSpPr/>
      </dsp:nvSpPr>
      <dsp:spPr>
        <a:xfrm rot="20700000">
          <a:off x="4386137" y="515963"/>
          <a:ext cx="1773807" cy="1773807"/>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err="1" smtClean="0"/>
            <a:t>TwiG</a:t>
          </a:r>
          <a:endParaRPr lang="en-US" sz="2100" kern="1200" dirty="0"/>
        </a:p>
      </dsp:txBody>
      <dsp:txXfrm rot="-20700000">
        <a:off x="4775185" y="905011"/>
        <a:ext cx="995711" cy="995711"/>
      </dsp:txXfrm>
    </dsp:sp>
    <dsp:sp modelId="{576A2A7A-64AF-0349-8ACD-B03F404FEB57}">
      <dsp:nvSpPr>
        <dsp:cNvPr id="0" name=""/>
        <dsp:cNvSpPr/>
      </dsp:nvSpPr>
      <dsp:spPr>
        <a:xfrm>
          <a:off x="3826767" y="1540766"/>
          <a:ext cx="1584087" cy="950452"/>
        </a:xfrm>
        <a:prstGeom prst="roundRect">
          <a:avLst>
            <a:gd name="adj" fmla="val 10000"/>
          </a:avLst>
        </a:prstGeom>
        <a:solidFill>
          <a:srgbClr val="DCE6F2">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Cluster Coordinator</a:t>
          </a:r>
          <a:endParaRPr lang="en-US" sz="1600" b="1" kern="1200" dirty="0"/>
        </a:p>
      </dsp:txBody>
      <dsp:txXfrm>
        <a:off x="3854605" y="1568604"/>
        <a:ext cx="1528411" cy="894776"/>
      </dsp:txXfrm>
    </dsp:sp>
    <dsp:sp modelId="{F5E30308-23D2-B849-895A-D7F3EB7907D9}">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DABEC3-D3F9-5941-9BE7-197DB879B885}">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40F69D-BE92-F340-A449-40611BA1F366}">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2/22/2016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B908B-AB34-4649-A4A1-CFEC91C1DD37}" type="datetimeFigureOut">
              <a:rPr lang="en-US" smtClean="0"/>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7B2AE-D6E0-BA45-B42C-70EB353D2A44}" type="slidenum">
              <a:rPr lang="en-US" smtClean="0"/>
              <a:t>‹#›</a:t>
            </a:fld>
            <a:endParaRPr lang="en-US"/>
          </a:p>
        </p:txBody>
      </p:sp>
    </p:spTree>
    <p:extLst>
      <p:ext uri="{BB962C8B-B14F-4D97-AF65-F5344CB8AC3E}">
        <p14:creationId xmlns:p14="http://schemas.microsoft.com/office/powerpoint/2010/main" val="3581440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session is more</a:t>
            </a:r>
            <a:r>
              <a:rPr lang="en-GB" baseline="0" dirty="0" smtClean="0"/>
              <a:t> on roles and responsibilities of cluster structures and not so much on PARTNERS. The </a:t>
            </a:r>
            <a:r>
              <a:rPr lang="en-GB" baseline="0" dirty="0" err="1" smtClean="0"/>
              <a:t>partners’roles</a:t>
            </a:r>
            <a:r>
              <a:rPr lang="en-GB" baseline="0" dirty="0" smtClean="0"/>
              <a:t> are discussed in many other sessions on Day 1 and esp. on Day 2.</a:t>
            </a:r>
            <a:endParaRPr lang="en-GB" dirty="0" smtClean="0"/>
          </a:p>
          <a:p>
            <a:endParaRPr lang="fr-FR" dirty="0"/>
          </a:p>
        </p:txBody>
      </p:sp>
      <p:sp>
        <p:nvSpPr>
          <p:cNvPr id="4" name="Slide Number Placeholder 3"/>
          <p:cNvSpPr>
            <a:spLocks noGrp="1"/>
          </p:cNvSpPr>
          <p:nvPr>
            <p:ph type="sldNum" sz="quarter" idx="10"/>
          </p:nvPr>
        </p:nvSpPr>
        <p:spPr/>
        <p:txBody>
          <a:bodyPr/>
          <a:lstStyle/>
          <a:p>
            <a:fld id="{1737B2AE-D6E0-BA45-B42C-70EB353D2A44}" type="slidenum">
              <a:rPr lang="en-US" smtClean="0"/>
              <a:t>1</a:t>
            </a:fld>
            <a:endParaRPr lang="en-US"/>
          </a:p>
        </p:txBody>
      </p:sp>
    </p:spTree>
    <p:extLst>
      <p:ext uri="{BB962C8B-B14F-4D97-AF65-F5344CB8AC3E}">
        <p14:creationId xmlns:p14="http://schemas.microsoft.com/office/powerpoint/2010/main" val="220601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26A1257-C872-4060-B484-C5446E43C9A4}" type="slidenum">
              <a:rPr lang="en-US" smtClean="0"/>
              <a:pPr/>
              <a:t>15</a:t>
            </a:fld>
            <a:endParaRPr lang="en-US" dirty="0" smtClean="0"/>
          </a:p>
        </p:txBody>
      </p:sp>
      <p:sp>
        <p:nvSpPr>
          <p:cNvPr id="25603"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1" hangingPunct="1">
              <a:lnSpc>
                <a:spcPct val="80000"/>
              </a:lnSpc>
              <a:defRPr/>
            </a:pPr>
            <a:endParaRPr lang="en-US" sz="1000" b="1" dirty="0" smtClean="0">
              <a:latin typeface="Bodoni MT" pitchFamily="18" charset="0"/>
            </a:endParaRPr>
          </a:p>
        </p:txBody>
      </p:sp>
    </p:spTree>
    <p:extLst>
      <p:ext uri="{BB962C8B-B14F-4D97-AF65-F5344CB8AC3E}">
        <p14:creationId xmlns:p14="http://schemas.microsoft.com/office/powerpoint/2010/main" val="13209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a:lstStyle/>
          <a:p>
            <a:fld id="{B0CD097F-EB3C-4B83-842A-E91E79F65A26}" type="slidenum">
              <a:rPr lang="en-US"/>
              <a:pPr/>
              <a:t>16</a:t>
            </a:fld>
            <a:endParaRPr lang="en-US" dirty="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defRPr/>
            </a:pPr>
            <a:r>
              <a:rPr lang="en-GB" sz="1200" b="1" kern="1200" dirty="0" smtClean="0">
                <a:solidFill>
                  <a:schemeClr val="tx1"/>
                </a:solidFill>
                <a:latin typeface="Arial" charset="0"/>
                <a:ea typeface="+mn-ea"/>
                <a:cs typeface="Arial" charset="0"/>
              </a:rPr>
              <a:t>What is meant by ‘provider of last resort’?</a:t>
            </a:r>
          </a:p>
          <a:p>
            <a:pPr eaLnBrk="1" hangingPunct="1">
              <a:lnSpc>
                <a:spcPct val="90000"/>
              </a:lnSpc>
              <a:buFont typeface="Arial" pitchFamily="34" charset="0"/>
              <a:buChar char="•"/>
              <a:defRPr/>
            </a:pPr>
            <a:r>
              <a:rPr lang="en-GB" sz="1200" kern="1200" dirty="0" smtClean="0">
                <a:solidFill>
                  <a:schemeClr val="tx1"/>
                </a:solidFill>
                <a:latin typeface="Arial" charset="0"/>
                <a:ea typeface="+mn-ea"/>
                <a:cs typeface="Arial" charset="0"/>
              </a:rPr>
              <a:t>The ‘provider of last resort’ concept is critical to the cluster approach, and without it the element of predictability is lost. It represents a commitment of sector leads to do their utmost to ensure an adequate and appropriate response. It is necessarily circumscribed by some basic preconditions that affect any framework for humanitarian action, namely unimpeded access, security, and availability of funding.</a:t>
            </a:r>
          </a:p>
          <a:p>
            <a:pPr eaLnBrk="1" hangingPunct="1">
              <a:buFont typeface="Arial" pitchFamily="34" charset="0"/>
              <a:buChar char="•"/>
              <a:defRPr/>
            </a:pPr>
            <a:r>
              <a:rPr lang="en-GB" sz="1200" kern="1200" dirty="0" smtClean="0">
                <a:solidFill>
                  <a:schemeClr val="tx1"/>
                </a:solidFill>
                <a:latin typeface="Arial" charset="0"/>
                <a:ea typeface="+mn-ea"/>
                <a:cs typeface="Arial" charset="0"/>
              </a:rPr>
              <a:t>  Where there are critical gaps in humanitarian response, it is the responsibility of sector leads to call on all relevant humanitarian partners to address these. If this fails, then depending on the urgency, the sector lead as ‘provider of last resort’ may need to commit itself to filling the gap. If, however, </a:t>
            </a:r>
            <a:r>
              <a:rPr lang="en-GB" sz="1200" i="1" kern="1200" dirty="0" smtClean="0">
                <a:solidFill>
                  <a:schemeClr val="tx1"/>
                </a:solidFill>
                <a:latin typeface="Arial" charset="0"/>
                <a:ea typeface="+mn-ea"/>
                <a:cs typeface="Arial" charset="0"/>
              </a:rPr>
              <a:t>funds are not forthcoming for these activities</a:t>
            </a:r>
            <a:r>
              <a:rPr lang="en-GB" sz="1200" kern="1200" dirty="0" smtClean="0">
                <a:solidFill>
                  <a:schemeClr val="tx1"/>
                </a:solidFill>
                <a:latin typeface="Arial" charset="0"/>
                <a:ea typeface="+mn-ea"/>
                <a:cs typeface="Arial" charset="0"/>
              </a:rPr>
              <a:t>, the Cluster Lead cannot be expected to implement these activities, but should continue to work with the Humanitarian Coordinator and donors to mobilize the necessary resources.</a:t>
            </a:r>
          </a:p>
          <a:p>
            <a:pPr eaLnBrk="1" hangingPunct="1">
              <a:buFont typeface="Arial" pitchFamily="34" charset="0"/>
              <a:buChar char="•"/>
              <a:defRPr/>
            </a:pPr>
            <a:r>
              <a:rPr lang="en-GB" sz="1200" kern="1200" dirty="0" smtClean="0">
                <a:solidFill>
                  <a:schemeClr val="tx1"/>
                </a:solidFill>
                <a:latin typeface="Arial" charset="0"/>
                <a:ea typeface="+mn-ea"/>
                <a:cs typeface="Arial" charset="0"/>
              </a:rPr>
              <a:t>  Likewise, where the efforts of the sector lead, the Humanitarian Country Team as a whole, and the Humanitarian Coordinator as the leader of that team are </a:t>
            </a:r>
            <a:r>
              <a:rPr lang="en-GB" sz="1200" i="1" kern="1200" dirty="0" smtClean="0">
                <a:solidFill>
                  <a:schemeClr val="tx1"/>
                </a:solidFill>
                <a:latin typeface="Arial" charset="0"/>
                <a:ea typeface="+mn-ea"/>
                <a:cs typeface="Arial" charset="0"/>
              </a:rPr>
              <a:t>unsuccessful in gaining access to a particular location</a:t>
            </a:r>
            <a:r>
              <a:rPr lang="en-GB" sz="1200" kern="1200" dirty="0" smtClean="0">
                <a:solidFill>
                  <a:schemeClr val="tx1"/>
                </a:solidFill>
                <a:latin typeface="Arial" charset="0"/>
                <a:ea typeface="+mn-ea"/>
                <a:cs typeface="Arial" charset="0"/>
              </a:rPr>
              <a:t>, or </a:t>
            </a:r>
            <a:r>
              <a:rPr lang="en-GB" sz="1200" i="1" kern="1200" dirty="0" smtClean="0">
                <a:solidFill>
                  <a:schemeClr val="tx1"/>
                </a:solidFill>
                <a:latin typeface="Arial" charset="0"/>
                <a:ea typeface="+mn-ea"/>
                <a:cs typeface="Arial" charset="0"/>
              </a:rPr>
              <a:t>where security constraints limit the activities of humanitarian actors</a:t>
            </a:r>
            <a:r>
              <a:rPr lang="en-GB" sz="1200" kern="1200" dirty="0" smtClean="0">
                <a:solidFill>
                  <a:schemeClr val="tx1"/>
                </a:solidFill>
                <a:latin typeface="Arial" charset="0"/>
                <a:ea typeface="+mn-ea"/>
                <a:cs typeface="Arial" charset="0"/>
              </a:rPr>
              <a:t>, the provider of last resort will still be expected to continue advocacy efforts and to explain the constraints to stakeholders.</a:t>
            </a:r>
          </a:p>
          <a:p>
            <a:pPr eaLnBrk="1" hangingPunct="1">
              <a:buFont typeface="Arial" pitchFamily="34" charset="0"/>
              <a:buChar char="•"/>
              <a:defRPr/>
            </a:pPr>
            <a:r>
              <a:rPr lang="en-GB" sz="1200" kern="1200" dirty="0" smtClean="0">
                <a:solidFill>
                  <a:schemeClr val="tx1"/>
                </a:solidFill>
                <a:latin typeface="Arial" charset="0"/>
                <a:ea typeface="+mn-ea"/>
                <a:cs typeface="Arial" charset="0"/>
              </a:rPr>
              <a:t>Cluster leads are responsible for ensuring that wherever there are significant gaps in the humanitarian response they continue advocacy efforts and explain the constraints to stakeholders.</a:t>
            </a:r>
          </a:p>
        </p:txBody>
      </p:sp>
    </p:spTree>
    <p:extLst>
      <p:ext uri="{BB962C8B-B14F-4D97-AF65-F5344CB8AC3E}">
        <p14:creationId xmlns:p14="http://schemas.microsoft.com/office/powerpoint/2010/main" val="63024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http://james.shepherd-barron.com/clusterwise-2/4-what-do-cluster-coordinators-do/</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20</a:t>
            </a:fld>
            <a:endParaRPr lang="fr-FR"/>
          </a:p>
        </p:txBody>
      </p:sp>
    </p:spTree>
    <p:extLst>
      <p:ext uri="{BB962C8B-B14F-4D97-AF65-F5344CB8AC3E}">
        <p14:creationId xmlns:p14="http://schemas.microsoft.com/office/powerpoint/2010/main" val="366888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next session more details on partnership</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21</a:t>
            </a:fld>
            <a:endParaRPr lang="fr-FR"/>
          </a:p>
        </p:txBody>
      </p:sp>
    </p:spTree>
    <p:extLst>
      <p:ext uri="{BB962C8B-B14F-4D97-AF65-F5344CB8AC3E}">
        <p14:creationId xmlns:p14="http://schemas.microsoft.com/office/powerpoint/2010/main" val="111827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possible to involve every partner in every aspect of the cluster</a:t>
            </a:r>
            <a:r>
              <a:rPr lang="en-US" baseline="0" dirty="0" smtClean="0"/>
              <a:t> process.  Management structures of SAG and </a:t>
            </a:r>
            <a:r>
              <a:rPr lang="en-US" baseline="0" dirty="0" err="1" smtClean="0"/>
              <a:t>TwiG</a:t>
            </a:r>
            <a:r>
              <a:rPr lang="en-US" baseline="0" dirty="0" smtClean="0"/>
              <a:t> are advised (see </a:t>
            </a:r>
            <a:r>
              <a:rPr lang="en-US" baseline="0" dirty="0" err="1" smtClean="0"/>
              <a:t>faciliators</a:t>
            </a:r>
            <a:r>
              <a:rPr lang="en-US" baseline="0" dirty="0" smtClean="0"/>
              <a:t> notes)</a:t>
            </a:r>
          </a:p>
          <a:p>
            <a:r>
              <a:rPr lang="en-US" baseline="0" dirty="0" smtClean="0"/>
              <a:t>-Ask participants how it is in their country, what works well, what doesn’t.</a:t>
            </a:r>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22</a:t>
            </a:fld>
            <a:endParaRPr lang="fr-FR"/>
          </a:p>
        </p:txBody>
      </p:sp>
    </p:spTree>
    <p:extLst>
      <p:ext uri="{BB962C8B-B14F-4D97-AF65-F5344CB8AC3E}">
        <p14:creationId xmlns:p14="http://schemas.microsoft.com/office/powerpoint/2010/main" val="2103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possible to involve every partner in every aspect of the cluster</a:t>
            </a:r>
            <a:r>
              <a:rPr lang="en-US" baseline="0" dirty="0" smtClean="0"/>
              <a:t> process.  Management structures of SAG and </a:t>
            </a:r>
            <a:r>
              <a:rPr lang="en-US" baseline="0" dirty="0" err="1" smtClean="0"/>
              <a:t>TwiG</a:t>
            </a:r>
            <a:r>
              <a:rPr lang="en-US" baseline="0" dirty="0" smtClean="0"/>
              <a:t> are advised (see </a:t>
            </a:r>
            <a:r>
              <a:rPr lang="en-US" baseline="0" dirty="0" err="1" smtClean="0"/>
              <a:t>faciliators</a:t>
            </a:r>
            <a:r>
              <a:rPr lang="en-US" baseline="0" dirty="0" smtClean="0"/>
              <a:t> notes)</a:t>
            </a:r>
          </a:p>
          <a:p>
            <a:r>
              <a:rPr lang="en-US" baseline="0" dirty="0" smtClean="0"/>
              <a:t>-Ask participants how it is in their country, what works well, what doesn’t.</a:t>
            </a:r>
          </a:p>
        </p:txBody>
      </p:sp>
      <p:sp>
        <p:nvSpPr>
          <p:cNvPr id="4" name="Slide Number Placeholder 3"/>
          <p:cNvSpPr>
            <a:spLocks noGrp="1"/>
          </p:cNvSpPr>
          <p:nvPr>
            <p:ph type="sldNum" sz="quarter" idx="10"/>
          </p:nvPr>
        </p:nvSpPr>
        <p:spPr/>
        <p:txBody>
          <a:bodyPr/>
          <a:lstStyle/>
          <a:p>
            <a:fld id="{2D283407-2411-40E7-977E-DEAC0869E54A}" type="slidenum">
              <a:rPr lang="fr-FR" smtClean="0"/>
              <a:t>23</a:t>
            </a:fld>
            <a:endParaRPr lang="fr-FR"/>
          </a:p>
        </p:txBody>
      </p:sp>
    </p:spTree>
    <p:extLst>
      <p:ext uri="{BB962C8B-B14F-4D97-AF65-F5344CB8AC3E}">
        <p14:creationId xmlns:p14="http://schemas.microsoft.com/office/powerpoint/2010/main" val="304477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p.64  NC Handbook for more detailed information</a:t>
            </a:r>
          </a:p>
          <a:p>
            <a:endParaRPr lang="en-GB" dirty="0" smtClean="0"/>
          </a:p>
          <a:p>
            <a:r>
              <a:rPr lang="en-GB" dirty="0" smtClean="0"/>
              <a:t>A </a:t>
            </a:r>
            <a:r>
              <a:rPr lang="en-GB" dirty="0" err="1" smtClean="0"/>
              <a:t>TWiG</a:t>
            </a:r>
            <a:r>
              <a:rPr lang="en-GB" dirty="0" smtClean="0"/>
              <a:t> can also be replaced by a Task Force if necessary</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24</a:t>
            </a:fld>
            <a:endParaRPr lang="fr-FR"/>
          </a:p>
        </p:txBody>
      </p:sp>
    </p:spTree>
    <p:extLst>
      <p:ext uri="{BB962C8B-B14F-4D97-AF65-F5344CB8AC3E}">
        <p14:creationId xmlns:p14="http://schemas.microsoft.com/office/powerpoint/2010/main" val="6479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p.64  NC Handbook for more detailed information</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25</a:t>
            </a:fld>
            <a:endParaRPr lang="fr-FR"/>
          </a:p>
        </p:txBody>
      </p:sp>
    </p:spTree>
    <p:extLst>
      <p:ext uri="{BB962C8B-B14F-4D97-AF65-F5344CB8AC3E}">
        <p14:creationId xmlns:p14="http://schemas.microsoft.com/office/powerpoint/2010/main" val="320987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p.64  NC Handbook for more detailed information</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28</a:t>
            </a:fld>
            <a:endParaRPr lang="fr-FR"/>
          </a:p>
        </p:txBody>
      </p:sp>
    </p:spTree>
    <p:extLst>
      <p:ext uri="{BB962C8B-B14F-4D97-AF65-F5344CB8AC3E}">
        <p14:creationId xmlns:p14="http://schemas.microsoft.com/office/powerpoint/2010/main" val="3973351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84613" y="9378950"/>
            <a:ext cx="2971800" cy="493713"/>
          </a:xfrm>
          <a:prstGeom prst="rect">
            <a:avLst/>
          </a:prstGeom>
          <a:noFill/>
          <a:ln w="9525">
            <a:noFill/>
            <a:miter lim="800000"/>
            <a:headEnd/>
            <a:tailEnd/>
          </a:ln>
        </p:spPr>
        <p:txBody>
          <a:bodyPr anchor="b"/>
          <a:lstStyle/>
          <a:p>
            <a:pPr algn="r"/>
            <a:fld id="{789157F6-B08E-4C9E-BA3F-6B8196BE4F0E}" type="slidenum">
              <a:rPr lang="en-US" sz="1200">
                <a:latin typeface="Arial" charset="0"/>
              </a:rPr>
              <a:pPr algn="r"/>
              <a:t>29</a:t>
            </a:fld>
            <a:endParaRPr lang="en-US" sz="1200">
              <a:latin typeface="Arial" charset="0"/>
            </a:endParaRPr>
          </a:p>
        </p:txBody>
      </p:sp>
      <p:sp>
        <p:nvSpPr>
          <p:cNvPr id="32770" name="Rectangle 2"/>
          <p:cNvSpPr>
            <a:spLocks noGrp="1" noRot="1" noChangeAspect="1" noChangeArrowheads="1" noTextEdit="1"/>
          </p:cNvSpPr>
          <p:nvPr>
            <p:ph type="sldImg"/>
          </p:nvPr>
        </p:nvSpPr>
        <p:spPr>
          <a:xfrm>
            <a:off x="962025" y="741363"/>
            <a:ext cx="4935538" cy="3700462"/>
          </a:xfrm>
          <a:ln/>
        </p:spPr>
      </p:sp>
      <p:sp>
        <p:nvSpPr>
          <p:cNvPr id="32771" name="Rectangle 3"/>
          <p:cNvSpPr>
            <a:spLocks noGrp="1" noChangeArrowheads="1"/>
          </p:cNvSpPr>
          <p:nvPr>
            <p:ph type="body" idx="1"/>
          </p:nvPr>
        </p:nvSpPr>
        <p:spPr>
          <a:xfrm>
            <a:off x="685800" y="4689475"/>
            <a:ext cx="5486400" cy="4445000"/>
          </a:xfrm>
          <a:noFill/>
        </p:spPr>
        <p:txBody>
          <a:bodyPr/>
          <a:lstStyle/>
          <a:p>
            <a:pPr marL="228600" indent="-228600" eaLnBrk="1" hangingPunct="1"/>
            <a:r>
              <a:rPr lang="en-GB" dirty="0" smtClean="0"/>
              <a:t>(it might be more effective to build this up on a flipchart)</a:t>
            </a:r>
          </a:p>
          <a:p>
            <a:pPr marL="228600" indent="-228600" eaLnBrk="1" hangingPunct="1">
              <a:buFontTx/>
              <a:buAutoNum type="arabicPeriod"/>
            </a:pPr>
            <a:r>
              <a:rPr lang="en-GB" dirty="0" smtClean="0"/>
              <a:t>You need the permission of the Country Reps to come into the country. So Country Reps are key and so it is important to work with them.  Generally report to HC through UNICEF CR</a:t>
            </a:r>
          </a:p>
          <a:p>
            <a:pPr marL="228600" indent="-228600" eaLnBrk="1" hangingPunct="1">
              <a:buFontTx/>
              <a:buAutoNum type="arabicPeriod"/>
            </a:pPr>
            <a:r>
              <a:rPr lang="en-GB" dirty="0" smtClean="0"/>
              <a:t>There are also UNICEF Global office (for support) and local Nutrition Section Chief (who will also generally be part of the Nutrition Cluster) You need to liaise with the UNICEF Nutrition Section programme, but you do not have responsibility to them.</a:t>
            </a:r>
          </a:p>
          <a:p>
            <a:pPr marL="228600" indent="-228600" eaLnBrk="1" hangingPunct="1">
              <a:buFontTx/>
              <a:buAutoNum type="arabicPeriod"/>
            </a:pPr>
            <a:r>
              <a:rPr lang="en-GB" dirty="0" smtClean="0"/>
              <a:t>Government are also important (generally) but accountabilities are generally not formal</a:t>
            </a:r>
          </a:p>
          <a:p>
            <a:pPr marL="228600" indent="-228600" eaLnBrk="1" hangingPunct="1">
              <a:buFontTx/>
              <a:buAutoNum type="arabicPeriod"/>
            </a:pPr>
            <a:r>
              <a:rPr lang="en-GB" dirty="0" smtClean="0"/>
              <a:t>Your Coordination team usually includes an IM…and TWGs drawn from the Participating agencies (selected by all Cluster participants)</a:t>
            </a:r>
          </a:p>
          <a:p>
            <a:pPr marL="228600" indent="-228600" eaLnBrk="1" hangingPunct="1">
              <a:buFontTx/>
              <a:buAutoNum type="arabicPeriod"/>
            </a:pPr>
            <a:r>
              <a:rPr lang="en-GB" dirty="0" smtClean="0"/>
              <a:t>It is usually beneficial to set up a Strategic Advisory Group to help the strategic thinking and decision-making though it has to be drawn from and report back to the Cluster partners.</a:t>
            </a:r>
          </a:p>
          <a:p>
            <a:pPr marL="228600" indent="-228600" eaLnBrk="1" hangingPunct="1"/>
            <a:r>
              <a:rPr lang="en-GB" dirty="0" smtClean="0"/>
              <a:t>You are responsible to the Nutrition Cluster members and the Nutrition sector – NOT to the Country Rep.</a:t>
            </a:r>
          </a:p>
          <a:p>
            <a:pPr marL="228600" indent="-228600" eaLnBrk="1" hangingPunct="1"/>
            <a:r>
              <a:rPr lang="en-GB" dirty="0" smtClean="0"/>
              <a:t>There can be variations country to country so focus on the template which reflects the situation in your </a:t>
            </a:r>
            <a:r>
              <a:rPr lang="en-GB" dirty="0" err="1" smtClean="0"/>
              <a:t>countr</a:t>
            </a:r>
            <a:r>
              <a:rPr lang="en-GB" dirty="0" smtClean="0"/>
              <a:t>.</a:t>
            </a:r>
          </a:p>
          <a:p>
            <a:pPr marL="228600" indent="-228600" eaLnBrk="1" hangingPunct="1"/>
            <a:endParaRPr lang="en-GB" dirty="0" smtClean="0"/>
          </a:p>
          <a:p>
            <a:pPr marL="228600" indent="-228600" eaLnBrk="1" hangingPunct="1"/>
            <a:endParaRPr lang="en-GB" dirty="0" smtClean="0"/>
          </a:p>
        </p:txBody>
      </p:sp>
    </p:spTree>
    <p:extLst>
      <p:ext uri="{BB962C8B-B14F-4D97-AF65-F5344CB8AC3E}">
        <p14:creationId xmlns:p14="http://schemas.microsoft.com/office/powerpoint/2010/main" val="381302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0FD1C7B-A1B0-43FD-B82C-79C01743A10F}"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14339" name="Rectangle 2"/>
          <p:cNvSpPr>
            <a:spLocks noGrp="1" noRot="1" noChangeAspect="1" noChangeArrowheads="1" noTextEdit="1"/>
          </p:cNvSpPr>
          <p:nvPr>
            <p:ph type="sldImg"/>
          </p:nvPr>
        </p:nvSpPr>
        <p:spPr>
          <a:xfrm>
            <a:off x="1143000" y="685800"/>
            <a:ext cx="4572000" cy="3429000"/>
          </a:xfrm>
          <a:ln/>
        </p:spPr>
      </p:sp>
      <p:sp>
        <p:nvSpPr>
          <p:cNvPr id="14340" name="Rectangle 3"/>
          <p:cNvSpPr>
            <a:spLocks noGrp="1" noChangeArrowheads="1"/>
          </p:cNvSpPr>
          <p:nvPr>
            <p:ph type="body" idx="1"/>
          </p:nvPr>
        </p:nvSpPr>
        <p:spPr>
          <a:noFill/>
          <a:ln/>
        </p:spPr>
        <p:txBody>
          <a:bodyPr/>
          <a:lstStyle/>
          <a:p>
            <a:pPr eaLnBrk="1" hangingPunct="1"/>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381678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hlink"/>
              </a:buClr>
              <a:buSzPts val="2000"/>
              <a:buFont typeface="Tahoma" pitchFamily="34" charset="0"/>
              <a:buNone/>
            </a:pPr>
            <a:r>
              <a:rPr lang="en-US" dirty="0" smtClean="0">
                <a:latin typeface="Tahoma" pitchFamily="34" charset="0"/>
              </a:rPr>
              <a:t>UNICEF as global Nutrition lead agency to ERC</a:t>
            </a:r>
          </a:p>
          <a:p>
            <a:pPr eaLnBrk="1" hangingPunct="1">
              <a:buClr>
                <a:schemeClr val="hlink"/>
              </a:buClr>
              <a:buSzPts val="2000"/>
              <a:buFont typeface="Tahoma" pitchFamily="34" charset="0"/>
              <a:buNone/>
            </a:pPr>
            <a:r>
              <a:rPr lang="en-US" dirty="0" smtClean="0">
                <a:latin typeface="Tahoma" pitchFamily="34" charset="0"/>
              </a:rPr>
              <a:t>Nutrition Cluster Coordinator to UNICEF (as ‘employer’)</a:t>
            </a:r>
          </a:p>
          <a:p>
            <a:pPr eaLnBrk="1" hangingPunct="1">
              <a:buClr>
                <a:schemeClr val="hlink"/>
              </a:buClr>
              <a:buSzPts val="2000"/>
              <a:buFont typeface="Tahoma" pitchFamily="34" charset="0"/>
              <a:buNone/>
            </a:pPr>
            <a:endParaRPr lang="en-US" dirty="0" smtClean="0">
              <a:latin typeface="Tahoma" pitchFamily="34" charset="0"/>
            </a:endParaRPr>
          </a:p>
          <a:p>
            <a:pPr eaLnBrk="1" hangingPunct="1">
              <a:buClr>
                <a:schemeClr val="hlink"/>
              </a:buClr>
              <a:buSzPts val="2000"/>
              <a:buFont typeface="Tahoma" pitchFamily="34" charset="0"/>
              <a:buNone/>
            </a:pPr>
            <a:r>
              <a:rPr lang="en-US" dirty="0" smtClean="0">
                <a:latin typeface="Tahoma" pitchFamily="34" charset="0"/>
              </a:rPr>
              <a:t>Coordinator needs to fulfill formal accountabilities </a:t>
            </a:r>
            <a:r>
              <a:rPr lang="en-US" dirty="0" smtClean="0">
                <a:solidFill>
                  <a:srgbClr val="FF0000"/>
                </a:solidFill>
                <a:latin typeface="Tahoma" pitchFamily="34" charset="0"/>
              </a:rPr>
              <a:t>and </a:t>
            </a:r>
            <a:r>
              <a:rPr lang="en-US" dirty="0" smtClean="0">
                <a:latin typeface="Tahoma" pitchFamily="34" charset="0"/>
              </a:rPr>
              <a:t>develop culture of mutual accountability on voluntary </a:t>
            </a:r>
            <a:r>
              <a:rPr lang="en-US" dirty="0" err="1" smtClean="0">
                <a:latin typeface="Tahoma" pitchFamily="34" charset="0"/>
              </a:rPr>
              <a:t>basi</a:t>
            </a:r>
            <a:r>
              <a:rPr lang="en-US" dirty="0" smtClean="0">
                <a:latin typeface="Tahoma" pitchFamily="34" charset="0"/>
              </a:rPr>
              <a:t>(</a:t>
            </a:r>
          </a:p>
          <a:p>
            <a:pPr eaLnBrk="1" hangingPunct="1">
              <a:buClr>
                <a:schemeClr val="hlink"/>
              </a:buClr>
              <a:buSzPts val="2000"/>
              <a:buFont typeface="Tahoma" pitchFamily="34" charset="0"/>
              <a:buNone/>
            </a:pPr>
            <a:endParaRPr lang="en-US" dirty="0" smtClean="0">
              <a:latin typeface="Tahoma" pitchFamily="34" charset="0"/>
            </a:endParaRPr>
          </a:p>
          <a:p>
            <a:pPr eaLnBrk="1" hangingPunct="1">
              <a:buClr>
                <a:schemeClr val="hlink"/>
              </a:buClr>
              <a:buSzPts val="2000"/>
              <a:buFont typeface="Tahoma" pitchFamily="34" charset="0"/>
              <a:buNone/>
            </a:pPr>
            <a:r>
              <a:rPr lang="en-US" dirty="0" smtClean="0">
                <a:latin typeface="Tahoma" pitchFamily="34" charset="0"/>
              </a:rPr>
              <a:t>It will vary in each country, is complex and dynamic Map it out to understand what picture looks like</a:t>
            </a:r>
          </a:p>
          <a:p>
            <a:endParaRPr lang="fr-FR" dirty="0"/>
          </a:p>
        </p:txBody>
      </p:sp>
      <p:sp>
        <p:nvSpPr>
          <p:cNvPr id="4" name="Slide Number Placeholder 3"/>
          <p:cNvSpPr>
            <a:spLocks noGrp="1"/>
          </p:cNvSpPr>
          <p:nvPr>
            <p:ph type="sldNum" sz="quarter" idx="10"/>
          </p:nvPr>
        </p:nvSpPr>
        <p:spPr/>
        <p:txBody>
          <a:bodyPr/>
          <a:lstStyle/>
          <a:p>
            <a:fld id="{1737B2AE-D6E0-BA45-B42C-70EB353D2A44}" type="slidenum">
              <a:rPr lang="en-US" smtClean="0"/>
              <a:t>30</a:t>
            </a:fld>
            <a:endParaRPr lang="en-US"/>
          </a:p>
        </p:txBody>
      </p:sp>
    </p:spTree>
    <p:extLst>
      <p:ext uri="{BB962C8B-B14F-4D97-AF65-F5344CB8AC3E}">
        <p14:creationId xmlns:p14="http://schemas.microsoft.com/office/powerpoint/2010/main" val="56758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pPr/>
              <a:t>31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62044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50DAACA-67C4-4849-A35E-1458B3004A05}" type="slidenum">
              <a:rPr lang="en-GB"/>
              <a:pPr/>
              <a:t>3</a:t>
            </a:fld>
            <a:endParaRPr lang="en-GB"/>
          </a:p>
        </p:txBody>
      </p:sp>
      <p:sp>
        <p:nvSpPr>
          <p:cNvPr id="27651" name="Rectangle 6"/>
          <p:cNvSpPr txBox="1">
            <a:spLocks noGrp="1" noChangeArrowheads="1"/>
          </p:cNvSpPr>
          <p:nvPr/>
        </p:nvSpPr>
        <p:spPr bwMode="auto">
          <a:xfrm>
            <a:off x="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eaLnBrk="0" hangingPunct="0"/>
            <a:r>
              <a:rPr lang="en-US" sz="1200">
                <a:latin typeface="Times New Roman" charset="0"/>
                <a:ea typeface="MS PGothic" pitchFamily="34" charset="-128"/>
                <a:cs typeface="MS PGothic" pitchFamily="34" charset="-128"/>
              </a:rPr>
              <a:t>3.1 - Assessments.ppt</a:t>
            </a: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xfrm>
            <a:off x="914400" y="4343400"/>
            <a:ext cx="5029200" cy="4114800"/>
          </a:xfrm>
          <a:noFill/>
          <a:ln/>
        </p:spPr>
        <p:txBody>
          <a:bodyPr lIns="91435" tIns="45718" rIns="91435" bIns="45718"/>
          <a:lstStyle/>
          <a:p>
            <a:pPr eaLnBrk="1" hangingPunct="1"/>
            <a:r>
              <a:rPr lang="en-US" dirty="0" smtClean="0"/>
              <a:t>Use</a:t>
            </a:r>
            <a:r>
              <a:rPr lang="en-US" baseline="0" dirty="0" smtClean="0"/>
              <a:t> guidance from NCC Handbook Chapter 4.1.2  for debrief</a:t>
            </a:r>
            <a:endParaRPr lang="en-US" dirty="0"/>
          </a:p>
        </p:txBody>
      </p:sp>
    </p:spTree>
    <p:extLst>
      <p:ext uri="{BB962C8B-B14F-4D97-AF65-F5344CB8AC3E}">
        <p14:creationId xmlns:p14="http://schemas.microsoft.com/office/powerpoint/2010/main" val="360274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ERC is the head of OCHA and at the same time chairing the IASC</a:t>
            </a:r>
          </a:p>
          <a:p>
            <a:r>
              <a:rPr lang="en-IE" dirty="0" smtClean="0"/>
              <a:t>The HC is at field level responsible for the coordination</a:t>
            </a:r>
          </a:p>
          <a:p>
            <a:r>
              <a:rPr lang="en-IE" dirty="0" smtClean="0"/>
              <a:t>The cluster leads</a:t>
            </a:r>
            <a:r>
              <a:rPr lang="en-IE" baseline="0" dirty="0" smtClean="0"/>
              <a:t> are reporting to the cluster head who is reporting to the HC in country who is then reporting to the ERC</a:t>
            </a:r>
          </a:p>
          <a:p>
            <a:r>
              <a:rPr lang="en-IE" dirty="0"/>
              <a:t>OCHA</a:t>
            </a:r>
          </a:p>
          <a:p>
            <a:r>
              <a:rPr lang="en-IE" dirty="0"/>
              <a:t>typically becomes involved in the initial response to an emergency only when and if it</a:t>
            </a:r>
          </a:p>
          <a:p>
            <a:r>
              <a:rPr lang="en-IE" dirty="0"/>
              <a:t>reaches such proportions that it requires a multi-</a:t>
            </a:r>
            <a:r>
              <a:rPr lang="en-IE" dirty="0" err="1"/>
              <a:t>sectoral</a:t>
            </a:r>
            <a:r>
              <a:rPr lang="en-IE" dirty="0"/>
              <a:t> international response. The UN</a:t>
            </a:r>
          </a:p>
          <a:p>
            <a:r>
              <a:rPr lang="en-IE" dirty="0"/>
              <a:t>Humanitarian Coordinator (HC) has overall responsibility for ensuring coherence of relief</a:t>
            </a:r>
          </a:p>
          <a:p>
            <a:r>
              <a:rPr lang="en-IE" dirty="0"/>
              <a:t>efforts in the field. OCHA supports the HC in needs assessments, contingency planning and</a:t>
            </a:r>
          </a:p>
          <a:p>
            <a:r>
              <a:rPr lang="en-IE" dirty="0"/>
              <a:t>the formulation of humanitarian programmes. OCHA also provides response tools, and</a:t>
            </a:r>
          </a:p>
          <a:p>
            <a:r>
              <a:rPr lang="en-IE" dirty="0"/>
              <a:t>advocacy and information services.</a:t>
            </a:r>
          </a:p>
        </p:txBody>
      </p:sp>
      <p:sp>
        <p:nvSpPr>
          <p:cNvPr id="4" name="Slide Number Placeholder 3"/>
          <p:cNvSpPr>
            <a:spLocks noGrp="1"/>
          </p:cNvSpPr>
          <p:nvPr>
            <p:ph type="sldNum" sz="quarter" idx="10"/>
          </p:nvPr>
        </p:nvSpPr>
        <p:spPr/>
        <p:txBody>
          <a:bodyPr/>
          <a:lstStyle/>
          <a:p>
            <a:fld id="{71D344E6-8B25-4A32-8D45-4F3FCFE7981D}" type="slidenum">
              <a:rPr lang="en-IE" smtClean="0"/>
              <a:pPr/>
              <a:t>4</a:t>
            </a:fld>
            <a:endParaRPr lang="en-IE"/>
          </a:p>
        </p:txBody>
      </p:sp>
    </p:spTree>
    <p:extLst>
      <p:ext uri="{BB962C8B-B14F-4D97-AF65-F5344CB8AC3E}">
        <p14:creationId xmlns:p14="http://schemas.microsoft.com/office/powerpoint/2010/main" val="229184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slide, depending on context</a:t>
            </a:r>
            <a:r>
              <a:rPr lang="en-GB" baseline="0" dirty="0" smtClean="0"/>
              <a:t> in the country</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5</a:t>
            </a:fld>
            <a:endParaRPr lang="fr-FR"/>
          </a:p>
        </p:txBody>
      </p:sp>
    </p:spTree>
    <p:extLst>
      <p:ext uri="{BB962C8B-B14F-4D97-AF65-F5344CB8AC3E}">
        <p14:creationId xmlns:p14="http://schemas.microsoft.com/office/powerpoint/2010/main" val="368305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slides go</a:t>
            </a:r>
            <a:r>
              <a:rPr lang="en-GB" baseline="0" dirty="0" smtClean="0"/>
              <a:t> more in detail on PRACTICAL roles of CLA and NCC</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10</a:t>
            </a:fld>
            <a:endParaRPr lang="fr-FR"/>
          </a:p>
        </p:txBody>
      </p:sp>
    </p:spTree>
    <p:extLst>
      <p:ext uri="{BB962C8B-B14F-4D97-AF65-F5344CB8AC3E}">
        <p14:creationId xmlns:p14="http://schemas.microsoft.com/office/powerpoint/2010/main" val="326998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slide, depending on context</a:t>
            </a:r>
            <a:r>
              <a:rPr lang="en-GB" baseline="0" dirty="0" smtClean="0"/>
              <a:t> in the country</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12</a:t>
            </a:fld>
            <a:endParaRPr lang="fr-FR"/>
          </a:p>
        </p:txBody>
      </p:sp>
    </p:spTree>
    <p:extLst>
      <p:ext uri="{BB962C8B-B14F-4D97-AF65-F5344CB8AC3E}">
        <p14:creationId xmlns:p14="http://schemas.microsoft.com/office/powerpoint/2010/main" val="368305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slide, depending on context</a:t>
            </a:r>
            <a:r>
              <a:rPr lang="en-GB" baseline="0" dirty="0" smtClean="0"/>
              <a:t> in the country</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13</a:t>
            </a:fld>
            <a:endParaRPr lang="fr-FR"/>
          </a:p>
        </p:txBody>
      </p:sp>
    </p:spTree>
    <p:extLst>
      <p:ext uri="{BB962C8B-B14F-4D97-AF65-F5344CB8AC3E}">
        <p14:creationId xmlns:p14="http://schemas.microsoft.com/office/powerpoint/2010/main" val="368305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b="1" dirty="0" smtClean="0">
                <a:latin typeface="Bodoni MT" pitchFamily="18" charset="0"/>
              </a:rPr>
              <a:t>Cluster Lead  Agency</a:t>
            </a:r>
            <a:r>
              <a:rPr lang="en-US" sz="1200" dirty="0" smtClean="0">
                <a:latin typeface="Bodoni MT" pitchFamily="18" charset="0"/>
              </a:rPr>
              <a:t>:</a:t>
            </a:r>
            <a:r>
              <a:rPr lang="en-US" sz="1200" b="1" dirty="0" smtClean="0">
                <a:latin typeface="Bodoni MT" pitchFamily="18" charset="0"/>
              </a:rPr>
              <a:t> </a:t>
            </a:r>
            <a:r>
              <a:rPr lang="en-US" sz="1200" dirty="0" smtClean="0">
                <a:latin typeface="Bodoni MT" pitchFamily="18" charset="0"/>
              </a:rPr>
              <a:t>This is an agency or organization that has been designated by the Resident and/or Humanitarian Coordinator (RC/HC) as cluster lead agency for a particular sector at the country level, following consultations with the Humanitarian Country Team. </a:t>
            </a:r>
            <a:r>
              <a:rPr lang="en-US" sz="1200" i="1" dirty="0" smtClean="0">
                <a:latin typeface="Bodoni MT" pitchFamily="18" charset="0"/>
              </a:rPr>
              <a:t>(A cluster lead agency at the country level need not necessarily be the same agency/organization as the Global Cluster Lead Agency for that sector.)</a:t>
            </a:r>
          </a:p>
          <a:p>
            <a:r>
              <a:rPr lang="en-US" baseline="0" dirty="0" smtClean="0"/>
              <a:t>Ask participants to share what it’s like in their country.</a:t>
            </a:r>
            <a:endParaRPr lang="en-US" dirty="0"/>
          </a:p>
        </p:txBody>
      </p:sp>
      <p:sp>
        <p:nvSpPr>
          <p:cNvPr id="4" name="Slide Number Placeholder 3"/>
          <p:cNvSpPr>
            <a:spLocks noGrp="1"/>
          </p:cNvSpPr>
          <p:nvPr>
            <p:ph type="sldNum" sz="quarter" idx="10"/>
          </p:nvPr>
        </p:nvSpPr>
        <p:spPr/>
        <p:txBody>
          <a:bodyPr/>
          <a:lstStyle/>
          <a:p>
            <a:fld id="{2D283407-2411-40E7-977E-DEAC0869E54A}" type="slidenum">
              <a:rPr lang="fr-FR" smtClean="0"/>
              <a:t>14</a:t>
            </a:fld>
            <a:endParaRPr lang="fr-FR"/>
          </a:p>
        </p:txBody>
      </p:sp>
    </p:spTree>
    <p:extLst>
      <p:ext uri="{BB962C8B-B14F-4D97-AF65-F5344CB8AC3E}">
        <p14:creationId xmlns:p14="http://schemas.microsoft.com/office/powerpoint/2010/main" val="151130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smtClean="0"/>
              <a:t>Bangkok, Thailand</a:t>
            </a:r>
          </a:p>
          <a:p>
            <a:pPr lvl="0"/>
            <a:r>
              <a:rPr lang="en-GB" dirty="0" smtClean="0"/>
              <a:t>28th September – 2nd October 2015 </a:t>
            </a:r>
            <a:endParaRPr lang="en-GB" dirty="0"/>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smtClean="0"/>
              <a:t>Nutrition Cluster Coordinator Training</a:t>
            </a:r>
            <a:endParaRPr lang="en-GB" dirty="0"/>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smtClean="0">
                <a:solidFill>
                  <a:schemeClr val="accent5"/>
                </a:solidFill>
              </a:rPr>
              <a:t>Registered Charity No 1079752</a:t>
            </a:r>
            <a:br>
              <a:rPr lang="en-GB" sz="1000" dirty="0" smtClean="0">
                <a:solidFill>
                  <a:schemeClr val="accent5"/>
                </a:solidFill>
              </a:rPr>
            </a:br>
            <a:r>
              <a:rPr lang="en-GB" sz="1000" dirty="0" smtClean="0">
                <a:solidFill>
                  <a:schemeClr val="accent5"/>
                </a:solidFill>
              </a:rPr>
              <a:t>RedR UK is a company limited by guarantee. Company Number 3929653</a:t>
            </a:r>
            <a:endParaRPr lang="en-GB" sz="1000" dirty="0">
              <a:solidFill>
                <a:schemeClr val="accent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p:txBody>
          <a:bodyPr/>
          <a:lstStyle/>
          <a:p>
            <a:r>
              <a:rPr lang="fr-FR" smtClean="0"/>
              <a:t>NCC Training 2013</a:t>
            </a:r>
            <a:endParaRPr lang="fr-F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NCC Training 2013</a:t>
            </a:r>
            <a:endParaRPr lang="fr-F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smtClean="0"/>
              <a:t>NCC Training 2013</a:t>
            </a:r>
            <a:endParaRPr lang="fr-F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smtClean="0"/>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smtClean="0"/>
              <a:t>Click icon to add chart</a:t>
            </a:r>
            <a:endParaRPr lang="en-CA" noProof="0" smtClean="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991973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3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4054" y="870296"/>
            <a:ext cx="6186502" cy="582594"/>
          </a:xfrm>
          <a:prstGeom prst="rect">
            <a:avLst/>
          </a:prstGeom>
        </p:spPr>
        <p:txBody>
          <a:bodyPr wrap="none"/>
          <a:lstStyle>
            <a:lvl1pPr algn="l">
              <a:defRPr sz="4400"/>
            </a:lvl1pPr>
          </a:lstStyle>
          <a:p>
            <a:r>
              <a:rPr lang="en-GB" sz="5300" dirty="0" smtClean="0">
                <a:latin typeface="Century Gothic" charset="0"/>
                <a:ea typeface="ＭＳ Ｐゴシック" charset="0"/>
              </a:rPr>
              <a:t>Nutrition Cluster Coordinator Training</a:t>
            </a:r>
            <a:endParaRPr lang="en-GB" dirty="0"/>
          </a:p>
        </p:txBody>
      </p:sp>
      <p:sp>
        <p:nvSpPr>
          <p:cNvPr id="3" name="Content Placeholder 2"/>
          <p:cNvSpPr>
            <a:spLocks noGrp="1"/>
          </p:cNvSpPr>
          <p:nvPr>
            <p:ph idx="1"/>
          </p:nvPr>
        </p:nvSpPr>
        <p:spPr>
          <a:xfrm>
            <a:off x="457200" y="2347272"/>
            <a:ext cx="8229600" cy="3778892"/>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Rectangle 6"/>
          <p:cNvSpPr/>
          <p:nvPr userDrawn="1"/>
        </p:nvSpPr>
        <p:spPr>
          <a:xfrm>
            <a:off x="26365" y="1485354"/>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userDrawn="1"/>
        </p:nvPicPr>
        <p:blipFill>
          <a:blip r:embed="rId2" cstate="print"/>
          <a:srcRect/>
          <a:stretch>
            <a:fillRect/>
          </a:stretch>
        </p:blipFill>
        <p:spPr bwMode="auto">
          <a:xfrm>
            <a:off x="23839" y="980728"/>
            <a:ext cx="508000" cy="2540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a:prstGeom prst="rect">
            <a:avLst/>
          </a:prstGeo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fr-FR" smtClean="0"/>
              <a:t>NCC Training 2013</a:t>
            </a:r>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04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fr-FR" smtClean="0"/>
              <a:t>NCC Training 2013</a:t>
            </a:r>
            <a:endParaRPr lang="fr-F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7582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a:prstGeom prst="rect">
            <a:avLst/>
          </a:prstGeo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129380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smtClean="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smtClean="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smtClean="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22/02/2016</a:t>
            </a:fld>
            <a:endParaRPr lang="fr-FR"/>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2" y="188640"/>
            <a:ext cx="5145024" cy="6644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94" r:id="rId4"/>
    <p:sldLayoutId id="2147483695"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22/02/2016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NCC Training 2013</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806817" y="4437682"/>
            <a:ext cx="5818398" cy="1367582"/>
          </a:xfrm>
          <a:solidFill>
            <a:schemeClr val="tx2"/>
          </a:solidFill>
        </p:spPr>
        <p:txBody>
          <a:bodyPr>
            <a:normAutofit/>
          </a:bodyPr>
          <a:lstStyle/>
          <a:p>
            <a:r>
              <a:rPr lang="en-GB" sz="4400" i="1" dirty="0" smtClean="0"/>
              <a:t>Lieu</a:t>
            </a:r>
          </a:p>
          <a:p>
            <a:r>
              <a:rPr lang="en-GB" sz="2400" i="1" baseline="0" dirty="0" smtClean="0"/>
              <a:t>Date </a:t>
            </a:r>
            <a:endParaRPr lang="en-GB" sz="2400" i="1" dirty="0"/>
          </a:p>
        </p:txBody>
      </p:sp>
      <p:sp>
        <p:nvSpPr>
          <p:cNvPr id="3" name="Text Placeholder 2"/>
          <p:cNvSpPr>
            <a:spLocks noGrp="1"/>
          </p:cNvSpPr>
          <p:nvPr>
            <p:ph type="body" sz="quarter" idx="15"/>
          </p:nvPr>
        </p:nvSpPr>
        <p:spPr>
          <a:xfrm>
            <a:off x="611560" y="1268760"/>
            <a:ext cx="7992888" cy="2592288"/>
          </a:xfrm>
          <a:solidFill>
            <a:schemeClr val="tx2"/>
          </a:solidFill>
        </p:spPr>
        <p:txBody>
          <a:bodyPr/>
          <a:lstStyle/>
          <a:p>
            <a:r>
              <a:rPr lang="fr-FR" sz="4800" dirty="0" smtClean="0">
                <a:ea typeface="ＭＳ Ｐゴシック" charset="0"/>
              </a:rPr>
              <a:t>Rôles et responsabilités des acteurs du cluster</a:t>
            </a:r>
          </a:p>
          <a:p>
            <a:r>
              <a:rPr lang="fr-FR" sz="4800" dirty="0" smtClean="0">
                <a:ea typeface="ＭＳ Ｐゴシック" charset="0"/>
              </a:rPr>
              <a:t>Structure du cluster</a:t>
            </a:r>
            <a:endParaRPr lang="fr-FR" sz="4800" dirty="0"/>
          </a:p>
        </p:txBody>
      </p:sp>
    </p:spTree>
    <p:extLst>
      <p:ext uri="{BB962C8B-B14F-4D97-AF65-F5344CB8AC3E}">
        <p14:creationId xmlns:p14="http://schemas.microsoft.com/office/powerpoint/2010/main" val="240891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818" y="692696"/>
            <a:ext cx="5178390" cy="864096"/>
          </a:xfrm>
        </p:spPr>
        <p:txBody>
          <a:bodyPr/>
          <a:lstStyle/>
          <a:p>
            <a:r>
              <a:rPr lang="en-GB" dirty="0" smtClean="0"/>
              <a:t>Carrousel</a:t>
            </a:r>
            <a:endParaRPr lang="en-GB" dirty="0"/>
          </a:p>
        </p:txBody>
      </p:sp>
      <p:sp>
        <p:nvSpPr>
          <p:cNvPr id="3" name="Content Placeholder 2"/>
          <p:cNvSpPr>
            <a:spLocks noGrp="1"/>
          </p:cNvSpPr>
          <p:nvPr>
            <p:ph idx="1"/>
          </p:nvPr>
        </p:nvSpPr>
        <p:spPr>
          <a:xfrm>
            <a:off x="1043608" y="1628800"/>
            <a:ext cx="7920880" cy="4752528"/>
          </a:xfrm>
        </p:spPr>
        <p:txBody>
          <a:bodyPr>
            <a:normAutofit fontScale="92500" lnSpcReduction="20000"/>
          </a:bodyPr>
          <a:lstStyle/>
          <a:p>
            <a:pPr marL="0" indent="0">
              <a:lnSpc>
                <a:spcPct val="120000"/>
              </a:lnSpc>
              <a:spcBef>
                <a:spcPts val="0"/>
              </a:spcBef>
              <a:spcAft>
                <a:spcPts val="600"/>
              </a:spcAft>
              <a:buNone/>
            </a:pPr>
            <a:r>
              <a:rPr lang="fr-FR" dirty="0"/>
              <a:t>Q</a:t>
            </a:r>
            <a:r>
              <a:rPr lang="fr-FR" dirty="0" smtClean="0"/>
              <a:t>uatre tableaux aux quatre coins </a:t>
            </a:r>
            <a:r>
              <a:rPr lang="fr-FR" dirty="0"/>
              <a:t>de la salle</a:t>
            </a:r>
            <a:r>
              <a:rPr lang="fr-FR" dirty="0"/>
              <a:t>, </a:t>
            </a:r>
            <a:r>
              <a:rPr lang="fr-FR" dirty="0"/>
              <a:t>portant</a:t>
            </a:r>
            <a:r>
              <a:rPr lang="fr-FR" dirty="0"/>
              <a:t> chacun </a:t>
            </a:r>
            <a:r>
              <a:rPr lang="fr-FR" dirty="0" smtClean="0"/>
              <a:t>le nom d’une fonction : </a:t>
            </a:r>
          </a:p>
          <a:p>
            <a:pPr>
              <a:lnSpc>
                <a:spcPct val="120000"/>
              </a:lnSpc>
              <a:spcBef>
                <a:spcPts val="0"/>
              </a:spcBef>
              <a:spcAft>
                <a:spcPts val="600"/>
              </a:spcAft>
              <a:buFontTx/>
              <a:buChar char="-"/>
            </a:pPr>
            <a:r>
              <a:rPr lang="fr-FR" dirty="0" smtClean="0"/>
              <a:t>Coordinateur de Cluster Nutrition</a:t>
            </a:r>
          </a:p>
          <a:p>
            <a:pPr>
              <a:lnSpc>
                <a:spcPct val="120000"/>
              </a:lnSpc>
              <a:spcBef>
                <a:spcPts val="0"/>
              </a:spcBef>
              <a:spcAft>
                <a:spcPts val="600"/>
              </a:spcAft>
              <a:buFontTx/>
              <a:buChar char="-"/>
            </a:pPr>
            <a:r>
              <a:rPr lang="fr-FR" dirty="0" smtClean="0"/>
              <a:t>Agence Chef de File (UNICEF)</a:t>
            </a:r>
          </a:p>
          <a:p>
            <a:pPr>
              <a:lnSpc>
                <a:spcPct val="120000"/>
              </a:lnSpc>
              <a:spcBef>
                <a:spcPts val="0"/>
              </a:spcBef>
              <a:spcAft>
                <a:spcPts val="600"/>
              </a:spcAft>
              <a:buFontTx/>
              <a:buChar char="-"/>
            </a:pPr>
            <a:r>
              <a:rPr lang="fr-FR" dirty="0" smtClean="0"/>
              <a:t>Coordinateur Humanitaire</a:t>
            </a:r>
          </a:p>
          <a:p>
            <a:pPr>
              <a:lnSpc>
                <a:spcPct val="120000"/>
              </a:lnSpc>
              <a:spcBef>
                <a:spcPts val="0"/>
              </a:spcBef>
              <a:spcAft>
                <a:spcPts val="600"/>
              </a:spcAft>
              <a:buFontTx/>
              <a:buChar char="-"/>
            </a:pPr>
            <a:r>
              <a:rPr lang="fr-FR" dirty="0" smtClean="0"/>
              <a:t>Équipe Humanitaire du Pays</a:t>
            </a:r>
          </a:p>
          <a:p>
            <a:pPr marL="0" indent="0">
              <a:lnSpc>
                <a:spcPct val="120000"/>
              </a:lnSpc>
              <a:spcBef>
                <a:spcPts val="0"/>
              </a:spcBef>
              <a:spcAft>
                <a:spcPts val="600"/>
              </a:spcAft>
              <a:buNone/>
            </a:pPr>
            <a:endParaRPr lang="fr-FR" dirty="0" smtClean="0"/>
          </a:p>
          <a:p>
            <a:pPr marL="0" indent="0">
              <a:lnSpc>
                <a:spcPct val="120000"/>
              </a:lnSpc>
              <a:spcBef>
                <a:spcPts val="0"/>
              </a:spcBef>
              <a:spcAft>
                <a:spcPts val="600"/>
              </a:spcAft>
              <a:buNone/>
            </a:pPr>
            <a:r>
              <a:rPr lang="fr-FR" dirty="0" smtClean="0"/>
              <a:t>Ecrire en dessous de chaque fonction, </a:t>
            </a:r>
            <a:r>
              <a:rPr lang="fr-FR" dirty="0"/>
              <a:t>les responsabilités qui y sont associées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6625" y="1456681"/>
            <a:ext cx="916983" cy="16122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2934984"/>
            <a:ext cx="943144" cy="18534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 y="4185084"/>
            <a:ext cx="907687" cy="159593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483114">
            <a:off x="7693500" y="-397153"/>
            <a:ext cx="1035800" cy="1794999"/>
          </a:xfrm>
          <a:prstGeom prst="rect">
            <a:avLst/>
          </a:prstGeom>
        </p:spPr>
      </p:pic>
    </p:spTree>
    <p:extLst>
      <p:ext uri="{BB962C8B-B14F-4D97-AF65-F5344CB8AC3E}">
        <p14:creationId xmlns:p14="http://schemas.microsoft.com/office/powerpoint/2010/main" val="3387211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5549626"/>
              </p:ext>
            </p:extLst>
          </p:nvPr>
        </p:nvGraphicFramePr>
        <p:xfrm>
          <a:off x="0" y="0"/>
          <a:ext cx="9900592" cy="6984645"/>
        </p:xfrm>
        <a:graphic>
          <a:graphicData uri="http://schemas.openxmlformats.org/drawingml/2006/table">
            <a:tbl>
              <a:tblPr firstRow="1" firstCol="1" bandRow="1">
                <a:tableStyleId>{5C22544A-7EE6-4342-B048-85BDC9FD1C3A}</a:tableStyleId>
              </a:tblPr>
              <a:tblGrid>
                <a:gridCol w="1831652"/>
                <a:gridCol w="8068940"/>
              </a:tblGrid>
              <a:tr h="911565">
                <a:tc>
                  <a:txBody>
                    <a:bodyPr/>
                    <a:lstStyle/>
                    <a:p>
                      <a:pPr>
                        <a:spcAft>
                          <a:spcPts val="0"/>
                        </a:spcAft>
                      </a:pPr>
                      <a:r>
                        <a:rPr lang="fr-FR" sz="1800" noProof="0" dirty="0" smtClean="0">
                          <a:effectLst/>
                        </a:rPr>
                        <a:t>Coordinateur du Cluster (CC)</a:t>
                      </a:r>
                      <a:endParaRPr lang="fr-FR" sz="2000" noProof="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326" marR="46326" marT="0" marB="0"/>
                </a:tc>
                <a:tc>
                  <a:txBody>
                    <a:bodyPr/>
                    <a:lstStyle/>
                    <a:p>
                      <a:pPr>
                        <a:spcAft>
                          <a:spcPts val="0"/>
                        </a:spcAft>
                      </a:pPr>
                      <a:r>
                        <a:rPr lang="fr-FR" sz="1800" b="0" noProof="0" dirty="0" smtClean="0">
                          <a:solidFill>
                            <a:schemeClr val="tx1"/>
                          </a:solidFill>
                          <a:effectLst/>
                        </a:rPr>
                        <a:t>Personne désignée par l'Agence chef de file au niveau </a:t>
                      </a:r>
                      <a:r>
                        <a:rPr lang="fr-FR" b="0" noProof="0" dirty="0" smtClean="0">
                          <a:solidFill>
                            <a:schemeClr val="tx1"/>
                          </a:solidFill>
                        </a:rPr>
                        <a:t>du</a:t>
                      </a:r>
                      <a:r>
                        <a:rPr lang="fr-FR" sz="1800" b="0" noProof="0" dirty="0" smtClean="0">
                          <a:solidFill>
                            <a:schemeClr val="tx1"/>
                          </a:solidFill>
                          <a:effectLst/>
                        </a:rPr>
                        <a:t> pays et responsable de la coordination et de la facilitation du travail du</a:t>
                      </a:r>
                      <a:r>
                        <a:rPr lang="fr-FR" sz="1800" b="0" baseline="0" noProof="0" dirty="0" smtClean="0">
                          <a:solidFill>
                            <a:schemeClr val="tx1"/>
                          </a:solidFill>
                          <a:effectLst/>
                        </a:rPr>
                        <a:t> cluster</a:t>
                      </a:r>
                      <a:endParaRPr lang="fr-FR" sz="1800" b="0" noProof="0" dirty="0" smtClean="0">
                        <a:solidFill>
                          <a:schemeClr val="tx1"/>
                        </a:solidFill>
                        <a:effectLst/>
                      </a:endParaRPr>
                    </a:p>
                  </a:txBody>
                  <a:tcPr marL="46326" marR="46326" marT="0" marB="0">
                    <a:solidFill>
                      <a:schemeClr val="accent5">
                        <a:lumMod val="20000"/>
                        <a:lumOff val="80000"/>
                      </a:schemeClr>
                    </a:solidFill>
                  </a:tcPr>
                </a:tc>
              </a:tr>
              <a:tr h="1519274">
                <a:tc>
                  <a:txBody>
                    <a:bodyPr/>
                    <a:lstStyle/>
                    <a:p>
                      <a:pPr>
                        <a:spcAft>
                          <a:spcPts val="0"/>
                        </a:spcAft>
                      </a:pPr>
                      <a:r>
                        <a:rPr lang="fr-FR" sz="1800" noProof="0" dirty="0" smtClean="0">
                          <a:effectLst/>
                        </a:rPr>
                        <a:t>Agence Chef de file (Cluster Lead Agency,</a:t>
                      </a:r>
                      <a:r>
                        <a:rPr lang="fr-FR" sz="1800" baseline="0" noProof="0" dirty="0" smtClean="0">
                          <a:effectLst/>
                        </a:rPr>
                        <a:t> </a:t>
                      </a:r>
                      <a:r>
                        <a:rPr lang="fr-FR" sz="1800" noProof="0" dirty="0" smtClean="0">
                          <a:effectLst/>
                        </a:rPr>
                        <a:t>CLA)</a:t>
                      </a:r>
                      <a:endParaRPr lang="fr-FR" sz="2000" noProof="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326" marR="46326" marT="0" marB="0"/>
                </a:tc>
                <a:tc>
                  <a:txBody>
                    <a:bodyPr/>
                    <a:lstStyle/>
                    <a:p>
                      <a:pPr>
                        <a:spcAft>
                          <a:spcPts val="0"/>
                        </a:spcAft>
                      </a:pPr>
                      <a:r>
                        <a:rPr lang="fr-FR" sz="1800" noProof="0" dirty="0" smtClean="0">
                          <a:effectLst/>
                        </a:rPr>
                        <a:t>Une agence/organisation qui s’engage formellement à assumer </a:t>
                      </a:r>
                      <a:r>
                        <a:rPr lang="fr-FR" noProof="0" dirty="0" smtClean="0"/>
                        <a:t>le rôle de leadership au sein de la communauté humanitaire internationale dans un secteur ou un domaine d'activité particulier, pour assurer une réponse adéquate et des hauts standards de prévisibilité, de responsabilité et de partenariat. Elle agit également comme agence de dernier recours si nécessaire.</a:t>
                      </a:r>
                      <a:endParaRPr lang="fr-FR" noProof="0" dirty="0"/>
                    </a:p>
                  </a:txBody>
                  <a:tcPr marL="46326" marR="46326" marT="0" marB="0"/>
                </a:tc>
              </a:tr>
              <a:tr h="1996322">
                <a:tc>
                  <a:txBody>
                    <a:bodyPr/>
                    <a:lstStyle/>
                    <a:p>
                      <a:pPr>
                        <a:spcAft>
                          <a:spcPts val="0"/>
                        </a:spcAft>
                      </a:pPr>
                      <a:r>
                        <a:rPr lang="fr-FR" sz="1800" noProof="0" dirty="0" smtClean="0">
                          <a:effectLst/>
                        </a:rPr>
                        <a:t>Coordinateur Humanitaire (CH)</a:t>
                      </a:r>
                      <a:endParaRPr lang="fr-FR" sz="2000" noProof="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326" marR="46326" marT="0" marB="0"/>
                </a:tc>
                <a:tc>
                  <a:txBody>
                    <a:bodyPr/>
                    <a:lstStyle/>
                    <a:p>
                      <a:pPr>
                        <a:spcAft>
                          <a:spcPts val="0"/>
                        </a:spcAft>
                      </a:pPr>
                      <a:r>
                        <a:rPr lang="fr-FR" sz="1800" noProof="0" dirty="0" smtClean="0">
                          <a:effectLst/>
                        </a:rPr>
                        <a:t>Nommé par le Secrétaire Général, </a:t>
                      </a:r>
                      <a:r>
                        <a:rPr lang="fr-FR" noProof="0" dirty="0" smtClean="0"/>
                        <a:t>le CH a la responsabilité globale de veiller à ce que la réponse internationale dans un pays donné soit stratégique, bien planifiée, inclusive, coordonnée et efficace. Ce qui nécessite l'établissement de mécanismes de coordination, un soutien </a:t>
                      </a:r>
                      <a:r>
                        <a:rPr lang="fr-FR" dirty="0" smtClean="0"/>
                        <a:t>à</a:t>
                      </a:r>
                      <a:r>
                        <a:rPr lang="fr-FR" noProof="0" dirty="0" smtClean="0"/>
                        <a:t> l'évaluation intersectorielle des besoins, la gestion de l’ informations et un soutien global pour le plaidoyer et la mobilisation des ressources nécessaire </a:t>
                      </a:r>
                      <a:r>
                        <a:rPr lang="fr-FR" dirty="0" smtClean="0"/>
                        <a:t>à </a:t>
                      </a:r>
                      <a:r>
                        <a:rPr lang="fr-FR" noProof="0" dirty="0" smtClean="0"/>
                        <a:t>la réponse </a:t>
                      </a:r>
                      <a:r>
                        <a:rPr lang="fr-FR" sz="1800" noProof="0" dirty="0" smtClean="0">
                          <a:effectLst/>
                        </a:rPr>
                        <a:t>humanitaire.</a:t>
                      </a:r>
                      <a:endParaRPr lang="fr-FR" sz="2000" noProof="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326" marR="46326" marT="0" marB="0"/>
                </a:tc>
              </a:tr>
              <a:tr h="2430838">
                <a:tc>
                  <a:txBody>
                    <a:bodyPr/>
                    <a:lstStyle/>
                    <a:p>
                      <a:pPr>
                        <a:spcAft>
                          <a:spcPts val="0"/>
                        </a:spcAft>
                      </a:pPr>
                      <a:r>
                        <a:rPr lang="fr-FR" sz="1800" noProof="0" dirty="0" smtClean="0">
                          <a:effectLst/>
                        </a:rPr>
                        <a:t>Équipe Humanitaire du pays (EHP)</a:t>
                      </a:r>
                      <a:endParaRPr lang="fr-FR" sz="2000" noProof="0" dirty="0">
                        <a:effectLst/>
                        <a:latin typeface="Cambria" panose="02040503050406030204" pitchFamily="18" charset="0"/>
                        <a:ea typeface="MS Mincho" panose="02020609040205080304" pitchFamily="49" charset="-128"/>
                        <a:cs typeface="Times New Roman" panose="02020603050405020304" pitchFamily="18" charset="0"/>
                      </a:endParaRPr>
                    </a:p>
                  </a:txBody>
                  <a:tcPr marL="46326" marR="46326" marT="0" marB="0"/>
                </a:tc>
                <a:tc>
                  <a:txBody>
                    <a:bodyPr/>
                    <a:lstStyle/>
                    <a:p>
                      <a:pPr>
                        <a:spcAft>
                          <a:spcPts val="0"/>
                        </a:spcAft>
                      </a:pPr>
                      <a:r>
                        <a:rPr lang="fr-FR" sz="2000" noProof="0" dirty="0" smtClean="0"/>
                        <a:t>Un</a:t>
                      </a:r>
                      <a:r>
                        <a:rPr lang="fr-FR" sz="2000" baseline="0" noProof="0" dirty="0" smtClean="0"/>
                        <a:t> forum </a:t>
                      </a:r>
                      <a:r>
                        <a:rPr lang="fr-FR" sz="2000" noProof="0" dirty="0" smtClean="0"/>
                        <a:t>stratégique et </a:t>
                      </a:r>
                      <a:r>
                        <a:rPr lang="fr-FR" noProof="0" dirty="0" smtClean="0"/>
                        <a:t>opérationnel pour la  prise de décisions mis en place et dirigé par le CH. Il réunit des représentants de l'ONU, l'OIM, d’ONG internationales, de la Croix-Rouge / du Croissant-Rouge. Les organismes nommés Agences Chef de file doivent représenter les clusters ainsi que leurs organisations respectives. L’EHP est chargée de réfléchir aux questions stratégiques communes liées à l'action humanitaire.</a:t>
                      </a:r>
                    </a:p>
                  </a:txBody>
                  <a:tcPr marL="46326" marR="46326" marT="0" marB="0"/>
                </a:tc>
              </a:tr>
            </a:tbl>
          </a:graphicData>
        </a:graphic>
      </p:graphicFrame>
      <p:sp>
        <p:nvSpPr>
          <p:cNvPr id="3" name="Rectangle 2"/>
          <p:cNvSpPr/>
          <p:nvPr/>
        </p:nvSpPr>
        <p:spPr>
          <a:xfrm rot="20603954">
            <a:off x="7673995" y="5548669"/>
            <a:ext cx="7956376" cy="120032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smtClean="0">
                <a:ln/>
                <a:solidFill>
                  <a:srgbClr val="EE3528"/>
                </a:solidFill>
                <a:effectLst/>
              </a:rPr>
              <a:t>Optional</a:t>
            </a:r>
            <a:endParaRPr lang="en-US" sz="7200" b="1" cap="none" spc="0" dirty="0">
              <a:ln/>
              <a:solidFill>
                <a:srgbClr val="EE3528"/>
              </a:solidFill>
              <a:effectLst/>
            </a:endParaRPr>
          </a:p>
        </p:txBody>
      </p:sp>
    </p:spTree>
    <p:extLst>
      <p:ext uri="{BB962C8B-B14F-4D97-AF65-F5344CB8AC3E}">
        <p14:creationId xmlns:p14="http://schemas.microsoft.com/office/powerpoint/2010/main" val="3765449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922114"/>
          </a:xfrm>
        </p:spPr>
        <p:txBody>
          <a:bodyPr>
            <a:normAutofit/>
          </a:bodyPr>
          <a:lstStyle/>
          <a:p>
            <a:r>
              <a:rPr lang="fr-FR" sz="4000" dirty="0" smtClean="0"/>
              <a:t>Le Coordinateur Humanitaire (CH)</a:t>
            </a:r>
            <a:endParaRPr lang="fr-FR" sz="4000" dirty="0"/>
          </a:p>
        </p:txBody>
      </p:sp>
      <p:sp>
        <p:nvSpPr>
          <p:cNvPr id="3" name="Content Placeholder 2"/>
          <p:cNvSpPr>
            <a:spLocks noGrp="1"/>
          </p:cNvSpPr>
          <p:nvPr>
            <p:ph idx="1"/>
          </p:nvPr>
        </p:nvSpPr>
        <p:spPr>
          <a:xfrm>
            <a:off x="323528" y="1556792"/>
            <a:ext cx="8640960" cy="4741987"/>
          </a:xfrm>
        </p:spPr>
        <p:txBody>
          <a:bodyPr>
            <a:normAutofit fontScale="77500" lnSpcReduction="20000"/>
          </a:bodyPr>
          <a:lstStyle/>
          <a:p>
            <a:pPr marL="0" indent="0">
              <a:lnSpc>
                <a:spcPct val="120000"/>
              </a:lnSpc>
              <a:spcBef>
                <a:spcPts val="0"/>
              </a:spcBef>
              <a:spcAft>
                <a:spcPts val="1200"/>
              </a:spcAft>
              <a:buNone/>
            </a:pPr>
            <a:r>
              <a:rPr lang="fr-FR" sz="4000" dirty="0"/>
              <a:t>A la responsabilité globale de veiller à ce que la réponse internationale dans un pays donné </a:t>
            </a:r>
            <a:r>
              <a:rPr lang="fr-FR" sz="4000" dirty="0" smtClean="0"/>
              <a:t>soit :</a:t>
            </a:r>
            <a:endParaRPr lang="fr-FR" sz="4000" dirty="0"/>
          </a:p>
          <a:p>
            <a:pPr>
              <a:lnSpc>
                <a:spcPct val="120000"/>
              </a:lnSpc>
              <a:spcBef>
                <a:spcPts val="0"/>
              </a:spcBef>
              <a:spcAft>
                <a:spcPts val="1200"/>
              </a:spcAft>
            </a:pPr>
            <a:r>
              <a:rPr lang="fr-FR" sz="4000" dirty="0" smtClean="0"/>
              <a:t>Stratégique </a:t>
            </a:r>
            <a:endParaRPr lang="fr-FR" sz="4000" dirty="0"/>
          </a:p>
          <a:p>
            <a:pPr>
              <a:lnSpc>
                <a:spcPct val="120000"/>
              </a:lnSpc>
              <a:spcBef>
                <a:spcPts val="0"/>
              </a:spcBef>
              <a:spcAft>
                <a:spcPts val="1200"/>
              </a:spcAft>
            </a:pPr>
            <a:r>
              <a:rPr lang="fr-FR" sz="4000" dirty="0" smtClean="0"/>
              <a:t>Bien planifiée </a:t>
            </a:r>
            <a:endParaRPr lang="fr-FR" sz="4000" dirty="0"/>
          </a:p>
          <a:p>
            <a:pPr>
              <a:lnSpc>
                <a:spcPct val="120000"/>
              </a:lnSpc>
              <a:spcBef>
                <a:spcPts val="0"/>
              </a:spcBef>
              <a:spcAft>
                <a:spcPts val="1200"/>
              </a:spcAft>
            </a:pPr>
            <a:r>
              <a:rPr lang="fr-FR" sz="4000" dirty="0" smtClean="0"/>
              <a:t>Comprise</a:t>
            </a:r>
            <a:endParaRPr lang="fr-FR" sz="4000" dirty="0"/>
          </a:p>
          <a:p>
            <a:pPr>
              <a:lnSpc>
                <a:spcPct val="120000"/>
              </a:lnSpc>
              <a:spcBef>
                <a:spcPts val="0"/>
              </a:spcBef>
              <a:spcAft>
                <a:spcPts val="1200"/>
              </a:spcAft>
            </a:pPr>
            <a:r>
              <a:rPr lang="fr-FR" sz="4000" dirty="0" smtClean="0"/>
              <a:t>Coordonné</a:t>
            </a:r>
            <a:r>
              <a:rPr lang="fr-FR" sz="4000" dirty="0" smtClean="0">
                <a:effectLst>
                  <a:glow rad="101600">
                    <a:srgbClr val="FFFF00">
                      <a:alpha val="75000"/>
                    </a:srgbClr>
                  </a:glow>
                </a:effectLst>
              </a:rPr>
              <a:t>e </a:t>
            </a:r>
            <a:r>
              <a:rPr lang="fr-FR" sz="4000" dirty="0" smtClean="0"/>
              <a:t>  </a:t>
            </a:r>
          </a:p>
          <a:p>
            <a:pPr>
              <a:lnSpc>
                <a:spcPct val="120000"/>
              </a:lnSpc>
              <a:spcBef>
                <a:spcPts val="0"/>
              </a:spcBef>
              <a:spcAft>
                <a:spcPts val="1200"/>
              </a:spcAft>
            </a:pPr>
            <a:r>
              <a:rPr lang="fr-FR" sz="4000" dirty="0" smtClean="0"/>
              <a:t>Efficace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12</a:t>
            </a:fld>
            <a:endParaRPr lang="fr-FR"/>
          </a:p>
        </p:txBody>
      </p:sp>
      <p:sp>
        <p:nvSpPr>
          <p:cNvPr id="7" name="Rectangle 6"/>
          <p:cNvSpPr/>
          <p:nvPr/>
        </p:nvSpPr>
        <p:spPr>
          <a:xfrm rot="19130953">
            <a:off x="289337" y="2864390"/>
            <a:ext cx="7956376" cy="156966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smtClean="0">
                <a:ln/>
                <a:solidFill>
                  <a:srgbClr val="EE3528"/>
                </a:solidFill>
                <a:effectLst/>
              </a:rPr>
              <a:t>Optional</a:t>
            </a:r>
            <a:endParaRPr lang="en-US" sz="9600" b="1" cap="none" spc="0" dirty="0">
              <a:ln/>
              <a:solidFill>
                <a:srgbClr val="EE3528"/>
              </a:solidFill>
              <a:effectLst/>
            </a:endParaRPr>
          </a:p>
        </p:txBody>
      </p:sp>
    </p:spTree>
    <p:extLst>
      <p:ext uri="{BB962C8B-B14F-4D97-AF65-F5344CB8AC3E}">
        <p14:creationId xmlns:p14="http://schemas.microsoft.com/office/powerpoint/2010/main" val="373324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764704"/>
            <a:ext cx="8229600" cy="922114"/>
          </a:xfrm>
        </p:spPr>
        <p:txBody>
          <a:bodyPr>
            <a:normAutofit/>
          </a:bodyPr>
          <a:lstStyle/>
          <a:p>
            <a:r>
              <a:rPr lang="fr-FR" sz="4000" dirty="0" smtClean="0"/>
              <a:t>L’Équipe Humanitaire Pays</a:t>
            </a:r>
            <a:endParaRPr lang="fr-FR" sz="4000" dirty="0"/>
          </a:p>
        </p:txBody>
      </p:sp>
      <p:sp>
        <p:nvSpPr>
          <p:cNvPr id="3" name="Content Placeholder 2"/>
          <p:cNvSpPr>
            <a:spLocks noGrp="1"/>
          </p:cNvSpPr>
          <p:nvPr>
            <p:ph idx="1"/>
          </p:nvPr>
        </p:nvSpPr>
        <p:spPr>
          <a:xfrm>
            <a:off x="467544" y="1556792"/>
            <a:ext cx="8676456" cy="4752528"/>
          </a:xfrm>
        </p:spPr>
        <p:txBody>
          <a:bodyPr>
            <a:normAutofit fontScale="70000" lnSpcReduction="20000"/>
          </a:bodyPr>
          <a:lstStyle/>
          <a:p>
            <a:pPr>
              <a:lnSpc>
                <a:spcPct val="120000"/>
              </a:lnSpc>
            </a:pPr>
            <a:r>
              <a:rPr lang="fr-FR" sz="4000" dirty="0" smtClean="0"/>
              <a:t>Forum pour la prise de décisions stratégiques et opérationnelles mis en place et dirigé par le CH</a:t>
            </a:r>
          </a:p>
          <a:p>
            <a:pPr>
              <a:lnSpc>
                <a:spcPct val="120000"/>
              </a:lnSpc>
            </a:pPr>
            <a:r>
              <a:rPr lang="fr-FR" sz="4000" dirty="0" smtClean="0"/>
              <a:t>L’EHP est responsable de l’atteinte d’accords sur des questions stratégiques communes liées à l'action humanitaire.</a:t>
            </a:r>
          </a:p>
          <a:p>
            <a:pPr>
              <a:lnSpc>
                <a:spcPct val="120000"/>
              </a:lnSpc>
            </a:pPr>
            <a:r>
              <a:rPr lang="fr-FR" sz="4000" dirty="0" smtClean="0"/>
              <a:t>Elle est composée </a:t>
            </a:r>
            <a:r>
              <a:rPr lang="fr-FR" sz="4000" dirty="0"/>
              <a:t>de représentants des agences des NU, de l'OIM, d’ONG internationales, et de la Croix-Rouge / du Croissant-Rouge</a:t>
            </a:r>
            <a:r>
              <a:rPr lang="fr-FR" sz="4000" dirty="0" smtClean="0"/>
              <a:t>.</a:t>
            </a:r>
          </a:p>
          <a:p>
            <a:pPr>
              <a:lnSpc>
                <a:spcPct val="120000"/>
              </a:lnSpc>
            </a:pPr>
            <a:endParaRPr lang="fr-FR" sz="40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13</a:t>
            </a:fld>
            <a:endParaRPr lang="fr-FR"/>
          </a:p>
        </p:txBody>
      </p:sp>
      <p:sp>
        <p:nvSpPr>
          <p:cNvPr id="6" name="Rectangle 5"/>
          <p:cNvSpPr/>
          <p:nvPr/>
        </p:nvSpPr>
        <p:spPr>
          <a:xfrm rot="19939253">
            <a:off x="470601" y="2889290"/>
            <a:ext cx="8208912" cy="122413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smtClean="0">
                <a:ln/>
                <a:solidFill>
                  <a:srgbClr val="EE3528"/>
                </a:solidFill>
                <a:effectLst/>
              </a:rPr>
              <a:t>Optional</a:t>
            </a:r>
            <a:endParaRPr lang="en-US" sz="7200" b="1" cap="none" spc="0" dirty="0">
              <a:ln/>
              <a:solidFill>
                <a:srgbClr val="EE3528"/>
              </a:solidFill>
              <a:effectLst/>
            </a:endParaRPr>
          </a:p>
        </p:txBody>
      </p:sp>
    </p:spTree>
    <p:extLst>
      <p:ext uri="{BB962C8B-B14F-4D97-AF65-F5344CB8AC3E}">
        <p14:creationId xmlns:p14="http://schemas.microsoft.com/office/powerpoint/2010/main" val="323758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778694"/>
            <a:ext cx="7992888" cy="1066130"/>
          </a:xfrm>
          <a:noFill/>
        </p:spPr>
        <p:txBody>
          <a:bodyPr/>
          <a:lstStyle/>
          <a:p>
            <a:r>
              <a:rPr lang="fr-FR" sz="3600" dirty="0" smtClean="0"/>
              <a:t>Agence Chef de File du Cluster</a:t>
            </a:r>
            <a:br>
              <a:rPr lang="fr-FR" sz="3600" dirty="0" smtClean="0"/>
            </a:br>
            <a:r>
              <a:rPr lang="fr-FR" sz="2400" b="0" dirty="0" smtClean="0"/>
              <a:t>(CLA, Cluster Lead Agency)</a:t>
            </a:r>
            <a:endParaRPr lang="fr-FR" sz="2400" b="0" dirty="0"/>
          </a:p>
        </p:txBody>
      </p:sp>
      <p:sp>
        <p:nvSpPr>
          <p:cNvPr id="7" name="Text Placeholder 6"/>
          <p:cNvSpPr>
            <a:spLocks noGrp="1"/>
          </p:cNvSpPr>
          <p:nvPr>
            <p:ph type="body" idx="1"/>
          </p:nvPr>
        </p:nvSpPr>
        <p:spPr>
          <a:xfrm>
            <a:off x="35496" y="2420888"/>
            <a:ext cx="4040188" cy="639762"/>
          </a:xfrm>
        </p:spPr>
        <p:txBody>
          <a:bodyPr>
            <a:noAutofit/>
          </a:bodyPr>
          <a:lstStyle/>
          <a:p>
            <a:pPr algn="ctr"/>
            <a:r>
              <a:rPr lang="fr-FR" sz="2800" smtClean="0"/>
              <a:t>Niveau mondial</a:t>
            </a:r>
            <a:endParaRPr lang="fr-FR" sz="2800"/>
          </a:p>
        </p:txBody>
      </p:sp>
      <p:sp>
        <p:nvSpPr>
          <p:cNvPr id="9" name="Text Placeholder 8"/>
          <p:cNvSpPr>
            <a:spLocks noGrp="1"/>
          </p:cNvSpPr>
          <p:nvPr>
            <p:ph type="body" sz="quarter" idx="3"/>
          </p:nvPr>
        </p:nvSpPr>
        <p:spPr/>
        <p:txBody>
          <a:bodyPr>
            <a:noAutofit/>
          </a:bodyPr>
          <a:lstStyle/>
          <a:p>
            <a:pPr algn="ctr"/>
            <a:r>
              <a:rPr lang="fr-FR" sz="2800" dirty="0" smtClean="0"/>
              <a:t>Niveau pays</a:t>
            </a:r>
            <a:endParaRPr lang="fr-FR" sz="2800" dirty="0"/>
          </a:p>
        </p:txBody>
      </p:sp>
      <p:sp>
        <p:nvSpPr>
          <p:cNvPr id="10" name="Content Placeholder 9"/>
          <p:cNvSpPr>
            <a:spLocks noGrp="1"/>
          </p:cNvSpPr>
          <p:nvPr>
            <p:ph sz="quarter" idx="4"/>
          </p:nvPr>
        </p:nvSpPr>
        <p:spPr>
          <a:xfrm>
            <a:off x="4045024" y="2174875"/>
            <a:ext cx="4919464" cy="4683125"/>
          </a:xfrm>
        </p:spPr>
        <p:txBody>
          <a:bodyPr>
            <a:noAutofit/>
          </a:bodyPr>
          <a:lstStyle/>
          <a:p>
            <a:r>
              <a:rPr lang="fr-FR" dirty="0" smtClean="0"/>
              <a:t>CLA (UNICEF)</a:t>
            </a:r>
          </a:p>
          <a:p>
            <a:r>
              <a:rPr lang="fr-FR" dirty="0" smtClean="0"/>
              <a:t>Gouvernement avec la CLA </a:t>
            </a:r>
            <a:r>
              <a:rPr lang="fr-FR" dirty="0"/>
              <a:t>en co-chef de file</a:t>
            </a:r>
          </a:p>
          <a:p>
            <a:r>
              <a:rPr lang="fr-FR" dirty="0" smtClean="0"/>
              <a:t>ONG</a:t>
            </a:r>
          </a:p>
          <a:p>
            <a:r>
              <a:rPr lang="fr-FR" dirty="0" smtClean="0"/>
              <a:t>Gouvernement avec ONG </a:t>
            </a:r>
            <a:r>
              <a:rPr lang="fr-FR" dirty="0"/>
              <a:t>en co-chef de file</a:t>
            </a:r>
          </a:p>
          <a:p>
            <a:r>
              <a:rPr lang="fr-FR" dirty="0" smtClean="0"/>
              <a:t>Gouvernement avec CLA et ONG </a:t>
            </a:r>
            <a:r>
              <a:rPr lang="fr-FR" dirty="0"/>
              <a:t>en co-</a:t>
            </a:r>
            <a:r>
              <a:rPr lang="fr-FR" dirty="0"/>
              <a:t>chefs </a:t>
            </a:r>
            <a:r>
              <a:rPr lang="fr-FR" dirty="0"/>
              <a:t>de file</a:t>
            </a:r>
          </a:p>
          <a:p>
            <a:r>
              <a:rPr lang="fr-FR" dirty="0" smtClean="0"/>
              <a:t>CLA avec ONG </a:t>
            </a:r>
            <a:r>
              <a:rPr lang="fr-FR" dirty="0"/>
              <a:t>en co-chef de file</a:t>
            </a:r>
          </a:p>
        </p:txBody>
      </p:sp>
      <p:sp>
        <p:nvSpPr>
          <p:cNvPr id="5" name="Slide Number Placeholder 4"/>
          <p:cNvSpPr>
            <a:spLocks noGrp="1"/>
          </p:cNvSpPr>
          <p:nvPr>
            <p:ph type="sldNum" sz="quarter" idx="12"/>
          </p:nvPr>
        </p:nvSpPr>
        <p:spPr/>
        <p:txBody>
          <a:bodyPr/>
          <a:lstStyle/>
          <a:p>
            <a:fld id="{463A8DF2-A33D-47C5-8292-C15D51C2C28A}" type="slidenum">
              <a:rPr lang="fr-FR" smtClean="0"/>
              <a:t>14</a:t>
            </a:fld>
            <a:endParaRPr lang="fr-FR"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0847" y="3140968"/>
            <a:ext cx="3479065" cy="797547"/>
          </a:xfrm>
        </p:spPr>
      </p:pic>
      <p:sp>
        <p:nvSpPr>
          <p:cNvPr id="8" name="Rectangle 7"/>
          <p:cNvSpPr/>
          <p:nvPr/>
        </p:nvSpPr>
        <p:spPr>
          <a:xfrm rot="20809701">
            <a:off x="-600566" y="4690221"/>
            <a:ext cx="4933275" cy="132343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000" dirty="0">
                <a:solidFill>
                  <a:schemeClr val="bg1"/>
                </a:solidFill>
              </a:rPr>
              <a:t>Et ici, au Tchad, ca se passe comment </a:t>
            </a:r>
            <a:r>
              <a:rPr lang="fr-FR" sz="4000" b="1" cap="none" spc="0" dirty="0" smtClean="0">
                <a:ln/>
                <a:solidFill>
                  <a:schemeClr val="bg1"/>
                </a:solidFill>
                <a:effectLst/>
              </a:rPr>
              <a:t>?</a:t>
            </a:r>
            <a:endParaRPr lang="fr-FR" sz="4000" b="1" cap="none" spc="0" dirty="0">
              <a:ln/>
              <a:solidFill>
                <a:schemeClr val="bg1"/>
              </a:solidFill>
              <a:effectLst/>
            </a:endParaRPr>
          </a:p>
        </p:txBody>
      </p:sp>
      <p:sp>
        <p:nvSpPr>
          <p:cNvPr id="11" name="Rectangle 10"/>
          <p:cNvSpPr/>
          <p:nvPr/>
        </p:nvSpPr>
        <p:spPr>
          <a:xfrm rot="1202189">
            <a:off x="1154935" y="2335894"/>
            <a:ext cx="7956376" cy="120032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smtClean="0">
                <a:ln/>
                <a:solidFill>
                  <a:srgbClr val="EE3528"/>
                </a:solidFill>
                <a:effectLst/>
              </a:rPr>
              <a:t>Optional</a:t>
            </a:r>
            <a:endParaRPr lang="en-US" sz="7200" b="1" cap="none" spc="0" dirty="0">
              <a:ln/>
              <a:solidFill>
                <a:srgbClr val="EE3528"/>
              </a:solidFill>
              <a:effectLst/>
            </a:endParaRPr>
          </a:p>
        </p:txBody>
      </p:sp>
    </p:spTree>
    <p:extLst>
      <p:ext uri="{BB962C8B-B14F-4D97-AF65-F5344CB8AC3E}">
        <p14:creationId xmlns:p14="http://schemas.microsoft.com/office/powerpoint/2010/main" val="314304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864096"/>
            <a:ext cx="9144000" cy="836712"/>
          </a:xfrm>
        </p:spPr>
        <p:txBody>
          <a:bodyPr>
            <a:normAutofit/>
          </a:bodyPr>
          <a:lstStyle/>
          <a:p>
            <a:r>
              <a:rPr lang="fr-FR" sz="3200" dirty="0" smtClean="0"/>
              <a:t>Responsabilités de l’UNICEF comme CLA</a:t>
            </a:r>
            <a:endParaRPr lang="fr-FR" sz="3200" dirty="0"/>
          </a:p>
        </p:txBody>
      </p:sp>
      <p:sp>
        <p:nvSpPr>
          <p:cNvPr id="35843" name="Rectangle 3"/>
          <p:cNvSpPr>
            <a:spLocks noGrp="1" noChangeArrowheads="1"/>
          </p:cNvSpPr>
          <p:nvPr>
            <p:ph idx="1"/>
          </p:nvPr>
        </p:nvSpPr>
        <p:spPr>
          <a:xfrm>
            <a:off x="-36512" y="1960240"/>
            <a:ext cx="9099579" cy="4061048"/>
          </a:xfrm>
        </p:spPr>
        <p:txBody>
          <a:bodyPr>
            <a:noAutofit/>
          </a:bodyPr>
          <a:lstStyle/>
          <a:p>
            <a:pPr marL="696913" lvl="1" indent="-457200" eaLnBrk="1" hangingPunct="1">
              <a:lnSpc>
                <a:spcPct val="110000"/>
              </a:lnSpc>
              <a:spcBef>
                <a:spcPts val="0"/>
              </a:spcBef>
              <a:spcAft>
                <a:spcPts val="1200"/>
              </a:spcAft>
              <a:buFont typeface="Arial"/>
              <a:buChar char="•"/>
            </a:pPr>
            <a:r>
              <a:rPr lang="fr-FR" dirty="0" smtClean="0">
                <a:solidFill>
                  <a:srgbClr val="262626"/>
                </a:solidFill>
              </a:rPr>
              <a:t>Mise en place des mécanismes de coordination</a:t>
            </a:r>
          </a:p>
          <a:p>
            <a:pPr marL="696913" lvl="1" indent="-457200">
              <a:lnSpc>
                <a:spcPct val="110000"/>
              </a:lnSpc>
              <a:spcBef>
                <a:spcPts val="0"/>
              </a:spcBef>
              <a:spcAft>
                <a:spcPts val="1200"/>
              </a:spcAft>
              <a:buFont typeface="Arial"/>
              <a:buChar char="•"/>
            </a:pPr>
            <a:r>
              <a:rPr lang="fr-FR" dirty="0" smtClean="0">
                <a:solidFill>
                  <a:srgbClr val="262626"/>
                </a:solidFill>
              </a:rPr>
              <a:t>Définition claire de rôles et responsabilités entre le personnel du cluster </a:t>
            </a:r>
            <a:r>
              <a:rPr lang="fr-FR" dirty="0"/>
              <a:t>et ceux </a:t>
            </a:r>
            <a:r>
              <a:rPr lang="fr-FR" dirty="0" smtClean="0">
                <a:solidFill>
                  <a:srgbClr val="262626"/>
                </a:solidFill>
              </a:rPr>
              <a:t>de la section Nutrition</a:t>
            </a:r>
          </a:p>
          <a:p>
            <a:pPr marL="696913" lvl="1" indent="-457200">
              <a:lnSpc>
                <a:spcPct val="110000"/>
              </a:lnSpc>
              <a:spcBef>
                <a:spcPts val="0"/>
              </a:spcBef>
              <a:spcAft>
                <a:spcPts val="1200"/>
              </a:spcAft>
              <a:buFont typeface="Arial"/>
              <a:buChar char="•"/>
            </a:pPr>
            <a:r>
              <a:rPr lang="fr-FR" dirty="0" smtClean="0">
                <a:solidFill>
                  <a:srgbClr val="262626"/>
                </a:solidFill>
              </a:rPr>
              <a:t>Assurer les coûts du personnel du cluster</a:t>
            </a:r>
          </a:p>
          <a:p>
            <a:pPr marL="696913" lvl="1" indent="-457200" eaLnBrk="1" hangingPunct="1">
              <a:lnSpc>
                <a:spcPct val="110000"/>
              </a:lnSpc>
              <a:spcBef>
                <a:spcPts val="0"/>
              </a:spcBef>
              <a:spcAft>
                <a:spcPts val="1200"/>
              </a:spcAft>
              <a:buFont typeface="Arial"/>
              <a:buChar char="•"/>
            </a:pPr>
            <a:r>
              <a:rPr lang="fr-FR" dirty="0" smtClean="0">
                <a:solidFill>
                  <a:srgbClr val="262626"/>
                </a:solidFill>
              </a:rPr>
              <a:t>Mobilisation des ressources au nom du cluster</a:t>
            </a:r>
          </a:p>
          <a:p>
            <a:pPr marL="696913" lvl="1" indent="-457200" eaLnBrk="1" hangingPunct="1">
              <a:lnSpc>
                <a:spcPct val="110000"/>
              </a:lnSpc>
              <a:spcBef>
                <a:spcPts val="0"/>
              </a:spcBef>
              <a:spcAft>
                <a:spcPts val="1200"/>
              </a:spcAft>
              <a:buFont typeface="Arial"/>
              <a:buChar char="•"/>
            </a:pPr>
            <a:r>
              <a:rPr lang="fr-FR" dirty="0"/>
              <a:t>Agence</a:t>
            </a:r>
            <a:r>
              <a:rPr lang="fr-FR" dirty="0" smtClean="0">
                <a:solidFill>
                  <a:srgbClr val="262626"/>
                </a:solidFill>
              </a:rPr>
              <a:t> de dernier recours </a:t>
            </a:r>
          </a:p>
        </p:txBody>
      </p:sp>
    </p:spTree>
    <p:extLst>
      <p:ext uri="{BB962C8B-B14F-4D97-AF65-F5344CB8AC3E}">
        <p14:creationId xmlns:p14="http://schemas.microsoft.com/office/powerpoint/2010/main" val="23418563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6186502" cy="582594"/>
          </a:xfrm>
        </p:spPr>
        <p:txBody>
          <a:bodyPr/>
          <a:lstStyle/>
          <a:p>
            <a:r>
              <a:rPr lang="fr-FR" dirty="0" smtClean="0">
                <a:effectLst>
                  <a:glow rad="101600">
                    <a:srgbClr val="FFFF00">
                      <a:alpha val="75000"/>
                    </a:srgbClr>
                  </a:glow>
                </a:effectLst>
              </a:rPr>
              <a:t>Agence</a:t>
            </a:r>
            <a:r>
              <a:rPr lang="fr-FR" dirty="0" smtClean="0"/>
              <a:t> de dernier recours</a:t>
            </a:r>
            <a:endParaRPr lang="fr-FR" dirty="0"/>
          </a:p>
        </p:txBody>
      </p:sp>
      <p:sp>
        <p:nvSpPr>
          <p:cNvPr id="17411" name="Rectangle 3"/>
          <p:cNvSpPr>
            <a:spLocks noGrp="1" noChangeArrowheads="1"/>
          </p:cNvSpPr>
          <p:nvPr>
            <p:ph idx="1"/>
          </p:nvPr>
        </p:nvSpPr>
        <p:spPr>
          <a:xfrm>
            <a:off x="323528" y="1700808"/>
            <a:ext cx="8363272" cy="4680520"/>
          </a:xfrm>
        </p:spPr>
        <p:txBody>
          <a:bodyPr/>
          <a:lstStyle/>
          <a:p>
            <a:pPr eaLnBrk="1" hangingPunct="1">
              <a:buFontTx/>
              <a:buNone/>
            </a:pPr>
            <a:r>
              <a:rPr lang="fr-FR" dirty="0" smtClean="0">
                <a:ea typeface="ＭＳ Ｐゴシック" pitchFamily="-110" charset="-128"/>
              </a:rPr>
              <a:t>S’il existe de lacunes </a:t>
            </a:r>
            <a:r>
              <a:rPr lang="fr-FR" dirty="0"/>
              <a:t>importantes :</a:t>
            </a:r>
          </a:p>
          <a:p>
            <a:pPr lvl="1" eaLnBrk="1" hangingPunct="1">
              <a:spcBef>
                <a:spcPct val="40000"/>
              </a:spcBef>
            </a:pPr>
            <a:r>
              <a:rPr lang="fr-FR" dirty="0"/>
              <a:t>Appel à tout les partenaires pertinents pour y remédier.</a:t>
            </a:r>
          </a:p>
          <a:p>
            <a:pPr eaLnBrk="1" hangingPunct="1">
              <a:spcBef>
                <a:spcPct val="40000"/>
              </a:spcBef>
              <a:buFontTx/>
              <a:buNone/>
            </a:pPr>
            <a:r>
              <a:rPr lang="fr-FR" dirty="0"/>
              <a:t>Si ça échoue :</a:t>
            </a:r>
          </a:p>
          <a:p>
            <a:pPr lvl="1">
              <a:spcBef>
                <a:spcPct val="40000"/>
              </a:spcBef>
            </a:pPr>
            <a:r>
              <a:rPr lang="fr-FR" dirty="0"/>
              <a:t>Possibilité de </a:t>
            </a:r>
            <a:r>
              <a:rPr lang="fr-FR" dirty="0"/>
              <a:t>s’engager en tant qu’agence de dernier recours </a:t>
            </a:r>
            <a:r>
              <a:rPr lang="fr-FR" dirty="0"/>
              <a:t>pour </a:t>
            </a:r>
            <a:r>
              <a:rPr lang="fr-FR" dirty="0"/>
              <a:t>y remédier</a:t>
            </a:r>
            <a:r>
              <a:rPr lang="fr-FR" dirty="0"/>
              <a:t>.</a:t>
            </a:r>
          </a:p>
          <a:p>
            <a:pPr lvl="1">
              <a:spcBef>
                <a:spcPct val="40000"/>
              </a:spcBef>
            </a:pPr>
            <a:r>
              <a:rPr lang="fr-FR" dirty="0"/>
              <a:t>Si manque de fonds : </a:t>
            </a:r>
          </a:p>
          <a:p>
            <a:pPr lvl="1">
              <a:spcBef>
                <a:spcPct val="40000"/>
              </a:spcBef>
            </a:pPr>
            <a:r>
              <a:rPr lang="fr-FR" dirty="0"/>
              <a:t>Mobilisation de ressources </a:t>
            </a:r>
            <a:r>
              <a:rPr lang="fr-FR" dirty="0"/>
              <a:t>aup</a:t>
            </a:r>
            <a:r>
              <a:rPr lang="fr-FR" dirty="0" smtClean="0">
                <a:ea typeface="ＭＳ Ｐゴシック" pitchFamily="-110" charset="-128"/>
              </a:rPr>
              <a:t>rès du CH et des bailleurs </a:t>
            </a:r>
            <a:endParaRPr lang="fr-FR" dirty="0" smtClean="0">
              <a:solidFill>
                <a:srgbClr val="FF0000"/>
              </a:solidFill>
              <a:ea typeface="ＭＳ Ｐゴシック" pitchFamily="-110" charset="-128"/>
            </a:endParaRPr>
          </a:p>
        </p:txBody>
      </p:sp>
      <p:sp>
        <p:nvSpPr>
          <p:cNvPr id="4" name="Rectangle 3"/>
          <p:cNvSpPr/>
          <p:nvPr/>
        </p:nvSpPr>
        <p:spPr>
          <a:xfrm rot="21059369">
            <a:off x="1172742" y="2714949"/>
            <a:ext cx="7537650" cy="1323439"/>
          </a:xfrm>
          <a:prstGeom prst="rect">
            <a:avLst/>
          </a:prstGeom>
          <a:solidFill>
            <a:schemeClr val="tx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fr-FR" sz="4000" b="0" cap="none" spc="0" dirty="0" smtClean="0">
                <a:ln w="0"/>
                <a:solidFill>
                  <a:srgbClr val="FFFFFF"/>
                </a:solidFill>
                <a:effectLst>
                  <a:outerShdw blurRad="38100" dist="25400" dir="5400000" algn="ctr" rotWithShape="0">
                    <a:srgbClr val="6E747A">
                      <a:alpha val="43000"/>
                    </a:srgbClr>
                  </a:outerShdw>
                </a:effectLst>
              </a:rPr>
              <a:t>Qu’est-ce que </a:t>
            </a:r>
            <a:r>
              <a:rPr lang="fr-FR" sz="4000" dirty="0">
                <a:solidFill>
                  <a:schemeClr val="bg1"/>
                </a:solidFill>
              </a:rPr>
              <a:t>cela veut dire pour la Nutrition?</a:t>
            </a:r>
            <a:endParaRPr lang="fr-FR" sz="4000" dirty="0">
              <a:solidFill>
                <a:schemeClr val="bg1"/>
              </a:solidFill>
            </a:endParaRPr>
          </a:p>
        </p:txBody>
      </p:sp>
    </p:spTree>
    <p:extLst>
      <p:ext uri="{BB962C8B-B14F-4D97-AF65-F5344CB8AC3E}">
        <p14:creationId xmlns:p14="http://schemas.microsoft.com/office/powerpoint/2010/main" val="59458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8904" y="692696"/>
            <a:ext cx="8229600" cy="864096"/>
          </a:xfrm>
        </p:spPr>
        <p:txBody>
          <a:bodyPr/>
          <a:lstStyle/>
          <a:p>
            <a:r>
              <a:rPr lang="fr-FR" dirty="0" smtClean="0"/>
              <a:t>Responsabilités du CCN</a:t>
            </a:r>
            <a:endParaRPr lang="fr-FR" dirty="0"/>
          </a:p>
        </p:txBody>
      </p:sp>
      <p:sp>
        <p:nvSpPr>
          <p:cNvPr id="5" name="Content Placeholder 4"/>
          <p:cNvSpPr>
            <a:spLocks noGrp="1"/>
          </p:cNvSpPr>
          <p:nvPr>
            <p:ph idx="1"/>
          </p:nvPr>
        </p:nvSpPr>
        <p:spPr>
          <a:xfrm>
            <a:off x="31254" y="1628800"/>
            <a:ext cx="6922758" cy="4958011"/>
          </a:xfrm>
        </p:spPr>
        <p:txBody>
          <a:bodyPr>
            <a:normAutofit fontScale="70000" lnSpcReduction="20000"/>
          </a:bodyPr>
          <a:lstStyle/>
          <a:p>
            <a:r>
              <a:rPr lang="fr-FR" dirty="0"/>
              <a:t>Mise en place et gestion de la coordination nationale et sous-nationale</a:t>
            </a:r>
          </a:p>
          <a:p>
            <a:r>
              <a:rPr lang="fr-FR" dirty="0"/>
              <a:t>Faciliter les évaluations de besoins</a:t>
            </a:r>
          </a:p>
          <a:p>
            <a:r>
              <a:rPr lang="fr-FR" dirty="0"/>
              <a:t>Identifier et combler </a:t>
            </a:r>
            <a:r>
              <a:rPr lang="fr-FR" dirty="0"/>
              <a:t>l</a:t>
            </a:r>
            <a:r>
              <a:rPr lang="fr-FR" dirty="0"/>
              <a:t>es lacunes, corriger les </a:t>
            </a:r>
            <a:r>
              <a:rPr lang="fr-FR" dirty="0"/>
              <a:t>doublons</a:t>
            </a:r>
          </a:p>
          <a:p>
            <a:r>
              <a:rPr lang="fr-FR" dirty="0"/>
              <a:t>Assurer le flux de l’information</a:t>
            </a:r>
          </a:p>
          <a:p>
            <a:r>
              <a:rPr lang="fr-FR" dirty="0"/>
              <a:t>Soutenir l’application des standards et </a:t>
            </a:r>
            <a:r>
              <a:rPr lang="fr-FR" dirty="0"/>
              <a:t>des normes </a:t>
            </a:r>
          </a:p>
          <a:p>
            <a:r>
              <a:rPr lang="fr-FR" dirty="0"/>
              <a:t>Plaidoyer</a:t>
            </a:r>
          </a:p>
          <a:p>
            <a:r>
              <a:rPr lang="fr-FR" dirty="0"/>
              <a:t>Mobilisation de</a:t>
            </a:r>
            <a:r>
              <a:rPr lang="fr-FR" dirty="0"/>
              <a:t>s</a:t>
            </a:r>
            <a:r>
              <a:rPr lang="fr-FR" dirty="0"/>
              <a:t> ressources (incl. fonds)</a:t>
            </a:r>
          </a:p>
          <a:p>
            <a:r>
              <a:rPr lang="fr-FR" dirty="0"/>
              <a:t>Faciliter le développement du Plan Stratégique de Réponse du Cluster </a:t>
            </a:r>
          </a:p>
          <a:p>
            <a:r>
              <a:rPr lang="fr-FR" dirty="0"/>
              <a:t>Assurer le suivi de la performance du cluster </a:t>
            </a:r>
          </a:p>
          <a:p>
            <a:r>
              <a:rPr lang="fr-FR" dirty="0"/>
              <a:t>Coordination!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012" y="1600200"/>
            <a:ext cx="1732788" cy="18196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782" y="3651641"/>
            <a:ext cx="1741018" cy="1827886"/>
          </a:xfrm>
          <a:prstGeom prst="rect">
            <a:avLst/>
          </a:prstGeom>
        </p:spPr>
      </p:pic>
      <p:sp>
        <p:nvSpPr>
          <p:cNvPr id="8" name="Rectangle 7"/>
          <p:cNvSpPr/>
          <p:nvPr/>
        </p:nvSpPr>
        <p:spPr>
          <a:xfrm rot="1389518">
            <a:off x="2872687" y="1459908"/>
            <a:ext cx="7845329" cy="1754327"/>
          </a:xfrm>
          <a:prstGeom prst="rect">
            <a:avLst/>
          </a:prstGeom>
          <a:solidFill>
            <a:schemeClr val="tx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cap="none" spc="0" dirty="0" smtClean="0">
                <a:ln/>
                <a:solidFill>
                  <a:srgbClr val="FFFFFF"/>
                </a:solidFill>
                <a:effectLst/>
              </a:rPr>
              <a:t>Et beaucoup d’autres choses…</a:t>
            </a:r>
            <a:endParaRPr lang="fr-FR" sz="5400" cap="none" spc="0" dirty="0">
              <a:ln/>
              <a:solidFill>
                <a:srgbClr val="FFFFFF"/>
              </a:solidFill>
              <a:effectLst/>
            </a:endParaRPr>
          </a:p>
        </p:txBody>
      </p:sp>
    </p:spTree>
    <p:extLst>
      <p:ext uri="{BB962C8B-B14F-4D97-AF65-F5344CB8AC3E}">
        <p14:creationId xmlns:p14="http://schemas.microsoft.com/office/powerpoint/2010/main" val="1690393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5778" y="758174"/>
            <a:ext cx="6186502" cy="582594"/>
          </a:xfrm>
        </p:spPr>
        <p:txBody>
          <a:bodyPr>
            <a:normAutofit fontScale="90000"/>
          </a:bodyPr>
          <a:lstStyle/>
          <a:p>
            <a:r>
              <a:rPr lang="fr-FR" dirty="0" smtClean="0"/>
              <a:t>La place du CCN</a:t>
            </a:r>
            <a:endParaRPr lang="fr-F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2414930"/>
              </p:ext>
            </p:extLst>
          </p:nvPr>
        </p:nvGraphicFramePr>
        <p:xfrm>
          <a:off x="2397861" y="4053577"/>
          <a:ext cx="3527885" cy="216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able3.gif"/>
          <p:cNvPicPr>
            <a:picLocks noChangeAspect="1"/>
          </p:cNvPicPr>
          <p:nvPr/>
        </p:nvPicPr>
        <p:blipFill rotWithShape="1">
          <a:blip r:embed="rId7">
            <a:extLst>
              <a:ext uri="{28A0092B-C50C-407E-A947-70E740481C1C}">
                <a14:useLocalDpi xmlns:a14="http://schemas.microsoft.com/office/drawing/2010/main" val="0"/>
              </a:ext>
            </a:extLst>
          </a:blip>
          <a:srcRect t="14010" b="45488"/>
          <a:stretch/>
        </p:blipFill>
        <p:spPr>
          <a:xfrm>
            <a:off x="-25698" y="1916832"/>
            <a:ext cx="9278218" cy="1942964"/>
          </a:xfrm>
          <a:prstGeom prst="rect">
            <a:avLst/>
          </a:prstGeom>
        </p:spPr>
      </p:pic>
      <p:sp>
        <p:nvSpPr>
          <p:cNvPr id="3" name="Oval 2"/>
          <p:cNvSpPr/>
          <p:nvPr/>
        </p:nvSpPr>
        <p:spPr>
          <a:xfrm>
            <a:off x="5436096" y="2682491"/>
            <a:ext cx="1656184" cy="129128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p:cNvSpPr txBox="1"/>
          <p:nvPr/>
        </p:nvSpPr>
        <p:spPr>
          <a:xfrm>
            <a:off x="-8502" y="6165304"/>
            <a:ext cx="9004388" cy="523220"/>
          </a:xfrm>
          <a:prstGeom prst="rect">
            <a:avLst/>
          </a:prstGeom>
          <a:noFill/>
        </p:spPr>
        <p:txBody>
          <a:bodyPr wrap="none" rtlCol="0">
            <a:spAutoFit/>
          </a:bodyPr>
          <a:lstStyle/>
          <a:p>
            <a:pPr algn="ctr"/>
            <a:r>
              <a:rPr lang="fr-FR" sz="2800" dirty="0"/>
              <a:t>Cependant, </a:t>
            </a:r>
            <a:r>
              <a:rPr lang="fr-FR" sz="2800" dirty="0" smtClean="0"/>
              <a:t>des variations de ce modèle sont possibles</a:t>
            </a:r>
            <a:endParaRPr lang="fr-FR" sz="2800" dirty="0"/>
          </a:p>
        </p:txBody>
      </p:sp>
    </p:spTree>
    <p:extLst>
      <p:ext uri="{BB962C8B-B14F-4D97-AF65-F5344CB8AC3E}">
        <p14:creationId xmlns:p14="http://schemas.microsoft.com/office/powerpoint/2010/main" val="77364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5144" b="4016"/>
          <a:stretch/>
        </p:blipFill>
        <p:spPr>
          <a:xfrm>
            <a:off x="0" y="0"/>
            <a:ext cx="9144000" cy="7043652"/>
          </a:xfrm>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19</a:t>
            </a:fld>
            <a:endParaRPr lang="fr-FR"/>
          </a:p>
        </p:txBody>
      </p:sp>
      <p:sp>
        <p:nvSpPr>
          <p:cNvPr id="3" name="TextBox 2"/>
          <p:cNvSpPr txBox="1"/>
          <p:nvPr/>
        </p:nvSpPr>
        <p:spPr>
          <a:xfrm>
            <a:off x="11004" y="188640"/>
            <a:ext cx="3480875" cy="3046988"/>
          </a:xfrm>
          <a:prstGeom prst="rect">
            <a:avLst/>
          </a:prstGeom>
          <a:solidFill>
            <a:schemeClr val="tx1"/>
          </a:solidFill>
        </p:spPr>
        <p:txBody>
          <a:bodyPr wrap="square" rtlCol="0">
            <a:spAutoFit/>
          </a:bodyPr>
          <a:lstStyle/>
          <a:p>
            <a:r>
              <a:rPr lang="fr-FR" sz="3200" dirty="0" smtClean="0">
                <a:solidFill>
                  <a:schemeClr val="bg1"/>
                </a:solidFill>
              </a:rPr>
              <a:t>Le CCN et/ou l’équipe de coordination du cluster ne travaillent pas seuls …</a:t>
            </a:r>
            <a:endParaRPr lang="fr-FR" sz="3200" dirty="0">
              <a:solidFill>
                <a:schemeClr val="bg1"/>
              </a:solidFill>
            </a:endParaRPr>
          </a:p>
        </p:txBody>
      </p:sp>
    </p:spTree>
    <p:extLst>
      <p:ext uri="{BB962C8B-B14F-4D97-AF65-F5344CB8AC3E}">
        <p14:creationId xmlns:p14="http://schemas.microsoft.com/office/powerpoint/2010/main" val="2359054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6474534" cy="798618"/>
          </a:xfrm>
        </p:spPr>
        <p:txBody>
          <a:bodyPr/>
          <a:lstStyle/>
          <a:p>
            <a:r>
              <a:rPr lang="fr-FR" sz="4000" dirty="0" smtClean="0"/>
              <a:t>Objectifs de la </a:t>
            </a:r>
            <a:r>
              <a:rPr lang="fr-FR" sz="4000" dirty="0"/>
              <a:t>séance</a:t>
            </a:r>
            <a:endParaRPr lang="fr-FR" sz="4000" dirty="0"/>
          </a:p>
        </p:txBody>
      </p:sp>
      <p:sp>
        <p:nvSpPr>
          <p:cNvPr id="583682" name="Rectangle 2"/>
          <p:cNvSpPr>
            <a:spLocks noGrp="1" noChangeArrowheads="1"/>
          </p:cNvSpPr>
          <p:nvPr>
            <p:ph idx="1"/>
          </p:nvPr>
        </p:nvSpPr>
        <p:spPr>
          <a:xfrm>
            <a:off x="0" y="1700808"/>
            <a:ext cx="9144000" cy="4608512"/>
          </a:xfrm>
        </p:spPr>
        <p:txBody>
          <a:bodyPr>
            <a:normAutofit/>
          </a:bodyPr>
          <a:lstStyle/>
          <a:p>
            <a:pPr marL="271463" indent="0" defTabSz="449263">
              <a:spcBef>
                <a:spcPts val="0"/>
              </a:spcBef>
              <a:spcAft>
                <a:spcPts val="600"/>
              </a:spcAft>
              <a:buNone/>
            </a:pPr>
            <a:r>
              <a:rPr lang="fr-FR" dirty="0"/>
              <a:t>À</a:t>
            </a:r>
            <a:r>
              <a:rPr lang="fr-FR" dirty="0"/>
              <a:t> </a:t>
            </a:r>
            <a:r>
              <a:rPr lang="fr-FR" dirty="0"/>
              <a:t>la fin de cette séance</a:t>
            </a:r>
            <a:r>
              <a:rPr lang="fr-FR" dirty="0" smtClean="0"/>
              <a:t>, </a:t>
            </a:r>
            <a:r>
              <a:rPr lang="fr-FR" dirty="0"/>
              <a:t>les participants seront capables de </a:t>
            </a:r>
            <a:r>
              <a:rPr lang="fr-FR" dirty="0" smtClean="0"/>
              <a:t>:</a:t>
            </a:r>
          </a:p>
          <a:p>
            <a:pPr marL="728663" indent="-457200" defTabSz="449263">
              <a:spcBef>
                <a:spcPts val="0"/>
              </a:spcBef>
              <a:spcAft>
                <a:spcPts val="600"/>
              </a:spcAft>
            </a:pPr>
            <a:r>
              <a:rPr lang="fr-FR" sz="2800" dirty="0" smtClean="0"/>
              <a:t>Lister les fonctions du CCN, de l’agence chef de file (CLA) et du Cadre de </a:t>
            </a:r>
            <a:r>
              <a:rPr lang="fr-FR" dirty="0"/>
              <a:t>Responsabilité</a:t>
            </a:r>
          </a:p>
          <a:p>
            <a:pPr marL="728663" indent="-457200" defTabSz="449263">
              <a:spcBef>
                <a:spcPts val="0"/>
              </a:spcBef>
              <a:spcAft>
                <a:spcPts val="600"/>
              </a:spcAft>
            </a:pPr>
            <a:r>
              <a:rPr lang="fr-FR" sz="2800" dirty="0"/>
              <a:t>Décrire </a:t>
            </a:r>
            <a:r>
              <a:rPr lang="fr-FR" sz="2800" dirty="0" smtClean="0"/>
              <a:t>les fonctions du Groupe de Conseil Stratégique (SGA) et des Groupes de travail Techniques </a:t>
            </a:r>
          </a:p>
          <a:p>
            <a:pPr marL="728663" indent="-457200" defTabSz="449263">
              <a:spcBef>
                <a:spcPts val="0"/>
              </a:spcBef>
              <a:spcAft>
                <a:spcPts val="600"/>
              </a:spcAft>
            </a:pPr>
            <a:r>
              <a:rPr lang="fr-FR" sz="2800" dirty="0"/>
              <a:t>Expliquer</a:t>
            </a:r>
            <a:r>
              <a:rPr lang="fr-FR" sz="2800" dirty="0" smtClean="0"/>
              <a:t> la </a:t>
            </a:r>
            <a:r>
              <a:rPr lang="fr-FR" sz="2800" dirty="0"/>
              <a:t>logique de </a:t>
            </a:r>
            <a:r>
              <a:rPr lang="fr-FR" sz="2800" dirty="0" smtClean="0"/>
              <a:t>la coordination </a:t>
            </a:r>
            <a:r>
              <a:rPr lang="fr-FR" sz="2800" dirty="0"/>
              <a:t>sous-</a:t>
            </a:r>
            <a:r>
              <a:rPr lang="fr-FR" sz="2800" dirty="0" smtClean="0"/>
              <a:t>nationale</a:t>
            </a:r>
            <a:endParaRPr lang="fr-FR" sz="2800" dirty="0"/>
          </a:p>
        </p:txBody>
      </p:sp>
      <p:pic>
        <p:nvPicPr>
          <p:cNvPr id="5124" name="Picture 7" descr="objectives"/>
          <p:cNvPicPr>
            <a:picLocks noChangeAspect="1" noChangeArrowheads="1"/>
          </p:cNvPicPr>
          <p:nvPr/>
        </p:nvPicPr>
        <p:blipFill>
          <a:blip r:embed="rId3" cstate="print"/>
          <a:srcRect/>
          <a:stretch>
            <a:fillRect/>
          </a:stretch>
        </p:blipFill>
        <p:spPr bwMode="auto">
          <a:xfrm>
            <a:off x="7576140" y="548680"/>
            <a:ext cx="1539230" cy="1076462"/>
          </a:xfrm>
          <a:prstGeom prst="rect">
            <a:avLst/>
          </a:prstGeom>
          <a:noFill/>
          <a:ln w="9525">
            <a:noFill/>
            <a:miter lim="800000"/>
            <a:headEnd/>
            <a:tailEnd/>
          </a:ln>
        </p:spPr>
      </p:pic>
      <p:sp>
        <p:nvSpPr>
          <p:cNvPr id="5125" name="Rectangle 9"/>
          <p:cNvSpPr>
            <a:spLocks noChangeArrowheads="1"/>
          </p:cNvSpPr>
          <p:nvPr/>
        </p:nvSpPr>
        <p:spPr bwMode="auto">
          <a:xfrm>
            <a:off x="457200" y="6388100"/>
            <a:ext cx="2209800" cy="476250"/>
          </a:xfrm>
          <a:prstGeom prst="rect">
            <a:avLst/>
          </a:prstGeom>
          <a:noFill/>
          <a:ln w="9525">
            <a:noFill/>
            <a:miter lim="800000"/>
            <a:headEnd/>
            <a:tailEnd/>
          </a:ln>
        </p:spPr>
        <p:txBody>
          <a:bodyPr/>
          <a:lstStyle/>
          <a:p>
            <a:pPr defTabSz="1042988"/>
            <a:r>
              <a:rPr lang="en-GB" sz="900">
                <a:solidFill>
                  <a:schemeClr val="bg1"/>
                </a:solidFill>
                <a:latin typeface="Arial" pitchFamily="34" charset="0"/>
              </a:rPr>
              <a:t>2009	</a:t>
            </a:r>
            <a:endParaRPr lang="en-GB" sz="3900" b="1">
              <a:solidFill>
                <a:srgbClr val="000066"/>
              </a:solidFill>
              <a:latin typeface="Arial" pitchFamily="34" charset="0"/>
            </a:endParaRPr>
          </a:p>
        </p:txBody>
      </p:sp>
    </p:spTree>
    <p:extLst>
      <p:ext uri="{BB962C8B-B14F-4D97-AF65-F5344CB8AC3E}">
        <p14:creationId xmlns:p14="http://schemas.microsoft.com/office/powerpoint/2010/main" val="252723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836712"/>
            <a:ext cx="9144000" cy="724942"/>
          </a:xfrm>
        </p:spPr>
        <p:txBody>
          <a:bodyPr>
            <a:normAutofit/>
          </a:bodyPr>
          <a:lstStyle/>
          <a:p>
            <a:r>
              <a:rPr lang="fr-FR" sz="2800" dirty="0" smtClean="0"/>
              <a:t>Qui </a:t>
            </a:r>
            <a:r>
              <a:rPr lang="fr-FR" sz="2800" dirty="0"/>
              <a:t>compose</a:t>
            </a:r>
            <a:r>
              <a:rPr lang="fr-FR" sz="2800" dirty="0" smtClean="0"/>
              <a:t> l’équipe de</a:t>
            </a:r>
            <a:r>
              <a:rPr lang="fr-FR" sz="3200" dirty="0" smtClean="0"/>
              <a:t> </a:t>
            </a:r>
            <a:r>
              <a:rPr lang="fr-FR" sz="2800" dirty="0" smtClean="0"/>
              <a:t>coordination</a:t>
            </a:r>
            <a:r>
              <a:rPr lang="fr-FR" sz="3200" dirty="0" smtClean="0"/>
              <a:t> </a:t>
            </a:r>
            <a:r>
              <a:rPr lang="fr-FR" sz="2800" dirty="0" smtClean="0"/>
              <a:t>du cluster ? </a:t>
            </a:r>
            <a:endParaRPr lang="fr-FR" sz="2800" dirty="0"/>
          </a:p>
        </p:txBody>
      </p:sp>
      <p:sp>
        <p:nvSpPr>
          <p:cNvPr id="3" name="Content Placeholder 2"/>
          <p:cNvSpPr>
            <a:spLocks noGrp="1"/>
          </p:cNvSpPr>
          <p:nvPr>
            <p:ph idx="1"/>
          </p:nvPr>
        </p:nvSpPr>
        <p:spPr>
          <a:xfrm>
            <a:off x="0" y="1556792"/>
            <a:ext cx="9144000" cy="4896544"/>
          </a:xfrm>
        </p:spPr>
        <p:txBody>
          <a:bodyPr>
            <a:noAutofit/>
          </a:bodyPr>
          <a:lstStyle/>
          <a:p>
            <a:pPr marL="0" indent="0">
              <a:buNone/>
            </a:pPr>
            <a:r>
              <a:rPr lang="fr-FR" sz="2400" dirty="0" smtClean="0"/>
              <a:t>Idéalement </a:t>
            </a:r>
          </a:p>
          <a:p>
            <a:r>
              <a:rPr lang="fr-FR" sz="2400" dirty="0" smtClean="0"/>
              <a:t>Le coordinateur du cluster (CCN)</a:t>
            </a:r>
          </a:p>
          <a:p>
            <a:r>
              <a:rPr lang="fr-FR" sz="2400" dirty="0"/>
              <a:t>L’adjoint du CCN (peut être un </a:t>
            </a:r>
            <a:r>
              <a:rPr lang="fr-FR" sz="2400" dirty="0"/>
              <a:t>employé </a:t>
            </a:r>
            <a:r>
              <a:rPr lang="fr-FR" sz="2400" dirty="0"/>
              <a:t>national ou d’une ONG, </a:t>
            </a:r>
            <a:r>
              <a:rPr lang="fr-FR" sz="2400" dirty="0"/>
              <a:t>notamment dans les phases avancées du </a:t>
            </a:r>
            <a:r>
              <a:rPr lang="fr-FR" sz="2400" dirty="0"/>
              <a:t>cluster)</a:t>
            </a:r>
          </a:p>
          <a:p>
            <a:r>
              <a:rPr lang="fr-FR" sz="2400" dirty="0"/>
              <a:t>Un</a:t>
            </a:r>
            <a:r>
              <a:rPr lang="fr-FR" sz="2400" dirty="0"/>
              <a:t> Gestionnaire de l’Information</a:t>
            </a:r>
          </a:p>
          <a:p>
            <a:r>
              <a:rPr lang="fr-FR" sz="2400" dirty="0"/>
              <a:t>Un Spécialiste GIS </a:t>
            </a:r>
            <a:r>
              <a:rPr lang="fr-FR" sz="2400" dirty="0" err="1"/>
              <a:t>Mapping</a:t>
            </a:r>
            <a:r>
              <a:rPr lang="fr-FR" sz="2400" dirty="0"/>
              <a:t> (</a:t>
            </a:r>
            <a:r>
              <a:rPr lang="fr-FR" sz="2400" dirty="0"/>
              <a:t>puis, un agent </a:t>
            </a:r>
            <a:r>
              <a:rPr lang="fr-FR" sz="2400" dirty="0"/>
              <a:t>national)</a:t>
            </a:r>
          </a:p>
          <a:p>
            <a:r>
              <a:rPr lang="fr-FR" sz="2400" dirty="0"/>
              <a:t>Un</a:t>
            </a:r>
            <a:r>
              <a:rPr lang="fr-FR" sz="2400" dirty="0"/>
              <a:t> Conseiller Technique (de la CLA ou ONG ou du Gouvernement )</a:t>
            </a:r>
          </a:p>
          <a:p>
            <a:r>
              <a:rPr lang="fr-FR" sz="2400" dirty="0"/>
              <a:t>Un </a:t>
            </a:r>
            <a:r>
              <a:rPr lang="fr-FR" sz="2400" dirty="0"/>
              <a:t>Adjoint administratif</a:t>
            </a:r>
            <a:r>
              <a:rPr lang="fr-FR" sz="2400" dirty="0"/>
              <a:t>/Secré</a:t>
            </a:r>
            <a:r>
              <a:rPr lang="fr-FR" sz="2400" dirty="0" smtClean="0"/>
              <a:t>taire (poste senior avec expertise en administration locale)</a:t>
            </a:r>
          </a:p>
          <a:p>
            <a:r>
              <a:rPr lang="fr-FR" sz="2400" dirty="0"/>
              <a:t>Gestionnaire (s</a:t>
            </a:r>
            <a:r>
              <a:rPr lang="fr-FR" sz="2400" dirty="0" smtClean="0"/>
              <a:t>) de </a:t>
            </a:r>
            <a:r>
              <a:rPr lang="fr-FR" sz="2400" dirty="0"/>
              <a:t>donn</a:t>
            </a:r>
            <a:r>
              <a:rPr lang="fr-FR" sz="2400" dirty="0" smtClean="0"/>
              <a:t>ées</a:t>
            </a:r>
          </a:p>
          <a:p>
            <a:r>
              <a:rPr lang="fr-FR" sz="2400" dirty="0" smtClean="0"/>
              <a:t>Traducteur (s)</a:t>
            </a:r>
          </a:p>
          <a:p>
            <a:endParaRPr lang="fr-FR" sz="24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20</a:t>
            </a:fld>
            <a:endParaRPr lang="fr-FR"/>
          </a:p>
        </p:txBody>
      </p:sp>
    </p:spTree>
    <p:extLst>
      <p:ext uri="{BB962C8B-B14F-4D97-AF65-F5344CB8AC3E}">
        <p14:creationId xmlns:p14="http://schemas.microsoft.com/office/powerpoint/2010/main" val="3538688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21</a:t>
            </a:fld>
            <a:endParaRPr lang="fr-FR"/>
          </a:p>
        </p:txBody>
      </p:sp>
      <p:sp>
        <p:nvSpPr>
          <p:cNvPr id="8" name="Content Placeholder 7"/>
          <p:cNvSpPr>
            <a:spLocks noGrp="1"/>
          </p:cNvSpPr>
          <p:nvPr>
            <p:ph idx="1"/>
          </p:nvPr>
        </p:nvSpPr>
        <p:spPr>
          <a:xfrm>
            <a:off x="395536" y="260648"/>
            <a:ext cx="8496944" cy="4525963"/>
          </a:xfrm>
          <a:solidFill>
            <a:srgbClr val="FFFFFF"/>
          </a:solidFill>
        </p:spPr>
        <p:txBody>
          <a:bodyPr/>
          <a:lstStyle/>
          <a:p>
            <a:pPr marL="0" indent="0">
              <a:buNone/>
            </a:pPr>
            <a:r>
              <a:rPr lang="fr-FR" sz="2800" dirty="0"/>
              <a:t>L’équipe de coordination du cluster </a:t>
            </a:r>
            <a:r>
              <a:rPr lang="fr-FR" sz="2800" dirty="0"/>
              <a:t>représente/ l’espace dans lequel tous les partenaires du cluster peuvent se retrouver pour échanger </a:t>
            </a:r>
          </a:p>
        </p:txBody>
      </p:sp>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916832"/>
            <a:ext cx="4968552" cy="3721618"/>
          </a:xfrm>
          <a:prstGeom prst="rect">
            <a:avLst/>
          </a:prstGeom>
        </p:spPr>
      </p:pic>
      <p:sp>
        <p:nvSpPr>
          <p:cNvPr id="2" name="Rectangle 1"/>
          <p:cNvSpPr/>
          <p:nvPr/>
        </p:nvSpPr>
        <p:spPr>
          <a:xfrm>
            <a:off x="539552" y="5373216"/>
            <a:ext cx="8208912" cy="1200329"/>
          </a:xfrm>
          <a:prstGeom prst="rect">
            <a:avLst/>
          </a:prstGeom>
          <a:solidFill>
            <a:schemeClr val="tx2"/>
          </a:solidFill>
        </p:spPr>
        <p:txBody>
          <a:bodyPr wrap="square" lIns="91440" tIns="45720" rIns="91440" bIns="45720">
            <a:spAutoFit/>
          </a:bodyPr>
          <a:lstStyle/>
          <a:p>
            <a:pPr algn="ctr"/>
            <a:r>
              <a:rPr lang="fr-FR" sz="3600" dirty="0" smtClean="0">
                <a:ln w="0"/>
                <a:solidFill>
                  <a:schemeClr val="bg1"/>
                </a:solidFill>
                <a:effectLst>
                  <a:outerShdw blurRad="38100" dist="25400" dir="5400000" algn="ctr" rotWithShape="0">
                    <a:srgbClr val="6E747A">
                      <a:alpha val="43000"/>
                    </a:srgbClr>
                  </a:outerShdw>
                </a:effectLst>
              </a:rPr>
              <a:t>A quelles structures</a:t>
            </a:r>
            <a:r>
              <a:rPr lang="fr-FR" sz="3600" b="0" cap="none" spc="0" dirty="0" smtClean="0">
                <a:ln w="0"/>
                <a:solidFill>
                  <a:schemeClr val="bg1"/>
                </a:solidFill>
                <a:effectLst>
                  <a:outerShdw blurRad="38100" dist="25400" dir="5400000" algn="ctr" rotWithShape="0">
                    <a:srgbClr val="6E747A">
                      <a:alpha val="43000"/>
                    </a:srgbClr>
                  </a:outerShdw>
                </a:effectLst>
              </a:rPr>
              <a:t> du cluster les partenaires peuvent-</a:t>
            </a:r>
            <a:r>
              <a:rPr lang="fr-FR" sz="3600" dirty="0" smtClean="0">
                <a:ln w="0"/>
                <a:solidFill>
                  <a:schemeClr val="bg1"/>
                </a:solidFill>
                <a:effectLst>
                  <a:outerShdw blurRad="38100" dist="25400" dir="5400000" algn="ctr" rotWithShape="0">
                    <a:srgbClr val="6E747A">
                      <a:alpha val="43000"/>
                    </a:srgbClr>
                  </a:outerShdw>
                </a:effectLst>
              </a:rPr>
              <a:t>ils </a:t>
            </a:r>
            <a:r>
              <a:rPr lang="fr-FR" sz="3600" b="0" cap="none" spc="0" dirty="0" smtClean="0">
                <a:ln w="0"/>
                <a:solidFill>
                  <a:schemeClr val="bg1"/>
                </a:solidFill>
                <a:effectLst>
                  <a:outerShdw blurRad="38100" dist="25400" dir="5400000" algn="ctr" rotWithShape="0">
                    <a:srgbClr val="6E747A">
                      <a:alpha val="43000"/>
                    </a:srgbClr>
                  </a:outerShdw>
                </a:effectLst>
              </a:rPr>
              <a:t>participer ?</a:t>
            </a:r>
            <a:endParaRPr lang="fr-FR" sz="36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4898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062" y="830182"/>
            <a:ext cx="6744250" cy="582594"/>
          </a:xfrm>
        </p:spPr>
        <p:txBody>
          <a:bodyPr>
            <a:normAutofit fontScale="90000"/>
          </a:bodyPr>
          <a:lstStyle/>
          <a:p>
            <a:r>
              <a:rPr lang="fr-FR" dirty="0" smtClean="0"/>
              <a:t>Structure du cluster nutrition</a:t>
            </a:r>
            <a:endParaRPr lang="fr-FR"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22</a:t>
            </a:fld>
            <a:endParaRPr lang="fr-FR"/>
          </a:p>
        </p:txBody>
      </p:sp>
      <p:sp>
        <p:nvSpPr>
          <p:cNvPr id="5" name="Oval 4"/>
          <p:cNvSpPr/>
          <p:nvPr/>
        </p:nvSpPr>
        <p:spPr>
          <a:xfrm>
            <a:off x="2051720" y="1772816"/>
            <a:ext cx="6192688" cy="410445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Oval 5"/>
          <p:cNvSpPr/>
          <p:nvPr/>
        </p:nvSpPr>
        <p:spPr>
          <a:xfrm>
            <a:off x="4196887" y="2996953"/>
            <a:ext cx="2103305" cy="184035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p:cNvSpPr/>
          <p:nvPr/>
        </p:nvSpPr>
        <p:spPr>
          <a:xfrm>
            <a:off x="2987824" y="3416175"/>
            <a:ext cx="1421815" cy="99631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400" b="1" dirty="0"/>
          </a:p>
        </p:txBody>
      </p:sp>
      <p:sp>
        <p:nvSpPr>
          <p:cNvPr id="8" name="Text Box 4"/>
          <p:cNvSpPr txBox="1"/>
          <p:nvPr/>
        </p:nvSpPr>
        <p:spPr>
          <a:xfrm>
            <a:off x="3707302" y="1916832"/>
            <a:ext cx="2808913" cy="695325"/>
          </a:xfrm>
          <a:prstGeom prst="rect">
            <a:avLst/>
          </a:prstGeom>
          <a:solidFill>
            <a:schemeClr val="accent1">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smtClean="0">
                <a:ea typeface="Calibri" panose="020F0502020204030204" pitchFamily="34" charset="0"/>
                <a:cs typeface="Times New Roman" panose="02020603050405020304" pitchFamily="18" charset="0"/>
              </a:rPr>
              <a:t>Cluster Nutrition</a:t>
            </a:r>
            <a:endParaRPr lang="en-GB" sz="1200" b="1" dirty="0">
              <a:effectLst/>
              <a:ea typeface="Calibri" panose="020F0502020204030204" pitchFamily="34" charset="0"/>
              <a:cs typeface="Times New Roman" panose="02020603050405020304" pitchFamily="18" charset="0"/>
            </a:endParaRPr>
          </a:p>
        </p:txBody>
      </p:sp>
      <p:sp>
        <p:nvSpPr>
          <p:cNvPr id="9" name="Text Box 5"/>
          <p:cNvSpPr txBox="1"/>
          <p:nvPr/>
        </p:nvSpPr>
        <p:spPr>
          <a:xfrm>
            <a:off x="3419872" y="3717662"/>
            <a:ext cx="918210" cy="359410"/>
          </a:xfrm>
          <a:prstGeom prst="rect">
            <a:avLst/>
          </a:prstGeom>
          <a:solidFill>
            <a:schemeClr val="accent2">
              <a:lumMod val="60000"/>
              <a:lumOff val="4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b="1" dirty="0">
                <a:effectLst/>
                <a:ea typeface="Calibri" panose="020F0502020204030204" pitchFamily="34" charset="0"/>
                <a:cs typeface="Times New Roman" panose="02020603050405020304" pitchFamily="18" charset="0"/>
              </a:rPr>
              <a:t>SAG</a:t>
            </a:r>
            <a:endParaRPr lang="en-GB" sz="1200" b="1" dirty="0">
              <a:effectLst/>
              <a:ea typeface="Calibri" panose="020F0502020204030204" pitchFamily="34" charset="0"/>
              <a:cs typeface="Times New Roman" panose="02020603050405020304" pitchFamily="18" charset="0"/>
            </a:endParaRPr>
          </a:p>
        </p:txBody>
      </p:sp>
      <p:sp>
        <p:nvSpPr>
          <p:cNvPr id="10" name="Oval 9"/>
          <p:cNvSpPr/>
          <p:nvPr/>
        </p:nvSpPr>
        <p:spPr>
          <a:xfrm>
            <a:off x="3733338" y="4618230"/>
            <a:ext cx="1029970" cy="78549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7"/>
          <p:cNvSpPr txBox="1"/>
          <p:nvPr/>
        </p:nvSpPr>
        <p:spPr>
          <a:xfrm>
            <a:off x="3900343" y="4837305"/>
            <a:ext cx="775335" cy="334010"/>
          </a:xfrm>
          <a:prstGeom prst="rect">
            <a:avLst/>
          </a:prstGeom>
          <a:solidFill>
            <a:schemeClr val="accent4">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dirty="0" err="1">
                <a:effectLst/>
                <a:ea typeface="Calibri" panose="020F0502020204030204" pitchFamily="34" charset="0"/>
                <a:cs typeface="Times New Roman" panose="02020603050405020304" pitchFamily="18" charset="0"/>
              </a:rPr>
              <a:t>TWiGs</a:t>
            </a:r>
            <a:endParaRPr lang="en-GB" sz="1400" b="1" dirty="0">
              <a:effectLst/>
              <a:ea typeface="Calibri" panose="020F0502020204030204" pitchFamily="34" charset="0"/>
              <a:cs typeface="Times New Roman" panose="02020603050405020304" pitchFamily="18" charset="0"/>
            </a:endParaRPr>
          </a:p>
        </p:txBody>
      </p:sp>
      <p:sp>
        <p:nvSpPr>
          <p:cNvPr id="12" name="Oval 11"/>
          <p:cNvSpPr/>
          <p:nvPr/>
        </p:nvSpPr>
        <p:spPr>
          <a:xfrm>
            <a:off x="6228184" y="3140968"/>
            <a:ext cx="1029970" cy="78549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10"/>
          <p:cNvSpPr txBox="1"/>
          <p:nvPr/>
        </p:nvSpPr>
        <p:spPr>
          <a:xfrm>
            <a:off x="6372200" y="3356992"/>
            <a:ext cx="775335" cy="244474"/>
          </a:xfrm>
          <a:prstGeom prst="rect">
            <a:avLst/>
          </a:prstGeom>
          <a:solidFill>
            <a:schemeClr val="accent4">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dirty="0" err="1">
                <a:effectLst/>
                <a:ea typeface="Calibri" panose="020F0502020204030204" pitchFamily="34" charset="0"/>
                <a:cs typeface="Times New Roman" panose="02020603050405020304" pitchFamily="18" charset="0"/>
              </a:rPr>
              <a:t>TWiGs</a:t>
            </a:r>
            <a:endParaRPr lang="en-GB" sz="1100" b="1" dirty="0">
              <a:effectLst/>
              <a:ea typeface="Calibri" panose="020F0502020204030204" pitchFamily="34" charset="0"/>
              <a:cs typeface="Times New Roman" panose="02020603050405020304" pitchFamily="18" charset="0"/>
            </a:endParaRPr>
          </a:p>
        </p:txBody>
      </p:sp>
      <p:sp>
        <p:nvSpPr>
          <p:cNvPr id="14" name="Text Box 13"/>
          <p:cNvSpPr txBox="1"/>
          <p:nvPr/>
        </p:nvSpPr>
        <p:spPr>
          <a:xfrm>
            <a:off x="4447713" y="3573016"/>
            <a:ext cx="1492439" cy="849630"/>
          </a:xfrm>
          <a:prstGeom prst="rect">
            <a:avLst/>
          </a:prstGeom>
          <a:solidFill>
            <a:schemeClr val="accent6">
              <a:lumMod val="60000"/>
              <a:lumOff val="4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600" b="1" smtClean="0">
                <a:effectLst/>
                <a:ea typeface="Calibri" panose="020F0502020204030204" pitchFamily="34" charset="0"/>
                <a:cs typeface="Times New Roman" panose="02020603050405020304" pitchFamily="18" charset="0"/>
              </a:rPr>
              <a:t>Equipe de coordination du cluster</a:t>
            </a:r>
            <a:endParaRPr lang="fr-FR" sz="1600" b="1">
              <a:effectLst/>
              <a:ea typeface="Calibri" panose="020F0502020204030204" pitchFamily="34" charset="0"/>
              <a:cs typeface="Times New Roman" panose="02020603050405020304" pitchFamily="18" charset="0"/>
            </a:endParaRPr>
          </a:p>
        </p:txBody>
      </p:sp>
      <p:sp>
        <p:nvSpPr>
          <p:cNvPr id="15" name="Text Box 11"/>
          <p:cNvSpPr txBox="1"/>
          <p:nvPr/>
        </p:nvSpPr>
        <p:spPr>
          <a:xfrm>
            <a:off x="5173518" y="4655695"/>
            <a:ext cx="775335" cy="334010"/>
          </a:xfrm>
          <a:prstGeom prst="rect">
            <a:avLst/>
          </a:prstGeom>
          <a:solidFill>
            <a:schemeClr val="accent4">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a:effectLst/>
                <a:ea typeface="Calibri" panose="020F0502020204030204" pitchFamily="34" charset="0"/>
                <a:cs typeface="Times New Roman" panose="02020603050405020304" pitchFamily="18" charset="0"/>
              </a:rPr>
              <a:t>TWiGs</a:t>
            </a:r>
          </a:p>
        </p:txBody>
      </p:sp>
      <p:sp>
        <p:nvSpPr>
          <p:cNvPr id="16" name="Oval 15"/>
          <p:cNvSpPr/>
          <p:nvPr/>
        </p:nvSpPr>
        <p:spPr>
          <a:xfrm>
            <a:off x="5191775" y="4477660"/>
            <a:ext cx="1029970" cy="78549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14"/>
          <p:cNvSpPr txBox="1"/>
          <p:nvPr/>
        </p:nvSpPr>
        <p:spPr>
          <a:xfrm>
            <a:off x="5324808" y="4697141"/>
            <a:ext cx="775335" cy="334010"/>
          </a:xfrm>
          <a:prstGeom prst="rect">
            <a:avLst/>
          </a:prstGeom>
          <a:solidFill>
            <a:schemeClr val="accent4">
              <a:lumMod val="40000"/>
              <a:lumOff val="6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dirty="0" err="1">
                <a:effectLst/>
                <a:ea typeface="Calibri" panose="020F0502020204030204" pitchFamily="34" charset="0"/>
                <a:cs typeface="Times New Roman" panose="02020603050405020304" pitchFamily="18" charset="0"/>
              </a:rPr>
              <a:t>TWiGs</a:t>
            </a:r>
            <a:endParaRPr lang="en-GB" sz="1400" b="1" dirty="0">
              <a:effectLst/>
              <a:ea typeface="Calibri" panose="020F0502020204030204" pitchFamily="34" charset="0"/>
              <a:cs typeface="Times New Roman" panose="02020603050405020304" pitchFamily="18" charset="0"/>
            </a:endParaRPr>
          </a:p>
        </p:txBody>
      </p:sp>
      <p:sp>
        <p:nvSpPr>
          <p:cNvPr id="18" name="Hexagon 17"/>
          <p:cNvSpPr/>
          <p:nvPr/>
        </p:nvSpPr>
        <p:spPr>
          <a:xfrm>
            <a:off x="5742478" y="304724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Hexagon 18"/>
          <p:cNvSpPr/>
          <p:nvPr/>
        </p:nvSpPr>
        <p:spPr>
          <a:xfrm>
            <a:off x="5821218" y="474459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Hexagon 19"/>
          <p:cNvSpPr/>
          <p:nvPr/>
        </p:nvSpPr>
        <p:spPr>
          <a:xfrm>
            <a:off x="6036483" y="335394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Hexagon 20"/>
          <p:cNvSpPr/>
          <p:nvPr/>
        </p:nvSpPr>
        <p:spPr>
          <a:xfrm>
            <a:off x="4130213" y="402387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Hexagon 21"/>
          <p:cNvSpPr/>
          <p:nvPr/>
        </p:nvSpPr>
        <p:spPr>
          <a:xfrm>
            <a:off x="3563158" y="362445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Hexagon 22"/>
          <p:cNvSpPr/>
          <p:nvPr/>
        </p:nvSpPr>
        <p:spPr>
          <a:xfrm>
            <a:off x="4156883" y="366319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Hexagon 23"/>
          <p:cNvSpPr/>
          <p:nvPr/>
        </p:nvSpPr>
        <p:spPr>
          <a:xfrm>
            <a:off x="6010448" y="374002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Hexagon 24"/>
          <p:cNvSpPr/>
          <p:nvPr/>
        </p:nvSpPr>
        <p:spPr>
          <a:xfrm>
            <a:off x="5638973" y="500113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Hexagon 25"/>
          <p:cNvSpPr/>
          <p:nvPr/>
        </p:nvSpPr>
        <p:spPr>
          <a:xfrm>
            <a:off x="4964603" y="336664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Hexagon 26"/>
          <p:cNvSpPr/>
          <p:nvPr/>
        </p:nvSpPr>
        <p:spPr>
          <a:xfrm>
            <a:off x="5778038" y="379273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Hexagon 27"/>
          <p:cNvSpPr/>
          <p:nvPr/>
        </p:nvSpPr>
        <p:spPr>
          <a:xfrm>
            <a:off x="5276388" y="495097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Hexagon 28"/>
          <p:cNvSpPr/>
          <p:nvPr/>
        </p:nvSpPr>
        <p:spPr>
          <a:xfrm>
            <a:off x="4375958" y="509257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Hexagon 29"/>
          <p:cNvSpPr/>
          <p:nvPr/>
        </p:nvSpPr>
        <p:spPr>
          <a:xfrm>
            <a:off x="4284518" y="480936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Hexagon 30"/>
          <p:cNvSpPr/>
          <p:nvPr/>
        </p:nvSpPr>
        <p:spPr>
          <a:xfrm>
            <a:off x="4066713" y="513131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Hexagon 31"/>
          <p:cNvSpPr/>
          <p:nvPr/>
        </p:nvSpPr>
        <p:spPr>
          <a:xfrm>
            <a:off x="5354493" y="343141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Hexagon 32"/>
          <p:cNvSpPr/>
          <p:nvPr/>
        </p:nvSpPr>
        <p:spPr>
          <a:xfrm>
            <a:off x="3046098" y="4479478"/>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Hexagon 33"/>
          <p:cNvSpPr/>
          <p:nvPr/>
        </p:nvSpPr>
        <p:spPr>
          <a:xfrm>
            <a:off x="6444208" y="3933056"/>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Hexagon 34"/>
          <p:cNvSpPr/>
          <p:nvPr/>
        </p:nvSpPr>
        <p:spPr>
          <a:xfrm>
            <a:off x="3666663" y="416547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Hexagon 35"/>
          <p:cNvSpPr/>
          <p:nvPr/>
        </p:nvSpPr>
        <p:spPr>
          <a:xfrm>
            <a:off x="3320588" y="317614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Hexagon 36"/>
          <p:cNvSpPr/>
          <p:nvPr/>
        </p:nvSpPr>
        <p:spPr>
          <a:xfrm>
            <a:off x="3703493" y="3109470"/>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Hexagon 37"/>
          <p:cNvSpPr/>
          <p:nvPr/>
        </p:nvSpPr>
        <p:spPr>
          <a:xfrm>
            <a:off x="4205778" y="305803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Hexagon 38"/>
          <p:cNvSpPr/>
          <p:nvPr/>
        </p:nvSpPr>
        <p:spPr>
          <a:xfrm>
            <a:off x="4546138" y="335394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Hexagon 39"/>
          <p:cNvSpPr/>
          <p:nvPr/>
        </p:nvSpPr>
        <p:spPr>
          <a:xfrm>
            <a:off x="4606463" y="2478915"/>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Rectangle 37"/>
          <p:cNvSpPr>
            <a:spLocks noChangeArrowheads="1"/>
          </p:cNvSpPr>
          <p:nvPr/>
        </p:nvSpPr>
        <p:spPr bwMode="auto">
          <a:xfrm>
            <a:off x="1260648" y="16953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9" name="Hexagon 78"/>
          <p:cNvSpPr/>
          <p:nvPr/>
        </p:nvSpPr>
        <p:spPr>
          <a:xfrm>
            <a:off x="1000409" y="5259043"/>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TextBox 79"/>
          <p:cNvSpPr txBox="1"/>
          <p:nvPr/>
        </p:nvSpPr>
        <p:spPr>
          <a:xfrm>
            <a:off x="1166860" y="5131310"/>
            <a:ext cx="870964" cy="369332"/>
          </a:xfrm>
          <a:prstGeom prst="rect">
            <a:avLst/>
          </a:prstGeom>
          <a:noFill/>
        </p:spPr>
        <p:txBody>
          <a:bodyPr wrap="none" rtlCol="0">
            <a:spAutoFit/>
          </a:bodyPr>
          <a:lstStyle/>
          <a:p>
            <a:r>
              <a:rPr lang="en-GB" dirty="0" smtClean="0"/>
              <a:t>= PCN</a:t>
            </a:r>
            <a:endParaRPr lang="en-GB" dirty="0"/>
          </a:p>
        </p:txBody>
      </p:sp>
      <p:sp>
        <p:nvSpPr>
          <p:cNvPr id="82" name="Hexagon 81"/>
          <p:cNvSpPr/>
          <p:nvPr/>
        </p:nvSpPr>
        <p:spPr>
          <a:xfrm>
            <a:off x="3155159" y="3998566"/>
            <a:ext cx="140335" cy="11557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Hexagon 82"/>
          <p:cNvSpPr/>
          <p:nvPr/>
        </p:nvSpPr>
        <p:spPr>
          <a:xfrm>
            <a:off x="3482513" y="4809365"/>
            <a:ext cx="135331" cy="150495"/>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Hexagon 83"/>
          <p:cNvSpPr/>
          <p:nvPr/>
        </p:nvSpPr>
        <p:spPr>
          <a:xfrm>
            <a:off x="3678093" y="5454620"/>
            <a:ext cx="160655" cy="134620"/>
          </a:xfrm>
          <a:prstGeom prst="hex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6" name="Rectangle 45"/>
          <p:cNvSpPr/>
          <p:nvPr/>
        </p:nvSpPr>
        <p:spPr>
          <a:xfrm>
            <a:off x="56979" y="6072285"/>
            <a:ext cx="9051525" cy="553998"/>
          </a:xfrm>
          <a:prstGeom prst="rect">
            <a:avLst/>
          </a:prstGeom>
          <a:solidFill>
            <a:schemeClr val="tx2"/>
          </a:solidFill>
        </p:spPr>
        <p:txBody>
          <a:bodyPr wrap="square" lIns="91440" tIns="45720" rIns="91440" bIns="45720">
            <a:spAutoFit/>
          </a:bodyPr>
          <a:lstStyle/>
          <a:p>
            <a:pPr algn="ctr"/>
            <a:r>
              <a:rPr lang="fr-FR" sz="3000" b="0" cap="none" spc="0" dirty="0" smtClean="0">
                <a:ln w="0"/>
                <a:solidFill>
                  <a:srgbClr val="FFFFFF"/>
                </a:solidFill>
                <a:effectLst>
                  <a:outerShdw blurRad="38100" dist="25400" dir="5400000" algn="ctr" rotWithShape="0">
                    <a:srgbClr val="6E747A">
                      <a:alpha val="43000"/>
                    </a:srgbClr>
                  </a:outerShdw>
                </a:effectLst>
              </a:rPr>
              <a:t>Les partenaires participent à toutes ces structures </a:t>
            </a:r>
            <a:endParaRPr lang="fr-FR" sz="3000" b="0" cap="none" spc="0" dirty="0">
              <a:ln w="0"/>
              <a:solidFill>
                <a:srgbClr val="FFFF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6550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764704"/>
            <a:ext cx="6186502" cy="582594"/>
          </a:xfrm>
        </p:spPr>
        <p:txBody>
          <a:bodyPr/>
          <a:lstStyle/>
          <a:p>
            <a:r>
              <a:rPr lang="fr-FR" dirty="0" smtClean="0"/>
              <a:t>Les structures du cluster </a:t>
            </a:r>
            <a:endParaRPr lang="fr-F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98132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23</a:t>
            </a:fld>
            <a:endParaRPr lang="fr-FR"/>
          </a:p>
        </p:txBody>
      </p:sp>
    </p:spTree>
    <p:extLst>
      <p:ext uri="{BB962C8B-B14F-4D97-AF65-F5344CB8AC3E}">
        <p14:creationId xmlns:p14="http://schemas.microsoft.com/office/powerpoint/2010/main" val="1374642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4438241" cy="1484784"/>
          </a:xfrm>
          <a:solidFill>
            <a:schemeClr val="accent2">
              <a:lumMod val="40000"/>
              <a:lumOff val="60000"/>
            </a:schemeClr>
          </a:solidFill>
        </p:spPr>
        <p:txBody>
          <a:bodyPr>
            <a:normAutofit/>
          </a:bodyPr>
          <a:lstStyle/>
          <a:p>
            <a:pPr algn="ctr"/>
            <a:r>
              <a:rPr lang="fr-FR" sz="3500" dirty="0" smtClean="0"/>
              <a:t>Groupe de conseil stratégique (SAG)</a:t>
            </a:r>
            <a:endParaRPr lang="fr-FR" sz="3500" dirty="0"/>
          </a:p>
        </p:txBody>
      </p:sp>
      <p:sp>
        <p:nvSpPr>
          <p:cNvPr id="7" name="Text Placeholder 6"/>
          <p:cNvSpPr>
            <a:spLocks noGrp="1"/>
          </p:cNvSpPr>
          <p:nvPr>
            <p:ph type="body" sz="half" idx="1"/>
          </p:nvPr>
        </p:nvSpPr>
        <p:spPr>
          <a:xfrm>
            <a:off x="266700" y="1889274"/>
            <a:ext cx="4114800" cy="4648200"/>
          </a:xfrm>
        </p:spPr>
        <p:txBody>
          <a:bodyPr/>
          <a:lstStyle/>
          <a:p>
            <a:r>
              <a:rPr lang="fr-FR" dirty="0"/>
              <a:t>Formé de </a:t>
            </a:r>
            <a:r>
              <a:rPr lang="fr-FR" dirty="0"/>
              <a:t>p</a:t>
            </a:r>
            <a:r>
              <a:rPr lang="fr-FR" dirty="0" smtClean="0"/>
              <a:t>artenaires opérationnels clé</a:t>
            </a:r>
          </a:p>
          <a:p>
            <a:r>
              <a:rPr lang="fr-FR" dirty="0" smtClean="0"/>
              <a:t>Les membres du SAG sont nommés et élus </a:t>
            </a:r>
          </a:p>
          <a:p>
            <a:pPr marL="0" indent="0">
              <a:buNone/>
            </a:pPr>
            <a:endParaRPr lang="fr-FR" dirty="0" smtClean="0"/>
          </a:p>
          <a:p>
            <a:endParaRPr lang="fr-FR" dirty="0"/>
          </a:p>
        </p:txBody>
      </p:sp>
      <p:sp>
        <p:nvSpPr>
          <p:cNvPr id="4" name="Slide Number Placeholder 3"/>
          <p:cNvSpPr>
            <a:spLocks noGrp="1"/>
          </p:cNvSpPr>
          <p:nvPr>
            <p:ph type="sldNum" sz="quarter" idx="11"/>
          </p:nvPr>
        </p:nvSpPr>
        <p:spPr/>
        <p:txBody>
          <a:bodyPr/>
          <a:lstStyle/>
          <a:p>
            <a:fld id="{463A8DF2-A33D-47C5-8292-C15D51C2C28A}" type="slidenum">
              <a:rPr lang="fr-FR" smtClean="0"/>
              <a:t>24</a:t>
            </a:fld>
            <a:endParaRPr lang="fr-FR" dirty="0"/>
          </a:p>
        </p:txBody>
      </p:sp>
      <p:sp>
        <p:nvSpPr>
          <p:cNvPr id="8" name="Title 1"/>
          <p:cNvSpPr txBox="1">
            <a:spLocks/>
          </p:cNvSpPr>
          <p:nvPr/>
        </p:nvSpPr>
        <p:spPr>
          <a:xfrm>
            <a:off x="4427984" y="188640"/>
            <a:ext cx="4716016" cy="1440160"/>
          </a:xfrm>
          <a:prstGeom prst="rect">
            <a:avLst/>
          </a:prstGeom>
          <a:solidFill>
            <a:schemeClr val="accent4">
              <a:lumMod val="40000"/>
              <a:lumOff val="6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fr-FR" sz="3600" dirty="0" smtClean="0"/>
              <a:t>Groupes de travail technique (</a:t>
            </a:r>
            <a:r>
              <a:rPr lang="fr-FR" sz="3600" dirty="0" err="1" smtClean="0"/>
              <a:t>TWiGs</a:t>
            </a:r>
            <a:r>
              <a:rPr lang="fr-FR" sz="3600" dirty="0" smtClean="0"/>
              <a:t>)</a:t>
            </a:r>
            <a:endParaRPr lang="fr-FR" sz="3600" dirty="0"/>
          </a:p>
        </p:txBody>
      </p:sp>
      <p:sp>
        <p:nvSpPr>
          <p:cNvPr id="10" name="Content Placeholder 2"/>
          <p:cNvSpPr txBox="1">
            <a:spLocks/>
          </p:cNvSpPr>
          <p:nvPr/>
        </p:nvSpPr>
        <p:spPr>
          <a:xfrm>
            <a:off x="4427984" y="1889274"/>
            <a:ext cx="4697375" cy="502204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Petits groupes, </a:t>
            </a:r>
            <a:r>
              <a:rPr lang="fr-FR" dirty="0"/>
              <a:t>qui travaillent à</a:t>
            </a:r>
            <a:r>
              <a:rPr lang="fr-FR" dirty="0"/>
              <a:t> </a:t>
            </a:r>
            <a:r>
              <a:rPr lang="fr-FR" dirty="0"/>
              <a:t>la </a:t>
            </a:r>
            <a:r>
              <a:rPr lang="fr-FR" dirty="0" smtClean="0"/>
              <a:t>réalisation de taches concrètes et de durée limitée.</a:t>
            </a:r>
          </a:p>
          <a:p>
            <a:r>
              <a:rPr lang="fr-FR" dirty="0" smtClean="0"/>
              <a:t>Coordonnés par un point focal ou conseiller technique, et composée d’experts techniques </a:t>
            </a:r>
            <a:r>
              <a:rPr lang="fr-FR" dirty="0"/>
              <a:t>pertinents</a:t>
            </a:r>
            <a:r>
              <a:rPr lang="fr-FR" dirty="0"/>
              <a:t> </a:t>
            </a:r>
          </a:p>
          <a:p>
            <a:r>
              <a:rPr lang="fr-FR" dirty="0" smtClean="0"/>
              <a:t>Auto-sélection </a:t>
            </a:r>
          </a:p>
          <a:p>
            <a:pPr marL="0" indent="0">
              <a:buNone/>
            </a:pPr>
            <a:endParaRPr lang="fr-FR" dirty="0" smtClean="0"/>
          </a:p>
        </p:txBody>
      </p:sp>
      <p:sp>
        <p:nvSpPr>
          <p:cNvPr id="9" name="Rectangle 8"/>
          <p:cNvSpPr/>
          <p:nvPr/>
        </p:nvSpPr>
        <p:spPr>
          <a:xfrm rot="19646526">
            <a:off x="2004981" y="3024852"/>
            <a:ext cx="5548399" cy="1446550"/>
          </a:xfrm>
          <a:prstGeom prst="rect">
            <a:avLst/>
          </a:prstGeom>
          <a:solidFill>
            <a:schemeClr val="tx2"/>
          </a:solidFill>
        </p:spPr>
        <p:txBody>
          <a:bodyPr wrap="square" lIns="91440" tIns="45720" rIns="91440" bIns="45720">
            <a:spAutoFit/>
          </a:bodyPr>
          <a:lstStyle/>
          <a:p>
            <a:pPr algn="ctr"/>
            <a:r>
              <a:rPr lang="fr-FR" sz="4400" b="0" cap="none" spc="0" dirty="0" smtClean="0">
                <a:ln w="0"/>
                <a:solidFill>
                  <a:srgbClr val="FFFFFF"/>
                </a:solidFill>
                <a:effectLst>
                  <a:outerShdw blurRad="38100" dist="25400" dir="5400000" algn="ctr" rotWithShape="0">
                    <a:srgbClr val="6E747A">
                      <a:alpha val="43000"/>
                    </a:srgbClr>
                  </a:outerShdw>
                </a:effectLst>
              </a:rPr>
              <a:t>Les </a:t>
            </a:r>
            <a:r>
              <a:rPr lang="fr-FR" sz="4400" b="0" cap="none" spc="0" dirty="0" err="1" smtClean="0">
                <a:ln w="0"/>
                <a:solidFill>
                  <a:srgbClr val="FFFFFF"/>
                </a:solidFill>
                <a:effectLst>
                  <a:outerShdw blurRad="38100" dist="25400" dir="5400000" algn="ctr" rotWithShape="0">
                    <a:srgbClr val="6E747A">
                      <a:alpha val="43000"/>
                    </a:srgbClr>
                  </a:outerShdw>
                </a:effectLst>
              </a:rPr>
              <a:t>TWiGs</a:t>
            </a:r>
            <a:r>
              <a:rPr lang="fr-FR" sz="4400" b="0" cap="none" spc="0" dirty="0" smtClean="0">
                <a:ln w="0"/>
                <a:solidFill>
                  <a:srgbClr val="FFFFFF"/>
                </a:solidFill>
                <a:effectLst>
                  <a:outerShdw blurRad="38100" dist="25400" dir="5400000" algn="ctr" rotWithShape="0">
                    <a:srgbClr val="6E747A">
                      <a:alpha val="43000"/>
                    </a:srgbClr>
                  </a:outerShdw>
                </a:effectLst>
              </a:rPr>
              <a:t> conseillent le SAG</a:t>
            </a:r>
            <a:endParaRPr lang="fr-FR" sz="4400" b="0" cap="none" spc="0" dirty="0">
              <a:ln w="0"/>
              <a:solidFill>
                <a:srgbClr val="FFFFFF"/>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284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9144000" cy="980728"/>
          </a:xfrm>
        </p:spPr>
        <p:txBody>
          <a:bodyPr>
            <a:normAutofit/>
          </a:bodyPr>
          <a:lstStyle/>
          <a:p>
            <a:r>
              <a:rPr lang="fr-FR" sz="4000" dirty="0" smtClean="0"/>
              <a:t>Groupe de conseil stratégique (SAG)</a:t>
            </a:r>
            <a:endParaRPr lang="fr-FR" sz="4000" dirty="0"/>
          </a:p>
        </p:txBody>
      </p:sp>
      <p:sp>
        <p:nvSpPr>
          <p:cNvPr id="3" name="Content Placeholder 2"/>
          <p:cNvSpPr>
            <a:spLocks noGrp="1"/>
          </p:cNvSpPr>
          <p:nvPr>
            <p:ph idx="1"/>
          </p:nvPr>
        </p:nvSpPr>
        <p:spPr>
          <a:xfrm>
            <a:off x="-36512" y="1700808"/>
            <a:ext cx="9144000" cy="5040560"/>
          </a:xfrm>
        </p:spPr>
        <p:txBody>
          <a:bodyPr>
            <a:normAutofit lnSpcReduction="10000"/>
          </a:bodyPr>
          <a:lstStyle/>
          <a:p>
            <a:pPr>
              <a:spcBef>
                <a:spcPts val="0"/>
              </a:spcBef>
              <a:spcAft>
                <a:spcPts val="600"/>
              </a:spcAft>
              <a:buFontTx/>
              <a:buChar char="-"/>
            </a:pPr>
            <a:r>
              <a:rPr lang="fr-FR" dirty="0" smtClean="0"/>
              <a:t>Développement et ajustement du cadre stratégique, des priorités et du plan de travail du cluster</a:t>
            </a:r>
          </a:p>
          <a:p>
            <a:pPr>
              <a:spcBef>
                <a:spcPts val="0"/>
              </a:spcBef>
              <a:spcAft>
                <a:spcPts val="600"/>
              </a:spcAft>
              <a:buFontTx/>
              <a:buChar char="-"/>
            </a:pPr>
            <a:r>
              <a:rPr lang="fr-FR" dirty="0"/>
              <a:t>Ses membres représentent l'ensemble </a:t>
            </a:r>
            <a:r>
              <a:rPr lang="fr-FR" dirty="0" smtClean="0"/>
              <a:t>des partenaires du cluster </a:t>
            </a:r>
            <a:r>
              <a:rPr lang="fr-FR" dirty="0"/>
              <a:t>(</a:t>
            </a:r>
            <a:r>
              <a:rPr lang="fr-FR" sz="2600" dirty="0"/>
              <a:t>Permet la prise de décisions au nom de l'ensemble </a:t>
            </a:r>
            <a:r>
              <a:rPr lang="fr-FR" sz="2600" dirty="0" smtClean="0"/>
              <a:t>de</a:t>
            </a:r>
            <a:r>
              <a:rPr lang="fr-FR" sz="2800" dirty="0"/>
              <a:t>s</a:t>
            </a:r>
            <a:r>
              <a:rPr lang="fr-FR" sz="2600" dirty="0" smtClean="0"/>
              <a:t> membres du cluster à </a:t>
            </a:r>
            <a:r>
              <a:rPr lang="fr-FR" sz="2600" dirty="0"/>
              <a:t>travers la représentation de </a:t>
            </a:r>
            <a:r>
              <a:rPr lang="fr-FR" sz="2600" dirty="0" smtClean="0"/>
              <a:t>tous les groupes d'intervenants clé</a:t>
            </a:r>
            <a:r>
              <a:rPr lang="fr-FR" dirty="0" smtClean="0"/>
              <a:t>)</a:t>
            </a:r>
          </a:p>
          <a:p>
            <a:pPr>
              <a:spcBef>
                <a:spcPts val="0"/>
              </a:spcBef>
              <a:spcAft>
                <a:spcPts val="600"/>
              </a:spcAft>
              <a:buFontTx/>
              <a:buChar char="-"/>
            </a:pPr>
            <a:r>
              <a:rPr lang="fr-FR" dirty="0"/>
              <a:t>Il doit interagir avec </a:t>
            </a:r>
            <a:r>
              <a:rPr lang="fr-FR" dirty="0" smtClean="0"/>
              <a:t>l’ensemble de membres du cluster pour assurer le flux régulier de l’information</a:t>
            </a:r>
            <a:endParaRPr lang="fr-FR"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25</a:t>
            </a:fld>
            <a:endParaRPr lang="fr-FR"/>
          </a:p>
        </p:txBody>
      </p:sp>
    </p:spTree>
    <p:extLst>
      <p:ext uri="{BB962C8B-B14F-4D97-AF65-F5344CB8AC3E}">
        <p14:creationId xmlns:p14="http://schemas.microsoft.com/office/powerpoint/2010/main" val="37061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28" y="836712"/>
            <a:ext cx="8686800" cy="648072"/>
          </a:xfrm>
        </p:spPr>
        <p:txBody>
          <a:bodyPr>
            <a:noAutofit/>
          </a:bodyPr>
          <a:lstStyle/>
          <a:p>
            <a:r>
              <a:rPr lang="fr-FR" sz="3600" dirty="0"/>
              <a:t>Qui fait partie du SAG ici au Tchad? </a:t>
            </a:r>
            <a:endParaRPr lang="fr-FR" sz="3600" dirty="0"/>
          </a:p>
        </p:txBody>
      </p:sp>
      <p:sp>
        <p:nvSpPr>
          <p:cNvPr id="3" name="Content Placeholder 2"/>
          <p:cNvSpPr>
            <a:spLocks noGrp="1"/>
          </p:cNvSpPr>
          <p:nvPr>
            <p:ph idx="1"/>
          </p:nvPr>
        </p:nvSpPr>
        <p:spPr>
          <a:xfrm>
            <a:off x="-36512" y="1628800"/>
            <a:ext cx="9036496" cy="4968552"/>
          </a:xfrm>
        </p:spPr>
        <p:txBody>
          <a:bodyPr>
            <a:noAutofit/>
          </a:bodyPr>
          <a:lstStyle/>
          <a:p>
            <a:pPr lvl="0">
              <a:spcBef>
                <a:spcPts val="0"/>
              </a:spcBef>
              <a:spcAft>
                <a:spcPts val="600"/>
              </a:spcAft>
            </a:pPr>
            <a:r>
              <a:rPr lang="fr-FR" sz="2800" dirty="0" smtClean="0"/>
              <a:t>Le coordinateur du cluster (soutenu par un gestionnaire de </a:t>
            </a:r>
            <a:r>
              <a:rPr lang="fr-FR" sz="2800" dirty="0"/>
              <a:t>l’information et un adjoint </a:t>
            </a:r>
            <a:r>
              <a:rPr lang="fr-FR" sz="2800" dirty="0" smtClean="0"/>
              <a:t>administratif du cluster) </a:t>
            </a:r>
          </a:p>
          <a:p>
            <a:pPr>
              <a:spcBef>
                <a:spcPts val="0"/>
              </a:spcBef>
              <a:spcAft>
                <a:spcPts val="600"/>
              </a:spcAft>
            </a:pPr>
            <a:r>
              <a:rPr lang="fr-FR" sz="2800" dirty="0" smtClean="0"/>
              <a:t>Experts techniques des ONG nationales ou internationales ou </a:t>
            </a:r>
            <a:r>
              <a:rPr lang="fr-FR" sz="2800" dirty="0"/>
              <a:t>des </a:t>
            </a:r>
            <a:r>
              <a:rPr lang="fr-FR" sz="2800" dirty="0" smtClean="0"/>
              <a:t>agences </a:t>
            </a:r>
            <a:r>
              <a:rPr lang="fr-FR" sz="2800" dirty="0"/>
              <a:t>des NU </a:t>
            </a:r>
            <a:endParaRPr lang="fr-FR" sz="2800" dirty="0" smtClean="0"/>
          </a:p>
          <a:p>
            <a:pPr lvl="0">
              <a:spcBef>
                <a:spcPts val="0"/>
              </a:spcBef>
              <a:spcAft>
                <a:spcPts val="600"/>
              </a:spcAft>
            </a:pPr>
            <a:r>
              <a:rPr lang="fr-FR" sz="2800" dirty="0" smtClean="0"/>
              <a:t>Représentants de la Fédération de la Croix  Rouge (en cas de catastrophes naturelles, en absence de conflit) </a:t>
            </a:r>
          </a:p>
          <a:p>
            <a:pPr lvl="0">
              <a:spcBef>
                <a:spcPts val="0"/>
              </a:spcBef>
              <a:spcAft>
                <a:spcPts val="600"/>
              </a:spcAft>
            </a:pPr>
            <a:r>
              <a:rPr lang="fr-FR" sz="2800" dirty="0" smtClean="0"/>
              <a:t>OCHA </a:t>
            </a:r>
          </a:p>
          <a:p>
            <a:pPr>
              <a:spcBef>
                <a:spcPts val="0"/>
              </a:spcBef>
              <a:spcAft>
                <a:spcPts val="600"/>
              </a:spcAft>
            </a:pPr>
            <a:r>
              <a:rPr lang="fr-FR" sz="2800" dirty="0" smtClean="0"/>
              <a:t>Représentants du Gouvernement</a:t>
            </a:r>
            <a:endParaRPr lang="fr-FR" sz="28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26</a:t>
            </a:fld>
            <a:endParaRPr lang="fr-FR"/>
          </a:p>
        </p:txBody>
      </p:sp>
      <p:sp>
        <p:nvSpPr>
          <p:cNvPr id="6" name="Rectangle 5"/>
          <p:cNvSpPr/>
          <p:nvPr/>
        </p:nvSpPr>
        <p:spPr>
          <a:xfrm rot="19549521">
            <a:off x="1039808" y="2947787"/>
            <a:ext cx="5683025" cy="707886"/>
          </a:xfrm>
          <a:prstGeom prst="rect">
            <a:avLst/>
          </a:prstGeom>
          <a:solidFill>
            <a:schemeClr val="tx2"/>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000" b="1" cap="none" spc="0" dirty="0" smtClean="0">
                <a:ln/>
                <a:solidFill>
                  <a:srgbClr val="FFFFFF"/>
                </a:solidFill>
                <a:effectLst/>
              </a:rPr>
              <a:t>Il manque quelqu’un ?</a:t>
            </a:r>
            <a:endParaRPr lang="fr-FR" sz="4000" b="1" cap="none" spc="0" dirty="0">
              <a:ln/>
              <a:solidFill>
                <a:srgbClr val="FFFFFF"/>
              </a:solidFill>
              <a:effectLst/>
            </a:endParaRPr>
          </a:p>
        </p:txBody>
      </p:sp>
    </p:spTree>
    <p:extLst>
      <p:ext uri="{BB962C8B-B14F-4D97-AF65-F5344CB8AC3E}">
        <p14:creationId xmlns:p14="http://schemas.microsoft.com/office/powerpoint/2010/main" val="127199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58174"/>
            <a:ext cx="6186502" cy="582594"/>
          </a:xfrm>
        </p:spPr>
        <p:txBody>
          <a:bodyPr/>
          <a:lstStyle/>
          <a:p>
            <a:r>
              <a:rPr lang="fr-FR" sz="4000" dirty="0" smtClean="0"/>
              <a:t>Peut-être quelqu’un de cette liste? </a:t>
            </a:r>
            <a:endParaRPr lang="fr-FR" sz="4000" dirty="0"/>
          </a:p>
        </p:txBody>
      </p:sp>
      <p:sp>
        <p:nvSpPr>
          <p:cNvPr id="3" name="Content Placeholder 2"/>
          <p:cNvSpPr>
            <a:spLocks noGrp="1"/>
          </p:cNvSpPr>
          <p:nvPr>
            <p:ph idx="1"/>
          </p:nvPr>
        </p:nvSpPr>
        <p:spPr>
          <a:xfrm>
            <a:off x="0" y="1700808"/>
            <a:ext cx="8686800" cy="4425356"/>
          </a:xfrm>
        </p:spPr>
        <p:txBody>
          <a:bodyPr>
            <a:normAutofit fontScale="92500" lnSpcReduction="10000"/>
          </a:bodyPr>
          <a:lstStyle/>
          <a:p>
            <a:pPr lvl="0"/>
            <a:r>
              <a:rPr lang="fr-FR" dirty="0" smtClean="0"/>
              <a:t>Points focaux des clusters sous-nationaux</a:t>
            </a:r>
          </a:p>
          <a:p>
            <a:pPr lvl="0"/>
            <a:r>
              <a:rPr lang="fr-FR" dirty="0" smtClean="0"/>
              <a:t>Représentants des bailleurs</a:t>
            </a:r>
          </a:p>
          <a:p>
            <a:pPr lvl="0"/>
            <a:r>
              <a:rPr lang="fr-FR" dirty="0"/>
              <a:t>Représentants </a:t>
            </a:r>
            <a:r>
              <a:rPr lang="fr-FR" dirty="0" smtClean="0"/>
              <a:t>du Mouvement de la Croix Rouge/Croissant Rouge</a:t>
            </a:r>
          </a:p>
          <a:p>
            <a:pPr lvl="0"/>
            <a:r>
              <a:rPr lang="fr-FR" dirty="0" smtClean="0"/>
              <a:t>Points focaux régionaux</a:t>
            </a:r>
            <a:r>
              <a:rPr lang="fr-FR" dirty="0"/>
              <a:t>, dans les cas où </a:t>
            </a:r>
            <a:r>
              <a:rPr lang="fr-FR" dirty="0"/>
              <a:t>certaines organisations </a:t>
            </a:r>
            <a:r>
              <a:rPr lang="fr-FR" dirty="0"/>
              <a:t>auraient</a:t>
            </a:r>
            <a:r>
              <a:rPr lang="fr-FR" dirty="0"/>
              <a:t> </a:t>
            </a:r>
            <a:r>
              <a:rPr lang="fr-FR" dirty="0" smtClean="0"/>
              <a:t>de l’expertise </a:t>
            </a:r>
            <a:r>
              <a:rPr lang="fr-FR" dirty="0"/>
              <a:t>technique </a:t>
            </a:r>
            <a:r>
              <a:rPr lang="fr-FR" dirty="0" smtClean="0"/>
              <a:t>au </a:t>
            </a:r>
            <a:r>
              <a:rPr lang="fr-FR" dirty="0"/>
              <a:t>niveau </a:t>
            </a:r>
            <a:r>
              <a:rPr lang="fr-FR" dirty="0" smtClean="0"/>
              <a:t>régional</a:t>
            </a:r>
          </a:p>
          <a:p>
            <a:pPr lvl="0"/>
            <a:endParaRPr lang="fr-FR" dirty="0" smtClean="0"/>
          </a:p>
          <a:p>
            <a:r>
              <a:rPr lang="fr-FR" dirty="0" smtClean="0"/>
              <a:t>D’autres…?</a:t>
            </a:r>
            <a:endParaRPr lang="fr-FR"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27</a:t>
            </a:fld>
            <a:endParaRPr lang="fr-F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163" y="4656876"/>
            <a:ext cx="2299269" cy="1724452"/>
          </a:xfrm>
          <a:prstGeom prst="rect">
            <a:avLst/>
          </a:prstGeom>
        </p:spPr>
      </p:pic>
    </p:spTree>
    <p:extLst>
      <p:ext uri="{BB962C8B-B14F-4D97-AF65-F5344CB8AC3E}">
        <p14:creationId xmlns:p14="http://schemas.microsoft.com/office/powerpoint/2010/main" val="1675106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973206" cy="864096"/>
          </a:xfrm>
        </p:spPr>
        <p:txBody>
          <a:bodyPr>
            <a:normAutofit/>
          </a:bodyPr>
          <a:lstStyle/>
          <a:p>
            <a:r>
              <a:rPr lang="fr-FR" sz="3600" dirty="0" smtClean="0"/>
              <a:t>Groupes de Travail Technique (</a:t>
            </a:r>
            <a:r>
              <a:rPr lang="fr-FR" sz="3600" dirty="0" err="1" smtClean="0"/>
              <a:t>TWiG</a:t>
            </a:r>
            <a:r>
              <a:rPr lang="fr-FR" sz="3600" dirty="0" smtClean="0"/>
              <a:t>)</a:t>
            </a:r>
            <a:endParaRPr lang="fr-FR" sz="3600" dirty="0"/>
          </a:p>
        </p:txBody>
      </p:sp>
      <p:sp>
        <p:nvSpPr>
          <p:cNvPr id="3" name="Content Placeholder 2"/>
          <p:cNvSpPr>
            <a:spLocks noGrp="1"/>
          </p:cNvSpPr>
          <p:nvPr>
            <p:ph idx="1"/>
          </p:nvPr>
        </p:nvSpPr>
        <p:spPr>
          <a:xfrm>
            <a:off x="158824" y="1699434"/>
            <a:ext cx="8229600" cy="5022041"/>
          </a:xfrm>
        </p:spPr>
        <p:txBody>
          <a:bodyPr>
            <a:normAutofit/>
          </a:bodyPr>
          <a:lstStyle/>
          <a:p>
            <a:pPr>
              <a:buFontTx/>
              <a:buChar char="-"/>
            </a:pPr>
            <a:r>
              <a:rPr lang="fr-FR" dirty="0" smtClean="0"/>
              <a:t>Créés </a:t>
            </a:r>
            <a:r>
              <a:rPr lang="fr-FR" dirty="0"/>
              <a:t>en fonctions des besoins, par exemple : pour se mettre d’accord sur des normes minimales ou </a:t>
            </a:r>
            <a:r>
              <a:rPr lang="fr-FR" dirty="0"/>
              <a:t>pour formuler des solutions et des pratiques </a:t>
            </a:r>
            <a:r>
              <a:rPr lang="fr-FR" dirty="0" smtClean="0"/>
              <a:t>techniques appropriées</a:t>
            </a:r>
          </a:p>
          <a:p>
            <a:pPr marL="0" indent="0">
              <a:buNone/>
            </a:pPr>
            <a:endParaRPr lang="fr-FR" dirty="0" smtClean="0"/>
          </a:p>
          <a:p>
            <a:pPr>
              <a:buFontTx/>
              <a:buChar char="-"/>
            </a:pPr>
            <a:r>
              <a:rPr lang="fr-FR" dirty="0" smtClean="0"/>
              <a:t>D’autres exemples?</a:t>
            </a:r>
          </a:p>
          <a:p>
            <a:pPr>
              <a:buFontTx/>
              <a:buChar char="-"/>
            </a:pPr>
            <a:endParaRPr lang="fr-FR" dirty="0" smtClean="0"/>
          </a:p>
          <a:p>
            <a:pPr marL="0" indent="0">
              <a:buNone/>
            </a:pPr>
            <a:r>
              <a:rPr lang="fr-FR" dirty="0" smtClean="0">
                <a:solidFill>
                  <a:schemeClr val="accent1"/>
                </a:solidFill>
              </a:rPr>
              <a:t>		</a:t>
            </a:r>
            <a:endParaRPr lang="fr-FR"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28</a:t>
            </a:fld>
            <a:endParaRPr lang="fr-FR"/>
          </a:p>
        </p:txBody>
      </p:sp>
      <p:sp>
        <p:nvSpPr>
          <p:cNvPr id="6" name="Rectangle 5"/>
          <p:cNvSpPr/>
          <p:nvPr/>
        </p:nvSpPr>
        <p:spPr>
          <a:xfrm rot="752294">
            <a:off x="4455955" y="4872539"/>
            <a:ext cx="4908156" cy="2123658"/>
          </a:xfrm>
          <a:prstGeom prst="rect">
            <a:avLst/>
          </a:prstGeom>
          <a:solidFill>
            <a:schemeClr val="tx2"/>
          </a:solidFill>
        </p:spPr>
        <p:txBody>
          <a:bodyPr wrap="square" lIns="91440" tIns="45720" rIns="91440" bIns="45720">
            <a:spAutoFit/>
          </a:bodyPr>
          <a:lstStyle/>
          <a:p>
            <a:pPr algn="ctr"/>
            <a:r>
              <a:rPr lang="fr-FR" sz="4400" b="1" cap="none" spc="0" dirty="0" smtClean="0">
                <a:ln w="0"/>
                <a:solidFill>
                  <a:schemeClr val="bg1"/>
                </a:solidFill>
                <a:effectLst>
                  <a:outerShdw blurRad="38100" dist="25400" dir="5400000" algn="ctr" rotWithShape="0">
                    <a:srgbClr val="6E747A">
                      <a:alpha val="43000"/>
                    </a:srgbClr>
                  </a:outerShdw>
                </a:effectLst>
              </a:rPr>
              <a:t>Quels groupes de travail existent au Tchad ?</a:t>
            </a:r>
            <a:endParaRPr lang="fr-FR" sz="4400" b="1"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465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0" y="2552700"/>
            <a:ext cx="9144000" cy="4114800"/>
          </a:xfrm>
          <a:prstGeom prst="ellipse">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9697" name="Text Box 2"/>
          <p:cNvSpPr txBox="1">
            <a:spLocks noChangeArrowheads="1"/>
          </p:cNvSpPr>
          <p:nvPr/>
        </p:nvSpPr>
        <p:spPr bwMode="auto">
          <a:xfrm>
            <a:off x="0" y="0"/>
            <a:ext cx="9144000" cy="707886"/>
          </a:xfrm>
          <a:prstGeom prst="rect">
            <a:avLst/>
          </a:prstGeom>
          <a:solidFill>
            <a:srgbClr val="3366FF"/>
          </a:solidFill>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defRPr/>
            </a:pPr>
            <a:r>
              <a:rPr lang="fr-FR" sz="4000" dirty="0" smtClean="0">
                <a:solidFill>
                  <a:srgbClr val="FFFFFF"/>
                </a:solidFill>
                <a:latin typeface="+mj-lt"/>
              </a:rPr>
              <a:t>Cadre </a:t>
            </a:r>
            <a:r>
              <a:rPr lang="fr-FR" sz="4000" dirty="0" smtClean="0">
                <a:solidFill>
                  <a:srgbClr val="FFFFFF"/>
                </a:solidFill>
                <a:effectLst>
                  <a:glow rad="101600">
                    <a:srgbClr val="FFFF00">
                      <a:alpha val="75000"/>
                    </a:srgbClr>
                  </a:glow>
                </a:effectLst>
                <a:latin typeface="+mj-lt"/>
              </a:rPr>
              <a:t>de responsabilisation</a:t>
            </a:r>
            <a:endParaRPr lang="fr-FR" sz="3200" dirty="0">
              <a:solidFill>
                <a:srgbClr val="FFFFFF"/>
              </a:solidFill>
              <a:effectLst>
                <a:glow rad="101600">
                  <a:srgbClr val="FFFF00">
                    <a:alpha val="75000"/>
                  </a:srgbClr>
                </a:glow>
              </a:effectLst>
              <a:latin typeface="+mj-lt"/>
            </a:endParaRPr>
          </a:p>
        </p:txBody>
      </p:sp>
      <p:sp>
        <p:nvSpPr>
          <p:cNvPr id="31747" name="Rectangle 3"/>
          <p:cNvSpPr>
            <a:spLocks noChangeArrowheads="1"/>
          </p:cNvSpPr>
          <p:nvPr/>
        </p:nvSpPr>
        <p:spPr bwMode="auto">
          <a:xfrm>
            <a:off x="3352800" y="3200400"/>
            <a:ext cx="2209800" cy="1219200"/>
          </a:xfrm>
          <a:prstGeom prst="rect">
            <a:avLst/>
          </a:prstGeom>
          <a:solidFill>
            <a:srgbClr val="0000FF"/>
          </a:solidFill>
          <a:ln w="9525">
            <a:noFill/>
            <a:miter lim="800000"/>
            <a:headEnd/>
            <a:tailEnd/>
          </a:ln>
        </p:spPr>
        <p:txBody>
          <a:bodyPr wrap="none" anchor="ctr"/>
          <a:lstStyle/>
          <a:p>
            <a:pPr algn="ctr" eaLnBrk="0" hangingPunct="0"/>
            <a:r>
              <a:rPr lang="fr-FR" sz="2000" b="1" dirty="0" smtClean="0">
                <a:solidFill>
                  <a:schemeClr val="bg1"/>
                </a:solidFill>
                <a:latin typeface="Century Gothic" pitchFamily="34" charset="0"/>
              </a:rPr>
              <a:t>Coordinateur du </a:t>
            </a:r>
          </a:p>
          <a:p>
            <a:pPr algn="ctr" eaLnBrk="0" hangingPunct="0"/>
            <a:r>
              <a:rPr lang="fr-FR" sz="2000" b="1" dirty="0" smtClean="0">
                <a:solidFill>
                  <a:schemeClr val="bg1"/>
                </a:solidFill>
                <a:latin typeface="Century Gothic" pitchFamily="34" charset="0"/>
              </a:rPr>
              <a:t>Cluster </a:t>
            </a:r>
          </a:p>
          <a:p>
            <a:pPr algn="ctr" eaLnBrk="0" hangingPunct="0"/>
            <a:r>
              <a:rPr lang="fr-FR" sz="2000" b="1" dirty="0" smtClean="0">
                <a:solidFill>
                  <a:schemeClr val="bg1"/>
                </a:solidFill>
                <a:latin typeface="Century Gothic" pitchFamily="34" charset="0"/>
              </a:rPr>
              <a:t>Nutrition</a:t>
            </a:r>
            <a:endParaRPr lang="fr-FR" sz="2000" b="1" dirty="0">
              <a:solidFill>
                <a:schemeClr val="bg1"/>
              </a:solidFill>
              <a:latin typeface="Century Gothic" pitchFamily="34" charset="0"/>
            </a:endParaRPr>
          </a:p>
        </p:txBody>
      </p:sp>
      <p:sp>
        <p:nvSpPr>
          <p:cNvPr id="654340" name="Rectangle 4"/>
          <p:cNvSpPr>
            <a:spLocks noChangeArrowheads="1"/>
          </p:cNvSpPr>
          <p:nvPr/>
        </p:nvSpPr>
        <p:spPr bwMode="auto">
          <a:xfrm>
            <a:off x="2895600" y="5486400"/>
            <a:ext cx="3276600" cy="1219200"/>
          </a:xfrm>
          <a:prstGeom prst="rect">
            <a:avLst/>
          </a:prstGeom>
          <a:solidFill>
            <a:schemeClr val="accent1"/>
          </a:solidFill>
          <a:ln w="9525">
            <a:noFill/>
            <a:miter lim="800000"/>
            <a:headEnd/>
            <a:tailEnd/>
          </a:ln>
        </p:spPr>
        <p:txBody>
          <a:bodyPr wrap="none" anchor="ctr"/>
          <a:lstStyle/>
          <a:p>
            <a:pPr algn="ctr" eaLnBrk="0" hangingPunct="0"/>
            <a:r>
              <a:rPr lang="fr-FR" sz="1800" dirty="0" smtClean="0">
                <a:solidFill>
                  <a:schemeClr val="bg1"/>
                </a:solidFill>
                <a:latin typeface="Century Gothic" pitchFamily="34" charset="0"/>
              </a:rPr>
              <a:t>Partenaires du </a:t>
            </a:r>
          </a:p>
          <a:p>
            <a:pPr algn="ctr" eaLnBrk="0" hangingPunct="0"/>
            <a:r>
              <a:rPr lang="fr-FR" sz="1800" dirty="0" smtClean="0">
                <a:solidFill>
                  <a:schemeClr val="bg1"/>
                </a:solidFill>
                <a:latin typeface="Century Gothic" pitchFamily="34" charset="0"/>
              </a:rPr>
              <a:t>cluster nutrition</a:t>
            </a:r>
            <a:endParaRPr lang="fr-FR" sz="1800" dirty="0">
              <a:solidFill>
                <a:schemeClr val="bg1"/>
              </a:solidFill>
              <a:latin typeface="Century Gothic" pitchFamily="34" charset="0"/>
            </a:endParaRPr>
          </a:p>
        </p:txBody>
      </p:sp>
      <p:sp>
        <p:nvSpPr>
          <p:cNvPr id="654341" name="Rectangle 5"/>
          <p:cNvSpPr>
            <a:spLocks noChangeArrowheads="1"/>
          </p:cNvSpPr>
          <p:nvPr/>
        </p:nvSpPr>
        <p:spPr bwMode="auto">
          <a:xfrm>
            <a:off x="6553200" y="3886200"/>
            <a:ext cx="2339280" cy="762000"/>
          </a:xfrm>
          <a:prstGeom prst="rect">
            <a:avLst/>
          </a:prstGeom>
          <a:gradFill rotWithShape="1">
            <a:gsLst>
              <a:gs pos="0">
                <a:srgbClr val="8080FF"/>
              </a:gs>
              <a:gs pos="50000">
                <a:srgbClr val="B3B3FF"/>
              </a:gs>
              <a:gs pos="100000">
                <a:srgbClr val="DADAFF"/>
              </a:gs>
            </a:gsLst>
            <a:lin ang="10800000" scaled="1"/>
          </a:gradFill>
          <a:ln w="9525">
            <a:solidFill>
              <a:schemeClr val="tx1"/>
            </a:solidFill>
            <a:miter lim="800000"/>
            <a:headEnd/>
            <a:tailEnd/>
          </a:ln>
        </p:spPr>
        <p:txBody>
          <a:bodyPr wrap="none" anchor="ctr"/>
          <a:lstStyle/>
          <a:p>
            <a:pPr algn="ctr" eaLnBrk="0" hangingPunct="0"/>
            <a:r>
              <a:rPr lang="fr-FR" sz="1800" dirty="0" smtClean="0">
                <a:latin typeface="Century Gothic" pitchFamily="34" charset="0"/>
              </a:rPr>
              <a:t>Chargé Nutrition de </a:t>
            </a:r>
          </a:p>
          <a:p>
            <a:pPr algn="ctr" eaLnBrk="0" hangingPunct="0"/>
            <a:r>
              <a:rPr lang="fr-FR" sz="1800" dirty="0" smtClean="0">
                <a:latin typeface="Century Gothic" pitchFamily="34" charset="0"/>
              </a:rPr>
              <a:t>l’UNICEF pays</a:t>
            </a:r>
            <a:endParaRPr lang="fr-FR" sz="1800" dirty="0">
              <a:latin typeface="Century Gothic" pitchFamily="34" charset="0"/>
            </a:endParaRPr>
          </a:p>
        </p:txBody>
      </p:sp>
      <p:sp>
        <p:nvSpPr>
          <p:cNvPr id="654342" name="Oval 6"/>
          <p:cNvSpPr>
            <a:spLocks noChangeArrowheads="1"/>
          </p:cNvSpPr>
          <p:nvPr/>
        </p:nvSpPr>
        <p:spPr bwMode="auto">
          <a:xfrm>
            <a:off x="0" y="2514600"/>
            <a:ext cx="2743200" cy="838200"/>
          </a:xfrm>
          <a:prstGeom prst="ellipse">
            <a:avLst/>
          </a:prstGeom>
          <a:solidFill>
            <a:srgbClr val="FFCC99"/>
          </a:solidFill>
          <a:ln w="9525">
            <a:solidFill>
              <a:schemeClr val="tx1"/>
            </a:solidFill>
            <a:round/>
            <a:headEnd/>
            <a:tailEnd/>
          </a:ln>
        </p:spPr>
        <p:txBody>
          <a:bodyPr wrap="none" anchor="ctr"/>
          <a:lstStyle/>
          <a:p>
            <a:pPr algn="ctr" eaLnBrk="0" hangingPunct="0"/>
            <a:r>
              <a:rPr lang="fr-FR" sz="1800" dirty="0" smtClean="0">
                <a:latin typeface="Century Gothic" pitchFamily="34" charset="0"/>
              </a:rPr>
              <a:t>Gouvernement </a:t>
            </a:r>
            <a:endParaRPr lang="fr-FR" sz="1800" dirty="0">
              <a:latin typeface="Century Gothic" pitchFamily="34" charset="0"/>
            </a:endParaRPr>
          </a:p>
        </p:txBody>
      </p:sp>
      <p:sp>
        <p:nvSpPr>
          <p:cNvPr id="654343" name="Oval 7"/>
          <p:cNvSpPr>
            <a:spLocks noChangeArrowheads="1"/>
          </p:cNvSpPr>
          <p:nvPr/>
        </p:nvSpPr>
        <p:spPr bwMode="auto">
          <a:xfrm>
            <a:off x="3429000" y="1676400"/>
            <a:ext cx="1676400" cy="838200"/>
          </a:xfrm>
          <a:prstGeom prst="ellipse">
            <a:avLst/>
          </a:prstGeom>
          <a:gradFill rotWithShape="1">
            <a:gsLst>
              <a:gs pos="0">
                <a:srgbClr val="8080FF"/>
              </a:gs>
              <a:gs pos="50000">
                <a:srgbClr val="B3B3FF"/>
              </a:gs>
              <a:gs pos="100000">
                <a:srgbClr val="DADAFF"/>
              </a:gs>
            </a:gsLst>
            <a:lin ang="5400000" scaled="1"/>
          </a:gradFill>
          <a:ln w="9525">
            <a:solidFill>
              <a:schemeClr val="tx1"/>
            </a:solidFill>
            <a:round/>
            <a:headEnd/>
            <a:tailEnd/>
          </a:ln>
        </p:spPr>
        <p:txBody>
          <a:bodyPr wrap="none" anchor="ctr"/>
          <a:lstStyle/>
          <a:p>
            <a:pPr algn="ctr" eaLnBrk="0" hangingPunct="0"/>
            <a:r>
              <a:rPr lang="fr-FR" sz="1800" dirty="0" smtClean="0">
                <a:latin typeface="Century Gothic" pitchFamily="34" charset="0"/>
              </a:rPr>
              <a:t>UNICEF </a:t>
            </a:r>
          </a:p>
          <a:p>
            <a:pPr algn="ctr" eaLnBrk="0" hangingPunct="0"/>
            <a:r>
              <a:rPr lang="fr-FR" dirty="0">
                <a:latin typeface="Century Gothic" pitchFamily="34" charset="0"/>
              </a:rPr>
              <a:t>B</a:t>
            </a:r>
            <a:r>
              <a:rPr lang="fr-FR" sz="1800" dirty="0" smtClean="0">
                <a:latin typeface="Century Gothic" pitchFamily="34" charset="0"/>
              </a:rPr>
              <a:t>ureau pays</a:t>
            </a:r>
            <a:endParaRPr lang="fr-FR" sz="1800" dirty="0">
              <a:latin typeface="Century Gothic" pitchFamily="34" charset="0"/>
            </a:endParaRPr>
          </a:p>
        </p:txBody>
      </p:sp>
      <p:sp>
        <p:nvSpPr>
          <p:cNvPr id="654344" name="Line 8"/>
          <p:cNvSpPr>
            <a:spLocks noChangeShapeType="1"/>
          </p:cNvSpPr>
          <p:nvPr/>
        </p:nvSpPr>
        <p:spPr bwMode="auto">
          <a:xfrm flipH="1" flipV="1">
            <a:off x="4267200" y="2590800"/>
            <a:ext cx="0" cy="838200"/>
          </a:xfrm>
          <a:prstGeom prst="line">
            <a:avLst/>
          </a:prstGeom>
          <a:noFill/>
          <a:ln w="9525">
            <a:solidFill>
              <a:schemeClr val="tx1"/>
            </a:solidFill>
            <a:round/>
            <a:headEnd/>
            <a:tailEnd type="triangle" w="med" len="med"/>
          </a:ln>
        </p:spPr>
        <p:txBody>
          <a:bodyPr/>
          <a:lstStyle/>
          <a:p>
            <a:endParaRPr lang="fr-FR"/>
          </a:p>
        </p:txBody>
      </p:sp>
      <p:sp>
        <p:nvSpPr>
          <p:cNvPr id="654345" name="Line 9"/>
          <p:cNvSpPr>
            <a:spLocks noChangeShapeType="1"/>
          </p:cNvSpPr>
          <p:nvPr/>
        </p:nvSpPr>
        <p:spPr bwMode="auto">
          <a:xfrm flipH="1" flipV="1">
            <a:off x="4267200" y="1371600"/>
            <a:ext cx="0" cy="304800"/>
          </a:xfrm>
          <a:prstGeom prst="line">
            <a:avLst/>
          </a:prstGeom>
          <a:noFill/>
          <a:ln w="9525">
            <a:solidFill>
              <a:schemeClr val="tx1"/>
            </a:solidFill>
            <a:round/>
            <a:headEnd/>
            <a:tailEnd type="triangle" w="med" len="med"/>
          </a:ln>
        </p:spPr>
        <p:txBody>
          <a:bodyPr/>
          <a:lstStyle/>
          <a:p>
            <a:endParaRPr lang="fr-FR"/>
          </a:p>
        </p:txBody>
      </p:sp>
      <p:sp>
        <p:nvSpPr>
          <p:cNvPr id="654346" name="Oval 10"/>
          <p:cNvSpPr>
            <a:spLocks noChangeArrowheads="1"/>
          </p:cNvSpPr>
          <p:nvPr/>
        </p:nvSpPr>
        <p:spPr bwMode="auto">
          <a:xfrm>
            <a:off x="7391400" y="990600"/>
            <a:ext cx="1752600" cy="914400"/>
          </a:xfrm>
          <a:prstGeom prst="ellipse">
            <a:avLst/>
          </a:prstGeom>
          <a:gradFill rotWithShape="1">
            <a:gsLst>
              <a:gs pos="0">
                <a:srgbClr val="8080FF"/>
              </a:gs>
              <a:gs pos="50000">
                <a:srgbClr val="B3B3FF"/>
              </a:gs>
              <a:gs pos="100000">
                <a:srgbClr val="DADAFF"/>
              </a:gs>
            </a:gsLst>
            <a:lin ang="8100000" scaled="1"/>
          </a:gradFill>
          <a:ln w="9525">
            <a:solidFill>
              <a:schemeClr val="tx1"/>
            </a:solidFill>
            <a:round/>
            <a:headEnd/>
            <a:tailEnd/>
          </a:ln>
        </p:spPr>
        <p:txBody>
          <a:bodyPr wrap="none" anchor="ctr"/>
          <a:lstStyle/>
          <a:p>
            <a:pPr algn="ctr" eaLnBrk="0" hangingPunct="0"/>
            <a:r>
              <a:rPr lang="fr-FR" sz="1800" dirty="0" smtClean="0">
                <a:latin typeface="Trebuchet MS" pitchFamily="34" charset="0"/>
              </a:rPr>
              <a:t>Siège UNICEF</a:t>
            </a:r>
            <a:endParaRPr lang="fr-FR" sz="1800" dirty="0">
              <a:latin typeface="Trebuchet MS" pitchFamily="34" charset="0"/>
            </a:endParaRPr>
          </a:p>
        </p:txBody>
      </p:sp>
      <p:sp>
        <p:nvSpPr>
          <p:cNvPr id="654347" name="Line 11"/>
          <p:cNvSpPr>
            <a:spLocks noChangeShapeType="1"/>
          </p:cNvSpPr>
          <p:nvPr/>
        </p:nvSpPr>
        <p:spPr bwMode="auto">
          <a:xfrm flipV="1">
            <a:off x="2743200" y="3810000"/>
            <a:ext cx="609600" cy="0"/>
          </a:xfrm>
          <a:prstGeom prst="line">
            <a:avLst/>
          </a:prstGeom>
          <a:noFill/>
          <a:ln w="38100">
            <a:solidFill>
              <a:schemeClr val="tx1"/>
            </a:solidFill>
            <a:round/>
            <a:headEnd type="triangle" w="med" len="med"/>
            <a:tailEnd type="triangle" w="med" len="med"/>
          </a:ln>
        </p:spPr>
        <p:txBody>
          <a:bodyPr/>
          <a:lstStyle/>
          <a:p>
            <a:endParaRPr lang="fr-FR"/>
          </a:p>
        </p:txBody>
      </p:sp>
      <p:sp>
        <p:nvSpPr>
          <p:cNvPr id="654350" name="Line 14"/>
          <p:cNvSpPr>
            <a:spLocks noChangeShapeType="1"/>
          </p:cNvSpPr>
          <p:nvPr/>
        </p:nvSpPr>
        <p:spPr bwMode="auto">
          <a:xfrm flipV="1">
            <a:off x="5105400" y="1524000"/>
            <a:ext cx="2514600" cy="457200"/>
          </a:xfrm>
          <a:prstGeom prst="line">
            <a:avLst/>
          </a:prstGeom>
          <a:noFill/>
          <a:ln w="9525">
            <a:solidFill>
              <a:schemeClr val="tx1"/>
            </a:solidFill>
            <a:prstDash val="dash"/>
            <a:round/>
            <a:headEnd/>
            <a:tailEnd type="triangle" w="med" len="med"/>
          </a:ln>
        </p:spPr>
        <p:txBody>
          <a:bodyPr wrap="none" anchor="ctr"/>
          <a:lstStyle/>
          <a:p>
            <a:endParaRPr lang="fr-FR"/>
          </a:p>
        </p:txBody>
      </p:sp>
      <p:sp>
        <p:nvSpPr>
          <p:cNvPr id="654351" name="Line 15"/>
          <p:cNvSpPr>
            <a:spLocks noChangeShapeType="1"/>
          </p:cNvSpPr>
          <p:nvPr/>
        </p:nvSpPr>
        <p:spPr bwMode="auto">
          <a:xfrm>
            <a:off x="5562600" y="3581400"/>
            <a:ext cx="1143000" cy="457200"/>
          </a:xfrm>
          <a:prstGeom prst="line">
            <a:avLst/>
          </a:prstGeom>
          <a:noFill/>
          <a:ln w="9525">
            <a:solidFill>
              <a:schemeClr val="tx1"/>
            </a:solidFill>
            <a:prstDash val="sysDot"/>
            <a:round/>
            <a:headEnd type="triangle" w="med" len="med"/>
            <a:tailEnd type="triangle" w="med" len="med"/>
          </a:ln>
        </p:spPr>
        <p:txBody>
          <a:bodyPr wrap="none" anchor="ctr"/>
          <a:lstStyle/>
          <a:p>
            <a:endParaRPr lang="fr-FR"/>
          </a:p>
        </p:txBody>
      </p:sp>
      <p:sp>
        <p:nvSpPr>
          <p:cNvPr id="654352" name="Text Box 16"/>
          <p:cNvSpPr txBox="1">
            <a:spLocks noChangeArrowheads="1"/>
          </p:cNvSpPr>
          <p:nvPr/>
        </p:nvSpPr>
        <p:spPr bwMode="auto">
          <a:xfrm>
            <a:off x="611560" y="3505200"/>
            <a:ext cx="2131640" cy="646331"/>
          </a:xfrm>
          <a:prstGeom prst="rect">
            <a:avLst/>
          </a:prstGeom>
          <a:solidFill>
            <a:srgbClr val="0000FF">
              <a:alpha val="38039"/>
            </a:srgbClr>
          </a:solidFill>
          <a:ln w="9525" algn="ctr">
            <a:noFill/>
            <a:miter lim="800000"/>
            <a:headEnd/>
            <a:tailEnd/>
          </a:ln>
        </p:spPr>
        <p:txBody>
          <a:bodyPr wrap="square">
            <a:spAutoFit/>
          </a:bodyPr>
          <a:lstStyle/>
          <a:p>
            <a:pPr algn="ctr" eaLnBrk="0" hangingPunct="0">
              <a:spcBef>
                <a:spcPct val="50000"/>
              </a:spcBef>
            </a:pPr>
            <a:r>
              <a:rPr lang="fr-FR" sz="1800" dirty="0" smtClean="0">
                <a:solidFill>
                  <a:schemeClr val="bg1"/>
                </a:solidFill>
                <a:latin typeface="Century Gothic" pitchFamily="34" charset="0"/>
              </a:rPr>
              <a:t>Gestionnaire de l’information</a:t>
            </a:r>
            <a:endParaRPr lang="fr-FR" sz="1800" dirty="0">
              <a:solidFill>
                <a:schemeClr val="bg1"/>
              </a:solidFill>
              <a:latin typeface="Century Gothic" pitchFamily="34" charset="0"/>
            </a:endParaRPr>
          </a:p>
        </p:txBody>
      </p:sp>
      <p:sp>
        <p:nvSpPr>
          <p:cNvPr id="654353" name="Oval 17"/>
          <p:cNvSpPr>
            <a:spLocks noChangeArrowheads="1"/>
          </p:cNvSpPr>
          <p:nvPr/>
        </p:nvSpPr>
        <p:spPr bwMode="auto">
          <a:xfrm>
            <a:off x="1600200" y="4648200"/>
            <a:ext cx="2133600" cy="609600"/>
          </a:xfrm>
          <a:prstGeom prst="ellipse">
            <a:avLst/>
          </a:prstGeom>
          <a:solidFill>
            <a:schemeClr val="bg2">
              <a:lumMod val="50000"/>
              <a:alpha val="39999"/>
            </a:schemeClr>
          </a:solidFill>
          <a:ln w="9525" algn="ctr">
            <a:solidFill>
              <a:schemeClr val="tx1"/>
            </a:solidFill>
            <a:round/>
            <a:headEnd/>
            <a:tailEnd/>
          </a:ln>
        </p:spPr>
        <p:txBody>
          <a:bodyPr wrap="none" anchor="ctr"/>
          <a:lstStyle/>
          <a:p>
            <a:pPr algn="ctr" eaLnBrk="0" hangingPunct="0"/>
            <a:r>
              <a:rPr lang="fr-FR" sz="1800" smtClean="0">
                <a:latin typeface="Century Gothic" pitchFamily="34" charset="0"/>
              </a:rPr>
              <a:t>SAG</a:t>
            </a:r>
            <a:endParaRPr lang="fr-FR" sz="1800">
              <a:latin typeface="Century Gothic" pitchFamily="34" charset="0"/>
            </a:endParaRPr>
          </a:p>
        </p:txBody>
      </p:sp>
      <p:sp>
        <p:nvSpPr>
          <p:cNvPr id="654354" name="Oval 18"/>
          <p:cNvSpPr>
            <a:spLocks noChangeArrowheads="1"/>
          </p:cNvSpPr>
          <p:nvPr/>
        </p:nvSpPr>
        <p:spPr bwMode="auto">
          <a:xfrm>
            <a:off x="4648200" y="4876800"/>
            <a:ext cx="1905000" cy="609600"/>
          </a:xfrm>
          <a:prstGeom prst="ellipse">
            <a:avLst/>
          </a:prstGeom>
          <a:solidFill>
            <a:schemeClr val="accent3">
              <a:lumMod val="40000"/>
              <a:lumOff val="60000"/>
            </a:schemeClr>
          </a:solidFill>
          <a:ln w="9525" algn="ctr">
            <a:solidFill>
              <a:schemeClr val="tx1"/>
            </a:solidFill>
            <a:round/>
            <a:headEnd/>
            <a:tailEnd/>
          </a:ln>
        </p:spPr>
        <p:txBody>
          <a:bodyPr wrap="none" anchor="ctr"/>
          <a:lstStyle/>
          <a:p>
            <a:pPr algn="ctr" eaLnBrk="0" hangingPunct="0"/>
            <a:r>
              <a:rPr lang="fr-FR" sz="1800" smtClean="0">
                <a:latin typeface="Century Gothic" pitchFamily="34" charset="0"/>
              </a:rPr>
              <a:t>TWiGs</a:t>
            </a:r>
            <a:endParaRPr lang="fr-FR" sz="1800">
              <a:latin typeface="Century Gothic" pitchFamily="34" charset="0"/>
            </a:endParaRPr>
          </a:p>
        </p:txBody>
      </p:sp>
      <p:sp>
        <p:nvSpPr>
          <p:cNvPr id="654355" name="Oval 19"/>
          <p:cNvSpPr>
            <a:spLocks noChangeArrowheads="1"/>
          </p:cNvSpPr>
          <p:nvPr/>
        </p:nvSpPr>
        <p:spPr bwMode="auto">
          <a:xfrm>
            <a:off x="4648200" y="4343400"/>
            <a:ext cx="1905000" cy="609600"/>
          </a:xfrm>
          <a:prstGeom prst="ellipse">
            <a:avLst/>
          </a:prstGeom>
          <a:solidFill>
            <a:schemeClr val="accent3">
              <a:lumMod val="40000"/>
              <a:lumOff val="60000"/>
            </a:schemeClr>
          </a:solidFill>
          <a:ln w="9525" algn="ctr">
            <a:solidFill>
              <a:schemeClr val="tx1"/>
            </a:solidFill>
            <a:round/>
            <a:headEnd/>
            <a:tailEnd/>
          </a:ln>
        </p:spPr>
        <p:txBody>
          <a:bodyPr wrap="none" anchor="ctr"/>
          <a:lstStyle/>
          <a:p>
            <a:pPr algn="ctr" eaLnBrk="0" hangingPunct="0"/>
            <a:r>
              <a:rPr lang="fr-FR" sz="1800" smtClean="0">
                <a:latin typeface="Century Gothic" pitchFamily="34" charset="0"/>
              </a:rPr>
              <a:t>TWiGs</a:t>
            </a:r>
            <a:endParaRPr lang="fr-FR" sz="1800">
              <a:latin typeface="Century Gothic" pitchFamily="34" charset="0"/>
            </a:endParaRPr>
          </a:p>
        </p:txBody>
      </p:sp>
      <p:sp>
        <p:nvSpPr>
          <p:cNvPr id="654356" name="Rectangle 20"/>
          <p:cNvSpPr>
            <a:spLocks noChangeArrowheads="1"/>
          </p:cNvSpPr>
          <p:nvPr/>
        </p:nvSpPr>
        <p:spPr bwMode="auto">
          <a:xfrm>
            <a:off x="3276600" y="685800"/>
            <a:ext cx="1981200" cy="646331"/>
          </a:xfrm>
          <a:prstGeom prst="rect">
            <a:avLst/>
          </a:prstGeom>
          <a:solidFill>
            <a:schemeClr val="bg2">
              <a:lumMod val="90000"/>
              <a:alpha val="59999"/>
            </a:schemeClr>
          </a:solidFill>
          <a:ln w="9525" algn="ctr">
            <a:noFill/>
            <a:miter lim="800000"/>
            <a:headEnd/>
            <a:tailEnd/>
          </a:ln>
        </p:spPr>
        <p:txBody>
          <a:bodyPr>
            <a:spAutoFit/>
          </a:bodyPr>
          <a:lstStyle/>
          <a:p>
            <a:pPr algn="ctr" eaLnBrk="0" hangingPunct="0">
              <a:defRPr/>
            </a:pPr>
            <a:r>
              <a:rPr lang="fr-FR" sz="1800" dirty="0" smtClean="0">
                <a:latin typeface="Century Gothic" pitchFamily="34" charset="0"/>
              </a:rPr>
              <a:t>Coordinateur Humanitaire</a:t>
            </a:r>
            <a:endParaRPr lang="fr-FR" sz="1800" dirty="0">
              <a:latin typeface="Century Gothic" pitchFamily="34" charset="0"/>
            </a:endParaRPr>
          </a:p>
        </p:txBody>
      </p:sp>
      <p:sp>
        <p:nvSpPr>
          <p:cNvPr id="654357" name="Line 21"/>
          <p:cNvSpPr>
            <a:spLocks noChangeShapeType="1"/>
          </p:cNvSpPr>
          <p:nvPr/>
        </p:nvSpPr>
        <p:spPr bwMode="auto">
          <a:xfrm flipH="1" flipV="1">
            <a:off x="3352800" y="5181600"/>
            <a:ext cx="304800" cy="304800"/>
          </a:xfrm>
          <a:prstGeom prst="line">
            <a:avLst/>
          </a:prstGeom>
          <a:noFill/>
          <a:ln w="9525" cap="rnd">
            <a:solidFill>
              <a:schemeClr val="tx1"/>
            </a:solidFill>
            <a:prstDash val="sysDot"/>
            <a:round/>
            <a:headEnd type="arrow" w="med" len="med"/>
            <a:tailEnd/>
          </a:ln>
        </p:spPr>
        <p:txBody>
          <a:bodyPr wrap="none" anchor="ctr"/>
          <a:lstStyle/>
          <a:p>
            <a:endParaRPr lang="fr-FR"/>
          </a:p>
        </p:txBody>
      </p:sp>
      <p:sp>
        <p:nvSpPr>
          <p:cNvPr id="654358" name="Line 22"/>
          <p:cNvSpPr>
            <a:spLocks noChangeShapeType="1"/>
          </p:cNvSpPr>
          <p:nvPr/>
        </p:nvSpPr>
        <p:spPr bwMode="auto">
          <a:xfrm flipV="1">
            <a:off x="3276600" y="4419600"/>
            <a:ext cx="304800" cy="228600"/>
          </a:xfrm>
          <a:prstGeom prst="line">
            <a:avLst/>
          </a:prstGeom>
          <a:noFill/>
          <a:ln w="9525">
            <a:solidFill>
              <a:schemeClr val="tx1"/>
            </a:solidFill>
            <a:round/>
            <a:headEnd/>
            <a:tailEnd type="triangle" w="med" len="med"/>
          </a:ln>
        </p:spPr>
        <p:txBody>
          <a:bodyPr wrap="none" anchor="ctr"/>
          <a:lstStyle/>
          <a:p>
            <a:endParaRPr lang="fr-FR"/>
          </a:p>
        </p:txBody>
      </p:sp>
      <p:sp>
        <p:nvSpPr>
          <p:cNvPr id="654359" name="Line 23"/>
          <p:cNvSpPr>
            <a:spLocks noChangeShapeType="1"/>
          </p:cNvSpPr>
          <p:nvPr/>
        </p:nvSpPr>
        <p:spPr bwMode="auto">
          <a:xfrm flipH="1">
            <a:off x="6248400" y="4648200"/>
            <a:ext cx="1066800" cy="1066800"/>
          </a:xfrm>
          <a:prstGeom prst="line">
            <a:avLst/>
          </a:prstGeom>
          <a:noFill/>
          <a:ln w="9525">
            <a:solidFill>
              <a:schemeClr val="tx1"/>
            </a:solidFill>
            <a:prstDash val="sysDot"/>
            <a:round/>
            <a:headEnd/>
            <a:tailEnd type="triangle" w="med" len="med"/>
          </a:ln>
        </p:spPr>
        <p:txBody>
          <a:bodyPr wrap="none" anchor="ctr"/>
          <a:lstStyle/>
          <a:p>
            <a:endParaRPr lang="fr-FR"/>
          </a:p>
        </p:txBody>
      </p:sp>
      <p:cxnSp>
        <p:nvCxnSpPr>
          <p:cNvPr id="29" name="Straight Arrow Connector 28"/>
          <p:cNvCxnSpPr/>
          <p:nvPr/>
        </p:nvCxnSpPr>
        <p:spPr>
          <a:xfrm>
            <a:off x="4267200" y="4495800"/>
            <a:ext cx="0" cy="914400"/>
          </a:xfrm>
          <a:prstGeom prst="straightConnector1">
            <a:avLst/>
          </a:prstGeom>
          <a:ln w="50800" cmpd="sng">
            <a:solidFill>
              <a:schemeClr val="accent6">
                <a:lumMod val="7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5" name="Line 11"/>
          <p:cNvSpPr>
            <a:spLocks noChangeShapeType="1"/>
          </p:cNvSpPr>
          <p:nvPr/>
        </p:nvSpPr>
        <p:spPr bwMode="auto">
          <a:xfrm flipV="1">
            <a:off x="2721429" y="3810000"/>
            <a:ext cx="609600" cy="0"/>
          </a:xfrm>
          <a:prstGeom prst="line">
            <a:avLst/>
          </a:prstGeom>
          <a:noFill/>
          <a:ln w="38100">
            <a:solidFill>
              <a:schemeClr val="tx1"/>
            </a:solidFill>
            <a:round/>
            <a:headEnd type="triangle" w="med" len="med"/>
            <a:tailEnd type="triangle" w="med" len="med"/>
          </a:ln>
        </p:spPr>
        <p:txBody>
          <a:bodyPr/>
          <a:lstStyle/>
          <a:p>
            <a:endParaRPr lang="fr-FR"/>
          </a:p>
        </p:txBody>
      </p:sp>
      <p:sp>
        <p:nvSpPr>
          <p:cNvPr id="26" name="Line 11"/>
          <p:cNvSpPr>
            <a:spLocks noChangeShapeType="1"/>
          </p:cNvSpPr>
          <p:nvPr/>
        </p:nvSpPr>
        <p:spPr bwMode="auto">
          <a:xfrm>
            <a:off x="2667000" y="3200400"/>
            <a:ext cx="533400" cy="243114"/>
          </a:xfrm>
          <a:prstGeom prst="line">
            <a:avLst/>
          </a:prstGeom>
          <a:noFill/>
          <a:ln w="38100">
            <a:solidFill>
              <a:schemeClr val="tx1"/>
            </a:solidFill>
            <a:round/>
            <a:headEnd type="triangle" w="med" len="med"/>
            <a:tailEnd type="triangle" w="med" len="med"/>
          </a:ln>
        </p:spPr>
        <p:txBody>
          <a:bodyPr/>
          <a:lstStyle/>
          <a:p>
            <a:endParaRPr lang="fr-FR"/>
          </a:p>
        </p:txBody>
      </p:sp>
    </p:spTree>
    <p:extLst>
      <p:ext uri="{BB962C8B-B14F-4D97-AF65-F5344CB8AC3E}">
        <p14:creationId xmlns:p14="http://schemas.microsoft.com/office/powerpoint/2010/main" val="20941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43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43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43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4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4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43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43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43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43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43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43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43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43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43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43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543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43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43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0" grpId="0" animBg="1"/>
      <p:bldP spid="654341" grpId="0" animBg="1"/>
      <p:bldP spid="654342" grpId="0" animBg="1"/>
      <p:bldP spid="654343" grpId="0" animBg="1"/>
      <p:bldP spid="654344" grpId="0" animBg="1"/>
      <p:bldP spid="654345" grpId="0" animBg="1"/>
      <p:bldP spid="654346" grpId="0" animBg="1"/>
      <p:bldP spid="654347" grpId="0" animBg="1"/>
      <p:bldP spid="654350" grpId="0" animBg="1"/>
      <p:bldP spid="654351" grpId="0" animBg="1"/>
      <p:bldP spid="654352" grpId="0" animBg="1"/>
      <p:bldP spid="654353" grpId="0" animBg="1"/>
      <p:bldP spid="654354" grpId="0" animBg="1"/>
      <p:bldP spid="654355" grpId="0" animBg="1"/>
      <p:bldP spid="654356" grpId="0" animBg="1"/>
      <p:bldP spid="654357" grpId="0" animBg="1"/>
      <p:bldP spid="654358" grpId="0" animBg="1"/>
      <p:bldP spid="654359"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normAutofit fontScale="90000"/>
          </a:bodyPr>
          <a:lstStyle/>
          <a:p>
            <a:pPr eaLnBrk="1" hangingPunct="1"/>
            <a:r>
              <a:rPr lang="en-GB" sz="5400" dirty="0" smtClean="0">
                <a:effectLst/>
              </a:rPr>
              <a:t>Group Work</a:t>
            </a:r>
            <a:endParaRPr lang="en-GB" sz="5400" dirty="0">
              <a:effectLst/>
            </a:endParaRPr>
          </a:p>
        </p:txBody>
      </p:sp>
      <p:sp>
        <p:nvSpPr>
          <p:cNvPr id="5" name="Content Placeholder 4"/>
          <p:cNvSpPr>
            <a:spLocks noGrp="1"/>
          </p:cNvSpPr>
          <p:nvPr>
            <p:ph idx="1"/>
          </p:nvPr>
        </p:nvSpPr>
        <p:spPr/>
        <p:txBody>
          <a:bodyPr>
            <a:normAutofit/>
          </a:bodyPr>
          <a:lstStyle/>
          <a:p>
            <a:pPr marL="514350" indent="-514350">
              <a:buAutoNum type="arabicPeriod"/>
            </a:pPr>
            <a:r>
              <a:rPr lang="en-GB" dirty="0" smtClean="0"/>
              <a:t>Mix and Match individually</a:t>
            </a:r>
          </a:p>
          <a:p>
            <a:pPr marL="514350" indent="-514350">
              <a:buAutoNum type="arabicPeriod"/>
            </a:pPr>
            <a:r>
              <a:rPr lang="en-GB" dirty="0" smtClean="0"/>
              <a:t>In groups, develop an accountability framework using the VIPP cards, flipcharts, and markers to show relationships.  Be prepared to present your diagram and also discuss the roles</a:t>
            </a: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3</a:t>
            </a:fld>
            <a:endParaRPr lang="fr-FR"/>
          </a:p>
        </p:txBody>
      </p:sp>
      <p:pic>
        <p:nvPicPr>
          <p:cNvPr id="7" name="Picture 6" descr="GLN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9144000" cy="5271359"/>
          </a:xfrm>
          <a:prstGeom prst="rect">
            <a:avLst/>
          </a:prstGeom>
        </p:spPr>
      </p:pic>
      <p:sp>
        <p:nvSpPr>
          <p:cNvPr id="4" name="TextBox 3"/>
          <p:cNvSpPr txBox="1"/>
          <p:nvPr/>
        </p:nvSpPr>
        <p:spPr>
          <a:xfrm>
            <a:off x="78062" y="3429000"/>
            <a:ext cx="2939203" cy="923330"/>
          </a:xfrm>
          <a:prstGeom prst="rect">
            <a:avLst/>
          </a:prstGeom>
          <a:noFill/>
        </p:spPr>
        <p:txBody>
          <a:bodyPr wrap="none" rtlCol="0">
            <a:spAutoFit/>
          </a:bodyPr>
          <a:lstStyle/>
          <a:p>
            <a:r>
              <a:rPr lang="en-GB" dirty="0" smtClean="0">
                <a:solidFill>
                  <a:srgbClr val="FF0000"/>
                </a:solidFill>
              </a:rPr>
              <a:t>Now fill in, where are the </a:t>
            </a:r>
          </a:p>
          <a:p>
            <a:pPr marL="342900" indent="-342900">
              <a:buAutoNum type="alphaLcPeriod"/>
            </a:pPr>
            <a:r>
              <a:rPr lang="en-GB" dirty="0" smtClean="0">
                <a:solidFill>
                  <a:srgbClr val="FF0000"/>
                </a:solidFill>
              </a:rPr>
              <a:t>NCC</a:t>
            </a:r>
          </a:p>
          <a:p>
            <a:pPr marL="342900" indent="-342900">
              <a:buAutoNum type="alphaLcPeriod"/>
            </a:pPr>
            <a:r>
              <a:rPr lang="en-GB" dirty="0" smtClean="0">
                <a:solidFill>
                  <a:srgbClr val="FF0000"/>
                </a:solidFill>
              </a:rPr>
              <a:t>Nutrition Cluster partners</a:t>
            </a:r>
            <a:endParaRPr lang="en-GB" dirty="0">
              <a:solidFill>
                <a:srgbClr val="FF0000"/>
              </a:solidFill>
            </a:endParaRPr>
          </a:p>
        </p:txBody>
      </p:sp>
      <p:sp>
        <p:nvSpPr>
          <p:cNvPr id="8" name="Rectangle 7"/>
          <p:cNvSpPr/>
          <p:nvPr/>
        </p:nvSpPr>
        <p:spPr>
          <a:xfrm rot="20089820">
            <a:off x="683568" y="1916832"/>
            <a:ext cx="7956376" cy="120032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smtClean="0">
                <a:ln/>
                <a:solidFill>
                  <a:srgbClr val="EE3528"/>
                </a:solidFill>
                <a:effectLst/>
              </a:rPr>
              <a:t>not translated</a:t>
            </a:r>
            <a:endParaRPr lang="en-US" sz="7200" b="1" cap="none" spc="0" dirty="0">
              <a:ln/>
              <a:solidFill>
                <a:srgbClr val="EE3528"/>
              </a:solidFill>
              <a:effectLst/>
            </a:endParaRPr>
          </a:p>
        </p:txBody>
      </p:sp>
    </p:spTree>
    <p:extLst>
      <p:ext uri="{BB962C8B-B14F-4D97-AF65-F5344CB8AC3E}">
        <p14:creationId xmlns:p14="http://schemas.microsoft.com/office/powerpoint/2010/main" val="2892848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54" y="764704"/>
            <a:ext cx="6186502" cy="582594"/>
          </a:xfrm>
        </p:spPr>
        <p:txBody>
          <a:bodyPr/>
          <a:lstStyle/>
          <a:p>
            <a:r>
              <a:rPr lang="fr-FR" dirty="0"/>
              <a:t>Responsabilisation  </a:t>
            </a:r>
            <a:endParaRPr lang="fr-FR" dirty="0"/>
          </a:p>
        </p:txBody>
      </p:sp>
      <p:sp>
        <p:nvSpPr>
          <p:cNvPr id="8" name="Rectangle 4"/>
          <p:cNvSpPr>
            <a:spLocks noChangeArrowheads="1"/>
          </p:cNvSpPr>
          <p:nvPr/>
        </p:nvSpPr>
        <p:spPr bwMode="auto">
          <a:xfrm>
            <a:off x="179512" y="1700808"/>
            <a:ext cx="3960440" cy="4601243"/>
          </a:xfrm>
          <a:prstGeom prst="rect">
            <a:avLst/>
          </a:prstGeom>
          <a:noFill/>
          <a:ln w="12700" cmpd="sng">
            <a:solidFill>
              <a:schemeClr val="tx1"/>
            </a:solidFill>
            <a:miter lim="800000"/>
            <a:headEnd/>
            <a:tailEnd/>
          </a:ln>
        </p:spPr>
        <p:txBody>
          <a:bodyPr wrap="square" lIns="91424" tIns="45712" rIns="91424" bIns="45712">
            <a:spAutoFit/>
          </a:bodyPr>
          <a:lstStyle/>
          <a:p>
            <a:pPr marL="311150" indent="-311150" eaLnBrk="0" hangingPunct="0">
              <a:spcAft>
                <a:spcPts val="216"/>
              </a:spcAft>
            </a:pPr>
            <a:r>
              <a:rPr lang="fr-FR" sz="2400" b="1" dirty="0"/>
              <a:t>Responsabilité</a:t>
            </a:r>
            <a:r>
              <a:rPr lang="fr-FR" sz="2400" b="1" dirty="0" smtClean="0"/>
              <a:t> formelle </a:t>
            </a:r>
          </a:p>
          <a:p>
            <a:pPr marL="311150" indent="-311150" eaLnBrk="0" hangingPunct="0">
              <a:spcAft>
                <a:spcPts val="216"/>
              </a:spcAft>
              <a:buFontTx/>
              <a:buChar char="•"/>
            </a:pPr>
            <a:r>
              <a:rPr lang="fr-FR" sz="2400" dirty="0" smtClean="0"/>
              <a:t>Les acteurs humanitaires </a:t>
            </a:r>
            <a:r>
              <a:rPr lang="fr-FR" sz="2400" b="1" dirty="0" smtClean="0"/>
              <a:t>NE SONT PAS </a:t>
            </a:r>
            <a:r>
              <a:rPr lang="fr-FR" sz="2400" dirty="0" smtClean="0"/>
              <a:t>responsables </a:t>
            </a:r>
            <a:r>
              <a:rPr lang="fr-FR" sz="2400" dirty="0"/>
              <a:t>vis-à-vis</a:t>
            </a:r>
            <a:r>
              <a:rPr lang="fr-FR" sz="2400" dirty="0" smtClean="0">
                <a:effectLst>
                  <a:glow rad="101600">
                    <a:srgbClr val="FFFF00">
                      <a:alpha val="75000"/>
                    </a:srgbClr>
                  </a:glow>
                </a:effectLst>
              </a:rPr>
              <a:t> </a:t>
            </a:r>
            <a:r>
              <a:rPr lang="fr-FR" sz="2400" dirty="0" smtClean="0"/>
              <a:t>de la CLA</a:t>
            </a:r>
          </a:p>
          <a:p>
            <a:pPr marL="311150" indent="-311150" eaLnBrk="0" hangingPunct="0">
              <a:spcAft>
                <a:spcPts val="216"/>
              </a:spcAft>
              <a:buFontTx/>
              <a:buChar char="•"/>
            </a:pPr>
            <a:r>
              <a:rPr lang="fr-FR" sz="2400" dirty="0" smtClean="0"/>
              <a:t>Les acteurs non-NU </a:t>
            </a:r>
            <a:r>
              <a:rPr lang="fr-FR" sz="2400" b="1" dirty="0" smtClean="0"/>
              <a:t>NE SONT </a:t>
            </a:r>
            <a:r>
              <a:rPr lang="fr-FR" sz="2400" b="1" dirty="0"/>
              <a:t>PAS </a:t>
            </a:r>
            <a:r>
              <a:rPr lang="fr-FR" sz="2400" dirty="0"/>
              <a:t>responsables vis-à-vis </a:t>
            </a:r>
            <a:r>
              <a:rPr lang="fr-FR" sz="2400" dirty="0"/>
              <a:t>des </a:t>
            </a:r>
            <a:r>
              <a:rPr lang="fr-FR" sz="2400" dirty="0" smtClean="0"/>
              <a:t>agences des NU</a:t>
            </a:r>
          </a:p>
          <a:p>
            <a:pPr marL="311150" indent="-311150" eaLnBrk="0" hangingPunct="0">
              <a:spcAft>
                <a:spcPts val="216"/>
              </a:spcAft>
              <a:buFontTx/>
              <a:buChar char="•"/>
            </a:pPr>
            <a:r>
              <a:rPr lang="fr-FR" sz="2400" dirty="0"/>
              <a:t>Tenus responsables </a:t>
            </a:r>
            <a:r>
              <a:rPr lang="fr-FR" sz="2400" dirty="0"/>
              <a:t>u</a:t>
            </a:r>
            <a:r>
              <a:rPr lang="fr-FR" sz="2400" dirty="0" smtClean="0"/>
              <a:t>niquement pour des engagements spécifiques </a:t>
            </a:r>
          </a:p>
        </p:txBody>
      </p:sp>
      <p:sp>
        <p:nvSpPr>
          <p:cNvPr id="9" name="Rectangle 4"/>
          <p:cNvSpPr>
            <a:spLocks noChangeArrowheads="1"/>
          </p:cNvSpPr>
          <p:nvPr/>
        </p:nvSpPr>
        <p:spPr bwMode="auto">
          <a:xfrm>
            <a:off x="4860032" y="1628800"/>
            <a:ext cx="3960440" cy="4690499"/>
          </a:xfrm>
          <a:prstGeom prst="rect">
            <a:avLst/>
          </a:prstGeom>
          <a:noFill/>
          <a:ln w="12700" cmpd="sng">
            <a:solidFill>
              <a:schemeClr val="tx1"/>
            </a:solidFill>
            <a:miter lim="800000"/>
            <a:headEnd/>
            <a:tailEnd/>
          </a:ln>
        </p:spPr>
        <p:txBody>
          <a:bodyPr wrap="square" lIns="91424" tIns="45712" rIns="91424" bIns="45712">
            <a:spAutoFit/>
          </a:bodyPr>
          <a:lstStyle/>
          <a:p>
            <a:pPr marL="311150" indent="-311150" eaLnBrk="0" hangingPunct="0">
              <a:spcAft>
                <a:spcPts val="216"/>
              </a:spcAft>
            </a:pPr>
            <a:r>
              <a:rPr lang="fr-FR" sz="2400" b="1" dirty="0"/>
              <a:t>Responsabilité</a:t>
            </a:r>
            <a:r>
              <a:rPr lang="fr-FR" sz="2400" b="1" dirty="0" smtClean="0">
                <a:solidFill>
                  <a:srgbClr val="231F20"/>
                </a:solidFill>
              </a:rPr>
              <a:t> mutuelle (clé pour un cluster effectif et efficace) </a:t>
            </a:r>
          </a:p>
          <a:p>
            <a:pPr marL="311150" indent="-311150" eaLnBrk="0" hangingPunct="0">
              <a:spcAft>
                <a:spcPts val="216"/>
              </a:spcAft>
              <a:buFontTx/>
              <a:buChar char="•"/>
            </a:pPr>
            <a:r>
              <a:rPr lang="fr-FR" sz="2400" dirty="0" smtClean="0">
                <a:solidFill>
                  <a:srgbClr val="231F20"/>
                </a:solidFill>
              </a:rPr>
              <a:t>Intérêts partagés</a:t>
            </a:r>
          </a:p>
          <a:p>
            <a:pPr marL="311150" indent="-311150" eaLnBrk="0" hangingPunct="0">
              <a:spcAft>
                <a:spcPts val="216"/>
              </a:spcAft>
              <a:buFontTx/>
              <a:buChar char="•"/>
            </a:pPr>
            <a:r>
              <a:rPr lang="fr-FR" sz="2400" dirty="0" smtClean="0">
                <a:solidFill>
                  <a:srgbClr val="231F20"/>
                </a:solidFill>
              </a:rPr>
              <a:t>Prise de décisions partagée </a:t>
            </a:r>
          </a:p>
          <a:p>
            <a:pPr marL="311150" indent="-311150" eaLnBrk="0" hangingPunct="0">
              <a:spcAft>
                <a:spcPts val="216"/>
              </a:spcAft>
              <a:buFontTx/>
              <a:buChar char="•"/>
            </a:pPr>
            <a:r>
              <a:rPr lang="fr-FR" sz="2400" dirty="0" smtClean="0">
                <a:solidFill>
                  <a:srgbClr val="231F20"/>
                </a:solidFill>
              </a:rPr>
              <a:t>Dialogue ouvert</a:t>
            </a:r>
          </a:p>
          <a:p>
            <a:pPr marL="311150" indent="-311150" eaLnBrk="0" hangingPunct="0">
              <a:spcAft>
                <a:spcPts val="216"/>
              </a:spcAft>
              <a:buFontTx/>
              <a:buChar char="•"/>
            </a:pPr>
            <a:r>
              <a:rPr lang="fr-FR" sz="2400" dirty="0" smtClean="0">
                <a:solidFill>
                  <a:srgbClr val="231F20"/>
                </a:solidFill>
              </a:rPr>
              <a:t>Responsabilité commune</a:t>
            </a:r>
          </a:p>
          <a:p>
            <a:pPr marL="311150" indent="-311150" eaLnBrk="0" hangingPunct="0">
              <a:spcAft>
                <a:spcPts val="216"/>
              </a:spcAft>
              <a:buFontTx/>
              <a:buChar char="•"/>
            </a:pPr>
            <a:r>
              <a:rPr lang="fr-FR" sz="2400" dirty="0" smtClean="0">
                <a:solidFill>
                  <a:srgbClr val="231F20"/>
                </a:solidFill>
              </a:rPr>
              <a:t>Apprentissage commun</a:t>
            </a:r>
          </a:p>
          <a:p>
            <a:pPr marL="311150" indent="-311150" eaLnBrk="0" hangingPunct="0">
              <a:spcAft>
                <a:spcPts val="216"/>
              </a:spcAft>
              <a:buFontTx/>
              <a:buChar char="•"/>
            </a:pPr>
            <a:r>
              <a:rPr lang="fr-FR" sz="2400" dirty="0" smtClean="0">
                <a:solidFill>
                  <a:srgbClr val="231F20"/>
                </a:solidFill>
              </a:rPr>
              <a:t>Révision </a:t>
            </a:r>
            <a:r>
              <a:rPr lang="fr-FR" sz="2400" dirty="0"/>
              <a:t>régulière</a:t>
            </a:r>
            <a:r>
              <a:rPr lang="fr-FR" sz="2400" dirty="0"/>
              <a:t> </a:t>
            </a:r>
            <a:r>
              <a:rPr lang="fr-FR" sz="2400" dirty="0" smtClean="0">
                <a:solidFill>
                  <a:srgbClr val="231F20"/>
                </a:solidFill>
              </a:rPr>
              <a:t>des arrangements de collaboration  </a:t>
            </a:r>
          </a:p>
        </p:txBody>
      </p:sp>
    </p:spTree>
    <p:extLst>
      <p:ext uri="{BB962C8B-B14F-4D97-AF65-F5344CB8AC3E}">
        <p14:creationId xmlns:p14="http://schemas.microsoft.com/office/powerpoint/2010/main" val="21426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mph" presetSubtype="0" grpId="1"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mph" presetSubtype="0" grpId="1" nodeType="withEffect">
                                  <p:stCondLst>
                                    <p:cond delay="0"/>
                                  </p:stCondLst>
                                  <p:childTnLst>
                                    <p:set>
                                      <p:cBhvr rctx="PPT">
                                        <p:cTn id="17" dur="indefinite"/>
                                        <p:tgtEl>
                                          <p:spTgt spid="9"/>
                                        </p:tgtEl>
                                        <p:attrNameLst>
                                          <p:attrName>style.opacity</p:attrName>
                                        </p:attrNameLst>
                                      </p:cBhvr>
                                      <p:to>
                                        <p:strVal val="0.5"/>
                                      </p:to>
                                    </p:set>
                                    <p:animEffect filter="image" prLst="opacity: 0.5">
                                      <p:cBhvr rctx="IE">
                                        <p:cTn id="18"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1762" y="764704"/>
            <a:ext cx="6186502" cy="582594"/>
          </a:xfrm>
        </p:spPr>
        <p:txBody>
          <a:bodyPr>
            <a:normAutofit fontScale="90000"/>
          </a:bodyPr>
          <a:lstStyle/>
          <a:p>
            <a:pPr eaLnBrk="1" hangingPunct="1"/>
            <a:r>
              <a:rPr lang="fr-FR" dirty="0" smtClean="0"/>
              <a:t>Messages clé</a:t>
            </a:r>
            <a:endParaRPr lang="fr-FR" dirty="0"/>
          </a:p>
        </p:txBody>
      </p:sp>
      <p:sp>
        <p:nvSpPr>
          <p:cNvPr id="16387" name="Rectangle 3"/>
          <p:cNvSpPr>
            <a:spLocks noGrp="1" noChangeArrowheads="1"/>
          </p:cNvSpPr>
          <p:nvPr>
            <p:ph idx="1"/>
          </p:nvPr>
        </p:nvSpPr>
        <p:spPr>
          <a:xfrm>
            <a:off x="251520" y="1628800"/>
            <a:ext cx="8712968" cy="5092674"/>
          </a:xfrm>
        </p:spPr>
        <p:txBody>
          <a:bodyPr>
            <a:normAutofit fontScale="92500" lnSpcReduction="10000"/>
          </a:bodyPr>
          <a:lstStyle/>
          <a:p>
            <a:pPr eaLnBrk="1" hangingPunct="1"/>
            <a:r>
              <a:rPr lang="fr-FR" dirty="0" smtClean="0"/>
              <a:t>Un cluster Nutrition est la somme du coordinateur et de nombreux partenaires </a:t>
            </a:r>
          </a:p>
          <a:p>
            <a:pPr eaLnBrk="1" hangingPunct="1"/>
            <a:r>
              <a:rPr lang="fr-FR" dirty="0" smtClean="0"/>
              <a:t>Tous les acteurs ont un rôle spécifique qui contribue à une réponse effective et coordonnée  </a:t>
            </a:r>
          </a:p>
          <a:p>
            <a:r>
              <a:rPr lang="fr-FR" dirty="0" smtClean="0"/>
              <a:t>Les clusters sous-nationaux peuvent être une opportunité pour que les acteurs humanitaires et les autorités nationales partagent le leadership.</a:t>
            </a:r>
          </a:p>
          <a:p>
            <a:r>
              <a:rPr lang="fr-FR" dirty="0" smtClean="0"/>
              <a:t>Le SAG est composé </a:t>
            </a:r>
            <a:r>
              <a:rPr lang="fr-FR" dirty="0"/>
              <a:t>des</a:t>
            </a:r>
            <a:r>
              <a:rPr lang="fr-FR" dirty="0" smtClean="0"/>
              <a:t> partenaires opérationnels clé du cluster et il est responsable du cadre stratégique, </a:t>
            </a:r>
            <a:r>
              <a:rPr lang="fr-FR" dirty="0"/>
              <a:t>des</a:t>
            </a:r>
            <a:r>
              <a:rPr lang="fr-FR" dirty="0"/>
              <a:t> priorités et du </a:t>
            </a:r>
            <a:r>
              <a:rPr lang="fr-FR" dirty="0" smtClean="0"/>
              <a:t>plan de travail du cluster</a:t>
            </a:r>
          </a:p>
          <a:p>
            <a:endParaRPr lang="fr-FR" dirty="0" smtClean="0"/>
          </a:p>
          <a:p>
            <a:pPr eaLnBrk="1" hangingPunct="1"/>
            <a:endParaRPr lang="fr-FR"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31</a:t>
            </a:fld>
            <a:endParaRPr lang="fr-FR"/>
          </a:p>
        </p:txBody>
      </p:sp>
    </p:spTree>
    <p:extLst>
      <p:ext uri="{BB962C8B-B14F-4D97-AF65-F5344CB8AC3E}">
        <p14:creationId xmlns:p14="http://schemas.microsoft.com/office/powerpoint/2010/main" val="326098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Grp="1"/>
          </p:cNvGrpSpPr>
          <p:nvPr>
            <p:custDataLst>
              <p:tags r:id="rId1"/>
            </p:custDataLst>
          </p:nvPr>
        </p:nvGrpSpPr>
        <p:grpSpPr bwMode="auto">
          <a:xfrm>
            <a:off x="0" y="4038600"/>
            <a:ext cx="9144000" cy="4343400"/>
            <a:chOff x="540" y="1087"/>
            <a:chExt cx="5062" cy="2985"/>
          </a:xfrm>
        </p:grpSpPr>
        <p:pic>
          <p:nvPicPr>
            <p:cNvPr id="5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 y="1087"/>
              <a:ext cx="2494" cy="2913"/>
            </a:xfrm>
            <a:prstGeom prst="rect">
              <a:avLst/>
            </a:prstGeom>
            <a:noFill/>
            <a:ln w="9525" algn="ctr">
              <a:noFill/>
              <a:miter lim="800000"/>
              <a:headEnd type="none" w="lg" len="lg"/>
              <a:tailEnd type="none" w="lg" len="lg"/>
            </a:ln>
          </p:spPr>
        </p:pic>
        <p:pic>
          <p:nvPicPr>
            <p:cNvPr id="60"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34" y="1096"/>
              <a:ext cx="2568" cy="2976"/>
            </a:xfrm>
            <a:prstGeom prst="rect">
              <a:avLst/>
            </a:prstGeom>
            <a:noFill/>
            <a:ln w="9525" algn="ctr">
              <a:noFill/>
              <a:miter lim="800000"/>
              <a:headEnd type="none" w="lg" len="lg"/>
              <a:tailEnd type="none" w="lg" len="lg"/>
            </a:ln>
          </p:spPr>
        </p:pic>
      </p:grpSp>
      <p:sp>
        <p:nvSpPr>
          <p:cNvPr id="6" name="Rectangle 5"/>
          <p:cNvSpPr/>
          <p:nvPr/>
        </p:nvSpPr>
        <p:spPr>
          <a:xfrm>
            <a:off x="381000" y="1295400"/>
            <a:ext cx="4114800" cy="1524000"/>
          </a:xfrm>
          <a:prstGeom prst="rect">
            <a:avLst/>
          </a:prstGeom>
          <a:solidFill>
            <a:schemeClr val="tx2">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3429000" y="1524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Secrétaire</a:t>
            </a:r>
            <a:r>
              <a:rPr lang="en-IE" dirty="0" smtClean="0"/>
              <a:t> </a:t>
            </a:r>
            <a:r>
              <a:rPr lang="en-IE" dirty="0" err="1" smtClean="0"/>
              <a:t>général</a:t>
            </a:r>
            <a:r>
              <a:rPr lang="en-IE" dirty="0" smtClean="0"/>
              <a:t> de </a:t>
            </a:r>
            <a:r>
              <a:rPr lang="en-IE" dirty="0" err="1" smtClean="0"/>
              <a:t>l’ONU</a:t>
            </a:r>
            <a:endParaRPr lang="en-IE" dirty="0"/>
          </a:p>
        </p:txBody>
      </p:sp>
      <p:sp>
        <p:nvSpPr>
          <p:cNvPr id="5" name="Rectangle 4"/>
          <p:cNvSpPr/>
          <p:nvPr/>
        </p:nvSpPr>
        <p:spPr>
          <a:xfrm>
            <a:off x="2667000" y="838200"/>
            <a:ext cx="4648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Sous-secrétaire général adjoint aux affaires humanitaires et Coordinateur des secours d'urgence </a:t>
            </a:r>
            <a:r>
              <a:rPr lang="en-IE" dirty="0" smtClean="0"/>
              <a:t>de </a:t>
            </a:r>
            <a:r>
              <a:rPr lang="en-IE" dirty="0" err="1" smtClean="0"/>
              <a:t>l’ONU</a:t>
            </a:r>
            <a:r>
              <a:rPr lang="en-IE" dirty="0" smtClean="0"/>
              <a:t> </a:t>
            </a:r>
            <a:r>
              <a:rPr lang="en-IE" b="1" dirty="0" smtClean="0"/>
              <a:t>(ERC)</a:t>
            </a:r>
            <a:endParaRPr lang="en-IE" b="1" dirty="0"/>
          </a:p>
        </p:txBody>
      </p:sp>
      <p:sp>
        <p:nvSpPr>
          <p:cNvPr id="7" name="Rectangle 6"/>
          <p:cNvSpPr/>
          <p:nvPr/>
        </p:nvSpPr>
        <p:spPr>
          <a:xfrm>
            <a:off x="457200" y="1066800"/>
            <a:ext cx="10668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smtClean="0"/>
              <a:t>OCHA</a:t>
            </a:r>
          </a:p>
          <a:p>
            <a:pPr algn="ctr"/>
            <a:r>
              <a:rPr lang="fr-FR" sz="1200" dirty="0" smtClean="0">
                <a:solidFill>
                  <a:schemeClr val="tx1"/>
                </a:solidFill>
              </a:rPr>
              <a:t>Bureau de la coordination des affaires humanitaires</a:t>
            </a:r>
            <a:endParaRPr lang="en-IE" sz="1200" dirty="0">
              <a:solidFill>
                <a:schemeClr val="tx1"/>
              </a:solidFill>
            </a:endParaRPr>
          </a:p>
        </p:txBody>
      </p:sp>
      <p:sp>
        <p:nvSpPr>
          <p:cNvPr id="8" name="Rectangle 7"/>
          <p:cNvSpPr/>
          <p:nvPr/>
        </p:nvSpPr>
        <p:spPr>
          <a:xfrm>
            <a:off x="1600200" y="19812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Coordinateur</a:t>
            </a:r>
            <a:r>
              <a:rPr lang="en-IE" dirty="0" smtClean="0"/>
              <a:t>  </a:t>
            </a:r>
            <a:r>
              <a:rPr lang="en-IE" dirty="0" err="1" smtClean="0"/>
              <a:t>humanitaire</a:t>
            </a:r>
            <a:r>
              <a:rPr lang="en-IE" dirty="0" smtClean="0"/>
              <a:t> </a:t>
            </a:r>
            <a:r>
              <a:rPr lang="en-IE" b="1" dirty="0" smtClean="0"/>
              <a:t>(CH)</a:t>
            </a:r>
            <a:endParaRPr lang="en-IE" b="1" dirty="0"/>
          </a:p>
        </p:txBody>
      </p:sp>
      <p:grpSp>
        <p:nvGrpSpPr>
          <p:cNvPr id="36" name="Group 35"/>
          <p:cNvGrpSpPr/>
          <p:nvPr/>
        </p:nvGrpSpPr>
        <p:grpSpPr>
          <a:xfrm>
            <a:off x="685800" y="2590800"/>
            <a:ext cx="8229600" cy="1295400"/>
            <a:chOff x="685800" y="2590800"/>
            <a:chExt cx="8229600" cy="1295400"/>
          </a:xfrm>
        </p:grpSpPr>
        <p:sp>
          <p:nvSpPr>
            <p:cNvPr id="11" name="Rectangle 10"/>
            <p:cNvSpPr/>
            <p:nvPr/>
          </p:nvSpPr>
          <p:spPr>
            <a:xfrm>
              <a:off x="3505200" y="3276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Comité</a:t>
              </a:r>
              <a:r>
                <a:rPr lang="en-IE" dirty="0" smtClean="0"/>
                <a:t> International de la Croix Rouge (</a:t>
              </a:r>
              <a:r>
                <a:rPr lang="en-IE" sz="2000" b="1" dirty="0" smtClean="0"/>
                <a:t>CICR</a:t>
              </a:r>
              <a:r>
                <a:rPr lang="en-IE" dirty="0" smtClean="0"/>
                <a:t>)</a:t>
              </a:r>
              <a:endParaRPr lang="en-IE" dirty="0"/>
            </a:p>
          </p:txBody>
        </p:sp>
        <p:sp>
          <p:nvSpPr>
            <p:cNvPr id="12" name="Rectangle 11"/>
            <p:cNvSpPr/>
            <p:nvPr/>
          </p:nvSpPr>
          <p:spPr>
            <a:xfrm>
              <a:off x="685800" y="3276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Principales</a:t>
              </a:r>
              <a:r>
                <a:rPr lang="en-IE" dirty="0" smtClean="0"/>
                <a:t> </a:t>
              </a:r>
              <a:r>
                <a:rPr lang="en-IE" dirty="0" err="1" smtClean="0"/>
                <a:t>agences</a:t>
              </a:r>
              <a:r>
                <a:rPr lang="en-IE" dirty="0" smtClean="0"/>
                <a:t> de </a:t>
              </a:r>
              <a:r>
                <a:rPr lang="en-IE" dirty="0" err="1" smtClean="0"/>
                <a:t>l’ONU</a:t>
              </a:r>
              <a:endParaRPr lang="en-IE" dirty="0"/>
            </a:p>
          </p:txBody>
        </p:sp>
        <p:sp>
          <p:nvSpPr>
            <p:cNvPr id="13" name="Rectangle 12"/>
            <p:cNvSpPr/>
            <p:nvPr/>
          </p:nvSpPr>
          <p:spPr>
            <a:xfrm>
              <a:off x="6324600" y="3276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Groupes</a:t>
              </a:r>
              <a:r>
                <a:rPr lang="en-IE" dirty="0" smtClean="0"/>
                <a:t> de coordination des ONG</a:t>
              </a:r>
              <a:endParaRPr lang="en-IE" dirty="0"/>
            </a:p>
          </p:txBody>
        </p:sp>
        <p:cxnSp>
          <p:nvCxnSpPr>
            <p:cNvPr id="18" name="Straight Connector 17"/>
            <p:cNvCxnSpPr/>
            <p:nvPr/>
          </p:nvCxnSpPr>
          <p:spPr>
            <a:xfrm>
              <a:off x="1981200" y="2971800"/>
              <a:ext cx="563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p:cNvCxnSpPr>
            <p:nvPr/>
          </p:nvCxnSpPr>
          <p:spPr>
            <a:xfrm rot="5400000">
              <a:off x="6362700" y="27813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2" idx="0"/>
            </p:cNvCxnSpPr>
            <p:nvPr/>
          </p:nvCxnSpPr>
          <p:spPr>
            <a:xfrm rot="5400000">
              <a:off x="1828800" y="3124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0"/>
            </p:cNvCxnSpPr>
            <p:nvPr/>
          </p:nvCxnSpPr>
          <p:spPr>
            <a:xfrm rot="5400000" flipH="1" flipV="1">
              <a:off x="4648200" y="3124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3" idx="0"/>
            </p:cNvCxnSpPr>
            <p:nvPr/>
          </p:nvCxnSpPr>
          <p:spPr>
            <a:xfrm rot="5400000">
              <a:off x="7467600" y="3124200"/>
              <a:ext cx="3048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a:stCxn id="5" idx="2"/>
            <a:endCxn id="8" idx="0"/>
          </p:cNvCxnSpPr>
          <p:nvPr/>
        </p:nvCxnSpPr>
        <p:spPr>
          <a:xfrm rot="5400000">
            <a:off x="3790950" y="781050"/>
            <a:ext cx="304800" cy="209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10" idx="0"/>
          </p:cNvCxnSpPr>
          <p:nvPr/>
        </p:nvCxnSpPr>
        <p:spPr>
          <a:xfrm rot="16200000" flipH="1">
            <a:off x="5619750" y="1047750"/>
            <a:ext cx="304800" cy="15621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85800" y="3886200"/>
            <a:ext cx="8229600" cy="1981200"/>
            <a:chOff x="685800" y="3886200"/>
            <a:chExt cx="8229600" cy="1981200"/>
          </a:xfrm>
        </p:grpSpPr>
        <p:sp>
          <p:nvSpPr>
            <p:cNvPr id="44" name="Rectangle 43"/>
            <p:cNvSpPr/>
            <p:nvPr/>
          </p:nvSpPr>
          <p:spPr>
            <a:xfrm>
              <a:off x="685800" y="52578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ONG </a:t>
              </a:r>
              <a:r>
                <a:rPr lang="en-IE" dirty="0" err="1" smtClean="0"/>
                <a:t>nationales</a:t>
              </a:r>
              <a:endParaRPr lang="en-IE" dirty="0"/>
            </a:p>
          </p:txBody>
        </p:sp>
        <p:sp>
          <p:nvSpPr>
            <p:cNvPr id="45" name="Rectangle 44"/>
            <p:cNvSpPr/>
            <p:nvPr/>
          </p:nvSpPr>
          <p:spPr>
            <a:xfrm>
              <a:off x="3505200" y="52578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Réseaux</a:t>
              </a:r>
              <a:r>
                <a:rPr lang="en-IE" dirty="0" smtClean="0"/>
                <a:t>/alliances </a:t>
              </a:r>
              <a:r>
                <a:rPr lang="en-IE" dirty="0" err="1" smtClean="0"/>
                <a:t>d’ONG</a:t>
              </a:r>
              <a:endParaRPr lang="en-IE" dirty="0"/>
            </a:p>
          </p:txBody>
        </p:sp>
        <p:sp>
          <p:nvSpPr>
            <p:cNvPr id="46" name="Rectangle 45"/>
            <p:cNvSpPr/>
            <p:nvPr/>
          </p:nvSpPr>
          <p:spPr>
            <a:xfrm>
              <a:off x="6324600" y="52578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ONG </a:t>
              </a:r>
              <a:r>
                <a:rPr lang="en-IE" dirty="0" err="1" smtClean="0"/>
                <a:t>basées</a:t>
              </a:r>
              <a:r>
                <a:rPr lang="en-IE" dirty="0" smtClean="0"/>
                <a:t> aux USA</a:t>
              </a:r>
              <a:endParaRPr lang="en-IE" dirty="0"/>
            </a:p>
          </p:txBody>
        </p:sp>
        <p:cxnSp>
          <p:nvCxnSpPr>
            <p:cNvPr id="48" name="Straight Connector 47"/>
            <p:cNvCxnSpPr>
              <a:stCxn id="14" idx="2"/>
              <a:endCxn id="46" idx="0"/>
            </p:cNvCxnSpPr>
            <p:nvPr/>
          </p:nvCxnSpPr>
          <p:spPr>
            <a:xfrm rot="5400000">
              <a:off x="7505700" y="51435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6" idx="2"/>
              <a:endCxn id="45" idx="0"/>
            </p:cNvCxnSpPr>
            <p:nvPr/>
          </p:nvCxnSpPr>
          <p:spPr>
            <a:xfrm>
              <a:off x="4800600" y="5157192"/>
              <a:ext cx="0" cy="100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5" idx="2"/>
              <a:endCxn id="44" idx="0"/>
            </p:cNvCxnSpPr>
            <p:nvPr/>
          </p:nvCxnSpPr>
          <p:spPr>
            <a:xfrm rot="5400000">
              <a:off x="1866900" y="5143500"/>
              <a:ext cx="228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85800" y="3886200"/>
              <a:ext cx="8229600" cy="1270992"/>
              <a:chOff x="685800" y="3886200"/>
              <a:chExt cx="8229600" cy="1270992"/>
            </a:xfrm>
          </p:grpSpPr>
          <p:sp>
            <p:nvSpPr>
              <p:cNvPr id="14" name="Rectangle 13"/>
              <p:cNvSpPr/>
              <p:nvPr/>
            </p:nvSpPr>
            <p:spPr>
              <a:xfrm>
                <a:off x="6324600" y="4419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InterAction</a:t>
                </a:r>
                <a:endParaRPr lang="en-IE" dirty="0"/>
              </a:p>
            </p:txBody>
          </p:sp>
          <p:sp>
            <p:nvSpPr>
              <p:cNvPr id="15" name="Rectangle 14"/>
              <p:cNvSpPr/>
              <p:nvPr/>
            </p:nvSpPr>
            <p:spPr>
              <a:xfrm>
                <a:off x="685800" y="4419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International Council of Voluntary Agencies</a:t>
                </a:r>
                <a:endParaRPr lang="en-IE" dirty="0"/>
              </a:p>
            </p:txBody>
          </p:sp>
          <p:sp>
            <p:nvSpPr>
              <p:cNvPr id="16" name="Rectangle 15"/>
              <p:cNvSpPr/>
              <p:nvPr/>
            </p:nvSpPr>
            <p:spPr>
              <a:xfrm>
                <a:off x="3505200" y="4365104"/>
                <a:ext cx="25908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Comité directeur pour les interventions humanitaires</a:t>
                </a:r>
                <a:endParaRPr lang="en-IE" dirty="0"/>
              </a:p>
            </p:txBody>
          </p:sp>
          <p:cxnSp>
            <p:nvCxnSpPr>
              <p:cNvPr id="37" name="Straight Connector 36"/>
              <p:cNvCxnSpPr>
                <a:stCxn id="13" idx="2"/>
                <a:endCxn id="14" idx="0"/>
              </p:cNvCxnSpPr>
              <p:nvPr/>
            </p:nvCxnSpPr>
            <p:spPr>
              <a:xfrm rot="5400000">
                <a:off x="7353300" y="41529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6" idx="0"/>
              </p:cNvCxnSpPr>
              <p:nvPr/>
            </p:nvCxnSpPr>
            <p:spPr>
              <a:xfrm>
                <a:off x="4800600" y="4191000"/>
                <a:ext cx="0" cy="174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15" idx="0"/>
              </p:cNvCxnSpPr>
              <p:nvPr/>
            </p:nvCxnSpPr>
            <p:spPr>
              <a:xfrm rot="5400000">
                <a:off x="1866900" y="43053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81200" y="4191000"/>
                <a:ext cx="5638800" cy="0"/>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0"/>
            <a:ext cx="1905000" cy="2852808"/>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90600" y="152400"/>
            <a:ext cx="1554804" cy="1066800"/>
          </a:xfrm>
          <a:prstGeom prst="rect">
            <a:avLst/>
          </a:prstGeom>
          <a:noFill/>
          <a:ln w="9525">
            <a:noFill/>
            <a:miter lim="800000"/>
            <a:headEnd/>
            <a:tailEnd/>
          </a:ln>
        </p:spPr>
      </p:pic>
      <p:sp>
        <p:nvSpPr>
          <p:cNvPr id="10" name="Rectangle 9"/>
          <p:cNvSpPr/>
          <p:nvPr/>
        </p:nvSpPr>
        <p:spPr>
          <a:xfrm>
            <a:off x="5257800" y="19812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Comité</a:t>
            </a:r>
            <a:r>
              <a:rPr lang="en-IE" dirty="0" smtClean="0"/>
              <a:t> permanent inter-</a:t>
            </a:r>
            <a:r>
              <a:rPr lang="en-IE" dirty="0" err="1" smtClean="0"/>
              <a:t>agences</a:t>
            </a:r>
            <a:r>
              <a:rPr lang="en-IE" dirty="0" smtClean="0"/>
              <a:t> </a:t>
            </a:r>
            <a:r>
              <a:rPr lang="en-IE" b="1" dirty="0" smtClean="0"/>
              <a:t>(</a:t>
            </a:r>
            <a:r>
              <a:rPr lang="en-IE" b="1" dirty="0" err="1"/>
              <a:t>I</a:t>
            </a:r>
            <a:r>
              <a:rPr lang="en-IE" b="1" dirty="0" err="1" smtClean="0"/>
              <a:t>ASC</a:t>
            </a:r>
            <a:r>
              <a:rPr lang="en-IE" b="1" dirty="0" smtClean="0"/>
              <a:t>)</a:t>
            </a:r>
            <a:endParaRPr lang="en-IE" b="1"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fr-FR" smtClean="0"/>
              <a:t>Formation Coordination Cluster Nutrition 2013</a:t>
            </a:r>
            <a:endParaRPr lang="fr-FR"/>
          </a:p>
        </p:txBody>
      </p:sp>
      <p:sp>
        <p:nvSpPr>
          <p:cNvPr id="9" name="Slide Number Placeholder 8"/>
          <p:cNvSpPr>
            <a:spLocks noGrp="1"/>
          </p:cNvSpPr>
          <p:nvPr>
            <p:ph type="sldNum" sz="quarter" idx="4294967295"/>
          </p:nvPr>
        </p:nvSpPr>
        <p:spPr>
          <a:xfrm>
            <a:off x="6553200" y="6356350"/>
            <a:ext cx="2133600" cy="365125"/>
          </a:xfrm>
          <a:prstGeom prst="rect">
            <a:avLst/>
          </a:prstGeom>
        </p:spPr>
        <p:txBody>
          <a:bodyPr/>
          <a:lstStyle/>
          <a:p>
            <a:fld id="{B6519613-5FC8-4DCA-B4AE-5C8D16A3DAEE}" type="slidenum">
              <a:rPr lang="fr-FR" smtClean="0"/>
              <a:t>4</a:t>
            </a:fld>
            <a:endParaRPr lang="fr-FR"/>
          </a:p>
        </p:txBody>
      </p:sp>
    </p:spTree>
    <p:extLst>
      <p:ext uri="{BB962C8B-B14F-4D97-AF65-F5344CB8AC3E}">
        <p14:creationId xmlns:p14="http://schemas.microsoft.com/office/powerpoint/2010/main" val="7124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764704"/>
            <a:ext cx="8229600" cy="1008112"/>
          </a:xfrm>
        </p:spPr>
        <p:txBody>
          <a:bodyPr>
            <a:normAutofit/>
          </a:bodyPr>
          <a:lstStyle/>
          <a:p>
            <a:r>
              <a:rPr lang="fr-FR" sz="3600" dirty="0" smtClean="0"/>
              <a:t>Le rôle du gouvernement </a:t>
            </a:r>
            <a:r>
              <a:rPr lang="fr-FR" sz="3600" dirty="0"/>
              <a:t>dans le </a:t>
            </a:r>
            <a:r>
              <a:rPr lang="fr-FR" sz="3600" dirty="0" smtClean="0"/>
              <a:t>cluster</a:t>
            </a:r>
            <a:endParaRPr lang="fr-FR" sz="3600" dirty="0"/>
          </a:p>
        </p:txBody>
      </p:sp>
      <p:sp>
        <p:nvSpPr>
          <p:cNvPr id="3" name="Content Placeholder 2"/>
          <p:cNvSpPr>
            <a:spLocks noGrp="1"/>
          </p:cNvSpPr>
          <p:nvPr>
            <p:ph idx="1"/>
          </p:nvPr>
        </p:nvSpPr>
        <p:spPr>
          <a:xfrm>
            <a:off x="539552" y="2708920"/>
            <a:ext cx="5616624" cy="2952328"/>
          </a:xfrm>
        </p:spPr>
        <p:txBody>
          <a:bodyPr>
            <a:normAutofit/>
          </a:bodyPr>
          <a:lstStyle/>
          <a:p>
            <a:r>
              <a:rPr lang="fr-FR" sz="4000" dirty="0" smtClean="0"/>
              <a:t>Lead </a:t>
            </a:r>
          </a:p>
          <a:p>
            <a:r>
              <a:rPr lang="fr-FR" sz="4000" dirty="0" smtClean="0"/>
              <a:t>Ou Co-lead</a:t>
            </a:r>
          </a:p>
          <a:p>
            <a:r>
              <a:rPr lang="fr-FR" sz="4000" dirty="0" smtClean="0"/>
              <a:t>Ou </a:t>
            </a:r>
            <a:r>
              <a:rPr lang="fr-FR" sz="4000" dirty="0"/>
              <a:t>C</a:t>
            </a:r>
            <a:r>
              <a:rPr lang="fr-FR" sz="4000" dirty="0" smtClean="0"/>
              <a:t>o-chair</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5</a:t>
            </a:fld>
            <a:endParaRPr lang="fr-F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420888"/>
            <a:ext cx="2722162" cy="2762693"/>
          </a:xfrm>
          <a:prstGeom prst="rect">
            <a:avLst/>
          </a:prstGeom>
        </p:spPr>
      </p:pic>
    </p:spTree>
    <p:extLst>
      <p:ext uri="{BB962C8B-B14F-4D97-AF65-F5344CB8AC3E}">
        <p14:creationId xmlns:p14="http://schemas.microsoft.com/office/powerpoint/2010/main" val="15448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762" y="764704"/>
            <a:ext cx="7122606" cy="798618"/>
          </a:xfrm>
        </p:spPr>
        <p:txBody>
          <a:bodyPr>
            <a:normAutofit/>
          </a:bodyPr>
          <a:lstStyle/>
          <a:p>
            <a:r>
              <a:rPr lang="fr-FR" sz="4000" dirty="0" smtClean="0"/>
              <a:t>Coordination sous-nationale</a:t>
            </a:r>
            <a:endParaRPr lang="fr-FR" sz="4000" dirty="0"/>
          </a:p>
        </p:txBody>
      </p:sp>
      <p:sp>
        <p:nvSpPr>
          <p:cNvPr id="3" name="Content Placeholder 2"/>
          <p:cNvSpPr>
            <a:spLocks noGrp="1"/>
          </p:cNvSpPr>
          <p:nvPr>
            <p:ph idx="1"/>
          </p:nvPr>
        </p:nvSpPr>
        <p:spPr>
          <a:xfrm>
            <a:off x="457200" y="2027980"/>
            <a:ext cx="8507288" cy="4281340"/>
          </a:xfrm>
        </p:spPr>
        <p:txBody>
          <a:bodyPr/>
          <a:lstStyle/>
          <a:p>
            <a:r>
              <a:rPr lang="fr-FR" sz="3600" dirty="0"/>
              <a:t>Avez-vous </a:t>
            </a:r>
            <a:r>
              <a:rPr lang="fr-FR" sz="3600" dirty="0" smtClean="0"/>
              <a:t>des clusters </a:t>
            </a:r>
            <a:r>
              <a:rPr lang="fr-FR" sz="3600" dirty="0"/>
              <a:t>sous-</a:t>
            </a:r>
            <a:r>
              <a:rPr lang="fr-FR" sz="3600" dirty="0" smtClean="0"/>
              <a:t>nationaux ?</a:t>
            </a:r>
            <a:endParaRPr lang="fr-FR" sz="3600" dirty="0"/>
          </a:p>
          <a:p>
            <a:pPr marL="914400" lvl="1" indent="-457200">
              <a:buFont typeface="Arial"/>
              <a:buChar char="•"/>
            </a:pPr>
            <a:r>
              <a:rPr lang="fr-FR" sz="3200" dirty="0" smtClean="0"/>
              <a:t>	Si </a:t>
            </a:r>
            <a:r>
              <a:rPr lang="fr-FR" sz="3200" dirty="0"/>
              <a:t>non, </a:t>
            </a:r>
            <a:r>
              <a:rPr lang="fr-FR" sz="3200" dirty="0" smtClean="0"/>
              <a:t>pourquoi ?</a:t>
            </a:r>
          </a:p>
          <a:p>
            <a:endParaRPr lang="fr-FR" sz="3600" dirty="0"/>
          </a:p>
          <a:p>
            <a:r>
              <a:rPr lang="fr-FR" sz="3600" dirty="0"/>
              <a:t>Dans quel contexte </a:t>
            </a:r>
            <a:r>
              <a:rPr lang="fr-FR" sz="3600" dirty="0"/>
              <a:t>devrait-</a:t>
            </a:r>
            <a:r>
              <a:rPr lang="fr-FR" sz="3600" dirty="0"/>
              <a:t>on consid</a:t>
            </a:r>
            <a:r>
              <a:rPr lang="fr-FR" sz="3600" dirty="0"/>
              <a:t>érer </a:t>
            </a:r>
            <a:r>
              <a:rPr lang="fr-FR" sz="3600" dirty="0"/>
              <a:t>la mise en </a:t>
            </a:r>
            <a:r>
              <a:rPr lang="fr-FR" sz="3600" dirty="0" smtClean="0"/>
              <a:t>place de clusters sous-nationaux ?</a:t>
            </a:r>
            <a:endParaRPr lang="fr-FR" sz="36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6</a:t>
            </a:fld>
            <a:endParaRPr lang="fr-FR"/>
          </a:p>
        </p:txBody>
      </p:sp>
    </p:spTree>
    <p:extLst>
      <p:ext uri="{BB962C8B-B14F-4D97-AF65-F5344CB8AC3E}">
        <p14:creationId xmlns:p14="http://schemas.microsoft.com/office/powerpoint/2010/main" val="5517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676456" cy="4752529"/>
          </a:xfrm>
        </p:spPr>
        <p:txBody>
          <a:bodyPr>
            <a:noAutofit/>
          </a:bodyPr>
          <a:lstStyle/>
          <a:p>
            <a:pPr marL="0" indent="0">
              <a:spcBef>
                <a:spcPts val="0"/>
              </a:spcBef>
              <a:spcAft>
                <a:spcPts val="600"/>
              </a:spcAft>
              <a:buNone/>
            </a:pPr>
            <a:r>
              <a:rPr lang="fr-FR" sz="2400" dirty="0" smtClean="0">
                <a:solidFill>
                  <a:srgbClr val="231F20"/>
                </a:solidFill>
              </a:rPr>
              <a:t>Décentralisation du cluster en zones </a:t>
            </a:r>
            <a:r>
              <a:rPr lang="fr-FR" sz="2400" dirty="0"/>
              <a:t>d’importance.</a:t>
            </a:r>
            <a:r>
              <a:rPr lang="fr-FR" sz="2400" dirty="0" smtClean="0">
                <a:solidFill>
                  <a:srgbClr val="231F20"/>
                </a:solidFill>
              </a:rPr>
              <a:t> Cette forme de coordination n’est pas automatique mais </a:t>
            </a:r>
            <a:r>
              <a:rPr lang="fr-FR" sz="2400" dirty="0"/>
              <a:t>s’utilise </a:t>
            </a:r>
            <a:r>
              <a:rPr lang="fr-FR" sz="2400" dirty="0"/>
              <a:t>dans les </a:t>
            </a:r>
            <a:r>
              <a:rPr lang="fr-FR" sz="2400" dirty="0"/>
              <a:t>cas </a:t>
            </a:r>
            <a:r>
              <a:rPr lang="fr-FR" sz="2400" dirty="0"/>
              <a:t>suivants</a:t>
            </a:r>
            <a:r>
              <a:rPr lang="fr-FR" sz="2400" dirty="0"/>
              <a:t>:</a:t>
            </a:r>
            <a:endParaRPr lang="fr-FR" sz="2400" dirty="0" smtClean="0">
              <a:solidFill>
                <a:srgbClr val="231F20"/>
              </a:solidFill>
            </a:endParaRPr>
          </a:p>
          <a:p>
            <a:pPr>
              <a:spcBef>
                <a:spcPts val="0"/>
              </a:spcBef>
              <a:spcAft>
                <a:spcPts val="600"/>
              </a:spcAft>
            </a:pPr>
            <a:r>
              <a:rPr lang="fr-FR" sz="2400" dirty="0">
                <a:solidFill>
                  <a:srgbClr val="231F20"/>
                </a:solidFill>
              </a:rPr>
              <a:t>N</a:t>
            </a:r>
            <a:r>
              <a:rPr lang="fr-FR" sz="2400" dirty="0" smtClean="0">
                <a:solidFill>
                  <a:srgbClr val="231F20"/>
                </a:solidFill>
              </a:rPr>
              <a:t>ombre très élevé de partenaires </a:t>
            </a:r>
          </a:p>
          <a:p>
            <a:pPr>
              <a:spcBef>
                <a:spcPts val="0"/>
              </a:spcBef>
              <a:spcAft>
                <a:spcPts val="600"/>
              </a:spcAft>
            </a:pPr>
            <a:r>
              <a:rPr lang="fr-FR" sz="2400" dirty="0"/>
              <a:t>Quand la </a:t>
            </a:r>
            <a:r>
              <a:rPr lang="fr-FR" sz="2400" dirty="0"/>
              <a:t>réponse </a:t>
            </a:r>
            <a:r>
              <a:rPr lang="fr-FR" sz="2400" dirty="0"/>
              <a:t>intervient dans </a:t>
            </a:r>
            <a:r>
              <a:rPr lang="fr-FR" sz="2400" dirty="0"/>
              <a:t>des zones éloignées </a:t>
            </a:r>
          </a:p>
          <a:p>
            <a:pPr>
              <a:spcBef>
                <a:spcPts val="0"/>
              </a:spcBef>
              <a:spcAft>
                <a:spcPts val="600"/>
              </a:spcAft>
            </a:pPr>
            <a:r>
              <a:rPr lang="fr-FR" sz="2400" dirty="0"/>
              <a:t>Quand</a:t>
            </a:r>
            <a:r>
              <a:rPr lang="fr-FR" sz="2400" dirty="0"/>
              <a:t> </a:t>
            </a:r>
            <a:r>
              <a:rPr lang="fr-FR" sz="2400" dirty="0"/>
              <a:t>la réponse concerne une zone </a:t>
            </a:r>
            <a:r>
              <a:rPr lang="fr-FR" sz="2400" dirty="0"/>
              <a:t>très étendue (exemples?)</a:t>
            </a:r>
          </a:p>
          <a:p>
            <a:pPr>
              <a:spcBef>
                <a:spcPts val="0"/>
              </a:spcBef>
              <a:spcAft>
                <a:spcPts val="600"/>
              </a:spcAft>
            </a:pPr>
            <a:r>
              <a:rPr lang="fr-FR" sz="2400" dirty="0"/>
              <a:t>Lorsque la prise </a:t>
            </a:r>
            <a:r>
              <a:rPr lang="fr-FR" sz="2400" dirty="0"/>
              <a:t>de décisions d</a:t>
            </a:r>
            <a:r>
              <a:rPr lang="fr-FR" sz="2400" dirty="0" smtClean="0">
                <a:solidFill>
                  <a:srgbClr val="231F20"/>
                </a:solidFill>
              </a:rPr>
              <a:t>oit être décentralisée </a:t>
            </a:r>
          </a:p>
          <a:p>
            <a:pPr marL="0" indent="0">
              <a:spcBef>
                <a:spcPts val="0"/>
              </a:spcBef>
              <a:spcAft>
                <a:spcPts val="600"/>
              </a:spcAft>
              <a:buNone/>
            </a:pPr>
            <a:r>
              <a:rPr lang="fr-FR" sz="2400" dirty="0" smtClean="0">
                <a:solidFill>
                  <a:srgbClr val="231F20"/>
                </a:solidFill>
              </a:rPr>
              <a:t>Parfois, au niveau sous-national, différents clusters peuvent être fusionnés (Santé et Nutrition, par exemple)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7</a:t>
            </a:fld>
            <a:endParaRPr lang="fr-FR"/>
          </a:p>
        </p:txBody>
      </p:sp>
      <p:sp>
        <p:nvSpPr>
          <p:cNvPr id="5" name="Title 1"/>
          <p:cNvSpPr txBox="1">
            <a:spLocks/>
          </p:cNvSpPr>
          <p:nvPr/>
        </p:nvSpPr>
        <p:spPr>
          <a:xfrm>
            <a:off x="827584" y="764704"/>
            <a:ext cx="7122606" cy="798618"/>
          </a:xfrm>
          <a:prstGeom prst="rect">
            <a:avLst/>
          </a:prstGeom>
        </p:spPr>
        <p:txBody>
          <a:bodyPr wrap="none">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4000" dirty="0" smtClean="0"/>
              <a:t>Coordination sous-nationale</a:t>
            </a:r>
            <a:endParaRPr lang="fr-FR" sz="4000" dirty="0"/>
          </a:p>
        </p:txBody>
      </p:sp>
    </p:spTree>
    <p:extLst>
      <p:ext uri="{BB962C8B-B14F-4D97-AF65-F5344CB8AC3E}">
        <p14:creationId xmlns:p14="http://schemas.microsoft.com/office/powerpoint/2010/main" val="285280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1556792"/>
            <a:ext cx="8820472" cy="4896544"/>
          </a:xfrm>
        </p:spPr>
        <p:txBody>
          <a:bodyPr>
            <a:normAutofit fontScale="77500" lnSpcReduction="20000"/>
          </a:bodyPr>
          <a:lstStyle/>
          <a:p>
            <a:pPr>
              <a:lnSpc>
                <a:spcPct val="120000"/>
              </a:lnSpc>
              <a:spcBef>
                <a:spcPts val="0"/>
              </a:spcBef>
              <a:spcAft>
                <a:spcPts val="600"/>
              </a:spcAft>
            </a:pPr>
            <a:r>
              <a:rPr lang="fr-FR" sz="2800" dirty="0"/>
              <a:t>Clusters sous-nationaux: </a:t>
            </a:r>
            <a:r>
              <a:rPr lang="fr-FR" sz="2800" dirty="0"/>
              <a:t>possibilité</a:t>
            </a:r>
            <a:r>
              <a:rPr lang="fr-FR" sz="2800" dirty="0"/>
              <a:t> pour les partenaires humanitaires et les autorités du pays de partager le leadership du cluster</a:t>
            </a:r>
          </a:p>
          <a:p>
            <a:pPr>
              <a:lnSpc>
                <a:spcPct val="120000"/>
              </a:lnSpc>
              <a:spcBef>
                <a:spcPts val="0"/>
              </a:spcBef>
              <a:spcAft>
                <a:spcPts val="600"/>
              </a:spcAft>
            </a:pPr>
            <a:r>
              <a:rPr lang="fr-FR" sz="2800" dirty="0"/>
              <a:t>Ils</a:t>
            </a:r>
            <a:r>
              <a:rPr lang="fr-FR" sz="2800" dirty="0"/>
              <a:t> facilitent la prise de décisions décentralisée et diminuent le temps de réponse nécessaire. Ils sont bien positionnés pour : </a:t>
            </a:r>
          </a:p>
          <a:p>
            <a:pPr lvl="1">
              <a:lnSpc>
                <a:spcPct val="120000"/>
              </a:lnSpc>
              <a:spcBef>
                <a:spcPts val="0"/>
              </a:spcBef>
              <a:spcAft>
                <a:spcPts val="600"/>
              </a:spcAft>
            </a:pPr>
            <a:r>
              <a:rPr lang="fr-FR" dirty="0"/>
              <a:t>Adapter certains standards </a:t>
            </a:r>
            <a:r>
              <a:rPr lang="fr-FR" dirty="0"/>
              <a:t>et certaines normes </a:t>
            </a:r>
            <a:r>
              <a:rPr lang="fr-FR" dirty="0"/>
              <a:t>au contexte local</a:t>
            </a:r>
          </a:p>
          <a:p>
            <a:pPr lvl="1">
              <a:lnSpc>
                <a:spcPct val="120000"/>
              </a:lnSpc>
              <a:spcBef>
                <a:spcPts val="0"/>
              </a:spcBef>
              <a:spcAft>
                <a:spcPts val="600"/>
              </a:spcAft>
            </a:pPr>
            <a:r>
              <a:rPr lang="fr-FR" dirty="0"/>
              <a:t>Faciliter le travail rapproché entre autorités locales et </a:t>
            </a:r>
            <a:r>
              <a:rPr lang="fr-FR" dirty="0" err="1"/>
              <a:t>ONG</a:t>
            </a:r>
            <a:r>
              <a:rPr lang="fr-FR" dirty="0" err="1"/>
              <a:t>s</a:t>
            </a:r>
            <a:r>
              <a:rPr lang="fr-FR" dirty="0"/>
              <a:t> (locales, nationales ou internationales)</a:t>
            </a:r>
          </a:p>
          <a:p>
            <a:pPr lvl="1">
              <a:lnSpc>
                <a:spcPct val="120000"/>
              </a:lnSpc>
              <a:spcBef>
                <a:spcPts val="0"/>
              </a:spcBef>
              <a:spcAft>
                <a:spcPts val="600"/>
              </a:spcAft>
            </a:pPr>
            <a:r>
              <a:rPr lang="fr-FR" dirty="0"/>
              <a:t>Mettre en œuvre </a:t>
            </a:r>
            <a:r>
              <a:rPr lang="fr-FR" dirty="0"/>
              <a:t>le</a:t>
            </a:r>
            <a:r>
              <a:rPr lang="fr-FR" dirty="0"/>
              <a:t> plan stratégique, </a:t>
            </a:r>
            <a:r>
              <a:rPr lang="fr-FR" dirty="0"/>
              <a:t>et répondre</a:t>
            </a:r>
            <a:r>
              <a:rPr lang="fr-FR" dirty="0"/>
              <a:t> </a:t>
            </a:r>
            <a:r>
              <a:rPr lang="fr-FR" dirty="0"/>
              <a:t>aux</a:t>
            </a:r>
            <a:r>
              <a:rPr lang="fr-FR" dirty="0"/>
              <a:t> questions </a:t>
            </a:r>
            <a:r>
              <a:rPr lang="fr-FR" dirty="0"/>
              <a:t>transversales et inter-cluster qui peuvent</a:t>
            </a:r>
            <a:r>
              <a:rPr lang="fr-FR" dirty="0"/>
              <a:t> </a:t>
            </a:r>
            <a:r>
              <a:rPr lang="fr-FR" dirty="0"/>
              <a:t>se</a:t>
            </a:r>
            <a:r>
              <a:rPr lang="fr-FR" dirty="0"/>
              <a:t> </a:t>
            </a:r>
            <a:r>
              <a:rPr lang="fr-FR" dirty="0"/>
              <a:t>poser</a:t>
            </a:r>
          </a:p>
          <a:p>
            <a:pPr lvl="1">
              <a:lnSpc>
                <a:spcPct val="120000"/>
              </a:lnSpc>
              <a:spcBef>
                <a:spcPts val="0"/>
              </a:spcBef>
              <a:spcAft>
                <a:spcPts val="600"/>
              </a:spcAft>
            </a:pPr>
            <a:r>
              <a:rPr lang="fr-FR" dirty="0"/>
              <a:t>Renforcer la responsabilité </a:t>
            </a:r>
            <a:r>
              <a:rPr lang="fr-FR" dirty="0"/>
              <a:t>envers les populations </a:t>
            </a:r>
            <a:r>
              <a:rPr lang="fr-FR" dirty="0" smtClean="0"/>
              <a:t>affectées.</a:t>
            </a:r>
          </a:p>
          <a:p>
            <a:pPr marL="400050" lvl="1" indent="0">
              <a:lnSpc>
                <a:spcPct val="120000"/>
              </a:lnSpc>
              <a:spcBef>
                <a:spcPts val="0"/>
              </a:spcBef>
              <a:spcAft>
                <a:spcPts val="600"/>
              </a:spcAft>
            </a:pPr>
            <a:endParaRPr lang="fr-FR"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8</a:t>
            </a:fld>
            <a:endParaRPr lang="fr-FR"/>
          </a:p>
        </p:txBody>
      </p:sp>
      <p:sp>
        <p:nvSpPr>
          <p:cNvPr id="6" name="Title 1"/>
          <p:cNvSpPr txBox="1">
            <a:spLocks/>
          </p:cNvSpPr>
          <p:nvPr/>
        </p:nvSpPr>
        <p:spPr>
          <a:xfrm>
            <a:off x="827584" y="764704"/>
            <a:ext cx="7122606" cy="798618"/>
          </a:xfrm>
          <a:prstGeom prst="rect">
            <a:avLst/>
          </a:prstGeom>
        </p:spPr>
        <p:txBody>
          <a:bodyPr wrap="none">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4000" dirty="0" smtClean="0"/>
              <a:t>Coordination sous-nationale</a:t>
            </a:r>
            <a:endParaRPr lang="fr-FR" sz="4000" dirty="0"/>
          </a:p>
        </p:txBody>
      </p:sp>
    </p:spTree>
    <p:extLst>
      <p:ext uri="{BB962C8B-B14F-4D97-AF65-F5344CB8AC3E}">
        <p14:creationId xmlns:p14="http://schemas.microsoft.com/office/powerpoint/2010/main" val="193370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2816"/>
            <a:ext cx="9144000" cy="4065315"/>
          </a:xfrm>
        </p:spPr>
        <p:txBody>
          <a:bodyPr/>
          <a:lstStyle/>
          <a:p>
            <a:r>
              <a:rPr lang="fr-FR" dirty="0" smtClean="0"/>
              <a:t>Le cluster national doit soutenir les sous-clusters et les orienter stratégiquement et politiquement</a:t>
            </a:r>
            <a:endParaRPr lang="fr-FR"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9</a:t>
            </a:fld>
            <a:endParaRPr lang="fr-F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887" t="5062" r="11123" b="13155"/>
          <a:stretch/>
        </p:blipFill>
        <p:spPr>
          <a:xfrm>
            <a:off x="3131840" y="2924944"/>
            <a:ext cx="5740823" cy="3489817"/>
          </a:xfrm>
          <a:prstGeom prst="rect">
            <a:avLst/>
          </a:prstGeom>
        </p:spPr>
      </p:pic>
      <p:sp>
        <p:nvSpPr>
          <p:cNvPr id="6" name="Rectangle 5"/>
          <p:cNvSpPr/>
          <p:nvPr/>
        </p:nvSpPr>
        <p:spPr>
          <a:xfrm>
            <a:off x="3131840" y="4293096"/>
            <a:ext cx="5184576" cy="2308324"/>
          </a:xfrm>
          <a:prstGeom prst="rect">
            <a:avLst/>
          </a:prstGeom>
        </p:spPr>
        <p:txBody>
          <a:bodyPr wrap="square">
            <a:spAutoFit/>
          </a:bodyPr>
          <a:lstStyle/>
          <a:p>
            <a:r>
              <a:rPr lang="fr-FR" sz="2400" dirty="0" smtClean="0"/>
              <a:t>Les réunions du cluster national doivent </a:t>
            </a:r>
            <a:r>
              <a:rPr lang="fr-FR" sz="2400" dirty="0" smtClean="0">
                <a:effectLst>
                  <a:glow rad="101600">
                    <a:srgbClr val="FFFF00">
                      <a:alpha val="75000"/>
                    </a:srgbClr>
                  </a:glow>
                </a:effectLst>
              </a:rPr>
              <a:t>avoir lieu après </a:t>
            </a:r>
            <a:r>
              <a:rPr lang="fr-FR" sz="2400" dirty="0" smtClean="0"/>
              <a:t>celles des clusters sous-nationaux, </a:t>
            </a:r>
            <a:r>
              <a:rPr lang="fr-FR" sz="2400" dirty="0">
                <a:effectLst>
                  <a:glow rad="101600">
                    <a:srgbClr val="FFFF00">
                      <a:alpha val="75000"/>
                    </a:srgbClr>
                  </a:glow>
                </a:effectLst>
              </a:rPr>
              <a:t>car elles peuvent contribuer de façon importante aux réunions au niveau national </a:t>
            </a:r>
          </a:p>
        </p:txBody>
      </p:sp>
      <p:sp>
        <p:nvSpPr>
          <p:cNvPr id="8" name="Title 1"/>
          <p:cNvSpPr>
            <a:spLocks noGrp="1"/>
          </p:cNvSpPr>
          <p:nvPr>
            <p:ph type="title"/>
          </p:nvPr>
        </p:nvSpPr>
        <p:spPr>
          <a:xfrm>
            <a:off x="761762" y="764704"/>
            <a:ext cx="7122606" cy="798618"/>
          </a:xfrm>
        </p:spPr>
        <p:txBody>
          <a:bodyPr>
            <a:normAutofit/>
          </a:bodyPr>
          <a:lstStyle/>
          <a:p>
            <a:r>
              <a:rPr lang="fr-FR" sz="4000" dirty="0" smtClean="0"/>
              <a:t>Coordination sous-nationale</a:t>
            </a:r>
            <a:endParaRPr lang="fr-FR" sz="4000" dirty="0"/>
          </a:p>
        </p:txBody>
      </p:sp>
    </p:spTree>
    <p:extLst>
      <p:ext uri="{BB962C8B-B14F-4D97-AF65-F5344CB8AC3E}">
        <p14:creationId xmlns:p14="http://schemas.microsoft.com/office/powerpoint/2010/main" val="3646111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iWqd99F1ECAEhdB7e5D4Q"/>
</p:tagLst>
</file>

<file path=ppt/theme/theme1.xml><?xml version="1.0" encoding="utf-8"?>
<a:theme xmlns:a="http://schemas.openxmlformats.org/drawingml/2006/main" name="PowerPoint Template with examples">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Oswald and Roboto">
      <a:majorFont>
        <a:latin typeface="Oswal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AE9003B-2473-47AB-83E4-378D05BB3FD3}"/>
</file>

<file path=customXml/itemProps2.xml><?xml version="1.0" encoding="utf-8"?>
<ds:datastoreItem xmlns:ds="http://schemas.openxmlformats.org/officeDocument/2006/customXml" ds:itemID="{19F0F8BC-D5B7-4061-B2E0-67C4DEB1AD48}"/>
</file>

<file path=customXml/itemProps3.xml><?xml version="1.0" encoding="utf-8"?>
<ds:datastoreItem xmlns:ds="http://schemas.openxmlformats.org/officeDocument/2006/customXml" ds:itemID="{99E183A8-D617-49B3-9DB4-C70A0A35B13C}"/>
</file>

<file path=customXml/itemProps4.xml><?xml version="1.0" encoding="utf-8"?>
<ds:datastoreItem xmlns:ds="http://schemas.openxmlformats.org/officeDocument/2006/customXml" ds:itemID="{46AA6EDD-1606-4CA6-9887-85BA821D7370}"/>
</file>

<file path=customXml/itemProps5.xml><?xml version="1.0" encoding="utf-8"?>
<ds:datastoreItem xmlns:ds="http://schemas.openxmlformats.org/officeDocument/2006/customXml" ds:itemID="{50724E6F-6C94-4460-8389-E551AABF636C}"/>
</file>

<file path=customXml/itemProps6.xml><?xml version="1.0" encoding="utf-8"?>
<ds:datastoreItem xmlns:ds="http://schemas.openxmlformats.org/officeDocument/2006/customXml" ds:itemID="{21C2CF66-E79F-4F69-AC06-FE60CF38FFB3}"/>
</file>

<file path=docProps/app.xml><?xml version="1.0" encoding="utf-8"?>
<Properties xmlns="http://schemas.openxmlformats.org/officeDocument/2006/extended-properties" xmlns:vt="http://schemas.openxmlformats.org/officeDocument/2006/docPropsVTypes">
  <Template>PowerPoint Template with examples</Template>
  <TotalTime>887</TotalTime>
  <Words>2717</Words>
  <Application>Microsoft Office PowerPoint</Application>
  <PresentationFormat>On-screen Show (4:3)</PresentationFormat>
  <Paragraphs>318</Paragraphs>
  <Slides>31</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31</vt:i4>
      </vt:variant>
    </vt:vector>
  </HeadingPairs>
  <TitlesOfParts>
    <vt:vector size="47" baseType="lpstr">
      <vt:lpstr>MS Mincho</vt:lpstr>
      <vt:lpstr>ＭＳ Ｐゴシック</vt:lpstr>
      <vt:lpstr>ＭＳ Ｐゴシック</vt:lpstr>
      <vt:lpstr>Arial</vt:lpstr>
      <vt:lpstr>Bodoni MT</vt:lpstr>
      <vt:lpstr>Calibri</vt:lpstr>
      <vt:lpstr>Cambria</vt:lpstr>
      <vt:lpstr>Century Gothic</vt:lpstr>
      <vt:lpstr>Oswald</vt:lpstr>
      <vt:lpstr>Roboto Condensed</vt:lpstr>
      <vt:lpstr>Tahoma</vt:lpstr>
      <vt:lpstr>Times New Roman</vt:lpstr>
      <vt:lpstr>Trebuchet MS</vt:lpstr>
      <vt:lpstr>Wingdings</vt:lpstr>
      <vt:lpstr>PowerPoint Template with examples</vt:lpstr>
      <vt:lpstr>1_Theme1</vt:lpstr>
      <vt:lpstr>PowerPoint Presentation</vt:lpstr>
      <vt:lpstr>Objectifs de la séance</vt:lpstr>
      <vt:lpstr>Group Work</vt:lpstr>
      <vt:lpstr>PowerPoint Presentation</vt:lpstr>
      <vt:lpstr>Le rôle du gouvernement dans le cluster</vt:lpstr>
      <vt:lpstr>Coordination sous-nationale</vt:lpstr>
      <vt:lpstr>PowerPoint Presentation</vt:lpstr>
      <vt:lpstr>PowerPoint Presentation</vt:lpstr>
      <vt:lpstr>Coordination sous-nationale</vt:lpstr>
      <vt:lpstr>Carrousel</vt:lpstr>
      <vt:lpstr>PowerPoint Presentation</vt:lpstr>
      <vt:lpstr>Le Coordinateur Humanitaire (CH)</vt:lpstr>
      <vt:lpstr>L’Équipe Humanitaire Pays</vt:lpstr>
      <vt:lpstr>Agence Chef de File du Cluster (CLA, Cluster Lead Agency)</vt:lpstr>
      <vt:lpstr>Responsabilités de l’UNICEF comme CLA</vt:lpstr>
      <vt:lpstr>Agence de dernier recours</vt:lpstr>
      <vt:lpstr>Responsabilités du CCN</vt:lpstr>
      <vt:lpstr>La place du CCN</vt:lpstr>
      <vt:lpstr>But….</vt:lpstr>
      <vt:lpstr>Qui compose l’équipe de coordination du cluster ? </vt:lpstr>
      <vt:lpstr>PowerPoint Presentation</vt:lpstr>
      <vt:lpstr>Structure du cluster nutrition</vt:lpstr>
      <vt:lpstr>Les structures du cluster </vt:lpstr>
      <vt:lpstr>Groupe de conseil stratégique (SAG)</vt:lpstr>
      <vt:lpstr>Groupe de conseil stratégique (SAG)</vt:lpstr>
      <vt:lpstr>Qui fait partie du SAG ici au Tchad? </vt:lpstr>
      <vt:lpstr>Peut-être quelqu’un de cette liste? </vt:lpstr>
      <vt:lpstr>Groupes de Travail Technique (TWiG)</vt:lpstr>
      <vt:lpstr>PowerPoint Presentation</vt:lpstr>
      <vt:lpstr>Responsabilisation  </vt:lpstr>
      <vt:lpstr>Messages clé</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Joseph Shawyer</cp:lastModifiedBy>
  <cp:revision>83</cp:revision>
  <cp:lastPrinted>2016-02-02T12:10:09Z</cp:lastPrinted>
  <dcterms:created xsi:type="dcterms:W3CDTF">2015-02-11T14:40:36Z</dcterms:created>
  <dcterms:modified xsi:type="dcterms:W3CDTF">2016-02-22T12:08:46Z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ies>
</file>