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7"/>
  </p:sldMasterIdLst>
  <p:notesMasterIdLst>
    <p:notesMasterId r:id="rId22"/>
  </p:notesMasterIdLst>
  <p:sldIdLst>
    <p:sldId id="256" r:id="rId8"/>
    <p:sldId id="303" r:id="rId9"/>
    <p:sldId id="302" r:id="rId10"/>
    <p:sldId id="297" r:id="rId11"/>
    <p:sldId id="304" r:id="rId12"/>
    <p:sldId id="301" r:id="rId13"/>
    <p:sldId id="287" r:id="rId14"/>
    <p:sldId id="288" r:id="rId15"/>
    <p:sldId id="289" r:id="rId16"/>
    <p:sldId id="291" r:id="rId17"/>
    <p:sldId id="292" r:id="rId18"/>
    <p:sldId id="290" r:id="rId19"/>
    <p:sldId id="293" r:id="rId20"/>
    <p:sldId id="30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F47FFE5-9F44-489A-8D8F-1B48B967A12C}">
          <p14:sldIdLst>
            <p14:sldId id="256"/>
            <p14:sldId id="303"/>
            <p14:sldId id="302"/>
            <p14:sldId id="297"/>
            <p14:sldId id="304"/>
            <p14:sldId id="301"/>
            <p14:sldId id="287"/>
            <p14:sldId id="288"/>
            <p14:sldId id="289"/>
            <p14:sldId id="291"/>
            <p14:sldId id="292"/>
            <p14:sldId id="290"/>
            <p14:sldId id="293"/>
            <p14:sldId id="30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skia Ivens" initials="SI" lastIdx="4" clrIdx="0">
    <p:extLst>
      <p:ext uri="{19B8F6BF-5375-455C-9EA6-DF929625EA0E}">
        <p15:presenceInfo xmlns:p15="http://schemas.microsoft.com/office/powerpoint/2012/main" userId="Saskia Iven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AA6EEF-4CE4-40BC-BE7C-E2CC8D43BE30}" v="17" dt="2019-11-22T15:35:02.6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374" autoAdjust="0"/>
  </p:normalViewPr>
  <p:slideViewPr>
    <p:cSldViewPr>
      <p:cViewPr varScale="1">
        <p:scale>
          <a:sx n="102" d="100"/>
          <a:sy n="102" d="100"/>
        </p:scale>
        <p:origin x="18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ogo Loureiro Jurema" userId="9dfde3f0-34dd-48c5-90ef-eaf27597f482" providerId="ADAL" clId="{6AAA6EEF-4CE4-40BC-BE7C-E2CC8D43BE30}"/>
    <pc:docChg chg="custSel modSld modMainMaster">
      <pc:chgData name="Diogo Loureiro Jurema" userId="9dfde3f0-34dd-48c5-90ef-eaf27597f482" providerId="ADAL" clId="{6AAA6EEF-4CE4-40BC-BE7C-E2CC8D43BE30}" dt="2019-11-22T15:35:02.630" v="16" actId="14734"/>
      <pc:docMkLst>
        <pc:docMk/>
      </pc:docMkLst>
      <pc:sldChg chg="delSp">
        <pc:chgData name="Diogo Loureiro Jurema" userId="9dfde3f0-34dd-48c5-90ef-eaf27597f482" providerId="ADAL" clId="{6AAA6EEF-4CE4-40BC-BE7C-E2CC8D43BE30}" dt="2019-11-22T15:34:04.616" v="0" actId="478"/>
        <pc:sldMkLst>
          <pc:docMk/>
          <pc:sldMk cId="2046313314" sldId="256"/>
        </pc:sldMkLst>
        <pc:spChg chg="del">
          <ac:chgData name="Diogo Loureiro Jurema" userId="9dfde3f0-34dd-48c5-90ef-eaf27597f482" providerId="ADAL" clId="{6AAA6EEF-4CE4-40BC-BE7C-E2CC8D43BE30}" dt="2019-11-22T15:34:04.616" v="0" actId="478"/>
          <ac:spMkLst>
            <pc:docMk/>
            <pc:sldMk cId="2046313314" sldId="256"/>
            <ac:spMk id="7" creationId="{00000000-0000-0000-0000-000000000000}"/>
          </ac:spMkLst>
        </pc:spChg>
        <pc:picChg chg="del">
          <ac:chgData name="Diogo Loureiro Jurema" userId="9dfde3f0-34dd-48c5-90ef-eaf27597f482" providerId="ADAL" clId="{6AAA6EEF-4CE4-40BC-BE7C-E2CC8D43BE30}" dt="2019-11-22T15:34:04.616" v="0" actId="478"/>
          <ac:picMkLst>
            <pc:docMk/>
            <pc:sldMk cId="2046313314" sldId="256"/>
            <ac:picMk id="4" creationId="{00000000-0000-0000-0000-000000000000}"/>
          </ac:picMkLst>
        </pc:picChg>
        <pc:picChg chg="del">
          <ac:chgData name="Diogo Loureiro Jurema" userId="9dfde3f0-34dd-48c5-90ef-eaf27597f482" providerId="ADAL" clId="{6AAA6EEF-4CE4-40BC-BE7C-E2CC8D43BE30}" dt="2019-11-22T15:34:04.616" v="0" actId="478"/>
          <ac:picMkLst>
            <pc:docMk/>
            <pc:sldMk cId="2046313314" sldId="256"/>
            <ac:picMk id="6" creationId="{00000000-0000-0000-0000-000000000000}"/>
          </ac:picMkLst>
        </pc:picChg>
      </pc:sldChg>
      <pc:sldChg chg="modSp">
        <pc:chgData name="Diogo Loureiro Jurema" userId="9dfde3f0-34dd-48c5-90ef-eaf27597f482" providerId="ADAL" clId="{6AAA6EEF-4CE4-40BC-BE7C-E2CC8D43BE30}" dt="2019-11-22T15:34:47.504" v="14" actId="14100"/>
        <pc:sldMkLst>
          <pc:docMk/>
          <pc:sldMk cId="102224549" sldId="292"/>
        </pc:sldMkLst>
        <pc:graphicFrameChg chg="modGraphic">
          <ac:chgData name="Diogo Loureiro Jurema" userId="9dfde3f0-34dd-48c5-90ef-eaf27597f482" providerId="ADAL" clId="{6AAA6EEF-4CE4-40BC-BE7C-E2CC8D43BE30}" dt="2019-11-22T15:34:47.504" v="14" actId="14100"/>
          <ac:graphicFrameMkLst>
            <pc:docMk/>
            <pc:sldMk cId="102224549" sldId="292"/>
            <ac:graphicFrameMk id="4" creationId="{00000000-0000-0000-0000-000000000000}"/>
          </ac:graphicFrameMkLst>
        </pc:graphicFrameChg>
      </pc:sldChg>
      <pc:sldChg chg="modSp">
        <pc:chgData name="Diogo Loureiro Jurema" userId="9dfde3f0-34dd-48c5-90ef-eaf27597f482" providerId="ADAL" clId="{6AAA6EEF-4CE4-40BC-BE7C-E2CC8D43BE30}" dt="2019-11-22T15:35:02.630" v="16" actId="14734"/>
        <pc:sldMkLst>
          <pc:docMk/>
          <pc:sldMk cId="3609930228" sldId="293"/>
        </pc:sldMkLst>
        <pc:graphicFrameChg chg="modGraphic">
          <ac:chgData name="Diogo Loureiro Jurema" userId="9dfde3f0-34dd-48c5-90ef-eaf27597f482" providerId="ADAL" clId="{6AAA6EEF-4CE4-40BC-BE7C-E2CC8D43BE30}" dt="2019-11-22T15:35:02.630" v="16" actId="14734"/>
          <ac:graphicFrameMkLst>
            <pc:docMk/>
            <pc:sldMk cId="3609930228" sldId="293"/>
            <ac:graphicFrameMk id="4" creationId="{00000000-0000-0000-0000-000000000000}"/>
          </ac:graphicFrameMkLst>
        </pc:graphicFrameChg>
      </pc:sldChg>
      <pc:sldChg chg="modSp">
        <pc:chgData name="Diogo Loureiro Jurema" userId="9dfde3f0-34dd-48c5-90ef-eaf27597f482" providerId="ADAL" clId="{6AAA6EEF-4CE4-40BC-BE7C-E2CC8D43BE30}" dt="2019-11-22T15:34:35.961" v="13" actId="1038"/>
        <pc:sldMkLst>
          <pc:docMk/>
          <pc:sldMk cId="71509600" sldId="304"/>
        </pc:sldMkLst>
        <pc:graphicFrameChg chg="mod">
          <ac:chgData name="Diogo Loureiro Jurema" userId="9dfde3f0-34dd-48c5-90ef-eaf27597f482" providerId="ADAL" clId="{6AAA6EEF-4CE4-40BC-BE7C-E2CC8D43BE30}" dt="2019-11-22T15:34:35.961" v="13" actId="1038"/>
          <ac:graphicFrameMkLst>
            <pc:docMk/>
            <pc:sldMk cId="71509600" sldId="304"/>
            <ac:graphicFrameMk id="3" creationId="{00000000-0000-0000-0000-000000000000}"/>
          </ac:graphicFrameMkLst>
        </pc:graphicFrameChg>
      </pc:sldChg>
      <pc:sldMasterChg chg="addSp delSp modSp">
        <pc:chgData name="Diogo Loureiro Jurema" userId="9dfde3f0-34dd-48c5-90ef-eaf27597f482" providerId="ADAL" clId="{6AAA6EEF-4CE4-40BC-BE7C-E2CC8D43BE30}" dt="2019-11-22T15:34:16.077" v="3" actId="478"/>
        <pc:sldMasterMkLst>
          <pc:docMk/>
          <pc:sldMasterMk cId="2647851386" sldId="2147483791"/>
        </pc:sldMasterMkLst>
        <pc:spChg chg="del">
          <ac:chgData name="Diogo Loureiro Jurema" userId="9dfde3f0-34dd-48c5-90ef-eaf27597f482" providerId="ADAL" clId="{6AAA6EEF-4CE4-40BC-BE7C-E2CC8D43BE30}" dt="2019-11-22T15:34:16.077" v="3" actId="478"/>
          <ac:spMkLst>
            <pc:docMk/>
            <pc:sldMasterMk cId="2647851386" sldId="2147483791"/>
            <ac:spMk id="6" creationId="{00000000-0000-0000-0000-000000000000}"/>
          </ac:spMkLst>
        </pc:spChg>
        <pc:picChg chg="add mod">
          <ac:chgData name="Diogo Loureiro Jurema" userId="9dfde3f0-34dd-48c5-90ef-eaf27597f482" providerId="ADAL" clId="{6AAA6EEF-4CE4-40BC-BE7C-E2CC8D43BE30}" dt="2019-11-22T15:34:14.327" v="2" actId="1076"/>
          <ac:picMkLst>
            <pc:docMk/>
            <pc:sldMasterMk cId="2647851386" sldId="2147483791"/>
            <ac:picMk id="7" creationId="{382F132E-D5B7-44C7-A982-9F4ADAC26CA3}"/>
          </ac:picMkLst>
        </pc:pic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5CBD6A-B624-48DC-98FC-F6B1B7B6A66D}" type="datetimeFigureOut">
              <a:rPr lang="en-US" smtClean="0"/>
              <a:t>11/22/2019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BAC916-B567-4D32-9DCA-BF2E2C92ECAA}" type="slidenum">
              <a:rPr lang="en-US" smtClean="0"/>
              <a:t>‹#›</a:t>
            </a:fld>
            <a:endParaRPr lang="en-US"/>
          </a:p>
        </p:txBody>
      </p:sp>
    </p:spTree>
    <p:extLst>
      <p:ext uri="{BB962C8B-B14F-4D97-AF65-F5344CB8AC3E}">
        <p14:creationId xmlns:p14="http://schemas.microsoft.com/office/powerpoint/2010/main" val="2758342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BAC916-B567-4D32-9DCA-BF2E2C92ECAA}" type="slidenum">
              <a:rPr lang="en-US" smtClean="0"/>
              <a:t>7</a:t>
            </a:fld>
            <a:endParaRPr lang="en-US"/>
          </a:p>
        </p:txBody>
      </p:sp>
    </p:spTree>
    <p:extLst>
      <p:ext uri="{BB962C8B-B14F-4D97-AF65-F5344CB8AC3E}">
        <p14:creationId xmlns:p14="http://schemas.microsoft.com/office/powerpoint/2010/main" val="2335200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3EE3BBC8-3C7D-4D57-A2B0-BA779B2BF29F}"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1828139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7B928-FF05-4680-B9E6-9CBF46CCBEEC}"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94449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7B928-FF05-4680-B9E6-9CBF46CCBEEC}"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489378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E7B928-FF05-4680-B9E6-9CBF46CCBEEC}"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31800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E7B928-FF05-4680-B9E6-9CBF46CCBEEC}"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793770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E7B928-FF05-4680-B9E6-9CBF46CCBEEC}"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407851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E7B928-FF05-4680-B9E6-9CBF46CCBEEC}" type="datetimeFigureOut">
              <a:rPr lang="en-US" smtClean="0"/>
              <a:t>11/22/2019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2068352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E7B928-FF05-4680-B9E6-9CBF46CCBEEC}" type="datetimeFigureOut">
              <a:rPr lang="en-US" smtClean="0"/>
              <a:t>11/22/2019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414212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7B928-FF05-4680-B9E6-9CBF46CCBEEC}" type="datetimeFigureOut">
              <a:rPr lang="en-US" smtClean="0"/>
              <a:t>11/22/2019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2817808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579424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936475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0E7B928-FF05-4680-B9E6-9CBF46CCBEEC}" type="datetimeFigureOut">
              <a:rPr lang="en-US" smtClean="0"/>
              <a:t>11/22/2019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pic>
        <p:nvPicPr>
          <p:cNvPr id="7" name="Picture 3">
            <a:extLst>
              <a:ext uri="{FF2B5EF4-FFF2-40B4-BE49-F238E27FC236}">
                <a16:creationId xmlns:a16="http://schemas.microsoft.com/office/drawing/2014/main" id="{382F132E-D5B7-44C7-A982-9F4ADAC26CA3}"/>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92834" y="6374910"/>
            <a:ext cx="922516" cy="328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7851386"/>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4419600"/>
          </a:xfrm>
        </p:spPr>
        <p:txBody>
          <a:bodyPr>
            <a:noAutofit/>
          </a:bodyPr>
          <a:lstStyle/>
          <a:p>
            <a:r>
              <a:rPr lang="en-US" sz="4000" dirty="0">
                <a:latin typeface="Arial" panose="020B0604020202020204" pitchFamily="34" charset="0"/>
                <a:cs typeface="Arial" panose="020B0604020202020204" pitchFamily="34" charset="0"/>
              </a:rPr>
              <a:t>Nutrition Cluster Performance Monitoring (CCPM) Review Workshop: Preliminary results</a:t>
            </a:r>
            <a:br>
              <a:rPr lang="en-US" sz="4000" dirty="0">
                <a:latin typeface="Arial" panose="020B0604020202020204" pitchFamily="34" charset="0"/>
                <a:cs typeface="Arial" panose="020B0604020202020204" pitchFamily="34" charset="0"/>
              </a:rPr>
            </a:b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 </a:t>
            </a:r>
            <a:br>
              <a:rPr lang="en-US" sz="4000" dirty="0">
                <a:latin typeface="Arial" panose="020B0604020202020204" pitchFamily="34" charset="0"/>
                <a:cs typeface="Arial" panose="020B0604020202020204" pitchFamily="34" charset="0"/>
              </a:rPr>
            </a:br>
            <a:endParaRPr lang="en-US" sz="40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143000" y="4059238"/>
            <a:ext cx="6858000" cy="1655762"/>
          </a:xfrm>
        </p:spPr>
        <p:txBody>
          <a:bodyPr>
            <a:normAutofit/>
          </a:bodyPr>
          <a:lstStyle/>
          <a:p>
            <a:r>
              <a:rPr lang="en-US" sz="2800" dirty="0"/>
              <a:t>2017</a:t>
            </a:r>
          </a:p>
        </p:txBody>
      </p:sp>
    </p:spTree>
    <p:extLst>
      <p:ext uri="{BB962C8B-B14F-4D97-AF65-F5344CB8AC3E}">
        <p14:creationId xmlns:p14="http://schemas.microsoft.com/office/powerpoint/2010/main" val="2046313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1"/>
            <a:ext cx="8210550" cy="685799"/>
          </a:xfrm>
        </p:spPr>
        <p:txBody>
          <a:bodyPr>
            <a:normAutofit/>
          </a:bodyPr>
          <a:lstStyle/>
          <a:p>
            <a:r>
              <a:rPr lang="en-US" b="1" dirty="0"/>
              <a:t>4. </a:t>
            </a:r>
            <a:r>
              <a:rPr lang="en-US" b="1" i="1" dirty="0"/>
              <a:t>Monitoring and Evaluating Performance</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98376945"/>
              </p:ext>
            </p:extLst>
          </p:nvPr>
        </p:nvGraphicFramePr>
        <p:xfrm>
          <a:off x="304798" y="1143001"/>
          <a:ext cx="8382001" cy="5111303"/>
        </p:xfrm>
        <a:graphic>
          <a:graphicData uri="http://schemas.openxmlformats.org/drawingml/2006/table">
            <a:tbl>
              <a:tblPr firstRow="1" firstCol="1" bandRow="1">
                <a:tableStyleId>{5C22544A-7EE6-4342-B048-85BDC9FD1C3A}</a:tableStyleId>
              </a:tblPr>
              <a:tblGrid>
                <a:gridCol w="2209802">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799">
                  <a:extLst>
                    <a:ext uri="{9D8B030D-6E8A-4147-A177-3AD203B41FA5}">
                      <a16:colId xmlns:a16="http://schemas.microsoft.com/office/drawing/2014/main" val="20003"/>
                    </a:ext>
                  </a:extLst>
                </a:gridCol>
              </a:tblGrid>
              <a:tr h="323064">
                <a:tc>
                  <a:txBody>
                    <a:bodyPr/>
                    <a:lstStyle/>
                    <a:p>
                      <a:pPr marL="0" marR="0" algn="ctr">
                        <a:lnSpc>
                          <a:spcPct val="107000"/>
                        </a:lnSpc>
                        <a:spcBef>
                          <a:spcPts val="0"/>
                        </a:spcBef>
                        <a:spcAft>
                          <a:spcPts val="0"/>
                        </a:spcAft>
                      </a:pPr>
                      <a:r>
                        <a:rPr lang="en-US" sz="1600" i="1" dirty="0">
                          <a:solidFill>
                            <a:schemeClr val="tx1"/>
                          </a:solidFill>
                          <a:effectLst/>
                          <a:latin typeface="+mn-lt"/>
                        </a:rPr>
                        <a:t>IASC core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rPr>
                        <a:t>Indicative characteristics of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ea typeface="Times New Roman" panose="02020603050405020304" pitchFamily="18" charset="0"/>
                        </a:rPr>
                        <a:t>Score </a:t>
                      </a:r>
                      <a:r>
                        <a:rPr lang="en-GB" sz="1600" i="1" dirty="0">
                          <a:solidFill>
                            <a:schemeClr val="tx1"/>
                          </a:solidFill>
                          <a:effectLst/>
                          <a:latin typeface="+mn-lt"/>
                          <a:ea typeface="Times New Roman" panose="02020603050405020304" pitchFamily="18" charset="0"/>
                        </a:rPr>
                        <a:t>2015</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ea typeface="Times New Roman" panose="02020603050405020304" pitchFamily="18" charset="0"/>
                        </a:rPr>
                        <a:t>Score </a:t>
                      </a:r>
                      <a:r>
                        <a:rPr lang="en-GB" sz="1600" i="1" dirty="0">
                          <a:solidFill>
                            <a:schemeClr val="tx1"/>
                          </a:solidFill>
                          <a:effectLst/>
                          <a:latin typeface="+mn-lt"/>
                          <a:ea typeface="Times New Roman" panose="02020603050405020304" pitchFamily="18" charset="0"/>
                        </a:rPr>
                        <a:t>2016-2017</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353335">
                <a:tc>
                  <a:txBody>
                    <a:bodyPr/>
                    <a:lstStyle/>
                    <a:p>
                      <a:pPr marL="457200" marR="0" indent="-228600">
                        <a:lnSpc>
                          <a:spcPct val="107000"/>
                        </a:lnSpc>
                        <a:spcBef>
                          <a:spcPts val="0"/>
                        </a:spcBef>
                        <a:spcAft>
                          <a:spcPts val="0"/>
                        </a:spcAft>
                      </a:pPr>
                      <a:r>
                        <a:rPr lang="en-US" sz="1600" b="0">
                          <a:solidFill>
                            <a:srgbClr val="000000"/>
                          </a:solidFill>
                          <a:effectLst/>
                          <a:latin typeface="+mn-lt"/>
                          <a:ea typeface="Arial" panose="020B0604020202020204" pitchFamily="34" charset="0"/>
                          <a:cs typeface="Times New Roman" panose="02020603050405020304" pitchFamily="18" charset="0"/>
                        </a:rPr>
                        <a:t>4.1 Monitoring and reporting on activities and needs</a:t>
                      </a:r>
                      <a:endParaRPr lang="en-US" sz="1600" b="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350" kern="1200" dirty="0">
                          <a:solidFill>
                            <a:schemeClr val="dk1"/>
                          </a:solidFill>
                          <a:effectLst/>
                          <a:latin typeface="+mn-lt"/>
                          <a:ea typeface="+mn-ea"/>
                          <a:cs typeface="+mn-cs"/>
                        </a:rPr>
                        <a:t>Formats for monitoring and reporting needs agreed upon and used by cluster partners</a:t>
                      </a:r>
                    </a:p>
                    <a:p>
                      <a:pPr marL="0" marR="0">
                        <a:lnSpc>
                          <a:spcPct val="107000"/>
                        </a:lnSpc>
                        <a:spcBef>
                          <a:spcPts val="0"/>
                        </a:spcBef>
                        <a:spcAft>
                          <a:spcPts val="0"/>
                        </a:spcAft>
                      </a:pPr>
                      <a:r>
                        <a:rPr lang="en-US" sz="1350" kern="1200" dirty="0">
                          <a:solidFill>
                            <a:schemeClr val="dk1"/>
                          </a:solidFill>
                          <a:effectLst/>
                          <a:latin typeface="+mn-lt"/>
                          <a:ea typeface="+mn-ea"/>
                          <a:cs typeface="+mn-cs"/>
                        </a:rPr>
                        <a:t>Reports shared by partners on humanitarian needs are taken into account in cluster reports</a:t>
                      </a:r>
                    </a:p>
                    <a:p>
                      <a:pPr marL="0" marR="0">
                        <a:lnSpc>
                          <a:spcPct val="107000"/>
                        </a:lnSpc>
                        <a:spcBef>
                          <a:spcPts val="0"/>
                        </a:spcBef>
                        <a:spcAft>
                          <a:spcPts val="0"/>
                        </a:spcAft>
                      </a:pPr>
                      <a:r>
                        <a:rPr lang="en-US" sz="1350" kern="1200" dirty="0">
                          <a:solidFill>
                            <a:schemeClr val="dk1"/>
                          </a:solidFill>
                          <a:effectLst/>
                          <a:latin typeface="+mn-lt"/>
                          <a:ea typeface="+mn-ea"/>
                          <a:cs typeface="+mn-cs"/>
                        </a:rPr>
                        <a:t>Formats for monitoring and reporting activities agreed upon and used by cluster partners</a:t>
                      </a:r>
                    </a:p>
                    <a:p>
                      <a:pPr marL="0" marR="0">
                        <a:lnSpc>
                          <a:spcPct val="107000"/>
                        </a:lnSpc>
                        <a:spcBef>
                          <a:spcPts val="0"/>
                        </a:spcBef>
                        <a:spcAft>
                          <a:spcPts val="0"/>
                        </a:spcAft>
                      </a:pPr>
                      <a:r>
                        <a:rPr lang="en-US" sz="1350" kern="1200" dirty="0">
                          <a:solidFill>
                            <a:schemeClr val="dk1"/>
                          </a:solidFill>
                          <a:effectLst/>
                          <a:latin typeface="+mn-lt"/>
                          <a:ea typeface="+mn-ea"/>
                          <a:cs typeface="+mn-cs"/>
                        </a:rPr>
                        <a:t>Reports shared by partners on their activities are taken into account in cluster reports</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imes New Roman" panose="02020603050405020304" pitchFamily="18" charset="0"/>
                        </a:rPr>
                        <a:t>Good</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GB" sz="1600" dirty="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193544">
                <a:tc>
                  <a:txBody>
                    <a:bodyPr/>
                    <a:lstStyle/>
                    <a:p>
                      <a:pPr marL="457200" marR="0" indent="-228600">
                        <a:lnSpc>
                          <a:spcPct val="107000"/>
                        </a:lnSpc>
                        <a:spcBef>
                          <a:spcPts val="0"/>
                        </a:spcBef>
                        <a:spcAft>
                          <a:spcPts val="0"/>
                        </a:spcAft>
                      </a:pPr>
                      <a:r>
                        <a:rPr lang="en-US" sz="1600" b="0" dirty="0">
                          <a:solidFill>
                            <a:srgbClr val="000000"/>
                          </a:solidFill>
                          <a:effectLst/>
                          <a:latin typeface="+mn-lt"/>
                          <a:ea typeface="Arial" panose="020B0604020202020204" pitchFamily="34" charset="0"/>
                          <a:cs typeface="Times New Roman" panose="02020603050405020304" pitchFamily="18" charset="0"/>
                        </a:rPr>
                        <a:t>4.2 Measuring progress against the Cluster strategy and agreed results</a:t>
                      </a:r>
                      <a:endParaRPr lang="en-US" sz="1600" b="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350" kern="1200" dirty="0">
                          <a:solidFill>
                            <a:schemeClr val="dk1"/>
                          </a:solidFill>
                          <a:effectLst/>
                          <a:latin typeface="+mn-lt"/>
                          <a:ea typeface="+mn-ea"/>
                          <a:cs typeface="+mn-cs"/>
                        </a:rPr>
                        <a:t>Progress reports or bulletins report using agreed indicators for monitoring humanitarian response</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1600" dirty="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2"/>
                  </a:ext>
                </a:extLst>
              </a:tr>
              <a:tr h="1353335">
                <a:tc>
                  <a:txBody>
                    <a:bodyPr/>
                    <a:lstStyle/>
                    <a:p>
                      <a:pPr marL="457200" marR="0" indent="-228600">
                        <a:lnSpc>
                          <a:spcPct val="107000"/>
                        </a:lnSpc>
                        <a:spcBef>
                          <a:spcPts val="0"/>
                        </a:spcBef>
                        <a:spcAft>
                          <a:spcPts val="0"/>
                        </a:spcAft>
                      </a:pPr>
                      <a:r>
                        <a:rPr lang="en-US" sz="1600" b="0" dirty="0">
                          <a:solidFill>
                            <a:srgbClr val="000000"/>
                          </a:solidFill>
                          <a:effectLst/>
                          <a:latin typeface="+mn-lt"/>
                          <a:ea typeface="Arial" panose="020B0604020202020204" pitchFamily="34" charset="0"/>
                          <a:cs typeface="Times New Roman" panose="02020603050405020304" pitchFamily="18" charset="0"/>
                        </a:rPr>
                        <a:t>4.3 Recommending corrective action where necessary</a:t>
                      </a:r>
                      <a:endParaRPr lang="en-US" sz="1600" b="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350" kern="1200" dirty="0">
                          <a:solidFill>
                            <a:schemeClr val="dk1"/>
                          </a:solidFill>
                          <a:effectLst/>
                          <a:latin typeface="+mn-lt"/>
                          <a:ea typeface="+mn-ea"/>
                          <a:cs typeface="+mn-cs"/>
                        </a:rPr>
                        <a:t>Cluster bulletins and updates influence partners decisions</a:t>
                      </a:r>
                    </a:p>
                    <a:p>
                      <a:pPr marL="0" marR="0">
                        <a:lnSpc>
                          <a:spcPct val="107000"/>
                        </a:lnSpc>
                        <a:spcBef>
                          <a:spcPts val="0"/>
                        </a:spcBef>
                        <a:spcAft>
                          <a:spcPts val="0"/>
                        </a:spcAft>
                      </a:pPr>
                      <a:endParaRPr lang="en-GB" sz="1350" kern="1200" dirty="0">
                        <a:solidFill>
                          <a:schemeClr val="dk1"/>
                        </a:solidFill>
                        <a:effectLst/>
                        <a:latin typeface="+mn-lt"/>
                        <a:ea typeface="+mn-ea"/>
                        <a:cs typeface="+mn-cs"/>
                      </a:endParaRPr>
                    </a:p>
                    <a:p>
                      <a:pPr marL="0" marR="0">
                        <a:lnSpc>
                          <a:spcPct val="107000"/>
                        </a:lnSpc>
                        <a:spcBef>
                          <a:spcPts val="0"/>
                        </a:spcBef>
                        <a:spcAft>
                          <a:spcPts val="0"/>
                        </a:spcAft>
                      </a:pPr>
                      <a:r>
                        <a:rPr lang="en-US" sz="1350" kern="1200" dirty="0">
                          <a:solidFill>
                            <a:schemeClr val="dk1"/>
                          </a:solidFill>
                          <a:effectLst/>
                          <a:latin typeface="+mn-lt"/>
                          <a:ea typeface="+mn-ea"/>
                          <a:cs typeface="+mn-cs"/>
                        </a:rPr>
                        <a:t>Cluster has used information to recommend corrective action</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1600" dirty="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001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1674"/>
          </a:xfrm>
        </p:spPr>
        <p:txBody>
          <a:bodyPr>
            <a:normAutofit fontScale="90000"/>
          </a:bodyPr>
          <a:lstStyle/>
          <a:p>
            <a:r>
              <a:rPr lang="en-US" b="1" dirty="0"/>
              <a:t>5. </a:t>
            </a:r>
            <a:r>
              <a:rPr lang="en-US" b="1" i="1" dirty="0"/>
              <a:t>Building national capacity in contingency planning/preparedness. </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0634794"/>
              </p:ext>
            </p:extLst>
          </p:nvPr>
        </p:nvGraphicFramePr>
        <p:xfrm>
          <a:off x="628650" y="1219201"/>
          <a:ext cx="7829550" cy="4932547"/>
        </p:xfrm>
        <a:graphic>
          <a:graphicData uri="http://schemas.openxmlformats.org/drawingml/2006/table">
            <a:tbl>
              <a:tblPr firstRow="1" firstCol="1" bandRow="1">
                <a:tableStyleId>{5C22544A-7EE6-4342-B048-85BDC9FD1C3A}</a:tableStyleId>
              </a:tblPr>
              <a:tblGrid>
                <a:gridCol w="1939072">
                  <a:extLst>
                    <a:ext uri="{9D8B030D-6E8A-4147-A177-3AD203B41FA5}">
                      <a16:colId xmlns:a16="http://schemas.microsoft.com/office/drawing/2014/main" val="20000"/>
                    </a:ext>
                  </a:extLst>
                </a:gridCol>
                <a:gridCol w="2613878">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tblGrid>
              <a:tr h="675938">
                <a:tc>
                  <a:txBody>
                    <a:bodyPr/>
                    <a:lstStyle/>
                    <a:p>
                      <a:pPr marL="0" marR="0" algn="ctr">
                        <a:lnSpc>
                          <a:spcPct val="107000"/>
                        </a:lnSpc>
                        <a:spcBef>
                          <a:spcPts val="0"/>
                        </a:spcBef>
                        <a:spcAft>
                          <a:spcPts val="0"/>
                        </a:spcAft>
                      </a:pPr>
                      <a:r>
                        <a:rPr lang="en-US" sz="1600" i="1" dirty="0">
                          <a:solidFill>
                            <a:schemeClr val="tx1"/>
                          </a:solidFill>
                          <a:effectLst/>
                          <a:latin typeface="+mn-lt"/>
                        </a:rPr>
                        <a:t>IASC core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rPr>
                        <a:t>Indicative characteristics of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ea typeface="Times New Roman" panose="02020603050405020304" pitchFamily="18" charset="0"/>
                        </a:rPr>
                        <a:t>Score </a:t>
                      </a:r>
                      <a:r>
                        <a:rPr lang="en-GB" sz="1600" i="1" dirty="0">
                          <a:solidFill>
                            <a:schemeClr val="tx1"/>
                          </a:solidFill>
                          <a:effectLst/>
                          <a:latin typeface="+mn-lt"/>
                          <a:ea typeface="Times New Roman" panose="02020603050405020304" pitchFamily="18" charset="0"/>
                        </a:rPr>
                        <a:t>2015</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ea typeface="Times New Roman" panose="02020603050405020304" pitchFamily="18" charset="0"/>
                        </a:rPr>
                        <a:t>Score </a:t>
                      </a:r>
                      <a:r>
                        <a:rPr lang="en-GB" sz="1600" i="1" dirty="0">
                          <a:solidFill>
                            <a:schemeClr val="tx1"/>
                          </a:solidFill>
                          <a:effectLst/>
                          <a:latin typeface="+mn-lt"/>
                          <a:ea typeface="Times New Roman" panose="02020603050405020304" pitchFamily="18" charset="0"/>
                        </a:rPr>
                        <a:t>2016-17</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19235">
                <a:tc>
                  <a:txBody>
                    <a:bodyPr/>
                    <a:lstStyle/>
                    <a:p>
                      <a:pPr marL="457200" marR="0" indent="-228600">
                        <a:lnSpc>
                          <a:spcPct val="107000"/>
                        </a:lnSpc>
                        <a:spcBef>
                          <a:spcPts val="0"/>
                        </a:spcBef>
                        <a:spcAft>
                          <a:spcPts val="0"/>
                        </a:spcAft>
                      </a:pPr>
                      <a:r>
                        <a:rPr lang="en-US" sz="1400" b="0" dirty="0">
                          <a:solidFill>
                            <a:srgbClr val="000000"/>
                          </a:solidFill>
                          <a:effectLst/>
                          <a:latin typeface="+mn-lt"/>
                          <a:ea typeface="Arial" panose="020B0604020202020204" pitchFamily="34" charset="0"/>
                          <a:cs typeface="Times New Roman" panose="02020603050405020304" pitchFamily="18" charset="0"/>
                        </a:rPr>
                        <a:t>5.1 National contingency plans identified, updated and shared</a:t>
                      </a:r>
                      <a:endParaRPr lang="en-US" sz="1400" b="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b="0" dirty="0">
                          <a:solidFill>
                            <a:schemeClr val="tx1"/>
                          </a:solidFill>
                          <a:effectLst/>
                          <a:latin typeface="+mn-lt"/>
                        </a:rPr>
                        <a:t>National contingency plans identified and shared</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0" dirty="0">
                          <a:solidFill>
                            <a:schemeClr val="tx1"/>
                          </a:solidFill>
                          <a:effectLst/>
                          <a:latin typeface="+mn-lt"/>
                          <a:ea typeface="Times New Roman" panose="02020603050405020304" pitchFamily="18" charset="0"/>
                        </a:rPr>
                        <a:t>Satisfactory</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400" b="0" dirty="0">
                          <a:solidFill>
                            <a:schemeClr val="tx1"/>
                          </a:solidFill>
                          <a:effectLst/>
                          <a:latin typeface="+mn-lt"/>
                          <a:ea typeface="Times New Roman" panose="02020603050405020304" pitchFamily="18" charset="0"/>
                        </a:rPr>
                        <a:t>Good</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657546">
                <a:tc>
                  <a:txBody>
                    <a:bodyPr/>
                    <a:lstStyle/>
                    <a:p>
                      <a:pPr marL="457200" marR="0" indent="-228600">
                        <a:lnSpc>
                          <a:spcPct val="107000"/>
                        </a:lnSpc>
                        <a:spcBef>
                          <a:spcPts val="0"/>
                        </a:spcBef>
                        <a:spcAft>
                          <a:spcPts val="0"/>
                        </a:spcAft>
                      </a:pPr>
                      <a:r>
                        <a:rPr lang="en-US" sz="1400" b="0">
                          <a:solidFill>
                            <a:srgbClr val="000000"/>
                          </a:solidFill>
                          <a:effectLst/>
                          <a:latin typeface="+mn-lt"/>
                          <a:ea typeface="Arial" panose="020B0604020202020204" pitchFamily="34" charset="0"/>
                          <a:cs typeface="Times New Roman" panose="02020603050405020304" pitchFamily="18" charset="0"/>
                        </a:rPr>
                        <a:t>5.2 Cluster roles and responsibilities defined and understood</a:t>
                      </a:r>
                      <a:endParaRPr lang="en-US" sz="1400" b="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marR="0" indent="-228600">
                        <a:lnSpc>
                          <a:spcPct val="107000"/>
                        </a:lnSpc>
                        <a:spcBef>
                          <a:spcPts val="0"/>
                        </a:spcBef>
                        <a:spcAft>
                          <a:spcPts val="0"/>
                        </a:spcAft>
                      </a:pPr>
                      <a:r>
                        <a:rPr lang="en-US" sz="1400" dirty="0">
                          <a:solidFill>
                            <a:srgbClr val="000000"/>
                          </a:solidFill>
                          <a:effectLst/>
                          <a:latin typeface="+mn-lt"/>
                          <a:ea typeface="Arial" panose="020B0604020202020204" pitchFamily="34" charset="0"/>
                          <a:cs typeface="Times New Roman" panose="02020603050405020304" pitchFamily="18" charset="0"/>
                        </a:rPr>
                        <a:t>Role of the Cluster and partners are clearly defined and understood in the Contingency Plan</a:t>
                      </a:r>
                    </a:p>
                    <a:p>
                      <a:pPr marL="457200" marR="0" indent="-228600">
                        <a:lnSpc>
                          <a:spcPct val="107000"/>
                        </a:lnSpc>
                        <a:spcBef>
                          <a:spcPts val="0"/>
                        </a:spcBef>
                        <a:spcAft>
                          <a:spcPts val="0"/>
                        </a:spcAft>
                      </a:pPr>
                      <a:r>
                        <a:rPr lang="en-US" sz="1400" dirty="0">
                          <a:solidFill>
                            <a:srgbClr val="000000"/>
                          </a:solidFill>
                          <a:effectLst/>
                          <a:latin typeface="+mn-lt"/>
                          <a:ea typeface="Arial" panose="020B0604020202020204" pitchFamily="34" charset="0"/>
                          <a:cs typeface="Times New Roman" panose="02020603050405020304" pitchFamily="18" charset="0"/>
                        </a:rPr>
                        <a:t>The Cluster has discussed how to strengthen response capacity in country</a:t>
                      </a:r>
                      <a:endParaRPr lang="en-US" sz="1400" dirty="0">
                        <a:effectLst/>
                        <a:latin typeface="+mn-lt"/>
                        <a:ea typeface="Times New Roman" panose="02020603050405020304" pitchFamily="18" charset="0"/>
                      </a:endParaRPr>
                    </a:p>
                    <a:p>
                      <a:pPr marL="457200" marR="0" indent="-228600">
                        <a:lnSpc>
                          <a:spcPct val="107000"/>
                        </a:lnSpc>
                        <a:spcBef>
                          <a:spcPts val="0"/>
                        </a:spcBef>
                        <a:spcAft>
                          <a:spcPts val="0"/>
                        </a:spcAft>
                      </a:pPr>
                      <a:endParaRPr lang="en-US" sz="140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7000"/>
                        </a:lnSpc>
                        <a:spcBef>
                          <a:spcPts val="0"/>
                        </a:spcBef>
                        <a:spcAft>
                          <a:spcPts val="0"/>
                        </a:spcAft>
                        <a:buClrTx/>
                        <a:buSzTx/>
                        <a:buFontTx/>
                        <a:buNone/>
                        <a:tabLst/>
                        <a:defRPr/>
                      </a:pPr>
                      <a:r>
                        <a:rPr lang="en-US" sz="1400" b="0" dirty="0">
                          <a:solidFill>
                            <a:schemeClr val="tx1"/>
                          </a:solidFill>
                          <a:effectLst/>
                          <a:latin typeface="+mn-lt"/>
                          <a:ea typeface="Times New Roman" panose="02020603050405020304" pitchFamily="18" charset="0"/>
                        </a:rPr>
                        <a:t>Satisfactory</a:t>
                      </a:r>
                    </a:p>
                    <a:p>
                      <a:pPr marL="0" marR="0" algn="ctr">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271680">
                <a:tc>
                  <a:txBody>
                    <a:bodyPr/>
                    <a:lstStyle/>
                    <a:p>
                      <a:pPr marL="457200" marR="0" indent="-228600">
                        <a:lnSpc>
                          <a:spcPct val="107000"/>
                        </a:lnSpc>
                        <a:spcBef>
                          <a:spcPts val="0"/>
                        </a:spcBef>
                        <a:spcAft>
                          <a:spcPts val="0"/>
                        </a:spcAft>
                      </a:pPr>
                      <a:r>
                        <a:rPr lang="en-US" sz="1400" b="0" dirty="0">
                          <a:solidFill>
                            <a:srgbClr val="000000"/>
                          </a:solidFill>
                          <a:effectLst/>
                          <a:latin typeface="+mn-lt"/>
                          <a:ea typeface="Arial" panose="020B0604020202020204" pitchFamily="34" charset="0"/>
                          <a:cs typeface="Times New Roman" panose="02020603050405020304" pitchFamily="18" charset="0"/>
                        </a:rPr>
                        <a:t>5.3 Early warning reports shared with partners</a:t>
                      </a:r>
                      <a:endParaRPr lang="en-US" sz="1400" b="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marR="0" indent="-228600">
                        <a:lnSpc>
                          <a:spcPct val="107000"/>
                        </a:lnSpc>
                        <a:spcBef>
                          <a:spcPts val="0"/>
                        </a:spcBef>
                        <a:spcAft>
                          <a:spcPts val="0"/>
                        </a:spcAft>
                      </a:pPr>
                      <a:r>
                        <a:rPr lang="en-US" sz="1400" kern="1200" dirty="0">
                          <a:solidFill>
                            <a:schemeClr val="dk1"/>
                          </a:solidFill>
                          <a:effectLst/>
                          <a:latin typeface="+mn-lt"/>
                          <a:ea typeface="+mn-ea"/>
                          <a:cs typeface="+mn-cs"/>
                        </a:rPr>
                        <a:t>Early warning reports shared with partners</a:t>
                      </a:r>
                      <a:endParaRPr lang="en-US" sz="140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7000"/>
                        </a:lnSpc>
                        <a:spcBef>
                          <a:spcPts val="0"/>
                        </a:spcBef>
                        <a:spcAft>
                          <a:spcPts val="0"/>
                        </a:spcAft>
                        <a:buClrTx/>
                        <a:buSzTx/>
                        <a:buFontTx/>
                        <a:buNone/>
                        <a:tabLst/>
                        <a:defRPr/>
                      </a:pPr>
                      <a:r>
                        <a:rPr lang="en-US" sz="1400" b="0" dirty="0">
                          <a:solidFill>
                            <a:schemeClr val="tx1"/>
                          </a:solidFill>
                          <a:effectLst/>
                          <a:latin typeface="+mn-lt"/>
                          <a:ea typeface="Times New Roman" panose="02020603050405020304" pitchFamily="18" charset="0"/>
                        </a:rPr>
                        <a:t>Satisfactory</a:t>
                      </a:r>
                    </a:p>
                    <a:p>
                      <a:pPr marL="0" marR="0" algn="ctr">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2224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1"/>
            <a:ext cx="7886700" cy="609599"/>
          </a:xfrm>
        </p:spPr>
        <p:txBody>
          <a:bodyPr>
            <a:normAutofit/>
          </a:bodyPr>
          <a:lstStyle/>
          <a:p>
            <a:r>
              <a:rPr lang="en-US" b="1" dirty="0"/>
              <a:t>6</a:t>
            </a:r>
            <a:r>
              <a:rPr lang="en-US" b="1" i="1" dirty="0"/>
              <a:t>. Undertake robust advocacy</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4340714"/>
              </p:ext>
            </p:extLst>
          </p:nvPr>
        </p:nvGraphicFramePr>
        <p:xfrm>
          <a:off x="457200" y="990599"/>
          <a:ext cx="8229600" cy="5067365"/>
        </p:xfrm>
        <a:graphic>
          <a:graphicData uri="http://schemas.openxmlformats.org/drawingml/2006/table">
            <a:tbl>
              <a:tblPr firstRow="1" firstCol="1" bandRow="1">
                <a:tableStyleId>{5C22544A-7EE6-4342-B048-85BDC9FD1C3A}</a:tableStyleId>
              </a:tblPr>
              <a:tblGrid>
                <a:gridCol w="1943836">
                  <a:extLst>
                    <a:ext uri="{9D8B030D-6E8A-4147-A177-3AD203B41FA5}">
                      <a16:colId xmlns:a16="http://schemas.microsoft.com/office/drawing/2014/main" val="20000"/>
                    </a:ext>
                  </a:extLst>
                </a:gridCol>
                <a:gridCol w="2856764">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tblGrid>
              <a:tr h="513151">
                <a:tc>
                  <a:txBody>
                    <a:bodyPr/>
                    <a:lstStyle/>
                    <a:p>
                      <a:pPr marL="0" marR="0" algn="ctr">
                        <a:lnSpc>
                          <a:spcPct val="107000"/>
                        </a:lnSpc>
                        <a:spcBef>
                          <a:spcPts val="0"/>
                        </a:spcBef>
                        <a:spcAft>
                          <a:spcPts val="0"/>
                        </a:spcAft>
                      </a:pPr>
                      <a:r>
                        <a:rPr lang="en-US" sz="1600" i="1" dirty="0">
                          <a:solidFill>
                            <a:schemeClr val="tx1"/>
                          </a:solidFill>
                          <a:effectLst/>
                          <a:latin typeface="+mn-lt"/>
                        </a:rPr>
                        <a:t>IASC core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rPr>
                        <a:t>Indicative characteristics of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ea typeface="Times New Roman" panose="02020603050405020304" pitchFamily="18" charset="0"/>
                        </a:rPr>
                        <a:t>Score </a:t>
                      </a:r>
                      <a:r>
                        <a:rPr lang="en-GB" sz="1600" i="1" dirty="0">
                          <a:solidFill>
                            <a:schemeClr val="tx1"/>
                          </a:solidFill>
                          <a:effectLst/>
                          <a:latin typeface="+mn-lt"/>
                          <a:ea typeface="Times New Roman" panose="02020603050405020304" pitchFamily="18" charset="0"/>
                        </a:rPr>
                        <a:t>2015</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ea typeface="Times New Roman" panose="02020603050405020304" pitchFamily="18" charset="0"/>
                        </a:rPr>
                        <a:t>Score </a:t>
                      </a:r>
                      <a:r>
                        <a:rPr lang="en-GB" sz="1600" i="1" dirty="0">
                          <a:solidFill>
                            <a:schemeClr val="tx1"/>
                          </a:solidFill>
                          <a:effectLst/>
                          <a:latin typeface="+mn-lt"/>
                          <a:ea typeface="Times New Roman" panose="02020603050405020304" pitchFamily="18" charset="0"/>
                        </a:rPr>
                        <a:t>2016-17</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331386">
                <a:tc>
                  <a:txBody>
                    <a:bodyPr/>
                    <a:lstStyle/>
                    <a:p>
                      <a:pPr marL="457200" marR="0" indent="-228600">
                        <a:lnSpc>
                          <a:spcPct val="107000"/>
                        </a:lnSpc>
                        <a:spcBef>
                          <a:spcPts val="0"/>
                        </a:spcBef>
                        <a:spcAft>
                          <a:spcPts val="0"/>
                        </a:spcAft>
                      </a:pPr>
                      <a:r>
                        <a:rPr lang="en-US" sz="1700" dirty="0">
                          <a:solidFill>
                            <a:schemeClr val="tx1"/>
                          </a:solidFill>
                          <a:effectLst/>
                        </a:rPr>
                        <a:t>4.1 Identify advocacy concerns to contribute to HC and HCT messaging and action</a:t>
                      </a:r>
                      <a:endParaRPr lang="en-US" sz="1700" dirty="0">
                        <a:solidFill>
                          <a:schemeClr val="tx1"/>
                        </a:solidFill>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700" dirty="0">
                          <a:solidFill>
                            <a:schemeClr val="tx1"/>
                          </a:solidFill>
                          <a:effectLst/>
                        </a:rPr>
                        <a:t>Concerns for advocacy identified with partners, including gaps, access, resource needs.</a:t>
                      </a:r>
                      <a:endParaRPr lang="en-US" sz="1700" dirty="0">
                        <a:solidFill>
                          <a:schemeClr val="tx1"/>
                        </a:solidFill>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imes New Roman" panose="02020603050405020304" pitchFamily="18" charset="0"/>
                        </a:rPr>
                        <a:t>Satisfactory</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600" dirty="0">
                          <a:solidFill>
                            <a:schemeClr val="tx1"/>
                          </a:solidFill>
                          <a:effectLst/>
                          <a:latin typeface="+mn-lt"/>
                          <a:ea typeface="Times New Roman" panose="02020603050405020304" pitchFamily="18" charset="0"/>
                        </a:rPr>
                        <a:t>Satisfactory</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1331386">
                <a:tc>
                  <a:txBody>
                    <a:bodyPr/>
                    <a:lstStyle/>
                    <a:p>
                      <a:pPr marL="457200" marR="0" indent="-228600">
                        <a:lnSpc>
                          <a:spcPct val="107000"/>
                        </a:lnSpc>
                        <a:spcBef>
                          <a:spcPts val="0"/>
                        </a:spcBef>
                        <a:spcAft>
                          <a:spcPts val="0"/>
                        </a:spcAft>
                      </a:pPr>
                      <a:r>
                        <a:rPr lang="en-US" sz="1700" dirty="0">
                          <a:solidFill>
                            <a:schemeClr val="tx1"/>
                          </a:solidFill>
                          <a:effectLst/>
                        </a:rPr>
                        <a:t>4.2 Undertaking advocacy activities on behalf of cluster participants and the affected population</a:t>
                      </a:r>
                      <a:endParaRPr lang="en-US" sz="1700" dirty="0">
                        <a:solidFill>
                          <a:schemeClr val="tx1"/>
                        </a:solidFill>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700" dirty="0">
                          <a:solidFill>
                            <a:schemeClr val="tx1"/>
                          </a:solidFill>
                          <a:effectLst/>
                        </a:rPr>
                        <a:t>Common advocacy campaign agreed and delivered across partners.</a:t>
                      </a:r>
                      <a:endParaRPr lang="en-US" sz="1700" dirty="0">
                        <a:solidFill>
                          <a:schemeClr val="tx1"/>
                        </a:solidFill>
                        <a:effectLst/>
                        <a:latin typeface="Times New Roman" panose="02020603050405020304" pitchFamily="18" charset="0"/>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imes New Roman" panose="02020603050405020304" pitchFamily="18" charset="0"/>
                        </a:rPr>
                        <a:t>Weak</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00"/>
                    </a:solidFill>
                  </a:tcPr>
                </a:tc>
                <a:tc>
                  <a:txBody>
                    <a:bodyPr/>
                    <a:lstStyle/>
                    <a:p>
                      <a:pPr marL="0" marR="0" algn="ctr">
                        <a:lnSpc>
                          <a:spcPct val="107000"/>
                        </a:lnSpc>
                        <a:spcBef>
                          <a:spcPts val="0"/>
                        </a:spcBef>
                        <a:spcAft>
                          <a:spcPts val="0"/>
                        </a:spcAft>
                      </a:pPr>
                      <a:r>
                        <a:rPr lang="en-GB" sz="1600" dirty="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67360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normAutofit/>
          </a:bodyPr>
          <a:lstStyle/>
          <a:p>
            <a:r>
              <a:rPr lang="en-US" b="1" i="1" dirty="0"/>
              <a:t>Accountability to affected population</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2794899"/>
              </p:ext>
            </p:extLst>
          </p:nvPr>
        </p:nvGraphicFramePr>
        <p:xfrm>
          <a:off x="457200" y="1219201"/>
          <a:ext cx="8382000" cy="4989068"/>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20000"/>
                    </a:ext>
                  </a:extLst>
                </a:gridCol>
                <a:gridCol w="2687435">
                  <a:extLst>
                    <a:ext uri="{9D8B030D-6E8A-4147-A177-3AD203B41FA5}">
                      <a16:colId xmlns:a16="http://schemas.microsoft.com/office/drawing/2014/main" val="20001"/>
                    </a:ext>
                  </a:extLst>
                </a:gridCol>
                <a:gridCol w="1596572">
                  <a:extLst>
                    <a:ext uri="{9D8B030D-6E8A-4147-A177-3AD203B41FA5}">
                      <a16:colId xmlns:a16="http://schemas.microsoft.com/office/drawing/2014/main" val="20002"/>
                    </a:ext>
                  </a:extLst>
                </a:gridCol>
                <a:gridCol w="1659593">
                  <a:extLst>
                    <a:ext uri="{9D8B030D-6E8A-4147-A177-3AD203B41FA5}">
                      <a16:colId xmlns:a16="http://schemas.microsoft.com/office/drawing/2014/main" val="20003"/>
                    </a:ext>
                  </a:extLst>
                </a:gridCol>
              </a:tblGrid>
              <a:tr h="533399">
                <a:tc>
                  <a:txBody>
                    <a:bodyPr/>
                    <a:lstStyle/>
                    <a:p>
                      <a:pPr marL="0" marR="0" algn="ctr">
                        <a:lnSpc>
                          <a:spcPct val="107000"/>
                        </a:lnSpc>
                        <a:spcBef>
                          <a:spcPts val="0"/>
                        </a:spcBef>
                        <a:spcAft>
                          <a:spcPts val="0"/>
                        </a:spcAft>
                      </a:pPr>
                      <a:r>
                        <a:rPr lang="en-US" sz="1400" b="0" i="1" dirty="0">
                          <a:solidFill>
                            <a:schemeClr val="tx1"/>
                          </a:solidFill>
                          <a:effectLst/>
                          <a:latin typeface="+mn-lt"/>
                        </a:rPr>
                        <a:t>AAP</a:t>
                      </a:r>
                      <a:endParaRPr lang="en-US" sz="1400" b="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0" i="1" dirty="0">
                          <a:solidFill>
                            <a:schemeClr val="tx1"/>
                          </a:solidFill>
                          <a:effectLst/>
                          <a:latin typeface="+mn-lt"/>
                        </a:rPr>
                        <a:t>Indicative characteristics of functions</a:t>
                      </a:r>
                      <a:endParaRPr lang="en-US" sz="1400" b="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0" i="1" dirty="0">
                          <a:solidFill>
                            <a:schemeClr val="tx1"/>
                          </a:solidFill>
                          <a:effectLst/>
                          <a:latin typeface="+mn-lt"/>
                          <a:ea typeface="Times New Roman" panose="02020603050405020304" pitchFamily="18" charset="0"/>
                        </a:rPr>
                        <a:t>Score </a:t>
                      </a:r>
                      <a:r>
                        <a:rPr lang="en-GB" sz="1400" b="0" i="1" dirty="0">
                          <a:solidFill>
                            <a:schemeClr val="tx1"/>
                          </a:solidFill>
                          <a:effectLst/>
                          <a:latin typeface="+mn-lt"/>
                          <a:ea typeface="Times New Roman" panose="02020603050405020304" pitchFamily="18" charset="0"/>
                        </a:rPr>
                        <a:t>2015</a:t>
                      </a:r>
                      <a:endParaRPr lang="en-US" sz="1400" b="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0" i="1" dirty="0">
                          <a:solidFill>
                            <a:schemeClr val="tx1"/>
                          </a:solidFill>
                          <a:effectLst/>
                          <a:latin typeface="+mn-lt"/>
                          <a:ea typeface="Times New Roman" panose="02020603050405020304" pitchFamily="18" charset="0"/>
                        </a:rPr>
                        <a:t>Score</a:t>
                      </a:r>
                    </a:p>
                    <a:p>
                      <a:pPr marL="0" marR="0" algn="ctr">
                        <a:lnSpc>
                          <a:spcPct val="107000"/>
                        </a:lnSpc>
                        <a:spcBef>
                          <a:spcPts val="0"/>
                        </a:spcBef>
                        <a:spcAft>
                          <a:spcPts val="0"/>
                        </a:spcAft>
                      </a:pPr>
                      <a:r>
                        <a:rPr lang="en-GB" sz="1400" b="0" i="1" dirty="0">
                          <a:solidFill>
                            <a:schemeClr val="tx1"/>
                          </a:solidFill>
                          <a:effectLst/>
                          <a:latin typeface="+mn-lt"/>
                          <a:ea typeface="Times New Roman" panose="02020603050405020304" pitchFamily="18" charset="0"/>
                        </a:rPr>
                        <a:t>2016-17</a:t>
                      </a:r>
                      <a:endParaRPr lang="en-US" sz="1400" b="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735836">
                <a:tc>
                  <a:txBody>
                    <a:bodyPr/>
                    <a:lstStyle/>
                    <a:p>
                      <a:pPr marL="457200" marR="0" indent="-228600">
                        <a:lnSpc>
                          <a:spcPct val="107000"/>
                        </a:lnSpc>
                        <a:spcBef>
                          <a:spcPts val="0"/>
                        </a:spcBef>
                        <a:spcAft>
                          <a:spcPts val="0"/>
                        </a:spcAft>
                      </a:pPr>
                      <a:r>
                        <a:rPr lang="en-US" sz="1400" b="0" dirty="0">
                          <a:solidFill>
                            <a:srgbClr val="000000"/>
                          </a:solidFill>
                          <a:effectLst/>
                          <a:latin typeface="+mn-lt"/>
                          <a:ea typeface="Arial" panose="020B0604020202020204" pitchFamily="34" charset="0"/>
                          <a:cs typeface="Times New Roman" panose="02020603050405020304" pitchFamily="18" charset="0"/>
                        </a:rPr>
                        <a:t>7.1 Mechanisms to consult and involve affected people in decision-making agreed upon and used by partners</a:t>
                      </a:r>
                      <a:endParaRPr lang="en-US" sz="1400" b="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7000"/>
                        </a:lnSpc>
                        <a:spcBef>
                          <a:spcPts val="0"/>
                        </a:spcBef>
                        <a:spcAft>
                          <a:spcPts val="0"/>
                        </a:spcAft>
                      </a:pPr>
                      <a:r>
                        <a:rPr lang="en-US" sz="1400" b="0" dirty="0">
                          <a:solidFill>
                            <a:schemeClr val="tx1"/>
                          </a:solidFill>
                          <a:effectLst/>
                          <a:latin typeface="+mn-lt"/>
                        </a:rPr>
                        <a:t>Disaster-affected people conduct or actively participate in regular meetings on how to organize and implement the response; agencies have investigated and, as appropriate, acted upon feedback received about the assistance provided. </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b="0" dirty="0">
                          <a:solidFill>
                            <a:schemeClr val="tx1"/>
                          </a:solidFill>
                          <a:effectLst/>
                          <a:latin typeface="+mn-lt"/>
                          <a:ea typeface="Times New Roman" panose="02020603050405020304" pitchFamily="18" charset="0"/>
                        </a:rPr>
                        <a:t>Satisfactory</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400" b="0" dirty="0">
                          <a:solidFill>
                            <a:schemeClr val="tx1"/>
                          </a:solidFill>
                          <a:effectLst/>
                          <a:latin typeface="+mn-lt"/>
                          <a:ea typeface="Times New Roman" panose="02020603050405020304" pitchFamily="18" charset="0"/>
                        </a:rPr>
                        <a:t>Good</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311049">
                <a:tc>
                  <a:txBody>
                    <a:bodyPr/>
                    <a:lstStyle/>
                    <a:p>
                      <a:pPr marL="457200" marR="0" indent="-228600">
                        <a:lnSpc>
                          <a:spcPct val="107000"/>
                        </a:lnSpc>
                        <a:spcBef>
                          <a:spcPts val="0"/>
                        </a:spcBef>
                        <a:spcAft>
                          <a:spcPts val="0"/>
                        </a:spcAft>
                      </a:pPr>
                      <a:r>
                        <a:rPr lang="en-US" sz="1400" b="0">
                          <a:solidFill>
                            <a:srgbClr val="000000"/>
                          </a:solidFill>
                          <a:effectLst/>
                          <a:latin typeface="+mn-lt"/>
                          <a:ea typeface="Arial" panose="020B0604020202020204" pitchFamily="34" charset="0"/>
                          <a:cs typeface="Times New Roman" panose="02020603050405020304" pitchFamily="18" charset="0"/>
                        </a:rPr>
                        <a:t>7.2 Mechanisms to receive, investigate and act upon complaints on the assistance received agreed upon and used by partners</a:t>
                      </a:r>
                      <a:endParaRPr lang="en-US" sz="1400" b="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1400" b="0" dirty="0">
                          <a:solidFill>
                            <a:schemeClr val="tx1"/>
                          </a:solidFill>
                          <a:effectLst/>
                          <a:latin typeface="+mn-lt"/>
                          <a:ea typeface="Times New Roman" panose="02020603050405020304" pitchFamily="18" charset="0"/>
                        </a:rPr>
                        <a:t>Good</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2"/>
                  </a:ext>
                </a:extLst>
              </a:tr>
              <a:tr h="1156707">
                <a:tc>
                  <a:txBody>
                    <a:bodyPr/>
                    <a:lstStyle/>
                    <a:p>
                      <a:pPr marL="457200" marR="0" indent="-228600">
                        <a:lnSpc>
                          <a:spcPct val="107000"/>
                        </a:lnSpc>
                        <a:spcBef>
                          <a:spcPts val="0"/>
                        </a:spcBef>
                        <a:spcAft>
                          <a:spcPts val="0"/>
                        </a:spcAft>
                      </a:pPr>
                      <a:r>
                        <a:rPr lang="en-US" sz="1400" b="0" dirty="0">
                          <a:solidFill>
                            <a:srgbClr val="000000"/>
                          </a:solidFill>
                          <a:effectLst/>
                          <a:latin typeface="+mn-lt"/>
                          <a:ea typeface="Arial" panose="020B0604020202020204" pitchFamily="34" charset="0"/>
                          <a:cs typeface="Times New Roman" panose="02020603050405020304" pitchFamily="18" charset="0"/>
                        </a:rPr>
                        <a:t>7.3 Key issues relating to protection from sexual exploitation and abuse have been raised and discussed</a:t>
                      </a:r>
                      <a:endParaRPr lang="en-US" sz="1400" b="0" dirty="0">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1400" b="0" dirty="0">
                          <a:solidFill>
                            <a:schemeClr val="tx1"/>
                          </a:solidFill>
                          <a:effectLst/>
                          <a:latin typeface="+mn-lt"/>
                          <a:ea typeface="Times New Roman" panose="02020603050405020304" pitchFamily="18" charset="0"/>
                        </a:rPr>
                        <a:t>Satisfactory</a:t>
                      </a:r>
                      <a:endParaRPr lang="en-US" sz="14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09930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200"/>
            <a:ext cx="7886700" cy="685800"/>
          </a:xfrm>
        </p:spPr>
        <p:txBody>
          <a:bodyPr>
            <a:normAutofit/>
          </a:bodyPr>
          <a:lstStyle/>
          <a:p>
            <a:r>
              <a:rPr lang="en-US" b="1" i="1" dirty="0"/>
              <a:t>Next Steps for the CCPM </a:t>
            </a:r>
          </a:p>
        </p:txBody>
      </p:sp>
      <p:sp>
        <p:nvSpPr>
          <p:cNvPr id="3" name="Content Placeholder 2"/>
          <p:cNvSpPr>
            <a:spLocks noGrp="1"/>
          </p:cNvSpPr>
          <p:nvPr>
            <p:ph idx="1"/>
          </p:nvPr>
        </p:nvSpPr>
        <p:spPr>
          <a:xfrm>
            <a:off x="628650" y="762000"/>
            <a:ext cx="7886700" cy="5867400"/>
          </a:xfrm>
        </p:spPr>
        <p:txBody>
          <a:bodyPr>
            <a:normAutofit fontScale="92500"/>
          </a:bodyPr>
          <a:lstStyle/>
          <a:p>
            <a:pPr marL="0" lvl="0" indent="0">
              <a:buNone/>
            </a:pPr>
            <a:r>
              <a:rPr lang="en-GB" sz="2400" dirty="0"/>
              <a:t>3</a:t>
            </a:r>
            <a:r>
              <a:rPr lang="en-GB" sz="2400" b="1" dirty="0"/>
              <a:t>. Cluster analysis and action planning</a:t>
            </a:r>
            <a:endParaRPr lang="en-US" sz="2400" b="1" dirty="0"/>
          </a:p>
          <a:p>
            <a:pPr lvl="1">
              <a:buFont typeface="Wingdings" panose="05000000000000000000" pitchFamily="2" charset="2"/>
              <a:buChar char="q"/>
            </a:pPr>
            <a:r>
              <a:rPr lang="en-GB" sz="2000" dirty="0"/>
              <a:t>In a day meeting, the cluster will discuss and finalise the Cluster Description Report and Coordination Performance Report, and develop an Action Plan to amongst others to address gender and inclusive planning for emergency nutrition programming, addressing empowerment for all, particularly women, girls and marginalized and identify the gaps and risks to response towards GBV (what are potential risks, complaint mechanism, safe-security-confidentiality, legal aid etc.)</a:t>
            </a:r>
          </a:p>
          <a:p>
            <a:pPr marL="342900" lvl="1" indent="0">
              <a:buNone/>
            </a:pPr>
            <a:endParaRPr lang="en-US" sz="2000" dirty="0"/>
          </a:p>
          <a:p>
            <a:pPr marL="0" lvl="0" indent="0">
              <a:buNone/>
            </a:pPr>
            <a:r>
              <a:rPr lang="en-GB" sz="2400" dirty="0"/>
              <a:t>4. </a:t>
            </a:r>
            <a:r>
              <a:rPr lang="en-GB" sz="2400" b="1" dirty="0"/>
              <a:t>Follow-up and Monitoring </a:t>
            </a:r>
            <a:endParaRPr lang="en-US" sz="2400" b="1" dirty="0"/>
          </a:p>
          <a:p>
            <a:pPr lvl="1">
              <a:buFont typeface="Wingdings" panose="05000000000000000000" pitchFamily="2" charset="2"/>
              <a:buChar char="q"/>
            </a:pPr>
            <a:r>
              <a:rPr lang="en-GB" sz="2000" dirty="0"/>
              <a:t>The Cluster will continually review the Final Coordination Performance Report and Action Plan.  </a:t>
            </a:r>
          </a:p>
          <a:p>
            <a:pPr lvl="1">
              <a:buFont typeface="Wingdings" panose="05000000000000000000" pitchFamily="2" charset="2"/>
              <a:buChar char="q"/>
            </a:pPr>
            <a:r>
              <a:rPr lang="en-GB" sz="2000" dirty="0"/>
              <a:t>The Coordination Performance Report and Action Plan will be presented to the HCT and global cluster, to identify support requirements.</a:t>
            </a:r>
            <a:endParaRPr lang="en-US" sz="2000" dirty="0"/>
          </a:p>
          <a:p>
            <a:pPr lvl="1">
              <a:buFont typeface="Wingdings" panose="05000000000000000000" pitchFamily="2" charset="2"/>
              <a:buChar char="q"/>
            </a:pPr>
            <a:r>
              <a:rPr lang="en-GB" sz="2000" dirty="0"/>
              <a:t>The cluster will continue to monitor the implementation of its Action Plan at regular intervals</a:t>
            </a:r>
            <a:r>
              <a:rPr lang="en-GB" dirty="0"/>
              <a:t>.</a:t>
            </a:r>
          </a:p>
          <a:p>
            <a:pPr marL="342900" lvl="1" indent="0">
              <a:buNone/>
            </a:pPr>
            <a:endParaRPr lang="en-US" dirty="0"/>
          </a:p>
          <a:p>
            <a:pPr marL="0" indent="0">
              <a:buNone/>
            </a:pPr>
            <a:r>
              <a:rPr lang="en-GB" sz="2400" b="1" dirty="0"/>
              <a:t>5. Ideally, the cluster should report to the HCT on the progress every quarter. </a:t>
            </a:r>
            <a:endParaRPr lang="en-US" b="1" dirty="0"/>
          </a:p>
        </p:txBody>
      </p:sp>
    </p:spTree>
    <p:extLst>
      <p:ext uri="{BB962C8B-B14F-4D97-AF65-F5344CB8AC3E}">
        <p14:creationId xmlns:p14="http://schemas.microsoft.com/office/powerpoint/2010/main" val="280043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43800" cy="746761"/>
          </a:xfrm>
        </p:spPr>
        <p:txBody>
          <a:bodyPr/>
          <a:lstStyle/>
          <a:p>
            <a:r>
              <a:rPr lang="en-US" b="1" i="1" dirty="0"/>
              <a:t>Objectives of Nutrition CCPM</a:t>
            </a:r>
          </a:p>
        </p:txBody>
      </p:sp>
      <p:sp>
        <p:nvSpPr>
          <p:cNvPr id="3" name="Content Placeholder 2"/>
          <p:cNvSpPr>
            <a:spLocks noGrp="1"/>
          </p:cNvSpPr>
          <p:nvPr>
            <p:ph idx="1"/>
          </p:nvPr>
        </p:nvSpPr>
        <p:spPr>
          <a:xfrm>
            <a:off x="628650" y="1295400"/>
            <a:ext cx="7886700" cy="5105400"/>
          </a:xfrm>
        </p:spPr>
        <p:txBody>
          <a:bodyPr>
            <a:normAutofit fontScale="85000" lnSpcReduction="10000"/>
          </a:bodyPr>
          <a:lstStyle/>
          <a:p>
            <a:pPr>
              <a:lnSpc>
                <a:spcPct val="120000"/>
              </a:lnSpc>
              <a:spcBef>
                <a:spcPts val="1200"/>
              </a:spcBef>
              <a:spcAft>
                <a:spcPts val="600"/>
              </a:spcAft>
            </a:pPr>
            <a:r>
              <a:rPr lang="en-GB" sz="2400" dirty="0">
                <a:latin typeface="Arial"/>
                <a:ea typeface="ヒラギノ明朝 ProN W3"/>
              </a:rPr>
              <a:t>First CCPM took place in March-April 2014 and then in May 2015;</a:t>
            </a:r>
          </a:p>
          <a:p>
            <a:pPr>
              <a:lnSpc>
                <a:spcPct val="120000"/>
              </a:lnSpc>
              <a:spcBef>
                <a:spcPts val="1200"/>
              </a:spcBef>
              <a:spcAft>
                <a:spcPts val="600"/>
              </a:spcAft>
            </a:pPr>
            <a:r>
              <a:rPr lang="en-GB" sz="2400" dirty="0">
                <a:latin typeface="Arial"/>
                <a:ea typeface="ヒラギノ明朝 ProN W3"/>
              </a:rPr>
              <a:t>Ensure efficient and effective coordination</a:t>
            </a:r>
          </a:p>
          <a:p>
            <a:pPr>
              <a:lnSpc>
                <a:spcPct val="120000"/>
              </a:lnSpc>
              <a:spcBef>
                <a:spcPts val="1200"/>
              </a:spcBef>
              <a:spcAft>
                <a:spcPts val="600"/>
              </a:spcAft>
            </a:pPr>
            <a:r>
              <a:rPr lang="en-US" sz="2400" dirty="0">
                <a:latin typeface="Arial"/>
                <a:ea typeface="ヒラギノ明朝 ProN W3"/>
              </a:rPr>
              <a:t>Take stock of what functional areas work well and what areas need improvement </a:t>
            </a:r>
          </a:p>
          <a:p>
            <a:pPr>
              <a:lnSpc>
                <a:spcPct val="120000"/>
              </a:lnSpc>
              <a:spcBef>
                <a:spcPts val="1200"/>
              </a:spcBef>
              <a:spcAft>
                <a:spcPts val="600"/>
              </a:spcAft>
            </a:pPr>
            <a:r>
              <a:rPr lang="en-US" sz="2400" dirty="0">
                <a:latin typeface="Arial"/>
                <a:ea typeface="ヒラギノ明朝 ProN W3"/>
              </a:rPr>
              <a:t>Raise awareness of support needed from the HC/HCT, cluster lead agencies, global clusters or cluster partners</a:t>
            </a:r>
          </a:p>
          <a:p>
            <a:pPr>
              <a:lnSpc>
                <a:spcPct val="120000"/>
              </a:lnSpc>
              <a:spcBef>
                <a:spcPts val="1200"/>
              </a:spcBef>
              <a:spcAft>
                <a:spcPts val="600"/>
              </a:spcAft>
            </a:pPr>
            <a:r>
              <a:rPr lang="en-GB" sz="2400" dirty="0">
                <a:latin typeface="Arial"/>
                <a:ea typeface="ヒラギノ明朝 ProN W3"/>
              </a:rPr>
              <a:t>Opportunity for self-reflection  </a:t>
            </a:r>
          </a:p>
          <a:p>
            <a:pPr>
              <a:lnSpc>
                <a:spcPct val="120000"/>
              </a:lnSpc>
              <a:spcBef>
                <a:spcPts val="1200"/>
              </a:spcBef>
              <a:spcAft>
                <a:spcPts val="600"/>
              </a:spcAft>
            </a:pPr>
            <a:r>
              <a:rPr lang="en-GB" sz="2400" dirty="0">
                <a:latin typeface="Arial"/>
                <a:ea typeface="ヒラギノ明朝 ProN W3"/>
              </a:rPr>
              <a:t>Strengthening transparency and partnership within the cluster</a:t>
            </a:r>
          </a:p>
          <a:p>
            <a:pPr>
              <a:lnSpc>
                <a:spcPct val="120000"/>
              </a:lnSpc>
              <a:spcBef>
                <a:spcPts val="1200"/>
              </a:spcBef>
              <a:spcAft>
                <a:spcPts val="600"/>
              </a:spcAft>
            </a:pPr>
            <a:r>
              <a:rPr lang="en-US" sz="2400" dirty="0">
                <a:latin typeface="Arial"/>
                <a:ea typeface="ヒラギノ明朝 ProN W3"/>
              </a:rPr>
              <a:t>Show the added value and justify the costs of coordination</a:t>
            </a:r>
            <a:endParaRPr lang="en-GB" sz="2400" dirty="0">
              <a:latin typeface="Arial"/>
              <a:ea typeface="ヒラギノ明朝 ProN W3"/>
            </a:endParaRPr>
          </a:p>
        </p:txBody>
      </p:sp>
    </p:spTree>
    <p:extLst>
      <p:ext uri="{BB962C8B-B14F-4D97-AF65-F5344CB8AC3E}">
        <p14:creationId xmlns:p14="http://schemas.microsoft.com/office/powerpoint/2010/main" val="2041001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43800" cy="746761"/>
          </a:xfrm>
        </p:spPr>
        <p:txBody>
          <a:bodyPr/>
          <a:lstStyle/>
          <a:p>
            <a:r>
              <a:rPr lang="en-US" b="1" i="1" dirty="0"/>
              <a:t>Remember that CCPM </a:t>
            </a:r>
            <a:r>
              <a:rPr lang="en-US" b="1" i="1" dirty="0">
                <a:solidFill>
                  <a:srgbClr val="FF0000"/>
                </a:solidFill>
              </a:rPr>
              <a:t>DOES NOT…</a:t>
            </a:r>
          </a:p>
        </p:txBody>
      </p:sp>
      <p:sp>
        <p:nvSpPr>
          <p:cNvPr id="3" name="Content Placeholder 2"/>
          <p:cNvSpPr>
            <a:spLocks noGrp="1"/>
          </p:cNvSpPr>
          <p:nvPr>
            <p:ph idx="1"/>
          </p:nvPr>
        </p:nvSpPr>
        <p:spPr/>
        <p:txBody>
          <a:bodyPr/>
          <a:lstStyle/>
          <a:p>
            <a:pPr marL="557784" indent="-457200">
              <a:spcBef>
                <a:spcPts val="1200"/>
              </a:spcBef>
              <a:spcAft>
                <a:spcPts val="600"/>
              </a:spcAft>
            </a:pPr>
            <a:r>
              <a:rPr lang="en-GB" sz="2400" dirty="0">
                <a:latin typeface="Arial"/>
                <a:ea typeface="ヒラギノ明朝 ProN W3"/>
              </a:rPr>
              <a:t>Monitor response (service delivery by partners) </a:t>
            </a:r>
          </a:p>
          <a:p>
            <a:pPr marL="557784" indent="-457200">
              <a:spcBef>
                <a:spcPts val="1200"/>
              </a:spcBef>
              <a:spcAft>
                <a:spcPts val="600"/>
              </a:spcAft>
            </a:pPr>
            <a:r>
              <a:rPr lang="en-US" sz="2400" dirty="0">
                <a:latin typeface="Arial"/>
                <a:ea typeface="ヒラギノ明朝 ProN W3"/>
              </a:rPr>
              <a:t>Evaluate individual partners or coordinators</a:t>
            </a:r>
            <a:endParaRPr lang="en-GB" sz="2400" dirty="0">
              <a:latin typeface="Arial"/>
              <a:ea typeface="ヒラギノ明朝 ProN W3"/>
            </a:endParaRPr>
          </a:p>
          <a:p>
            <a:pPr marL="557784" indent="-457200">
              <a:spcBef>
                <a:spcPts val="1200"/>
              </a:spcBef>
              <a:spcAft>
                <a:spcPts val="600"/>
              </a:spcAft>
            </a:pPr>
            <a:r>
              <a:rPr lang="en-US" sz="2400" dirty="0">
                <a:latin typeface="Arial"/>
                <a:ea typeface="ヒラギノ明朝 ProN W3"/>
              </a:rPr>
              <a:t>Evaluate if/when clusters should be deactivated, merged etc. (Review of the cluster architecture)</a:t>
            </a:r>
            <a:endParaRPr lang="en-GB" sz="2400" dirty="0">
              <a:latin typeface="Arial"/>
              <a:ea typeface="ヒラギノ明朝 ProN W3"/>
            </a:endParaRPr>
          </a:p>
          <a:p>
            <a:pPr marL="557784" indent="-457200">
              <a:spcBef>
                <a:spcPts val="1200"/>
              </a:spcBef>
              <a:spcAft>
                <a:spcPts val="600"/>
              </a:spcAft>
            </a:pPr>
            <a:r>
              <a:rPr lang="en-GB" sz="2400" dirty="0">
                <a:latin typeface="Arial"/>
                <a:ea typeface="ヒラギノ明朝 ProN W3"/>
              </a:rPr>
              <a:t>Exclude usage of other tools with the same purpose</a:t>
            </a:r>
            <a:endParaRPr lang="en-GB" dirty="0"/>
          </a:p>
        </p:txBody>
      </p:sp>
    </p:spTree>
    <p:extLst>
      <p:ext uri="{BB962C8B-B14F-4D97-AF65-F5344CB8AC3E}">
        <p14:creationId xmlns:p14="http://schemas.microsoft.com/office/powerpoint/2010/main" val="1791657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43800" cy="746761"/>
          </a:xfrm>
        </p:spPr>
        <p:txBody>
          <a:bodyPr/>
          <a:lstStyle/>
          <a:p>
            <a:r>
              <a:rPr lang="en-US" b="1" i="1" dirty="0"/>
              <a:t>Process of Nutrition CCPM</a:t>
            </a:r>
          </a:p>
        </p:txBody>
      </p:sp>
      <p:sp>
        <p:nvSpPr>
          <p:cNvPr id="3" name="Content Placeholder 2"/>
          <p:cNvSpPr>
            <a:spLocks noGrp="1"/>
          </p:cNvSpPr>
          <p:nvPr>
            <p:ph idx="1"/>
          </p:nvPr>
        </p:nvSpPr>
        <p:spPr>
          <a:xfrm>
            <a:off x="590550" y="1371600"/>
            <a:ext cx="7886700" cy="5105400"/>
          </a:xfrm>
        </p:spPr>
        <p:txBody>
          <a:bodyPr>
            <a:normAutofit/>
          </a:bodyPr>
          <a:lstStyle/>
          <a:p>
            <a:r>
              <a:rPr lang="en-US" sz="2800" b="1" dirty="0"/>
              <a:t>Step 1, Planning: </a:t>
            </a:r>
            <a:r>
              <a:rPr lang="en-US" sz="2800" dirty="0"/>
              <a:t>November 2016</a:t>
            </a:r>
          </a:p>
          <a:p>
            <a:r>
              <a:rPr lang="en-US" sz="2800" b="1" dirty="0"/>
              <a:t>Step 2, On-line CCPM Survey: </a:t>
            </a:r>
            <a:r>
              <a:rPr lang="en-US" sz="2800" dirty="0"/>
              <a:t>November 2016-January 2017. Preliminary report issued 15 January 2017 and shared with all cluster partners</a:t>
            </a:r>
          </a:p>
          <a:p>
            <a:r>
              <a:rPr lang="en-US" sz="2800" b="1" dirty="0"/>
              <a:t>Step 3, </a:t>
            </a:r>
            <a:r>
              <a:rPr lang="en-GB" sz="2800" b="1" dirty="0"/>
              <a:t>Cluster analysis and action planning</a:t>
            </a:r>
            <a:r>
              <a:rPr lang="en-US" sz="2800" dirty="0"/>
              <a:t>: CCPM Workshop and development of the Action Plan to improve performance – 25 January 2017</a:t>
            </a:r>
          </a:p>
          <a:p>
            <a:r>
              <a:rPr lang="en-US" sz="2800" b="1" dirty="0"/>
              <a:t>Step 4, </a:t>
            </a:r>
            <a:r>
              <a:rPr lang="en-GB" sz="2800" b="1" dirty="0"/>
              <a:t>Follow-up and Monitoring </a:t>
            </a:r>
            <a:r>
              <a:rPr lang="en-US" sz="2800" dirty="0"/>
              <a:t>: </a:t>
            </a:r>
            <a:r>
              <a:rPr lang="en-US" sz="2800" dirty="0" err="1"/>
              <a:t>Finalisation</a:t>
            </a:r>
            <a:r>
              <a:rPr lang="en-US" sz="2800" dirty="0"/>
              <a:t> of the Action Plan, presentation to the HCT/Government, implementation of the Action Plan</a:t>
            </a:r>
          </a:p>
        </p:txBody>
      </p:sp>
    </p:spTree>
    <p:extLst>
      <p:ext uri="{BB962C8B-B14F-4D97-AF65-F5344CB8AC3E}">
        <p14:creationId xmlns:p14="http://schemas.microsoft.com/office/powerpoint/2010/main" val="3841438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839200" cy="746761"/>
          </a:xfrm>
        </p:spPr>
        <p:txBody>
          <a:bodyPr>
            <a:normAutofit/>
          </a:bodyPr>
          <a:lstStyle/>
          <a:p>
            <a:r>
              <a:rPr lang="en-US" b="1" i="1" dirty="0"/>
              <a:t>Nutrition CCPM 2016-2017: Response Rates</a:t>
            </a:r>
          </a:p>
        </p:txBody>
      </p:sp>
      <p:graphicFrame>
        <p:nvGraphicFramePr>
          <p:cNvPr id="3" name="Table 2"/>
          <p:cNvGraphicFramePr>
            <a:graphicFrameLocks noGrp="1"/>
          </p:cNvGraphicFramePr>
          <p:nvPr>
            <p:extLst>
              <p:ext uri="{D42A27DB-BD31-4B8C-83A1-F6EECF244321}">
                <p14:modId xmlns:p14="http://schemas.microsoft.com/office/powerpoint/2010/main" val="352670841"/>
              </p:ext>
            </p:extLst>
          </p:nvPr>
        </p:nvGraphicFramePr>
        <p:xfrm>
          <a:off x="304801" y="990600"/>
          <a:ext cx="8153399" cy="5229020"/>
        </p:xfrm>
        <a:graphic>
          <a:graphicData uri="http://schemas.openxmlformats.org/drawingml/2006/table">
            <a:tbl>
              <a:tblPr firstRow="1" firstCol="1" bandRow="1">
                <a:tableStyleId>{5C22544A-7EE6-4342-B048-85BDC9FD1C3A}</a:tableStyleId>
              </a:tblPr>
              <a:tblGrid>
                <a:gridCol w="1902224">
                  <a:extLst>
                    <a:ext uri="{9D8B030D-6E8A-4147-A177-3AD203B41FA5}">
                      <a16:colId xmlns:a16="http://schemas.microsoft.com/office/drawing/2014/main" val="20000"/>
                    </a:ext>
                  </a:extLst>
                </a:gridCol>
                <a:gridCol w="2114982">
                  <a:extLst>
                    <a:ext uri="{9D8B030D-6E8A-4147-A177-3AD203B41FA5}">
                      <a16:colId xmlns:a16="http://schemas.microsoft.com/office/drawing/2014/main" val="20001"/>
                    </a:ext>
                  </a:extLst>
                </a:gridCol>
                <a:gridCol w="2044063">
                  <a:extLst>
                    <a:ext uri="{9D8B030D-6E8A-4147-A177-3AD203B41FA5}">
                      <a16:colId xmlns:a16="http://schemas.microsoft.com/office/drawing/2014/main" val="20002"/>
                    </a:ext>
                  </a:extLst>
                </a:gridCol>
                <a:gridCol w="2092130">
                  <a:extLst>
                    <a:ext uri="{9D8B030D-6E8A-4147-A177-3AD203B41FA5}">
                      <a16:colId xmlns:a16="http://schemas.microsoft.com/office/drawing/2014/main" val="20003"/>
                    </a:ext>
                  </a:extLst>
                </a:gridCol>
              </a:tblGrid>
              <a:tr h="816386">
                <a:tc>
                  <a:txBody>
                    <a:bodyPr/>
                    <a:lstStyle/>
                    <a:p>
                      <a:pPr marL="0" marR="0" algn="ctr">
                        <a:lnSpc>
                          <a:spcPct val="107000"/>
                        </a:lnSpc>
                        <a:spcBef>
                          <a:spcPts val="0"/>
                        </a:spcBef>
                        <a:spcAft>
                          <a:spcPts val="0"/>
                        </a:spcAft>
                      </a:pPr>
                      <a:r>
                        <a:rPr lang="en-US" sz="2000" dirty="0">
                          <a:effectLst/>
                        </a:rPr>
                        <a:t>Partner Type</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effectLst/>
                        </a:rPr>
                        <a:t>Number of responded partners</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effectLst/>
                        </a:rPr>
                        <a:t>Total number of partners</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Response Rate (%)</a:t>
                      </a:r>
                      <a:endParaRPr lang="en-US" sz="200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10000"/>
                  </a:ext>
                </a:extLst>
              </a:tr>
              <a:tr h="569173">
                <a:tc>
                  <a:txBody>
                    <a:bodyPr/>
                    <a:lstStyle/>
                    <a:p>
                      <a:pPr marL="0" marR="0">
                        <a:lnSpc>
                          <a:spcPct val="107000"/>
                        </a:lnSpc>
                        <a:spcBef>
                          <a:spcPts val="0"/>
                        </a:spcBef>
                        <a:spcAft>
                          <a:spcPts val="0"/>
                        </a:spcAft>
                      </a:pPr>
                      <a:r>
                        <a:rPr lang="en-US" sz="2000">
                          <a:effectLst/>
                        </a:rPr>
                        <a:t>Donors</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effectLst/>
                        </a:rPr>
                        <a:t>2</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5</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40.0%</a:t>
                      </a:r>
                      <a:endParaRPr lang="en-US" sz="200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10001"/>
                  </a:ext>
                </a:extLst>
              </a:tr>
              <a:tr h="569173">
                <a:tc>
                  <a:txBody>
                    <a:bodyPr/>
                    <a:lstStyle/>
                    <a:p>
                      <a:pPr marL="0" marR="0">
                        <a:lnSpc>
                          <a:spcPct val="107000"/>
                        </a:lnSpc>
                        <a:spcBef>
                          <a:spcPts val="0"/>
                        </a:spcBef>
                        <a:spcAft>
                          <a:spcPts val="0"/>
                        </a:spcAft>
                      </a:pPr>
                      <a:r>
                        <a:rPr lang="en-US" sz="2000">
                          <a:effectLst/>
                        </a:rPr>
                        <a:t>International NGOs</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effectLst/>
                        </a:rPr>
                        <a:t>27</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32</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84.4%</a:t>
                      </a:r>
                      <a:endParaRPr lang="en-US" sz="200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10002"/>
                  </a:ext>
                </a:extLst>
              </a:tr>
              <a:tr h="569173">
                <a:tc>
                  <a:txBody>
                    <a:bodyPr/>
                    <a:lstStyle/>
                    <a:p>
                      <a:pPr marL="0" marR="0">
                        <a:lnSpc>
                          <a:spcPct val="107000"/>
                        </a:lnSpc>
                        <a:spcBef>
                          <a:spcPts val="0"/>
                        </a:spcBef>
                        <a:spcAft>
                          <a:spcPts val="0"/>
                        </a:spcAft>
                      </a:pPr>
                      <a:r>
                        <a:rPr lang="en-US" sz="2000">
                          <a:effectLst/>
                        </a:rPr>
                        <a:t>National Authority</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effectLst/>
                        </a:rPr>
                        <a:t>0</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effectLst/>
                        </a:rPr>
                        <a:t>1</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0.0%</a:t>
                      </a:r>
                      <a:endParaRPr lang="en-US" sz="200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10003"/>
                  </a:ext>
                </a:extLst>
              </a:tr>
              <a:tr h="569173">
                <a:tc>
                  <a:txBody>
                    <a:bodyPr/>
                    <a:lstStyle/>
                    <a:p>
                      <a:pPr marL="0" marR="0">
                        <a:lnSpc>
                          <a:spcPct val="107000"/>
                        </a:lnSpc>
                        <a:spcBef>
                          <a:spcPts val="0"/>
                        </a:spcBef>
                        <a:spcAft>
                          <a:spcPts val="0"/>
                        </a:spcAft>
                      </a:pPr>
                      <a:r>
                        <a:rPr lang="en-US" sz="2000">
                          <a:effectLst/>
                        </a:rPr>
                        <a:t>National NGOs</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10</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effectLst/>
                        </a:rPr>
                        <a:t>10</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100.0%</a:t>
                      </a:r>
                      <a:endParaRPr lang="en-US" sz="200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10004"/>
                  </a:ext>
                </a:extLst>
              </a:tr>
              <a:tr h="569173">
                <a:tc>
                  <a:txBody>
                    <a:bodyPr/>
                    <a:lstStyle/>
                    <a:p>
                      <a:pPr marL="0" marR="0">
                        <a:lnSpc>
                          <a:spcPct val="107000"/>
                        </a:lnSpc>
                        <a:spcBef>
                          <a:spcPts val="0"/>
                        </a:spcBef>
                        <a:spcAft>
                          <a:spcPts val="0"/>
                        </a:spcAft>
                      </a:pPr>
                      <a:r>
                        <a:rPr lang="en-US" sz="2000" dirty="0">
                          <a:effectLst/>
                        </a:rPr>
                        <a:t>ICRC/IFRC</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0</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effectLst/>
                        </a:rPr>
                        <a:t>1</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effectLst/>
                        </a:rPr>
                        <a:t>0.0%</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10005"/>
                  </a:ext>
                </a:extLst>
              </a:tr>
              <a:tr h="569173">
                <a:tc>
                  <a:txBody>
                    <a:bodyPr/>
                    <a:lstStyle/>
                    <a:p>
                      <a:pPr marL="0" marR="0">
                        <a:lnSpc>
                          <a:spcPct val="107000"/>
                        </a:lnSpc>
                        <a:spcBef>
                          <a:spcPts val="0"/>
                        </a:spcBef>
                        <a:spcAft>
                          <a:spcPts val="0"/>
                        </a:spcAft>
                      </a:pPr>
                      <a:r>
                        <a:rPr lang="en-US" sz="2000" dirty="0">
                          <a:effectLst/>
                        </a:rPr>
                        <a:t>UN Organizations</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2</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a:effectLst/>
                        </a:rPr>
                        <a:t>5</a:t>
                      </a:r>
                      <a:endParaRPr lang="en-US" sz="200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dirty="0">
                          <a:effectLst/>
                        </a:rPr>
                        <a:t>40.0%</a:t>
                      </a:r>
                      <a:endParaRPr lang="en-US" sz="2000" dirty="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10006"/>
                  </a:ext>
                </a:extLst>
              </a:tr>
              <a:tr h="569173">
                <a:tc>
                  <a:txBody>
                    <a:bodyPr/>
                    <a:lstStyle/>
                    <a:p>
                      <a:pPr marL="0" marR="0">
                        <a:lnSpc>
                          <a:spcPct val="107000"/>
                        </a:lnSpc>
                        <a:spcBef>
                          <a:spcPts val="0"/>
                        </a:spcBef>
                        <a:spcAft>
                          <a:spcPts val="0"/>
                        </a:spcAft>
                      </a:pPr>
                      <a:r>
                        <a:rPr lang="en-US" sz="2000" b="1" dirty="0">
                          <a:effectLst/>
                        </a:rPr>
                        <a:t>Total</a:t>
                      </a:r>
                      <a:endParaRPr lang="en-US" sz="2000" b="1"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b="1" dirty="0">
                          <a:effectLst/>
                        </a:rPr>
                        <a:t>41</a:t>
                      </a:r>
                      <a:endParaRPr lang="en-US" sz="2000" b="1"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b="1" dirty="0">
                          <a:effectLst/>
                        </a:rPr>
                        <a:t>54</a:t>
                      </a:r>
                      <a:endParaRPr lang="en-US" sz="2000" b="1" dirty="0">
                        <a:effectLst/>
                        <a:latin typeface="Times New Roman" panose="02020603050405020304" pitchFamily="18" charset="0"/>
                        <a:ea typeface="Times New Roman" panose="02020603050405020304" pitchFamily="18" charset="0"/>
                      </a:endParaRPr>
                    </a:p>
                  </a:txBody>
                  <a:tcPr marL="24765" marR="24765" marT="24765" marB="24765"/>
                </a:tc>
                <a:tc>
                  <a:txBody>
                    <a:bodyPr/>
                    <a:lstStyle/>
                    <a:p>
                      <a:pPr marL="0" marR="0" algn="ctr">
                        <a:lnSpc>
                          <a:spcPct val="107000"/>
                        </a:lnSpc>
                        <a:spcBef>
                          <a:spcPts val="0"/>
                        </a:spcBef>
                        <a:spcAft>
                          <a:spcPts val="0"/>
                        </a:spcAft>
                      </a:pPr>
                      <a:r>
                        <a:rPr lang="en-US" sz="2000" b="1" dirty="0">
                          <a:effectLst/>
                        </a:rPr>
                        <a:t>76%</a:t>
                      </a:r>
                      <a:endParaRPr lang="en-US" sz="2000" b="1" dirty="0">
                        <a:effectLst/>
                        <a:latin typeface="Times New Roman" panose="02020603050405020304" pitchFamily="18" charset="0"/>
                        <a:ea typeface="Times New Roman" panose="02020603050405020304" pitchFamily="18" charset="0"/>
                      </a:endParaRPr>
                    </a:p>
                  </a:txBody>
                  <a:tcPr marL="24765" marR="24765" marT="24765" marB="24765"/>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71509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543800" cy="746761"/>
          </a:xfrm>
        </p:spPr>
        <p:txBody>
          <a:bodyPr/>
          <a:lstStyle/>
          <a:p>
            <a:r>
              <a:rPr lang="en-US" b="1" i="1" dirty="0"/>
              <a:t>Scores and </a:t>
            </a:r>
            <a:r>
              <a:rPr lang="en-US" b="1" i="1" dirty="0" err="1"/>
              <a:t>Colour</a:t>
            </a:r>
            <a:r>
              <a:rPr lang="en-US" b="1" i="1" dirty="0"/>
              <a:t> Coding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065696"/>
              </p:ext>
            </p:extLst>
          </p:nvPr>
        </p:nvGraphicFramePr>
        <p:xfrm>
          <a:off x="628650" y="1371601"/>
          <a:ext cx="7753350" cy="3809998"/>
        </p:xfrm>
        <a:graphic>
          <a:graphicData uri="http://schemas.openxmlformats.org/drawingml/2006/table">
            <a:tbl>
              <a:tblPr firstRow="1" bandRow="1">
                <a:tableStyleId>{5C22544A-7EE6-4342-B048-85BDC9FD1C3A}</a:tableStyleId>
              </a:tblPr>
              <a:tblGrid>
                <a:gridCol w="1854742">
                  <a:extLst>
                    <a:ext uri="{9D8B030D-6E8A-4147-A177-3AD203B41FA5}">
                      <a16:colId xmlns:a16="http://schemas.microsoft.com/office/drawing/2014/main" val="20000"/>
                    </a:ext>
                  </a:extLst>
                </a:gridCol>
                <a:gridCol w="5898608">
                  <a:extLst>
                    <a:ext uri="{9D8B030D-6E8A-4147-A177-3AD203B41FA5}">
                      <a16:colId xmlns:a16="http://schemas.microsoft.com/office/drawing/2014/main" val="20001"/>
                    </a:ext>
                  </a:extLst>
                </a:gridCol>
              </a:tblGrid>
              <a:tr h="534010">
                <a:tc>
                  <a:txBody>
                    <a:bodyPr/>
                    <a:lstStyle/>
                    <a:p>
                      <a:pPr marL="0" marR="0" algn="l">
                        <a:lnSpc>
                          <a:spcPct val="110000"/>
                        </a:lnSpc>
                        <a:spcBef>
                          <a:spcPts val="0"/>
                        </a:spcBef>
                        <a:spcAft>
                          <a:spcPts val="800"/>
                        </a:spcAft>
                      </a:pPr>
                      <a:r>
                        <a:rPr lang="en-GB" sz="2000" dirty="0">
                          <a:solidFill>
                            <a:schemeClr val="tx1"/>
                          </a:solidFill>
                          <a:effectLst/>
                        </a:rPr>
                        <a:t>    Score </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0000"/>
                        </a:lnSpc>
                        <a:spcBef>
                          <a:spcPts val="0"/>
                        </a:spcBef>
                        <a:spcAft>
                          <a:spcPts val="800"/>
                        </a:spcAft>
                      </a:pPr>
                      <a:r>
                        <a:rPr lang="en-GB" sz="2000" dirty="0">
                          <a:solidFill>
                            <a:schemeClr val="tx1"/>
                          </a:solidFill>
                          <a:effectLst/>
                        </a:rPr>
                        <a:t>Performance Status</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818997">
                <a:tc>
                  <a:txBody>
                    <a:bodyPr/>
                    <a:lstStyle/>
                    <a:p>
                      <a:pPr marL="0" marR="0" algn="l">
                        <a:lnSpc>
                          <a:spcPct val="110000"/>
                        </a:lnSpc>
                        <a:spcBef>
                          <a:spcPts val="0"/>
                        </a:spcBef>
                        <a:spcAft>
                          <a:spcPts val="800"/>
                        </a:spcAft>
                      </a:pPr>
                      <a:r>
                        <a:rPr lang="en-GB" sz="2000">
                          <a:solidFill>
                            <a:schemeClr val="tx1"/>
                          </a:solidFill>
                          <a:effectLst/>
                        </a:rPr>
                        <a:t>&gt; 75%</a:t>
                      </a:r>
                      <a:endParaRPr lang="en-US"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90170" marR="90170" marT="46990" marB="469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0000"/>
                        </a:lnSpc>
                        <a:spcBef>
                          <a:spcPts val="0"/>
                        </a:spcBef>
                        <a:spcAft>
                          <a:spcPts val="800"/>
                        </a:spcAft>
                      </a:pPr>
                      <a:r>
                        <a:rPr lang="en-GB" sz="2000" dirty="0">
                          <a:solidFill>
                            <a:schemeClr val="tx1"/>
                          </a:solidFill>
                          <a:effectLst/>
                        </a:rPr>
                        <a:t>Good</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1"/>
                  </a:ext>
                </a:extLst>
              </a:tr>
              <a:tr h="818997">
                <a:tc>
                  <a:txBody>
                    <a:bodyPr/>
                    <a:lstStyle/>
                    <a:p>
                      <a:pPr marL="0" marR="0" algn="l">
                        <a:lnSpc>
                          <a:spcPct val="110000"/>
                        </a:lnSpc>
                        <a:spcBef>
                          <a:spcPts val="0"/>
                        </a:spcBef>
                        <a:spcAft>
                          <a:spcPts val="800"/>
                        </a:spcAft>
                      </a:pPr>
                      <a:r>
                        <a:rPr lang="en-GB" sz="2000">
                          <a:solidFill>
                            <a:schemeClr val="tx1"/>
                          </a:solidFill>
                          <a:effectLst/>
                        </a:rPr>
                        <a:t>51-75%</a:t>
                      </a:r>
                      <a:endParaRPr lang="en-US"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90170" marR="90170" marT="46990" marB="469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0000"/>
                        </a:lnSpc>
                        <a:spcBef>
                          <a:spcPts val="0"/>
                        </a:spcBef>
                        <a:spcAft>
                          <a:spcPts val="800"/>
                        </a:spcAft>
                      </a:pPr>
                      <a:r>
                        <a:rPr lang="en-GB" sz="2000" dirty="0">
                          <a:solidFill>
                            <a:schemeClr val="tx1"/>
                          </a:solidFill>
                          <a:effectLst/>
                        </a:rPr>
                        <a:t>Satisfactory, needs </a:t>
                      </a:r>
                      <a:r>
                        <a:rPr lang="en-GB" sz="2000" u="none" dirty="0">
                          <a:solidFill>
                            <a:schemeClr val="tx1"/>
                          </a:solidFill>
                          <a:effectLst/>
                        </a:rPr>
                        <a:t>minor</a:t>
                      </a:r>
                      <a:r>
                        <a:rPr lang="en-GB" sz="2000" dirty="0">
                          <a:solidFill>
                            <a:schemeClr val="tx1"/>
                          </a:solidFill>
                          <a:effectLst/>
                        </a:rPr>
                        <a:t> improvement</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2"/>
                  </a:ext>
                </a:extLst>
              </a:tr>
              <a:tr h="818997">
                <a:tc>
                  <a:txBody>
                    <a:bodyPr/>
                    <a:lstStyle/>
                    <a:p>
                      <a:pPr marL="0" marR="0" algn="l">
                        <a:lnSpc>
                          <a:spcPct val="110000"/>
                        </a:lnSpc>
                        <a:spcBef>
                          <a:spcPts val="0"/>
                        </a:spcBef>
                        <a:spcAft>
                          <a:spcPts val="800"/>
                        </a:spcAft>
                      </a:pPr>
                      <a:r>
                        <a:rPr lang="en-GB" sz="2000">
                          <a:solidFill>
                            <a:schemeClr val="tx1"/>
                          </a:solidFill>
                          <a:effectLst/>
                        </a:rPr>
                        <a:t>26-50%</a:t>
                      </a:r>
                      <a:endParaRPr lang="en-US"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90170" marR="90170" marT="46990" marB="469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0000"/>
                        </a:lnSpc>
                        <a:spcBef>
                          <a:spcPts val="0"/>
                        </a:spcBef>
                        <a:spcAft>
                          <a:spcPts val="800"/>
                        </a:spcAft>
                      </a:pPr>
                      <a:r>
                        <a:rPr lang="en-GB" sz="2000" dirty="0">
                          <a:solidFill>
                            <a:schemeClr val="tx1"/>
                          </a:solidFill>
                          <a:effectLst/>
                        </a:rPr>
                        <a:t>Unsatisfactory, needs major improvement</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10003"/>
                  </a:ext>
                </a:extLst>
              </a:tr>
              <a:tr h="818997">
                <a:tc>
                  <a:txBody>
                    <a:bodyPr/>
                    <a:lstStyle/>
                    <a:p>
                      <a:pPr marL="0" marR="0" algn="l">
                        <a:lnSpc>
                          <a:spcPct val="110000"/>
                        </a:lnSpc>
                        <a:spcBef>
                          <a:spcPts val="0"/>
                        </a:spcBef>
                        <a:spcAft>
                          <a:spcPts val="800"/>
                        </a:spcAft>
                      </a:pPr>
                      <a:r>
                        <a:rPr lang="en-US" sz="2000" dirty="0">
                          <a:solidFill>
                            <a:schemeClr val="tx1"/>
                          </a:solidFill>
                          <a:effectLst/>
                        </a:rPr>
                        <a:t>≤ 25%</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90170" marR="90170" marT="46990" marB="469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28600" marR="0" algn="ctr">
                        <a:lnSpc>
                          <a:spcPct val="110000"/>
                        </a:lnSpc>
                        <a:spcBef>
                          <a:spcPts val="0"/>
                        </a:spcBef>
                        <a:spcAft>
                          <a:spcPts val="800"/>
                        </a:spcAft>
                      </a:pPr>
                      <a:r>
                        <a:rPr lang="en-GB" sz="2000" dirty="0">
                          <a:solidFill>
                            <a:schemeClr val="tx1"/>
                          </a:solidFill>
                          <a:effectLst/>
                        </a:rPr>
                        <a:t>Weak</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29393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777874"/>
          </a:xfrm>
        </p:spPr>
        <p:txBody>
          <a:bodyPr/>
          <a:lstStyle/>
          <a:p>
            <a:r>
              <a:rPr lang="en-US" b="1" i="1" dirty="0"/>
              <a:t>1. Supporting Service Delivery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1433355"/>
              </p:ext>
            </p:extLst>
          </p:nvPr>
        </p:nvGraphicFramePr>
        <p:xfrm>
          <a:off x="381000" y="990601"/>
          <a:ext cx="8077201" cy="4973545"/>
        </p:xfrm>
        <a:graphic>
          <a:graphicData uri="http://schemas.openxmlformats.org/drawingml/2006/table">
            <a:tbl>
              <a:tblPr firstRow="1" firstCol="1" bandRow="1">
                <a:tableStyleId>{5C22544A-7EE6-4342-B048-85BDC9FD1C3A}</a:tableStyleId>
              </a:tblPr>
              <a:tblGrid>
                <a:gridCol w="2009820">
                  <a:extLst>
                    <a:ext uri="{9D8B030D-6E8A-4147-A177-3AD203B41FA5}">
                      <a16:colId xmlns:a16="http://schemas.microsoft.com/office/drawing/2014/main" val="20000"/>
                    </a:ext>
                  </a:extLst>
                </a:gridCol>
                <a:gridCol w="340038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447801">
                  <a:extLst>
                    <a:ext uri="{9D8B030D-6E8A-4147-A177-3AD203B41FA5}">
                      <a16:colId xmlns:a16="http://schemas.microsoft.com/office/drawing/2014/main" val="20003"/>
                    </a:ext>
                  </a:extLst>
                </a:gridCol>
              </a:tblGrid>
              <a:tr h="616323">
                <a:tc>
                  <a:txBody>
                    <a:bodyPr/>
                    <a:lstStyle/>
                    <a:p>
                      <a:pPr marL="0" marR="0" algn="ctr">
                        <a:lnSpc>
                          <a:spcPct val="107000"/>
                        </a:lnSpc>
                        <a:spcBef>
                          <a:spcPts val="0"/>
                        </a:spcBef>
                        <a:spcAft>
                          <a:spcPts val="0"/>
                        </a:spcAft>
                      </a:pPr>
                      <a:r>
                        <a:rPr lang="en-US" sz="1600" b="1" i="1" dirty="0">
                          <a:solidFill>
                            <a:schemeClr val="tx1"/>
                          </a:solidFill>
                          <a:effectLst/>
                          <a:latin typeface="+mn-lt"/>
                          <a:ea typeface="Tahoma" panose="020B0604030504040204" pitchFamily="34" charset="0"/>
                          <a:cs typeface="Times New Roman" panose="02020603050405020304" pitchFamily="18" charset="0"/>
                        </a:rPr>
                        <a:t>IASC core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600" b="1" i="1" dirty="0">
                          <a:solidFill>
                            <a:schemeClr val="tx1"/>
                          </a:solidFill>
                          <a:effectLst/>
                          <a:latin typeface="+mn-lt"/>
                          <a:ea typeface="Tahoma" panose="020B0604030504040204" pitchFamily="34" charset="0"/>
                          <a:cs typeface="Times New Roman" panose="02020603050405020304" pitchFamily="18" charset="0"/>
                        </a:rPr>
                        <a:t>Indicative characteristics of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ea typeface="Times New Roman" panose="02020603050405020304" pitchFamily="18" charset="0"/>
                        </a:rPr>
                        <a:t>Score </a:t>
                      </a:r>
                      <a:r>
                        <a:rPr lang="en-GB" sz="1600" i="1" dirty="0">
                          <a:solidFill>
                            <a:schemeClr val="tx1"/>
                          </a:solidFill>
                          <a:effectLst/>
                          <a:latin typeface="+mn-lt"/>
                          <a:ea typeface="Times New Roman" panose="02020603050405020304" pitchFamily="18" charset="0"/>
                        </a:rPr>
                        <a:t>2015</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ea typeface="Times New Roman" panose="02020603050405020304" pitchFamily="18" charset="0"/>
                        </a:rPr>
                        <a:t>Score </a:t>
                      </a:r>
                      <a:r>
                        <a:rPr lang="en-GB" sz="1600" i="1" dirty="0">
                          <a:solidFill>
                            <a:schemeClr val="tx1"/>
                          </a:solidFill>
                          <a:effectLst/>
                          <a:latin typeface="+mn-lt"/>
                          <a:ea typeface="Times New Roman" panose="02020603050405020304" pitchFamily="18" charset="0"/>
                        </a:rPr>
                        <a:t>2016-2017</a:t>
                      </a:r>
                      <a:endParaRPr lang="en-US" sz="1600" i="1" dirty="0">
                        <a:solidFill>
                          <a:schemeClr val="tx1"/>
                        </a:solidFill>
                        <a:effectLst/>
                        <a:latin typeface="+mn-lt"/>
                        <a:ea typeface="Times New Roman" panose="02020603050405020304" pitchFamily="18" charset="0"/>
                      </a:endParaRPr>
                    </a:p>
                    <a:p>
                      <a:pPr marL="0" marR="0" algn="ctr">
                        <a:lnSpc>
                          <a:spcPct val="107000"/>
                        </a:lnSpc>
                        <a:spcBef>
                          <a:spcPts val="0"/>
                        </a:spcBef>
                        <a:spcAft>
                          <a:spcPts val="0"/>
                        </a:spcAft>
                      </a:pP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14221">
                <a:tc>
                  <a:txBody>
                    <a:bodyPr/>
                    <a:lstStyle/>
                    <a:p>
                      <a:pPr marL="457200" marR="0" lvl="0" indent="-228600" algn="l">
                        <a:lnSpc>
                          <a:spcPct val="107000"/>
                        </a:lnSpc>
                        <a:spcBef>
                          <a:spcPts val="0"/>
                        </a:spcBef>
                        <a:spcAft>
                          <a:spcPts val="0"/>
                        </a:spcAft>
                      </a:pPr>
                      <a:r>
                        <a:rPr lang="en-US" sz="1600" dirty="0">
                          <a:solidFill>
                            <a:schemeClr val="tx1"/>
                          </a:solidFill>
                          <a:effectLst/>
                          <a:latin typeface="+mn-lt"/>
                        </a:rPr>
                        <a:t>1.1</a:t>
                      </a:r>
                      <a:r>
                        <a:rPr lang="en-US" sz="1600" baseline="0" dirty="0">
                          <a:solidFill>
                            <a:schemeClr val="tx1"/>
                          </a:solidFill>
                          <a:effectLst/>
                          <a:latin typeface="+mn-lt"/>
                        </a:rPr>
                        <a:t> </a:t>
                      </a:r>
                      <a:r>
                        <a:rPr lang="en-US" sz="1600" dirty="0">
                          <a:solidFill>
                            <a:schemeClr val="tx1"/>
                          </a:solidFill>
                          <a:effectLst/>
                          <a:latin typeface="+mn-lt"/>
                        </a:rPr>
                        <a:t>Provide a platform to ensure</a:t>
                      </a:r>
                      <a:r>
                        <a:rPr lang="en-US" sz="1600" baseline="0" dirty="0">
                          <a:solidFill>
                            <a:schemeClr val="tx1"/>
                          </a:solidFill>
                          <a:effectLst/>
                          <a:latin typeface="+mn-lt"/>
                        </a:rPr>
                        <a:t> </a:t>
                      </a:r>
                      <a:r>
                        <a:rPr lang="en-US" sz="1600" dirty="0">
                          <a:solidFill>
                            <a:schemeClr val="tx1"/>
                          </a:solidFill>
                          <a:effectLst/>
                          <a:latin typeface="+mn-lt"/>
                        </a:rPr>
                        <a:t>that service delivery is driven by the agreed strategic priorities including cross-cutting issues, e.g. gender and GBV</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solidFill>
                            <a:schemeClr val="tx1"/>
                          </a:solidFill>
                          <a:effectLst/>
                          <a:latin typeface="+mn-lt"/>
                        </a:rPr>
                        <a:t>Established, relevant coordination mechanism recognizing national systems, subnational and co-lead aspects; stakeholders participating regularly and effectively; cluster coordinator active in inter-cluster and related meetings and incorporating feedback on gender equality, empowerment </a:t>
                      </a:r>
                      <a:r>
                        <a:rPr lang="en-US" sz="1600" dirty="0" err="1">
                          <a:solidFill>
                            <a:schemeClr val="tx1"/>
                          </a:solidFill>
                          <a:effectLst/>
                          <a:latin typeface="+mn-lt"/>
                        </a:rPr>
                        <a:t>programmes</a:t>
                      </a:r>
                      <a:r>
                        <a:rPr lang="en-US" sz="1600" dirty="0">
                          <a:solidFill>
                            <a:schemeClr val="tx1"/>
                          </a:solidFill>
                          <a:effectLst/>
                          <a:latin typeface="+mn-lt"/>
                        </a:rPr>
                        <a:t> and protection</a:t>
                      </a:r>
                      <a:r>
                        <a:rPr lang="en-US" sz="1600" baseline="0" dirty="0">
                          <a:solidFill>
                            <a:schemeClr val="tx1"/>
                          </a:solidFill>
                          <a:effectLst/>
                          <a:latin typeface="+mn-lt"/>
                        </a:rPr>
                        <a:t> and prevention against GBV</a:t>
                      </a:r>
                      <a:r>
                        <a:rPr lang="en-US" sz="1600" dirty="0">
                          <a:solidFill>
                            <a:schemeClr val="tx1"/>
                          </a:solidFill>
                          <a:effectLst/>
                          <a:latin typeface="+mn-lt"/>
                        </a:rPr>
                        <a:t>.</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imes New Roman" panose="02020603050405020304" pitchFamily="18" charset="0"/>
                        </a:rPr>
                        <a:t>Good</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algn="ctr">
                        <a:lnSpc>
                          <a:spcPct val="107000"/>
                        </a:lnSpc>
                        <a:spcBef>
                          <a:spcPts val="0"/>
                        </a:spcBef>
                        <a:spcAft>
                          <a:spcPts val="0"/>
                        </a:spcAft>
                      </a:pPr>
                      <a:r>
                        <a:rPr lang="en-GB" sz="1600" dirty="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1"/>
                  </a:ext>
                </a:extLst>
              </a:tr>
              <a:tr h="1449176">
                <a:tc>
                  <a:txBody>
                    <a:bodyPr/>
                    <a:lstStyle/>
                    <a:p>
                      <a:pPr marL="457200" marR="0" indent="-228600">
                        <a:lnSpc>
                          <a:spcPct val="107000"/>
                        </a:lnSpc>
                        <a:spcBef>
                          <a:spcPts val="0"/>
                        </a:spcBef>
                        <a:spcAft>
                          <a:spcPts val="0"/>
                        </a:spcAft>
                      </a:pPr>
                      <a:r>
                        <a:rPr lang="en-US" sz="1600" dirty="0">
                          <a:solidFill>
                            <a:schemeClr val="tx1"/>
                          </a:solidFill>
                          <a:effectLst/>
                          <a:latin typeface="+mn-lt"/>
                        </a:rPr>
                        <a:t>1.2 Develop mechanisms to eliminate duplication of service delivery</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solidFill>
                            <a:schemeClr val="tx1"/>
                          </a:solidFill>
                          <a:effectLst/>
                          <a:latin typeface="+mn-lt"/>
                        </a:rPr>
                        <a:t>Cluster partner engagement in dynamic mapping of presence and capacity (4W); information sharing across clusters in line with joint Strategic Objectives.</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imes New Roman" panose="02020603050405020304" pitchFamily="18" charset="0"/>
                        </a:rPr>
                        <a:t>Satisfactory</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algn="ctr">
                        <a:lnSpc>
                          <a:spcPct val="107000"/>
                        </a:lnSpc>
                        <a:spcBef>
                          <a:spcPts val="0"/>
                        </a:spcBef>
                        <a:spcAft>
                          <a:spcPts val="0"/>
                        </a:spcAft>
                      </a:pPr>
                      <a:r>
                        <a:rPr lang="en-GB" sz="1600" dirty="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959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0274"/>
          </a:xfrm>
        </p:spPr>
        <p:txBody>
          <a:bodyPr>
            <a:normAutofit fontScale="90000"/>
          </a:bodyPr>
          <a:lstStyle/>
          <a:p>
            <a:r>
              <a:rPr lang="en-US" b="1" dirty="0"/>
              <a:t>2</a:t>
            </a:r>
            <a:r>
              <a:rPr lang="en-US" b="1" i="1" dirty="0"/>
              <a:t>. Informing strategic decision-making of the HC/HCT for the humanitarian response</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0000905"/>
              </p:ext>
            </p:extLst>
          </p:nvPr>
        </p:nvGraphicFramePr>
        <p:xfrm>
          <a:off x="304798" y="1371601"/>
          <a:ext cx="8458202" cy="4687745"/>
        </p:xfrm>
        <a:graphic>
          <a:graphicData uri="http://schemas.openxmlformats.org/drawingml/2006/table">
            <a:tbl>
              <a:tblPr firstRow="1" firstCol="1" bandRow="1">
                <a:tableStyleId>{5C22544A-7EE6-4342-B048-85BDC9FD1C3A}</a:tableStyleId>
              </a:tblPr>
              <a:tblGrid>
                <a:gridCol w="3048002">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660193">
                <a:tc>
                  <a:txBody>
                    <a:bodyPr/>
                    <a:lstStyle/>
                    <a:p>
                      <a:pPr marL="0" marR="0" algn="ctr">
                        <a:lnSpc>
                          <a:spcPct val="107000"/>
                        </a:lnSpc>
                        <a:spcBef>
                          <a:spcPts val="0"/>
                        </a:spcBef>
                        <a:spcAft>
                          <a:spcPts val="0"/>
                        </a:spcAft>
                      </a:pPr>
                      <a:r>
                        <a:rPr lang="en-US" sz="1600" i="1" dirty="0">
                          <a:solidFill>
                            <a:schemeClr val="tx1"/>
                          </a:solidFill>
                          <a:effectLst/>
                          <a:latin typeface="+mn-lt"/>
                        </a:rPr>
                        <a:t>IASC core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rPr>
                        <a:t>Indicative characteristics of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ea typeface="Times New Roman" panose="02020603050405020304" pitchFamily="18" charset="0"/>
                        </a:rPr>
                        <a:t>Score </a:t>
                      </a:r>
                      <a:r>
                        <a:rPr lang="en-GB" sz="1600" i="1" dirty="0">
                          <a:solidFill>
                            <a:schemeClr val="tx1"/>
                          </a:solidFill>
                          <a:effectLst/>
                          <a:latin typeface="+mn-lt"/>
                          <a:ea typeface="Times New Roman" panose="02020603050405020304" pitchFamily="18" charset="0"/>
                        </a:rPr>
                        <a:t>2015</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ea typeface="Times New Roman" panose="02020603050405020304" pitchFamily="18" charset="0"/>
                        </a:rPr>
                        <a:t>Score </a:t>
                      </a:r>
                      <a:r>
                        <a:rPr lang="en-GB" sz="1600" i="1" dirty="0">
                          <a:solidFill>
                            <a:schemeClr val="tx1"/>
                          </a:solidFill>
                          <a:effectLst/>
                          <a:latin typeface="+mn-lt"/>
                          <a:ea typeface="Times New Roman" panose="02020603050405020304" pitchFamily="18" charset="0"/>
                        </a:rPr>
                        <a:t>2016-17</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291405">
                <a:tc>
                  <a:txBody>
                    <a:bodyPr/>
                    <a:lstStyle/>
                    <a:p>
                      <a:pPr marL="457200" marR="0" indent="-228600">
                        <a:lnSpc>
                          <a:spcPct val="107000"/>
                        </a:lnSpc>
                        <a:spcBef>
                          <a:spcPts val="0"/>
                        </a:spcBef>
                        <a:spcAft>
                          <a:spcPts val="0"/>
                        </a:spcAft>
                      </a:pPr>
                      <a:r>
                        <a:rPr lang="en-US" sz="1600" b="0" dirty="0">
                          <a:solidFill>
                            <a:schemeClr val="tx1"/>
                          </a:solidFill>
                          <a:effectLst/>
                          <a:latin typeface="+mn-lt"/>
                        </a:rPr>
                        <a:t>2.1 </a:t>
                      </a:r>
                      <a:r>
                        <a:rPr lang="en-US" sz="1600" b="0" kern="1200" dirty="0">
                          <a:solidFill>
                            <a:schemeClr val="tx1"/>
                          </a:solidFill>
                          <a:effectLst/>
                          <a:latin typeface="+mn-lt"/>
                          <a:ea typeface="+mn-ea"/>
                          <a:cs typeface="+mn-cs"/>
                        </a:rPr>
                        <a:t>Preparing needs assessments and analysis of gaps (across and within Clusters, using information management tools as needed) to inform the setting of priorities,</a:t>
                      </a:r>
                      <a:r>
                        <a:rPr lang="en-US" sz="1600" b="0" kern="1200" dirty="0">
                          <a:solidFill>
                            <a:srgbClr val="FF0000"/>
                          </a:solidFill>
                          <a:effectLst/>
                          <a:latin typeface="+mn-lt"/>
                          <a:ea typeface="+mn-ea"/>
                          <a:cs typeface="+mn-cs"/>
                        </a:rPr>
                        <a:t> </a:t>
                      </a:r>
                      <a:endParaRPr lang="en-US" sz="1600" b="0" dirty="0">
                        <a:solidFill>
                          <a:srgbClr val="FF0000"/>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dirty="0">
                          <a:solidFill>
                            <a:schemeClr val="tx1"/>
                          </a:solidFill>
                          <a:effectLst/>
                          <a:latin typeface="+mn-lt"/>
                        </a:rPr>
                        <a:t>Use of assessment tools in accordance with agreed minimum standards, individual assessment/ survey results shared and/or carried out jointly as appropriate.</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imes New Roman" panose="02020603050405020304" pitchFamily="18" charset="0"/>
                        </a:rPr>
                        <a:t>Satisfactory</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600" dirty="0">
                          <a:solidFill>
                            <a:schemeClr val="tx1"/>
                          </a:solidFill>
                          <a:effectLst/>
                          <a:latin typeface="+mn-lt"/>
                          <a:ea typeface="Times New Roman" panose="02020603050405020304" pitchFamily="18" charset="0"/>
                        </a:rPr>
                        <a:t>Satisfactory</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1040180">
                <a:tc>
                  <a:txBody>
                    <a:bodyPr/>
                    <a:lstStyle/>
                    <a:p>
                      <a:pPr marL="457200" marR="0" indent="-228600">
                        <a:lnSpc>
                          <a:spcPct val="107000"/>
                        </a:lnSpc>
                        <a:spcBef>
                          <a:spcPts val="0"/>
                        </a:spcBef>
                        <a:spcAft>
                          <a:spcPts val="0"/>
                        </a:spcAft>
                      </a:pPr>
                      <a:r>
                        <a:rPr lang="en-US" sz="1600" b="0" dirty="0">
                          <a:solidFill>
                            <a:schemeClr val="tx1"/>
                          </a:solidFill>
                          <a:effectLst/>
                          <a:latin typeface="+mn-lt"/>
                        </a:rPr>
                        <a:t>2.2 </a:t>
                      </a:r>
                      <a:r>
                        <a:rPr lang="en-US" sz="1600" b="0" kern="1200" dirty="0">
                          <a:solidFill>
                            <a:schemeClr val="tx1"/>
                          </a:solidFill>
                          <a:effectLst/>
                          <a:latin typeface="+mn-lt"/>
                          <a:ea typeface="+mn-ea"/>
                          <a:cs typeface="+mn-cs"/>
                        </a:rPr>
                        <a:t>Identifying and finding solutions for (emerging) gaps, obstacles, duplication and cross-cutting issues, e.g. GBV</a:t>
                      </a:r>
                      <a:r>
                        <a:rPr lang="en-US" sz="1600" b="0" dirty="0">
                          <a:solidFill>
                            <a:schemeClr val="tx1"/>
                          </a:solidFill>
                          <a:effectLst/>
                          <a:latin typeface="+mn-lt"/>
                        </a:rPr>
                        <a:t>.</a:t>
                      </a:r>
                      <a:endParaRPr lang="en-US" sz="16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dirty="0">
                          <a:solidFill>
                            <a:schemeClr val="tx1"/>
                          </a:solidFill>
                          <a:effectLst/>
                          <a:latin typeface="+mn-lt"/>
                        </a:rPr>
                        <a:t>Joint analysis for current and anticipated risks, needs, gaps and constraints; cross cutting issues addressed from outset.</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imes New Roman" panose="02020603050405020304" pitchFamily="18" charset="0"/>
                        </a:rPr>
                        <a:t>Good</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GB" sz="1600" dirty="0">
                          <a:solidFill>
                            <a:schemeClr val="tx1"/>
                          </a:solidFill>
                          <a:effectLst/>
                          <a:latin typeface="+mn-lt"/>
                          <a:ea typeface="Times New Roman" panose="02020603050405020304" pitchFamily="18" charset="0"/>
                        </a:rPr>
                        <a:t>Satisfactory</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866311">
                <a:tc>
                  <a:txBody>
                    <a:bodyPr/>
                    <a:lstStyle/>
                    <a:p>
                      <a:pPr marL="457200" marR="0" indent="-228600">
                        <a:lnSpc>
                          <a:spcPct val="107000"/>
                        </a:lnSpc>
                        <a:spcBef>
                          <a:spcPts val="0"/>
                        </a:spcBef>
                        <a:spcAft>
                          <a:spcPts val="0"/>
                        </a:spcAft>
                      </a:pPr>
                      <a:r>
                        <a:rPr lang="en-US" sz="1600" b="0" dirty="0">
                          <a:solidFill>
                            <a:schemeClr val="tx1"/>
                          </a:solidFill>
                          <a:effectLst/>
                          <a:latin typeface="+mn-lt"/>
                        </a:rPr>
                        <a:t>2.3 </a:t>
                      </a:r>
                      <a:r>
                        <a:rPr lang="en-US" sz="1600" b="0" kern="1200" dirty="0">
                          <a:solidFill>
                            <a:schemeClr val="tx1"/>
                          </a:solidFill>
                          <a:effectLst/>
                          <a:latin typeface="+mn-lt"/>
                          <a:ea typeface="+mn-ea"/>
                          <a:cs typeface="+mn-cs"/>
                        </a:rPr>
                        <a:t>Formulating priorities on the basis of analysis and feedback</a:t>
                      </a:r>
                      <a:r>
                        <a:rPr lang="en-US" sz="1600" b="0" kern="1200" baseline="0" dirty="0">
                          <a:solidFill>
                            <a:schemeClr val="tx1"/>
                          </a:solidFill>
                          <a:effectLst/>
                          <a:latin typeface="+mn-lt"/>
                          <a:ea typeface="+mn-ea"/>
                          <a:cs typeface="+mn-cs"/>
                        </a:rPr>
                        <a:t> from the community consultation particularly with women and girls</a:t>
                      </a:r>
                      <a:r>
                        <a:rPr lang="en-US" sz="1600" b="0" kern="1200" dirty="0">
                          <a:solidFill>
                            <a:schemeClr val="tx1"/>
                          </a:solidFill>
                          <a:effectLst/>
                          <a:latin typeface="+mn-lt"/>
                          <a:ea typeface="+mn-ea"/>
                          <a:cs typeface="+mn-cs"/>
                        </a:rPr>
                        <a:t> </a:t>
                      </a:r>
                      <a:endParaRPr lang="en-US" sz="16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dirty="0">
                          <a:solidFill>
                            <a:schemeClr val="tx1"/>
                          </a:solidFill>
                          <a:effectLst/>
                          <a:latin typeface="+mn-lt"/>
                        </a:rPr>
                        <a:t>Joint analysis supporting response planning and prioritization in short and medium term. </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imes New Roman" panose="02020603050405020304" pitchFamily="18" charset="0"/>
                        </a:rPr>
                        <a:t>Satisfactory</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600" dirty="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85397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
            <a:ext cx="8686800" cy="685799"/>
          </a:xfrm>
        </p:spPr>
        <p:txBody>
          <a:bodyPr>
            <a:normAutofit/>
          </a:bodyPr>
          <a:lstStyle/>
          <a:p>
            <a:r>
              <a:rPr lang="en-US" b="1" dirty="0"/>
              <a:t>3. </a:t>
            </a:r>
            <a:r>
              <a:rPr lang="en-US" b="1" i="1" dirty="0"/>
              <a:t>Planning and strategy development </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7629469"/>
              </p:ext>
            </p:extLst>
          </p:nvPr>
        </p:nvGraphicFramePr>
        <p:xfrm>
          <a:off x="381000" y="716507"/>
          <a:ext cx="8382000" cy="5323207"/>
        </p:xfrm>
        <a:graphic>
          <a:graphicData uri="http://schemas.openxmlformats.org/drawingml/2006/table">
            <a:tbl>
              <a:tblPr firstRow="1" firstCol="1" bandRow="1">
                <a:tableStyleId>{5C22544A-7EE6-4342-B048-85BDC9FD1C3A}</a:tableStyleId>
              </a:tblPr>
              <a:tblGrid>
                <a:gridCol w="251460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533400">
                <a:tc>
                  <a:txBody>
                    <a:bodyPr/>
                    <a:lstStyle/>
                    <a:p>
                      <a:pPr marL="0" marR="0" algn="ctr">
                        <a:lnSpc>
                          <a:spcPct val="107000"/>
                        </a:lnSpc>
                        <a:spcBef>
                          <a:spcPts val="0"/>
                        </a:spcBef>
                        <a:spcAft>
                          <a:spcPts val="0"/>
                        </a:spcAft>
                      </a:pPr>
                      <a:r>
                        <a:rPr lang="en-US" sz="1600" i="1" dirty="0">
                          <a:solidFill>
                            <a:schemeClr val="tx1"/>
                          </a:solidFill>
                          <a:effectLst/>
                          <a:latin typeface="+mn-lt"/>
                        </a:rPr>
                        <a:t>IASC core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rPr>
                        <a:t>Indicative characteristics of functions</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ea typeface="Times New Roman" panose="02020603050405020304" pitchFamily="18" charset="0"/>
                        </a:rPr>
                        <a:t>Score </a:t>
                      </a:r>
                      <a:r>
                        <a:rPr lang="en-GB" sz="1600" i="1" dirty="0">
                          <a:solidFill>
                            <a:schemeClr val="tx1"/>
                          </a:solidFill>
                          <a:effectLst/>
                          <a:latin typeface="+mn-lt"/>
                          <a:ea typeface="Times New Roman" panose="02020603050405020304" pitchFamily="18" charset="0"/>
                        </a:rPr>
                        <a:t>2015</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i="1" dirty="0">
                          <a:solidFill>
                            <a:schemeClr val="tx1"/>
                          </a:solidFill>
                          <a:effectLst/>
                          <a:latin typeface="+mn-lt"/>
                          <a:ea typeface="Times New Roman" panose="02020603050405020304" pitchFamily="18" charset="0"/>
                        </a:rPr>
                        <a:t>Score </a:t>
                      </a:r>
                    </a:p>
                    <a:p>
                      <a:pPr marL="0" marR="0" algn="ctr">
                        <a:lnSpc>
                          <a:spcPct val="107000"/>
                        </a:lnSpc>
                        <a:spcBef>
                          <a:spcPts val="0"/>
                        </a:spcBef>
                        <a:spcAft>
                          <a:spcPts val="0"/>
                        </a:spcAft>
                      </a:pPr>
                      <a:r>
                        <a:rPr lang="en-GB" sz="1600" i="1" dirty="0">
                          <a:solidFill>
                            <a:schemeClr val="tx1"/>
                          </a:solidFill>
                          <a:effectLst/>
                          <a:latin typeface="+mn-lt"/>
                          <a:ea typeface="Times New Roman" panose="02020603050405020304" pitchFamily="18" charset="0"/>
                        </a:rPr>
                        <a:t>2016-2017</a:t>
                      </a:r>
                      <a:endParaRPr lang="en-US" sz="1600" i="1"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529588">
                <a:tc>
                  <a:txBody>
                    <a:bodyPr/>
                    <a:lstStyle/>
                    <a:p>
                      <a:pPr marL="457200" marR="0" indent="-228600">
                        <a:lnSpc>
                          <a:spcPct val="107000"/>
                        </a:lnSpc>
                        <a:spcBef>
                          <a:spcPts val="0"/>
                        </a:spcBef>
                        <a:spcAft>
                          <a:spcPts val="0"/>
                        </a:spcAft>
                      </a:pPr>
                      <a:r>
                        <a:rPr lang="en-US" sz="1500" b="0">
                          <a:solidFill>
                            <a:schemeClr val="tx1"/>
                          </a:solidFill>
                          <a:effectLst/>
                          <a:latin typeface="+mn-lt"/>
                          <a:ea typeface="Arial" panose="020B0604020202020204" pitchFamily="34" charset="0"/>
                          <a:cs typeface="Times New Roman" panose="02020603050405020304" pitchFamily="18" charset="0"/>
                        </a:rPr>
                        <a:t>3.1 Developing sectoral plans, objectives and indicators that directly support realization of the overall response’s strategic objectives</a:t>
                      </a:r>
                      <a:endParaRPr lang="en-US" sz="1500" b="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500" dirty="0">
                          <a:solidFill>
                            <a:schemeClr val="tx1"/>
                          </a:solidFill>
                          <a:effectLst/>
                          <a:latin typeface="+mn-lt"/>
                        </a:rPr>
                        <a:t>Strategic plan based on identified priorities, shows synergies with other sectors against strategic objectives, addresses cross cutting issues, incorporates exit strategy discussion and is developed jointly with partners. Plan is updated regularly and guides response.</a:t>
                      </a:r>
                      <a:endParaRPr lang="en-US" sz="15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imes New Roman" panose="02020603050405020304" pitchFamily="18" charset="0"/>
                        </a:rPr>
                        <a:t>Satisfactory</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600" dirty="0">
                          <a:solidFill>
                            <a:schemeClr val="tx1"/>
                          </a:solidFill>
                          <a:effectLst/>
                          <a:latin typeface="+mn-lt"/>
                          <a:ea typeface="Times New Roman" panose="02020603050405020304" pitchFamily="18" charset="0"/>
                        </a:rPr>
                        <a:t>Satisfactory</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836727">
                <a:tc>
                  <a:txBody>
                    <a:bodyPr/>
                    <a:lstStyle/>
                    <a:p>
                      <a:pPr marL="457200" marR="0" indent="-228600">
                        <a:lnSpc>
                          <a:spcPct val="107000"/>
                        </a:lnSpc>
                        <a:spcBef>
                          <a:spcPts val="0"/>
                        </a:spcBef>
                        <a:spcAft>
                          <a:spcPts val="0"/>
                        </a:spcAft>
                      </a:pPr>
                      <a:r>
                        <a:rPr lang="en-US" sz="1500" b="0">
                          <a:solidFill>
                            <a:schemeClr val="tx1"/>
                          </a:solidFill>
                          <a:effectLst/>
                          <a:latin typeface="+mn-lt"/>
                          <a:ea typeface="Arial" panose="020B0604020202020204" pitchFamily="34" charset="0"/>
                          <a:cs typeface="Times New Roman" panose="02020603050405020304" pitchFamily="18" charset="0"/>
                        </a:rPr>
                        <a:t>3.2 Applying and adhering to common standards and guidelines </a:t>
                      </a:r>
                      <a:endParaRPr lang="en-US" sz="1500" b="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500" dirty="0">
                          <a:solidFill>
                            <a:schemeClr val="tx1"/>
                          </a:solidFill>
                          <a:effectLst/>
                          <a:latin typeface="+mn-lt"/>
                        </a:rPr>
                        <a:t>Use of existing national standards and guidelines where possible. Standards and guidance are agreed to, adhered to and reported against.</a:t>
                      </a:r>
                      <a:endParaRPr lang="en-US" sz="15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imes New Roman" panose="02020603050405020304" pitchFamily="18" charset="0"/>
                        </a:rPr>
                        <a:t>Good</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algn="ctr">
                        <a:lnSpc>
                          <a:spcPct val="107000"/>
                        </a:lnSpc>
                        <a:spcBef>
                          <a:spcPts val="0"/>
                        </a:spcBef>
                        <a:spcAft>
                          <a:spcPts val="0"/>
                        </a:spcAft>
                      </a:pPr>
                      <a:r>
                        <a:rPr lang="en-GB" sz="1600" dirty="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2"/>
                  </a:ext>
                </a:extLst>
              </a:tr>
              <a:tr h="1224292">
                <a:tc>
                  <a:txBody>
                    <a:bodyPr/>
                    <a:lstStyle/>
                    <a:p>
                      <a:pPr marL="457200" marR="0" indent="-228600">
                        <a:lnSpc>
                          <a:spcPct val="107000"/>
                        </a:lnSpc>
                        <a:spcBef>
                          <a:spcPts val="0"/>
                        </a:spcBef>
                        <a:spcAft>
                          <a:spcPts val="0"/>
                        </a:spcAft>
                      </a:pPr>
                      <a:r>
                        <a:rPr lang="en-US" sz="1500" b="0" dirty="0">
                          <a:solidFill>
                            <a:schemeClr val="tx1"/>
                          </a:solidFill>
                          <a:effectLst/>
                          <a:latin typeface="+mn-lt"/>
                          <a:ea typeface="Arial" panose="020B0604020202020204" pitchFamily="34" charset="0"/>
                          <a:cs typeface="Times New Roman" panose="02020603050405020304" pitchFamily="18" charset="0"/>
                        </a:rPr>
                        <a:t>3.3 Clarifying funding requirements, helping to set priorities, and agreeing Cluster contributions to the HC’s overall humanitarian funding proposals </a:t>
                      </a:r>
                      <a:endParaRPr lang="en-US" sz="1500" b="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500" dirty="0">
                          <a:solidFill>
                            <a:schemeClr val="tx1"/>
                          </a:solidFill>
                          <a:effectLst/>
                          <a:latin typeface="+mn-lt"/>
                        </a:rPr>
                        <a:t>Funding requirements determined with partners, allocation under jointly agreed criteria and prioritization, status tracked and information shared.</a:t>
                      </a:r>
                      <a:endParaRPr lang="en-US" sz="15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dirty="0">
                          <a:solidFill>
                            <a:schemeClr val="tx1"/>
                          </a:solidFill>
                          <a:effectLst/>
                          <a:latin typeface="+mn-lt"/>
                          <a:ea typeface="Times New Roman" panose="02020603050405020304" pitchFamily="18" charset="0"/>
                        </a:rPr>
                        <a:t>Satisfactory</a:t>
                      </a: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GB" sz="1600" dirty="0">
                          <a:solidFill>
                            <a:schemeClr val="tx1"/>
                          </a:solidFill>
                          <a:effectLst/>
                          <a:latin typeface="+mn-lt"/>
                          <a:ea typeface="Times New Roman" panose="02020603050405020304" pitchFamily="18" charset="0"/>
                        </a:rPr>
                        <a:t>Good</a:t>
                      </a:r>
                      <a:endParaRPr lang="en-US" sz="1600" dirty="0">
                        <a:solidFill>
                          <a:schemeClr val="tx1"/>
                        </a:solidFill>
                        <a:effectLst/>
                        <a:latin typeface="+mn-lt"/>
                        <a:ea typeface="Times New Roman" panose="02020603050405020304" pitchFamily="18" charset="0"/>
                      </a:endParaRPr>
                    </a:p>
                  </a:txBody>
                  <a:tcPr marL="24765" marR="24765" marT="24765" marB="247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76393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ICEF Document" ma:contentTypeID="0x0101009BA85F8052A6DA4FA3E31FF9F74C6970006192CA8317E1FF49B6A7FEB870A3A8D6" ma:contentTypeVersion="35" ma:contentTypeDescription="" ma:contentTypeScope="" ma:versionID="12d1c3943addee87628e412199d83abd">
  <xsd:schema xmlns:xsd="http://www.w3.org/2001/XMLSchema" xmlns:xs="http://www.w3.org/2001/XMLSchema" xmlns:p="http://schemas.microsoft.com/office/2006/metadata/properties" xmlns:ns1="http://schemas.microsoft.com/sharepoint/v3" xmlns:ns2="ca283e0b-db31-4043-a2ef-b80661bf084a" xmlns:ns3="http://schemas.microsoft.com/sharepoint.v3" xmlns:ns4="http://schemas.microsoft.com/sharepoint/v4" xmlns:ns5="5858627f-d058-4b92-9b52-677b5fd7d454" xmlns:ns6="a438dd15-07ca-4cdc-82a3-f2206b92025e" targetNamespace="http://schemas.microsoft.com/office/2006/metadata/properties" ma:root="true" ma:fieldsID="e8e4805b8cc2face6d425e188d9577e3" ns1:_="" ns2:_="" ns3:_="" ns4:_="" ns5:_="" ns6:_="">
    <xsd:import namespace="http://schemas.microsoft.com/sharepoint/v3"/>
    <xsd:import namespace="ca283e0b-db31-4043-a2ef-b80661bf084a"/>
    <xsd:import namespace="http://schemas.microsoft.com/sharepoint.v3"/>
    <xsd:import namespace="http://schemas.microsoft.com/sharepoint/v4"/>
    <xsd:import namespace="5858627f-d058-4b92-9b52-677b5fd7d454"/>
    <xsd:import namespace="a438dd15-07ca-4cdc-82a3-f2206b92025e"/>
    <xsd:element name="properties">
      <xsd:complexType>
        <xsd:sequence>
          <xsd:element name="documentManagement">
            <xsd:complexType>
              <xsd:all>
                <xsd:element ref="ns2:WrittenBy" minOccurs="0"/>
                <xsd:element ref="ns2:ContentLanguage" minOccurs="0"/>
                <xsd:element ref="ns3:CategoryDescription" minOccurs="0"/>
                <xsd:element ref="ns2:RecipientsEmail" minOccurs="0"/>
                <xsd:element ref="ns2:SenderEmail" minOccurs="0"/>
                <xsd:element ref="ns2:DateTransmittedEmail" minOccurs="0"/>
                <xsd:element ref="ns2:k8c968e8c72a4eda96b7e8fdbe192be2" minOccurs="0"/>
                <xsd:element ref="ns2:ga975397408f43e4b84ec8e5a598e523" minOccurs="0"/>
                <xsd:element ref="ns2:mda26ace941f4791a7314a339fee829c" minOccurs="0"/>
                <xsd:element ref="ns2:TaxCatchAllLabel" minOccurs="0"/>
                <xsd:element ref="ns2:TaxCatchAll" minOccurs="0"/>
                <xsd:element ref="ns2:h6a71f3e574e4344bc34f3fc9dd20054" minOccurs="0"/>
                <xsd:element ref="ns2:ContentStatus" minOccurs="0"/>
                <xsd:element ref="ns4:IconOverlay" minOccurs="0"/>
                <xsd:element ref="ns1:_vti_ItemDeclaredRecord" minOccurs="0"/>
                <xsd:element ref="ns1:_vti_ItemHoldRecordStatus" minOccurs="0"/>
                <xsd:element ref="ns5:TaxKeywordTaxHTField" minOccurs="0"/>
                <xsd:element ref="ns6:MediaServiceMetadata" minOccurs="0"/>
                <xsd:element ref="ns6:MediaServiceFastMetadata" minOccurs="0"/>
                <xsd:element ref="ns6:MediaServiceDateTaken" minOccurs="0"/>
                <xsd:element ref="ns6:MediaServiceAutoTags" minOccurs="0"/>
                <xsd:element ref="ns6:MediaServiceGenerationTime" minOccurs="0"/>
                <xsd:element ref="ns6:MediaServiceEventHashCode" minOccurs="0"/>
                <xsd:element ref="ns6:MediaServiceOCR" minOccurs="0"/>
                <xsd:element ref="ns5:SharedWithUsers" minOccurs="0"/>
                <xsd:element ref="ns5:SharedWithDetails" minOccurs="0"/>
                <xsd:element ref="ns6:MediaServiceLocation" minOccurs="0"/>
                <xsd:element ref="ns5:_dlc_DocId" minOccurs="0"/>
                <xsd:element ref="ns5:_dlc_DocIdUrl" minOccurs="0"/>
                <xsd:element ref="ns5:_dlc_DocIdPersistId" minOccurs="0"/>
                <xsd:element ref="ns6:MediaServiceAutoKeyPoints" minOccurs="0"/>
                <xsd:element ref="ns6: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7" nillable="true" ma:displayName="Declared Record" ma:hidden="true" ma:internalName="_vti_ItemDeclaredRecord" ma:readOnly="true">
      <xsd:simpleType>
        <xsd:restriction base="dms:DateTime"/>
      </xsd:simpleType>
    </xsd:element>
    <xsd:element name="_vti_ItemHoldRecordStatus" ma:index="28"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283e0b-db31-4043-a2ef-b80661bf084a" elementFormDefault="qualified">
    <xsd:import namespace="http://schemas.microsoft.com/office/2006/documentManagement/types"/>
    <xsd:import namespace="http://schemas.microsoft.com/office/infopath/2007/PartnerControls"/>
    <xsd:element name="WrittenBy" ma:index="3" nillable="true" ma:displayName="Written By" ma:description="‘Written By’ is auto-completed with the name of the uploader, but can be edited if you are uploading on behalf of someone else." ma:list="UserInfo" ma:SharePointGroup="0" ma:internalName="Written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Language" ma:index="4" nillable="true" ma:displayName="Content Language *" ma:default="English" ma:format="RadioButtons" ma:indexed="true" ma:internalName="ContentLanguage" ma:readOnly="false">
      <xsd:simpleType>
        <xsd:restriction base="dms:Choice">
          <xsd:enumeration value="English"/>
          <xsd:enumeration value="French"/>
          <xsd:enumeration value="Spanish"/>
          <xsd:enumeration value="Russian"/>
          <xsd:enumeration value="Chinese"/>
          <xsd:enumeration value="Arabic"/>
          <xsd:enumeration value="other"/>
        </xsd:restriction>
      </xsd:simpleType>
    </xsd:element>
    <xsd:element name="RecipientsEmail" ma:index="9" nillable="true" ma:displayName="Recipients (email)" ma:hidden="true" ma:internalName="RecipientsEmail" ma:readOnly="false">
      <xsd:simpleType>
        <xsd:restriction base="dms:Text">
          <xsd:maxLength value="255"/>
        </xsd:restriction>
      </xsd:simpleType>
    </xsd:element>
    <xsd:element name="SenderEmail" ma:index="10" nillable="true" ma:displayName="Sender (email)" ma:hidden="true" ma:internalName="SenderEmail" ma:readOnly="false">
      <xsd:simpleType>
        <xsd:restriction base="dms:Text">
          <xsd:maxLength value="255"/>
        </xsd:restriction>
      </xsd:simpleType>
    </xsd:element>
    <xsd:element name="DateTransmittedEmail" ma:index="11" nillable="true" ma:displayName="Date transmitted (email)" ma:format="DateTime" ma:hidden="true" ma:internalName="DateTransmittedEmail" ma:readOnly="false">
      <xsd:simpleType>
        <xsd:restriction base="dms:DateTime"/>
      </xsd:simpleType>
    </xsd:element>
    <xsd:element name="k8c968e8c72a4eda96b7e8fdbe192be2" ma:index="12" nillable="true" ma:taxonomy="true" ma:internalName="k8c968e8c72a4eda96b7e8fdbe192be2" ma:taxonomyFieldName="GeographicScope" ma:displayName="Geographic Scope" ma:default="" ma:fieldId="{48c968e8-c72a-4eda-96b7-e8fdbe192be2}" ma:taxonomyMulti="true" ma:sspId="73f51738-d318-4883-9d64-4f0bd0ccc55e" ma:termSetId="0a00fedf-defc-4fe3-a3bf-9929b29a638e" ma:anchorId="00000000-0000-0000-0000-000000000000" ma:open="false" ma:isKeyword="false">
      <xsd:complexType>
        <xsd:sequence>
          <xsd:element ref="pc:Terms" minOccurs="0" maxOccurs="1"/>
        </xsd:sequence>
      </xsd:complexType>
    </xsd:element>
    <xsd:element name="ga975397408f43e4b84ec8e5a598e523" ma:index="16" nillable="true" ma:taxonomy="true" ma:internalName="ga975397408f43e4b84ec8e5a598e523" ma:taxonomyFieldName="OfficeDivision" ma:displayName="Office/Division *" ma:default="32;#Office of Emergency Prog.-456F|98de697e-6403-48a0-9bce-654c90399d04" ma:fieldId="{0a975397-408f-43e4-b84e-c8e5a598e523}" ma:sspId="73f51738-d318-4883-9d64-4f0bd0ccc55e" ma:termSetId="1761a25e-44f4-4213-964a-f96c515e12cb" ma:anchorId="00000000-0000-0000-0000-000000000000" ma:open="false" ma:isKeyword="false">
      <xsd:complexType>
        <xsd:sequence>
          <xsd:element ref="pc:Terms" minOccurs="0" maxOccurs="1"/>
        </xsd:sequence>
      </xsd:complexType>
    </xsd:element>
    <xsd:element name="mda26ace941f4791a7314a339fee829c" ma:index="17" nillable="true" ma:taxonomy="true" ma:internalName="mda26ace941f4791a7314a339fee829c" ma:taxonomyFieldName="DocumentType" ma:displayName="Document Type *" ma:indexed="true" ma:readOnly="false" ma:default="" ma:fieldId="{6da26ace-941f-4791-a731-4a339fee829c}" ma:sspId="73f51738-d318-4883-9d64-4f0bd0ccc55e" ma:termSetId="f93b6877-8902-4378-8587-5ec85f36ead9" ma:anchorId="00000000-0000-0000-0000-000000000000" ma:open="false" ma:isKeyword="false">
      <xsd:complexType>
        <xsd:sequence>
          <xsd:element ref="pc:Terms" minOccurs="0" maxOccurs="1"/>
        </xsd:sequence>
      </xsd:complexType>
    </xsd:element>
    <xsd:element name="TaxCatchAllLabel" ma:index="18" nillable="true" ma:displayName="Taxonomy Catch All Column1" ma:hidden="true" ma:list="{e129f4a5-dc42-4d6e-b210-548907d0accc}" ma:internalName="TaxCatchAllLabel" ma:readOnly="true" ma:showField="CatchAllDataLabel"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TaxCatchAll" ma:index="22" nillable="true" ma:displayName="Taxonomy Catch All Column" ma:hidden="true" ma:list="{e129f4a5-dc42-4d6e-b210-548907d0accc}" ma:internalName="TaxCatchAll" ma:showField="CatchAllData"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h6a71f3e574e4344bc34f3fc9dd20054" ma:index="23" nillable="true" ma:taxonomy="true" ma:internalName="h6a71f3e574e4344bc34f3fc9dd20054" ma:taxonomyFieldName="Topic" ma:displayName="Topic *" ma:readOnly="false" ma:default="" ma:fieldId="{16a71f3e-574e-4344-bc34-f3fc9dd20054}" ma:taxonomyMulti="true" ma:sspId="73f51738-d318-4883-9d64-4f0bd0ccc55e" ma:termSetId="9561e0e6-71cf-4f3c-87c3-08a6b5d907e8" ma:anchorId="00000000-0000-0000-0000-000000000000" ma:open="false" ma:isKeyword="false">
      <xsd:complexType>
        <xsd:sequence>
          <xsd:element ref="pc:Terms" minOccurs="0" maxOccurs="1"/>
        </xsd:sequence>
      </xsd:complexType>
    </xsd:element>
    <xsd:element name="ContentStatus" ma:index="25" nillable="true" ma:displayName="Content Status" ma:description="Optional column to indicate document status: no status, draft, final or expired.​" ma:format="RadioButtons" ma:internalName="ContentStatus">
      <xsd:simpleType>
        <xsd:restriction base="dms:Choice">
          <xsd:enumeration value="­"/>
          <xsd:enumeration value="Draft"/>
          <xsd:enumeration value="Final"/>
          <xsd:enumeration value="Expir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internalName="Category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6"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58627f-d058-4b92-9b52-677b5fd7d454" elementFormDefault="qualified">
    <xsd:import namespace="http://schemas.microsoft.com/office/2006/documentManagement/types"/>
    <xsd:import namespace="http://schemas.microsoft.com/office/infopath/2007/PartnerControls"/>
    <xsd:element name="TaxKeywordTaxHTField" ma:index="29" nillable="true" ma:taxonomy="true" ma:internalName="TaxKeywordTaxHTField" ma:taxonomyFieldName="TaxKeyword" ma:displayName="Enterprise Keywords" ma:fieldId="{23f27201-bee3-471e-b2e7-b64fd8b7ca38}" ma:taxonomyMulti="true" ma:sspId="73f51738-d318-4883-9d64-4f0bd0ccc55e" ma:termSetId="00000000-0000-0000-0000-000000000000" ma:anchorId="00000000-0000-0000-0000-000000000000" ma:open="true" ma:isKeyword="true">
      <xsd:complexType>
        <xsd:sequence>
          <xsd:element ref="pc:Terms" minOccurs="0" maxOccurs="1"/>
        </xsd:sequence>
      </xsd:complexType>
    </xsd:element>
    <xsd:element name="SharedWithUsers" ma:index="3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9" nillable="true" ma:displayName="Shared With Details" ma:internalName="SharedWithDetails" ma:readOnly="true">
      <xsd:simpleType>
        <xsd:restriction base="dms:Note">
          <xsd:maxLength value="255"/>
        </xsd:restriction>
      </xsd:simpleType>
    </xsd:element>
    <xsd:element name="_dlc_DocId" ma:index="41" nillable="true" ma:displayName="Document ID Value" ma:description="The value of the document ID assigned to this item." ma:internalName="_dlc_DocId" ma:readOnly="true">
      <xsd:simpleType>
        <xsd:restriction base="dms:Text"/>
      </xsd:simpleType>
    </xsd:element>
    <xsd:element name="_dlc_DocIdUrl" ma:index="4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438dd15-07ca-4cdc-82a3-f2206b92025e" elementFormDefault="qualified">
    <xsd:import namespace="http://schemas.microsoft.com/office/2006/documentManagement/types"/>
    <xsd:import namespace="http://schemas.microsoft.com/office/infopath/2007/PartnerControls"/>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DateTaken" ma:index="33" nillable="true" ma:displayName="MediaServiceDateTaken" ma:hidden="true" ma:internalName="MediaServiceDateTaken" ma:readOnly="true">
      <xsd:simpleType>
        <xsd:restriction base="dms:Text"/>
      </xsd:simpleType>
    </xsd:element>
    <xsd:element name="MediaServiceAutoTags" ma:index="34" nillable="true" ma:displayName="Tags" ma:internalName="MediaServiceAutoTags" ma:readOnly="true">
      <xsd:simpleType>
        <xsd:restriction base="dms:Text"/>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MediaServiceOCR" ma:index="37" nillable="true" ma:displayName="Extracted Text" ma:internalName="MediaServiceOCR" ma:readOnly="true">
      <xsd:simpleType>
        <xsd:restriction base="dms:Note">
          <xsd:maxLength value="255"/>
        </xsd:restriction>
      </xsd:simpleType>
    </xsd:element>
    <xsd:element name="MediaServiceLocation" ma:index="40" nillable="true" ma:displayName="Location" ma:internalName="MediaServiceLocation" ma:readOnly="true">
      <xsd:simpleType>
        <xsd:restriction base="dms:Text"/>
      </xsd:simpleType>
    </xsd:element>
    <xsd:element name="MediaServiceAutoKeyPoints" ma:index="44" nillable="true" ma:displayName="MediaServiceAutoKeyPoints" ma:hidden="true" ma:internalName="MediaServiceAutoKeyPoints" ma:readOnly="true">
      <xsd:simpleType>
        <xsd:restriction base="dms:Note"/>
      </xsd:simpleType>
    </xsd:element>
    <xsd:element name="MediaServiceKeyPoints" ma:index="4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73f51738-d318-4883-9d64-4f0bd0ccc55e" ContentTypeId="0x0101009BA85F8052A6DA4FA3E31FF9F74C6970" PreviousValue="false"/>
</file>

<file path=customXml/item4.xml><?xml version="1.0" encoding="utf-8"?>
<?mso-contentType ?>
<customXsn xmlns="http://schemas.microsoft.com/office/2006/metadata/customXsn">
  <xsnLocation/>
  <cached>True</cached>
  <openByDefault>True</openByDefault>
  <xsnScope/>
</customXsn>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6.xml><?xml version="1.0" encoding="utf-8"?>
<p:properties xmlns:p="http://schemas.microsoft.com/office/2006/metadata/properties" xmlns:xsi="http://www.w3.org/2001/XMLSchema-instance" xmlns:pc="http://schemas.microsoft.com/office/infopath/2007/PartnerControls">
  <documentManagement>
    <ga975397408f43e4b84ec8e5a598e523 xmlns="ca283e0b-db31-4043-a2ef-b80661bf084a">
      <Terms xmlns="http://schemas.microsoft.com/office/infopath/2007/PartnerControls">
        <TermInfo xmlns="http://schemas.microsoft.com/office/infopath/2007/PartnerControls">
          <TermName xmlns="http://schemas.microsoft.com/office/infopath/2007/PartnerControls">Office of Emergency Prog.-456F</TermName>
          <TermId xmlns="http://schemas.microsoft.com/office/infopath/2007/PartnerControls">98de697e-6403-48a0-9bce-654c90399d04</TermId>
        </TermInfo>
      </Terms>
    </ga975397408f43e4b84ec8e5a598e523>
    <TaxCatchAll xmlns="ca283e0b-db31-4043-a2ef-b80661bf084a">
      <Value>12</Value>
      <Value>10</Value>
      <Value>3</Value>
    </TaxCatchAll>
    <k8c968e8c72a4eda96b7e8fdbe192be2 xmlns="ca283e0b-db31-4043-a2ef-b80661bf084a">
      <Terms xmlns="http://schemas.microsoft.com/office/infopath/2007/PartnerControls"/>
    </k8c968e8c72a4eda96b7e8fdbe192be2>
    <ContentStatus xmlns="ca283e0b-db31-4043-a2ef-b80661bf084a" xsi:nil="true"/>
    <DateTransmittedEmail xmlns="ca283e0b-db31-4043-a2ef-b80661bf084a" xsi:nil="true"/>
    <SenderEmail xmlns="ca283e0b-db31-4043-a2ef-b80661bf084a" xsi:nil="true"/>
    <IconOverlay xmlns="http://schemas.microsoft.com/sharepoint/v4" xsi:nil="true"/>
    <ContentLanguage xmlns="ca283e0b-db31-4043-a2ef-b80661bf084a">English</ContentLanguage>
    <h6a71f3e574e4344bc34f3fc9dd20054 xmlns="ca283e0b-db31-4043-a2ef-b80661bf084a">
      <Terms xmlns="http://schemas.microsoft.com/office/infopath/2007/PartnerControls">
        <TermInfo xmlns="http://schemas.microsoft.com/office/infopath/2007/PartnerControls">
          <TermName xmlns="http://schemas.microsoft.com/office/infopath/2007/PartnerControls">Nutrition Humanitarian Cluster, Coordination</TermName>
          <TermId xmlns="http://schemas.microsoft.com/office/infopath/2007/PartnerControls">414c5639-61e6-4b56-aaa5-511cdacc25c2</TermId>
        </TermInfo>
      </Terms>
    </h6a71f3e574e4344bc34f3fc9dd20054>
    <TaxKeywordTaxHTField xmlns="5858627f-d058-4b92-9b52-677b5fd7d454">
      <Terms xmlns="http://schemas.microsoft.com/office/infopath/2007/PartnerControls"/>
    </TaxKeywordTaxHTField>
    <CategoryDescription xmlns="http://schemas.microsoft.com/sharepoint.v3">GNC Master package - 2018 Partners - Day 3 NCPT</CategoryDescription>
    <mda26ace941f4791a7314a339fee829c xmlns="ca283e0b-db31-4043-a2ef-b80661bf084a">
      <Terms xmlns="http://schemas.microsoft.com/office/infopath/2007/PartnerControls">
        <TermInfo xmlns="http://schemas.microsoft.com/office/infopath/2007/PartnerControls">
          <TermName xmlns="http://schemas.microsoft.com/office/infopath/2007/PartnerControls">Training/ instructional materials, toolkits, user guides (non-ICT)</TermName>
          <TermId xmlns="http://schemas.microsoft.com/office/infopath/2007/PartnerControls">f7254839-f39a-4063-9d34-45784defb8cb</TermId>
        </TermInfo>
      </Terms>
    </mda26ace941f4791a7314a339fee829c>
    <RecipientsEmail xmlns="ca283e0b-db31-4043-a2ef-b80661bf084a" xsi:nil="true"/>
    <WrittenBy xmlns="ca283e0b-db31-4043-a2ef-b80661bf084a">
      <UserInfo>
        <DisplayName/>
        <AccountId xsi:nil="true"/>
        <AccountType/>
      </UserInfo>
    </WrittenBy>
    <_dlc_DocId xmlns="5858627f-d058-4b92-9b52-677b5fd7d454">EMOPSGCCU-1435067120-18649</_dlc_DocId>
    <_dlc_DocIdUrl xmlns="5858627f-d058-4b92-9b52-677b5fd7d454">
      <Url>https://unicef.sharepoint.com/teams/EMOPS-GCCU/_layouts/15/DocIdRedir.aspx?ID=EMOPSGCCU-1435067120-18649</Url>
      <Description>EMOPSGCCU-1435067120-18649</Description>
    </_dlc_DocIdUrl>
  </documentManagement>
</p:properties>
</file>

<file path=customXml/itemProps1.xml><?xml version="1.0" encoding="utf-8"?>
<ds:datastoreItem xmlns:ds="http://schemas.openxmlformats.org/officeDocument/2006/customXml" ds:itemID="{3176A3EC-043A-451D-BAD5-F56294E2B1C9}">
  <ds:schemaRefs>
    <ds:schemaRef ds:uri="http://schemas.microsoft.com/sharepoint/v3/contenttype/forms"/>
  </ds:schemaRefs>
</ds:datastoreItem>
</file>

<file path=customXml/itemProps2.xml><?xml version="1.0" encoding="utf-8"?>
<ds:datastoreItem xmlns:ds="http://schemas.openxmlformats.org/officeDocument/2006/customXml" ds:itemID="{4AFEE948-DE67-4E22-9489-F29BCF43A5B9}"/>
</file>

<file path=customXml/itemProps3.xml><?xml version="1.0" encoding="utf-8"?>
<ds:datastoreItem xmlns:ds="http://schemas.openxmlformats.org/officeDocument/2006/customXml" ds:itemID="{FC4D8492-99EF-4E53-B605-B63DD92CCBE8}">
  <ds:schemaRefs>
    <ds:schemaRef ds:uri="Microsoft.SharePoint.Taxonomy.ContentTypeSync"/>
  </ds:schemaRefs>
</ds:datastoreItem>
</file>

<file path=customXml/itemProps4.xml><?xml version="1.0" encoding="utf-8"?>
<ds:datastoreItem xmlns:ds="http://schemas.openxmlformats.org/officeDocument/2006/customXml" ds:itemID="{65773D83-288C-4302-AAA0-419D0EB461B9}">
  <ds:schemaRefs>
    <ds:schemaRef ds:uri="http://schemas.microsoft.com/office/2006/metadata/customXsn"/>
  </ds:schemaRefs>
</ds:datastoreItem>
</file>

<file path=customXml/itemProps5.xml><?xml version="1.0" encoding="utf-8"?>
<ds:datastoreItem xmlns:ds="http://schemas.openxmlformats.org/officeDocument/2006/customXml" ds:itemID="{7A8141FB-E385-4949-B867-9DF27AD47370}">
  <ds:schemaRefs>
    <ds:schemaRef ds:uri="http://schemas.microsoft.com/sharepoint/events"/>
  </ds:schemaRefs>
</ds:datastoreItem>
</file>

<file path=customXml/itemProps6.xml><?xml version="1.0" encoding="utf-8"?>
<ds:datastoreItem xmlns:ds="http://schemas.openxmlformats.org/officeDocument/2006/customXml" ds:itemID="{2FA20DDC-DF9A-4BD1-BCBF-FD562336D322}">
  <ds:schemaRefs>
    <ds:schemaRef ds:uri="http://www.w3.org/XML/1998/namespace"/>
    <ds:schemaRef ds:uri="http://schemas.microsoft.com/sharepoint/v3"/>
    <ds:schemaRef ds:uri="http://schemas.microsoft.com/office/2006/documentManagement/types"/>
    <ds:schemaRef ds:uri="http://schemas.microsoft.com/office/2006/metadata/properties"/>
    <ds:schemaRef ds:uri="ca283e0b-db31-4043-a2ef-b80661bf084a"/>
    <ds:schemaRef ds:uri="a438dd15-07ca-4cdc-82a3-f2206b92025e"/>
    <ds:schemaRef ds:uri="http://schemas.microsoft.com/sharepoint.v3"/>
    <ds:schemaRef ds:uri="http://schemas.openxmlformats.org/package/2006/metadata/core-properties"/>
    <ds:schemaRef ds:uri="http://schemas.microsoft.com/office/infopath/2007/PartnerControls"/>
    <ds:schemaRef ds:uri="http://purl.org/dc/terms/"/>
    <ds:schemaRef ds:uri="http://purl.org/dc/elements/1.1/"/>
    <ds:schemaRef ds:uri="5858627f-d058-4b92-9b52-677b5fd7d454"/>
    <ds:schemaRef ds:uri="http://schemas.microsoft.com/sharepoint/v4"/>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7907</TotalTime>
  <Words>1281</Words>
  <Application>Microsoft Office PowerPoint</Application>
  <PresentationFormat>On-screen Show (4:3)</PresentationFormat>
  <Paragraphs>186</Paragraphs>
  <Slides>14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Tahoma</vt:lpstr>
      <vt:lpstr>Times New Roman</vt:lpstr>
      <vt:lpstr>Wingdings</vt:lpstr>
      <vt:lpstr>ヒラギノ明朝 ProN W3</vt:lpstr>
      <vt:lpstr>Office Theme</vt:lpstr>
      <vt:lpstr>Nutrition Cluster Performance Monitoring (CCPM) Review Workshop: Preliminary results    </vt:lpstr>
      <vt:lpstr>Objectives of Nutrition CCPM</vt:lpstr>
      <vt:lpstr>Remember that CCPM DOES NOT…</vt:lpstr>
      <vt:lpstr>Process of Nutrition CCPM</vt:lpstr>
      <vt:lpstr>Nutrition CCPM 2016-2017: Response Rates</vt:lpstr>
      <vt:lpstr>Scores and Colour Coding </vt:lpstr>
      <vt:lpstr>1. Supporting Service Delivery</vt:lpstr>
      <vt:lpstr>2. Informing strategic decision-making of the HC/HCT for the humanitarian response</vt:lpstr>
      <vt:lpstr>3. Planning and strategy development </vt:lpstr>
      <vt:lpstr>4. Monitoring and Evaluating Performance</vt:lpstr>
      <vt:lpstr>5. Building national capacity in contingency planning/preparedness. </vt:lpstr>
      <vt:lpstr>6. Undertake robust advocacy</vt:lpstr>
      <vt:lpstr>Accountability to affected population</vt:lpstr>
      <vt:lpstr>Next Steps for the CCPM </vt:lpstr>
    </vt:vector>
  </TitlesOfParts>
  <Company>UNICEF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Nyauma Nyasani</dc:creator>
  <cp:lastModifiedBy>Diogo Loureiro Jurema</cp:lastModifiedBy>
  <cp:revision>147</cp:revision>
  <dcterms:created xsi:type="dcterms:W3CDTF">2014-02-06T10:55:32Z</dcterms:created>
  <dcterms:modified xsi:type="dcterms:W3CDTF">2019-11-22T15:35:09Z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0x0101009BA85F8052A6DA4FA3E31FF9F74C6970006192CA8317E1FF49B6A7FEB870A3A8D6</vt:lpwstr>
  </property>
  <property fmtid="{D5CDD505-2E9C-101B-9397-08002B2CF9AE}" pid="3" name="OfficeDivision">
    <vt:lpwstr>3;#Office of Emergency Prog.-456F|98de697e-6403-48a0-9bce-654c90399d04</vt:lpwstr>
  </property>
  <property fmtid="{D5CDD505-2E9C-101B-9397-08002B2CF9AE}" pid="4" name="TaxKeyword">
    <vt:lpwstr/>
  </property>
  <property fmtid="{D5CDD505-2E9C-101B-9397-08002B2CF9AE}" pid="5" name="Topic">
    <vt:lpwstr>10;#Nutrition Humanitarian Cluster, Coordination|414c5639-61e6-4b56-aaa5-511cdacc25c2</vt:lpwstr>
  </property>
  <property fmtid="{D5CDD505-2E9C-101B-9397-08002B2CF9AE}" pid="7" name="DocumentType">
    <vt:lpwstr>12;#Training/ instructional materials, toolkits, user guides (non-ICT)|f7254839-f39a-4063-9d34-45784defb8cb</vt:lpwstr>
  </property>
  <property fmtid="{D5CDD505-2E9C-101B-9397-08002B2CF9AE}" pid="8" name="GeographicScope">
    <vt:lpwstr/>
  </property>
  <property fmtid="{D5CDD505-2E9C-101B-9397-08002B2CF9AE}" pid="9" name="_dlc_DocIdItemGuid">
    <vt:lpwstr>7f975f8e-aaf7-4595-a080-7de75a1a52d2</vt:lpwstr>
  </property>
</Properties>
</file>