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3"/>
  </p:notesMasterIdLst>
  <p:sldIdLst>
    <p:sldId id="272" r:id="rId8"/>
    <p:sldId id="258" r:id="rId9"/>
    <p:sldId id="259" r:id="rId10"/>
    <p:sldId id="260" r:id="rId11"/>
    <p:sldId id="273" r:id="rId12"/>
    <p:sldId id="277" r:id="rId13"/>
    <p:sldId id="274" r:id="rId14"/>
    <p:sldId id="263" r:id="rId15"/>
    <p:sldId id="264" r:id="rId16"/>
    <p:sldId id="265" r:id="rId17"/>
    <p:sldId id="266" r:id="rId18"/>
    <p:sldId id="268" r:id="rId19"/>
    <p:sldId id="269" r:id="rId20"/>
    <p:sldId id="267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ima Chowdhury" initials="NC" lastIdx="1" clrIdx="0">
    <p:extLst>
      <p:ext uri="{19B8F6BF-5375-455C-9EA6-DF929625EA0E}">
        <p15:presenceInfo xmlns:p15="http://schemas.microsoft.com/office/powerpoint/2012/main" userId="S-1-5-21-1643458103-850727996-848847219-104975" providerId="AD"/>
      </p:ext>
    </p:extLst>
  </p:cmAuthor>
  <p:cmAuthor id="2" name="Saskia Ivens" initials="SI" lastIdx="5" clrIdx="1">
    <p:extLst>
      <p:ext uri="{19B8F6BF-5375-455C-9EA6-DF929625EA0E}">
        <p15:presenceInfo xmlns:p15="http://schemas.microsoft.com/office/powerpoint/2012/main" userId="Saskia Ivens" providerId="None"/>
      </p:ext>
    </p:extLst>
  </p:cmAuthor>
  <p:cmAuthor id="3" name="iverd" initials="i" lastIdx="3" clrIdx="2">
    <p:extLst>
      <p:ext uri="{19B8F6BF-5375-455C-9EA6-DF929625EA0E}">
        <p15:presenceInfo xmlns:p15="http://schemas.microsoft.com/office/powerpoint/2012/main" userId="ive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A32E1-960D-485C-B8D5-86A05E3C3E00}" v="3" dt="2019-11-22T15:32:15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652" autoAdjust="0"/>
  </p:normalViewPr>
  <p:slideViewPr>
    <p:cSldViewPr>
      <p:cViewPr varScale="1">
        <p:scale>
          <a:sx n="98" d="100"/>
          <a:sy n="98" d="100"/>
        </p:scale>
        <p:origin x="2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B71A32E1-960D-485C-B8D5-86A05E3C3E00}"/>
    <pc:docChg chg="custSel modMainMaster">
      <pc:chgData name="Diogo Loureiro Jurema" userId="9dfde3f0-34dd-48c5-90ef-eaf27597f482" providerId="ADAL" clId="{B71A32E1-960D-485C-B8D5-86A05E3C3E00}" dt="2019-11-22T15:32:15.365" v="2" actId="478"/>
      <pc:docMkLst>
        <pc:docMk/>
      </pc:docMkLst>
      <pc:sldMasterChg chg="addSp delSp modSp">
        <pc:chgData name="Diogo Loureiro Jurema" userId="9dfde3f0-34dd-48c5-90ef-eaf27597f482" providerId="ADAL" clId="{B71A32E1-960D-485C-B8D5-86A05E3C3E00}" dt="2019-11-22T15:32:15.365" v="2" actId="478"/>
        <pc:sldMasterMkLst>
          <pc:docMk/>
          <pc:sldMasterMk cId="1907392051" sldId="2147483648"/>
        </pc:sldMasterMkLst>
        <pc:spChg chg="del">
          <ac:chgData name="Diogo Loureiro Jurema" userId="9dfde3f0-34dd-48c5-90ef-eaf27597f482" providerId="ADAL" clId="{B71A32E1-960D-485C-B8D5-86A05E3C3E00}" dt="2019-11-22T15:32:15.365" v="2" actId="478"/>
          <ac:spMkLst>
            <pc:docMk/>
            <pc:sldMasterMk cId="1907392051" sldId="2147483648"/>
            <ac:spMk id="6" creationId="{00000000-0000-0000-0000-000000000000}"/>
          </ac:spMkLst>
        </pc:spChg>
        <pc:picChg chg="add mod">
          <ac:chgData name="Diogo Loureiro Jurema" userId="9dfde3f0-34dd-48c5-90ef-eaf27597f482" providerId="ADAL" clId="{B71A32E1-960D-485C-B8D5-86A05E3C3E00}" dt="2019-11-22T15:32:13.129" v="1" actId="1076"/>
          <ac:picMkLst>
            <pc:docMk/>
            <pc:sldMasterMk cId="1907392051" sldId="2147483648"/>
            <ac:picMk id="7" creationId="{42F89336-9D76-42F3-B8A5-DB033733A1ED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62DE-9818-4CCA-A646-B0466184136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7822E-234B-4FAA-9FFE-53083573B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17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82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80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GB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6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0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5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7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0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8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17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 service delivery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management structure is in place: CT, Sub-national clusters/TWGs (if needed), SAG, TWGs, Task forces (if needed), including clear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Cluster, SAG, TWG meetings are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agenda, minutes, action points prepared and shared;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or 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developed, regularly maintained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who is doing what, where, when, contact list for all partners, donors, Gov’t;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Partners’ capacity mapping conducted,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shared;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inputs for Situation Reports and Humanitarian dashboards are provided in timely manner.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98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Informing strategic decision-making of the HC/HCT for the humanitarian response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Nutrition Assessments/Surveys Plan is in place;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Gender-, age-sensitive Nutrition Assessments/Surveys tools and methodologies agreed;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Nutrition Assessments/Surveys Database is in place and regularly updated;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inputs for HNO/Situation Analysis are timely submitted to OCHA/Inter-Cluster Working Group;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Priority Matrix for response is developed,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regularly updated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9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3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NCC Training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18"/>
          <p:cNvSpPr txBox="1">
            <a:spLocks noChangeArrowheads="1"/>
          </p:cNvSpPr>
          <p:nvPr userDrawn="1"/>
        </p:nvSpPr>
        <p:spPr>
          <a:xfrm>
            <a:off x="0" y="-14729"/>
            <a:ext cx="9144000" cy="1143000"/>
          </a:xfrm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1760">
              <a:defRPr/>
            </a:pPr>
            <a:endParaRPr lang="en-GB" sz="3848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29"/>
            <a:ext cx="9144000" cy="1143000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037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699200"/>
            <a:ext cx="7772400" cy="2088232"/>
          </a:xfrm>
          <a:noFill/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Coordinated Assessments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712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42F89336-9D76-42F3-B8A5-DB033733A1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374909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GB" dirty="0"/>
              <a:t>3.1 Cluster / Sector Coordination Performance Monitoring (CCPM)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2: Informing strategic decision making of HC/HCT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27862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 </a:t>
            </a:r>
            <a:r>
              <a:rPr lang="en-US" dirty="0">
                <a:solidFill>
                  <a:srgbClr val="FF6600"/>
                </a:solidFill>
              </a:rPr>
              <a:t>Borderline Unsatisfactory</a:t>
            </a:r>
            <a:r>
              <a:rPr lang="en-US" dirty="0">
                <a:solidFill>
                  <a:srgbClr val="00B400"/>
                </a:solidFill>
              </a:rPr>
              <a:t> </a:t>
            </a:r>
            <a:r>
              <a:rPr lang="en-US" dirty="0">
                <a:solidFill>
                  <a:srgbClr val="FEFEFE"/>
                </a:solidFill>
              </a:rPr>
              <a:t>Borderline Unsatisfactory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788024" y="1926692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Challenges</a:t>
            </a:r>
          </a:p>
          <a:p>
            <a:r>
              <a:rPr lang="en-US" sz="2000" dirty="0"/>
              <a:t>Prioritization of activities not grounded in strong analysis</a:t>
            </a:r>
          </a:p>
          <a:p>
            <a:r>
              <a:rPr lang="en-US" sz="2000" dirty="0"/>
              <a:t>Gap analysis and prioritization of needs jointly with partners and other clusters is weak</a:t>
            </a:r>
          </a:p>
          <a:p>
            <a:r>
              <a:rPr lang="en-US" sz="2000" dirty="0"/>
              <a:t>Analysis of some cross cutting issues (HIV/AIDS and disability) weak</a:t>
            </a:r>
          </a:p>
          <a:p>
            <a:endParaRPr lang="en-US" sz="28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45368" y="2359421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What is working well…..(to partly address this core area)</a:t>
            </a:r>
          </a:p>
          <a:p>
            <a:r>
              <a:rPr lang="en-US" sz="2000" dirty="0"/>
              <a:t>Some needs assessments done</a:t>
            </a:r>
          </a:p>
          <a:p>
            <a:r>
              <a:rPr lang="en-US" sz="2000" dirty="0"/>
              <a:t>Some cross cutting issues </a:t>
            </a:r>
            <a:r>
              <a:rPr lang="en-US" sz="2000" dirty="0" err="1"/>
              <a:t>analysed</a:t>
            </a:r>
            <a:r>
              <a:rPr lang="en-US" sz="2000" dirty="0"/>
              <a:t> (gender, age)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879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3: Planning and strategy development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</a:t>
            </a:r>
            <a:r>
              <a:rPr lang="en-US" dirty="0">
                <a:solidFill>
                  <a:srgbClr val="00B400"/>
                </a:solidFill>
              </a:rPr>
              <a:t> </a:t>
            </a:r>
            <a:r>
              <a:rPr lang="en-US" dirty="0"/>
              <a:t>wide 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</a:t>
            </a:r>
            <a:r>
              <a:rPr lang="en-US" dirty="0">
                <a:solidFill>
                  <a:srgbClr val="FF6600"/>
                </a:solidFill>
              </a:rPr>
              <a:t> unsatisfactory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89671" y="2502792"/>
            <a:ext cx="4038600" cy="41044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900" b="1" dirty="0"/>
              <a:t>Challenges</a:t>
            </a:r>
          </a:p>
          <a:p>
            <a:r>
              <a:rPr lang="en-US" sz="2900" dirty="0"/>
              <a:t>Need to clarify funding requirements, prioritization and cluster contributions to humanitarian funding considerations</a:t>
            </a:r>
          </a:p>
          <a:p>
            <a:r>
              <a:rPr lang="en-US" sz="2900" dirty="0"/>
              <a:t>No deactivation or phase-out strategy</a:t>
            </a:r>
          </a:p>
          <a:p>
            <a:r>
              <a:rPr lang="en-US" sz="2900" dirty="0"/>
              <a:t>Limited strategic planning at sub-national level</a:t>
            </a:r>
          </a:p>
          <a:p>
            <a:r>
              <a:rPr lang="en-US" sz="2900" dirty="0"/>
              <a:t>Limited sub-national consultation on response plan</a:t>
            </a:r>
          </a:p>
          <a:p>
            <a:endParaRPr lang="en-US" sz="2900" dirty="0"/>
          </a:p>
          <a:p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23528" y="23320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What is working well….</a:t>
            </a:r>
          </a:p>
          <a:p>
            <a:r>
              <a:rPr lang="en-US" sz="2000" dirty="0"/>
              <a:t>Overall good application and adherence to existing standards and guidelines</a:t>
            </a:r>
          </a:p>
          <a:p>
            <a:r>
              <a:rPr lang="en-US" sz="2000" dirty="0"/>
              <a:t>Strategic plan developed</a:t>
            </a:r>
          </a:p>
        </p:txBody>
      </p:sp>
    </p:spTree>
    <p:extLst>
      <p:ext uri="{BB962C8B-B14F-4D97-AF65-F5344CB8AC3E}">
        <p14:creationId xmlns:p14="http://schemas.microsoft.com/office/powerpoint/2010/main" val="194324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4: Implementation and Monitoring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 wide 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to</a:t>
            </a:r>
            <a:r>
              <a:rPr lang="en-US" dirty="0">
                <a:solidFill>
                  <a:srgbClr val="FF6600"/>
                </a:solidFill>
              </a:rPr>
              <a:t> 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88024" y="2564904"/>
            <a:ext cx="4038600" cy="33738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/>
              <a:t>Challenges</a:t>
            </a:r>
          </a:p>
          <a:p>
            <a:r>
              <a:rPr lang="en-US" sz="1600" dirty="0"/>
              <a:t>Insufficient reporting back to partners on progress </a:t>
            </a:r>
          </a:p>
          <a:p>
            <a:r>
              <a:rPr lang="en-US" sz="1600" dirty="0"/>
              <a:t>Field monitoring is infrequent</a:t>
            </a:r>
          </a:p>
          <a:p>
            <a:r>
              <a:rPr lang="en-US" sz="1600" dirty="0"/>
              <a:t>Unclear mechanisms for sharing reports with WFP, UNICEF and the Cluster- leads to duplication and gaps</a:t>
            </a:r>
          </a:p>
          <a:p>
            <a:r>
              <a:rPr lang="en-US" sz="1600" dirty="0"/>
              <a:t>Quality of partner reports</a:t>
            </a:r>
          </a:p>
          <a:p>
            <a:r>
              <a:rPr lang="en-US" sz="1600" dirty="0"/>
              <a:t>Timeliness of report submission</a:t>
            </a:r>
          </a:p>
          <a:p>
            <a:r>
              <a:rPr lang="en-US" sz="1600" dirty="0"/>
              <a:t>Limited consideration of partner reports in cluster reporting, publication of cluster bulletins and monitoring</a:t>
            </a:r>
          </a:p>
          <a:p>
            <a:r>
              <a:rPr lang="en-US" sz="1600" dirty="0"/>
              <a:t>Lessons learned not documented and used for programming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23528" y="235178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/>
              <a:t>Achievements</a:t>
            </a:r>
          </a:p>
          <a:p>
            <a:r>
              <a:rPr lang="en-US" sz="1600" dirty="0"/>
              <a:t>Systems for regular partner reports are in place (with different level of satisfaction)</a:t>
            </a:r>
          </a:p>
          <a:p>
            <a:r>
              <a:rPr lang="en-US" sz="1600" dirty="0"/>
              <a:t>Some information regularly shared</a:t>
            </a:r>
          </a:p>
          <a:p>
            <a:r>
              <a:rPr lang="en-US" sz="1600" dirty="0"/>
              <a:t>Country bulletins produced</a:t>
            </a:r>
          </a:p>
        </p:txBody>
      </p:sp>
    </p:spTree>
    <p:extLst>
      <p:ext uri="{BB962C8B-B14F-4D97-AF65-F5344CB8AC3E}">
        <p14:creationId xmlns:p14="http://schemas.microsoft.com/office/powerpoint/2010/main" val="2208930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5: Build capacity for contingency/preparedness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 </a:t>
            </a:r>
            <a:r>
              <a:rPr lang="en-US" dirty="0">
                <a:solidFill>
                  <a:srgbClr val="FF6600"/>
                </a:solidFill>
              </a:rPr>
              <a:t>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408433" y="2645668"/>
            <a:ext cx="4556055" cy="48860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Challenges</a:t>
            </a:r>
          </a:p>
          <a:p>
            <a:r>
              <a:rPr lang="en-US" sz="2000" dirty="0"/>
              <a:t>Limited partner involvement in risk assessment and analysis</a:t>
            </a:r>
          </a:p>
          <a:p>
            <a:r>
              <a:rPr lang="en-US" sz="2000" dirty="0"/>
              <a:t>Contingency planning scenarios done by OCHA with no consultation of cluster</a:t>
            </a:r>
          </a:p>
          <a:p>
            <a:r>
              <a:rPr lang="en-US" sz="2000" dirty="0"/>
              <a:t>No national contingency plan for nutrition</a:t>
            </a:r>
          </a:p>
          <a:p>
            <a:r>
              <a:rPr lang="en-US" sz="2000" dirty="0"/>
              <a:t>Preparedness plans exist but are outdated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9902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Achievements</a:t>
            </a:r>
          </a:p>
          <a:p>
            <a:r>
              <a:rPr lang="en-US" sz="2000" dirty="0"/>
              <a:t>Partners felt involved in planning and risk assessments </a:t>
            </a:r>
          </a:p>
        </p:txBody>
      </p:sp>
    </p:spTree>
    <p:extLst>
      <p:ext uri="{BB962C8B-B14F-4D97-AF65-F5344CB8AC3E}">
        <p14:creationId xmlns:p14="http://schemas.microsoft.com/office/powerpoint/2010/main" val="203009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6: Advocacy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 wide 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to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weak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623501" y="2423961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Challenges</a:t>
            </a:r>
          </a:p>
          <a:p>
            <a:r>
              <a:rPr lang="en-US" sz="2000" dirty="0"/>
              <a:t>Issues requiring advocacy are not discussed comprehensively within the cluster or proactively taken forward when identified </a:t>
            </a:r>
          </a:p>
          <a:p>
            <a:r>
              <a:rPr lang="en-US" sz="2000" dirty="0"/>
              <a:t>Unclear if advocacy issues get raised to HCT, limited feedback</a:t>
            </a:r>
          </a:p>
          <a:p>
            <a:r>
              <a:rPr lang="en-US" sz="2000" dirty="0"/>
              <a:t>Advocacy has not been adequately addressed by the cluster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23528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What is working well….</a:t>
            </a:r>
          </a:p>
          <a:p>
            <a:r>
              <a:rPr lang="en-US" sz="2000" dirty="0"/>
              <a:t>Some satisfied with advocacy discussions and results</a:t>
            </a:r>
          </a:p>
          <a:p>
            <a:r>
              <a:rPr lang="en-US" sz="2000" dirty="0"/>
              <a:t>Advocacy around milk code received unified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05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7: Accountability to affected people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484784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 </a:t>
            </a:r>
            <a:r>
              <a:rPr lang="en-US" dirty="0">
                <a:solidFill>
                  <a:srgbClr val="FF6600"/>
                </a:solidFill>
              </a:rPr>
              <a:t>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408433" y="2645668"/>
            <a:ext cx="4556055" cy="48860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Challenges</a:t>
            </a:r>
          </a:p>
          <a:p>
            <a:r>
              <a:rPr lang="en-US" sz="2000" dirty="0"/>
              <a:t>Limited partner involvement in risk assessment and analysis</a:t>
            </a:r>
          </a:p>
          <a:p>
            <a:r>
              <a:rPr lang="en-US" sz="2000" dirty="0"/>
              <a:t>Contingency planning scenarios done by OCHA with no consultation of cluster</a:t>
            </a:r>
          </a:p>
          <a:p>
            <a:r>
              <a:rPr lang="en-US" sz="2000" dirty="0"/>
              <a:t>No national contingency plan for nutrition</a:t>
            </a:r>
          </a:p>
          <a:p>
            <a:r>
              <a:rPr lang="en-US" sz="2000" dirty="0"/>
              <a:t>Preparedness plans exist but are outdated 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9902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Achievements</a:t>
            </a:r>
          </a:p>
          <a:p>
            <a:r>
              <a:rPr lang="en-US" sz="2000" dirty="0"/>
              <a:t>Partners felt involved in planning and risk assessments </a:t>
            </a:r>
          </a:p>
        </p:txBody>
      </p:sp>
    </p:spTree>
    <p:extLst>
      <p:ext uri="{BB962C8B-B14F-4D97-AF65-F5344CB8AC3E}">
        <p14:creationId xmlns:p14="http://schemas.microsoft.com/office/powerpoint/2010/main" val="103088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CCPM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9552" y="1340768"/>
            <a:ext cx="8373616" cy="5257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Aft>
                <a:spcPts val="600"/>
              </a:spcAft>
              <a:buFont typeface="Arial" pitchFamily="34" charset="0"/>
              <a:buNone/>
            </a:pPr>
            <a:r>
              <a:rPr lang="en-US" sz="2600" dirty="0">
                <a:solidFill>
                  <a:prstClr val="black"/>
                </a:solidFill>
                <a:ea typeface="ヒラギノ明朝 ProN W3"/>
              </a:rPr>
              <a:t>Self-assessment of cluster performance against the 6 +1  core cluster functions: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Support service </a:t>
            </a:r>
            <a:r>
              <a:rPr lang="en-GB" sz="2600" dirty="0">
                <a:ea typeface="ヒラギノ明朝 ProN W3"/>
              </a:rPr>
              <a:t>delivery considering gender and inclusion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Inform the HC/HCT's strategic decision-making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Strategy development that </a:t>
            </a:r>
            <a:r>
              <a:rPr lang="en-GB" sz="2600" dirty="0">
                <a:ea typeface="ヒラギノ明朝 ProN W3"/>
              </a:rPr>
              <a:t>is gender and GBV responsive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ea typeface="ヒラギノ明朝 ProN W3"/>
              </a:rPr>
              <a:t>Monitor and evaluate performance including initiatives on gender equality and GBV protection, prevention.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Capacity building in preparedness and contingency planning </a:t>
            </a:r>
            <a:r>
              <a:rPr lang="en-US" sz="2600" dirty="0"/>
              <a:t>including initiative to empower women and girls and reduce GBV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 </a:t>
            </a:r>
            <a:r>
              <a:rPr lang="en-GB" sz="2600" dirty="0">
                <a:ea typeface="ヒラギノ明朝 ProN W3"/>
              </a:rPr>
              <a:t>Advocacy for gender equality and protection against sexual exploitation, abuse and gender-based violence </a:t>
            </a:r>
          </a:p>
          <a:p>
            <a:pPr marL="274320" lvl="1" indent="0" defTabSz="457200">
              <a:spcAft>
                <a:spcPts val="600"/>
              </a:spcAft>
              <a:buNone/>
            </a:pPr>
            <a:r>
              <a:rPr lang="en-GB" sz="2600" dirty="0">
                <a:solidFill>
                  <a:srgbClr val="000000"/>
                </a:solidFill>
                <a:ea typeface="ヒラギノ明朝 ProN W3"/>
              </a:rPr>
              <a:t>+  Accountability to Affected People</a:t>
            </a:r>
          </a:p>
          <a:p>
            <a:pPr marL="274320" lvl="1" indent="0" defTabSz="457200">
              <a:spcAft>
                <a:spcPts val="600"/>
              </a:spcAft>
              <a:buNone/>
            </a:pPr>
            <a:endParaRPr lang="en-GB" sz="2400" dirty="0">
              <a:solidFill>
                <a:srgbClr val="000000"/>
              </a:solidFill>
              <a:ea typeface="ヒラギノ明朝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57859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CCPM does not 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GB" sz="2800" dirty="0">
                <a:solidFill>
                  <a:srgbClr val="000000"/>
                </a:solidFill>
                <a:ea typeface="ヒラギノ明朝 ProN W3"/>
              </a:rPr>
              <a:t>Monitor response (service delivery).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a typeface="ヒラギノ明朝 ProN W3"/>
              </a:rPr>
              <a:t>Evaluate individual partners or coordinators.</a:t>
            </a:r>
            <a:endParaRPr lang="en-GB" sz="2800" dirty="0">
              <a:solidFill>
                <a:srgbClr val="000000"/>
              </a:solidFill>
              <a:ea typeface="ヒラギノ明朝 ProN W3"/>
            </a:endParaRP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a typeface="ヒラギノ明朝 ProN W3"/>
              </a:rPr>
              <a:t>Evaluate if/when clusters should be deactivated, merged etc. (review of the cluster architecture).</a:t>
            </a:r>
            <a:endParaRPr lang="en-GB" sz="2800" dirty="0">
              <a:solidFill>
                <a:srgbClr val="000000"/>
              </a:solidFill>
              <a:ea typeface="ヒラギノ明朝 ProN W3"/>
            </a:endParaRP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GB" sz="2800" dirty="0">
                <a:solidFill>
                  <a:srgbClr val="000000"/>
                </a:solidFill>
                <a:ea typeface="ヒラギノ明朝 ProN W3"/>
              </a:rPr>
              <a:t>Exclude usage of other tools with the same purpose.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5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When to implement the CCPM?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0000"/>
                </a:solidFill>
                <a:ea typeface="ヒラギノ明朝 ProN W3"/>
              </a:rPr>
              <a:t>In protracted crises:</a:t>
            </a:r>
            <a:r>
              <a:rPr lang="en-GB" sz="2800" dirty="0">
                <a:solidFill>
                  <a:srgbClr val="000000"/>
                </a:solidFill>
                <a:ea typeface="ヒラギノ明朝 ProN W3"/>
              </a:rPr>
              <a:t> Annually, but clusters decide when to implement it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b="1" dirty="0">
                <a:solidFill>
                  <a:srgbClr val="000000"/>
                </a:solidFill>
                <a:ea typeface="ヒラギノ明朝 ProN W3"/>
              </a:rPr>
              <a:t>In new emergencies:</a:t>
            </a:r>
            <a:r>
              <a:rPr lang="en-GB" sz="2800" dirty="0">
                <a:solidFill>
                  <a:srgbClr val="000000"/>
                </a:solidFill>
                <a:ea typeface="ヒラギノ明朝 ProN W3"/>
              </a:rPr>
              <a:t> 3 - 6 months after the onset and once every year thereafter.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dirty="0">
                <a:solidFill>
                  <a:srgbClr val="000000"/>
                </a:solidFill>
                <a:ea typeface="ヒラギノ明朝 ProN W3"/>
              </a:rPr>
              <a:t>If several core functions have been registered as weak.</a:t>
            </a:r>
          </a:p>
          <a:p>
            <a:pPr>
              <a:lnSpc>
                <a:spcPct val="200000"/>
              </a:lnSpc>
            </a:pP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6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What are the steps for CCPM?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148509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1. Planning</a:t>
            </a:r>
          </a:p>
        </p:txBody>
      </p:sp>
      <p:sp>
        <p:nvSpPr>
          <p:cNvPr id="5" name="Right Arrow 4"/>
          <p:cNvSpPr/>
          <p:nvPr/>
        </p:nvSpPr>
        <p:spPr>
          <a:xfrm rot="5400000">
            <a:off x="1747126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148509" y="4059015"/>
            <a:ext cx="1621234" cy="1136903"/>
          </a:xfrm>
          <a:custGeom>
            <a:avLst/>
            <a:gdLst>
              <a:gd name="connsiteX0" fmla="*/ 0 w 1621234"/>
              <a:gd name="connsiteY0" fmla="*/ 89515 h 895152"/>
              <a:gd name="connsiteX1" fmla="*/ 89515 w 1621234"/>
              <a:gd name="connsiteY1" fmla="*/ 0 h 895152"/>
              <a:gd name="connsiteX2" fmla="*/ 1531719 w 1621234"/>
              <a:gd name="connsiteY2" fmla="*/ 0 h 895152"/>
              <a:gd name="connsiteX3" fmla="*/ 1621234 w 1621234"/>
              <a:gd name="connsiteY3" fmla="*/ 89515 h 895152"/>
              <a:gd name="connsiteX4" fmla="*/ 1621234 w 1621234"/>
              <a:gd name="connsiteY4" fmla="*/ 805637 h 895152"/>
              <a:gd name="connsiteX5" fmla="*/ 1531719 w 1621234"/>
              <a:gd name="connsiteY5" fmla="*/ 895152 h 895152"/>
              <a:gd name="connsiteX6" fmla="*/ 89515 w 1621234"/>
              <a:gd name="connsiteY6" fmla="*/ 895152 h 895152"/>
              <a:gd name="connsiteX7" fmla="*/ 0 w 1621234"/>
              <a:gd name="connsiteY7" fmla="*/ 805637 h 895152"/>
              <a:gd name="connsiteX8" fmla="*/ 0 w 1621234"/>
              <a:gd name="connsiteY8" fmla="*/ 89515 h 89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52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7"/>
                </a:lnTo>
                <a:cubicBezTo>
                  <a:pt x="1621234" y="855075"/>
                  <a:pt x="1581157" y="895152"/>
                  <a:pt x="1531719" y="895152"/>
                </a:cubicBezTo>
                <a:lnTo>
                  <a:pt x="89515" y="895152"/>
                </a:lnTo>
                <a:cubicBezTo>
                  <a:pt x="40077" y="895152"/>
                  <a:pt x="0" y="855075"/>
                  <a:pt x="0" y="805637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Decision on implementation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2996716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13333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2.Survey</a:t>
            </a:r>
          </a:p>
        </p:txBody>
      </p:sp>
      <p:sp>
        <p:nvSpPr>
          <p:cNvPr id="9" name="Right Arrow 8"/>
          <p:cNvSpPr/>
          <p:nvPr/>
        </p:nvSpPr>
        <p:spPr>
          <a:xfrm rot="5400000">
            <a:off x="3595334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19384"/>
              <a:satOff val="-442"/>
              <a:lumOff val="8285"/>
              <a:alphaOff val="0"/>
            </a:schemeClr>
          </a:lnRef>
          <a:fill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fillRef>
          <a:effect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996716" y="4059016"/>
            <a:ext cx="1621234" cy="1136898"/>
          </a:xfrm>
          <a:custGeom>
            <a:avLst/>
            <a:gdLst>
              <a:gd name="connsiteX0" fmla="*/ 0 w 1621234"/>
              <a:gd name="connsiteY0" fmla="*/ 89515 h 895148"/>
              <a:gd name="connsiteX1" fmla="*/ 89515 w 1621234"/>
              <a:gd name="connsiteY1" fmla="*/ 0 h 895148"/>
              <a:gd name="connsiteX2" fmla="*/ 1531719 w 1621234"/>
              <a:gd name="connsiteY2" fmla="*/ 0 h 895148"/>
              <a:gd name="connsiteX3" fmla="*/ 1621234 w 1621234"/>
              <a:gd name="connsiteY3" fmla="*/ 89515 h 895148"/>
              <a:gd name="connsiteX4" fmla="*/ 1621234 w 1621234"/>
              <a:gd name="connsiteY4" fmla="*/ 805633 h 895148"/>
              <a:gd name="connsiteX5" fmla="*/ 1531719 w 1621234"/>
              <a:gd name="connsiteY5" fmla="*/ 895148 h 895148"/>
              <a:gd name="connsiteX6" fmla="*/ 89515 w 1621234"/>
              <a:gd name="connsiteY6" fmla="*/ 895148 h 895148"/>
              <a:gd name="connsiteX7" fmla="*/ 0 w 1621234"/>
              <a:gd name="connsiteY7" fmla="*/ 805633 h 895148"/>
              <a:gd name="connsiteX8" fmla="*/ 0 w 1621234"/>
              <a:gd name="connsiteY8" fmla="*/ 89515 h 89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48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3"/>
                </a:lnTo>
                <a:cubicBezTo>
                  <a:pt x="1621234" y="855071"/>
                  <a:pt x="1581157" y="895148"/>
                  <a:pt x="1531719" y="895148"/>
                </a:cubicBezTo>
                <a:lnTo>
                  <a:pt x="89515" y="895148"/>
                </a:lnTo>
                <a:cubicBezTo>
                  <a:pt x="40077" y="895148"/>
                  <a:pt x="0" y="855071"/>
                  <a:pt x="0" y="805633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Preliminary Report</a:t>
            </a:r>
          </a:p>
        </p:txBody>
      </p:sp>
      <p:sp>
        <p:nvSpPr>
          <p:cNvPr id="11" name="Freeform 10"/>
          <p:cNvSpPr/>
          <p:nvPr/>
        </p:nvSpPr>
        <p:spPr>
          <a:xfrm>
            <a:off x="4844923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26667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3. Analysis Action Planning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5443541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38768"/>
              <a:satOff val="-883"/>
              <a:lumOff val="16570"/>
              <a:alphaOff val="0"/>
            </a:schemeClr>
          </a:lnRef>
          <a:fill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fillRef>
          <a:effect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844923" y="4060231"/>
            <a:ext cx="1621234" cy="1135357"/>
          </a:xfrm>
          <a:custGeom>
            <a:avLst/>
            <a:gdLst>
              <a:gd name="connsiteX0" fmla="*/ 0 w 1621234"/>
              <a:gd name="connsiteY0" fmla="*/ 95295 h 952945"/>
              <a:gd name="connsiteX1" fmla="*/ 95295 w 1621234"/>
              <a:gd name="connsiteY1" fmla="*/ 0 h 952945"/>
              <a:gd name="connsiteX2" fmla="*/ 1525940 w 1621234"/>
              <a:gd name="connsiteY2" fmla="*/ 0 h 952945"/>
              <a:gd name="connsiteX3" fmla="*/ 1621235 w 1621234"/>
              <a:gd name="connsiteY3" fmla="*/ 95295 h 952945"/>
              <a:gd name="connsiteX4" fmla="*/ 1621234 w 1621234"/>
              <a:gd name="connsiteY4" fmla="*/ 857651 h 952945"/>
              <a:gd name="connsiteX5" fmla="*/ 1525939 w 1621234"/>
              <a:gd name="connsiteY5" fmla="*/ 952946 h 952945"/>
              <a:gd name="connsiteX6" fmla="*/ 95295 w 1621234"/>
              <a:gd name="connsiteY6" fmla="*/ 952945 h 952945"/>
              <a:gd name="connsiteX7" fmla="*/ 0 w 1621234"/>
              <a:gd name="connsiteY7" fmla="*/ 857650 h 952945"/>
              <a:gd name="connsiteX8" fmla="*/ 0 w 1621234"/>
              <a:gd name="connsiteY8" fmla="*/ 95295 h 9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952945">
                <a:moveTo>
                  <a:pt x="0" y="95295"/>
                </a:moveTo>
                <a:cubicBezTo>
                  <a:pt x="0" y="42665"/>
                  <a:pt x="42665" y="0"/>
                  <a:pt x="95295" y="0"/>
                </a:cubicBezTo>
                <a:lnTo>
                  <a:pt x="1525940" y="0"/>
                </a:lnTo>
                <a:cubicBezTo>
                  <a:pt x="1578570" y="0"/>
                  <a:pt x="1621235" y="42665"/>
                  <a:pt x="1621235" y="95295"/>
                </a:cubicBezTo>
                <a:cubicBezTo>
                  <a:pt x="1621235" y="349414"/>
                  <a:pt x="1621234" y="603532"/>
                  <a:pt x="1621234" y="857651"/>
                </a:cubicBezTo>
                <a:cubicBezTo>
                  <a:pt x="1621234" y="910281"/>
                  <a:pt x="1578569" y="952946"/>
                  <a:pt x="1525939" y="952946"/>
                </a:cubicBezTo>
                <a:lnTo>
                  <a:pt x="95295" y="952945"/>
                </a:lnTo>
                <a:cubicBezTo>
                  <a:pt x="42665" y="952945"/>
                  <a:pt x="0" y="910280"/>
                  <a:pt x="0" y="857650"/>
                </a:cubicBezTo>
                <a:lnTo>
                  <a:pt x="0" y="9529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71" tIns="50771" rIns="50771" bIns="5077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Final Report &amp; Action Plan</a:t>
            </a:r>
          </a:p>
        </p:txBody>
      </p:sp>
      <p:sp>
        <p:nvSpPr>
          <p:cNvPr id="14" name="Freeform 13"/>
          <p:cNvSpPr/>
          <p:nvPr/>
        </p:nvSpPr>
        <p:spPr>
          <a:xfrm>
            <a:off x="6693131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4. Monitoring</a:t>
            </a:r>
          </a:p>
        </p:txBody>
      </p:sp>
      <p:sp>
        <p:nvSpPr>
          <p:cNvPr id="15" name="Right Arrow 14"/>
          <p:cNvSpPr/>
          <p:nvPr/>
        </p:nvSpPr>
        <p:spPr>
          <a:xfrm rot="5400000">
            <a:off x="7291748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58152"/>
              <a:satOff val="-1325"/>
              <a:lumOff val="24855"/>
              <a:alphaOff val="0"/>
            </a:schemeClr>
          </a:lnRef>
          <a:fill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fillRef>
          <a:effect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693131" y="4060230"/>
            <a:ext cx="1621234" cy="1135357"/>
          </a:xfrm>
          <a:custGeom>
            <a:avLst/>
            <a:gdLst>
              <a:gd name="connsiteX0" fmla="*/ 0 w 1621234"/>
              <a:gd name="connsiteY0" fmla="*/ 86672 h 866724"/>
              <a:gd name="connsiteX1" fmla="*/ 86672 w 1621234"/>
              <a:gd name="connsiteY1" fmla="*/ 0 h 866724"/>
              <a:gd name="connsiteX2" fmla="*/ 1534562 w 1621234"/>
              <a:gd name="connsiteY2" fmla="*/ 0 h 866724"/>
              <a:gd name="connsiteX3" fmla="*/ 1621234 w 1621234"/>
              <a:gd name="connsiteY3" fmla="*/ 86672 h 866724"/>
              <a:gd name="connsiteX4" fmla="*/ 1621234 w 1621234"/>
              <a:gd name="connsiteY4" fmla="*/ 780052 h 866724"/>
              <a:gd name="connsiteX5" fmla="*/ 1534562 w 1621234"/>
              <a:gd name="connsiteY5" fmla="*/ 866724 h 866724"/>
              <a:gd name="connsiteX6" fmla="*/ 86672 w 1621234"/>
              <a:gd name="connsiteY6" fmla="*/ 866724 h 866724"/>
              <a:gd name="connsiteX7" fmla="*/ 0 w 1621234"/>
              <a:gd name="connsiteY7" fmla="*/ 780052 h 866724"/>
              <a:gd name="connsiteX8" fmla="*/ 0 w 1621234"/>
              <a:gd name="connsiteY8" fmla="*/ 86672 h 86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66724">
                <a:moveTo>
                  <a:pt x="0" y="86672"/>
                </a:moveTo>
                <a:cubicBezTo>
                  <a:pt x="0" y="38804"/>
                  <a:pt x="38804" y="0"/>
                  <a:pt x="86672" y="0"/>
                </a:cubicBezTo>
                <a:lnTo>
                  <a:pt x="1534562" y="0"/>
                </a:lnTo>
                <a:cubicBezTo>
                  <a:pt x="1582430" y="0"/>
                  <a:pt x="1621234" y="38804"/>
                  <a:pt x="1621234" y="86672"/>
                </a:cubicBezTo>
                <a:lnTo>
                  <a:pt x="1621234" y="780052"/>
                </a:lnTo>
                <a:cubicBezTo>
                  <a:pt x="1621234" y="827920"/>
                  <a:pt x="1582430" y="866724"/>
                  <a:pt x="1534562" y="866724"/>
                </a:cubicBezTo>
                <a:lnTo>
                  <a:pt x="86672" y="866724"/>
                </a:lnTo>
                <a:cubicBezTo>
                  <a:pt x="38804" y="866724"/>
                  <a:pt x="0" y="827920"/>
                  <a:pt x="0" y="780052"/>
                </a:cubicBezTo>
                <a:lnTo>
                  <a:pt x="0" y="866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45" tIns="48245" rIns="48245" bIns="4824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Quarterly Reports to HCT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271407" y="2617026"/>
            <a:ext cx="950318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STEPS</a:t>
            </a:r>
          </a:p>
        </p:txBody>
      </p:sp>
      <p:sp>
        <p:nvSpPr>
          <p:cNvPr id="18" name="Freeform 17"/>
          <p:cNvSpPr/>
          <p:nvPr/>
        </p:nvSpPr>
        <p:spPr>
          <a:xfrm rot="16200000">
            <a:off x="178215" y="4420354"/>
            <a:ext cx="1136703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latin typeface="Calibri Light" panose="020F0302020204030204" pitchFamily="34" charset="0"/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335316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address gender and GBV</a:t>
            </a:r>
            <a:br>
              <a:rPr lang="en-US" dirty="0"/>
            </a:br>
            <a:r>
              <a:rPr lang="en-US" dirty="0"/>
              <a:t>as </a:t>
            </a:r>
            <a:r>
              <a:rPr lang="en-US" dirty="0" err="1"/>
              <a:t>aprt</a:t>
            </a:r>
            <a:r>
              <a:rPr lang="en-US" dirty="0"/>
              <a:t> of core cluster function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CCPM should discuss on empowerment </a:t>
            </a:r>
            <a:r>
              <a:rPr lang="en-US" sz="2800" dirty="0" err="1"/>
              <a:t>programmes</a:t>
            </a:r>
            <a:r>
              <a:rPr lang="en-US" sz="2800" dirty="0"/>
              <a:t> to ensure nutrition and food security for slow onset emergencies:</a:t>
            </a:r>
          </a:p>
          <a:p>
            <a:r>
              <a:rPr lang="en-US" sz="2800" dirty="0"/>
              <a:t>How to asses need</a:t>
            </a:r>
          </a:p>
          <a:p>
            <a:r>
              <a:rPr lang="en-US" sz="2800" dirty="0"/>
              <a:t>Market and skill competencies in the context</a:t>
            </a:r>
          </a:p>
          <a:p>
            <a:r>
              <a:rPr lang="en-US" sz="2800" dirty="0"/>
              <a:t>The competencies to address the needs of women, girls and marginalized</a:t>
            </a:r>
          </a:p>
          <a:p>
            <a:r>
              <a:rPr lang="en-US" sz="2800" dirty="0"/>
              <a:t>Capacity building</a:t>
            </a:r>
          </a:p>
          <a:p>
            <a:r>
              <a:rPr lang="en-US" sz="2800" dirty="0"/>
              <a:t>Ensure services</a:t>
            </a:r>
          </a:p>
          <a:p>
            <a:r>
              <a:rPr lang="en-US" sz="2800" dirty="0"/>
              <a:t>Ensure income generation, livelihood to continue food security</a:t>
            </a:r>
          </a:p>
          <a:p>
            <a:r>
              <a:rPr lang="en-US" sz="2800" dirty="0"/>
              <a:t>Ensure social empowerment to reduce gender based violence</a:t>
            </a:r>
          </a:p>
          <a:p>
            <a:r>
              <a:rPr lang="en-US" sz="2800" dirty="0"/>
              <a:t>Develop social networks and complaint mechanism for protection from GBV, trafficking, abusing and exploitation from community, outsiders as well ass by the Aid workers following IASC GBV guideline.</a:t>
            </a:r>
          </a:p>
          <a:p>
            <a:r>
              <a:rPr lang="en-US" sz="2800" dirty="0"/>
              <a:t>Regular consultation and feedback from women, girls and marginalized</a:t>
            </a:r>
          </a:p>
          <a:p>
            <a:pPr>
              <a:lnSpc>
                <a:spcPct val="200000"/>
              </a:lnSpc>
            </a:pP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4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1000"/>
            <a:ext cx="8136904" cy="746761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Scores and </a:t>
            </a:r>
            <a:r>
              <a:rPr lang="en-US" b="1" i="1" dirty="0" err="1"/>
              <a:t>Colour</a:t>
            </a:r>
            <a:r>
              <a:rPr lang="en-US" b="1" i="1" dirty="0"/>
              <a:t> Coding for CCPM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371601"/>
          <a:ext cx="7753350" cy="380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0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    Score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Performance Status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&gt; 75%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51-75%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Satisfactory, needs </a:t>
                      </a:r>
                      <a:r>
                        <a:rPr lang="en-GB" sz="2000" u="none" dirty="0">
                          <a:solidFill>
                            <a:schemeClr val="tx1"/>
                          </a:solidFill>
                          <a:effectLst/>
                        </a:rPr>
                        <a:t>minor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 improvement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</a:rPr>
                        <a:t>26-50%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Unsatisfactory, needs major improvement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9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≤ 25%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Weak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79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Nutrition Clusters that have completed CCPM in 2016-2017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628800"/>
            <a:ext cx="8229600" cy="4525963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South Sudan</a:t>
            </a:r>
          </a:p>
          <a:p>
            <a:r>
              <a:rPr lang="en-US" dirty="0"/>
              <a:t>Somalia</a:t>
            </a:r>
          </a:p>
          <a:p>
            <a:r>
              <a:rPr lang="en-US" dirty="0"/>
              <a:t>Chad</a:t>
            </a:r>
          </a:p>
          <a:p>
            <a:r>
              <a:rPr lang="en-GB" dirty="0"/>
              <a:t>Niger</a:t>
            </a:r>
          </a:p>
          <a:p>
            <a:r>
              <a:rPr lang="en-GB" dirty="0"/>
              <a:t>Yemen</a:t>
            </a:r>
          </a:p>
          <a:p>
            <a:r>
              <a:rPr lang="en-GB" dirty="0"/>
              <a:t>Mali </a:t>
            </a:r>
          </a:p>
          <a:p>
            <a:r>
              <a:rPr lang="en-GB" dirty="0"/>
              <a:t>Congo, D.R</a:t>
            </a:r>
          </a:p>
          <a:p>
            <a:r>
              <a:rPr lang="en-GB" dirty="0"/>
              <a:t>Ethiopia</a:t>
            </a:r>
          </a:p>
          <a:p>
            <a:r>
              <a:rPr lang="en-GB" dirty="0"/>
              <a:t>Bangladesh</a:t>
            </a:r>
          </a:p>
          <a:p>
            <a:r>
              <a:rPr lang="en-GB" dirty="0"/>
              <a:t>Sudan</a:t>
            </a:r>
          </a:p>
          <a:p>
            <a:r>
              <a:rPr lang="en-GB" dirty="0"/>
              <a:t>Syria</a:t>
            </a:r>
          </a:p>
          <a:p>
            <a:r>
              <a:rPr lang="en-GB" dirty="0"/>
              <a:t>C.A.R.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8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1: Supporting service delivery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1252707"/>
            <a:ext cx="4038600" cy="648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Overall rating:</a:t>
            </a:r>
            <a:r>
              <a:rPr lang="en-US" dirty="0">
                <a:solidFill>
                  <a:srgbClr val="00B400"/>
                </a:solidFill>
              </a:rPr>
              <a:t> Good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60032" y="1900779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Challenges</a:t>
            </a:r>
          </a:p>
          <a:p>
            <a:r>
              <a:rPr lang="en-US" sz="2000" dirty="0"/>
              <a:t>Information flow between </a:t>
            </a:r>
            <a:r>
              <a:rPr lang="en-US" sz="2000" dirty="0" err="1"/>
              <a:t>MoH</a:t>
            </a:r>
            <a:r>
              <a:rPr lang="en-US" sz="2000" dirty="0"/>
              <a:t> and Nutrition Cluster, national and sub-national level and from Cluster team to partners is weak</a:t>
            </a:r>
          </a:p>
          <a:p>
            <a:r>
              <a:rPr lang="en-US" sz="2000" dirty="0"/>
              <a:t>Cluster approach and core function not well understood by some partners</a:t>
            </a:r>
          </a:p>
          <a:p>
            <a:r>
              <a:rPr lang="en-US" sz="2000" dirty="0"/>
              <a:t>Poor attendance of </a:t>
            </a:r>
            <a:r>
              <a:rPr lang="en-US" sz="2000" dirty="0" err="1"/>
              <a:t>mtgs</a:t>
            </a:r>
            <a:r>
              <a:rPr lang="en-US" sz="2000" dirty="0"/>
              <a:t> by </a:t>
            </a:r>
            <a:r>
              <a:rPr lang="en-US" sz="2000" dirty="0" err="1"/>
              <a:t>gov</a:t>
            </a:r>
            <a:r>
              <a:rPr lang="en-US" sz="2000" dirty="0"/>
              <a:t>  and tech staff in field based agencies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468" y="1927373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/>
              <a:t>What is working well…</a:t>
            </a:r>
          </a:p>
          <a:p>
            <a:r>
              <a:rPr lang="en-US" sz="2000" dirty="0"/>
              <a:t>In general, partners happy with how service delivery is going</a:t>
            </a:r>
          </a:p>
          <a:p>
            <a:pPr lvl="1"/>
            <a:r>
              <a:rPr lang="en-US" sz="1800" dirty="0" err="1"/>
              <a:t>Reg</a:t>
            </a:r>
            <a:r>
              <a:rPr lang="en-US" sz="1800" dirty="0"/>
              <a:t> </a:t>
            </a:r>
            <a:r>
              <a:rPr lang="en-US" sz="1800" dirty="0" err="1"/>
              <a:t>mtgs</a:t>
            </a:r>
            <a:r>
              <a:rPr lang="en-US" sz="1800" dirty="0"/>
              <a:t> are held</a:t>
            </a:r>
          </a:p>
          <a:p>
            <a:pPr lvl="1"/>
            <a:r>
              <a:rPr lang="en-US" sz="1800" dirty="0"/>
              <a:t>Partners list updated regularly</a:t>
            </a:r>
          </a:p>
          <a:p>
            <a:pPr lvl="1"/>
            <a:r>
              <a:rPr lang="en-US" sz="1800" dirty="0"/>
              <a:t>Websites developed </a:t>
            </a:r>
          </a:p>
          <a:p>
            <a:pPr lvl="1"/>
            <a:r>
              <a:rPr lang="en-US" sz="1800" dirty="0"/>
              <a:t>IM reporting tools available and used</a:t>
            </a:r>
          </a:p>
          <a:p>
            <a:pPr lvl="1"/>
            <a:r>
              <a:rPr lang="en-US" sz="1800" dirty="0"/>
              <a:t>Capacity mapping completed</a:t>
            </a:r>
          </a:p>
          <a:p>
            <a:pPr lvl="1"/>
            <a:r>
              <a:rPr lang="en-US" sz="1800" dirty="0"/>
              <a:t>Systems to avoid duplications in place</a:t>
            </a:r>
          </a:p>
        </p:txBody>
      </p:sp>
    </p:spTree>
    <p:extLst>
      <p:ext uri="{BB962C8B-B14F-4D97-AF65-F5344CB8AC3E}">
        <p14:creationId xmlns:p14="http://schemas.microsoft.com/office/powerpoint/2010/main" val="63235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12</Value>
      <Value>10</Value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>GNC Master package - 2018 Partners - Day 3 NCPT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EMOPSGCCU-1435067120-18646</_dlc_DocId>
    <_dlc_DocIdUrl xmlns="5858627f-d058-4b92-9b52-677b5fd7d454">
      <Url>https://unicef.sharepoint.com/teams/EMOPS-GCCU/_layouts/15/DocIdRedir.aspx?ID=EMOPSGCCU-1435067120-18646</Url>
      <Description>EMOPSGCCU-1435067120-18646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EC156-4BD7-4F62-B4D6-AAE5578E465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D0F7608-5509-4765-8184-02F664F8F8C7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93D39A9D-A2F4-4E3C-8167-8221DDDD658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B8569FD-82F5-4141-B225-75DD29CB1257}">
  <ds:schemaRefs>
    <ds:schemaRef ds:uri="a438dd15-07ca-4cdc-82a3-f2206b92025e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sharepoint/v4"/>
    <ds:schemaRef ds:uri="http://schemas.microsoft.com/sharepoint.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858627f-d058-4b92-9b52-677b5fd7d454"/>
    <ds:schemaRef ds:uri="ca283e0b-db31-4043-a2ef-b80661bf084a"/>
    <ds:schemaRef ds:uri="http://schemas.microsoft.com/sharepoint/v3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88CBFAD1-9BD5-4851-8A03-9385236E1D62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02208C4C-1A2E-4C1D-BE9D-3E5B11C01A1E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672</TotalTime>
  <Words>2164</Words>
  <Application>Microsoft Office PowerPoint</Application>
  <PresentationFormat>On-screen Show (4:3)</PresentationFormat>
  <Paragraphs>238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ヒラギノ明朝 ProN W3</vt:lpstr>
      <vt:lpstr>Office Theme</vt:lpstr>
      <vt:lpstr>3.1 Cluster / Sector Coordination Performance Monitoring (CCPM) </vt:lpstr>
      <vt:lpstr>CCPM</vt:lpstr>
      <vt:lpstr>The CCPM does not …</vt:lpstr>
      <vt:lpstr>When to implement the CCPM?</vt:lpstr>
      <vt:lpstr>What are the steps for CCPM?</vt:lpstr>
      <vt:lpstr>How to address gender and GBV as aprt of core cluster function</vt:lpstr>
      <vt:lpstr>Scores and Colour Coding for CCPM </vt:lpstr>
      <vt:lpstr>Nutrition Clusters that have completed CCPM in 2016-2017</vt:lpstr>
      <vt:lpstr>1: Supporting service delivery</vt:lpstr>
      <vt:lpstr>2: Informing strategic decision making of HC/HCT</vt:lpstr>
      <vt:lpstr>3: Planning and strategy development</vt:lpstr>
      <vt:lpstr>4: Implementation and Monitoring</vt:lpstr>
      <vt:lpstr>5: Build capacity for contingency/preparedness</vt:lpstr>
      <vt:lpstr>6: Advocacy</vt:lpstr>
      <vt:lpstr>7: Accountability to affected people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Cluster / Sector Coordination Performance Monitoring (CCPM)</dc:title>
  <dc:creator>Ayadil Saparbekov</dc:creator>
  <cp:lastModifiedBy>Diogo Loureiro Jurema</cp:lastModifiedBy>
  <cp:revision>26</cp:revision>
  <dcterms:created xsi:type="dcterms:W3CDTF">2017-10-18T13:29:41Z</dcterms:created>
  <dcterms:modified xsi:type="dcterms:W3CDTF">2019-11-22T15:32:26Z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fe945394-e597-49f4-9f0e-4838add9d317</vt:lpwstr>
  </property>
</Properties>
</file>