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2"/>
  </p:notesMasterIdLst>
  <p:handoutMasterIdLst>
    <p:handoutMasterId r:id="rId23"/>
  </p:handoutMasterIdLst>
  <p:sldIdLst>
    <p:sldId id="257" r:id="rId8"/>
    <p:sldId id="258" r:id="rId9"/>
    <p:sldId id="277" r:id="rId10"/>
    <p:sldId id="261" r:id="rId11"/>
    <p:sldId id="300" r:id="rId12"/>
    <p:sldId id="297" r:id="rId13"/>
    <p:sldId id="294" r:id="rId14"/>
    <p:sldId id="298" r:id="rId15"/>
    <p:sldId id="299" r:id="rId16"/>
    <p:sldId id="302" r:id="rId17"/>
    <p:sldId id="303" r:id="rId18"/>
    <p:sldId id="304" r:id="rId19"/>
    <p:sldId id="305"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D7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30F73-1CC0-4E69-AD43-76260A1A1CD7}" v="9" dt="2019-11-22T15:28:32.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83463" autoAdjust="0"/>
  </p:normalViewPr>
  <p:slideViewPr>
    <p:cSldViewPr>
      <p:cViewPr varScale="1">
        <p:scale>
          <a:sx n="85" d="100"/>
          <a:sy n="85" d="100"/>
        </p:scale>
        <p:origin x="61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D9530F73-1CC0-4E69-AD43-76260A1A1CD7}"/>
    <pc:docChg chg="custSel modSld modMainMaster">
      <pc:chgData name="Diogo Loureiro Jurema" userId="9dfde3f0-34dd-48c5-90ef-eaf27597f482" providerId="ADAL" clId="{D9530F73-1CC0-4E69-AD43-76260A1A1CD7}" dt="2019-11-22T15:28:32.834" v="8" actId="14100"/>
      <pc:docMkLst>
        <pc:docMk/>
      </pc:docMkLst>
      <pc:sldChg chg="delSp">
        <pc:chgData name="Diogo Loureiro Jurema" userId="9dfde3f0-34dd-48c5-90ef-eaf27597f482" providerId="ADAL" clId="{D9530F73-1CC0-4E69-AD43-76260A1A1CD7}" dt="2019-11-22T15:27:51.851" v="0" actId="478"/>
        <pc:sldMkLst>
          <pc:docMk/>
          <pc:sldMk cId="2083858660" sldId="257"/>
        </pc:sldMkLst>
        <pc:picChg chg="del">
          <ac:chgData name="Diogo Loureiro Jurema" userId="9dfde3f0-34dd-48c5-90ef-eaf27597f482" providerId="ADAL" clId="{D9530F73-1CC0-4E69-AD43-76260A1A1CD7}" dt="2019-11-22T15:27:51.851" v="0" actId="478"/>
          <ac:picMkLst>
            <pc:docMk/>
            <pc:sldMk cId="2083858660" sldId="257"/>
            <ac:picMk id="2" creationId="{00000000-0000-0000-0000-000000000000}"/>
          </ac:picMkLst>
        </pc:picChg>
      </pc:sldChg>
      <pc:sldChg chg="modSp">
        <pc:chgData name="Diogo Loureiro Jurema" userId="9dfde3f0-34dd-48c5-90ef-eaf27597f482" providerId="ADAL" clId="{D9530F73-1CC0-4E69-AD43-76260A1A1CD7}" dt="2019-11-22T15:28:22.219" v="7" actId="1035"/>
        <pc:sldMkLst>
          <pc:docMk/>
          <pc:sldMk cId="1818236280" sldId="277"/>
        </pc:sldMkLst>
        <pc:spChg chg="mod">
          <ac:chgData name="Diogo Loureiro Jurema" userId="9dfde3f0-34dd-48c5-90ef-eaf27597f482" providerId="ADAL" clId="{D9530F73-1CC0-4E69-AD43-76260A1A1CD7}" dt="2019-11-22T15:28:22.219" v="7" actId="1035"/>
          <ac:spMkLst>
            <pc:docMk/>
            <pc:sldMk cId="1818236280" sldId="277"/>
            <ac:spMk id="17" creationId="{BCDBC747-7129-4FAA-9C38-BA327AC3E0F0}"/>
          </ac:spMkLst>
        </pc:spChg>
        <pc:grpChg chg="mod">
          <ac:chgData name="Diogo Loureiro Jurema" userId="9dfde3f0-34dd-48c5-90ef-eaf27597f482" providerId="ADAL" clId="{D9530F73-1CC0-4E69-AD43-76260A1A1CD7}" dt="2019-11-22T15:28:22.219" v="7" actId="1035"/>
          <ac:grpSpMkLst>
            <pc:docMk/>
            <pc:sldMk cId="1818236280" sldId="277"/>
            <ac:grpSpMk id="18" creationId="{386C1B5D-C5F2-457B-8CB0-C0A5E9D05504}"/>
          </ac:grpSpMkLst>
        </pc:grpChg>
      </pc:sldChg>
      <pc:sldChg chg="modSp">
        <pc:chgData name="Diogo Loureiro Jurema" userId="9dfde3f0-34dd-48c5-90ef-eaf27597f482" providerId="ADAL" clId="{D9530F73-1CC0-4E69-AD43-76260A1A1CD7}" dt="2019-11-22T15:28:32.834" v="8" actId="14100"/>
        <pc:sldMkLst>
          <pc:docMk/>
          <pc:sldMk cId="1310313939" sldId="297"/>
        </pc:sldMkLst>
        <pc:spChg chg="mod">
          <ac:chgData name="Diogo Loureiro Jurema" userId="9dfde3f0-34dd-48c5-90ef-eaf27597f482" providerId="ADAL" clId="{D9530F73-1CC0-4E69-AD43-76260A1A1CD7}" dt="2019-11-22T15:28:32.834" v="8" actId="14100"/>
          <ac:spMkLst>
            <pc:docMk/>
            <pc:sldMk cId="1310313939" sldId="297"/>
            <ac:spMk id="8" creationId="{00000000-0000-0000-0000-000000000000}"/>
          </ac:spMkLst>
        </pc:spChg>
      </pc:sldChg>
      <pc:sldMasterChg chg="addSp delSp modSp">
        <pc:chgData name="Diogo Loureiro Jurema" userId="9dfde3f0-34dd-48c5-90ef-eaf27597f482" providerId="ADAL" clId="{D9530F73-1CC0-4E69-AD43-76260A1A1CD7}" dt="2019-11-22T15:28:07.058" v="3" actId="1076"/>
        <pc:sldMasterMkLst>
          <pc:docMk/>
          <pc:sldMasterMk cId="75654515" sldId="2147483660"/>
        </pc:sldMasterMkLst>
        <pc:spChg chg="del">
          <ac:chgData name="Diogo Loureiro Jurema" userId="9dfde3f0-34dd-48c5-90ef-eaf27597f482" providerId="ADAL" clId="{D9530F73-1CC0-4E69-AD43-76260A1A1CD7}" dt="2019-11-22T15:28:00.902" v="1" actId="478"/>
          <ac:spMkLst>
            <pc:docMk/>
            <pc:sldMasterMk cId="75654515" sldId="2147483660"/>
            <ac:spMk id="6" creationId="{00000000-0000-0000-0000-000000000000}"/>
          </ac:spMkLst>
        </pc:spChg>
        <pc:picChg chg="add mod">
          <ac:chgData name="Diogo Loureiro Jurema" userId="9dfde3f0-34dd-48c5-90ef-eaf27597f482" providerId="ADAL" clId="{D9530F73-1CC0-4E69-AD43-76260A1A1CD7}" dt="2019-11-22T15:28:07.058" v="3" actId="1076"/>
          <ac:picMkLst>
            <pc:docMk/>
            <pc:sldMasterMk cId="75654515" sldId="2147483660"/>
            <ac:picMk id="7" creationId="{EEDEE8EF-6768-4459-96D7-B7AE2E20C947}"/>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6642B-1464-4996-8CF6-B9909B03A929}" type="datetimeFigureOut">
              <a:rPr lang="en-US" smtClean="0"/>
              <a:t>11/22/2019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B5B349-5B0E-4E61-9200-A641C0826F1F}" type="slidenum">
              <a:rPr lang="en-US" smtClean="0"/>
              <a:t>‹#›</a:t>
            </a:fld>
            <a:endParaRPr lang="en-US"/>
          </a:p>
        </p:txBody>
      </p:sp>
    </p:spTree>
    <p:extLst>
      <p:ext uri="{BB962C8B-B14F-4D97-AF65-F5344CB8AC3E}">
        <p14:creationId xmlns:p14="http://schemas.microsoft.com/office/powerpoint/2010/main" val="885928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0BD3C-7D8B-4605-9146-8FF3D4AF138F}" type="datetimeFigureOut">
              <a:rPr lang="en-US" smtClean="0"/>
              <a:t>11/22/2019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C24B8-537F-4577-B3F7-C2BBB81CD2C5}" type="slidenum">
              <a:rPr lang="en-US" smtClean="0"/>
              <a:t>‹#›</a:t>
            </a:fld>
            <a:endParaRPr lang="en-US"/>
          </a:p>
        </p:txBody>
      </p:sp>
    </p:spTree>
    <p:extLst>
      <p:ext uri="{BB962C8B-B14F-4D97-AF65-F5344CB8AC3E}">
        <p14:creationId xmlns:p14="http://schemas.microsoft.com/office/powerpoint/2010/main" val="382757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Information management is an effective tool in supporting emergency response. Used in coordination, information management can provide decision makers with the best available picture of emergency situations on which to develop or modify their strategies. Information management is a continuum, running alongside strategic development and monitoring. The process starts with the gathering of raw data. These datasets are collated and turned into information on which to build knowledge and an understanding of the emergency. That information needs to then be disseminated widely and rapidly. Partners providing the raw data will see the benefit of receiving useful information, and will provide more data.</a:t>
            </a:r>
            <a:endParaRPr lang="en-US" sz="1200" kern="1200" dirty="0">
              <a:solidFill>
                <a:schemeClr val="tx1"/>
              </a:solidFill>
              <a:effectLst/>
              <a:latin typeface="+mn-lt"/>
              <a:ea typeface="+mn-ea"/>
              <a:cs typeface="+mn-cs"/>
            </a:endParaRPr>
          </a:p>
          <a:p>
            <a:endParaRPr lang="en-US" dirty="0"/>
          </a:p>
          <a:p>
            <a:pPr defTabSz="101958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60125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https://ir.humanitarianresponse.info/indicators/cluster/nutrition</a:t>
            </a:r>
          </a:p>
          <a:p>
            <a:pPr defTabSz="966338">
              <a:defRPr/>
            </a:pPr>
            <a:r>
              <a:rPr lang="en-GB" dirty="0"/>
              <a:t>Demonstrate</a:t>
            </a:r>
            <a:r>
              <a:rPr lang="en-GB" baseline="0" dirty="0"/>
              <a:t> on computer to participants</a:t>
            </a:r>
            <a:endParaRPr lang="en-GB" dirty="0"/>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12</a:t>
            </a:fld>
            <a:endParaRPr lang="fr-FR"/>
          </a:p>
        </p:txBody>
      </p:sp>
    </p:spTree>
    <p:extLst>
      <p:ext uri="{BB962C8B-B14F-4D97-AF65-F5344CB8AC3E}">
        <p14:creationId xmlns:p14="http://schemas.microsoft.com/office/powerpoint/2010/main" val="12813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altLang="en-US" dirty="0"/>
              <a:t>NCC Handbook Chapter 3.1.2</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21172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Adopting a structured approach to planning and decision making is important so that information needs are clear.</a:t>
            </a:r>
          </a:p>
          <a:p>
            <a:pPr eaLnBrk="1" hangingPunct="1"/>
            <a:r>
              <a:rPr lang="en-US" altLang="en-US" dirty="0"/>
              <a:t>Regular communication will help build networks and relationships, and gather up-to-date information.</a:t>
            </a:r>
          </a:p>
          <a:p>
            <a:pPr eaLnBrk="1" hangingPunct="1"/>
            <a:r>
              <a:rPr lang="en-US" altLang="en-US" dirty="0"/>
              <a:t>Sharing information promotes a common understanding - if I provide good info you will come back; need to share it with all</a:t>
            </a:r>
          </a:p>
          <a:p>
            <a:pPr eaLnBrk="1" hangingPunct="1"/>
            <a:r>
              <a:rPr lang="en-US" altLang="en-US" dirty="0"/>
              <a:t>It’s about Added Value.</a:t>
            </a:r>
          </a:p>
          <a:p>
            <a:pPr eaLnBrk="1" hangingPunct="1"/>
            <a:r>
              <a:rPr lang="en-GB" altLang="en-US" dirty="0"/>
              <a:t>Of all of those words are their any which are more important?</a:t>
            </a:r>
          </a:p>
          <a:p>
            <a:pPr eaLnBrk="1" hangingPunct="1"/>
            <a:r>
              <a:rPr lang="en-GB" altLang="en-US" dirty="0"/>
              <a:t>Yes – EVIDENCE BASED.  This is vital if SOF is to be effective.</a:t>
            </a:r>
          </a:p>
          <a:p>
            <a:pPr defTabSz="101958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29678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altLang="en-US" dirty="0"/>
              <a:t>NCC Handbook Chapter 3.1.2</a:t>
            </a:r>
          </a:p>
          <a:p>
            <a:r>
              <a:rPr lang="en-GB" sz="2800" dirty="0"/>
              <a:t>Increasing examples of adapting IM tools and processes to include qualitative data from affected communities</a:t>
            </a:r>
          </a:p>
          <a:p>
            <a:pPr lvl="1"/>
            <a:r>
              <a:rPr lang="en-GB" sz="2400" dirty="0"/>
              <a:t>SMS for community level data collection and  feedback</a:t>
            </a:r>
          </a:p>
          <a:p>
            <a:pPr lvl="1"/>
            <a:r>
              <a:rPr lang="en-GB" sz="2400" dirty="0"/>
              <a:t>Common platforms to consolidate feedback data</a:t>
            </a:r>
          </a:p>
          <a:p>
            <a:pPr lvl="1"/>
            <a:r>
              <a:rPr lang="en-GB" sz="2400" dirty="0"/>
              <a:t>Common approaches to perception surveys and focus groups</a:t>
            </a:r>
          </a:p>
          <a:p>
            <a:r>
              <a:rPr lang="en-GB" sz="2800" dirty="0"/>
              <a:t>If used well, this can help triangulate and validate other data and identify gaps or issues in the response</a:t>
            </a:r>
          </a:p>
          <a:p>
            <a:r>
              <a:rPr lang="en-GB" sz="2800" dirty="0"/>
              <a:t>IM can support clusters to define key information needs and products to support effective decision-making</a:t>
            </a:r>
          </a:p>
          <a:p>
            <a:r>
              <a:rPr lang="en-GB" sz="2800" dirty="0"/>
              <a:t>But making use of the data and analysis is the responsibility of the cluster, not IM</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703391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19583" eaLnBrk="0" fontAlgn="base" hangingPunct="0">
              <a:spcBef>
                <a:spcPct val="30000"/>
              </a:spcBef>
              <a:spcAft>
                <a:spcPct val="0"/>
              </a:spcAft>
              <a:defRPr/>
            </a:pPr>
            <a:r>
              <a:rPr lang="en-GB" dirty="0"/>
              <a:t>It is the job of the coordinator</a:t>
            </a:r>
            <a:r>
              <a:rPr lang="en-GB" baseline="0" dirty="0"/>
              <a:t> to interpret the data, not the IMO. The IMO can look for problems, outliers and may be familiar with Nutrition in Emergencies but might also not have programmatic knowledge. Its not their role to interpret what the data means for programming. </a:t>
            </a:r>
          </a:p>
          <a:p>
            <a:pPr defTabSz="1019583" eaLnBrk="0" fontAlgn="base" hangingPunct="0">
              <a:spcBef>
                <a:spcPct val="30000"/>
              </a:spcBef>
              <a:spcAft>
                <a:spcPct val="0"/>
              </a:spcAft>
              <a:defRPr/>
            </a:pPr>
            <a:endParaRPr lang="en-GB" baseline="0" dirty="0"/>
          </a:p>
          <a:p>
            <a:pPr defTabSz="1019583" eaLnBrk="0" fontAlgn="base" hangingPunct="0">
              <a:spcBef>
                <a:spcPct val="30000"/>
              </a:spcBef>
              <a:spcAft>
                <a:spcPct val="0"/>
              </a:spcAft>
              <a:defRPr/>
            </a:pPr>
            <a:r>
              <a:rPr lang="en-GB" baseline="0" dirty="0"/>
              <a:t>The IMO and CC can work together at multiple points in the program cycle to make sure the best decisions are being made e.g. when assessment questions are chosen and database parameters established, as well as agreeing on how to present information for best effect. You are a team. </a:t>
            </a:r>
          </a:p>
          <a:p>
            <a:pPr defTabSz="1019583" eaLnBrk="0" fontAlgn="base" hangingPunct="0">
              <a:spcBef>
                <a:spcPct val="30000"/>
              </a:spcBef>
              <a:spcAft>
                <a:spcPct val="0"/>
              </a:spcAft>
              <a:defRPr/>
            </a:pPr>
            <a:endParaRPr lang="en-GB" baseline="0" dirty="0"/>
          </a:p>
          <a:p>
            <a:pPr defTabSz="1019583" eaLnBrk="0" fontAlgn="base" hangingPunct="0">
              <a:spcBef>
                <a:spcPct val="30000"/>
              </a:spcBef>
              <a:spcAft>
                <a:spcPct val="0"/>
              </a:spcAft>
              <a:defRPr/>
            </a:pPr>
            <a:r>
              <a:rPr lang="en-GB" baseline="0" dirty="0"/>
              <a:t>If partners are not providing data correctly or on time for reporting, and this happens repeatedly, its key for dialogue to be had on why its happening to try </a:t>
            </a:r>
            <a:r>
              <a:rPr lang="en-GB" baseline="0"/>
              <a:t>and resolve it. </a:t>
            </a:r>
          </a:p>
          <a:p>
            <a:pPr defTabSz="101958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62543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GB" dirty="0"/>
              <a:t>These are the common products that clusters contribute to with data from partners that reflect progress,</a:t>
            </a:r>
            <a:r>
              <a:rPr lang="en-GB" baseline="0" dirty="0"/>
              <a:t> gaps </a:t>
            </a:r>
            <a:r>
              <a:rPr lang="en-GB" baseline="0" dirty="0" err="1"/>
              <a:t>ect</a:t>
            </a:r>
            <a:r>
              <a:rPr lang="en-GB" baseline="0" dirty="0"/>
              <a:t> linked to the HRP across sectors. </a:t>
            </a:r>
            <a:endParaRPr dirty="0"/>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081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altLang="en-US" dirty="0"/>
              <a:t>NCC Handbook Chapter 3.1.2</a:t>
            </a:r>
          </a:p>
          <a:p>
            <a:r>
              <a:rPr lang="en-GB" sz="2800" dirty="0"/>
              <a:t>Increasing examples of adapting IM tools and processes to include qualitative data from affected communities</a:t>
            </a:r>
          </a:p>
          <a:p>
            <a:pPr lvl="1"/>
            <a:r>
              <a:rPr lang="en-GB" sz="2400" dirty="0"/>
              <a:t>SMS for community level data collection and  feedback</a:t>
            </a:r>
          </a:p>
          <a:p>
            <a:pPr lvl="1"/>
            <a:r>
              <a:rPr lang="en-GB" sz="2400" dirty="0"/>
              <a:t>Common platforms to consolidate feedback data</a:t>
            </a:r>
          </a:p>
          <a:p>
            <a:pPr lvl="1"/>
            <a:r>
              <a:rPr lang="en-GB" sz="2400" dirty="0"/>
              <a:t>Common approaches to perception surveys and focus groups</a:t>
            </a:r>
          </a:p>
          <a:p>
            <a:r>
              <a:rPr lang="en-GB" sz="2800" dirty="0"/>
              <a:t>If used well, this can help triangulate and validate other data and identify gaps or issues in the response</a:t>
            </a:r>
          </a:p>
          <a:p>
            <a:r>
              <a:rPr lang="en-GB" sz="2800" dirty="0"/>
              <a:t>IM can support clusters to define key information needs and products to support effective decision-making</a:t>
            </a:r>
          </a:p>
          <a:p>
            <a:r>
              <a:rPr lang="en-GB" sz="2800" dirty="0"/>
              <a:t>But making use of the data and analysis is the responsibility of the cluster, not IM</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1439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US" altLang="en-US" dirty="0"/>
              <a:t>NCC Handbook Chapter 3.1.2</a:t>
            </a:r>
          </a:p>
          <a:p>
            <a:r>
              <a:rPr lang="en-GB" sz="2800" dirty="0"/>
              <a:t>Increasing examples of adapting IM tools and processes to include qualitative data from affected communities</a:t>
            </a:r>
          </a:p>
          <a:p>
            <a:pPr lvl="1"/>
            <a:r>
              <a:rPr lang="en-GB" sz="2400" dirty="0"/>
              <a:t>SMS for community level data collection and  feedback</a:t>
            </a:r>
          </a:p>
          <a:p>
            <a:pPr lvl="1"/>
            <a:r>
              <a:rPr lang="en-GB" sz="2400" dirty="0"/>
              <a:t>Common platforms to consolidate feedback data</a:t>
            </a:r>
          </a:p>
          <a:p>
            <a:pPr lvl="1"/>
            <a:r>
              <a:rPr lang="en-GB" sz="2400" dirty="0"/>
              <a:t>Common approaches to perception surveys and focus groups</a:t>
            </a:r>
          </a:p>
          <a:p>
            <a:r>
              <a:rPr lang="en-GB" sz="2800" dirty="0"/>
              <a:t>If used well, this can help triangulate and validate other data and identify gaps or issues in the response</a:t>
            </a:r>
          </a:p>
          <a:p>
            <a:r>
              <a:rPr lang="en-GB" sz="2800" dirty="0"/>
              <a:t>IM can support clusters to define key information needs and products to support effective decision-making</a:t>
            </a:r>
          </a:p>
          <a:p>
            <a:r>
              <a:rPr lang="en-GB" sz="2800" dirty="0"/>
              <a:t>But making use of the data and analysis is the responsibility of the cluster, not IM</a:t>
            </a:r>
          </a:p>
          <a:p>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55645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the GNC IM toolkit, checklist and Indicators Registry noting that we will explore them as we go through group work </a:t>
            </a:r>
            <a:endParaRPr lang="en-GB" dirty="0"/>
          </a:p>
        </p:txBody>
      </p:sp>
      <p:sp>
        <p:nvSpPr>
          <p:cNvPr id="4" name="Slide Number Placeholder 3"/>
          <p:cNvSpPr>
            <a:spLocks noGrp="1"/>
          </p:cNvSpPr>
          <p:nvPr>
            <p:ph type="sldNum" sz="quarter" idx="10"/>
          </p:nvPr>
        </p:nvSpPr>
        <p:spPr/>
        <p:txBody>
          <a:bodyPr/>
          <a:lstStyle/>
          <a:p>
            <a:fld id="{22962DCC-0CC5-44F4-B85C-4B53F16F81A3}"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78972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https://ir.humanitarianresponse.info/indicators/cluster/nutrition</a:t>
            </a:r>
          </a:p>
          <a:p>
            <a:pPr defTabSz="966338">
              <a:defRPr/>
            </a:pPr>
            <a:r>
              <a:rPr lang="en-GB" dirty="0"/>
              <a:t>Demonstrate</a:t>
            </a:r>
            <a:r>
              <a:rPr lang="en-GB" baseline="0" dirty="0"/>
              <a:t> on computer to participants</a:t>
            </a:r>
            <a:endParaRPr lang="en-GB" dirty="0"/>
          </a:p>
          <a:p>
            <a:endParaRPr lang="en-GB" dirty="0"/>
          </a:p>
        </p:txBody>
      </p:sp>
      <p:sp>
        <p:nvSpPr>
          <p:cNvPr id="4" name="Slide Number Placeholder 3"/>
          <p:cNvSpPr>
            <a:spLocks noGrp="1"/>
          </p:cNvSpPr>
          <p:nvPr>
            <p:ph type="sldNum" sz="quarter" idx="10"/>
          </p:nvPr>
        </p:nvSpPr>
        <p:spPr/>
        <p:txBody>
          <a:bodyPr/>
          <a:lstStyle/>
          <a:p>
            <a:fld id="{2D283407-2411-40E7-977E-DEAC0869E54A}" type="slidenum">
              <a:rPr lang="fr-FR" smtClean="0"/>
              <a:t>11</a:t>
            </a:fld>
            <a:endParaRPr lang="fr-FR"/>
          </a:p>
        </p:txBody>
      </p:sp>
    </p:spTree>
    <p:extLst>
      <p:ext uri="{BB962C8B-B14F-4D97-AF65-F5344CB8AC3E}">
        <p14:creationId xmlns:p14="http://schemas.microsoft.com/office/powerpoint/2010/main" val="46148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1D15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dirty="0">
              <a:solidFill>
                <a:prstClr val="black">
                  <a:tint val="75000"/>
                </a:prstClr>
              </a:solidFill>
            </a:endParaRPr>
          </a:p>
        </p:txBody>
      </p:sp>
      <p:sp>
        <p:nvSpPr>
          <p:cNvPr id="8" name="Title 4"/>
          <p:cNvSpPr>
            <a:spLocks noGrp="1"/>
          </p:cNvSpPr>
          <p:nvPr>
            <p:ph type="ctrTitle" hasCustomPrompt="1"/>
          </p:nvPr>
        </p:nvSpPr>
        <p:spPr>
          <a:xfrm>
            <a:off x="683568" y="1700808"/>
            <a:ext cx="7772400" cy="2088232"/>
          </a:xfrm>
          <a:noFill/>
        </p:spPr>
        <p:txBody>
          <a:bodyPr>
            <a:normAutofit/>
          </a:bodyPr>
          <a:lstStyle>
            <a:lvl1pPr>
              <a:defRPr sz="6000" b="1">
                <a:solidFill>
                  <a:schemeClr val="bg1"/>
                </a:solidFill>
                <a:latin typeface="+mn-lt"/>
              </a:defRPr>
            </a:lvl1pPr>
          </a:lstStyle>
          <a:p>
            <a:r>
              <a:rPr lang="en-US" dirty="0"/>
              <a:t>Title</a:t>
            </a:r>
          </a:p>
        </p:txBody>
      </p:sp>
    </p:spTree>
    <p:extLst>
      <p:ext uri="{BB962C8B-B14F-4D97-AF65-F5344CB8AC3E}">
        <p14:creationId xmlns:p14="http://schemas.microsoft.com/office/powerpoint/2010/main" val="409963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81076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248400"/>
            <a:ext cx="2133600" cy="457200"/>
          </a:xfrm>
          <a:prstGeom prst="rect">
            <a:avLst/>
          </a:prstGeo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1960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a:t>Click icon to add chart</a:t>
            </a:r>
            <a:endParaRPr lang="en-CA" noProof="0"/>
          </a:p>
        </p:txBody>
      </p:sp>
      <p:sp>
        <p:nvSpPr>
          <p:cNvPr id="4" name="Rectangle 1030"/>
          <p:cNvSpPr>
            <a:spLocks noGrp="1" noChangeArrowheads="1"/>
          </p:cNvSpPr>
          <p:nvPr>
            <p:ph type="sldNum" sz="quarter" idx="10"/>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3084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10"/>
          <p:cNvSpPr>
            <a:spLocks noGrp="1" noChangeArrowheads="1"/>
          </p:cNvSpPr>
          <p:nvPr>
            <p:ph type="sldNum" sz="quarter" idx="11"/>
          </p:nvPr>
        </p:nvSpPr>
        <p:spPr>
          <a:xfrm>
            <a:off x="6553200" y="6356350"/>
            <a:ext cx="2133600" cy="365125"/>
          </a:xfrm>
          <a:prstGeom prst="rect">
            <a:avLst/>
          </a:prstGeom>
        </p:spPr>
        <p:txBody>
          <a:bodyPr/>
          <a:lstStyle>
            <a:lvl1pPr>
              <a:defRPr/>
            </a:lvl1p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a:t>NCC Training 2013</a:t>
            </a:r>
          </a:p>
        </p:txBody>
      </p:sp>
    </p:spTree>
    <p:extLst>
      <p:ext uri="{BB962C8B-B14F-4D97-AF65-F5344CB8AC3E}">
        <p14:creationId xmlns:p14="http://schemas.microsoft.com/office/powerpoint/2010/main" val="1210462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
        <p:nvSpPr>
          <p:cNvPr id="7" name="Rectangle 18"/>
          <p:cNvSpPr txBox="1">
            <a:spLocks noChangeArrowheads="1"/>
          </p:cNvSpPr>
          <p:nvPr userDrawn="1"/>
        </p:nvSpPr>
        <p:spPr>
          <a:xfrm>
            <a:off x="0" y="-14729"/>
            <a:ext cx="9144000" cy="1143000"/>
          </a:xfrm>
          <a:prstGeom prst="rect">
            <a:avLst/>
          </a:prstGeom>
          <a:solidFill>
            <a:srgbClr val="C1D150"/>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891760">
              <a:defRPr/>
            </a:pPr>
            <a:endParaRPr lang="en-GB" sz="3848" b="1" dirty="0">
              <a:solidFill>
                <a:prstClr val="white"/>
              </a:solidFill>
              <a:latin typeface="Century Gothic" pitchFamily="34" charset="0"/>
            </a:endParaRPr>
          </a:p>
        </p:txBody>
      </p:sp>
      <p:sp>
        <p:nvSpPr>
          <p:cNvPr id="2" name="Title 1"/>
          <p:cNvSpPr>
            <a:spLocks noGrp="1"/>
          </p:cNvSpPr>
          <p:nvPr>
            <p:ph type="title"/>
          </p:nvPr>
        </p:nvSpPr>
        <p:spPr>
          <a:xfrm>
            <a:off x="0" y="-14729"/>
            <a:ext cx="9144000" cy="1143000"/>
          </a:xfrm>
          <a:noFill/>
        </p:spPr>
        <p:txBody>
          <a:bodyPr/>
          <a:lstStyle>
            <a:lvl1pPr>
              <a:defRPr b="1">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endParaRPr lang="fr-FR" dirty="0"/>
          </a:p>
        </p:txBody>
      </p:sp>
    </p:spTree>
    <p:extLst>
      <p:ext uri="{BB962C8B-B14F-4D97-AF65-F5344CB8AC3E}">
        <p14:creationId xmlns:p14="http://schemas.microsoft.com/office/powerpoint/2010/main" val="395267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956513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1290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solidFill>
                  <a:prstClr val="black">
                    <a:tint val="75000"/>
                  </a:prstClr>
                </a:solidFill>
              </a:rPr>
              <a:pPr/>
              <a:t>22/11/2019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r>
              <a:rPr lang="fr-FR">
                <a:solidFill>
                  <a:prstClr val="black">
                    <a:tint val="75000"/>
                  </a:prstClr>
                </a:solidFill>
              </a:rPr>
              <a:t>NCC Training 2013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059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3700341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7"/>
          <p:cNvSpPr>
            <a:spLocks noGrp="1"/>
          </p:cNvSpPr>
          <p:nvPr>
            <p:ph type="ftr" sz="quarter" idx="11"/>
          </p:nvPr>
        </p:nvSpPr>
        <p:spPr/>
        <p:txBody>
          <a:bodyPr/>
          <a:lstStyle/>
          <a:p>
            <a:r>
              <a:rPr lang="fr-FR">
                <a:solidFill>
                  <a:prstClr val="black">
                    <a:tint val="75000"/>
                  </a:prstClr>
                </a:solidFill>
              </a:rPr>
              <a:t>NCC Training 2013</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4459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a:t>Click to edit Master title style</a:t>
            </a:r>
            <a:endParaRPr lang="fr-FR" dirty="0"/>
          </a:p>
        </p:txBody>
      </p:sp>
      <p:sp>
        <p:nvSpPr>
          <p:cNvPr id="4" name="Footer Placeholder 3"/>
          <p:cNvSpPr>
            <a:spLocks noGrp="1"/>
          </p:cNvSpPr>
          <p:nvPr>
            <p:ph type="ftr" sz="quarter" idx="11"/>
          </p:nvPr>
        </p:nvSpPr>
        <p:spPr/>
        <p:txBody>
          <a:bodyPr/>
          <a:lstStyle/>
          <a:p>
            <a:r>
              <a:rPr lang="fr-FR">
                <a:solidFill>
                  <a:prstClr val="black">
                    <a:tint val="75000"/>
                  </a:prstClr>
                </a:solidFill>
              </a:rPr>
              <a:t>NCC Training 2013</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070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a:solidFill>
                  <a:prstClr val="black">
                    <a:tint val="75000"/>
                  </a:prstClr>
                </a:solidFill>
              </a:rPr>
              <a:t>NCC Training 2013</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9803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fr-FR">
                <a:solidFill>
                  <a:prstClr val="black">
                    <a:tint val="75000"/>
                  </a:prstClr>
                </a:solidFill>
              </a:rPr>
              <a:t>NCC Training 2013</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63A8DF2-A33D-47C5-8292-C15D51C2C28A}"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961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solidFill>
                  <a:prstClr val="black">
                    <a:tint val="75000"/>
                  </a:prstClr>
                </a:solidFill>
              </a:rPr>
              <a:pPr/>
              <a:t>22/11/2019</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solidFill>
                  <a:prstClr val="black">
                    <a:tint val="75000"/>
                  </a:prstClr>
                </a:solidFill>
              </a:rPr>
              <a:t>NCC Training 2013</a:t>
            </a:r>
          </a:p>
        </p:txBody>
      </p:sp>
      <p:pic>
        <p:nvPicPr>
          <p:cNvPr id="7" name="Picture 3">
            <a:extLst>
              <a:ext uri="{FF2B5EF4-FFF2-40B4-BE49-F238E27FC236}">
                <a16:creationId xmlns:a16="http://schemas.microsoft.com/office/drawing/2014/main" id="{EEDEE8EF-6768-4459-96D7-B7AE2E20C94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764284" y="6374909"/>
            <a:ext cx="922516" cy="32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54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ir.hpc.tools/en/applications/ir/indicators/global-clusters/9"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2.6 Information Management</a:t>
            </a:r>
          </a:p>
        </p:txBody>
      </p:sp>
    </p:spTree>
    <p:extLst>
      <p:ext uri="{BB962C8B-B14F-4D97-AF65-F5344CB8AC3E}">
        <p14:creationId xmlns:p14="http://schemas.microsoft.com/office/powerpoint/2010/main" val="208385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 toolkit and Indicators Registry </a:t>
            </a:r>
            <a:endParaRPr lang="en-US" dirty="0"/>
          </a:p>
        </p:txBody>
      </p:sp>
      <p:sp>
        <p:nvSpPr>
          <p:cNvPr id="7" name="Rectangle 3"/>
          <p:cNvSpPr>
            <a:spLocks noGrp="1" noChangeArrowheads="1"/>
          </p:cNvSpPr>
          <p:nvPr>
            <p:ph type="body" idx="4294967295"/>
          </p:nvPr>
        </p:nvSpPr>
        <p:spPr>
          <a:xfrm>
            <a:off x="107504" y="1316911"/>
            <a:ext cx="8928992" cy="5541089"/>
          </a:xfrm>
          <a:prstGeom prst="rect">
            <a:avLst/>
          </a:prstGeom>
        </p:spPr>
        <p:txBody>
          <a:bodyPr>
            <a:noAutofit/>
          </a:bodyPr>
          <a:lstStyle/>
          <a:p>
            <a:endParaRPr lang="en-GB" sz="2800" b="1" dirty="0"/>
          </a:p>
        </p:txBody>
      </p:sp>
    </p:spTree>
    <p:extLst>
      <p:ext uri="{BB962C8B-B14F-4D97-AF65-F5344CB8AC3E}">
        <p14:creationId xmlns:p14="http://schemas.microsoft.com/office/powerpoint/2010/main" val="1506263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96753"/>
            <a:ext cx="5148064" cy="2016224"/>
          </a:xfrm>
        </p:spPr>
        <p:txBody>
          <a:bodyPr>
            <a:normAutofit fontScale="92500"/>
          </a:bodyPr>
          <a:lstStyle/>
          <a:p>
            <a:pPr marL="0" indent="0">
              <a:buNone/>
            </a:pPr>
            <a:r>
              <a:rPr lang="en-GB" dirty="0"/>
              <a:t>Repository of baseline, output, </a:t>
            </a:r>
          </a:p>
          <a:p>
            <a:pPr marL="0" indent="0">
              <a:buNone/>
            </a:pPr>
            <a:r>
              <a:rPr lang="en-GB" dirty="0"/>
              <a:t>outcome, process indicators </a:t>
            </a:r>
          </a:p>
          <a:p>
            <a:pPr marL="0" indent="0">
              <a:buNone/>
            </a:pPr>
            <a:r>
              <a:rPr lang="en-GB" dirty="0"/>
              <a:t>related to nutrition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40968"/>
            <a:ext cx="5469145" cy="3717032"/>
          </a:xfrm>
          <a:prstGeom prst="rect">
            <a:avLst/>
          </a:prstGeom>
        </p:spPr>
      </p:pic>
      <p:sp>
        <p:nvSpPr>
          <p:cNvPr id="7" name="Rectangle 6"/>
          <p:cNvSpPr/>
          <p:nvPr/>
        </p:nvSpPr>
        <p:spPr>
          <a:xfrm rot="665110">
            <a:off x="628074" y="4873421"/>
            <a:ext cx="2880320" cy="1200329"/>
          </a:xfrm>
          <a:prstGeom prst="rect">
            <a:avLst/>
          </a:prstGeom>
          <a:solidFill>
            <a:schemeClr val="tx2"/>
          </a:solidFill>
          <a:scene3d>
            <a:camera prst="isometricOffAxis2Top"/>
            <a:lightRig rig="threePt" dir="t"/>
          </a:scene3d>
          <a:sp3d>
            <a:bevelT w="165100" prst="coolSlant"/>
          </a:sp3d>
        </p:spPr>
        <p:txBody>
          <a:bodyPr wrap="square" lIns="91440" tIns="45720" rIns="91440" bIns="45720">
            <a:spAutoFit/>
          </a:bodyPr>
          <a:lstStyle/>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Repository on </a:t>
            </a:r>
          </a:p>
          <a:p>
            <a:pPr algn="ctr"/>
            <a:r>
              <a:rPr lang="en-US" sz="3600" b="0" cap="none" spc="0" dirty="0">
                <a:ln w="0"/>
                <a:solidFill>
                  <a:schemeClr val="bg1"/>
                </a:solidFill>
                <a:effectLst>
                  <a:outerShdw blurRad="38100" dist="25400" dir="5400000" algn="ctr" rotWithShape="0">
                    <a:srgbClr val="6E747A">
                      <a:alpha val="43000"/>
                    </a:srgbClr>
                  </a:outerShdw>
                </a:effectLst>
                <a:latin typeface="Browallia New" panose="020B0604020202020204" pitchFamily="34" charset="-34"/>
                <a:cs typeface="Browallia New" panose="020B0604020202020204" pitchFamily="34" charset="-34"/>
              </a:rPr>
              <a:t>Nutrition Indicators</a:t>
            </a:r>
          </a:p>
        </p:txBody>
      </p:sp>
      <p:pic>
        <p:nvPicPr>
          <p:cNvPr id="8" name="Picture 7"/>
          <p:cNvPicPr>
            <a:picLocks noChangeAspect="1"/>
          </p:cNvPicPr>
          <p:nvPr/>
        </p:nvPicPr>
        <p:blipFill rotWithShape="1">
          <a:blip r:embed="rId4"/>
          <a:srcRect l="3512" t="782" r="7386" b="22437"/>
          <a:stretch/>
        </p:blipFill>
        <p:spPr>
          <a:xfrm rot="780802">
            <a:off x="3834144" y="2876056"/>
            <a:ext cx="5201449" cy="2519956"/>
          </a:xfrm>
          <a:prstGeom prst="rect">
            <a:avLst/>
          </a:prstGeom>
        </p:spPr>
      </p:pic>
      <p:sp>
        <p:nvSpPr>
          <p:cNvPr id="4" name="Title 3"/>
          <p:cNvSpPr>
            <a:spLocks noGrp="1"/>
          </p:cNvSpPr>
          <p:nvPr>
            <p:ph type="title"/>
          </p:nvPr>
        </p:nvSpPr>
        <p:spPr/>
        <p:txBody>
          <a:bodyPr/>
          <a:lstStyle/>
          <a:p>
            <a:r>
              <a:rPr lang="en-US" dirty="0"/>
              <a:t>Nutrition Indicators</a:t>
            </a:r>
          </a:p>
        </p:txBody>
      </p:sp>
    </p:spTree>
    <p:extLst>
      <p:ext uri="{BB962C8B-B14F-4D97-AF65-F5344CB8AC3E}">
        <p14:creationId xmlns:p14="http://schemas.microsoft.com/office/powerpoint/2010/main" val="315734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Nutrition Indicators</a:t>
            </a:r>
          </a:p>
        </p:txBody>
      </p:sp>
      <p:pic>
        <p:nvPicPr>
          <p:cNvPr id="3" name="Picture 2"/>
          <p:cNvPicPr>
            <a:picLocks noChangeAspect="1"/>
          </p:cNvPicPr>
          <p:nvPr/>
        </p:nvPicPr>
        <p:blipFill>
          <a:blip r:embed="rId3"/>
          <a:stretch>
            <a:fillRect/>
          </a:stretch>
        </p:blipFill>
        <p:spPr>
          <a:xfrm>
            <a:off x="0" y="1128271"/>
            <a:ext cx="9076224" cy="5722883"/>
          </a:xfrm>
          <a:prstGeom prst="rect">
            <a:avLst/>
          </a:prstGeom>
        </p:spPr>
      </p:pic>
    </p:spTree>
    <p:extLst>
      <p:ext uri="{BB962C8B-B14F-4D97-AF65-F5344CB8AC3E}">
        <p14:creationId xmlns:p14="http://schemas.microsoft.com/office/powerpoint/2010/main" val="163371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Repository of Nutrition Indicators</a:t>
            </a:r>
            <a:endParaRPr lang="en-US" dirty="0"/>
          </a:p>
        </p:txBody>
      </p:sp>
      <p:sp>
        <p:nvSpPr>
          <p:cNvPr id="3" name="Content Placeholder 2"/>
          <p:cNvSpPr>
            <a:spLocks noGrp="1"/>
          </p:cNvSpPr>
          <p:nvPr>
            <p:ph idx="4294967295"/>
          </p:nvPr>
        </p:nvSpPr>
        <p:spPr>
          <a:xfrm>
            <a:off x="395536" y="1412776"/>
            <a:ext cx="8229600" cy="3778250"/>
          </a:xfrm>
        </p:spPr>
        <p:txBody>
          <a:bodyPr>
            <a:normAutofit/>
          </a:bodyPr>
          <a:lstStyle/>
          <a:p>
            <a:r>
              <a:rPr lang="en-GB" u="sng" dirty="0">
                <a:hlinkClick r:id="rId2"/>
              </a:rPr>
              <a:t>https://ir.hpc.tools/en/applications/ir/indicators/global-clusters/9</a:t>
            </a:r>
            <a:r>
              <a:rPr lang="en-GB" u="sng" dirty="0"/>
              <a:t> </a:t>
            </a:r>
          </a:p>
          <a:p>
            <a:pPr marL="0" indent="0">
              <a:buNone/>
            </a:pPr>
            <a:r>
              <a:rPr lang="en-GB" dirty="0"/>
              <a:t>NOTE:</a:t>
            </a:r>
          </a:p>
          <a:p>
            <a:pPr marL="0" indent="0">
              <a:buNone/>
            </a:pPr>
            <a:r>
              <a:rPr lang="en-GB" sz="2800" i="1" dirty="0"/>
              <a:t>The GNC Operational Framework for AAP includes several sample indicators around community engagement that NC can adapt and use.</a:t>
            </a:r>
          </a:p>
          <a:p>
            <a:endParaRPr lang="en-GB" dirty="0"/>
          </a:p>
          <a:p>
            <a:endParaRPr lang="en-GB" dirty="0"/>
          </a:p>
        </p:txBody>
      </p:sp>
    </p:spTree>
    <p:extLst>
      <p:ext uri="{BB962C8B-B14F-4D97-AF65-F5344CB8AC3E}">
        <p14:creationId xmlns:p14="http://schemas.microsoft.com/office/powerpoint/2010/main" val="126755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7" name="Rectangle 3"/>
          <p:cNvSpPr>
            <a:spLocks noGrp="1" noChangeArrowheads="1"/>
          </p:cNvSpPr>
          <p:nvPr>
            <p:ph type="body" idx="4294967295"/>
          </p:nvPr>
        </p:nvSpPr>
        <p:spPr>
          <a:xfrm>
            <a:off x="539552" y="1412776"/>
            <a:ext cx="8447087" cy="4752528"/>
          </a:xfrm>
          <a:prstGeom prst="rect">
            <a:avLst/>
          </a:prstGeom>
        </p:spPr>
        <p:txBody>
          <a:bodyPr>
            <a:noAutofit/>
          </a:bodyPr>
          <a:lstStyle/>
          <a:p>
            <a:r>
              <a:rPr lang="en-GB" sz="2800" dirty="0"/>
              <a:t>Information management supports every stage of the humanitarian programme cycle. </a:t>
            </a:r>
          </a:p>
          <a:p>
            <a:r>
              <a:rPr lang="en-GB" altLang="en-US" sz="2800" dirty="0"/>
              <a:t>It improves effectiveness and accountability</a:t>
            </a:r>
          </a:p>
          <a:p>
            <a:r>
              <a:rPr lang="en-GB" altLang="en-US" sz="2800" dirty="0"/>
              <a:t>The GNC website provides IM templates and g</a:t>
            </a:r>
            <a:r>
              <a:rPr lang="en-GB" sz="2800" dirty="0"/>
              <a:t>uidance on structure and content of a country nutrition cluster website </a:t>
            </a:r>
          </a:p>
          <a:p>
            <a:r>
              <a:rPr lang="en-GB" altLang="en-US" sz="2800" dirty="0"/>
              <a:t>The NCC, partners and IM officer have all specific roles in IM</a:t>
            </a:r>
          </a:p>
          <a:p>
            <a:r>
              <a:rPr lang="en-GB" altLang="en-US" sz="2800" dirty="0"/>
              <a:t>If used effectively, IM tools and products can support more effective and accountable collective responses</a:t>
            </a:r>
          </a:p>
        </p:txBody>
      </p:sp>
    </p:spTree>
    <p:extLst>
      <p:ext uri="{BB962C8B-B14F-4D97-AF65-F5344CB8AC3E}">
        <p14:creationId xmlns:p14="http://schemas.microsoft.com/office/powerpoint/2010/main" val="250455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 of the Session</a:t>
            </a:r>
          </a:p>
        </p:txBody>
      </p:sp>
      <p:sp>
        <p:nvSpPr>
          <p:cNvPr id="4" name="Rectangle 2"/>
          <p:cNvSpPr txBox="1">
            <a:spLocks noChangeArrowheads="1"/>
          </p:cNvSpPr>
          <p:nvPr/>
        </p:nvSpPr>
        <p:spPr>
          <a:xfrm>
            <a:off x="467544" y="1556792"/>
            <a:ext cx="8229600" cy="4525963"/>
          </a:xfrm>
          <a:prstGeom prst="rect">
            <a:avLst/>
          </a:prstGeom>
        </p:spPr>
        <p:txBody>
          <a:bodyPr>
            <a:normAutofit/>
          </a:bodyPr>
          <a:lstStyle>
            <a:lvl1pPr marL="342900" indent="-342900" algn="l" defTabSz="914400" rtl="0" eaLnBrk="1" latinLnBrk="0" hangingPunct="1">
              <a:spcBef>
                <a:spcPct val="20000"/>
              </a:spcBef>
              <a:buClr>
                <a:schemeClr val="tx2"/>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Tx/>
              <a:buNone/>
              <a:defRPr sz="28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4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buClr>
              <a:buFont typeface="Wingdings" pitchFamily="2" charset="2"/>
              <a:buNone/>
            </a:pPr>
            <a:r>
              <a:rPr lang="en-GB" dirty="0">
                <a:solidFill>
                  <a:prstClr val="black"/>
                </a:solidFill>
              </a:rPr>
              <a:t>By the end of this session, participants will be able to:</a:t>
            </a:r>
            <a:endParaRPr lang="en-US" dirty="0">
              <a:solidFill>
                <a:prstClr val="black"/>
              </a:solidFill>
            </a:endParaRPr>
          </a:p>
          <a:p>
            <a:pPr>
              <a:lnSpc>
                <a:spcPct val="130000"/>
              </a:lnSpc>
              <a:buClr>
                <a:srgbClr val="1F497D"/>
              </a:buClr>
            </a:pPr>
            <a:r>
              <a:rPr lang="en-GB" sz="2800" dirty="0">
                <a:solidFill>
                  <a:prstClr val="black"/>
                </a:solidFill>
              </a:rPr>
              <a:t>Describe the importance of Information Management in cluster coordination</a:t>
            </a:r>
          </a:p>
          <a:p>
            <a:pPr>
              <a:lnSpc>
                <a:spcPct val="130000"/>
              </a:lnSpc>
              <a:buClr>
                <a:srgbClr val="1F497D"/>
              </a:buClr>
            </a:pPr>
            <a:r>
              <a:rPr lang="en-GB" sz="2800" dirty="0">
                <a:solidFill>
                  <a:prstClr val="black"/>
                </a:solidFill>
              </a:rPr>
              <a:t>Present local products </a:t>
            </a:r>
          </a:p>
          <a:p>
            <a:pPr>
              <a:lnSpc>
                <a:spcPct val="130000"/>
              </a:lnSpc>
              <a:buClr>
                <a:srgbClr val="1F497D"/>
              </a:buClr>
            </a:pPr>
            <a:r>
              <a:rPr lang="en-GB" sz="2800" dirty="0">
                <a:solidFill>
                  <a:prstClr val="black"/>
                </a:solidFill>
              </a:rPr>
              <a:t>Present the product schedule for your country  </a:t>
            </a:r>
          </a:p>
          <a:p>
            <a:pPr>
              <a:buClr>
                <a:srgbClr val="1F497D"/>
              </a:buClr>
            </a:pPr>
            <a:endParaRPr lang="en-US" sz="2400" b="1" dirty="0">
              <a:solidFill>
                <a:prstClr val="black"/>
              </a:solidFill>
              <a:latin typeface="Trebuchet MS" pitchFamily="34" charset="0"/>
            </a:endParaRPr>
          </a:p>
        </p:txBody>
      </p:sp>
    </p:spTree>
    <p:extLst>
      <p:ext uri="{BB962C8B-B14F-4D97-AF65-F5344CB8AC3E}">
        <p14:creationId xmlns:p14="http://schemas.microsoft.com/office/powerpoint/2010/main" val="195505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What</a:t>
            </a:r>
            <a:r>
              <a:rPr lang="en-US" dirty="0"/>
              <a:t> is information Management</a:t>
            </a:r>
          </a:p>
        </p:txBody>
      </p:sp>
      <p:sp>
        <p:nvSpPr>
          <p:cNvPr id="6" name="TextBox 5">
            <a:extLst>
              <a:ext uri="{FF2B5EF4-FFF2-40B4-BE49-F238E27FC236}">
                <a16:creationId xmlns:a16="http://schemas.microsoft.com/office/drawing/2014/main" id="{2F88A494-2673-4F40-8908-38D1E41004C0}"/>
              </a:ext>
            </a:extLst>
          </p:cNvPr>
          <p:cNvSpPr txBox="1"/>
          <p:nvPr/>
        </p:nvSpPr>
        <p:spPr>
          <a:xfrm>
            <a:off x="880795" y="1170276"/>
            <a:ext cx="7272808" cy="830997"/>
          </a:xfrm>
          <a:prstGeom prst="rect">
            <a:avLst/>
          </a:prstGeom>
          <a:noFill/>
        </p:spPr>
        <p:txBody>
          <a:bodyPr wrap="square" rtlCol="0">
            <a:spAutoFit/>
          </a:bodyPr>
          <a:lstStyle/>
          <a:p>
            <a:pPr algn="ctr"/>
            <a:r>
              <a:rPr lang="en-GB" sz="3200" b="1" dirty="0">
                <a:latin typeface="Arial" panose="020B0604020202020204" pitchFamily="34" charset="0"/>
                <a:cs typeface="Arial" panose="020B0604020202020204" pitchFamily="34" charset="0"/>
              </a:rPr>
              <a:t>Strategic Decision-Making </a:t>
            </a:r>
          </a:p>
          <a:p>
            <a:endParaRPr lang="en-US" sz="1600" dirty="0"/>
          </a:p>
        </p:txBody>
      </p:sp>
      <p:grpSp>
        <p:nvGrpSpPr>
          <p:cNvPr id="7" name="Group 6">
            <a:extLst>
              <a:ext uri="{FF2B5EF4-FFF2-40B4-BE49-F238E27FC236}">
                <a16:creationId xmlns:a16="http://schemas.microsoft.com/office/drawing/2014/main" id="{C58400AB-3A0A-4B44-98BB-85FAE9A6FD58}"/>
              </a:ext>
            </a:extLst>
          </p:cNvPr>
          <p:cNvGrpSpPr/>
          <p:nvPr/>
        </p:nvGrpSpPr>
        <p:grpSpPr>
          <a:xfrm>
            <a:off x="93915" y="2001273"/>
            <a:ext cx="9050085" cy="1873784"/>
            <a:chOff x="747636" y="2838745"/>
            <a:chExt cx="7168241" cy="1826142"/>
          </a:xfrm>
        </p:grpSpPr>
        <p:grpSp>
          <p:nvGrpSpPr>
            <p:cNvPr id="8" name="Group 7">
              <a:extLst>
                <a:ext uri="{FF2B5EF4-FFF2-40B4-BE49-F238E27FC236}">
                  <a16:creationId xmlns:a16="http://schemas.microsoft.com/office/drawing/2014/main" id="{07948A4E-0383-4E9F-A63C-63F882626322}"/>
                </a:ext>
              </a:extLst>
            </p:cNvPr>
            <p:cNvGrpSpPr/>
            <p:nvPr/>
          </p:nvGrpSpPr>
          <p:grpSpPr>
            <a:xfrm>
              <a:off x="1370895" y="2838745"/>
              <a:ext cx="6544982" cy="1826142"/>
              <a:chOff x="1370895" y="2331627"/>
              <a:chExt cx="6544982" cy="1826142"/>
            </a:xfrm>
          </p:grpSpPr>
          <p:sp>
            <p:nvSpPr>
              <p:cNvPr id="14" name="CaixaDeTexto 1">
                <a:extLst>
                  <a:ext uri="{FF2B5EF4-FFF2-40B4-BE49-F238E27FC236}">
                    <a16:creationId xmlns:a16="http://schemas.microsoft.com/office/drawing/2014/main" id="{DF3BC701-84CE-40CC-B1CC-978B25D76828}"/>
                  </a:ext>
                </a:extLst>
              </p:cNvPr>
              <p:cNvSpPr txBox="1">
                <a:spLocks noChangeArrowheads="1"/>
              </p:cNvSpPr>
              <p:nvPr/>
            </p:nvSpPr>
            <p:spPr bwMode="auto">
              <a:xfrm>
                <a:off x="1370895" y="2393323"/>
                <a:ext cx="1578348" cy="1354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b="1" dirty="0">
                    <a:solidFill>
                      <a:schemeClr val="tx1"/>
                    </a:solidFill>
                    <a:latin typeface="Arial" panose="020B0604020202020204" pitchFamily="34" charset="0"/>
                    <a:cs typeface="Arial" panose="020B0604020202020204" pitchFamily="34" charset="0"/>
                  </a:rPr>
                  <a:t>Right Information</a:t>
                </a:r>
              </a:p>
            </p:txBody>
          </p:sp>
          <p:sp>
            <p:nvSpPr>
              <p:cNvPr id="15" name="CaixaDeTexto 1">
                <a:extLst>
                  <a:ext uri="{FF2B5EF4-FFF2-40B4-BE49-F238E27FC236}">
                    <a16:creationId xmlns:a16="http://schemas.microsoft.com/office/drawing/2014/main" id="{FA3805D7-951F-4FDA-A662-DB5D74EFE7D7}"/>
                  </a:ext>
                </a:extLst>
              </p:cNvPr>
              <p:cNvSpPr txBox="1">
                <a:spLocks noChangeArrowheads="1"/>
              </p:cNvSpPr>
              <p:nvPr/>
            </p:nvSpPr>
            <p:spPr bwMode="auto">
              <a:xfrm>
                <a:off x="3956647" y="2393184"/>
                <a:ext cx="1578348" cy="1764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b="1" dirty="0">
                    <a:solidFill>
                      <a:schemeClr val="tx1"/>
                    </a:solidFill>
                    <a:latin typeface="Arial" panose="020B0604020202020204" pitchFamily="34" charset="0"/>
                    <a:cs typeface="Arial" panose="020B0604020202020204" pitchFamily="34" charset="0"/>
                  </a:rPr>
                  <a:t>Right place and time</a:t>
                </a:r>
              </a:p>
            </p:txBody>
          </p:sp>
          <p:sp>
            <p:nvSpPr>
              <p:cNvPr id="16" name="CaixaDeTexto 1">
                <a:extLst>
                  <a:ext uri="{FF2B5EF4-FFF2-40B4-BE49-F238E27FC236}">
                    <a16:creationId xmlns:a16="http://schemas.microsoft.com/office/drawing/2014/main" id="{CDEDE930-97A0-4F73-9EC1-278785488390}"/>
                  </a:ext>
                </a:extLst>
              </p:cNvPr>
              <p:cNvSpPr txBox="1">
                <a:spLocks noChangeArrowheads="1"/>
              </p:cNvSpPr>
              <p:nvPr/>
            </p:nvSpPr>
            <p:spPr bwMode="auto">
              <a:xfrm>
                <a:off x="6337529" y="2331627"/>
                <a:ext cx="1578348" cy="9438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b="1" dirty="0">
                    <a:solidFill>
                      <a:schemeClr val="tx1"/>
                    </a:solidFill>
                    <a:latin typeface="Arial" panose="020B0604020202020204" pitchFamily="34" charset="0"/>
                    <a:cs typeface="Arial" panose="020B0604020202020204" pitchFamily="34" charset="0"/>
                  </a:rPr>
                  <a:t>Right person</a:t>
                </a:r>
              </a:p>
            </p:txBody>
          </p:sp>
        </p:grpSp>
        <p:pic>
          <p:nvPicPr>
            <p:cNvPr id="9" name="Picture 8">
              <a:extLst>
                <a:ext uri="{FF2B5EF4-FFF2-40B4-BE49-F238E27FC236}">
                  <a16:creationId xmlns:a16="http://schemas.microsoft.com/office/drawing/2014/main" id="{09367FF2-BD2E-4D09-A98E-8C529C14D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36" y="2840615"/>
              <a:ext cx="734073" cy="941979"/>
            </a:xfrm>
            <a:prstGeom prst="rect">
              <a:avLst/>
            </a:prstGeom>
          </p:spPr>
        </p:pic>
        <p:pic>
          <p:nvPicPr>
            <p:cNvPr id="12" name="Picture 11">
              <a:extLst>
                <a:ext uri="{FF2B5EF4-FFF2-40B4-BE49-F238E27FC236}">
                  <a16:creationId xmlns:a16="http://schemas.microsoft.com/office/drawing/2014/main" id="{2C375ACA-8475-4B8D-BDEF-B85E0B2E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0572" y="2840615"/>
              <a:ext cx="938742" cy="1196652"/>
            </a:xfrm>
            <a:prstGeom prst="rect">
              <a:avLst/>
            </a:prstGeom>
          </p:spPr>
        </p:pic>
        <p:pic>
          <p:nvPicPr>
            <p:cNvPr id="13" name="Picture 12">
              <a:extLst>
                <a:ext uri="{FF2B5EF4-FFF2-40B4-BE49-F238E27FC236}">
                  <a16:creationId xmlns:a16="http://schemas.microsoft.com/office/drawing/2014/main" id="{15FDD419-9CFB-4AA3-B5EF-2D23E2785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8679" y="2900302"/>
              <a:ext cx="947541" cy="1066695"/>
            </a:xfrm>
            <a:prstGeom prst="rect">
              <a:avLst/>
            </a:prstGeom>
          </p:spPr>
        </p:pic>
      </p:grpSp>
      <p:sp>
        <p:nvSpPr>
          <p:cNvPr id="17" name="CaixaDeTexto 1">
            <a:extLst>
              <a:ext uri="{FF2B5EF4-FFF2-40B4-BE49-F238E27FC236}">
                <a16:creationId xmlns:a16="http://schemas.microsoft.com/office/drawing/2014/main" id="{BCDBC747-7129-4FAA-9C38-BA327AC3E0F0}"/>
              </a:ext>
            </a:extLst>
          </p:cNvPr>
          <p:cNvSpPr txBox="1">
            <a:spLocks noChangeArrowheads="1"/>
          </p:cNvSpPr>
          <p:nvPr/>
        </p:nvSpPr>
        <p:spPr bwMode="auto">
          <a:xfrm>
            <a:off x="2414502" y="3140968"/>
            <a:ext cx="43149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eaLnBrk="1" hangingPunct="1">
              <a:defRPr/>
            </a:pPr>
            <a:r>
              <a:rPr lang="en-GB" sz="3600" b="1" dirty="0">
                <a:solidFill>
                  <a:schemeClr val="tx1"/>
                </a:solidFill>
                <a:latin typeface="Arial" panose="020B0604020202020204" pitchFamily="34" charset="0"/>
                <a:cs typeface="Arial" panose="020B0604020202020204" pitchFamily="34" charset="0"/>
              </a:rPr>
              <a:t>Core IM Activities</a:t>
            </a:r>
          </a:p>
        </p:txBody>
      </p:sp>
      <p:grpSp>
        <p:nvGrpSpPr>
          <p:cNvPr id="18" name="Group 17">
            <a:extLst>
              <a:ext uri="{FF2B5EF4-FFF2-40B4-BE49-F238E27FC236}">
                <a16:creationId xmlns:a16="http://schemas.microsoft.com/office/drawing/2014/main" id="{386C1B5D-C5F2-457B-8CB0-C0A5E9D05504}"/>
              </a:ext>
            </a:extLst>
          </p:cNvPr>
          <p:cNvGrpSpPr/>
          <p:nvPr/>
        </p:nvGrpSpPr>
        <p:grpSpPr>
          <a:xfrm>
            <a:off x="575440" y="3976513"/>
            <a:ext cx="8270265" cy="2377627"/>
            <a:chOff x="1331640" y="3661880"/>
            <a:chExt cx="6767504" cy="1966115"/>
          </a:xfrm>
        </p:grpSpPr>
        <p:sp>
          <p:nvSpPr>
            <p:cNvPr id="19" name="CaixaDeTexto 1">
              <a:extLst>
                <a:ext uri="{FF2B5EF4-FFF2-40B4-BE49-F238E27FC236}">
                  <a16:creationId xmlns:a16="http://schemas.microsoft.com/office/drawing/2014/main" id="{FC9E1903-FF92-4938-82E0-34DA02B586B4}"/>
                </a:ext>
              </a:extLst>
            </p:cNvPr>
            <p:cNvSpPr txBox="1">
              <a:spLocks noChangeArrowheads="1"/>
            </p:cNvSpPr>
            <p:nvPr/>
          </p:nvSpPr>
          <p:spPr bwMode="auto">
            <a:xfrm>
              <a:off x="1331640" y="4871158"/>
              <a:ext cx="1374764" cy="687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Data </a:t>
              </a:r>
            </a:p>
            <a:p>
              <a:pPr algn="ctr">
                <a:defRPr/>
              </a:pPr>
              <a:r>
                <a:rPr lang="en-GB" sz="2400" dirty="0">
                  <a:solidFill>
                    <a:schemeClr val="tx1"/>
                  </a:solidFill>
                  <a:latin typeface="Arial" panose="020B0604020202020204" pitchFamily="34" charset="0"/>
                  <a:cs typeface="Arial" panose="020B0604020202020204" pitchFamily="34" charset="0"/>
                </a:rPr>
                <a:t>collection</a:t>
              </a:r>
            </a:p>
          </p:txBody>
        </p:sp>
        <p:sp>
          <p:nvSpPr>
            <p:cNvPr id="20" name="CaixaDeTexto 1">
              <a:extLst>
                <a:ext uri="{FF2B5EF4-FFF2-40B4-BE49-F238E27FC236}">
                  <a16:creationId xmlns:a16="http://schemas.microsoft.com/office/drawing/2014/main" id="{BCEBB973-B8DE-4647-A2DD-2364E05ADCF0}"/>
                </a:ext>
              </a:extLst>
            </p:cNvPr>
            <p:cNvSpPr txBox="1">
              <a:spLocks noChangeArrowheads="1"/>
            </p:cNvSpPr>
            <p:nvPr/>
          </p:nvSpPr>
          <p:spPr bwMode="auto">
            <a:xfrm>
              <a:off x="3059832" y="4893563"/>
              <a:ext cx="1200057" cy="687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Data </a:t>
              </a:r>
            </a:p>
            <a:p>
              <a:pPr algn="ctr">
                <a:defRPr/>
              </a:pPr>
              <a:r>
                <a:rPr lang="en-GB" sz="2400" dirty="0">
                  <a:solidFill>
                    <a:schemeClr val="tx1"/>
                  </a:solidFill>
                  <a:latin typeface="Arial" panose="020B0604020202020204" pitchFamily="34" charset="0"/>
                  <a:cs typeface="Arial" panose="020B0604020202020204" pitchFamily="34" charset="0"/>
                </a:rPr>
                <a:t>analysis</a:t>
              </a:r>
            </a:p>
          </p:txBody>
        </p:sp>
        <p:sp>
          <p:nvSpPr>
            <p:cNvPr id="21" name="CaixaDeTexto 1">
              <a:extLst>
                <a:ext uri="{FF2B5EF4-FFF2-40B4-BE49-F238E27FC236}">
                  <a16:creationId xmlns:a16="http://schemas.microsoft.com/office/drawing/2014/main" id="{93D03851-FBD6-4E00-A79A-70F1645C1D9C}"/>
                </a:ext>
              </a:extLst>
            </p:cNvPr>
            <p:cNvSpPr txBox="1">
              <a:spLocks noChangeArrowheads="1"/>
            </p:cNvSpPr>
            <p:nvPr/>
          </p:nvSpPr>
          <p:spPr bwMode="auto">
            <a:xfrm>
              <a:off x="6228184" y="4940824"/>
              <a:ext cx="1870960" cy="6871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Reporting &amp;</a:t>
              </a:r>
            </a:p>
            <a:p>
              <a:pPr algn="ctr">
                <a:defRPr/>
              </a:pPr>
              <a:r>
                <a:rPr lang="en-GB" sz="2400" dirty="0">
                  <a:solidFill>
                    <a:schemeClr val="tx1"/>
                  </a:solidFill>
                  <a:latin typeface="Arial" panose="020B0604020202020204" pitchFamily="34" charset="0"/>
                  <a:cs typeface="Arial" panose="020B0604020202020204" pitchFamily="34" charset="0"/>
                </a:rPr>
                <a:t>dissemination</a:t>
              </a:r>
            </a:p>
          </p:txBody>
        </p:sp>
        <p:pic>
          <p:nvPicPr>
            <p:cNvPr id="22" name="Picture 21">
              <a:extLst>
                <a:ext uri="{FF2B5EF4-FFF2-40B4-BE49-F238E27FC236}">
                  <a16:creationId xmlns:a16="http://schemas.microsoft.com/office/drawing/2014/main" id="{9F105B93-7A76-4169-A498-45C0625D9835}"/>
                </a:ext>
              </a:extLst>
            </p:cNvPr>
            <p:cNvPicPr>
              <a:picLocks noChangeAspect="1"/>
            </p:cNvPicPr>
            <p:nvPr/>
          </p:nvPicPr>
          <p:blipFill>
            <a:blip r:embed="rId6"/>
            <a:stretch>
              <a:fillRect/>
            </a:stretch>
          </p:blipFill>
          <p:spPr>
            <a:xfrm>
              <a:off x="1580739" y="3755651"/>
              <a:ext cx="890966" cy="948903"/>
            </a:xfrm>
            <a:prstGeom prst="rect">
              <a:avLst/>
            </a:prstGeom>
          </p:spPr>
        </p:pic>
        <p:pic>
          <p:nvPicPr>
            <p:cNvPr id="23" name="Picture 22">
              <a:extLst>
                <a:ext uri="{FF2B5EF4-FFF2-40B4-BE49-F238E27FC236}">
                  <a16:creationId xmlns:a16="http://schemas.microsoft.com/office/drawing/2014/main" id="{44189BC7-A305-44F0-9CDF-8314B577D213}"/>
                </a:ext>
              </a:extLst>
            </p:cNvPr>
            <p:cNvPicPr>
              <a:picLocks noChangeAspect="1"/>
            </p:cNvPicPr>
            <p:nvPr/>
          </p:nvPicPr>
          <p:blipFill>
            <a:blip r:embed="rId7"/>
            <a:stretch>
              <a:fillRect/>
            </a:stretch>
          </p:blipFill>
          <p:spPr>
            <a:xfrm>
              <a:off x="3055962" y="3677337"/>
              <a:ext cx="1174626" cy="1105530"/>
            </a:xfrm>
            <a:prstGeom prst="rect">
              <a:avLst/>
            </a:prstGeom>
          </p:spPr>
        </p:pic>
        <p:pic>
          <p:nvPicPr>
            <p:cNvPr id="24" name="Picture 23">
              <a:extLst>
                <a:ext uri="{FF2B5EF4-FFF2-40B4-BE49-F238E27FC236}">
                  <a16:creationId xmlns:a16="http://schemas.microsoft.com/office/drawing/2014/main" id="{FA7E6572-759A-4F0F-85DF-0E62D2A73CC7}"/>
                </a:ext>
              </a:extLst>
            </p:cNvPr>
            <p:cNvPicPr>
              <a:picLocks noChangeAspect="1"/>
            </p:cNvPicPr>
            <p:nvPr/>
          </p:nvPicPr>
          <p:blipFill>
            <a:blip r:embed="rId8"/>
            <a:stretch>
              <a:fillRect/>
            </a:stretch>
          </p:blipFill>
          <p:spPr>
            <a:xfrm>
              <a:off x="6627156" y="3728913"/>
              <a:ext cx="936105" cy="1002378"/>
            </a:xfrm>
            <a:prstGeom prst="rect">
              <a:avLst/>
            </a:prstGeom>
          </p:spPr>
        </p:pic>
        <p:pic>
          <p:nvPicPr>
            <p:cNvPr id="25" name="Picture 24">
              <a:extLst>
                <a:ext uri="{FF2B5EF4-FFF2-40B4-BE49-F238E27FC236}">
                  <a16:creationId xmlns:a16="http://schemas.microsoft.com/office/drawing/2014/main" id="{3E93F35B-2781-43B1-99E3-7DBA76A63160}"/>
                </a:ext>
              </a:extLst>
            </p:cNvPr>
            <p:cNvPicPr>
              <a:picLocks noChangeAspect="1"/>
            </p:cNvPicPr>
            <p:nvPr/>
          </p:nvPicPr>
          <p:blipFill>
            <a:blip r:embed="rId9"/>
            <a:stretch>
              <a:fillRect/>
            </a:stretch>
          </p:blipFill>
          <p:spPr>
            <a:xfrm>
              <a:off x="4814845" y="3661880"/>
              <a:ext cx="1228054" cy="1136445"/>
            </a:xfrm>
            <a:prstGeom prst="rect">
              <a:avLst/>
            </a:prstGeom>
          </p:spPr>
        </p:pic>
        <p:sp>
          <p:nvSpPr>
            <p:cNvPr id="26" name="CaixaDeTexto 1">
              <a:extLst>
                <a:ext uri="{FF2B5EF4-FFF2-40B4-BE49-F238E27FC236}">
                  <a16:creationId xmlns:a16="http://schemas.microsoft.com/office/drawing/2014/main" id="{1D306386-6358-41F4-A222-8D85163D5744}"/>
                </a:ext>
              </a:extLst>
            </p:cNvPr>
            <p:cNvSpPr txBox="1">
              <a:spLocks noChangeArrowheads="1"/>
            </p:cNvSpPr>
            <p:nvPr/>
          </p:nvSpPr>
          <p:spPr bwMode="auto">
            <a:xfrm>
              <a:off x="4812980" y="4959867"/>
              <a:ext cx="1259953" cy="381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1pPr>
              <a:lvl2pPr marL="4572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2pPr>
              <a:lvl3pPr marL="9144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3pPr>
              <a:lvl4pPr marL="13716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4pPr>
              <a:lvl5pPr marL="1828800" algn="l" rtl="0" fontAlgn="base">
                <a:spcBef>
                  <a:spcPct val="0"/>
                </a:spcBef>
                <a:spcAft>
                  <a:spcPct val="0"/>
                </a:spcAft>
                <a:defRPr sz="2000" kern="1200">
                  <a:solidFill>
                    <a:srgbClr val="000000"/>
                  </a:solidFill>
                  <a:latin typeface="Times New Roman" pitchFamily="18" charset="0"/>
                  <a:ea typeface="ヒラギノ角ゴ ProN W3" charset="-128"/>
                  <a:cs typeface="+mn-cs"/>
                  <a:sym typeface="Times New Roman" pitchFamily="18" charset="0"/>
                </a:defRPr>
              </a:lvl5pPr>
              <a:lvl6pPr marL="22860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6pPr>
              <a:lvl7pPr marL="27432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7pPr>
              <a:lvl8pPr marL="32004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8pPr>
              <a:lvl9pPr marL="3657600" algn="l" defTabSz="914400" rtl="0" eaLnBrk="1" latinLnBrk="0" hangingPunct="1">
                <a:defRPr sz="2000" kern="1200">
                  <a:solidFill>
                    <a:srgbClr val="000000"/>
                  </a:solidFill>
                  <a:latin typeface="Times New Roman" pitchFamily="18" charset="0"/>
                  <a:ea typeface="ヒラギノ角ゴ ProN W3" charset="-128"/>
                  <a:cs typeface="+mn-cs"/>
                  <a:sym typeface="Times New Roman" pitchFamily="18" charset="0"/>
                </a:defRPr>
              </a:lvl9pPr>
            </a:lstStyle>
            <a:p>
              <a:pPr algn="ctr">
                <a:defRPr/>
              </a:pPr>
              <a:r>
                <a:rPr lang="en-GB" sz="2400" dirty="0">
                  <a:solidFill>
                    <a:schemeClr val="tx1"/>
                  </a:solidFill>
                  <a:latin typeface="Arial" panose="020B0604020202020204" pitchFamily="34" charset="0"/>
                  <a:cs typeface="Arial" panose="020B0604020202020204" pitchFamily="34" charset="0"/>
                </a:rPr>
                <a:t>Mapping</a:t>
              </a:r>
            </a:p>
          </p:txBody>
        </p:sp>
      </p:grpSp>
    </p:spTree>
    <p:extLst>
      <p:ext uri="{BB962C8B-B14F-4D97-AF65-F5344CB8AC3E}">
        <p14:creationId xmlns:p14="http://schemas.microsoft.com/office/powerpoint/2010/main" val="181823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IM in clusters provides</a:t>
            </a:r>
            <a:endParaRPr lang="en-US" dirty="0"/>
          </a:p>
        </p:txBody>
      </p:sp>
      <p:sp>
        <p:nvSpPr>
          <p:cNvPr id="8" name="Rectangle 3"/>
          <p:cNvSpPr>
            <a:spLocks noGrp="1" noChangeArrowheads="1"/>
          </p:cNvSpPr>
          <p:nvPr>
            <p:ph type="body" idx="4294967295"/>
          </p:nvPr>
        </p:nvSpPr>
        <p:spPr>
          <a:xfrm>
            <a:off x="0" y="4365625"/>
            <a:ext cx="7431088" cy="2808288"/>
          </a:xfrm>
          <a:prstGeom prst="rect">
            <a:avLst/>
          </a:prstGeom>
        </p:spPr>
        <p:txBody>
          <a:bodyPr lIns="0" tIns="0" rIns="0" bIns="0">
            <a:normAutofit/>
          </a:bodyPr>
          <a:lstStyle/>
          <a:p>
            <a:pPr eaLnBrk="1" hangingPunct="1">
              <a:buFontTx/>
              <a:buNone/>
            </a:pPr>
            <a:r>
              <a:rPr lang="en-GB" altLang="en-US" sz="4400" dirty="0"/>
              <a:t>      </a:t>
            </a:r>
            <a:r>
              <a:rPr lang="en-GB" altLang="en-US" b="1" dirty="0"/>
              <a:t>=</a:t>
            </a:r>
            <a:r>
              <a:rPr lang="en-GB" altLang="en-US" dirty="0"/>
              <a:t> </a:t>
            </a:r>
            <a:r>
              <a:rPr lang="en-GB" altLang="en-US" i="1" dirty="0"/>
              <a:t>improved effectiveness</a:t>
            </a:r>
          </a:p>
          <a:p>
            <a:pPr eaLnBrk="1" hangingPunct="1">
              <a:buFontTx/>
              <a:buNone/>
            </a:pPr>
            <a:r>
              <a:rPr lang="en-GB" altLang="en-US" i="1" dirty="0"/>
              <a:t>         =  improved accountability</a:t>
            </a:r>
            <a:endParaRPr lang="en-GB" altLang="en-US" sz="4400" dirty="0"/>
          </a:p>
        </p:txBody>
      </p:sp>
      <p:sp>
        <p:nvSpPr>
          <p:cNvPr id="7" name="Rectangle 3"/>
          <p:cNvSpPr>
            <a:spLocks noChangeArrowheads="1"/>
          </p:cNvSpPr>
          <p:nvPr/>
        </p:nvSpPr>
        <p:spPr bwMode="auto">
          <a:xfrm>
            <a:off x="395288" y="1683122"/>
            <a:ext cx="8459787" cy="239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marL="574675" indent="-574675"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1pPr>
            <a:lvl2pPr marL="742950" indent="-28575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2pPr>
            <a:lvl3pPr marL="1143000" indent="-22860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3pPr>
            <a:lvl4pPr marL="1600200" indent="-22860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4pPr>
            <a:lvl5pPr marL="2057400" indent="-228600" defTabSz="457200" eaLnBrk="0" hangingPunct="0">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5pPr>
            <a:lvl6pPr marL="25146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6pPr>
            <a:lvl7pPr marL="29718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7pPr>
            <a:lvl8pPr marL="34290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8pPr>
            <a:lvl9pPr marL="3886200" indent="-228600" defTabSz="457200" eaLnBrk="0" fontAlgn="base" hangingPunct="0">
              <a:spcBef>
                <a:spcPct val="0"/>
              </a:spcBef>
              <a:spcAft>
                <a:spcPct val="0"/>
              </a:spcAft>
              <a:tabLst>
                <a:tab pos="574675" algn="l"/>
                <a:tab pos="687388" algn="l"/>
                <a:tab pos="1144588" algn="l"/>
                <a:tab pos="1601788" algn="l"/>
                <a:tab pos="2058988" algn="l"/>
                <a:tab pos="2516188" algn="l"/>
                <a:tab pos="2973388" algn="l"/>
                <a:tab pos="3430588" algn="l"/>
                <a:tab pos="3887788" algn="l"/>
                <a:tab pos="4344988" algn="l"/>
                <a:tab pos="4802188" algn="l"/>
                <a:tab pos="5259388" algn="l"/>
                <a:tab pos="5716588" algn="l"/>
                <a:tab pos="6173788" algn="l"/>
                <a:tab pos="6630988" algn="l"/>
                <a:tab pos="7088188" algn="l"/>
                <a:tab pos="7545388" algn="l"/>
                <a:tab pos="8002588" algn="l"/>
                <a:tab pos="8459788" algn="l"/>
                <a:tab pos="8916988" algn="l"/>
                <a:tab pos="9374188" algn="l"/>
              </a:tabLst>
              <a:defRPr>
                <a:solidFill>
                  <a:schemeClr val="tx1"/>
                </a:solidFill>
                <a:latin typeface="Arial" charset="0"/>
                <a:cs typeface="Arial" charset="0"/>
              </a:defRPr>
            </a:lvl9pPr>
          </a:lstStyle>
          <a:p>
            <a:pPr eaLnBrk="1" hangingPunct="1">
              <a:spcBef>
                <a:spcPts val="700"/>
              </a:spcBef>
              <a:buSzPct val="140000"/>
              <a:buFontTx/>
              <a:buChar char="•"/>
            </a:pPr>
            <a:r>
              <a:rPr lang="en-GB" altLang="en-US" sz="3200" b="1" dirty="0">
                <a:solidFill>
                  <a:prstClr val="black"/>
                </a:solidFill>
                <a:latin typeface="Calibri"/>
              </a:rPr>
              <a:t>Evidence-based</a:t>
            </a:r>
            <a:r>
              <a:rPr lang="en-GB" altLang="en-US" sz="3200" dirty="0">
                <a:solidFill>
                  <a:prstClr val="black"/>
                </a:solidFill>
                <a:latin typeface="Calibri"/>
              </a:rPr>
              <a:t>, </a:t>
            </a:r>
            <a:r>
              <a:rPr lang="en-GB" altLang="en-US" sz="3200" b="1" dirty="0">
                <a:solidFill>
                  <a:prstClr val="black"/>
                </a:solidFill>
                <a:latin typeface="Calibri"/>
              </a:rPr>
              <a:t>transparent</a:t>
            </a:r>
            <a:r>
              <a:rPr lang="en-GB" altLang="en-US" sz="3200" b="1" i="1" dirty="0">
                <a:solidFill>
                  <a:prstClr val="black"/>
                </a:solidFill>
                <a:latin typeface="Calibri"/>
              </a:rPr>
              <a:t> </a:t>
            </a:r>
            <a:r>
              <a:rPr lang="en-GB" altLang="en-US" sz="3200" dirty="0">
                <a:solidFill>
                  <a:prstClr val="black"/>
                </a:solidFill>
                <a:latin typeface="Calibri"/>
              </a:rPr>
              <a:t>basis for decision-making</a:t>
            </a:r>
          </a:p>
          <a:p>
            <a:pPr eaLnBrk="1" hangingPunct="1">
              <a:spcBef>
                <a:spcPts val="700"/>
              </a:spcBef>
              <a:buSzPct val="140000"/>
              <a:buFontTx/>
              <a:buChar char="•"/>
            </a:pPr>
            <a:r>
              <a:rPr lang="en-GB" altLang="en-US" sz="3200" dirty="0">
                <a:solidFill>
                  <a:prstClr val="black"/>
                </a:solidFill>
                <a:latin typeface="Calibri"/>
              </a:rPr>
              <a:t>Common understanding of situation</a:t>
            </a:r>
          </a:p>
          <a:p>
            <a:pPr eaLnBrk="1" hangingPunct="1">
              <a:spcBef>
                <a:spcPts val="700"/>
              </a:spcBef>
              <a:buSzPct val="140000"/>
              <a:buFontTx/>
              <a:buChar char="•"/>
            </a:pPr>
            <a:r>
              <a:rPr lang="en-GB" altLang="en-US" sz="3200" dirty="0">
                <a:solidFill>
                  <a:prstClr val="black"/>
                </a:solidFill>
                <a:latin typeface="Calibri"/>
              </a:rPr>
              <a:t>Systematic approach in chaotic situation.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921" y="4077072"/>
            <a:ext cx="3033260" cy="2279278"/>
          </a:xfrm>
          <a:prstGeom prst="rect">
            <a:avLst/>
          </a:prstGeom>
        </p:spPr>
      </p:pic>
    </p:spTree>
    <p:extLst>
      <p:ext uri="{BB962C8B-B14F-4D97-AF65-F5344CB8AC3E}">
        <p14:creationId xmlns:p14="http://schemas.microsoft.com/office/powerpoint/2010/main" val="122752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 &amp; AAP</a:t>
            </a:r>
          </a:p>
        </p:txBody>
      </p:sp>
      <p:sp>
        <p:nvSpPr>
          <p:cNvPr id="7" name="Rectangle 3"/>
          <p:cNvSpPr>
            <a:spLocks noGrp="1" noChangeArrowheads="1"/>
          </p:cNvSpPr>
          <p:nvPr>
            <p:ph type="body" idx="4294967295"/>
          </p:nvPr>
        </p:nvSpPr>
        <p:spPr>
          <a:xfrm>
            <a:off x="107504" y="1316911"/>
            <a:ext cx="8928992" cy="5541089"/>
          </a:xfrm>
          <a:prstGeom prst="rect">
            <a:avLst/>
          </a:prstGeom>
        </p:spPr>
        <p:txBody>
          <a:bodyPr>
            <a:noAutofit/>
          </a:bodyPr>
          <a:lstStyle/>
          <a:p>
            <a:r>
              <a:rPr lang="en-GB" sz="2800" dirty="0"/>
              <a:t>Adapting IM tools and processes to include qualitative data from affected communities</a:t>
            </a:r>
          </a:p>
          <a:p>
            <a:pPr lvl="1"/>
            <a:r>
              <a:rPr lang="en-GB" sz="2400" dirty="0"/>
              <a:t>SMS for community level data collection and  feedback</a:t>
            </a:r>
          </a:p>
          <a:p>
            <a:pPr lvl="1"/>
            <a:r>
              <a:rPr lang="en-GB" sz="2400" dirty="0"/>
              <a:t>Common platforms to consolidate feedback data</a:t>
            </a:r>
          </a:p>
          <a:p>
            <a:pPr lvl="1"/>
            <a:r>
              <a:rPr lang="en-GB" sz="2400" dirty="0"/>
              <a:t>Common approaches to perception surveys and focus groups</a:t>
            </a:r>
          </a:p>
          <a:p>
            <a:r>
              <a:rPr lang="en-GB" sz="2800" dirty="0"/>
              <a:t>Triangulate and validate other data and identify gaps or issues in the response</a:t>
            </a:r>
          </a:p>
          <a:p>
            <a:r>
              <a:rPr lang="en-GB" sz="2800" dirty="0"/>
              <a:t>Define key information needs and products to support effective decision-making</a:t>
            </a:r>
          </a:p>
          <a:p>
            <a:r>
              <a:rPr lang="en-GB" sz="2800" b="1" dirty="0"/>
              <a:t>Making use of the data and analysis for decision making is the responsibility of the cluster, not IM</a:t>
            </a:r>
          </a:p>
        </p:txBody>
      </p:sp>
    </p:spTree>
    <p:extLst>
      <p:ext uri="{BB962C8B-B14F-4D97-AF65-F5344CB8AC3E}">
        <p14:creationId xmlns:p14="http://schemas.microsoft.com/office/powerpoint/2010/main" val="3039058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Role of Partners</a:t>
            </a:r>
            <a:endParaRPr lang="en-US" dirty="0"/>
          </a:p>
        </p:txBody>
      </p:sp>
      <p:sp>
        <p:nvSpPr>
          <p:cNvPr id="8" name="Rectangle 3"/>
          <p:cNvSpPr txBox="1">
            <a:spLocks noChangeArrowheads="1"/>
          </p:cNvSpPr>
          <p:nvPr/>
        </p:nvSpPr>
        <p:spPr bwMode="auto">
          <a:xfrm>
            <a:off x="268941" y="1340768"/>
            <a:ext cx="8479523" cy="3312368"/>
          </a:xfrm>
          <a:prstGeom prst="rect">
            <a:avLst/>
          </a:prstGeom>
          <a:solidFill>
            <a:schemeClr val="accent3">
              <a:lumMod val="20000"/>
              <a:lumOff val="80000"/>
            </a:schemeClr>
          </a:solidFill>
          <a:ln>
            <a:noFill/>
          </a:ln>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GB" altLang="en-US" sz="2400" b="1" dirty="0">
                <a:solidFill>
                  <a:prstClr val="black"/>
                </a:solidFill>
                <a:latin typeface="Calibri"/>
              </a:rPr>
              <a:t>Cluster Partners</a:t>
            </a:r>
          </a:p>
          <a:p>
            <a:pPr eaLnBrk="1" hangingPunct="1">
              <a:spcAft>
                <a:spcPts val="600"/>
              </a:spcAft>
              <a:buFontTx/>
              <a:buChar char="•"/>
            </a:pPr>
            <a:r>
              <a:rPr lang="en-GB" altLang="en-US" sz="2400" dirty="0">
                <a:solidFill>
                  <a:prstClr val="black"/>
                </a:solidFill>
                <a:latin typeface="Calibri"/>
              </a:rPr>
              <a:t>Contribute to information exchange</a:t>
            </a:r>
          </a:p>
          <a:p>
            <a:pPr eaLnBrk="1" hangingPunct="1">
              <a:spcAft>
                <a:spcPts val="600"/>
              </a:spcAft>
              <a:buFontTx/>
              <a:buChar char="•"/>
            </a:pPr>
            <a:r>
              <a:rPr lang="en-GB" altLang="en-US" sz="2400" dirty="0">
                <a:solidFill>
                  <a:prstClr val="black"/>
                </a:solidFill>
                <a:latin typeface="Calibri"/>
              </a:rPr>
              <a:t>Agree and adhere to common definitions, indicators, standards</a:t>
            </a:r>
          </a:p>
          <a:p>
            <a:pPr eaLnBrk="1" hangingPunct="1">
              <a:spcAft>
                <a:spcPts val="600"/>
              </a:spcAft>
              <a:buFontTx/>
              <a:buChar char="•"/>
            </a:pPr>
            <a:r>
              <a:rPr lang="en-GB" altLang="en-US" sz="2400" dirty="0">
                <a:solidFill>
                  <a:prstClr val="black"/>
                </a:solidFill>
                <a:latin typeface="Calibri"/>
              </a:rPr>
              <a:t>Contribute to analyses: interpret collectively information/data (in e.g. </a:t>
            </a:r>
            <a:r>
              <a:rPr lang="en-GB" altLang="en-US" sz="2400" dirty="0" err="1">
                <a:solidFill>
                  <a:prstClr val="black"/>
                </a:solidFill>
                <a:latin typeface="Calibri"/>
              </a:rPr>
              <a:t>TWiG</a:t>
            </a:r>
            <a:r>
              <a:rPr lang="en-GB" altLang="en-US" sz="2400" dirty="0">
                <a:solidFill>
                  <a:prstClr val="black"/>
                </a:solidFill>
                <a:latin typeface="Calibri"/>
              </a:rPr>
              <a:t>)</a:t>
            </a:r>
          </a:p>
          <a:p>
            <a:pPr eaLnBrk="1" hangingPunct="1">
              <a:spcAft>
                <a:spcPts val="600"/>
              </a:spcAft>
              <a:buFontTx/>
              <a:buChar char="•"/>
            </a:pPr>
            <a:r>
              <a:rPr lang="en-GB" altLang="en-US" sz="2400" dirty="0">
                <a:solidFill>
                  <a:prstClr val="black"/>
                </a:solidFill>
                <a:latin typeface="Calibri"/>
              </a:rPr>
              <a:t>Contribute to cluster outputs</a:t>
            </a:r>
          </a:p>
          <a:p>
            <a:pPr eaLnBrk="1" hangingPunct="1">
              <a:spcAft>
                <a:spcPts val="600"/>
              </a:spcAft>
              <a:buFontTx/>
              <a:buChar char="•"/>
            </a:pPr>
            <a:endParaRPr lang="en-GB" altLang="en-US" sz="3200" dirty="0">
              <a:solidFill>
                <a:prstClr val="black"/>
              </a:solidFill>
              <a:latin typeface="Calibri"/>
            </a:endParaRPr>
          </a:p>
        </p:txBody>
      </p:sp>
    </p:spTree>
    <p:extLst>
      <p:ext uri="{BB962C8B-B14F-4D97-AF65-F5344CB8AC3E}">
        <p14:creationId xmlns:p14="http://schemas.microsoft.com/office/powerpoint/2010/main" val="131031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p:nvPr/>
        </p:nvSpPr>
        <p:spPr>
          <a:xfrm>
            <a:off x="0" y="1"/>
            <a:ext cx="9144000" cy="690124"/>
          </a:xfrm>
          <a:prstGeom prst="rect">
            <a:avLst/>
          </a:prstGeom>
          <a:solidFill>
            <a:srgbClr val="ABD749"/>
          </a:solidFill>
        </p:spPr>
        <p:txBody>
          <a:bodyPr vert="horz" lIns="91440" tIns="45720" rIns="91440" bIns="45720" rtlCol="0" anchor="ctr">
            <a:normAutofit fontScale="90000" lnSpcReduction="10000"/>
          </a:bodyPr>
          <a:lstStyle>
            <a:lvl1pPr algn="ctr">
              <a:spcBef>
                <a:spcPct val="0"/>
              </a:spcBef>
              <a:buNone/>
              <a:defRPr sz="4400" b="1">
                <a:solidFill>
                  <a:schemeClr val="bg1"/>
                </a:solidFill>
                <a:effectLst/>
                <a:ea typeface="+mj-ea"/>
                <a:cs typeface="+mj-cs"/>
              </a:defRPr>
            </a:lvl1pPr>
          </a:lstStyle>
          <a:p>
            <a:r>
              <a:rPr lang="en-US" dirty="0">
                <a:sym typeface="Arial"/>
              </a:rPr>
              <a:t>Four core products from OCHA </a:t>
            </a:r>
          </a:p>
        </p:txBody>
      </p:sp>
      <p:pic>
        <p:nvPicPr>
          <p:cNvPr id="74" name="Shape 74"/>
          <p:cNvPicPr preferRelativeResize="0"/>
          <p:nvPr/>
        </p:nvPicPr>
        <p:blipFill rotWithShape="1">
          <a:blip r:embed="rId3">
            <a:alphaModFix/>
          </a:blip>
          <a:srcRect/>
          <a:stretch/>
        </p:blipFill>
        <p:spPr>
          <a:xfrm>
            <a:off x="2112961" y="761565"/>
            <a:ext cx="2033588" cy="2789672"/>
          </a:xfrm>
          <a:prstGeom prst="rect">
            <a:avLst/>
          </a:prstGeom>
          <a:noFill/>
          <a:ln w="9525" cap="flat" cmpd="sng">
            <a:solidFill>
              <a:srgbClr val="D9D9D9"/>
            </a:solidFill>
            <a:prstDash val="solid"/>
            <a:miter/>
            <a:headEnd type="none" w="med" len="med"/>
            <a:tailEnd type="none" w="med" len="med"/>
          </a:ln>
        </p:spPr>
      </p:pic>
      <p:pic>
        <p:nvPicPr>
          <p:cNvPr id="75" name="Shape 75"/>
          <p:cNvPicPr preferRelativeResize="0"/>
          <p:nvPr/>
        </p:nvPicPr>
        <p:blipFill rotWithShape="1">
          <a:blip r:embed="rId4">
            <a:alphaModFix/>
          </a:blip>
          <a:srcRect/>
          <a:stretch/>
        </p:blipFill>
        <p:spPr>
          <a:xfrm>
            <a:off x="4308475" y="996950"/>
            <a:ext cx="2784475" cy="2192336"/>
          </a:xfrm>
          <a:prstGeom prst="rect">
            <a:avLst/>
          </a:prstGeom>
          <a:noFill/>
          <a:ln w="9525" cap="flat" cmpd="sng">
            <a:solidFill>
              <a:srgbClr val="D9D9D9"/>
            </a:solidFill>
            <a:prstDash val="solid"/>
            <a:miter/>
            <a:headEnd type="none" w="med" len="med"/>
            <a:tailEnd type="none" w="med" len="med"/>
          </a:ln>
        </p:spPr>
      </p:pic>
      <p:pic>
        <p:nvPicPr>
          <p:cNvPr id="76" name="Shape 76"/>
          <p:cNvPicPr preferRelativeResize="0"/>
          <p:nvPr/>
        </p:nvPicPr>
        <p:blipFill rotWithShape="1">
          <a:blip r:embed="rId5">
            <a:alphaModFix/>
          </a:blip>
          <a:srcRect l="2258" r="26862"/>
          <a:stretch/>
        </p:blipFill>
        <p:spPr>
          <a:xfrm>
            <a:off x="42864" y="690125"/>
            <a:ext cx="2005010" cy="2861111"/>
          </a:xfrm>
          <a:prstGeom prst="rect">
            <a:avLst/>
          </a:prstGeom>
          <a:noFill/>
          <a:ln w="9525" cap="flat" cmpd="sng">
            <a:solidFill>
              <a:srgbClr val="A6A6A6"/>
            </a:solidFill>
            <a:prstDash val="solid"/>
            <a:miter/>
            <a:headEnd type="none" w="med" len="med"/>
            <a:tailEnd type="none" w="med" len="med"/>
          </a:ln>
        </p:spPr>
      </p:pic>
      <p:sp>
        <p:nvSpPr>
          <p:cNvPr id="77" name="Shape 77"/>
          <p:cNvSpPr txBox="1"/>
          <p:nvPr/>
        </p:nvSpPr>
        <p:spPr>
          <a:xfrm>
            <a:off x="457200" y="5943600"/>
            <a:ext cx="4762872" cy="862011"/>
          </a:xfrm>
          <a:prstGeom prst="rect">
            <a:avLst/>
          </a:prstGeom>
          <a:solidFill>
            <a:srgbClr val="FDE8E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C00000"/>
              </a:buClr>
              <a:buSzPct val="25000"/>
              <a:buFont typeface="Arial"/>
              <a:buNone/>
            </a:pPr>
            <a:r>
              <a:rPr lang="en-US" sz="1600" b="1" i="0" u="none" strike="noStrike" cap="none" baseline="0" dirty="0">
                <a:solidFill>
                  <a:srgbClr val="C00000"/>
                </a:solidFill>
                <a:latin typeface="Arial"/>
                <a:ea typeface="Arial"/>
                <a:cs typeface="Arial"/>
                <a:sym typeface="Arial"/>
              </a:rPr>
              <a:t>Situation Report</a:t>
            </a: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Published in acute crises to give situation overview and cluster-by-cluster needs, response, gaps and constraints. </a:t>
            </a:r>
          </a:p>
        </p:txBody>
      </p:sp>
      <p:sp>
        <p:nvSpPr>
          <p:cNvPr id="78" name="Shape 78"/>
          <p:cNvSpPr txBox="1"/>
          <p:nvPr/>
        </p:nvSpPr>
        <p:spPr>
          <a:xfrm>
            <a:off x="2209800" y="5092700"/>
            <a:ext cx="5314528" cy="850900"/>
          </a:xfrm>
          <a:prstGeom prst="rect">
            <a:avLst/>
          </a:prstGeom>
          <a:solidFill>
            <a:srgbClr val="E1E8F6"/>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56CB6"/>
              </a:buClr>
              <a:buSzPct val="25000"/>
              <a:buFont typeface="Arial"/>
              <a:buNone/>
            </a:pPr>
            <a:r>
              <a:rPr lang="en-US" sz="1600" b="1" i="0" u="none" strike="noStrike" cap="none" baseline="0" dirty="0">
                <a:solidFill>
                  <a:srgbClr val="056CB6"/>
                </a:solidFill>
                <a:latin typeface="Arial"/>
                <a:ea typeface="Arial"/>
                <a:cs typeface="Arial"/>
                <a:sym typeface="Arial"/>
              </a:rPr>
              <a:t>Humanitarian Bulletin</a:t>
            </a: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Regular report in chronic emergencies. Presents advocacy priorities and supports them with data and analysis of trends.</a:t>
            </a:r>
          </a:p>
        </p:txBody>
      </p:sp>
      <p:sp>
        <p:nvSpPr>
          <p:cNvPr id="79" name="Shape 79"/>
          <p:cNvSpPr txBox="1"/>
          <p:nvPr/>
        </p:nvSpPr>
        <p:spPr>
          <a:xfrm>
            <a:off x="2699792" y="4343400"/>
            <a:ext cx="6006057" cy="677861"/>
          </a:xfrm>
          <a:prstGeom prst="rect">
            <a:avLst/>
          </a:prstGeom>
          <a:solidFill>
            <a:srgbClr val="F2F2F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404040"/>
              </a:buClr>
              <a:buSzPct val="25000"/>
              <a:buFont typeface="Arial"/>
              <a:buNone/>
            </a:pPr>
            <a:r>
              <a:rPr lang="en-US" sz="1600" b="1" i="0" u="none" strike="noStrike" cap="none" baseline="0" dirty="0">
                <a:solidFill>
                  <a:srgbClr val="404040"/>
                </a:solidFill>
                <a:latin typeface="Arial"/>
                <a:ea typeface="Arial"/>
                <a:cs typeface="Arial"/>
                <a:sym typeface="Arial"/>
              </a:rPr>
              <a:t>Humanitarian Snapshot</a:t>
            </a:r>
            <a:endParaRPr lang="en-US" sz="1600" i="0" u="none" strike="noStrike" cap="none" baseline="0" dirty="0">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Info-graphic presenting several key themes using data and geo-referenced information with a map and other visuals.</a:t>
            </a:r>
          </a:p>
        </p:txBody>
      </p:sp>
      <p:sp>
        <p:nvSpPr>
          <p:cNvPr id="80" name="Shape 80"/>
          <p:cNvSpPr txBox="1"/>
          <p:nvPr/>
        </p:nvSpPr>
        <p:spPr>
          <a:xfrm>
            <a:off x="4243387" y="3538537"/>
            <a:ext cx="4900613" cy="804863"/>
          </a:xfrm>
          <a:prstGeom prst="rect">
            <a:avLst/>
          </a:prstGeom>
          <a:solidFill>
            <a:srgbClr val="FFCC99">
              <a:alpha val="33725"/>
            </a:srgbClr>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1600" b="1" i="0" u="none" strike="noStrike" cap="none" baseline="0" dirty="0">
                <a:solidFill>
                  <a:srgbClr val="FF6600"/>
                </a:solidFill>
                <a:latin typeface="Arial"/>
                <a:ea typeface="Arial"/>
                <a:cs typeface="Arial"/>
                <a:sym typeface="Arial"/>
              </a:rPr>
              <a:t>Humanitarian Dashboard</a:t>
            </a:r>
          </a:p>
          <a:p>
            <a:pPr marL="0" marR="0" lvl="0" indent="0" algn="l" rtl="0">
              <a:lnSpc>
                <a:spcPct val="100000"/>
              </a:lnSpc>
              <a:spcBef>
                <a:spcPts val="0"/>
              </a:spcBef>
              <a:spcAft>
                <a:spcPts val="0"/>
              </a:spcAft>
              <a:buClr>
                <a:srgbClr val="404040"/>
              </a:buClr>
              <a:buSzPct val="25000"/>
              <a:buFont typeface="Arial"/>
              <a:buNone/>
            </a:pPr>
            <a:r>
              <a:rPr lang="en-US" sz="1400" b="0" i="0" u="none" strike="noStrike" cap="none" baseline="0" dirty="0">
                <a:solidFill>
                  <a:srgbClr val="404040"/>
                </a:solidFill>
                <a:latin typeface="Arial"/>
                <a:ea typeface="Arial"/>
                <a:cs typeface="Arial"/>
                <a:sym typeface="Arial"/>
              </a:rPr>
              <a:t>Graphic focused tool showing progress against cluster-level targets and funding requirements, and other key facts</a:t>
            </a:r>
          </a:p>
        </p:txBody>
      </p:sp>
      <p:cxnSp>
        <p:nvCxnSpPr>
          <p:cNvPr id="81" name="Shape 81"/>
          <p:cNvCxnSpPr/>
          <p:nvPr/>
        </p:nvCxnSpPr>
        <p:spPr>
          <a:xfrm rot="10800000">
            <a:off x="457200" y="3189287"/>
            <a:ext cx="0" cy="3184524"/>
          </a:xfrm>
          <a:prstGeom prst="straightConnector1">
            <a:avLst/>
          </a:prstGeom>
          <a:noFill/>
          <a:ln w="12700" cap="flat" cmpd="sng">
            <a:solidFill>
              <a:srgbClr val="A50021"/>
            </a:solidFill>
            <a:prstDash val="solid"/>
            <a:miter/>
            <a:headEnd type="none" w="med" len="med"/>
            <a:tailEnd type="oval" w="med" len="med"/>
          </a:ln>
        </p:spPr>
      </p:cxnSp>
      <p:cxnSp>
        <p:nvCxnSpPr>
          <p:cNvPr id="82" name="Shape 82"/>
          <p:cNvCxnSpPr/>
          <p:nvPr/>
        </p:nvCxnSpPr>
        <p:spPr>
          <a:xfrm rot="10800000">
            <a:off x="2209800" y="2743200"/>
            <a:ext cx="0" cy="2687636"/>
          </a:xfrm>
          <a:prstGeom prst="straightConnector1">
            <a:avLst/>
          </a:prstGeom>
          <a:noFill/>
          <a:ln w="12700" cap="flat" cmpd="sng">
            <a:solidFill>
              <a:srgbClr val="056CB6"/>
            </a:solidFill>
            <a:prstDash val="solid"/>
            <a:miter/>
            <a:headEnd type="none" w="med" len="med"/>
            <a:tailEnd type="oval" w="med" len="med"/>
          </a:ln>
        </p:spPr>
      </p:cxnSp>
      <p:cxnSp>
        <p:nvCxnSpPr>
          <p:cNvPr id="83" name="Shape 83"/>
          <p:cNvCxnSpPr/>
          <p:nvPr/>
        </p:nvCxnSpPr>
        <p:spPr>
          <a:xfrm flipV="1">
            <a:off x="4243387" y="2203263"/>
            <a:ext cx="11298" cy="2140137"/>
          </a:xfrm>
          <a:prstGeom prst="straightConnector1">
            <a:avLst/>
          </a:prstGeom>
          <a:noFill/>
          <a:ln w="12700" cap="flat" cmpd="sng">
            <a:solidFill>
              <a:srgbClr val="000000"/>
            </a:solidFill>
            <a:prstDash val="solid"/>
            <a:miter/>
            <a:headEnd type="none" w="med" len="med"/>
            <a:tailEnd type="oval" w="med" len="med"/>
          </a:ln>
        </p:spPr>
      </p:cxnSp>
      <p:pic>
        <p:nvPicPr>
          <p:cNvPr id="84" name="Shape 84"/>
          <p:cNvPicPr preferRelativeResize="0"/>
          <p:nvPr/>
        </p:nvPicPr>
        <p:blipFill rotWithShape="1">
          <a:blip r:embed="rId6">
            <a:alphaModFix/>
          </a:blip>
          <a:srcRect/>
          <a:stretch/>
        </p:blipFill>
        <p:spPr>
          <a:xfrm>
            <a:off x="7092950" y="761564"/>
            <a:ext cx="1943546" cy="2607111"/>
          </a:xfrm>
          <a:prstGeom prst="rect">
            <a:avLst/>
          </a:prstGeom>
          <a:noFill/>
          <a:ln w="12700" cap="flat" cmpd="sng">
            <a:solidFill>
              <a:srgbClr val="BFBFBF"/>
            </a:solidFill>
            <a:prstDash val="solid"/>
            <a:miter/>
            <a:headEnd type="none" w="med" len="med"/>
            <a:tailEnd type="none" w="med" len="med"/>
          </a:ln>
        </p:spPr>
      </p:pic>
      <p:cxnSp>
        <p:nvCxnSpPr>
          <p:cNvPr id="85" name="Shape 85"/>
          <p:cNvCxnSpPr/>
          <p:nvPr/>
        </p:nvCxnSpPr>
        <p:spPr>
          <a:xfrm rot="10800000">
            <a:off x="8686800" y="1752600"/>
            <a:ext cx="0" cy="2124074"/>
          </a:xfrm>
          <a:prstGeom prst="straightConnector1">
            <a:avLst/>
          </a:prstGeom>
          <a:noFill/>
          <a:ln w="12700" cap="flat" cmpd="sng">
            <a:solidFill>
              <a:srgbClr val="FF6600"/>
            </a:solidFill>
            <a:prstDash val="solid"/>
            <a:miter/>
            <a:headEnd type="none" w="med" len="med"/>
            <a:tailEnd type="oval" w="med" len="med"/>
          </a:ln>
        </p:spPr>
      </p:cxnSp>
    </p:spTree>
    <p:extLst>
      <p:ext uri="{BB962C8B-B14F-4D97-AF65-F5344CB8AC3E}">
        <p14:creationId xmlns:p14="http://schemas.microsoft.com/office/powerpoint/2010/main" val="403720557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Products </a:t>
            </a:r>
          </a:p>
        </p:txBody>
      </p:sp>
      <p:sp>
        <p:nvSpPr>
          <p:cNvPr id="7" name="Rectangle 3"/>
          <p:cNvSpPr>
            <a:spLocks noGrp="1" noChangeArrowheads="1"/>
          </p:cNvSpPr>
          <p:nvPr>
            <p:ph type="body" idx="4294967295"/>
          </p:nvPr>
        </p:nvSpPr>
        <p:spPr>
          <a:xfrm>
            <a:off x="107504" y="1316911"/>
            <a:ext cx="8928992" cy="5541089"/>
          </a:xfrm>
          <a:prstGeom prst="rect">
            <a:avLst/>
          </a:prstGeom>
        </p:spPr>
        <p:txBody>
          <a:bodyPr>
            <a:noAutofit/>
          </a:bodyPr>
          <a:lstStyle/>
          <a:p>
            <a:endParaRPr lang="en-GB" sz="2800" b="1" dirty="0"/>
          </a:p>
        </p:txBody>
      </p:sp>
    </p:spTree>
    <p:extLst>
      <p:ext uri="{BB962C8B-B14F-4D97-AF65-F5344CB8AC3E}">
        <p14:creationId xmlns:p14="http://schemas.microsoft.com/office/powerpoint/2010/main" val="218342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Local </a:t>
            </a:r>
            <a:r>
              <a:rPr lang="en-US" dirty="0"/>
              <a:t>schedule </a:t>
            </a:r>
          </a:p>
        </p:txBody>
      </p:sp>
      <p:sp>
        <p:nvSpPr>
          <p:cNvPr id="7" name="Rectangle 3"/>
          <p:cNvSpPr>
            <a:spLocks noGrp="1" noChangeArrowheads="1"/>
          </p:cNvSpPr>
          <p:nvPr>
            <p:ph type="body" idx="4294967295"/>
          </p:nvPr>
        </p:nvSpPr>
        <p:spPr>
          <a:xfrm>
            <a:off x="107504" y="1316911"/>
            <a:ext cx="8928992" cy="5541089"/>
          </a:xfrm>
          <a:prstGeom prst="rect">
            <a:avLst/>
          </a:prstGeom>
        </p:spPr>
        <p:txBody>
          <a:bodyPr>
            <a:noAutofit/>
          </a:bodyPr>
          <a:lstStyle/>
          <a:p>
            <a:endParaRPr lang="en-GB" sz="2800" b="1" dirty="0"/>
          </a:p>
        </p:txBody>
      </p:sp>
    </p:spTree>
    <p:extLst>
      <p:ext uri="{BB962C8B-B14F-4D97-AF65-F5344CB8AC3E}">
        <p14:creationId xmlns:p14="http://schemas.microsoft.com/office/powerpoint/2010/main" val="4195924978"/>
      </p:ext>
    </p:extLst>
  </p:cSld>
  <p:clrMapOvr>
    <a:masterClrMapping/>
  </p:clrMapOvr>
</p:sld>
</file>

<file path=ppt/theme/theme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73f51738-d318-4883-9d64-4f0bd0ccc55e" ContentTypeId="0x0101009BA85F8052A6DA4FA3E31FF9F74C6970" PreviousValue="false"/>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12</Value>
      <Value>10</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axKeywordTaxHTField>
    <CategoryDescription xmlns="http://schemas.microsoft.com/sharepoint.v3">Master GNC package - 2018 Partners - Day 2 - 2.6. Information Management</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EMOPSGCCU-1435067120-18641</_dlc_DocId>
    <_dlc_DocIdUrl xmlns="5858627f-d058-4b92-9b52-677b5fd7d454">
      <Url>https://unicef.sharepoint.com/teams/EMOPS-GCCU/_layouts/15/DocIdRedir.aspx?ID=EMOPSGCCU-1435067120-18641</Url>
      <Description>EMOPSGCCU-1435067120-18641</Description>
    </_dlc_DocIdUrl>
  </documentManagement>
</p:properties>
</file>

<file path=customXml/itemProps1.xml><?xml version="1.0" encoding="utf-8"?>
<ds:datastoreItem xmlns:ds="http://schemas.openxmlformats.org/officeDocument/2006/customXml" ds:itemID="{98314949-9BB7-4805-BD3D-30777AF076BA}">
  <ds:schemaRefs>
    <ds:schemaRef ds:uri="http://schemas.microsoft.com/sharepoint/v3/contenttype/forms"/>
  </ds:schemaRefs>
</ds:datastoreItem>
</file>

<file path=customXml/itemProps2.xml><?xml version="1.0" encoding="utf-8"?>
<ds:datastoreItem xmlns:ds="http://schemas.openxmlformats.org/officeDocument/2006/customXml" ds:itemID="{BAB7FA03-9DAA-4820-A9A5-65C8F3F5E68E}"/>
</file>

<file path=customXml/itemProps3.xml><?xml version="1.0" encoding="utf-8"?>
<ds:datastoreItem xmlns:ds="http://schemas.openxmlformats.org/officeDocument/2006/customXml" ds:itemID="{ED2DFDC9-A985-4A0D-96D7-03EB8C5B4538}">
  <ds:schemaRefs>
    <ds:schemaRef ds:uri="Microsoft.SharePoint.Taxonomy.ContentTypeSync"/>
  </ds:schemaRefs>
</ds:datastoreItem>
</file>

<file path=customXml/itemProps4.xml><?xml version="1.0" encoding="utf-8"?>
<ds:datastoreItem xmlns:ds="http://schemas.openxmlformats.org/officeDocument/2006/customXml" ds:itemID="{4A777656-7B7A-4EC3-86E9-A9822884EA30}">
  <ds:schemaRefs>
    <ds:schemaRef ds:uri="http://schemas.microsoft.com/office/2006/metadata/customXsn"/>
  </ds:schemaRefs>
</ds:datastoreItem>
</file>

<file path=customXml/itemProps5.xml><?xml version="1.0" encoding="utf-8"?>
<ds:datastoreItem xmlns:ds="http://schemas.openxmlformats.org/officeDocument/2006/customXml" ds:itemID="{C464035A-11F3-4AFF-9991-B0A108F504D2}">
  <ds:schemaRefs>
    <ds:schemaRef ds:uri="http://schemas.microsoft.com/sharepoint/events"/>
  </ds:schemaRefs>
</ds:datastoreItem>
</file>

<file path=customXml/itemProps6.xml><?xml version="1.0" encoding="utf-8"?>
<ds:datastoreItem xmlns:ds="http://schemas.openxmlformats.org/officeDocument/2006/customXml" ds:itemID="{C9F7D079-A481-44A9-AA84-0A7CF97364A7}">
  <ds:schemaRefs>
    <ds:schemaRef ds:uri="a438dd15-07ca-4cdc-82a3-f2206b92025e"/>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5858627f-d058-4b92-9b52-677b5fd7d454"/>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sharepoint.v3"/>
    <ds:schemaRef ds:uri="ca283e0b-db31-4043-a2ef-b80661bf084a"/>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851</TotalTime>
  <Words>1154</Words>
  <Application>Microsoft Office PowerPoint</Application>
  <PresentationFormat>On-screen Show (4:3)</PresentationFormat>
  <Paragraphs>121</Paragraphs>
  <Slides>14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ＭＳ Ｐゴシック</vt:lpstr>
      <vt:lpstr>Arial</vt:lpstr>
      <vt:lpstr>Browallia New</vt:lpstr>
      <vt:lpstr>Calibri</vt:lpstr>
      <vt:lpstr>Cambria</vt:lpstr>
      <vt:lpstr>Century Gothic</vt:lpstr>
      <vt:lpstr>Times New Roman</vt:lpstr>
      <vt:lpstr>Trebuchet MS</vt:lpstr>
      <vt:lpstr>Wingdings</vt:lpstr>
      <vt:lpstr>ヒラギノ角ゴ ProN W3</vt:lpstr>
      <vt:lpstr>1_Theme1</vt:lpstr>
      <vt:lpstr>2.6 Information Management</vt:lpstr>
      <vt:lpstr>Objectives of the Session</vt:lpstr>
      <vt:lpstr>What is information Management</vt:lpstr>
      <vt:lpstr>IM in clusters provides</vt:lpstr>
      <vt:lpstr>IM &amp; AAP</vt:lpstr>
      <vt:lpstr>Role of Partners</vt:lpstr>
      <vt:lpstr>PowerPoint Presentation</vt:lpstr>
      <vt:lpstr>Local Products </vt:lpstr>
      <vt:lpstr>Local schedule </vt:lpstr>
      <vt:lpstr>IM toolkit and Indicators Registry </vt:lpstr>
      <vt:lpstr>Nutrition Indicators</vt:lpstr>
      <vt:lpstr>Nutrition Indicators</vt:lpstr>
      <vt:lpstr>Repository of Nutrition Indicators</vt:lpstr>
      <vt:lpstr>Key Messages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Management</dc:title>
  <dc:creator>Marion Orchison</dc:creator>
  <cp:lastModifiedBy>Diogo Loureiro Jurema</cp:lastModifiedBy>
  <cp:revision>36</cp:revision>
  <cp:lastPrinted>2017-11-02T05:33:54Z</cp:lastPrinted>
  <dcterms:created xsi:type="dcterms:W3CDTF">2017-10-17T14:03:02Z</dcterms:created>
  <dcterms:modified xsi:type="dcterms:W3CDTF">2019-11-22T15:28:43Z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y fmtid="{D5CDD505-2E9C-101B-9397-08002B2CF9AE}" pid="5" name="Topic">
    <vt:lpwstr>10;#Nutrition Humanitarian Cluster, Coordination|414c5639-61e6-4b56-aaa5-511cdacc25c2</vt:lpwstr>
  </property>
  <property fmtid="{D5CDD505-2E9C-101B-9397-08002B2CF9AE}" pid="7" name="DocumentType">
    <vt:lpwstr>12;#Training/ instructional materials, toolkits, user guides (non-ICT)|f7254839-f39a-4063-9d34-45784defb8cb</vt:lpwstr>
  </property>
  <property fmtid="{D5CDD505-2E9C-101B-9397-08002B2CF9AE}" pid="8" name="GeographicScope">
    <vt:lpwstr/>
  </property>
  <property fmtid="{D5CDD505-2E9C-101B-9397-08002B2CF9AE}" pid="9" name="_dlc_DocIdItemGuid">
    <vt:lpwstr>073dd54e-006d-4c96-a380-46726f41ba5f</vt:lpwstr>
  </property>
</Properties>
</file>