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7"/>
    <p:sldMasterId id="2147483697" r:id="rId8"/>
    <p:sldMasterId id="2147483737" r:id="rId9"/>
  </p:sldMasterIdLst>
  <p:notesMasterIdLst>
    <p:notesMasterId r:id="rId21"/>
  </p:notesMasterIdLst>
  <p:handoutMasterIdLst>
    <p:handoutMasterId r:id="rId22"/>
  </p:handoutMasterIdLst>
  <p:sldIdLst>
    <p:sldId id="292" r:id="rId10"/>
    <p:sldId id="293" r:id="rId11"/>
    <p:sldId id="294" r:id="rId12"/>
    <p:sldId id="363" r:id="rId13"/>
    <p:sldId id="367" r:id="rId14"/>
    <p:sldId id="366" r:id="rId15"/>
    <p:sldId id="358" r:id="rId16"/>
    <p:sldId id="359" r:id="rId17"/>
    <p:sldId id="360" r:id="rId18"/>
    <p:sldId id="364" r:id="rId19"/>
    <p:sldId id="36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150"/>
    <a:srgbClr val="4A8DAA"/>
    <a:srgbClr val="808285"/>
    <a:srgbClr val="80C2DE"/>
    <a:srgbClr val="6BBEE1"/>
    <a:srgbClr val="87BDD5"/>
    <a:srgbClr val="82BBD4"/>
    <a:srgbClr val="94C5DA"/>
    <a:srgbClr val="7ECAEA"/>
    <a:srgbClr val="74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7161E-154E-4D3F-9348-3E1FB8312A06}" v="7" dt="2019-11-21T15:28:56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1333" autoAdjust="0"/>
  </p:normalViewPr>
  <p:slideViewPr>
    <p:cSldViewPr>
      <p:cViewPr varScale="1">
        <p:scale>
          <a:sx n="93" d="100"/>
          <a:sy n="93" d="100"/>
        </p:scale>
        <p:origin x="4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93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go Loureiro Jurema" userId="9dfde3f0-34dd-48c5-90ef-eaf27597f482" providerId="ADAL" clId="{6BE7161E-154E-4D3F-9348-3E1FB8312A06}"/>
    <pc:docChg chg="custSel modSld modMainMaster">
      <pc:chgData name="Diogo Loureiro Jurema" userId="9dfde3f0-34dd-48c5-90ef-eaf27597f482" providerId="ADAL" clId="{6BE7161E-154E-4D3F-9348-3E1FB8312A06}" dt="2019-11-21T15:28:56.827" v="6" actId="478"/>
      <pc:docMkLst>
        <pc:docMk/>
      </pc:docMkLst>
      <pc:sldChg chg="delSp">
        <pc:chgData name="Diogo Loureiro Jurema" userId="9dfde3f0-34dd-48c5-90ef-eaf27597f482" providerId="ADAL" clId="{6BE7161E-154E-4D3F-9348-3E1FB8312A06}" dt="2019-11-21T15:28:56.827" v="6" actId="478"/>
        <pc:sldMkLst>
          <pc:docMk/>
          <pc:sldMk cId="3235454326" sldId="292"/>
        </pc:sldMkLst>
        <pc:picChg chg="del">
          <ac:chgData name="Diogo Loureiro Jurema" userId="9dfde3f0-34dd-48c5-90ef-eaf27597f482" providerId="ADAL" clId="{6BE7161E-154E-4D3F-9348-3E1FB8312A06}" dt="2019-11-21T15:28:56.827" v="6" actId="478"/>
          <ac:picMkLst>
            <pc:docMk/>
            <pc:sldMk cId="3235454326" sldId="292"/>
            <ac:picMk id="2" creationId="{00000000-0000-0000-0000-000000000000}"/>
          </ac:picMkLst>
        </pc:picChg>
      </pc:sldChg>
      <pc:sldMasterChg chg="addSp delSp">
        <pc:chgData name="Diogo Loureiro Jurema" userId="9dfde3f0-34dd-48c5-90ef-eaf27597f482" providerId="ADAL" clId="{6BE7161E-154E-4D3F-9348-3E1FB8312A06}" dt="2019-11-21T15:28:35.778" v="1" actId="478"/>
        <pc:sldMasterMkLst>
          <pc:docMk/>
          <pc:sldMasterMk cId="1306906554" sldId="2147483678"/>
        </pc:sldMasterMkLst>
        <pc:spChg chg="del">
          <ac:chgData name="Diogo Loureiro Jurema" userId="9dfde3f0-34dd-48c5-90ef-eaf27597f482" providerId="ADAL" clId="{6BE7161E-154E-4D3F-9348-3E1FB8312A06}" dt="2019-11-21T15:28:35.778" v="1" actId="478"/>
          <ac:spMkLst>
            <pc:docMk/>
            <pc:sldMasterMk cId="1306906554" sldId="2147483678"/>
            <ac:spMk id="6" creationId="{00000000-0000-0000-0000-000000000000}"/>
          </ac:spMkLst>
        </pc:spChg>
        <pc:picChg chg="add">
          <ac:chgData name="Diogo Loureiro Jurema" userId="9dfde3f0-34dd-48c5-90ef-eaf27597f482" providerId="ADAL" clId="{6BE7161E-154E-4D3F-9348-3E1FB8312A06}" dt="2019-11-21T15:28:30.122" v="0"/>
          <ac:picMkLst>
            <pc:docMk/>
            <pc:sldMasterMk cId="1306906554" sldId="2147483678"/>
            <ac:picMk id="8" creationId="{3E0A46B9-7EFF-4A7D-89B8-7ACAB9EDE669}"/>
          </ac:picMkLst>
        </pc:picChg>
      </pc:sldMasterChg>
      <pc:sldMasterChg chg="addSp delSp">
        <pc:chgData name="Diogo Loureiro Jurema" userId="9dfde3f0-34dd-48c5-90ef-eaf27597f482" providerId="ADAL" clId="{6BE7161E-154E-4D3F-9348-3E1FB8312A06}" dt="2019-11-21T15:28:43.637" v="3"/>
        <pc:sldMasterMkLst>
          <pc:docMk/>
          <pc:sldMasterMk cId="4273246688" sldId="2147483697"/>
        </pc:sldMasterMkLst>
        <pc:spChg chg="del">
          <ac:chgData name="Diogo Loureiro Jurema" userId="9dfde3f0-34dd-48c5-90ef-eaf27597f482" providerId="ADAL" clId="{6BE7161E-154E-4D3F-9348-3E1FB8312A06}" dt="2019-11-21T15:28:43.003" v="2" actId="478"/>
          <ac:spMkLst>
            <pc:docMk/>
            <pc:sldMasterMk cId="4273246688" sldId="2147483697"/>
            <ac:spMk id="6" creationId="{00000000-0000-0000-0000-000000000000}"/>
          </ac:spMkLst>
        </pc:spChg>
        <pc:picChg chg="add">
          <ac:chgData name="Diogo Loureiro Jurema" userId="9dfde3f0-34dd-48c5-90ef-eaf27597f482" providerId="ADAL" clId="{6BE7161E-154E-4D3F-9348-3E1FB8312A06}" dt="2019-11-21T15:28:43.637" v="3"/>
          <ac:picMkLst>
            <pc:docMk/>
            <pc:sldMasterMk cId="4273246688" sldId="2147483697"/>
            <ac:picMk id="8" creationId="{DFFA7DA0-819F-46A7-81F5-AFB80292FFE7}"/>
          </ac:picMkLst>
        </pc:picChg>
      </pc:sldMasterChg>
      <pc:sldMasterChg chg="addSp delSp">
        <pc:chgData name="Diogo Loureiro Jurema" userId="9dfde3f0-34dd-48c5-90ef-eaf27597f482" providerId="ADAL" clId="{6BE7161E-154E-4D3F-9348-3E1FB8312A06}" dt="2019-11-21T15:28:50.309" v="5"/>
        <pc:sldMasterMkLst>
          <pc:docMk/>
          <pc:sldMasterMk cId="4147099069" sldId="2147483737"/>
        </pc:sldMasterMkLst>
        <pc:spChg chg="del">
          <ac:chgData name="Diogo Loureiro Jurema" userId="9dfde3f0-34dd-48c5-90ef-eaf27597f482" providerId="ADAL" clId="{6BE7161E-154E-4D3F-9348-3E1FB8312A06}" dt="2019-11-21T15:28:49.716" v="4" actId="478"/>
          <ac:spMkLst>
            <pc:docMk/>
            <pc:sldMasterMk cId="4147099069" sldId="2147483737"/>
            <ac:spMk id="6" creationId="{00000000-0000-0000-0000-000000000000}"/>
          </ac:spMkLst>
        </pc:spChg>
        <pc:picChg chg="add">
          <ac:chgData name="Diogo Loureiro Jurema" userId="9dfde3f0-34dd-48c5-90ef-eaf27597f482" providerId="ADAL" clId="{6BE7161E-154E-4D3F-9348-3E1FB8312A06}" dt="2019-11-21T15:28:50.309" v="5"/>
          <ac:picMkLst>
            <pc:docMk/>
            <pc:sldMasterMk cId="4147099069" sldId="2147483737"/>
            <ac:picMk id="8" creationId="{95159A0F-195C-4502-A7A3-7A3F2FBC2B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18D04649-1601-437A-9AE0-5F90DB29EAA0}" type="datetimeFigureOut">
              <a:rPr lang="en-US" smtClean="0"/>
              <a:pPr/>
              <a:t>11/21/2019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36BD80AD-BAB5-4DCF-AE9E-63ECDE1CDEB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FD4F01C-CF8E-4F18-BBC9-5DD0A0FC2AE1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22962DCC-0CC5-44F4-B85C-4B53F16F8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A804B-F077-784E-A4AA-D058A85DBF6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83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INFORM takes some time to develop: 6m+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ERP provides a short-term solution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Risk matrix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Intended to be done with small group of people based on expert knowledge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 quantitative, but can get consensus on type and scale of risks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3D2D-3CB6-3B47-A20D-1693CBE1D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075" indent="-30195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7808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0931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055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717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0301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3424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654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22A869-3EA0-40A9-B2D9-81D9AE50B8AA}" type="slidenum">
              <a:rPr lang="en-US" altLang="en-US" smtClean="0">
                <a:latin typeface="Arial" panose="020B0604020202020204" pitchFamily="34" charset="0"/>
                <a:ea typeface="ヒラギノ角ゴ ProN W3" pitchFamily="6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  <a:ea typeface="ヒラギノ角ゴ ProN W3" pitchFamily="6" charset="-128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At the </a:t>
            </a:r>
            <a:r>
              <a:rPr lang="en-US" altLang="en-US" b="1"/>
              <a:t>global level</a:t>
            </a:r>
            <a:r>
              <a:rPr lang="en-US" altLang="en-US"/>
              <a:t>, cluster leads are responsible for: </a:t>
            </a:r>
          </a:p>
          <a:p>
            <a:endParaRPr lang="en-AU" altLang="en-US"/>
          </a:p>
          <a:p>
            <a:r>
              <a:rPr lang="en-US" altLang="en-US"/>
              <a:t>up-to-date assessments of the overall needs for human, financial, and institutional capacity; </a:t>
            </a:r>
          </a:p>
          <a:p>
            <a:endParaRPr lang="en-AU" altLang="en-US"/>
          </a:p>
          <a:p>
            <a:r>
              <a:rPr lang="en-US" altLang="en-US"/>
              <a:t>reviews of currently available capacities and means for their utilisation; </a:t>
            </a:r>
          </a:p>
          <a:p>
            <a:endParaRPr lang="en-AU" altLang="en-US"/>
          </a:p>
          <a:p>
            <a:r>
              <a:rPr lang="en-US" altLang="en-US"/>
              <a:t>links with other clusters, including preparedness measures and long-term planning, standards, best practice, advocacy, and resource mobilisation; </a:t>
            </a:r>
          </a:p>
          <a:p>
            <a:endParaRPr lang="en-AU" altLang="en-US"/>
          </a:p>
          <a:p>
            <a:r>
              <a:rPr lang="en-US" altLang="en-US"/>
              <a:t>taking action to ensure that required capacities and mechanisms exist, including rosters for surge capacity; </a:t>
            </a:r>
          </a:p>
          <a:p>
            <a:endParaRPr lang="en-US" altLang="en-US"/>
          </a:p>
          <a:p>
            <a:r>
              <a:rPr lang="en-US" altLang="en-US"/>
              <a:t>training and system development at the local, national, regional, and international  levels.</a:t>
            </a:r>
            <a:endParaRPr lang="en-AU" altLang="en-US"/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0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075" indent="-30195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7808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0931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055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717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0301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3424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654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22A869-3EA0-40A9-B2D9-81D9AE50B8AA}" type="slidenum">
              <a:rPr lang="en-US" altLang="en-US" smtClean="0">
                <a:latin typeface="Arial" panose="020B0604020202020204" pitchFamily="34" charset="0"/>
                <a:ea typeface="ヒラギノ角ゴ ProN W3" pitchFamily="6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ea typeface="ヒラギノ角ゴ ProN W3" pitchFamily="6" charset="-128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At the </a:t>
            </a:r>
            <a:r>
              <a:rPr lang="en-US" altLang="en-US" b="1"/>
              <a:t>global level</a:t>
            </a:r>
            <a:r>
              <a:rPr lang="en-US" altLang="en-US"/>
              <a:t>, cluster leads are responsible for: </a:t>
            </a:r>
          </a:p>
          <a:p>
            <a:endParaRPr lang="en-AU" altLang="en-US"/>
          </a:p>
          <a:p>
            <a:r>
              <a:rPr lang="en-US" altLang="en-US"/>
              <a:t>up-to-date assessments of the overall needs for human, financial, and institutional capacity; </a:t>
            </a:r>
          </a:p>
          <a:p>
            <a:endParaRPr lang="en-AU" altLang="en-US"/>
          </a:p>
          <a:p>
            <a:r>
              <a:rPr lang="en-US" altLang="en-US"/>
              <a:t>reviews of currently available capacities and means for their utilisation; </a:t>
            </a:r>
          </a:p>
          <a:p>
            <a:endParaRPr lang="en-AU" altLang="en-US"/>
          </a:p>
          <a:p>
            <a:r>
              <a:rPr lang="en-US" altLang="en-US"/>
              <a:t>links with other clusters, including preparedness measures and long-term planning, standards, best practice, advocacy, and resource mobilisation; </a:t>
            </a:r>
          </a:p>
          <a:p>
            <a:endParaRPr lang="en-AU" altLang="en-US"/>
          </a:p>
          <a:p>
            <a:r>
              <a:rPr lang="en-US" altLang="en-US"/>
              <a:t>taking action to ensure that required capacities and mechanisms exist, including rosters for surge capacity; </a:t>
            </a:r>
          </a:p>
          <a:p>
            <a:endParaRPr lang="en-US" altLang="en-US"/>
          </a:p>
          <a:p>
            <a:r>
              <a:rPr lang="en-US" altLang="en-US"/>
              <a:t>training and system development at the local, national, regional, and international  levels.</a:t>
            </a:r>
            <a:endParaRPr lang="en-AU" altLang="en-US"/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6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85075" indent="-30195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07808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90931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74055" indent="-241562" defTabSz="98470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5717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140301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23424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06548" indent="-241562" defTabSz="98470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22A869-3EA0-40A9-B2D9-81D9AE50B8AA}" type="slidenum">
              <a:rPr lang="en-US" altLang="en-US" smtClean="0">
                <a:latin typeface="Arial" panose="020B0604020202020204" pitchFamily="34" charset="0"/>
                <a:ea typeface="ヒラギノ角ゴ ProN W3" pitchFamily="6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  <a:ea typeface="ヒラギノ角ゴ ProN W3" pitchFamily="6" charset="-128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At the </a:t>
            </a:r>
            <a:r>
              <a:rPr lang="en-US" altLang="en-US" b="1"/>
              <a:t>global level</a:t>
            </a:r>
            <a:r>
              <a:rPr lang="en-US" altLang="en-US"/>
              <a:t>, cluster leads are responsible for: </a:t>
            </a:r>
          </a:p>
          <a:p>
            <a:endParaRPr lang="en-AU" altLang="en-US"/>
          </a:p>
          <a:p>
            <a:r>
              <a:rPr lang="en-US" altLang="en-US"/>
              <a:t>up-to-date assessments of the overall needs for human, financial, and institutional capacity; </a:t>
            </a:r>
          </a:p>
          <a:p>
            <a:endParaRPr lang="en-AU" altLang="en-US"/>
          </a:p>
          <a:p>
            <a:r>
              <a:rPr lang="en-US" altLang="en-US"/>
              <a:t>reviews of currently available capacities and means for their utilisation; </a:t>
            </a:r>
          </a:p>
          <a:p>
            <a:endParaRPr lang="en-AU" altLang="en-US"/>
          </a:p>
          <a:p>
            <a:r>
              <a:rPr lang="en-US" altLang="en-US"/>
              <a:t>links with other clusters, including preparedness measures and long-term planning, standards, best practice, advocacy, and resource mobilisation; </a:t>
            </a:r>
          </a:p>
          <a:p>
            <a:endParaRPr lang="en-AU" altLang="en-US"/>
          </a:p>
          <a:p>
            <a:r>
              <a:rPr lang="en-US" altLang="en-US"/>
              <a:t>taking action to ensure that required capacities and mechanisms exist, including rosters for surge capacity; </a:t>
            </a:r>
          </a:p>
          <a:p>
            <a:endParaRPr lang="en-US" altLang="en-US"/>
          </a:p>
          <a:p>
            <a:r>
              <a:rPr lang="en-US" altLang="en-US"/>
              <a:t>training and system development at the local, national, regional, and international  levels.</a:t>
            </a:r>
            <a:endParaRPr lang="en-AU" altLang="en-US"/>
          </a:p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7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08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5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8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3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6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132712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55680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4511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</a:rPr>
              <a:t>Meeting Debrief</a:t>
            </a:r>
          </a:p>
        </p:txBody>
      </p:sp>
    </p:spTree>
    <p:extLst>
      <p:ext uri="{BB962C8B-B14F-4D97-AF65-F5344CB8AC3E}">
        <p14:creationId xmlns:p14="http://schemas.microsoft.com/office/powerpoint/2010/main" val="114504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prstGeom prst="rect">
            <a:avLst/>
          </a:prstGeom>
          <a:solidFill>
            <a:srgbClr val="C1D150"/>
          </a:solidFill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551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23435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23851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66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4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27407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065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879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873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538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38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468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  <a:prstGeom prst="rect">
            <a:avLst/>
          </a:prstGeo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5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1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>
                <a:latin typeface="Calibri"/>
              </a:rPr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2817199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147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700808"/>
            <a:ext cx="7772400" cy="2088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599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297163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974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9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8054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2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448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64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8F53-D6A3-47B1-B353-2E574F094E33}" type="datetime1">
              <a:rPr lang="fr-FR" smtClean="0"/>
              <a:t>21/11/2019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0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583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171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527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  <a:prstGeom prst="rect">
            <a:avLst/>
          </a:prstGeo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547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>
                <a:latin typeface="Calibri"/>
              </a:rPr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1078223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643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1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7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4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/>
              <a:t>21/11/2019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E0A46B9-7EFF-4A7D-89B8-7ACAB9EDE6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4" y="6374909"/>
            <a:ext cx="922516" cy="3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752" r:id="rId15"/>
    <p:sldLayoutId id="2147483753" r:id="rId16"/>
    <p:sldLayoutId id="2147483754" r:id="rId1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FFA7DA0-819F-46A7-81F5-AFB80292F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4" y="6374909"/>
            <a:ext cx="922516" cy="3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4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E813-19BE-4CC6-A658-4178AF7EEFE5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21/11/2019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NCC Training 2013</a:t>
            </a: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>
          <a:xfrm>
            <a:off x="0" y="-14729"/>
            <a:ext cx="9144000" cy="1143000"/>
          </a:xfrm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891760">
              <a:defRPr/>
            </a:pPr>
            <a:endParaRPr lang="en-GB" sz="3848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5159A0F-195C-4502-A7A3-7A3F2FBC2B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4" y="6374909"/>
            <a:ext cx="922516" cy="3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2.1 Preparedness</a:t>
            </a:r>
          </a:p>
        </p:txBody>
      </p:sp>
    </p:spTree>
    <p:extLst>
      <p:ext uri="{BB962C8B-B14F-4D97-AF65-F5344CB8AC3E}">
        <p14:creationId xmlns:p14="http://schemas.microsoft.com/office/powerpoint/2010/main" val="323545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0000"/>
                </a:solidFill>
                <a:latin typeface="+mn-lt"/>
              </a:rPr>
              <a:t>Discussion Questions:  Preparedness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54C68F-F88A-417A-84D5-DD1F4177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5" y="1595886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5250" indent="0" algn="ctr">
              <a:buNone/>
            </a:pPr>
            <a:r>
              <a:rPr lang="en-GB" sz="3600" dirty="0"/>
              <a:t>What can the partners do to identify, and prepare for risks or sudden changes in the context?</a:t>
            </a:r>
          </a:p>
          <a:p>
            <a:pPr marL="95250" indent="0" algn="ctr">
              <a:buNone/>
            </a:pPr>
            <a:endParaRPr lang="en-GB" sz="3600" dirty="0"/>
          </a:p>
          <a:p>
            <a:pPr marL="95250" indent="0" algn="ctr">
              <a:buNone/>
            </a:pPr>
            <a:r>
              <a:rPr lang="en-GB" sz="3600" dirty="0"/>
              <a:t>Working in groups, try to come up with examples of actions the partners can take as part of its preparedness.</a:t>
            </a:r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  <a:p>
            <a:pPr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173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5263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CH" sz="2400" dirty="0"/>
              <a:t>Compile </a:t>
            </a:r>
            <a:r>
              <a:rPr lang="fr-CH" sz="2400" dirty="0" err="1"/>
              <a:t>secondary</a:t>
            </a:r>
            <a:r>
              <a:rPr lang="fr-CH" sz="2400" dirty="0"/>
              <a:t> sources on nutritional status and </a:t>
            </a:r>
            <a:r>
              <a:rPr lang="fr-CH" sz="2400" dirty="0" err="1"/>
              <a:t>identify</a:t>
            </a:r>
            <a:r>
              <a:rPr lang="fr-CH" sz="2400" dirty="0"/>
              <a:t> </a:t>
            </a:r>
            <a:r>
              <a:rPr lang="fr-CH" sz="2400" dirty="0" err="1"/>
              <a:t>vulnerable</a:t>
            </a:r>
            <a:r>
              <a:rPr lang="fr-CH" sz="2400" dirty="0"/>
              <a:t> groups 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Identify pre-existing knowledge, resources, capacities of local actors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Map preferred communications channels, community feedback and participation preferences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Use learning from previous interventions to pre-plan for most appropriate and relevant nutrition responses</a:t>
            </a:r>
          </a:p>
          <a:p>
            <a:pPr>
              <a:spcAft>
                <a:spcPts val="1200"/>
              </a:spcAft>
            </a:pPr>
            <a:r>
              <a:rPr lang="fr-CH" sz="2400" dirty="0"/>
              <a:t>Invest in capacities and compentencies of local communities and partners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H" sz="2400" b="1" dirty="0" err="1"/>
              <a:t>Preferably</a:t>
            </a:r>
            <a:r>
              <a:rPr lang="fr-CH" sz="2400" b="1" dirty="0"/>
              <a:t>, this is already happening </a:t>
            </a:r>
            <a:r>
              <a:rPr lang="fr-CH" sz="2400" b="1" i="1" dirty="0" err="1"/>
              <a:t>before</a:t>
            </a:r>
            <a:r>
              <a:rPr lang="fr-CH" sz="2400" b="1" i="1" dirty="0"/>
              <a:t> </a:t>
            </a:r>
            <a:r>
              <a:rPr lang="fr-CH" sz="2400" b="1" dirty="0"/>
              <a:t>a crisis</a:t>
            </a:r>
            <a:endParaRPr lang="en-GB" sz="2400" b="1" i="1" dirty="0"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0000"/>
                </a:solidFill>
                <a:latin typeface="+mn-lt"/>
              </a:rPr>
              <a:t>Reinforcing AAP in Preparedness</a:t>
            </a:r>
          </a:p>
        </p:txBody>
      </p:sp>
    </p:spTree>
    <p:extLst>
      <p:ext uri="{BB962C8B-B14F-4D97-AF65-F5344CB8AC3E}">
        <p14:creationId xmlns:p14="http://schemas.microsoft.com/office/powerpoint/2010/main" val="380107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2</a:t>
            </a:fld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556792"/>
            <a:ext cx="8135937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By the end of this session, participants will be able to:</a:t>
            </a:r>
          </a:p>
          <a:p>
            <a:pPr lvl="0"/>
            <a:r>
              <a:rPr lang="en-GB" sz="3600" dirty="0"/>
              <a:t>Explain the role of preparedness in the HPC</a:t>
            </a:r>
            <a:r>
              <a:rPr lang="en-CA" sz="3600" dirty="0"/>
              <a:t> </a:t>
            </a:r>
            <a:endParaRPr lang="en-US" sz="3600" dirty="0"/>
          </a:p>
          <a:p>
            <a:r>
              <a:rPr lang="en-CA" sz="3600" dirty="0"/>
              <a:t>List some activities that partners can undertake to support preparedness</a:t>
            </a:r>
            <a:endParaRPr lang="en-GB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000000"/>
                </a:solidFill>
              </a:rPr>
              <a:t>Objectives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23047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7181" y="1340768"/>
            <a:ext cx="6707187" cy="5000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63A8DF2-A33D-47C5-8292-C15D51C2C28A}" type="slidenum">
              <a:rPr lang="fr-FR" smtClean="0"/>
              <a:t>3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000000"/>
                </a:solidFill>
              </a:rPr>
              <a:t>Humanitarian Programme Cycle</a:t>
            </a:r>
          </a:p>
        </p:txBody>
      </p:sp>
    </p:spTree>
    <p:extLst>
      <p:ext uri="{BB962C8B-B14F-4D97-AF65-F5344CB8AC3E}">
        <p14:creationId xmlns:p14="http://schemas.microsoft.com/office/powerpoint/2010/main" val="4111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t>4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97" t="19149" r="30850" b="23404"/>
          <a:stretch/>
        </p:blipFill>
        <p:spPr>
          <a:xfrm>
            <a:off x="539552" y="1628800"/>
            <a:ext cx="7688854" cy="4513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758" y="188640"/>
            <a:ext cx="8414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solidFill>
                  <a:srgbClr val="000000"/>
                </a:solidFill>
                <a:ea typeface="+mj-ea"/>
                <a:cs typeface="+mj-cs"/>
              </a:rPr>
              <a:t>Emergency Response Preparedness</a:t>
            </a:r>
            <a:endParaRPr lang="en-US" sz="44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05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184576" cy="499715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Led by the RC/HC and HCT</a:t>
            </a:r>
          </a:p>
          <a:p>
            <a:r>
              <a:rPr lang="en-AU" dirty="0"/>
              <a:t>Role of the partners:</a:t>
            </a:r>
          </a:p>
          <a:p>
            <a:pPr lvl="1"/>
            <a:r>
              <a:rPr lang="en-AU" dirty="0"/>
              <a:t>Risk analysis and monitoring</a:t>
            </a:r>
          </a:p>
          <a:p>
            <a:pPr lvl="1"/>
            <a:r>
              <a:rPr lang="en-AU" dirty="0"/>
              <a:t>Minimum preparedness actions by the agency that contribute to the overall cluster preparedness</a:t>
            </a:r>
          </a:p>
          <a:p>
            <a:pPr lvl="1"/>
            <a:r>
              <a:rPr lang="en-AU" dirty="0"/>
              <a:t>Advanced preparedness actions and contingency planning by the agency that contribute to the overall cluster preparedness</a:t>
            </a:r>
          </a:p>
          <a:p>
            <a:pPr lvl="1"/>
            <a:endParaRPr lang="en-AU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00"/>
                </a:solidFill>
                <a:latin typeface="+mn-lt"/>
              </a:rPr>
              <a:t>Emergency Response Preparedness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B5B689-A177-4B23-B4E0-A461E553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21701"/>
            <a:ext cx="3446078" cy="44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0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384577"/>
            <a:ext cx="5292133" cy="5257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359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a typeface="+mj-ea"/>
                <a:cs typeface="+mj-cs"/>
              </a:rPr>
              <a:t>The Risk Analysis Matrix in the ERP</a:t>
            </a:r>
          </a:p>
        </p:txBody>
      </p:sp>
    </p:spTree>
    <p:extLst>
      <p:ext uri="{BB962C8B-B14F-4D97-AF65-F5344CB8AC3E}">
        <p14:creationId xmlns:p14="http://schemas.microsoft.com/office/powerpoint/2010/main" val="422609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543800" cy="612617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latin typeface="+mn-lt"/>
              </a:rPr>
              <a:t>1. Risk Analysis and Monitoring</a:t>
            </a:r>
          </a:p>
        </p:txBody>
      </p:sp>
      <p:sp>
        <p:nvSpPr>
          <p:cNvPr id="23556" name="Rectangle 3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982829" cy="47443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A clear and common understanding of the risks which may trigger a crisis significant enough to require a coordinated humanitarian response is fundamental to the entire ERP process. </a:t>
            </a:r>
          </a:p>
          <a:p>
            <a:pPr>
              <a:lnSpc>
                <a:spcPct val="90000"/>
              </a:lnSpc>
              <a:defRPr/>
            </a:pPr>
            <a:endParaRPr lang="en-GB" sz="2400" dirty="0"/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It involves analysis of risks (hazards, likelihood and impact), development of contingency plans for higher-level risks.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9"/>
          <a:stretch/>
        </p:blipFill>
        <p:spPr bwMode="auto">
          <a:xfrm>
            <a:off x="5531070" y="2204864"/>
            <a:ext cx="3463060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2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543800" cy="612617"/>
          </a:xfrm>
          <a:prstGeom prst="rect">
            <a:avLst/>
          </a:prstGeom>
        </p:spPr>
        <p:txBody>
          <a:bodyPr/>
          <a:lstStyle/>
          <a:p>
            <a:r>
              <a:rPr lang="en-US" altLang="en-US" sz="4000" b="1" dirty="0">
                <a:solidFill>
                  <a:srgbClr val="000000"/>
                </a:solidFill>
                <a:latin typeface="+mn-lt"/>
              </a:rPr>
              <a:t>2. Minimum Preparedness Actions</a:t>
            </a:r>
          </a:p>
        </p:txBody>
      </p:sp>
      <p:sp>
        <p:nvSpPr>
          <p:cNvPr id="23556" name="Rectangle 3"/>
          <p:cNvSpPr>
            <a:spLocks noGrp="1"/>
          </p:cNvSpPr>
          <p:nvPr>
            <p:ph sz="half" idx="1"/>
          </p:nvPr>
        </p:nvSpPr>
        <p:spPr>
          <a:xfrm>
            <a:off x="405188" y="1845734"/>
            <a:ext cx="4829161" cy="4023360"/>
          </a:xfrm>
        </p:spPr>
        <p:txBody>
          <a:bodyPr>
            <a:noAutofit/>
          </a:bodyPr>
          <a:lstStyle/>
          <a:p>
            <a:r>
              <a:rPr lang="en-GB" sz="2000" dirty="0"/>
              <a:t>A set of activities that every country team must implement in order to establish a minimum level of emergency preparedness</a:t>
            </a:r>
          </a:p>
          <a:p>
            <a:r>
              <a:rPr lang="en-GB" sz="2000" dirty="0"/>
              <a:t>Not risk or scenario-specific and usually do not require significant additional resources to accomplish. </a:t>
            </a:r>
          </a:p>
          <a:p>
            <a:r>
              <a:rPr lang="en-GB" sz="2000" dirty="0"/>
              <a:t>Includes establishment of coordination and management arrangements, preparing for joint needs assessments, response monitoring, information management.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677338" cy="34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2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784976" cy="61261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3. Advanced Preparedness Actions</a:t>
            </a:r>
            <a:br>
              <a:rPr lang="en-US" altLang="en-US" sz="28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+mn-lt"/>
              </a:rPr>
              <a:t>and Contingency Planning</a:t>
            </a:r>
          </a:p>
        </p:txBody>
      </p:sp>
      <p:sp>
        <p:nvSpPr>
          <p:cNvPr id="23556" name="Rectangle 3"/>
          <p:cNvSpPr>
            <a:spLocks noGrp="1"/>
          </p:cNvSpPr>
          <p:nvPr>
            <p:ph sz="half" idx="1"/>
          </p:nvPr>
        </p:nvSpPr>
        <p:spPr>
          <a:xfrm>
            <a:off x="149694" y="1700808"/>
            <a:ext cx="4829161" cy="40233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Two sets of complementary activities that should be initiated together to plan for specific risks when risk analysis and monitoring indicate moderate or high risk. </a:t>
            </a:r>
          </a:p>
          <a:p>
            <a:pPr>
              <a:lnSpc>
                <a:spcPct val="90000"/>
              </a:lnSpc>
              <a:defRPr/>
            </a:pPr>
            <a:endParaRPr lang="en-GB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APAs are risk-specific and are designed to advance HCT readiness. </a:t>
            </a:r>
          </a:p>
          <a:p>
            <a:pPr>
              <a:lnSpc>
                <a:spcPct val="90000"/>
              </a:lnSpc>
              <a:defRPr/>
            </a:pPr>
            <a:endParaRPr lang="en-GB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A CP sets out the initial response strategy and operational plan to meet the humanitarian needs during the first three to four weeks of an emergency.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38" y="2051760"/>
            <a:ext cx="376832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9361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TaxCatchAll xmlns="ca283e0b-db31-4043-a2ef-b80661bf084a">
      <Value>133</Value>
      <Value>10</Value>
      <Value>12</Value>
      <Value>249</Value>
      <Value>163</Value>
      <Value>3</Value>
      <Value>136</Value>
    </TaxCatchAll>
    <k8c968e8c72a4eda96b7e8fdbe192be2 xmlns="ca283e0b-db31-4043-a2ef-b80661bf084a">
      <Terms xmlns="http://schemas.microsoft.com/office/infopath/2007/PartnerControls"/>
    </k8c968e8c72a4eda96b7e8fdbe192be2>
    <ContentStatus xmlns="ca283e0b-db31-4043-a2ef-b80661bf084a" xsi:nil="true"/>
    <DateTransmittedEmail xmlns="ca283e0b-db31-4043-a2ef-b80661bf084a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h6a71f3e574e4344bc34f3fc9dd20054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Nutrition Humanitarian Cluster, Coordination</TermName>
          <TermId xmlns="http://schemas.microsoft.com/office/infopath/2007/PartnerControls">414c5639-61e6-4b56-aaa5-511cdacc25c2</TermId>
        </TermInfo>
      </Terms>
    </h6a71f3e574e4344bc34f3fc9dd20054>
    <TaxKeywordTaxHTField xmlns="5858627f-d058-4b92-9b52-677b5fd7d4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GNC</TermName>
          <TermId xmlns="http://schemas.microsoft.com/office/infopath/2007/PartnerControls">82a4199d-9c93-4d57-833f-59195f986fba</TermId>
        </TermInfo>
        <TermInfo xmlns="http://schemas.microsoft.com/office/infopath/2007/PartnerControls">
          <TermName xmlns="http://schemas.microsoft.com/office/infopath/2007/PartnerControls">Training</TermName>
          <TermId xmlns="http://schemas.microsoft.com/office/infopath/2007/PartnerControls">e274f566-a9bf-4f70-80f5-de4ef515adf5</TermId>
        </TermInfo>
        <TermInfo xmlns="http://schemas.microsoft.com/office/infopath/2007/PartnerControls">
          <TermName xmlns="http://schemas.microsoft.com/office/infopath/2007/PartnerControls">Partners</TermName>
          <TermId xmlns="http://schemas.microsoft.com/office/infopath/2007/PartnerControls">11cc8703-0946-4d09-bfc6-a1d7f70da142</TermId>
        </TermInfo>
        <TermInfo xmlns="http://schemas.microsoft.com/office/infopath/2007/PartnerControls">
          <TermName xmlns="http://schemas.microsoft.com/office/infopath/2007/PartnerControls">preparedness</TermName>
          <TermId xmlns="http://schemas.microsoft.com/office/infopath/2007/PartnerControls">10f76558-5cbe-4cf7-958c-56bc2f00d8da</TermId>
        </TermInfo>
      </Terms>
    </TaxKeywordTaxHTField>
    <CategoryDescription xmlns="http://schemas.microsoft.com/sharepoint.v3">Master GNC package - 2018 Partners - Day 2 - 2.1. Preparedness</CategoryDescription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Training/ instructional materials, toolkits, user guides (non-ICT)</TermName>
          <TermId xmlns="http://schemas.microsoft.com/office/infopath/2007/PartnerControls">f7254839-f39a-4063-9d34-45784defb8cb</TermId>
        </TermInfo>
      </Terms>
    </mda26ace941f4791a7314a339fee829c>
    <RecipientsEmail xmlns="ca283e0b-db31-4043-a2ef-b80661bf084a" xsi:nil="true"/>
    <WrittenBy xmlns="ca283e0b-db31-4043-a2ef-b80661bf084a">
      <UserInfo>
        <DisplayName/>
        <AccountId xsi:nil="true"/>
        <AccountType/>
      </UserInfo>
    </WrittenBy>
    <_dlc_DocId xmlns="5858627f-d058-4b92-9b52-677b5fd7d454">EMOPSGCCU-1435067120-18550</_dlc_DocId>
    <_dlc_DocIdUrl xmlns="5858627f-d058-4b92-9b52-677b5fd7d454">
      <Url>https://unicef.sharepoint.com/teams/EMOPS-GCCU/_layouts/15/DocIdRedir.aspx?ID=EMOPSGCCU-1435067120-18550</Url>
      <Description>EMOPSGCCU-1435067120-18550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Props1.xml><?xml version="1.0" encoding="utf-8"?>
<ds:datastoreItem xmlns:ds="http://schemas.openxmlformats.org/officeDocument/2006/customXml" ds:itemID="{B943A21D-3280-4EEB-872C-8C66B6F34356}"/>
</file>

<file path=customXml/itemProps2.xml><?xml version="1.0" encoding="utf-8"?>
<ds:datastoreItem xmlns:ds="http://schemas.openxmlformats.org/officeDocument/2006/customXml" ds:itemID="{E5764696-A340-45DA-A0A5-B0C459BE56E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311A15-C84A-4BAD-ABB9-1F3B872DE1DE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a438dd15-07ca-4cdc-82a3-f2206b92025e"/>
    <ds:schemaRef ds:uri="5858627f-d058-4b92-9b52-677b5fd7d454"/>
    <ds:schemaRef ds:uri="http://schemas.microsoft.com/sharepoint/v4"/>
    <ds:schemaRef ds:uri="http://schemas.microsoft.com/sharepoint.v3"/>
    <ds:schemaRef ds:uri="ca283e0b-db31-4043-a2ef-b80661bf084a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61DC42FC-4D97-4158-BFB1-98717D767E5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9065CC0-E3C0-45B0-8D90-656B8181CC3D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32683D6C-1E7B-4EE8-9961-E9BB74338A8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examples</Template>
  <TotalTime>1359</TotalTime>
  <Words>693</Words>
  <Application>Microsoft Office PowerPoint</Application>
  <PresentationFormat>On-screen Show (4:3)</PresentationFormat>
  <Paragraphs>89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Cambria</vt:lpstr>
      <vt:lpstr>Century Gothic</vt:lpstr>
      <vt:lpstr>ヒラギノ角ゴ ProN W3</vt:lpstr>
      <vt:lpstr>1_Theme1</vt:lpstr>
      <vt:lpstr>2_Theme1</vt:lpstr>
      <vt:lpstr>3_Theme1</vt:lpstr>
      <vt:lpstr> 2.1 Preparedness</vt:lpstr>
      <vt:lpstr>PowerPoint Presentation</vt:lpstr>
      <vt:lpstr>PowerPoint Presentation</vt:lpstr>
      <vt:lpstr>PowerPoint Presentation</vt:lpstr>
      <vt:lpstr>Emergency Response Preparedness</vt:lpstr>
      <vt:lpstr>PowerPoint Presentation</vt:lpstr>
      <vt:lpstr>1. Risk Analysis and Monitoring</vt:lpstr>
      <vt:lpstr>2. Minimum Preparedness Actions</vt:lpstr>
      <vt:lpstr>3. Advanced Preparedness Actions and Contingency Planning</vt:lpstr>
      <vt:lpstr>Discussion Questions:  Preparedness</vt:lpstr>
      <vt:lpstr>Reinforcing AAP in Preparedness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amanda.ribbans</dc:creator>
  <cp:keywords>GNC; Partners; preparedness; Training</cp:keywords>
  <cp:lastModifiedBy>Diogo Loureiro Jurema</cp:lastModifiedBy>
  <cp:revision>115</cp:revision>
  <cp:lastPrinted>2017-10-20T16:30:24Z</cp:lastPrinted>
  <dcterms:created xsi:type="dcterms:W3CDTF">2015-02-11T14:40:36Z</dcterms:created>
  <dcterms:modified xsi:type="dcterms:W3CDTF">2019-11-21T15:29:05Z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TaxKeyword">
    <vt:lpwstr>133;#GNC|82a4199d-9c93-4d57-833f-59195f986fba;#163;#Training|e274f566-a9bf-4f70-80f5-de4ef515adf5;#136;#Partners|11cc8703-0946-4d09-bfc6-a1d7f70da142;#249;#preparedness|10f76558-5cbe-4cf7-958c-56bc2f00d8da</vt:lpwstr>
  </property>
  <property fmtid="{D5CDD505-2E9C-101B-9397-08002B2CF9AE}" pid="5" name="Topic">
    <vt:lpwstr>10;#Nutrition Humanitarian Cluster, Coordination|414c5639-61e6-4b56-aaa5-511cdacc25c2</vt:lpwstr>
  </property>
  <property fmtid="{D5CDD505-2E9C-101B-9397-08002B2CF9AE}" pid="7" name="DocumentType">
    <vt:lpwstr>12;#Training/ instructional materials, toolkits, user guides (non-ICT)|f7254839-f39a-4063-9d34-45784defb8cb</vt:lpwstr>
  </property>
  <property fmtid="{D5CDD505-2E9C-101B-9397-08002B2CF9AE}" pid="8" name="GeographicScope">
    <vt:lpwstr/>
  </property>
  <property fmtid="{D5CDD505-2E9C-101B-9397-08002B2CF9AE}" pid="9" name="_dlc_DocIdItemGuid">
    <vt:lpwstr>38bb3aba-9cca-4099-b320-d82bc23eeab8</vt:lpwstr>
  </property>
</Properties>
</file>