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27"/>
  </p:notesMasterIdLst>
  <p:sldIdLst>
    <p:sldId id="257" r:id="rId8"/>
    <p:sldId id="258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263" r:id="rId20"/>
    <p:sldId id="264" r:id="rId21"/>
    <p:sldId id="265" r:id="rId22"/>
    <p:sldId id="267" r:id="rId23"/>
    <p:sldId id="268" r:id="rId24"/>
    <p:sldId id="269" r:id="rId25"/>
    <p:sldId id="27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Oyon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95E1CE-72B2-4640-95FA-CF0F29651A3B}" v="46" dt="2019-10-17T14:53:40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8" autoAdjust="0"/>
    <p:restoredTop sz="93546" autoAdjust="0"/>
  </p:normalViewPr>
  <p:slideViewPr>
    <p:cSldViewPr>
      <p:cViewPr varScale="1">
        <p:scale>
          <a:sx n="102" d="100"/>
          <a:sy n="102" d="100"/>
        </p:scale>
        <p:origin x="13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3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microsoft.com/office/2015/10/relationships/revisionInfo" Target="revisionInfo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go Loureiro Jurema" userId="9dfde3f0-34dd-48c5-90ef-eaf27597f482" providerId="ADAL" clId="{4295E1CE-72B2-4640-95FA-CF0F29651A3B}"/>
    <pc:docChg chg="undo custSel modSld modMainMaster">
      <pc:chgData name="Diogo Loureiro Jurema" userId="9dfde3f0-34dd-48c5-90ef-eaf27597f482" providerId="ADAL" clId="{4295E1CE-72B2-4640-95FA-CF0F29651A3B}" dt="2019-10-17T14:53:40.858" v="45" actId="1076"/>
      <pc:docMkLst>
        <pc:docMk/>
      </pc:docMkLst>
      <pc:sldChg chg="delSp">
        <pc:chgData name="Diogo Loureiro Jurema" userId="9dfde3f0-34dd-48c5-90ef-eaf27597f482" providerId="ADAL" clId="{4295E1CE-72B2-4640-95FA-CF0F29651A3B}" dt="2019-10-17T14:49:43.092" v="0" actId="478"/>
        <pc:sldMkLst>
          <pc:docMk/>
          <pc:sldMk cId="4047712726" sldId="257"/>
        </pc:sldMkLst>
        <pc:picChg chg="del">
          <ac:chgData name="Diogo Loureiro Jurema" userId="9dfde3f0-34dd-48c5-90ef-eaf27597f482" providerId="ADAL" clId="{4295E1CE-72B2-4640-95FA-CF0F29651A3B}" dt="2019-10-17T14:49:43.092" v="0" actId="478"/>
          <ac:picMkLst>
            <pc:docMk/>
            <pc:sldMk cId="4047712726" sldId="257"/>
            <ac:picMk id="2" creationId="{00000000-0000-0000-0000-000000000000}"/>
          </ac:picMkLst>
        </pc:picChg>
      </pc:sldChg>
      <pc:sldChg chg="modSp">
        <pc:chgData name="Diogo Loureiro Jurema" userId="9dfde3f0-34dd-48c5-90ef-eaf27597f482" providerId="ADAL" clId="{4295E1CE-72B2-4640-95FA-CF0F29651A3B}" dt="2019-10-17T14:52:49.917" v="35" actId="1038"/>
        <pc:sldMkLst>
          <pc:docMk/>
          <pc:sldMk cId="4013689258" sldId="264"/>
        </pc:sldMkLst>
        <pc:spChg chg="mod">
          <ac:chgData name="Diogo Loureiro Jurema" userId="9dfde3f0-34dd-48c5-90ef-eaf27597f482" providerId="ADAL" clId="{4295E1CE-72B2-4640-95FA-CF0F29651A3B}" dt="2019-10-17T14:52:49.917" v="35" actId="1038"/>
          <ac:spMkLst>
            <pc:docMk/>
            <pc:sldMk cId="4013689258" sldId="264"/>
            <ac:spMk id="3" creationId="{00000000-0000-0000-0000-000000000000}"/>
          </ac:spMkLst>
        </pc:spChg>
      </pc:sldChg>
      <pc:sldChg chg="modSp">
        <pc:chgData name="Diogo Loureiro Jurema" userId="9dfde3f0-34dd-48c5-90ef-eaf27597f482" providerId="ADAL" clId="{4295E1CE-72B2-4640-95FA-CF0F29651A3B}" dt="2019-10-17T14:53:40.858" v="45" actId="1076"/>
        <pc:sldMkLst>
          <pc:docMk/>
          <pc:sldMk cId="3371905289" sldId="270"/>
        </pc:sldMkLst>
        <pc:spChg chg="mod">
          <ac:chgData name="Diogo Loureiro Jurema" userId="9dfde3f0-34dd-48c5-90ef-eaf27597f482" providerId="ADAL" clId="{4295E1CE-72B2-4640-95FA-CF0F29651A3B}" dt="2019-10-17T14:53:32.894" v="44" actId="1038"/>
          <ac:spMkLst>
            <pc:docMk/>
            <pc:sldMk cId="3371905289" sldId="270"/>
            <ac:spMk id="4" creationId="{00000000-0000-0000-0000-000000000000}"/>
          </ac:spMkLst>
        </pc:spChg>
        <pc:spChg chg="mod">
          <ac:chgData name="Diogo Loureiro Jurema" userId="9dfde3f0-34dd-48c5-90ef-eaf27597f482" providerId="ADAL" clId="{4295E1CE-72B2-4640-95FA-CF0F29651A3B}" dt="2019-10-17T14:53:04.066" v="37" actId="1076"/>
          <ac:spMkLst>
            <pc:docMk/>
            <pc:sldMk cId="3371905289" sldId="270"/>
            <ac:spMk id="5" creationId="{00000000-0000-0000-0000-000000000000}"/>
          </ac:spMkLst>
        </pc:spChg>
        <pc:spChg chg="mod">
          <ac:chgData name="Diogo Loureiro Jurema" userId="9dfde3f0-34dd-48c5-90ef-eaf27597f482" providerId="ADAL" clId="{4295E1CE-72B2-4640-95FA-CF0F29651A3B}" dt="2019-10-17T14:53:32.894" v="44" actId="1038"/>
          <ac:spMkLst>
            <pc:docMk/>
            <pc:sldMk cId="3371905289" sldId="270"/>
            <ac:spMk id="10" creationId="{00000000-0000-0000-0000-000000000000}"/>
          </ac:spMkLst>
        </pc:spChg>
        <pc:spChg chg="mod">
          <ac:chgData name="Diogo Loureiro Jurema" userId="9dfde3f0-34dd-48c5-90ef-eaf27597f482" providerId="ADAL" clId="{4295E1CE-72B2-4640-95FA-CF0F29651A3B}" dt="2019-10-17T14:53:32.894" v="44" actId="1038"/>
          <ac:spMkLst>
            <pc:docMk/>
            <pc:sldMk cId="3371905289" sldId="270"/>
            <ac:spMk id="20" creationId="{00000000-0000-0000-0000-000000000000}"/>
          </ac:spMkLst>
        </pc:spChg>
        <pc:spChg chg="mod">
          <ac:chgData name="Diogo Loureiro Jurema" userId="9dfde3f0-34dd-48c5-90ef-eaf27597f482" providerId="ADAL" clId="{4295E1CE-72B2-4640-95FA-CF0F29651A3B}" dt="2019-10-17T14:53:32.894" v="44" actId="1038"/>
          <ac:spMkLst>
            <pc:docMk/>
            <pc:sldMk cId="3371905289" sldId="270"/>
            <ac:spMk id="23" creationId="{00000000-0000-0000-0000-000000000000}"/>
          </ac:spMkLst>
        </pc:spChg>
        <pc:spChg chg="mod">
          <ac:chgData name="Diogo Loureiro Jurema" userId="9dfde3f0-34dd-48c5-90ef-eaf27597f482" providerId="ADAL" clId="{4295E1CE-72B2-4640-95FA-CF0F29651A3B}" dt="2019-10-17T14:53:40.858" v="45" actId="1076"/>
          <ac:spMkLst>
            <pc:docMk/>
            <pc:sldMk cId="3371905289" sldId="270"/>
            <ac:spMk id="24" creationId="{00000000-0000-0000-0000-000000000000}"/>
          </ac:spMkLst>
        </pc:spChg>
        <pc:grpChg chg="mod">
          <ac:chgData name="Diogo Loureiro Jurema" userId="9dfde3f0-34dd-48c5-90ef-eaf27597f482" providerId="ADAL" clId="{4295E1CE-72B2-4640-95FA-CF0F29651A3B}" dt="2019-10-17T14:53:32.894" v="44" actId="1038"/>
          <ac:grpSpMkLst>
            <pc:docMk/>
            <pc:sldMk cId="3371905289" sldId="270"/>
            <ac:grpSpMk id="13" creationId="{00000000-0000-0000-0000-000000000000}"/>
          </ac:grpSpMkLst>
        </pc:grpChg>
        <pc:grpChg chg="mod">
          <ac:chgData name="Diogo Loureiro Jurema" userId="9dfde3f0-34dd-48c5-90ef-eaf27597f482" providerId="ADAL" clId="{4295E1CE-72B2-4640-95FA-CF0F29651A3B}" dt="2019-10-17T14:53:32.894" v="44" actId="1038"/>
          <ac:grpSpMkLst>
            <pc:docMk/>
            <pc:sldMk cId="3371905289" sldId="270"/>
            <ac:grpSpMk id="16" creationId="{00000000-0000-0000-0000-000000000000}"/>
          </ac:grpSpMkLst>
        </pc:grpChg>
        <pc:grpChg chg="mod">
          <ac:chgData name="Diogo Loureiro Jurema" userId="9dfde3f0-34dd-48c5-90ef-eaf27597f482" providerId="ADAL" clId="{4295E1CE-72B2-4640-95FA-CF0F29651A3B}" dt="2019-10-17T14:53:32.894" v="44" actId="1038"/>
          <ac:grpSpMkLst>
            <pc:docMk/>
            <pc:sldMk cId="3371905289" sldId="270"/>
            <ac:grpSpMk id="21" creationId="{00000000-0000-0000-0000-000000000000}"/>
          </ac:grpSpMkLst>
        </pc:grpChg>
        <pc:picChg chg="mod">
          <ac:chgData name="Diogo Loureiro Jurema" userId="9dfde3f0-34dd-48c5-90ef-eaf27597f482" providerId="ADAL" clId="{4295E1CE-72B2-4640-95FA-CF0F29651A3B}" dt="2019-10-17T14:53:32.894" v="44" actId="1038"/>
          <ac:picMkLst>
            <pc:docMk/>
            <pc:sldMk cId="3371905289" sldId="270"/>
            <ac:picMk id="3" creationId="{00000000-0000-0000-0000-000000000000}"/>
          </ac:picMkLst>
        </pc:picChg>
        <pc:picChg chg="mod">
          <ac:chgData name="Diogo Loureiro Jurema" userId="9dfde3f0-34dd-48c5-90ef-eaf27597f482" providerId="ADAL" clId="{4295E1CE-72B2-4640-95FA-CF0F29651A3B}" dt="2019-10-17T14:53:32.894" v="44" actId="1038"/>
          <ac:picMkLst>
            <pc:docMk/>
            <pc:sldMk cId="3371905289" sldId="270"/>
            <ac:picMk id="9" creationId="{00000000-0000-0000-0000-000000000000}"/>
          </ac:picMkLst>
        </pc:picChg>
        <pc:picChg chg="mod">
          <ac:chgData name="Diogo Loureiro Jurema" userId="9dfde3f0-34dd-48c5-90ef-eaf27597f482" providerId="ADAL" clId="{4295E1CE-72B2-4640-95FA-CF0F29651A3B}" dt="2019-10-17T14:53:32.894" v="44" actId="1038"/>
          <ac:picMkLst>
            <pc:docMk/>
            <pc:sldMk cId="3371905289" sldId="270"/>
            <ac:picMk id="19" creationId="{00000000-0000-0000-0000-000000000000}"/>
          </ac:picMkLst>
        </pc:picChg>
        <pc:picChg chg="mod">
          <ac:chgData name="Diogo Loureiro Jurema" userId="9dfde3f0-34dd-48c5-90ef-eaf27597f482" providerId="ADAL" clId="{4295E1CE-72B2-4640-95FA-CF0F29651A3B}" dt="2019-10-17T14:53:32.894" v="44" actId="1038"/>
          <ac:picMkLst>
            <pc:docMk/>
            <pc:sldMk cId="3371905289" sldId="270"/>
            <ac:picMk id="22" creationId="{00000000-0000-0000-0000-000000000000}"/>
          </ac:picMkLst>
        </pc:picChg>
      </pc:sldChg>
      <pc:sldChg chg="modSp">
        <pc:chgData name="Diogo Loureiro Jurema" userId="9dfde3f0-34dd-48c5-90ef-eaf27597f482" providerId="ADAL" clId="{4295E1CE-72B2-4640-95FA-CF0F29651A3B}" dt="2019-10-17T14:51:26.303" v="9" actId="20577"/>
        <pc:sldMkLst>
          <pc:docMk/>
          <pc:sldMk cId="546400249" sldId="302"/>
        </pc:sldMkLst>
        <pc:spChg chg="mod">
          <ac:chgData name="Diogo Loureiro Jurema" userId="9dfde3f0-34dd-48c5-90ef-eaf27597f482" providerId="ADAL" clId="{4295E1CE-72B2-4640-95FA-CF0F29651A3B}" dt="2019-10-17T14:51:23.626" v="7" actId="14100"/>
          <ac:spMkLst>
            <pc:docMk/>
            <pc:sldMk cId="546400249" sldId="302"/>
            <ac:spMk id="4" creationId="{00000000-0000-0000-0000-000000000000}"/>
          </ac:spMkLst>
        </pc:spChg>
        <pc:spChg chg="mod">
          <ac:chgData name="Diogo Loureiro Jurema" userId="9dfde3f0-34dd-48c5-90ef-eaf27597f482" providerId="ADAL" clId="{4295E1CE-72B2-4640-95FA-CF0F29651A3B}" dt="2019-10-17T14:51:26.303" v="9" actId="20577"/>
          <ac:spMkLst>
            <pc:docMk/>
            <pc:sldMk cId="546400249" sldId="302"/>
            <ac:spMk id="8" creationId="{00000000-0000-0000-0000-000000000000}"/>
          </ac:spMkLst>
        </pc:spChg>
      </pc:sldChg>
      <pc:sldChg chg="modSp">
        <pc:chgData name="Diogo Loureiro Jurema" userId="9dfde3f0-34dd-48c5-90ef-eaf27597f482" providerId="ADAL" clId="{4295E1CE-72B2-4640-95FA-CF0F29651A3B}" dt="2019-10-17T14:51:34.770" v="10" actId="14100"/>
        <pc:sldMkLst>
          <pc:docMk/>
          <pc:sldMk cId="1660482273" sldId="303"/>
        </pc:sldMkLst>
        <pc:spChg chg="mod">
          <ac:chgData name="Diogo Loureiro Jurema" userId="9dfde3f0-34dd-48c5-90ef-eaf27597f482" providerId="ADAL" clId="{4295E1CE-72B2-4640-95FA-CF0F29651A3B}" dt="2019-10-17T14:51:34.770" v="10" actId="14100"/>
          <ac:spMkLst>
            <pc:docMk/>
            <pc:sldMk cId="1660482273" sldId="303"/>
            <ac:spMk id="3" creationId="{00000000-0000-0000-0000-000000000000}"/>
          </ac:spMkLst>
        </pc:spChg>
      </pc:sldChg>
      <pc:sldChg chg="modSp">
        <pc:chgData name="Diogo Loureiro Jurema" userId="9dfde3f0-34dd-48c5-90ef-eaf27597f482" providerId="ADAL" clId="{4295E1CE-72B2-4640-95FA-CF0F29651A3B}" dt="2019-10-17T14:51:48.577" v="14" actId="27636"/>
        <pc:sldMkLst>
          <pc:docMk/>
          <pc:sldMk cId="228718702" sldId="304"/>
        </pc:sldMkLst>
        <pc:spChg chg="mod">
          <ac:chgData name="Diogo Loureiro Jurema" userId="9dfde3f0-34dd-48c5-90ef-eaf27597f482" providerId="ADAL" clId="{4295E1CE-72B2-4640-95FA-CF0F29651A3B}" dt="2019-10-17T14:51:48.577" v="14" actId="27636"/>
          <ac:spMkLst>
            <pc:docMk/>
            <pc:sldMk cId="228718702" sldId="304"/>
            <ac:spMk id="6" creationId="{00000000-0000-0000-0000-000000000000}"/>
          </ac:spMkLst>
        </pc:spChg>
      </pc:sldChg>
      <pc:sldChg chg="modSp">
        <pc:chgData name="Diogo Loureiro Jurema" userId="9dfde3f0-34dd-48c5-90ef-eaf27597f482" providerId="ADAL" clId="{4295E1CE-72B2-4640-95FA-CF0F29651A3B}" dt="2019-10-17T14:52:02.642" v="16" actId="14100"/>
        <pc:sldMkLst>
          <pc:docMk/>
          <pc:sldMk cId="3307083429" sldId="305"/>
        </pc:sldMkLst>
        <pc:spChg chg="mod">
          <ac:chgData name="Diogo Loureiro Jurema" userId="9dfde3f0-34dd-48c5-90ef-eaf27597f482" providerId="ADAL" clId="{4295E1CE-72B2-4640-95FA-CF0F29651A3B}" dt="2019-10-17T14:52:02.642" v="16" actId="14100"/>
          <ac:spMkLst>
            <pc:docMk/>
            <pc:sldMk cId="3307083429" sldId="305"/>
            <ac:spMk id="3" creationId="{00000000-0000-0000-0000-000000000000}"/>
          </ac:spMkLst>
        </pc:spChg>
      </pc:sldChg>
      <pc:sldChg chg="modSp">
        <pc:chgData name="Diogo Loureiro Jurema" userId="9dfde3f0-34dd-48c5-90ef-eaf27597f482" providerId="ADAL" clId="{4295E1CE-72B2-4640-95FA-CF0F29651A3B}" dt="2019-10-17T14:52:07.492" v="18" actId="27636"/>
        <pc:sldMkLst>
          <pc:docMk/>
          <pc:sldMk cId="2397905739" sldId="306"/>
        </pc:sldMkLst>
        <pc:spChg chg="mod">
          <ac:chgData name="Diogo Loureiro Jurema" userId="9dfde3f0-34dd-48c5-90ef-eaf27597f482" providerId="ADAL" clId="{4295E1CE-72B2-4640-95FA-CF0F29651A3B}" dt="2019-10-17T14:52:07.492" v="18" actId="27636"/>
          <ac:spMkLst>
            <pc:docMk/>
            <pc:sldMk cId="2397905739" sldId="306"/>
            <ac:spMk id="3" creationId="{00000000-0000-0000-0000-000000000000}"/>
          </ac:spMkLst>
        </pc:spChg>
      </pc:sldChg>
      <pc:sldChg chg="modSp">
        <pc:chgData name="Diogo Loureiro Jurema" userId="9dfde3f0-34dd-48c5-90ef-eaf27597f482" providerId="ADAL" clId="{4295E1CE-72B2-4640-95FA-CF0F29651A3B}" dt="2019-10-17T14:52:12.210" v="19" actId="14100"/>
        <pc:sldMkLst>
          <pc:docMk/>
          <pc:sldMk cId="685633967" sldId="307"/>
        </pc:sldMkLst>
        <pc:spChg chg="mod">
          <ac:chgData name="Diogo Loureiro Jurema" userId="9dfde3f0-34dd-48c5-90ef-eaf27597f482" providerId="ADAL" clId="{4295E1CE-72B2-4640-95FA-CF0F29651A3B}" dt="2019-10-17T14:52:12.210" v="19" actId="14100"/>
          <ac:spMkLst>
            <pc:docMk/>
            <pc:sldMk cId="685633967" sldId="307"/>
            <ac:spMk id="3" creationId="{00000000-0000-0000-0000-000000000000}"/>
          </ac:spMkLst>
        </pc:spChg>
      </pc:sldChg>
      <pc:sldChg chg="modSp">
        <pc:chgData name="Diogo Loureiro Jurema" userId="9dfde3f0-34dd-48c5-90ef-eaf27597f482" providerId="ADAL" clId="{4295E1CE-72B2-4640-95FA-CF0F29651A3B}" dt="2019-10-17T14:52:17.102" v="21" actId="27636"/>
        <pc:sldMkLst>
          <pc:docMk/>
          <pc:sldMk cId="2005956671" sldId="308"/>
        </pc:sldMkLst>
        <pc:spChg chg="mod">
          <ac:chgData name="Diogo Loureiro Jurema" userId="9dfde3f0-34dd-48c5-90ef-eaf27597f482" providerId="ADAL" clId="{4295E1CE-72B2-4640-95FA-CF0F29651A3B}" dt="2019-10-17T14:52:17.102" v="21" actId="27636"/>
          <ac:spMkLst>
            <pc:docMk/>
            <pc:sldMk cId="2005956671" sldId="308"/>
            <ac:spMk id="3" creationId="{00000000-0000-0000-0000-000000000000}"/>
          </ac:spMkLst>
        </pc:spChg>
      </pc:sldChg>
      <pc:sldChg chg="modSp">
        <pc:chgData name="Diogo Loureiro Jurema" userId="9dfde3f0-34dd-48c5-90ef-eaf27597f482" providerId="ADAL" clId="{4295E1CE-72B2-4640-95FA-CF0F29651A3B}" dt="2019-10-17T14:52:27.130" v="24" actId="14100"/>
        <pc:sldMkLst>
          <pc:docMk/>
          <pc:sldMk cId="635489642" sldId="309"/>
        </pc:sldMkLst>
        <pc:spChg chg="mod">
          <ac:chgData name="Diogo Loureiro Jurema" userId="9dfde3f0-34dd-48c5-90ef-eaf27597f482" providerId="ADAL" clId="{4295E1CE-72B2-4640-95FA-CF0F29651A3B}" dt="2019-10-17T14:52:27.130" v="24" actId="14100"/>
          <ac:spMkLst>
            <pc:docMk/>
            <pc:sldMk cId="635489642" sldId="309"/>
            <ac:spMk id="5" creationId="{00000000-0000-0000-0000-000000000000}"/>
          </ac:spMkLst>
        </pc:spChg>
      </pc:sldChg>
      <pc:sldMasterChg chg="addSp delSp modSp">
        <pc:chgData name="Diogo Loureiro Jurema" userId="9dfde3f0-34dd-48c5-90ef-eaf27597f482" providerId="ADAL" clId="{4295E1CE-72B2-4640-95FA-CF0F29651A3B}" dt="2019-10-17T14:50:55.370" v="5" actId="1076"/>
        <pc:sldMasterMkLst>
          <pc:docMk/>
          <pc:sldMasterMk cId="1737248756" sldId="2147483660"/>
        </pc:sldMasterMkLst>
        <pc:spChg chg="del">
          <ac:chgData name="Diogo Loureiro Jurema" userId="9dfde3f0-34dd-48c5-90ef-eaf27597f482" providerId="ADAL" clId="{4295E1CE-72B2-4640-95FA-CF0F29651A3B}" dt="2019-10-17T14:49:58.519" v="1" actId="478"/>
          <ac:spMkLst>
            <pc:docMk/>
            <pc:sldMasterMk cId="1737248756" sldId="2147483660"/>
            <ac:spMk id="4" creationId="{00000000-0000-0000-0000-000000000000}"/>
          </ac:spMkLst>
        </pc:spChg>
        <pc:picChg chg="add mod">
          <ac:chgData name="Diogo Loureiro Jurema" userId="9dfde3f0-34dd-48c5-90ef-eaf27597f482" providerId="ADAL" clId="{4295E1CE-72B2-4640-95FA-CF0F29651A3B}" dt="2019-10-17T14:50:55.370" v="5" actId="1076"/>
          <ac:picMkLst>
            <pc:docMk/>
            <pc:sldMasterMk cId="1737248756" sldId="2147483660"/>
            <ac:picMk id="7" creationId="{E5B83E7B-77E4-4C4A-A578-B25237ACB0D1}"/>
          </ac:picMkLst>
        </pc:pic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6EB34-CE4E-6947-A6BC-F502C0205407}" type="doc">
      <dgm:prSet loTypeId="urn:microsoft.com/office/officeart/2005/8/layout/radial5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A7A9183-A1E6-2149-9D12-D8F82F2B7E21}">
      <dgm:prSet/>
      <dgm:spPr/>
      <dgm:t>
        <a:bodyPr/>
        <a:lstStyle/>
        <a:p>
          <a:pPr rtl="0"/>
          <a:r>
            <a:rPr lang="en-US" b="1" dirty="0">
              <a:solidFill>
                <a:srgbClr val="000000"/>
              </a:solidFill>
            </a:rPr>
            <a:t>AAP</a:t>
          </a:r>
          <a:endParaRPr lang="en-US" dirty="0">
            <a:solidFill>
              <a:srgbClr val="000000"/>
            </a:solidFill>
          </a:endParaRPr>
        </a:p>
      </dgm:t>
    </dgm:pt>
    <dgm:pt modelId="{6C522029-A649-864D-AC92-AB7BEBF139A2}" type="parTrans" cxnId="{9CF4048D-359F-7C49-9106-EAC76DE87853}">
      <dgm:prSet/>
      <dgm:spPr/>
      <dgm:t>
        <a:bodyPr/>
        <a:lstStyle/>
        <a:p>
          <a:endParaRPr lang="en-US"/>
        </a:p>
      </dgm:t>
    </dgm:pt>
    <dgm:pt modelId="{9E60CE92-A13B-674A-A3A0-5AF2149877AD}" type="sibTrans" cxnId="{9CF4048D-359F-7C49-9106-EAC76DE87853}">
      <dgm:prSet/>
      <dgm:spPr/>
      <dgm:t>
        <a:bodyPr/>
        <a:lstStyle/>
        <a:p>
          <a:endParaRPr lang="en-US"/>
        </a:p>
      </dgm:t>
    </dgm:pt>
    <dgm:pt modelId="{7BABF24A-B8BB-0F44-A4EB-2148D894C8AD}">
      <dgm:prSet custT="1"/>
      <dgm:spPr/>
      <dgm:t>
        <a:bodyPr/>
        <a:lstStyle/>
        <a:p>
          <a:pPr rtl="0"/>
          <a:r>
            <a:rPr lang="en-US" sz="1800" b="1" dirty="0">
              <a:solidFill>
                <a:srgbClr val="000000"/>
              </a:solidFill>
            </a:rPr>
            <a:t>Support service delivery </a:t>
          </a:r>
          <a:endParaRPr lang="en-US" sz="1800" dirty="0">
            <a:solidFill>
              <a:srgbClr val="000000"/>
            </a:solidFill>
          </a:endParaRPr>
        </a:p>
      </dgm:t>
    </dgm:pt>
    <dgm:pt modelId="{5BEB054C-84EC-0E4E-955F-56A78058ACA2}" type="parTrans" cxnId="{B666467E-A554-CE4E-9DF3-2DE59D11582C}">
      <dgm:prSet/>
      <dgm:spPr/>
      <dgm:t>
        <a:bodyPr/>
        <a:lstStyle/>
        <a:p>
          <a:endParaRPr lang="en-US"/>
        </a:p>
      </dgm:t>
    </dgm:pt>
    <dgm:pt modelId="{99DCE62F-440E-9C40-983C-751B304A1D65}" type="sibTrans" cxnId="{B666467E-A554-CE4E-9DF3-2DE59D11582C}">
      <dgm:prSet/>
      <dgm:spPr/>
      <dgm:t>
        <a:bodyPr/>
        <a:lstStyle/>
        <a:p>
          <a:endParaRPr lang="en-US"/>
        </a:p>
      </dgm:t>
    </dgm:pt>
    <dgm:pt modelId="{CD3D2721-BA07-D64F-912C-B8277E538067}">
      <dgm:prSet custT="1"/>
      <dgm:spPr/>
      <dgm:t>
        <a:bodyPr/>
        <a:lstStyle/>
        <a:p>
          <a:pPr rtl="0"/>
          <a:r>
            <a:rPr lang="en-US" sz="1800" b="1" dirty="0">
              <a:solidFill>
                <a:srgbClr val="000000"/>
              </a:solidFill>
            </a:rPr>
            <a:t>Inform strategic decision-making </a:t>
          </a:r>
          <a:endParaRPr lang="en-US" sz="1800" dirty="0">
            <a:solidFill>
              <a:srgbClr val="000000"/>
            </a:solidFill>
          </a:endParaRPr>
        </a:p>
      </dgm:t>
    </dgm:pt>
    <dgm:pt modelId="{FF2413D1-1639-5342-872C-81F5B8DC23F6}" type="parTrans" cxnId="{3513E1C6-D794-FD48-9751-A852B3796FAD}">
      <dgm:prSet/>
      <dgm:spPr/>
      <dgm:t>
        <a:bodyPr/>
        <a:lstStyle/>
        <a:p>
          <a:endParaRPr lang="en-US"/>
        </a:p>
      </dgm:t>
    </dgm:pt>
    <dgm:pt modelId="{9335DBC9-16CC-F34D-ABF8-611FB9BEB6D1}" type="sibTrans" cxnId="{3513E1C6-D794-FD48-9751-A852B3796FAD}">
      <dgm:prSet/>
      <dgm:spPr/>
      <dgm:t>
        <a:bodyPr/>
        <a:lstStyle/>
        <a:p>
          <a:endParaRPr lang="en-US"/>
        </a:p>
      </dgm:t>
    </dgm:pt>
    <dgm:pt modelId="{191E0EC1-021F-AC45-9A03-8C90DC331B21}">
      <dgm:prSet custT="1"/>
      <dgm:spPr/>
      <dgm:t>
        <a:bodyPr/>
        <a:lstStyle/>
        <a:p>
          <a:pPr rtl="0"/>
          <a:r>
            <a:rPr lang="en-US" sz="1800" b="1" dirty="0">
              <a:solidFill>
                <a:srgbClr val="000000"/>
              </a:solidFill>
            </a:rPr>
            <a:t>Plan and implement cluster strategies</a:t>
          </a:r>
          <a:endParaRPr lang="en-US" sz="1800" dirty="0">
            <a:solidFill>
              <a:srgbClr val="000000"/>
            </a:solidFill>
          </a:endParaRPr>
        </a:p>
      </dgm:t>
    </dgm:pt>
    <dgm:pt modelId="{EBCEA53A-72B5-4C49-A37C-406DDFF191A3}" type="parTrans" cxnId="{63134411-ACDF-6A45-9B25-8831E8FFC651}">
      <dgm:prSet/>
      <dgm:spPr/>
      <dgm:t>
        <a:bodyPr/>
        <a:lstStyle/>
        <a:p>
          <a:endParaRPr lang="en-US"/>
        </a:p>
      </dgm:t>
    </dgm:pt>
    <dgm:pt modelId="{FCD8AECC-60AC-DF47-9EE5-A1870999FA17}" type="sibTrans" cxnId="{63134411-ACDF-6A45-9B25-8831E8FFC651}">
      <dgm:prSet/>
      <dgm:spPr/>
      <dgm:t>
        <a:bodyPr/>
        <a:lstStyle/>
        <a:p>
          <a:endParaRPr lang="en-US"/>
        </a:p>
      </dgm:t>
    </dgm:pt>
    <dgm:pt modelId="{728406B3-617E-D34F-8729-7B3526B10B09}">
      <dgm:prSet custT="1"/>
      <dgm:spPr/>
      <dgm:t>
        <a:bodyPr/>
        <a:lstStyle/>
        <a:p>
          <a:pPr rtl="0"/>
          <a:r>
            <a:rPr lang="en-US" sz="1800" b="1" dirty="0">
              <a:solidFill>
                <a:srgbClr val="000000"/>
              </a:solidFill>
            </a:rPr>
            <a:t>Monitor and evaluate performance</a:t>
          </a:r>
          <a:endParaRPr lang="en-US" sz="1800" dirty="0">
            <a:solidFill>
              <a:srgbClr val="000000"/>
            </a:solidFill>
          </a:endParaRPr>
        </a:p>
      </dgm:t>
    </dgm:pt>
    <dgm:pt modelId="{732AF1A8-6F32-8647-BCB5-AA5EE1B36612}" type="parTrans" cxnId="{2D11E72E-2097-254C-B597-8AA88941E284}">
      <dgm:prSet/>
      <dgm:spPr/>
      <dgm:t>
        <a:bodyPr/>
        <a:lstStyle/>
        <a:p>
          <a:endParaRPr lang="en-US" dirty="0"/>
        </a:p>
      </dgm:t>
    </dgm:pt>
    <dgm:pt modelId="{14BF7FE5-F874-DE4D-9155-CBB10BE3FF9C}" type="sibTrans" cxnId="{2D11E72E-2097-254C-B597-8AA88941E284}">
      <dgm:prSet/>
      <dgm:spPr/>
      <dgm:t>
        <a:bodyPr/>
        <a:lstStyle/>
        <a:p>
          <a:endParaRPr lang="en-US"/>
        </a:p>
      </dgm:t>
    </dgm:pt>
    <dgm:pt modelId="{63A08B1C-FD8F-2E49-817A-C714E710921E}">
      <dgm:prSet custT="1"/>
      <dgm:spPr/>
      <dgm:t>
        <a:bodyPr/>
        <a:lstStyle/>
        <a:p>
          <a:pPr rtl="0"/>
          <a:r>
            <a:rPr lang="en-US" sz="1800" b="1" dirty="0">
              <a:solidFill>
                <a:srgbClr val="000000"/>
              </a:solidFill>
            </a:rPr>
            <a:t>Build national capacity</a:t>
          </a:r>
          <a:r>
            <a:rPr lang="en-US" sz="1800" dirty="0">
              <a:solidFill>
                <a:srgbClr val="000000"/>
              </a:solidFill>
            </a:rPr>
            <a:t> </a:t>
          </a:r>
        </a:p>
      </dgm:t>
    </dgm:pt>
    <dgm:pt modelId="{28F49E0F-710C-A84A-9A9D-9FC3119CAC8F}" type="parTrans" cxnId="{7E8DD59D-2B64-5D41-8011-1DC59F672A87}">
      <dgm:prSet/>
      <dgm:spPr/>
      <dgm:t>
        <a:bodyPr/>
        <a:lstStyle/>
        <a:p>
          <a:endParaRPr lang="en-US"/>
        </a:p>
      </dgm:t>
    </dgm:pt>
    <dgm:pt modelId="{B7160AE5-37CB-0D4C-A605-1A9E32387906}" type="sibTrans" cxnId="{7E8DD59D-2B64-5D41-8011-1DC59F672A87}">
      <dgm:prSet/>
      <dgm:spPr/>
      <dgm:t>
        <a:bodyPr/>
        <a:lstStyle/>
        <a:p>
          <a:endParaRPr lang="en-US"/>
        </a:p>
      </dgm:t>
    </dgm:pt>
    <dgm:pt modelId="{E4DD6D60-B1B3-9F40-82E3-0BD42F0F2BD5}">
      <dgm:prSet custT="1"/>
      <dgm:spPr/>
      <dgm:t>
        <a:bodyPr/>
        <a:lstStyle/>
        <a:p>
          <a:pPr rtl="0"/>
          <a:r>
            <a:rPr lang="en-US" sz="2000" b="1" dirty="0">
              <a:solidFill>
                <a:srgbClr val="000000"/>
              </a:solidFill>
            </a:rPr>
            <a:t>Advocacy </a:t>
          </a:r>
          <a:endParaRPr lang="en-US" sz="1600" dirty="0">
            <a:solidFill>
              <a:srgbClr val="000000"/>
            </a:solidFill>
          </a:endParaRPr>
        </a:p>
      </dgm:t>
    </dgm:pt>
    <dgm:pt modelId="{5389E405-B6FC-8941-B390-BB17EB582B00}" type="parTrans" cxnId="{43E82CB8-EB5B-744B-B9B9-AAA7B803E7E4}">
      <dgm:prSet/>
      <dgm:spPr/>
      <dgm:t>
        <a:bodyPr/>
        <a:lstStyle/>
        <a:p>
          <a:endParaRPr lang="en-US" dirty="0"/>
        </a:p>
      </dgm:t>
    </dgm:pt>
    <dgm:pt modelId="{08E87A9D-D911-6449-9D58-142194596882}" type="sibTrans" cxnId="{43E82CB8-EB5B-744B-B9B9-AAA7B803E7E4}">
      <dgm:prSet/>
      <dgm:spPr/>
      <dgm:t>
        <a:bodyPr/>
        <a:lstStyle/>
        <a:p>
          <a:endParaRPr lang="en-US"/>
        </a:p>
      </dgm:t>
    </dgm:pt>
    <dgm:pt modelId="{DF6B76AB-FA33-5643-86A7-1832FD387E6D}" type="pres">
      <dgm:prSet presAssocID="{DCA6EB34-CE4E-6947-A6BC-F502C020540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7D4464B-778F-484F-A311-0D4B4FB3A53E}" type="pres">
      <dgm:prSet presAssocID="{2A7A9183-A1E6-2149-9D12-D8F82F2B7E21}" presName="centerShape" presStyleLbl="node0" presStyleIdx="0" presStyleCnt="1"/>
      <dgm:spPr/>
    </dgm:pt>
    <dgm:pt modelId="{8655FBC4-D104-AA4C-AF1E-DB2C6D4CC217}" type="pres">
      <dgm:prSet presAssocID="{5BEB054C-84EC-0E4E-955F-56A78058ACA2}" presName="parTrans" presStyleLbl="sibTrans2D1" presStyleIdx="0" presStyleCnt="6" custAng="16200000" custScaleX="106493" custScaleY="101501"/>
      <dgm:spPr>
        <a:prstGeom prst="upDownArrow">
          <a:avLst/>
        </a:prstGeom>
      </dgm:spPr>
    </dgm:pt>
    <dgm:pt modelId="{453DCAFC-86B0-3D41-AED6-29C1F9A73B66}" type="pres">
      <dgm:prSet presAssocID="{5BEB054C-84EC-0E4E-955F-56A78058ACA2}" presName="connectorText" presStyleLbl="sibTrans2D1" presStyleIdx="0" presStyleCnt="6"/>
      <dgm:spPr/>
    </dgm:pt>
    <dgm:pt modelId="{E3F2BC80-4C19-1D49-89F9-EA96545CA760}" type="pres">
      <dgm:prSet presAssocID="{7BABF24A-B8BB-0F44-A4EB-2148D894C8AD}" presName="node" presStyleLbl="node1" presStyleIdx="0" presStyleCnt="6" custScaleX="124958">
        <dgm:presLayoutVars>
          <dgm:bulletEnabled val="1"/>
        </dgm:presLayoutVars>
      </dgm:prSet>
      <dgm:spPr/>
    </dgm:pt>
    <dgm:pt modelId="{A0C024F4-E54F-2645-8F6E-D79FA6FEF944}" type="pres">
      <dgm:prSet presAssocID="{FF2413D1-1639-5342-872C-81F5B8DC23F6}" presName="parTrans" presStyleLbl="sibTrans2D1" presStyleIdx="1" presStyleCnt="6" custAng="15846074" custScaleX="106690"/>
      <dgm:spPr>
        <a:prstGeom prst="upDownArrow">
          <a:avLst/>
        </a:prstGeom>
      </dgm:spPr>
    </dgm:pt>
    <dgm:pt modelId="{05736285-1AB7-1542-AE98-95921849F6E2}" type="pres">
      <dgm:prSet presAssocID="{FF2413D1-1639-5342-872C-81F5B8DC23F6}" presName="connectorText" presStyleLbl="sibTrans2D1" presStyleIdx="1" presStyleCnt="6"/>
      <dgm:spPr/>
    </dgm:pt>
    <dgm:pt modelId="{F0D2DC9F-FC63-7A40-B627-BB593B4E44AF}" type="pres">
      <dgm:prSet presAssocID="{CD3D2721-BA07-D64F-912C-B8277E538067}" presName="node" presStyleLbl="node1" presStyleIdx="1" presStyleCnt="6" custScaleX="127019">
        <dgm:presLayoutVars>
          <dgm:bulletEnabled val="1"/>
        </dgm:presLayoutVars>
      </dgm:prSet>
      <dgm:spPr/>
    </dgm:pt>
    <dgm:pt modelId="{1BF89F3D-1AC1-4140-A1D7-CB22E9D998D8}" type="pres">
      <dgm:prSet presAssocID="{EBCEA53A-72B5-4C49-A37C-406DDFF191A3}" presName="parTrans" presStyleLbl="sibTrans2D1" presStyleIdx="2" presStyleCnt="6" custAng="16172318" custScaleX="109803" custScaleY="101408"/>
      <dgm:spPr>
        <a:prstGeom prst="upDownArrow">
          <a:avLst/>
        </a:prstGeom>
      </dgm:spPr>
    </dgm:pt>
    <dgm:pt modelId="{F1143D49-EE66-C34C-B199-B6518A8DCF2A}" type="pres">
      <dgm:prSet presAssocID="{EBCEA53A-72B5-4C49-A37C-406DDFF191A3}" presName="connectorText" presStyleLbl="sibTrans2D1" presStyleIdx="2" presStyleCnt="6"/>
      <dgm:spPr/>
    </dgm:pt>
    <dgm:pt modelId="{FC42DFBE-5CF6-F24A-B9B3-E46124E60A0E}" type="pres">
      <dgm:prSet presAssocID="{191E0EC1-021F-AC45-9A03-8C90DC331B21}" presName="node" presStyleLbl="node1" presStyleIdx="2" presStyleCnt="6" custScaleX="129802">
        <dgm:presLayoutVars>
          <dgm:bulletEnabled val="1"/>
        </dgm:presLayoutVars>
      </dgm:prSet>
      <dgm:spPr/>
    </dgm:pt>
    <dgm:pt modelId="{D82BF6CF-64E4-A946-BDC8-3BB933EE053D}" type="pres">
      <dgm:prSet presAssocID="{732AF1A8-6F32-8647-BCB5-AA5EE1B36612}" presName="parTrans" presStyleLbl="sibTrans2D1" presStyleIdx="3" presStyleCnt="6" custAng="16200000" custScaleX="106493" custScaleY="101691"/>
      <dgm:spPr>
        <a:prstGeom prst="upDownArrow">
          <a:avLst/>
        </a:prstGeom>
      </dgm:spPr>
    </dgm:pt>
    <dgm:pt modelId="{00A49BC4-BBB7-5F45-AFEE-1C71CD226FB5}" type="pres">
      <dgm:prSet presAssocID="{732AF1A8-6F32-8647-BCB5-AA5EE1B36612}" presName="connectorText" presStyleLbl="sibTrans2D1" presStyleIdx="3" presStyleCnt="6"/>
      <dgm:spPr/>
    </dgm:pt>
    <dgm:pt modelId="{BCCA613D-6862-644A-A59E-36E85CBA7256}" type="pres">
      <dgm:prSet presAssocID="{728406B3-617E-D34F-8729-7B3526B10B09}" presName="node" presStyleLbl="node1" presStyleIdx="3" presStyleCnt="6" custScaleX="127318">
        <dgm:presLayoutVars>
          <dgm:bulletEnabled val="1"/>
        </dgm:presLayoutVars>
      </dgm:prSet>
      <dgm:spPr/>
    </dgm:pt>
    <dgm:pt modelId="{3AE5D231-561D-C648-ACA5-CE64F3714856}" type="pres">
      <dgm:prSet presAssocID="{28F49E0F-710C-A84A-9A9D-9FC3119CAC8F}" presName="parTrans" presStyleLbl="sibTrans2D1" presStyleIdx="4" presStyleCnt="6" custAng="19600315" custFlipHor="1" custScaleX="106493" custScaleY="101501"/>
      <dgm:spPr>
        <a:prstGeom prst="upDownArrow">
          <a:avLst/>
        </a:prstGeom>
      </dgm:spPr>
    </dgm:pt>
    <dgm:pt modelId="{B558A79A-ED5D-C047-A0D4-026BE45E7B55}" type="pres">
      <dgm:prSet presAssocID="{28F49E0F-710C-A84A-9A9D-9FC3119CAC8F}" presName="connectorText" presStyleLbl="sibTrans2D1" presStyleIdx="4" presStyleCnt="6"/>
      <dgm:spPr/>
    </dgm:pt>
    <dgm:pt modelId="{2EF21B77-7267-8C49-9E94-87287C9C3BAA}" type="pres">
      <dgm:prSet presAssocID="{63A08B1C-FD8F-2E49-817A-C714E710921E}" presName="node" presStyleLbl="node1" presStyleIdx="4" presStyleCnt="6" custScaleX="127621">
        <dgm:presLayoutVars>
          <dgm:bulletEnabled val="1"/>
        </dgm:presLayoutVars>
      </dgm:prSet>
      <dgm:spPr/>
    </dgm:pt>
    <dgm:pt modelId="{9D989B15-F02F-C54A-A098-D6BF18A38A76}" type="pres">
      <dgm:prSet presAssocID="{5389E405-B6FC-8941-B390-BB17EB582B00}" presName="parTrans" presStyleLbl="sibTrans2D1" presStyleIdx="5" presStyleCnt="6" custAng="12485815" custFlipHor="1" custScaleX="106493" custScaleY="101501"/>
      <dgm:spPr>
        <a:prstGeom prst="upDownArrow">
          <a:avLst/>
        </a:prstGeom>
      </dgm:spPr>
    </dgm:pt>
    <dgm:pt modelId="{D1DC3172-49A7-2347-96C7-66854E814CA1}" type="pres">
      <dgm:prSet presAssocID="{5389E405-B6FC-8941-B390-BB17EB582B00}" presName="connectorText" presStyleLbl="sibTrans2D1" presStyleIdx="5" presStyleCnt="6"/>
      <dgm:spPr/>
    </dgm:pt>
    <dgm:pt modelId="{8740A695-B7B7-F442-B57F-8ADEB4FF4286}" type="pres">
      <dgm:prSet presAssocID="{E4DD6D60-B1B3-9F40-82E3-0BD42F0F2BD5}" presName="node" presStyleLbl="node1" presStyleIdx="5" presStyleCnt="6" custScaleX="122124">
        <dgm:presLayoutVars>
          <dgm:bulletEnabled val="1"/>
        </dgm:presLayoutVars>
      </dgm:prSet>
      <dgm:spPr/>
    </dgm:pt>
  </dgm:ptLst>
  <dgm:cxnLst>
    <dgm:cxn modelId="{3224A505-7473-1642-8B33-07D947B435A7}" type="presOf" srcId="{732AF1A8-6F32-8647-BCB5-AA5EE1B36612}" destId="{D82BF6CF-64E4-A946-BDC8-3BB933EE053D}" srcOrd="0" destOrd="0" presId="urn:microsoft.com/office/officeart/2005/8/layout/radial5"/>
    <dgm:cxn modelId="{7A4D7F07-1902-4144-853A-27B0B5675A82}" type="presOf" srcId="{FF2413D1-1639-5342-872C-81F5B8DC23F6}" destId="{05736285-1AB7-1542-AE98-95921849F6E2}" srcOrd="1" destOrd="0" presId="urn:microsoft.com/office/officeart/2005/8/layout/radial5"/>
    <dgm:cxn modelId="{DD603109-A647-B84F-8D14-ABFD6EFC3F6B}" type="presOf" srcId="{E4DD6D60-B1B3-9F40-82E3-0BD42F0F2BD5}" destId="{8740A695-B7B7-F442-B57F-8ADEB4FF4286}" srcOrd="0" destOrd="0" presId="urn:microsoft.com/office/officeart/2005/8/layout/radial5"/>
    <dgm:cxn modelId="{63134411-ACDF-6A45-9B25-8831E8FFC651}" srcId="{2A7A9183-A1E6-2149-9D12-D8F82F2B7E21}" destId="{191E0EC1-021F-AC45-9A03-8C90DC331B21}" srcOrd="2" destOrd="0" parTransId="{EBCEA53A-72B5-4C49-A37C-406DDFF191A3}" sibTransId="{FCD8AECC-60AC-DF47-9EE5-A1870999FA17}"/>
    <dgm:cxn modelId="{87E4E81B-B0CB-5D49-A269-2E9D6F6A6BAF}" type="presOf" srcId="{CD3D2721-BA07-D64F-912C-B8277E538067}" destId="{F0D2DC9F-FC63-7A40-B627-BB593B4E44AF}" srcOrd="0" destOrd="0" presId="urn:microsoft.com/office/officeart/2005/8/layout/radial5"/>
    <dgm:cxn modelId="{CE8A3E22-89BC-4845-9193-E66469C45AEA}" type="presOf" srcId="{EBCEA53A-72B5-4C49-A37C-406DDFF191A3}" destId="{F1143D49-EE66-C34C-B199-B6518A8DCF2A}" srcOrd="1" destOrd="0" presId="urn:microsoft.com/office/officeart/2005/8/layout/radial5"/>
    <dgm:cxn modelId="{E5D2FA2A-9B2D-7249-B51A-B681AC690A4E}" type="presOf" srcId="{EBCEA53A-72B5-4C49-A37C-406DDFF191A3}" destId="{1BF89F3D-1AC1-4140-A1D7-CB22E9D998D8}" srcOrd="0" destOrd="0" presId="urn:microsoft.com/office/officeart/2005/8/layout/radial5"/>
    <dgm:cxn modelId="{2D11E72E-2097-254C-B597-8AA88941E284}" srcId="{2A7A9183-A1E6-2149-9D12-D8F82F2B7E21}" destId="{728406B3-617E-D34F-8729-7B3526B10B09}" srcOrd="3" destOrd="0" parTransId="{732AF1A8-6F32-8647-BCB5-AA5EE1B36612}" sibTransId="{14BF7FE5-F874-DE4D-9155-CBB10BE3FF9C}"/>
    <dgm:cxn modelId="{5743625F-0D67-3E40-B0E0-97B9E3FD202D}" type="presOf" srcId="{728406B3-617E-D34F-8729-7B3526B10B09}" destId="{BCCA613D-6862-644A-A59E-36E85CBA7256}" srcOrd="0" destOrd="0" presId="urn:microsoft.com/office/officeart/2005/8/layout/radial5"/>
    <dgm:cxn modelId="{0EF60E68-333A-6445-8986-839248078991}" type="presOf" srcId="{DCA6EB34-CE4E-6947-A6BC-F502C0205407}" destId="{DF6B76AB-FA33-5643-86A7-1832FD387E6D}" srcOrd="0" destOrd="0" presId="urn:microsoft.com/office/officeart/2005/8/layout/radial5"/>
    <dgm:cxn modelId="{071C6E6F-CB81-A343-AC61-A9EBB0FEDA01}" type="presOf" srcId="{5BEB054C-84EC-0E4E-955F-56A78058ACA2}" destId="{453DCAFC-86B0-3D41-AED6-29C1F9A73B66}" srcOrd="1" destOrd="0" presId="urn:microsoft.com/office/officeart/2005/8/layout/radial5"/>
    <dgm:cxn modelId="{B666467E-A554-CE4E-9DF3-2DE59D11582C}" srcId="{2A7A9183-A1E6-2149-9D12-D8F82F2B7E21}" destId="{7BABF24A-B8BB-0F44-A4EB-2148D894C8AD}" srcOrd="0" destOrd="0" parTransId="{5BEB054C-84EC-0E4E-955F-56A78058ACA2}" sibTransId="{99DCE62F-440E-9C40-983C-751B304A1D65}"/>
    <dgm:cxn modelId="{17A2EA84-374C-9C49-B1B3-B492B08781DF}" type="presOf" srcId="{732AF1A8-6F32-8647-BCB5-AA5EE1B36612}" destId="{00A49BC4-BBB7-5F45-AFEE-1C71CD226FB5}" srcOrd="1" destOrd="0" presId="urn:microsoft.com/office/officeart/2005/8/layout/radial5"/>
    <dgm:cxn modelId="{9CF4048D-359F-7C49-9106-EAC76DE87853}" srcId="{DCA6EB34-CE4E-6947-A6BC-F502C0205407}" destId="{2A7A9183-A1E6-2149-9D12-D8F82F2B7E21}" srcOrd="0" destOrd="0" parTransId="{6C522029-A649-864D-AC92-AB7BEBF139A2}" sibTransId="{9E60CE92-A13B-674A-A3A0-5AF2149877AD}"/>
    <dgm:cxn modelId="{7E8DD59D-2B64-5D41-8011-1DC59F672A87}" srcId="{2A7A9183-A1E6-2149-9D12-D8F82F2B7E21}" destId="{63A08B1C-FD8F-2E49-817A-C714E710921E}" srcOrd="4" destOrd="0" parTransId="{28F49E0F-710C-A84A-9A9D-9FC3119CAC8F}" sibTransId="{B7160AE5-37CB-0D4C-A605-1A9E32387906}"/>
    <dgm:cxn modelId="{FE7967A3-51DC-4248-9B5D-AF6B746F7330}" type="presOf" srcId="{5BEB054C-84EC-0E4E-955F-56A78058ACA2}" destId="{8655FBC4-D104-AA4C-AF1E-DB2C6D4CC217}" srcOrd="0" destOrd="0" presId="urn:microsoft.com/office/officeart/2005/8/layout/radial5"/>
    <dgm:cxn modelId="{50581AA7-7A7D-5B40-BD59-165EF9561008}" type="presOf" srcId="{FF2413D1-1639-5342-872C-81F5B8DC23F6}" destId="{A0C024F4-E54F-2645-8F6E-D79FA6FEF944}" srcOrd="0" destOrd="0" presId="urn:microsoft.com/office/officeart/2005/8/layout/radial5"/>
    <dgm:cxn modelId="{BF90E4A8-E10C-E244-9D1A-85D97633FB09}" type="presOf" srcId="{7BABF24A-B8BB-0F44-A4EB-2148D894C8AD}" destId="{E3F2BC80-4C19-1D49-89F9-EA96545CA760}" srcOrd="0" destOrd="0" presId="urn:microsoft.com/office/officeart/2005/8/layout/radial5"/>
    <dgm:cxn modelId="{43E82CB8-EB5B-744B-B9B9-AAA7B803E7E4}" srcId="{2A7A9183-A1E6-2149-9D12-D8F82F2B7E21}" destId="{E4DD6D60-B1B3-9F40-82E3-0BD42F0F2BD5}" srcOrd="5" destOrd="0" parTransId="{5389E405-B6FC-8941-B390-BB17EB582B00}" sibTransId="{08E87A9D-D911-6449-9D58-142194596882}"/>
    <dgm:cxn modelId="{3513E1C6-D794-FD48-9751-A852B3796FAD}" srcId="{2A7A9183-A1E6-2149-9D12-D8F82F2B7E21}" destId="{CD3D2721-BA07-D64F-912C-B8277E538067}" srcOrd="1" destOrd="0" parTransId="{FF2413D1-1639-5342-872C-81F5B8DC23F6}" sibTransId="{9335DBC9-16CC-F34D-ABF8-611FB9BEB6D1}"/>
    <dgm:cxn modelId="{C5AB6BD8-77A8-D445-B1CE-38D9FF3F3973}" type="presOf" srcId="{28F49E0F-710C-A84A-9A9D-9FC3119CAC8F}" destId="{B558A79A-ED5D-C047-A0D4-026BE45E7B55}" srcOrd="1" destOrd="0" presId="urn:microsoft.com/office/officeart/2005/8/layout/radial5"/>
    <dgm:cxn modelId="{495144E3-4155-864E-99F9-6BFEAA8D5198}" type="presOf" srcId="{28F49E0F-710C-A84A-9A9D-9FC3119CAC8F}" destId="{3AE5D231-561D-C648-ACA5-CE64F3714856}" srcOrd="0" destOrd="0" presId="urn:microsoft.com/office/officeart/2005/8/layout/radial5"/>
    <dgm:cxn modelId="{1A3B73E4-B596-9140-B8FC-82AA30D62F6F}" type="presOf" srcId="{5389E405-B6FC-8941-B390-BB17EB582B00}" destId="{9D989B15-F02F-C54A-A098-D6BF18A38A76}" srcOrd="0" destOrd="0" presId="urn:microsoft.com/office/officeart/2005/8/layout/radial5"/>
    <dgm:cxn modelId="{CFB706E6-DFA9-1A47-9AF8-27C53164D45A}" type="presOf" srcId="{2A7A9183-A1E6-2149-9D12-D8F82F2B7E21}" destId="{07D4464B-778F-484F-A311-0D4B4FB3A53E}" srcOrd="0" destOrd="0" presId="urn:microsoft.com/office/officeart/2005/8/layout/radial5"/>
    <dgm:cxn modelId="{3E08BFED-5C01-8148-B64A-9B5276BD5F44}" type="presOf" srcId="{5389E405-B6FC-8941-B390-BB17EB582B00}" destId="{D1DC3172-49A7-2347-96C7-66854E814CA1}" srcOrd="1" destOrd="0" presId="urn:microsoft.com/office/officeart/2005/8/layout/radial5"/>
    <dgm:cxn modelId="{5992CBF4-057A-FE45-9593-F400B9FA028E}" type="presOf" srcId="{191E0EC1-021F-AC45-9A03-8C90DC331B21}" destId="{FC42DFBE-5CF6-F24A-B9B3-E46124E60A0E}" srcOrd="0" destOrd="0" presId="urn:microsoft.com/office/officeart/2005/8/layout/radial5"/>
    <dgm:cxn modelId="{84D6EEF7-457B-1F45-BBDB-CB0EBCCC67AA}" type="presOf" srcId="{63A08B1C-FD8F-2E49-817A-C714E710921E}" destId="{2EF21B77-7267-8C49-9E94-87287C9C3BAA}" srcOrd="0" destOrd="0" presId="urn:microsoft.com/office/officeart/2005/8/layout/radial5"/>
    <dgm:cxn modelId="{B48FD5C8-85D3-4144-B24C-7365DE325776}" type="presParOf" srcId="{DF6B76AB-FA33-5643-86A7-1832FD387E6D}" destId="{07D4464B-778F-484F-A311-0D4B4FB3A53E}" srcOrd="0" destOrd="0" presId="urn:microsoft.com/office/officeart/2005/8/layout/radial5"/>
    <dgm:cxn modelId="{6C5C1E00-ADE4-7B4F-8E7F-DE2F57E9031B}" type="presParOf" srcId="{DF6B76AB-FA33-5643-86A7-1832FD387E6D}" destId="{8655FBC4-D104-AA4C-AF1E-DB2C6D4CC217}" srcOrd="1" destOrd="0" presId="urn:microsoft.com/office/officeart/2005/8/layout/radial5"/>
    <dgm:cxn modelId="{9EF3CCEE-E8FA-0840-AC26-7E96CFE7DE93}" type="presParOf" srcId="{8655FBC4-D104-AA4C-AF1E-DB2C6D4CC217}" destId="{453DCAFC-86B0-3D41-AED6-29C1F9A73B66}" srcOrd="0" destOrd="0" presId="urn:microsoft.com/office/officeart/2005/8/layout/radial5"/>
    <dgm:cxn modelId="{C5B825A4-103A-5540-9DE8-0CF901D4D1C4}" type="presParOf" srcId="{DF6B76AB-FA33-5643-86A7-1832FD387E6D}" destId="{E3F2BC80-4C19-1D49-89F9-EA96545CA760}" srcOrd="2" destOrd="0" presId="urn:microsoft.com/office/officeart/2005/8/layout/radial5"/>
    <dgm:cxn modelId="{665A4292-2462-544E-BE37-F7CC3E7A86FB}" type="presParOf" srcId="{DF6B76AB-FA33-5643-86A7-1832FD387E6D}" destId="{A0C024F4-E54F-2645-8F6E-D79FA6FEF944}" srcOrd="3" destOrd="0" presId="urn:microsoft.com/office/officeart/2005/8/layout/radial5"/>
    <dgm:cxn modelId="{1EFB8D52-CCC5-8C47-9A50-6E8A7CA829C2}" type="presParOf" srcId="{A0C024F4-E54F-2645-8F6E-D79FA6FEF944}" destId="{05736285-1AB7-1542-AE98-95921849F6E2}" srcOrd="0" destOrd="0" presId="urn:microsoft.com/office/officeart/2005/8/layout/radial5"/>
    <dgm:cxn modelId="{4939598E-6F8A-7948-8EC5-AE19AB23DD38}" type="presParOf" srcId="{DF6B76AB-FA33-5643-86A7-1832FD387E6D}" destId="{F0D2DC9F-FC63-7A40-B627-BB593B4E44AF}" srcOrd="4" destOrd="0" presId="urn:microsoft.com/office/officeart/2005/8/layout/radial5"/>
    <dgm:cxn modelId="{5A1315F8-3435-EF49-8CCE-566D1D5EFA59}" type="presParOf" srcId="{DF6B76AB-FA33-5643-86A7-1832FD387E6D}" destId="{1BF89F3D-1AC1-4140-A1D7-CB22E9D998D8}" srcOrd="5" destOrd="0" presId="urn:microsoft.com/office/officeart/2005/8/layout/radial5"/>
    <dgm:cxn modelId="{C44B4608-200A-244F-9F17-0387AFB826C7}" type="presParOf" srcId="{1BF89F3D-1AC1-4140-A1D7-CB22E9D998D8}" destId="{F1143D49-EE66-C34C-B199-B6518A8DCF2A}" srcOrd="0" destOrd="0" presId="urn:microsoft.com/office/officeart/2005/8/layout/radial5"/>
    <dgm:cxn modelId="{932C3527-53E3-1445-87CA-BB7D65C89D96}" type="presParOf" srcId="{DF6B76AB-FA33-5643-86A7-1832FD387E6D}" destId="{FC42DFBE-5CF6-F24A-B9B3-E46124E60A0E}" srcOrd="6" destOrd="0" presId="urn:microsoft.com/office/officeart/2005/8/layout/radial5"/>
    <dgm:cxn modelId="{367045AF-5068-284C-9404-9D8A93FE5BEF}" type="presParOf" srcId="{DF6B76AB-FA33-5643-86A7-1832FD387E6D}" destId="{D82BF6CF-64E4-A946-BDC8-3BB933EE053D}" srcOrd="7" destOrd="0" presId="urn:microsoft.com/office/officeart/2005/8/layout/radial5"/>
    <dgm:cxn modelId="{A0E26CDE-82A4-534C-816E-0628B81F15C1}" type="presParOf" srcId="{D82BF6CF-64E4-A946-BDC8-3BB933EE053D}" destId="{00A49BC4-BBB7-5F45-AFEE-1C71CD226FB5}" srcOrd="0" destOrd="0" presId="urn:microsoft.com/office/officeart/2005/8/layout/radial5"/>
    <dgm:cxn modelId="{A7E84543-7451-4F42-8441-F61D3D0B0CF9}" type="presParOf" srcId="{DF6B76AB-FA33-5643-86A7-1832FD387E6D}" destId="{BCCA613D-6862-644A-A59E-36E85CBA7256}" srcOrd="8" destOrd="0" presId="urn:microsoft.com/office/officeart/2005/8/layout/radial5"/>
    <dgm:cxn modelId="{FEE0C968-258C-3E46-800B-BAEA9588CA4C}" type="presParOf" srcId="{DF6B76AB-FA33-5643-86A7-1832FD387E6D}" destId="{3AE5D231-561D-C648-ACA5-CE64F3714856}" srcOrd="9" destOrd="0" presId="urn:microsoft.com/office/officeart/2005/8/layout/radial5"/>
    <dgm:cxn modelId="{9274B963-15D7-2542-BE60-49EBE8C9671F}" type="presParOf" srcId="{3AE5D231-561D-C648-ACA5-CE64F3714856}" destId="{B558A79A-ED5D-C047-A0D4-026BE45E7B55}" srcOrd="0" destOrd="0" presId="urn:microsoft.com/office/officeart/2005/8/layout/radial5"/>
    <dgm:cxn modelId="{228A405F-A8EB-444C-BF1E-6BAD45450D2F}" type="presParOf" srcId="{DF6B76AB-FA33-5643-86A7-1832FD387E6D}" destId="{2EF21B77-7267-8C49-9E94-87287C9C3BAA}" srcOrd="10" destOrd="0" presId="urn:microsoft.com/office/officeart/2005/8/layout/radial5"/>
    <dgm:cxn modelId="{51226CBA-62F0-8343-89FC-BA4538CC35E6}" type="presParOf" srcId="{DF6B76AB-FA33-5643-86A7-1832FD387E6D}" destId="{9D989B15-F02F-C54A-A098-D6BF18A38A76}" srcOrd="11" destOrd="0" presId="urn:microsoft.com/office/officeart/2005/8/layout/radial5"/>
    <dgm:cxn modelId="{9058E7AF-12FD-EA46-AC29-9F4ABC2C7FBC}" type="presParOf" srcId="{9D989B15-F02F-C54A-A098-D6BF18A38A76}" destId="{D1DC3172-49A7-2347-96C7-66854E814CA1}" srcOrd="0" destOrd="0" presId="urn:microsoft.com/office/officeart/2005/8/layout/radial5"/>
    <dgm:cxn modelId="{60BC3DF5-9EA8-E94E-B4B9-3F013C80F4B1}" type="presParOf" srcId="{DF6B76AB-FA33-5643-86A7-1832FD387E6D}" destId="{8740A695-B7B7-F442-B57F-8ADEB4FF4286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97A3F-9E86-4094-BCEE-C459A4B32014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9972A49-8F65-45CB-9183-3B8B51E5AB76}">
      <dgm:prSet phldrT="[Text]"/>
      <dgm:spPr/>
      <dgm:t>
        <a:bodyPr/>
        <a:lstStyle/>
        <a:p>
          <a:r>
            <a:rPr lang="en-GB" b="1" dirty="0">
              <a:solidFill>
                <a:srgbClr val="000000"/>
              </a:solidFill>
            </a:rPr>
            <a:t>Activation of Cluster</a:t>
          </a:r>
          <a:endParaRPr lang="en-US" b="1" dirty="0">
            <a:solidFill>
              <a:srgbClr val="000000"/>
            </a:solidFill>
          </a:endParaRPr>
        </a:p>
      </dgm:t>
    </dgm:pt>
    <dgm:pt modelId="{507BF41F-EE14-40F7-81A8-B4F8B8A46F4A}" type="parTrans" cxnId="{7B040283-E09A-47F6-B89E-5782436C8BC0}">
      <dgm:prSet/>
      <dgm:spPr/>
      <dgm:t>
        <a:bodyPr/>
        <a:lstStyle/>
        <a:p>
          <a:endParaRPr lang="en-US"/>
        </a:p>
      </dgm:t>
    </dgm:pt>
    <dgm:pt modelId="{11B119ED-C510-4C70-A842-E3CB2EB9BC26}" type="sibTrans" cxnId="{7B040283-E09A-47F6-B89E-5782436C8BC0}">
      <dgm:prSet/>
      <dgm:spPr/>
      <dgm:t>
        <a:bodyPr/>
        <a:lstStyle/>
        <a:p>
          <a:endParaRPr lang="en-US"/>
        </a:p>
      </dgm:t>
    </dgm:pt>
    <dgm:pt modelId="{D61F27A2-2585-4D75-89D9-1EA42CF2A2E0}">
      <dgm:prSet phldrT="[Text]" custT="1"/>
      <dgm:spPr/>
      <dgm:t>
        <a:bodyPr/>
        <a:lstStyle/>
        <a:p>
          <a:pPr algn="ctr"/>
          <a:r>
            <a:rPr lang="en-US" sz="2400" b="1" dirty="0">
              <a:solidFill>
                <a:srgbClr val="000000"/>
              </a:solidFill>
            </a:rPr>
            <a:t>Gaps in coordination </a:t>
          </a:r>
        </a:p>
      </dgm:t>
    </dgm:pt>
    <dgm:pt modelId="{51830FF0-0353-47BF-920C-631B2049C174}" type="parTrans" cxnId="{CB3330D4-1532-43E6-A4BC-2A197B28CB33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4C7F6B1F-CA4E-4974-958D-8E664DBE171D}" type="sibTrans" cxnId="{CB3330D4-1532-43E6-A4BC-2A197B28CB33}">
      <dgm:prSet/>
      <dgm:spPr/>
      <dgm:t>
        <a:bodyPr/>
        <a:lstStyle/>
        <a:p>
          <a:endParaRPr lang="en-US"/>
        </a:p>
      </dgm:t>
    </dgm:pt>
    <dgm:pt modelId="{6E40738A-A234-4F24-ADFF-F4B284F5C8B0}">
      <dgm:prSet phldrT="[Text]" custT="1"/>
      <dgm:spPr/>
      <dgm:t>
        <a:bodyPr/>
        <a:lstStyle/>
        <a:p>
          <a:r>
            <a:rPr lang="en-US" sz="2400" b="1" dirty="0">
              <a:solidFill>
                <a:srgbClr val="000000"/>
              </a:solidFill>
            </a:rPr>
            <a:t>Gaps in response</a:t>
          </a:r>
        </a:p>
      </dgm:t>
    </dgm:pt>
    <dgm:pt modelId="{83DE15E2-CEE2-4C5D-9E06-2F113F0397E2}" type="parTrans" cxnId="{915205F7-5242-4222-9DF1-47E18BED42EC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D08C09FE-B740-4419-A88D-C8F9BE2D00CF}" type="sibTrans" cxnId="{915205F7-5242-4222-9DF1-47E18BED42EC}">
      <dgm:prSet/>
      <dgm:spPr/>
      <dgm:t>
        <a:bodyPr/>
        <a:lstStyle/>
        <a:p>
          <a:endParaRPr lang="en-US"/>
        </a:p>
      </dgm:t>
    </dgm:pt>
    <dgm:pt modelId="{32F89585-DBD1-412A-8F7C-C5EB233BAE1A}">
      <dgm:prSet phldrT="[Text]" custT="1"/>
      <dgm:spPr/>
      <dgm:t>
        <a:bodyPr/>
        <a:lstStyle/>
        <a:p>
          <a:pPr algn="ctr"/>
          <a:r>
            <a:rPr lang="en-US" sz="2000" b="1" dirty="0">
              <a:solidFill>
                <a:srgbClr val="000000"/>
              </a:solidFill>
            </a:rPr>
            <a:t>National capacity is unable to coordinate and respond to needs</a:t>
          </a:r>
        </a:p>
      </dgm:t>
    </dgm:pt>
    <dgm:pt modelId="{CB35307E-2707-46CA-BB8F-21F54B5FE33D}" type="parTrans" cxnId="{845866B1-372A-4A71-8FD2-62320FE3E5AD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A2C5C9D5-87AF-41FB-A273-9CAB08B51C1A}" type="sibTrans" cxnId="{845866B1-372A-4A71-8FD2-62320FE3E5AD}">
      <dgm:prSet/>
      <dgm:spPr/>
      <dgm:t>
        <a:bodyPr/>
        <a:lstStyle/>
        <a:p>
          <a:endParaRPr lang="en-US"/>
        </a:p>
      </dgm:t>
    </dgm:pt>
    <dgm:pt modelId="{E922FDCF-4E1B-48B8-8ED8-A88C1FF4FC15}" type="pres">
      <dgm:prSet presAssocID="{7E597A3F-9E86-4094-BCEE-C459A4B3201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324312D-F2F0-4B1C-93E9-59A29B5C6CCD}" type="pres">
      <dgm:prSet presAssocID="{F9972A49-8F65-45CB-9183-3B8B51E5AB76}" presName="centerShape" presStyleLbl="node0" presStyleIdx="0" presStyleCnt="1" custScaleX="116161" custScaleY="93753" custLinFactNeighborX="579" custLinFactNeighborY="-10417"/>
      <dgm:spPr/>
    </dgm:pt>
    <dgm:pt modelId="{93DFA4A0-50FF-4287-B736-AD1B77D2FE73}" type="pres">
      <dgm:prSet presAssocID="{51830FF0-0353-47BF-920C-631B2049C174}" presName="parTrans" presStyleLbl="bgSibTrans2D1" presStyleIdx="0" presStyleCnt="3" custLinFactY="100000" custLinFactNeighborX="27379" custLinFactNeighborY="115574"/>
      <dgm:spPr/>
    </dgm:pt>
    <dgm:pt modelId="{6B9840D1-C264-47C8-B1F8-D0EBF54AD6BA}" type="pres">
      <dgm:prSet presAssocID="{D61F27A2-2585-4D75-89D9-1EA42CF2A2E0}" presName="node" presStyleLbl="node1" presStyleIdx="0" presStyleCnt="3" custScaleX="127567" custScaleY="147741" custRadScaleRad="90165" custRadScaleInc="-35618">
        <dgm:presLayoutVars>
          <dgm:bulletEnabled val="1"/>
        </dgm:presLayoutVars>
      </dgm:prSet>
      <dgm:spPr>
        <a:prstGeom prst="rightArrow">
          <a:avLst/>
        </a:prstGeom>
      </dgm:spPr>
    </dgm:pt>
    <dgm:pt modelId="{0655E8C3-EB23-4787-B067-D618780C11E0}" type="pres">
      <dgm:prSet presAssocID="{83DE15E2-CEE2-4C5D-9E06-2F113F0397E2}" presName="parTrans" presStyleLbl="bgSibTrans2D1" presStyleIdx="1" presStyleCnt="3"/>
      <dgm:spPr/>
    </dgm:pt>
    <dgm:pt modelId="{A3307D95-06B0-436C-8D4A-FDBF186532E3}" type="pres">
      <dgm:prSet presAssocID="{6E40738A-A234-4F24-ADFF-F4B284F5C8B0}" presName="node" presStyleLbl="node1" presStyleIdx="1" presStyleCnt="3" custScaleX="136451" custScaleY="133888" custRadScaleRad="92565" custRadScaleInc="4">
        <dgm:presLayoutVars>
          <dgm:bulletEnabled val="1"/>
        </dgm:presLayoutVars>
      </dgm:prSet>
      <dgm:spPr>
        <a:prstGeom prst="downArrow">
          <a:avLst/>
        </a:prstGeom>
      </dgm:spPr>
    </dgm:pt>
    <dgm:pt modelId="{DB04C110-254E-43C3-B297-23E775315457}" type="pres">
      <dgm:prSet presAssocID="{CB35307E-2707-46CA-BB8F-21F54B5FE33D}" presName="parTrans" presStyleLbl="bgSibTrans2D1" presStyleIdx="2" presStyleCnt="3"/>
      <dgm:spPr/>
    </dgm:pt>
    <dgm:pt modelId="{D3CE22B5-96FA-4AFF-AB37-8ABCCCAFF349}" type="pres">
      <dgm:prSet presAssocID="{32F89585-DBD1-412A-8F7C-C5EB233BAE1A}" presName="node" presStyleLbl="node1" presStyleIdx="2" presStyleCnt="3" custScaleX="127591" custScaleY="162369" custRadScaleRad="90918" custRadScaleInc="37590">
        <dgm:presLayoutVars>
          <dgm:bulletEnabled val="1"/>
        </dgm:presLayoutVars>
      </dgm:prSet>
      <dgm:spPr>
        <a:prstGeom prst="leftArrow">
          <a:avLst/>
        </a:prstGeom>
      </dgm:spPr>
    </dgm:pt>
  </dgm:ptLst>
  <dgm:cxnLst>
    <dgm:cxn modelId="{6BCBF344-CD73-4AF2-8493-A04FC721200A}" type="presOf" srcId="{6E40738A-A234-4F24-ADFF-F4B284F5C8B0}" destId="{A3307D95-06B0-436C-8D4A-FDBF186532E3}" srcOrd="0" destOrd="0" presId="urn:microsoft.com/office/officeart/2005/8/layout/radial4"/>
    <dgm:cxn modelId="{37C72C58-AAF9-4A76-9C9A-C81B71FC93D0}" type="presOf" srcId="{7E597A3F-9E86-4094-BCEE-C459A4B32014}" destId="{E922FDCF-4E1B-48B8-8ED8-A88C1FF4FC15}" srcOrd="0" destOrd="0" presId="urn:microsoft.com/office/officeart/2005/8/layout/radial4"/>
    <dgm:cxn modelId="{7B040283-E09A-47F6-B89E-5782436C8BC0}" srcId="{7E597A3F-9E86-4094-BCEE-C459A4B32014}" destId="{F9972A49-8F65-45CB-9183-3B8B51E5AB76}" srcOrd="0" destOrd="0" parTransId="{507BF41F-EE14-40F7-81A8-B4F8B8A46F4A}" sibTransId="{11B119ED-C510-4C70-A842-E3CB2EB9BC26}"/>
    <dgm:cxn modelId="{D0AA118B-E376-441E-8AF7-4FE67B610FDE}" type="presOf" srcId="{32F89585-DBD1-412A-8F7C-C5EB233BAE1A}" destId="{D3CE22B5-96FA-4AFF-AB37-8ABCCCAFF349}" srcOrd="0" destOrd="0" presId="urn:microsoft.com/office/officeart/2005/8/layout/radial4"/>
    <dgm:cxn modelId="{DE33A0A6-C4C6-42AA-B638-380D376B4F2C}" type="presOf" srcId="{CB35307E-2707-46CA-BB8F-21F54B5FE33D}" destId="{DB04C110-254E-43C3-B297-23E775315457}" srcOrd="0" destOrd="0" presId="urn:microsoft.com/office/officeart/2005/8/layout/radial4"/>
    <dgm:cxn modelId="{E238A1A6-7280-426F-899B-3445E9EC0DE2}" type="presOf" srcId="{51830FF0-0353-47BF-920C-631B2049C174}" destId="{93DFA4A0-50FF-4287-B736-AD1B77D2FE73}" srcOrd="0" destOrd="0" presId="urn:microsoft.com/office/officeart/2005/8/layout/radial4"/>
    <dgm:cxn modelId="{A645FDAA-D91D-4CA4-9382-70A58BA82768}" type="presOf" srcId="{83DE15E2-CEE2-4C5D-9E06-2F113F0397E2}" destId="{0655E8C3-EB23-4787-B067-D618780C11E0}" srcOrd="0" destOrd="0" presId="urn:microsoft.com/office/officeart/2005/8/layout/radial4"/>
    <dgm:cxn modelId="{845866B1-372A-4A71-8FD2-62320FE3E5AD}" srcId="{F9972A49-8F65-45CB-9183-3B8B51E5AB76}" destId="{32F89585-DBD1-412A-8F7C-C5EB233BAE1A}" srcOrd="2" destOrd="0" parTransId="{CB35307E-2707-46CA-BB8F-21F54B5FE33D}" sibTransId="{A2C5C9D5-87AF-41FB-A273-9CAB08B51C1A}"/>
    <dgm:cxn modelId="{F7B48BCE-9427-4D4C-A953-B8FB5A2F4778}" type="presOf" srcId="{D61F27A2-2585-4D75-89D9-1EA42CF2A2E0}" destId="{6B9840D1-C264-47C8-B1F8-D0EBF54AD6BA}" srcOrd="0" destOrd="0" presId="urn:microsoft.com/office/officeart/2005/8/layout/radial4"/>
    <dgm:cxn modelId="{CB3330D4-1532-43E6-A4BC-2A197B28CB33}" srcId="{F9972A49-8F65-45CB-9183-3B8B51E5AB76}" destId="{D61F27A2-2585-4D75-89D9-1EA42CF2A2E0}" srcOrd="0" destOrd="0" parTransId="{51830FF0-0353-47BF-920C-631B2049C174}" sibTransId="{4C7F6B1F-CA4E-4974-958D-8E664DBE171D}"/>
    <dgm:cxn modelId="{915205F7-5242-4222-9DF1-47E18BED42EC}" srcId="{F9972A49-8F65-45CB-9183-3B8B51E5AB76}" destId="{6E40738A-A234-4F24-ADFF-F4B284F5C8B0}" srcOrd="1" destOrd="0" parTransId="{83DE15E2-CEE2-4C5D-9E06-2F113F0397E2}" sibTransId="{D08C09FE-B740-4419-A88D-C8F9BE2D00CF}"/>
    <dgm:cxn modelId="{D9DAF8FF-FEA9-4434-A61C-90982C93A470}" type="presOf" srcId="{F9972A49-8F65-45CB-9183-3B8B51E5AB76}" destId="{5324312D-F2F0-4B1C-93E9-59A29B5C6CCD}" srcOrd="0" destOrd="0" presId="urn:microsoft.com/office/officeart/2005/8/layout/radial4"/>
    <dgm:cxn modelId="{493E262F-2578-448E-AFBC-BFC454CE4CBF}" type="presParOf" srcId="{E922FDCF-4E1B-48B8-8ED8-A88C1FF4FC15}" destId="{5324312D-F2F0-4B1C-93E9-59A29B5C6CCD}" srcOrd="0" destOrd="0" presId="urn:microsoft.com/office/officeart/2005/8/layout/radial4"/>
    <dgm:cxn modelId="{ED0A55C5-AF95-47B1-AAFA-7372856EE378}" type="presParOf" srcId="{E922FDCF-4E1B-48B8-8ED8-A88C1FF4FC15}" destId="{93DFA4A0-50FF-4287-B736-AD1B77D2FE73}" srcOrd="1" destOrd="0" presId="urn:microsoft.com/office/officeart/2005/8/layout/radial4"/>
    <dgm:cxn modelId="{A01A3F1C-7A67-48FD-968F-C4DD7688FC03}" type="presParOf" srcId="{E922FDCF-4E1B-48B8-8ED8-A88C1FF4FC15}" destId="{6B9840D1-C264-47C8-B1F8-D0EBF54AD6BA}" srcOrd="2" destOrd="0" presId="urn:microsoft.com/office/officeart/2005/8/layout/radial4"/>
    <dgm:cxn modelId="{23622804-06A2-430C-966D-09EFD872E0D3}" type="presParOf" srcId="{E922FDCF-4E1B-48B8-8ED8-A88C1FF4FC15}" destId="{0655E8C3-EB23-4787-B067-D618780C11E0}" srcOrd="3" destOrd="0" presId="urn:microsoft.com/office/officeart/2005/8/layout/radial4"/>
    <dgm:cxn modelId="{7B7C1CC8-A2D7-467E-815D-FEFB5C1FCAB7}" type="presParOf" srcId="{E922FDCF-4E1B-48B8-8ED8-A88C1FF4FC15}" destId="{A3307D95-06B0-436C-8D4A-FDBF186532E3}" srcOrd="4" destOrd="0" presId="urn:microsoft.com/office/officeart/2005/8/layout/radial4"/>
    <dgm:cxn modelId="{0F4ECCFA-53A5-4D22-A422-E191622048D3}" type="presParOf" srcId="{E922FDCF-4E1B-48B8-8ED8-A88C1FF4FC15}" destId="{DB04C110-254E-43C3-B297-23E775315457}" srcOrd="5" destOrd="0" presId="urn:microsoft.com/office/officeart/2005/8/layout/radial4"/>
    <dgm:cxn modelId="{174BCFA7-ED66-4B47-8D64-5B2D9A5EF333}" type="presParOf" srcId="{E922FDCF-4E1B-48B8-8ED8-A88C1FF4FC15}" destId="{D3CE22B5-96FA-4AFF-AB37-8ABCCCAFF34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4464B-778F-484F-A311-0D4B4FB3A53E}">
      <dsp:nvSpPr>
        <dsp:cNvPr id="0" name=""/>
        <dsp:cNvSpPr/>
      </dsp:nvSpPr>
      <dsp:spPr>
        <a:xfrm>
          <a:off x="2371515" y="2196173"/>
          <a:ext cx="1194475" cy="11944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>
              <a:solidFill>
                <a:srgbClr val="000000"/>
              </a:solidFill>
            </a:rPr>
            <a:t>AAP</a:t>
          </a:r>
          <a:endParaRPr lang="en-US" sz="3400" kern="1200" dirty="0">
            <a:solidFill>
              <a:srgbClr val="000000"/>
            </a:solidFill>
          </a:endParaRPr>
        </a:p>
      </dsp:txBody>
      <dsp:txXfrm>
        <a:off x="2546442" y="2371100"/>
        <a:ext cx="844621" cy="844621"/>
      </dsp:txXfrm>
    </dsp:sp>
    <dsp:sp modelId="{8655FBC4-D104-AA4C-AF1E-DB2C6D4CC217}">
      <dsp:nvSpPr>
        <dsp:cNvPr id="0" name=""/>
        <dsp:cNvSpPr/>
      </dsp:nvSpPr>
      <dsp:spPr>
        <a:xfrm rot="10800000">
          <a:off x="2764021" y="1591009"/>
          <a:ext cx="409464" cy="506622"/>
        </a:xfrm>
        <a:prstGeom prst="upDown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2886860" y="1692333"/>
        <a:ext cx="286625" cy="303974"/>
      </dsp:txXfrm>
    </dsp:sp>
    <dsp:sp modelId="{E3F2BC80-4C19-1D49-89F9-EA96545CA760}">
      <dsp:nvSpPr>
        <dsp:cNvPr id="0" name=""/>
        <dsp:cNvSpPr/>
      </dsp:nvSpPr>
      <dsp:spPr>
        <a:xfrm>
          <a:off x="2051543" y="2673"/>
          <a:ext cx="1834421" cy="146803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/>
              </a:solidFill>
            </a:rPr>
            <a:t>Support service delivery 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2320188" y="217661"/>
        <a:ext cx="1297131" cy="1038054"/>
      </dsp:txXfrm>
    </dsp:sp>
    <dsp:sp modelId="{A0C024F4-E54F-2645-8F6E-D79FA6FEF944}">
      <dsp:nvSpPr>
        <dsp:cNvPr id="0" name=""/>
        <dsp:cNvSpPr/>
      </dsp:nvSpPr>
      <dsp:spPr>
        <a:xfrm rot="14046074">
          <a:off x="3567163" y="2101827"/>
          <a:ext cx="334375" cy="499130"/>
        </a:xfrm>
        <a:prstGeom prst="upDownArrow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3646728" y="2242282"/>
        <a:ext cx="234063" cy="299478"/>
      </dsp:txXfrm>
    </dsp:sp>
    <dsp:sp modelId="{F0D2DC9F-FC63-7A40-B627-BB593B4E44AF}">
      <dsp:nvSpPr>
        <dsp:cNvPr id="0" name=""/>
        <dsp:cNvSpPr/>
      </dsp:nvSpPr>
      <dsp:spPr>
        <a:xfrm>
          <a:off x="3817589" y="1031034"/>
          <a:ext cx="1864677" cy="1468030"/>
        </a:xfrm>
        <a:prstGeom prst="ellipse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/>
              </a:solidFill>
            </a:rPr>
            <a:t>Inform strategic decision-making 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4090665" y="1246022"/>
        <a:ext cx="1318525" cy="1038054"/>
      </dsp:txXfrm>
    </dsp:sp>
    <dsp:sp modelId="{1BF89F3D-1AC1-4140-A1D7-CB22E9D998D8}">
      <dsp:nvSpPr>
        <dsp:cNvPr id="0" name=""/>
        <dsp:cNvSpPr/>
      </dsp:nvSpPr>
      <dsp:spPr>
        <a:xfrm rot="17972318">
          <a:off x="3560707" y="2979384"/>
          <a:ext cx="337015" cy="506157"/>
        </a:xfrm>
        <a:prstGeom prst="upDownArrow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3586336" y="3124596"/>
        <a:ext cx="235911" cy="303695"/>
      </dsp:txXfrm>
    </dsp:sp>
    <dsp:sp modelId="{FC42DFBE-5CF6-F24A-B9B3-E46124E60A0E}">
      <dsp:nvSpPr>
        <dsp:cNvPr id="0" name=""/>
        <dsp:cNvSpPr/>
      </dsp:nvSpPr>
      <dsp:spPr>
        <a:xfrm>
          <a:off x="3797161" y="3087757"/>
          <a:ext cx="1905532" cy="1468030"/>
        </a:xfrm>
        <a:prstGeom prst="ellipse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/>
              </a:solidFill>
            </a:rPr>
            <a:t>Plan and implement cluster strategies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4076220" y="3302745"/>
        <a:ext cx="1347414" cy="1038054"/>
      </dsp:txXfrm>
    </dsp:sp>
    <dsp:sp modelId="{D82BF6CF-64E4-A946-BDC8-3BB933EE053D}">
      <dsp:nvSpPr>
        <dsp:cNvPr id="0" name=""/>
        <dsp:cNvSpPr/>
      </dsp:nvSpPr>
      <dsp:spPr>
        <a:xfrm>
          <a:off x="2764021" y="3488716"/>
          <a:ext cx="409464" cy="507570"/>
        </a:xfrm>
        <a:prstGeom prst="upDownArrow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2764021" y="3590230"/>
        <a:ext cx="286625" cy="304542"/>
      </dsp:txXfrm>
    </dsp:sp>
    <dsp:sp modelId="{BCCA613D-6862-644A-A59E-36E85CBA7256}">
      <dsp:nvSpPr>
        <dsp:cNvPr id="0" name=""/>
        <dsp:cNvSpPr/>
      </dsp:nvSpPr>
      <dsp:spPr>
        <a:xfrm>
          <a:off x="2034220" y="4116118"/>
          <a:ext cx="1869066" cy="1468030"/>
        </a:xfrm>
        <a:prstGeom prst="ellipse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/>
              </a:solidFill>
            </a:rPr>
            <a:t>Monitor and evaluate performance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2307938" y="4331106"/>
        <a:ext cx="1321630" cy="1038054"/>
      </dsp:txXfrm>
    </dsp:sp>
    <dsp:sp modelId="{3AE5D231-561D-C648-ACA5-CE64F3714856}">
      <dsp:nvSpPr>
        <dsp:cNvPr id="0" name=""/>
        <dsp:cNvSpPr/>
      </dsp:nvSpPr>
      <dsp:spPr>
        <a:xfrm rot="14599685" flipH="1">
          <a:off x="2038150" y="2981470"/>
          <a:ext cx="332251" cy="506622"/>
        </a:xfrm>
        <a:prstGeom prst="upDownArrow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2065616" y="3038260"/>
        <a:ext cx="232576" cy="303974"/>
      </dsp:txXfrm>
    </dsp:sp>
    <dsp:sp modelId="{2EF21B77-7267-8C49-9E94-87287C9C3BAA}">
      <dsp:nvSpPr>
        <dsp:cNvPr id="0" name=""/>
        <dsp:cNvSpPr/>
      </dsp:nvSpPr>
      <dsp:spPr>
        <a:xfrm>
          <a:off x="250821" y="3087757"/>
          <a:ext cx="1873514" cy="1468030"/>
        </a:xfrm>
        <a:prstGeom prst="ellipse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/>
              </a:solidFill>
            </a:rPr>
            <a:t>Build national capacity</a:t>
          </a:r>
          <a:r>
            <a:rPr lang="en-US" sz="1800" kern="1200" dirty="0">
              <a:solidFill>
                <a:srgbClr val="000000"/>
              </a:solidFill>
            </a:rPr>
            <a:t> </a:t>
          </a:r>
        </a:p>
      </dsp:txBody>
      <dsp:txXfrm>
        <a:off x="525191" y="3302745"/>
        <a:ext cx="1324774" cy="1038054"/>
      </dsp:txXfrm>
    </dsp:sp>
    <dsp:sp modelId="{9D989B15-F02F-C54A-A098-D6BF18A38A76}">
      <dsp:nvSpPr>
        <dsp:cNvPr id="0" name=""/>
        <dsp:cNvSpPr/>
      </dsp:nvSpPr>
      <dsp:spPr>
        <a:xfrm rot="18114185" flipH="1">
          <a:off x="2020687" y="2092698"/>
          <a:ext cx="346288" cy="506622"/>
        </a:xfrm>
        <a:prstGeom prst="upDownArrow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 rot="10800000">
        <a:off x="2100081" y="2149925"/>
        <a:ext cx="242402" cy="303974"/>
      </dsp:txXfrm>
    </dsp:sp>
    <dsp:sp modelId="{8740A695-B7B7-F442-B57F-8ADEB4FF4286}">
      <dsp:nvSpPr>
        <dsp:cNvPr id="0" name=""/>
        <dsp:cNvSpPr/>
      </dsp:nvSpPr>
      <dsp:spPr>
        <a:xfrm>
          <a:off x="291170" y="1031034"/>
          <a:ext cx="1792817" cy="1468030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000000"/>
              </a:solidFill>
            </a:rPr>
            <a:t>Advocacy </a:t>
          </a:r>
          <a:endParaRPr lang="en-US" sz="1600" kern="1200" dirty="0">
            <a:solidFill>
              <a:srgbClr val="000000"/>
            </a:solidFill>
          </a:endParaRPr>
        </a:p>
      </dsp:txBody>
      <dsp:txXfrm>
        <a:off x="553722" y="1246022"/>
        <a:ext cx="1267713" cy="10380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24312D-F2F0-4B1C-93E9-59A29B5C6CCD}">
      <dsp:nvSpPr>
        <dsp:cNvPr id="0" name=""/>
        <dsp:cNvSpPr/>
      </dsp:nvSpPr>
      <dsp:spPr>
        <a:xfrm>
          <a:off x="2860236" y="2449420"/>
          <a:ext cx="2581088" cy="208318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1" kern="1200" dirty="0">
              <a:solidFill>
                <a:srgbClr val="000000"/>
              </a:solidFill>
            </a:rPr>
            <a:t>Activation of Cluster</a:t>
          </a:r>
          <a:endParaRPr lang="en-US" sz="3300" b="1" kern="1200" dirty="0">
            <a:solidFill>
              <a:srgbClr val="000000"/>
            </a:solidFill>
          </a:endParaRPr>
        </a:p>
      </dsp:txBody>
      <dsp:txXfrm>
        <a:off x="3238228" y="2754495"/>
        <a:ext cx="1825104" cy="1473034"/>
      </dsp:txXfrm>
    </dsp:sp>
    <dsp:sp modelId="{93DFA4A0-50FF-4287-B736-AD1B77D2FE73}">
      <dsp:nvSpPr>
        <dsp:cNvPr id="0" name=""/>
        <dsp:cNvSpPr/>
      </dsp:nvSpPr>
      <dsp:spPr>
        <a:xfrm rot="10815962">
          <a:off x="1764771" y="4529926"/>
          <a:ext cx="1396582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9840D1-C264-47C8-B1F8-D0EBF54AD6BA}">
      <dsp:nvSpPr>
        <dsp:cNvPr id="0" name=""/>
        <dsp:cNvSpPr/>
      </dsp:nvSpPr>
      <dsp:spPr>
        <a:xfrm>
          <a:off x="36008" y="2230696"/>
          <a:ext cx="2692802" cy="2494922"/>
        </a:xfrm>
        <a:prstGeom prst="right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0000"/>
              </a:solidFill>
            </a:rPr>
            <a:t>Gaps in coordination </a:t>
          </a:r>
        </a:p>
      </dsp:txBody>
      <dsp:txXfrm>
        <a:off x="36008" y="2854427"/>
        <a:ext cx="2069072" cy="1247461"/>
      </dsp:txXfrm>
    </dsp:sp>
    <dsp:sp modelId="{0655E8C3-EB23-4787-B067-D618780C11E0}">
      <dsp:nvSpPr>
        <dsp:cNvPr id="0" name=""/>
        <dsp:cNvSpPr/>
      </dsp:nvSpPr>
      <dsp:spPr>
        <a:xfrm rot="16144693">
          <a:off x="3559104" y="1502439"/>
          <a:ext cx="1129550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307D95-06B0-436C-8D4A-FDBF186532E3}">
      <dsp:nvSpPr>
        <dsp:cNvPr id="0" name=""/>
        <dsp:cNvSpPr/>
      </dsp:nvSpPr>
      <dsp:spPr>
        <a:xfrm>
          <a:off x="2674627" y="123878"/>
          <a:ext cx="2880333" cy="2260985"/>
        </a:xfrm>
        <a:prstGeom prst="downArrow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0000"/>
              </a:solidFill>
            </a:rPr>
            <a:t>Gaps in response</a:t>
          </a:r>
        </a:p>
      </dsp:txBody>
      <dsp:txXfrm>
        <a:off x="3394710" y="123878"/>
        <a:ext cx="1440167" cy="1695739"/>
      </dsp:txXfrm>
    </dsp:sp>
    <dsp:sp modelId="{DB04C110-254E-43C3-B297-23E775315457}">
      <dsp:nvSpPr>
        <dsp:cNvPr id="0" name=""/>
        <dsp:cNvSpPr/>
      </dsp:nvSpPr>
      <dsp:spPr>
        <a:xfrm rot="48623">
          <a:off x="5520358" y="3203387"/>
          <a:ext cx="1362655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E22B5-96FA-4AFF-AB37-8ABCCCAFF349}">
      <dsp:nvSpPr>
        <dsp:cNvPr id="0" name=""/>
        <dsp:cNvSpPr/>
      </dsp:nvSpPr>
      <dsp:spPr>
        <a:xfrm>
          <a:off x="5536291" y="2158684"/>
          <a:ext cx="2693308" cy="2741947"/>
        </a:xfrm>
        <a:prstGeom prst="leftArrow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000000"/>
              </a:solidFill>
            </a:rPr>
            <a:t>National capacity is unable to coordinate and respond to needs</a:t>
          </a:r>
        </a:p>
      </dsp:txBody>
      <dsp:txXfrm>
        <a:off x="6209618" y="2844171"/>
        <a:ext cx="2019981" cy="1370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3A1EB-7552-4268-A6A7-AEFAFD2E6F9D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75DBC-578F-4740-ACE5-9F14B1B436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16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BC84-F7B4-8D4A-BE50-46809EEDF5A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897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Concrete</a:t>
            </a:r>
            <a:r>
              <a:rPr lang="en-GB" baseline="0" dirty="0"/>
              <a:t> examples: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Identify cluster partners and establish a list of cluster partners, members and observes;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Agree on cluster objectives, roles and strategy and coordinate partners around those strategic objectives through regular meetings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Ensures that education cluster strategy, activities, etc. is not implementing in silos but in conjunction with other relevant sectors/clusters (e.g. Child Protection, WASH, Nutrition, Camp Management, etc.)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 that a monitoring mechanisms (4Ws) are in place to avoid gaps, duplications, etc., and maximise coverage by cluster partners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Provide an overview of cluster partners activities, role and contributions to the cluster, etc.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Ensures that needs assessments are coordinated, do not overlap, and focus on evidence that is needed to ensure coverage, access, quality, etc.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Actively seek support to fill gaps that cannot be filled by cluster partners </a:t>
            </a:r>
          </a:p>
          <a:p>
            <a:pPr marL="171450" indent="-171450">
              <a:buFontTx/>
              <a:buChar char="-"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769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Concrete</a:t>
            </a:r>
            <a:r>
              <a:rPr lang="en-GB" baseline="0" dirty="0"/>
              <a:t> examples: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Identify cluster partners and establish a list of cluster partners, members and observes;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Agree on cluster objectives, roles and strategy and coordinate partners around those strategic objectives through regular meetings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Ensures that education cluster strategy, activities, etc. is not implementing in silos but in conjunction with other relevant sectors/clusters (e.g. Child Protection, WASH, Nutrition, Camp Management, etc.)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 that a monitoring mechanisms (4Ws) are in place to avoid gaps, duplications, etc., and maximise coverage by cluster partners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Provide an overview of cluster partners activities, role and contributions to the cluster, etc.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Ensures that needs assessments are coordinated, do not overlap, and focus on evidence that is needed to ensure coverage, access, quality, etc.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Actively seek support to fill gaps that cannot be filled by cluster partners </a:t>
            </a:r>
          </a:p>
          <a:p>
            <a:pPr marL="171450" indent="-171450">
              <a:buFontTx/>
              <a:buChar char="-"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721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Concrete</a:t>
            </a:r>
            <a:r>
              <a:rPr lang="en-GB" baseline="0" dirty="0"/>
              <a:t> examples: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Identify cluster partners and establish a list of cluster partners, members and observes;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Agree on cluster objectives, roles and strategy and coordinate partners around those strategic objectives through regular meetings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Ensures that education cluster strategy, activities, etc. is not implementing in silos but in conjunction with other relevant sectors/clusters (e.g. Child Protection, WASH, Nutrition, Camp Management, etc.)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 that a monitoring mechanisms (4Ws) are in place to avoid gaps, duplications, etc., and maximise coverage by cluster partners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Provide an overview of cluster partners activities, role and contributions to the cluster, etc.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Ensures that needs assessments are coordinated, do not overlap, and focus on evidence that is needed to ensure coverage, access, quality, etc.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Actively seek support to fill gaps that cannot be filled by cluster partners </a:t>
            </a:r>
          </a:p>
          <a:p>
            <a:pPr marL="171450" indent="-171450">
              <a:buFontTx/>
              <a:buChar char="-"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770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need</a:t>
            </a:r>
            <a:r>
              <a:rPr lang="en-US" baseline="0" dirty="0"/>
              <a:t> to be answered before activating:</a:t>
            </a:r>
          </a:p>
          <a:p>
            <a:r>
              <a:rPr lang="en-US" dirty="0"/>
              <a:t>Are there gaps in nutrition programming?</a:t>
            </a:r>
          </a:p>
          <a:p>
            <a:r>
              <a:rPr lang="en-US" dirty="0"/>
              <a:t>Is the nutrition response already being adequately managed by the national authorities?</a:t>
            </a:r>
          </a:p>
          <a:p>
            <a:r>
              <a:rPr lang="en-US" dirty="0"/>
              <a:t>Is there an existing and effective nutrition coordination mechanism?</a:t>
            </a:r>
          </a:p>
          <a:p>
            <a:r>
              <a:rPr lang="en-US" dirty="0"/>
              <a:t>Is the current and/or evolving situation beyond current capacities to address?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UNICEF is the global CLA for nutrition and has the responsibility to facilitate the discussion, analysis, and recommendation of whether a Nutrition Cluster is needed. The time for consultation is often short, and decisions are often taken by non-technical people.</a:t>
            </a:r>
            <a:r>
              <a:rPr lang="en-US" dirty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Transformative Agenda calls for cluster activation to be more strategic, less automatic and time limited.</a:t>
            </a:r>
          </a:p>
          <a:p>
            <a:endParaRPr lang="fr-FR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4AEED-364A-40AD-BE3A-E8F5E04A35C5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327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BC84-F7B4-8D4A-BE50-46809EEDF5A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818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1200" dirty="0"/>
              <a:t>Their activation will be more strategic, less automatic and time limited, and will strengthen existing national-led coordination mechanisms to the extent possible. </a:t>
            </a:r>
          </a:p>
          <a:p>
            <a:pPr>
              <a:spcAft>
                <a:spcPts val="600"/>
              </a:spcAft>
            </a:pPr>
            <a:r>
              <a:rPr lang="en-US" sz="1200" dirty="0"/>
              <a:t>In recognition of the diversity of crises, no “one size fits all” approach to cluster management.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BC84-F7B4-8D4A-BE50-46809EEDF5A5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87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Remember: (IASC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Reference Module)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criteria for </a:t>
            </a:r>
            <a:r>
              <a:rPr lang="en-GB" dirty="0">
                <a:effectLst/>
              </a:rPr>
              <a:t>cluster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b="1" dirty="0">
                <a:effectLst/>
              </a:rPr>
              <a:t>activation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as follows:</a:t>
            </a:r>
            <a:endParaRPr lang="en-US" dirty="0">
              <a:effectLst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Trigger event in the form of a new large-scale emergency or sharp deterioration and/or significant change in an existing humanitarian situation leading to coordination gaps. </a:t>
            </a:r>
            <a:endParaRPr lang="en-US" dirty="0">
              <a:effectLst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Evaluation of existing national response and coordination capacity and/or national response shows inability to appropriately meet needs. </a:t>
            </a:r>
            <a:endParaRPr lang="en-US" dirty="0">
              <a:effectLst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Humanitarian needs justify a multi-sectoral approach that the existing coordination and response mechanisms can no longer adequately address.</a:t>
            </a:r>
            <a:endParaRPr lang="en-US" dirty="0">
              <a:effectLst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size of the operational presence (the number of actors and complexity of response) requires a sector-specific coordination mechanism, if this does not already exist. </a:t>
            </a:r>
            <a:endParaRPr lang="en-US" dirty="0">
              <a:effectLst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4AEED-364A-40AD-BE3A-E8F5E04A35C5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2810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BC84-F7B4-8D4A-BE50-46809EEDF5A5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7347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BC84-F7B4-8D4A-BE50-46809EEDF5A5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5476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FCEC27-6CD1-BB4A-81A3-1DB41BA1D74C}" type="slidenum">
              <a:rPr lang="en-GB">
                <a:solidFill>
                  <a:prstClr val="black"/>
                </a:solidFill>
              </a:rPr>
              <a:pPr/>
              <a:t>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718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BC84-F7B4-8D4A-BE50-46809EEDF5A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008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BC84-F7B4-8D4A-BE50-46809EEDF5A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320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Rethink the functions and they all lean towards AAP!</a:t>
            </a:r>
          </a:p>
          <a:p>
            <a:r>
              <a:rPr lang="en-US" dirty="0"/>
              <a:t>All the system does is supposed to support meeting the needs of AP holistically, and clusters need always to put the specific needs in one sector into the broader perspective.... 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953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Concrete</a:t>
            </a:r>
            <a:r>
              <a:rPr lang="en-GB" baseline="0" dirty="0"/>
              <a:t> examples: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Identify cluster partners and establish a list of cluster partners, members and observes;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Agree on cluster objectives, roles and strategy and coordinate partners around those strategic objectives through regular meetings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Ensures that education cluster strategy, activities, etc. is not implementing in silos but in conjunction with other relevant sectors/clusters (e.g. Child Protection, WASH, Nutrition, Camp Management, etc.)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 that a monitoring mechanisms (4Ws) are in place to avoid gaps, duplications, etc., and maximise coverage by cluster partners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Provide an overview of cluster partners activities, role and contributions to the cluster, etc.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Ensures that needs assessments are coordinated, do not overlap, and focus on evidence that is needed to ensure coverage, access, quality, etc.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Actively seek support to fill gaps that cannot be filled by cluster partners </a:t>
            </a:r>
          </a:p>
          <a:p>
            <a:pPr marL="171450" indent="-171450">
              <a:buFontTx/>
              <a:buChar char="-"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65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Concrete</a:t>
            </a:r>
            <a:r>
              <a:rPr lang="en-GB" baseline="0" dirty="0"/>
              <a:t> examples: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Identify cluster partners and establish a list of cluster partners, members and observes;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Agree on cluster objectives, roles and strategy and coordinate partners around those strategic objectives through regular meetings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Ensures that education cluster strategy, activities, etc. is not implementing in silos but in conjunction with other relevant sectors/clusters (e.g. Child Protection, WASH, Nutrition, Camp Management, etc.)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 that a monitoring mechanisms (4Ws) are in place to avoid gaps, duplications, etc., and maximise coverage by cluster partners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Provide an overview of cluster partners activities, role and contributions to the cluster, etc.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Ensures that needs assessments are coordinated, do not overlap, and focus on evidence that is needed to ensure coverage, access, quality, etc.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Actively seek support to fill gaps that cannot be filled by cluster partners </a:t>
            </a:r>
          </a:p>
          <a:p>
            <a:pPr marL="171450" indent="-171450">
              <a:buFontTx/>
              <a:buChar char="-"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604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Concrete</a:t>
            </a:r>
            <a:r>
              <a:rPr lang="en-GB" baseline="0" dirty="0"/>
              <a:t> examples: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Identify cluster partners and establish a list of cluster partners, members and observes;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Agree on cluster objectives, roles and strategy and coordinate partners around those strategic objectives through regular meetings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Ensures that education cluster strategy, activities, etc. is not implementing in silos but in conjunction with other relevant sectors/clusters (e.g. Child Protection, WASH, Nutrition, Camp Management, etc.)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 that a monitoring mechanisms (4Ws) are in place to avoid gaps, duplications, etc., and maximise coverage by cluster partners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Provide an overview of cluster partners activities, role and contributions to the cluster, etc.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Ensures that needs assessments are coordinated, do not overlap, and focus on evidence that is needed to ensure coverage, access, quality, etc.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Actively seek support to fill gaps that cannot be filled by cluster partners </a:t>
            </a:r>
          </a:p>
          <a:p>
            <a:pPr marL="171450" indent="-171450">
              <a:buFontTx/>
              <a:buChar char="-"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65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Concrete</a:t>
            </a:r>
            <a:r>
              <a:rPr lang="en-GB" baseline="0" dirty="0"/>
              <a:t> examples: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Identify cluster partners and establish a list of cluster partners, members and observes;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Agree on cluster objectives, roles and strategy and coordinate partners around those strategic objectives through regular meetings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Ensures that education cluster strategy, activities, etc. is not implementing in silos but in conjunction with other relevant sectors/clusters (e.g. Child Protection, WASH, Nutrition, Camp Management, etc.)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 that a monitoring mechanisms (4Ws) are in place to avoid gaps, duplications, etc., and maximise coverage by cluster partners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Provide an overview of cluster partners activities, role and contributions to the cluster, etc.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Ensures that needs assessments are coordinated, do not overlap, and focus on evidence that is needed to ensure coverage, access, quality, etc.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Actively seek support to fill gaps that cannot be filled by cluster partners </a:t>
            </a:r>
          </a:p>
          <a:p>
            <a:pPr marL="171450" indent="-171450">
              <a:buFontTx/>
              <a:buChar char="-"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62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Concrete</a:t>
            </a:r>
            <a:r>
              <a:rPr lang="en-GB" baseline="0" dirty="0"/>
              <a:t> examples: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Identify cluster partners and establish a list of cluster partners, members and observes;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Agree on cluster objectives, roles and strategy and coordinate partners around those strategic objectives through regular meetings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Ensures that education cluster strategy, activities, etc. is not implementing in silos but in conjunction with other relevant sectors/clusters (e.g. Child Protection, WASH, Nutrition, Camp Management, etc.)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 that a monitoring mechanisms (4Ws) are in place to avoid gaps, duplications, etc., and maximise coverage by cluster partners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Provide an overview of cluster partners activities, role and contributions to the cluster, etc.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Ensures that needs assessments are coordinated, do not overlap, and focus on evidence that is needed to ensure coverage, access, quality, etc. </a:t>
            </a:r>
          </a:p>
          <a:p>
            <a:pPr marL="171450" indent="-171450">
              <a:buFontTx/>
              <a:buChar char="-"/>
            </a:pPr>
            <a:r>
              <a:rPr lang="en-GB" baseline="0" dirty="0"/>
              <a:t>Actively seek support to fill gaps that cannot be filled by cluster partners </a:t>
            </a:r>
          </a:p>
          <a:p>
            <a:pPr marL="171450" indent="-171450">
              <a:buFontTx/>
              <a:buChar char="-"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GB" baseline="0" dirty="0"/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73CCD-DB34-4B35-8DE7-D1DFB310F650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80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1D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fr-CH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185090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14994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85450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39868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591143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016262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17138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1D150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2270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984716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60036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366689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B83E7B-77E4-4C4A-A578-B25237ACB0D1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64454"/>
            <a:ext cx="1070114" cy="3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24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D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06063" y="1556793"/>
            <a:ext cx="8680360" cy="2043658"/>
          </a:xfrm>
          <a:noFill/>
        </p:spPr>
        <p:txBody>
          <a:bodyPr rtlCol="0">
            <a:noAutofit/>
          </a:bodyPr>
          <a:lstStyle/>
          <a:p>
            <a:pPr defTabSz="891760">
              <a:defRPr/>
            </a:pPr>
            <a:r>
              <a:rPr lang="en-GB" sz="4800" b="1" dirty="0">
                <a:solidFill>
                  <a:srgbClr val="000000"/>
                </a:solidFill>
                <a:latin typeface="Calibri" panose="020F0502020204030204" pitchFamily="34" charset="0"/>
              </a:rPr>
              <a:t>1.4 The Nutrition Cluster:</a:t>
            </a:r>
            <a:br>
              <a:rPr lang="en-GB" sz="48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Core Cluster Functions</a:t>
            </a:r>
            <a:b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</a:rPr>
              <a:t>Activation/De-Activation of Clusters</a:t>
            </a:r>
            <a:endParaRPr lang="en-GB" sz="4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12726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C1D15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91760"/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6</a:t>
            </a: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Support robust 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89560" y="1321719"/>
            <a:ext cx="3240088" cy="477157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GB" sz="2400" b="1" dirty="0"/>
              <a:t>Cluster Actions</a:t>
            </a:r>
          </a:p>
          <a:p>
            <a:pPr marL="457200" indent="-457200">
              <a:buFont typeface="Arial"/>
              <a:buChar char="•"/>
            </a:pPr>
            <a:r>
              <a:rPr lang="en-GB" sz="2400" dirty="0"/>
              <a:t>Identifying concerns, and contributing key information and messages to HC and HCT messaging and action.</a:t>
            </a:r>
          </a:p>
          <a:p>
            <a:pPr marL="457200" indent="-457200">
              <a:buFont typeface="Arial"/>
              <a:buChar char="•"/>
            </a:pPr>
            <a:r>
              <a:rPr lang="en-GB" sz="2400" dirty="0"/>
              <a:t>Undertaking advocacy on behalf of the cluster, cluster members, and affected people.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52015" y="1393147"/>
            <a:ext cx="5238446" cy="509905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b="1" dirty="0">
                <a:solidFill>
                  <a:prstClr val="black"/>
                </a:solidFill>
              </a:rPr>
              <a:t>What does this mean?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600" dirty="0">
                <a:solidFill>
                  <a:prstClr val="black"/>
                </a:solidFill>
              </a:rPr>
              <a:t>Advocate for resources to ensure participation of affected people in all aspects of the response.</a:t>
            </a:r>
          </a:p>
          <a:p>
            <a:pPr>
              <a:spcBef>
                <a:spcPts val="0"/>
              </a:spcBef>
            </a:pPr>
            <a:endParaRPr lang="en-GB" sz="26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600" dirty="0">
                <a:solidFill>
                  <a:prstClr val="black"/>
                </a:solidFill>
              </a:rPr>
              <a:t>Use monitoring data and information from cluster partners, communities and local actors to identify advocacy issues.</a:t>
            </a:r>
          </a:p>
          <a:p>
            <a:pPr>
              <a:spcBef>
                <a:spcPts val="0"/>
              </a:spcBef>
            </a:pPr>
            <a:endParaRPr lang="en-GB" sz="26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600" dirty="0">
                <a:solidFill>
                  <a:prstClr val="black"/>
                </a:solidFill>
              </a:rPr>
              <a:t>Ensure affected communities views and perspectives are fairly and accurately represented in any advocacy activities.</a:t>
            </a:r>
          </a:p>
          <a:p>
            <a:pPr>
              <a:spcBef>
                <a:spcPts val="0"/>
              </a:spcBef>
            </a:pPr>
            <a:endParaRPr lang="en-GB" sz="26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600" dirty="0">
                <a:solidFill>
                  <a:prstClr val="black"/>
                </a:solidFill>
              </a:rPr>
              <a:t>Advocate within the cluster and at the inter-cluster level on integrating affected people’s concerns into response plans and strategies.</a:t>
            </a:r>
          </a:p>
          <a:p>
            <a:pPr>
              <a:spcBef>
                <a:spcPts val="0"/>
              </a:spcBef>
            </a:pPr>
            <a:endParaRPr lang="en-GB" sz="26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600" dirty="0">
                <a:solidFill>
                  <a:prstClr val="black"/>
                </a:solidFill>
              </a:rPr>
              <a:t>Advocate on behalf of the cluster for integration of nutrition issues at the inter-cluster and HCT level, and with other stakeholders like donors.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6339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</a:rPr>
              <a:t>+ Accountability to Affected People</a:t>
            </a:r>
            <a:endParaRPr lang="en-US" sz="4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70604" y="1341439"/>
            <a:ext cx="3241675" cy="489587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2400" b="1" dirty="0"/>
              <a:t>Cluster Actions</a:t>
            </a:r>
          </a:p>
          <a:p>
            <a:pPr marL="355600" indent="-355600">
              <a:buFont typeface="Wingdings" charset="2"/>
              <a:buChar char="§"/>
            </a:pPr>
            <a:r>
              <a:rPr lang="en-CA" sz="2000" dirty="0"/>
              <a:t>Mechanisms to consult and involve affected people in decision-making agreed upon and used by partners</a:t>
            </a:r>
          </a:p>
          <a:p>
            <a:pPr marL="355600" indent="-355600">
              <a:buFont typeface="Wingdings" charset="2"/>
              <a:buChar char="§"/>
            </a:pPr>
            <a:r>
              <a:rPr lang="en-CA" sz="2000" dirty="0"/>
              <a:t>Mechanisms to receive, investigate and act upon complaints on the assistance received agreed upon and used by partners</a:t>
            </a:r>
          </a:p>
          <a:p>
            <a:pPr marL="355600" indent="-355600">
              <a:buFont typeface="Wingdings" charset="2"/>
              <a:buChar char="§"/>
            </a:pPr>
            <a:r>
              <a:rPr lang="en-CA" sz="2000" dirty="0"/>
              <a:t>Key issues relating to PSEA have been raised and discussed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52015" y="1393147"/>
            <a:ext cx="5238446" cy="50990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b="1" dirty="0">
                <a:solidFill>
                  <a:prstClr val="black"/>
                </a:solidFill>
              </a:rPr>
              <a:t>What does this mean?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200" dirty="0">
                <a:solidFill>
                  <a:prstClr val="black"/>
                </a:solidFill>
              </a:rPr>
              <a:t>Review and assess cluster partners’ capacities to implement complaints and feedback mechanisms</a:t>
            </a:r>
          </a:p>
          <a:p>
            <a:pPr>
              <a:spcBef>
                <a:spcPts val="0"/>
              </a:spcBef>
            </a:pPr>
            <a:endParaRPr lang="en-GB" sz="22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200" dirty="0">
                <a:solidFill>
                  <a:prstClr val="black"/>
                </a:solidFill>
              </a:rPr>
              <a:t>Promote common approaches to engaging with communities, including joint feedback and complaints mechanisms.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2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200" dirty="0">
                <a:solidFill>
                  <a:prstClr val="black"/>
                </a:solidFill>
              </a:rPr>
              <a:t>Ensure that all cluster partners are aware of and know procedures for dealing with sensitive issues and complaints, including PSEA.</a:t>
            </a:r>
          </a:p>
          <a:p>
            <a:pPr>
              <a:spcBef>
                <a:spcPts val="0"/>
              </a:spcBef>
            </a:pPr>
            <a:endParaRPr lang="en-GB" sz="22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200" dirty="0">
                <a:solidFill>
                  <a:prstClr val="black"/>
                </a:solidFill>
              </a:rPr>
              <a:t>Promote regular discussions of feedback from affected people and ensure any actions or decisions are shared back to communities.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566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rtlCol="0">
            <a:no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r>
              <a:rPr lang="en-GB" sz="4000" dirty="0">
                <a:solidFill>
                  <a:srgbClr val="000000"/>
                </a:solidFill>
              </a:rPr>
              <a:t>All this contributes to responses that</a:t>
            </a:r>
            <a:r>
              <a:rPr lang="mr-IN" sz="4000" dirty="0">
                <a:solidFill>
                  <a:srgbClr val="000000"/>
                </a:solidFill>
              </a:rPr>
              <a:t>…</a:t>
            </a:r>
            <a:endParaRPr lang="en-GB" sz="4000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7613" y="1143001"/>
            <a:ext cx="8724867" cy="509431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ea"/>
              <a:buAutoNum type="circleNumDbPlain"/>
            </a:pPr>
            <a:r>
              <a:rPr lang="en-GB" dirty="0">
                <a:solidFill>
                  <a:prstClr val="black"/>
                </a:solidFill>
              </a:rPr>
              <a:t> Are appropriate and relevant 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ea"/>
              <a:buAutoNum type="circleNumDbPlain"/>
            </a:pPr>
            <a:r>
              <a:rPr lang="en-GB" dirty="0">
                <a:solidFill>
                  <a:prstClr val="black"/>
                </a:solidFill>
              </a:rPr>
              <a:t> Are timely and effective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ea"/>
              <a:buAutoNum type="circleNumDbPlain"/>
            </a:pPr>
            <a:r>
              <a:rPr lang="en-GB" dirty="0">
                <a:solidFill>
                  <a:prstClr val="black"/>
                </a:solidFill>
              </a:rPr>
              <a:t> Strengthen local capacities and avoid negative effects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ea"/>
              <a:buAutoNum type="circleNumDbPlain"/>
            </a:pPr>
            <a:r>
              <a:rPr lang="en-GB" dirty="0">
                <a:solidFill>
                  <a:prstClr val="black"/>
                </a:solidFill>
              </a:rPr>
              <a:t> Are based on communication, participation and feedback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ea"/>
              <a:buAutoNum type="circleNumDbPlain"/>
            </a:pPr>
            <a:r>
              <a:rPr lang="en-GB" dirty="0">
                <a:solidFill>
                  <a:prstClr val="black"/>
                </a:solidFill>
              </a:rPr>
              <a:t> Provide safe and accessible complaints and response mechanisms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ea"/>
              <a:buAutoNum type="circleNumDbPlain"/>
            </a:pPr>
            <a:r>
              <a:rPr lang="en-GB" dirty="0">
                <a:solidFill>
                  <a:prstClr val="black"/>
                </a:solidFill>
              </a:rPr>
              <a:t> Are coordinated and complementary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ea"/>
              <a:buAutoNum type="circleNumDbPlain"/>
            </a:pPr>
            <a:r>
              <a:rPr lang="en-GB" dirty="0">
                <a:solidFill>
                  <a:prstClr val="black"/>
                </a:solidFill>
              </a:rPr>
              <a:t> Support continuous learning and improvements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ea"/>
              <a:buAutoNum type="circleNumDbPlain"/>
            </a:pPr>
            <a:r>
              <a:rPr lang="en-GB" dirty="0">
                <a:solidFill>
                  <a:prstClr val="black"/>
                </a:solidFill>
              </a:rPr>
              <a:t> Are delivered by competent staff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ea"/>
              <a:buAutoNum type="circleNumDbPlain"/>
            </a:pPr>
            <a:r>
              <a:rPr lang="en-GB" dirty="0">
                <a:solidFill>
                  <a:prstClr val="black"/>
                </a:solidFill>
              </a:rPr>
              <a:t> Use resources efficiently and effectively</a:t>
            </a:r>
            <a:endParaRPr lang="en-US" dirty="0">
              <a:solidFill>
                <a:prstClr val="black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4896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93204" y="2492896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defTabSz="891760"/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</a:rPr>
              <a:t>When is the Cluster activated?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60611440"/>
              </p:ext>
            </p:extLst>
          </p:nvPr>
        </p:nvGraphicFramePr>
        <p:xfrm>
          <a:off x="457200" y="1558344"/>
          <a:ext cx="8229600" cy="5074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78553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24312D-F2F0-4B1C-93E9-59A29B5C6C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5324312D-F2F0-4B1C-93E9-59A29B5C6C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DFA4A0-50FF-4287-B736-AD1B77D2FE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graphicEl>
                                              <a:dgm id="{93DFA4A0-50FF-4287-B736-AD1B77D2FE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B9840D1-C264-47C8-B1F8-D0EBF54AD6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3">
                                            <p:graphicEl>
                                              <a:dgm id="{6B9840D1-C264-47C8-B1F8-D0EBF54AD6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55E8C3-EB23-4787-B067-D618780C1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0655E8C3-EB23-4787-B067-D618780C11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307D95-06B0-436C-8D4A-FDBF18653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graphicEl>
                                              <a:dgm id="{A3307D95-06B0-436C-8D4A-FDBF186532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04C110-254E-43C3-B297-23E7753154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graphicEl>
                                              <a:dgm id="{DB04C110-254E-43C3-B297-23E7753154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3CE22B5-96FA-4AFF-AB37-8ABCCCAFF3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3">
                                            <p:graphicEl>
                                              <a:dgm id="{D3CE22B5-96FA-4AFF-AB37-8ABCCCAFF3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AtOnc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384620" y="1143000"/>
            <a:ext cx="5627540" cy="426612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2800" b="1" dirty="0">
                <a:solidFill>
                  <a:prstClr val="black"/>
                </a:solidFill>
              </a:rPr>
              <a:t>L3 emergencies </a:t>
            </a:r>
            <a:r>
              <a:rPr lang="en-US" sz="2800" dirty="0">
                <a:solidFill>
                  <a:prstClr val="black"/>
                </a:solidFill>
                <a:ea typeface="MS PGothic" charset="0"/>
              </a:rPr>
              <a:t>are </a:t>
            </a:r>
            <a:r>
              <a:rPr lang="en-US" sz="2800" dirty="0">
                <a:solidFill>
                  <a:prstClr val="black"/>
                </a:solidFill>
              </a:rPr>
              <a:t>exceptional in view of their: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</a:rPr>
              <a:t>scale, 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</a:rPr>
              <a:t>complexity, 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</a:rPr>
              <a:t>urgency, 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</a:rPr>
              <a:t>the capacity required to respond, and 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</a:rPr>
              <a:t>the reputational risk to humanitarian organizations and responders. </a:t>
            </a: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defTabSz="891760"/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</a:rPr>
              <a:t>Level 3 Emergencies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45356" y="5445224"/>
            <a:ext cx="8437408" cy="830997"/>
          </a:xfrm>
          <a:prstGeom prst="rect">
            <a:avLst/>
          </a:prstGeom>
          <a:ln w="317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US" sz="2400" i="1" dirty="0">
                <a:solidFill>
                  <a:prstClr val="black"/>
                </a:solidFill>
                <a:ea typeface="MS PGothic" charset="0"/>
              </a:rPr>
              <a:t>Within </a:t>
            </a:r>
            <a:r>
              <a:rPr lang="en-US" sz="2400" b="1" i="1" dirty="0">
                <a:solidFill>
                  <a:prstClr val="black"/>
                </a:solidFill>
                <a:ea typeface="MS PGothic" charset="0"/>
              </a:rPr>
              <a:t>48 hours </a:t>
            </a:r>
            <a:r>
              <a:rPr lang="en-US" sz="2400" i="1" dirty="0">
                <a:solidFill>
                  <a:prstClr val="black"/>
                </a:solidFill>
                <a:ea typeface="MS PGothic" charset="0"/>
              </a:rPr>
              <a:t>of a sudden-onset emergency, the IASC will determine whether it is a Level 3 emergency or not.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1250" y="1887060"/>
            <a:ext cx="295275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6892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8" grpId="1" build="p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93204" y="2492896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8236" y="1638762"/>
            <a:ext cx="8527528" cy="60537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Font typeface="Arial" pitchFamily="34" charset="0"/>
              <a:buNone/>
            </a:pPr>
            <a:r>
              <a:rPr lang="en-US" sz="2800" dirty="0">
                <a:solidFill>
                  <a:prstClr val="black"/>
                </a:solidFill>
              </a:rPr>
              <a:t>Clusters will only be activated </a:t>
            </a:r>
            <a:r>
              <a:rPr lang="en-US" sz="2800" b="1" dirty="0">
                <a:solidFill>
                  <a:prstClr val="black"/>
                </a:solidFill>
              </a:rPr>
              <a:t>as and when required</a:t>
            </a:r>
            <a:r>
              <a:rPr lang="en-US" sz="2800" dirty="0">
                <a:solidFill>
                  <a:prstClr val="black"/>
                </a:solidFill>
              </a:rPr>
              <a:t>. 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defTabSz="891760"/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Cluster Activation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3253" y="2452318"/>
            <a:ext cx="524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>
                <a:solidFill>
                  <a:prstClr val="black"/>
                </a:solidFill>
              </a:rPr>
              <a:t>Their activation will be: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33671" y="3232405"/>
            <a:ext cx="3350297" cy="846824"/>
            <a:chOff x="2202287" y="1776845"/>
            <a:chExt cx="2395471" cy="846824"/>
          </a:xfrm>
        </p:grpSpPr>
        <p:sp>
          <p:nvSpPr>
            <p:cNvPr id="10" name="Up Arrow 9"/>
            <p:cNvSpPr/>
            <p:nvPr/>
          </p:nvSpPr>
          <p:spPr>
            <a:xfrm>
              <a:off x="2202287" y="1776845"/>
              <a:ext cx="425003" cy="385159"/>
            </a:xfrm>
            <a:prstGeom prst="up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27290" y="1792672"/>
              <a:ext cx="19704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GB" sz="2400" dirty="0">
                  <a:solidFill>
                    <a:prstClr val="black"/>
                  </a:solidFill>
                </a:rPr>
                <a:t>More </a:t>
              </a:r>
              <a:r>
                <a:rPr lang="en-GB" sz="2400" b="1" dirty="0">
                  <a:solidFill>
                    <a:prstClr val="black"/>
                  </a:solidFill>
                </a:rPr>
                <a:t>strategic</a:t>
              </a:r>
              <a:endParaRPr lang="en-US" sz="24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369585" y="3156877"/>
            <a:ext cx="3874823" cy="830997"/>
            <a:chOff x="4964805" y="1693502"/>
            <a:chExt cx="1976907" cy="1037493"/>
          </a:xfrm>
        </p:grpSpPr>
        <p:sp>
          <p:nvSpPr>
            <p:cNvPr id="13" name="Up Arrow 12"/>
            <p:cNvSpPr/>
            <p:nvPr/>
          </p:nvSpPr>
          <p:spPr>
            <a:xfrm rot="10800000">
              <a:off x="4964805" y="1822748"/>
              <a:ext cx="425003" cy="385159"/>
            </a:xfrm>
            <a:prstGeom prst="up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89808" y="1693502"/>
              <a:ext cx="1551904" cy="1037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GB" sz="2400" dirty="0">
                  <a:solidFill>
                    <a:prstClr val="black"/>
                  </a:solidFill>
                </a:rPr>
                <a:t>Less </a:t>
              </a:r>
              <a:r>
                <a:rPr lang="en-GB" sz="2400" b="1" dirty="0">
                  <a:solidFill>
                    <a:prstClr val="black"/>
                  </a:solidFill>
                </a:rPr>
                <a:t>automatic</a:t>
              </a:r>
              <a:endParaRPr lang="en-US" sz="24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43608" y="4614765"/>
            <a:ext cx="2592288" cy="512208"/>
            <a:chOff x="1566386" y="3768117"/>
            <a:chExt cx="2592288" cy="512208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66386" y="3768117"/>
              <a:ext cx="470419" cy="470419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2188206" y="3818660"/>
              <a:ext cx="19704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GB" sz="2400" dirty="0">
                  <a:solidFill>
                    <a:prstClr val="black"/>
                  </a:solidFill>
                </a:rPr>
                <a:t>Time limited</a:t>
              </a:r>
              <a:endParaRPr lang="en-US" sz="24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369584" y="4437280"/>
            <a:ext cx="3969485" cy="1200328"/>
            <a:chOff x="4369585" y="3640340"/>
            <a:chExt cx="3783170" cy="983527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69585" y="3688898"/>
              <a:ext cx="421448" cy="54921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4791033" y="3640340"/>
              <a:ext cx="3361722" cy="983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GB" sz="2400" dirty="0">
                  <a:solidFill>
                    <a:prstClr val="black"/>
                  </a:solidFill>
                </a:rPr>
                <a:t>Strengthen existing national-led </a:t>
              </a:r>
              <a:r>
                <a:rPr lang="en-GB" sz="2400" b="1" dirty="0">
                  <a:solidFill>
                    <a:prstClr val="black"/>
                  </a:solidFill>
                </a:rPr>
                <a:t>coordination mechanisms</a:t>
              </a:r>
              <a:endParaRPr lang="en-US" sz="2400" b="1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5728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4"/>
          <p:cNvSpPr txBox="1">
            <a:spLocks/>
          </p:cNvSpPr>
          <p:nvPr/>
        </p:nvSpPr>
        <p:spPr>
          <a:xfrm>
            <a:off x="457200" y="2080418"/>
            <a:ext cx="8229600" cy="284117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600" dirty="0">
                <a:solidFill>
                  <a:prstClr val="black"/>
                </a:solidFill>
              </a:rPr>
              <a:t>In small groups, what would be the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3600" b="1" dirty="0">
                <a:solidFill>
                  <a:prstClr val="black"/>
                </a:solidFill>
              </a:rPr>
              <a:t>ideal conditions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3600" dirty="0">
                <a:solidFill>
                  <a:prstClr val="black"/>
                </a:solidFill>
              </a:rPr>
              <a:t>for a Cluster to be de-activated?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defTabSz="891760"/>
            <a:r>
              <a:rPr lang="en-GB" sz="4800" b="1" dirty="0">
                <a:solidFill>
                  <a:srgbClr val="000000"/>
                </a:solidFill>
                <a:latin typeface="Calibri" panose="020F0502020204030204" pitchFamily="34" charset="0"/>
              </a:rPr>
              <a:t>Cluster De-activation</a:t>
            </a:r>
          </a:p>
        </p:txBody>
      </p:sp>
    </p:spTree>
    <p:extLst>
      <p:ext uri="{BB962C8B-B14F-4D97-AF65-F5344CB8AC3E}">
        <p14:creationId xmlns:p14="http://schemas.microsoft.com/office/powerpoint/2010/main" val="1641835300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598849"/>
            <a:ext cx="8229600" cy="56933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>
                <a:solidFill>
                  <a:prstClr val="black"/>
                </a:solidFill>
              </a:rPr>
              <a:t>Same criteria is used to activate and de-activate. 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11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defTabSz="891760"/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</a:rPr>
              <a:t>Cluster De-activation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2278856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2800" b="1" dirty="0">
                <a:solidFill>
                  <a:prstClr val="black"/>
                </a:solidFill>
              </a:rPr>
              <a:t>De-activation if:</a:t>
            </a:r>
          </a:p>
        </p:txBody>
      </p:sp>
      <p:pic>
        <p:nvPicPr>
          <p:cNvPr id="6" name="Picture 2" descr="Image result for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00" y="2816259"/>
            <a:ext cx="926250" cy="7786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52154" y="3054296"/>
            <a:ext cx="70346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2800" dirty="0">
                <a:solidFill>
                  <a:prstClr val="white"/>
                </a:solidFill>
              </a:rPr>
              <a:t>Humanitarian situation has </a:t>
            </a:r>
            <a:r>
              <a:rPr lang="en-US" sz="2800" b="1" dirty="0">
                <a:solidFill>
                  <a:prstClr val="white"/>
                </a:solidFill>
              </a:rPr>
              <a:t>improved significantly </a:t>
            </a:r>
            <a:r>
              <a:rPr lang="en-US" sz="2800" dirty="0">
                <a:solidFill>
                  <a:prstClr val="white"/>
                </a:solidFill>
              </a:rPr>
              <a:t>(with decreased needs and reduced need for response).</a:t>
            </a:r>
          </a:p>
        </p:txBody>
      </p:sp>
      <p:sp>
        <p:nvSpPr>
          <p:cNvPr id="4" name="Rectangle 3"/>
          <p:cNvSpPr/>
          <p:nvPr/>
        </p:nvSpPr>
        <p:spPr>
          <a:xfrm>
            <a:off x="1652154" y="4634967"/>
            <a:ext cx="70346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2800" dirty="0">
                <a:solidFill>
                  <a:prstClr val="white"/>
                </a:solidFill>
              </a:rPr>
              <a:t>National structures acquired </a:t>
            </a:r>
            <a:r>
              <a:rPr lang="en-US" sz="2800" b="1" dirty="0">
                <a:solidFill>
                  <a:prstClr val="white"/>
                </a:solidFill>
              </a:rPr>
              <a:t>sufficient capacity </a:t>
            </a:r>
            <a:r>
              <a:rPr lang="en-US" sz="2800" dirty="0">
                <a:solidFill>
                  <a:prstClr val="white"/>
                </a:solidFill>
              </a:rPr>
              <a:t>to coordinate and meet humanitarian needs.</a:t>
            </a:r>
          </a:p>
        </p:txBody>
      </p:sp>
      <p:sp>
        <p:nvSpPr>
          <p:cNvPr id="10" name="Cube 9"/>
          <p:cNvSpPr/>
          <p:nvPr/>
        </p:nvSpPr>
        <p:spPr>
          <a:xfrm rot="5400000">
            <a:off x="1064724" y="3147562"/>
            <a:ext cx="425003" cy="425003"/>
          </a:xfrm>
          <a:prstGeom prst="cube">
            <a:avLst>
              <a:gd name="adj" fmla="val 1071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2" descr="Image result for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00" y="4357751"/>
            <a:ext cx="926250" cy="7786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be 12"/>
          <p:cNvSpPr/>
          <p:nvPr/>
        </p:nvSpPr>
        <p:spPr>
          <a:xfrm rot="5400000">
            <a:off x="1064724" y="4689054"/>
            <a:ext cx="425003" cy="425003"/>
          </a:xfrm>
          <a:prstGeom prst="cube">
            <a:avLst>
              <a:gd name="adj" fmla="val 1071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483" y="2927600"/>
            <a:ext cx="8761034" cy="148348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00">
              <a:spcBef>
                <a:spcPct val="20000"/>
              </a:spcBef>
            </a:pPr>
            <a:r>
              <a:rPr lang="en-US" sz="3200" dirty="0">
                <a:solidFill>
                  <a:prstClr val="white"/>
                </a:solidFill>
              </a:rPr>
              <a:t>Remember!!!</a:t>
            </a:r>
          </a:p>
          <a:p>
            <a:pPr algn="ctr" defTabSz="457200">
              <a:spcBef>
                <a:spcPct val="20000"/>
              </a:spcBef>
            </a:pPr>
            <a:r>
              <a:rPr lang="en-US" sz="3200" dirty="0">
                <a:solidFill>
                  <a:prstClr val="white"/>
                </a:solidFill>
              </a:rPr>
              <a:t>Clusters are a </a:t>
            </a:r>
            <a:r>
              <a:rPr lang="en-US" sz="3200" i="1" u="sng" dirty="0">
                <a:solidFill>
                  <a:prstClr val="white"/>
                </a:solidFill>
              </a:rPr>
              <a:t>temporary</a:t>
            </a:r>
            <a:r>
              <a:rPr lang="en-US" sz="3200" dirty="0">
                <a:solidFill>
                  <a:prstClr val="white"/>
                </a:solidFill>
              </a:rPr>
              <a:t> coordination solution!</a:t>
            </a:r>
          </a:p>
          <a:p>
            <a:pPr algn="ctr" defTabSz="457200"/>
            <a:endParaRPr lang="en-US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1298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8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2" grpId="0"/>
      <p:bldP spid="2" grpId="1"/>
      <p:bldP spid="3" grpId="0"/>
      <p:bldP spid="3" grpId="1"/>
      <p:bldP spid="4" grpId="0"/>
      <p:bldP spid="4" grpId="1"/>
      <p:bldP spid="10" grpId="0" animBg="1"/>
      <p:bldP spid="10" grpId="1" animBg="1"/>
      <p:bldP spid="13" grpId="0" animBg="1"/>
      <p:bldP spid="13" grpId="1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/>
        </p:nvSpPr>
        <p:spPr>
          <a:xfrm>
            <a:off x="457200" y="1600199"/>
            <a:ext cx="8229600" cy="4525963"/>
          </a:xfrm>
          <a:prstGeom prst="snip1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1500" dirty="0">
                <a:solidFill>
                  <a:prstClr val="white"/>
                </a:solidFill>
              </a:rPr>
              <a:t>!</a:t>
            </a:r>
          </a:p>
          <a:p>
            <a:pPr algn="ctr" defTabSz="457200"/>
            <a:r>
              <a:rPr lang="en-GB" sz="4000" dirty="0">
                <a:solidFill>
                  <a:prstClr val="white"/>
                </a:solidFill>
              </a:rPr>
              <a:t>But note that de-activation of the NC is </a:t>
            </a:r>
            <a:r>
              <a:rPr lang="en-GB" sz="4800" b="1" i="1" dirty="0">
                <a:solidFill>
                  <a:prstClr val="white"/>
                </a:solidFill>
              </a:rPr>
              <a:t>not</a:t>
            </a:r>
            <a:r>
              <a:rPr lang="en-GB" sz="4000" dirty="0">
                <a:solidFill>
                  <a:prstClr val="white"/>
                </a:solidFill>
              </a:rPr>
              <a:t> synonymous with stopping of humanitarian  funding or activities!</a:t>
            </a:r>
          </a:p>
          <a:p>
            <a:pPr algn="ctr" defTabSz="457200"/>
            <a:endParaRPr lang="en-GB" sz="4000" dirty="0">
              <a:solidFill>
                <a:prstClr val="white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defTabSz="891760"/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</a:rPr>
              <a:t>Cluster Transition</a:t>
            </a:r>
          </a:p>
        </p:txBody>
      </p:sp>
    </p:spTree>
    <p:extLst>
      <p:ext uri="{BB962C8B-B14F-4D97-AF65-F5344CB8AC3E}">
        <p14:creationId xmlns:p14="http://schemas.microsoft.com/office/powerpoint/2010/main" val="37919777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1D150"/>
          </a:solidFill>
        </p:spPr>
        <p:txBody>
          <a:bodyPr rtlCol="0">
            <a:normAutofit/>
          </a:bodyPr>
          <a:lstStyle/>
          <a:p>
            <a:pPr defTabSz="891760">
              <a:defRPr/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</a:rPr>
              <a:t>Key Messages: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4135" y="3999560"/>
            <a:ext cx="380185" cy="54954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33921" y="3943509"/>
            <a:ext cx="6113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000" dirty="0">
                <a:solidFill>
                  <a:prstClr val="black"/>
                </a:solidFill>
                <a:ea typeface="Calibri" charset="0"/>
                <a:cs typeface="Calibri" charset="0"/>
              </a:rPr>
              <a:t>Clusters should only be activated when it can provide an </a:t>
            </a:r>
            <a:r>
              <a:rPr lang="en-GB" sz="2000" b="1" dirty="0">
                <a:solidFill>
                  <a:prstClr val="black"/>
                </a:solidFill>
                <a:ea typeface="Calibri" charset="0"/>
                <a:cs typeface="Calibri" charset="0"/>
              </a:rPr>
              <a:t>added-on value </a:t>
            </a:r>
            <a:r>
              <a:rPr lang="en-GB" sz="2000" dirty="0">
                <a:solidFill>
                  <a:prstClr val="black"/>
                </a:solidFill>
                <a:ea typeface="Calibri" charset="0"/>
                <a:cs typeface="Calibri" charset="0"/>
              </a:rPr>
              <a:t>to the response.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355" y="4661587"/>
            <a:ext cx="380185" cy="5495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52141" y="4591581"/>
            <a:ext cx="6113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000" dirty="0">
                <a:solidFill>
                  <a:prstClr val="black"/>
                </a:solidFill>
                <a:ea typeface="Calibri" charset="0"/>
                <a:cs typeface="Calibri" charset="0"/>
              </a:rPr>
              <a:t>Clusters are meant to complement, not replace of overwhelm, national coordination mechanisms.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894" y="5329277"/>
            <a:ext cx="380185" cy="549548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274680" y="5419385"/>
            <a:ext cx="6113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2000" dirty="0">
                <a:solidFill>
                  <a:prstClr val="black"/>
                </a:solidFill>
              </a:rPr>
              <a:t>Activation of a cluster in emergency response is </a:t>
            </a:r>
            <a:r>
              <a:rPr lang="en-US" sz="2000" b="1" dirty="0">
                <a:solidFill>
                  <a:prstClr val="black"/>
                </a:solidFill>
              </a:rPr>
              <a:t>not automatic.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894" y="6118071"/>
            <a:ext cx="380185" cy="54954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243288" y="6208179"/>
            <a:ext cx="61137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2000" dirty="0">
                <a:solidFill>
                  <a:srgbClr val="000000"/>
                </a:solidFill>
              </a:rPr>
              <a:t>A cluster should be a </a:t>
            </a:r>
            <a:r>
              <a:rPr lang="en-US" sz="2000" b="1" dirty="0">
                <a:solidFill>
                  <a:srgbClr val="000000"/>
                </a:solidFill>
              </a:rPr>
              <a:t>time-bound initiative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endParaRPr lang="en-US" sz="2000" b="1" dirty="0">
              <a:solidFill>
                <a:srgbClr val="0000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644894" y="1268760"/>
            <a:ext cx="6743530" cy="646331"/>
            <a:chOff x="1340730" y="1531590"/>
            <a:chExt cx="6743530" cy="646331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40730" y="1579982"/>
              <a:ext cx="380185" cy="549548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1970518" y="1531590"/>
              <a:ext cx="611374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en-GB" dirty="0">
                  <a:solidFill>
                    <a:prstClr val="black"/>
                  </a:solidFill>
                  <a:ea typeface="Calibri" charset="0"/>
                  <a:cs typeface="Calibri" charset="0"/>
                </a:rPr>
                <a:t>Cluster Core Functions revolve around supporting better outcomes and accountability to affected people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44894" y="2131115"/>
            <a:ext cx="6743528" cy="742173"/>
            <a:chOff x="1340732" y="3300103"/>
            <a:chExt cx="6743528" cy="742173"/>
          </a:xfrm>
        </p:grpSpPr>
        <p:sp>
          <p:nvSpPr>
            <p:cNvPr id="17" name="Rectangle 16"/>
            <p:cNvSpPr/>
            <p:nvPr/>
          </p:nvSpPr>
          <p:spPr>
            <a:xfrm>
              <a:off x="1970518" y="3300103"/>
              <a:ext cx="611374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en-GB" dirty="0">
                  <a:solidFill>
                    <a:prstClr val="black"/>
                  </a:solidFill>
                  <a:ea typeface="Calibri" charset="0"/>
                  <a:cs typeface="Calibri" charset="0"/>
                </a:rPr>
                <a:t>The core functions help ensure partners align their work towards collective and coordinated approaches</a:t>
              </a: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40732" y="3492728"/>
              <a:ext cx="380185" cy="549548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613502" y="3102352"/>
            <a:ext cx="6734161" cy="646331"/>
            <a:chOff x="1340732" y="3920932"/>
            <a:chExt cx="6734161" cy="646331"/>
          </a:xfrm>
        </p:grpSpPr>
        <p:sp>
          <p:nvSpPr>
            <p:cNvPr id="24" name="Rectangle 23"/>
            <p:cNvSpPr/>
            <p:nvPr/>
          </p:nvSpPr>
          <p:spPr>
            <a:xfrm>
              <a:off x="1961151" y="3920932"/>
              <a:ext cx="611374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en-US" dirty="0">
                  <a:solidFill>
                    <a:prstClr val="black"/>
                  </a:solidFill>
                </a:rPr>
                <a:t>The functions form the basis of how a cluster works together, and include issues beyond implementation</a:t>
              </a: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40732" y="3998673"/>
              <a:ext cx="380185" cy="5495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7190528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20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rtlCol="0">
            <a:normAutofit/>
          </a:bodyPr>
          <a:lstStyle/>
          <a:p>
            <a:pPr defTabSz="891760">
              <a:defRPr/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</a:rPr>
              <a:t>Objectives of this Session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7504" y="1177231"/>
            <a:ext cx="8928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3200" dirty="0">
                <a:solidFill>
                  <a:prstClr val="black"/>
                </a:solidFill>
              </a:rPr>
              <a:t>By the end of this session, participants will be able to:</a:t>
            </a:r>
            <a:endParaRPr lang="en-US" sz="3200" b="1" dirty="0">
              <a:solidFill>
                <a:prstClr val="black"/>
              </a:solidFill>
            </a:endParaRPr>
          </a:p>
        </p:txBody>
      </p:sp>
      <p:pic>
        <p:nvPicPr>
          <p:cNvPr id="12" name="Picture 2" descr="Image result for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148152"/>
            <a:ext cx="719879" cy="7786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09630" y="2320126"/>
            <a:ext cx="613140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AU" sz="3200" dirty="0"/>
              <a:t>Describe the Cluster Core Functions</a:t>
            </a:r>
          </a:p>
        </p:txBody>
      </p:sp>
      <p:pic>
        <p:nvPicPr>
          <p:cNvPr id="20" name="Picture 2" descr="Image result for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8397"/>
            <a:ext cx="719879" cy="7786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19672" y="3448423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3200" dirty="0"/>
              <a:t>Describe the processes for cluster activation and de-activation </a:t>
            </a:r>
          </a:p>
        </p:txBody>
      </p:sp>
    </p:spTree>
    <p:extLst>
      <p:ext uri="{BB962C8B-B14F-4D97-AF65-F5344CB8AC3E}">
        <p14:creationId xmlns:p14="http://schemas.microsoft.com/office/powerpoint/2010/main" val="3198885900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Grp="1" noChangeArrowheads="1"/>
          </p:cNvSpPr>
          <p:nvPr>
            <p:ph type="ctrTitle"/>
          </p:nvPr>
        </p:nvSpPr>
        <p:spPr>
          <a:solidFill>
            <a:srgbClr val="C1D150"/>
          </a:solidFill>
        </p:spPr>
        <p:txBody>
          <a:bodyPr rtlCol="0">
            <a:normAutofit/>
          </a:bodyPr>
          <a:lstStyle/>
          <a:p>
            <a:pPr defTabSz="891760">
              <a:defRPr/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</a:rPr>
              <a:t>Core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Cluster Functions</a:t>
            </a:r>
            <a:endParaRPr lang="en-GB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50451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rtlCol="0">
            <a:normAutofit/>
          </a:bodyPr>
          <a:lstStyle/>
          <a:p>
            <a:pPr defTabSz="891760">
              <a:defRPr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Core Cluster 6 </a:t>
            </a: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</a:rPr>
              <a:t>+1 Functions</a:t>
            </a: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1144987"/>
              </p:ext>
            </p:extLst>
          </p:nvPr>
        </p:nvGraphicFramePr>
        <p:xfrm>
          <a:off x="1642820" y="1226554"/>
          <a:ext cx="5953516" cy="5586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41676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7D4464B-778F-484F-A311-0D4B4FB3A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graphicEl>
                                              <a:dgm id="{07D4464B-778F-484F-A311-0D4B4FB3A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655FBC4-D104-AA4C-AF1E-DB2C6D4CC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9">
                                            <p:graphicEl>
                                              <a:dgm id="{8655FBC4-D104-AA4C-AF1E-DB2C6D4CC2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3F2BC80-4C19-1D49-89F9-EA96545CA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9">
                                            <p:graphicEl>
                                              <a:dgm id="{E3F2BC80-4C19-1D49-89F9-EA96545CA7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0C024F4-E54F-2645-8F6E-D79FA6FEF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9">
                                            <p:graphicEl>
                                              <a:dgm id="{A0C024F4-E54F-2645-8F6E-D79FA6FEF9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0D2DC9F-FC63-7A40-B627-BB593B4E4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9">
                                            <p:graphicEl>
                                              <a:dgm id="{F0D2DC9F-FC63-7A40-B627-BB593B4E44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BF89F3D-1AC1-4140-A1D7-CB22E9D99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9">
                                            <p:graphicEl>
                                              <a:dgm id="{1BF89F3D-1AC1-4140-A1D7-CB22E9D998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C42DFBE-5CF6-F24A-B9B3-E46124E60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9">
                                            <p:graphicEl>
                                              <a:dgm id="{FC42DFBE-5CF6-F24A-B9B3-E46124E60A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82BF6CF-64E4-A946-BDC8-3BB933EE0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9">
                                            <p:graphicEl>
                                              <a:dgm id="{D82BF6CF-64E4-A946-BDC8-3BB933EE05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CCA613D-6862-644A-A59E-36E85CBA72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9">
                                            <p:graphicEl>
                                              <a:dgm id="{BCCA613D-6862-644A-A59E-36E85CBA72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AE5D231-561D-C648-ACA5-CE64F3714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9">
                                            <p:graphicEl>
                                              <a:dgm id="{3AE5D231-561D-C648-ACA5-CE64F37148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EF21B77-7267-8C49-9E94-87287C9C3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9">
                                            <p:graphicEl>
                                              <a:dgm id="{2EF21B77-7267-8C49-9E94-87287C9C3B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D989B15-F02F-C54A-A098-D6BF18A38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9">
                                            <p:graphicEl>
                                              <a:dgm id="{9D989B15-F02F-C54A-A098-D6BF18A38A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740A695-B7B7-F442-B57F-8ADEB4FF4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9">
                                            <p:graphicEl>
                                              <a:dgm id="{8740A695-B7B7-F442-B57F-8ADEB4FF42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rtlCol="0">
            <a:noAutofit/>
          </a:bodyPr>
          <a:lstStyle/>
          <a:p>
            <a:pPr defTabSz="891760">
              <a:defRPr/>
            </a:pPr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  Support service delivery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4294967295"/>
          </p:nvPr>
        </p:nvSpPr>
        <p:spPr>
          <a:xfrm>
            <a:off x="170606" y="1341140"/>
            <a:ext cx="3240000" cy="482416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GB" sz="2400" b="1" dirty="0">
                <a:latin typeface="Calibri"/>
                <a:cs typeface="Calibri"/>
              </a:rPr>
              <a:t>Cluster Actions:</a:t>
            </a:r>
          </a:p>
          <a:p>
            <a:pPr marL="0" indent="0" algn="ctr">
              <a:buNone/>
            </a:pPr>
            <a:r>
              <a:rPr lang="en-GB" sz="2400" b="1" dirty="0">
                <a:latin typeface="Calibri"/>
                <a:cs typeface="Calibri"/>
              </a:rPr>
              <a:t> </a:t>
            </a:r>
          </a:p>
          <a:p>
            <a:pPr marL="444500" indent="-444500">
              <a:buFont typeface="Wingdings" charset="2"/>
              <a:buChar char="§"/>
            </a:pPr>
            <a:r>
              <a:rPr lang="en-GB" sz="2000" dirty="0">
                <a:latin typeface="Calibri"/>
                <a:cs typeface="Calibri"/>
              </a:rPr>
              <a:t>Providing a platform that ensures service delivery is driven by the Humanitarian Response Plan and strategic priorities.</a:t>
            </a:r>
          </a:p>
          <a:p>
            <a:pPr marL="444500" indent="-444500">
              <a:buFont typeface="Wingdings" charset="2"/>
              <a:buChar char="§"/>
            </a:pPr>
            <a:endParaRPr lang="en-GB" sz="2400" dirty="0">
              <a:latin typeface="Calibri"/>
              <a:cs typeface="Calibri"/>
            </a:endParaRPr>
          </a:p>
          <a:p>
            <a:pPr marL="444500" indent="-444500">
              <a:buFont typeface="Wingdings" charset="2"/>
              <a:buChar char="§"/>
            </a:pPr>
            <a:r>
              <a:rPr lang="en-GB" sz="2000" dirty="0">
                <a:latin typeface="Calibri"/>
                <a:cs typeface="Calibri"/>
              </a:rPr>
              <a:t>Developing mechanisms to eliminate duplication of service delivery.</a:t>
            </a:r>
          </a:p>
          <a:p>
            <a:pPr marL="0" indent="0">
              <a:buNone/>
            </a:pPr>
            <a:endParaRPr lang="en-GB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GB" dirty="0">
              <a:latin typeface="Calibri"/>
              <a:cs typeface="Calibri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3652015" y="1393147"/>
            <a:ext cx="5238446" cy="5099050"/>
          </a:xfrm>
        </p:spPr>
        <p:txBody>
          <a:bodyPr>
            <a:norm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What does this mean?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b="1" dirty="0"/>
          </a:p>
          <a:p>
            <a:pPr>
              <a:spcBef>
                <a:spcPts val="0"/>
              </a:spcBef>
            </a:pPr>
            <a:r>
              <a:rPr lang="en-GB" sz="2000" b="1" dirty="0"/>
              <a:t>Ensure strategic priorities are aligned to meeting affected people’s needs and priorities AND nutrition outcomes. </a:t>
            </a:r>
          </a:p>
          <a:p>
            <a:pPr>
              <a:spcBef>
                <a:spcPts val="0"/>
              </a:spcBef>
            </a:pPr>
            <a:endParaRPr lang="en-GB" sz="2000" b="1" dirty="0"/>
          </a:p>
          <a:p>
            <a:pPr>
              <a:spcBef>
                <a:spcPts val="0"/>
              </a:spcBef>
            </a:pPr>
            <a:r>
              <a:rPr lang="en-GB" sz="2000" b="1" dirty="0"/>
              <a:t>Mobilise  capacities and resources of partners to maximise coverage and minimise gaps.</a:t>
            </a:r>
          </a:p>
          <a:p>
            <a:pPr>
              <a:spcBef>
                <a:spcPts val="0"/>
              </a:spcBef>
            </a:pPr>
            <a:endParaRPr lang="en-GB" sz="2000" b="1" dirty="0"/>
          </a:p>
          <a:p>
            <a:pPr>
              <a:spcBef>
                <a:spcPts val="0"/>
              </a:spcBef>
            </a:pPr>
            <a:r>
              <a:rPr lang="en-GB" sz="2000" b="1" dirty="0"/>
              <a:t>Regularly assess the context and identify changing needs, gaps and priorities. </a:t>
            </a:r>
          </a:p>
          <a:p>
            <a:pPr>
              <a:spcBef>
                <a:spcPts val="0"/>
              </a:spcBef>
            </a:pPr>
            <a:endParaRPr lang="en-GB" sz="2000" b="1" dirty="0"/>
          </a:p>
          <a:p>
            <a:pPr>
              <a:spcBef>
                <a:spcPts val="0"/>
              </a:spcBef>
            </a:pPr>
            <a:r>
              <a:rPr lang="en-GB" sz="2000" b="1" dirty="0"/>
              <a:t>Advocate for integration of nutrition into other cluster/sector plans and strategies. </a:t>
            </a:r>
          </a:p>
        </p:txBody>
      </p:sp>
    </p:spTree>
    <p:extLst>
      <p:ext uri="{BB962C8B-B14F-4D97-AF65-F5344CB8AC3E}">
        <p14:creationId xmlns:p14="http://schemas.microsoft.com/office/powerpoint/2010/main" val="5464002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solidFill>
                  <a:srgbClr val="000000"/>
                </a:solidFill>
                <a:latin typeface="Calibri" panose="020F0502020204030204" pitchFamily="34" charset="0"/>
              </a:rPr>
              <a:t>2.  Inform HC/HCT’s strategic decision-making</a:t>
            </a:r>
            <a:endParaRPr lang="en-US" sz="3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70605" y="1338263"/>
            <a:ext cx="3240000" cy="482704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dirty="0"/>
              <a:t>Cluster Actions</a:t>
            </a:r>
          </a:p>
          <a:p>
            <a:pPr marL="355600" indent="-355600">
              <a:buFont typeface="Wingdings" charset="2"/>
              <a:buChar char="§"/>
            </a:pPr>
            <a:r>
              <a:rPr lang="en-GB" sz="2000" dirty="0"/>
              <a:t>Prepare needs assessments and analysis of gaps to inform the setting of priorities.</a:t>
            </a:r>
          </a:p>
          <a:p>
            <a:pPr marL="355600" indent="-355600">
              <a:buFont typeface="Wingdings" charset="2"/>
              <a:buChar char="§"/>
            </a:pPr>
            <a:endParaRPr lang="en-GB" sz="2000" dirty="0"/>
          </a:p>
          <a:p>
            <a:pPr marL="355600" indent="-355600">
              <a:buFont typeface="Wingdings" charset="2"/>
              <a:buChar char="§"/>
            </a:pPr>
            <a:r>
              <a:rPr lang="en-GB" sz="2000" dirty="0"/>
              <a:t>Identify and find solutions for gaps, obstacles, duplication and cross-cutting issues.</a:t>
            </a:r>
          </a:p>
          <a:p>
            <a:pPr marL="0" indent="0">
              <a:buNone/>
            </a:pPr>
            <a:endParaRPr lang="en-GB" sz="2000" dirty="0"/>
          </a:p>
          <a:p>
            <a:pPr marL="355600" indent="-355600">
              <a:buFont typeface="Wingdings" charset="2"/>
              <a:buChar char="§"/>
            </a:pPr>
            <a:r>
              <a:rPr lang="en-GB" sz="2000" dirty="0"/>
              <a:t>Formulating priorities on the basis of analysis</a:t>
            </a:r>
            <a:endParaRPr lang="en-GB" sz="2400" dirty="0">
              <a:latin typeface="Calibri"/>
              <a:cs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52015" y="1393147"/>
            <a:ext cx="5238446" cy="509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b="1" dirty="0">
                <a:solidFill>
                  <a:prstClr val="black"/>
                </a:solidFill>
              </a:rPr>
              <a:t>What does this mean?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b="1" dirty="0">
                <a:solidFill>
                  <a:prstClr val="black"/>
                </a:solidFill>
              </a:rPr>
              <a:t>Ensure affected people’s needs and priorities AND nutritional needs and cross-cutting issues  are included in assessment processes. </a:t>
            </a:r>
          </a:p>
          <a:p>
            <a:pPr>
              <a:spcBef>
                <a:spcPts val="0"/>
              </a:spcBef>
            </a:pPr>
            <a:endParaRPr lang="en-GB" sz="20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b="1" dirty="0">
                <a:solidFill>
                  <a:prstClr val="black"/>
                </a:solidFill>
              </a:rPr>
              <a:t>Identify existing capacities and resources, good programme practices, and advocate for additional resources to minimise gaps.</a:t>
            </a:r>
          </a:p>
          <a:p>
            <a:pPr>
              <a:spcBef>
                <a:spcPts val="0"/>
              </a:spcBef>
            </a:pPr>
            <a:endParaRPr lang="en-GB" sz="20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b="1" dirty="0">
                <a:solidFill>
                  <a:prstClr val="black"/>
                </a:solidFill>
              </a:rPr>
              <a:t>Ensure that response priorities address affected people’s needs and intervention strategies are relevant and appropriate to the context. </a:t>
            </a:r>
          </a:p>
          <a:p>
            <a:pPr>
              <a:spcBef>
                <a:spcPts val="0"/>
              </a:spcBef>
            </a:pPr>
            <a:endParaRPr lang="en-GB" sz="2000" b="1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4822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defTabSz="891760"/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 Plan and implement cluster strategies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0606" y="1341140"/>
            <a:ext cx="3203598" cy="46801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GB" sz="2800" b="1" dirty="0">
                <a:solidFill>
                  <a:prstClr val="black"/>
                </a:solidFill>
              </a:rPr>
              <a:t>Cluster Actions</a:t>
            </a:r>
          </a:p>
          <a:p>
            <a:pPr marL="355600" indent="-355600">
              <a:buFont typeface="Wingdings" charset="2"/>
              <a:buChar char="§"/>
            </a:pPr>
            <a:r>
              <a:rPr lang="en-GB" sz="2200" dirty="0">
                <a:solidFill>
                  <a:prstClr val="black"/>
                </a:solidFill>
              </a:rPr>
              <a:t>Develop sectoral </a:t>
            </a:r>
            <a:r>
              <a:rPr lang="en-GB" sz="2200" b="1" dirty="0">
                <a:solidFill>
                  <a:prstClr val="black"/>
                </a:solidFill>
              </a:rPr>
              <a:t>plans, objectives and indicators </a:t>
            </a:r>
            <a:r>
              <a:rPr lang="en-GB" sz="2200" dirty="0">
                <a:solidFill>
                  <a:prstClr val="black"/>
                </a:solidFill>
              </a:rPr>
              <a:t>to support the overall response’s strategic objectives.</a:t>
            </a:r>
          </a:p>
          <a:p>
            <a:pPr marL="355600" indent="-355600">
              <a:buFont typeface="Wingdings" charset="2"/>
              <a:buChar char="§"/>
            </a:pPr>
            <a:r>
              <a:rPr lang="en-GB" sz="2200" dirty="0">
                <a:solidFill>
                  <a:prstClr val="black"/>
                </a:solidFill>
              </a:rPr>
              <a:t>Apply and adhere </a:t>
            </a:r>
            <a:r>
              <a:rPr lang="en-GB" sz="2200" b="1" dirty="0">
                <a:solidFill>
                  <a:prstClr val="black"/>
                </a:solidFill>
              </a:rPr>
              <a:t>to common standards </a:t>
            </a:r>
            <a:r>
              <a:rPr lang="en-GB" sz="2200" dirty="0">
                <a:solidFill>
                  <a:prstClr val="black"/>
                </a:solidFill>
              </a:rPr>
              <a:t>and guidelines.</a:t>
            </a:r>
          </a:p>
          <a:p>
            <a:pPr marL="355600" indent="-355600">
              <a:buFont typeface="Wingdings" charset="2"/>
              <a:buChar char="§"/>
            </a:pPr>
            <a:r>
              <a:rPr lang="en-GB" sz="2200" dirty="0">
                <a:solidFill>
                  <a:prstClr val="black"/>
                </a:solidFill>
              </a:rPr>
              <a:t>Clarify </a:t>
            </a:r>
            <a:r>
              <a:rPr lang="en-GB" sz="2200" b="1" dirty="0">
                <a:solidFill>
                  <a:prstClr val="black"/>
                </a:solidFill>
              </a:rPr>
              <a:t>funding requirements</a:t>
            </a:r>
            <a:r>
              <a:rPr lang="en-GB" sz="2200" dirty="0">
                <a:solidFill>
                  <a:prstClr val="black"/>
                </a:solidFill>
              </a:rPr>
              <a:t>, helping to set priorities, and agreeing cluster contributions to the HC’s overall humanitarian funding proposals.</a:t>
            </a:r>
          </a:p>
          <a:p>
            <a:pPr marL="0" indent="0">
              <a:buFont typeface="Arial"/>
              <a:buNone/>
            </a:pPr>
            <a:endParaRPr lang="en-GB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652015" y="1393147"/>
            <a:ext cx="5238446" cy="50990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b="1" dirty="0">
                <a:solidFill>
                  <a:prstClr val="black"/>
                </a:solidFill>
              </a:rPr>
              <a:t>What does this mean?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b="1" dirty="0">
                <a:solidFill>
                  <a:prstClr val="black"/>
                </a:solidFill>
              </a:rPr>
              <a:t>Ensure affected people’s needs and nutrition outcomes are reflected in plans, objectives and indicators. </a:t>
            </a:r>
          </a:p>
          <a:p>
            <a:pPr>
              <a:spcBef>
                <a:spcPts val="0"/>
              </a:spcBef>
            </a:pPr>
            <a:endParaRPr lang="en-GB" sz="20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b="1" dirty="0">
                <a:solidFill>
                  <a:prstClr val="black"/>
                </a:solidFill>
              </a:rPr>
              <a:t>Promote and build capacity of partners to apply relevant nutrition and quality and accountability standards (like the CHS).</a:t>
            </a:r>
          </a:p>
          <a:p>
            <a:pPr>
              <a:spcBef>
                <a:spcPts val="0"/>
              </a:spcBef>
            </a:pPr>
            <a:endParaRPr lang="en-GB" sz="20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b="1" dirty="0">
                <a:solidFill>
                  <a:prstClr val="black"/>
                </a:solidFill>
              </a:rPr>
              <a:t>Consider ways to monitor and  promote technical quality, accountability and support to local capacity building in funding criteria.</a:t>
            </a:r>
          </a:p>
          <a:p>
            <a:pPr>
              <a:spcBef>
                <a:spcPts val="0"/>
              </a:spcBef>
            </a:pPr>
            <a:endParaRPr lang="en-GB" sz="20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b="1" dirty="0">
                <a:solidFill>
                  <a:prstClr val="black"/>
                </a:solidFill>
              </a:rPr>
              <a:t>Advocate for integration of nutrition criteria and activities into other cluster/sector plans and funding requirements.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187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defTabSz="891760"/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</a:rPr>
              <a:t>. M</a:t>
            </a:r>
            <a:r>
              <a:rPr lang="en-GB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onitor and evaluate performance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51648" y="1341439"/>
            <a:ext cx="3241675" cy="475185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GB" sz="2400" b="1" dirty="0"/>
              <a:t>Cluster Actions</a:t>
            </a:r>
          </a:p>
          <a:p>
            <a:pPr marL="355600" indent="-355600">
              <a:buFont typeface="Wingdings" charset="2"/>
              <a:buChar char="§"/>
            </a:pPr>
            <a:r>
              <a:rPr lang="en-GB" sz="2400" dirty="0"/>
              <a:t>Monitoring and reporting on activities and needs.</a:t>
            </a:r>
          </a:p>
          <a:p>
            <a:pPr marL="355600" indent="-355600">
              <a:buFont typeface="Wingdings" charset="2"/>
              <a:buChar char="§"/>
            </a:pPr>
            <a:r>
              <a:rPr lang="en-GB" sz="2400" dirty="0"/>
              <a:t>Measuring progress against the cluster strategy and agreed results.</a:t>
            </a:r>
          </a:p>
          <a:p>
            <a:pPr marL="355600" indent="-355600">
              <a:buFont typeface="Wingdings" charset="2"/>
              <a:buChar char="§"/>
            </a:pPr>
            <a:r>
              <a:rPr lang="en-GB" sz="2400" dirty="0"/>
              <a:t>Recommending corrective action where necessary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52014" y="1393147"/>
            <a:ext cx="5491985" cy="50990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b="1" dirty="0">
                <a:solidFill>
                  <a:prstClr val="black"/>
                </a:solidFill>
              </a:rPr>
              <a:t>What does this mean?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solidFill>
                  <a:prstClr val="black"/>
                </a:solidFill>
              </a:rPr>
              <a:t>Promoting joint approaches to monitoring and reporting on quality and accountability, including feedback from communities.</a:t>
            </a:r>
          </a:p>
          <a:p>
            <a:pPr>
              <a:spcBef>
                <a:spcPts val="0"/>
              </a:spcBef>
            </a:pPr>
            <a:endParaRPr lang="en-GB" sz="20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solidFill>
                  <a:prstClr val="black"/>
                </a:solidFill>
              </a:rPr>
              <a:t>Identifying and regularly discussing gaps, quality, consistency, protection, access, and feedback from local partners and affected people.</a:t>
            </a:r>
          </a:p>
          <a:p>
            <a:pPr>
              <a:spcBef>
                <a:spcPts val="0"/>
              </a:spcBef>
            </a:pPr>
            <a:endParaRPr lang="en-GB" sz="20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solidFill>
                  <a:prstClr val="black"/>
                </a:solidFill>
              </a:rPr>
              <a:t>Collecting, analysing and consolidating monitoring data, and informing partners, other clusters and HCT.</a:t>
            </a:r>
          </a:p>
          <a:p>
            <a:pPr>
              <a:spcBef>
                <a:spcPts val="0"/>
              </a:spcBef>
            </a:pPr>
            <a:endParaRPr lang="en-GB" sz="20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solidFill>
                  <a:prstClr val="black"/>
                </a:solidFill>
              </a:rPr>
              <a:t>Inform other clusters, HCT, donors and other actors on major issues and provide regular feedback to partners and communities on how their concerns are being addressed. </a:t>
            </a:r>
          </a:p>
          <a:p>
            <a:pPr>
              <a:spcBef>
                <a:spcPts val="0"/>
              </a:spcBef>
            </a:pPr>
            <a:endParaRPr lang="en-GB" sz="20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solidFill>
                  <a:prstClr val="black"/>
                </a:solidFill>
              </a:rPr>
              <a:t>Regularly discuss how well the cluster is working in meeting its coordination functions.</a:t>
            </a:r>
          </a:p>
        </p:txBody>
      </p:sp>
    </p:spTree>
    <p:extLst>
      <p:ext uri="{BB962C8B-B14F-4D97-AF65-F5344CB8AC3E}">
        <p14:creationId xmlns:p14="http://schemas.microsoft.com/office/powerpoint/2010/main" val="33070834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solidFill>
                  <a:srgbClr val="000000"/>
                </a:solidFill>
                <a:latin typeface="Calibri" panose="020F0502020204030204" pitchFamily="34" charset="0"/>
              </a:rPr>
              <a:t>5. Build national capacity in preparedness and contingency planning</a:t>
            </a:r>
            <a:endParaRPr lang="en-US" sz="3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13736" y="1341439"/>
            <a:ext cx="3241675" cy="489587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2400" b="1" dirty="0"/>
              <a:t>Cluster Actions</a:t>
            </a:r>
          </a:p>
          <a:p>
            <a:pPr>
              <a:buFont typeface="Arial"/>
              <a:buChar char="•"/>
            </a:pPr>
            <a:r>
              <a:rPr lang="en-GB" sz="2400" dirty="0"/>
              <a:t>In preparing for and responding to an emergency, international humanitarian actors are expected to cooperate with national authorities and support national capacity wherever it is feasible and appropriate to do so.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52015" y="1393147"/>
            <a:ext cx="5238446" cy="50990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b="1" dirty="0">
                <a:solidFill>
                  <a:prstClr val="black"/>
                </a:solidFill>
              </a:rPr>
              <a:t>What does this mean?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solidFill>
                  <a:prstClr val="black"/>
                </a:solidFill>
              </a:rPr>
              <a:t>Map local capacities and identify gaps prior to a crisis and as part of needs assessments processes</a:t>
            </a:r>
          </a:p>
          <a:p>
            <a:pPr>
              <a:spcBef>
                <a:spcPts val="0"/>
              </a:spcBef>
            </a:pPr>
            <a:endParaRPr lang="en-GB" sz="20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solidFill>
                  <a:prstClr val="black"/>
                </a:solidFill>
              </a:rPr>
              <a:t>Encourage partners to share resources, peer-to-peer learning, and other forms of capacity development of local actors.</a:t>
            </a:r>
          </a:p>
          <a:p>
            <a:pPr>
              <a:spcBef>
                <a:spcPts val="0"/>
              </a:spcBef>
            </a:pPr>
            <a:endParaRPr lang="en-GB" sz="20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solidFill>
                  <a:prstClr val="black"/>
                </a:solidFill>
              </a:rPr>
              <a:t>Regularly consult with local actors on their immediate and long-term needs and priorities</a:t>
            </a:r>
          </a:p>
          <a:p>
            <a:pPr>
              <a:spcBef>
                <a:spcPts val="0"/>
              </a:spcBef>
            </a:pPr>
            <a:endParaRPr lang="en-GB" sz="20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solidFill>
                  <a:prstClr val="black"/>
                </a:solidFill>
              </a:rPr>
              <a:t>Advocate for funding and support for local partners and actors.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GB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90573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3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/>
    </h6a71f3e574e4344bc34f3fc9dd20054>
    <TaxKeywordTaxHTField xmlns="5858627f-d058-4b92-9b52-677b5fd7d454">
      <Terms xmlns="http://schemas.microsoft.com/office/infopath/2007/PartnerControls"/>
    </TaxKeywordTaxHTField>
    <CategoryDescription xmlns="http://schemas.microsoft.com/sharepoint.v3" xsi:nil="true"/>
    <mda26ace941f4791a7314a339fee829c xmlns="ca283e0b-db31-4043-a2ef-b80661bf084a">
      <Terms xmlns="http://schemas.microsoft.com/office/infopath/2007/PartnerControls"/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EMOPSGCCU-1435067120-18520</_dlc_DocId>
    <_dlc_DocIdUrl xmlns="5858627f-d058-4b92-9b52-677b5fd7d454">
      <Url>https://unicef.sharepoint.com/teams/EMOPS-GCCU/_layouts/15/DocIdRedir.aspx?ID=EMOPSGCCU-1435067120-18520</Url>
      <Description>EMOPSGCCU-1435067120-18520</Description>
    </_dlc_DocIdUrl>
  </documentManagement>
</p:properties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0D78F8-BF6B-4701-BE0D-98CB921643F4}"/>
</file>

<file path=customXml/itemProps2.xml><?xml version="1.0" encoding="utf-8"?>
<ds:datastoreItem xmlns:ds="http://schemas.openxmlformats.org/officeDocument/2006/customXml" ds:itemID="{B7BCF21D-A6E3-46F9-B366-B4B4EAD54E1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37354F3-177D-45BB-B05C-4A4681A29196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FD1BACD4-F221-4B76-AB74-7AE551AEFDB0}">
  <ds:schemaRefs>
    <ds:schemaRef ds:uri="http://purl.org/dc/dcmitype/"/>
    <ds:schemaRef ds:uri="ca283e0b-db31-4043-a2ef-b80661bf084a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a438dd15-07ca-4cdc-82a3-f2206b92025e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sharepoint.v3"/>
    <ds:schemaRef ds:uri="http://schemas.microsoft.com/office/infopath/2007/PartnerControls"/>
    <ds:schemaRef ds:uri="5858627f-d058-4b92-9b52-677b5fd7d454"/>
    <ds:schemaRef ds:uri="http://schemas.microsoft.com/sharepoint/v4"/>
  </ds:schemaRefs>
</ds:datastoreItem>
</file>

<file path=customXml/itemProps5.xml><?xml version="1.0" encoding="utf-8"?>
<ds:datastoreItem xmlns:ds="http://schemas.openxmlformats.org/officeDocument/2006/customXml" ds:itemID="{E6F0C325-77B4-4B4C-BE4A-B4135CA7D828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76F576D7-5B90-4E14-83C2-869E9D8DA5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1499</TotalTime>
  <Words>2859</Words>
  <Application>Microsoft Office PowerPoint</Application>
  <PresentationFormat>On-screen Show (4:3)</PresentationFormat>
  <Paragraphs>276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MS Mincho</vt:lpstr>
      <vt:lpstr>MS PGothic</vt:lpstr>
      <vt:lpstr>Arial</vt:lpstr>
      <vt:lpstr>Calibri</vt:lpstr>
      <vt:lpstr>Mangal</vt:lpstr>
      <vt:lpstr>Times New Roman</vt:lpstr>
      <vt:lpstr>Wingdings</vt:lpstr>
      <vt:lpstr>1_Office Theme</vt:lpstr>
      <vt:lpstr>1.4 The Nutrition Cluster: Core Cluster Functions Activation/De-Activation of Clusters</vt:lpstr>
      <vt:lpstr>Objectives of this Session</vt:lpstr>
      <vt:lpstr>Core Cluster Functions</vt:lpstr>
      <vt:lpstr>Core Cluster 6 +1 Functions</vt:lpstr>
      <vt:lpstr>1.  Support service delivery</vt:lpstr>
      <vt:lpstr>2.  Inform HC/HCT’s strategic decision-making</vt:lpstr>
      <vt:lpstr>3. Plan and implement cluster strategies </vt:lpstr>
      <vt:lpstr>4. Monitor and evaluate performance </vt:lpstr>
      <vt:lpstr>5. Build national capacity in preparedness and contingency planning</vt:lpstr>
      <vt:lpstr>6. Support robust advocacy</vt:lpstr>
      <vt:lpstr>+ Accountability to Affected People</vt:lpstr>
      <vt:lpstr>All this contributes to responses that…</vt:lpstr>
      <vt:lpstr>When is the Cluster activated?</vt:lpstr>
      <vt:lpstr>Level 3 Emergencies</vt:lpstr>
      <vt:lpstr>Cluster Activation</vt:lpstr>
      <vt:lpstr>Cluster De-activation</vt:lpstr>
      <vt:lpstr>Cluster De-activation</vt:lpstr>
      <vt:lpstr>Cluster Transition</vt:lpstr>
      <vt:lpstr>Key Messages:</vt:lpstr>
    </vt:vector>
  </TitlesOfParts>
  <Company>UNICEF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 The Nutrition Cluster: Roles and Responsibilities  of different stakeholders</dc:title>
  <dc:creator>Marion Orchison</dc:creator>
  <cp:lastModifiedBy>Diogo Loureiro Jurema</cp:lastModifiedBy>
  <cp:revision>30</cp:revision>
  <dcterms:created xsi:type="dcterms:W3CDTF">2017-10-13T13:09:10Z</dcterms:created>
  <dcterms:modified xsi:type="dcterms:W3CDTF">2019-10-17T14:53:41Z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/>
  </property>
  <property fmtid="{D5CDD505-2E9C-101B-9397-08002B2CF9AE}" pid="5" name="Topic">
    <vt:lpwstr/>
  </property>
  <property fmtid="{D5CDD505-2E9C-101B-9397-08002B2CF9AE}" pid="7" name="DocumentType">
    <vt:lpwstr/>
  </property>
  <property fmtid="{D5CDD505-2E9C-101B-9397-08002B2CF9AE}" pid="8" name="GeographicScope">
    <vt:lpwstr/>
  </property>
  <property fmtid="{D5CDD505-2E9C-101B-9397-08002B2CF9AE}" pid="9" name="_dlc_DocIdItemGuid">
    <vt:lpwstr>32922967-26b4-47c9-846a-b4e922a2b18f</vt:lpwstr>
  </property>
</Properties>
</file>