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7"/>
    <p:sldMasterId id="2147483693" r:id="rId8"/>
  </p:sldMasterIdLst>
  <p:notesMasterIdLst>
    <p:notesMasterId r:id="rId36"/>
  </p:notesMasterIdLst>
  <p:handoutMasterIdLst>
    <p:handoutMasterId r:id="rId37"/>
  </p:handoutMasterIdLst>
  <p:sldIdLst>
    <p:sldId id="268" r:id="rId9"/>
    <p:sldId id="272" r:id="rId10"/>
    <p:sldId id="279" r:id="rId11"/>
    <p:sldId id="313" r:id="rId12"/>
    <p:sldId id="318" r:id="rId13"/>
    <p:sldId id="307" r:id="rId14"/>
    <p:sldId id="319" r:id="rId15"/>
    <p:sldId id="331" r:id="rId16"/>
    <p:sldId id="309" r:id="rId17"/>
    <p:sldId id="303" r:id="rId18"/>
    <p:sldId id="345" r:id="rId19"/>
    <p:sldId id="337" r:id="rId20"/>
    <p:sldId id="333" r:id="rId21"/>
    <p:sldId id="334" r:id="rId22"/>
    <p:sldId id="280" r:id="rId23"/>
    <p:sldId id="322" r:id="rId24"/>
    <p:sldId id="323" r:id="rId25"/>
    <p:sldId id="341" r:id="rId26"/>
    <p:sldId id="342" r:id="rId27"/>
    <p:sldId id="343" r:id="rId28"/>
    <p:sldId id="348" r:id="rId29"/>
    <p:sldId id="349" r:id="rId30"/>
    <p:sldId id="281" r:id="rId31"/>
    <p:sldId id="340" r:id="rId32"/>
    <p:sldId id="299" r:id="rId33"/>
    <p:sldId id="346" r:id="rId34"/>
    <p:sldId id="278" r:id="rId35"/>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150"/>
    <a:srgbClr val="4A8DAA"/>
    <a:srgbClr val="808285"/>
    <a:srgbClr val="80C2DE"/>
    <a:srgbClr val="6BBEE1"/>
    <a:srgbClr val="87BDD5"/>
    <a:srgbClr val="82BBD4"/>
    <a:srgbClr val="94C5DA"/>
    <a:srgbClr val="7ECAEA"/>
    <a:srgbClr val="74C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6A987A-0FE8-41BB-98DB-21F9446C6591}" v="6" dt="2019-11-22T15:21:21.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678" autoAdjust="0"/>
    <p:restoredTop sz="94717" autoAdjust="0"/>
  </p:normalViewPr>
  <p:slideViewPr>
    <p:cSldViewPr>
      <p:cViewPr varScale="1">
        <p:scale>
          <a:sx n="103" d="100"/>
          <a:sy n="103" d="100"/>
        </p:scale>
        <p:origin x="19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936" y="84"/>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A96A987A-0FE8-41BB-98DB-21F9446C6591}"/>
    <pc:docChg chg="custSel modMainMaster">
      <pc:chgData name="Diogo Loureiro Jurema" userId="9dfde3f0-34dd-48c5-90ef-eaf27597f482" providerId="ADAL" clId="{A96A987A-0FE8-41BB-98DB-21F9446C6591}" dt="2019-11-22T15:21:21.578" v="5" actId="478"/>
      <pc:docMkLst>
        <pc:docMk/>
      </pc:docMkLst>
      <pc:sldMasterChg chg="addSp delSp modSp">
        <pc:chgData name="Diogo Loureiro Jurema" userId="9dfde3f0-34dd-48c5-90ef-eaf27597f482" providerId="ADAL" clId="{A96A987A-0FE8-41BB-98DB-21F9446C6591}" dt="2019-11-22T15:21:09.251" v="2" actId="478"/>
        <pc:sldMasterMkLst>
          <pc:docMk/>
          <pc:sldMasterMk cId="1306906554" sldId="2147483678"/>
        </pc:sldMasterMkLst>
        <pc:spChg chg="del">
          <ac:chgData name="Diogo Loureiro Jurema" userId="9dfde3f0-34dd-48c5-90ef-eaf27597f482" providerId="ADAL" clId="{A96A987A-0FE8-41BB-98DB-21F9446C6591}" dt="2019-11-22T15:21:09.251" v="2" actId="478"/>
          <ac:spMkLst>
            <pc:docMk/>
            <pc:sldMasterMk cId="1306906554" sldId="2147483678"/>
            <ac:spMk id="6" creationId="{00000000-0000-0000-0000-000000000000}"/>
          </ac:spMkLst>
        </pc:spChg>
        <pc:picChg chg="add mod">
          <ac:chgData name="Diogo Loureiro Jurema" userId="9dfde3f0-34dd-48c5-90ef-eaf27597f482" providerId="ADAL" clId="{A96A987A-0FE8-41BB-98DB-21F9446C6591}" dt="2019-11-22T15:21:07.133" v="1" actId="1076"/>
          <ac:picMkLst>
            <pc:docMk/>
            <pc:sldMasterMk cId="1306906554" sldId="2147483678"/>
            <ac:picMk id="7" creationId="{4D5F7AC8-2F9E-4A7C-8A67-70F897EC7176}"/>
          </ac:picMkLst>
        </pc:picChg>
      </pc:sldMasterChg>
      <pc:sldMasterChg chg="addSp delSp modSp">
        <pc:chgData name="Diogo Loureiro Jurema" userId="9dfde3f0-34dd-48c5-90ef-eaf27597f482" providerId="ADAL" clId="{A96A987A-0FE8-41BB-98DB-21F9446C6591}" dt="2019-11-22T15:21:21.578" v="5" actId="478"/>
        <pc:sldMasterMkLst>
          <pc:docMk/>
          <pc:sldMasterMk cId="20201444" sldId="2147483693"/>
        </pc:sldMasterMkLst>
        <pc:spChg chg="del">
          <ac:chgData name="Diogo Loureiro Jurema" userId="9dfde3f0-34dd-48c5-90ef-eaf27597f482" providerId="ADAL" clId="{A96A987A-0FE8-41BB-98DB-21F9446C6591}" dt="2019-11-22T15:21:21.578" v="5" actId="478"/>
          <ac:spMkLst>
            <pc:docMk/>
            <pc:sldMasterMk cId="20201444" sldId="2147483693"/>
            <ac:spMk id="6" creationId="{00000000-0000-0000-0000-000000000000}"/>
          </ac:spMkLst>
        </pc:spChg>
        <pc:picChg chg="add mod">
          <ac:chgData name="Diogo Loureiro Jurema" userId="9dfde3f0-34dd-48c5-90ef-eaf27597f482" providerId="ADAL" clId="{A96A987A-0FE8-41BB-98DB-21F9446C6591}" dt="2019-11-22T15:21:20.125" v="4" actId="1076"/>
          <ac:picMkLst>
            <pc:docMk/>
            <pc:sldMasterMk cId="20201444" sldId="2147483693"/>
            <ac:picMk id="7" creationId="{BDADD3F6-E43A-4B49-8DC4-98D723A42931}"/>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18D04649-1601-437A-9AE0-5F90DB29EAA0}" type="datetimeFigureOut">
              <a:rPr lang="en-US" smtClean="0"/>
              <a:pPr/>
              <a:t>11/22/2019</a:t>
            </a:fld>
            <a:endParaRPr lang="en-GB"/>
          </a:p>
        </p:txBody>
      </p:sp>
      <p:sp>
        <p:nvSpPr>
          <p:cNvPr id="4" name="Footer Placeholder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23793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23F0D51C-C0A6-4F7B-AB80-E83D93C8B1A6}" type="datetimeFigureOut">
              <a:rPr lang="en-GB" smtClean="0"/>
              <a:t>22/11/2019</a:t>
            </a:fld>
            <a:endParaRPr lang="en-GB"/>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6D9D4FE6-FA32-43BC-B5B5-C530E34E7B7E}" type="slidenum">
              <a:rPr lang="en-GB" smtClean="0"/>
              <a:t>‹#›</a:t>
            </a:fld>
            <a:endParaRPr lang="en-GB"/>
          </a:p>
        </p:txBody>
      </p:sp>
    </p:spTree>
    <p:extLst>
      <p:ext uri="{BB962C8B-B14F-4D97-AF65-F5344CB8AC3E}">
        <p14:creationId xmlns:p14="http://schemas.microsoft.com/office/powerpoint/2010/main" val="222304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pPr/>
              <a:t>2</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0485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16</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17</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https://ir.humanitarianresponse.info/indicators/cluster/nutrition</a:t>
            </a:r>
          </a:p>
          <a:p>
            <a:pPr defTabSz="966338">
              <a:defRPr/>
            </a:pPr>
            <a:r>
              <a:rPr lang="en-GB" dirty="0"/>
              <a:t>Demonstrate</a:t>
            </a:r>
            <a:r>
              <a:rPr lang="en-GB" baseline="0" dirty="0"/>
              <a:t> on computer to participants</a:t>
            </a:r>
            <a:endParaRPr lang="en-GB" dirty="0"/>
          </a:p>
          <a:p>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18</a:t>
            </a:fld>
            <a:endParaRPr lang="fr-FR"/>
          </a:p>
        </p:txBody>
      </p:sp>
    </p:spTree>
    <p:extLst>
      <p:ext uri="{BB962C8B-B14F-4D97-AF65-F5344CB8AC3E}">
        <p14:creationId xmlns:p14="http://schemas.microsoft.com/office/powerpoint/2010/main" val="41364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https://ir.humanitarianresponse.info/indicators/cluster/nutrition</a:t>
            </a:r>
          </a:p>
          <a:p>
            <a:pPr defTabSz="966338">
              <a:defRPr/>
            </a:pPr>
            <a:r>
              <a:rPr lang="en-GB" dirty="0"/>
              <a:t>Demonstrate</a:t>
            </a:r>
            <a:r>
              <a:rPr lang="en-GB" baseline="0" dirty="0"/>
              <a:t> on computer to participants</a:t>
            </a:r>
            <a:endParaRPr lang="en-GB" dirty="0"/>
          </a:p>
          <a:p>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19</a:t>
            </a:fld>
            <a:endParaRPr lang="fr-FR"/>
          </a:p>
        </p:txBody>
      </p:sp>
    </p:spTree>
    <p:extLst>
      <p:ext uri="{BB962C8B-B14F-4D97-AF65-F5344CB8AC3E}">
        <p14:creationId xmlns:p14="http://schemas.microsoft.com/office/powerpoint/2010/main" val="41364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Monitoring and evaluation take place at two levels – at the level of individual agency programmes and at the level of the Nutrition Cluster – and systems must be developed for each, the two systems complement each other.</a:t>
            </a:r>
          </a:p>
          <a:p>
            <a:r>
              <a:rPr lang="en-GB" dirty="0"/>
              <a:t>Standard measurements and indicators should be agreed within the Nutrition Cluster for individual agencies to use in monitoring their own programmes, in order to facilitate overall analysis of the response.</a:t>
            </a:r>
          </a:p>
          <a:p>
            <a:r>
              <a:rPr lang="en-GB" dirty="0"/>
              <a:t>Monitoring at the Nutrition Cluster level captures the implementation of the cluster’s response strategy and partners’ collective contribution to the overall Nutrition Cluster response. Thematic, geographic and situation monitoring are complementary processes.</a:t>
            </a:r>
          </a:p>
          <a:p>
            <a:r>
              <a:rPr lang="en-GB" dirty="0"/>
              <a:t>Nutrition Cluster partners may undertake evaluations of their own portfolios of programming (if they have programming in more than one cluster) or of their nutrition programmes specifically, in order to determine their impact and to reorient programming as needed.</a:t>
            </a:r>
          </a:p>
          <a:p>
            <a:r>
              <a:rPr lang="en-GB" dirty="0"/>
              <a:t>Lesson learning through formal or informal processes is one mechanism for generating knowledge about what worked well, what did not work and what could be done better next time. This knowledge can be fed back into the Nutrition Cluster in order to take action to improve performance.</a:t>
            </a:r>
            <a:endParaRPr lang="en-US" dirty="0"/>
          </a:p>
          <a:p>
            <a:endParaRPr lang="en-US" dirty="0"/>
          </a:p>
        </p:txBody>
      </p:sp>
      <p:sp>
        <p:nvSpPr>
          <p:cNvPr id="4" name="Slide Number Placeholder 3"/>
          <p:cNvSpPr>
            <a:spLocks noGrp="1"/>
          </p:cNvSpPr>
          <p:nvPr>
            <p:ph type="sldNum" sz="quarter" idx="10"/>
          </p:nvPr>
        </p:nvSpPr>
        <p:spPr/>
        <p:txBody>
          <a:bodyPr/>
          <a:lstStyle/>
          <a:p>
            <a:fld id="{2D283407-2411-40E7-977E-DEAC0869E54A}" type="slidenum">
              <a:rPr lang="fr-FR" smtClean="0"/>
              <a:t>27</a:t>
            </a:fld>
            <a:endParaRPr lang="fr-FR"/>
          </a:p>
        </p:txBody>
      </p:sp>
    </p:spTree>
    <p:extLst>
      <p:ext uri="{BB962C8B-B14F-4D97-AF65-F5344CB8AC3E}">
        <p14:creationId xmlns:p14="http://schemas.microsoft.com/office/powerpoint/2010/main" val="326485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4</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5</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6</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8</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9</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10</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11</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dirty="0"/>
          </a:p>
        </p:txBody>
      </p:sp>
      <p:sp>
        <p:nvSpPr>
          <p:cNvPr id="4" name="Slide Number Placeholder 3"/>
          <p:cNvSpPr>
            <a:spLocks noGrp="1"/>
          </p:cNvSpPr>
          <p:nvPr>
            <p:ph type="sldNum" sz="quarter" idx="10"/>
          </p:nvPr>
        </p:nvSpPr>
        <p:spPr/>
        <p:txBody>
          <a:bodyPr/>
          <a:lstStyle/>
          <a:p>
            <a:fld id="{63F769C0-D44A-4CB2-941E-54BB26C8995B}" type="slidenum">
              <a:rPr lang="en-GB" smtClean="0"/>
              <a:pPr/>
              <a:t>12</a:t>
            </a:fld>
            <a:endParaRPr lang="en-GB"/>
          </a:p>
        </p:txBody>
      </p:sp>
    </p:spTree>
    <p:extLst>
      <p:ext uri="{BB962C8B-B14F-4D97-AF65-F5344CB8AC3E}">
        <p14:creationId xmlns:p14="http://schemas.microsoft.com/office/powerpoint/2010/main" val="1269992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000" y="1699200"/>
            <a:ext cx="7772400" cy="2088232"/>
          </a:xfrm>
          <a:noFill/>
        </p:spPr>
        <p:txBody>
          <a:bodyPr>
            <a:normAutofit/>
          </a:bodyPr>
          <a:lstStyle>
            <a:lvl1pPr>
              <a:defRPr sz="6000" b="1">
                <a:solidFill>
                  <a:schemeClr val="bg1"/>
                </a:solidFill>
                <a:effectLst>
                  <a:outerShdw blurRad="38100" dist="38100" dir="2700000" algn="tl">
                    <a:srgbClr val="000000">
                      <a:alpha val="43137"/>
                    </a:srgbClr>
                  </a:outerShdw>
                </a:effectLst>
                <a:latin typeface="+mn-lt"/>
              </a:defRPr>
            </a:lvl1pPr>
          </a:lstStyle>
          <a:p>
            <a:r>
              <a:rPr lang="en-US" dirty="0"/>
              <a:t>Coordinated Assessments</a:t>
            </a:r>
            <a:endParaRPr lang="fr-F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pPr/>
              <a:t>‹#›</a:t>
            </a:fld>
            <a:endParaRPr lang="fr-FR" dirty="0"/>
          </a:p>
        </p:txBody>
      </p:sp>
    </p:spTree>
    <p:extLst>
      <p:ext uri="{BB962C8B-B14F-4D97-AF65-F5344CB8AC3E}">
        <p14:creationId xmlns:p14="http://schemas.microsoft.com/office/powerpoint/2010/main" val="343081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02397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t>NCC Training 2013</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3160879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a:xfrm>
            <a:off x="6553200" y="6356350"/>
            <a:ext cx="2133600" cy="365125"/>
          </a:xfrm>
          <a:prstGeom prst="rect">
            <a:avLst/>
          </a:prstGeo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25342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463A8DF2-A33D-47C5-8292-C15D51C2C28A}" type="slidenum">
              <a:rPr lang="fr-FR" smtClean="0"/>
              <a:t>‹#›</a:t>
            </a:fld>
            <a:endParaRPr lang="fr-F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991973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schemeClr val="bg1"/>
              </a:solidFill>
              <a:latin typeface="Century Gothic" pitchFamily="34" charset="0"/>
            </a:endParaRPr>
          </a:p>
        </p:txBody>
      </p:sp>
      <p:sp>
        <p:nvSpPr>
          <p:cNvPr id="2" name="Title 1"/>
          <p:cNvSpPr>
            <a:spLocks noGrp="1"/>
          </p:cNvSpPr>
          <p:nvPr>
            <p:ph type="title"/>
          </p:nvPr>
        </p:nvSpPr>
        <p:spPr>
          <a:xfrm>
            <a:off x="0" y="-14729"/>
            <a:ext cx="9144000" cy="1143000"/>
          </a:xfrm>
          <a:noFill/>
        </p:spPr>
        <p:txBody>
          <a:bodyPr/>
          <a:lstStyle>
            <a:lvl1pPr>
              <a:defRPr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endParaRPr lang="fr-FR" dirty="0"/>
          </a:p>
        </p:txBody>
      </p:sp>
    </p:spTree>
    <p:extLst>
      <p:ext uri="{BB962C8B-B14F-4D97-AF65-F5344CB8AC3E}">
        <p14:creationId xmlns:p14="http://schemas.microsoft.com/office/powerpoint/2010/main" val="3343766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dirty="0">
              <a:solidFill>
                <a:prstClr val="black">
                  <a:tint val="75000"/>
                </a:prstClr>
              </a:solidFill>
              <a:latin typeface="Calibri"/>
            </a:endParaRPr>
          </a:p>
        </p:txBody>
      </p:sp>
    </p:spTree>
    <p:extLst>
      <p:ext uri="{BB962C8B-B14F-4D97-AF65-F5344CB8AC3E}">
        <p14:creationId xmlns:p14="http://schemas.microsoft.com/office/powerpoint/2010/main" val="2172810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4453439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1507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latin typeface="Calibri"/>
              </a:rPr>
              <a:pPr/>
              <a:t>22/11/2019</a:t>
            </a:fld>
            <a:endParaRPr lang="fr-FR">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33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34960228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91322385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025853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098225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150172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120301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369604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046558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29677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latin typeface="Calibri"/>
              </a:rPr>
              <a:t>NCC Training 2013</a:t>
            </a:r>
          </a:p>
        </p:txBody>
      </p:sp>
    </p:spTree>
    <p:extLst>
      <p:ext uri="{BB962C8B-B14F-4D97-AF65-F5344CB8AC3E}">
        <p14:creationId xmlns:p14="http://schemas.microsoft.com/office/powerpoint/2010/main" val="4072480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32388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7311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t>22/11/2019</a:t>
            </a:fld>
            <a:endParaRPr lang="fr-FR"/>
          </a:p>
        </p:txBody>
      </p:sp>
      <p:sp>
        <p:nvSpPr>
          <p:cNvPr id="5" name="Footer Placeholder 4"/>
          <p:cNvSpPr>
            <a:spLocks noGrp="1"/>
          </p:cNvSpPr>
          <p:nvPr>
            <p:ph type="ftr" sz="quarter" idx="11"/>
          </p:nvPr>
        </p:nvSpPr>
        <p:spPr/>
        <p:txBody>
          <a:bodyPr/>
          <a:lstStyle/>
          <a:p>
            <a:r>
              <a:rPr lang="fr-F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80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401430643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t>NCC Training 2013</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78871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7527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2454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649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t>22/11/2019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NCC Training 2013</a:t>
            </a:r>
          </a:p>
        </p:txBody>
      </p:sp>
      <p:pic>
        <p:nvPicPr>
          <p:cNvPr id="7" name="Picture 3">
            <a:extLst>
              <a:ext uri="{FF2B5EF4-FFF2-40B4-BE49-F238E27FC236}">
                <a16:creationId xmlns:a16="http://schemas.microsoft.com/office/drawing/2014/main" id="{4D5F7AC8-2F9E-4A7C-8A67-70F897EC717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9065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latin typeface="Calibri"/>
              </a:rPr>
              <a:pPr/>
              <a:t>22/11/2019</a:t>
            </a:fld>
            <a:endParaRPr lang="fr-F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latin typeface="Calibri"/>
              </a:rPr>
              <a:t>NCC Training 2013</a:t>
            </a:r>
          </a:p>
        </p:txBody>
      </p:sp>
      <p:pic>
        <p:nvPicPr>
          <p:cNvPr id="7" name="Picture 3">
            <a:extLst>
              <a:ext uri="{FF2B5EF4-FFF2-40B4-BE49-F238E27FC236}">
                <a16:creationId xmlns:a16="http://schemas.microsoft.com/office/drawing/2014/main" id="{BDADD3F6-E43A-4B49-8DC4-98D723A42931}"/>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144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s://ir.hpc.tools/en/applications/ir/indicators/global-clusters/9"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420888"/>
            <a:ext cx="7772400" cy="2088232"/>
          </a:xfrm>
        </p:spPr>
        <p:txBody>
          <a:bodyPr>
            <a:normAutofit/>
          </a:bodyPr>
          <a:lstStyle/>
          <a:p>
            <a:r>
              <a:rPr lang="en-GB" dirty="0">
                <a:solidFill>
                  <a:srgbClr val="000000"/>
                </a:solidFill>
                <a:effectLst/>
              </a:rPr>
              <a:t>2.5 Implementation and Monitoring</a:t>
            </a:r>
            <a:endParaRPr lang="en-US" dirty="0">
              <a:solidFill>
                <a:srgbClr val="000000"/>
              </a:solidFill>
              <a:effectLst/>
            </a:endParaRPr>
          </a:p>
        </p:txBody>
      </p:sp>
    </p:spTree>
    <p:extLst>
      <p:ext uri="{BB962C8B-B14F-4D97-AF65-F5344CB8AC3E}">
        <p14:creationId xmlns:p14="http://schemas.microsoft.com/office/powerpoint/2010/main" val="74825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2420888"/>
            <a:ext cx="8568952" cy="3170099"/>
          </a:xfrm>
          <a:prstGeom prst="rect">
            <a:avLst/>
          </a:prstGeom>
        </p:spPr>
        <p:txBody>
          <a:bodyPr wrap="square">
            <a:spAutoFit/>
          </a:bodyPr>
          <a:lstStyle/>
          <a:p>
            <a:pPr algn="ctr">
              <a:defRPr/>
            </a:pPr>
            <a:r>
              <a:rPr lang="en-GB" sz="4000" i="1" dirty="0">
                <a:cs typeface="Arial" charset="0"/>
              </a:rPr>
              <a:t>Monitoring is the </a:t>
            </a:r>
            <a:r>
              <a:rPr lang="en-GB" sz="4000" b="1" i="1" dirty="0">
                <a:cs typeface="Arial" charset="0"/>
              </a:rPr>
              <a:t>systematic</a:t>
            </a:r>
            <a:r>
              <a:rPr lang="en-GB" sz="4000" i="1" dirty="0">
                <a:cs typeface="Arial" charset="0"/>
              </a:rPr>
              <a:t> and </a:t>
            </a:r>
            <a:r>
              <a:rPr lang="en-GB" sz="4000" b="1" i="1" dirty="0">
                <a:cs typeface="Arial" charset="0"/>
              </a:rPr>
              <a:t>continuous</a:t>
            </a:r>
            <a:r>
              <a:rPr lang="en-GB" sz="4000" i="1" dirty="0">
                <a:cs typeface="Arial" charset="0"/>
              </a:rPr>
              <a:t> process of </a:t>
            </a:r>
            <a:r>
              <a:rPr lang="en-GB" sz="4000" b="1" i="1" dirty="0">
                <a:cs typeface="Arial" charset="0"/>
              </a:rPr>
              <a:t>collecting</a:t>
            </a:r>
            <a:r>
              <a:rPr lang="en-GB" sz="4000" i="1" dirty="0">
                <a:cs typeface="Arial" charset="0"/>
              </a:rPr>
              <a:t> and </a:t>
            </a:r>
            <a:r>
              <a:rPr lang="en-GB" sz="4000" b="1" i="1" dirty="0">
                <a:cs typeface="Arial" charset="0"/>
              </a:rPr>
              <a:t>using</a:t>
            </a:r>
            <a:r>
              <a:rPr lang="en-GB" sz="4000" i="1" dirty="0">
                <a:cs typeface="Arial" charset="0"/>
              </a:rPr>
              <a:t> </a:t>
            </a:r>
            <a:r>
              <a:rPr lang="en-GB" sz="4000" b="1" i="1" dirty="0">
                <a:cs typeface="Arial" charset="0"/>
              </a:rPr>
              <a:t>information</a:t>
            </a:r>
            <a:r>
              <a:rPr lang="en-GB" sz="4000" i="1" dirty="0">
                <a:cs typeface="Arial" charset="0"/>
              </a:rPr>
              <a:t>  throughout the programme cycle for </a:t>
            </a:r>
            <a:r>
              <a:rPr lang="en-GB" sz="4000" b="1" i="1" dirty="0">
                <a:cs typeface="Arial" charset="0"/>
              </a:rPr>
              <a:t>management</a:t>
            </a:r>
            <a:r>
              <a:rPr lang="en-GB" sz="4000" i="1" dirty="0">
                <a:cs typeface="Arial" charset="0"/>
              </a:rPr>
              <a:t> and </a:t>
            </a:r>
            <a:r>
              <a:rPr lang="en-GB" sz="4000" b="1" i="1" dirty="0">
                <a:cs typeface="Arial" charset="0"/>
              </a:rPr>
              <a:t>decision-making</a:t>
            </a:r>
          </a:p>
        </p:txBody>
      </p:sp>
      <p:sp>
        <p:nvSpPr>
          <p:cNvPr id="2" name="Title 1"/>
          <p:cNvSpPr>
            <a:spLocks noGrp="1"/>
          </p:cNvSpPr>
          <p:nvPr>
            <p:ph type="title"/>
          </p:nvPr>
        </p:nvSpPr>
        <p:spPr/>
        <p:txBody>
          <a:bodyPr/>
          <a:lstStyle/>
          <a:p>
            <a:r>
              <a:rPr lang="en-US" dirty="0">
                <a:solidFill>
                  <a:srgbClr val="000000"/>
                </a:solidFill>
                <a:effectLst/>
              </a:rPr>
              <a:t>Monitoring</a:t>
            </a:r>
          </a:p>
        </p:txBody>
      </p:sp>
      <p:sp>
        <p:nvSpPr>
          <p:cNvPr id="3" name="TextBox 2"/>
          <p:cNvSpPr txBox="1"/>
          <p:nvPr/>
        </p:nvSpPr>
        <p:spPr>
          <a:xfrm>
            <a:off x="899592" y="5805264"/>
            <a:ext cx="7632848" cy="769441"/>
          </a:xfrm>
          <a:prstGeom prst="rect">
            <a:avLst/>
          </a:prstGeom>
          <a:noFill/>
        </p:spPr>
        <p:txBody>
          <a:bodyPr wrap="square" rtlCol="0">
            <a:spAutoFit/>
          </a:bodyPr>
          <a:lstStyle/>
          <a:p>
            <a:pPr algn="ctr"/>
            <a:r>
              <a:rPr lang="en-US" sz="4400" dirty="0"/>
              <a:t>Do you agree?</a:t>
            </a:r>
          </a:p>
        </p:txBody>
      </p:sp>
      <p:sp>
        <p:nvSpPr>
          <p:cNvPr id="6" name="TextBox 5"/>
          <p:cNvSpPr txBox="1"/>
          <p:nvPr/>
        </p:nvSpPr>
        <p:spPr>
          <a:xfrm>
            <a:off x="755576" y="1412776"/>
            <a:ext cx="7632848" cy="769441"/>
          </a:xfrm>
          <a:prstGeom prst="rect">
            <a:avLst/>
          </a:prstGeom>
          <a:noFill/>
        </p:spPr>
        <p:txBody>
          <a:bodyPr wrap="square" rtlCol="0">
            <a:spAutoFit/>
          </a:bodyPr>
          <a:lstStyle/>
          <a:p>
            <a:pPr algn="ctr"/>
            <a:r>
              <a:rPr lang="en-US" sz="4400" dirty="0"/>
              <a:t>What is it?</a:t>
            </a:r>
          </a:p>
        </p:txBody>
      </p:sp>
    </p:spTree>
    <p:extLst>
      <p:ext uri="{BB962C8B-B14F-4D97-AF65-F5344CB8AC3E}">
        <p14:creationId xmlns:p14="http://schemas.microsoft.com/office/powerpoint/2010/main" val="155109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348800"/>
            <a:ext cx="8568952" cy="5016757"/>
          </a:xfrm>
          <a:prstGeom prst="rect">
            <a:avLst/>
          </a:prstGeom>
        </p:spPr>
        <p:txBody>
          <a:bodyPr wrap="square">
            <a:spAutoFit/>
          </a:bodyPr>
          <a:lstStyle/>
          <a:p>
            <a:pPr>
              <a:defRPr/>
            </a:pPr>
            <a:r>
              <a:rPr lang="en-GB" sz="3200" dirty="0">
                <a:cs typeface="Arial" charset="0"/>
              </a:rPr>
              <a:t>Monitoring helps us to know if we are doing:</a:t>
            </a:r>
          </a:p>
          <a:p>
            <a:pPr marL="571500" indent="-571500">
              <a:buFont typeface="Arial"/>
              <a:buChar char="•"/>
              <a:defRPr/>
            </a:pPr>
            <a:r>
              <a:rPr lang="en-GB" sz="3200" i="1" dirty="0">
                <a:cs typeface="Arial" charset="0"/>
              </a:rPr>
              <a:t>The right things?</a:t>
            </a:r>
          </a:p>
          <a:p>
            <a:pPr marL="571500" indent="-571500">
              <a:buFont typeface="Arial"/>
              <a:buChar char="•"/>
              <a:defRPr/>
            </a:pPr>
            <a:r>
              <a:rPr lang="en-GB" sz="3200" i="1" dirty="0">
                <a:cs typeface="Arial" charset="0"/>
              </a:rPr>
              <a:t>At the right time?</a:t>
            </a:r>
          </a:p>
          <a:p>
            <a:pPr marL="571500" indent="-571500">
              <a:buFont typeface="Arial"/>
              <a:buChar char="•"/>
              <a:defRPr/>
            </a:pPr>
            <a:r>
              <a:rPr lang="en-GB" sz="3200" i="1" dirty="0">
                <a:cs typeface="Arial" charset="0"/>
              </a:rPr>
              <a:t>The right way?</a:t>
            </a:r>
          </a:p>
          <a:p>
            <a:pPr marL="571500" indent="-571500">
              <a:buFont typeface="Arial"/>
              <a:buChar char="•"/>
              <a:defRPr/>
            </a:pPr>
            <a:r>
              <a:rPr lang="en-GB" sz="3200" i="1" dirty="0">
                <a:cs typeface="Arial" charset="0"/>
              </a:rPr>
              <a:t>For the right people?</a:t>
            </a:r>
          </a:p>
          <a:p>
            <a:pPr>
              <a:defRPr/>
            </a:pPr>
            <a:endParaRPr lang="en-GB" sz="3200" b="1" i="1" dirty="0">
              <a:cs typeface="Arial" charset="0"/>
            </a:endParaRPr>
          </a:p>
          <a:p>
            <a:pPr>
              <a:defRPr/>
            </a:pPr>
            <a:r>
              <a:rPr lang="en-GB" sz="3200" dirty="0">
                <a:cs typeface="Arial" charset="0"/>
              </a:rPr>
              <a:t>If the answer is yes</a:t>
            </a:r>
            <a:r>
              <a:rPr lang="mr-IN" sz="3200" dirty="0">
                <a:cs typeface="Arial" charset="0"/>
              </a:rPr>
              <a:t>…</a:t>
            </a:r>
            <a:endParaRPr lang="fr-CH" sz="3200" dirty="0">
              <a:cs typeface="Arial" charset="0"/>
            </a:endParaRPr>
          </a:p>
          <a:p>
            <a:pPr marL="457200" indent="-457200">
              <a:buFont typeface="Arial"/>
              <a:buChar char="•"/>
              <a:defRPr/>
            </a:pPr>
            <a:r>
              <a:rPr lang="en-GB" sz="3200" i="1" dirty="0">
                <a:cs typeface="Arial" charset="0"/>
              </a:rPr>
              <a:t>How do we continue and scale-up?</a:t>
            </a:r>
          </a:p>
          <a:p>
            <a:pPr>
              <a:defRPr/>
            </a:pPr>
            <a:r>
              <a:rPr lang="en-GB" sz="3200" dirty="0">
                <a:cs typeface="Arial" charset="0"/>
              </a:rPr>
              <a:t>If no</a:t>
            </a:r>
            <a:r>
              <a:rPr lang="mr-IN" sz="3200" dirty="0">
                <a:cs typeface="Arial" charset="0"/>
              </a:rPr>
              <a:t>…</a:t>
            </a:r>
            <a:r>
              <a:rPr lang="en-GB" sz="3200" dirty="0">
                <a:cs typeface="Arial" charset="0"/>
              </a:rPr>
              <a:t> </a:t>
            </a:r>
          </a:p>
          <a:p>
            <a:pPr marL="457200" indent="-457200">
              <a:buFont typeface="Arial"/>
              <a:buChar char="•"/>
              <a:defRPr/>
            </a:pPr>
            <a:r>
              <a:rPr lang="en-GB" sz="3200" i="1" dirty="0">
                <a:cs typeface="Arial" charset="0"/>
              </a:rPr>
              <a:t>What do we need to change and improve?</a:t>
            </a:r>
          </a:p>
        </p:txBody>
      </p:sp>
      <p:sp>
        <p:nvSpPr>
          <p:cNvPr id="2" name="Title 1"/>
          <p:cNvSpPr>
            <a:spLocks noGrp="1"/>
          </p:cNvSpPr>
          <p:nvPr>
            <p:ph type="title"/>
          </p:nvPr>
        </p:nvSpPr>
        <p:spPr/>
        <p:txBody>
          <a:bodyPr/>
          <a:lstStyle/>
          <a:p>
            <a:r>
              <a:rPr lang="en-US" dirty="0">
                <a:solidFill>
                  <a:srgbClr val="000000"/>
                </a:solidFill>
                <a:effectLst/>
              </a:rPr>
              <a:t>Why do we monitor?</a:t>
            </a:r>
          </a:p>
        </p:txBody>
      </p:sp>
    </p:spTree>
    <p:extLst>
      <p:ext uri="{BB962C8B-B14F-4D97-AF65-F5344CB8AC3E}">
        <p14:creationId xmlns:p14="http://schemas.microsoft.com/office/powerpoint/2010/main" val="35589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000000"/>
                </a:solidFill>
                <a:effectLst/>
              </a:rPr>
              <a:t>Types of Monitoring</a:t>
            </a:r>
            <a:endParaRPr lang="en-GB" sz="4000" dirty="0">
              <a:solidFill>
                <a:srgbClr val="000000"/>
              </a:solidFill>
              <a:effectLst/>
              <a:cs typeface="Arial" panose="020B0604020202020204" pitchFamily="34" charset="0"/>
            </a:endParaRPr>
          </a:p>
        </p:txBody>
      </p:sp>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20997"/>
          <a:stretch/>
        </p:blipFill>
        <p:spPr>
          <a:xfrm>
            <a:off x="-363886" y="1412776"/>
            <a:ext cx="9512300" cy="5256212"/>
          </a:xfrm>
          <a:prstGeom prst="rect">
            <a:avLst/>
          </a:prstGeom>
          <a:noFill/>
          <a:ln>
            <a:noFill/>
          </a:ln>
        </p:spPr>
      </p:pic>
      <p:sp>
        <p:nvSpPr>
          <p:cNvPr id="3" name="TextBox 2"/>
          <p:cNvSpPr txBox="1"/>
          <p:nvPr/>
        </p:nvSpPr>
        <p:spPr>
          <a:xfrm rot="16200000">
            <a:off x="1867925" y="2957173"/>
            <a:ext cx="4824535" cy="1015663"/>
          </a:xfrm>
          <a:prstGeom prst="rect">
            <a:avLst/>
          </a:prstGeom>
          <a:noFill/>
        </p:spPr>
        <p:txBody>
          <a:bodyPr wrap="square" rtlCol="0">
            <a:spAutoFit/>
          </a:bodyPr>
          <a:lstStyle/>
          <a:p>
            <a:r>
              <a:rPr lang="en-US" sz="2000" b="1" dirty="0"/>
              <a:t>	</a:t>
            </a:r>
            <a:r>
              <a:rPr lang="en-US" sz="4000" b="1" dirty="0"/>
              <a:t>IMPLEMENTATION</a:t>
            </a:r>
            <a:endParaRPr lang="en-US" sz="2000" b="1" dirty="0"/>
          </a:p>
        </p:txBody>
      </p:sp>
    </p:spTree>
    <p:extLst>
      <p:ext uri="{BB962C8B-B14F-4D97-AF65-F5344CB8AC3E}">
        <p14:creationId xmlns:p14="http://schemas.microsoft.com/office/powerpoint/2010/main" val="346361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0000"/>
                </a:solidFill>
                <a:effectLst/>
              </a:rPr>
              <a:t>What should we monitor?</a:t>
            </a:r>
          </a:p>
        </p:txBody>
      </p:sp>
      <p:sp>
        <p:nvSpPr>
          <p:cNvPr id="5" name="Content Placeholder 2"/>
          <p:cNvSpPr txBox="1">
            <a:spLocks/>
          </p:cNvSpPr>
          <p:nvPr/>
        </p:nvSpPr>
        <p:spPr>
          <a:xfrm>
            <a:off x="1" y="1142545"/>
            <a:ext cx="8955090" cy="590176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2800" dirty="0"/>
              <a:t>To know (with evidence!) if our collective responses:</a:t>
            </a:r>
          </a:p>
          <a:p>
            <a:pPr marL="635000" lvl="1" indent="-555625" defTabSz="79375">
              <a:lnSpc>
                <a:spcPct val="150000"/>
              </a:lnSpc>
              <a:spcBef>
                <a:spcPts val="0"/>
              </a:spcBef>
              <a:buFont typeface="+mj-ea"/>
              <a:buAutoNum type="circleNumDbPlain"/>
            </a:pPr>
            <a:r>
              <a:rPr lang="en-GB" sz="2400" dirty="0"/>
              <a:t>Are appropriate and relevant </a:t>
            </a:r>
          </a:p>
          <a:p>
            <a:pPr marL="635000" lvl="1" indent="-555625" defTabSz="79375">
              <a:lnSpc>
                <a:spcPct val="150000"/>
              </a:lnSpc>
              <a:spcBef>
                <a:spcPts val="0"/>
              </a:spcBef>
              <a:buFont typeface="+mj-ea"/>
              <a:buAutoNum type="circleNumDbPlain"/>
            </a:pPr>
            <a:r>
              <a:rPr lang="en-GB" sz="2400" dirty="0"/>
              <a:t>Are timely and effective</a:t>
            </a:r>
            <a:endParaRPr lang="en-US" sz="2400" dirty="0"/>
          </a:p>
          <a:p>
            <a:pPr marL="635000" lvl="1" indent="-555625" defTabSz="79375">
              <a:lnSpc>
                <a:spcPct val="150000"/>
              </a:lnSpc>
              <a:spcBef>
                <a:spcPts val="0"/>
              </a:spcBef>
              <a:buFont typeface="+mj-ea"/>
              <a:buAutoNum type="circleNumDbPlain"/>
            </a:pPr>
            <a:r>
              <a:rPr lang="en-GB" sz="2400" dirty="0"/>
              <a:t>Strengthen local capacities and avoid negative effects</a:t>
            </a:r>
            <a:endParaRPr lang="en-US" sz="2400" dirty="0"/>
          </a:p>
          <a:p>
            <a:pPr marL="635000" lvl="1" indent="-555625" defTabSz="79375">
              <a:lnSpc>
                <a:spcPct val="150000"/>
              </a:lnSpc>
              <a:spcBef>
                <a:spcPts val="0"/>
              </a:spcBef>
              <a:buFont typeface="+mj-ea"/>
              <a:buAutoNum type="circleNumDbPlain"/>
            </a:pPr>
            <a:r>
              <a:rPr lang="en-GB" sz="2400" dirty="0"/>
              <a:t>Are based on communication, participation and feedback</a:t>
            </a:r>
            <a:endParaRPr lang="en-US" sz="2400" dirty="0"/>
          </a:p>
          <a:p>
            <a:pPr marL="635000" lvl="1" indent="-555625" defTabSz="79375">
              <a:lnSpc>
                <a:spcPct val="150000"/>
              </a:lnSpc>
              <a:spcBef>
                <a:spcPts val="0"/>
              </a:spcBef>
              <a:buFont typeface="+mj-ea"/>
              <a:buAutoNum type="circleNumDbPlain"/>
            </a:pPr>
            <a:r>
              <a:rPr lang="en-GB" sz="2400" dirty="0"/>
              <a:t>Provide safe, accessible complaints and response mechanisms</a:t>
            </a:r>
            <a:endParaRPr lang="en-US" sz="2400" dirty="0"/>
          </a:p>
          <a:p>
            <a:pPr marL="635000" lvl="1" indent="-555625" defTabSz="79375">
              <a:lnSpc>
                <a:spcPct val="150000"/>
              </a:lnSpc>
              <a:spcBef>
                <a:spcPts val="0"/>
              </a:spcBef>
              <a:buFont typeface="+mj-ea"/>
              <a:buAutoNum type="circleNumDbPlain"/>
            </a:pPr>
            <a:r>
              <a:rPr lang="en-GB" sz="2400" dirty="0"/>
              <a:t>Are coordinated and complementary</a:t>
            </a:r>
            <a:endParaRPr lang="en-US" sz="2400" dirty="0"/>
          </a:p>
          <a:p>
            <a:pPr marL="635000" lvl="1" indent="-555625" defTabSz="79375">
              <a:lnSpc>
                <a:spcPct val="150000"/>
              </a:lnSpc>
              <a:spcBef>
                <a:spcPts val="0"/>
              </a:spcBef>
              <a:buFont typeface="+mj-ea"/>
              <a:buAutoNum type="circleNumDbPlain"/>
            </a:pPr>
            <a:r>
              <a:rPr lang="en-GB" sz="2400" dirty="0"/>
              <a:t>Support continuous learning and improvements</a:t>
            </a:r>
            <a:endParaRPr lang="en-US" sz="2400" dirty="0"/>
          </a:p>
          <a:p>
            <a:pPr marL="635000" lvl="1" indent="-555625" defTabSz="79375">
              <a:lnSpc>
                <a:spcPct val="150000"/>
              </a:lnSpc>
              <a:spcBef>
                <a:spcPts val="0"/>
              </a:spcBef>
              <a:buFont typeface="+mj-ea"/>
              <a:buAutoNum type="circleNumDbPlain"/>
            </a:pPr>
            <a:r>
              <a:rPr lang="en-GB" sz="2400" dirty="0"/>
              <a:t>Are delivered by competent staff</a:t>
            </a:r>
            <a:endParaRPr lang="en-US" sz="2400" dirty="0"/>
          </a:p>
          <a:p>
            <a:pPr marL="635000" lvl="1" indent="-555625" defTabSz="79375">
              <a:lnSpc>
                <a:spcPct val="150000"/>
              </a:lnSpc>
              <a:spcBef>
                <a:spcPts val="0"/>
              </a:spcBef>
              <a:buFont typeface="+mj-ea"/>
              <a:buAutoNum type="circleNumDbPlain"/>
            </a:pPr>
            <a:r>
              <a:rPr lang="en-GB" sz="2400" dirty="0"/>
              <a:t>Use resources efficiently and effectively</a:t>
            </a:r>
            <a:endParaRPr lang="en-US" sz="2400" dirty="0">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4344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wipe(left)">
                                      <p:cBhvr>
                                        <p:cTn id="14" dur="500"/>
                                        <p:tgtEl>
                                          <p:spTgt spid="5">
                                            <p:txEl>
                                              <p:pRg st="2" end="2"/>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500"/>
                                        <p:tgtEl>
                                          <p:spTgt spid="5">
                                            <p:txEl>
                                              <p:pRg st="5" end="5"/>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left)">
                                      <p:cBhvr>
                                        <p:cTn id="30" dur="500"/>
                                        <p:tgtEl>
                                          <p:spTgt spid="5">
                                            <p:txEl>
                                              <p:pRg st="6" end="6"/>
                                            </p:tx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wipe(left)">
                                      <p:cBhvr>
                                        <p:cTn id="34" dur="500"/>
                                        <p:tgtEl>
                                          <p:spTgt spid="5">
                                            <p:txEl>
                                              <p:pRg st="7" end="7"/>
                                            </p:txEl>
                                          </p:spTgt>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wipe(left)">
                                      <p:cBhvr>
                                        <p:cTn id="38" dur="500"/>
                                        <p:tgtEl>
                                          <p:spTgt spid="5">
                                            <p:txEl>
                                              <p:pRg st="8" end="8"/>
                                            </p:txEl>
                                          </p:spTgt>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left)">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0000"/>
                </a:solidFill>
                <a:effectLst/>
              </a:rPr>
              <a:t>What should we monitor?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20552"/>
            <a:ext cx="5737448" cy="5737448"/>
          </a:xfrm>
          <a:prstGeom prst="rect">
            <a:avLst/>
          </a:prstGeom>
        </p:spPr>
      </p:pic>
    </p:spTree>
    <p:extLst>
      <p:ext uri="{BB962C8B-B14F-4D97-AF65-F5344CB8AC3E}">
        <p14:creationId xmlns:p14="http://schemas.microsoft.com/office/powerpoint/2010/main" val="14061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Why do we monitor?</a:t>
            </a:r>
          </a:p>
        </p:txBody>
      </p:sp>
      <p:sp>
        <p:nvSpPr>
          <p:cNvPr id="3" name="Content Placeholder 2"/>
          <p:cNvSpPr>
            <a:spLocks noGrp="1"/>
          </p:cNvSpPr>
          <p:nvPr>
            <p:ph idx="4294967295"/>
          </p:nvPr>
        </p:nvSpPr>
        <p:spPr>
          <a:xfrm>
            <a:off x="179512" y="1484784"/>
            <a:ext cx="4536504" cy="3778250"/>
          </a:xfrm>
        </p:spPr>
        <p:txBody>
          <a:bodyPr>
            <a:normAutofit fontScale="77500" lnSpcReduction="20000"/>
          </a:bodyPr>
          <a:lstStyle/>
          <a:p>
            <a:r>
              <a:rPr lang="en-AU" dirty="0"/>
              <a:t>Evidence base </a:t>
            </a:r>
          </a:p>
          <a:p>
            <a:r>
              <a:rPr lang="en-AU" dirty="0"/>
              <a:t>Decision making</a:t>
            </a:r>
          </a:p>
          <a:p>
            <a:r>
              <a:rPr lang="en-AU" dirty="0"/>
              <a:t>Accountability</a:t>
            </a:r>
          </a:p>
          <a:p>
            <a:pPr lvl="1"/>
            <a:r>
              <a:rPr lang="en-AU" dirty="0"/>
              <a:t>Communities</a:t>
            </a:r>
          </a:p>
          <a:p>
            <a:pPr lvl="1"/>
            <a:r>
              <a:rPr lang="en-AU" dirty="0"/>
              <a:t>Partners</a:t>
            </a:r>
          </a:p>
          <a:p>
            <a:pPr lvl="1"/>
            <a:r>
              <a:rPr lang="en-AU" dirty="0"/>
              <a:t>Donors</a:t>
            </a:r>
          </a:p>
          <a:p>
            <a:pPr lvl="1"/>
            <a:r>
              <a:rPr lang="en-AU" dirty="0"/>
              <a:t>Host government</a:t>
            </a:r>
          </a:p>
          <a:p>
            <a:pPr lvl="1"/>
            <a:r>
              <a:rPr lang="en-AU" dirty="0"/>
              <a:t>Global community</a:t>
            </a:r>
          </a:p>
          <a:p>
            <a:r>
              <a:rPr lang="en-AU" dirty="0"/>
              <a:t>Principled action</a:t>
            </a:r>
          </a:p>
          <a:p>
            <a:r>
              <a:rPr lang="en-AU" dirty="0"/>
              <a:t>Effectiveness</a:t>
            </a:r>
          </a:p>
          <a:p>
            <a:endParaRPr lang="en-AU" dirty="0"/>
          </a:p>
          <a:p>
            <a:pPr marL="0" indent="0">
              <a:buNone/>
            </a:pPr>
            <a:endParaRPr lang="en-AU" dirty="0"/>
          </a:p>
        </p:txBody>
      </p:sp>
      <p:pic>
        <p:nvPicPr>
          <p:cNvPr id="2050" name="Picture 2" descr="http://donate.worldvision.org/media/catalog/product/cache/1/image/310x/9df78eab33525d08d6e5fb8d27136e95/D/4/D400-1161-21_W10001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16832"/>
            <a:ext cx="3600400" cy="3600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3580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412776"/>
            <a:ext cx="8568952" cy="4031873"/>
          </a:xfrm>
          <a:prstGeom prst="rect">
            <a:avLst/>
          </a:prstGeom>
        </p:spPr>
        <p:txBody>
          <a:bodyPr wrap="square">
            <a:spAutoFit/>
          </a:bodyPr>
          <a:lstStyle/>
          <a:p>
            <a:pPr>
              <a:defRPr/>
            </a:pPr>
            <a:r>
              <a:rPr lang="en-GB" sz="3200" dirty="0">
                <a:cs typeface="Arial" charset="0"/>
              </a:rPr>
              <a:t>What other types of monitoring can clusters do?</a:t>
            </a:r>
          </a:p>
          <a:p>
            <a:pPr>
              <a:defRPr/>
            </a:pPr>
            <a:endParaRPr lang="en-GB" sz="3200" dirty="0">
              <a:cs typeface="Arial" charset="0"/>
            </a:endParaRPr>
          </a:p>
          <a:p>
            <a:pPr marL="342900" indent="-342900">
              <a:buFont typeface="Arial"/>
              <a:buChar char="•"/>
              <a:defRPr/>
            </a:pPr>
            <a:r>
              <a:rPr lang="en-GB" sz="3200" dirty="0">
                <a:cs typeface="Arial" charset="0"/>
              </a:rPr>
              <a:t>Context and situational monitoring</a:t>
            </a:r>
          </a:p>
          <a:p>
            <a:pPr marL="342900" indent="-342900">
              <a:buFont typeface="Arial"/>
              <a:buChar char="•"/>
              <a:defRPr/>
            </a:pPr>
            <a:r>
              <a:rPr lang="en-GB" sz="3200" dirty="0">
                <a:cs typeface="Arial" charset="0"/>
              </a:rPr>
              <a:t>Quality and consistency of interventions</a:t>
            </a:r>
          </a:p>
          <a:p>
            <a:pPr marL="342900" indent="-342900">
              <a:buFont typeface="Arial"/>
              <a:buChar char="•"/>
              <a:defRPr/>
            </a:pPr>
            <a:r>
              <a:rPr lang="en-GB" sz="3200" dirty="0">
                <a:cs typeface="Arial" charset="0"/>
              </a:rPr>
              <a:t>Satisfaction and feedback of affected people</a:t>
            </a:r>
          </a:p>
          <a:p>
            <a:pPr marL="342900" indent="-342900">
              <a:buFont typeface="Arial"/>
              <a:buChar char="•"/>
              <a:defRPr/>
            </a:pPr>
            <a:r>
              <a:rPr lang="en-GB" sz="3200" dirty="0">
                <a:cs typeface="Arial" charset="0"/>
              </a:rPr>
              <a:t>Cluster performance and working relations</a:t>
            </a:r>
          </a:p>
          <a:p>
            <a:pPr>
              <a:defRPr/>
            </a:pPr>
            <a:endParaRPr lang="en-GB" sz="3200" dirty="0">
              <a:cs typeface="Arial" charset="0"/>
            </a:endParaRPr>
          </a:p>
          <a:p>
            <a:pPr algn="ctr">
              <a:defRPr/>
            </a:pPr>
            <a:r>
              <a:rPr lang="en-GB" sz="3200" i="1" dirty="0">
                <a:cs typeface="Arial" charset="0"/>
              </a:rPr>
              <a:t>Not all monitoring needs to be formal!</a:t>
            </a:r>
          </a:p>
        </p:txBody>
      </p:sp>
      <p:sp>
        <p:nvSpPr>
          <p:cNvPr id="2" name="Title 1"/>
          <p:cNvSpPr>
            <a:spLocks noGrp="1"/>
          </p:cNvSpPr>
          <p:nvPr>
            <p:ph type="title"/>
          </p:nvPr>
        </p:nvSpPr>
        <p:spPr/>
        <p:txBody>
          <a:bodyPr/>
          <a:lstStyle/>
          <a:p>
            <a:r>
              <a:rPr lang="en-US" dirty="0">
                <a:solidFill>
                  <a:srgbClr val="000000"/>
                </a:solidFill>
                <a:effectLst/>
              </a:rPr>
              <a:t>Other types of monitoring?</a:t>
            </a:r>
          </a:p>
        </p:txBody>
      </p:sp>
    </p:spTree>
    <p:extLst>
      <p:ext uri="{BB962C8B-B14F-4D97-AF65-F5344CB8AC3E}">
        <p14:creationId xmlns:p14="http://schemas.microsoft.com/office/powerpoint/2010/main" val="139215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412776"/>
            <a:ext cx="8568952" cy="6678751"/>
          </a:xfrm>
          <a:prstGeom prst="rect">
            <a:avLst/>
          </a:prstGeom>
        </p:spPr>
        <p:txBody>
          <a:bodyPr wrap="square">
            <a:spAutoFit/>
          </a:bodyPr>
          <a:lstStyle/>
          <a:p>
            <a:pPr>
              <a:defRPr/>
            </a:pPr>
            <a:r>
              <a:rPr lang="en-GB" sz="2800" dirty="0">
                <a:cs typeface="Arial" charset="0"/>
              </a:rPr>
              <a:t>Define the most important information they will need in order to make informed collective decisions.  </a:t>
            </a:r>
          </a:p>
          <a:p>
            <a:pPr>
              <a:defRPr/>
            </a:pPr>
            <a:endParaRPr lang="en-GB" sz="2800" dirty="0">
              <a:cs typeface="Arial" charset="0"/>
            </a:endParaRPr>
          </a:p>
          <a:p>
            <a:pPr>
              <a:defRPr/>
            </a:pPr>
            <a:r>
              <a:rPr lang="en-GB" sz="2800" dirty="0">
                <a:cs typeface="Arial" charset="0"/>
              </a:rPr>
              <a:t>This includes defining how monitoring data will be collected, analysed and shared. </a:t>
            </a:r>
          </a:p>
          <a:p>
            <a:pPr>
              <a:defRPr/>
            </a:pPr>
            <a:endParaRPr lang="en-GB" sz="2800" dirty="0">
              <a:cs typeface="Arial" charset="0"/>
            </a:endParaRPr>
          </a:p>
          <a:p>
            <a:pPr>
              <a:defRPr/>
            </a:pPr>
            <a:r>
              <a:rPr lang="en-GB" sz="2800" dirty="0">
                <a:cs typeface="Arial" charset="0"/>
              </a:rPr>
              <a:t>The cluster can also define quality criteria for monitoring.</a:t>
            </a:r>
          </a:p>
          <a:p>
            <a:pPr>
              <a:defRPr/>
            </a:pPr>
            <a:endParaRPr lang="en-GB" sz="2800" dirty="0">
              <a:cs typeface="Arial" charset="0"/>
            </a:endParaRPr>
          </a:p>
          <a:p>
            <a:pPr>
              <a:defRPr/>
            </a:pPr>
            <a:r>
              <a:rPr lang="en-GB" sz="2800" dirty="0"/>
              <a:t>Important to remember that tools and approaches need to be adapted to the context, resources and capacities available</a:t>
            </a:r>
          </a:p>
          <a:p>
            <a:pPr>
              <a:defRPr/>
            </a:pPr>
            <a:endParaRPr lang="en-GB" sz="2400" dirty="0">
              <a:cs typeface="Arial" charset="0"/>
            </a:endParaRPr>
          </a:p>
          <a:p>
            <a:pPr>
              <a:defRPr/>
            </a:pPr>
            <a:endParaRPr lang="en-GB" sz="2400" dirty="0">
              <a:cs typeface="Arial" charset="0"/>
            </a:endParaRPr>
          </a:p>
          <a:p>
            <a:pPr marL="571500" indent="-571500">
              <a:buFont typeface="Arial"/>
              <a:buChar char="•"/>
              <a:defRPr/>
            </a:pPr>
            <a:endParaRPr lang="en-GB" sz="2400" dirty="0">
              <a:cs typeface="Arial" charset="0"/>
            </a:endParaRPr>
          </a:p>
          <a:p>
            <a:pPr marL="571500" indent="-571500">
              <a:buFont typeface="Arial"/>
              <a:buChar char="•"/>
              <a:defRPr/>
            </a:pPr>
            <a:endParaRPr lang="en-GB" sz="2400" dirty="0">
              <a:cs typeface="Arial" charset="0"/>
            </a:endParaRPr>
          </a:p>
          <a:p>
            <a:pPr algn="ctr">
              <a:defRPr/>
            </a:pPr>
            <a:endParaRPr lang="en-GB" sz="2400" b="1" i="1" dirty="0">
              <a:cs typeface="Arial" charset="0"/>
            </a:endParaRPr>
          </a:p>
        </p:txBody>
      </p:sp>
      <p:sp>
        <p:nvSpPr>
          <p:cNvPr id="2" name="Title 1"/>
          <p:cNvSpPr>
            <a:spLocks noGrp="1"/>
          </p:cNvSpPr>
          <p:nvPr>
            <p:ph type="title"/>
          </p:nvPr>
        </p:nvSpPr>
        <p:spPr/>
        <p:txBody>
          <a:bodyPr/>
          <a:lstStyle/>
          <a:p>
            <a:r>
              <a:rPr lang="en-US" dirty="0"/>
              <a:t>Role of the NC in Monitoring</a:t>
            </a:r>
          </a:p>
        </p:txBody>
      </p:sp>
      <p:sp>
        <p:nvSpPr>
          <p:cNvPr id="4" name="TextBox 3"/>
          <p:cNvSpPr txBox="1"/>
          <p:nvPr/>
        </p:nvSpPr>
        <p:spPr>
          <a:xfrm rot="20577938">
            <a:off x="1854909" y="2500498"/>
            <a:ext cx="6333826" cy="2554545"/>
          </a:xfrm>
          <a:prstGeom prst="rect">
            <a:avLst/>
          </a:prstGeom>
          <a:solidFill>
            <a:schemeClr val="tx2"/>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en-US" sz="3200" dirty="0">
              <a:solidFill>
                <a:schemeClr val="bg1"/>
              </a:solidFill>
            </a:endParaRPr>
          </a:p>
          <a:p>
            <a:pPr algn="ctr"/>
            <a:r>
              <a:rPr lang="en-US" sz="3200" dirty="0">
                <a:solidFill>
                  <a:schemeClr val="bg1"/>
                </a:solidFill>
              </a:rPr>
              <a:t>Use the SAG, create a monitoring </a:t>
            </a:r>
            <a:r>
              <a:rPr lang="en-US" sz="3200" dirty="0" err="1">
                <a:solidFill>
                  <a:schemeClr val="bg1"/>
                </a:solidFill>
              </a:rPr>
              <a:t>TWiG</a:t>
            </a:r>
            <a:r>
              <a:rPr lang="en-US" sz="3200" dirty="0">
                <a:solidFill>
                  <a:schemeClr val="bg1"/>
                </a:solidFill>
              </a:rPr>
              <a:t> or define indicators collectively with Cluster partners!!</a:t>
            </a:r>
          </a:p>
          <a:p>
            <a:pPr algn="ctr"/>
            <a:endParaRPr lang="en-US" sz="3200" b="1" dirty="0">
              <a:latin typeface="+mn-lt"/>
            </a:endParaRPr>
          </a:p>
        </p:txBody>
      </p:sp>
    </p:spTree>
    <p:extLst>
      <p:ext uri="{BB962C8B-B14F-4D97-AF65-F5344CB8AC3E}">
        <p14:creationId xmlns:p14="http://schemas.microsoft.com/office/powerpoint/2010/main" val="42794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96753"/>
            <a:ext cx="5148064" cy="2016224"/>
          </a:xfrm>
        </p:spPr>
        <p:txBody>
          <a:bodyPr>
            <a:normAutofit fontScale="92500"/>
          </a:bodyPr>
          <a:lstStyle/>
          <a:p>
            <a:pPr marL="0" indent="0">
              <a:buNone/>
            </a:pPr>
            <a:r>
              <a:rPr lang="en-GB" dirty="0"/>
              <a:t>Repository of baseline, output, </a:t>
            </a:r>
          </a:p>
          <a:p>
            <a:pPr marL="0" indent="0">
              <a:buNone/>
            </a:pPr>
            <a:r>
              <a:rPr lang="en-GB" dirty="0"/>
              <a:t>outcome, process indicators </a:t>
            </a:r>
          </a:p>
          <a:p>
            <a:pPr marL="0" indent="0">
              <a:buNone/>
            </a:pPr>
            <a:r>
              <a:rPr lang="en-GB" dirty="0"/>
              <a:t>related to nutrition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0968"/>
            <a:ext cx="5469145" cy="3717032"/>
          </a:xfrm>
          <a:prstGeom prst="rect">
            <a:avLst/>
          </a:prstGeom>
        </p:spPr>
      </p:pic>
      <p:sp>
        <p:nvSpPr>
          <p:cNvPr id="7" name="Rectangle 6"/>
          <p:cNvSpPr/>
          <p:nvPr/>
        </p:nvSpPr>
        <p:spPr>
          <a:xfrm rot="665110">
            <a:off x="628074" y="4873421"/>
            <a:ext cx="2880320" cy="1200329"/>
          </a:xfrm>
          <a:prstGeom prst="rect">
            <a:avLst/>
          </a:prstGeom>
          <a:solidFill>
            <a:schemeClr val="tx2"/>
          </a:solidFill>
          <a:scene3d>
            <a:camera prst="isometricOffAxis2Top"/>
            <a:lightRig rig="threePt" dir="t"/>
          </a:scene3d>
          <a:sp3d>
            <a:bevelT w="165100" prst="coolSlant"/>
          </a:sp3d>
        </p:spPr>
        <p:txBody>
          <a:bodyPr wrap="square" lIns="91440" tIns="45720" rIns="91440" bIns="45720">
            <a:spAutoFit/>
          </a:bodyPr>
          <a:lstStyle/>
          <a:p>
            <a:pPr algn="ctr"/>
            <a:r>
              <a:rPr lang="en-US" sz="3600" b="0" cap="none" spc="0" dirty="0">
                <a:ln w="0"/>
                <a:solidFill>
                  <a:schemeClr val="bg1"/>
                </a:solidFill>
                <a:effectLst>
                  <a:outerShdw blurRad="38100" dist="25400" dir="5400000" algn="ctr" rotWithShape="0">
                    <a:srgbClr val="6E747A">
                      <a:alpha val="43000"/>
                    </a:srgbClr>
                  </a:outerShdw>
                </a:effectLst>
                <a:latin typeface="Browallia New" panose="020B0604020202020204" pitchFamily="34" charset="-34"/>
                <a:cs typeface="Browallia New" panose="020B0604020202020204" pitchFamily="34" charset="-34"/>
              </a:rPr>
              <a:t>Repository on </a:t>
            </a:r>
          </a:p>
          <a:p>
            <a:pPr algn="ctr"/>
            <a:r>
              <a:rPr lang="en-US" sz="3600" b="0" cap="none" spc="0" dirty="0">
                <a:ln w="0"/>
                <a:solidFill>
                  <a:schemeClr val="bg1"/>
                </a:solidFill>
                <a:effectLst>
                  <a:outerShdw blurRad="38100" dist="25400" dir="5400000" algn="ctr" rotWithShape="0">
                    <a:srgbClr val="6E747A">
                      <a:alpha val="43000"/>
                    </a:srgbClr>
                  </a:outerShdw>
                </a:effectLst>
                <a:latin typeface="Browallia New" panose="020B0604020202020204" pitchFamily="34" charset="-34"/>
                <a:cs typeface="Browallia New" panose="020B0604020202020204" pitchFamily="34" charset="-34"/>
              </a:rPr>
              <a:t>Nutrition Indicators</a:t>
            </a:r>
          </a:p>
        </p:txBody>
      </p:sp>
      <p:pic>
        <p:nvPicPr>
          <p:cNvPr id="8" name="Picture 7"/>
          <p:cNvPicPr>
            <a:picLocks noChangeAspect="1"/>
          </p:cNvPicPr>
          <p:nvPr/>
        </p:nvPicPr>
        <p:blipFill rotWithShape="1">
          <a:blip r:embed="rId4"/>
          <a:srcRect l="3512" t="782" r="7386" b="22437"/>
          <a:stretch/>
        </p:blipFill>
        <p:spPr>
          <a:xfrm rot="780802">
            <a:off x="3834144" y="2876056"/>
            <a:ext cx="5201449" cy="2519956"/>
          </a:xfrm>
          <a:prstGeom prst="rect">
            <a:avLst/>
          </a:prstGeom>
        </p:spPr>
      </p:pic>
      <p:sp>
        <p:nvSpPr>
          <p:cNvPr id="4" name="Title 3"/>
          <p:cNvSpPr>
            <a:spLocks noGrp="1"/>
          </p:cNvSpPr>
          <p:nvPr>
            <p:ph type="title"/>
          </p:nvPr>
        </p:nvSpPr>
        <p:spPr/>
        <p:txBody>
          <a:bodyPr/>
          <a:lstStyle/>
          <a:p>
            <a:r>
              <a:rPr lang="en-US" dirty="0"/>
              <a:t>Nutrition Indicators</a:t>
            </a:r>
          </a:p>
        </p:txBody>
      </p:sp>
    </p:spTree>
    <p:extLst>
      <p:ext uri="{BB962C8B-B14F-4D97-AF65-F5344CB8AC3E}">
        <p14:creationId xmlns:p14="http://schemas.microsoft.com/office/powerpoint/2010/main" val="181631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Nutrition Indicators</a:t>
            </a:r>
          </a:p>
        </p:txBody>
      </p:sp>
      <p:pic>
        <p:nvPicPr>
          <p:cNvPr id="3" name="Picture 2"/>
          <p:cNvPicPr>
            <a:picLocks noChangeAspect="1"/>
          </p:cNvPicPr>
          <p:nvPr/>
        </p:nvPicPr>
        <p:blipFill>
          <a:blip r:embed="rId3"/>
          <a:stretch>
            <a:fillRect/>
          </a:stretch>
        </p:blipFill>
        <p:spPr>
          <a:xfrm>
            <a:off x="0" y="1128271"/>
            <a:ext cx="9076224" cy="5722883"/>
          </a:xfrm>
          <a:prstGeom prst="rect">
            <a:avLst/>
          </a:prstGeom>
        </p:spPr>
      </p:pic>
    </p:spTree>
    <p:extLst>
      <p:ext uri="{BB962C8B-B14F-4D97-AF65-F5344CB8AC3E}">
        <p14:creationId xmlns:p14="http://schemas.microsoft.com/office/powerpoint/2010/main" val="100460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4800" dirty="0">
                <a:solidFill>
                  <a:srgbClr val="000000"/>
                </a:solidFill>
                <a:effectLst/>
              </a:rPr>
              <a:t>Objectives of the session </a:t>
            </a:r>
            <a:endParaRPr lang="en-GB" sz="4800" dirty="0">
              <a:solidFill>
                <a:srgbClr val="000000"/>
              </a:solidFill>
              <a:effectLst/>
            </a:endParaRPr>
          </a:p>
        </p:txBody>
      </p:sp>
      <p:sp>
        <p:nvSpPr>
          <p:cNvPr id="16387" name="Rectangle 3"/>
          <p:cNvSpPr>
            <a:spLocks noGrp="1" noChangeArrowheads="1"/>
          </p:cNvSpPr>
          <p:nvPr>
            <p:ph idx="4294967295"/>
          </p:nvPr>
        </p:nvSpPr>
        <p:spPr>
          <a:xfrm>
            <a:off x="395536" y="1556792"/>
            <a:ext cx="8089900" cy="5040560"/>
          </a:xfrm>
        </p:spPr>
        <p:txBody>
          <a:bodyPr>
            <a:noAutofit/>
          </a:bodyPr>
          <a:lstStyle/>
          <a:p>
            <a:pPr marL="0" indent="0">
              <a:buNone/>
            </a:pPr>
            <a:r>
              <a:rPr lang="en-GB" sz="2800" dirty="0"/>
              <a:t>By the end of this session, participants will be able to:</a:t>
            </a:r>
          </a:p>
          <a:p>
            <a:pPr marL="0" indent="0">
              <a:buNone/>
            </a:pPr>
            <a:endParaRPr lang="en-GB" sz="2800" dirty="0"/>
          </a:p>
          <a:p>
            <a:pPr>
              <a:lnSpc>
                <a:spcPct val="150000"/>
              </a:lnSpc>
              <a:buFont typeface="Wingdings" charset="2"/>
              <a:buChar char="ü"/>
            </a:pPr>
            <a:r>
              <a:rPr lang="en-GB" sz="2800" dirty="0"/>
              <a:t>Link planning to implementation and monitoring</a:t>
            </a:r>
          </a:p>
          <a:p>
            <a:pPr lvl="0">
              <a:lnSpc>
                <a:spcPct val="150000"/>
              </a:lnSpc>
              <a:buFont typeface="Wingdings" charset="2"/>
              <a:buChar char="ü"/>
            </a:pPr>
            <a:r>
              <a:rPr lang="en-GB" sz="2800" dirty="0"/>
              <a:t>Explain the role of the partners in implementation</a:t>
            </a:r>
          </a:p>
          <a:p>
            <a:pPr lvl="0">
              <a:lnSpc>
                <a:spcPct val="150000"/>
              </a:lnSpc>
              <a:buFont typeface="Wingdings" charset="2"/>
              <a:buChar char="ü"/>
            </a:pPr>
            <a:r>
              <a:rPr lang="en-GB" sz="2800" dirty="0"/>
              <a:t>Summarise the importance of monitoring</a:t>
            </a:r>
          </a:p>
          <a:p>
            <a:pPr lvl="0">
              <a:lnSpc>
                <a:spcPct val="150000"/>
              </a:lnSpc>
              <a:buFont typeface="Wingdings" charset="2"/>
              <a:buChar char="ü"/>
            </a:pPr>
            <a:r>
              <a:rPr lang="en-GB" sz="2800" dirty="0"/>
              <a:t>List ways to improve cluster monitoring</a:t>
            </a:r>
          </a:p>
          <a:p>
            <a:pPr lvl="0">
              <a:lnSpc>
                <a:spcPct val="150000"/>
              </a:lnSpc>
              <a:buFont typeface="Wingdings" charset="2"/>
              <a:buChar char="ü"/>
            </a:pPr>
            <a:r>
              <a:rPr lang="en-GB" sz="2800" dirty="0"/>
              <a:t>Use the repository of nutritional and AAP indicators</a:t>
            </a:r>
          </a:p>
        </p:txBody>
      </p:sp>
    </p:spTree>
    <p:extLst>
      <p:ext uri="{BB962C8B-B14F-4D97-AF65-F5344CB8AC3E}">
        <p14:creationId xmlns:p14="http://schemas.microsoft.com/office/powerpoint/2010/main" val="324504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0000"/>
                </a:solidFill>
                <a:effectLst/>
              </a:rPr>
              <a:t>Repository of Nutrition Indicators</a:t>
            </a:r>
            <a:endParaRPr lang="en-US" dirty="0">
              <a:solidFill>
                <a:srgbClr val="000000"/>
              </a:solidFill>
              <a:effectLst/>
            </a:endParaRPr>
          </a:p>
        </p:txBody>
      </p:sp>
      <p:sp>
        <p:nvSpPr>
          <p:cNvPr id="3" name="Content Placeholder 2"/>
          <p:cNvSpPr>
            <a:spLocks noGrp="1"/>
          </p:cNvSpPr>
          <p:nvPr>
            <p:ph idx="4294967295"/>
          </p:nvPr>
        </p:nvSpPr>
        <p:spPr>
          <a:xfrm>
            <a:off x="395536" y="1412776"/>
            <a:ext cx="8229600" cy="3778250"/>
          </a:xfrm>
        </p:spPr>
        <p:txBody>
          <a:bodyPr>
            <a:normAutofit/>
          </a:bodyPr>
          <a:lstStyle/>
          <a:p>
            <a:r>
              <a:rPr lang="en-GB" u="sng" dirty="0">
                <a:hlinkClick r:id="rId2"/>
              </a:rPr>
              <a:t>https://ir.hpc.tools/en/applications/ir/indicators/global-clusters/9</a:t>
            </a:r>
            <a:r>
              <a:rPr lang="en-GB" u="sng" dirty="0"/>
              <a:t> </a:t>
            </a:r>
          </a:p>
          <a:p>
            <a:pPr marL="0" indent="0">
              <a:buNone/>
            </a:pPr>
            <a:endParaRPr lang="en-GB" dirty="0"/>
          </a:p>
          <a:p>
            <a:pPr marL="0" indent="0">
              <a:buNone/>
            </a:pPr>
            <a:r>
              <a:rPr lang="en-GB" dirty="0"/>
              <a:t>NOTE:</a:t>
            </a:r>
          </a:p>
          <a:p>
            <a:pPr marL="0" indent="0">
              <a:buNone/>
            </a:pPr>
            <a:r>
              <a:rPr lang="en-GB" sz="2800" i="1" dirty="0"/>
              <a:t>The GNC Operational Framework for AAP includes several sample indicators around community engagement that NC can adapt and use.</a:t>
            </a:r>
          </a:p>
          <a:p>
            <a:endParaRPr lang="en-GB" dirty="0"/>
          </a:p>
          <a:p>
            <a:endParaRPr lang="en-GB" dirty="0"/>
          </a:p>
        </p:txBody>
      </p:sp>
    </p:spTree>
    <p:extLst>
      <p:ext uri="{BB962C8B-B14F-4D97-AF65-F5344CB8AC3E}">
        <p14:creationId xmlns:p14="http://schemas.microsoft.com/office/powerpoint/2010/main" val="1191273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ffectLst/>
              </a:rPr>
              <a:t>Group Work</a:t>
            </a:r>
          </a:p>
        </p:txBody>
      </p:sp>
      <p:sp>
        <p:nvSpPr>
          <p:cNvPr id="7" name="Content Placeholder 6"/>
          <p:cNvSpPr>
            <a:spLocks noGrp="1"/>
          </p:cNvSpPr>
          <p:nvPr>
            <p:ph idx="4294967295"/>
          </p:nvPr>
        </p:nvSpPr>
        <p:spPr>
          <a:xfrm>
            <a:off x="323528" y="1773262"/>
            <a:ext cx="8496944" cy="4464050"/>
          </a:xfrm>
        </p:spPr>
        <p:txBody>
          <a:bodyPr>
            <a:noAutofit/>
          </a:bodyPr>
          <a:lstStyle/>
          <a:p>
            <a:pPr marL="0" indent="0">
              <a:buNone/>
            </a:pPr>
            <a:r>
              <a:rPr lang="en-GB" dirty="0">
                <a:solidFill>
                  <a:srgbClr val="000000"/>
                </a:solidFill>
              </a:rPr>
              <a:t>In small groups</a:t>
            </a:r>
          </a:p>
          <a:p>
            <a:pPr marL="0" indent="0">
              <a:buNone/>
            </a:pPr>
            <a:r>
              <a:rPr lang="en-GB" dirty="0">
                <a:solidFill>
                  <a:srgbClr val="000000"/>
                </a:solidFill>
              </a:rPr>
              <a:t> </a:t>
            </a:r>
          </a:p>
          <a:p>
            <a:r>
              <a:rPr lang="en-GB" dirty="0">
                <a:solidFill>
                  <a:srgbClr val="000000"/>
                </a:solidFill>
              </a:rPr>
              <a:t>Develop 1 </a:t>
            </a:r>
            <a:r>
              <a:rPr lang="en-GB" i="1" dirty="0">
                <a:solidFill>
                  <a:srgbClr val="000000"/>
                </a:solidFill>
              </a:rPr>
              <a:t>people-centred </a:t>
            </a:r>
            <a:r>
              <a:rPr lang="en-GB" dirty="0">
                <a:solidFill>
                  <a:srgbClr val="000000"/>
                </a:solidFill>
              </a:rPr>
              <a:t>indicator and 1 </a:t>
            </a:r>
            <a:r>
              <a:rPr lang="en-GB" i="1" dirty="0">
                <a:solidFill>
                  <a:srgbClr val="000000"/>
                </a:solidFill>
              </a:rPr>
              <a:t>technical</a:t>
            </a:r>
            <a:r>
              <a:rPr lang="en-GB" dirty="0">
                <a:solidFill>
                  <a:srgbClr val="000000"/>
                </a:solidFill>
              </a:rPr>
              <a:t> indicator to help measure and understand if the cluster is addressing the priority needs of affected populations.</a:t>
            </a:r>
          </a:p>
          <a:p>
            <a:pPr marL="0" indent="0">
              <a:buNone/>
            </a:pPr>
            <a:endParaRPr lang="en-GB" dirty="0">
              <a:solidFill>
                <a:srgbClr val="000000"/>
              </a:solidFill>
            </a:endParaRPr>
          </a:p>
          <a:p>
            <a:pPr marL="0" indent="0">
              <a:buNone/>
            </a:pPr>
            <a:r>
              <a:rPr lang="en-GB" dirty="0">
                <a:solidFill>
                  <a:srgbClr val="000000"/>
                </a:solidFill>
              </a:rPr>
              <a:t>We will use the CHS as a framework.</a:t>
            </a:r>
          </a:p>
        </p:txBody>
      </p:sp>
    </p:spTree>
    <p:extLst>
      <p:ext uri="{BB962C8B-B14F-4D97-AF65-F5344CB8AC3E}">
        <p14:creationId xmlns:p14="http://schemas.microsoft.com/office/powerpoint/2010/main" val="18018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should we monitor?</a:t>
            </a:r>
          </a:p>
        </p:txBody>
      </p:sp>
      <p:sp>
        <p:nvSpPr>
          <p:cNvPr id="5" name="Content Placeholder 2"/>
          <p:cNvSpPr txBox="1">
            <a:spLocks/>
          </p:cNvSpPr>
          <p:nvPr/>
        </p:nvSpPr>
        <p:spPr>
          <a:xfrm>
            <a:off x="1" y="1142545"/>
            <a:ext cx="8955090" cy="590176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2800" dirty="0"/>
              <a:t>To know (with evidence!) if our collective responses:</a:t>
            </a:r>
          </a:p>
          <a:p>
            <a:pPr marL="635000" lvl="1" indent="-555625" defTabSz="79375">
              <a:lnSpc>
                <a:spcPct val="150000"/>
              </a:lnSpc>
              <a:spcBef>
                <a:spcPts val="0"/>
              </a:spcBef>
              <a:buFont typeface="+mj-ea"/>
              <a:buAutoNum type="circleNumDbPlain"/>
            </a:pPr>
            <a:r>
              <a:rPr lang="en-GB" sz="2400" dirty="0"/>
              <a:t>Are appropriate and relevant </a:t>
            </a:r>
          </a:p>
          <a:p>
            <a:pPr marL="635000" lvl="1" indent="-555625" defTabSz="79375">
              <a:lnSpc>
                <a:spcPct val="150000"/>
              </a:lnSpc>
              <a:spcBef>
                <a:spcPts val="0"/>
              </a:spcBef>
              <a:buFont typeface="+mj-ea"/>
              <a:buAutoNum type="circleNumDbPlain"/>
            </a:pPr>
            <a:r>
              <a:rPr lang="en-GB" sz="2400" dirty="0"/>
              <a:t>Are timely and effective</a:t>
            </a:r>
            <a:endParaRPr lang="en-US" sz="2400" dirty="0"/>
          </a:p>
          <a:p>
            <a:pPr marL="635000" lvl="1" indent="-555625" defTabSz="79375">
              <a:lnSpc>
                <a:spcPct val="150000"/>
              </a:lnSpc>
              <a:spcBef>
                <a:spcPts val="0"/>
              </a:spcBef>
              <a:buFont typeface="+mj-ea"/>
              <a:buAutoNum type="circleNumDbPlain"/>
            </a:pPr>
            <a:r>
              <a:rPr lang="en-GB" sz="2400" dirty="0"/>
              <a:t>Strengthen local capacities and avoid negative effects</a:t>
            </a:r>
            <a:endParaRPr lang="en-US" sz="2400" dirty="0"/>
          </a:p>
          <a:p>
            <a:pPr marL="635000" lvl="1" indent="-555625" defTabSz="79375">
              <a:lnSpc>
                <a:spcPct val="150000"/>
              </a:lnSpc>
              <a:spcBef>
                <a:spcPts val="0"/>
              </a:spcBef>
              <a:buFont typeface="+mj-ea"/>
              <a:buAutoNum type="circleNumDbPlain"/>
            </a:pPr>
            <a:r>
              <a:rPr lang="en-GB" sz="2400" dirty="0"/>
              <a:t>Are based on communication, participation and feedback</a:t>
            </a:r>
            <a:endParaRPr lang="en-US" sz="2400" dirty="0"/>
          </a:p>
          <a:p>
            <a:pPr marL="635000" lvl="1" indent="-555625" defTabSz="79375">
              <a:lnSpc>
                <a:spcPct val="150000"/>
              </a:lnSpc>
              <a:spcBef>
                <a:spcPts val="0"/>
              </a:spcBef>
              <a:buFont typeface="+mj-ea"/>
              <a:buAutoNum type="circleNumDbPlain"/>
            </a:pPr>
            <a:r>
              <a:rPr lang="en-GB" sz="2400" dirty="0"/>
              <a:t>Provide safe, accessible complaints and response mechanisms</a:t>
            </a:r>
            <a:endParaRPr lang="en-US" sz="2400" dirty="0"/>
          </a:p>
          <a:p>
            <a:pPr marL="635000" lvl="1" indent="-555625" defTabSz="79375">
              <a:lnSpc>
                <a:spcPct val="150000"/>
              </a:lnSpc>
              <a:spcBef>
                <a:spcPts val="0"/>
              </a:spcBef>
              <a:buFont typeface="+mj-ea"/>
              <a:buAutoNum type="circleNumDbPlain"/>
            </a:pPr>
            <a:r>
              <a:rPr lang="en-GB" sz="2400" dirty="0"/>
              <a:t>Are coordinated and complementary</a:t>
            </a:r>
            <a:endParaRPr lang="en-US" sz="2400" dirty="0"/>
          </a:p>
          <a:p>
            <a:pPr marL="635000" lvl="1" indent="-555625" defTabSz="79375">
              <a:lnSpc>
                <a:spcPct val="150000"/>
              </a:lnSpc>
              <a:spcBef>
                <a:spcPts val="0"/>
              </a:spcBef>
              <a:buFont typeface="+mj-ea"/>
              <a:buAutoNum type="circleNumDbPlain"/>
            </a:pPr>
            <a:r>
              <a:rPr lang="en-GB" sz="2400" dirty="0"/>
              <a:t>Support continuous learning and improvements</a:t>
            </a:r>
            <a:endParaRPr lang="en-US" sz="2400" dirty="0"/>
          </a:p>
          <a:p>
            <a:pPr marL="635000" lvl="1" indent="-555625" defTabSz="79375">
              <a:lnSpc>
                <a:spcPct val="150000"/>
              </a:lnSpc>
              <a:spcBef>
                <a:spcPts val="0"/>
              </a:spcBef>
              <a:buFont typeface="+mj-ea"/>
              <a:buAutoNum type="circleNumDbPlain"/>
            </a:pPr>
            <a:r>
              <a:rPr lang="en-GB" sz="2400" dirty="0"/>
              <a:t>Are delivered by competent staff</a:t>
            </a:r>
            <a:endParaRPr lang="en-US" sz="2400" dirty="0"/>
          </a:p>
          <a:p>
            <a:pPr marL="635000" lvl="1" indent="-555625" defTabSz="79375">
              <a:lnSpc>
                <a:spcPct val="150000"/>
              </a:lnSpc>
              <a:spcBef>
                <a:spcPts val="0"/>
              </a:spcBef>
              <a:buFont typeface="+mj-ea"/>
              <a:buAutoNum type="circleNumDbPlain"/>
            </a:pPr>
            <a:r>
              <a:rPr lang="en-GB" sz="2400" dirty="0"/>
              <a:t>Use resources efficiently and effectively</a:t>
            </a:r>
            <a:endParaRPr lang="en-US" sz="2400" dirty="0">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3199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wipe(left)">
                                      <p:cBhvr>
                                        <p:cTn id="14" dur="500"/>
                                        <p:tgtEl>
                                          <p:spTgt spid="5">
                                            <p:txEl>
                                              <p:pRg st="2" end="2"/>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500"/>
                                        <p:tgtEl>
                                          <p:spTgt spid="5">
                                            <p:txEl>
                                              <p:pRg st="5" end="5"/>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left)">
                                      <p:cBhvr>
                                        <p:cTn id="30" dur="500"/>
                                        <p:tgtEl>
                                          <p:spTgt spid="5">
                                            <p:txEl>
                                              <p:pRg st="6" end="6"/>
                                            </p:tx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wipe(left)">
                                      <p:cBhvr>
                                        <p:cTn id="34" dur="500"/>
                                        <p:tgtEl>
                                          <p:spTgt spid="5">
                                            <p:txEl>
                                              <p:pRg st="7" end="7"/>
                                            </p:txEl>
                                          </p:spTgt>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wipe(left)">
                                      <p:cBhvr>
                                        <p:cTn id="38" dur="500"/>
                                        <p:tgtEl>
                                          <p:spTgt spid="5">
                                            <p:txEl>
                                              <p:pRg st="8" end="8"/>
                                            </p:txEl>
                                          </p:spTgt>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left)">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Awareness Test</a:t>
            </a:r>
          </a:p>
        </p:txBody>
      </p:sp>
      <p:pic>
        <p:nvPicPr>
          <p:cNvPr id="3074" name="Picture 2" descr="http://laticsdrivertraining.com/images/videosplash/video-splash-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32856"/>
            <a:ext cx="5400600" cy="40311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286000" y="2690336"/>
            <a:ext cx="4572000" cy="1477328"/>
          </a:xfrm>
          <a:prstGeom prst="rect">
            <a:avLst/>
          </a:prstGeom>
        </p:spPr>
        <p:txBody>
          <a:bodyPr>
            <a:spAutoFit/>
          </a:bodyPr>
          <a:lstStyle/>
          <a:p>
            <a:r>
              <a:rPr lang="en-GB" dirty="0"/>
              <a:t>Important to consider how feedback data will be aggregated and analysed, and how it will be used for decision-making</a:t>
            </a:r>
          </a:p>
          <a:p>
            <a:r>
              <a:rPr lang="en-GB" dirty="0"/>
              <a:t>Don’t forget to feedback to communities on how issues are being addressed</a:t>
            </a:r>
          </a:p>
        </p:txBody>
      </p:sp>
    </p:spTree>
    <p:extLst>
      <p:ext uri="{BB962C8B-B14F-4D97-AF65-F5344CB8AC3E}">
        <p14:creationId xmlns:p14="http://schemas.microsoft.com/office/powerpoint/2010/main" val="1797204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0000"/>
                </a:solidFill>
                <a:effectLst/>
              </a:rPr>
              <a:t>Common Challenges</a:t>
            </a:r>
          </a:p>
        </p:txBody>
      </p:sp>
      <p:sp>
        <p:nvSpPr>
          <p:cNvPr id="3" name="Content Placeholder 2"/>
          <p:cNvSpPr>
            <a:spLocks noGrp="1"/>
          </p:cNvSpPr>
          <p:nvPr>
            <p:ph idx="4294967295"/>
          </p:nvPr>
        </p:nvSpPr>
        <p:spPr>
          <a:xfrm>
            <a:off x="539552" y="1340768"/>
            <a:ext cx="8229600" cy="5040560"/>
          </a:xfrm>
        </p:spPr>
        <p:txBody>
          <a:bodyPr>
            <a:noAutofit/>
          </a:bodyPr>
          <a:lstStyle/>
          <a:p>
            <a:r>
              <a:rPr lang="en-GB" sz="2400" dirty="0"/>
              <a:t>Collecting too much or too little data</a:t>
            </a:r>
          </a:p>
          <a:p>
            <a:r>
              <a:rPr lang="en-GB" sz="2400" dirty="0"/>
              <a:t>Poor linkage (situation monitoring &amp; standard indicator)</a:t>
            </a:r>
          </a:p>
          <a:p>
            <a:r>
              <a:rPr lang="en-GB" sz="2400" dirty="0"/>
              <a:t>Inadequate participation of NC &amp; affected communities</a:t>
            </a:r>
          </a:p>
          <a:p>
            <a:r>
              <a:rPr lang="en-GB" sz="2400" dirty="0"/>
              <a:t>Duplication</a:t>
            </a:r>
          </a:p>
          <a:p>
            <a:r>
              <a:rPr lang="en-GB" sz="2400" dirty="0"/>
              <a:t>Finding agreement (tools/approaches) </a:t>
            </a:r>
          </a:p>
          <a:p>
            <a:r>
              <a:rPr lang="en-GB" sz="2400" dirty="0"/>
              <a:t>Adapting tools to context, available resources and capacities</a:t>
            </a:r>
          </a:p>
          <a:p>
            <a:r>
              <a:rPr lang="en-GB" sz="2400" dirty="0"/>
              <a:t>Inadequate or wrong baseline data</a:t>
            </a:r>
          </a:p>
          <a:p>
            <a:r>
              <a:rPr lang="en-GB" sz="2400" dirty="0"/>
              <a:t>One-off monitoring instead of continuous monitoring</a:t>
            </a:r>
          </a:p>
          <a:p>
            <a:r>
              <a:rPr lang="en-GB" sz="2400" dirty="0"/>
              <a:t>Systematically collecting qualitative data on views of communities </a:t>
            </a:r>
          </a:p>
          <a:p>
            <a:r>
              <a:rPr lang="en-GB" sz="2400" dirty="0"/>
              <a:t>Fostering joint approaches and aggregating data </a:t>
            </a:r>
          </a:p>
          <a:p>
            <a:r>
              <a:rPr lang="en-GB" sz="2400" dirty="0"/>
              <a:t>MAKING SENSE OF THE DATA! </a:t>
            </a:r>
          </a:p>
          <a:p>
            <a:endParaRPr lang="en-GB" sz="2400" dirty="0"/>
          </a:p>
          <a:p>
            <a:endParaRPr lang="en-GB" sz="2400" dirty="0"/>
          </a:p>
          <a:p>
            <a:pPr marL="0" indent="0">
              <a:buNone/>
            </a:pPr>
            <a:endParaRPr lang="en-GB" sz="2400" dirty="0"/>
          </a:p>
        </p:txBody>
      </p:sp>
    </p:spTree>
    <p:extLst>
      <p:ext uri="{BB962C8B-B14F-4D97-AF65-F5344CB8AC3E}">
        <p14:creationId xmlns:p14="http://schemas.microsoft.com/office/powerpoint/2010/main" val="3515722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AAP</a:t>
            </a:r>
          </a:p>
        </p:txBody>
      </p:sp>
      <p:sp>
        <p:nvSpPr>
          <p:cNvPr id="3" name="Content Placeholder 2"/>
          <p:cNvSpPr>
            <a:spLocks noGrp="1"/>
          </p:cNvSpPr>
          <p:nvPr>
            <p:ph idx="4294967295"/>
          </p:nvPr>
        </p:nvSpPr>
        <p:spPr>
          <a:xfrm>
            <a:off x="539552" y="1340768"/>
            <a:ext cx="8229600" cy="4752528"/>
          </a:xfrm>
        </p:spPr>
        <p:txBody>
          <a:bodyPr>
            <a:noAutofit/>
          </a:bodyPr>
          <a:lstStyle/>
          <a:p>
            <a:r>
              <a:rPr lang="en-GB" sz="2400" dirty="0"/>
              <a:t>Try to reach early consensus on quality and AAP indicators</a:t>
            </a:r>
          </a:p>
          <a:p>
            <a:r>
              <a:rPr lang="en-GB" sz="2400" dirty="0"/>
              <a:t>Try integrating these 6 simple questions into ALL of of your monitoring:</a:t>
            </a:r>
          </a:p>
          <a:p>
            <a:pPr lvl="1">
              <a:spcBef>
                <a:spcPts val="0"/>
              </a:spcBef>
            </a:pPr>
            <a:r>
              <a:rPr lang="en-US" sz="1600" dirty="0">
                <a:latin typeface="Calibri" panose="020F0502020204030204" pitchFamily="34" charset="0"/>
                <a:ea typeface="MS Mincho" panose="02020609040205080304" pitchFamily="49" charset="-128"/>
                <a:cs typeface="Times New Roman" panose="02020603050405020304" pitchFamily="18" charset="0"/>
              </a:rPr>
              <a:t>What are the priority concerns for your community?</a:t>
            </a:r>
          </a:p>
          <a:p>
            <a:pPr lvl="1">
              <a:spcBef>
                <a:spcPts val="0"/>
              </a:spcBef>
            </a:pPr>
            <a:r>
              <a:rPr lang="en-US" sz="1600" dirty="0">
                <a:latin typeface="Calibri" panose="020F0502020204030204" pitchFamily="34" charset="0"/>
                <a:ea typeface="MS Mincho" panose="02020609040205080304" pitchFamily="49" charset="-128"/>
                <a:cs typeface="Times New Roman" panose="02020603050405020304" pitchFamily="18" charset="0"/>
              </a:rPr>
              <a:t>Are you satisfied with the assistance received to date?</a:t>
            </a:r>
          </a:p>
          <a:p>
            <a:pPr lvl="1">
              <a:spcBef>
                <a:spcPts val="0"/>
              </a:spcBef>
            </a:pPr>
            <a:r>
              <a:rPr lang="en-US" sz="1600" dirty="0">
                <a:latin typeface="Calibri" panose="020F0502020204030204" pitchFamily="34" charset="0"/>
                <a:ea typeface="MS Mincho" panose="02020609040205080304" pitchFamily="49" charset="-128"/>
                <a:cs typeface="Times New Roman" panose="02020603050405020304" pitchFamily="18" charset="0"/>
              </a:rPr>
              <a:t>Do you think assistance is provided fairly in the community?</a:t>
            </a:r>
          </a:p>
          <a:p>
            <a:pPr lvl="1">
              <a:spcBef>
                <a:spcPts val="0"/>
              </a:spcBef>
            </a:pPr>
            <a:r>
              <a:rPr lang="en-US" sz="1600" dirty="0">
                <a:latin typeface="Calibri" panose="020F0502020204030204" pitchFamily="34" charset="0"/>
                <a:ea typeface="MS Mincho" panose="02020609040205080304" pitchFamily="49" charset="-128"/>
                <a:cs typeface="Times New Roman" panose="02020603050405020304" pitchFamily="18" charset="0"/>
              </a:rPr>
              <a:t>Do you feel safe in your community?</a:t>
            </a:r>
          </a:p>
          <a:p>
            <a:pPr lvl="1">
              <a:spcBef>
                <a:spcPts val="0"/>
              </a:spcBef>
            </a:pPr>
            <a:r>
              <a:rPr lang="en-US" sz="1600" dirty="0">
                <a:latin typeface="Calibri" panose="020F0502020204030204" pitchFamily="34" charset="0"/>
                <a:ea typeface="MS Mincho" panose="02020609040205080304" pitchFamily="49" charset="-128"/>
                <a:cs typeface="Times New Roman" panose="02020603050405020304" pitchFamily="18" charset="0"/>
              </a:rPr>
              <a:t>Do you know what assistance is available to you?</a:t>
            </a:r>
          </a:p>
          <a:p>
            <a:pPr lvl="1">
              <a:spcBef>
                <a:spcPts val="0"/>
              </a:spcBef>
            </a:pPr>
            <a:r>
              <a:rPr lang="en-US" sz="1600" dirty="0">
                <a:latin typeface="Calibri" panose="020F0502020204030204" pitchFamily="34" charset="0"/>
                <a:ea typeface="MS Mincho" panose="02020609040205080304" pitchFamily="49" charset="-128"/>
                <a:cs typeface="Times New Roman" panose="02020603050405020304" pitchFamily="18" charset="0"/>
              </a:rPr>
              <a:t>Do you feel you can influence decisions about assistance?</a:t>
            </a:r>
          </a:p>
          <a:p>
            <a:r>
              <a:rPr lang="en-GB" sz="2400" dirty="0"/>
              <a:t>Determine the most appropriate tools for the context</a:t>
            </a:r>
          </a:p>
          <a:p>
            <a:pPr lvl="1"/>
            <a:r>
              <a:rPr lang="en-GB" sz="2000" dirty="0"/>
              <a:t>SMS and mobile phone data collection (U-report)</a:t>
            </a:r>
          </a:p>
          <a:p>
            <a:pPr lvl="1"/>
            <a:r>
              <a:rPr lang="en-GB" sz="2000" dirty="0"/>
              <a:t>Key informant interviews, focus group sessions</a:t>
            </a:r>
          </a:p>
          <a:p>
            <a:pPr lvl="1"/>
            <a:r>
              <a:rPr lang="en-GB" sz="2000" dirty="0"/>
              <a:t>Hotlines, help desks, or collection boxes</a:t>
            </a:r>
          </a:p>
          <a:p>
            <a:pPr lvl="1"/>
            <a:r>
              <a:rPr lang="en-GB" sz="2000" dirty="0"/>
              <a:t>Perception surveys</a:t>
            </a:r>
          </a:p>
          <a:p>
            <a:pPr lvl="1"/>
            <a:r>
              <a:rPr lang="en-GB" sz="2000" dirty="0"/>
              <a:t>Direct observation, community visits, etc.</a:t>
            </a:r>
          </a:p>
        </p:txBody>
      </p:sp>
    </p:spTree>
    <p:extLst>
      <p:ext uri="{BB962C8B-B14F-4D97-AF65-F5344CB8AC3E}">
        <p14:creationId xmlns:p14="http://schemas.microsoft.com/office/powerpoint/2010/main" val="3510931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AAP</a:t>
            </a:r>
          </a:p>
        </p:txBody>
      </p:sp>
      <p:sp>
        <p:nvSpPr>
          <p:cNvPr id="3" name="Content Placeholder 2"/>
          <p:cNvSpPr>
            <a:spLocks noGrp="1"/>
          </p:cNvSpPr>
          <p:nvPr>
            <p:ph idx="4294967295"/>
          </p:nvPr>
        </p:nvSpPr>
        <p:spPr>
          <a:xfrm>
            <a:off x="539552" y="1340768"/>
            <a:ext cx="8229600" cy="5112568"/>
          </a:xfrm>
        </p:spPr>
        <p:txBody>
          <a:bodyPr>
            <a:noAutofit/>
          </a:bodyPr>
          <a:lstStyle/>
          <a:p>
            <a:pPr marL="0" indent="0">
              <a:spcBef>
                <a:spcPts val="0"/>
              </a:spcBef>
              <a:buNone/>
            </a:pPr>
            <a:r>
              <a:rPr lang="fr-CH" sz="2400" dirty="0">
                <a:latin typeface="Calibri" panose="020F0502020204030204" pitchFamily="34" charset="0"/>
                <a:ea typeface="MS Mincho" panose="02020609040205080304" pitchFamily="49" charset="-128"/>
                <a:cs typeface="Times New Roman" panose="02020603050405020304" pitchFamily="18" charset="0"/>
              </a:rPr>
              <a:t>Also consider how you will measure the performance of the cluster:</a:t>
            </a:r>
          </a:p>
          <a:p>
            <a:pPr lvl="1">
              <a:spcBef>
                <a:spcPts val="0"/>
              </a:spcBef>
            </a:pPr>
            <a:r>
              <a:rPr lang="fr-CH" sz="2400" dirty="0">
                <a:latin typeface="Calibri" panose="020F0502020204030204" pitchFamily="34" charset="0"/>
                <a:ea typeface="MS Mincho" panose="02020609040205080304" pitchFamily="49" charset="-128"/>
                <a:cs typeface="Times New Roman" panose="02020603050405020304" pitchFamily="18" charset="0"/>
              </a:rPr>
              <a:t>% of projects/partners applying agreed technical standards</a:t>
            </a:r>
          </a:p>
          <a:p>
            <a:pPr lvl="1">
              <a:spcBef>
                <a:spcPts val="0"/>
              </a:spcBef>
            </a:pPr>
            <a:r>
              <a:rPr lang="fr-CH" sz="2400" dirty="0">
                <a:latin typeface="Calibri" panose="020F0502020204030204" pitchFamily="34" charset="0"/>
                <a:ea typeface="MS Mincho" panose="02020609040205080304" pitchFamily="49" charset="-128"/>
                <a:cs typeface="Times New Roman" panose="02020603050405020304" pitchFamily="18" charset="0"/>
              </a:rPr>
              <a:t>% of projects with safe, accessible feedback and complaints mechanisms</a:t>
            </a:r>
          </a:p>
          <a:p>
            <a:pPr lvl="1">
              <a:spcBef>
                <a:spcPts val="0"/>
              </a:spcBef>
            </a:pPr>
            <a:r>
              <a:rPr lang="fr-CH" sz="2400" dirty="0">
                <a:latin typeface="Calibri" panose="020F0502020204030204" pitchFamily="34" charset="0"/>
                <a:ea typeface="MS Mincho" panose="02020609040205080304" pitchFamily="49" charset="-128"/>
                <a:cs typeface="Times New Roman" panose="02020603050405020304" pitchFamily="18" charset="0"/>
              </a:rPr>
              <a:t>% of partners able to show how response strategies have been adapted based on monitoring data</a:t>
            </a:r>
          </a:p>
          <a:p>
            <a:pPr lvl="1">
              <a:spcBef>
                <a:spcPts val="0"/>
              </a:spcBef>
            </a:pPr>
            <a:r>
              <a:rPr lang="fr-CH" sz="2400" dirty="0">
                <a:latin typeface="Calibri" panose="020F0502020204030204" pitchFamily="34" charset="0"/>
                <a:ea typeface="MS Mincho" panose="02020609040205080304" pitchFamily="49" charset="-128"/>
                <a:cs typeface="Times New Roman" panose="02020603050405020304" pitchFamily="18" charset="0"/>
              </a:rPr>
              <a:t>% of partners working joint approaches in the HPC</a:t>
            </a:r>
            <a:endParaRPr lang="en-GB" sz="2400" dirty="0"/>
          </a:p>
          <a:p>
            <a:r>
              <a:rPr lang="en-GB" sz="2400" dirty="0"/>
              <a:t>Important to consider how monitoring and feedback data will be aggregated and analysed, and how it will be used for decision-making</a:t>
            </a:r>
          </a:p>
          <a:p>
            <a:r>
              <a:rPr lang="en-GB" sz="2400" dirty="0"/>
              <a:t>Don’t forget to feedback to communities AND partners on how issues are being addressed</a:t>
            </a:r>
          </a:p>
          <a:p>
            <a:endParaRPr lang="en-GB" sz="2400" dirty="0"/>
          </a:p>
        </p:txBody>
      </p:sp>
    </p:spTree>
    <p:extLst>
      <p:ext uri="{BB962C8B-B14F-4D97-AF65-F5344CB8AC3E}">
        <p14:creationId xmlns:p14="http://schemas.microsoft.com/office/powerpoint/2010/main" val="97342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ffectLst/>
              </a:rPr>
              <a:t>Key Messages</a:t>
            </a:r>
          </a:p>
        </p:txBody>
      </p:sp>
      <p:sp>
        <p:nvSpPr>
          <p:cNvPr id="3" name="Content Placeholder 2"/>
          <p:cNvSpPr>
            <a:spLocks noGrp="1"/>
          </p:cNvSpPr>
          <p:nvPr>
            <p:ph idx="4294967295"/>
          </p:nvPr>
        </p:nvSpPr>
        <p:spPr>
          <a:xfrm>
            <a:off x="611560" y="1412776"/>
            <a:ext cx="8229600" cy="4608512"/>
          </a:xfrm>
        </p:spPr>
        <p:txBody>
          <a:bodyPr>
            <a:normAutofit fontScale="92500" lnSpcReduction="10000"/>
          </a:bodyPr>
          <a:lstStyle/>
          <a:p>
            <a:r>
              <a:rPr lang="en-GB" dirty="0"/>
              <a:t>Different types of monitoring involve </a:t>
            </a:r>
            <a:r>
              <a:rPr lang="en-GB" b="1" dirty="0"/>
              <a:t>programmatic</a:t>
            </a:r>
            <a:r>
              <a:rPr lang="en-GB" dirty="0"/>
              <a:t>, </a:t>
            </a:r>
            <a:r>
              <a:rPr lang="en-GB" b="1" dirty="0"/>
              <a:t>situational</a:t>
            </a:r>
            <a:r>
              <a:rPr lang="en-GB" dirty="0"/>
              <a:t>, </a:t>
            </a:r>
            <a:r>
              <a:rPr lang="en-GB" b="1" dirty="0"/>
              <a:t>thematic</a:t>
            </a:r>
            <a:r>
              <a:rPr lang="en-GB" dirty="0"/>
              <a:t> and </a:t>
            </a:r>
            <a:r>
              <a:rPr lang="en-GB" b="1" dirty="0"/>
              <a:t>geographical</a:t>
            </a:r>
            <a:r>
              <a:rPr lang="en-GB" dirty="0"/>
              <a:t> level.</a:t>
            </a:r>
          </a:p>
          <a:p>
            <a:r>
              <a:rPr lang="en-GB" dirty="0"/>
              <a:t>Monitoring at the Nutrition Cluster level captures the implementation of the cluster’s </a:t>
            </a:r>
            <a:r>
              <a:rPr lang="en-GB" b="1" dirty="0"/>
              <a:t>response strategy </a:t>
            </a:r>
            <a:r>
              <a:rPr lang="en-GB" dirty="0"/>
              <a:t>and </a:t>
            </a:r>
            <a:r>
              <a:rPr lang="en-GB" b="1" dirty="0"/>
              <a:t>partners’ collective contribution</a:t>
            </a:r>
            <a:r>
              <a:rPr lang="en-GB" dirty="0"/>
              <a:t> to the overall Nutrition Cluster response. </a:t>
            </a:r>
          </a:p>
          <a:p>
            <a:r>
              <a:rPr lang="en-GB" dirty="0"/>
              <a:t>The current repository for nutrition contains over </a:t>
            </a:r>
            <a:r>
              <a:rPr lang="en-GB" b="1" dirty="0"/>
              <a:t>100 baseline, output, outcome and process indicators, </a:t>
            </a:r>
            <a:r>
              <a:rPr lang="en-GB" dirty="0"/>
              <a:t>as well as CODs and FODs.</a:t>
            </a:r>
          </a:p>
          <a:p>
            <a:endParaRPr lang="en-US" dirty="0"/>
          </a:p>
        </p:txBody>
      </p:sp>
    </p:spTree>
    <p:extLst>
      <p:ext uri="{BB962C8B-B14F-4D97-AF65-F5344CB8AC3E}">
        <p14:creationId xmlns:p14="http://schemas.microsoft.com/office/powerpoint/2010/main" val="268222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0000"/>
                </a:solidFill>
              </a:rPr>
              <a:t>HPC</a:t>
            </a:r>
          </a:p>
        </p:txBody>
      </p:sp>
      <p:pic>
        <p:nvPicPr>
          <p:cNvPr id="4" name="Picture 3"/>
          <p:cNvPicPr>
            <a:picLocks noChangeAspect="1"/>
          </p:cNvPicPr>
          <p:nvPr/>
        </p:nvPicPr>
        <p:blipFill>
          <a:blip r:embed="rId2"/>
          <a:stretch>
            <a:fillRect/>
          </a:stretch>
        </p:blipFill>
        <p:spPr>
          <a:xfrm>
            <a:off x="1331640" y="1196753"/>
            <a:ext cx="6768752" cy="5047882"/>
          </a:xfrm>
          <a:prstGeom prst="rect">
            <a:avLst/>
          </a:prstGeom>
        </p:spPr>
      </p:pic>
      <p:sp>
        <p:nvSpPr>
          <p:cNvPr id="3" name="Oval 2"/>
          <p:cNvSpPr/>
          <p:nvPr/>
        </p:nvSpPr>
        <p:spPr>
          <a:xfrm>
            <a:off x="2483768" y="3717032"/>
            <a:ext cx="1512168" cy="12241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4837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Implementation</a:t>
            </a:r>
          </a:p>
        </p:txBody>
      </p:sp>
      <p:sp>
        <p:nvSpPr>
          <p:cNvPr id="4" name="Rectangle 4"/>
          <p:cNvSpPr>
            <a:spLocks noChangeArrowheads="1"/>
          </p:cNvSpPr>
          <p:nvPr/>
        </p:nvSpPr>
        <p:spPr bwMode="auto">
          <a:xfrm>
            <a:off x="838200" y="4917976"/>
            <a:ext cx="8305800" cy="614363"/>
          </a:xfrm>
          <a:prstGeom prst="rect">
            <a:avLst/>
          </a:prstGeom>
          <a:solidFill>
            <a:schemeClr val="accent5">
              <a:lumMod val="60000"/>
              <a:lumOff val="40000"/>
            </a:schemeClr>
          </a:solidFill>
          <a:ln w="9525">
            <a:solidFill>
              <a:schemeClr val="accent2"/>
            </a:solidFill>
            <a:miter lim="800000"/>
            <a:headEnd/>
            <a:tailEnd/>
          </a:ln>
          <a:effectLst/>
        </p:spPr>
        <p:txBody>
          <a:bodyPr>
            <a:spAutoFit/>
          </a:bodyPr>
          <a:lstStyle/>
          <a:p>
            <a:pPr algn="r">
              <a:lnSpc>
                <a:spcPct val="120000"/>
              </a:lnSpc>
              <a:spcBef>
                <a:spcPct val="30000"/>
              </a:spcBef>
              <a:spcAft>
                <a:spcPct val="30000"/>
              </a:spcAft>
              <a:defRPr/>
            </a:pPr>
            <a:r>
              <a:rPr lang="en-GB" sz="2800" b="1" dirty="0">
                <a:solidFill>
                  <a:prstClr val="black"/>
                </a:solidFill>
                <a:effectLst>
                  <a:outerShdw blurRad="38100" dist="38100" dir="2700000" algn="tl">
                    <a:srgbClr val="FFFFFF"/>
                  </a:outerShdw>
                </a:effectLst>
                <a:latin typeface="Century Gothic" charset="0"/>
              </a:rPr>
              <a:t>Implementation</a:t>
            </a:r>
          </a:p>
        </p:txBody>
      </p:sp>
      <p:sp>
        <p:nvSpPr>
          <p:cNvPr id="6" name="Rectangle 5"/>
          <p:cNvSpPr>
            <a:spLocks noChangeArrowheads="1"/>
          </p:cNvSpPr>
          <p:nvPr/>
        </p:nvSpPr>
        <p:spPr bwMode="auto">
          <a:xfrm>
            <a:off x="1676400" y="4232176"/>
            <a:ext cx="7467600" cy="614363"/>
          </a:xfrm>
          <a:prstGeom prst="rect">
            <a:avLst/>
          </a:prstGeom>
          <a:solidFill>
            <a:schemeClr val="accent1">
              <a:alpha val="39999"/>
            </a:schemeClr>
          </a:solidFill>
          <a:ln w="9525">
            <a:solidFill>
              <a:schemeClr val="accent2"/>
            </a:solidFill>
            <a:miter lim="800000"/>
            <a:headEnd/>
            <a:tailEnd/>
          </a:ln>
          <a:effectLst/>
        </p:spPr>
        <p:txBody>
          <a:bodyPr>
            <a:spAutoFit/>
          </a:bodyPr>
          <a:lstStyle/>
          <a:p>
            <a:pPr algn="r">
              <a:lnSpc>
                <a:spcPct val="120000"/>
              </a:lnSpc>
              <a:spcBef>
                <a:spcPct val="30000"/>
              </a:spcBef>
              <a:spcAft>
                <a:spcPct val="30000"/>
              </a:spcAft>
              <a:defRPr/>
            </a:pPr>
            <a:r>
              <a:rPr lang="en-GB" sz="2800" b="1" dirty="0">
                <a:solidFill>
                  <a:prstClr val="black"/>
                </a:solidFill>
                <a:effectLst>
                  <a:outerShdw blurRad="38100" dist="38100" dir="2700000" algn="tl">
                    <a:srgbClr val="FFFFFF"/>
                  </a:outerShdw>
                </a:effectLst>
                <a:latin typeface="Century Gothic" charset="0"/>
              </a:rPr>
              <a:t>3W/4W </a:t>
            </a:r>
            <a:r>
              <a:rPr lang="mr-IN" sz="2800" b="1" dirty="0">
                <a:solidFill>
                  <a:prstClr val="black"/>
                </a:solidFill>
                <a:effectLst>
                  <a:outerShdw blurRad="38100" dist="38100" dir="2700000" algn="tl">
                    <a:srgbClr val="FFFFFF"/>
                  </a:outerShdw>
                </a:effectLst>
                <a:latin typeface="Century Gothic" charset="0"/>
              </a:rPr>
              <a:t>–</a:t>
            </a:r>
            <a:r>
              <a:rPr lang="en-GB" sz="2800" b="1" dirty="0">
                <a:solidFill>
                  <a:prstClr val="black"/>
                </a:solidFill>
                <a:effectLst>
                  <a:outerShdw blurRad="38100" dist="38100" dir="2700000" algn="tl">
                    <a:srgbClr val="FFFFFF"/>
                  </a:outerShdw>
                </a:effectLst>
                <a:latin typeface="Century Gothic" charset="0"/>
              </a:rPr>
              <a:t> Partner plans</a:t>
            </a:r>
          </a:p>
        </p:txBody>
      </p:sp>
      <p:sp>
        <p:nvSpPr>
          <p:cNvPr id="7" name="Rectangle 6"/>
          <p:cNvSpPr>
            <a:spLocks noChangeArrowheads="1"/>
          </p:cNvSpPr>
          <p:nvPr/>
        </p:nvSpPr>
        <p:spPr bwMode="auto">
          <a:xfrm>
            <a:off x="2590800" y="3546376"/>
            <a:ext cx="6553200" cy="614363"/>
          </a:xfrm>
          <a:prstGeom prst="rect">
            <a:avLst/>
          </a:prstGeom>
          <a:solidFill>
            <a:schemeClr val="accent5">
              <a:lumMod val="60000"/>
              <a:lumOff val="40000"/>
            </a:schemeClr>
          </a:solidFill>
          <a:ln w="9525">
            <a:solidFill>
              <a:schemeClr val="accent2"/>
            </a:solidFill>
            <a:miter lim="800000"/>
            <a:headEnd/>
            <a:tailEnd/>
          </a:ln>
          <a:effectLst/>
        </p:spPr>
        <p:txBody>
          <a:bodyPr>
            <a:spAutoFit/>
          </a:bodyPr>
          <a:lstStyle/>
          <a:p>
            <a:pPr algn="r">
              <a:lnSpc>
                <a:spcPct val="120000"/>
              </a:lnSpc>
              <a:spcBef>
                <a:spcPct val="30000"/>
              </a:spcBef>
              <a:defRPr/>
            </a:pPr>
            <a:r>
              <a:rPr lang="en-GB" sz="2800" b="1" dirty="0">
                <a:solidFill>
                  <a:prstClr val="black"/>
                </a:solidFill>
                <a:effectLst>
                  <a:outerShdw blurRad="38100" dist="38100" dir="2700000" algn="tl">
                    <a:srgbClr val="FFFFFF"/>
                  </a:outerShdw>
                </a:effectLst>
                <a:latin typeface="Century Gothic" charset="0"/>
              </a:rPr>
              <a:t>Cluster Strategies / Priorities</a:t>
            </a:r>
          </a:p>
        </p:txBody>
      </p:sp>
      <p:sp>
        <p:nvSpPr>
          <p:cNvPr id="8" name="Rectangle 7"/>
          <p:cNvSpPr>
            <a:spLocks noChangeArrowheads="1"/>
          </p:cNvSpPr>
          <p:nvPr/>
        </p:nvSpPr>
        <p:spPr bwMode="auto">
          <a:xfrm>
            <a:off x="3059832" y="2784376"/>
            <a:ext cx="6084168" cy="595035"/>
          </a:xfrm>
          <a:prstGeom prst="rect">
            <a:avLst/>
          </a:prstGeom>
          <a:solidFill>
            <a:schemeClr val="accent1">
              <a:alpha val="39999"/>
            </a:schemeClr>
          </a:solidFill>
          <a:ln w="9525">
            <a:solidFill>
              <a:schemeClr val="accent2"/>
            </a:solidFill>
            <a:miter lim="800000"/>
            <a:headEnd/>
            <a:tailEnd/>
          </a:ln>
          <a:effectLst/>
        </p:spPr>
        <p:txBody>
          <a:bodyPr wrap="square">
            <a:spAutoFit/>
          </a:bodyPr>
          <a:lstStyle/>
          <a:p>
            <a:pPr algn="r">
              <a:lnSpc>
                <a:spcPct val="120000"/>
              </a:lnSpc>
              <a:spcBef>
                <a:spcPct val="30000"/>
              </a:spcBef>
              <a:spcAft>
                <a:spcPct val="30000"/>
              </a:spcAft>
              <a:buFontTx/>
              <a:buNone/>
              <a:defRPr/>
            </a:pPr>
            <a:r>
              <a:rPr lang="en-GB" sz="2800" b="1" dirty="0">
                <a:solidFill>
                  <a:prstClr val="black"/>
                </a:solidFill>
                <a:effectLst>
                  <a:outerShdw blurRad="38100" dist="38100" dir="2700000" algn="tl">
                    <a:srgbClr val="FFFFFF"/>
                  </a:outerShdw>
                </a:effectLst>
                <a:latin typeface="Century Gothic" charset="0"/>
              </a:rPr>
              <a:t>Humanitarian Response Plans</a:t>
            </a:r>
          </a:p>
        </p:txBody>
      </p:sp>
      <p:sp>
        <p:nvSpPr>
          <p:cNvPr id="9" name="Rectangle 8"/>
          <p:cNvSpPr>
            <a:spLocks noChangeArrowheads="1"/>
          </p:cNvSpPr>
          <p:nvPr/>
        </p:nvSpPr>
        <p:spPr bwMode="auto">
          <a:xfrm>
            <a:off x="3633788" y="2098576"/>
            <a:ext cx="5510212" cy="595035"/>
          </a:xfrm>
          <a:prstGeom prst="rect">
            <a:avLst/>
          </a:prstGeom>
          <a:solidFill>
            <a:schemeClr val="accent5">
              <a:lumMod val="60000"/>
              <a:lumOff val="40000"/>
            </a:schemeClr>
          </a:solidFill>
          <a:ln w="9525">
            <a:solidFill>
              <a:schemeClr val="accent2"/>
            </a:solidFill>
            <a:miter lim="800000"/>
            <a:headEnd/>
            <a:tailEnd/>
          </a:ln>
          <a:effectLst/>
        </p:spPr>
        <p:txBody>
          <a:bodyPr>
            <a:spAutoFit/>
          </a:bodyPr>
          <a:lstStyle/>
          <a:p>
            <a:pPr algn="r">
              <a:lnSpc>
                <a:spcPct val="120000"/>
              </a:lnSpc>
              <a:spcBef>
                <a:spcPct val="30000"/>
              </a:spcBef>
              <a:defRPr/>
            </a:pPr>
            <a:r>
              <a:rPr lang="en-GB" sz="2800" b="1" dirty="0">
                <a:solidFill>
                  <a:prstClr val="black"/>
                </a:solidFill>
                <a:effectLst>
                  <a:outerShdw blurRad="38100" dist="38100" dir="2700000" algn="tl">
                    <a:srgbClr val="FFFFFF"/>
                  </a:outerShdw>
                </a:effectLst>
                <a:latin typeface="Century Gothic" charset="0"/>
              </a:rPr>
              <a:t>Humanitarian Needs Overview</a:t>
            </a:r>
          </a:p>
        </p:txBody>
      </p:sp>
      <p:sp>
        <p:nvSpPr>
          <p:cNvPr id="10" name="Rectangle 9"/>
          <p:cNvSpPr>
            <a:spLocks noChangeArrowheads="1"/>
          </p:cNvSpPr>
          <p:nvPr/>
        </p:nvSpPr>
        <p:spPr bwMode="auto">
          <a:xfrm>
            <a:off x="4419600" y="1412776"/>
            <a:ext cx="4724400" cy="595035"/>
          </a:xfrm>
          <a:prstGeom prst="rect">
            <a:avLst/>
          </a:prstGeom>
          <a:solidFill>
            <a:schemeClr val="accent1">
              <a:alpha val="39999"/>
            </a:schemeClr>
          </a:solidFill>
          <a:ln w="9525">
            <a:solidFill>
              <a:schemeClr val="accent2"/>
            </a:solidFill>
            <a:miter lim="800000"/>
            <a:headEnd/>
            <a:tailEnd/>
          </a:ln>
          <a:effectLst/>
        </p:spPr>
        <p:txBody>
          <a:bodyPr>
            <a:spAutoFit/>
          </a:bodyPr>
          <a:lstStyle/>
          <a:p>
            <a:pPr algn="r">
              <a:lnSpc>
                <a:spcPct val="120000"/>
              </a:lnSpc>
              <a:spcBef>
                <a:spcPct val="30000"/>
              </a:spcBef>
              <a:defRPr/>
            </a:pPr>
            <a:r>
              <a:rPr lang="en-GB" sz="2800" b="1" dirty="0">
                <a:solidFill>
                  <a:prstClr val="black"/>
                </a:solidFill>
                <a:effectLst>
                  <a:outerShdw blurRad="38100" dist="38100" dir="2700000" algn="tl">
                    <a:srgbClr val="FFFFFF"/>
                  </a:outerShdw>
                </a:effectLst>
                <a:latin typeface="Century Gothic" charset="0"/>
              </a:rPr>
              <a:t>Needs Assessments</a:t>
            </a:r>
          </a:p>
        </p:txBody>
      </p:sp>
      <p:pic>
        <p:nvPicPr>
          <p:cNvPr id="11" name="Picture 10"/>
          <p:cNvPicPr>
            <a:picLocks noChangeAspect="1"/>
          </p:cNvPicPr>
          <p:nvPr/>
        </p:nvPicPr>
        <p:blipFill>
          <a:blip r:embed="rId3"/>
          <a:stretch>
            <a:fillRect/>
          </a:stretch>
        </p:blipFill>
        <p:spPr>
          <a:xfrm>
            <a:off x="179512" y="3933056"/>
            <a:ext cx="1960618" cy="1869065"/>
          </a:xfrm>
          <a:prstGeom prst="ellipse">
            <a:avLst/>
          </a:prstGeom>
        </p:spPr>
      </p:pic>
    </p:spTree>
    <p:extLst>
      <p:ext uri="{BB962C8B-B14F-4D97-AF65-F5344CB8AC3E}">
        <p14:creationId xmlns:p14="http://schemas.microsoft.com/office/powerpoint/2010/main" val="20032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340768"/>
            <a:ext cx="8568952" cy="2492990"/>
          </a:xfrm>
          <a:prstGeom prst="rect">
            <a:avLst/>
          </a:prstGeom>
        </p:spPr>
        <p:txBody>
          <a:bodyPr wrap="square">
            <a:spAutoFit/>
          </a:bodyPr>
          <a:lstStyle/>
          <a:p>
            <a:pPr>
              <a:defRPr/>
            </a:pPr>
            <a:r>
              <a:rPr lang="fr-CH" sz="3600" dirty="0">
                <a:cs typeface="Arial" charset="0"/>
              </a:rPr>
              <a:t>What are some of the main challenges for partners related to implementation?</a:t>
            </a:r>
          </a:p>
          <a:p>
            <a:pPr>
              <a:defRPr/>
            </a:pPr>
            <a:endParaRPr lang="fr-CH" sz="2800" dirty="0">
              <a:cs typeface="Arial" charset="0"/>
            </a:endParaRPr>
          </a:p>
          <a:p>
            <a:pPr>
              <a:defRPr/>
            </a:pPr>
            <a:endParaRPr lang="en-GB" sz="2800" dirty="0">
              <a:cs typeface="Arial" charset="0"/>
            </a:endParaRPr>
          </a:p>
          <a:p>
            <a:pPr>
              <a:defRPr/>
            </a:pPr>
            <a:endParaRPr lang="en-GB" sz="2800" dirty="0">
              <a:cs typeface="Arial" charset="0"/>
            </a:endParaRPr>
          </a:p>
        </p:txBody>
      </p:sp>
      <p:sp>
        <p:nvSpPr>
          <p:cNvPr id="2" name="Title 1"/>
          <p:cNvSpPr>
            <a:spLocks noGrp="1"/>
          </p:cNvSpPr>
          <p:nvPr>
            <p:ph type="title"/>
          </p:nvPr>
        </p:nvSpPr>
        <p:spPr/>
        <p:txBody>
          <a:bodyPr/>
          <a:lstStyle/>
          <a:p>
            <a:r>
              <a:rPr lang="en-US" dirty="0">
                <a:solidFill>
                  <a:srgbClr val="000000"/>
                </a:solidFill>
              </a:rPr>
              <a:t>Challenges</a:t>
            </a:r>
          </a:p>
        </p:txBody>
      </p:sp>
    </p:spTree>
    <p:extLst>
      <p:ext uri="{BB962C8B-B14F-4D97-AF65-F5344CB8AC3E}">
        <p14:creationId xmlns:p14="http://schemas.microsoft.com/office/powerpoint/2010/main" val="216393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124744"/>
            <a:ext cx="8568952" cy="5719514"/>
          </a:xfrm>
          <a:prstGeom prst="rect">
            <a:avLst/>
          </a:prstGeom>
        </p:spPr>
        <p:txBody>
          <a:bodyPr wrap="square">
            <a:spAutoFit/>
          </a:bodyPr>
          <a:lstStyle/>
          <a:p>
            <a:pPr>
              <a:defRPr/>
            </a:pPr>
            <a:r>
              <a:rPr lang="en-GB" sz="3200" dirty="0">
                <a:cs typeface="Arial" charset="0"/>
              </a:rPr>
              <a:t>How can partners</a:t>
            </a:r>
            <a:r>
              <a:rPr lang="fr-CH" sz="3200" dirty="0">
                <a:cs typeface="Arial" charset="0"/>
              </a:rPr>
              <a:t>...</a:t>
            </a:r>
            <a:endParaRPr lang="en-GB" sz="3200" dirty="0">
              <a:cs typeface="Arial" charset="0"/>
            </a:endParaRPr>
          </a:p>
          <a:p>
            <a:pPr marL="457200" indent="-457200">
              <a:lnSpc>
                <a:spcPct val="150000"/>
              </a:lnSpc>
              <a:buFont typeface="Arial"/>
              <a:buChar char="•"/>
              <a:defRPr/>
            </a:pPr>
            <a:r>
              <a:rPr lang="en-GB" sz="2800" dirty="0">
                <a:cs typeface="Arial" charset="0"/>
              </a:rPr>
              <a:t>Increase collaboration and reduce competition?</a:t>
            </a:r>
          </a:p>
          <a:p>
            <a:pPr marL="457200" indent="-457200">
              <a:lnSpc>
                <a:spcPct val="150000"/>
              </a:lnSpc>
              <a:buFont typeface="Arial"/>
              <a:buChar char="•"/>
              <a:defRPr/>
            </a:pPr>
            <a:r>
              <a:rPr lang="en-GB" sz="2800" dirty="0">
                <a:cs typeface="Arial" charset="0"/>
              </a:rPr>
              <a:t>Promote use of technical and quality standards?</a:t>
            </a:r>
          </a:p>
          <a:p>
            <a:pPr marL="457200" indent="-457200">
              <a:lnSpc>
                <a:spcPct val="150000"/>
              </a:lnSpc>
              <a:buFont typeface="Arial"/>
              <a:buChar char="•"/>
              <a:defRPr/>
            </a:pPr>
            <a:r>
              <a:rPr lang="en-GB" sz="2800" dirty="0">
                <a:cs typeface="Arial" charset="0"/>
              </a:rPr>
              <a:t>Encourage common approaches to participation and feedback?</a:t>
            </a:r>
          </a:p>
          <a:p>
            <a:pPr marL="457200" indent="-457200">
              <a:lnSpc>
                <a:spcPct val="150000"/>
              </a:lnSpc>
              <a:buFont typeface="Arial"/>
              <a:buChar char="•"/>
              <a:defRPr/>
            </a:pPr>
            <a:r>
              <a:rPr lang="en-GB" sz="2800" dirty="0">
                <a:cs typeface="Arial" charset="0"/>
              </a:rPr>
              <a:t>Adapt plans and interventions to changing situations?</a:t>
            </a:r>
          </a:p>
          <a:p>
            <a:pPr marL="457200" indent="-457200">
              <a:lnSpc>
                <a:spcPct val="150000"/>
              </a:lnSpc>
              <a:buFont typeface="Arial"/>
              <a:buChar char="•"/>
              <a:defRPr/>
            </a:pPr>
            <a:r>
              <a:rPr lang="en-GB" sz="2800" dirty="0">
                <a:cs typeface="Arial" charset="0"/>
              </a:rPr>
              <a:t>Encourage joint approaches amongst partners?</a:t>
            </a:r>
          </a:p>
          <a:p>
            <a:pPr marL="457200" indent="-457200">
              <a:lnSpc>
                <a:spcPct val="150000"/>
              </a:lnSpc>
              <a:buFont typeface="Arial"/>
              <a:buChar char="•"/>
              <a:defRPr/>
            </a:pPr>
            <a:r>
              <a:rPr lang="en-GB" sz="2800" dirty="0">
                <a:cs typeface="Arial" charset="0"/>
              </a:rPr>
              <a:t>Promote integrated approaches with other clusters?</a:t>
            </a:r>
          </a:p>
          <a:p>
            <a:pPr marL="457200" indent="-457200">
              <a:lnSpc>
                <a:spcPct val="150000"/>
              </a:lnSpc>
              <a:buFont typeface="Arial"/>
              <a:buChar char="•"/>
              <a:defRPr/>
            </a:pPr>
            <a:r>
              <a:rPr lang="en-GB" sz="2800" dirty="0">
                <a:cs typeface="Arial" charset="0"/>
              </a:rPr>
              <a:t>Share information? </a:t>
            </a:r>
            <a:endParaRPr lang="en-GB" sz="3200" dirty="0">
              <a:cs typeface="Arial" charset="0"/>
            </a:endParaRPr>
          </a:p>
        </p:txBody>
      </p:sp>
      <p:sp>
        <p:nvSpPr>
          <p:cNvPr id="2" name="Title 1"/>
          <p:cNvSpPr>
            <a:spLocks noGrp="1"/>
          </p:cNvSpPr>
          <p:nvPr>
            <p:ph type="title"/>
          </p:nvPr>
        </p:nvSpPr>
        <p:spPr/>
        <p:txBody>
          <a:bodyPr/>
          <a:lstStyle/>
          <a:p>
            <a:r>
              <a:rPr lang="en-US" dirty="0">
                <a:solidFill>
                  <a:srgbClr val="000000"/>
                </a:solidFill>
                <a:effectLst/>
              </a:rPr>
              <a:t>Challenges</a:t>
            </a:r>
          </a:p>
        </p:txBody>
      </p:sp>
    </p:spTree>
    <p:extLst>
      <p:ext uri="{BB962C8B-B14F-4D97-AF65-F5344CB8AC3E}">
        <p14:creationId xmlns:p14="http://schemas.microsoft.com/office/powerpoint/2010/main" val="83855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Work</a:t>
            </a:r>
          </a:p>
        </p:txBody>
      </p:sp>
      <p:sp>
        <p:nvSpPr>
          <p:cNvPr id="7" name="Content Placeholder 6"/>
          <p:cNvSpPr>
            <a:spLocks noGrp="1"/>
          </p:cNvSpPr>
          <p:nvPr>
            <p:ph idx="4294967295"/>
          </p:nvPr>
        </p:nvSpPr>
        <p:spPr>
          <a:xfrm>
            <a:off x="323528" y="1773262"/>
            <a:ext cx="8280920" cy="4464050"/>
          </a:xfrm>
        </p:spPr>
        <p:txBody>
          <a:bodyPr>
            <a:noAutofit/>
          </a:bodyPr>
          <a:lstStyle/>
          <a:p>
            <a:pPr marL="0" indent="0">
              <a:buNone/>
            </a:pPr>
            <a:r>
              <a:rPr lang="en-GB" dirty="0">
                <a:solidFill>
                  <a:srgbClr val="000000"/>
                </a:solidFill>
              </a:rPr>
              <a:t>In groups, think of at least 3 suggestions on how the Nutrition Cluster can:</a:t>
            </a:r>
          </a:p>
          <a:p>
            <a:r>
              <a:rPr lang="en-GB" dirty="0">
                <a:solidFill>
                  <a:srgbClr val="000000"/>
                </a:solidFill>
              </a:rPr>
              <a:t>Promote consistent quality programming</a:t>
            </a:r>
          </a:p>
          <a:p>
            <a:r>
              <a:rPr lang="en-GB" dirty="0">
                <a:solidFill>
                  <a:srgbClr val="000000"/>
                </a:solidFill>
              </a:rPr>
              <a:t>Identify and address gaps in coverage</a:t>
            </a:r>
          </a:p>
          <a:p>
            <a:r>
              <a:rPr lang="en-GB" dirty="0">
                <a:solidFill>
                  <a:srgbClr val="000000"/>
                </a:solidFill>
              </a:rPr>
              <a:t>Consider cross-cutting issues</a:t>
            </a:r>
          </a:p>
          <a:p>
            <a:r>
              <a:rPr lang="en-GB" dirty="0">
                <a:solidFill>
                  <a:srgbClr val="000000"/>
                </a:solidFill>
              </a:rPr>
              <a:t>Integrate feedback from communities into decision-making</a:t>
            </a:r>
          </a:p>
          <a:p>
            <a:endParaRPr lang="en-GB" dirty="0">
              <a:solidFill>
                <a:srgbClr val="000000"/>
              </a:solidFill>
            </a:endParaRPr>
          </a:p>
          <a:p>
            <a:pPr marL="0" indent="0">
              <a:buNone/>
            </a:pPr>
            <a:endParaRPr lang="en-GB" dirty="0">
              <a:solidFill>
                <a:srgbClr val="000000"/>
              </a:solidFill>
            </a:endParaRPr>
          </a:p>
        </p:txBody>
      </p:sp>
    </p:spTree>
    <p:extLst>
      <p:ext uri="{BB962C8B-B14F-4D97-AF65-F5344CB8AC3E}">
        <p14:creationId xmlns:p14="http://schemas.microsoft.com/office/powerpoint/2010/main" val="295103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ffectLst/>
              </a:rPr>
              <a:t>Planning for Implementation</a:t>
            </a:r>
          </a:p>
        </p:txBody>
      </p:sp>
      <p:sp>
        <p:nvSpPr>
          <p:cNvPr id="3" name="Rectangle 2"/>
          <p:cNvSpPr/>
          <p:nvPr/>
        </p:nvSpPr>
        <p:spPr>
          <a:xfrm>
            <a:off x="179512" y="1916832"/>
            <a:ext cx="4176464" cy="2462212"/>
          </a:xfrm>
          <a:prstGeom prst="rect">
            <a:avLst/>
          </a:prstGeom>
          <a:ln>
            <a:solidFill>
              <a:schemeClr val="tx1"/>
            </a:solidFill>
          </a:ln>
        </p:spPr>
        <p:txBody>
          <a:bodyPr wrap="square">
            <a:spAutoFit/>
          </a:bodyPr>
          <a:lstStyle/>
          <a:p>
            <a:pPr algn="ctr">
              <a:defRPr/>
            </a:pPr>
            <a:r>
              <a:rPr lang="en-GB" sz="2200" b="1" dirty="0">
                <a:cs typeface="Arial" charset="0"/>
              </a:rPr>
              <a:t>Implementation modalities</a:t>
            </a:r>
          </a:p>
          <a:p>
            <a:pPr marL="342900" indent="-342900">
              <a:buFont typeface="Arial"/>
              <a:buChar char="•"/>
              <a:defRPr/>
            </a:pPr>
            <a:r>
              <a:rPr lang="en-GB" sz="2200" dirty="0">
                <a:cs typeface="Arial" charset="0"/>
              </a:rPr>
              <a:t>Intervention strategies</a:t>
            </a:r>
          </a:p>
          <a:p>
            <a:pPr marL="342900" indent="-342900">
              <a:buFont typeface="Arial"/>
              <a:buChar char="•"/>
              <a:defRPr/>
            </a:pPr>
            <a:r>
              <a:rPr lang="en-GB" sz="2200" dirty="0">
                <a:cs typeface="Arial" charset="0"/>
              </a:rPr>
              <a:t>Joint implementation of activities</a:t>
            </a:r>
          </a:p>
          <a:p>
            <a:pPr marL="342900" indent="-342900">
              <a:buFont typeface="Arial"/>
              <a:buChar char="•"/>
              <a:defRPr/>
            </a:pPr>
            <a:r>
              <a:rPr lang="en-GB" sz="2200" dirty="0">
                <a:cs typeface="Arial" charset="0"/>
              </a:rPr>
              <a:t>Coordination with other clusters</a:t>
            </a:r>
          </a:p>
          <a:p>
            <a:pPr marL="342900" indent="-342900">
              <a:buFont typeface="Arial"/>
              <a:buChar char="•"/>
              <a:defRPr/>
            </a:pPr>
            <a:r>
              <a:rPr lang="en-GB" sz="2200" dirty="0">
                <a:cs typeface="Arial" charset="0"/>
              </a:rPr>
              <a:t>Engagement of local actors</a:t>
            </a:r>
          </a:p>
        </p:txBody>
      </p:sp>
      <p:sp>
        <p:nvSpPr>
          <p:cNvPr id="4" name="Rectangle 3"/>
          <p:cNvSpPr/>
          <p:nvPr/>
        </p:nvSpPr>
        <p:spPr>
          <a:xfrm>
            <a:off x="4572000" y="1916832"/>
            <a:ext cx="4288453" cy="2462212"/>
          </a:xfrm>
          <a:prstGeom prst="rect">
            <a:avLst/>
          </a:prstGeom>
          <a:ln>
            <a:solidFill>
              <a:srgbClr val="000000"/>
            </a:solidFill>
          </a:ln>
        </p:spPr>
        <p:txBody>
          <a:bodyPr wrap="square">
            <a:spAutoFit/>
          </a:bodyPr>
          <a:lstStyle/>
          <a:p>
            <a:pPr algn="ctr">
              <a:defRPr/>
            </a:pPr>
            <a:r>
              <a:rPr lang="en-GB" sz="2200" b="1" dirty="0">
                <a:cs typeface="Arial" charset="0"/>
              </a:rPr>
              <a:t>Information needs</a:t>
            </a:r>
          </a:p>
          <a:p>
            <a:pPr marL="342900" indent="-342900">
              <a:buFont typeface="Arial"/>
              <a:buChar char="•"/>
              <a:defRPr/>
            </a:pPr>
            <a:r>
              <a:rPr lang="en-GB" sz="2200" dirty="0">
                <a:cs typeface="Arial" charset="0"/>
              </a:rPr>
              <a:t>Key information needs</a:t>
            </a:r>
          </a:p>
          <a:p>
            <a:pPr marL="342900" indent="-342900">
              <a:buFont typeface="Arial"/>
              <a:buChar char="•"/>
              <a:defRPr/>
            </a:pPr>
            <a:r>
              <a:rPr lang="en-GB" sz="2200" dirty="0">
                <a:cs typeface="Arial" charset="0"/>
              </a:rPr>
              <a:t>Responsibilities for data collection and analysis </a:t>
            </a:r>
          </a:p>
          <a:p>
            <a:pPr marL="342900" indent="-342900">
              <a:buFont typeface="Arial"/>
              <a:buChar char="•"/>
              <a:defRPr/>
            </a:pPr>
            <a:r>
              <a:rPr lang="en-GB" sz="2200" dirty="0">
                <a:cs typeface="Arial" charset="0"/>
              </a:rPr>
              <a:t>Sharing information with communities, partners and other stakeholders</a:t>
            </a:r>
          </a:p>
        </p:txBody>
      </p:sp>
      <p:sp>
        <p:nvSpPr>
          <p:cNvPr id="6" name="Rectangle 5"/>
          <p:cNvSpPr/>
          <p:nvPr/>
        </p:nvSpPr>
        <p:spPr>
          <a:xfrm>
            <a:off x="2160240" y="4581128"/>
            <a:ext cx="4572000" cy="2123658"/>
          </a:xfrm>
          <a:prstGeom prst="rect">
            <a:avLst/>
          </a:prstGeom>
          <a:ln>
            <a:solidFill>
              <a:srgbClr val="000000"/>
            </a:solidFill>
          </a:ln>
        </p:spPr>
        <p:txBody>
          <a:bodyPr>
            <a:spAutoFit/>
          </a:bodyPr>
          <a:lstStyle/>
          <a:p>
            <a:pPr algn="ctr">
              <a:defRPr/>
            </a:pPr>
            <a:r>
              <a:rPr lang="en-GB" sz="2200" b="1" dirty="0">
                <a:cs typeface="Arial" charset="0"/>
              </a:rPr>
              <a:t>Community Engagement </a:t>
            </a:r>
          </a:p>
          <a:p>
            <a:pPr marL="285750" indent="-285750">
              <a:buFont typeface="Arial"/>
              <a:buChar char="•"/>
              <a:defRPr/>
            </a:pPr>
            <a:r>
              <a:rPr lang="en-GB" sz="2200" dirty="0">
                <a:cs typeface="Arial" charset="0"/>
              </a:rPr>
              <a:t>Strategies for community </a:t>
            </a:r>
            <a:r>
              <a:rPr lang="en-US" sz="2200" dirty="0">
                <a:cs typeface="Arial" charset="0"/>
              </a:rPr>
              <a:t>participation in implementation</a:t>
            </a:r>
          </a:p>
          <a:p>
            <a:pPr marL="342900" indent="-342900">
              <a:buFont typeface="Arial"/>
              <a:buChar char="•"/>
              <a:defRPr/>
            </a:pPr>
            <a:r>
              <a:rPr lang="en-US" sz="2200" dirty="0">
                <a:cs typeface="Arial" charset="0"/>
              </a:rPr>
              <a:t>Analyzing  feedback and complaints</a:t>
            </a:r>
          </a:p>
          <a:p>
            <a:pPr marL="342900" indent="-342900">
              <a:buFont typeface="Arial"/>
              <a:buChar char="•"/>
              <a:defRPr/>
            </a:pPr>
            <a:r>
              <a:rPr lang="en-US" sz="2200" dirty="0">
                <a:cs typeface="Arial" charset="0"/>
              </a:rPr>
              <a:t>Responsibilities for responding to feedback and complaints</a:t>
            </a:r>
          </a:p>
        </p:txBody>
      </p:sp>
      <p:sp>
        <p:nvSpPr>
          <p:cNvPr id="7" name="Rectangle 6"/>
          <p:cNvSpPr/>
          <p:nvPr/>
        </p:nvSpPr>
        <p:spPr>
          <a:xfrm>
            <a:off x="0" y="1196752"/>
            <a:ext cx="9144000" cy="584776"/>
          </a:xfrm>
          <a:prstGeom prst="rect">
            <a:avLst/>
          </a:prstGeom>
        </p:spPr>
        <p:txBody>
          <a:bodyPr wrap="square">
            <a:spAutoFit/>
          </a:bodyPr>
          <a:lstStyle/>
          <a:p>
            <a:pPr algn="ctr">
              <a:defRPr/>
            </a:pPr>
            <a:r>
              <a:rPr lang="en-GB" sz="3200" dirty="0">
                <a:cs typeface="Arial" charset="0"/>
              </a:rPr>
              <a:t>Use cluster response planning processes to define:</a:t>
            </a:r>
          </a:p>
        </p:txBody>
      </p:sp>
    </p:spTree>
    <p:extLst>
      <p:ext uri="{BB962C8B-B14F-4D97-AF65-F5344CB8AC3E}">
        <p14:creationId xmlns:p14="http://schemas.microsoft.com/office/powerpoint/2010/main" val="42464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268760"/>
            <a:ext cx="8568952" cy="5309146"/>
          </a:xfrm>
          <a:prstGeom prst="rect">
            <a:avLst/>
          </a:prstGeom>
        </p:spPr>
        <p:txBody>
          <a:bodyPr wrap="square">
            <a:spAutoFit/>
          </a:bodyPr>
          <a:lstStyle/>
          <a:p>
            <a:pPr>
              <a:defRPr/>
            </a:pPr>
            <a:r>
              <a:rPr lang="en-GB" sz="3600" dirty="0">
                <a:cs typeface="Arial" charset="0"/>
              </a:rPr>
              <a:t>Use cluster meetings to regularly analyse:</a:t>
            </a:r>
          </a:p>
          <a:p>
            <a:pPr marL="457200" indent="-457200">
              <a:lnSpc>
                <a:spcPct val="150000"/>
              </a:lnSpc>
              <a:buFont typeface="Arial"/>
              <a:buChar char="•"/>
              <a:defRPr/>
            </a:pPr>
            <a:r>
              <a:rPr lang="en-GB" sz="2800" dirty="0">
                <a:cs typeface="Arial" charset="0"/>
              </a:rPr>
              <a:t>Changes to the context or situation</a:t>
            </a:r>
          </a:p>
          <a:p>
            <a:pPr marL="457200" indent="-457200">
              <a:lnSpc>
                <a:spcPct val="150000"/>
              </a:lnSpc>
              <a:buFont typeface="Arial"/>
              <a:buChar char="•"/>
              <a:defRPr/>
            </a:pPr>
            <a:r>
              <a:rPr lang="en-GB" sz="2800" dirty="0">
                <a:cs typeface="Arial" charset="0"/>
              </a:rPr>
              <a:t>Access and protection, PSEA or other issues</a:t>
            </a:r>
          </a:p>
          <a:p>
            <a:pPr marL="457200" indent="-457200">
              <a:lnSpc>
                <a:spcPct val="150000"/>
              </a:lnSpc>
              <a:buFont typeface="Arial"/>
              <a:buChar char="•"/>
              <a:defRPr/>
            </a:pPr>
            <a:r>
              <a:rPr lang="en-GB" sz="2800" dirty="0">
                <a:cs typeface="Arial" charset="0"/>
              </a:rPr>
              <a:t>Gaps or other issues affecting implementation</a:t>
            </a:r>
          </a:p>
          <a:p>
            <a:pPr marL="457200" indent="-457200">
              <a:lnSpc>
                <a:spcPct val="150000"/>
              </a:lnSpc>
              <a:buFont typeface="Arial"/>
              <a:buChar char="•"/>
              <a:defRPr/>
            </a:pPr>
            <a:r>
              <a:rPr lang="en-GB" sz="2800" dirty="0">
                <a:cs typeface="Arial" charset="0"/>
              </a:rPr>
              <a:t>Concerns around quality and consistency</a:t>
            </a:r>
          </a:p>
          <a:p>
            <a:pPr marL="457200" indent="-457200">
              <a:lnSpc>
                <a:spcPct val="150000"/>
              </a:lnSpc>
              <a:buFont typeface="Arial"/>
              <a:buChar char="•"/>
              <a:defRPr/>
            </a:pPr>
            <a:r>
              <a:rPr lang="en-GB" sz="2800" dirty="0">
                <a:cs typeface="Arial" charset="0"/>
              </a:rPr>
              <a:t>Feedback from affected communities</a:t>
            </a:r>
          </a:p>
          <a:p>
            <a:pPr marL="457200" indent="-457200">
              <a:lnSpc>
                <a:spcPct val="150000"/>
              </a:lnSpc>
              <a:buFont typeface="Arial"/>
              <a:buChar char="•"/>
              <a:defRPr/>
            </a:pPr>
            <a:r>
              <a:rPr lang="en-GB" sz="2800" dirty="0">
                <a:cs typeface="Arial" charset="0"/>
              </a:rPr>
              <a:t>Capacity building gaps </a:t>
            </a:r>
          </a:p>
          <a:p>
            <a:pPr marL="457200" indent="-457200">
              <a:lnSpc>
                <a:spcPct val="150000"/>
              </a:lnSpc>
              <a:buFont typeface="Arial"/>
              <a:buChar char="•"/>
              <a:defRPr/>
            </a:pPr>
            <a:r>
              <a:rPr lang="en-GB" sz="2800" dirty="0">
                <a:cs typeface="Arial" charset="0"/>
              </a:rPr>
              <a:t>Good practices and opportunities for learning</a:t>
            </a:r>
            <a:r>
              <a:rPr lang="en-GB" sz="3600" dirty="0">
                <a:cs typeface="Arial" charset="0"/>
              </a:rPr>
              <a:t>.</a:t>
            </a:r>
          </a:p>
        </p:txBody>
      </p:sp>
      <p:sp>
        <p:nvSpPr>
          <p:cNvPr id="2" name="Title 1"/>
          <p:cNvSpPr>
            <a:spLocks noGrp="1"/>
          </p:cNvSpPr>
          <p:nvPr>
            <p:ph type="title"/>
          </p:nvPr>
        </p:nvSpPr>
        <p:spPr/>
        <p:txBody>
          <a:bodyPr/>
          <a:lstStyle/>
          <a:p>
            <a:r>
              <a:rPr lang="en-US" dirty="0">
                <a:solidFill>
                  <a:srgbClr val="000000"/>
                </a:solidFill>
                <a:effectLst/>
              </a:rPr>
              <a:t>Implementation and AAP</a:t>
            </a:r>
          </a:p>
        </p:txBody>
      </p:sp>
    </p:spTree>
    <p:extLst>
      <p:ext uri="{BB962C8B-B14F-4D97-AF65-F5344CB8AC3E}">
        <p14:creationId xmlns:p14="http://schemas.microsoft.com/office/powerpoint/2010/main" val="1920329496"/>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12</Value>
      <Value>10</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axKeywordTaxHTField>
    <CategoryDescription xmlns="http://schemas.microsoft.com/sharepoint.v3">GNC Master package - 2018 Partners - Day 2 - 2.5. Implementation and Monitoring</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EMOPSGCCU-1435067120-18610</_dlc_DocId>
    <_dlc_DocIdUrl xmlns="5858627f-d058-4b92-9b52-677b5fd7d454">
      <Url>https://unicef.sharepoint.com/teams/EMOPS-GCCU/_layouts/15/DocIdRedir.aspx?ID=EMOPSGCCU-1435067120-18610</Url>
      <Description>EMOPSGCCU-1435067120-18610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haredContentType xmlns="Microsoft.SharePoint.Taxonomy.ContentTypeSync" SourceId="73f51738-d318-4883-9d64-4f0bd0ccc55e" ContentTypeId="0x0101009BA85F8052A6DA4FA3E31FF9F74C6970" PreviousValue="false"/>
</file>

<file path=customXml/itemProps1.xml><?xml version="1.0" encoding="utf-8"?>
<ds:datastoreItem xmlns:ds="http://schemas.openxmlformats.org/officeDocument/2006/customXml" ds:itemID="{07E2D439-83EF-4195-B5C5-C620DBFFA496}"/>
</file>

<file path=customXml/itemProps2.xml><?xml version="1.0" encoding="utf-8"?>
<ds:datastoreItem xmlns:ds="http://schemas.openxmlformats.org/officeDocument/2006/customXml" ds:itemID="{66B178E5-0487-4369-87E8-5B5F7E495B14}">
  <ds:schemaRefs>
    <ds:schemaRef ds:uri="http://schemas.microsoft.com/sharepoint/events"/>
  </ds:schemaRefs>
</ds:datastoreItem>
</file>

<file path=customXml/itemProps3.xml><?xml version="1.0" encoding="utf-8"?>
<ds:datastoreItem xmlns:ds="http://schemas.openxmlformats.org/officeDocument/2006/customXml" ds:itemID="{9FB18527-5922-42B2-B9E9-37C170B5823D}">
  <ds:schemaRefs>
    <ds:schemaRef ds:uri="a438dd15-07ca-4cdc-82a3-f2206b92025e"/>
    <ds:schemaRef ds:uri="http://schemas.microsoft.com/sharepoint.v3"/>
    <ds:schemaRef ds:uri="http://www.w3.org/XML/1998/namespace"/>
    <ds:schemaRef ds:uri="http://schemas.microsoft.com/office/2006/documentManagement/types"/>
    <ds:schemaRef ds:uri="5858627f-d058-4b92-9b52-677b5fd7d454"/>
    <ds:schemaRef ds:uri="http://schemas.microsoft.com/office/infopath/2007/PartnerControls"/>
    <ds:schemaRef ds:uri="http://schemas.openxmlformats.org/package/2006/metadata/core-properties"/>
    <ds:schemaRef ds:uri="http://schemas.microsoft.com/sharepoint/v3"/>
    <ds:schemaRef ds:uri="http://schemas.microsoft.com/sharepoint/v4"/>
    <ds:schemaRef ds:uri="http://purl.org/dc/dcmitype/"/>
    <ds:schemaRef ds:uri="http://purl.org/dc/elements/1.1/"/>
    <ds:schemaRef ds:uri="ca283e0b-db31-4043-a2ef-b80661bf084a"/>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0AFE6005-BBF5-40B2-8E41-461DA433BD73}">
  <ds:schemaRefs>
    <ds:schemaRef ds:uri="http://schemas.microsoft.com/sharepoint/v3/contenttype/forms"/>
  </ds:schemaRefs>
</ds:datastoreItem>
</file>

<file path=customXml/itemProps5.xml><?xml version="1.0" encoding="utf-8"?>
<ds:datastoreItem xmlns:ds="http://schemas.openxmlformats.org/officeDocument/2006/customXml" ds:itemID="{B2F1888A-C405-4B7E-AB2B-298256FA2434}">
  <ds:schemaRefs>
    <ds:schemaRef ds:uri="http://schemas.microsoft.com/office/2006/metadata/customXsn"/>
  </ds:schemaRefs>
</ds:datastoreItem>
</file>

<file path=customXml/itemProps6.xml><?xml version="1.0" encoding="utf-8"?>
<ds:datastoreItem xmlns:ds="http://schemas.openxmlformats.org/officeDocument/2006/customXml" ds:itemID="{11BCD25D-822C-4EB7-89F2-42FF52563B8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PowerPoint Template with examples</Template>
  <TotalTime>1083</TotalTime>
  <Words>1414</Words>
  <Application>Microsoft Office PowerPoint</Application>
  <PresentationFormat>On-screen Show (4:3)</PresentationFormat>
  <Paragraphs>216</Paragraphs>
  <Slides>27</Slides>
  <Notes>14</Notes>
  <HiddenSlides>4</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MS Mincho</vt:lpstr>
      <vt:lpstr>ＭＳ Ｐゴシック</vt:lpstr>
      <vt:lpstr>Arial</vt:lpstr>
      <vt:lpstr>Browallia New</vt:lpstr>
      <vt:lpstr>Calibri</vt:lpstr>
      <vt:lpstr>Cambria</vt:lpstr>
      <vt:lpstr>Century Gothic</vt:lpstr>
      <vt:lpstr>Times New Roman</vt:lpstr>
      <vt:lpstr>Wingdings</vt:lpstr>
      <vt:lpstr>1_Theme1</vt:lpstr>
      <vt:lpstr>2_Theme1</vt:lpstr>
      <vt:lpstr>2.5 Implementation and Monitoring</vt:lpstr>
      <vt:lpstr>Objectives of the session </vt:lpstr>
      <vt:lpstr>HPC</vt:lpstr>
      <vt:lpstr>Implementation</vt:lpstr>
      <vt:lpstr>Challenges</vt:lpstr>
      <vt:lpstr>Challenges</vt:lpstr>
      <vt:lpstr>Group Work</vt:lpstr>
      <vt:lpstr>Planning for Implementation</vt:lpstr>
      <vt:lpstr>Implementation and AAP</vt:lpstr>
      <vt:lpstr>Monitoring</vt:lpstr>
      <vt:lpstr>Why do we monitor?</vt:lpstr>
      <vt:lpstr>Types of Monitoring</vt:lpstr>
      <vt:lpstr>What should we monitor?</vt:lpstr>
      <vt:lpstr>What should we monitor?</vt:lpstr>
      <vt:lpstr>Why do we monitor?</vt:lpstr>
      <vt:lpstr>Other types of monitoring?</vt:lpstr>
      <vt:lpstr>Role of the NC in Monitoring</vt:lpstr>
      <vt:lpstr>Nutrition Indicators</vt:lpstr>
      <vt:lpstr>Nutrition Indicators</vt:lpstr>
      <vt:lpstr>Repository of Nutrition Indicators</vt:lpstr>
      <vt:lpstr>Group Work</vt:lpstr>
      <vt:lpstr>What should we monitor?</vt:lpstr>
      <vt:lpstr>Awareness Test</vt:lpstr>
      <vt:lpstr>Common Challenges</vt:lpstr>
      <vt:lpstr>Monitoring and AAP</vt:lpstr>
      <vt:lpstr>Monitoring and AAP</vt:lpstr>
      <vt:lpstr>Key Messages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amanda.ribbans</dc:creator>
  <cp:lastModifiedBy>Diogo Loureiro Jurema</cp:lastModifiedBy>
  <cp:revision>108</cp:revision>
  <cp:lastPrinted>2017-10-27T05:37:08Z</cp:lastPrinted>
  <dcterms:created xsi:type="dcterms:W3CDTF">2015-02-11T14:40:36Z</dcterms:created>
  <dcterms:modified xsi:type="dcterms:W3CDTF">2019-11-22T15:21:24Z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
  </property>
  <property fmtid="{D5CDD505-2E9C-101B-9397-08002B2CF9AE}" pid="5" name="Topic">
    <vt:lpwstr>10;#Nutrition Humanitarian Cluster, Coordination|414c5639-61e6-4b56-aaa5-511cdacc25c2</vt:lpwstr>
  </property>
  <property fmtid="{D5CDD505-2E9C-101B-9397-08002B2CF9AE}" pid="7" name="DocumentType">
    <vt:lpwstr>12;#Training/ instructional materials, toolkits, user guides (non-ICT)|f7254839-f39a-4063-9d34-45784defb8cb</vt:lpwstr>
  </property>
  <property fmtid="{D5CDD505-2E9C-101B-9397-08002B2CF9AE}" pid="8" name="GeographicScope">
    <vt:lpwstr/>
  </property>
  <property fmtid="{D5CDD505-2E9C-101B-9397-08002B2CF9AE}" pid="9" name="_dlc_DocIdItemGuid">
    <vt:lpwstr>6d657713-1f6f-47c4-bfb5-8f3612130e12</vt:lpwstr>
  </property>
</Properties>
</file>