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14"/>
  </p:notesMasterIdLst>
  <p:sldIdLst>
    <p:sldId id="257" r:id="rId8"/>
    <p:sldId id="258" r:id="rId9"/>
    <p:sldId id="259" r:id="rId10"/>
    <p:sldId id="260" r:id="rId11"/>
    <p:sldId id="261" r:id="rId12"/>
    <p:sldId id="262" r:id="rId13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737178-E505-4D07-997E-B7A83EB87D51}" v="6" dt="2019-11-22T15:16:22.5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ogo Loureiro Jurema" userId="9dfde3f0-34dd-48c5-90ef-eaf27597f482" providerId="ADAL" clId="{8E737178-E505-4D07-997E-B7A83EB87D51}"/>
    <pc:docChg chg="custSel modSld modMainMaster">
      <pc:chgData name="Diogo Loureiro Jurema" userId="9dfde3f0-34dd-48c5-90ef-eaf27597f482" providerId="ADAL" clId="{8E737178-E505-4D07-997E-B7A83EB87D51}" dt="2019-11-22T15:16:22.585" v="5" actId="1076"/>
      <pc:docMkLst>
        <pc:docMk/>
      </pc:docMkLst>
      <pc:sldChg chg="modSp">
        <pc:chgData name="Diogo Loureiro Jurema" userId="9dfde3f0-34dd-48c5-90ef-eaf27597f482" providerId="ADAL" clId="{8E737178-E505-4D07-997E-B7A83EB87D51}" dt="2019-11-22T15:16:22.585" v="5" actId="1076"/>
        <pc:sldMkLst>
          <pc:docMk/>
          <pc:sldMk cId="734804394" sldId="262"/>
        </pc:sldMkLst>
        <pc:spChg chg="mod">
          <ac:chgData name="Diogo Loureiro Jurema" userId="9dfde3f0-34dd-48c5-90ef-eaf27597f482" providerId="ADAL" clId="{8E737178-E505-4D07-997E-B7A83EB87D51}" dt="2019-11-22T15:16:22.585" v="5" actId="1076"/>
          <ac:spMkLst>
            <pc:docMk/>
            <pc:sldMk cId="734804394" sldId="262"/>
            <ac:spMk id="4" creationId="{00000000-0000-0000-0000-000000000000}"/>
          </ac:spMkLst>
        </pc:spChg>
      </pc:sldChg>
      <pc:sldMasterChg chg="addSp delSp modSp">
        <pc:chgData name="Diogo Loureiro Jurema" userId="9dfde3f0-34dd-48c5-90ef-eaf27597f482" providerId="ADAL" clId="{8E737178-E505-4D07-997E-B7A83EB87D51}" dt="2019-11-22T15:16:13.320" v="4" actId="478"/>
        <pc:sldMasterMkLst>
          <pc:docMk/>
          <pc:sldMasterMk cId="3656890306" sldId="2147483648"/>
        </pc:sldMasterMkLst>
        <pc:spChg chg="del">
          <ac:chgData name="Diogo Loureiro Jurema" userId="9dfde3f0-34dd-48c5-90ef-eaf27597f482" providerId="ADAL" clId="{8E737178-E505-4D07-997E-B7A83EB87D51}" dt="2019-11-22T15:16:13.320" v="4" actId="478"/>
          <ac:spMkLst>
            <pc:docMk/>
            <pc:sldMasterMk cId="3656890306" sldId="2147483648"/>
            <ac:spMk id="4" creationId="{00000000-0000-0000-0000-000000000000}"/>
          </ac:spMkLst>
        </pc:spChg>
        <pc:spChg chg="del">
          <ac:chgData name="Diogo Loureiro Jurema" userId="9dfde3f0-34dd-48c5-90ef-eaf27597f482" providerId="ADAL" clId="{8E737178-E505-4D07-997E-B7A83EB87D51}" dt="2019-11-22T15:15:49.283" v="2" actId="478"/>
          <ac:spMkLst>
            <pc:docMk/>
            <pc:sldMasterMk cId="3656890306" sldId="2147483648"/>
            <ac:spMk id="6" creationId="{00000000-0000-0000-0000-000000000000}"/>
          </ac:spMkLst>
        </pc:spChg>
        <pc:picChg chg="add mod">
          <ac:chgData name="Diogo Loureiro Jurema" userId="9dfde3f0-34dd-48c5-90ef-eaf27597f482" providerId="ADAL" clId="{8E737178-E505-4D07-997E-B7A83EB87D51}" dt="2019-11-22T15:16:11.517" v="3" actId="1076"/>
          <ac:picMkLst>
            <pc:docMk/>
            <pc:sldMasterMk cId="3656890306" sldId="2147483648"/>
            <ac:picMk id="7" creationId="{F7815811-E994-4BD1-87F2-FF8FC29F4866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6F2938C-0FB0-4D7A-A0E4-C005AA8A6AD8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D977041D-C965-408C-BA9F-61E7DAF8F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831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Handbook</a:t>
            </a:r>
            <a:r>
              <a:rPr lang="en-GB" baseline="0" dirty="0"/>
              <a:t> chapter 8.3.1</a:t>
            </a:r>
          </a:p>
          <a:p>
            <a:r>
              <a:rPr lang="en-GB" baseline="0" dirty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927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Handbook</a:t>
            </a:r>
            <a:r>
              <a:rPr lang="en-GB" baseline="0" dirty="0"/>
              <a:t> chapter 8.3.1</a:t>
            </a:r>
          </a:p>
          <a:p>
            <a:r>
              <a:rPr lang="en-GB" baseline="0" dirty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256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Handbook</a:t>
            </a:r>
            <a:r>
              <a:rPr lang="en-GB" baseline="0" dirty="0"/>
              <a:t> chapter 8.3.1</a:t>
            </a:r>
          </a:p>
          <a:p>
            <a:r>
              <a:rPr lang="en-GB" baseline="0" dirty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82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Handbook</a:t>
            </a:r>
            <a:r>
              <a:rPr lang="en-GB" baseline="0" dirty="0"/>
              <a:t> chapter 8.3.1</a:t>
            </a:r>
          </a:p>
          <a:p>
            <a:r>
              <a:rPr lang="en-GB" baseline="0" dirty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510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Handbook</a:t>
            </a:r>
            <a:r>
              <a:rPr lang="en-GB" baseline="0" dirty="0"/>
              <a:t> chapter 8.3.1</a:t>
            </a:r>
          </a:p>
          <a:p>
            <a:r>
              <a:rPr lang="en-GB" baseline="0" dirty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134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Handbook</a:t>
            </a:r>
            <a:r>
              <a:rPr lang="en-GB" baseline="0" dirty="0"/>
              <a:t> chapter 8.3.1</a:t>
            </a:r>
          </a:p>
          <a:p>
            <a:r>
              <a:rPr lang="en-GB" baseline="0" dirty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048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F629A2-DE93-494C-8732-17A94B4BC0E3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85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F629A2-DE93-494C-8732-17A94B4BC0E3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63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F629A2-DE93-494C-8732-17A94B4BC0E3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1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F629A2-DE93-494C-8732-17A94B4BC0E3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6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F629A2-DE93-494C-8732-17A94B4BC0E3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37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F629A2-DE93-494C-8732-17A94B4BC0E3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65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F629A2-DE93-494C-8732-17A94B4BC0E3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8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F629A2-DE93-494C-8732-17A94B4BC0E3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15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F629A2-DE93-494C-8732-17A94B4BC0E3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84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F629A2-DE93-494C-8732-17A94B4BC0E3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28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F629A2-DE93-494C-8732-17A94B4BC0E3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79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F7815811-E994-4BD1-87F2-FF8FC29F48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374909"/>
            <a:ext cx="922516" cy="32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89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Group 1 Finance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645097" y="2144966"/>
            <a:ext cx="8229600" cy="37788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Why is this type of resource important?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funds do you know of that are used to finance the HRP and Cluster Plans?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can we prepare for this type of resource mobilisation?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1</a:t>
            </a:fld>
            <a:endParaRPr lang="fr-FR"/>
          </a:p>
        </p:txBody>
      </p:sp>
      <p:pic>
        <p:nvPicPr>
          <p:cNvPr id="1026" name="Picture 2" descr="http://images.vectorhq.com/images/previews/553/gold-coins-psd-41142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230" y="4439003"/>
            <a:ext cx="2986770" cy="206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8F4EED08-1BDC-4E68-B9A1-32B6647D6996}"/>
              </a:ext>
            </a:extLst>
          </p:cNvPr>
          <p:cNvSpPr txBox="1">
            <a:spLocks/>
          </p:cNvSpPr>
          <p:nvPr/>
        </p:nvSpPr>
        <p:spPr>
          <a:xfrm>
            <a:off x="0" y="6358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/>
              <a:t>2.4  </a:t>
            </a:r>
            <a:r>
              <a:rPr lang="fr-FR" dirty="0"/>
              <a:t>R Resource Mobilisation Questions</a:t>
            </a:r>
          </a:p>
        </p:txBody>
      </p:sp>
    </p:spTree>
    <p:extLst>
      <p:ext uri="{BB962C8B-B14F-4D97-AF65-F5344CB8AC3E}">
        <p14:creationId xmlns:p14="http://schemas.microsoft.com/office/powerpoint/2010/main" val="343633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Group 2 Finance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645097" y="2144966"/>
            <a:ext cx="8229600" cy="37788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What is the role of the NCC with regard </a:t>
            </a:r>
            <a:r>
              <a:rPr lang="en-GB"/>
              <a:t>to financing?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And the partners?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can we prepare for this type of resource mobilisation?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2</a:t>
            </a:fld>
            <a:endParaRPr lang="fr-FR"/>
          </a:p>
        </p:txBody>
      </p:sp>
      <p:pic>
        <p:nvPicPr>
          <p:cNvPr id="1026" name="Picture 2" descr="http://images.vectorhq.com/images/previews/553/gold-coins-psd-41142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230" y="4439003"/>
            <a:ext cx="2986770" cy="206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443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Group 1 Supply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Why is this type of resource important?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Define what are most frequently the needed supplies in nutritional emergencies?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can we prepare for this type of resource mobilisation?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3</a:t>
            </a:fld>
            <a:endParaRPr lang="fr-F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533" y="4271963"/>
            <a:ext cx="23812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927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Group 2 Supply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What is the role of the NCC with regard to these supplies?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And the partners?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can we prepare for this type of resource mobilisation?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4</a:t>
            </a:fld>
            <a:endParaRPr lang="fr-F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750" y="4001294"/>
            <a:ext cx="23812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55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Group 1 People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72893" y="2299522"/>
            <a:ext cx="7416824" cy="37788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Why is this type of resource important?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Why is capacity development and capacity building an element of quality response to emergencies?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can we prepare for this type of resource mobilisation?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5</a:t>
            </a:fld>
            <a:endParaRPr lang="fr-F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650" y="4124103"/>
            <a:ext cx="2232248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21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Group 2 People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72893" y="2299522"/>
            <a:ext cx="7416824" cy="37788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What is the role of the NCC with regard to capacity development?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And the partners?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can we prepare for this type of resource mobilisation?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200400" y="6310312"/>
            <a:ext cx="2895600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 dirty="0"/>
              <a:t>4.1 R Resource Mobilisation Questions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6</a:t>
            </a:fld>
            <a:endParaRPr lang="fr-F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163" y="3985135"/>
            <a:ext cx="2232248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804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12</Value>
      <Value>10</Value>
      <Value>3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Nutrition Humanitarian Cluster, Coordination</TermName>
          <TermId xmlns="http://schemas.microsoft.com/office/infopath/2007/PartnerControls">414c5639-61e6-4b56-aaa5-511cdacc25c2</TermId>
        </TermInfo>
      </Terms>
    </h6a71f3e574e4344bc34f3fc9dd20054>
    <TaxKeywordTaxHTField xmlns="5858627f-d058-4b92-9b52-677b5fd7d454">
      <Terms xmlns="http://schemas.microsoft.com/office/infopath/2007/PartnerControls"/>
    </TaxKeywordTaxHTField>
    <CategoryDescription xmlns="http://schemas.microsoft.com/sharepoint.v3">Master GNC package - 2018 Partners - Day 2 - 2.4. Resource Mobilisation</CategoryDescription>
    <mda26ace941f4791a7314a339fee829c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Training/ instructional materials, toolkits, user guides (non-ICT)</TermName>
          <TermId xmlns="http://schemas.microsoft.com/office/infopath/2007/PartnerControls">f7254839-f39a-4063-9d34-45784defb8cb</TermId>
        </TermInfo>
      </Terms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  <_dlc_DocId xmlns="5858627f-d058-4b92-9b52-677b5fd7d454">EMOPSGCCU-1435067120-18602</_dlc_DocId>
    <_dlc_DocIdUrl xmlns="5858627f-d058-4b92-9b52-677b5fd7d454">
      <Url>https://unicef.sharepoint.com/teams/EMOPS-GCCU/_layouts/15/DocIdRedir.aspx?ID=EMOPSGCCU-1435067120-18602</Url>
      <Description>EMOPSGCCU-1435067120-18602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D3B1A21-318E-458A-BD00-1DD1F7C81861}">
  <ds:schemaRefs>
    <ds:schemaRef ds:uri="http://schemas.microsoft.com/sharepoint/v3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sharepoint.v3"/>
    <ds:schemaRef ds:uri="http://schemas.microsoft.com/sharepoint/v4"/>
    <ds:schemaRef ds:uri="http://schemas.microsoft.com/office/2006/metadata/properties"/>
    <ds:schemaRef ds:uri="http://purl.org/dc/elements/1.1/"/>
    <ds:schemaRef ds:uri="http://schemas.microsoft.com/office/2006/documentManagement/types"/>
    <ds:schemaRef ds:uri="a438dd15-07ca-4cdc-82a3-f2206b92025e"/>
    <ds:schemaRef ds:uri="5858627f-d058-4b92-9b52-677b5fd7d454"/>
    <ds:schemaRef ds:uri="ca283e0b-db31-4043-a2ef-b80661bf084a"/>
  </ds:schemaRefs>
</ds:datastoreItem>
</file>

<file path=customXml/itemProps2.xml><?xml version="1.0" encoding="utf-8"?>
<ds:datastoreItem xmlns:ds="http://schemas.openxmlformats.org/officeDocument/2006/customXml" ds:itemID="{1B788D19-07EB-4E73-B49F-583B291622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7842D9-616B-4ECE-9A3B-72DC16E68E9A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77A3DAEB-D910-4767-A15D-E3FDD53DF47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ACA97161-7DC8-44FB-B73D-3E8CE26F6EE1}"/>
</file>

<file path=customXml/itemProps6.xml><?xml version="1.0" encoding="utf-8"?>
<ds:datastoreItem xmlns:ds="http://schemas.openxmlformats.org/officeDocument/2006/customXml" ds:itemID="{DCEEF847-5EED-4A16-9EC4-40F8501D768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284</Words>
  <Application>Microsoft Office PowerPoint</Application>
  <PresentationFormat>Widescreen</PresentationFormat>
  <Paragraphs>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Group 1 Finance </vt:lpstr>
      <vt:lpstr>Group 2 Finance </vt:lpstr>
      <vt:lpstr>Group 1 Supply</vt:lpstr>
      <vt:lpstr>Group 2 Supply</vt:lpstr>
      <vt:lpstr>Group 1 People </vt:lpstr>
      <vt:lpstr>Group 2 People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 Finance</dc:title>
  <dc:creator>Elena Oyon</dc:creator>
  <cp:lastModifiedBy>Diogo Loureiro Jurema</cp:lastModifiedBy>
  <cp:revision>8</cp:revision>
  <cp:lastPrinted>2017-10-20T14:06:07Z</cp:lastPrinted>
  <dcterms:created xsi:type="dcterms:W3CDTF">2016-01-04T10:46:15Z</dcterms:created>
  <dcterms:modified xsi:type="dcterms:W3CDTF">2019-11-22T15:16:25Z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/>
  </property>
  <property fmtid="{D5CDD505-2E9C-101B-9397-08002B2CF9AE}" pid="5" name="Topic">
    <vt:lpwstr>10;#Nutrition Humanitarian Cluster, Coordination|414c5639-61e6-4b56-aaa5-511cdacc25c2</vt:lpwstr>
  </property>
  <property fmtid="{D5CDD505-2E9C-101B-9397-08002B2CF9AE}" pid="7" name="DocumentType">
    <vt:lpwstr>12;#Training/ instructional materials, toolkits, user guides (non-ICT)|f7254839-f39a-4063-9d34-45784defb8cb</vt:lpwstr>
  </property>
  <property fmtid="{D5CDD505-2E9C-101B-9397-08002B2CF9AE}" pid="8" name="GeographicScope">
    <vt:lpwstr/>
  </property>
  <property fmtid="{D5CDD505-2E9C-101B-9397-08002B2CF9AE}" pid="9" name="_dlc_DocIdItemGuid">
    <vt:lpwstr>20628508-3aa4-43d3-9deb-8455fb59c644</vt:lpwstr>
  </property>
</Properties>
</file>