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 id="2147483686" r:id="rId8"/>
  </p:sldMasterIdLst>
  <p:notesMasterIdLst>
    <p:notesMasterId r:id="rId36"/>
  </p:notesMasterIdLst>
  <p:sldIdLst>
    <p:sldId id="257" r:id="rId9"/>
    <p:sldId id="267" r:id="rId10"/>
    <p:sldId id="270" r:id="rId11"/>
    <p:sldId id="269" r:id="rId12"/>
    <p:sldId id="271" r:id="rId13"/>
    <p:sldId id="272" r:id="rId14"/>
    <p:sldId id="273" r:id="rId15"/>
    <p:sldId id="274" r:id="rId16"/>
    <p:sldId id="305" r:id="rId17"/>
    <p:sldId id="276" r:id="rId18"/>
    <p:sldId id="277" r:id="rId19"/>
    <p:sldId id="286" r:id="rId20"/>
    <p:sldId id="282" r:id="rId21"/>
    <p:sldId id="287" r:id="rId22"/>
    <p:sldId id="288" r:id="rId23"/>
    <p:sldId id="296" r:id="rId24"/>
    <p:sldId id="299" r:id="rId25"/>
    <p:sldId id="308" r:id="rId26"/>
    <p:sldId id="307" r:id="rId27"/>
    <p:sldId id="309" r:id="rId28"/>
    <p:sldId id="297" r:id="rId29"/>
    <p:sldId id="279" r:id="rId30"/>
    <p:sldId id="280" r:id="rId31"/>
    <p:sldId id="306" r:id="rId32"/>
    <p:sldId id="284" r:id="rId33"/>
    <p:sldId id="283"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n Orchison" initials="MO" lastIdx="2" clrIdx="0">
    <p:extLst/>
  </p:cmAuthor>
  <p:cmAuthor id="2" name="ayadil@gmail.com" initials="a" lastIdx="1" clrIdx="1">
    <p:extLst/>
  </p:cmAuthor>
  <p:cmAuthor id="3" name="ayadil@gmail.com" initials="a [2]"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E31DE2-E02B-4AE2-B34A-9FC6FADE667B}" v="45" dt="2019-10-17T15:05:36.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9" autoAdjust="0"/>
    <p:restoredTop sz="76900" autoAdjust="0"/>
  </p:normalViewPr>
  <p:slideViewPr>
    <p:cSldViewPr>
      <p:cViewPr varScale="1">
        <p:scale>
          <a:sx n="78" d="100"/>
          <a:sy n="78" d="100"/>
        </p:scale>
        <p:origin x="94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21" Type="http://schemas.openxmlformats.org/officeDocument/2006/relationships/slide" Target="slides/slide13.xml"/><Relationship Id="rId34" Type="http://schemas.openxmlformats.org/officeDocument/2006/relationships/slide" Target="slides/slide26.xml"/><Relationship Id="rId42" Type="http://schemas.microsoft.com/office/2016/11/relationships/changesInfo" Target="changesInfos/changesInfo1.xml"/><Relationship Id="rId7" Type="http://schemas.openxmlformats.org/officeDocument/2006/relationships/slideMaster" Target="slideMasters/slide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microsoft.com/office/2015/10/relationships/revisionInfo" Target="revisionInfo.xml"/><Relationship Id="rId8" Type="http://schemas.openxmlformats.org/officeDocument/2006/relationships/slideMaster" Target="slideMasters/slideMaster2.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go Loureiro Jurema" userId="9dfde3f0-34dd-48c5-90ef-eaf27597f482" providerId="ADAL" clId="{24E31DE2-E02B-4AE2-B34A-9FC6FADE667B}"/>
    <pc:docChg chg="undo custSel modSld modMainMaster">
      <pc:chgData name="Diogo Loureiro Jurema" userId="9dfde3f0-34dd-48c5-90ef-eaf27597f482" providerId="ADAL" clId="{24E31DE2-E02B-4AE2-B34A-9FC6FADE667B}" dt="2019-10-17T15:05:36.221" v="44" actId="1035"/>
      <pc:docMkLst>
        <pc:docMk/>
      </pc:docMkLst>
      <pc:sldChg chg="delSp">
        <pc:chgData name="Diogo Loureiro Jurema" userId="9dfde3f0-34dd-48c5-90ef-eaf27597f482" providerId="ADAL" clId="{24E31DE2-E02B-4AE2-B34A-9FC6FADE667B}" dt="2019-10-17T15:02:51.550" v="0" actId="478"/>
        <pc:sldMkLst>
          <pc:docMk/>
          <pc:sldMk cId="440887932" sldId="257"/>
        </pc:sldMkLst>
        <pc:picChg chg="del">
          <ac:chgData name="Diogo Loureiro Jurema" userId="9dfde3f0-34dd-48c5-90ef-eaf27597f482" providerId="ADAL" clId="{24E31DE2-E02B-4AE2-B34A-9FC6FADE667B}" dt="2019-10-17T15:02:51.550" v="0" actId="478"/>
          <ac:picMkLst>
            <pc:docMk/>
            <pc:sldMk cId="440887932" sldId="257"/>
            <ac:picMk id="2" creationId="{00000000-0000-0000-0000-000000000000}"/>
          </ac:picMkLst>
        </pc:picChg>
      </pc:sldChg>
      <pc:sldChg chg="modSp">
        <pc:chgData name="Diogo Loureiro Jurema" userId="9dfde3f0-34dd-48c5-90ef-eaf27597f482" providerId="ADAL" clId="{24E31DE2-E02B-4AE2-B34A-9FC6FADE667B}" dt="2019-10-17T15:04:35.287" v="8" actId="1076"/>
        <pc:sldMkLst>
          <pc:docMk/>
          <pc:sldMk cId="157855784" sldId="271"/>
        </pc:sldMkLst>
        <pc:spChg chg="mod">
          <ac:chgData name="Diogo Loureiro Jurema" userId="9dfde3f0-34dd-48c5-90ef-eaf27597f482" providerId="ADAL" clId="{24E31DE2-E02B-4AE2-B34A-9FC6FADE667B}" dt="2019-10-17T15:04:35.287" v="8" actId="1076"/>
          <ac:spMkLst>
            <pc:docMk/>
            <pc:sldMk cId="157855784" sldId="271"/>
            <ac:spMk id="42" creationId="{00000000-0000-0000-0000-000000000000}"/>
          </ac:spMkLst>
        </pc:spChg>
        <pc:spChg chg="mod">
          <ac:chgData name="Diogo Loureiro Jurema" userId="9dfde3f0-34dd-48c5-90ef-eaf27597f482" providerId="ADAL" clId="{24E31DE2-E02B-4AE2-B34A-9FC6FADE667B}" dt="2019-10-17T15:04:35.287" v="8" actId="1076"/>
          <ac:spMkLst>
            <pc:docMk/>
            <pc:sldMk cId="157855784" sldId="271"/>
            <ac:spMk id="46" creationId="{00000000-0000-0000-0000-000000000000}"/>
          </ac:spMkLst>
        </pc:spChg>
      </pc:sldChg>
      <pc:sldChg chg="modSp">
        <pc:chgData name="Diogo Loureiro Jurema" userId="9dfde3f0-34dd-48c5-90ef-eaf27597f482" providerId="ADAL" clId="{24E31DE2-E02B-4AE2-B34A-9FC6FADE667B}" dt="2019-10-17T15:04:40.583" v="12" actId="1035"/>
        <pc:sldMkLst>
          <pc:docMk/>
          <pc:sldMk cId="1436120037" sldId="272"/>
        </pc:sldMkLst>
        <pc:spChg chg="mod">
          <ac:chgData name="Diogo Loureiro Jurema" userId="9dfde3f0-34dd-48c5-90ef-eaf27597f482" providerId="ADAL" clId="{24E31DE2-E02B-4AE2-B34A-9FC6FADE667B}" dt="2019-10-17T15:04:40.583" v="12" actId="1035"/>
          <ac:spMkLst>
            <pc:docMk/>
            <pc:sldMk cId="1436120037" sldId="272"/>
            <ac:spMk id="2" creationId="{00000000-0000-0000-0000-000000000000}"/>
          </ac:spMkLst>
        </pc:spChg>
        <pc:spChg chg="mod">
          <ac:chgData name="Diogo Loureiro Jurema" userId="9dfde3f0-34dd-48c5-90ef-eaf27597f482" providerId="ADAL" clId="{24E31DE2-E02B-4AE2-B34A-9FC6FADE667B}" dt="2019-10-17T15:04:40.583" v="12" actId="1035"/>
          <ac:spMkLst>
            <pc:docMk/>
            <pc:sldMk cId="1436120037" sldId="272"/>
            <ac:spMk id="8" creationId="{00000000-0000-0000-0000-000000000000}"/>
          </ac:spMkLst>
        </pc:spChg>
      </pc:sldChg>
      <pc:sldChg chg="modSp">
        <pc:chgData name="Diogo Loureiro Jurema" userId="9dfde3f0-34dd-48c5-90ef-eaf27597f482" providerId="ADAL" clId="{24E31DE2-E02B-4AE2-B34A-9FC6FADE667B}" dt="2019-10-17T15:05:36.221" v="44" actId="1035"/>
        <pc:sldMkLst>
          <pc:docMk/>
          <pc:sldMk cId="3961575273" sldId="297"/>
        </pc:sldMkLst>
        <pc:spChg chg="mod">
          <ac:chgData name="Diogo Loureiro Jurema" userId="9dfde3f0-34dd-48c5-90ef-eaf27597f482" providerId="ADAL" clId="{24E31DE2-E02B-4AE2-B34A-9FC6FADE667B}" dt="2019-10-17T15:05:31.719" v="32" actId="1035"/>
          <ac:spMkLst>
            <pc:docMk/>
            <pc:sldMk cId="3961575273" sldId="297"/>
            <ac:spMk id="2" creationId="{00000000-0000-0000-0000-000000000000}"/>
          </ac:spMkLst>
        </pc:spChg>
        <pc:spChg chg="mod">
          <ac:chgData name="Diogo Loureiro Jurema" userId="9dfde3f0-34dd-48c5-90ef-eaf27597f482" providerId="ADAL" clId="{24E31DE2-E02B-4AE2-B34A-9FC6FADE667B}" dt="2019-10-17T15:05:31.719" v="32" actId="1035"/>
          <ac:spMkLst>
            <pc:docMk/>
            <pc:sldMk cId="3961575273" sldId="297"/>
            <ac:spMk id="3" creationId="{00000000-0000-0000-0000-000000000000}"/>
          </ac:spMkLst>
        </pc:spChg>
        <pc:spChg chg="mod">
          <ac:chgData name="Diogo Loureiro Jurema" userId="9dfde3f0-34dd-48c5-90ef-eaf27597f482" providerId="ADAL" clId="{24E31DE2-E02B-4AE2-B34A-9FC6FADE667B}" dt="2019-10-17T15:05:36.221" v="44" actId="1035"/>
          <ac:spMkLst>
            <pc:docMk/>
            <pc:sldMk cId="3961575273" sldId="297"/>
            <ac:spMk id="4" creationId="{00000000-0000-0000-0000-000000000000}"/>
          </ac:spMkLst>
        </pc:spChg>
        <pc:spChg chg="mod">
          <ac:chgData name="Diogo Loureiro Jurema" userId="9dfde3f0-34dd-48c5-90ef-eaf27597f482" providerId="ADAL" clId="{24E31DE2-E02B-4AE2-B34A-9FC6FADE667B}" dt="2019-10-17T15:05:31.719" v="32" actId="1035"/>
          <ac:spMkLst>
            <pc:docMk/>
            <pc:sldMk cId="3961575273" sldId="297"/>
            <ac:spMk id="5" creationId="{00000000-0000-0000-0000-000000000000}"/>
          </ac:spMkLst>
        </pc:spChg>
        <pc:spChg chg="mod">
          <ac:chgData name="Diogo Loureiro Jurema" userId="9dfde3f0-34dd-48c5-90ef-eaf27597f482" providerId="ADAL" clId="{24E31DE2-E02B-4AE2-B34A-9FC6FADE667B}" dt="2019-10-17T15:05:31.719" v="32" actId="1035"/>
          <ac:spMkLst>
            <pc:docMk/>
            <pc:sldMk cId="3961575273" sldId="297"/>
            <ac:spMk id="7" creationId="{00000000-0000-0000-0000-000000000000}"/>
          </ac:spMkLst>
        </pc:spChg>
      </pc:sldChg>
      <pc:sldChg chg="modSp">
        <pc:chgData name="Diogo Loureiro Jurema" userId="9dfde3f0-34dd-48c5-90ef-eaf27597f482" providerId="ADAL" clId="{24E31DE2-E02B-4AE2-B34A-9FC6FADE667B}" dt="2019-10-17T15:05:13.622" v="24" actId="1076"/>
        <pc:sldMkLst>
          <pc:docMk/>
          <pc:sldMk cId="1497349602" sldId="299"/>
        </pc:sldMkLst>
        <pc:spChg chg="mod">
          <ac:chgData name="Diogo Loureiro Jurema" userId="9dfde3f0-34dd-48c5-90ef-eaf27597f482" providerId="ADAL" clId="{24E31DE2-E02B-4AE2-B34A-9FC6FADE667B}" dt="2019-10-17T15:05:13.622" v="24" actId="1076"/>
          <ac:spMkLst>
            <pc:docMk/>
            <pc:sldMk cId="1497349602" sldId="299"/>
            <ac:spMk id="13" creationId="{00000000-0000-0000-0000-000000000000}"/>
          </ac:spMkLst>
        </pc:spChg>
      </pc:sldChg>
      <pc:sldChg chg="modSp">
        <pc:chgData name="Diogo Loureiro Jurema" userId="9dfde3f0-34dd-48c5-90ef-eaf27597f482" providerId="ADAL" clId="{24E31DE2-E02B-4AE2-B34A-9FC6FADE667B}" dt="2019-10-17T15:04:48.683" v="14" actId="27636"/>
        <pc:sldMkLst>
          <pc:docMk/>
          <pc:sldMk cId="37348512" sldId="305"/>
        </pc:sldMkLst>
        <pc:spChg chg="mod">
          <ac:chgData name="Diogo Loureiro Jurema" userId="9dfde3f0-34dd-48c5-90ef-eaf27597f482" providerId="ADAL" clId="{24E31DE2-E02B-4AE2-B34A-9FC6FADE667B}" dt="2019-10-17T15:04:48.683" v="14" actId="27636"/>
          <ac:spMkLst>
            <pc:docMk/>
            <pc:sldMk cId="37348512" sldId="305"/>
            <ac:spMk id="24" creationId="{00000000-0000-0000-0000-000000000000}"/>
          </ac:spMkLst>
        </pc:spChg>
      </pc:sldChg>
      <pc:sldMasterChg chg="addSp delSp modSp">
        <pc:chgData name="Diogo Loureiro Jurema" userId="9dfde3f0-34dd-48c5-90ef-eaf27597f482" providerId="ADAL" clId="{24E31DE2-E02B-4AE2-B34A-9FC6FADE667B}" dt="2019-10-17T15:03:35.191" v="5" actId="1076"/>
        <pc:sldMasterMkLst>
          <pc:docMk/>
          <pc:sldMasterMk cId="201650886" sldId="2147483660"/>
        </pc:sldMasterMkLst>
        <pc:spChg chg="del">
          <ac:chgData name="Diogo Loureiro Jurema" userId="9dfde3f0-34dd-48c5-90ef-eaf27597f482" providerId="ADAL" clId="{24E31DE2-E02B-4AE2-B34A-9FC6FADE667B}" dt="2019-10-17T15:03:14.187" v="1" actId="478"/>
          <ac:spMkLst>
            <pc:docMk/>
            <pc:sldMasterMk cId="201650886" sldId="2147483660"/>
            <ac:spMk id="4" creationId="{00000000-0000-0000-0000-000000000000}"/>
          </ac:spMkLst>
        </pc:spChg>
        <pc:picChg chg="add mod">
          <ac:chgData name="Diogo Loureiro Jurema" userId="9dfde3f0-34dd-48c5-90ef-eaf27597f482" providerId="ADAL" clId="{24E31DE2-E02B-4AE2-B34A-9FC6FADE667B}" dt="2019-10-17T15:03:35.191" v="5" actId="1076"/>
          <ac:picMkLst>
            <pc:docMk/>
            <pc:sldMasterMk cId="201650886" sldId="2147483660"/>
            <ac:picMk id="7" creationId="{B1760844-0344-420A-9025-12958E3E3CE1}"/>
          </ac:picMkLst>
        </pc:picChg>
      </pc:sldMasterChg>
      <pc:sldMasterChg chg="addSp delSp">
        <pc:chgData name="Diogo Loureiro Jurema" userId="9dfde3f0-34dd-48c5-90ef-eaf27597f482" providerId="ADAL" clId="{24E31DE2-E02B-4AE2-B34A-9FC6FADE667B}" dt="2019-10-17T15:04:18.636" v="7"/>
        <pc:sldMasterMkLst>
          <pc:docMk/>
          <pc:sldMasterMk cId="3632705476" sldId="2147483686"/>
        </pc:sldMasterMkLst>
        <pc:spChg chg="del">
          <ac:chgData name="Diogo Loureiro Jurema" userId="9dfde3f0-34dd-48c5-90ef-eaf27597f482" providerId="ADAL" clId="{24E31DE2-E02B-4AE2-B34A-9FC6FADE667B}" dt="2019-10-17T15:04:09.459" v="6" actId="478"/>
          <ac:spMkLst>
            <pc:docMk/>
            <pc:sldMasterMk cId="3632705476" sldId="2147483686"/>
            <ac:spMk id="4" creationId="{00000000-0000-0000-0000-000000000000}"/>
          </ac:spMkLst>
        </pc:spChg>
        <pc:picChg chg="add">
          <ac:chgData name="Diogo Loureiro Jurema" userId="9dfde3f0-34dd-48c5-90ef-eaf27597f482" providerId="ADAL" clId="{24E31DE2-E02B-4AE2-B34A-9FC6FADE667B}" dt="2019-10-17T15:04:18.636" v="7"/>
          <ac:picMkLst>
            <pc:docMk/>
            <pc:sldMasterMk cId="3632705476" sldId="2147483686"/>
            <ac:picMk id="7" creationId="{F7A11956-7A6F-4C6C-B2D9-16D66469CBEE}"/>
          </ac:picMkLst>
        </pc:pic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7-10-13T17:26:14.366" idx="1">
    <p:pos x="3493" y="148"/>
    <p:text>I feel like this is now out of sequence?</p:text>
    <p:extLst>
      <p:ext uri="{C676402C-5697-4E1C-873F-D02D1690AC5C}">
        <p15:threadingInfo xmlns:p15="http://schemas.microsoft.com/office/powerpoint/2012/main" timeZoneBias="-120"/>
      </p:ext>
    </p:extLst>
  </p:cm>
  <p:cm authorId="3" dt="2017-10-16T21:05:19.928" idx="1">
    <p:pos x="3493" y="284"/>
    <p:text>i re-arranged</p:text>
    <p:extLst>
      <p:ext uri="{C676402C-5697-4E1C-873F-D02D1690AC5C}">
        <p15:threadingInfo xmlns:p15="http://schemas.microsoft.com/office/powerpoint/2012/main" timeZoneBias="-12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3B9AF2-2478-481B-A0A7-79C5FFBBCBCA}" type="datetimeFigureOut">
              <a:rPr lang="en-US" smtClean="0"/>
              <a:t>10/17/2019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C3B44-A625-4E3E-B271-65DB743413CC}" type="slidenum">
              <a:rPr lang="en-US" smtClean="0"/>
              <a:t>‹#›</a:t>
            </a:fld>
            <a:endParaRPr lang="en-US"/>
          </a:p>
        </p:txBody>
      </p:sp>
    </p:spTree>
    <p:extLst>
      <p:ext uri="{BB962C8B-B14F-4D97-AF65-F5344CB8AC3E}">
        <p14:creationId xmlns:p14="http://schemas.microsoft.com/office/powerpoint/2010/main" val="4213594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6987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t>10</a:t>
            </a:fld>
            <a:endParaRPr lang="en-US"/>
          </a:p>
        </p:txBody>
      </p:sp>
    </p:spTree>
    <p:extLst>
      <p:ext uri="{BB962C8B-B14F-4D97-AF65-F5344CB8AC3E}">
        <p14:creationId xmlns:p14="http://schemas.microsoft.com/office/powerpoint/2010/main" val="2960313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t>11</a:t>
            </a:fld>
            <a:endParaRPr lang="en-US"/>
          </a:p>
        </p:txBody>
      </p:sp>
    </p:spTree>
    <p:extLst>
      <p:ext uri="{BB962C8B-B14F-4D97-AF65-F5344CB8AC3E}">
        <p14:creationId xmlns:p14="http://schemas.microsoft.com/office/powerpoint/2010/main" val="1933872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following slides go</a:t>
            </a:r>
            <a:r>
              <a:rPr lang="en-GB" baseline="0" dirty="0"/>
              <a:t> more in detail on PRACTICAL roles of CLA and NCC</a:t>
            </a:r>
            <a:endParaRPr lang="en-GB" dirty="0"/>
          </a:p>
        </p:txBody>
      </p:sp>
      <p:sp>
        <p:nvSpPr>
          <p:cNvPr id="4" name="Slide Number Placeholder 3"/>
          <p:cNvSpPr>
            <a:spLocks noGrp="1"/>
          </p:cNvSpPr>
          <p:nvPr>
            <p:ph type="sldNum" sz="quarter" idx="10"/>
          </p:nvPr>
        </p:nvSpPr>
        <p:spPr/>
        <p:txBody>
          <a:bodyPr/>
          <a:lstStyle/>
          <a:p>
            <a:fld id="{2D283407-2411-40E7-977E-DEAC0869E54A}" type="slidenum">
              <a:rPr lang="fr-FR" smtClean="0"/>
              <a:t>12</a:t>
            </a:fld>
            <a:endParaRPr lang="fr-FR"/>
          </a:p>
        </p:txBody>
      </p:sp>
    </p:spTree>
    <p:extLst>
      <p:ext uri="{BB962C8B-B14F-4D97-AF65-F5344CB8AC3E}">
        <p14:creationId xmlns:p14="http://schemas.microsoft.com/office/powerpoint/2010/main" val="808792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t>13</a:t>
            </a:fld>
            <a:endParaRPr lang="en-US"/>
          </a:p>
        </p:txBody>
      </p:sp>
    </p:spTree>
    <p:extLst>
      <p:ext uri="{BB962C8B-B14F-4D97-AF65-F5344CB8AC3E}">
        <p14:creationId xmlns:p14="http://schemas.microsoft.com/office/powerpoint/2010/main" val="2823847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Optional slide, depending on context</a:t>
            </a:r>
            <a:r>
              <a:rPr lang="en-GB" baseline="0" dirty="0"/>
              <a:t> in the country</a:t>
            </a:r>
            <a:endParaRPr lang="en-GB" dirty="0"/>
          </a:p>
        </p:txBody>
      </p:sp>
      <p:sp>
        <p:nvSpPr>
          <p:cNvPr id="4" name="Slide Number Placeholder 3"/>
          <p:cNvSpPr>
            <a:spLocks noGrp="1"/>
          </p:cNvSpPr>
          <p:nvPr>
            <p:ph type="sldNum" sz="quarter" idx="10"/>
          </p:nvPr>
        </p:nvSpPr>
        <p:spPr/>
        <p:txBody>
          <a:bodyPr/>
          <a:lstStyle/>
          <a:p>
            <a:fld id="{2D283407-2411-40E7-977E-DEAC0869E54A}" type="slidenum">
              <a:rPr lang="fr-FR" smtClean="0"/>
              <a:t>14</a:t>
            </a:fld>
            <a:endParaRPr lang="fr-FR"/>
          </a:p>
        </p:txBody>
      </p:sp>
    </p:spTree>
    <p:extLst>
      <p:ext uri="{BB962C8B-B14F-4D97-AF65-F5344CB8AC3E}">
        <p14:creationId xmlns:p14="http://schemas.microsoft.com/office/powerpoint/2010/main" val="1345155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Optional slide, depending on context</a:t>
            </a:r>
            <a:r>
              <a:rPr lang="en-GB" baseline="0" dirty="0"/>
              <a:t> in the country</a:t>
            </a:r>
            <a:endParaRPr lang="en-GB" dirty="0"/>
          </a:p>
        </p:txBody>
      </p:sp>
      <p:sp>
        <p:nvSpPr>
          <p:cNvPr id="4" name="Slide Number Placeholder 3"/>
          <p:cNvSpPr>
            <a:spLocks noGrp="1"/>
          </p:cNvSpPr>
          <p:nvPr>
            <p:ph type="sldNum" sz="quarter" idx="10"/>
          </p:nvPr>
        </p:nvSpPr>
        <p:spPr/>
        <p:txBody>
          <a:bodyPr/>
          <a:lstStyle/>
          <a:p>
            <a:fld id="{2D283407-2411-40E7-977E-DEAC0869E54A}" type="slidenum">
              <a:rPr lang="fr-FR" smtClean="0"/>
              <a:t>15</a:t>
            </a:fld>
            <a:endParaRPr lang="fr-FR"/>
          </a:p>
        </p:txBody>
      </p:sp>
    </p:spTree>
    <p:extLst>
      <p:ext uri="{BB962C8B-B14F-4D97-AF65-F5344CB8AC3E}">
        <p14:creationId xmlns:p14="http://schemas.microsoft.com/office/powerpoint/2010/main" val="3855233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Optional slide, depending on context</a:t>
            </a:r>
            <a:r>
              <a:rPr lang="en-GB" baseline="0" dirty="0"/>
              <a:t> in the country</a:t>
            </a:r>
            <a:endParaRPr lang="en-GB" dirty="0"/>
          </a:p>
        </p:txBody>
      </p:sp>
      <p:sp>
        <p:nvSpPr>
          <p:cNvPr id="4" name="Slide Number Placeholder 3"/>
          <p:cNvSpPr>
            <a:spLocks noGrp="1"/>
          </p:cNvSpPr>
          <p:nvPr>
            <p:ph type="sldNum" sz="quarter" idx="10"/>
          </p:nvPr>
        </p:nvSpPr>
        <p:spPr/>
        <p:txBody>
          <a:bodyPr/>
          <a:lstStyle/>
          <a:p>
            <a:fld id="{2D283407-2411-40E7-977E-DEAC0869E54A}" type="slidenum">
              <a:rPr lang="fr-FR" smtClean="0"/>
              <a:t>16</a:t>
            </a:fld>
            <a:endParaRPr lang="fr-FR"/>
          </a:p>
        </p:txBody>
      </p:sp>
    </p:spTree>
    <p:extLst>
      <p:ext uri="{BB962C8B-B14F-4D97-AF65-F5344CB8AC3E}">
        <p14:creationId xmlns:p14="http://schemas.microsoft.com/office/powerpoint/2010/main" val="2003148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defRPr/>
            </a:pPr>
            <a:r>
              <a:rPr lang="en-US" sz="1200" b="1" dirty="0">
                <a:latin typeface="Bodoni MT" pitchFamily="18" charset="0"/>
              </a:rPr>
              <a:t>Cluster Lead  Agency</a:t>
            </a:r>
            <a:r>
              <a:rPr lang="en-US" sz="1200" dirty="0">
                <a:latin typeface="Bodoni MT" pitchFamily="18" charset="0"/>
              </a:rPr>
              <a:t>:</a:t>
            </a:r>
            <a:r>
              <a:rPr lang="en-US" sz="1200" b="1" dirty="0">
                <a:latin typeface="Bodoni MT" pitchFamily="18" charset="0"/>
              </a:rPr>
              <a:t> </a:t>
            </a:r>
            <a:r>
              <a:rPr lang="en-US" sz="1200" dirty="0">
                <a:latin typeface="Bodoni MT" pitchFamily="18" charset="0"/>
              </a:rPr>
              <a:t>This is an agency or organization that has been designated by the Resident and/or Humanitarian Coordinator (RC/HC) as cluster lead agency for a particular sector at the country level, following consultations with the Humanitarian Country Team. </a:t>
            </a:r>
            <a:r>
              <a:rPr lang="en-US" sz="1200" i="1" dirty="0">
                <a:latin typeface="Bodoni MT" pitchFamily="18" charset="0"/>
              </a:rPr>
              <a:t>(A cluster lead agency at the country level need not necessarily be the same agency/organization as the Global Cluster Lead Agency for that sector.)</a:t>
            </a:r>
          </a:p>
          <a:p>
            <a:r>
              <a:rPr lang="en-US" baseline="0" dirty="0"/>
              <a:t>Ask participants to share what it’s like in their country.</a:t>
            </a:r>
            <a:endParaRPr lang="en-US" dirty="0"/>
          </a:p>
        </p:txBody>
      </p:sp>
      <p:sp>
        <p:nvSpPr>
          <p:cNvPr id="4" name="Slide Number Placeholder 3"/>
          <p:cNvSpPr>
            <a:spLocks noGrp="1"/>
          </p:cNvSpPr>
          <p:nvPr>
            <p:ph type="sldNum" sz="quarter" idx="10"/>
          </p:nvPr>
        </p:nvSpPr>
        <p:spPr/>
        <p:txBody>
          <a:bodyPr/>
          <a:lstStyle/>
          <a:p>
            <a:fld id="{3F24AEED-364A-40AD-BE3A-E8F5E04A35C5}" type="slidenum">
              <a:rPr lang="en-GB" smtClean="0">
                <a:solidFill>
                  <a:prstClr val="black"/>
                </a:solidFill>
              </a:rPr>
              <a:pPr/>
              <a:t>17</a:t>
            </a:fld>
            <a:endParaRPr lang="en-GB" dirty="0">
              <a:solidFill>
                <a:prstClr val="black"/>
              </a:solidFill>
            </a:endParaRPr>
          </a:p>
        </p:txBody>
      </p:sp>
    </p:spTree>
    <p:extLst>
      <p:ext uri="{BB962C8B-B14F-4D97-AF65-F5344CB8AC3E}">
        <p14:creationId xmlns:p14="http://schemas.microsoft.com/office/powerpoint/2010/main" val="1459523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defRPr/>
            </a:pPr>
            <a:r>
              <a:rPr lang="en-US" sz="1200" b="1" dirty="0">
                <a:latin typeface="Bodoni MT" pitchFamily="18" charset="0"/>
              </a:rPr>
              <a:t>Cluster Lead  Agency</a:t>
            </a:r>
            <a:r>
              <a:rPr lang="en-US" sz="1200" dirty="0">
                <a:latin typeface="Bodoni MT" pitchFamily="18" charset="0"/>
              </a:rPr>
              <a:t>:</a:t>
            </a:r>
            <a:r>
              <a:rPr lang="en-US" sz="1200" b="1" dirty="0">
                <a:latin typeface="Bodoni MT" pitchFamily="18" charset="0"/>
              </a:rPr>
              <a:t> </a:t>
            </a:r>
            <a:r>
              <a:rPr lang="en-US" sz="1200" dirty="0">
                <a:latin typeface="Bodoni MT" pitchFamily="18" charset="0"/>
              </a:rPr>
              <a:t>This is an agency or organization that has been designated by the Resident and/or Humanitarian Coordinator (RC/HC) as cluster lead agency for a particular sector at the country level, following consultations with the Humanitarian Country Team. </a:t>
            </a:r>
            <a:r>
              <a:rPr lang="en-US" sz="1200" i="1" dirty="0">
                <a:latin typeface="Bodoni MT" pitchFamily="18" charset="0"/>
              </a:rPr>
              <a:t>(A cluster lead agency at the country level need not necessarily be the same agency/organization as the Global Cluster Lead Agency for that sector.)</a:t>
            </a:r>
          </a:p>
          <a:p>
            <a:r>
              <a:rPr lang="en-US" baseline="0" dirty="0"/>
              <a:t>Ask participants to share what it’s like in their country.</a:t>
            </a:r>
            <a:endParaRPr lang="en-US" dirty="0"/>
          </a:p>
        </p:txBody>
      </p:sp>
      <p:sp>
        <p:nvSpPr>
          <p:cNvPr id="4" name="Slide Number Placeholder 3"/>
          <p:cNvSpPr>
            <a:spLocks noGrp="1"/>
          </p:cNvSpPr>
          <p:nvPr>
            <p:ph type="sldNum" sz="quarter" idx="10"/>
          </p:nvPr>
        </p:nvSpPr>
        <p:spPr/>
        <p:txBody>
          <a:bodyPr/>
          <a:lstStyle/>
          <a:p>
            <a:fld id="{3F24AEED-364A-40AD-BE3A-E8F5E04A35C5}"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2081617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451896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C3B44-A625-4E3E-B271-65DB743413CC}" type="slidenum">
              <a:rPr lang="en-US" smtClean="0"/>
              <a:t>2</a:t>
            </a:fld>
            <a:endParaRPr lang="en-US"/>
          </a:p>
        </p:txBody>
      </p:sp>
    </p:spTree>
    <p:extLst>
      <p:ext uri="{BB962C8B-B14F-4D97-AF65-F5344CB8AC3E}">
        <p14:creationId xmlns:p14="http://schemas.microsoft.com/office/powerpoint/2010/main" val="4133620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620291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a:lstStyle/>
          <a:p>
            <a:fld id="{B0CD097F-EB3C-4B83-842A-E91E79F65A26}" type="slidenum">
              <a:rPr lang="en-US">
                <a:solidFill>
                  <a:prstClr val="black"/>
                </a:solidFill>
              </a:rPr>
              <a:pPr/>
              <a:t>21</a:t>
            </a:fld>
            <a:endParaRPr lang="en-US" dirty="0">
              <a:solidFill>
                <a:prstClr val="black"/>
              </a:solidFill>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defRPr/>
            </a:pPr>
            <a:r>
              <a:rPr lang="en-GB" sz="1200" b="1" kern="1200" dirty="0">
                <a:solidFill>
                  <a:schemeClr val="tx1"/>
                </a:solidFill>
                <a:latin typeface="Arial" charset="0"/>
                <a:ea typeface="+mn-ea"/>
                <a:cs typeface="Arial" charset="0"/>
              </a:rPr>
              <a:t>What is meant by ‘provider of last resort’?</a:t>
            </a:r>
          </a:p>
          <a:p>
            <a:pPr eaLnBrk="1" hangingPunct="1">
              <a:lnSpc>
                <a:spcPct val="90000"/>
              </a:lnSpc>
              <a:buFont typeface="Arial" pitchFamily="34" charset="0"/>
              <a:buChar char="•"/>
              <a:defRPr/>
            </a:pPr>
            <a:r>
              <a:rPr lang="en-GB" sz="1200" kern="1200" dirty="0">
                <a:solidFill>
                  <a:schemeClr val="tx1"/>
                </a:solidFill>
                <a:latin typeface="Arial" charset="0"/>
                <a:ea typeface="+mn-ea"/>
                <a:cs typeface="Arial" charset="0"/>
              </a:rPr>
              <a:t>The ‘provider of last resort’ concept is critical to the cluster approach, and without it the element of predictability is lost. It represents a commitment of sector leads to do their utmost to ensure an adequate and appropriate response. It is necessarily circumscribed by some basic preconditions that affect any framework for humanitarian action, namely unimpeded access, security, and availability of funding.</a:t>
            </a:r>
          </a:p>
          <a:p>
            <a:pPr eaLnBrk="1" hangingPunct="1">
              <a:buFont typeface="Arial" pitchFamily="34" charset="0"/>
              <a:buChar char="•"/>
              <a:defRPr/>
            </a:pPr>
            <a:r>
              <a:rPr lang="en-GB" sz="1200" kern="1200" dirty="0">
                <a:solidFill>
                  <a:schemeClr val="tx1"/>
                </a:solidFill>
                <a:latin typeface="Arial" charset="0"/>
                <a:ea typeface="+mn-ea"/>
                <a:cs typeface="Arial" charset="0"/>
              </a:rPr>
              <a:t>  Where there are critical gaps in humanitarian response, it is the responsibility of sector leads to call on all relevant humanitarian partners to address these. If this fails, then depending on the urgency, the sector lead as ‘provider of last resort’ may need to commit itself to filling the gap. If, however, </a:t>
            </a:r>
            <a:r>
              <a:rPr lang="en-GB" sz="1200" i="1" kern="1200" dirty="0">
                <a:solidFill>
                  <a:schemeClr val="tx1"/>
                </a:solidFill>
                <a:latin typeface="Arial" charset="0"/>
                <a:ea typeface="+mn-ea"/>
                <a:cs typeface="Arial" charset="0"/>
              </a:rPr>
              <a:t>funds are not forthcoming for these activities</a:t>
            </a:r>
            <a:r>
              <a:rPr lang="en-GB" sz="1200" kern="1200" dirty="0">
                <a:solidFill>
                  <a:schemeClr val="tx1"/>
                </a:solidFill>
                <a:latin typeface="Arial" charset="0"/>
                <a:ea typeface="+mn-ea"/>
                <a:cs typeface="Arial" charset="0"/>
              </a:rPr>
              <a:t>, the Cluster Lead cannot be expected to implement these activities, but should continue to work with the Humanitarian Coordinator and donors to mobilize the necessary resources.</a:t>
            </a:r>
          </a:p>
          <a:p>
            <a:pPr eaLnBrk="1" hangingPunct="1">
              <a:buFont typeface="Arial" pitchFamily="34" charset="0"/>
              <a:buChar char="•"/>
              <a:defRPr/>
            </a:pPr>
            <a:r>
              <a:rPr lang="en-GB" sz="1200" kern="1200" dirty="0">
                <a:solidFill>
                  <a:schemeClr val="tx1"/>
                </a:solidFill>
                <a:latin typeface="Arial" charset="0"/>
                <a:ea typeface="+mn-ea"/>
                <a:cs typeface="Arial" charset="0"/>
              </a:rPr>
              <a:t>  Likewise, where the efforts of the sector lead, the Humanitarian Country Team as a whole, and the Humanitarian Coordinator as the leader of that team are </a:t>
            </a:r>
            <a:r>
              <a:rPr lang="en-GB" sz="1200" i="1" kern="1200" dirty="0">
                <a:solidFill>
                  <a:schemeClr val="tx1"/>
                </a:solidFill>
                <a:latin typeface="Arial" charset="0"/>
                <a:ea typeface="+mn-ea"/>
                <a:cs typeface="Arial" charset="0"/>
              </a:rPr>
              <a:t>unsuccessful in gaining access to a particular location</a:t>
            </a:r>
            <a:r>
              <a:rPr lang="en-GB" sz="1200" kern="1200" dirty="0">
                <a:solidFill>
                  <a:schemeClr val="tx1"/>
                </a:solidFill>
                <a:latin typeface="Arial" charset="0"/>
                <a:ea typeface="+mn-ea"/>
                <a:cs typeface="Arial" charset="0"/>
              </a:rPr>
              <a:t>, or </a:t>
            </a:r>
            <a:r>
              <a:rPr lang="en-GB" sz="1200" i="1" kern="1200" dirty="0">
                <a:solidFill>
                  <a:schemeClr val="tx1"/>
                </a:solidFill>
                <a:latin typeface="Arial" charset="0"/>
                <a:ea typeface="+mn-ea"/>
                <a:cs typeface="Arial" charset="0"/>
              </a:rPr>
              <a:t>where security constraints limit the activities of humanitarian actors</a:t>
            </a:r>
            <a:r>
              <a:rPr lang="en-GB" sz="1200" kern="1200" dirty="0">
                <a:solidFill>
                  <a:schemeClr val="tx1"/>
                </a:solidFill>
                <a:latin typeface="Arial" charset="0"/>
                <a:ea typeface="+mn-ea"/>
                <a:cs typeface="Arial" charset="0"/>
              </a:rPr>
              <a:t>, the provider of last resort will still be expected to continue advocacy efforts and to explain the constraints to stakeholders.</a:t>
            </a:r>
          </a:p>
          <a:p>
            <a:pPr eaLnBrk="1" hangingPunct="1">
              <a:buFont typeface="Arial" pitchFamily="34" charset="0"/>
              <a:buChar char="•"/>
              <a:defRPr/>
            </a:pPr>
            <a:r>
              <a:rPr lang="en-GB" sz="1200" kern="1200" dirty="0">
                <a:solidFill>
                  <a:schemeClr val="tx1"/>
                </a:solidFill>
                <a:latin typeface="Arial" charset="0"/>
                <a:ea typeface="+mn-ea"/>
                <a:cs typeface="Arial" charset="0"/>
              </a:rPr>
              <a:t>Cluster leads are responsible for ensuring that wherever there are significant gaps in the humanitarian response they continue advocacy efforts and explain the constraints to stakeholders.</a:t>
            </a:r>
          </a:p>
        </p:txBody>
      </p:sp>
    </p:spTree>
    <p:extLst>
      <p:ext uri="{BB962C8B-B14F-4D97-AF65-F5344CB8AC3E}">
        <p14:creationId xmlns:p14="http://schemas.microsoft.com/office/powerpoint/2010/main" val="2332880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50DAACA-67C4-4849-A35E-1458B3004A05}" type="slidenum">
              <a:rPr lang="en-GB"/>
              <a:pPr/>
              <a:t>22</a:t>
            </a:fld>
            <a:endParaRPr lang="en-GB"/>
          </a:p>
        </p:txBody>
      </p:sp>
      <p:sp>
        <p:nvSpPr>
          <p:cNvPr id="27651" name="Rectangle 6"/>
          <p:cNvSpPr txBox="1">
            <a:spLocks noGrp="1" noChangeArrowheads="1"/>
          </p:cNvSpPr>
          <p:nvPr/>
        </p:nvSpPr>
        <p:spPr bwMode="auto">
          <a:xfrm>
            <a:off x="0" y="9430306"/>
            <a:ext cx="2945659" cy="496332"/>
          </a:xfrm>
          <a:prstGeom prst="rect">
            <a:avLst/>
          </a:prstGeom>
          <a:noFill/>
          <a:ln w="9525">
            <a:noFill/>
            <a:miter lim="800000"/>
            <a:headEnd/>
            <a:tailEnd/>
          </a:ln>
        </p:spPr>
        <p:txBody>
          <a:bodyPr lIns="91435" tIns="45718" rIns="91435" bIns="45718" anchor="b">
            <a:prstTxWarp prst="textNoShape">
              <a:avLst/>
            </a:prstTxWarp>
          </a:bodyPr>
          <a:lstStyle/>
          <a:p>
            <a:pPr eaLnBrk="0" hangingPunct="0"/>
            <a:r>
              <a:rPr lang="en-US" sz="1200">
                <a:latin typeface="Times New Roman" charset="0"/>
                <a:ea typeface="MS PGothic" pitchFamily="34" charset="-128"/>
                <a:cs typeface="MS PGothic" pitchFamily="34" charset="-128"/>
              </a:rPr>
              <a:t>3.1 - Assessments.ppt</a:t>
            </a:r>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xfrm>
            <a:off x="906357" y="4715153"/>
            <a:ext cx="4984962" cy="4466987"/>
          </a:xfrm>
          <a:noFill/>
          <a:ln/>
        </p:spPr>
        <p:txBody>
          <a:bodyPr lIns="91435" tIns="45718" rIns="91435" bIns="45718"/>
          <a:lstStyle/>
          <a:p>
            <a:pPr eaLnBrk="1" hangingPunct="1"/>
            <a:r>
              <a:rPr lang="en-US" dirty="0"/>
              <a:t>Use</a:t>
            </a:r>
            <a:r>
              <a:rPr lang="en-US" baseline="0" dirty="0"/>
              <a:t> guidance from NCC Handbook Chapter 4.1.2  for debrief</a:t>
            </a:r>
            <a:endParaRPr lang="en-US" dirty="0"/>
          </a:p>
        </p:txBody>
      </p:sp>
    </p:spTree>
    <p:extLst>
      <p:ext uri="{BB962C8B-B14F-4D97-AF65-F5344CB8AC3E}">
        <p14:creationId xmlns:p14="http://schemas.microsoft.com/office/powerpoint/2010/main" val="4026203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50443" y="10181698"/>
            <a:ext cx="2945659" cy="535970"/>
          </a:xfrm>
          <a:prstGeom prst="rect">
            <a:avLst/>
          </a:prstGeom>
          <a:noFill/>
          <a:ln w="9525">
            <a:noFill/>
            <a:miter lim="800000"/>
            <a:headEnd/>
            <a:tailEnd/>
          </a:ln>
        </p:spPr>
        <p:txBody>
          <a:bodyPr anchor="b"/>
          <a:lstStyle/>
          <a:p>
            <a:pPr algn="r"/>
            <a:fld id="{789157F6-B08E-4C9E-BA3F-6B8196BE4F0E}" type="slidenum">
              <a:rPr lang="en-US" sz="1200">
                <a:latin typeface="Arial" charset="0"/>
              </a:rPr>
              <a:pPr algn="r"/>
              <a:t>23</a:t>
            </a:fld>
            <a:endParaRPr lang="en-US" sz="1200">
              <a:latin typeface="Arial" charset="0"/>
            </a:endParaRPr>
          </a:p>
        </p:txBody>
      </p:sp>
      <p:sp>
        <p:nvSpPr>
          <p:cNvPr id="32770" name="Rectangle 2"/>
          <p:cNvSpPr>
            <a:spLocks noGrp="1" noRot="1" noChangeAspect="1" noChangeArrowheads="1" noTextEdit="1"/>
          </p:cNvSpPr>
          <p:nvPr>
            <p:ph type="sldImg"/>
          </p:nvPr>
        </p:nvSpPr>
        <p:spPr>
          <a:xfrm>
            <a:off x="722313" y="804863"/>
            <a:ext cx="5354637" cy="4016375"/>
          </a:xfrm>
          <a:ln/>
        </p:spPr>
      </p:sp>
      <p:sp>
        <p:nvSpPr>
          <p:cNvPr id="32771" name="Rectangle 3"/>
          <p:cNvSpPr>
            <a:spLocks noGrp="1" noChangeArrowheads="1"/>
          </p:cNvSpPr>
          <p:nvPr>
            <p:ph type="body" idx="1"/>
          </p:nvPr>
        </p:nvSpPr>
        <p:spPr>
          <a:xfrm>
            <a:off x="679768" y="5090849"/>
            <a:ext cx="5438140" cy="4825449"/>
          </a:xfrm>
          <a:noFill/>
        </p:spPr>
        <p:txBody>
          <a:bodyPr/>
          <a:lstStyle/>
          <a:p>
            <a:pPr marL="228600" indent="-228600" eaLnBrk="1" hangingPunct="1"/>
            <a:r>
              <a:rPr lang="en-GB" dirty="0"/>
              <a:t>(it might be more effective to build this up on a flipchart)</a:t>
            </a:r>
          </a:p>
          <a:p>
            <a:pPr marL="228600" indent="-228600" eaLnBrk="1" hangingPunct="1">
              <a:buFontTx/>
              <a:buAutoNum type="arabicPeriod"/>
            </a:pPr>
            <a:r>
              <a:rPr lang="en-GB" dirty="0"/>
              <a:t>You need the permission of the Country Reps to come into the country. So Country Reps are key and so it is important to work with them.  Generally report to HC through UNICEF CR</a:t>
            </a:r>
          </a:p>
          <a:p>
            <a:pPr marL="228600" indent="-228600" eaLnBrk="1" hangingPunct="1">
              <a:buFontTx/>
              <a:buAutoNum type="arabicPeriod"/>
            </a:pPr>
            <a:r>
              <a:rPr lang="en-GB" dirty="0"/>
              <a:t>There are also UNICEF Global office (for support) and local Nutrition Section Chief (who will also generally be part of the Nutrition Cluster) You need to liaise with the UNICEF Nutrition Section programme, but you do not have responsibility to them.</a:t>
            </a:r>
          </a:p>
          <a:p>
            <a:pPr marL="228600" indent="-228600" eaLnBrk="1" hangingPunct="1">
              <a:buFontTx/>
              <a:buAutoNum type="arabicPeriod"/>
            </a:pPr>
            <a:r>
              <a:rPr lang="en-GB" dirty="0"/>
              <a:t>Government are also important (generally) but accountabilities are generally not formal</a:t>
            </a:r>
          </a:p>
          <a:p>
            <a:pPr marL="228600" indent="-228600" eaLnBrk="1" hangingPunct="1">
              <a:buFontTx/>
              <a:buAutoNum type="arabicPeriod"/>
            </a:pPr>
            <a:r>
              <a:rPr lang="en-GB" dirty="0"/>
              <a:t>Your Coordination team usually includes an IM…and TWGs drawn from the Participating agencies (selected by all Cluster participants)</a:t>
            </a:r>
          </a:p>
          <a:p>
            <a:pPr marL="228600" indent="-228600" eaLnBrk="1" hangingPunct="1">
              <a:buFontTx/>
              <a:buAutoNum type="arabicPeriod"/>
            </a:pPr>
            <a:r>
              <a:rPr lang="en-GB" dirty="0"/>
              <a:t>It is usually beneficial to set up a Strategic Advisory Group to help the strategic thinking and decision-making though it has to be drawn from and report back to the Cluster partners.</a:t>
            </a:r>
          </a:p>
          <a:p>
            <a:pPr marL="228600" indent="-228600" eaLnBrk="1" hangingPunct="1"/>
            <a:r>
              <a:rPr lang="en-GB" dirty="0"/>
              <a:t>You are responsible to the Nutrition Cluster members and the Nutrition sector – NOT to the Country Rep.</a:t>
            </a:r>
          </a:p>
          <a:p>
            <a:pPr marL="228600" indent="-228600" eaLnBrk="1" hangingPunct="1"/>
            <a:r>
              <a:rPr lang="en-GB" dirty="0"/>
              <a:t>There can be variations country to country so focus on the template which reflects the situation in your </a:t>
            </a:r>
            <a:r>
              <a:rPr lang="en-GB" dirty="0" err="1"/>
              <a:t>countr</a:t>
            </a:r>
            <a:r>
              <a:rPr lang="en-GB" dirty="0"/>
              <a:t>.</a:t>
            </a:r>
          </a:p>
          <a:p>
            <a:pPr marL="228600" indent="-228600" eaLnBrk="1" hangingPunct="1"/>
            <a:endParaRPr lang="en-GB" dirty="0"/>
          </a:p>
          <a:p>
            <a:pPr marL="228600" indent="-228600" eaLnBrk="1" hangingPunct="1"/>
            <a:endParaRPr lang="en-GB" dirty="0"/>
          </a:p>
        </p:txBody>
      </p:sp>
    </p:spTree>
    <p:extLst>
      <p:ext uri="{BB962C8B-B14F-4D97-AF65-F5344CB8AC3E}">
        <p14:creationId xmlns:p14="http://schemas.microsoft.com/office/powerpoint/2010/main" val="2371739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50443" y="10181698"/>
            <a:ext cx="2945659" cy="535970"/>
          </a:xfrm>
          <a:prstGeom prst="rect">
            <a:avLst/>
          </a:prstGeom>
          <a:noFill/>
          <a:ln w="9525">
            <a:noFill/>
            <a:miter lim="800000"/>
            <a:headEnd/>
            <a:tailEnd/>
          </a:ln>
        </p:spPr>
        <p:txBody>
          <a:bodyPr anchor="b"/>
          <a:lstStyle/>
          <a:p>
            <a:pPr algn="r"/>
            <a:fld id="{789157F6-B08E-4C9E-BA3F-6B8196BE4F0E}" type="slidenum">
              <a:rPr lang="en-US" sz="1200">
                <a:latin typeface="Arial" charset="0"/>
              </a:rPr>
              <a:pPr algn="r"/>
              <a:t>24</a:t>
            </a:fld>
            <a:endParaRPr lang="en-US" sz="1200">
              <a:latin typeface="Arial" charset="0"/>
            </a:endParaRPr>
          </a:p>
        </p:txBody>
      </p:sp>
      <p:sp>
        <p:nvSpPr>
          <p:cNvPr id="32770" name="Rectangle 2"/>
          <p:cNvSpPr>
            <a:spLocks noGrp="1" noRot="1" noChangeAspect="1" noChangeArrowheads="1" noTextEdit="1"/>
          </p:cNvSpPr>
          <p:nvPr>
            <p:ph type="sldImg"/>
          </p:nvPr>
        </p:nvSpPr>
        <p:spPr>
          <a:xfrm>
            <a:off x="722313" y="804863"/>
            <a:ext cx="5354637" cy="4016375"/>
          </a:xfrm>
          <a:ln/>
        </p:spPr>
      </p:sp>
      <p:sp>
        <p:nvSpPr>
          <p:cNvPr id="32771" name="Rectangle 3"/>
          <p:cNvSpPr>
            <a:spLocks noGrp="1" noChangeArrowheads="1"/>
          </p:cNvSpPr>
          <p:nvPr>
            <p:ph type="body" idx="1"/>
          </p:nvPr>
        </p:nvSpPr>
        <p:spPr>
          <a:xfrm>
            <a:off x="679768" y="5090849"/>
            <a:ext cx="5438140" cy="4825449"/>
          </a:xfrm>
          <a:noFill/>
        </p:spPr>
        <p:txBody>
          <a:bodyPr/>
          <a:lstStyle/>
          <a:p>
            <a:pPr marL="228600" indent="-228600" eaLnBrk="1" hangingPunct="1"/>
            <a:r>
              <a:rPr lang="en-GB" dirty="0"/>
              <a:t>(it might be more effective to build this up on a flipchart)</a:t>
            </a:r>
          </a:p>
          <a:p>
            <a:pPr marL="228600" indent="-228600" eaLnBrk="1" hangingPunct="1">
              <a:buFontTx/>
              <a:buAutoNum type="arabicPeriod"/>
            </a:pPr>
            <a:r>
              <a:rPr lang="en-GB" dirty="0"/>
              <a:t>You need the permission of the Country Reps to come into the country. So Country Reps are key and so it is important to work with them.  Generally report to HC through UNICEF CR</a:t>
            </a:r>
          </a:p>
          <a:p>
            <a:pPr marL="228600" indent="-228600" eaLnBrk="1" hangingPunct="1">
              <a:buFontTx/>
              <a:buAutoNum type="arabicPeriod"/>
            </a:pPr>
            <a:r>
              <a:rPr lang="en-GB" dirty="0"/>
              <a:t>There are also UNICEF Global office (for support) and local Nutrition Section Chief (who will also generally be part of the Nutrition Cluster) You need to liaise with the UNICEF Nutrition Section programme, but you do not have responsibility to them.</a:t>
            </a:r>
          </a:p>
          <a:p>
            <a:pPr marL="228600" indent="-228600" eaLnBrk="1" hangingPunct="1">
              <a:buFontTx/>
              <a:buAutoNum type="arabicPeriod"/>
            </a:pPr>
            <a:r>
              <a:rPr lang="en-GB" dirty="0"/>
              <a:t>Government are also important (generally) but accountabilities are generally not formal</a:t>
            </a:r>
          </a:p>
          <a:p>
            <a:pPr marL="228600" indent="-228600" eaLnBrk="1" hangingPunct="1">
              <a:buFontTx/>
              <a:buAutoNum type="arabicPeriod"/>
            </a:pPr>
            <a:r>
              <a:rPr lang="en-GB" dirty="0"/>
              <a:t>Your Coordination team usually includes an IM…and TWGs drawn from the Participating agencies (selected by all Cluster participants)</a:t>
            </a:r>
          </a:p>
          <a:p>
            <a:pPr marL="228600" indent="-228600" eaLnBrk="1" hangingPunct="1">
              <a:buFontTx/>
              <a:buAutoNum type="arabicPeriod"/>
            </a:pPr>
            <a:r>
              <a:rPr lang="en-GB" dirty="0"/>
              <a:t>It is usually beneficial to set up a Strategic Advisory Group to help the strategic thinking and decision-making though it has to be drawn from and report back to the Cluster partners.</a:t>
            </a:r>
          </a:p>
          <a:p>
            <a:pPr marL="228600" indent="-228600" eaLnBrk="1" hangingPunct="1"/>
            <a:r>
              <a:rPr lang="en-GB" dirty="0"/>
              <a:t>You are responsible to the Nutrition Cluster members and the Nutrition sector – NOT to the Country Rep.</a:t>
            </a:r>
          </a:p>
          <a:p>
            <a:pPr marL="228600" indent="-228600" eaLnBrk="1" hangingPunct="1"/>
            <a:r>
              <a:rPr lang="en-GB" dirty="0"/>
              <a:t>There can be variations country to country so focus on the template which reflects the situation in your </a:t>
            </a:r>
            <a:r>
              <a:rPr lang="en-GB" dirty="0" err="1"/>
              <a:t>countr</a:t>
            </a:r>
            <a:r>
              <a:rPr lang="en-GB" dirty="0"/>
              <a:t>.</a:t>
            </a:r>
          </a:p>
          <a:p>
            <a:pPr marL="228600" indent="-228600" eaLnBrk="1" hangingPunct="1"/>
            <a:endParaRPr lang="en-GB" dirty="0"/>
          </a:p>
          <a:p>
            <a:pPr marL="228600" indent="-228600" eaLnBrk="1" hangingPunct="1"/>
            <a:endParaRPr lang="en-GB" dirty="0"/>
          </a:p>
        </p:txBody>
      </p:sp>
    </p:spTree>
    <p:extLst>
      <p:ext uri="{BB962C8B-B14F-4D97-AF65-F5344CB8AC3E}">
        <p14:creationId xmlns:p14="http://schemas.microsoft.com/office/powerpoint/2010/main" val="1018646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miter lim="800000"/>
            <a:headEnd/>
            <a:tailEnd/>
          </a:ln>
        </p:spPr>
        <p:txBody>
          <a:bodyPr/>
          <a:lstStyle/>
          <a:p>
            <a:fld id="{4779CB37-FFEC-4D62-A8DE-EADF98E6D4BE}" type="slidenum">
              <a:rPr lang="en-US" smtClean="0">
                <a:cs typeface="Arial" charset="0"/>
              </a:rPr>
              <a:pPr/>
              <a:t>25</a:t>
            </a:fld>
            <a:endParaRPr lang="en-US">
              <a:cs typeface="Arial" charset="0"/>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pPr eaLnBrk="1" hangingPunct="1">
              <a:buClr>
                <a:schemeClr val="hlink"/>
              </a:buClr>
              <a:buSzPts val="2000"/>
              <a:buFont typeface="Tahoma" pitchFamily="34" charset="0"/>
              <a:buNone/>
            </a:pPr>
            <a:r>
              <a:rPr lang="en-US" dirty="0">
                <a:latin typeface="Tahoma" pitchFamily="34" charset="0"/>
              </a:rPr>
              <a:t>UNICEF as global Nutrition lead agency to ERC</a:t>
            </a:r>
          </a:p>
          <a:p>
            <a:pPr eaLnBrk="1" hangingPunct="1">
              <a:buClr>
                <a:schemeClr val="hlink"/>
              </a:buClr>
              <a:buSzPts val="2000"/>
              <a:buFont typeface="Tahoma" pitchFamily="34" charset="0"/>
              <a:buNone/>
            </a:pPr>
            <a:r>
              <a:rPr lang="en-US" dirty="0">
                <a:latin typeface="Tahoma" pitchFamily="34" charset="0"/>
              </a:rPr>
              <a:t>Nutrition Cluster Coordinator to UNICEF (as ‘employer’)</a:t>
            </a:r>
          </a:p>
          <a:p>
            <a:pPr eaLnBrk="1" hangingPunct="1">
              <a:buClr>
                <a:schemeClr val="hlink"/>
              </a:buClr>
              <a:buSzPts val="2000"/>
              <a:buFont typeface="Tahoma" pitchFamily="34" charset="0"/>
              <a:buNone/>
            </a:pPr>
            <a:endParaRPr lang="en-US" dirty="0">
              <a:latin typeface="Tahoma" pitchFamily="34" charset="0"/>
            </a:endParaRPr>
          </a:p>
          <a:p>
            <a:pPr eaLnBrk="1" hangingPunct="1">
              <a:buClr>
                <a:schemeClr val="hlink"/>
              </a:buClr>
              <a:buSzPts val="2000"/>
              <a:buFont typeface="Tahoma" pitchFamily="34" charset="0"/>
              <a:buNone/>
            </a:pPr>
            <a:r>
              <a:rPr lang="en-US" dirty="0">
                <a:latin typeface="Tahoma" pitchFamily="34" charset="0"/>
              </a:rPr>
              <a:t>Coordinator needs to fulfill formal accountabilities </a:t>
            </a:r>
            <a:r>
              <a:rPr lang="en-US" dirty="0">
                <a:solidFill>
                  <a:srgbClr val="FF0000"/>
                </a:solidFill>
                <a:latin typeface="Tahoma" pitchFamily="34" charset="0"/>
              </a:rPr>
              <a:t>and </a:t>
            </a:r>
            <a:r>
              <a:rPr lang="en-US" dirty="0">
                <a:latin typeface="Tahoma" pitchFamily="34" charset="0"/>
              </a:rPr>
              <a:t>develop culture of mutual accountability on voluntary </a:t>
            </a:r>
            <a:r>
              <a:rPr lang="en-US" dirty="0" err="1">
                <a:latin typeface="Tahoma" pitchFamily="34" charset="0"/>
              </a:rPr>
              <a:t>basi</a:t>
            </a:r>
            <a:r>
              <a:rPr lang="en-US" dirty="0">
                <a:latin typeface="Tahoma" pitchFamily="34" charset="0"/>
              </a:rPr>
              <a:t>(</a:t>
            </a:r>
          </a:p>
          <a:p>
            <a:pPr eaLnBrk="1" hangingPunct="1">
              <a:buClr>
                <a:schemeClr val="hlink"/>
              </a:buClr>
              <a:buSzPts val="2000"/>
              <a:buFont typeface="Tahoma" pitchFamily="34" charset="0"/>
              <a:buNone/>
            </a:pPr>
            <a:endParaRPr lang="en-US" dirty="0">
              <a:latin typeface="Tahoma" pitchFamily="34" charset="0"/>
            </a:endParaRPr>
          </a:p>
          <a:p>
            <a:pPr eaLnBrk="1" hangingPunct="1">
              <a:buClr>
                <a:schemeClr val="hlink"/>
              </a:buClr>
              <a:buSzPts val="2000"/>
              <a:buFont typeface="Tahoma" pitchFamily="34" charset="0"/>
              <a:buNone/>
            </a:pPr>
            <a:r>
              <a:rPr lang="en-US" dirty="0">
                <a:latin typeface="Tahoma" pitchFamily="34" charset="0"/>
              </a:rPr>
              <a:t>It will vary in each country, is complex and dynamic Map it out to understand what picture looks like</a:t>
            </a:r>
          </a:p>
          <a:p>
            <a:pPr eaLnBrk="1" hangingPunct="1"/>
            <a:endParaRPr lang="en-GB" dirty="0"/>
          </a:p>
        </p:txBody>
      </p:sp>
    </p:spTree>
    <p:extLst>
      <p:ext uri="{BB962C8B-B14F-4D97-AF65-F5344CB8AC3E}">
        <p14:creationId xmlns:p14="http://schemas.microsoft.com/office/powerpoint/2010/main" val="2754072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t>26</a:t>
            </a:fld>
            <a:endParaRPr lang="en-US"/>
          </a:p>
        </p:txBody>
      </p:sp>
    </p:spTree>
    <p:extLst>
      <p:ext uri="{BB962C8B-B14F-4D97-AF65-F5344CB8AC3E}">
        <p14:creationId xmlns:p14="http://schemas.microsoft.com/office/powerpoint/2010/main" val="3298655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BFCEC27-6CD1-BB4A-81A3-1DB41BA1D74C}" type="slidenum">
              <a:rPr lang="en-GB">
                <a:solidFill>
                  <a:prstClr val="black"/>
                </a:solidFill>
                <a:latin typeface="Calibri"/>
              </a:rPr>
              <a:pPr/>
              <a:t>27</a:t>
            </a:fld>
            <a:endParaRPr lang="en-GB">
              <a:solidFill>
                <a:prstClr val="black"/>
              </a:solidFill>
              <a:latin typeface="Calibri"/>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86031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719138" y="804863"/>
            <a:ext cx="5359400" cy="4019550"/>
          </a:xfrm>
          <a:ln/>
        </p:spPr>
      </p:sp>
      <p:sp>
        <p:nvSpPr>
          <p:cNvPr id="39939" name="Notes Placeholder 2"/>
          <p:cNvSpPr>
            <a:spLocks noGrp="1"/>
          </p:cNvSpPr>
          <p:nvPr>
            <p:ph type="body" idx="1"/>
          </p:nvPr>
        </p:nvSpPr>
        <p:spPr>
          <a:noFill/>
          <a:ln/>
        </p:spPr>
        <p:txBody>
          <a:bodyPr/>
          <a:lstStyle/>
          <a:p>
            <a:pPr eaLnBrk="1" hangingPunct="1"/>
            <a:r>
              <a:rPr lang="en-US" dirty="0"/>
              <a:t>-Highlight the overlapping but distinction of the CLA, CC, and Nutrition Cluster.</a:t>
            </a:r>
          </a:p>
          <a:p>
            <a:pPr eaLnBrk="1" hangingPunct="1"/>
            <a:r>
              <a:rPr lang="en-US" dirty="0"/>
              <a:t>-The GNC sits partially within the country level humanitarian response but also in the policy/global realm.  GNC supports CLA and CC but not involved in national Cluster.</a:t>
            </a:r>
          </a:p>
        </p:txBody>
      </p:sp>
      <p:sp>
        <p:nvSpPr>
          <p:cNvPr id="39940" name="Slide Number Placeholder 3"/>
          <p:cNvSpPr txBox="1">
            <a:spLocks noGrp="1"/>
          </p:cNvSpPr>
          <p:nvPr/>
        </p:nvSpPr>
        <p:spPr bwMode="auto">
          <a:xfrm>
            <a:off x="3849693" y="10179558"/>
            <a:ext cx="2946400" cy="536399"/>
          </a:xfrm>
          <a:prstGeom prst="rect">
            <a:avLst/>
          </a:prstGeom>
          <a:noFill/>
          <a:ln w="9525">
            <a:noFill/>
            <a:miter lim="800000"/>
            <a:headEnd/>
            <a:tailEnd/>
          </a:ln>
        </p:spPr>
        <p:txBody>
          <a:bodyPr lIns="91856" tIns="45928" rIns="91856" bIns="45928" anchor="b"/>
          <a:lstStyle/>
          <a:p>
            <a:pPr algn="r" defTabSz="865205"/>
            <a:fld id="{F7E03A88-D9B8-4A36-8252-7A02317E55A0}" type="slidenum">
              <a:rPr lang="en-US" sz="1200">
                <a:solidFill>
                  <a:prstClr val="black"/>
                </a:solidFill>
                <a:latin typeface="Arial" charset="0"/>
              </a:rPr>
              <a:pPr algn="r" defTabSz="865205"/>
              <a:t>3</a:t>
            </a:fld>
            <a:endParaRPr lang="en-US" sz="1200" dirty="0">
              <a:solidFill>
                <a:prstClr val="black"/>
              </a:solidFill>
              <a:latin typeface="Arial" charset="0"/>
            </a:endParaRPr>
          </a:p>
        </p:txBody>
      </p:sp>
    </p:spTree>
    <p:extLst>
      <p:ext uri="{BB962C8B-B14F-4D97-AF65-F5344CB8AC3E}">
        <p14:creationId xmlns:p14="http://schemas.microsoft.com/office/powerpoint/2010/main" val="481864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C3B44-A625-4E3E-B271-65DB743413CC}" type="slidenum">
              <a:rPr lang="en-US" smtClean="0"/>
              <a:t>4</a:t>
            </a:fld>
            <a:endParaRPr lang="en-US"/>
          </a:p>
        </p:txBody>
      </p:sp>
    </p:spTree>
    <p:extLst>
      <p:ext uri="{BB962C8B-B14F-4D97-AF65-F5344CB8AC3E}">
        <p14:creationId xmlns:p14="http://schemas.microsoft.com/office/powerpoint/2010/main" val="2957439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possible to involve every partner in every aspect of the cluster</a:t>
            </a:r>
            <a:r>
              <a:rPr lang="en-US" baseline="0" dirty="0"/>
              <a:t> process.  Management structures of SAG and </a:t>
            </a:r>
            <a:r>
              <a:rPr lang="en-US" baseline="0" dirty="0" err="1"/>
              <a:t>TwiG</a:t>
            </a:r>
            <a:r>
              <a:rPr lang="en-US" baseline="0" dirty="0"/>
              <a:t> are advised (see </a:t>
            </a:r>
            <a:r>
              <a:rPr lang="en-US" baseline="0" dirty="0" err="1"/>
              <a:t>faciliators</a:t>
            </a:r>
            <a:r>
              <a:rPr lang="en-US" baseline="0" dirty="0"/>
              <a:t> notes)</a:t>
            </a:r>
          </a:p>
          <a:p>
            <a:r>
              <a:rPr lang="en-US" baseline="0" dirty="0"/>
              <a:t>-Ask participants how it is in their country, what works well, what doesn’t.</a:t>
            </a:r>
          </a:p>
          <a:p>
            <a:endParaRPr lang="en-GB" dirty="0"/>
          </a:p>
        </p:txBody>
      </p:sp>
      <p:sp>
        <p:nvSpPr>
          <p:cNvPr id="4" name="Slide Number Placeholder 3"/>
          <p:cNvSpPr>
            <a:spLocks noGrp="1"/>
          </p:cNvSpPr>
          <p:nvPr>
            <p:ph type="sldNum" sz="quarter" idx="10"/>
          </p:nvPr>
        </p:nvSpPr>
        <p:spPr/>
        <p:txBody>
          <a:bodyPr/>
          <a:lstStyle/>
          <a:p>
            <a:fld id="{3F24AEED-364A-40AD-BE3A-E8F5E04A35C5}" type="slidenum">
              <a:rPr lang="en-GB" smtClean="0"/>
              <a:t>5</a:t>
            </a:fld>
            <a:endParaRPr lang="en-GB"/>
          </a:p>
        </p:txBody>
      </p:sp>
    </p:spTree>
    <p:extLst>
      <p:ext uri="{BB962C8B-B14F-4D97-AF65-F5344CB8AC3E}">
        <p14:creationId xmlns:p14="http://schemas.microsoft.com/office/powerpoint/2010/main" val="1360824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next session more details on partnership</a:t>
            </a:r>
          </a:p>
        </p:txBody>
      </p:sp>
      <p:sp>
        <p:nvSpPr>
          <p:cNvPr id="4" name="Slide Number Placeholder 3"/>
          <p:cNvSpPr>
            <a:spLocks noGrp="1"/>
          </p:cNvSpPr>
          <p:nvPr>
            <p:ph type="sldNum" sz="quarter" idx="10"/>
          </p:nvPr>
        </p:nvSpPr>
        <p:spPr/>
        <p:txBody>
          <a:bodyPr/>
          <a:lstStyle/>
          <a:p>
            <a:fld id="{2D283407-2411-40E7-977E-DEAC0869E54A}" type="slidenum">
              <a:rPr lang="fr-FR" smtClean="0"/>
              <a:t>6</a:t>
            </a:fld>
            <a:endParaRPr lang="fr-FR"/>
          </a:p>
        </p:txBody>
      </p:sp>
    </p:spTree>
    <p:extLst>
      <p:ext uri="{BB962C8B-B14F-4D97-AF65-F5344CB8AC3E}">
        <p14:creationId xmlns:p14="http://schemas.microsoft.com/office/powerpoint/2010/main" val="1229048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p.64  NC Handbook for more detailed information</a:t>
            </a:r>
          </a:p>
          <a:p>
            <a:endParaRPr lang="en-GB" dirty="0"/>
          </a:p>
          <a:p>
            <a:r>
              <a:rPr lang="en-GB" dirty="0"/>
              <a:t>A </a:t>
            </a:r>
            <a:r>
              <a:rPr lang="en-GB" dirty="0" err="1"/>
              <a:t>TWiG</a:t>
            </a:r>
            <a:r>
              <a:rPr lang="en-GB" dirty="0"/>
              <a:t> can also be replaced by a Task Force if necessary</a:t>
            </a:r>
          </a:p>
          <a:p>
            <a:endParaRPr lang="en-GB" dirty="0"/>
          </a:p>
        </p:txBody>
      </p:sp>
      <p:sp>
        <p:nvSpPr>
          <p:cNvPr id="4" name="Slide Number Placeholder 3"/>
          <p:cNvSpPr>
            <a:spLocks noGrp="1"/>
          </p:cNvSpPr>
          <p:nvPr>
            <p:ph type="sldNum" sz="quarter" idx="10"/>
          </p:nvPr>
        </p:nvSpPr>
        <p:spPr/>
        <p:txBody>
          <a:bodyPr/>
          <a:lstStyle/>
          <a:p>
            <a:fld id="{3F24AEED-364A-40AD-BE3A-E8F5E04A35C5}" type="slidenum">
              <a:rPr lang="en-GB" smtClean="0"/>
              <a:t>7</a:t>
            </a:fld>
            <a:endParaRPr lang="en-GB"/>
          </a:p>
        </p:txBody>
      </p:sp>
    </p:spTree>
    <p:extLst>
      <p:ext uri="{BB962C8B-B14F-4D97-AF65-F5344CB8AC3E}">
        <p14:creationId xmlns:p14="http://schemas.microsoft.com/office/powerpoint/2010/main" val="104914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000" lvl="0" indent="-540000">
              <a:lnSpc>
                <a:spcPct val="150000"/>
              </a:lnSpc>
              <a:buFont typeface="Wingdings" panose="05000000000000000000" pitchFamily="2" charset="2"/>
              <a:buChar char="ü"/>
            </a:pPr>
            <a:r>
              <a:rPr lang="en-US" sz="1200" dirty="0"/>
              <a:t>Sub-national Cluster focal points</a:t>
            </a:r>
            <a:endParaRPr lang="en-GB" sz="1200" dirty="0"/>
          </a:p>
          <a:p>
            <a:pPr marL="540000" lvl="0" indent="-540000">
              <a:lnSpc>
                <a:spcPct val="150000"/>
              </a:lnSpc>
              <a:buFont typeface="Wingdings" panose="05000000000000000000" pitchFamily="2" charset="2"/>
              <a:buChar char="ü"/>
            </a:pPr>
            <a:r>
              <a:rPr lang="en-US" sz="1200" dirty="0"/>
              <a:t>Donor representatives</a:t>
            </a:r>
            <a:endParaRPr lang="en-GB" sz="1200" dirty="0"/>
          </a:p>
          <a:p>
            <a:pPr marL="540000" lvl="0" indent="-540000">
              <a:lnSpc>
                <a:spcPct val="150000"/>
              </a:lnSpc>
              <a:buFont typeface="Wingdings" panose="05000000000000000000" pitchFamily="2" charset="2"/>
              <a:buChar char="ü"/>
            </a:pPr>
            <a:r>
              <a:rPr lang="en-US" sz="1200" dirty="0"/>
              <a:t>Red Cross/Red Crescent Movement representatives </a:t>
            </a:r>
            <a:endParaRPr lang="en-GB" sz="1200" dirty="0"/>
          </a:p>
          <a:p>
            <a:pPr marL="540000" lvl="0" indent="-540000">
              <a:lnSpc>
                <a:spcPct val="150000"/>
              </a:lnSpc>
              <a:buFont typeface="Wingdings" panose="05000000000000000000" pitchFamily="2" charset="2"/>
              <a:buChar char="ü"/>
            </a:pPr>
            <a:r>
              <a:rPr lang="en-US" sz="1200" dirty="0"/>
              <a:t>Regional focal points, in instances where agencies may have technical expertise based at a regional level</a:t>
            </a:r>
            <a:endParaRPr lang="en-GB" sz="1200" dirty="0"/>
          </a:p>
          <a:p>
            <a:pPr marL="540000" indent="-540000">
              <a:lnSpc>
                <a:spcPct val="150000"/>
              </a:lnSpc>
              <a:buFont typeface="Wingdings" panose="05000000000000000000" pitchFamily="2" charset="2"/>
              <a:buChar char="ü"/>
            </a:pPr>
            <a:r>
              <a:rPr lang="en-GB" sz="1200" dirty="0"/>
              <a:t>Any others?</a:t>
            </a:r>
          </a:p>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t>8</a:t>
            </a:fld>
            <a:endParaRPr lang="en-US"/>
          </a:p>
        </p:txBody>
      </p:sp>
    </p:spTree>
    <p:extLst>
      <p:ext uri="{BB962C8B-B14F-4D97-AF65-F5344CB8AC3E}">
        <p14:creationId xmlns:p14="http://schemas.microsoft.com/office/powerpoint/2010/main" val="404443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000" lvl="0" indent="-540000">
              <a:lnSpc>
                <a:spcPct val="150000"/>
              </a:lnSpc>
              <a:buFont typeface="Wingdings" panose="05000000000000000000" pitchFamily="2" charset="2"/>
              <a:buChar char="ü"/>
            </a:pPr>
            <a:r>
              <a:rPr lang="en-US" sz="1200" dirty="0"/>
              <a:t>Sub-national Cluster focal points</a:t>
            </a:r>
            <a:endParaRPr lang="en-GB" sz="1200" dirty="0"/>
          </a:p>
          <a:p>
            <a:pPr marL="540000" lvl="0" indent="-540000">
              <a:lnSpc>
                <a:spcPct val="150000"/>
              </a:lnSpc>
              <a:buFont typeface="Wingdings" panose="05000000000000000000" pitchFamily="2" charset="2"/>
              <a:buChar char="ü"/>
            </a:pPr>
            <a:r>
              <a:rPr lang="en-US" sz="1200" dirty="0"/>
              <a:t>Donor representatives</a:t>
            </a:r>
            <a:endParaRPr lang="en-GB" sz="1200" dirty="0"/>
          </a:p>
          <a:p>
            <a:pPr marL="540000" lvl="0" indent="-540000">
              <a:lnSpc>
                <a:spcPct val="150000"/>
              </a:lnSpc>
              <a:buFont typeface="Wingdings" panose="05000000000000000000" pitchFamily="2" charset="2"/>
              <a:buChar char="ü"/>
            </a:pPr>
            <a:r>
              <a:rPr lang="en-US" sz="1200" dirty="0"/>
              <a:t>Red Cross/Red Crescent Movement representatives </a:t>
            </a:r>
            <a:endParaRPr lang="en-GB" sz="1200" dirty="0"/>
          </a:p>
          <a:p>
            <a:pPr marL="540000" lvl="0" indent="-540000">
              <a:lnSpc>
                <a:spcPct val="150000"/>
              </a:lnSpc>
              <a:buFont typeface="Wingdings" panose="05000000000000000000" pitchFamily="2" charset="2"/>
              <a:buChar char="ü"/>
            </a:pPr>
            <a:r>
              <a:rPr lang="en-US" sz="1200" dirty="0"/>
              <a:t>Regional focal points, in instances where agencies may have technical expertise based at a regional level</a:t>
            </a:r>
            <a:endParaRPr lang="en-GB" sz="1200" dirty="0"/>
          </a:p>
          <a:p>
            <a:pPr marL="540000" indent="-540000">
              <a:lnSpc>
                <a:spcPct val="150000"/>
              </a:lnSpc>
              <a:buFont typeface="Wingdings" panose="05000000000000000000" pitchFamily="2" charset="2"/>
              <a:buChar char="ü"/>
            </a:pPr>
            <a:r>
              <a:rPr lang="en-GB" sz="1200" dirty="0"/>
              <a:t>Any others?</a:t>
            </a:r>
          </a:p>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t>9</a:t>
            </a:fld>
            <a:endParaRPr lang="en-US"/>
          </a:p>
        </p:txBody>
      </p:sp>
    </p:spTree>
    <p:extLst>
      <p:ext uri="{BB962C8B-B14F-4D97-AF65-F5344CB8AC3E}">
        <p14:creationId xmlns:p14="http://schemas.microsoft.com/office/powerpoint/2010/main" val="32728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1D1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6000" b="1">
                <a:solidFill>
                  <a:schemeClr val="bg1"/>
                </a:solidFill>
              </a:defRPr>
            </a:lvl1pPr>
          </a:lstStyle>
          <a:p>
            <a:r>
              <a:rPr lang="fr-CH"/>
              <a:t>Click to </a:t>
            </a:r>
            <a:r>
              <a:rPr lang="fr-CH" dirty="0" err="1"/>
              <a:t>edit</a:t>
            </a:r>
            <a:r>
              <a:rPr lang="fr-CH" dirty="0"/>
              <a:t> Master </a:t>
            </a:r>
            <a:r>
              <a:rPr lang="fr-CH" dirty="0" err="1"/>
              <a:t>title</a:t>
            </a:r>
            <a:r>
              <a:rPr lang="fr-CH" dirty="0"/>
              <a:t>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104602"/>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06562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8361159"/>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ext Placeholder 8"/>
          <p:cNvSpPr>
            <a:spLocks noGrp="1"/>
          </p:cNvSpPr>
          <p:nvPr>
            <p:ph type="body" sz="quarter" idx="14" hasCustomPrompt="1"/>
          </p:nvPr>
        </p:nvSpPr>
        <p:spPr>
          <a:xfrm>
            <a:off x="1806817" y="3717032"/>
            <a:ext cx="5818398" cy="1367582"/>
          </a:xfrm>
          <a:prstGeom prst="rect">
            <a:avLst/>
          </a:prstGeom>
          <a:solidFill>
            <a:schemeClr val="bg2"/>
          </a:solidFill>
        </p:spPr>
        <p:txBody>
          <a:bodyPr anchor="ctr">
            <a:normAutofit/>
          </a:bodyPr>
          <a:lstStyle>
            <a:lvl1pPr algn="ctr">
              <a:buNone/>
              <a:defRPr sz="3000" baseline="30000">
                <a:solidFill>
                  <a:schemeClr val="bg1"/>
                </a:solidFill>
                <a:latin typeface="+mj-lt"/>
              </a:defRPr>
            </a:lvl1pPr>
          </a:lstStyle>
          <a:p>
            <a:pPr lvl="0"/>
            <a:r>
              <a:rPr lang="en-GB" dirty="0"/>
              <a:t>Bangkok, Thailand</a:t>
            </a:r>
          </a:p>
          <a:p>
            <a:pPr lvl="0"/>
            <a:r>
              <a:rPr lang="en-GB" dirty="0"/>
              <a:t>28th September – 2nd October 2015 </a:t>
            </a:r>
          </a:p>
        </p:txBody>
      </p:sp>
      <p:sp>
        <p:nvSpPr>
          <p:cNvPr id="11" name="Text Placeholder 10"/>
          <p:cNvSpPr>
            <a:spLocks noGrp="1"/>
          </p:cNvSpPr>
          <p:nvPr>
            <p:ph type="body" sz="quarter" idx="15" hasCustomPrompt="1"/>
          </p:nvPr>
        </p:nvSpPr>
        <p:spPr>
          <a:xfrm>
            <a:off x="1619672" y="1694520"/>
            <a:ext cx="6192688" cy="1584176"/>
          </a:xfrm>
          <a:prstGeom prst="rect">
            <a:avLst/>
          </a:prstGeom>
          <a:solidFill>
            <a:schemeClr val="tx2"/>
          </a:solidFill>
        </p:spPr>
        <p:txBody>
          <a:bodyPr anchor="ctr">
            <a:noAutofit/>
          </a:bodyPr>
          <a:lstStyle>
            <a:lvl1pPr algn="ctr">
              <a:buNone/>
              <a:defRPr sz="4000" baseline="0">
                <a:solidFill>
                  <a:schemeClr val="bg1"/>
                </a:solidFill>
                <a:latin typeface="+mj-lt"/>
              </a:defRPr>
            </a:lvl1pPr>
          </a:lstStyle>
          <a:p>
            <a:pPr lvl="0"/>
            <a:r>
              <a:rPr lang="en-GB" dirty="0"/>
              <a:t>Nutrition Cluster Coordinator Training</a:t>
            </a:r>
          </a:p>
        </p:txBody>
      </p:sp>
    </p:spTree>
    <p:extLst>
      <p:ext uri="{BB962C8B-B14F-4D97-AF65-F5344CB8AC3E}">
        <p14:creationId xmlns:p14="http://schemas.microsoft.com/office/powerpoint/2010/main" val="1426962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1D1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6000" b="1">
                <a:solidFill>
                  <a:schemeClr val="bg1"/>
                </a:solidFill>
              </a:defRPr>
            </a:lvl1pPr>
          </a:lstStyle>
          <a:p>
            <a:r>
              <a:rPr lang="fr-CH"/>
              <a:t>Click to </a:t>
            </a:r>
            <a:r>
              <a:rPr lang="fr-CH" dirty="0" err="1"/>
              <a:t>edit</a:t>
            </a:r>
            <a:r>
              <a:rPr lang="fr-CH" dirty="0"/>
              <a:t> Master </a:t>
            </a:r>
            <a:r>
              <a:rPr lang="fr-CH" dirty="0" err="1"/>
              <a:t>title</a:t>
            </a:r>
            <a:r>
              <a:rPr lang="fr-CH" dirty="0"/>
              <a:t>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8600337"/>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idx="1"/>
          </p:nvPr>
        </p:nvSpPr>
        <p:spPr/>
        <p:txBody>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225022"/>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741043"/>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35082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5911140"/>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C1D150"/>
          </a:solidFill>
        </p:spPr>
        <p:txBody>
          <a:bodyPr/>
          <a:lstStyle>
            <a:lvl1pPr>
              <a:defRPr b="1">
                <a:solidFill>
                  <a:schemeClr val="bg1"/>
                </a:solidFill>
              </a:defRPr>
            </a:lvl1p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5" name="Slide Number Placeholder 4"/>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2177583"/>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995634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idx="1"/>
          </p:nvPr>
        </p:nvSpPr>
        <p:spPr/>
        <p:txBody>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1330207"/>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4908943"/>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9541746"/>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333310"/>
      </p:ext>
    </p:extLst>
  </p:cSld>
  <p:clrMapOvr>
    <a:masterClrMapping/>
  </p:clrMapOvr>
  <p:transition spd="med">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6721556"/>
      </p:ext>
    </p:extLst>
  </p:cSld>
  <p:clrMapOvr>
    <a:masterClrMapping/>
  </p:clrMapOvr>
  <p:transition spd="med">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ext Placeholder 8"/>
          <p:cNvSpPr>
            <a:spLocks noGrp="1"/>
          </p:cNvSpPr>
          <p:nvPr>
            <p:ph type="body" sz="quarter" idx="14" hasCustomPrompt="1"/>
          </p:nvPr>
        </p:nvSpPr>
        <p:spPr>
          <a:xfrm>
            <a:off x="1806817" y="3717032"/>
            <a:ext cx="5818398" cy="1367582"/>
          </a:xfrm>
          <a:prstGeom prst="rect">
            <a:avLst/>
          </a:prstGeom>
          <a:solidFill>
            <a:schemeClr val="bg2"/>
          </a:solidFill>
        </p:spPr>
        <p:txBody>
          <a:bodyPr anchor="ctr">
            <a:normAutofit/>
          </a:bodyPr>
          <a:lstStyle>
            <a:lvl1pPr algn="ctr">
              <a:buNone/>
              <a:defRPr sz="3000" baseline="30000">
                <a:solidFill>
                  <a:schemeClr val="bg1"/>
                </a:solidFill>
                <a:latin typeface="+mj-lt"/>
              </a:defRPr>
            </a:lvl1pPr>
          </a:lstStyle>
          <a:p>
            <a:pPr lvl="0"/>
            <a:r>
              <a:rPr lang="en-GB" dirty="0"/>
              <a:t>Bangkok, Thailand</a:t>
            </a:r>
          </a:p>
          <a:p>
            <a:pPr lvl="0"/>
            <a:r>
              <a:rPr lang="en-GB" dirty="0"/>
              <a:t>28th September – 2nd October 2015 </a:t>
            </a:r>
          </a:p>
        </p:txBody>
      </p:sp>
      <p:sp>
        <p:nvSpPr>
          <p:cNvPr id="11" name="Text Placeholder 10"/>
          <p:cNvSpPr>
            <a:spLocks noGrp="1"/>
          </p:cNvSpPr>
          <p:nvPr>
            <p:ph type="body" sz="quarter" idx="15" hasCustomPrompt="1"/>
          </p:nvPr>
        </p:nvSpPr>
        <p:spPr>
          <a:xfrm>
            <a:off x="1619672" y="1694520"/>
            <a:ext cx="6192688" cy="1584176"/>
          </a:xfrm>
          <a:prstGeom prst="rect">
            <a:avLst/>
          </a:prstGeom>
          <a:solidFill>
            <a:schemeClr val="tx2"/>
          </a:solidFill>
        </p:spPr>
        <p:txBody>
          <a:bodyPr anchor="ctr">
            <a:noAutofit/>
          </a:bodyPr>
          <a:lstStyle>
            <a:lvl1pPr algn="ctr">
              <a:buNone/>
              <a:defRPr sz="4000" baseline="0">
                <a:solidFill>
                  <a:schemeClr val="bg1"/>
                </a:solidFill>
                <a:latin typeface="+mj-lt"/>
              </a:defRPr>
            </a:lvl1pPr>
          </a:lstStyle>
          <a:p>
            <a:pPr lvl="0"/>
            <a:r>
              <a:rPr lang="en-GB" dirty="0"/>
              <a:t>Nutrition Cluster Coordinator Training</a:t>
            </a:r>
          </a:p>
        </p:txBody>
      </p:sp>
    </p:spTree>
    <p:extLst>
      <p:ext uri="{BB962C8B-B14F-4D97-AF65-F5344CB8AC3E}">
        <p14:creationId xmlns:p14="http://schemas.microsoft.com/office/powerpoint/2010/main" val="87430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101001"/>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1319175"/>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05256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C1D150"/>
          </a:solidFill>
        </p:spPr>
        <p:txBody>
          <a:bodyPr/>
          <a:lstStyle>
            <a:lvl1pPr>
              <a:defRPr b="1">
                <a:solidFill>
                  <a:schemeClr val="bg1"/>
                </a:solidFill>
              </a:defRPr>
            </a:lvl1p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5" name="Slide Number Placeholder 4"/>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313906"/>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9511712"/>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954405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3ACEAB-3F32-8140-97B1-45426813CB5A}" type="datetimeFigureOut">
              <a:rPr lang="en-US" smtClean="0">
                <a:solidFill>
                  <a:prstClr val="black">
                    <a:tint val="75000"/>
                  </a:prstClr>
                </a:solidFill>
              </a:rPr>
              <a:pPr/>
              <a:t>10/17/2019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287862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470D0F-AB9B-6E40-85DF-1FCCFCF0FCD5}" type="slidenum">
              <a:rPr lang="en-US" smtClean="0">
                <a:solidFill>
                  <a:prstClr val="black">
                    <a:tint val="75000"/>
                  </a:prstClr>
                </a:solidFill>
              </a:rPr>
              <a:pPr defTabSz="457200"/>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B1760844-0344-420A-9025-12958E3E3CE1}"/>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457200" y="6420256"/>
            <a:ext cx="915754" cy="301219"/>
          </a:xfrm>
          <a:prstGeom prst="rect">
            <a:avLst/>
          </a:prstGeom>
        </p:spPr>
      </p:pic>
    </p:spTree>
    <p:extLst>
      <p:ext uri="{BB962C8B-B14F-4D97-AF65-F5344CB8AC3E}">
        <p14:creationId xmlns:p14="http://schemas.microsoft.com/office/powerpoint/2010/main" val="2016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pull/>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470D0F-AB9B-6E40-85DF-1FCCFCF0FCD5}" type="slidenum">
              <a:rPr lang="en-US" smtClean="0">
                <a:solidFill>
                  <a:prstClr val="black">
                    <a:tint val="75000"/>
                  </a:prstClr>
                </a:solidFill>
              </a:rPr>
              <a:pPr defTabSz="457200"/>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F7A11956-7A6F-4C6C-B2D9-16D66469CBEE}"/>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457200" y="6420256"/>
            <a:ext cx="915754" cy="301219"/>
          </a:xfrm>
          <a:prstGeom prst="rect">
            <a:avLst/>
          </a:prstGeom>
        </p:spPr>
      </p:pic>
    </p:spTree>
    <p:extLst>
      <p:ext uri="{BB962C8B-B14F-4D97-AF65-F5344CB8AC3E}">
        <p14:creationId xmlns:p14="http://schemas.microsoft.com/office/powerpoint/2010/main" val="363270547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med">
    <p:pull/>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
          <p:cNvSpPr>
            <a:spLocks noGrp="1" noChangeArrowheads="1"/>
          </p:cNvSpPr>
          <p:nvPr>
            <p:ph type="ctrTitle"/>
          </p:nvPr>
        </p:nvSpPr>
        <p:spPr>
          <a:xfrm>
            <a:off x="180304" y="2130425"/>
            <a:ext cx="8693240" cy="1470025"/>
          </a:xfrm>
          <a:noFill/>
        </p:spPr>
        <p:txBody>
          <a:bodyPr rtlCol="0">
            <a:noAutofit/>
          </a:bodyPr>
          <a:lstStyle/>
          <a:p>
            <a:pPr defTabSz="891760">
              <a:defRPr/>
            </a:pPr>
            <a:r>
              <a:rPr lang="en-GB" b="1" dirty="0">
                <a:solidFill>
                  <a:schemeClr val="bg1"/>
                </a:solidFill>
                <a:latin typeface="Calibri" panose="020F0502020204030204" pitchFamily="34" charset="0"/>
              </a:rPr>
              <a:t>1.5 Nutrition Cluster Structures</a:t>
            </a:r>
            <a:endParaRPr lang="en-GB" sz="4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440887932"/>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txBox="1">
            <a:spLocks/>
          </p:cNvSpPr>
          <p:nvPr/>
        </p:nvSpPr>
        <p:spPr>
          <a:xfrm>
            <a:off x="457200" y="5298858"/>
            <a:ext cx="8229600" cy="155914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2800" dirty="0">
                <a:latin typeface="Calibri" charset="0"/>
                <a:ea typeface="Calibri" charset="0"/>
                <a:cs typeface="Calibri" charset="0"/>
              </a:rPr>
              <a:t>Sometimes the cluster can be merged, i.e. Health and Nutrition Cluster, together on sub-national level</a:t>
            </a:r>
          </a:p>
        </p:txBody>
      </p:sp>
      <p:sp>
        <p:nvSpPr>
          <p:cNvPr id="6"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Sub-national Coordination</a:t>
            </a:r>
          </a:p>
        </p:txBody>
      </p:sp>
      <p:sp>
        <p:nvSpPr>
          <p:cNvPr id="2" name="Rectangle 1"/>
          <p:cNvSpPr/>
          <p:nvPr/>
        </p:nvSpPr>
        <p:spPr>
          <a:xfrm>
            <a:off x="0" y="1673763"/>
            <a:ext cx="9144000" cy="523220"/>
          </a:xfrm>
          <a:prstGeom prst="rect">
            <a:avLst/>
          </a:prstGeom>
        </p:spPr>
        <p:txBody>
          <a:bodyPr wrap="square">
            <a:spAutoFit/>
          </a:bodyPr>
          <a:lstStyle/>
          <a:p>
            <a:pPr algn="ctr"/>
            <a:r>
              <a:rPr lang="en-GB" sz="2800">
                <a:latin typeface="Calibri" charset="0"/>
                <a:ea typeface="Calibri" charset="0"/>
                <a:cs typeface="Calibri" charset="0"/>
              </a:rPr>
              <a:t>Cluster/Sector </a:t>
            </a:r>
            <a:r>
              <a:rPr lang="en-GB" sz="2800" dirty="0">
                <a:latin typeface="Calibri" charset="0"/>
                <a:ea typeface="Calibri" charset="0"/>
                <a:cs typeface="Calibri" charset="0"/>
              </a:rPr>
              <a:t>decentralized in zones of special importance:</a:t>
            </a:r>
            <a:endParaRPr lang="en-GB" sz="2800" i="1" dirty="0">
              <a:latin typeface="Calibri" charset="0"/>
              <a:ea typeface="Calibri" charset="0"/>
              <a:cs typeface="Calibri" charset="0"/>
            </a:endParaRPr>
          </a:p>
        </p:txBody>
      </p:sp>
      <p:sp>
        <p:nvSpPr>
          <p:cNvPr id="3" name="Rectangle 2"/>
          <p:cNvSpPr/>
          <p:nvPr/>
        </p:nvSpPr>
        <p:spPr>
          <a:xfrm>
            <a:off x="518614" y="2496484"/>
            <a:ext cx="8038531" cy="2246769"/>
          </a:xfrm>
          <a:prstGeom prst="rect">
            <a:avLst/>
          </a:prstGeom>
        </p:spPr>
        <p:txBody>
          <a:bodyPr wrap="square">
            <a:spAutoFit/>
          </a:bodyPr>
          <a:lstStyle/>
          <a:p>
            <a:r>
              <a:rPr lang="en-GB" sz="2000" dirty="0">
                <a:latin typeface="Calibri" charset="0"/>
                <a:ea typeface="Calibri" charset="0"/>
                <a:cs typeface="Calibri" charset="0"/>
              </a:rPr>
              <a:t>For example, decentralization can be necessary:</a:t>
            </a:r>
          </a:p>
          <a:p>
            <a:endParaRPr lang="en-GB" sz="2000" dirty="0">
              <a:latin typeface="Calibri" charset="0"/>
              <a:ea typeface="Calibri" charset="0"/>
              <a:cs typeface="Calibri" charset="0"/>
            </a:endParaRPr>
          </a:p>
          <a:p>
            <a:pPr marL="742950" lvl="1" indent="-285750">
              <a:buFont typeface="Wingdings" panose="05000000000000000000" pitchFamily="2" charset="2"/>
              <a:buChar char="ü"/>
            </a:pPr>
            <a:r>
              <a:rPr lang="en-GB" sz="2000" dirty="0">
                <a:latin typeface="Calibri" charset="0"/>
                <a:ea typeface="Calibri" charset="0"/>
                <a:cs typeface="Calibri" charset="0"/>
              </a:rPr>
              <a:t>If responses take place in </a:t>
            </a:r>
            <a:r>
              <a:rPr lang="en-GB" sz="2000" b="1" dirty="0">
                <a:latin typeface="Calibri" charset="0"/>
                <a:ea typeface="Calibri" charset="0"/>
                <a:cs typeface="Calibri" charset="0"/>
              </a:rPr>
              <a:t>remote areas </a:t>
            </a:r>
            <a:r>
              <a:rPr lang="en-GB" sz="2000" dirty="0">
                <a:latin typeface="Calibri" charset="0"/>
                <a:ea typeface="Calibri" charset="0"/>
                <a:cs typeface="Calibri" charset="0"/>
              </a:rPr>
              <a:t>(e.g. South Sudan)</a:t>
            </a:r>
          </a:p>
          <a:p>
            <a:pPr marL="742950" lvl="1" indent="-285750">
              <a:buFont typeface="Wingdings" panose="05000000000000000000" pitchFamily="2" charset="2"/>
              <a:buChar char="ü"/>
            </a:pPr>
            <a:endParaRPr lang="en-GB" sz="2000" dirty="0">
              <a:latin typeface="Calibri" charset="0"/>
              <a:ea typeface="Calibri" charset="0"/>
              <a:cs typeface="Calibri" charset="0"/>
            </a:endParaRPr>
          </a:p>
          <a:p>
            <a:pPr marL="742950" lvl="1" indent="-285750">
              <a:buFont typeface="Wingdings" panose="05000000000000000000" pitchFamily="2" charset="2"/>
              <a:buChar char="ü"/>
            </a:pPr>
            <a:r>
              <a:rPr lang="en-GB" sz="2000" dirty="0">
                <a:latin typeface="Calibri" charset="0"/>
                <a:ea typeface="Calibri" charset="0"/>
                <a:cs typeface="Calibri" charset="0"/>
              </a:rPr>
              <a:t>If response area is </a:t>
            </a:r>
            <a:r>
              <a:rPr lang="en-GB" sz="2000" b="1" dirty="0">
                <a:latin typeface="Calibri" charset="0"/>
                <a:ea typeface="Calibri" charset="0"/>
                <a:cs typeface="Calibri" charset="0"/>
              </a:rPr>
              <a:t>very large </a:t>
            </a:r>
            <a:r>
              <a:rPr lang="en-GB" sz="2000" dirty="0">
                <a:latin typeface="Calibri" charset="0"/>
                <a:ea typeface="Calibri" charset="0"/>
                <a:cs typeface="Calibri" charset="0"/>
              </a:rPr>
              <a:t>(e.g. DRC)</a:t>
            </a:r>
          </a:p>
          <a:p>
            <a:pPr marL="742950" lvl="1" indent="-285750">
              <a:buFont typeface="Wingdings" panose="05000000000000000000" pitchFamily="2" charset="2"/>
              <a:buChar char="ü"/>
            </a:pPr>
            <a:endParaRPr lang="en-GB" sz="2000" dirty="0">
              <a:latin typeface="Calibri" charset="0"/>
              <a:ea typeface="Calibri" charset="0"/>
              <a:cs typeface="Calibri" charset="0"/>
            </a:endParaRPr>
          </a:p>
          <a:p>
            <a:pPr marL="742950" lvl="1" indent="-285750">
              <a:buFont typeface="Wingdings" panose="05000000000000000000" pitchFamily="2" charset="2"/>
              <a:buChar char="ü"/>
            </a:pPr>
            <a:r>
              <a:rPr lang="en-GB" sz="2000" dirty="0">
                <a:latin typeface="Calibri" charset="0"/>
                <a:ea typeface="Calibri" charset="0"/>
                <a:cs typeface="Calibri" charset="0"/>
              </a:rPr>
              <a:t>If decision making needs to be </a:t>
            </a:r>
            <a:r>
              <a:rPr lang="en-GB" sz="2000" b="1" dirty="0">
                <a:latin typeface="Calibri" charset="0"/>
                <a:ea typeface="Calibri" charset="0"/>
                <a:cs typeface="Calibri" charset="0"/>
              </a:rPr>
              <a:t>decentralised</a:t>
            </a:r>
          </a:p>
        </p:txBody>
      </p:sp>
    </p:spTree>
    <p:extLst>
      <p:ext uri="{BB962C8B-B14F-4D97-AF65-F5344CB8AC3E}">
        <p14:creationId xmlns:p14="http://schemas.microsoft.com/office/powerpoint/2010/main" val="199736445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wipe(up)">
                                      <p:cBhvr>
                                        <p:cTn id="1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
          <p:cNvSpPr>
            <a:spLocks noGrp="1" noChangeArrowheads="1"/>
          </p:cNvSpPr>
          <p:nvPr>
            <p:ph type="ctrTitle"/>
          </p:nvPr>
        </p:nvSpPr>
        <p:spPr>
          <a:xfrm>
            <a:off x="180304" y="2130425"/>
            <a:ext cx="8693240" cy="1470025"/>
          </a:xfrm>
          <a:noFill/>
        </p:spPr>
        <p:txBody>
          <a:bodyPr rtlCol="0">
            <a:noAutofit/>
          </a:bodyPr>
          <a:lstStyle/>
          <a:p>
            <a:pPr defTabSz="891760">
              <a:defRPr/>
            </a:pPr>
            <a:r>
              <a:rPr lang="en-GB" b="1" dirty="0">
                <a:solidFill>
                  <a:schemeClr val="bg1"/>
                </a:solidFill>
                <a:latin typeface="Calibri" panose="020F0502020204030204" pitchFamily="34" charset="0"/>
              </a:rPr>
              <a:t>Cluster Accountability Frameworks</a:t>
            </a:r>
            <a:endParaRPr lang="en-GB" sz="4800" b="1" dirty="0">
              <a:solidFill>
                <a:schemeClr val="bg1"/>
              </a:solidFill>
              <a:latin typeface="Calibri" panose="020F0502020204030204" pitchFamily="34" charset="0"/>
            </a:endParaRP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46890961"/>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txBox="1">
            <a:spLocks noGrp="1" noChangeArrowheads="1"/>
          </p:cNvSpPr>
          <p:nvPr>
            <p:ph type="title"/>
          </p:nvPr>
        </p:nvSpPr>
        <p:spPr>
          <a:prstGeom prst="rect">
            <a:avLst/>
          </a:prstGeom>
          <a:solidFill>
            <a:srgbClr val="C1D150"/>
          </a:solidFill>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891760">
              <a:defRPr/>
            </a:pPr>
            <a:r>
              <a:rPr lang="en-GB" b="1" dirty="0">
                <a:solidFill>
                  <a:schemeClr val="bg1"/>
                </a:solidFill>
                <a:latin typeface="Calibri" panose="020F0502020204030204" pitchFamily="34" charset="0"/>
              </a:rPr>
              <a:t>Carousel</a:t>
            </a:r>
          </a:p>
        </p:txBody>
      </p:sp>
      <p:sp>
        <p:nvSpPr>
          <p:cNvPr id="3" name="Content Placeholder 2"/>
          <p:cNvSpPr>
            <a:spLocks noGrp="1"/>
          </p:cNvSpPr>
          <p:nvPr>
            <p:ph idx="4294967295"/>
          </p:nvPr>
        </p:nvSpPr>
        <p:spPr>
          <a:xfrm>
            <a:off x="457200" y="1590541"/>
            <a:ext cx="8229600" cy="5041900"/>
          </a:xfrm>
        </p:spPr>
        <p:txBody>
          <a:bodyPr>
            <a:normAutofit fontScale="92500" lnSpcReduction="10000"/>
          </a:bodyPr>
          <a:lstStyle/>
          <a:p>
            <a:pPr marL="0" indent="0">
              <a:buNone/>
            </a:pPr>
            <a:r>
              <a:rPr lang="en-GB" dirty="0"/>
              <a:t>There are four flip charts in each corner with four different functions written: </a:t>
            </a:r>
            <a:br>
              <a:rPr lang="en-GB" dirty="0"/>
            </a:br>
            <a:endParaRPr lang="en-GB" dirty="0"/>
          </a:p>
          <a:p>
            <a:pPr>
              <a:buFontTx/>
              <a:buChar char="-"/>
            </a:pPr>
            <a:r>
              <a:rPr lang="en-GB" b="1" dirty="0"/>
              <a:t>Nutrition Cluster Coordinator (NCC)</a:t>
            </a:r>
          </a:p>
          <a:p>
            <a:pPr>
              <a:buFontTx/>
              <a:buChar char="-"/>
            </a:pPr>
            <a:r>
              <a:rPr lang="en-GB" b="1" dirty="0"/>
              <a:t>Cluster Lead Agency (CLA)</a:t>
            </a:r>
          </a:p>
          <a:p>
            <a:pPr>
              <a:buFontTx/>
              <a:buChar char="-"/>
            </a:pPr>
            <a:r>
              <a:rPr lang="en-GB" b="1" dirty="0"/>
              <a:t>Humanitarian Coordinator (HC)</a:t>
            </a:r>
          </a:p>
          <a:p>
            <a:pPr>
              <a:buFontTx/>
              <a:buChar char="-"/>
            </a:pPr>
            <a:r>
              <a:rPr lang="en-GB" b="1" dirty="0"/>
              <a:t>Humanitarian Country Team (HCT)</a:t>
            </a:r>
          </a:p>
          <a:p>
            <a:pPr marL="0" indent="0">
              <a:buNone/>
            </a:pPr>
            <a:endParaRPr lang="en-GB" dirty="0"/>
          </a:p>
          <a:p>
            <a:pPr marL="0" indent="0">
              <a:buNone/>
            </a:pPr>
            <a:r>
              <a:rPr lang="en-GB" dirty="0"/>
              <a:t>On each flipchart, write the responsibilities of that actor.</a:t>
            </a:r>
          </a:p>
        </p:txBody>
      </p:sp>
    </p:spTree>
    <p:extLst>
      <p:ext uri="{BB962C8B-B14F-4D97-AF65-F5344CB8AC3E}">
        <p14:creationId xmlns:p14="http://schemas.microsoft.com/office/powerpoint/2010/main" val="3729698489"/>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8"/>
          <p:cNvSpPr txBox="1">
            <a:spLocks noGrp="1" noChangeArrowheads="1"/>
          </p:cNvSpPr>
          <p:nvPr>
            <p:ph type="title"/>
          </p:nvPr>
        </p:nvSpPr>
        <p:spPr>
          <a:prstGeom prst="rect">
            <a:avLst/>
          </a:prstGeom>
          <a:solidFill>
            <a:srgbClr val="C1D150"/>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891760">
              <a:defRPr/>
            </a:pPr>
            <a:r>
              <a:rPr lang="en-GB" b="1" dirty="0">
                <a:solidFill>
                  <a:schemeClr val="bg1"/>
                </a:solidFill>
                <a:latin typeface="Calibri" panose="020F0502020204030204" pitchFamily="34" charset="0"/>
              </a:rPr>
              <a:t>NCC Responsibilities</a:t>
            </a:r>
          </a:p>
        </p:txBody>
      </p:sp>
      <p:sp>
        <p:nvSpPr>
          <p:cNvPr id="5" name="Content Placeholder 4"/>
          <p:cNvSpPr>
            <a:spLocks noGrp="1"/>
          </p:cNvSpPr>
          <p:nvPr>
            <p:ph idx="4294967295"/>
          </p:nvPr>
        </p:nvSpPr>
        <p:spPr>
          <a:xfrm>
            <a:off x="2603500" y="1346007"/>
            <a:ext cx="6540500" cy="5143693"/>
          </a:xfrm>
        </p:spPr>
        <p:txBody>
          <a:bodyPr>
            <a:normAutofit fontScale="62500" lnSpcReduction="20000"/>
          </a:bodyPr>
          <a:lstStyle/>
          <a:p>
            <a:pPr>
              <a:spcAft>
                <a:spcPts val="600"/>
              </a:spcAft>
            </a:pPr>
            <a:r>
              <a:rPr lang="en-US" b="1" dirty="0"/>
              <a:t>Establishing and</a:t>
            </a:r>
            <a:r>
              <a:rPr lang="en-US" dirty="0"/>
              <a:t> </a:t>
            </a:r>
            <a:r>
              <a:rPr lang="en-US" b="1" dirty="0"/>
              <a:t>managing coordination </a:t>
            </a:r>
            <a:r>
              <a:rPr lang="en-US" dirty="0"/>
              <a:t>on national and sub-national level</a:t>
            </a:r>
          </a:p>
          <a:p>
            <a:pPr>
              <a:spcAft>
                <a:spcPts val="600"/>
              </a:spcAft>
            </a:pPr>
            <a:r>
              <a:rPr lang="en-US" dirty="0"/>
              <a:t>Facilitating </a:t>
            </a:r>
            <a:r>
              <a:rPr lang="en-US" b="1" dirty="0"/>
              <a:t>needs assessments</a:t>
            </a:r>
          </a:p>
          <a:p>
            <a:pPr>
              <a:spcAft>
                <a:spcPts val="600"/>
              </a:spcAft>
            </a:pPr>
            <a:r>
              <a:rPr lang="en-US" dirty="0"/>
              <a:t>Identification and addressing of </a:t>
            </a:r>
            <a:r>
              <a:rPr lang="en-US" b="1" dirty="0"/>
              <a:t>gaps and duplications </a:t>
            </a:r>
          </a:p>
          <a:p>
            <a:pPr>
              <a:spcAft>
                <a:spcPts val="600"/>
              </a:spcAft>
            </a:pPr>
            <a:r>
              <a:rPr lang="en-US" dirty="0"/>
              <a:t>Ensuring </a:t>
            </a:r>
            <a:r>
              <a:rPr lang="en-US" b="1" dirty="0"/>
              <a:t>information flow</a:t>
            </a:r>
          </a:p>
          <a:p>
            <a:pPr>
              <a:spcAft>
                <a:spcPts val="600"/>
              </a:spcAft>
            </a:pPr>
            <a:r>
              <a:rPr lang="en-US" dirty="0"/>
              <a:t>Supporting application of </a:t>
            </a:r>
            <a:r>
              <a:rPr lang="en-US" b="1" dirty="0"/>
              <a:t>standards </a:t>
            </a:r>
          </a:p>
          <a:p>
            <a:pPr>
              <a:spcAft>
                <a:spcPts val="600"/>
              </a:spcAft>
            </a:pPr>
            <a:r>
              <a:rPr lang="en-US" b="1" dirty="0"/>
              <a:t>Advocacy</a:t>
            </a:r>
          </a:p>
          <a:p>
            <a:pPr>
              <a:spcAft>
                <a:spcPts val="600"/>
              </a:spcAft>
            </a:pPr>
            <a:r>
              <a:rPr lang="en-US" dirty="0"/>
              <a:t>Mobilization of </a:t>
            </a:r>
            <a:r>
              <a:rPr lang="en-US" b="1" dirty="0"/>
              <a:t>resources</a:t>
            </a:r>
            <a:r>
              <a:rPr lang="en-US" dirty="0"/>
              <a:t> (incl. funds)</a:t>
            </a:r>
          </a:p>
          <a:p>
            <a:pPr>
              <a:spcAft>
                <a:spcPts val="600"/>
              </a:spcAft>
            </a:pPr>
            <a:r>
              <a:rPr lang="en-US" dirty="0"/>
              <a:t>Facilitation of development of </a:t>
            </a:r>
            <a:r>
              <a:rPr lang="en-US" b="1" dirty="0"/>
              <a:t>Cluster Humanitarian Response Plan</a:t>
            </a:r>
          </a:p>
          <a:p>
            <a:pPr>
              <a:spcAft>
                <a:spcPts val="600"/>
              </a:spcAft>
            </a:pPr>
            <a:r>
              <a:rPr lang="en-US" dirty="0"/>
              <a:t>Ensures </a:t>
            </a:r>
            <a:r>
              <a:rPr lang="en-US" b="1" dirty="0"/>
              <a:t>monitoring NC performance</a:t>
            </a:r>
          </a:p>
          <a:p>
            <a:pPr>
              <a:spcAft>
                <a:spcPts val="600"/>
              </a:spcAft>
            </a:pPr>
            <a:r>
              <a:rPr lang="en-US" b="1" dirty="0"/>
              <a:t>Coordination</a:t>
            </a:r>
          </a:p>
          <a:p>
            <a:pPr>
              <a:spcAft>
                <a:spcPts val="600"/>
              </a:spcAft>
            </a:pPr>
            <a:r>
              <a:rPr lang="en-US" sz="4500" b="1" dirty="0"/>
              <a:t>Promoting quality and accountability</a:t>
            </a:r>
          </a:p>
          <a:p>
            <a:pPr>
              <a:spcAft>
                <a:spcPts val="600"/>
              </a:spcAft>
            </a:pPr>
            <a:r>
              <a:rPr lang="en-GB" dirty="0"/>
              <a:t>And much more…</a:t>
            </a:r>
            <a:endParaRPr lang="en-US" dirty="0"/>
          </a:p>
        </p:txBody>
      </p:sp>
      <p:pic>
        <p:nvPicPr>
          <p:cNvPr id="4" name="Picture 3"/>
          <p:cNvPicPr>
            <a:picLocks noChangeAspect="1"/>
          </p:cNvPicPr>
          <p:nvPr/>
        </p:nvPicPr>
        <p:blipFill>
          <a:blip r:embed="rId3"/>
          <a:stretch>
            <a:fillRect/>
          </a:stretch>
        </p:blipFill>
        <p:spPr>
          <a:xfrm>
            <a:off x="330200" y="1730198"/>
            <a:ext cx="1981522" cy="1746093"/>
          </a:xfrm>
          <a:prstGeom prst="rect">
            <a:avLst/>
          </a:prstGeom>
        </p:spPr>
      </p:pic>
    </p:spTree>
    <p:extLst>
      <p:ext uri="{BB962C8B-B14F-4D97-AF65-F5344CB8AC3E}">
        <p14:creationId xmlns:p14="http://schemas.microsoft.com/office/powerpoint/2010/main" val="89779229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500"/>
                                        <p:tgtEl>
                                          <p:spTgt spid="5">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fade">
                                      <p:cBhvr>
                                        <p:cTn id="43" dur="500"/>
                                        <p:tgtEl>
                                          <p:spTgt spid="5">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txEl>
                                              <p:pRg st="10" end="10"/>
                                            </p:txEl>
                                          </p:spTgt>
                                        </p:tgtEl>
                                        <p:attrNameLst>
                                          <p:attrName>style.visibility</p:attrName>
                                        </p:attrNameLst>
                                      </p:cBhvr>
                                      <p:to>
                                        <p:strVal val="visible"/>
                                      </p:to>
                                    </p:set>
                                    <p:animEffect transition="in" filter="fade">
                                      <p:cBhvr>
                                        <p:cTn id="48" dur="500"/>
                                        <p:tgtEl>
                                          <p:spTgt spid="5">
                                            <p:txEl>
                                              <p:pRg st="10" end="10"/>
                                            </p:txEl>
                                          </p:spTgt>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fade">
                                      <p:cBhvr>
                                        <p:cTn id="5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8"/>
          <p:cNvSpPr txBox="1">
            <a:spLocks noGrp="1" noChangeArrowheads="1"/>
          </p:cNvSpPr>
          <p:nvPr>
            <p:ph type="title"/>
          </p:nvPr>
        </p:nvSpPr>
        <p:spPr>
          <a:prstGeom prst="rect">
            <a:avLst/>
          </a:prstGeom>
          <a:solidFill>
            <a:srgbClr val="C1D150"/>
          </a:solidFill>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891760">
              <a:defRPr/>
            </a:pPr>
            <a:r>
              <a:rPr lang="en-GB" sz="3848" b="1" dirty="0">
                <a:solidFill>
                  <a:schemeClr val="bg1"/>
                </a:solidFill>
                <a:latin typeface="Century Gothic" pitchFamily="34" charset="0"/>
              </a:rPr>
              <a:t>Humanitarian </a:t>
            </a:r>
            <a:r>
              <a:rPr lang="en-GB" sz="4500" b="1" dirty="0">
                <a:solidFill>
                  <a:schemeClr val="bg1"/>
                </a:solidFill>
                <a:latin typeface="Calibri" panose="020F0502020204030204" pitchFamily="34" charset="0"/>
              </a:rPr>
              <a:t>Coordinator</a:t>
            </a:r>
            <a:r>
              <a:rPr lang="en-GB" sz="3848" b="1" dirty="0">
                <a:solidFill>
                  <a:schemeClr val="bg1"/>
                </a:solidFill>
                <a:latin typeface="Century Gothic" pitchFamily="34" charset="0"/>
              </a:rPr>
              <a:t> (HC)</a:t>
            </a:r>
          </a:p>
        </p:txBody>
      </p:sp>
      <p:sp>
        <p:nvSpPr>
          <p:cNvPr id="3" name="Content Placeholder 2"/>
          <p:cNvSpPr>
            <a:spLocks noGrp="1"/>
          </p:cNvSpPr>
          <p:nvPr>
            <p:ph idx="4294967295"/>
          </p:nvPr>
        </p:nvSpPr>
        <p:spPr>
          <a:xfrm>
            <a:off x="2276775" y="1380971"/>
            <a:ext cx="6846265" cy="4525962"/>
          </a:xfrm>
        </p:spPr>
        <p:txBody>
          <a:bodyPr>
            <a:noAutofit/>
          </a:bodyPr>
          <a:lstStyle/>
          <a:p>
            <a:pPr marL="0" indent="0">
              <a:spcAft>
                <a:spcPts val="0"/>
              </a:spcAft>
              <a:buNone/>
            </a:pPr>
            <a:r>
              <a:rPr lang="en-GB" sz="2400" dirty="0"/>
              <a:t>The </a:t>
            </a:r>
            <a:r>
              <a:rPr lang="en-GB" sz="2400" b="1" dirty="0"/>
              <a:t>Humanitarian Coordinator (HC)</a:t>
            </a:r>
            <a:r>
              <a:rPr lang="en-GB" sz="2400" dirty="0"/>
              <a:t> is appointed by the Secretary-General </a:t>
            </a:r>
          </a:p>
          <a:p>
            <a:pPr marL="0" indent="0">
              <a:spcAft>
                <a:spcPts val="0"/>
              </a:spcAft>
              <a:buNone/>
            </a:pPr>
            <a:r>
              <a:rPr lang="en-US" sz="2400" dirty="0"/>
              <a:t>Has overall responsibility for ensuring that the international response in a particular country is:</a:t>
            </a:r>
          </a:p>
          <a:p>
            <a:pPr lvl="1">
              <a:buFont typeface="Arial"/>
              <a:buChar char="•"/>
            </a:pPr>
            <a:r>
              <a:rPr lang="en-US" sz="2400" dirty="0"/>
              <a:t>strategic</a:t>
            </a:r>
          </a:p>
          <a:p>
            <a:pPr lvl="1">
              <a:buFont typeface="Arial"/>
              <a:buChar char="•"/>
            </a:pPr>
            <a:r>
              <a:rPr lang="en-US" sz="2400" dirty="0"/>
              <a:t>well planned</a:t>
            </a:r>
          </a:p>
          <a:p>
            <a:pPr lvl="1">
              <a:buFont typeface="Arial"/>
              <a:buChar char="•"/>
            </a:pPr>
            <a:r>
              <a:rPr lang="en-US" sz="2400" dirty="0"/>
              <a:t>inclusive</a:t>
            </a:r>
          </a:p>
          <a:p>
            <a:pPr lvl="1">
              <a:buFont typeface="Arial"/>
              <a:buChar char="•"/>
            </a:pPr>
            <a:r>
              <a:rPr lang="en-US" sz="2400" dirty="0"/>
              <a:t>coordinated</a:t>
            </a:r>
          </a:p>
          <a:p>
            <a:pPr lvl="1">
              <a:buFont typeface="Arial"/>
              <a:buChar char="•"/>
            </a:pPr>
            <a:r>
              <a:rPr lang="en-US" sz="2400" dirty="0"/>
              <a:t>Effective. </a:t>
            </a:r>
          </a:p>
          <a:p>
            <a:pPr marL="0" lvl="1" indent="0">
              <a:buNone/>
            </a:pPr>
            <a:r>
              <a:rPr lang="en-US" sz="2400" dirty="0"/>
              <a:t>This includes establishing inter-sectoral coordination mechanisms, managing information and providing overall support in advocacy and resource mobilization for the response.</a:t>
            </a:r>
          </a:p>
          <a:p>
            <a:pPr lvl="1">
              <a:buFont typeface="Arial"/>
              <a:buChar char="•"/>
            </a:pPr>
            <a:endParaRPr lang="en-GB" sz="2400" dirty="0"/>
          </a:p>
          <a:p>
            <a:pPr marL="0" indent="0">
              <a:buNone/>
            </a:pPr>
            <a:endParaRPr lang="en-GB" sz="2400" dirty="0"/>
          </a:p>
        </p:txBody>
      </p:sp>
      <p:pic>
        <p:nvPicPr>
          <p:cNvPr id="5" name="Picture 4"/>
          <p:cNvPicPr>
            <a:picLocks noChangeAspect="1"/>
          </p:cNvPicPr>
          <p:nvPr/>
        </p:nvPicPr>
        <p:blipFill>
          <a:blip r:embed="rId3"/>
          <a:stretch>
            <a:fillRect/>
          </a:stretch>
        </p:blipFill>
        <p:spPr>
          <a:xfrm>
            <a:off x="457200" y="1824377"/>
            <a:ext cx="1819575" cy="1819575"/>
          </a:xfrm>
          <a:prstGeom prst="rect">
            <a:avLst/>
          </a:prstGeom>
        </p:spPr>
      </p:pic>
    </p:spTree>
    <p:extLst>
      <p:ext uri="{BB962C8B-B14F-4D97-AF65-F5344CB8AC3E}">
        <p14:creationId xmlns:p14="http://schemas.microsoft.com/office/powerpoint/2010/main" val="400030663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8"/>
          <p:cNvSpPr txBox="1">
            <a:spLocks noGrp="1" noChangeArrowheads="1"/>
          </p:cNvSpPr>
          <p:nvPr>
            <p:ph type="title"/>
          </p:nvPr>
        </p:nvSpPr>
        <p:spPr>
          <a:prstGeom prst="rect">
            <a:avLst/>
          </a:prstGeom>
          <a:solidFill>
            <a:srgbClr val="C1D150"/>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891760">
              <a:defRPr/>
            </a:pPr>
            <a:r>
              <a:rPr lang="en-GB" b="1" dirty="0">
                <a:solidFill>
                  <a:schemeClr val="bg1"/>
                </a:solidFill>
                <a:latin typeface="+mn-lt"/>
              </a:rPr>
              <a:t>Humanitarian Country Team (HCT)</a:t>
            </a:r>
          </a:p>
        </p:txBody>
      </p:sp>
      <p:sp>
        <p:nvSpPr>
          <p:cNvPr id="4" name="Slide Number Placeholder 3"/>
          <p:cNvSpPr>
            <a:spLocks noGrp="1"/>
          </p:cNvSpPr>
          <p:nvPr>
            <p:ph type="sldNum" sz="quarter" idx="12"/>
          </p:nvPr>
        </p:nvSpPr>
        <p:spPr>
          <a:prstGeom prst="rect">
            <a:avLst/>
          </a:prstGeom>
        </p:spPr>
        <p:txBody>
          <a:bodyPr/>
          <a:lstStyle/>
          <a:p>
            <a:fld id="{463A8DF2-A33D-47C5-8292-C15D51C2C28A}" type="slidenum">
              <a:rPr lang="fr-FR" smtClean="0"/>
              <a:t>15</a:t>
            </a:fld>
            <a:endParaRPr lang="fr-FR"/>
          </a:p>
        </p:txBody>
      </p:sp>
      <p:sp>
        <p:nvSpPr>
          <p:cNvPr id="3" name="Content Placeholder 2"/>
          <p:cNvSpPr>
            <a:spLocks noGrp="1"/>
          </p:cNvSpPr>
          <p:nvPr>
            <p:ph idx="4294967295"/>
          </p:nvPr>
        </p:nvSpPr>
        <p:spPr>
          <a:xfrm>
            <a:off x="2846006" y="1486694"/>
            <a:ext cx="5821362" cy="4525962"/>
          </a:xfrm>
        </p:spPr>
        <p:txBody>
          <a:bodyPr>
            <a:normAutofit/>
          </a:bodyPr>
          <a:lstStyle/>
          <a:p>
            <a:pPr>
              <a:lnSpc>
                <a:spcPct val="120000"/>
              </a:lnSpc>
            </a:pPr>
            <a:r>
              <a:rPr lang="en-GB" sz="2400" dirty="0"/>
              <a:t>A strategic and operational decision-making and </a:t>
            </a:r>
            <a:r>
              <a:rPr lang="en-GB" sz="2400" b="1" dirty="0"/>
              <a:t>oversight forum established and led by the HC</a:t>
            </a:r>
            <a:r>
              <a:rPr lang="en-GB" sz="2400" dirty="0"/>
              <a:t>. </a:t>
            </a:r>
          </a:p>
          <a:p>
            <a:pPr>
              <a:lnSpc>
                <a:spcPct val="120000"/>
              </a:lnSpc>
            </a:pPr>
            <a:r>
              <a:rPr lang="en-GB" sz="2400" dirty="0"/>
              <a:t>The HCT is </a:t>
            </a:r>
            <a:r>
              <a:rPr lang="en-GB" sz="2400" b="1" dirty="0"/>
              <a:t>responsible for agreeing on common strategic issues related to humanitarian action.</a:t>
            </a:r>
            <a:endParaRPr lang="en-GB" sz="2400" b="1" dirty="0">
              <a:latin typeface="Cambria" panose="02040503050406030204" pitchFamily="18" charset="0"/>
              <a:ea typeface="MS Mincho" panose="02020609040205080304" pitchFamily="49" charset="-128"/>
              <a:cs typeface="Times New Roman" panose="02020603050405020304" pitchFamily="18" charset="0"/>
            </a:endParaRPr>
          </a:p>
          <a:p>
            <a:pPr>
              <a:lnSpc>
                <a:spcPct val="120000"/>
              </a:lnSpc>
            </a:pPr>
            <a:r>
              <a:rPr lang="en-GB" sz="2400" dirty="0"/>
              <a:t>Composition includes representatives from the UN, IOM, international NGOs, the Red Cross/Red Crescent Movement. </a:t>
            </a:r>
          </a:p>
        </p:txBody>
      </p:sp>
      <p:pic>
        <p:nvPicPr>
          <p:cNvPr id="6" name="Picture 5"/>
          <p:cNvPicPr>
            <a:picLocks noChangeAspect="1"/>
          </p:cNvPicPr>
          <p:nvPr/>
        </p:nvPicPr>
        <p:blipFill>
          <a:blip r:embed="rId3"/>
          <a:stretch>
            <a:fillRect/>
          </a:stretch>
        </p:blipFill>
        <p:spPr>
          <a:xfrm>
            <a:off x="457200" y="1709381"/>
            <a:ext cx="2163972" cy="1806953"/>
          </a:xfrm>
          <a:prstGeom prst="rect">
            <a:avLst/>
          </a:prstGeom>
        </p:spPr>
      </p:pic>
    </p:spTree>
    <p:extLst>
      <p:ext uri="{BB962C8B-B14F-4D97-AF65-F5344CB8AC3E}">
        <p14:creationId xmlns:p14="http://schemas.microsoft.com/office/powerpoint/2010/main" val="104962459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8"/>
          <p:cNvSpPr txBox="1">
            <a:spLocks noGrp="1" noChangeArrowheads="1"/>
          </p:cNvSpPr>
          <p:nvPr>
            <p:ph type="title"/>
          </p:nvPr>
        </p:nvSpPr>
        <p:spPr>
          <a:prstGeom prst="rect">
            <a:avLst/>
          </a:prstGeom>
          <a:solidFill>
            <a:srgbClr val="C1D150"/>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891760">
              <a:defRPr/>
            </a:pPr>
            <a:r>
              <a:rPr lang="en-GB" b="1" dirty="0">
                <a:solidFill>
                  <a:schemeClr val="bg1"/>
                </a:solidFill>
                <a:latin typeface="+mn-lt"/>
              </a:rPr>
              <a:t>Cluster Lead Agency (CLA)</a:t>
            </a:r>
          </a:p>
        </p:txBody>
      </p:sp>
      <p:sp>
        <p:nvSpPr>
          <p:cNvPr id="4" name="Slide Number Placeholder 3"/>
          <p:cNvSpPr>
            <a:spLocks noGrp="1"/>
          </p:cNvSpPr>
          <p:nvPr>
            <p:ph type="sldNum" sz="quarter" idx="12"/>
          </p:nvPr>
        </p:nvSpPr>
        <p:spPr>
          <a:prstGeom prst="rect">
            <a:avLst/>
          </a:prstGeom>
        </p:spPr>
        <p:txBody>
          <a:bodyPr/>
          <a:lstStyle/>
          <a:p>
            <a:fld id="{463A8DF2-A33D-47C5-8292-C15D51C2C28A}" type="slidenum">
              <a:rPr lang="fr-FR" smtClean="0"/>
              <a:t>16</a:t>
            </a:fld>
            <a:endParaRPr lang="fr-FR"/>
          </a:p>
        </p:txBody>
      </p:sp>
      <p:pic>
        <p:nvPicPr>
          <p:cNvPr id="9" name="Picture 8"/>
          <p:cNvPicPr>
            <a:picLocks noChangeAspect="1"/>
          </p:cNvPicPr>
          <p:nvPr/>
        </p:nvPicPr>
        <p:blipFill>
          <a:blip r:embed="rId3"/>
          <a:stretch>
            <a:fillRect/>
          </a:stretch>
        </p:blipFill>
        <p:spPr>
          <a:xfrm>
            <a:off x="581480" y="2456244"/>
            <a:ext cx="1902288" cy="1905107"/>
          </a:xfrm>
          <a:prstGeom prst="rect">
            <a:avLst/>
          </a:prstGeom>
        </p:spPr>
      </p:pic>
      <p:sp>
        <p:nvSpPr>
          <p:cNvPr id="10" name="TextBox 9"/>
          <p:cNvSpPr txBox="1"/>
          <p:nvPr/>
        </p:nvSpPr>
        <p:spPr>
          <a:xfrm>
            <a:off x="2987825" y="1917635"/>
            <a:ext cx="5698976" cy="3046988"/>
          </a:xfrm>
          <a:prstGeom prst="rect">
            <a:avLst/>
          </a:prstGeom>
          <a:noFill/>
        </p:spPr>
        <p:txBody>
          <a:bodyPr wrap="square" rtlCol="0">
            <a:spAutoFit/>
          </a:bodyPr>
          <a:lstStyle/>
          <a:p>
            <a:r>
              <a:rPr lang="en-GB" sz="2400" dirty="0"/>
              <a:t>The </a:t>
            </a:r>
            <a:r>
              <a:rPr lang="en-GB" sz="2400" b="1" dirty="0"/>
              <a:t>Cluster Lead Agency (CLA) </a:t>
            </a:r>
            <a:r>
              <a:rPr lang="en-GB" sz="2400" dirty="0"/>
              <a:t>formally commits to take on a </a:t>
            </a:r>
            <a:r>
              <a:rPr lang="en-GB" sz="2400" b="1" dirty="0"/>
              <a:t>leadership role </a:t>
            </a:r>
            <a:r>
              <a:rPr lang="en-GB" sz="2400" dirty="0"/>
              <a:t>within the international humanitarian community in a particular area/sector of activity to ensure </a:t>
            </a:r>
            <a:r>
              <a:rPr lang="en-GB" sz="2400" b="1" dirty="0"/>
              <a:t>adequate response and high standards </a:t>
            </a:r>
            <a:r>
              <a:rPr lang="en-GB" sz="2400" dirty="0"/>
              <a:t>of </a:t>
            </a:r>
            <a:r>
              <a:rPr lang="en-GB" sz="2400" b="1" dirty="0"/>
              <a:t>predictability, accountability and partnership, </a:t>
            </a:r>
            <a:r>
              <a:rPr lang="en-GB" sz="2400" dirty="0"/>
              <a:t>and to serve as a </a:t>
            </a:r>
            <a:r>
              <a:rPr lang="en-GB" sz="2400" b="1" dirty="0"/>
              <a:t>provider of last resort.</a:t>
            </a:r>
            <a:endParaRPr lang="en-US" sz="2400" b="1" dirty="0"/>
          </a:p>
        </p:txBody>
      </p:sp>
    </p:spTree>
    <p:extLst>
      <p:ext uri="{BB962C8B-B14F-4D97-AF65-F5344CB8AC3E}">
        <p14:creationId xmlns:p14="http://schemas.microsoft.com/office/powerpoint/2010/main" val="1688304093"/>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9"/>
          <p:cNvSpPr txBox="1">
            <a:spLocks/>
          </p:cNvSpPr>
          <p:nvPr/>
        </p:nvSpPr>
        <p:spPr>
          <a:xfrm>
            <a:off x="278419" y="2060848"/>
            <a:ext cx="8587162" cy="344555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0225" indent="-530225">
              <a:spcBef>
                <a:spcPts val="24"/>
              </a:spcBef>
              <a:buFont typeface="Wingdings" panose="05000000000000000000" pitchFamily="2" charset="2"/>
              <a:buChar char="v"/>
            </a:pPr>
            <a:r>
              <a:rPr lang="en-US" sz="2800" dirty="0"/>
              <a:t>CLA (UNICEF)</a:t>
            </a:r>
          </a:p>
          <a:p>
            <a:pPr marL="530225" indent="-530225">
              <a:spcBef>
                <a:spcPts val="24"/>
              </a:spcBef>
              <a:buFont typeface="Wingdings" panose="05000000000000000000" pitchFamily="2" charset="2"/>
              <a:buChar char="v"/>
            </a:pPr>
            <a:r>
              <a:rPr lang="en-US" sz="2800" dirty="0">
                <a:solidFill>
                  <a:prstClr val="black"/>
                </a:solidFill>
              </a:rPr>
              <a:t>Government with CLA as co-lead e.g. Philippines, Mali</a:t>
            </a:r>
          </a:p>
          <a:p>
            <a:pPr marL="530225" indent="-530225">
              <a:spcBef>
                <a:spcPts val="24"/>
              </a:spcBef>
              <a:buFont typeface="Wingdings" panose="05000000000000000000" pitchFamily="2" charset="2"/>
              <a:buChar char="v"/>
            </a:pPr>
            <a:r>
              <a:rPr lang="en-US" sz="2800" dirty="0">
                <a:solidFill>
                  <a:prstClr val="black"/>
                </a:solidFill>
              </a:rPr>
              <a:t>NGO lead</a:t>
            </a:r>
          </a:p>
          <a:p>
            <a:pPr marL="530225" indent="-530225">
              <a:spcBef>
                <a:spcPts val="24"/>
              </a:spcBef>
              <a:buFont typeface="Wingdings" panose="05000000000000000000" pitchFamily="2" charset="2"/>
              <a:buChar char="v"/>
            </a:pPr>
            <a:r>
              <a:rPr lang="en-US" sz="2800" dirty="0">
                <a:solidFill>
                  <a:prstClr val="black"/>
                </a:solidFill>
              </a:rPr>
              <a:t>Government with NGO as co-lead</a:t>
            </a:r>
          </a:p>
          <a:p>
            <a:pPr marL="530225" indent="-530225">
              <a:spcBef>
                <a:spcPts val="24"/>
              </a:spcBef>
              <a:buFont typeface="Wingdings" panose="05000000000000000000" pitchFamily="2" charset="2"/>
              <a:buChar char="v"/>
            </a:pPr>
            <a:r>
              <a:rPr lang="en-US" sz="2800" dirty="0">
                <a:solidFill>
                  <a:prstClr val="black"/>
                </a:solidFill>
              </a:rPr>
              <a:t>Government with CLA and NGO as co-lead e.g. South Sudan</a:t>
            </a:r>
          </a:p>
          <a:p>
            <a:pPr marL="530225" indent="-530225">
              <a:spcBef>
                <a:spcPts val="24"/>
              </a:spcBef>
              <a:buFont typeface="Wingdings" panose="05000000000000000000" pitchFamily="2" charset="2"/>
              <a:buChar char="v"/>
            </a:pPr>
            <a:r>
              <a:rPr lang="en-US" sz="2800" dirty="0">
                <a:solidFill>
                  <a:prstClr val="black"/>
                </a:solidFill>
              </a:rPr>
              <a:t>CLA with NGO as co-lead e.g. more on sub-national level</a:t>
            </a:r>
          </a:p>
          <a:p>
            <a:pPr marL="0" indent="0">
              <a:buFont typeface="Arial" pitchFamily="34" charset="0"/>
              <a:buNone/>
            </a:pPr>
            <a:endParaRPr lang="en-US" sz="2800" dirty="0">
              <a:solidFill>
                <a:prstClr val="black"/>
              </a:solidFill>
            </a:endParaRPr>
          </a:p>
        </p:txBody>
      </p:sp>
      <p:sp>
        <p:nvSpPr>
          <p:cNvPr id="9" name="Rectangle 18"/>
          <p:cNvSpPr>
            <a:spLocks noGrp="1" noChangeArrowheads="1"/>
          </p:cNvSpPr>
          <p:nvPr>
            <p:ph type="title"/>
          </p:nvPr>
        </p:nvSpPr>
        <p:spPr>
          <a:xfrm>
            <a:off x="5924" y="-7422"/>
            <a:ext cx="9144000" cy="1143000"/>
          </a:xfrm>
          <a:solidFill>
            <a:srgbClr val="C1D150"/>
          </a:solidFill>
        </p:spPr>
        <p:txBody>
          <a:bodyPr vert="horz" lIns="91440" tIns="45720" rIns="91440" bIns="45720" rtlCol="0" anchor="ctr">
            <a:normAutofit/>
          </a:bodyPr>
          <a:lstStyle/>
          <a:p>
            <a:pPr defTabSz="891760"/>
            <a:r>
              <a:rPr lang="en-GB" b="1" dirty="0">
                <a:solidFill>
                  <a:schemeClr val="bg1"/>
                </a:solidFill>
                <a:latin typeface="Calibri" panose="020F0502020204030204" pitchFamily="34" charset="0"/>
              </a:rPr>
              <a:t>CLAs at Country Level</a:t>
            </a:r>
          </a:p>
        </p:txBody>
      </p:sp>
    </p:spTree>
    <p:extLst>
      <p:ext uri="{BB962C8B-B14F-4D97-AF65-F5344CB8AC3E}">
        <p14:creationId xmlns:p14="http://schemas.microsoft.com/office/powerpoint/2010/main" val="1497349602"/>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8"/>
          <p:cNvSpPr>
            <a:spLocks noGrp="1" noChangeArrowheads="1"/>
          </p:cNvSpPr>
          <p:nvPr>
            <p:ph type="title"/>
          </p:nvPr>
        </p:nvSpPr>
        <p:spPr>
          <a:solidFill>
            <a:srgbClr val="C1D150"/>
          </a:solidFill>
        </p:spPr>
        <p:txBody>
          <a:bodyPr vert="horz" lIns="91440" tIns="45720" rIns="91440" bIns="45720" rtlCol="0" anchor="ctr">
            <a:noAutofit/>
          </a:bodyPr>
          <a:lstStyle/>
          <a:p>
            <a:pPr defTabSz="891760"/>
            <a:r>
              <a:rPr lang="en-GB" b="1" dirty="0">
                <a:solidFill>
                  <a:srgbClr val="000000"/>
                </a:solidFill>
                <a:latin typeface="Calibri" panose="020F0502020204030204" pitchFamily="34" charset="0"/>
              </a:rPr>
              <a:t>UNICEF’s Responsibilities as a CLA</a:t>
            </a:r>
          </a:p>
        </p:txBody>
      </p:sp>
      <p:sp>
        <p:nvSpPr>
          <p:cNvPr id="7" name="Rectangle 6"/>
          <p:cNvSpPr/>
          <p:nvPr/>
        </p:nvSpPr>
        <p:spPr>
          <a:xfrm>
            <a:off x="1015875" y="2430191"/>
            <a:ext cx="3974678" cy="589072"/>
          </a:xfrm>
          <a:prstGeom prst="rect">
            <a:avLst/>
          </a:prstGeom>
        </p:spPr>
        <p:txBody>
          <a:bodyPr wrap="none">
            <a:spAutoFit/>
          </a:bodyPr>
          <a:lstStyle/>
          <a:p>
            <a:pPr indent="-171450" defTabSz="457200">
              <a:lnSpc>
                <a:spcPct val="150000"/>
              </a:lnSpc>
              <a:spcBef>
                <a:spcPts val="576"/>
              </a:spcBef>
            </a:pPr>
            <a:r>
              <a:rPr lang="en-US" sz="2400" dirty="0">
                <a:solidFill>
                  <a:prstClr val="black"/>
                </a:solidFill>
              </a:rPr>
              <a:t>Participate in </a:t>
            </a:r>
            <a:r>
              <a:rPr lang="en-US" sz="2400" b="1" dirty="0">
                <a:solidFill>
                  <a:prstClr val="black"/>
                </a:solidFill>
              </a:rPr>
              <a:t>IASC discussions</a:t>
            </a:r>
          </a:p>
        </p:txBody>
      </p:sp>
      <p:sp>
        <p:nvSpPr>
          <p:cNvPr id="13" name="Rectangle 12"/>
          <p:cNvSpPr/>
          <p:nvPr/>
        </p:nvSpPr>
        <p:spPr>
          <a:xfrm>
            <a:off x="1015876" y="3562522"/>
            <a:ext cx="7051161" cy="589072"/>
          </a:xfrm>
          <a:prstGeom prst="rect">
            <a:avLst/>
          </a:prstGeom>
        </p:spPr>
        <p:txBody>
          <a:bodyPr wrap="none">
            <a:spAutoFit/>
          </a:bodyPr>
          <a:lstStyle/>
          <a:p>
            <a:pPr indent="-171450" defTabSz="457200">
              <a:lnSpc>
                <a:spcPct val="150000"/>
              </a:lnSpc>
              <a:spcBef>
                <a:spcPts val="576"/>
              </a:spcBef>
            </a:pPr>
            <a:r>
              <a:rPr lang="en-US" sz="2400" dirty="0">
                <a:solidFill>
                  <a:prstClr val="black"/>
                </a:solidFill>
              </a:rPr>
              <a:t>Support development of </a:t>
            </a:r>
            <a:r>
              <a:rPr lang="en-US" sz="2400" b="1" dirty="0">
                <a:solidFill>
                  <a:prstClr val="black"/>
                </a:solidFill>
              </a:rPr>
              <a:t>policy and technical guidance</a:t>
            </a:r>
            <a:endParaRPr lang="en-US" sz="2400" dirty="0">
              <a:solidFill>
                <a:prstClr val="black"/>
              </a:solidFill>
            </a:endParaRPr>
          </a:p>
        </p:txBody>
      </p:sp>
      <p:sp>
        <p:nvSpPr>
          <p:cNvPr id="15" name="Rectangle 14"/>
          <p:cNvSpPr/>
          <p:nvPr/>
        </p:nvSpPr>
        <p:spPr>
          <a:xfrm>
            <a:off x="1015876" y="4148481"/>
            <a:ext cx="5734903" cy="589072"/>
          </a:xfrm>
          <a:prstGeom prst="rect">
            <a:avLst/>
          </a:prstGeom>
        </p:spPr>
        <p:txBody>
          <a:bodyPr wrap="none">
            <a:spAutoFit/>
          </a:bodyPr>
          <a:lstStyle/>
          <a:p>
            <a:pPr indent="-171450" defTabSz="457200">
              <a:lnSpc>
                <a:spcPct val="150000"/>
              </a:lnSpc>
              <a:spcBef>
                <a:spcPts val="576"/>
              </a:spcBef>
            </a:pPr>
            <a:r>
              <a:rPr lang="en-US" sz="2400" dirty="0">
                <a:solidFill>
                  <a:prstClr val="black"/>
                </a:solidFill>
              </a:rPr>
              <a:t>Support </a:t>
            </a:r>
            <a:r>
              <a:rPr lang="en-US" sz="2400" b="1" dirty="0">
                <a:solidFill>
                  <a:prstClr val="black"/>
                </a:solidFill>
              </a:rPr>
              <a:t>training</a:t>
            </a:r>
            <a:r>
              <a:rPr lang="en-US" sz="2400" dirty="0">
                <a:solidFill>
                  <a:prstClr val="black"/>
                </a:solidFill>
              </a:rPr>
              <a:t> &amp; operational </a:t>
            </a:r>
            <a:r>
              <a:rPr lang="en-US" sz="2400" b="1" dirty="0">
                <a:solidFill>
                  <a:prstClr val="black"/>
                </a:solidFill>
              </a:rPr>
              <a:t>field support</a:t>
            </a:r>
            <a:endParaRPr lang="en-US" sz="2400" dirty="0">
              <a:solidFill>
                <a:prstClr val="black"/>
              </a:solidFill>
            </a:endParaRPr>
          </a:p>
        </p:txBody>
      </p:sp>
      <p:sp>
        <p:nvSpPr>
          <p:cNvPr id="17" name="Rectangle 16"/>
          <p:cNvSpPr/>
          <p:nvPr/>
        </p:nvSpPr>
        <p:spPr>
          <a:xfrm>
            <a:off x="1014222" y="4695941"/>
            <a:ext cx="7446210" cy="646331"/>
          </a:xfrm>
          <a:prstGeom prst="rect">
            <a:avLst/>
          </a:prstGeom>
        </p:spPr>
        <p:txBody>
          <a:bodyPr wrap="square">
            <a:spAutoFit/>
          </a:bodyPr>
          <a:lstStyle/>
          <a:p>
            <a:pPr defTabSz="457200">
              <a:lnSpc>
                <a:spcPct val="150000"/>
              </a:lnSpc>
            </a:pPr>
            <a:r>
              <a:rPr lang="en-GB" sz="2400" dirty="0">
                <a:solidFill>
                  <a:srgbClr val="262626"/>
                </a:solidFill>
              </a:rPr>
              <a:t>Provide </a:t>
            </a:r>
            <a:r>
              <a:rPr lang="en-GB" sz="2400" b="1" dirty="0">
                <a:solidFill>
                  <a:srgbClr val="262626"/>
                </a:solidFill>
              </a:rPr>
              <a:t>technical assistance </a:t>
            </a:r>
            <a:r>
              <a:rPr lang="en-GB" sz="2400" dirty="0">
                <a:solidFill>
                  <a:srgbClr val="262626"/>
                </a:solidFill>
              </a:rPr>
              <a:t>to country clusters/sectors</a:t>
            </a:r>
          </a:p>
        </p:txBody>
      </p:sp>
      <p:sp>
        <p:nvSpPr>
          <p:cNvPr id="28" name="Rectangle 27"/>
          <p:cNvSpPr/>
          <p:nvPr/>
        </p:nvSpPr>
        <p:spPr>
          <a:xfrm>
            <a:off x="994601" y="2966474"/>
            <a:ext cx="3739229" cy="589072"/>
          </a:xfrm>
          <a:prstGeom prst="rect">
            <a:avLst/>
          </a:prstGeom>
        </p:spPr>
        <p:txBody>
          <a:bodyPr wrap="none">
            <a:spAutoFit/>
          </a:bodyPr>
          <a:lstStyle/>
          <a:p>
            <a:pPr indent="-171450" defTabSz="457200">
              <a:lnSpc>
                <a:spcPct val="150000"/>
              </a:lnSpc>
              <a:spcBef>
                <a:spcPts val="576"/>
              </a:spcBef>
            </a:pPr>
            <a:r>
              <a:rPr lang="en-US" sz="2400" dirty="0">
                <a:solidFill>
                  <a:prstClr val="black"/>
                </a:solidFill>
              </a:rPr>
              <a:t>Develop </a:t>
            </a:r>
            <a:r>
              <a:rPr lang="en-US" sz="2400" b="1" dirty="0">
                <a:solidFill>
                  <a:prstClr val="black"/>
                </a:solidFill>
              </a:rPr>
              <a:t>global partnerships</a:t>
            </a:r>
          </a:p>
        </p:txBody>
      </p:sp>
      <p:sp>
        <p:nvSpPr>
          <p:cNvPr id="33" name="Rectangle 32"/>
          <p:cNvSpPr/>
          <p:nvPr/>
        </p:nvSpPr>
        <p:spPr>
          <a:xfrm>
            <a:off x="1015876" y="5282211"/>
            <a:ext cx="7745197" cy="589072"/>
          </a:xfrm>
          <a:prstGeom prst="rect">
            <a:avLst/>
          </a:prstGeom>
        </p:spPr>
        <p:txBody>
          <a:bodyPr wrap="none">
            <a:spAutoFit/>
          </a:bodyPr>
          <a:lstStyle/>
          <a:p>
            <a:pPr defTabSz="457200">
              <a:lnSpc>
                <a:spcPct val="150000"/>
              </a:lnSpc>
            </a:pPr>
            <a:r>
              <a:rPr lang="en-GB" sz="2400" dirty="0">
                <a:solidFill>
                  <a:srgbClr val="262626"/>
                </a:solidFill>
              </a:rPr>
              <a:t>Liaise with UNICEF and other stakeholders on relevant issues</a:t>
            </a:r>
          </a:p>
        </p:txBody>
      </p:sp>
      <p:sp>
        <p:nvSpPr>
          <p:cNvPr id="2" name="Rectangle 1"/>
          <p:cNvSpPr/>
          <p:nvPr/>
        </p:nvSpPr>
        <p:spPr>
          <a:xfrm>
            <a:off x="457200" y="1268760"/>
            <a:ext cx="6008120" cy="738664"/>
          </a:xfrm>
          <a:prstGeom prst="rect">
            <a:avLst/>
          </a:prstGeom>
        </p:spPr>
        <p:txBody>
          <a:bodyPr wrap="none">
            <a:spAutoFit/>
          </a:bodyPr>
          <a:lstStyle/>
          <a:p>
            <a:pPr defTabSz="457200">
              <a:lnSpc>
                <a:spcPct val="150000"/>
              </a:lnSpc>
              <a:spcBef>
                <a:spcPts val="576"/>
              </a:spcBef>
            </a:pPr>
            <a:r>
              <a:rPr lang="en-GB" sz="2800" dirty="0">
                <a:solidFill>
                  <a:prstClr val="black"/>
                </a:solidFill>
              </a:rPr>
              <a:t>CLA Responsibilities at the </a:t>
            </a:r>
            <a:r>
              <a:rPr lang="en-GB" sz="2800" b="1" dirty="0">
                <a:solidFill>
                  <a:prstClr val="black"/>
                </a:solidFill>
              </a:rPr>
              <a:t>Global Level:</a:t>
            </a:r>
            <a:endParaRPr lang="en-US" sz="2800" b="1" dirty="0">
              <a:solidFill>
                <a:prstClr val="black"/>
              </a:solidFill>
            </a:endParaRPr>
          </a:p>
        </p:txBody>
      </p:sp>
      <p:pic>
        <p:nvPicPr>
          <p:cNvPr id="30"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197" y="2363925"/>
            <a:ext cx="569351"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34" name="Cube 33"/>
          <p:cNvSpPr/>
          <p:nvPr/>
        </p:nvSpPr>
        <p:spPr>
          <a:xfrm rot="5400000">
            <a:off x="623252" y="2567572"/>
            <a:ext cx="261242" cy="261242"/>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pic>
        <p:nvPicPr>
          <p:cNvPr id="35"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197" y="2902349"/>
            <a:ext cx="569351"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36" name="Cube 35"/>
          <p:cNvSpPr/>
          <p:nvPr/>
        </p:nvSpPr>
        <p:spPr>
          <a:xfrm rot="5400000">
            <a:off x="623252" y="3105996"/>
            <a:ext cx="261242" cy="261242"/>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pic>
        <p:nvPicPr>
          <p:cNvPr id="37"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198" y="3496256"/>
            <a:ext cx="569351"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38" name="Cube 37"/>
          <p:cNvSpPr/>
          <p:nvPr/>
        </p:nvSpPr>
        <p:spPr>
          <a:xfrm rot="5400000">
            <a:off x="623253" y="3699903"/>
            <a:ext cx="261242" cy="261242"/>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pic>
        <p:nvPicPr>
          <p:cNvPr id="39"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198" y="4082215"/>
            <a:ext cx="569351"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40" name="Cube 39"/>
          <p:cNvSpPr/>
          <p:nvPr/>
        </p:nvSpPr>
        <p:spPr>
          <a:xfrm rot="5400000">
            <a:off x="623253" y="4285862"/>
            <a:ext cx="261242" cy="261242"/>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pic>
        <p:nvPicPr>
          <p:cNvPr id="41"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629675"/>
            <a:ext cx="569351"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42" name="Cube 41"/>
          <p:cNvSpPr/>
          <p:nvPr/>
        </p:nvSpPr>
        <p:spPr>
          <a:xfrm rot="5400000">
            <a:off x="621599" y="4833322"/>
            <a:ext cx="261242" cy="261242"/>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pic>
        <p:nvPicPr>
          <p:cNvPr id="43"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303" y="5219169"/>
            <a:ext cx="569351"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44" name="Cube 43"/>
          <p:cNvSpPr/>
          <p:nvPr/>
        </p:nvSpPr>
        <p:spPr>
          <a:xfrm rot="5400000">
            <a:off x="641358" y="5422816"/>
            <a:ext cx="261242" cy="261242"/>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spTree>
    <p:extLst>
      <p:ext uri="{BB962C8B-B14F-4D97-AF65-F5344CB8AC3E}">
        <p14:creationId xmlns:p14="http://schemas.microsoft.com/office/powerpoint/2010/main" val="42899436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4"/>
                                        </p:tgtEl>
                                        <p:attrNameLst>
                                          <p:attrName>style.visibility</p:attrName>
                                        </p:attrNameLst>
                                      </p:cBhvr>
                                      <p:to>
                                        <p:strVal val="visible"/>
                                      </p:to>
                                    </p:set>
                                  </p:childTnLst>
                                </p:cTn>
                              </p:par>
                              <p:par>
                                <p:cTn id="10" presetID="22" presetClass="entr" presetSubtype="8" fill="hold" nodeType="with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22" presetClass="entr" presetSubtype="8"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500"/>
                                        <p:tgtEl>
                                          <p:spTgt spid="28"/>
                                        </p:tgtEl>
                                      </p:cBhvr>
                                    </p:animEffec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childTnLst>
                                </p:cTn>
                              </p:par>
                              <p:par>
                                <p:cTn id="28" presetID="22" presetClass="entr" presetSubtype="8"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left)">
                                      <p:cBhvr>
                                        <p:cTn id="30" dur="500"/>
                                        <p:tgtEl>
                                          <p:spTgt spid="37"/>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1000"/>
                                        <p:tgtEl>
                                          <p:spTgt spid="13"/>
                                        </p:tgtEl>
                                      </p:cBhvr>
                                    </p:animEffec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22" presetClass="entr" presetSubtype="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childTnLst>
                          </p:cTn>
                        </p:par>
                        <p:par>
                          <p:cTn id="43" fill="hold">
                            <p:stCondLst>
                              <p:cond delay="2500"/>
                            </p:stCondLst>
                            <p:childTnLst>
                              <p:par>
                                <p:cTn id="44" presetID="1" presetClass="entr" presetSubtype="0" fill="hold" grpId="0" nodeType="afterEffect">
                                  <p:stCondLst>
                                    <p:cond delay="0"/>
                                  </p:stCondLst>
                                  <p:childTnLst>
                                    <p:set>
                                      <p:cBhvr>
                                        <p:cTn id="45" dur="1" fill="hold">
                                          <p:stCondLst>
                                            <p:cond delay="0"/>
                                          </p:stCondLst>
                                        </p:cTn>
                                        <p:tgtEl>
                                          <p:spTgt spid="42"/>
                                        </p:tgtEl>
                                        <p:attrNameLst>
                                          <p:attrName>style.visibility</p:attrName>
                                        </p:attrNameLst>
                                      </p:cBhvr>
                                      <p:to>
                                        <p:strVal val="visible"/>
                                      </p:to>
                                    </p:set>
                                  </p:childTnLst>
                                </p:cTn>
                              </p:par>
                              <p:par>
                                <p:cTn id="46" presetID="22" presetClass="entr" presetSubtype="8"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par>
                          <p:cTn id="52" fill="hold">
                            <p:stCondLst>
                              <p:cond delay="3500"/>
                            </p:stCondLst>
                            <p:childTnLst>
                              <p:par>
                                <p:cTn id="53" presetID="1" presetClass="entr" presetSubtype="0" fill="hold" grpId="0" nodeType="after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22" presetClass="entr" presetSubtype="8" fill="hold" nodeType="with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left)">
                                      <p:cBhvr>
                                        <p:cTn id="60"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5" grpId="0"/>
      <p:bldP spid="17" grpId="0"/>
      <p:bldP spid="28" grpId="0"/>
      <p:bldP spid="33" grpId="0"/>
      <p:bldP spid="34" grpId="0" animBg="1"/>
      <p:bldP spid="36" grpId="0" animBg="1"/>
      <p:bldP spid="38" grpId="0" animBg="1"/>
      <p:bldP spid="40" grpId="0" animBg="1"/>
      <p:bldP spid="42" grpId="0" animBg="1"/>
      <p:bldP spid="4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4294967295"/>
          </p:nvPr>
        </p:nvSpPr>
        <p:spPr>
          <a:xfrm>
            <a:off x="0" y="2632075"/>
            <a:ext cx="9144000" cy="1349375"/>
          </a:xfrm>
        </p:spPr>
        <p:txBody>
          <a:bodyPr>
            <a:normAutofit/>
          </a:bodyPr>
          <a:lstStyle/>
          <a:p>
            <a:pPr marL="0" indent="0" algn="ctr">
              <a:buNone/>
            </a:pPr>
            <a:r>
              <a:rPr lang="en-GB" sz="3600" dirty="0"/>
              <a:t>What are the responsibilities of the CLA at </a:t>
            </a:r>
            <a:r>
              <a:rPr lang="en-GB" sz="4000" b="1" dirty="0"/>
              <a:t>Country Level</a:t>
            </a:r>
            <a:r>
              <a:rPr lang="en-GB" sz="3600" dirty="0"/>
              <a:t>?</a:t>
            </a:r>
          </a:p>
        </p:txBody>
      </p:sp>
      <p:sp>
        <p:nvSpPr>
          <p:cNvPr id="2" name="Title 1"/>
          <p:cNvSpPr>
            <a:spLocks noGrp="1"/>
          </p:cNvSpPr>
          <p:nvPr>
            <p:ph type="title"/>
          </p:nvPr>
        </p:nvSpPr>
        <p:spPr/>
        <p:txBody>
          <a:bodyPr/>
          <a:lstStyle/>
          <a:p>
            <a:r>
              <a:rPr lang="en-US" dirty="0">
                <a:solidFill>
                  <a:srgbClr val="000000"/>
                </a:solidFill>
              </a:rPr>
              <a:t>UNICEF Responsibilities as CLA</a:t>
            </a:r>
          </a:p>
        </p:txBody>
      </p:sp>
    </p:spTree>
    <p:extLst>
      <p:ext uri="{BB962C8B-B14F-4D97-AF65-F5344CB8AC3E}">
        <p14:creationId xmlns:p14="http://schemas.microsoft.com/office/powerpoint/2010/main" val="218640241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Objectives of this Session</a:t>
            </a:r>
          </a:p>
        </p:txBody>
      </p:sp>
      <p:sp>
        <p:nvSpPr>
          <p:cNvPr id="17" name="TextBox 16"/>
          <p:cNvSpPr txBox="1"/>
          <p:nvPr/>
        </p:nvSpPr>
        <p:spPr>
          <a:xfrm>
            <a:off x="7773" y="1268760"/>
            <a:ext cx="8095982" cy="523220"/>
          </a:xfrm>
          <a:prstGeom prst="rect">
            <a:avLst/>
          </a:prstGeom>
          <a:noFill/>
        </p:spPr>
        <p:txBody>
          <a:bodyPr wrap="square" rtlCol="0">
            <a:spAutoFit/>
          </a:bodyPr>
          <a:lstStyle/>
          <a:p>
            <a:pPr algn="ctr" defTabSz="457200"/>
            <a:r>
              <a:rPr lang="en-GB" sz="2800" dirty="0">
                <a:solidFill>
                  <a:prstClr val="black"/>
                </a:solidFill>
              </a:rPr>
              <a:t>By the end of this session, participants will be able to:</a:t>
            </a:r>
            <a:endParaRPr lang="en-US" sz="2800" b="1" dirty="0">
              <a:solidFill>
                <a:prstClr val="black"/>
              </a:solidFill>
            </a:endParaRPr>
          </a:p>
        </p:txBody>
      </p:sp>
      <p:sp>
        <p:nvSpPr>
          <p:cNvPr id="2" name="Rectangle 1"/>
          <p:cNvSpPr/>
          <p:nvPr/>
        </p:nvSpPr>
        <p:spPr>
          <a:xfrm>
            <a:off x="143508" y="2060848"/>
            <a:ext cx="8856984" cy="3539430"/>
          </a:xfrm>
          <a:prstGeom prst="rect">
            <a:avLst/>
          </a:prstGeom>
        </p:spPr>
        <p:txBody>
          <a:bodyPr wrap="square">
            <a:spAutoFit/>
          </a:bodyPr>
          <a:lstStyle/>
          <a:p>
            <a:pPr marL="457200" marR="0" lvl="0" indent="-457200">
              <a:spcBef>
                <a:spcPts val="0"/>
              </a:spcBef>
              <a:spcAft>
                <a:spcPts val="0"/>
              </a:spcAft>
              <a:buFont typeface="Wingdings" panose="05000000000000000000" pitchFamily="2" charset="2"/>
              <a:buChar char="ü"/>
              <a:tabLst>
                <a:tab pos="457200" algn="l"/>
              </a:tabLst>
            </a:pPr>
            <a:r>
              <a:rPr lang="en-AU" sz="2800" dirty="0">
                <a:latin typeface="Calibri" panose="020F0502020204030204" pitchFamily="34" charset="0"/>
                <a:ea typeface="Times New Roman" panose="02020603050405020304" pitchFamily="18" charset="0"/>
                <a:cs typeface="Segoe UI" panose="020B0502040204020203" pitchFamily="34" charset="0"/>
              </a:rPr>
              <a:t>Identify the different structures and roles actors at different levels (global, country, sub-national, etc.)</a:t>
            </a:r>
            <a:r>
              <a:rPr lang="en-CA" sz="2800" dirty="0">
                <a:latin typeface="Calibri" panose="020F0502020204030204" pitchFamily="34" charset="0"/>
                <a:ea typeface="Times New Roman" panose="02020603050405020304" pitchFamily="18" charset="0"/>
                <a:cs typeface="Segoe UI" panose="020B0502040204020203" pitchFamily="34" charset="0"/>
              </a:rPr>
              <a:t> </a:t>
            </a:r>
            <a:endParaRPr lang="en-US" sz="3600" dirty="0">
              <a:latin typeface="Cambria" panose="02040503050406030204" pitchFamily="18" charset="0"/>
              <a:ea typeface="Times New Roman" panose="02020603050405020304" pitchFamily="18" charset="0"/>
              <a:cs typeface="Times New Roman" panose="02020603050405020304" pitchFamily="18" charset="0"/>
            </a:endParaRPr>
          </a:p>
          <a:p>
            <a:pPr marL="457200" marR="0" lvl="0" indent="-457200" fontAlgn="base">
              <a:spcBef>
                <a:spcPts val="0"/>
              </a:spcBef>
              <a:spcAft>
                <a:spcPts val="0"/>
              </a:spcAft>
              <a:buFont typeface="Wingdings" panose="05000000000000000000" pitchFamily="2" charset="2"/>
              <a:buChar char="ü"/>
              <a:tabLst>
                <a:tab pos="457200" algn="l"/>
              </a:tabLst>
            </a:pPr>
            <a:r>
              <a:rPr lang="en-AU" sz="2800" dirty="0">
                <a:latin typeface="Calibri" panose="020F0502020204030204" pitchFamily="34" charset="0"/>
                <a:ea typeface="Times New Roman" panose="02020603050405020304" pitchFamily="18" charset="0"/>
                <a:cs typeface="Segoe UI" panose="020B0502040204020203" pitchFamily="34" charset="0"/>
              </a:rPr>
              <a:t>Identify the different structures and roles of the Nutrition Cluster and other actors at different levels (global, country, sub-national, etc.)</a:t>
            </a:r>
            <a:r>
              <a:rPr lang="en-CA" sz="2800" dirty="0">
                <a:latin typeface="Calibri" panose="020F0502020204030204" pitchFamily="34" charset="0"/>
                <a:ea typeface="Times New Roman" panose="02020603050405020304" pitchFamily="18" charset="0"/>
                <a:cs typeface="Segoe UI" panose="020B0502040204020203" pitchFamily="34" charset="0"/>
              </a:rPr>
              <a:t> </a:t>
            </a:r>
            <a:endParaRPr lang="en-US" sz="3600" dirty="0">
              <a:latin typeface="Cambria" panose="02040503050406030204" pitchFamily="18" charset="0"/>
              <a:ea typeface="Times New Roman" panose="02020603050405020304" pitchFamily="18" charset="0"/>
              <a:cs typeface="Times New Roman" panose="02020603050405020304" pitchFamily="18" charset="0"/>
            </a:endParaRPr>
          </a:p>
          <a:p>
            <a:pPr marL="457200" marR="0" lvl="0" indent="-457200" fontAlgn="base">
              <a:spcBef>
                <a:spcPts val="0"/>
              </a:spcBef>
              <a:spcAft>
                <a:spcPts val="0"/>
              </a:spcAft>
              <a:buFont typeface="Wingdings" panose="05000000000000000000" pitchFamily="2" charset="2"/>
              <a:buChar char="ü"/>
              <a:tabLst>
                <a:tab pos="457200" algn="l"/>
              </a:tabLst>
            </a:pPr>
            <a:r>
              <a:rPr lang="en-US" sz="2800" dirty="0">
                <a:latin typeface="Calibri" panose="020F0502020204030204" pitchFamily="34" charset="0"/>
                <a:ea typeface="Times New Roman" panose="02020603050405020304" pitchFamily="18" charset="0"/>
                <a:cs typeface="Segoe UI" panose="020B0502040204020203" pitchFamily="34" charset="0"/>
              </a:rPr>
              <a:t>Outline the responsibilities of the Cluster Coordinator and the Information Manager</a:t>
            </a:r>
            <a:r>
              <a:rPr lang="en-CA" sz="2800" dirty="0">
                <a:latin typeface="Calibri" panose="020F0502020204030204" pitchFamily="34" charset="0"/>
                <a:ea typeface="Times New Roman" panose="02020603050405020304" pitchFamily="18" charset="0"/>
                <a:cs typeface="Segoe UI" panose="020B0502040204020203" pitchFamily="34" charset="0"/>
              </a:rPr>
              <a:t> and the </a:t>
            </a:r>
            <a:r>
              <a:rPr lang="en-US" sz="2800" dirty="0">
                <a:latin typeface="Calibri" panose="020F0502020204030204" pitchFamily="34" charset="0"/>
                <a:ea typeface="Times New Roman" panose="02020603050405020304" pitchFamily="18" charset="0"/>
                <a:cs typeface="Segoe UI" panose="020B0502040204020203" pitchFamily="34" charset="0"/>
              </a:rPr>
              <a:t>Strategic Advisory Group (SAG) and Technical Working Groups (</a:t>
            </a:r>
            <a:r>
              <a:rPr lang="en-US" sz="2800" dirty="0" err="1">
                <a:latin typeface="Calibri" panose="020F0502020204030204" pitchFamily="34" charset="0"/>
                <a:ea typeface="Times New Roman" panose="02020603050405020304" pitchFamily="18" charset="0"/>
                <a:cs typeface="Segoe UI" panose="020B0502040204020203" pitchFamily="34" charset="0"/>
              </a:rPr>
              <a:t>TWiGs</a:t>
            </a:r>
            <a:r>
              <a:rPr lang="en-US" sz="2800" dirty="0">
                <a:latin typeface="Calibri" panose="020F0502020204030204" pitchFamily="34" charset="0"/>
                <a:ea typeface="Times New Roman" panose="02020603050405020304" pitchFamily="18" charset="0"/>
                <a:cs typeface="Segoe UI" panose="020B0502040204020203" pitchFamily="34" charset="0"/>
              </a:rPr>
              <a:t>).</a:t>
            </a:r>
            <a:r>
              <a:rPr lang="en-CA" sz="2800" dirty="0">
                <a:latin typeface="Calibri" panose="020F0502020204030204" pitchFamily="34" charset="0"/>
                <a:ea typeface="Times New Roman" panose="02020603050405020304" pitchFamily="18" charset="0"/>
                <a:cs typeface="Segoe UI" panose="020B0502040204020203" pitchFamily="34" charset="0"/>
              </a:rPr>
              <a:t> </a:t>
            </a:r>
            <a:endParaRPr lang="en-US" sz="36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6686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124744"/>
            <a:ext cx="9144000" cy="59631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Tx/>
              <a:buNone/>
            </a:pPr>
            <a:r>
              <a:rPr lang="en-GB" sz="2800" b="1" dirty="0">
                <a:solidFill>
                  <a:prstClr val="black"/>
                </a:solidFill>
              </a:rPr>
              <a:t>Cluster Lead Agency</a:t>
            </a:r>
            <a:r>
              <a:rPr lang="en-GB" sz="2800" dirty="0">
                <a:solidFill>
                  <a:prstClr val="black"/>
                </a:solidFill>
              </a:rPr>
              <a:t> responsibilities at </a:t>
            </a:r>
            <a:r>
              <a:rPr lang="en-GB" sz="2800" b="1" u="sng" dirty="0">
                <a:solidFill>
                  <a:prstClr val="black"/>
                </a:solidFill>
              </a:rPr>
              <a:t>country level </a:t>
            </a:r>
            <a:r>
              <a:rPr lang="en-GB" sz="2800" dirty="0">
                <a:solidFill>
                  <a:prstClr val="black"/>
                </a:solidFill>
              </a:rPr>
              <a:t>include:</a:t>
            </a:r>
          </a:p>
        </p:txBody>
      </p:sp>
      <p:sp>
        <p:nvSpPr>
          <p:cNvPr id="10" name="Rectangle 18"/>
          <p:cNvSpPr>
            <a:spLocks noGrp="1" noChangeArrowheads="1"/>
          </p:cNvSpPr>
          <p:nvPr>
            <p:ph type="title"/>
          </p:nvPr>
        </p:nvSpPr>
        <p:spPr>
          <a:solidFill>
            <a:srgbClr val="C1D150"/>
          </a:solidFill>
        </p:spPr>
        <p:txBody>
          <a:bodyPr vert="horz" lIns="91440" tIns="45720" rIns="91440" bIns="45720" rtlCol="0" anchor="ctr">
            <a:noAutofit/>
          </a:bodyPr>
          <a:lstStyle/>
          <a:p>
            <a:pPr defTabSz="891760"/>
            <a:r>
              <a:rPr lang="en-GB" b="1" dirty="0">
                <a:solidFill>
                  <a:srgbClr val="000000"/>
                </a:solidFill>
                <a:latin typeface="Calibri" panose="020F0502020204030204" pitchFamily="34" charset="0"/>
              </a:rPr>
              <a:t>UNICEF’s Responsibilities as a CLA</a:t>
            </a:r>
          </a:p>
        </p:txBody>
      </p:sp>
      <p:pic>
        <p:nvPicPr>
          <p:cNvPr id="4"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730" y="2060848"/>
            <a:ext cx="606815"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6" name="Cube 5"/>
          <p:cNvSpPr/>
          <p:nvPr/>
        </p:nvSpPr>
        <p:spPr>
          <a:xfrm rot="5400000">
            <a:off x="715380" y="2255899"/>
            <a:ext cx="261242" cy="27843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sp>
        <p:nvSpPr>
          <p:cNvPr id="7" name="Rectangle 6"/>
          <p:cNvSpPr/>
          <p:nvPr/>
        </p:nvSpPr>
        <p:spPr>
          <a:xfrm>
            <a:off x="1122080" y="2115440"/>
            <a:ext cx="6978311" cy="646331"/>
          </a:xfrm>
          <a:prstGeom prst="rect">
            <a:avLst/>
          </a:prstGeom>
        </p:spPr>
        <p:txBody>
          <a:bodyPr wrap="square">
            <a:spAutoFit/>
          </a:bodyPr>
          <a:lstStyle/>
          <a:p>
            <a:pPr indent="-217487" defTabSz="457200">
              <a:lnSpc>
                <a:spcPct val="150000"/>
              </a:lnSpc>
            </a:pPr>
            <a:r>
              <a:rPr lang="en-GB" sz="2400" dirty="0">
                <a:solidFill>
                  <a:srgbClr val="262626"/>
                </a:solidFill>
              </a:rPr>
              <a:t>Establishing </a:t>
            </a:r>
            <a:r>
              <a:rPr lang="en-GB" sz="2400" b="1" dirty="0">
                <a:solidFill>
                  <a:srgbClr val="262626"/>
                </a:solidFill>
              </a:rPr>
              <a:t>coordination mechanisms</a:t>
            </a:r>
          </a:p>
        </p:txBody>
      </p:sp>
      <p:pic>
        <p:nvPicPr>
          <p:cNvPr id="11"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730" y="2710422"/>
            <a:ext cx="606815"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Cube 11"/>
          <p:cNvSpPr/>
          <p:nvPr/>
        </p:nvSpPr>
        <p:spPr>
          <a:xfrm rot="5400000">
            <a:off x="715380" y="2905473"/>
            <a:ext cx="261242" cy="27843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sp>
        <p:nvSpPr>
          <p:cNvPr id="13" name="Rectangle 12"/>
          <p:cNvSpPr/>
          <p:nvPr/>
        </p:nvSpPr>
        <p:spPr>
          <a:xfrm>
            <a:off x="1122081" y="2765014"/>
            <a:ext cx="6711611" cy="830997"/>
          </a:xfrm>
          <a:prstGeom prst="rect">
            <a:avLst/>
          </a:prstGeom>
        </p:spPr>
        <p:txBody>
          <a:bodyPr wrap="square">
            <a:spAutoFit/>
          </a:bodyPr>
          <a:lstStyle/>
          <a:p>
            <a:pPr indent="-217487" defTabSz="457200"/>
            <a:r>
              <a:rPr lang="en-GB" sz="2400" dirty="0">
                <a:solidFill>
                  <a:srgbClr val="262626"/>
                </a:solidFill>
              </a:rPr>
              <a:t>Defining </a:t>
            </a:r>
            <a:r>
              <a:rPr lang="en-GB" sz="2400" b="1" dirty="0">
                <a:solidFill>
                  <a:srgbClr val="262626"/>
                </a:solidFill>
              </a:rPr>
              <a:t>clear roles and responsibilities </a:t>
            </a:r>
            <a:r>
              <a:rPr lang="en-GB" sz="2400" dirty="0">
                <a:solidFill>
                  <a:srgbClr val="262626"/>
                </a:solidFill>
              </a:rPr>
              <a:t>between Cluster/Sector staff and existing Nutrition staff</a:t>
            </a:r>
          </a:p>
        </p:txBody>
      </p:sp>
      <p:pic>
        <p:nvPicPr>
          <p:cNvPr id="15"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731" y="3448345"/>
            <a:ext cx="606815"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Cube 15"/>
          <p:cNvSpPr/>
          <p:nvPr/>
        </p:nvSpPr>
        <p:spPr>
          <a:xfrm rot="5400000">
            <a:off x="715381" y="3643396"/>
            <a:ext cx="261242" cy="27843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sp>
        <p:nvSpPr>
          <p:cNvPr id="17" name="Rectangle 16"/>
          <p:cNvSpPr/>
          <p:nvPr/>
        </p:nvSpPr>
        <p:spPr>
          <a:xfrm>
            <a:off x="1122081" y="3502937"/>
            <a:ext cx="5631491" cy="589072"/>
          </a:xfrm>
          <a:prstGeom prst="rect">
            <a:avLst/>
          </a:prstGeom>
        </p:spPr>
        <p:txBody>
          <a:bodyPr wrap="square">
            <a:spAutoFit/>
          </a:bodyPr>
          <a:lstStyle/>
          <a:p>
            <a:pPr defTabSz="457200">
              <a:lnSpc>
                <a:spcPct val="150000"/>
              </a:lnSpc>
            </a:pPr>
            <a:r>
              <a:rPr lang="en-GB" sz="2400" dirty="0">
                <a:solidFill>
                  <a:srgbClr val="262626"/>
                </a:solidFill>
              </a:rPr>
              <a:t>Covering the </a:t>
            </a:r>
            <a:r>
              <a:rPr lang="en-GB" sz="2400" b="1" dirty="0">
                <a:solidFill>
                  <a:srgbClr val="262626"/>
                </a:solidFill>
              </a:rPr>
              <a:t>costs</a:t>
            </a:r>
            <a:r>
              <a:rPr lang="en-GB" sz="2400" dirty="0">
                <a:solidFill>
                  <a:srgbClr val="262626"/>
                </a:solidFill>
              </a:rPr>
              <a:t> of Cluster/Sector staff</a:t>
            </a:r>
          </a:p>
        </p:txBody>
      </p:sp>
      <p:pic>
        <p:nvPicPr>
          <p:cNvPr id="19"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731" y="4154018"/>
            <a:ext cx="606815"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20" name="Cube 19"/>
          <p:cNvSpPr/>
          <p:nvPr/>
        </p:nvSpPr>
        <p:spPr>
          <a:xfrm rot="5400000">
            <a:off x="715381" y="4349069"/>
            <a:ext cx="261242" cy="27843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sp>
        <p:nvSpPr>
          <p:cNvPr id="21" name="Rectangle 20"/>
          <p:cNvSpPr/>
          <p:nvPr/>
        </p:nvSpPr>
        <p:spPr>
          <a:xfrm>
            <a:off x="1122082" y="4208610"/>
            <a:ext cx="7050318" cy="646331"/>
          </a:xfrm>
          <a:prstGeom prst="rect">
            <a:avLst/>
          </a:prstGeom>
        </p:spPr>
        <p:txBody>
          <a:bodyPr wrap="square">
            <a:spAutoFit/>
          </a:bodyPr>
          <a:lstStyle/>
          <a:p>
            <a:pPr defTabSz="457200">
              <a:lnSpc>
                <a:spcPct val="150000"/>
              </a:lnSpc>
            </a:pPr>
            <a:r>
              <a:rPr lang="en-GB" sz="2400" dirty="0">
                <a:solidFill>
                  <a:srgbClr val="262626"/>
                </a:solidFill>
              </a:rPr>
              <a:t>Mobilizing </a:t>
            </a:r>
            <a:r>
              <a:rPr lang="en-GB" sz="2400" b="1" dirty="0">
                <a:solidFill>
                  <a:srgbClr val="262626"/>
                </a:solidFill>
              </a:rPr>
              <a:t>resources</a:t>
            </a:r>
            <a:r>
              <a:rPr lang="en-GB" sz="2400" dirty="0">
                <a:solidFill>
                  <a:srgbClr val="262626"/>
                </a:solidFill>
              </a:rPr>
              <a:t> on behalf of </a:t>
            </a:r>
            <a:r>
              <a:rPr lang="en-GB" sz="2400">
                <a:solidFill>
                  <a:srgbClr val="262626"/>
                </a:solidFill>
              </a:rPr>
              <a:t>the Cluster/Sector</a:t>
            </a:r>
            <a:endParaRPr lang="en-GB" sz="2400" dirty="0">
              <a:solidFill>
                <a:srgbClr val="262626"/>
              </a:solidFill>
            </a:endParaRPr>
          </a:p>
        </p:txBody>
      </p:sp>
      <p:pic>
        <p:nvPicPr>
          <p:cNvPr id="23"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77" y="4869160"/>
            <a:ext cx="606815" cy="478623"/>
          </a:xfrm>
          <a:prstGeom prst="rect">
            <a:avLst/>
          </a:prstGeom>
          <a:noFill/>
          <a:extLst>
            <a:ext uri="{909E8E84-426E-40dd-AFC4-6F175D3DCCD1}">
              <a14:hiddenFill xmlns="" xmlns:a14="http://schemas.microsoft.com/office/drawing/2010/main">
                <a:solidFill>
                  <a:srgbClr val="FFFFFF"/>
                </a:solidFill>
              </a14:hiddenFill>
            </a:ext>
          </a:extLst>
        </p:spPr>
      </p:pic>
      <p:sp>
        <p:nvSpPr>
          <p:cNvPr id="24" name="Cube 23"/>
          <p:cNvSpPr/>
          <p:nvPr/>
        </p:nvSpPr>
        <p:spPr>
          <a:xfrm rot="5400000">
            <a:off x="713727" y="5025365"/>
            <a:ext cx="261242" cy="27843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sp>
        <p:nvSpPr>
          <p:cNvPr id="25" name="Rectangle 24"/>
          <p:cNvSpPr/>
          <p:nvPr/>
        </p:nvSpPr>
        <p:spPr>
          <a:xfrm>
            <a:off x="1120428" y="4923752"/>
            <a:ext cx="5323780" cy="646331"/>
          </a:xfrm>
          <a:prstGeom prst="rect">
            <a:avLst/>
          </a:prstGeom>
        </p:spPr>
        <p:txBody>
          <a:bodyPr wrap="square">
            <a:spAutoFit/>
          </a:bodyPr>
          <a:lstStyle/>
          <a:p>
            <a:pPr defTabSz="457200">
              <a:lnSpc>
                <a:spcPct val="150000"/>
              </a:lnSpc>
            </a:pPr>
            <a:r>
              <a:rPr lang="en-GB" sz="2400" b="1" dirty="0">
                <a:solidFill>
                  <a:srgbClr val="262626"/>
                </a:solidFill>
              </a:rPr>
              <a:t>Provider of last resort</a:t>
            </a:r>
          </a:p>
        </p:txBody>
      </p:sp>
      <p:sp>
        <p:nvSpPr>
          <p:cNvPr id="22" name="Cube 21"/>
          <p:cNvSpPr/>
          <p:nvPr/>
        </p:nvSpPr>
        <p:spPr>
          <a:xfrm rot="5400000">
            <a:off x="713727" y="5772651"/>
            <a:ext cx="261242" cy="27843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400" dirty="0">
              <a:solidFill>
                <a:prstClr val="white"/>
              </a:solidFill>
            </a:endParaRPr>
          </a:p>
        </p:txBody>
      </p:sp>
      <p:sp>
        <p:nvSpPr>
          <p:cNvPr id="26" name="Rectangle 25"/>
          <p:cNvSpPr/>
          <p:nvPr/>
        </p:nvSpPr>
        <p:spPr>
          <a:xfrm>
            <a:off x="1120427" y="5623816"/>
            <a:ext cx="5489129" cy="589072"/>
          </a:xfrm>
          <a:prstGeom prst="rect">
            <a:avLst/>
          </a:prstGeom>
        </p:spPr>
        <p:txBody>
          <a:bodyPr wrap="square">
            <a:spAutoFit/>
          </a:bodyPr>
          <a:lstStyle/>
          <a:p>
            <a:pPr defTabSz="457200">
              <a:lnSpc>
                <a:spcPct val="150000"/>
              </a:lnSpc>
            </a:pPr>
            <a:r>
              <a:rPr lang="en-GB" sz="2400" b="1" dirty="0">
                <a:solidFill>
                  <a:srgbClr val="262626"/>
                </a:solidFill>
              </a:rPr>
              <a:t>Advocating</a:t>
            </a:r>
            <a:r>
              <a:rPr lang="en-GB" sz="2400" dirty="0">
                <a:solidFill>
                  <a:srgbClr val="262626"/>
                </a:solidFill>
              </a:rPr>
              <a:t> on behalf of </a:t>
            </a:r>
            <a:r>
              <a:rPr lang="en-GB" sz="2400">
                <a:solidFill>
                  <a:srgbClr val="262626"/>
                </a:solidFill>
              </a:rPr>
              <a:t>the Cluster/Sector</a:t>
            </a:r>
            <a:endParaRPr lang="en-GB" sz="2400" dirty="0">
              <a:solidFill>
                <a:srgbClr val="262626"/>
              </a:solidFill>
            </a:endParaRPr>
          </a:p>
        </p:txBody>
      </p:sp>
      <p:pic>
        <p:nvPicPr>
          <p:cNvPr id="27"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5589240"/>
            <a:ext cx="606815" cy="47862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00192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22" presetClass="entr" presetSubtype="8"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25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1250"/>
                            </p:stCondLst>
                            <p:childTnLst>
                              <p:par>
                                <p:cTn id="17" presetID="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22" presetClass="entr" presetSubtype="8"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1250"/>
                                        <p:tgtEl>
                                          <p:spTgt spid="13"/>
                                        </p:tgtEl>
                                      </p:cBhvr>
                                    </p:animEffect>
                                  </p:childTnLst>
                                </p:cTn>
                              </p:par>
                              <p:par>
                                <p:cTn id="22" presetID="22" presetClass="entr" presetSubtype="8"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par>
                          <p:cTn id="25" fill="hold">
                            <p:stCondLst>
                              <p:cond delay="2500"/>
                            </p:stCondLst>
                            <p:childTnLst>
                              <p:par>
                                <p:cTn id="26" presetID="1"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par>
                                <p:cTn id="28" presetID="22" presetClass="entr" presetSubtype="8"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1250"/>
                                        <p:tgtEl>
                                          <p:spTgt spid="17"/>
                                        </p:tgtEl>
                                      </p:cBhvr>
                                    </p:animEffect>
                                  </p:childTnLst>
                                </p:cTn>
                              </p:par>
                            </p:childTnLst>
                          </p:cTn>
                        </p:par>
                        <p:par>
                          <p:cTn id="34" fill="hold">
                            <p:stCondLst>
                              <p:cond delay="3750"/>
                            </p:stCondLst>
                            <p:childTnLst>
                              <p:par>
                                <p:cTn id="35" presetID="1"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22" presetClass="entr" presetSubtype="8"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1250"/>
                                        <p:tgtEl>
                                          <p:spTgt spid="21"/>
                                        </p:tgtEl>
                                      </p:cBhvr>
                                    </p:animEffect>
                                  </p:childTnLst>
                                </p:cTn>
                              </p:par>
                            </p:childTnLst>
                          </p:cTn>
                        </p:par>
                        <p:par>
                          <p:cTn id="43" fill="hold">
                            <p:stCondLst>
                              <p:cond delay="5000"/>
                            </p:stCondLst>
                            <p:childTnLst>
                              <p:par>
                                <p:cTn id="44" presetID="1"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par>
                                <p:cTn id="46" presetID="22" presetClass="entr" presetSubtype="8"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1250"/>
                                        <p:tgtEl>
                                          <p:spTgt spid="25"/>
                                        </p:tgtEl>
                                      </p:cBhvr>
                                    </p:animEffect>
                                  </p:childTnLst>
                                </p:cTn>
                              </p:par>
                            </p:childTnLst>
                          </p:cTn>
                        </p:par>
                        <p:par>
                          <p:cTn id="52" fill="hold">
                            <p:stCondLst>
                              <p:cond delay="6250"/>
                            </p:stCondLst>
                            <p:childTnLst>
                              <p:par>
                                <p:cTn id="53" presetID="1"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22" presetClass="entr" presetSubtype="8"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1250"/>
                                        <p:tgtEl>
                                          <p:spTgt spid="26"/>
                                        </p:tgtEl>
                                      </p:cBhvr>
                                    </p:animEffect>
                                  </p:childTnLst>
                                </p:cTn>
                              </p:par>
                              <p:par>
                                <p:cTn id="58" presetID="22" presetClass="entr" presetSubtype="8"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p:bldP spid="16" grpId="0" animBg="1"/>
      <p:bldP spid="17" grpId="0"/>
      <p:bldP spid="20" grpId="0" animBg="1"/>
      <p:bldP spid="21" grpId="0"/>
      <p:bldP spid="24" grpId="0" animBg="1"/>
      <p:bldP spid="25" grpId="0"/>
      <p:bldP spid="22" grpId="0" animBg="1"/>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387" y="5373216"/>
            <a:ext cx="8163324" cy="5847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defTabSz="457200"/>
            <a:r>
              <a:rPr lang="en-US" sz="3200" dirty="0">
                <a:ln w="0"/>
                <a:solidFill>
                  <a:prstClr val="black"/>
                </a:solidFill>
                <a:effectLst>
                  <a:outerShdw blurRad="38100" dist="19050" dir="2700000" algn="tl" rotWithShape="0">
                    <a:prstClr val="black">
                      <a:alpha val="40000"/>
                    </a:prstClr>
                  </a:outerShdw>
                </a:effectLst>
              </a:rPr>
              <a:t>What would this concretely mean for Nutrition?</a:t>
            </a:r>
          </a:p>
        </p:txBody>
      </p:sp>
      <p:sp>
        <p:nvSpPr>
          <p:cNvPr id="6"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CLA: Provider of Last Resort</a:t>
            </a:r>
          </a:p>
        </p:txBody>
      </p:sp>
      <p:sp>
        <p:nvSpPr>
          <p:cNvPr id="2" name="Rectangle 1"/>
          <p:cNvSpPr/>
          <p:nvPr/>
        </p:nvSpPr>
        <p:spPr>
          <a:xfrm>
            <a:off x="426385" y="1159681"/>
            <a:ext cx="8199935" cy="978729"/>
          </a:xfrm>
          <a:prstGeom prst="rect">
            <a:avLst/>
          </a:prstGeom>
        </p:spPr>
        <p:txBody>
          <a:bodyPr wrap="square">
            <a:spAutoFit/>
          </a:bodyPr>
          <a:lstStyle/>
          <a:p>
            <a:pPr defTabSz="457200"/>
            <a:r>
              <a:rPr lang="en-US" sz="2400" dirty="0">
                <a:solidFill>
                  <a:prstClr val="black"/>
                </a:solidFill>
                <a:ea typeface="ＭＳ Ｐゴシック" pitchFamily="-110" charset="-128"/>
              </a:rPr>
              <a:t>If there are critical gaps:</a:t>
            </a:r>
          </a:p>
          <a:p>
            <a:pPr lvl="1" defTabSz="457200">
              <a:spcBef>
                <a:spcPct val="40000"/>
              </a:spcBef>
            </a:pPr>
            <a:r>
              <a:rPr lang="en-US" sz="2400" dirty="0">
                <a:solidFill>
                  <a:prstClr val="black"/>
                </a:solidFill>
                <a:ea typeface="ＭＳ Ｐゴシック" pitchFamily="-110" charset="-128"/>
              </a:rPr>
              <a:t>- call on </a:t>
            </a:r>
            <a:r>
              <a:rPr lang="en-US" sz="2400" b="1" i="1" dirty="0">
                <a:solidFill>
                  <a:prstClr val="black"/>
                </a:solidFill>
                <a:ea typeface="ＭＳ Ｐゴシック" pitchFamily="-110" charset="-128"/>
              </a:rPr>
              <a:t>all</a:t>
            </a:r>
            <a:r>
              <a:rPr lang="en-US" sz="2400" dirty="0">
                <a:solidFill>
                  <a:prstClr val="black"/>
                </a:solidFill>
                <a:ea typeface="ＭＳ Ｐゴシック" pitchFamily="-110" charset="-128"/>
              </a:rPr>
              <a:t> to address these.</a:t>
            </a:r>
          </a:p>
        </p:txBody>
      </p:sp>
      <p:sp>
        <p:nvSpPr>
          <p:cNvPr id="3" name="Rectangle 2"/>
          <p:cNvSpPr/>
          <p:nvPr/>
        </p:nvSpPr>
        <p:spPr>
          <a:xfrm>
            <a:off x="457200" y="2284091"/>
            <a:ext cx="7799697" cy="978729"/>
          </a:xfrm>
          <a:prstGeom prst="rect">
            <a:avLst/>
          </a:prstGeom>
        </p:spPr>
        <p:txBody>
          <a:bodyPr wrap="square">
            <a:spAutoFit/>
          </a:bodyPr>
          <a:lstStyle/>
          <a:p>
            <a:pPr defTabSz="457200">
              <a:spcBef>
                <a:spcPct val="40000"/>
              </a:spcBef>
            </a:pPr>
            <a:r>
              <a:rPr lang="en-US" sz="2400" dirty="0">
                <a:solidFill>
                  <a:prstClr val="black"/>
                </a:solidFill>
                <a:ea typeface="ＭＳ Ｐゴシック" pitchFamily="-110" charset="-128"/>
              </a:rPr>
              <a:t>If this fails:</a:t>
            </a:r>
          </a:p>
          <a:p>
            <a:pPr lvl="1" defTabSz="457200">
              <a:spcBef>
                <a:spcPct val="40000"/>
              </a:spcBef>
            </a:pPr>
            <a:r>
              <a:rPr lang="en-US" sz="2400" dirty="0">
                <a:solidFill>
                  <a:prstClr val="black"/>
                </a:solidFill>
                <a:ea typeface="ＭＳ Ｐゴシック" pitchFamily="-110" charset="-128"/>
              </a:rPr>
              <a:t>- may </a:t>
            </a:r>
            <a:r>
              <a:rPr lang="en-US" sz="2400" b="1" i="1" dirty="0">
                <a:solidFill>
                  <a:prstClr val="black"/>
                </a:solidFill>
                <a:ea typeface="ＭＳ Ｐゴシック" pitchFamily="-110" charset="-128"/>
              </a:rPr>
              <a:t>commit itself</a:t>
            </a:r>
            <a:r>
              <a:rPr lang="en-US" sz="2400" dirty="0">
                <a:solidFill>
                  <a:prstClr val="black"/>
                </a:solidFill>
                <a:ea typeface="ＭＳ Ｐゴシック" pitchFamily="-110" charset="-128"/>
              </a:rPr>
              <a:t> to filling gap.</a:t>
            </a:r>
            <a:endParaRPr lang="en-US" sz="2400" dirty="0">
              <a:solidFill>
                <a:prstClr val="black"/>
              </a:solidFill>
            </a:endParaRPr>
          </a:p>
        </p:txBody>
      </p:sp>
      <p:sp>
        <p:nvSpPr>
          <p:cNvPr id="5" name="Rectangle 4"/>
          <p:cNvSpPr/>
          <p:nvPr/>
        </p:nvSpPr>
        <p:spPr>
          <a:xfrm>
            <a:off x="457200" y="3570612"/>
            <a:ext cx="7417558" cy="978729"/>
          </a:xfrm>
          <a:prstGeom prst="rect">
            <a:avLst/>
          </a:prstGeom>
        </p:spPr>
        <p:txBody>
          <a:bodyPr wrap="square">
            <a:spAutoFit/>
          </a:bodyPr>
          <a:lstStyle/>
          <a:p>
            <a:pPr defTabSz="457200">
              <a:spcBef>
                <a:spcPct val="40000"/>
              </a:spcBef>
            </a:pPr>
            <a:r>
              <a:rPr lang="en-US" sz="2400" dirty="0">
                <a:solidFill>
                  <a:prstClr val="black"/>
                </a:solidFill>
                <a:ea typeface="ＭＳ Ｐゴシック" pitchFamily="-110" charset="-128"/>
              </a:rPr>
              <a:t>If funds are lacking:</a:t>
            </a:r>
          </a:p>
          <a:p>
            <a:pPr lvl="1" defTabSz="457200">
              <a:spcBef>
                <a:spcPct val="40000"/>
              </a:spcBef>
            </a:pPr>
            <a:r>
              <a:rPr lang="en-US" sz="2400" b="1" i="1" dirty="0">
                <a:solidFill>
                  <a:prstClr val="black"/>
                </a:solidFill>
                <a:ea typeface="ＭＳ Ｐゴシック" pitchFamily="-110" charset="-128"/>
              </a:rPr>
              <a:t>- mobilize resources </a:t>
            </a:r>
            <a:r>
              <a:rPr lang="en-US" sz="2400" dirty="0">
                <a:solidFill>
                  <a:prstClr val="black"/>
                </a:solidFill>
                <a:ea typeface="ＭＳ Ｐゴシック" pitchFamily="-110" charset="-128"/>
              </a:rPr>
              <a:t>with HC and donors.</a:t>
            </a:r>
            <a:endParaRPr lang="en-US" sz="2400" b="1" i="1" dirty="0">
              <a:solidFill>
                <a:srgbClr val="FF0000"/>
              </a:solidFill>
              <a:ea typeface="ＭＳ Ｐゴシック" pitchFamily="-110" charset="-128"/>
            </a:endParaRPr>
          </a:p>
        </p:txBody>
      </p:sp>
      <p:sp>
        <p:nvSpPr>
          <p:cNvPr id="7" name="Rectangle 6"/>
          <p:cNvSpPr/>
          <p:nvPr/>
        </p:nvSpPr>
        <p:spPr>
          <a:xfrm>
            <a:off x="817573" y="4835300"/>
            <a:ext cx="7417558" cy="461665"/>
          </a:xfrm>
          <a:prstGeom prst="rect">
            <a:avLst/>
          </a:prstGeom>
        </p:spPr>
        <p:txBody>
          <a:bodyPr wrap="square">
            <a:spAutoFit/>
          </a:bodyPr>
          <a:lstStyle/>
          <a:p>
            <a:pPr defTabSz="457200">
              <a:spcBef>
                <a:spcPct val="40000"/>
              </a:spcBef>
            </a:pPr>
            <a:r>
              <a:rPr lang="en-US" sz="2400" b="1" dirty="0">
                <a:solidFill>
                  <a:srgbClr val="FF0000"/>
                </a:solidFill>
                <a:ea typeface="ＭＳ Ｐゴシック" pitchFamily="-110" charset="-128"/>
              </a:rPr>
              <a:t>If funds are forthcoming and security/access is allowed</a:t>
            </a:r>
            <a:endParaRPr lang="en-US" sz="2400" b="1" i="1" dirty="0">
              <a:solidFill>
                <a:srgbClr val="FF0000"/>
              </a:solidFill>
              <a:ea typeface="ＭＳ Ｐゴシック" pitchFamily="-110" charset="-128"/>
            </a:endParaRPr>
          </a:p>
        </p:txBody>
      </p:sp>
    </p:spTree>
    <p:extLst>
      <p:ext uri="{BB962C8B-B14F-4D97-AF65-F5344CB8AC3E}">
        <p14:creationId xmlns:p14="http://schemas.microsoft.com/office/powerpoint/2010/main" val="39615752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P spid="5"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LN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4583" y="1647825"/>
            <a:ext cx="8168453" cy="4708972"/>
          </a:xfrm>
          <a:prstGeom prst="rect">
            <a:avLst/>
          </a:prstGeom>
        </p:spPr>
      </p:pic>
      <p:sp>
        <p:nvSpPr>
          <p:cNvPr id="9"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rPr>
              <a:t>Lines of Accountability</a:t>
            </a:r>
          </a:p>
        </p:txBody>
      </p:sp>
      <p:sp>
        <p:nvSpPr>
          <p:cNvPr id="3" name="Slide Number Placeholder 2"/>
          <p:cNvSpPr>
            <a:spLocks noGrp="1"/>
          </p:cNvSpPr>
          <p:nvPr>
            <p:ph type="sldNum" sz="quarter" idx="12"/>
          </p:nvPr>
        </p:nvSpPr>
        <p:spPr>
          <a:prstGeom prst="rect">
            <a:avLst/>
          </a:prstGeom>
        </p:spPr>
        <p:txBody>
          <a:bodyPr/>
          <a:lstStyle/>
          <a:p>
            <a:fld id="{463A8DF2-A33D-47C5-8292-C15D51C2C28A}" type="slidenum">
              <a:rPr lang="fr-FR" smtClean="0"/>
              <a:t>22</a:t>
            </a:fld>
            <a:endParaRPr lang="fr-FR"/>
          </a:p>
        </p:txBody>
      </p:sp>
    </p:spTree>
    <p:extLst>
      <p:ext uri="{BB962C8B-B14F-4D97-AF65-F5344CB8AC3E}">
        <p14:creationId xmlns:p14="http://schemas.microsoft.com/office/powerpoint/2010/main" val="3261495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p:nvPr/>
        </p:nvSpPr>
        <p:spPr>
          <a:xfrm>
            <a:off x="1143000" y="3257550"/>
            <a:ext cx="6858000" cy="3086100"/>
          </a:xfrm>
          <a:prstGeom prst="ellipse">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a:p>
        </p:txBody>
      </p:sp>
      <p:sp>
        <p:nvSpPr>
          <p:cNvPr id="31747" name="Rectangle 3"/>
          <p:cNvSpPr>
            <a:spLocks noChangeArrowheads="1"/>
          </p:cNvSpPr>
          <p:nvPr/>
        </p:nvSpPr>
        <p:spPr bwMode="auto">
          <a:xfrm>
            <a:off x="3657600" y="3743325"/>
            <a:ext cx="1657350" cy="914400"/>
          </a:xfrm>
          <a:prstGeom prst="rect">
            <a:avLst/>
          </a:prstGeom>
          <a:solidFill>
            <a:schemeClr val="tx2">
              <a:lumMod val="75000"/>
            </a:schemeClr>
          </a:solidFill>
          <a:ln w="9525">
            <a:noFill/>
            <a:miter lim="800000"/>
            <a:headEnd/>
            <a:tailEnd/>
          </a:ln>
        </p:spPr>
        <p:txBody>
          <a:bodyPr wrap="none" anchor="ctr"/>
          <a:lstStyle/>
          <a:p>
            <a:pPr algn="ctr" eaLnBrk="0" hangingPunct="0"/>
            <a:r>
              <a:rPr lang="en-US" sz="1500" b="1" dirty="0">
                <a:solidFill>
                  <a:schemeClr val="bg1"/>
                </a:solidFill>
              </a:rPr>
              <a:t>Nutrition Cluster </a:t>
            </a:r>
          </a:p>
          <a:p>
            <a:pPr algn="ctr" eaLnBrk="0" hangingPunct="0"/>
            <a:r>
              <a:rPr lang="en-US" sz="1500" b="1" dirty="0">
                <a:solidFill>
                  <a:schemeClr val="bg1"/>
                </a:solidFill>
              </a:rPr>
              <a:t>Coordinator </a:t>
            </a:r>
          </a:p>
        </p:txBody>
      </p:sp>
      <p:sp>
        <p:nvSpPr>
          <p:cNvPr id="654340" name="Rectangle 4"/>
          <p:cNvSpPr>
            <a:spLocks noChangeArrowheads="1"/>
          </p:cNvSpPr>
          <p:nvPr/>
        </p:nvSpPr>
        <p:spPr bwMode="auto">
          <a:xfrm>
            <a:off x="3314700" y="5457825"/>
            <a:ext cx="2457450" cy="914400"/>
          </a:xfrm>
          <a:prstGeom prst="rect">
            <a:avLst/>
          </a:prstGeom>
          <a:solidFill>
            <a:schemeClr val="accent1"/>
          </a:solidFill>
          <a:ln w="9525">
            <a:noFill/>
            <a:miter lim="800000"/>
            <a:headEnd/>
            <a:tailEnd/>
          </a:ln>
        </p:spPr>
        <p:txBody>
          <a:bodyPr wrap="none" anchor="ctr"/>
          <a:lstStyle/>
          <a:p>
            <a:pPr algn="ctr" eaLnBrk="0" hangingPunct="0"/>
            <a:r>
              <a:rPr lang="en-US" sz="1350" dirty="0">
                <a:solidFill>
                  <a:schemeClr val="bg1"/>
                </a:solidFill>
              </a:rPr>
              <a:t>Nutrition Cluster </a:t>
            </a:r>
          </a:p>
          <a:p>
            <a:pPr algn="ctr" eaLnBrk="0" hangingPunct="0"/>
            <a:r>
              <a:rPr lang="en-US" sz="1350" dirty="0">
                <a:solidFill>
                  <a:schemeClr val="bg1"/>
                </a:solidFill>
              </a:rPr>
              <a:t>Participating Agencies</a:t>
            </a:r>
          </a:p>
        </p:txBody>
      </p:sp>
      <p:sp>
        <p:nvSpPr>
          <p:cNvPr id="654341" name="Rectangle 5"/>
          <p:cNvSpPr>
            <a:spLocks noChangeArrowheads="1"/>
          </p:cNvSpPr>
          <p:nvPr/>
        </p:nvSpPr>
        <p:spPr bwMode="auto">
          <a:xfrm>
            <a:off x="6057900" y="4257675"/>
            <a:ext cx="1657350" cy="571500"/>
          </a:xfrm>
          <a:prstGeom prst="rect">
            <a:avLst/>
          </a:prstGeom>
          <a:solidFill>
            <a:srgbClr val="00B0F0">
              <a:alpha val="58000"/>
            </a:srgbClr>
          </a:solidFill>
          <a:ln w="9525">
            <a:solidFill>
              <a:schemeClr val="tx1"/>
            </a:solidFill>
            <a:miter lim="800000"/>
            <a:headEnd/>
            <a:tailEnd/>
          </a:ln>
        </p:spPr>
        <p:txBody>
          <a:bodyPr wrap="none" anchor="ctr"/>
          <a:lstStyle/>
          <a:p>
            <a:pPr algn="ctr" eaLnBrk="0" hangingPunct="0"/>
            <a:r>
              <a:rPr lang="en-US" sz="1350"/>
              <a:t>UNICEF Nutrition </a:t>
            </a:r>
          </a:p>
          <a:p>
            <a:pPr algn="ctr" eaLnBrk="0" hangingPunct="0"/>
            <a:r>
              <a:rPr lang="en-US" sz="1350"/>
              <a:t>Section Chief</a:t>
            </a:r>
          </a:p>
        </p:txBody>
      </p:sp>
      <p:sp>
        <p:nvSpPr>
          <p:cNvPr id="654342" name="Oval 6"/>
          <p:cNvSpPr>
            <a:spLocks noChangeArrowheads="1"/>
          </p:cNvSpPr>
          <p:nvPr/>
        </p:nvSpPr>
        <p:spPr bwMode="auto">
          <a:xfrm>
            <a:off x="1143000" y="3228975"/>
            <a:ext cx="2057400" cy="628650"/>
          </a:xfrm>
          <a:prstGeom prst="ellipse">
            <a:avLst/>
          </a:prstGeom>
          <a:solidFill>
            <a:srgbClr val="FFCC99"/>
          </a:solidFill>
          <a:ln w="9525">
            <a:solidFill>
              <a:schemeClr val="tx1"/>
            </a:solidFill>
            <a:round/>
            <a:headEnd/>
            <a:tailEnd/>
          </a:ln>
        </p:spPr>
        <p:txBody>
          <a:bodyPr wrap="none" anchor="ctr"/>
          <a:lstStyle/>
          <a:p>
            <a:pPr algn="ctr" eaLnBrk="0" hangingPunct="0"/>
            <a:r>
              <a:rPr lang="en-US" sz="1350"/>
              <a:t>Government</a:t>
            </a:r>
          </a:p>
        </p:txBody>
      </p:sp>
      <p:sp>
        <p:nvSpPr>
          <p:cNvPr id="654343" name="Oval 7"/>
          <p:cNvSpPr>
            <a:spLocks noChangeArrowheads="1"/>
          </p:cNvSpPr>
          <p:nvPr/>
        </p:nvSpPr>
        <p:spPr bwMode="auto">
          <a:xfrm>
            <a:off x="3714750" y="2600325"/>
            <a:ext cx="1257300" cy="628650"/>
          </a:xfrm>
          <a:prstGeom prst="ellipse">
            <a:avLst/>
          </a:prstGeom>
          <a:solidFill>
            <a:srgbClr val="00B0F0">
              <a:alpha val="58000"/>
            </a:srgbClr>
          </a:solidFill>
          <a:ln w="9525">
            <a:solidFill>
              <a:schemeClr val="tx1"/>
            </a:solidFill>
            <a:round/>
            <a:headEnd/>
            <a:tailEnd/>
          </a:ln>
        </p:spPr>
        <p:txBody>
          <a:bodyPr wrap="none" anchor="ctr"/>
          <a:lstStyle/>
          <a:p>
            <a:pPr algn="ctr" eaLnBrk="0" hangingPunct="0"/>
            <a:r>
              <a:rPr lang="en-US" sz="1350"/>
              <a:t>UNICEF </a:t>
            </a:r>
          </a:p>
          <a:p>
            <a:pPr algn="ctr" eaLnBrk="0" hangingPunct="0"/>
            <a:r>
              <a:rPr lang="en-US" sz="1350"/>
              <a:t>Country Rep </a:t>
            </a:r>
          </a:p>
        </p:txBody>
      </p:sp>
      <p:sp>
        <p:nvSpPr>
          <p:cNvPr id="654344" name="Line 8"/>
          <p:cNvSpPr>
            <a:spLocks noChangeShapeType="1"/>
          </p:cNvSpPr>
          <p:nvPr/>
        </p:nvSpPr>
        <p:spPr bwMode="auto">
          <a:xfrm flipH="1" flipV="1">
            <a:off x="4343400" y="3286125"/>
            <a:ext cx="0" cy="628650"/>
          </a:xfrm>
          <a:prstGeom prst="line">
            <a:avLst/>
          </a:prstGeom>
          <a:noFill/>
          <a:ln w="9525">
            <a:solidFill>
              <a:schemeClr val="tx1"/>
            </a:solidFill>
            <a:round/>
            <a:headEnd/>
            <a:tailEnd type="triangle" w="med" len="med"/>
          </a:ln>
        </p:spPr>
        <p:txBody>
          <a:bodyPr/>
          <a:lstStyle/>
          <a:p>
            <a:endParaRPr lang="en-US" sz="1350"/>
          </a:p>
        </p:txBody>
      </p:sp>
      <p:sp>
        <p:nvSpPr>
          <p:cNvPr id="654345" name="Line 9"/>
          <p:cNvSpPr>
            <a:spLocks noChangeShapeType="1"/>
          </p:cNvSpPr>
          <p:nvPr/>
        </p:nvSpPr>
        <p:spPr bwMode="auto">
          <a:xfrm flipH="1" flipV="1">
            <a:off x="4343400" y="2371725"/>
            <a:ext cx="0" cy="228600"/>
          </a:xfrm>
          <a:prstGeom prst="line">
            <a:avLst/>
          </a:prstGeom>
          <a:noFill/>
          <a:ln w="9525">
            <a:solidFill>
              <a:schemeClr val="tx1"/>
            </a:solidFill>
            <a:round/>
            <a:headEnd/>
            <a:tailEnd type="triangle" w="med" len="med"/>
          </a:ln>
        </p:spPr>
        <p:txBody>
          <a:bodyPr/>
          <a:lstStyle/>
          <a:p>
            <a:endParaRPr lang="en-US" sz="1350"/>
          </a:p>
        </p:txBody>
      </p:sp>
      <p:sp>
        <p:nvSpPr>
          <p:cNvPr id="654346" name="Oval 10"/>
          <p:cNvSpPr>
            <a:spLocks noChangeArrowheads="1"/>
          </p:cNvSpPr>
          <p:nvPr/>
        </p:nvSpPr>
        <p:spPr bwMode="auto">
          <a:xfrm>
            <a:off x="6686550" y="2085975"/>
            <a:ext cx="1314450" cy="685800"/>
          </a:xfrm>
          <a:prstGeom prst="ellipse">
            <a:avLst/>
          </a:prstGeom>
          <a:solidFill>
            <a:srgbClr val="00B0F0">
              <a:alpha val="58000"/>
            </a:srgbClr>
          </a:solidFill>
          <a:ln w="9525">
            <a:solidFill>
              <a:schemeClr val="tx1"/>
            </a:solidFill>
            <a:round/>
            <a:headEnd/>
            <a:tailEnd/>
          </a:ln>
        </p:spPr>
        <p:txBody>
          <a:bodyPr wrap="none" anchor="ctr"/>
          <a:lstStyle/>
          <a:p>
            <a:pPr algn="ctr" eaLnBrk="0" hangingPunct="0"/>
            <a:r>
              <a:rPr lang="en-US" sz="1350" dirty="0"/>
              <a:t>UNICEF RO and HQ</a:t>
            </a:r>
          </a:p>
        </p:txBody>
      </p:sp>
      <p:sp>
        <p:nvSpPr>
          <p:cNvPr id="654347" name="Line 11"/>
          <p:cNvSpPr>
            <a:spLocks noChangeShapeType="1"/>
          </p:cNvSpPr>
          <p:nvPr/>
        </p:nvSpPr>
        <p:spPr bwMode="auto">
          <a:xfrm flipV="1">
            <a:off x="3200400" y="4200525"/>
            <a:ext cx="457200" cy="0"/>
          </a:xfrm>
          <a:prstGeom prst="line">
            <a:avLst/>
          </a:prstGeom>
          <a:noFill/>
          <a:ln w="38100">
            <a:solidFill>
              <a:schemeClr val="tx1"/>
            </a:solidFill>
            <a:round/>
            <a:headEnd type="triangle" w="med" len="med"/>
            <a:tailEnd type="triangle" w="med" len="med"/>
          </a:ln>
        </p:spPr>
        <p:txBody>
          <a:bodyPr/>
          <a:lstStyle/>
          <a:p>
            <a:endParaRPr lang="en-US" sz="1350"/>
          </a:p>
        </p:txBody>
      </p:sp>
      <p:sp>
        <p:nvSpPr>
          <p:cNvPr id="654350" name="Line 14"/>
          <p:cNvSpPr>
            <a:spLocks noChangeShapeType="1"/>
          </p:cNvSpPr>
          <p:nvPr/>
        </p:nvSpPr>
        <p:spPr bwMode="auto">
          <a:xfrm flipV="1">
            <a:off x="4972050" y="2486025"/>
            <a:ext cx="1885950" cy="342900"/>
          </a:xfrm>
          <a:prstGeom prst="line">
            <a:avLst/>
          </a:prstGeom>
          <a:noFill/>
          <a:ln w="9525">
            <a:solidFill>
              <a:schemeClr val="tx1"/>
            </a:solidFill>
            <a:prstDash val="dash"/>
            <a:round/>
            <a:headEnd/>
            <a:tailEnd type="triangle" w="med" len="med"/>
          </a:ln>
        </p:spPr>
        <p:txBody>
          <a:bodyPr wrap="none" anchor="ctr"/>
          <a:lstStyle/>
          <a:p>
            <a:endParaRPr lang="en-US" sz="1350"/>
          </a:p>
        </p:txBody>
      </p:sp>
      <p:sp>
        <p:nvSpPr>
          <p:cNvPr id="654351" name="Line 15"/>
          <p:cNvSpPr>
            <a:spLocks noChangeShapeType="1"/>
          </p:cNvSpPr>
          <p:nvPr/>
        </p:nvSpPr>
        <p:spPr bwMode="auto">
          <a:xfrm>
            <a:off x="5314950" y="4029075"/>
            <a:ext cx="857250" cy="342900"/>
          </a:xfrm>
          <a:prstGeom prst="line">
            <a:avLst/>
          </a:prstGeom>
          <a:noFill/>
          <a:ln w="9525">
            <a:solidFill>
              <a:schemeClr val="tx1"/>
            </a:solidFill>
            <a:prstDash val="sysDot"/>
            <a:round/>
            <a:headEnd type="triangle" w="med" len="med"/>
            <a:tailEnd type="triangle" w="med" len="med"/>
          </a:ln>
        </p:spPr>
        <p:txBody>
          <a:bodyPr wrap="none" anchor="ctr"/>
          <a:lstStyle/>
          <a:p>
            <a:endParaRPr lang="en-US" sz="1350"/>
          </a:p>
        </p:txBody>
      </p:sp>
      <p:sp>
        <p:nvSpPr>
          <p:cNvPr id="654352" name="Text Box 16"/>
          <p:cNvSpPr txBox="1">
            <a:spLocks noChangeArrowheads="1"/>
          </p:cNvSpPr>
          <p:nvPr/>
        </p:nvSpPr>
        <p:spPr bwMode="auto">
          <a:xfrm>
            <a:off x="1828800" y="3971926"/>
            <a:ext cx="1371600" cy="507831"/>
          </a:xfrm>
          <a:prstGeom prst="rect">
            <a:avLst/>
          </a:prstGeom>
          <a:solidFill>
            <a:srgbClr val="0000FF">
              <a:alpha val="38039"/>
            </a:srgbClr>
          </a:solidFill>
          <a:ln w="9525" algn="ctr">
            <a:noFill/>
            <a:miter lim="800000"/>
            <a:headEnd/>
            <a:tailEnd/>
          </a:ln>
        </p:spPr>
        <p:txBody>
          <a:bodyPr>
            <a:spAutoFit/>
          </a:bodyPr>
          <a:lstStyle/>
          <a:p>
            <a:pPr algn="ctr" eaLnBrk="0" hangingPunct="0">
              <a:spcBef>
                <a:spcPct val="50000"/>
              </a:spcBef>
            </a:pPr>
            <a:r>
              <a:rPr lang="en-GB" sz="1350">
                <a:solidFill>
                  <a:schemeClr val="bg1"/>
                </a:solidFill>
              </a:rPr>
              <a:t>Information Manager</a:t>
            </a:r>
          </a:p>
        </p:txBody>
      </p:sp>
      <p:sp>
        <p:nvSpPr>
          <p:cNvPr id="654353" name="Oval 17"/>
          <p:cNvSpPr>
            <a:spLocks noChangeArrowheads="1"/>
          </p:cNvSpPr>
          <p:nvPr/>
        </p:nvSpPr>
        <p:spPr bwMode="auto">
          <a:xfrm>
            <a:off x="2343150" y="4829175"/>
            <a:ext cx="1600200" cy="457200"/>
          </a:xfrm>
          <a:prstGeom prst="ellipse">
            <a:avLst/>
          </a:prstGeom>
          <a:solidFill>
            <a:schemeClr val="bg2">
              <a:lumMod val="50000"/>
              <a:alpha val="39999"/>
            </a:schemeClr>
          </a:solidFill>
          <a:ln w="9525" algn="ctr">
            <a:solidFill>
              <a:schemeClr val="tx1"/>
            </a:solidFill>
            <a:round/>
            <a:headEnd/>
            <a:tailEnd/>
          </a:ln>
        </p:spPr>
        <p:txBody>
          <a:bodyPr wrap="none" anchor="ctr"/>
          <a:lstStyle/>
          <a:p>
            <a:pPr algn="ctr" eaLnBrk="0" hangingPunct="0"/>
            <a:r>
              <a:rPr lang="en-GB" sz="1350"/>
              <a:t>SAG</a:t>
            </a:r>
          </a:p>
        </p:txBody>
      </p:sp>
      <p:sp>
        <p:nvSpPr>
          <p:cNvPr id="654354" name="Oval 18"/>
          <p:cNvSpPr>
            <a:spLocks noChangeArrowheads="1"/>
          </p:cNvSpPr>
          <p:nvPr/>
        </p:nvSpPr>
        <p:spPr bwMode="auto">
          <a:xfrm>
            <a:off x="4629150" y="5000625"/>
            <a:ext cx="1428750" cy="457200"/>
          </a:xfrm>
          <a:prstGeom prst="ellipse">
            <a:avLst/>
          </a:prstGeom>
          <a:solidFill>
            <a:schemeClr val="accent3">
              <a:lumMod val="40000"/>
              <a:lumOff val="60000"/>
            </a:schemeClr>
          </a:solidFill>
          <a:ln w="9525" algn="ctr">
            <a:solidFill>
              <a:schemeClr val="tx1"/>
            </a:solidFill>
            <a:round/>
            <a:headEnd/>
            <a:tailEnd/>
          </a:ln>
        </p:spPr>
        <p:txBody>
          <a:bodyPr wrap="none" anchor="ctr"/>
          <a:lstStyle/>
          <a:p>
            <a:pPr algn="ctr" eaLnBrk="0" hangingPunct="0"/>
            <a:r>
              <a:rPr lang="en-GB" sz="1350" dirty="0" err="1"/>
              <a:t>TWiGs</a:t>
            </a:r>
            <a:endParaRPr lang="en-GB" sz="1350" dirty="0"/>
          </a:p>
        </p:txBody>
      </p:sp>
      <p:sp>
        <p:nvSpPr>
          <p:cNvPr id="654355" name="Oval 19"/>
          <p:cNvSpPr>
            <a:spLocks noChangeArrowheads="1"/>
          </p:cNvSpPr>
          <p:nvPr/>
        </p:nvSpPr>
        <p:spPr bwMode="auto">
          <a:xfrm>
            <a:off x="4629150" y="4600575"/>
            <a:ext cx="1428750" cy="457200"/>
          </a:xfrm>
          <a:prstGeom prst="ellipse">
            <a:avLst/>
          </a:prstGeom>
          <a:solidFill>
            <a:schemeClr val="accent3">
              <a:lumMod val="40000"/>
              <a:lumOff val="60000"/>
            </a:schemeClr>
          </a:solidFill>
          <a:ln w="9525" algn="ctr">
            <a:solidFill>
              <a:schemeClr val="tx1"/>
            </a:solidFill>
            <a:round/>
            <a:headEnd/>
            <a:tailEnd/>
          </a:ln>
        </p:spPr>
        <p:txBody>
          <a:bodyPr wrap="none" anchor="ctr"/>
          <a:lstStyle/>
          <a:p>
            <a:pPr algn="ctr" eaLnBrk="0" hangingPunct="0"/>
            <a:r>
              <a:rPr lang="en-GB" sz="1350" dirty="0" err="1"/>
              <a:t>TWiGs</a:t>
            </a:r>
            <a:endParaRPr lang="en-GB" sz="1350" dirty="0"/>
          </a:p>
        </p:txBody>
      </p:sp>
      <p:sp>
        <p:nvSpPr>
          <p:cNvPr id="654356" name="Rectangle 20"/>
          <p:cNvSpPr>
            <a:spLocks noChangeArrowheads="1"/>
          </p:cNvSpPr>
          <p:nvPr/>
        </p:nvSpPr>
        <p:spPr bwMode="auto">
          <a:xfrm>
            <a:off x="3600450" y="1857376"/>
            <a:ext cx="1485900" cy="507831"/>
          </a:xfrm>
          <a:prstGeom prst="rect">
            <a:avLst/>
          </a:prstGeom>
          <a:solidFill>
            <a:schemeClr val="bg2">
              <a:lumMod val="90000"/>
              <a:alpha val="59999"/>
            </a:schemeClr>
          </a:solidFill>
          <a:ln w="9525" algn="ctr">
            <a:noFill/>
            <a:miter lim="800000"/>
            <a:headEnd/>
            <a:tailEnd/>
          </a:ln>
        </p:spPr>
        <p:txBody>
          <a:bodyPr>
            <a:spAutoFit/>
          </a:bodyPr>
          <a:lstStyle/>
          <a:p>
            <a:pPr algn="ctr" eaLnBrk="0" hangingPunct="0">
              <a:defRPr/>
            </a:pPr>
            <a:r>
              <a:rPr lang="en-US" sz="1350" dirty="0"/>
              <a:t>Humanitarian</a:t>
            </a:r>
          </a:p>
          <a:p>
            <a:pPr algn="ctr" eaLnBrk="0" hangingPunct="0">
              <a:defRPr/>
            </a:pPr>
            <a:r>
              <a:rPr lang="en-US" sz="1350" dirty="0"/>
              <a:t>Coordinator</a:t>
            </a:r>
            <a:endParaRPr lang="en-GB" sz="1350" dirty="0"/>
          </a:p>
        </p:txBody>
      </p:sp>
      <p:sp>
        <p:nvSpPr>
          <p:cNvPr id="654357" name="Line 21"/>
          <p:cNvSpPr>
            <a:spLocks noChangeShapeType="1"/>
          </p:cNvSpPr>
          <p:nvPr/>
        </p:nvSpPr>
        <p:spPr bwMode="auto">
          <a:xfrm flipH="1" flipV="1">
            <a:off x="3657600" y="5229225"/>
            <a:ext cx="228600" cy="228600"/>
          </a:xfrm>
          <a:prstGeom prst="line">
            <a:avLst/>
          </a:prstGeom>
          <a:noFill/>
          <a:ln w="9525" cap="rnd">
            <a:solidFill>
              <a:schemeClr val="tx1"/>
            </a:solidFill>
            <a:prstDash val="sysDot"/>
            <a:round/>
            <a:headEnd type="arrow" w="med" len="med"/>
            <a:tailEnd/>
          </a:ln>
        </p:spPr>
        <p:txBody>
          <a:bodyPr wrap="none" anchor="ctr"/>
          <a:lstStyle/>
          <a:p>
            <a:endParaRPr lang="en-US" sz="1350"/>
          </a:p>
        </p:txBody>
      </p:sp>
      <p:sp>
        <p:nvSpPr>
          <p:cNvPr id="654358" name="Line 22"/>
          <p:cNvSpPr>
            <a:spLocks noChangeShapeType="1"/>
          </p:cNvSpPr>
          <p:nvPr/>
        </p:nvSpPr>
        <p:spPr bwMode="auto">
          <a:xfrm flipV="1">
            <a:off x="3600450" y="4657725"/>
            <a:ext cx="228600" cy="171450"/>
          </a:xfrm>
          <a:prstGeom prst="line">
            <a:avLst/>
          </a:prstGeom>
          <a:noFill/>
          <a:ln w="9525">
            <a:solidFill>
              <a:schemeClr val="tx1"/>
            </a:solidFill>
            <a:round/>
            <a:headEnd/>
            <a:tailEnd type="triangle" w="med" len="med"/>
          </a:ln>
        </p:spPr>
        <p:txBody>
          <a:bodyPr wrap="none" anchor="ctr"/>
          <a:lstStyle/>
          <a:p>
            <a:endParaRPr lang="en-US" sz="1350"/>
          </a:p>
        </p:txBody>
      </p:sp>
      <p:sp>
        <p:nvSpPr>
          <p:cNvPr id="654359" name="Line 23"/>
          <p:cNvSpPr>
            <a:spLocks noChangeShapeType="1"/>
          </p:cNvSpPr>
          <p:nvPr/>
        </p:nvSpPr>
        <p:spPr bwMode="auto">
          <a:xfrm flipH="1">
            <a:off x="5829300" y="4829175"/>
            <a:ext cx="800100" cy="800100"/>
          </a:xfrm>
          <a:prstGeom prst="line">
            <a:avLst/>
          </a:prstGeom>
          <a:noFill/>
          <a:ln w="9525">
            <a:solidFill>
              <a:schemeClr val="tx1"/>
            </a:solidFill>
            <a:prstDash val="sysDot"/>
            <a:round/>
            <a:headEnd/>
            <a:tailEnd type="triangle" w="med" len="med"/>
          </a:ln>
        </p:spPr>
        <p:txBody>
          <a:bodyPr wrap="none" anchor="ctr"/>
          <a:lstStyle/>
          <a:p>
            <a:endParaRPr lang="en-US" sz="1350"/>
          </a:p>
        </p:txBody>
      </p:sp>
      <p:cxnSp>
        <p:nvCxnSpPr>
          <p:cNvPr id="29" name="Straight Arrow Connector 28"/>
          <p:cNvCxnSpPr/>
          <p:nvPr/>
        </p:nvCxnSpPr>
        <p:spPr>
          <a:xfrm>
            <a:off x="4343400" y="4714875"/>
            <a:ext cx="0" cy="685800"/>
          </a:xfrm>
          <a:prstGeom prst="straightConnector1">
            <a:avLst/>
          </a:prstGeom>
          <a:ln w="50800" cmpd="sng">
            <a:solidFill>
              <a:schemeClr val="accent6">
                <a:lumMod val="75000"/>
              </a:schemeClr>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25" name="Line 11"/>
          <p:cNvSpPr>
            <a:spLocks noChangeShapeType="1"/>
          </p:cNvSpPr>
          <p:nvPr/>
        </p:nvSpPr>
        <p:spPr bwMode="auto">
          <a:xfrm flipV="1">
            <a:off x="3184072" y="4200525"/>
            <a:ext cx="457200" cy="0"/>
          </a:xfrm>
          <a:prstGeom prst="line">
            <a:avLst/>
          </a:prstGeom>
          <a:noFill/>
          <a:ln w="38100">
            <a:solidFill>
              <a:schemeClr val="tx1"/>
            </a:solidFill>
            <a:round/>
            <a:headEnd type="triangle" w="med" len="med"/>
            <a:tailEnd type="triangle" w="med" len="med"/>
          </a:ln>
        </p:spPr>
        <p:txBody>
          <a:bodyPr/>
          <a:lstStyle/>
          <a:p>
            <a:endParaRPr lang="en-US" sz="1350"/>
          </a:p>
        </p:txBody>
      </p:sp>
      <p:sp>
        <p:nvSpPr>
          <p:cNvPr id="26" name="Line 11"/>
          <p:cNvSpPr>
            <a:spLocks noChangeShapeType="1"/>
          </p:cNvSpPr>
          <p:nvPr/>
        </p:nvSpPr>
        <p:spPr bwMode="auto">
          <a:xfrm>
            <a:off x="3143250" y="3743325"/>
            <a:ext cx="400050" cy="182336"/>
          </a:xfrm>
          <a:prstGeom prst="line">
            <a:avLst/>
          </a:prstGeom>
          <a:noFill/>
          <a:ln w="38100">
            <a:solidFill>
              <a:schemeClr val="tx1"/>
            </a:solidFill>
            <a:round/>
            <a:headEnd type="triangle" w="med" len="med"/>
            <a:tailEnd type="triangle" w="med" len="med"/>
          </a:ln>
        </p:spPr>
        <p:txBody>
          <a:bodyPr/>
          <a:lstStyle/>
          <a:p>
            <a:endParaRPr lang="en-US" sz="1350"/>
          </a:p>
        </p:txBody>
      </p:sp>
      <p:sp>
        <p:nvSpPr>
          <p:cNvPr id="28"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rPr>
              <a:t>Accountability Relationships</a:t>
            </a:r>
          </a:p>
        </p:txBody>
      </p:sp>
    </p:spTree>
    <p:extLst>
      <p:ext uri="{BB962C8B-B14F-4D97-AF65-F5344CB8AC3E}">
        <p14:creationId xmlns:p14="http://schemas.microsoft.com/office/powerpoint/2010/main" val="3090489299"/>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8"/>
          <p:cNvSpPr>
            <a:spLocks noGrp="1" noChangeArrowheads="1"/>
          </p:cNvSpPr>
          <p:nvPr>
            <p:ph type="title"/>
          </p:nvPr>
        </p:nvSpPr>
        <p:spPr>
          <a:solidFill>
            <a:srgbClr val="C1D150"/>
          </a:solidFill>
        </p:spPr>
        <p:txBody>
          <a:bodyPr rtlCol="0">
            <a:normAutofit fontScale="90000"/>
          </a:bodyPr>
          <a:lstStyle/>
          <a:p>
            <a:pPr defTabSz="891760">
              <a:defRPr/>
            </a:pPr>
            <a:r>
              <a:rPr lang="en-GB" b="1" dirty="0">
                <a:solidFill>
                  <a:schemeClr val="bg1"/>
                </a:solidFill>
              </a:rPr>
              <a:t>Accountability Relationships: [</a:t>
            </a:r>
            <a:r>
              <a:rPr lang="en-GB" b="1" i="1" dirty="0">
                <a:solidFill>
                  <a:schemeClr val="bg1"/>
                </a:solidFill>
              </a:rPr>
              <a:t>Country</a:t>
            </a:r>
            <a:r>
              <a:rPr lang="en-GB" b="1" dirty="0">
                <a:solidFill>
                  <a:schemeClr val="bg1"/>
                </a:solidFill>
              </a:rPr>
              <a:t>]</a:t>
            </a:r>
          </a:p>
        </p:txBody>
      </p:sp>
    </p:spTree>
    <p:extLst>
      <p:ext uri="{BB962C8B-B14F-4D97-AF65-F5344CB8AC3E}">
        <p14:creationId xmlns:p14="http://schemas.microsoft.com/office/powerpoint/2010/main" val="3267008267"/>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17934" y="2413170"/>
            <a:ext cx="2216987" cy="1067960"/>
            <a:chOff x="2833747" y="322356"/>
            <a:chExt cx="1200987" cy="801058"/>
          </a:xfrm>
        </p:grpSpPr>
        <p:sp>
          <p:nvSpPr>
            <p:cNvPr id="21" name="Rectangle 20"/>
            <p:cNvSpPr/>
            <p:nvPr/>
          </p:nvSpPr>
          <p:spPr>
            <a:xfrm>
              <a:off x="2833747" y="322356"/>
              <a:ext cx="1200987" cy="80105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ectangle 21"/>
            <p:cNvSpPr/>
            <p:nvPr/>
          </p:nvSpPr>
          <p:spPr>
            <a:xfrm>
              <a:off x="3003645" y="322356"/>
              <a:ext cx="1031088" cy="8010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en-GB" sz="1600" b="1" dirty="0">
                  <a:solidFill>
                    <a:srgbClr val="7030A0"/>
                  </a:solidFill>
                </a:rPr>
                <a:t>H</a:t>
              </a:r>
              <a:r>
                <a:rPr lang="en-GB" sz="1600" b="1" kern="1200" dirty="0">
                  <a:solidFill>
                    <a:srgbClr val="7030A0"/>
                  </a:solidFill>
                </a:rPr>
                <a:t>umanitarian actors </a:t>
              </a:r>
              <a:r>
                <a:rPr lang="en-GB" sz="1600" b="1" kern="1200" dirty="0">
                  <a:solidFill>
                    <a:schemeClr val="tx1"/>
                  </a:solidFill>
                </a:rPr>
                <a:t>NOT</a:t>
              </a:r>
              <a:r>
                <a:rPr lang="en-GB" sz="1600" kern="1200" dirty="0">
                  <a:solidFill>
                    <a:schemeClr val="tx1"/>
                  </a:solidFill>
                </a:rPr>
                <a:t> accountable to cluster leads</a:t>
              </a:r>
            </a:p>
          </p:txBody>
        </p:sp>
      </p:grpSp>
      <p:sp>
        <p:nvSpPr>
          <p:cNvPr id="44" name="Rectangle 6"/>
          <p:cNvSpPr>
            <a:spLocks noChangeArrowheads="1"/>
          </p:cNvSpPr>
          <p:nvPr/>
        </p:nvSpPr>
        <p:spPr bwMode="auto">
          <a:xfrm>
            <a:off x="417934" y="1300970"/>
            <a:ext cx="2217602" cy="900234"/>
          </a:xfrm>
          <a:prstGeom prst="rect">
            <a:avLst/>
          </a:prstGeom>
          <a:solidFill>
            <a:srgbClr val="CC0000"/>
          </a:solidFill>
          <a:ln w="9525">
            <a:noFill/>
            <a:miter lim="800000"/>
            <a:headEnd/>
            <a:tailEnd/>
          </a:ln>
        </p:spPr>
        <p:txBody>
          <a:bodyPr wrap="square" lIns="68568" tIns="34284" rIns="68568" bIns="34284">
            <a:spAutoFit/>
          </a:bodyPr>
          <a:lstStyle/>
          <a:p>
            <a:pPr marL="133350" indent="-133350" algn="ctr">
              <a:defRPr/>
            </a:pPr>
            <a:r>
              <a:rPr lang="en-US" b="1" dirty="0">
                <a:solidFill>
                  <a:schemeClr val="bg1"/>
                </a:solidFill>
              </a:rPr>
              <a:t>What </a:t>
            </a:r>
            <a:r>
              <a:rPr lang="en-US" b="1" dirty="0" err="1">
                <a:solidFill>
                  <a:schemeClr val="bg1"/>
                </a:solidFill>
              </a:rPr>
              <a:t>organisations</a:t>
            </a:r>
            <a:r>
              <a:rPr lang="en-US" b="1" dirty="0">
                <a:solidFill>
                  <a:schemeClr val="bg1"/>
                </a:solidFill>
              </a:rPr>
              <a:t> are formally responsible for </a:t>
            </a:r>
          </a:p>
        </p:txBody>
      </p:sp>
      <p:grpSp>
        <p:nvGrpSpPr>
          <p:cNvPr id="14" name="Group 13"/>
          <p:cNvGrpSpPr/>
          <p:nvPr/>
        </p:nvGrpSpPr>
        <p:grpSpPr>
          <a:xfrm>
            <a:off x="2402564" y="1505727"/>
            <a:ext cx="1672569" cy="1672569"/>
            <a:chOff x="2193220" y="2093"/>
            <a:chExt cx="800658" cy="800658"/>
          </a:xfrm>
          <a:solidFill>
            <a:srgbClr val="8064A2"/>
          </a:solidFill>
        </p:grpSpPr>
        <p:sp>
          <p:nvSpPr>
            <p:cNvPr id="15" name="Oval 14"/>
            <p:cNvSpPr/>
            <p:nvPr/>
          </p:nvSpPr>
          <p:spPr>
            <a:xfrm>
              <a:off x="2193220" y="2093"/>
              <a:ext cx="800658" cy="80065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Oval 10"/>
            <p:cNvSpPr/>
            <p:nvPr/>
          </p:nvSpPr>
          <p:spPr>
            <a:xfrm>
              <a:off x="2214296" y="113725"/>
              <a:ext cx="758506" cy="56615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GB" b="1" kern="1200" dirty="0"/>
                <a:t>Formal Accountability</a:t>
              </a:r>
              <a:endParaRPr lang="en-US" b="1" kern="1200" dirty="0"/>
            </a:p>
          </p:txBody>
        </p:sp>
      </p:grpSp>
      <p:sp>
        <p:nvSpPr>
          <p:cNvPr id="8" name="Rectangle 18"/>
          <p:cNvSpPr>
            <a:spLocks noGrp="1" noChangeArrowheads="1"/>
          </p:cNvSpPr>
          <p:nvPr>
            <p:ph type="title"/>
          </p:nvPr>
        </p:nvSpPr>
        <p:spPr>
          <a:solidFill>
            <a:srgbClr val="C1D150"/>
          </a:solidFill>
        </p:spPr>
        <p:txBody>
          <a:bodyPr rtlCol="0">
            <a:normAutofit/>
          </a:bodyPr>
          <a:lstStyle/>
          <a:p>
            <a:pPr defTabSz="891760">
              <a:defRPr/>
            </a:pPr>
            <a:r>
              <a:rPr lang="en-GB" dirty="0"/>
              <a:t>Organisational </a:t>
            </a:r>
            <a:r>
              <a:rPr lang="en-GB" b="1" dirty="0">
                <a:solidFill>
                  <a:schemeClr val="bg1"/>
                </a:solidFill>
              </a:rPr>
              <a:t>Accountability</a:t>
            </a:r>
          </a:p>
        </p:txBody>
      </p:sp>
      <p:sp>
        <p:nvSpPr>
          <p:cNvPr id="214022" name="Rectangle 6"/>
          <p:cNvSpPr>
            <a:spLocks noChangeArrowheads="1"/>
          </p:cNvSpPr>
          <p:nvPr/>
        </p:nvSpPr>
        <p:spPr bwMode="auto">
          <a:xfrm>
            <a:off x="6202350" y="1388684"/>
            <a:ext cx="2417149" cy="900234"/>
          </a:xfrm>
          <a:prstGeom prst="rect">
            <a:avLst/>
          </a:prstGeom>
          <a:solidFill>
            <a:srgbClr val="CC0000"/>
          </a:solidFill>
          <a:ln w="9525">
            <a:noFill/>
            <a:miter lim="800000"/>
            <a:headEnd/>
            <a:tailEnd/>
          </a:ln>
        </p:spPr>
        <p:txBody>
          <a:bodyPr wrap="square" lIns="68568" tIns="34284" rIns="68568" bIns="34284">
            <a:spAutoFit/>
          </a:bodyPr>
          <a:lstStyle/>
          <a:p>
            <a:pPr marL="133350" indent="-133350" algn="ctr">
              <a:defRPr/>
            </a:pPr>
            <a:r>
              <a:rPr lang="en-US" b="1" dirty="0">
                <a:solidFill>
                  <a:schemeClr val="bg1"/>
                </a:solidFill>
              </a:rPr>
              <a:t>Is the key for an effective and efficient cluster!</a:t>
            </a:r>
          </a:p>
        </p:txBody>
      </p:sp>
      <p:grpSp>
        <p:nvGrpSpPr>
          <p:cNvPr id="12" name="Group 11"/>
          <p:cNvGrpSpPr/>
          <p:nvPr/>
        </p:nvGrpSpPr>
        <p:grpSpPr>
          <a:xfrm>
            <a:off x="417935" y="3611435"/>
            <a:ext cx="2216987" cy="957547"/>
            <a:chOff x="2833748" y="1236845"/>
            <a:chExt cx="1200987" cy="833536"/>
          </a:xfrm>
        </p:grpSpPr>
        <p:sp>
          <p:nvSpPr>
            <p:cNvPr id="19" name="Rectangle 18"/>
            <p:cNvSpPr/>
            <p:nvPr/>
          </p:nvSpPr>
          <p:spPr>
            <a:xfrm>
              <a:off x="2833748" y="1253085"/>
              <a:ext cx="1200987" cy="80105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Rectangle 19"/>
            <p:cNvSpPr/>
            <p:nvPr/>
          </p:nvSpPr>
          <p:spPr>
            <a:xfrm>
              <a:off x="3003645" y="1236845"/>
              <a:ext cx="1008829" cy="8335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en-GB" sz="1600" b="1" kern="1200" dirty="0">
                  <a:solidFill>
                    <a:srgbClr val="7030A0"/>
                  </a:solidFill>
                </a:rPr>
                <a:t>Non-UN actors </a:t>
              </a:r>
              <a:r>
                <a:rPr lang="en-GB" sz="1600" b="1" kern="1200" dirty="0">
                  <a:solidFill>
                    <a:schemeClr val="tx1"/>
                  </a:solidFill>
                </a:rPr>
                <a:t>NOT </a:t>
              </a:r>
              <a:r>
                <a:rPr lang="en-GB" sz="1600" kern="1200" dirty="0">
                  <a:solidFill>
                    <a:schemeClr val="tx1"/>
                  </a:solidFill>
                </a:rPr>
                <a:t>accountable to UN agencies</a:t>
              </a:r>
            </a:p>
          </p:txBody>
        </p:sp>
      </p:grpSp>
      <p:grpSp>
        <p:nvGrpSpPr>
          <p:cNvPr id="13" name="Group 12"/>
          <p:cNvGrpSpPr/>
          <p:nvPr/>
        </p:nvGrpSpPr>
        <p:grpSpPr>
          <a:xfrm>
            <a:off x="417936" y="4681729"/>
            <a:ext cx="2217600" cy="1069200"/>
            <a:chOff x="2833747" y="1924473"/>
            <a:chExt cx="1502585" cy="1069200"/>
          </a:xfrm>
        </p:grpSpPr>
        <p:sp>
          <p:nvSpPr>
            <p:cNvPr id="17" name="Rectangle 16"/>
            <p:cNvSpPr/>
            <p:nvPr/>
          </p:nvSpPr>
          <p:spPr>
            <a:xfrm>
              <a:off x="2833747" y="1924473"/>
              <a:ext cx="1502585" cy="106920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Rectangle 17"/>
            <p:cNvSpPr/>
            <p:nvPr/>
          </p:nvSpPr>
          <p:spPr>
            <a:xfrm>
              <a:off x="3025904" y="1924473"/>
              <a:ext cx="1282169" cy="106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en-GB" sz="1600" b="1" dirty="0">
                  <a:solidFill>
                    <a:schemeClr val="tx1"/>
                  </a:solidFill>
                  <a:cs typeface="Times New Roman" pitchFamily="18" charset="0"/>
                </a:rPr>
                <a:t>O</a:t>
              </a:r>
              <a:r>
                <a:rPr lang="en-GB" sz="1600" b="1" kern="1200" dirty="0">
                  <a:solidFill>
                    <a:schemeClr val="tx1"/>
                  </a:solidFill>
                  <a:cs typeface="Times New Roman" pitchFamily="18" charset="0"/>
                </a:rPr>
                <a:t>nly</a:t>
              </a:r>
              <a:r>
                <a:rPr lang="en-GB" sz="1600" kern="1200" dirty="0">
                  <a:solidFill>
                    <a:schemeClr val="tx1"/>
                  </a:solidFill>
                  <a:cs typeface="Times New Roman" pitchFamily="18" charset="0"/>
                </a:rPr>
                <a:t> held accountable for specific commitments</a:t>
              </a:r>
              <a:endParaRPr lang="en-US" sz="1600" kern="1200" dirty="0">
                <a:solidFill>
                  <a:schemeClr val="tx1"/>
                </a:solidFill>
              </a:endParaRPr>
            </a:p>
          </p:txBody>
        </p:sp>
      </p:grpSp>
      <p:grpSp>
        <p:nvGrpSpPr>
          <p:cNvPr id="23" name="Group 22"/>
          <p:cNvGrpSpPr/>
          <p:nvPr/>
        </p:nvGrpSpPr>
        <p:grpSpPr>
          <a:xfrm>
            <a:off x="6382943" y="2461395"/>
            <a:ext cx="2217600" cy="552853"/>
            <a:chOff x="1762688" y="257548"/>
            <a:chExt cx="963690" cy="642781"/>
          </a:xfrm>
        </p:grpSpPr>
        <p:sp>
          <p:nvSpPr>
            <p:cNvPr id="42" name="Rectangle 41"/>
            <p:cNvSpPr/>
            <p:nvPr/>
          </p:nvSpPr>
          <p:spPr>
            <a:xfrm>
              <a:off x="1762688" y="257548"/>
              <a:ext cx="963690" cy="64278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3" name="Rectangle 42"/>
            <p:cNvSpPr/>
            <p:nvPr/>
          </p:nvSpPr>
          <p:spPr>
            <a:xfrm>
              <a:off x="1916879" y="257548"/>
              <a:ext cx="809499" cy="6427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en-GB" sz="1600" kern="1200" dirty="0"/>
                <a:t>Shared </a:t>
              </a:r>
              <a:r>
                <a:rPr lang="en-GB" sz="1600" dirty="0"/>
                <a:t>aims and collective </a:t>
              </a:r>
              <a:r>
                <a:rPr lang="en-GB" sz="1600" kern="1200" dirty="0"/>
                <a:t>outcomes</a:t>
              </a:r>
              <a:endParaRPr lang="en-US" sz="1600" kern="1200" dirty="0"/>
            </a:p>
          </p:txBody>
        </p:sp>
      </p:grpSp>
      <p:grpSp>
        <p:nvGrpSpPr>
          <p:cNvPr id="25" name="Group 24"/>
          <p:cNvGrpSpPr/>
          <p:nvPr/>
        </p:nvGrpSpPr>
        <p:grpSpPr>
          <a:xfrm>
            <a:off x="6382943" y="3755313"/>
            <a:ext cx="2217600" cy="594000"/>
            <a:chOff x="1762688" y="1543110"/>
            <a:chExt cx="963690" cy="642781"/>
          </a:xfrm>
        </p:grpSpPr>
        <p:sp>
          <p:nvSpPr>
            <p:cNvPr id="38" name="Rectangle 37"/>
            <p:cNvSpPr/>
            <p:nvPr/>
          </p:nvSpPr>
          <p:spPr>
            <a:xfrm>
              <a:off x="1762688" y="1543110"/>
              <a:ext cx="963690" cy="64278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Rectangle 38"/>
            <p:cNvSpPr/>
            <p:nvPr/>
          </p:nvSpPr>
          <p:spPr>
            <a:xfrm>
              <a:off x="1916879" y="1543110"/>
              <a:ext cx="809499" cy="6427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en-GB" sz="1600" kern="1200" dirty="0"/>
                <a:t>Open, transparent dialogue</a:t>
              </a:r>
              <a:endParaRPr lang="en-US" sz="1600" kern="1200" dirty="0"/>
            </a:p>
          </p:txBody>
        </p:sp>
      </p:grpSp>
      <p:grpSp>
        <p:nvGrpSpPr>
          <p:cNvPr id="26" name="Group 25"/>
          <p:cNvGrpSpPr/>
          <p:nvPr/>
        </p:nvGrpSpPr>
        <p:grpSpPr>
          <a:xfrm>
            <a:off x="6382943" y="4441411"/>
            <a:ext cx="2217600" cy="554400"/>
            <a:chOff x="1762688" y="2185892"/>
            <a:chExt cx="963690" cy="642781"/>
          </a:xfrm>
        </p:grpSpPr>
        <p:sp>
          <p:nvSpPr>
            <p:cNvPr id="36" name="Rectangle 35"/>
            <p:cNvSpPr/>
            <p:nvPr/>
          </p:nvSpPr>
          <p:spPr>
            <a:xfrm>
              <a:off x="1762688" y="2185892"/>
              <a:ext cx="963690" cy="64278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37" name="Rectangle 36"/>
            <p:cNvSpPr/>
            <p:nvPr/>
          </p:nvSpPr>
          <p:spPr>
            <a:xfrm>
              <a:off x="1916879" y="2185892"/>
              <a:ext cx="809499" cy="6427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en-GB" sz="1600" kern="1200" dirty="0"/>
                <a:t>Joint responsibility</a:t>
              </a:r>
              <a:endParaRPr lang="en-US" sz="1600" kern="1200" dirty="0"/>
            </a:p>
          </p:txBody>
        </p:sp>
      </p:grpSp>
      <p:grpSp>
        <p:nvGrpSpPr>
          <p:cNvPr id="27" name="Group 26"/>
          <p:cNvGrpSpPr/>
          <p:nvPr/>
        </p:nvGrpSpPr>
        <p:grpSpPr>
          <a:xfrm>
            <a:off x="6382943" y="5087908"/>
            <a:ext cx="2217600" cy="908069"/>
            <a:chOff x="1762688" y="2828673"/>
            <a:chExt cx="963690" cy="642781"/>
          </a:xfrm>
        </p:grpSpPr>
        <p:sp>
          <p:nvSpPr>
            <p:cNvPr id="34" name="Rectangle 33"/>
            <p:cNvSpPr/>
            <p:nvPr/>
          </p:nvSpPr>
          <p:spPr>
            <a:xfrm>
              <a:off x="1762688" y="2828673"/>
              <a:ext cx="963690" cy="64278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5" name="Rectangle 34"/>
            <p:cNvSpPr/>
            <p:nvPr/>
          </p:nvSpPr>
          <p:spPr>
            <a:xfrm>
              <a:off x="1916879" y="2828673"/>
              <a:ext cx="809499" cy="6427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en-GB" sz="1600" kern="1200" dirty="0"/>
                <a:t>Interest in regularly improving functions and coordination</a:t>
              </a:r>
              <a:endParaRPr lang="en-US" sz="1600" kern="1200" dirty="0"/>
            </a:p>
          </p:txBody>
        </p:sp>
      </p:grpSp>
      <p:grpSp>
        <p:nvGrpSpPr>
          <p:cNvPr id="29" name="Group 28"/>
          <p:cNvGrpSpPr/>
          <p:nvPr/>
        </p:nvGrpSpPr>
        <p:grpSpPr>
          <a:xfrm>
            <a:off x="4840008" y="1506318"/>
            <a:ext cx="1671386" cy="1671386"/>
            <a:chOff x="1248720" y="564"/>
            <a:chExt cx="642460" cy="642460"/>
          </a:xfrm>
          <a:solidFill>
            <a:srgbClr val="8064A2"/>
          </a:solidFill>
        </p:grpSpPr>
        <p:sp>
          <p:nvSpPr>
            <p:cNvPr id="30" name="Oval 29"/>
            <p:cNvSpPr/>
            <p:nvPr/>
          </p:nvSpPr>
          <p:spPr>
            <a:xfrm>
              <a:off x="1248720" y="564"/>
              <a:ext cx="642460" cy="64246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Oval 16"/>
            <p:cNvSpPr/>
            <p:nvPr/>
          </p:nvSpPr>
          <p:spPr>
            <a:xfrm>
              <a:off x="1248720" y="94650"/>
              <a:ext cx="642460" cy="454288"/>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r>
                <a:rPr lang="en-GB" b="1" kern="1200" dirty="0"/>
                <a:t>Mutual Accountability</a:t>
              </a:r>
              <a:endParaRPr lang="en-US" b="1" kern="1200" dirty="0"/>
            </a:p>
          </p:txBody>
        </p:sp>
      </p:grpSp>
      <p:grpSp>
        <p:nvGrpSpPr>
          <p:cNvPr id="24" name="Group 23"/>
          <p:cNvGrpSpPr/>
          <p:nvPr/>
        </p:nvGrpSpPr>
        <p:grpSpPr>
          <a:xfrm>
            <a:off x="6382943" y="3107581"/>
            <a:ext cx="2217600" cy="592767"/>
            <a:chOff x="1762688" y="900330"/>
            <a:chExt cx="963690" cy="356360"/>
          </a:xfrm>
        </p:grpSpPr>
        <p:sp>
          <p:nvSpPr>
            <p:cNvPr id="40" name="Rectangle 39"/>
            <p:cNvSpPr/>
            <p:nvPr/>
          </p:nvSpPr>
          <p:spPr>
            <a:xfrm>
              <a:off x="1762688" y="900330"/>
              <a:ext cx="963690" cy="333294"/>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1" name="Rectangle 40"/>
            <p:cNvSpPr/>
            <p:nvPr/>
          </p:nvSpPr>
          <p:spPr>
            <a:xfrm>
              <a:off x="1916878" y="923396"/>
              <a:ext cx="809499" cy="3332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en-GB" sz="1600" kern="1200" dirty="0"/>
                <a:t>Shared decision making</a:t>
              </a:r>
              <a:endParaRPr lang="en-US" sz="1600" kern="1200" dirty="0"/>
            </a:p>
          </p:txBody>
        </p:sp>
      </p:grpSp>
      <p:grpSp>
        <p:nvGrpSpPr>
          <p:cNvPr id="45" name="Group 44"/>
          <p:cNvGrpSpPr/>
          <p:nvPr/>
        </p:nvGrpSpPr>
        <p:grpSpPr>
          <a:xfrm>
            <a:off x="3199395" y="3309260"/>
            <a:ext cx="2363372" cy="2441669"/>
            <a:chOff x="2193220" y="2093"/>
            <a:chExt cx="800658" cy="800658"/>
          </a:xfrm>
          <a:solidFill>
            <a:schemeClr val="accent5"/>
          </a:solidFill>
        </p:grpSpPr>
        <p:sp>
          <p:nvSpPr>
            <p:cNvPr id="46" name="Oval 45"/>
            <p:cNvSpPr/>
            <p:nvPr/>
          </p:nvSpPr>
          <p:spPr>
            <a:xfrm>
              <a:off x="2193220" y="2093"/>
              <a:ext cx="800658" cy="80065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Oval 10"/>
            <p:cNvSpPr/>
            <p:nvPr/>
          </p:nvSpPr>
          <p:spPr>
            <a:xfrm>
              <a:off x="2284214" y="123493"/>
              <a:ext cx="618218" cy="53780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GB" b="1" dirty="0"/>
                <a:t>Getting the best possible results for affected people</a:t>
              </a:r>
              <a:endParaRPr lang="en-US" b="1" kern="1200" dirty="0"/>
            </a:p>
          </p:txBody>
        </p:sp>
      </p:grpSp>
    </p:spTree>
    <p:extLst>
      <p:ext uri="{BB962C8B-B14F-4D97-AF65-F5344CB8AC3E}">
        <p14:creationId xmlns:p14="http://schemas.microsoft.com/office/powerpoint/2010/main" val="1590040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ppt_w</p:attrName>
                                        </p:attrNameLst>
                                      </p:cBhvr>
                                      <p:tavLst>
                                        <p:tav tm="0">
                                          <p:val>
                                            <p:fltVal val="0"/>
                                          </p:val>
                                        </p:tav>
                                        <p:tav tm="100000">
                                          <p:val>
                                            <p:strVal val="#ppt_w"/>
                                          </p:val>
                                        </p:tav>
                                      </p:tavLst>
                                    </p:anim>
                                    <p:anim calcmode="lin" valueType="num">
                                      <p:cBhvr>
                                        <p:cTn id="27" dur="500" fill="hold"/>
                                        <p:tgtEl>
                                          <p:spTgt spid="29"/>
                                        </p:tgtEl>
                                        <p:attrNameLst>
                                          <p:attrName>ppt_h</p:attrName>
                                        </p:attrNameLst>
                                      </p:cBhvr>
                                      <p:tavLst>
                                        <p:tav tm="0">
                                          <p:val>
                                            <p:fltVal val="0"/>
                                          </p:val>
                                        </p:tav>
                                        <p:tav tm="100000">
                                          <p:val>
                                            <p:strVal val="#ppt_h"/>
                                          </p:val>
                                        </p:tav>
                                      </p:tavLst>
                                    </p:anim>
                                    <p:animEffect transition="in" filter="fade">
                                      <p:cBhvr>
                                        <p:cTn id="28" dur="500"/>
                                        <p:tgtEl>
                                          <p:spTgt spid="29"/>
                                        </p:tgtEl>
                                      </p:cBhvr>
                                    </p:animEffec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214022"/>
                                        </p:tgtEl>
                                        <p:attrNameLst>
                                          <p:attrName>style.visibility</p:attrName>
                                        </p:attrNameLst>
                                      </p:cBhvr>
                                      <p:to>
                                        <p:strVal val="visible"/>
                                      </p:to>
                                    </p:set>
                                  </p:childTnLst>
                                </p:cTn>
                              </p:par>
                              <p:par>
                                <p:cTn id="32" presetID="32" presetClass="emph" presetSubtype="0" fill="hold" grpId="1" nodeType="withEffect">
                                  <p:stCondLst>
                                    <p:cond delay="0"/>
                                  </p:stCondLst>
                                  <p:childTnLst>
                                    <p:animRot by="120000">
                                      <p:cBhvr>
                                        <p:cTn id="33" dur="100" fill="hold">
                                          <p:stCondLst>
                                            <p:cond delay="0"/>
                                          </p:stCondLst>
                                        </p:cTn>
                                        <p:tgtEl>
                                          <p:spTgt spid="214022"/>
                                        </p:tgtEl>
                                        <p:attrNameLst>
                                          <p:attrName>r</p:attrName>
                                        </p:attrNameLst>
                                      </p:cBhvr>
                                    </p:animRot>
                                    <p:animRot by="-240000">
                                      <p:cBhvr>
                                        <p:cTn id="34" dur="200" fill="hold">
                                          <p:stCondLst>
                                            <p:cond delay="200"/>
                                          </p:stCondLst>
                                        </p:cTn>
                                        <p:tgtEl>
                                          <p:spTgt spid="214022"/>
                                        </p:tgtEl>
                                        <p:attrNameLst>
                                          <p:attrName>r</p:attrName>
                                        </p:attrNameLst>
                                      </p:cBhvr>
                                    </p:animRot>
                                    <p:animRot by="240000">
                                      <p:cBhvr>
                                        <p:cTn id="35" dur="200" fill="hold">
                                          <p:stCondLst>
                                            <p:cond delay="400"/>
                                          </p:stCondLst>
                                        </p:cTn>
                                        <p:tgtEl>
                                          <p:spTgt spid="214022"/>
                                        </p:tgtEl>
                                        <p:attrNameLst>
                                          <p:attrName>r</p:attrName>
                                        </p:attrNameLst>
                                      </p:cBhvr>
                                    </p:animRot>
                                    <p:animRot by="-240000">
                                      <p:cBhvr>
                                        <p:cTn id="36" dur="200" fill="hold">
                                          <p:stCondLst>
                                            <p:cond delay="600"/>
                                          </p:stCondLst>
                                        </p:cTn>
                                        <p:tgtEl>
                                          <p:spTgt spid="214022"/>
                                        </p:tgtEl>
                                        <p:attrNameLst>
                                          <p:attrName>r</p:attrName>
                                        </p:attrNameLst>
                                      </p:cBhvr>
                                    </p:animRot>
                                    <p:animRot by="120000">
                                      <p:cBhvr>
                                        <p:cTn id="37" dur="200" fill="hold">
                                          <p:stCondLst>
                                            <p:cond delay="800"/>
                                          </p:stCondLst>
                                        </p:cTn>
                                        <p:tgtEl>
                                          <p:spTgt spid="214022"/>
                                        </p:tgtEl>
                                        <p:attrNameLst>
                                          <p:attrName>r</p:attrName>
                                        </p:attrNameLst>
                                      </p:cBhvr>
                                    </p:animRot>
                                  </p:childTnLst>
                                </p:cTn>
                              </p:par>
                            </p:childTnLst>
                          </p:cTn>
                        </p:par>
                        <p:par>
                          <p:cTn id="38" fill="hold">
                            <p:stCondLst>
                              <p:cond delay="1500"/>
                            </p:stCondLst>
                            <p:childTnLst>
                              <p:par>
                                <p:cTn id="39" presetID="22" presetClass="entr" presetSubtype="1"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childTnLst>
                          </p:cTn>
                        </p:par>
                        <p:par>
                          <p:cTn id="42" fill="hold">
                            <p:stCondLst>
                              <p:cond delay="2000"/>
                            </p:stCondLst>
                            <p:childTnLst>
                              <p:par>
                                <p:cTn id="43" presetID="22" presetClass="entr" presetSubtype="1"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2500"/>
                            </p:stCondLst>
                            <p:childTnLst>
                              <p:par>
                                <p:cTn id="47" presetID="22" presetClass="entr" presetSubtype="1"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up)">
                                      <p:cBhvr>
                                        <p:cTn id="49" dur="500"/>
                                        <p:tgtEl>
                                          <p:spTgt spid="25"/>
                                        </p:tgtEl>
                                      </p:cBhvr>
                                    </p:animEffect>
                                  </p:childTnLst>
                                </p:cTn>
                              </p:par>
                            </p:childTnLst>
                          </p:cTn>
                        </p:par>
                        <p:par>
                          <p:cTn id="50" fill="hold">
                            <p:stCondLst>
                              <p:cond delay="3000"/>
                            </p:stCondLst>
                            <p:childTnLst>
                              <p:par>
                                <p:cTn id="51" presetID="22" presetClass="entr" presetSubtype="1" fill="hold"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up)">
                                      <p:cBhvr>
                                        <p:cTn id="53" dur="500"/>
                                        <p:tgtEl>
                                          <p:spTgt spid="26"/>
                                        </p:tgtEl>
                                      </p:cBhvr>
                                    </p:animEffect>
                                  </p:childTnLst>
                                </p:cTn>
                              </p:par>
                            </p:childTnLst>
                          </p:cTn>
                        </p:par>
                        <p:par>
                          <p:cTn id="54" fill="hold">
                            <p:stCondLst>
                              <p:cond delay="3500"/>
                            </p:stCondLst>
                            <p:childTnLst>
                              <p:par>
                                <p:cTn id="55" presetID="22" presetClass="entr" presetSubtype="1"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up)">
                                      <p:cBhvr>
                                        <p:cTn id="57" dur="500"/>
                                        <p:tgtEl>
                                          <p:spTgt spid="27"/>
                                        </p:tgtEl>
                                      </p:cBhvr>
                                    </p:animEffect>
                                  </p:childTnLst>
                                </p:cTn>
                              </p:par>
                            </p:childTnLst>
                          </p:cTn>
                        </p:par>
                        <p:par>
                          <p:cTn id="58" fill="hold">
                            <p:stCondLst>
                              <p:cond delay="4000"/>
                            </p:stCondLst>
                            <p:childTnLst>
                              <p:par>
                                <p:cTn id="59" presetID="1" presetClass="entr" presetSubtype="0"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par>
                                <p:cTn id="61" presetID="32" presetClass="emph" presetSubtype="0" fill="hold" grpId="1" nodeType="withEffect">
                                  <p:stCondLst>
                                    <p:cond delay="0"/>
                                  </p:stCondLst>
                                  <p:childTnLst>
                                    <p:animRot by="120000">
                                      <p:cBhvr>
                                        <p:cTn id="62" dur="100" fill="hold">
                                          <p:stCondLst>
                                            <p:cond delay="0"/>
                                          </p:stCondLst>
                                        </p:cTn>
                                        <p:tgtEl>
                                          <p:spTgt spid="44"/>
                                        </p:tgtEl>
                                        <p:attrNameLst>
                                          <p:attrName>r</p:attrName>
                                        </p:attrNameLst>
                                      </p:cBhvr>
                                    </p:animRot>
                                    <p:animRot by="-240000">
                                      <p:cBhvr>
                                        <p:cTn id="63" dur="200" fill="hold">
                                          <p:stCondLst>
                                            <p:cond delay="200"/>
                                          </p:stCondLst>
                                        </p:cTn>
                                        <p:tgtEl>
                                          <p:spTgt spid="44"/>
                                        </p:tgtEl>
                                        <p:attrNameLst>
                                          <p:attrName>r</p:attrName>
                                        </p:attrNameLst>
                                      </p:cBhvr>
                                    </p:animRot>
                                    <p:animRot by="240000">
                                      <p:cBhvr>
                                        <p:cTn id="64" dur="200" fill="hold">
                                          <p:stCondLst>
                                            <p:cond delay="400"/>
                                          </p:stCondLst>
                                        </p:cTn>
                                        <p:tgtEl>
                                          <p:spTgt spid="44"/>
                                        </p:tgtEl>
                                        <p:attrNameLst>
                                          <p:attrName>r</p:attrName>
                                        </p:attrNameLst>
                                      </p:cBhvr>
                                    </p:animRot>
                                    <p:animRot by="-240000">
                                      <p:cBhvr>
                                        <p:cTn id="65" dur="200" fill="hold">
                                          <p:stCondLst>
                                            <p:cond delay="600"/>
                                          </p:stCondLst>
                                        </p:cTn>
                                        <p:tgtEl>
                                          <p:spTgt spid="44"/>
                                        </p:tgtEl>
                                        <p:attrNameLst>
                                          <p:attrName>r</p:attrName>
                                        </p:attrNameLst>
                                      </p:cBhvr>
                                    </p:animRot>
                                    <p:animRot by="120000">
                                      <p:cBhvr>
                                        <p:cTn id="66" dur="200" fill="hold">
                                          <p:stCondLst>
                                            <p:cond delay="800"/>
                                          </p:stCondLst>
                                        </p:cTn>
                                        <p:tgtEl>
                                          <p:spTgt spid="44"/>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ppt_w</p:attrName>
                                        </p:attrNameLst>
                                      </p:cBhvr>
                                      <p:tavLst>
                                        <p:tav tm="0">
                                          <p:val>
                                            <p:fltVal val="0"/>
                                          </p:val>
                                        </p:tav>
                                        <p:tav tm="100000">
                                          <p:val>
                                            <p:strVal val="#ppt_w"/>
                                          </p:val>
                                        </p:tav>
                                      </p:tavLst>
                                    </p:anim>
                                    <p:anim calcmode="lin" valueType="num">
                                      <p:cBhvr>
                                        <p:cTn id="72" dur="500" fill="hold"/>
                                        <p:tgtEl>
                                          <p:spTgt spid="45"/>
                                        </p:tgtEl>
                                        <p:attrNameLst>
                                          <p:attrName>ppt_h</p:attrName>
                                        </p:attrNameLst>
                                      </p:cBhvr>
                                      <p:tavLst>
                                        <p:tav tm="0">
                                          <p:val>
                                            <p:fltVal val="0"/>
                                          </p:val>
                                        </p:tav>
                                        <p:tav tm="100000">
                                          <p:val>
                                            <p:strVal val="#ppt_h"/>
                                          </p:val>
                                        </p:tav>
                                      </p:tavLst>
                                    </p:anim>
                                    <p:animEffect transition="in" filter="fade">
                                      <p:cBhvr>
                                        <p:cTn id="7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P spid="214022" grpId="0" animBg="1"/>
      <p:bldP spid="214022"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rPr>
              <a:t>Not just the Cluster Coordinators job!</a:t>
            </a:r>
          </a:p>
        </p:txBody>
      </p:sp>
      <p:sp>
        <p:nvSpPr>
          <p:cNvPr id="5" name="Slide Number Placeholder 4"/>
          <p:cNvSpPr>
            <a:spLocks noGrp="1"/>
          </p:cNvSpPr>
          <p:nvPr>
            <p:ph type="sldNum" sz="quarter" idx="12"/>
          </p:nvPr>
        </p:nvSpPr>
        <p:spPr>
          <a:prstGeom prst="rect">
            <a:avLst/>
          </a:prstGeom>
        </p:spPr>
        <p:txBody>
          <a:bodyPr/>
          <a:lstStyle/>
          <a:p>
            <a:fld id="{463A8DF2-A33D-47C5-8292-C15D51C2C28A}" type="slidenum">
              <a:rPr lang="fr-FR" smtClean="0"/>
              <a:t>26</a:t>
            </a:fld>
            <a:endParaRPr lang="fr-FR"/>
          </a:p>
        </p:txBody>
      </p:sp>
      <p:sp>
        <p:nvSpPr>
          <p:cNvPr id="3" name="Content Placeholder 2"/>
          <p:cNvSpPr>
            <a:spLocks noGrp="1"/>
          </p:cNvSpPr>
          <p:nvPr>
            <p:ph idx="4294967295"/>
          </p:nvPr>
        </p:nvSpPr>
        <p:spPr>
          <a:xfrm>
            <a:off x="0" y="3238500"/>
            <a:ext cx="8229600" cy="660400"/>
          </a:xfrm>
        </p:spPr>
        <p:txBody>
          <a:bodyPr>
            <a:normAutofit/>
          </a:bodyPr>
          <a:lstStyle/>
          <a:p>
            <a:pPr marL="0" indent="0" algn="ctr">
              <a:buNone/>
            </a:pPr>
            <a:r>
              <a:rPr lang="en-GB" dirty="0"/>
              <a:t>have a </a:t>
            </a:r>
            <a:r>
              <a:rPr lang="en-GB" b="1" dirty="0"/>
              <a:t>shared mutual responsibility </a:t>
            </a:r>
            <a:r>
              <a:rPr lang="en-GB" dirty="0"/>
              <a:t>to </a:t>
            </a:r>
          </a:p>
        </p:txBody>
      </p:sp>
      <p:sp>
        <p:nvSpPr>
          <p:cNvPr id="8" name="Rectangle 7"/>
          <p:cNvSpPr/>
          <p:nvPr/>
        </p:nvSpPr>
        <p:spPr>
          <a:xfrm>
            <a:off x="2850212" y="1822658"/>
            <a:ext cx="3443571" cy="584775"/>
          </a:xfrm>
          <a:prstGeom prst="rect">
            <a:avLst/>
          </a:prstGeom>
        </p:spPr>
        <p:txBody>
          <a:bodyPr wrap="none">
            <a:spAutoFit/>
          </a:bodyPr>
          <a:lstStyle/>
          <a:p>
            <a:r>
              <a:rPr lang="en-GB" sz="3200" b="1" i="1" dirty="0"/>
              <a:t>All</a:t>
            </a:r>
            <a:r>
              <a:rPr lang="en-GB" sz="3200" dirty="0"/>
              <a:t> cluster partners </a:t>
            </a:r>
            <a:endParaRPr lang="en-US" sz="3200" dirty="0"/>
          </a:p>
        </p:txBody>
      </p:sp>
      <p:sp>
        <p:nvSpPr>
          <p:cNvPr id="9" name="Rectangle 8"/>
          <p:cNvSpPr/>
          <p:nvPr/>
        </p:nvSpPr>
        <p:spPr>
          <a:xfrm>
            <a:off x="627017" y="2552978"/>
            <a:ext cx="7845753" cy="400110"/>
          </a:xfrm>
          <a:prstGeom prst="rect">
            <a:avLst/>
          </a:prstGeom>
        </p:spPr>
        <p:txBody>
          <a:bodyPr wrap="square">
            <a:spAutoFit/>
          </a:bodyPr>
          <a:lstStyle/>
          <a:p>
            <a:r>
              <a:rPr lang="en-GB" sz="2000" dirty="0"/>
              <a:t>(including CLAs in their role as implementer alongside other agencies) </a:t>
            </a:r>
            <a:endParaRPr lang="en-US" sz="2000" dirty="0"/>
          </a:p>
        </p:txBody>
      </p:sp>
      <p:sp>
        <p:nvSpPr>
          <p:cNvPr id="10" name="Rectangle 9"/>
          <p:cNvSpPr/>
          <p:nvPr/>
        </p:nvSpPr>
        <p:spPr>
          <a:xfrm>
            <a:off x="1267287" y="4204565"/>
            <a:ext cx="6609417" cy="1569660"/>
          </a:xfrm>
          <a:prstGeom prst="rect">
            <a:avLst/>
          </a:prstGeom>
        </p:spPr>
        <p:txBody>
          <a:bodyPr wrap="square">
            <a:spAutoFit/>
          </a:bodyPr>
          <a:lstStyle/>
          <a:p>
            <a:pPr algn="ctr"/>
            <a:r>
              <a:rPr lang="en-GB" sz="3200" b="1" dirty="0"/>
              <a:t>meet the humanitarian needs </a:t>
            </a:r>
            <a:r>
              <a:rPr lang="en-GB" sz="3200" dirty="0"/>
              <a:t>of affected people in a timely, effective and appropriate manner.</a:t>
            </a:r>
          </a:p>
        </p:txBody>
      </p:sp>
    </p:spTree>
    <p:extLst>
      <p:ext uri="{BB962C8B-B14F-4D97-AF65-F5344CB8AC3E}">
        <p14:creationId xmlns:p14="http://schemas.microsoft.com/office/powerpoint/2010/main" val="1058440576"/>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
          <p:cNvSpPr>
            <a:spLocks noGrp="1" noChangeArrowheads="1"/>
          </p:cNvSpPr>
          <p:nvPr>
            <p:ph type="title"/>
          </p:nvPr>
        </p:nvSpPr>
        <p:spPr>
          <a:solidFill>
            <a:srgbClr val="C1D150"/>
          </a:solidFill>
        </p:spPr>
        <p:txBody>
          <a:bodyPr vert="horz" lIns="91440" tIns="45720" rIns="91440" bIns="45720" rtlCol="0" anchor="ctr">
            <a:normAutofit/>
          </a:bodyPr>
          <a:lstStyle/>
          <a:p>
            <a:pPr defTabSz="891760"/>
            <a:r>
              <a:rPr lang="en-GB" b="1" dirty="0">
                <a:solidFill>
                  <a:schemeClr val="bg1"/>
                </a:solidFill>
                <a:latin typeface="Calibri" panose="020F0502020204030204" pitchFamily="34" charset="0"/>
              </a:rPr>
              <a:t>Key Messages:</a:t>
            </a:r>
          </a:p>
        </p:txBody>
      </p:sp>
      <p:grpSp>
        <p:nvGrpSpPr>
          <p:cNvPr id="2" name="Group 1"/>
          <p:cNvGrpSpPr/>
          <p:nvPr/>
        </p:nvGrpSpPr>
        <p:grpSpPr>
          <a:xfrm>
            <a:off x="1264042" y="5767607"/>
            <a:ext cx="6820218" cy="736439"/>
            <a:chOff x="1264042" y="5236789"/>
            <a:chExt cx="6820218" cy="736439"/>
          </a:xfrm>
        </p:grpSpPr>
        <p:pic>
          <p:nvPicPr>
            <p:cNvPr id="25" name="Picture 24"/>
            <p:cNvPicPr>
              <a:picLocks noChangeAspect="1"/>
            </p:cNvPicPr>
            <p:nvPr/>
          </p:nvPicPr>
          <p:blipFill>
            <a:blip r:embed="rId3"/>
            <a:stretch>
              <a:fillRect/>
            </a:stretch>
          </p:blipFill>
          <p:spPr>
            <a:xfrm>
              <a:off x="1264042" y="5236789"/>
              <a:ext cx="380185" cy="549548"/>
            </a:xfrm>
            <a:prstGeom prst="rect">
              <a:avLst/>
            </a:prstGeom>
          </p:spPr>
        </p:pic>
        <p:sp>
          <p:nvSpPr>
            <p:cNvPr id="16" name="Rectangle 15"/>
            <p:cNvSpPr/>
            <p:nvPr/>
          </p:nvSpPr>
          <p:spPr>
            <a:xfrm>
              <a:off x="1970518" y="5326897"/>
              <a:ext cx="6113742" cy="646331"/>
            </a:xfrm>
            <a:prstGeom prst="rect">
              <a:avLst/>
            </a:prstGeom>
          </p:spPr>
          <p:txBody>
            <a:bodyPr wrap="square">
              <a:spAutoFit/>
            </a:bodyPr>
            <a:lstStyle/>
            <a:p>
              <a:r>
                <a:rPr lang="en-GB" dirty="0">
                  <a:latin typeface="Calibri" charset="0"/>
                  <a:ea typeface="Calibri" charset="0"/>
                  <a:cs typeface="Calibri" charset="0"/>
                </a:rPr>
                <a:t>The cluster coordinator cannot assume sole responsibility </a:t>
              </a:r>
              <a:r>
                <a:rPr lang="mr-IN" dirty="0">
                  <a:latin typeface="Calibri" charset="0"/>
                  <a:ea typeface="Calibri" charset="0"/>
                  <a:cs typeface="Calibri" charset="0"/>
                </a:rPr>
                <a:t>–</a:t>
              </a:r>
              <a:r>
                <a:rPr lang="en-GB" dirty="0">
                  <a:latin typeface="Calibri" charset="0"/>
                  <a:ea typeface="Calibri" charset="0"/>
                  <a:cs typeface="Calibri" charset="0"/>
                </a:rPr>
                <a:t> it is a collective responsibility of all actors</a:t>
              </a:r>
            </a:p>
          </p:txBody>
        </p:sp>
      </p:grpSp>
      <p:grpSp>
        <p:nvGrpSpPr>
          <p:cNvPr id="8" name="Group 7"/>
          <p:cNvGrpSpPr/>
          <p:nvPr/>
        </p:nvGrpSpPr>
        <p:grpSpPr>
          <a:xfrm>
            <a:off x="1264042" y="1484509"/>
            <a:ext cx="6820218" cy="736439"/>
            <a:chOff x="1264042" y="1939501"/>
            <a:chExt cx="6820218" cy="736439"/>
          </a:xfrm>
        </p:grpSpPr>
        <p:sp>
          <p:nvSpPr>
            <p:cNvPr id="26" name="Rectangle 25"/>
            <p:cNvSpPr/>
            <p:nvPr/>
          </p:nvSpPr>
          <p:spPr>
            <a:xfrm>
              <a:off x="1970518" y="2029609"/>
              <a:ext cx="6113742" cy="646331"/>
            </a:xfrm>
            <a:prstGeom prst="rect">
              <a:avLst/>
            </a:prstGeom>
          </p:spPr>
          <p:txBody>
            <a:bodyPr wrap="square">
              <a:spAutoFit/>
            </a:bodyPr>
            <a:lstStyle/>
            <a:p>
              <a:r>
                <a:rPr lang="en-GB" dirty="0">
                  <a:latin typeface="Calibri" charset="0"/>
                  <a:ea typeface="Calibri" charset="0"/>
                  <a:cs typeface="Calibri" charset="0"/>
                </a:rPr>
                <a:t>The NCC has </a:t>
              </a:r>
              <a:r>
                <a:rPr lang="en-GB" b="1" dirty="0">
                  <a:latin typeface="Calibri" charset="0"/>
                  <a:ea typeface="Calibri" charset="0"/>
                  <a:cs typeface="Calibri" charset="0"/>
                </a:rPr>
                <a:t>clearly defined responsibilities, </a:t>
              </a:r>
              <a:r>
                <a:rPr lang="en-GB" dirty="0">
                  <a:latin typeface="Calibri" charset="0"/>
                  <a:ea typeface="Calibri" charset="0"/>
                  <a:cs typeface="Calibri" charset="0"/>
                </a:rPr>
                <a:t>as do other parts of the system (HC, HCT, etc</a:t>
              </a:r>
              <a:r>
                <a:rPr lang="en-GB" b="1" dirty="0">
                  <a:latin typeface="Calibri" charset="0"/>
                  <a:ea typeface="Calibri" charset="0"/>
                  <a:cs typeface="Calibri" charset="0"/>
                </a:rPr>
                <a:t>.)</a:t>
              </a:r>
              <a:endParaRPr lang="en-GB" dirty="0">
                <a:latin typeface="Calibri" charset="0"/>
                <a:ea typeface="Calibri" charset="0"/>
                <a:cs typeface="Calibri" charset="0"/>
              </a:endParaRPr>
            </a:p>
          </p:txBody>
        </p:sp>
        <p:pic>
          <p:nvPicPr>
            <p:cNvPr id="17" name="Picture 16"/>
            <p:cNvPicPr>
              <a:picLocks noChangeAspect="1"/>
            </p:cNvPicPr>
            <p:nvPr/>
          </p:nvPicPr>
          <p:blipFill>
            <a:blip r:embed="rId3"/>
            <a:stretch>
              <a:fillRect/>
            </a:stretch>
          </p:blipFill>
          <p:spPr>
            <a:xfrm>
              <a:off x="1264042" y="1939501"/>
              <a:ext cx="380185" cy="549548"/>
            </a:xfrm>
            <a:prstGeom prst="rect">
              <a:avLst/>
            </a:prstGeom>
          </p:spPr>
        </p:pic>
      </p:grpSp>
      <p:grpSp>
        <p:nvGrpSpPr>
          <p:cNvPr id="6" name="Group 5"/>
          <p:cNvGrpSpPr/>
          <p:nvPr/>
        </p:nvGrpSpPr>
        <p:grpSpPr>
          <a:xfrm>
            <a:off x="1266152" y="3487559"/>
            <a:ext cx="6818108" cy="646331"/>
            <a:chOff x="1266152" y="4089301"/>
            <a:chExt cx="6818108" cy="646331"/>
          </a:xfrm>
        </p:grpSpPr>
        <p:sp>
          <p:nvSpPr>
            <p:cNvPr id="14" name="Rectangle 13"/>
            <p:cNvSpPr/>
            <p:nvPr/>
          </p:nvSpPr>
          <p:spPr>
            <a:xfrm>
              <a:off x="1970518" y="4089301"/>
              <a:ext cx="6113742" cy="646331"/>
            </a:xfrm>
            <a:prstGeom prst="rect">
              <a:avLst/>
            </a:prstGeom>
          </p:spPr>
          <p:txBody>
            <a:bodyPr wrap="square">
              <a:spAutoFit/>
            </a:bodyPr>
            <a:lstStyle/>
            <a:p>
              <a:r>
                <a:rPr lang="en-GB" dirty="0">
                  <a:latin typeface="Calibri" charset="0"/>
                  <a:ea typeface="Calibri" charset="0"/>
                  <a:cs typeface="Calibri" charset="0"/>
                </a:rPr>
                <a:t>A management structure of </a:t>
              </a:r>
              <a:r>
                <a:rPr lang="en-GB" b="1" dirty="0">
                  <a:latin typeface="Calibri" charset="0"/>
                  <a:ea typeface="Calibri" charset="0"/>
                  <a:cs typeface="Calibri" charset="0"/>
                </a:rPr>
                <a:t>strategic and working groups</a:t>
              </a:r>
              <a:r>
                <a:rPr lang="en-GB" dirty="0">
                  <a:latin typeface="Calibri" charset="0"/>
                  <a:ea typeface="Calibri" charset="0"/>
                  <a:cs typeface="Calibri" charset="0"/>
                </a:rPr>
                <a:t> can help ensure they link effectively to the cluster and other actors.</a:t>
              </a:r>
            </a:p>
          </p:txBody>
        </p:sp>
        <p:pic>
          <p:nvPicPr>
            <p:cNvPr id="21" name="Picture 20"/>
            <p:cNvPicPr>
              <a:picLocks noChangeAspect="1"/>
            </p:cNvPicPr>
            <p:nvPr/>
          </p:nvPicPr>
          <p:blipFill>
            <a:blip r:embed="rId3"/>
            <a:stretch>
              <a:fillRect/>
            </a:stretch>
          </p:blipFill>
          <p:spPr>
            <a:xfrm>
              <a:off x="1266152" y="4137692"/>
              <a:ext cx="380185" cy="549548"/>
            </a:xfrm>
            <a:prstGeom prst="rect">
              <a:avLst/>
            </a:prstGeom>
          </p:spPr>
        </p:pic>
      </p:grpSp>
      <p:grpSp>
        <p:nvGrpSpPr>
          <p:cNvPr id="7" name="Group 6"/>
          <p:cNvGrpSpPr/>
          <p:nvPr/>
        </p:nvGrpSpPr>
        <p:grpSpPr>
          <a:xfrm>
            <a:off x="1264042" y="2531088"/>
            <a:ext cx="6820218" cy="646331"/>
            <a:chOff x="1264042" y="2994298"/>
            <a:chExt cx="6820218" cy="646331"/>
          </a:xfrm>
        </p:grpSpPr>
        <p:pic>
          <p:nvPicPr>
            <p:cNvPr id="22" name="Picture 21"/>
            <p:cNvPicPr>
              <a:picLocks noChangeAspect="1"/>
            </p:cNvPicPr>
            <p:nvPr/>
          </p:nvPicPr>
          <p:blipFill>
            <a:blip r:embed="rId3"/>
            <a:stretch>
              <a:fillRect/>
            </a:stretch>
          </p:blipFill>
          <p:spPr>
            <a:xfrm>
              <a:off x="1264042" y="3038597"/>
              <a:ext cx="380185" cy="549548"/>
            </a:xfrm>
            <a:prstGeom prst="rect">
              <a:avLst/>
            </a:prstGeom>
          </p:spPr>
        </p:pic>
        <p:sp>
          <p:nvSpPr>
            <p:cNvPr id="24" name="Rectangle 23"/>
            <p:cNvSpPr/>
            <p:nvPr/>
          </p:nvSpPr>
          <p:spPr>
            <a:xfrm>
              <a:off x="1970518" y="2994298"/>
              <a:ext cx="6113742" cy="646331"/>
            </a:xfrm>
            <a:prstGeom prst="rect">
              <a:avLst/>
            </a:prstGeom>
          </p:spPr>
          <p:txBody>
            <a:bodyPr wrap="square">
              <a:spAutoFit/>
            </a:bodyPr>
            <a:lstStyle/>
            <a:p>
              <a:r>
                <a:rPr lang="en-GB" dirty="0">
                  <a:latin typeface="Calibri" charset="0"/>
                  <a:ea typeface="Calibri" charset="0"/>
                  <a:cs typeface="Calibri" charset="0"/>
                </a:rPr>
                <a:t>All actors have specific roles that contribute to an effective and coordinated nutritional response.</a:t>
              </a:r>
            </a:p>
          </p:txBody>
        </p:sp>
      </p:grpSp>
      <p:grpSp>
        <p:nvGrpSpPr>
          <p:cNvPr id="15" name="Group 14"/>
          <p:cNvGrpSpPr/>
          <p:nvPr/>
        </p:nvGrpSpPr>
        <p:grpSpPr>
          <a:xfrm>
            <a:off x="1264042" y="4534138"/>
            <a:ext cx="6820218" cy="923330"/>
            <a:chOff x="1264042" y="5326897"/>
            <a:chExt cx="6820218" cy="923330"/>
          </a:xfrm>
        </p:grpSpPr>
        <p:pic>
          <p:nvPicPr>
            <p:cNvPr id="18" name="Picture 17"/>
            <p:cNvPicPr>
              <a:picLocks noChangeAspect="1"/>
            </p:cNvPicPr>
            <p:nvPr/>
          </p:nvPicPr>
          <p:blipFill>
            <a:blip r:embed="rId3"/>
            <a:stretch>
              <a:fillRect/>
            </a:stretch>
          </p:blipFill>
          <p:spPr>
            <a:xfrm>
              <a:off x="1264042" y="5426369"/>
              <a:ext cx="380185" cy="549548"/>
            </a:xfrm>
            <a:prstGeom prst="rect">
              <a:avLst/>
            </a:prstGeom>
          </p:spPr>
        </p:pic>
        <p:sp>
          <p:nvSpPr>
            <p:cNvPr id="19" name="Rectangle 18"/>
            <p:cNvSpPr/>
            <p:nvPr/>
          </p:nvSpPr>
          <p:spPr>
            <a:xfrm>
              <a:off x="1970518" y="5326897"/>
              <a:ext cx="6113742" cy="923330"/>
            </a:xfrm>
            <a:prstGeom prst="rect">
              <a:avLst/>
            </a:prstGeom>
          </p:spPr>
          <p:txBody>
            <a:bodyPr wrap="square">
              <a:spAutoFit/>
            </a:bodyPr>
            <a:lstStyle/>
            <a:p>
              <a:r>
                <a:rPr lang="en-GB" dirty="0">
                  <a:latin typeface="Calibri" charset="0"/>
                  <a:ea typeface="Calibri" charset="0"/>
                  <a:cs typeface="Calibri" charset="0"/>
                </a:rPr>
                <a:t>Keeping the focus on mutual responsibility for better results and accountability to affected people can help overcome organisational barriers towards working collectively.</a:t>
              </a:r>
            </a:p>
          </p:txBody>
        </p:sp>
      </p:grpSp>
    </p:spTree>
    <p:extLst>
      <p:ext uri="{BB962C8B-B14F-4D97-AF65-F5344CB8AC3E}">
        <p14:creationId xmlns:p14="http://schemas.microsoft.com/office/powerpoint/2010/main" val="344445984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10414" y="2049450"/>
            <a:ext cx="5943600" cy="3962400"/>
            <a:chOff x="1110414" y="2049450"/>
            <a:chExt cx="5943600" cy="3962400"/>
          </a:xfrm>
        </p:grpSpPr>
        <p:sp>
          <p:nvSpPr>
            <p:cNvPr id="4" name="Oval 3"/>
            <p:cNvSpPr/>
            <p:nvPr/>
          </p:nvSpPr>
          <p:spPr>
            <a:xfrm>
              <a:off x="1110414" y="2049450"/>
              <a:ext cx="5943600" cy="3962400"/>
            </a:xfrm>
            <a:prstGeom prst="ellipse">
              <a:avLst/>
            </a:prstGeom>
            <a:solidFill>
              <a:schemeClr val="accent4">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endParaRPr>
            </a:p>
          </p:txBody>
        </p:sp>
        <p:sp>
          <p:nvSpPr>
            <p:cNvPr id="38919" name="TextBox 7"/>
            <p:cNvSpPr txBox="1">
              <a:spLocks noChangeArrowheads="1"/>
            </p:cNvSpPr>
            <p:nvPr/>
          </p:nvSpPr>
          <p:spPr bwMode="auto">
            <a:xfrm>
              <a:off x="2280615" y="2307981"/>
              <a:ext cx="3744570" cy="523875"/>
            </a:xfrm>
            <a:prstGeom prst="rect">
              <a:avLst/>
            </a:prstGeom>
            <a:noFill/>
            <a:ln w="9525">
              <a:noFill/>
              <a:miter lim="800000"/>
              <a:headEnd/>
              <a:tailEnd/>
            </a:ln>
          </p:spPr>
          <p:txBody>
            <a:bodyPr wrap="square">
              <a:spAutoFit/>
            </a:bodyPr>
            <a:lstStyle/>
            <a:p>
              <a:pPr algn="ctr" defTabSz="914400"/>
              <a:r>
                <a:rPr lang="en-US" sz="2800" b="1" dirty="0">
                  <a:solidFill>
                    <a:srgbClr val="7030A0"/>
                  </a:solidFill>
                </a:rPr>
                <a:t>Humanitarian</a:t>
              </a:r>
              <a:r>
                <a:rPr lang="en-US" sz="2800" dirty="0">
                  <a:solidFill>
                    <a:srgbClr val="7030A0"/>
                  </a:solidFill>
                </a:rPr>
                <a:t> </a:t>
              </a:r>
              <a:r>
                <a:rPr lang="en-US" sz="2800" b="1" dirty="0">
                  <a:solidFill>
                    <a:srgbClr val="7030A0"/>
                  </a:solidFill>
                </a:rPr>
                <a:t>Response</a:t>
              </a:r>
            </a:p>
          </p:txBody>
        </p:sp>
      </p:grpSp>
      <p:sp>
        <p:nvSpPr>
          <p:cNvPr id="7" name="Oval 6"/>
          <p:cNvSpPr/>
          <p:nvPr/>
        </p:nvSpPr>
        <p:spPr>
          <a:xfrm>
            <a:off x="525379" y="3505104"/>
            <a:ext cx="1676400" cy="1447800"/>
          </a:xfrm>
          <a:prstGeom prst="ellipse">
            <a:avLst/>
          </a:prstGeom>
          <a:solidFill>
            <a:schemeClr val="accent2">
              <a:lumMod val="75000"/>
            </a:schemeClr>
          </a:solidFill>
          <a:ln>
            <a:solidFill>
              <a:srgbClr val="953735"/>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GB" b="1" dirty="0">
                <a:solidFill>
                  <a:prstClr val="white"/>
                </a:solidFill>
              </a:rPr>
              <a:t>Global Nutrition Cluster</a:t>
            </a:r>
            <a:endParaRPr lang="en-US" b="1" dirty="0">
              <a:solidFill>
                <a:prstClr val="white"/>
              </a:solidFill>
            </a:endParaRPr>
          </a:p>
        </p:txBody>
      </p:sp>
      <p:sp>
        <p:nvSpPr>
          <p:cNvPr id="14" name="Rectangular Callout 13"/>
          <p:cNvSpPr/>
          <p:nvPr/>
        </p:nvSpPr>
        <p:spPr>
          <a:xfrm>
            <a:off x="6553200" y="1922361"/>
            <a:ext cx="2209800" cy="990600"/>
          </a:xfrm>
          <a:prstGeom prst="wedgeRectCallout">
            <a:avLst>
              <a:gd name="adj1" fmla="val -143290"/>
              <a:gd name="adj2" fmla="val 135360"/>
            </a:avLst>
          </a:prstGeom>
          <a:solidFill>
            <a:schemeClr val="accent1">
              <a:lumMod val="20000"/>
              <a:lumOff val="80000"/>
            </a:schemeClr>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US" sz="2000" b="1" dirty="0">
                <a:solidFill>
                  <a:srgbClr val="002060"/>
                </a:solidFill>
              </a:rPr>
              <a:t>National  Government</a:t>
            </a:r>
          </a:p>
        </p:txBody>
      </p:sp>
      <p:sp>
        <p:nvSpPr>
          <p:cNvPr id="16" name="Rectangular Callout 15"/>
          <p:cNvSpPr>
            <a:spLocks noChangeArrowheads="1"/>
          </p:cNvSpPr>
          <p:nvPr/>
        </p:nvSpPr>
        <p:spPr bwMode="auto">
          <a:xfrm>
            <a:off x="203534" y="1923185"/>
            <a:ext cx="1371600" cy="838200"/>
          </a:xfrm>
          <a:prstGeom prst="wedgeRectCallout">
            <a:avLst>
              <a:gd name="adj1" fmla="val 88134"/>
              <a:gd name="adj2" fmla="val 24174"/>
            </a:avLst>
          </a:prstGeom>
          <a:solidFill>
            <a:schemeClr val="accent1">
              <a:lumMod val="20000"/>
              <a:lumOff val="80000"/>
            </a:schemeClr>
          </a:solidFill>
          <a:ln w="25400" algn="ctr">
            <a:solidFill>
              <a:srgbClr val="4BACC6"/>
            </a:solidFill>
            <a:miter lim="800000"/>
            <a:headEnd/>
            <a:tailEnd/>
          </a:ln>
        </p:spPr>
        <p:txBody>
          <a:bodyPr anchor="ctr"/>
          <a:lstStyle/>
          <a:p>
            <a:pPr algn="ctr" defTabSz="914400">
              <a:defRPr/>
            </a:pPr>
            <a:r>
              <a:rPr lang="en-US" sz="2000" b="1" dirty="0">
                <a:solidFill>
                  <a:srgbClr val="002060"/>
                </a:solidFill>
              </a:rPr>
              <a:t>OCHA</a:t>
            </a:r>
          </a:p>
        </p:txBody>
      </p:sp>
      <p:sp>
        <p:nvSpPr>
          <p:cNvPr id="17" name="Oval 16"/>
          <p:cNvSpPr/>
          <p:nvPr/>
        </p:nvSpPr>
        <p:spPr>
          <a:xfrm>
            <a:off x="2977314" y="3333929"/>
            <a:ext cx="2209800" cy="1524000"/>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GB" b="1" dirty="0">
                <a:solidFill>
                  <a:schemeClr val="bg1"/>
                </a:solidFill>
              </a:rPr>
              <a:t>Nutrition Cluster</a:t>
            </a:r>
            <a:endParaRPr lang="en-US" b="1" dirty="0">
              <a:solidFill>
                <a:schemeClr val="bg1"/>
              </a:solidFill>
            </a:endParaRPr>
          </a:p>
        </p:txBody>
      </p:sp>
      <p:sp>
        <p:nvSpPr>
          <p:cNvPr id="19" name="Rectangular Callout 18"/>
          <p:cNvSpPr/>
          <p:nvPr/>
        </p:nvSpPr>
        <p:spPr>
          <a:xfrm>
            <a:off x="6683792" y="4896029"/>
            <a:ext cx="1371600" cy="762000"/>
          </a:xfrm>
          <a:prstGeom prst="wedgeRectCallout">
            <a:avLst>
              <a:gd name="adj1" fmla="val -180357"/>
              <a:gd name="adj2" fmla="val -111072"/>
            </a:avLst>
          </a:prstGeom>
          <a:solidFill>
            <a:schemeClr val="accent1">
              <a:lumMod val="20000"/>
              <a:lumOff val="80000"/>
            </a:schemeClr>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US" sz="2000" b="1" dirty="0">
                <a:solidFill>
                  <a:srgbClr val="002060"/>
                </a:solidFill>
              </a:rPr>
              <a:t>NGOs</a:t>
            </a:r>
          </a:p>
        </p:txBody>
      </p:sp>
      <p:sp>
        <p:nvSpPr>
          <p:cNvPr id="20" name="Rectangular Callout 19"/>
          <p:cNvSpPr/>
          <p:nvPr/>
        </p:nvSpPr>
        <p:spPr>
          <a:xfrm>
            <a:off x="7086600" y="3181529"/>
            <a:ext cx="1676400" cy="838200"/>
          </a:xfrm>
          <a:prstGeom prst="wedgeRectCallout">
            <a:avLst>
              <a:gd name="adj1" fmla="val -181444"/>
              <a:gd name="adj2" fmla="val 44590"/>
            </a:avLst>
          </a:prstGeom>
          <a:solidFill>
            <a:schemeClr val="accent1">
              <a:lumMod val="20000"/>
              <a:lumOff val="80000"/>
            </a:schemeClr>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US" sz="2000" b="1" dirty="0">
                <a:solidFill>
                  <a:srgbClr val="002060"/>
                </a:solidFill>
              </a:rPr>
              <a:t>UN Agencies</a:t>
            </a:r>
          </a:p>
        </p:txBody>
      </p:sp>
      <p:sp>
        <p:nvSpPr>
          <p:cNvPr id="9" name="Oval 8"/>
          <p:cNvSpPr/>
          <p:nvPr/>
        </p:nvSpPr>
        <p:spPr>
          <a:xfrm>
            <a:off x="2487529" y="4127177"/>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GB" b="1" dirty="0">
                <a:solidFill>
                  <a:srgbClr val="FF0000"/>
                </a:solidFill>
              </a:rPr>
              <a:t>CS/C</a:t>
            </a:r>
            <a:endParaRPr lang="en-US" b="1" dirty="0">
              <a:solidFill>
                <a:srgbClr val="FF0000"/>
              </a:solidFill>
            </a:endParaRPr>
          </a:p>
        </p:txBody>
      </p:sp>
      <p:sp>
        <p:nvSpPr>
          <p:cNvPr id="22" name="Rectangular Callout 21"/>
          <p:cNvSpPr/>
          <p:nvPr/>
        </p:nvSpPr>
        <p:spPr>
          <a:xfrm>
            <a:off x="4648200" y="6077129"/>
            <a:ext cx="1905000" cy="609600"/>
          </a:xfrm>
          <a:prstGeom prst="wedgeRectCallout">
            <a:avLst>
              <a:gd name="adj1" fmla="val -56735"/>
              <a:gd name="adj2" fmla="val -275001"/>
            </a:avLst>
          </a:prstGeom>
          <a:solidFill>
            <a:schemeClr val="accent1">
              <a:lumMod val="20000"/>
              <a:lumOff val="80000"/>
            </a:schemeClr>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US" sz="2000" b="1" dirty="0">
                <a:solidFill>
                  <a:srgbClr val="002060"/>
                </a:solidFill>
              </a:rPr>
              <a:t>Observers</a:t>
            </a:r>
          </a:p>
        </p:txBody>
      </p:sp>
      <p:sp>
        <p:nvSpPr>
          <p:cNvPr id="23"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Actors in Humanitarian Response</a:t>
            </a:r>
          </a:p>
        </p:txBody>
      </p:sp>
      <p:sp>
        <p:nvSpPr>
          <p:cNvPr id="5" name="Oval 4"/>
          <p:cNvSpPr/>
          <p:nvPr/>
        </p:nvSpPr>
        <p:spPr>
          <a:xfrm>
            <a:off x="1828800" y="2952929"/>
            <a:ext cx="1447800" cy="14478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GB" b="1" dirty="0">
                <a:solidFill>
                  <a:schemeClr val="accent3">
                    <a:lumMod val="50000"/>
                  </a:schemeClr>
                </a:solidFill>
              </a:rPr>
              <a:t>Cluster Lead Agency</a:t>
            </a:r>
            <a:endParaRPr lang="en-US" b="1" dirty="0">
              <a:solidFill>
                <a:schemeClr val="accent3">
                  <a:lumMod val="50000"/>
                </a:schemeClr>
              </a:solidFill>
            </a:endParaRPr>
          </a:p>
        </p:txBody>
      </p:sp>
    </p:spTree>
    <p:extLst>
      <p:ext uri="{BB962C8B-B14F-4D97-AF65-F5344CB8AC3E}">
        <p14:creationId xmlns:p14="http://schemas.microsoft.com/office/powerpoint/2010/main" val="209121738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0" y="0"/>
            <a:ext cx="9144000" cy="1584176"/>
          </a:xfrm>
          <a:solidFill>
            <a:srgbClr val="C1D150"/>
          </a:solidFill>
        </p:spPr>
        <p:txBody>
          <a:bodyPr vert="horz" lIns="91440" tIns="45720" rIns="91440" bIns="45720" rtlCol="0" anchor="ctr">
            <a:normAutofit/>
          </a:bodyPr>
          <a:lstStyle/>
          <a:p>
            <a:pPr defTabSz="891760">
              <a:spcBef>
                <a:spcPct val="0"/>
              </a:spcBef>
            </a:pPr>
            <a:r>
              <a:rPr lang="en-GB" sz="4400" b="1" dirty="0">
                <a:latin typeface="Calibri" panose="020F0502020204030204" pitchFamily="34" charset="0"/>
                <a:ea typeface="+mj-ea"/>
                <a:cs typeface="+mj-cs"/>
              </a:rPr>
              <a:t>Government’s role in the Nutrition Cluster/Sector?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3851502"/>
            <a:ext cx="2722162" cy="2762693"/>
          </a:xfrm>
          <a:prstGeom prst="rect">
            <a:avLst/>
          </a:prstGeom>
        </p:spPr>
      </p:pic>
      <p:sp>
        <p:nvSpPr>
          <p:cNvPr id="6" name="Content Placeholder 2"/>
          <p:cNvSpPr txBox="1">
            <a:spLocks/>
          </p:cNvSpPr>
          <p:nvPr/>
        </p:nvSpPr>
        <p:spPr>
          <a:xfrm>
            <a:off x="251520" y="2263656"/>
            <a:ext cx="5688632" cy="3761259"/>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3600" dirty="0"/>
              <a:t>Co-lead/co-chair of the NC</a:t>
            </a:r>
          </a:p>
          <a:p>
            <a:pPr marL="0" indent="0" algn="ctr">
              <a:buFont typeface="Arial" pitchFamily="34" charset="0"/>
              <a:buNone/>
            </a:pPr>
            <a:r>
              <a:rPr lang="en-GB" sz="3600" b="1" dirty="0">
                <a:solidFill>
                  <a:srgbClr val="FF0000"/>
                </a:solidFill>
              </a:rPr>
              <a:t>Or</a:t>
            </a:r>
          </a:p>
          <a:p>
            <a:r>
              <a:rPr lang="en-GB" sz="3600" dirty="0"/>
              <a:t>One of the NC’s primary partners</a:t>
            </a:r>
          </a:p>
          <a:p>
            <a:pPr marL="0" indent="0">
              <a:buFont typeface="Arial" pitchFamily="34" charset="0"/>
              <a:buNone/>
            </a:pPr>
            <a:endParaRPr lang="en-GB" sz="3600" dirty="0"/>
          </a:p>
          <a:p>
            <a:pPr marL="0" indent="0">
              <a:buFont typeface="Arial" pitchFamily="34" charset="0"/>
              <a:buNone/>
            </a:pPr>
            <a:r>
              <a:rPr lang="en-GB" sz="3600" dirty="0"/>
              <a:t>How is it in your country?</a:t>
            </a:r>
          </a:p>
        </p:txBody>
      </p:sp>
    </p:spTree>
    <p:extLst>
      <p:ext uri="{BB962C8B-B14F-4D97-AF65-F5344CB8AC3E}">
        <p14:creationId xmlns:p14="http://schemas.microsoft.com/office/powerpoint/2010/main" val="240873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Hexagon 41"/>
          <p:cNvSpPr/>
          <p:nvPr/>
        </p:nvSpPr>
        <p:spPr>
          <a:xfrm>
            <a:off x="7164288" y="6340678"/>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nvGrpSpPr>
          <p:cNvPr id="5" name="Group 4"/>
          <p:cNvGrpSpPr/>
          <p:nvPr/>
        </p:nvGrpSpPr>
        <p:grpSpPr>
          <a:xfrm>
            <a:off x="1855857" y="1596043"/>
            <a:ext cx="5432285" cy="4802420"/>
            <a:chOff x="1579334" y="2448944"/>
            <a:chExt cx="4752528" cy="4104455"/>
          </a:xfrm>
        </p:grpSpPr>
        <p:sp>
          <p:nvSpPr>
            <p:cNvPr id="6" name="Oval 5"/>
            <p:cNvSpPr/>
            <p:nvPr/>
          </p:nvSpPr>
          <p:spPr>
            <a:xfrm>
              <a:off x="1579334" y="2448944"/>
              <a:ext cx="4752528" cy="4104455"/>
            </a:xfrm>
            <a:prstGeom prst="ellipse">
              <a:avLst/>
            </a:prstGeom>
            <a:solidFill>
              <a:srgbClr val="F0F5FA"/>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Oval 6"/>
            <p:cNvSpPr/>
            <p:nvPr/>
          </p:nvSpPr>
          <p:spPr>
            <a:xfrm>
              <a:off x="3067309" y="3631689"/>
              <a:ext cx="1955089" cy="1612266"/>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accent6">
                      <a:lumMod val="75000"/>
                    </a:schemeClr>
                  </a:solidFill>
                </a:rPr>
                <a:t>Nutrition Cluster/Sector </a:t>
              </a:r>
              <a:r>
                <a:rPr lang="en-GB" sz="1600" b="1" dirty="0">
                  <a:solidFill>
                    <a:schemeClr val="accent6">
                      <a:lumMod val="75000"/>
                    </a:schemeClr>
                  </a:solidFill>
                </a:rPr>
                <a:t>Coordination</a:t>
              </a:r>
              <a:r>
                <a:rPr lang="en-GB" b="1" dirty="0">
                  <a:solidFill>
                    <a:schemeClr val="accent6">
                      <a:lumMod val="75000"/>
                    </a:schemeClr>
                  </a:solidFill>
                </a:rPr>
                <a:t> Team</a:t>
              </a:r>
            </a:p>
          </p:txBody>
        </p:sp>
        <p:sp>
          <p:nvSpPr>
            <p:cNvPr id="8" name="Oval 7"/>
            <p:cNvSpPr/>
            <p:nvPr/>
          </p:nvSpPr>
          <p:spPr>
            <a:xfrm>
              <a:off x="1904817" y="3956104"/>
              <a:ext cx="1421815" cy="996315"/>
            </a:xfrm>
            <a:prstGeom prst="ellipse">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chemeClr val="accent2">
                      <a:lumMod val="50000"/>
                    </a:schemeClr>
                  </a:solidFill>
                </a:rPr>
                <a:t>SAG</a:t>
              </a:r>
            </a:p>
          </p:txBody>
        </p:sp>
        <p:sp>
          <p:nvSpPr>
            <p:cNvPr id="9" name="Text Box 4"/>
            <p:cNvSpPr txBox="1"/>
            <p:nvPr/>
          </p:nvSpPr>
          <p:spPr>
            <a:xfrm>
              <a:off x="2936900" y="2750561"/>
              <a:ext cx="2049780" cy="6953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000" b="1" dirty="0">
                  <a:effectLst/>
                  <a:ea typeface="Calibri" panose="020F0502020204030204" pitchFamily="34" charset="0"/>
                  <a:cs typeface="Times New Roman" panose="02020603050405020304" pitchFamily="18" charset="0"/>
                </a:rPr>
                <a:t>Nutrition Cluster or Sector</a:t>
              </a:r>
              <a:endParaRPr lang="en-GB" sz="1200" b="1" dirty="0">
                <a:effectLst/>
                <a:ea typeface="Calibri" panose="020F0502020204030204" pitchFamily="34" charset="0"/>
                <a:cs typeface="Times New Roman" panose="02020603050405020304" pitchFamily="18" charset="0"/>
              </a:endParaRPr>
            </a:p>
          </p:txBody>
        </p:sp>
        <p:sp>
          <p:nvSpPr>
            <p:cNvPr id="11" name="Oval 10"/>
            <p:cNvSpPr/>
            <p:nvPr/>
          </p:nvSpPr>
          <p:spPr>
            <a:xfrm>
              <a:off x="3173621" y="5076848"/>
              <a:ext cx="1029970" cy="7854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1600" b="1" dirty="0" err="1">
                  <a:solidFill>
                    <a:srgbClr val="002060"/>
                  </a:solidFill>
                </a:rPr>
                <a:t>TwiGs</a:t>
              </a:r>
              <a:endParaRPr lang="en-GB" sz="1600" b="1" dirty="0">
                <a:solidFill>
                  <a:srgbClr val="002060"/>
                </a:solidFill>
              </a:endParaRPr>
            </a:p>
          </p:txBody>
        </p:sp>
        <p:sp>
          <p:nvSpPr>
            <p:cNvPr id="13" name="Oval 12"/>
            <p:cNvSpPr/>
            <p:nvPr/>
          </p:nvSpPr>
          <p:spPr>
            <a:xfrm>
              <a:off x="4871585" y="3944416"/>
              <a:ext cx="1029970" cy="7854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1600" b="1" dirty="0" err="1">
                  <a:solidFill>
                    <a:srgbClr val="002060"/>
                  </a:solidFill>
                </a:rPr>
                <a:t>TwiGs</a:t>
              </a:r>
              <a:endParaRPr lang="en-GB" sz="1600" b="1" dirty="0">
                <a:solidFill>
                  <a:srgbClr val="002060"/>
                </a:solidFill>
              </a:endParaRPr>
            </a:p>
          </p:txBody>
        </p:sp>
        <p:sp>
          <p:nvSpPr>
            <p:cNvPr id="17" name="Oval 16"/>
            <p:cNvSpPr/>
            <p:nvPr/>
          </p:nvSpPr>
          <p:spPr>
            <a:xfrm>
              <a:off x="4384858" y="4862107"/>
              <a:ext cx="1019877" cy="7854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1600" b="1" dirty="0" err="1">
                  <a:solidFill>
                    <a:srgbClr val="002060"/>
                  </a:solidFill>
                </a:rPr>
                <a:t>TwiGs</a:t>
              </a:r>
              <a:endParaRPr lang="en-GB" sz="1600" b="1" dirty="0">
                <a:solidFill>
                  <a:srgbClr val="002060"/>
                </a:solidFill>
              </a:endParaRPr>
            </a:p>
          </p:txBody>
        </p:sp>
        <p:sp>
          <p:nvSpPr>
            <p:cNvPr id="19" name="Hexagon 18"/>
            <p:cNvSpPr/>
            <p:nvPr/>
          </p:nvSpPr>
          <p:spPr>
            <a:xfrm>
              <a:off x="5022398" y="3551296"/>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Hexagon 19"/>
            <p:cNvSpPr/>
            <p:nvPr/>
          </p:nvSpPr>
          <p:spPr>
            <a:xfrm>
              <a:off x="5065258" y="5081152"/>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1" name="Hexagon 20"/>
            <p:cNvSpPr/>
            <p:nvPr/>
          </p:nvSpPr>
          <p:spPr>
            <a:xfrm>
              <a:off x="5316403" y="385800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2" name="Hexagon 21"/>
            <p:cNvSpPr/>
            <p:nvPr/>
          </p:nvSpPr>
          <p:spPr>
            <a:xfrm>
              <a:off x="3061506" y="5032812"/>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3" name="Hexagon 22"/>
            <p:cNvSpPr/>
            <p:nvPr/>
          </p:nvSpPr>
          <p:spPr>
            <a:xfrm>
              <a:off x="2843078" y="412851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Hexagon 23"/>
            <p:cNvSpPr/>
            <p:nvPr/>
          </p:nvSpPr>
          <p:spPr>
            <a:xfrm>
              <a:off x="3016750" y="3335749"/>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Hexagon 24"/>
            <p:cNvSpPr/>
            <p:nvPr/>
          </p:nvSpPr>
          <p:spPr>
            <a:xfrm>
              <a:off x="5157720" y="4051676"/>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Hexagon 25"/>
            <p:cNvSpPr/>
            <p:nvPr/>
          </p:nvSpPr>
          <p:spPr>
            <a:xfrm>
              <a:off x="4980521" y="545445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Hexagon 26"/>
            <p:cNvSpPr/>
            <p:nvPr/>
          </p:nvSpPr>
          <p:spPr>
            <a:xfrm>
              <a:off x="4696618" y="3462512"/>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Hexagon 27"/>
            <p:cNvSpPr/>
            <p:nvPr/>
          </p:nvSpPr>
          <p:spPr>
            <a:xfrm>
              <a:off x="5330970" y="455396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Hexagon 28"/>
            <p:cNvSpPr/>
            <p:nvPr/>
          </p:nvSpPr>
          <p:spPr>
            <a:xfrm>
              <a:off x="4556308" y="5455026"/>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0" name="Hexagon 29"/>
            <p:cNvSpPr/>
            <p:nvPr/>
          </p:nvSpPr>
          <p:spPr>
            <a:xfrm>
              <a:off x="3702789" y="5656046"/>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1" name="Hexagon 30"/>
            <p:cNvSpPr/>
            <p:nvPr/>
          </p:nvSpPr>
          <p:spPr>
            <a:xfrm>
              <a:off x="3548271" y="5202973"/>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2" name="Hexagon 31"/>
            <p:cNvSpPr/>
            <p:nvPr/>
          </p:nvSpPr>
          <p:spPr>
            <a:xfrm>
              <a:off x="3336472" y="5702384"/>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3" name="Hexagon 32"/>
            <p:cNvSpPr/>
            <p:nvPr/>
          </p:nvSpPr>
          <p:spPr>
            <a:xfrm>
              <a:off x="4824628" y="322383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4" name="Hexagon 33"/>
            <p:cNvSpPr/>
            <p:nvPr/>
          </p:nvSpPr>
          <p:spPr>
            <a:xfrm>
              <a:off x="2326018" y="4983534"/>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5" name="Hexagon 34"/>
            <p:cNvSpPr/>
            <p:nvPr/>
          </p:nvSpPr>
          <p:spPr>
            <a:xfrm>
              <a:off x="5694391" y="466318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6" name="Hexagon 35"/>
            <p:cNvSpPr/>
            <p:nvPr/>
          </p:nvSpPr>
          <p:spPr>
            <a:xfrm>
              <a:off x="2946583" y="466953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7" name="Hexagon 36"/>
            <p:cNvSpPr/>
            <p:nvPr/>
          </p:nvSpPr>
          <p:spPr>
            <a:xfrm>
              <a:off x="2600508" y="368020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8" name="Hexagon 37"/>
            <p:cNvSpPr/>
            <p:nvPr/>
          </p:nvSpPr>
          <p:spPr>
            <a:xfrm>
              <a:off x="2983413" y="3613526"/>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9" name="Hexagon 38"/>
            <p:cNvSpPr/>
            <p:nvPr/>
          </p:nvSpPr>
          <p:spPr>
            <a:xfrm>
              <a:off x="3485698" y="356209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0" name="Hexagon 39"/>
            <p:cNvSpPr/>
            <p:nvPr/>
          </p:nvSpPr>
          <p:spPr>
            <a:xfrm>
              <a:off x="3853269" y="3424417"/>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1" name="Hexagon 40"/>
            <p:cNvSpPr/>
            <p:nvPr/>
          </p:nvSpPr>
          <p:spPr>
            <a:xfrm>
              <a:off x="4231049" y="335635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3" name="Hexagon 42"/>
            <p:cNvSpPr/>
            <p:nvPr/>
          </p:nvSpPr>
          <p:spPr>
            <a:xfrm>
              <a:off x="2559652" y="4669531"/>
              <a:ext cx="140335" cy="11557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4" name="Hexagon 43"/>
            <p:cNvSpPr/>
            <p:nvPr/>
          </p:nvSpPr>
          <p:spPr>
            <a:xfrm>
              <a:off x="2762433" y="5313421"/>
              <a:ext cx="135331" cy="150495"/>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5" name="Hexagon 44"/>
            <p:cNvSpPr/>
            <p:nvPr/>
          </p:nvSpPr>
          <p:spPr>
            <a:xfrm>
              <a:off x="2958013" y="5958676"/>
              <a:ext cx="160655" cy="134620"/>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
        <p:nvSpPr>
          <p:cNvPr id="46" name="TextBox 45"/>
          <p:cNvSpPr txBox="1"/>
          <p:nvPr/>
        </p:nvSpPr>
        <p:spPr>
          <a:xfrm>
            <a:off x="7452320" y="6213797"/>
            <a:ext cx="1462965" cy="369332"/>
          </a:xfrm>
          <a:prstGeom prst="rect">
            <a:avLst/>
          </a:prstGeom>
          <a:noFill/>
        </p:spPr>
        <p:txBody>
          <a:bodyPr wrap="none" rtlCol="0">
            <a:spAutoFit/>
          </a:bodyPr>
          <a:lstStyle/>
          <a:p>
            <a:r>
              <a:rPr lang="en-GB" dirty="0"/>
              <a:t>= NC Partners</a:t>
            </a:r>
          </a:p>
        </p:txBody>
      </p:sp>
      <p:sp>
        <p:nvSpPr>
          <p:cNvPr id="49"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Nutrition Cluster/Sector Structure</a:t>
            </a:r>
          </a:p>
        </p:txBody>
      </p:sp>
    </p:spTree>
    <p:extLst>
      <p:ext uri="{BB962C8B-B14F-4D97-AF65-F5344CB8AC3E}">
        <p14:creationId xmlns:p14="http://schemas.microsoft.com/office/powerpoint/2010/main" val="157855784"/>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txBox="1">
            <a:spLocks noGrp="1" noChangeArrowheads="1"/>
          </p:cNvSpPr>
          <p:nvPr>
            <p:ph type="title"/>
          </p:nvPr>
        </p:nvSpPr>
        <p:spPr>
          <a:prstGeom prst="rect">
            <a:avLst/>
          </a:prstGeom>
          <a:solidFill>
            <a:srgbClr val="C1D150"/>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891760">
              <a:defRPr/>
            </a:pPr>
            <a:r>
              <a:rPr lang="en-GB" b="1" dirty="0">
                <a:solidFill>
                  <a:schemeClr val="bg1"/>
                </a:solidFill>
                <a:latin typeface="Calibri" panose="020F0502020204030204" pitchFamily="34" charset="0"/>
              </a:rPr>
              <a:t>Cluster/Sector Coordination Team</a:t>
            </a:r>
          </a:p>
        </p:txBody>
      </p:sp>
      <p:sp>
        <p:nvSpPr>
          <p:cNvPr id="5" name="Slide Number Placeholder 4"/>
          <p:cNvSpPr>
            <a:spLocks noGrp="1"/>
          </p:cNvSpPr>
          <p:nvPr>
            <p:ph type="sldNum" sz="quarter" idx="12"/>
          </p:nvPr>
        </p:nvSpPr>
        <p:spPr>
          <a:prstGeom prst="rect">
            <a:avLst/>
          </a:prstGeom>
        </p:spPr>
        <p:txBody>
          <a:bodyPr/>
          <a:lstStyle/>
          <a:p>
            <a:fld id="{463A8DF2-A33D-47C5-8292-C15D51C2C28A}" type="slidenum">
              <a:rPr lang="fr-FR" smtClean="0"/>
              <a:t>6</a:t>
            </a:fld>
            <a:endParaRPr lang="fr-FR"/>
          </a:p>
        </p:txBody>
      </p:sp>
      <p:sp>
        <p:nvSpPr>
          <p:cNvPr id="8" name="Content Placeholder 7"/>
          <p:cNvSpPr>
            <a:spLocks noGrp="1"/>
          </p:cNvSpPr>
          <p:nvPr>
            <p:ph idx="4294967295"/>
          </p:nvPr>
        </p:nvSpPr>
        <p:spPr>
          <a:xfrm>
            <a:off x="457200" y="2030251"/>
            <a:ext cx="8229600" cy="4284662"/>
          </a:xfrm>
          <a:solidFill>
            <a:srgbClr val="FFFFFF"/>
          </a:solidFill>
        </p:spPr>
        <p:txBody>
          <a:bodyPr>
            <a:normAutofit fontScale="92500" lnSpcReduction="20000"/>
          </a:bodyPr>
          <a:lstStyle/>
          <a:p>
            <a:pPr marL="0" indent="0" algn="ctr">
              <a:buNone/>
            </a:pPr>
            <a:endParaRPr lang="en-GB" sz="2400" dirty="0"/>
          </a:p>
          <a:p>
            <a:pPr marL="0" indent="0">
              <a:buNone/>
            </a:pPr>
            <a:r>
              <a:rPr lang="en-GB" sz="2400" dirty="0"/>
              <a:t>Members ideally include:</a:t>
            </a:r>
            <a:br>
              <a:rPr lang="en-GB" sz="2400" dirty="0"/>
            </a:br>
            <a:endParaRPr lang="en-GB" sz="2400" dirty="0"/>
          </a:p>
          <a:p>
            <a:pPr>
              <a:buFont typeface="Wingdings" panose="05000000000000000000" pitchFamily="2" charset="2"/>
              <a:buChar char="q"/>
            </a:pPr>
            <a:r>
              <a:rPr lang="en-GB" sz="2400" dirty="0"/>
              <a:t>Cluster/Sector Coordinator</a:t>
            </a:r>
          </a:p>
          <a:p>
            <a:pPr>
              <a:buFont typeface="Wingdings" panose="05000000000000000000" pitchFamily="2" charset="2"/>
              <a:buChar char="q"/>
            </a:pPr>
            <a:r>
              <a:rPr lang="en-GB" sz="2400" dirty="0"/>
              <a:t>Deputy Cluster/Sector Coordinator (could be a national staff or NGO staff member, especially in later stages)</a:t>
            </a:r>
          </a:p>
          <a:p>
            <a:pPr>
              <a:buFont typeface="Wingdings" panose="05000000000000000000" pitchFamily="2" charset="2"/>
              <a:buChar char="q"/>
            </a:pPr>
            <a:r>
              <a:rPr lang="en-GB" sz="2400" dirty="0"/>
              <a:t>Information Manager</a:t>
            </a:r>
          </a:p>
          <a:p>
            <a:pPr>
              <a:buFont typeface="Wingdings" panose="05000000000000000000" pitchFamily="2" charset="2"/>
              <a:buChar char="q"/>
            </a:pPr>
            <a:r>
              <a:rPr lang="en-GB" sz="2400" dirty="0"/>
              <a:t>GIS Mapping Specialist (later, a national officer)</a:t>
            </a:r>
          </a:p>
          <a:p>
            <a:pPr>
              <a:buFont typeface="Wingdings" panose="05000000000000000000" pitchFamily="2" charset="2"/>
              <a:buChar char="q"/>
            </a:pPr>
            <a:r>
              <a:rPr lang="en-GB" sz="2400" dirty="0"/>
              <a:t>Technical Adviser (from the Cluster Lead Agency, NGO or Gov’t)</a:t>
            </a:r>
          </a:p>
          <a:p>
            <a:pPr>
              <a:buFont typeface="Wingdings" panose="05000000000000000000" pitchFamily="2" charset="2"/>
              <a:buChar char="q"/>
            </a:pPr>
            <a:r>
              <a:rPr lang="en-GB" sz="2400" dirty="0"/>
              <a:t>Executive Assistant / Secretary / Fixer (someone senior and experienced in local administration)</a:t>
            </a:r>
          </a:p>
          <a:p>
            <a:pPr>
              <a:buFont typeface="Wingdings" panose="05000000000000000000" pitchFamily="2" charset="2"/>
              <a:buChar char="q"/>
            </a:pPr>
            <a:r>
              <a:rPr lang="en-GB" sz="2400" dirty="0"/>
              <a:t>Data Manager(s)</a:t>
            </a:r>
          </a:p>
          <a:p>
            <a:pPr>
              <a:buFont typeface="Wingdings" panose="05000000000000000000" pitchFamily="2" charset="2"/>
              <a:buChar char="q"/>
            </a:pPr>
            <a:r>
              <a:rPr lang="en-GB" sz="2400" dirty="0"/>
              <a:t>Translator(s)</a:t>
            </a:r>
          </a:p>
          <a:p>
            <a:pPr marL="0" indent="0">
              <a:buNone/>
            </a:pPr>
            <a:endParaRPr lang="en-GB" sz="2400" dirty="0"/>
          </a:p>
        </p:txBody>
      </p:sp>
      <p:sp>
        <p:nvSpPr>
          <p:cNvPr id="2" name="Rectangle 1"/>
          <p:cNvSpPr/>
          <p:nvPr/>
        </p:nvSpPr>
        <p:spPr>
          <a:xfrm>
            <a:off x="457200" y="1340768"/>
            <a:ext cx="8229600" cy="830997"/>
          </a:xfrm>
          <a:prstGeom prst="rect">
            <a:avLst/>
          </a:prstGeom>
        </p:spPr>
        <p:txBody>
          <a:bodyPr wrap="square">
            <a:spAutoFit/>
          </a:bodyPr>
          <a:lstStyle/>
          <a:p>
            <a:pPr algn="ctr"/>
            <a:r>
              <a:rPr lang="en-GB" sz="2400" dirty="0"/>
              <a:t>The Cluster/Sector Coordination team provides the table around which </a:t>
            </a:r>
            <a:r>
              <a:rPr lang="en-GB" sz="2400" b="1" dirty="0"/>
              <a:t>all Cluster/Sector partners </a:t>
            </a:r>
            <a:r>
              <a:rPr lang="en-GB" sz="2400" dirty="0"/>
              <a:t>can sit down.</a:t>
            </a:r>
          </a:p>
        </p:txBody>
      </p:sp>
    </p:spTree>
    <p:extLst>
      <p:ext uri="{BB962C8B-B14F-4D97-AF65-F5344CB8AC3E}">
        <p14:creationId xmlns:p14="http://schemas.microsoft.com/office/powerpoint/2010/main" val="14361200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8">
                                            <p:bg/>
                                          </p:spTgt>
                                        </p:tgtEl>
                                        <p:attrNameLst>
                                          <p:attrName>style.visibility</p:attrName>
                                        </p:attrNameLst>
                                      </p:cBhvr>
                                      <p:to>
                                        <p:strVal val="visible"/>
                                      </p:to>
                                    </p:set>
                                    <p:animEffect transition="in" filter="fade">
                                      <p:cBhvr>
                                        <p:cTn id="10" dur="500"/>
                                        <p:tgtEl>
                                          <p:spTgt spid="8">
                                            <p:bg/>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fade">
                                      <p:cBhvr>
                                        <p:cTn id="26" dur="500"/>
                                        <p:tgtEl>
                                          <p:spTgt spid="8">
                                            <p:txEl>
                                              <p:pRg st="4" end="4"/>
                                            </p:txEl>
                                          </p:spTgt>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fade">
                                      <p:cBhvr>
                                        <p:cTn id="30" dur="500"/>
                                        <p:tgtEl>
                                          <p:spTgt spid="8">
                                            <p:txEl>
                                              <p:pRg st="5" end="5"/>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Effect transition="in" filter="fade">
                                      <p:cBhvr>
                                        <p:cTn id="34" dur="500"/>
                                        <p:tgtEl>
                                          <p:spTgt spid="8">
                                            <p:txEl>
                                              <p:pRg st="6" end="6"/>
                                            </p:txEl>
                                          </p:spTgt>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8">
                                            <p:txEl>
                                              <p:pRg st="7" end="7"/>
                                            </p:txEl>
                                          </p:spTgt>
                                        </p:tgtEl>
                                        <p:attrNameLst>
                                          <p:attrName>style.visibility</p:attrName>
                                        </p:attrNameLst>
                                      </p:cBhvr>
                                      <p:to>
                                        <p:strVal val="visible"/>
                                      </p:to>
                                    </p:set>
                                    <p:animEffect transition="in" filter="fade">
                                      <p:cBhvr>
                                        <p:cTn id="38" dur="500"/>
                                        <p:tgtEl>
                                          <p:spTgt spid="8">
                                            <p:txEl>
                                              <p:pRg st="7" end="7"/>
                                            </p:txEl>
                                          </p:spTgt>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Effect transition="in" filter="fade">
                                      <p:cBhvr>
                                        <p:cTn id="42" dur="500"/>
                                        <p:tgtEl>
                                          <p:spTgt spid="8">
                                            <p:txEl>
                                              <p:pRg st="8" end="8"/>
                                            </p:txEl>
                                          </p:spTgt>
                                        </p:tgtEl>
                                      </p:cBhvr>
                                    </p:animEffec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8">
                                            <p:txEl>
                                              <p:pRg st="9" end="9"/>
                                            </p:txEl>
                                          </p:spTgt>
                                        </p:tgtEl>
                                        <p:attrNameLst>
                                          <p:attrName>style.visibility</p:attrName>
                                        </p:attrNameLst>
                                      </p:cBhvr>
                                      <p:to>
                                        <p:strVal val="visible"/>
                                      </p:to>
                                    </p:set>
                                    <p:animEffect transition="in" filter="fade">
                                      <p:cBhvr>
                                        <p:cTn id="46"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txBox="1">
            <a:spLocks/>
          </p:cNvSpPr>
          <p:nvPr/>
        </p:nvSpPr>
        <p:spPr>
          <a:xfrm>
            <a:off x="4463989" y="1271916"/>
            <a:ext cx="4680011" cy="1046562"/>
          </a:xfrm>
          <a:prstGeom prst="rect">
            <a:avLst/>
          </a:prstGeom>
          <a:solidFill>
            <a:schemeClr val="accent1">
              <a:lumMod val="20000"/>
              <a:lumOff val="80000"/>
            </a:schemeClr>
          </a:solidFill>
        </p:spPr>
        <p:txBody>
          <a:bodyPr vert="horz" lIns="68580" tIns="34290" rIns="68580" bIns="3429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r>
              <a:rPr lang="en-GB" sz="3300" dirty="0"/>
              <a:t>Technical Working Groups (</a:t>
            </a:r>
            <a:r>
              <a:rPr lang="en-GB" sz="3300" dirty="0" err="1"/>
              <a:t>TWiG</a:t>
            </a:r>
            <a:r>
              <a:rPr lang="en-GB" sz="3300" dirty="0"/>
              <a:t>)</a:t>
            </a:r>
          </a:p>
        </p:txBody>
      </p:sp>
      <p:sp>
        <p:nvSpPr>
          <p:cNvPr id="48" name="Title 1"/>
          <p:cNvSpPr txBox="1">
            <a:spLocks/>
          </p:cNvSpPr>
          <p:nvPr/>
        </p:nvSpPr>
        <p:spPr>
          <a:xfrm>
            <a:off x="225084" y="1271916"/>
            <a:ext cx="4238906" cy="1046562"/>
          </a:xfrm>
          <a:prstGeom prst="rect">
            <a:avLst/>
          </a:prstGeom>
          <a:solidFill>
            <a:schemeClr val="accent2">
              <a:lumMod val="20000"/>
              <a:lumOff val="80000"/>
            </a:schemeClr>
          </a:solidFill>
        </p:spPr>
        <p:txBody>
          <a:bodyPr>
            <a:normAutofit fontScale="97500" lnSpcReduction="10000"/>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GB" sz="3300" b="1" dirty="0"/>
              <a:t>Strategic Advisory Groups (SAG)</a:t>
            </a:r>
          </a:p>
        </p:txBody>
      </p:sp>
      <p:sp>
        <p:nvSpPr>
          <p:cNvPr id="49" name="Content Placeholder 2"/>
          <p:cNvSpPr txBox="1">
            <a:spLocks/>
          </p:cNvSpPr>
          <p:nvPr/>
        </p:nvSpPr>
        <p:spPr>
          <a:xfrm>
            <a:off x="4463988" y="2354305"/>
            <a:ext cx="4555412" cy="3766531"/>
          </a:xfrm>
          <a:prstGeom prst="rect">
            <a:avLst/>
          </a:prstGeom>
          <a:solidFill>
            <a:schemeClr val="bg1"/>
          </a:solidFill>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a:t>Are created as needed, for example to agree on minimum standards and formulate appropriate technical practices.</a:t>
            </a:r>
          </a:p>
          <a:p>
            <a:r>
              <a:rPr lang="en-GB" sz="1800" dirty="0"/>
              <a:t>Small, task-oriented and time-limited groups</a:t>
            </a:r>
          </a:p>
          <a:p>
            <a:r>
              <a:rPr lang="en-GB" sz="1800" dirty="0"/>
              <a:t>Coordinated by a focal point or technical adviser, and composed of </a:t>
            </a:r>
            <a:r>
              <a:rPr lang="en-GB" sz="1800" b="1" dirty="0"/>
              <a:t>relevant technical experts</a:t>
            </a:r>
          </a:p>
          <a:p>
            <a:r>
              <a:rPr lang="en-GB" sz="1800" dirty="0"/>
              <a:t>Self-selected membership</a:t>
            </a:r>
          </a:p>
          <a:p>
            <a:pPr marL="0" indent="0" algn="ctr">
              <a:buNone/>
            </a:pPr>
            <a:endParaRPr lang="en-GB" sz="1800" dirty="0">
              <a:solidFill>
                <a:schemeClr val="accent4">
                  <a:lumMod val="75000"/>
                </a:schemeClr>
              </a:solidFill>
            </a:endParaRPr>
          </a:p>
          <a:p>
            <a:pPr marL="0" indent="0" algn="ctr">
              <a:buNone/>
            </a:pPr>
            <a:r>
              <a:rPr lang="en-GB" sz="2400" b="1" dirty="0" err="1">
                <a:solidFill>
                  <a:schemeClr val="accent4">
                    <a:lumMod val="75000"/>
                  </a:schemeClr>
                </a:solidFill>
              </a:rPr>
              <a:t>TWiGs</a:t>
            </a:r>
            <a:r>
              <a:rPr lang="en-GB" sz="2400" b="1" dirty="0">
                <a:solidFill>
                  <a:schemeClr val="accent4">
                    <a:lumMod val="75000"/>
                  </a:schemeClr>
                </a:solidFill>
              </a:rPr>
              <a:t> advise the SAG</a:t>
            </a:r>
          </a:p>
          <a:p>
            <a:pPr marL="0" indent="0">
              <a:buNone/>
            </a:pPr>
            <a:endParaRPr lang="en-GB" sz="2400" dirty="0"/>
          </a:p>
        </p:txBody>
      </p:sp>
      <p:sp>
        <p:nvSpPr>
          <p:cNvPr id="8"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SAG &amp; </a:t>
            </a:r>
            <a:r>
              <a:rPr lang="en-GB" b="1" dirty="0" err="1">
                <a:solidFill>
                  <a:schemeClr val="bg1"/>
                </a:solidFill>
                <a:latin typeface="Calibri" panose="020F0502020204030204" pitchFamily="34" charset="0"/>
              </a:rPr>
              <a:t>TWiG</a:t>
            </a:r>
            <a:endParaRPr lang="en-GB" b="1" dirty="0">
              <a:solidFill>
                <a:schemeClr val="bg1"/>
              </a:solidFill>
              <a:latin typeface="Calibri" panose="020F0502020204030204" pitchFamily="34" charset="0"/>
            </a:endParaRPr>
          </a:p>
        </p:txBody>
      </p:sp>
      <p:sp>
        <p:nvSpPr>
          <p:cNvPr id="50" name="Text Placeholder 6"/>
          <p:cNvSpPr>
            <a:spLocks noGrp="1"/>
          </p:cNvSpPr>
          <p:nvPr>
            <p:ph idx="4294967295"/>
          </p:nvPr>
        </p:nvSpPr>
        <p:spPr>
          <a:xfrm>
            <a:off x="273315" y="2335988"/>
            <a:ext cx="4235791" cy="4219575"/>
          </a:xfrm>
          <a:prstGeom prst="rect">
            <a:avLst/>
          </a:prstGeom>
        </p:spPr>
        <p:txBody>
          <a:bodyPr>
            <a:noAutofit/>
          </a:bodyPr>
          <a:lstStyle/>
          <a:p>
            <a:r>
              <a:rPr lang="en-GB" sz="1800" dirty="0"/>
              <a:t>Consists of </a:t>
            </a:r>
            <a:r>
              <a:rPr lang="en-GB" sz="1800" b="1" dirty="0"/>
              <a:t>key operational partners</a:t>
            </a:r>
          </a:p>
          <a:p>
            <a:r>
              <a:rPr lang="en-GB" sz="1800" dirty="0"/>
              <a:t>Members nominated and elected</a:t>
            </a:r>
          </a:p>
          <a:p>
            <a:r>
              <a:rPr lang="en-GB" sz="1800" dirty="0"/>
              <a:t>Develops and adjusts Cluster’s </a:t>
            </a:r>
            <a:r>
              <a:rPr lang="en-GB" sz="1800" b="1" dirty="0"/>
              <a:t>strategic framework, priorities and work plan</a:t>
            </a:r>
            <a:r>
              <a:rPr lang="en-GB" sz="1800" dirty="0"/>
              <a:t>. </a:t>
            </a:r>
          </a:p>
          <a:p>
            <a:r>
              <a:rPr lang="en-GB" sz="1800" dirty="0"/>
              <a:t>Membership represents </a:t>
            </a:r>
            <a:r>
              <a:rPr lang="en-GB" sz="1800" b="1" dirty="0"/>
              <a:t>overall Cluster partnership</a:t>
            </a:r>
            <a:r>
              <a:rPr lang="en-GB" sz="1800" dirty="0"/>
              <a:t> </a:t>
            </a:r>
          </a:p>
          <a:p>
            <a:r>
              <a:rPr lang="en-GB" sz="1800" dirty="0"/>
              <a:t>E</a:t>
            </a:r>
            <a:r>
              <a:rPr lang="en-US" sz="1800" dirty="0" err="1"/>
              <a:t>nables</a:t>
            </a:r>
            <a:r>
              <a:rPr lang="en-US" sz="1800" dirty="0"/>
              <a:t> decision-making on behalf of the larger group through representation of stakeholder groups.</a:t>
            </a:r>
            <a:endParaRPr lang="en-GB" sz="1800" dirty="0"/>
          </a:p>
          <a:p>
            <a:r>
              <a:rPr lang="en-GB" sz="1800" dirty="0"/>
              <a:t>Is expected to interact with its broader Cluster membership to ensure a </a:t>
            </a:r>
            <a:r>
              <a:rPr lang="en-GB" sz="1800" b="1" dirty="0"/>
              <a:t>regular flow of information</a:t>
            </a:r>
          </a:p>
        </p:txBody>
      </p:sp>
    </p:spTree>
    <p:extLst>
      <p:ext uri="{BB962C8B-B14F-4D97-AF65-F5344CB8AC3E}">
        <p14:creationId xmlns:p14="http://schemas.microsoft.com/office/powerpoint/2010/main" val="202145536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up)">
                                      <p:cBhvr>
                                        <p:cTn id="7" dur="500"/>
                                        <p:tgtEl>
                                          <p:spTgt spid="4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ipe(up)">
                                      <p:cBhvr>
                                        <p:cTn id="11" dur="500"/>
                                        <p:tgtEl>
                                          <p:spTgt spid="5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wipe(up)">
                                      <p:cBhvr>
                                        <p:cTn id="16" dur="500"/>
                                        <p:tgtEl>
                                          <p:spTgt spid="47"/>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up)">
                                      <p:cBhvr>
                                        <p:cTn id="2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Who is in SAG?</a:t>
            </a:r>
          </a:p>
        </p:txBody>
      </p:sp>
      <p:sp>
        <p:nvSpPr>
          <p:cNvPr id="5" name="Slide Number Placeholder 4"/>
          <p:cNvSpPr>
            <a:spLocks noGrp="1"/>
          </p:cNvSpPr>
          <p:nvPr>
            <p:ph type="sldNum" sz="quarter" idx="12"/>
          </p:nvPr>
        </p:nvSpPr>
        <p:spPr>
          <a:prstGeom prst="rect">
            <a:avLst/>
          </a:prstGeom>
        </p:spPr>
        <p:txBody>
          <a:bodyPr/>
          <a:lstStyle/>
          <a:p>
            <a:fld id="{463A8DF2-A33D-47C5-8292-C15D51C2C28A}" type="slidenum">
              <a:rPr lang="fr-FR" smtClean="0"/>
              <a:t>8</a:t>
            </a:fld>
            <a:endParaRPr lang="fr-FR"/>
          </a:p>
        </p:txBody>
      </p:sp>
      <p:grpSp>
        <p:nvGrpSpPr>
          <p:cNvPr id="3" name="Group 2"/>
          <p:cNvGrpSpPr/>
          <p:nvPr/>
        </p:nvGrpSpPr>
        <p:grpSpPr>
          <a:xfrm>
            <a:off x="914536" y="2180356"/>
            <a:ext cx="1368235" cy="1415037"/>
            <a:chOff x="914536" y="2180356"/>
            <a:chExt cx="1368235" cy="1415037"/>
          </a:xfrm>
        </p:grpSpPr>
        <p:pic>
          <p:nvPicPr>
            <p:cNvPr id="6" name="Picture 5"/>
            <p:cNvPicPr>
              <a:picLocks noChangeAspect="1"/>
            </p:cNvPicPr>
            <p:nvPr/>
          </p:nvPicPr>
          <p:blipFill>
            <a:blip r:embed="rId3"/>
            <a:stretch>
              <a:fillRect/>
            </a:stretch>
          </p:blipFill>
          <p:spPr>
            <a:xfrm>
              <a:off x="1127550" y="2180356"/>
              <a:ext cx="942208" cy="830262"/>
            </a:xfrm>
            <a:prstGeom prst="rect">
              <a:avLst/>
            </a:prstGeom>
          </p:spPr>
        </p:pic>
        <p:sp>
          <p:nvSpPr>
            <p:cNvPr id="2" name="Rectangle 1"/>
            <p:cNvSpPr/>
            <p:nvPr/>
          </p:nvSpPr>
          <p:spPr>
            <a:xfrm>
              <a:off x="914536" y="3010618"/>
              <a:ext cx="1368235" cy="584775"/>
            </a:xfrm>
            <a:prstGeom prst="rect">
              <a:avLst/>
            </a:prstGeom>
          </p:spPr>
          <p:txBody>
            <a:bodyPr wrap="square">
              <a:spAutoFit/>
            </a:bodyPr>
            <a:lstStyle/>
            <a:p>
              <a:pPr lvl="0" algn="ctr"/>
              <a:r>
                <a:rPr lang="en-US" sz="1400" b="1" dirty="0"/>
                <a:t>Cluster/Sector</a:t>
              </a:r>
              <a:r>
                <a:rPr lang="en-US" sz="1600" b="1" dirty="0"/>
                <a:t> </a:t>
              </a:r>
              <a:r>
                <a:rPr lang="en-US" sz="1400" b="1" dirty="0"/>
                <a:t>Coordinator</a:t>
              </a:r>
              <a:r>
                <a:rPr lang="en-US" sz="1600" b="1" dirty="0"/>
                <a:t> </a:t>
              </a:r>
            </a:p>
          </p:txBody>
        </p:sp>
      </p:grpSp>
      <p:grpSp>
        <p:nvGrpSpPr>
          <p:cNvPr id="7" name="Group 6"/>
          <p:cNvGrpSpPr/>
          <p:nvPr/>
        </p:nvGrpSpPr>
        <p:grpSpPr>
          <a:xfrm>
            <a:off x="3954371" y="2175882"/>
            <a:ext cx="1478832" cy="1419511"/>
            <a:chOff x="2804413" y="2175882"/>
            <a:chExt cx="1478832" cy="1419511"/>
          </a:xfrm>
        </p:grpSpPr>
        <p:pic>
          <p:nvPicPr>
            <p:cNvPr id="4" name="Picture 3"/>
            <p:cNvPicPr>
              <a:picLocks noChangeAspect="1"/>
            </p:cNvPicPr>
            <p:nvPr/>
          </p:nvPicPr>
          <p:blipFill>
            <a:blip r:embed="rId4"/>
            <a:stretch>
              <a:fillRect/>
            </a:stretch>
          </p:blipFill>
          <p:spPr>
            <a:xfrm>
              <a:off x="3069673" y="2175882"/>
              <a:ext cx="837717" cy="834736"/>
            </a:xfrm>
            <a:prstGeom prst="rect">
              <a:avLst/>
            </a:prstGeom>
          </p:spPr>
        </p:pic>
        <p:sp>
          <p:nvSpPr>
            <p:cNvPr id="8" name="Rectangle 7"/>
            <p:cNvSpPr/>
            <p:nvPr/>
          </p:nvSpPr>
          <p:spPr>
            <a:xfrm>
              <a:off x="2804413" y="3072173"/>
              <a:ext cx="1478832" cy="523220"/>
            </a:xfrm>
            <a:prstGeom prst="rect">
              <a:avLst/>
            </a:prstGeom>
          </p:spPr>
          <p:txBody>
            <a:bodyPr wrap="square">
              <a:spAutoFit/>
            </a:bodyPr>
            <a:lstStyle/>
            <a:p>
              <a:pPr lvl="0" algn="ctr"/>
              <a:r>
                <a:rPr lang="en-US" sz="1400" b="1" dirty="0"/>
                <a:t>National NGO technical experts</a:t>
              </a:r>
              <a:endParaRPr lang="en-US" sz="1600" b="1" dirty="0"/>
            </a:p>
          </p:txBody>
        </p:sp>
      </p:grpSp>
      <p:grpSp>
        <p:nvGrpSpPr>
          <p:cNvPr id="14" name="Group 13"/>
          <p:cNvGrpSpPr/>
          <p:nvPr/>
        </p:nvGrpSpPr>
        <p:grpSpPr>
          <a:xfrm>
            <a:off x="3907390" y="4434179"/>
            <a:ext cx="1618886" cy="1381990"/>
            <a:chOff x="4804887" y="2213403"/>
            <a:chExt cx="1618886" cy="1381990"/>
          </a:xfrm>
        </p:grpSpPr>
        <p:pic>
          <p:nvPicPr>
            <p:cNvPr id="10" name="Picture 9"/>
            <p:cNvPicPr>
              <a:picLocks noChangeAspect="1"/>
            </p:cNvPicPr>
            <p:nvPr/>
          </p:nvPicPr>
          <p:blipFill>
            <a:blip r:embed="rId5"/>
            <a:stretch>
              <a:fillRect/>
            </a:stretch>
          </p:blipFill>
          <p:spPr>
            <a:xfrm>
              <a:off x="5222917" y="2213403"/>
              <a:ext cx="782825" cy="797215"/>
            </a:xfrm>
            <a:prstGeom prst="rect">
              <a:avLst/>
            </a:prstGeom>
          </p:spPr>
        </p:pic>
        <p:sp>
          <p:nvSpPr>
            <p:cNvPr id="11" name="Rectangle 10"/>
            <p:cNvSpPr/>
            <p:nvPr/>
          </p:nvSpPr>
          <p:spPr>
            <a:xfrm>
              <a:off x="4804887" y="3072173"/>
              <a:ext cx="1618886" cy="523220"/>
            </a:xfrm>
            <a:prstGeom prst="rect">
              <a:avLst/>
            </a:prstGeom>
          </p:spPr>
          <p:txBody>
            <a:bodyPr wrap="square">
              <a:spAutoFit/>
            </a:bodyPr>
            <a:lstStyle/>
            <a:p>
              <a:pPr lvl="0" algn="ctr"/>
              <a:r>
                <a:rPr lang="en-US" sz="1400" b="1" dirty="0"/>
                <a:t>International NGO technical experts</a:t>
              </a:r>
              <a:endParaRPr lang="en-US" sz="1600" b="1" dirty="0"/>
            </a:p>
          </p:txBody>
        </p:sp>
      </p:grpSp>
      <p:grpSp>
        <p:nvGrpSpPr>
          <p:cNvPr id="16" name="Group 15"/>
          <p:cNvGrpSpPr/>
          <p:nvPr/>
        </p:nvGrpSpPr>
        <p:grpSpPr>
          <a:xfrm>
            <a:off x="6810557" y="2255596"/>
            <a:ext cx="1618886" cy="1303832"/>
            <a:chOff x="6945415" y="2304541"/>
            <a:chExt cx="1618886" cy="1303832"/>
          </a:xfrm>
        </p:grpSpPr>
        <p:pic>
          <p:nvPicPr>
            <p:cNvPr id="12" name="Picture 11"/>
            <p:cNvPicPr>
              <a:picLocks noChangeAspect="1"/>
            </p:cNvPicPr>
            <p:nvPr/>
          </p:nvPicPr>
          <p:blipFill>
            <a:blip r:embed="rId6"/>
            <a:stretch>
              <a:fillRect/>
            </a:stretch>
          </p:blipFill>
          <p:spPr>
            <a:xfrm>
              <a:off x="7395719" y="2304541"/>
              <a:ext cx="718277" cy="739054"/>
            </a:xfrm>
            <a:prstGeom prst="rect">
              <a:avLst/>
            </a:prstGeom>
          </p:spPr>
        </p:pic>
        <p:sp>
          <p:nvSpPr>
            <p:cNvPr id="13" name="Rectangle 12"/>
            <p:cNvSpPr/>
            <p:nvPr/>
          </p:nvSpPr>
          <p:spPr>
            <a:xfrm>
              <a:off x="6945415" y="3085153"/>
              <a:ext cx="1618886" cy="523220"/>
            </a:xfrm>
            <a:prstGeom prst="rect">
              <a:avLst/>
            </a:prstGeom>
          </p:spPr>
          <p:txBody>
            <a:bodyPr wrap="square">
              <a:spAutoFit/>
            </a:bodyPr>
            <a:lstStyle/>
            <a:p>
              <a:pPr lvl="0" algn="ctr"/>
              <a:r>
                <a:rPr lang="en-US" sz="1400" b="1" dirty="0"/>
                <a:t>IFRC representatives</a:t>
              </a:r>
              <a:endParaRPr lang="en-US" sz="1600" b="1" dirty="0"/>
            </a:p>
          </p:txBody>
        </p:sp>
      </p:grpSp>
      <p:grpSp>
        <p:nvGrpSpPr>
          <p:cNvPr id="18" name="Group 17"/>
          <p:cNvGrpSpPr/>
          <p:nvPr/>
        </p:nvGrpSpPr>
        <p:grpSpPr>
          <a:xfrm>
            <a:off x="1345278" y="4425655"/>
            <a:ext cx="1478832" cy="1531857"/>
            <a:chOff x="1635946" y="3986535"/>
            <a:chExt cx="1478832" cy="1531857"/>
          </a:xfrm>
        </p:grpSpPr>
        <p:sp>
          <p:nvSpPr>
            <p:cNvPr id="15" name="Rectangle 14"/>
            <p:cNvSpPr/>
            <p:nvPr/>
          </p:nvSpPr>
          <p:spPr>
            <a:xfrm>
              <a:off x="1635946" y="4995172"/>
              <a:ext cx="1478832" cy="523220"/>
            </a:xfrm>
            <a:prstGeom prst="rect">
              <a:avLst/>
            </a:prstGeom>
          </p:spPr>
          <p:txBody>
            <a:bodyPr wrap="square">
              <a:spAutoFit/>
            </a:bodyPr>
            <a:lstStyle/>
            <a:p>
              <a:pPr lvl="0" algn="ctr"/>
              <a:r>
                <a:rPr lang="en-US" sz="1400" b="1" dirty="0"/>
                <a:t>UN technical experts</a:t>
              </a:r>
              <a:endParaRPr lang="en-US" sz="1600" b="1" dirty="0"/>
            </a:p>
          </p:txBody>
        </p:sp>
        <p:pic>
          <p:nvPicPr>
            <p:cNvPr id="1030" name="Picture 6" descr="Image result for U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26613" y="3986535"/>
              <a:ext cx="897497" cy="897497"/>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21" name="Group 20"/>
          <p:cNvGrpSpPr/>
          <p:nvPr/>
        </p:nvGrpSpPr>
        <p:grpSpPr>
          <a:xfrm>
            <a:off x="6182796" y="4568525"/>
            <a:ext cx="1618886" cy="1509254"/>
            <a:chOff x="5882912" y="4009138"/>
            <a:chExt cx="1618886" cy="1509254"/>
          </a:xfrm>
        </p:grpSpPr>
        <p:pic>
          <p:nvPicPr>
            <p:cNvPr id="17" name="Picture 16"/>
            <p:cNvPicPr>
              <a:picLocks noChangeAspect="1"/>
            </p:cNvPicPr>
            <p:nvPr/>
          </p:nvPicPr>
          <p:blipFill>
            <a:blip r:embed="rId8"/>
            <a:stretch>
              <a:fillRect/>
            </a:stretch>
          </p:blipFill>
          <p:spPr>
            <a:xfrm>
              <a:off x="6276719" y="4009138"/>
              <a:ext cx="831272" cy="852823"/>
            </a:xfrm>
            <a:prstGeom prst="rect">
              <a:avLst/>
            </a:prstGeom>
          </p:spPr>
        </p:pic>
        <p:sp>
          <p:nvSpPr>
            <p:cNvPr id="23" name="Rectangle 22"/>
            <p:cNvSpPr/>
            <p:nvPr/>
          </p:nvSpPr>
          <p:spPr>
            <a:xfrm>
              <a:off x="5882912" y="4995172"/>
              <a:ext cx="1618886" cy="523220"/>
            </a:xfrm>
            <a:prstGeom prst="rect">
              <a:avLst/>
            </a:prstGeom>
          </p:spPr>
          <p:txBody>
            <a:bodyPr wrap="square">
              <a:spAutoFit/>
            </a:bodyPr>
            <a:lstStyle/>
            <a:p>
              <a:pPr lvl="0" algn="ctr"/>
              <a:r>
                <a:rPr lang="en-US" sz="1400" b="1" dirty="0"/>
                <a:t>Government representatives</a:t>
              </a:r>
              <a:endParaRPr lang="en-US" sz="1600" b="1" dirty="0"/>
            </a:p>
          </p:txBody>
        </p:sp>
      </p:grpSp>
      <p:sp>
        <p:nvSpPr>
          <p:cNvPr id="22" name="TextBox 21"/>
          <p:cNvSpPr txBox="1"/>
          <p:nvPr/>
        </p:nvSpPr>
        <p:spPr>
          <a:xfrm>
            <a:off x="723481" y="1473324"/>
            <a:ext cx="2978072" cy="523220"/>
          </a:xfrm>
          <a:prstGeom prst="rect">
            <a:avLst/>
          </a:prstGeom>
          <a:noFill/>
        </p:spPr>
        <p:txBody>
          <a:bodyPr wrap="square" rtlCol="0">
            <a:spAutoFit/>
          </a:bodyPr>
          <a:lstStyle/>
          <a:p>
            <a:r>
              <a:rPr lang="en-US" sz="2800" dirty="0"/>
              <a:t>Some examples:</a:t>
            </a:r>
          </a:p>
        </p:txBody>
      </p:sp>
    </p:spTree>
    <p:extLst>
      <p:ext uri="{BB962C8B-B14F-4D97-AF65-F5344CB8AC3E}">
        <p14:creationId xmlns:p14="http://schemas.microsoft.com/office/powerpoint/2010/main" val="238441930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Nutrition Cluster in XXX</a:t>
            </a:r>
          </a:p>
        </p:txBody>
      </p:sp>
      <p:sp>
        <p:nvSpPr>
          <p:cNvPr id="24" name="Content Placeholder 2"/>
          <p:cNvSpPr txBox="1">
            <a:spLocks/>
          </p:cNvSpPr>
          <p:nvPr/>
        </p:nvSpPr>
        <p:spPr>
          <a:xfrm>
            <a:off x="304800" y="1340768"/>
            <a:ext cx="8686800" cy="5040560"/>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Led by …</a:t>
            </a:r>
            <a:endParaRPr lang="en-US" dirty="0"/>
          </a:p>
          <a:p>
            <a:r>
              <a:rPr lang="en-US" dirty="0"/>
              <a:t>Co-lead- …</a:t>
            </a:r>
          </a:p>
          <a:p>
            <a:r>
              <a:rPr lang="en-US" dirty="0"/>
              <a:t>Deputy cluster coordinators …</a:t>
            </a:r>
          </a:p>
          <a:p>
            <a:r>
              <a:rPr lang="en-US" dirty="0"/>
              <a:t>Technical working groups, </a:t>
            </a:r>
            <a:r>
              <a:rPr lang="en-US" dirty="0" err="1"/>
              <a:t>e.g</a:t>
            </a:r>
            <a:r>
              <a:rPr lang="en-US" dirty="0"/>
              <a:t>:</a:t>
            </a:r>
          </a:p>
          <a:p>
            <a:pPr lvl="1"/>
            <a:r>
              <a:rPr lang="en-US" dirty="0"/>
              <a:t>CMAM </a:t>
            </a:r>
          </a:p>
          <a:p>
            <a:pPr lvl="1"/>
            <a:r>
              <a:rPr lang="en-US" dirty="0"/>
              <a:t>MIYCN, </a:t>
            </a:r>
          </a:p>
          <a:p>
            <a:pPr lvl="1"/>
            <a:r>
              <a:rPr lang="en-US" dirty="0"/>
              <a:t>NIWG, </a:t>
            </a:r>
          </a:p>
          <a:p>
            <a:pPr lvl="1"/>
            <a:r>
              <a:rPr lang="en-US" dirty="0"/>
              <a:t>RRM, </a:t>
            </a:r>
          </a:p>
          <a:p>
            <a:pPr lvl="1"/>
            <a:r>
              <a:rPr lang="en-US" dirty="0"/>
              <a:t>QAAP</a:t>
            </a:r>
          </a:p>
          <a:p>
            <a:r>
              <a:rPr lang="en-US" dirty="0"/>
              <a:t>SAG: …</a:t>
            </a:r>
          </a:p>
          <a:p>
            <a:r>
              <a:rPr lang="en-US" dirty="0"/>
              <a:t>Peer review technical team …</a:t>
            </a:r>
          </a:p>
        </p:txBody>
      </p:sp>
    </p:spTree>
    <p:extLst>
      <p:ext uri="{BB962C8B-B14F-4D97-AF65-F5344CB8AC3E}">
        <p14:creationId xmlns:p14="http://schemas.microsoft.com/office/powerpoint/2010/main" val="37348512"/>
      </p:ext>
    </p:extLst>
  </p:cSld>
  <p:clrMapOvr>
    <a:masterClrMapping/>
  </p:clrMapOvr>
  <p:transition spd="med">
    <p:pull/>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3</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h6a71f3e574e4344bc34f3fc9dd20054>
    <TaxKeywordTaxHTField xmlns="5858627f-d058-4b92-9b52-677b5fd7d454">
      <Terms xmlns="http://schemas.microsoft.com/office/infopath/2007/PartnerControls"/>
    </TaxKeywordTaxHTField>
    <CategoryDescription xmlns="http://schemas.microsoft.com/sharepoint.v3" xsi:nil="true"/>
    <mda26ace941f4791a7314a339fee829c xmlns="ca283e0b-db31-4043-a2ef-b80661bf084a">
      <Terms xmlns="http://schemas.microsoft.com/office/infopath/2007/PartnerControl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EMOPSGCCU-1435067120-18527</_dlc_DocId>
    <_dlc_DocIdUrl xmlns="5858627f-d058-4b92-9b52-677b5fd7d454">
      <Url>https://unicef.sharepoint.com/teams/EMOPS-GCCU/_layouts/15/DocIdRedir.aspx?ID=EMOPSGCCU-1435067120-18527</Url>
      <Description>EMOPSGCCU-1435067120-18527</Description>
    </_dlc_DocIdUrl>
  </documentManagement>
</p:properties>
</file>

<file path=customXml/item4.xml><?xml version="1.0" encoding="utf-8"?>
<?mso-contentType ?>
<customXsn xmlns="http://schemas.microsoft.com/office/2006/metadata/customXsn">
  <xsnLocation/>
  <cached>True</cached>
  <openByDefault>True</openByDefault>
  <xsnScope/>
</customXsn>
</file>

<file path=customXml/item5.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E8A849-6E45-4080-8E2F-26E1C72C0553}">
  <ds:schemaRefs>
    <ds:schemaRef ds:uri="http://schemas.microsoft.com/sharepoint/events"/>
  </ds:schemaRefs>
</ds:datastoreItem>
</file>

<file path=customXml/itemProps2.xml><?xml version="1.0" encoding="utf-8"?>
<ds:datastoreItem xmlns:ds="http://schemas.openxmlformats.org/officeDocument/2006/customXml" ds:itemID="{6AB9D20C-BE07-47A3-B281-5DC1F2DFA128}">
  <ds:schemaRefs>
    <ds:schemaRef ds:uri="Microsoft.SharePoint.Taxonomy.ContentTypeSync"/>
  </ds:schemaRefs>
</ds:datastoreItem>
</file>

<file path=customXml/itemProps3.xml><?xml version="1.0" encoding="utf-8"?>
<ds:datastoreItem xmlns:ds="http://schemas.openxmlformats.org/officeDocument/2006/customXml" ds:itemID="{9337D03A-957D-45C3-97DD-DA50F0154BEC}">
  <ds:schemaRefs>
    <ds:schemaRef ds:uri="http://schemas.microsoft.com/office/2006/metadata/properties"/>
    <ds:schemaRef ds:uri="http://schemas.microsoft.com/sharepoint/v3"/>
    <ds:schemaRef ds:uri="http://purl.org/dc/dcmitype/"/>
    <ds:schemaRef ds:uri="http://schemas.microsoft.com/office/2006/documentManagement/types"/>
    <ds:schemaRef ds:uri="a438dd15-07ca-4cdc-82a3-f2206b92025e"/>
    <ds:schemaRef ds:uri="http://purl.org/dc/elements/1.1/"/>
    <ds:schemaRef ds:uri="http://schemas.microsoft.com/office/infopath/2007/PartnerControls"/>
    <ds:schemaRef ds:uri="http://schemas.openxmlformats.org/package/2006/metadata/core-properties"/>
    <ds:schemaRef ds:uri="5858627f-d058-4b92-9b52-677b5fd7d454"/>
    <ds:schemaRef ds:uri="http://schemas.microsoft.com/sharepoint/v4"/>
    <ds:schemaRef ds:uri="http://www.w3.org/XML/1998/namespace"/>
    <ds:schemaRef ds:uri="http://schemas.microsoft.com/sharepoint.v3"/>
    <ds:schemaRef ds:uri="ca283e0b-db31-4043-a2ef-b80661bf084a"/>
    <ds:schemaRef ds:uri="http://purl.org/dc/terms/"/>
  </ds:schemaRefs>
</ds:datastoreItem>
</file>

<file path=customXml/itemProps4.xml><?xml version="1.0" encoding="utf-8"?>
<ds:datastoreItem xmlns:ds="http://schemas.openxmlformats.org/officeDocument/2006/customXml" ds:itemID="{F71C4D02-193D-423C-8B23-B56351D11D1A}">
  <ds:schemaRefs>
    <ds:schemaRef ds:uri="http://schemas.microsoft.com/office/2006/metadata/customXsn"/>
  </ds:schemaRefs>
</ds:datastoreItem>
</file>

<file path=customXml/itemProps5.xml><?xml version="1.0" encoding="utf-8"?>
<ds:datastoreItem xmlns:ds="http://schemas.openxmlformats.org/officeDocument/2006/customXml" ds:itemID="{8BFCF7B6-B267-436C-B402-FA5CDFE956A5}"/>
</file>

<file path=customXml/itemProps6.xml><?xml version="1.0" encoding="utf-8"?>
<ds:datastoreItem xmlns:ds="http://schemas.openxmlformats.org/officeDocument/2006/customXml" ds:itemID="{C565E1CD-2497-47E0-9123-D2101CA931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417</TotalTime>
  <Words>2330</Words>
  <Application>Microsoft Office PowerPoint</Application>
  <PresentationFormat>On-screen Show (4:3)</PresentationFormat>
  <Paragraphs>291</Paragraphs>
  <Slides>27</Slides>
  <Notes>27</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27</vt:i4>
      </vt:variant>
    </vt:vector>
  </HeadingPairs>
  <TitlesOfParts>
    <vt:vector size="41" baseType="lpstr">
      <vt:lpstr>MS Mincho</vt:lpstr>
      <vt:lpstr>MS PGothic</vt:lpstr>
      <vt:lpstr>MS PGothic</vt:lpstr>
      <vt:lpstr>Arial</vt:lpstr>
      <vt:lpstr>Bodoni MT</vt:lpstr>
      <vt:lpstr>Calibri</vt:lpstr>
      <vt:lpstr>Cambria</vt:lpstr>
      <vt:lpstr>Century Gothic</vt:lpstr>
      <vt:lpstr>Segoe UI</vt:lpstr>
      <vt:lpstr>Tahoma</vt:lpstr>
      <vt:lpstr>Times New Roman</vt:lpstr>
      <vt:lpstr>Wingdings</vt:lpstr>
      <vt:lpstr>1_Office Theme</vt:lpstr>
      <vt:lpstr>2_Office Theme</vt:lpstr>
      <vt:lpstr>1.5 Nutrition Cluster Structures</vt:lpstr>
      <vt:lpstr>Objectives of this Session</vt:lpstr>
      <vt:lpstr>Actors in Humanitarian Response</vt:lpstr>
      <vt:lpstr>PowerPoint Presentation</vt:lpstr>
      <vt:lpstr>Nutrition Cluster/Sector Structure</vt:lpstr>
      <vt:lpstr>Cluster/Sector Coordination Team</vt:lpstr>
      <vt:lpstr>SAG &amp; TWiG</vt:lpstr>
      <vt:lpstr>Who is in SAG?</vt:lpstr>
      <vt:lpstr>Nutrition Cluster in XXX</vt:lpstr>
      <vt:lpstr>Sub-national Coordination</vt:lpstr>
      <vt:lpstr>Cluster Accountability Frameworks</vt:lpstr>
      <vt:lpstr>Carousel</vt:lpstr>
      <vt:lpstr>NCC Responsibilities</vt:lpstr>
      <vt:lpstr>Humanitarian Coordinator (HC)</vt:lpstr>
      <vt:lpstr>Humanitarian Country Team (HCT)</vt:lpstr>
      <vt:lpstr>Cluster Lead Agency (CLA)</vt:lpstr>
      <vt:lpstr>CLAs at Country Level</vt:lpstr>
      <vt:lpstr>UNICEF’s Responsibilities as a CLA</vt:lpstr>
      <vt:lpstr>UNICEF Responsibilities as CLA</vt:lpstr>
      <vt:lpstr>UNICEF’s Responsibilities as a CLA</vt:lpstr>
      <vt:lpstr>CLA: Provider of Last Resort</vt:lpstr>
      <vt:lpstr>Lines of Accountability</vt:lpstr>
      <vt:lpstr>Accountability Relationships</vt:lpstr>
      <vt:lpstr>Accountability Relationships: [Country]</vt:lpstr>
      <vt:lpstr>Organisational Accountability</vt:lpstr>
      <vt:lpstr>Not just the Cluster Coordinators job!</vt:lpstr>
      <vt:lpstr>Key Messages:</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Cluster Structures</dc:title>
  <dc:creator>Marion Orchison</dc:creator>
  <cp:lastModifiedBy>Diogo Loureiro Jurema</cp:lastModifiedBy>
  <cp:revision>32</cp:revision>
  <dcterms:created xsi:type="dcterms:W3CDTF">2017-10-13T15:01:41Z</dcterms:created>
  <dcterms:modified xsi:type="dcterms:W3CDTF">2019-10-17T15:05:38Z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
  </property>
  <property fmtid="{D5CDD505-2E9C-101B-9397-08002B2CF9AE}" pid="5" name="Topic">
    <vt:lpwstr/>
  </property>
  <property fmtid="{D5CDD505-2E9C-101B-9397-08002B2CF9AE}" pid="7" name="DocumentType">
    <vt:lpwstr/>
  </property>
  <property fmtid="{D5CDD505-2E9C-101B-9397-08002B2CF9AE}" pid="8" name="GeographicScope">
    <vt:lpwstr/>
  </property>
  <property fmtid="{D5CDD505-2E9C-101B-9397-08002B2CF9AE}" pid="9" name="_dlc_DocIdItemGuid">
    <vt:lpwstr>4054ec62-e5f9-4587-8177-47f9c912e8c5</vt:lpwstr>
  </property>
</Properties>
</file>