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7"/>
  </p:sldMasterIdLst>
  <p:notesMasterIdLst>
    <p:notesMasterId r:id="rId22"/>
  </p:notesMasterIdLst>
  <p:sldIdLst>
    <p:sldId id="258" r:id="rId8"/>
    <p:sldId id="259" r:id="rId9"/>
    <p:sldId id="287" r:id="rId10"/>
    <p:sldId id="268" r:id="rId11"/>
    <p:sldId id="269" r:id="rId12"/>
    <p:sldId id="270" r:id="rId13"/>
    <p:sldId id="285" r:id="rId14"/>
    <p:sldId id="271" r:id="rId15"/>
    <p:sldId id="273" r:id="rId16"/>
    <p:sldId id="286" r:id="rId17"/>
    <p:sldId id="275" r:id="rId18"/>
    <p:sldId id="276" r:id="rId19"/>
    <p:sldId id="288"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F5E97-2DE3-4272-AB5E-94E27F50D1AE}" v="111" dt="2019-10-17T14:40:57.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246" autoAdjust="0"/>
  </p:normalViewPr>
  <p:slideViewPr>
    <p:cSldViewPr snapToGrid="0" snapToObjects="1">
      <p:cViewPr varScale="1">
        <p:scale>
          <a:sx n="62" d="100"/>
          <a:sy n="62" d="100"/>
        </p:scale>
        <p:origin x="132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832F5E97-2DE3-4272-AB5E-94E27F50D1AE}"/>
    <pc:docChg chg="custSel modSld modMainMaster">
      <pc:chgData name="Diogo Loureiro Jurema" userId="9dfde3f0-34dd-48c5-90ef-eaf27597f482" providerId="ADAL" clId="{832F5E97-2DE3-4272-AB5E-94E27F50D1AE}" dt="2019-10-17T14:40:57.842" v="109" actId="1076"/>
      <pc:docMkLst>
        <pc:docMk/>
      </pc:docMkLst>
      <pc:sldChg chg="delSp">
        <pc:chgData name="Diogo Loureiro Jurema" userId="9dfde3f0-34dd-48c5-90ef-eaf27597f482" providerId="ADAL" clId="{832F5E97-2DE3-4272-AB5E-94E27F50D1AE}" dt="2019-10-17T14:36:33.921" v="0" actId="478"/>
        <pc:sldMkLst>
          <pc:docMk/>
          <pc:sldMk cId="2717993892" sldId="258"/>
        </pc:sldMkLst>
        <pc:picChg chg="del">
          <ac:chgData name="Diogo Loureiro Jurema" userId="9dfde3f0-34dd-48c5-90ef-eaf27597f482" providerId="ADAL" clId="{832F5E97-2DE3-4272-AB5E-94E27F50D1AE}" dt="2019-10-17T14:36:33.921" v="0" actId="478"/>
          <ac:picMkLst>
            <pc:docMk/>
            <pc:sldMk cId="2717993892" sldId="258"/>
            <ac:picMk id="2" creationId="{00000000-0000-0000-0000-000000000000}"/>
          </ac:picMkLst>
        </pc:picChg>
      </pc:sldChg>
      <pc:sldChg chg="modSp">
        <pc:chgData name="Diogo Loureiro Jurema" userId="9dfde3f0-34dd-48c5-90ef-eaf27597f482" providerId="ADAL" clId="{832F5E97-2DE3-4272-AB5E-94E27F50D1AE}" dt="2019-10-17T14:37:55.426" v="43" actId="1076"/>
        <pc:sldMkLst>
          <pc:docMk/>
          <pc:sldMk cId="1132386158" sldId="268"/>
        </pc:sldMkLst>
        <pc:spChg chg="mod">
          <ac:chgData name="Diogo Loureiro Jurema" userId="9dfde3f0-34dd-48c5-90ef-eaf27597f482" providerId="ADAL" clId="{832F5E97-2DE3-4272-AB5E-94E27F50D1AE}" dt="2019-10-17T14:37:55.426" v="43" actId="1076"/>
          <ac:spMkLst>
            <pc:docMk/>
            <pc:sldMk cId="1132386158" sldId="268"/>
            <ac:spMk id="5" creationId="{00000000-0000-0000-0000-000000000000}"/>
          </ac:spMkLst>
        </pc:spChg>
      </pc:sldChg>
      <pc:sldChg chg="modSp">
        <pc:chgData name="Diogo Loureiro Jurema" userId="9dfde3f0-34dd-48c5-90ef-eaf27597f482" providerId="ADAL" clId="{832F5E97-2DE3-4272-AB5E-94E27F50D1AE}" dt="2019-10-17T14:38:12.908" v="50" actId="1035"/>
        <pc:sldMkLst>
          <pc:docMk/>
          <pc:sldMk cId="774705666" sldId="269"/>
        </pc:sldMkLst>
        <pc:spChg chg="mod">
          <ac:chgData name="Diogo Loureiro Jurema" userId="9dfde3f0-34dd-48c5-90ef-eaf27597f482" providerId="ADAL" clId="{832F5E97-2DE3-4272-AB5E-94E27F50D1AE}" dt="2019-10-17T14:38:12.908" v="50" actId="1035"/>
          <ac:spMkLst>
            <pc:docMk/>
            <pc:sldMk cId="774705666" sldId="269"/>
            <ac:spMk id="12" creationId="{00000000-0000-0000-0000-000000000000}"/>
          </ac:spMkLst>
        </pc:spChg>
      </pc:sldChg>
      <pc:sldChg chg="modSp">
        <pc:chgData name="Diogo Loureiro Jurema" userId="9dfde3f0-34dd-48c5-90ef-eaf27597f482" providerId="ADAL" clId="{832F5E97-2DE3-4272-AB5E-94E27F50D1AE}" dt="2019-10-17T14:38:40.578" v="55" actId="1076"/>
        <pc:sldMkLst>
          <pc:docMk/>
          <pc:sldMk cId="474739202" sldId="270"/>
        </pc:sldMkLst>
        <pc:graphicFrameChg chg="mod modGraphic">
          <ac:chgData name="Diogo Loureiro Jurema" userId="9dfde3f0-34dd-48c5-90ef-eaf27597f482" providerId="ADAL" clId="{832F5E97-2DE3-4272-AB5E-94E27F50D1AE}" dt="2019-10-17T14:38:40.578" v="55" actId="1076"/>
          <ac:graphicFrameMkLst>
            <pc:docMk/>
            <pc:sldMk cId="474739202" sldId="270"/>
            <ac:graphicFrameMk id="5" creationId="{BEE05C1C-F2A0-4F52-8E06-46C65C5A1B55}"/>
          </ac:graphicFrameMkLst>
        </pc:graphicFrameChg>
      </pc:sldChg>
      <pc:sldChg chg="modSp">
        <pc:chgData name="Diogo Loureiro Jurema" userId="9dfde3f0-34dd-48c5-90ef-eaf27597f482" providerId="ADAL" clId="{832F5E97-2DE3-4272-AB5E-94E27F50D1AE}" dt="2019-10-17T14:39:19.386" v="63" actId="1076"/>
        <pc:sldMkLst>
          <pc:docMk/>
          <pc:sldMk cId="2597353258" sldId="271"/>
        </pc:sldMkLst>
        <pc:spChg chg="mod">
          <ac:chgData name="Diogo Loureiro Jurema" userId="9dfde3f0-34dd-48c5-90ef-eaf27597f482" providerId="ADAL" clId="{832F5E97-2DE3-4272-AB5E-94E27F50D1AE}" dt="2019-10-17T14:39:19.386" v="63" actId="1076"/>
          <ac:spMkLst>
            <pc:docMk/>
            <pc:sldMk cId="2597353258" sldId="271"/>
            <ac:spMk id="3" creationId="{00000000-0000-0000-0000-000000000000}"/>
          </ac:spMkLst>
        </pc:spChg>
        <pc:picChg chg="mod">
          <ac:chgData name="Diogo Loureiro Jurema" userId="9dfde3f0-34dd-48c5-90ef-eaf27597f482" providerId="ADAL" clId="{832F5E97-2DE3-4272-AB5E-94E27F50D1AE}" dt="2019-10-17T14:39:14.987" v="62" actId="1076"/>
          <ac:picMkLst>
            <pc:docMk/>
            <pc:sldMk cId="2597353258" sldId="271"/>
            <ac:picMk id="13" creationId="{00000000-0000-0000-0000-000000000000}"/>
          </ac:picMkLst>
        </pc:picChg>
      </pc:sldChg>
      <pc:sldChg chg="addSp delSp modSp">
        <pc:chgData name="Diogo Loureiro Jurema" userId="9dfde3f0-34dd-48c5-90ef-eaf27597f482" providerId="ADAL" clId="{832F5E97-2DE3-4272-AB5E-94E27F50D1AE}" dt="2019-10-17T14:40:27.564" v="99" actId="1037"/>
        <pc:sldMkLst>
          <pc:docMk/>
          <pc:sldMk cId="4278643187" sldId="273"/>
        </pc:sldMkLst>
        <pc:spChg chg="del">
          <ac:chgData name="Diogo Loureiro Jurema" userId="9dfde3f0-34dd-48c5-90ef-eaf27597f482" providerId="ADAL" clId="{832F5E97-2DE3-4272-AB5E-94E27F50D1AE}" dt="2019-10-17T14:40:10.836" v="73" actId="478"/>
          <ac:spMkLst>
            <pc:docMk/>
            <pc:sldMk cId="4278643187" sldId="273"/>
            <ac:spMk id="3" creationId="{00000000-0000-0000-0000-000000000000}"/>
          </ac:spMkLst>
        </pc:spChg>
        <pc:spChg chg="add del mod">
          <ac:chgData name="Diogo Loureiro Jurema" userId="9dfde3f0-34dd-48c5-90ef-eaf27597f482" providerId="ADAL" clId="{832F5E97-2DE3-4272-AB5E-94E27F50D1AE}" dt="2019-10-17T14:40:14.164" v="74" actId="478"/>
          <ac:spMkLst>
            <pc:docMk/>
            <pc:sldMk cId="4278643187" sldId="273"/>
            <ac:spMk id="5" creationId="{C8200C87-4358-489A-88A2-B7F2D8443B57}"/>
          </ac:spMkLst>
        </pc:spChg>
        <pc:picChg chg="mod modCrop">
          <ac:chgData name="Diogo Loureiro Jurema" userId="9dfde3f0-34dd-48c5-90ef-eaf27597f482" providerId="ADAL" clId="{832F5E97-2DE3-4272-AB5E-94E27F50D1AE}" dt="2019-10-17T14:40:27.564" v="99" actId="1037"/>
          <ac:picMkLst>
            <pc:docMk/>
            <pc:sldMk cId="4278643187" sldId="273"/>
            <ac:picMk id="2" creationId="{00000000-0000-0000-0000-000000000000}"/>
          </ac:picMkLst>
        </pc:picChg>
      </pc:sldChg>
      <pc:sldChg chg="modSp">
        <pc:chgData name="Diogo Loureiro Jurema" userId="9dfde3f0-34dd-48c5-90ef-eaf27597f482" providerId="ADAL" clId="{832F5E97-2DE3-4272-AB5E-94E27F50D1AE}" dt="2019-10-17T14:40:47.331" v="107" actId="1035"/>
        <pc:sldMkLst>
          <pc:docMk/>
          <pc:sldMk cId="2607498557" sldId="275"/>
        </pc:sldMkLst>
        <pc:picChg chg="mod">
          <ac:chgData name="Diogo Loureiro Jurema" userId="9dfde3f0-34dd-48c5-90ef-eaf27597f482" providerId="ADAL" clId="{832F5E97-2DE3-4272-AB5E-94E27F50D1AE}" dt="2019-10-17T14:40:47.331" v="107" actId="1035"/>
          <ac:picMkLst>
            <pc:docMk/>
            <pc:sldMk cId="2607498557" sldId="275"/>
            <ac:picMk id="13" creationId="{00000000-0000-0000-0000-000000000000}"/>
          </ac:picMkLst>
        </pc:picChg>
        <pc:cxnChg chg="mod">
          <ac:chgData name="Diogo Loureiro Jurema" userId="9dfde3f0-34dd-48c5-90ef-eaf27597f482" providerId="ADAL" clId="{832F5E97-2DE3-4272-AB5E-94E27F50D1AE}" dt="2019-10-17T14:40:47.331" v="107" actId="1035"/>
          <ac:cxnSpMkLst>
            <pc:docMk/>
            <pc:sldMk cId="2607498557" sldId="275"/>
            <ac:cxnSpMk id="15" creationId="{00000000-0000-0000-0000-000000000000}"/>
          </ac:cxnSpMkLst>
        </pc:cxnChg>
        <pc:cxnChg chg="mod">
          <ac:chgData name="Diogo Loureiro Jurema" userId="9dfde3f0-34dd-48c5-90ef-eaf27597f482" providerId="ADAL" clId="{832F5E97-2DE3-4272-AB5E-94E27F50D1AE}" dt="2019-10-17T14:40:47.331" v="107" actId="1035"/>
          <ac:cxnSpMkLst>
            <pc:docMk/>
            <pc:sldMk cId="2607498557" sldId="275"/>
            <ac:cxnSpMk id="16" creationId="{00000000-0000-0000-0000-000000000000}"/>
          </ac:cxnSpMkLst>
        </pc:cxnChg>
      </pc:sldChg>
      <pc:sldChg chg="modSp">
        <pc:chgData name="Diogo Loureiro Jurema" userId="9dfde3f0-34dd-48c5-90ef-eaf27597f482" providerId="ADAL" clId="{832F5E97-2DE3-4272-AB5E-94E27F50D1AE}" dt="2019-10-17T14:40:57.842" v="109" actId="1076"/>
        <pc:sldMkLst>
          <pc:docMk/>
          <pc:sldMk cId="4050839449" sldId="276"/>
        </pc:sldMkLst>
        <pc:picChg chg="mod">
          <ac:chgData name="Diogo Loureiro Jurema" userId="9dfde3f0-34dd-48c5-90ef-eaf27597f482" providerId="ADAL" clId="{832F5E97-2DE3-4272-AB5E-94E27F50D1AE}" dt="2019-10-17T14:40:57.842" v="109" actId="1076"/>
          <ac:picMkLst>
            <pc:docMk/>
            <pc:sldMk cId="4050839449" sldId="276"/>
            <ac:picMk id="2" creationId="{00000000-0000-0000-0000-000000000000}"/>
          </ac:picMkLst>
        </pc:picChg>
      </pc:sldChg>
      <pc:sldChg chg="modSp">
        <pc:chgData name="Diogo Loureiro Jurema" userId="9dfde3f0-34dd-48c5-90ef-eaf27597f482" providerId="ADAL" clId="{832F5E97-2DE3-4272-AB5E-94E27F50D1AE}" dt="2019-10-17T14:39:06.492" v="61" actId="1076"/>
        <pc:sldMkLst>
          <pc:docMk/>
          <pc:sldMk cId="3114469744" sldId="285"/>
        </pc:sldMkLst>
        <pc:graphicFrameChg chg="mod">
          <ac:chgData name="Diogo Loureiro Jurema" userId="9dfde3f0-34dd-48c5-90ef-eaf27597f482" providerId="ADAL" clId="{832F5E97-2DE3-4272-AB5E-94E27F50D1AE}" dt="2019-10-17T14:39:06.492" v="61" actId="1076"/>
          <ac:graphicFrameMkLst>
            <pc:docMk/>
            <pc:sldMk cId="3114469744" sldId="285"/>
            <ac:graphicFrameMk id="2" creationId="{00000000-0000-0000-0000-000000000000}"/>
          </ac:graphicFrameMkLst>
        </pc:graphicFrameChg>
      </pc:sldChg>
      <pc:sldChg chg="modSp">
        <pc:chgData name="Diogo Loureiro Jurema" userId="9dfde3f0-34dd-48c5-90ef-eaf27597f482" providerId="ADAL" clId="{832F5E97-2DE3-4272-AB5E-94E27F50D1AE}" dt="2019-10-17T14:40:42.074" v="102" actId="14100"/>
        <pc:sldMkLst>
          <pc:docMk/>
          <pc:sldMk cId="657058285" sldId="286"/>
        </pc:sldMkLst>
        <pc:spChg chg="mod">
          <ac:chgData name="Diogo Loureiro Jurema" userId="9dfde3f0-34dd-48c5-90ef-eaf27597f482" providerId="ADAL" clId="{832F5E97-2DE3-4272-AB5E-94E27F50D1AE}" dt="2019-10-17T14:40:42.074" v="102" actId="14100"/>
          <ac:spMkLst>
            <pc:docMk/>
            <pc:sldMk cId="657058285" sldId="286"/>
            <ac:spMk id="5" creationId="{00000000-0000-0000-0000-000000000000}"/>
          </ac:spMkLst>
        </pc:spChg>
      </pc:sldChg>
      <pc:sldChg chg="modSp">
        <pc:chgData name="Diogo Loureiro Jurema" userId="9dfde3f0-34dd-48c5-90ef-eaf27597f482" providerId="ADAL" clId="{832F5E97-2DE3-4272-AB5E-94E27F50D1AE}" dt="2019-10-17T14:37:41.108" v="42" actId="1037"/>
        <pc:sldMkLst>
          <pc:docMk/>
          <pc:sldMk cId="3764414998" sldId="287"/>
        </pc:sldMkLst>
        <pc:picChg chg="mod">
          <ac:chgData name="Diogo Loureiro Jurema" userId="9dfde3f0-34dd-48c5-90ef-eaf27597f482" providerId="ADAL" clId="{832F5E97-2DE3-4272-AB5E-94E27F50D1AE}" dt="2019-10-17T14:37:41.108" v="42" actId="1037"/>
          <ac:picMkLst>
            <pc:docMk/>
            <pc:sldMk cId="3764414998" sldId="287"/>
            <ac:picMk id="5" creationId="{00000000-0000-0000-0000-000000000000}"/>
          </ac:picMkLst>
        </pc:picChg>
        <pc:picChg chg="mod">
          <ac:chgData name="Diogo Loureiro Jurema" userId="9dfde3f0-34dd-48c5-90ef-eaf27597f482" providerId="ADAL" clId="{832F5E97-2DE3-4272-AB5E-94E27F50D1AE}" dt="2019-10-17T14:37:41.108" v="42" actId="1037"/>
          <ac:picMkLst>
            <pc:docMk/>
            <pc:sldMk cId="3764414998" sldId="287"/>
            <ac:picMk id="15" creationId="{00000000-0000-0000-0000-000000000000}"/>
          </ac:picMkLst>
        </pc:picChg>
      </pc:sldChg>
      <pc:sldMasterChg chg="addSp delSp modSp">
        <pc:chgData name="Diogo Loureiro Jurema" userId="9dfde3f0-34dd-48c5-90ef-eaf27597f482" providerId="ADAL" clId="{832F5E97-2DE3-4272-AB5E-94E27F50D1AE}" dt="2019-10-17T14:37:14.634" v="9" actId="1076"/>
        <pc:sldMasterMkLst>
          <pc:docMk/>
          <pc:sldMasterMk cId="4129182439" sldId="2147483672"/>
        </pc:sldMasterMkLst>
        <pc:spChg chg="del">
          <ac:chgData name="Diogo Loureiro Jurema" userId="9dfde3f0-34dd-48c5-90ef-eaf27597f482" providerId="ADAL" clId="{832F5E97-2DE3-4272-AB5E-94E27F50D1AE}" dt="2019-10-17T14:36:45.590" v="1" actId="478"/>
          <ac:spMkLst>
            <pc:docMk/>
            <pc:sldMasterMk cId="4129182439" sldId="2147483672"/>
            <ac:spMk id="4" creationId="{00000000-0000-0000-0000-000000000000}"/>
          </ac:spMkLst>
        </pc:spChg>
        <pc:spChg chg="add del">
          <ac:chgData name="Diogo Loureiro Jurema" userId="9dfde3f0-34dd-48c5-90ef-eaf27597f482" providerId="ADAL" clId="{832F5E97-2DE3-4272-AB5E-94E27F50D1AE}" dt="2019-10-17T14:36:48.156" v="3"/>
          <ac:spMkLst>
            <pc:docMk/>
            <pc:sldMasterMk cId="4129182439" sldId="2147483672"/>
            <ac:spMk id="7" creationId="{4D164097-79C7-43EB-8381-8733D52DAFB6}"/>
          </ac:spMkLst>
        </pc:spChg>
        <pc:picChg chg="add mod">
          <ac:chgData name="Diogo Loureiro Jurema" userId="9dfde3f0-34dd-48c5-90ef-eaf27597f482" providerId="ADAL" clId="{832F5E97-2DE3-4272-AB5E-94E27F50D1AE}" dt="2019-10-17T14:37:14.634" v="9" actId="1076"/>
          <ac:picMkLst>
            <pc:docMk/>
            <pc:sldMasterMk cId="4129182439" sldId="2147483672"/>
            <ac:picMk id="8" creationId="{19EF46E1-9A8E-4585-BA6C-4D068188E304}"/>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DD932-20DB-B246-958C-39F3A6AD0865}" type="doc">
      <dgm:prSet loTypeId="urn:microsoft.com/office/officeart/2005/8/layout/radial4" loCatId="" qsTypeId="urn:microsoft.com/office/officeart/2005/8/quickstyle/simple1" qsCatId="simple" csTypeId="urn:microsoft.com/office/officeart/2005/8/colors/colorful4" csCatId="colorful" phldr="1"/>
      <dgm:spPr/>
      <dgm:t>
        <a:bodyPr/>
        <a:lstStyle/>
        <a:p>
          <a:endParaRPr lang="en-US"/>
        </a:p>
      </dgm:t>
    </dgm:pt>
    <dgm:pt modelId="{4231E21C-E036-8B4E-8A85-1BE2072E07EC}">
      <dgm:prSet phldrT="[Text]"/>
      <dgm:spPr/>
      <dgm:t>
        <a:bodyPr/>
        <a:lstStyle/>
        <a:p>
          <a:pPr algn="ctr"/>
          <a:r>
            <a:rPr lang="en-US" b="1" dirty="0">
              <a:latin typeface="Calibri" charset="0"/>
              <a:ea typeface="Calibri" charset="0"/>
              <a:cs typeface="Calibri" charset="0"/>
            </a:rPr>
            <a:t>People at the Centre</a:t>
          </a:r>
        </a:p>
      </dgm:t>
    </dgm:pt>
    <dgm:pt modelId="{19B82815-82EE-714A-82CB-E2171A8D6683}" type="parTrans" cxnId="{CE254B71-6E90-7542-AD79-1BF33364C096}">
      <dgm:prSet/>
      <dgm:spPr/>
      <dgm:t>
        <a:bodyPr/>
        <a:lstStyle/>
        <a:p>
          <a:pPr algn="l"/>
          <a:endParaRPr lang="en-US"/>
        </a:p>
      </dgm:t>
    </dgm:pt>
    <dgm:pt modelId="{0C1D2EB1-C8BF-1349-9FB0-D27E1DF1AFE7}" type="sibTrans" cxnId="{CE254B71-6E90-7542-AD79-1BF33364C096}">
      <dgm:prSet/>
      <dgm:spPr/>
      <dgm:t>
        <a:bodyPr/>
        <a:lstStyle/>
        <a:p>
          <a:pPr algn="l"/>
          <a:endParaRPr lang="en-US"/>
        </a:p>
      </dgm:t>
    </dgm:pt>
    <dgm:pt modelId="{C4260A13-0F2D-EF43-BB65-65AB837B024D}">
      <dgm:prSet phldrT="[Text]" custT="1"/>
      <dgm:spPr/>
      <dgm:t>
        <a:bodyPr/>
        <a:lstStyle/>
        <a:p>
          <a:pPr algn="ctr"/>
          <a:r>
            <a:rPr lang="en-US" sz="2800" b="1" dirty="0">
              <a:latin typeface="Calibri" charset="0"/>
              <a:ea typeface="Calibri" charset="0"/>
              <a:cs typeface="Calibri" charset="0"/>
            </a:rPr>
            <a:t>RIGHTS</a:t>
          </a:r>
          <a:r>
            <a:rPr lang="en-US" sz="1800" b="1" dirty="0">
              <a:latin typeface="Calibri" charset="0"/>
              <a:ea typeface="Calibri" charset="0"/>
              <a:cs typeface="Calibri" charset="0"/>
            </a:rPr>
            <a:t> </a:t>
          </a:r>
        </a:p>
      </dgm:t>
    </dgm:pt>
    <dgm:pt modelId="{C53DCED6-2C0E-C94E-81FA-0ADB9D100B40}" type="parTrans" cxnId="{959E1E43-1039-0246-BE27-FEAF5FE7C10F}">
      <dgm:prSet/>
      <dgm:spPr/>
      <dgm:t>
        <a:bodyPr/>
        <a:lstStyle/>
        <a:p>
          <a:pPr algn="l"/>
          <a:endParaRPr lang="en-US">
            <a:latin typeface="Calibri" charset="0"/>
            <a:ea typeface="Calibri" charset="0"/>
            <a:cs typeface="Calibri" charset="0"/>
          </a:endParaRPr>
        </a:p>
      </dgm:t>
    </dgm:pt>
    <dgm:pt modelId="{FF52CB95-D7E0-864E-B673-975A02D0F632}" type="sibTrans" cxnId="{959E1E43-1039-0246-BE27-FEAF5FE7C10F}">
      <dgm:prSet/>
      <dgm:spPr/>
      <dgm:t>
        <a:bodyPr/>
        <a:lstStyle/>
        <a:p>
          <a:pPr algn="l"/>
          <a:endParaRPr lang="en-US"/>
        </a:p>
      </dgm:t>
    </dgm:pt>
    <dgm:pt modelId="{49A991E9-508B-1147-9D98-29F2F149D624}">
      <dgm:prSet phldrT="[Text]" custT="1"/>
      <dgm:spPr/>
      <dgm:t>
        <a:bodyPr/>
        <a:lstStyle/>
        <a:p>
          <a:pPr algn="ctr"/>
          <a:r>
            <a:rPr lang="en-US" sz="2800" b="1" dirty="0">
              <a:latin typeface="Calibri" charset="0"/>
              <a:ea typeface="Calibri" charset="0"/>
              <a:cs typeface="Calibri" charset="0"/>
            </a:rPr>
            <a:t>RESULTS</a:t>
          </a:r>
          <a:endParaRPr lang="en-US" sz="1800" b="1" dirty="0">
            <a:latin typeface="Calibri" charset="0"/>
            <a:ea typeface="Calibri" charset="0"/>
            <a:cs typeface="Calibri" charset="0"/>
          </a:endParaRPr>
        </a:p>
      </dgm:t>
    </dgm:pt>
    <dgm:pt modelId="{5950732E-DFE8-4E45-8020-D81EDA784BEA}" type="parTrans" cxnId="{0B87F4A4-F086-2245-A388-1CDA049CA930}">
      <dgm:prSet/>
      <dgm:spPr/>
      <dgm:t>
        <a:bodyPr/>
        <a:lstStyle/>
        <a:p>
          <a:pPr algn="l"/>
          <a:endParaRPr lang="en-US">
            <a:latin typeface="Calibri" charset="0"/>
            <a:ea typeface="Calibri" charset="0"/>
            <a:cs typeface="Calibri" charset="0"/>
          </a:endParaRPr>
        </a:p>
      </dgm:t>
    </dgm:pt>
    <dgm:pt modelId="{E1B38CC3-29FE-9A4D-B1A4-457AB1BAAF26}" type="sibTrans" cxnId="{0B87F4A4-F086-2245-A388-1CDA049CA930}">
      <dgm:prSet/>
      <dgm:spPr/>
      <dgm:t>
        <a:bodyPr/>
        <a:lstStyle/>
        <a:p>
          <a:pPr algn="l"/>
          <a:endParaRPr lang="en-US"/>
        </a:p>
      </dgm:t>
    </dgm:pt>
    <dgm:pt modelId="{0CCFCAD8-FDCC-D14D-B6E1-7A0E7B847FFF}">
      <dgm:prSet phldrT="[Text]" custT="1"/>
      <dgm:spPr/>
      <dgm:t>
        <a:bodyPr/>
        <a:lstStyle/>
        <a:p>
          <a:pPr algn="ctr"/>
          <a:r>
            <a:rPr lang="en-US" sz="2400" b="1" dirty="0">
              <a:latin typeface="Calibri" charset="0"/>
              <a:ea typeface="Calibri" charset="0"/>
              <a:cs typeface="Calibri" charset="0"/>
            </a:rPr>
            <a:t>RELATIONSHIPS</a:t>
          </a:r>
          <a:endParaRPr lang="en-US" sz="1600" b="1" dirty="0">
            <a:latin typeface="Calibri" charset="0"/>
            <a:ea typeface="Calibri" charset="0"/>
            <a:cs typeface="Calibri" charset="0"/>
          </a:endParaRPr>
        </a:p>
      </dgm:t>
    </dgm:pt>
    <dgm:pt modelId="{051A38FB-73E9-FC49-B224-DB0F45425FB1}" type="parTrans" cxnId="{6667A8F2-ED00-3E42-AE0C-0D61121D0A6F}">
      <dgm:prSet/>
      <dgm:spPr/>
      <dgm:t>
        <a:bodyPr/>
        <a:lstStyle/>
        <a:p>
          <a:pPr algn="l"/>
          <a:endParaRPr lang="en-US">
            <a:latin typeface="Calibri" charset="0"/>
            <a:ea typeface="Calibri" charset="0"/>
            <a:cs typeface="Calibri" charset="0"/>
          </a:endParaRPr>
        </a:p>
      </dgm:t>
    </dgm:pt>
    <dgm:pt modelId="{F7CD023C-E000-AB43-A669-1E2859F2F63B}" type="sibTrans" cxnId="{6667A8F2-ED00-3E42-AE0C-0D61121D0A6F}">
      <dgm:prSet/>
      <dgm:spPr/>
      <dgm:t>
        <a:bodyPr/>
        <a:lstStyle/>
        <a:p>
          <a:pPr algn="l"/>
          <a:endParaRPr lang="en-US"/>
        </a:p>
      </dgm:t>
    </dgm:pt>
    <dgm:pt modelId="{503BBCF9-73E0-354E-82B4-E0D4CF6DFF30}" type="pres">
      <dgm:prSet presAssocID="{4C5DD932-20DB-B246-958C-39F3A6AD0865}" presName="cycle" presStyleCnt="0">
        <dgm:presLayoutVars>
          <dgm:chMax val="1"/>
          <dgm:dir/>
          <dgm:animLvl val="ctr"/>
          <dgm:resizeHandles val="exact"/>
        </dgm:presLayoutVars>
      </dgm:prSet>
      <dgm:spPr/>
    </dgm:pt>
    <dgm:pt modelId="{3C041B2C-A64E-7344-8C60-A8FFCA36B9C8}" type="pres">
      <dgm:prSet presAssocID="{4231E21C-E036-8B4E-8A85-1BE2072E07EC}" presName="centerShape" presStyleLbl="node0" presStyleIdx="0" presStyleCnt="1" custScaleX="100001" custScaleY="100001"/>
      <dgm:spPr/>
    </dgm:pt>
    <dgm:pt modelId="{0268DB23-6CBF-AA48-9D83-C3BF9A6B3FE2}" type="pres">
      <dgm:prSet presAssocID="{C53DCED6-2C0E-C94E-81FA-0ADB9D100B40}" presName="parTrans" presStyleLbl="bgSibTrans2D1" presStyleIdx="0" presStyleCnt="3"/>
      <dgm:spPr/>
    </dgm:pt>
    <dgm:pt modelId="{EC54A307-1088-AA49-BBED-57280A68ACB9}" type="pres">
      <dgm:prSet presAssocID="{C4260A13-0F2D-EF43-BB65-65AB837B024D}" presName="node" presStyleLbl="node1" presStyleIdx="0" presStyleCnt="3" custScaleX="137355" custScaleY="82645">
        <dgm:presLayoutVars>
          <dgm:bulletEnabled val="1"/>
        </dgm:presLayoutVars>
      </dgm:prSet>
      <dgm:spPr>
        <a:prstGeom prst="ellipse">
          <a:avLst/>
        </a:prstGeom>
      </dgm:spPr>
    </dgm:pt>
    <dgm:pt modelId="{B0D97428-258F-A842-9BA9-5BF670CA90A7}" type="pres">
      <dgm:prSet presAssocID="{5950732E-DFE8-4E45-8020-D81EDA784BEA}" presName="parTrans" presStyleLbl="bgSibTrans2D1" presStyleIdx="1" presStyleCnt="3"/>
      <dgm:spPr/>
    </dgm:pt>
    <dgm:pt modelId="{2D39F027-086B-2444-AA33-F47F985E7E79}" type="pres">
      <dgm:prSet presAssocID="{49A991E9-508B-1147-9D98-29F2F149D624}" presName="node" presStyleLbl="node1" presStyleIdx="1" presStyleCnt="3" custScaleX="142554" custScaleY="82645">
        <dgm:presLayoutVars>
          <dgm:bulletEnabled val="1"/>
        </dgm:presLayoutVars>
      </dgm:prSet>
      <dgm:spPr>
        <a:prstGeom prst="ellipse">
          <a:avLst/>
        </a:prstGeom>
      </dgm:spPr>
    </dgm:pt>
    <dgm:pt modelId="{D5C38D20-9334-EB4F-8C4B-1616E7D49570}" type="pres">
      <dgm:prSet presAssocID="{051A38FB-73E9-FC49-B224-DB0F45425FB1}" presName="parTrans" presStyleLbl="bgSibTrans2D1" presStyleIdx="2" presStyleCnt="3"/>
      <dgm:spPr/>
    </dgm:pt>
    <dgm:pt modelId="{3B00D070-21D9-3D42-9D01-B912F72E702F}" type="pres">
      <dgm:prSet presAssocID="{0CCFCAD8-FDCC-D14D-B6E1-7A0E7B847FFF}" presName="node" presStyleLbl="node1" presStyleIdx="2" presStyleCnt="3" custScaleX="177961" custScaleY="105508">
        <dgm:presLayoutVars>
          <dgm:bulletEnabled val="1"/>
        </dgm:presLayoutVars>
      </dgm:prSet>
      <dgm:spPr>
        <a:prstGeom prst="ellipse">
          <a:avLst/>
        </a:prstGeom>
      </dgm:spPr>
    </dgm:pt>
  </dgm:ptLst>
  <dgm:cxnLst>
    <dgm:cxn modelId="{73FAE220-F3A3-8441-9B95-065B79CDA80B}" type="presOf" srcId="{49A991E9-508B-1147-9D98-29F2F149D624}" destId="{2D39F027-086B-2444-AA33-F47F985E7E79}" srcOrd="0" destOrd="0" presId="urn:microsoft.com/office/officeart/2005/8/layout/radial4"/>
    <dgm:cxn modelId="{959E1E43-1039-0246-BE27-FEAF5FE7C10F}" srcId="{4231E21C-E036-8B4E-8A85-1BE2072E07EC}" destId="{C4260A13-0F2D-EF43-BB65-65AB837B024D}" srcOrd="0" destOrd="0" parTransId="{C53DCED6-2C0E-C94E-81FA-0ADB9D100B40}" sibTransId="{FF52CB95-D7E0-864E-B673-975A02D0F632}"/>
    <dgm:cxn modelId="{46463545-5EC3-EF47-B7A8-05E5FC2159DD}" type="presOf" srcId="{051A38FB-73E9-FC49-B224-DB0F45425FB1}" destId="{D5C38D20-9334-EB4F-8C4B-1616E7D49570}" srcOrd="0" destOrd="0" presId="urn:microsoft.com/office/officeart/2005/8/layout/radial4"/>
    <dgm:cxn modelId="{6D406666-B5BE-A147-8A8E-D0214B45D9B5}" type="presOf" srcId="{0CCFCAD8-FDCC-D14D-B6E1-7A0E7B847FFF}" destId="{3B00D070-21D9-3D42-9D01-B912F72E702F}" srcOrd="0" destOrd="0" presId="urn:microsoft.com/office/officeart/2005/8/layout/radial4"/>
    <dgm:cxn modelId="{74245248-FA5A-2B49-B848-11A467982D2C}" type="presOf" srcId="{C53DCED6-2C0E-C94E-81FA-0ADB9D100B40}" destId="{0268DB23-6CBF-AA48-9D83-C3BF9A6B3FE2}" srcOrd="0" destOrd="0" presId="urn:microsoft.com/office/officeart/2005/8/layout/radial4"/>
    <dgm:cxn modelId="{CE254B71-6E90-7542-AD79-1BF33364C096}" srcId="{4C5DD932-20DB-B246-958C-39F3A6AD0865}" destId="{4231E21C-E036-8B4E-8A85-1BE2072E07EC}" srcOrd="0" destOrd="0" parTransId="{19B82815-82EE-714A-82CB-E2171A8D6683}" sibTransId="{0C1D2EB1-C8BF-1349-9FB0-D27E1DF1AFE7}"/>
    <dgm:cxn modelId="{13CCEF54-FFAC-8742-9AA1-C89FCF2E7BF6}" type="presOf" srcId="{C4260A13-0F2D-EF43-BB65-65AB837B024D}" destId="{EC54A307-1088-AA49-BBED-57280A68ACB9}" srcOrd="0" destOrd="0" presId="urn:microsoft.com/office/officeart/2005/8/layout/radial4"/>
    <dgm:cxn modelId="{140A9E9B-A6C3-1846-A023-B07CB57539CB}" type="presOf" srcId="{4C5DD932-20DB-B246-958C-39F3A6AD0865}" destId="{503BBCF9-73E0-354E-82B4-E0D4CF6DFF30}" srcOrd="0" destOrd="0" presId="urn:microsoft.com/office/officeart/2005/8/layout/radial4"/>
    <dgm:cxn modelId="{0B87F4A4-F086-2245-A388-1CDA049CA930}" srcId="{4231E21C-E036-8B4E-8A85-1BE2072E07EC}" destId="{49A991E9-508B-1147-9D98-29F2F149D624}" srcOrd="1" destOrd="0" parTransId="{5950732E-DFE8-4E45-8020-D81EDA784BEA}" sibTransId="{E1B38CC3-29FE-9A4D-B1A4-457AB1BAAF26}"/>
    <dgm:cxn modelId="{0C7749D6-32A9-064B-81A1-5B325B55A51B}" type="presOf" srcId="{5950732E-DFE8-4E45-8020-D81EDA784BEA}" destId="{B0D97428-258F-A842-9BA9-5BF670CA90A7}" srcOrd="0" destOrd="0" presId="urn:microsoft.com/office/officeart/2005/8/layout/radial4"/>
    <dgm:cxn modelId="{68E626E2-C1C1-A64E-9F38-267FE04500E4}" type="presOf" srcId="{4231E21C-E036-8B4E-8A85-1BE2072E07EC}" destId="{3C041B2C-A64E-7344-8C60-A8FFCA36B9C8}" srcOrd="0" destOrd="0" presId="urn:microsoft.com/office/officeart/2005/8/layout/radial4"/>
    <dgm:cxn modelId="{6667A8F2-ED00-3E42-AE0C-0D61121D0A6F}" srcId="{4231E21C-E036-8B4E-8A85-1BE2072E07EC}" destId="{0CCFCAD8-FDCC-D14D-B6E1-7A0E7B847FFF}" srcOrd="2" destOrd="0" parTransId="{051A38FB-73E9-FC49-B224-DB0F45425FB1}" sibTransId="{F7CD023C-E000-AB43-A669-1E2859F2F63B}"/>
    <dgm:cxn modelId="{03E2BE18-63F1-D34F-A3BF-0564382D68BC}" type="presParOf" srcId="{503BBCF9-73E0-354E-82B4-E0D4CF6DFF30}" destId="{3C041B2C-A64E-7344-8C60-A8FFCA36B9C8}" srcOrd="0" destOrd="0" presId="urn:microsoft.com/office/officeart/2005/8/layout/radial4"/>
    <dgm:cxn modelId="{DA81B015-3CC2-AB4F-B045-C198E33921DD}" type="presParOf" srcId="{503BBCF9-73E0-354E-82B4-E0D4CF6DFF30}" destId="{0268DB23-6CBF-AA48-9D83-C3BF9A6B3FE2}" srcOrd="1" destOrd="0" presId="urn:microsoft.com/office/officeart/2005/8/layout/radial4"/>
    <dgm:cxn modelId="{BF290271-BCBA-7B4E-BE1D-5CEB2620D471}" type="presParOf" srcId="{503BBCF9-73E0-354E-82B4-E0D4CF6DFF30}" destId="{EC54A307-1088-AA49-BBED-57280A68ACB9}" srcOrd="2" destOrd="0" presId="urn:microsoft.com/office/officeart/2005/8/layout/radial4"/>
    <dgm:cxn modelId="{22BE8282-A975-064A-BDB9-4F7E66CCE2D3}" type="presParOf" srcId="{503BBCF9-73E0-354E-82B4-E0D4CF6DFF30}" destId="{B0D97428-258F-A842-9BA9-5BF670CA90A7}" srcOrd="3" destOrd="0" presId="urn:microsoft.com/office/officeart/2005/8/layout/radial4"/>
    <dgm:cxn modelId="{2F58F4E4-F935-AF4D-9AF9-E95FBBA81A33}" type="presParOf" srcId="{503BBCF9-73E0-354E-82B4-E0D4CF6DFF30}" destId="{2D39F027-086B-2444-AA33-F47F985E7E79}" srcOrd="4" destOrd="0" presId="urn:microsoft.com/office/officeart/2005/8/layout/radial4"/>
    <dgm:cxn modelId="{8D681639-A830-4D4B-B081-E615E939283A}" type="presParOf" srcId="{503BBCF9-73E0-354E-82B4-E0D4CF6DFF30}" destId="{D5C38D20-9334-EB4F-8C4B-1616E7D49570}" srcOrd="5" destOrd="0" presId="urn:microsoft.com/office/officeart/2005/8/layout/radial4"/>
    <dgm:cxn modelId="{55C95BBE-68F0-E64C-AE55-1E8B6C5B1250}" type="presParOf" srcId="{503BBCF9-73E0-354E-82B4-E0D4CF6DFF30}" destId="{3B00D070-21D9-3D42-9D01-B912F72E702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DD932-20DB-B246-958C-39F3A6AD0865}" type="doc">
      <dgm:prSet loTypeId="urn:microsoft.com/office/officeart/2005/8/layout/radial4" loCatId="" qsTypeId="urn:microsoft.com/office/officeart/2005/8/quickstyle/simple1" qsCatId="simple" csTypeId="urn:microsoft.com/office/officeart/2005/8/colors/colorful4" csCatId="colorful" phldr="1"/>
      <dgm:spPr/>
      <dgm:t>
        <a:bodyPr/>
        <a:lstStyle/>
        <a:p>
          <a:endParaRPr lang="en-US"/>
        </a:p>
      </dgm:t>
    </dgm:pt>
    <dgm:pt modelId="{4231E21C-E036-8B4E-8A85-1BE2072E07EC}">
      <dgm:prSet phldrT="[Text]"/>
      <dgm:spPr/>
      <dgm:t>
        <a:bodyPr/>
        <a:lstStyle/>
        <a:p>
          <a:pPr algn="ctr"/>
          <a:r>
            <a:rPr lang="en-US" b="1" dirty="0">
              <a:latin typeface="Calibri" charset="0"/>
              <a:ea typeface="Calibri" charset="0"/>
              <a:cs typeface="Calibri" charset="0"/>
            </a:rPr>
            <a:t>People at the Centre</a:t>
          </a:r>
        </a:p>
      </dgm:t>
    </dgm:pt>
    <dgm:pt modelId="{19B82815-82EE-714A-82CB-E2171A8D6683}" type="parTrans" cxnId="{CE254B71-6E90-7542-AD79-1BF33364C096}">
      <dgm:prSet/>
      <dgm:spPr/>
      <dgm:t>
        <a:bodyPr/>
        <a:lstStyle/>
        <a:p>
          <a:pPr algn="l"/>
          <a:endParaRPr lang="en-US"/>
        </a:p>
      </dgm:t>
    </dgm:pt>
    <dgm:pt modelId="{0C1D2EB1-C8BF-1349-9FB0-D27E1DF1AFE7}" type="sibTrans" cxnId="{CE254B71-6E90-7542-AD79-1BF33364C096}">
      <dgm:prSet/>
      <dgm:spPr/>
      <dgm:t>
        <a:bodyPr/>
        <a:lstStyle/>
        <a:p>
          <a:pPr algn="l"/>
          <a:endParaRPr lang="en-US"/>
        </a:p>
      </dgm:t>
    </dgm:pt>
    <dgm:pt modelId="{C4260A13-0F2D-EF43-BB65-65AB837B024D}">
      <dgm:prSet phldrT="[Text]" custT="1"/>
      <dgm:spPr/>
      <dgm:t>
        <a:bodyPr/>
        <a:lstStyle/>
        <a:p>
          <a:pPr algn="ctr"/>
          <a:r>
            <a:rPr lang="en-US" sz="1600" b="1" dirty="0">
              <a:latin typeface="Calibri" charset="0"/>
              <a:ea typeface="Calibri" charset="0"/>
              <a:cs typeface="Calibri" charset="0"/>
            </a:rPr>
            <a:t>RIGHTS</a:t>
          </a:r>
          <a:r>
            <a:rPr lang="en-US" sz="1100" b="1" dirty="0">
              <a:latin typeface="Calibri" charset="0"/>
              <a:ea typeface="Calibri" charset="0"/>
              <a:cs typeface="Calibri" charset="0"/>
            </a:rPr>
            <a:t> </a:t>
          </a:r>
        </a:p>
      </dgm:t>
    </dgm:pt>
    <dgm:pt modelId="{C53DCED6-2C0E-C94E-81FA-0ADB9D100B40}" type="parTrans" cxnId="{959E1E43-1039-0246-BE27-FEAF5FE7C10F}">
      <dgm:prSet/>
      <dgm:spPr/>
      <dgm:t>
        <a:bodyPr/>
        <a:lstStyle/>
        <a:p>
          <a:pPr algn="l"/>
          <a:endParaRPr lang="en-US">
            <a:latin typeface="Calibri" charset="0"/>
            <a:ea typeface="Calibri" charset="0"/>
            <a:cs typeface="Calibri" charset="0"/>
          </a:endParaRPr>
        </a:p>
      </dgm:t>
    </dgm:pt>
    <dgm:pt modelId="{FF52CB95-D7E0-864E-B673-975A02D0F632}" type="sibTrans" cxnId="{959E1E43-1039-0246-BE27-FEAF5FE7C10F}">
      <dgm:prSet/>
      <dgm:spPr/>
      <dgm:t>
        <a:bodyPr/>
        <a:lstStyle/>
        <a:p>
          <a:pPr algn="l"/>
          <a:endParaRPr lang="en-US"/>
        </a:p>
      </dgm:t>
    </dgm:pt>
    <dgm:pt modelId="{49A991E9-508B-1147-9D98-29F2F149D624}">
      <dgm:prSet phldrT="[Text]" custT="1"/>
      <dgm:spPr/>
      <dgm:t>
        <a:bodyPr/>
        <a:lstStyle/>
        <a:p>
          <a:pPr algn="ctr"/>
          <a:r>
            <a:rPr lang="en-US" sz="1600" b="1" dirty="0">
              <a:latin typeface="Calibri" charset="0"/>
              <a:ea typeface="Calibri" charset="0"/>
              <a:cs typeface="Calibri" charset="0"/>
            </a:rPr>
            <a:t>RESULTS</a:t>
          </a:r>
          <a:endParaRPr lang="en-US" sz="1100" b="1" dirty="0">
            <a:latin typeface="Calibri" charset="0"/>
            <a:ea typeface="Calibri" charset="0"/>
            <a:cs typeface="Calibri" charset="0"/>
          </a:endParaRPr>
        </a:p>
      </dgm:t>
    </dgm:pt>
    <dgm:pt modelId="{5950732E-DFE8-4E45-8020-D81EDA784BEA}" type="parTrans" cxnId="{0B87F4A4-F086-2245-A388-1CDA049CA930}">
      <dgm:prSet/>
      <dgm:spPr/>
      <dgm:t>
        <a:bodyPr/>
        <a:lstStyle/>
        <a:p>
          <a:pPr algn="l"/>
          <a:endParaRPr lang="en-US">
            <a:latin typeface="Calibri" charset="0"/>
            <a:ea typeface="Calibri" charset="0"/>
            <a:cs typeface="Calibri" charset="0"/>
          </a:endParaRPr>
        </a:p>
      </dgm:t>
    </dgm:pt>
    <dgm:pt modelId="{E1B38CC3-29FE-9A4D-B1A4-457AB1BAAF26}" type="sibTrans" cxnId="{0B87F4A4-F086-2245-A388-1CDA049CA930}">
      <dgm:prSet/>
      <dgm:spPr/>
      <dgm:t>
        <a:bodyPr/>
        <a:lstStyle/>
        <a:p>
          <a:pPr algn="l"/>
          <a:endParaRPr lang="en-US"/>
        </a:p>
      </dgm:t>
    </dgm:pt>
    <dgm:pt modelId="{0CCFCAD8-FDCC-D14D-B6E1-7A0E7B847FFF}">
      <dgm:prSet phldrT="[Text]" custT="1"/>
      <dgm:spPr/>
      <dgm:t>
        <a:bodyPr/>
        <a:lstStyle/>
        <a:p>
          <a:pPr algn="ctr"/>
          <a:r>
            <a:rPr lang="en-US" sz="1600" b="1" dirty="0">
              <a:latin typeface="Calibri" charset="0"/>
              <a:ea typeface="Calibri" charset="0"/>
              <a:cs typeface="Calibri" charset="0"/>
            </a:rPr>
            <a:t>RELATIONSHIPS</a:t>
          </a:r>
          <a:endParaRPr lang="en-US" sz="1100" b="1" dirty="0">
            <a:latin typeface="Calibri" charset="0"/>
            <a:ea typeface="Calibri" charset="0"/>
            <a:cs typeface="Calibri" charset="0"/>
          </a:endParaRPr>
        </a:p>
      </dgm:t>
    </dgm:pt>
    <dgm:pt modelId="{051A38FB-73E9-FC49-B224-DB0F45425FB1}" type="parTrans" cxnId="{6667A8F2-ED00-3E42-AE0C-0D61121D0A6F}">
      <dgm:prSet/>
      <dgm:spPr/>
      <dgm:t>
        <a:bodyPr/>
        <a:lstStyle/>
        <a:p>
          <a:pPr algn="l"/>
          <a:endParaRPr lang="en-US">
            <a:latin typeface="Calibri" charset="0"/>
            <a:ea typeface="Calibri" charset="0"/>
            <a:cs typeface="Calibri" charset="0"/>
          </a:endParaRPr>
        </a:p>
      </dgm:t>
    </dgm:pt>
    <dgm:pt modelId="{F7CD023C-E000-AB43-A669-1E2859F2F63B}" type="sibTrans" cxnId="{6667A8F2-ED00-3E42-AE0C-0D61121D0A6F}">
      <dgm:prSet/>
      <dgm:spPr/>
      <dgm:t>
        <a:bodyPr/>
        <a:lstStyle/>
        <a:p>
          <a:pPr algn="l"/>
          <a:endParaRPr lang="en-US"/>
        </a:p>
      </dgm:t>
    </dgm:pt>
    <dgm:pt modelId="{503BBCF9-73E0-354E-82B4-E0D4CF6DFF30}" type="pres">
      <dgm:prSet presAssocID="{4C5DD932-20DB-B246-958C-39F3A6AD0865}" presName="cycle" presStyleCnt="0">
        <dgm:presLayoutVars>
          <dgm:chMax val="1"/>
          <dgm:dir/>
          <dgm:animLvl val="ctr"/>
          <dgm:resizeHandles val="exact"/>
        </dgm:presLayoutVars>
      </dgm:prSet>
      <dgm:spPr/>
    </dgm:pt>
    <dgm:pt modelId="{3C041B2C-A64E-7344-8C60-A8FFCA36B9C8}" type="pres">
      <dgm:prSet presAssocID="{4231E21C-E036-8B4E-8A85-1BE2072E07EC}" presName="centerShape" presStyleLbl="node0" presStyleIdx="0" presStyleCnt="1" custScaleX="100001" custScaleY="100001"/>
      <dgm:spPr/>
    </dgm:pt>
    <dgm:pt modelId="{0268DB23-6CBF-AA48-9D83-C3BF9A6B3FE2}" type="pres">
      <dgm:prSet presAssocID="{C53DCED6-2C0E-C94E-81FA-0ADB9D100B40}" presName="parTrans" presStyleLbl="bgSibTrans2D1" presStyleIdx="0" presStyleCnt="3"/>
      <dgm:spPr/>
    </dgm:pt>
    <dgm:pt modelId="{EC54A307-1088-AA49-BBED-57280A68ACB9}" type="pres">
      <dgm:prSet presAssocID="{C4260A13-0F2D-EF43-BB65-65AB837B024D}" presName="node" presStyleLbl="node1" presStyleIdx="0" presStyleCnt="3" custScaleX="137355" custScaleY="82645">
        <dgm:presLayoutVars>
          <dgm:bulletEnabled val="1"/>
        </dgm:presLayoutVars>
      </dgm:prSet>
      <dgm:spPr>
        <a:prstGeom prst="ellipse">
          <a:avLst/>
        </a:prstGeom>
      </dgm:spPr>
    </dgm:pt>
    <dgm:pt modelId="{B0D97428-258F-A842-9BA9-5BF670CA90A7}" type="pres">
      <dgm:prSet presAssocID="{5950732E-DFE8-4E45-8020-D81EDA784BEA}" presName="parTrans" presStyleLbl="bgSibTrans2D1" presStyleIdx="1" presStyleCnt="3"/>
      <dgm:spPr/>
    </dgm:pt>
    <dgm:pt modelId="{2D39F027-086B-2444-AA33-F47F985E7E79}" type="pres">
      <dgm:prSet presAssocID="{49A991E9-508B-1147-9D98-29F2F149D624}" presName="node" presStyleLbl="node1" presStyleIdx="1" presStyleCnt="3" custScaleX="142554" custScaleY="82645">
        <dgm:presLayoutVars>
          <dgm:bulletEnabled val="1"/>
        </dgm:presLayoutVars>
      </dgm:prSet>
      <dgm:spPr>
        <a:prstGeom prst="ellipse">
          <a:avLst/>
        </a:prstGeom>
      </dgm:spPr>
    </dgm:pt>
    <dgm:pt modelId="{D5C38D20-9334-EB4F-8C4B-1616E7D49570}" type="pres">
      <dgm:prSet presAssocID="{051A38FB-73E9-FC49-B224-DB0F45425FB1}" presName="parTrans" presStyleLbl="bgSibTrans2D1" presStyleIdx="2" presStyleCnt="3"/>
      <dgm:spPr/>
    </dgm:pt>
    <dgm:pt modelId="{3B00D070-21D9-3D42-9D01-B912F72E702F}" type="pres">
      <dgm:prSet presAssocID="{0CCFCAD8-FDCC-D14D-B6E1-7A0E7B847FFF}" presName="node" presStyleLbl="node1" presStyleIdx="2" presStyleCnt="3" custScaleX="142211" custScaleY="82645">
        <dgm:presLayoutVars>
          <dgm:bulletEnabled val="1"/>
        </dgm:presLayoutVars>
      </dgm:prSet>
      <dgm:spPr>
        <a:prstGeom prst="ellipse">
          <a:avLst/>
        </a:prstGeom>
      </dgm:spPr>
    </dgm:pt>
  </dgm:ptLst>
  <dgm:cxnLst>
    <dgm:cxn modelId="{1357330E-7658-2343-A7E8-AED1876BD775}" type="presOf" srcId="{0CCFCAD8-FDCC-D14D-B6E1-7A0E7B847FFF}" destId="{3B00D070-21D9-3D42-9D01-B912F72E702F}" srcOrd="0" destOrd="0" presId="urn:microsoft.com/office/officeart/2005/8/layout/radial4"/>
    <dgm:cxn modelId="{959E1E43-1039-0246-BE27-FEAF5FE7C10F}" srcId="{4231E21C-E036-8B4E-8A85-1BE2072E07EC}" destId="{C4260A13-0F2D-EF43-BB65-65AB837B024D}" srcOrd="0" destOrd="0" parTransId="{C53DCED6-2C0E-C94E-81FA-0ADB9D100B40}" sibTransId="{FF52CB95-D7E0-864E-B673-975A02D0F632}"/>
    <dgm:cxn modelId="{CE254B71-6E90-7542-AD79-1BF33364C096}" srcId="{4C5DD932-20DB-B246-958C-39F3A6AD0865}" destId="{4231E21C-E036-8B4E-8A85-1BE2072E07EC}" srcOrd="0" destOrd="0" parTransId="{19B82815-82EE-714A-82CB-E2171A8D6683}" sibTransId="{0C1D2EB1-C8BF-1349-9FB0-D27E1DF1AFE7}"/>
    <dgm:cxn modelId="{F15B4883-83EE-6748-AAAA-6BFEF4454FEE}" type="presOf" srcId="{C53DCED6-2C0E-C94E-81FA-0ADB9D100B40}" destId="{0268DB23-6CBF-AA48-9D83-C3BF9A6B3FE2}" srcOrd="0" destOrd="0" presId="urn:microsoft.com/office/officeart/2005/8/layout/radial4"/>
    <dgm:cxn modelId="{0AC36790-48B4-704B-8723-565B55ED5AF0}" type="presOf" srcId="{C4260A13-0F2D-EF43-BB65-65AB837B024D}" destId="{EC54A307-1088-AA49-BBED-57280A68ACB9}" srcOrd="0" destOrd="0" presId="urn:microsoft.com/office/officeart/2005/8/layout/radial4"/>
    <dgm:cxn modelId="{48CAF392-76BB-8B47-9A7D-6CC8B2FC51B6}" type="presOf" srcId="{49A991E9-508B-1147-9D98-29F2F149D624}" destId="{2D39F027-086B-2444-AA33-F47F985E7E79}" srcOrd="0" destOrd="0" presId="urn:microsoft.com/office/officeart/2005/8/layout/radial4"/>
    <dgm:cxn modelId="{E8179F95-8C7C-104A-81A8-6DBD3C70E23B}" type="presOf" srcId="{051A38FB-73E9-FC49-B224-DB0F45425FB1}" destId="{D5C38D20-9334-EB4F-8C4B-1616E7D49570}" srcOrd="0" destOrd="0" presId="urn:microsoft.com/office/officeart/2005/8/layout/radial4"/>
    <dgm:cxn modelId="{3132879B-5998-4A4C-A7D3-EDB124B40BA7}" type="presOf" srcId="{5950732E-DFE8-4E45-8020-D81EDA784BEA}" destId="{B0D97428-258F-A842-9BA9-5BF670CA90A7}" srcOrd="0" destOrd="0" presId="urn:microsoft.com/office/officeart/2005/8/layout/radial4"/>
    <dgm:cxn modelId="{0B87F4A4-F086-2245-A388-1CDA049CA930}" srcId="{4231E21C-E036-8B4E-8A85-1BE2072E07EC}" destId="{49A991E9-508B-1147-9D98-29F2F149D624}" srcOrd="1" destOrd="0" parTransId="{5950732E-DFE8-4E45-8020-D81EDA784BEA}" sibTransId="{E1B38CC3-29FE-9A4D-B1A4-457AB1BAAF26}"/>
    <dgm:cxn modelId="{6667A8F2-ED00-3E42-AE0C-0D61121D0A6F}" srcId="{4231E21C-E036-8B4E-8A85-1BE2072E07EC}" destId="{0CCFCAD8-FDCC-D14D-B6E1-7A0E7B847FFF}" srcOrd="2" destOrd="0" parTransId="{051A38FB-73E9-FC49-B224-DB0F45425FB1}" sibTransId="{F7CD023C-E000-AB43-A669-1E2859F2F63B}"/>
    <dgm:cxn modelId="{928216F8-DE98-934A-BEBA-F941CFF57EAD}" type="presOf" srcId="{4231E21C-E036-8B4E-8A85-1BE2072E07EC}" destId="{3C041B2C-A64E-7344-8C60-A8FFCA36B9C8}" srcOrd="0" destOrd="0" presId="urn:microsoft.com/office/officeart/2005/8/layout/radial4"/>
    <dgm:cxn modelId="{6AFAAFF9-B1BD-354B-8224-E0496108AAC4}" type="presOf" srcId="{4C5DD932-20DB-B246-958C-39F3A6AD0865}" destId="{503BBCF9-73E0-354E-82B4-E0D4CF6DFF30}" srcOrd="0" destOrd="0" presId="urn:microsoft.com/office/officeart/2005/8/layout/radial4"/>
    <dgm:cxn modelId="{77FED9C0-9349-0647-AB30-357D8CF8F88C}" type="presParOf" srcId="{503BBCF9-73E0-354E-82B4-E0D4CF6DFF30}" destId="{3C041B2C-A64E-7344-8C60-A8FFCA36B9C8}" srcOrd="0" destOrd="0" presId="urn:microsoft.com/office/officeart/2005/8/layout/radial4"/>
    <dgm:cxn modelId="{11639E25-B51A-BE4A-9BA2-4EE3307E329C}" type="presParOf" srcId="{503BBCF9-73E0-354E-82B4-E0D4CF6DFF30}" destId="{0268DB23-6CBF-AA48-9D83-C3BF9A6B3FE2}" srcOrd="1" destOrd="0" presId="urn:microsoft.com/office/officeart/2005/8/layout/radial4"/>
    <dgm:cxn modelId="{985FAEB5-E6D5-D847-B24D-F9387AEA5999}" type="presParOf" srcId="{503BBCF9-73E0-354E-82B4-E0D4CF6DFF30}" destId="{EC54A307-1088-AA49-BBED-57280A68ACB9}" srcOrd="2" destOrd="0" presId="urn:microsoft.com/office/officeart/2005/8/layout/radial4"/>
    <dgm:cxn modelId="{AD89786A-A5DB-634B-9153-FFEE25C31D62}" type="presParOf" srcId="{503BBCF9-73E0-354E-82B4-E0D4CF6DFF30}" destId="{B0D97428-258F-A842-9BA9-5BF670CA90A7}" srcOrd="3" destOrd="0" presId="urn:microsoft.com/office/officeart/2005/8/layout/radial4"/>
    <dgm:cxn modelId="{A8BC904F-4B93-7D4F-97B1-ADA05C6C89DA}" type="presParOf" srcId="{503BBCF9-73E0-354E-82B4-E0D4CF6DFF30}" destId="{2D39F027-086B-2444-AA33-F47F985E7E79}" srcOrd="4" destOrd="0" presId="urn:microsoft.com/office/officeart/2005/8/layout/radial4"/>
    <dgm:cxn modelId="{B0A4945C-B405-1843-AFE8-CDD80EE0F9DF}" type="presParOf" srcId="{503BBCF9-73E0-354E-82B4-E0D4CF6DFF30}" destId="{D5C38D20-9334-EB4F-8C4B-1616E7D49570}" srcOrd="5" destOrd="0" presId="urn:microsoft.com/office/officeart/2005/8/layout/radial4"/>
    <dgm:cxn modelId="{68A6EEAB-B61B-7A48-9080-7A4F3756AE70}" type="presParOf" srcId="{503BBCF9-73E0-354E-82B4-E0D4CF6DFF30}" destId="{3B00D070-21D9-3D42-9D01-B912F72E702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D6BA7-4663-4B64-BC2A-BA5BCDAC4C2B}"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541D54D0-C078-4DFF-86E5-8605F32252FE}">
      <dgm:prSet phldrT="[Text]" custT="1"/>
      <dgm:spPr/>
      <dgm:t>
        <a:bodyPr/>
        <a:lstStyle/>
        <a:p>
          <a:r>
            <a:rPr lang="en-GB" sz="2800" b="1" dirty="0">
              <a:solidFill>
                <a:srgbClr val="000000"/>
              </a:solidFill>
            </a:rPr>
            <a:t>Leadership</a:t>
          </a:r>
          <a:endParaRPr lang="en-US" sz="2800" b="1" dirty="0">
            <a:solidFill>
              <a:srgbClr val="000000"/>
            </a:solidFill>
          </a:endParaRPr>
        </a:p>
      </dgm:t>
    </dgm:pt>
    <dgm:pt modelId="{3C428EBE-5DB2-4751-9779-D5C52C8FE69F}" type="parTrans" cxnId="{5F002EEC-EF89-43B1-88C0-1F47F4E0AFD0}">
      <dgm:prSet/>
      <dgm:spPr/>
      <dgm:t>
        <a:bodyPr/>
        <a:lstStyle/>
        <a:p>
          <a:endParaRPr lang="en-US"/>
        </a:p>
      </dgm:t>
    </dgm:pt>
    <dgm:pt modelId="{58715CB1-1A32-4123-BCF1-CE9465A084A3}" type="sibTrans" cxnId="{5F002EEC-EF89-43B1-88C0-1F47F4E0AFD0}">
      <dgm:prSet/>
      <dgm:spPr/>
      <dgm:t>
        <a:bodyPr/>
        <a:lstStyle/>
        <a:p>
          <a:endParaRPr lang="en-US"/>
        </a:p>
      </dgm:t>
    </dgm:pt>
    <dgm:pt modelId="{FBA2D941-E66B-4CCB-8A09-B4882D4C1223}">
      <dgm:prSet phldrT="[Text]" custT="1"/>
      <dgm:spPr/>
      <dgm:t>
        <a:bodyPr/>
        <a:lstStyle/>
        <a:p>
          <a:r>
            <a:rPr lang="en-GB" sz="2400" b="1" dirty="0">
              <a:solidFill>
                <a:srgbClr val="000000"/>
              </a:solidFill>
            </a:rPr>
            <a:t>Participation</a:t>
          </a:r>
          <a:endParaRPr lang="en-US" sz="2400" b="1" dirty="0">
            <a:solidFill>
              <a:srgbClr val="000000"/>
            </a:solidFill>
          </a:endParaRPr>
        </a:p>
      </dgm:t>
    </dgm:pt>
    <dgm:pt modelId="{23A5673B-E7DE-4F6D-8946-2E9B06738777}" type="parTrans" cxnId="{DF1BB4A8-6357-40D2-B24B-A9F22495FFAA}">
      <dgm:prSet/>
      <dgm:spPr/>
      <dgm:t>
        <a:bodyPr/>
        <a:lstStyle/>
        <a:p>
          <a:endParaRPr lang="en-US"/>
        </a:p>
      </dgm:t>
    </dgm:pt>
    <dgm:pt modelId="{EE400AC8-18C1-4F0E-B535-E2A8E60E050B}" type="sibTrans" cxnId="{DF1BB4A8-6357-40D2-B24B-A9F22495FFAA}">
      <dgm:prSet/>
      <dgm:spPr/>
      <dgm:t>
        <a:bodyPr/>
        <a:lstStyle/>
        <a:p>
          <a:endParaRPr lang="en-US"/>
        </a:p>
      </dgm:t>
    </dgm:pt>
    <dgm:pt modelId="{ED5C32FE-4EDA-4B8F-9679-8D1260A9ABAA}">
      <dgm:prSet phldrT="[Text]" custT="1"/>
      <dgm:spPr/>
      <dgm:t>
        <a:bodyPr/>
        <a:lstStyle/>
        <a:p>
          <a:r>
            <a:rPr lang="en-GB" sz="2400" b="1" dirty="0">
              <a:solidFill>
                <a:srgbClr val="000000"/>
              </a:solidFill>
            </a:rPr>
            <a:t>Standards</a:t>
          </a:r>
          <a:endParaRPr lang="en-US" sz="2400" b="1" dirty="0">
            <a:solidFill>
              <a:srgbClr val="000000"/>
            </a:solidFill>
          </a:endParaRPr>
        </a:p>
      </dgm:t>
    </dgm:pt>
    <dgm:pt modelId="{8001577E-9CAF-4ED9-AB3B-F03EA2129561}" type="parTrans" cxnId="{33331788-9709-437F-BCA8-FC47C6408A6F}">
      <dgm:prSet/>
      <dgm:spPr/>
      <dgm:t>
        <a:bodyPr/>
        <a:lstStyle/>
        <a:p>
          <a:endParaRPr lang="en-US"/>
        </a:p>
      </dgm:t>
    </dgm:pt>
    <dgm:pt modelId="{E82B82F6-D963-41BE-A69C-4DBF2B896FF6}" type="sibTrans" cxnId="{33331788-9709-437F-BCA8-FC47C6408A6F}">
      <dgm:prSet/>
      <dgm:spPr/>
      <dgm:t>
        <a:bodyPr/>
        <a:lstStyle/>
        <a:p>
          <a:endParaRPr lang="en-US"/>
        </a:p>
      </dgm:t>
    </dgm:pt>
    <dgm:pt modelId="{F9D291A9-70C7-486E-AB47-554526C000EB}">
      <dgm:prSet custT="1"/>
      <dgm:spPr/>
      <dgm:t>
        <a:bodyPr/>
        <a:lstStyle/>
        <a:p>
          <a:r>
            <a:rPr lang="en-GB" sz="2400" b="1" dirty="0">
              <a:solidFill>
                <a:srgbClr val="000000"/>
              </a:solidFill>
            </a:rPr>
            <a:t>Information &amp; Feedback</a:t>
          </a:r>
          <a:endParaRPr lang="en-US" sz="2400" b="1" dirty="0">
            <a:solidFill>
              <a:srgbClr val="000000"/>
            </a:solidFill>
          </a:endParaRPr>
        </a:p>
      </dgm:t>
    </dgm:pt>
    <dgm:pt modelId="{D708914F-073E-4126-9EDE-57D91EBABF60}" type="parTrans" cxnId="{2E50017B-E91B-4606-9334-F6608519FA91}">
      <dgm:prSet/>
      <dgm:spPr/>
      <dgm:t>
        <a:bodyPr/>
        <a:lstStyle/>
        <a:p>
          <a:endParaRPr lang="en-US"/>
        </a:p>
      </dgm:t>
    </dgm:pt>
    <dgm:pt modelId="{FAFC9F73-5D44-4041-82D6-2012B25480A1}" type="sibTrans" cxnId="{2E50017B-E91B-4606-9334-F6608519FA91}">
      <dgm:prSet/>
      <dgm:spPr/>
      <dgm:t>
        <a:bodyPr/>
        <a:lstStyle/>
        <a:p>
          <a:endParaRPr lang="en-US"/>
        </a:p>
      </dgm:t>
    </dgm:pt>
    <dgm:pt modelId="{3254BAD0-05C4-49A3-ACC4-142B07322711}">
      <dgm:prSet custT="1"/>
      <dgm:spPr/>
      <dgm:t>
        <a:bodyPr/>
        <a:lstStyle/>
        <a:p>
          <a:r>
            <a:rPr lang="en-GB" sz="1600" dirty="0"/>
            <a:t>Ensure AAP and PSEA are </a:t>
          </a:r>
          <a:r>
            <a:rPr lang="en-GB" sz="1600" b="1" dirty="0"/>
            <a:t>systematically integrated </a:t>
          </a:r>
          <a:r>
            <a:rPr lang="en-GB" sz="1600" dirty="0"/>
            <a:t>through appropriate incentives and mechanisms.</a:t>
          </a:r>
          <a:endParaRPr lang="en-US" sz="1600" dirty="0"/>
        </a:p>
      </dgm:t>
    </dgm:pt>
    <dgm:pt modelId="{ED897D87-61C0-42A5-8F3D-71B56B79351F}" type="parTrans" cxnId="{A934B7C4-1F34-4DD7-B454-792257B68A82}">
      <dgm:prSet/>
      <dgm:spPr/>
      <dgm:t>
        <a:bodyPr/>
        <a:lstStyle/>
        <a:p>
          <a:endParaRPr lang="en-US"/>
        </a:p>
      </dgm:t>
    </dgm:pt>
    <dgm:pt modelId="{C71AD1BB-DB6B-4F54-8493-9D30AB8FDD88}" type="sibTrans" cxnId="{A934B7C4-1F34-4DD7-B454-792257B68A82}">
      <dgm:prSet/>
      <dgm:spPr/>
      <dgm:t>
        <a:bodyPr/>
        <a:lstStyle/>
        <a:p>
          <a:endParaRPr lang="en-US"/>
        </a:p>
      </dgm:t>
    </dgm:pt>
    <dgm:pt modelId="{C538ACB9-53CE-4235-88C9-82DB44065CE4}">
      <dgm:prSet custT="1"/>
      <dgm:spPr/>
      <dgm:t>
        <a:bodyPr/>
        <a:lstStyle/>
        <a:p>
          <a:r>
            <a:rPr lang="en-GB" sz="1600" dirty="0"/>
            <a:t>Support </a:t>
          </a:r>
          <a:r>
            <a:rPr lang="en-GB" sz="1600" b="1" dirty="0"/>
            <a:t>operationalization and mainstreaming </a:t>
          </a:r>
          <a:r>
            <a:rPr lang="en-GB" sz="1600" dirty="0"/>
            <a:t>of AAP and PSEA in humanitarian response.</a:t>
          </a:r>
          <a:endParaRPr lang="en-US" sz="1600" dirty="0"/>
        </a:p>
      </dgm:t>
    </dgm:pt>
    <dgm:pt modelId="{3A3838E0-5FFF-4386-843D-F6F91A589557}" type="parTrans" cxnId="{54BB79FD-13BE-43AE-917E-0B2DF9EB26B1}">
      <dgm:prSet/>
      <dgm:spPr/>
      <dgm:t>
        <a:bodyPr/>
        <a:lstStyle/>
        <a:p>
          <a:endParaRPr lang="en-US"/>
        </a:p>
      </dgm:t>
    </dgm:pt>
    <dgm:pt modelId="{EDFB61F0-6708-42AB-9F7E-8B8F551B0337}" type="sibTrans" cxnId="{54BB79FD-13BE-43AE-917E-0B2DF9EB26B1}">
      <dgm:prSet/>
      <dgm:spPr/>
      <dgm:t>
        <a:bodyPr/>
        <a:lstStyle/>
        <a:p>
          <a:endParaRPr lang="en-US"/>
        </a:p>
      </dgm:t>
    </dgm:pt>
    <dgm:pt modelId="{7DBF30A1-3624-4441-8BE1-F1444626868D}">
      <dgm:prSet custT="1"/>
      <dgm:spPr/>
      <dgm:t>
        <a:bodyPr/>
        <a:lstStyle/>
        <a:p>
          <a:r>
            <a:rPr lang="en-GB" sz="1600" dirty="0"/>
            <a:t>Support collective approaches to </a:t>
          </a:r>
          <a:r>
            <a:rPr lang="en-GB" sz="1600" b="1" dirty="0"/>
            <a:t>communication and community engagement</a:t>
          </a:r>
          <a:r>
            <a:rPr lang="en-GB" sz="1600" dirty="0"/>
            <a:t>.</a:t>
          </a:r>
          <a:endParaRPr lang="en-US" sz="1600" dirty="0"/>
        </a:p>
      </dgm:t>
    </dgm:pt>
    <dgm:pt modelId="{37074022-3955-44EE-8753-ECA721A5ABF3}" type="parTrans" cxnId="{13A07C11-3319-4B2F-88BC-6B4EF1B49A40}">
      <dgm:prSet/>
      <dgm:spPr/>
      <dgm:t>
        <a:bodyPr/>
        <a:lstStyle/>
        <a:p>
          <a:endParaRPr lang="en-US"/>
        </a:p>
      </dgm:t>
    </dgm:pt>
    <dgm:pt modelId="{D88FC018-BBD6-4F4C-A238-13ECB12D2876}" type="sibTrans" cxnId="{13A07C11-3319-4B2F-88BC-6B4EF1B49A40}">
      <dgm:prSet/>
      <dgm:spPr/>
      <dgm:t>
        <a:bodyPr/>
        <a:lstStyle/>
        <a:p>
          <a:endParaRPr lang="en-US"/>
        </a:p>
      </dgm:t>
    </dgm:pt>
    <dgm:pt modelId="{D82FBDE8-18D7-433A-8646-5A60E38F653E}">
      <dgm:prSet custT="1"/>
      <dgm:spPr/>
      <dgm:t>
        <a:bodyPr/>
        <a:lstStyle/>
        <a:p>
          <a:r>
            <a:rPr lang="en-GB" sz="1600" dirty="0"/>
            <a:t>Regularly monitor, analyse and report on the views of affected people, identify trends from feedback, and share with decision makers.</a:t>
          </a:r>
          <a:endParaRPr lang="en-US" sz="1600" dirty="0"/>
        </a:p>
      </dgm:t>
    </dgm:pt>
    <dgm:pt modelId="{71BF4465-5514-4D91-94B4-853A5A775C21}" type="parTrans" cxnId="{27402FDC-0D62-4DD2-B03D-E901A047EDD5}">
      <dgm:prSet/>
      <dgm:spPr/>
      <dgm:t>
        <a:bodyPr/>
        <a:lstStyle/>
        <a:p>
          <a:endParaRPr lang="en-US"/>
        </a:p>
      </dgm:t>
    </dgm:pt>
    <dgm:pt modelId="{052525BA-D858-43D6-AFE0-5AB2E4B35794}" type="sibTrans" cxnId="{27402FDC-0D62-4DD2-B03D-E901A047EDD5}">
      <dgm:prSet/>
      <dgm:spPr/>
      <dgm:t>
        <a:bodyPr/>
        <a:lstStyle/>
        <a:p>
          <a:endParaRPr lang="en-US"/>
        </a:p>
      </dgm:t>
    </dgm:pt>
    <dgm:pt modelId="{8E74A0FC-93CA-4A3A-ACD5-DDD598ED991D}">
      <dgm:prSet custT="1"/>
      <dgm:spPr/>
      <dgm:t>
        <a:bodyPr/>
        <a:lstStyle/>
        <a:p>
          <a:r>
            <a:rPr lang="en-GB" sz="1600" dirty="0"/>
            <a:t>Ensure </a:t>
          </a:r>
          <a:r>
            <a:rPr lang="en-GB" sz="1600" b="1" dirty="0"/>
            <a:t>communities’ views are reflected </a:t>
          </a:r>
          <a:r>
            <a:rPr lang="en-GB" sz="1600" dirty="0"/>
            <a:t>in strategic and operational decision-making.</a:t>
          </a:r>
          <a:endParaRPr lang="en-US" sz="1600" dirty="0"/>
        </a:p>
      </dgm:t>
    </dgm:pt>
    <dgm:pt modelId="{1E844D87-BC80-4856-8AF7-03BAC94CCD05}" type="parTrans" cxnId="{EBBEC1A8-E0BE-42A2-9B75-6A10E7D02833}">
      <dgm:prSet/>
      <dgm:spPr/>
      <dgm:t>
        <a:bodyPr/>
        <a:lstStyle/>
        <a:p>
          <a:endParaRPr lang="en-US"/>
        </a:p>
      </dgm:t>
    </dgm:pt>
    <dgm:pt modelId="{28EBDA3D-C3FB-4B08-B5D1-D0210E386820}" type="sibTrans" cxnId="{EBBEC1A8-E0BE-42A2-9B75-6A10E7D02833}">
      <dgm:prSet/>
      <dgm:spPr/>
      <dgm:t>
        <a:bodyPr/>
        <a:lstStyle/>
        <a:p>
          <a:endParaRPr lang="en-US"/>
        </a:p>
      </dgm:t>
    </dgm:pt>
    <dgm:pt modelId="{B408A9A9-4D22-44D8-A69B-950A70053C34}">
      <dgm:prSet custT="1"/>
      <dgm:spPr/>
      <dgm:t>
        <a:bodyPr/>
        <a:lstStyle/>
        <a:p>
          <a:r>
            <a:rPr lang="en-GB" sz="1600" dirty="0"/>
            <a:t>Ensure </a:t>
          </a:r>
          <a:r>
            <a:rPr lang="en-GB" sz="1600" b="1" dirty="0"/>
            <a:t>participatory and inclusive approaches </a:t>
          </a:r>
          <a:r>
            <a:rPr lang="en-GB" sz="1600" dirty="0"/>
            <a:t>of AAP.</a:t>
          </a:r>
          <a:endParaRPr lang="en-US" sz="1600" dirty="0"/>
        </a:p>
      </dgm:t>
    </dgm:pt>
    <dgm:pt modelId="{59D9FFC9-495A-4729-8D76-FAAAE1DA00C0}" type="parTrans" cxnId="{170C6493-4030-4A0D-B7AD-495172EFDDE7}">
      <dgm:prSet/>
      <dgm:spPr/>
      <dgm:t>
        <a:bodyPr/>
        <a:lstStyle/>
        <a:p>
          <a:endParaRPr lang="en-US"/>
        </a:p>
      </dgm:t>
    </dgm:pt>
    <dgm:pt modelId="{084A6ED1-AD9D-41B6-B31F-83AE398EFB8F}" type="sibTrans" cxnId="{170C6493-4030-4A0D-B7AD-495172EFDDE7}">
      <dgm:prSet/>
      <dgm:spPr/>
      <dgm:t>
        <a:bodyPr/>
        <a:lstStyle/>
        <a:p>
          <a:endParaRPr lang="en-US"/>
        </a:p>
      </dgm:t>
    </dgm:pt>
    <dgm:pt modelId="{F9949B50-9E4E-456D-B03C-B5702F91D9DC}">
      <dgm:prSet custT="1"/>
      <dgm:spPr/>
      <dgm:t>
        <a:bodyPr/>
        <a:lstStyle/>
        <a:p>
          <a:r>
            <a:rPr lang="en-GB" sz="1600" dirty="0"/>
            <a:t>Partner equitably with local actors.</a:t>
          </a:r>
          <a:endParaRPr lang="en-US" sz="1600" dirty="0"/>
        </a:p>
      </dgm:t>
    </dgm:pt>
    <dgm:pt modelId="{C86D7DD9-E659-464D-90EF-3E70179F4195}" type="parTrans" cxnId="{845BB39D-5C2F-4C2F-BA80-5D9FEDCC6E2D}">
      <dgm:prSet/>
      <dgm:spPr/>
      <dgm:t>
        <a:bodyPr/>
        <a:lstStyle/>
        <a:p>
          <a:endParaRPr lang="en-US"/>
        </a:p>
      </dgm:t>
    </dgm:pt>
    <dgm:pt modelId="{44AB8579-2DDA-4217-9352-F6EB577B26C3}" type="sibTrans" cxnId="{845BB39D-5C2F-4C2F-BA80-5D9FEDCC6E2D}">
      <dgm:prSet/>
      <dgm:spPr/>
      <dgm:t>
        <a:bodyPr/>
        <a:lstStyle/>
        <a:p>
          <a:endParaRPr lang="en-US"/>
        </a:p>
      </dgm:t>
    </dgm:pt>
    <dgm:pt modelId="{04CAF8FF-E995-407A-9993-591FA77C76CD}">
      <dgm:prSet custT="1"/>
      <dgm:spPr/>
      <dgm:t>
        <a:bodyPr/>
        <a:lstStyle/>
        <a:p>
          <a:r>
            <a:rPr lang="en-GB" sz="1600" dirty="0"/>
            <a:t>Adapt methods and tools to support </a:t>
          </a:r>
          <a:r>
            <a:rPr lang="en-GB" sz="1600" b="1" dirty="0"/>
            <a:t>engagement and communications</a:t>
          </a:r>
          <a:r>
            <a:rPr lang="en-GB" sz="1600" dirty="0"/>
            <a:t>.</a:t>
          </a:r>
          <a:endParaRPr lang="en-US" sz="1600" dirty="0"/>
        </a:p>
      </dgm:t>
    </dgm:pt>
    <dgm:pt modelId="{7F6C5A61-626A-489C-902E-ACE290FCAEBD}" type="parTrans" cxnId="{9E6B5B58-34DD-4257-AE2D-7F028427B734}">
      <dgm:prSet/>
      <dgm:spPr/>
      <dgm:t>
        <a:bodyPr/>
        <a:lstStyle/>
        <a:p>
          <a:endParaRPr lang="en-US"/>
        </a:p>
      </dgm:t>
    </dgm:pt>
    <dgm:pt modelId="{523228B7-1667-4C82-946F-7AAA35A1965F}" type="sibTrans" cxnId="{9E6B5B58-34DD-4257-AE2D-7F028427B734}">
      <dgm:prSet/>
      <dgm:spPr/>
      <dgm:t>
        <a:bodyPr/>
        <a:lstStyle/>
        <a:p>
          <a:endParaRPr lang="en-US"/>
        </a:p>
      </dgm:t>
    </dgm:pt>
    <dgm:pt modelId="{BCC51DD7-C3EE-4385-94A3-540151A97933}">
      <dgm:prSet custT="1"/>
      <dgm:spPr/>
      <dgm:t>
        <a:bodyPr/>
        <a:lstStyle/>
        <a:p>
          <a:r>
            <a:rPr lang="en-GB" sz="1600" dirty="0"/>
            <a:t>Uphold </a:t>
          </a:r>
          <a:r>
            <a:rPr lang="en-GB" sz="1600" b="1" dirty="0"/>
            <a:t>key standards like the CHS </a:t>
          </a:r>
          <a:r>
            <a:rPr lang="en-GB" sz="1600" dirty="0"/>
            <a:t>and relevant </a:t>
          </a:r>
          <a:r>
            <a:rPr lang="en-GB" sz="1600" b="1" dirty="0"/>
            <a:t>technical standards</a:t>
          </a:r>
          <a:r>
            <a:rPr lang="en-GB" sz="1600" dirty="0"/>
            <a:t>.</a:t>
          </a:r>
          <a:endParaRPr lang="en-US" sz="1600" dirty="0"/>
        </a:p>
      </dgm:t>
    </dgm:pt>
    <dgm:pt modelId="{D0BF5E51-EC3D-4B3C-94B7-92DB381B2A2D}" type="parTrans" cxnId="{8E8FBF70-EDC3-43C6-B0CA-3E8C0339EA0E}">
      <dgm:prSet/>
      <dgm:spPr/>
      <dgm:t>
        <a:bodyPr/>
        <a:lstStyle/>
        <a:p>
          <a:endParaRPr lang="en-US"/>
        </a:p>
      </dgm:t>
    </dgm:pt>
    <dgm:pt modelId="{D5608A52-2F5F-4D05-927C-45C1D902192F}" type="sibTrans" cxnId="{8E8FBF70-EDC3-43C6-B0CA-3E8C0339EA0E}">
      <dgm:prSet/>
      <dgm:spPr/>
      <dgm:t>
        <a:bodyPr/>
        <a:lstStyle/>
        <a:p>
          <a:endParaRPr lang="en-US"/>
        </a:p>
      </dgm:t>
    </dgm:pt>
    <dgm:pt modelId="{89CE987E-5FE7-4D76-B92C-0C7D09507A63}">
      <dgm:prSet custT="1"/>
      <dgm:spPr/>
      <dgm:t>
        <a:bodyPr/>
        <a:lstStyle/>
        <a:p>
          <a:r>
            <a:rPr lang="en-GB" sz="1600" dirty="0"/>
            <a:t>Adapt </a:t>
          </a:r>
          <a:r>
            <a:rPr lang="en-GB" sz="1600" b="1" dirty="0"/>
            <a:t>operational frameworks </a:t>
          </a:r>
          <a:r>
            <a:rPr lang="en-GB" sz="1600" dirty="0"/>
            <a:t>to local contexts.</a:t>
          </a:r>
          <a:endParaRPr lang="en-US" sz="1600" dirty="0"/>
        </a:p>
      </dgm:t>
    </dgm:pt>
    <dgm:pt modelId="{2FBE5EC3-492D-4127-840F-9FCF1A74C369}" type="parTrans" cxnId="{BE1B7685-E663-4161-ADF6-CAE66313179F}">
      <dgm:prSet/>
      <dgm:spPr/>
      <dgm:t>
        <a:bodyPr/>
        <a:lstStyle/>
        <a:p>
          <a:endParaRPr lang="en-US"/>
        </a:p>
      </dgm:t>
    </dgm:pt>
    <dgm:pt modelId="{7342B1BB-FE3C-44E1-8D1B-6256C7BA89BF}" type="sibTrans" cxnId="{BE1B7685-E663-4161-ADF6-CAE66313179F}">
      <dgm:prSet/>
      <dgm:spPr/>
      <dgm:t>
        <a:bodyPr/>
        <a:lstStyle/>
        <a:p>
          <a:endParaRPr lang="en-US"/>
        </a:p>
      </dgm:t>
    </dgm:pt>
    <dgm:pt modelId="{39DEF469-51BC-43B8-BCFC-1440098B9D28}" type="pres">
      <dgm:prSet presAssocID="{B45D6BA7-4663-4B64-BC2A-BA5BCDAC4C2B}" presName="linear" presStyleCnt="0">
        <dgm:presLayoutVars>
          <dgm:dir/>
          <dgm:animLvl val="lvl"/>
          <dgm:resizeHandles val="exact"/>
        </dgm:presLayoutVars>
      </dgm:prSet>
      <dgm:spPr/>
    </dgm:pt>
    <dgm:pt modelId="{F077A7E4-5730-40B8-ABF8-064EFB2A9F66}" type="pres">
      <dgm:prSet presAssocID="{541D54D0-C078-4DFF-86E5-8605F32252FE}" presName="parentLin" presStyleCnt="0"/>
      <dgm:spPr/>
    </dgm:pt>
    <dgm:pt modelId="{94CC3C16-251D-43BD-9411-CE4DF922A4A7}" type="pres">
      <dgm:prSet presAssocID="{541D54D0-C078-4DFF-86E5-8605F32252FE}" presName="parentLeftMargin" presStyleLbl="node1" presStyleIdx="0" presStyleCnt="4"/>
      <dgm:spPr/>
    </dgm:pt>
    <dgm:pt modelId="{5BB4B3F3-711B-4F62-8577-CD8B1827F180}" type="pres">
      <dgm:prSet presAssocID="{541D54D0-C078-4DFF-86E5-8605F32252FE}" presName="parentText" presStyleLbl="node1" presStyleIdx="0" presStyleCnt="4">
        <dgm:presLayoutVars>
          <dgm:chMax val="0"/>
          <dgm:bulletEnabled val="1"/>
        </dgm:presLayoutVars>
      </dgm:prSet>
      <dgm:spPr/>
    </dgm:pt>
    <dgm:pt modelId="{0681990A-7C43-440B-8AA7-EF139B136E05}" type="pres">
      <dgm:prSet presAssocID="{541D54D0-C078-4DFF-86E5-8605F32252FE}" presName="negativeSpace" presStyleCnt="0"/>
      <dgm:spPr/>
    </dgm:pt>
    <dgm:pt modelId="{A85F733A-BF94-4CE2-A538-3CC1850EEEB8}" type="pres">
      <dgm:prSet presAssocID="{541D54D0-C078-4DFF-86E5-8605F32252FE}" presName="childText" presStyleLbl="conFgAcc1" presStyleIdx="0" presStyleCnt="4">
        <dgm:presLayoutVars>
          <dgm:bulletEnabled val="1"/>
        </dgm:presLayoutVars>
      </dgm:prSet>
      <dgm:spPr/>
    </dgm:pt>
    <dgm:pt modelId="{F195F912-D96B-4A74-A85F-3D321D10E13C}" type="pres">
      <dgm:prSet presAssocID="{58715CB1-1A32-4123-BCF1-CE9465A084A3}" presName="spaceBetweenRectangles" presStyleCnt="0"/>
      <dgm:spPr/>
    </dgm:pt>
    <dgm:pt modelId="{B8D0594D-FC21-4FA5-994D-119D0C1CC0EF}" type="pres">
      <dgm:prSet presAssocID="{F9D291A9-70C7-486E-AB47-554526C000EB}" presName="parentLin" presStyleCnt="0"/>
      <dgm:spPr/>
    </dgm:pt>
    <dgm:pt modelId="{4E3F2E95-F0FC-47E0-B993-90ADC7F5FC0D}" type="pres">
      <dgm:prSet presAssocID="{F9D291A9-70C7-486E-AB47-554526C000EB}" presName="parentLeftMargin" presStyleLbl="node1" presStyleIdx="0" presStyleCnt="4"/>
      <dgm:spPr/>
    </dgm:pt>
    <dgm:pt modelId="{1C1D112D-0B4C-453A-9622-3FDFFE7372B2}" type="pres">
      <dgm:prSet presAssocID="{F9D291A9-70C7-486E-AB47-554526C000EB}" presName="parentText" presStyleLbl="node1" presStyleIdx="1" presStyleCnt="4">
        <dgm:presLayoutVars>
          <dgm:chMax val="0"/>
          <dgm:bulletEnabled val="1"/>
        </dgm:presLayoutVars>
      </dgm:prSet>
      <dgm:spPr/>
    </dgm:pt>
    <dgm:pt modelId="{A2932720-509D-47C2-9372-81F9495E65B6}" type="pres">
      <dgm:prSet presAssocID="{F9D291A9-70C7-486E-AB47-554526C000EB}" presName="negativeSpace" presStyleCnt="0"/>
      <dgm:spPr/>
    </dgm:pt>
    <dgm:pt modelId="{0C2BA9EA-E6CF-4B8A-9399-53CEF8E60312}" type="pres">
      <dgm:prSet presAssocID="{F9D291A9-70C7-486E-AB47-554526C000EB}" presName="childText" presStyleLbl="conFgAcc1" presStyleIdx="1" presStyleCnt="4">
        <dgm:presLayoutVars>
          <dgm:bulletEnabled val="1"/>
        </dgm:presLayoutVars>
      </dgm:prSet>
      <dgm:spPr/>
    </dgm:pt>
    <dgm:pt modelId="{6734FB06-79CB-4302-85FE-D7E51C3C6950}" type="pres">
      <dgm:prSet presAssocID="{FAFC9F73-5D44-4041-82D6-2012B25480A1}" presName="spaceBetweenRectangles" presStyleCnt="0"/>
      <dgm:spPr/>
    </dgm:pt>
    <dgm:pt modelId="{1B340718-F0CE-4EB4-9643-54B8E6416FA9}" type="pres">
      <dgm:prSet presAssocID="{FBA2D941-E66B-4CCB-8A09-B4882D4C1223}" presName="parentLin" presStyleCnt="0"/>
      <dgm:spPr/>
    </dgm:pt>
    <dgm:pt modelId="{705DCE61-9007-4648-8513-74AF3EC2D9A1}" type="pres">
      <dgm:prSet presAssocID="{FBA2D941-E66B-4CCB-8A09-B4882D4C1223}" presName="parentLeftMargin" presStyleLbl="node1" presStyleIdx="1" presStyleCnt="4"/>
      <dgm:spPr/>
    </dgm:pt>
    <dgm:pt modelId="{66E99500-B4DD-4B8C-B919-259A8C990CE9}" type="pres">
      <dgm:prSet presAssocID="{FBA2D941-E66B-4CCB-8A09-B4882D4C1223}" presName="parentText" presStyleLbl="node1" presStyleIdx="2" presStyleCnt="4">
        <dgm:presLayoutVars>
          <dgm:chMax val="0"/>
          <dgm:bulletEnabled val="1"/>
        </dgm:presLayoutVars>
      </dgm:prSet>
      <dgm:spPr/>
    </dgm:pt>
    <dgm:pt modelId="{6C5EB8F2-F57B-42AF-8E68-5167AFC1A345}" type="pres">
      <dgm:prSet presAssocID="{FBA2D941-E66B-4CCB-8A09-B4882D4C1223}" presName="negativeSpace" presStyleCnt="0"/>
      <dgm:spPr/>
    </dgm:pt>
    <dgm:pt modelId="{3FCA58A4-D564-4E76-BF01-0E66216F9825}" type="pres">
      <dgm:prSet presAssocID="{FBA2D941-E66B-4CCB-8A09-B4882D4C1223}" presName="childText" presStyleLbl="conFgAcc1" presStyleIdx="2" presStyleCnt="4">
        <dgm:presLayoutVars>
          <dgm:bulletEnabled val="1"/>
        </dgm:presLayoutVars>
      </dgm:prSet>
      <dgm:spPr/>
    </dgm:pt>
    <dgm:pt modelId="{5F9F095F-240B-4F4C-82F1-2DAB62254A46}" type="pres">
      <dgm:prSet presAssocID="{EE400AC8-18C1-4F0E-B535-E2A8E60E050B}" presName="spaceBetweenRectangles" presStyleCnt="0"/>
      <dgm:spPr/>
    </dgm:pt>
    <dgm:pt modelId="{E258DE9A-64EF-4C45-9EDD-FC3181DFDCAA}" type="pres">
      <dgm:prSet presAssocID="{ED5C32FE-4EDA-4B8F-9679-8D1260A9ABAA}" presName="parentLin" presStyleCnt="0"/>
      <dgm:spPr/>
    </dgm:pt>
    <dgm:pt modelId="{D5A9209A-7EE0-4FD4-9571-975F701A624B}" type="pres">
      <dgm:prSet presAssocID="{ED5C32FE-4EDA-4B8F-9679-8D1260A9ABAA}" presName="parentLeftMargin" presStyleLbl="node1" presStyleIdx="2" presStyleCnt="4"/>
      <dgm:spPr/>
    </dgm:pt>
    <dgm:pt modelId="{69820670-E7AA-4620-BDE6-3D85AFB841B2}" type="pres">
      <dgm:prSet presAssocID="{ED5C32FE-4EDA-4B8F-9679-8D1260A9ABAA}" presName="parentText" presStyleLbl="node1" presStyleIdx="3" presStyleCnt="4">
        <dgm:presLayoutVars>
          <dgm:chMax val="0"/>
          <dgm:bulletEnabled val="1"/>
        </dgm:presLayoutVars>
      </dgm:prSet>
      <dgm:spPr/>
    </dgm:pt>
    <dgm:pt modelId="{C1368C1A-D51D-4B5C-BCBB-F5B44E8DB04C}" type="pres">
      <dgm:prSet presAssocID="{ED5C32FE-4EDA-4B8F-9679-8D1260A9ABAA}" presName="negativeSpace" presStyleCnt="0"/>
      <dgm:spPr/>
    </dgm:pt>
    <dgm:pt modelId="{B32230EA-64A6-49A8-9B11-D1DCB43917B3}" type="pres">
      <dgm:prSet presAssocID="{ED5C32FE-4EDA-4B8F-9679-8D1260A9ABAA}" presName="childText" presStyleLbl="conFgAcc1" presStyleIdx="3" presStyleCnt="4">
        <dgm:presLayoutVars>
          <dgm:bulletEnabled val="1"/>
        </dgm:presLayoutVars>
      </dgm:prSet>
      <dgm:spPr/>
    </dgm:pt>
  </dgm:ptLst>
  <dgm:cxnLst>
    <dgm:cxn modelId="{86AA860A-CB32-F54F-A0EF-8D40216872CB}" type="presOf" srcId="{C538ACB9-53CE-4235-88C9-82DB44065CE4}" destId="{A85F733A-BF94-4CE2-A538-3CC1850EEEB8}" srcOrd="0" destOrd="1" presId="urn:microsoft.com/office/officeart/2005/8/layout/list1"/>
    <dgm:cxn modelId="{0F87260D-BFB0-CC4A-94FE-12D8B11CD471}" type="presOf" srcId="{8E74A0FC-93CA-4A3A-ACD5-DDD598ED991D}" destId="{0C2BA9EA-E6CF-4B8A-9399-53CEF8E60312}" srcOrd="0" destOrd="2" presId="urn:microsoft.com/office/officeart/2005/8/layout/list1"/>
    <dgm:cxn modelId="{13A07C11-3319-4B2F-88BC-6B4EF1B49A40}" srcId="{F9D291A9-70C7-486E-AB47-554526C000EB}" destId="{7DBF30A1-3624-4441-8BE1-F1444626868D}" srcOrd="0" destOrd="0" parTransId="{37074022-3955-44EE-8753-ECA721A5ABF3}" sibTransId="{D88FC018-BBD6-4F4C-A238-13ECB12D2876}"/>
    <dgm:cxn modelId="{C6D02813-EA23-FF48-B54A-6D772DE03501}" type="presOf" srcId="{BCC51DD7-C3EE-4385-94A3-540151A97933}" destId="{B32230EA-64A6-49A8-9B11-D1DCB43917B3}" srcOrd="0" destOrd="0" presId="urn:microsoft.com/office/officeart/2005/8/layout/list1"/>
    <dgm:cxn modelId="{7BE7F71B-81EA-6B4E-AB27-20E181C4D44A}" type="presOf" srcId="{541D54D0-C078-4DFF-86E5-8605F32252FE}" destId="{5BB4B3F3-711B-4F62-8577-CD8B1827F180}" srcOrd="1" destOrd="0" presId="urn:microsoft.com/office/officeart/2005/8/layout/list1"/>
    <dgm:cxn modelId="{F222AF28-E83D-184A-84A5-2F4E1E95AC00}" type="presOf" srcId="{ED5C32FE-4EDA-4B8F-9679-8D1260A9ABAA}" destId="{D5A9209A-7EE0-4FD4-9571-975F701A624B}" srcOrd="0" destOrd="0" presId="urn:microsoft.com/office/officeart/2005/8/layout/list1"/>
    <dgm:cxn modelId="{536B6331-6E5B-EF45-A011-8D8FD5F7BB74}" type="presOf" srcId="{B408A9A9-4D22-44D8-A69B-950A70053C34}" destId="{3FCA58A4-D564-4E76-BF01-0E66216F9825}" srcOrd="0" destOrd="0" presId="urn:microsoft.com/office/officeart/2005/8/layout/list1"/>
    <dgm:cxn modelId="{2F098831-DACA-5C43-A59D-AB6A36C186FD}" type="presOf" srcId="{04CAF8FF-E995-407A-9993-591FA77C76CD}" destId="{3FCA58A4-D564-4E76-BF01-0E66216F9825}" srcOrd="0" destOrd="2" presId="urn:microsoft.com/office/officeart/2005/8/layout/list1"/>
    <dgm:cxn modelId="{65037D32-227A-1748-A7BB-6DA63FC9CF1F}" type="presOf" srcId="{F9949B50-9E4E-456D-B03C-B5702F91D9DC}" destId="{3FCA58A4-D564-4E76-BF01-0E66216F9825}" srcOrd="0" destOrd="1" presId="urn:microsoft.com/office/officeart/2005/8/layout/list1"/>
    <dgm:cxn modelId="{8E8FBF70-EDC3-43C6-B0CA-3E8C0339EA0E}" srcId="{ED5C32FE-4EDA-4B8F-9679-8D1260A9ABAA}" destId="{BCC51DD7-C3EE-4385-94A3-540151A97933}" srcOrd="0" destOrd="0" parTransId="{D0BF5E51-EC3D-4B3C-94B7-92DB381B2A2D}" sibTransId="{D5608A52-2F5F-4D05-927C-45C1D902192F}"/>
    <dgm:cxn modelId="{9E6B5B58-34DD-4257-AE2D-7F028427B734}" srcId="{FBA2D941-E66B-4CCB-8A09-B4882D4C1223}" destId="{04CAF8FF-E995-407A-9993-591FA77C76CD}" srcOrd="2" destOrd="0" parTransId="{7F6C5A61-626A-489C-902E-ACE290FCAEBD}" sibTransId="{523228B7-1667-4C82-946F-7AAA35A1965F}"/>
    <dgm:cxn modelId="{2E50017B-E91B-4606-9334-F6608519FA91}" srcId="{B45D6BA7-4663-4B64-BC2A-BA5BCDAC4C2B}" destId="{F9D291A9-70C7-486E-AB47-554526C000EB}" srcOrd="1" destOrd="0" parTransId="{D708914F-073E-4126-9EDE-57D91EBABF60}" sibTransId="{FAFC9F73-5D44-4041-82D6-2012B25480A1}"/>
    <dgm:cxn modelId="{8FB3B47D-DB33-5F46-A867-34FBAD83003E}" type="presOf" srcId="{B45D6BA7-4663-4B64-BC2A-BA5BCDAC4C2B}" destId="{39DEF469-51BC-43B8-BCFC-1440098B9D28}" srcOrd="0" destOrd="0" presId="urn:microsoft.com/office/officeart/2005/8/layout/list1"/>
    <dgm:cxn modelId="{BC774983-9D17-3F42-A1F6-80E818970FBD}" type="presOf" srcId="{541D54D0-C078-4DFF-86E5-8605F32252FE}" destId="{94CC3C16-251D-43BD-9411-CE4DF922A4A7}" srcOrd="0" destOrd="0" presId="urn:microsoft.com/office/officeart/2005/8/layout/list1"/>
    <dgm:cxn modelId="{BE1B7685-E663-4161-ADF6-CAE66313179F}" srcId="{ED5C32FE-4EDA-4B8F-9679-8D1260A9ABAA}" destId="{89CE987E-5FE7-4D76-B92C-0C7D09507A63}" srcOrd="1" destOrd="0" parTransId="{2FBE5EC3-492D-4127-840F-9FCF1A74C369}" sibTransId="{7342B1BB-FE3C-44E1-8D1B-6256C7BA89BF}"/>
    <dgm:cxn modelId="{33331788-9709-437F-BCA8-FC47C6408A6F}" srcId="{B45D6BA7-4663-4B64-BC2A-BA5BCDAC4C2B}" destId="{ED5C32FE-4EDA-4B8F-9679-8D1260A9ABAA}" srcOrd="3" destOrd="0" parTransId="{8001577E-9CAF-4ED9-AB3B-F03EA2129561}" sibTransId="{E82B82F6-D963-41BE-A69C-4DBF2B896FF6}"/>
    <dgm:cxn modelId="{0A24528A-7557-5641-B2F7-ED5B11F88C6E}" type="presOf" srcId="{D82FBDE8-18D7-433A-8646-5A60E38F653E}" destId="{0C2BA9EA-E6CF-4B8A-9399-53CEF8E60312}" srcOrd="0" destOrd="1" presId="urn:microsoft.com/office/officeart/2005/8/layout/list1"/>
    <dgm:cxn modelId="{170C6493-4030-4A0D-B7AD-495172EFDDE7}" srcId="{FBA2D941-E66B-4CCB-8A09-B4882D4C1223}" destId="{B408A9A9-4D22-44D8-A69B-950A70053C34}" srcOrd="0" destOrd="0" parTransId="{59D9FFC9-495A-4729-8D76-FAAAE1DA00C0}" sibTransId="{084A6ED1-AD9D-41B6-B31F-83AE398EFB8F}"/>
    <dgm:cxn modelId="{845BB39D-5C2F-4C2F-BA80-5D9FEDCC6E2D}" srcId="{FBA2D941-E66B-4CCB-8A09-B4882D4C1223}" destId="{F9949B50-9E4E-456D-B03C-B5702F91D9DC}" srcOrd="1" destOrd="0" parTransId="{C86D7DD9-E659-464D-90EF-3E70179F4195}" sibTransId="{44AB8579-2DDA-4217-9352-F6EB577B26C3}"/>
    <dgm:cxn modelId="{78CB0DA1-A50A-524F-BE59-FE88846ED1BA}" type="presOf" srcId="{F9D291A9-70C7-486E-AB47-554526C000EB}" destId="{1C1D112D-0B4C-453A-9622-3FDFFE7372B2}" srcOrd="1" destOrd="0" presId="urn:microsoft.com/office/officeart/2005/8/layout/list1"/>
    <dgm:cxn modelId="{3078EBA2-4DDC-274F-8568-C48CCE20B406}" type="presOf" srcId="{F9D291A9-70C7-486E-AB47-554526C000EB}" destId="{4E3F2E95-F0FC-47E0-B993-90ADC7F5FC0D}" srcOrd="0" destOrd="0" presId="urn:microsoft.com/office/officeart/2005/8/layout/list1"/>
    <dgm:cxn modelId="{DF1BB4A8-6357-40D2-B24B-A9F22495FFAA}" srcId="{B45D6BA7-4663-4B64-BC2A-BA5BCDAC4C2B}" destId="{FBA2D941-E66B-4CCB-8A09-B4882D4C1223}" srcOrd="2" destOrd="0" parTransId="{23A5673B-E7DE-4F6D-8946-2E9B06738777}" sibTransId="{EE400AC8-18C1-4F0E-B535-E2A8E60E050B}"/>
    <dgm:cxn modelId="{EBBEC1A8-E0BE-42A2-9B75-6A10E7D02833}" srcId="{F9D291A9-70C7-486E-AB47-554526C000EB}" destId="{8E74A0FC-93CA-4A3A-ACD5-DDD598ED991D}" srcOrd="2" destOrd="0" parTransId="{1E844D87-BC80-4856-8AF7-03BAC94CCD05}" sibTransId="{28EBDA3D-C3FB-4B08-B5D1-D0210E386820}"/>
    <dgm:cxn modelId="{5E1FF8A9-413E-8243-9E2E-28D95ED2191B}" type="presOf" srcId="{7DBF30A1-3624-4441-8BE1-F1444626868D}" destId="{0C2BA9EA-E6CF-4B8A-9399-53CEF8E60312}" srcOrd="0" destOrd="0" presId="urn:microsoft.com/office/officeart/2005/8/layout/list1"/>
    <dgm:cxn modelId="{A934B7C4-1F34-4DD7-B454-792257B68A82}" srcId="{541D54D0-C078-4DFF-86E5-8605F32252FE}" destId="{3254BAD0-05C4-49A3-ACC4-142B07322711}" srcOrd="0" destOrd="0" parTransId="{ED897D87-61C0-42A5-8F3D-71B56B79351F}" sibTransId="{C71AD1BB-DB6B-4F54-8493-9D30AB8FDD88}"/>
    <dgm:cxn modelId="{DE3F8DDA-3E01-214F-97E3-C88FB306A250}" type="presOf" srcId="{FBA2D941-E66B-4CCB-8A09-B4882D4C1223}" destId="{66E99500-B4DD-4B8C-B919-259A8C990CE9}" srcOrd="1" destOrd="0" presId="urn:microsoft.com/office/officeart/2005/8/layout/list1"/>
    <dgm:cxn modelId="{A67D1DDB-003E-2942-891D-87288732C862}" type="presOf" srcId="{ED5C32FE-4EDA-4B8F-9679-8D1260A9ABAA}" destId="{69820670-E7AA-4620-BDE6-3D85AFB841B2}" srcOrd="1" destOrd="0" presId="urn:microsoft.com/office/officeart/2005/8/layout/list1"/>
    <dgm:cxn modelId="{27402FDC-0D62-4DD2-B03D-E901A047EDD5}" srcId="{F9D291A9-70C7-486E-AB47-554526C000EB}" destId="{D82FBDE8-18D7-433A-8646-5A60E38F653E}" srcOrd="1" destOrd="0" parTransId="{71BF4465-5514-4D91-94B4-853A5A775C21}" sibTransId="{052525BA-D858-43D6-AFE0-5AB2E4B35794}"/>
    <dgm:cxn modelId="{55611BE1-1268-5C40-9AE6-59DF931790FB}" type="presOf" srcId="{FBA2D941-E66B-4CCB-8A09-B4882D4C1223}" destId="{705DCE61-9007-4648-8513-74AF3EC2D9A1}" srcOrd="0" destOrd="0" presId="urn:microsoft.com/office/officeart/2005/8/layout/list1"/>
    <dgm:cxn modelId="{5F002EEC-EF89-43B1-88C0-1F47F4E0AFD0}" srcId="{B45D6BA7-4663-4B64-BC2A-BA5BCDAC4C2B}" destId="{541D54D0-C078-4DFF-86E5-8605F32252FE}" srcOrd="0" destOrd="0" parTransId="{3C428EBE-5DB2-4751-9779-D5C52C8FE69F}" sibTransId="{58715CB1-1A32-4123-BCF1-CE9465A084A3}"/>
    <dgm:cxn modelId="{F12E5DED-BC45-024F-8EE9-0D60F09BBD53}" type="presOf" srcId="{3254BAD0-05C4-49A3-ACC4-142B07322711}" destId="{A85F733A-BF94-4CE2-A538-3CC1850EEEB8}" srcOrd="0" destOrd="0" presId="urn:microsoft.com/office/officeart/2005/8/layout/list1"/>
    <dgm:cxn modelId="{F79308F4-9AB6-1149-BD5B-C8AF30674A4E}" type="presOf" srcId="{89CE987E-5FE7-4D76-B92C-0C7D09507A63}" destId="{B32230EA-64A6-49A8-9B11-D1DCB43917B3}" srcOrd="0" destOrd="1" presId="urn:microsoft.com/office/officeart/2005/8/layout/list1"/>
    <dgm:cxn modelId="{54BB79FD-13BE-43AE-917E-0B2DF9EB26B1}" srcId="{541D54D0-C078-4DFF-86E5-8605F32252FE}" destId="{C538ACB9-53CE-4235-88C9-82DB44065CE4}" srcOrd="1" destOrd="0" parTransId="{3A3838E0-5FFF-4386-843D-F6F91A589557}" sibTransId="{EDFB61F0-6708-42AB-9F7E-8B8F551B0337}"/>
    <dgm:cxn modelId="{3D27D179-4CEE-5C46-974A-8C5C05D55860}" type="presParOf" srcId="{39DEF469-51BC-43B8-BCFC-1440098B9D28}" destId="{F077A7E4-5730-40B8-ABF8-064EFB2A9F66}" srcOrd="0" destOrd="0" presId="urn:microsoft.com/office/officeart/2005/8/layout/list1"/>
    <dgm:cxn modelId="{6EEFA673-23B8-7B4B-A706-FAE9B8095E3A}" type="presParOf" srcId="{F077A7E4-5730-40B8-ABF8-064EFB2A9F66}" destId="{94CC3C16-251D-43BD-9411-CE4DF922A4A7}" srcOrd="0" destOrd="0" presId="urn:microsoft.com/office/officeart/2005/8/layout/list1"/>
    <dgm:cxn modelId="{AFDC762A-944E-0A44-8C76-AAE5E1C2FD4C}" type="presParOf" srcId="{F077A7E4-5730-40B8-ABF8-064EFB2A9F66}" destId="{5BB4B3F3-711B-4F62-8577-CD8B1827F180}" srcOrd="1" destOrd="0" presId="urn:microsoft.com/office/officeart/2005/8/layout/list1"/>
    <dgm:cxn modelId="{A447C006-F600-1B41-8B0D-02594316337D}" type="presParOf" srcId="{39DEF469-51BC-43B8-BCFC-1440098B9D28}" destId="{0681990A-7C43-440B-8AA7-EF139B136E05}" srcOrd="1" destOrd="0" presId="urn:microsoft.com/office/officeart/2005/8/layout/list1"/>
    <dgm:cxn modelId="{3840150E-7A3B-EA48-9DED-301B21996B5C}" type="presParOf" srcId="{39DEF469-51BC-43B8-BCFC-1440098B9D28}" destId="{A85F733A-BF94-4CE2-A538-3CC1850EEEB8}" srcOrd="2" destOrd="0" presId="urn:microsoft.com/office/officeart/2005/8/layout/list1"/>
    <dgm:cxn modelId="{5ACA066D-5893-A342-88C6-9FBB4CFAD76A}" type="presParOf" srcId="{39DEF469-51BC-43B8-BCFC-1440098B9D28}" destId="{F195F912-D96B-4A74-A85F-3D321D10E13C}" srcOrd="3" destOrd="0" presId="urn:microsoft.com/office/officeart/2005/8/layout/list1"/>
    <dgm:cxn modelId="{319D3612-8BA0-2240-8E03-A40BE7DB73ED}" type="presParOf" srcId="{39DEF469-51BC-43B8-BCFC-1440098B9D28}" destId="{B8D0594D-FC21-4FA5-994D-119D0C1CC0EF}" srcOrd="4" destOrd="0" presId="urn:microsoft.com/office/officeart/2005/8/layout/list1"/>
    <dgm:cxn modelId="{9A421E33-78BA-A847-9BCE-DD66A5CB9347}" type="presParOf" srcId="{B8D0594D-FC21-4FA5-994D-119D0C1CC0EF}" destId="{4E3F2E95-F0FC-47E0-B993-90ADC7F5FC0D}" srcOrd="0" destOrd="0" presId="urn:microsoft.com/office/officeart/2005/8/layout/list1"/>
    <dgm:cxn modelId="{66B429DE-8847-7E44-BBA7-359AA365D4A5}" type="presParOf" srcId="{B8D0594D-FC21-4FA5-994D-119D0C1CC0EF}" destId="{1C1D112D-0B4C-453A-9622-3FDFFE7372B2}" srcOrd="1" destOrd="0" presId="urn:microsoft.com/office/officeart/2005/8/layout/list1"/>
    <dgm:cxn modelId="{DDDD0855-5153-C940-ACEA-3B3B548B993E}" type="presParOf" srcId="{39DEF469-51BC-43B8-BCFC-1440098B9D28}" destId="{A2932720-509D-47C2-9372-81F9495E65B6}" srcOrd="5" destOrd="0" presId="urn:microsoft.com/office/officeart/2005/8/layout/list1"/>
    <dgm:cxn modelId="{BE22E426-298A-CE42-BF29-21940432A067}" type="presParOf" srcId="{39DEF469-51BC-43B8-BCFC-1440098B9D28}" destId="{0C2BA9EA-E6CF-4B8A-9399-53CEF8E60312}" srcOrd="6" destOrd="0" presId="urn:microsoft.com/office/officeart/2005/8/layout/list1"/>
    <dgm:cxn modelId="{9816C35C-CEF4-B948-B343-0E9B0057CCA3}" type="presParOf" srcId="{39DEF469-51BC-43B8-BCFC-1440098B9D28}" destId="{6734FB06-79CB-4302-85FE-D7E51C3C6950}" srcOrd="7" destOrd="0" presId="urn:microsoft.com/office/officeart/2005/8/layout/list1"/>
    <dgm:cxn modelId="{24610E9C-1F26-C54E-AC5E-23CFA9E65BC8}" type="presParOf" srcId="{39DEF469-51BC-43B8-BCFC-1440098B9D28}" destId="{1B340718-F0CE-4EB4-9643-54B8E6416FA9}" srcOrd="8" destOrd="0" presId="urn:microsoft.com/office/officeart/2005/8/layout/list1"/>
    <dgm:cxn modelId="{E6FABC9B-7AD0-F841-BA31-4D2A6418A883}" type="presParOf" srcId="{1B340718-F0CE-4EB4-9643-54B8E6416FA9}" destId="{705DCE61-9007-4648-8513-74AF3EC2D9A1}" srcOrd="0" destOrd="0" presId="urn:microsoft.com/office/officeart/2005/8/layout/list1"/>
    <dgm:cxn modelId="{7366634D-1442-B444-8E88-732935AE2E42}" type="presParOf" srcId="{1B340718-F0CE-4EB4-9643-54B8E6416FA9}" destId="{66E99500-B4DD-4B8C-B919-259A8C990CE9}" srcOrd="1" destOrd="0" presId="urn:microsoft.com/office/officeart/2005/8/layout/list1"/>
    <dgm:cxn modelId="{B91BC727-AF3A-714A-A2B2-4A4B78752917}" type="presParOf" srcId="{39DEF469-51BC-43B8-BCFC-1440098B9D28}" destId="{6C5EB8F2-F57B-42AF-8E68-5167AFC1A345}" srcOrd="9" destOrd="0" presId="urn:microsoft.com/office/officeart/2005/8/layout/list1"/>
    <dgm:cxn modelId="{8F9095DC-E50B-7540-AECC-D487B7BDBE18}" type="presParOf" srcId="{39DEF469-51BC-43B8-BCFC-1440098B9D28}" destId="{3FCA58A4-D564-4E76-BF01-0E66216F9825}" srcOrd="10" destOrd="0" presId="urn:microsoft.com/office/officeart/2005/8/layout/list1"/>
    <dgm:cxn modelId="{C3C11EC6-A153-1D41-B29A-0A69B44A8190}" type="presParOf" srcId="{39DEF469-51BC-43B8-BCFC-1440098B9D28}" destId="{5F9F095F-240B-4F4C-82F1-2DAB62254A46}" srcOrd="11" destOrd="0" presId="urn:microsoft.com/office/officeart/2005/8/layout/list1"/>
    <dgm:cxn modelId="{A37A7897-8D1B-5B47-A2F2-9C39C17AE0D0}" type="presParOf" srcId="{39DEF469-51BC-43B8-BCFC-1440098B9D28}" destId="{E258DE9A-64EF-4C45-9EDD-FC3181DFDCAA}" srcOrd="12" destOrd="0" presId="urn:microsoft.com/office/officeart/2005/8/layout/list1"/>
    <dgm:cxn modelId="{7782E003-1FBC-5E48-94A7-2B59BE091D1F}" type="presParOf" srcId="{E258DE9A-64EF-4C45-9EDD-FC3181DFDCAA}" destId="{D5A9209A-7EE0-4FD4-9571-975F701A624B}" srcOrd="0" destOrd="0" presId="urn:microsoft.com/office/officeart/2005/8/layout/list1"/>
    <dgm:cxn modelId="{82699E4D-70B1-5A42-9304-AD31EAC313E7}" type="presParOf" srcId="{E258DE9A-64EF-4C45-9EDD-FC3181DFDCAA}" destId="{69820670-E7AA-4620-BDE6-3D85AFB841B2}" srcOrd="1" destOrd="0" presId="urn:microsoft.com/office/officeart/2005/8/layout/list1"/>
    <dgm:cxn modelId="{9F3D4D51-2B11-9047-9DC2-B5971733084D}" type="presParOf" srcId="{39DEF469-51BC-43B8-BCFC-1440098B9D28}" destId="{C1368C1A-D51D-4B5C-BCBB-F5B44E8DB04C}" srcOrd="13" destOrd="0" presId="urn:microsoft.com/office/officeart/2005/8/layout/list1"/>
    <dgm:cxn modelId="{6B2361F1-E50F-1143-BCD5-1D3630C43871}" type="presParOf" srcId="{39DEF469-51BC-43B8-BCFC-1440098B9D28}" destId="{B32230EA-64A6-49A8-9B11-D1DCB43917B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41B2C-A64E-7344-8C60-A8FFCA36B9C8}">
      <dsp:nvSpPr>
        <dsp:cNvPr id="0" name=""/>
        <dsp:cNvSpPr/>
      </dsp:nvSpPr>
      <dsp:spPr>
        <a:xfrm>
          <a:off x="2588841" y="2013554"/>
          <a:ext cx="1737856" cy="17378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charset="0"/>
              <a:ea typeface="Calibri" charset="0"/>
              <a:cs typeface="Calibri" charset="0"/>
            </a:rPr>
            <a:t>People at the Centre</a:t>
          </a:r>
        </a:p>
      </dsp:txBody>
      <dsp:txXfrm>
        <a:off x="2843344" y="2268057"/>
        <a:ext cx="1228850" cy="1228850"/>
      </dsp:txXfrm>
    </dsp:sp>
    <dsp:sp modelId="{0268DB23-6CBF-AA48-9D83-C3BF9A6B3FE2}">
      <dsp:nvSpPr>
        <dsp:cNvPr id="0" name=""/>
        <dsp:cNvSpPr/>
      </dsp:nvSpPr>
      <dsp:spPr>
        <a:xfrm rot="12900000">
          <a:off x="1470554" y="1709851"/>
          <a:ext cx="1332389" cy="49528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54A307-1088-AA49-BBED-57280A68ACB9}">
      <dsp:nvSpPr>
        <dsp:cNvPr id="0" name=""/>
        <dsp:cNvSpPr/>
      </dsp:nvSpPr>
      <dsp:spPr>
        <a:xfrm>
          <a:off x="457204" y="1029610"/>
          <a:ext cx="2267658" cy="109154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charset="0"/>
              <a:ea typeface="Calibri" charset="0"/>
              <a:cs typeface="Calibri" charset="0"/>
            </a:rPr>
            <a:t>RIGHTS</a:t>
          </a:r>
          <a:r>
            <a:rPr lang="en-US" sz="1800" b="1" kern="1200" dirty="0">
              <a:latin typeface="Calibri" charset="0"/>
              <a:ea typeface="Calibri" charset="0"/>
              <a:cs typeface="Calibri" charset="0"/>
            </a:rPr>
            <a:t> </a:t>
          </a:r>
        </a:p>
      </dsp:txBody>
      <dsp:txXfrm>
        <a:off x="789295" y="1189462"/>
        <a:ext cx="1603476" cy="771836"/>
      </dsp:txXfrm>
    </dsp:sp>
    <dsp:sp modelId="{B0D97428-258F-A842-9BA9-5BF670CA90A7}">
      <dsp:nvSpPr>
        <dsp:cNvPr id="0" name=""/>
        <dsp:cNvSpPr/>
      </dsp:nvSpPr>
      <dsp:spPr>
        <a:xfrm rot="16200000">
          <a:off x="2791575" y="1022171"/>
          <a:ext cx="1332389" cy="495284"/>
        </a:xfrm>
        <a:prstGeom prst="lef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9F027-086B-2444-AA33-F47F985E7E79}">
      <dsp:nvSpPr>
        <dsp:cNvPr id="0" name=""/>
        <dsp:cNvSpPr/>
      </dsp:nvSpPr>
      <dsp:spPr>
        <a:xfrm>
          <a:off x="2281024" y="57848"/>
          <a:ext cx="2353491" cy="1091540"/>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charset="0"/>
              <a:ea typeface="Calibri" charset="0"/>
              <a:cs typeface="Calibri" charset="0"/>
            </a:rPr>
            <a:t>RESULTS</a:t>
          </a:r>
          <a:endParaRPr lang="en-US" sz="1800" b="1" kern="1200" dirty="0">
            <a:latin typeface="Calibri" charset="0"/>
            <a:ea typeface="Calibri" charset="0"/>
            <a:cs typeface="Calibri" charset="0"/>
          </a:endParaRPr>
        </a:p>
      </dsp:txBody>
      <dsp:txXfrm>
        <a:off x="2625685" y="217700"/>
        <a:ext cx="1664169" cy="771836"/>
      </dsp:txXfrm>
    </dsp:sp>
    <dsp:sp modelId="{D5C38D20-9334-EB4F-8C4B-1616E7D49570}">
      <dsp:nvSpPr>
        <dsp:cNvPr id="0" name=""/>
        <dsp:cNvSpPr/>
      </dsp:nvSpPr>
      <dsp:spPr>
        <a:xfrm rot="19500000">
          <a:off x="4112596" y="1709851"/>
          <a:ext cx="1332389" cy="495284"/>
        </a:xfrm>
        <a:prstGeom prst="lef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00D070-21D9-3D42-9D01-B912F72E702F}">
      <dsp:nvSpPr>
        <dsp:cNvPr id="0" name=""/>
        <dsp:cNvSpPr/>
      </dsp:nvSpPr>
      <dsp:spPr>
        <a:xfrm>
          <a:off x="3855485" y="878627"/>
          <a:ext cx="2938041" cy="1393504"/>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charset="0"/>
              <a:ea typeface="Calibri" charset="0"/>
              <a:cs typeface="Calibri" charset="0"/>
            </a:rPr>
            <a:t>RELATIONSHIPS</a:t>
          </a:r>
          <a:endParaRPr lang="en-US" sz="1600" b="1" kern="1200" dirty="0">
            <a:latin typeface="Calibri" charset="0"/>
            <a:ea typeface="Calibri" charset="0"/>
            <a:cs typeface="Calibri" charset="0"/>
          </a:endParaRPr>
        </a:p>
      </dsp:txBody>
      <dsp:txXfrm>
        <a:off x="4285751" y="1082701"/>
        <a:ext cx="2077509" cy="985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41B2C-A64E-7344-8C60-A8FFCA36B9C8}">
      <dsp:nvSpPr>
        <dsp:cNvPr id="0" name=""/>
        <dsp:cNvSpPr/>
      </dsp:nvSpPr>
      <dsp:spPr>
        <a:xfrm>
          <a:off x="2577656" y="2012767"/>
          <a:ext cx="1738781" cy="17387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charset="0"/>
              <a:ea typeface="Calibri" charset="0"/>
              <a:cs typeface="Calibri" charset="0"/>
            </a:rPr>
            <a:t>People at the Centre</a:t>
          </a:r>
        </a:p>
      </dsp:txBody>
      <dsp:txXfrm>
        <a:off x="2832295" y="2267406"/>
        <a:ext cx="1229503" cy="1229503"/>
      </dsp:txXfrm>
    </dsp:sp>
    <dsp:sp modelId="{0268DB23-6CBF-AA48-9D83-C3BF9A6B3FE2}">
      <dsp:nvSpPr>
        <dsp:cNvPr id="0" name=""/>
        <dsp:cNvSpPr/>
      </dsp:nvSpPr>
      <dsp:spPr>
        <a:xfrm rot="12900000">
          <a:off x="1460301" y="1709414"/>
          <a:ext cx="1331501" cy="49554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54A307-1088-AA49-BBED-57280A68ACB9}">
      <dsp:nvSpPr>
        <dsp:cNvPr id="0" name=""/>
        <dsp:cNvSpPr/>
      </dsp:nvSpPr>
      <dsp:spPr>
        <a:xfrm>
          <a:off x="446268" y="1029268"/>
          <a:ext cx="2268865" cy="109212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charset="0"/>
              <a:ea typeface="Calibri" charset="0"/>
              <a:cs typeface="Calibri" charset="0"/>
            </a:rPr>
            <a:t>RIGHTS</a:t>
          </a:r>
          <a:r>
            <a:rPr lang="en-US" sz="1100" b="1" kern="1200" dirty="0">
              <a:latin typeface="Calibri" charset="0"/>
              <a:ea typeface="Calibri" charset="0"/>
              <a:cs typeface="Calibri" charset="0"/>
            </a:rPr>
            <a:t> </a:t>
          </a:r>
        </a:p>
      </dsp:txBody>
      <dsp:txXfrm>
        <a:off x="778536" y="1189205"/>
        <a:ext cx="1604329" cy="772247"/>
      </dsp:txXfrm>
    </dsp:sp>
    <dsp:sp modelId="{B0D97428-258F-A842-9BA9-5BF670CA90A7}">
      <dsp:nvSpPr>
        <dsp:cNvPr id="0" name=""/>
        <dsp:cNvSpPr/>
      </dsp:nvSpPr>
      <dsp:spPr>
        <a:xfrm rot="16200000">
          <a:off x="2781295" y="1021748"/>
          <a:ext cx="1331501" cy="495547"/>
        </a:xfrm>
        <a:prstGeom prst="lef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9F027-086B-2444-AA33-F47F985E7E79}">
      <dsp:nvSpPr>
        <dsp:cNvPr id="0" name=""/>
        <dsp:cNvSpPr/>
      </dsp:nvSpPr>
      <dsp:spPr>
        <a:xfrm>
          <a:off x="2269674" y="57710"/>
          <a:ext cx="2354744" cy="1092121"/>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charset="0"/>
              <a:ea typeface="Calibri" charset="0"/>
              <a:cs typeface="Calibri" charset="0"/>
            </a:rPr>
            <a:t>RESULTS</a:t>
          </a:r>
          <a:endParaRPr lang="en-US" sz="1100" b="1" kern="1200" dirty="0">
            <a:latin typeface="Calibri" charset="0"/>
            <a:ea typeface="Calibri" charset="0"/>
            <a:cs typeface="Calibri" charset="0"/>
          </a:endParaRPr>
        </a:p>
      </dsp:txBody>
      <dsp:txXfrm>
        <a:off x="2614518" y="217647"/>
        <a:ext cx="1665056" cy="772247"/>
      </dsp:txXfrm>
    </dsp:sp>
    <dsp:sp modelId="{D5C38D20-9334-EB4F-8C4B-1616E7D49570}">
      <dsp:nvSpPr>
        <dsp:cNvPr id="0" name=""/>
        <dsp:cNvSpPr/>
      </dsp:nvSpPr>
      <dsp:spPr>
        <a:xfrm rot="19500000">
          <a:off x="4102290" y="1709414"/>
          <a:ext cx="1331501" cy="495547"/>
        </a:xfrm>
        <a:prstGeom prst="lef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00D070-21D9-3D42-9D01-B912F72E702F}">
      <dsp:nvSpPr>
        <dsp:cNvPr id="0" name=""/>
        <dsp:cNvSpPr/>
      </dsp:nvSpPr>
      <dsp:spPr>
        <a:xfrm>
          <a:off x="4138853" y="1029268"/>
          <a:ext cx="2349078" cy="1092121"/>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charset="0"/>
              <a:ea typeface="Calibri" charset="0"/>
              <a:cs typeface="Calibri" charset="0"/>
            </a:rPr>
            <a:t>RELATIONSHIPS</a:t>
          </a:r>
          <a:endParaRPr lang="en-US" sz="1100" b="1" kern="1200" dirty="0">
            <a:latin typeface="Calibri" charset="0"/>
            <a:ea typeface="Calibri" charset="0"/>
            <a:cs typeface="Calibri" charset="0"/>
          </a:endParaRPr>
        </a:p>
      </dsp:txBody>
      <dsp:txXfrm>
        <a:off x="4482868" y="1189205"/>
        <a:ext cx="1661048" cy="772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F733A-BF94-4CE2-A538-3CC1850EEEB8}">
      <dsp:nvSpPr>
        <dsp:cNvPr id="0" name=""/>
        <dsp:cNvSpPr/>
      </dsp:nvSpPr>
      <dsp:spPr>
        <a:xfrm>
          <a:off x="0" y="189728"/>
          <a:ext cx="8575704" cy="123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570" tIns="166624" rIns="66557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Ensure AAP and PSEA are </a:t>
          </a:r>
          <a:r>
            <a:rPr lang="en-GB" sz="1600" b="1" kern="1200" dirty="0"/>
            <a:t>systematically integrated </a:t>
          </a:r>
          <a:r>
            <a:rPr lang="en-GB" sz="1600" kern="1200" dirty="0"/>
            <a:t>through appropriate incentives and mechanisms.</a:t>
          </a:r>
          <a:endParaRPr lang="en-US" sz="1600" kern="1200" dirty="0"/>
        </a:p>
        <a:p>
          <a:pPr marL="171450" lvl="1" indent="-171450" algn="l" defTabSz="711200">
            <a:lnSpc>
              <a:spcPct val="90000"/>
            </a:lnSpc>
            <a:spcBef>
              <a:spcPct val="0"/>
            </a:spcBef>
            <a:spcAft>
              <a:spcPct val="15000"/>
            </a:spcAft>
            <a:buChar char="•"/>
          </a:pPr>
          <a:r>
            <a:rPr lang="en-GB" sz="1600" kern="1200" dirty="0"/>
            <a:t>Support </a:t>
          </a:r>
          <a:r>
            <a:rPr lang="en-GB" sz="1600" b="1" kern="1200" dirty="0"/>
            <a:t>operationalization and mainstreaming </a:t>
          </a:r>
          <a:r>
            <a:rPr lang="en-GB" sz="1600" kern="1200" dirty="0"/>
            <a:t>of AAP and PSEA in humanitarian response.</a:t>
          </a:r>
          <a:endParaRPr lang="en-US" sz="1600" kern="1200" dirty="0"/>
        </a:p>
      </dsp:txBody>
      <dsp:txXfrm>
        <a:off x="0" y="189728"/>
        <a:ext cx="8575704" cy="1234800"/>
      </dsp:txXfrm>
    </dsp:sp>
    <dsp:sp modelId="{5BB4B3F3-711B-4F62-8577-CD8B1827F180}">
      <dsp:nvSpPr>
        <dsp:cNvPr id="0" name=""/>
        <dsp:cNvSpPr/>
      </dsp:nvSpPr>
      <dsp:spPr>
        <a:xfrm>
          <a:off x="428785" y="71648"/>
          <a:ext cx="6002992" cy="23616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6899" tIns="0" rIns="226899" bIns="0" numCol="1" spcCol="1270" anchor="ctr" anchorCtr="0">
          <a:noAutofit/>
        </a:bodyPr>
        <a:lstStyle/>
        <a:p>
          <a:pPr marL="0" lvl="0" indent="0" algn="l" defTabSz="1244600">
            <a:lnSpc>
              <a:spcPct val="90000"/>
            </a:lnSpc>
            <a:spcBef>
              <a:spcPct val="0"/>
            </a:spcBef>
            <a:spcAft>
              <a:spcPct val="35000"/>
            </a:spcAft>
            <a:buNone/>
          </a:pPr>
          <a:r>
            <a:rPr lang="en-GB" sz="2800" b="1" kern="1200" dirty="0">
              <a:solidFill>
                <a:srgbClr val="000000"/>
              </a:solidFill>
            </a:rPr>
            <a:t>Leadership</a:t>
          </a:r>
          <a:endParaRPr lang="en-US" sz="2800" b="1" kern="1200" dirty="0">
            <a:solidFill>
              <a:srgbClr val="000000"/>
            </a:solidFill>
          </a:endParaRPr>
        </a:p>
      </dsp:txBody>
      <dsp:txXfrm>
        <a:off x="440313" y="83176"/>
        <a:ext cx="5979936" cy="213104"/>
      </dsp:txXfrm>
    </dsp:sp>
    <dsp:sp modelId="{0C2BA9EA-E6CF-4B8A-9399-53CEF8E60312}">
      <dsp:nvSpPr>
        <dsp:cNvPr id="0" name=""/>
        <dsp:cNvSpPr/>
      </dsp:nvSpPr>
      <dsp:spPr>
        <a:xfrm>
          <a:off x="0" y="1585809"/>
          <a:ext cx="8575704" cy="148680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570" tIns="166624" rIns="66557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Support collective approaches to </a:t>
          </a:r>
          <a:r>
            <a:rPr lang="en-GB" sz="1600" b="1" kern="1200" dirty="0"/>
            <a:t>communication and community engagement</a:t>
          </a:r>
          <a:r>
            <a:rPr lang="en-GB" sz="1600" kern="1200" dirty="0"/>
            <a:t>.</a:t>
          </a:r>
          <a:endParaRPr lang="en-US" sz="1600" kern="1200" dirty="0"/>
        </a:p>
        <a:p>
          <a:pPr marL="171450" lvl="1" indent="-171450" algn="l" defTabSz="711200">
            <a:lnSpc>
              <a:spcPct val="90000"/>
            </a:lnSpc>
            <a:spcBef>
              <a:spcPct val="0"/>
            </a:spcBef>
            <a:spcAft>
              <a:spcPct val="15000"/>
            </a:spcAft>
            <a:buChar char="•"/>
          </a:pPr>
          <a:r>
            <a:rPr lang="en-GB" sz="1600" kern="1200" dirty="0"/>
            <a:t>Regularly monitor, analyse and report on the views of affected people, identify trends from feedback, and share with decision makers.</a:t>
          </a:r>
          <a:endParaRPr lang="en-US" sz="1600" kern="1200" dirty="0"/>
        </a:p>
        <a:p>
          <a:pPr marL="171450" lvl="1" indent="-171450" algn="l" defTabSz="711200">
            <a:lnSpc>
              <a:spcPct val="90000"/>
            </a:lnSpc>
            <a:spcBef>
              <a:spcPct val="0"/>
            </a:spcBef>
            <a:spcAft>
              <a:spcPct val="15000"/>
            </a:spcAft>
            <a:buChar char="•"/>
          </a:pPr>
          <a:r>
            <a:rPr lang="en-GB" sz="1600" kern="1200" dirty="0"/>
            <a:t>Ensure </a:t>
          </a:r>
          <a:r>
            <a:rPr lang="en-GB" sz="1600" b="1" kern="1200" dirty="0"/>
            <a:t>communities’ views are reflected </a:t>
          </a:r>
          <a:r>
            <a:rPr lang="en-GB" sz="1600" kern="1200" dirty="0"/>
            <a:t>in strategic and operational decision-making.</a:t>
          </a:r>
          <a:endParaRPr lang="en-US" sz="1600" kern="1200" dirty="0"/>
        </a:p>
      </dsp:txBody>
      <dsp:txXfrm>
        <a:off x="0" y="1585809"/>
        <a:ext cx="8575704" cy="1486800"/>
      </dsp:txXfrm>
    </dsp:sp>
    <dsp:sp modelId="{1C1D112D-0B4C-453A-9622-3FDFFE7372B2}">
      <dsp:nvSpPr>
        <dsp:cNvPr id="0" name=""/>
        <dsp:cNvSpPr/>
      </dsp:nvSpPr>
      <dsp:spPr>
        <a:xfrm>
          <a:off x="428785" y="1467728"/>
          <a:ext cx="6002992" cy="236160"/>
        </a:xfrm>
        <a:prstGeom prst="roundRect">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6899" tIns="0" rIns="226899" bIns="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0000"/>
              </a:solidFill>
            </a:rPr>
            <a:t>Information &amp; Feedback</a:t>
          </a:r>
          <a:endParaRPr lang="en-US" sz="2400" b="1" kern="1200" dirty="0">
            <a:solidFill>
              <a:srgbClr val="000000"/>
            </a:solidFill>
          </a:endParaRPr>
        </a:p>
      </dsp:txBody>
      <dsp:txXfrm>
        <a:off x="440313" y="1479256"/>
        <a:ext cx="5979936" cy="213104"/>
      </dsp:txXfrm>
    </dsp:sp>
    <dsp:sp modelId="{3FCA58A4-D564-4E76-BF01-0E66216F9825}">
      <dsp:nvSpPr>
        <dsp:cNvPr id="0" name=""/>
        <dsp:cNvSpPr/>
      </dsp:nvSpPr>
      <dsp:spPr>
        <a:xfrm>
          <a:off x="0" y="3233889"/>
          <a:ext cx="8575704" cy="10332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570" tIns="166624" rIns="66557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Ensure </a:t>
          </a:r>
          <a:r>
            <a:rPr lang="en-GB" sz="1600" b="1" kern="1200" dirty="0"/>
            <a:t>participatory and inclusive approaches </a:t>
          </a:r>
          <a:r>
            <a:rPr lang="en-GB" sz="1600" kern="1200" dirty="0"/>
            <a:t>of AAP.</a:t>
          </a:r>
          <a:endParaRPr lang="en-US" sz="1600" kern="1200" dirty="0"/>
        </a:p>
        <a:p>
          <a:pPr marL="171450" lvl="1" indent="-171450" algn="l" defTabSz="711200">
            <a:lnSpc>
              <a:spcPct val="90000"/>
            </a:lnSpc>
            <a:spcBef>
              <a:spcPct val="0"/>
            </a:spcBef>
            <a:spcAft>
              <a:spcPct val="15000"/>
            </a:spcAft>
            <a:buChar char="•"/>
          </a:pPr>
          <a:r>
            <a:rPr lang="en-GB" sz="1600" kern="1200" dirty="0"/>
            <a:t>Partner equitably with local actors.</a:t>
          </a:r>
          <a:endParaRPr lang="en-US" sz="1600" kern="1200" dirty="0"/>
        </a:p>
        <a:p>
          <a:pPr marL="171450" lvl="1" indent="-171450" algn="l" defTabSz="711200">
            <a:lnSpc>
              <a:spcPct val="90000"/>
            </a:lnSpc>
            <a:spcBef>
              <a:spcPct val="0"/>
            </a:spcBef>
            <a:spcAft>
              <a:spcPct val="15000"/>
            </a:spcAft>
            <a:buChar char="•"/>
          </a:pPr>
          <a:r>
            <a:rPr lang="en-GB" sz="1600" kern="1200" dirty="0"/>
            <a:t>Adapt methods and tools to support </a:t>
          </a:r>
          <a:r>
            <a:rPr lang="en-GB" sz="1600" b="1" kern="1200" dirty="0"/>
            <a:t>engagement and communications</a:t>
          </a:r>
          <a:r>
            <a:rPr lang="en-GB" sz="1600" kern="1200" dirty="0"/>
            <a:t>.</a:t>
          </a:r>
          <a:endParaRPr lang="en-US" sz="1600" kern="1200" dirty="0"/>
        </a:p>
      </dsp:txBody>
      <dsp:txXfrm>
        <a:off x="0" y="3233889"/>
        <a:ext cx="8575704" cy="1033200"/>
      </dsp:txXfrm>
    </dsp:sp>
    <dsp:sp modelId="{66E99500-B4DD-4B8C-B919-259A8C990CE9}">
      <dsp:nvSpPr>
        <dsp:cNvPr id="0" name=""/>
        <dsp:cNvSpPr/>
      </dsp:nvSpPr>
      <dsp:spPr>
        <a:xfrm>
          <a:off x="428785" y="3115809"/>
          <a:ext cx="6002992" cy="236160"/>
        </a:xfrm>
        <a:prstGeom prst="roundRect">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6899" tIns="0" rIns="226899" bIns="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0000"/>
              </a:solidFill>
            </a:rPr>
            <a:t>Participation</a:t>
          </a:r>
          <a:endParaRPr lang="en-US" sz="2400" b="1" kern="1200" dirty="0">
            <a:solidFill>
              <a:srgbClr val="000000"/>
            </a:solidFill>
          </a:endParaRPr>
        </a:p>
      </dsp:txBody>
      <dsp:txXfrm>
        <a:off x="440313" y="3127337"/>
        <a:ext cx="5979936" cy="213104"/>
      </dsp:txXfrm>
    </dsp:sp>
    <dsp:sp modelId="{B32230EA-64A6-49A8-9B11-D1DCB43917B3}">
      <dsp:nvSpPr>
        <dsp:cNvPr id="0" name=""/>
        <dsp:cNvSpPr/>
      </dsp:nvSpPr>
      <dsp:spPr>
        <a:xfrm>
          <a:off x="0" y="4428369"/>
          <a:ext cx="8575704" cy="768599"/>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570" tIns="166624" rIns="66557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Uphold </a:t>
          </a:r>
          <a:r>
            <a:rPr lang="en-GB" sz="1600" b="1" kern="1200" dirty="0"/>
            <a:t>key standards like the CHS </a:t>
          </a:r>
          <a:r>
            <a:rPr lang="en-GB" sz="1600" kern="1200" dirty="0"/>
            <a:t>and relevant </a:t>
          </a:r>
          <a:r>
            <a:rPr lang="en-GB" sz="1600" b="1" kern="1200" dirty="0"/>
            <a:t>technical standards</a:t>
          </a:r>
          <a:r>
            <a:rPr lang="en-GB" sz="1600" kern="1200" dirty="0"/>
            <a:t>.</a:t>
          </a:r>
          <a:endParaRPr lang="en-US" sz="1600" kern="1200" dirty="0"/>
        </a:p>
        <a:p>
          <a:pPr marL="171450" lvl="1" indent="-171450" algn="l" defTabSz="711200">
            <a:lnSpc>
              <a:spcPct val="90000"/>
            </a:lnSpc>
            <a:spcBef>
              <a:spcPct val="0"/>
            </a:spcBef>
            <a:spcAft>
              <a:spcPct val="15000"/>
            </a:spcAft>
            <a:buChar char="•"/>
          </a:pPr>
          <a:r>
            <a:rPr lang="en-GB" sz="1600" kern="1200" dirty="0"/>
            <a:t>Adapt </a:t>
          </a:r>
          <a:r>
            <a:rPr lang="en-GB" sz="1600" b="1" kern="1200" dirty="0"/>
            <a:t>operational frameworks </a:t>
          </a:r>
          <a:r>
            <a:rPr lang="en-GB" sz="1600" kern="1200" dirty="0"/>
            <a:t>to local contexts.</a:t>
          </a:r>
          <a:endParaRPr lang="en-US" sz="1600" kern="1200" dirty="0"/>
        </a:p>
      </dsp:txBody>
      <dsp:txXfrm>
        <a:off x="0" y="4428369"/>
        <a:ext cx="8575704" cy="768599"/>
      </dsp:txXfrm>
    </dsp:sp>
    <dsp:sp modelId="{69820670-E7AA-4620-BDE6-3D85AFB841B2}">
      <dsp:nvSpPr>
        <dsp:cNvPr id="0" name=""/>
        <dsp:cNvSpPr/>
      </dsp:nvSpPr>
      <dsp:spPr>
        <a:xfrm>
          <a:off x="428785" y="4310289"/>
          <a:ext cx="6002992" cy="236160"/>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6899" tIns="0" rIns="226899" bIns="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0000"/>
              </a:solidFill>
            </a:rPr>
            <a:t>Standards</a:t>
          </a:r>
          <a:endParaRPr lang="en-US" sz="2400" b="1" kern="1200" dirty="0">
            <a:solidFill>
              <a:srgbClr val="000000"/>
            </a:solidFill>
          </a:endParaRPr>
        </a:p>
      </dsp:txBody>
      <dsp:txXfrm>
        <a:off x="440313" y="4321817"/>
        <a:ext cx="5979936"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E4542-F6E3-984A-B3FF-09C526C8E246}" type="datetimeFigureOut">
              <a:rPr lang="en-US" smtClean="0"/>
              <a:t>10/17/2019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889CB-4FEF-0848-84C2-A6F2C093D08C}" type="slidenum">
              <a:rPr lang="en-US" smtClean="0"/>
              <a:t>‹#›</a:t>
            </a:fld>
            <a:endParaRPr lang="en-US"/>
          </a:p>
        </p:txBody>
      </p:sp>
    </p:spTree>
    <p:extLst>
      <p:ext uri="{BB962C8B-B14F-4D97-AF65-F5344CB8AC3E}">
        <p14:creationId xmlns:p14="http://schemas.microsoft.com/office/powerpoint/2010/main" val="311257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DEBC84-F7B4-8D4A-BE50-46809EEDF5A5}" type="slidenum">
              <a:rPr lang="en-US">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86233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Briefly present the GNC guidance on AAP in the HPC.</a:t>
            </a:r>
          </a:p>
          <a:p>
            <a:pPr lvl="0"/>
            <a:r>
              <a:rPr lang="en-US" sz="1200" kern="1200" dirty="0">
                <a:solidFill>
                  <a:schemeClr val="tx1"/>
                </a:solidFill>
                <a:effectLst/>
                <a:latin typeface="+mn-lt"/>
                <a:ea typeface="+mn-ea"/>
                <a:cs typeface="+mn-cs"/>
              </a:rPr>
              <a:t>Stress to participants that the guidelines provide suggestions to help them think about how to integrate and apply AAP in the work of clusters.</a:t>
            </a:r>
          </a:p>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304385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of the sessions over following days will look at each phase of the HPC, and they will be asked to link this back to AAP, so encourage them to reference these tools later. </a:t>
            </a:r>
          </a:p>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605998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Divide</a:t>
            </a:r>
            <a:r>
              <a:rPr lang="en-GB" baseline="0" dirty="0"/>
              <a:t> into 5 groups. </a:t>
            </a:r>
          </a:p>
          <a:p>
            <a:r>
              <a:rPr lang="en-GB" baseline="0" dirty="0"/>
              <a:t>Give each group one of the CHS commitments</a:t>
            </a:r>
          </a:p>
          <a:p>
            <a:r>
              <a:rPr lang="en-GB" baseline="0" dirty="0"/>
              <a:t>They get </a:t>
            </a:r>
            <a:r>
              <a:rPr lang="en-GB" dirty="0"/>
              <a:t>10min to develop the 3 ways</a:t>
            </a:r>
          </a:p>
          <a:p>
            <a:r>
              <a:rPr lang="en-GB" dirty="0"/>
              <a:t>2min to present in plenary (assuming 5 groups =</a:t>
            </a:r>
            <a:r>
              <a:rPr lang="en-GB" baseline="0" dirty="0"/>
              <a:t> 10min) </a:t>
            </a:r>
          </a:p>
          <a:p>
            <a:r>
              <a:rPr lang="en-GB" baseline="0" dirty="0"/>
              <a:t>10min for others to make points and you to debrief and sum up. </a:t>
            </a:r>
            <a:endParaRPr lang="en-US" dirty="0"/>
          </a:p>
        </p:txBody>
      </p:sp>
      <p:sp>
        <p:nvSpPr>
          <p:cNvPr id="4" name="Slide Number Placeholder 3"/>
          <p:cNvSpPr>
            <a:spLocks noGrp="1"/>
          </p:cNvSpPr>
          <p:nvPr>
            <p:ph type="sldNum" sz="quarter" idx="10"/>
          </p:nvPr>
        </p:nvSpPr>
        <p:spPr/>
        <p:txBody>
          <a:bodyPr/>
          <a:lstStyle/>
          <a:p>
            <a:fld id="{9CC889CB-4FEF-0848-84C2-A6F2C093D08C}" type="slidenum">
              <a:rPr lang="en-US" smtClean="0"/>
              <a:t>13</a:t>
            </a:fld>
            <a:endParaRPr lang="en-US"/>
          </a:p>
        </p:txBody>
      </p:sp>
    </p:spTree>
    <p:extLst>
      <p:ext uri="{BB962C8B-B14F-4D97-AF65-F5344CB8AC3E}">
        <p14:creationId xmlns:p14="http://schemas.microsoft.com/office/powerpoint/2010/main" val="132993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FCEC27-6CD1-BB4A-81A3-1DB41BA1D74C}" type="slidenum">
              <a:rPr lang="en-GB">
                <a:solidFill>
                  <a:prstClr val="black"/>
                </a:solidFill>
                <a:latin typeface="Calibri"/>
              </a:rPr>
              <a:pPr/>
              <a:t>14</a:t>
            </a:fld>
            <a:endParaRPr lang="en-GB">
              <a:solidFill>
                <a:prstClr val="black"/>
              </a:solidFill>
              <a:latin typeface="Calibri"/>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420029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152582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8F8D3FDA-3D39-4044-91A1-3F723B8FEFFE}" type="slidenum">
              <a:rPr lang="en-US">
                <a:solidFill>
                  <a:prstClr val="black"/>
                </a:solidFill>
                <a:latin typeface="Calibri"/>
              </a:rPr>
              <a:pPr/>
              <a:t>3</a:t>
            </a:fld>
            <a:endParaRPr lang="en-US">
              <a:solidFill>
                <a:prstClr val="black"/>
              </a:solidFill>
              <a:latin typeface="Calibri"/>
            </a:endParaRPr>
          </a:p>
        </p:txBody>
      </p:sp>
      <p:sp>
        <p:nvSpPr>
          <p:cNvPr id="31747" name="Slide Image Placeholder 1"/>
          <p:cNvSpPr>
            <a:spLocks noGrp="1" noRot="1" noChangeAspect="1" noTextEdit="1"/>
          </p:cNvSpPr>
          <p:nvPr>
            <p:ph type="sldImg"/>
          </p:nvPr>
        </p:nvSpPr>
        <p:spPr>
          <a:xfrm>
            <a:off x="939800" y="750888"/>
            <a:ext cx="5010150" cy="3759200"/>
          </a:xfrm>
          <a:ln/>
        </p:spPr>
      </p:sp>
      <p:sp>
        <p:nvSpPr>
          <p:cNvPr id="31748" name="Notes Placeholder 2"/>
          <p:cNvSpPr>
            <a:spLocks noGrp="1"/>
          </p:cNvSpPr>
          <p:nvPr>
            <p:ph type="body" idx="1"/>
          </p:nvPr>
        </p:nvSpPr>
        <p:spPr>
          <a:xfrm>
            <a:off x="918224" y="4761955"/>
            <a:ext cx="5053305" cy="4509851"/>
          </a:xfrm>
          <a:noFill/>
        </p:spPr>
        <p:txBody>
          <a:bodyPr/>
          <a:lstStyle/>
          <a:p>
            <a:r>
              <a:rPr lang="en-US" altLang="en-US" dirty="0"/>
              <a:t>The cluster approach was proposed as one way of addressing gaps and strengthening the effectiveness of humanitarian underpinned by a partnership approach. It ensures clear leadership, predictability and mutual accountability in international responses to humanitarian emergencies by clarifying the division of </a:t>
            </a:r>
            <a:r>
              <a:rPr lang="en-US" altLang="en-US" dirty="0" err="1"/>
              <a:t>labour</a:t>
            </a:r>
            <a:r>
              <a:rPr lang="en-US" altLang="en-US" dirty="0"/>
              <a:t> among organizations and better defining their roles and responsibilities within the different sectors of the response. It aims to make the international humanitarian community better </a:t>
            </a:r>
            <a:r>
              <a:rPr lang="en-US" altLang="en-US" dirty="0" err="1"/>
              <a:t>organised</a:t>
            </a:r>
            <a:r>
              <a:rPr lang="en-US" altLang="en-US" dirty="0"/>
              <a:t> and more accountable and professional, so that it can be a better partner for the affected people, host governments, local authorities, local civil society and resourcing partners. </a:t>
            </a:r>
          </a:p>
          <a:p>
            <a:endParaRPr lang="en-US" altLang="en-US" sz="1000" dirty="0"/>
          </a:p>
          <a:p>
            <a:r>
              <a:rPr lang="en-US" altLang="en-US" dirty="0"/>
              <a:t>However, the cluster system relies on an understanding it is not the only humanitarian coordination solution. In some cases, the cluster approach may co-exist with other “non-cluster” coordination modalities – whether national or international – or an alternative sectoral approach may be preferable. An indiscriminate application of all clusters in every emergency may waste resources and reduce opportunities for governments to exercise their primary responsibility to provide humanitarian assistance to people in need. Developing complicated coordination arrangements should be avoided; not all clusters need to be activated in every response. </a:t>
            </a:r>
          </a:p>
          <a:p>
            <a:endParaRPr lang="en-GB" altLang="en-US" dirty="0"/>
          </a:p>
          <a:p>
            <a:r>
              <a:rPr lang="en-GB" altLang="en-US" dirty="0"/>
              <a:t>Clusters are also responsible for mainstreaming cross-cutting issues throughout the sectoral response. </a:t>
            </a:r>
            <a:endParaRPr lang="en-US" altLang="en-US" dirty="0"/>
          </a:p>
          <a:p>
            <a:endParaRPr lang="en-GB" altLang="en-US" dirty="0"/>
          </a:p>
          <a:p>
            <a:pPr>
              <a:spcBef>
                <a:spcPts val="813"/>
              </a:spcBef>
              <a:buClr>
                <a:srgbClr val="231F20"/>
              </a:buClr>
            </a:pP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This is a dynamic approach that </a:t>
            </a:r>
            <a:r>
              <a:rPr lang="en-US" altLang="en-US" dirty="0">
                <a:solidFill>
                  <a:schemeClr val="accent1"/>
                </a:solidFill>
                <a:latin typeface="Arial" panose="020B0604020202020204" pitchFamily="34" charset="0"/>
                <a:ea typeface="Arial" panose="020B0604020202020204" pitchFamily="34" charset="0"/>
                <a:cs typeface="Times New Roman" panose="02020603050405020304" pitchFamily="18" charset="0"/>
              </a:rPr>
              <a:t>facilitates joint efforts</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 It </a:t>
            </a:r>
            <a:r>
              <a:rPr lang="en-US" altLang="en-US" dirty="0">
                <a:solidFill>
                  <a:schemeClr val="accent1"/>
                </a:solidFill>
                <a:latin typeface="Arial" panose="020B0604020202020204" pitchFamily="34" charset="0"/>
                <a:ea typeface="Arial" panose="020B0604020202020204" pitchFamily="34" charset="0"/>
                <a:cs typeface="Times New Roman" panose="02020603050405020304" pitchFamily="18" charset="0"/>
              </a:rPr>
              <a:t>supports the strategy and leadership of the national authority, and fills gaps </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where needed</a:t>
            </a:r>
            <a:r>
              <a:rPr lang="en-US" altLang="en-US" sz="800" dirty="0">
                <a:latin typeface="Arial" panose="020B0604020202020204" pitchFamily="34" charset="0"/>
                <a:ea typeface="Arial" panose="020B0604020202020204" pitchFamily="34" charset="0"/>
                <a:cs typeface="Times New Roman" panose="02020603050405020304" pitchFamily="18" charset="0"/>
              </a:rPr>
              <a:t>. It is a f</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lexible approach, providing structure but also recognizing that each emergency is unique and systems must adapt to context. </a:t>
            </a:r>
          </a:p>
          <a:p>
            <a:pPr>
              <a:spcBef>
                <a:spcPts val="813"/>
              </a:spcBef>
              <a:buClr>
                <a:srgbClr val="231F20"/>
              </a:buClr>
            </a:pPr>
            <a:endParaRPr lang="en-GB" altLang="en-US" dirty="0">
              <a:solidFill>
                <a:srgbClr val="231F20"/>
              </a:solidFill>
              <a:latin typeface="Arial" panose="020B0604020202020204" pitchFamily="34" charset="0"/>
              <a:ea typeface="Arial" panose="020B0604020202020204" pitchFamily="34" charset="0"/>
              <a:cs typeface="Times New Roman" panose="02020603050405020304" pitchFamily="18" charset="0"/>
            </a:endParaRPr>
          </a:p>
          <a:p>
            <a:pPr>
              <a:lnSpc>
                <a:spcPct val="125000"/>
              </a:lnSpc>
              <a:spcBef>
                <a:spcPts val="813"/>
              </a:spcBef>
              <a:buClr>
                <a:srgbClr val="231F20"/>
              </a:buClr>
            </a:pPr>
            <a:r>
              <a:rPr lang="en-GB"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It is not: </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It is </a:t>
            </a:r>
            <a:r>
              <a:rPr lang="en-US" altLang="en-US" dirty="0">
                <a:solidFill>
                  <a:schemeClr val="accent1"/>
                </a:solidFill>
                <a:latin typeface="Arial" panose="020B0604020202020204" pitchFamily="34" charset="0"/>
                <a:ea typeface="Arial" panose="020B0604020202020204" pitchFamily="34" charset="0"/>
                <a:cs typeface="Times New Roman" panose="02020603050405020304" pitchFamily="18" charset="0"/>
              </a:rPr>
              <a:t>not an attempt to undermine the government response</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 but strives to help strengthen government or existing coordination. It is </a:t>
            </a:r>
            <a:r>
              <a:rPr lang="en-US" altLang="en-US" dirty="0">
                <a:solidFill>
                  <a:schemeClr val="accent1"/>
                </a:solidFill>
                <a:latin typeface="Arial" panose="020B0604020202020204" pitchFamily="34" charset="0"/>
                <a:ea typeface="Arial" panose="020B0604020202020204" pitchFamily="34" charset="0"/>
                <a:cs typeface="Times New Roman" panose="02020603050405020304" pitchFamily="18" charset="0"/>
              </a:rPr>
              <a:t>not UN-centric</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 it depends on the active participation of all humanitarian members, e.g. UN agencies, the Red Cross/Crescent Movement and NGOs…. and of course….. The Government. It is </a:t>
            </a:r>
            <a:r>
              <a:rPr lang="en-US" altLang="en-US" dirty="0">
                <a:solidFill>
                  <a:schemeClr val="accent1"/>
                </a:solidFill>
                <a:latin typeface="Arial" panose="020B0604020202020204" pitchFamily="34" charset="0"/>
                <a:ea typeface="Arial" panose="020B0604020202020204" pitchFamily="34" charset="0"/>
                <a:cs typeface="Times New Roman" panose="02020603050405020304" pitchFamily="18" charset="0"/>
              </a:rPr>
              <a:t>not a “one size fits all” approach</a:t>
            </a:r>
            <a:r>
              <a:rPr lang="en-US" altLang="en-US" dirty="0">
                <a:solidFill>
                  <a:srgbClr val="231F20"/>
                </a:solidFill>
                <a:latin typeface="Arial" panose="020B0604020202020204" pitchFamily="34" charset="0"/>
                <a:ea typeface="Arial" panose="020B0604020202020204" pitchFamily="34" charset="0"/>
                <a:cs typeface="Times New Roman" panose="02020603050405020304" pitchFamily="18" charset="0"/>
              </a:rPr>
              <a:t>; In each emergency it is up </a:t>
            </a:r>
            <a:r>
              <a:rPr lang="en-US" altLang="en-US" dirty="0">
                <a:solidFill>
                  <a:srgbClr val="231F20"/>
                </a:solidFill>
                <a:latin typeface="Arial" panose="020B0604020202020204" pitchFamily="34" charset="0"/>
                <a:cs typeface="Arial" panose="020B0604020202020204" pitchFamily="34" charset="0"/>
              </a:rPr>
              <a:t>to humanitarian actors on the ground, in consultation with relevant national authorities, to determine the priority sectors for the response, how the structures will be led and how the group will work together to meet humanitarian goals. </a:t>
            </a:r>
          </a:p>
          <a:p>
            <a:pPr>
              <a:lnSpc>
                <a:spcPct val="125000"/>
              </a:lnSpc>
              <a:spcBef>
                <a:spcPts val="813"/>
              </a:spcBef>
              <a:buClr>
                <a:srgbClr val="231F20"/>
              </a:buClr>
            </a:pPr>
            <a:endParaRPr lang="en-GB" altLang="en-US" b="1" dirty="0">
              <a:solidFill>
                <a:srgbClr val="231F20"/>
              </a:solidFill>
              <a:latin typeface="Arial" panose="020B0604020202020204" pitchFamily="34" charset="0"/>
              <a:cs typeface="Arial" panose="020B0604020202020204" pitchFamily="34" charset="0"/>
            </a:endParaRPr>
          </a:p>
          <a:p>
            <a:pPr>
              <a:lnSpc>
                <a:spcPct val="125000"/>
              </a:lnSpc>
              <a:spcBef>
                <a:spcPts val="813"/>
              </a:spcBef>
              <a:buClr>
                <a:srgbClr val="231F20"/>
              </a:buClr>
            </a:pPr>
            <a:r>
              <a:rPr lang="en-GB" altLang="en-US" b="1" dirty="0">
                <a:solidFill>
                  <a:srgbClr val="231F20"/>
                </a:solidFill>
                <a:latin typeface="Arial" panose="020B0604020202020204" pitchFamily="34" charset="0"/>
                <a:cs typeface="Arial" panose="020B0604020202020204" pitchFamily="34" charset="0"/>
              </a:rPr>
              <a:t>No matter what modality is put in place, cluster or sector or working group, the logic of coordination remains sound, the rest of this course will focus on how coordination gets done in partnership with all the relevant actors. </a:t>
            </a:r>
            <a:endParaRPr lang="en-GB" altLang="en-US" b="1" dirty="0">
              <a:latin typeface="Arial" panose="020B0604020202020204" pitchFamily="34" charset="0"/>
              <a:cs typeface="Arial" panose="020B0604020202020204" pitchFamily="34" charset="0"/>
            </a:endParaRPr>
          </a:p>
          <a:p>
            <a:pPr>
              <a:spcBef>
                <a:spcPts val="813"/>
              </a:spcBef>
              <a:buClr>
                <a:srgbClr val="231F20"/>
              </a:buClr>
            </a:pPr>
            <a:endParaRPr lang="en-GB" altLang="en-US" dirty="0">
              <a:latin typeface="Arial" panose="020B0604020202020204" pitchFamily="34" charset="0"/>
              <a:cs typeface="Arial" panose="020B0604020202020204" pitchFamily="34" charset="0"/>
            </a:endParaRPr>
          </a:p>
          <a:p>
            <a:pPr>
              <a:spcBef>
                <a:spcPts val="810"/>
              </a:spcBef>
              <a:buClr>
                <a:srgbClr val="231F20"/>
              </a:buClr>
              <a:buSzPct val="100000"/>
              <a:tabLst>
                <a:tab pos="444500" algn="l"/>
              </a:tabLst>
            </a:pPr>
            <a:r>
              <a:rPr lang="en-GB" sz="1200" dirty="0">
                <a:solidFill>
                  <a:srgbClr val="0070C0"/>
                </a:solidFill>
                <a:ea typeface="Arial" panose="020B0604020202020204" pitchFamily="34" charset="0"/>
                <a:cs typeface="Times New Roman" panose="02020603050405020304" pitchFamily="18" charset="0"/>
              </a:rPr>
              <a:t>What is it?</a:t>
            </a:r>
          </a:p>
          <a:p>
            <a:pPr>
              <a:spcBef>
                <a:spcPts val="810"/>
              </a:spcBef>
              <a:buClr>
                <a:srgbClr val="231F20"/>
              </a:buClr>
              <a:buSzPct val="100000"/>
              <a:tabLst>
                <a:tab pos="444500" algn="l"/>
              </a:tabLst>
            </a:pPr>
            <a:r>
              <a:rPr lang="en-GB" sz="1200" dirty="0">
                <a:solidFill>
                  <a:srgbClr val="0070C0"/>
                </a:solidFill>
                <a:ea typeface="Arial" panose="020B0604020202020204" pitchFamily="34" charset="0"/>
                <a:cs typeface="Times New Roman" panose="02020603050405020304" pitchFamily="18" charset="0"/>
              </a:rPr>
              <a:t>A dynamic approach that </a:t>
            </a:r>
            <a:r>
              <a:rPr lang="en-GB" sz="1200" b="1" dirty="0">
                <a:solidFill>
                  <a:srgbClr val="0070C0"/>
                </a:solidFill>
                <a:ea typeface="Arial" panose="020B0604020202020204" pitchFamily="34" charset="0"/>
                <a:cs typeface="Times New Roman" panose="02020603050405020304" pitchFamily="18" charset="0"/>
              </a:rPr>
              <a:t>facilitates joint efforts</a:t>
            </a:r>
          </a:p>
          <a:p>
            <a:pPr>
              <a:spcBef>
                <a:spcPts val="810"/>
              </a:spcBef>
              <a:buClr>
                <a:srgbClr val="231F20"/>
              </a:buClr>
              <a:buSzPct val="100000"/>
              <a:tabLst>
                <a:tab pos="444500" algn="l"/>
              </a:tabLst>
            </a:pPr>
            <a:r>
              <a:rPr lang="en-GB" sz="1200" dirty="0">
                <a:solidFill>
                  <a:srgbClr val="0070C0"/>
                </a:solidFill>
                <a:ea typeface="Arial" panose="020B0604020202020204" pitchFamily="34" charset="0"/>
                <a:cs typeface="Times New Roman" panose="02020603050405020304" pitchFamily="18" charset="0"/>
              </a:rPr>
              <a:t>Supports </a:t>
            </a:r>
            <a:r>
              <a:rPr lang="en-GB" sz="1200" b="1" dirty="0">
                <a:solidFill>
                  <a:srgbClr val="0070C0"/>
                </a:solidFill>
                <a:ea typeface="Arial" panose="020B0604020202020204" pitchFamily="34" charset="0"/>
                <a:cs typeface="Times New Roman" panose="02020603050405020304" pitchFamily="18" charset="0"/>
              </a:rPr>
              <a:t>the strategy and leadership </a:t>
            </a:r>
            <a:r>
              <a:rPr lang="en-GB" sz="1200" dirty="0">
                <a:solidFill>
                  <a:srgbClr val="0070C0"/>
                </a:solidFill>
                <a:ea typeface="Arial" panose="020B0604020202020204" pitchFamily="34" charset="0"/>
                <a:cs typeface="Times New Roman" panose="02020603050405020304" pitchFamily="18" charset="0"/>
              </a:rPr>
              <a:t>of the national authority and </a:t>
            </a:r>
            <a:r>
              <a:rPr lang="en-GB" sz="1200" b="1" dirty="0">
                <a:solidFill>
                  <a:srgbClr val="0070C0"/>
                </a:solidFill>
                <a:ea typeface="Arial" panose="020B0604020202020204" pitchFamily="34" charset="0"/>
                <a:cs typeface="Times New Roman" panose="02020603050405020304" pitchFamily="18" charset="0"/>
              </a:rPr>
              <a:t>fills gaps </a:t>
            </a:r>
            <a:r>
              <a:rPr lang="en-GB" sz="1200" dirty="0">
                <a:solidFill>
                  <a:srgbClr val="0070C0"/>
                </a:solidFill>
                <a:ea typeface="Arial" panose="020B0604020202020204" pitchFamily="34" charset="0"/>
                <a:cs typeface="Times New Roman" panose="02020603050405020304" pitchFamily="18" charset="0"/>
              </a:rPr>
              <a:t>where needed</a:t>
            </a:r>
          </a:p>
          <a:p>
            <a:pPr>
              <a:spcBef>
                <a:spcPts val="810"/>
              </a:spcBef>
              <a:buClr>
                <a:srgbClr val="231F20"/>
              </a:buClr>
              <a:buSzPct val="100000"/>
              <a:tabLst>
                <a:tab pos="444500" algn="l"/>
              </a:tabLst>
            </a:pPr>
            <a:r>
              <a:rPr lang="en-GB" sz="1200" dirty="0">
                <a:solidFill>
                  <a:srgbClr val="0070C0"/>
                </a:solidFill>
                <a:ea typeface="Arial" panose="020B0604020202020204" pitchFamily="34" charset="0"/>
                <a:cs typeface="Times New Roman" panose="02020603050405020304" pitchFamily="18" charset="0"/>
              </a:rPr>
              <a:t>A </a:t>
            </a:r>
            <a:r>
              <a:rPr lang="en-GB" sz="1200" b="1" dirty="0">
                <a:solidFill>
                  <a:srgbClr val="0070C0"/>
                </a:solidFill>
                <a:ea typeface="Arial" panose="020B0604020202020204" pitchFamily="34" charset="0"/>
                <a:cs typeface="Times New Roman" panose="02020603050405020304" pitchFamily="18" charset="0"/>
              </a:rPr>
              <a:t>flexible approach </a:t>
            </a:r>
            <a:r>
              <a:rPr lang="en-GB" sz="1200" dirty="0">
                <a:solidFill>
                  <a:srgbClr val="0070C0"/>
                </a:solidFill>
                <a:ea typeface="Arial" panose="020B0604020202020204" pitchFamily="34" charset="0"/>
                <a:cs typeface="Times New Roman" panose="02020603050405020304" pitchFamily="18" charset="0"/>
              </a:rPr>
              <a:t>recognizing that each emergency is unique</a:t>
            </a:r>
          </a:p>
          <a:p>
            <a:pPr>
              <a:spcBef>
                <a:spcPts val="810"/>
              </a:spcBef>
              <a:buClr>
                <a:srgbClr val="231F20"/>
              </a:buClr>
              <a:buSzPct val="100000"/>
              <a:tabLst>
                <a:tab pos="444500" algn="l"/>
              </a:tabLst>
            </a:pPr>
            <a:r>
              <a:rPr lang="en-GB" sz="1200" dirty="0">
                <a:solidFill>
                  <a:srgbClr val="0070C0"/>
                </a:solidFill>
                <a:ea typeface="Arial" panose="020B0604020202020204" pitchFamily="34" charset="0"/>
                <a:cs typeface="Times New Roman" panose="02020603050405020304" pitchFamily="18" charset="0"/>
              </a:rPr>
              <a:t>It is a product of the IASC</a:t>
            </a:r>
            <a:endParaRPr lang="en-US" sz="1200" dirty="0">
              <a:solidFill>
                <a:srgbClr val="0070C0"/>
              </a:solidFill>
              <a:ea typeface="Arial" panose="020B0604020202020204" pitchFamily="34" charset="0"/>
              <a:cs typeface="Times New Roman" panose="02020603050405020304" pitchFamily="18" charset="0"/>
            </a:endParaRPr>
          </a:p>
          <a:p>
            <a:pPr marR="206375" lvl="0">
              <a:spcBef>
                <a:spcPts val="810"/>
              </a:spcBef>
              <a:buClr>
                <a:srgbClr val="231F20"/>
              </a:buClr>
              <a:buSzPct val="100000"/>
              <a:tabLst>
                <a:tab pos="444500" algn="l"/>
              </a:tabLst>
            </a:pPr>
            <a:endParaRPr lang="en-US" sz="1200" b="1" dirty="0">
              <a:solidFill>
                <a:srgbClr val="231F20"/>
              </a:solidFill>
              <a:ea typeface="Arial" panose="020B0604020202020204" pitchFamily="34" charset="0"/>
              <a:cs typeface="Times New Roman" panose="02020603050405020304" pitchFamily="18" charset="0"/>
            </a:endParaRPr>
          </a:p>
          <a:p>
            <a:pPr marR="206375" lvl="0">
              <a:spcBef>
                <a:spcPts val="810"/>
              </a:spcBef>
              <a:buClr>
                <a:srgbClr val="231F20"/>
              </a:buClr>
              <a:buSzPct val="100000"/>
              <a:tabLst>
                <a:tab pos="444500" algn="l"/>
              </a:tabLst>
            </a:pPr>
            <a:r>
              <a:rPr lang="en-GB" sz="1200" dirty="0">
                <a:solidFill>
                  <a:srgbClr val="231F20"/>
                </a:solidFill>
                <a:ea typeface="Arial" panose="020B0604020202020204" pitchFamily="34" charset="0"/>
                <a:cs typeface="Times New Roman" panose="02020603050405020304" pitchFamily="18" charset="0"/>
              </a:rPr>
              <a:t>What is it </a:t>
            </a:r>
            <a:r>
              <a:rPr lang="en-GB" sz="1200" b="1" i="1" dirty="0">
                <a:solidFill>
                  <a:srgbClr val="231F20"/>
                </a:solidFill>
                <a:ea typeface="Arial" panose="020B0604020202020204" pitchFamily="34" charset="0"/>
                <a:cs typeface="Times New Roman" panose="02020603050405020304" pitchFamily="18" charset="0"/>
              </a:rPr>
              <a:t>not?</a:t>
            </a:r>
            <a:endParaRPr lang="en-US" sz="1200" dirty="0">
              <a:solidFill>
                <a:srgbClr val="231F20"/>
              </a:solidFill>
              <a:ea typeface="Arial" panose="020B0604020202020204" pitchFamily="34" charset="0"/>
              <a:cs typeface="Times New Roman" panose="02020603050405020304" pitchFamily="18" charset="0"/>
            </a:endParaRPr>
          </a:p>
          <a:p>
            <a:pPr marR="206375" lvl="0">
              <a:spcBef>
                <a:spcPts val="810"/>
              </a:spcBef>
              <a:buClr>
                <a:srgbClr val="231F20"/>
              </a:buClr>
              <a:buSzPct val="100000"/>
              <a:tabLst>
                <a:tab pos="444500" algn="l"/>
              </a:tabLst>
            </a:pPr>
            <a:r>
              <a:rPr lang="en-US" sz="1200" dirty="0">
                <a:solidFill>
                  <a:srgbClr val="231F20"/>
                </a:solidFill>
                <a:ea typeface="Arial" panose="020B0604020202020204" pitchFamily="34" charset="0"/>
                <a:cs typeface="Times New Roman" panose="02020603050405020304" pitchFamily="18" charset="0"/>
              </a:rPr>
              <a:t>It</a:t>
            </a:r>
            <a:r>
              <a:rPr lang="en-US" sz="1200" spc="-5" dirty="0">
                <a:solidFill>
                  <a:srgbClr val="231F20"/>
                </a:solidFill>
                <a:ea typeface="Arial" panose="020B0604020202020204" pitchFamily="34" charset="0"/>
                <a:cs typeface="Times New Roman" panose="02020603050405020304" pitchFamily="18" charset="0"/>
              </a:rPr>
              <a:t> is</a:t>
            </a:r>
            <a:r>
              <a:rPr lang="en-US" sz="1200" b="1" i="1" spc="-5" dirty="0">
                <a:solidFill>
                  <a:srgbClr val="231F20"/>
                </a:solidFill>
                <a:ea typeface="Arial" panose="020B0604020202020204" pitchFamily="34" charset="0"/>
                <a:cs typeface="Times New Roman" panose="02020603050405020304" pitchFamily="18" charset="0"/>
              </a:rPr>
              <a:t> </a:t>
            </a:r>
            <a:r>
              <a:rPr lang="en-US" sz="1200" b="1" i="1" spc="-5" dirty="0">
                <a:solidFill>
                  <a:schemeClr val="accent3">
                    <a:lumMod val="50000"/>
                  </a:schemeClr>
                </a:solidFill>
                <a:ea typeface="Arial" panose="020B0604020202020204" pitchFamily="34" charset="0"/>
                <a:cs typeface="Times New Roman" panose="02020603050405020304" pitchFamily="18" charset="0"/>
              </a:rPr>
              <a:t>not </a:t>
            </a:r>
            <a:r>
              <a:rPr lang="en-US" sz="1200" b="1" spc="-5" dirty="0">
                <a:solidFill>
                  <a:schemeClr val="accent3">
                    <a:lumMod val="50000"/>
                  </a:schemeClr>
                </a:solidFill>
                <a:ea typeface="Arial" panose="020B0604020202020204" pitchFamily="34" charset="0"/>
                <a:cs typeface="Times New Roman" panose="02020603050405020304" pitchFamily="18" charset="0"/>
              </a:rPr>
              <a:t>an attempt</a:t>
            </a:r>
            <a:r>
              <a:rPr lang="en-US" sz="1200" b="1" dirty="0">
                <a:solidFill>
                  <a:schemeClr val="accent3">
                    <a:lumMod val="50000"/>
                  </a:schemeClr>
                </a:solidFill>
                <a:ea typeface="Arial" panose="020B0604020202020204" pitchFamily="34" charset="0"/>
                <a:cs typeface="Times New Roman" panose="02020603050405020304" pitchFamily="18" charset="0"/>
              </a:rPr>
              <a:t> to</a:t>
            </a:r>
            <a:r>
              <a:rPr lang="en-US" sz="1200" b="1" spc="-10" dirty="0">
                <a:solidFill>
                  <a:schemeClr val="accent3">
                    <a:lumMod val="50000"/>
                  </a:schemeClr>
                </a:solidFill>
                <a:ea typeface="Arial" panose="020B0604020202020204" pitchFamily="34" charset="0"/>
                <a:cs typeface="Times New Roman" panose="02020603050405020304" pitchFamily="18" charset="0"/>
              </a:rPr>
              <a:t> </a:t>
            </a:r>
            <a:r>
              <a:rPr lang="en-US" sz="1200" b="1" spc="-5" dirty="0">
                <a:solidFill>
                  <a:schemeClr val="accent3">
                    <a:lumMod val="50000"/>
                  </a:schemeClr>
                </a:solidFill>
                <a:ea typeface="Arial" panose="020B0604020202020204" pitchFamily="34" charset="0"/>
                <a:cs typeface="Times New Roman" panose="02020603050405020304" pitchFamily="18" charset="0"/>
              </a:rPr>
              <a:t>undermine </a:t>
            </a:r>
            <a:r>
              <a:rPr lang="en-US" sz="1200" b="1" dirty="0">
                <a:solidFill>
                  <a:schemeClr val="accent3">
                    <a:lumMod val="50000"/>
                  </a:schemeClr>
                </a:solidFill>
                <a:ea typeface="Arial" panose="020B0604020202020204" pitchFamily="34" charset="0"/>
                <a:cs typeface="Times New Roman" panose="02020603050405020304" pitchFamily="18" charset="0"/>
              </a:rPr>
              <a:t>the</a:t>
            </a:r>
            <a:r>
              <a:rPr lang="en-US" sz="1200" b="1" spc="-10" dirty="0">
                <a:solidFill>
                  <a:schemeClr val="accent3">
                    <a:lumMod val="50000"/>
                  </a:schemeClr>
                </a:solidFill>
                <a:ea typeface="Arial" panose="020B0604020202020204" pitchFamily="34" charset="0"/>
                <a:cs typeface="Times New Roman" panose="02020603050405020304" pitchFamily="18" charset="0"/>
              </a:rPr>
              <a:t> </a:t>
            </a:r>
            <a:r>
              <a:rPr lang="en-US" sz="1200" b="1" spc="-5" dirty="0">
                <a:solidFill>
                  <a:schemeClr val="accent3">
                    <a:lumMod val="50000"/>
                  </a:schemeClr>
                </a:solidFill>
                <a:ea typeface="Arial" panose="020B0604020202020204" pitchFamily="34" charset="0"/>
                <a:cs typeface="Times New Roman" panose="02020603050405020304" pitchFamily="18" charset="0"/>
              </a:rPr>
              <a:t>government</a:t>
            </a:r>
            <a:r>
              <a:rPr lang="en-US" sz="1200" b="1" dirty="0">
                <a:solidFill>
                  <a:schemeClr val="accent3">
                    <a:lumMod val="50000"/>
                  </a:schemeClr>
                </a:solidFill>
                <a:ea typeface="Arial" panose="020B0604020202020204" pitchFamily="34" charset="0"/>
                <a:cs typeface="Times New Roman" panose="02020603050405020304" pitchFamily="18" charset="0"/>
              </a:rPr>
              <a:t> response</a:t>
            </a:r>
            <a:r>
              <a:rPr lang="en-US" sz="1200" dirty="0">
                <a:solidFill>
                  <a:srgbClr val="231F20"/>
                </a:solidFill>
                <a:ea typeface="Arial" panose="020B0604020202020204" pitchFamily="34" charset="0"/>
                <a:cs typeface="Times New Roman" panose="02020603050405020304" pitchFamily="18" charset="0"/>
              </a:rPr>
              <a:t>,</a:t>
            </a:r>
            <a:r>
              <a:rPr lang="en-US" sz="1200" spc="-10" dirty="0">
                <a:solidFill>
                  <a:srgbClr val="231F20"/>
                </a:solidFill>
                <a:ea typeface="Arial" panose="020B0604020202020204" pitchFamily="34" charset="0"/>
                <a:cs typeface="Times New Roman" panose="02020603050405020304" pitchFamily="18" charset="0"/>
              </a:rPr>
              <a:t> </a:t>
            </a:r>
            <a:r>
              <a:rPr lang="en-US" sz="1200" spc="-5" dirty="0">
                <a:solidFill>
                  <a:srgbClr val="231F20"/>
                </a:solidFill>
                <a:ea typeface="Arial" panose="020B0604020202020204" pitchFamily="34" charset="0"/>
                <a:cs typeface="Times New Roman" panose="02020603050405020304" pitchFamily="18" charset="0"/>
              </a:rPr>
              <a:t>but </a:t>
            </a:r>
            <a:r>
              <a:rPr lang="en-US" sz="1200" dirty="0">
                <a:solidFill>
                  <a:srgbClr val="231F20"/>
                </a:solidFill>
                <a:ea typeface="Arial" panose="020B0604020202020204" pitchFamily="34" charset="0"/>
                <a:cs typeface="Times New Roman" panose="02020603050405020304" pitchFamily="18" charset="0"/>
              </a:rPr>
              <a:t>strives</a:t>
            </a:r>
            <a:r>
              <a:rPr lang="en-US" sz="1200" spc="-10" dirty="0">
                <a:solidFill>
                  <a:srgbClr val="231F20"/>
                </a:solidFill>
                <a:ea typeface="Arial" panose="020B0604020202020204" pitchFamily="34" charset="0"/>
                <a:cs typeface="Times New Roman" panose="02020603050405020304" pitchFamily="18" charset="0"/>
              </a:rPr>
              <a:t> </a:t>
            </a:r>
            <a:r>
              <a:rPr lang="en-US" sz="1200" dirty="0">
                <a:solidFill>
                  <a:srgbClr val="231F20"/>
                </a:solidFill>
                <a:ea typeface="Arial" panose="020B0604020202020204" pitchFamily="34" charset="0"/>
                <a:cs typeface="Times New Roman" panose="02020603050405020304" pitchFamily="18" charset="0"/>
              </a:rPr>
              <a:t>to</a:t>
            </a:r>
            <a:r>
              <a:rPr lang="en-US" sz="1200" spc="-5" dirty="0">
                <a:solidFill>
                  <a:srgbClr val="231F20"/>
                </a:solidFill>
                <a:ea typeface="Arial" panose="020B0604020202020204" pitchFamily="34" charset="0"/>
                <a:cs typeface="Times New Roman" panose="02020603050405020304" pitchFamily="18" charset="0"/>
              </a:rPr>
              <a:t> help</a:t>
            </a:r>
            <a:r>
              <a:rPr lang="en-US" sz="1200" spc="135" dirty="0">
                <a:solidFill>
                  <a:srgbClr val="231F20"/>
                </a:solidFill>
                <a:ea typeface="Arial" panose="020B0604020202020204" pitchFamily="34" charset="0"/>
                <a:cs typeface="Times New Roman" panose="02020603050405020304" pitchFamily="18" charset="0"/>
              </a:rPr>
              <a:t> </a:t>
            </a:r>
            <a:r>
              <a:rPr lang="en-US" sz="1200" dirty="0">
                <a:solidFill>
                  <a:srgbClr val="231F20"/>
                </a:solidFill>
                <a:ea typeface="Arial" panose="020B0604020202020204" pitchFamily="34" charset="0"/>
                <a:cs typeface="Times New Roman" panose="02020603050405020304" pitchFamily="18" charset="0"/>
              </a:rPr>
              <a:t>strengthen government or existing coordination.</a:t>
            </a:r>
            <a:endParaRPr lang="en-GB" sz="1200" dirty="0">
              <a:ea typeface="Arial" panose="020B0604020202020204" pitchFamily="34" charset="0"/>
              <a:cs typeface="Times New Roman" panose="02020603050405020304" pitchFamily="18" charset="0"/>
            </a:endParaRPr>
          </a:p>
          <a:p>
            <a:pPr lvl="0">
              <a:spcBef>
                <a:spcPts val="655"/>
              </a:spcBef>
              <a:buClr>
                <a:srgbClr val="231F20"/>
              </a:buClr>
              <a:buSzPct val="100000"/>
              <a:tabLst>
                <a:tab pos="444500" algn="l"/>
              </a:tabLst>
            </a:pPr>
            <a:r>
              <a:rPr lang="en-US" sz="1200" dirty="0">
                <a:solidFill>
                  <a:srgbClr val="231F20"/>
                </a:solidFill>
                <a:ea typeface="Arial" panose="020B0604020202020204" pitchFamily="34" charset="0"/>
                <a:cs typeface="Times New Roman" panose="02020603050405020304" pitchFamily="18" charset="0"/>
              </a:rPr>
              <a:t>It</a:t>
            </a:r>
            <a:r>
              <a:rPr lang="en-US" sz="1200" spc="-5" dirty="0">
                <a:solidFill>
                  <a:srgbClr val="231F20"/>
                </a:solidFill>
                <a:ea typeface="Arial" panose="020B0604020202020204" pitchFamily="34" charset="0"/>
                <a:cs typeface="Times New Roman" panose="02020603050405020304" pitchFamily="18" charset="0"/>
              </a:rPr>
              <a:t> is </a:t>
            </a:r>
            <a:r>
              <a:rPr lang="en-US" sz="1200" b="1" i="1" spc="-5" dirty="0">
                <a:solidFill>
                  <a:schemeClr val="accent3">
                    <a:lumMod val="50000"/>
                  </a:schemeClr>
                </a:solidFill>
                <a:ea typeface="Arial" panose="020B0604020202020204" pitchFamily="34" charset="0"/>
                <a:cs typeface="Times New Roman" panose="02020603050405020304" pitchFamily="18" charset="0"/>
              </a:rPr>
              <a:t>not</a:t>
            </a:r>
            <a:r>
              <a:rPr lang="en-US" sz="1200" b="1" i="1" dirty="0">
                <a:solidFill>
                  <a:schemeClr val="accent3">
                    <a:lumMod val="50000"/>
                  </a:schemeClr>
                </a:solidFill>
                <a:ea typeface="Arial" panose="020B0604020202020204" pitchFamily="34" charset="0"/>
                <a:cs typeface="Times New Roman" panose="02020603050405020304" pitchFamily="18" charset="0"/>
              </a:rPr>
              <a:t> </a:t>
            </a:r>
            <a:r>
              <a:rPr lang="en-US" sz="1200" b="1" spc="-5" dirty="0">
                <a:solidFill>
                  <a:schemeClr val="accent3">
                    <a:lumMod val="50000"/>
                  </a:schemeClr>
                </a:solidFill>
                <a:ea typeface="Arial" panose="020B0604020202020204" pitchFamily="34" charset="0"/>
                <a:cs typeface="Times New Roman" panose="02020603050405020304" pitchFamily="18" charset="0"/>
              </a:rPr>
              <a:t>UN-centric</a:t>
            </a:r>
            <a:r>
              <a:rPr lang="en-US" sz="1200" spc="-5" dirty="0">
                <a:solidFill>
                  <a:srgbClr val="231F20"/>
                </a:solidFill>
                <a:ea typeface="Arial" panose="020B0604020202020204" pitchFamily="34" charset="0"/>
                <a:cs typeface="Times New Roman" panose="02020603050405020304" pitchFamily="18" charset="0"/>
              </a:rPr>
              <a:t>; it</a:t>
            </a:r>
            <a:r>
              <a:rPr lang="en-US" sz="1200" dirty="0">
                <a:solidFill>
                  <a:srgbClr val="231F20"/>
                </a:solidFill>
                <a:ea typeface="Arial" panose="020B0604020202020204" pitchFamily="34" charset="0"/>
                <a:cs typeface="Times New Roman" panose="02020603050405020304" pitchFamily="18" charset="0"/>
              </a:rPr>
              <a:t> </a:t>
            </a:r>
            <a:r>
              <a:rPr lang="en-US" sz="1200" spc="-5" dirty="0">
                <a:solidFill>
                  <a:srgbClr val="231F20"/>
                </a:solidFill>
                <a:ea typeface="Arial" panose="020B0604020202020204" pitchFamily="34" charset="0"/>
                <a:cs typeface="Times New Roman" panose="02020603050405020304" pitchFamily="18" charset="0"/>
              </a:rPr>
              <a:t>depends on</a:t>
            </a:r>
            <a:r>
              <a:rPr lang="en-US" sz="1200" dirty="0">
                <a:solidFill>
                  <a:srgbClr val="231F20"/>
                </a:solidFill>
                <a:ea typeface="Arial" panose="020B0604020202020204" pitchFamily="34" charset="0"/>
                <a:cs typeface="Times New Roman" panose="02020603050405020304" pitchFamily="18" charset="0"/>
              </a:rPr>
              <a:t> the</a:t>
            </a:r>
            <a:r>
              <a:rPr lang="en-US" sz="1200" spc="-10" dirty="0">
                <a:solidFill>
                  <a:srgbClr val="231F20"/>
                </a:solidFill>
                <a:ea typeface="Arial" panose="020B0604020202020204" pitchFamily="34" charset="0"/>
                <a:cs typeface="Times New Roman" panose="02020603050405020304" pitchFamily="18" charset="0"/>
              </a:rPr>
              <a:t> </a:t>
            </a:r>
            <a:r>
              <a:rPr lang="en-US" sz="1200" spc="-5" dirty="0">
                <a:solidFill>
                  <a:srgbClr val="231F20"/>
                </a:solidFill>
                <a:ea typeface="Arial" panose="020B0604020202020204" pitchFamily="34" charset="0"/>
                <a:cs typeface="Times New Roman" panose="02020603050405020304" pitchFamily="18" charset="0"/>
              </a:rPr>
              <a:t>active</a:t>
            </a:r>
            <a:r>
              <a:rPr lang="en-US" sz="1200" dirty="0">
                <a:solidFill>
                  <a:srgbClr val="231F20"/>
                </a:solidFill>
                <a:ea typeface="Arial" panose="020B0604020202020204" pitchFamily="34" charset="0"/>
                <a:cs typeface="Times New Roman" panose="02020603050405020304" pitchFamily="18" charset="0"/>
              </a:rPr>
              <a:t> </a:t>
            </a:r>
            <a:r>
              <a:rPr lang="en-US" sz="1200" spc="-5" dirty="0">
                <a:solidFill>
                  <a:srgbClr val="231F20"/>
                </a:solidFill>
                <a:ea typeface="Arial" panose="020B0604020202020204" pitchFamily="34" charset="0"/>
                <a:cs typeface="Times New Roman" panose="02020603050405020304" pitchFamily="18" charset="0"/>
              </a:rPr>
              <a:t>participation of</a:t>
            </a:r>
            <a:r>
              <a:rPr lang="en-US" sz="1200" dirty="0">
                <a:solidFill>
                  <a:srgbClr val="231F20"/>
                </a:solidFill>
                <a:ea typeface="Arial" panose="020B0604020202020204" pitchFamily="34" charset="0"/>
                <a:cs typeface="Times New Roman" panose="02020603050405020304" pitchFamily="18" charset="0"/>
              </a:rPr>
              <a:t> </a:t>
            </a:r>
            <a:r>
              <a:rPr lang="en-US" sz="1200" spc="-5" dirty="0">
                <a:solidFill>
                  <a:srgbClr val="231F20"/>
                </a:solidFill>
                <a:ea typeface="Arial" panose="020B0604020202020204" pitchFamily="34" charset="0"/>
                <a:cs typeface="Times New Roman" panose="02020603050405020304" pitchFamily="18" charset="0"/>
              </a:rPr>
              <a:t>all humanitarian </a:t>
            </a:r>
            <a:r>
              <a:rPr lang="en-US" sz="1200" dirty="0">
                <a:solidFill>
                  <a:srgbClr val="231F20"/>
                </a:solidFill>
                <a:ea typeface="Arial" panose="020B0604020202020204" pitchFamily="34" charset="0"/>
                <a:cs typeface="Times New Roman" panose="02020603050405020304" pitchFamily="18" charset="0"/>
              </a:rPr>
              <a:t>members, e.g. UN agencies, the Red Cross/Crescent Movement and NGOs…</a:t>
            </a:r>
            <a:br>
              <a:rPr lang="en-US" sz="1200" dirty="0">
                <a:solidFill>
                  <a:srgbClr val="231F20"/>
                </a:solidFill>
                <a:ea typeface="Arial" panose="020B0604020202020204" pitchFamily="34" charset="0"/>
                <a:cs typeface="Times New Roman" panose="02020603050405020304" pitchFamily="18" charset="0"/>
              </a:rPr>
            </a:br>
            <a:r>
              <a:rPr lang="en-US" sz="1200" dirty="0">
                <a:solidFill>
                  <a:srgbClr val="231F20"/>
                </a:solidFill>
                <a:ea typeface="Arial" panose="020B0604020202020204" pitchFamily="34" charset="0"/>
                <a:cs typeface="Times New Roman" panose="02020603050405020304" pitchFamily="18" charset="0"/>
              </a:rPr>
              <a:t>and of course….. The Government</a:t>
            </a:r>
            <a:endParaRPr lang="en-US" sz="1200" dirty="0">
              <a:ea typeface="Arial" panose="020B0604020202020204" pitchFamily="34" charset="0"/>
              <a:cs typeface="Times New Roman" panose="02020603050405020304" pitchFamily="18" charset="0"/>
            </a:endParaRPr>
          </a:p>
          <a:p>
            <a:pPr>
              <a:spcBef>
                <a:spcPts val="55"/>
              </a:spcBef>
              <a:spcAft>
                <a:spcPts val="0"/>
              </a:spcAft>
              <a:buSzPct val="100000"/>
            </a:pPr>
            <a:r>
              <a:rPr lang="en-US" sz="1200" dirty="0">
                <a:solidFill>
                  <a:srgbClr val="231F20"/>
                </a:solidFill>
                <a:ea typeface="Arial" panose="020B0604020202020204" pitchFamily="34" charset="0"/>
                <a:cs typeface="Times New Roman" panose="02020603050405020304" pitchFamily="18" charset="0"/>
              </a:rPr>
              <a:t>It is </a:t>
            </a:r>
            <a:r>
              <a:rPr lang="en-US" sz="1200" b="1" i="1" dirty="0">
                <a:solidFill>
                  <a:schemeClr val="accent3">
                    <a:lumMod val="50000"/>
                  </a:schemeClr>
                </a:solidFill>
                <a:ea typeface="Arial" panose="020B0604020202020204" pitchFamily="34" charset="0"/>
                <a:cs typeface="Times New Roman" panose="02020603050405020304" pitchFamily="18" charset="0"/>
              </a:rPr>
              <a:t>not</a:t>
            </a:r>
            <a:r>
              <a:rPr lang="en-US" sz="1200" b="1" dirty="0">
                <a:solidFill>
                  <a:schemeClr val="accent3">
                    <a:lumMod val="50000"/>
                  </a:schemeClr>
                </a:solidFill>
                <a:ea typeface="Arial" panose="020B0604020202020204" pitchFamily="34" charset="0"/>
                <a:cs typeface="Times New Roman" panose="02020603050405020304" pitchFamily="18" charset="0"/>
              </a:rPr>
              <a:t> a “one size fits all” approach</a:t>
            </a:r>
            <a:r>
              <a:rPr lang="en-US" sz="1200" dirty="0">
                <a:solidFill>
                  <a:srgbClr val="231F20"/>
                </a:solidFill>
                <a:ea typeface="Arial" panose="020B0604020202020204" pitchFamily="34" charset="0"/>
                <a:cs typeface="Times New Roman" panose="02020603050405020304" pitchFamily="18" charset="0"/>
              </a:rPr>
              <a:t>; In each emergency it is up </a:t>
            </a:r>
            <a:r>
              <a:rPr lang="en-US" sz="1200" dirty="0">
                <a:solidFill>
                  <a:srgbClr val="231F20"/>
                </a:solidFill>
                <a:ea typeface="Arial" panose="020B0604020202020204" pitchFamily="34" charset="0"/>
                <a:cs typeface="Arial" panose="020B0604020202020204" pitchFamily="34" charset="0"/>
              </a:rPr>
              <a:t>to</a:t>
            </a:r>
            <a:r>
              <a:rPr lang="en-US" sz="1200" spc="-10" dirty="0">
                <a:solidFill>
                  <a:srgbClr val="231F20"/>
                </a:solidFill>
                <a:ea typeface="Arial" panose="020B0604020202020204" pitchFamily="34" charset="0"/>
                <a:cs typeface="Arial" panose="020B0604020202020204" pitchFamily="34" charset="0"/>
              </a:rPr>
              <a:t> </a:t>
            </a:r>
            <a:r>
              <a:rPr lang="en-US" sz="1200" spc="-5" dirty="0">
                <a:solidFill>
                  <a:srgbClr val="231F20"/>
                </a:solidFill>
                <a:ea typeface="Arial" panose="020B0604020202020204" pitchFamily="34" charset="0"/>
                <a:cs typeface="Arial" panose="020B0604020202020204" pitchFamily="34" charset="0"/>
              </a:rPr>
              <a:t>humanitarian</a:t>
            </a:r>
            <a:r>
              <a:rPr lang="en-US" sz="1200" dirty="0">
                <a:solidFill>
                  <a:srgbClr val="231F20"/>
                </a:solidFill>
                <a:ea typeface="Arial" panose="020B0604020202020204" pitchFamily="34" charset="0"/>
                <a:cs typeface="Arial" panose="020B0604020202020204" pitchFamily="34" charset="0"/>
              </a:rPr>
              <a:t> </a:t>
            </a:r>
            <a:r>
              <a:rPr lang="en-US" sz="1200" spc="-5" dirty="0">
                <a:solidFill>
                  <a:srgbClr val="231F20"/>
                </a:solidFill>
                <a:ea typeface="Arial" panose="020B0604020202020204" pitchFamily="34" charset="0"/>
                <a:cs typeface="Arial" panose="020B0604020202020204" pitchFamily="34" charset="0"/>
              </a:rPr>
              <a:t>actors</a:t>
            </a:r>
            <a:r>
              <a:rPr lang="en-US" sz="1200" dirty="0">
                <a:solidFill>
                  <a:srgbClr val="231F20"/>
                </a:solidFill>
                <a:ea typeface="Arial" panose="020B0604020202020204" pitchFamily="34" charset="0"/>
                <a:cs typeface="Arial" panose="020B0604020202020204" pitchFamily="34" charset="0"/>
              </a:rPr>
              <a:t> </a:t>
            </a:r>
            <a:r>
              <a:rPr lang="en-US" sz="1200" spc="-5" dirty="0">
                <a:solidFill>
                  <a:srgbClr val="231F20"/>
                </a:solidFill>
                <a:ea typeface="Arial" panose="020B0604020202020204" pitchFamily="34" charset="0"/>
                <a:cs typeface="Arial" panose="020B0604020202020204" pitchFamily="34" charset="0"/>
              </a:rPr>
              <a:t>on</a:t>
            </a:r>
            <a:r>
              <a:rPr lang="en-US" sz="1200" dirty="0">
                <a:solidFill>
                  <a:srgbClr val="231F20"/>
                </a:solidFill>
                <a:ea typeface="Arial" panose="020B0604020202020204" pitchFamily="34" charset="0"/>
                <a:cs typeface="Arial" panose="020B0604020202020204" pitchFamily="34" charset="0"/>
              </a:rPr>
              <a:t> the</a:t>
            </a:r>
            <a:r>
              <a:rPr lang="en-US" sz="1200" spc="-5" dirty="0">
                <a:solidFill>
                  <a:srgbClr val="231F20"/>
                </a:solidFill>
                <a:ea typeface="Arial" panose="020B0604020202020204" pitchFamily="34" charset="0"/>
                <a:cs typeface="Arial" panose="020B0604020202020204" pitchFamily="34" charset="0"/>
              </a:rPr>
              <a:t> ground,</a:t>
            </a:r>
            <a:r>
              <a:rPr lang="en-US" sz="1200" dirty="0">
                <a:solidFill>
                  <a:srgbClr val="231F20"/>
                </a:solidFill>
                <a:ea typeface="Arial" panose="020B0604020202020204" pitchFamily="34" charset="0"/>
                <a:cs typeface="Arial" panose="020B0604020202020204" pitchFamily="34" charset="0"/>
              </a:rPr>
              <a:t> </a:t>
            </a:r>
            <a:r>
              <a:rPr lang="en-US" sz="1200" spc="-5" dirty="0">
                <a:solidFill>
                  <a:srgbClr val="231F20"/>
                </a:solidFill>
                <a:ea typeface="Arial" panose="020B0604020202020204" pitchFamily="34" charset="0"/>
                <a:cs typeface="Arial" panose="020B0604020202020204" pitchFamily="34" charset="0"/>
              </a:rPr>
              <a:t>in </a:t>
            </a:r>
            <a:r>
              <a:rPr lang="en-US" sz="1200" dirty="0">
                <a:solidFill>
                  <a:srgbClr val="231F20"/>
                </a:solidFill>
                <a:ea typeface="Arial" panose="020B0604020202020204" pitchFamily="34" charset="0"/>
                <a:cs typeface="Arial" panose="020B0604020202020204" pitchFamily="34" charset="0"/>
              </a:rPr>
              <a:t>consultation</a:t>
            </a:r>
            <a:r>
              <a:rPr lang="en-US" sz="1200" spc="-5" dirty="0">
                <a:solidFill>
                  <a:srgbClr val="231F20"/>
                </a:solidFill>
                <a:ea typeface="Arial" panose="020B0604020202020204" pitchFamily="34" charset="0"/>
                <a:cs typeface="Arial" panose="020B0604020202020204" pitchFamily="34" charset="0"/>
              </a:rPr>
              <a:t> with</a:t>
            </a:r>
            <a:r>
              <a:rPr lang="en-US" sz="1200" dirty="0">
                <a:solidFill>
                  <a:srgbClr val="231F20"/>
                </a:solidFill>
                <a:ea typeface="Arial" panose="020B0604020202020204" pitchFamily="34" charset="0"/>
                <a:cs typeface="Arial" panose="020B0604020202020204" pitchFamily="34" charset="0"/>
              </a:rPr>
              <a:t> relevant</a:t>
            </a:r>
            <a:r>
              <a:rPr lang="en-US" sz="1200" spc="-5" dirty="0">
                <a:solidFill>
                  <a:srgbClr val="231F20"/>
                </a:solidFill>
                <a:ea typeface="Arial" panose="020B0604020202020204" pitchFamily="34" charset="0"/>
                <a:cs typeface="Arial" panose="020B0604020202020204" pitchFamily="34" charset="0"/>
              </a:rPr>
              <a:t> government</a:t>
            </a:r>
            <a:r>
              <a:rPr lang="en-US" sz="1200" spc="130" dirty="0">
                <a:solidFill>
                  <a:srgbClr val="231F20"/>
                </a:solidFill>
                <a:ea typeface="Arial" panose="020B0604020202020204" pitchFamily="34" charset="0"/>
                <a:cs typeface="Arial" panose="020B0604020202020204" pitchFamily="34" charset="0"/>
              </a:rPr>
              <a:t> </a:t>
            </a:r>
            <a:r>
              <a:rPr lang="en-US" sz="1200" dirty="0">
                <a:solidFill>
                  <a:srgbClr val="231F20"/>
                </a:solidFill>
                <a:ea typeface="Arial" panose="020B0604020202020204" pitchFamily="34" charset="0"/>
                <a:cs typeface="Times New Roman" panose="02020603050405020304" pitchFamily="18" charset="0"/>
              </a:rPr>
              <a:t>counterparts, to determine the priority sectors for the response. </a:t>
            </a:r>
          </a:p>
          <a:p>
            <a:endParaRPr lang="en-US" dirty="0"/>
          </a:p>
          <a:p>
            <a:pPr>
              <a:spcBef>
                <a:spcPts val="813"/>
              </a:spcBef>
              <a:buClr>
                <a:srgbClr val="231F20"/>
              </a:buClr>
            </a:pPr>
            <a:endParaRPr lang="en-GB" altLang="en-US" dirty="0">
              <a:latin typeface="Arial" panose="020B0604020202020204" pitchFamily="34" charset="0"/>
              <a:cs typeface="Arial" panose="020B0604020202020204" pitchFamily="34" charset="0"/>
            </a:endParaRPr>
          </a:p>
          <a:p>
            <a:endParaRPr lang="en-US" altLang="en-US" dirty="0"/>
          </a:p>
          <a:p>
            <a:endParaRPr lang="en-US" altLang="en-US" dirty="0"/>
          </a:p>
          <a:p>
            <a:pPr eaLnBrk="1" hangingPunct="1">
              <a:spcBef>
                <a:spcPct val="0"/>
              </a:spcBef>
            </a:pPr>
            <a:endParaRPr lang="fr-FR" u="sng" strike="sngStrike" dirty="0"/>
          </a:p>
        </p:txBody>
      </p:sp>
      <p:sp>
        <p:nvSpPr>
          <p:cNvPr id="31749" name="Slide Number Placeholder 3"/>
          <p:cNvSpPr txBox="1">
            <a:spLocks noGrp="1"/>
          </p:cNvSpPr>
          <p:nvPr/>
        </p:nvSpPr>
        <p:spPr bwMode="auto">
          <a:xfrm>
            <a:off x="3903986" y="9520797"/>
            <a:ext cx="2985764" cy="501095"/>
          </a:xfrm>
          <a:prstGeom prst="rect">
            <a:avLst/>
          </a:prstGeom>
          <a:noFill/>
          <a:ln w="9525">
            <a:noFill/>
            <a:miter lim="800000"/>
            <a:headEnd/>
            <a:tailEnd/>
          </a:ln>
        </p:spPr>
        <p:txBody>
          <a:bodyPr lIns="97822" tIns="48911" rIns="97822" bIns="48911" anchor="b"/>
          <a:lstStyle/>
          <a:p>
            <a:pPr algn="r" defTabSz="914400" eaLnBrk="0" hangingPunct="0"/>
            <a:fld id="{BD19763A-C2DA-4C74-9AFB-EC66D84513C1}" type="slidenum">
              <a:rPr lang="en-US" sz="1300">
                <a:solidFill>
                  <a:prstClr val="black"/>
                </a:solidFill>
                <a:latin typeface="Times" pitchFamily="18" charset="0"/>
              </a:rPr>
              <a:pPr algn="r" defTabSz="914400" eaLnBrk="0" hangingPunct="0"/>
              <a:t>3</a:t>
            </a:fld>
            <a:endParaRPr lang="en-US" sz="1300" dirty="0">
              <a:solidFill>
                <a:prstClr val="black"/>
              </a:solidFill>
              <a:latin typeface="Times" pitchFamily="18" charset="0"/>
            </a:endParaRPr>
          </a:p>
        </p:txBody>
      </p:sp>
    </p:spTree>
    <p:extLst>
      <p:ext uri="{BB962C8B-B14F-4D97-AF65-F5344CB8AC3E}">
        <p14:creationId xmlns:p14="http://schemas.microsoft.com/office/powerpoint/2010/main" val="159356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a:solidFill>
                  <a:prstClr val="black"/>
                </a:solidFill>
                <a:latin typeface="Calibri"/>
              </a:rPr>
              <a:pPr/>
              <a:t>4</a:t>
            </a:fld>
            <a:endParaRPr lang="en-US">
              <a:solidFill>
                <a:prstClr val="black"/>
              </a:solidFill>
              <a:latin typeface="Calibri"/>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lvl="0"/>
            <a:r>
              <a:rPr lang="en-US" sz="1200" kern="1200" dirty="0">
                <a:solidFill>
                  <a:schemeClr val="tx1"/>
                </a:solidFill>
                <a:effectLst/>
                <a:latin typeface="+mn-lt"/>
                <a:ea typeface="+mn-ea"/>
                <a:cs typeface="+mn-cs"/>
              </a:rPr>
              <a:t>Make the link from the previous discussions on the evolution of humanitarian coordination back to the first exercise: </a:t>
            </a:r>
            <a:r>
              <a:rPr lang="en-US" sz="1200" b="1" kern="1200" dirty="0">
                <a:solidFill>
                  <a:schemeClr val="tx1"/>
                </a:solidFill>
                <a:effectLst/>
                <a:latin typeface="+mn-lt"/>
                <a:ea typeface="+mn-ea"/>
                <a:cs typeface="+mn-cs"/>
              </a:rPr>
              <a:t>coordination is about generating the best possible results for the greatest number of people in need.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humanitarian system has constantly evolved in order to be more </a:t>
            </a:r>
            <a:r>
              <a:rPr lang="en-US" sz="1200" b="1" kern="1200" dirty="0">
                <a:solidFill>
                  <a:schemeClr val="tx1"/>
                </a:solidFill>
                <a:effectLst/>
                <a:latin typeface="+mn-lt"/>
                <a:ea typeface="+mn-ea"/>
                <a:cs typeface="+mn-cs"/>
              </a:rPr>
              <a:t>accountable to the people we intend to assist.</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systems and processes we have developed over time, like the Cluster Approach, are all aimed at i</a:t>
            </a:r>
            <a:r>
              <a:rPr lang="en-US" sz="1200" b="1" kern="1200" dirty="0">
                <a:solidFill>
                  <a:schemeClr val="tx1"/>
                </a:solidFill>
                <a:effectLst/>
                <a:latin typeface="+mn-lt"/>
                <a:ea typeface="+mn-ea"/>
                <a:cs typeface="+mn-cs"/>
              </a:rPr>
              <a:t>mproving the way we work, and to put people at the </a:t>
            </a:r>
            <a:r>
              <a:rPr lang="en-US" sz="1200" b="1"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this next part of the session, we will introduce some of the key guiding principles and policies that help us to better consider and address the </a:t>
            </a:r>
            <a:r>
              <a:rPr lang="en-US" sz="1200" b="1" kern="1200" dirty="0">
                <a:solidFill>
                  <a:schemeClr val="tx1"/>
                </a:solidFill>
                <a:effectLst/>
                <a:latin typeface="+mn-lt"/>
                <a:ea typeface="+mn-ea"/>
                <a:cs typeface="+mn-cs"/>
              </a:rPr>
              <a:t>needs, priorities and perspectives </a:t>
            </a:r>
            <a:r>
              <a:rPr lang="en-US" sz="1200" kern="1200" dirty="0">
                <a:solidFill>
                  <a:schemeClr val="tx1"/>
                </a:solidFill>
                <a:effectLst/>
                <a:latin typeface="+mn-lt"/>
                <a:ea typeface="+mn-ea"/>
                <a:cs typeface="+mn-cs"/>
              </a:rPr>
              <a:t>of affected people in humanitarian action.</a:t>
            </a:r>
          </a:p>
          <a:p>
            <a:endParaRPr lang="en-US" dirty="0"/>
          </a:p>
        </p:txBody>
      </p:sp>
    </p:spTree>
    <p:extLst>
      <p:ext uri="{BB962C8B-B14F-4D97-AF65-F5344CB8AC3E}">
        <p14:creationId xmlns:p14="http://schemas.microsoft.com/office/powerpoint/2010/main" val="2650116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a:solidFill>
                  <a:prstClr val="black"/>
                </a:solidFill>
                <a:latin typeface="Calibri"/>
              </a:rPr>
              <a:pPr/>
              <a:t>5</a:t>
            </a:fld>
            <a:endParaRPr lang="en-US">
              <a:solidFill>
                <a:prstClr val="black"/>
              </a:solidFill>
              <a:latin typeface="Calibri"/>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7940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Briefly remind participants of the importance of being guided by Humanitarian Principles as the foundation for our responses to emergencies – and to coordination.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particular, the participants can be asked to focus on the principle of impartiality:</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does acting without discrimination mean? Is it appropriate to focus on a single sub-set of the affected population at the expense of others (example, mothers and children?)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about prioritizing actions based on the most urgent needs?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does this mean when only parts of the region or population are covered (like those easy to access)?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about when affected people themselves prioritize other interventions equality with, for example, nutrition interventions?</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111BD97-3AEE-4A9E-9F15-A362157221BB}" type="slidenum">
              <a:rPr lang="en-US">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64340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t>
            </a:r>
            <a:r>
              <a:rPr lang="en-GB" baseline="0" dirty="0"/>
              <a:t>: This slide can be used here or at the end of the presentation of functions to use it as a framework to review the action points from a people-centred perspective. </a:t>
            </a:r>
          </a:p>
          <a:p>
            <a:endParaRPr lang="en-GB" dirty="0"/>
          </a:p>
          <a:p>
            <a:r>
              <a:rPr lang="en-GB" dirty="0"/>
              <a:t>AAP is not only about</a:t>
            </a:r>
            <a:r>
              <a:rPr lang="en-GB" baseline="0" dirty="0"/>
              <a:t> communicate engagement and complain mechanisms. </a:t>
            </a:r>
          </a:p>
          <a:p>
            <a:endParaRPr lang="en-GB" baseline="0" dirty="0"/>
          </a:p>
          <a:p>
            <a:r>
              <a:rPr lang="en-GB" baseline="0" dirty="0"/>
              <a:t>If we do not understand the context we cannot understand the best approach can be to support affected people </a:t>
            </a:r>
          </a:p>
          <a:p>
            <a:r>
              <a:rPr lang="en-GB" baseline="0" dirty="0"/>
              <a:t>Finding the consistency in the approach by applying and identify standards. </a:t>
            </a:r>
          </a:p>
          <a:p>
            <a:endParaRPr lang="en-GB" baseline="0" dirty="0"/>
          </a:p>
          <a:p>
            <a:pPr lvl="0" fontAlgn="base"/>
            <a:r>
              <a:rPr lang="en-US" sz="1200" kern="1200" dirty="0">
                <a:solidFill>
                  <a:schemeClr val="tx1"/>
                </a:solidFill>
                <a:effectLst/>
                <a:latin typeface="+mn-lt"/>
                <a:ea typeface="+mn-ea"/>
                <a:cs typeface="+mn-cs"/>
              </a:rPr>
              <a:t>Present a slide on the REVISED version of the IASC Commitments to AAP</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revised CAAP is based on four elements, with a strong emphasis on collective, coordinated actions, reinforcing the importance of clusters:</a:t>
            </a:r>
            <a:endParaRPr lang="en-US" sz="1600" kern="1200" dirty="0">
              <a:solidFill>
                <a:schemeClr val="tx1"/>
              </a:solidFill>
              <a:effectLst/>
              <a:latin typeface="+mn-lt"/>
              <a:ea typeface="+mn-ea"/>
              <a:cs typeface="+mn-cs"/>
            </a:endParaRPr>
          </a:p>
          <a:p>
            <a:pPr lvl="1" fontAlgn="base"/>
            <a:r>
              <a:rPr lang="en-US" sz="1200" b="1" kern="1200" dirty="0">
                <a:solidFill>
                  <a:schemeClr val="tx1"/>
                </a:solidFill>
                <a:effectLst/>
                <a:latin typeface="+mn-lt"/>
                <a:ea typeface="+mn-ea"/>
                <a:cs typeface="+mn-cs"/>
              </a:rPr>
              <a:t>Leadership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Put in place appropriate incentives and mechanisms to ensure Accountability to Affected Populations (AAP) and Protection from Sexual Exploitation and Abuse (PSEA) are systematically integrated at country and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level. (Examples: access to funding?)</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Support operationalization and mainstreaming of AAP and PSEA in humanitarian response.</a:t>
            </a:r>
            <a:endParaRPr lang="en-US" sz="16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Information and Feedback</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Support </a:t>
            </a:r>
            <a:r>
              <a:rPr lang="en-US" sz="1200" b="1" kern="1200" dirty="0">
                <a:solidFill>
                  <a:schemeClr val="tx1"/>
                </a:solidFill>
                <a:effectLst/>
                <a:latin typeface="+mn-lt"/>
                <a:ea typeface="+mn-ea"/>
                <a:cs typeface="+mn-cs"/>
              </a:rPr>
              <a:t>collective approaches</a:t>
            </a:r>
            <a:r>
              <a:rPr lang="en-US" sz="1200" kern="1200" dirty="0">
                <a:solidFill>
                  <a:schemeClr val="tx1"/>
                </a:solidFill>
                <a:effectLst/>
                <a:latin typeface="+mn-lt"/>
                <a:ea typeface="+mn-ea"/>
                <a:cs typeface="+mn-cs"/>
              </a:rPr>
              <a:t> to communication and community engagement such as coordinated information provision and inter-agency community-based feedback and complaints mechanisms.</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Regularly monitor,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and report on the views of affected people, identify trends from feedback and share with decision-makers.</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Close the feedback loop by ensuring communities’ views are reflected in strategic and operational decision-making, adapting preparedness and responses and ensuring communities are informed accordingly. </a:t>
            </a:r>
            <a:endParaRPr lang="en-US" sz="16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Participation</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Ensure participatory and inclusive approaches to enable women, girls, boys, and men of affected communities, to play an active role in decision-making which impact their lives.</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Partner equitably with local actors and build upon their long-term relationship and trust with communities.</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Continually adapt methods and tools to support engagement and communications with highly connected and increasingly mobile communities.</a:t>
            </a:r>
            <a:endParaRPr lang="en-US" sz="16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Standards</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Uphold key standards such as the </a:t>
            </a:r>
            <a:r>
              <a:rPr lang="en-US" sz="1200" b="1" kern="1200" dirty="0">
                <a:solidFill>
                  <a:schemeClr val="tx1"/>
                </a:solidFill>
                <a:effectLst/>
                <a:latin typeface="+mn-lt"/>
                <a:ea typeface="+mn-ea"/>
                <a:cs typeface="+mn-cs"/>
              </a:rPr>
              <a:t>Core Humanitarian Standards</a:t>
            </a:r>
            <a:r>
              <a:rPr lang="en-US" sz="1200" kern="1200" dirty="0">
                <a:solidFill>
                  <a:schemeClr val="tx1"/>
                </a:solidFill>
                <a:effectLst/>
                <a:latin typeface="+mn-lt"/>
                <a:ea typeface="+mn-ea"/>
                <a:cs typeface="+mn-cs"/>
              </a:rPr>
              <a:t> and the Minimum Operating Standards on PSEA; the Best Practice Guide to establish Inter-Agency Community-Based Complaint Mechanisms (CBCM); and ensure they are complemented with relevant technical standards such as Sphere.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Adapt the related operational frameworks to the local context after consultations with local stakeholders and communities, ensuring community and individuals’ safety and protection are not compromised. </a:t>
            </a:r>
            <a:endParaRPr lang="en-US" sz="1600" kern="1200" dirty="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91473CCD-DB34-4B35-8DE7-D1DFB310F650}" type="slidenum">
              <a:rPr lang="en-GB">
                <a:solidFill>
                  <a:prstClr val="black"/>
                </a:solidFill>
                <a:latin typeface="Calibri"/>
              </a:rPr>
              <a:pPr/>
              <a:t>7</a:t>
            </a:fld>
            <a:endParaRPr lang="en-GB">
              <a:solidFill>
                <a:prstClr val="black"/>
              </a:solidFill>
              <a:latin typeface="Calibri"/>
            </a:endParaRPr>
          </a:p>
        </p:txBody>
      </p:sp>
    </p:spTree>
    <p:extLst>
      <p:ext uri="{BB962C8B-B14F-4D97-AF65-F5344CB8AC3E}">
        <p14:creationId xmlns:p14="http://schemas.microsoft.com/office/powerpoint/2010/main" val="287504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CHS is one of the ways we have col</a:t>
            </a:r>
          </a:p>
          <a:p>
            <a:endParaRPr lang="en-GB" dirty="0"/>
          </a:p>
          <a:p>
            <a:pPr lvl="0" fontAlgn="base"/>
            <a:r>
              <a:rPr lang="en-US" sz="1200" kern="1200" dirty="0">
                <a:solidFill>
                  <a:schemeClr val="tx1"/>
                </a:solidFill>
                <a:effectLst/>
                <a:latin typeface="+mn-lt"/>
                <a:ea typeface="+mn-ea"/>
                <a:cs typeface="+mn-cs"/>
              </a:rPr>
              <a:t>Present CHS "flower slide" with the nine commitments.</a:t>
            </a:r>
          </a:p>
          <a:p>
            <a:pPr lvl="0" fontAlgn="base"/>
            <a:r>
              <a:rPr lang="en-US" sz="1200" kern="1200" dirty="0">
                <a:solidFill>
                  <a:schemeClr val="tx1"/>
                </a:solidFill>
                <a:effectLst/>
                <a:latin typeface="+mn-lt"/>
                <a:ea typeface="+mn-ea"/>
                <a:cs typeface="+mn-cs"/>
              </a:rPr>
              <a:t>Stress that affected people are at the center</a:t>
            </a:r>
          </a:p>
          <a:p>
            <a:pPr lvl="0" fontAlgn="base"/>
            <a:r>
              <a:rPr lang="en-US" sz="1200" kern="1200" dirty="0">
                <a:solidFill>
                  <a:schemeClr val="tx1"/>
                </a:solidFill>
                <a:effectLst/>
                <a:latin typeface="+mn-lt"/>
                <a:ea typeface="+mn-ea"/>
                <a:cs typeface="+mn-cs"/>
              </a:rPr>
              <a:t>Builds on Humanitarian Principles of Humanity, Impartiality, Neutrality and operational Independence</a:t>
            </a:r>
          </a:p>
          <a:p>
            <a:pPr lvl="0" fontAlgn="base"/>
            <a:r>
              <a:rPr lang="en-US" sz="1200" kern="1200" dirty="0">
                <a:solidFill>
                  <a:schemeClr val="tx1"/>
                </a:solidFill>
                <a:effectLst/>
                <a:latin typeface="+mn-lt"/>
                <a:ea typeface="+mn-ea"/>
                <a:cs typeface="+mn-cs"/>
              </a:rPr>
              <a:t>Integrates and consolidates many existing codes of conduct and standards around quality and accountability (HAP, Sphere, People In Aid, etc.).</a:t>
            </a:r>
          </a:p>
          <a:p>
            <a:pPr lvl="0" fontAlgn="base"/>
            <a:r>
              <a:rPr lang="en-US" sz="1200" kern="1200" dirty="0">
                <a:solidFill>
                  <a:schemeClr val="tx1"/>
                </a:solidFill>
                <a:effectLst/>
                <a:latin typeface="+mn-lt"/>
                <a:ea typeface="+mn-ea"/>
                <a:cs typeface="+mn-cs"/>
              </a:rPr>
              <a:t>Meant to </a:t>
            </a:r>
            <a:r>
              <a:rPr lang="en-US" sz="1200" b="1" kern="1200" dirty="0">
                <a:solidFill>
                  <a:schemeClr val="tx1"/>
                </a:solidFill>
                <a:effectLst/>
                <a:latin typeface="+mn-lt"/>
                <a:ea typeface="+mn-ea"/>
                <a:cs typeface="+mn-cs"/>
              </a:rPr>
              <a:t>provide a framework for related technical standards</a:t>
            </a:r>
            <a:r>
              <a:rPr lang="en-US" sz="1200" kern="1200" dirty="0">
                <a:solidFill>
                  <a:schemeClr val="tx1"/>
                </a:solidFill>
                <a:effectLst/>
                <a:latin typeface="+mn-lt"/>
                <a:ea typeface="+mn-ea"/>
                <a:cs typeface="+mn-cs"/>
              </a:rPr>
              <a:t>.</a:t>
            </a:r>
          </a:p>
          <a:p>
            <a:pPr lvl="0" fontAlgn="base"/>
            <a:r>
              <a:rPr lang="en-US" sz="1200" kern="1200" dirty="0">
                <a:solidFill>
                  <a:schemeClr val="tx1"/>
                </a:solidFill>
                <a:effectLst/>
                <a:latin typeface="+mn-lt"/>
                <a:ea typeface="+mn-ea"/>
                <a:cs typeface="+mn-cs"/>
              </a:rPr>
              <a:t>Developed in wide consultation with stakeholders, including aid providers, governments, donors, and affected communities.</a:t>
            </a:r>
          </a:p>
          <a:p>
            <a:pPr lvl="0" fontAlgn="base"/>
            <a:r>
              <a:rPr lang="en-US" sz="1200" b="1" kern="1200" dirty="0">
                <a:solidFill>
                  <a:schemeClr val="tx1"/>
                </a:solidFill>
                <a:effectLst/>
                <a:latin typeface="+mn-lt"/>
                <a:ea typeface="+mn-ea"/>
                <a:cs typeface="+mn-cs"/>
              </a:rPr>
              <a:t>Comprised of nine inter-related commitments</a:t>
            </a:r>
            <a:r>
              <a:rPr lang="en-US" sz="1200" kern="1200" dirty="0">
                <a:solidFill>
                  <a:schemeClr val="tx1"/>
                </a:solidFill>
                <a:effectLst/>
                <a:latin typeface="+mn-lt"/>
                <a:ea typeface="+mn-ea"/>
                <a:cs typeface="+mn-cs"/>
              </a:rPr>
              <a:t>, with </a:t>
            </a:r>
            <a:r>
              <a:rPr lang="en-US" sz="1200" b="1" kern="1200" dirty="0">
                <a:solidFill>
                  <a:schemeClr val="tx1"/>
                </a:solidFill>
                <a:effectLst/>
                <a:latin typeface="+mn-lt"/>
                <a:ea typeface="+mn-ea"/>
                <a:cs typeface="+mn-cs"/>
              </a:rPr>
              <a:t>related quality criteria</a:t>
            </a:r>
            <a:r>
              <a:rPr lang="en-US" sz="1200" kern="1200" dirty="0">
                <a:solidFill>
                  <a:schemeClr val="tx1"/>
                </a:solidFill>
                <a:effectLst/>
                <a:latin typeface="+mn-lt"/>
                <a:ea typeface="+mn-ea"/>
                <a:cs typeface="+mn-cs"/>
              </a:rPr>
              <a:t>, key performance indicators, key actions and organizational responsibilities.</a:t>
            </a:r>
          </a:p>
          <a:p>
            <a:pPr lvl="0" fontAlgn="base"/>
            <a:r>
              <a:rPr lang="en-US" sz="1200" b="1" kern="1200" dirty="0">
                <a:solidFill>
                  <a:schemeClr val="tx1"/>
                </a:solidFill>
                <a:effectLst/>
                <a:latin typeface="+mn-lt"/>
                <a:ea typeface="+mn-ea"/>
                <a:cs typeface="+mn-cs"/>
              </a:rPr>
              <a:t>Many organizations and cluster partners have already adopted the CHS</a:t>
            </a:r>
            <a:r>
              <a:rPr lang="en-US" sz="1200" kern="1200" dirty="0">
                <a:solidFill>
                  <a:schemeClr val="tx1"/>
                </a:solidFill>
                <a:effectLst/>
                <a:latin typeface="+mn-lt"/>
                <a:ea typeface="+mn-ea"/>
                <a:cs typeface="+mn-cs"/>
              </a:rPr>
              <a:t> and are now undergoing self-assessment and external verification and certification to show progress.</a:t>
            </a:r>
          </a:p>
          <a:p>
            <a:pPr lvl="0" fontAlgn="base"/>
            <a:r>
              <a:rPr lang="en-US" sz="1200" b="1" kern="1200" dirty="0">
                <a:solidFill>
                  <a:schemeClr val="tx1"/>
                </a:solidFill>
                <a:effectLst/>
                <a:latin typeface="+mn-lt"/>
                <a:ea typeface="+mn-ea"/>
                <a:cs typeface="+mn-cs"/>
              </a:rPr>
              <a:t>Clusters agreed to use the CHS as a framework to orient collective quality and accountability</a:t>
            </a:r>
            <a:endParaRPr lang="en-US"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Work is underway to adapt the key actions and indicators for coordination mechanisms and other networks and partnerships.</a:t>
            </a:r>
            <a:endParaRPr lang="en-US"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Core Humanitarian Standard - the 9 commitments</a:t>
            </a:r>
            <a:endParaRPr lang="en-US" sz="12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Remind participants that each of the nine commitments are inter-related: </a:t>
            </a:r>
            <a:r>
              <a:rPr lang="en-US" sz="1200" b="1" kern="1200" dirty="0">
                <a:solidFill>
                  <a:schemeClr val="tx1"/>
                </a:solidFill>
                <a:effectLst/>
                <a:latin typeface="+mn-lt"/>
                <a:ea typeface="+mn-ea"/>
                <a:cs typeface="+mn-cs"/>
              </a:rPr>
              <a:t>it is very difficult for aid providers to improve in one commitment without also working and improving in others</a:t>
            </a:r>
            <a:r>
              <a:rPr lang="en-US" sz="1200" kern="1200" dirty="0">
                <a:solidFill>
                  <a:schemeClr val="tx1"/>
                </a:solidFill>
                <a:effectLst/>
                <a:latin typeface="+mn-lt"/>
                <a:ea typeface="+mn-ea"/>
                <a:cs typeface="+mn-cs"/>
              </a:rPr>
              <a:t>.</a:t>
            </a:r>
          </a:p>
          <a:p>
            <a:pPr lvl="0" fontAlgn="base"/>
            <a:r>
              <a:rPr lang="en-US" sz="1200" kern="1200" dirty="0">
                <a:solidFill>
                  <a:schemeClr val="tx1"/>
                </a:solidFill>
                <a:effectLst/>
                <a:latin typeface="+mn-lt"/>
                <a:ea typeface="+mn-ea"/>
                <a:cs typeface="+mn-cs"/>
              </a:rPr>
              <a:t>Then go through the commitments in groups of three, highlighting what affected people can expect from aid providers. </a:t>
            </a:r>
          </a:p>
          <a:p>
            <a:pPr lvl="0" fontAlgn="base"/>
            <a:r>
              <a:rPr lang="en-US" sz="1200" kern="1200" dirty="0">
                <a:solidFill>
                  <a:schemeClr val="tx1"/>
                </a:solidFill>
                <a:effectLst/>
                <a:latin typeface="+mn-lt"/>
                <a:ea typeface="+mn-ea"/>
                <a:cs typeface="+mn-cs"/>
              </a:rPr>
              <a:t>If time, highlight some of the key actions most relevant to clusters and indicators .</a:t>
            </a:r>
          </a:p>
          <a:p>
            <a:pPr lvl="0" fontAlgn="base"/>
            <a:r>
              <a:rPr lang="en-US" sz="1200" b="1" kern="1200" dirty="0">
                <a:solidFill>
                  <a:schemeClr val="tx1"/>
                </a:solidFill>
                <a:effectLst/>
                <a:latin typeface="+mn-lt"/>
                <a:ea typeface="+mn-ea"/>
                <a:cs typeface="+mn-cs"/>
              </a:rPr>
              <a:t>The facilitators can stress that most or all of these actions should be done by individual agencies BUT clusters have a role to ensure coherence, common approaches, and joint actions.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Mention that e-learning courses, trainings, and other resources are available in several languages.</a:t>
            </a:r>
          </a:p>
          <a:p>
            <a:r>
              <a:rPr lang="en-US" sz="1200" kern="1200" dirty="0">
                <a:solidFill>
                  <a:schemeClr val="tx1"/>
                </a:solidFill>
                <a:effectLst/>
                <a:latin typeface="+mn-lt"/>
                <a:ea typeface="+mn-ea"/>
                <a:cs typeface="+mn-cs"/>
              </a:rPr>
              <a:t> We should include what these are in the session brief to help future facilitators. </a:t>
            </a:r>
          </a:p>
          <a:p>
            <a:r>
              <a:rPr lang="en-GB" dirty="0" err="1"/>
              <a:t>lectively</a:t>
            </a:r>
            <a:r>
              <a:rPr lang="en-GB" dirty="0"/>
              <a:t> articulated how we will implement our</a:t>
            </a:r>
            <a:r>
              <a:rPr lang="en-GB" baseline="0" dirty="0"/>
              <a:t> commitments to AAP in our work. </a:t>
            </a:r>
            <a:endParaRPr lang="en-US" dirty="0"/>
          </a:p>
        </p:txBody>
      </p:sp>
      <p:sp>
        <p:nvSpPr>
          <p:cNvPr id="4" name="Slide Number Placeholder 3"/>
          <p:cNvSpPr>
            <a:spLocks noGrp="1"/>
          </p:cNvSpPr>
          <p:nvPr>
            <p:ph type="sldNum" sz="quarter" idx="10"/>
          </p:nvPr>
        </p:nvSpPr>
        <p:spPr/>
        <p:txBody>
          <a:bodyPr/>
          <a:lstStyle/>
          <a:p>
            <a:fld id="{0AD394D0-D1C3-1544-B0B7-DD1F4CFAB378}" type="slidenum">
              <a:rPr lang="en-US">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51452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a:p>
            <a:r>
              <a:rPr lang="en-US" dirty="0"/>
              <a:t>So</a:t>
            </a:r>
            <a:r>
              <a:rPr lang="en-US" baseline="0" dirty="0"/>
              <a:t>, if we want timely, relevant, appropriate and effective responses for affected people, and we want to strengthen their capacities and resilience, it means we need to think about how we engage with them.  </a:t>
            </a:r>
          </a:p>
          <a:p>
            <a:endParaRPr lang="en-US" baseline="0" dirty="0"/>
          </a:p>
          <a:p>
            <a:r>
              <a:rPr lang="en-US" baseline="0" dirty="0"/>
              <a:t>Commitment Four is around making sure we have mechanisms in place to promote better two-way communications with affected people, and appropriate and equitable ways for them to participate in all phases of </a:t>
            </a:r>
            <a:r>
              <a:rPr lang="en-US" baseline="0" dirty="0" err="1"/>
              <a:t>programmes</a:t>
            </a:r>
            <a:r>
              <a:rPr lang="en-US" baseline="0" dirty="0"/>
              <a:t>.  It is also about making sure we have mechanisms to listen to them,  collect and </a:t>
            </a:r>
            <a:r>
              <a:rPr lang="en-US" baseline="0" dirty="0" err="1"/>
              <a:t>analyse</a:t>
            </a:r>
            <a:r>
              <a:rPr lang="en-US" baseline="0" dirty="0"/>
              <a:t> their feedback, and use this to help adapt </a:t>
            </a:r>
            <a:r>
              <a:rPr lang="en-US" baseline="0" dirty="0" err="1"/>
              <a:t>programmes</a:t>
            </a:r>
            <a:r>
              <a:rPr lang="en-US" baseline="0" dirty="0"/>
              <a:t> to better meet their needs. And it means closing the feedback loop, informing them about how we have acted on their concerns and suggestions.</a:t>
            </a:r>
          </a:p>
          <a:p>
            <a:endParaRPr lang="en-US" baseline="0" dirty="0"/>
          </a:p>
          <a:p>
            <a:r>
              <a:rPr lang="en-US" baseline="0" dirty="0"/>
              <a:t>Another central commitment is making sure we have good systems in place to register, track and respond to complaints.  This is especially important around sensitive issues like sexual exploitation, corruption, or other unethical or illegal </a:t>
            </a:r>
            <a:r>
              <a:rPr lang="en-US" baseline="0" dirty="0" err="1"/>
              <a:t>behaviour</a:t>
            </a:r>
            <a:r>
              <a:rPr lang="en-US" baseline="0" dirty="0"/>
              <a:t> by our staff, partners or in the community.  There are many specific responsibilities for UNICEF around this, and many tools to help make sure this is done in a timely, sensitive and appropriate manner.</a:t>
            </a:r>
          </a:p>
          <a:p>
            <a:endParaRPr lang="en-US" baseline="0" dirty="0"/>
          </a:p>
          <a:p>
            <a:r>
              <a:rPr lang="en-US" baseline="0" dirty="0"/>
              <a:t>Coordination is another area where UNICEF has a clear responsibility to make sure responses are coordinated to avoid duplication, gaps in the response, but also to ensure there is consistency in approaches between different actors or in different regions.  </a:t>
            </a:r>
            <a:r>
              <a:rPr lang="en-US" baseline="0" dirty="0" err="1"/>
              <a:t>Thi</a:t>
            </a:r>
            <a:r>
              <a:rPr lang="en-US" baseline="0" dirty="0"/>
              <a:t> is about </a:t>
            </a:r>
            <a:r>
              <a:rPr lang="en-US" baseline="0" dirty="0" err="1"/>
              <a:t>maximising</a:t>
            </a:r>
            <a:r>
              <a:rPr lang="en-US" baseline="0" dirty="0"/>
              <a:t> the use of local, national and international resources so that we can best meet ALL the needs and priorities of affected people, not just the sectors or geographic areas where we have programming. </a:t>
            </a:r>
            <a:endParaRPr lang="en-US" dirty="0"/>
          </a:p>
        </p:txBody>
      </p:sp>
      <p:sp>
        <p:nvSpPr>
          <p:cNvPr id="4" name="Slide Number Placeholder 3"/>
          <p:cNvSpPr>
            <a:spLocks noGrp="1"/>
          </p:cNvSpPr>
          <p:nvPr>
            <p:ph type="sldNum" sz="quarter" idx="10"/>
          </p:nvPr>
        </p:nvSpPr>
        <p:spPr/>
        <p:txBody>
          <a:bodyPr/>
          <a:lstStyle/>
          <a:p>
            <a:fld id="{B92A5027-BAF0-461A-A60D-82C318913D5A}" type="slidenum">
              <a:rPr lang="en-US">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61185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b="1">
                <a:solidFill>
                  <a:schemeClr val="tx1"/>
                </a:solidFill>
              </a:defRPr>
            </a:lvl1p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ACEAB-3F32-8140-97B1-45426813CB5A}" type="datetimeFigureOut">
              <a:rPr lang="en-US" smtClean="0">
                <a:solidFill>
                  <a:prstClr val="black">
                    <a:tint val="75000"/>
                  </a:prstClr>
                </a:solidFill>
                <a:latin typeface="Calibri"/>
              </a:rPr>
              <a:pPr/>
              <a:t>10/17/2019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3010576"/>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ACEAB-3F32-8140-97B1-45426813CB5A}" type="datetimeFigureOut">
              <a:rPr lang="en-US" smtClean="0">
                <a:solidFill>
                  <a:prstClr val="black">
                    <a:tint val="75000"/>
                  </a:prstClr>
                </a:solidFill>
                <a:latin typeface="Calibri"/>
              </a:rPr>
              <a:pPr/>
              <a:t>10/17/2019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0616037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ACEAB-3F32-8140-97B1-45426813CB5A}" type="datetimeFigureOut">
              <a:rPr lang="en-US" smtClean="0">
                <a:solidFill>
                  <a:prstClr val="black">
                    <a:tint val="75000"/>
                  </a:prstClr>
                </a:solidFill>
                <a:latin typeface="Calibri"/>
              </a:rPr>
              <a:pPr/>
              <a:t>10/17/2019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3164817"/>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
        <p:nvSpPr>
          <p:cNvPr id="6"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schemeClr val="bg1"/>
              </a:solidFill>
              <a:latin typeface="Century Gothic" pitchFamily="34" charset="0"/>
            </a:endParaRPr>
          </a:p>
        </p:txBody>
      </p:sp>
      <p:sp>
        <p:nvSpPr>
          <p:cNvPr id="2" name="Title 1"/>
          <p:cNvSpPr>
            <a:spLocks noGrp="1"/>
          </p:cNvSpPr>
          <p:nvPr>
            <p:ph type="title"/>
          </p:nvPr>
        </p:nvSpPr>
        <p:spPr>
          <a:xfrm>
            <a:off x="0" y="-14729"/>
            <a:ext cx="9144000" cy="1143000"/>
          </a:xfrm>
          <a:noFill/>
        </p:spPr>
        <p:txBody>
          <a:bodyPr/>
          <a:lstStyle>
            <a:lvl1pPr>
              <a:defRPr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endParaRPr lang="fr-FR" dirty="0"/>
          </a:p>
        </p:txBody>
      </p:sp>
    </p:spTree>
    <p:extLst>
      <p:ext uri="{BB962C8B-B14F-4D97-AF65-F5344CB8AC3E}">
        <p14:creationId xmlns:p14="http://schemas.microsoft.com/office/powerpoint/2010/main" val="258720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ACEAB-3F32-8140-97B1-45426813CB5A}" type="datetimeFigureOut">
              <a:rPr lang="en-US" smtClean="0">
                <a:solidFill>
                  <a:prstClr val="black">
                    <a:tint val="75000"/>
                  </a:prstClr>
                </a:solidFill>
                <a:latin typeface="Calibri"/>
              </a:rPr>
              <a:pPr/>
              <a:t>10/17/2019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0899724"/>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ACEAB-3F32-8140-97B1-45426813CB5A}" type="datetimeFigureOut">
              <a:rPr lang="en-US" smtClean="0">
                <a:solidFill>
                  <a:prstClr val="black">
                    <a:tint val="75000"/>
                  </a:prstClr>
                </a:solidFill>
                <a:latin typeface="Calibri"/>
              </a:rPr>
              <a:pPr/>
              <a:t>10/17/2019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2623521"/>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3ACEAB-3F32-8140-97B1-45426813CB5A}" type="datetimeFigureOut">
              <a:rPr lang="en-US" smtClean="0">
                <a:solidFill>
                  <a:prstClr val="black">
                    <a:tint val="75000"/>
                  </a:prstClr>
                </a:solidFill>
                <a:latin typeface="Calibri"/>
              </a:rPr>
              <a:pPr/>
              <a:t>10/17/2019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741409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93ACEAB-3F32-8140-97B1-45426813CB5A}" type="datetimeFigureOut">
              <a:rPr lang="en-US" smtClean="0">
                <a:solidFill>
                  <a:prstClr val="black">
                    <a:tint val="75000"/>
                  </a:prstClr>
                </a:solidFill>
                <a:latin typeface="Calibri"/>
              </a:rPr>
              <a:pPr/>
              <a:t>10/17/2019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7978981"/>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1D150"/>
          </a:solidFill>
        </p:spPr>
        <p:txBody>
          <a:bodyPr/>
          <a:lstStyle>
            <a:lvl1pPr>
              <a:defRPr b="1">
                <a:solidFill>
                  <a:schemeClr val="tx1"/>
                </a:solidFill>
              </a:defRPr>
            </a:lvl1p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5" name="Slide Number Placeholder 4"/>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0695"/>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93ACEAB-3F32-8140-97B1-45426813CB5A}" type="datetimeFigureOut">
              <a:rPr lang="en-US" smtClean="0">
                <a:solidFill>
                  <a:prstClr val="black">
                    <a:tint val="75000"/>
                  </a:prstClr>
                </a:solidFill>
                <a:latin typeface="Calibri"/>
              </a:rPr>
              <a:pPr/>
              <a:t>10/17/2019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0081770"/>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3ACEAB-3F32-8140-97B1-45426813CB5A}" type="datetimeFigureOut">
              <a:rPr lang="en-US" smtClean="0">
                <a:solidFill>
                  <a:prstClr val="black">
                    <a:tint val="75000"/>
                  </a:prstClr>
                </a:solidFill>
                <a:latin typeface="Calibri"/>
              </a:rPr>
              <a:pPr/>
              <a:t>10/17/2019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5583655"/>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3ACEAB-3F32-8140-97B1-45426813CB5A}" type="datetimeFigureOut">
              <a:rPr lang="en-US" smtClean="0">
                <a:solidFill>
                  <a:prstClr val="black">
                    <a:tint val="75000"/>
                  </a:prstClr>
                </a:solidFill>
                <a:latin typeface="Calibri"/>
              </a:rPr>
              <a:pPr/>
              <a:t>10/17/2019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095603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70D0F-AB9B-6E40-85DF-1FCCFCF0FC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8" name="Picture 7">
            <a:extLst>
              <a:ext uri="{FF2B5EF4-FFF2-40B4-BE49-F238E27FC236}">
                <a16:creationId xmlns:a16="http://schemas.microsoft.com/office/drawing/2014/main" id="{19EF46E1-9A8E-4585-BA6C-4D068188E304}"/>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457200" y="6356350"/>
            <a:ext cx="1129005" cy="365125"/>
          </a:xfrm>
          <a:prstGeom prst="rect">
            <a:avLst/>
          </a:prstGeom>
        </p:spPr>
      </p:pic>
    </p:spTree>
    <p:extLst>
      <p:ext uri="{BB962C8B-B14F-4D97-AF65-F5344CB8AC3E}">
        <p14:creationId xmlns:p14="http://schemas.microsoft.com/office/powerpoint/2010/main" val="4129182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pull/>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D15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t>1.3 </a:t>
            </a:r>
            <a:r>
              <a:rPr lang="fr-CH" sz="3600" dirty="0" err="1"/>
              <a:t>Accountability</a:t>
            </a:r>
            <a:r>
              <a:rPr lang="fr-CH" sz="3600" dirty="0"/>
              <a:t> to Affected People (AAP) in </a:t>
            </a:r>
            <a:r>
              <a:rPr lang="fr-CH" sz="3600" dirty="0" err="1"/>
              <a:t>Humanitarian</a:t>
            </a:r>
            <a:r>
              <a:rPr lang="fr-CH" sz="3600" dirty="0"/>
              <a:t> Coordination</a:t>
            </a:r>
            <a:endParaRPr lang="en-US" sz="3600" dirty="0"/>
          </a:p>
        </p:txBody>
      </p:sp>
    </p:spTree>
    <p:extLst>
      <p:ext uri="{BB962C8B-B14F-4D97-AF65-F5344CB8AC3E}">
        <p14:creationId xmlns:p14="http://schemas.microsoft.com/office/powerpoint/2010/main" val="271799389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000000"/>
                </a:solidFill>
                <a:effectLst/>
                <a:latin typeface="+mj-lt"/>
              </a:rPr>
              <a:t>What can communities expect from us?</a:t>
            </a:r>
          </a:p>
        </p:txBody>
      </p:sp>
      <p:sp>
        <p:nvSpPr>
          <p:cNvPr id="5" name="Content Placeholder 2"/>
          <p:cNvSpPr txBox="1">
            <a:spLocks/>
          </p:cNvSpPr>
          <p:nvPr/>
        </p:nvSpPr>
        <p:spPr>
          <a:xfrm>
            <a:off x="1" y="1142546"/>
            <a:ext cx="8955090" cy="490179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GB" sz="2800" dirty="0"/>
              <a:t>The CHS helps us to ensure that responses</a:t>
            </a:r>
            <a:r>
              <a:rPr lang="mr-IN" sz="2800" dirty="0"/>
              <a:t>…</a:t>
            </a:r>
            <a:endParaRPr lang="en-GB" sz="2800" dirty="0"/>
          </a:p>
          <a:p>
            <a:pPr marL="635000" lvl="1" indent="-555625" defTabSz="79375">
              <a:lnSpc>
                <a:spcPct val="150000"/>
              </a:lnSpc>
              <a:spcBef>
                <a:spcPts val="0"/>
              </a:spcBef>
              <a:buFont typeface="+mj-ea"/>
              <a:buAutoNum type="circleNumDbPlain"/>
            </a:pPr>
            <a:r>
              <a:rPr lang="en-GB" sz="2400" dirty="0"/>
              <a:t>Are appropriate and relevant </a:t>
            </a:r>
          </a:p>
          <a:p>
            <a:pPr marL="635000" lvl="1" indent="-555625" defTabSz="79375">
              <a:lnSpc>
                <a:spcPct val="150000"/>
              </a:lnSpc>
              <a:spcBef>
                <a:spcPts val="0"/>
              </a:spcBef>
              <a:buFont typeface="+mj-ea"/>
              <a:buAutoNum type="circleNumDbPlain"/>
            </a:pPr>
            <a:r>
              <a:rPr lang="en-GB" sz="2400" dirty="0"/>
              <a:t>Are timely and effective</a:t>
            </a:r>
            <a:endParaRPr lang="en-US" sz="2400" dirty="0"/>
          </a:p>
          <a:p>
            <a:pPr marL="635000" lvl="1" indent="-555625" defTabSz="79375">
              <a:lnSpc>
                <a:spcPct val="150000"/>
              </a:lnSpc>
              <a:spcBef>
                <a:spcPts val="0"/>
              </a:spcBef>
              <a:buFont typeface="+mj-ea"/>
              <a:buAutoNum type="circleNumDbPlain"/>
            </a:pPr>
            <a:r>
              <a:rPr lang="en-GB" sz="2400" dirty="0"/>
              <a:t>Strengthen local capacities and avoid negative effects</a:t>
            </a:r>
            <a:endParaRPr lang="en-US" sz="2400" dirty="0"/>
          </a:p>
          <a:p>
            <a:pPr marL="635000" lvl="1" indent="-555625" defTabSz="79375">
              <a:lnSpc>
                <a:spcPct val="150000"/>
              </a:lnSpc>
              <a:spcBef>
                <a:spcPts val="0"/>
              </a:spcBef>
              <a:buFont typeface="+mj-ea"/>
              <a:buAutoNum type="circleNumDbPlain"/>
            </a:pPr>
            <a:r>
              <a:rPr lang="en-GB" sz="2400" dirty="0"/>
              <a:t>Are based on communication, participation and feedback</a:t>
            </a:r>
            <a:endParaRPr lang="en-US" sz="2400" dirty="0"/>
          </a:p>
          <a:p>
            <a:pPr marL="635000" lvl="1" indent="-555625" defTabSz="79375">
              <a:lnSpc>
                <a:spcPct val="150000"/>
              </a:lnSpc>
              <a:spcBef>
                <a:spcPts val="0"/>
              </a:spcBef>
              <a:buFont typeface="+mj-ea"/>
              <a:buAutoNum type="circleNumDbPlain"/>
            </a:pPr>
            <a:r>
              <a:rPr lang="en-GB" sz="2400" dirty="0"/>
              <a:t>Provide safe, accessible complaints and response mechanisms</a:t>
            </a:r>
            <a:endParaRPr lang="en-US" sz="2400" dirty="0"/>
          </a:p>
          <a:p>
            <a:pPr marL="635000" lvl="1" indent="-555625" defTabSz="79375">
              <a:lnSpc>
                <a:spcPct val="150000"/>
              </a:lnSpc>
              <a:spcBef>
                <a:spcPts val="0"/>
              </a:spcBef>
              <a:buFont typeface="+mj-ea"/>
              <a:buAutoNum type="circleNumDbPlain"/>
            </a:pPr>
            <a:r>
              <a:rPr lang="en-GB" sz="2400" dirty="0"/>
              <a:t>Are coordinated and complementary</a:t>
            </a:r>
            <a:endParaRPr lang="en-US" sz="2400" dirty="0"/>
          </a:p>
          <a:p>
            <a:pPr marL="635000" lvl="1" indent="-555625" defTabSz="79375">
              <a:lnSpc>
                <a:spcPct val="150000"/>
              </a:lnSpc>
              <a:spcBef>
                <a:spcPts val="0"/>
              </a:spcBef>
              <a:buFont typeface="+mj-ea"/>
              <a:buAutoNum type="circleNumDbPlain"/>
            </a:pPr>
            <a:r>
              <a:rPr lang="en-GB" sz="2400" dirty="0"/>
              <a:t>Support continuous learning and improvements</a:t>
            </a:r>
            <a:endParaRPr lang="en-US" sz="2400" dirty="0"/>
          </a:p>
          <a:p>
            <a:pPr marL="635000" lvl="1" indent="-555625" defTabSz="79375">
              <a:lnSpc>
                <a:spcPct val="150000"/>
              </a:lnSpc>
              <a:spcBef>
                <a:spcPts val="0"/>
              </a:spcBef>
              <a:buFont typeface="+mj-ea"/>
              <a:buAutoNum type="circleNumDbPlain"/>
            </a:pPr>
            <a:r>
              <a:rPr lang="en-GB" sz="2400" dirty="0"/>
              <a:t>Are delivered by competent staff</a:t>
            </a:r>
            <a:endParaRPr lang="en-US" sz="2400" dirty="0"/>
          </a:p>
          <a:p>
            <a:pPr marL="635000" lvl="1" indent="-555625" defTabSz="79375">
              <a:lnSpc>
                <a:spcPct val="150000"/>
              </a:lnSpc>
              <a:spcBef>
                <a:spcPts val="0"/>
              </a:spcBef>
              <a:buFont typeface="+mj-ea"/>
              <a:buAutoNum type="circleNumDbPlain"/>
            </a:pPr>
            <a:r>
              <a:rPr lang="en-GB" sz="2400" dirty="0"/>
              <a:t>Use resources efficiently and effectively</a:t>
            </a:r>
            <a:endParaRPr lang="en-US" sz="2400" dirty="0">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6570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wipe(left)">
                                      <p:cBhvr>
                                        <p:cTn id="14" dur="500"/>
                                        <p:tgtEl>
                                          <p:spTgt spid="5">
                                            <p:txEl>
                                              <p:pRg st="2" end="2"/>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500"/>
                                        <p:tgtEl>
                                          <p:spTgt spid="5">
                                            <p:txEl>
                                              <p:pRg st="3" end="3"/>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500"/>
                                        <p:tgtEl>
                                          <p:spTgt spid="5">
                                            <p:txEl>
                                              <p:pRg st="5" end="5"/>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ipe(left)">
                                      <p:cBhvr>
                                        <p:cTn id="30" dur="500"/>
                                        <p:tgtEl>
                                          <p:spTgt spid="5">
                                            <p:txEl>
                                              <p:pRg st="6" end="6"/>
                                            </p:txEl>
                                          </p:spTgt>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wipe(left)">
                                      <p:cBhvr>
                                        <p:cTn id="34" dur="500"/>
                                        <p:tgtEl>
                                          <p:spTgt spid="5">
                                            <p:txEl>
                                              <p:pRg st="7" end="7"/>
                                            </p:txEl>
                                          </p:spTgt>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wipe(left)">
                                      <p:cBhvr>
                                        <p:cTn id="38" dur="500"/>
                                        <p:tgtEl>
                                          <p:spTgt spid="5">
                                            <p:txEl>
                                              <p:pRg st="8" end="8"/>
                                            </p:txEl>
                                          </p:spTgt>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left)">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Grp="1" noChangeArrowheads="1"/>
          </p:cNvSpPr>
          <p:nvPr>
            <p:ph type="title"/>
          </p:nvPr>
        </p:nvSpPr>
        <p:spPr>
          <a:solidFill>
            <a:srgbClr val="C1D150"/>
          </a:solidFill>
        </p:spPr>
        <p:txBody>
          <a:bodyPr vert="horz" lIns="91440" tIns="45720" rIns="91440" bIns="45720" rtlCol="0" anchor="ctr">
            <a:normAutofit/>
          </a:bodyPr>
          <a:lstStyle/>
          <a:p>
            <a:pPr defTabSz="891760"/>
            <a:r>
              <a:rPr lang="en-GB" b="1" dirty="0">
                <a:latin typeface="Calibri" panose="020F0502020204030204" pitchFamily="34" charset="0"/>
              </a:rPr>
              <a:t>Applying the CAAP and CHS</a:t>
            </a:r>
          </a:p>
        </p:txBody>
      </p:sp>
      <p:sp>
        <p:nvSpPr>
          <p:cNvPr id="6" name="Rounded Rectangle 5"/>
          <p:cNvSpPr/>
          <p:nvPr/>
        </p:nvSpPr>
        <p:spPr>
          <a:xfrm>
            <a:off x="3581400" y="2420173"/>
            <a:ext cx="2611120" cy="52832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Calibri"/>
              </a:rPr>
              <a:t>Community Engagement</a:t>
            </a:r>
          </a:p>
        </p:txBody>
      </p:sp>
      <p:sp>
        <p:nvSpPr>
          <p:cNvPr id="7" name="Rounded Rectangle 6"/>
          <p:cNvSpPr/>
          <p:nvPr/>
        </p:nvSpPr>
        <p:spPr>
          <a:xfrm>
            <a:off x="3581400" y="5017853"/>
            <a:ext cx="2611120" cy="528320"/>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Calibri"/>
              </a:rPr>
              <a:t>Organizational Processes</a:t>
            </a:r>
          </a:p>
        </p:txBody>
      </p:sp>
      <p:sp>
        <p:nvSpPr>
          <p:cNvPr id="9" name="Rounded Rectangle 8"/>
          <p:cNvSpPr/>
          <p:nvPr/>
        </p:nvSpPr>
        <p:spPr>
          <a:xfrm>
            <a:off x="6717018" y="1726499"/>
            <a:ext cx="2284742" cy="52832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Calibri"/>
              </a:rPr>
              <a:t>Key Actions</a:t>
            </a:r>
          </a:p>
        </p:txBody>
      </p:sp>
      <p:sp>
        <p:nvSpPr>
          <p:cNvPr id="10" name="Rounded Rectangle 9"/>
          <p:cNvSpPr/>
          <p:nvPr/>
        </p:nvSpPr>
        <p:spPr>
          <a:xfrm>
            <a:off x="6717018" y="3158573"/>
            <a:ext cx="2284742" cy="52832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Calibri"/>
              </a:rPr>
              <a:t>Indicators</a:t>
            </a:r>
          </a:p>
        </p:txBody>
      </p:sp>
      <p:sp>
        <p:nvSpPr>
          <p:cNvPr id="11" name="Rounded Rectangle 10"/>
          <p:cNvSpPr/>
          <p:nvPr/>
        </p:nvSpPr>
        <p:spPr>
          <a:xfrm>
            <a:off x="6717018" y="4286333"/>
            <a:ext cx="2284742" cy="528320"/>
          </a:xfrm>
          <a:prstGeom prst="round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Calibri"/>
              </a:rPr>
              <a:t>Key Actions</a:t>
            </a:r>
          </a:p>
        </p:txBody>
      </p:sp>
      <p:sp>
        <p:nvSpPr>
          <p:cNvPr id="12" name="Rounded Rectangle 11"/>
          <p:cNvSpPr/>
          <p:nvPr/>
        </p:nvSpPr>
        <p:spPr>
          <a:xfrm>
            <a:off x="6717018" y="5736695"/>
            <a:ext cx="2284742" cy="528320"/>
          </a:xfrm>
          <a:prstGeom prst="round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Calibri"/>
              </a:rPr>
              <a:t>Indicators</a:t>
            </a:r>
          </a:p>
        </p:txBody>
      </p:sp>
      <p:pic>
        <p:nvPicPr>
          <p:cNvPr id="13" name="Picture 12"/>
          <p:cNvPicPr>
            <a:picLocks noChangeAspect="1"/>
          </p:cNvPicPr>
          <p:nvPr/>
        </p:nvPicPr>
        <p:blipFill>
          <a:blip r:embed="rId3"/>
          <a:stretch>
            <a:fillRect/>
          </a:stretch>
        </p:blipFill>
        <p:spPr>
          <a:xfrm>
            <a:off x="109221" y="1836050"/>
            <a:ext cx="3174636" cy="4333332"/>
          </a:xfrm>
          <a:prstGeom prst="rect">
            <a:avLst/>
          </a:prstGeom>
          <a:effectLst>
            <a:outerShdw blurRad="206375" dist="215900" dir="900000" algn="tl" rotWithShape="0">
              <a:schemeClr val="tx1">
                <a:alpha val="89000"/>
              </a:schemeClr>
            </a:outerShdw>
          </a:effectLst>
        </p:spPr>
      </p:pic>
      <p:cxnSp>
        <p:nvCxnSpPr>
          <p:cNvPr id="15" name="Straight Arrow Connector 14"/>
          <p:cNvCxnSpPr>
            <a:stCxn id="13" idx="3"/>
          </p:cNvCxnSpPr>
          <p:nvPr/>
        </p:nvCxnSpPr>
        <p:spPr>
          <a:xfrm flipV="1">
            <a:off x="3283857" y="3327100"/>
            <a:ext cx="1494917" cy="675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3"/>
          </p:cNvCxnSpPr>
          <p:nvPr/>
        </p:nvCxnSpPr>
        <p:spPr>
          <a:xfrm>
            <a:off x="3283857" y="4002716"/>
            <a:ext cx="1494917" cy="7218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3"/>
          </p:cNvCxnSpPr>
          <p:nvPr/>
        </p:nvCxnSpPr>
        <p:spPr>
          <a:xfrm flipV="1">
            <a:off x="6192520" y="2420173"/>
            <a:ext cx="1209567" cy="264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p:cNvCxnSpPr>
          <p:nvPr/>
        </p:nvCxnSpPr>
        <p:spPr>
          <a:xfrm>
            <a:off x="6192520" y="2684333"/>
            <a:ext cx="1209567" cy="264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6244666" y="5017853"/>
            <a:ext cx="1209567" cy="264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6244666" y="5282013"/>
            <a:ext cx="1209567" cy="264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49855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Grp="1" noChangeArrowheads="1"/>
          </p:cNvSpPr>
          <p:nvPr>
            <p:ph type="title"/>
          </p:nvPr>
        </p:nvSpPr>
        <p:spPr>
          <a:solidFill>
            <a:srgbClr val="C1D150"/>
          </a:solidFill>
        </p:spPr>
        <p:txBody>
          <a:bodyPr vert="horz" lIns="91440" tIns="45720" rIns="91440" bIns="45720" rtlCol="0" anchor="ctr">
            <a:normAutofit/>
          </a:bodyPr>
          <a:lstStyle/>
          <a:p>
            <a:pPr defTabSz="891760"/>
            <a:r>
              <a:rPr lang="en-GB" b="1" dirty="0">
                <a:latin typeface="Calibri" panose="020F0502020204030204" pitchFamily="34" charset="0"/>
              </a:rPr>
              <a:t>Applying the CHS in the HPC</a:t>
            </a:r>
          </a:p>
        </p:txBody>
      </p:sp>
      <p:sp>
        <p:nvSpPr>
          <p:cNvPr id="6" name="Rounded Rectangle 5"/>
          <p:cNvSpPr/>
          <p:nvPr/>
        </p:nvSpPr>
        <p:spPr>
          <a:xfrm>
            <a:off x="3858917" y="3728264"/>
            <a:ext cx="2301775" cy="528320"/>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Calibri"/>
              </a:rPr>
              <a:t>Minimum Steps</a:t>
            </a:r>
          </a:p>
        </p:txBody>
      </p:sp>
      <p:cxnSp>
        <p:nvCxnSpPr>
          <p:cNvPr id="18" name="Straight Arrow Connector 17"/>
          <p:cNvCxnSpPr/>
          <p:nvPr/>
        </p:nvCxnSpPr>
        <p:spPr>
          <a:xfrm>
            <a:off x="6160692" y="3992424"/>
            <a:ext cx="390007"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456493" y="1522224"/>
            <a:ext cx="2817413" cy="4630604"/>
          </a:xfrm>
          <a:prstGeom prst="rect">
            <a:avLst/>
          </a:prstGeom>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6550699" y="1088267"/>
            <a:ext cx="2623064" cy="5834900"/>
          </a:xfrm>
          <a:prstGeom prst="rect">
            <a:avLst/>
          </a:prstGeom>
        </p:spPr>
      </p:pic>
      <p:cxnSp>
        <p:nvCxnSpPr>
          <p:cNvPr id="22" name="Straight Arrow Connector 21"/>
          <p:cNvCxnSpPr/>
          <p:nvPr/>
        </p:nvCxnSpPr>
        <p:spPr>
          <a:xfrm>
            <a:off x="3468910" y="3992424"/>
            <a:ext cx="390007"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83944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 work </a:t>
            </a:r>
            <a:endParaRPr lang="en-US" dirty="0"/>
          </a:p>
        </p:txBody>
      </p:sp>
      <p:sp>
        <p:nvSpPr>
          <p:cNvPr id="4" name="Rectangle 3"/>
          <p:cNvSpPr/>
          <p:nvPr/>
        </p:nvSpPr>
        <p:spPr>
          <a:xfrm>
            <a:off x="491924" y="2042680"/>
            <a:ext cx="8160152" cy="4401205"/>
          </a:xfrm>
          <a:prstGeom prst="rect">
            <a:avLst/>
          </a:prstGeom>
        </p:spPr>
        <p:txBody>
          <a:bodyPr wrap="square">
            <a:spAutoFit/>
          </a:bodyPr>
          <a:lstStyle/>
          <a:p>
            <a:pPr marL="457200" indent="-457200">
              <a:buFont typeface="Arial" panose="020B0604020202020204" pitchFamily="34" charset="0"/>
              <a:buChar char="•"/>
            </a:pPr>
            <a:r>
              <a:rPr lang="en-GB" sz="4000" dirty="0">
                <a:solidFill>
                  <a:prstClr val="black"/>
                </a:solidFill>
                <a:latin typeface="Calibri"/>
                <a:ea typeface="Calibri" charset="0"/>
                <a:cs typeface="Calibri" charset="0"/>
              </a:rPr>
              <a:t>Looking at your allocated CHS commitment</a:t>
            </a:r>
          </a:p>
          <a:p>
            <a:pPr marL="457200" indent="-457200">
              <a:buFont typeface="Arial" panose="020B0604020202020204" pitchFamily="34" charset="0"/>
              <a:buChar char="•"/>
            </a:pPr>
            <a:r>
              <a:rPr lang="en-GB" sz="4000" dirty="0">
                <a:solidFill>
                  <a:prstClr val="black"/>
                </a:solidFill>
                <a:latin typeface="Calibri"/>
                <a:ea typeface="Calibri" charset="0"/>
                <a:cs typeface="Calibri" charset="0"/>
              </a:rPr>
              <a:t>Consider 3 ways working in coordination can support better AAP (rights and results) in Nutrition</a:t>
            </a:r>
          </a:p>
          <a:p>
            <a:pPr marL="457200" indent="-457200">
              <a:buFont typeface="Arial" panose="020B0604020202020204" pitchFamily="34" charset="0"/>
              <a:buChar char="•"/>
            </a:pPr>
            <a:r>
              <a:rPr lang="en-GB" sz="4000" dirty="0">
                <a:solidFill>
                  <a:prstClr val="black"/>
                </a:solidFill>
                <a:latin typeface="Calibri"/>
                <a:ea typeface="Calibri" charset="0"/>
                <a:cs typeface="Calibri" charset="0"/>
              </a:rPr>
              <a:t>You have 10min and then 2min each to present to the whole group </a:t>
            </a:r>
            <a:endParaRPr lang="en-US" sz="4000" dirty="0">
              <a:solidFill>
                <a:prstClr val="black"/>
              </a:solidFill>
              <a:latin typeface="Calibri"/>
              <a:ea typeface="Calibri" charset="0"/>
              <a:cs typeface="Calibri" charset="0"/>
            </a:endParaRPr>
          </a:p>
        </p:txBody>
      </p:sp>
      <p:sp>
        <p:nvSpPr>
          <p:cNvPr id="5" name="Rectangle 4"/>
          <p:cNvSpPr/>
          <p:nvPr/>
        </p:nvSpPr>
        <p:spPr>
          <a:xfrm>
            <a:off x="193212" y="1183752"/>
            <a:ext cx="2927404" cy="646331"/>
          </a:xfrm>
          <a:prstGeom prst="rect">
            <a:avLst/>
          </a:prstGeom>
        </p:spPr>
        <p:txBody>
          <a:bodyPr wrap="none">
            <a:spAutoFit/>
          </a:bodyPr>
          <a:lstStyle/>
          <a:p>
            <a:r>
              <a:rPr lang="en-GB" sz="3600" dirty="0">
                <a:solidFill>
                  <a:prstClr val="black"/>
                </a:solidFill>
                <a:ea typeface="Calibri" charset="0"/>
                <a:cs typeface="Calibri" charset="0"/>
              </a:rPr>
              <a:t>In your group: </a:t>
            </a:r>
          </a:p>
        </p:txBody>
      </p:sp>
    </p:spTree>
    <p:extLst>
      <p:ext uri="{BB962C8B-B14F-4D97-AF65-F5344CB8AC3E}">
        <p14:creationId xmlns:p14="http://schemas.microsoft.com/office/powerpoint/2010/main" val="368002123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1944" y="2720250"/>
            <a:ext cx="380185" cy="549548"/>
          </a:xfrm>
          <a:prstGeom prst="rect">
            <a:avLst/>
          </a:prstGeom>
        </p:spPr>
      </p:pic>
      <p:sp>
        <p:nvSpPr>
          <p:cNvPr id="4" name="Rectangle 3"/>
          <p:cNvSpPr/>
          <p:nvPr/>
        </p:nvSpPr>
        <p:spPr>
          <a:xfrm>
            <a:off x="706701" y="2576061"/>
            <a:ext cx="8363275" cy="954107"/>
          </a:xfrm>
          <a:prstGeom prst="rect">
            <a:avLst/>
          </a:prstGeom>
        </p:spPr>
        <p:txBody>
          <a:bodyPr wrap="square">
            <a:spAutoFit/>
          </a:bodyPr>
          <a:lstStyle/>
          <a:p>
            <a:r>
              <a:rPr lang="en-GB" sz="2800" dirty="0">
                <a:solidFill>
                  <a:prstClr val="black"/>
                </a:solidFill>
                <a:latin typeface="Calibri"/>
                <a:ea typeface="Calibri" charset="0"/>
                <a:cs typeface="Calibri" charset="0"/>
              </a:rPr>
              <a:t>Humanitarian Principles underline the work of clusters and are a key component of our collective accountability</a:t>
            </a:r>
          </a:p>
        </p:txBody>
      </p:sp>
      <p:pic>
        <p:nvPicPr>
          <p:cNvPr id="19" name="Picture 18"/>
          <p:cNvPicPr>
            <a:picLocks noChangeAspect="1"/>
          </p:cNvPicPr>
          <p:nvPr/>
        </p:nvPicPr>
        <p:blipFill>
          <a:blip r:embed="rId3"/>
          <a:stretch>
            <a:fillRect/>
          </a:stretch>
        </p:blipFill>
        <p:spPr>
          <a:xfrm>
            <a:off x="296519" y="3824738"/>
            <a:ext cx="380185" cy="549548"/>
          </a:xfrm>
          <a:prstGeom prst="rect">
            <a:avLst/>
          </a:prstGeom>
        </p:spPr>
      </p:pic>
      <p:sp>
        <p:nvSpPr>
          <p:cNvPr id="20" name="Rectangle 19"/>
          <p:cNvSpPr/>
          <p:nvPr/>
        </p:nvSpPr>
        <p:spPr>
          <a:xfrm>
            <a:off x="763340" y="3669263"/>
            <a:ext cx="8414128" cy="954107"/>
          </a:xfrm>
          <a:prstGeom prst="rect">
            <a:avLst/>
          </a:prstGeom>
        </p:spPr>
        <p:txBody>
          <a:bodyPr wrap="square">
            <a:spAutoFit/>
          </a:bodyPr>
          <a:lstStyle/>
          <a:p>
            <a:r>
              <a:rPr lang="en-US" sz="2800" dirty="0">
                <a:solidFill>
                  <a:prstClr val="black"/>
                </a:solidFill>
                <a:latin typeface="Calibri"/>
              </a:rPr>
              <a:t>The IASC CAAP and the Core Humanitarian Standard provide a common framework for AAP</a:t>
            </a:r>
            <a:endParaRPr lang="en-US" sz="2800" b="1" dirty="0">
              <a:solidFill>
                <a:prstClr val="black"/>
              </a:solidFill>
              <a:latin typeface="Calibri"/>
            </a:endParaRPr>
          </a:p>
        </p:txBody>
      </p:sp>
      <p:pic>
        <p:nvPicPr>
          <p:cNvPr id="22" name="Picture 21"/>
          <p:cNvPicPr>
            <a:picLocks noChangeAspect="1"/>
          </p:cNvPicPr>
          <p:nvPr/>
        </p:nvPicPr>
        <p:blipFill>
          <a:blip r:embed="rId3"/>
          <a:stretch>
            <a:fillRect/>
          </a:stretch>
        </p:blipFill>
        <p:spPr>
          <a:xfrm>
            <a:off x="296519" y="4830772"/>
            <a:ext cx="380185" cy="549548"/>
          </a:xfrm>
          <a:prstGeom prst="rect">
            <a:avLst/>
          </a:prstGeom>
        </p:spPr>
      </p:pic>
      <p:sp>
        <p:nvSpPr>
          <p:cNvPr id="23" name="Rectangle 22"/>
          <p:cNvSpPr/>
          <p:nvPr/>
        </p:nvSpPr>
        <p:spPr>
          <a:xfrm>
            <a:off x="756444" y="4718088"/>
            <a:ext cx="8363275" cy="954107"/>
          </a:xfrm>
          <a:prstGeom prst="rect">
            <a:avLst/>
          </a:prstGeom>
        </p:spPr>
        <p:txBody>
          <a:bodyPr wrap="square">
            <a:spAutoFit/>
          </a:bodyPr>
          <a:lstStyle/>
          <a:p>
            <a:r>
              <a:rPr lang="en-GB" sz="2800" dirty="0">
                <a:solidFill>
                  <a:prstClr val="black"/>
                </a:solidFill>
                <a:latin typeface="Calibri"/>
              </a:rPr>
              <a:t>Additional Nutrition Cluster guidance reinforces collective approaches to AAP in nutrition in emergencies</a:t>
            </a:r>
            <a:endParaRPr lang="en-US" sz="2800" b="1" dirty="0">
              <a:solidFill>
                <a:prstClr val="black"/>
              </a:solidFill>
              <a:latin typeface="Calibri"/>
            </a:endParaRPr>
          </a:p>
        </p:txBody>
      </p:sp>
      <p:pic>
        <p:nvPicPr>
          <p:cNvPr id="25" name="Picture 24"/>
          <p:cNvPicPr>
            <a:picLocks noChangeAspect="1"/>
          </p:cNvPicPr>
          <p:nvPr/>
        </p:nvPicPr>
        <p:blipFill>
          <a:blip r:embed="rId3"/>
          <a:stretch>
            <a:fillRect/>
          </a:stretch>
        </p:blipFill>
        <p:spPr>
          <a:xfrm>
            <a:off x="316753" y="1634167"/>
            <a:ext cx="380185" cy="549548"/>
          </a:xfrm>
          <a:prstGeom prst="rect">
            <a:avLst/>
          </a:prstGeom>
        </p:spPr>
      </p:pic>
      <p:sp>
        <p:nvSpPr>
          <p:cNvPr id="26" name="Rectangle 25"/>
          <p:cNvSpPr/>
          <p:nvPr/>
        </p:nvSpPr>
        <p:spPr>
          <a:xfrm>
            <a:off x="756444" y="1498522"/>
            <a:ext cx="8414128" cy="954107"/>
          </a:xfrm>
          <a:prstGeom prst="rect">
            <a:avLst/>
          </a:prstGeom>
        </p:spPr>
        <p:txBody>
          <a:bodyPr wrap="square">
            <a:spAutoFit/>
          </a:bodyPr>
          <a:lstStyle/>
          <a:p>
            <a:r>
              <a:rPr lang="en-GB" sz="2800" dirty="0">
                <a:solidFill>
                  <a:prstClr val="black"/>
                </a:solidFill>
                <a:latin typeface="Calibri"/>
                <a:ea typeface="Calibri" charset="0"/>
                <a:cs typeface="Calibri" charset="0"/>
              </a:rPr>
              <a:t>Accountability is the collective responsibility of all aid actors to ensure </a:t>
            </a:r>
            <a:r>
              <a:rPr lang="en-GB" sz="2800" b="1" dirty="0">
                <a:solidFill>
                  <a:prstClr val="black"/>
                </a:solidFill>
                <a:latin typeface="Calibri"/>
                <a:ea typeface="Calibri" charset="0"/>
                <a:cs typeface="Calibri" charset="0"/>
              </a:rPr>
              <a:t>results</a:t>
            </a:r>
            <a:r>
              <a:rPr lang="en-GB" sz="2800" dirty="0">
                <a:solidFill>
                  <a:prstClr val="black"/>
                </a:solidFill>
                <a:latin typeface="Calibri"/>
                <a:ea typeface="Calibri" charset="0"/>
                <a:cs typeface="Calibri" charset="0"/>
              </a:rPr>
              <a:t>, </a:t>
            </a:r>
            <a:r>
              <a:rPr lang="en-GB" sz="2800" b="1" dirty="0">
                <a:solidFill>
                  <a:prstClr val="black"/>
                </a:solidFill>
                <a:latin typeface="Calibri"/>
                <a:ea typeface="Calibri" charset="0"/>
                <a:cs typeface="Calibri" charset="0"/>
              </a:rPr>
              <a:t>rights</a:t>
            </a:r>
            <a:r>
              <a:rPr lang="en-GB" sz="2800" dirty="0">
                <a:solidFill>
                  <a:prstClr val="black"/>
                </a:solidFill>
                <a:latin typeface="Calibri"/>
                <a:ea typeface="Calibri" charset="0"/>
                <a:cs typeface="Calibri" charset="0"/>
              </a:rPr>
              <a:t> and </a:t>
            </a:r>
            <a:r>
              <a:rPr lang="en-GB" sz="2800" b="1" dirty="0">
                <a:solidFill>
                  <a:prstClr val="black"/>
                </a:solidFill>
                <a:latin typeface="Calibri"/>
                <a:ea typeface="Calibri" charset="0"/>
                <a:cs typeface="Calibri" charset="0"/>
              </a:rPr>
              <a:t>relationships</a:t>
            </a:r>
          </a:p>
        </p:txBody>
      </p:sp>
      <p:sp>
        <p:nvSpPr>
          <p:cNvPr id="2" name="Title 1"/>
          <p:cNvSpPr>
            <a:spLocks noGrp="1"/>
          </p:cNvSpPr>
          <p:nvPr>
            <p:ph type="title"/>
          </p:nvPr>
        </p:nvSpPr>
        <p:spPr>
          <a:xfrm>
            <a:off x="26572" y="8519"/>
            <a:ext cx="9144000" cy="1143000"/>
          </a:xfrm>
        </p:spPr>
        <p:txBody>
          <a:bodyPr/>
          <a:lstStyle/>
          <a:p>
            <a:r>
              <a:rPr lang="en-US" sz="6000" dirty="0"/>
              <a:t>Key Messages</a:t>
            </a:r>
          </a:p>
        </p:txBody>
      </p:sp>
    </p:spTree>
    <p:extLst>
      <p:ext uri="{BB962C8B-B14F-4D97-AF65-F5344CB8AC3E}">
        <p14:creationId xmlns:p14="http://schemas.microsoft.com/office/powerpoint/2010/main" val="11131474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left)">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3"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68758" y="1825942"/>
            <a:ext cx="6806484" cy="523220"/>
          </a:xfrm>
          <a:prstGeom prst="rect">
            <a:avLst/>
          </a:prstGeom>
          <a:noFill/>
        </p:spPr>
        <p:txBody>
          <a:bodyPr wrap="square" rtlCol="0">
            <a:spAutoFit/>
          </a:bodyPr>
          <a:lstStyle/>
          <a:p>
            <a:pPr algn="ctr"/>
            <a:r>
              <a:rPr lang="en-GB" sz="2800" dirty="0">
                <a:solidFill>
                  <a:prstClr val="black"/>
                </a:solidFill>
                <a:latin typeface="Calibri"/>
              </a:rPr>
              <a:t>In this session we will look at:</a:t>
            </a:r>
            <a:endParaRPr lang="en-US" sz="2800" b="1" dirty="0">
              <a:solidFill>
                <a:prstClr val="black"/>
              </a:solidFill>
              <a:latin typeface="Calibri"/>
            </a:endParaRPr>
          </a:p>
        </p:txBody>
      </p:sp>
      <p:sp>
        <p:nvSpPr>
          <p:cNvPr id="11" name="TextBox 10"/>
          <p:cNvSpPr txBox="1"/>
          <p:nvPr/>
        </p:nvSpPr>
        <p:spPr>
          <a:xfrm>
            <a:off x="1880316" y="2707099"/>
            <a:ext cx="6806484" cy="461665"/>
          </a:xfrm>
          <a:prstGeom prst="rect">
            <a:avLst/>
          </a:prstGeom>
          <a:noFill/>
        </p:spPr>
        <p:txBody>
          <a:bodyPr wrap="square" rtlCol="0">
            <a:spAutoFit/>
          </a:bodyPr>
          <a:lstStyle/>
          <a:p>
            <a:r>
              <a:rPr lang="en-GB" sz="2400" dirty="0">
                <a:solidFill>
                  <a:prstClr val="black"/>
                </a:solidFill>
                <a:latin typeface="Calibri"/>
              </a:rPr>
              <a:t>The main concepts around AAP</a:t>
            </a:r>
            <a:endParaRPr lang="en-US" sz="2400" dirty="0">
              <a:solidFill>
                <a:prstClr val="black"/>
              </a:solidFill>
              <a:latin typeface="Calibri"/>
            </a:endParaRPr>
          </a:p>
        </p:txBody>
      </p:sp>
      <p:sp>
        <p:nvSpPr>
          <p:cNvPr id="13" name="TextBox 12"/>
          <p:cNvSpPr txBox="1"/>
          <p:nvPr/>
        </p:nvSpPr>
        <p:spPr>
          <a:xfrm>
            <a:off x="1880316" y="3500745"/>
            <a:ext cx="6806484" cy="461665"/>
          </a:xfrm>
          <a:prstGeom prst="rect">
            <a:avLst/>
          </a:prstGeom>
          <a:noFill/>
        </p:spPr>
        <p:txBody>
          <a:bodyPr wrap="square" rtlCol="0">
            <a:spAutoFit/>
          </a:bodyPr>
          <a:lstStyle/>
          <a:p>
            <a:r>
              <a:rPr lang="en-GB" sz="2400" dirty="0">
                <a:solidFill>
                  <a:prstClr val="black"/>
                </a:solidFill>
                <a:latin typeface="Calibri"/>
              </a:rPr>
              <a:t>Key AAP policies and standards for clusters</a:t>
            </a:r>
            <a:endParaRPr lang="en-US" sz="2400" dirty="0">
              <a:solidFill>
                <a:prstClr val="black"/>
              </a:solidFill>
              <a:latin typeface="Calibri"/>
            </a:endParaRPr>
          </a:p>
        </p:txBody>
      </p:sp>
      <p:sp>
        <p:nvSpPr>
          <p:cNvPr id="14" name="TextBox 13"/>
          <p:cNvSpPr txBox="1"/>
          <p:nvPr/>
        </p:nvSpPr>
        <p:spPr>
          <a:xfrm>
            <a:off x="1880316" y="4270086"/>
            <a:ext cx="6806484" cy="461665"/>
          </a:xfrm>
          <a:prstGeom prst="rect">
            <a:avLst/>
          </a:prstGeom>
          <a:noFill/>
        </p:spPr>
        <p:txBody>
          <a:bodyPr wrap="square" rtlCol="0">
            <a:spAutoFit/>
          </a:bodyPr>
          <a:lstStyle/>
          <a:p>
            <a:r>
              <a:rPr lang="en-GB" sz="2400" dirty="0">
                <a:solidFill>
                  <a:prstClr val="black"/>
                </a:solidFill>
                <a:latin typeface="Calibri"/>
              </a:rPr>
              <a:t>Specific Nutrition Cluster AAP guidance </a:t>
            </a:r>
            <a:endParaRPr lang="en-US" sz="2400" b="1" dirty="0">
              <a:solidFill>
                <a:prstClr val="black"/>
              </a:solidFill>
              <a:latin typeface="Calibri"/>
            </a:endParaRPr>
          </a:p>
        </p:txBody>
      </p:sp>
      <p:pic>
        <p:nvPicPr>
          <p:cNvPr id="16" name="Picture 2" descr="Image result for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946" y="2528368"/>
            <a:ext cx="926250" cy="77864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Image result for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946" y="3266921"/>
            <a:ext cx="926250" cy="77864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Image result for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946" y="4065428"/>
            <a:ext cx="926250" cy="77864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sz="4800" dirty="0"/>
              <a:t>Objectives of the Session</a:t>
            </a:r>
          </a:p>
        </p:txBody>
      </p:sp>
    </p:spTree>
    <p:extLst>
      <p:ext uri="{BB962C8B-B14F-4D97-AF65-F5344CB8AC3E}">
        <p14:creationId xmlns:p14="http://schemas.microsoft.com/office/powerpoint/2010/main" val="3226940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576" y="980728"/>
            <a:ext cx="6781800" cy="5854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Title 5"/>
          <p:cNvSpPr>
            <a:spLocks noGrp="1"/>
          </p:cNvSpPr>
          <p:nvPr>
            <p:ph type="title"/>
          </p:nvPr>
        </p:nvSpPr>
        <p:spPr>
          <a:xfrm>
            <a:off x="0" y="-99391"/>
            <a:ext cx="9144000" cy="894985"/>
          </a:xfrm>
          <a:solidFill>
            <a:srgbClr val="C1D150"/>
          </a:solidFill>
        </p:spPr>
        <p:txBody>
          <a:bodyPr vert="horz" lIns="91440" tIns="45720" rIns="91440" bIns="45720" rtlCol="0" anchor="ctr">
            <a:normAutofit/>
          </a:bodyPr>
          <a:lstStyle/>
          <a:p>
            <a:r>
              <a:rPr lang="en-US" sz="3600" b="1" dirty="0"/>
              <a:t>AAP is at the </a:t>
            </a:r>
            <a:r>
              <a:rPr lang="en-US" sz="3600" b="1" dirty="0" err="1"/>
              <a:t>centre</a:t>
            </a:r>
            <a:r>
              <a:rPr lang="en-US" sz="3600" b="1" dirty="0"/>
              <a:t> of the cluster approach </a:t>
            </a:r>
          </a:p>
        </p:txBody>
      </p:sp>
      <p:pic>
        <p:nvPicPr>
          <p:cNvPr id="5" name="Picture 4"/>
          <p:cNvPicPr>
            <a:picLocks noChangeAspect="1"/>
          </p:cNvPicPr>
          <p:nvPr/>
        </p:nvPicPr>
        <p:blipFill>
          <a:blip r:embed="rId4"/>
          <a:stretch>
            <a:fillRect/>
          </a:stretch>
        </p:blipFill>
        <p:spPr>
          <a:xfrm>
            <a:off x="4109852" y="2534284"/>
            <a:ext cx="1952171" cy="1861013"/>
          </a:xfrm>
          <a:prstGeom prst="ellipse">
            <a:avLst/>
          </a:prstGeom>
        </p:spPr>
      </p:pic>
    </p:spTree>
    <p:extLst>
      <p:ext uri="{BB962C8B-B14F-4D97-AF65-F5344CB8AC3E}">
        <p14:creationId xmlns:p14="http://schemas.microsoft.com/office/powerpoint/2010/main" val="37644149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54909334"/>
              </p:ext>
            </p:extLst>
          </p:nvPr>
        </p:nvGraphicFramePr>
        <p:xfrm>
          <a:off x="1065684" y="2101702"/>
          <a:ext cx="7250732" cy="3809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38100" y="1305170"/>
            <a:ext cx="2662064" cy="2308324"/>
          </a:xfrm>
          <a:prstGeom prst="rect">
            <a:avLst/>
          </a:prstGeom>
          <a:noFill/>
        </p:spPr>
        <p:txBody>
          <a:bodyPr wrap="square" rtlCol="0">
            <a:spAutoFit/>
          </a:bodyPr>
          <a:lstStyle/>
          <a:p>
            <a:r>
              <a:rPr lang="en-US" sz="2400" dirty="0">
                <a:solidFill>
                  <a:prstClr val="black"/>
                </a:solidFill>
                <a:latin typeface="Calibri"/>
                <a:cs typeface="Calibri"/>
              </a:rPr>
              <a:t>It’s about respecting and supporting affected people to exercise their </a:t>
            </a:r>
            <a:r>
              <a:rPr lang="en-US" sz="2400" b="1" dirty="0">
                <a:solidFill>
                  <a:prstClr val="black"/>
                </a:solidFill>
                <a:latin typeface="Calibri"/>
                <a:cs typeface="Calibri"/>
              </a:rPr>
              <a:t>RIGHTS </a:t>
            </a:r>
            <a:r>
              <a:rPr lang="en-US" sz="2400" dirty="0">
                <a:solidFill>
                  <a:prstClr val="black"/>
                </a:solidFill>
                <a:latin typeface="Calibri"/>
                <a:cs typeface="Calibri"/>
              </a:rPr>
              <a:t>and dignity. </a:t>
            </a:r>
            <a:endParaRPr lang="en-US" sz="2400" b="1" dirty="0">
              <a:solidFill>
                <a:prstClr val="black"/>
              </a:solidFill>
              <a:latin typeface="Calibri"/>
              <a:cs typeface="Calibri"/>
            </a:endParaRPr>
          </a:p>
        </p:txBody>
      </p:sp>
      <p:sp>
        <p:nvSpPr>
          <p:cNvPr id="6" name="TextBox 5"/>
          <p:cNvSpPr txBox="1"/>
          <p:nvPr/>
        </p:nvSpPr>
        <p:spPr>
          <a:xfrm>
            <a:off x="5985924" y="1057509"/>
            <a:ext cx="2895600" cy="1938992"/>
          </a:xfrm>
          <a:prstGeom prst="rect">
            <a:avLst/>
          </a:prstGeom>
          <a:noFill/>
        </p:spPr>
        <p:txBody>
          <a:bodyPr wrap="square" rtlCol="0">
            <a:spAutoFit/>
          </a:bodyPr>
          <a:lstStyle/>
          <a:p>
            <a:r>
              <a:rPr lang="en-US" sz="2400" dirty="0">
                <a:solidFill>
                  <a:prstClr val="black"/>
                </a:solidFill>
                <a:latin typeface="Calibri"/>
                <a:cs typeface="Calibri"/>
              </a:rPr>
              <a:t>It’s about sustainable</a:t>
            </a:r>
            <a:r>
              <a:rPr lang="en-US" sz="2400" b="1" dirty="0">
                <a:solidFill>
                  <a:prstClr val="black"/>
                </a:solidFill>
                <a:latin typeface="Calibri"/>
                <a:cs typeface="Calibri"/>
              </a:rPr>
              <a:t> RESULTS </a:t>
            </a:r>
            <a:r>
              <a:rPr lang="en-US" sz="2400" dirty="0">
                <a:solidFill>
                  <a:prstClr val="black"/>
                </a:solidFill>
                <a:latin typeface="Calibri"/>
                <a:cs typeface="Calibri"/>
              </a:rPr>
              <a:t>that meet the affected people’s needs priorities and preferences</a:t>
            </a:r>
          </a:p>
        </p:txBody>
      </p:sp>
      <p:sp>
        <p:nvSpPr>
          <p:cNvPr id="7" name="TextBox 6"/>
          <p:cNvSpPr txBox="1"/>
          <p:nvPr/>
        </p:nvSpPr>
        <p:spPr>
          <a:xfrm>
            <a:off x="5985924" y="4511169"/>
            <a:ext cx="3158076" cy="2308324"/>
          </a:xfrm>
          <a:prstGeom prst="rect">
            <a:avLst/>
          </a:prstGeom>
          <a:noFill/>
        </p:spPr>
        <p:txBody>
          <a:bodyPr wrap="square" rtlCol="0">
            <a:spAutoFit/>
          </a:bodyPr>
          <a:lstStyle/>
          <a:p>
            <a:r>
              <a:rPr lang="en-US" sz="2400" dirty="0">
                <a:solidFill>
                  <a:prstClr val="black"/>
                </a:solidFill>
                <a:latin typeface="Calibri"/>
                <a:cs typeface="Calibri"/>
              </a:rPr>
              <a:t>It’s about leveraging our </a:t>
            </a:r>
            <a:r>
              <a:rPr lang="en-US" sz="2400" b="1" dirty="0">
                <a:solidFill>
                  <a:prstClr val="black"/>
                </a:solidFill>
                <a:latin typeface="Calibri"/>
                <a:cs typeface="Calibri"/>
              </a:rPr>
              <a:t>RELATIONSHIPS </a:t>
            </a:r>
            <a:r>
              <a:rPr lang="en-US" sz="2400" dirty="0">
                <a:solidFill>
                  <a:prstClr val="black"/>
                </a:solidFill>
                <a:latin typeface="Calibri"/>
                <a:cs typeface="Calibri"/>
              </a:rPr>
              <a:t> with partners to address needs and support local capacities and resilience</a:t>
            </a:r>
          </a:p>
        </p:txBody>
      </p:sp>
      <p:sp>
        <p:nvSpPr>
          <p:cNvPr id="2" name="Title 1"/>
          <p:cNvSpPr>
            <a:spLocks noGrp="1"/>
          </p:cNvSpPr>
          <p:nvPr>
            <p:ph type="title"/>
          </p:nvPr>
        </p:nvSpPr>
        <p:spPr>
          <a:xfrm>
            <a:off x="15212" y="-10750"/>
            <a:ext cx="9144000" cy="1143000"/>
          </a:xfrm>
        </p:spPr>
        <p:txBody>
          <a:bodyPr>
            <a:normAutofit/>
          </a:bodyPr>
          <a:lstStyle/>
          <a:p>
            <a:r>
              <a:rPr lang="en-US" sz="4800" dirty="0"/>
              <a:t>Putting People at the Centre</a:t>
            </a:r>
          </a:p>
        </p:txBody>
      </p:sp>
    </p:spTree>
    <p:extLst>
      <p:ext uri="{BB962C8B-B14F-4D97-AF65-F5344CB8AC3E}">
        <p14:creationId xmlns:p14="http://schemas.microsoft.com/office/powerpoint/2010/main" val="11323861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050472" y="2112452"/>
          <a:ext cx="6934200" cy="3809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641872" y="1251152"/>
            <a:ext cx="3314151" cy="1631216"/>
          </a:xfrm>
          <a:prstGeom prst="rect">
            <a:avLst/>
          </a:prstGeom>
          <a:noFill/>
        </p:spPr>
        <p:txBody>
          <a:bodyPr wrap="square" rtlCol="0">
            <a:spAutoFit/>
          </a:bodyPr>
          <a:lstStyle/>
          <a:p>
            <a:r>
              <a:rPr lang="en-US" sz="2000" b="1" dirty="0">
                <a:solidFill>
                  <a:prstClr val="black"/>
                </a:solidFill>
                <a:latin typeface="Calibri"/>
                <a:cs typeface="Calibri"/>
              </a:rPr>
              <a:t>Shared responsibility </a:t>
            </a:r>
            <a:r>
              <a:rPr lang="en-US" sz="2000" dirty="0">
                <a:solidFill>
                  <a:prstClr val="black"/>
                </a:solidFill>
                <a:latin typeface="Calibri"/>
                <a:cs typeface="Calibri"/>
              </a:rPr>
              <a:t>to work towards for timely, relevant, appropriate, </a:t>
            </a:r>
            <a:r>
              <a:rPr lang="en-US" sz="2000" b="1" dirty="0">
                <a:solidFill>
                  <a:prstClr val="black"/>
                </a:solidFill>
                <a:latin typeface="Calibri"/>
                <a:cs typeface="Calibri"/>
              </a:rPr>
              <a:t>RESULTS</a:t>
            </a:r>
            <a:r>
              <a:rPr lang="en-US" sz="2000" dirty="0">
                <a:solidFill>
                  <a:prstClr val="black"/>
                </a:solidFill>
                <a:latin typeface="Calibri"/>
                <a:cs typeface="Calibri"/>
              </a:rPr>
              <a:t> that </a:t>
            </a:r>
            <a:r>
              <a:rPr lang="en-US" sz="2000" dirty="0" err="1">
                <a:solidFill>
                  <a:prstClr val="black"/>
                </a:solidFill>
                <a:latin typeface="Calibri"/>
                <a:cs typeface="Calibri"/>
              </a:rPr>
              <a:t>maximise</a:t>
            </a:r>
            <a:r>
              <a:rPr lang="en-US" sz="2000" dirty="0">
                <a:solidFill>
                  <a:prstClr val="black"/>
                </a:solidFill>
                <a:latin typeface="Calibri"/>
                <a:cs typeface="Calibri"/>
              </a:rPr>
              <a:t> coverage and </a:t>
            </a:r>
            <a:r>
              <a:rPr lang="en-US" sz="2000" dirty="0" err="1">
                <a:solidFill>
                  <a:prstClr val="black"/>
                </a:solidFill>
                <a:latin typeface="Calibri"/>
                <a:cs typeface="Calibri"/>
              </a:rPr>
              <a:t>minimise</a:t>
            </a:r>
            <a:r>
              <a:rPr lang="en-US" sz="2000" dirty="0">
                <a:solidFill>
                  <a:prstClr val="black"/>
                </a:solidFill>
                <a:latin typeface="Calibri"/>
                <a:cs typeface="Calibri"/>
              </a:rPr>
              <a:t> gaps</a:t>
            </a:r>
            <a:r>
              <a:rPr lang="en-US" sz="2000" b="1" dirty="0">
                <a:solidFill>
                  <a:prstClr val="black"/>
                </a:solidFill>
                <a:latin typeface="Calibri"/>
                <a:cs typeface="Calibri"/>
              </a:rPr>
              <a:t>.</a:t>
            </a:r>
            <a:endParaRPr lang="en-US" sz="2000" dirty="0">
              <a:solidFill>
                <a:prstClr val="black"/>
              </a:solidFill>
              <a:latin typeface="Calibri"/>
              <a:cs typeface="Calibri"/>
            </a:endParaRPr>
          </a:p>
        </p:txBody>
      </p:sp>
      <p:sp>
        <p:nvSpPr>
          <p:cNvPr id="12" name="TextBox 11"/>
          <p:cNvSpPr txBox="1"/>
          <p:nvPr/>
        </p:nvSpPr>
        <p:spPr>
          <a:xfrm>
            <a:off x="34925" y="4094597"/>
            <a:ext cx="3385911" cy="2246769"/>
          </a:xfrm>
          <a:prstGeom prst="rect">
            <a:avLst/>
          </a:prstGeom>
          <a:noFill/>
        </p:spPr>
        <p:txBody>
          <a:bodyPr wrap="square" rtlCol="0">
            <a:spAutoFit/>
          </a:bodyPr>
          <a:lstStyle/>
          <a:p>
            <a:r>
              <a:rPr lang="en-US" sz="2000" b="1" dirty="0">
                <a:solidFill>
                  <a:prstClr val="black"/>
                </a:solidFill>
                <a:latin typeface="Calibri"/>
                <a:cs typeface="Calibri"/>
              </a:rPr>
              <a:t>Shared responsibility </a:t>
            </a:r>
            <a:r>
              <a:rPr lang="en-US" sz="2000" dirty="0">
                <a:solidFill>
                  <a:prstClr val="black"/>
                </a:solidFill>
                <a:latin typeface="Calibri"/>
                <a:cs typeface="Calibri"/>
              </a:rPr>
              <a:t>to protect the </a:t>
            </a:r>
            <a:r>
              <a:rPr lang="en-US" sz="2000" b="1" dirty="0">
                <a:solidFill>
                  <a:prstClr val="black"/>
                </a:solidFill>
                <a:latin typeface="Calibri"/>
                <a:cs typeface="Calibri"/>
              </a:rPr>
              <a:t>RIGHTS </a:t>
            </a:r>
            <a:r>
              <a:rPr lang="en-US" sz="2000" dirty="0">
                <a:solidFill>
                  <a:prstClr val="black"/>
                </a:solidFill>
                <a:latin typeface="Calibri"/>
                <a:cs typeface="Calibri"/>
              </a:rPr>
              <a:t>and dignity of affected people, including the right to access, protection, quality, coordinated responses, participation and two-way communication.</a:t>
            </a:r>
            <a:endParaRPr lang="en-US" sz="2000" b="1" dirty="0">
              <a:solidFill>
                <a:prstClr val="black"/>
              </a:solidFill>
              <a:latin typeface="Calibri"/>
              <a:cs typeface="Calibri"/>
            </a:endParaRPr>
          </a:p>
        </p:txBody>
      </p:sp>
      <p:sp>
        <p:nvSpPr>
          <p:cNvPr id="13" name="TextBox 12"/>
          <p:cNvSpPr txBox="1"/>
          <p:nvPr/>
        </p:nvSpPr>
        <p:spPr>
          <a:xfrm>
            <a:off x="5791200" y="4786447"/>
            <a:ext cx="2895600" cy="1938992"/>
          </a:xfrm>
          <a:prstGeom prst="rect">
            <a:avLst/>
          </a:prstGeom>
          <a:noFill/>
        </p:spPr>
        <p:txBody>
          <a:bodyPr wrap="square" rtlCol="0">
            <a:spAutoFit/>
          </a:bodyPr>
          <a:lstStyle/>
          <a:p>
            <a:r>
              <a:rPr lang="en-US" sz="2000" b="1" dirty="0">
                <a:solidFill>
                  <a:prstClr val="black"/>
                </a:solidFill>
                <a:latin typeface="Calibri"/>
                <a:cs typeface="Calibri"/>
              </a:rPr>
              <a:t>Shared responsibility </a:t>
            </a:r>
            <a:r>
              <a:rPr lang="en-US" sz="2000" dirty="0">
                <a:solidFill>
                  <a:prstClr val="black"/>
                </a:solidFill>
                <a:latin typeface="Calibri"/>
                <a:cs typeface="Calibri"/>
              </a:rPr>
              <a:t>to promote effective and equitable </a:t>
            </a:r>
            <a:r>
              <a:rPr lang="en-US" sz="2000" b="1" dirty="0">
                <a:solidFill>
                  <a:prstClr val="black"/>
                </a:solidFill>
                <a:latin typeface="Calibri"/>
                <a:cs typeface="Calibri"/>
              </a:rPr>
              <a:t>RELATIONSHIPS</a:t>
            </a:r>
            <a:r>
              <a:rPr lang="en-US" sz="2000" dirty="0">
                <a:solidFill>
                  <a:prstClr val="black"/>
                </a:solidFill>
                <a:latin typeface="Calibri"/>
                <a:cs typeface="Calibri"/>
              </a:rPr>
              <a:t> between communities, aid provider and local national actors.</a:t>
            </a:r>
          </a:p>
        </p:txBody>
      </p:sp>
      <p:sp>
        <p:nvSpPr>
          <p:cNvPr id="7" name="Rectangle 18"/>
          <p:cNvSpPr txBox="1">
            <a:spLocks noChangeArrowheads="1"/>
          </p:cNvSpPr>
          <p:nvPr/>
        </p:nvSpPr>
        <p:spPr>
          <a:xfrm>
            <a:off x="0" y="0"/>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1760">
              <a:defRPr/>
            </a:pPr>
            <a:r>
              <a:rPr lang="en-GB" b="1" dirty="0">
                <a:solidFill>
                  <a:prstClr val="black"/>
                </a:solidFill>
                <a:latin typeface="Calibri"/>
              </a:rPr>
              <a:t>Collective accountability</a:t>
            </a:r>
          </a:p>
        </p:txBody>
      </p:sp>
      <p:sp>
        <p:nvSpPr>
          <p:cNvPr id="8" name="TextBox 7"/>
          <p:cNvSpPr txBox="1"/>
          <p:nvPr/>
        </p:nvSpPr>
        <p:spPr>
          <a:xfrm>
            <a:off x="291592" y="1251152"/>
            <a:ext cx="3385911" cy="1446550"/>
          </a:xfrm>
          <a:prstGeom prst="rect">
            <a:avLst/>
          </a:prstGeom>
          <a:noFill/>
        </p:spPr>
        <p:txBody>
          <a:bodyPr wrap="square" rtlCol="0">
            <a:spAutoFit/>
          </a:bodyPr>
          <a:lstStyle/>
          <a:p>
            <a:r>
              <a:rPr lang="en-US" sz="2200" i="1" dirty="0">
                <a:solidFill>
                  <a:prstClr val="black"/>
                </a:solidFill>
                <a:latin typeface="Calibri"/>
                <a:cs typeface="Calibri"/>
              </a:rPr>
              <a:t>Evolution of the humanitarian system has been towards greater </a:t>
            </a:r>
            <a:r>
              <a:rPr lang="en-US" sz="2200" b="1" i="1" dirty="0">
                <a:solidFill>
                  <a:prstClr val="black"/>
                </a:solidFill>
                <a:latin typeface="Calibri"/>
                <a:cs typeface="Calibri"/>
              </a:rPr>
              <a:t>collective accountability </a:t>
            </a:r>
          </a:p>
        </p:txBody>
      </p:sp>
    </p:spTree>
    <p:extLst>
      <p:ext uri="{BB962C8B-B14F-4D97-AF65-F5344CB8AC3E}">
        <p14:creationId xmlns:p14="http://schemas.microsoft.com/office/powerpoint/2010/main" val="7747056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A264-3792-413D-8BAA-312BF415F2E3}"/>
              </a:ext>
            </a:extLst>
          </p:cNvPr>
          <p:cNvSpPr>
            <a:spLocks noGrp="1"/>
          </p:cNvSpPr>
          <p:nvPr>
            <p:ph type="title"/>
          </p:nvPr>
        </p:nvSpPr>
        <p:spPr/>
        <p:txBody>
          <a:bodyPr/>
          <a:lstStyle/>
          <a:p>
            <a:r>
              <a:rPr lang="en-US" dirty="0"/>
              <a:t>Humanitarian Principles</a:t>
            </a:r>
          </a:p>
        </p:txBody>
      </p:sp>
      <p:graphicFrame>
        <p:nvGraphicFramePr>
          <p:cNvPr id="5" name="Table 5">
            <a:extLst>
              <a:ext uri="{FF2B5EF4-FFF2-40B4-BE49-F238E27FC236}">
                <a16:creationId xmlns:a16="http://schemas.microsoft.com/office/drawing/2014/main" id="{BEE05C1C-F2A0-4F52-8E06-46C65C5A1B55}"/>
              </a:ext>
            </a:extLst>
          </p:cNvPr>
          <p:cNvGraphicFramePr>
            <a:graphicFrameLocks noGrp="1"/>
          </p:cNvGraphicFramePr>
          <p:nvPr>
            <p:extLst>
              <p:ext uri="{D42A27DB-BD31-4B8C-83A1-F6EECF244321}">
                <p14:modId xmlns:p14="http://schemas.microsoft.com/office/powerpoint/2010/main" val="4025212986"/>
              </p:ext>
            </p:extLst>
          </p:nvPr>
        </p:nvGraphicFramePr>
        <p:xfrm>
          <a:off x="-27289" y="1720335"/>
          <a:ext cx="9198577" cy="4447992"/>
        </p:xfrm>
        <a:graphic>
          <a:graphicData uri="http://schemas.openxmlformats.org/drawingml/2006/table">
            <a:tbl>
              <a:tblPr firstRow="1" bandRow="1">
                <a:tableStyleId>{5C22544A-7EE6-4342-B048-85BDC9FD1C3A}</a:tableStyleId>
              </a:tblPr>
              <a:tblGrid>
                <a:gridCol w="2246614">
                  <a:extLst>
                    <a:ext uri="{9D8B030D-6E8A-4147-A177-3AD203B41FA5}">
                      <a16:colId xmlns:a16="http://schemas.microsoft.com/office/drawing/2014/main" val="1360281923"/>
                    </a:ext>
                  </a:extLst>
                </a:gridCol>
                <a:gridCol w="2246614">
                  <a:extLst>
                    <a:ext uri="{9D8B030D-6E8A-4147-A177-3AD203B41FA5}">
                      <a16:colId xmlns:a16="http://schemas.microsoft.com/office/drawing/2014/main" val="1063169620"/>
                    </a:ext>
                  </a:extLst>
                </a:gridCol>
                <a:gridCol w="2486025">
                  <a:extLst>
                    <a:ext uri="{9D8B030D-6E8A-4147-A177-3AD203B41FA5}">
                      <a16:colId xmlns:a16="http://schemas.microsoft.com/office/drawing/2014/main" val="3274635088"/>
                    </a:ext>
                  </a:extLst>
                </a:gridCol>
                <a:gridCol w="2219324">
                  <a:extLst>
                    <a:ext uri="{9D8B030D-6E8A-4147-A177-3AD203B41FA5}">
                      <a16:colId xmlns:a16="http://schemas.microsoft.com/office/drawing/2014/main" val="2794910005"/>
                    </a:ext>
                  </a:extLst>
                </a:gridCol>
              </a:tblGrid>
              <a:tr h="531805">
                <a:tc>
                  <a:txBody>
                    <a:bodyPr/>
                    <a:lstStyle/>
                    <a:p>
                      <a:pPr algn="ctr">
                        <a:buNone/>
                      </a:pPr>
                      <a:r>
                        <a:rPr lang="en-US" sz="2400" dirty="0"/>
                        <a:t>Humanity </a:t>
                      </a:r>
                    </a:p>
                  </a:txBody>
                  <a:tcPr/>
                </a:tc>
                <a:tc>
                  <a:txBody>
                    <a:bodyPr/>
                    <a:lstStyle/>
                    <a:p>
                      <a:pPr algn="ctr">
                        <a:buNone/>
                      </a:pPr>
                      <a:r>
                        <a:rPr lang="en-US" sz="2400" dirty="0"/>
                        <a:t>Neutrality</a:t>
                      </a:r>
                    </a:p>
                  </a:txBody>
                  <a:tcPr/>
                </a:tc>
                <a:tc>
                  <a:txBody>
                    <a:bodyPr/>
                    <a:lstStyle/>
                    <a:p>
                      <a:pPr algn="ctr">
                        <a:buNone/>
                      </a:pPr>
                      <a:r>
                        <a:rPr lang="en-US" sz="2400" dirty="0"/>
                        <a:t>Impartiality</a:t>
                      </a:r>
                    </a:p>
                  </a:txBody>
                  <a:tcPr/>
                </a:tc>
                <a:tc>
                  <a:txBody>
                    <a:bodyPr/>
                    <a:lstStyle/>
                    <a:p>
                      <a:pPr algn="ctr">
                        <a:buNone/>
                      </a:pPr>
                      <a:r>
                        <a:rPr lang="en-US" sz="2400" dirty="0"/>
                        <a:t>Independence</a:t>
                      </a:r>
                    </a:p>
                  </a:txBody>
                  <a:tcPr/>
                </a:tc>
                <a:extLst>
                  <a:ext uri="{0D108BD9-81ED-4DB2-BD59-A6C34878D82A}">
                    <a16:rowId xmlns:a16="http://schemas.microsoft.com/office/drawing/2014/main" val="1703688427"/>
                  </a:ext>
                </a:extLst>
              </a:tr>
              <a:tr h="3916187">
                <a:tc>
                  <a:txBody>
                    <a:bodyPr/>
                    <a:lstStyle/>
                    <a:p>
                      <a:pPr>
                        <a:buNone/>
                      </a:pPr>
                      <a:r>
                        <a:rPr lang="en-US" sz="2000" dirty="0"/>
                        <a:t>Human suffering must be addressed wherever it is found. The purpose of humanitarian action is to protect life and </a:t>
                      </a:r>
                      <a:r>
                        <a:rPr lang="en-US" sz="2000" dirty="0" err="1"/>
                        <a:t>heath</a:t>
                      </a:r>
                      <a:r>
                        <a:rPr lang="en-US" sz="2000" dirty="0"/>
                        <a:t> and ensure respect for human beings.</a:t>
                      </a:r>
                    </a:p>
                  </a:txBody>
                  <a:tcPr/>
                </a:tc>
                <a:tc>
                  <a:txBody>
                    <a:bodyPr/>
                    <a:lstStyle/>
                    <a:p>
                      <a:pPr>
                        <a:buNone/>
                      </a:pPr>
                      <a:r>
                        <a:rPr lang="en-US" sz="2000" dirty="0"/>
                        <a:t>Humanitarian actors must not take sides in hostilities or engage in controversies of a political, racial, religious or </a:t>
                      </a:r>
                      <a:r>
                        <a:rPr lang="en-US" sz="2000" dirty="0" err="1"/>
                        <a:t>idealogical</a:t>
                      </a:r>
                      <a:r>
                        <a:rPr lang="en-US" sz="2000" dirty="0"/>
                        <a:t> nature.</a:t>
                      </a:r>
                    </a:p>
                  </a:txBody>
                  <a:tcPr/>
                </a:tc>
                <a:tc>
                  <a:txBody>
                    <a:bodyPr/>
                    <a:lstStyle/>
                    <a:p>
                      <a:pPr>
                        <a:buNone/>
                      </a:pPr>
                      <a:r>
                        <a:rPr lang="en-US" sz="2000" dirty="0"/>
                        <a:t>Humanitarian action must be carried out on the basis on need along, giving priority to the most urgent cases of distress and making no distinctions on the base of nationality, race, gender, religious belief, class or political opinions.</a:t>
                      </a:r>
                    </a:p>
                  </a:txBody>
                  <a:tcPr/>
                </a:tc>
                <a:tc>
                  <a:txBody>
                    <a:bodyPr/>
                    <a:lstStyle/>
                    <a:p>
                      <a:pPr>
                        <a:buNone/>
                      </a:pPr>
                      <a:r>
                        <a:rPr lang="en-US" sz="2000" dirty="0"/>
                        <a:t>Humanitarian action must be autonomous from the political, economic, military or other objectives that any actor may hold with regard to areas where humanitarian action is being implemented.</a:t>
                      </a:r>
                    </a:p>
                  </a:txBody>
                  <a:tcPr/>
                </a:tc>
                <a:extLst>
                  <a:ext uri="{0D108BD9-81ED-4DB2-BD59-A6C34878D82A}">
                    <a16:rowId xmlns:a16="http://schemas.microsoft.com/office/drawing/2014/main" val="1212771427"/>
                  </a:ext>
                </a:extLst>
              </a:tr>
            </a:tbl>
          </a:graphicData>
        </a:graphic>
      </p:graphicFrame>
    </p:spTree>
    <p:extLst>
      <p:ext uri="{BB962C8B-B14F-4D97-AF65-F5344CB8AC3E}">
        <p14:creationId xmlns:p14="http://schemas.microsoft.com/office/powerpoint/2010/main" val="47473920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p:cNvSpPr>
            <a:spLocks noGrp="1" noChangeArrowheads="1"/>
          </p:cNvSpPr>
          <p:nvPr>
            <p:ph type="title"/>
          </p:nvPr>
        </p:nvSpPr>
        <p:spPr>
          <a:solidFill>
            <a:srgbClr val="C1D150"/>
          </a:solidFill>
        </p:spPr>
        <p:txBody>
          <a:bodyPr rtlCol="0">
            <a:normAutofit/>
          </a:bodyPr>
          <a:lstStyle/>
          <a:p>
            <a:pPr defTabSz="891760">
              <a:defRPr/>
            </a:pPr>
            <a:r>
              <a:rPr lang="en-GB" b="1" dirty="0">
                <a:latin typeface="Calibri" panose="020F0502020204030204" pitchFamily="34" charset="0"/>
              </a:rPr>
              <a:t>IASC Commitments to AAP (CAAP)</a:t>
            </a:r>
          </a:p>
        </p:txBody>
      </p:sp>
      <p:graphicFrame>
        <p:nvGraphicFramePr>
          <p:cNvPr id="2" name="Diagram 1"/>
          <p:cNvGraphicFramePr/>
          <p:nvPr>
            <p:extLst>
              <p:ext uri="{D42A27DB-BD31-4B8C-83A1-F6EECF244321}">
                <p14:modId xmlns:p14="http://schemas.microsoft.com/office/powerpoint/2010/main" val="1732670270"/>
              </p:ext>
            </p:extLst>
          </p:nvPr>
        </p:nvGraphicFramePr>
        <p:xfrm>
          <a:off x="284148" y="1116685"/>
          <a:ext cx="8575704" cy="5268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44697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5BB4B3F3-711B-4F62-8577-CD8B1827F180}"/>
                                            </p:graphicEl>
                                          </p:spTgt>
                                        </p:tgtEl>
                                        <p:attrNameLst>
                                          <p:attrName>style.visibility</p:attrName>
                                        </p:attrNameLst>
                                      </p:cBhvr>
                                      <p:to>
                                        <p:strVal val="visible"/>
                                      </p:to>
                                    </p:set>
                                    <p:animEffect transition="in" filter="wipe(up)">
                                      <p:cBhvr>
                                        <p:cTn id="7" dur="500"/>
                                        <p:tgtEl>
                                          <p:spTgt spid="2">
                                            <p:graphicEl>
                                              <a:dgm id="{5BB4B3F3-711B-4F62-8577-CD8B1827F180}"/>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graphicEl>
                                              <a:dgm id="{A85F733A-BF94-4CE2-A538-3CC1850EEEB8}"/>
                                            </p:graphicEl>
                                          </p:spTgt>
                                        </p:tgtEl>
                                        <p:attrNameLst>
                                          <p:attrName>style.visibility</p:attrName>
                                        </p:attrNameLst>
                                      </p:cBhvr>
                                      <p:to>
                                        <p:strVal val="visible"/>
                                      </p:to>
                                    </p:set>
                                    <p:animEffect transition="in" filter="wipe(up)">
                                      <p:cBhvr>
                                        <p:cTn id="11" dur="500"/>
                                        <p:tgtEl>
                                          <p:spTgt spid="2">
                                            <p:graphicEl>
                                              <a:dgm id="{A85F733A-BF94-4CE2-A538-3CC1850EEEB8}"/>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graphicEl>
                                              <a:dgm id="{1C1D112D-0B4C-453A-9622-3FDFFE7372B2}"/>
                                            </p:graphicEl>
                                          </p:spTgt>
                                        </p:tgtEl>
                                        <p:attrNameLst>
                                          <p:attrName>style.visibility</p:attrName>
                                        </p:attrNameLst>
                                      </p:cBhvr>
                                      <p:to>
                                        <p:strVal val="visible"/>
                                      </p:to>
                                    </p:set>
                                    <p:animEffect transition="in" filter="wipe(up)">
                                      <p:cBhvr>
                                        <p:cTn id="15" dur="500"/>
                                        <p:tgtEl>
                                          <p:spTgt spid="2">
                                            <p:graphicEl>
                                              <a:dgm id="{1C1D112D-0B4C-453A-9622-3FDFFE7372B2}"/>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
                                            <p:graphicEl>
                                              <a:dgm id="{0C2BA9EA-E6CF-4B8A-9399-53CEF8E60312}"/>
                                            </p:graphicEl>
                                          </p:spTgt>
                                        </p:tgtEl>
                                        <p:attrNameLst>
                                          <p:attrName>style.visibility</p:attrName>
                                        </p:attrNameLst>
                                      </p:cBhvr>
                                      <p:to>
                                        <p:strVal val="visible"/>
                                      </p:to>
                                    </p:set>
                                    <p:animEffect transition="in" filter="wipe(up)">
                                      <p:cBhvr>
                                        <p:cTn id="19" dur="500"/>
                                        <p:tgtEl>
                                          <p:spTgt spid="2">
                                            <p:graphicEl>
                                              <a:dgm id="{0C2BA9EA-E6CF-4B8A-9399-53CEF8E60312}"/>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
                                            <p:graphicEl>
                                              <a:dgm id="{66E99500-B4DD-4B8C-B919-259A8C990CE9}"/>
                                            </p:graphicEl>
                                          </p:spTgt>
                                        </p:tgtEl>
                                        <p:attrNameLst>
                                          <p:attrName>style.visibility</p:attrName>
                                        </p:attrNameLst>
                                      </p:cBhvr>
                                      <p:to>
                                        <p:strVal val="visible"/>
                                      </p:to>
                                    </p:set>
                                    <p:animEffect transition="in" filter="wipe(up)">
                                      <p:cBhvr>
                                        <p:cTn id="23" dur="500"/>
                                        <p:tgtEl>
                                          <p:spTgt spid="2">
                                            <p:graphicEl>
                                              <a:dgm id="{66E99500-B4DD-4B8C-B919-259A8C990CE9}"/>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
                                            <p:graphicEl>
                                              <a:dgm id="{3FCA58A4-D564-4E76-BF01-0E66216F9825}"/>
                                            </p:graphicEl>
                                          </p:spTgt>
                                        </p:tgtEl>
                                        <p:attrNameLst>
                                          <p:attrName>style.visibility</p:attrName>
                                        </p:attrNameLst>
                                      </p:cBhvr>
                                      <p:to>
                                        <p:strVal val="visible"/>
                                      </p:to>
                                    </p:set>
                                    <p:animEffect transition="in" filter="wipe(up)">
                                      <p:cBhvr>
                                        <p:cTn id="27" dur="500"/>
                                        <p:tgtEl>
                                          <p:spTgt spid="2">
                                            <p:graphicEl>
                                              <a:dgm id="{3FCA58A4-D564-4E76-BF01-0E66216F9825}"/>
                                            </p:graphic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
                                            <p:graphicEl>
                                              <a:dgm id="{69820670-E7AA-4620-BDE6-3D85AFB841B2}"/>
                                            </p:graphicEl>
                                          </p:spTgt>
                                        </p:tgtEl>
                                        <p:attrNameLst>
                                          <p:attrName>style.visibility</p:attrName>
                                        </p:attrNameLst>
                                      </p:cBhvr>
                                      <p:to>
                                        <p:strVal val="visible"/>
                                      </p:to>
                                    </p:set>
                                    <p:animEffect transition="in" filter="wipe(up)">
                                      <p:cBhvr>
                                        <p:cTn id="31" dur="500"/>
                                        <p:tgtEl>
                                          <p:spTgt spid="2">
                                            <p:graphicEl>
                                              <a:dgm id="{69820670-E7AA-4620-BDE6-3D85AFB841B2}"/>
                                            </p:graphic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
                                            <p:graphicEl>
                                              <a:dgm id="{B32230EA-64A6-49A8-9B11-D1DCB43917B3}"/>
                                            </p:graphicEl>
                                          </p:spTgt>
                                        </p:tgtEl>
                                        <p:attrNameLst>
                                          <p:attrName>style.visibility</p:attrName>
                                        </p:attrNameLst>
                                      </p:cBhvr>
                                      <p:to>
                                        <p:strVal val="visible"/>
                                      </p:to>
                                    </p:set>
                                    <p:animEffect transition="in" filter="wipe(up)">
                                      <p:cBhvr>
                                        <p:cTn id="35" dur="500"/>
                                        <p:tgtEl>
                                          <p:spTgt spid="2">
                                            <p:graphicEl>
                                              <a:dgm id="{B32230EA-64A6-49A8-9B11-D1DCB43917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8"/>
          <p:cNvSpPr>
            <a:spLocks noGrp="1" noChangeArrowheads="1"/>
          </p:cNvSpPr>
          <p:nvPr>
            <p:ph type="title"/>
          </p:nvPr>
        </p:nvSpPr>
        <p:spPr>
          <a:solidFill>
            <a:srgbClr val="C1D150"/>
          </a:solidFill>
        </p:spPr>
        <p:txBody>
          <a:bodyPr rtlCol="0">
            <a:noAutofit/>
          </a:bodyPr>
          <a:lstStyle/>
          <a:p>
            <a:pPr defTabSz="891760">
              <a:defRPr/>
            </a:pPr>
            <a:r>
              <a:rPr lang="en-GB" b="1" dirty="0">
                <a:latin typeface="Calibri" panose="020F0502020204030204" pitchFamily="34" charset="0"/>
              </a:rPr>
              <a:t>Core Humanitarian Standard </a:t>
            </a:r>
            <a:br>
              <a:rPr lang="en-GB" b="1" dirty="0">
                <a:latin typeface="Calibri" panose="020F0502020204030204" pitchFamily="34" charset="0"/>
              </a:rPr>
            </a:br>
            <a:r>
              <a:rPr lang="en-GB" sz="3600" b="1" dirty="0">
                <a:latin typeface="Calibri" panose="020F0502020204030204" pitchFamily="34" charset="0"/>
              </a:rPr>
              <a:t>for quality and accountability</a:t>
            </a:r>
          </a:p>
        </p:txBody>
      </p:sp>
      <p:pic>
        <p:nvPicPr>
          <p:cNvPr id="13" name="Picture 12"/>
          <p:cNvPicPr>
            <a:picLocks noChangeAspect="1"/>
          </p:cNvPicPr>
          <p:nvPr/>
        </p:nvPicPr>
        <p:blipFill>
          <a:blip r:embed="rId3"/>
          <a:stretch>
            <a:fillRect/>
          </a:stretch>
        </p:blipFill>
        <p:spPr>
          <a:xfrm>
            <a:off x="37723" y="1143000"/>
            <a:ext cx="4915277" cy="4915277"/>
          </a:xfrm>
          <a:prstGeom prst="rect">
            <a:avLst/>
          </a:prstGeom>
        </p:spPr>
      </p:pic>
      <p:sp>
        <p:nvSpPr>
          <p:cNvPr id="3" name="Rectangle 2"/>
          <p:cNvSpPr/>
          <p:nvPr/>
        </p:nvSpPr>
        <p:spPr>
          <a:xfrm>
            <a:off x="4572000" y="1344636"/>
            <a:ext cx="4572000" cy="4512004"/>
          </a:xfrm>
          <a:prstGeom prst="rect">
            <a:avLst/>
          </a:prstGeom>
        </p:spPr>
        <p:txBody>
          <a:bodyPr>
            <a:spAutoFit/>
          </a:bodyPr>
          <a:lstStyle/>
          <a:p>
            <a:pPr marL="455613" indent="-455613">
              <a:lnSpc>
                <a:spcPct val="120000"/>
              </a:lnSpc>
              <a:buFont typeface="Arial"/>
              <a:buChar char="•"/>
            </a:pPr>
            <a:r>
              <a:rPr lang="en-US" sz="2400" dirty="0">
                <a:solidFill>
                  <a:prstClr val="black"/>
                </a:solidFill>
                <a:latin typeface="Calibri"/>
                <a:cs typeface="Calibri"/>
              </a:rPr>
              <a:t>Launched in 2014 and endorsed by many stakeholders in sector</a:t>
            </a:r>
          </a:p>
          <a:p>
            <a:pPr marL="455613" indent="-455613">
              <a:lnSpc>
                <a:spcPct val="120000"/>
              </a:lnSpc>
              <a:buFont typeface="Arial"/>
              <a:buChar char="•"/>
            </a:pPr>
            <a:r>
              <a:rPr lang="en-US" sz="2400" dirty="0">
                <a:solidFill>
                  <a:prstClr val="black"/>
                </a:solidFill>
                <a:latin typeface="Calibri"/>
                <a:cs typeface="Calibri"/>
              </a:rPr>
              <a:t>Provides a common framework to consolidate technical, quality (like Sphere) and accountability standards</a:t>
            </a:r>
          </a:p>
          <a:p>
            <a:pPr marL="455613" indent="-455613">
              <a:lnSpc>
                <a:spcPct val="120000"/>
              </a:lnSpc>
              <a:buFont typeface="Arial"/>
              <a:buChar char="•"/>
            </a:pPr>
            <a:r>
              <a:rPr lang="en-US" sz="2400" dirty="0">
                <a:solidFill>
                  <a:prstClr val="black"/>
                </a:solidFill>
                <a:latin typeface="Calibri"/>
                <a:cs typeface="Calibri"/>
              </a:rPr>
              <a:t>Built around 9 Commitments with Key Actions and Organizational Responsibilities</a:t>
            </a:r>
          </a:p>
        </p:txBody>
      </p:sp>
    </p:spTree>
    <p:extLst>
      <p:ext uri="{BB962C8B-B14F-4D97-AF65-F5344CB8AC3E}">
        <p14:creationId xmlns:p14="http://schemas.microsoft.com/office/powerpoint/2010/main" val="259735325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390" t="5949" r="3390" b="7432"/>
          <a:stretch/>
        </p:blipFill>
        <p:spPr>
          <a:xfrm>
            <a:off x="309966" y="557942"/>
            <a:ext cx="8524068" cy="5641383"/>
          </a:xfrm>
          <a:prstGeom prst="rect">
            <a:avLst/>
          </a:prstGeom>
        </p:spPr>
      </p:pic>
    </p:spTree>
    <p:extLst>
      <p:ext uri="{BB962C8B-B14F-4D97-AF65-F5344CB8AC3E}">
        <p14:creationId xmlns:p14="http://schemas.microsoft.com/office/powerpoint/2010/main" val="4278643187"/>
      </p:ext>
    </p:extLst>
  </p:cSld>
  <p:clrMapOvr>
    <a:masterClrMapping/>
  </p:clrMapOvr>
  <p:transition spd="med">
    <p:pull/>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mda26ace941f4791a7314a339fee829c xmlns="ca283e0b-db31-4043-a2ef-b80661bf084a">
      <Terms xmlns="http://schemas.microsoft.com/office/infopath/2007/PartnerControl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EMOPSGCCU-1435067120-18504</_dlc_DocId>
    <_dlc_DocIdUrl xmlns="5858627f-d058-4b92-9b52-677b5fd7d454">
      <Url>https://unicef.sharepoint.com/teams/EMOPS-GCCU/_layouts/15/DocIdRedir.aspx?ID=EMOPSGCCU-1435067120-18504</Url>
      <Description>EMOPSGCCU-1435067120-18504</Description>
    </_dlc_DocIdUrl>
    <SharedWithUsers xmlns="5858627f-d058-4b92-9b52-677b5fd7d454">
      <UserInfo>
        <DisplayName>Agnes Kihamia</DisplayName>
        <AccountId>1283</AccountId>
        <AccountType/>
      </UserInfo>
      <UserInfo>
        <DisplayName>Rizzi David</DisplayName>
        <AccountId>709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haredContentType xmlns="Microsoft.SharePoint.Taxonomy.ContentTypeSync" SourceId="73f51738-d318-4883-9d64-4f0bd0ccc55e" ContentTypeId="0x0101009BA85F8052A6DA4FA3E31FF9F74C6970"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7A35FF-4222-43D7-ABD5-AFA41585392F}">
  <ds:schemaRefs>
    <ds:schemaRef ds:uri="http://schemas.microsoft.com/sharepoint/v3"/>
    <ds:schemaRef ds:uri="http://schemas.microsoft.com/office/2006/metadata/properties"/>
    <ds:schemaRef ds:uri="http://purl.org/dc/elements/1.1/"/>
    <ds:schemaRef ds:uri="http://schemas.microsoft.com/sharepoint/v4"/>
    <ds:schemaRef ds:uri="http://www.w3.org/XML/1998/namespace"/>
    <ds:schemaRef ds:uri="http://purl.org/dc/terms/"/>
    <ds:schemaRef ds:uri="http://schemas.microsoft.com/office/infopath/2007/PartnerControls"/>
    <ds:schemaRef ds:uri="http://schemas.openxmlformats.org/package/2006/metadata/core-properties"/>
    <ds:schemaRef ds:uri="a438dd15-07ca-4cdc-82a3-f2206b92025e"/>
    <ds:schemaRef ds:uri="http://purl.org/dc/dcmitype/"/>
    <ds:schemaRef ds:uri="http://schemas.microsoft.com/office/2006/documentManagement/types"/>
    <ds:schemaRef ds:uri="5858627f-d058-4b92-9b52-677b5fd7d454"/>
    <ds:schemaRef ds:uri="http://schemas.microsoft.com/sharepoint.v3"/>
    <ds:schemaRef ds:uri="ca283e0b-db31-4043-a2ef-b80661bf084a"/>
  </ds:schemaRefs>
</ds:datastoreItem>
</file>

<file path=customXml/itemProps2.xml><?xml version="1.0" encoding="utf-8"?>
<ds:datastoreItem xmlns:ds="http://schemas.openxmlformats.org/officeDocument/2006/customXml" ds:itemID="{782683F2-84B4-434C-956D-CFE3C0CD55AD}">
  <ds:schemaRefs>
    <ds:schemaRef ds:uri="http://schemas.microsoft.com/sharepoint/v3/contenttype/forms"/>
  </ds:schemaRefs>
</ds:datastoreItem>
</file>

<file path=customXml/itemProps3.xml><?xml version="1.0" encoding="utf-8"?>
<ds:datastoreItem xmlns:ds="http://schemas.openxmlformats.org/officeDocument/2006/customXml" ds:itemID="{09242AB3-25A0-4962-B84E-CE17EB7C4B57}">
  <ds:schemaRefs>
    <ds:schemaRef ds:uri="http://schemas.microsoft.com/office/2006/metadata/customXsn"/>
  </ds:schemaRefs>
</ds:datastoreItem>
</file>

<file path=customXml/itemProps4.xml><?xml version="1.0" encoding="utf-8"?>
<ds:datastoreItem xmlns:ds="http://schemas.openxmlformats.org/officeDocument/2006/customXml" ds:itemID="{701EA1DA-5053-4BD0-8F56-E03C56A7849A}">
  <ds:schemaRefs>
    <ds:schemaRef ds:uri="Microsoft.SharePoint.Taxonomy.ContentTypeSync"/>
  </ds:schemaRefs>
</ds:datastoreItem>
</file>

<file path=customXml/itemProps5.xml><?xml version="1.0" encoding="utf-8"?>
<ds:datastoreItem xmlns:ds="http://schemas.openxmlformats.org/officeDocument/2006/customXml" ds:itemID="{502C047E-4CE0-414F-ADD1-A50FA413CAED}">
  <ds:schemaRefs>
    <ds:schemaRef ds:uri="http://schemas.microsoft.com/sharepoint/events"/>
  </ds:schemaRefs>
</ds:datastoreItem>
</file>

<file path=customXml/itemProps6.xml><?xml version="1.0" encoding="utf-8"?>
<ds:datastoreItem xmlns:ds="http://schemas.openxmlformats.org/officeDocument/2006/customXml" ds:itemID="{C3F9AE31-E050-4DEB-BDE6-771E9CFD5FD3}"/>
</file>

<file path=docProps/app.xml><?xml version="1.0" encoding="utf-8"?>
<Properties xmlns="http://schemas.openxmlformats.org/officeDocument/2006/extended-properties" xmlns:vt="http://schemas.openxmlformats.org/officeDocument/2006/docPropsVTypes">
  <TotalTime>171</TotalTime>
  <Words>2442</Words>
  <Application>Microsoft Office PowerPoint</Application>
  <PresentationFormat>On-screen Show (4:3)</PresentationFormat>
  <Paragraphs>191</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MS Mincho</vt:lpstr>
      <vt:lpstr>Arial</vt:lpstr>
      <vt:lpstr>Calibri</vt:lpstr>
      <vt:lpstr>Century Gothic</vt:lpstr>
      <vt:lpstr>Mangal</vt:lpstr>
      <vt:lpstr>Times</vt:lpstr>
      <vt:lpstr>Times New Roman</vt:lpstr>
      <vt:lpstr>2_Office Theme</vt:lpstr>
      <vt:lpstr>1.3 Accountability to Affected People (AAP) in Humanitarian Coordination</vt:lpstr>
      <vt:lpstr>Objectives of the Session</vt:lpstr>
      <vt:lpstr>AAP is at the centre of the cluster approach </vt:lpstr>
      <vt:lpstr>Putting People at the Centre</vt:lpstr>
      <vt:lpstr>PowerPoint Presentation</vt:lpstr>
      <vt:lpstr>Humanitarian Principles</vt:lpstr>
      <vt:lpstr>IASC Commitments to AAP (CAAP)</vt:lpstr>
      <vt:lpstr>Core Humanitarian Standard  for quality and accountability</vt:lpstr>
      <vt:lpstr>PowerPoint Presentation</vt:lpstr>
      <vt:lpstr>What can communities expect from us?</vt:lpstr>
      <vt:lpstr>Applying the CAAP and CHS</vt:lpstr>
      <vt:lpstr>Applying the CHS in the HPC</vt:lpstr>
      <vt:lpstr>Group work </vt:lpstr>
      <vt:lpstr>Key Messages</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Tamminga</dc:creator>
  <cp:lastModifiedBy>Diogo Loureiro Jurema</cp:lastModifiedBy>
  <cp:revision>9</cp:revision>
  <dcterms:created xsi:type="dcterms:W3CDTF">2017-11-04T06:47:49Z</dcterms:created>
  <dcterms:modified xsi:type="dcterms:W3CDTF">2019-10-17T14:41:03Z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
  </property>
  <property fmtid="{D5CDD505-2E9C-101B-9397-08002B2CF9AE}" pid="5" name="Topic">
    <vt:lpwstr/>
  </property>
  <property fmtid="{D5CDD505-2E9C-101B-9397-08002B2CF9AE}" pid="7" name="DocumentType">
    <vt:lpwstr/>
  </property>
  <property fmtid="{D5CDD505-2E9C-101B-9397-08002B2CF9AE}" pid="8" name="GeographicScope">
    <vt:lpwstr/>
  </property>
  <property fmtid="{D5CDD505-2E9C-101B-9397-08002B2CF9AE}" pid="9" name="_dlc_DocIdItemGuid">
    <vt:lpwstr>60516089-8eb4-41f0-a05e-79742ef11936</vt:lpwstr>
  </property>
</Properties>
</file>