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0"/>
  </p:notesMasterIdLst>
  <p:sldIdLst>
    <p:sldId id="256" r:id="rId2"/>
    <p:sldId id="303" r:id="rId3"/>
    <p:sldId id="302" r:id="rId4"/>
    <p:sldId id="297" r:id="rId5"/>
    <p:sldId id="304" r:id="rId6"/>
    <p:sldId id="301" r:id="rId7"/>
    <p:sldId id="287" r:id="rId8"/>
    <p:sldId id="288" r:id="rId9"/>
    <p:sldId id="289" r:id="rId10"/>
    <p:sldId id="291" r:id="rId11"/>
    <p:sldId id="292" r:id="rId12"/>
    <p:sldId id="290" r:id="rId13"/>
    <p:sldId id="293" r:id="rId14"/>
    <p:sldId id="300" r:id="rId15"/>
    <p:sldId id="305" r:id="rId16"/>
    <p:sldId id="296" r:id="rId17"/>
    <p:sldId id="298" r:id="rId18"/>
    <p:sldId id="29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47FFE5-9F44-489A-8D8F-1B48B967A12C}">
          <p14:sldIdLst>
            <p14:sldId id="256"/>
            <p14:sldId id="303"/>
            <p14:sldId id="302"/>
            <p14:sldId id="297"/>
            <p14:sldId id="304"/>
            <p14:sldId id="301"/>
            <p14:sldId id="287"/>
            <p14:sldId id="288"/>
            <p14:sldId id="289"/>
            <p14:sldId id="291"/>
            <p14:sldId id="292"/>
            <p14:sldId id="290"/>
            <p14:sldId id="293"/>
            <p14:sldId id="300"/>
            <p14:sldId id="305"/>
            <p14:sldId id="296"/>
            <p14:sldId id="298"/>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74" autoAdjust="0"/>
  </p:normalViewPr>
  <p:slideViewPr>
    <p:cSldViewPr>
      <p:cViewPr varScale="1">
        <p:scale>
          <a:sx n="85" d="100"/>
          <a:sy n="85" d="100"/>
        </p:scale>
        <p:origin x="130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 Id="rId30" Type="http://schemas.openxmlformats.org/officeDocument/2006/relationships/customXml" Target="../customXml/item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CBD6A-B624-48DC-98FC-F6B1B7B6A66D}" type="datetimeFigureOut">
              <a:rPr lang="en-US" smtClean="0"/>
              <a:t>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AC916-B567-4D32-9DCA-BF2E2C92ECAA}" type="slidenum">
              <a:rPr lang="en-US" smtClean="0"/>
              <a:t>‹#›</a:t>
            </a:fld>
            <a:endParaRPr lang="en-US"/>
          </a:p>
        </p:txBody>
      </p:sp>
    </p:spTree>
    <p:extLst>
      <p:ext uri="{BB962C8B-B14F-4D97-AF65-F5344CB8AC3E}">
        <p14:creationId xmlns:p14="http://schemas.microsoft.com/office/powerpoint/2010/main" val="275834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BAC916-B567-4D32-9DCA-BF2E2C92ECAA}" type="slidenum">
              <a:rPr lang="en-US" smtClean="0"/>
              <a:t>7</a:t>
            </a:fld>
            <a:endParaRPr lang="en-US"/>
          </a:p>
        </p:txBody>
      </p:sp>
    </p:spTree>
    <p:extLst>
      <p:ext uri="{BB962C8B-B14F-4D97-AF65-F5344CB8AC3E}">
        <p14:creationId xmlns:p14="http://schemas.microsoft.com/office/powerpoint/2010/main" val="233520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3BBC8-3C7D-4D57-A2B0-BA779B2BF29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8281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9444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8937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800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7937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7851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0683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41421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178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57942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364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E7B928-FF05-4680-B9E6-9CBF46CCBEEC}" type="datetimeFigureOut">
              <a:rPr lang="en-US" smtClean="0"/>
              <a:t>1/11/2018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264785138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4419600"/>
          </a:xfrm>
        </p:spPr>
        <p:txBody>
          <a:bodyPr>
            <a:noAutofit/>
          </a:bodyPr>
          <a:lstStyle/>
          <a:p>
            <a:r>
              <a:rPr lang="en-US" sz="4000" dirty="0" smtClean="0">
                <a:latin typeface="Arial" panose="020B0604020202020204" pitchFamily="34" charset="0"/>
                <a:cs typeface="Arial" panose="020B0604020202020204" pitchFamily="34" charset="0"/>
              </a:rPr>
              <a:t>Nutrition </a:t>
            </a:r>
            <a:r>
              <a:rPr lang="en-US" sz="4000" dirty="0" smtClean="0">
                <a:latin typeface="Arial" panose="020B0604020202020204" pitchFamily="34" charset="0"/>
                <a:cs typeface="Arial" panose="020B0604020202020204" pitchFamily="34" charset="0"/>
              </a:rPr>
              <a:t>Cluster Performance Monitoring (CCPM) Review Workshop: Preliminary results</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t>
            </a:r>
            <a:br>
              <a:rPr lang="en-US" sz="4000" dirty="0" smtClean="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43000" y="4059238"/>
            <a:ext cx="6858000" cy="1655762"/>
          </a:xfrm>
        </p:spPr>
        <p:txBody>
          <a:bodyPr>
            <a:normAutofit/>
          </a:bodyPr>
          <a:lstStyle/>
          <a:p>
            <a:r>
              <a:rPr lang="en-US" sz="2800" dirty="0" smtClean="0"/>
              <a:t>2017</a:t>
            </a:r>
            <a:endParaRPr lang="en-US" sz="2800" dirty="0" smtClean="0"/>
          </a:p>
        </p:txBody>
      </p:sp>
      <p:pic>
        <p:nvPicPr>
          <p:cNvPr id="4" name="Picture 3" descr="cid:image003.png@01CE675F.B1D3E0D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8900" y="5715000"/>
            <a:ext cx="2476500" cy="990600"/>
          </a:xfrm>
          <a:prstGeom prst="rect">
            <a:avLst/>
          </a:prstGeom>
          <a:noFill/>
          <a:ln>
            <a:noFill/>
          </a:ln>
        </p:spPr>
      </p:pic>
      <p:pic>
        <p:nvPicPr>
          <p:cNvPr id="6" name="Picture 5" descr="C:\Users\aziolkovska\Desktop\cluster_nutrition_100px.png"/>
          <p:cNvPicPr/>
          <p:nvPr/>
        </p:nvPicPr>
        <p:blipFill>
          <a:blip r:embed="rId3">
            <a:extLst>
              <a:ext uri="{28A0092B-C50C-407E-A947-70E740481C1C}">
                <a14:useLocalDpi xmlns:a14="http://schemas.microsoft.com/office/drawing/2010/main" val="0"/>
              </a:ext>
            </a:extLst>
          </a:blip>
          <a:srcRect/>
          <a:stretch>
            <a:fillRect/>
          </a:stretch>
        </p:blipFill>
        <p:spPr bwMode="auto">
          <a:xfrm>
            <a:off x="2049293" y="5762625"/>
            <a:ext cx="998707" cy="942975"/>
          </a:xfrm>
          <a:prstGeom prst="rect">
            <a:avLst/>
          </a:prstGeom>
          <a:noFill/>
          <a:ln>
            <a:noFill/>
          </a:ln>
        </p:spPr>
      </p:pic>
      <p:sp>
        <p:nvSpPr>
          <p:cNvPr id="7" name="TextBox 6"/>
          <p:cNvSpPr txBox="1"/>
          <p:nvPr/>
        </p:nvSpPr>
        <p:spPr>
          <a:xfrm>
            <a:off x="304800" y="5906869"/>
            <a:ext cx="1747338" cy="369332"/>
          </a:xfrm>
          <a:prstGeom prst="rect">
            <a:avLst/>
          </a:prstGeom>
          <a:noFill/>
        </p:spPr>
        <p:txBody>
          <a:bodyPr wrap="none" rtlCol="0">
            <a:spAutoFit/>
          </a:bodyPr>
          <a:lstStyle/>
          <a:p>
            <a:pPr algn="r"/>
            <a:r>
              <a:rPr lang="en-US" dirty="0" smtClean="0">
                <a:solidFill>
                  <a:srgbClr val="0070C0"/>
                </a:solidFill>
              </a:rPr>
              <a:t>Nutrition </a:t>
            </a:r>
            <a:r>
              <a:rPr lang="en-US" dirty="0" smtClean="0">
                <a:solidFill>
                  <a:srgbClr val="0070C0"/>
                </a:solidFill>
              </a:rPr>
              <a:t>Cluster</a:t>
            </a:r>
            <a:endParaRPr lang="en-US" dirty="0">
              <a:solidFill>
                <a:srgbClr val="0070C0"/>
              </a:solidFill>
            </a:endParaRPr>
          </a:p>
        </p:txBody>
      </p:sp>
    </p:spTree>
    <p:extLst>
      <p:ext uri="{BB962C8B-B14F-4D97-AF65-F5344CB8AC3E}">
        <p14:creationId xmlns:p14="http://schemas.microsoft.com/office/powerpoint/2010/main" val="204631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210550" cy="685799"/>
          </a:xfrm>
        </p:spPr>
        <p:txBody>
          <a:bodyPr>
            <a:normAutofit/>
          </a:bodyPr>
          <a:lstStyle/>
          <a:p>
            <a:r>
              <a:rPr lang="en-US" b="1" dirty="0"/>
              <a:t>4</a:t>
            </a:r>
            <a:r>
              <a:rPr lang="en-US" b="1" dirty="0" smtClean="0"/>
              <a:t>. </a:t>
            </a:r>
            <a:r>
              <a:rPr lang="en-US" b="1" i="1" dirty="0"/>
              <a:t>Monitoring and </a:t>
            </a:r>
            <a:r>
              <a:rPr lang="en-US" b="1" i="1" dirty="0" smtClean="0"/>
              <a:t>Evaluating Performance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8376945"/>
              </p:ext>
            </p:extLst>
          </p:nvPr>
        </p:nvGraphicFramePr>
        <p:xfrm>
          <a:off x="304798" y="1143001"/>
          <a:ext cx="8382001" cy="5121018"/>
        </p:xfrm>
        <a:graphic>
          <a:graphicData uri="http://schemas.openxmlformats.org/drawingml/2006/table">
            <a:tbl>
              <a:tblPr firstRow="1" firstCol="1" bandRow="1">
                <a:tableStyleId>{5C22544A-7EE6-4342-B048-85BDC9FD1C3A}</a:tableStyleId>
              </a:tblPr>
              <a:tblGrid>
                <a:gridCol w="2209802"/>
                <a:gridCol w="3276600"/>
                <a:gridCol w="1447800"/>
                <a:gridCol w="1447799"/>
              </a:tblGrid>
              <a:tr h="323064">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2016-2017</a:t>
                      </a:r>
                      <a:endParaRPr lang="en-US" sz="1600" i="1" dirty="0" smtClean="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53335">
                <a:tc>
                  <a:txBody>
                    <a:bodyPr/>
                    <a:lstStyle/>
                    <a:p>
                      <a:pPr marL="457200" marR="0" indent="-228600">
                        <a:lnSpc>
                          <a:spcPct val="107000"/>
                        </a:lnSpc>
                        <a:spcBef>
                          <a:spcPts val="0"/>
                        </a:spcBef>
                        <a:spcAft>
                          <a:spcPts val="0"/>
                        </a:spcAft>
                      </a:pPr>
                      <a:r>
                        <a:rPr lang="en-US" sz="1600" b="0">
                          <a:solidFill>
                            <a:srgbClr val="000000"/>
                          </a:solidFill>
                          <a:effectLst/>
                          <a:latin typeface="+mn-lt"/>
                          <a:ea typeface="Arial" panose="020B0604020202020204" pitchFamily="34" charset="0"/>
                          <a:cs typeface="Times New Roman" panose="02020603050405020304" pitchFamily="18" charset="0"/>
                        </a:rPr>
                        <a:t>4.1 Monitoring and reporting on activities and needs</a:t>
                      </a:r>
                      <a:endParaRPr lang="en-US" sz="16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smtClean="0">
                          <a:solidFill>
                            <a:schemeClr val="dk1"/>
                          </a:solidFill>
                          <a:effectLst/>
                          <a:latin typeface="+mn-lt"/>
                          <a:ea typeface="+mn-ea"/>
                          <a:cs typeface="+mn-cs"/>
                        </a:rPr>
                        <a:t>Formats for monitoring and reporting needs agreed upon and used by cluster partners</a:t>
                      </a:r>
                    </a:p>
                    <a:p>
                      <a:pPr marL="0" marR="0">
                        <a:lnSpc>
                          <a:spcPct val="107000"/>
                        </a:lnSpc>
                        <a:spcBef>
                          <a:spcPts val="0"/>
                        </a:spcBef>
                        <a:spcAft>
                          <a:spcPts val="0"/>
                        </a:spcAft>
                      </a:pPr>
                      <a:r>
                        <a:rPr lang="en-US" sz="1350" kern="1200" dirty="0" smtClean="0">
                          <a:solidFill>
                            <a:schemeClr val="dk1"/>
                          </a:solidFill>
                          <a:effectLst/>
                          <a:latin typeface="+mn-lt"/>
                          <a:ea typeface="+mn-ea"/>
                          <a:cs typeface="+mn-cs"/>
                        </a:rPr>
                        <a:t>Reports shared by partners on humanitarian needs are taken into account in cluster reports</a:t>
                      </a:r>
                    </a:p>
                    <a:p>
                      <a:pPr marL="0" marR="0">
                        <a:lnSpc>
                          <a:spcPct val="107000"/>
                        </a:lnSpc>
                        <a:spcBef>
                          <a:spcPts val="0"/>
                        </a:spcBef>
                        <a:spcAft>
                          <a:spcPts val="0"/>
                        </a:spcAft>
                      </a:pPr>
                      <a:r>
                        <a:rPr lang="en-US" sz="1350" kern="1200" dirty="0" smtClean="0">
                          <a:solidFill>
                            <a:schemeClr val="dk1"/>
                          </a:solidFill>
                          <a:effectLst/>
                          <a:latin typeface="+mn-lt"/>
                          <a:ea typeface="+mn-ea"/>
                          <a:cs typeface="+mn-cs"/>
                        </a:rPr>
                        <a:t>Formats for monitoring and reporting activities agreed upon and used by cluster partners</a:t>
                      </a:r>
                    </a:p>
                    <a:p>
                      <a:pPr marL="0" marR="0">
                        <a:lnSpc>
                          <a:spcPct val="107000"/>
                        </a:lnSpc>
                        <a:spcBef>
                          <a:spcPts val="0"/>
                        </a:spcBef>
                        <a:spcAft>
                          <a:spcPts val="0"/>
                        </a:spcAft>
                      </a:pPr>
                      <a:r>
                        <a:rPr lang="en-US" sz="1350" kern="1200" dirty="0" smtClean="0">
                          <a:solidFill>
                            <a:schemeClr val="dk1"/>
                          </a:solidFill>
                          <a:effectLst/>
                          <a:latin typeface="+mn-lt"/>
                          <a:ea typeface="+mn-ea"/>
                          <a:cs typeface="+mn-cs"/>
                        </a:rPr>
                        <a:t>Reports shared by partners on their activities are taken into account in cluster reports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193544">
                <a:tc>
                  <a:txBody>
                    <a:bodyPr/>
                    <a:lstStyle/>
                    <a:p>
                      <a:pPr marL="457200" marR="0" indent="-228600">
                        <a:lnSpc>
                          <a:spcPct val="107000"/>
                        </a:lnSpc>
                        <a:spcBef>
                          <a:spcPts val="0"/>
                        </a:spcBef>
                        <a:spcAft>
                          <a:spcPts val="0"/>
                        </a:spcAft>
                      </a:pPr>
                      <a:r>
                        <a:rPr lang="en-US" sz="1600" b="0" dirty="0">
                          <a:solidFill>
                            <a:srgbClr val="000000"/>
                          </a:solidFill>
                          <a:effectLst/>
                          <a:latin typeface="+mn-lt"/>
                          <a:ea typeface="Arial" panose="020B0604020202020204" pitchFamily="34" charset="0"/>
                          <a:cs typeface="Times New Roman" panose="02020603050405020304" pitchFamily="18" charset="0"/>
                        </a:rPr>
                        <a:t>4.2 Measuring progress against the Cluster strategy and agreed results</a:t>
                      </a:r>
                      <a:endParaRPr lang="en-US" sz="16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smtClean="0">
                          <a:solidFill>
                            <a:schemeClr val="dk1"/>
                          </a:solidFill>
                          <a:effectLst/>
                          <a:latin typeface="+mn-lt"/>
                          <a:ea typeface="+mn-ea"/>
                          <a:cs typeface="+mn-cs"/>
                        </a:rPr>
                        <a:t>Progress reports or bulletins report using agreed indicators for monitoring humanitarian response</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53335">
                <a:tc>
                  <a:txBody>
                    <a:bodyPr/>
                    <a:lstStyle/>
                    <a:p>
                      <a:pPr marL="457200" marR="0" indent="-228600">
                        <a:lnSpc>
                          <a:spcPct val="107000"/>
                        </a:lnSpc>
                        <a:spcBef>
                          <a:spcPts val="0"/>
                        </a:spcBef>
                        <a:spcAft>
                          <a:spcPts val="0"/>
                        </a:spcAft>
                      </a:pPr>
                      <a:r>
                        <a:rPr lang="en-US" sz="1600" b="0" dirty="0">
                          <a:solidFill>
                            <a:srgbClr val="000000"/>
                          </a:solidFill>
                          <a:effectLst/>
                          <a:latin typeface="+mn-lt"/>
                          <a:ea typeface="Arial" panose="020B0604020202020204" pitchFamily="34" charset="0"/>
                          <a:cs typeface="Times New Roman" panose="02020603050405020304" pitchFamily="18" charset="0"/>
                        </a:rPr>
                        <a:t>4.3 Recommending corrective action where necessary</a:t>
                      </a:r>
                      <a:endParaRPr lang="en-US" sz="16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smtClean="0">
                          <a:solidFill>
                            <a:schemeClr val="dk1"/>
                          </a:solidFill>
                          <a:effectLst/>
                          <a:latin typeface="+mn-lt"/>
                          <a:ea typeface="+mn-ea"/>
                          <a:cs typeface="+mn-cs"/>
                        </a:rPr>
                        <a:t>Cluster bulletins and updates influence partners decisions</a:t>
                      </a:r>
                    </a:p>
                    <a:p>
                      <a:pPr marL="0" marR="0">
                        <a:lnSpc>
                          <a:spcPct val="107000"/>
                        </a:lnSpc>
                        <a:spcBef>
                          <a:spcPts val="0"/>
                        </a:spcBef>
                        <a:spcAft>
                          <a:spcPts val="0"/>
                        </a:spcAft>
                      </a:pPr>
                      <a:endParaRPr lang="en-GB" sz="1350" kern="1200" dirty="0" smtClean="0">
                        <a:solidFill>
                          <a:schemeClr val="dk1"/>
                        </a:solidFill>
                        <a:effectLst/>
                        <a:latin typeface="+mn-lt"/>
                        <a:ea typeface="+mn-ea"/>
                        <a:cs typeface="+mn-cs"/>
                      </a:endParaRPr>
                    </a:p>
                    <a:p>
                      <a:pPr marL="0" marR="0">
                        <a:lnSpc>
                          <a:spcPct val="107000"/>
                        </a:lnSpc>
                        <a:spcBef>
                          <a:spcPts val="0"/>
                        </a:spcBef>
                        <a:spcAft>
                          <a:spcPts val="0"/>
                        </a:spcAft>
                      </a:pPr>
                      <a:r>
                        <a:rPr lang="en-US" sz="1350" kern="1200" dirty="0" smtClean="0">
                          <a:solidFill>
                            <a:schemeClr val="dk1"/>
                          </a:solidFill>
                          <a:effectLst/>
                          <a:latin typeface="+mn-lt"/>
                          <a:ea typeface="+mn-ea"/>
                          <a:cs typeface="+mn-cs"/>
                        </a:rPr>
                        <a:t>Cluster has used information to recommend corrective action</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223001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b="1" dirty="0"/>
              <a:t>5</a:t>
            </a:r>
            <a:r>
              <a:rPr lang="en-US" b="1" dirty="0" smtClean="0"/>
              <a:t>. </a:t>
            </a:r>
            <a:r>
              <a:rPr lang="en-US" b="1" i="1" dirty="0" smtClean="0"/>
              <a:t>Building national capacity in contingency planning/preparedness.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7615544"/>
              </p:ext>
            </p:extLst>
          </p:nvPr>
        </p:nvGraphicFramePr>
        <p:xfrm>
          <a:off x="628650" y="1219201"/>
          <a:ext cx="7829550" cy="5327767"/>
        </p:xfrm>
        <a:graphic>
          <a:graphicData uri="http://schemas.openxmlformats.org/drawingml/2006/table">
            <a:tbl>
              <a:tblPr firstRow="1" firstCol="1" bandRow="1">
                <a:tableStyleId>{5C22544A-7EE6-4342-B048-85BDC9FD1C3A}</a:tableStyleId>
              </a:tblPr>
              <a:tblGrid>
                <a:gridCol w="1939072"/>
                <a:gridCol w="2613878"/>
                <a:gridCol w="1676400"/>
                <a:gridCol w="1600200"/>
              </a:tblGrid>
              <a:tr h="760820">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2016-17</a:t>
                      </a:r>
                      <a:endParaRPr lang="en-US" sz="1600" i="1" dirty="0" smtClean="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59784">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5.1 National contingency plans identified, updated and shared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0" dirty="0">
                          <a:solidFill>
                            <a:schemeClr val="tx1"/>
                          </a:solidFill>
                          <a:effectLst/>
                          <a:latin typeface="+mn-lt"/>
                        </a:rPr>
                        <a:t>National contingency plans identified and </a:t>
                      </a:r>
                      <a:r>
                        <a:rPr lang="en-US" sz="1400" b="0" dirty="0" smtClean="0">
                          <a:solidFill>
                            <a:schemeClr val="tx1"/>
                          </a:solidFill>
                          <a:effectLst/>
                          <a:latin typeface="+mn-lt"/>
                        </a:rPr>
                        <a:t>shared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smtClean="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smtClean="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29623">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5.2 Cluster roles and responsibilities defined and understood</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dirty="0" smtClean="0">
                          <a:solidFill>
                            <a:srgbClr val="000000"/>
                          </a:solidFill>
                          <a:effectLst/>
                          <a:latin typeface="+mn-lt"/>
                          <a:ea typeface="Arial" panose="020B0604020202020204" pitchFamily="34" charset="0"/>
                          <a:cs typeface="Times New Roman" panose="02020603050405020304" pitchFamily="18" charset="0"/>
                        </a:rPr>
                        <a:t>Role </a:t>
                      </a:r>
                      <a:r>
                        <a:rPr lang="en-US" sz="1400" dirty="0">
                          <a:solidFill>
                            <a:srgbClr val="000000"/>
                          </a:solidFill>
                          <a:effectLst/>
                          <a:latin typeface="+mn-lt"/>
                          <a:ea typeface="Arial" panose="020B0604020202020204" pitchFamily="34" charset="0"/>
                          <a:cs typeface="Times New Roman" panose="02020603050405020304" pitchFamily="18" charset="0"/>
                        </a:rPr>
                        <a:t>of the Cluster and partners are clearly defined and understood in the Contingency </a:t>
                      </a:r>
                      <a:r>
                        <a:rPr lang="en-US" sz="1400" dirty="0" smtClean="0">
                          <a:solidFill>
                            <a:srgbClr val="000000"/>
                          </a:solidFill>
                          <a:effectLst/>
                          <a:latin typeface="+mn-lt"/>
                          <a:ea typeface="Arial" panose="020B0604020202020204" pitchFamily="34" charset="0"/>
                          <a:cs typeface="Times New Roman" panose="02020603050405020304" pitchFamily="18" charset="0"/>
                        </a:rPr>
                        <a:t>Plan</a:t>
                      </a:r>
                    </a:p>
                    <a:p>
                      <a:pPr marL="457200" marR="0" indent="-228600">
                        <a:lnSpc>
                          <a:spcPct val="107000"/>
                        </a:lnSpc>
                        <a:spcBef>
                          <a:spcPts val="0"/>
                        </a:spcBef>
                        <a:spcAft>
                          <a:spcPts val="0"/>
                        </a:spcAft>
                      </a:pPr>
                      <a:r>
                        <a:rPr lang="en-US" sz="1400" dirty="0" smtClean="0">
                          <a:solidFill>
                            <a:srgbClr val="000000"/>
                          </a:solidFill>
                          <a:effectLst/>
                          <a:latin typeface="+mn-lt"/>
                          <a:ea typeface="Arial" panose="020B0604020202020204" pitchFamily="34" charset="0"/>
                          <a:cs typeface="Times New Roman" panose="02020603050405020304" pitchFamily="18" charset="0"/>
                        </a:rPr>
                        <a:t>The Cluster has discussed how to strengthen response capacity in country</a:t>
                      </a:r>
                      <a:endParaRPr lang="en-US" sz="1400" dirty="0" smtClean="0">
                        <a:effectLst/>
                        <a:latin typeface="+mn-lt"/>
                        <a:ea typeface="Times New Roman" panose="02020603050405020304" pitchFamily="18" charset="0"/>
                      </a:endParaRPr>
                    </a:p>
                    <a:p>
                      <a:pPr marL="457200" marR="0" indent="-228600">
                        <a:lnSpc>
                          <a:spcPct val="107000"/>
                        </a:lnSpc>
                        <a:spcBef>
                          <a:spcPts val="0"/>
                        </a:spcBef>
                        <a:spcAft>
                          <a:spcPts val="0"/>
                        </a:spcAft>
                      </a:pP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smtClean="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431373">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5.3 Early warning reports shared with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kern="1200" dirty="0" smtClean="0">
                          <a:solidFill>
                            <a:schemeClr val="dk1"/>
                          </a:solidFill>
                          <a:effectLst/>
                          <a:latin typeface="+mn-lt"/>
                          <a:ea typeface="+mn-ea"/>
                          <a:cs typeface="+mn-cs"/>
                        </a:rPr>
                        <a:t>Early warning reports shared with partners</a:t>
                      </a: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smtClean="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02224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09599"/>
          </a:xfrm>
        </p:spPr>
        <p:txBody>
          <a:bodyPr>
            <a:normAutofit/>
          </a:bodyPr>
          <a:lstStyle/>
          <a:p>
            <a:r>
              <a:rPr lang="en-US" b="1" dirty="0"/>
              <a:t>6</a:t>
            </a:r>
            <a:r>
              <a:rPr lang="en-US" b="1" i="1" dirty="0" smtClean="0"/>
              <a:t>. Undertake robust advocacy</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340714"/>
              </p:ext>
            </p:extLst>
          </p:nvPr>
        </p:nvGraphicFramePr>
        <p:xfrm>
          <a:off x="457200" y="990599"/>
          <a:ext cx="8229600" cy="5106289"/>
        </p:xfrm>
        <a:graphic>
          <a:graphicData uri="http://schemas.openxmlformats.org/drawingml/2006/table">
            <a:tbl>
              <a:tblPr firstRow="1" firstCol="1" bandRow="1">
                <a:tableStyleId>{5C22544A-7EE6-4342-B048-85BDC9FD1C3A}</a:tableStyleId>
              </a:tblPr>
              <a:tblGrid>
                <a:gridCol w="1943836"/>
                <a:gridCol w="2856764"/>
                <a:gridCol w="1828800"/>
                <a:gridCol w="1600200"/>
              </a:tblGrid>
              <a:tr h="513151">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2016-17</a:t>
                      </a:r>
                      <a:endParaRPr lang="en-US" sz="1600" i="1" dirty="0" smtClean="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1386">
                <a:tc>
                  <a:txBody>
                    <a:bodyPr/>
                    <a:lstStyle/>
                    <a:p>
                      <a:pPr marL="457200" marR="0" indent="-228600">
                        <a:lnSpc>
                          <a:spcPct val="107000"/>
                        </a:lnSpc>
                        <a:spcBef>
                          <a:spcPts val="0"/>
                        </a:spcBef>
                        <a:spcAft>
                          <a:spcPts val="0"/>
                        </a:spcAft>
                      </a:pPr>
                      <a:r>
                        <a:rPr lang="en-US" sz="1700" dirty="0">
                          <a:solidFill>
                            <a:schemeClr val="tx1"/>
                          </a:solidFill>
                          <a:effectLst/>
                        </a:rPr>
                        <a:t>4.1 Identify advocacy concerns to contribute to HC and HCT messaging and action</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700" dirty="0">
                          <a:solidFill>
                            <a:schemeClr val="tx1"/>
                          </a:solidFill>
                          <a:effectLst/>
                        </a:rPr>
                        <a:t>Concerns for advocacy </a:t>
                      </a:r>
                      <a:r>
                        <a:rPr lang="en-US" sz="1700" dirty="0" smtClean="0">
                          <a:solidFill>
                            <a:schemeClr val="tx1"/>
                          </a:solidFill>
                          <a:effectLst/>
                        </a:rPr>
                        <a:t>identified </a:t>
                      </a:r>
                      <a:r>
                        <a:rPr lang="en-US" sz="1700" dirty="0">
                          <a:solidFill>
                            <a:schemeClr val="tx1"/>
                          </a:solidFill>
                          <a:effectLst/>
                        </a:rPr>
                        <a:t>with partners, including gaps, access, resource needs.</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31386">
                <a:tc>
                  <a:txBody>
                    <a:bodyPr/>
                    <a:lstStyle/>
                    <a:p>
                      <a:pPr marL="457200" marR="0" indent="-228600">
                        <a:lnSpc>
                          <a:spcPct val="107000"/>
                        </a:lnSpc>
                        <a:spcBef>
                          <a:spcPts val="0"/>
                        </a:spcBef>
                        <a:spcAft>
                          <a:spcPts val="0"/>
                        </a:spcAft>
                      </a:pPr>
                      <a:r>
                        <a:rPr lang="en-US" sz="1700" dirty="0">
                          <a:solidFill>
                            <a:schemeClr val="tx1"/>
                          </a:solidFill>
                          <a:effectLst/>
                        </a:rPr>
                        <a:t>4.2 Undertaking advocacy activities on behalf of cluster participants and the affected population</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700" dirty="0">
                          <a:solidFill>
                            <a:schemeClr val="tx1"/>
                          </a:solidFill>
                          <a:effectLst/>
                        </a:rPr>
                        <a:t>Common advocacy campaign agreed and delivered across partners.</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Weak</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767360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US" b="1" i="1" dirty="0" smtClean="0"/>
              <a:t>Accountability </a:t>
            </a:r>
            <a:r>
              <a:rPr lang="en-US" b="1" i="1" dirty="0"/>
              <a:t>to affected population</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8808264"/>
              </p:ext>
            </p:extLst>
          </p:nvPr>
        </p:nvGraphicFramePr>
        <p:xfrm>
          <a:off x="457200" y="1219201"/>
          <a:ext cx="8382000" cy="5505929"/>
        </p:xfrm>
        <a:graphic>
          <a:graphicData uri="http://schemas.openxmlformats.org/drawingml/2006/table">
            <a:tbl>
              <a:tblPr firstRow="1" firstCol="1" bandRow="1">
                <a:tableStyleId>{5C22544A-7EE6-4342-B048-85BDC9FD1C3A}</a:tableStyleId>
              </a:tblPr>
              <a:tblGrid>
                <a:gridCol w="2438400"/>
                <a:gridCol w="2687435"/>
                <a:gridCol w="1596572"/>
                <a:gridCol w="1659593"/>
              </a:tblGrid>
              <a:tr h="673869">
                <a:tc>
                  <a:txBody>
                    <a:bodyPr/>
                    <a:lstStyle/>
                    <a:p>
                      <a:pPr marL="0" marR="0" algn="ctr">
                        <a:lnSpc>
                          <a:spcPct val="107000"/>
                        </a:lnSpc>
                        <a:spcBef>
                          <a:spcPts val="0"/>
                        </a:spcBef>
                        <a:spcAft>
                          <a:spcPts val="0"/>
                        </a:spcAft>
                      </a:pPr>
                      <a:r>
                        <a:rPr lang="en-US" sz="1400" b="0" i="1" dirty="0" smtClean="0">
                          <a:solidFill>
                            <a:schemeClr val="tx1"/>
                          </a:solidFill>
                          <a:effectLst/>
                          <a:latin typeface="+mn-lt"/>
                        </a:rPr>
                        <a:t>AAP</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rPr>
                        <a:t>Indicative characteristics of functions</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smtClean="0">
                          <a:solidFill>
                            <a:schemeClr val="tx1"/>
                          </a:solidFill>
                          <a:effectLst/>
                          <a:latin typeface="+mn-lt"/>
                          <a:ea typeface="Times New Roman" panose="02020603050405020304" pitchFamily="18" charset="0"/>
                        </a:rPr>
                        <a:t>Score </a:t>
                      </a:r>
                      <a:r>
                        <a:rPr lang="en-GB" sz="1400" b="0" i="1" dirty="0" smtClean="0">
                          <a:solidFill>
                            <a:schemeClr val="tx1"/>
                          </a:solidFill>
                          <a:effectLst/>
                          <a:latin typeface="+mn-lt"/>
                          <a:ea typeface="Times New Roman" panose="02020603050405020304" pitchFamily="18" charset="0"/>
                        </a:rPr>
                        <a:t>2015</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smtClean="0">
                          <a:solidFill>
                            <a:schemeClr val="tx1"/>
                          </a:solidFill>
                          <a:effectLst/>
                          <a:latin typeface="+mn-lt"/>
                          <a:ea typeface="Times New Roman" panose="02020603050405020304" pitchFamily="18" charset="0"/>
                        </a:rPr>
                        <a:t>Score</a:t>
                      </a:r>
                      <a:endParaRPr lang="en-US" sz="1400" b="0" i="1" dirty="0" smtClean="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r>
                        <a:rPr lang="en-GB" sz="1400" b="0" i="1" dirty="0" smtClean="0">
                          <a:solidFill>
                            <a:schemeClr val="tx1"/>
                          </a:solidFill>
                          <a:effectLst/>
                          <a:latin typeface="+mn-lt"/>
                          <a:ea typeface="Times New Roman" panose="02020603050405020304" pitchFamily="18" charset="0"/>
                        </a:rPr>
                        <a:t>2016-17</a:t>
                      </a:r>
                      <a:endParaRPr lang="en-US" sz="1400" b="0" i="1" dirty="0" smtClean="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35836">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7.1 Mechanisms to consult and involve affected people in decision-making agreed upon and used by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400" b="0" dirty="0">
                          <a:solidFill>
                            <a:schemeClr val="tx1"/>
                          </a:solidFill>
                          <a:effectLst/>
                          <a:latin typeface="+mn-lt"/>
                        </a:rPr>
                        <a:t>Disaster-affected people conduct or actively participate in regular meetings on how to </a:t>
                      </a:r>
                      <a:r>
                        <a:rPr lang="en-US" sz="1400" b="0" dirty="0" smtClean="0">
                          <a:solidFill>
                            <a:schemeClr val="tx1"/>
                          </a:solidFill>
                          <a:effectLst/>
                          <a:latin typeface="+mn-lt"/>
                        </a:rPr>
                        <a:t>organize </a:t>
                      </a:r>
                      <a:r>
                        <a:rPr lang="en-US" sz="1400" b="0" dirty="0">
                          <a:solidFill>
                            <a:schemeClr val="tx1"/>
                          </a:solidFill>
                          <a:effectLst/>
                          <a:latin typeface="+mn-lt"/>
                        </a:rPr>
                        <a:t>and implement the response; agencies have investigated and, as appropriate, acted upon feedback received about the assistance </a:t>
                      </a:r>
                      <a:r>
                        <a:rPr lang="en-US" sz="1400" b="0" dirty="0" smtClean="0">
                          <a:solidFill>
                            <a:schemeClr val="tx1"/>
                          </a:solidFill>
                          <a:effectLst/>
                          <a:latin typeface="+mn-lt"/>
                        </a:rPr>
                        <a:t>provided. </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smtClean="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smtClean="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11049">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7.2 Mechanisms to receive, investigate and act upon complaints on the assistance received agreed upon and used by partners</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smtClean="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537045">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7.3 Key issues relating to protection from sexual exploitation and abuse have been raised and discussed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smtClean="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609930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685800"/>
          </a:xfrm>
        </p:spPr>
        <p:txBody>
          <a:bodyPr>
            <a:normAutofit/>
          </a:bodyPr>
          <a:lstStyle/>
          <a:p>
            <a:r>
              <a:rPr lang="en-US" b="1" i="1" dirty="0" smtClean="0"/>
              <a:t>Next Steps for the CCPM </a:t>
            </a:r>
            <a:endParaRPr lang="en-US" b="1" i="1" dirty="0"/>
          </a:p>
        </p:txBody>
      </p:sp>
      <p:sp>
        <p:nvSpPr>
          <p:cNvPr id="3" name="Content Placeholder 2"/>
          <p:cNvSpPr>
            <a:spLocks noGrp="1"/>
          </p:cNvSpPr>
          <p:nvPr>
            <p:ph idx="1"/>
          </p:nvPr>
        </p:nvSpPr>
        <p:spPr>
          <a:xfrm>
            <a:off x="628650" y="762000"/>
            <a:ext cx="7886700" cy="5414963"/>
          </a:xfrm>
        </p:spPr>
        <p:txBody>
          <a:bodyPr>
            <a:normAutofit/>
          </a:bodyPr>
          <a:lstStyle/>
          <a:p>
            <a:pPr marL="0" lvl="0" indent="0">
              <a:buNone/>
            </a:pPr>
            <a:r>
              <a:rPr lang="en-GB" sz="2400" dirty="0" smtClean="0"/>
              <a:t>3</a:t>
            </a:r>
            <a:r>
              <a:rPr lang="en-GB" sz="2400" b="1" dirty="0" smtClean="0"/>
              <a:t>. Cluster </a:t>
            </a:r>
            <a:r>
              <a:rPr lang="en-GB" sz="2400" b="1" dirty="0"/>
              <a:t>analysis and action planning</a:t>
            </a:r>
            <a:endParaRPr lang="en-US" sz="2400" b="1" dirty="0"/>
          </a:p>
          <a:p>
            <a:pPr lvl="1">
              <a:buFont typeface="Wingdings" panose="05000000000000000000" pitchFamily="2" charset="2"/>
              <a:buChar char="q"/>
            </a:pPr>
            <a:r>
              <a:rPr lang="en-GB" sz="2000" dirty="0"/>
              <a:t>In </a:t>
            </a:r>
            <a:r>
              <a:rPr lang="en-GB" sz="2000"/>
              <a:t>a </a:t>
            </a:r>
            <a:r>
              <a:rPr lang="en-GB" sz="2000" smtClean="0"/>
              <a:t>day </a:t>
            </a:r>
            <a:r>
              <a:rPr lang="en-GB" sz="2000" dirty="0" smtClean="0"/>
              <a:t>meeting</a:t>
            </a:r>
            <a:r>
              <a:rPr lang="en-GB" sz="2000" dirty="0"/>
              <a:t>, the cluster </a:t>
            </a:r>
            <a:r>
              <a:rPr lang="en-GB" sz="2000" dirty="0" smtClean="0"/>
              <a:t>will discuss </a:t>
            </a:r>
            <a:r>
              <a:rPr lang="en-GB" sz="2000" dirty="0"/>
              <a:t>and </a:t>
            </a:r>
            <a:r>
              <a:rPr lang="en-GB" sz="2000" dirty="0" smtClean="0"/>
              <a:t>finalise </a:t>
            </a:r>
            <a:r>
              <a:rPr lang="en-GB" sz="2000" dirty="0"/>
              <a:t>the Cluster Description </a:t>
            </a:r>
            <a:r>
              <a:rPr lang="en-GB" sz="2000" dirty="0" smtClean="0"/>
              <a:t>Report </a:t>
            </a:r>
            <a:r>
              <a:rPr lang="en-GB" sz="2000" dirty="0"/>
              <a:t>and Coordination Performance Report, </a:t>
            </a:r>
            <a:r>
              <a:rPr lang="en-GB" sz="2000" dirty="0" smtClean="0"/>
              <a:t>and develop </a:t>
            </a:r>
            <a:r>
              <a:rPr lang="en-GB" sz="2000" dirty="0"/>
              <a:t>an Action Plan</a:t>
            </a:r>
            <a:r>
              <a:rPr lang="en-GB" sz="2000" dirty="0" smtClean="0"/>
              <a:t>.</a:t>
            </a:r>
          </a:p>
          <a:p>
            <a:pPr marL="342900" lvl="1" indent="0">
              <a:buNone/>
            </a:pPr>
            <a:endParaRPr lang="en-US" sz="2000" dirty="0"/>
          </a:p>
          <a:p>
            <a:pPr marL="0" lvl="0" indent="0">
              <a:buNone/>
            </a:pPr>
            <a:r>
              <a:rPr lang="en-GB" sz="2400" dirty="0" smtClean="0"/>
              <a:t>4. </a:t>
            </a:r>
            <a:r>
              <a:rPr lang="en-GB" sz="2400" b="1" dirty="0"/>
              <a:t>F</a:t>
            </a:r>
            <a:r>
              <a:rPr lang="en-GB" sz="2400" b="1" dirty="0" smtClean="0"/>
              <a:t>ollow-up </a:t>
            </a:r>
            <a:r>
              <a:rPr lang="en-GB" sz="2400" b="1" dirty="0"/>
              <a:t>and Monitoring </a:t>
            </a:r>
            <a:endParaRPr lang="en-US" sz="2400" b="1" dirty="0"/>
          </a:p>
          <a:p>
            <a:pPr lvl="1">
              <a:buFont typeface="Wingdings" panose="05000000000000000000" pitchFamily="2" charset="2"/>
              <a:buChar char="q"/>
            </a:pPr>
            <a:r>
              <a:rPr lang="en-GB" sz="2000" dirty="0" smtClean="0"/>
              <a:t>The </a:t>
            </a:r>
            <a:r>
              <a:rPr lang="en-GB" sz="2000" dirty="0"/>
              <a:t>Cluster </a:t>
            </a:r>
            <a:r>
              <a:rPr lang="en-GB" sz="2000" dirty="0" smtClean="0"/>
              <a:t>will continually review </a:t>
            </a:r>
            <a:r>
              <a:rPr lang="en-GB" sz="2000" dirty="0"/>
              <a:t>the Final Coordination Performance </a:t>
            </a:r>
            <a:r>
              <a:rPr lang="en-GB" sz="2000" dirty="0" smtClean="0"/>
              <a:t>Report </a:t>
            </a:r>
            <a:r>
              <a:rPr lang="en-GB" sz="2000" dirty="0"/>
              <a:t>and Action </a:t>
            </a:r>
            <a:r>
              <a:rPr lang="en-GB" sz="2000" dirty="0" smtClean="0"/>
              <a:t>Plan.  </a:t>
            </a:r>
          </a:p>
          <a:p>
            <a:pPr lvl="1">
              <a:buFont typeface="Wingdings" panose="05000000000000000000" pitchFamily="2" charset="2"/>
              <a:buChar char="q"/>
            </a:pPr>
            <a:r>
              <a:rPr lang="en-GB" sz="2000" dirty="0" smtClean="0"/>
              <a:t>The </a:t>
            </a:r>
            <a:r>
              <a:rPr lang="en-GB" sz="2000" dirty="0"/>
              <a:t>Coordination Performance </a:t>
            </a:r>
            <a:r>
              <a:rPr lang="en-GB" sz="2000" dirty="0" smtClean="0"/>
              <a:t>Report </a:t>
            </a:r>
            <a:r>
              <a:rPr lang="en-GB" sz="2000" dirty="0"/>
              <a:t>and Action </a:t>
            </a:r>
            <a:r>
              <a:rPr lang="en-GB" sz="2000" dirty="0" smtClean="0"/>
              <a:t>Plan will be presented </a:t>
            </a:r>
            <a:r>
              <a:rPr lang="en-GB" sz="2000" dirty="0"/>
              <a:t>to the HCT and global </a:t>
            </a:r>
            <a:r>
              <a:rPr lang="en-GB" sz="2000" dirty="0" smtClean="0"/>
              <a:t>cluster, to identify </a:t>
            </a:r>
            <a:r>
              <a:rPr lang="en-GB" sz="2000" dirty="0"/>
              <a:t>support requirements.</a:t>
            </a:r>
            <a:endParaRPr lang="en-US" sz="2000" dirty="0"/>
          </a:p>
          <a:p>
            <a:pPr lvl="1">
              <a:buFont typeface="Wingdings" panose="05000000000000000000" pitchFamily="2" charset="2"/>
              <a:buChar char="q"/>
            </a:pPr>
            <a:r>
              <a:rPr lang="en-GB" sz="2000" dirty="0" smtClean="0"/>
              <a:t>The cluster will continue to monitor the </a:t>
            </a:r>
            <a:r>
              <a:rPr lang="en-GB" sz="2000" dirty="0"/>
              <a:t>implementation of its Action Plan at regular intervals</a:t>
            </a:r>
            <a:r>
              <a:rPr lang="en-GB" dirty="0" smtClean="0"/>
              <a:t>.</a:t>
            </a:r>
          </a:p>
          <a:p>
            <a:pPr marL="342900" lvl="1" indent="0">
              <a:buNone/>
            </a:pPr>
            <a:endParaRPr lang="en-US" dirty="0"/>
          </a:p>
          <a:p>
            <a:pPr marL="0" indent="0">
              <a:buNone/>
            </a:pPr>
            <a:r>
              <a:rPr lang="en-GB" sz="2400" b="1" dirty="0" smtClean="0"/>
              <a:t>5. Ideally, the cluster should report to the HCT </a:t>
            </a:r>
            <a:r>
              <a:rPr lang="en-GB" sz="2400" b="1" dirty="0"/>
              <a:t>on </a:t>
            </a:r>
            <a:r>
              <a:rPr lang="en-GB" sz="2400" b="1" dirty="0" smtClean="0"/>
              <a:t>the progress every quarter. </a:t>
            </a:r>
            <a:endParaRPr lang="en-US" b="1" dirty="0"/>
          </a:p>
        </p:txBody>
      </p:sp>
    </p:spTree>
    <p:extLst>
      <p:ext uri="{BB962C8B-B14F-4D97-AF65-F5344CB8AC3E}">
        <p14:creationId xmlns:p14="http://schemas.microsoft.com/office/powerpoint/2010/main" val="2800439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smtClean="0"/>
              <a:t>QUESTIONS?</a:t>
            </a:r>
            <a:endParaRPr lang="en-US" sz="8000" dirty="0"/>
          </a:p>
        </p:txBody>
      </p:sp>
    </p:spTree>
    <p:extLst>
      <p:ext uri="{BB962C8B-B14F-4D97-AF65-F5344CB8AC3E}">
        <p14:creationId xmlns:p14="http://schemas.microsoft.com/office/powerpoint/2010/main" val="3376492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685800"/>
          </a:xfrm>
        </p:spPr>
        <p:txBody>
          <a:bodyPr>
            <a:normAutofit/>
          </a:bodyPr>
          <a:lstStyle/>
          <a:p>
            <a:pPr algn="ctr"/>
            <a:r>
              <a:rPr lang="en-US" b="1" i="1" dirty="0" smtClean="0"/>
              <a:t>Group Work </a:t>
            </a:r>
            <a:endParaRPr lang="en-US" b="1" i="1" dirty="0"/>
          </a:p>
        </p:txBody>
      </p:sp>
      <p:sp>
        <p:nvSpPr>
          <p:cNvPr id="3" name="Content Placeholder 2"/>
          <p:cNvSpPr>
            <a:spLocks noGrp="1"/>
          </p:cNvSpPr>
          <p:nvPr>
            <p:ph idx="1"/>
          </p:nvPr>
        </p:nvSpPr>
        <p:spPr>
          <a:xfrm>
            <a:off x="628650" y="762001"/>
            <a:ext cx="7886700" cy="5414963"/>
          </a:xfrm>
        </p:spPr>
        <p:txBody>
          <a:bodyPr>
            <a:normAutofit lnSpcReduction="10000"/>
          </a:bodyPr>
          <a:lstStyle/>
          <a:p>
            <a:pPr marL="0" indent="0">
              <a:buNone/>
            </a:pPr>
            <a:endParaRPr lang="en-US" b="1" dirty="0" smtClean="0"/>
          </a:p>
          <a:p>
            <a:pPr marL="0" indent="0">
              <a:buNone/>
            </a:pPr>
            <a:r>
              <a:rPr lang="en-US" b="1" dirty="0" smtClean="0"/>
              <a:t>The team will divide into four working groups to:</a:t>
            </a:r>
            <a:endParaRPr lang="en-GB" b="1" dirty="0"/>
          </a:p>
          <a:p>
            <a:pPr marL="457200" indent="-457200">
              <a:buAutoNum type="arabicPeriod"/>
            </a:pPr>
            <a:r>
              <a:rPr lang="en-GB" dirty="0" smtClean="0"/>
              <a:t>Contextualize </a:t>
            </a:r>
            <a:r>
              <a:rPr lang="en-GB" dirty="0"/>
              <a:t>the findings of the Preliminary Coordination Performance Report (narrative comment boxes</a:t>
            </a:r>
            <a:r>
              <a:rPr lang="en-GB" dirty="0" smtClean="0"/>
              <a:t>). </a:t>
            </a:r>
            <a:endParaRPr lang="en-GB" dirty="0"/>
          </a:p>
          <a:p>
            <a:pPr marL="457200" indent="-457200">
              <a:buAutoNum type="arabicPeriod"/>
            </a:pPr>
            <a:r>
              <a:rPr lang="en-GB" dirty="0"/>
              <a:t>Identify actions for </a:t>
            </a:r>
            <a:r>
              <a:rPr lang="en-GB" dirty="0" smtClean="0"/>
              <a:t>improvements</a:t>
            </a:r>
            <a:r>
              <a:rPr lang="en-GB" dirty="0"/>
              <a:t> </a:t>
            </a:r>
            <a:r>
              <a:rPr lang="en-GB" dirty="0" smtClean="0"/>
              <a:t>for each of the six cluster functions + AAP. </a:t>
            </a:r>
            <a:endParaRPr lang="en-GB" dirty="0"/>
          </a:p>
          <a:p>
            <a:pPr marL="457200" indent="-457200">
              <a:buAutoNum type="arabicPeriod"/>
            </a:pPr>
            <a:r>
              <a:rPr lang="en-GB" dirty="0"/>
              <a:t>On the basis of these discussions, a Final Cluster Description Report and Final Coordination Performance Report will be produced. </a:t>
            </a:r>
            <a:endParaRPr lang="en-US" dirty="0"/>
          </a:p>
          <a:p>
            <a:pPr marL="0" indent="0">
              <a:buNone/>
            </a:pPr>
            <a:endParaRPr lang="en-GB" dirty="0" smtClean="0"/>
          </a:p>
          <a:p>
            <a:pPr marL="0" indent="0">
              <a:buNone/>
            </a:pPr>
            <a:r>
              <a:rPr lang="en-GB" dirty="0" smtClean="0"/>
              <a:t>Groups: </a:t>
            </a:r>
          </a:p>
          <a:p>
            <a:pPr marL="0" indent="0">
              <a:buNone/>
            </a:pPr>
            <a:r>
              <a:rPr lang="en-GB" smtClean="0"/>
              <a:t>WG1 </a:t>
            </a:r>
            <a:r>
              <a:rPr lang="en-GB" dirty="0" smtClean="0"/>
              <a:t>– cluster functions 1 and 4</a:t>
            </a:r>
          </a:p>
          <a:p>
            <a:pPr marL="0" indent="0">
              <a:buNone/>
            </a:pPr>
            <a:r>
              <a:rPr lang="en-GB" dirty="0" smtClean="0"/>
              <a:t>WG2 – cluster functions 2 and 3</a:t>
            </a:r>
          </a:p>
          <a:p>
            <a:pPr marL="0" indent="0">
              <a:buNone/>
            </a:pPr>
            <a:r>
              <a:rPr lang="en-GB" dirty="0" smtClean="0"/>
              <a:t>WG3 – cluster functions 5 and 6 </a:t>
            </a:r>
          </a:p>
          <a:p>
            <a:pPr marL="0" indent="0">
              <a:buNone/>
            </a:pPr>
            <a:r>
              <a:rPr lang="en-GB" dirty="0" smtClean="0"/>
              <a:t>WG4 - AAP</a:t>
            </a:r>
            <a:endParaRPr lang="en-GB" dirty="0"/>
          </a:p>
          <a:p>
            <a:pPr marL="0" indent="0">
              <a:buNone/>
            </a:pPr>
            <a:endParaRPr lang="en-US" dirty="0"/>
          </a:p>
        </p:txBody>
      </p:sp>
    </p:spTree>
    <p:extLst>
      <p:ext uri="{BB962C8B-B14F-4D97-AF65-F5344CB8AC3E}">
        <p14:creationId xmlns:p14="http://schemas.microsoft.com/office/powerpoint/2010/main" val="1714523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Group work: each group should</a:t>
            </a:r>
            <a:endParaRPr lang="en-US" b="1" dirty="0"/>
          </a:p>
        </p:txBody>
      </p:sp>
      <p:sp>
        <p:nvSpPr>
          <p:cNvPr id="3" name="Content Placeholder 2"/>
          <p:cNvSpPr>
            <a:spLocks noGrp="1"/>
          </p:cNvSpPr>
          <p:nvPr>
            <p:ph idx="1"/>
          </p:nvPr>
        </p:nvSpPr>
        <p:spPr>
          <a:xfrm>
            <a:off x="628650" y="1447800"/>
            <a:ext cx="7886700" cy="4729163"/>
          </a:xfrm>
        </p:spPr>
        <p:txBody>
          <a:bodyPr>
            <a:normAutofit/>
          </a:bodyPr>
          <a:lstStyle/>
          <a:p>
            <a:r>
              <a:rPr lang="en-US" dirty="0" smtClean="0"/>
              <a:t>Review </a:t>
            </a:r>
            <a:r>
              <a:rPr lang="en-US" dirty="0"/>
              <a:t>the performance status of the function (color coded in green/yellow/orange/red, and the more detailed scoring of the various questions related to the function) </a:t>
            </a:r>
          </a:p>
          <a:p>
            <a:pPr lvl="0"/>
            <a:r>
              <a:rPr lang="en-US" dirty="0"/>
              <a:t>Identify what worked well for that function </a:t>
            </a:r>
            <a:endParaRPr lang="en-US" dirty="0" smtClean="0"/>
          </a:p>
          <a:p>
            <a:pPr lvl="0"/>
            <a:r>
              <a:rPr lang="en-US" dirty="0" smtClean="0"/>
              <a:t>Discuss </a:t>
            </a:r>
            <a:r>
              <a:rPr lang="en-US" dirty="0"/>
              <a:t>possible constraints as well as support requirements for that </a:t>
            </a:r>
            <a:r>
              <a:rPr lang="en-US" dirty="0" smtClean="0"/>
              <a:t>function</a:t>
            </a:r>
            <a:endParaRPr lang="en-US" dirty="0"/>
          </a:p>
          <a:p>
            <a:pPr lvl="0"/>
            <a:r>
              <a:rPr lang="en-US" dirty="0"/>
              <a:t>Identify other issues relevant to cluster performance that were not included in the survey</a:t>
            </a:r>
          </a:p>
          <a:p>
            <a:pPr lvl="0"/>
            <a:r>
              <a:rPr lang="en-US" dirty="0"/>
              <a:t>Identify and </a:t>
            </a:r>
            <a:r>
              <a:rPr lang="en-US" u="sng" dirty="0" err="1" smtClean="0"/>
              <a:t>prioritise</a:t>
            </a:r>
            <a:r>
              <a:rPr lang="en-US" dirty="0" smtClean="0"/>
              <a:t> </a:t>
            </a:r>
            <a:r>
              <a:rPr lang="en-US" dirty="0"/>
              <a:t>any improvements for that function, add inputs from the plenary feedback  </a:t>
            </a:r>
            <a:endParaRPr lang="en-US" dirty="0" smtClean="0"/>
          </a:p>
          <a:p>
            <a:pPr lvl="0"/>
            <a:r>
              <a:rPr lang="en-US" dirty="0" err="1" smtClean="0"/>
              <a:t>Summarise</a:t>
            </a:r>
            <a:r>
              <a:rPr lang="en-US" dirty="0" smtClean="0"/>
              <a:t> in a Word document</a:t>
            </a:r>
            <a:endParaRPr lang="en-US" dirty="0"/>
          </a:p>
        </p:txBody>
      </p:sp>
    </p:spTree>
    <p:extLst>
      <p:ext uri="{BB962C8B-B14F-4D97-AF65-F5344CB8AC3E}">
        <p14:creationId xmlns:p14="http://schemas.microsoft.com/office/powerpoint/2010/main" val="1741749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Plenary discussion</a:t>
            </a:r>
            <a:endParaRPr lang="en-US" b="1" dirty="0"/>
          </a:p>
        </p:txBody>
      </p:sp>
      <p:sp>
        <p:nvSpPr>
          <p:cNvPr id="3" name="Content Placeholder 2"/>
          <p:cNvSpPr>
            <a:spLocks noGrp="1"/>
          </p:cNvSpPr>
          <p:nvPr>
            <p:ph idx="1"/>
          </p:nvPr>
        </p:nvSpPr>
        <p:spPr>
          <a:xfrm>
            <a:off x="628650" y="1524000"/>
            <a:ext cx="7886700" cy="4652963"/>
          </a:xfrm>
        </p:spPr>
        <p:txBody>
          <a:bodyPr>
            <a:normAutofit/>
          </a:bodyPr>
          <a:lstStyle/>
          <a:p>
            <a:r>
              <a:rPr lang="en-US" dirty="0" smtClean="0"/>
              <a:t>Report </a:t>
            </a:r>
            <a:r>
              <a:rPr lang="en-US" dirty="0"/>
              <a:t>back in </a:t>
            </a:r>
            <a:r>
              <a:rPr lang="en-US" dirty="0" smtClean="0"/>
              <a:t>plenary;  </a:t>
            </a:r>
            <a:endParaRPr lang="en-US" dirty="0"/>
          </a:p>
          <a:p>
            <a:pPr lvl="0"/>
            <a:r>
              <a:rPr lang="en-US" dirty="0"/>
              <a:t>Seek feedback and endorsement on the recommendations from each of the working groups for each of the functions</a:t>
            </a:r>
          </a:p>
          <a:p>
            <a:pPr lvl="0"/>
            <a:r>
              <a:rPr lang="en-US" dirty="0"/>
              <a:t>Jointly agree on u</a:t>
            </a:r>
            <a:r>
              <a:rPr lang="en-US" u="sng" dirty="0"/>
              <a:t>p to </a:t>
            </a:r>
            <a:r>
              <a:rPr lang="en-US" u="sng" dirty="0" smtClean="0"/>
              <a:t>3-5</a:t>
            </a:r>
            <a:r>
              <a:rPr lang="en-US" dirty="0" smtClean="0"/>
              <a:t> </a:t>
            </a:r>
            <a:r>
              <a:rPr lang="en-US" dirty="0"/>
              <a:t>priorities follow-up actions to improve performance of any weak core functions (</a:t>
            </a:r>
            <a:r>
              <a:rPr lang="en-US" dirty="0" err="1" smtClean="0"/>
              <a:t>prioritise</a:t>
            </a:r>
            <a:r>
              <a:rPr lang="en-US" dirty="0" smtClean="0"/>
              <a:t> </a:t>
            </a:r>
            <a:r>
              <a:rPr lang="en-US" dirty="0"/>
              <a:t>recommendations, but at least address all functions that are below satisfactory performance). </a:t>
            </a:r>
            <a:endParaRPr lang="en-US" dirty="0" smtClean="0"/>
          </a:p>
          <a:p>
            <a:pPr lvl="0"/>
            <a:r>
              <a:rPr lang="en-US" dirty="0" smtClean="0"/>
              <a:t>Identify </a:t>
            </a:r>
            <a:r>
              <a:rPr lang="en-US" dirty="0"/>
              <a:t>who is following up on each recommended improvement action and by when.  It is important to allocate responsibilities at the meeting. </a:t>
            </a:r>
          </a:p>
          <a:p>
            <a:pPr lvl="0"/>
            <a:r>
              <a:rPr lang="en-US" dirty="0"/>
              <a:t>Identify opportunities, constraints and/or request support, if needed</a:t>
            </a:r>
            <a:r>
              <a:rPr lang="en-US" dirty="0" smtClean="0"/>
              <a:t>.</a:t>
            </a:r>
            <a:endParaRPr lang="en-US" dirty="0"/>
          </a:p>
        </p:txBody>
      </p:sp>
    </p:spTree>
    <p:extLst>
      <p:ext uri="{BB962C8B-B14F-4D97-AF65-F5344CB8AC3E}">
        <p14:creationId xmlns:p14="http://schemas.microsoft.com/office/powerpoint/2010/main" val="3197484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smtClean="0"/>
              <a:t>Objectives of </a:t>
            </a:r>
            <a:r>
              <a:rPr lang="en-US" b="1" i="1" dirty="0" smtClean="0"/>
              <a:t>Nutrition </a:t>
            </a:r>
            <a:r>
              <a:rPr lang="en-US" b="1" i="1" dirty="0" smtClean="0"/>
              <a:t>CCPM</a:t>
            </a:r>
            <a:endParaRPr lang="en-US" b="1" i="1" dirty="0"/>
          </a:p>
        </p:txBody>
      </p:sp>
      <p:sp>
        <p:nvSpPr>
          <p:cNvPr id="3" name="Content Placeholder 2"/>
          <p:cNvSpPr>
            <a:spLocks noGrp="1"/>
          </p:cNvSpPr>
          <p:nvPr>
            <p:ph idx="1"/>
          </p:nvPr>
        </p:nvSpPr>
        <p:spPr>
          <a:xfrm>
            <a:off x="628650" y="1295400"/>
            <a:ext cx="7886700" cy="5105400"/>
          </a:xfrm>
        </p:spPr>
        <p:txBody>
          <a:bodyPr>
            <a:normAutofit fontScale="85000" lnSpcReduction="10000"/>
          </a:bodyPr>
          <a:lstStyle/>
          <a:p>
            <a:pPr>
              <a:lnSpc>
                <a:spcPct val="120000"/>
              </a:lnSpc>
              <a:spcBef>
                <a:spcPts val="1200"/>
              </a:spcBef>
              <a:spcAft>
                <a:spcPts val="600"/>
              </a:spcAft>
            </a:pPr>
            <a:r>
              <a:rPr lang="en-GB" sz="2400" dirty="0" smtClean="0">
                <a:latin typeface="Arial"/>
                <a:ea typeface="ヒラギノ明朝 ProN W3"/>
              </a:rPr>
              <a:t>First CCPM took place in March-April 2014 and then in May 2015;</a:t>
            </a:r>
          </a:p>
          <a:p>
            <a:pPr>
              <a:lnSpc>
                <a:spcPct val="120000"/>
              </a:lnSpc>
              <a:spcBef>
                <a:spcPts val="1200"/>
              </a:spcBef>
              <a:spcAft>
                <a:spcPts val="600"/>
              </a:spcAft>
            </a:pPr>
            <a:r>
              <a:rPr lang="en-GB" sz="2400" dirty="0" smtClean="0">
                <a:latin typeface="Arial"/>
                <a:ea typeface="ヒラギノ明朝 ProN W3"/>
              </a:rPr>
              <a:t>Ensure </a:t>
            </a:r>
            <a:r>
              <a:rPr lang="en-GB" sz="2400" dirty="0">
                <a:latin typeface="Arial"/>
                <a:ea typeface="ヒラギノ明朝 ProN W3"/>
              </a:rPr>
              <a:t>efficient and effective coordination</a:t>
            </a:r>
          </a:p>
          <a:p>
            <a:pPr>
              <a:lnSpc>
                <a:spcPct val="120000"/>
              </a:lnSpc>
              <a:spcBef>
                <a:spcPts val="1200"/>
              </a:spcBef>
              <a:spcAft>
                <a:spcPts val="600"/>
              </a:spcAft>
            </a:pPr>
            <a:r>
              <a:rPr lang="en-US" sz="2400" dirty="0">
                <a:latin typeface="Arial"/>
                <a:ea typeface="ヒラギノ明朝 ProN W3"/>
              </a:rPr>
              <a:t>Take stock of what functional areas work well and what areas need improvement </a:t>
            </a:r>
          </a:p>
          <a:p>
            <a:pPr>
              <a:lnSpc>
                <a:spcPct val="120000"/>
              </a:lnSpc>
              <a:spcBef>
                <a:spcPts val="1200"/>
              </a:spcBef>
              <a:spcAft>
                <a:spcPts val="600"/>
              </a:spcAft>
            </a:pPr>
            <a:r>
              <a:rPr lang="en-US" sz="2400" dirty="0">
                <a:latin typeface="Arial"/>
                <a:ea typeface="ヒラギノ明朝 ProN W3"/>
              </a:rPr>
              <a:t>Raise awareness of support needed from the HC/HCT, cluster lead agencies, global clusters or cluster partners</a:t>
            </a:r>
          </a:p>
          <a:p>
            <a:pPr>
              <a:lnSpc>
                <a:spcPct val="120000"/>
              </a:lnSpc>
              <a:spcBef>
                <a:spcPts val="1200"/>
              </a:spcBef>
              <a:spcAft>
                <a:spcPts val="600"/>
              </a:spcAft>
            </a:pPr>
            <a:r>
              <a:rPr lang="en-GB" sz="2400" dirty="0">
                <a:latin typeface="Arial"/>
                <a:ea typeface="ヒラギノ明朝 ProN W3"/>
              </a:rPr>
              <a:t>Opportunity for self-reflection  </a:t>
            </a:r>
          </a:p>
          <a:p>
            <a:pPr>
              <a:lnSpc>
                <a:spcPct val="120000"/>
              </a:lnSpc>
              <a:spcBef>
                <a:spcPts val="1200"/>
              </a:spcBef>
              <a:spcAft>
                <a:spcPts val="600"/>
              </a:spcAft>
            </a:pPr>
            <a:r>
              <a:rPr lang="en-GB" sz="2400" dirty="0">
                <a:latin typeface="Arial"/>
                <a:ea typeface="ヒラギノ明朝 ProN W3"/>
              </a:rPr>
              <a:t>Strengthening transparency and partnership within the cluster</a:t>
            </a:r>
          </a:p>
          <a:p>
            <a:pPr>
              <a:lnSpc>
                <a:spcPct val="120000"/>
              </a:lnSpc>
              <a:spcBef>
                <a:spcPts val="1200"/>
              </a:spcBef>
              <a:spcAft>
                <a:spcPts val="600"/>
              </a:spcAft>
            </a:pPr>
            <a:r>
              <a:rPr lang="en-US" sz="2400" dirty="0">
                <a:latin typeface="Arial"/>
                <a:ea typeface="ヒラギノ明朝 ProN W3"/>
              </a:rPr>
              <a:t>Show the added value and justify the costs of coordination</a:t>
            </a:r>
            <a:endParaRPr lang="en-GB" sz="2400" dirty="0">
              <a:latin typeface="Arial"/>
              <a:ea typeface="ヒラギノ明朝 ProN W3"/>
            </a:endParaRPr>
          </a:p>
        </p:txBody>
      </p:sp>
    </p:spTree>
    <p:extLst>
      <p:ext uri="{BB962C8B-B14F-4D97-AF65-F5344CB8AC3E}">
        <p14:creationId xmlns:p14="http://schemas.microsoft.com/office/powerpoint/2010/main" val="2041001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smtClean="0"/>
              <a:t>Remember that CCPM </a:t>
            </a:r>
            <a:r>
              <a:rPr lang="en-US" b="1" i="1" dirty="0" smtClean="0">
                <a:solidFill>
                  <a:srgbClr val="FF0000"/>
                </a:solidFill>
              </a:rPr>
              <a:t>DOES NOT…</a:t>
            </a:r>
            <a:endParaRPr lang="en-US" b="1" i="1" dirty="0">
              <a:solidFill>
                <a:srgbClr val="FF0000"/>
              </a:solidFill>
            </a:endParaRPr>
          </a:p>
        </p:txBody>
      </p:sp>
      <p:sp>
        <p:nvSpPr>
          <p:cNvPr id="3" name="Content Placeholder 2"/>
          <p:cNvSpPr>
            <a:spLocks noGrp="1"/>
          </p:cNvSpPr>
          <p:nvPr>
            <p:ph idx="1"/>
          </p:nvPr>
        </p:nvSpPr>
        <p:spPr/>
        <p:txBody>
          <a:bodyPr/>
          <a:lstStyle/>
          <a:p>
            <a:pPr marL="557784" indent="-457200">
              <a:spcBef>
                <a:spcPts val="1200"/>
              </a:spcBef>
              <a:spcAft>
                <a:spcPts val="600"/>
              </a:spcAft>
            </a:pPr>
            <a:r>
              <a:rPr lang="en-GB" sz="2400" dirty="0">
                <a:latin typeface="Arial"/>
                <a:ea typeface="ヒラギノ明朝 ProN W3"/>
              </a:rPr>
              <a:t>Monitor response (service </a:t>
            </a:r>
            <a:r>
              <a:rPr lang="en-GB" sz="2400" dirty="0" smtClean="0">
                <a:latin typeface="Arial"/>
                <a:ea typeface="ヒラギノ明朝 ProN W3"/>
              </a:rPr>
              <a:t>delivery by partners) </a:t>
            </a:r>
            <a:endParaRPr lang="en-GB" sz="2400" dirty="0">
              <a:latin typeface="Arial"/>
              <a:ea typeface="ヒラギノ明朝 ProN W3"/>
            </a:endParaRPr>
          </a:p>
          <a:p>
            <a:pPr marL="557784" indent="-457200">
              <a:spcBef>
                <a:spcPts val="1200"/>
              </a:spcBef>
              <a:spcAft>
                <a:spcPts val="600"/>
              </a:spcAft>
            </a:pPr>
            <a:r>
              <a:rPr lang="en-US" sz="2400" dirty="0">
                <a:latin typeface="Arial"/>
                <a:ea typeface="ヒラギノ明朝 ProN W3"/>
              </a:rPr>
              <a:t>Evaluate individual partners or coordinators</a:t>
            </a:r>
            <a:endParaRPr lang="en-GB" sz="2400" dirty="0">
              <a:latin typeface="Arial"/>
              <a:ea typeface="ヒラギノ明朝 ProN W3"/>
            </a:endParaRPr>
          </a:p>
          <a:p>
            <a:pPr marL="557784" indent="-457200">
              <a:spcBef>
                <a:spcPts val="1200"/>
              </a:spcBef>
              <a:spcAft>
                <a:spcPts val="600"/>
              </a:spcAft>
            </a:pPr>
            <a:r>
              <a:rPr lang="en-US" sz="2400" dirty="0">
                <a:latin typeface="Arial"/>
                <a:ea typeface="ヒラギノ明朝 ProN W3"/>
              </a:rPr>
              <a:t>Evaluate if/when clusters should be deactivated, merged etc. (Review of the cluster architecture)</a:t>
            </a:r>
            <a:endParaRPr lang="en-GB" sz="2400" dirty="0">
              <a:latin typeface="Arial"/>
              <a:ea typeface="ヒラギノ明朝 ProN W3"/>
            </a:endParaRPr>
          </a:p>
          <a:p>
            <a:pPr marL="557784" indent="-457200">
              <a:spcBef>
                <a:spcPts val="1200"/>
              </a:spcBef>
              <a:spcAft>
                <a:spcPts val="600"/>
              </a:spcAft>
            </a:pPr>
            <a:r>
              <a:rPr lang="en-GB" sz="2400" dirty="0">
                <a:latin typeface="Arial"/>
                <a:ea typeface="ヒラギノ明朝 ProN W3"/>
              </a:rPr>
              <a:t>Exclude usage of other tools with the same purpose</a:t>
            </a:r>
            <a:endParaRPr lang="en-GB" dirty="0"/>
          </a:p>
        </p:txBody>
      </p:sp>
    </p:spTree>
    <p:extLst>
      <p:ext uri="{BB962C8B-B14F-4D97-AF65-F5344CB8AC3E}">
        <p14:creationId xmlns:p14="http://schemas.microsoft.com/office/powerpoint/2010/main" val="179165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smtClean="0"/>
              <a:t>Process of </a:t>
            </a:r>
            <a:r>
              <a:rPr lang="en-US" b="1" i="1" dirty="0" smtClean="0"/>
              <a:t>Nutrition </a:t>
            </a:r>
            <a:r>
              <a:rPr lang="en-US" b="1" i="1" dirty="0" smtClean="0"/>
              <a:t>CCPM</a:t>
            </a:r>
            <a:endParaRPr lang="en-US" b="1" i="1" dirty="0"/>
          </a:p>
        </p:txBody>
      </p:sp>
      <p:sp>
        <p:nvSpPr>
          <p:cNvPr id="3" name="Content Placeholder 2"/>
          <p:cNvSpPr>
            <a:spLocks noGrp="1"/>
          </p:cNvSpPr>
          <p:nvPr>
            <p:ph idx="1"/>
          </p:nvPr>
        </p:nvSpPr>
        <p:spPr>
          <a:xfrm>
            <a:off x="590550" y="1371600"/>
            <a:ext cx="7886700" cy="5105400"/>
          </a:xfrm>
        </p:spPr>
        <p:txBody>
          <a:bodyPr>
            <a:normAutofit/>
          </a:bodyPr>
          <a:lstStyle/>
          <a:p>
            <a:r>
              <a:rPr lang="en-US" sz="2800" b="1" dirty="0" smtClean="0"/>
              <a:t>Step 1, Planning: </a:t>
            </a:r>
            <a:r>
              <a:rPr lang="en-US" sz="2800" dirty="0" smtClean="0"/>
              <a:t>November 2016</a:t>
            </a:r>
          </a:p>
          <a:p>
            <a:r>
              <a:rPr lang="en-US" sz="2800" b="1" dirty="0" smtClean="0"/>
              <a:t>Step 2, On-line CCPM Survey: </a:t>
            </a:r>
            <a:r>
              <a:rPr lang="en-US" sz="2800" dirty="0" smtClean="0"/>
              <a:t>November 2016-January 2017. Preliminary report issued 15 January 2017 and shared with all cluster partners</a:t>
            </a:r>
          </a:p>
          <a:p>
            <a:r>
              <a:rPr lang="en-US" sz="2800" b="1" dirty="0" smtClean="0"/>
              <a:t>Step 3, </a:t>
            </a:r>
            <a:r>
              <a:rPr lang="en-GB" sz="2800" b="1" dirty="0"/>
              <a:t>Cluster analysis and action </a:t>
            </a:r>
            <a:r>
              <a:rPr lang="en-GB" sz="2800" b="1" dirty="0" smtClean="0"/>
              <a:t>planning</a:t>
            </a:r>
            <a:r>
              <a:rPr lang="en-US" sz="2800" dirty="0" smtClean="0"/>
              <a:t>: CCPM Workshop and development of the Action Plan to improve performance – 25 January 2017</a:t>
            </a:r>
          </a:p>
          <a:p>
            <a:r>
              <a:rPr lang="en-US" sz="2800" b="1" dirty="0" smtClean="0"/>
              <a:t>Step 4, </a:t>
            </a:r>
            <a:r>
              <a:rPr lang="en-GB" sz="2800" b="1" dirty="0"/>
              <a:t>Follow-up and Monitoring </a:t>
            </a:r>
            <a:r>
              <a:rPr lang="en-US" sz="2800" dirty="0" smtClean="0"/>
              <a:t>: </a:t>
            </a:r>
            <a:r>
              <a:rPr lang="en-US" sz="2800" dirty="0" err="1" smtClean="0"/>
              <a:t>Finalisation</a:t>
            </a:r>
            <a:r>
              <a:rPr lang="en-US" sz="2800" dirty="0" smtClean="0"/>
              <a:t> of the Action Plan, presentation to the HCT/Government, implementation of the Action Plan</a:t>
            </a:r>
            <a:endParaRPr lang="en-US" sz="2800" dirty="0"/>
          </a:p>
        </p:txBody>
      </p:sp>
    </p:spTree>
    <p:extLst>
      <p:ext uri="{BB962C8B-B14F-4D97-AF65-F5344CB8AC3E}">
        <p14:creationId xmlns:p14="http://schemas.microsoft.com/office/powerpoint/2010/main" val="3841438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746761"/>
          </a:xfrm>
        </p:spPr>
        <p:txBody>
          <a:bodyPr>
            <a:normAutofit/>
          </a:bodyPr>
          <a:lstStyle/>
          <a:p>
            <a:r>
              <a:rPr lang="en-US" b="1" i="1" dirty="0" smtClean="0"/>
              <a:t>Nutrition </a:t>
            </a:r>
            <a:r>
              <a:rPr lang="en-US" b="1" i="1" dirty="0" smtClean="0"/>
              <a:t>CCPM 2016-2017: Response Rates</a:t>
            </a:r>
            <a:endParaRPr lang="en-US" b="1" i="1" dirty="0"/>
          </a:p>
        </p:txBody>
      </p:sp>
      <p:graphicFrame>
        <p:nvGraphicFramePr>
          <p:cNvPr id="3" name="Table 2"/>
          <p:cNvGraphicFramePr>
            <a:graphicFrameLocks noGrp="1"/>
          </p:cNvGraphicFramePr>
          <p:nvPr>
            <p:extLst>
              <p:ext uri="{D42A27DB-BD31-4B8C-83A1-F6EECF244321}">
                <p14:modId xmlns:p14="http://schemas.microsoft.com/office/powerpoint/2010/main" val="1695614224"/>
              </p:ext>
            </p:extLst>
          </p:nvPr>
        </p:nvGraphicFramePr>
        <p:xfrm>
          <a:off x="533400" y="1371603"/>
          <a:ext cx="8153399" cy="5277407"/>
        </p:xfrm>
        <a:graphic>
          <a:graphicData uri="http://schemas.openxmlformats.org/drawingml/2006/table">
            <a:tbl>
              <a:tblPr firstRow="1" firstCol="1" bandRow="1">
                <a:tableStyleId>{5C22544A-7EE6-4342-B048-85BDC9FD1C3A}</a:tableStyleId>
              </a:tblPr>
              <a:tblGrid>
                <a:gridCol w="1902224"/>
                <a:gridCol w="2114982"/>
                <a:gridCol w="2044063"/>
                <a:gridCol w="2092130"/>
              </a:tblGrid>
              <a:tr h="816386">
                <a:tc>
                  <a:txBody>
                    <a:bodyPr/>
                    <a:lstStyle/>
                    <a:p>
                      <a:pPr marL="0" marR="0" algn="ctr">
                        <a:lnSpc>
                          <a:spcPct val="107000"/>
                        </a:lnSpc>
                        <a:spcBef>
                          <a:spcPts val="0"/>
                        </a:spcBef>
                        <a:spcAft>
                          <a:spcPts val="0"/>
                        </a:spcAft>
                      </a:pPr>
                      <a:r>
                        <a:rPr lang="en-US" sz="2000" dirty="0">
                          <a:effectLst/>
                        </a:rPr>
                        <a:t>Partner Type</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Number of responded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Total number of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Response Rate (%)</a:t>
                      </a:r>
                      <a:endParaRPr lang="en-US" sz="200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Donors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2</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5</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40.0%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International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27</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32</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84.4%</a:t>
                      </a:r>
                      <a:endParaRPr lang="en-US" sz="200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National Authority</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10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100.0%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ICRC/IFRC</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0.0%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a:effectLst/>
                        </a:rPr>
                        <a:t>UN Organizations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2</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5</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40.0%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r>
              <a:tr h="569173">
                <a:tc>
                  <a:txBody>
                    <a:bodyPr/>
                    <a:lstStyle/>
                    <a:p>
                      <a:pPr marL="0" marR="0">
                        <a:lnSpc>
                          <a:spcPct val="107000"/>
                        </a:lnSpc>
                        <a:spcBef>
                          <a:spcPts val="0"/>
                        </a:spcBef>
                        <a:spcAft>
                          <a:spcPts val="0"/>
                        </a:spcAft>
                      </a:pPr>
                      <a:r>
                        <a:rPr lang="en-US" sz="2000" b="1" dirty="0">
                          <a:effectLst/>
                        </a:rPr>
                        <a:t>Total</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41</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54</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76%</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r>
            </a:tbl>
          </a:graphicData>
        </a:graphic>
      </p:graphicFrame>
    </p:spTree>
    <p:extLst>
      <p:ext uri="{BB962C8B-B14F-4D97-AF65-F5344CB8AC3E}">
        <p14:creationId xmlns:p14="http://schemas.microsoft.com/office/powerpoint/2010/main" val="7150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smtClean="0"/>
              <a:t>Scores and </a:t>
            </a:r>
            <a:r>
              <a:rPr lang="en-US" b="1" i="1" dirty="0" err="1" smtClean="0"/>
              <a:t>Colour</a:t>
            </a:r>
            <a:r>
              <a:rPr lang="en-US" b="1" i="1" dirty="0" smtClean="0"/>
              <a:t> Coding </a:t>
            </a:r>
            <a:endParaRPr lang="en-US"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065696"/>
              </p:ext>
            </p:extLst>
          </p:nvPr>
        </p:nvGraphicFramePr>
        <p:xfrm>
          <a:off x="628650" y="1371601"/>
          <a:ext cx="7753350" cy="3809998"/>
        </p:xfrm>
        <a:graphic>
          <a:graphicData uri="http://schemas.openxmlformats.org/drawingml/2006/table">
            <a:tbl>
              <a:tblPr firstRow="1" bandRow="1">
                <a:tableStyleId>{5C22544A-7EE6-4342-B048-85BDC9FD1C3A}</a:tableStyleId>
              </a:tblPr>
              <a:tblGrid>
                <a:gridCol w="1854742"/>
                <a:gridCol w="5898608"/>
              </a:tblGrid>
              <a:tr h="534010">
                <a:tc>
                  <a:txBody>
                    <a:bodyPr/>
                    <a:lstStyle/>
                    <a:p>
                      <a:pPr marL="0" marR="0" algn="l">
                        <a:lnSpc>
                          <a:spcPct val="110000"/>
                        </a:lnSpc>
                        <a:spcBef>
                          <a:spcPts val="0"/>
                        </a:spcBef>
                        <a:spcAft>
                          <a:spcPts val="800"/>
                        </a:spcAft>
                      </a:pPr>
                      <a:r>
                        <a:rPr lang="en-GB" sz="2000" dirty="0">
                          <a:solidFill>
                            <a:schemeClr val="tx1"/>
                          </a:solidFill>
                          <a:effectLst/>
                        </a:rPr>
                        <a:t>    Score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Performance Status</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18997">
                <a:tc>
                  <a:txBody>
                    <a:bodyPr/>
                    <a:lstStyle/>
                    <a:p>
                      <a:pPr marL="0" marR="0" algn="l">
                        <a:lnSpc>
                          <a:spcPct val="110000"/>
                        </a:lnSpc>
                        <a:spcBef>
                          <a:spcPts val="0"/>
                        </a:spcBef>
                        <a:spcAft>
                          <a:spcPts val="800"/>
                        </a:spcAft>
                      </a:pPr>
                      <a:r>
                        <a:rPr lang="en-GB" sz="2000">
                          <a:solidFill>
                            <a:schemeClr val="tx1"/>
                          </a:solidFill>
                          <a:effectLst/>
                        </a:rPr>
                        <a:t>&gt; 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Good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818997">
                <a:tc>
                  <a:txBody>
                    <a:bodyPr/>
                    <a:lstStyle/>
                    <a:p>
                      <a:pPr marL="0" marR="0" algn="l">
                        <a:lnSpc>
                          <a:spcPct val="110000"/>
                        </a:lnSpc>
                        <a:spcBef>
                          <a:spcPts val="0"/>
                        </a:spcBef>
                        <a:spcAft>
                          <a:spcPts val="800"/>
                        </a:spcAft>
                      </a:pPr>
                      <a:r>
                        <a:rPr lang="en-GB" sz="2000">
                          <a:solidFill>
                            <a:schemeClr val="tx1"/>
                          </a:solidFill>
                          <a:effectLst/>
                        </a:rPr>
                        <a:t>51-75%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Satisfactory, needs </a:t>
                      </a:r>
                      <a:r>
                        <a:rPr lang="en-GB" sz="2000" u="none" dirty="0" smtClean="0">
                          <a:solidFill>
                            <a:schemeClr val="tx1"/>
                          </a:solidFill>
                          <a:effectLst/>
                        </a:rPr>
                        <a:t>minor</a:t>
                      </a:r>
                      <a:r>
                        <a:rPr lang="en-GB" sz="2000" dirty="0" smtClean="0">
                          <a:solidFill>
                            <a:schemeClr val="tx1"/>
                          </a:solidFill>
                          <a:effectLst/>
                        </a:rPr>
                        <a:t> </a:t>
                      </a:r>
                      <a:r>
                        <a:rPr lang="en-GB" sz="2000" dirty="0">
                          <a:solidFill>
                            <a:schemeClr val="tx1"/>
                          </a:solidFill>
                          <a:effectLst/>
                        </a:rPr>
                        <a:t>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818997">
                <a:tc>
                  <a:txBody>
                    <a:bodyPr/>
                    <a:lstStyle/>
                    <a:p>
                      <a:pPr marL="0" marR="0" algn="l">
                        <a:lnSpc>
                          <a:spcPct val="110000"/>
                        </a:lnSpc>
                        <a:spcBef>
                          <a:spcPts val="0"/>
                        </a:spcBef>
                        <a:spcAft>
                          <a:spcPts val="800"/>
                        </a:spcAft>
                      </a:pPr>
                      <a:r>
                        <a:rPr lang="en-GB" sz="2000">
                          <a:solidFill>
                            <a:schemeClr val="tx1"/>
                          </a:solidFill>
                          <a:effectLst/>
                        </a:rPr>
                        <a:t>26-50%</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Unsatisfactory, needs major 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818997">
                <a:tc>
                  <a:txBody>
                    <a:bodyPr/>
                    <a:lstStyle/>
                    <a:p>
                      <a:pPr marL="0" marR="0" algn="l">
                        <a:lnSpc>
                          <a:spcPct val="110000"/>
                        </a:lnSpc>
                        <a:spcBef>
                          <a:spcPts val="0"/>
                        </a:spcBef>
                        <a:spcAft>
                          <a:spcPts val="800"/>
                        </a:spcAft>
                      </a:pPr>
                      <a:r>
                        <a:rPr lang="en-US" sz="2000" dirty="0">
                          <a:solidFill>
                            <a:schemeClr val="tx1"/>
                          </a:solidFill>
                          <a:effectLst/>
                        </a:rPr>
                        <a:t>≤ 25%</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algn="ctr">
                        <a:lnSpc>
                          <a:spcPct val="110000"/>
                        </a:lnSpc>
                        <a:spcBef>
                          <a:spcPts val="0"/>
                        </a:spcBef>
                        <a:spcAft>
                          <a:spcPts val="800"/>
                        </a:spcAft>
                      </a:pPr>
                      <a:r>
                        <a:rPr lang="en-GB" sz="2000" dirty="0">
                          <a:solidFill>
                            <a:schemeClr val="tx1"/>
                          </a:solidFill>
                          <a:effectLst/>
                        </a:rPr>
                        <a:t>Weak</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spTree>
    <p:extLst>
      <p:ext uri="{BB962C8B-B14F-4D97-AF65-F5344CB8AC3E}">
        <p14:creationId xmlns:p14="http://schemas.microsoft.com/office/powerpoint/2010/main" val="3429393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77874"/>
          </a:xfrm>
        </p:spPr>
        <p:txBody>
          <a:bodyPr/>
          <a:lstStyle/>
          <a:p>
            <a:r>
              <a:rPr lang="en-US" b="1" i="1" dirty="0" smtClean="0"/>
              <a:t>1. Supporting </a:t>
            </a:r>
            <a:r>
              <a:rPr lang="en-US" b="1" i="1" dirty="0"/>
              <a:t>S</a:t>
            </a:r>
            <a:r>
              <a:rPr lang="en-US" b="1" i="1" dirty="0" smtClean="0"/>
              <a:t>ervice </a:t>
            </a:r>
            <a:r>
              <a:rPr lang="en-US" b="1" i="1" dirty="0"/>
              <a:t>D</a:t>
            </a:r>
            <a:r>
              <a:rPr lang="en-US" b="1" i="1" dirty="0" smtClean="0"/>
              <a:t>elivery</a:t>
            </a:r>
            <a:endParaRPr lang="en-US"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8276870"/>
              </p:ext>
            </p:extLst>
          </p:nvPr>
        </p:nvGraphicFramePr>
        <p:xfrm>
          <a:off x="381000" y="990601"/>
          <a:ext cx="8077201" cy="4079720"/>
        </p:xfrm>
        <a:graphic>
          <a:graphicData uri="http://schemas.openxmlformats.org/drawingml/2006/table">
            <a:tbl>
              <a:tblPr firstRow="1" firstCol="1" bandRow="1">
                <a:tableStyleId>{5C22544A-7EE6-4342-B048-85BDC9FD1C3A}</a:tableStyleId>
              </a:tblPr>
              <a:tblGrid>
                <a:gridCol w="2009820"/>
                <a:gridCol w="3095580"/>
                <a:gridCol w="1524000"/>
                <a:gridCol w="1447801"/>
              </a:tblGrid>
              <a:tr h="616323">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2016-2017</a:t>
                      </a:r>
                      <a:endParaRPr lang="en-US" sz="1600" i="1" dirty="0" smtClean="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4221">
                <a:tc>
                  <a:txBody>
                    <a:bodyPr/>
                    <a:lstStyle/>
                    <a:p>
                      <a:pPr marL="457200" marR="0" lvl="0" indent="-228600" algn="l">
                        <a:lnSpc>
                          <a:spcPct val="107000"/>
                        </a:lnSpc>
                        <a:spcBef>
                          <a:spcPts val="0"/>
                        </a:spcBef>
                        <a:spcAft>
                          <a:spcPts val="0"/>
                        </a:spcAft>
                      </a:pPr>
                      <a:r>
                        <a:rPr lang="en-US" sz="1600" dirty="0" smtClean="0">
                          <a:solidFill>
                            <a:schemeClr val="tx1"/>
                          </a:solidFill>
                          <a:effectLst/>
                          <a:latin typeface="+mn-lt"/>
                        </a:rPr>
                        <a:t>1.1</a:t>
                      </a:r>
                      <a:r>
                        <a:rPr lang="en-US" sz="1600" baseline="0" dirty="0" smtClean="0">
                          <a:solidFill>
                            <a:schemeClr val="tx1"/>
                          </a:solidFill>
                          <a:effectLst/>
                          <a:latin typeface="+mn-lt"/>
                        </a:rPr>
                        <a:t> </a:t>
                      </a:r>
                      <a:r>
                        <a:rPr lang="en-US" sz="1600" dirty="0" smtClean="0">
                          <a:solidFill>
                            <a:schemeClr val="tx1"/>
                          </a:solidFill>
                          <a:effectLst/>
                          <a:latin typeface="+mn-lt"/>
                        </a:rPr>
                        <a:t>Provide </a:t>
                      </a:r>
                      <a:r>
                        <a:rPr lang="en-US" sz="1600" dirty="0">
                          <a:solidFill>
                            <a:schemeClr val="tx1"/>
                          </a:solidFill>
                          <a:effectLst/>
                          <a:latin typeface="+mn-lt"/>
                        </a:rPr>
                        <a:t>a platform to </a:t>
                      </a:r>
                      <a:r>
                        <a:rPr lang="en-US" sz="1600" dirty="0" smtClean="0">
                          <a:solidFill>
                            <a:schemeClr val="tx1"/>
                          </a:solidFill>
                          <a:effectLst/>
                          <a:latin typeface="+mn-lt"/>
                        </a:rPr>
                        <a:t>ensure</a:t>
                      </a:r>
                      <a:r>
                        <a:rPr lang="en-US" sz="1600" baseline="0" dirty="0" smtClean="0">
                          <a:solidFill>
                            <a:schemeClr val="tx1"/>
                          </a:solidFill>
                          <a:effectLst/>
                          <a:latin typeface="+mn-lt"/>
                        </a:rPr>
                        <a:t> </a:t>
                      </a:r>
                      <a:r>
                        <a:rPr lang="en-US" sz="1600" dirty="0" smtClean="0">
                          <a:solidFill>
                            <a:schemeClr val="tx1"/>
                          </a:solidFill>
                          <a:effectLst/>
                          <a:latin typeface="+mn-lt"/>
                        </a:rPr>
                        <a:t>that </a:t>
                      </a:r>
                      <a:r>
                        <a:rPr lang="en-US" sz="1600" dirty="0">
                          <a:solidFill>
                            <a:schemeClr val="tx1"/>
                          </a:solidFill>
                          <a:effectLst/>
                          <a:latin typeface="+mn-lt"/>
                        </a:rPr>
                        <a:t>service delivery is driven by the agreed strategic priorities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Established, relevant coordination mechanism recognizing national systems, subnational and co-lead aspects; stakeholders participating regularly and effectively; cluster coordinator active in inter-cluster and related meetings.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1449176">
                <a:tc>
                  <a:txBody>
                    <a:bodyPr/>
                    <a:lstStyle/>
                    <a:p>
                      <a:pPr marL="457200" marR="0" indent="-228600">
                        <a:lnSpc>
                          <a:spcPct val="107000"/>
                        </a:lnSpc>
                        <a:spcBef>
                          <a:spcPts val="0"/>
                        </a:spcBef>
                        <a:spcAft>
                          <a:spcPts val="0"/>
                        </a:spcAft>
                      </a:pPr>
                      <a:r>
                        <a:rPr lang="en-US" sz="1600" dirty="0" smtClean="0">
                          <a:solidFill>
                            <a:schemeClr val="tx1"/>
                          </a:solidFill>
                          <a:effectLst/>
                          <a:latin typeface="+mn-lt"/>
                        </a:rPr>
                        <a:t>1.2 Develop </a:t>
                      </a:r>
                      <a:r>
                        <a:rPr lang="en-US" sz="1600" dirty="0">
                          <a:solidFill>
                            <a:schemeClr val="tx1"/>
                          </a:solidFill>
                          <a:effectLst/>
                          <a:latin typeface="+mn-lt"/>
                        </a:rPr>
                        <a:t>mechanisms to eliminate duplication of service delivery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Cluster partner engagement in dynamic mapping of presence and capacity (4W); information sharing across clusters in line with joint Strategic Objectives.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Tree>
    <p:extLst>
      <p:ext uri="{BB962C8B-B14F-4D97-AF65-F5344CB8AC3E}">
        <p14:creationId xmlns:p14="http://schemas.microsoft.com/office/powerpoint/2010/main" val="29959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fontScale="90000"/>
          </a:bodyPr>
          <a:lstStyle/>
          <a:p>
            <a:r>
              <a:rPr lang="en-US" b="1" dirty="0" smtClean="0"/>
              <a:t>2</a:t>
            </a:r>
            <a:r>
              <a:rPr lang="en-US" b="1" i="1" dirty="0" smtClean="0"/>
              <a:t>. Informing </a:t>
            </a:r>
            <a:r>
              <a:rPr lang="en-US" b="1" i="1" dirty="0"/>
              <a:t>strategic decision-making of the HC/HCT for the humanitarian response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393459"/>
              </p:ext>
            </p:extLst>
          </p:nvPr>
        </p:nvGraphicFramePr>
        <p:xfrm>
          <a:off x="304798" y="1371601"/>
          <a:ext cx="8458202" cy="4461684"/>
        </p:xfrm>
        <a:graphic>
          <a:graphicData uri="http://schemas.openxmlformats.org/drawingml/2006/table">
            <a:tbl>
              <a:tblPr firstRow="1" firstCol="1" bandRow="1">
                <a:tableStyleId>{5C22544A-7EE6-4342-B048-85BDC9FD1C3A}</a:tableStyleId>
              </a:tblPr>
              <a:tblGrid>
                <a:gridCol w="3048002"/>
                <a:gridCol w="2590800"/>
                <a:gridCol w="1524000"/>
                <a:gridCol w="1295400"/>
              </a:tblGrid>
              <a:tr h="660193">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1405">
                <a:tc>
                  <a:txBody>
                    <a:bodyPr/>
                    <a:lstStyle/>
                    <a:p>
                      <a:pPr marL="457200" marR="0" indent="-228600">
                        <a:lnSpc>
                          <a:spcPct val="107000"/>
                        </a:lnSpc>
                        <a:spcBef>
                          <a:spcPts val="0"/>
                        </a:spcBef>
                        <a:spcAft>
                          <a:spcPts val="0"/>
                        </a:spcAft>
                      </a:pPr>
                      <a:r>
                        <a:rPr lang="en-US" sz="1600" b="0" dirty="0">
                          <a:solidFill>
                            <a:schemeClr val="tx1"/>
                          </a:solidFill>
                          <a:effectLst/>
                          <a:latin typeface="+mn-lt"/>
                        </a:rPr>
                        <a:t>2.1 </a:t>
                      </a:r>
                      <a:r>
                        <a:rPr lang="en-US" sz="1600" b="0" kern="1200" dirty="0" smtClean="0">
                          <a:solidFill>
                            <a:schemeClr val="tx1"/>
                          </a:solidFill>
                          <a:effectLst/>
                          <a:latin typeface="+mn-lt"/>
                          <a:ea typeface="+mn-ea"/>
                          <a:cs typeface="+mn-cs"/>
                        </a:rPr>
                        <a:t>Preparing needs assessments and analysis of gaps (across and within Clusters, using information management tools as needed) to inform the setting of priorities </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Use of assessment tools in accordance with agreed minimum standards, individual </a:t>
                      </a:r>
                      <a:r>
                        <a:rPr lang="en-US" sz="1600" dirty="0" smtClean="0">
                          <a:solidFill>
                            <a:schemeClr val="tx1"/>
                          </a:solidFill>
                          <a:effectLst/>
                          <a:latin typeface="+mn-lt"/>
                        </a:rPr>
                        <a:t>assessment/ </a:t>
                      </a:r>
                      <a:r>
                        <a:rPr lang="en-US" sz="1600" dirty="0">
                          <a:solidFill>
                            <a:schemeClr val="tx1"/>
                          </a:solidFill>
                          <a:effectLst/>
                          <a:latin typeface="+mn-lt"/>
                        </a:rPr>
                        <a:t>survey results shared and/or carried out jointly as appropriate</a:t>
                      </a:r>
                      <a:r>
                        <a:rPr lang="en-US" sz="1600" dirty="0" smtClean="0">
                          <a:solidFill>
                            <a:schemeClr val="tx1"/>
                          </a:solidFill>
                          <a:effectLst/>
                          <a:latin typeface="+mn-lt"/>
                        </a:rPr>
                        <a:t>.</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40180">
                <a:tc>
                  <a:txBody>
                    <a:bodyPr/>
                    <a:lstStyle/>
                    <a:p>
                      <a:pPr marL="457200" marR="0" indent="-228600">
                        <a:lnSpc>
                          <a:spcPct val="107000"/>
                        </a:lnSpc>
                        <a:spcBef>
                          <a:spcPts val="0"/>
                        </a:spcBef>
                        <a:spcAft>
                          <a:spcPts val="0"/>
                        </a:spcAft>
                      </a:pPr>
                      <a:r>
                        <a:rPr lang="en-US" sz="1600" b="0" dirty="0">
                          <a:solidFill>
                            <a:schemeClr val="tx1"/>
                          </a:solidFill>
                          <a:effectLst/>
                          <a:latin typeface="+mn-lt"/>
                        </a:rPr>
                        <a:t>2.2 </a:t>
                      </a:r>
                      <a:r>
                        <a:rPr lang="en-US" sz="1600" b="0" kern="1200" dirty="0" smtClean="0">
                          <a:solidFill>
                            <a:schemeClr val="tx1"/>
                          </a:solidFill>
                          <a:effectLst/>
                          <a:latin typeface="+mn-lt"/>
                          <a:ea typeface="+mn-ea"/>
                          <a:cs typeface="+mn-cs"/>
                        </a:rPr>
                        <a:t>Identifying and finding solutions for (emerging) gaps, obstacles, duplication and cross-cutting issues</a:t>
                      </a:r>
                      <a:r>
                        <a:rPr lang="en-US" sz="1600" b="0" dirty="0" smtClean="0">
                          <a:solidFill>
                            <a:schemeClr val="tx1"/>
                          </a:solidFill>
                          <a:effectLst/>
                          <a:latin typeface="+mn-lt"/>
                        </a:rPr>
                        <a:t>.</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for current and anticipated risks, needs, gaps and constraints; cross cutting issues addressed from outset</a:t>
                      </a:r>
                      <a:r>
                        <a:rPr lang="en-US" sz="1600" dirty="0" smtClean="0">
                          <a:solidFill>
                            <a:schemeClr val="tx1"/>
                          </a:solidFill>
                          <a:effectLst/>
                          <a:latin typeface="+mn-lt"/>
                        </a:rPr>
                        <a:t>.</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866311">
                <a:tc>
                  <a:txBody>
                    <a:bodyPr/>
                    <a:lstStyle/>
                    <a:p>
                      <a:pPr marL="457200" marR="0" indent="-228600">
                        <a:lnSpc>
                          <a:spcPct val="107000"/>
                        </a:lnSpc>
                        <a:spcBef>
                          <a:spcPts val="0"/>
                        </a:spcBef>
                        <a:spcAft>
                          <a:spcPts val="0"/>
                        </a:spcAft>
                      </a:pPr>
                      <a:r>
                        <a:rPr lang="en-US" sz="1600" b="0" dirty="0" smtClean="0">
                          <a:solidFill>
                            <a:schemeClr val="tx1"/>
                          </a:solidFill>
                          <a:effectLst/>
                          <a:latin typeface="+mn-lt"/>
                        </a:rPr>
                        <a:t>2.3 </a:t>
                      </a:r>
                      <a:r>
                        <a:rPr lang="en-US" sz="1600" b="0" kern="1200" dirty="0" smtClean="0">
                          <a:solidFill>
                            <a:schemeClr val="tx1"/>
                          </a:solidFill>
                          <a:effectLst/>
                          <a:latin typeface="+mn-lt"/>
                          <a:ea typeface="+mn-ea"/>
                          <a:cs typeface="+mn-cs"/>
                        </a:rPr>
                        <a:t>Formulating priorities on the basis of analysis </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supporting response planning and </a:t>
                      </a:r>
                      <a:r>
                        <a:rPr lang="en-US" sz="1600" dirty="0" smtClean="0">
                          <a:solidFill>
                            <a:schemeClr val="tx1"/>
                          </a:solidFill>
                          <a:effectLst/>
                          <a:latin typeface="+mn-lt"/>
                        </a:rPr>
                        <a:t>prioritization </a:t>
                      </a:r>
                      <a:r>
                        <a:rPr lang="en-US" sz="1600" dirty="0">
                          <a:solidFill>
                            <a:schemeClr val="tx1"/>
                          </a:solidFill>
                          <a:effectLst/>
                          <a:latin typeface="+mn-lt"/>
                        </a:rPr>
                        <a:t>in short and medium </a:t>
                      </a:r>
                      <a:r>
                        <a:rPr lang="en-US" sz="1600" dirty="0" smtClean="0">
                          <a:solidFill>
                            <a:schemeClr val="tx1"/>
                          </a:solidFill>
                          <a:effectLst/>
                          <a:latin typeface="+mn-lt"/>
                        </a:rPr>
                        <a:t>term. </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2885397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685799"/>
          </a:xfrm>
        </p:spPr>
        <p:txBody>
          <a:bodyPr>
            <a:normAutofit/>
          </a:bodyPr>
          <a:lstStyle/>
          <a:p>
            <a:r>
              <a:rPr lang="en-US" b="1" dirty="0" smtClean="0"/>
              <a:t>3. </a:t>
            </a:r>
            <a:r>
              <a:rPr lang="en-US" b="1" i="1" dirty="0" smtClean="0"/>
              <a:t>Planning </a:t>
            </a:r>
            <a:r>
              <a:rPr lang="en-US" b="1" i="1" dirty="0"/>
              <a:t>and strategy </a:t>
            </a:r>
            <a:r>
              <a:rPr lang="en-US" b="1" i="1" dirty="0" smtClean="0"/>
              <a:t>development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629469"/>
              </p:ext>
            </p:extLst>
          </p:nvPr>
        </p:nvGraphicFramePr>
        <p:xfrm>
          <a:off x="381000" y="716507"/>
          <a:ext cx="8382000" cy="5367401"/>
        </p:xfrm>
        <a:graphic>
          <a:graphicData uri="http://schemas.openxmlformats.org/drawingml/2006/table">
            <a:tbl>
              <a:tblPr firstRow="1" firstCol="1" bandRow="1">
                <a:tableStyleId>{5C22544A-7EE6-4342-B048-85BDC9FD1C3A}</a:tableStyleId>
              </a:tblPr>
              <a:tblGrid>
                <a:gridCol w="2514600"/>
                <a:gridCol w="2971800"/>
                <a:gridCol w="1600200"/>
                <a:gridCol w="1295400"/>
              </a:tblGrid>
              <a:tr h="533400">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r>
                        <a:rPr lang="en-GB" sz="1600" i="1" dirty="0" smtClean="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smtClean="0">
                          <a:solidFill>
                            <a:schemeClr val="tx1"/>
                          </a:solidFill>
                          <a:effectLst/>
                          <a:latin typeface="+mn-lt"/>
                          <a:ea typeface="Times New Roman" panose="02020603050405020304" pitchFamily="18" charset="0"/>
                        </a:rPr>
                        <a:t>Score </a:t>
                      </a:r>
                      <a:endParaRPr lang="en-US" sz="1600" i="1" dirty="0" smtClean="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r>
                        <a:rPr lang="en-GB" sz="1600" i="1" dirty="0" smtClean="0">
                          <a:solidFill>
                            <a:schemeClr val="tx1"/>
                          </a:solidFill>
                          <a:effectLst/>
                          <a:latin typeface="+mn-lt"/>
                          <a:ea typeface="Times New Roman" panose="02020603050405020304" pitchFamily="18" charset="0"/>
                        </a:rPr>
                        <a:t>2016-2017</a:t>
                      </a:r>
                      <a:endParaRPr lang="en-US" sz="1600" i="1" dirty="0" smtClean="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9588">
                <a:tc>
                  <a:txBody>
                    <a:bodyPr/>
                    <a:lstStyle/>
                    <a:p>
                      <a:pPr marL="457200" marR="0" indent="-228600">
                        <a:lnSpc>
                          <a:spcPct val="107000"/>
                        </a:lnSpc>
                        <a:spcBef>
                          <a:spcPts val="0"/>
                        </a:spcBef>
                        <a:spcAft>
                          <a:spcPts val="0"/>
                        </a:spcAft>
                      </a:pPr>
                      <a:r>
                        <a:rPr lang="en-US" sz="1500" b="0">
                          <a:solidFill>
                            <a:schemeClr val="tx1"/>
                          </a:solidFill>
                          <a:effectLst/>
                          <a:latin typeface="+mn-lt"/>
                          <a:ea typeface="Arial" panose="020B0604020202020204" pitchFamily="34" charset="0"/>
                          <a:cs typeface="Times New Roman" panose="02020603050405020304" pitchFamily="18" charset="0"/>
                        </a:rPr>
                        <a:t>3.1 Developing sectoral plans, objectives and indicators that directly support realization of the overall response’s strategic objectives</a:t>
                      </a:r>
                      <a:endParaRPr lang="en-US" sz="1500" b="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Strategic plan based on identified priorities, shows synergies with other sectors against strategic objectives, addresses cross cutting issues, incorporates exit strategy discussion and is developed jointly with partners. Plan is updated regularly and guides response.</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836727">
                <a:tc>
                  <a:txBody>
                    <a:bodyPr/>
                    <a:lstStyle/>
                    <a:p>
                      <a:pPr marL="457200" marR="0" indent="-228600">
                        <a:lnSpc>
                          <a:spcPct val="107000"/>
                        </a:lnSpc>
                        <a:spcBef>
                          <a:spcPts val="0"/>
                        </a:spcBef>
                        <a:spcAft>
                          <a:spcPts val="0"/>
                        </a:spcAft>
                      </a:pPr>
                      <a:r>
                        <a:rPr lang="en-US" sz="1500" b="0">
                          <a:solidFill>
                            <a:schemeClr val="tx1"/>
                          </a:solidFill>
                          <a:effectLst/>
                          <a:latin typeface="+mn-lt"/>
                          <a:ea typeface="Arial" panose="020B0604020202020204" pitchFamily="34" charset="0"/>
                          <a:cs typeface="Times New Roman" panose="02020603050405020304" pitchFamily="18" charset="0"/>
                        </a:rPr>
                        <a:t>3.2 Applying and adhering to common standards and guidelines </a:t>
                      </a:r>
                      <a:endParaRPr lang="en-US" sz="1500" b="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Use of existing national standards and guidelines where possible. Standards and guidance are agreed to, adhered to and reported against.</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224292">
                <a:tc>
                  <a:txBody>
                    <a:bodyPr/>
                    <a:lstStyle/>
                    <a:p>
                      <a:pPr marL="457200" marR="0" indent="-228600">
                        <a:lnSpc>
                          <a:spcPct val="107000"/>
                        </a:lnSpc>
                        <a:spcBef>
                          <a:spcPts val="0"/>
                        </a:spcBef>
                        <a:spcAft>
                          <a:spcPts val="0"/>
                        </a:spcAft>
                      </a:pPr>
                      <a:r>
                        <a:rPr lang="en-US" sz="1500" b="0" dirty="0">
                          <a:solidFill>
                            <a:schemeClr val="tx1"/>
                          </a:solidFill>
                          <a:effectLst/>
                          <a:latin typeface="+mn-lt"/>
                          <a:ea typeface="Arial" panose="020B0604020202020204" pitchFamily="34" charset="0"/>
                          <a:cs typeface="Times New Roman" panose="02020603050405020304" pitchFamily="18" charset="0"/>
                        </a:rPr>
                        <a:t>3.3 Clarifying funding requirements, helping to set priorities, and agreeing Cluster contributions to the HC’s overall humanitarian funding proposals </a:t>
                      </a:r>
                      <a:endParaRPr lang="en-US" sz="15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Funding requirements determined with partners, allocation under jointly agreed criteria and </a:t>
                      </a:r>
                      <a:r>
                        <a:rPr lang="en-US" sz="1500" dirty="0" smtClean="0">
                          <a:solidFill>
                            <a:schemeClr val="tx1"/>
                          </a:solidFill>
                          <a:effectLst/>
                          <a:latin typeface="+mn-lt"/>
                        </a:rPr>
                        <a:t>prioritization, </a:t>
                      </a:r>
                      <a:r>
                        <a:rPr lang="en-US" sz="1500" dirty="0">
                          <a:solidFill>
                            <a:schemeClr val="tx1"/>
                          </a:solidFill>
                          <a:effectLst/>
                          <a:latin typeface="+mn-lt"/>
                        </a:rPr>
                        <a:t>status tracked and information shared.</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smtClean="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smtClean="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3876393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133</Value>
      <Value>12</Value>
      <Value>10</Value>
      <Value>163</Value>
      <Value>3</Value>
      <Value>104</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GNC</TermName>
          <TermId xmlns="http://schemas.microsoft.com/office/infopath/2007/PartnerControls">82a4199d-9c93-4d57-833f-59195f986fba</TermId>
        </TermInfo>
        <TermInfo xmlns="http://schemas.microsoft.com/office/infopath/2007/PartnerControls">
          <TermName xmlns="http://schemas.microsoft.com/office/infopath/2007/PartnerControls">NCC</TermName>
          <TermId xmlns="http://schemas.microsoft.com/office/infopath/2007/PartnerControls">37acde9b-31c8-46a8-8f12-aa74bad75c11</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s>
    </TaxKeywordTaxHTField>
    <CategoryDescription xmlns="http://schemas.microsoft.com/sharepoint.v3">Master GNC package - 2018 NCC - 5.2. CCPM</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EMOPSGCCU-1435067120-18463</_dlc_DocId>
    <_dlc_DocIdUrl xmlns="5858627f-d058-4b92-9b52-677b5fd7d454">
      <Url>https://unicef.sharepoint.com/teams/EMOPS-GCCU/_layouts/15/DocIdRedir.aspx?ID=EMOPSGCCU-1435067120-18463</Url>
      <Description>EMOPSGCCU-1435067120-18463</Description>
    </_dlc_DocIdUrl>
  </documentManagement>
</p:properties>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B7D57F9-49F4-475C-8AAF-27DEBD794EC2}"/>
</file>

<file path=customXml/itemProps2.xml><?xml version="1.0" encoding="utf-8"?>
<ds:datastoreItem xmlns:ds="http://schemas.openxmlformats.org/officeDocument/2006/customXml" ds:itemID="{3C4CBD5A-0E63-4B23-A2DC-18CA3EEBAD69}"/>
</file>

<file path=customXml/itemProps3.xml><?xml version="1.0" encoding="utf-8"?>
<ds:datastoreItem xmlns:ds="http://schemas.openxmlformats.org/officeDocument/2006/customXml" ds:itemID="{680AE4AC-E209-4D7D-8C23-701D5944791E}"/>
</file>

<file path=customXml/itemProps4.xml><?xml version="1.0" encoding="utf-8"?>
<ds:datastoreItem xmlns:ds="http://schemas.openxmlformats.org/officeDocument/2006/customXml" ds:itemID="{ADC34FA5-FAA8-426A-935F-D0434F1228DB}"/>
</file>

<file path=customXml/itemProps5.xml><?xml version="1.0" encoding="utf-8"?>
<ds:datastoreItem xmlns:ds="http://schemas.openxmlformats.org/officeDocument/2006/customXml" ds:itemID="{05164371-F824-4219-8F11-593C77A41D5C}"/>
</file>

<file path=customXml/itemProps6.xml><?xml version="1.0" encoding="utf-8"?>
<ds:datastoreItem xmlns:ds="http://schemas.openxmlformats.org/officeDocument/2006/customXml" ds:itemID="{CE8B4FA9-6A48-478C-AE01-4690C8FC3771}"/>
</file>

<file path=docProps/app.xml><?xml version="1.0" encoding="utf-8"?>
<Properties xmlns="http://schemas.openxmlformats.org/officeDocument/2006/extended-properties" xmlns:vt="http://schemas.openxmlformats.org/officeDocument/2006/docPropsVTypes">
  <Template/>
  <TotalTime>7846</TotalTime>
  <Words>1443</Words>
  <Application>Microsoft Office PowerPoint</Application>
  <PresentationFormat>On-screen Show (4:3)</PresentationFormat>
  <Paragraphs>213</Paragraphs>
  <Slides>18</Slides>
  <Notes>1</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Tahoma</vt:lpstr>
      <vt:lpstr>Times New Roman</vt:lpstr>
      <vt:lpstr>Wingdings</vt:lpstr>
      <vt:lpstr>ヒラギノ明朝 ProN W3</vt:lpstr>
      <vt:lpstr>Office Theme</vt:lpstr>
      <vt:lpstr>Nutrition Cluster Performance Monitoring (CCPM) Review Workshop: Preliminary results    </vt:lpstr>
      <vt:lpstr>Objectives of Nutrition CCPM</vt:lpstr>
      <vt:lpstr>Remember that CCPM DOES NOT…</vt:lpstr>
      <vt:lpstr>Process of Nutrition CCPM</vt:lpstr>
      <vt:lpstr>Nutrition CCPM 2016-2017: Response Rates</vt:lpstr>
      <vt:lpstr>Scores and Colour Coding </vt:lpstr>
      <vt:lpstr>1. Supporting Service Delivery</vt:lpstr>
      <vt:lpstr>2. Informing strategic decision-making of the HC/HCT for the humanitarian response</vt:lpstr>
      <vt:lpstr>3. Planning and strategy development </vt:lpstr>
      <vt:lpstr>4. Monitoring and Evaluating Performance</vt:lpstr>
      <vt:lpstr>5. Building national capacity in contingency planning/preparedness. </vt:lpstr>
      <vt:lpstr>6. Undertake robust advocacy</vt:lpstr>
      <vt:lpstr>Accountability to affected population</vt:lpstr>
      <vt:lpstr>Next Steps for the CCPM </vt:lpstr>
      <vt:lpstr>PowerPoint Presentation</vt:lpstr>
      <vt:lpstr>Group Work </vt:lpstr>
      <vt:lpstr>Group work: each group should</vt:lpstr>
      <vt:lpstr>Plenary discussion</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Nyauma Nyasani</dc:creator>
  <cp:keywords>GNC; Training; NCC</cp:keywords>
  <cp:lastModifiedBy>Ayadil Saparbekov</cp:lastModifiedBy>
  <cp:revision>137</cp:revision>
  <dcterms:created xsi:type="dcterms:W3CDTF">2014-02-06T10:55:32Z</dcterms:created>
  <dcterms:modified xsi:type="dcterms:W3CDTF">2018-01-11T09:42:06Z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133;#GNC|82a4199d-9c93-4d57-833f-59195f986fba;#104;#NCC|37acde9b-31c8-46a8-8f12-aa74bad75c11;#163;#Training|e274f566-a9bf-4f70-80f5-de4ef515adf5</vt:lpwstr>
  </property>
  <property fmtid="{D5CDD505-2E9C-101B-9397-08002B2CF9AE}" pid="5" name="Topic">
    <vt:lpwstr>10;#Nutrition Humanitarian Cluster, Coordination|414c5639-61e6-4b56-aaa5-511cdacc25c2</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758ecfbe-8cf6-49cc-9d1b-fcafea5e3dff</vt:lpwstr>
  </property>
</Properties>
</file>