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7"/>
    <p:sldMasterId id="2147483669" r:id="rId8"/>
  </p:sldMasterIdLst>
  <p:notesMasterIdLst>
    <p:notesMasterId r:id="rId17"/>
  </p:notesMasterIdLst>
  <p:handoutMasterIdLst>
    <p:handoutMasterId r:id="rId18"/>
  </p:handoutMasterIdLst>
  <p:sldIdLst>
    <p:sldId id="259" r:id="rId9"/>
    <p:sldId id="323" r:id="rId10"/>
    <p:sldId id="324" r:id="rId11"/>
    <p:sldId id="310" r:id="rId12"/>
    <p:sldId id="321" r:id="rId13"/>
    <p:sldId id="318" r:id="rId14"/>
    <p:sldId id="319" r:id="rId15"/>
    <p:sldId id="320" r:id="rId16"/>
  </p:sldIdLst>
  <p:sldSz cx="9144000" cy="6858000" type="screen4x3"/>
  <p:notesSz cx="6889750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56">
          <p15:clr>
            <a:srgbClr val="A4A3A4"/>
          </p15:clr>
        </p15:guide>
        <p15:guide id="4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808285"/>
    <a:srgbClr val="4A8DAA"/>
    <a:srgbClr val="80C2DE"/>
    <a:srgbClr val="6BBEE1"/>
    <a:srgbClr val="87BDD5"/>
    <a:srgbClr val="82BBD4"/>
    <a:srgbClr val="94C5DA"/>
    <a:srgbClr val="7ECAEA"/>
    <a:srgbClr val="74C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7D7EA7-0A72-4763-A7BE-E298200E4466}" v="14" dt="2019-11-11T15:31:05.2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6091" autoAdjust="0"/>
  </p:normalViewPr>
  <p:slideViewPr>
    <p:cSldViewPr>
      <p:cViewPr varScale="1">
        <p:scale>
          <a:sx n="98" d="100"/>
          <a:sy n="98" d="100"/>
        </p:scale>
        <p:origin x="2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366" y="-108"/>
      </p:cViewPr>
      <p:guideLst>
        <p:guide orient="horz" pos="2880"/>
        <p:guide pos="2160"/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microsoft.com/office/2015/10/relationships/revisionInfo" Target="revisionInfo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C17D7EA7-0A72-4763-A7BE-E298200E4466}"/>
    <pc:docChg chg="custSel modSld modMainMaster">
      <pc:chgData name="Diogo Loureiro Jurema" userId="9dfde3f0-34dd-48c5-90ef-eaf27597f482" providerId="ADAL" clId="{C17D7EA7-0A72-4763-A7BE-E298200E4466}" dt="2019-11-11T15:31:05.274" v="13" actId="1076"/>
      <pc:docMkLst>
        <pc:docMk/>
      </pc:docMkLst>
      <pc:sldChg chg="addSp modSp">
        <pc:chgData name="Diogo Loureiro Jurema" userId="9dfde3f0-34dd-48c5-90ef-eaf27597f482" providerId="ADAL" clId="{C17D7EA7-0A72-4763-A7BE-E298200E4466}" dt="2019-11-11T15:31:05.274" v="13" actId="1076"/>
        <pc:sldMkLst>
          <pc:docMk/>
          <pc:sldMk cId="1408626455" sldId="310"/>
        </pc:sldMkLst>
        <pc:picChg chg="add mod">
          <ac:chgData name="Diogo Loureiro Jurema" userId="9dfde3f0-34dd-48c5-90ef-eaf27597f482" providerId="ADAL" clId="{C17D7EA7-0A72-4763-A7BE-E298200E4466}" dt="2019-11-11T15:31:05.274" v="13" actId="1076"/>
          <ac:picMkLst>
            <pc:docMk/>
            <pc:sldMk cId="1408626455" sldId="310"/>
            <ac:picMk id="5" creationId="{CB952502-0555-4B2A-B729-5FF4F8C78F4E}"/>
          </ac:picMkLst>
        </pc:picChg>
        <pc:picChg chg="mod modCrop">
          <ac:chgData name="Diogo Loureiro Jurema" userId="9dfde3f0-34dd-48c5-90ef-eaf27597f482" providerId="ADAL" clId="{C17D7EA7-0A72-4763-A7BE-E298200E4466}" dt="2019-11-11T15:30:47.726" v="9" actId="732"/>
          <ac:picMkLst>
            <pc:docMk/>
            <pc:sldMk cId="1408626455" sldId="310"/>
            <ac:picMk id="1026" creationId="{00000000-0000-0000-0000-000000000000}"/>
          </ac:picMkLst>
        </pc:picChg>
      </pc:sldChg>
      <pc:sldMasterChg chg="addSp delSp modSldLayout">
        <pc:chgData name="Diogo Loureiro Jurema" userId="9dfde3f0-34dd-48c5-90ef-eaf27597f482" providerId="ADAL" clId="{C17D7EA7-0A72-4763-A7BE-E298200E4466}" dt="2019-11-11T15:29:37.477" v="5" actId="478"/>
        <pc:sldMasterMkLst>
          <pc:docMk/>
          <pc:sldMasterMk cId="1568514730" sldId="2147483666"/>
        </pc:sldMasterMkLst>
        <pc:grpChg chg="del">
          <ac:chgData name="Diogo Loureiro Jurema" userId="9dfde3f0-34dd-48c5-90ef-eaf27597f482" providerId="ADAL" clId="{C17D7EA7-0A72-4763-A7BE-E298200E4466}" dt="2019-11-11T15:29:27.571" v="0" actId="478"/>
          <ac:grpSpMkLst>
            <pc:docMk/>
            <pc:sldMasterMk cId="1568514730" sldId="2147483666"/>
            <ac:grpSpMk id="3" creationId="{00000000-0000-0000-0000-000000000000}"/>
          </ac:grpSpMkLst>
        </pc:grpChg>
        <pc:grpChg chg="add">
          <ac:chgData name="Diogo Loureiro Jurema" userId="9dfde3f0-34dd-48c5-90ef-eaf27597f482" providerId="ADAL" clId="{C17D7EA7-0A72-4763-A7BE-E298200E4466}" dt="2019-11-11T15:29:28.570" v="1"/>
          <ac:grpSpMkLst>
            <pc:docMk/>
            <pc:sldMasterMk cId="1568514730" sldId="2147483666"/>
            <ac:grpSpMk id="7" creationId="{4764AA22-A517-4C9E-8359-85C71FE7D4CA}"/>
          </ac:grpSpMkLst>
        </pc:grpChg>
        <pc:picChg chg="del">
          <ac:chgData name="Diogo Loureiro Jurema" userId="9dfde3f0-34dd-48c5-90ef-eaf27597f482" providerId="ADAL" clId="{C17D7EA7-0A72-4763-A7BE-E298200E4466}" dt="2019-11-11T15:29:27.571" v="0" actId="478"/>
          <ac:picMkLst>
            <pc:docMk/>
            <pc:sldMasterMk cId="1568514730" sldId="2147483666"/>
            <ac:picMk id="2" creationId="{00000000-0000-0000-0000-000000000000}"/>
          </ac:picMkLst>
        </pc:picChg>
        <pc:sldLayoutChg chg="delSp">
          <pc:chgData name="Diogo Loureiro Jurema" userId="9dfde3f0-34dd-48c5-90ef-eaf27597f482" providerId="ADAL" clId="{C17D7EA7-0A72-4763-A7BE-E298200E4466}" dt="2019-11-11T15:29:37.477" v="5" actId="478"/>
          <pc:sldLayoutMkLst>
            <pc:docMk/>
            <pc:sldMasterMk cId="1568514730" sldId="2147483666"/>
            <pc:sldLayoutMk cId="0" sldId="2147483661"/>
          </pc:sldLayoutMkLst>
          <pc:grpChg chg="del">
            <ac:chgData name="Diogo Loureiro Jurema" userId="9dfde3f0-34dd-48c5-90ef-eaf27597f482" providerId="ADAL" clId="{C17D7EA7-0A72-4763-A7BE-E298200E4466}" dt="2019-11-11T15:29:37.477" v="5" actId="478"/>
            <ac:grpSpMkLst>
              <pc:docMk/>
              <pc:sldMasterMk cId="1568514730" sldId="2147483666"/>
              <pc:sldLayoutMk cId="0" sldId="2147483661"/>
              <ac:grpSpMk id="6" creationId="{00000000-0000-0000-0000-000000000000}"/>
            </ac:grpSpMkLst>
          </pc:grpChg>
        </pc:sldLayoutChg>
        <pc:sldLayoutChg chg="delSp">
          <pc:chgData name="Diogo Loureiro Jurema" userId="9dfde3f0-34dd-48c5-90ef-eaf27597f482" providerId="ADAL" clId="{C17D7EA7-0A72-4763-A7BE-E298200E4466}" dt="2019-11-11T15:29:33.571" v="3" actId="478"/>
          <pc:sldLayoutMkLst>
            <pc:docMk/>
            <pc:sldMasterMk cId="1568514730" sldId="2147483666"/>
            <pc:sldLayoutMk cId="2588091789" sldId="2147483667"/>
          </pc:sldLayoutMkLst>
          <pc:grpChg chg="del">
            <ac:chgData name="Diogo Loureiro Jurema" userId="9dfde3f0-34dd-48c5-90ef-eaf27597f482" providerId="ADAL" clId="{C17D7EA7-0A72-4763-A7BE-E298200E4466}" dt="2019-11-11T15:29:33.571" v="3" actId="478"/>
            <ac:grpSpMkLst>
              <pc:docMk/>
              <pc:sldMasterMk cId="1568514730" sldId="2147483666"/>
              <pc:sldLayoutMk cId="2588091789" sldId="2147483667"/>
              <ac:grpSpMk id="4" creationId="{00000000-0000-0000-0000-000000000000}"/>
            </ac:grpSpMkLst>
          </pc:grpChg>
          <pc:grpChg chg="del">
            <ac:chgData name="Diogo Loureiro Jurema" userId="9dfde3f0-34dd-48c5-90ef-eaf27597f482" providerId="ADAL" clId="{C17D7EA7-0A72-4763-A7BE-E298200E4466}" dt="2019-11-11T15:29:32.613" v="2" actId="478"/>
            <ac:grpSpMkLst>
              <pc:docMk/>
              <pc:sldMasterMk cId="1568514730" sldId="2147483666"/>
              <pc:sldLayoutMk cId="2588091789" sldId="2147483667"/>
              <ac:grpSpMk id="10" creationId="{00000000-0000-0000-0000-000000000000}"/>
            </ac:grpSpMkLst>
          </pc:grpChg>
        </pc:sldLayoutChg>
        <pc:sldLayoutChg chg="delSp">
          <pc:chgData name="Diogo Loureiro Jurema" userId="9dfde3f0-34dd-48c5-90ef-eaf27597f482" providerId="ADAL" clId="{C17D7EA7-0A72-4763-A7BE-E298200E4466}" dt="2019-11-11T15:29:35.619" v="4" actId="478"/>
          <pc:sldLayoutMkLst>
            <pc:docMk/>
            <pc:sldMasterMk cId="1568514730" sldId="2147483666"/>
            <pc:sldLayoutMk cId="3849292001" sldId="2147483668"/>
          </pc:sldLayoutMkLst>
          <pc:picChg chg="del">
            <ac:chgData name="Diogo Loureiro Jurema" userId="9dfde3f0-34dd-48c5-90ef-eaf27597f482" providerId="ADAL" clId="{C17D7EA7-0A72-4763-A7BE-E298200E4466}" dt="2019-11-11T15:29:35.619" v="4" actId="478"/>
            <ac:picMkLst>
              <pc:docMk/>
              <pc:sldMasterMk cId="1568514730" sldId="2147483666"/>
              <pc:sldLayoutMk cId="3849292001" sldId="2147483668"/>
              <ac:picMk id="16" creationId="{00000000-0000-0000-0000-000000000000}"/>
            </ac:picMkLst>
          </pc:picChg>
        </pc:sldLayoutChg>
      </pc:sldMasterChg>
      <pc:sldMasterChg chg="addSp delSp">
        <pc:chgData name="Diogo Loureiro Jurema" userId="9dfde3f0-34dd-48c5-90ef-eaf27597f482" providerId="ADAL" clId="{C17D7EA7-0A72-4763-A7BE-E298200E4466}" dt="2019-11-11T15:29:44.507" v="8"/>
        <pc:sldMasterMkLst>
          <pc:docMk/>
          <pc:sldMasterMk cId="2054994350" sldId="2147483669"/>
        </pc:sldMasterMkLst>
        <pc:grpChg chg="del">
          <ac:chgData name="Diogo Loureiro Jurema" userId="9dfde3f0-34dd-48c5-90ef-eaf27597f482" providerId="ADAL" clId="{C17D7EA7-0A72-4763-A7BE-E298200E4466}" dt="2019-11-11T15:29:42.387" v="6" actId="478"/>
          <ac:grpSpMkLst>
            <pc:docMk/>
            <pc:sldMasterMk cId="2054994350" sldId="2147483669"/>
            <ac:grpSpMk id="3" creationId="{00000000-0000-0000-0000-000000000000}"/>
          </ac:grpSpMkLst>
        </pc:grpChg>
        <pc:grpChg chg="add">
          <ac:chgData name="Diogo Loureiro Jurema" userId="9dfde3f0-34dd-48c5-90ef-eaf27597f482" providerId="ADAL" clId="{C17D7EA7-0A72-4763-A7BE-E298200E4466}" dt="2019-11-11T15:29:44.507" v="8"/>
          <ac:grpSpMkLst>
            <pc:docMk/>
            <pc:sldMasterMk cId="2054994350" sldId="2147483669"/>
            <ac:grpSpMk id="7" creationId="{C92E0ACD-188F-4F26-B495-3E8A2EE43263}"/>
          </ac:grpSpMkLst>
        </pc:grpChg>
        <pc:picChg chg="del">
          <ac:chgData name="Diogo Loureiro Jurema" userId="9dfde3f0-34dd-48c5-90ef-eaf27597f482" providerId="ADAL" clId="{C17D7EA7-0A72-4763-A7BE-E298200E4466}" dt="2019-11-11T15:29:43.212" v="7" actId="478"/>
          <ac:picMkLst>
            <pc:docMk/>
            <pc:sldMasterMk cId="2054994350" sldId="2147483669"/>
            <ac:picMk id="2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18D04649-1601-437A-9AE0-5F90DB29EAA0}" type="datetimeFigureOut">
              <a:rPr lang="en-US" smtClean="0"/>
              <a:pPr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6BD80AD-BAB5-4DCF-AE9E-63ECDE1CDE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B9B97DC-CEAD-46B2-8009-C14192C5EB64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643"/>
            <a:ext cx="5511800" cy="450913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A9B5508-67B4-475E-92DE-25F080A2A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85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9800" y="750888"/>
            <a:ext cx="5010150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66203">
              <a:defRPr/>
            </a:pPr>
            <a:r>
              <a:rPr lang="en-US" sz="1100" dirty="0"/>
              <a:t>Discuss variation between quick onset and protracted crises and clarify differences between them and what this means for preparedness, response and recovery. </a:t>
            </a:r>
          </a:p>
          <a:p>
            <a:endParaRPr lang="en-US" altLang="en-US" sz="1100" dirty="0"/>
          </a:p>
          <a:p>
            <a:r>
              <a:rPr lang="en-US" altLang="en-US" sz="1100" dirty="0"/>
              <a:t>Ask participants to look at the HPC Reference Module in their files</a:t>
            </a:r>
          </a:p>
          <a:p>
            <a:r>
              <a:rPr lang="en-US" altLang="en-US" sz="1100" dirty="0"/>
              <a:t>Big change is to put the emphasis back at country level to determine the time-line and mechanisms they will employ. </a:t>
            </a:r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3901835" y="9517202"/>
            <a:ext cx="2986309" cy="50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456" tIns="49228" rIns="98456" bIns="49228" anchor="b"/>
          <a:lstStyle>
            <a:lvl1pPr defTabSz="93186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1pPr>
            <a:lvl2pPr marL="742950" indent="-285750" defTabSz="93186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2pPr>
            <a:lvl3pPr marL="1143000" indent="-228600" defTabSz="93186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3pPr>
            <a:lvl4pPr marL="1600200" indent="-228600" defTabSz="93186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4pPr>
            <a:lvl5pPr marL="2057400" indent="-228600" defTabSz="931863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9pPr>
          </a:lstStyle>
          <a:p>
            <a:pPr algn="r" eaLnBrk="1" hangingPunct="1"/>
            <a:fld id="{0386701E-CC8D-4183-B0C4-AD278CB7197E}" type="slidenum">
              <a:rPr lang="en-US" altLang="en-US" sz="1300" b="0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pPr algn="r" eaLnBrk="1" hangingPunct="1"/>
              <a:t>6</a:t>
            </a:fld>
            <a:endParaRPr lang="en-US" altLang="en-US" sz="1300" b="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49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Information Management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258809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967226"/>
            <a:ext cx="6186502" cy="582594"/>
          </a:xfrm>
          <a:prstGeom prst="rect">
            <a:avLst/>
          </a:prstGeom>
        </p:spPr>
        <p:txBody>
          <a:bodyPr wrap="none"/>
          <a:lstStyle>
            <a:lvl1pPr algn="l">
              <a:defRPr sz="2400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1438691"/>
            <a:ext cx="9144000" cy="71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29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1928797" cy="3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8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808285"/>
                </a:solidFill>
              </a:rPr>
              <a:t>Registered Charity No 1079752</a:t>
            </a:r>
            <a:br>
              <a:rPr lang="en-GB" sz="800" dirty="0">
                <a:solidFill>
                  <a:srgbClr val="808285"/>
                </a:solidFill>
              </a:rPr>
            </a:br>
            <a:r>
              <a:rPr lang="en-GB" sz="800" dirty="0">
                <a:solidFill>
                  <a:srgbClr val="808285"/>
                </a:solidFill>
              </a:rPr>
              <a:t>RedR UK is a company limited by guarantee. Company Number 3929653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7B1642DE-9AFA-4319-90BF-431C5C1FB69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SBPP JIMT Pilot November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3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1928797" cy="3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29115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9776" y="1017606"/>
            <a:ext cx="6186502" cy="582594"/>
          </a:xfrm>
          <a:prstGeom prst="rect">
            <a:avLst/>
          </a:prstGeom>
        </p:spPr>
        <p:txBody>
          <a:bodyPr wrap="none"/>
          <a:lstStyle>
            <a:lvl1pPr algn="l">
              <a:defRPr sz="2400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-19776" y="1521801"/>
            <a:ext cx="9144000" cy="71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3206160" cy="3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065970" y="3357562"/>
            <a:ext cx="5602374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35566" y="2500306"/>
            <a:ext cx="7396874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808285"/>
                </a:solidFill>
              </a:rPr>
              <a:t>Registered Charity No 1079752</a:t>
            </a:r>
            <a:br>
              <a:rPr lang="en-GB" sz="800" dirty="0">
                <a:solidFill>
                  <a:srgbClr val="808285"/>
                </a:solidFill>
              </a:rPr>
            </a:br>
            <a:r>
              <a:rPr lang="en-GB" sz="800" dirty="0">
                <a:solidFill>
                  <a:srgbClr val="80828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78073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764AA22-A517-4C9E-8359-85C71FE7D4CA}"/>
              </a:ext>
            </a:extLst>
          </p:cNvPr>
          <p:cNvGrpSpPr/>
          <p:nvPr userDrawn="1"/>
        </p:nvGrpSpPr>
        <p:grpSpPr>
          <a:xfrm>
            <a:off x="2384773" y="188640"/>
            <a:ext cx="4374454" cy="432961"/>
            <a:chOff x="1662741" y="276327"/>
            <a:chExt cx="4374454" cy="432961"/>
          </a:xfrm>
        </p:grpSpPr>
        <p:pic>
          <p:nvPicPr>
            <p:cNvPr id="8" name="Picture 7" descr="ACF">
              <a:extLst>
                <a:ext uri="{FF2B5EF4-FFF2-40B4-BE49-F238E27FC236}">
                  <a16:creationId xmlns:a16="http://schemas.microsoft.com/office/drawing/2014/main" id="{23EE7BFD-5952-40EE-8377-5B4D5B8C2CA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76327"/>
              <a:ext cx="67310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844CB29-4996-4422-859B-82FE94B9655A}"/>
                </a:ext>
              </a:extLst>
            </p:cNvPr>
            <p:cNvGrpSpPr/>
            <p:nvPr userDrawn="1"/>
          </p:nvGrpSpPr>
          <p:grpSpPr>
            <a:xfrm>
              <a:off x="1662741" y="276327"/>
              <a:ext cx="3262701" cy="432961"/>
              <a:chOff x="4437626" y="4242829"/>
              <a:chExt cx="3262701" cy="432961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B0D1DA5A-B0CE-4BDC-8ACD-7E10550B06E0}"/>
                  </a:ext>
                </a:extLst>
              </p:cNvPr>
              <p:cNvPicPr/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4E2C411-E34E-42C6-8579-711123F33019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3">
                <a:extLst>
                  <a:ext uri="{FF2B5EF4-FFF2-40B4-BE49-F238E27FC236}">
                    <a16:creationId xmlns:a16="http://schemas.microsoft.com/office/drawing/2014/main" id="{41F8422B-8870-40F8-8A39-CAAB4B8F6E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56851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1" r:id="rId3"/>
    <p:sldLayoutId id="214748367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92E0ACD-188F-4F26-B495-3E8A2EE43263}"/>
              </a:ext>
            </a:extLst>
          </p:cNvPr>
          <p:cNvGrpSpPr/>
          <p:nvPr userDrawn="1"/>
        </p:nvGrpSpPr>
        <p:grpSpPr>
          <a:xfrm>
            <a:off x="2384773" y="188640"/>
            <a:ext cx="4374454" cy="432961"/>
            <a:chOff x="1662741" y="276327"/>
            <a:chExt cx="4374454" cy="432961"/>
          </a:xfrm>
        </p:grpSpPr>
        <p:pic>
          <p:nvPicPr>
            <p:cNvPr id="8" name="Picture 7" descr="ACF">
              <a:extLst>
                <a:ext uri="{FF2B5EF4-FFF2-40B4-BE49-F238E27FC236}">
                  <a16:creationId xmlns:a16="http://schemas.microsoft.com/office/drawing/2014/main" id="{788447B7-84B8-4DC2-B1F3-232C30E57FE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76327"/>
              <a:ext cx="67310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94C874F-9A34-4E82-A912-C645F90A5AA7}"/>
                </a:ext>
              </a:extLst>
            </p:cNvPr>
            <p:cNvGrpSpPr/>
            <p:nvPr userDrawn="1"/>
          </p:nvGrpSpPr>
          <p:grpSpPr>
            <a:xfrm>
              <a:off x="1662741" y="276327"/>
              <a:ext cx="3262701" cy="432961"/>
              <a:chOff x="4437626" y="4242829"/>
              <a:chExt cx="3262701" cy="432961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BE61B041-0D75-4C66-882E-5E0FEADF4FB9}"/>
                  </a:ext>
                </a:extLst>
              </p:cNvPr>
              <p:cNvPicPr/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651D742-C4EE-438E-965B-362C740E7C7F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3">
                <a:extLst>
                  <a:ext uri="{FF2B5EF4-FFF2-40B4-BE49-F238E27FC236}">
                    <a16:creationId xmlns:a16="http://schemas.microsoft.com/office/drawing/2014/main" id="{8480EA33-2EEB-43C3-8E4F-17D5E2634A5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499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MANAGEMENT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135566" y="1844824"/>
            <a:ext cx="7396874" cy="129841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5.5 </a:t>
            </a:r>
            <a:r>
              <a:rPr lang="en-GB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 Checklist</a:t>
            </a:r>
            <a:endParaRPr lang="en-GB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IMO ToR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014836"/>
              </p:ext>
            </p:extLst>
          </p:nvPr>
        </p:nvGraphicFramePr>
        <p:xfrm>
          <a:off x="179512" y="1700806"/>
          <a:ext cx="8712968" cy="59549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21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Provides a global description of IMOs which</a:t>
                      </a:r>
                      <a:r>
                        <a:rPr lang="en-GB" sz="1800" b="0" baseline="0" dirty="0"/>
                        <a:t> can be adapted to the needs of the country</a:t>
                      </a:r>
                      <a:endParaRPr lang="en-GB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62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aseline="0" dirty="0"/>
                        <a:t>Sets out background, reporting lines, major tasks and responsibilities related to the six core competencies </a:t>
                      </a:r>
                      <a:r>
                        <a:rPr lang="en-GB" baseline="0" dirty="0">
                          <a:solidFill>
                            <a:srgbClr val="FF0000"/>
                          </a:solidFill>
                        </a:rPr>
                        <a:t>including competency to respond to gender and GBV</a:t>
                      </a:r>
                      <a:r>
                        <a:rPr lang="en-GB" baseline="0" dirty="0"/>
                        <a:t>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aseline="0" dirty="0"/>
                        <a:t>Also outlines required qualifications and experience, including on how</a:t>
                      </a:r>
                      <a:r>
                        <a:rPr lang="en-GB" baseline="0" dirty="0">
                          <a:solidFill>
                            <a:srgbClr val="FF0000"/>
                          </a:solidFill>
                        </a:rPr>
                        <a:t> to respond to gender equality, diversity and GBV.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aseline="0" dirty="0">
                          <a:solidFill>
                            <a:srgbClr val="FF0000"/>
                          </a:solidFill>
                        </a:rPr>
                        <a:t>Includes competencies to handle corruption and take a strong stand against any form of system and rights violations.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Maintained</a:t>
                      </a:r>
                      <a:r>
                        <a:rPr lang="en-GB" sz="1800" baseline="0" dirty="0"/>
                        <a:t> by GNC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6"/>
          <a:stretch/>
        </p:blipFill>
        <p:spPr bwMode="auto">
          <a:xfrm>
            <a:off x="196230" y="2073355"/>
            <a:ext cx="2169748" cy="94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36" y="3687981"/>
            <a:ext cx="2130442" cy="965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8" y="5265940"/>
            <a:ext cx="2202450" cy="97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81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IMO Handover template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778089"/>
              </p:ext>
            </p:extLst>
          </p:nvPr>
        </p:nvGraphicFramePr>
        <p:xfrm>
          <a:off x="179512" y="1700806"/>
          <a:ext cx="8856984" cy="468052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5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8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tools helps to f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acilitate a smooth handover/transition of IM process, activities and functions from one person to another.</a:t>
                      </a:r>
                      <a:endParaRPr lang="en-GB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aseline="0" dirty="0"/>
                        <a:t>Includes handover documents, a description of processes and tools, responsibilities (who does what in the cluster), links with external stakeholders, lessons learned and challenges</a:t>
                      </a:r>
                      <a:r>
                        <a:rPr lang="en-GB" baseline="0" dirty="0">
                          <a:solidFill>
                            <a:srgbClr val="FF0000"/>
                          </a:solidFill>
                        </a:rPr>
                        <a:t> e.g. protection and prevention to PSEA and GBV</a:t>
                      </a:r>
                      <a:endParaRPr lang="en-GB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aseline="0" dirty="0"/>
                        <a:t>Also provides recommendations for next 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Existing IMO will use the</a:t>
                      </a:r>
                      <a:r>
                        <a:rPr lang="en-GB" sz="1800" baseline="0" dirty="0"/>
                        <a:t> document to hand over to a new person in the role.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6"/>
          <a:stretch/>
        </p:blipFill>
        <p:spPr bwMode="auto">
          <a:xfrm>
            <a:off x="196230" y="2073355"/>
            <a:ext cx="2169748" cy="94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36" y="3687981"/>
            <a:ext cx="2130442" cy="965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8" y="5265940"/>
            <a:ext cx="2202450" cy="97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81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NC IM Performance Monitoring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1"/>
            <a:ext cx="8229600" cy="1800200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" b="1" dirty="0"/>
              <a:t>You can always find the latest IM checklist version at: </a:t>
            </a:r>
          </a:p>
          <a:p>
            <a:pPr marL="0" indent="0" algn="ctr">
              <a:buNone/>
            </a:pPr>
            <a:r>
              <a:rPr lang="en-GB" sz="2800" b="1" dirty="0">
                <a:solidFill>
                  <a:srgbClr val="FF0000"/>
                </a:solidFill>
              </a:rPr>
              <a:t>nutritioncluster.net/resources/</a:t>
            </a:r>
            <a:r>
              <a:rPr lang="en-GB" sz="2800" b="1" dirty="0" err="1">
                <a:solidFill>
                  <a:srgbClr val="FF0000"/>
                </a:solidFill>
              </a:rPr>
              <a:t>im</a:t>
            </a:r>
            <a:r>
              <a:rPr lang="en-GB" sz="2800" b="1" dirty="0">
                <a:solidFill>
                  <a:srgbClr val="FF0000"/>
                </a:solidFill>
              </a:rPr>
              <a:t>-checklist/.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27"/>
          <a:stretch/>
        </p:blipFill>
        <p:spPr bwMode="auto">
          <a:xfrm>
            <a:off x="495569" y="1628799"/>
            <a:ext cx="8048625" cy="36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CB952502-0555-4B2A-B729-5FF4F8C78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067819"/>
            <a:ext cx="2160240" cy="76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62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IM Checklist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991431"/>
              </p:ext>
            </p:extLst>
          </p:nvPr>
        </p:nvGraphicFramePr>
        <p:xfrm>
          <a:off x="179512" y="1700806"/>
          <a:ext cx="8712968" cy="48577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21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/>
                        <a:t>Assists the Country/Sub-national/Global NC </a:t>
                      </a:r>
                      <a:r>
                        <a:rPr lang="en-GB" sz="1800" b="0" dirty="0"/>
                        <a:t>to ensure the consistency and completeness in carrying out the IM function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/>
                        <a:t>Helps to understand and </a:t>
                      </a:r>
                      <a:r>
                        <a:rPr lang="en-US" sz="1800" b="0" dirty="0" err="1"/>
                        <a:t>prioritise</a:t>
                      </a:r>
                      <a:r>
                        <a:rPr lang="en-US" sz="1800" b="0" dirty="0"/>
                        <a:t> actions needed to improve IM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</a:rPr>
                        <a:t>It is not a mechanism to evaluate the IMO personally!!!</a:t>
                      </a:r>
                      <a:endParaRPr lang="en-GB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aseline="0" dirty="0"/>
                        <a:t>Provides sets of monitoring questions to use for monitoring IM functions throughout the HPC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aseline="0" dirty="0">
                          <a:solidFill>
                            <a:srgbClr val="FF0000"/>
                          </a:solidFill>
                        </a:rPr>
                        <a:t>Provides gender equality and GBV questions to IM to place a GBV prevention mechanism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aseline="0" dirty="0"/>
                        <a:t>Could be used for internal or external audience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The use of the IM Checklist is optional and may be adapted and used by the NCC/IMO as needed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Maintained and updated by the GNC-CT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6"/>
          <a:stretch/>
        </p:blipFill>
        <p:spPr bwMode="auto">
          <a:xfrm>
            <a:off x="196230" y="2073355"/>
            <a:ext cx="2169748" cy="94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36" y="3687981"/>
            <a:ext cx="2130442" cy="965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8" y="5265940"/>
            <a:ext cx="2202450" cy="97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7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7"/>
          <p:cNvSpPr>
            <a:spLocks/>
          </p:cNvSpPr>
          <p:nvPr/>
        </p:nvSpPr>
        <p:spPr bwMode="auto">
          <a:xfrm>
            <a:off x="1835621" y="4581128"/>
            <a:ext cx="5076564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Aft>
                <a:spcPts val="800"/>
              </a:spcAft>
              <a:buClr>
                <a:schemeClr val="bg1"/>
              </a:buClr>
              <a:buSzPct val="125000"/>
              <a:tabLst>
                <a:tab pos="233363" algn="l"/>
              </a:tabLst>
              <a:defRPr/>
            </a:pPr>
            <a:endParaRPr lang="en-US" dirty="0">
              <a:solidFill>
                <a:srgbClr val="7F7F7F"/>
              </a:solidFill>
              <a:sym typeface="Times New Roman" pitchFamily="18" charset="0"/>
            </a:endParaRPr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1143001" y="17925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1143001" y="17925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ヒラギノ角ゴ ProN W3" pitchFamily="6" charset="-128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6186502" cy="582594"/>
          </a:xfrm>
          <a:prstGeom prst="rect">
            <a:avLst/>
          </a:prstGeom>
        </p:spPr>
        <p:txBody>
          <a:bodyPr/>
          <a:lstStyle/>
          <a:p>
            <a:r>
              <a:rPr lang="en-GB" sz="2400" b="1" dirty="0"/>
              <a:t>Features:  IM Performance Monitoring Checklists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92794" y="1591632"/>
            <a:ext cx="295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HR for the IM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IMWG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Input to OCHA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86265" y="1591633"/>
            <a:ext cx="26536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Web-site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Infographics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Shared drive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E-mails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5939927" y="1591633"/>
            <a:ext cx="29523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Meeting agenda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Meeting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 updates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Contact 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122660" y="3369865"/>
            <a:ext cx="27722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 Support for Needs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 Support for HNO/HRP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M&amp;E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Gap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Finance tracking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94" y="3501007"/>
            <a:ext cx="25178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4W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27732" y="5877272"/>
            <a:ext cx="6408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srgbClr val="FF0000"/>
                </a:solidFill>
              </a:rPr>
              <a:t>Could be a mechanism for internal or external audit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073095"/>
            <a:ext cx="3520750" cy="262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3026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You have already started!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0000">
            <a:off x="4589396" y="1325356"/>
            <a:ext cx="4177306" cy="586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2915816" y="4653136"/>
            <a:ext cx="1728192" cy="792088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2996952"/>
            <a:ext cx="4824536" cy="2736304"/>
          </a:xfrm>
          <a:prstGeom prst="rect">
            <a:avLst/>
          </a:prstGeom>
        </p:spPr>
        <p:txBody>
          <a:bodyPr wrap="none"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84238"/>
            <a:r>
              <a:rPr lang="en-GB" sz="2000" b="1" dirty="0">
                <a:latin typeface="+mn-lt"/>
              </a:rPr>
              <a:t>The Self-Assessment </a:t>
            </a:r>
          </a:p>
          <a:p>
            <a:pPr defTabSz="884238"/>
            <a:r>
              <a:rPr lang="en-GB" sz="2000" b="1" dirty="0">
                <a:latin typeface="+mn-lt"/>
              </a:rPr>
              <a:t>sections of the Learning </a:t>
            </a:r>
          </a:p>
          <a:p>
            <a:pPr defTabSz="884238"/>
            <a:r>
              <a:rPr lang="en-GB" sz="2000" b="1" dirty="0">
                <a:latin typeface="+mn-lt"/>
              </a:rPr>
              <a:t>Journal were based on the </a:t>
            </a:r>
          </a:p>
          <a:p>
            <a:pPr defTabSz="884238"/>
            <a:r>
              <a:rPr lang="en-GB" sz="2000" b="1" dirty="0">
                <a:latin typeface="+mn-lt"/>
              </a:rPr>
              <a:t>IM Performance </a:t>
            </a:r>
          </a:p>
          <a:p>
            <a:pPr defTabSz="884238"/>
            <a:r>
              <a:rPr lang="en-GB" sz="2000" b="1" dirty="0">
                <a:latin typeface="+mn-lt"/>
              </a:rPr>
              <a:t>Monitoring Checklist</a:t>
            </a:r>
          </a:p>
        </p:txBody>
      </p:sp>
    </p:spTree>
    <p:extLst>
      <p:ext uri="{BB962C8B-B14F-4D97-AF65-F5344CB8AC3E}">
        <p14:creationId xmlns:p14="http://schemas.microsoft.com/office/powerpoint/2010/main" val="178953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HOMEWORK: AFTER THE 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GB" sz="2800" dirty="0"/>
              <a:t>Together with NCC, assess the IM system in your cluster against the checklist</a:t>
            </a:r>
          </a:p>
          <a:p>
            <a:pPr>
              <a:spcAft>
                <a:spcPts val="1800"/>
              </a:spcAft>
            </a:pPr>
            <a:r>
              <a:rPr lang="en-GB" sz="2800" dirty="0"/>
              <a:t>Together with NCC, develop plan of action to improve your IM system</a:t>
            </a:r>
          </a:p>
          <a:p>
            <a:pPr>
              <a:spcAft>
                <a:spcPts val="1800"/>
              </a:spcAft>
            </a:pPr>
            <a:r>
              <a:rPr lang="en-GB" sz="2800" dirty="0"/>
              <a:t>Share with GNC-CT in one month after the training (GNC-CT will use this information to identify areas of support needed)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7922244"/>
      </p:ext>
    </p:extLst>
  </p:cSld>
  <p:clrMapOvr>
    <a:masterClrMapping/>
  </p:clrMapOvr>
</p:sld>
</file>

<file path=ppt/theme/theme1.xml><?xml version="1.0" encoding="utf-8"?>
<a:theme xmlns:a="http://schemas.openxmlformats.org/drawingml/2006/main" name="RedR Theme - Office">
  <a:themeElements>
    <a:clrScheme name="RedR Brand Theme">
      <a:dk1>
        <a:srgbClr val="231F20"/>
      </a:dk1>
      <a:lt1>
        <a:sysClr val="window" lastClr="FFFFFF"/>
      </a:lt1>
      <a:dk2>
        <a:srgbClr val="4A8DAA"/>
      </a:dk2>
      <a:lt2>
        <a:srgbClr val="EE3528"/>
      </a:lt2>
      <a:accent1>
        <a:srgbClr val="4A8DAA"/>
      </a:accent1>
      <a:accent2>
        <a:srgbClr val="EE3528"/>
      </a:accent2>
      <a:accent3>
        <a:srgbClr val="808285"/>
      </a:accent3>
      <a:accent4>
        <a:srgbClr val="1D5873"/>
      </a:accent4>
      <a:accent5>
        <a:srgbClr val="80C2DE"/>
      </a:accent5>
      <a:accent6>
        <a:srgbClr val="FFFFFF"/>
      </a:accent6>
      <a:hlink>
        <a:srgbClr val="EE3528"/>
      </a:hlink>
      <a:folHlink>
        <a:srgbClr val="4A8DAA"/>
      </a:folHlink>
    </a:clrScheme>
    <a:fontScheme name="Arial Bran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Arial_powerpoint" id="{B04597F6-5833-430B-80E0-0B23BF29AEA9}" vid="{8BD9E51E-9664-4E25-BEB3-8EBE30D25DB5}"/>
    </a:ext>
  </a:extLst>
</a:theme>
</file>

<file path=ppt/theme/theme2.xml><?xml version="1.0" encoding="utf-8"?>
<a:theme xmlns:a="http://schemas.openxmlformats.org/drawingml/2006/main" name="1_RedR Theme - Office">
  <a:themeElements>
    <a:clrScheme name="RedR Brand Theme">
      <a:dk1>
        <a:srgbClr val="231F20"/>
      </a:dk1>
      <a:lt1>
        <a:sysClr val="window" lastClr="FFFFFF"/>
      </a:lt1>
      <a:dk2>
        <a:srgbClr val="4A8DAA"/>
      </a:dk2>
      <a:lt2>
        <a:srgbClr val="EE3528"/>
      </a:lt2>
      <a:accent1>
        <a:srgbClr val="4A8DAA"/>
      </a:accent1>
      <a:accent2>
        <a:srgbClr val="EE3528"/>
      </a:accent2>
      <a:accent3>
        <a:srgbClr val="808285"/>
      </a:accent3>
      <a:accent4>
        <a:srgbClr val="1D5873"/>
      </a:accent4>
      <a:accent5>
        <a:srgbClr val="80C2DE"/>
      </a:accent5>
      <a:accent6>
        <a:srgbClr val="FFFFFF"/>
      </a:accent6>
      <a:hlink>
        <a:srgbClr val="EE3528"/>
      </a:hlink>
      <a:folHlink>
        <a:srgbClr val="4A8DAA"/>
      </a:folHlink>
    </a:clrScheme>
    <a:fontScheme name="Arial Bran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Arial_powerpoint" id="{B04597F6-5833-430B-80E0-0B23BF29AEA9}" vid="{9418077A-119B-4648-8C73-00423E57555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148</Value>
      <Value>10</Value>
      <Value>163</Value>
      <Value>12</Value>
      <Value>3</Value>
      <Value>105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  <TermInfo xmlns="http://schemas.microsoft.com/office/infopath/2007/PartnerControls">
          <TermName xmlns="http://schemas.microsoft.com/office/infopath/2007/PartnerControls">Nutrition preparedness and risk informed programming</TermName>
          <TermId xmlns="http://schemas.microsoft.com/office/infopath/2007/PartnerControls">4ab365b7-18be-48cf-a866-cdd5f63cb150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  <TermInfo xmlns="http://schemas.microsoft.com/office/infopath/2007/PartnerControls">
          <TermName xmlns="http://schemas.microsoft.com/office/infopath/2007/PartnerControls">IMO</TermName>
          <TermId xmlns="http://schemas.microsoft.com/office/infopath/2007/PartnerControls">9411842a-837f-4f81-918e-c4fd3b034dbe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</Terms>
    </TaxKeywordTaxHTField>
    <CategoryDescription xmlns="http://schemas.microsoft.com/sharepoint.v3" xsi:nil="true"/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EMOPSGCCU-1435067120-17748</_dlc_DocId>
    <_dlc_DocIdUrl xmlns="5858627f-d058-4b92-9b52-677b5fd7d454">
      <Url>https://unicef.sharepoint.com/teams/EMOPS-GCCU/_layouts/15/DocIdRedir.aspx?ID=EMOPSGCCU-1435067120-17748</Url>
      <Description>EMOPSGCCU-1435067120-17748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C484417-07D8-4BE9-9CB6-65FC8DB2E10C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16B8E2D-CE87-4184-A9B3-590DF90418EC}">
  <ds:schemaRefs>
    <ds:schemaRef ds:uri="http://www.w3.org/XML/1998/namespace"/>
    <ds:schemaRef ds:uri="http://schemas.microsoft.com/office/2006/documentManagement/types"/>
    <ds:schemaRef ds:uri="a438dd15-07ca-4cdc-82a3-f2206b92025e"/>
    <ds:schemaRef ds:uri="http://purl.org/dc/dcmitype/"/>
    <ds:schemaRef ds:uri="http://purl.org/dc/terms/"/>
    <ds:schemaRef ds:uri="http://purl.org/dc/elements/1.1/"/>
    <ds:schemaRef ds:uri="ca283e0b-db31-4043-a2ef-b80661bf084a"/>
    <ds:schemaRef ds:uri="http://schemas.microsoft.com/sharepoint.v3"/>
    <ds:schemaRef ds:uri="http://schemas.microsoft.com/sharepoint/v3"/>
    <ds:schemaRef ds:uri="http://schemas.microsoft.com/sharepoint/v4"/>
    <ds:schemaRef ds:uri="http://schemas.microsoft.com/office/infopath/2007/PartnerControls"/>
    <ds:schemaRef ds:uri="http://schemas.openxmlformats.org/package/2006/metadata/core-properties"/>
    <ds:schemaRef ds:uri="5858627f-d058-4b92-9b52-677b5fd7d45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A3A862B-156B-4BF5-9167-1C409115E779}"/>
</file>

<file path=customXml/itemProps4.xml><?xml version="1.0" encoding="utf-8"?>
<ds:datastoreItem xmlns:ds="http://schemas.openxmlformats.org/officeDocument/2006/customXml" ds:itemID="{887F0E53-13BB-4E35-BCEC-E4CC01970ACF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562354F2-FD3B-4F1D-8B0B-8CC942186D8C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5D9D2752-85F6-43E5-9866-2F90A511F77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New_Arial_powerpoint</Template>
  <TotalTime>568</TotalTime>
  <Words>500</Words>
  <Application>Microsoft Office PowerPoint</Application>
  <PresentationFormat>On-screen Show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Unicode MS</vt:lpstr>
      <vt:lpstr>Calibri</vt:lpstr>
      <vt:lpstr>Times New Roman</vt:lpstr>
      <vt:lpstr>Wingdings</vt:lpstr>
      <vt:lpstr>ヒラギノ角ゴ ProN W3</vt:lpstr>
      <vt:lpstr>RedR Theme - Office</vt:lpstr>
      <vt:lpstr>1_RedR Theme - Office</vt:lpstr>
      <vt:lpstr>PowerPoint Presentation</vt:lpstr>
      <vt:lpstr>IMO ToR</vt:lpstr>
      <vt:lpstr>IMO Handover template</vt:lpstr>
      <vt:lpstr>NC IM Performance Monitoring Checklist</vt:lpstr>
      <vt:lpstr>IM Checklist</vt:lpstr>
      <vt:lpstr>Features:  IM Performance Monitoring Checklists</vt:lpstr>
      <vt:lpstr>You have already started!</vt:lpstr>
      <vt:lpstr>HOMEWORK: AFTER THE TRAINING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Erina Mugadu</dc:creator>
  <cp:keywords>GNC; IMO; Training</cp:keywords>
  <cp:lastModifiedBy>Diogo Loureiro Jurema</cp:lastModifiedBy>
  <cp:revision>57</cp:revision>
  <cp:lastPrinted>2016-04-09T17:10:24Z</cp:lastPrinted>
  <dcterms:created xsi:type="dcterms:W3CDTF">2016-02-17T12:50:41Z</dcterms:created>
  <dcterms:modified xsi:type="dcterms:W3CDTF">2019-11-11T15:31:07Z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133;#GNC|82a4199d-9c93-4d57-833f-59195f986fba;#105;#IMO|9411842a-837f-4f81-918e-c4fd3b034dbe;#163;#Training|e274f566-a9bf-4f70-80f5-de4ef515adf5</vt:lpwstr>
  </property>
  <property fmtid="{D5CDD505-2E9C-101B-9397-08002B2CF9AE}" pid="5" name="Topic">
    <vt:lpwstr>10;#Nutrition Humanitarian Cluster, Coordination|414c5639-61e6-4b56-aaa5-511cdacc25c2;#148;#Nutrition preparedness and risk informed programming|4ab365b7-18be-48cf-a866-cdd5f63cb150</vt:lpwstr>
  </property>
  <property fmtid="{D5CDD505-2E9C-101B-9397-08002B2CF9AE}" pid="7" name="DocumentType">
    <vt:lpwstr>12;#Training/ instructional materials, toolkits, user guides (non-ICT)|f7254839-f39a-4063-9d34-45784defb8cb</vt:lpwstr>
  </property>
  <property fmtid="{D5CDD505-2E9C-101B-9397-08002B2CF9AE}" pid="8" name="GeographicScope">
    <vt:lpwstr/>
  </property>
  <property fmtid="{D5CDD505-2E9C-101B-9397-08002B2CF9AE}" pid="9" name="_dlc_DocIdItemGuid">
    <vt:lpwstr>265af3ce-98c3-4c36-8526-5039c89a2228</vt:lpwstr>
  </property>
</Properties>
</file>