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58" r:id="rId3"/>
    <p:sldId id="259" r:id="rId4"/>
    <p:sldId id="260" r:id="rId5"/>
    <p:sldId id="273" r:id="rId6"/>
    <p:sldId id="263" r:id="rId7"/>
    <p:sldId id="264" r:id="rId8"/>
    <p:sldId id="265" r:id="rId9"/>
    <p:sldId id="266" r:id="rId10"/>
    <p:sldId id="268" r:id="rId11"/>
    <p:sldId id="269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6" d="100"/>
          <a:sy n="96" d="100"/>
        </p:scale>
        <p:origin x="10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5" Type="http://schemas.openxmlformats.org/officeDocument/2006/relationships/customXml" Target="../customXml/item6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5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662DE-9818-4CCA-A646-B0466184136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7822E-234B-4FAA-9FFE-53083573B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3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117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concerns, including funding on behalf of the cluster are identified and communicated to the CLA and HCT and broader humanitarian community/affected population;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bulletins are regularly produced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websites are in place and regularly maintained.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and reporting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framework based on SRP is in place and agreed upon by all cluster partners;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tools are in place, agreed upon by partners and used by all partners for reporting;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database is established,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regularly maintained and shared with partners, donors, HCT, OCHA;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performance monitoring exercises are conducted regularly (once a year), action plans are developed, agreed, implemented and followed-up;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monitoring visits are regularly conducted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 planning/preparedness/capacity building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Contingency/preparedness plans (activities, roles, responsibilities) are in place;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development plan based on capacity mapping is in place and regularly updated. Partners to support capacity building are identified, activities monitored.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80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concerns, including funding on behalf of the cluster are identified and communicated to the CLA and HCT and broader humanitarian community/affected population;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bulletins are regularly produced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websites are in place and regularly maintained.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and reporting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framework based on SRP is in place and agreed upon by all cluster partners;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tools are in place, agreed upon by partners and used by all partners for reporting;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database is established,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regularly maintained and shared with partners, donors, HCT, OCHA;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performance monitoring exercises are conducted regularly (once a year), action plans are developed, agreed, implemented and followed-up;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monitoring visits are regularly conducted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 planning/preparedness/capacity building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Contingency/preparedness plans (activities, roles, responsibilities) are in place;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development plan based on capacity mapping is in place and regularly updated. Partners to support capacity building are identified, activities monitored.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GB" dirty="0" smtClean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6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concerns, including funding on behalf of the cluster are identified and communicated to the CLA and HCT and broader humanitarian community/affected population;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bulletins are regularly produced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websites are in place and regularly maintained.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and reporting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framework based on SRP is in place and agreed upon by all cluster partners;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tools are in place, agreed upon by partners and used by all partners for reporting;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database is established,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regularly maintained and shared with partners, donors, HCT, OCHA;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performance monitoring exercises are conducted regularly (once a year), action plans are developed, agreed, implemented and followed-up;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monitoring visits are regularly conducted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 planning/preparedness/capacity building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Contingency/preparedness plans (activities, roles, responsibilities) are in place;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development plan based on capacity mapping is in place and regularly updated. Partners to support capacity building are identified, activities monitored.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0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52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7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0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17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Supporting service delivery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management structure is in place: CT, Sub-national clusters/TWGs (if needed), SAG, TWGs, Task forces (if needed), including clear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Cluster, SAG, TWG meetings are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agenda, minutes, action points prepared and shared;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or 4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developed, regularly maintained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who is doing what, where, when, contact list for all partners, donors, Gov’t;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Partners’ capacity mapping conducted,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shared;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inputs for Situation Reports and Humanitarian dashboards are provided in timely manner.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98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Informing strategic decision-making of the HC/HCT for the humanitarian response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Nutrition Assessments/Surveys Plan is in place;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Gender-, age-sensitive Nutrition Assessments/Surveys tools and methodologies agreed;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Nutrition Assessments/Surveys Database is in place and regularly updated;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inputs for HNO/Situation Analysis are timely submitted to OCHA/Inter-Cluster Working Group;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Priority Matrix for response is developed,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regularly updated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297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37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and strategy development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strategic priorities, objectives and plans, including activities and indicators are in place, are in line with SRP’s strategic priorities and take into account cross-cutting issues and inter-cluster linkages;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standards and guidelines are agreed upon and available, including determination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packages;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response plans are prioritized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projects are vetted and submitted to UN OCHA OPS;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Advocacy concerns, including funding on behalf of the cluster are identified and communicated to the CLA and HCT and broader humanitarian community/affected population;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bulletins are regularly produced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websites are in place and regularly maintained.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and reporting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framework based on SRP is in place and agreed upon by all cluster partners;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tools are in place, agreed upon by partners and used by all partners for reporting;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 database is established,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regularly maintained and shared with partners, donors, HCT, OCHA;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 performance monitoring exercises are conducted regularly (once a year), action plans are developed, agreed, implemented and followed-up;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monitoring visits are regularly conducted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 planning/preparedness/capacity building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Contingency/preparedness plans (activities, roles, responsibilities) are in place;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development plan based on capacity mapping is in place and regularly updated. Partners to support capacity building are identified, activities monitored.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pPr defTabSz="9647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2DCC-0CC5-44F4-B85C-4B53F16F81A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88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NCC Training 2013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t>‹#›</a:t>
            </a:fld>
            <a:endParaRPr lang="fr-FR"/>
          </a:p>
        </p:txBody>
      </p:sp>
      <p:sp>
        <p:nvSpPr>
          <p:cNvPr id="6" name="Rectangle 18"/>
          <p:cNvSpPr txBox="1">
            <a:spLocks noChangeArrowheads="1"/>
          </p:cNvSpPr>
          <p:nvPr userDrawn="1"/>
        </p:nvSpPr>
        <p:spPr>
          <a:xfrm>
            <a:off x="0" y="-14729"/>
            <a:ext cx="9144000" cy="1143000"/>
          </a:xfrm>
          <a:prstGeom prst="rect">
            <a:avLst/>
          </a:prstGeom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891760">
              <a:defRPr/>
            </a:pPr>
            <a:endParaRPr lang="en-GB" sz="3848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729"/>
            <a:ext cx="9144000" cy="1143000"/>
          </a:xfrm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037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000" y="1699200"/>
            <a:ext cx="7772400" cy="2088232"/>
          </a:xfrm>
          <a:noFill/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Coordinated Assessments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A8DF2-A33D-47C5-8292-C15D51C2C28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712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5.2 Cluster / Sector Coordination Performance Monitoring (CCPM)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: Implementation and Monitoring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351" y="1775889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Overall </a:t>
            </a:r>
            <a:r>
              <a:rPr lang="en-US" dirty="0"/>
              <a:t>rating</a:t>
            </a:r>
            <a:r>
              <a:rPr lang="en-US" dirty="0" smtClean="0"/>
              <a:t>: </a:t>
            </a:r>
            <a:r>
              <a:rPr lang="en-US" dirty="0"/>
              <a:t>wide range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B400"/>
                </a:solidFill>
              </a:rPr>
              <a:t>good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to</a:t>
            </a:r>
            <a:r>
              <a:rPr lang="en-US" dirty="0">
                <a:solidFill>
                  <a:srgbClr val="FF6600"/>
                </a:solidFill>
              </a:rPr>
              <a:t> satisfactory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788024" y="2564904"/>
            <a:ext cx="4038600" cy="337383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Challenges</a:t>
            </a:r>
          </a:p>
          <a:p>
            <a:r>
              <a:rPr lang="en-US" sz="1600" dirty="0" smtClean="0"/>
              <a:t>Insufficient reporting back to partners on progress </a:t>
            </a:r>
          </a:p>
          <a:p>
            <a:r>
              <a:rPr lang="en-US" sz="1600" dirty="0" smtClean="0"/>
              <a:t>Field monitoring is infrequent</a:t>
            </a:r>
          </a:p>
          <a:p>
            <a:r>
              <a:rPr lang="en-US" sz="1600" dirty="0" smtClean="0"/>
              <a:t>Unclear mechanisms for sharing reports with WFP, UNICEF and the Cluster- leads to duplication and gaps</a:t>
            </a:r>
          </a:p>
          <a:p>
            <a:r>
              <a:rPr lang="en-US" sz="1600" dirty="0" smtClean="0"/>
              <a:t>Quality of partner reports</a:t>
            </a:r>
          </a:p>
          <a:p>
            <a:r>
              <a:rPr lang="en-US" sz="1600" dirty="0" smtClean="0"/>
              <a:t>Timeliness of report submission</a:t>
            </a:r>
          </a:p>
          <a:p>
            <a:r>
              <a:rPr lang="en-US" sz="1600" dirty="0" smtClean="0"/>
              <a:t>Limited consideration of partner reports in cluster reporting, publication of cluster bulletins and monitoring</a:t>
            </a:r>
          </a:p>
          <a:p>
            <a:r>
              <a:rPr lang="en-US" sz="1600" dirty="0" smtClean="0"/>
              <a:t>Lessons learned not documented and used for programming 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4283968" y="5938739"/>
            <a:ext cx="5328592" cy="202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23528" y="235178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/>
              <a:t>Achievements</a:t>
            </a:r>
          </a:p>
          <a:p>
            <a:r>
              <a:rPr lang="en-US" sz="1600" dirty="0" smtClean="0"/>
              <a:t>Systems for regular partner reports are in place (with different level of satisfaction)</a:t>
            </a:r>
          </a:p>
          <a:p>
            <a:r>
              <a:rPr lang="en-US" sz="1600" dirty="0" smtClean="0"/>
              <a:t>Some information regularly shared</a:t>
            </a:r>
          </a:p>
          <a:p>
            <a:r>
              <a:rPr lang="en-US" sz="1600" dirty="0" smtClean="0"/>
              <a:t>Country bulletins produced</a:t>
            </a:r>
          </a:p>
        </p:txBody>
      </p:sp>
    </p:spTree>
    <p:extLst>
      <p:ext uri="{BB962C8B-B14F-4D97-AF65-F5344CB8AC3E}">
        <p14:creationId xmlns:p14="http://schemas.microsoft.com/office/powerpoint/2010/main" val="220893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en-US" dirty="0" smtClean="0"/>
              <a:t>: Build capacity for contingency/preparedness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351" y="1775889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Overall </a:t>
            </a:r>
            <a:r>
              <a:rPr lang="en-US" dirty="0"/>
              <a:t>rating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6600"/>
                </a:solidFill>
              </a:rPr>
              <a:t>satisfactory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3968" y="5938739"/>
            <a:ext cx="5328592" cy="202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408433" y="2645668"/>
            <a:ext cx="4556055" cy="48860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Challenges</a:t>
            </a:r>
          </a:p>
          <a:p>
            <a:r>
              <a:rPr lang="en-US" sz="2000" dirty="0" smtClean="0"/>
              <a:t>Limited partner involvement in risk assessment and analysis</a:t>
            </a:r>
          </a:p>
          <a:p>
            <a:r>
              <a:rPr lang="en-US" sz="2000" dirty="0" smtClean="0"/>
              <a:t>Contingency planning scenarios done by OCHA with no consultation of cluster</a:t>
            </a:r>
          </a:p>
          <a:p>
            <a:r>
              <a:rPr lang="en-US" sz="2000" dirty="0" smtClean="0"/>
              <a:t>No national contingency plan for nutrition</a:t>
            </a:r>
          </a:p>
          <a:p>
            <a:r>
              <a:rPr lang="en-US" sz="2000" dirty="0" smtClean="0"/>
              <a:t>Preparedness plans exist but are outdated </a:t>
            </a:r>
            <a:endParaRPr lang="en-US" sz="20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29902" y="2492896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Achievements</a:t>
            </a:r>
          </a:p>
          <a:p>
            <a:r>
              <a:rPr lang="en-US" sz="2000" dirty="0" smtClean="0"/>
              <a:t>Partners felt involved in planning and risk assessments </a:t>
            </a:r>
          </a:p>
        </p:txBody>
      </p:sp>
    </p:spTree>
    <p:extLst>
      <p:ext uri="{BB962C8B-B14F-4D97-AF65-F5344CB8AC3E}">
        <p14:creationId xmlns:p14="http://schemas.microsoft.com/office/powerpoint/2010/main" val="20300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: Advocacy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351" y="1775889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Overall </a:t>
            </a:r>
            <a:r>
              <a:rPr lang="en-US" dirty="0"/>
              <a:t>rating</a:t>
            </a:r>
            <a:r>
              <a:rPr lang="en-US" dirty="0" smtClean="0"/>
              <a:t>: wide </a:t>
            </a:r>
            <a:r>
              <a:rPr lang="en-US" dirty="0"/>
              <a:t>range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B400"/>
                </a:solidFill>
              </a:rPr>
              <a:t>good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to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weak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623501" y="2423961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Challenges</a:t>
            </a:r>
          </a:p>
          <a:p>
            <a:r>
              <a:rPr lang="en-US" sz="2000" dirty="0" smtClean="0"/>
              <a:t>Issues requiring advocacy are not discussed comprehensively within the cluster or proactively taken forward when identified </a:t>
            </a:r>
          </a:p>
          <a:p>
            <a:r>
              <a:rPr lang="en-US" sz="2000" dirty="0" smtClean="0"/>
              <a:t>Unclear if advocacy issues get raised to HCT, limited feedback</a:t>
            </a:r>
          </a:p>
          <a:p>
            <a:r>
              <a:rPr lang="en-US" sz="2000" dirty="0" smtClean="0"/>
              <a:t>Advocacy has not been adequately addressed by the cluster</a:t>
            </a:r>
            <a:endParaRPr lang="en-US" sz="20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23528" y="2492896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What is working well….</a:t>
            </a:r>
          </a:p>
          <a:p>
            <a:r>
              <a:rPr lang="en-US" sz="2000" dirty="0" smtClean="0"/>
              <a:t>Some satisfied with advocacy discussions and results</a:t>
            </a:r>
          </a:p>
          <a:p>
            <a:r>
              <a:rPr lang="en-US" sz="2000" dirty="0" smtClean="0"/>
              <a:t>Advocacy around milk code received unified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7: Accountability to affected people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484784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Overall </a:t>
            </a:r>
            <a:r>
              <a:rPr lang="en-US" dirty="0"/>
              <a:t>rating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6600"/>
                </a:solidFill>
              </a:rPr>
              <a:t>satisfactory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3968" y="5938739"/>
            <a:ext cx="5328592" cy="2026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408433" y="2645668"/>
            <a:ext cx="4556055" cy="48860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Challenges</a:t>
            </a:r>
          </a:p>
          <a:p>
            <a:r>
              <a:rPr lang="en-US" sz="2000" dirty="0" smtClean="0"/>
              <a:t>Limited partner involvement in risk assessment and analysis</a:t>
            </a:r>
          </a:p>
          <a:p>
            <a:r>
              <a:rPr lang="en-US" sz="2000" dirty="0" smtClean="0"/>
              <a:t>Contingency planning scenarios done by OCHA with no consultation of cluster</a:t>
            </a:r>
          </a:p>
          <a:p>
            <a:r>
              <a:rPr lang="en-US" sz="2000" dirty="0" smtClean="0"/>
              <a:t>No national contingency plan for nutrition</a:t>
            </a:r>
          </a:p>
          <a:p>
            <a:r>
              <a:rPr lang="en-US" sz="2000" dirty="0" smtClean="0"/>
              <a:t>Preparedness plans exist but are outdated </a:t>
            </a:r>
            <a:endParaRPr lang="en-US" sz="20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29902" y="2492896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Achievements</a:t>
            </a:r>
          </a:p>
          <a:p>
            <a:r>
              <a:rPr lang="en-US" sz="2000" dirty="0" smtClean="0"/>
              <a:t>Partners felt involved in planning and risk assessments </a:t>
            </a:r>
          </a:p>
        </p:txBody>
      </p:sp>
    </p:spTree>
    <p:extLst>
      <p:ext uri="{BB962C8B-B14F-4D97-AF65-F5344CB8AC3E}">
        <p14:creationId xmlns:p14="http://schemas.microsoft.com/office/powerpoint/2010/main" val="10308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CCPM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11560" y="1340768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spcAft>
                <a:spcPts val="600"/>
              </a:spcAft>
              <a:buFont typeface="Arial" pitchFamily="34" charset="0"/>
              <a:buNone/>
            </a:pPr>
            <a:r>
              <a:rPr lang="en-US" sz="2400" dirty="0" smtClean="0">
                <a:solidFill>
                  <a:prstClr val="black"/>
                </a:solidFill>
                <a:ea typeface="ヒラギノ明朝 ProN W3"/>
              </a:rPr>
              <a:t>Self-assessment of cluster performance against the 6 +1  core cluster functions: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ea typeface="ヒラギノ明朝 ProN W3"/>
              </a:rPr>
              <a:t>Support service delivery 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ea typeface="ヒラギノ明朝 ProN W3"/>
              </a:rPr>
              <a:t>Inform the HC/HCT's strategic decision-making 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ea typeface="ヒラギノ明朝 ProN W3"/>
              </a:rPr>
              <a:t>Strategy development 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ea typeface="ヒラギノ明朝 ProN W3"/>
              </a:rPr>
              <a:t>Monitor and evaluate performance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ea typeface="ヒラギノ明朝 ProN W3"/>
              </a:rPr>
              <a:t>Capacity building in preparedness and contingency planning.</a:t>
            </a:r>
          </a:p>
          <a:p>
            <a:pPr marL="731520" lvl="1" indent="-457200" defTabSz="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ea typeface="ヒラギノ明朝 ProN W3"/>
              </a:rPr>
              <a:t>Advocacy </a:t>
            </a:r>
          </a:p>
          <a:p>
            <a:pPr marL="274320" lvl="1" indent="0" defTabSz="457200">
              <a:spcAft>
                <a:spcPts val="600"/>
              </a:spcAft>
              <a:buNone/>
            </a:pPr>
            <a:r>
              <a:rPr lang="en-GB" sz="2400" dirty="0" smtClean="0">
                <a:solidFill>
                  <a:srgbClr val="000000"/>
                </a:solidFill>
                <a:ea typeface="ヒラギノ明朝 ProN W3"/>
              </a:rPr>
              <a:t>+  Accountability to Affected People</a:t>
            </a:r>
          </a:p>
          <a:p>
            <a:pPr marL="274320" lvl="1" indent="0" defTabSz="457200">
              <a:spcAft>
                <a:spcPts val="600"/>
              </a:spcAft>
              <a:buNone/>
            </a:pPr>
            <a:endParaRPr lang="en-GB" sz="2400" dirty="0">
              <a:solidFill>
                <a:srgbClr val="000000"/>
              </a:solidFill>
              <a:ea typeface="ヒラギノ明朝 ProN W3"/>
            </a:endParaRPr>
          </a:p>
        </p:txBody>
      </p:sp>
    </p:spTree>
    <p:extLst>
      <p:ext uri="{BB962C8B-B14F-4D97-AF65-F5344CB8AC3E}">
        <p14:creationId xmlns:p14="http://schemas.microsoft.com/office/powerpoint/2010/main" val="35785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The CCPM does not </a:t>
            </a:r>
            <a:r>
              <a:rPr lang="en-US" dirty="0" smtClean="0"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55679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000000"/>
                </a:solidFill>
                <a:ea typeface="ヒラギノ明朝 ProN W3"/>
              </a:rPr>
              <a:t>Monitor response (service delivery).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ea typeface="ヒラギノ明朝 ProN W3"/>
              </a:rPr>
              <a:t>Evaluate individual partners or coordinators.</a:t>
            </a:r>
            <a:endParaRPr lang="en-GB" sz="2800" dirty="0" smtClean="0">
              <a:solidFill>
                <a:srgbClr val="000000"/>
              </a:solidFill>
              <a:ea typeface="ヒラギノ明朝 ProN W3"/>
            </a:endParaRP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ea typeface="ヒラギノ明朝 ProN W3"/>
              </a:rPr>
              <a:t>Evaluate if/when clusters should be deactivated, merged etc. (review of the cluster architecture).</a:t>
            </a:r>
            <a:endParaRPr lang="en-GB" sz="2800" dirty="0" smtClean="0">
              <a:solidFill>
                <a:srgbClr val="000000"/>
              </a:solidFill>
              <a:ea typeface="ヒラギノ明朝 ProN W3"/>
            </a:endParaRP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000000"/>
                </a:solidFill>
                <a:ea typeface="ヒラギノ明朝 ProN W3"/>
              </a:rPr>
              <a:t>Exclude usage of other tools with the same purpose.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When to implement the CCPM</a:t>
            </a:r>
            <a:r>
              <a:rPr lang="en-US" dirty="0" smtClean="0"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0000"/>
                </a:solidFill>
                <a:ea typeface="ヒラギノ明朝 ProN W3"/>
              </a:rPr>
              <a:t>In protracted crises:</a:t>
            </a:r>
            <a:r>
              <a:rPr lang="en-GB" sz="2800" dirty="0" smtClean="0">
                <a:solidFill>
                  <a:srgbClr val="000000"/>
                </a:solidFill>
                <a:ea typeface="ヒラギノ明朝 ProN W3"/>
              </a:rPr>
              <a:t> Annually, but clusters decide when to implement it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0000"/>
                </a:solidFill>
                <a:ea typeface="ヒラギノ明朝 ProN W3"/>
              </a:rPr>
              <a:t>In new emergencies:</a:t>
            </a:r>
            <a:r>
              <a:rPr lang="en-GB" sz="2800" dirty="0" smtClean="0">
                <a:solidFill>
                  <a:srgbClr val="000000"/>
                </a:solidFill>
                <a:ea typeface="ヒラギノ明朝 ProN W3"/>
              </a:rPr>
              <a:t> 3 - 6 months after the onset and once every year thereafter.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2800" dirty="0" smtClean="0">
                <a:solidFill>
                  <a:srgbClr val="000000"/>
                </a:solidFill>
                <a:ea typeface="ヒラギノ明朝 ProN W3"/>
              </a:rPr>
              <a:t>If several core functions have been registered as weak.</a:t>
            </a:r>
          </a:p>
          <a:p>
            <a:pPr>
              <a:lnSpc>
                <a:spcPct val="200000"/>
              </a:lnSpc>
            </a:pP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What are the steps for CCPM?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148509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1. Planning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1747126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148509" y="4059015"/>
            <a:ext cx="1621234" cy="1136903"/>
          </a:xfrm>
          <a:custGeom>
            <a:avLst/>
            <a:gdLst>
              <a:gd name="connsiteX0" fmla="*/ 0 w 1621234"/>
              <a:gd name="connsiteY0" fmla="*/ 89515 h 895152"/>
              <a:gd name="connsiteX1" fmla="*/ 89515 w 1621234"/>
              <a:gd name="connsiteY1" fmla="*/ 0 h 895152"/>
              <a:gd name="connsiteX2" fmla="*/ 1531719 w 1621234"/>
              <a:gd name="connsiteY2" fmla="*/ 0 h 895152"/>
              <a:gd name="connsiteX3" fmla="*/ 1621234 w 1621234"/>
              <a:gd name="connsiteY3" fmla="*/ 89515 h 895152"/>
              <a:gd name="connsiteX4" fmla="*/ 1621234 w 1621234"/>
              <a:gd name="connsiteY4" fmla="*/ 805637 h 895152"/>
              <a:gd name="connsiteX5" fmla="*/ 1531719 w 1621234"/>
              <a:gd name="connsiteY5" fmla="*/ 895152 h 895152"/>
              <a:gd name="connsiteX6" fmla="*/ 89515 w 1621234"/>
              <a:gd name="connsiteY6" fmla="*/ 895152 h 895152"/>
              <a:gd name="connsiteX7" fmla="*/ 0 w 1621234"/>
              <a:gd name="connsiteY7" fmla="*/ 805637 h 895152"/>
              <a:gd name="connsiteX8" fmla="*/ 0 w 1621234"/>
              <a:gd name="connsiteY8" fmla="*/ 89515 h 89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52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7"/>
                </a:lnTo>
                <a:cubicBezTo>
                  <a:pt x="1621234" y="855075"/>
                  <a:pt x="1581157" y="895152"/>
                  <a:pt x="1531719" y="895152"/>
                </a:cubicBezTo>
                <a:lnTo>
                  <a:pt x="89515" y="895152"/>
                </a:lnTo>
                <a:cubicBezTo>
                  <a:pt x="40077" y="895152"/>
                  <a:pt x="0" y="855075"/>
                  <a:pt x="0" y="805637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Decision on implementation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996716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13333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13333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2.Survey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3595334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19384"/>
              <a:satOff val="-442"/>
              <a:lumOff val="8285"/>
              <a:alphaOff val="0"/>
            </a:schemeClr>
          </a:lnRef>
          <a:fill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fillRef>
          <a:effect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996716" y="4059016"/>
            <a:ext cx="1621234" cy="1136898"/>
          </a:xfrm>
          <a:custGeom>
            <a:avLst/>
            <a:gdLst>
              <a:gd name="connsiteX0" fmla="*/ 0 w 1621234"/>
              <a:gd name="connsiteY0" fmla="*/ 89515 h 895148"/>
              <a:gd name="connsiteX1" fmla="*/ 89515 w 1621234"/>
              <a:gd name="connsiteY1" fmla="*/ 0 h 895148"/>
              <a:gd name="connsiteX2" fmla="*/ 1531719 w 1621234"/>
              <a:gd name="connsiteY2" fmla="*/ 0 h 895148"/>
              <a:gd name="connsiteX3" fmla="*/ 1621234 w 1621234"/>
              <a:gd name="connsiteY3" fmla="*/ 89515 h 895148"/>
              <a:gd name="connsiteX4" fmla="*/ 1621234 w 1621234"/>
              <a:gd name="connsiteY4" fmla="*/ 805633 h 895148"/>
              <a:gd name="connsiteX5" fmla="*/ 1531719 w 1621234"/>
              <a:gd name="connsiteY5" fmla="*/ 895148 h 895148"/>
              <a:gd name="connsiteX6" fmla="*/ 89515 w 1621234"/>
              <a:gd name="connsiteY6" fmla="*/ 895148 h 895148"/>
              <a:gd name="connsiteX7" fmla="*/ 0 w 1621234"/>
              <a:gd name="connsiteY7" fmla="*/ 805633 h 895148"/>
              <a:gd name="connsiteX8" fmla="*/ 0 w 1621234"/>
              <a:gd name="connsiteY8" fmla="*/ 89515 h 89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48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3"/>
                </a:lnTo>
                <a:cubicBezTo>
                  <a:pt x="1621234" y="855071"/>
                  <a:pt x="1581157" y="895148"/>
                  <a:pt x="1531719" y="895148"/>
                </a:cubicBezTo>
                <a:lnTo>
                  <a:pt x="89515" y="895148"/>
                </a:lnTo>
                <a:cubicBezTo>
                  <a:pt x="40077" y="895148"/>
                  <a:pt x="0" y="855071"/>
                  <a:pt x="0" y="805633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Preliminary Report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844923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26667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26667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3. Analysis Action Planning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5443541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38768"/>
              <a:satOff val="-883"/>
              <a:lumOff val="16570"/>
              <a:alphaOff val="0"/>
            </a:schemeClr>
          </a:lnRef>
          <a:fill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fillRef>
          <a:effect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4844923" y="4060231"/>
            <a:ext cx="1621234" cy="1135357"/>
          </a:xfrm>
          <a:custGeom>
            <a:avLst/>
            <a:gdLst>
              <a:gd name="connsiteX0" fmla="*/ 0 w 1621234"/>
              <a:gd name="connsiteY0" fmla="*/ 95295 h 952945"/>
              <a:gd name="connsiteX1" fmla="*/ 95295 w 1621234"/>
              <a:gd name="connsiteY1" fmla="*/ 0 h 952945"/>
              <a:gd name="connsiteX2" fmla="*/ 1525940 w 1621234"/>
              <a:gd name="connsiteY2" fmla="*/ 0 h 952945"/>
              <a:gd name="connsiteX3" fmla="*/ 1621235 w 1621234"/>
              <a:gd name="connsiteY3" fmla="*/ 95295 h 952945"/>
              <a:gd name="connsiteX4" fmla="*/ 1621234 w 1621234"/>
              <a:gd name="connsiteY4" fmla="*/ 857651 h 952945"/>
              <a:gd name="connsiteX5" fmla="*/ 1525939 w 1621234"/>
              <a:gd name="connsiteY5" fmla="*/ 952946 h 952945"/>
              <a:gd name="connsiteX6" fmla="*/ 95295 w 1621234"/>
              <a:gd name="connsiteY6" fmla="*/ 952945 h 952945"/>
              <a:gd name="connsiteX7" fmla="*/ 0 w 1621234"/>
              <a:gd name="connsiteY7" fmla="*/ 857650 h 952945"/>
              <a:gd name="connsiteX8" fmla="*/ 0 w 1621234"/>
              <a:gd name="connsiteY8" fmla="*/ 95295 h 9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952945">
                <a:moveTo>
                  <a:pt x="0" y="95295"/>
                </a:moveTo>
                <a:cubicBezTo>
                  <a:pt x="0" y="42665"/>
                  <a:pt x="42665" y="0"/>
                  <a:pt x="95295" y="0"/>
                </a:cubicBezTo>
                <a:lnTo>
                  <a:pt x="1525940" y="0"/>
                </a:lnTo>
                <a:cubicBezTo>
                  <a:pt x="1578570" y="0"/>
                  <a:pt x="1621235" y="42665"/>
                  <a:pt x="1621235" y="95295"/>
                </a:cubicBezTo>
                <a:cubicBezTo>
                  <a:pt x="1621235" y="349414"/>
                  <a:pt x="1621234" y="603532"/>
                  <a:pt x="1621234" y="857651"/>
                </a:cubicBezTo>
                <a:cubicBezTo>
                  <a:pt x="1621234" y="910281"/>
                  <a:pt x="1578569" y="952946"/>
                  <a:pt x="1525939" y="952946"/>
                </a:cubicBezTo>
                <a:lnTo>
                  <a:pt x="95295" y="952945"/>
                </a:lnTo>
                <a:cubicBezTo>
                  <a:pt x="42665" y="952945"/>
                  <a:pt x="0" y="910280"/>
                  <a:pt x="0" y="857650"/>
                </a:cubicBezTo>
                <a:lnTo>
                  <a:pt x="0" y="9529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71" tIns="50771" rIns="50771" bIns="5077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Final Report &amp; Action Plan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693131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4000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4. Monitoring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7291748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58152"/>
              <a:satOff val="-1325"/>
              <a:lumOff val="24855"/>
              <a:alphaOff val="0"/>
            </a:schemeClr>
          </a:lnRef>
          <a:fill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fillRef>
          <a:effect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693131" y="4060230"/>
            <a:ext cx="1621234" cy="1135357"/>
          </a:xfrm>
          <a:custGeom>
            <a:avLst/>
            <a:gdLst>
              <a:gd name="connsiteX0" fmla="*/ 0 w 1621234"/>
              <a:gd name="connsiteY0" fmla="*/ 86672 h 866724"/>
              <a:gd name="connsiteX1" fmla="*/ 86672 w 1621234"/>
              <a:gd name="connsiteY1" fmla="*/ 0 h 866724"/>
              <a:gd name="connsiteX2" fmla="*/ 1534562 w 1621234"/>
              <a:gd name="connsiteY2" fmla="*/ 0 h 866724"/>
              <a:gd name="connsiteX3" fmla="*/ 1621234 w 1621234"/>
              <a:gd name="connsiteY3" fmla="*/ 86672 h 866724"/>
              <a:gd name="connsiteX4" fmla="*/ 1621234 w 1621234"/>
              <a:gd name="connsiteY4" fmla="*/ 780052 h 866724"/>
              <a:gd name="connsiteX5" fmla="*/ 1534562 w 1621234"/>
              <a:gd name="connsiteY5" fmla="*/ 866724 h 866724"/>
              <a:gd name="connsiteX6" fmla="*/ 86672 w 1621234"/>
              <a:gd name="connsiteY6" fmla="*/ 866724 h 866724"/>
              <a:gd name="connsiteX7" fmla="*/ 0 w 1621234"/>
              <a:gd name="connsiteY7" fmla="*/ 780052 h 866724"/>
              <a:gd name="connsiteX8" fmla="*/ 0 w 1621234"/>
              <a:gd name="connsiteY8" fmla="*/ 86672 h 86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66724">
                <a:moveTo>
                  <a:pt x="0" y="86672"/>
                </a:moveTo>
                <a:cubicBezTo>
                  <a:pt x="0" y="38804"/>
                  <a:pt x="38804" y="0"/>
                  <a:pt x="86672" y="0"/>
                </a:cubicBezTo>
                <a:lnTo>
                  <a:pt x="1534562" y="0"/>
                </a:lnTo>
                <a:cubicBezTo>
                  <a:pt x="1582430" y="0"/>
                  <a:pt x="1621234" y="38804"/>
                  <a:pt x="1621234" y="86672"/>
                </a:cubicBezTo>
                <a:lnTo>
                  <a:pt x="1621234" y="780052"/>
                </a:lnTo>
                <a:cubicBezTo>
                  <a:pt x="1621234" y="827920"/>
                  <a:pt x="1582430" y="866724"/>
                  <a:pt x="1534562" y="866724"/>
                </a:cubicBezTo>
                <a:lnTo>
                  <a:pt x="86672" y="866724"/>
                </a:lnTo>
                <a:cubicBezTo>
                  <a:pt x="38804" y="866724"/>
                  <a:pt x="0" y="827920"/>
                  <a:pt x="0" y="780052"/>
                </a:cubicBezTo>
                <a:lnTo>
                  <a:pt x="0" y="8667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45" tIns="48245" rIns="48245" bIns="4824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Quarterly Reports to HCT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 rot="16200000">
            <a:off x="271407" y="2617026"/>
            <a:ext cx="950318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STEPS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178215" y="4420354"/>
            <a:ext cx="1136703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OUTPUTS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Nutrition Clusters that have completed </a:t>
            </a:r>
            <a:r>
              <a:rPr lang="en-US" dirty="0" smtClean="0"/>
              <a:t>CCPM in 2016-2017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628800"/>
            <a:ext cx="8229600" cy="4525963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South Sudan</a:t>
            </a:r>
          </a:p>
          <a:p>
            <a:r>
              <a:rPr lang="en-US" dirty="0" smtClean="0"/>
              <a:t>Somalia</a:t>
            </a:r>
          </a:p>
          <a:p>
            <a:r>
              <a:rPr lang="en-US" dirty="0" smtClean="0"/>
              <a:t>Chad</a:t>
            </a:r>
          </a:p>
          <a:p>
            <a:r>
              <a:rPr lang="en-GB" dirty="0" smtClean="0"/>
              <a:t>Niger</a:t>
            </a:r>
          </a:p>
          <a:p>
            <a:r>
              <a:rPr lang="en-GB" dirty="0" smtClean="0"/>
              <a:t>Yemen</a:t>
            </a:r>
          </a:p>
          <a:p>
            <a:r>
              <a:rPr lang="en-GB" dirty="0" smtClean="0"/>
              <a:t>Mali </a:t>
            </a:r>
          </a:p>
          <a:p>
            <a:r>
              <a:rPr lang="en-GB" dirty="0" smtClean="0"/>
              <a:t>Congo, D.R</a:t>
            </a:r>
          </a:p>
          <a:p>
            <a:r>
              <a:rPr lang="en-GB" dirty="0" smtClean="0"/>
              <a:t>Ethiopia</a:t>
            </a:r>
          </a:p>
          <a:p>
            <a:r>
              <a:rPr lang="en-GB" dirty="0" smtClean="0"/>
              <a:t>Bangladesh</a:t>
            </a:r>
          </a:p>
          <a:p>
            <a:r>
              <a:rPr lang="en-GB" dirty="0" smtClean="0"/>
              <a:t>Sudan</a:t>
            </a:r>
          </a:p>
          <a:p>
            <a:r>
              <a:rPr lang="en-GB" dirty="0" smtClean="0"/>
              <a:t>Syria</a:t>
            </a:r>
          </a:p>
          <a:p>
            <a:r>
              <a:rPr lang="en-GB" dirty="0" smtClean="0"/>
              <a:t>C.A.R.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4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: Supporting service </a:t>
            </a:r>
            <a:r>
              <a:rPr lang="en-US" dirty="0" smtClean="0"/>
              <a:t>delivery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1252707"/>
            <a:ext cx="4038600" cy="6480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Overall rating:</a:t>
            </a:r>
            <a:r>
              <a:rPr lang="en-US" dirty="0" smtClean="0">
                <a:solidFill>
                  <a:srgbClr val="00B400"/>
                </a:solidFill>
              </a:rPr>
              <a:t> </a:t>
            </a:r>
            <a:r>
              <a:rPr lang="en-US" dirty="0">
                <a:solidFill>
                  <a:srgbClr val="00B400"/>
                </a:solidFill>
              </a:rPr>
              <a:t>Good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860032" y="1900779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Challenges</a:t>
            </a:r>
          </a:p>
          <a:p>
            <a:r>
              <a:rPr lang="en-US" sz="2000" dirty="0" smtClean="0"/>
              <a:t>Information flow between </a:t>
            </a:r>
            <a:r>
              <a:rPr lang="en-US" sz="2000" dirty="0" err="1" smtClean="0"/>
              <a:t>MoH</a:t>
            </a:r>
            <a:r>
              <a:rPr lang="en-US" sz="2000" dirty="0" smtClean="0"/>
              <a:t> and Nutrition Cluster, national and sub-national level and from Cluster team to partners is weak</a:t>
            </a:r>
          </a:p>
          <a:p>
            <a:r>
              <a:rPr lang="en-US" sz="2000" dirty="0" smtClean="0"/>
              <a:t>Cluster approach and core function not well understood by some partners</a:t>
            </a:r>
          </a:p>
          <a:p>
            <a:r>
              <a:rPr lang="en-US" sz="2000" dirty="0" smtClean="0"/>
              <a:t>Poor attendance of </a:t>
            </a:r>
            <a:r>
              <a:rPr lang="en-US" sz="2000" dirty="0" err="1" smtClean="0"/>
              <a:t>mtgs</a:t>
            </a:r>
            <a:r>
              <a:rPr lang="en-US" sz="2000" dirty="0" smtClean="0"/>
              <a:t> by </a:t>
            </a:r>
            <a:r>
              <a:rPr lang="en-US" sz="2000" dirty="0" err="1" smtClean="0"/>
              <a:t>gov</a:t>
            </a:r>
            <a:r>
              <a:rPr lang="en-US" sz="2000" dirty="0" smtClean="0"/>
              <a:t>  and tech staff in field based agencies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4468" y="1927373"/>
            <a:ext cx="4038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What is working well…</a:t>
            </a:r>
          </a:p>
          <a:p>
            <a:r>
              <a:rPr lang="en-US" sz="2000" dirty="0" smtClean="0"/>
              <a:t>In general, partners happy with how service delivery is going</a:t>
            </a:r>
          </a:p>
          <a:p>
            <a:pPr lvl="1"/>
            <a:r>
              <a:rPr lang="en-US" sz="1800" dirty="0" err="1" smtClean="0"/>
              <a:t>Reg</a:t>
            </a:r>
            <a:r>
              <a:rPr lang="en-US" sz="1800" dirty="0" smtClean="0"/>
              <a:t> </a:t>
            </a:r>
            <a:r>
              <a:rPr lang="en-US" sz="1800" dirty="0" err="1" smtClean="0"/>
              <a:t>mtgs</a:t>
            </a:r>
            <a:r>
              <a:rPr lang="en-US" sz="1800" dirty="0" smtClean="0"/>
              <a:t> are held</a:t>
            </a:r>
          </a:p>
          <a:p>
            <a:pPr lvl="1"/>
            <a:r>
              <a:rPr lang="en-US" sz="1800" dirty="0" smtClean="0"/>
              <a:t>Partners list updated regularly</a:t>
            </a:r>
          </a:p>
          <a:p>
            <a:pPr lvl="1"/>
            <a:r>
              <a:rPr lang="en-US" sz="1800" dirty="0" smtClean="0"/>
              <a:t>Websites developed </a:t>
            </a:r>
          </a:p>
          <a:p>
            <a:pPr lvl="1"/>
            <a:r>
              <a:rPr lang="en-US" sz="1800" dirty="0" smtClean="0"/>
              <a:t>IM reporting tools available and used</a:t>
            </a:r>
          </a:p>
          <a:p>
            <a:pPr lvl="1"/>
            <a:r>
              <a:rPr lang="en-US" sz="1800" dirty="0" smtClean="0"/>
              <a:t>Capacity mapping completed</a:t>
            </a:r>
          </a:p>
          <a:p>
            <a:pPr lvl="1"/>
            <a:r>
              <a:rPr lang="en-US" sz="1800" dirty="0" smtClean="0"/>
              <a:t>Systems to avoid duplications in place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23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dirty="0"/>
              <a:t>: Informing strategic decision making of </a:t>
            </a:r>
            <a:r>
              <a:rPr lang="en-US" dirty="0" smtClean="0"/>
              <a:t>HC/HCT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27862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Overall rating: </a:t>
            </a:r>
            <a:r>
              <a:rPr lang="en-US" dirty="0">
                <a:solidFill>
                  <a:srgbClr val="FF6600"/>
                </a:solidFill>
              </a:rPr>
              <a:t>Borderline Unsatisfactory</a:t>
            </a:r>
            <a:r>
              <a:rPr lang="en-US" dirty="0" smtClean="0">
                <a:solidFill>
                  <a:srgbClr val="00B400"/>
                </a:solidFill>
              </a:rPr>
              <a:t> </a:t>
            </a:r>
            <a:r>
              <a:rPr lang="en-US" dirty="0">
                <a:solidFill>
                  <a:srgbClr val="FEFEFE"/>
                </a:solidFill>
              </a:rPr>
              <a:t>B</a:t>
            </a:r>
            <a:r>
              <a:rPr lang="en-US" dirty="0" smtClean="0">
                <a:solidFill>
                  <a:srgbClr val="FEFEFE"/>
                </a:solidFill>
              </a:rPr>
              <a:t>orderline </a:t>
            </a:r>
            <a:r>
              <a:rPr lang="en-US" dirty="0">
                <a:solidFill>
                  <a:srgbClr val="FEFEFE"/>
                </a:solidFill>
              </a:rPr>
              <a:t>U</a:t>
            </a:r>
            <a:r>
              <a:rPr lang="en-US" dirty="0" smtClean="0">
                <a:solidFill>
                  <a:srgbClr val="FEFEFE"/>
                </a:solidFill>
              </a:rPr>
              <a:t>nsatisfactory</a:t>
            </a:r>
            <a:endParaRPr lang="en-US" dirty="0">
              <a:solidFill>
                <a:srgbClr val="FEFEFE"/>
              </a:solidFill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4788024" y="1926692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Challenges</a:t>
            </a:r>
          </a:p>
          <a:p>
            <a:r>
              <a:rPr lang="en-US" sz="2000" dirty="0" smtClean="0"/>
              <a:t>Prioritization of activities not grounded in strong analysis</a:t>
            </a:r>
          </a:p>
          <a:p>
            <a:r>
              <a:rPr lang="en-US" sz="2000" dirty="0" smtClean="0"/>
              <a:t>Gap analysis and prioritization of needs jointly with partners and other clusters is weak</a:t>
            </a:r>
          </a:p>
          <a:p>
            <a:r>
              <a:rPr lang="en-US" sz="2000" dirty="0" smtClean="0"/>
              <a:t>Analysis of some cross cutting issues (HIV/AIDS and disability) weak</a:t>
            </a:r>
          </a:p>
          <a:p>
            <a:endParaRPr lang="en-US" sz="2800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45368" y="2359421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What is working well…..(to partly address this core area)</a:t>
            </a:r>
          </a:p>
          <a:p>
            <a:r>
              <a:rPr lang="en-US" sz="2000" dirty="0" smtClean="0"/>
              <a:t>Some needs assessments done</a:t>
            </a:r>
          </a:p>
          <a:p>
            <a:r>
              <a:rPr lang="en-US" sz="2000" dirty="0" smtClean="0"/>
              <a:t>Some cross cutting issues </a:t>
            </a:r>
            <a:r>
              <a:rPr lang="en-US" sz="2000" dirty="0" err="1" smtClean="0"/>
              <a:t>analysed</a:t>
            </a:r>
            <a:r>
              <a:rPr lang="en-US" sz="2000" dirty="0" smtClean="0"/>
              <a:t> (gender, age)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87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dirty="0"/>
              <a:t>: Planning and strategy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7351" y="1775889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0B4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Overall rating:</a:t>
            </a:r>
            <a:r>
              <a:rPr lang="en-US" dirty="0" smtClean="0">
                <a:solidFill>
                  <a:srgbClr val="00B400"/>
                </a:solidFill>
              </a:rPr>
              <a:t> </a:t>
            </a:r>
            <a:r>
              <a:rPr lang="en-US" dirty="0"/>
              <a:t>wide range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B400"/>
                </a:solidFill>
              </a:rPr>
              <a:t>good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to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unsatisfactory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589671" y="2502792"/>
            <a:ext cx="4038600" cy="410445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900" b="1" dirty="0" smtClean="0"/>
              <a:t>Challenges</a:t>
            </a:r>
          </a:p>
          <a:p>
            <a:r>
              <a:rPr lang="en-US" sz="2900" dirty="0" smtClean="0"/>
              <a:t>Need to clarify funding requirements, prioritization and cluster contributions to humanitarian funding considerations</a:t>
            </a:r>
          </a:p>
          <a:p>
            <a:r>
              <a:rPr lang="en-US" sz="2900" dirty="0" smtClean="0"/>
              <a:t>No deactivation or phase-out strategy</a:t>
            </a:r>
          </a:p>
          <a:p>
            <a:r>
              <a:rPr lang="en-US" sz="2900" dirty="0" smtClean="0"/>
              <a:t>Limited strategic planning at sub-national level</a:t>
            </a:r>
          </a:p>
          <a:p>
            <a:r>
              <a:rPr lang="en-US" sz="2900" dirty="0" smtClean="0"/>
              <a:t>Limited sub-national consultation on response plan</a:t>
            </a:r>
          </a:p>
          <a:p>
            <a:endParaRPr lang="en-US" sz="2900" dirty="0" smtClean="0"/>
          </a:p>
          <a:p>
            <a:endParaRPr lang="en-US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23528" y="233203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What is working well….</a:t>
            </a:r>
          </a:p>
          <a:p>
            <a:r>
              <a:rPr lang="en-US" sz="2000" dirty="0" smtClean="0"/>
              <a:t>Overall good application and adherence to existing standards and guidelines</a:t>
            </a:r>
          </a:p>
          <a:p>
            <a:r>
              <a:rPr lang="en-US" sz="2000" dirty="0" smtClean="0"/>
              <a:t>Strategic plan developed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32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12</Value>
      <Value>10</Value>
      <Value>163</Value>
      <Value>3</Value>
      <Value>104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NCC</TermName>
          <TermId xmlns="http://schemas.microsoft.com/office/infopath/2007/PartnerControls">37acde9b-31c8-46a8-8f12-aa74bad75c11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</Terms>
    </TaxKeywordTaxHTField>
    <CategoryDescription xmlns="http://schemas.microsoft.com/sharepoint.v3">Master GNC package - 2018 NCC - 5.2. CCPM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EMOPSGCCU-1435067120-18458</_dlc_DocId>
    <_dlc_DocIdUrl xmlns="5858627f-d058-4b92-9b52-677b5fd7d454">
      <Url>https://unicef.sharepoint.com/teams/EMOPS-GCCU/_layouts/15/DocIdRedir.aspx?ID=EMOPSGCCU-1435067120-18458</Url>
      <Description>EMOPSGCCU-1435067120-18458</Description>
    </_dlc_DocIdUrl>
  </documentManagement>
</p:properti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5D0672F-55B3-4781-ACD7-6A549D7F445D}"/>
</file>

<file path=customXml/itemProps2.xml><?xml version="1.0" encoding="utf-8"?>
<ds:datastoreItem xmlns:ds="http://schemas.openxmlformats.org/officeDocument/2006/customXml" ds:itemID="{0AFA1D09-61E2-4628-9B11-B6F2007801FC}"/>
</file>

<file path=customXml/itemProps3.xml><?xml version="1.0" encoding="utf-8"?>
<ds:datastoreItem xmlns:ds="http://schemas.openxmlformats.org/officeDocument/2006/customXml" ds:itemID="{EE3EEA1A-985F-4BA9-B583-DC074F75DA89}"/>
</file>

<file path=customXml/itemProps4.xml><?xml version="1.0" encoding="utf-8"?>
<ds:datastoreItem xmlns:ds="http://schemas.openxmlformats.org/officeDocument/2006/customXml" ds:itemID="{C6588375-EBE2-4E16-BED9-D8F9FA1D5892}"/>
</file>

<file path=customXml/itemProps5.xml><?xml version="1.0" encoding="utf-8"?>
<ds:datastoreItem xmlns:ds="http://schemas.openxmlformats.org/officeDocument/2006/customXml" ds:itemID="{591D9B22-C66A-4C61-B4AC-296ABE04B366}"/>
</file>

<file path=customXml/itemProps6.xml><?xml version="1.0" encoding="utf-8"?>
<ds:datastoreItem xmlns:ds="http://schemas.openxmlformats.org/officeDocument/2006/customXml" ds:itemID="{8D094781-9C6F-4F8C-BB5C-6898EA932299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212</TotalTime>
  <Words>1913</Words>
  <Application>Microsoft Office PowerPoint</Application>
  <PresentationFormat>On-screen Show (4:3)</PresentationFormat>
  <Paragraphs>214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ヒラギノ明朝 ProN W3</vt:lpstr>
      <vt:lpstr>Office Theme</vt:lpstr>
      <vt:lpstr>5.2 Cluster / Sector Coordination Performance Monitoring (CCPM) </vt:lpstr>
      <vt:lpstr>CCPM</vt:lpstr>
      <vt:lpstr>The CCPM does not …</vt:lpstr>
      <vt:lpstr>When to implement the CCPM?</vt:lpstr>
      <vt:lpstr>What are the steps for CCPM?</vt:lpstr>
      <vt:lpstr>Nutrition Clusters that have completed CCPM in 2016-2017</vt:lpstr>
      <vt:lpstr>1: Supporting service delivery</vt:lpstr>
      <vt:lpstr>2: Informing strategic decision making of HC/HCT</vt:lpstr>
      <vt:lpstr>3: Planning and strategy development</vt:lpstr>
      <vt:lpstr>4: Implementation and Monitoring</vt:lpstr>
      <vt:lpstr>5: Build capacity for contingency/preparedness</vt:lpstr>
      <vt:lpstr>6: Advocacy</vt:lpstr>
      <vt:lpstr>7: Accountability to affected people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Cluster / Sector Coordination Performance Monitoring (CCPM) </dc:title>
  <dc:creator>Ayadil Saparbekov</dc:creator>
  <cp:keywords>GNC; Training; NCC</cp:keywords>
  <cp:lastModifiedBy>Ayadil Saparbekov</cp:lastModifiedBy>
  <cp:revision>6</cp:revision>
  <dcterms:created xsi:type="dcterms:W3CDTF">2017-10-18T13:29:41Z</dcterms:created>
  <dcterms:modified xsi:type="dcterms:W3CDTF">2017-12-08T07:21:36Z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133;#GNC|82a4199d-9c93-4d57-833f-59195f986fba;#104;#NCC|37acde9b-31c8-46a8-8f12-aa74bad75c11;#163;#Training|e274f566-a9bf-4f70-80f5-de4ef515adf5</vt:lpwstr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e28829c1-199a-40f0-a27e-4068f3f0a8df</vt:lpwstr>
  </property>
</Properties>
</file>