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7"/>
    <p:sldMasterId id="2147483693" r:id="rId8"/>
    <p:sldMasterId id="2147483709" r:id="rId9"/>
  </p:sldMasterIdLst>
  <p:notesMasterIdLst>
    <p:notesMasterId r:id="rId32"/>
  </p:notesMasterIdLst>
  <p:handoutMasterIdLst>
    <p:handoutMasterId r:id="rId33"/>
  </p:handoutMasterIdLst>
  <p:sldIdLst>
    <p:sldId id="301" r:id="rId10"/>
    <p:sldId id="302" r:id="rId11"/>
    <p:sldId id="268" r:id="rId12"/>
    <p:sldId id="272" r:id="rId13"/>
    <p:sldId id="279" r:id="rId14"/>
    <p:sldId id="273" r:id="rId15"/>
    <p:sldId id="307" r:id="rId16"/>
    <p:sldId id="309" r:id="rId17"/>
    <p:sldId id="303" r:id="rId18"/>
    <p:sldId id="280" r:id="rId19"/>
    <p:sldId id="308" r:id="rId20"/>
    <p:sldId id="281" r:id="rId21"/>
    <p:sldId id="274" r:id="rId22"/>
    <p:sldId id="275" r:id="rId23"/>
    <p:sldId id="283" r:id="rId24"/>
    <p:sldId id="284" r:id="rId25"/>
    <p:sldId id="276" r:id="rId26"/>
    <p:sldId id="277" r:id="rId27"/>
    <p:sldId id="282" r:id="rId28"/>
    <p:sldId id="299" r:id="rId29"/>
    <p:sldId id="311" r:id="rId30"/>
    <p:sldId id="278" r:id="rId31"/>
  </p:sldIdLst>
  <p:sldSz cx="9144000" cy="6858000" type="screen4x3"/>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D150"/>
    <a:srgbClr val="4A8DAA"/>
    <a:srgbClr val="808285"/>
    <a:srgbClr val="80C2DE"/>
    <a:srgbClr val="6BBEE1"/>
    <a:srgbClr val="87BDD5"/>
    <a:srgbClr val="82BBD4"/>
    <a:srgbClr val="94C5DA"/>
    <a:srgbClr val="7ECAEA"/>
    <a:srgbClr val="74C6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692784-B79E-4060-9B1C-8F27B36826A2}" v="13" dt="2019-11-19T13:57:54.2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8" autoAdjust="0"/>
    <p:restoredTop sz="94717" autoAdjust="0"/>
  </p:normalViewPr>
  <p:slideViewPr>
    <p:cSldViewPr>
      <p:cViewPr varScale="1">
        <p:scale>
          <a:sx n="97" d="100"/>
          <a:sy n="97" d="100"/>
        </p:scale>
        <p:origin x="34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8" d="100"/>
          <a:sy n="88" d="100"/>
        </p:scale>
        <p:origin x="936" y="84"/>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microsoft.com/office/2015/10/relationships/revisionInfo" Target="revisionInfo.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1.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 Id="rId8" Type="http://schemas.openxmlformats.org/officeDocument/2006/relationships/slideMaster" Target="slideMasters/slideMaster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ogo Loureiro Jurema" userId="9dfde3f0-34dd-48c5-90ef-eaf27597f482" providerId="ADAL" clId="{BA692784-B79E-4060-9B1C-8F27B36826A2}"/>
    <pc:docChg chg="custSel modSld modMainMaster">
      <pc:chgData name="Diogo Loureiro Jurema" userId="9dfde3f0-34dd-48c5-90ef-eaf27597f482" providerId="ADAL" clId="{BA692784-B79E-4060-9B1C-8F27B36826A2}" dt="2019-11-19T13:57:54.233" v="12" actId="478"/>
      <pc:docMkLst>
        <pc:docMk/>
      </pc:docMkLst>
      <pc:sldChg chg="delSp modSp">
        <pc:chgData name="Diogo Loureiro Jurema" userId="9dfde3f0-34dd-48c5-90ef-eaf27597f482" providerId="ADAL" clId="{BA692784-B79E-4060-9B1C-8F27B36826A2}" dt="2019-11-19T13:57:54.233" v="12" actId="478"/>
        <pc:sldMkLst>
          <pc:docMk/>
          <pc:sldMk cId="3800730309" sldId="276"/>
        </pc:sldMkLst>
        <pc:spChg chg="del">
          <ac:chgData name="Diogo Loureiro Jurema" userId="9dfde3f0-34dd-48c5-90ef-eaf27597f482" providerId="ADAL" clId="{BA692784-B79E-4060-9B1C-8F27B36826A2}" dt="2019-11-19T13:57:54.233" v="12" actId="478"/>
          <ac:spMkLst>
            <pc:docMk/>
            <pc:sldMk cId="3800730309" sldId="276"/>
            <ac:spMk id="5" creationId="{00000000-0000-0000-0000-000000000000}"/>
          </ac:spMkLst>
        </pc:spChg>
        <pc:picChg chg="mod">
          <ac:chgData name="Diogo Loureiro Jurema" userId="9dfde3f0-34dd-48c5-90ef-eaf27597f482" providerId="ADAL" clId="{BA692784-B79E-4060-9B1C-8F27B36826A2}" dt="2019-11-19T13:57:48.944" v="11" actId="1076"/>
          <ac:picMkLst>
            <pc:docMk/>
            <pc:sldMk cId="3800730309" sldId="276"/>
            <ac:picMk id="9" creationId="{00000000-0000-0000-0000-000000000000}"/>
          </ac:picMkLst>
        </pc:picChg>
      </pc:sldChg>
      <pc:sldChg chg="modSp">
        <pc:chgData name="Diogo Loureiro Jurema" userId="9dfde3f0-34dd-48c5-90ef-eaf27597f482" providerId="ADAL" clId="{BA692784-B79E-4060-9B1C-8F27B36826A2}" dt="2019-11-19T13:57:44.512" v="10" actId="1035"/>
        <pc:sldMkLst>
          <pc:docMk/>
          <pc:sldMk cId="4086872162" sldId="284"/>
        </pc:sldMkLst>
        <pc:picChg chg="mod">
          <ac:chgData name="Diogo Loureiro Jurema" userId="9dfde3f0-34dd-48c5-90ef-eaf27597f482" providerId="ADAL" clId="{BA692784-B79E-4060-9B1C-8F27B36826A2}" dt="2019-11-19T13:57:44.512" v="10" actId="1035"/>
          <ac:picMkLst>
            <pc:docMk/>
            <pc:sldMk cId="4086872162" sldId="284"/>
            <ac:picMk id="1026" creationId="{00000000-0000-0000-0000-000000000000}"/>
          </ac:picMkLst>
        </pc:picChg>
      </pc:sldChg>
      <pc:sldChg chg="modSp">
        <pc:chgData name="Diogo Loureiro Jurema" userId="9dfde3f0-34dd-48c5-90ef-eaf27597f482" providerId="ADAL" clId="{BA692784-B79E-4060-9B1C-8F27B36826A2}" dt="2019-11-19T13:57:26.615" v="4" actId="14100"/>
        <pc:sldMkLst>
          <pc:docMk/>
          <pc:sldMk cId="1737538769" sldId="302"/>
        </pc:sldMkLst>
        <pc:graphicFrameChg chg="modGraphic">
          <ac:chgData name="Diogo Loureiro Jurema" userId="9dfde3f0-34dd-48c5-90ef-eaf27597f482" providerId="ADAL" clId="{BA692784-B79E-4060-9B1C-8F27B36826A2}" dt="2019-11-19T13:57:26.615" v="4" actId="14100"/>
          <ac:graphicFrameMkLst>
            <pc:docMk/>
            <pc:sldMk cId="1737538769" sldId="302"/>
            <ac:graphicFrameMk id="3" creationId="{73E96BF1-CE44-4A4C-A3DD-07367A635B6A}"/>
          </ac:graphicFrameMkLst>
        </pc:graphicFrameChg>
      </pc:sldChg>
      <pc:sldMasterChg chg="addSp modSp">
        <pc:chgData name="Diogo Loureiro Jurema" userId="9dfde3f0-34dd-48c5-90ef-eaf27597f482" providerId="ADAL" clId="{BA692784-B79E-4060-9B1C-8F27B36826A2}" dt="2019-11-19T13:57:00.297" v="1" actId="1076"/>
        <pc:sldMasterMkLst>
          <pc:docMk/>
          <pc:sldMasterMk cId="1306906554" sldId="2147483678"/>
        </pc:sldMasterMkLst>
        <pc:picChg chg="add mod">
          <ac:chgData name="Diogo Loureiro Jurema" userId="9dfde3f0-34dd-48c5-90ef-eaf27597f482" providerId="ADAL" clId="{BA692784-B79E-4060-9B1C-8F27B36826A2}" dt="2019-11-19T13:57:00.297" v="1" actId="1076"/>
          <ac:picMkLst>
            <pc:docMk/>
            <pc:sldMasterMk cId="1306906554" sldId="2147483678"/>
            <ac:picMk id="7" creationId="{8E412C40-7805-4809-A655-D28E99943F6E}"/>
          </ac:picMkLst>
        </pc:picChg>
      </pc:sldMasterChg>
      <pc:sldMasterChg chg="addSp">
        <pc:chgData name="Diogo Loureiro Jurema" userId="9dfde3f0-34dd-48c5-90ef-eaf27597f482" providerId="ADAL" clId="{BA692784-B79E-4060-9B1C-8F27B36826A2}" dt="2019-11-19T13:57:10.877" v="2"/>
        <pc:sldMasterMkLst>
          <pc:docMk/>
          <pc:sldMasterMk cId="20201444" sldId="2147483693"/>
        </pc:sldMasterMkLst>
        <pc:picChg chg="add">
          <ac:chgData name="Diogo Loureiro Jurema" userId="9dfde3f0-34dd-48c5-90ef-eaf27597f482" providerId="ADAL" clId="{BA692784-B79E-4060-9B1C-8F27B36826A2}" dt="2019-11-19T13:57:10.877" v="2"/>
          <ac:picMkLst>
            <pc:docMk/>
            <pc:sldMasterMk cId="20201444" sldId="2147483693"/>
            <ac:picMk id="7" creationId="{92DE29A5-1518-4D05-8651-EE04451126B1}"/>
          </ac:picMkLst>
        </pc:picChg>
      </pc:sldMasterChg>
      <pc:sldMasterChg chg="addSp">
        <pc:chgData name="Diogo Loureiro Jurema" userId="9dfde3f0-34dd-48c5-90ef-eaf27597f482" providerId="ADAL" clId="{BA692784-B79E-4060-9B1C-8F27B36826A2}" dt="2019-11-19T13:57:14.878" v="3"/>
        <pc:sldMasterMkLst>
          <pc:docMk/>
          <pc:sldMasterMk cId="2016998628" sldId="2147483709"/>
        </pc:sldMasterMkLst>
        <pc:picChg chg="add">
          <ac:chgData name="Diogo Loureiro Jurema" userId="9dfde3f0-34dd-48c5-90ef-eaf27597f482" providerId="ADAL" clId="{BA692784-B79E-4060-9B1C-8F27B36826A2}" dt="2019-11-19T13:57:14.878" v="3"/>
          <ac:picMkLst>
            <pc:docMk/>
            <pc:sldMasterMk cId="2016998628" sldId="2147483709"/>
            <ac:picMk id="7" creationId="{46A854CD-657C-4463-B258-6245CFDFA28D}"/>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1094"/>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sz="quarter" idx="1"/>
          </p:nvPr>
        </p:nvSpPr>
        <p:spPr>
          <a:xfrm>
            <a:off x="3902597" y="0"/>
            <a:ext cx="2985558" cy="501094"/>
          </a:xfrm>
          <a:prstGeom prst="rect">
            <a:avLst/>
          </a:prstGeom>
        </p:spPr>
        <p:txBody>
          <a:bodyPr vert="horz" lIns="96634" tIns="48317" rIns="96634" bIns="48317" rtlCol="0"/>
          <a:lstStyle>
            <a:lvl1pPr algn="r">
              <a:defRPr sz="1300"/>
            </a:lvl1pPr>
          </a:lstStyle>
          <a:p>
            <a:fld id="{18D04649-1601-437A-9AE0-5F90DB29EAA0}" type="datetimeFigureOut">
              <a:rPr lang="en-US" smtClean="0"/>
              <a:pPr/>
              <a:t>11/19/2019</a:t>
            </a:fld>
            <a:endParaRPr lang="en-GB"/>
          </a:p>
        </p:txBody>
      </p:sp>
      <p:sp>
        <p:nvSpPr>
          <p:cNvPr id="4" name="Footer Placeholder 3"/>
          <p:cNvSpPr>
            <a:spLocks noGrp="1"/>
          </p:cNvSpPr>
          <p:nvPr>
            <p:ph type="ftr" sz="quarter" idx="2"/>
          </p:nvPr>
        </p:nvSpPr>
        <p:spPr>
          <a:xfrm>
            <a:off x="0" y="9519054"/>
            <a:ext cx="2985558" cy="501094"/>
          </a:xfrm>
          <a:prstGeom prst="rect">
            <a:avLst/>
          </a:prstGeom>
        </p:spPr>
        <p:txBody>
          <a:bodyPr vert="horz" lIns="96634" tIns="48317" rIns="96634" bIns="48317" rtlCol="0" anchor="b"/>
          <a:lstStyle>
            <a:lvl1pPr algn="l">
              <a:defRPr sz="1300"/>
            </a:lvl1pPr>
          </a:lstStyle>
          <a:p>
            <a:endParaRPr lang="en-GB"/>
          </a:p>
        </p:txBody>
      </p:sp>
      <p:sp>
        <p:nvSpPr>
          <p:cNvPr id="5" name="Slide Number Placeholder 4"/>
          <p:cNvSpPr>
            <a:spLocks noGrp="1"/>
          </p:cNvSpPr>
          <p:nvPr>
            <p:ph type="sldNum" sz="quarter" idx="3"/>
          </p:nvPr>
        </p:nvSpPr>
        <p:spPr>
          <a:xfrm>
            <a:off x="3902597" y="9519054"/>
            <a:ext cx="2985558" cy="501094"/>
          </a:xfrm>
          <a:prstGeom prst="rect">
            <a:avLst/>
          </a:prstGeom>
        </p:spPr>
        <p:txBody>
          <a:bodyPr vert="horz" lIns="96634" tIns="48317" rIns="96634" bIns="48317" rtlCol="0" anchor="b"/>
          <a:lstStyle>
            <a:lvl1pPr algn="r">
              <a:defRPr sz="1300"/>
            </a:lvl1pPr>
          </a:lstStyle>
          <a:p>
            <a:fld id="{36BD80AD-BAB5-4DCF-AE9E-63ECDE1CDEB3}" type="slidenum">
              <a:rPr lang="en-GB" smtClean="0"/>
              <a:pPr/>
              <a:t>‹#›</a:t>
            </a:fld>
            <a:endParaRPr lang="en-GB"/>
          </a:p>
        </p:txBody>
      </p:sp>
    </p:spTree>
    <p:extLst>
      <p:ext uri="{BB962C8B-B14F-4D97-AF65-F5344CB8AC3E}">
        <p14:creationId xmlns:p14="http://schemas.microsoft.com/office/powerpoint/2010/main" val="237934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23F0D51C-C0A6-4F7B-AB80-E83D93C8B1A6}" type="datetimeFigureOut">
              <a:rPr lang="en-GB" smtClean="0"/>
              <a:t>19/11/2019</a:t>
            </a:fld>
            <a:endParaRPr lang="en-GB"/>
          </a:p>
        </p:txBody>
      </p:sp>
      <p:sp>
        <p:nvSpPr>
          <p:cNvPr id="4" name="Slide Image Placeholder 3"/>
          <p:cNvSpPr>
            <a:spLocks noGrp="1" noRot="1" noChangeAspect="1"/>
          </p:cNvSpPr>
          <p:nvPr>
            <p:ph type="sldImg" idx="2"/>
          </p:nvPr>
        </p:nvSpPr>
        <p:spPr>
          <a:xfrm>
            <a:off x="1190625" y="1252538"/>
            <a:ext cx="4508500" cy="3382962"/>
          </a:xfrm>
          <a:prstGeom prst="rect">
            <a:avLst/>
          </a:prstGeom>
          <a:noFill/>
          <a:ln w="12700">
            <a:solidFill>
              <a:prstClr val="black"/>
            </a:solidFill>
          </a:ln>
        </p:spPr>
        <p:txBody>
          <a:bodyPr vert="horz" lIns="96634" tIns="48317" rIns="96634" bIns="48317" rtlCol="0" anchor="ctr"/>
          <a:lstStyle/>
          <a:p>
            <a:endParaRPr lang="en-GB"/>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6D9D4FE6-FA32-43BC-B5B5-C530E34E7B7E}" type="slidenum">
              <a:rPr lang="en-GB" smtClean="0"/>
              <a:t>‹#›</a:t>
            </a:fld>
            <a:endParaRPr lang="en-GB"/>
          </a:p>
        </p:txBody>
      </p:sp>
    </p:spTree>
    <p:extLst>
      <p:ext uri="{BB962C8B-B14F-4D97-AF65-F5344CB8AC3E}">
        <p14:creationId xmlns:p14="http://schemas.microsoft.com/office/powerpoint/2010/main" val="2223047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EBC84-F7B4-8D4A-BE50-46809EEDF5A5}" type="slidenum">
              <a:rPr lang="en-US" smtClean="0">
                <a:solidFill>
                  <a:prstClr val="black"/>
                </a:solidFill>
                <a:latin typeface="Calibri"/>
              </a:rPr>
              <a:pPr/>
              <a:t>1</a:t>
            </a:fld>
            <a:endParaRPr lang="en-US" dirty="0">
              <a:solidFill>
                <a:prstClr val="black"/>
              </a:solidFill>
              <a:latin typeface="Calibri"/>
            </a:endParaRPr>
          </a:p>
        </p:txBody>
      </p:sp>
    </p:spTree>
    <p:extLst>
      <p:ext uri="{BB962C8B-B14F-4D97-AF65-F5344CB8AC3E}">
        <p14:creationId xmlns:p14="http://schemas.microsoft.com/office/powerpoint/2010/main" val="468810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Monitoring and evaluation take place at two levels – at the level of individual agency programmes and at the level of the Nutrition Cluster – and systems must be developed for each, the two systems complement each other.</a:t>
            </a:r>
          </a:p>
          <a:p>
            <a:r>
              <a:rPr lang="en-GB" dirty="0"/>
              <a:t>Standard measurements and indicators should be agreed within the Nutrition Cluster for individual agencies to use in monitoring their own programmes, in order to facilitate overall analysis of the response.</a:t>
            </a:r>
          </a:p>
          <a:p>
            <a:r>
              <a:rPr lang="en-GB" dirty="0"/>
              <a:t>Monitoring at the Nutrition Cluster level captures the implementation of the cluster’s response strategy and partners’ collective contribution to the overall Nutrition Cluster response. Thematic, geographic and situation monitoring are complementary processes.</a:t>
            </a:r>
          </a:p>
          <a:p>
            <a:r>
              <a:rPr lang="en-GB" dirty="0"/>
              <a:t>Nutrition Cluster partners may undertake evaluations of their own portfolios of programming (if they have programming in more than one cluster) or of their nutrition programmes specifically, in order to determine their impact and to reorient programming as needed.</a:t>
            </a:r>
          </a:p>
          <a:p>
            <a:r>
              <a:rPr lang="en-GB" dirty="0"/>
              <a:t>Lesson learning through formal or informal processes is one mechanism for generating knowledge about what worked well, what did not work and what could be done better next time. This knowledge can be fed back into the Nutrition Cluster in order to take action to improve performance.</a:t>
            </a:r>
            <a:endParaRPr lang="en-US" dirty="0"/>
          </a:p>
          <a:p>
            <a:endParaRPr lang="en-US" dirty="0"/>
          </a:p>
        </p:txBody>
      </p:sp>
      <p:sp>
        <p:nvSpPr>
          <p:cNvPr id="4" name="Slide Number Placeholder 3"/>
          <p:cNvSpPr>
            <a:spLocks noGrp="1"/>
          </p:cNvSpPr>
          <p:nvPr>
            <p:ph type="sldNum" sz="quarter" idx="10"/>
          </p:nvPr>
        </p:nvSpPr>
        <p:spPr/>
        <p:txBody>
          <a:bodyPr/>
          <a:lstStyle/>
          <a:p>
            <a:fld id="{2D283407-2411-40E7-977E-DEAC0869E54A}" type="slidenum">
              <a:rPr lang="fr-FR" smtClean="0"/>
              <a:t>22</a:t>
            </a:fld>
            <a:endParaRPr lang="fr-FR"/>
          </a:p>
        </p:txBody>
      </p:sp>
    </p:spTree>
    <p:extLst>
      <p:ext uri="{BB962C8B-B14F-4D97-AF65-F5344CB8AC3E}">
        <p14:creationId xmlns:p14="http://schemas.microsoft.com/office/powerpoint/2010/main" val="3264856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EBFCEC27-6CD1-BB4A-81A3-1DB41BA1D74C}" type="slidenum">
              <a:rPr lang="en-GB"/>
              <a:pPr/>
              <a:t>4</a:t>
            </a:fld>
            <a:endParaRPr lang="en-GB"/>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204853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283407-2411-40E7-977E-DEAC0869E54A}" type="slidenum">
              <a:rPr lang="fr-FR" smtClean="0"/>
              <a:t>6</a:t>
            </a:fld>
            <a:endParaRPr lang="fr-FR"/>
          </a:p>
        </p:txBody>
      </p:sp>
    </p:spTree>
    <p:extLst>
      <p:ext uri="{BB962C8B-B14F-4D97-AF65-F5344CB8AC3E}">
        <p14:creationId xmlns:p14="http://schemas.microsoft.com/office/powerpoint/2010/main" val="224746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283407-2411-40E7-977E-DEAC0869E54A}" type="slidenum">
              <a:rPr lang="fr-FR" smtClean="0"/>
              <a:t>7</a:t>
            </a:fld>
            <a:endParaRPr lang="fr-FR"/>
          </a:p>
        </p:txBody>
      </p:sp>
    </p:spTree>
    <p:extLst>
      <p:ext uri="{BB962C8B-B14F-4D97-AF65-F5344CB8AC3E}">
        <p14:creationId xmlns:p14="http://schemas.microsoft.com/office/powerpoint/2010/main" val="224746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283407-2411-40E7-977E-DEAC0869E54A}" type="slidenum">
              <a:rPr lang="fr-FR" smtClean="0"/>
              <a:t>8</a:t>
            </a:fld>
            <a:endParaRPr lang="fr-FR"/>
          </a:p>
        </p:txBody>
      </p:sp>
    </p:spTree>
    <p:extLst>
      <p:ext uri="{BB962C8B-B14F-4D97-AF65-F5344CB8AC3E}">
        <p14:creationId xmlns:p14="http://schemas.microsoft.com/office/powerpoint/2010/main" val="224746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283407-2411-40E7-977E-DEAC0869E54A}" type="slidenum">
              <a:rPr lang="fr-FR" smtClean="0"/>
              <a:t>9</a:t>
            </a:fld>
            <a:endParaRPr lang="fr-FR"/>
          </a:p>
        </p:txBody>
      </p:sp>
    </p:spTree>
    <p:extLst>
      <p:ext uri="{BB962C8B-B14F-4D97-AF65-F5344CB8AC3E}">
        <p14:creationId xmlns:p14="http://schemas.microsoft.com/office/powerpoint/2010/main" val="224746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283407-2411-40E7-977E-DEAC0869E54A}" type="slidenum">
              <a:rPr lang="fr-FR" smtClean="0"/>
              <a:t>11</a:t>
            </a:fld>
            <a:endParaRPr lang="fr-FR"/>
          </a:p>
        </p:txBody>
      </p:sp>
    </p:spTree>
    <p:extLst>
      <p:ext uri="{BB962C8B-B14F-4D97-AF65-F5344CB8AC3E}">
        <p14:creationId xmlns:p14="http://schemas.microsoft.com/office/powerpoint/2010/main" val="224746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300" dirty="0"/>
          </a:p>
        </p:txBody>
      </p:sp>
      <p:sp>
        <p:nvSpPr>
          <p:cNvPr id="4" name="Slide Number Placeholder 3"/>
          <p:cNvSpPr>
            <a:spLocks noGrp="1"/>
          </p:cNvSpPr>
          <p:nvPr>
            <p:ph type="sldNum" sz="quarter" idx="10"/>
          </p:nvPr>
        </p:nvSpPr>
        <p:spPr/>
        <p:txBody>
          <a:bodyPr/>
          <a:lstStyle/>
          <a:p>
            <a:fld id="{63F769C0-D44A-4CB2-941E-54BB26C8995B}" type="slidenum">
              <a:rPr lang="en-GB" smtClean="0"/>
              <a:pPr/>
              <a:t>13</a:t>
            </a:fld>
            <a:endParaRPr lang="en-GB"/>
          </a:p>
        </p:txBody>
      </p:sp>
    </p:spTree>
    <p:extLst>
      <p:ext uri="{BB962C8B-B14F-4D97-AF65-F5344CB8AC3E}">
        <p14:creationId xmlns:p14="http://schemas.microsoft.com/office/powerpoint/2010/main" val="1269992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https://ir.humanitarianresponse.info/indicators/cluster/nutrition</a:t>
            </a:r>
          </a:p>
          <a:p>
            <a:pPr defTabSz="966338">
              <a:defRPr/>
            </a:pPr>
            <a:r>
              <a:rPr lang="en-GB" dirty="0"/>
              <a:t>Demonstrate</a:t>
            </a:r>
            <a:r>
              <a:rPr lang="en-GB" baseline="0" dirty="0"/>
              <a:t> on computer to participants</a:t>
            </a:r>
            <a:endParaRPr lang="en-GB" dirty="0"/>
          </a:p>
          <a:p>
            <a:endParaRPr lang="en-GB" dirty="0"/>
          </a:p>
        </p:txBody>
      </p:sp>
      <p:sp>
        <p:nvSpPr>
          <p:cNvPr id="4" name="Slide Number Placeholder 3"/>
          <p:cNvSpPr>
            <a:spLocks noGrp="1"/>
          </p:cNvSpPr>
          <p:nvPr>
            <p:ph type="sldNum" sz="quarter" idx="10"/>
          </p:nvPr>
        </p:nvSpPr>
        <p:spPr/>
        <p:txBody>
          <a:bodyPr/>
          <a:lstStyle/>
          <a:p>
            <a:fld id="{2D283407-2411-40E7-977E-DEAC0869E54A}" type="slidenum">
              <a:rPr lang="fr-FR" smtClean="0"/>
              <a:t>18</a:t>
            </a:fld>
            <a:endParaRPr lang="fr-FR"/>
          </a:p>
        </p:txBody>
      </p:sp>
    </p:spTree>
    <p:extLst>
      <p:ext uri="{BB962C8B-B14F-4D97-AF65-F5344CB8AC3E}">
        <p14:creationId xmlns:p14="http://schemas.microsoft.com/office/powerpoint/2010/main" val="413640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1D15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4000" y="1699200"/>
            <a:ext cx="7772400" cy="2088232"/>
          </a:xfrm>
          <a:noFill/>
        </p:spPr>
        <p:txBody>
          <a:bodyPr>
            <a:normAutofit/>
          </a:bodyPr>
          <a:lstStyle>
            <a:lvl1pPr>
              <a:defRPr sz="6000" b="1">
                <a:solidFill>
                  <a:schemeClr val="bg1"/>
                </a:solidFill>
                <a:effectLst>
                  <a:outerShdw blurRad="38100" dist="38100" dir="2700000" algn="tl">
                    <a:srgbClr val="000000">
                      <a:alpha val="43137"/>
                    </a:srgbClr>
                  </a:outerShdw>
                </a:effectLst>
                <a:latin typeface="+mn-lt"/>
              </a:defRPr>
            </a:lvl1pPr>
          </a:lstStyle>
          <a:p>
            <a:r>
              <a:rPr lang="en-US" dirty="0"/>
              <a:t>Coordinated Assessments</a:t>
            </a:r>
            <a:endParaRPr lang="fr-FR" dirty="0"/>
          </a:p>
        </p:txBody>
      </p:sp>
      <p:sp>
        <p:nvSpPr>
          <p:cNvPr id="6" name="Slide Number Placeholder 5"/>
          <p:cNvSpPr>
            <a:spLocks noGrp="1"/>
          </p:cNvSpPr>
          <p:nvPr>
            <p:ph type="sldNum" sz="quarter" idx="12"/>
          </p:nvPr>
        </p:nvSpPr>
        <p:spPr/>
        <p:txBody>
          <a:bodyPr/>
          <a:lstStyle/>
          <a:p>
            <a:fld id="{463A8DF2-A33D-47C5-8292-C15D51C2C28A}" type="slidenum">
              <a:rPr lang="fr-FR" smtClean="0"/>
              <a:pPr/>
              <a:t>‹#›</a:t>
            </a:fld>
            <a:endParaRPr lang="fr-FR" dirty="0"/>
          </a:p>
        </p:txBody>
      </p:sp>
    </p:spTree>
    <p:extLst>
      <p:ext uri="{BB962C8B-B14F-4D97-AF65-F5344CB8AC3E}">
        <p14:creationId xmlns:p14="http://schemas.microsoft.com/office/powerpoint/2010/main" val="3430814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solidFill>
            <a:schemeClr val="accent3">
              <a:lumMod val="40000"/>
              <a:lumOff val="60000"/>
            </a:schemeClr>
          </a:solidFill>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fr-FR"/>
              <a:t>NCC Training 2013</a:t>
            </a:r>
          </a:p>
        </p:txBody>
      </p:sp>
      <p:sp>
        <p:nvSpPr>
          <p:cNvPr id="7" name="Slide Number Placeholder 6"/>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1023973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chemeClr val="accent3">
              <a:lumMod val="40000"/>
              <a:lumOff val="60000"/>
            </a:schemeClr>
          </a:solidFill>
        </p:spPr>
        <p:txBody>
          <a:bodyPr/>
          <a:lstStyle>
            <a:lvl1pPr>
              <a:defRPr b="1"/>
            </a:lvl1pPr>
          </a:lstStyle>
          <a:p>
            <a:r>
              <a:rPr lang="en-US"/>
              <a:t>Click to edit Master title style</a:t>
            </a:r>
            <a:endParaRPr lang="en-GB"/>
          </a:p>
        </p:txBody>
      </p:sp>
      <p:sp>
        <p:nvSpPr>
          <p:cNvPr id="3" name="Table Placeholder 2"/>
          <p:cNvSpPr>
            <a:spLocks noGrp="1"/>
          </p:cNvSpPr>
          <p:nvPr>
            <p:ph type="tbl" idx="1"/>
          </p:nvPr>
        </p:nvSpPr>
        <p:spPr>
          <a:xfrm>
            <a:off x="457200" y="1600200"/>
            <a:ext cx="8229600" cy="4495800"/>
          </a:xfrm>
        </p:spPr>
        <p:txBody>
          <a:bodyPr/>
          <a:lstStyle/>
          <a:p>
            <a:pPr lvl="0"/>
            <a:r>
              <a:rPr lang="en-US" noProof="0"/>
              <a:t>Click icon to add table</a:t>
            </a:r>
            <a:endParaRPr lang="en-GB" noProof="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fr-FR"/>
              <a:t>NCC Training 2013</a:t>
            </a: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463A8DF2-A33D-47C5-8292-C15D51C2C28A}" type="slidenum">
              <a:rPr lang="fr-FR" smtClean="0"/>
              <a:t>‹#›</a:t>
            </a:fld>
            <a:endParaRPr lang="fr-FR"/>
          </a:p>
        </p:txBody>
      </p:sp>
    </p:spTree>
    <p:extLst>
      <p:ext uri="{BB962C8B-B14F-4D97-AF65-F5344CB8AC3E}">
        <p14:creationId xmlns:p14="http://schemas.microsoft.com/office/powerpoint/2010/main" val="3160879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219200"/>
          </a:xfrm>
        </p:spPr>
        <p:txBody>
          <a:bodyPr/>
          <a:lstStyle>
            <a:lvl1pPr>
              <a:defRPr b="1">
                <a:effectLst/>
              </a:defRPr>
            </a:lvl1pPr>
          </a:lstStyle>
          <a:p>
            <a:r>
              <a:rPr lang="en-US"/>
              <a:t>Click to edit Master title style</a:t>
            </a:r>
            <a:endParaRPr lang="en-CA"/>
          </a:p>
        </p:txBody>
      </p:sp>
      <p:sp>
        <p:nvSpPr>
          <p:cNvPr id="3" name="Chart Placeholder 2"/>
          <p:cNvSpPr>
            <a:spLocks noGrp="1"/>
          </p:cNvSpPr>
          <p:nvPr>
            <p:ph type="chart" idx="1"/>
          </p:nvPr>
        </p:nvSpPr>
        <p:spPr>
          <a:xfrm>
            <a:off x="381000" y="1752600"/>
            <a:ext cx="8534400" cy="4876800"/>
          </a:xfrm>
        </p:spPr>
        <p:txBody>
          <a:bodyPr/>
          <a:lstStyle/>
          <a:p>
            <a:pPr lvl="0"/>
            <a:r>
              <a:rPr lang="en-US" noProof="0"/>
              <a:t>Click icon to add chart</a:t>
            </a:r>
            <a:endParaRPr lang="en-CA" noProof="0"/>
          </a:p>
        </p:txBody>
      </p:sp>
      <p:sp>
        <p:nvSpPr>
          <p:cNvPr id="4" name="Rectangle 1030"/>
          <p:cNvSpPr>
            <a:spLocks noGrp="1" noChangeArrowheads="1"/>
          </p:cNvSpPr>
          <p:nvPr>
            <p:ph type="sldNum" sz="quarter" idx="10"/>
          </p:nvPr>
        </p:nvSpPr>
        <p:spPr/>
        <p:txBody>
          <a:bodyPr/>
          <a:lstStyle>
            <a:lvl1pPr>
              <a:defRPr/>
            </a:lvl1pPr>
          </a:lstStyle>
          <a:p>
            <a:fld id="{463A8DF2-A33D-47C5-8292-C15D51C2C28A}" type="slidenum">
              <a:rPr lang="fr-FR" smtClean="0"/>
              <a:t>‹#›</a:t>
            </a:fld>
            <a:endParaRPr lang="fr-FR"/>
          </a:p>
        </p:txBody>
      </p:sp>
    </p:spTree>
    <p:extLst>
      <p:ext uri="{BB962C8B-B14F-4D97-AF65-F5344CB8AC3E}">
        <p14:creationId xmlns:p14="http://schemas.microsoft.com/office/powerpoint/2010/main" val="253420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0" y="381000"/>
            <a:ext cx="7867600" cy="685800"/>
          </a:xfrm>
        </p:spPr>
        <p:txBody>
          <a:bodyPr/>
          <a:lstStyle>
            <a:lvl1pPr>
              <a:defRPr b="1"/>
            </a:lvl1pPr>
          </a:lstStyle>
          <a:p>
            <a:r>
              <a:rPr lang="en-US" dirty="0"/>
              <a:t>Click to edit Master title style</a:t>
            </a:r>
            <a:endParaRPr lang="en-CA" dirty="0"/>
          </a:p>
        </p:txBody>
      </p:sp>
      <p:sp>
        <p:nvSpPr>
          <p:cNvPr id="3" name="Text Placeholder 2"/>
          <p:cNvSpPr>
            <a:spLocks noGrp="1"/>
          </p:cNvSpPr>
          <p:nvPr>
            <p:ph type="body" sz="half" idx="1"/>
          </p:nvPr>
        </p:nvSpPr>
        <p:spPr>
          <a:xfrm>
            <a:off x="5334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8006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10"/>
          <p:cNvSpPr>
            <a:spLocks noGrp="1" noChangeArrowheads="1"/>
          </p:cNvSpPr>
          <p:nvPr>
            <p:ph type="sldNum" sz="quarter" idx="11"/>
          </p:nvPr>
        </p:nvSpPr>
        <p:spPr/>
        <p:txBody>
          <a:bodyPr/>
          <a:lstStyle>
            <a:lvl1pPr>
              <a:defRPr/>
            </a:lvl1pPr>
          </a:lstStyle>
          <a:p>
            <a:fld id="{463A8DF2-A33D-47C5-8292-C15D51C2C28A}" type="slidenum">
              <a:rPr lang="fr-FR" smtClean="0"/>
              <a:t>‹#›</a:t>
            </a:fld>
            <a:endParaRPr lang="fr-FR"/>
          </a:p>
        </p:txBody>
      </p:sp>
      <p:sp>
        <p:nvSpPr>
          <p:cNvPr id="7" name="Footer Placeholder 11"/>
          <p:cNvSpPr>
            <a:spLocks noGrp="1"/>
          </p:cNvSpPr>
          <p:nvPr>
            <p:ph type="ftr" sz="quarter" idx="12"/>
          </p:nvPr>
        </p:nvSpPr>
        <p:spPr>
          <a:xfrm>
            <a:off x="3124200" y="6597650"/>
            <a:ext cx="2895600" cy="123825"/>
          </a:xfrm>
          <a:prstGeom prst="rect">
            <a:avLst/>
          </a:prstGeom>
        </p:spPr>
        <p:txBody>
          <a:bodyPr/>
          <a:lstStyle>
            <a:lvl1pPr algn="ctr">
              <a:defRPr>
                <a:solidFill>
                  <a:srgbClr val="898FA0"/>
                </a:solidFill>
                <a:ea typeface="ＭＳ Ｐゴシック" pitchFamily="34" charset="-128"/>
                <a:cs typeface="+mn-cs"/>
              </a:defRPr>
            </a:lvl1pPr>
          </a:lstStyle>
          <a:p>
            <a:r>
              <a:rPr lang="fr-FR"/>
              <a:t>NCC Training 2013</a:t>
            </a:r>
          </a:p>
        </p:txBody>
      </p:sp>
    </p:spTree>
    <p:extLst>
      <p:ext uri="{BB962C8B-B14F-4D97-AF65-F5344CB8AC3E}">
        <p14:creationId xmlns:p14="http://schemas.microsoft.com/office/powerpoint/2010/main" val="991973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FR"/>
              <a:t>NCC Training 2013</a:t>
            </a:r>
          </a:p>
        </p:txBody>
      </p:sp>
      <p:sp>
        <p:nvSpPr>
          <p:cNvPr id="5" name="Slide Number Placeholder 4"/>
          <p:cNvSpPr>
            <a:spLocks noGrp="1"/>
          </p:cNvSpPr>
          <p:nvPr>
            <p:ph type="sldNum" sz="quarter" idx="12"/>
          </p:nvPr>
        </p:nvSpPr>
        <p:spPr/>
        <p:txBody>
          <a:bodyPr/>
          <a:lstStyle/>
          <a:p>
            <a:fld id="{463A8DF2-A33D-47C5-8292-C15D51C2C28A}" type="slidenum">
              <a:rPr lang="fr-FR" smtClean="0"/>
              <a:t>‹#›</a:t>
            </a:fld>
            <a:endParaRPr lang="fr-FR"/>
          </a:p>
        </p:txBody>
      </p:sp>
      <p:sp>
        <p:nvSpPr>
          <p:cNvPr id="6" name="Rectangle 18"/>
          <p:cNvSpPr txBox="1">
            <a:spLocks noChangeArrowheads="1"/>
          </p:cNvSpPr>
          <p:nvPr userDrawn="1"/>
        </p:nvSpPr>
        <p:spPr>
          <a:xfrm>
            <a:off x="0" y="-14729"/>
            <a:ext cx="9144000" cy="1143000"/>
          </a:xfrm>
          <a:prstGeom prst="rect">
            <a:avLst/>
          </a:prstGeom>
          <a:solidFill>
            <a:srgbClr val="C1D150"/>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891760">
              <a:defRPr/>
            </a:pPr>
            <a:endParaRPr lang="en-GB" sz="3848" b="1" dirty="0">
              <a:solidFill>
                <a:schemeClr val="bg1"/>
              </a:solidFill>
              <a:latin typeface="Century Gothic" pitchFamily="34" charset="0"/>
            </a:endParaRPr>
          </a:p>
        </p:txBody>
      </p:sp>
      <p:sp>
        <p:nvSpPr>
          <p:cNvPr id="2" name="Title 1"/>
          <p:cNvSpPr>
            <a:spLocks noGrp="1"/>
          </p:cNvSpPr>
          <p:nvPr>
            <p:ph type="title"/>
          </p:nvPr>
        </p:nvSpPr>
        <p:spPr>
          <a:xfrm>
            <a:off x="0" y="-14729"/>
            <a:ext cx="9144000" cy="1143000"/>
          </a:xfrm>
          <a:noFill/>
        </p:spPr>
        <p:txBody>
          <a:bodyPr/>
          <a:lstStyle>
            <a:lvl1pPr>
              <a:defRPr b="1">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endParaRPr lang="fr-FR" dirty="0"/>
          </a:p>
        </p:txBody>
      </p:sp>
    </p:spTree>
    <p:extLst>
      <p:ext uri="{BB962C8B-B14F-4D97-AF65-F5344CB8AC3E}">
        <p14:creationId xmlns:p14="http://schemas.microsoft.com/office/powerpoint/2010/main" val="3343766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1D15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1700808"/>
            <a:ext cx="7772400" cy="2088232"/>
          </a:xfrm>
          <a:solidFill>
            <a:srgbClr val="C1D150"/>
          </a:solidFill>
        </p:spPr>
        <p:txBody>
          <a:bodyPr>
            <a:normAutofit/>
          </a:bodyPr>
          <a:lstStyle>
            <a:lvl1pPr>
              <a:defRPr sz="6000" b="1">
                <a:solidFill>
                  <a:schemeClr val="bg1"/>
                </a:solidFill>
                <a:effectLst>
                  <a:outerShdw blurRad="38100" dist="38100" dir="2700000" algn="tl">
                    <a:srgbClr val="000000">
                      <a:alpha val="43137"/>
                    </a:srgbClr>
                  </a:outerShdw>
                </a:effectLst>
              </a:defRPr>
            </a:lvl1pPr>
          </a:lstStyle>
          <a:p>
            <a:r>
              <a:rPr lang="en-US" dirty="0"/>
              <a:t>Title</a:t>
            </a:r>
            <a:endParaRPr lang="fr-FR" dirty="0"/>
          </a:p>
        </p:txBody>
      </p:sp>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latin typeface="Calibri"/>
              </a:rPr>
              <a:pPr/>
              <a:t>‹#›</a:t>
            </a:fld>
            <a:endParaRPr lang="fr-FR" dirty="0">
              <a:solidFill>
                <a:prstClr val="black">
                  <a:tint val="75000"/>
                </a:prstClr>
              </a:solidFill>
              <a:latin typeface="Calibri"/>
            </a:endParaRPr>
          </a:p>
        </p:txBody>
      </p:sp>
    </p:spTree>
    <p:extLst>
      <p:ext uri="{BB962C8B-B14F-4D97-AF65-F5344CB8AC3E}">
        <p14:creationId xmlns:p14="http://schemas.microsoft.com/office/powerpoint/2010/main" val="2172810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3">
              <a:lumMod val="40000"/>
              <a:lumOff val="60000"/>
            </a:schemeClr>
          </a:solidFill>
        </p:spPr>
        <p:txBody>
          <a:bodyPr>
            <a:normAutofit/>
          </a:bodyPr>
          <a:lstStyle>
            <a:lvl1pPr>
              <a:defRPr sz="5400" b="1">
                <a:solidFill>
                  <a:schemeClr val="tx1"/>
                </a:solidFill>
                <a:effectLst/>
              </a:defRPr>
            </a:lvl1pPr>
          </a:lstStyle>
          <a:p>
            <a:r>
              <a:rPr lang="en-US" dirty="0"/>
              <a:t>Title of the slide</a:t>
            </a:r>
            <a:endParaRPr lang="fr-FR"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5" name="Footer Placeholder 4"/>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445343910"/>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ounded Rectangle 6"/>
          <p:cNvSpPr/>
          <p:nvPr/>
        </p:nvSpPr>
        <p:spPr>
          <a:xfrm>
            <a:off x="1043608" y="648072"/>
            <a:ext cx="7949639" cy="5733256"/>
          </a:xfrm>
          <a:prstGeom prst="roundRect">
            <a:avLst>
              <a:gd name="adj" fmla="val 232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Title 1"/>
          <p:cNvSpPr>
            <a:spLocks noGrp="1"/>
          </p:cNvSpPr>
          <p:nvPr>
            <p:ph type="title" hasCustomPrompt="1"/>
          </p:nvPr>
        </p:nvSpPr>
        <p:spPr>
          <a:xfrm>
            <a:off x="1547664" y="980728"/>
            <a:ext cx="7128792" cy="1143000"/>
          </a:xfrm>
          <a:noFill/>
        </p:spPr>
        <p:txBody>
          <a:bodyPr>
            <a:normAutofit/>
          </a:bodyPr>
          <a:lstStyle>
            <a:lvl1pPr>
              <a:defRPr sz="5400" b="1">
                <a:solidFill>
                  <a:schemeClr val="tx1"/>
                </a:solidFill>
                <a:effectLst>
                  <a:outerShdw blurRad="38100" dist="38100" dir="2700000" algn="tl">
                    <a:srgbClr val="000000">
                      <a:alpha val="43137"/>
                    </a:srgbClr>
                  </a:outerShdw>
                </a:effectLst>
              </a:defRPr>
            </a:lvl1pPr>
          </a:lstStyle>
          <a:p>
            <a:r>
              <a:rPr lang="en-US" dirty="0"/>
              <a:t>Group work</a:t>
            </a:r>
            <a:endParaRPr lang="fr-FR" dirty="0"/>
          </a:p>
        </p:txBody>
      </p:sp>
      <p:sp>
        <p:nvSpPr>
          <p:cNvPr id="3" name="Content Placeholder 2"/>
          <p:cNvSpPr>
            <a:spLocks noGrp="1"/>
          </p:cNvSpPr>
          <p:nvPr>
            <p:ph idx="1"/>
          </p:nvPr>
        </p:nvSpPr>
        <p:spPr>
          <a:xfrm>
            <a:off x="1475656" y="2204864"/>
            <a:ext cx="7344816" cy="3057203"/>
          </a:xfrm>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pic>
        <p:nvPicPr>
          <p:cNvPr id="8"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4231"/>
            <a:ext cx="938266" cy="925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01507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all">
                <a:effectLst>
                  <a:outerShdw blurRad="38100" dist="38100" dir="2700000" algn="tl">
                    <a:srgbClr val="000000">
                      <a:alpha val="43137"/>
                    </a:srgbClr>
                  </a:outerShdw>
                </a:effectLst>
              </a:defRPr>
            </a:lvl1pPr>
          </a:lstStyle>
          <a:p>
            <a:r>
              <a:rPr lang="en-US" dirty="0"/>
              <a:t>Sub-title sections</a:t>
            </a:r>
            <a:endParaRPr lang="fr-F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C08F53-D6A3-47B1-B353-2E574F094E33}" type="datetime1">
              <a:rPr lang="fr-FR" smtClean="0">
                <a:solidFill>
                  <a:prstClr val="black">
                    <a:tint val="75000"/>
                  </a:prstClr>
                </a:solidFill>
                <a:latin typeface="Calibri"/>
              </a:rPr>
              <a:pPr/>
              <a:t>19/11/2019</a:t>
            </a:fld>
            <a:endParaRPr lang="fr-FR">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496" y="6165304"/>
            <a:ext cx="1835696" cy="675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03848" y="363537"/>
            <a:ext cx="5617041" cy="16253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684336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349602281"/>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3">
              <a:lumMod val="40000"/>
              <a:lumOff val="60000"/>
            </a:schemeClr>
          </a:solidFill>
        </p:spPr>
        <p:txBody>
          <a:bodyPr>
            <a:normAutofit/>
          </a:bodyPr>
          <a:lstStyle>
            <a:lvl1pPr>
              <a:defRPr sz="5400" b="1">
                <a:solidFill>
                  <a:schemeClr val="tx1"/>
                </a:solidFill>
                <a:effectLst/>
              </a:defRPr>
            </a:lvl1pPr>
          </a:lstStyle>
          <a:p>
            <a:r>
              <a:rPr lang="en-US" dirty="0"/>
              <a:t>Title of the slide</a:t>
            </a:r>
            <a:endParaRPr lang="fr-FR"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5" name="Footer Placeholder 4"/>
          <p:cNvSpPr>
            <a:spLocks noGrp="1"/>
          </p:cNvSpPr>
          <p:nvPr>
            <p:ph type="ftr" sz="quarter" idx="11"/>
          </p:nvPr>
        </p:nvSpPr>
        <p:spPr/>
        <p:txBody>
          <a:bodyPr/>
          <a:lstStyle/>
          <a:p>
            <a:r>
              <a:rPr lang="fr-FR"/>
              <a:t>NCC Training 2013</a:t>
            </a:r>
          </a:p>
        </p:txBody>
      </p:sp>
      <p:sp>
        <p:nvSpPr>
          <p:cNvPr id="6" name="Slide Number Placeholder 5"/>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913223851"/>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8" name="Footer Placeholder 7"/>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9" name="Slide Number Placeholder 8"/>
          <p:cNvSpPr>
            <a:spLocks noGrp="1"/>
          </p:cNvSpPr>
          <p:nvPr>
            <p:ph type="sldNum" sz="quarter" idx="12"/>
          </p:nvPr>
        </p:nvSpPr>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025853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4" name="Footer Placeholder 3"/>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5" name="Slide Number Placeholder 4"/>
          <p:cNvSpPr>
            <a:spLocks noGrp="1"/>
          </p:cNvSpPr>
          <p:nvPr>
            <p:ph type="sldNum" sz="quarter" idx="12"/>
          </p:nvPr>
        </p:nvSpPr>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098225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4" name="Slide Number Placeholder 3"/>
          <p:cNvSpPr>
            <a:spLocks noGrp="1"/>
          </p:cNvSpPr>
          <p:nvPr>
            <p:ph type="sldNum" sz="quarter" idx="12"/>
          </p:nvPr>
        </p:nvSpPr>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150172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chemeClr val="accent3">
              <a:lumMod val="40000"/>
              <a:lumOff val="60000"/>
            </a:schemeClr>
          </a:solidFill>
        </p:spPr>
        <p:txBody>
          <a:bodyPr anchor="b"/>
          <a:lstStyle>
            <a:lvl1pPr algn="l">
              <a:defRPr sz="2000" b="1">
                <a:effectLst/>
              </a:defRPr>
            </a:lvl1pPr>
          </a:lstStyle>
          <a:p>
            <a:r>
              <a:rPr lang="en-US" dirty="0"/>
              <a:t>Click to edit Master title style</a:t>
            </a:r>
            <a:endParaRPr lang="fr-FR"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4120301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solidFill>
            <a:schemeClr val="accent3">
              <a:lumMod val="40000"/>
              <a:lumOff val="60000"/>
            </a:schemeClr>
          </a:solidFill>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369604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chemeClr val="accent3">
              <a:lumMod val="40000"/>
              <a:lumOff val="60000"/>
            </a:schemeClr>
          </a:solidFill>
        </p:spPr>
        <p:txBody>
          <a:bodyPr/>
          <a:lstStyle>
            <a:lvl1pPr>
              <a:defRPr b="1"/>
            </a:lvl1pPr>
          </a:lstStyle>
          <a:p>
            <a:r>
              <a:rPr lang="en-US"/>
              <a:t>Click to edit Master title style</a:t>
            </a:r>
            <a:endParaRPr lang="en-GB"/>
          </a:p>
        </p:txBody>
      </p:sp>
      <p:sp>
        <p:nvSpPr>
          <p:cNvPr id="3" name="Table Placeholder 2"/>
          <p:cNvSpPr>
            <a:spLocks noGrp="1"/>
          </p:cNvSpPr>
          <p:nvPr>
            <p:ph type="tbl" idx="1"/>
          </p:nvPr>
        </p:nvSpPr>
        <p:spPr>
          <a:xfrm>
            <a:off x="457200" y="1600200"/>
            <a:ext cx="8229600" cy="4495800"/>
          </a:xfrm>
        </p:spPr>
        <p:txBody>
          <a:bodyPr/>
          <a:lstStyle/>
          <a:p>
            <a:pPr lvl="0"/>
            <a:r>
              <a:rPr lang="en-US" noProof="0"/>
              <a:t>Click icon to add table</a:t>
            </a:r>
            <a:endParaRPr lang="en-GB" noProof="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fr-FR">
                <a:solidFill>
                  <a:prstClr val="black">
                    <a:tint val="75000"/>
                  </a:prstClr>
                </a:solidFill>
                <a:latin typeface="Calibri"/>
              </a:rPr>
              <a:t>NCC Training 2013</a:t>
            </a: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40465588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219200"/>
          </a:xfrm>
        </p:spPr>
        <p:txBody>
          <a:bodyPr/>
          <a:lstStyle>
            <a:lvl1pPr>
              <a:defRPr b="1">
                <a:effectLst/>
              </a:defRPr>
            </a:lvl1pPr>
          </a:lstStyle>
          <a:p>
            <a:r>
              <a:rPr lang="en-US"/>
              <a:t>Click to edit Master title style</a:t>
            </a:r>
            <a:endParaRPr lang="en-CA"/>
          </a:p>
        </p:txBody>
      </p:sp>
      <p:sp>
        <p:nvSpPr>
          <p:cNvPr id="3" name="Chart Placeholder 2"/>
          <p:cNvSpPr>
            <a:spLocks noGrp="1"/>
          </p:cNvSpPr>
          <p:nvPr>
            <p:ph type="chart" idx="1"/>
          </p:nvPr>
        </p:nvSpPr>
        <p:spPr>
          <a:xfrm>
            <a:off x="381000" y="1752600"/>
            <a:ext cx="8534400" cy="4876800"/>
          </a:xfrm>
        </p:spPr>
        <p:txBody>
          <a:bodyPr/>
          <a:lstStyle/>
          <a:p>
            <a:pPr lvl="0"/>
            <a:r>
              <a:rPr lang="en-US" noProof="0"/>
              <a:t>Click icon to add chart</a:t>
            </a:r>
            <a:endParaRPr lang="en-CA" noProof="0"/>
          </a:p>
        </p:txBody>
      </p:sp>
      <p:sp>
        <p:nvSpPr>
          <p:cNvPr id="4" name="Rectangle 1030"/>
          <p:cNvSpPr>
            <a:spLocks noGrp="1" noChangeArrowheads="1"/>
          </p:cNvSpPr>
          <p:nvPr>
            <p:ph type="sldNum" sz="quarter" idx="10"/>
          </p:nvPr>
        </p:nvSpPr>
        <p:spPr/>
        <p:txBody>
          <a:bodyPr/>
          <a:lstStyle>
            <a:lvl1pPr>
              <a:defRPr/>
            </a:lvl1p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29677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0" y="381000"/>
            <a:ext cx="7867600" cy="685800"/>
          </a:xfrm>
        </p:spPr>
        <p:txBody>
          <a:bodyPr/>
          <a:lstStyle>
            <a:lvl1pPr>
              <a:defRPr b="1"/>
            </a:lvl1pPr>
          </a:lstStyle>
          <a:p>
            <a:r>
              <a:rPr lang="en-US" dirty="0"/>
              <a:t>Click to edit Master title style</a:t>
            </a:r>
            <a:endParaRPr lang="en-CA" dirty="0"/>
          </a:p>
        </p:txBody>
      </p:sp>
      <p:sp>
        <p:nvSpPr>
          <p:cNvPr id="3" name="Text Placeholder 2"/>
          <p:cNvSpPr>
            <a:spLocks noGrp="1"/>
          </p:cNvSpPr>
          <p:nvPr>
            <p:ph type="body" sz="half" idx="1"/>
          </p:nvPr>
        </p:nvSpPr>
        <p:spPr>
          <a:xfrm>
            <a:off x="5334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8006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10"/>
          <p:cNvSpPr>
            <a:spLocks noGrp="1" noChangeArrowheads="1"/>
          </p:cNvSpPr>
          <p:nvPr>
            <p:ph type="sldNum" sz="quarter" idx="11"/>
          </p:nvPr>
        </p:nvSpPr>
        <p:spPr/>
        <p:txBody>
          <a:bodyPr/>
          <a:lstStyle>
            <a:lvl1pPr>
              <a:defRPr/>
            </a:lvl1p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
        <p:nvSpPr>
          <p:cNvPr id="7" name="Footer Placeholder 11"/>
          <p:cNvSpPr>
            <a:spLocks noGrp="1"/>
          </p:cNvSpPr>
          <p:nvPr>
            <p:ph type="ftr" sz="quarter" idx="12"/>
          </p:nvPr>
        </p:nvSpPr>
        <p:spPr>
          <a:xfrm>
            <a:off x="3124200" y="6597650"/>
            <a:ext cx="2895600" cy="123825"/>
          </a:xfrm>
          <a:prstGeom prst="rect">
            <a:avLst/>
          </a:prstGeom>
        </p:spPr>
        <p:txBody>
          <a:bodyPr/>
          <a:lstStyle>
            <a:lvl1pPr algn="ctr">
              <a:defRPr>
                <a:solidFill>
                  <a:srgbClr val="898FA0"/>
                </a:solidFill>
                <a:ea typeface="ＭＳ Ｐゴシック" pitchFamily="34" charset="-128"/>
                <a:cs typeface="+mn-cs"/>
              </a:defRPr>
            </a:lvl1pPr>
          </a:lstStyle>
          <a:p>
            <a:r>
              <a:rPr lang="fr-FR">
                <a:latin typeface="Calibri"/>
              </a:rPr>
              <a:t>NCC Training 2013</a:t>
            </a:r>
          </a:p>
        </p:txBody>
      </p:sp>
    </p:spTree>
    <p:extLst>
      <p:ext uri="{BB962C8B-B14F-4D97-AF65-F5344CB8AC3E}">
        <p14:creationId xmlns:p14="http://schemas.microsoft.com/office/powerpoint/2010/main" val="40724800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a:t>Click to edit Master title style</a:t>
            </a:r>
            <a:endParaRPr lang="fr-FR" dirty="0"/>
          </a:p>
        </p:txBody>
      </p:sp>
      <p:sp>
        <p:nvSpPr>
          <p:cNvPr id="4" name="Footer Placeholder 3"/>
          <p:cNvSpPr>
            <a:spLocks noGrp="1"/>
          </p:cNvSpPr>
          <p:nvPr>
            <p:ph type="ftr" sz="quarter" idx="11"/>
          </p:nvPr>
        </p:nvSpPr>
        <p:spPr/>
        <p:txBody>
          <a:bodyPr/>
          <a:lstStyle/>
          <a:p>
            <a:r>
              <a:rPr lang="fr-FR">
                <a:solidFill>
                  <a:prstClr val="black">
                    <a:tint val="75000"/>
                  </a:prstClr>
                </a:solidFill>
                <a:latin typeface="Calibri"/>
              </a:rPr>
              <a:t>NCC Training 2013</a:t>
            </a:r>
          </a:p>
        </p:txBody>
      </p:sp>
      <p:sp>
        <p:nvSpPr>
          <p:cNvPr id="5" name="Slide Number Placeholder 4"/>
          <p:cNvSpPr>
            <a:spLocks noGrp="1"/>
          </p:cNvSpPr>
          <p:nvPr>
            <p:ph type="sldNum" sz="quarter" idx="12"/>
          </p:nvPr>
        </p:nvSpPr>
        <p:spPr/>
        <p:txBody>
          <a:body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3238819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bg>
      <p:bgPr>
        <a:solidFill>
          <a:srgbClr val="C1D1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6000" b="1">
                <a:solidFill>
                  <a:schemeClr val="bg1"/>
                </a:solidFill>
              </a:defRPr>
            </a:lvl1pPr>
          </a:lstStyle>
          <a:p>
            <a:r>
              <a:rPr lang="fr-CH"/>
              <a:t>Click to </a:t>
            </a:r>
            <a:r>
              <a:rPr lang="fr-CH" dirty="0" err="1"/>
              <a:t>edit</a:t>
            </a:r>
            <a:r>
              <a:rPr lang="fr-CH" dirty="0"/>
              <a:t> Master </a:t>
            </a:r>
            <a:r>
              <a:rPr lang="fr-CH" dirty="0" err="1"/>
              <a:t>title</a:t>
            </a:r>
            <a:r>
              <a:rPr lang="fr-CH" dirty="0"/>
              <a:t>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lang="en-US"/>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latin typeface="Calibri"/>
              </a:rPr>
              <a:pPr/>
              <a:t>11/19/2019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40704639"/>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ounded Rectangle 6"/>
          <p:cNvSpPr/>
          <p:nvPr/>
        </p:nvSpPr>
        <p:spPr>
          <a:xfrm>
            <a:off x="1043608" y="648072"/>
            <a:ext cx="7949639" cy="5733256"/>
          </a:xfrm>
          <a:prstGeom prst="roundRect">
            <a:avLst>
              <a:gd name="adj" fmla="val 232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hasCustomPrompt="1"/>
          </p:nvPr>
        </p:nvSpPr>
        <p:spPr>
          <a:xfrm>
            <a:off x="1547664" y="980728"/>
            <a:ext cx="7128792" cy="1143000"/>
          </a:xfrm>
          <a:noFill/>
        </p:spPr>
        <p:txBody>
          <a:bodyPr>
            <a:normAutofit/>
          </a:bodyPr>
          <a:lstStyle>
            <a:lvl1pPr>
              <a:defRPr sz="5400" b="1">
                <a:solidFill>
                  <a:schemeClr val="tx1"/>
                </a:solidFill>
                <a:effectLst>
                  <a:outerShdw blurRad="38100" dist="38100" dir="2700000" algn="tl">
                    <a:srgbClr val="000000">
                      <a:alpha val="43137"/>
                    </a:srgbClr>
                  </a:outerShdw>
                </a:effectLst>
              </a:defRPr>
            </a:lvl1pPr>
          </a:lstStyle>
          <a:p>
            <a:r>
              <a:rPr lang="en-US" dirty="0"/>
              <a:t>Group work</a:t>
            </a:r>
            <a:endParaRPr lang="fr-FR" dirty="0"/>
          </a:p>
        </p:txBody>
      </p:sp>
      <p:sp>
        <p:nvSpPr>
          <p:cNvPr id="3" name="Content Placeholder 2"/>
          <p:cNvSpPr>
            <a:spLocks noGrp="1"/>
          </p:cNvSpPr>
          <p:nvPr>
            <p:ph idx="1"/>
          </p:nvPr>
        </p:nvSpPr>
        <p:spPr>
          <a:xfrm>
            <a:off x="1475656" y="2204864"/>
            <a:ext cx="7344816" cy="3057203"/>
          </a:xfrm>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pic>
        <p:nvPicPr>
          <p:cNvPr id="8"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4231"/>
            <a:ext cx="938266" cy="925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73113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C1D1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6000" b="1">
                <a:solidFill>
                  <a:schemeClr val="bg1"/>
                </a:solidFill>
              </a:defRPr>
            </a:lvl1pPr>
          </a:lstStyle>
          <a:p>
            <a:r>
              <a:rPr lang="fr-CH"/>
              <a:t>Click to </a:t>
            </a:r>
            <a:r>
              <a:rPr lang="fr-CH" dirty="0" err="1"/>
              <a:t>edit</a:t>
            </a:r>
            <a:r>
              <a:rPr lang="fr-CH" dirty="0"/>
              <a:t> Master </a:t>
            </a:r>
            <a:r>
              <a:rPr lang="fr-CH" dirty="0" err="1"/>
              <a:t>title</a:t>
            </a:r>
            <a:r>
              <a:rPr lang="fr-CH" dirty="0"/>
              <a:t>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lang="en-US"/>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latin typeface="Calibri"/>
              </a:rPr>
              <a:pPr/>
              <a:t>11/19/2019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36345383"/>
      </p:ext>
    </p:extLst>
  </p:cSld>
  <p:clrMapOvr>
    <a:masterClrMapping/>
  </p:clrMapOvr>
  <p:transition spd="med">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idx="1"/>
          </p:nvPr>
        </p:nvSpPr>
        <p:spPr/>
        <p:txBody>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latin typeface="Calibri"/>
              </a:rPr>
              <a:pPr/>
              <a:t>11/19/2019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67535033"/>
      </p:ext>
    </p:extLst>
  </p:cSld>
  <p:clrMapOvr>
    <a:masterClrMapping/>
  </p:clrMapOvr>
  <p:transition spd="med">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H"/>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latin typeface="Calibri"/>
              </a:rPr>
              <a:pPr/>
              <a:t>11/19/2019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04187474"/>
      </p:ext>
    </p:extLst>
  </p:cSld>
  <p:clrMapOvr>
    <a:masterClrMapping/>
  </p:clrMapOvr>
  <p:transition spd="med">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Date Placeholder 4"/>
          <p:cNvSpPr>
            <a:spLocks noGrp="1"/>
          </p:cNvSpPr>
          <p:nvPr>
            <p:ph type="dt" sz="half" idx="10"/>
          </p:nvPr>
        </p:nvSpPr>
        <p:spPr/>
        <p:txBody>
          <a:bodyPr/>
          <a:lstStyle/>
          <a:p>
            <a:fld id="{A93ACEAB-3F32-8140-97B1-45426813CB5A}" type="datetimeFigureOut">
              <a:rPr lang="en-US" smtClean="0">
                <a:solidFill>
                  <a:prstClr val="black">
                    <a:tint val="75000"/>
                  </a:prstClr>
                </a:solidFill>
                <a:latin typeface="Calibri"/>
              </a:rPr>
              <a:pPr/>
              <a:t>11/19/2019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E470D0F-AB9B-6E40-85DF-1FCCFCF0FC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22012103"/>
      </p:ext>
    </p:extLst>
  </p:cSld>
  <p:clrMapOvr>
    <a:masterClrMapping/>
  </p:clrMapOvr>
  <p:transition spd="med">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7" name="Date Placeholder 6"/>
          <p:cNvSpPr>
            <a:spLocks noGrp="1"/>
          </p:cNvSpPr>
          <p:nvPr>
            <p:ph type="dt" sz="half" idx="10"/>
          </p:nvPr>
        </p:nvSpPr>
        <p:spPr/>
        <p:txBody>
          <a:bodyPr/>
          <a:lstStyle/>
          <a:p>
            <a:fld id="{A93ACEAB-3F32-8140-97B1-45426813CB5A}" type="datetimeFigureOut">
              <a:rPr lang="en-US" smtClean="0">
                <a:solidFill>
                  <a:prstClr val="black">
                    <a:tint val="75000"/>
                  </a:prstClr>
                </a:solidFill>
                <a:latin typeface="Calibri"/>
              </a:rPr>
              <a:pPr/>
              <a:t>11/19/2019</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4E470D0F-AB9B-6E40-85DF-1FCCFCF0FC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0578928"/>
      </p:ext>
    </p:extLst>
  </p:cSld>
  <p:clrMapOvr>
    <a:masterClrMapping/>
  </p:clrMapOvr>
  <p:transition spd="med">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1D150"/>
          </a:solidFill>
        </p:spPr>
        <p:txBody>
          <a:bodyPr/>
          <a:lstStyle>
            <a:lvl1pPr>
              <a:defRPr b="1">
                <a:solidFill>
                  <a:schemeClr val="bg1"/>
                </a:solidFill>
              </a:defRPr>
            </a:lvl1pPr>
          </a:lstStyle>
          <a:p>
            <a:r>
              <a:rPr lang="fr-CH" dirty="0"/>
              <a:t>Click to </a:t>
            </a:r>
            <a:r>
              <a:rPr lang="fr-CH" dirty="0" err="1"/>
              <a:t>edit</a:t>
            </a:r>
            <a:r>
              <a:rPr lang="fr-CH" dirty="0"/>
              <a:t> Master </a:t>
            </a:r>
            <a:r>
              <a:rPr lang="fr-CH" dirty="0" err="1"/>
              <a:t>title</a:t>
            </a:r>
            <a:r>
              <a:rPr lang="fr-CH" dirty="0"/>
              <a:t> style</a:t>
            </a:r>
            <a:endParaRPr lang="en-US" dirty="0"/>
          </a:p>
        </p:txBody>
      </p:sp>
      <p:sp>
        <p:nvSpPr>
          <p:cNvPr id="5" name="Slide Number Placeholder 4"/>
          <p:cNvSpPr>
            <a:spLocks noGrp="1"/>
          </p:cNvSpPr>
          <p:nvPr>
            <p:ph type="sldNum" sz="quarter" idx="12"/>
          </p:nvPr>
        </p:nvSpPr>
        <p:spPr/>
        <p:txBody>
          <a:bodyPr/>
          <a:lstStyle/>
          <a:p>
            <a:fld id="{4E470D0F-AB9B-6E40-85DF-1FCCFCF0FC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92826206"/>
      </p:ext>
    </p:extLst>
  </p:cSld>
  <p:clrMapOvr>
    <a:masterClrMapping/>
  </p:clrMapOvr>
  <p:transition spd="med">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ACEAB-3F32-8140-97B1-45426813CB5A}" type="datetimeFigureOut">
              <a:rPr lang="en-US" smtClean="0">
                <a:solidFill>
                  <a:prstClr val="black">
                    <a:tint val="75000"/>
                  </a:prstClr>
                </a:solidFill>
                <a:latin typeface="Calibri"/>
              </a:rPr>
              <a:pPr/>
              <a:t>11/19/2019</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4E470D0F-AB9B-6E40-85DF-1FCCFCF0FC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47836746"/>
      </p:ext>
    </p:extLst>
  </p:cSld>
  <p:clrMapOvr>
    <a:masterClrMapping/>
  </p:clrMapOvr>
  <p:transition spd="med">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H"/>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p>
            <a:fld id="{A93ACEAB-3F32-8140-97B1-45426813CB5A}" type="datetimeFigureOut">
              <a:rPr lang="en-US" smtClean="0">
                <a:solidFill>
                  <a:prstClr val="black">
                    <a:tint val="75000"/>
                  </a:prstClr>
                </a:solidFill>
                <a:latin typeface="Calibri"/>
              </a:rPr>
              <a:pPr/>
              <a:t>11/19/2019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E470D0F-AB9B-6E40-85DF-1FCCFCF0FC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80997410"/>
      </p:ext>
    </p:extLst>
  </p:cSld>
  <p:clrMapOvr>
    <a:masterClrMapping/>
  </p:clrMapOvr>
  <p:transition spd="med">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H"/>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p>
            <a:fld id="{A93ACEAB-3F32-8140-97B1-45426813CB5A}" type="datetimeFigureOut">
              <a:rPr lang="en-US" smtClean="0">
                <a:solidFill>
                  <a:prstClr val="black">
                    <a:tint val="75000"/>
                  </a:prstClr>
                </a:solidFill>
                <a:latin typeface="Calibri"/>
              </a:rPr>
              <a:pPr/>
              <a:t>11/19/2019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E470D0F-AB9B-6E40-85DF-1FCCFCF0FC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48337526"/>
      </p:ext>
    </p:extLst>
  </p:cSld>
  <p:clrMapOvr>
    <a:masterClrMapping/>
  </p:clrMapOvr>
  <p:transition spd="med">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latin typeface="Calibri"/>
              </a:rPr>
              <a:pPr/>
              <a:t>11/19/2019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61745414"/>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all">
                <a:effectLst>
                  <a:outerShdw blurRad="38100" dist="38100" dir="2700000" algn="tl">
                    <a:srgbClr val="000000">
                      <a:alpha val="43137"/>
                    </a:srgbClr>
                  </a:outerShdw>
                </a:effectLst>
              </a:defRPr>
            </a:lvl1pPr>
          </a:lstStyle>
          <a:p>
            <a:r>
              <a:rPr lang="en-US" dirty="0"/>
              <a:t>Sub-title sections</a:t>
            </a:r>
            <a:endParaRPr lang="fr-F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C08F53-D6A3-47B1-B353-2E574F094E33}" type="datetime1">
              <a:rPr lang="fr-FR" smtClean="0"/>
              <a:t>19/11/2019</a:t>
            </a:fld>
            <a:endParaRPr lang="fr-FR"/>
          </a:p>
        </p:txBody>
      </p:sp>
      <p:sp>
        <p:nvSpPr>
          <p:cNvPr id="5" name="Footer Placeholder 4"/>
          <p:cNvSpPr>
            <a:spLocks noGrp="1"/>
          </p:cNvSpPr>
          <p:nvPr>
            <p:ph type="ftr" sz="quarter" idx="11"/>
          </p:nvPr>
        </p:nvSpPr>
        <p:spPr/>
        <p:txBody>
          <a:bodyPr/>
          <a:lstStyle/>
          <a:p>
            <a:r>
              <a:rPr lang="fr-FR"/>
              <a:t>NCC Training 2013</a:t>
            </a:r>
          </a:p>
        </p:txBody>
      </p:sp>
      <p:sp>
        <p:nvSpPr>
          <p:cNvPr id="6" name="Slide Number Placeholder 5"/>
          <p:cNvSpPr>
            <a:spLocks noGrp="1"/>
          </p:cNvSpPr>
          <p:nvPr>
            <p:ph type="sldNum" sz="quarter" idx="12"/>
          </p:nvPr>
        </p:nvSpPr>
        <p:spPr/>
        <p:txBody>
          <a:bodyPr/>
          <a:lstStyle/>
          <a:p>
            <a:fld id="{463A8DF2-A33D-47C5-8292-C15D51C2C28A}" type="slidenum">
              <a:rPr lang="fr-FR" smtClean="0"/>
              <a:t>‹#›</a:t>
            </a:fld>
            <a:endParaRPr lang="fr-F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496" y="6165304"/>
            <a:ext cx="1835696" cy="675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03848" y="363537"/>
            <a:ext cx="5617041" cy="16253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38071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H"/>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latin typeface="Calibri"/>
              </a:rPr>
              <a:pPr/>
              <a:t>11/19/2019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22040861"/>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11"/>
          </p:nvPr>
        </p:nvSpPr>
        <p:spPr/>
        <p:txBody>
          <a:bodyPr/>
          <a:lstStyle/>
          <a:p>
            <a:r>
              <a:rPr lang="fr-FR"/>
              <a:t>NCC Training 2013</a:t>
            </a:r>
          </a:p>
        </p:txBody>
      </p:sp>
      <p:sp>
        <p:nvSpPr>
          <p:cNvPr id="7" name="Slide Number Placeholder 6"/>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4014306437"/>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8" name="Footer Placeholder 7"/>
          <p:cNvSpPr>
            <a:spLocks noGrp="1"/>
          </p:cNvSpPr>
          <p:nvPr>
            <p:ph type="ftr" sz="quarter" idx="11"/>
          </p:nvPr>
        </p:nvSpPr>
        <p:spPr/>
        <p:txBody>
          <a:bodyPr/>
          <a:lstStyle/>
          <a:p>
            <a:r>
              <a:rPr lang="fr-FR"/>
              <a:t>NCC Training 2013</a:t>
            </a:r>
          </a:p>
        </p:txBody>
      </p:sp>
      <p:sp>
        <p:nvSpPr>
          <p:cNvPr id="9" name="Slide Number Placeholder 8"/>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788716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4" name="Footer Placeholder 3"/>
          <p:cNvSpPr>
            <a:spLocks noGrp="1"/>
          </p:cNvSpPr>
          <p:nvPr>
            <p:ph type="ftr" sz="quarter" idx="11"/>
          </p:nvPr>
        </p:nvSpPr>
        <p:spPr/>
        <p:txBody>
          <a:bodyPr/>
          <a:lstStyle/>
          <a:p>
            <a:r>
              <a:rPr lang="fr-FR"/>
              <a:t>NCC Training 2013</a:t>
            </a:r>
          </a:p>
        </p:txBody>
      </p:sp>
      <p:sp>
        <p:nvSpPr>
          <p:cNvPr id="5" name="Slide Number Placeholder 4"/>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275279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a:t>NCC Training 2013</a:t>
            </a:r>
          </a:p>
        </p:txBody>
      </p:sp>
      <p:sp>
        <p:nvSpPr>
          <p:cNvPr id="4" name="Slide Number Placeholder 3"/>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224544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chemeClr val="accent3">
              <a:lumMod val="40000"/>
              <a:lumOff val="60000"/>
            </a:schemeClr>
          </a:solidFill>
        </p:spPr>
        <p:txBody>
          <a:bodyPr anchor="b"/>
          <a:lstStyle>
            <a:lvl1pPr algn="l">
              <a:defRPr sz="2000" b="1">
                <a:effectLst/>
              </a:defRPr>
            </a:lvl1pPr>
          </a:lstStyle>
          <a:p>
            <a:r>
              <a:rPr lang="en-US" dirty="0"/>
              <a:t>Click to edit Master title style</a:t>
            </a:r>
            <a:endParaRPr lang="fr-FR"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fr-FR"/>
              <a:t>NCC Training 2013</a:t>
            </a:r>
          </a:p>
        </p:txBody>
      </p:sp>
      <p:sp>
        <p:nvSpPr>
          <p:cNvPr id="7" name="Slide Number Placeholder 6"/>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3346496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pn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accent3">
              <a:lumMod val="40000"/>
              <a:lumOff val="60000"/>
            </a:schemeClr>
          </a:solidFill>
        </p:spPr>
        <p:txBody>
          <a:bodyPr vert="horz" lIns="91440" tIns="45720" rIns="91440" bIns="45720" rtlCol="0" anchor="ctr">
            <a:normAutofit/>
          </a:bodyPr>
          <a:lstStyle/>
          <a:p>
            <a:r>
              <a:rPr lang="en-US" dirty="0"/>
              <a:t>Click to edit Master title style</a:t>
            </a:r>
            <a:endParaRPr lang="fr-F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E813-19BE-4CC6-A658-4178AF7EEFE5}" type="datetime1">
              <a:rPr lang="fr-FR" smtClean="0"/>
              <a:t>19/11/2019</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NCC Training 2013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A8DF2-A33D-47C5-8292-C15D51C2C28A}" type="slidenum">
              <a:rPr lang="fr-FR" smtClean="0"/>
              <a:t>‹#›</a:t>
            </a:fld>
            <a:endParaRPr lang="fr-FR"/>
          </a:p>
        </p:txBody>
      </p:sp>
      <p:pic>
        <p:nvPicPr>
          <p:cNvPr id="7" name="Picture 3">
            <a:extLst>
              <a:ext uri="{FF2B5EF4-FFF2-40B4-BE49-F238E27FC236}">
                <a16:creationId xmlns:a16="http://schemas.microsoft.com/office/drawing/2014/main" id="{8E412C40-7805-4809-A655-D28E99943F6E}"/>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752519" y="6393469"/>
            <a:ext cx="922516" cy="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690655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accent3">
              <a:lumMod val="40000"/>
              <a:lumOff val="60000"/>
            </a:schemeClr>
          </a:solidFill>
        </p:spPr>
        <p:txBody>
          <a:bodyPr vert="horz" lIns="91440" tIns="45720" rIns="91440" bIns="45720" rtlCol="0" anchor="ctr">
            <a:normAutofit/>
          </a:bodyPr>
          <a:lstStyle/>
          <a:p>
            <a:r>
              <a:rPr lang="en-US" dirty="0"/>
              <a:t>Click to edit Master title style</a:t>
            </a:r>
            <a:endParaRPr lang="fr-F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E813-19BE-4CC6-A658-4178AF7EEFE5}" type="datetime1">
              <a:rPr lang="fr-FR" smtClean="0">
                <a:solidFill>
                  <a:prstClr val="black">
                    <a:tint val="75000"/>
                  </a:prstClr>
                </a:solidFill>
                <a:latin typeface="Calibri"/>
              </a:rPr>
              <a:pPr/>
              <a:t>19/11/2019</a:t>
            </a:fld>
            <a:endParaRPr lang="fr-FR">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solidFill>
                  <a:prstClr val="black">
                    <a:tint val="75000"/>
                  </a:prstClr>
                </a:solidFill>
                <a:latin typeface="Calibri"/>
              </a:rPr>
              <a:t>NCC Training 2013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A8DF2-A33D-47C5-8292-C15D51C2C28A}"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pic>
        <p:nvPicPr>
          <p:cNvPr id="7" name="Picture 3">
            <a:extLst>
              <a:ext uri="{FF2B5EF4-FFF2-40B4-BE49-F238E27FC236}">
                <a16:creationId xmlns:a16="http://schemas.microsoft.com/office/drawing/2014/main" id="{92DE29A5-1518-4D05-8651-EE04451126B1}"/>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752519" y="6393469"/>
            <a:ext cx="922516" cy="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0144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dirty="0"/>
              <a:t>Click to </a:t>
            </a:r>
            <a:r>
              <a:rPr lang="fr-CH" dirty="0" err="1"/>
              <a:t>edit</a:t>
            </a:r>
            <a:r>
              <a:rPr lang="fr-CH" dirty="0"/>
              <a:t> Master </a:t>
            </a:r>
            <a:r>
              <a:rPr lang="fr-CH" dirty="0" err="1"/>
              <a:t>title</a:t>
            </a:r>
            <a:r>
              <a:rPr lang="fr-CH" dirty="0"/>
              <a:t>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93ACEAB-3F32-8140-97B1-45426813CB5A}" type="datetimeFigureOut">
              <a:rPr lang="en-US" smtClean="0">
                <a:solidFill>
                  <a:prstClr val="black">
                    <a:tint val="75000"/>
                  </a:prstClr>
                </a:solidFill>
                <a:latin typeface="Calibri"/>
              </a:rPr>
              <a:pPr defTabSz="457200"/>
              <a:t>11/19/2019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E470D0F-AB9B-6E40-85DF-1FCCFCF0FCD5}" type="slidenum">
              <a:rPr lang="en-US" smtClean="0">
                <a:solidFill>
                  <a:prstClr val="black">
                    <a:tint val="75000"/>
                  </a:prstClr>
                </a:solidFill>
                <a:latin typeface="Calibri"/>
              </a:rPr>
              <a:pPr defTabSz="457200"/>
              <a:t>‹#›</a:t>
            </a:fld>
            <a:endParaRPr lang="en-US">
              <a:solidFill>
                <a:prstClr val="black">
                  <a:tint val="75000"/>
                </a:prstClr>
              </a:solidFill>
              <a:latin typeface="Calibri"/>
            </a:endParaRPr>
          </a:p>
        </p:txBody>
      </p:sp>
      <p:pic>
        <p:nvPicPr>
          <p:cNvPr id="7" name="Picture 3">
            <a:extLst>
              <a:ext uri="{FF2B5EF4-FFF2-40B4-BE49-F238E27FC236}">
                <a16:creationId xmlns:a16="http://schemas.microsoft.com/office/drawing/2014/main" id="{46A854CD-657C-4463-B258-6245CFDFA28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52519" y="6393469"/>
            <a:ext cx="922516" cy="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699862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spd="med">
    <p:pull/>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hyperlink" Target="https://ir.hpc.tools/en/applications/ir/indicators/global-clusters/9"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Day 5</a:t>
            </a:r>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33946769"/>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Why do we monitor?</a:t>
            </a:r>
          </a:p>
        </p:txBody>
      </p:sp>
      <p:sp>
        <p:nvSpPr>
          <p:cNvPr id="3" name="Content Placeholder 2"/>
          <p:cNvSpPr>
            <a:spLocks noGrp="1"/>
          </p:cNvSpPr>
          <p:nvPr>
            <p:ph idx="4294967295"/>
          </p:nvPr>
        </p:nvSpPr>
        <p:spPr>
          <a:xfrm>
            <a:off x="179512" y="1484784"/>
            <a:ext cx="4536504" cy="3778250"/>
          </a:xfrm>
        </p:spPr>
        <p:txBody>
          <a:bodyPr>
            <a:normAutofit fontScale="77500" lnSpcReduction="20000"/>
          </a:bodyPr>
          <a:lstStyle/>
          <a:p>
            <a:r>
              <a:rPr lang="en-AU" dirty="0"/>
              <a:t>Evidence base </a:t>
            </a:r>
          </a:p>
          <a:p>
            <a:r>
              <a:rPr lang="en-AU" dirty="0"/>
              <a:t>Decision making</a:t>
            </a:r>
          </a:p>
          <a:p>
            <a:r>
              <a:rPr lang="en-AU" dirty="0"/>
              <a:t>Accountability</a:t>
            </a:r>
          </a:p>
          <a:p>
            <a:pPr lvl="1"/>
            <a:r>
              <a:rPr lang="en-AU" dirty="0"/>
              <a:t>Communities</a:t>
            </a:r>
          </a:p>
          <a:p>
            <a:pPr lvl="1"/>
            <a:r>
              <a:rPr lang="en-AU" dirty="0"/>
              <a:t>Partners</a:t>
            </a:r>
          </a:p>
          <a:p>
            <a:pPr lvl="1"/>
            <a:r>
              <a:rPr lang="en-AU" dirty="0"/>
              <a:t>Donors</a:t>
            </a:r>
          </a:p>
          <a:p>
            <a:pPr lvl="1"/>
            <a:r>
              <a:rPr lang="en-AU" dirty="0"/>
              <a:t>Host government</a:t>
            </a:r>
          </a:p>
          <a:p>
            <a:pPr lvl="1"/>
            <a:r>
              <a:rPr lang="en-AU" dirty="0"/>
              <a:t>Global community</a:t>
            </a:r>
          </a:p>
          <a:p>
            <a:r>
              <a:rPr lang="en-AU" dirty="0"/>
              <a:t>Principled action</a:t>
            </a:r>
          </a:p>
          <a:p>
            <a:r>
              <a:rPr lang="en-AU" dirty="0"/>
              <a:t>Effectiveness</a:t>
            </a:r>
          </a:p>
          <a:p>
            <a:endParaRPr lang="en-AU" dirty="0"/>
          </a:p>
          <a:p>
            <a:pPr marL="0" indent="0">
              <a:buNone/>
            </a:pPr>
            <a:endParaRPr lang="en-AU" dirty="0"/>
          </a:p>
        </p:txBody>
      </p:sp>
      <p:pic>
        <p:nvPicPr>
          <p:cNvPr id="2050" name="Picture 2" descr="http://donate.worldvision.org/media/catalog/product/cache/1/image/310x/9df78eab33525d08d6e5fb8d27136e95/D/4/D400-1161-21_W100012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916832"/>
            <a:ext cx="3600400" cy="36004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3580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1412776"/>
            <a:ext cx="8568952" cy="7478969"/>
          </a:xfrm>
          <a:prstGeom prst="rect">
            <a:avLst/>
          </a:prstGeom>
        </p:spPr>
        <p:txBody>
          <a:bodyPr wrap="square">
            <a:spAutoFit/>
          </a:bodyPr>
          <a:lstStyle/>
          <a:p>
            <a:pPr>
              <a:defRPr/>
            </a:pPr>
            <a:r>
              <a:rPr lang="en-GB" sz="2400" dirty="0">
                <a:cs typeface="Arial" charset="0"/>
              </a:rPr>
              <a:t>Various kinds of monitoring:</a:t>
            </a:r>
          </a:p>
          <a:p>
            <a:pPr marL="342900" indent="-342900">
              <a:buFont typeface="Arial"/>
              <a:buChar char="•"/>
              <a:defRPr/>
            </a:pPr>
            <a:r>
              <a:rPr lang="en-GB" sz="2400" dirty="0">
                <a:cs typeface="Arial" charset="0"/>
              </a:rPr>
              <a:t>Context and situational monitoring</a:t>
            </a:r>
          </a:p>
          <a:p>
            <a:pPr marL="342900" indent="-342900">
              <a:buFont typeface="Arial"/>
              <a:buChar char="•"/>
              <a:defRPr/>
            </a:pPr>
            <a:r>
              <a:rPr lang="en-GB" sz="2400" dirty="0">
                <a:cs typeface="Arial" charset="0"/>
              </a:rPr>
              <a:t>Implementation against HRP and cluster targets and objectives</a:t>
            </a:r>
          </a:p>
          <a:p>
            <a:pPr marL="342900" indent="-342900">
              <a:buFont typeface="Arial"/>
              <a:buChar char="•"/>
              <a:defRPr/>
            </a:pPr>
            <a:r>
              <a:rPr lang="en-GB" sz="2400" dirty="0">
                <a:cs typeface="Arial" charset="0"/>
              </a:rPr>
              <a:t>Technical quality and consistency of interventions</a:t>
            </a:r>
          </a:p>
          <a:p>
            <a:pPr marL="342900" indent="-342900">
              <a:buFont typeface="Arial"/>
              <a:buChar char="•"/>
              <a:defRPr/>
            </a:pPr>
            <a:r>
              <a:rPr lang="en-GB" sz="2400" dirty="0">
                <a:cs typeface="Arial" charset="0"/>
              </a:rPr>
              <a:t>Satisfaction and feedback of affected people</a:t>
            </a:r>
          </a:p>
          <a:p>
            <a:pPr marL="342900" indent="-342900">
              <a:buFont typeface="Arial"/>
              <a:buChar char="•"/>
              <a:defRPr/>
            </a:pPr>
            <a:r>
              <a:rPr lang="en-GB" sz="2400" dirty="0">
                <a:cs typeface="Arial" charset="0"/>
              </a:rPr>
              <a:t>Cluster performance and working relations</a:t>
            </a:r>
          </a:p>
          <a:p>
            <a:pPr>
              <a:defRPr/>
            </a:pPr>
            <a:endParaRPr lang="en-GB" sz="2400" dirty="0">
              <a:cs typeface="Arial" charset="0"/>
            </a:endParaRPr>
          </a:p>
          <a:p>
            <a:pPr>
              <a:defRPr/>
            </a:pPr>
            <a:r>
              <a:rPr lang="en-GB" sz="2400" dirty="0">
                <a:cs typeface="Arial" charset="0"/>
              </a:rPr>
              <a:t>NC should jointly define in the planning process the most important information they will need in order to make informed collective decisions.  </a:t>
            </a:r>
          </a:p>
          <a:p>
            <a:pPr>
              <a:defRPr/>
            </a:pPr>
            <a:endParaRPr lang="en-GB" sz="2400" dirty="0">
              <a:cs typeface="Arial" charset="0"/>
            </a:endParaRPr>
          </a:p>
          <a:p>
            <a:pPr>
              <a:defRPr/>
            </a:pPr>
            <a:r>
              <a:rPr lang="en-GB" sz="2400" dirty="0">
                <a:cs typeface="Arial" charset="0"/>
              </a:rPr>
              <a:t>This includes defining how monitoring will be done.  </a:t>
            </a:r>
            <a:r>
              <a:rPr lang="en-GB" sz="2400" dirty="0"/>
              <a:t>Important to remember that tools and approaches need to be adapted to the context, resources and capacities available</a:t>
            </a:r>
          </a:p>
          <a:p>
            <a:pPr>
              <a:defRPr/>
            </a:pPr>
            <a:endParaRPr lang="en-GB" sz="2400" dirty="0">
              <a:cs typeface="Arial" charset="0"/>
            </a:endParaRPr>
          </a:p>
          <a:p>
            <a:pPr>
              <a:defRPr/>
            </a:pPr>
            <a:endParaRPr lang="en-GB" sz="2400" dirty="0">
              <a:cs typeface="Arial" charset="0"/>
            </a:endParaRPr>
          </a:p>
          <a:p>
            <a:pPr>
              <a:defRPr/>
            </a:pPr>
            <a:endParaRPr lang="en-GB" sz="2400" dirty="0">
              <a:cs typeface="Arial" charset="0"/>
            </a:endParaRPr>
          </a:p>
          <a:p>
            <a:pPr marL="571500" indent="-571500">
              <a:buFont typeface="Arial"/>
              <a:buChar char="•"/>
              <a:defRPr/>
            </a:pPr>
            <a:endParaRPr lang="en-GB" sz="2400" dirty="0">
              <a:cs typeface="Arial" charset="0"/>
            </a:endParaRPr>
          </a:p>
          <a:p>
            <a:pPr marL="571500" indent="-571500">
              <a:buFont typeface="Arial"/>
              <a:buChar char="•"/>
              <a:defRPr/>
            </a:pPr>
            <a:endParaRPr lang="en-GB" sz="2400" dirty="0">
              <a:cs typeface="Arial" charset="0"/>
            </a:endParaRPr>
          </a:p>
          <a:p>
            <a:pPr algn="ctr">
              <a:defRPr/>
            </a:pPr>
            <a:endParaRPr lang="en-GB" sz="2400" b="1" i="1" dirty="0">
              <a:cs typeface="Arial" charset="0"/>
            </a:endParaRPr>
          </a:p>
        </p:txBody>
      </p:sp>
      <p:sp>
        <p:nvSpPr>
          <p:cNvPr id="2" name="Title 1"/>
          <p:cNvSpPr>
            <a:spLocks noGrp="1"/>
          </p:cNvSpPr>
          <p:nvPr>
            <p:ph type="title"/>
          </p:nvPr>
        </p:nvSpPr>
        <p:spPr/>
        <p:txBody>
          <a:bodyPr/>
          <a:lstStyle/>
          <a:p>
            <a:r>
              <a:rPr lang="en-US" dirty="0"/>
              <a:t>Monitoring</a:t>
            </a:r>
          </a:p>
        </p:txBody>
      </p:sp>
    </p:spTree>
    <p:extLst>
      <p:ext uri="{BB962C8B-B14F-4D97-AF65-F5344CB8AC3E}">
        <p14:creationId xmlns:p14="http://schemas.microsoft.com/office/powerpoint/2010/main" val="2500289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Awareness Test</a:t>
            </a:r>
          </a:p>
        </p:txBody>
      </p:sp>
      <p:pic>
        <p:nvPicPr>
          <p:cNvPr id="3074" name="Picture 2" descr="http://laticsdrivertraining.com/images/videosplash/video-splash-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132856"/>
            <a:ext cx="5400600" cy="40311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97204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cs typeface="Arial" panose="020B0604020202020204" pitchFamily="34" charset="0"/>
              </a:rPr>
              <a:t>Relationship between Planning &amp; Monitoring</a:t>
            </a:r>
          </a:p>
        </p:txBody>
      </p:sp>
      <p:pic>
        <p:nvPicPr>
          <p:cNvPr id="4" name="Content Placeholder 3"/>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t="20997"/>
          <a:stretch/>
        </p:blipFill>
        <p:spPr>
          <a:xfrm>
            <a:off x="-363886" y="1412776"/>
            <a:ext cx="9512300" cy="5256212"/>
          </a:xfrm>
          <a:prstGeom prst="rect">
            <a:avLst/>
          </a:prstGeom>
          <a:noFill/>
          <a:ln>
            <a:noFill/>
          </a:ln>
        </p:spPr>
      </p:pic>
      <p:sp>
        <p:nvSpPr>
          <p:cNvPr id="5" name="TextBox 4"/>
          <p:cNvSpPr txBox="1"/>
          <p:nvPr/>
        </p:nvSpPr>
        <p:spPr>
          <a:xfrm rot="20577938">
            <a:off x="702781" y="2572504"/>
            <a:ext cx="6333826" cy="2554545"/>
          </a:xfrm>
          <a:prstGeom prst="rect">
            <a:avLst/>
          </a:prstGeom>
          <a:solidFill>
            <a:schemeClr val="tx2"/>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endParaRPr lang="en-US" sz="3200" dirty="0">
              <a:solidFill>
                <a:schemeClr val="bg1"/>
              </a:solidFill>
            </a:endParaRPr>
          </a:p>
          <a:p>
            <a:pPr algn="ctr"/>
            <a:r>
              <a:rPr lang="en-US" sz="3200" dirty="0">
                <a:solidFill>
                  <a:schemeClr val="bg1"/>
                </a:solidFill>
              </a:rPr>
              <a:t>Use the SAG, create a monitoring </a:t>
            </a:r>
            <a:r>
              <a:rPr lang="en-US" sz="3200" dirty="0" err="1">
                <a:solidFill>
                  <a:schemeClr val="bg1"/>
                </a:solidFill>
              </a:rPr>
              <a:t>TWiG</a:t>
            </a:r>
            <a:r>
              <a:rPr lang="en-US" sz="3200" dirty="0">
                <a:solidFill>
                  <a:schemeClr val="bg1"/>
                </a:solidFill>
              </a:rPr>
              <a:t> or define indicators collectively with Cluster partners!!</a:t>
            </a:r>
          </a:p>
          <a:p>
            <a:pPr algn="ctr"/>
            <a:endParaRPr lang="en-US" sz="3200" b="1" dirty="0">
              <a:latin typeface="+mn-lt"/>
            </a:endParaRPr>
          </a:p>
        </p:txBody>
      </p:sp>
      <p:sp>
        <p:nvSpPr>
          <p:cNvPr id="3" name="TextBox 2"/>
          <p:cNvSpPr txBox="1"/>
          <p:nvPr/>
        </p:nvSpPr>
        <p:spPr>
          <a:xfrm rot="16200000">
            <a:off x="1867925" y="2957173"/>
            <a:ext cx="4824535" cy="1015663"/>
          </a:xfrm>
          <a:prstGeom prst="rect">
            <a:avLst/>
          </a:prstGeom>
          <a:noFill/>
        </p:spPr>
        <p:txBody>
          <a:bodyPr wrap="square" rtlCol="0">
            <a:spAutoFit/>
          </a:bodyPr>
          <a:lstStyle/>
          <a:p>
            <a:r>
              <a:rPr lang="en-US" sz="2000" b="1" dirty="0"/>
              <a:t>	</a:t>
            </a:r>
            <a:r>
              <a:rPr lang="en-US" sz="4000" b="1" dirty="0" err="1"/>
              <a:t>iMPLEMENTATION</a:t>
            </a:r>
            <a:endParaRPr lang="en-US" sz="2000" b="1" dirty="0"/>
          </a:p>
        </p:txBody>
      </p:sp>
    </p:spTree>
    <p:extLst>
      <p:ext uri="{BB962C8B-B14F-4D97-AF65-F5344CB8AC3E}">
        <p14:creationId xmlns:p14="http://schemas.microsoft.com/office/powerpoint/2010/main" val="337155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1484784"/>
            <a:ext cx="2497088" cy="1655678"/>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Title 1"/>
          <p:cNvSpPr>
            <a:spLocks noGrp="1"/>
          </p:cNvSpPr>
          <p:nvPr>
            <p:ph type="title"/>
          </p:nvPr>
        </p:nvSpPr>
        <p:spPr/>
        <p:txBody>
          <a:bodyPr/>
          <a:lstStyle/>
          <a:p>
            <a:r>
              <a:rPr lang="en-US" dirty="0"/>
              <a:t>Group Work</a:t>
            </a:r>
          </a:p>
        </p:txBody>
      </p:sp>
      <p:sp>
        <p:nvSpPr>
          <p:cNvPr id="7" name="Content Placeholder 6"/>
          <p:cNvSpPr>
            <a:spLocks noGrp="1"/>
          </p:cNvSpPr>
          <p:nvPr>
            <p:ph idx="4294967295"/>
          </p:nvPr>
        </p:nvSpPr>
        <p:spPr>
          <a:xfrm>
            <a:off x="323528" y="1773262"/>
            <a:ext cx="7345363" cy="4464050"/>
          </a:xfrm>
        </p:spPr>
        <p:txBody>
          <a:bodyPr>
            <a:noAutofit/>
          </a:bodyPr>
          <a:lstStyle/>
          <a:p>
            <a:pPr marL="0" indent="0">
              <a:buNone/>
            </a:pPr>
            <a:r>
              <a:rPr lang="en-GB" dirty="0">
                <a:solidFill>
                  <a:srgbClr val="000000"/>
                </a:solidFill>
              </a:rPr>
              <a:t>In groups, discuss:</a:t>
            </a:r>
          </a:p>
          <a:p>
            <a:pPr marL="0" indent="0">
              <a:buNone/>
            </a:pPr>
            <a:endParaRPr lang="en-GB" dirty="0">
              <a:solidFill>
                <a:srgbClr val="000000"/>
              </a:solidFill>
            </a:endParaRPr>
          </a:p>
          <a:p>
            <a:pPr lvl="0"/>
            <a:r>
              <a:rPr lang="en-GB" dirty="0">
                <a:solidFill>
                  <a:srgbClr val="000000"/>
                </a:solidFill>
              </a:rPr>
              <a:t>What monitoring tools, processes or systems are available to the cluster</a:t>
            </a:r>
          </a:p>
          <a:p>
            <a:pPr lvl="0"/>
            <a:r>
              <a:rPr lang="en-GB" dirty="0">
                <a:solidFill>
                  <a:srgbClr val="000000"/>
                </a:solidFill>
              </a:rPr>
              <a:t>Are they working well?</a:t>
            </a:r>
          </a:p>
          <a:p>
            <a:pPr lvl="0"/>
            <a:r>
              <a:rPr lang="en-GB" dirty="0">
                <a:solidFill>
                  <a:srgbClr val="000000"/>
                </a:solidFill>
              </a:rPr>
              <a:t>What are the key challenges?</a:t>
            </a:r>
          </a:p>
        </p:txBody>
      </p:sp>
    </p:spTree>
    <p:extLst>
      <p:ext uri="{BB962C8B-B14F-4D97-AF65-F5344CB8AC3E}">
        <p14:creationId xmlns:p14="http://schemas.microsoft.com/office/powerpoint/2010/main" val="2276317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Common Challenges</a:t>
            </a:r>
          </a:p>
        </p:txBody>
      </p:sp>
      <p:sp>
        <p:nvSpPr>
          <p:cNvPr id="3" name="Content Placeholder 2"/>
          <p:cNvSpPr>
            <a:spLocks noGrp="1"/>
          </p:cNvSpPr>
          <p:nvPr>
            <p:ph idx="4294967295"/>
          </p:nvPr>
        </p:nvSpPr>
        <p:spPr>
          <a:xfrm>
            <a:off x="539552" y="1340768"/>
            <a:ext cx="8229600" cy="5040560"/>
          </a:xfrm>
        </p:spPr>
        <p:txBody>
          <a:bodyPr>
            <a:noAutofit/>
          </a:bodyPr>
          <a:lstStyle/>
          <a:p>
            <a:r>
              <a:rPr lang="en-GB" sz="2400" dirty="0"/>
              <a:t>Collecting too much or too little data</a:t>
            </a:r>
          </a:p>
          <a:p>
            <a:r>
              <a:rPr lang="en-GB" sz="2400" dirty="0"/>
              <a:t>Poor linkage (situation monitoring &amp; standard indicator)</a:t>
            </a:r>
          </a:p>
          <a:p>
            <a:r>
              <a:rPr lang="en-GB" sz="2400" dirty="0"/>
              <a:t>Inadequate participation of NC &amp; affected communities</a:t>
            </a:r>
          </a:p>
          <a:p>
            <a:r>
              <a:rPr lang="en-GB" sz="2400" dirty="0"/>
              <a:t>Duplication</a:t>
            </a:r>
          </a:p>
          <a:p>
            <a:r>
              <a:rPr lang="en-GB" sz="2400" dirty="0"/>
              <a:t>Finding agreement (tools/approaches) </a:t>
            </a:r>
          </a:p>
          <a:p>
            <a:r>
              <a:rPr lang="en-GB" sz="2400" dirty="0"/>
              <a:t>Adapting tools to context, available resources and capacities</a:t>
            </a:r>
          </a:p>
          <a:p>
            <a:r>
              <a:rPr lang="en-GB" sz="2400" dirty="0"/>
              <a:t>Inadequate or wrong baseline data</a:t>
            </a:r>
          </a:p>
          <a:p>
            <a:r>
              <a:rPr lang="en-GB" sz="2400" dirty="0"/>
              <a:t>One-off monitoring instead of continuous monitoring</a:t>
            </a:r>
          </a:p>
          <a:p>
            <a:r>
              <a:rPr lang="en-GB" sz="2400" dirty="0"/>
              <a:t>Systematically collecting qualitative data on views of communities </a:t>
            </a:r>
          </a:p>
          <a:p>
            <a:r>
              <a:rPr lang="en-GB" sz="2400" dirty="0"/>
              <a:t>Fostering joint approaches and aggregating data </a:t>
            </a:r>
          </a:p>
          <a:p>
            <a:r>
              <a:rPr lang="en-GB" sz="2400" dirty="0"/>
              <a:t>MAKING SENSE OF THE DATA! </a:t>
            </a:r>
          </a:p>
          <a:p>
            <a:endParaRPr lang="en-GB" sz="2400" dirty="0"/>
          </a:p>
          <a:p>
            <a:endParaRPr lang="en-GB" sz="2400" dirty="0"/>
          </a:p>
          <a:p>
            <a:pPr marL="0" indent="0">
              <a:buNone/>
            </a:pPr>
            <a:endParaRPr lang="en-GB" sz="2400" dirty="0"/>
          </a:p>
        </p:txBody>
      </p:sp>
    </p:spTree>
    <p:extLst>
      <p:ext uri="{BB962C8B-B14F-4D97-AF65-F5344CB8AC3E}">
        <p14:creationId xmlns:p14="http://schemas.microsoft.com/office/powerpoint/2010/main" val="563389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600" dirty="0"/>
              <a:t>Monitoring in the Preparedness Phase</a:t>
            </a:r>
          </a:p>
        </p:txBody>
      </p:sp>
      <p:pic>
        <p:nvPicPr>
          <p:cNvPr id="1026" name="Picture 2" descr="http://mdri.org.vn/wp-content/uploads/2015/12/project-bac-ninh-househo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56792"/>
            <a:ext cx="7620000" cy="4572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86872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Role of the NCC and Partners</a:t>
            </a:r>
          </a:p>
        </p:txBody>
      </p:sp>
      <p:sp>
        <p:nvSpPr>
          <p:cNvPr id="7" name="Content Placeholder 6"/>
          <p:cNvSpPr>
            <a:spLocks noGrp="1"/>
          </p:cNvSpPr>
          <p:nvPr>
            <p:ph idx="4294967295"/>
          </p:nvPr>
        </p:nvSpPr>
        <p:spPr>
          <a:xfrm>
            <a:off x="395536" y="1628800"/>
            <a:ext cx="7345363" cy="3778250"/>
          </a:xfrm>
        </p:spPr>
        <p:txBody>
          <a:bodyPr/>
          <a:lstStyle/>
          <a:p>
            <a:r>
              <a:rPr lang="en-GB" dirty="0">
                <a:solidFill>
                  <a:srgbClr val="000000"/>
                </a:solidFill>
              </a:rPr>
              <a:t>What things the NCC and NC partners can do to address the monitoring challenges specifically or improve Cluster monitoring generally?</a:t>
            </a:r>
          </a:p>
          <a:p>
            <a:pPr marL="0" indent="0">
              <a:buNone/>
            </a:pPr>
            <a:endParaRPr lang="en-GB" dirty="0">
              <a:solidFill>
                <a:srgbClr val="000000"/>
              </a:solidFill>
            </a:endParaRPr>
          </a:p>
          <a:p>
            <a:r>
              <a:rPr lang="en-GB" dirty="0">
                <a:solidFill>
                  <a:srgbClr val="000000"/>
                </a:solidFill>
              </a:rPr>
              <a:t>What can you do to prepare for implementation and monitoring? </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5849" y="3429000"/>
            <a:ext cx="2708151" cy="2619938"/>
          </a:xfrm>
          <a:prstGeom prst="rect">
            <a:avLst/>
          </a:prstGeom>
        </p:spPr>
      </p:pic>
    </p:spTree>
    <p:extLst>
      <p:ext uri="{BB962C8B-B14F-4D97-AF65-F5344CB8AC3E}">
        <p14:creationId xmlns:p14="http://schemas.microsoft.com/office/powerpoint/2010/main" val="3800730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196753"/>
            <a:ext cx="5148064" cy="2016224"/>
          </a:xfrm>
        </p:spPr>
        <p:txBody>
          <a:bodyPr>
            <a:normAutofit fontScale="92500"/>
          </a:bodyPr>
          <a:lstStyle/>
          <a:p>
            <a:pPr marL="0" indent="0">
              <a:buNone/>
            </a:pPr>
            <a:r>
              <a:rPr lang="en-GB" dirty="0"/>
              <a:t>Repository of baseline, output, </a:t>
            </a:r>
          </a:p>
          <a:p>
            <a:pPr marL="0" indent="0">
              <a:buNone/>
            </a:pPr>
            <a:r>
              <a:rPr lang="en-GB" dirty="0"/>
              <a:t>outcome, process indicators </a:t>
            </a:r>
          </a:p>
          <a:p>
            <a:pPr marL="0" indent="0">
              <a:buNone/>
            </a:pPr>
            <a:r>
              <a:rPr lang="en-GB" dirty="0"/>
              <a:t>related to nutrition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40968"/>
            <a:ext cx="5469145" cy="3717032"/>
          </a:xfrm>
          <a:prstGeom prst="rect">
            <a:avLst/>
          </a:prstGeom>
        </p:spPr>
      </p:pic>
      <p:sp>
        <p:nvSpPr>
          <p:cNvPr id="7" name="Rectangle 6"/>
          <p:cNvSpPr/>
          <p:nvPr/>
        </p:nvSpPr>
        <p:spPr>
          <a:xfrm rot="665110">
            <a:off x="628074" y="4873421"/>
            <a:ext cx="2880320" cy="1200329"/>
          </a:xfrm>
          <a:prstGeom prst="rect">
            <a:avLst/>
          </a:prstGeom>
          <a:solidFill>
            <a:schemeClr val="tx2"/>
          </a:solidFill>
          <a:scene3d>
            <a:camera prst="isometricOffAxis2Top"/>
            <a:lightRig rig="threePt" dir="t"/>
          </a:scene3d>
          <a:sp3d>
            <a:bevelT w="165100" prst="coolSlant"/>
          </a:sp3d>
        </p:spPr>
        <p:txBody>
          <a:bodyPr wrap="square" lIns="91440" tIns="45720" rIns="91440" bIns="45720">
            <a:spAutoFit/>
          </a:bodyPr>
          <a:lstStyle/>
          <a:p>
            <a:pPr algn="ctr"/>
            <a:r>
              <a:rPr lang="en-US" sz="3600" b="0" cap="none" spc="0" dirty="0">
                <a:ln w="0"/>
                <a:solidFill>
                  <a:schemeClr val="bg1"/>
                </a:solidFill>
                <a:effectLst>
                  <a:outerShdw blurRad="38100" dist="25400" dir="5400000" algn="ctr" rotWithShape="0">
                    <a:srgbClr val="6E747A">
                      <a:alpha val="43000"/>
                    </a:srgbClr>
                  </a:outerShdw>
                </a:effectLst>
                <a:latin typeface="Browallia New" panose="020B0604020202020204" pitchFamily="34" charset="-34"/>
                <a:cs typeface="Browallia New" panose="020B0604020202020204" pitchFamily="34" charset="-34"/>
              </a:rPr>
              <a:t>Repository on </a:t>
            </a:r>
          </a:p>
          <a:p>
            <a:pPr algn="ctr"/>
            <a:r>
              <a:rPr lang="en-US" sz="3600" b="0" cap="none" spc="0" dirty="0">
                <a:ln w="0"/>
                <a:solidFill>
                  <a:schemeClr val="bg1"/>
                </a:solidFill>
                <a:effectLst>
                  <a:outerShdw blurRad="38100" dist="25400" dir="5400000" algn="ctr" rotWithShape="0">
                    <a:srgbClr val="6E747A">
                      <a:alpha val="43000"/>
                    </a:srgbClr>
                  </a:outerShdw>
                </a:effectLst>
                <a:latin typeface="Browallia New" panose="020B0604020202020204" pitchFamily="34" charset="-34"/>
                <a:cs typeface="Browallia New" panose="020B0604020202020204" pitchFamily="34" charset="-34"/>
              </a:rPr>
              <a:t>Nutrition Indicators</a:t>
            </a:r>
          </a:p>
        </p:txBody>
      </p:sp>
      <p:pic>
        <p:nvPicPr>
          <p:cNvPr id="8" name="Picture 7"/>
          <p:cNvPicPr>
            <a:picLocks noChangeAspect="1"/>
          </p:cNvPicPr>
          <p:nvPr/>
        </p:nvPicPr>
        <p:blipFill rotWithShape="1">
          <a:blip r:embed="rId4"/>
          <a:srcRect l="3512" t="782" r="7386" b="22437"/>
          <a:stretch/>
        </p:blipFill>
        <p:spPr>
          <a:xfrm rot="780802">
            <a:off x="3834144" y="2876056"/>
            <a:ext cx="5201449" cy="2519956"/>
          </a:xfrm>
          <a:prstGeom prst="rect">
            <a:avLst/>
          </a:prstGeom>
        </p:spPr>
      </p:pic>
      <p:sp>
        <p:nvSpPr>
          <p:cNvPr id="4" name="Title 3"/>
          <p:cNvSpPr>
            <a:spLocks noGrp="1"/>
          </p:cNvSpPr>
          <p:nvPr>
            <p:ph type="title"/>
          </p:nvPr>
        </p:nvSpPr>
        <p:spPr/>
        <p:txBody>
          <a:bodyPr/>
          <a:lstStyle/>
          <a:p>
            <a:r>
              <a:rPr lang="en-US" dirty="0"/>
              <a:t>Nutrition Indicators</a:t>
            </a:r>
          </a:p>
        </p:txBody>
      </p:sp>
    </p:spTree>
    <p:extLst>
      <p:ext uri="{BB962C8B-B14F-4D97-AF65-F5344CB8AC3E}">
        <p14:creationId xmlns:p14="http://schemas.microsoft.com/office/powerpoint/2010/main" val="157264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Repository of Nutrition Indicators</a:t>
            </a:r>
            <a:endParaRPr lang="en-US" dirty="0"/>
          </a:p>
        </p:txBody>
      </p:sp>
      <p:sp>
        <p:nvSpPr>
          <p:cNvPr id="3" name="Content Placeholder 2"/>
          <p:cNvSpPr>
            <a:spLocks noGrp="1"/>
          </p:cNvSpPr>
          <p:nvPr>
            <p:ph idx="4294967295"/>
          </p:nvPr>
        </p:nvSpPr>
        <p:spPr>
          <a:xfrm>
            <a:off x="395536" y="1412776"/>
            <a:ext cx="8229600" cy="3778250"/>
          </a:xfrm>
        </p:spPr>
        <p:txBody>
          <a:bodyPr>
            <a:normAutofit/>
          </a:bodyPr>
          <a:lstStyle/>
          <a:p>
            <a:r>
              <a:rPr lang="en-GB" u="sng" dirty="0">
                <a:hlinkClick r:id="rId2"/>
              </a:rPr>
              <a:t>https://ir.hpc.tools/en/applications/ir/indicators/global-clusters/9</a:t>
            </a:r>
            <a:r>
              <a:rPr lang="en-GB" u="sng" dirty="0"/>
              <a:t> </a:t>
            </a:r>
          </a:p>
          <a:p>
            <a:pPr marL="0" indent="0">
              <a:buNone/>
            </a:pPr>
            <a:r>
              <a:rPr lang="en-GB" dirty="0"/>
              <a:t>NOTE:</a:t>
            </a:r>
          </a:p>
          <a:p>
            <a:pPr marL="0" indent="0">
              <a:buNone/>
            </a:pPr>
            <a:r>
              <a:rPr lang="en-GB" sz="2800" i="1" dirty="0"/>
              <a:t>The GNC Operational Framework for AAP includes several sample indicators around community engagement that NC can adapt and use.</a:t>
            </a:r>
          </a:p>
          <a:p>
            <a:endParaRPr lang="en-GB" dirty="0"/>
          </a:p>
          <a:p>
            <a:endParaRPr lang="en-GB" dirty="0"/>
          </a:p>
        </p:txBody>
      </p:sp>
    </p:spTree>
    <p:extLst>
      <p:ext uri="{BB962C8B-B14F-4D97-AF65-F5344CB8AC3E}">
        <p14:creationId xmlns:p14="http://schemas.microsoft.com/office/powerpoint/2010/main" val="2504589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txBox="1">
            <a:spLocks noGrp="1"/>
          </p:cNvSpPr>
          <p:nvPr/>
        </p:nvSpPr>
        <p:spPr bwMode="auto">
          <a:xfrm>
            <a:off x="6629943" y="6446005"/>
            <a:ext cx="2056586" cy="449327"/>
          </a:xfrm>
          <a:prstGeom prst="rect">
            <a:avLst/>
          </a:prstGeom>
          <a:noFill/>
          <a:ln w="9525">
            <a:noFill/>
            <a:miter lim="800000"/>
            <a:headEnd/>
            <a:tailEnd/>
          </a:ln>
        </p:spPr>
        <p:txBody>
          <a:bodyPr lIns="89161" tIns="44581" rIns="89161" bIns="44581"/>
          <a:lstStyle/>
          <a:p>
            <a:pPr algn="r" defTabSz="891859"/>
            <a:fld id="{10F53B4D-8A96-4203-9422-4FAF5A3D66B2}" type="slidenum">
              <a:rPr lang="en-GB" sz="1368">
                <a:solidFill>
                  <a:prstClr val="white"/>
                </a:solidFill>
                <a:latin typeface="Century Gothic" pitchFamily="34" charset="0"/>
              </a:rPr>
              <a:pPr algn="r" defTabSz="891859"/>
              <a:t>2</a:t>
            </a:fld>
            <a:endParaRPr lang="en-GB" sz="1368" dirty="0">
              <a:solidFill>
                <a:prstClr val="white"/>
              </a:solidFill>
              <a:latin typeface="Century Gothic" pitchFamily="34" charset="0"/>
            </a:endParaRPr>
          </a:p>
        </p:txBody>
      </p:sp>
      <p:sp>
        <p:nvSpPr>
          <p:cNvPr id="2" name="Title 1"/>
          <p:cNvSpPr>
            <a:spLocks noGrp="1"/>
          </p:cNvSpPr>
          <p:nvPr>
            <p:ph type="title"/>
          </p:nvPr>
        </p:nvSpPr>
        <p:spPr/>
        <p:txBody>
          <a:bodyPr/>
          <a:lstStyle/>
          <a:p>
            <a:r>
              <a:rPr lang="en-US" dirty="0"/>
              <a:t>Day 5 Agenda</a:t>
            </a:r>
          </a:p>
        </p:txBody>
      </p:sp>
      <p:graphicFrame>
        <p:nvGraphicFramePr>
          <p:cNvPr id="3" name="Table 2">
            <a:extLst>
              <a:ext uri="{FF2B5EF4-FFF2-40B4-BE49-F238E27FC236}">
                <a16:creationId xmlns:a16="http://schemas.microsoft.com/office/drawing/2014/main" id="{73E96BF1-CE44-4A4C-A3DD-07367A635B6A}"/>
              </a:ext>
            </a:extLst>
          </p:cNvPr>
          <p:cNvGraphicFramePr>
            <a:graphicFrameLocks noGrp="1"/>
          </p:cNvGraphicFramePr>
          <p:nvPr>
            <p:extLst>
              <p:ext uri="{D42A27DB-BD31-4B8C-83A1-F6EECF244321}">
                <p14:modId xmlns:p14="http://schemas.microsoft.com/office/powerpoint/2010/main" val="2110574289"/>
              </p:ext>
            </p:extLst>
          </p:nvPr>
        </p:nvGraphicFramePr>
        <p:xfrm>
          <a:off x="251520" y="1239640"/>
          <a:ext cx="8640960" cy="5093232"/>
        </p:xfrm>
        <a:graphic>
          <a:graphicData uri="http://schemas.openxmlformats.org/drawingml/2006/table">
            <a:tbl>
              <a:tblPr firstRow="1" firstCol="1" bandRow="1"/>
              <a:tblGrid>
                <a:gridCol w="8640960">
                  <a:extLst>
                    <a:ext uri="{9D8B030D-6E8A-4147-A177-3AD203B41FA5}">
                      <a16:colId xmlns:a16="http://schemas.microsoft.com/office/drawing/2014/main" val="4088767834"/>
                    </a:ext>
                  </a:extLst>
                </a:gridCol>
              </a:tblGrid>
              <a:tr h="286288">
                <a:tc>
                  <a:txBody>
                    <a:bodyPr/>
                    <a:lstStyle/>
                    <a:p>
                      <a:pPr algn="ctr">
                        <a:lnSpc>
                          <a:spcPct val="115000"/>
                        </a:lnSpc>
                        <a:spcAft>
                          <a:spcPts val="0"/>
                        </a:spcAft>
                      </a:pPr>
                      <a:r>
                        <a:rPr lang="en-GB" sz="2000" b="1">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Day 5</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71496488"/>
                  </a:ext>
                </a:extLst>
              </a:tr>
              <a:tr h="228986">
                <a:tc>
                  <a:txBody>
                    <a:bodyPr/>
                    <a:lstStyle/>
                    <a:p>
                      <a:pPr algn="ctr">
                        <a:lnSpc>
                          <a:spcPct val="115000"/>
                        </a:lnSpc>
                        <a:spcAft>
                          <a:spcPts val="0"/>
                        </a:spcAft>
                      </a:pPr>
                      <a:r>
                        <a:rPr lang="en-GB" sz="1600" b="1">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Coordination within Humanitarian Programmes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74094358"/>
                  </a:ext>
                </a:extLst>
              </a:tr>
              <a:tr h="472298">
                <a:tc>
                  <a:txBody>
                    <a:bodyPr/>
                    <a:lstStyle/>
                    <a:p>
                      <a:pPr algn="ctr">
                        <a:lnSpc>
                          <a:spcPct val="115000"/>
                        </a:lnSpc>
                        <a:spcAft>
                          <a:spcPts val="0"/>
                        </a:spcAft>
                      </a:pPr>
                      <a:r>
                        <a:rPr lang="en-GB" sz="1600" b="1">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08:30-09:00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600" b="1">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Course Review</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309451507"/>
                  </a:ext>
                </a:extLst>
              </a:tr>
              <a:tr h="472298">
                <a:tc>
                  <a:txBody>
                    <a:bodyPr/>
                    <a:lstStyle/>
                    <a:p>
                      <a:pPr algn="ctr">
                        <a:lnSpc>
                          <a:spcPct val="115000"/>
                        </a:lnSpc>
                        <a:spcAft>
                          <a:spcPts val="0"/>
                        </a:spcAft>
                      </a:pPr>
                      <a:r>
                        <a:rPr lang="en-GB" sz="1600" b="1"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09:00-10:30</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600" b="1"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5.1 Implementation and Monitoring</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3684962064"/>
                  </a:ext>
                </a:extLst>
              </a:tr>
              <a:tr h="228986">
                <a:tc>
                  <a:txBody>
                    <a:bodyPr/>
                    <a:lstStyle/>
                    <a:p>
                      <a:pPr algn="ctr">
                        <a:lnSpc>
                          <a:spcPct val="115000"/>
                        </a:lnSpc>
                        <a:spcAft>
                          <a:spcPts val="0"/>
                        </a:spcAft>
                      </a:pPr>
                      <a:r>
                        <a:rPr lang="en-GB" sz="160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10:30-11:00 Break</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60135935"/>
                  </a:ext>
                </a:extLst>
              </a:tr>
              <a:tr h="472298">
                <a:tc>
                  <a:txBody>
                    <a:bodyPr/>
                    <a:lstStyle/>
                    <a:p>
                      <a:pPr algn="ctr">
                        <a:lnSpc>
                          <a:spcPct val="115000"/>
                        </a:lnSpc>
                        <a:spcAft>
                          <a:spcPts val="0"/>
                        </a:spcAft>
                      </a:pPr>
                      <a:r>
                        <a:rPr lang="en-GB" sz="1600" b="1">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11:00-13:00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600" b="1">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5.2 CCPM</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519822641"/>
                  </a:ext>
                </a:extLst>
              </a:tr>
              <a:tr h="228986">
                <a:tc>
                  <a:txBody>
                    <a:bodyPr/>
                    <a:lstStyle/>
                    <a:p>
                      <a:pPr algn="ctr">
                        <a:lnSpc>
                          <a:spcPct val="115000"/>
                        </a:lnSpc>
                        <a:spcAft>
                          <a:spcPts val="0"/>
                        </a:spcAft>
                      </a:pPr>
                      <a:r>
                        <a:rPr lang="en-GB" sz="160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13:00-14:00 Lunch</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8202186"/>
                  </a:ext>
                </a:extLst>
              </a:tr>
              <a:tr h="472298">
                <a:tc>
                  <a:txBody>
                    <a:bodyPr/>
                    <a:lstStyle/>
                    <a:p>
                      <a:pPr algn="ctr">
                        <a:lnSpc>
                          <a:spcPct val="115000"/>
                        </a:lnSpc>
                        <a:spcAft>
                          <a:spcPts val="0"/>
                        </a:spcAft>
                      </a:pPr>
                      <a:r>
                        <a:rPr lang="en-GB" sz="1600" b="1">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14:00-14:30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600" b="1">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5.3 CCPM Debrief</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440588259"/>
                  </a:ext>
                </a:extLst>
              </a:tr>
              <a:tr h="495880">
                <a:tc>
                  <a:txBody>
                    <a:bodyPr/>
                    <a:lstStyle/>
                    <a:p>
                      <a:pPr algn="ctr">
                        <a:lnSpc>
                          <a:spcPct val="115000"/>
                        </a:lnSpc>
                        <a:spcAft>
                          <a:spcPts val="0"/>
                        </a:spcAft>
                      </a:pPr>
                      <a:r>
                        <a:rPr lang="en-GB" sz="1600" b="1">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Workshop Evaluations and Action Planning</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056200575"/>
                  </a:ext>
                </a:extLst>
              </a:tr>
              <a:tr h="228986">
                <a:tc>
                  <a:txBody>
                    <a:bodyPr/>
                    <a:lstStyle/>
                    <a:p>
                      <a:pPr algn="ctr">
                        <a:lnSpc>
                          <a:spcPct val="115000"/>
                        </a:lnSpc>
                        <a:spcAft>
                          <a:spcPts val="0"/>
                        </a:spcAft>
                      </a:pPr>
                      <a:r>
                        <a:rPr lang="en-GB" sz="1600" b="1">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15:00 Close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741947271"/>
                  </a:ext>
                </a:extLst>
              </a:tr>
              <a:tr h="374665">
                <a:tc>
                  <a:txBody>
                    <a:bodyPr/>
                    <a:lstStyle/>
                    <a:p>
                      <a:pPr algn="ctr">
                        <a:lnSpc>
                          <a:spcPct val="115000"/>
                        </a:lnSpc>
                        <a:spcAft>
                          <a:spcPts val="0"/>
                        </a:spcAft>
                      </a:pPr>
                      <a:r>
                        <a:rPr lang="en-GB" sz="160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52706618"/>
                  </a:ext>
                </a:extLst>
              </a:tr>
              <a:tr h="374665">
                <a:tc>
                  <a:txBody>
                    <a:bodyPr/>
                    <a:lstStyle/>
                    <a:p>
                      <a:pPr algn="ctr">
                        <a:lnSpc>
                          <a:spcPct val="115000"/>
                        </a:lnSpc>
                        <a:spcAft>
                          <a:spcPts val="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230144192"/>
                  </a:ext>
                </a:extLst>
              </a:tr>
              <a:tr h="228986">
                <a:tc>
                  <a:txBody>
                    <a:bodyPr/>
                    <a:lstStyle/>
                    <a:p>
                      <a:pPr algn="ctr">
                        <a:lnSpc>
                          <a:spcPct val="115000"/>
                        </a:lnSpc>
                        <a:spcAft>
                          <a:spcPts val="0"/>
                        </a:spcAft>
                      </a:pPr>
                      <a:r>
                        <a:rPr lang="en-GB" sz="1600" b="1"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76329103"/>
                  </a:ext>
                </a:extLst>
              </a:tr>
            </a:tbl>
          </a:graphicData>
        </a:graphic>
      </p:graphicFrame>
    </p:spTree>
    <p:extLst>
      <p:ext uri="{BB962C8B-B14F-4D97-AF65-F5344CB8AC3E}">
        <p14:creationId xmlns:p14="http://schemas.microsoft.com/office/powerpoint/2010/main" val="1737538769"/>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and AAP</a:t>
            </a:r>
          </a:p>
        </p:txBody>
      </p:sp>
      <p:sp>
        <p:nvSpPr>
          <p:cNvPr id="3" name="Content Placeholder 2"/>
          <p:cNvSpPr>
            <a:spLocks noGrp="1"/>
          </p:cNvSpPr>
          <p:nvPr>
            <p:ph idx="4294967295"/>
          </p:nvPr>
        </p:nvSpPr>
        <p:spPr>
          <a:xfrm>
            <a:off x="539552" y="1340768"/>
            <a:ext cx="8229600" cy="4752528"/>
          </a:xfrm>
        </p:spPr>
        <p:txBody>
          <a:bodyPr>
            <a:noAutofit/>
          </a:bodyPr>
          <a:lstStyle/>
          <a:p>
            <a:r>
              <a:rPr lang="en-GB" sz="2400" dirty="0"/>
              <a:t>Clusters should try to reach early consensus on monitoring tools and  indicators for participation, satisfaction, and other feedback (including complaints)</a:t>
            </a:r>
          </a:p>
          <a:p>
            <a:r>
              <a:rPr lang="en-GB" sz="2400" dirty="0"/>
              <a:t>Many different tools and approaches:</a:t>
            </a:r>
          </a:p>
          <a:p>
            <a:pPr lvl="1"/>
            <a:r>
              <a:rPr lang="en-GB" sz="2000" dirty="0"/>
              <a:t>SMS and mobile phone data collection (U-report)</a:t>
            </a:r>
          </a:p>
          <a:p>
            <a:pPr lvl="1"/>
            <a:r>
              <a:rPr lang="en-GB" sz="2000" dirty="0"/>
              <a:t>Key informant interviews, focus group sessions</a:t>
            </a:r>
          </a:p>
          <a:p>
            <a:pPr lvl="1"/>
            <a:r>
              <a:rPr lang="en-GB" sz="2000" dirty="0"/>
              <a:t>Hotlines, help desks, or collection </a:t>
            </a:r>
            <a:r>
              <a:rPr lang="en-GB" sz="2000" dirty="0" err="1"/>
              <a:t>boxs</a:t>
            </a:r>
            <a:endParaRPr lang="en-GB" sz="2000" dirty="0"/>
          </a:p>
          <a:p>
            <a:pPr lvl="1"/>
            <a:r>
              <a:rPr lang="en-GB" sz="2000" dirty="0"/>
              <a:t>Perception surveys</a:t>
            </a:r>
          </a:p>
          <a:p>
            <a:pPr lvl="1"/>
            <a:r>
              <a:rPr lang="en-GB" sz="2000" dirty="0"/>
              <a:t>Direct observation, community visits, etc.</a:t>
            </a:r>
          </a:p>
          <a:p>
            <a:r>
              <a:rPr lang="en-GB" sz="2400" dirty="0"/>
              <a:t>Important to consider how feedback data will be aggregated and analysed, and how it will be used for decision-making</a:t>
            </a:r>
          </a:p>
          <a:p>
            <a:r>
              <a:rPr lang="en-GB" sz="2400" dirty="0"/>
              <a:t>Don’t forget to feedback to communities on how issues are being addressed</a:t>
            </a:r>
          </a:p>
        </p:txBody>
      </p:sp>
    </p:spTree>
    <p:extLst>
      <p:ext uri="{BB962C8B-B14F-4D97-AF65-F5344CB8AC3E}">
        <p14:creationId xmlns:p14="http://schemas.microsoft.com/office/powerpoint/2010/main" val="3510931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ideas</a:t>
            </a:r>
          </a:p>
        </p:txBody>
      </p:sp>
      <p:sp>
        <p:nvSpPr>
          <p:cNvPr id="3" name="Content Placeholder 2"/>
          <p:cNvSpPr>
            <a:spLocks noGrp="1"/>
          </p:cNvSpPr>
          <p:nvPr>
            <p:ph idx="4294967295"/>
          </p:nvPr>
        </p:nvSpPr>
        <p:spPr>
          <a:xfrm>
            <a:off x="395536" y="1124744"/>
            <a:ext cx="8373616" cy="4968552"/>
          </a:xfrm>
        </p:spPr>
        <p:txBody>
          <a:bodyPr>
            <a:noAutofit/>
          </a:bodyPr>
          <a:lstStyle/>
          <a:p>
            <a:pPr marL="0" indent="0">
              <a:buNone/>
            </a:pPr>
            <a:r>
              <a:rPr lang="en-GB" sz="2000" dirty="0"/>
              <a:t>Integrate these five simple questions in monitoring tools:</a:t>
            </a:r>
            <a:endParaRPr lang="fr-CH" sz="2000" dirty="0">
              <a:latin typeface="Calibri" panose="020F0502020204030204" pitchFamily="34" charset="0"/>
              <a:ea typeface="MS Mincho" panose="02020609040205080304" pitchFamily="49" charset="-128"/>
              <a:cs typeface="Times New Roman" panose="02020603050405020304" pitchFamily="18" charset="0"/>
            </a:endParaRPr>
          </a:p>
          <a:p>
            <a:pPr>
              <a:spcBef>
                <a:spcPts val="0"/>
              </a:spcBef>
            </a:pPr>
            <a:r>
              <a:rPr lang="en-US" sz="2000" dirty="0">
                <a:latin typeface="Calibri" panose="020F0502020204030204" pitchFamily="34" charset="0"/>
                <a:ea typeface="MS Mincho" panose="02020609040205080304" pitchFamily="49" charset="-128"/>
                <a:cs typeface="Times New Roman" panose="02020603050405020304" pitchFamily="18" charset="0"/>
              </a:rPr>
              <a:t>What are the priority concerns for your community?</a:t>
            </a:r>
          </a:p>
          <a:p>
            <a:pPr>
              <a:spcBef>
                <a:spcPts val="0"/>
              </a:spcBef>
            </a:pPr>
            <a:r>
              <a:rPr lang="en-US" sz="2000" dirty="0">
                <a:latin typeface="Calibri" panose="020F0502020204030204" pitchFamily="34" charset="0"/>
                <a:ea typeface="MS Mincho" panose="02020609040205080304" pitchFamily="49" charset="-128"/>
                <a:cs typeface="Times New Roman" panose="02020603050405020304" pitchFamily="18" charset="0"/>
              </a:rPr>
              <a:t>Do you feel safe in your community?</a:t>
            </a:r>
          </a:p>
          <a:p>
            <a:pPr>
              <a:spcBef>
                <a:spcPts val="0"/>
              </a:spcBef>
            </a:pPr>
            <a:r>
              <a:rPr lang="en-US" sz="2000" dirty="0">
                <a:latin typeface="Calibri" panose="020F0502020204030204" pitchFamily="34" charset="0"/>
                <a:ea typeface="MS Mincho" panose="02020609040205080304" pitchFamily="49" charset="-128"/>
                <a:cs typeface="Times New Roman" panose="02020603050405020304" pitchFamily="18" charset="0"/>
              </a:rPr>
              <a:t>Are you satisfied with the assistance received to date?</a:t>
            </a:r>
          </a:p>
          <a:p>
            <a:pPr>
              <a:spcBef>
                <a:spcPts val="0"/>
              </a:spcBef>
            </a:pPr>
            <a:r>
              <a:rPr lang="en-US" sz="2000" dirty="0">
                <a:latin typeface="Calibri" panose="020F0502020204030204" pitchFamily="34" charset="0"/>
                <a:ea typeface="MS Mincho" panose="02020609040205080304" pitchFamily="49" charset="-128"/>
                <a:cs typeface="Times New Roman" panose="02020603050405020304" pitchFamily="18" charset="0"/>
              </a:rPr>
              <a:t>Do you think assistance is provided fairly in the community?</a:t>
            </a:r>
          </a:p>
          <a:p>
            <a:pPr>
              <a:spcBef>
                <a:spcPts val="0"/>
              </a:spcBef>
            </a:pPr>
            <a:r>
              <a:rPr lang="en-US" sz="2000" dirty="0">
                <a:latin typeface="Calibri" panose="020F0502020204030204" pitchFamily="34" charset="0"/>
                <a:ea typeface="MS Mincho" panose="02020609040205080304" pitchFamily="49" charset="-128"/>
                <a:cs typeface="Times New Roman" panose="02020603050405020304" pitchFamily="18" charset="0"/>
              </a:rPr>
              <a:t>Do you feel you can influence decisions about assistance?</a:t>
            </a:r>
          </a:p>
          <a:p>
            <a:pPr marL="0" indent="0">
              <a:spcBef>
                <a:spcPts val="0"/>
              </a:spcBef>
              <a:buNone/>
            </a:pPr>
            <a:endParaRPr lang="en-US" sz="2000" dirty="0">
              <a:latin typeface="Calibri" panose="020F0502020204030204" pitchFamily="34" charset="0"/>
              <a:ea typeface="MS Mincho" panose="02020609040205080304" pitchFamily="49" charset="-128"/>
              <a:cs typeface="Times New Roman" panose="02020603050405020304" pitchFamily="18" charset="0"/>
            </a:endParaRPr>
          </a:p>
          <a:p>
            <a:pPr marL="0" indent="0">
              <a:spcBef>
                <a:spcPts val="0"/>
              </a:spcBef>
              <a:buNone/>
            </a:pPr>
            <a:r>
              <a:rPr lang="en-US" sz="2000" dirty="0">
                <a:latin typeface="Calibri" panose="020F0502020204030204" pitchFamily="34" charset="0"/>
                <a:ea typeface="MS Mincho" panose="02020609040205080304" pitchFamily="49" charset="-128"/>
                <a:cs typeface="Times New Roman" panose="02020603050405020304" pitchFamily="18" charset="0"/>
              </a:rPr>
              <a:t>Questions can be adapted and simplified, but capture some key dimensions of AAP and complement other monitoring data.  </a:t>
            </a:r>
          </a:p>
          <a:p>
            <a:pPr marL="0" indent="0">
              <a:spcBef>
                <a:spcPts val="0"/>
              </a:spcBef>
              <a:buNone/>
            </a:pPr>
            <a:endParaRPr lang="en-US" sz="2000" dirty="0">
              <a:latin typeface="Calibri" panose="020F0502020204030204" pitchFamily="34" charset="0"/>
              <a:ea typeface="MS Mincho" panose="02020609040205080304" pitchFamily="49" charset="-128"/>
              <a:cs typeface="Times New Roman" panose="02020603050405020304" pitchFamily="18" charset="0"/>
            </a:endParaRPr>
          </a:p>
          <a:p>
            <a:pPr marL="0" indent="0">
              <a:spcBef>
                <a:spcPts val="0"/>
              </a:spcBef>
              <a:buNone/>
            </a:pPr>
            <a:r>
              <a:rPr lang="en-US" sz="2000" dirty="0">
                <a:latin typeface="Calibri" panose="020F0502020204030204" pitchFamily="34" charset="0"/>
                <a:ea typeface="MS Mincho" panose="02020609040205080304" pitchFamily="49" charset="-128"/>
                <a:cs typeface="Times New Roman" panose="02020603050405020304" pitchFamily="18" charset="0"/>
              </a:rPr>
              <a:t>The results can flag issues that will require further investigation and analysis </a:t>
            </a:r>
            <a:r>
              <a:rPr lang="mr-IN" sz="2000" dirty="0">
                <a:latin typeface="Calibri" panose="020F0502020204030204" pitchFamily="34" charset="0"/>
                <a:ea typeface="MS Mincho" panose="02020609040205080304" pitchFamily="49" charset="-128"/>
                <a:cs typeface="Times New Roman" panose="02020603050405020304" pitchFamily="18" charset="0"/>
              </a:rPr>
              <a:t>–</a:t>
            </a:r>
            <a:r>
              <a:rPr lang="en-US" sz="2000" dirty="0">
                <a:latin typeface="Calibri" panose="020F0502020204030204" pitchFamily="34" charset="0"/>
                <a:ea typeface="MS Mincho" panose="02020609040205080304" pitchFamily="49" charset="-128"/>
                <a:cs typeface="Times New Roman" panose="02020603050405020304" pitchFamily="18" charset="0"/>
              </a:rPr>
              <a:t> for example: timeliness of responses, protection issues, etc. </a:t>
            </a:r>
          </a:p>
          <a:p>
            <a:pPr marL="0" indent="0">
              <a:spcBef>
                <a:spcPts val="0"/>
              </a:spcBef>
              <a:buNone/>
            </a:pPr>
            <a:endParaRPr lang="en-US" sz="2000" dirty="0">
              <a:latin typeface="Calibri" panose="020F0502020204030204" pitchFamily="34" charset="0"/>
              <a:ea typeface="MS Mincho" panose="02020609040205080304" pitchFamily="49" charset="-128"/>
              <a:cs typeface="Times New Roman" panose="02020603050405020304" pitchFamily="18" charset="0"/>
            </a:endParaRPr>
          </a:p>
          <a:p>
            <a:pPr marL="0" indent="0">
              <a:spcBef>
                <a:spcPts val="0"/>
              </a:spcBef>
              <a:buNone/>
            </a:pPr>
            <a:r>
              <a:rPr lang="en-US" sz="2000" dirty="0">
                <a:latin typeface="Calibri" panose="020F0502020204030204" pitchFamily="34" charset="0"/>
                <a:ea typeface="MS Mincho" panose="02020609040205080304" pitchFamily="49" charset="-128"/>
                <a:cs typeface="Times New Roman" panose="02020603050405020304" pitchFamily="18" charset="0"/>
              </a:rPr>
              <a:t>No need for large-scale samples </a:t>
            </a:r>
            <a:r>
              <a:rPr lang="mr-IN" sz="2000" dirty="0">
                <a:latin typeface="Calibri" panose="020F0502020204030204" pitchFamily="34" charset="0"/>
                <a:ea typeface="MS Mincho" panose="02020609040205080304" pitchFamily="49" charset="-128"/>
                <a:cs typeface="Times New Roman" panose="02020603050405020304" pitchFamily="18" charset="0"/>
              </a:rPr>
              <a:t>–</a:t>
            </a:r>
            <a:r>
              <a:rPr lang="en-US" sz="2000" dirty="0">
                <a:latin typeface="Calibri" panose="020F0502020204030204" pitchFamily="34" charset="0"/>
                <a:ea typeface="MS Mincho" panose="02020609040205080304" pitchFamily="49" charset="-128"/>
                <a:cs typeface="Times New Roman" panose="02020603050405020304" pitchFamily="18" charset="0"/>
              </a:rPr>
              <a:t> a targeted sample done regularly can often provide enough data to highlight where things are going well, and where improvements are needed and changes over time</a:t>
            </a:r>
            <a:endParaRPr lang="en-GB" sz="2000" dirty="0"/>
          </a:p>
        </p:txBody>
      </p:sp>
    </p:spTree>
    <p:extLst>
      <p:ext uri="{BB962C8B-B14F-4D97-AF65-F5344CB8AC3E}">
        <p14:creationId xmlns:p14="http://schemas.microsoft.com/office/powerpoint/2010/main" val="1447877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Messages</a:t>
            </a:r>
          </a:p>
        </p:txBody>
      </p:sp>
      <p:sp>
        <p:nvSpPr>
          <p:cNvPr id="3" name="Content Placeholder 2"/>
          <p:cNvSpPr>
            <a:spLocks noGrp="1"/>
          </p:cNvSpPr>
          <p:nvPr>
            <p:ph idx="4294967295"/>
          </p:nvPr>
        </p:nvSpPr>
        <p:spPr>
          <a:xfrm>
            <a:off x="611560" y="1412776"/>
            <a:ext cx="8229600" cy="4608512"/>
          </a:xfrm>
        </p:spPr>
        <p:txBody>
          <a:bodyPr>
            <a:normAutofit fontScale="92500" lnSpcReduction="10000"/>
          </a:bodyPr>
          <a:lstStyle/>
          <a:p>
            <a:r>
              <a:rPr lang="en-GB" dirty="0"/>
              <a:t>Different types of monitoring involve </a:t>
            </a:r>
            <a:r>
              <a:rPr lang="en-GB" b="1" dirty="0"/>
              <a:t>programmatic</a:t>
            </a:r>
            <a:r>
              <a:rPr lang="en-GB" dirty="0"/>
              <a:t>, </a:t>
            </a:r>
            <a:r>
              <a:rPr lang="en-GB" b="1" dirty="0"/>
              <a:t>situational</a:t>
            </a:r>
            <a:r>
              <a:rPr lang="en-GB" dirty="0"/>
              <a:t>, </a:t>
            </a:r>
            <a:r>
              <a:rPr lang="en-GB" b="1" dirty="0"/>
              <a:t>thematic</a:t>
            </a:r>
            <a:r>
              <a:rPr lang="en-GB" dirty="0"/>
              <a:t> and </a:t>
            </a:r>
            <a:r>
              <a:rPr lang="en-GB" b="1" dirty="0"/>
              <a:t>geographical</a:t>
            </a:r>
            <a:r>
              <a:rPr lang="en-GB" dirty="0"/>
              <a:t> level.</a:t>
            </a:r>
          </a:p>
          <a:p>
            <a:r>
              <a:rPr lang="en-GB" dirty="0"/>
              <a:t>Monitoring at the Nutrition Cluster level captures the implementation of the cluster’s </a:t>
            </a:r>
            <a:r>
              <a:rPr lang="en-GB" b="1" dirty="0"/>
              <a:t>response strategy </a:t>
            </a:r>
            <a:r>
              <a:rPr lang="en-GB" dirty="0"/>
              <a:t>and </a:t>
            </a:r>
            <a:r>
              <a:rPr lang="en-GB" b="1" dirty="0"/>
              <a:t>partners’ collective contribution</a:t>
            </a:r>
            <a:r>
              <a:rPr lang="en-GB" dirty="0"/>
              <a:t> to the overall Nutrition Cluster response. </a:t>
            </a:r>
          </a:p>
          <a:p>
            <a:r>
              <a:rPr lang="en-GB" dirty="0"/>
              <a:t>The current repository for nutrition contains over </a:t>
            </a:r>
            <a:r>
              <a:rPr lang="en-GB" b="1" dirty="0"/>
              <a:t>100 baseline, output, outcome and process indicators, </a:t>
            </a:r>
            <a:r>
              <a:rPr lang="en-GB" dirty="0"/>
              <a:t>as well as CODs and FODs.</a:t>
            </a:r>
          </a:p>
          <a:p>
            <a:endParaRPr lang="en-US" dirty="0"/>
          </a:p>
        </p:txBody>
      </p:sp>
    </p:spTree>
    <p:extLst>
      <p:ext uri="{BB962C8B-B14F-4D97-AF65-F5344CB8AC3E}">
        <p14:creationId xmlns:p14="http://schemas.microsoft.com/office/powerpoint/2010/main" val="2682221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2420888"/>
            <a:ext cx="7772400" cy="2088232"/>
          </a:xfrm>
        </p:spPr>
        <p:txBody>
          <a:bodyPr>
            <a:normAutofit fontScale="90000"/>
          </a:bodyPr>
          <a:lstStyle/>
          <a:p>
            <a:r>
              <a:rPr lang="en-GB" dirty="0"/>
              <a:t>5.1 Implementation and Monitoring</a:t>
            </a:r>
            <a:br>
              <a:rPr lang="en-GB" dirty="0"/>
            </a:br>
            <a:endParaRPr lang="en-US" dirty="0"/>
          </a:p>
        </p:txBody>
      </p:sp>
    </p:spTree>
    <p:extLst>
      <p:ext uri="{BB962C8B-B14F-4D97-AF65-F5344CB8AC3E}">
        <p14:creationId xmlns:p14="http://schemas.microsoft.com/office/powerpoint/2010/main" val="74825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r>
              <a:rPr lang="en-US" sz="4800" dirty="0"/>
              <a:t>Objectives of the session </a:t>
            </a:r>
            <a:endParaRPr lang="en-GB" sz="4800" dirty="0"/>
          </a:p>
        </p:txBody>
      </p:sp>
      <p:sp>
        <p:nvSpPr>
          <p:cNvPr id="16387" name="Rectangle 3"/>
          <p:cNvSpPr>
            <a:spLocks noGrp="1" noChangeArrowheads="1"/>
          </p:cNvSpPr>
          <p:nvPr>
            <p:ph idx="4294967295"/>
          </p:nvPr>
        </p:nvSpPr>
        <p:spPr>
          <a:xfrm>
            <a:off x="395536" y="1556792"/>
            <a:ext cx="8089900" cy="4105275"/>
          </a:xfrm>
        </p:spPr>
        <p:txBody>
          <a:bodyPr>
            <a:normAutofit fontScale="85000" lnSpcReduction="10000"/>
          </a:bodyPr>
          <a:lstStyle/>
          <a:p>
            <a:pPr marL="0" indent="0">
              <a:buNone/>
            </a:pPr>
            <a:r>
              <a:rPr lang="en-GB" dirty="0"/>
              <a:t>By the end of this session, participants will be able to:</a:t>
            </a:r>
          </a:p>
          <a:p>
            <a:pPr lvl="0"/>
            <a:r>
              <a:rPr lang="en-GB" dirty="0"/>
              <a:t>Review implementation modalities and the role of NC</a:t>
            </a:r>
          </a:p>
          <a:p>
            <a:pPr lvl="0"/>
            <a:r>
              <a:rPr lang="en-GB" dirty="0"/>
              <a:t>Summarise the importance of monitoring in NC work.</a:t>
            </a:r>
          </a:p>
          <a:p>
            <a:pPr lvl="0"/>
            <a:r>
              <a:rPr lang="en-GB" dirty="0"/>
              <a:t>Link monitoring to strategic planning.</a:t>
            </a:r>
          </a:p>
          <a:p>
            <a:pPr lvl="0"/>
            <a:r>
              <a:rPr lang="en-GB" dirty="0"/>
              <a:t>List ways that the NCC can improve monitoring practice.</a:t>
            </a:r>
          </a:p>
          <a:p>
            <a:pPr lvl="0"/>
            <a:r>
              <a:rPr lang="en-GB" dirty="0"/>
              <a:t>How to use the repository of nutrition indicators and AAP indicators for monitoring.</a:t>
            </a:r>
          </a:p>
        </p:txBody>
      </p:sp>
    </p:spTree>
    <p:extLst>
      <p:ext uri="{BB962C8B-B14F-4D97-AF65-F5344CB8AC3E}">
        <p14:creationId xmlns:p14="http://schemas.microsoft.com/office/powerpoint/2010/main" val="3245041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HPC</a:t>
            </a:r>
          </a:p>
        </p:txBody>
      </p:sp>
      <p:pic>
        <p:nvPicPr>
          <p:cNvPr id="4" name="Picture 3"/>
          <p:cNvPicPr>
            <a:picLocks noChangeAspect="1"/>
          </p:cNvPicPr>
          <p:nvPr/>
        </p:nvPicPr>
        <p:blipFill>
          <a:blip r:embed="rId2"/>
          <a:stretch>
            <a:fillRect/>
          </a:stretch>
        </p:blipFill>
        <p:spPr>
          <a:xfrm>
            <a:off x="1619672" y="1626359"/>
            <a:ext cx="6192688" cy="4618275"/>
          </a:xfrm>
          <a:prstGeom prst="rect">
            <a:avLst/>
          </a:prstGeom>
        </p:spPr>
      </p:pic>
      <p:sp>
        <p:nvSpPr>
          <p:cNvPr id="3" name="Oval 2"/>
          <p:cNvSpPr/>
          <p:nvPr/>
        </p:nvSpPr>
        <p:spPr>
          <a:xfrm>
            <a:off x="2483768" y="3717032"/>
            <a:ext cx="1512168" cy="1224136"/>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48370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1268760"/>
            <a:ext cx="8568952" cy="5632311"/>
          </a:xfrm>
          <a:prstGeom prst="rect">
            <a:avLst/>
          </a:prstGeom>
        </p:spPr>
        <p:txBody>
          <a:bodyPr wrap="square">
            <a:spAutoFit/>
          </a:bodyPr>
          <a:lstStyle/>
          <a:p>
            <a:pPr marL="571500" indent="-571500">
              <a:buFont typeface="Arial"/>
              <a:buChar char="•"/>
              <a:defRPr/>
            </a:pPr>
            <a:r>
              <a:rPr lang="en-GB" sz="3600" dirty="0">
                <a:cs typeface="Arial" charset="0"/>
              </a:rPr>
              <a:t>Flash Appeals/HRPs sets out top-level SOs</a:t>
            </a:r>
          </a:p>
          <a:p>
            <a:pPr marL="571500" indent="-571500">
              <a:buFont typeface="Arial"/>
              <a:buChar char="•"/>
              <a:defRPr/>
            </a:pPr>
            <a:r>
              <a:rPr lang="en-GB" sz="3600" dirty="0">
                <a:cs typeface="Arial" charset="0"/>
              </a:rPr>
              <a:t>NC Strategy and Cluster/Sector Response Plan prioritises most appropriate nutrition interventions based on solid analysis of needs;</a:t>
            </a:r>
          </a:p>
          <a:p>
            <a:pPr marL="571500" indent="-571500">
              <a:buFont typeface="Arial"/>
              <a:buChar char="•"/>
              <a:defRPr/>
            </a:pPr>
            <a:r>
              <a:rPr lang="en-GB" sz="3600" dirty="0">
                <a:cs typeface="Arial" charset="0"/>
              </a:rPr>
              <a:t>NC planning 3/4W helps match resources to needs and identify gaps;</a:t>
            </a:r>
          </a:p>
          <a:p>
            <a:pPr marL="571500" indent="-571500">
              <a:buFont typeface="Arial"/>
              <a:buChar char="•"/>
              <a:defRPr/>
            </a:pPr>
            <a:r>
              <a:rPr lang="en-GB" sz="3600" dirty="0">
                <a:cs typeface="Arial" charset="0"/>
              </a:rPr>
              <a:t>Individual partners responsible for  implementing specific projects they commit to.</a:t>
            </a:r>
          </a:p>
        </p:txBody>
      </p:sp>
      <p:sp>
        <p:nvSpPr>
          <p:cNvPr id="2" name="Title 1"/>
          <p:cNvSpPr>
            <a:spLocks noGrp="1"/>
          </p:cNvSpPr>
          <p:nvPr>
            <p:ph type="title"/>
          </p:nvPr>
        </p:nvSpPr>
        <p:spPr/>
        <p:txBody>
          <a:bodyPr/>
          <a:lstStyle/>
          <a:p>
            <a:r>
              <a:rPr lang="en-US" dirty="0"/>
              <a:t>Implementation</a:t>
            </a:r>
          </a:p>
        </p:txBody>
      </p:sp>
    </p:spTree>
    <p:extLst>
      <p:ext uri="{BB962C8B-B14F-4D97-AF65-F5344CB8AC3E}">
        <p14:creationId xmlns:p14="http://schemas.microsoft.com/office/powerpoint/2010/main" val="2766894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1124744"/>
            <a:ext cx="8568952" cy="5755422"/>
          </a:xfrm>
          <a:prstGeom prst="rect">
            <a:avLst/>
          </a:prstGeom>
        </p:spPr>
        <p:txBody>
          <a:bodyPr wrap="square">
            <a:spAutoFit/>
          </a:bodyPr>
          <a:lstStyle/>
          <a:p>
            <a:pPr>
              <a:defRPr/>
            </a:pPr>
            <a:r>
              <a:rPr lang="en-GB" sz="3200" dirty="0">
                <a:cs typeface="Arial" charset="0"/>
              </a:rPr>
              <a:t>But lots of challenges!</a:t>
            </a:r>
          </a:p>
          <a:p>
            <a:pPr marL="571500" indent="-571500">
              <a:buFont typeface="Arial"/>
              <a:buChar char="•"/>
              <a:defRPr/>
            </a:pPr>
            <a:r>
              <a:rPr lang="en-GB" sz="2800" dirty="0">
                <a:cs typeface="Arial" charset="0"/>
              </a:rPr>
              <a:t>How to demonstrate link from project-level outputs to outcomes at HRP level?</a:t>
            </a:r>
          </a:p>
          <a:p>
            <a:pPr marL="571500" indent="-571500">
              <a:buFont typeface="Arial"/>
              <a:buChar char="•"/>
              <a:defRPr/>
            </a:pPr>
            <a:r>
              <a:rPr lang="en-GB" sz="2800" dirty="0">
                <a:cs typeface="Arial" charset="0"/>
              </a:rPr>
              <a:t>How to promote consistent use of technical and quality standards?</a:t>
            </a:r>
          </a:p>
          <a:p>
            <a:pPr marL="571500" indent="-571500">
              <a:buFont typeface="Arial"/>
              <a:buChar char="•"/>
              <a:defRPr/>
            </a:pPr>
            <a:r>
              <a:rPr lang="en-GB" sz="2800" dirty="0">
                <a:cs typeface="Arial" charset="0"/>
              </a:rPr>
              <a:t>How to encourage common approaches to community participation and feedback?</a:t>
            </a:r>
          </a:p>
          <a:p>
            <a:pPr marL="571500" indent="-571500">
              <a:buFont typeface="Arial"/>
              <a:buChar char="•"/>
              <a:defRPr/>
            </a:pPr>
            <a:r>
              <a:rPr lang="en-GB" sz="2800" dirty="0">
                <a:cs typeface="Arial" charset="0"/>
              </a:rPr>
              <a:t>How to ensure flexibility in plans and interventions strategies to adapt to changing situations?</a:t>
            </a:r>
          </a:p>
          <a:p>
            <a:pPr marL="571500" indent="-571500">
              <a:buFont typeface="Arial"/>
              <a:buChar char="•"/>
              <a:defRPr/>
            </a:pPr>
            <a:r>
              <a:rPr lang="en-GB" sz="2800" dirty="0">
                <a:cs typeface="Arial" charset="0"/>
              </a:rPr>
              <a:t>How to encourage joint approaches between partners to reduce costs, duplication, and increase quality and coverage?</a:t>
            </a:r>
          </a:p>
          <a:p>
            <a:pPr marL="571500" indent="-571500">
              <a:buFont typeface="Arial"/>
              <a:buChar char="•"/>
              <a:defRPr/>
            </a:pPr>
            <a:r>
              <a:rPr lang="en-GB" sz="2800" dirty="0">
                <a:cs typeface="Arial" charset="0"/>
              </a:rPr>
              <a:t>How to integrate cross sectors?</a:t>
            </a:r>
          </a:p>
        </p:txBody>
      </p:sp>
      <p:sp>
        <p:nvSpPr>
          <p:cNvPr id="2" name="Title 1"/>
          <p:cNvSpPr>
            <a:spLocks noGrp="1"/>
          </p:cNvSpPr>
          <p:nvPr>
            <p:ph type="title"/>
          </p:nvPr>
        </p:nvSpPr>
        <p:spPr/>
        <p:txBody>
          <a:bodyPr/>
          <a:lstStyle/>
          <a:p>
            <a:r>
              <a:rPr lang="en-US" dirty="0"/>
              <a:t>Implementation</a:t>
            </a:r>
          </a:p>
        </p:txBody>
      </p:sp>
    </p:spTree>
    <p:extLst>
      <p:ext uri="{BB962C8B-B14F-4D97-AF65-F5344CB8AC3E}">
        <p14:creationId xmlns:p14="http://schemas.microsoft.com/office/powerpoint/2010/main" val="838552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1268760"/>
            <a:ext cx="8568952" cy="5262979"/>
          </a:xfrm>
          <a:prstGeom prst="rect">
            <a:avLst/>
          </a:prstGeom>
        </p:spPr>
        <p:txBody>
          <a:bodyPr wrap="square">
            <a:spAutoFit/>
          </a:bodyPr>
          <a:lstStyle/>
          <a:p>
            <a:pPr>
              <a:defRPr/>
            </a:pPr>
            <a:r>
              <a:rPr lang="en-GB" sz="2400" dirty="0">
                <a:cs typeface="Arial" charset="0"/>
              </a:rPr>
              <a:t>Use cluster response planning processes to promote:</a:t>
            </a:r>
          </a:p>
          <a:p>
            <a:pPr marL="342900" indent="-342900">
              <a:buFont typeface="Arial"/>
              <a:buChar char="•"/>
              <a:defRPr/>
            </a:pPr>
            <a:r>
              <a:rPr lang="en-GB" sz="2400" dirty="0">
                <a:cs typeface="Arial" charset="0"/>
              </a:rPr>
              <a:t>Define information needs and monitoring approaches</a:t>
            </a:r>
          </a:p>
          <a:p>
            <a:pPr marL="342900" indent="-342900">
              <a:buFont typeface="Arial"/>
              <a:buChar char="•"/>
              <a:defRPr/>
            </a:pPr>
            <a:r>
              <a:rPr lang="en-GB" sz="2400" dirty="0">
                <a:cs typeface="Arial" charset="0"/>
              </a:rPr>
              <a:t>Common approaches to community engagement, feedback and complaints</a:t>
            </a:r>
          </a:p>
          <a:p>
            <a:pPr marL="342900" indent="-342900">
              <a:buFont typeface="Arial"/>
              <a:buChar char="•"/>
              <a:defRPr/>
            </a:pPr>
            <a:r>
              <a:rPr lang="en-GB" sz="2400" dirty="0">
                <a:cs typeface="Arial" charset="0"/>
              </a:rPr>
              <a:t>Joint implementation of activities</a:t>
            </a:r>
          </a:p>
          <a:p>
            <a:pPr>
              <a:defRPr/>
            </a:pPr>
            <a:endParaRPr lang="en-GB" sz="2400" dirty="0">
              <a:cs typeface="Arial" charset="0"/>
            </a:endParaRPr>
          </a:p>
          <a:p>
            <a:pPr>
              <a:defRPr/>
            </a:pPr>
            <a:r>
              <a:rPr lang="en-GB" sz="2400" dirty="0">
                <a:cs typeface="Arial" charset="0"/>
              </a:rPr>
              <a:t>Use cluster meetings to regularly analyse:</a:t>
            </a:r>
          </a:p>
          <a:p>
            <a:pPr marL="457200" indent="-457200">
              <a:buFont typeface="Arial"/>
              <a:buChar char="•"/>
              <a:defRPr/>
            </a:pPr>
            <a:r>
              <a:rPr lang="en-GB" sz="2400" dirty="0">
                <a:cs typeface="Arial" charset="0"/>
              </a:rPr>
              <a:t>Changes to the context or situation</a:t>
            </a:r>
          </a:p>
          <a:p>
            <a:pPr marL="457200" indent="-457200">
              <a:buFont typeface="Arial"/>
              <a:buChar char="•"/>
              <a:defRPr/>
            </a:pPr>
            <a:r>
              <a:rPr lang="en-GB" sz="2400" dirty="0">
                <a:cs typeface="Arial" charset="0"/>
              </a:rPr>
              <a:t>Access and protection, PSEA or other cross-cutting issues</a:t>
            </a:r>
          </a:p>
          <a:p>
            <a:pPr marL="457200" indent="-457200">
              <a:buFont typeface="Arial"/>
              <a:buChar char="•"/>
              <a:defRPr/>
            </a:pPr>
            <a:r>
              <a:rPr lang="en-GB" sz="2400" dirty="0">
                <a:cs typeface="Arial" charset="0"/>
              </a:rPr>
              <a:t>Gaps or other issues affecting implementation</a:t>
            </a:r>
          </a:p>
          <a:p>
            <a:pPr marL="457200" indent="-457200">
              <a:buFont typeface="Arial"/>
              <a:buChar char="•"/>
              <a:defRPr/>
            </a:pPr>
            <a:r>
              <a:rPr lang="en-GB" sz="2400" dirty="0">
                <a:cs typeface="Arial" charset="0"/>
              </a:rPr>
              <a:t>Concerns around quality and consistency</a:t>
            </a:r>
          </a:p>
          <a:p>
            <a:pPr marL="457200" indent="-457200">
              <a:buFont typeface="Arial"/>
              <a:buChar char="•"/>
              <a:defRPr/>
            </a:pPr>
            <a:r>
              <a:rPr lang="en-GB" sz="2400" dirty="0">
                <a:cs typeface="Arial" charset="0"/>
              </a:rPr>
              <a:t>Feedback and other information from affected communities</a:t>
            </a:r>
          </a:p>
          <a:p>
            <a:pPr marL="457200" indent="-457200">
              <a:buFont typeface="Arial"/>
              <a:buChar char="•"/>
              <a:defRPr/>
            </a:pPr>
            <a:r>
              <a:rPr lang="en-GB" sz="2400" dirty="0">
                <a:cs typeface="Arial" charset="0"/>
              </a:rPr>
              <a:t>Capacity building gaps, good practices and opportunities for collaborative learning.</a:t>
            </a:r>
          </a:p>
        </p:txBody>
      </p:sp>
      <p:sp>
        <p:nvSpPr>
          <p:cNvPr id="2" name="Title 1"/>
          <p:cNvSpPr>
            <a:spLocks noGrp="1"/>
          </p:cNvSpPr>
          <p:nvPr>
            <p:ph type="title"/>
          </p:nvPr>
        </p:nvSpPr>
        <p:spPr/>
        <p:txBody>
          <a:bodyPr/>
          <a:lstStyle/>
          <a:p>
            <a:r>
              <a:rPr lang="en-US" dirty="0"/>
              <a:t>Implementation and AAP</a:t>
            </a:r>
          </a:p>
        </p:txBody>
      </p:sp>
    </p:spTree>
    <p:extLst>
      <p:ext uri="{BB962C8B-B14F-4D97-AF65-F5344CB8AC3E}">
        <p14:creationId xmlns:p14="http://schemas.microsoft.com/office/powerpoint/2010/main" val="1920329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1412776"/>
            <a:ext cx="8568952" cy="3785652"/>
          </a:xfrm>
          <a:prstGeom prst="rect">
            <a:avLst/>
          </a:prstGeom>
        </p:spPr>
        <p:txBody>
          <a:bodyPr wrap="square">
            <a:spAutoFit/>
          </a:bodyPr>
          <a:lstStyle/>
          <a:p>
            <a:pPr algn="ctr">
              <a:defRPr/>
            </a:pPr>
            <a:endParaRPr lang="en-GB" sz="4000" i="1" dirty="0">
              <a:cs typeface="Arial" charset="0"/>
            </a:endParaRPr>
          </a:p>
          <a:p>
            <a:pPr algn="ctr">
              <a:defRPr/>
            </a:pPr>
            <a:r>
              <a:rPr lang="en-GB" sz="4000" i="1" dirty="0">
                <a:cs typeface="Arial" charset="0"/>
              </a:rPr>
              <a:t>Monitoring is the </a:t>
            </a:r>
            <a:r>
              <a:rPr lang="en-GB" sz="4000" b="1" i="1" dirty="0">
                <a:cs typeface="Arial" charset="0"/>
              </a:rPr>
              <a:t>systematic</a:t>
            </a:r>
            <a:r>
              <a:rPr lang="en-GB" sz="4000" i="1" dirty="0">
                <a:cs typeface="Arial" charset="0"/>
              </a:rPr>
              <a:t> and </a:t>
            </a:r>
            <a:r>
              <a:rPr lang="en-GB" sz="4000" b="1" i="1" dirty="0">
                <a:cs typeface="Arial" charset="0"/>
              </a:rPr>
              <a:t>continuous</a:t>
            </a:r>
            <a:r>
              <a:rPr lang="en-GB" sz="4000" i="1" dirty="0">
                <a:cs typeface="Arial" charset="0"/>
              </a:rPr>
              <a:t> process of </a:t>
            </a:r>
            <a:r>
              <a:rPr lang="en-GB" sz="4000" b="1" i="1" dirty="0">
                <a:cs typeface="Arial" charset="0"/>
              </a:rPr>
              <a:t>collecting</a:t>
            </a:r>
            <a:r>
              <a:rPr lang="en-GB" sz="4000" i="1" dirty="0">
                <a:cs typeface="Arial" charset="0"/>
              </a:rPr>
              <a:t> and </a:t>
            </a:r>
            <a:r>
              <a:rPr lang="en-GB" sz="4000" b="1" i="1" dirty="0">
                <a:cs typeface="Arial" charset="0"/>
              </a:rPr>
              <a:t>using</a:t>
            </a:r>
            <a:r>
              <a:rPr lang="en-GB" sz="4000" i="1" dirty="0">
                <a:cs typeface="Arial" charset="0"/>
              </a:rPr>
              <a:t> </a:t>
            </a:r>
            <a:r>
              <a:rPr lang="en-GB" sz="4000" b="1" i="1" dirty="0">
                <a:cs typeface="Arial" charset="0"/>
              </a:rPr>
              <a:t>information</a:t>
            </a:r>
            <a:r>
              <a:rPr lang="en-GB" sz="4000" i="1" dirty="0">
                <a:cs typeface="Arial" charset="0"/>
              </a:rPr>
              <a:t>  throughout the programme cycle for </a:t>
            </a:r>
            <a:r>
              <a:rPr lang="en-GB" sz="4000" b="1" i="1" dirty="0">
                <a:cs typeface="Arial" charset="0"/>
              </a:rPr>
              <a:t>management</a:t>
            </a:r>
            <a:r>
              <a:rPr lang="en-GB" sz="4000" i="1" dirty="0">
                <a:cs typeface="Arial" charset="0"/>
              </a:rPr>
              <a:t> and </a:t>
            </a:r>
            <a:r>
              <a:rPr lang="en-GB" sz="4000" b="1" i="1" dirty="0">
                <a:cs typeface="Arial" charset="0"/>
              </a:rPr>
              <a:t>decision-making</a:t>
            </a:r>
          </a:p>
        </p:txBody>
      </p:sp>
      <p:sp>
        <p:nvSpPr>
          <p:cNvPr id="2" name="Title 1"/>
          <p:cNvSpPr>
            <a:spLocks noGrp="1"/>
          </p:cNvSpPr>
          <p:nvPr>
            <p:ph type="title"/>
          </p:nvPr>
        </p:nvSpPr>
        <p:spPr/>
        <p:txBody>
          <a:bodyPr/>
          <a:lstStyle/>
          <a:p>
            <a:r>
              <a:rPr lang="en-US" dirty="0"/>
              <a:t>Monitoring</a:t>
            </a:r>
          </a:p>
        </p:txBody>
      </p:sp>
    </p:spTree>
    <p:extLst>
      <p:ext uri="{BB962C8B-B14F-4D97-AF65-F5344CB8AC3E}">
        <p14:creationId xmlns:p14="http://schemas.microsoft.com/office/powerpoint/2010/main" val="1551095075"/>
      </p:ext>
    </p:extLst>
  </p:cSld>
  <p:clrMapOvr>
    <a:masterClrMapping/>
  </p:clrMapOvr>
</p:sld>
</file>

<file path=ppt/theme/theme1.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133</Value>
      <Value>12</Value>
      <Value>10</Value>
      <Value>163</Value>
      <Value>3</Value>
      <Value>104</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TermInfo xmlns="http://schemas.microsoft.com/office/infopath/2007/PartnerControls">
          <TermName xmlns="http://schemas.microsoft.com/office/infopath/2007/PartnerControls">Nutrition Humanitarian Cluster, Coordination</TermName>
          <TermId xmlns="http://schemas.microsoft.com/office/infopath/2007/PartnerControls">414c5639-61e6-4b56-aaa5-511cdacc25c2</TermId>
        </TermInfo>
      </Terms>
    </h6a71f3e574e4344bc34f3fc9dd20054>
    <TaxKeywordTaxHTField xmlns="5858627f-d058-4b92-9b52-677b5fd7d454">
      <Terms xmlns="http://schemas.microsoft.com/office/infopath/2007/PartnerControls">
        <TermInfo xmlns="http://schemas.microsoft.com/office/infopath/2007/PartnerControls">
          <TermName xmlns="http://schemas.microsoft.com/office/infopath/2007/PartnerControls">NCC</TermName>
          <TermId xmlns="http://schemas.microsoft.com/office/infopath/2007/PartnerControls">37acde9b-31c8-46a8-8f12-aa74bad75c11</TermId>
        </TermInfo>
        <TermInfo xmlns="http://schemas.microsoft.com/office/infopath/2007/PartnerControls">
          <TermName xmlns="http://schemas.microsoft.com/office/infopath/2007/PartnerControls">Training</TermName>
          <TermId xmlns="http://schemas.microsoft.com/office/infopath/2007/PartnerControls">e274f566-a9bf-4f70-80f5-de4ef515adf5</TermId>
        </TermInfo>
        <TermInfo xmlns="http://schemas.microsoft.com/office/infopath/2007/PartnerControls">
          <TermName xmlns="http://schemas.microsoft.com/office/infopath/2007/PartnerControls">GNC</TermName>
          <TermId xmlns="http://schemas.microsoft.com/office/infopath/2007/PartnerControls">82a4199d-9c93-4d57-833f-59195f986fba</TermId>
        </TermInfo>
      </Terms>
    </TaxKeywordTaxHTField>
    <CategoryDescription xmlns="http://schemas.microsoft.com/sharepoint.v3">Master GNC package - 2018 NCC - Implementation and Monitoring </CategoryDescription>
    <mda26ace941f4791a7314a339fee829c xmlns="ca283e0b-db31-4043-a2ef-b80661bf084a">
      <Terms xmlns="http://schemas.microsoft.com/office/infopath/2007/PartnerControls">
        <TermInfo xmlns="http://schemas.microsoft.com/office/infopath/2007/PartnerControls">
          <TermName xmlns="http://schemas.microsoft.com/office/infopath/2007/PartnerControls">Training/ instructional materials, toolkits, user guides (non-ICT)</TermName>
          <TermId xmlns="http://schemas.microsoft.com/office/infopath/2007/PartnerControls">f7254839-f39a-4063-9d34-45784defb8cb</TermId>
        </TermInfo>
      </Terms>
    </mda26ace941f4791a7314a339fee829c>
    <RecipientsEmail xmlns="ca283e0b-db31-4043-a2ef-b80661bf084a" xsi:nil="true"/>
    <WrittenBy xmlns="ca283e0b-db31-4043-a2ef-b80661bf084a">
      <UserInfo>
        <DisplayName/>
        <AccountId xsi:nil="true"/>
        <AccountType/>
      </UserInfo>
    </WrittenBy>
    <_dlc_DocId xmlns="5858627f-d058-4b92-9b52-677b5fd7d454">EMOPSGCCU-1435067120-18449</_dlc_DocId>
    <_dlc_DocIdUrl xmlns="5858627f-d058-4b92-9b52-677b5fd7d454">
      <Url>https://unicef.sharepoint.com/teams/EMOPS-GCCU/_layouts/15/DocIdRedir.aspx?ID=EMOPSGCCU-1435067120-18449</Url>
      <Description>EMOPSGCCU-1435067120-18449</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customXsn xmlns="http://schemas.microsoft.com/office/2006/metadata/customXsn">
  <xsnLocation/>
  <cached>True</cached>
  <openByDefault>True</openByDefault>
  <xsnScope/>
</customXsn>
</file>

<file path=customXml/item6.xml><?xml version="1.0" encoding="utf-8"?>
<?mso-contentType ?>
<SharedContentType xmlns="Microsoft.SharePoint.Taxonomy.ContentTypeSync" SourceId="73f51738-d318-4883-9d64-4f0bd0ccc55e" ContentTypeId="0x0101009BA85F8052A6DA4FA3E31FF9F74C6970" PreviousValue="false"/>
</file>

<file path=customXml/itemProps1.xml><?xml version="1.0" encoding="utf-8"?>
<ds:datastoreItem xmlns:ds="http://schemas.openxmlformats.org/officeDocument/2006/customXml" ds:itemID="{C4A91D5B-A508-4C5D-A2CA-1AF41E275406}">
  <ds:schemaRefs>
    <ds:schemaRef ds:uri="http://schemas.microsoft.com/sharepoint/events"/>
  </ds:schemaRefs>
</ds:datastoreItem>
</file>

<file path=customXml/itemProps2.xml><?xml version="1.0" encoding="utf-8"?>
<ds:datastoreItem xmlns:ds="http://schemas.openxmlformats.org/officeDocument/2006/customXml" ds:itemID="{7258210D-D0E1-432D-B341-F731B88F32ED}"/>
</file>

<file path=customXml/itemProps3.xml><?xml version="1.0" encoding="utf-8"?>
<ds:datastoreItem xmlns:ds="http://schemas.openxmlformats.org/officeDocument/2006/customXml" ds:itemID="{1CF00614-19F0-4D8D-A6A0-C65EDD814BD0}">
  <ds:schemaRefs>
    <ds:schemaRef ds:uri="http://schemas.microsoft.com/office/2006/documentManagement/types"/>
    <ds:schemaRef ds:uri="http://purl.org/dc/elements/1.1/"/>
    <ds:schemaRef ds:uri="http://schemas.microsoft.com/office/infopath/2007/PartnerControls"/>
    <ds:schemaRef ds:uri="http://schemas.microsoft.com/sharepoint/v3"/>
    <ds:schemaRef ds:uri="http://schemas.openxmlformats.org/package/2006/metadata/core-properties"/>
    <ds:schemaRef ds:uri="http://schemas.microsoft.com/sharepoint.v3"/>
    <ds:schemaRef ds:uri="http://www.w3.org/XML/1998/namespace"/>
    <ds:schemaRef ds:uri="ca283e0b-db31-4043-a2ef-b80661bf084a"/>
    <ds:schemaRef ds:uri="http://schemas.microsoft.com/sharepoint/v4"/>
    <ds:schemaRef ds:uri="http://purl.org/dc/dcmitype/"/>
    <ds:schemaRef ds:uri="a438dd15-07ca-4cdc-82a3-f2206b92025e"/>
    <ds:schemaRef ds:uri="5858627f-d058-4b92-9b52-677b5fd7d454"/>
    <ds:schemaRef ds:uri="http://schemas.microsoft.com/office/2006/metadata/properties"/>
    <ds:schemaRef ds:uri="http://purl.org/dc/terms/"/>
  </ds:schemaRefs>
</ds:datastoreItem>
</file>

<file path=customXml/itemProps4.xml><?xml version="1.0" encoding="utf-8"?>
<ds:datastoreItem xmlns:ds="http://schemas.openxmlformats.org/officeDocument/2006/customXml" ds:itemID="{ACC3B39F-BB19-4646-8738-43F8AE2DBF03}">
  <ds:schemaRefs>
    <ds:schemaRef ds:uri="http://schemas.microsoft.com/sharepoint/v3/contenttype/forms"/>
  </ds:schemaRefs>
</ds:datastoreItem>
</file>

<file path=customXml/itemProps5.xml><?xml version="1.0" encoding="utf-8"?>
<ds:datastoreItem xmlns:ds="http://schemas.openxmlformats.org/officeDocument/2006/customXml" ds:itemID="{87FCDF2E-6717-4E36-95AC-3C820C1AF7C3}">
  <ds:schemaRefs>
    <ds:schemaRef ds:uri="http://schemas.microsoft.com/office/2006/metadata/customXsn"/>
  </ds:schemaRefs>
</ds:datastoreItem>
</file>

<file path=customXml/itemProps6.xml><?xml version="1.0" encoding="utf-8"?>
<ds:datastoreItem xmlns:ds="http://schemas.openxmlformats.org/officeDocument/2006/customXml" ds:itemID="{EE6BB4E6-6FCA-4DF8-B634-8260E1FC7982}">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PowerPoint Template with examples</Template>
  <TotalTime>670</TotalTime>
  <Words>1213</Words>
  <Application>Microsoft Office PowerPoint</Application>
  <PresentationFormat>On-screen Show (4:3)</PresentationFormat>
  <Paragraphs>166</Paragraphs>
  <Slides>22</Slides>
  <Notes>10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22</vt:i4>
      </vt:variant>
    </vt:vector>
  </HeadingPairs>
  <TitlesOfParts>
    <vt:vector size="33" baseType="lpstr">
      <vt:lpstr>MS Mincho</vt:lpstr>
      <vt:lpstr>MS PGothic</vt:lpstr>
      <vt:lpstr>Arial</vt:lpstr>
      <vt:lpstr>Browallia New</vt:lpstr>
      <vt:lpstr>Calibri</vt:lpstr>
      <vt:lpstr>Cambria</vt:lpstr>
      <vt:lpstr>Century Gothic</vt:lpstr>
      <vt:lpstr>Times New Roman</vt:lpstr>
      <vt:lpstr>1_Theme1</vt:lpstr>
      <vt:lpstr>2_Theme1</vt:lpstr>
      <vt:lpstr>1_Office Theme</vt:lpstr>
      <vt:lpstr>Day 5</vt:lpstr>
      <vt:lpstr>Day 5 Agenda</vt:lpstr>
      <vt:lpstr>5.1 Implementation and Monitoring </vt:lpstr>
      <vt:lpstr>Objectives of the session </vt:lpstr>
      <vt:lpstr>HPC</vt:lpstr>
      <vt:lpstr>Implementation</vt:lpstr>
      <vt:lpstr>Implementation</vt:lpstr>
      <vt:lpstr>Implementation and AAP</vt:lpstr>
      <vt:lpstr>Monitoring</vt:lpstr>
      <vt:lpstr>Why do we monitor?</vt:lpstr>
      <vt:lpstr>Monitoring</vt:lpstr>
      <vt:lpstr>Awareness Test</vt:lpstr>
      <vt:lpstr>Relationship between Planning &amp; Monitoring</vt:lpstr>
      <vt:lpstr>Group Work</vt:lpstr>
      <vt:lpstr>Common Challenges</vt:lpstr>
      <vt:lpstr>Monitoring in the Preparedness Phase</vt:lpstr>
      <vt:lpstr>Role of the NCC and Partners</vt:lpstr>
      <vt:lpstr>Nutrition Indicators</vt:lpstr>
      <vt:lpstr>Repository of Nutrition Indicators</vt:lpstr>
      <vt:lpstr>Monitoring and AAP</vt:lpstr>
      <vt:lpstr>Some ideas</vt:lpstr>
      <vt:lpstr>Key Messages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amanda.ribbans</dc:creator>
  <cp:keywords>GNC; Training; NCC</cp:keywords>
  <cp:lastModifiedBy>Diogo Loureiro Jurema</cp:lastModifiedBy>
  <cp:revision>79</cp:revision>
  <cp:lastPrinted>2017-10-20T16:22:59Z</cp:lastPrinted>
  <dcterms:created xsi:type="dcterms:W3CDTF">2015-02-11T14:40:36Z</dcterms:created>
  <dcterms:modified xsi:type="dcterms:W3CDTF">2019-11-19T13:58:00Z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104;#NCC|37acde9b-31c8-46a8-8f12-aa74bad75c11;#163;#Training|e274f566-a9bf-4f70-80f5-de4ef515adf5;#133;#GNC|82a4199d-9c93-4d57-833f-59195f986fba</vt:lpwstr>
  </property>
  <property fmtid="{D5CDD505-2E9C-101B-9397-08002B2CF9AE}" pid="5" name="Topic">
    <vt:lpwstr>10;#Nutrition Humanitarian Cluster, Coordination|414c5639-61e6-4b56-aaa5-511cdacc25c2</vt:lpwstr>
  </property>
  <property fmtid="{D5CDD505-2E9C-101B-9397-08002B2CF9AE}" pid="6" name="DocumentType">
    <vt:lpwstr>12;#Training/ instructional materials, toolkits, user guides (non-ICT)|f7254839-f39a-4063-9d34-45784defb8cb</vt:lpwstr>
  </property>
  <property fmtid="{D5CDD505-2E9C-101B-9397-08002B2CF9AE}" pid="7" name="GeographicScope">
    <vt:lpwstr/>
  </property>
  <property fmtid="{D5CDD505-2E9C-101B-9397-08002B2CF9AE}" pid="8" name="_dlc_DocIdItemGuid">
    <vt:lpwstr>25f25f53-5f85-4840-94cf-0b38e0bdc78a</vt:lpwstr>
  </property>
</Properties>
</file>