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7"/>
  </p:sldMasterIdLst>
  <p:notesMasterIdLst>
    <p:notesMasterId r:id="rId14"/>
  </p:notesMasterIdLst>
  <p:sldIdLst>
    <p:sldId id="257" r:id="rId8"/>
    <p:sldId id="258" r:id="rId9"/>
    <p:sldId id="259" r:id="rId10"/>
    <p:sldId id="260" r:id="rId11"/>
    <p:sldId id="261" r:id="rId12"/>
    <p:sldId id="262" r:id="rId13"/>
  </p:sldIdLst>
  <p:sldSz cx="12192000" cy="6858000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E0D6D4-25B3-428C-8AAE-2E700AB9F0E6}" v="7" dt="2019-11-19T13:34:18.4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microsoft.com/office/2016/11/relationships/changesInfo" Target="changesInfos/changesInfo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ogo Loureiro Jurema" userId="9dfde3f0-34dd-48c5-90ef-eaf27597f482" providerId="ADAL" clId="{45E0D6D4-25B3-428C-8AAE-2E700AB9F0E6}"/>
    <pc:docChg chg="modSld">
      <pc:chgData name="Diogo Loureiro Jurema" userId="9dfde3f0-34dd-48c5-90ef-eaf27597f482" providerId="ADAL" clId="{45E0D6D4-25B3-428C-8AAE-2E700AB9F0E6}" dt="2019-11-19T13:34:18.423" v="6"/>
      <pc:docMkLst>
        <pc:docMk/>
      </pc:docMkLst>
      <pc:sldChg chg="addSp modSp">
        <pc:chgData name="Diogo Loureiro Jurema" userId="9dfde3f0-34dd-48c5-90ef-eaf27597f482" providerId="ADAL" clId="{45E0D6D4-25B3-428C-8AAE-2E700AB9F0E6}" dt="2019-11-19T13:34:05.492" v="1" actId="1076"/>
        <pc:sldMkLst>
          <pc:docMk/>
          <pc:sldMk cId="3436335139" sldId="257"/>
        </pc:sldMkLst>
        <pc:picChg chg="add mod">
          <ac:chgData name="Diogo Loureiro Jurema" userId="9dfde3f0-34dd-48c5-90ef-eaf27597f482" providerId="ADAL" clId="{45E0D6D4-25B3-428C-8AAE-2E700AB9F0E6}" dt="2019-11-19T13:34:05.492" v="1" actId="1076"/>
          <ac:picMkLst>
            <pc:docMk/>
            <pc:sldMk cId="3436335139" sldId="257"/>
            <ac:picMk id="9" creationId="{B2F77B3B-8FBC-4224-A194-115E8254866B}"/>
          </ac:picMkLst>
        </pc:picChg>
      </pc:sldChg>
      <pc:sldChg chg="addSp">
        <pc:chgData name="Diogo Loureiro Jurema" userId="9dfde3f0-34dd-48c5-90ef-eaf27597f482" providerId="ADAL" clId="{45E0D6D4-25B3-428C-8AAE-2E700AB9F0E6}" dt="2019-11-19T13:34:09.439" v="2"/>
        <pc:sldMkLst>
          <pc:docMk/>
          <pc:sldMk cId="4212443760" sldId="258"/>
        </pc:sldMkLst>
        <pc:picChg chg="add">
          <ac:chgData name="Diogo Loureiro Jurema" userId="9dfde3f0-34dd-48c5-90ef-eaf27597f482" providerId="ADAL" clId="{45E0D6D4-25B3-428C-8AAE-2E700AB9F0E6}" dt="2019-11-19T13:34:09.439" v="2"/>
          <ac:picMkLst>
            <pc:docMk/>
            <pc:sldMk cId="4212443760" sldId="258"/>
            <ac:picMk id="8" creationId="{94108D38-BD7B-4DA8-94FF-277410704BCD}"/>
          </ac:picMkLst>
        </pc:picChg>
      </pc:sldChg>
      <pc:sldChg chg="addSp">
        <pc:chgData name="Diogo Loureiro Jurema" userId="9dfde3f0-34dd-48c5-90ef-eaf27597f482" providerId="ADAL" clId="{45E0D6D4-25B3-428C-8AAE-2E700AB9F0E6}" dt="2019-11-19T13:34:13.161" v="3"/>
        <pc:sldMkLst>
          <pc:docMk/>
          <pc:sldMk cId="692927866" sldId="259"/>
        </pc:sldMkLst>
        <pc:picChg chg="add">
          <ac:chgData name="Diogo Loureiro Jurema" userId="9dfde3f0-34dd-48c5-90ef-eaf27597f482" providerId="ADAL" clId="{45E0D6D4-25B3-428C-8AAE-2E700AB9F0E6}" dt="2019-11-19T13:34:13.161" v="3"/>
          <ac:picMkLst>
            <pc:docMk/>
            <pc:sldMk cId="692927866" sldId="259"/>
            <ac:picMk id="9" creationId="{9EE9407B-CD62-4EEF-BAF4-6F329229D344}"/>
          </ac:picMkLst>
        </pc:picChg>
      </pc:sldChg>
      <pc:sldChg chg="addSp">
        <pc:chgData name="Diogo Loureiro Jurema" userId="9dfde3f0-34dd-48c5-90ef-eaf27597f482" providerId="ADAL" clId="{45E0D6D4-25B3-428C-8AAE-2E700AB9F0E6}" dt="2019-11-19T13:34:14.769" v="4"/>
        <pc:sldMkLst>
          <pc:docMk/>
          <pc:sldMk cId="693556689" sldId="260"/>
        </pc:sldMkLst>
        <pc:picChg chg="add">
          <ac:chgData name="Diogo Loureiro Jurema" userId="9dfde3f0-34dd-48c5-90ef-eaf27597f482" providerId="ADAL" clId="{45E0D6D4-25B3-428C-8AAE-2E700AB9F0E6}" dt="2019-11-19T13:34:14.769" v="4"/>
          <ac:picMkLst>
            <pc:docMk/>
            <pc:sldMk cId="693556689" sldId="260"/>
            <ac:picMk id="9" creationId="{F05E4A4F-B443-4BBD-9106-6B897BF83C50}"/>
          </ac:picMkLst>
        </pc:picChg>
      </pc:sldChg>
      <pc:sldChg chg="addSp">
        <pc:chgData name="Diogo Loureiro Jurema" userId="9dfde3f0-34dd-48c5-90ef-eaf27597f482" providerId="ADAL" clId="{45E0D6D4-25B3-428C-8AAE-2E700AB9F0E6}" dt="2019-11-19T13:34:16.527" v="5"/>
        <pc:sldMkLst>
          <pc:docMk/>
          <pc:sldMk cId="4242621692" sldId="261"/>
        </pc:sldMkLst>
        <pc:picChg chg="add">
          <ac:chgData name="Diogo Loureiro Jurema" userId="9dfde3f0-34dd-48c5-90ef-eaf27597f482" providerId="ADAL" clId="{45E0D6D4-25B3-428C-8AAE-2E700AB9F0E6}" dt="2019-11-19T13:34:16.527" v="5"/>
          <ac:picMkLst>
            <pc:docMk/>
            <pc:sldMk cId="4242621692" sldId="261"/>
            <ac:picMk id="9" creationId="{B5F5627B-D069-4F5C-992D-DBA2638190C3}"/>
          </ac:picMkLst>
        </pc:picChg>
      </pc:sldChg>
      <pc:sldChg chg="addSp">
        <pc:chgData name="Diogo Loureiro Jurema" userId="9dfde3f0-34dd-48c5-90ef-eaf27597f482" providerId="ADAL" clId="{45E0D6D4-25B3-428C-8AAE-2E700AB9F0E6}" dt="2019-11-19T13:34:18.423" v="6"/>
        <pc:sldMkLst>
          <pc:docMk/>
          <pc:sldMk cId="734804394" sldId="262"/>
        </pc:sldMkLst>
        <pc:picChg chg="add">
          <ac:chgData name="Diogo Loureiro Jurema" userId="9dfde3f0-34dd-48c5-90ef-eaf27597f482" providerId="ADAL" clId="{45E0D6D4-25B3-428C-8AAE-2E700AB9F0E6}" dt="2019-11-19T13:34:18.423" v="6"/>
          <ac:picMkLst>
            <pc:docMk/>
            <pc:sldMk cId="734804394" sldId="262"/>
            <ac:picMk id="9" creationId="{5E775E1F-5B5D-4131-8C89-F238B3CD254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6F2938C-0FB0-4D7A-A0E4-C005AA8A6AD8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345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D977041D-C965-408C-BA9F-61E7DAF8FC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831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See Handbook</a:t>
            </a:r>
            <a:r>
              <a:rPr lang="en-GB" baseline="0" dirty="0"/>
              <a:t> chapter 8.3.1</a:t>
            </a:r>
          </a:p>
          <a:p>
            <a:r>
              <a:rPr lang="en-GB" baseline="0" dirty="0"/>
              <a:t>Also see box 8.5 in Handbook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83407-2411-40E7-977E-DEAC0869E54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3927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See Handbook</a:t>
            </a:r>
            <a:r>
              <a:rPr lang="en-GB" baseline="0" dirty="0"/>
              <a:t> chapter 8.3.1</a:t>
            </a:r>
          </a:p>
          <a:p>
            <a:r>
              <a:rPr lang="en-GB" baseline="0" dirty="0"/>
              <a:t>Also see box 8.5 in Handbook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83407-2411-40E7-977E-DEAC0869E54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1256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See Handbook</a:t>
            </a:r>
            <a:r>
              <a:rPr lang="en-GB" baseline="0" dirty="0"/>
              <a:t> chapter 8.3.1</a:t>
            </a:r>
          </a:p>
          <a:p>
            <a:r>
              <a:rPr lang="en-GB" baseline="0" dirty="0"/>
              <a:t>Also see box 8.5 in Handbook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83407-2411-40E7-977E-DEAC0869E54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082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See Handbook</a:t>
            </a:r>
            <a:r>
              <a:rPr lang="en-GB" baseline="0" dirty="0"/>
              <a:t> chapter 8.3.1</a:t>
            </a:r>
          </a:p>
          <a:p>
            <a:r>
              <a:rPr lang="en-GB" baseline="0" dirty="0"/>
              <a:t>Also see box 8.5 in Handbook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83407-2411-40E7-977E-DEAC0869E54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95102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See Handbook</a:t>
            </a:r>
            <a:r>
              <a:rPr lang="en-GB" baseline="0" dirty="0"/>
              <a:t> chapter 8.3.1</a:t>
            </a:r>
          </a:p>
          <a:p>
            <a:r>
              <a:rPr lang="en-GB" baseline="0" dirty="0"/>
              <a:t>Also see box 8.5 in Handbook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83407-2411-40E7-977E-DEAC0869E54A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9134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See Handbook</a:t>
            </a:r>
            <a:r>
              <a:rPr lang="en-GB" baseline="0" dirty="0"/>
              <a:t> chapter 8.3.1</a:t>
            </a:r>
          </a:p>
          <a:p>
            <a:r>
              <a:rPr lang="en-GB" baseline="0" dirty="0"/>
              <a:t>Also see box 8.5 in Handbook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83407-2411-40E7-977E-DEAC0869E54A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5048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629A2-DE93-494C-8732-17A94B4BC0E3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A979C-3963-443F-A49F-DB800A6AD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850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629A2-DE93-494C-8732-17A94B4BC0E3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A979C-3963-443F-A49F-DB800A6AD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636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629A2-DE93-494C-8732-17A94B4BC0E3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A979C-3963-443F-A49F-DB800A6AD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615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629A2-DE93-494C-8732-17A94B4BC0E3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A979C-3963-443F-A49F-DB800A6AD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968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629A2-DE93-494C-8732-17A94B4BC0E3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A979C-3963-443F-A49F-DB800A6AD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377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629A2-DE93-494C-8732-17A94B4BC0E3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A979C-3963-443F-A49F-DB800A6AD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653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629A2-DE93-494C-8732-17A94B4BC0E3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A979C-3963-443F-A49F-DB800A6AD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87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629A2-DE93-494C-8732-17A94B4BC0E3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A979C-3963-443F-A49F-DB800A6AD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157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629A2-DE93-494C-8732-17A94B4BC0E3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A979C-3963-443F-A49F-DB800A6AD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846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629A2-DE93-494C-8732-17A94B4BC0E3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A979C-3963-443F-A49F-DB800A6AD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28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629A2-DE93-494C-8732-17A94B4BC0E3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A979C-3963-443F-A49F-DB800A6AD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795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629A2-DE93-494C-8732-17A94B4BC0E3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A979C-3963-443F-A49F-DB800A6AD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890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C00000"/>
                </a:solidFill>
              </a:rPr>
              <a:t>Group 1 Finance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645097" y="2144966"/>
            <a:ext cx="8229600" cy="377889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Why is this type of resource important?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What funds do you know of that are used to finance the HRP and Cluster Plans?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How can we prepare for this type of resource mobilisation?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4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463A8DF2-A33D-47C5-8292-C15D51C2C28A}" type="slidenum">
              <a:rPr lang="fr-FR" smtClean="0"/>
              <a:t>1</a:t>
            </a:fld>
            <a:endParaRPr lang="fr-FR"/>
          </a:p>
        </p:txBody>
      </p:sp>
      <p:pic>
        <p:nvPicPr>
          <p:cNvPr id="1026" name="Picture 2" descr="http://images.vectorhq.com/images/previews/553/gold-coins-psd-41142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1230" y="4439003"/>
            <a:ext cx="2986770" cy="2068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8F4EED08-1BDC-4E68-B9A1-32B6647D6996}"/>
              </a:ext>
            </a:extLst>
          </p:cNvPr>
          <p:cNvSpPr txBox="1">
            <a:spLocks/>
          </p:cNvSpPr>
          <p:nvPr/>
        </p:nvSpPr>
        <p:spPr>
          <a:xfrm>
            <a:off x="0" y="635808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/>
              <a:t>4.1 R Resource Mobilisation Questions</a:t>
            </a:r>
            <a:endParaRPr lang="fr-FR" dirty="0"/>
          </a:p>
        </p:txBody>
      </p:sp>
      <p:pic>
        <p:nvPicPr>
          <p:cNvPr id="9" name="Picture 3">
            <a:extLst>
              <a:ext uri="{FF2B5EF4-FFF2-40B4-BE49-F238E27FC236}">
                <a16:creationId xmlns:a16="http://schemas.microsoft.com/office/drawing/2014/main" id="{B2F77B3B-8FBC-4224-A194-115E825486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9912" y="6317132"/>
            <a:ext cx="922516" cy="328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6335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Group 2 Finance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645097" y="2144966"/>
            <a:ext cx="8229600" cy="377889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What is the role of the NCC with regard </a:t>
            </a:r>
            <a:r>
              <a:rPr lang="en-GB"/>
              <a:t>to financing?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And the partners?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How can we prepare for this type of resource mobilisation?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4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463A8DF2-A33D-47C5-8292-C15D51C2C28A}" type="slidenum">
              <a:rPr lang="fr-FR" smtClean="0"/>
              <a:t>2</a:t>
            </a:fld>
            <a:endParaRPr lang="fr-FR"/>
          </a:p>
        </p:txBody>
      </p:sp>
      <p:pic>
        <p:nvPicPr>
          <p:cNvPr id="1026" name="Picture 2" descr="http://images.vectorhq.com/images/previews/553/gold-coins-psd-41142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1230" y="4439003"/>
            <a:ext cx="2986770" cy="2068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>
            <a:extLst>
              <a:ext uri="{FF2B5EF4-FFF2-40B4-BE49-F238E27FC236}">
                <a16:creationId xmlns:a16="http://schemas.microsoft.com/office/drawing/2014/main" id="{94108D38-BD7B-4DA8-94FF-277410704B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9912" y="6317132"/>
            <a:ext cx="922516" cy="328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2443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C00000"/>
                </a:solidFill>
              </a:rPr>
              <a:t>Group 1 Supply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Why is this type of resource important?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Define what are most frequently the needed supplies in nutritional emergencies?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How can we prepare for this type of resource mobilisation?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4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463A8DF2-A33D-47C5-8292-C15D51C2C28A}" type="slidenum">
              <a:rPr lang="fr-FR" smtClean="0"/>
              <a:t>3</a:t>
            </a:fld>
            <a:endParaRPr lang="fr-F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4533" y="4271963"/>
            <a:ext cx="2381250" cy="1905000"/>
          </a:xfrm>
          <a:prstGeom prst="rect">
            <a:avLst/>
          </a:prstGeom>
        </p:spPr>
      </p:pic>
      <p:pic>
        <p:nvPicPr>
          <p:cNvPr id="9" name="Picture 3">
            <a:extLst>
              <a:ext uri="{FF2B5EF4-FFF2-40B4-BE49-F238E27FC236}">
                <a16:creationId xmlns:a16="http://schemas.microsoft.com/office/drawing/2014/main" id="{9EE9407B-CD62-4EEF-BAF4-6F329229D3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9912" y="6317132"/>
            <a:ext cx="922516" cy="328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2927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Group 2 Supply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What is the role of the NCC with regard to these supplies?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And the partners?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How can we prepare for this type of resource mobilisation?</a:t>
            </a:r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4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463A8DF2-A33D-47C5-8292-C15D51C2C28A}" type="slidenum">
              <a:rPr lang="fr-FR" smtClean="0"/>
              <a:t>4</a:t>
            </a:fld>
            <a:endParaRPr lang="fr-F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2750" y="4001294"/>
            <a:ext cx="2381250" cy="1905000"/>
          </a:xfrm>
          <a:prstGeom prst="rect">
            <a:avLst/>
          </a:prstGeom>
        </p:spPr>
      </p:pic>
      <p:pic>
        <p:nvPicPr>
          <p:cNvPr id="9" name="Picture 3">
            <a:extLst>
              <a:ext uri="{FF2B5EF4-FFF2-40B4-BE49-F238E27FC236}">
                <a16:creationId xmlns:a16="http://schemas.microsoft.com/office/drawing/2014/main" id="{F05E4A4F-B443-4BBD-9106-6B897BF83C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9912" y="6317132"/>
            <a:ext cx="922516" cy="328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3556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C00000"/>
                </a:solidFill>
              </a:rPr>
              <a:t>Group 1 People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72893" y="2299522"/>
            <a:ext cx="7416824" cy="377889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Why is this type of resource important?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Why is capacity development and capacity building an element of quality response to emergencies?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How can we prepare for this type of resource mobilisation?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4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463A8DF2-A33D-47C5-8292-C15D51C2C28A}" type="slidenum">
              <a:rPr lang="fr-FR" smtClean="0"/>
              <a:t>5</a:t>
            </a:fld>
            <a:endParaRPr lang="fr-F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6650" y="4124103"/>
            <a:ext cx="2232248" cy="2232248"/>
          </a:xfrm>
          <a:prstGeom prst="rect">
            <a:avLst/>
          </a:prstGeom>
        </p:spPr>
      </p:pic>
      <p:pic>
        <p:nvPicPr>
          <p:cNvPr id="9" name="Picture 3">
            <a:extLst>
              <a:ext uri="{FF2B5EF4-FFF2-40B4-BE49-F238E27FC236}">
                <a16:creationId xmlns:a16="http://schemas.microsoft.com/office/drawing/2014/main" id="{B5F5627B-D069-4F5C-992D-DBA2638190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9912" y="6317132"/>
            <a:ext cx="922516" cy="328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2621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Group 2 People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72893" y="2299522"/>
            <a:ext cx="7416824" cy="377889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What is the role of the NCC with regard to capacity development?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And the partners?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How can we prepare for this type of resource mobilisation?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358084"/>
            <a:ext cx="2895600" cy="365125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fr-FR" dirty="0"/>
              <a:t>4.1 R Resource Mobilisation Questions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4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463A8DF2-A33D-47C5-8292-C15D51C2C28A}" type="slidenum">
              <a:rPr lang="fr-FR" smtClean="0"/>
              <a:t>6</a:t>
            </a:fld>
            <a:endParaRPr lang="fr-F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4163" y="3985135"/>
            <a:ext cx="2232248" cy="2232248"/>
          </a:xfrm>
          <a:prstGeom prst="rect">
            <a:avLst/>
          </a:prstGeom>
        </p:spPr>
      </p:pic>
      <p:pic>
        <p:nvPicPr>
          <p:cNvPr id="9" name="Picture 3">
            <a:extLst>
              <a:ext uri="{FF2B5EF4-FFF2-40B4-BE49-F238E27FC236}">
                <a16:creationId xmlns:a16="http://schemas.microsoft.com/office/drawing/2014/main" id="{5E775E1F-5B5D-4131-8C89-F238B3CD25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9912" y="6317132"/>
            <a:ext cx="922516" cy="328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4804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a975397408f43e4b84ec8e5a598e523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Office of Emergency Prog.-456F</TermName>
          <TermId xmlns="http://schemas.microsoft.com/office/infopath/2007/PartnerControls">98de697e-6403-48a0-9bce-654c90399d04</TermId>
        </TermInfo>
      </Terms>
    </ga975397408f43e4b84ec8e5a598e523>
    <TaxCatchAll xmlns="ca283e0b-db31-4043-a2ef-b80661bf084a">
      <Value>133</Value>
      <Value>12</Value>
      <Value>10</Value>
      <Value>163</Value>
      <Value>3</Value>
      <Value>104</Value>
    </TaxCatchAll>
    <k8c968e8c72a4eda96b7e8fdbe192be2 xmlns="ca283e0b-db31-4043-a2ef-b80661bf084a">
      <Terms xmlns="http://schemas.microsoft.com/office/infopath/2007/PartnerControls"/>
    </k8c968e8c72a4eda96b7e8fdbe192be2>
    <ContentStatus xmlns="ca283e0b-db31-4043-a2ef-b80661bf084a" xsi:nil="true"/>
    <DateTransmittedEmail xmlns="ca283e0b-db31-4043-a2ef-b80661bf084a" xsi:nil="true"/>
    <SenderEmail xmlns="ca283e0b-db31-4043-a2ef-b80661bf084a" xsi:nil="true"/>
    <IconOverlay xmlns="http://schemas.microsoft.com/sharepoint/v4" xsi:nil="true"/>
    <ContentLanguage xmlns="ca283e0b-db31-4043-a2ef-b80661bf084a">English</ContentLanguage>
    <h6a71f3e574e4344bc34f3fc9dd20054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Nutrition Humanitarian Cluster, Coordination</TermName>
          <TermId xmlns="http://schemas.microsoft.com/office/infopath/2007/PartnerControls">414c5639-61e6-4b56-aaa5-511cdacc25c2</TermId>
        </TermInfo>
      </Terms>
    </h6a71f3e574e4344bc34f3fc9dd20054>
    <TaxKeywordTaxHTField xmlns="5858627f-d058-4b92-9b52-677b5fd7d454">
      <Terms xmlns="http://schemas.microsoft.com/office/infopath/2007/PartnerControls">
        <TermInfo xmlns="http://schemas.microsoft.com/office/infopath/2007/PartnerControls">
          <TermName xmlns="http://schemas.microsoft.com/office/infopath/2007/PartnerControls">GNC</TermName>
          <TermId xmlns="http://schemas.microsoft.com/office/infopath/2007/PartnerControls">82a4199d-9c93-4d57-833f-59195f986fba</TermId>
        </TermInfo>
        <TermInfo xmlns="http://schemas.microsoft.com/office/infopath/2007/PartnerControls">
          <TermName xmlns="http://schemas.microsoft.com/office/infopath/2007/PartnerControls">NCC</TermName>
          <TermId xmlns="http://schemas.microsoft.com/office/infopath/2007/PartnerControls">37acde9b-31c8-46a8-8f12-aa74bad75c11</TermId>
        </TermInfo>
        <TermInfo xmlns="http://schemas.microsoft.com/office/infopath/2007/PartnerControls">
          <TermName xmlns="http://schemas.microsoft.com/office/infopath/2007/PartnerControls">Training</TermName>
          <TermId xmlns="http://schemas.microsoft.com/office/infopath/2007/PartnerControls">e274f566-a9bf-4f70-80f5-de4ef515adf5</TermId>
        </TermInfo>
      </Terms>
    </TaxKeywordTaxHTField>
    <CategoryDescription xmlns="http://schemas.microsoft.com/sharepoint.v3">Master GNC package - 2018 NCC - 4.1. Resource Mobilization</CategoryDescription>
    <mda26ace941f4791a7314a339fee829c xmlns="ca283e0b-db31-4043-a2ef-b80661bf084a">
      <Terms xmlns="http://schemas.microsoft.com/office/infopath/2007/PartnerControls">
        <TermInfo xmlns="http://schemas.microsoft.com/office/infopath/2007/PartnerControls">
          <TermName xmlns="http://schemas.microsoft.com/office/infopath/2007/PartnerControls">Training/ instructional materials, toolkits, user guides (non-ICT)</TermName>
          <TermId xmlns="http://schemas.microsoft.com/office/infopath/2007/PartnerControls">f7254839-f39a-4063-9d34-45784defb8cb</TermId>
        </TermInfo>
      </Terms>
    </mda26ace941f4791a7314a339fee829c>
    <RecipientsEmail xmlns="ca283e0b-db31-4043-a2ef-b80661bf084a" xsi:nil="true"/>
    <WrittenBy xmlns="ca283e0b-db31-4043-a2ef-b80661bf084a">
      <UserInfo>
        <DisplayName/>
        <AccountId xsi:nil="true"/>
        <AccountType/>
      </UserInfo>
    </WrittenBy>
    <_dlc_DocId xmlns="5858627f-d058-4b92-9b52-677b5fd7d454">EMOPSGCCU-1435067120-18418</_dlc_DocId>
    <_dlc_DocIdUrl xmlns="5858627f-d058-4b92-9b52-677b5fd7d454">
      <Url>https://unicef.sharepoint.com/teams/EMOPS-GCCU/_layouts/15/DocIdRedir.aspx?ID=EMOPSGCCU-1435067120-18418</Url>
      <Description>EMOPSGCCU-1435067120-18418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UNICEF Document" ma:contentTypeID="0x0101009BA85F8052A6DA4FA3E31FF9F74C6970006192CA8317E1FF49B6A7FEB870A3A8D6" ma:contentTypeVersion="35" ma:contentTypeDescription="" ma:contentTypeScope="" ma:versionID="12d1c3943addee87628e412199d83abd">
  <xsd:schema xmlns:xsd="http://www.w3.org/2001/XMLSchema" xmlns:xs="http://www.w3.org/2001/XMLSchema" xmlns:p="http://schemas.microsoft.com/office/2006/metadata/properties" xmlns:ns1="http://schemas.microsoft.com/sharepoint/v3" xmlns:ns2="ca283e0b-db31-4043-a2ef-b80661bf084a" xmlns:ns3="http://schemas.microsoft.com/sharepoint.v3" xmlns:ns4="http://schemas.microsoft.com/sharepoint/v4" xmlns:ns5="5858627f-d058-4b92-9b52-677b5fd7d454" xmlns:ns6="a438dd15-07ca-4cdc-82a3-f2206b92025e" targetNamespace="http://schemas.microsoft.com/office/2006/metadata/properties" ma:root="true" ma:fieldsID="e8e4805b8cc2face6d425e188d9577e3" ns1:_="" ns2:_="" ns3:_="" ns4:_="" ns5:_="" ns6:_="">
    <xsd:import namespace="http://schemas.microsoft.com/sharepoint/v3"/>
    <xsd:import namespace="ca283e0b-db31-4043-a2ef-b80661bf084a"/>
    <xsd:import namespace="http://schemas.microsoft.com/sharepoint.v3"/>
    <xsd:import namespace="http://schemas.microsoft.com/sharepoint/v4"/>
    <xsd:import namespace="5858627f-d058-4b92-9b52-677b5fd7d454"/>
    <xsd:import namespace="a438dd15-07ca-4cdc-82a3-f2206b92025e"/>
    <xsd:element name="properties">
      <xsd:complexType>
        <xsd:sequence>
          <xsd:element name="documentManagement">
            <xsd:complexType>
              <xsd:all>
                <xsd:element ref="ns2:WrittenBy" minOccurs="0"/>
                <xsd:element ref="ns2:ContentLanguage" minOccurs="0"/>
                <xsd:element ref="ns3:CategoryDescription" minOccurs="0"/>
                <xsd:element ref="ns2:RecipientsEmail" minOccurs="0"/>
                <xsd:element ref="ns2:SenderEmail" minOccurs="0"/>
                <xsd:element ref="ns2:DateTransmittedEmail" minOccurs="0"/>
                <xsd:element ref="ns2:k8c968e8c72a4eda96b7e8fdbe192be2" minOccurs="0"/>
                <xsd:element ref="ns2:ga975397408f43e4b84ec8e5a598e523" minOccurs="0"/>
                <xsd:element ref="ns2:mda26ace941f4791a7314a339fee829c" minOccurs="0"/>
                <xsd:element ref="ns2:TaxCatchAllLabel" minOccurs="0"/>
                <xsd:element ref="ns2:TaxCatchAll" minOccurs="0"/>
                <xsd:element ref="ns2:h6a71f3e574e4344bc34f3fc9dd20054" minOccurs="0"/>
                <xsd:element ref="ns2:ContentStatus" minOccurs="0"/>
                <xsd:element ref="ns4:IconOverlay" minOccurs="0"/>
                <xsd:element ref="ns1:_vti_ItemDeclaredRecord" minOccurs="0"/>
                <xsd:element ref="ns1:_vti_ItemHoldRecordStatus" minOccurs="0"/>
                <xsd:element ref="ns5:TaxKeywordTaxHTField" minOccurs="0"/>
                <xsd:element ref="ns6:MediaServiceMetadata" minOccurs="0"/>
                <xsd:element ref="ns6:MediaServiceFastMetadata" minOccurs="0"/>
                <xsd:element ref="ns6:MediaServiceDateTaken" minOccurs="0"/>
                <xsd:element ref="ns6:MediaServiceAutoTags" minOccurs="0"/>
                <xsd:element ref="ns6:MediaServiceGenerationTime" minOccurs="0"/>
                <xsd:element ref="ns6:MediaServiceEventHashCode" minOccurs="0"/>
                <xsd:element ref="ns6:MediaServiceOCR" minOccurs="0"/>
                <xsd:element ref="ns5:SharedWithUsers" minOccurs="0"/>
                <xsd:element ref="ns5:SharedWithDetails" minOccurs="0"/>
                <xsd:element ref="ns6:MediaServiceLocation" minOccurs="0"/>
                <xsd:element ref="ns5:_dlc_DocId" minOccurs="0"/>
                <xsd:element ref="ns5:_dlc_DocIdUrl" minOccurs="0"/>
                <xsd:element ref="ns5:_dlc_DocIdPersistId" minOccurs="0"/>
                <xsd:element ref="ns6:MediaServiceAutoKeyPoints" minOccurs="0"/>
                <xsd:element ref="ns6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27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28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283e0b-db31-4043-a2ef-b80661bf084a" elementFormDefault="qualified">
    <xsd:import namespace="http://schemas.microsoft.com/office/2006/documentManagement/types"/>
    <xsd:import namespace="http://schemas.microsoft.com/office/infopath/2007/PartnerControls"/>
    <xsd:element name="WrittenBy" ma:index="3" nillable="true" ma:displayName="Written By" ma:description="‘Written By’ is auto-completed with the name of the uploader, but can be edited if you are uploading on behalf of someone else." ma:list="UserInfo" ma:SharePointGroup="0" ma:internalName="Written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ntentLanguage" ma:index="4" nillable="true" ma:displayName="Content Language *" ma:default="English" ma:format="RadioButtons" ma:indexed="true" ma:internalName="ContentLanguage" ma:readOnly="false">
      <xsd:simpleType>
        <xsd:restriction base="dms:Choice">
          <xsd:enumeration value="English"/>
          <xsd:enumeration value="French"/>
          <xsd:enumeration value="Spanish"/>
          <xsd:enumeration value="Russian"/>
          <xsd:enumeration value="Chinese"/>
          <xsd:enumeration value="Arabic"/>
          <xsd:enumeration value="other"/>
        </xsd:restriction>
      </xsd:simpleType>
    </xsd:element>
    <xsd:element name="RecipientsEmail" ma:index="9" nillable="true" ma:displayName="Recipients (email)" ma:hidden="true" ma:internalName="RecipientsEmail" ma:readOnly="false">
      <xsd:simpleType>
        <xsd:restriction base="dms:Text">
          <xsd:maxLength value="255"/>
        </xsd:restriction>
      </xsd:simpleType>
    </xsd:element>
    <xsd:element name="SenderEmail" ma:index="10" nillable="true" ma:displayName="Sender (email)" ma:hidden="true" ma:internalName="SenderEmail" ma:readOnly="false">
      <xsd:simpleType>
        <xsd:restriction base="dms:Text">
          <xsd:maxLength value="255"/>
        </xsd:restriction>
      </xsd:simpleType>
    </xsd:element>
    <xsd:element name="DateTransmittedEmail" ma:index="11" nillable="true" ma:displayName="Date transmitted (email)" ma:format="DateTime" ma:hidden="true" ma:internalName="DateTransmittedEmail" ma:readOnly="false">
      <xsd:simpleType>
        <xsd:restriction base="dms:DateTime"/>
      </xsd:simpleType>
    </xsd:element>
    <xsd:element name="k8c968e8c72a4eda96b7e8fdbe192be2" ma:index="12" nillable="true" ma:taxonomy="true" ma:internalName="k8c968e8c72a4eda96b7e8fdbe192be2" ma:taxonomyFieldName="GeographicScope" ma:displayName="Geographic Scope" ma:default="" ma:fieldId="{48c968e8-c72a-4eda-96b7-e8fdbe192be2}" ma:taxonomyMulti="true" ma:sspId="73f51738-d318-4883-9d64-4f0bd0ccc55e" ma:termSetId="0a00fedf-defc-4fe3-a3bf-9929b29a638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a975397408f43e4b84ec8e5a598e523" ma:index="16" nillable="true" ma:taxonomy="true" ma:internalName="ga975397408f43e4b84ec8e5a598e523" ma:taxonomyFieldName="OfficeDivision" ma:displayName="Office/Division *" ma:default="32;#Office of Emergency Prog.-456F|98de697e-6403-48a0-9bce-654c90399d04" ma:fieldId="{0a975397-408f-43e4-b84e-c8e5a598e523}" ma:sspId="73f51738-d318-4883-9d64-4f0bd0ccc55e" ma:termSetId="1761a25e-44f4-4213-964a-f96c515e12c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da26ace941f4791a7314a339fee829c" ma:index="17" nillable="true" ma:taxonomy="true" ma:internalName="mda26ace941f4791a7314a339fee829c" ma:taxonomyFieldName="DocumentType" ma:displayName="Document Type *" ma:indexed="true" ma:readOnly="false" ma:default="" ma:fieldId="{6da26ace-941f-4791-a731-4a339fee829c}" ma:sspId="73f51738-d318-4883-9d64-4f0bd0ccc55e" ma:termSetId="f93b6877-8902-4378-8587-5ec85f36ead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18" nillable="true" ma:displayName="Taxonomy Catch All Column1" ma:hidden="true" ma:list="{e129f4a5-dc42-4d6e-b210-548907d0accc}" ma:internalName="TaxCatchAllLabel" ma:readOnly="true" ma:showField="CatchAllDataLabel" ma:web="5858627f-d058-4b92-9b52-677b5fd7d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2" nillable="true" ma:displayName="Taxonomy Catch All Column" ma:hidden="true" ma:list="{e129f4a5-dc42-4d6e-b210-548907d0accc}" ma:internalName="TaxCatchAll" ma:showField="CatchAllData" ma:web="5858627f-d058-4b92-9b52-677b5fd7d4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6a71f3e574e4344bc34f3fc9dd20054" ma:index="23" nillable="true" ma:taxonomy="true" ma:internalName="h6a71f3e574e4344bc34f3fc9dd20054" ma:taxonomyFieldName="Topic" ma:displayName="Topic *" ma:readOnly="false" ma:default="" ma:fieldId="{16a71f3e-574e-4344-bc34-f3fc9dd20054}" ma:taxonomyMulti="true" ma:sspId="73f51738-d318-4883-9d64-4f0bd0ccc55e" ma:termSetId="9561e0e6-71cf-4f3c-87c3-08a6b5d907e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ontentStatus" ma:index="25" nillable="true" ma:displayName="Content Status" ma:description="Optional column to indicate document status: no status, draft, final or expired.​" ma:format="RadioButtons" ma:internalName="ContentStatus">
      <xsd:simpleType>
        <xsd:restriction base="dms:Choice">
          <xsd:enumeration value="­"/>
          <xsd:enumeration value="Draft"/>
          <xsd:enumeration value="Final"/>
          <xsd:enumeration value="Expir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internalName="CategoryDescription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6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58627f-d058-4b92-9b52-677b5fd7d454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29" nillable="true" ma:taxonomy="true" ma:internalName="TaxKeywordTaxHTField" ma:taxonomyFieldName="TaxKeyword" ma:displayName="Enterprise Keywords" ma:fieldId="{23f27201-bee3-471e-b2e7-b64fd8b7ca38}" ma:taxonomyMulti="true" ma:sspId="73f51738-d318-4883-9d64-4f0bd0ccc55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SharedWithUsers" ma:index="3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_dlc_DocId" ma:index="4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4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38dd15-07ca-4cdc-82a3-f2206b9202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Tags" ma:internalName="MediaServiceAutoTags" ma:readOnly="true">
      <xsd:simpleType>
        <xsd:restriction base="dms:Text"/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40" nillable="true" ma:displayName="Location" ma:internalName="MediaServiceLocation" ma:readOnly="true">
      <xsd:simpleType>
        <xsd:restriction base="dms:Text"/>
      </xsd:simpleType>
    </xsd:element>
    <xsd:element name="MediaServiceAutoKeyPoints" ma:index="4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6.xml><?xml version="1.0" encoding="utf-8"?>
<?mso-contentType ?>
<SharedContentType xmlns="Microsoft.SharePoint.Taxonomy.ContentTypeSync" SourceId="73f51738-d318-4883-9d64-4f0bd0ccc55e" ContentTypeId="0x0101009BA85F8052A6DA4FA3E31FF9F74C6970" PreviousValue="false"/>
</file>

<file path=customXml/itemProps1.xml><?xml version="1.0" encoding="utf-8"?>
<ds:datastoreItem xmlns:ds="http://schemas.openxmlformats.org/officeDocument/2006/customXml" ds:itemID="{7BFBFFAE-97EA-4939-A357-BED58D237550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08E397B4-46F7-44C8-9963-C94787A7DBFE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0A06118C-22C5-4FE5-AB87-C3A10EFA41E9}">
  <ds:schemaRefs>
    <ds:schemaRef ds:uri="http://purl.org/dc/terms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a438dd15-07ca-4cdc-82a3-f2206b92025e"/>
    <ds:schemaRef ds:uri="http://schemas.microsoft.com/sharepoint/v4"/>
    <ds:schemaRef ds:uri="5858627f-d058-4b92-9b52-677b5fd7d454"/>
    <ds:schemaRef ds:uri="http://schemas.microsoft.com/sharepoint.v3"/>
    <ds:schemaRef ds:uri="http://www.w3.org/XML/1998/namespace"/>
    <ds:schemaRef ds:uri="ca283e0b-db31-4043-a2ef-b80661bf084a"/>
    <ds:schemaRef ds:uri="http://schemas.microsoft.com/sharepoint/v3"/>
    <ds:schemaRef ds:uri="http://purl.org/dc/elements/1.1/"/>
  </ds:schemaRefs>
</ds:datastoreItem>
</file>

<file path=customXml/itemProps4.xml><?xml version="1.0" encoding="utf-8"?>
<ds:datastoreItem xmlns:ds="http://schemas.openxmlformats.org/officeDocument/2006/customXml" ds:itemID="{CED6E90A-FC7A-48EB-B587-E09832DC4077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34DEEFD7-373F-4F51-8F1C-E53700927F6E}"/>
</file>

<file path=customXml/itemProps6.xml><?xml version="1.0" encoding="utf-8"?>
<ds:datastoreItem xmlns:ds="http://schemas.openxmlformats.org/officeDocument/2006/customXml" ds:itemID="{21422CFD-DEF0-4DA3-8E61-49AC8CE0EA00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284</Words>
  <Application>Microsoft Office PowerPoint</Application>
  <PresentationFormat>Widescreen</PresentationFormat>
  <Paragraphs>50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Group 1 Finance </vt:lpstr>
      <vt:lpstr>Group 2 Finance </vt:lpstr>
      <vt:lpstr>Group 1 Supply</vt:lpstr>
      <vt:lpstr>Group 2 Supply</vt:lpstr>
      <vt:lpstr>Group 1 People </vt:lpstr>
      <vt:lpstr>Group 2 People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1 Finance</dc:title>
  <dc:creator>Elena Oyon</dc:creator>
  <cp:keywords>GNC; Training; NCC</cp:keywords>
  <cp:lastModifiedBy>Diogo Loureiro Jurema</cp:lastModifiedBy>
  <cp:revision>7</cp:revision>
  <cp:lastPrinted>2017-10-20T14:06:07Z</cp:lastPrinted>
  <dcterms:created xsi:type="dcterms:W3CDTF">2016-01-04T10:46:15Z</dcterms:created>
  <dcterms:modified xsi:type="dcterms:W3CDTF">2019-11-19T13:34:26Z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0x0101009BA85F8052A6DA4FA3E31FF9F74C6970006192CA8317E1FF49B6A7FEB870A3A8D6</vt:lpwstr>
  </property>
  <property fmtid="{D5CDD505-2E9C-101B-9397-08002B2CF9AE}" pid="3" name="OfficeDivision">
    <vt:lpwstr>3;#Office of Emergency Prog.-456F|98de697e-6403-48a0-9bce-654c90399d04</vt:lpwstr>
  </property>
  <property fmtid="{D5CDD505-2E9C-101B-9397-08002B2CF9AE}" pid="4" name="TaxKeyword">
    <vt:lpwstr>133;#GNC|82a4199d-9c93-4d57-833f-59195f986fba;#104;#NCC|37acde9b-31c8-46a8-8f12-aa74bad75c11;#163;#Training|e274f566-a9bf-4f70-80f5-de4ef515adf5</vt:lpwstr>
  </property>
  <property fmtid="{D5CDD505-2E9C-101B-9397-08002B2CF9AE}" pid="5" name="Topic">
    <vt:lpwstr>10;#Nutrition Humanitarian Cluster, Coordination|414c5639-61e6-4b56-aaa5-511cdacc25c2</vt:lpwstr>
  </property>
  <property fmtid="{D5CDD505-2E9C-101B-9397-08002B2CF9AE}" pid="7" name="DocumentType">
    <vt:lpwstr>12;#Training/ instructional materials, toolkits, user guides (non-ICT)|f7254839-f39a-4063-9d34-45784defb8cb</vt:lpwstr>
  </property>
  <property fmtid="{D5CDD505-2E9C-101B-9397-08002B2CF9AE}" pid="8" name="GeographicScope">
    <vt:lpwstr/>
  </property>
  <property fmtid="{D5CDD505-2E9C-101B-9397-08002B2CF9AE}" pid="9" name="_dlc_DocIdItemGuid">
    <vt:lpwstr>18a3fc5c-db5b-4001-98f4-f97ebe4ba2b0</vt:lpwstr>
  </property>
</Properties>
</file>