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7"/>
  </p:sldMasterIdLst>
  <p:notesMasterIdLst>
    <p:notesMasterId r:id="rId23"/>
  </p:notesMasterIdLst>
  <p:sldIdLst>
    <p:sldId id="258" r:id="rId8"/>
    <p:sldId id="260" r:id="rId9"/>
    <p:sldId id="261" r:id="rId10"/>
    <p:sldId id="262" r:id="rId11"/>
    <p:sldId id="263" r:id="rId12"/>
    <p:sldId id="264" r:id="rId13"/>
    <p:sldId id="265" r:id="rId14"/>
    <p:sldId id="272" r:id="rId15"/>
    <p:sldId id="273" r:id="rId16"/>
    <p:sldId id="274" r:id="rId17"/>
    <p:sldId id="275" r:id="rId18"/>
    <p:sldId id="276" r:id="rId19"/>
    <p:sldId id="277" r:id="rId20"/>
    <p:sldId id="278" r:id="rId21"/>
    <p:sldId id="279"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ro" initials="C"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E8B2332-A18B-4EF2-BAA1-B1DE2B96225D}" v="75" dt="2019-10-17T13:22:07.26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83553" autoAdjust="0"/>
  </p:normalViewPr>
  <p:slideViewPr>
    <p:cSldViewPr>
      <p:cViewPr varScale="1">
        <p:scale>
          <a:sx n="85" d="100"/>
          <a:sy n="85" d="100"/>
        </p:scale>
        <p:origin x="666" y="10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201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1.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4.xml"/><Relationship Id="rId24" Type="http://schemas.openxmlformats.org/officeDocument/2006/relationships/commentAuthors" Target="commentAuthors.xml"/><Relationship Id="rId5" Type="http://schemas.openxmlformats.org/officeDocument/2006/relationships/customXml" Target="../customXml/item5.xml"/><Relationship Id="rId15" Type="http://schemas.openxmlformats.org/officeDocument/2006/relationships/slide" Target="slides/slide8.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iogo Loureiro Jurema" userId="9dfde3f0-34dd-48c5-90ef-eaf27597f482" providerId="ADAL" clId="{DE8B2332-A18B-4EF2-BAA1-B1DE2B96225D}"/>
    <pc:docChg chg="undo custSel modSld modMainMaster">
      <pc:chgData name="Diogo Loureiro Jurema" userId="9dfde3f0-34dd-48c5-90ef-eaf27597f482" providerId="ADAL" clId="{DE8B2332-A18B-4EF2-BAA1-B1DE2B96225D}" dt="2019-10-17T13:22:07.262" v="74" actId="1036"/>
      <pc:docMkLst>
        <pc:docMk/>
      </pc:docMkLst>
      <pc:sldChg chg="addSp delSp modSp">
        <pc:chgData name="Diogo Loureiro Jurema" userId="9dfde3f0-34dd-48c5-90ef-eaf27597f482" providerId="ADAL" clId="{DE8B2332-A18B-4EF2-BAA1-B1DE2B96225D}" dt="2019-10-17T13:18:10.855" v="8" actId="478"/>
        <pc:sldMkLst>
          <pc:docMk/>
          <pc:sldMk cId="0" sldId="258"/>
        </pc:sldMkLst>
        <pc:picChg chg="add del mod">
          <ac:chgData name="Diogo Loureiro Jurema" userId="9dfde3f0-34dd-48c5-90ef-eaf27597f482" providerId="ADAL" clId="{DE8B2332-A18B-4EF2-BAA1-B1DE2B96225D}" dt="2019-10-17T13:18:09.226" v="7"/>
          <ac:picMkLst>
            <pc:docMk/>
            <pc:sldMk cId="0" sldId="258"/>
            <ac:picMk id="6" creationId="{EA5C5926-D6A8-4413-BDB4-A9F15C0E89F7}"/>
          </ac:picMkLst>
        </pc:picChg>
        <pc:picChg chg="del">
          <ac:chgData name="Diogo Loureiro Jurema" userId="9dfde3f0-34dd-48c5-90ef-eaf27597f482" providerId="ADAL" clId="{DE8B2332-A18B-4EF2-BAA1-B1DE2B96225D}" dt="2019-10-17T13:18:10.855" v="8" actId="478"/>
          <ac:picMkLst>
            <pc:docMk/>
            <pc:sldMk cId="0" sldId="258"/>
            <ac:picMk id="135170" creationId="{00000000-0000-0000-0000-000000000000}"/>
          </ac:picMkLst>
        </pc:picChg>
        <pc:picChg chg="mod">
          <ac:chgData name="Diogo Loureiro Jurema" userId="9dfde3f0-34dd-48c5-90ef-eaf27597f482" providerId="ADAL" clId="{DE8B2332-A18B-4EF2-BAA1-B1DE2B96225D}" dt="2019-10-17T13:18:01.024" v="5" actId="14100"/>
          <ac:picMkLst>
            <pc:docMk/>
            <pc:sldMk cId="0" sldId="258"/>
            <ac:picMk id="135171" creationId="{00000000-0000-0000-0000-000000000000}"/>
          </ac:picMkLst>
        </pc:picChg>
      </pc:sldChg>
      <pc:sldChg chg="modSp">
        <pc:chgData name="Diogo Loureiro Jurema" userId="9dfde3f0-34dd-48c5-90ef-eaf27597f482" providerId="ADAL" clId="{DE8B2332-A18B-4EF2-BAA1-B1DE2B96225D}" dt="2019-10-17T13:18:44.151" v="15" actId="27636"/>
        <pc:sldMkLst>
          <pc:docMk/>
          <pc:sldMk cId="0" sldId="262"/>
        </pc:sldMkLst>
        <pc:spChg chg="mod">
          <ac:chgData name="Diogo Loureiro Jurema" userId="9dfde3f0-34dd-48c5-90ef-eaf27597f482" providerId="ADAL" clId="{DE8B2332-A18B-4EF2-BAA1-B1DE2B96225D}" dt="2019-10-17T13:18:44.151" v="15" actId="27636"/>
          <ac:spMkLst>
            <pc:docMk/>
            <pc:sldMk cId="0" sldId="262"/>
            <ac:spMk id="3" creationId="{00000000-0000-0000-0000-000000000000}"/>
          </ac:spMkLst>
        </pc:spChg>
      </pc:sldChg>
      <pc:sldChg chg="modSp">
        <pc:chgData name="Diogo Loureiro Jurema" userId="9dfde3f0-34dd-48c5-90ef-eaf27597f482" providerId="ADAL" clId="{DE8B2332-A18B-4EF2-BAA1-B1DE2B96225D}" dt="2019-10-17T13:18:49.521" v="16" actId="14100"/>
        <pc:sldMkLst>
          <pc:docMk/>
          <pc:sldMk cId="0" sldId="263"/>
        </pc:sldMkLst>
        <pc:spChg chg="mod">
          <ac:chgData name="Diogo Loureiro Jurema" userId="9dfde3f0-34dd-48c5-90ef-eaf27597f482" providerId="ADAL" clId="{DE8B2332-A18B-4EF2-BAA1-B1DE2B96225D}" dt="2019-10-17T13:18:49.521" v="16" actId="14100"/>
          <ac:spMkLst>
            <pc:docMk/>
            <pc:sldMk cId="0" sldId="263"/>
            <ac:spMk id="3" creationId="{00000000-0000-0000-0000-000000000000}"/>
          </ac:spMkLst>
        </pc:spChg>
      </pc:sldChg>
      <pc:sldChg chg="modSp">
        <pc:chgData name="Diogo Loureiro Jurema" userId="9dfde3f0-34dd-48c5-90ef-eaf27597f482" providerId="ADAL" clId="{DE8B2332-A18B-4EF2-BAA1-B1DE2B96225D}" dt="2019-10-17T13:19:03.121" v="19" actId="1076"/>
        <pc:sldMkLst>
          <pc:docMk/>
          <pc:sldMk cId="0" sldId="265"/>
        </pc:sldMkLst>
        <pc:picChg chg="mod">
          <ac:chgData name="Diogo Loureiro Jurema" userId="9dfde3f0-34dd-48c5-90ef-eaf27597f482" providerId="ADAL" clId="{DE8B2332-A18B-4EF2-BAA1-B1DE2B96225D}" dt="2019-10-17T13:19:03.121" v="19" actId="1076"/>
          <ac:picMkLst>
            <pc:docMk/>
            <pc:sldMk cId="0" sldId="265"/>
            <ac:picMk id="32770" creationId="{00000000-0000-0000-0000-000000000000}"/>
          </ac:picMkLst>
        </pc:picChg>
      </pc:sldChg>
      <pc:sldChg chg="modSp">
        <pc:chgData name="Diogo Loureiro Jurema" userId="9dfde3f0-34dd-48c5-90ef-eaf27597f482" providerId="ADAL" clId="{DE8B2332-A18B-4EF2-BAA1-B1DE2B96225D}" dt="2019-10-17T13:19:27.304" v="25" actId="27636"/>
        <pc:sldMkLst>
          <pc:docMk/>
          <pc:sldMk cId="0" sldId="274"/>
        </pc:sldMkLst>
        <pc:spChg chg="mod">
          <ac:chgData name="Diogo Loureiro Jurema" userId="9dfde3f0-34dd-48c5-90ef-eaf27597f482" providerId="ADAL" clId="{DE8B2332-A18B-4EF2-BAA1-B1DE2B96225D}" dt="2019-10-17T13:19:27.304" v="25" actId="27636"/>
          <ac:spMkLst>
            <pc:docMk/>
            <pc:sldMk cId="0" sldId="274"/>
            <ac:spMk id="3" creationId="{00000000-0000-0000-0000-000000000000}"/>
          </ac:spMkLst>
        </pc:spChg>
      </pc:sldChg>
      <pc:sldChg chg="modSp">
        <pc:chgData name="Diogo Loureiro Jurema" userId="9dfde3f0-34dd-48c5-90ef-eaf27597f482" providerId="ADAL" clId="{DE8B2332-A18B-4EF2-BAA1-B1DE2B96225D}" dt="2019-10-17T13:19:56.778" v="31" actId="1076"/>
        <pc:sldMkLst>
          <pc:docMk/>
          <pc:sldMk cId="0" sldId="275"/>
        </pc:sldMkLst>
        <pc:picChg chg="mod modCrop">
          <ac:chgData name="Diogo Loureiro Jurema" userId="9dfde3f0-34dd-48c5-90ef-eaf27597f482" providerId="ADAL" clId="{DE8B2332-A18B-4EF2-BAA1-B1DE2B96225D}" dt="2019-10-17T13:19:56.778" v="31" actId="1076"/>
          <ac:picMkLst>
            <pc:docMk/>
            <pc:sldMk cId="0" sldId="275"/>
            <ac:picMk id="34818" creationId="{00000000-0000-0000-0000-000000000000}"/>
          </ac:picMkLst>
        </pc:picChg>
      </pc:sldChg>
      <pc:sldChg chg="delSp modSp">
        <pc:chgData name="Diogo Loureiro Jurema" userId="9dfde3f0-34dd-48c5-90ef-eaf27597f482" providerId="ADAL" clId="{DE8B2332-A18B-4EF2-BAA1-B1DE2B96225D}" dt="2019-10-17T13:20:29.636" v="38" actId="478"/>
        <pc:sldMkLst>
          <pc:docMk/>
          <pc:sldMk cId="0" sldId="276"/>
        </pc:sldMkLst>
        <pc:spChg chg="del">
          <ac:chgData name="Diogo Loureiro Jurema" userId="9dfde3f0-34dd-48c5-90ef-eaf27597f482" providerId="ADAL" clId="{DE8B2332-A18B-4EF2-BAA1-B1DE2B96225D}" dt="2019-10-17T13:20:29.636" v="38" actId="478"/>
          <ac:spMkLst>
            <pc:docMk/>
            <pc:sldMk cId="0" sldId="276"/>
            <ac:spMk id="2" creationId="{00000000-0000-0000-0000-000000000000}"/>
          </ac:spMkLst>
        </pc:spChg>
        <pc:picChg chg="mod modCrop">
          <ac:chgData name="Diogo Loureiro Jurema" userId="9dfde3f0-34dd-48c5-90ef-eaf27597f482" providerId="ADAL" clId="{DE8B2332-A18B-4EF2-BAA1-B1DE2B96225D}" dt="2019-10-17T13:20:25.595" v="37" actId="1076"/>
          <ac:picMkLst>
            <pc:docMk/>
            <pc:sldMk cId="0" sldId="276"/>
            <ac:picMk id="35842" creationId="{00000000-0000-0000-0000-000000000000}"/>
          </ac:picMkLst>
        </pc:picChg>
      </pc:sldChg>
      <pc:sldChg chg="addSp delSp modSp">
        <pc:chgData name="Diogo Loureiro Jurema" userId="9dfde3f0-34dd-48c5-90ef-eaf27597f482" providerId="ADAL" clId="{DE8B2332-A18B-4EF2-BAA1-B1DE2B96225D}" dt="2019-10-17T13:20:44.662" v="42" actId="478"/>
        <pc:sldMkLst>
          <pc:docMk/>
          <pc:sldMk cId="0" sldId="277"/>
        </pc:sldMkLst>
        <pc:spChg chg="add del mod">
          <ac:chgData name="Diogo Loureiro Jurema" userId="9dfde3f0-34dd-48c5-90ef-eaf27597f482" providerId="ADAL" clId="{DE8B2332-A18B-4EF2-BAA1-B1DE2B96225D}" dt="2019-10-17T13:20:44.662" v="42" actId="478"/>
          <ac:spMkLst>
            <pc:docMk/>
            <pc:sldMk cId="0" sldId="277"/>
            <ac:spMk id="5" creationId="{B7EB3535-13DA-4281-8F5B-DD82FC0BD7F1}"/>
          </ac:spMkLst>
        </pc:spChg>
        <pc:picChg chg="add del mod">
          <ac:chgData name="Diogo Loureiro Jurema" userId="9dfde3f0-34dd-48c5-90ef-eaf27597f482" providerId="ADAL" clId="{DE8B2332-A18B-4EF2-BAA1-B1DE2B96225D}" dt="2019-10-17T13:20:44.662" v="42" actId="478"/>
          <ac:picMkLst>
            <pc:docMk/>
            <pc:sldMk cId="0" sldId="277"/>
            <ac:picMk id="4" creationId="{00000000-0000-0000-0000-000000000000}"/>
          </ac:picMkLst>
        </pc:picChg>
      </pc:sldChg>
      <pc:sldChg chg="modSp modAnim">
        <pc:chgData name="Diogo Loureiro Jurema" userId="9dfde3f0-34dd-48c5-90ef-eaf27597f482" providerId="ADAL" clId="{DE8B2332-A18B-4EF2-BAA1-B1DE2B96225D}" dt="2019-10-17T13:22:07.262" v="74" actId="1036"/>
        <pc:sldMkLst>
          <pc:docMk/>
          <pc:sldMk cId="0" sldId="278"/>
        </pc:sldMkLst>
        <pc:spChg chg="mod">
          <ac:chgData name="Diogo Loureiro Jurema" userId="9dfde3f0-34dd-48c5-90ef-eaf27597f482" providerId="ADAL" clId="{DE8B2332-A18B-4EF2-BAA1-B1DE2B96225D}" dt="2019-10-17T13:21:03.573" v="48" actId="1035"/>
          <ac:spMkLst>
            <pc:docMk/>
            <pc:sldMk cId="0" sldId="278"/>
            <ac:spMk id="2" creationId="{00000000-0000-0000-0000-000000000000}"/>
          </ac:spMkLst>
        </pc:spChg>
        <pc:spChg chg="mod">
          <ac:chgData name="Diogo Loureiro Jurema" userId="9dfde3f0-34dd-48c5-90ef-eaf27597f482" providerId="ADAL" clId="{DE8B2332-A18B-4EF2-BAA1-B1DE2B96225D}" dt="2019-10-17T13:22:07.262" v="74" actId="1036"/>
          <ac:spMkLst>
            <pc:docMk/>
            <pc:sldMk cId="0" sldId="278"/>
            <ac:spMk id="3" creationId="{00000000-0000-0000-0000-000000000000}"/>
          </ac:spMkLst>
        </pc:spChg>
      </pc:sldChg>
      <pc:sldMasterChg chg="addSp delSp modSp">
        <pc:chgData name="Diogo Loureiro Jurema" userId="9dfde3f0-34dd-48c5-90ef-eaf27597f482" providerId="ADAL" clId="{DE8B2332-A18B-4EF2-BAA1-B1DE2B96225D}" dt="2019-10-17T13:18:30.457" v="11" actId="1076"/>
        <pc:sldMasterMkLst>
          <pc:docMk/>
          <pc:sldMasterMk cId="0" sldId="2147483648"/>
        </pc:sldMasterMkLst>
        <pc:spChg chg="del">
          <ac:chgData name="Diogo Loureiro Jurema" userId="9dfde3f0-34dd-48c5-90ef-eaf27597f482" providerId="ADAL" clId="{DE8B2332-A18B-4EF2-BAA1-B1DE2B96225D}" dt="2019-10-17T13:18:21.666" v="9" actId="478"/>
          <ac:spMkLst>
            <pc:docMk/>
            <pc:sldMasterMk cId="0" sldId="2147483648"/>
            <ac:spMk id="4" creationId="{00000000-0000-0000-0000-000000000000}"/>
          </ac:spMkLst>
        </pc:spChg>
        <pc:picChg chg="add mod">
          <ac:chgData name="Diogo Loureiro Jurema" userId="9dfde3f0-34dd-48c5-90ef-eaf27597f482" providerId="ADAL" clId="{DE8B2332-A18B-4EF2-BAA1-B1DE2B96225D}" dt="2019-10-17T13:18:30.457" v="11" actId="1076"/>
          <ac:picMkLst>
            <pc:docMk/>
            <pc:sldMasterMk cId="0" sldId="2147483648"/>
            <ac:picMk id="7" creationId="{D550C4C3-1958-49C9-8927-0A6419E2E605}"/>
          </ac:picMkLst>
        </pc:picChg>
      </pc:sldMasterChg>
    </pc:docChg>
  </pc:docChgLst>
  <pc:docChgLst>
    <pc:chgData name="Tove Eriksson" userId="fd4bf3dc-9314-482f-8100-a10a36654583" providerId="ADAL" clId="{60A44D7C-91A2-4899-B0F0-E2CF52308A81}"/>
  </pc:docChgLst>
  <pc:docChgLst>
    <pc:chgData name="Tove Eriksson" userId="S::tove.eriksson@redr.org.uk::fd4bf3dc-9314-482f-8100-a10a36654583" providerId="AD" clId="Web-{C38CBF2F-4B46-4DBB-EEB6-999F4E3A29EE}"/>
  </pc:docChgLst>
  <pc:docChgLst>
    <pc:chgData name="Tove Eriksson" userId="fd4bf3dc-9314-482f-8100-a10a36654583" providerId="ADAL" clId="{08457C8B-3F27-4637-927B-D163DDD932C4}"/>
  </pc:docChgLst>
  <pc:docChgLst>
    <pc:chgData clId="Web-{99B05DD0-F00F-480D-984B-E920CD5F45B9}"/>
  </pc:docChgLst>
  <pc:docChgLst>
    <pc:chgData clId="Web-{5F6E46F7-39F4-4A3F-B82B-28DADA928D64}"/>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7848DF4-A051-4D14-A6BA-006723A08AEF}" type="datetimeFigureOut">
              <a:rPr lang="en-US" smtClean="0"/>
              <a:pPr/>
              <a:t>10/17/2019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0C646B1-9A04-4EFC-B9ED-8430CD020AB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0C646B1-9A04-4EFC-B9ED-8430CD020ABF}"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689BB8-7FBF-4D51-A358-589C48D88971}"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Trainer-</a:t>
            </a:r>
            <a:r>
              <a:rPr lang="en-US" b="1" baseline="0" dirty="0"/>
              <a:t> this slide is hidden. Use as you see fit.</a:t>
            </a:r>
          </a:p>
          <a:p>
            <a:r>
              <a:rPr lang="en-US" sz="1200" b="0" kern="1200" baseline="0" dirty="0">
                <a:solidFill>
                  <a:schemeClr val="tx1"/>
                </a:solidFill>
                <a:latin typeface="+mn-lt"/>
                <a:ea typeface="+mn-ea"/>
                <a:cs typeface="+mn-cs"/>
              </a:rPr>
              <a:t>UNICEF’s program guidance for early childhood development - PD/guidance/2017/001</a:t>
            </a:r>
            <a:endParaRPr lang="en-US" dirty="0"/>
          </a:p>
        </p:txBody>
      </p:sp>
      <p:sp>
        <p:nvSpPr>
          <p:cNvPr id="4" name="Slide Number Placeholder 3"/>
          <p:cNvSpPr>
            <a:spLocks noGrp="1"/>
          </p:cNvSpPr>
          <p:nvPr>
            <p:ph type="sldNum" sz="quarter" idx="10"/>
          </p:nvPr>
        </p:nvSpPr>
        <p:spPr/>
        <p:txBody>
          <a:bodyPr/>
          <a:lstStyle/>
          <a:p>
            <a:fld id="{F3689BB8-7FBF-4D51-A358-589C48D88971}"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Trainer-</a:t>
            </a:r>
            <a:r>
              <a:rPr lang="en-US" b="1" baseline="0" dirty="0"/>
              <a:t> this slide is hidden. Use as you see fit.</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baseline="0" dirty="0">
                <a:solidFill>
                  <a:schemeClr val="tx1"/>
                </a:solidFill>
                <a:latin typeface="+mn-lt"/>
                <a:ea typeface="+mn-ea"/>
                <a:cs typeface="+mn-cs"/>
              </a:rPr>
              <a:t>UNICEF’s program guidance for early childhood development - PD/guidance/2017/001</a:t>
            </a:r>
            <a:endParaRPr lang="en-US" dirty="0"/>
          </a:p>
          <a:p>
            <a:endParaRPr lang="en-US" dirty="0"/>
          </a:p>
        </p:txBody>
      </p:sp>
      <p:sp>
        <p:nvSpPr>
          <p:cNvPr id="4" name="Slide Number Placeholder 3"/>
          <p:cNvSpPr>
            <a:spLocks noGrp="1"/>
          </p:cNvSpPr>
          <p:nvPr>
            <p:ph type="sldNum" sz="quarter" idx="10"/>
          </p:nvPr>
        </p:nvSpPr>
        <p:spPr/>
        <p:txBody>
          <a:bodyPr/>
          <a:lstStyle/>
          <a:p>
            <a:fld id="{F3689BB8-7FBF-4D51-A358-589C48D88971}"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Trainer-</a:t>
            </a:r>
            <a:r>
              <a:rPr lang="en-US" b="1" baseline="0" dirty="0"/>
              <a:t> this slide is hidden. Use as you see fit.</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Examples of Suggested Entry Points for ECD Interventions</a:t>
            </a:r>
            <a:r>
              <a:rPr lang="en-US" sz="1200" kern="1200" baseline="30000" dirty="0">
                <a:solidFill>
                  <a:schemeClr val="tx1"/>
                </a:solidFill>
                <a:latin typeface="+mn-lt"/>
                <a:ea typeface="+mn-ea"/>
                <a:cs typeface="+mn-cs"/>
              </a:rPr>
              <a:t>4</a:t>
            </a:r>
            <a:endParaRPr lang="en-US" dirty="0"/>
          </a:p>
        </p:txBody>
      </p:sp>
      <p:sp>
        <p:nvSpPr>
          <p:cNvPr id="4" name="Slide Number Placeholder 3"/>
          <p:cNvSpPr>
            <a:spLocks noGrp="1"/>
          </p:cNvSpPr>
          <p:nvPr>
            <p:ph type="sldNum" sz="quarter" idx="10"/>
          </p:nvPr>
        </p:nvSpPr>
        <p:spPr/>
        <p:txBody>
          <a:bodyPr/>
          <a:lstStyle/>
          <a:p>
            <a:fld id="{F3689BB8-7FBF-4D51-A358-589C48D88971}"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Nutrition and ECD staff should be:</a:t>
            </a:r>
          </a:p>
          <a:p>
            <a:pPr lvl="1"/>
            <a:r>
              <a:rPr lang="en-US" dirty="0"/>
              <a:t> knowledgeable of key nutrition and ECD principles and messages </a:t>
            </a:r>
          </a:p>
          <a:p>
            <a:pPr lvl="1"/>
            <a:r>
              <a:rPr lang="en-US" dirty="0"/>
              <a:t>understand when and where to refer children and their caregivers to each other’s services, and </a:t>
            </a:r>
          </a:p>
          <a:p>
            <a:pPr lvl="1"/>
            <a:r>
              <a:rPr lang="en-US"/>
              <a:t>when to integrate these messages and services in to each other’s programs</a:t>
            </a:r>
          </a:p>
          <a:p>
            <a:endParaRPr lang="en-US"/>
          </a:p>
        </p:txBody>
      </p:sp>
      <p:sp>
        <p:nvSpPr>
          <p:cNvPr id="4" name="Slide Number Placeholder 3"/>
          <p:cNvSpPr>
            <a:spLocks noGrp="1"/>
          </p:cNvSpPr>
          <p:nvPr>
            <p:ph type="sldNum" sz="quarter" idx="10"/>
          </p:nvPr>
        </p:nvSpPr>
        <p:spPr/>
        <p:txBody>
          <a:bodyPr/>
          <a:lstStyle/>
          <a:p>
            <a:fld id="{30C646B1-9A04-4EFC-B9ED-8430CD020ABF}" type="slidenum">
              <a:rPr lang="en-US" smtClean="0"/>
              <a:pPr/>
              <a:t>15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51A1ACB2-5D97-463E-A8A4-CE2BB76462FF}"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0C646B1-9A04-4EFC-B9ED-8430CD020ABF}"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u="sng" kern="1200" dirty="0" err="1">
                <a:solidFill>
                  <a:schemeClr val="tx1"/>
                </a:solidFill>
                <a:latin typeface="+mn-lt"/>
                <a:ea typeface="+mn-ea"/>
                <a:cs typeface="+mn-cs"/>
              </a:rPr>
              <a:t>Deworming</a:t>
            </a:r>
            <a:r>
              <a:rPr lang="en-US" sz="1200" b="1" u="sng" kern="1200" dirty="0">
                <a:solidFill>
                  <a:schemeClr val="tx1"/>
                </a:solidFill>
                <a:latin typeface="+mn-lt"/>
                <a:ea typeface="+mn-ea"/>
                <a:cs typeface="+mn-cs"/>
              </a:rPr>
              <a:t> and Micronutrient Supplementation</a:t>
            </a:r>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Worms and include </a:t>
            </a:r>
            <a:r>
              <a:rPr lang="en-US" sz="1200" kern="1200" dirty="0" err="1">
                <a:solidFill>
                  <a:schemeClr val="tx1"/>
                </a:solidFill>
                <a:latin typeface="+mn-lt"/>
                <a:ea typeface="+mn-ea"/>
                <a:cs typeface="+mn-cs"/>
              </a:rPr>
              <a:t>schistosomes</a:t>
            </a:r>
            <a:r>
              <a:rPr lang="en-US" sz="1200" kern="1200" dirty="0">
                <a:solidFill>
                  <a:schemeClr val="tx1"/>
                </a:solidFill>
                <a:latin typeface="+mn-lt"/>
                <a:ea typeface="+mn-ea"/>
                <a:cs typeface="+mn-cs"/>
              </a:rPr>
              <a:t> and soil-transmitted </a:t>
            </a:r>
            <a:r>
              <a:rPr lang="en-US" sz="1200" kern="1200" dirty="0" err="1">
                <a:solidFill>
                  <a:schemeClr val="tx1"/>
                </a:solidFill>
                <a:latin typeface="+mn-lt"/>
                <a:ea typeface="+mn-ea"/>
                <a:cs typeface="+mn-cs"/>
              </a:rPr>
              <a:t>helminth</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Schistosome</a:t>
            </a:r>
            <a:r>
              <a:rPr lang="en-US" sz="1200" kern="1200" dirty="0">
                <a:solidFill>
                  <a:schemeClr val="tx1"/>
                </a:solidFill>
                <a:latin typeface="+mn-lt"/>
                <a:ea typeface="+mn-ea"/>
                <a:cs typeface="+mn-cs"/>
              </a:rPr>
              <a:t> and soil-transmitted </a:t>
            </a:r>
            <a:r>
              <a:rPr lang="en-US" sz="1200" kern="1200" dirty="0" err="1">
                <a:solidFill>
                  <a:schemeClr val="tx1"/>
                </a:solidFill>
                <a:latin typeface="+mn-lt"/>
                <a:ea typeface="+mn-ea"/>
                <a:cs typeface="+mn-cs"/>
              </a:rPr>
              <a:t>helminth</a:t>
            </a:r>
            <a:r>
              <a:rPr lang="en-US" sz="1200" kern="1200" dirty="0">
                <a:solidFill>
                  <a:schemeClr val="tx1"/>
                </a:solidFill>
                <a:latin typeface="+mn-lt"/>
                <a:ea typeface="+mn-ea"/>
                <a:cs typeface="+mn-cs"/>
              </a:rPr>
              <a:t> infections are among the most common infections in developing countries and can impair nutritional status by causing internal bleeding which can lead to loss of iron and anemia; </a:t>
            </a:r>
            <a:r>
              <a:rPr lang="en-US" sz="1200" kern="1200" dirty="0" err="1">
                <a:solidFill>
                  <a:schemeClr val="tx1"/>
                </a:solidFill>
                <a:latin typeface="+mn-lt"/>
                <a:ea typeface="+mn-ea"/>
                <a:cs typeface="+mn-cs"/>
              </a:rPr>
              <a:t>malabsorption</a:t>
            </a:r>
            <a:r>
              <a:rPr lang="en-US" sz="1200" kern="1200" dirty="0">
                <a:solidFill>
                  <a:schemeClr val="tx1"/>
                </a:solidFill>
                <a:latin typeface="+mn-lt"/>
                <a:ea typeface="+mn-ea"/>
                <a:cs typeface="+mn-cs"/>
              </a:rPr>
              <a:t> of nutrients; diarrhea; and loss of appetite which can lead to a reduction in energy intake. Infections can also cause cognitive impairment. The nutritional impairment caused by </a:t>
            </a:r>
            <a:r>
              <a:rPr lang="en-US" sz="1200" kern="1200" dirty="0" err="1">
                <a:solidFill>
                  <a:schemeClr val="tx1"/>
                </a:solidFill>
                <a:latin typeface="+mn-lt"/>
                <a:ea typeface="+mn-ea"/>
                <a:cs typeface="+mn-cs"/>
              </a:rPr>
              <a:t>schistosome</a:t>
            </a:r>
            <a:r>
              <a:rPr lang="en-US" sz="1200" kern="1200" dirty="0">
                <a:solidFill>
                  <a:schemeClr val="tx1"/>
                </a:solidFill>
                <a:latin typeface="+mn-lt"/>
                <a:ea typeface="+mn-ea"/>
                <a:cs typeface="+mn-cs"/>
              </a:rPr>
              <a:t> and soil-transmitted </a:t>
            </a:r>
            <a:r>
              <a:rPr lang="en-US" sz="1200" kern="1200" dirty="0" err="1">
                <a:solidFill>
                  <a:schemeClr val="tx1"/>
                </a:solidFill>
                <a:latin typeface="+mn-lt"/>
                <a:ea typeface="+mn-ea"/>
                <a:cs typeface="+mn-cs"/>
              </a:rPr>
              <a:t>helminth</a:t>
            </a:r>
            <a:r>
              <a:rPr lang="en-US" sz="1200" kern="1200" dirty="0">
                <a:solidFill>
                  <a:schemeClr val="tx1"/>
                </a:solidFill>
                <a:latin typeface="+mn-lt"/>
                <a:ea typeface="+mn-ea"/>
                <a:cs typeface="+mn-cs"/>
              </a:rPr>
              <a:t> infections during childhood has been shown to have a significant impact on growth and development of children. Periodic treatment (</a:t>
            </a:r>
            <a:r>
              <a:rPr lang="en-US" sz="1200" kern="1200" dirty="0" err="1">
                <a:solidFill>
                  <a:schemeClr val="tx1"/>
                </a:solidFill>
                <a:latin typeface="+mn-lt"/>
                <a:ea typeface="+mn-ea"/>
                <a:cs typeface="+mn-cs"/>
              </a:rPr>
              <a:t>deworming</a:t>
            </a:r>
            <a:r>
              <a:rPr lang="en-US" sz="1200" kern="1200" dirty="0">
                <a:solidFill>
                  <a:schemeClr val="tx1"/>
                </a:solidFill>
                <a:latin typeface="+mn-lt"/>
                <a:ea typeface="+mn-ea"/>
                <a:cs typeface="+mn-cs"/>
              </a:rPr>
              <a:t>) of children together with improvement of water and sanitation, and health education can reduce the transmission of </a:t>
            </a:r>
            <a:r>
              <a:rPr lang="en-US" sz="1200" kern="1200" dirty="0" err="1">
                <a:solidFill>
                  <a:schemeClr val="tx1"/>
                </a:solidFill>
                <a:latin typeface="+mn-lt"/>
                <a:ea typeface="+mn-ea"/>
                <a:cs typeface="+mn-cs"/>
              </a:rPr>
              <a:t>schistosome</a:t>
            </a:r>
            <a:r>
              <a:rPr lang="en-US" sz="1200" kern="1200" dirty="0">
                <a:solidFill>
                  <a:schemeClr val="tx1"/>
                </a:solidFill>
                <a:latin typeface="+mn-lt"/>
                <a:ea typeface="+mn-ea"/>
                <a:cs typeface="+mn-cs"/>
              </a:rPr>
              <a:t> and soil-transmitted </a:t>
            </a:r>
            <a:r>
              <a:rPr lang="en-US" sz="1200" kern="1200" dirty="0" err="1">
                <a:solidFill>
                  <a:schemeClr val="tx1"/>
                </a:solidFill>
                <a:latin typeface="+mn-lt"/>
                <a:ea typeface="+mn-ea"/>
                <a:cs typeface="+mn-cs"/>
              </a:rPr>
              <a:t>helminth</a:t>
            </a:r>
            <a:r>
              <a:rPr lang="en-US" sz="1200" kern="1200" dirty="0">
                <a:solidFill>
                  <a:schemeClr val="tx1"/>
                </a:solidFill>
                <a:latin typeface="+mn-lt"/>
                <a:ea typeface="+mn-ea"/>
                <a:cs typeface="+mn-cs"/>
              </a:rPr>
              <a:t> infection</a:t>
            </a:r>
            <a:endParaRPr lang="en-US" dirty="0"/>
          </a:p>
          <a:p>
            <a:endParaRPr lang="en-US" dirty="0"/>
          </a:p>
        </p:txBody>
      </p:sp>
      <p:sp>
        <p:nvSpPr>
          <p:cNvPr id="4" name="Slide Number Placeholder 3"/>
          <p:cNvSpPr>
            <a:spLocks noGrp="1"/>
          </p:cNvSpPr>
          <p:nvPr>
            <p:ph type="sldNum" sz="quarter" idx="10"/>
          </p:nvPr>
        </p:nvSpPr>
        <p:spPr/>
        <p:txBody>
          <a:bodyPr/>
          <a:lstStyle/>
          <a:p>
            <a:fld id="{30C646B1-9A04-4EFC-B9ED-8430CD020ABF}"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kern="1200" dirty="0">
                <a:solidFill>
                  <a:schemeClr val="tx1"/>
                </a:solidFill>
                <a:latin typeface="+mn-lt"/>
                <a:ea typeface="+mn-ea"/>
                <a:cs typeface="+mn-cs"/>
              </a:rPr>
              <a:t>School gardens have two main objectives; increasing dietary diversity through increasing availability and access to nutritious food products in the school meals and to teach student about agriculture and transfer agriculture skills to students so they can replicate gardens in their households. Animal husbandry focusing on chickens and small ruminants increase access to protein in the school feeding program but will also allow transfer of skills to students and their families. </a:t>
            </a:r>
          </a:p>
          <a:p>
            <a:endParaRPr lang="en-US" sz="1200" kern="1200" dirty="0">
              <a:solidFill>
                <a:schemeClr val="tx1"/>
              </a:solidFill>
              <a:latin typeface="+mn-lt"/>
              <a:ea typeface="+mn-ea"/>
              <a:cs typeface="+mn-cs"/>
            </a:endParaRPr>
          </a:p>
          <a:p>
            <a:pPr lvl="0"/>
            <a:r>
              <a:rPr lang="en-US" sz="1200" b="1" u="sng" kern="1200" dirty="0">
                <a:solidFill>
                  <a:schemeClr val="tx1"/>
                </a:solidFill>
                <a:latin typeface="+mn-lt"/>
                <a:ea typeface="+mn-ea"/>
                <a:cs typeface="+mn-cs"/>
              </a:rPr>
              <a:t>Nutrition, Psychosocial Support, Health, and Hygiene Behavioral Change:</a:t>
            </a:r>
            <a:endParaRPr lang="en-US" sz="1200" b="1" kern="1200" dirty="0">
              <a:solidFill>
                <a:schemeClr val="tx1"/>
              </a:solidFill>
              <a:latin typeface="+mn-lt"/>
              <a:ea typeface="+mn-ea"/>
              <a:cs typeface="+mn-cs"/>
            </a:endParaRPr>
          </a:p>
          <a:p>
            <a:r>
              <a:rPr lang="en-US" sz="1200" kern="1200" dirty="0">
                <a:solidFill>
                  <a:schemeClr val="tx1"/>
                </a:solidFill>
                <a:latin typeface="+mn-lt"/>
                <a:ea typeface="+mn-ea"/>
                <a:cs typeface="+mn-cs"/>
              </a:rPr>
              <a:t>The main objective of nutrition, health, and hygiene education is the teach school children about the importance of hand washing after defecation and general hygiene; the importance of preventing diseases and seeking treatment as early as possible when ill; and the importance of a well-balanced diet to prevent them from becoming malnourished. This is especially important for adolescent girls who should have an optimal nutrition status before they get pregnant to give birth to a healthy baby.</a:t>
            </a:r>
            <a:endParaRPr lang="en-US" sz="1100" kern="1200" dirty="0">
              <a:solidFill>
                <a:schemeClr val="tx1"/>
              </a:solidFill>
              <a:latin typeface="+mn-lt"/>
              <a:ea typeface="+mn-ea"/>
              <a:cs typeface="+mn-cs"/>
            </a:endParaRPr>
          </a:p>
          <a:p>
            <a:endParaRPr lang="en-US" dirty="0"/>
          </a:p>
          <a:p>
            <a:pPr lvl="0"/>
            <a:r>
              <a:rPr lang="en-US" sz="1200" b="1" u="sng" kern="1200" dirty="0">
                <a:solidFill>
                  <a:schemeClr val="tx1"/>
                </a:solidFill>
                <a:latin typeface="+mn-lt"/>
                <a:ea typeface="+mn-ea"/>
                <a:cs typeface="+mn-cs"/>
              </a:rPr>
              <a:t>Community Mobilization:</a:t>
            </a:r>
            <a:endParaRPr lang="en-US" sz="1200" b="1" kern="1200" dirty="0">
              <a:solidFill>
                <a:schemeClr val="tx1"/>
              </a:solidFill>
              <a:latin typeface="+mn-lt"/>
              <a:ea typeface="+mn-ea"/>
              <a:cs typeface="+mn-cs"/>
            </a:endParaRPr>
          </a:p>
          <a:p>
            <a:r>
              <a:rPr lang="en-US" sz="1200" kern="1200" dirty="0">
                <a:solidFill>
                  <a:schemeClr val="tx1"/>
                </a:solidFill>
                <a:latin typeface="+mn-lt"/>
                <a:ea typeface="+mn-ea"/>
                <a:cs typeface="+mn-cs"/>
              </a:rPr>
              <a:t>Community mobilization is important to ensure that the school feeding activities are known and endorsed by the communities to increase coverage. In addition community involvement creates more ownership and is a step towards a sustainable program. Furthermore community mobilization is important to maintain or improve a high attendance rate by following-up with children who dropped out of schools. In addition, mobilizing key figures in the community in support of the school, the feeding program and the nutrition, health, and hygiene activities will endorse these activities and will ensure that the children are hearing the same messages from these important figures in the community as the ones they hear at school. This will also ensure that the messages are communicated to the community at large.</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30C646B1-9A04-4EFC-B9ED-8430CD020ABF}"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Grantham-McGregor, S., Fernald L., Kagawa, R. and Walker, S., (2014) Effects of integrated child development and nutrition interventions on child/ development and nutritional status. </a:t>
            </a:r>
            <a:r>
              <a:rPr lang="en-US" sz="1200" i="1" kern="1200" dirty="0">
                <a:solidFill>
                  <a:schemeClr val="tx1"/>
                </a:solidFill>
                <a:latin typeface="+mn-lt"/>
                <a:ea typeface="+mn-ea"/>
                <a:cs typeface="+mn-cs"/>
              </a:rPr>
              <a:t>Ann. N.Y. Acad. Sci</a:t>
            </a:r>
            <a:r>
              <a:rPr lang="en-US" sz="1200" kern="1200" dirty="0">
                <a:solidFill>
                  <a:schemeClr val="tx1"/>
                </a:solidFill>
                <a:latin typeface="+mn-lt"/>
                <a:ea typeface="+mn-ea"/>
                <a:cs typeface="+mn-cs"/>
              </a:rPr>
              <a:t>., 1308: 11–32</a:t>
            </a:r>
            <a:endParaRPr lang="en-US" dirty="0"/>
          </a:p>
        </p:txBody>
      </p:sp>
      <p:sp>
        <p:nvSpPr>
          <p:cNvPr id="4" name="Slide Number Placeholder 3"/>
          <p:cNvSpPr>
            <a:spLocks noGrp="1"/>
          </p:cNvSpPr>
          <p:nvPr>
            <p:ph type="sldNum" sz="quarter" idx="10"/>
          </p:nvPr>
        </p:nvSpPr>
        <p:spPr/>
        <p:txBody>
          <a:bodyPr/>
          <a:lstStyle/>
          <a:p>
            <a:fld id="{F3689BB8-7FBF-4D51-A358-589C48D88971}"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Supporting</a:t>
            </a:r>
          </a:p>
          <a:p>
            <a:r>
              <a:rPr lang="en-US" b="1" dirty="0"/>
              <a:t>Trainer- this slide is hidden. Use as you see appropriate</a:t>
            </a:r>
          </a:p>
          <a:p>
            <a:endParaRPr lang="en-US" b="1" dirty="0"/>
          </a:p>
          <a:p>
            <a:r>
              <a:rPr lang="en-US" b="1" dirty="0"/>
              <a:t>Domains of Nurturing Care For Children To Reach Their Development Potentials</a:t>
            </a:r>
            <a:r>
              <a:rPr lang="en-US" sz="1200" b="0" kern="1200" baseline="0" dirty="0">
                <a:solidFill>
                  <a:schemeClr val="tx1"/>
                </a:solidFill>
                <a:latin typeface="+mn-lt"/>
                <a:ea typeface="+mn-ea"/>
                <a:cs typeface="+mn-cs"/>
              </a:rPr>
              <a:t> </a:t>
            </a:r>
          </a:p>
          <a:p>
            <a:r>
              <a:rPr lang="en-US" sz="1200" b="0" kern="1200" baseline="0" dirty="0">
                <a:solidFill>
                  <a:schemeClr val="tx1"/>
                </a:solidFill>
                <a:latin typeface="+mn-lt"/>
                <a:ea typeface="+mn-ea"/>
                <a:cs typeface="+mn-cs"/>
              </a:rPr>
              <a:t>UNICEF’s program guidance for early childhood development - PD/guidance/2017/001 </a:t>
            </a:r>
            <a:endParaRPr lang="en-US" b="0" dirty="0"/>
          </a:p>
        </p:txBody>
      </p:sp>
      <p:sp>
        <p:nvSpPr>
          <p:cNvPr id="4" name="Slide Number Placeholder 3"/>
          <p:cNvSpPr>
            <a:spLocks noGrp="1"/>
          </p:cNvSpPr>
          <p:nvPr>
            <p:ph type="sldNum" sz="quarter" idx="10"/>
          </p:nvPr>
        </p:nvSpPr>
        <p:spPr/>
        <p:txBody>
          <a:bodyPr/>
          <a:lstStyle/>
          <a:p>
            <a:fld id="{F3689BB8-7FBF-4D51-A358-589C48D88971}"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sz="1200" b="0" i="1" kern="1200" baseline="0" dirty="0">
                <a:solidFill>
                  <a:schemeClr val="tx1"/>
                </a:solidFill>
                <a:latin typeface="+mn-lt"/>
                <a:ea typeface="+mn-ea"/>
                <a:cs typeface="+mn-cs"/>
              </a:rPr>
              <a:t>1. Integrate the key facts of the impact of early childhood development activities and simple messages on how to do them into ALL nutritional materials: </a:t>
            </a:r>
            <a:r>
              <a:rPr lang="en-US" sz="1200" b="0" i="0" kern="1200" baseline="0" dirty="0">
                <a:solidFill>
                  <a:schemeClr val="tx1"/>
                </a:solidFill>
                <a:latin typeface="+mn-lt"/>
                <a:ea typeface="+mn-ea"/>
                <a:cs typeface="+mn-cs"/>
              </a:rPr>
              <a:t>Currently stimulation and enhancing emotional responsiveness are not seen as an essential part of feeding activities and are rarely mentioned. Psychosocial activity is seen as a separate domain associated with protection. This perception can easily be changed by briefly flagging the topic and adding key messages in all reports and training materials on nutrition. National and international Infant and Young Child Feeding (IYCF) guidelines should always contain a section on this topic. </a:t>
            </a:r>
          </a:p>
          <a:p>
            <a:r>
              <a:rPr lang="en-US" sz="1200" b="0" i="1" kern="1200" baseline="0" dirty="0">
                <a:solidFill>
                  <a:schemeClr val="tx1"/>
                </a:solidFill>
                <a:latin typeface="+mn-lt"/>
                <a:ea typeface="+mn-ea"/>
                <a:cs typeface="+mn-cs"/>
              </a:rPr>
              <a:t>2. One to one counseling</a:t>
            </a:r>
            <a:r>
              <a:rPr lang="en-US" sz="1200" b="0" i="1" kern="1200" baseline="30000" dirty="0">
                <a:solidFill>
                  <a:schemeClr val="tx1"/>
                </a:solidFill>
                <a:latin typeface="+mn-lt"/>
                <a:ea typeface="+mn-ea"/>
                <a:cs typeface="+mn-cs"/>
              </a:rPr>
              <a:t>*</a:t>
            </a:r>
            <a:r>
              <a:rPr lang="en-US" sz="1200" b="0" i="1" kern="1200" baseline="0" dirty="0">
                <a:solidFill>
                  <a:schemeClr val="tx1"/>
                </a:solidFill>
                <a:latin typeface="+mn-lt"/>
                <a:ea typeface="+mn-ea"/>
                <a:cs typeface="+mn-cs"/>
              </a:rPr>
              <a:t>* while weighing/assessing child and handing out supplements: </a:t>
            </a:r>
            <a:r>
              <a:rPr lang="en-US" sz="1200" b="0" i="0" kern="1200" baseline="0" dirty="0">
                <a:solidFill>
                  <a:schemeClr val="tx1"/>
                </a:solidFill>
                <a:latin typeface="+mn-lt"/>
                <a:ea typeface="+mn-ea"/>
                <a:cs typeface="+mn-cs"/>
              </a:rPr>
              <a:t>All nutrition and associated volunteer staff who have direct contact with mothers can be trained to provide simple health messages to give to the mother while discussing other familiar topics. For example messages on the importance of breast feeding can be combined with messages on how it provides the opportunity to show warmth and love and communicate through singing, touch, and facial expression. The care provided in this way is as vital as the breast milk as both are needed.</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1" kern="1200" baseline="0" dirty="0">
                <a:solidFill>
                  <a:schemeClr val="tx1"/>
                </a:solidFill>
                <a:latin typeface="+mn-lt"/>
                <a:ea typeface="+mn-ea"/>
                <a:cs typeface="+mn-cs"/>
              </a:rPr>
              <a:t>3. Interactive health messaging with mothers/caregivers queuing to receive supplements: </a:t>
            </a:r>
            <a:r>
              <a:rPr lang="en-US" sz="1200" b="0" i="0" kern="1200" baseline="0" dirty="0">
                <a:solidFill>
                  <a:schemeClr val="tx1"/>
                </a:solidFill>
                <a:latin typeface="+mn-lt"/>
                <a:ea typeface="+mn-ea"/>
                <a:cs typeface="+mn-cs"/>
              </a:rPr>
              <a:t>Many SFP and OTP sites already use the opportunity provided by waiting mothers  and caregivers to deliver health messages to promote good hygiene, proper nutrition etc. Simple messages on infant stimulation and early child development can be delivered in the same way using large pictorial cards and interactive method</a:t>
            </a:r>
            <a:r>
              <a:rPr lang="en-US" sz="1200" b="0" kern="1200" baseline="0" dirty="0">
                <a:solidFill>
                  <a:schemeClr val="tx1"/>
                </a:solidFill>
                <a:latin typeface="+mn-lt"/>
                <a:ea typeface="+mn-ea"/>
                <a:cs typeface="+mn-cs"/>
              </a:rPr>
              <a:t>s. </a:t>
            </a:r>
            <a:r>
              <a:rPr lang="en-US" dirty="0"/>
              <a:t>supplements, specifically Mother/caregiver and baby groups at OTP and SFP sites. This will also be implemented through home visits, community participation and child participation.</a:t>
            </a:r>
          </a:p>
          <a:p>
            <a:endParaRPr lang="en-US" sz="1200" b="0" kern="1200" baseline="0" dirty="0">
              <a:solidFill>
                <a:schemeClr val="tx1"/>
              </a:solidFill>
              <a:latin typeface="+mn-lt"/>
              <a:ea typeface="+mn-ea"/>
              <a:cs typeface="+mn-cs"/>
            </a:endParaRP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Ideally an emergency nutrition </a:t>
            </a:r>
            <a:r>
              <a:rPr lang="en-US" sz="1200" b="0" kern="1200" baseline="0" dirty="0" err="1">
                <a:solidFill>
                  <a:schemeClr val="tx1"/>
                </a:solidFill>
                <a:latin typeface="+mn-lt"/>
                <a:ea typeface="+mn-ea"/>
                <a:cs typeface="+mn-cs"/>
              </a:rPr>
              <a:t>programme</a:t>
            </a:r>
            <a:r>
              <a:rPr lang="en-US" sz="1200" b="0" kern="1200" baseline="0" dirty="0">
                <a:solidFill>
                  <a:schemeClr val="tx1"/>
                </a:solidFill>
                <a:latin typeface="+mn-lt"/>
                <a:ea typeface="+mn-ea"/>
                <a:cs typeface="+mn-cs"/>
              </a:rPr>
              <a:t> should include an ECD specialist as part of the team who is responsible for working with the nutrition coordinator to ensure an integrated approach and train nutrition and psychosocial staff and volunteers in early child development activities. Psychosocial staff/volunteers could be recruited directly from the community and could have a nutrition, health or education background. For example they could be kindergarten teachers, or traditional birth attendants. ECD program integration has also worked successfully when mothers and caregivers with limited formal education have been given direct training to act as group facilitators, mentors and peer educators. </a:t>
            </a:r>
          </a:p>
          <a:p>
            <a:endParaRPr lang="en-US" sz="1200" b="0" i="1" kern="1200" baseline="0" dirty="0">
              <a:solidFill>
                <a:schemeClr val="tx1"/>
              </a:solidFill>
              <a:latin typeface="+mn-lt"/>
              <a:ea typeface="+mn-ea"/>
              <a:cs typeface="+mn-cs"/>
            </a:endParaRPr>
          </a:p>
          <a:p>
            <a:r>
              <a:rPr lang="en-US" sz="1200" b="0" i="1" kern="1200" baseline="0" dirty="0">
                <a:solidFill>
                  <a:schemeClr val="tx1"/>
                </a:solidFill>
                <a:latin typeface="+mn-lt"/>
                <a:ea typeface="+mn-ea"/>
                <a:cs typeface="+mn-cs"/>
              </a:rPr>
              <a:t>Mother/caregiver and baby groups at OTP and SFP sites: </a:t>
            </a:r>
            <a:r>
              <a:rPr lang="en-US" sz="1200" b="0" i="0" kern="1200" baseline="0" dirty="0">
                <a:solidFill>
                  <a:schemeClr val="tx1"/>
                </a:solidFill>
                <a:latin typeface="+mn-lt"/>
                <a:ea typeface="+mn-ea"/>
                <a:cs typeface="+mn-cs"/>
              </a:rPr>
              <a:t>Mothers/caregivers and babies can be invited to attend mother and baby groups on the same day that they collect nutritional supplements, if safe, clean, baby friendly spaces are created. This can be done by demarcating dedicated time in existing child friendly spaces, or establishing separate baby tents. </a:t>
            </a:r>
            <a:r>
              <a:rPr lang="en-US" sz="1200" b="0" kern="1200" baseline="0" dirty="0">
                <a:solidFill>
                  <a:schemeClr val="tx1"/>
                </a:solidFill>
                <a:latin typeface="+mn-lt"/>
                <a:ea typeface="+mn-ea"/>
                <a:cs typeface="+mn-cs"/>
              </a:rPr>
              <a:t>Mother/caregiver and baby groups not only enhance maternal knowledge and practice of early childhood development activities, they also increase connections between women and break down feelings of isolation. This aspect of providing direct and continuing social support is probably one of the key elements in improving maternal mood and fostering resilience. The baby tent also provides a safe space for babies to interact with their caregivers, for caregivers to watch and learn from each other, and for babies to interact and play with one another. The groups can become self sustaining. They provide a place for parents to meet and develop their own agendas, including topics like domestic violence. Mother/caregiver and baby groups can also be run at hospital sites and within stabilization centers. The advantage here is that because of the mother’s continual presence, groups can be run on a daily basis, with a new group of mothers/caregivers each week. It should be emphasized that other caregivers including older sibs, grandparents and fathers are welcome in the group. </a:t>
            </a:r>
          </a:p>
          <a:p>
            <a:r>
              <a:rPr lang="en-US" sz="1200" b="0" i="1" kern="1200" baseline="0" dirty="0">
                <a:solidFill>
                  <a:schemeClr val="tx1"/>
                </a:solidFill>
                <a:latin typeface="+mn-lt"/>
                <a:ea typeface="+mn-ea"/>
                <a:cs typeface="+mn-cs"/>
              </a:rPr>
              <a:t>Home visits: </a:t>
            </a:r>
            <a:r>
              <a:rPr lang="en-US" sz="1200" b="0" i="0" kern="1200" baseline="0" dirty="0">
                <a:solidFill>
                  <a:schemeClr val="tx1"/>
                </a:solidFill>
                <a:latin typeface="+mn-lt"/>
                <a:ea typeface="+mn-ea"/>
                <a:cs typeface="+mn-cs"/>
              </a:rPr>
              <a:t>Visiting a parent and child in their own home or tent allows for an integrated holistic approach tailored to that infant or young child’s needs. This is particularly beneficial for infants with developmental delays or disabilities, who may need additional individual attention. These children should also be included in and have access to group activities. Nutrition, health, hygiene, and enhancing infant stimulation and responsive interactive parenting can all be addressed in a supportive manner with the parent. Home visits provide an opportunity to praise good parenting and feeding practice and model additional ideas. </a:t>
            </a:r>
          </a:p>
          <a:p>
            <a:r>
              <a:rPr lang="en-US" sz="1200" b="0" i="1" kern="1200" baseline="0" dirty="0">
                <a:solidFill>
                  <a:schemeClr val="tx1"/>
                </a:solidFill>
                <a:latin typeface="+mn-lt"/>
                <a:ea typeface="+mn-ea"/>
                <a:cs typeface="+mn-cs"/>
              </a:rPr>
              <a:t>Community participation</a:t>
            </a:r>
            <a:r>
              <a:rPr lang="en-US" sz="1200" b="0" i="0" kern="1200" baseline="0" dirty="0">
                <a:solidFill>
                  <a:schemeClr val="tx1"/>
                </a:solidFill>
                <a:latin typeface="+mn-lt"/>
                <a:ea typeface="+mn-ea"/>
                <a:cs typeface="+mn-cs"/>
              </a:rPr>
              <a:t>: communities should always be engaged in the discussing, planning, decision making, implementing, monitoring and evaluating of all these early childhood development activities from the outset. Open discussion meetings can be advertised and held at OTP sites on non feeding days for example, to explain the ideas and agree best methods of programming. This will also help get the message out about the importance of these activities.</a:t>
            </a:r>
          </a:p>
          <a:p>
            <a:r>
              <a:rPr lang="en-US" sz="1200" b="0" i="1" kern="1200" baseline="0" dirty="0">
                <a:solidFill>
                  <a:schemeClr val="tx1"/>
                </a:solidFill>
                <a:latin typeface="+mn-lt"/>
                <a:ea typeface="+mn-ea"/>
                <a:cs typeface="+mn-cs"/>
              </a:rPr>
              <a:t>Child Participation: Young children are active agents in their own development process</a:t>
            </a:r>
            <a:endParaRPr lang="en-US" dirty="0"/>
          </a:p>
          <a:p>
            <a:endParaRPr lang="en-US" dirty="0"/>
          </a:p>
        </p:txBody>
      </p:sp>
      <p:sp>
        <p:nvSpPr>
          <p:cNvPr id="4" name="Slide Number Placeholder 3"/>
          <p:cNvSpPr>
            <a:spLocks noGrp="1"/>
          </p:cNvSpPr>
          <p:nvPr>
            <p:ph type="sldNum" sz="quarter" idx="10"/>
          </p:nvPr>
        </p:nvSpPr>
        <p:spPr/>
        <p:txBody>
          <a:bodyPr/>
          <a:lstStyle/>
          <a:p>
            <a:fld id="{F3689BB8-7FBF-4D51-A358-589C48D88971}"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There are several ECD</a:t>
            </a:r>
            <a:r>
              <a:rPr lang="en-US" baseline="0" dirty="0"/>
              <a:t> interventions that result in improving nutritional status and preventing wasting and stunting. These should be considered within strategies to prevent malnutrition and address both care giver’s behaviors and child interactions with the environment, decreasing risk of infection and fostering positive caregiver-child interactions</a:t>
            </a:r>
            <a:endParaRPr lang="en-US" dirty="0"/>
          </a:p>
        </p:txBody>
      </p:sp>
      <p:sp>
        <p:nvSpPr>
          <p:cNvPr id="4" name="Slide Number Placeholder 3"/>
          <p:cNvSpPr>
            <a:spLocks noGrp="1"/>
          </p:cNvSpPr>
          <p:nvPr>
            <p:ph type="sldNum" sz="quarter" idx="10"/>
          </p:nvPr>
        </p:nvSpPr>
        <p:spPr/>
        <p:txBody>
          <a:bodyPr/>
          <a:lstStyle/>
          <a:p>
            <a:fld id="{F3689BB8-7FBF-4D51-A358-589C48D88971}"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FF95C91-47BA-4353-B160-227AA1354ECD}" type="datetimeFigureOut">
              <a:rPr lang="en-US" smtClean="0"/>
              <a:pPr/>
              <a:t>10/17/2019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3D3A92-3500-40F5-8E2D-4296BE2E876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FF95C91-47BA-4353-B160-227AA1354ECD}" type="datetimeFigureOut">
              <a:rPr lang="en-US" smtClean="0"/>
              <a:pPr/>
              <a:t>10/17/2019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3D3A92-3500-40F5-8E2D-4296BE2E876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FF95C91-47BA-4353-B160-227AA1354ECD}" type="datetimeFigureOut">
              <a:rPr lang="en-US" smtClean="0"/>
              <a:pPr/>
              <a:t>10/17/2019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3D3A92-3500-40F5-8E2D-4296BE2E876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FF95C91-47BA-4353-B160-227AA1354ECD}" type="datetimeFigureOut">
              <a:rPr lang="en-US" smtClean="0"/>
              <a:pPr/>
              <a:t>10/17/2019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3D3A92-3500-40F5-8E2D-4296BE2E876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FF95C91-47BA-4353-B160-227AA1354ECD}" type="datetimeFigureOut">
              <a:rPr lang="en-US" smtClean="0"/>
              <a:pPr/>
              <a:t>10/17/2019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3D3A92-3500-40F5-8E2D-4296BE2E876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FF95C91-47BA-4353-B160-227AA1354ECD}" type="datetimeFigureOut">
              <a:rPr lang="en-US" smtClean="0"/>
              <a:pPr/>
              <a:t>10/17/2019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3D3A92-3500-40F5-8E2D-4296BE2E876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EFF95C91-47BA-4353-B160-227AA1354ECD}" type="datetimeFigureOut">
              <a:rPr lang="en-US" smtClean="0"/>
              <a:pPr/>
              <a:t>10/17/2019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3D3A92-3500-40F5-8E2D-4296BE2E876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EFF95C91-47BA-4353-B160-227AA1354ECD}" type="datetimeFigureOut">
              <a:rPr lang="en-US" smtClean="0"/>
              <a:pPr/>
              <a:t>10/17/2019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3D3A92-3500-40F5-8E2D-4296BE2E876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EFF95C91-47BA-4353-B160-227AA1354ECD}" type="datetimeFigureOut">
              <a:rPr lang="en-US" smtClean="0"/>
              <a:pPr/>
              <a:t>10/17/2019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43D3A92-3500-40F5-8E2D-4296BE2E876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FF95C91-47BA-4353-B160-227AA1354ECD}" type="datetimeFigureOut">
              <a:rPr lang="en-US" smtClean="0"/>
              <a:pPr/>
              <a:t>10/17/2019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3D3A92-3500-40F5-8E2D-4296BE2E876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FF95C91-47BA-4353-B160-227AA1354ECD}" type="datetimeFigureOut">
              <a:rPr lang="en-US" smtClean="0"/>
              <a:pPr/>
              <a:t>10/17/2019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3D3A92-3500-40F5-8E2D-4296BE2E876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3D3A92-3500-40F5-8E2D-4296BE2E8767}" type="slidenum">
              <a:rPr lang="en-US" smtClean="0"/>
              <a:pPr/>
              <a:t>‹#›</a:t>
            </a:fld>
            <a:endParaRPr lang="en-US"/>
          </a:p>
        </p:txBody>
      </p:sp>
      <p:pic>
        <p:nvPicPr>
          <p:cNvPr id="7" name="Picture 6">
            <a:extLst>
              <a:ext uri="{FF2B5EF4-FFF2-40B4-BE49-F238E27FC236}">
                <a16:creationId xmlns:a16="http://schemas.microsoft.com/office/drawing/2014/main" id="{D550C4C3-1958-49C9-8927-0A6419E2E605}"/>
              </a:ext>
            </a:extLst>
          </p:cNvPr>
          <p:cNvPicPr/>
          <p:nvPr userDrawn="1"/>
        </p:nvPicPr>
        <p:blipFill>
          <a:blip r:embed="rId13">
            <a:extLst>
              <a:ext uri="{28A0092B-C50C-407E-A947-70E740481C1C}">
                <a14:useLocalDpi xmlns:a14="http://schemas.microsoft.com/office/drawing/2010/main" val="0"/>
              </a:ext>
            </a:extLst>
          </a:blip>
          <a:stretch>
            <a:fillRect/>
          </a:stretch>
        </p:blipFill>
        <p:spPr>
          <a:xfrm>
            <a:off x="457200" y="6356350"/>
            <a:ext cx="1271904" cy="37592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171" name="Picture 3"/>
          <p:cNvPicPr>
            <a:picLocks noChangeAspect="1" noChangeArrowheads="1"/>
          </p:cNvPicPr>
          <p:nvPr/>
        </p:nvPicPr>
        <p:blipFill>
          <a:blip r:embed="rId3" cstate="print"/>
          <a:srcRect/>
          <a:stretch>
            <a:fillRect/>
          </a:stretch>
        </p:blipFill>
        <p:spPr bwMode="auto">
          <a:xfrm>
            <a:off x="7391400" y="6011178"/>
            <a:ext cx="1404550" cy="536941"/>
          </a:xfrm>
          <a:prstGeom prst="rect">
            <a:avLst/>
          </a:prstGeom>
          <a:noFill/>
          <a:ln w="9525">
            <a:noFill/>
            <a:miter lim="800000"/>
            <a:headEnd/>
            <a:tailEnd/>
          </a:ln>
        </p:spPr>
      </p:pic>
      <p:sp>
        <p:nvSpPr>
          <p:cNvPr id="8" name="Title 1">
            <a:extLst>
              <a:ext uri="{FF2B5EF4-FFF2-40B4-BE49-F238E27FC236}">
                <a16:creationId xmlns:a16="http://schemas.microsoft.com/office/drawing/2014/main" id="{A4D4482C-1659-476D-B6A7-2F052213C033}"/>
              </a:ext>
            </a:extLst>
          </p:cNvPr>
          <p:cNvSpPr>
            <a:spLocks noGrp="1"/>
          </p:cNvSpPr>
          <p:nvPr>
            <p:ph type="ctrTitle"/>
          </p:nvPr>
        </p:nvSpPr>
        <p:spPr>
          <a:xfrm>
            <a:off x="685800" y="2130425"/>
            <a:ext cx="7772400" cy="1470025"/>
          </a:xfrm>
          <a:solidFill>
            <a:schemeClr val="accent4">
              <a:lumMod val="60000"/>
              <a:lumOff val="40000"/>
            </a:schemeClr>
          </a:solidFill>
        </p:spPr>
        <p:style>
          <a:lnRef idx="3">
            <a:schemeClr val="lt1"/>
          </a:lnRef>
          <a:fillRef idx="1">
            <a:schemeClr val="accent4"/>
          </a:fillRef>
          <a:effectRef idx="1">
            <a:schemeClr val="accent4"/>
          </a:effectRef>
          <a:fontRef idx="minor">
            <a:schemeClr val="lt1"/>
          </a:fontRef>
        </p:style>
        <p:txBody>
          <a:bodyPr/>
          <a:lstStyle/>
          <a:p>
            <a:r>
              <a:rPr lang="en-US" b="1" dirty="0">
                <a:solidFill>
                  <a:schemeClr val="tx1"/>
                </a:solidFill>
              </a:rPr>
              <a:t>Integrated Programming</a:t>
            </a:r>
          </a:p>
        </p:txBody>
      </p:sp>
      <p:sp>
        <p:nvSpPr>
          <p:cNvPr id="9" name="Subtitle 2">
            <a:extLst>
              <a:ext uri="{FF2B5EF4-FFF2-40B4-BE49-F238E27FC236}">
                <a16:creationId xmlns:a16="http://schemas.microsoft.com/office/drawing/2014/main" id="{4CCD0632-4A39-4540-9B86-52842FD09B53}"/>
              </a:ext>
            </a:extLst>
          </p:cNvPr>
          <p:cNvSpPr>
            <a:spLocks noGrp="1"/>
          </p:cNvSpPr>
          <p:nvPr>
            <p:ph type="subTitle" idx="1"/>
          </p:nvPr>
        </p:nvSpPr>
        <p:spPr>
          <a:xfrm>
            <a:off x="1295399" y="3733800"/>
            <a:ext cx="6400800" cy="914400"/>
          </a:xfrm>
          <a:solidFill>
            <a:schemeClr val="accent4">
              <a:lumMod val="60000"/>
              <a:lumOff val="40000"/>
            </a:schemeClr>
          </a:solidFill>
        </p:spPr>
        <p:style>
          <a:lnRef idx="3">
            <a:schemeClr val="lt1"/>
          </a:lnRef>
          <a:fillRef idx="1">
            <a:schemeClr val="accent4"/>
          </a:fillRef>
          <a:effectRef idx="1">
            <a:schemeClr val="accent4"/>
          </a:effectRef>
          <a:fontRef idx="minor">
            <a:schemeClr val="lt1"/>
          </a:fontRef>
        </p:style>
        <p:txBody>
          <a:bodyPr>
            <a:normAutofit/>
          </a:bodyPr>
          <a:lstStyle/>
          <a:p>
            <a:r>
              <a:rPr lang="en-US" sz="4000" b="1" dirty="0">
                <a:solidFill>
                  <a:schemeClr val="tx1"/>
                </a:solidFill>
              </a:rPr>
              <a:t>Education and ECD</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a:ln>
            <a:solidFill>
              <a:srgbClr val="7030A0"/>
            </a:solidFill>
          </a:ln>
        </p:spPr>
        <p:txBody>
          <a:bodyPr>
            <a:normAutofit fontScale="90000"/>
          </a:bodyPr>
          <a:lstStyle/>
          <a:p>
            <a:r>
              <a:rPr lang="en-US" b="1" dirty="0"/>
              <a:t>Integrating Nutrition into ECD-How</a:t>
            </a:r>
          </a:p>
        </p:txBody>
      </p:sp>
      <p:sp>
        <p:nvSpPr>
          <p:cNvPr id="3" name="Content Placeholder 2"/>
          <p:cNvSpPr>
            <a:spLocks noGrp="1"/>
          </p:cNvSpPr>
          <p:nvPr>
            <p:ph idx="1"/>
          </p:nvPr>
        </p:nvSpPr>
        <p:spPr>
          <a:xfrm>
            <a:off x="457200" y="1219200"/>
            <a:ext cx="8229600" cy="4876800"/>
          </a:xfrm>
          <a:ln>
            <a:solidFill>
              <a:schemeClr val="accent1"/>
            </a:solidFill>
          </a:ln>
        </p:spPr>
        <p:txBody>
          <a:bodyPr>
            <a:normAutofit fontScale="92500" lnSpcReduction="10000"/>
          </a:bodyPr>
          <a:lstStyle/>
          <a:p>
            <a:pPr marL="0">
              <a:buNone/>
            </a:pPr>
            <a:r>
              <a:rPr lang="en-US" dirty="0"/>
              <a:t>Specific nutrition messages or activities that can be integrated into ECD projects</a:t>
            </a:r>
          </a:p>
          <a:p>
            <a:pPr lvl="0"/>
            <a:r>
              <a:rPr lang="en-US" dirty="0"/>
              <a:t>Importance of Exclusive Breast Feeding (EBF)</a:t>
            </a:r>
          </a:p>
          <a:p>
            <a:pPr lvl="0"/>
            <a:r>
              <a:rPr lang="en-US" dirty="0"/>
              <a:t>Early initiation of breast feeding (BF) (within one hour or birth)</a:t>
            </a:r>
          </a:p>
          <a:p>
            <a:pPr lvl="0"/>
            <a:r>
              <a:rPr lang="en-US" dirty="0"/>
              <a:t>Continued BF for 2 years</a:t>
            </a:r>
          </a:p>
          <a:p>
            <a:pPr lvl="0"/>
            <a:r>
              <a:rPr lang="en-US" dirty="0"/>
              <a:t>Timely introduction of appropriate complementary foods at 6 months of age</a:t>
            </a:r>
          </a:p>
          <a:p>
            <a:pPr lvl="0"/>
            <a:r>
              <a:rPr lang="en-US" dirty="0"/>
              <a:t>Signs of severe acute malnutrition and where to refer</a:t>
            </a:r>
          </a:p>
        </p:txBody>
      </p:sp>
      <p:sp>
        <p:nvSpPr>
          <p:cNvPr id="5" name="Rectangle 4"/>
          <p:cNvSpPr/>
          <p:nvPr/>
        </p:nvSpPr>
        <p:spPr>
          <a:xfrm>
            <a:off x="4453217" y="3244334"/>
            <a:ext cx="237566" cy="369332"/>
          </a:xfrm>
          <a:prstGeom prst="rect">
            <a:avLst/>
          </a:prstGeom>
        </p:spPr>
        <p:txBody>
          <a:bodyPr wrap="none">
            <a:spAutoFit/>
          </a:bodyPr>
          <a:lstStyle/>
          <a:p>
            <a:r>
              <a:rPr lang="en-US"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4818" name="Picture 2"/>
          <p:cNvPicPr>
            <a:picLocks noGrp="1" noChangeAspect="1" noChangeArrowheads="1"/>
          </p:cNvPicPr>
          <p:nvPr>
            <p:ph idx="1"/>
          </p:nvPr>
        </p:nvPicPr>
        <p:blipFill rotWithShape="1">
          <a:blip r:embed="rId3" cstate="print"/>
          <a:srcRect l="4419" t="5935" r="5073" b="11111"/>
          <a:stretch/>
        </p:blipFill>
        <p:spPr bwMode="auto">
          <a:xfrm>
            <a:off x="381000" y="533400"/>
            <a:ext cx="8382000" cy="5562600"/>
          </a:xfrm>
          <a:prstGeom prst="rect">
            <a:avLst/>
          </a:prstGeom>
          <a:noFill/>
          <a:ln w="9525">
            <a:noFill/>
            <a:miter lim="800000"/>
            <a:headEnd/>
            <a:tailEnd/>
          </a:ln>
        </p:spPr>
      </p:pic>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5842" name="Picture 2"/>
          <p:cNvPicPr>
            <a:picLocks noGrp="1" noChangeAspect="1" noChangeArrowheads="1"/>
          </p:cNvPicPr>
          <p:nvPr>
            <p:ph idx="1"/>
          </p:nvPr>
        </p:nvPicPr>
        <p:blipFill rotWithShape="1">
          <a:blip r:embed="rId3" cstate="print"/>
          <a:srcRect l="4545" t="6711" r="3636" b="14456"/>
          <a:stretch/>
        </p:blipFill>
        <p:spPr bwMode="auto">
          <a:xfrm>
            <a:off x="723900" y="990600"/>
            <a:ext cx="7696200" cy="5105401"/>
          </a:xfrm>
          <a:prstGeom prst="rect">
            <a:avLst/>
          </a:prstGeom>
          <a:noFill/>
          <a:ln w="9525">
            <a:noFill/>
            <a:miter lim="800000"/>
            <a:headEnd/>
            <a:tailEnd/>
          </a:ln>
        </p:spPr>
      </p:pic>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p:cNvPicPr>
          <p:nvPr>
            <p:ph idx="1"/>
          </p:nvPr>
        </p:nvPicPr>
        <p:blipFill rotWithShape="1">
          <a:blip r:embed="rId3" cstate="print">
            <a:extLst>
              <a:ext uri="{28A0092B-C50C-407E-A947-70E740481C1C}">
                <a14:useLocalDpi xmlns:a14="http://schemas.microsoft.com/office/drawing/2010/main" val="0"/>
              </a:ext>
            </a:extLst>
          </a:blip>
          <a:srcRect t="6563"/>
          <a:stretch/>
        </p:blipFill>
        <p:spPr bwMode="auto">
          <a:xfrm>
            <a:off x="266700" y="297216"/>
            <a:ext cx="8610600" cy="5867400"/>
          </a:xfrm>
          <a:prstGeom prst="rect">
            <a:avLst/>
          </a:prstGeom>
          <a:noFill/>
          <a:ln>
            <a:noFill/>
          </a:ln>
          <a:extLst>
            <a:ext uri="{53640926-AAD7-44D8-BBD7-CCE9431645EC}">
              <a14:shadowObscured xmlns:a14="http://schemas.microsoft.com/office/drawing/2010/main"/>
            </a:ext>
          </a:extLst>
        </p:spPr>
      </p:pic>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534400" cy="609600"/>
          </a:xfrm>
          <a:ln>
            <a:solidFill>
              <a:srgbClr val="7030A0"/>
            </a:solidFill>
          </a:ln>
        </p:spPr>
        <p:txBody>
          <a:bodyPr>
            <a:normAutofit fontScale="90000"/>
          </a:bodyPr>
          <a:lstStyle/>
          <a:p>
            <a:r>
              <a:rPr lang="en-US" b="1" dirty="0"/>
              <a:t>Monitoring and Evaluation</a:t>
            </a:r>
          </a:p>
        </p:txBody>
      </p:sp>
      <p:sp>
        <p:nvSpPr>
          <p:cNvPr id="3" name="Content Placeholder 2"/>
          <p:cNvSpPr>
            <a:spLocks noGrp="1"/>
          </p:cNvSpPr>
          <p:nvPr>
            <p:ph idx="1"/>
          </p:nvPr>
        </p:nvSpPr>
        <p:spPr>
          <a:xfrm>
            <a:off x="304801" y="663222"/>
            <a:ext cx="8534400" cy="5565423"/>
          </a:xfrm>
          <a:ln>
            <a:solidFill>
              <a:srgbClr val="7030A0"/>
            </a:solidFill>
          </a:ln>
        </p:spPr>
        <p:txBody>
          <a:bodyPr>
            <a:noAutofit/>
          </a:bodyPr>
          <a:lstStyle/>
          <a:p>
            <a:pPr lvl="0">
              <a:buNone/>
            </a:pPr>
            <a:r>
              <a:rPr lang="en-US" sz="2400" dirty="0"/>
              <a:t>Examples of indicators for use in integrated nutrition and ECD projects:</a:t>
            </a:r>
          </a:p>
          <a:p>
            <a:pPr lvl="0"/>
            <a:r>
              <a:rPr lang="en-US" sz="2400" dirty="0"/>
              <a:t>Number of staff (health, nutrition) and ECD volunteers trained on ECD and infant stimulation</a:t>
            </a:r>
          </a:p>
          <a:p>
            <a:pPr lvl="0"/>
            <a:r>
              <a:rPr lang="en-US" sz="2400" dirty="0"/>
              <a:t>Number of ECD staff trained on IYCF and SAM identification and referral</a:t>
            </a:r>
          </a:p>
          <a:p>
            <a:pPr lvl="0"/>
            <a:r>
              <a:rPr lang="en-US" sz="2400" dirty="0"/>
              <a:t>Package of integrated nutrition and ECD materials developed/adapted</a:t>
            </a:r>
          </a:p>
          <a:p>
            <a:pPr lvl="0"/>
            <a:r>
              <a:rPr lang="en-US" sz="2400" dirty="0"/>
              <a:t>Number  of caregivers counseled on optimal IYCF practices by ECD staff</a:t>
            </a:r>
          </a:p>
          <a:p>
            <a:pPr lvl="0"/>
            <a:r>
              <a:rPr lang="en-US" sz="2400" dirty="0"/>
              <a:t>Number of SAM children referred by ECD staff to CMAM programs</a:t>
            </a:r>
          </a:p>
          <a:p>
            <a:r>
              <a:rPr lang="en-US" sz="2400" dirty="0"/>
              <a:t>Children of mothers trained in ECD show improved cognitive and emotional development and better health &amp; nutrition outcomes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additive="base">
                                        <p:cTn id="4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a:ln>
            <a:solidFill>
              <a:srgbClr val="7030A0"/>
            </a:solidFill>
          </a:ln>
        </p:spPr>
        <p:txBody>
          <a:bodyPr>
            <a:normAutofit fontScale="90000"/>
          </a:bodyPr>
          <a:lstStyle/>
          <a:p>
            <a:r>
              <a:rPr lang="en-US" b="1" dirty="0"/>
              <a:t>Take Home Messages</a:t>
            </a:r>
          </a:p>
        </p:txBody>
      </p:sp>
      <p:sp>
        <p:nvSpPr>
          <p:cNvPr id="3" name="Content Placeholder 2"/>
          <p:cNvSpPr>
            <a:spLocks noGrp="1"/>
          </p:cNvSpPr>
          <p:nvPr>
            <p:ph idx="1"/>
          </p:nvPr>
        </p:nvSpPr>
        <p:spPr>
          <a:xfrm>
            <a:off x="457200" y="1143000"/>
            <a:ext cx="8229600" cy="4983163"/>
          </a:xfrm>
          <a:ln>
            <a:solidFill>
              <a:schemeClr val="tx1"/>
            </a:solidFill>
          </a:ln>
        </p:spPr>
        <p:txBody>
          <a:bodyPr>
            <a:normAutofit fontScale="92500" lnSpcReduction="20000"/>
          </a:bodyPr>
          <a:lstStyle/>
          <a:p>
            <a:r>
              <a:rPr lang="en-US" dirty="0"/>
              <a:t>Child growth and brain development depend on good nutrition AND stimulation and caretaker emotional responsiveness </a:t>
            </a:r>
          </a:p>
          <a:p>
            <a:r>
              <a:rPr lang="en-US" dirty="0"/>
              <a:t>Good nutrition is critical for educational achievements</a:t>
            </a:r>
          </a:p>
          <a:p>
            <a:r>
              <a:rPr lang="en-US" dirty="0"/>
              <a:t>Nutrition and ECD staff should be:</a:t>
            </a:r>
          </a:p>
          <a:p>
            <a:pPr lvl="1"/>
            <a:r>
              <a:rPr lang="en-US" dirty="0"/>
              <a:t> knowledgeable of key nutrition and ECD principles and messages </a:t>
            </a:r>
          </a:p>
          <a:p>
            <a:pPr lvl="1"/>
            <a:r>
              <a:rPr lang="en-US" dirty="0"/>
              <a:t>understand when and where to refer children and their caregivers to each other’s services, and </a:t>
            </a:r>
          </a:p>
          <a:p>
            <a:pPr lvl="1"/>
            <a:r>
              <a:rPr lang="en-US" dirty="0"/>
              <a:t>when to integrate these messages and services in to each other’s programs</a:t>
            </a:r>
          </a:p>
          <a:p>
            <a:endParaRPr lang="en-US" dirty="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additive="base">
                                        <p:cTn id="2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 calcmode="lin" valueType="num">
                                      <p:cBhvr additive="base">
                                        <p:cTn id="3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tx1"/>
            </a:solidFill>
          </a:ln>
        </p:spPr>
        <p:txBody>
          <a:bodyPr/>
          <a:lstStyle/>
          <a:p>
            <a:r>
              <a:rPr lang="en-US" b="1" dirty="0"/>
              <a:t>Session Learning Objectives</a:t>
            </a:r>
          </a:p>
        </p:txBody>
      </p:sp>
      <p:sp>
        <p:nvSpPr>
          <p:cNvPr id="3" name="Content Placeholder 2"/>
          <p:cNvSpPr>
            <a:spLocks noGrp="1"/>
          </p:cNvSpPr>
          <p:nvPr>
            <p:ph idx="1"/>
          </p:nvPr>
        </p:nvSpPr>
        <p:spPr>
          <a:xfrm>
            <a:off x="533400" y="1600200"/>
            <a:ext cx="8153400" cy="4648200"/>
          </a:xfrm>
          <a:ln>
            <a:solidFill>
              <a:schemeClr val="tx1"/>
            </a:solidFill>
          </a:ln>
        </p:spPr>
        <p:txBody>
          <a:bodyPr vert="horz" lIns="91440" tIns="45720" rIns="91440" bIns="45720" rtlCol="0" anchor="t">
            <a:normAutofit/>
          </a:bodyPr>
          <a:lstStyle/>
          <a:p>
            <a:pPr>
              <a:buNone/>
            </a:pPr>
            <a:r>
              <a:rPr lang="en-US" dirty="0"/>
              <a:t>By the end of this session, participants will be able to:</a:t>
            </a:r>
          </a:p>
          <a:p>
            <a:r>
              <a:rPr lang="en-US" dirty="0"/>
              <a:t>Describe the role that nutrition plays in education and Early Childhood Development (ECD)</a:t>
            </a:r>
            <a:endParaRPr lang="en-US" dirty="0">
              <a:cs typeface="Calibri"/>
            </a:endParaRPr>
          </a:p>
          <a:p>
            <a:endParaRPr lang="en-US" dirty="0"/>
          </a:p>
          <a:p>
            <a:r>
              <a:rPr lang="en-US" dirty="0"/>
              <a:t>Identify specific  activities for the integration of education, ECD  and nutrition interventions</a:t>
            </a:r>
          </a:p>
          <a:p>
            <a:pPr>
              <a:buNone/>
            </a:pPr>
            <a:endParaRPr lang="en-US" dirty="0"/>
          </a:p>
          <a:p>
            <a:endParaRPr lang="en-US" dirty="0"/>
          </a:p>
          <a:p>
            <a:endParaRPr lang="en-US" dirty="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tx1"/>
            </a:solidFill>
          </a:ln>
        </p:spPr>
        <p:txBody>
          <a:bodyPr>
            <a:normAutofit fontScale="90000"/>
          </a:bodyPr>
          <a:lstStyle/>
          <a:p>
            <a:r>
              <a:rPr lang="en-US" b="1" dirty="0"/>
              <a:t>Why is Nutrition Important to Education?</a:t>
            </a:r>
          </a:p>
        </p:txBody>
      </p:sp>
      <p:sp>
        <p:nvSpPr>
          <p:cNvPr id="3" name="Content Placeholder 2"/>
          <p:cNvSpPr>
            <a:spLocks noGrp="1"/>
          </p:cNvSpPr>
          <p:nvPr>
            <p:ph idx="1"/>
          </p:nvPr>
        </p:nvSpPr>
        <p:spPr>
          <a:ln>
            <a:solidFill>
              <a:schemeClr val="tx1"/>
            </a:solidFill>
          </a:ln>
        </p:spPr>
        <p:txBody>
          <a:bodyPr/>
          <a:lstStyle/>
          <a:p>
            <a:r>
              <a:rPr lang="en-US" dirty="0"/>
              <a:t>Good nutrition is important throughout the life cycle. </a:t>
            </a:r>
          </a:p>
          <a:p>
            <a:endParaRPr lang="en-US" dirty="0"/>
          </a:p>
          <a:p>
            <a:r>
              <a:rPr lang="en-US" dirty="0"/>
              <a:t>The nutritional status of school-aged children impacts their physical development, health, learning and cognitive potential, and subsequently their school attendance and educational achievement.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a:ln>
            <a:solidFill>
              <a:schemeClr val="tx1"/>
            </a:solidFill>
          </a:ln>
        </p:spPr>
        <p:txBody>
          <a:bodyPr>
            <a:normAutofit fontScale="90000"/>
          </a:bodyPr>
          <a:lstStyle/>
          <a:p>
            <a:r>
              <a:rPr lang="en-US" b="1" dirty="0"/>
              <a:t>Education- Entry Points for Nutrition</a:t>
            </a:r>
          </a:p>
        </p:txBody>
      </p:sp>
      <p:sp>
        <p:nvSpPr>
          <p:cNvPr id="3" name="Content Placeholder 2"/>
          <p:cNvSpPr>
            <a:spLocks noGrp="1"/>
          </p:cNvSpPr>
          <p:nvPr>
            <p:ph idx="1"/>
          </p:nvPr>
        </p:nvSpPr>
        <p:spPr>
          <a:xfrm>
            <a:off x="457200" y="1219200"/>
            <a:ext cx="8229600" cy="4953000"/>
          </a:xfrm>
          <a:ln>
            <a:solidFill>
              <a:schemeClr val="tx1"/>
            </a:solidFill>
          </a:ln>
        </p:spPr>
        <p:txBody>
          <a:bodyPr>
            <a:normAutofit fontScale="92500" lnSpcReduction="10000"/>
          </a:bodyPr>
          <a:lstStyle/>
          <a:p>
            <a:pPr lvl="0"/>
            <a:r>
              <a:rPr lang="en-GB" dirty="0"/>
              <a:t>Delivery point for nutrition awareness campaigns</a:t>
            </a:r>
            <a:endParaRPr lang="en-US" dirty="0"/>
          </a:p>
          <a:p>
            <a:pPr lvl="0"/>
            <a:r>
              <a:rPr lang="en-GB" dirty="0"/>
              <a:t>An opportunity to train teachers, parent associations and volunteers on preventing and identifying malnutrition in all its forms</a:t>
            </a:r>
          </a:p>
          <a:p>
            <a:pPr lvl="0"/>
            <a:r>
              <a:rPr lang="en-GB" dirty="0"/>
              <a:t>An entry point for nutrition monitoring and screening </a:t>
            </a:r>
          </a:p>
          <a:p>
            <a:pPr lvl="0"/>
            <a:r>
              <a:rPr lang="en-GB" dirty="0"/>
              <a:t>An opportunity for </a:t>
            </a:r>
            <a:r>
              <a:rPr lang="en-GB" dirty="0" err="1"/>
              <a:t>deworming</a:t>
            </a:r>
            <a:r>
              <a:rPr lang="en-GB" dirty="0"/>
              <a:t> and vitamin A supplementation</a:t>
            </a:r>
          </a:p>
          <a:p>
            <a:r>
              <a:rPr lang="en-GB" dirty="0"/>
              <a:t>An opportunity to increase food intake by providing a meal for children</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8229600" cy="4572000"/>
          </a:xfrm>
          <a:ln>
            <a:solidFill>
              <a:schemeClr val="tx1"/>
            </a:solidFill>
          </a:ln>
        </p:spPr>
        <p:txBody>
          <a:bodyPr>
            <a:normAutofit/>
          </a:bodyPr>
          <a:lstStyle/>
          <a:p>
            <a:r>
              <a:rPr lang="en-GB" dirty="0"/>
              <a:t>An opportunity to develop referral mechanism for malnutrition identified in schools</a:t>
            </a:r>
            <a:endParaRPr lang="en-US" dirty="0"/>
          </a:p>
          <a:p>
            <a:pPr lvl="0"/>
            <a:r>
              <a:rPr lang="en-GB" dirty="0"/>
              <a:t>Technical advice on key messages for Education Cluster awareness campaigns</a:t>
            </a:r>
            <a:endParaRPr lang="en-US" dirty="0"/>
          </a:p>
          <a:p>
            <a:r>
              <a:rPr lang="en-US" dirty="0"/>
              <a:t>School Gardens</a:t>
            </a:r>
          </a:p>
          <a:p>
            <a:r>
              <a:rPr lang="en-US" dirty="0"/>
              <a:t>Nutrition Education</a:t>
            </a:r>
          </a:p>
          <a:p>
            <a:r>
              <a:rPr lang="en-US" dirty="0"/>
              <a:t>Behavior Change</a:t>
            </a:r>
          </a:p>
          <a:p>
            <a:r>
              <a:rPr lang="en-US" dirty="0"/>
              <a:t>Community Mobilization</a:t>
            </a:r>
          </a:p>
        </p:txBody>
      </p:sp>
      <p:sp>
        <p:nvSpPr>
          <p:cNvPr id="4" name="Title 1"/>
          <p:cNvSpPr>
            <a:spLocks noGrp="1"/>
          </p:cNvSpPr>
          <p:nvPr>
            <p:ph type="title"/>
          </p:nvPr>
        </p:nvSpPr>
        <p:spPr>
          <a:xfrm>
            <a:off x="457200" y="274638"/>
            <a:ext cx="8229600" cy="792162"/>
          </a:xfrm>
          <a:ln>
            <a:solidFill>
              <a:schemeClr val="tx1"/>
            </a:solidFill>
          </a:ln>
        </p:spPr>
        <p:txBody>
          <a:bodyPr>
            <a:normAutofit fontScale="90000"/>
          </a:bodyPr>
          <a:lstStyle/>
          <a:p>
            <a:r>
              <a:rPr lang="en-US" b="1" dirty="0"/>
              <a:t>Education- Entry Points for Nutrition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rgbClr val="7030A0"/>
            </a:solidFill>
          </a:ln>
        </p:spPr>
        <p:txBody>
          <a:bodyPr>
            <a:normAutofit fontScale="90000"/>
          </a:bodyPr>
          <a:lstStyle/>
          <a:p>
            <a:r>
              <a:rPr lang="en-US" b="1" dirty="0"/>
              <a:t>ECD and Nutrition Integration-Definition</a:t>
            </a:r>
          </a:p>
        </p:txBody>
      </p:sp>
      <p:sp>
        <p:nvSpPr>
          <p:cNvPr id="3" name="Content Placeholder 2"/>
          <p:cNvSpPr>
            <a:spLocks noGrp="1"/>
          </p:cNvSpPr>
          <p:nvPr>
            <p:ph idx="1"/>
          </p:nvPr>
        </p:nvSpPr>
        <p:spPr>
          <a:xfrm>
            <a:off x="457200" y="1981200"/>
            <a:ext cx="8229600" cy="4114799"/>
          </a:xfrm>
          <a:ln>
            <a:solidFill>
              <a:srgbClr val="7030A0"/>
            </a:solidFill>
          </a:ln>
        </p:spPr>
        <p:txBody>
          <a:bodyPr>
            <a:normAutofit/>
          </a:bodyPr>
          <a:lstStyle/>
          <a:p>
            <a:pPr marL="0">
              <a:buNone/>
            </a:pPr>
            <a:r>
              <a:rPr lang="en-US" sz="3600" dirty="0"/>
              <a:t>Integration of ECD and Nutrition has been defined as having “both components delivered simultaneously to the same population, with the objective that they reinforce each other and are cost-effective.”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a:ln>
            <a:solidFill>
              <a:srgbClr val="7030A0"/>
            </a:solidFill>
          </a:ln>
        </p:spPr>
        <p:txBody>
          <a:bodyPr>
            <a:normAutofit fontScale="90000"/>
          </a:bodyPr>
          <a:lstStyle/>
          <a:p>
            <a:r>
              <a:rPr lang="en-US" b="1" dirty="0"/>
              <a:t>Domains of Nurturing Care</a:t>
            </a:r>
            <a:endParaRPr lang="en-US" dirty="0"/>
          </a:p>
        </p:txBody>
      </p:sp>
      <p:pic>
        <p:nvPicPr>
          <p:cNvPr id="32770" name="Picture 2"/>
          <p:cNvPicPr>
            <a:picLocks noGrp="1" noChangeAspect="1" noChangeArrowheads="1"/>
          </p:cNvPicPr>
          <p:nvPr>
            <p:ph idx="1"/>
          </p:nvPr>
        </p:nvPicPr>
        <p:blipFill>
          <a:blip r:embed="rId3" cstate="print"/>
          <a:srcRect/>
          <a:stretch>
            <a:fillRect/>
          </a:stretch>
        </p:blipFill>
        <p:spPr bwMode="auto">
          <a:xfrm>
            <a:off x="990600" y="1010356"/>
            <a:ext cx="6646427" cy="5257800"/>
          </a:xfrm>
          <a:prstGeom prst="rect">
            <a:avLst/>
          </a:prstGeom>
          <a:noFill/>
          <a:ln w="9525">
            <a:noFill/>
            <a:miter lim="800000"/>
            <a:headEnd/>
            <a:tailEnd/>
          </a:ln>
        </p:spPr>
      </p:pic>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a:ln>
            <a:solidFill>
              <a:srgbClr val="7030A0"/>
            </a:solidFill>
          </a:ln>
        </p:spPr>
        <p:txBody>
          <a:bodyPr>
            <a:normAutofit fontScale="90000"/>
          </a:bodyPr>
          <a:lstStyle/>
          <a:p>
            <a:r>
              <a:rPr lang="en-US" b="1" dirty="0"/>
              <a:t>Integrating ECD and Nutrition-How</a:t>
            </a:r>
          </a:p>
        </p:txBody>
      </p:sp>
      <p:sp>
        <p:nvSpPr>
          <p:cNvPr id="3" name="Content Placeholder 2"/>
          <p:cNvSpPr>
            <a:spLocks noGrp="1"/>
          </p:cNvSpPr>
          <p:nvPr>
            <p:ph idx="1"/>
          </p:nvPr>
        </p:nvSpPr>
        <p:spPr>
          <a:xfrm>
            <a:off x="457200" y="1143000"/>
            <a:ext cx="8229600" cy="4983163"/>
          </a:xfrm>
          <a:ln>
            <a:solidFill>
              <a:schemeClr val="tx1"/>
            </a:solidFill>
          </a:ln>
        </p:spPr>
        <p:txBody>
          <a:bodyPr>
            <a:normAutofit lnSpcReduction="10000"/>
          </a:bodyPr>
          <a:lstStyle/>
          <a:p>
            <a:pPr lvl="0"/>
            <a:r>
              <a:rPr lang="en-US" dirty="0"/>
              <a:t>Integrate the key facts of the impact of early childhood development activities and simple messages on how to do them into ALL nutritional materials</a:t>
            </a:r>
          </a:p>
          <a:p>
            <a:pPr lvl="0"/>
            <a:r>
              <a:rPr lang="en-US" dirty="0"/>
              <a:t>One to one counseling while weighing/assessing child and handing out supplements</a:t>
            </a:r>
          </a:p>
          <a:p>
            <a:r>
              <a:rPr lang="en-US" dirty="0"/>
              <a:t>Interactive health messaging with mothers/caregivers queuing to receive services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983163"/>
          </a:xfrm>
          <a:ln>
            <a:solidFill>
              <a:schemeClr val="accent1"/>
            </a:solidFill>
          </a:ln>
        </p:spPr>
        <p:txBody>
          <a:bodyPr>
            <a:normAutofit fontScale="92500" lnSpcReduction="10000"/>
          </a:bodyPr>
          <a:lstStyle/>
          <a:p>
            <a:r>
              <a:rPr lang="en-US" dirty="0"/>
              <a:t>Counseling through nutrition education and behavior change to adopt positive care and feeding behaviors and practices</a:t>
            </a:r>
          </a:p>
          <a:p>
            <a:r>
              <a:rPr lang="en-US" dirty="0"/>
              <a:t>Promoting of the consumption of quality, nutrient-dense, diverse diets </a:t>
            </a:r>
            <a:r>
              <a:rPr lang="en-US"/>
              <a:t>and complementary </a:t>
            </a:r>
            <a:r>
              <a:rPr lang="en-US" dirty="0"/>
              <a:t>foods</a:t>
            </a:r>
          </a:p>
          <a:p>
            <a:r>
              <a:rPr lang="en-US" dirty="0"/>
              <a:t>Identifying and promoting time and labor saving technologies to help reduce women’s workloads</a:t>
            </a:r>
          </a:p>
          <a:p>
            <a:r>
              <a:rPr lang="en-US" dirty="0"/>
              <a:t>When appropriate, promoting the establishment of community family-centered and or subsidized childcare-services</a:t>
            </a:r>
          </a:p>
        </p:txBody>
      </p:sp>
      <p:sp>
        <p:nvSpPr>
          <p:cNvPr id="4" name="Title 1"/>
          <p:cNvSpPr>
            <a:spLocks noGrp="1"/>
          </p:cNvSpPr>
          <p:nvPr>
            <p:ph type="title"/>
          </p:nvPr>
        </p:nvSpPr>
        <p:spPr>
          <a:xfrm>
            <a:off x="457200" y="274638"/>
            <a:ext cx="8229600" cy="639762"/>
          </a:xfrm>
          <a:ln>
            <a:solidFill>
              <a:srgbClr val="7030A0"/>
            </a:solidFill>
          </a:ln>
        </p:spPr>
        <p:txBody>
          <a:bodyPr>
            <a:normAutofit fontScale="90000"/>
          </a:bodyPr>
          <a:lstStyle/>
          <a:p>
            <a:r>
              <a:rPr lang="en-US" b="1" dirty="0"/>
              <a:t>Integrating ECD and Nutrition-How</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mso-contentType ?>
<SharedContentType xmlns="Microsoft.SharePoint.Taxonomy.ContentTypeSync" SourceId="73f51738-d318-4883-9d64-4f0bd0ccc55e" ContentTypeId="0x0101009BA85F8052A6DA4FA3E31FF9F74C6970" PreviousValue="false"/>
</file>

<file path=customXml/item2.xml><?xml version="1.0" encoding="utf-8"?>
<?mso-contentType ?>
<customXsn xmlns="http://schemas.microsoft.com/office/2006/metadata/customXsn">
  <xsnLocation/>
  <cached>True</cached>
  <openByDefault>True</openByDefault>
  <xsnScope/>
</customXsn>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p:properties xmlns:p="http://schemas.microsoft.com/office/2006/metadata/properties" xmlns:xsi="http://www.w3.org/2001/XMLSchema-instance" xmlns:pc="http://schemas.microsoft.com/office/infopath/2007/PartnerControls">
  <documentManagement>
    <ga975397408f43e4b84ec8e5a598e523 xmlns="ca283e0b-db31-4043-a2ef-b80661bf084a">
      <Terms xmlns="http://schemas.microsoft.com/office/infopath/2007/PartnerControls">
        <TermInfo xmlns="http://schemas.microsoft.com/office/infopath/2007/PartnerControls">
          <TermName xmlns="http://schemas.microsoft.com/office/infopath/2007/PartnerControls">Office of Emergency Prog.-456F</TermName>
          <TermId xmlns="http://schemas.microsoft.com/office/infopath/2007/PartnerControls">98de697e-6403-48a0-9bce-654c90399d04</TermId>
        </TermInfo>
      </Terms>
    </ga975397408f43e4b84ec8e5a598e523>
    <TaxCatchAll xmlns="ca283e0b-db31-4043-a2ef-b80661bf084a">
      <Value>133</Value>
      <Value>81</Value>
      <Value>148</Value>
      <Value>166</Value>
      <Value>10</Value>
      <Value>12</Value>
      <Value>146</Value>
      <Value>3</Value>
    </TaxCatchAll>
    <k8c968e8c72a4eda96b7e8fdbe192be2 xmlns="ca283e0b-db31-4043-a2ef-b80661bf084a">
      <Terms xmlns="http://schemas.microsoft.com/office/infopath/2007/PartnerControls"/>
    </k8c968e8c72a4eda96b7e8fdbe192be2>
    <ContentStatus xmlns="ca283e0b-db31-4043-a2ef-b80661bf084a" xsi:nil="true"/>
    <DateTransmittedEmail xmlns="ca283e0b-db31-4043-a2ef-b80661bf084a" xsi:nil="true"/>
    <SenderEmail xmlns="ca283e0b-db31-4043-a2ef-b80661bf084a" xsi:nil="true"/>
    <IconOverlay xmlns="http://schemas.microsoft.com/sharepoint/v4" xsi:nil="true"/>
    <ContentLanguage xmlns="ca283e0b-db31-4043-a2ef-b80661bf084a">English</ContentLanguage>
    <h6a71f3e574e4344bc34f3fc9dd20054 xmlns="ca283e0b-db31-4043-a2ef-b80661bf084a">
      <Terms xmlns="http://schemas.microsoft.com/office/infopath/2007/PartnerControls">
        <TermInfo xmlns="http://schemas.microsoft.com/office/infopath/2007/PartnerControls">
          <TermName xmlns="http://schemas.microsoft.com/office/infopath/2007/PartnerControls">Nutrition emergency response</TermName>
          <TermId xmlns="http://schemas.microsoft.com/office/infopath/2007/PartnerControls">e7eac636-aa3d-4db8-92d9-399d6677a2bf</TermId>
        </TermInfo>
        <TermInfo xmlns="http://schemas.microsoft.com/office/infopath/2007/PartnerControls">
          <TermName xmlns="http://schemas.microsoft.com/office/infopath/2007/PartnerControls">Nutrition Humanitarian Cluster, Coordination</TermName>
          <TermId xmlns="http://schemas.microsoft.com/office/infopath/2007/PartnerControls">414c5639-61e6-4b56-aaa5-511cdacc25c2</TermId>
        </TermInfo>
        <TermInfo xmlns="http://schemas.microsoft.com/office/infopath/2007/PartnerControls">
          <TermName xmlns="http://schemas.microsoft.com/office/infopath/2007/PartnerControls">Nutrition preparedness and risk informed programming</TermName>
          <TermId xmlns="http://schemas.microsoft.com/office/infopath/2007/PartnerControls">4ab365b7-18be-48cf-a866-cdd5f63cb150</TermId>
        </TermInfo>
        <TermInfo xmlns="http://schemas.microsoft.com/office/infopath/2007/PartnerControls">
          <TermName xmlns="http://schemas.microsoft.com/office/infopath/2007/PartnerControls">Nutrition - General</TermName>
          <TermId xmlns="http://schemas.microsoft.com/office/infopath/2007/PartnerControls">b1c25870-60a5-435f-9a83-ed5f1a11a008</TermId>
        </TermInfo>
      </Terms>
    </h6a71f3e574e4344bc34f3fc9dd20054>
    <TaxKeywordTaxHTField xmlns="5858627f-d058-4b92-9b52-677b5fd7d454">
      <Terms xmlns="http://schemas.microsoft.com/office/infopath/2007/PartnerControls">
        <TermInfo xmlns="http://schemas.microsoft.com/office/infopath/2007/PartnerControls">
          <TermName xmlns="http://schemas.microsoft.com/office/infopath/2007/PartnerControls">Intercluster</TermName>
          <TermId xmlns="http://schemas.microsoft.com/office/infopath/2007/PartnerControls">f2a967d3-0a03-4cb0-b647-e52cd91e99bb</TermId>
        </TermInfo>
        <TermInfo xmlns="http://schemas.microsoft.com/office/infopath/2007/PartnerControls">
          <TermName xmlns="http://schemas.microsoft.com/office/infopath/2007/PartnerControls">GNC</TermName>
          <TermId xmlns="http://schemas.microsoft.com/office/infopath/2007/PartnerControls">82a4199d-9c93-4d57-833f-59195f986fba</TermId>
        </TermInfo>
      </Terms>
    </TaxKeywordTaxHTField>
    <CategoryDescription xmlns="http://schemas.microsoft.com/sharepoint.v3" xsi:nil="true"/>
    <mda26ace941f4791a7314a339fee829c xmlns="ca283e0b-db31-4043-a2ef-b80661bf084a">
      <Terms xmlns="http://schemas.microsoft.com/office/infopath/2007/PartnerControls">
        <TermInfo xmlns="http://schemas.microsoft.com/office/infopath/2007/PartnerControls">
          <TermName xmlns="http://schemas.microsoft.com/office/infopath/2007/PartnerControls">Training/ instructional materials, toolkits, user guides (non-ICT)</TermName>
          <TermId xmlns="http://schemas.microsoft.com/office/infopath/2007/PartnerControls">f7254839-f39a-4063-9d34-45784defb8cb</TermId>
        </TermInfo>
      </Terms>
    </mda26ace941f4791a7314a339fee829c>
    <RecipientsEmail xmlns="ca283e0b-db31-4043-a2ef-b80661bf084a" xsi:nil="true"/>
    <WrittenBy xmlns="ca283e0b-db31-4043-a2ef-b80661bf084a">
      <UserInfo>
        <DisplayName/>
        <AccountId xsi:nil="true"/>
        <AccountType/>
      </UserInfo>
    </WrittenBy>
    <_dlc_DocId xmlns="5858627f-d058-4b92-9b52-677b5fd7d454">EMOPSGCCU-1435067120-18699</_dlc_DocId>
    <_dlc_DocIdUrl xmlns="5858627f-d058-4b92-9b52-677b5fd7d454">
      <Url>https://unicef.sharepoint.com/teams/EMOPS-GCCU/_layouts/15/DocIdRedir.aspx?ID=EMOPSGCCU-1435067120-18699</Url>
      <Description>EMOPSGCCU-1435067120-18699</Description>
    </_dlc_DocIdUrl>
  </documentManagement>
</p:properties>
</file>

<file path=customXml/item5.xml><?xml version="1.0" encoding="utf-8"?>
<?mso-contentType ?>
<FormTemplates xmlns="http://schemas.microsoft.com/sharepoint/v3/contenttype/forms">
  <Display>DocumentLibraryForm</Display>
  <Edit>DocumentLibraryForm</Edit>
  <New>DocumentLibraryForm</New>
</FormTemplates>
</file>

<file path=customXml/item6.xml><?xml version="1.0" encoding="utf-8"?>
<ct:contentTypeSchema xmlns:ct="http://schemas.microsoft.com/office/2006/metadata/contentType" xmlns:ma="http://schemas.microsoft.com/office/2006/metadata/properties/metaAttributes" ct:_="" ma:_="" ma:contentTypeName="UNICEF Document" ma:contentTypeID="0x0101009BA85F8052A6DA4FA3E31FF9F74C6970006192CA8317E1FF49B6A7FEB870A3A8D6" ma:contentTypeVersion="35" ma:contentTypeDescription="" ma:contentTypeScope="" ma:versionID="12d1c3943addee87628e412199d83abd">
  <xsd:schema xmlns:xsd="http://www.w3.org/2001/XMLSchema" xmlns:xs="http://www.w3.org/2001/XMLSchema" xmlns:p="http://schemas.microsoft.com/office/2006/metadata/properties" xmlns:ns1="http://schemas.microsoft.com/sharepoint/v3" xmlns:ns2="ca283e0b-db31-4043-a2ef-b80661bf084a" xmlns:ns3="http://schemas.microsoft.com/sharepoint.v3" xmlns:ns4="http://schemas.microsoft.com/sharepoint/v4" xmlns:ns5="5858627f-d058-4b92-9b52-677b5fd7d454" xmlns:ns6="a438dd15-07ca-4cdc-82a3-f2206b92025e" targetNamespace="http://schemas.microsoft.com/office/2006/metadata/properties" ma:root="true" ma:fieldsID="e8e4805b8cc2face6d425e188d9577e3" ns1:_="" ns2:_="" ns3:_="" ns4:_="" ns5:_="" ns6:_="">
    <xsd:import namespace="http://schemas.microsoft.com/sharepoint/v3"/>
    <xsd:import namespace="ca283e0b-db31-4043-a2ef-b80661bf084a"/>
    <xsd:import namespace="http://schemas.microsoft.com/sharepoint.v3"/>
    <xsd:import namespace="http://schemas.microsoft.com/sharepoint/v4"/>
    <xsd:import namespace="5858627f-d058-4b92-9b52-677b5fd7d454"/>
    <xsd:import namespace="a438dd15-07ca-4cdc-82a3-f2206b92025e"/>
    <xsd:element name="properties">
      <xsd:complexType>
        <xsd:sequence>
          <xsd:element name="documentManagement">
            <xsd:complexType>
              <xsd:all>
                <xsd:element ref="ns2:WrittenBy" minOccurs="0"/>
                <xsd:element ref="ns2:ContentLanguage" minOccurs="0"/>
                <xsd:element ref="ns3:CategoryDescription" minOccurs="0"/>
                <xsd:element ref="ns2:RecipientsEmail" minOccurs="0"/>
                <xsd:element ref="ns2:SenderEmail" minOccurs="0"/>
                <xsd:element ref="ns2:DateTransmittedEmail" minOccurs="0"/>
                <xsd:element ref="ns2:k8c968e8c72a4eda96b7e8fdbe192be2" minOccurs="0"/>
                <xsd:element ref="ns2:ga975397408f43e4b84ec8e5a598e523" minOccurs="0"/>
                <xsd:element ref="ns2:mda26ace941f4791a7314a339fee829c" minOccurs="0"/>
                <xsd:element ref="ns2:TaxCatchAllLabel" minOccurs="0"/>
                <xsd:element ref="ns2:TaxCatchAll" minOccurs="0"/>
                <xsd:element ref="ns2:h6a71f3e574e4344bc34f3fc9dd20054" minOccurs="0"/>
                <xsd:element ref="ns2:ContentStatus" minOccurs="0"/>
                <xsd:element ref="ns4:IconOverlay" minOccurs="0"/>
                <xsd:element ref="ns1:_vti_ItemDeclaredRecord" minOccurs="0"/>
                <xsd:element ref="ns1:_vti_ItemHoldRecordStatus" minOccurs="0"/>
                <xsd:element ref="ns5:TaxKeywordTaxHTField" minOccurs="0"/>
                <xsd:element ref="ns6:MediaServiceMetadata" minOccurs="0"/>
                <xsd:element ref="ns6:MediaServiceFastMetadata" minOccurs="0"/>
                <xsd:element ref="ns6:MediaServiceDateTaken" minOccurs="0"/>
                <xsd:element ref="ns6:MediaServiceAutoTags" minOccurs="0"/>
                <xsd:element ref="ns6:MediaServiceGenerationTime" minOccurs="0"/>
                <xsd:element ref="ns6:MediaServiceEventHashCode" minOccurs="0"/>
                <xsd:element ref="ns6:MediaServiceOCR" minOccurs="0"/>
                <xsd:element ref="ns5:SharedWithUsers" minOccurs="0"/>
                <xsd:element ref="ns5:SharedWithDetails" minOccurs="0"/>
                <xsd:element ref="ns6:MediaServiceLocation" minOccurs="0"/>
                <xsd:element ref="ns5:_dlc_DocId" minOccurs="0"/>
                <xsd:element ref="ns5:_dlc_DocIdUrl" minOccurs="0"/>
                <xsd:element ref="ns5:_dlc_DocIdPersistId" minOccurs="0"/>
                <xsd:element ref="ns6:MediaServiceAutoKeyPoints" minOccurs="0"/>
                <xsd:element ref="ns6: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vti_ItemDeclaredRecord" ma:index="27" nillable="true" ma:displayName="Declared Record" ma:hidden="true" ma:internalName="_vti_ItemDeclaredRecord" ma:readOnly="true">
      <xsd:simpleType>
        <xsd:restriction base="dms:DateTime"/>
      </xsd:simpleType>
    </xsd:element>
    <xsd:element name="_vti_ItemHoldRecordStatus" ma:index="28" nillable="true" ma:displayName="Hold and Record Status" ma:decimals="0" ma:description="" ma:hidden="true" ma:indexed="true" ma:internalName="_vti_ItemHoldRecordStatu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a283e0b-db31-4043-a2ef-b80661bf084a" elementFormDefault="qualified">
    <xsd:import namespace="http://schemas.microsoft.com/office/2006/documentManagement/types"/>
    <xsd:import namespace="http://schemas.microsoft.com/office/infopath/2007/PartnerControls"/>
    <xsd:element name="WrittenBy" ma:index="3" nillable="true" ma:displayName="Written By" ma:description="‘Written By’ is auto-completed with the name of the uploader, but can be edited if you are uploading on behalf of someone else." ma:list="UserInfo" ma:SharePointGroup="0" ma:internalName="WrittenBy" ma:readOnly="fals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ContentLanguage" ma:index="4" nillable="true" ma:displayName="Content Language *" ma:default="English" ma:format="RadioButtons" ma:indexed="true" ma:internalName="ContentLanguage" ma:readOnly="false">
      <xsd:simpleType>
        <xsd:restriction base="dms:Choice">
          <xsd:enumeration value="English"/>
          <xsd:enumeration value="French"/>
          <xsd:enumeration value="Spanish"/>
          <xsd:enumeration value="Russian"/>
          <xsd:enumeration value="Chinese"/>
          <xsd:enumeration value="Arabic"/>
          <xsd:enumeration value="other"/>
        </xsd:restriction>
      </xsd:simpleType>
    </xsd:element>
    <xsd:element name="RecipientsEmail" ma:index="9" nillable="true" ma:displayName="Recipients (email)" ma:hidden="true" ma:internalName="RecipientsEmail" ma:readOnly="false">
      <xsd:simpleType>
        <xsd:restriction base="dms:Text">
          <xsd:maxLength value="255"/>
        </xsd:restriction>
      </xsd:simpleType>
    </xsd:element>
    <xsd:element name="SenderEmail" ma:index="10" nillable="true" ma:displayName="Sender (email)" ma:hidden="true" ma:internalName="SenderEmail" ma:readOnly="false">
      <xsd:simpleType>
        <xsd:restriction base="dms:Text">
          <xsd:maxLength value="255"/>
        </xsd:restriction>
      </xsd:simpleType>
    </xsd:element>
    <xsd:element name="DateTransmittedEmail" ma:index="11" nillable="true" ma:displayName="Date transmitted (email)" ma:format="DateTime" ma:hidden="true" ma:internalName="DateTransmittedEmail" ma:readOnly="false">
      <xsd:simpleType>
        <xsd:restriction base="dms:DateTime"/>
      </xsd:simpleType>
    </xsd:element>
    <xsd:element name="k8c968e8c72a4eda96b7e8fdbe192be2" ma:index="12" nillable="true" ma:taxonomy="true" ma:internalName="k8c968e8c72a4eda96b7e8fdbe192be2" ma:taxonomyFieldName="GeographicScope" ma:displayName="Geographic Scope" ma:default="" ma:fieldId="{48c968e8-c72a-4eda-96b7-e8fdbe192be2}" ma:taxonomyMulti="true" ma:sspId="73f51738-d318-4883-9d64-4f0bd0ccc55e" ma:termSetId="0a00fedf-defc-4fe3-a3bf-9929b29a638e" ma:anchorId="00000000-0000-0000-0000-000000000000" ma:open="false" ma:isKeyword="false">
      <xsd:complexType>
        <xsd:sequence>
          <xsd:element ref="pc:Terms" minOccurs="0" maxOccurs="1"/>
        </xsd:sequence>
      </xsd:complexType>
    </xsd:element>
    <xsd:element name="ga975397408f43e4b84ec8e5a598e523" ma:index="16" nillable="true" ma:taxonomy="true" ma:internalName="ga975397408f43e4b84ec8e5a598e523" ma:taxonomyFieldName="OfficeDivision" ma:displayName="Office/Division *" ma:default="32;#Office of Emergency Prog.-456F|98de697e-6403-48a0-9bce-654c90399d04" ma:fieldId="{0a975397-408f-43e4-b84e-c8e5a598e523}" ma:sspId="73f51738-d318-4883-9d64-4f0bd0ccc55e" ma:termSetId="1761a25e-44f4-4213-964a-f96c515e12cb" ma:anchorId="00000000-0000-0000-0000-000000000000" ma:open="false" ma:isKeyword="false">
      <xsd:complexType>
        <xsd:sequence>
          <xsd:element ref="pc:Terms" minOccurs="0" maxOccurs="1"/>
        </xsd:sequence>
      </xsd:complexType>
    </xsd:element>
    <xsd:element name="mda26ace941f4791a7314a339fee829c" ma:index="17" nillable="true" ma:taxonomy="true" ma:internalName="mda26ace941f4791a7314a339fee829c" ma:taxonomyFieldName="DocumentType" ma:displayName="Document Type *" ma:indexed="true" ma:readOnly="false" ma:default="" ma:fieldId="{6da26ace-941f-4791-a731-4a339fee829c}" ma:sspId="73f51738-d318-4883-9d64-4f0bd0ccc55e" ma:termSetId="f93b6877-8902-4378-8587-5ec85f36ead9" ma:anchorId="00000000-0000-0000-0000-000000000000" ma:open="false" ma:isKeyword="false">
      <xsd:complexType>
        <xsd:sequence>
          <xsd:element ref="pc:Terms" minOccurs="0" maxOccurs="1"/>
        </xsd:sequence>
      </xsd:complexType>
    </xsd:element>
    <xsd:element name="TaxCatchAllLabel" ma:index="18" nillable="true" ma:displayName="Taxonomy Catch All Column1" ma:hidden="true" ma:list="{e129f4a5-dc42-4d6e-b210-548907d0accc}" ma:internalName="TaxCatchAllLabel" ma:readOnly="true" ma:showField="CatchAllDataLabel" ma:web="5858627f-d058-4b92-9b52-677b5fd7d454">
      <xsd:complexType>
        <xsd:complexContent>
          <xsd:extension base="dms:MultiChoiceLookup">
            <xsd:sequence>
              <xsd:element name="Value" type="dms:Lookup" maxOccurs="unbounded" minOccurs="0" nillable="true"/>
            </xsd:sequence>
          </xsd:extension>
        </xsd:complexContent>
      </xsd:complexType>
    </xsd:element>
    <xsd:element name="TaxCatchAll" ma:index="22" nillable="true" ma:displayName="Taxonomy Catch All Column" ma:hidden="true" ma:list="{e129f4a5-dc42-4d6e-b210-548907d0accc}" ma:internalName="TaxCatchAll" ma:showField="CatchAllData" ma:web="5858627f-d058-4b92-9b52-677b5fd7d454">
      <xsd:complexType>
        <xsd:complexContent>
          <xsd:extension base="dms:MultiChoiceLookup">
            <xsd:sequence>
              <xsd:element name="Value" type="dms:Lookup" maxOccurs="unbounded" minOccurs="0" nillable="true"/>
            </xsd:sequence>
          </xsd:extension>
        </xsd:complexContent>
      </xsd:complexType>
    </xsd:element>
    <xsd:element name="h6a71f3e574e4344bc34f3fc9dd20054" ma:index="23" nillable="true" ma:taxonomy="true" ma:internalName="h6a71f3e574e4344bc34f3fc9dd20054" ma:taxonomyFieldName="Topic" ma:displayName="Topic *" ma:readOnly="false" ma:default="" ma:fieldId="{16a71f3e-574e-4344-bc34-f3fc9dd20054}" ma:taxonomyMulti="true" ma:sspId="73f51738-d318-4883-9d64-4f0bd0ccc55e" ma:termSetId="9561e0e6-71cf-4f3c-87c3-08a6b5d907e8" ma:anchorId="00000000-0000-0000-0000-000000000000" ma:open="false" ma:isKeyword="false">
      <xsd:complexType>
        <xsd:sequence>
          <xsd:element ref="pc:Terms" minOccurs="0" maxOccurs="1"/>
        </xsd:sequence>
      </xsd:complexType>
    </xsd:element>
    <xsd:element name="ContentStatus" ma:index="25" nillable="true" ma:displayName="Content Status" ma:description="Optional column to indicate document status: no status, draft, final or expired.​" ma:format="RadioButtons" ma:internalName="ContentStatus">
      <xsd:simpleType>
        <xsd:restriction base="dms:Choice">
          <xsd:enumeration value="­"/>
          <xsd:enumeration value="Draft"/>
          <xsd:enumeration value="Final"/>
          <xsd:enumeration value="Expired"/>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ategoryDescription" ma:index="6" nillable="true" ma:displayName="Description" ma:internalName="CategoryDescription">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26" nillable="true" ma:displayName="IconOverlay" ma:hidden="true" ma:internalName="IconOverlay">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858627f-d058-4b92-9b52-677b5fd7d454" elementFormDefault="qualified">
    <xsd:import namespace="http://schemas.microsoft.com/office/2006/documentManagement/types"/>
    <xsd:import namespace="http://schemas.microsoft.com/office/infopath/2007/PartnerControls"/>
    <xsd:element name="TaxKeywordTaxHTField" ma:index="29" nillable="true" ma:taxonomy="true" ma:internalName="TaxKeywordTaxHTField" ma:taxonomyFieldName="TaxKeyword" ma:displayName="Enterprise Keywords" ma:fieldId="{23f27201-bee3-471e-b2e7-b64fd8b7ca38}" ma:taxonomyMulti="true" ma:sspId="73f51738-d318-4883-9d64-4f0bd0ccc55e" ma:termSetId="00000000-0000-0000-0000-000000000000" ma:anchorId="00000000-0000-0000-0000-000000000000" ma:open="true" ma:isKeyword="true">
      <xsd:complexType>
        <xsd:sequence>
          <xsd:element ref="pc:Terms" minOccurs="0" maxOccurs="1"/>
        </xsd:sequence>
      </xsd:complexType>
    </xsd:element>
    <xsd:element name="SharedWithUsers" ma:index="3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9" nillable="true" ma:displayName="Shared With Details" ma:internalName="SharedWithDetails" ma:readOnly="true">
      <xsd:simpleType>
        <xsd:restriction base="dms:Note">
          <xsd:maxLength value="255"/>
        </xsd:restriction>
      </xsd:simpleType>
    </xsd:element>
    <xsd:element name="_dlc_DocId" ma:index="41" nillable="true" ma:displayName="Document ID Value" ma:description="The value of the document ID assigned to this item." ma:internalName="_dlc_DocId" ma:readOnly="true">
      <xsd:simpleType>
        <xsd:restriction base="dms:Text"/>
      </xsd:simpleType>
    </xsd:element>
    <xsd:element name="_dlc_DocIdUrl" ma:index="4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43"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a438dd15-07ca-4cdc-82a3-f2206b92025e" elementFormDefault="qualified">
    <xsd:import namespace="http://schemas.microsoft.com/office/2006/documentManagement/types"/>
    <xsd:import namespace="http://schemas.microsoft.com/office/infopath/2007/PartnerControls"/>
    <xsd:element name="MediaServiceMetadata" ma:index="31" nillable="true" ma:displayName="MediaServiceMetadata" ma:hidden="true" ma:internalName="MediaServiceMetadata" ma:readOnly="true">
      <xsd:simpleType>
        <xsd:restriction base="dms:Note"/>
      </xsd:simpleType>
    </xsd:element>
    <xsd:element name="MediaServiceFastMetadata" ma:index="32" nillable="true" ma:displayName="MediaServiceFastMetadata" ma:hidden="true" ma:internalName="MediaServiceFastMetadata" ma:readOnly="true">
      <xsd:simpleType>
        <xsd:restriction base="dms:Note"/>
      </xsd:simpleType>
    </xsd:element>
    <xsd:element name="MediaServiceDateTaken" ma:index="33" nillable="true" ma:displayName="MediaServiceDateTaken" ma:hidden="true" ma:internalName="MediaServiceDateTaken" ma:readOnly="true">
      <xsd:simpleType>
        <xsd:restriction base="dms:Text"/>
      </xsd:simpleType>
    </xsd:element>
    <xsd:element name="MediaServiceAutoTags" ma:index="34" nillable="true" ma:displayName="Tags" ma:internalName="MediaServiceAutoTags" ma:readOnly="true">
      <xsd:simpleType>
        <xsd:restriction base="dms:Text"/>
      </xsd:simpleType>
    </xsd:element>
    <xsd:element name="MediaServiceGenerationTime" ma:index="35" nillable="true" ma:displayName="MediaServiceGenerationTime" ma:hidden="true" ma:internalName="MediaServiceGenerationTime" ma:readOnly="true">
      <xsd:simpleType>
        <xsd:restriction base="dms:Text"/>
      </xsd:simpleType>
    </xsd:element>
    <xsd:element name="MediaServiceEventHashCode" ma:index="36" nillable="true" ma:displayName="MediaServiceEventHashCode" ma:hidden="true" ma:internalName="MediaServiceEventHashCode" ma:readOnly="true">
      <xsd:simpleType>
        <xsd:restriction base="dms:Text"/>
      </xsd:simpleType>
    </xsd:element>
    <xsd:element name="MediaServiceOCR" ma:index="37" nillable="true" ma:displayName="Extracted Text" ma:internalName="MediaServiceOCR" ma:readOnly="true">
      <xsd:simpleType>
        <xsd:restriction base="dms:Note">
          <xsd:maxLength value="255"/>
        </xsd:restriction>
      </xsd:simpleType>
    </xsd:element>
    <xsd:element name="MediaServiceLocation" ma:index="40" nillable="true" ma:displayName="Location" ma:internalName="MediaServiceLocation" ma:readOnly="true">
      <xsd:simpleType>
        <xsd:restriction base="dms:Text"/>
      </xsd:simpleType>
    </xsd:element>
    <xsd:element name="MediaServiceAutoKeyPoints" ma:index="44" nillable="true" ma:displayName="MediaServiceAutoKeyPoints" ma:hidden="true" ma:internalName="MediaServiceAutoKeyPoints" ma:readOnly="true">
      <xsd:simpleType>
        <xsd:restriction base="dms:Note"/>
      </xsd:simpleType>
    </xsd:element>
    <xsd:element name="MediaServiceKeyPoints" ma:index="45"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47B26C2-B09A-4343-8A4B-E4E08166F34B}">
  <ds:schemaRefs>
    <ds:schemaRef ds:uri="Microsoft.SharePoint.Taxonomy.ContentTypeSync"/>
  </ds:schemaRefs>
</ds:datastoreItem>
</file>

<file path=customXml/itemProps2.xml><?xml version="1.0" encoding="utf-8"?>
<ds:datastoreItem xmlns:ds="http://schemas.openxmlformats.org/officeDocument/2006/customXml" ds:itemID="{5666E40C-7C58-410B-A07A-17F51D419A02}">
  <ds:schemaRefs>
    <ds:schemaRef ds:uri="http://schemas.microsoft.com/office/2006/metadata/customXsn"/>
  </ds:schemaRefs>
</ds:datastoreItem>
</file>

<file path=customXml/itemProps3.xml><?xml version="1.0" encoding="utf-8"?>
<ds:datastoreItem xmlns:ds="http://schemas.openxmlformats.org/officeDocument/2006/customXml" ds:itemID="{90B60229-3266-4B4E-8DDE-75AFE4044030}">
  <ds:schemaRefs>
    <ds:schemaRef ds:uri="http://schemas.microsoft.com/sharepoint/events"/>
  </ds:schemaRefs>
</ds:datastoreItem>
</file>

<file path=customXml/itemProps4.xml><?xml version="1.0" encoding="utf-8"?>
<ds:datastoreItem xmlns:ds="http://schemas.openxmlformats.org/officeDocument/2006/customXml" ds:itemID="{F1D53408-61ED-46C5-9D32-2CF60E2237F1}">
  <ds:schemaRefs>
    <ds:schemaRef ds:uri="http://schemas.microsoft.com/office/2006/documentManagement/types"/>
    <ds:schemaRef ds:uri="http://schemas.microsoft.com/office/infopath/2007/PartnerControls"/>
    <ds:schemaRef ds:uri="http://purl.org/dc/dcmitype/"/>
    <ds:schemaRef ds:uri="http://www.w3.org/XML/1998/namespace"/>
    <ds:schemaRef ds:uri="http://schemas.microsoft.com/sharepoint.v3"/>
    <ds:schemaRef ds:uri="ca283e0b-db31-4043-a2ef-b80661bf084a"/>
    <ds:schemaRef ds:uri="http://purl.org/dc/terms/"/>
    <ds:schemaRef ds:uri="http://schemas.microsoft.com/office/2006/metadata/properties"/>
    <ds:schemaRef ds:uri="http://purl.org/dc/elements/1.1/"/>
    <ds:schemaRef ds:uri="http://schemas.openxmlformats.org/package/2006/metadata/core-properties"/>
    <ds:schemaRef ds:uri="a438dd15-07ca-4cdc-82a3-f2206b92025e"/>
    <ds:schemaRef ds:uri="5858627f-d058-4b92-9b52-677b5fd7d454"/>
    <ds:schemaRef ds:uri="http://schemas.microsoft.com/sharepoint/v4"/>
    <ds:schemaRef ds:uri="http://schemas.microsoft.com/sharepoint/v3"/>
  </ds:schemaRefs>
</ds:datastoreItem>
</file>

<file path=customXml/itemProps5.xml><?xml version="1.0" encoding="utf-8"?>
<ds:datastoreItem xmlns:ds="http://schemas.openxmlformats.org/officeDocument/2006/customXml" ds:itemID="{D8C13F0E-FA0C-47C1-88D7-C8A87738EBB3}">
  <ds:schemaRefs>
    <ds:schemaRef ds:uri="http://schemas.microsoft.com/sharepoint/v3/contenttype/forms"/>
  </ds:schemaRefs>
</ds:datastoreItem>
</file>

<file path=customXml/itemProps6.xml><?xml version="1.0" encoding="utf-8"?>
<ds:datastoreItem xmlns:ds="http://schemas.openxmlformats.org/officeDocument/2006/customXml" ds:itemID="{9D2F6AC1-9744-40FE-B340-49B7955845DC}"/>
</file>

<file path=docProps/app.xml><?xml version="1.0" encoding="utf-8"?>
<Properties xmlns="http://schemas.openxmlformats.org/officeDocument/2006/extended-properties" xmlns:vt="http://schemas.openxmlformats.org/officeDocument/2006/docPropsVTypes">
  <TotalTime>8790</TotalTime>
  <Words>2122</Words>
  <Application>Microsoft Office PowerPoint</Application>
  <PresentationFormat>On-screen Show (4:3)</PresentationFormat>
  <Paragraphs>114</Paragraphs>
  <Slides>15</Slides>
  <Notes>14</Notes>
  <HiddenSlides>4</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Arial</vt:lpstr>
      <vt:lpstr>Calibri</vt:lpstr>
      <vt:lpstr>Office Theme</vt:lpstr>
      <vt:lpstr>Integrated Programming</vt:lpstr>
      <vt:lpstr>Session Learning Objectives</vt:lpstr>
      <vt:lpstr>Why is Nutrition Important to Education?</vt:lpstr>
      <vt:lpstr>Education- Entry Points for Nutrition</vt:lpstr>
      <vt:lpstr>Education- Entry Points for Nutrition</vt:lpstr>
      <vt:lpstr>ECD and Nutrition Integration-Definition</vt:lpstr>
      <vt:lpstr>Domains of Nurturing Care</vt:lpstr>
      <vt:lpstr>Integrating ECD and Nutrition-How</vt:lpstr>
      <vt:lpstr>Integrating ECD and Nutrition-How</vt:lpstr>
      <vt:lpstr>Integrating Nutrition into ECD-How</vt:lpstr>
      <vt:lpstr>PowerPoint Presentation</vt:lpstr>
      <vt:lpstr>PowerPoint Presentation</vt:lpstr>
      <vt:lpstr>PowerPoint Presentation</vt:lpstr>
      <vt:lpstr>Monitoring and Evaluation</vt:lpstr>
      <vt:lpstr>Take Home Messages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Caro</dc:creator>
  <cp:keywords>Intercluster; GNC</cp:keywords>
  <cp:lastModifiedBy>Diogo Loureiro Jurema</cp:lastModifiedBy>
  <cp:revision>238</cp:revision>
  <dcterms:created xsi:type="dcterms:W3CDTF">2018-03-06T14:00:21Z</dcterms:created>
  <dcterms:modified xsi:type="dcterms:W3CDTF">2019-10-17T13:22:09Z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0x0101009BA85F8052A6DA4FA3E31FF9F74C6970006192CA8317E1FF49B6A7FEB870A3A8D6</vt:lpwstr>
  </property>
  <property fmtid="{D5CDD505-2E9C-101B-9397-08002B2CF9AE}" pid="3" name="OfficeDivision">
    <vt:lpwstr>3;#Office of Emergency Prog.-456F|98de697e-6403-48a0-9bce-654c90399d04</vt:lpwstr>
  </property>
  <property fmtid="{D5CDD505-2E9C-101B-9397-08002B2CF9AE}" pid="4" name="TaxKeyword">
    <vt:lpwstr>166;#Intercluster|f2a967d3-0a03-4cb0-b647-e52cd91e99bb;#133;#GNC|82a4199d-9c93-4d57-833f-59195f986fba</vt:lpwstr>
  </property>
  <property fmtid="{D5CDD505-2E9C-101B-9397-08002B2CF9AE}" pid="5" name="Topic">
    <vt:lpwstr>146;#Nutrition emergency response|e7eac636-aa3d-4db8-92d9-399d6677a2bf;#10;#Nutrition Humanitarian Cluster, Coordination|414c5639-61e6-4b56-aaa5-511cdacc25c2;#148;#Nutrition preparedness and risk informed programming|4ab365b7-18be-48cf-a866-cdd5f63cb150;#81;#Nutrition - General|b1c25870-60a5-435f-9a83-ed5f1a11a008</vt:lpwstr>
  </property>
  <property fmtid="{D5CDD505-2E9C-101B-9397-08002B2CF9AE}" pid="6" name="DocumentType">
    <vt:lpwstr>12;#Training/ instructional materials, toolkits, user guides (non-ICT)|f7254839-f39a-4063-9d34-45784defb8cb</vt:lpwstr>
  </property>
  <property fmtid="{D5CDD505-2E9C-101B-9397-08002B2CF9AE}" pid="7" name="GeographicScope">
    <vt:lpwstr/>
  </property>
  <property fmtid="{D5CDD505-2E9C-101B-9397-08002B2CF9AE}" pid="8" name="_dlc_DocIdItemGuid">
    <vt:lpwstr>4072ff85-3f70-4cc7-8849-4695ae5b95ed</vt:lpwstr>
  </property>
</Properties>
</file>