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76" r:id="rId8"/>
    <p:sldMasterId id="2147483688" r:id="rId9"/>
  </p:sldMasterIdLst>
  <p:notesMasterIdLst>
    <p:notesMasterId r:id="rId39"/>
  </p:notesMasterIdLst>
  <p:handoutMasterIdLst>
    <p:handoutMasterId r:id="rId40"/>
  </p:handoutMasterIdLst>
  <p:sldIdLst>
    <p:sldId id="257" r:id="rId10"/>
    <p:sldId id="258" r:id="rId11"/>
    <p:sldId id="259" r:id="rId12"/>
    <p:sldId id="260" r:id="rId13"/>
    <p:sldId id="261" r:id="rId14"/>
    <p:sldId id="262" r:id="rId15"/>
    <p:sldId id="287" r:id="rId16"/>
    <p:sldId id="263" r:id="rId17"/>
    <p:sldId id="265" r:id="rId18"/>
    <p:sldId id="266" r:id="rId19"/>
    <p:sldId id="268" r:id="rId20"/>
    <p:sldId id="269" r:id="rId21"/>
    <p:sldId id="270" r:id="rId22"/>
    <p:sldId id="271" r:id="rId23"/>
    <p:sldId id="272" r:id="rId24"/>
    <p:sldId id="288" r:id="rId25"/>
    <p:sldId id="273" r:id="rId26"/>
    <p:sldId id="274" r:id="rId27"/>
    <p:sldId id="275" r:id="rId28"/>
    <p:sldId id="276" r:id="rId29"/>
    <p:sldId id="277" r:id="rId30"/>
    <p:sldId id="278" r:id="rId31"/>
    <p:sldId id="290" r:id="rId32"/>
    <p:sldId id="289" r:id="rId33"/>
    <p:sldId id="281" r:id="rId34"/>
    <p:sldId id="283" r:id="rId35"/>
    <p:sldId id="284" r:id="rId36"/>
    <p:sldId id="285" r:id="rId37"/>
    <p:sldId id="286" r:id="rId38"/>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11464-1063-42A8-88F1-4835F7D2A2BC}" v="5" dt="2019-11-19T13:33:22.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7038" autoAdjust="0"/>
    <p:restoredTop sz="94660"/>
  </p:normalViewPr>
  <p:slideViewPr>
    <p:cSldViewPr>
      <p:cViewPr varScale="1">
        <p:scale>
          <a:sx n="102" d="100"/>
          <a:sy n="102" d="100"/>
        </p:scale>
        <p:origin x="132" y="132"/>
      </p:cViewPr>
      <p:guideLst>
        <p:guide orient="horz" pos="2160"/>
        <p:guide pos="2880"/>
      </p:guideLst>
    </p:cSldViewPr>
  </p:slideViewPr>
  <p:notesTextViewPr>
    <p:cViewPr>
      <p:scale>
        <a:sx n="1" d="1"/>
        <a:sy n="1" d="1"/>
      </p:scale>
      <p:origin x="0" y="0"/>
    </p:cViewPr>
  </p:notesTextViewPr>
  <p:sorterViewPr>
    <p:cViewPr varScale="1">
      <p:scale>
        <a:sx n="1" d="1"/>
        <a:sy n="1" d="1"/>
      </p:scale>
      <p:origin x="0" y="-68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3BD11464-1063-42A8-88F1-4835F7D2A2BC}"/>
    <pc:docChg chg="custSel modSld modMainMaster">
      <pc:chgData name="Diogo Loureiro Jurema" userId="9dfde3f0-34dd-48c5-90ef-eaf27597f482" providerId="ADAL" clId="{3BD11464-1063-42A8-88F1-4835F7D2A2BC}" dt="2019-11-19T13:33:22.058" v="4"/>
      <pc:docMkLst>
        <pc:docMk/>
      </pc:docMkLst>
      <pc:sldChg chg="delSp">
        <pc:chgData name="Diogo Loureiro Jurema" userId="9dfde3f0-34dd-48c5-90ef-eaf27597f482" providerId="ADAL" clId="{3BD11464-1063-42A8-88F1-4835F7D2A2BC}" dt="2019-11-19T13:32:52.500" v="2" actId="478"/>
        <pc:sldMkLst>
          <pc:docMk/>
          <pc:sldMk cId="2462047495" sldId="259"/>
        </pc:sldMkLst>
        <pc:picChg chg="del">
          <ac:chgData name="Diogo Loureiro Jurema" userId="9dfde3f0-34dd-48c5-90ef-eaf27597f482" providerId="ADAL" clId="{3BD11464-1063-42A8-88F1-4835F7D2A2BC}" dt="2019-11-19T13:32:52.500" v="2" actId="478"/>
          <ac:picMkLst>
            <pc:docMk/>
            <pc:sldMk cId="2462047495" sldId="259"/>
            <ac:picMk id="2" creationId="{00000000-0000-0000-0000-000000000000}"/>
          </ac:picMkLst>
        </pc:picChg>
      </pc:sldChg>
      <pc:sldMasterChg chg="addSp modSp">
        <pc:chgData name="Diogo Loureiro Jurema" userId="9dfde3f0-34dd-48c5-90ef-eaf27597f482" providerId="ADAL" clId="{3BD11464-1063-42A8-88F1-4835F7D2A2BC}" dt="2019-11-19T13:32:42.284" v="1" actId="1076"/>
        <pc:sldMasterMkLst>
          <pc:docMk/>
          <pc:sldMasterMk cId="1483436922" sldId="2147483660"/>
        </pc:sldMasterMkLst>
        <pc:picChg chg="add mod">
          <ac:chgData name="Diogo Loureiro Jurema" userId="9dfde3f0-34dd-48c5-90ef-eaf27597f482" providerId="ADAL" clId="{3BD11464-1063-42A8-88F1-4835F7D2A2BC}" dt="2019-11-19T13:32:42.284" v="1" actId="1076"/>
          <ac:picMkLst>
            <pc:docMk/>
            <pc:sldMasterMk cId="1483436922" sldId="2147483660"/>
            <ac:picMk id="7" creationId="{1FAF5490-F73D-46E0-AE85-E5CF5E6F809A}"/>
          </ac:picMkLst>
        </pc:picChg>
      </pc:sldMasterChg>
      <pc:sldMasterChg chg="addSp">
        <pc:chgData name="Diogo Loureiro Jurema" userId="9dfde3f0-34dd-48c5-90ef-eaf27597f482" providerId="ADAL" clId="{3BD11464-1063-42A8-88F1-4835F7D2A2BC}" dt="2019-11-19T13:33:14.151" v="3"/>
        <pc:sldMasterMkLst>
          <pc:docMk/>
          <pc:sldMasterMk cId="3096264663" sldId="2147483676"/>
        </pc:sldMasterMkLst>
        <pc:picChg chg="add">
          <ac:chgData name="Diogo Loureiro Jurema" userId="9dfde3f0-34dd-48c5-90ef-eaf27597f482" providerId="ADAL" clId="{3BD11464-1063-42A8-88F1-4835F7D2A2BC}" dt="2019-11-19T13:33:14.151" v="3"/>
          <ac:picMkLst>
            <pc:docMk/>
            <pc:sldMasterMk cId="3096264663" sldId="2147483676"/>
            <ac:picMk id="7" creationId="{F04D0479-9A72-4806-84EC-256AD81000D6}"/>
          </ac:picMkLst>
        </pc:picChg>
      </pc:sldMasterChg>
      <pc:sldMasterChg chg="addSp">
        <pc:chgData name="Diogo Loureiro Jurema" userId="9dfde3f0-34dd-48c5-90ef-eaf27597f482" providerId="ADAL" clId="{3BD11464-1063-42A8-88F1-4835F7D2A2BC}" dt="2019-11-19T13:33:22.058" v="4"/>
        <pc:sldMasterMkLst>
          <pc:docMk/>
          <pc:sldMasterMk cId="2773270541" sldId="2147483688"/>
        </pc:sldMasterMkLst>
        <pc:picChg chg="add">
          <ac:chgData name="Diogo Loureiro Jurema" userId="9dfde3f0-34dd-48c5-90ef-eaf27597f482" providerId="ADAL" clId="{3BD11464-1063-42A8-88F1-4835F7D2A2BC}" dt="2019-11-19T13:33:22.058" v="4"/>
          <ac:picMkLst>
            <pc:docMk/>
            <pc:sldMasterMk cId="2773270541" sldId="2147483688"/>
            <ac:picMk id="7" creationId="{D9E164EC-C971-49A1-A18D-849B42B8A5A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EE8660-2111-4534-85CF-56341CE3490E}"/>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a:extLst>
              <a:ext uri="{FF2B5EF4-FFF2-40B4-BE49-F238E27FC236}">
                <a16:creationId xmlns:a16="http://schemas.microsoft.com/office/drawing/2014/main" id="{0E53B62E-7D57-4C48-A980-A49327DEA497}"/>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32211214-6529-4945-A973-C5CD8E89CE15}" type="datetimeFigureOut">
              <a:rPr lang="en-GB" smtClean="0"/>
              <a:t>19/11/2019</a:t>
            </a:fld>
            <a:endParaRPr lang="en-GB"/>
          </a:p>
        </p:txBody>
      </p:sp>
      <p:sp>
        <p:nvSpPr>
          <p:cNvPr id="4" name="Footer Placeholder 3">
            <a:extLst>
              <a:ext uri="{FF2B5EF4-FFF2-40B4-BE49-F238E27FC236}">
                <a16:creationId xmlns:a16="http://schemas.microsoft.com/office/drawing/2014/main" id="{26CD27D7-7B7A-466F-A363-B4D6DF94AB34}"/>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75C4A76B-95D5-492A-9227-2C3FAC3A93B2}"/>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19A4B01D-8B55-4A32-8EB0-F94C603026C5}" type="slidenum">
              <a:rPr lang="en-GB" smtClean="0"/>
              <a:t>‹#›</a:t>
            </a:fld>
            <a:endParaRPr lang="en-GB"/>
          </a:p>
        </p:txBody>
      </p:sp>
    </p:spTree>
    <p:extLst>
      <p:ext uri="{BB962C8B-B14F-4D97-AF65-F5344CB8AC3E}">
        <p14:creationId xmlns:p14="http://schemas.microsoft.com/office/powerpoint/2010/main" val="3382533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0403A2C6-F17D-4FCB-8EEF-4A099DC8AF94}" type="datetimeFigureOut">
              <a:rPr lang="en-US" smtClean="0"/>
              <a:t>11/19/2019</a:t>
            </a:fld>
            <a:endParaRPr lang="en-US"/>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B3BBB2B5-8C95-4346-B7F5-C799AAF46BB7}" type="slidenum">
              <a:rPr lang="en-US" smtClean="0"/>
              <a:t>‹#›</a:t>
            </a:fld>
            <a:endParaRPr lang="en-US"/>
          </a:p>
        </p:txBody>
      </p:sp>
    </p:spTree>
    <p:extLst>
      <p:ext uri="{BB962C8B-B14F-4D97-AF65-F5344CB8AC3E}">
        <p14:creationId xmlns:p14="http://schemas.microsoft.com/office/powerpoint/2010/main" val="370101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4518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19583" eaLnBrk="0" fontAlgn="base" hangingPunct="0">
              <a:spcBef>
                <a:spcPct val="30000"/>
              </a:spcBef>
              <a:spcAft>
                <a:spcPct val="0"/>
              </a:spcAft>
              <a:defRPr/>
            </a:pPr>
            <a:r>
              <a:rPr lang="en-US" sz="1300" dirty="0"/>
              <a:t>NCC Handbook Chapter 8.3</a:t>
            </a:r>
            <a:endParaRPr lang="en-US"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035242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19583" eaLnBrk="0" fontAlgn="base" hangingPunct="0">
              <a:spcBef>
                <a:spcPct val="30000"/>
              </a:spcBef>
              <a:spcAft>
                <a:spcPct val="0"/>
              </a:spcAft>
              <a:defRPr/>
            </a:pPr>
            <a:r>
              <a:rPr lang="en-US" sz="1400" dirty="0"/>
              <a:t>NCC Handbook Chapter 8.3</a:t>
            </a:r>
            <a:endParaRPr lang="en-US" dirty="0"/>
          </a:p>
          <a:p>
            <a:endParaRPr lang="en-US" dirty="0"/>
          </a:p>
          <a:p>
            <a:r>
              <a:rPr lang="en-US" dirty="0"/>
              <a:t>INTER</a:t>
            </a:r>
            <a:r>
              <a:rPr lang="en-US" baseline="0" dirty="0"/>
              <a:t> CLUSTER LIAISON ON E.G. HEALTH CLUSTER – VIT A (POST NATAL FOR WOMEN, VACCINATION CAMPAIGNS); FOOD SECURITY CLUSTER – FOOD RATIONS AND OTHER FOOD / FOOD PREPARATION RELATED COMMODITIES</a:t>
            </a:r>
            <a:endParaRPr lang="en-US"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61234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dirty="0">
              <a:latin typeface="Arial" charset="0"/>
              <a:ea typeface="MS PGothic" pitchFamily="34" charset="-128"/>
              <a:cs typeface="MS PGothic" pitchFamily="34" charset="-128"/>
            </a:endParaRP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854561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89413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631946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dirty="0">
              <a:latin typeface="Arial" charset="0"/>
              <a:ea typeface="MS PGothic" pitchFamily="34" charset="-128"/>
              <a:cs typeface="MS PGothic" pitchFamily="34" charset="-128"/>
            </a:endParaRP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630098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616994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36896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466880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53495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MS PGothic" pitchFamily="34" charset="-128"/>
                <a:cs typeface="MS PGothic" pitchFamily="34" charset="-128"/>
              </a:rPr>
              <a:t>It is administered by the Emergency Response Coordinator (ERC) in consultation with CLA agencies and HCs.</a:t>
            </a:r>
          </a:p>
          <a:p>
            <a:pPr eaLnBrk="1" hangingPunct="1"/>
            <a:endParaRPr lang="en-US" dirty="0">
              <a:latin typeface="Arial" charset="0"/>
              <a:ea typeface="MS PGothic" pitchFamily="34" charset="-128"/>
              <a:cs typeface="MS PGothic" pitchFamily="34" charset="-128"/>
            </a:endParaRPr>
          </a:p>
          <a:p>
            <a:pPr eaLnBrk="1" hangingPunct="1"/>
            <a:r>
              <a:rPr lang="en-US" sz="1300" dirty="0">
                <a:latin typeface="Arial" charset="0"/>
                <a:ea typeface="MS PGothic" pitchFamily="34" charset="-128"/>
                <a:cs typeface="MS PGothic" pitchFamily="34" charset="-128"/>
              </a:rPr>
              <a:t>Note that the bar on NGOs receiving funds directly from CERF is not OCHA</a:t>
            </a:r>
            <a:r>
              <a:rPr lang="ja-JP" altLang="en-US" sz="1300" dirty="0">
                <a:latin typeface="Arial" charset="0"/>
                <a:ea typeface="MS PGothic" pitchFamily="34" charset="-128"/>
                <a:cs typeface="MS PGothic" pitchFamily="34" charset="-128"/>
              </a:rPr>
              <a:t>’</a:t>
            </a:r>
            <a:r>
              <a:rPr lang="en-US" altLang="ja-JP" sz="1300" dirty="0">
                <a:latin typeface="Arial" charset="0"/>
                <a:ea typeface="MS PGothic" pitchFamily="34" charset="-128"/>
                <a:cs typeface="MS PGothic" pitchFamily="34" charset="-128"/>
              </a:rPr>
              <a:t>s idea.  </a:t>
            </a:r>
          </a:p>
          <a:p>
            <a:pPr eaLnBrk="1" hangingPunct="1"/>
            <a:r>
              <a:rPr lang="en-US" sz="1300" dirty="0">
                <a:latin typeface="Arial" charset="0"/>
                <a:ea typeface="MS PGothic" pitchFamily="34" charset="-128"/>
                <a:cs typeface="MS PGothic" pitchFamily="34" charset="-128"/>
              </a:rPr>
              <a:t>It came from a block of Member States in the General Assembly , and probably relates to a general uneasiness among some Member States governments about the role of NGOs in relief and development.  </a:t>
            </a:r>
          </a:p>
          <a:p>
            <a:pPr eaLnBrk="1" hangingPunct="1"/>
            <a:r>
              <a:rPr lang="en-US" sz="1300" dirty="0">
                <a:latin typeface="Arial" charset="0"/>
                <a:ea typeface="MS PGothic" pitchFamily="34" charset="-128"/>
                <a:cs typeface="MS PGothic" pitchFamily="34" charset="-128"/>
              </a:rPr>
              <a:t>Perhaps it should be reviewed when the CERF is evaluated – the GA change amend its own resolutions.</a:t>
            </a:r>
            <a:endParaRPr lang="en-GB" sz="1300" dirty="0">
              <a:latin typeface="Arial" charset="0"/>
              <a:ea typeface="MS PGothic" pitchFamily="34" charset="-128"/>
              <a:cs typeface="MS PGothic" pitchFamily="34" charset="-128"/>
            </a:endParaRPr>
          </a:p>
          <a:p>
            <a:pPr eaLnBrk="1" hangingPunct="1"/>
            <a:endParaRPr lang="en-GB" dirty="0">
              <a:latin typeface="Arial" charset="0"/>
              <a:ea typeface="MS PGothic" pitchFamily="34" charset="-128"/>
              <a:cs typeface="MS PGothic" pitchFamily="34" charset="-128"/>
            </a:endParaRP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67653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568876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US" sz="1300" dirty="0"/>
              <a:t>NCC has overarching responsibility to ensure that the Cluster mobilizes the funding necessary to address priority needs for nutrition in emergencies.  The NCC needs to have overview of funding requirements to fulfill the strategic response plan.</a:t>
            </a: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690732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4989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80808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534105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rgbClr val="C1D150"/>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dirty="0"/>
              <a:t>Title</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59641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8501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898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14111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2278142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30801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b="1">
                <a:solidFill>
                  <a:schemeClr val="bg1"/>
                </a:solidFill>
              </a:defRPr>
            </a:lvl1pPr>
          </a:lstStyle>
          <a:p>
            <a:r>
              <a:rPr lang="fr-CH"/>
              <a:t>Click to </a:t>
            </a:r>
            <a:r>
              <a:rPr lang="fr-CH" dirty="0" err="1"/>
              <a:t>edit</a:t>
            </a:r>
            <a:r>
              <a:rPr lang="fr-CH" dirty="0"/>
              <a:t> Master </a:t>
            </a:r>
            <a:r>
              <a:rPr lang="fr-CH" dirty="0" err="1"/>
              <a:t>title</a:t>
            </a:r>
            <a:r>
              <a:rPr lang="fr-CH"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096246"/>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b="1">
                <a:solidFill>
                  <a:schemeClr val="bg1"/>
                </a:solidFill>
              </a:defRPr>
            </a:lvl1pPr>
          </a:lstStyle>
          <a:p>
            <a:r>
              <a:rPr lang="fr-CH"/>
              <a:t>Click to </a:t>
            </a:r>
            <a:r>
              <a:rPr lang="fr-CH" dirty="0" err="1"/>
              <a:t>edit</a:t>
            </a:r>
            <a:r>
              <a:rPr lang="fr-CH" dirty="0"/>
              <a:t> Master </a:t>
            </a:r>
            <a:r>
              <a:rPr lang="fr-CH" dirty="0" err="1"/>
              <a:t>title</a:t>
            </a:r>
            <a:r>
              <a:rPr lang="fr-CH"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77357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354609"/>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091312"/>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188869"/>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68309209"/>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77951"/>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1D150"/>
          </a:solidFill>
        </p:spPr>
        <p:txBody>
          <a:bodyPr/>
          <a:lstStyle>
            <a:lvl1pPr>
              <a:defRPr b="1">
                <a:solidFill>
                  <a:schemeClr val="bg1"/>
                </a:solidFill>
              </a:defRPr>
            </a:lvl1p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5" name="Slide Number Placeholder 4"/>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056989"/>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195877"/>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466844"/>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285246"/>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519139"/>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383259"/>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
        <p:nvSpPr>
          <p:cNvPr id="8" name="Title 4"/>
          <p:cNvSpPr>
            <a:spLocks noGrp="1"/>
          </p:cNvSpPr>
          <p:nvPr>
            <p:ph type="ctrTitle" hasCustomPrompt="1"/>
          </p:nvPr>
        </p:nvSpPr>
        <p:spPr>
          <a:xfrm>
            <a:off x="683568" y="1700808"/>
            <a:ext cx="7772400" cy="2088232"/>
          </a:xfrm>
          <a:noFill/>
        </p:spPr>
        <p:txBody>
          <a:bodyPr>
            <a:normAutofit/>
          </a:bodyPr>
          <a:lstStyle>
            <a:lvl1pPr>
              <a:defRPr sz="6000" b="1">
                <a:solidFill>
                  <a:schemeClr val="bg1"/>
                </a:solidFill>
                <a:latin typeface="+mn-lt"/>
              </a:defRPr>
            </a:lvl1pPr>
          </a:lstStyle>
          <a:p>
            <a:r>
              <a:rPr lang="en-US" dirty="0"/>
              <a:t>Title</a:t>
            </a:r>
          </a:p>
        </p:txBody>
      </p:sp>
    </p:spTree>
    <p:extLst>
      <p:ext uri="{BB962C8B-B14F-4D97-AF65-F5344CB8AC3E}">
        <p14:creationId xmlns:p14="http://schemas.microsoft.com/office/powerpoint/2010/main" val="4272434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12725905"/>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4316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10013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rPr>
              <a:pPr/>
              <a:t>19/11/2019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630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4784443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rPr>
              <a:t>NCC Training 2013</a:t>
            </a:r>
          </a:p>
        </p:txBody>
      </p:sp>
      <p:sp>
        <p:nvSpPr>
          <p:cNvPr id="9" name="Slide Number Placeholder 8"/>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58956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65825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rPr>
              <a:t>NCC Training 2013</a:t>
            </a:r>
          </a:p>
        </p:txBody>
      </p:sp>
      <p:sp>
        <p:nvSpPr>
          <p:cNvPr id="4" name="Slide Number Placeholder 3"/>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537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20247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55592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42198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85695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370832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rPr>
              <a:pPr/>
              <a:t>19/11/2019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119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prstClr val="white"/>
              </a:solidFill>
              <a:latin typeface="Century Gothic" pitchFamily="34" charset="0"/>
            </a:endParaRPr>
          </a:p>
        </p:txBody>
      </p:sp>
      <p:sp>
        <p:nvSpPr>
          <p:cNvPr id="2" name="Title 1"/>
          <p:cNvSpPr>
            <a:spLocks noGrp="1"/>
          </p:cNvSpPr>
          <p:nvPr>
            <p:ph type="title"/>
          </p:nvPr>
        </p:nvSpPr>
        <p:spPr>
          <a:xfrm>
            <a:off x="0" y="-14729"/>
            <a:ext cx="9144000" cy="1143000"/>
          </a:xfrm>
          <a:noFill/>
        </p:spPr>
        <p:txBody>
          <a:bodyPr/>
          <a:lstStyle>
            <a:lvl1pPr>
              <a:defRPr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endParaRPr lang="fr-FR" dirty="0"/>
          </a:p>
        </p:txBody>
      </p:sp>
    </p:spTree>
    <p:extLst>
      <p:ext uri="{BB962C8B-B14F-4D97-AF65-F5344CB8AC3E}">
        <p14:creationId xmlns:p14="http://schemas.microsoft.com/office/powerpoint/2010/main" val="325059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8886525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rPr>
              <a:t>NCC Training 2013</a:t>
            </a:r>
          </a:p>
        </p:txBody>
      </p:sp>
      <p:sp>
        <p:nvSpPr>
          <p:cNvPr id="9" name="Slide Number Placeholder 8"/>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56184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6876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rPr>
              <a:t>NCC Training 2013</a:t>
            </a:r>
          </a:p>
        </p:txBody>
      </p:sp>
      <p:sp>
        <p:nvSpPr>
          <p:cNvPr id="4" name="Slide Number Placeholder 3"/>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603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0733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rPr>
              <a:pPr/>
              <a:t>19/11/2019</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NCC Training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3">
            <a:extLst>
              <a:ext uri="{FF2B5EF4-FFF2-40B4-BE49-F238E27FC236}">
                <a16:creationId xmlns:a16="http://schemas.microsoft.com/office/drawing/2014/main" id="{1FAF5490-F73D-46E0-AE85-E5CF5E6F809A}"/>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764284" y="637490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436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93ACEAB-3F32-8140-97B1-45426813CB5A}" type="datetimeFigureOut">
              <a:rPr lang="en-US" smtClean="0">
                <a:solidFill>
                  <a:prstClr val="black">
                    <a:tint val="75000"/>
                  </a:prstClr>
                </a:solidFill>
              </a:rPr>
              <a:pPr defTabSz="457200"/>
              <a:t>11/19/2019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470D0F-AB9B-6E40-85DF-1FCCFCF0FCD5}"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3">
            <a:extLst>
              <a:ext uri="{FF2B5EF4-FFF2-40B4-BE49-F238E27FC236}">
                <a16:creationId xmlns:a16="http://schemas.microsoft.com/office/drawing/2014/main" id="{F04D0479-9A72-4806-84EC-256AD81000D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64284" y="637490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2646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med">
    <p:pull/>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rPr>
              <a:pPr/>
              <a:t>19/11/2019</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NCC Training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3">
            <a:extLst>
              <a:ext uri="{FF2B5EF4-FFF2-40B4-BE49-F238E27FC236}">
                <a16:creationId xmlns:a16="http://schemas.microsoft.com/office/drawing/2014/main" id="{D9E164EC-C971-49A1-A18D-849B42B8A5A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764284" y="637490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2705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hyperlink" Target="http://www.unicef.org/nutritioncluster" TargetMode="External"/><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Day 4</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648893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Country-Based Pooled Funds (CBPFs)</a:t>
            </a:r>
            <a:endParaRPr lang="en-US" dirty="0"/>
          </a:p>
        </p:txBody>
      </p:sp>
      <p:sp>
        <p:nvSpPr>
          <p:cNvPr id="4" name="Content Placeholder 2"/>
          <p:cNvSpPr txBox="1">
            <a:spLocks/>
          </p:cNvSpPr>
          <p:nvPr/>
        </p:nvSpPr>
        <p:spPr>
          <a:xfrm>
            <a:off x="457200" y="1340768"/>
            <a:ext cx="8229600" cy="496855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AU" sz="2000" dirty="0">
                <a:solidFill>
                  <a:prstClr val="black"/>
                </a:solidFill>
              </a:rPr>
              <a:t>CBPFs are multi-donor humanitarian financing instruments established by the Emergency Relief Coordinator (ERC). </a:t>
            </a:r>
          </a:p>
          <a:p>
            <a:pPr>
              <a:spcAft>
                <a:spcPts val="1200"/>
              </a:spcAft>
            </a:pPr>
            <a:r>
              <a:rPr lang="en-AU" sz="2000" dirty="0">
                <a:solidFill>
                  <a:prstClr val="black"/>
                </a:solidFill>
              </a:rPr>
              <a:t>Replacing all other country-level funds including ERF and CHF.</a:t>
            </a:r>
          </a:p>
          <a:p>
            <a:pPr>
              <a:spcAft>
                <a:spcPts val="1200"/>
              </a:spcAft>
            </a:pPr>
            <a:r>
              <a:rPr lang="en-AU" sz="2000" dirty="0">
                <a:solidFill>
                  <a:prstClr val="black"/>
                </a:solidFill>
              </a:rPr>
              <a:t>Managed by OCHA at country-level under the leadership of the HC. </a:t>
            </a:r>
          </a:p>
          <a:p>
            <a:pPr>
              <a:spcAft>
                <a:spcPts val="1200"/>
              </a:spcAft>
            </a:pPr>
            <a:r>
              <a:rPr lang="en-AU" sz="2000" dirty="0">
                <a:solidFill>
                  <a:prstClr val="black"/>
                </a:solidFill>
              </a:rPr>
              <a:t>Donor contributions are un-earmarked and allocated by the HC through an in-country consultative process.</a:t>
            </a:r>
          </a:p>
          <a:p>
            <a:pPr>
              <a:spcAft>
                <a:spcPts val="1200"/>
              </a:spcAft>
            </a:pPr>
            <a:r>
              <a:rPr lang="en-AU" sz="2000" dirty="0">
                <a:solidFill>
                  <a:prstClr val="black"/>
                </a:solidFill>
              </a:rPr>
              <a:t>Based on needs at the country level and can go to all partners (UN, NGO, etc.)</a:t>
            </a:r>
          </a:p>
          <a:p>
            <a:r>
              <a:rPr lang="en-AU" sz="2000" dirty="0">
                <a:solidFill>
                  <a:prstClr val="black"/>
                </a:solidFill>
              </a:rPr>
              <a:t>Four principles underpin the use of CBPFs:</a:t>
            </a:r>
          </a:p>
          <a:p>
            <a:pPr lvl="1"/>
            <a:r>
              <a:rPr lang="en-AU" sz="2000" dirty="0">
                <a:solidFill>
                  <a:prstClr val="black"/>
                </a:solidFill>
              </a:rPr>
              <a:t>Inclusiveness, </a:t>
            </a:r>
            <a:r>
              <a:rPr lang="en-AU" sz="2000" dirty="0" err="1">
                <a:solidFill>
                  <a:prstClr val="black"/>
                </a:solidFill>
              </a:rPr>
              <a:t>ie</a:t>
            </a:r>
            <a:r>
              <a:rPr lang="en-AU" sz="2000" dirty="0">
                <a:solidFill>
                  <a:prstClr val="black"/>
                </a:solidFill>
              </a:rPr>
              <a:t> localisation. </a:t>
            </a:r>
          </a:p>
          <a:p>
            <a:pPr lvl="1"/>
            <a:r>
              <a:rPr lang="en-AU" sz="2000" dirty="0">
                <a:solidFill>
                  <a:prstClr val="black"/>
                </a:solidFill>
              </a:rPr>
              <a:t>Flexibility</a:t>
            </a:r>
          </a:p>
          <a:p>
            <a:pPr lvl="1"/>
            <a:r>
              <a:rPr lang="en-AU" sz="2000" dirty="0">
                <a:solidFill>
                  <a:prstClr val="black"/>
                </a:solidFill>
              </a:rPr>
              <a:t>Timeliness</a:t>
            </a:r>
          </a:p>
          <a:p>
            <a:pPr lvl="1"/>
            <a:r>
              <a:rPr lang="en-AU" sz="2000" dirty="0">
                <a:solidFill>
                  <a:prstClr val="black"/>
                </a:solidFill>
              </a:rPr>
              <a:t>Efficiency</a:t>
            </a:r>
          </a:p>
        </p:txBody>
      </p:sp>
    </p:spTree>
    <p:extLst>
      <p:ext uri="{BB962C8B-B14F-4D97-AF65-F5344CB8AC3E}">
        <p14:creationId xmlns:p14="http://schemas.microsoft.com/office/powerpoint/2010/main" val="1277849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Role of the SAG</a:t>
            </a:r>
            <a:endParaRPr lang="en-US" dirty="0"/>
          </a:p>
        </p:txBody>
      </p:sp>
      <p:sp>
        <p:nvSpPr>
          <p:cNvPr id="5" name="Content Placeholder 2"/>
          <p:cNvSpPr txBox="1">
            <a:spLocks/>
          </p:cNvSpPr>
          <p:nvPr/>
        </p:nvSpPr>
        <p:spPr>
          <a:xfrm>
            <a:off x="107504" y="1340768"/>
            <a:ext cx="8496944" cy="453650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prstClr val="black"/>
                </a:solidFill>
              </a:rPr>
              <a:t>Prioritisation of projects submitted by cluster partners is done according to agreed criteria that are defined in relation to each funding process and linked with the Nutrition Cluster response strategy of the Flash Appeal / HRP </a:t>
            </a:r>
          </a:p>
          <a:p>
            <a:r>
              <a:rPr lang="en-GB" sz="2400" dirty="0">
                <a:solidFill>
                  <a:prstClr val="black"/>
                </a:solidFill>
              </a:rPr>
              <a:t>The prioritisation and vetting process is often conducted through a smaller group of people, such as the Strategic Advisory Group (SAG) or a Project Review Committee (PRC). </a:t>
            </a:r>
          </a:p>
          <a:p>
            <a:r>
              <a:rPr lang="en-GB" sz="2400" dirty="0">
                <a:solidFill>
                  <a:prstClr val="black"/>
                </a:solidFill>
              </a:rPr>
              <a:t>Needs to occur in a timely manner, often to meet very short deadlines.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5004540"/>
            <a:ext cx="2242592" cy="1304780"/>
          </a:xfrm>
          <a:prstGeom prst="rect">
            <a:avLst/>
          </a:prstGeom>
        </p:spPr>
      </p:pic>
    </p:spTree>
    <p:extLst>
      <p:ext uri="{BB962C8B-B14F-4D97-AF65-F5344CB8AC3E}">
        <p14:creationId xmlns:p14="http://schemas.microsoft.com/office/powerpoint/2010/main" val="3536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Role of the Cluster Coordinator</a:t>
            </a:r>
            <a:endParaRPr lang="en-US" dirty="0"/>
          </a:p>
        </p:txBody>
      </p:sp>
      <p:sp>
        <p:nvSpPr>
          <p:cNvPr id="7" name="Rectangle 3"/>
          <p:cNvSpPr txBox="1">
            <a:spLocks noChangeArrowheads="1"/>
          </p:cNvSpPr>
          <p:nvPr/>
        </p:nvSpPr>
        <p:spPr>
          <a:xfrm>
            <a:off x="251520" y="1700808"/>
            <a:ext cx="8712968" cy="5517232"/>
          </a:xfrm>
          <a:prstGeom prst="rect">
            <a:avLst/>
          </a:prstGeom>
        </p:spPr>
        <p:txBody>
          <a:bodyPr lIns="92075" tIns="46038" rIns="92075" bIns="46038">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449263">
              <a:spcBef>
                <a:spcPts val="0"/>
              </a:spcBef>
              <a:buFont typeface="Times New Roman" charset="0"/>
              <a:buChar char="•"/>
            </a:pPr>
            <a:r>
              <a:rPr lang="en-GB" altLang="zh-CN" sz="2400" dirty="0">
                <a:solidFill>
                  <a:prstClr val="black"/>
                </a:solidFill>
                <a:ea typeface="SimSun" pitchFamily="2" charset="-122"/>
                <a:cs typeface="Tahoma" charset="0"/>
              </a:rPr>
              <a:t>Ensure effective coordination of all cluster partners in funding discussions/decisions, </a:t>
            </a:r>
            <a:r>
              <a:rPr lang="en-GB" sz="2400" i="1" dirty="0">
                <a:solidFill>
                  <a:prstClr val="black"/>
                </a:solidFill>
                <a:ea typeface="SimSun" pitchFamily="2" charset="-122"/>
                <a:cs typeface="Tahoma" charset="0"/>
              </a:rPr>
              <a:t>thus representing cluster needs, not the agency needs</a:t>
            </a:r>
            <a:r>
              <a:rPr lang="en-GB" altLang="zh-CN" sz="2400" dirty="0">
                <a:solidFill>
                  <a:prstClr val="black"/>
                </a:solidFill>
                <a:ea typeface="SimSun" pitchFamily="2" charset="-122"/>
                <a:cs typeface="Tahoma" charset="0"/>
              </a:rPr>
              <a:t>;</a:t>
            </a:r>
          </a:p>
          <a:p>
            <a:pPr defTabSz="449263">
              <a:spcBef>
                <a:spcPts val="0"/>
              </a:spcBef>
              <a:buFont typeface="Times New Roman" charset="0"/>
              <a:buChar char="•"/>
            </a:pPr>
            <a:r>
              <a:rPr lang="en-GB" sz="2400" dirty="0">
                <a:solidFill>
                  <a:prstClr val="black"/>
                </a:solidFill>
                <a:ea typeface="SimSun" pitchFamily="2" charset="-122"/>
                <a:cs typeface="Tahoma" charset="0"/>
              </a:rPr>
              <a:t>Have an overview of funding requirements with inputs from partners through </a:t>
            </a:r>
            <a:r>
              <a:rPr lang="en-GB" sz="2400" i="1" dirty="0">
                <a:solidFill>
                  <a:prstClr val="black"/>
                </a:solidFill>
                <a:ea typeface="SimSun" pitchFamily="2" charset="-122"/>
                <a:cs typeface="Tahoma" charset="0"/>
              </a:rPr>
              <a:t>Financial Tracking System </a:t>
            </a:r>
            <a:r>
              <a:rPr lang="en-GB" sz="2400" dirty="0">
                <a:solidFill>
                  <a:prstClr val="black"/>
                </a:solidFill>
                <a:ea typeface="SimSun" pitchFamily="2" charset="-122"/>
                <a:cs typeface="Tahoma" charset="0"/>
              </a:rPr>
              <a:t>(FTS)</a:t>
            </a:r>
          </a:p>
          <a:p>
            <a:pPr defTabSz="449263">
              <a:spcBef>
                <a:spcPts val="0"/>
              </a:spcBef>
              <a:buFont typeface="Times New Roman" charset="0"/>
              <a:buChar char="•"/>
            </a:pPr>
            <a:r>
              <a:rPr lang="en-GB" sz="2400" dirty="0">
                <a:solidFill>
                  <a:prstClr val="black"/>
                </a:solidFill>
                <a:ea typeface="SimSun" pitchFamily="2" charset="-122"/>
                <a:cs typeface="Tahoma" charset="0"/>
              </a:rPr>
              <a:t>Submit vetted projects (for example for CBPFs allocation)… </a:t>
            </a:r>
            <a:r>
              <a:rPr lang="en-GB" sz="2400" i="1" dirty="0">
                <a:solidFill>
                  <a:prstClr val="black"/>
                </a:solidFill>
                <a:ea typeface="SimSun" pitchFamily="2" charset="-122"/>
                <a:cs typeface="Tahoma" charset="0"/>
              </a:rPr>
              <a:t>transparently</a:t>
            </a:r>
          </a:p>
          <a:p>
            <a:pPr defTabSz="449263">
              <a:spcBef>
                <a:spcPts val="0"/>
              </a:spcBef>
              <a:buFont typeface="Times New Roman" charset="0"/>
              <a:buChar char="•"/>
            </a:pPr>
            <a:r>
              <a:rPr lang="en-GB" sz="2400" i="1" dirty="0">
                <a:solidFill>
                  <a:prstClr val="black"/>
                </a:solidFill>
                <a:ea typeface="SimSun" pitchFamily="2" charset="-122"/>
                <a:cs typeface="Tahoma" charset="0"/>
              </a:rPr>
              <a:t>Effectively communicate </a:t>
            </a:r>
            <a:r>
              <a:rPr lang="en-GB" sz="2400" dirty="0">
                <a:solidFill>
                  <a:prstClr val="black"/>
                </a:solidFill>
                <a:ea typeface="SimSun" pitchFamily="2" charset="-122"/>
                <a:cs typeface="Tahoma" charset="0"/>
              </a:rPr>
              <a:t>needs that are clearly related to the Cluster strategic objectives.</a:t>
            </a:r>
          </a:p>
        </p:txBody>
      </p:sp>
      <p:pic>
        <p:nvPicPr>
          <p:cNvPr id="8" name="Picture 2" descr="http://ts1.mm.bing.net/th?&amp;id=HN.608054931324864876&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797152"/>
            <a:ext cx="1872208" cy="18410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8948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a:t>
            </a:r>
            <a:r>
              <a:rPr lang="en-US" dirty="0" err="1"/>
              <a:t>Mobilisation</a:t>
            </a:r>
            <a:r>
              <a:rPr lang="en-US" dirty="0"/>
              <a:t> and AAP</a:t>
            </a:r>
          </a:p>
        </p:txBody>
      </p:sp>
      <p:sp>
        <p:nvSpPr>
          <p:cNvPr id="5" name="Rectangle 3"/>
          <p:cNvSpPr txBox="1">
            <a:spLocks noChangeArrowheads="1"/>
          </p:cNvSpPr>
          <p:nvPr/>
        </p:nvSpPr>
        <p:spPr>
          <a:xfrm>
            <a:off x="395536" y="1268760"/>
            <a:ext cx="8568952" cy="551723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prstClr val="black"/>
                </a:solidFill>
              </a:rPr>
              <a:t>Strong evidence of needs, and information on the </a:t>
            </a:r>
            <a:r>
              <a:rPr lang="en-GB" sz="2400" b="1" dirty="0">
                <a:solidFill>
                  <a:prstClr val="black"/>
                </a:solidFill>
              </a:rPr>
              <a:t>priorities of affected people</a:t>
            </a:r>
            <a:r>
              <a:rPr lang="en-GB" sz="2400" dirty="0">
                <a:solidFill>
                  <a:prstClr val="black"/>
                </a:solidFill>
              </a:rPr>
              <a:t>, increases the credibility of funding requests</a:t>
            </a:r>
          </a:p>
          <a:p>
            <a:r>
              <a:rPr lang="en-GB" sz="2400" dirty="0">
                <a:solidFill>
                  <a:prstClr val="black"/>
                </a:solidFill>
              </a:rPr>
              <a:t>More donors looking for participation and engagement of affected people as criteria for funding decisions </a:t>
            </a:r>
            <a:r>
              <a:rPr lang="mr-IN" sz="2400" dirty="0">
                <a:solidFill>
                  <a:prstClr val="black"/>
                </a:solidFill>
              </a:rPr>
              <a:t>–</a:t>
            </a:r>
            <a:r>
              <a:rPr lang="en-GB" sz="2400" dirty="0">
                <a:solidFill>
                  <a:prstClr val="black"/>
                </a:solidFill>
              </a:rPr>
              <a:t> what can the NC do to support this in proposals?</a:t>
            </a:r>
          </a:p>
          <a:p>
            <a:r>
              <a:rPr lang="en-GB" sz="2400" dirty="0">
                <a:solidFill>
                  <a:prstClr val="black"/>
                </a:solidFill>
              </a:rPr>
              <a:t>Specifically include budgets for community engagement activities and request flexibility to adapt programmes </a:t>
            </a:r>
          </a:p>
          <a:p>
            <a:r>
              <a:rPr lang="en-GB" sz="2400" dirty="0">
                <a:solidFill>
                  <a:prstClr val="black"/>
                </a:solidFill>
              </a:rPr>
              <a:t>Showing the added value of collaborative and joint approaches can also help successful proposals.</a:t>
            </a:r>
          </a:p>
          <a:p>
            <a:r>
              <a:rPr lang="en-GB" sz="2400" dirty="0">
                <a:solidFill>
                  <a:prstClr val="black"/>
                </a:solidFill>
              </a:rPr>
              <a:t>Transparency with partners and communities about available funding and priority allocations helps build trust and manage unrealistic expectations</a:t>
            </a:r>
          </a:p>
        </p:txBody>
      </p:sp>
    </p:spTree>
    <p:extLst>
      <p:ext uri="{BB962C8B-B14F-4D97-AF65-F5344CB8AC3E}">
        <p14:creationId xmlns:p14="http://schemas.microsoft.com/office/powerpoint/2010/main" val="725441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Messages</a:t>
            </a:r>
          </a:p>
        </p:txBody>
      </p:sp>
      <p:sp>
        <p:nvSpPr>
          <p:cNvPr id="5" name="Rectangle 3"/>
          <p:cNvSpPr txBox="1">
            <a:spLocks noChangeArrowheads="1"/>
          </p:cNvSpPr>
          <p:nvPr/>
        </p:nvSpPr>
        <p:spPr>
          <a:xfrm>
            <a:off x="323528" y="1412776"/>
            <a:ext cx="8377808" cy="525658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600" dirty="0">
                <a:solidFill>
                  <a:prstClr val="black"/>
                </a:solidFill>
              </a:rPr>
              <a:t>Resource mobilisation is informed by all elements of the HPC.</a:t>
            </a:r>
          </a:p>
          <a:p>
            <a:r>
              <a:rPr lang="en-GB" sz="2600" dirty="0">
                <a:solidFill>
                  <a:prstClr val="black"/>
                </a:solidFill>
              </a:rPr>
              <a:t>The Nutrition Cluster often needs to rank and prioritise its projects and activities in relation to fundraising.</a:t>
            </a:r>
          </a:p>
          <a:p>
            <a:r>
              <a:rPr lang="en-GB" sz="2600" dirty="0">
                <a:solidFill>
                  <a:prstClr val="black"/>
                </a:solidFill>
              </a:rPr>
              <a:t>Clear information about the funding mechanism, consultative development of the prioritisation criteria and process, and documentation of the outcomes can help to promote participation in fundraising. </a:t>
            </a:r>
          </a:p>
          <a:p>
            <a:r>
              <a:rPr lang="en-GB" sz="2600" dirty="0">
                <a:solidFill>
                  <a:prstClr val="black"/>
                </a:solidFill>
              </a:rPr>
              <a:t>Communicating back to partners and communities on resource allocations and priorities helps build trust and manage expectations</a:t>
            </a:r>
          </a:p>
          <a:p>
            <a:pPr marL="0" indent="0">
              <a:buFont typeface="Arial" pitchFamily="34" charset="0"/>
              <a:buNone/>
            </a:pPr>
            <a:endParaRPr lang="en-GB" sz="2600" dirty="0">
              <a:solidFill>
                <a:prstClr val="black"/>
              </a:solidFill>
            </a:endParaRPr>
          </a:p>
          <a:p>
            <a:pPr>
              <a:buFontTx/>
              <a:buChar char="-"/>
            </a:pPr>
            <a:endParaRPr lang="en-GB" sz="2600" dirty="0">
              <a:solidFill>
                <a:prstClr val="black"/>
              </a:solidFill>
            </a:endParaRPr>
          </a:p>
          <a:p>
            <a:pPr marL="0" indent="0">
              <a:buFont typeface="Arial" pitchFamily="34" charset="0"/>
              <a:buNone/>
            </a:pPr>
            <a:endParaRPr lang="en-US" sz="2600" b="1" dirty="0">
              <a:solidFill>
                <a:prstClr val="black"/>
              </a:solidFill>
            </a:endParaRPr>
          </a:p>
          <a:p>
            <a:pPr>
              <a:buFontTx/>
              <a:buChar char="•"/>
            </a:pPr>
            <a:endParaRPr lang="en-US" sz="2600" b="1" dirty="0">
              <a:solidFill>
                <a:prstClr val="black"/>
              </a:solidFill>
            </a:endParaRPr>
          </a:p>
          <a:p>
            <a:endParaRPr lang="en-GB" sz="2600" dirty="0">
              <a:solidFill>
                <a:prstClr val="black"/>
              </a:solidFill>
            </a:endParaRPr>
          </a:p>
          <a:p>
            <a:pPr>
              <a:lnSpc>
                <a:spcPct val="90000"/>
              </a:lnSpc>
            </a:pPr>
            <a:endParaRPr lang="en-US" sz="2600" b="1" dirty="0">
              <a:solidFill>
                <a:prstClr val="black"/>
              </a:solidFill>
            </a:endParaRPr>
          </a:p>
        </p:txBody>
      </p:sp>
    </p:spTree>
    <p:extLst>
      <p:ext uri="{BB962C8B-B14F-4D97-AF65-F5344CB8AC3E}">
        <p14:creationId xmlns:p14="http://schemas.microsoft.com/office/powerpoint/2010/main" val="328113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Group Work: Supply</a:t>
            </a:r>
          </a:p>
        </p:txBody>
      </p:sp>
      <p:sp>
        <p:nvSpPr>
          <p:cNvPr id="6" name="Content Placeholder 7"/>
          <p:cNvSpPr txBox="1">
            <a:spLocks/>
          </p:cNvSpPr>
          <p:nvPr/>
        </p:nvSpPr>
        <p:spPr>
          <a:xfrm>
            <a:off x="395536" y="2315442"/>
            <a:ext cx="8075240" cy="41764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a:solidFill>
                <a:prstClr val="black"/>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221088"/>
            <a:ext cx="2381250" cy="1905000"/>
          </a:xfrm>
          <a:prstGeom prst="rect">
            <a:avLst/>
          </a:prstGeom>
        </p:spPr>
      </p:pic>
      <p:sp>
        <p:nvSpPr>
          <p:cNvPr id="2" name="TextBox 1"/>
          <p:cNvSpPr txBox="1"/>
          <p:nvPr/>
        </p:nvSpPr>
        <p:spPr>
          <a:xfrm>
            <a:off x="467544" y="1651456"/>
            <a:ext cx="6408712" cy="4708981"/>
          </a:xfrm>
          <a:prstGeom prst="rect">
            <a:avLst/>
          </a:prstGeom>
          <a:noFill/>
        </p:spPr>
        <p:txBody>
          <a:bodyPr wrap="square" rtlCol="0">
            <a:spAutoFit/>
          </a:bodyPr>
          <a:lstStyle/>
          <a:p>
            <a:r>
              <a:rPr lang="en-AU" sz="2000" dirty="0">
                <a:solidFill>
                  <a:prstClr val="black"/>
                </a:solidFill>
              </a:rPr>
              <a:t>Report back from the Supply Group</a:t>
            </a:r>
          </a:p>
          <a:p>
            <a:endParaRPr lang="en-AU" sz="2000" dirty="0">
              <a:solidFill>
                <a:prstClr val="black"/>
              </a:solidFill>
            </a:endParaRPr>
          </a:p>
          <a:p>
            <a:r>
              <a:rPr lang="en-AU" sz="2000" dirty="0">
                <a:solidFill>
                  <a:prstClr val="black"/>
                </a:solidFill>
              </a:rPr>
              <a:t>Group 1</a:t>
            </a:r>
          </a:p>
          <a:p>
            <a:pPr marL="514350" indent="-514350">
              <a:buFont typeface="+mj-lt"/>
              <a:buAutoNum type="arabicPeriod"/>
            </a:pPr>
            <a:r>
              <a:rPr lang="en-GB" sz="2000" dirty="0"/>
              <a:t>Why is this type of resource important?</a:t>
            </a:r>
          </a:p>
          <a:p>
            <a:pPr marL="514350" indent="-514350">
              <a:buFont typeface="+mj-lt"/>
              <a:buAutoNum type="arabicPeriod"/>
            </a:pPr>
            <a:r>
              <a:rPr lang="en-GB" sz="2000" dirty="0"/>
              <a:t>Define what are most frequently the needed supplies in nutritional emergencies?</a:t>
            </a:r>
          </a:p>
          <a:p>
            <a:pPr marL="514350" indent="-514350">
              <a:buFont typeface="+mj-lt"/>
              <a:buAutoNum type="arabicPeriod"/>
            </a:pPr>
            <a:r>
              <a:rPr lang="en-GB" sz="2000" dirty="0"/>
              <a:t>How can we prepare for this type of resource mobilisation?</a:t>
            </a:r>
          </a:p>
          <a:p>
            <a:endParaRPr lang="en-AU" sz="2000" dirty="0">
              <a:solidFill>
                <a:prstClr val="black"/>
              </a:solidFill>
            </a:endParaRPr>
          </a:p>
          <a:p>
            <a:r>
              <a:rPr lang="en-AU" sz="2000" dirty="0">
                <a:solidFill>
                  <a:prstClr val="black"/>
                </a:solidFill>
              </a:rPr>
              <a:t>Group 2</a:t>
            </a:r>
          </a:p>
          <a:p>
            <a:pPr marL="514350" indent="-514350">
              <a:buFont typeface="+mj-lt"/>
              <a:buAutoNum type="arabicPeriod"/>
            </a:pPr>
            <a:r>
              <a:rPr lang="en-GB" sz="2000" dirty="0"/>
              <a:t>What is the role of the NCC with regard to these supplies?</a:t>
            </a:r>
          </a:p>
          <a:p>
            <a:pPr marL="514350" indent="-514350">
              <a:buFont typeface="+mj-lt"/>
              <a:buAutoNum type="arabicPeriod"/>
            </a:pPr>
            <a:r>
              <a:rPr lang="en-GB" sz="2000" dirty="0"/>
              <a:t>And the partners?</a:t>
            </a:r>
          </a:p>
          <a:p>
            <a:pPr marL="514350" indent="-514350">
              <a:buFont typeface="+mj-lt"/>
              <a:buAutoNum type="arabicPeriod"/>
            </a:pPr>
            <a:r>
              <a:rPr lang="en-GB" sz="2000" dirty="0"/>
              <a:t>How can we prepare for this type of resource mobilisation?</a:t>
            </a:r>
          </a:p>
        </p:txBody>
      </p:sp>
    </p:spTree>
    <p:extLst>
      <p:ext uri="{BB962C8B-B14F-4D97-AF65-F5344CB8AC3E}">
        <p14:creationId xmlns:p14="http://schemas.microsoft.com/office/powerpoint/2010/main" val="3148083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Supply</a:t>
            </a:r>
          </a:p>
        </p:txBody>
      </p:sp>
      <p:sp>
        <p:nvSpPr>
          <p:cNvPr id="6" name="Content Placeholder 7"/>
          <p:cNvSpPr txBox="1">
            <a:spLocks/>
          </p:cNvSpPr>
          <p:nvPr/>
        </p:nvSpPr>
        <p:spPr>
          <a:xfrm>
            <a:off x="395536" y="2315442"/>
            <a:ext cx="8075240" cy="41764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a:solidFill>
                <a:prstClr val="black"/>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221088"/>
            <a:ext cx="2381250" cy="1905000"/>
          </a:xfrm>
          <a:prstGeom prst="rect">
            <a:avLst/>
          </a:prstGeom>
        </p:spPr>
      </p:pic>
      <p:sp>
        <p:nvSpPr>
          <p:cNvPr id="2" name="TextBox 1"/>
          <p:cNvSpPr txBox="1"/>
          <p:nvPr/>
        </p:nvSpPr>
        <p:spPr>
          <a:xfrm>
            <a:off x="467544" y="1651456"/>
            <a:ext cx="6408712" cy="2554545"/>
          </a:xfrm>
          <a:prstGeom prst="rect">
            <a:avLst/>
          </a:prstGeom>
          <a:noFill/>
        </p:spPr>
        <p:txBody>
          <a:bodyPr wrap="square" rtlCol="0">
            <a:spAutoFit/>
          </a:bodyPr>
          <a:lstStyle/>
          <a:p>
            <a:r>
              <a:rPr lang="en-AU" sz="3200" dirty="0">
                <a:solidFill>
                  <a:prstClr val="black"/>
                </a:solidFill>
              </a:rPr>
              <a:t>The procurement, transport and distribution of commodities necessary for programme implementation to meet the affected population’s needs.</a:t>
            </a:r>
          </a:p>
        </p:txBody>
      </p:sp>
    </p:spTree>
    <p:extLst>
      <p:ext uri="{BB962C8B-B14F-4D97-AF65-F5344CB8AC3E}">
        <p14:creationId xmlns:p14="http://schemas.microsoft.com/office/powerpoint/2010/main" val="3273298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Overall responsibility for NCC</a:t>
            </a:r>
            <a:endParaRPr lang="en-US" dirty="0"/>
          </a:p>
        </p:txBody>
      </p:sp>
      <p:sp>
        <p:nvSpPr>
          <p:cNvPr id="9" name="Content Placeholder 2"/>
          <p:cNvSpPr txBox="1">
            <a:spLocks/>
          </p:cNvSpPr>
          <p:nvPr/>
        </p:nvSpPr>
        <p:spPr>
          <a:xfrm>
            <a:off x="125760" y="1484784"/>
            <a:ext cx="8892480" cy="4209331"/>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solidFill>
                  <a:prstClr val="black"/>
                </a:solidFill>
              </a:rPr>
              <a:t>Coordinate</a:t>
            </a:r>
            <a:r>
              <a:rPr lang="en-US">
                <a:solidFill>
                  <a:prstClr val="black"/>
                </a:solidFill>
              </a:rPr>
              <a:t> between Nutrition Cluster partners…</a:t>
            </a:r>
          </a:p>
          <a:p>
            <a:endParaRPr lang="en-US" dirty="0">
              <a:solidFill>
                <a:prstClr val="black"/>
              </a:solidFill>
            </a:endParaRPr>
          </a:p>
          <a:p>
            <a:r>
              <a:rPr lang="en-US" dirty="0">
                <a:solidFill>
                  <a:prstClr val="black"/>
                </a:solidFill>
              </a:rPr>
              <a:t>to ensure that </a:t>
            </a:r>
            <a:r>
              <a:rPr lang="en-US" b="1" dirty="0">
                <a:solidFill>
                  <a:prstClr val="black"/>
                </a:solidFill>
              </a:rPr>
              <a:t>overall supply and equipment needs</a:t>
            </a:r>
            <a:r>
              <a:rPr lang="en-US" dirty="0">
                <a:solidFill>
                  <a:prstClr val="black"/>
                </a:solidFill>
              </a:rPr>
              <a:t> for the emergency response are </a:t>
            </a:r>
            <a:r>
              <a:rPr lang="en-US" b="1" dirty="0">
                <a:solidFill>
                  <a:prstClr val="black"/>
                </a:solidFill>
              </a:rPr>
              <a:t>regularly</a:t>
            </a:r>
            <a:r>
              <a:rPr lang="en-US" dirty="0">
                <a:solidFill>
                  <a:prstClr val="black"/>
                </a:solidFill>
              </a:rPr>
              <a:t> </a:t>
            </a:r>
            <a:r>
              <a:rPr lang="en-US" b="1" dirty="0">
                <a:solidFill>
                  <a:prstClr val="black"/>
                </a:solidFill>
              </a:rPr>
              <a:t>identified…</a:t>
            </a:r>
            <a:r>
              <a:rPr lang="en-US" dirty="0">
                <a:solidFill>
                  <a:prstClr val="black"/>
                </a:solidFill>
              </a:rPr>
              <a:t> </a:t>
            </a:r>
          </a:p>
          <a:p>
            <a:endParaRPr lang="en-US" dirty="0">
              <a:solidFill>
                <a:prstClr val="black"/>
              </a:solidFill>
            </a:endParaRPr>
          </a:p>
          <a:p>
            <a:r>
              <a:rPr lang="en-US" dirty="0">
                <a:solidFill>
                  <a:prstClr val="black"/>
                </a:solidFill>
              </a:rPr>
              <a:t>and that the </a:t>
            </a:r>
            <a:r>
              <a:rPr lang="en-US" b="1" dirty="0">
                <a:solidFill>
                  <a:prstClr val="black"/>
                </a:solidFill>
              </a:rPr>
              <a:t>Nutrition Cluster </a:t>
            </a:r>
            <a:r>
              <a:rPr lang="en-US" dirty="0">
                <a:solidFill>
                  <a:prstClr val="black"/>
                </a:solidFill>
              </a:rPr>
              <a:t>as a whole can </a:t>
            </a:r>
            <a:r>
              <a:rPr lang="en-US" b="1" dirty="0">
                <a:solidFill>
                  <a:prstClr val="black"/>
                </a:solidFill>
              </a:rPr>
              <a:t>identify and address any pipeline issues </a:t>
            </a:r>
            <a:r>
              <a:rPr lang="en-US" dirty="0">
                <a:solidFill>
                  <a:prstClr val="black"/>
                </a:solidFill>
              </a:rPr>
              <a:t>(‘stock-out’, temporary gaps, etc.).</a:t>
            </a:r>
            <a:endParaRPr lang="en-GB" dirty="0">
              <a:solidFill>
                <a:prstClr val="black"/>
              </a:solidFill>
            </a:endParaRPr>
          </a:p>
        </p:txBody>
      </p:sp>
    </p:spTree>
    <p:extLst>
      <p:ext uri="{BB962C8B-B14F-4D97-AF65-F5344CB8AC3E}">
        <p14:creationId xmlns:p14="http://schemas.microsoft.com/office/powerpoint/2010/main" val="1290744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Practically, this means the NCC…</a:t>
            </a:r>
            <a:endParaRPr lang="en-US" dirty="0"/>
          </a:p>
        </p:txBody>
      </p:sp>
      <p:sp>
        <p:nvSpPr>
          <p:cNvPr id="4" name="Segnaposto contenuto 2"/>
          <p:cNvSpPr txBox="1">
            <a:spLocks/>
          </p:cNvSpPr>
          <p:nvPr/>
        </p:nvSpPr>
        <p:spPr>
          <a:xfrm>
            <a:off x="179512" y="1340768"/>
            <a:ext cx="8784976" cy="54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US" sz="2800" dirty="0">
                <a:solidFill>
                  <a:prstClr val="black"/>
                </a:solidFill>
              </a:rPr>
              <a:t>Based on Flash Appeal/HRP, identifies supply needs and updates planning figures (e.g. case load calculation).</a:t>
            </a:r>
          </a:p>
          <a:p>
            <a:pPr>
              <a:spcBef>
                <a:spcPts val="0"/>
              </a:spcBef>
              <a:spcAft>
                <a:spcPts val="600"/>
              </a:spcAft>
            </a:pPr>
            <a:r>
              <a:rPr lang="en-US" sz="2800" dirty="0">
                <a:solidFill>
                  <a:prstClr val="black"/>
                </a:solidFill>
              </a:rPr>
              <a:t>Promotes national and international standards for nutrition supplies and equipment.</a:t>
            </a:r>
          </a:p>
          <a:p>
            <a:pPr>
              <a:spcBef>
                <a:spcPts val="0"/>
              </a:spcBef>
              <a:spcAft>
                <a:spcPts val="600"/>
              </a:spcAft>
            </a:pPr>
            <a:r>
              <a:rPr lang="en-US" sz="2800" dirty="0">
                <a:solidFill>
                  <a:prstClr val="black"/>
                </a:solidFill>
              </a:rPr>
              <a:t>Facilitates information exchange on type/quantity of supplies/equipment.</a:t>
            </a:r>
          </a:p>
          <a:p>
            <a:pPr>
              <a:spcBef>
                <a:spcPts val="0"/>
              </a:spcBef>
              <a:spcAft>
                <a:spcPts val="600"/>
              </a:spcAft>
            </a:pPr>
            <a:r>
              <a:rPr lang="en-US" sz="2800" dirty="0">
                <a:solidFill>
                  <a:prstClr val="black"/>
                </a:solidFill>
              </a:rPr>
              <a:t>Anticipates import procedures and				     requirements.</a:t>
            </a:r>
          </a:p>
        </p:txBody>
      </p:sp>
    </p:spTree>
    <p:extLst>
      <p:ext uri="{BB962C8B-B14F-4D97-AF65-F5344CB8AC3E}">
        <p14:creationId xmlns:p14="http://schemas.microsoft.com/office/powerpoint/2010/main" val="1227639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Practically, this means the NCC…</a:t>
            </a:r>
            <a:endParaRPr lang="en-US" dirty="0"/>
          </a:p>
        </p:txBody>
      </p:sp>
      <p:sp>
        <p:nvSpPr>
          <p:cNvPr id="5" name="Segnaposto contenuto 2"/>
          <p:cNvSpPr txBox="1">
            <a:spLocks/>
          </p:cNvSpPr>
          <p:nvPr/>
        </p:nvSpPr>
        <p:spPr>
          <a:xfrm>
            <a:off x="179512" y="1340768"/>
            <a:ext cx="8784976" cy="54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US" sz="2800" dirty="0">
                <a:solidFill>
                  <a:prstClr val="black"/>
                </a:solidFill>
              </a:rPr>
              <a:t>Is aware of product characteristics and challenges (shelf life, storage conditions, etc.) and facilitates the planning for preposition and delivery of supplies</a:t>
            </a:r>
          </a:p>
          <a:p>
            <a:pPr>
              <a:spcBef>
                <a:spcPts val="0"/>
              </a:spcBef>
              <a:spcAft>
                <a:spcPts val="600"/>
              </a:spcAft>
            </a:pPr>
            <a:r>
              <a:rPr lang="en-US" sz="2800" dirty="0">
                <a:solidFill>
                  <a:prstClr val="black"/>
                </a:solidFill>
              </a:rPr>
              <a:t>Effectively coordinates among common suppliers (e.g. WFP, UNICEF) and inter-cluster linkages. </a:t>
            </a:r>
          </a:p>
          <a:p>
            <a:pPr marL="0" indent="0">
              <a:spcBef>
                <a:spcPts val="0"/>
              </a:spcBef>
              <a:spcAft>
                <a:spcPts val="600"/>
              </a:spcAft>
              <a:buFont typeface="Arial" pitchFamily="34" charset="0"/>
              <a:buNone/>
            </a:pPr>
            <a:endParaRPr lang="en-US" sz="2800" dirty="0">
              <a:solidFill>
                <a:srgbClr val="1F497D"/>
              </a:solidFill>
            </a:endParaRPr>
          </a:p>
          <a:p>
            <a:pPr marL="0" indent="0">
              <a:spcBef>
                <a:spcPts val="0"/>
              </a:spcBef>
              <a:spcAft>
                <a:spcPts val="600"/>
              </a:spcAft>
              <a:buFont typeface="Arial" pitchFamily="34" charset="0"/>
              <a:buNone/>
            </a:pPr>
            <a:endParaRPr lang="en-US" sz="2800" dirty="0">
              <a:solidFill>
                <a:srgbClr val="1F497D"/>
              </a:solidFill>
            </a:endParaRPr>
          </a:p>
          <a:p>
            <a:pPr marL="0" indent="0">
              <a:spcBef>
                <a:spcPts val="0"/>
              </a:spcBef>
              <a:spcAft>
                <a:spcPts val="600"/>
              </a:spcAft>
              <a:buFont typeface="Arial" pitchFamily="34" charset="0"/>
              <a:buNone/>
            </a:pPr>
            <a:endParaRPr lang="en-US" sz="2800" dirty="0">
              <a:solidFill>
                <a:srgbClr val="1F497D"/>
              </a:solidFill>
            </a:endParaRPr>
          </a:p>
          <a:p>
            <a:pPr marL="0" indent="0">
              <a:spcBef>
                <a:spcPts val="0"/>
              </a:spcBef>
              <a:spcAft>
                <a:spcPts val="600"/>
              </a:spcAft>
              <a:buFont typeface="Arial" pitchFamily="34" charset="0"/>
              <a:buNone/>
            </a:pPr>
            <a:endParaRPr lang="en-US" sz="2800" dirty="0">
              <a:solidFill>
                <a:srgbClr val="1F497D"/>
              </a:solidFill>
            </a:endParaRPr>
          </a:p>
          <a:p>
            <a:pPr marL="0" indent="0" algn="ctr">
              <a:spcBef>
                <a:spcPts val="0"/>
              </a:spcBef>
              <a:spcAft>
                <a:spcPts val="600"/>
              </a:spcAft>
              <a:buFont typeface="Arial" pitchFamily="34" charset="0"/>
              <a:buNone/>
            </a:pPr>
            <a:r>
              <a:rPr lang="en-US" sz="2800" dirty="0">
                <a:solidFill>
                  <a:srgbClr val="1F497D"/>
                </a:solidFill>
              </a:rPr>
              <a:t>Can you give examples of which clusters the NCC liaises with and for what supplies?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2093" y="3789039"/>
            <a:ext cx="2732035" cy="1776087"/>
          </a:xfrm>
          <a:prstGeom prst="rect">
            <a:avLst/>
          </a:prstGeom>
        </p:spPr>
      </p:pic>
    </p:spTree>
    <p:extLst>
      <p:ext uri="{BB962C8B-B14F-4D97-AF65-F5344CB8AC3E}">
        <p14:creationId xmlns:p14="http://schemas.microsoft.com/office/powerpoint/2010/main" val="114027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6629943" y="6446005"/>
            <a:ext cx="2056586" cy="449327"/>
          </a:xfrm>
          <a:prstGeom prst="rect">
            <a:avLst/>
          </a:prstGeom>
          <a:noFill/>
          <a:ln w="9525">
            <a:noFill/>
            <a:miter lim="800000"/>
            <a:headEnd/>
            <a:tailEnd/>
          </a:ln>
        </p:spPr>
        <p:txBody>
          <a:bodyPr lIns="89161" tIns="44581" rIns="89161" bIns="44581"/>
          <a:lstStyle/>
          <a:p>
            <a:pPr algn="r" defTabSz="891859"/>
            <a:fld id="{10F53B4D-8A96-4203-9422-4FAF5A3D66B2}" type="slidenum">
              <a:rPr lang="en-GB" sz="1368">
                <a:solidFill>
                  <a:prstClr val="white"/>
                </a:solidFill>
                <a:latin typeface="Century Gothic" pitchFamily="34" charset="0"/>
              </a:rPr>
              <a:pPr algn="r" defTabSz="891859"/>
              <a:t>2</a:t>
            </a:fld>
            <a:endParaRPr lang="en-GB" sz="1368" dirty="0">
              <a:solidFill>
                <a:prstClr val="white"/>
              </a:solidFill>
              <a:latin typeface="Century Gothic" pitchFamily="34" charset="0"/>
            </a:endParaRPr>
          </a:p>
        </p:txBody>
      </p:sp>
      <p:sp>
        <p:nvSpPr>
          <p:cNvPr id="2" name="Title 1"/>
          <p:cNvSpPr>
            <a:spLocks noGrp="1"/>
          </p:cNvSpPr>
          <p:nvPr>
            <p:ph type="title"/>
          </p:nvPr>
        </p:nvSpPr>
        <p:spPr/>
        <p:txBody>
          <a:bodyPr/>
          <a:lstStyle/>
          <a:p>
            <a:r>
              <a:rPr lang="en-US" dirty="0"/>
              <a:t>Day 4 Agenda</a:t>
            </a:r>
          </a:p>
        </p:txBody>
      </p:sp>
    </p:spTree>
    <p:extLst>
      <p:ext uri="{BB962C8B-B14F-4D97-AF65-F5344CB8AC3E}">
        <p14:creationId xmlns:p14="http://schemas.microsoft.com/office/powerpoint/2010/main" val="371908389"/>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 Role of NC Partners?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2348880"/>
            <a:ext cx="2045055" cy="1789423"/>
          </a:xfrm>
          <a:prstGeom prst="rect">
            <a:avLst/>
          </a:prstGeom>
        </p:spPr>
      </p:pic>
      <p:sp>
        <p:nvSpPr>
          <p:cNvPr id="11" name="Content Placeholder 2"/>
          <p:cNvSpPr txBox="1">
            <a:spLocks/>
          </p:cNvSpPr>
          <p:nvPr/>
        </p:nvSpPr>
        <p:spPr>
          <a:xfrm>
            <a:off x="179512" y="1340768"/>
            <a:ext cx="8712968" cy="52578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Arial" pitchFamily="34" charset="0"/>
              <a:buChar char="•"/>
            </a:pPr>
            <a:endParaRPr lang="en-US" b="1" dirty="0">
              <a:solidFill>
                <a:prstClr val="black"/>
              </a:solidFill>
            </a:endParaRPr>
          </a:p>
          <a:p>
            <a:pPr marL="342900" lvl="1" indent="-342900">
              <a:buFont typeface="Arial" pitchFamily="34" charset="0"/>
              <a:buChar char="•"/>
            </a:pPr>
            <a:r>
              <a:rPr lang="en-US" dirty="0">
                <a:solidFill>
                  <a:prstClr val="black"/>
                </a:solidFill>
              </a:rPr>
              <a:t>Share information with the NCC to ensure that overall Nutrition Cluster needs for stocks of supplies and equipment are identified. This includes information on expected pipeline breaks, risks of shortage, </a:t>
            </a:r>
            <a:r>
              <a:rPr lang="en-US" dirty="0" err="1">
                <a:solidFill>
                  <a:prstClr val="black"/>
                </a:solidFill>
              </a:rPr>
              <a:t>etc</a:t>
            </a:r>
            <a:r>
              <a:rPr lang="en-US" dirty="0">
                <a:solidFill>
                  <a:prstClr val="black"/>
                </a:solidFill>
              </a:rPr>
              <a:t> </a:t>
            </a:r>
          </a:p>
          <a:p>
            <a:pPr marL="342900" lvl="1" indent="-342900">
              <a:buFont typeface="Arial" pitchFamily="34" charset="0"/>
              <a:buChar char="•"/>
            </a:pPr>
            <a:endParaRPr lang="en-US" dirty="0">
              <a:solidFill>
                <a:prstClr val="black"/>
              </a:solidFill>
            </a:endParaRPr>
          </a:p>
          <a:p>
            <a:pPr marL="0" lvl="1" indent="0">
              <a:buFont typeface="Arial" pitchFamily="34" charset="0"/>
              <a:buNone/>
            </a:pPr>
            <a:r>
              <a:rPr lang="en-US" dirty="0">
                <a:solidFill>
                  <a:prstClr val="black"/>
                </a:solidFill>
              </a:rPr>
              <a:t>Note: Some agencies have their own independent supply/equipment pipelines and do not necessarily participate in joint supply planning via the Nutrition Cluster. However, these agencies are still encouraged to share!</a:t>
            </a:r>
            <a:endParaRPr lang="en-GB" dirty="0">
              <a:solidFill>
                <a:prstClr val="black"/>
              </a:solidFill>
            </a:endParaRPr>
          </a:p>
          <a:p>
            <a:endParaRPr lang="en-GB" dirty="0">
              <a:solidFill>
                <a:prstClr val="black"/>
              </a:solidFill>
            </a:endParaRPr>
          </a:p>
          <a:p>
            <a:r>
              <a:rPr lang="en-GB" dirty="0">
                <a:solidFill>
                  <a:prstClr val="black"/>
                </a:solidFill>
              </a:rPr>
              <a:t>Willingness to make  temporarily available supplies to other organisations (‘lending’) </a:t>
            </a:r>
          </a:p>
        </p:txBody>
      </p:sp>
    </p:spTree>
    <p:extLst>
      <p:ext uri="{BB962C8B-B14F-4D97-AF65-F5344CB8AC3E}">
        <p14:creationId xmlns:p14="http://schemas.microsoft.com/office/powerpoint/2010/main" val="3808056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Which supplies?</a:t>
            </a:r>
            <a:endParaRPr lang="en-US" dirty="0"/>
          </a:p>
        </p:txBody>
      </p:sp>
      <p:sp>
        <p:nvSpPr>
          <p:cNvPr id="4" name="Content Placeholder 2"/>
          <p:cNvSpPr txBox="1">
            <a:spLocks/>
          </p:cNvSpPr>
          <p:nvPr/>
        </p:nvSpPr>
        <p:spPr>
          <a:xfrm>
            <a:off x="457200" y="1556792"/>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solidFill>
                  <a:prstClr val="black"/>
                </a:solidFill>
              </a:rPr>
              <a:t>Supplies:</a:t>
            </a:r>
          </a:p>
          <a:p>
            <a:pPr>
              <a:buFontTx/>
              <a:buChar char="-"/>
            </a:pPr>
            <a:r>
              <a:rPr lang="en-GB" dirty="0">
                <a:solidFill>
                  <a:prstClr val="black"/>
                </a:solidFill>
              </a:rPr>
              <a:t>To treat and/or prevent SAM and MAM; </a:t>
            </a:r>
          </a:p>
          <a:p>
            <a:pPr>
              <a:buFontTx/>
              <a:buChar char="-"/>
            </a:pPr>
            <a:r>
              <a:rPr lang="en-GB" dirty="0">
                <a:solidFill>
                  <a:prstClr val="black"/>
                </a:solidFill>
              </a:rPr>
              <a:t>To treat and/or prevent micronutrient deficiencies (iron/folate, sprinkles, UNIMAP, </a:t>
            </a:r>
            <a:r>
              <a:rPr lang="en-GB" dirty="0" err="1">
                <a:solidFill>
                  <a:prstClr val="black"/>
                </a:solidFill>
              </a:rPr>
              <a:t>vit.A</a:t>
            </a:r>
            <a:r>
              <a:rPr lang="en-GB" dirty="0">
                <a:solidFill>
                  <a:prstClr val="black"/>
                </a:solidFill>
              </a:rPr>
              <a:t>, </a:t>
            </a:r>
            <a:r>
              <a:rPr lang="en-GB" dirty="0" err="1">
                <a:solidFill>
                  <a:prstClr val="black"/>
                </a:solidFill>
              </a:rPr>
              <a:t>etc</a:t>
            </a:r>
            <a:r>
              <a:rPr lang="en-GB" dirty="0">
                <a:solidFill>
                  <a:prstClr val="black"/>
                </a:solidFill>
              </a:rPr>
              <a:t>);</a:t>
            </a:r>
          </a:p>
          <a:p>
            <a:pPr>
              <a:buFontTx/>
              <a:buChar char="-"/>
            </a:pPr>
            <a:r>
              <a:rPr lang="en-GB" dirty="0">
                <a:solidFill>
                  <a:prstClr val="black"/>
                </a:solidFill>
              </a:rPr>
              <a:t>To address needs for IYCF-E (hygiene kits, baby-kits, BMS, baby-tents, </a:t>
            </a:r>
            <a:r>
              <a:rPr lang="en-GB" dirty="0" err="1">
                <a:solidFill>
                  <a:prstClr val="black"/>
                </a:solidFill>
              </a:rPr>
              <a:t>etc</a:t>
            </a:r>
            <a:r>
              <a:rPr lang="en-GB" dirty="0">
                <a:solidFill>
                  <a:prstClr val="black"/>
                </a:solidFill>
              </a:rPr>
              <a:t>);</a:t>
            </a:r>
          </a:p>
          <a:p>
            <a:pPr>
              <a:buFontTx/>
              <a:buChar char="-"/>
            </a:pPr>
            <a:r>
              <a:rPr lang="en-GB" dirty="0">
                <a:solidFill>
                  <a:prstClr val="black"/>
                </a:solidFill>
              </a:rPr>
              <a:t>Anthropometric equipment.</a:t>
            </a:r>
          </a:p>
          <a:p>
            <a:pPr>
              <a:buFontTx/>
              <a:buChar char="-"/>
            </a:pPr>
            <a:endParaRPr lang="en-GB"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375146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Messages</a:t>
            </a:r>
          </a:p>
        </p:txBody>
      </p:sp>
      <p:sp>
        <p:nvSpPr>
          <p:cNvPr id="5" name="Rectangle 3"/>
          <p:cNvSpPr txBox="1">
            <a:spLocks noChangeArrowheads="1"/>
          </p:cNvSpPr>
          <p:nvPr/>
        </p:nvSpPr>
        <p:spPr>
          <a:xfrm>
            <a:off x="395536" y="1268760"/>
            <a:ext cx="8305800" cy="532859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prstClr val="black"/>
                </a:solidFill>
              </a:rPr>
              <a:t>The NCC is responsible for </a:t>
            </a:r>
            <a:r>
              <a:rPr lang="en-US" sz="2400" b="1" dirty="0">
                <a:solidFill>
                  <a:prstClr val="black"/>
                </a:solidFill>
              </a:rPr>
              <a:t>coordination</a:t>
            </a:r>
            <a:r>
              <a:rPr lang="en-US" sz="2400" dirty="0">
                <a:solidFill>
                  <a:prstClr val="black"/>
                </a:solidFill>
              </a:rPr>
              <a:t> between Nutrition Cluster partners to ensure that </a:t>
            </a:r>
            <a:r>
              <a:rPr lang="en-US" sz="2400" b="1" dirty="0">
                <a:solidFill>
                  <a:prstClr val="black"/>
                </a:solidFill>
              </a:rPr>
              <a:t>overall supply and equipment needs</a:t>
            </a:r>
            <a:r>
              <a:rPr lang="en-US" sz="2400" dirty="0">
                <a:solidFill>
                  <a:prstClr val="black"/>
                </a:solidFill>
              </a:rPr>
              <a:t> for the emergency response are </a:t>
            </a:r>
            <a:r>
              <a:rPr lang="en-US" sz="2400" b="1" dirty="0">
                <a:solidFill>
                  <a:prstClr val="black"/>
                </a:solidFill>
              </a:rPr>
              <a:t>regularly</a:t>
            </a:r>
            <a:r>
              <a:rPr lang="en-US" sz="2400" dirty="0">
                <a:solidFill>
                  <a:prstClr val="black"/>
                </a:solidFill>
              </a:rPr>
              <a:t> </a:t>
            </a:r>
            <a:r>
              <a:rPr lang="en-US" sz="2400" b="1" dirty="0">
                <a:solidFill>
                  <a:prstClr val="black"/>
                </a:solidFill>
              </a:rPr>
              <a:t>identified</a:t>
            </a:r>
            <a:r>
              <a:rPr lang="en-US" sz="2400" dirty="0">
                <a:solidFill>
                  <a:prstClr val="black"/>
                </a:solidFill>
              </a:rPr>
              <a:t> and that the </a:t>
            </a:r>
            <a:r>
              <a:rPr lang="en-US" sz="2400" b="1" dirty="0">
                <a:solidFill>
                  <a:prstClr val="black"/>
                </a:solidFill>
              </a:rPr>
              <a:t>Nutrition Cluster </a:t>
            </a:r>
            <a:r>
              <a:rPr lang="en-US" sz="2400" dirty="0">
                <a:solidFill>
                  <a:prstClr val="black"/>
                </a:solidFill>
              </a:rPr>
              <a:t>as a whole can </a:t>
            </a:r>
            <a:r>
              <a:rPr lang="en-US" sz="2400" b="1" dirty="0">
                <a:solidFill>
                  <a:prstClr val="black"/>
                </a:solidFill>
              </a:rPr>
              <a:t>identify and address any pipeline issues</a:t>
            </a:r>
          </a:p>
          <a:p>
            <a:endParaRPr lang="en-US" sz="2400" dirty="0">
              <a:solidFill>
                <a:prstClr val="black"/>
              </a:solidFill>
            </a:endParaRPr>
          </a:p>
          <a:p>
            <a:r>
              <a:rPr lang="en-US" sz="2400" dirty="0">
                <a:solidFill>
                  <a:prstClr val="black"/>
                </a:solidFill>
              </a:rPr>
              <a:t>Both the NCC and the NC partners have important complementary roles to play in the SUPPLY process.</a:t>
            </a:r>
          </a:p>
          <a:p>
            <a:endParaRPr lang="en-US" sz="2400" dirty="0">
              <a:solidFill>
                <a:prstClr val="black"/>
              </a:solidFill>
            </a:endParaRPr>
          </a:p>
          <a:p>
            <a:r>
              <a:rPr lang="en-US" sz="2400" dirty="0">
                <a:solidFill>
                  <a:prstClr val="black"/>
                </a:solidFill>
              </a:rPr>
              <a:t>There are various ways to improve the caseload calculations; we will look at some shortly.</a:t>
            </a:r>
            <a:endParaRPr lang="en-GB" sz="2400" dirty="0">
              <a:solidFill>
                <a:prstClr val="black"/>
              </a:solidFill>
            </a:endParaRPr>
          </a:p>
          <a:p>
            <a:endParaRPr lang="en-GB" sz="2800" dirty="0">
              <a:solidFill>
                <a:prstClr val="black"/>
              </a:solidFill>
            </a:endParaRPr>
          </a:p>
        </p:txBody>
      </p:sp>
    </p:spTree>
    <p:extLst>
      <p:ext uri="{BB962C8B-B14F-4D97-AF65-F5344CB8AC3E}">
        <p14:creationId xmlns:p14="http://schemas.microsoft.com/office/powerpoint/2010/main" val="1174205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Group Work: People</a:t>
            </a:r>
          </a:p>
        </p:txBody>
      </p:sp>
      <p:sp>
        <p:nvSpPr>
          <p:cNvPr id="6" name="Content Placeholder 7"/>
          <p:cNvSpPr txBox="1">
            <a:spLocks/>
          </p:cNvSpPr>
          <p:nvPr/>
        </p:nvSpPr>
        <p:spPr>
          <a:xfrm>
            <a:off x="395536" y="2315442"/>
            <a:ext cx="8075240" cy="41764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a:solidFill>
                <a:prstClr val="black"/>
              </a:solidFill>
            </a:endParaRPr>
          </a:p>
        </p:txBody>
      </p:sp>
      <p:sp>
        <p:nvSpPr>
          <p:cNvPr id="2" name="TextBox 1"/>
          <p:cNvSpPr txBox="1"/>
          <p:nvPr/>
        </p:nvSpPr>
        <p:spPr>
          <a:xfrm>
            <a:off x="467544" y="1651456"/>
            <a:ext cx="6408712" cy="4708981"/>
          </a:xfrm>
          <a:prstGeom prst="rect">
            <a:avLst/>
          </a:prstGeom>
          <a:noFill/>
        </p:spPr>
        <p:txBody>
          <a:bodyPr wrap="square" rtlCol="0">
            <a:spAutoFit/>
          </a:bodyPr>
          <a:lstStyle/>
          <a:p>
            <a:r>
              <a:rPr lang="en-AU" sz="2000" dirty="0">
                <a:solidFill>
                  <a:prstClr val="black"/>
                </a:solidFill>
              </a:rPr>
              <a:t>Report back from the People Group</a:t>
            </a:r>
          </a:p>
          <a:p>
            <a:endParaRPr lang="en-AU" sz="2000" dirty="0">
              <a:solidFill>
                <a:prstClr val="black"/>
              </a:solidFill>
            </a:endParaRPr>
          </a:p>
          <a:p>
            <a:r>
              <a:rPr lang="en-AU" sz="2000" dirty="0">
                <a:solidFill>
                  <a:prstClr val="black"/>
                </a:solidFill>
              </a:rPr>
              <a:t>Group 1</a:t>
            </a:r>
          </a:p>
          <a:p>
            <a:pPr marL="514350" indent="-514350">
              <a:buFont typeface="+mj-lt"/>
              <a:buAutoNum type="arabicPeriod"/>
            </a:pPr>
            <a:r>
              <a:rPr lang="en-GB" sz="2000" dirty="0"/>
              <a:t>Why is this type of resource important?</a:t>
            </a:r>
          </a:p>
          <a:p>
            <a:pPr marL="514350" indent="-514350">
              <a:buFont typeface="+mj-lt"/>
              <a:buAutoNum type="arabicPeriod"/>
            </a:pPr>
            <a:r>
              <a:rPr lang="en-GB" sz="2000" dirty="0"/>
              <a:t>Why is capacity development and capacity building an element of quality response to emergencies?</a:t>
            </a:r>
          </a:p>
          <a:p>
            <a:pPr marL="514350" indent="-514350">
              <a:buFont typeface="+mj-lt"/>
              <a:buAutoNum type="arabicPeriod"/>
            </a:pPr>
            <a:r>
              <a:rPr lang="en-GB" sz="2000" dirty="0"/>
              <a:t>How can we prepare for this type of resource mobilisation?</a:t>
            </a:r>
          </a:p>
          <a:p>
            <a:endParaRPr lang="en-AU" sz="2000" dirty="0">
              <a:solidFill>
                <a:prstClr val="black"/>
              </a:solidFill>
            </a:endParaRPr>
          </a:p>
          <a:p>
            <a:r>
              <a:rPr lang="en-AU" sz="2000" dirty="0">
                <a:solidFill>
                  <a:prstClr val="black"/>
                </a:solidFill>
              </a:rPr>
              <a:t>Group 2</a:t>
            </a:r>
          </a:p>
          <a:p>
            <a:pPr marL="514350" indent="-514350">
              <a:buFont typeface="+mj-lt"/>
              <a:buAutoNum type="arabicPeriod"/>
            </a:pPr>
            <a:r>
              <a:rPr lang="en-GB" sz="2000" dirty="0"/>
              <a:t>What is the role of the NCC with regard to capacity development?</a:t>
            </a:r>
          </a:p>
          <a:p>
            <a:pPr marL="514350" indent="-514350">
              <a:buFont typeface="+mj-lt"/>
              <a:buAutoNum type="arabicPeriod"/>
            </a:pPr>
            <a:r>
              <a:rPr lang="en-GB" sz="2000" dirty="0"/>
              <a:t>And the partners?</a:t>
            </a:r>
          </a:p>
          <a:p>
            <a:pPr marL="514350" indent="-514350">
              <a:buFont typeface="+mj-lt"/>
              <a:buAutoNum type="arabicPeriod"/>
            </a:pPr>
            <a:r>
              <a:rPr lang="en-GB" sz="2000" dirty="0"/>
              <a:t>How can we prepare for this type of resource mobilisation?</a:t>
            </a:r>
          </a:p>
        </p:txBody>
      </p:sp>
      <p:pic>
        <p:nvPicPr>
          <p:cNvPr id="7" name="Picture 6">
            <a:extLst>
              <a:ext uri="{FF2B5EF4-FFF2-40B4-BE49-F238E27FC236}">
                <a16:creationId xmlns:a16="http://schemas.microsoft.com/office/drawing/2014/main" id="{707C3A2B-72F3-41F2-BBFF-F78C88399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4259658"/>
            <a:ext cx="2232248" cy="2232248"/>
          </a:xfrm>
          <a:prstGeom prst="rect">
            <a:avLst/>
          </a:prstGeom>
        </p:spPr>
      </p:pic>
    </p:spTree>
    <p:extLst>
      <p:ext uri="{BB962C8B-B14F-4D97-AF65-F5344CB8AC3E}">
        <p14:creationId xmlns:p14="http://schemas.microsoft.com/office/powerpoint/2010/main" val="2763328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People</a:t>
            </a:r>
          </a:p>
        </p:txBody>
      </p:sp>
      <p:sp>
        <p:nvSpPr>
          <p:cNvPr id="6" name="Content Placeholder 7"/>
          <p:cNvSpPr txBox="1">
            <a:spLocks/>
          </p:cNvSpPr>
          <p:nvPr/>
        </p:nvSpPr>
        <p:spPr>
          <a:xfrm>
            <a:off x="395536" y="2315442"/>
            <a:ext cx="8075240" cy="41764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a:solidFill>
                <a:prstClr val="black"/>
              </a:solidFill>
            </a:endParaRPr>
          </a:p>
        </p:txBody>
      </p:sp>
      <p:sp>
        <p:nvSpPr>
          <p:cNvPr id="2" name="TextBox 1"/>
          <p:cNvSpPr txBox="1"/>
          <p:nvPr/>
        </p:nvSpPr>
        <p:spPr>
          <a:xfrm>
            <a:off x="534380" y="1268760"/>
            <a:ext cx="8075240" cy="2554545"/>
          </a:xfrm>
          <a:prstGeom prst="rect">
            <a:avLst/>
          </a:prstGeom>
          <a:noFill/>
        </p:spPr>
        <p:txBody>
          <a:bodyPr wrap="square" rtlCol="0">
            <a:spAutoFit/>
          </a:bodyPr>
          <a:lstStyle/>
          <a:p>
            <a:pPr algn="ctr"/>
            <a:r>
              <a:rPr lang="en-US" sz="4800" dirty="0">
                <a:solidFill>
                  <a:prstClr val="black"/>
                </a:solidFill>
                <a:effectLst>
                  <a:outerShdw blurRad="38100" dist="38100" dir="2700000" algn="tl">
                    <a:srgbClr val="000000">
                      <a:alpha val="43137"/>
                    </a:srgbClr>
                  </a:outerShdw>
                </a:effectLst>
              </a:rPr>
              <a:t>Capacity</a:t>
            </a:r>
            <a:r>
              <a:rPr lang="en-US" sz="4000" dirty="0">
                <a:solidFill>
                  <a:prstClr val="black"/>
                </a:solidFill>
              </a:rPr>
              <a:t> </a:t>
            </a:r>
          </a:p>
          <a:p>
            <a:pPr algn="ctr"/>
            <a:r>
              <a:rPr lang="en-US" sz="2800" dirty="0">
                <a:solidFill>
                  <a:prstClr val="black"/>
                </a:solidFill>
              </a:rPr>
              <a:t>ability of individuals, institutions and societies to perform functions, solve problems, and set and achieve objectives in a sustainable manner.</a:t>
            </a:r>
            <a:endParaRPr lang="en-US" sz="4000" dirty="0">
              <a:solidFill>
                <a:prstClr val="black"/>
              </a:solidFill>
            </a:endParaRPr>
          </a:p>
          <a:p>
            <a:endParaRPr lang="en-US" sz="2800" dirty="0">
              <a:solidFill>
                <a:prstClr val="black"/>
              </a:solidFill>
            </a:endParaRPr>
          </a:p>
        </p:txBody>
      </p:sp>
      <p:pic>
        <p:nvPicPr>
          <p:cNvPr id="9" name="Picture 8">
            <a:extLst>
              <a:ext uri="{FF2B5EF4-FFF2-40B4-BE49-F238E27FC236}">
                <a16:creationId xmlns:a16="http://schemas.microsoft.com/office/drawing/2014/main" id="{26E3264D-6D2D-4D08-89FE-A92BBE56A474}"/>
              </a:ext>
            </a:extLst>
          </p:cNvPr>
          <p:cNvPicPr>
            <a:picLocks noChangeAspect="1"/>
          </p:cNvPicPr>
          <p:nvPr/>
        </p:nvPicPr>
        <p:blipFill rotWithShape="1">
          <a:blip r:embed="rId3">
            <a:extLst>
              <a:ext uri="{28A0092B-C50C-407E-A947-70E740481C1C}">
                <a14:useLocalDpi xmlns:a14="http://schemas.microsoft.com/office/drawing/2010/main" val="0"/>
              </a:ext>
            </a:extLst>
          </a:blip>
          <a:srcRect t="10611" b="14731"/>
          <a:stretch/>
        </p:blipFill>
        <p:spPr>
          <a:xfrm>
            <a:off x="2771800" y="3800341"/>
            <a:ext cx="3960440" cy="2420270"/>
          </a:xfrm>
          <a:prstGeom prst="rect">
            <a:avLst/>
          </a:prstGeom>
        </p:spPr>
      </p:pic>
    </p:spTree>
    <p:extLst>
      <p:ext uri="{BB962C8B-B14F-4D97-AF65-F5344CB8AC3E}">
        <p14:creationId xmlns:p14="http://schemas.microsoft.com/office/powerpoint/2010/main" val="2921610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GNC Capacity Building Initiatives</a:t>
            </a:r>
            <a:endParaRPr lang="en-US" dirty="0"/>
          </a:p>
        </p:txBody>
      </p:sp>
      <p:sp>
        <p:nvSpPr>
          <p:cNvPr id="10" name="Rectangle 5"/>
          <p:cNvSpPr txBox="1">
            <a:spLocks noChangeArrowheads="1"/>
          </p:cNvSpPr>
          <p:nvPr/>
        </p:nvSpPr>
        <p:spPr>
          <a:xfrm>
            <a:off x="1835696" y="4077072"/>
            <a:ext cx="5634372" cy="30243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288" indent="-268288">
              <a:lnSpc>
                <a:spcPct val="90000"/>
              </a:lnSpc>
            </a:pPr>
            <a:r>
              <a:rPr lang="en-US" sz="2000" dirty="0" err="1">
                <a:solidFill>
                  <a:prstClr val="black"/>
                </a:solidFill>
              </a:rPr>
              <a:t>Harmonised</a:t>
            </a:r>
            <a:r>
              <a:rPr lang="en-US" sz="2000" dirty="0">
                <a:solidFill>
                  <a:prstClr val="black"/>
                </a:solidFill>
              </a:rPr>
              <a:t> Training Package;</a:t>
            </a:r>
          </a:p>
          <a:p>
            <a:pPr marL="268288" indent="-268288">
              <a:lnSpc>
                <a:spcPct val="90000"/>
              </a:lnSpc>
            </a:pPr>
            <a:r>
              <a:rPr lang="en-US" sz="2000" dirty="0">
                <a:solidFill>
                  <a:prstClr val="black"/>
                </a:solidFill>
              </a:rPr>
              <a:t>In-service Training / Pre-Service Training </a:t>
            </a:r>
            <a:r>
              <a:rPr lang="mr-IN" sz="2000" dirty="0">
                <a:solidFill>
                  <a:prstClr val="black"/>
                </a:solidFill>
              </a:rPr>
              <a:t>–</a:t>
            </a:r>
            <a:r>
              <a:rPr lang="en-US" sz="2000" dirty="0" err="1">
                <a:solidFill>
                  <a:prstClr val="black"/>
                </a:solidFill>
              </a:rPr>
              <a:t>NutritionWorks</a:t>
            </a:r>
            <a:r>
              <a:rPr lang="en-US" sz="2000" dirty="0">
                <a:solidFill>
                  <a:prstClr val="black"/>
                </a:solidFill>
              </a:rPr>
              <a:t>, UNICEF, other partners;</a:t>
            </a:r>
          </a:p>
          <a:p>
            <a:pPr marL="268288" indent="-268288">
              <a:lnSpc>
                <a:spcPct val="90000"/>
              </a:lnSpc>
            </a:pPr>
            <a:r>
              <a:rPr lang="en-US" sz="2000" dirty="0">
                <a:solidFill>
                  <a:prstClr val="black"/>
                </a:solidFill>
              </a:rPr>
              <a:t>GNC Cluster Coordination Training;</a:t>
            </a:r>
          </a:p>
          <a:p>
            <a:pPr marL="268288" indent="-268288">
              <a:lnSpc>
                <a:spcPct val="90000"/>
              </a:lnSpc>
            </a:pPr>
            <a:r>
              <a:rPr lang="en-GB" sz="2000" dirty="0">
                <a:solidFill>
                  <a:prstClr val="black"/>
                </a:solidFill>
              </a:rPr>
              <a:t>GNC Country-level partners’ Training;</a:t>
            </a:r>
          </a:p>
          <a:p>
            <a:pPr marL="268288" indent="-268288">
              <a:lnSpc>
                <a:spcPct val="90000"/>
              </a:lnSpc>
            </a:pPr>
            <a:r>
              <a:rPr lang="en-GB" sz="2000" dirty="0">
                <a:solidFill>
                  <a:prstClr val="black"/>
                </a:solidFill>
              </a:rPr>
              <a:t>GNC Country-level partners’ Orientation;</a:t>
            </a:r>
          </a:p>
          <a:p>
            <a:pPr marL="268288" indent="-268288">
              <a:lnSpc>
                <a:spcPct val="90000"/>
              </a:lnSpc>
            </a:pPr>
            <a:r>
              <a:rPr lang="en-GB" sz="2000" dirty="0">
                <a:solidFill>
                  <a:prstClr val="black"/>
                </a:solidFill>
              </a:rPr>
              <a:t>GNC IM Training</a:t>
            </a:r>
            <a:endParaRPr lang="en-US" sz="2000" dirty="0">
              <a:solidFill>
                <a:prstClr val="black"/>
              </a:solidFill>
            </a:endParaRPr>
          </a:p>
          <a:p>
            <a:pPr marL="0" indent="0" algn="r">
              <a:lnSpc>
                <a:spcPct val="90000"/>
              </a:lnSpc>
              <a:buFont typeface="Arial" pitchFamily="34" charset="0"/>
              <a:buNone/>
            </a:pPr>
            <a:r>
              <a:rPr lang="en-US" sz="1600" i="1" dirty="0">
                <a:solidFill>
                  <a:prstClr val="black"/>
                </a:solidFill>
              </a:rPr>
              <a:t>All tools and resources are available at:</a:t>
            </a:r>
          </a:p>
          <a:p>
            <a:pPr marL="0" indent="0" algn="r">
              <a:lnSpc>
                <a:spcPct val="90000"/>
              </a:lnSpc>
              <a:buFont typeface="Arial" pitchFamily="34" charset="0"/>
              <a:buNone/>
            </a:pPr>
            <a:r>
              <a:rPr lang="en-US" altLang="en-US" sz="1600" i="1" dirty="0">
                <a:hlinkClick r:id="rId3"/>
              </a:rPr>
              <a:t>http://www.nutritioncluster.net</a:t>
            </a:r>
            <a:endParaRPr lang="en-US" sz="1600" dirty="0"/>
          </a:p>
        </p:txBody>
      </p:sp>
      <p:pic>
        <p:nvPicPr>
          <p:cNvPr id="3" name="Picture 2">
            <a:extLst>
              <a:ext uri="{FF2B5EF4-FFF2-40B4-BE49-F238E27FC236}">
                <a16:creationId xmlns:a16="http://schemas.microsoft.com/office/drawing/2014/main" id="{E85E2600-6DD1-40F9-AEB1-AEE30A4670B3}"/>
              </a:ext>
            </a:extLst>
          </p:cNvPr>
          <p:cNvPicPr>
            <a:picLocks noChangeAspect="1"/>
          </p:cNvPicPr>
          <p:nvPr/>
        </p:nvPicPr>
        <p:blipFill>
          <a:blip r:embed="rId4"/>
          <a:stretch>
            <a:fillRect/>
          </a:stretch>
        </p:blipFill>
        <p:spPr>
          <a:xfrm>
            <a:off x="1742447" y="1128271"/>
            <a:ext cx="5634372" cy="2674573"/>
          </a:xfrm>
          <a:prstGeom prst="rect">
            <a:avLst/>
          </a:prstGeom>
        </p:spPr>
      </p:pic>
    </p:spTree>
    <p:extLst>
      <p:ext uri="{BB962C8B-B14F-4D97-AF65-F5344CB8AC3E}">
        <p14:creationId xmlns:p14="http://schemas.microsoft.com/office/powerpoint/2010/main" val="363022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NCC’s Role in Capacity Building</a:t>
            </a:r>
            <a:endParaRPr lang="en-US" dirty="0"/>
          </a:p>
        </p:txBody>
      </p:sp>
      <p:sp>
        <p:nvSpPr>
          <p:cNvPr id="5" name="Content Placeholder 2"/>
          <p:cNvSpPr txBox="1">
            <a:spLocks/>
          </p:cNvSpPr>
          <p:nvPr/>
        </p:nvSpPr>
        <p:spPr>
          <a:xfrm>
            <a:off x="101228" y="1508265"/>
            <a:ext cx="9042771" cy="531805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prstClr val="black"/>
                </a:solidFill>
              </a:rPr>
              <a:t>Capacity mapping</a:t>
            </a:r>
          </a:p>
          <a:p>
            <a:r>
              <a:rPr lang="en-GB" sz="2400" dirty="0">
                <a:solidFill>
                  <a:prstClr val="black"/>
                </a:solidFill>
              </a:rPr>
              <a:t>Establish mechanisms to prioritise capacity building/development needs</a:t>
            </a:r>
          </a:p>
          <a:p>
            <a:r>
              <a:rPr lang="en-GB" sz="2400" dirty="0">
                <a:solidFill>
                  <a:prstClr val="black"/>
                </a:solidFill>
              </a:rPr>
              <a:t>Integrate capacity building into the HRP</a:t>
            </a:r>
          </a:p>
          <a:p>
            <a:r>
              <a:rPr lang="en-GB" sz="2400" dirty="0">
                <a:solidFill>
                  <a:prstClr val="black"/>
                </a:solidFill>
              </a:rPr>
              <a:t>Liaising with other clusters on capacity building</a:t>
            </a:r>
          </a:p>
          <a:p>
            <a:r>
              <a:rPr lang="en-GB" sz="2400" dirty="0">
                <a:solidFill>
                  <a:prstClr val="black"/>
                </a:solidFill>
              </a:rPr>
              <a:t>Identify and address any gender imbalances</a:t>
            </a:r>
          </a:p>
          <a:p>
            <a:r>
              <a:rPr lang="en-GB" sz="2400" dirty="0">
                <a:solidFill>
                  <a:prstClr val="black"/>
                </a:solidFill>
              </a:rPr>
              <a:t>Implementation of capacity building plans</a:t>
            </a:r>
          </a:p>
          <a:p>
            <a:r>
              <a:rPr lang="en-GB" sz="2400" dirty="0">
                <a:solidFill>
                  <a:prstClr val="black"/>
                </a:solidFill>
              </a:rPr>
              <a:t>Update and revise capacity building to reflect relevant needs</a:t>
            </a:r>
          </a:p>
        </p:txBody>
      </p:sp>
    </p:spTree>
    <p:extLst>
      <p:ext uri="{BB962C8B-B14F-4D97-AF65-F5344CB8AC3E}">
        <p14:creationId xmlns:p14="http://schemas.microsoft.com/office/powerpoint/2010/main" val="4022010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Surge Mechanisms</a:t>
            </a:r>
          </a:p>
        </p:txBody>
      </p:sp>
      <p:sp>
        <p:nvSpPr>
          <p:cNvPr id="5" name="Content Placeholder 2"/>
          <p:cNvSpPr txBox="1">
            <a:spLocks/>
          </p:cNvSpPr>
          <p:nvPr/>
        </p:nvSpPr>
        <p:spPr>
          <a:xfrm>
            <a:off x="457200" y="1988840"/>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a:solidFill>
                <a:prstClr val="black"/>
              </a:solidFill>
            </a:endParaRPr>
          </a:p>
        </p:txBody>
      </p:sp>
      <p:sp>
        <p:nvSpPr>
          <p:cNvPr id="4" name="Content Placeholder 2"/>
          <p:cNvSpPr txBox="1">
            <a:spLocks/>
          </p:cNvSpPr>
          <p:nvPr/>
        </p:nvSpPr>
        <p:spPr>
          <a:xfrm>
            <a:off x="467544" y="1412776"/>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prstClr val="black"/>
                </a:solidFill>
              </a:rPr>
              <a:t>Internal UNICEF surge capacity</a:t>
            </a:r>
          </a:p>
          <a:p>
            <a:r>
              <a:rPr lang="en-GB" sz="2400" dirty="0">
                <a:solidFill>
                  <a:prstClr val="black"/>
                </a:solidFill>
              </a:rPr>
              <a:t>UNICEF surge stand-by rosters</a:t>
            </a:r>
          </a:p>
          <a:p>
            <a:r>
              <a:rPr lang="en-GB" sz="2400" dirty="0">
                <a:solidFill>
                  <a:prstClr val="black"/>
                </a:solidFill>
              </a:rPr>
              <a:t>GNC RRT: coordination and information management</a:t>
            </a:r>
          </a:p>
          <a:p>
            <a:r>
              <a:rPr lang="en-GB" sz="2400" dirty="0">
                <a:solidFill>
                  <a:prstClr val="black"/>
                </a:solidFill>
              </a:rPr>
              <a:t>GNC Technical RRT: Assessments, CMAM, IYCF-E and BCC</a:t>
            </a:r>
          </a:p>
          <a:p>
            <a:r>
              <a:rPr lang="en-GB" sz="2400" dirty="0">
                <a:solidFill>
                  <a:prstClr val="black"/>
                </a:solidFill>
              </a:rPr>
              <a:t>Short-term consultants and temporary appointments</a:t>
            </a:r>
          </a:p>
          <a:p>
            <a:r>
              <a:rPr lang="en-GB" sz="2400" dirty="0">
                <a:solidFill>
                  <a:prstClr val="black"/>
                </a:solidFill>
              </a:rPr>
              <a:t>Stand-by Partner Programme (SBPP)</a:t>
            </a:r>
          </a:p>
        </p:txBody>
      </p:sp>
      <p:pic>
        <p:nvPicPr>
          <p:cNvPr id="3" name="Picture 2">
            <a:extLst>
              <a:ext uri="{FF2B5EF4-FFF2-40B4-BE49-F238E27FC236}">
                <a16:creationId xmlns:a16="http://schemas.microsoft.com/office/drawing/2014/main" id="{0BB8C962-B9A7-4C2A-BE7F-3D304AA4C615}"/>
              </a:ext>
            </a:extLst>
          </p:cNvPr>
          <p:cNvPicPr>
            <a:picLocks noChangeAspect="1"/>
          </p:cNvPicPr>
          <p:nvPr/>
        </p:nvPicPr>
        <p:blipFill>
          <a:blip r:embed="rId3"/>
          <a:stretch>
            <a:fillRect/>
          </a:stretch>
        </p:blipFill>
        <p:spPr>
          <a:xfrm>
            <a:off x="2633662" y="4546743"/>
            <a:ext cx="3876675" cy="1990725"/>
          </a:xfrm>
          <a:prstGeom prst="rect">
            <a:avLst/>
          </a:prstGeom>
        </p:spPr>
      </p:pic>
    </p:spTree>
    <p:extLst>
      <p:ext uri="{BB962C8B-B14F-4D97-AF65-F5344CB8AC3E}">
        <p14:creationId xmlns:p14="http://schemas.microsoft.com/office/powerpoint/2010/main" val="1178527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Building and AAP</a:t>
            </a:r>
          </a:p>
        </p:txBody>
      </p:sp>
      <p:sp>
        <p:nvSpPr>
          <p:cNvPr id="4" name="Content Placeholder 4"/>
          <p:cNvSpPr txBox="1">
            <a:spLocks/>
          </p:cNvSpPr>
          <p:nvPr/>
        </p:nvSpPr>
        <p:spPr>
          <a:xfrm>
            <a:off x="539552" y="1412776"/>
            <a:ext cx="8085584" cy="518457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a:solidFill>
                  <a:prstClr val="black"/>
                </a:solidFill>
              </a:rPr>
              <a:t>Consider alternative </a:t>
            </a:r>
            <a:r>
              <a:rPr lang="en-GB" sz="2400" dirty="0">
                <a:solidFill>
                  <a:prstClr val="black"/>
                </a:solidFill>
              </a:rPr>
              <a:t>ways to build local capacity beyond trainings or hiring international staff:</a:t>
            </a:r>
          </a:p>
          <a:p>
            <a:pPr lvl="1"/>
            <a:r>
              <a:rPr lang="en-GB" sz="2000" dirty="0">
                <a:solidFill>
                  <a:prstClr val="black"/>
                </a:solidFill>
              </a:rPr>
              <a:t>Coaching and mentoring between partners</a:t>
            </a:r>
          </a:p>
          <a:p>
            <a:pPr lvl="1"/>
            <a:r>
              <a:rPr lang="en-GB" sz="2000" dirty="0">
                <a:solidFill>
                  <a:prstClr val="black"/>
                </a:solidFill>
              </a:rPr>
              <a:t>Co-financing staff costs of local partners to strengthen implementation and management capacity</a:t>
            </a:r>
          </a:p>
          <a:p>
            <a:pPr lvl="1"/>
            <a:r>
              <a:rPr lang="en-GB" sz="2000" dirty="0">
                <a:solidFill>
                  <a:prstClr val="black"/>
                </a:solidFill>
              </a:rPr>
              <a:t>Long-term financial support for staffing to ensure continuity and more sustainable local capacity</a:t>
            </a:r>
          </a:p>
          <a:p>
            <a:pPr lvl="1"/>
            <a:endParaRPr lang="en-GB" sz="2000" dirty="0">
              <a:solidFill>
                <a:prstClr val="black"/>
              </a:solidFill>
            </a:endParaRPr>
          </a:p>
          <a:p>
            <a:r>
              <a:rPr lang="en-GB" sz="2400" dirty="0">
                <a:solidFill>
                  <a:prstClr val="black"/>
                </a:solidFill>
              </a:rPr>
              <a:t>Think of ways to build community capacity to support implementation and management of nutrition activities:</a:t>
            </a:r>
          </a:p>
          <a:p>
            <a:pPr lvl="1"/>
            <a:r>
              <a:rPr lang="en-GB" sz="2200" dirty="0">
                <a:solidFill>
                  <a:prstClr val="black"/>
                </a:solidFill>
              </a:rPr>
              <a:t>Supporting community structures and organisations for CMAM</a:t>
            </a:r>
          </a:p>
          <a:p>
            <a:pPr lvl="1"/>
            <a:r>
              <a:rPr lang="en-GB" sz="2200" dirty="0">
                <a:solidFill>
                  <a:prstClr val="black"/>
                </a:solidFill>
              </a:rPr>
              <a:t>Using community members for nutritional status monitoring</a:t>
            </a:r>
          </a:p>
          <a:p>
            <a:pPr lvl="1"/>
            <a:r>
              <a:rPr lang="en-GB" sz="2200" dirty="0">
                <a:solidFill>
                  <a:prstClr val="black"/>
                </a:solidFill>
              </a:rPr>
              <a:t>Using communications and engagement to strengthen longer-term knowledge, awareness and practices around nutrition</a:t>
            </a:r>
          </a:p>
          <a:p>
            <a:pPr lvl="1"/>
            <a:endParaRPr lang="en-GB" dirty="0">
              <a:solidFill>
                <a:prstClr val="black"/>
              </a:solidFill>
            </a:endParaRPr>
          </a:p>
          <a:p>
            <a:pPr lvl="1"/>
            <a:endParaRPr lang="en-GB"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970174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Messages</a:t>
            </a:r>
          </a:p>
        </p:txBody>
      </p:sp>
      <p:sp>
        <p:nvSpPr>
          <p:cNvPr id="4" name="Content Placeholder 4"/>
          <p:cNvSpPr txBox="1">
            <a:spLocks/>
          </p:cNvSpPr>
          <p:nvPr/>
        </p:nvSpPr>
        <p:spPr>
          <a:xfrm>
            <a:off x="539552" y="1412776"/>
            <a:ext cx="8085584" cy="496855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prstClr val="black"/>
                </a:solidFill>
              </a:rPr>
              <a:t>Capacity building activities need to be based on a clear assessment of available capacity </a:t>
            </a:r>
            <a:r>
              <a:rPr lang="mr-IN" sz="2400" dirty="0">
                <a:solidFill>
                  <a:prstClr val="black"/>
                </a:solidFill>
              </a:rPr>
              <a:t>–</a:t>
            </a:r>
            <a:r>
              <a:rPr lang="en-GB" sz="2400" dirty="0">
                <a:solidFill>
                  <a:prstClr val="black"/>
                </a:solidFill>
              </a:rPr>
              <a:t> don’t forget to look at local actors first!</a:t>
            </a:r>
          </a:p>
          <a:p>
            <a:r>
              <a:rPr lang="en-GB" sz="2400" dirty="0">
                <a:solidFill>
                  <a:prstClr val="black"/>
                </a:solidFill>
              </a:rPr>
              <a:t>Also take time to identify gaps and  needs within the cluster member agencies including the national authority.</a:t>
            </a:r>
          </a:p>
          <a:p>
            <a:r>
              <a:rPr lang="en-GB" sz="2400" dirty="0">
                <a:solidFill>
                  <a:prstClr val="black"/>
                </a:solidFill>
              </a:rPr>
              <a:t>There are a variety of options for capacity building activities </a:t>
            </a:r>
            <a:r>
              <a:rPr lang="mr-IN" sz="2400" dirty="0">
                <a:solidFill>
                  <a:prstClr val="black"/>
                </a:solidFill>
              </a:rPr>
              <a:t>–</a:t>
            </a:r>
            <a:r>
              <a:rPr lang="en-GB" sz="2400" dirty="0">
                <a:solidFill>
                  <a:prstClr val="black"/>
                </a:solidFill>
              </a:rPr>
              <a:t> try to think of innovative and alternative approaches than  just training</a:t>
            </a:r>
            <a:endParaRPr lang="en-US" sz="2400" dirty="0">
              <a:solidFill>
                <a:prstClr val="black"/>
              </a:solidFill>
            </a:endParaRPr>
          </a:p>
          <a:p>
            <a:r>
              <a:rPr lang="en-GB" sz="2400" dirty="0">
                <a:solidFill>
                  <a:prstClr val="black"/>
                </a:solidFill>
              </a:rPr>
              <a:t>Capacity building is a critical component of quality assurance for the Nutrition Cluster response and effective transition from the cluster response to nutrition sector coordination.</a:t>
            </a:r>
            <a:endParaRPr lang="en-US" sz="2400"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291822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4.1 Resource Mobilization</a:t>
            </a:r>
            <a:br>
              <a:rPr lang="en-US" dirty="0"/>
            </a:br>
            <a:r>
              <a:rPr lang="en-US" sz="3600" dirty="0"/>
              <a:t>Humanitarian Financing, Supply and Human Resources</a:t>
            </a:r>
            <a:endParaRPr lang="en-US" dirty="0"/>
          </a:p>
        </p:txBody>
      </p:sp>
    </p:spTree>
    <p:extLst>
      <p:ext uri="{BB962C8B-B14F-4D97-AF65-F5344CB8AC3E}">
        <p14:creationId xmlns:p14="http://schemas.microsoft.com/office/powerpoint/2010/main" val="246204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4294967295"/>
          </p:nvPr>
        </p:nvSpPr>
        <p:spPr>
          <a:xfrm>
            <a:off x="467544" y="1484784"/>
            <a:ext cx="8064896" cy="4824536"/>
          </a:xfrm>
        </p:spPr>
        <p:txBody>
          <a:bodyPr>
            <a:normAutofit fontScale="85000" lnSpcReduction="10000"/>
          </a:bodyPr>
          <a:lstStyle/>
          <a:p>
            <a:pPr lvl="0" fontAlgn="base">
              <a:spcBef>
                <a:spcPts val="0"/>
              </a:spcBef>
              <a:spcAft>
                <a:spcPts val="1800"/>
              </a:spcAft>
              <a:buFont typeface="Wingdings" panose="05000000000000000000" pitchFamily="2" charset="2"/>
              <a:buChar char="ü"/>
            </a:pPr>
            <a:r>
              <a:rPr lang="en-CA" dirty="0"/>
              <a:t>Describe the importance of resource mobilisation within the Humanitarian Programme Cycle.</a:t>
            </a:r>
            <a:endParaRPr lang="en-GB" dirty="0"/>
          </a:p>
          <a:p>
            <a:pPr lvl="0" fontAlgn="base">
              <a:spcBef>
                <a:spcPts val="0"/>
              </a:spcBef>
              <a:spcAft>
                <a:spcPts val="1800"/>
              </a:spcAft>
              <a:buFont typeface="Wingdings" panose="05000000000000000000" pitchFamily="2" charset="2"/>
              <a:buChar char="ü"/>
            </a:pPr>
            <a:r>
              <a:rPr lang="en-CA" dirty="0"/>
              <a:t>Distinguish between three components of resource mobilisation:  finance, supply and human resources.</a:t>
            </a:r>
            <a:endParaRPr lang="en-GB" dirty="0"/>
          </a:p>
          <a:p>
            <a:pPr lvl="0" fontAlgn="base">
              <a:spcBef>
                <a:spcPts val="0"/>
              </a:spcBef>
              <a:spcAft>
                <a:spcPts val="1800"/>
              </a:spcAft>
              <a:buFont typeface="Wingdings" panose="05000000000000000000" pitchFamily="2" charset="2"/>
              <a:buChar char="ü"/>
            </a:pPr>
            <a:r>
              <a:rPr lang="en-US" dirty="0"/>
              <a:t>Identify the roles, responsibilities and accountabilities of partners in resource mobilization.</a:t>
            </a:r>
            <a:r>
              <a:rPr lang="en-CA" dirty="0"/>
              <a:t> </a:t>
            </a:r>
            <a:endParaRPr lang="en-GB" dirty="0"/>
          </a:p>
          <a:p>
            <a:pPr lvl="0">
              <a:spcBef>
                <a:spcPts val="0"/>
              </a:spcBef>
              <a:spcAft>
                <a:spcPts val="1800"/>
              </a:spcAft>
              <a:buFont typeface="Wingdings" panose="05000000000000000000" pitchFamily="2" charset="2"/>
              <a:buChar char="ü"/>
            </a:pPr>
            <a:r>
              <a:rPr lang="en-GB" dirty="0"/>
              <a:t>Explain how an HRP, cluster plans and flash appeals are financially resourced.</a:t>
            </a:r>
          </a:p>
          <a:p>
            <a:pPr lvl="0">
              <a:spcBef>
                <a:spcPts val="0"/>
              </a:spcBef>
              <a:spcAft>
                <a:spcPts val="1800"/>
              </a:spcAft>
              <a:buFont typeface="Wingdings" panose="05000000000000000000" pitchFamily="2" charset="2"/>
              <a:buChar char="ü"/>
            </a:pPr>
            <a:r>
              <a:rPr lang="en-GB" dirty="0"/>
              <a:t>Relate capacity development and surge mechanisms to the delivery of quality emergency response.</a:t>
            </a:r>
          </a:p>
        </p:txBody>
      </p:sp>
    </p:spTree>
    <p:extLst>
      <p:ext uri="{BB962C8B-B14F-4D97-AF65-F5344CB8AC3E}">
        <p14:creationId xmlns:p14="http://schemas.microsoft.com/office/powerpoint/2010/main" val="1071848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87624" y="1484784"/>
            <a:ext cx="6768752" cy="4896544"/>
          </a:xfrm>
          <a:prstGeom prst="rect">
            <a:avLst/>
          </a:prstGeom>
        </p:spPr>
      </p:pic>
      <p:sp>
        <p:nvSpPr>
          <p:cNvPr id="2" name="Title 1"/>
          <p:cNvSpPr>
            <a:spLocks noGrp="1"/>
          </p:cNvSpPr>
          <p:nvPr>
            <p:ph type="title"/>
          </p:nvPr>
        </p:nvSpPr>
        <p:spPr/>
        <p:txBody>
          <a:bodyPr/>
          <a:lstStyle/>
          <a:p>
            <a:r>
              <a:rPr lang="en-US" dirty="0"/>
              <a:t>Humanitarian </a:t>
            </a:r>
            <a:r>
              <a:rPr lang="en-US" dirty="0" err="1"/>
              <a:t>Programme</a:t>
            </a:r>
            <a:r>
              <a:rPr lang="en-US" dirty="0"/>
              <a:t> Cycle</a:t>
            </a:r>
          </a:p>
        </p:txBody>
      </p:sp>
      <p:sp>
        <p:nvSpPr>
          <p:cNvPr id="4" name="Oval 3"/>
          <p:cNvSpPr/>
          <p:nvPr/>
        </p:nvSpPr>
        <p:spPr>
          <a:xfrm>
            <a:off x="3779912" y="4916016"/>
            <a:ext cx="1584176" cy="914400"/>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313839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Work: Humanitarian Financing</a:t>
            </a:r>
          </a:p>
        </p:txBody>
      </p:sp>
      <p:pic>
        <p:nvPicPr>
          <p:cNvPr id="7" name="Picture 2" descr="http://financeonlines.com/wp-content/uploads/2013/03/ins-and-out-personal-fin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212976"/>
            <a:ext cx="2452294" cy="245229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467544" y="1651456"/>
            <a:ext cx="6408712" cy="4955203"/>
          </a:xfrm>
          <a:prstGeom prst="rect">
            <a:avLst/>
          </a:prstGeom>
          <a:noFill/>
        </p:spPr>
        <p:txBody>
          <a:bodyPr wrap="square" rtlCol="0">
            <a:spAutoFit/>
          </a:bodyPr>
          <a:lstStyle/>
          <a:p>
            <a:r>
              <a:rPr lang="en-AU" sz="3200" dirty="0">
                <a:solidFill>
                  <a:prstClr val="black"/>
                </a:solidFill>
              </a:rPr>
              <a:t>Report back from the Humanitarian Financing Groups</a:t>
            </a:r>
          </a:p>
          <a:p>
            <a:r>
              <a:rPr lang="en-AU" sz="2400" dirty="0">
                <a:solidFill>
                  <a:prstClr val="black"/>
                </a:solidFill>
              </a:rPr>
              <a:t>Group 1</a:t>
            </a:r>
          </a:p>
          <a:p>
            <a:pPr marL="514350" indent="-514350">
              <a:buFont typeface="+mj-lt"/>
              <a:buAutoNum type="arabicPeriod"/>
            </a:pPr>
            <a:r>
              <a:rPr lang="en-GB" sz="2000" dirty="0"/>
              <a:t>Why is this type of resource important?</a:t>
            </a:r>
          </a:p>
          <a:p>
            <a:pPr marL="514350" indent="-514350">
              <a:buFont typeface="+mj-lt"/>
              <a:buAutoNum type="arabicPeriod"/>
            </a:pPr>
            <a:r>
              <a:rPr lang="en-GB" sz="2000" dirty="0"/>
              <a:t>What funds do you know of that are used to finance the HRP and Cluster Plans?</a:t>
            </a:r>
          </a:p>
          <a:p>
            <a:pPr marL="514350" indent="-514350">
              <a:buFont typeface="+mj-lt"/>
              <a:buAutoNum type="arabicPeriod"/>
            </a:pPr>
            <a:r>
              <a:rPr lang="en-GB" sz="2000" dirty="0"/>
              <a:t>How can we prepare for this type of resource mobilisation?</a:t>
            </a:r>
          </a:p>
          <a:p>
            <a:endParaRPr lang="en-AU" sz="2400" dirty="0">
              <a:solidFill>
                <a:prstClr val="black"/>
              </a:solidFill>
            </a:endParaRPr>
          </a:p>
          <a:p>
            <a:r>
              <a:rPr lang="en-AU" sz="2400" dirty="0">
                <a:solidFill>
                  <a:prstClr val="black"/>
                </a:solidFill>
              </a:rPr>
              <a:t>Group 2</a:t>
            </a:r>
          </a:p>
          <a:p>
            <a:pPr marL="514350" indent="-514350">
              <a:buFont typeface="+mj-lt"/>
              <a:buAutoNum type="arabicPeriod"/>
            </a:pPr>
            <a:r>
              <a:rPr lang="en-GB" sz="2000" dirty="0"/>
              <a:t>What is the role of the NCC with regard to financing?</a:t>
            </a:r>
          </a:p>
          <a:p>
            <a:pPr marL="514350" indent="-514350">
              <a:buFont typeface="+mj-lt"/>
              <a:buAutoNum type="arabicPeriod"/>
            </a:pPr>
            <a:r>
              <a:rPr lang="en-GB" sz="2000" dirty="0"/>
              <a:t>And the partners?</a:t>
            </a:r>
          </a:p>
          <a:p>
            <a:pPr marL="514350" indent="-514350">
              <a:buFont typeface="+mj-lt"/>
              <a:buAutoNum type="arabicPeriod"/>
            </a:pPr>
            <a:r>
              <a:rPr lang="en-GB" sz="2000" dirty="0"/>
              <a:t>How can we prepare for this type of resource mobilisation?</a:t>
            </a:r>
          </a:p>
        </p:txBody>
      </p:sp>
    </p:spTree>
    <p:extLst>
      <p:ext uri="{BB962C8B-B14F-4D97-AF65-F5344CB8AC3E}">
        <p14:creationId xmlns:p14="http://schemas.microsoft.com/office/powerpoint/2010/main" val="165700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Humanitarian Financing</a:t>
            </a:r>
          </a:p>
        </p:txBody>
      </p:sp>
      <p:sp>
        <p:nvSpPr>
          <p:cNvPr id="4" name="Text Placeholder 6"/>
          <p:cNvSpPr>
            <a:spLocks noGrp="1"/>
          </p:cNvSpPr>
          <p:nvPr>
            <p:ph type="body" idx="4294967295"/>
          </p:nvPr>
        </p:nvSpPr>
        <p:spPr>
          <a:xfrm>
            <a:off x="323528" y="1268760"/>
            <a:ext cx="8147050" cy="639762"/>
          </a:xfrm>
          <a:prstGeom prst="rect">
            <a:avLst/>
          </a:prstGeom>
        </p:spPr>
        <p:txBody>
          <a:bodyPr>
            <a:normAutofit fontScale="70000" lnSpcReduction="20000"/>
          </a:bodyPr>
          <a:lstStyle/>
          <a:p>
            <a:pPr marL="0" lvl="1"/>
            <a:r>
              <a:rPr lang="en-US" sz="3200" i="1" dirty="0"/>
              <a:t>Financing of strategic objectives and cluster plans through…</a:t>
            </a:r>
          </a:p>
        </p:txBody>
      </p:sp>
      <p:sp>
        <p:nvSpPr>
          <p:cNvPr id="6" name="Content Placeholder 7"/>
          <p:cNvSpPr txBox="1">
            <a:spLocks/>
          </p:cNvSpPr>
          <p:nvPr/>
        </p:nvSpPr>
        <p:spPr>
          <a:xfrm>
            <a:off x="395536" y="1916832"/>
            <a:ext cx="8075240" cy="41764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361950"/>
            <a:r>
              <a:rPr lang="en-US" dirty="0">
                <a:solidFill>
                  <a:prstClr val="black"/>
                </a:solidFill>
              </a:rPr>
              <a:t>Agency-specific resource </a:t>
            </a:r>
            <a:r>
              <a:rPr lang="en-US" dirty="0" err="1">
                <a:solidFill>
                  <a:prstClr val="black"/>
                </a:solidFill>
              </a:rPr>
              <a:t>mobilisation</a:t>
            </a:r>
            <a:endParaRPr lang="en-US" dirty="0">
              <a:solidFill>
                <a:prstClr val="black"/>
              </a:solidFill>
            </a:endParaRPr>
          </a:p>
          <a:p>
            <a:pPr marL="457200" lvl="2" indent="-361950"/>
            <a:r>
              <a:rPr lang="en-US" dirty="0">
                <a:solidFill>
                  <a:prstClr val="black"/>
                </a:solidFill>
                <a:ea typeface="MS PGothic" pitchFamily="34" charset="-128"/>
                <a:cs typeface="MS PGothic" pitchFamily="34" charset="-128"/>
              </a:rPr>
              <a:t>Central Emergency Response Fund (CERF)  </a:t>
            </a:r>
          </a:p>
          <a:p>
            <a:pPr marL="457200" lvl="2" indent="-361950"/>
            <a:r>
              <a:rPr lang="en-US" dirty="0">
                <a:solidFill>
                  <a:prstClr val="black"/>
                </a:solidFill>
                <a:ea typeface="MS PGothic" pitchFamily="34" charset="-128"/>
                <a:cs typeface="MS PGothic" pitchFamily="34" charset="-128"/>
              </a:rPr>
              <a:t>Country-based Pooled Funds</a:t>
            </a:r>
          </a:p>
          <a:p>
            <a:pPr marL="457200" lvl="2" indent="-361950"/>
            <a:r>
              <a:rPr lang="en-US" dirty="0">
                <a:solidFill>
                  <a:prstClr val="black"/>
                </a:solidFill>
                <a:ea typeface="MS PGothic" pitchFamily="34" charset="-128"/>
                <a:cs typeface="MS PGothic" pitchFamily="34" charset="-128"/>
              </a:rPr>
              <a:t>Private sector / civil society </a:t>
            </a:r>
          </a:p>
          <a:p>
            <a:pPr marL="457200" lvl="2" indent="-361950"/>
            <a:r>
              <a:rPr lang="en-US" dirty="0">
                <a:solidFill>
                  <a:prstClr val="black"/>
                </a:solidFill>
                <a:ea typeface="MS PGothic" pitchFamily="34" charset="-128"/>
                <a:cs typeface="MS PGothic" pitchFamily="34" charset="-128"/>
              </a:rPr>
              <a:t>National governments</a:t>
            </a:r>
          </a:p>
          <a:p>
            <a:pPr lvl="1">
              <a:buFont typeface="Arial" charset="0"/>
              <a:buChar char="•"/>
              <a:tabLst>
                <a:tab pos="266700" algn="l"/>
                <a:tab pos="361950" algn="l"/>
              </a:tabLst>
            </a:pPr>
            <a:r>
              <a:rPr lang="en-US" dirty="0">
                <a:solidFill>
                  <a:prstClr val="black"/>
                </a:solidFill>
                <a:ea typeface="MS PGothic" pitchFamily="34" charset="-128"/>
                <a:cs typeface="MS PGothic" pitchFamily="34" charset="-128"/>
              </a:rPr>
              <a:t>bilateral donations</a:t>
            </a:r>
          </a:p>
          <a:p>
            <a:pPr lvl="1">
              <a:buFont typeface="Arial" charset="0"/>
              <a:buChar char="•"/>
              <a:tabLst>
                <a:tab pos="266700" algn="l"/>
                <a:tab pos="361950" algn="l"/>
              </a:tabLst>
            </a:pPr>
            <a:r>
              <a:rPr lang="en-US" dirty="0">
                <a:solidFill>
                  <a:prstClr val="black"/>
                </a:solidFill>
                <a:ea typeface="MS PGothic" pitchFamily="34" charset="-128"/>
                <a:cs typeface="MS PGothic" pitchFamily="34" charset="-128"/>
              </a:rPr>
              <a:t>multilateral donations </a:t>
            </a:r>
          </a:p>
          <a:p>
            <a:pPr marL="457200" lvl="2" indent="-361950"/>
            <a:endParaRPr lang="en-GB" dirty="0">
              <a:solidFill>
                <a:prstClr val="black"/>
              </a:solidFill>
            </a:endParaRPr>
          </a:p>
          <a:p>
            <a:pPr marL="95250" lvl="2" indent="0">
              <a:buFont typeface="Arial" pitchFamily="34" charset="0"/>
              <a:buNone/>
            </a:pPr>
            <a:r>
              <a:rPr lang="en-GB" dirty="0">
                <a:solidFill>
                  <a:prstClr val="black"/>
                </a:solidFill>
              </a:rPr>
              <a:t>NOTE: Financing is per SO (budget per SO!)</a:t>
            </a:r>
          </a:p>
          <a:p>
            <a:endParaRPr lang="en-GB" sz="2000" dirty="0">
              <a:solidFill>
                <a:prstClr val="black"/>
              </a:solidFill>
            </a:endParaRPr>
          </a:p>
        </p:txBody>
      </p:sp>
      <p:pic>
        <p:nvPicPr>
          <p:cNvPr id="7" name="Picture 2" descr="http://financeonlines.com/wp-content/uploads/2013/03/ins-and-out-personal-fin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3330" y="3217131"/>
            <a:ext cx="2452294" cy="24522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7468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CERF (Central Emergency Response Fund)</a:t>
            </a:r>
            <a:endParaRPr lang="en-US" dirty="0"/>
          </a:p>
        </p:txBody>
      </p:sp>
      <p:sp>
        <p:nvSpPr>
          <p:cNvPr id="8" name="Rectangle 5"/>
          <p:cNvSpPr>
            <a:spLocks noChangeArrowheads="1"/>
          </p:cNvSpPr>
          <p:nvPr/>
        </p:nvSpPr>
        <p:spPr bwMode="auto">
          <a:xfrm>
            <a:off x="395536" y="1340768"/>
            <a:ext cx="8208912" cy="4909020"/>
          </a:xfrm>
          <a:prstGeom prst="rect">
            <a:avLst/>
          </a:prstGeom>
          <a:noFill/>
          <a:ln w="9525">
            <a:noFill/>
            <a:miter lim="800000"/>
            <a:headEnd/>
            <a:tailEnd/>
          </a:ln>
        </p:spPr>
        <p:txBody>
          <a:bodyPr wrap="square" lIns="91424" tIns="45712" rIns="91424" bIns="45712">
            <a:prstTxWarp prst="textNoShape">
              <a:avLst/>
            </a:prstTxWarp>
            <a:spAutoFit/>
          </a:bodyPr>
          <a:lstStyle/>
          <a:p>
            <a:pPr marL="457200" indent="-457200" defTabSz="762000">
              <a:spcAft>
                <a:spcPts val="600"/>
              </a:spcAft>
              <a:buFont typeface="Arial" panose="020B0604020202020204" pitchFamily="34" charset="0"/>
              <a:buChar char="•"/>
              <a:tabLst>
                <a:tab pos="-457200" algn="l"/>
                <a:tab pos="539750" algn="l"/>
                <a:tab pos="914400" algn="l"/>
                <a:tab pos="1371600" algn="l"/>
                <a:tab pos="1828800" algn="l"/>
                <a:tab pos="2286000" algn="l"/>
                <a:tab pos="2743200" algn="l"/>
                <a:tab pos="3200400" algn="l"/>
                <a:tab pos="3656013" algn="l"/>
                <a:tab pos="4114800" algn="l"/>
                <a:tab pos="4570413" algn="l"/>
                <a:tab pos="5029200" algn="l"/>
                <a:tab pos="5484813" algn="l"/>
                <a:tab pos="5943600" algn="l"/>
              </a:tabLst>
            </a:pPr>
            <a:r>
              <a:rPr lang="en-GB" sz="2400" dirty="0">
                <a:solidFill>
                  <a:prstClr val="black"/>
                </a:solidFill>
                <a:ea typeface="MS PGothic" pitchFamily="34" charset="-128"/>
                <a:cs typeface="Times New Roman" charset="0"/>
              </a:rPr>
              <a:t>Rapid Response Grant and Grant for Underfunded Emergencies;</a:t>
            </a:r>
            <a:endParaRPr lang="en-US" sz="2400" dirty="0">
              <a:solidFill>
                <a:prstClr val="black"/>
              </a:solidFill>
              <a:ea typeface="MS PGothic" pitchFamily="34" charset="-128"/>
              <a:cs typeface="Times New Roman" charset="0"/>
            </a:endParaRPr>
          </a:p>
          <a:p>
            <a:pPr marL="457200" indent="-457200" defTabSz="762000">
              <a:spcAft>
                <a:spcPts val="600"/>
              </a:spcAft>
              <a:buFont typeface="Arial" panose="020B0604020202020204" pitchFamily="34" charset="0"/>
              <a:buChar char="•"/>
              <a:tabLst>
                <a:tab pos="-457200" algn="l"/>
                <a:tab pos="539750" algn="l"/>
                <a:tab pos="914400" algn="l"/>
                <a:tab pos="1371600" algn="l"/>
                <a:tab pos="1828800" algn="l"/>
                <a:tab pos="2286000" algn="l"/>
                <a:tab pos="2743200" algn="l"/>
                <a:tab pos="3200400" algn="l"/>
                <a:tab pos="3656013" algn="l"/>
                <a:tab pos="4114800" algn="l"/>
                <a:tab pos="4570413" algn="l"/>
                <a:tab pos="5029200" algn="l"/>
                <a:tab pos="5484813" algn="l"/>
                <a:tab pos="5943600" algn="l"/>
              </a:tabLst>
            </a:pPr>
            <a:r>
              <a:rPr lang="en-US" sz="2400" dirty="0">
                <a:solidFill>
                  <a:prstClr val="black"/>
                </a:solidFill>
                <a:ea typeface="MS PGothic" pitchFamily="34" charset="-128"/>
                <a:cs typeface="Times New Roman" charset="0"/>
              </a:rPr>
              <a:t>Disbursed by OCHA </a:t>
            </a:r>
            <a:r>
              <a:rPr lang="en-US" sz="2400" b="1" u="sng" dirty="0">
                <a:solidFill>
                  <a:prstClr val="black"/>
                </a:solidFill>
                <a:ea typeface="MS PGothic" pitchFamily="34" charset="-128"/>
                <a:cs typeface="Times New Roman" charset="0"/>
              </a:rPr>
              <a:t>only to UN agencies and IOM;</a:t>
            </a:r>
          </a:p>
          <a:p>
            <a:pPr marL="457200" indent="-457200" defTabSz="762000">
              <a:spcAft>
                <a:spcPts val="600"/>
              </a:spcAft>
              <a:buFont typeface="Arial" panose="020B0604020202020204" pitchFamily="34" charset="0"/>
              <a:buChar char="•"/>
              <a:tabLst>
                <a:tab pos="-457200" algn="l"/>
                <a:tab pos="539750" algn="l"/>
                <a:tab pos="914400" algn="l"/>
                <a:tab pos="1371600" algn="l"/>
                <a:tab pos="1828800" algn="l"/>
                <a:tab pos="2286000" algn="l"/>
                <a:tab pos="2743200" algn="l"/>
                <a:tab pos="3200400" algn="l"/>
                <a:tab pos="3656013" algn="l"/>
                <a:tab pos="4114800" algn="l"/>
                <a:tab pos="4570413" algn="l"/>
                <a:tab pos="5029200" algn="l"/>
                <a:tab pos="5484813" algn="l"/>
                <a:tab pos="5943600" algn="l"/>
              </a:tabLst>
            </a:pPr>
            <a:r>
              <a:rPr lang="en-US" sz="2400" dirty="0">
                <a:solidFill>
                  <a:prstClr val="black"/>
                </a:solidFill>
                <a:ea typeface="MS PGothic" pitchFamily="34" charset="-128"/>
                <a:cs typeface="Times New Roman" charset="0"/>
              </a:rPr>
              <a:t>Grant to jump start critical operations and fund life-saving operations based on Flash Appeal / HRP objectives;</a:t>
            </a:r>
          </a:p>
          <a:p>
            <a:pPr marL="457200" indent="-457200" defTabSz="762000">
              <a:spcAft>
                <a:spcPts val="600"/>
              </a:spcAft>
              <a:buFont typeface="Arial" panose="020B0604020202020204" pitchFamily="34" charset="0"/>
              <a:buChar char="•"/>
              <a:tabLst>
                <a:tab pos="-457200" algn="l"/>
                <a:tab pos="539750" algn="l"/>
                <a:tab pos="914400" algn="l"/>
                <a:tab pos="1371600" algn="l"/>
                <a:tab pos="1828800" algn="l"/>
                <a:tab pos="2286000" algn="l"/>
                <a:tab pos="2743200" algn="l"/>
                <a:tab pos="3200400" algn="l"/>
                <a:tab pos="3656013" algn="l"/>
                <a:tab pos="4114800" algn="l"/>
                <a:tab pos="4570413" algn="l"/>
                <a:tab pos="5029200" algn="l"/>
                <a:tab pos="5484813" algn="l"/>
                <a:tab pos="5943600" algn="l"/>
              </a:tabLst>
            </a:pPr>
            <a:r>
              <a:rPr lang="en-US" sz="2400" dirty="0">
                <a:solidFill>
                  <a:prstClr val="black"/>
                </a:solidFill>
                <a:ea typeface="MS PGothic" pitchFamily="34" charset="-128"/>
                <a:cs typeface="Times New Roman" charset="0"/>
              </a:rPr>
              <a:t>Cluster in consultation with partners identify priority areas for funding, including funds for cluster coordination;</a:t>
            </a:r>
          </a:p>
          <a:p>
            <a:pPr marL="457200" indent="-457200" defTabSz="762000">
              <a:spcAft>
                <a:spcPts val="600"/>
              </a:spcAft>
              <a:buFont typeface="Arial" panose="020B0604020202020204" pitchFamily="34" charset="0"/>
              <a:buChar char="•"/>
              <a:tabLst>
                <a:tab pos="-457200" algn="l"/>
                <a:tab pos="539750" algn="l"/>
                <a:tab pos="914400" algn="l"/>
                <a:tab pos="1371600" algn="l"/>
                <a:tab pos="1828800" algn="l"/>
                <a:tab pos="2286000" algn="l"/>
                <a:tab pos="2743200" algn="l"/>
                <a:tab pos="3200400" algn="l"/>
                <a:tab pos="3656013" algn="l"/>
                <a:tab pos="4114800" algn="l"/>
                <a:tab pos="4570413" algn="l"/>
                <a:tab pos="5029200" algn="l"/>
                <a:tab pos="5484813" algn="l"/>
                <a:tab pos="5943600" algn="l"/>
              </a:tabLst>
            </a:pPr>
            <a:r>
              <a:rPr lang="en-GB" sz="2400" dirty="0">
                <a:solidFill>
                  <a:prstClr val="black"/>
                </a:solidFill>
                <a:ea typeface="MS PGothic" pitchFamily="34" charset="-128"/>
                <a:cs typeface="Times New Roman" charset="0"/>
              </a:rPr>
              <a:t>Cluster Coordinator ensures the inclusion of nutrition cluster interventions in the CERF application submitted by CLA on behalf of UN partners;</a:t>
            </a:r>
            <a:endParaRPr lang="en-US" sz="2400" dirty="0">
              <a:solidFill>
                <a:prstClr val="black"/>
              </a:solidFill>
              <a:ea typeface="MS PGothic" pitchFamily="34" charset="-128"/>
              <a:cs typeface="Times New Roman" charset="0"/>
            </a:endParaRPr>
          </a:p>
          <a:p>
            <a:pPr marL="457200" indent="-457200" defTabSz="762000">
              <a:spcAft>
                <a:spcPts val="600"/>
              </a:spcAft>
              <a:buFont typeface="Arial" panose="020B0604020202020204" pitchFamily="34" charset="0"/>
              <a:buChar char="•"/>
              <a:tabLst>
                <a:tab pos="-457200" algn="l"/>
                <a:tab pos="539750" algn="l"/>
                <a:tab pos="914400" algn="l"/>
                <a:tab pos="1371600" algn="l"/>
                <a:tab pos="1828800" algn="l"/>
                <a:tab pos="2286000" algn="l"/>
                <a:tab pos="2743200" algn="l"/>
                <a:tab pos="3200400" algn="l"/>
                <a:tab pos="3656013" algn="l"/>
                <a:tab pos="4114800" algn="l"/>
                <a:tab pos="4570413" algn="l"/>
                <a:tab pos="5029200" algn="l"/>
                <a:tab pos="5484813" algn="l"/>
                <a:tab pos="5943600" algn="l"/>
              </a:tabLst>
            </a:pPr>
            <a:r>
              <a:rPr lang="en-US" sz="2400" dirty="0">
                <a:solidFill>
                  <a:prstClr val="black"/>
                </a:solidFill>
                <a:ea typeface="MS PGothic" pitchFamily="34" charset="-128"/>
                <a:cs typeface="Times New Roman" charset="0"/>
              </a:rPr>
              <a:t>NGOs can receive funds as implementing partners of UN agencies.</a:t>
            </a:r>
            <a:endParaRPr lang="fr-FR" sz="2400" dirty="0">
              <a:solidFill>
                <a:prstClr val="black"/>
              </a:solidFill>
            </a:endParaRPr>
          </a:p>
        </p:txBody>
      </p:sp>
    </p:spTree>
    <p:extLst>
      <p:ext uri="{BB962C8B-B14F-4D97-AF65-F5344CB8AC3E}">
        <p14:creationId xmlns:p14="http://schemas.microsoft.com/office/powerpoint/2010/main" val="153749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Examples of Life-Saving activities for the Nutrition Sector</a:t>
            </a:r>
            <a:endParaRPr lang="en-US" dirty="0"/>
          </a:p>
        </p:txBody>
      </p:sp>
      <p:graphicFrame>
        <p:nvGraphicFramePr>
          <p:cNvPr id="4" name="Group 27"/>
          <p:cNvGraphicFramePr>
            <a:graphicFrameLocks/>
          </p:cNvGraphicFramePr>
          <p:nvPr>
            <p:extLst/>
          </p:nvPr>
        </p:nvGraphicFramePr>
        <p:xfrm>
          <a:off x="0" y="1124744"/>
          <a:ext cx="9144000" cy="5701162"/>
        </p:xfrm>
        <a:graphic>
          <a:graphicData uri="http://schemas.openxmlformats.org/drawingml/2006/table">
            <a:tbl>
              <a:tblPr>
                <a:tableStyleId>{08FB837D-C827-4EFA-A057-4D05807E0F7C}</a:tableStyleId>
              </a:tblPr>
              <a:tblGrid>
                <a:gridCol w="4303059">
                  <a:extLst>
                    <a:ext uri="{9D8B030D-6E8A-4147-A177-3AD203B41FA5}">
                      <a16:colId xmlns:a16="http://schemas.microsoft.com/office/drawing/2014/main" val="20000"/>
                    </a:ext>
                  </a:extLst>
                </a:gridCol>
                <a:gridCol w="4840941">
                  <a:extLst>
                    <a:ext uri="{9D8B030D-6E8A-4147-A177-3AD203B41FA5}">
                      <a16:colId xmlns:a16="http://schemas.microsoft.com/office/drawing/2014/main" val="20001"/>
                    </a:ext>
                  </a:extLst>
                </a:gridCol>
              </a:tblGrid>
              <a:tr h="3584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ACTIVITIES</a:t>
                      </a:r>
                      <a:endParaRPr kumimoji="0" lang="en-US" sz="1800" b="0" i="0" u="none" strike="noStrike" cap="none" normalizeH="0" baseline="0" dirty="0">
                        <a:ln>
                          <a:noFill/>
                        </a:ln>
                        <a:solidFill>
                          <a:schemeClr val="tx1"/>
                        </a:solidFill>
                        <a:effectLst/>
                        <a:latin typeface="+mn-lt"/>
                        <a:ea typeface="MS PGothic" pitchFamily="34" charset="-128"/>
                        <a:cs typeface="MS PGothic" pitchFamily="34" charset="-128"/>
                      </a:endParaRPr>
                    </a:p>
                  </a:txBody>
                  <a:tcPr marL="90488" marR="90488" marT="44450" marB="44450"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CONDITIONS</a:t>
                      </a:r>
                      <a:endParaRPr kumimoji="0" lang="en-US" sz="1800" b="0" i="0" u="none" strike="noStrike" cap="none" normalizeH="0" baseline="0" dirty="0">
                        <a:ln>
                          <a:noFill/>
                        </a:ln>
                        <a:solidFill>
                          <a:schemeClr val="tx1"/>
                        </a:solidFill>
                        <a:effectLst/>
                        <a:latin typeface="+mn-lt"/>
                        <a:ea typeface="MS PGothic" pitchFamily="34" charset="-128"/>
                        <a:cs typeface="MS PGothic" pitchFamily="34" charset="-128"/>
                      </a:endParaRPr>
                    </a:p>
                  </a:txBody>
                  <a:tcPr marL="90488" marR="90488" marT="44450" marB="44450" horzOverflow="overflow">
                    <a:solidFill>
                      <a:schemeClr val="bg1">
                        <a:lumMod val="85000"/>
                      </a:schemeClr>
                    </a:solidFill>
                  </a:tcPr>
                </a:tc>
                <a:extLst>
                  <a:ext uri="{0D108BD9-81ED-4DB2-BD59-A6C34878D82A}">
                    <a16:rowId xmlns:a16="http://schemas.microsoft.com/office/drawing/2014/main" val="10000"/>
                  </a:ext>
                </a:extLst>
              </a:tr>
              <a:tr h="1250130">
                <a:tc>
                  <a:txBody>
                    <a:bodyPr/>
                    <a:lstStyle/>
                    <a:p>
                      <a:r>
                        <a:rPr lang="en-GB" sz="1800" u="none" strike="noStrike" kern="1200" baseline="0" dirty="0"/>
                        <a:t>Nutrition screenings and surveillance to identify areas of urgent need, assess deterioration in the nutritional situation, and identify acute malnutrition.</a:t>
                      </a:r>
                      <a:endParaRPr kumimoji="0" lang="en-US" sz="2400" b="0" i="0" u="none" strike="noStrike" cap="none" normalizeH="0" baseline="0" dirty="0">
                        <a:ln>
                          <a:noFill/>
                        </a:ln>
                        <a:solidFill>
                          <a:schemeClr val="tx1"/>
                        </a:solidFill>
                        <a:effectLst/>
                        <a:latin typeface="+mn-lt"/>
                        <a:ea typeface="MS PGothic" pitchFamily="34" charset="-128"/>
                        <a:cs typeface="MS PGothic" pitchFamily="34" charset="-128"/>
                      </a:endParaRPr>
                    </a:p>
                  </a:txBody>
                  <a:tcPr marL="90488" marR="90488" marT="44450" marB="44450"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800" u="none" strike="noStrike" kern="1200" baseline="0" dirty="0"/>
                        <a:t>Context of specific emergency response</a:t>
                      </a:r>
                      <a:endParaRPr kumimoji="0" lang="en-US" sz="2400" b="0" i="0" u="none" strike="noStrike" cap="none" normalizeH="0" baseline="0" dirty="0">
                        <a:ln>
                          <a:noFill/>
                        </a:ln>
                        <a:solidFill>
                          <a:schemeClr val="tx1"/>
                        </a:solidFill>
                        <a:effectLst/>
                        <a:latin typeface="+mn-lt"/>
                        <a:ea typeface="MS PGothic" pitchFamily="34" charset="-128"/>
                        <a:cs typeface="MS PGothic" pitchFamily="34" charset="-128"/>
                      </a:endParaRPr>
                    </a:p>
                  </a:txBody>
                  <a:tcPr marL="90488" marR="90488" marT="44450" marB="44450" horzOverflow="overflow">
                    <a:solidFill>
                      <a:schemeClr val="bg1">
                        <a:lumMod val="85000"/>
                      </a:schemeClr>
                    </a:solidFill>
                  </a:tcPr>
                </a:tc>
                <a:extLst>
                  <a:ext uri="{0D108BD9-81ED-4DB2-BD59-A6C34878D82A}">
                    <a16:rowId xmlns:a16="http://schemas.microsoft.com/office/drawing/2014/main" val="10001"/>
                  </a:ext>
                </a:extLst>
              </a:tr>
              <a:tr h="1441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Provision of life saving emergency food rations to the general population, or for specific vulnerable groups</a:t>
                      </a:r>
                    </a:p>
                  </a:txBody>
                  <a:tcPr marL="90488" marR="90488" marT="44450" marB="44450" horzOverflow="overflow">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Only when general food ration quality and/or distribution is inadequate for needs and as a temporary measure to prevent further deterioration of the nutrition situation and loss of life.</a:t>
                      </a:r>
                    </a:p>
                  </a:txBody>
                  <a:tcPr marL="90488" marR="90488" marT="44450" marB="44450" horzOverflow="overflow">
                    <a:solidFill>
                      <a:schemeClr val="bg1">
                        <a:lumMod val="85000"/>
                      </a:schemeClr>
                    </a:solidFill>
                  </a:tcPr>
                </a:tc>
                <a:extLst>
                  <a:ext uri="{0D108BD9-81ED-4DB2-BD59-A6C34878D82A}">
                    <a16:rowId xmlns:a16="http://schemas.microsoft.com/office/drawing/2014/main" val="10002"/>
                  </a:ext>
                </a:extLst>
              </a:tr>
              <a:tr h="1170450">
                <a:tc>
                  <a:txBody>
                    <a:bodyPr/>
                    <a:lstStyle/>
                    <a:p>
                      <a:r>
                        <a:rPr kumimoji="0" lang="en-GB" sz="1800" u="none" strike="noStrike" kern="1200" cap="none" normalizeH="0" baseline="0" dirty="0">
                          <a:ln>
                            <a:noFill/>
                          </a:ln>
                          <a:effectLst/>
                        </a:rPr>
                        <a:t>Provision and management of IYCF-E</a:t>
                      </a:r>
                      <a:endParaRPr kumimoji="0" lang="en-US" sz="2400" b="0" i="0" u="none" strike="noStrike" cap="none" normalizeH="0" baseline="0" dirty="0">
                        <a:ln>
                          <a:noFill/>
                        </a:ln>
                        <a:solidFill>
                          <a:schemeClr val="tx1"/>
                        </a:solidFill>
                        <a:effectLst/>
                        <a:latin typeface="+mn-lt"/>
                        <a:ea typeface="MS PGothic" pitchFamily="34" charset="-128"/>
                        <a:cs typeface="MS PGothic" pitchFamily="34" charset="-128"/>
                      </a:endParaRPr>
                    </a:p>
                  </a:txBody>
                  <a:tcPr marL="90488" marR="90488" marT="44450" marB="44450" horzOverflow="overflow">
                    <a:solidFill>
                      <a:schemeClr val="bg1">
                        <a:lumMod val="85000"/>
                      </a:schemeClr>
                    </a:solidFill>
                  </a:tcPr>
                </a:tc>
                <a:tc>
                  <a:txBody>
                    <a:bodyPr/>
                    <a:lstStyle/>
                    <a:p>
                      <a:r>
                        <a:rPr kumimoji="0" lang="en-GB" sz="1800" u="none" strike="noStrike" kern="1200" cap="none" normalizeH="0" baseline="0" dirty="0">
                          <a:ln>
                            <a:noFill/>
                          </a:ln>
                          <a:effectLst/>
                        </a:rPr>
                        <a:t>When many infants are without breastfeeding mothers; uncontrolled distribution of BMS; Compromised privacy for BF (displacement, conflict, etc.)</a:t>
                      </a:r>
                      <a:endParaRPr kumimoji="0" lang="en-US" sz="2400" b="0" i="0" u="none" strike="noStrike" cap="none" normalizeH="0" baseline="0" dirty="0">
                        <a:ln>
                          <a:noFill/>
                        </a:ln>
                        <a:solidFill>
                          <a:schemeClr val="tx1"/>
                        </a:solidFill>
                        <a:effectLst/>
                        <a:latin typeface="+mn-lt"/>
                        <a:ea typeface="MS PGothic" pitchFamily="34" charset="-128"/>
                        <a:cs typeface="MS PGothic" pitchFamily="34" charset="-128"/>
                      </a:endParaRPr>
                    </a:p>
                  </a:txBody>
                  <a:tcPr marL="90488" marR="90488" marT="44450" marB="44450" horzOverflow="overflow">
                    <a:solidFill>
                      <a:schemeClr val="bg1">
                        <a:lumMod val="85000"/>
                      </a:schemeClr>
                    </a:solidFill>
                  </a:tcPr>
                </a:tc>
                <a:extLst>
                  <a:ext uri="{0D108BD9-81ED-4DB2-BD59-A6C34878D82A}">
                    <a16:rowId xmlns:a16="http://schemas.microsoft.com/office/drawing/2014/main" val="10003"/>
                  </a:ext>
                </a:extLst>
              </a:tr>
              <a:tr h="1441132">
                <a:tc>
                  <a:txBody>
                    <a:bodyPr/>
                    <a:lstStyle/>
                    <a:p>
                      <a:r>
                        <a:rPr lang="en-GB" sz="1800" u="none" strike="noStrike" kern="1200" baseline="0" dirty="0"/>
                        <a:t>Management of SAM and MAM, including treatment, community mobilisation and access to services s (i.e. community-based management of acute malnutrition)</a:t>
                      </a:r>
                      <a:endParaRPr kumimoji="0" lang="en-US" sz="2400" b="0" i="0" u="none" strike="noStrike" cap="none" normalizeH="0" baseline="0" dirty="0">
                        <a:ln>
                          <a:noFill/>
                        </a:ln>
                        <a:solidFill>
                          <a:schemeClr val="tx1"/>
                        </a:solidFill>
                        <a:effectLst/>
                        <a:latin typeface="+mn-lt"/>
                        <a:ea typeface="MS PGothic" pitchFamily="34" charset="-128"/>
                        <a:cs typeface="MS PGothic" pitchFamily="34" charset="-128"/>
                      </a:endParaRPr>
                    </a:p>
                  </a:txBody>
                  <a:tcPr marL="90488" marR="90488" marT="44450" marB="44450" horzOverflow="overflow">
                    <a:solidFill>
                      <a:schemeClr val="bg1">
                        <a:lumMod val="85000"/>
                      </a:schemeClr>
                    </a:solidFill>
                  </a:tcPr>
                </a:tc>
                <a:tc>
                  <a:txBody>
                    <a:bodyPr/>
                    <a:lstStyle/>
                    <a:p>
                      <a:r>
                        <a:rPr lang="en-GB" sz="1800" u="none" strike="noStrike" kern="1200" baseline="0" dirty="0"/>
                        <a:t>Support for treatment of SAM/MAM should be provided wherever cases exist. Supplementary feeding should be considered where levels of acute malnutrition reach emergency thresholds.</a:t>
                      </a:r>
                      <a:endParaRPr kumimoji="0" lang="en-US" sz="2000" b="0" i="0" u="none" strike="noStrike" cap="none" normalizeH="0" baseline="0" dirty="0">
                        <a:ln>
                          <a:noFill/>
                        </a:ln>
                        <a:solidFill>
                          <a:schemeClr val="tx1"/>
                        </a:solidFill>
                        <a:effectLst/>
                        <a:latin typeface="+mn-lt"/>
                        <a:ea typeface="MS PGothic" pitchFamily="34" charset="-128"/>
                        <a:cs typeface="MS PGothic" pitchFamily="34" charset="-128"/>
                      </a:endParaRPr>
                    </a:p>
                  </a:txBody>
                  <a:tcPr marL="90488" marR="90488" marT="44450" marB="44450"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44702044"/>
      </p:ext>
    </p:extLst>
  </p:cSld>
  <p:clrMapOvr>
    <a:masterClrMapping/>
  </p:clrMapOvr>
</p:sld>
</file>

<file path=ppt/theme/theme1.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haredContentType xmlns="Microsoft.SharePoint.Taxonomy.ContentTypeSync" SourceId="73f51738-d318-4883-9d64-4f0bd0ccc55e" ContentTypeId="0x0101009BA85F8052A6DA4FA3E31FF9F74C6970"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12</Value>
      <Value>10</Value>
      <Value>163</Value>
      <Value>3</Value>
      <Value>104</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NCC</TermName>
          <TermId xmlns="http://schemas.microsoft.com/office/infopath/2007/PartnerControls">37acde9b-31c8-46a8-8f12-aa74bad75c11</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s>
    </TaxKeywordTaxHTField>
    <CategoryDescription xmlns="http://schemas.microsoft.com/sharepoint.v3">Master GNC package - 2018 NCC - 4.1. Resource Mobilization</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EMOPSGCCU-1435067120-18417</_dlc_DocId>
    <_dlc_DocIdUrl xmlns="5858627f-d058-4b92-9b52-677b5fd7d454">
      <Url>https://unicef.sharepoint.com/teams/EMOPS-GCCU/_layouts/15/DocIdRedir.aspx?ID=EMOPSGCCU-1435067120-18417</Url>
      <Description>EMOPSGCCU-1435067120-18417</Description>
    </_dlc_DocIdUrl>
  </documentManagement>
</p:properties>
</file>

<file path=customXml/item6.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AABCBE-4068-4BCA-85B2-AEB5C5284863}">
  <ds:schemaRefs>
    <ds:schemaRef ds:uri="http://schemas.microsoft.com/sharepoint/v3/contenttype/forms"/>
  </ds:schemaRefs>
</ds:datastoreItem>
</file>

<file path=customXml/itemProps2.xml><?xml version="1.0" encoding="utf-8"?>
<ds:datastoreItem xmlns:ds="http://schemas.openxmlformats.org/officeDocument/2006/customXml" ds:itemID="{65A58087-3C85-46C0-A687-AB09362C03DB}">
  <ds:schemaRefs>
    <ds:schemaRef ds:uri="http://schemas.microsoft.com/office/2006/metadata/customXsn"/>
  </ds:schemaRefs>
</ds:datastoreItem>
</file>

<file path=customXml/itemProps3.xml><?xml version="1.0" encoding="utf-8"?>
<ds:datastoreItem xmlns:ds="http://schemas.openxmlformats.org/officeDocument/2006/customXml" ds:itemID="{7E686F36-18CF-49AC-BE6D-7E501CF01AA4}">
  <ds:schemaRefs>
    <ds:schemaRef ds:uri="Microsoft.SharePoint.Taxonomy.ContentTypeSync"/>
  </ds:schemaRefs>
</ds:datastoreItem>
</file>

<file path=customXml/itemProps4.xml><?xml version="1.0" encoding="utf-8"?>
<ds:datastoreItem xmlns:ds="http://schemas.openxmlformats.org/officeDocument/2006/customXml" ds:itemID="{3D079ED7-D94F-41BF-8CA2-938C9F2D5959}">
  <ds:schemaRefs>
    <ds:schemaRef ds:uri="http://schemas.microsoft.com/sharepoint/events"/>
  </ds:schemaRefs>
</ds:datastoreItem>
</file>

<file path=customXml/itemProps5.xml><?xml version="1.0" encoding="utf-8"?>
<ds:datastoreItem xmlns:ds="http://schemas.openxmlformats.org/officeDocument/2006/customXml" ds:itemID="{6E19E092-76A0-4DB9-B23E-595D97189B42}">
  <ds:schemaRefs>
    <ds:schemaRef ds:uri="http://www.w3.org/XML/1998/namespace"/>
    <ds:schemaRef ds:uri="http://purl.org/dc/terms/"/>
    <ds:schemaRef ds:uri="http://schemas.microsoft.com/office/2006/documentManagement/types"/>
    <ds:schemaRef ds:uri="http://purl.org/dc/dcmitype/"/>
    <ds:schemaRef ds:uri="http://schemas.microsoft.com/sharepoint/v4"/>
    <ds:schemaRef ds:uri="http://schemas.microsoft.com/office/infopath/2007/PartnerControls"/>
    <ds:schemaRef ds:uri="http://purl.org/dc/elements/1.1/"/>
    <ds:schemaRef ds:uri="a438dd15-07ca-4cdc-82a3-f2206b92025e"/>
    <ds:schemaRef ds:uri="http://schemas.openxmlformats.org/package/2006/metadata/core-properties"/>
    <ds:schemaRef ds:uri="ca283e0b-db31-4043-a2ef-b80661bf084a"/>
    <ds:schemaRef ds:uri="5858627f-d058-4b92-9b52-677b5fd7d454"/>
    <ds:schemaRef ds:uri="http://schemas.microsoft.com/sharepoint.v3"/>
    <ds:schemaRef ds:uri="http://schemas.microsoft.com/sharepoint/v3"/>
    <ds:schemaRef ds:uri="http://schemas.microsoft.com/office/2006/metadata/properties"/>
  </ds:schemaRefs>
</ds:datastoreItem>
</file>

<file path=customXml/itemProps6.xml><?xml version="1.0" encoding="utf-8"?>
<ds:datastoreItem xmlns:ds="http://schemas.openxmlformats.org/officeDocument/2006/customXml" ds:itemID="{EBD7BE68-B021-4D66-9EF4-4DA47131B8C3}"/>
</file>

<file path=docProps/app.xml><?xml version="1.0" encoding="utf-8"?>
<Properties xmlns="http://schemas.openxmlformats.org/officeDocument/2006/extended-properties" xmlns:vt="http://schemas.openxmlformats.org/officeDocument/2006/docPropsVTypes">
  <Template>blank</Template>
  <TotalTime>108</TotalTime>
  <Words>1965</Words>
  <Application>Microsoft Office PowerPoint</Application>
  <PresentationFormat>On-screen Show (4:3)</PresentationFormat>
  <Paragraphs>220</Paragraphs>
  <Slides>29</Slides>
  <Notes>17</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MS PGothic</vt:lpstr>
      <vt:lpstr>MS PGothic</vt:lpstr>
      <vt:lpstr>SimSun</vt:lpstr>
      <vt:lpstr>Arial</vt:lpstr>
      <vt:lpstr>Calibri</vt:lpstr>
      <vt:lpstr>Cambria</vt:lpstr>
      <vt:lpstr>Century Gothic</vt:lpstr>
      <vt:lpstr>Tahoma</vt:lpstr>
      <vt:lpstr>Times New Roman</vt:lpstr>
      <vt:lpstr>Wingdings</vt:lpstr>
      <vt:lpstr>2_Theme1</vt:lpstr>
      <vt:lpstr>1_Office Theme</vt:lpstr>
      <vt:lpstr>1_Theme1</vt:lpstr>
      <vt:lpstr>Day 4</vt:lpstr>
      <vt:lpstr>Day 4 Agenda</vt:lpstr>
      <vt:lpstr>4.1 Resource Mobilization Humanitarian Financing, Supply and Human Resources</vt:lpstr>
      <vt:lpstr>Objectives</vt:lpstr>
      <vt:lpstr>Humanitarian Programme Cycle</vt:lpstr>
      <vt:lpstr>Group Work: Humanitarian Financing</vt:lpstr>
      <vt:lpstr>Humanitarian Financing</vt:lpstr>
      <vt:lpstr>CERF (Central Emergency Response Fund)</vt:lpstr>
      <vt:lpstr>Examples of Life-Saving activities for the Nutrition Sector</vt:lpstr>
      <vt:lpstr>Country-Based Pooled Funds (CBPFs)</vt:lpstr>
      <vt:lpstr>Role of the SAG</vt:lpstr>
      <vt:lpstr>Role of the Cluster Coordinator</vt:lpstr>
      <vt:lpstr>Resource Mobilisation and AAP</vt:lpstr>
      <vt:lpstr>Key Messages</vt:lpstr>
      <vt:lpstr>Group Work: Supply</vt:lpstr>
      <vt:lpstr>Supply</vt:lpstr>
      <vt:lpstr>Overall responsibility for NCC</vt:lpstr>
      <vt:lpstr>Practically, this means the NCC…</vt:lpstr>
      <vt:lpstr>Practically, this means the NCC…</vt:lpstr>
      <vt:lpstr>And the Role of NC Partners?</vt:lpstr>
      <vt:lpstr>Which supplies?</vt:lpstr>
      <vt:lpstr>Key Messages</vt:lpstr>
      <vt:lpstr>Group Work: People</vt:lpstr>
      <vt:lpstr>People</vt:lpstr>
      <vt:lpstr>GNC Capacity Building Initiatives</vt:lpstr>
      <vt:lpstr>NCC’s Role in Capacity Building</vt:lpstr>
      <vt:lpstr>Surge Mechanisms</vt:lpstr>
      <vt:lpstr>Capacity Building and AAP</vt:lpstr>
      <vt:lpstr>Key Messages</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4</dc:title>
  <dc:creator>Marion Orchison</dc:creator>
  <cp:keywords>GNC; Training; NCC</cp:keywords>
  <cp:lastModifiedBy>Diogo Loureiro Jurema</cp:lastModifiedBy>
  <cp:revision>19</cp:revision>
  <cp:lastPrinted>2017-10-20T14:02:27Z</cp:lastPrinted>
  <dcterms:created xsi:type="dcterms:W3CDTF">2017-10-17T13:46:47Z</dcterms:created>
  <dcterms:modified xsi:type="dcterms:W3CDTF">2019-11-19T13:33:23Z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133;#GNC|82a4199d-9c93-4d57-833f-59195f986fba;#104;#NCC|37acde9b-31c8-46a8-8f12-aa74bad75c11;#163;#Training|e274f566-a9bf-4f70-80f5-de4ef515adf5</vt:lpwstr>
  </property>
  <property fmtid="{D5CDD505-2E9C-101B-9397-08002B2CF9AE}" pid="5" name="Topic">
    <vt:lpwstr>10;#Nutrition Humanitarian Cluster, Coordination|414c5639-61e6-4b56-aaa5-511cdacc25c2</vt:lpwstr>
  </property>
  <property fmtid="{D5CDD505-2E9C-101B-9397-08002B2CF9AE}" pid="7" name="DocumentType">
    <vt:lpwstr>12;#Training/ instructional materials, toolkits, user guides (non-ICT)|f7254839-f39a-4063-9d34-45784defb8cb</vt:lpwstr>
  </property>
  <property fmtid="{D5CDD505-2E9C-101B-9397-08002B2CF9AE}" pid="8" name="GeographicScope">
    <vt:lpwstr/>
  </property>
  <property fmtid="{D5CDD505-2E9C-101B-9397-08002B2CF9AE}" pid="9" name="_dlc_DocIdItemGuid">
    <vt:lpwstr>d39914e5-b144-4492-9a6a-eb10617cc17c</vt:lpwstr>
  </property>
</Properties>
</file>