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7"/>
    <p:sldMasterId id="2147483669" r:id="rId8"/>
  </p:sldMasterIdLst>
  <p:notesMasterIdLst>
    <p:notesMasterId r:id="rId21"/>
  </p:notesMasterIdLst>
  <p:handoutMasterIdLst>
    <p:handoutMasterId r:id="rId22"/>
  </p:handoutMasterIdLst>
  <p:sldIdLst>
    <p:sldId id="259" r:id="rId9"/>
    <p:sldId id="320" r:id="rId10"/>
    <p:sldId id="332" r:id="rId11"/>
    <p:sldId id="333" r:id="rId12"/>
    <p:sldId id="342" r:id="rId13"/>
    <p:sldId id="336" r:id="rId14"/>
    <p:sldId id="343" r:id="rId15"/>
    <p:sldId id="344" r:id="rId16"/>
    <p:sldId id="345" r:id="rId17"/>
    <p:sldId id="324" r:id="rId18"/>
    <p:sldId id="334" r:id="rId19"/>
    <p:sldId id="346" r:id="rId20"/>
  </p:sldIdLst>
  <p:sldSz cx="9144000" cy="6858000" type="screen4x3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DAA"/>
    <a:srgbClr val="808285"/>
    <a:srgbClr val="80C2DE"/>
    <a:srgbClr val="6BBEE1"/>
    <a:srgbClr val="87BDD5"/>
    <a:srgbClr val="82BBD4"/>
    <a:srgbClr val="94C5DA"/>
    <a:srgbClr val="7ECAEA"/>
    <a:srgbClr val="74C6E9"/>
    <a:srgbClr val="EE3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A0BC4A-0278-435D-813C-24BB8C860545}" v="12" dt="2019-11-11T14:27:08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909" autoAdjust="0"/>
  </p:normalViewPr>
  <p:slideViewPr>
    <p:cSldViewPr>
      <p:cViewPr varScale="1">
        <p:scale>
          <a:sx n="71" d="100"/>
          <a:sy n="71" d="100"/>
        </p:scale>
        <p:origin x="10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66" y="-108"/>
      </p:cViewPr>
      <p:guideLst>
        <p:guide orient="horz" pos="2880"/>
        <p:guide pos="2160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E8A0BC4A-0278-435D-813C-24BB8C860545}"/>
    <pc:docChg chg="custSel modMainMaster">
      <pc:chgData name="Diogo Loureiro Jurema" userId="9dfde3f0-34dd-48c5-90ef-eaf27597f482" providerId="ADAL" clId="{E8A0BC4A-0278-435D-813C-24BB8C860545}" dt="2019-11-11T14:27:08.021" v="11" actId="478"/>
      <pc:docMkLst>
        <pc:docMk/>
      </pc:docMkLst>
      <pc:sldMasterChg chg="addSp delSp modSldLayout">
        <pc:chgData name="Diogo Loureiro Jurema" userId="9dfde3f0-34dd-48c5-90ef-eaf27597f482" providerId="ADAL" clId="{E8A0BC4A-0278-435D-813C-24BB8C860545}" dt="2019-11-11T14:26:42.770" v="6" actId="478"/>
        <pc:sldMasterMkLst>
          <pc:docMk/>
          <pc:sldMasterMk cId="1568514730" sldId="2147483666"/>
        </pc:sldMasterMkLst>
        <pc:grpChg chg="del">
          <ac:chgData name="Diogo Loureiro Jurema" userId="9dfde3f0-34dd-48c5-90ef-eaf27597f482" providerId="ADAL" clId="{E8A0BC4A-0278-435D-813C-24BB8C860545}" dt="2019-11-11T14:26:30.030" v="0" actId="478"/>
          <ac:grpSpMkLst>
            <pc:docMk/>
            <pc:sldMasterMk cId="1568514730" sldId="2147483666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E8A0BC4A-0278-435D-813C-24BB8C860545}" dt="2019-11-11T14:26:33.143" v="2"/>
          <ac:grpSpMkLst>
            <pc:docMk/>
            <pc:sldMasterMk cId="1568514730" sldId="2147483666"/>
            <ac:grpSpMk id="7" creationId="{81A950C3-159F-45AF-AF95-0EA07B66C5E1}"/>
          </ac:grpSpMkLst>
        </pc:grpChg>
        <pc:picChg chg="del">
          <ac:chgData name="Diogo Loureiro Jurema" userId="9dfde3f0-34dd-48c5-90ef-eaf27597f482" providerId="ADAL" clId="{E8A0BC4A-0278-435D-813C-24BB8C860545}" dt="2019-11-11T14:26:31.804" v="1" actId="478"/>
          <ac:picMkLst>
            <pc:docMk/>
            <pc:sldMasterMk cId="1568514730" sldId="2147483666"/>
            <ac:picMk id="2" creationId="{00000000-0000-0000-0000-000000000000}"/>
          </ac:picMkLst>
        </pc:picChg>
        <pc:sldLayoutChg chg="delSp">
          <pc:chgData name="Diogo Loureiro Jurema" userId="9dfde3f0-34dd-48c5-90ef-eaf27597f482" providerId="ADAL" clId="{E8A0BC4A-0278-435D-813C-24BB8C860545}" dt="2019-11-11T14:26:42.770" v="6" actId="478"/>
          <pc:sldLayoutMkLst>
            <pc:docMk/>
            <pc:sldMasterMk cId="1568514730" sldId="2147483666"/>
            <pc:sldLayoutMk cId="0" sldId="2147483661"/>
          </pc:sldLayoutMkLst>
          <pc:grpChg chg="del">
            <ac:chgData name="Diogo Loureiro Jurema" userId="9dfde3f0-34dd-48c5-90ef-eaf27597f482" providerId="ADAL" clId="{E8A0BC4A-0278-435D-813C-24BB8C860545}" dt="2019-11-11T14:26:42.770" v="6" actId="478"/>
            <ac:grpSpMkLst>
              <pc:docMk/>
              <pc:sldMasterMk cId="1568514730" sldId="2147483666"/>
              <pc:sldLayoutMk cId="0" sldId="2147483661"/>
              <ac:grpSpMk id="6" creationId="{00000000-0000-0000-0000-000000000000}"/>
            </ac:grpSpMkLst>
          </pc:grpChg>
        </pc:sldLayoutChg>
        <pc:sldLayoutChg chg="delSp">
          <pc:chgData name="Diogo Loureiro Jurema" userId="9dfde3f0-34dd-48c5-90ef-eaf27597f482" providerId="ADAL" clId="{E8A0BC4A-0278-435D-813C-24BB8C860545}" dt="2019-11-11T14:26:38.052" v="4" actId="478"/>
          <pc:sldLayoutMkLst>
            <pc:docMk/>
            <pc:sldMasterMk cId="1568514730" sldId="2147483666"/>
            <pc:sldLayoutMk cId="2588091789" sldId="2147483667"/>
          </pc:sldLayoutMkLst>
          <pc:grpChg chg="del">
            <ac:chgData name="Diogo Loureiro Jurema" userId="9dfde3f0-34dd-48c5-90ef-eaf27597f482" providerId="ADAL" clId="{E8A0BC4A-0278-435D-813C-24BB8C860545}" dt="2019-11-11T14:26:38.052" v="4" actId="478"/>
            <ac:grpSpMkLst>
              <pc:docMk/>
              <pc:sldMasterMk cId="1568514730" sldId="2147483666"/>
              <pc:sldLayoutMk cId="2588091789" sldId="2147483667"/>
              <ac:grpSpMk id="4" creationId="{00000000-0000-0000-0000-000000000000}"/>
            </ac:grpSpMkLst>
          </pc:grpChg>
          <pc:grpChg chg="del">
            <ac:chgData name="Diogo Loureiro Jurema" userId="9dfde3f0-34dd-48c5-90ef-eaf27597f482" providerId="ADAL" clId="{E8A0BC4A-0278-435D-813C-24BB8C860545}" dt="2019-11-11T14:26:36.980" v="3" actId="478"/>
            <ac:grpSpMkLst>
              <pc:docMk/>
              <pc:sldMasterMk cId="1568514730" sldId="2147483666"/>
              <pc:sldLayoutMk cId="2588091789" sldId="2147483667"/>
              <ac:grpSpMk id="10" creationId="{00000000-0000-0000-0000-000000000000}"/>
            </ac:grpSpMkLst>
          </pc:grpChg>
        </pc:sldLayoutChg>
        <pc:sldLayoutChg chg="delSp">
          <pc:chgData name="Diogo Loureiro Jurema" userId="9dfde3f0-34dd-48c5-90ef-eaf27597f482" providerId="ADAL" clId="{E8A0BC4A-0278-435D-813C-24BB8C860545}" dt="2019-11-11T14:26:40.467" v="5" actId="478"/>
          <pc:sldLayoutMkLst>
            <pc:docMk/>
            <pc:sldMasterMk cId="1568514730" sldId="2147483666"/>
            <pc:sldLayoutMk cId="3849292001" sldId="2147483668"/>
          </pc:sldLayoutMkLst>
          <pc:picChg chg="del">
            <ac:chgData name="Diogo Loureiro Jurema" userId="9dfde3f0-34dd-48c5-90ef-eaf27597f482" providerId="ADAL" clId="{E8A0BC4A-0278-435D-813C-24BB8C860545}" dt="2019-11-11T14:26:40.467" v="5" actId="478"/>
            <ac:picMkLst>
              <pc:docMk/>
              <pc:sldMasterMk cId="1568514730" sldId="2147483666"/>
              <pc:sldLayoutMk cId="3849292001" sldId="2147483668"/>
              <ac:picMk id="16" creationId="{00000000-0000-0000-0000-000000000000}"/>
            </ac:picMkLst>
          </pc:picChg>
        </pc:sldLayoutChg>
      </pc:sldMasterChg>
      <pc:sldMasterChg chg="addSp delSp modSldLayout">
        <pc:chgData name="Diogo Loureiro Jurema" userId="9dfde3f0-34dd-48c5-90ef-eaf27597f482" providerId="ADAL" clId="{E8A0BC4A-0278-435D-813C-24BB8C860545}" dt="2019-11-11T14:27:08.021" v="11" actId="478"/>
        <pc:sldMasterMkLst>
          <pc:docMk/>
          <pc:sldMasterMk cId="2054994350" sldId="2147483669"/>
        </pc:sldMasterMkLst>
        <pc:grpChg chg="del">
          <ac:chgData name="Diogo Loureiro Jurema" userId="9dfde3f0-34dd-48c5-90ef-eaf27597f482" providerId="ADAL" clId="{E8A0BC4A-0278-435D-813C-24BB8C860545}" dt="2019-11-11T14:26:47.645" v="7" actId="478"/>
          <ac:grpSpMkLst>
            <pc:docMk/>
            <pc:sldMasterMk cId="2054994350" sldId="2147483669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E8A0BC4A-0278-435D-813C-24BB8C860545}" dt="2019-11-11T14:26:49.791" v="9"/>
          <ac:grpSpMkLst>
            <pc:docMk/>
            <pc:sldMasterMk cId="2054994350" sldId="2147483669"/>
            <ac:grpSpMk id="7" creationId="{B11E7241-867B-45DB-9012-DD1F4EA46C93}"/>
          </ac:grpSpMkLst>
        </pc:grpChg>
        <pc:picChg chg="del">
          <ac:chgData name="Diogo Loureiro Jurema" userId="9dfde3f0-34dd-48c5-90ef-eaf27597f482" providerId="ADAL" clId="{E8A0BC4A-0278-435D-813C-24BB8C860545}" dt="2019-11-11T14:26:48.469" v="8" actId="478"/>
          <ac:picMkLst>
            <pc:docMk/>
            <pc:sldMasterMk cId="2054994350" sldId="2147483669"/>
            <ac:picMk id="2" creationId="{00000000-0000-0000-0000-000000000000}"/>
          </ac:picMkLst>
        </pc:picChg>
        <pc:sldLayoutChg chg="delSp">
          <pc:chgData name="Diogo Loureiro Jurema" userId="9dfde3f0-34dd-48c5-90ef-eaf27597f482" providerId="ADAL" clId="{E8A0BC4A-0278-435D-813C-24BB8C860545}" dt="2019-11-11T14:27:08.021" v="11" actId="478"/>
          <pc:sldLayoutMkLst>
            <pc:docMk/>
            <pc:sldMasterMk cId="2054994350" sldId="2147483669"/>
            <pc:sldLayoutMk cId="1384520859" sldId="2147483692"/>
          </pc:sldLayoutMkLst>
          <pc:grpChg chg="del">
            <ac:chgData name="Diogo Loureiro Jurema" userId="9dfde3f0-34dd-48c5-90ef-eaf27597f482" providerId="ADAL" clId="{E8A0BC4A-0278-435D-813C-24BB8C860545}" dt="2019-11-11T14:27:08.021" v="11" actId="478"/>
            <ac:grpSpMkLst>
              <pc:docMk/>
              <pc:sldMasterMk cId="2054994350" sldId="2147483669"/>
              <pc:sldLayoutMk cId="1384520859" sldId="2147483692"/>
              <ac:grpSpMk id="4" creationId="{00000000-0000-0000-0000-000000000000}"/>
            </ac:grpSpMkLst>
          </pc:grpChg>
          <pc:grpChg chg="del">
            <ac:chgData name="Diogo Loureiro Jurema" userId="9dfde3f0-34dd-48c5-90ef-eaf27597f482" providerId="ADAL" clId="{E8A0BC4A-0278-435D-813C-24BB8C860545}" dt="2019-11-11T14:27:05.347" v="10" actId="478"/>
            <ac:grpSpMkLst>
              <pc:docMk/>
              <pc:sldMasterMk cId="2054994350" sldId="2147483669"/>
              <pc:sldLayoutMk cId="1384520859" sldId="2147483692"/>
              <ac:grpSpMk id="10" creationId="{00000000-0000-0000-0000-000000000000}"/>
            </ac:grpSpMkLst>
          </pc:gr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643"/>
            <a:ext cx="5511800" cy="450913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48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48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</a:p>
          <a:p>
            <a:r>
              <a:rPr lang="en-GB" baseline="0"/>
              <a:t>Facilitator </a:t>
            </a:r>
            <a:r>
              <a:rPr lang="en-GB" baseline="0" dirty="0"/>
              <a:t>can continue asking what the role of the IMO is with regard to capacity gaps such as </a:t>
            </a:r>
            <a:r>
              <a:rPr lang="en-GB" sz="1200" dirty="0">
                <a:solidFill>
                  <a:srgbClr val="FF0000"/>
                </a:solidFill>
              </a:rPr>
              <a:t>response to GBV and protection issues that are countered by the affected people.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Information Management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258809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04920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Information Management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138452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96722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43869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29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8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431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1" y="1981200"/>
            <a:ext cx="36957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1981200"/>
            <a:ext cx="36957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3DE61-BC73-49F9-B199-5E3158CF2124}" type="datetimeFigureOut">
              <a:rPr lang="en-US"/>
              <a:pPr>
                <a:defRPr/>
              </a:pPr>
              <a:t>11/11/2019</a:t>
            </a:fld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0F610-323D-430D-B43E-94E20455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0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65970" y="3357562"/>
            <a:ext cx="5602374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806817" y="3717032"/>
            <a:ext cx="5818398" cy="1367582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30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Bangkok, Thailand</a:t>
            </a:r>
          </a:p>
          <a:p>
            <a:pPr lvl="0"/>
            <a:r>
              <a:rPr lang="en-GB" dirty="0"/>
              <a:t>28th September – 2nd October 2015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619672" y="1694520"/>
            <a:ext cx="6192688" cy="1584176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Nutrition Cluster Coordinator Training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365631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1A950C3-159F-45AF-AF95-0EA07B66C5E1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4AEF5484-4B0A-4A79-A21E-C9812408605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D2E3EF5-2E24-41A3-8850-1F16CAC4B052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B796146-BBB7-4B58-808A-4A99463BD67A}"/>
                  </a:ext>
                </a:extLst>
              </p:cNvPr>
              <p:cNvPicPr/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1A4D1AC-D009-4E35-B714-F320A6D5F24F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08838AF6-8B6B-40F1-B7B7-CD36EDA602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56851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7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11E7241-867B-45DB-9012-DD1F4EA46C93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69212DC1-BEE3-4050-9D0E-DFC5C2ACFC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5790F2B-A478-4125-8126-B133B3B49A2F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31264A9E-1A68-4261-9FA8-B5B83B2AB67F}"/>
                  </a:ext>
                </a:extLst>
              </p:cNvPr>
              <p:cNvPicPr/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5FC1936-2F0A-402C-BDBF-38741357D4C5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5FBBD2A8-658B-4D34-B406-8818622284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8" r:id="rId4"/>
    <p:sldLayoutId id="2147483679" r:id="rId5"/>
    <p:sldLayoutId id="2147483681" r:id="rId6"/>
    <p:sldLayoutId id="2147483682" r:id="rId7"/>
    <p:sldLayoutId id="2147483684" r:id="rId8"/>
    <p:sldLayoutId id="2147483685" r:id="rId9"/>
    <p:sldLayoutId id="2147483687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35566" y="1844824"/>
            <a:ext cx="7396874" cy="12984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3.5 </a:t>
            </a:r>
            <a:r>
              <a:rPr lang="en-GB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Resource Mobilisation &amp; IM Tools:  Part  2:  Human Resources</a:t>
            </a:r>
            <a:endParaRPr lang="en-GB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INFORMATION MANAGEMENT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Capacity mapping tool</a:t>
            </a:r>
          </a:p>
        </p:txBody>
      </p:sp>
    </p:spTree>
    <p:extLst>
      <p:ext uri="{BB962C8B-B14F-4D97-AF65-F5344CB8AC3E}">
        <p14:creationId xmlns:p14="http://schemas.microsoft.com/office/powerpoint/2010/main" val="55367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3528" y="1556792"/>
            <a:ext cx="8352928" cy="4968552"/>
            <a:chOff x="323528" y="1556792"/>
            <a:chExt cx="8352928" cy="4968552"/>
          </a:xfrm>
        </p:grpSpPr>
        <p:sp>
          <p:nvSpPr>
            <p:cNvPr id="3" name="Donut 2"/>
            <p:cNvSpPr/>
            <p:nvPr/>
          </p:nvSpPr>
          <p:spPr>
            <a:xfrm>
              <a:off x="3275856" y="1556792"/>
              <a:ext cx="2376264" cy="1317715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" name="Snip Same Side Corner Rectangle 1"/>
            <p:cNvSpPr/>
            <p:nvPr/>
          </p:nvSpPr>
          <p:spPr>
            <a:xfrm>
              <a:off x="323528" y="2204864"/>
              <a:ext cx="8352928" cy="4320480"/>
            </a:xfrm>
            <a:prstGeom prst="snip2SameRect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GNC IM Tools inform the Resource Mobilisation stage?</a:t>
            </a:r>
          </a:p>
        </p:txBody>
      </p:sp>
      <p:sp>
        <p:nvSpPr>
          <p:cNvPr id="6" name="Snip Same Side Corner Rectangle 5"/>
          <p:cNvSpPr/>
          <p:nvPr/>
        </p:nvSpPr>
        <p:spPr>
          <a:xfrm>
            <a:off x="868024" y="4509120"/>
            <a:ext cx="1386572" cy="763223"/>
          </a:xfrm>
          <a:prstGeom prst="snip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Capacity mapping</a:t>
            </a:r>
          </a:p>
        </p:txBody>
      </p:sp>
      <p:sp>
        <p:nvSpPr>
          <p:cNvPr id="7" name="Snip Same Side Corner Rectangle 6"/>
          <p:cNvSpPr/>
          <p:nvPr/>
        </p:nvSpPr>
        <p:spPr>
          <a:xfrm>
            <a:off x="2393340" y="3429000"/>
            <a:ext cx="1386572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HRP tips</a:t>
            </a:r>
          </a:p>
        </p:txBody>
      </p:sp>
      <p:sp>
        <p:nvSpPr>
          <p:cNvPr id="8" name="Snip Same Side Corner Rectangle 7"/>
          <p:cNvSpPr/>
          <p:nvPr/>
        </p:nvSpPr>
        <p:spPr>
          <a:xfrm>
            <a:off x="5292893" y="3429000"/>
            <a:ext cx="1386572" cy="763223"/>
          </a:xfrm>
          <a:prstGeom prst="snip2SameRect">
            <a:avLst/>
          </a:prstGeom>
          <a:solidFill>
            <a:srgbClr val="4A8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Financial tracking</a:t>
            </a:r>
          </a:p>
        </p:txBody>
      </p:sp>
      <p:sp>
        <p:nvSpPr>
          <p:cNvPr id="10" name="Snip Same Side Corner Rectangle 9"/>
          <p:cNvSpPr/>
          <p:nvPr/>
        </p:nvSpPr>
        <p:spPr>
          <a:xfrm>
            <a:off x="6733053" y="4509119"/>
            <a:ext cx="1386572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IM Checklist</a:t>
            </a:r>
          </a:p>
        </p:txBody>
      </p:sp>
      <p:sp>
        <p:nvSpPr>
          <p:cNvPr id="14" name="Snip Same Side Corner Rectangle 13"/>
          <p:cNvSpPr/>
          <p:nvPr/>
        </p:nvSpPr>
        <p:spPr>
          <a:xfrm>
            <a:off x="3995123" y="4509120"/>
            <a:ext cx="1265380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Caseload targets &amp; supplies</a:t>
            </a:r>
          </a:p>
        </p:txBody>
      </p:sp>
    </p:spTree>
    <p:extLst>
      <p:ext uri="{BB962C8B-B14F-4D97-AF65-F5344CB8AC3E}">
        <p14:creationId xmlns:p14="http://schemas.microsoft.com/office/powerpoint/2010/main" val="4093305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Capacity mapping tool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656545"/>
              </p:ext>
            </p:extLst>
          </p:nvPr>
        </p:nvGraphicFramePr>
        <p:xfrm>
          <a:off x="179512" y="1700806"/>
          <a:ext cx="8712968" cy="48577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21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The Capacity Mapping tool is used to assist the NC/government to identify existing capacity and gaps to respond to the critical issues (GBV and protection) where women and the marginalized people are mostly affected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/>
                        <a:t>Store</a:t>
                      </a:r>
                      <a:r>
                        <a:rPr lang="en-GB" sz="1800" baseline="0" dirty="0"/>
                        <a:t>s information on each partner including: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The data is entered by partners (gov’t, NGOs, UN, Red Cross/Red Crescent and then validated by IMOs.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180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IMOs are responsible for the analysis of the data of each component to identify gaps and capacity needs.</a:t>
                      </a:r>
                      <a:endParaRPr lang="en-GB" sz="1800" dirty="0"/>
                    </a:p>
                    <a:p>
                      <a:pPr lvl="0"/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6"/>
          <a:stretch/>
        </p:blipFill>
        <p:spPr bwMode="auto">
          <a:xfrm>
            <a:off x="196230" y="2073355"/>
            <a:ext cx="2169748" cy="94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6" y="3687981"/>
            <a:ext cx="2130442" cy="9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" y="5265940"/>
            <a:ext cx="2202450" cy="97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2411760" y="3704085"/>
            <a:ext cx="4032448" cy="10895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Contact information</a:t>
            </a:r>
          </a:p>
          <a:p>
            <a:r>
              <a:rPr lang="en-US" sz="1800" dirty="0"/>
              <a:t>Implementation capacity</a:t>
            </a:r>
          </a:p>
          <a:p>
            <a:r>
              <a:rPr lang="en-US" sz="1800" dirty="0"/>
              <a:t>Staff capacity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220072" y="3722575"/>
            <a:ext cx="4032448" cy="10745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Supplies</a:t>
            </a:r>
          </a:p>
          <a:p>
            <a:r>
              <a:rPr lang="en-US" sz="1800" dirty="0"/>
              <a:t>Administration</a:t>
            </a:r>
          </a:p>
          <a:p>
            <a:r>
              <a:rPr lang="en-US" sz="1800" dirty="0"/>
              <a:t>Analysis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0589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dirty="0">
                <a:latin typeface="+mn-lt"/>
              </a:rPr>
              <a:t>The HPC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7548" y="1783357"/>
            <a:ext cx="6068904" cy="45259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923928" y="5013176"/>
            <a:ext cx="115212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3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IMO Role in Resource Mobilisation stage of the HPC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/>
              <a:t>IMO responsibilities include support to the NCC in resource </a:t>
            </a:r>
            <a:r>
              <a:rPr lang="en-US" sz="2800" dirty="0" err="1"/>
              <a:t>mobilisation</a:t>
            </a:r>
            <a:r>
              <a:rPr lang="en-US" sz="2800" dirty="0"/>
              <a:t> by ensuring availability of the up-to-date information on: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33464" y="5013176"/>
            <a:ext cx="1922512" cy="1155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Human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6" y="5013176"/>
            <a:ext cx="1922512" cy="11555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Supplies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369568" y="3857600"/>
            <a:ext cx="1922512" cy="115557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Financial Resources</a:t>
            </a:r>
          </a:p>
        </p:txBody>
      </p:sp>
    </p:spTree>
    <p:extLst>
      <p:ext uri="{BB962C8B-B14F-4D97-AF65-F5344CB8AC3E}">
        <p14:creationId xmlns:p14="http://schemas.microsoft.com/office/powerpoint/2010/main" val="378418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3528" y="1556792"/>
            <a:ext cx="8352928" cy="4968552"/>
            <a:chOff x="323528" y="1556792"/>
            <a:chExt cx="8352928" cy="4968552"/>
          </a:xfrm>
        </p:grpSpPr>
        <p:sp>
          <p:nvSpPr>
            <p:cNvPr id="3" name="Donut 2"/>
            <p:cNvSpPr/>
            <p:nvPr/>
          </p:nvSpPr>
          <p:spPr>
            <a:xfrm>
              <a:off x="3275856" y="1556792"/>
              <a:ext cx="2376264" cy="1317715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" name="Snip Same Side Corner Rectangle 1"/>
            <p:cNvSpPr/>
            <p:nvPr/>
          </p:nvSpPr>
          <p:spPr>
            <a:xfrm>
              <a:off x="323528" y="2204864"/>
              <a:ext cx="8352928" cy="4320480"/>
            </a:xfrm>
            <a:prstGeom prst="snip2SameRect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GNC IM Tools inform the Resource Mobilisation stage?</a:t>
            </a:r>
          </a:p>
        </p:txBody>
      </p:sp>
      <p:sp>
        <p:nvSpPr>
          <p:cNvPr id="6" name="Snip Same Side Corner Rectangle 5"/>
          <p:cNvSpPr/>
          <p:nvPr/>
        </p:nvSpPr>
        <p:spPr>
          <a:xfrm>
            <a:off x="868024" y="4509120"/>
            <a:ext cx="1386572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Capacity mapping</a:t>
            </a:r>
          </a:p>
        </p:txBody>
      </p:sp>
      <p:sp>
        <p:nvSpPr>
          <p:cNvPr id="7" name="Snip Same Side Corner Rectangle 6"/>
          <p:cNvSpPr/>
          <p:nvPr/>
        </p:nvSpPr>
        <p:spPr>
          <a:xfrm>
            <a:off x="2393340" y="3429000"/>
            <a:ext cx="1386572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HRP tips</a:t>
            </a:r>
          </a:p>
        </p:txBody>
      </p:sp>
      <p:sp>
        <p:nvSpPr>
          <p:cNvPr id="8" name="Snip Same Side Corner Rectangle 7"/>
          <p:cNvSpPr/>
          <p:nvPr/>
        </p:nvSpPr>
        <p:spPr>
          <a:xfrm>
            <a:off x="5292893" y="3429000"/>
            <a:ext cx="1386572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Financial tracking</a:t>
            </a:r>
          </a:p>
        </p:txBody>
      </p:sp>
      <p:sp>
        <p:nvSpPr>
          <p:cNvPr id="10" name="Snip Same Side Corner Rectangle 9"/>
          <p:cNvSpPr/>
          <p:nvPr/>
        </p:nvSpPr>
        <p:spPr>
          <a:xfrm>
            <a:off x="6733053" y="4509119"/>
            <a:ext cx="1386572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IM Checklist</a:t>
            </a:r>
          </a:p>
        </p:txBody>
      </p:sp>
      <p:sp>
        <p:nvSpPr>
          <p:cNvPr id="14" name="Snip Same Side Corner Rectangle 13"/>
          <p:cNvSpPr/>
          <p:nvPr/>
        </p:nvSpPr>
        <p:spPr>
          <a:xfrm>
            <a:off x="3995123" y="4509120"/>
            <a:ext cx="1265380" cy="763223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Caseload targets &amp; supplies</a:t>
            </a:r>
          </a:p>
        </p:txBody>
      </p:sp>
    </p:spTree>
    <p:extLst>
      <p:ext uri="{BB962C8B-B14F-4D97-AF65-F5344CB8AC3E}">
        <p14:creationId xmlns:p14="http://schemas.microsoft.com/office/powerpoint/2010/main" val="115086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67744" y="1916832"/>
            <a:ext cx="4320480" cy="3703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/>
              <a:t>What is capacity?</a:t>
            </a:r>
          </a:p>
        </p:txBody>
      </p:sp>
    </p:spTree>
    <p:extLst>
      <p:ext uri="{BB962C8B-B14F-4D97-AF65-F5344CB8AC3E}">
        <p14:creationId xmlns:p14="http://schemas.microsoft.com/office/powerpoint/2010/main" val="162578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4008" y="2060848"/>
            <a:ext cx="4320480" cy="3703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23528" y="2060848"/>
            <a:ext cx="41889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</a:t>
            </a:r>
            <a:r>
              <a:rPr lang="en-US" sz="3600" dirty="0"/>
              <a:t> </a:t>
            </a:r>
          </a:p>
          <a:p>
            <a:pPr algn="ctr"/>
            <a:r>
              <a:rPr lang="en-US" sz="2400" dirty="0"/>
              <a:t>ability of individuals, institutions and societies to perform functions, solve problems, and set and achieve objectives in a sustainable manner.</a:t>
            </a:r>
            <a:endParaRPr lang="en-US" sz="36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1" b="14731"/>
          <a:stretch/>
        </p:blipFill>
        <p:spPr>
          <a:xfrm>
            <a:off x="4860032" y="2724311"/>
            <a:ext cx="388843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Group 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4670" y="2299522"/>
            <a:ext cx="5562618" cy="3778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Why is capacity development and capacity building an element of quality response to emergencies?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88" y="4124103"/>
            <a:ext cx="167418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5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Group 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55576" y="1628800"/>
            <a:ext cx="6480720" cy="4449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What is the role of the IMO with regard to identifying capacity gaps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88" y="4124103"/>
            <a:ext cx="167418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5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Group 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4670" y="2299522"/>
            <a:ext cx="5562618" cy="3778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How do clusters prepare for this type of resource mobilisation?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88" y="4124103"/>
            <a:ext cx="167418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62390"/>
      </p:ext>
    </p:extLst>
  </p:cSld>
  <p:clrMapOvr>
    <a:masterClrMapping/>
  </p:clrMapOvr>
</p:sld>
</file>

<file path=ppt/theme/theme1.xml><?xml version="1.0" encoding="utf-8"?>
<a:theme xmlns:a="http://schemas.openxmlformats.org/drawingml/2006/main" name="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8BD9E51E-9664-4E25-BEB3-8EBE30D25DB5}"/>
    </a:ext>
  </a:extLst>
</a:theme>
</file>

<file path=ppt/theme/theme2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148</Value>
      <Value>10</Value>
      <Value>163</Value>
      <Value>12</Value>
      <Value>3</Value>
      <Value>105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IMO</TermName>
          <TermId xmlns="http://schemas.microsoft.com/office/infopath/2007/PartnerControls">9411842a-837f-4f81-918e-c4fd3b034dbe</TermId>
        </TermInfo>
      </Terms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EMOPSGCCU-1435067120-17653</_dlc_DocId>
    <_dlc_DocIdUrl xmlns="5858627f-d058-4b92-9b52-677b5fd7d454">
      <Url>https://unicef.sharepoint.com/teams/EMOPS-GCCU/_layouts/15/DocIdRedir.aspx?ID=EMOPSGCCU-1435067120-17653</Url>
      <Description>EMOPSGCCU-1435067120-17653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8FF77-6D81-49D0-8C3F-D5E03EE9B210}">
  <ds:schemaRefs>
    <ds:schemaRef ds:uri="http://schemas.microsoft.com/sharepoint/v4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a438dd15-07ca-4cdc-82a3-f2206b92025e"/>
    <ds:schemaRef ds:uri="5858627f-d058-4b92-9b52-677b5fd7d454"/>
    <ds:schemaRef ds:uri="http://purl.org/dc/elements/1.1/"/>
    <ds:schemaRef ds:uri="http://schemas.microsoft.com/sharepoint.v3"/>
    <ds:schemaRef ds:uri="ca283e0b-db31-4043-a2ef-b80661bf084a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01495ED-D349-4CE6-8C34-FA6E018454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94088B-79DB-4668-BD3D-755BEAFC7C4E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9C42B452-469B-4E49-A802-17DB109520D7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4CD1106-6EE9-4178-B292-A834D0390585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D397FAB3-A662-4376-AD2B-5CF8248B18F9}"/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515</TotalTime>
  <Words>339</Words>
  <Application>Microsoft Office PowerPoint</Application>
  <PresentationFormat>On-screen Show (4:3)</PresentationFormat>
  <Paragraphs>58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Wingdings</vt:lpstr>
      <vt:lpstr>RedR Theme - Office</vt:lpstr>
      <vt:lpstr>1_RedR Theme - Office</vt:lpstr>
      <vt:lpstr>PowerPoint Presentation</vt:lpstr>
      <vt:lpstr>The HPC</vt:lpstr>
      <vt:lpstr>IMO Role in Resource Mobilisation stage of the HPC</vt:lpstr>
      <vt:lpstr>What GNC IM Tools inform the Resource Mobilisation stage?</vt:lpstr>
      <vt:lpstr>PowerPoint Presentation</vt:lpstr>
      <vt:lpstr>PowerPoint Presentation</vt:lpstr>
      <vt:lpstr>Group 1</vt:lpstr>
      <vt:lpstr>Group 2</vt:lpstr>
      <vt:lpstr>Group 3</vt:lpstr>
      <vt:lpstr>PowerPoint Presentation</vt:lpstr>
      <vt:lpstr>What GNC IM Tools inform the Resource Mobilisation stage?</vt:lpstr>
      <vt:lpstr>Capacity mapping tool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keywords>GNC; IMO; Training</cp:keywords>
  <cp:lastModifiedBy>Diogo Loureiro Jurema</cp:lastModifiedBy>
  <cp:revision>58</cp:revision>
  <cp:lastPrinted>2016-04-09T17:10:24Z</cp:lastPrinted>
  <dcterms:created xsi:type="dcterms:W3CDTF">2016-02-17T12:50:41Z</dcterms:created>
  <dcterms:modified xsi:type="dcterms:W3CDTF">2019-11-11T14:27:14Z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133;#GNC|82a4199d-9c93-4d57-833f-59195f986fba;#163;#Training|e274f566-a9bf-4f70-80f5-de4ef515adf5;#105;#IMO|9411842a-837f-4f81-918e-c4fd3b034dbe</vt:lpwstr>
  </property>
  <property fmtid="{D5CDD505-2E9C-101B-9397-08002B2CF9AE}" pid="5" name="Topic">
    <vt:lpwstr>10;#Nutrition Humanitarian Cluster, Coordination|414c5639-61e6-4b56-aaa5-511cdacc25c2;#148;#Nutrition preparedness and risk informed programming|4ab365b7-18be-48cf-a866-cdd5f63cb150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4218b81c-c817-4010-ad50-077ea964350c</vt:lpwstr>
  </property>
</Properties>
</file>