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13"/>
  </p:notesMasterIdLst>
  <p:handoutMasterIdLst>
    <p:handoutMasterId r:id="rId14"/>
  </p:handoutMasterIdLst>
  <p:sldIdLst>
    <p:sldId id="257" r:id="rId8"/>
    <p:sldId id="258" r:id="rId9"/>
    <p:sldId id="259" r:id="rId10"/>
    <p:sldId id="260" r:id="rId11"/>
    <p:sldId id="261" r:id="rId12"/>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7E0A4E-A256-4AB5-94D9-35B1337D8950}" v="4" dt="2019-11-19T13:10:48.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8" autoAdjust="0"/>
    <p:restoredTop sz="94660"/>
  </p:normalViewPr>
  <p:slideViewPr>
    <p:cSldViewPr>
      <p:cViewPr varScale="1">
        <p:scale>
          <a:sx n="102" d="100"/>
          <a:sy n="102" d="100"/>
        </p:scale>
        <p:origin x="13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go Loureiro Jurema" userId="9dfde3f0-34dd-48c5-90ef-eaf27597f482" providerId="ADAL" clId="{C57E0A4E-A256-4AB5-94D9-35B1337D8950}"/>
    <pc:docChg chg="custSel modSld modMainMaster">
      <pc:chgData name="Diogo Loureiro Jurema" userId="9dfde3f0-34dd-48c5-90ef-eaf27597f482" providerId="ADAL" clId="{C57E0A4E-A256-4AB5-94D9-35B1337D8950}" dt="2019-11-19T13:10:48.168" v="3" actId="14100"/>
      <pc:docMkLst>
        <pc:docMk/>
      </pc:docMkLst>
      <pc:sldChg chg="delSp">
        <pc:chgData name="Diogo Loureiro Jurema" userId="9dfde3f0-34dd-48c5-90ef-eaf27597f482" providerId="ADAL" clId="{C57E0A4E-A256-4AB5-94D9-35B1337D8950}" dt="2019-11-19T13:10:37.294" v="2" actId="478"/>
        <pc:sldMkLst>
          <pc:docMk/>
          <pc:sldMk cId="3308040468" sldId="257"/>
        </pc:sldMkLst>
        <pc:picChg chg="del">
          <ac:chgData name="Diogo Loureiro Jurema" userId="9dfde3f0-34dd-48c5-90ef-eaf27597f482" providerId="ADAL" clId="{C57E0A4E-A256-4AB5-94D9-35B1337D8950}" dt="2019-11-19T13:10:37.294" v="2" actId="478"/>
          <ac:picMkLst>
            <pc:docMk/>
            <pc:sldMk cId="3308040468" sldId="257"/>
            <ac:picMk id="3" creationId="{00000000-0000-0000-0000-000000000000}"/>
          </ac:picMkLst>
        </pc:picChg>
      </pc:sldChg>
      <pc:sldChg chg="modSp">
        <pc:chgData name="Diogo Loureiro Jurema" userId="9dfde3f0-34dd-48c5-90ef-eaf27597f482" providerId="ADAL" clId="{C57E0A4E-A256-4AB5-94D9-35B1337D8950}" dt="2019-11-19T13:10:48.168" v="3" actId="14100"/>
        <pc:sldMkLst>
          <pc:docMk/>
          <pc:sldMk cId="4184520902" sldId="261"/>
        </pc:sldMkLst>
        <pc:graphicFrameChg chg="mod">
          <ac:chgData name="Diogo Loureiro Jurema" userId="9dfde3f0-34dd-48c5-90ef-eaf27597f482" providerId="ADAL" clId="{C57E0A4E-A256-4AB5-94D9-35B1337D8950}" dt="2019-11-19T13:10:48.168" v="3" actId="14100"/>
          <ac:graphicFrameMkLst>
            <pc:docMk/>
            <pc:sldMk cId="4184520902" sldId="261"/>
            <ac:graphicFrameMk id="5" creationId="{00000000-0000-0000-0000-000000000000}"/>
          </ac:graphicFrameMkLst>
        </pc:graphicFrameChg>
      </pc:sldChg>
      <pc:sldMasterChg chg="addSp modSp">
        <pc:chgData name="Diogo Loureiro Jurema" userId="9dfde3f0-34dd-48c5-90ef-eaf27597f482" providerId="ADAL" clId="{C57E0A4E-A256-4AB5-94D9-35B1337D8950}" dt="2019-11-19T13:10:32.230" v="1" actId="1076"/>
        <pc:sldMasterMkLst>
          <pc:docMk/>
          <pc:sldMasterMk cId="1907392051" sldId="2147483648"/>
        </pc:sldMasterMkLst>
        <pc:picChg chg="add mod">
          <ac:chgData name="Diogo Loureiro Jurema" userId="9dfde3f0-34dd-48c5-90ef-eaf27597f482" providerId="ADAL" clId="{C57E0A4E-A256-4AB5-94D9-35B1337D8950}" dt="2019-11-19T13:10:32.230" v="1" actId="1076"/>
          <ac:picMkLst>
            <pc:docMk/>
            <pc:sldMasterMk cId="1907392051" sldId="2147483648"/>
            <ac:picMk id="7" creationId="{8200C46F-DD0C-4D17-AAE6-31D75B8F6481}"/>
          </ac:picMkLst>
        </pc:pic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D9F35-7286-4190-9AF8-3D8278C6E6F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AU"/>
        </a:p>
      </dgm:t>
    </dgm:pt>
    <dgm:pt modelId="{97CFB288-1482-4E29-8D28-B488FFEA1924}">
      <dgm:prSet custT="1"/>
      <dgm:spPr>
        <a:solidFill>
          <a:srgbClr val="0070C0"/>
        </a:solidFill>
      </dgm:spPr>
      <dgm:t>
        <a:bodyPr/>
        <a:lstStyle/>
        <a:p>
          <a:pPr rtl="0"/>
          <a:r>
            <a:rPr lang="en-AU" sz="2800" dirty="0"/>
            <a:t>Strategic Objectives: </a:t>
          </a:r>
          <a:br>
            <a:rPr lang="en-AU" sz="2800" dirty="0"/>
          </a:br>
          <a:r>
            <a:rPr lang="en-AU" sz="2800" dirty="0"/>
            <a:t>- 3-5 identified by the HC</a:t>
          </a:r>
        </a:p>
        <a:p>
          <a:pPr rtl="0"/>
          <a:r>
            <a:rPr lang="en-AU" sz="2800" dirty="0"/>
            <a:t>- Outcome indicators</a:t>
          </a:r>
        </a:p>
      </dgm:t>
    </dgm:pt>
    <dgm:pt modelId="{F85567C6-3B6E-408B-AC4B-253FFFA79613}" type="parTrans" cxnId="{1A14E1EF-F306-49BE-898B-8CCCA343ED19}">
      <dgm:prSet/>
      <dgm:spPr/>
      <dgm:t>
        <a:bodyPr/>
        <a:lstStyle/>
        <a:p>
          <a:endParaRPr lang="en-AU"/>
        </a:p>
      </dgm:t>
    </dgm:pt>
    <dgm:pt modelId="{FDAFD4D9-7F84-4391-B4B3-F9F75A23335B}" type="sibTrans" cxnId="{1A14E1EF-F306-49BE-898B-8CCCA343ED19}">
      <dgm:prSet/>
      <dgm:spPr/>
      <dgm:t>
        <a:bodyPr/>
        <a:lstStyle/>
        <a:p>
          <a:endParaRPr lang="en-AU"/>
        </a:p>
      </dgm:t>
    </dgm:pt>
    <dgm:pt modelId="{AE67AC90-7B63-476A-AA6B-7D6ADEA873DA}">
      <dgm:prSet custT="1"/>
      <dgm:spPr>
        <a:solidFill>
          <a:schemeClr val="accent5">
            <a:lumMod val="20000"/>
            <a:lumOff val="80000"/>
          </a:schemeClr>
        </a:solidFill>
      </dgm:spPr>
      <dgm:t>
        <a:bodyPr/>
        <a:lstStyle/>
        <a:p>
          <a:pPr rtl="0"/>
          <a:r>
            <a:rPr lang="en-AU" sz="1400" dirty="0">
              <a:solidFill>
                <a:schemeClr val="tx1"/>
              </a:solidFill>
            </a:rPr>
            <a:t>Cluster</a:t>
          </a:r>
          <a:r>
            <a:rPr lang="en-AU" sz="1400" baseline="0" dirty="0">
              <a:solidFill>
                <a:schemeClr val="tx1"/>
              </a:solidFill>
            </a:rPr>
            <a:t> activities: </a:t>
          </a:r>
          <a:br>
            <a:rPr lang="en-AU" sz="1400" baseline="0" dirty="0">
              <a:solidFill>
                <a:schemeClr val="tx1"/>
              </a:solidFill>
            </a:rPr>
          </a:br>
          <a:r>
            <a:rPr lang="en-AU" sz="1400" baseline="0" dirty="0">
              <a:solidFill>
                <a:schemeClr val="tx1"/>
              </a:solidFill>
            </a:rPr>
            <a:t>- Correspond to the analysis of needs and concerns of the affected people. </a:t>
          </a:r>
          <a:br>
            <a:rPr lang="en-AU" sz="1400" baseline="0" dirty="0">
              <a:solidFill>
                <a:schemeClr val="tx1"/>
              </a:solidFill>
            </a:rPr>
          </a:br>
          <a:r>
            <a:rPr lang="en-AU" sz="1400" baseline="0" dirty="0">
              <a:solidFill>
                <a:schemeClr val="tx1"/>
              </a:solidFill>
            </a:rPr>
            <a:t>- Specify actions, beneficiaries, locations and targets </a:t>
          </a:r>
          <a:br>
            <a:rPr lang="en-AU" sz="1400" baseline="0" dirty="0">
              <a:solidFill>
                <a:schemeClr val="tx1"/>
              </a:solidFill>
            </a:rPr>
          </a:br>
          <a:r>
            <a:rPr lang="en-AU" sz="1400" baseline="0" dirty="0">
              <a:solidFill>
                <a:schemeClr val="tx1"/>
              </a:solidFill>
            </a:rPr>
            <a:t>- Sit under a cluster objective</a:t>
          </a:r>
          <a:br>
            <a:rPr lang="en-AU" sz="1400" baseline="0" dirty="0">
              <a:solidFill>
                <a:schemeClr val="tx1"/>
              </a:solidFill>
            </a:rPr>
          </a:br>
          <a:r>
            <a:rPr lang="en-AU" sz="1400" baseline="0" dirty="0">
              <a:solidFill>
                <a:schemeClr val="tx1"/>
              </a:solidFill>
            </a:rPr>
            <a:t>-  Use output indicators</a:t>
          </a:r>
        </a:p>
        <a:p>
          <a:pPr rtl="0"/>
          <a:r>
            <a:rPr lang="en-AU" sz="1400" baseline="0" dirty="0">
              <a:solidFill>
                <a:schemeClr val="tx1"/>
              </a:solidFill>
            </a:rPr>
            <a:t>- Establish targets</a:t>
          </a:r>
          <a:endParaRPr lang="en-AU" sz="1400" dirty="0">
            <a:solidFill>
              <a:schemeClr val="tx1"/>
            </a:solidFill>
          </a:endParaRPr>
        </a:p>
      </dgm:t>
    </dgm:pt>
    <dgm:pt modelId="{06766721-E37F-4CB0-9AA9-49ED524F123B}" type="parTrans" cxnId="{44BFE6FD-8F88-4414-BB3C-46775EAC6AE8}">
      <dgm:prSet/>
      <dgm:spPr/>
      <dgm:t>
        <a:bodyPr/>
        <a:lstStyle/>
        <a:p>
          <a:endParaRPr lang="en-AU"/>
        </a:p>
      </dgm:t>
    </dgm:pt>
    <dgm:pt modelId="{589D3621-8E7F-4984-85EC-51F425EA675B}" type="sibTrans" cxnId="{44BFE6FD-8F88-4414-BB3C-46775EAC6AE8}">
      <dgm:prSet/>
      <dgm:spPr/>
      <dgm:t>
        <a:bodyPr/>
        <a:lstStyle/>
        <a:p>
          <a:endParaRPr lang="en-AU"/>
        </a:p>
      </dgm:t>
    </dgm:pt>
    <dgm:pt modelId="{32C2CC48-CFA5-4A18-B0AF-9FB8842E6F04}">
      <dgm:prSet custT="1"/>
      <dgm:spPr>
        <a:solidFill>
          <a:schemeClr val="accent4">
            <a:lumMod val="40000"/>
            <a:lumOff val="60000"/>
          </a:schemeClr>
        </a:solidFill>
      </dgm:spPr>
      <dgm:t>
        <a:bodyPr/>
        <a:lstStyle/>
        <a:p>
          <a:pPr rtl="0"/>
          <a:r>
            <a:rPr lang="en-AU" sz="1600" dirty="0">
              <a:solidFill>
                <a:schemeClr val="tx1"/>
              </a:solidFill>
            </a:rPr>
            <a:t>Cluster objectives: </a:t>
          </a:r>
        </a:p>
        <a:p>
          <a:pPr rtl="0"/>
          <a:r>
            <a:rPr lang="en-AU" sz="1600" dirty="0">
              <a:solidFill>
                <a:schemeClr val="tx1"/>
              </a:solidFill>
            </a:rPr>
            <a:t>- 3-4 results-oriented objectives of your cluster which contribute to at least one SO.</a:t>
          </a:r>
        </a:p>
        <a:p>
          <a:pPr rtl="0"/>
          <a:r>
            <a:rPr lang="en-AU" sz="1600" dirty="0">
              <a:solidFill>
                <a:schemeClr val="tx1"/>
              </a:solidFill>
            </a:rPr>
            <a:t>- Up to three specific outcome indicators for each.</a:t>
          </a:r>
        </a:p>
        <a:p>
          <a:pPr rtl="0"/>
          <a:r>
            <a:rPr lang="en-AU" sz="1600" dirty="0">
              <a:solidFill>
                <a:schemeClr val="tx1"/>
              </a:solidFill>
            </a:rPr>
            <a:t>- Establish targets, categories of people to be reached, and indicate baselines.</a:t>
          </a:r>
        </a:p>
      </dgm:t>
    </dgm:pt>
    <dgm:pt modelId="{6491C9BE-4C31-4CCF-9621-38373E6B1183}" type="parTrans" cxnId="{C79B0A7B-5660-4FEF-8610-2110B102ADE8}">
      <dgm:prSet/>
      <dgm:spPr/>
      <dgm:t>
        <a:bodyPr/>
        <a:lstStyle/>
        <a:p>
          <a:endParaRPr lang="en-AU"/>
        </a:p>
      </dgm:t>
    </dgm:pt>
    <dgm:pt modelId="{BF5CA20D-0751-4C74-9584-B479516C9A87}" type="sibTrans" cxnId="{C79B0A7B-5660-4FEF-8610-2110B102ADE8}">
      <dgm:prSet/>
      <dgm:spPr/>
      <dgm:t>
        <a:bodyPr/>
        <a:lstStyle/>
        <a:p>
          <a:endParaRPr lang="en-AU"/>
        </a:p>
      </dgm:t>
    </dgm:pt>
    <dgm:pt modelId="{AF715D84-F22B-4243-9CBE-ECB18238A367}" type="pres">
      <dgm:prSet presAssocID="{818D9F35-7286-4190-9AF8-3D8278C6E6F7}" presName="outerComposite" presStyleCnt="0">
        <dgm:presLayoutVars>
          <dgm:chMax val="5"/>
          <dgm:dir/>
          <dgm:resizeHandles val="exact"/>
        </dgm:presLayoutVars>
      </dgm:prSet>
      <dgm:spPr/>
    </dgm:pt>
    <dgm:pt modelId="{A7B03CE7-29AF-43FA-8E0D-30A96FAD05A0}" type="pres">
      <dgm:prSet presAssocID="{818D9F35-7286-4190-9AF8-3D8278C6E6F7}" presName="dummyMaxCanvas" presStyleCnt="0">
        <dgm:presLayoutVars/>
      </dgm:prSet>
      <dgm:spPr/>
    </dgm:pt>
    <dgm:pt modelId="{BDF267C6-67E0-4F77-98F7-9C0644CB0144}" type="pres">
      <dgm:prSet presAssocID="{818D9F35-7286-4190-9AF8-3D8278C6E6F7}" presName="ThreeNodes_1" presStyleLbl="node1" presStyleIdx="0" presStyleCnt="3">
        <dgm:presLayoutVars>
          <dgm:bulletEnabled val="1"/>
        </dgm:presLayoutVars>
      </dgm:prSet>
      <dgm:spPr/>
    </dgm:pt>
    <dgm:pt modelId="{AA8CB01E-2311-4B1A-AC8E-B67F4FE24898}" type="pres">
      <dgm:prSet presAssocID="{818D9F35-7286-4190-9AF8-3D8278C6E6F7}" presName="ThreeNodes_2" presStyleLbl="node1" presStyleIdx="1" presStyleCnt="3" custScaleY="116987">
        <dgm:presLayoutVars>
          <dgm:bulletEnabled val="1"/>
        </dgm:presLayoutVars>
      </dgm:prSet>
      <dgm:spPr/>
    </dgm:pt>
    <dgm:pt modelId="{982DF99B-A045-499D-B19D-A77C43FD9506}" type="pres">
      <dgm:prSet presAssocID="{818D9F35-7286-4190-9AF8-3D8278C6E6F7}" presName="ThreeNodes_3" presStyleLbl="node1" presStyleIdx="2" presStyleCnt="3">
        <dgm:presLayoutVars>
          <dgm:bulletEnabled val="1"/>
        </dgm:presLayoutVars>
      </dgm:prSet>
      <dgm:spPr/>
    </dgm:pt>
    <dgm:pt modelId="{DCF4A16F-5816-4D07-B875-97064C7F1414}" type="pres">
      <dgm:prSet presAssocID="{818D9F35-7286-4190-9AF8-3D8278C6E6F7}" presName="ThreeConn_1-2" presStyleLbl="fgAccFollowNode1" presStyleIdx="0" presStyleCnt="2">
        <dgm:presLayoutVars>
          <dgm:bulletEnabled val="1"/>
        </dgm:presLayoutVars>
      </dgm:prSet>
      <dgm:spPr/>
    </dgm:pt>
    <dgm:pt modelId="{22BF6F9B-662C-4341-83C9-9455BB89A51A}" type="pres">
      <dgm:prSet presAssocID="{818D9F35-7286-4190-9AF8-3D8278C6E6F7}" presName="ThreeConn_2-3" presStyleLbl="fgAccFollowNode1" presStyleIdx="1" presStyleCnt="2">
        <dgm:presLayoutVars>
          <dgm:bulletEnabled val="1"/>
        </dgm:presLayoutVars>
      </dgm:prSet>
      <dgm:spPr/>
    </dgm:pt>
    <dgm:pt modelId="{24EF9F62-4C02-4B26-9368-ED82B9AAE047}" type="pres">
      <dgm:prSet presAssocID="{818D9F35-7286-4190-9AF8-3D8278C6E6F7}" presName="ThreeNodes_1_text" presStyleLbl="node1" presStyleIdx="2" presStyleCnt="3">
        <dgm:presLayoutVars>
          <dgm:bulletEnabled val="1"/>
        </dgm:presLayoutVars>
      </dgm:prSet>
      <dgm:spPr/>
    </dgm:pt>
    <dgm:pt modelId="{E657769E-44DD-4B5D-981A-0171D1ED05D8}" type="pres">
      <dgm:prSet presAssocID="{818D9F35-7286-4190-9AF8-3D8278C6E6F7}" presName="ThreeNodes_2_text" presStyleLbl="node1" presStyleIdx="2" presStyleCnt="3">
        <dgm:presLayoutVars>
          <dgm:bulletEnabled val="1"/>
        </dgm:presLayoutVars>
      </dgm:prSet>
      <dgm:spPr/>
    </dgm:pt>
    <dgm:pt modelId="{E06A3069-1033-4CCC-9E46-4926E99122A4}" type="pres">
      <dgm:prSet presAssocID="{818D9F35-7286-4190-9AF8-3D8278C6E6F7}" presName="ThreeNodes_3_text" presStyleLbl="node1" presStyleIdx="2" presStyleCnt="3">
        <dgm:presLayoutVars>
          <dgm:bulletEnabled val="1"/>
        </dgm:presLayoutVars>
      </dgm:prSet>
      <dgm:spPr/>
    </dgm:pt>
  </dgm:ptLst>
  <dgm:cxnLst>
    <dgm:cxn modelId="{4D04DA45-745F-41D6-B23E-ECA828135E42}" type="presOf" srcId="{97CFB288-1482-4E29-8D28-B488FFEA1924}" destId="{24EF9F62-4C02-4B26-9368-ED82B9AAE047}" srcOrd="1" destOrd="0" presId="urn:microsoft.com/office/officeart/2005/8/layout/vProcess5"/>
    <dgm:cxn modelId="{FAF8A072-DE6A-499B-89D9-547C8BAF27A5}" type="presOf" srcId="{32C2CC48-CFA5-4A18-B0AF-9FB8842E6F04}" destId="{AA8CB01E-2311-4B1A-AC8E-B67F4FE24898}" srcOrd="0" destOrd="0" presId="urn:microsoft.com/office/officeart/2005/8/layout/vProcess5"/>
    <dgm:cxn modelId="{C79B0A7B-5660-4FEF-8610-2110B102ADE8}" srcId="{818D9F35-7286-4190-9AF8-3D8278C6E6F7}" destId="{32C2CC48-CFA5-4A18-B0AF-9FB8842E6F04}" srcOrd="1" destOrd="0" parTransId="{6491C9BE-4C31-4CCF-9621-38373E6B1183}" sibTransId="{BF5CA20D-0751-4C74-9584-B479516C9A87}"/>
    <dgm:cxn modelId="{3B8B1A91-6175-424D-8D6A-00B8B5073675}" type="presOf" srcId="{818D9F35-7286-4190-9AF8-3D8278C6E6F7}" destId="{AF715D84-F22B-4243-9CBE-ECB18238A367}" srcOrd="0" destOrd="0" presId="urn:microsoft.com/office/officeart/2005/8/layout/vProcess5"/>
    <dgm:cxn modelId="{9699F3A4-3FEE-46F9-81EA-9EF19002448E}" type="presOf" srcId="{97CFB288-1482-4E29-8D28-B488FFEA1924}" destId="{BDF267C6-67E0-4F77-98F7-9C0644CB0144}" srcOrd="0" destOrd="0" presId="urn:microsoft.com/office/officeart/2005/8/layout/vProcess5"/>
    <dgm:cxn modelId="{8CA0EEB4-A5F4-4905-9FAE-DBF02E23D6D6}" type="presOf" srcId="{AE67AC90-7B63-476A-AA6B-7D6ADEA873DA}" destId="{E06A3069-1033-4CCC-9E46-4926E99122A4}" srcOrd="1" destOrd="0" presId="urn:microsoft.com/office/officeart/2005/8/layout/vProcess5"/>
    <dgm:cxn modelId="{174580DA-F79A-4A66-920E-1DE9D85C51A9}" type="presOf" srcId="{AE67AC90-7B63-476A-AA6B-7D6ADEA873DA}" destId="{982DF99B-A045-499D-B19D-A77C43FD9506}" srcOrd="0" destOrd="0" presId="urn:microsoft.com/office/officeart/2005/8/layout/vProcess5"/>
    <dgm:cxn modelId="{4B9416EA-02A6-45DB-BDB2-CC2F34862DCA}" type="presOf" srcId="{BF5CA20D-0751-4C74-9584-B479516C9A87}" destId="{22BF6F9B-662C-4341-83C9-9455BB89A51A}" srcOrd="0" destOrd="0" presId="urn:microsoft.com/office/officeart/2005/8/layout/vProcess5"/>
    <dgm:cxn modelId="{215B29ED-1E8D-4D08-94D1-D690D7855ECC}" type="presOf" srcId="{32C2CC48-CFA5-4A18-B0AF-9FB8842E6F04}" destId="{E657769E-44DD-4B5D-981A-0171D1ED05D8}" srcOrd="1" destOrd="0" presId="urn:microsoft.com/office/officeart/2005/8/layout/vProcess5"/>
    <dgm:cxn modelId="{1A14E1EF-F306-49BE-898B-8CCCA343ED19}" srcId="{818D9F35-7286-4190-9AF8-3D8278C6E6F7}" destId="{97CFB288-1482-4E29-8D28-B488FFEA1924}" srcOrd="0" destOrd="0" parTransId="{F85567C6-3B6E-408B-AC4B-253FFFA79613}" sibTransId="{FDAFD4D9-7F84-4391-B4B3-F9F75A23335B}"/>
    <dgm:cxn modelId="{D0A344FC-222F-40DE-B334-34A9B227D2A8}" type="presOf" srcId="{FDAFD4D9-7F84-4391-B4B3-F9F75A23335B}" destId="{DCF4A16F-5816-4D07-B875-97064C7F1414}" srcOrd="0" destOrd="0" presId="urn:microsoft.com/office/officeart/2005/8/layout/vProcess5"/>
    <dgm:cxn modelId="{44BFE6FD-8F88-4414-BB3C-46775EAC6AE8}" srcId="{818D9F35-7286-4190-9AF8-3D8278C6E6F7}" destId="{AE67AC90-7B63-476A-AA6B-7D6ADEA873DA}" srcOrd="2" destOrd="0" parTransId="{06766721-E37F-4CB0-9AA9-49ED524F123B}" sibTransId="{589D3621-8E7F-4984-85EC-51F425EA675B}"/>
    <dgm:cxn modelId="{B9067F3F-C057-43F4-9040-B7F038BB7C37}" type="presParOf" srcId="{AF715D84-F22B-4243-9CBE-ECB18238A367}" destId="{A7B03CE7-29AF-43FA-8E0D-30A96FAD05A0}" srcOrd="0" destOrd="0" presId="urn:microsoft.com/office/officeart/2005/8/layout/vProcess5"/>
    <dgm:cxn modelId="{04E6A9FE-E2CF-4486-97E6-083A63199C6B}" type="presParOf" srcId="{AF715D84-F22B-4243-9CBE-ECB18238A367}" destId="{BDF267C6-67E0-4F77-98F7-9C0644CB0144}" srcOrd="1" destOrd="0" presId="urn:microsoft.com/office/officeart/2005/8/layout/vProcess5"/>
    <dgm:cxn modelId="{DE124C1A-2DD3-4285-A552-67770F1F2ED6}" type="presParOf" srcId="{AF715D84-F22B-4243-9CBE-ECB18238A367}" destId="{AA8CB01E-2311-4B1A-AC8E-B67F4FE24898}" srcOrd="2" destOrd="0" presId="urn:microsoft.com/office/officeart/2005/8/layout/vProcess5"/>
    <dgm:cxn modelId="{2C71B9D4-D765-4003-82E4-AD920ACC6DAE}" type="presParOf" srcId="{AF715D84-F22B-4243-9CBE-ECB18238A367}" destId="{982DF99B-A045-499D-B19D-A77C43FD9506}" srcOrd="3" destOrd="0" presId="urn:microsoft.com/office/officeart/2005/8/layout/vProcess5"/>
    <dgm:cxn modelId="{1FA276DD-3E75-41ED-A720-B1DCAD7B7EE6}" type="presParOf" srcId="{AF715D84-F22B-4243-9CBE-ECB18238A367}" destId="{DCF4A16F-5816-4D07-B875-97064C7F1414}" srcOrd="4" destOrd="0" presId="urn:microsoft.com/office/officeart/2005/8/layout/vProcess5"/>
    <dgm:cxn modelId="{B5DC97D9-0E87-4F5D-A8E2-F146389D960D}" type="presParOf" srcId="{AF715D84-F22B-4243-9CBE-ECB18238A367}" destId="{22BF6F9B-662C-4341-83C9-9455BB89A51A}" srcOrd="5" destOrd="0" presId="urn:microsoft.com/office/officeart/2005/8/layout/vProcess5"/>
    <dgm:cxn modelId="{BFE6488C-8D56-418D-818B-F9FA5E36FAF9}" type="presParOf" srcId="{AF715D84-F22B-4243-9CBE-ECB18238A367}" destId="{24EF9F62-4C02-4B26-9368-ED82B9AAE047}" srcOrd="6" destOrd="0" presId="urn:microsoft.com/office/officeart/2005/8/layout/vProcess5"/>
    <dgm:cxn modelId="{EAD91AEC-76EF-4131-8AB7-7E65F21D2231}" type="presParOf" srcId="{AF715D84-F22B-4243-9CBE-ECB18238A367}" destId="{E657769E-44DD-4B5D-981A-0171D1ED05D8}" srcOrd="7" destOrd="0" presId="urn:microsoft.com/office/officeart/2005/8/layout/vProcess5"/>
    <dgm:cxn modelId="{54F40A3D-6663-4714-8E02-4D8D93AB8B25}" type="presParOf" srcId="{AF715D84-F22B-4243-9CBE-ECB18238A367}" destId="{E06A3069-1033-4CCC-9E46-4926E99122A4}"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F267C6-67E0-4F77-98F7-9C0644CB0144}">
      <dsp:nvSpPr>
        <dsp:cNvPr id="0" name=""/>
        <dsp:cNvSpPr/>
      </dsp:nvSpPr>
      <dsp:spPr>
        <a:xfrm>
          <a:off x="0" y="0"/>
          <a:ext cx="7441022" cy="1540447"/>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AU" sz="2800" kern="1200" dirty="0"/>
            <a:t>Strategic Objectives: </a:t>
          </a:r>
          <a:br>
            <a:rPr lang="en-AU" sz="2800" kern="1200" dirty="0"/>
          </a:br>
          <a:r>
            <a:rPr lang="en-AU" sz="2800" kern="1200" dirty="0"/>
            <a:t>- 3-5 identified by the HC</a:t>
          </a:r>
        </a:p>
        <a:p>
          <a:pPr marL="0" lvl="0" indent="0" algn="l" defTabSz="1244600" rtl="0">
            <a:lnSpc>
              <a:spcPct val="90000"/>
            </a:lnSpc>
            <a:spcBef>
              <a:spcPct val="0"/>
            </a:spcBef>
            <a:spcAft>
              <a:spcPct val="35000"/>
            </a:spcAft>
            <a:buNone/>
          </a:pPr>
          <a:r>
            <a:rPr lang="en-AU" sz="2800" kern="1200" dirty="0"/>
            <a:t>- Outcome indicators</a:t>
          </a:r>
        </a:p>
      </dsp:txBody>
      <dsp:txXfrm>
        <a:off x="45118" y="45118"/>
        <a:ext cx="5778759" cy="1450211"/>
      </dsp:txXfrm>
    </dsp:sp>
    <dsp:sp modelId="{AA8CB01E-2311-4B1A-AC8E-B67F4FE24898}">
      <dsp:nvSpPr>
        <dsp:cNvPr id="0" name=""/>
        <dsp:cNvSpPr/>
      </dsp:nvSpPr>
      <dsp:spPr>
        <a:xfrm>
          <a:off x="656560" y="1666351"/>
          <a:ext cx="7441022" cy="1802123"/>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AU" sz="1600" kern="1200" dirty="0">
              <a:solidFill>
                <a:schemeClr val="tx1"/>
              </a:solidFill>
            </a:rPr>
            <a:t>Cluster objectives: </a:t>
          </a:r>
        </a:p>
        <a:p>
          <a:pPr marL="0" lvl="0" indent="0" algn="l" defTabSz="711200" rtl="0">
            <a:lnSpc>
              <a:spcPct val="90000"/>
            </a:lnSpc>
            <a:spcBef>
              <a:spcPct val="0"/>
            </a:spcBef>
            <a:spcAft>
              <a:spcPct val="35000"/>
            </a:spcAft>
            <a:buNone/>
          </a:pPr>
          <a:r>
            <a:rPr lang="en-AU" sz="1600" kern="1200" dirty="0">
              <a:solidFill>
                <a:schemeClr val="tx1"/>
              </a:solidFill>
            </a:rPr>
            <a:t>- 3-4 results-oriented objectives of your cluster which contribute to at least one SO.</a:t>
          </a:r>
        </a:p>
        <a:p>
          <a:pPr marL="0" lvl="0" indent="0" algn="l" defTabSz="711200" rtl="0">
            <a:lnSpc>
              <a:spcPct val="90000"/>
            </a:lnSpc>
            <a:spcBef>
              <a:spcPct val="0"/>
            </a:spcBef>
            <a:spcAft>
              <a:spcPct val="35000"/>
            </a:spcAft>
            <a:buNone/>
          </a:pPr>
          <a:r>
            <a:rPr lang="en-AU" sz="1600" kern="1200" dirty="0">
              <a:solidFill>
                <a:schemeClr val="tx1"/>
              </a:solidFill>
            </a:rPr>
            <a:t>- Up to three specific outcome indicators for each.</a:t>
          </a:r>
        </a:p>
        <a:p>
          <a:pPr marL="0" lvl="0" indent="0" algn="l" defTabSz="711200" rtl="0">
            <a:lnSpc>
              <a:spcPct val="90000"/>
            </a:lnSpc>
            <a:spcBef>
              <a:spcPct val="0"/>
            </a:spcBef>
            <a:spcAft>
              <a:spcPct val="35000"/>
            </a:spcAft>
            <a:buNone/>
          </a:pPr>
          <a:r>
            <a:rPr lang="en-AU" sz="1600" kern="1200" dirty="0">
              <a:solidFill>
                <a:schemeClr val="tx1"/>
              </a:solidFill>
            </a:rPr>
            <a:t>- Establish targets, categories of people to be reached, and indicate baselines.</a:t>
          </a:r>
        </a:p>
      </dsp:txBody>
      <dsp:txXfrm>
        <a:off x="709342" y="1719133"/>
        <a:ext cx="5677606" cy="1696559"/>
      </dsp:txXfrm>
    </dsp:sp>
    <dsp:sp modelId="{982DF99B-A045-499D-B19D-A77C43FD9506}">
      <dsp:nvSpPr>
        <dsp:cNvPr id="0" name=""/>
        <dsp:cNvSpPr/>
      </dsp:nvSpPr>
      <dsp:spPr>
        <a:xfrm>
          <a:off x="1313121" y="3594378"/>
          <a:ext cx="7441022" cy="1540447"/>
        </a:xfrm>
        <a:prstGeom prst="roundRect">
          <a:avLst>
            <a:gd name="adj" fmla="val 10000"/>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AU" sz="1400" kern="1200" dirty="0">
              <a:solidFill>
                <a:schemeClr val="tx1"/>
              </a:solidFill>
            </a:rPr>
            <a:t>Cluster</a:t>
          </a:r>
          <a:r>
            <a:rPr lang="en-AU" sz="1400" kern="1200" baseline="0" dirty="0">
              <a:solidFill>
                <a:schemeClr val="tx1"/>
              </a:solidFill>
            </a:rPr>
            <a:t> activities: </a:t>
          </a:r>
          <a:br>
            <a:rPr lang="en-AU" sz="1400" kern="1200" baseline="0" dirty="0">
              <a:solidFill>
                <a:schemeClr val="tx1"/>
              </a:solidFill>
            </a:rPr>
          </a:br>
          <a:r>
            <a:rPr lang="en-AU" sz="1400" kern="1200" baseline="0" dirty="0">
              <a:solidFill>
                <a:schemeClr val="tx1"/>
              </a:solidFill>
            </a:rPr>
            <a:t>- Correspond to the analysis of needs and concerns of the affected people. </a:t>
          </a:r>
          <a:br>
            <a:rPr lang="en-AU" sz="1400" kern="1200" baseline="0" dirty="0">
              <a:solidFill>
                <a:schemeClr val="tx1"/>
              </a:solidFill>
            </a:rPr>
          </a:br>
          <a:r>
            <a:rPr lang="en-AU" sz="1400" kern="1200" baseline="0" dirty="0">
              <a:solidFill>
                <a:schemeClr val="tx1"/>
              </a:solidFill>
            </a:rPr>
            <a:t>- Specify actions, beneficiaries, locations and targets </a:t>
          </a:r>
          <a:br>
            <a:rPr lang="en-AU" sz="1400" kern="1200" baseline="0" dirty="0">
              <a:solidFill>
                <a:schemeClr val="tx1"/>
              </a:solidFill>
            </a:rPr>
          </a:br>
          <a:r>
            <a:rPr lang="en-AU" sz="1400" kern="1200" baseline="0" dirty="0">
              <a:solidFill>
                <a:schemeClr val="tx1"/>
              </a:solidFill>
            </a:rPr>
            <a:t>- Sit under a cluster objective</a:t>
          </a:r>
          <a:br>
            <a:rPr lang="en-AU" sz="1400" kern="1200" baseline="0" dirty="0">
              <a:solidFill>
                <a:schemeClr val="tx1"/>
              </a:solidFill>
            </a:rPr>
          </a:br>
          <a:r>
            <a:rPr lang="en-AU" sz="1400" kern="1200" baseline="0" dirty="0">
              <a:solidFill>
                <a:schemeClr val="tx1"/>
              </a:solidFill>
            </a:rPr>
            <a:t>-  Use output indicators</a:t>
          </a:r>
        </a:p>
        <a:p>
          <a:pPr marL="0" lvl="0" indent="0" algn="l" defTabSz="622300" rtl="0">
            <a:lnSpc>
              <a:spcPct val="90000"/>
            </a:lnSpc>
            <a:spcBef>
              <a:spcPct val="0"/>
            </a:spcBef>
            <a:spcAft>
              <a:spcPct val="35000"/>
            </a:spcAft>
            <a:buNone/>
          </a:pPr>
          <a:r>
            <a:rPr lang="en-AU" sz="1400" kern="1200" baseline="0" dirty="0">
              <a:solidFill>
                <a:schemeClr val="tx1"/>
              </a:solidFill>
            </a:rPr>
            <a:t>- Establish targets</a:t>
          </a:r>
          <a:endParaRPr lang="en-AU" sz="1400" kern="1200" dirty="0">
            <a:solidFill>
              <a:schemeClr val="tx1"/>
            </a:solidFill>
          </a:endParaRPr>
        </a:p>
      </dsp:txBody>
      <dsp:txXfrm>
        <a:off x="1358239" y="3639496"/>
        <a:ext cx="5692934" cy="1450211"/>
      </dsp:txXfrm>
    </dsp:sp>
    <dsp:sp modelId="{DCF4A16F-5816-4D07-B875-97064C7F1414}">
      <dsp:nvSpPr>
        <dsp:cNvPr id="0" name=""/>
        <dsp:cNvSpPr/>
      </dsp:nvSpPr>
      <dsp:spPr>
        <a:xfrm>
          <a:off x="6439731" y="1168172"/>
          <a:ext cx="1001291" cy="100129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AU" sz="3600" kern="1200"/>
        </a:p>
      </dsp:txBody>
      <dsp:txXfrm>
        <a:off x="6665021" y="1168172"/>
        <a:ext cx="550711" cy="753471"/>
      </dsp:txXfrm>
    </dsp:sp>
    <dsp:sp modelId="{22BF6F9B-662C-4341-83C9-9455BB89A51A}">
      <dsp:nvSpPr>
        <dsp:cNvPr id="0" name=""/>
        <dsp:cNvSpPr/>
      </dsp:nvSpPr>
      <dsp:spPr>
        <a:xfrm>
          <a:off x="7096292" y="2955092"/>
          <a:ext cx="1001291" cy="100129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AU" sz="3600" kern="1200"/>
        </a:p>
      </dsp:txBody>
      <dsp:txXfrm>
        <a:off x="7321582" y="2955092"/>
        <a:ext cx="550711" cy="75347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137D10-AB49-4EEC-B099-FB07B39D0C5E}"/>
              </a:ext>
            </a:extLst>
          </p:cNvPr>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a:extLst>
              <a:ext uri="{FF2B5EF4-FFF2-40B4-BE49-F238E27FC236}">
                <a16:creationId xmlns:a16="http://schemas.microsoft.com/office/drawing/2014/main" id="{BAE127A1-AD28-4A7A-9A5C-61098D756882}"/>
              </a:ext>
            </a:extLst>
          </p:cNvPr>
          <p:cNvSpPr>
            <a:spLocks noGrp="1"/>
          </p:cNvSpPr>
          <p:nvPr>
            <p:ph type="dt" sz="quarter" idx="1"/>
          </p:nvPr>
        </p:nvSpPr>
        <p:spPr>
          <a:xfrm>
            <a:off x="3902597" y="0"/>
            <a:ext cx="2985558" cy="502835"/>
          </a:xfrm>
          <a:prstGeom prst="rect">
            <a:avLst/>
          </a:prstGeom>
        </p:spPr>
        <p:txBody>
          <a:bodyPr vert="horz" lIns="96634" tIns="48317" rIns="96634" bIns="48317" rtlCol="0"/>
          <a:lstStyle>
            <a:lvl1pPr algn="r">
              <a:defRPr sz="1300"/>
            </a:lvl1pPr>
          </a:lstStyle>
          <a:p>
            <a:fld id="{8A77502C-44FC-42DB-ACD8-3542B3A0B938}" type="datetimeFigureOut">
              <a:rPr lang="en-GB" smtClean="0"/>
              <a:t>19/11/2019</a:t>
            </a:fld>
            <a:endParaRPr lang="en-GB"/>
          </a:p>
        </p:txBody>
      </p:sp>
      <p:sp>
        <p:nvSpPr>
          <p:cNvPr id="4" name="Footer Placeholder 3">
            <a:extLst>
              <a:ext uri="{FF2B5EF4-FFF2-40B4-BE49-F238E27FC236}">
                <a16:creationId xmlns:a16="http://schemas.microsoft.com/office/drawing/2014/main" id="{BBD7751E-0420-4EDA-ABEE-97E7515C6EE0}"/>
              </a:ext>
            </a:extLst>
          </p:cNvPr>
          <p:cNvSpPr>
            <a:spLocks noGrp="1"/>
          </p:cNvSpPr>
          <p:nvPr>
            <p:ph type="ftr" sz="quarter" idx="2"/>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39055455-5592-448A-9EBF-CC313FA386E1}"/>
              </a:ext>
            </a:extLst>
          </p:cNvPr>
          <p:cNvSpPr>
            <a:spLocks noGrp="1"/>
          </p:cNvSpPr>
          <p:nvPr>
            <p:ph type="sldNum" sz="quarter" idx="3"/>
          </p:nvPr>
        </p:nvSpPr>
        <p:spPr>
          <a:xfrm>
            <a:off x="3902597" y="9519055"/>
            <a:ext cx="2985558" cy="502834"/>
          </a:xfrm>
          <a:prstGeom prst="rect">
            <a:avLst/>
          </a:prstGeom>
        </p:spPr>
        <p:txBody>
          <a:bodyPr vert="horz" lIns="96634" tIns="48317" rIns="96634" bIns="48317" rtlCol="0" anchor="b"/>
          <a:lstStyle>
            <a:lvl1pPr algn="r">
              <a:defRPr sz="1300"/>
            </a:lvl1pPr>
          </a:lstStyle>
          <a:p>
            <a:fld id="{05683A26-623B-46F1-AEEC-F5ECE8230897}" type="slidenum">
              <a:rPr lang="en-GB" smtClean="0"/>
              <a:t>‹#›</a:t>
            </a:fld>
            <a:endParaRPr lang="en-GB"/>
          </a:p>
        </p:txBody>
      </p:sp>
    </p:spTree>
    <p:extLst>
      <p:ext uri="{BB962C8B-B14F-4D97-AF65-F5344CB8AC3E}">
        <p14:creationId xmlns:p14="http://schemas.microsoft.com/office/powerpoint/2010/main" val="150667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DD96A141-356F-46A0-85C7-A4EA17EA0C38}" type="datetimeFigureOut">
              <a:rPr lang="en-US" smtClean="0"/>
              <a:t>11/19/2019</a:t>
            </a:fld>
            <a:endParaRPr lang="en-US"/>
          </a:p>
        </p:txBody>
      </p:sp>
      <p:sp>
        <p:nvSpPr>
          <p:cNvPr id="4" name="Slide Image Placeholder 3"/>
          <p:cNvSpPr>
            <a:spLocks noGrp="1" noRot="1" noChangeAspect="1"/>
          </p:cNvSpPr>
          <p:nvPr>
            <p:ph type="sldImg" idx="2"/>
          </p:nvPr>
        </p:nvSpPr>
        <p:spPr>
          <a:xfrm>
            <a:off x="1190625" y="1252538"/>
            <a:ext cx="4508500" cy="3382962"/>
          </a:xfrm>
          <a:prstGeom prst="rect">
            <a:avLst/>
          </a:prstGeom>
          <a:noFill/>
          <a:ln w="12700">
            <a:solidFill>
              <a:prstClr val="black"/>
            </a:solidFill>
          </a:ln>
        </p:spPr>
        <p:txBody>
          <a:bodyPr vert="horz" lIns="96634" tIns="48317" rIns="96634" bIns="48317" rtlCol="0" anchor="ctr"/>
          <a:lstStyle/>
          <a:p>
            <a:endParaRPr lang="en-US"/>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US"/>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0E59F5D3-A1C2-4C26-B160-DC9CF64FEECC}" type="slidenum">
              <a:rPr lang="en-US" smtClean="0"/>
              <a:t>‹#›</a:t>
            </a:fld>
            <a:endParaRPr lang="en-US"/>
          </a:p>
        </p:txBody>
      </p:sp>
    </p:spTree>
    <p:extLst>
      <p:ext uri="{BB962C8B-B14F-4D97-AF65-F5344CB8AC3E}">
        <p14:creationId xmlns:p14="http://schemas.microsoft.com/office/powerpoint/2010/main" val="1790049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962DCC-0CC5-44F4-B85C-4B53F16F81A3}" type="slidenum">
              <a:rPr lang="en-GB" smtClean="0"/>
              <a:t>3</a:t>
            </a:fld>
            <a:endParaRPr lang="en-GB"/>
          </a:p>
        </p:txBody>
      </p:sp>
    </p:spTree>
    <p:extLst>
      <p:ext uri="{BB962C8B-B14F-4D97-AF65-F5344CB8AC3E}">
        <p14:creationId xmlns:p14="http://schemas.microsoft.com/office/powerpoint/2010/main" val="2632541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962DCC-0CC5-44F4-B85C-4B53F16F81A3}" type="slidenum">
              <a:rPr lang="en-GB" smtClean="0"/>
              <a:t>4</a:t>
            </a:fld>
            <a:endParaRPr lang="en-GB"/>
          </a:p>
        </p:txBody>
      </p:sp>
    </p:spTree>
    <p:extLst>
      <p:ext uri="{BB962C8B-B14F-4D97-AF65-F5344CB8AC3E}">
        <p14:creationId xmlns:p14="http://schemas.microsoft.com/office/powerpoint/2010/main" val="283380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962DCC-0CC5-44F4-B85C-4B53F16F81A3}" type="slidenum">
              <a:rPr lang="en-GB" smtClean="0"/>
              <a:t>5</a:t>
            </a:fld>
            <a:endParaRPr lang="en-GB"/>
          </a:p>
        </p:txBody>
      </p:sp>
    </p:spTree>
    <p:extLst>
      <p:ext uri="{BB962C8B-B14F-4D97-AF65-F5344CB8AC3E}">
        <p14:creationId xmlns:p14="http://schemas.microsoft.com/office/powerpoint/2010/main" val="2911225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E7B928-FF05-4680-B9E6-9CBF46CCBEEC}"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14228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995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683867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C1D150"/>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A8DF2-A33D-47C5-8292-C15D51C2C28A}" type="slidenum">
              <a:rPr lang="fr-FR" smtClean="0"/>
              <a:pPr/>
              <a:t>‹#›</a:t>
            </a:fld>
            <a:endParaRPr lang="fr-FR" dirty="0"/>
          </a:p>
        </p:txBody>
      </p:sp>
      <p:sp>
        <p:nvSpPr>
          <p:cNvPr id="8" name="Title 4"/>
          <p:cNvSpPr>
            <a:spLocks noGrp="1"/>
          </p:cNvSpPr>
          <p:nvPr>
            <p:ph type="ctrTitle" hasCustomPrompt="1"/>
          </p:nvPr>
        </p:nvSpPr>
        <p:spPr>
          <a:xfrm>
            <a:off x="683568" y="1700808"/>
            <a:ext cx="7772400" cy="2088232"/>
          </a:xfrm>
          <a:noFill/>
        </p:spPr>
        <p:txBody>
          <a:bodyPr>
            <a:normAutofit/>
          </a:bodyPr>
          <a:lstStyle>
            <a:lvl1pPr>
              <a:defRPr sz="6000" b="1">
                <a:solidFill>
                  <a:schemeClr val="bg1"/>
                </a:solidFill>
                <a:latin typeface="+mn-lt"/>
              </a:defRPr>
            </a:lvl1pPr>
          </a:lstStyle>
          <a:p>
            <a:r>
              <a:rPr lang="en-US" dirty="0"/>
              <a:t>Title</a:t>
            </a:r>
          </a:p>
        </p:txBody>
      </p:sp>
    </p:spTree>
    <p:extLst>
      <p:ext uri="{BB962C8B-B14F-4D97-AF65-F5344CB8AC3E}">
        <p14:creationId xmlns:p14="http://schemas.microsoft.com/office/powerpoint/2010/main" val="1777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r-FR"/>
              <a:t>NCC Training 2013</a:t>
            </a:r>
          </a:p>
        </p:txBody>
      </p:sp>
      <p:sp>
        <p:nvSpPr>
          <p:cNvPr id="5" name="Slide Number Placeholder 4"/>
          <p:cNvSpPr>
            <a:spLocks noGrp="1"/>
          </p:cNvSpPr>
          <p:nvPr>
            <p:ph type="sldNum" sz="quarter" idx="12"/>
          </p:nvPr>
        </p:nvSpPr>
        <p:spPr/>
        <p:txBody>
          <a:bodyPr/>
          <a:lstStyle/>
          <a:p>
            <a:fld id="{463A8DF2-A33D-47C5-8292-C15D51C2C28A}" type="slidenum">
              <a:rPr lang="fr-FR" smtClean="0"/>
              <a:t>‹#›</a:t>
            </a:fld>
            <a:endParaRPr lang="fr-FR"/>
          </a:p>
        </p:txBody>
      </p:sp>
      <p:sp>
        <p:nvSpPr>
          <p:cNvPr id="6" name="Rectangle 18"/>
          <p:cNvSpPr txBox="1">
            <a:spLocks noChangeArrowheads="1"/>
          </p:cNvSpPr>
          <p:nvPr userDrawn="1"/>
        </p:nvSpPr>
        <p:spPr>
          <a:xfrm>
            <a:off x="0" y="-14729"/>
            <a:ext cx="9144000" cy="1143000"/>
          </a:xfrm>
          <a:prstGeom prst="rect">
            <a:avLst/>
          </a:prstGeom>
          <a:solidFill>
            <a:srgbClr val="C1D150"/>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defTabSz="891760">
              <a:defRPr/>
            </a:pPr>
            <a:endParaRPr lang="en-GB" sz="3848" b="1" dirty="0">
              <a:solidFill>
                <a:schemeClr val="bg1"/>
              </a:solidFill>
              <a:latin typeface="Century Gothic" pitchFamily="34" charset="0"/>
            </a:endParaRPr>
          </a:p>
        </p:txBody>
      </p:sp>
    </p:spTree>
    <p:extLst>
      <p:ext uri="{BB962C8B-B14F-4D97-AF65-F5344CB8AC3E}">
        <p14:creationId xmlns:p14="http://schemas.microsoft.com/office/powerpoint/2010/main" val="5140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0247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946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E7B928-FF05-4680-B9E6-9CBF46CCBEEC}"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907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E7B928-FF05-4680-B9E6-9CBF46CCBEEC}" type="datetimeFigureOut">
              <a:rPr lang="en-US" smtClean="0"/>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23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E7B928-FF05-4680-B9E6-9CBF46CCBEEC}" type="datetimeFigureOut">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236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3618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65573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5954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t>11/19/2019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t>‹#›</a:t>
            </a:fld>
            <a:endParaRPr lang="en-US"/>
          </a:p>
        </p:txBody>
      </p:sp>
      <p:pic>
        <p:nvPicPr>
          <p:cNvPr id="7" name="Picture 3">
            <a:extLst>
              <a:ext uri="{FF2B5EF4-FFF2-40B4-BE49-F238E27FC236}">
                <a16:creationId xmlns:a16="http://schemas.microsoft.com/office/drawing/2014/main" id="{8200C46F-DD0C-4D17-AAE6-31D75B8F6481}"/>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764284" y="6376963"/>
            <a:ext cx="922516" cy="32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052736"/>
            <a:ext cx="7772400" cy="3528392"/>
          </a:xfrm>
        </p:spPr>
        <p:txBody>
          <a:bodyPr>
            <a:normAutofit fontScale="90000"/>
          </a:bodyPr>
          <a:lstStyle/>
          <a:p>
            <a:r>
              <a:rPr lang="en-US" dirty="0"/>
              <a:t>Humanitarian Response Planning: </a:t>
            </a:r>
            <a:br>
              <a:rPr lang="en-US" dirty="0"/>
            </a:br>
            <a:r>
              <a:rPr lang="en-US" i="1" dirty="0"/>
              <a:t>Drafting Nutrition Cluster Response Plan</a:t>
            </a:r>
          </a:p>
        </p:txBody>
      </p:sp>
    </p:spTree>
    <p:extLst>
      <p:ext uri="{BB962C8B-B14F-4D97-AF65-F5344CB8AC3E}">
        <p14:creationId xmlns:p14="http://schemas.microsoft.com/office/powerpoint/2010/main" val="3308040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39552" y="1268760"/>
            <a:ext cx="8229600" cy="5121275"/>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Tx/>
              <a:buNone/>
              <a:defRPr sz="2800" kern="1200">
                <a:solidFill>
                  <a:schemeClr val="tx1"/>
                </a:solidFill>
                <a:latin typeface="+mn-lt"/>
                <a:ea typeface="+mn-ea"/>
                <a:cs typeface="+mn-cs"/>
              </a:defRPr>
            </a:lvl2pPr>
            <a:lvl3pPr marL="1143000" indent="-228600" algn="l" defTabSz="914400" rtl="0" eaLnBrk="1" latinLnBrk="0" hangingPunct="1">
              <a:spcBef>
                <a:spcPct val="20000"/>
              </a:spcBef>
              <a:buFontTx/>
              <a:buNone/>
              <a:defRPr sz="2400" kern="1200">
                <a:solidFill>
                  <a:schemeClr val="tx1"/>
                </a:solidFill>
                <a:latin typeface="+mn-lt"/>
                <a:ea typeface="+mn-ea"/>
                <a:cs typeface="+mn-cs"/>
              </a:defRPr>
            </a:lvl3pPr>
            <a:lvl4pPr marL="1600200" indent="-228600" algn="l" defTabSz="914400" rtl="0" eaLnBrk="1" latinLnBrk="0" hangingPunct="1">
              <a:spcBef>
                <a:spcPct val="20000"/>
              </a:spcBef>
              <a:buFontTx/>
              <a:buNone/>
              <a:defRPr sz="2000" kern="1200">
                <a:solidFill>
                  <a:schemeClr val="tx1"/>
                </a:solidFill>
                <a:latin typeface="+mn-lt"/>
                <a:ea typeface="+mn-ea"/>
                <a:cs typeface="+mn-cs"/>
              </a:defRPr>
            </a:lvl4pPr>
            <a:lvl5pPr marL="2057400" indent="-228600" algn="l" defTabSz="914400" rtl="0" eaLnBrk="1" latinLnBrk="0" hangingPunct="1">
              <a:spcBef>
                <a:spcPct val="20000"/>
              </a:spcBef>
              <a:buFontTx/>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800" dirty="0"/>
              <a:t>Country Brief Yemen</a:t>
            </a:r>
          </a:p>
          <a:p>
            <a:r>
              <a:rPr lang="en-GB" sz="2800" dirty="0"/>
              <a:t>Intermediary Scenario Update OCHA</a:t>
            </a:r>
          </a:p>
          <a:p>
            <a:r>
              <a:rPr lang="en-GB" sz="2800" dirty="0"/>
              <a:t>Situation Analysis</a:t>
            </a:r>
          </a:p>
          <a:p>
            <a:r>
              <a:rPr lang="en-GB" sz="2800" dirty="0"/>
              <a:t>Full Scenario Update OCHA (handed out today)</a:t>
            </a:r>
          </a:p>
          <a:p>
            <a:r>
              <a:rPr lang="en-GB" sz="2800" dirty="0"/>
              <a:t>Map (UNOSAT Yemen Cyclone)</a:t>
            </a:r>
          </a:p>
          <a:p>
            <a:r>
              <a:rPr lang="en-GB" sz="2800" dirty="0"/>
              <a:t>MICS3 Yemen Report</a:t>
            </a:r>
          </a:p>
          <a:p>
            <a:r>
              <a:rPr lang="en-GB" sz="2800" dirty="0"/>
              <a:t>Strategic Objectives of the response set by HCT</a:t>
            </a:r>
          </a:p>
          <a:p>
            <a:endParaRPr lang="en-GB" dirty="0"/>
          </a:p>
        </p:txBody>
      </p:sp>
      <p:sp>
        <p:nvSpPr>
          <p:cNvPr id="4" name="Title 1"/>
          <p:cNvSpPr txBox="1">
            <a:spLocks/>
          </p:cNvSpPr>
          <p:nvPr/>
        </p:nvSpPr>
        <p:spPr>
          <a:xfrm>
            <a:off x="0" y="0"/>
            <a:ext cx="9144000" cy="114300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n-lt"/>
                <a:ea typeface="+mj-ea"/>
                <a:cs typeface="+mj-cs"/>
              </a:defRPr>
            </a:lvl1pPr>
          </a:lstStyle>
          <a:p>
            <a:r>
              <a:rPr lang="en-AU" b="1" dirty="0"/>
              <a:t>What information do you have?</a:t>
            </a:r>
          </a:p>
        </p:txBody>
      </p:sp>
    </p:spTree>
    <p:extLst>
      <p:ext uri="{BB962C8B-B14F-4D97-AF65-F5344CB8AC3E}">
        <p14:creationId xmlns:p14="http://schemas.microsoft.com/office/powerpoint/2010/main" val="50697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457200" y="1556792"/>
            <a:ext cx="8229600" cy="4032448"/>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800" dirty="0"/>
              <a:t>Based on the latest information (Situation Analysis and FULL Scenario Update) work in groups to draft the part of the Nutrition Cluster Response Plan of the HRP, including priority needs, scope/boundaries, identify People in Need, response priorities.</a:t>
            </a:r>
          </a:p>
          <a:p>
            <a:r>
              <a:rPr lang="en-GB" sz="2800" dirty="0"/>
              <a:t>Ensure that two cross-cutting issues are also addressed: Early Recovery and Gender, as well as AAP</a:t>
            </a:r>
          </a:p>
          <a:p>
            <a:r>
              <a:rPr lang="en-GB" sz="2800" dirty="0"/>
              <a:t>If needed you have at your disposal examples of HRPs in the room.</a:t>
            </a:r>
          </a:p>
        </p:txBody>
      </p:sp>
      <p:sp>
        <p:nvSpPr>
          <p:cNvPr id="10" name="Rectangle 9"/>
          <p:cNvSpPr/>
          <p:nvPr/>
        </p:nvSpPr>
        <p:spPr>
          <a:xfrm>
            <a:off x="1233030" y="5445224"/>
            <a:ext cx="6864508" cy="830997"/>
          </a:xfrm>
          <a:prstGeom prst="rect">
            <a:avLst/>
          </a:prstGeom>
          <a:noFill/>
        </p:spPr>
        <p:txBody>
          <a:bodyPr wrap="none" lIns="91440" tIns="45720" rIns="91440" bIns="45720">
            <a:spAutoFit/>
          </a:bodyPr>
          <a:lstStyle/>
          <a:p>
            <a:pPr algn="ctr"/>
            <a:r>
              <a:rPr lang="en-US" sz="2400" b="0" cap="none" spc="0" dirty="0">
                <a:ln w="0"/>
                <a:solidFill>
                  <a:schemeClr val="accent1"/>
                </a:solidFill>
                <a:effectLst>
                  <a:outerShdw blurRad="38100" dist="25400" dir="5400000" algn="ctr" rotWithShape="0">
                    <a:srgbClr val="6E747A">
                      <a:alpha val="43000"/>
                    </a:srgbClr>
                  </a:outerShdw>
                </a:effectLst>
              </a:rPr>
              <a:t>Note: Please adhere to your roles allocated on Day 1; </a:t>
            </a:r>
          </a:p>
          <a:p>
            <a:pPr algn="ctr"/>
            <a:r>
              <a:rPr lang="en-US" sz="2400" b="0" cap="none" spc="0" dirty="0">
                <a:ln w="0"/>
                <a:solidFill>
                  <a:schemeClr val="accent1"/>
                </a:solidFill>
                <a:effectLst>
                  <a:outerShdw blurRad="38100" dist="25400" dir="5400000" algn="ctr" rotWithShape="0">
                    <a:srgbClr val="6E747A">
                      <a:alpha val="43000"/>
                    </a:srgbClr>
                  </a:outerShdw>
                </a:effectLst>
              </a:rPr>
              <a:t>concentrate merely on the contents for the HRP.</a:t>
            </a:r>
          </a:p>
        </p:txBody>
      </p:sp>
      <p:sp>
        <p:nvSpPr>
          <p:cNvPr id="6" name="Title 1"/>
          <p:cNvSpPr txBox="1">
            <a:spLocks/>
          </p:cNvSpPr>
          <p:nvPr/>
        </p:nvSpPr>
        <p:spPr>
          <a:xfrm>
            <a:off x="0" y="0"/>
            <a:ext cx="9144000" cy="114300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n-lt"/>
                <a:ea typeface="+mj-ea"/>
                <a:cs typeface="+mj-cs"/>
              </a:defRPr>
            </a:lvl1pPr>
          </a:lstStyle>
          <a:p>
            <a:r>
              <a:rPr lang="en-AU" b="1" dirty="0"/>
              <a:t>Drafting Input for HRP</a:t>
            </a:r>
          </a:p>
        </p:txBody>
      </p:sp>
    </p:spTree>
    <p:extLst>
      <p:ext uri="{BB962C8B-B14F-4D97-AF65-F5344CB8AC3E}">
        <p14:creationId xmlns:p14="http://schemas.microsoft.com/office/powerpoint/2010/main" val="274800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457200" y="1556792"/>
            <a:ext cx="8229600" cy="468052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3500" dirty="0"/>
              <a:t>Draft Nutrition Cluster Objectives (max 4);</a:t>
            </a:r>
          </a:p>
          <a:p>
            <a:r>
              <a:rPr lang="en-GB" sz="3500" dirty="0"/>
              <a:t>How are they related with SO of the HRP;</a:t>
            </a:r>
          </a:p>
          <a:p>
            <a:r>
              <a:rPr lang="en-GB" sz="3500" dirty="0"/>
              <a:t>Select one objective and propose an outcome indicator(s) and up to 4 activities;</a:t>
            </a:r>
          </a:p>
          <a:p>
            <a:pPr lvl="1"/>
            <a:r>
              <a:rPr lang="en-GB" sz="2400" dirty="0"/>
              <a:t>Identify people in need;</a:t>
            </a:r>
          </a:p>
          <a:p>
            <a:pPr lvl="1"/>
            <a:r>
              <a:rPr lang="en-GB" sz="2400" dirty="0"/>
              <a:t>Scope and boundaries;</a:t>
            </a:r>
          </a:p>
          <a:p>
            <a:pPr lvl="1"/>
            <a:r>
              <a:rPr lang="en-GB" sz="2400" dirty="0"/>
              <a:t>Whom would you work with? (clusters, partners, </a:t>
            </a:r>
            <a:r>
              <a:rPr lang="en-GB" sz="2400" dirty="0" err="1"/>
              <a:t>etc</a:t>
            </a:r>
            <a:r>
              <a:rPr lang="en-GB" sz="2400" dirty="0"/>
              <a:t>)</a:t>
            </a:r>
          </a:p>
          <a:p>
            <a:r>
              <a:rPr lang="en-GB" dirty="0"/>
              <a:t>Select at least one activity and propose an M&amp;E framework:</a:t>
            </a:r>
          </a:p>
          <a:p>
            <a:pPr lvl="1"/>
            <a:r>
              <a:rPr lang="en-GB" sz="2400" dirty="0"/>
              <a:t>Identify indicators;</a:t>
            </a:r>
          </a:p>
          <a:p>
            <a:pPr lvl="1"/>
            <a:r>
              <a:rPr lang="en-GB" sz="2400" dirty="0"/>
              <a:t>Identify how you will be measuring them;</a:t>
            </a:r>
          </a:p>
        </p:txBody>
      </p:sp>
      <p:sp>
        <p:nvSpPr>
          <p:cNvPr id="6" name="Title 1"/>
          <p:cNvSpPr txBox="1">
            <a:spLocks/>
          </p:cNvSpPr>
          <p:nvPr/>
        </p:nvSpPr>
        <p:spPr>
          <a:xfrm>
            <a:off x="0" y="0"/>
            <a:ext cx="9144000" cy="114300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n-lt"/>
                <a:ea typeface="+mj-ea"/>
                <a:cs typeface="+mj-cs"/>
              </a:defRPr>
            </a:lvl1pPr>
          </a:lstStyle>
          <a:p>
            <a:r>
              <a:rPr lang="en-AU" b="1" dirty="0"/>
              <a:t>Drafting Input for HRP</a:t>
            </a:r>
          </a:p>
        </p:txBody>
      </p:sp>
    </p:spTree>
    <p:extLst>
      <p:ext uri="{BB962C8B-B14F-4D97-AF65-F5344CB8AC3E}">
        <p14:creationId xmlns:p14="http://schemas.microsoft.com/office/powerpoint/2010/main" val="11935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9144000" cy="114300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bg1"/>
                </a:solidFill>
                <a:latin typeface="+mn-lt"/>
                <a:ea typeface="+mj-ea"/>
                <a:cs typeface="+mj-cs"/>
              </a:defRPr>
            </a:lvl1pPr>
          </a:lstStyle>
          <a:p>
            <a:r>
              <a:rPr lang="en-AU" b="1" dirty="0"/>
              <a:t>Drafting Input for HRP</a:t>
            </a:r>
          </a:p>
        </p:txBody>
      </p:sp>
      <p:graphicFrame>
        <p:nvGraphicFramePr>
          <p:cNvPr id="5" name="Content Placeholder 3"/>
          <p:cNvGraphicFramePr>
            <a:graphicFrameLocks/>
          </p:cNvGraphicFramePr>
          <p:nvPr>
            <p:extLst>
              <p:ext uri="{D42A27DB-BD31-4B8C-83A1-F6EECF244321}">
                <p14:modId xmlns:p14="http://schemas.microsoft.com/office/powerpoint/2010/main" val="4021926837"/>
              </p:ext>
            </p:extLst>
          </p:nvPr>
        </p:nvGraphicFramePr>
        <p:xfrm>
          <a:off x="66328" y="1174494"/>
          <a:ext cx="8754144" cy="5134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4520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73f51738-d318-4883-9d64-4f0bd0ccc55e" ContentTypeId="0x0101009BA85F8052A6DA4FA3E31FF9F74C6970"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customXsn xmlns="http://schemas.microsoft.com/office/2006/metadata/customXsn">
  <xsnLocation/>
  <cached>True</cached>
  <openByDefault>True</openByDefault>
  <xsnScope/>
</customXsn>
</file>

<file path=customXml/item4.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133</Value>
      <Value>12</Value>
      <Value>10</Value>
      <Value>163</Value>
      <Value>3</Value>
      <Value>104</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s>
    </h6a71f3e574e4344bc34f3fc9dd20054>
    <TaxKeywordTaxHTField xmlns="5858627f-d058-4b92-9b52-677b5fd7d454">
      <Terms xmlns="http://schemas.microsoft.com/office/infopath/2007/PartnerControls">
        <TermInfo xmlns="http://schemas.microsoft.com/office/infopath/2007/PartnerControls">
          <TermName xmlns="http://schemas.microsoft.com/office/infopath/2007/PartnerControls">GNC</TermName>
          <TermId xmlns="http://schemas.microsoft.com/office/infopath/2007/PartnerControls">82a4199d-9c93-4d57-833f-59195f986fba</TermId>
        </TermInfo>
        <TermInfo xmlns="http://schemas.microsoft.com/office/infopath/2007/PartnerControls">
          <TermName xmlns="http://schemas.microsoft.com/office/infopath/2007/PartnerControls">NCC</TermName>
          <TermId xmlns="http://schemas.microsoft.com/office/infopath/2007/PartnerControls">37acde9b-31c8-46a8-8f12-aa74bad75c11</TermId>
        </TermInfo>
        <TermInfo xmlns="http://schemas.microsoft.com/office/infopath/2007/PartnerControls">
          <TermName xmlns="http://schemas.microsoft.com/office/infopath/2007/PartnerControls">Training</TermName>
          <TermId xmlns="http://schemas.microsoft.com/office/infopath/2007/PartnerControls">e274f566-a9bf-4f70-80f5-de4ef515adf5</TermId>
        </TermInfo>
      </Terms>
    </TaxKeywordTaxHTField>
    <CategoryDescription xmlns="http://schemas.microsoft.com/sharepoint.v3">Master GNC packages - 2018 NCC - 3.6. Humanitarian Response Planning</CategoryDescription>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EMOPSGCCU-1435067120-18396</_dlc_DocId>
    <_dlc_DocIdUrl xmlns="5858627f-d058-4b92-9b52-677b5fd7d454">
      <Url>https://unicef.sharepoint.com/teams/EMOPS-GCCU/_layouts/15/DocIdRedir.aspx?ID=EMOPSGCCU-1435067120-18396</Url>
      <Description>EMOPSGCCU-1435067120-18396</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ACFF5B-AD73-4D49-B470-507931230FAD}">
  <ds:schemaRefs>
    <ds:schemaRef ds:uri="Microsoft.SharePoint.Taxonomy.ContentTypeSync"/>
  </ds:schemaRefs>
</ds:datastoreItem>
</file>

<file path=customXml/itemProps2.xml><?xml version="1.0" encoding="utf-8"?>
<ds:datastoreItem xmlns:ds="http://schemas.openxmlformats.org/officeDocument/2006/customXml" ds:itemID="{DF04AA6C-6A5F-47C6-8179-B726048150A7}">
  <ds:schemaRefs>
    <ds:schemaRef ds:uri="http://schemas.microsoft.com/sharepoint/events"/>
  </ds:schemaRefs>
</ds:datastoreItem>
</file>

<file path=customXml/itemProps3.xml><?xml version="1.0" encoding="utf-8"?>
<ds:datastoreItem xmlns:ds="http://schemas.openxmlformats.org/officeDocument/2006/customXml" ds:itemID="{05533B09-65F2-4A92-B95D-C7C6FF7BC965}">
  <ds:schemaRefs>
    <ds:schemaRef ds:uri="http://schemas.microsoft.com/office/2006/metadata/customXsn"/>
  </ds:schemaRefs>
</ds:datastoreItem>
</file>

<file path=customXml/itemProps4.xml><?xml version="1.0" encoding="utf-8"?>
<ds:datastoreItem xmlns:ds="http://schemas.openxmlformats.org/officeDocument/2006/customXml" ds:itemID="{67CD761B-E91F-4D40-9493-7C715327F3CD}">
  <ds:schemaRef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sharepoint/v4"/>
    <ds:schemaRef ds:uri="http://purl.org/dc/dcmitype/"/>
    <ds:schemaRef ds:uri="http://schemas.microsoft.com/sharepoint/v3"/>
    <ds:schemaRef ds:uri="a438dd15-07ca-4cdc-82a3-f2206b92025e"/>
    <ds:schemaRef ds:uri="ca283e0b-db31-4043-a2ef-b80661bf084a"/>
    <ds:schemaRef ds:uri="5858627f-d058-4b92-9b52-677b5fd7d454"/>
    <ds:schemaRef ds:uri="http://schemas.microsoft.com/sharepoint.v3"/>
    <ds:schemaRef ds:uri="http://www.w3.org/XML/1998/namespace"/>
    <ds:schemaRef ds:uri="http://purl.org/dc/terms/"/>
  </ds:schemaRefs>
</ds:datastoreItem>
</file>

<file path=customXml/itemProps5.xml><?xml version="1.0" encoding="utf-8"?>
<ds:datastoreItem xmlns:ds="http://schemas.openxmlformats.org/officeDocument/2006/customXml" ds:itemID="{E106E46E-65F1-45B1-B764-E5F5F820468B}">
  <ds:schemaRefs>
    <ds:schemaRef ds:uri="http://schemas.microsoft.com/sharepoint/v3/contenttype/forms"/>
  </ds:schemaRefs>
</ds:datastoreItem>
</file>

<file path=customXml/itemProps6.xml><?xml version="1.0" encoding="utf-8"?>
<ds:datastoreItem xmlns:ds="http://schemas.openxmlformats.org/officeDocument/2006/customXml" ds:itemID="{59107A6E-785F-4D06-B5A4-D9A6DD493AF5}"/>
</file>

<file path=docProps/app.xml><?xml version="1.0" encoding="utf-8"?>
<Properties xmlns="http://schemas.openxmlformats.org/officeDocument/2006/extended-properties" xmlns:vt="http://schemas.openxmlformats.org/officeDocument/2006/docPropsVTypes">
  <Template>blank</Template>
  <TotalTime>183</TotalTime>
  <Words>289</Words>
  <Application>Microsoft Office PowerPoint</Application>
  <PresentationFormat>On-screen Show (4:3)</PresentationFormat>
  <Paragraphs>37</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vt:lpstr>
      <vt:lpstr>Office Theme</vt:lpstr>
      <vt:lpstr>Humanitarian Response Planning:  Drafting Nutrition Cluster Response Plan</vt:lpstr>
      <vt:lpstr>PowerPoint Presentation</vt:lpstr>
      <vt:lpstr>PowerPoint Presentation</vt:lpstr>
      <vt:lpstr>PowerPoint Presentation</vt:lpstr>
      <vt:lpstr>PowerPoint Presentation</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Strategic Response Plan</dc:title>
  <dc:creator>Marion Orchison</dc:creator>
  <cp:keywords>GNC; Training; NCC</cp:keywords>
  <cp:lastModifiedBy>Diogo Loureiro Jurema</cp:lastModifiedBy>
  <cp:revision>12</cp:revision>
  <cp:lastPrinted>2017-10-20T15:17:14Z</cp:lastPrinted>
  <dcterms:created xsi:type="dcterms:W3CDTF">2017-10-17T09:52:39Z</dcterms:created>
  <dcterms:modified xsi:type="dcterms:W3CDTF">2019-11-19T13:10:57Z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133;#GNC|82a4199d-9c93-4d57-833f-59195f986fba;#104;#NCC|37acde9b-31c8-46a8-8f12-aa74bad75c11;#163;#Training|e274f566-a9bf-4f70-80f5-de4ef515adf5</vt:lpwstr>
  </property>
  <property fmtid="{D5CDD505-2E9C-101B-9397-08002B2CF9AE}" pid="5" name="Topic">
    <vt:lpwstr>10;#Nutrition Humanitarian Cluster, Coordination|414c5639-61e6-4b56-aaa5-511cdacc25c2</vt:lpwstr>
  </property>
  <property fmtid="{D5CDD505-2E9C-101B-9397-08002B2CF9AE}" pid="7" name="DocumentType">
    <vt:lpwstr>12;#Training/ instructional materials, toolkits, user guides (non-ICT)|f7254839-f39a-4063-9d34-45784defb8cb</vt:lpwstr>
  </property>
  <property fmtid="{D5CDD505-2E9C-101B-9397-08002B2CF9AE}" pid="8" name="GeographicScope">
    <vt:lpwstr/>
  </property>
  <property fmtid="{D5CDD505-2E9C-101B-9397-08002B2CF9AE}" pid="9" name="_dlc_DocIdItemGuid">
    <vt:lpwstr>723aa5d8-86c2-4a1e-a9fe-0f3b69a10218</vt:lpwstr>
  </property>
</Properties>
</file>