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6"/>
  </p:notesMasterIdLst>
  <p:handoutMasterIdLst>
    <p:handoutMasterId r:id="rId27"/>
  </p:handout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2" r:id="rId21"/>
    <p:sldId id="273" r:id="rId22"/>
    <p:sldId id="270" r:id="rId23"/>
    <p:sldId id="271" r:id="rId24"/>
    <p:sldId id="274" r:id="rId25"/>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3B4F4-C392-4230-A6DE-0BAEB3B21125}" v="28" dt="2019-11-19T13:03:01.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5647" autoAdjust="0"/>
  </p:normalViewPr>
  <p:slideViewPr>
    <p:cSldViewPr>
      <p:cViewPr varScale="1">
        <p:scale>
          <a:sx n="87" d="100"/>
          <a:sy n="87" d="100"/>
        </p:scale>
        <p:origin x="55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7043B4F4-C392-4230-A6DE-0BAEB3B21125}"/>
    <pc:docChg chg="custSel modSld modMainMaster">
      <pc:chgData name="Diogo Loureiro Jurema" userId="9dfde3f0-34dd-48c5-90ef-eaf27597f482" providerId="ADAL" clId="{7043B4F4-C392-4230-A6DE-0BAEB3B21125}" dt="2019-11-19T13:03:01.816" v="27" actId="27636"/>
      <pc:docMkLst>
        <pc:docMk/>
      </pc:docMkLst>
      <pc:sldChg chg="modSp">
        <pc:chgData name="Diogo Loureiro Jurema" userId="9dfde3f0-34dd-48c5-90ef-eaf27597f482" providerId="ADAL" clId="{7043B4F4-C392-4230-A6DE-0BAEB3B21125}" dt="2019-11-19T13:02:04.350" v="5" actId="1076"/>
        <pc:sldMkLst>
          <pc:docMk/>
          <pc:sldMk cId="4008463353" sldId="262"/>
        </pc:sldMkLst>
        <pc:spChg chg="mod">
          <ac:chgData name="Diogo Loureiro Jurema" userId="9dfde3f0-34dd-48c5-90ef-eaf27597f482" providerId="ADAL" clId="{7043B4F4-C392-4230-A6DE-0BAEB3B21125}" dt="2019-11-19T13:02:04.350" v="5" actId="1076"/>
          <ac:spMkLst>
            <pc:docMk/>
            <pc:sldMk cId="4008463353" sldId="262"/>
            <ac:spMk id="5" creationId="{00000000-0000-0000-0000-000000000000}"/>
          </ac:spMkLst>
        </pc:spChg>
      </pc:sldChg>
      <pc:sldChg chg="modSp">
        <pc:chgData name="Diogo Loureiro Jurema" userId="9dfde3f0-34dd-48c5-90ef-eaf27597f482" providerId="ADAL" clId="{7043B4F4-C392-4230-A6DE-0BAEB3B21125}" dt="2019-11-19T13:02:10.518" v="6" actId="14100"/>
        <pc:sldMkLst>
          <pc:docMk/>
          <pc:sldMk cId="2776453772" sldId="265"/>
        </pc:sldMkLst>
        <pc:spChg chg="mod">
          <ac:chgData name="Diogo Loureiro Jurema" userId="9dfde3f0-34dd-48c5-90ef-eaf27597f482" providerId="ADAL" clId="{7043B4F4-C392-4230-A6DE-0BAEB3B21125}" dt="2019-11-19T13:02:10.518" v="6" actId="14100"/>
          <ac:spMkLst>
            <pc:docMk/>
            <pc:sldMk cId="2776453772" sldId="265"/>
            <ac:spMk id="6" creationId="{00000000-0000-0000-0000-000000000000}"/>
          </ac:spMkLst>
        </pc:spChg>
      </pc:sldChg>
      <pc:sldChg chg="delSp">
        <pc:chgData name="Diogo Loureiro Jurema" userId="9dfde3f0-34dd-48c5-90ef-eaf27597f482" providerId="ADAL" clId="{7043B4F4-C392-4230-A6DE-0BAEB3B21125}" dt="2019-11-19T13:02:15.008" v="7" actId="478"/>
        <pc:sldMkLst>
          <pc:docMk/>
          <pc:sldMk cId="2364526774" sldId="266"/>
        </pc:sldMkLst>
        <pc:spChg chg="del">
          <ac:chgData name="Diogo Loureiro Jurema" userId="9dfde3f0-34dd-48c5-90ef-eaf27597f482" providerId="ADAL" clId="{7043B4F4-C392-4230-A6DE-0BAEB3B21125}" dt="2019-11-19T13:02:15.008" v="7" actId="478"/>
          <ac:spMkLst>
            <pc:docMk/>
            <pc:sldMk cId="2364526774" sldId="266"/>
            <ac:spMk id="3" creationId="{00000000-0000-0000-0000-000000000000}"/>
          </ac:spMkLst>
        </pc:spChg>
      </pc:sldChg>
      <pc:sldChg chg="modSp">
        <pc:chgData name="Diogo Loureiro Jurema" userId="9dfde3f0-34dd-48c5-90ef-eaf27597f482" providerId="ADAL" clId="{7043B4F4-C392-4230-A6DE-0BAEB3B21125}" dt="2019-11-19T13:02:42.080" v="15" actId="1037"/>
        <pc:sldMkLst>
          <pc:docMk/>
          <pc:sldMk cId="2830694953" sldId="268"/>
        </pc:sldMkLst>
        <pc:spChg chg="mod">
          <ac:chgData name="Diogo Loureiro Jurema" userId="9dfde3f0-34dd-48c5-90ef-eaf27597f482" providerId="ADAL" clId="{7043B4F4-C392-4230-A6DE-0BAEB3B21125}" dt="2019-11-19T13:02:42.080" v="15" actId="1037"/>
          <ac:spMkLst>
            <pc:docMk/>
            <pc:sldMk cId="2830694953" sldId="268"/>
            <ac:spMk id="3" creationId="{00000000-0000-0000-0000-000000000000}"/>
          </ac:spMkLst>
        </pc:spChg>
      </pc:sldChg>
      <pc:sldChg chg="modSp">
        <pc:chgData name="Diogo Loureiro Jurema" userId="9dfde3f0-34dd-48c5-90ef-eaf27597f482" providerId="ADAL" clId="{7043B4F4-C392-4230-A6DE-0BAEB3B21125}" dt="2019-11-19T13:02:50.736" v="24" actId="1037"/>
        <pc:sldMkLst>
          <pc:docMk/>
          <pc:sldMk cId="3107888108" sldId="269"/>
        </pc:sldMkLst>
        <pc:picChg chg="mod">
          <ac:chgData name="Diogo Loureiro Jurema" userId="9dfde3f0-34dd-48c5-90ef-eaf27597f482" providerId="ADAL" clId="{7043B4F4-C392-4230-A6DE-0BAEB3B21125}" dt="2019-11-19T13:02:50.736" v="24" actId="1037"/>
          <ac:picMkLst>
            <pc:docMk/>
            <pc:sldMk cId="3107888108" sldId="269"/>
            <ac:picMk id="4" creationId="{00000000-0000-0000-0000-000000000000}"/>
          </ac:picMkLst>
        </pc:picChg>
      </pc:sldChg>
      <pc:sldChg chg="modSp">
        <pc:chgData name="Diogo Loureiro Jurema" userId="9dfde3f0-34dd-48c5-90ef-eaf27597f482" providerId="ADAL" clId="{7043B4F4-C392-4230-A6DE-0BAEB3B21125}" dt="2019-11-19T13:02:56.319" v="25" actId="14100"/>
        <pc:sldMkLst>
          <pc:docMk/>
          <pc:sldMk cId="286239459" sldId="272"/>
        </pc:sldMkLst>
        <pc:spChg chg="mod">
          <ac:chgData name="Diogo Loureiro Jurema" userId="9dfde3f0-34dd-48c5-90ef-eaf27597f482" providerId="ADAL" clId="{7043B4F4-C392-4230-A6DE-0BAEB3B21125}" dt="2019-11-19T13:02:56.319" v="25" actId="14100"/>
          <ac:spMkLst>
            <pc:docMk/>
            <pc:sldMk cId="286239459" sldId="272"/>
            <ac:spMk id="7" creationId="{00000000-0000-0000-0000-000000000000}"/>
          </ac:spMkLst>
        </pc:spChg>
      </pc:sldChg>
      <pc:sldChg chg="modSp">
        <pc:chgData name="Diogo Loureiro Jurema" userId="9dfde3f0-34dd-48c5-90ef-eaf27597f482" providerId="ADAL" clId="{7043B4F4-C392-4230-A6DE-0BAEB3B21125}" dt="2019-11-19T13:03:01.816" v="27" actId="27636"/>
        <pc:sldMkLst>
          <pc:docMk/>
          <pc:sldMk cId="1089883532" sldId="273"/>
        </pc:sldMkLst>
        <pc:spChg chg="mod">
          <ac:chgData name="Diogo Loureiro Jurema" userId="9dfde3f0-34dd-48c5-90ef-eaf27597f482" providerId="ADAL" clId="{7043B4F4-C392-4230-A6DE-0BAEB3B21125}" dt="2019-11-19T13:03:01.816" v="27" actId="27636"/>
          <ac:spMkLst>
            <pc:docMk/>
            <pc:sldMk cId="1089883532" sldId="273"/>
            <ac:spMk id="7" creationId="{00000000-0000-0000-0000-000000000000}"/>
          </ac:spMkLst>
        </pc:spChg>
      </pc:sldChg>
      <pc:sldMasterChg chg="addSp modSp">
        <pc:chgData name="Diogo Loureiro Jurema" userId="9dfde3f0-34dd-48c5-90ef-eaf27597f482" providerId="ADAL" clId="{7043B4F4-C392-4230-A6DE-0BAEB3B21125}" dt="2019-11-19T13:01:38.510" v="1" actId="1076"/>
        <pc:sldMasterMkLst>
          <pc:docMk/>
          <pc:sldMasterMk cId="3737966379" sldId="2147483660"/>
        </pc:sldMasterMkLst>
        <pc:picChg chg="add mod">
          <ac:chgData name="Diogo Loureiro Jurema" userId="9dfde3f0-34dd-48c5-90ef-eaf27597f482" providerId="ADAL" clId="{7043B4F4-C392-4230-A6DE-0BAEB3B21125}" dt="2019-11-19T13:01:38.510" v="1" actId="1076"/>
          <ac:picMkLst>
            <pc:docMk/>
            <pc:sldMasterMk cId="3737966379" sldId="2147483660"/>
            <ac:picMk id="7" creationId="{AD0FABB5-6F6C-4264-9440-9E776460814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292998-7C0A-41C6-8FBA-FE979AC83A82}"/>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a:extLst>
              <a:ext uri="{FF2B5EF4-FFF2-40B4-BE49-F238E27FC236}">
                <a16:creationId xmlns:a16="http://schemas.microsoft.com/office/drawing/2014/main" id="{276E6787-F098-4E78-8783-DA84DDD73608}"/>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D077A161-4C90-4F86-BD51-260E2428CA48}" type="datetimeFigureOut">
              <a:rPr lang="en-GB" smtClean="0"/>
              <a:t>19/11/2019</a:t>
            </a:fld>
            <a:endParaRPr lang="en-GB"/>
          </a:p>
        </p:txBody>
      </p:sp>
      <p:sp>
        <p:nvSpPr>
          <p:cNvPr id="4" name="Footer Placeholder 3">
            <a:extLst>
              <a:ext uri="{FF2B5EF4-FFF2-40B4-BE49-F238E27FC236}">
                <a16:creationId xmlns:a16="http://schemas.microsoft.com/office/drawing/2014/main" id="{347F204E-B8AB-42FC-A1A5-4A497367C94A}"/>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FB898823-FC33-4F22-8B6E-3ABD346A7418}"/>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6B2D2D5-71CF-4A31-9A09-7194E326706A}" type="slidenum">
              <a:rPr lang="en-GB" smtClean="0"/>
              <a:t>‹#›</a:t>
            </a:fld>
            <a:endParaRPr lang="en-GB"/>
          </a:p>
        </p:txBody>
      </p:sp>
    </p:spTree>
    <p:extLst>
      <p:ext uri="{BB962C8B-B14F-4D97-AF65-F5344CB8AC3E}">
        <p14:creationId xmlns:p14="http://schemas.microsoft.com/office/powerpoint/2010/main" val="3855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4CF1B762-98B1-458A-A023-B5CCB59FC5B8}" type="datetimeFigureOut">
              <a:rPr lang="en-US" smtClean="0"/>
              <a:t>11/19/2019</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BB243F2-F598-4C28-87D0-1FA6C029F99A}" type="slidenum">
              <a:rPr lang="en-US" smtClean="0"/>
              <a:t>‹#›</a:t>
            </a:fld>
            <a:endParaRPr lang="en-US"/>
          </a:p>
        </p:txBody>
      </p:sp>
    </p:spTree>
    <p:extLst>
      <p:ext uri="{BB962C8B-B14F-4D97-AF65-F5344CB8AC3E}">
        <p14:creationId xmlns:p14="http://schemas.microsoft.com/office/powerpoint/2010/main" val="242426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92201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3ED2E6-6FA7-4FB8-8F77-58D6C53411E2}"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45404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None/>
            </a:pPr>
            <a:r>
              <a:rPr lang="en-US" altLang="zh-TW" sz="1400" b="1" dirty="0">
                <a:ea typeface="新細明體" pitchFamily="18" charset="-120"/>
              </a:rPr>
              <a:t>Know what you need to know</a:t>
            </a:r>
            <a:r>
              <a:rPr lang="en-US" altLang="zh-TW" sz="1400" dirty="0">
                <a:ea typeface="新細明體" pitchFamily="18" charset="-120"/>
              </a:rPr>
              <a:t>…</a:t>
            </a:r>
          </a:p>
          <a:p>
            <a:pPr>
              <a:lnSpc>
                <a:spcPct val="80000"/>
              </a:lnSpc>
            </a:pPr>
            <a:r>
              <a:rPr lang="en-US" altLang="zh-TW" sz="1400" dirty="0">
                <a:ea typeface="新細明體" pitchFamily="18" charset="-120"/>
              </a:rPr>
              <a:t>Outlines the broad information requirements on context, risks and vulnerabilities, trends</a:t>
            </a:r>
          </a:p>
          <a:p>
            <a:pPr>
              <a:lnSpc>
                <a:spcPct val="80000"/>
              </a:lnSpc>
            </a:pPr>
            <a:r>
              <a:rPr lang="en-US" altLang="zh-TW" sz="1400" dirty="0">
                <a:ea typeface="新細明體" pitchFamily="18" charset="-120"/>
              </a:rPr>
              <a:t>Aligns information needs from different sectors</a:t>
            </a:r>
          </a:p>
          <a:p>
            <a:pPr>
              <a:lnSpc>
                <a:spcPct val="80000"/>
              </a:lnSpc>
            </a:pPr>
            <a:r>
              <a:rPr lang="en-US" altLang="zh-TW" sz="1400" dirty="0">
                <a:ea typeface="新細明體" pitchFamily="18" charset="-120"/>
              </a:rPr>
              <a:t>Structures the reporting of the findings</a:t>
            </a:r>
          </a:p>
          <a:p>
            <a:pPr>
              <a:lnSpc>
                <a:spcPct val="80000"/>
              </a:lnSpc>
            </a:pPr>
            <a:r>
              <a:rPr lang="en-US" altLang="zh-TW" sz="1400" dirty="0">
                <a:ea typeface="新細明體" pitchFamily="18" charset="-120"/>
              </a:rPr>
              <a:t>Requires agreement on the scope and objective of an assessment</a:t>
            </a:r>
          </a:p>
          <a:p>
            <a:pPr>
              <a:lnSpc>
                <a:spcPct val="80000"/>
              </a:lnSpc>
              <a:buNone/>
            </a:pPr>
            <a:r>
              <a:rPr lang="en-US" altLang="zh-TW" sz="1400" b="1" dirty="0">
                <a:ea typeface="新細明體" pitchFamily="18" charset="-120"/>
              </a:rPr>
              <a:t>Know how you will find the answers</a:t>
            </a:r>
            <a:r>
              <a:rPr lang="en-US" altLang="zh-TW" sz="1400" dirty="0">
                <a:ea typeface="新細明體" pitchFamily="18" charset="-120"/>
              </a:rPr>
              <a:t>…</a:t>
            </a:r>
          </a:p>
          <a:p>
            <a:pPr>
              <a:lnSpc>
                <a:spcPct val="80000"/>
              </a:lnSpc>
            </a:pPr>
            <a:r>
              <a:rPr lang="en-US" altLang="zh-TW" sz="1400" dirty="0">
                <a:ea typeface="新細明體" pitchFamily="18" charset="-120"/>
              </a:rPr>
              <a:t>Helps identify information sources for secondary and primary date </a:t>
            </a:r>
          </a:p>
          <a:p>
            <a:pPr>
              <a:lnSpc>
                <a:spcPct val="80000"/>
              </a:lnSpc>
            </a:pPr>
            <a:r>
              <a:rPr lang="en-US" altLang="zh-TW" sz="1400" dirty="0">
                <a:ea typeface="新細明體" pitchFamily="18" charset="-120"/>
              </a:rPr>
              <a:t>Supports collation of secondary and primary data </a:t>
            </a:r>
          </a:p>
          <a:p>
            <a:pPr>
              <a:lnSpc>
                <a:spcPct val="80000"/>
              </a:lnSpc>
            </a:pPr>
            <a:r>
              <a:rPr lang="en-US" altLang="zh-TW" sz="1400" dirty="0">
                <a:ea typeface="新細明體" pitchFamily="18" charset="-120"/>
              </a:rPr>
              <a:t>Helps identify key information gaps</a:t>
            </a:r>
          </a:p>
          <a:p>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62829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AU" sz="2400" b="1" dirty="0"/>
              <a:t>Country strategy</a:t>
            </a:r>
          </a:p>
          <a:p>
            <a:pPr>
              <a:spcBef>
                <a:spcPts val="0"/>
              </a:spcBef>
            </a:pPr>
            <a:r>
              <a:rPr lang="en-AU" sz="2400" dirty="0"/>
              <a:t>The HC and HCT formulate the country strategy, relying on a broad consultation. The strategy will be guided by the context.</a:t>
            </a:r>
          </a:p>
          <a:p>
            <a:pPr>
              <a:spcBef>
                <a:spcPts val="0"/>
              </a:spcBef>
            </a:pPr>
            <a:r>
              <a:rPr lang="en-AU" sz="2400" dirty="0"/>
              <a:t>The country strategy will be defined by the strategic objectives for the response and explain how the humanitarian community intends to fulfil those objectives. The objectives will, as much as possible:</a:t>
            </a:r>
          </a:p>
          <a:p>
            <a:pPr lvl="1">
              <a:spcBef>
                <a:spcPts val="0"/>
              </a:spcBef>
            </a:pPr>
            <a:r>
              <a:rPr lang="en-AU" sz="2000" i="1" dirty="0"/>
              <a:t>- be governed by the needs and priorities specified in the HNO</a:t>
            </a:r>
          </a:p>
          <a:p>
            <a:pPr lvl="1">
              <a:spcBef>
                <a:spcPts val="0"/>
              </a:spcBef>
            </a:pPr>
            <a:r>
              <a:rPr lang="en-AU" sz="2000" i="1" dirty="0"/>
              <a:t>- be SMART (specific, measurable, attainable, relevant and time-bound)</a:t>
            </a:r>
          </a:p>
          <a:p>
            <a:pPr lvl="1">
              <a:spcBef>
                <a:spcPts val="0"/>
              </a:spcBef>
            </a:pPr>
            <a:r>
              <a:rPr lang="en-AU" sz="2000" i="1" dirty="0"/>
              <a:t>- be results-based, which is to say they will describe the desired outcomes</a:t>
            </a:r>
          </a:p>
          <a:p>
            <a:pPr marL="0" indent="0">
              <a:spcBef>
                <a:spcPts val="0"/>
              </a:spcBef>
              <a:buNone/>
            </a:pPr>
            <a:r>
              <a:rPr lang="en-AU" sz="2400" b="1" dirty="0"/>
              <a:t>Cluster plans</a:t>
            </a:r>
          </a:p>
          <a:p>
            <a:pPr>
              <a:spcBef>
                <a:spcPts val="0"/>
              </a:spcBef>
            </a:pPr>
            <a:r>
              <a:rPr lang="en-AU" sz="2400" dirty="0"/>
              <a:t>Cluster plans will be prepared after the country strategy, </a:t>
            </a:r>
          </a:p>
          <a:p>
            <a:pPr>
              <a:spcBef>
                <a:spcPts val="0"/>
              </a:spcBef>
            </a:pPr>
            <a:r>
              <a:rPr lang="en-AU" sz="2400" dirty="0"/>
              <a:t>They specify what the clusters will do to contribute to the strategic objectives. </a:t>
            </a:r>
          </a:p>
          <a:p>
            <a:pPr>
              <a:spcBef>
                <a:spcPts val="0"/>
              </a:spcBef>
            </a:pPr>
            <a:r>
              <a:rPr lang="en-AU" sz="2400" dirty="0"/>
              <a:t>They should be specific about their activities, planned outputs and targets. </a:t>
            </a:r>
          </a:p>
          <a:p>
            <a:pPr>
              <a:spcBef>
                <a:spcPts val="0"/>
              </a:spcBef>
            </a:pPr>
            <a:endParaRPr lang="en-AU" sz="2000" dirty="0"/>
          </a:p>
          <a:p>
            <a:pPr marL="0" indent="0">
              <a:spcBef>
                <a:spcPts val="0"/>
              </a:spcBef>
              <a:buNone/>
            </a:pPr>
            <a:r>
              <a:rPr lang="en-AU" sz="2400" b="1" dirty="0"/>
              <a:t>Country strategy</a:t>
            </a:r>
          </a:p>
          <a:p>
            <a:pPr>
              <a:spcBef>
                <a:spcPts val="0"/>
              </a:spcBef>
            </a:pPr>
            <a:r>
              <a:rPr lang="en-AU" sz="2400" dirty="0"/>
              <a:t>The HC and HCT formulate the country strategy, relying on a broad consultation. The strategy will be guided by the context.</a:t>
            </a:r>
          </a:p>
          <a:p>
            <a:pPr>
              <a:spcBef>
                <a:spcPts val="0"/>
              </a:spcBef>
            </a:pPr>
            <a:r>
              <a:rPr lang="en-AU" sz="2400" dirty="0"/>
              <a:t>The country strategy will be defined by the strategic objectives for the response and explain how the humanitarian community intends to fulfil those objectives. The objectives will, as much as possible:</a:t>
            </a:r>
          </a:p>
          <a:p>
            <a:pPr lvl="1">
              <a:spcBef>
                <a:spcPts val="0"/>
              </a:spcBef>
            </a:pPr>
            <a:r>
              <a:rPr lang="en-AU" sz="2000" i="1" dirty="0"/>
              <a:t>- be governed by the needs and priorities specified in the HNO</a:t>
            </a:r>
          </a:p>
          <a:p>
            <a:pPr lvl="1">
              <a:spcBef>
                <a:spcPts val="0"/>
              </a:spcBef>
            </a:pPr>
            <a:r>
              <a:rPr lang="en-AU" sz="2000" i="1" dirty="0"/>
              <a:t>- be SMART (specific, measurable, attainable, relevant and time-bound)</a:t>
            </a:r>
          </a:p>
          <a:p>
            <a:pPr lvl="1">
              <a:spcBef>
                <a:spcPts val="0"/>
              </a:spcBef>
            </a:pPr>
            <a:r>
              <a:rPr lang="en-AU" sz="2000" i="1" dirty="0"/>
              <a:t>- be results-based, which is to say they will describe the desired outcomes</a:t>
            </a:r>
          </a:p>
          <a:p>
            <a:pPr marL="0" indent="0">
              <a:spcBef>
                <a:spcPts val="0"/>
              </a:spcBef>
              <a:buNone/>
            </a:pPr>
            <a:r>
              <a:rPr lang="en-AU" sz="2400" b="1" dirty="0"/>
              <a:t>Cluster plans</a:t>
            </a:r>
          </a:p>
          <a:p>
            <a:pPr>
              <a:spcBef>
                <a:spcPts val="0"/>
              </a:spcBef>
            </a:pPr>
            <a:r>
              <a:rPr lang="en-AU" sz="2400" dirty="0"/>
              <a:t>Cluster plans will be prepared after the country strategy, </a:t>
            </a:r>
          </a:p>
          <a:p>
            <a:pPr>
              <a:spcBef>
                <a:spcPts val="0"/>
              </a:spcBef>
            </a:pPr>
            <a:r>
              <a:rPr lang="en-AU" sz="2400" dirty="0"/>
              <a:t>They specify what the clusters will do to contribute to the strategic objectives. </a:t>
            </a:r>
          </a:p>
          <a:p>
            <a:pPr>
              <a:spcBef>
                <a:spcPts val="0"/>
              </a:spcBef>
            </a:pPr>
            <a:r>
              <a:rPr lang="en-AU" sz="2400" dirty="0"/>
              <a:t>They should be specific about their activities, planned outputs and targets. </a:t>
            </a:r>
          </a:p>
          <a:p>
            <a:pPr>
              <a:spcBef>
                <a:spcPts val="0"/>
              </a:spcBef>
            </a:pPr>
            <a:endParaRPr lang="en-AU" sz="2000" dirty="0"/>
          </a:p>
          <a:p>
            <a:endParaRPr lang="en-US" dirty="0"/>
          </a:p>
        </p:txBody>
      </p:sp>
      <p:sp>
        <p:nvSpPr>
          <p:cNvPr id="4" name="Slide Number Placeholder 3"/>
          <p:cNvSpPr>
            <a:spLocks noGrp="1"/>
          </p:cNvSpPr>
          <p:nvPr>
            <p:ph type="sldNum" sz="quarter" idx="10"/>
          </p:nvPr>
        </p:nvSpPr>
        <p:spPr/>
        <p:txBody>
          <a:bodyPr/>
          <a:lstStyle/>
          <a:p>
            <a:fld id="{CBB243F2-F598-4C28-87D0-1FA6C029F99A}" type="slidenum">
              <a:rPr lang="en-US" smtClean="0"/>
              <a:t>12</a:t>
            </a:fld>
            <a:endParaRPr lang="en-US"/>
          </a:p>
        </p:txBody>
      </p:sp>
    </p:spTree>
    <p:extLst>
      <p:ext uri="{BB962C8B-B14F-4D97-AF65-F5344CB8AC3E}">
        <p14:creationId xmlns:p14="http://schemas.microsoft.com/office/powerpoint/2010/main" val="32905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02045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rebuchet MS" charset="0"/>
              </a:rPr>
              <a:t>Pressure from CLA to select &amp; </a:t>
            </a:r>
            <a:r>
              <a:rPr lang="en-US" dirty="0" err="1">
                <a:latin typeface="Trebuchet MS" charset="0"/>
              </a:rPr>
              <a:t>prioritise</a:t>
            </a:r>
            <a:r>
              <a:rPr lang="en-US" dirty="0">
                <a:latin typeface="Trebuchet MS" charset="0"/>
              </a:rPr>
              <a:t> their own projects</a:t>
            </a:r>
          </a:p>
          <a:p>
            <a:pPr eaLnBrk="1" hangingPunct="1"/>
            <a:r>
              <a:rPr lang="en-US" dirty="0">
                <a:latin typeface="Trebuchet MS" charset="0"/>
              </a:rPr>
              <a:t>Pressure to select and </a:t>
            </a:r>
            <a:r>
              <a:rPr lang="en-US" dirty="0" err="1">
                <a:latin typeface="Trebuchet MS" charset="0"/>
              </a:rPr>
              <a:t>prioritise</a:t>
            </a:r>
            <a:r>
              <a:rPr lang="en-US" dirty="0">
                <a:latin typeface="Trebuchet MS" charset="0"/>
              </a:rPr>
              <a:t> cluster partner projects</a:t>
            </a:r>
          </a:p>
          <a:p>
            <a:pPr eaLnBrk="1" hangingPunct="1"/>
            <a:r>
              <a:rPr lang="en-US" dirty="0">
                <a:latin typeface="Trebuchet MS" charset="0"/>
              </a:rPr>
              <a:t>Pressure from HC to be ‘fair’ </a:t>
            </a:r>
          </a:p>
          <a:p>
            <a:pPr eaLnBrk="1" hangingPunct="1"/>
            <a:r>
              <a:rPr lang="en-US" dirty="0">
                <a:latin typeface="Trebuchet MS" charset="0"/>
              </a:rPr>
              <a:t>Possible “competition” with other cluster priorities</a:t>
            </a:r>
          </a:p>
          <a:p>
            <a:pPr eaLnBrk="1" hangingPunct="1"/>
            <a:r>
              <a:rPr lang="en-US" dirty="0">
                <a:latin typeface="Trebuchet MS" charset="0"/>
              </a:rPr>
              <a:t>Donor pressure/different perception of needs from donors</a:t>
            </a:r>
            <a:endParaRPr lang="en-US" dirty="0"/>
          </a:p>
          <a:p>
            <a:pPr eaLnBrk="1" hangingPunct="1"/>
            <a:endParaRPr lang="en-GB"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33887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sz="1200" kern="1200" dirty="0">
                <a:solidFill>
                  <a:schemeClr val="tx1"/>
                </a:solidFill>
                <a:effectLst/>
                <a:latin typeface="+mn-lt"/>
                <a:ea typeface="+mn-ea"/>
                <a:cs typeface="+mn-cs"/>
              </a:rPr>
              <a:t>These two documents both fall into the category of strategic planning for a humanitarian response. Their usage differs according to the level of depth and details, and the speed with which they are developed. Their monitoring frameworks and reporting/IM products also differ. But they are both designed to address priority needs in a coordinated manner led by the HC and supported by OCHA and the clusters/sectors.</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The two types of response plan each has multiple purposes and audiences including implementation, monitoring, resource mobilisation and advocacy. Both are based on assessed, analysed and prioritized need.</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Clusters are instrumental in bridging the operational and the strategic. The cluster coordinator will need to be a champion of the system and provide support and inputs to cluster partners, the ICCM, OCHA and the HCT.</a:t>
            </a:r>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GB" sz="1200" kern="1200">
                <a:solidFill>
                  <a:schemeClr val="tx1"/>
                </a:solidFill>
                <a:effectLst/>
                <a:latin typeface="+mn-lt"/>
                <a:ea typeface="+mn-ea"/>
                <a:cs typeface="+mn-cs"/>
              </a:rPr>
              <a:t>More importantly, the cluster coordinator will need to be an advocate for the needs and priorities of affected people, and of partners to ensure resources are allocated and distributed consistently with the </a:t>
            </a:r>
            <a:r>
              <a:rPr lang="en-GB" sz="1200" b="1" kern="1200">
                <a:solidFill>
                  <a:schemeClr val="tx1"/>
                </a:solidFill>
                <a:effectLst/>
                <a:latin typeface="+mn-lt"/>
                <a:ea typeface="+mn-ea"/>
                <a:cs typeface="+mn-cs"/>
              </a:rPr>
              <a:t>principle of impartiality</a:t>
            </a:r>
            <a:r>
              <a:rPr lang="en-GB" sz="1200"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2738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300443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540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0632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510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084520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Tree>
    <p:extLst>
      <p:ext uri="{BB962C8B-B14F-4D97-AF65-F5344CB8AC3E}">
        <p14:creationId xmlns:p14="http://schemas.microsoft.com/office/powerpoint/2010/main" val="36318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919330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3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5500108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72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4811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3834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1991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19/11/2019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3">
            <a:extLst>
              <a:ext uri="{FF2B5EF4-FFF2-40B4-BE49-F238E27FC236}">
                <a16:creationId xmlns:a16="http://schemas.microsoft.com/office/drawing/2014/main" id="{AD0FABB5-6F6C-4264-9440-9E776460814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66105" y="6369562"/>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96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3.4 Strategy Development </a:t>
            </a:r>
          </a:p>
        </p:txBody>
      </p:sp>
    </p:spTree>
    <p:extLst>
      <p:ext uri="{BB962C8B-B14F-4D97-AF65-F5344CB8AC3E}">
        <p14:creationId xmlns:p14="http://schemas.microsoft.com/office/powerpoint/2010/main" val="182823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546061" cy="6017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rot="1645113">
            <a:off x="7225643" y="342172"/>
            <a:ext cx="1628779" cy="584775"/>
          </a:xfrm>
          <a:prstGeom prst="rect">
            <a:avLst/>
          </a:prstGeom>
          <a:solidFill>
            <a:schemeClr val="accent3">
              <a:lumMod val="20000"/>
              <a:lumOff val="80000"/>
            </a:schemeClr>
          </a:solidFill>
        </p:spPr>
        <p:txBody>
          <a:bodyPr wrap="non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Optional</a:t>
            </a:r>
          </a:p>
        </p:txBody>
      </p:sp>
      <p:sp>
        <p:nvSpPr>
          <p:cNvPr id="5" name="Rectangle 4"/>
          <p:cNvSpPr/>
          <p:nvPr/>
        </p:nvSpPr>
        <p:spPr>
          <a:xfrm>
            <a:off x="3743885" y="5931054"/>
            <a:ext cx="3302571" cy="584775"/>
          </a:xfrm>
          <a:prstGeom prst="rect">
            <a:avLst/>
          </a:prstGeom>
          <a:solidFill>
            <a:schemeClr val="accent3">
              <a:lumMod val="20000"/>
              <a:lumOff val="80000"/>
            </a:schemeClr>
          </a:solidFill>
        </p:spPr>
        <p:txBody>
          <a:bodyPr wrap="none" lIns="91440" tIns="45720" rIns="91440" bIns="45720">
            <a:spAutoFit/>
          </a:bodyPr>
          <a:lstStyle/>
          <a:p>
            <a:pPr algn="ctr"/>
            <a:r>
              <a:rPr lang="en-US" sz="3200" dirty="0">
                <a:ln w="0"/>
                <a:solidFill>
                  <a:srgbClr val="4F81BD"/>
                </a:solidFill>
                <a:effectLst>
                  <a:outerShdw blurRad="38100" dist="25400" dir="5400000" algn="ctr" rotWithShape="0">
                    <a:srgbClr val="6E747A">
                      <a:alpha val="43000"/>
                    </a:srgbClr>
                  </a:outerShdw>
                </a:effectLst>
              </a:rPr>
              <a:t>Useful for analysis</a:t>
            </a:r>
          </a:p>
        </p:txBody>
      </p:sp>
      <p:sp>
        <p:nvSpPr>
          <p:cNvPr id="6" name="TextBox 5"/>
          <p:cNvSpPr txBox="1"/>
          <p:nvPr/>
        </p:nvSpPr>
        <p:spPr>
          <a:xfrm>
            <a:off x="2051720" y="1916832"/>
            <a:ext cx="5112568" cy="1754327"/>
          </a:xfrm>
          <a:prstGeom prst="rect">
            <a:avLst/>
          </a:prstGeom>
          <a:solidFill>
            <a:srgbClr val="FFFF00"/>
          </a:solidFill>
        </p:spPr>
        <p:txBody>
          <a:bodyPr wrap="square" rtlCol="0">
            <a:spAutoFit/>
          </a:bodyPr>
          <a:lstStyle/>
          <a:p>
            <a:r>
              <a:rPr lang="fr-CH" dirty="0">
                <a:solidFill>
                  <a:prstClr val="black"/>
                </a:solidFill>
              </a:rPr>
              <a:t>In the original training this is an optional slide, but the types of questions in MIRA could be a good reminder of the analysis phase.</a:t>
            </a:r>
          </a:p>
          <a:p>
            <a:endParaRPr lang="fr-CH" dirty="0">
              <a:solidFill>
                <a:prstClr val="black"/>
              </a:solidFill>
            </a:endParaRPr>
          </a:p>
          <a:p>
            <a:r>
              <a:rPr lang="fr-CH" dirty="0">
                <a:solidFill>
                  <a:prstClr val="black"/>
                </a:solidFill>
              </a:rPr>
              <a:t>Also could include some additional IM references around analysis?</a:t>
            </a:r>
            <a:endParaRPr lang="en-US" dirty="0">
              <a:solidFill>
                <a:prstClr val="black"/>
              </a:solidFill>
            </a:endParaRPr>
          </a:p>
        </p:txBody>
      </p:sp>
    </p:spTree>
    <p:extLst>
      <p:ext uri="{BB962C8B-B14F-4D97-AF65-F5344CB8AC3E}">
        <p14:creationId xmlns:p14="http://schemas.microsoft.com/office/powerpoint/2010/main" val="236452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776" y="1844824"/>
            <a:ext cx="9505056" cy="3841885"/>
          </a:xfrm>
          <a:prstGeom prst="rect">
            <a:avLst/>
          </a:prstGeom>
        </p:spPr>
      </p:pic>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Development of the HRP</a:t>
            </a:r>
          </a:p>
        </p:txBody>
      </p:sp>
    </p:spTree>
    <p:extLst>
      <p:ext uri="{BB962C8B-B14F-4D97-AF65-F5344CB8AC3E}">
        <p14:creationId xmlns:p14="http://schemas.microsoft.com/office/powerpoint/2010/main" val="84486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961" y="1143000"/>
            <a:ext cx="9000492" cy="5094312"/>
          </a:xfrm>
          <a:ln>
            <a:solidFill>
              <a:schemeClr val="tx1"/>
            </a:solidFill>
          </a:ln>
        </p:spPr>
        <p:txBody>
          <a:bodyPr>
            <a:noAutofit/>
          </a:bodyPr>
          <a:lstStyle/>
          <a:p>
            <a:pPr marL="0" indent="0">
              <a:spcBef>
                <a:spcPts val="0"/>
              </a:spcBef>
              <a:buNone/>
            </a:pPr>
            <a:r>
              <a:rPr lang="en-AU" sz="2200" b="1" dirty="0"/>
              <a:t>Country strategy</a:t>
            </a:r>
          </a:p>
          <a:p>
            <a:pPr>
              <a:spcBef>
                <a:spcPts val="0"/>
              </a:spcBef>
            </a:pPr>
            <a:r>
              <a:rPr lang="en-AU" sz="2200" dirty="0"/>
              <a:t>The HC and HCT formulate the country strategy</a:t>
            </a:r>
          </a:p>
          <a:p>
            <a:pPr>
              <a:spcBef>
                <a:spcPts val="0"/>
              </a:spcBef>
            </a:pPr>
            <a:r>
              <a:rPr lang="en-AU" sz="2200" dirty="0"/>
              <a:t>It is defined by the strategic objectives for the response and explains how the objectives will be fulfilled. </a:t>
            </a:r>
          </a:p>
          <a:p>
            <a:pPr>
              <a:spcBef>
                <a:spcPts val="0"/>
              </a:spcBef>
            </a:pPr>
            <a:r>
              <a:rPr lang="en-AU" sz="2200" dirty="0"/>
              <a:t>The objectives will, as much as possible:</a:t>
            </a:r>
          </a:p>
          <a:p>
            <a:pPr lvl="1">
              <a:spcBef>
                <a:spcPts val="0"/>
              </a:spcBef>
            </a:pPr>
            <a:r>
              <a:rPr lang="en-AU" sz="2200" i="1" dirty="0"/>
              <a:t>- be governed by the needs and priorities specified in the HNO</a:t>
            </a:r>
          </a:p>
          <a:p>
            <a:pPr lvl="1">
              <a:spcBef>
                <a:spcPts val="0"/>
              </a:spcBef>
            </a:pPr>
            <a:r>
              <a:rPr lang="en-AU" sz="2200" i="1" dirty="0"/>
              <a:t>- be SMART (specific, measurable, attainable, relevant and time-bound)</a:t>
            </a:r>
          </a:p>
          <a:p>
            <a:pPr lvl="1">
              <a:spcBef>
                <a:spcPts val="0"/>
              </a:spcBef>
            </a:pPr>
            <a:r>
              <a:rPr lang="en-AU" sz="2200" i="1" dirty="0"/>
              <a:t>- be results-based, which is to say they will describe the desired outcomes</a:t>
            </a:r>
          </a:p>
          <a:p>
            <a:pPr marL="0" indent="0">
              <a:spcBef>
                <a:spcPts val="0"/>
              </a:spcBef>
              <a:buNone/>
            </a:pPr>
            <a:r>
              <a:rPr lang="en-AU" sz="2200" b="1" dirty="0"/>
              <a:t>Cluster plans</a:t>
            </a:r>
          </a:p>
          <a:p>
            <a:pPr>
              <a:spcBef>
                <a:spcPts val="0"/>
              </a:spcBef>
            </a:pPr>
            <a:r>
              <a:rPr lang="en-AU" sz="2200" dirty="0"/>
              <a:t>Cluster plans will be prepared after the country strategy, </a:t>
            </a:r>
          </a:p>
          <a:p>
            <a:pPr>
              <a:spcBef>
                <a:spcPts val="0"/>
              </a:spcBef>
            </a:pPr>
            <a:r>
              <a:rPr lang="en-AU" sz="2200" dirty="0"/>
              <a:t>They specify what the clusters will do to contribute to the strategic objectives. </a:t>
            </a:r>
          </a:p>
          <a:p>
            <a:pPr>
              <a:spcBef>
                <a:spcPts val="0"/>
              </a:spcBef>
            </a:pPr>
            <a:r>
              <a:rPr lang="en-AU" sz="2200" dirty="0"/>
              <a:t>They should be specific about their activities, planned outputs and targets. </a:t>
            </a:r>
          </a:p>
          <a:p>
            <a:pPr>
              <a:spcBef>
                <a:spcPts val="0"/>
              </a:spcBef>
            </a:pPr>
            <a:endParaRPr lang="en-AU" sz="2000" dirty="0"/>
          </a:p>
          <a:p>
            <a:pPr>
              <a:spcBef>
                <a:spcPts val="0"/>
              </a:spcBef>
            </a:pPr>
            <a:endParaRPr lang="en-AU" sz="2000" dirty="0"/>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Strategic and Cluster Objectives</a:t>
            </a:r>
          </a:p>
        </p:txBody>
      </p:sp>
    </p:spTree>
    <p:extLst>
      <p:ext uri="{BB962C8B-B14F-4D97-AF65-F5344CB8AC3E}">
        <p14:creationId xmlns:p14="http://schemas.microsoft.com/office/powerpoint/2010/main" val="283069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900"/>
          <a:stretch/>
        </p:blipFill>
        <p:spPr>
          <a:xfrm>
            <a:off x="107504" y="1320355"/>
            <a:ext cx="7560840" cy="5421013"/>
          </a:xfrm>
          <a:prstGeom prst="rect">
            <a:avLst/>
          </a:prstGeom>
        </p:spPr>
      </p:pic>
      <p:sp>
        <p:nvSpPr>
          <p:cNvPr id="5" name="TextBox 4"/>
          <p:cNvSpPr txBox="1"/>
          <p:nvPr/>
        </p:nvSpPr>
        <p:spPr>
          <a:xfrm>
            <a:off x="1979712" y="3501008"/>
            <a:ext cx="5472608" cy="369333"/>
          </a:xfrm>
          <a:prstGeom prst="rect">
            <a:avLst/>
          </a:prstGeom>
          <a:solidFill>
            <a:schemeClr val="bg1"/>
          </a:solidFill>
          <a:ln w="28575">
            <a:solidFill>
              <a:srgbClr val="808285"/>
            </a:solidFill>
          </a:ln>
        </p:spPr>
        <p:txBody>
          <a:bodyPr wrap="square" rtlCol="0">
            <a:spAutoFit/>
          </a:bodyPr>
          <a:lstStyle/>
          <a:p>
            <a:pPr algn="ctr"/>
            <a:r>
              <a:rPr lang="en-AU" b="1" dirty="0">
                <a:solidFill>
                  <a:srgbClr val="F79646">
                    <a:lumMod val="50000"/>
                  </a:srgbClr>
                </a:solidFill>
                <a:latin typeface="Arial" panose="020B0604020202020204" pitchFamily="34" charset="0"/>
                <a:cs typeface="Arial" panose="020B0604020202020204" pitchFamily="34" charset="0"/>
              </a:rPr>
              <a:t>HUMANITARIAN RESPONSE PLAN</a:t>
            </a: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HRP Structure</a:t>
            </a:r>
          </a:p>
        </p:txBody>
      </p:sp>
    </p:spTree>
    <p:extLst>
      <p:ext uri="{BB962C8B-B14F-4D97-AF65-F5344CB8AC3E}">
        <p14:creationId xmlns:p14="http://schemas.microsoft.com/office/powerpoint/2010/main" val="310788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Costing of Cluster Response Plan</a:t>
            </a:r>
          </a:p>
        </p:txBody>
      </p:sp>
      <p:sp>
        <p:nvSpPr>
          <p:cNvPr id="7" name="Content Placeholder 2"/>
          <p:cNvSpPr txBox="1">
            <a:spLocks/>
          </p:cNvSpPr>
          <p:nvPr/>
        </p:nvSpPr>
        <p:spPr>
          <a:xfrm>
            <a:off x="539552" y="1268760"/>
            <a:ext cx="8229600" cy="468052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a:t>Project-based costing:</a:t>
            </a:r>
          </a:p>
          <a:p>
            <a:r>
              <a:rPr lang="en-AU" sz="1800" dirty="0"/>
              <a:t>The clusters/sectors identify humanitarian activities, with indicators and targets in line with the strategic objectives and present them in the cluster/sector response plans of the HRP. </a:t>
            </a:r>
          </a:p>
          <a:p>
            <a:r>
              <a:rPr lang="en-AU" sz="1800" dirty="0"/>
              <a:t>All cluster/sector members submit their projects, including project budgets, through the online project system (OPS) database. </a:t>
            </a:r>
          </a:p>
          <a:p>
            <a:r>
              <a:rPr lang="en-AU" sz="1800" dirty="0"/>
              <a:t>The SAG or the Project Review Committee </a:t>
            </a:r>
            <a:r>
              <a:rPr lang="en-AU" sz="1800"/>
              <a:t>(PRC) vets </a:t>
            </a:r>
            <a:r>
              <a:rPr lang="en-AU" sz="1800" dirty="0"/>
              <a:t>projects according to an agreed timeline and criteria, and all projects are subsequently submitted to the HC for final approval. </a:t>
            </a:r>
          </a:p>
          <a:p>
            <a:r>
              <a:rPr lang="en-AU" sz="1800" dirty="0"/>
              <a:t>The total sector budgets are calculated as the sum of the approved project budgets. The total budget, as listed in the HRP and financial tracking service (FTS), is the sum of all sector budgets. </a:t>
            </a:r>
          </a:p>
          <a:p>
            <a:r>
              <a:rPr lang="en-AU" sz="1800" dirty="0"/>
              <a:t>Main responsibility for costing lies with cluster partners which the responsibilities for vetting process lies with the Clusters, the SAG or the PRC.</a:t>
            </a:r>
            <a:endParaRPr lang="en-AU" sz="1600" i="1" dirty="0"/>
          </a:p>
        </p:txBody>
      </p:sp>
    </p:spTree>
    <p:extLst>
      <p:ext uri="{BB962C8B-B14F-4D97-AF65-F5344CB8AC3E}">
        <p14:creationId xmlns:p14="http://schemas.microsoft.com/office/powerpoint/2010/main" val="286239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Costing of Cluster Response Plan</a:t>
            </a:r>
          </a:p>
        </p:txBody>
      </p:sp>
      <p:sp>
        <p:nvSpPr>
          <p:cNvPr id="7" name="Content Placeholder 2"/>
          <p:cNvSpPr txBox="1">
            <a:spLocks/>
          </p:cNvSpPr>
          <p:nvPr/>
        </p:nvSpPr>
        <p:spPr>
          <a:xfrm>
            <a:off x="539552" y="1268760"/>
            <a:ext cx="8229600" cy="5040560"/>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800" b="1" dirty="0"/>
              <a:t>Activity-based costing:</a:t>
            </a:r>
          </a:p>
          <a:p>
            <a:pPr marL="0" indent="0">
              <a:buFont typeface="Arial" pitchFamily="34" charset="0"/>
              <a:buNone/>
            </a:pPr>
            <a:r>
              <a:rPr lang="en-AU" sz="1800" dirty="0"/>
              <a:t>Activity-based costing for humanitarian appeals refers to a method of estimating overall resource needs for a humanitarian response plan (HRP), using average costs per sectoral activity, per person served, or per item delivered in line with the humanitarian needs overview (HNO) and the country’s strategic objectives.</a:t>
            </a:r>
          </a:p>
          <a:p>
            <a:r>
              <a:rPr lang="en-AU" sz="1800" dirty="0"/>
              <a:t>The costs per sector are determined on a unit cost per person per type of activity; sectors identify humanitarian activities, with indicators and targets, and present these in the sector response plans. </a:t>
            </a:r>
          </a:p>
          <a:p>
            <a:r>
              <a:rPr lang="en-AU" sz="1800" dirty="0"/>
              <a:t>Cluster/sectors must decide whether activities/services identified are grouped by intervention area (e.g. higher level outputs) and costed at this level, or whether smaller supporting activities under each intervention area (e.g. training, facilities repair, service operation) are costed separately.  </a:t>
            </a:r>
          </a:p>
          <a:p>
            <a:r>
              <a:rPr lang="en-AU" sz="1800" dirty="0"/>
              <a:t>For each planned activity, an estimate budget is established, using an activity-based costing method, and these sector budgets form the total HRP budget. Projects are not vetted, nor registered in OPS. </a:t>
            </a:r>
          </a:p>
          <a:p>
            <a:r>
              <a:rPr lang="en-AU" sz="1800" dirty="0"/>
              <a:t>The responsibility for costing lies with the clusters, less with the cluster partners, however, the agreement on standard costs to be applied has to be agreed by all, which in the case of nutrition is not possible as for a number of interventions, there are no standardized costs.</a:t>
            </a:r>
          </a:p>
        </p:txBody>
      </p:sp>
    </p:spTree>
    <p:extLst>
      <p:ext uri="{BB962C8B-B14F-4D97-AF65-F5344CB8AC3E}">
        <p14:creationId xmlns:p14="http://schemas.microsoft.com/office/powerpoint/2010/main" val="108988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C1D1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p:nvSpPr>
        <p:spPr>
          <a:xfrm>
            <a:off x="827584" y="656692"/>
            <a:ext cx="7488832" cy="55446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3200" dirty="0">
                <a:solidFill>
                  <a:prstClr val="black"/>
                </a:solidFill>
              </a:rPr>
              <a:t>What is the role of a NCC in drafting the HRP?</a:t>
            </a:r>
          </a:p>
          <a:p>
            <a:endParaRPr lang="en-GB" sz="3200" dirty="0">
              <a:solidFill>
                <a:prstClr val="black"/>
              </a:solidFill>
            </a:endParaRPr>
          </a:p>
          <a:p>
            <a:pPr marL="342900" indent="-342900">
              <a:buFont typeface="Arial" panose="020B0604020202020204" pitchFamily="34" charset="0"/>
              <a:buChar char="•"/>
            </a:pPr>
            <a:r>
              <a:rPr lang="en-GB" sz="3200" dirty="0">
                <a:solidFill>
                  <a:prstClr val="black"/>
                </a:solidFill>
              </a:rPr>
              <a:t>How could a NCC ensure Cluster partners are engaged in this process?</a:t>
            </a:r>
          </a:p>
        </p:txBody>
      </p:sp>
      <p:sp>
        <p:nvSpPr>
          <p:cNvPr id="4" name="Title 5"/>
          <p:cNvSpPr txBox="1">
            <a:spLocks/>
          </p:cNvSpPr>
          <p:nvPr/>
        </p:nvSpPr>
        <p:spPr>
          <a:xfrm>
            <a:off x="1007604" y="955278"/>
            <a:ext cx="7128792" cy="1143000"/>
          </a:xfrm>
          <a:prstGeom prst="rect">
            <a:avLst/>
          </a:prstGeom>
        </p:spPr>
        <p:txBody>
          <a:bodyP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GB" b="1" dirty="0">
                <a:solidFill>
                  <a:prstClr val="black"/>
                </a:solidFill>
                <a:latin typeface="Calibri"/>
              </a:rPr>
              <a:t>Discuss</a:t>
            </a:r>
          </a:p>
        </p:txBody>
      </p:sp>
    </p:spTree>
    <p:extLst>
      <p:ext uri="{BB962C8B-B14F-4D97-AF65-F5344CB8AC3E}">
        <p14:creationId xmlns:p14="http://schemas.microsoft.com/office/powerpoint/2010/main" val="17260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4294967295"/>
          </p:nvPr>
        </p:nvSpPr>
        <p:spPr>
          <a:xfrm>
            <a:off x="5291029" y="1660213"/>
            <a:ext cx="3870325" cy="639763"/>
          </a:xfrm>
          <a:prstGeom prst="rect">
            <a:avLst/>
          </a:prstGeom>
          <a:solidFill>
            <a:schemeClr val="accent3">
              <a:lumMod val="60000"/>
              <a:lumOff val="40000"/>
            </a:schemeClr>
          </a:solidFill>
        </p:spPr>
        <p:txBody>
          <a:bodyPr>
            <a:noAutofit/>
          </a:bodyPr>
          <a:lstStyle/>
          <a:p>
            <a:pPr marL="0" indent="0">
              <a:buNone/>
            </a:pPr>
            <a:r>
              <a:rPr lang="en-US" sz="3600" dirty="0">
                <a:solidFill>
                  <a:schemeClr val="bg1"/>
                </a:solidFill>
                <a:effectLst>
                  <a:outerShdw blurRad="38100" dist="38100" dir="2700000" algn="tl">
                    <a:srgbClr val="000000"/>
                  </a:outerShdw>
                </a:effectLst>
                <a:latin typeface="Century Gothic" charset="0"/>
              </a:rPr>
              <a:t> Essentials</a:t>
            </a:r>
            <a:endParaRPr lang="en-GB" sz="3600" dirty="0">
              <a:solidFill>
                <a:schemeClr val="bg1"/>
              </a:solidFill>
              <a:effectLst>
                <a:outerShdw blurRad="38100" dist="38100" dir="2700000" algn="tl">
                  <a:srgbClr val="000000"/>
                </a:outerShdw>
              </a:effectLst>
              <a:latin typeface="Century Gothic" charset="0"/>
            </a:endParaRPr>
          </a:p>
        </p:txBody>
      </p:sp>
      <p:sp>
        <p:nvSpPr>
          <p:cNvPr id="8" name="Rectangle 3"/>
          <p:cNvSpPr>
            <a:spLocks noGrp="1" noChangeArrowheads="1"/>
          </p:cNvSpPr>
          <p:nvPr>
            <p:ph type="body" idx="4294967295"/>
          </p:nvPr>
        </p:nvSpPr>
        <p:spPr>
          <a:xfrm>
            <a:off x="17354" y="1660213"/>
            <a:ext cx="3522663" cy="639763"/>
          </a:xfrm>
          <a:prstGeom prst="rect">
            <a:avLst/>
          </a:prstGeom>
          <a:solidFill>
            <a:srgbClr val="FF0000"/>
          </a:solidFill>
        </p:spPr>
        <p:txBody>
          <a:bodyPr>
            <a:normAutofit/>
          </a:bodyPr>
          <a:lstStyle/>
          <a:p>
            <a:pPr marL="0" indent="0" eaLnBrk="1" hangingPunct="1">
              <a:lnSpc>
                <a:spcPct val="90000"/>
              </a:lnSpc>
              <a:buClr>
                <a:srgbClr val="FF0000"/>
              </a:buClr>
              <a:buSzPct val="110000"/>
              <a:buNone/>
            </a:pPr>
            <a:r>
              <a:rPr lang="en-US" sz="3600" dirty="0">
                <a:solidFill>
                  <a:schemeClr val="bg1"/>
                </a:solidFill>
                <a:effectLst>
                  <a:outerShdw blurRad="38100" dist="38100" dir="2700000" algn="tl">
                    <a:srgbClr val="000000"/>
                  </a:outerShdw>
                </a:effectLst>
              </a:rPr>
              <a:t> Constraints</a:t>
            </a:r>
            <a:endParaRPr lang="en-GB" sz="3600" dirty="0">
              <a:solidFill>
                <a:schemeClr val="bg1"/>
              </a:solidFill>
              <a:effectLst>
                <a:outerShdw blurRad="38100" dist="38100" dir="2700000" algn="tl">
                  <a:srgbClr val="000000"/>
                </a:outerShdw>
              </a:effectLst>
            </a:endParaRPr>
          </a:p>
        </p:txBody>
      </p:sp>
      <p:sp>
        <p:nvSpPr>
          <p:cNvPr id="5" name="Rectangle 3"/>
          <p:cNvSpPr txBox="1">
            <a:spLocks noChangeArrowheads="1"/>
          </p:cNvSpPr>
          <p:nvPr/>
        </p:nvSpPr>
        <p:spPr>
          <a:xfrm>
            <a:off x="499032" y="2518416"/>
            <a:ext cx="8305800" cy="328739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800" dirty="0">
              <a:solidFill>
                <a:prstClr val="black"/>
              </a:solidFill>
            </a:endParaRPr>
          </a:p>
          <a:p>
            <a:pPr marL="0" indent="0">
              <a:buFont typeface="Arial" pitchFamily="34" charset="0"/>
              <a:buNone/>
              <a:defRPr/>
            </a:pPr>
            <a:endParaRPr lang="en-US" dirty="0">
              <a:solidFill>
                <a:prstClr val="black"/>
              </a:solidFill>
            </a:endParaRPr>
          </a:p>
        </p:txBody>
      </p:sp>
      <p:sp>
        <p:nvSpPr>
          <p:cNvPr id="9" name="Content Placeholder 3"/>
          <p:cNvSpPr txBox="1">
            <a:spLocks/>
          </p:cNvSpPr>
          <p:nvPr/>
        </p:nvSpPr>
        <p:spPr>
          <a:xfrm>
            <a:off x="251520" y="2420888"/>
            <a:ext cx="3522073" cy="35583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FF0000"/>
              </a:buClr>
              <a:buSzPct val="110000"/>
              <a:buFont typeface="Wingdings" charset="2"/>
              <a:buChar char="û"/>
            </a:pPr>
            <a:r>
              <a:rPr lang="en-US" sz="1800" dirty="0">
                <a:solidFill>
                  <a:prstClr val="black"/>
                </a:solidFill>
              </a:rPr>
              <a:t>Plans become outdated</a:t>
            </a:r>
          </a:p>
          <a:p>
            <a:pPr>
              <a:lnSpc>
                <a:spcPct val="90000"/>
              </a:lnSpc>
              <a:buClr>
                <a:srgbClr val="FF0000"/>
              </a:buClr>
              <a:buSzPct val="110000"/>
              <a:buFont typeface="Wingdings" charset="2"/>
              <a:buChar char="û"/>
            </a:pPr>
            <a:r>
              <a:rPr lang="en-US" sz="1800">
                <a:solidFill>
                  <a:prstClr val="black"/>
                </a:solidFill>
              </a:rPr>
              <a:t>Inaccurate</a:t>
            </a:r>
            <a:endParaRPr lang="en-US" sz="1800" dirty="0">
              <a:solidFill>
                <a:prstClr val="black"/>
              </a:solidFill>
            </a:endParaRPr>
          </a:p>
          <a:p>
            <a:pPr>
              <a:lnSpc>
                <a:spcPct val="90000"/>
              </a:lnSpc>
              <a:buClr>
                <a:srgbClr val="FF0000"/>
              </a:buClr>
              <a:buSzPct val="110000"/>
              <a:buFont typeface="Wingdings" charset="2"/>
              <a:buChar char="û"/>
            </a:pPr>
            <a:r>
              <a:rPr lang="en-US" sz="1800" dirty="0">
                <a:solidFill>
                  <a:prstClr val="black"/>
                </a:solidFill>
              </a:rPr>
              <a:t>Differing mandates &amp; capacities of partners </a:t>
            </a:r>
          </a:p>
          <a:p>
            <a:pPr>
              <a:lnSpc>
                <a:spcPct val="90000"/>
              </a:lnSpc>
              <a:buClr>
                <a:srgbClr val="FF0000"/>
              </a:buClr>
              <a:buSzPct val="110000"/>
              <a:buFont typeface="Wingdings" charset="2"/>
              <a:buChar char="û"/>
            </a:pPr>
            <a:r>
              <a:rPr lang="en-US" sz="1800" dirty="0">
                <a:solidFill>
                  <a:prstClr val="black"/>
                </a:solidFill>
              </a:rPr>
              <a:t>Seen as biased in favor of particular agencies/CLA</a:t>
            </a:r>
          </a:p>
          <a:p>
            <a:pPr>
              <a:lnSpc>
                <a:spcPct val="90000"/>
              </a:lnSpc>
              <a:buClr>
                <a:srgbClr val="FF0000"/>
              </a:buClr>
              <a:buSzPct val="110000"/>
              <a:buFont typeface="Wingdings" charset="2"/>
              <a:buChar char="û"/>
            </a:pPr>
            <a:r>
              <a:rPr lang="en-US" sz="1800" dirty="0">
                <a:solidFill>
                  <a:prstClr val="black"/>
                </a:solidFill>
              </a:rPr>
              <a:t>Unrealistic</a:t>
            </a:r>
          </a:p>
          <a:p>
            <a:pPr>
              <a:lnSpc>
                <a:spcPct val="90000"/>
              </a:lnSpc>
              <a:buClr>
                <a:srgbClr val="FF0000"/>
              </a:buClr>
              <a:buSzPct val="110000"/>
              <a:buFont typeface="Wingdings" charset="2"/>
              <a:buChar char="û"/>
            </a:pPr>
            <a:r>
              <a:rPr lang="en-US" sz="1800" dirty="0">
                <a:solidFill>
                  <a:prstClr val="black"/>
                </a:solidFill>
              </a:rPr>
              <a:t>Donor pressure might influence contents</a:t>
            </a:r>
          </a:p>
        </p:txBody>
      </p:sp>
      <p:sp>
        <p:nvSpPr>
          <p:cNvPr id="10" name="Content Placeholder 5"/>
          <p:cNvSpPr txBox="1">
            <a:spLocks/>
          </p:cNvSpPr>
          <p:nvPr/>
        </p:nvSpPr>
        <p:spPr>
          <a:xfrm>
            <a:off x="5102225" y="2564904"/>
            <a:ext cx="4041775" cy="281317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3863">
              <a:buClr>
                <a:srgbClr val="00B050"/>
              </a:buClr>
              <a:buFont typeface="Wingdings" panose="05000000000000000000" pitchFamily="2" charset="2"/>
              <a:buChar char="ü"/>
              <a:defRPr/>
            </a:pPr>
            <a:r>
              <a:rPr lang="en-GB" sz="1800" dirty="0">
                <a:solidFill>
                  <a:prstClr val="black"/>
                </a:solidFill>
              </a:rPr>
              <a:t>Equitable representation on advisory group (SAG or other structure, such as a Steering Committee)</a:t>
            </a:r>
          </a:p>
          <a:p>
            <a:pPr marL="423863">
              <a:buClr>
                <a:srgbClr val="00B050"/>
              </a:buClr>
              <a:buFont typeface="Wingdings" panose="05000000000000000000" pitchFamily="2" charset="2"/>
              <a:buChar char="ü"/>
              <a:defRPr/>
            </a:pPr>
            <a:r>
              <a:rPr lang="en-GB" sz="1800" dirty="0">
                <a:solidFill>
                  <a:prstClr val="black"/>
                </a:solidFill>
              </a:rPr>
              <a:t> Evidence-based decisions</a:t>
            </a:r>
          </a:p>
          <a:p>
            <a:pPr marL="423863">
              <a:buClr>
                <a:srgbClr val="00B050"/>
              </a:buClr>
              <a:buFont typeface="Wingdings" panose="05000000000000000000" pitchFamily="2" charset="2"/>
              <a:buChar char="ü"/>
              <a:defRPr/>
            </a:pPr>
            <a:r>
              <a:rPr lang="en-GB" sz="1800" dirty="0">
                <a:solidFill>
                  <a:prstClr val="black"/>
                </a:solidFill>
              </a:rPr>
              <a:t> Regular consultation</a:t>
            </a:r>
          </a:p>
          <a:p>
            <a:pPr marL="423863">
              <a:buClr>
                <a:srgbClr val="00B050"/>
              </a:buClr>
              <a:buFont typeface="Wingdings" panose="05000000000000000000" pitchFamily="2" charset="2"/>
              <a:buChar char="ü"/>
              <a:defRPr/>
            </a:pPr>
            <a:r>
              <a:rPr lang="en-GB" sz="1800" dirty="0">
                <a:solidFill>
                  <a:prstClr val="black"/>
                </a:solidFill>
              </a:rPr>
              <a:t> Continuous review and modification</a:t>
            </a:r>
          </a:p>
          <a:p>
            <a:pPr marL="423863">
              <a:buClr>
                <a:srgbClr val="00B050"/>
              </a:buClr>
              <a:buFont typeface="Wingdings" panose="05000000000000000000" pitchFamily="2" charset="2"/>
              <a:buChar char="ü"/>
              <a:defRPr/>
            </a:pPr>
            <a:r>
              <a:rPr lang="en-GB" sz="1800" dirty="0">
                <a:solidFill>
                  <a:prstClr val="black"/>
                </a:solidFill>
              </a:rPr>
              <a:t> Flexible, realistic and appropriate</a:t>
            </a:r>
            <a:endParaRPr lang="fr-FR" sz="1800" dirty="0">
              <a:solidFill>
                <a:prstClr val="black"/>
              </a:solidFill>
            </a:endParaRPr>
          </a:p>
        </p:txBody>
      </p:sp>
      <p:sp>
        <p:nvSpPr>
          <p:cNvPr id="11"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Making It Work</a:t>
            </a:r>
          </a:p>
        </p:txBody>
      </p:sp>
    </p:spTree>
    <p:extLst>
      <p:ext uri="{BB962C8B-B14F-4D97-AF65-F5344CB8AC3E}">
        <p14:creationId xmlns:p14="http://schemas.microsoft.com/office/powerpoint/2010/main" val="41583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Key Messages</a:t>
            </a:r>
          </a:p>
        </p:txBody>
      </p:sp>
      <p:sp>
        <p:nvSpPr>
          <p:cNvPr id="2" name="Rectangle 1"/>
          <p:cNvSpPr/>
          <p:nvPr/>
        </p:nvSpPr>
        <p:spPr>
          <a:xfrm>
            <a:off x="395536" y="1628800"/>
            <a:ext cx="8568952" cy="4524315"/>
          </a:xfrm>
          <a:prstGeom prst="rect">
            <a:avLst/>
          </a:prstGeom>
        </p:spPr>
        <p:txBody>
          <a:bodyPr wrap="square">
            <a:spAutoFit/>
          </a:bodyPr>
          <a:lstStyle/>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Flash Appeal and HRP are strategic planning documents for a humanitarian response.</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They both designed to address priority needs in a coordinated manner led by the HC and supported by OCHA and the clusters/sectors.</a:t>
            </a:r>
            <a:r>
              <a:rPr lang="en-CA"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Both are based on assessed, analysed and prioritized need.</a:t>
            </a:r>
            <a:r>
              <a:rPr lang="en-CA" sz="2400" dirty="0">
                <a:ea typeface="Times New Roman" panose="02020603050405020304" pitchFamily="18" charset="0"/>
                <a:cs typeface="Times New Roman" panose="02020603050405020304" pitchFamily="18" charset="0"/>
              </a:rPr>
              <a:t> </a:t>
            </a:r>
            <a:endParaRPr lang="en-US" sz="2400" dirty="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Clusters are instrumental in bridging the operational and the strategic.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GB" sz="2400" dirty="0">
                <a:ea typeface="Times New Roman" panose="02020603050405020304" pitchFamily="18" charset="0"/>
                <a:cs typeface="Times New Roman" panose="02020603050405020304" pitchFamily="18" charset="0"/>
              </a:rPr>
              <a:t>Cluster coordinator will need to be an advocate for the needs and priorities of affected people, and of partners to ensure resources are allocated and distributed consistently with the </a:t>
            </a:r>
            <a:r>
              <a:rPr lang="en-GB" sz="2400" b="1" dirty="0">
                <a:ea typeface="Times New Roman" panose="02020603050405020304" pitchFamily="18" charset="0"/>
                <a:cs typeface="Times New Roman" panose="02020603050405020304" pitchFamily="18" charset="0"/>
              </a:rPr>
              <a:t>principle of impartiality</a:t>
            </a:r>
            <a:r>
              <a:rPr lang="en-GB" sz="2400" dirty="0">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55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484784"/>
            <a:ext cx="8229600" cy="3778250"/>
          </a:xfrm>
        </p:spPr>
        <p:txBody>
          <a:bodyPr>
            <a:normAutofit fontScale="92500" lnSpcReduction="10000"/>
          </a:bodyPr>
          <a:lstStyle/>
          <a:p>
            <a:pPr lvl="0"/>
            <a:r>
              <a:rPr lang="en-US" dirty="0"/>
              <a:t>Identify the features of a Flash Appeal and Humanitarian Response Plan (HRP) and explain their functions.</a:t>
            </a:r>
            <a:endParaRPr lang="en-AU" dirty="0"/>
          </a:p>
          <a:p>
            <a:pPr lvl="0"/>
            <a:r>
              <a:rPr lang="en-US" dirty="0"/>
              <a:t>Describe the role of the cluster in developing a Flash Appeal and HRP</a:t>
            </a:r>
            <a:endParaRPr lang="en-AU" dirty="0"/>
          </a:p>
          <a:p>
            <a:pPr lvl="0"/>
            <a:r>
              <a:rPr lang="en-US" dirty="0"/>
              <a:t>Describe the different processes for developing and costing a response to sudden-onset or protracted crises. </a:t>
            </a:r>
            <a:endParaRPr lang="en-AU" dirty="0"/>
          </a:p>
          <a:p>
            <a:endParaRPr lang="en-GB" dirty="0"/>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Learning Objectives</a:t>
            </a:r>
          </a:p>
        </p:txBody>
      </p:sp>
    </p:spTree>
    <p:extLst>
      <p:ext uri="{BB962C8B-B14F-4D97-AF65-F5344CB8AC3E}">
        <p14:creationId xmlns:p14="http://schemas.microsoft.com/office/powerpoint/2010/main" val="18982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538287" y="1598066"/>
            <a:ext cx="6067425" cy="4525963"/>
          </a:xfrm>
          <a:prstGeom prst="rect">
            <a:avLst/>
          </a:prstGeom>
        </p:spPr>
      </p:pic>
      <p:sp>
        <p:nvSpPr>
          <p:cNvPr id="5" name="Oval 4"/>
          <p:cNvSpPr/>
          <p:nvPr/>
        </p:nvSpPr>
        <p:spPr>
          <a:xfrm>
            <a:off x="5292080" y="3861048"/>
            <a:ext cx="115212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The HPC</a:t>
            </a:r>
          </a:p>
        </p:txBody>
      </p:sp>
    </p:spTree>
    <p:extLst>
      <p:ext uri="{BB962C8B-B14F-4D97-AF65-F5344CB8AC3E}">
        <p14:creationId xmlns:p14="http://schemas.microsoft.com/office/powerpoint/2010/main" val="9436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40768"/>
            <a:ext cx="7776864" cy="5362493"/>
          </a:xfrm>
          <a:prstGeom prst="rect">
            <a:avLst/>
          </a:prstGeom>
        </p:spPr>
        <p:txBody>
          <a:bodyPr wrap="square">
            <a:spAutoFit/>
          </a:bodyPr>
          <a:lstStyle/>
          <a:p>
            <a:pPr marL="342900" indent="-342900">
              <a:lnSpc>
                <a:spcPct val="120000"/>
              </a:lnSpc>
              <a:buFont typeface="Arial" panose="020B0604020202020204" pitchFamily="34" charset="0"/>
              <a:buChar char="•"/>
            </a:pPr>
            <a:r>
              <a:rPr lang="en-GB" sz="2200" dirty="0">
                <a:solidFill>
                  <a:prstClr val="black"/>
                </a:solidFill>
              </a:rPr>
              <a:t>A </a:t>
            </a:r>
            <a:r>
              <a:rPr lang="en-GB" sz="2200" b="1" dirty="0">
                <a:solidFill>
                  <a:srgbClr val="1F497D"/>
                </a:solidFill>
              </a:rPr>
              <a:t>concise, top-line analysis </a:t>
            </a:r>
            <a:r>
              <a:rPr lang="en-GB" sz="2200" dirty="0">
                <a:solidFill>
                  <a:prstClr val="black"/>
                </a:solidFill>
              </a:rPr>
              <a:t>of the scope and severity of the humanitarian crisis</a:t>
            </a:r>
          </a:p>
          <a:p>
            <a:pPr marL="342900" indent="-342900">
              <a:lnSpc>
                <a:spcPct val="120000"/>
              </a:lnSpc>
              <a:buFont typeface="Arial" panose="020B0604020202020204" pitchFamily="34" charset="0"/>
              <a:buChar char="•"/>
            </a:pPr>
            <a:r>
              <a:rPr lang="en-GB" sz="2200" dirty="0">
                <a:solidFill>
                  <a:prstClr val="black"/>
                </a:solidFill>
              </a:rPr>
              <a:t>Sets out </a:t>
            </a:r>
            <a:r>
              <a:rPr lang="en-GB" sz="2200" b="1" dirty="0">
                <a:solidFill>
                  <a:srgbClr val="1F497D"/>
                </a:solidFill>
              </a:rPr>
              <a:t>priority actions </a:t>
            </a:r>
            <a:r>
              <a:rPr lang="en-GB" sz="2200" dirty="0">
                <a:solidFill>
                  <a:prstClr val="black"/>
                </a:solidFill>
              </a:rPr>
              <a:t>and </a:t>
            </a:r>
            <a:r>
              <a:rPr lang="en-GB" sz="2200" b="1" dirty="0">
                <a:solidFill>
                  <a:srgbClr val="1F497D"/>
                </a:solidFill>
              </a:rPr>
              <a:t>preliminary requirements </a:t>
            </a:r>
            <a:r>
              <a:rPr lang="en-GB" sz="2200" dirty="0">
                <a:solidFill>
                  <a:prstClr val="black"/>
                </a:solidFill>
              </a:rPr>
              <a:t>for the response, normally only for 3-6 months</a:t>
            </a:r>
          </a:p>
          <a:p>
            <a:pPr marL="342900" indent="-342900">
              <a:lnSpc>
                <a:spcPct val="120000"/>
              </a:lnSpc>
              <a:buFont typeface="Arial" panose="020B0604020202020204" pitchFamily="34" charset="0"/>
              <a:buChar char="•"/>
            </a:pPr>
            <a:r>
              <a:rPr lang="en-GB" sz="2200" dirty="0">
                <a:solidFill>
                  <a:prstClr val="black"/>
                </a:solidFill>
              </a:rPr>
              <a:t>Issued three to five days</a:t>
            </a:r>
            <a:r>
              <a:rPr lang="en-GB" sz="2200" b="1" dirty="0">
                <a:solidFill>
                  <a:srgbClr val="4A8DAA"/>
                </a:solidFill>
              </a:rPr>
              <a:t> </a:t>
            </a:r>
            <a:r>
              <a:rPr lang="en-GB" sz="2200" dirty="0">
                <a:solidFill>
                  <a:prstClr val="black"/>
                </a:solidFill>
              </a:rPr>
              <a:t>after a </a:t>
            </a:r>
            <a:r>
              <a:rPr lang="en-GB" sz="2200" b="1" dirty="0">
                <a:solidFill>
                  <a:srgbClr val="4A8DAA"/>
                </a:solidFill>
              </a:rPr>
              <a:t>sudden onset emergency</a:t>
            </a:r>
            <a:r>
              <a:rPr lang="en-GB" sz="2200" dirty="0">
                <a:solidFill>
                  <a:prstClr val="black"/>
                </a:solidFill>
              </a:rPr>
              <a:t>, or if/when a significant and </a:t>
            </a:r>
            <a:r>
              <a:rPr lang="en-GB" sz="2200" b="1" dirty="0">
                <a:solidFill>
                  <a:srgbClr val="4A8DAA"/>
                </a:solidFill>
              </a:rPr>
              <a:t>unforeseen ‘spike’ in needs or a change in the context</a:t>
            </a:r>
            <a:r>
              <a:rPr lang="en-GB" sz="2200" dirty="0">
                <a:solidFill>
                  <a:prstClr val="black"/>
                </a:solidFill>
              </a:rPr>
              <a:t> in protracted or slow onset crises</a:t>
            </a:r>
          </a:p>
          <a:p>
            <a:pPr marL="342900" indent="-342900">
              <a:lnSpc>
                <a:spcPct val="120000"/>
              </a:lnSpc>
              <a:buFont typeface="Arial" panose="020B0604020202020204" pitchFamily="34" charset="0"/>
              <a:buChar char="•"/>
            </a:pPr>
            <a:r>
              <a:rPr lang="en-GB" sz="2200" b="1" dirty="0">
                <a:solidFill>
                  <a:srgbClr val="4A8DAA"/>
                </a:solidFill>
              </a:rPr>
              <a:t>Project-based </a:t>
            </a:r>
            <a:r>
              <a:rPr lang="en-GB" sz="2200" dirty="0">
                <a:solidFill>
                  <a:prstClr val="black"/>
                </a:solidFill>
              </a:rPr>
              <a:t>with </a:t>
            </a:r>
            <a:r>
              <a:rPr lang="en-GB" sz="2200" b="1" dirty="0">
                <a:solidFill>
                  <a:srgbClr val="4A8DAA"/>
                </a:solidFill>
              </a:rPr>
              <a:t>financial requirements</a:t>
            </a:r>
            <a:r>
              <a:rPr lang="en-GB" sz="2200" dirty="0">
                <a:solidFill>
                  <a:prstClr val="black"/>
                </a:solidFill>
              </a:rPr>
              <a:t> – used as a fundraising tool. Can be revised as new information emerges.</a:t>
            </a:r>
          </a:p>
          <a:p>
            <a:pPr marL="342900" indent="-342900">
              <a:lnSpc>
                <a:spcPct val="120000"/>
              </a:lnSpc>
              <a:buFont typeface="Arial" panose="020B0604020202020204" pitchFamily="34" charset="0"/>
              <a:buChar char="•"/>
            </a:pPr>
            <a:r>
              <a:rPr lang="en-GB" sz="2200" dirty="0">
                <a:solidFill>
                  <a:prstClr val="black"/>
                </a:solidFill>
              </a:rPr>
              <a:t>A Flash Appeal may sit separately to an existing country HRP. </a:t>
            </a:r>
          </a:p>
          <a:p>
            <a:pPr marL="342900" indent="-342900">
              <a:lnSpc>
                <a:spcPct val="120000"/>
              </a:lnSpc>
              <a:buFont typeface="Arial" panose="020B0604020202020204" pitchFamily="34" charset="0"/>
              <a:buChar char="•"/>
            </a:pPr>
            <a:r>
              <a:rPr lang="en-GB" sz="2200" dirty="0">
                <a:solidFill>
                  <a:prstClr val="black"/>
                </a:solidFill>
              </a:rPr>
              <a:t>Large-scale sudden onset disasters which have issued a Flash Appeal are required to issue a HRP for that emergency within 30 days. </a:t>
            </a:r>
            <a:endParaRPr lang="en-AU" sz="2200" dirty="0">
              <a:solidFill>
                <a:prstClr val="black"/>
              </a:solidFill>
            </a:endParaRPr>
          </a:p>
        </p:txBody>
      </p:sp>
      <p:sp>
        <p:nvSpPr>
          <p:cNvPr id="5"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Flash Appeal</a:t>
            </a:r>
          </a:p>
        </p:txBody>
      </p:sp>
    </p:spTree>
    <p:extLst>
      <p:ext uri="{BB962C8B-B14F-4D97-AF65-F5344CB8AC3E}">
        <p14:creationId xmlns:p14="http://schemas.microsoft.com/office/powerpoint/2010/main" val="42277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4437112"/>
            <a:ext cx="8229600" cy="2232248"/>
          </a:xfrm>
        </p:spPr>
        <p:txBody>
          <a:bodyPr vert="horz" lIns="91440" tIns="45720" rIns="91440" bIns="45720" rtlCol="0" anchor="t">
            <a:normAutofit fontScale="77500" lnSpcReduction="20000"/>
          </a:bodyPr>
          <a:lstStyle/>
          <a:p>
            <a:r>
              <a:rPr lang="en-AU" dirty="0">
                <a:solidFill>
                  <a:srgbClr val="FF0000"/>
                </a:solidFill>
              </a:rPr>
              <a:t>Developed by HCT with inputs from clusters</a:t>
            </a:r>
          </a:p>
          <a:p>
            <a:r>
              <a:rPr lang="en-AU" dirty="0">
                <a:solidFill>
                  <a:srgbClr val="FF0000"/>
                </a:solidFill>
              </a:rPr>
              <a:t>Specific project proposals with costs developed by partners</a:t>
            </a:r>
          </a:p>
          <a:p>
            <a:r>
              <a:rPr lang="en-AU" dirty="0">
                <a:solidFill>
                  <a:srgbClr val="FF0000"/>
                </a:solidFill>
              </a:rPr>
              <a:t>NCC should ensure nutrition, AAP gender, age, protection, etc. are included in proposals and funding criteria</a:t>
            </a:r>
          </a:p>
          <a:p>
            <a:r>
              <a:rPr lang="en-AU" dirty="0">
                <a:solidFill>
                  <a:srgbClr val="FF0000"/>
                </a:solidFill>
              </a:rPr>
              <a:t>NCC also supports integration into HRP when needed</a:t>
            </a:r>
          </a:p>
        </p:txBody>
      </p:sp>
      <p:pic>
        <p:nvPicPr>
          <p:cNvPr id="2052" name="Picture 4" descr="http://www.fsnnetwork.org/sites/default/files/styles/resource_thumbnail_large/public/IASC%20Gender%20Marker%20Tip%20Sheets%20Nutrition%20and%20Food%20Security.png?itok=mODWi9-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7889">
            <a:off x="2231175" y="1237112"/>
            <a:ext cx="2002175" cy="256986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fsnnetwork.org/sites/default/files/styles/resource_thumbnail_large/public/IASC%20Gender%20Marker%20Tip%20Sheet%20Education.png?itok=g0oPOn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7434">
            <a:off x="525911" y="1664361"/>
            <a:ext cx="1935448" cy="248421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humanitarianresponse.info/sites/www.humanitarianresponse.info/files/pdfpreview/b73df27b58d3bbe339515a81e697eb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8160">
            <a:off x="6805118" y="1447033"/>
            <a:ext cx="2169311" cy="2808312"/>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www.humanitarianresponse.info/sites/www.humanitarianresponse.info/files/pdfpreview/04adf2545bde7a2f3775deed921e75f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56918">
            <a:off x="4644878" y="1159001"/>
            <a:ext cx="2280558" cy="295232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Flash Appeals</a:t>
            </a:r>
          </a:p>
        </p:txBody>
      </p:sp>
    </p:spTree>
    <p:extLst>
      <p:ext uri="{BB962C8B-B14F-4D97-AF65-F5344CB8AC3E}">
        <p14:creationId xmlns:p14="http://schemas.microsoft.com/office/powerpoint/2010/main" val="50545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395536" y="1628800"/>
            <a:ext cx="7992888" cy="4536504"/>
          </a:xfrm>
        </p:spPr>
        <p:txBody>
          <a:bodyPr>
            <a:normAutofit fontScale="55000" lnSpcReduction="20000"/>
          </a:bodyPr>
          <a:lstStyle/>
          <a:p>
            <a:r>
              <a:rPr lang="en-AU" dirty="0"/>
              <a:t>Why?</a:t>
            </a:r>
          </a:p>
          <a:p>
            <a:pPr lvl="1"/>
            <a:r>
              <a:rPr lang="en-AU" dirty="0"/>
              <a:t>Sets overall direction and strategic objectives of response</a:t>
            </a:r>
          </a:p>
          <a:p>
            <a:pPr lvl="1"/>
            <a:r>
              <a:rPr lang="en-AU" dirty="0"/>
              <a:t>Communicates what will be done by clusters to respond, informed by assessed need. </a:t>
            </a:r>
          </a:p>
          <a:p>
            <a:r>
              <a:rPr lang="en-AU" dirty="0"/>
              <a:t>When?</a:t>
            </a:r>
          </a:p>
          <a:p>
            <a:pPr lvl="1"/>
            <a:r>
              <a:rPr lang="en-AU" dirty="0"/>
              <a:t>In most countries with protracted emergencies, it is a yearly or multi-year plan. </a:t>
            </a:r>
          </a:p>
          <a:p>
            <a:pPr lvl="1"/>
            <a:r>
              <a:rPr lang="en-AU" dirty="0"/>
              <a:t>Following sudden onset emergencies, and HRP should be revised/developed within 30 days.</a:t>
            </a:r>
          </a:p>
          <a:p>
            <a:pPr lvl="1"/>
            <a:r>
              <a:rPr lang="en-AU" dirty="0"/>
              <a:t>It follows needs assessments and an updated HNO (occasionally MIRA) – it responds directly to these needs.</a:t>
            </a:r>
          </a:p>
          <a:p>
            <a:r>
              <a:rPr lang="en-AU" dirty="0"/>
              <a:t>Who?</a:t>
            </a:r>
          </a:p>
          <a:p>
            <a:pPr lvl="1"/>
            <a:r>
              <a:rPr lang="en-AU" dirty="0"/>
              <a:t>HC/HCT lead strategic development and sets priorities</a:t>
            </a:r>
          </a:p>
          <a:p>
            <a:pPr lvl="1"/>
            <a:r>
              <a:rPr lang="en-AU" dirty="0"/>
              <a:t>Clusters and organisations contribute to development of the plan</a:t>
            </a:r>
          </a:p>
          <a:p>
            <a:pPr lvl="1"/>
            <a:r>
              <a:rPr lang="en-AU" dirty="0"/>
              <a:t>OCHA supports the planning process by consolidating data, agreeing planning figures, drafting and finalising the plan. </a:t>
            </a:r>
          </a:p>
          <a:p>
            <a:pPr lvl="1"/>
            <a:r>
              <a:rPr lang="en-AU" dirty="0"/>
              <a:t>The inter-cluster coordination group supports these efforts</a:t>
            </a:r>
          </a:p>
          <a:p>
            <a:r>
              <a:rPr lang="en-AU" dirty="0"/>
              <a:t>What?</a:t>
            </a:r>
          </a:p>
          <a:p>
            <a:pPr lvl="1"/>
            <a:r>
              <a:rPr lang="en-AU" dirty="0"/>
              <a:t>Consists of two parts: a country strategy and cluster/sector response plans. </a:t>
            </a:r>
          </a:p>
          <a:p>
            <a:pPr lvl="1"/>
            <a:r>
              <a:rPr lang="en-AU" dirty="0"/>
              <a:t>The overall strategic objectives (SO) are set by the HC</a:t>
            </a:r>
          </a:p>
          <a:p>
            <a:pPr lvl="1"/>
            <a:r>
              <a:rPr lang="en-AU" dirty="0"/>
              <a:t>Clusters contribute to the SOs through cluster objectives and response plan</a:t>
            </a:r>
          </a:p>
        </p:txBody>
      </p:sp>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Humanitarian Response Plan</a:t>
            </a:r>
          </a:p>
        </p:txBody>
      </p:sp>
    </p:spTree>
    <p:extLst>
      <p:ext uri="{BB962C8B-B14F-4D97-AF65-F5344CB8AC3E}">
        <p14:creationId xmlns:p14="http://schemas.microsoft.com/office/powerpoint/2010/main" val="40084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barn(inVertical)">
                                      <p:cBhvr>
                                        <p:cTn id="58" dur="500"/>
                                        <p:tgtEl>
                                          <p:spTgt spid="5">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idx="4294967295"/>
          </p:nvPr>
        </p:nvSpPr>
        <p:spPr>
          <a:xfrm>
            <a:off x="457200" y="274638"/>
            <a:ext cx="8229600" cy="1143000"/>
          </a:xfrm>
        </p:spPr>
        <p:txBody>
          <a:bodyPr/>
          <a:lstStyle/>
          <a:p>
            <a:endParaRPr lang="en-US"/>
          </a:p>
        </p:txBody>
      </p:sp>
      <p:sp>
        <p:nvSpPr>
          <p:cNvPr id="4" name="Rectangle 3"/>
          <p:cNvSpPr/>
          <p:nvPr/>
        </p:nvSpPr>
        <p:spPr>
          <a:xfrm>
            <a:off x="0" y="0"/>
            <a:ext cx="92525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 name="Group 4"/>
          <p:cNvGrpSpPr/>
          <p:nvPr/>
        </p:nvGrpSpPr>
        <p:grpSpPr>
          <a:xfrm>
            <a:off x="1799692" y="5280739"/>
            <a:ext cx="5400600" cy="454598"/>
            <a:chOff x="0" y="4443600"/>
            <a:chExt cx="5400600" cy="583223"/>
          </a:xfrm>
          <a:solidFill>
            <a:srgbClr val="99CC00"/>
          </a:solidFill>
        </p:grpSpPr>
        <p:sp>
          <p:nvSpPr>
            <p:cNvPr id="6" name="Rectangle 5"/>
            <p:cNvSpPr/>
            <p:nvPr/>
          </p:nvSpPr>
          <p:spPr>
            <a:xfrm>
              <a:off x="0" y="4443600"/>
              <a:ext cx="5400600" cy="583220"/>
            </a:xfrm>
            <a:prstGeom prst="rect">
              <a:avLst/>
            </a:prstGeom>
            <a:grpFill/>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7" name="Rectangle 6"/>
            <p:cNvSpPr/>
            <p:nvPr/>
          </p:nvSpPr>
          <p:spPr>
            <a:xfrm>
              <a:off x="0" y="4443603"/>
              <a:ext cx="5400600" cy="5832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srgbClr val="000000"/>
                  </a:solidFill>
                </a:rPr>
                <a:t>6.  </a:t>
              </a:r>
              <a:r>
                <a:rPr lang="en-US" sz="2000" dirty="0">
                  <a:solidFill>
                    <a:srgbClr val="000000"/>
                  </a:solidFill>
                </a:rPr>
                <a:t>Describe the </a:t>
              </a:r>
              <a:r>
                <a:rPr lang="en-US" sz="2000" b="1" dirty="0">
                  <a:solidFill>
                    <a:srgbClr val="000000"/>
                  </a:solidFill>
                </a:rPr>
                <a:t>response priorities </a:t>
              </a:r>
              <a:endParaRPr lang="en-GB" sz="2000" dirty="0">
                <a:solidFill>
                  <a:srgbClr val="000000"/>
                </a:solidFill>
              </a:endParaRPr>
            </a:p>
          </p:txBody>
        </p:sp>
      </p:grpSp>
      <p:grpSp>
        <p:nvGrpSpPr>
          <p:cNvPr id="8" name="Group 7"/>
          <p:cNvGrpSpPr/>
          <p:nvPr/>
        </p:nvGrpSpPr>
        <p:grpSpPr>
          <a:xfrm>
            <a:off x="1799692" y="4461698"/>
            <a:ext cx="5400600" cy="699167"/>
            <a:chOff x="0" y="3555356"/>
            <a:chExt cx="5400600" cy="896992"/>
          </a:xfrm>
          <a:solidFill>
            <a:srgbClr val="99CC00"/>
          </a:solidFill>
        </p:grpSpPr>
        <p:sp>
          <p:nvSpPr>
            <p:cNvPr id="9" name="Up Arrow Callout 8"/>
            <p:cNvSpPr/>
            <p:nvPr/>
          </p:nvSpPr>
          <p:spPr>
            <a:xfrm rot="10800000">
              <a:off x="0" y="3555356"/>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8000"/>
              </a:schemeClr>
            </a:fillRef>
            <a:effectRef idx="0">
              <a:schemeClr val="accent3">
                <a:alpha val="90000"/>
                <a:hueOff val="0"/>
                <a:satOff val="0"/>
                <a:lumOff val="0"/>
                <a:alphaOff val="-8000"/>
              </a:schemeClr>
            </a:effectRef>
            <a:fontRef idx="minor">
              <a:schemeClr val="lt1"/>
            </a:fontRef>
          </p:style>
        </p:sp>
        <p:sp>
          <p:nvSpPr>
            <p:cNvPr id="10" name="Up Arrow Callout 6"/>
            <p:cNvSpPr/>
            <p:nvPr/>
          </p:nvSpPr>
          <p:spPr>
            <a:xfrm rot="21600000">
              <a:off x="0" y="3555356"/>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srgbClr val="000000"/>
                  </a:solidFill>
                </a:rPr>
                <a:t>5.  </a:t>
              </a:r>
              <a:r>
                <a:rPr lang="en-US" sz="2000" dirty="0">
                  <a:solidFill>
                    <a:srgbClr val="000000"/>
                  </a:solidFill>
                </a:rPr>
                <a:t>Determine the </a:t>
              </a:r>
              <a:r>
                <a:rPr lang="en-US" sz="2000" b="1" dirty="0">
                  <a:solidFill>
                    <a:srgbClr val="000000"/>
                  </a:solidFill>
                </a:rPr>
                <a:t>target caseload </a:t>
              </a:r>
              <a:endParaRPr lang="en-GB" sz="2000" dirty="0">
                <a:solidFill>
                  <a:srgbClr val="000000"/>
                </a:solidFill>
              </a:endParaRPr>
            </a:p>
          </p:txBody>
        </p:sp>
      </p:grpSp>
      <p:grpSp>
        <p:nvGrpSpPr>
          <p:cNvPr id="11" name="Group 10"/>
          <p:cNvGrpSpPr/>
          <p:nvPr/>
        </p:nvGrpSpPr>
        <p:grpSpPr>
          <a:xfrm>
            <a:off x="1799692" y="3501008"/>
            <a:ext cx="5400600" cy="771613"/>
            <a:chOff x="0" y="2574168"/>
            <a:chExt cx="5400600" cy="989936"/>
          </a:xfrm>
          <a:solidFill>
            <a:srgbClr val="99CC00"/>
          </a:solidFill>
        </p:grpSpPr>
        <p:sp>
          <p:nvSpPr>
            <p:cNvPr id="12" name="Up Arrow Callout 11"/>
            <p:cNvSpPr/>
            <p:nvPr/>
          </p:nvSpPr>
          <p:spPr>
            <a:xfrm rot="10800000">
              <a:off x="0" y="2667112"/>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16000"/>
              </a:schemeClr>
            </a:fillRef>
            <a:effectRef idx="0">
              <a:schemeClr val="accent3">
                <a:alpha val="90000"/>
                <a:hueOff val="0"/>
                <a:satOff val="0"/>
                <a:lumOff val="0"/>
                <a:alphaOff val="-16000"/>
              </a:schemeClr>
            </a:effectRef>
            <a:fontRef idx="minor">
              <a:schemeClr val="lt1"/>
            </a:fontRef>
          </p:style>
        </p:sp>
        <p:sp>
          <p:nvSpPr>
            <p:cNvPr id="13" name="Up Arrow Callout 8"/>
            <p:cNvSpPr/>
            <p:nvPr/>
          </p:nvSpPr>
          <p:spPr>
            <a:xfrm>
              <a:off x="0" y="2574168"/>
              <a:ext cx="5400600" cy="6757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4.  </a:t>
              </a:r>
              <a:r>
                <a:rPr lang="en-US" sz="2000" dirty="0">
                  <a:solidFill>
                    <a:prstClr val="black"/>
                  </a:solidFill>
                </a:rPr>
                <a:t>Take into account those needs being </a:t>
              </a:r>
              <a:r>
                <a:rPr lang="en-US" sz="2000" b="1" dirty="0">
                  <a:solidFill>
                    <a:prstClr val="black"/>
                  </a:solidFill>
                </a:rPr>
                <a:t>addressed by others.</a:t>
              </a:r>
              <a:endParaRPr lang="en-GB" sz="2000" dirty="0">
                <a:solidFill>
                  <a:prstClr val="black"/>
                </a:solidFill>
              </a:endParaRPr>
            </a:p>
          </p:txBody>
        </p:sp>
      </p:grpSp>
      <p:grpSp>
        <p:nvGrpSpPr>
          <p:cNvPr id="14" name="Group 13"/>
          <p:cNvGrpSpPr/>
          <p:nvPr/>
        </p:nvGrpSpPr>
        <p:grpSpPr>
          <a:xfrm>
            <a:off x="1799692" y="2685209"/>
            <a:ext cx="5400600" cy="699167"/>
            <a:chOff x="0" y="1778867"/>
            <a:chExt cx="5400600" cy="896992"/>
          </a:xfrm>
          <a:solidFill>
            <a:srgbClr val="99CC00"/>
          </a:solidFill>
        </p:grpSpPr>
        <p:sp>
          <p:nvSpPr>
            <p:cNvPr id="15" name="Up Arrow Callout 14"/>
            <p:cNvSpPr/>
            <p:nvPr/>
          </p:nvSpPr>
          <p:spPr>
            <a:xfrm rot="10800000">
              <a:off x="0" y="1778867"/>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24000"/>
              </a:schemeClr>
            </a:fillRef>
            <a:effectRef idx="0">
              <a:schemeClr val="accent3">
                <a:alpha val="90000"/>
                <a:hueOff val="0"/>
                <a:satOff val="0"/>
                <a:lumOff val="0"/>
                <a:alphaOff val="-24000"/>
              </a:schemeClr>
            </a:effectRef>
            <a:fontRef idx="minor">
              <a:schemeClr val="lt1"/>
            </a:fontRef>
          </p:style>
        </p:sp>
        <p:sp>
          <p:nvSpPr>
            <p:cNvPr id="16" name="Up Arrow Callout 10"/>
            <p:cNvSpPr/>
            <p:nvPr/>
          </p:nvSpPr>
          <p:spPr>
            <a:xfrm rot="21600000">
              <a:off x="0" y="1778867"/>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3. Establish the </a:t>
              </a:r>
              <a:r>
                <a:rPr lang="en-GB" sz="2000" b="1" dirty="0">
                  <a:solidFill>
                    <a:prstClr val="black"/>
                  </a:solidFill>
                </a:rPr>
                <a:t>scope or boundaries</a:t>
              </a:r>
              <a:endParaRPr lang="en-GB" sz="2000" dirty="0">
                <a:solidFill>
                  <a:prstClr val="black"/>
                </a:solidFill>
              </a:endParaRPr>
            </a:p>
          </p:txBody>
        </p:sp>
      </p:grpSp>
      <p:grpSp>
        <p:nvGrpSpPr>
          <p:cNvPr id="17" name="Group 16"/>
          <p:cNvGrpSpPr/>
          <p:nvPr/>
        </p:nvGrpSpPr>
        <p:grpSpPr>
          <a:xfrm>
            <a:off x="1799692" y="1796965"/>
            <a:ext cx="5400600" cy="699167"/>
            <a:chOff x="0" y="890623"/>
            <a:chExt cx="5400600" cy="896992"/>
          </a:xfrm>
          <a:solidFill>
            <a:srgbClr val="99CC00"/>
          </a:solidFill>
        </p:grpSpPr>
        <p:sp>
          <p:nvSpPr>
            <p:cNvPr id="18" name="Up Arrow Callout 17"/>
            <p:cNvSpPr/>
            <p:nvPr/>
          </p:nvSpPr>
          <p:spPr>
            <a:xfrm rot="10800000">
              <a:off x="0" y="890623"/>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32000"/>
              </a:schemeClr>
            </a:fillRef>
            <a:effectRef idx="0">
              <a:schemeClr val="accent3">
                <a:alpha val="90000"/>
                <a:hueOff val="0"/>
                <a:satOff val="0"/>
                <a:lumOff val="0"/>
                <a:alphaOff val="-32000"/>
              </a:schemeClr>
            </a:effectRef>
            <a:fontRef idx="minor">
              <a:schemeClr val="lt1"/>
            </a:fontRef>
          </p:style>
        </p:sp>
        <p:sp>
          <p:nvSpPr>
            <p:cNvPr id="19" name="Up Arrow Callout 12"/>
            <p:cNvSpPr/>
            <p:nvPr/>
          </p:nvSpPr>
          <p:spPr>
            <a:xfrm>
              <a:off x="0" y="890623"/>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2.  Review the </a:t>
              </a:r>
              <a:r>
                <a:rPr lang="en-GB" sz="2000" b="1" dirty="0">
                  <a:solidFill>
                    <a:prstClr val="black"/>
                  </a:solidFill>
                </a:rPr>
                <a:t>priority needs</a:t>
              </a:r>
              <a:endParaRPr lang="en-GB" sz="2000" dirty="0">
                <a:solidFill>
                  <a:prstClr val="black"/>
                </a:solidFill>
              </a:endParaRPr>
            </a:p>
          </p:txBody>
        </p:sp>
      </p:grpSp>
      <p:grpSp>
        <p:nvGrpSpPr>
          <p:cNvPr id="20" name="Group 19"/>
          <p:cNvGrpSpPr/>
          <p:nvPr/>
        </p:nvGrpSpPr>
        <p:grpSpPr>
          <a:xfrm>
            <a:off x="1799692" y="908720"/>
            <a:ext cx="5400600" cy="699167"/>
            <a:chOff x="0" y="2378"/>
            <a:chExt cx="5400600" cy="896992"/>
          </a:xfrm>
          <a:solidFill>
            <a:srgbClr val="99CC00"/>
          </a:solidFill>
        </p:grpSpPr>
        <p:sp>
          <p:nvSpPr>
            <p:cNvPr id="21" name="Up Arrow Callout 20"/>
            <p:cNvSpPr/>
            <p:nvPr/>
          </p:nvSpPr>
          <p:spPr>
            <a:xfrm rot="10800000">
              <a:off x="0" y="2378"/>
              <a:ext cx="5400600" cy="896992"/>
            </a:xfrm>
            <a:prstGeom prst="upArrowCallout">
              <a:avLst/>
            </a:prstGeom>
            <a:grpFill/>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22" name="Up Arrow Callout 14"/>
            <p:cNvSpPr/>
            <p:nvPr/>
          </p:nvSpPr>
          <p:spPr>
            <a:xfrm rot="21600000">
              <a:off x="0" y="2378"/>
              <a:ext cx="5400600" cy="582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GB" sz="2000" dirty="0">
                  <a:solidFill>
                    <a:prstClr val="black"/>
                  </a:solidFill>
                </a:rPr>
                <a:t>1.  Identify </a:t>
              </a:r>
              <a:r>
                <a:rPr lang="en-GB" sz="2000" b="1" dirty="0">
                  <a:solidFill>
                    <a:prstClr val="black"/>
                  </a:solidFill>
                </a:rPr>
                <a:t>gaps</a:t>
              </a:r>
            </a:p>
          </p:txBody>
        </p:sp>
      </p:grpSp>
      <p:sp>
        <p:nvSpPr>
          <p:cNvPr id="26" name="Pentagon 25"/>
          <p:cNvSpPr/>
          <p:nvPr/>
        </p:nvSpPr>
        <p:spPr bwMode="auto">
          <a:xfrm rot="5400000">
            <a:off x="4892568" y="5507227"/>
            <a:ext cx="991384" cy="152400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Implement plan</a:t>
            </a:r>
          </a:p>
        </p:txBody>
      </p:sp>
      <p:sp>
        <p:nvSpPr>
          <p:cNvPr id="27" name="Pentagon 26"/>
          <p:cNvSpPr/>
          <p:nvPr/>
        </p:nvSpPr>
        <p:spPr bwMode="auto">
          <a:xfrm rot="5400000">
            <a:off x="6494120" y="5441644"/>
            <a:ext cx="991384" cy="1679104"/>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Monitor and review</a:t>
            </a:r>
          </a:p>
        </p:txBody>
      </p:sp>
      <p:sp>
        <p:nvSpPr>
          <p:cNvPr id="28" name="Pentagon 27"/>
          <p:cNvSpPr/>
          <p:nvPr/>
        </p:nvSpPr>
        <p:spPr bwMode="auto">
          <a:xfrm rot="5400000">
            <a:off x="3357235" y="5488213"/>
            <a:ext cx="976022" cy="1562028"/>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Resource mobilisation</a:t>
            </a:r>
          </a:p>
        </p:txBody>
      </p:sp>
      <p:sp>
        <p:nvSpPr>
          <p:cNvPr id="29" name="Pentagon 28"/>
          <p:cNvSpPr/>
          <p:nvPr/>
        </p:nvSpPr>
        <p:spPr bwMode="auto">
          <a:xfrm rot="5400000">
            <a:off x="1749851" y="5458647"/>
            <a:ext cx="991384" cy="162116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Advocacy and communication</a:t>
            </a:r>
          </a:p>
        </p:txBody>
      </p:sp>
      <p:sp>
        <p:nvSpPr>
          <p:cNvPr id="31" name="Pentagon 30"/>
          <p:cNvSpPr/>
          <p:nvPr/>
        </p:nvSpPr>
        <p:spPr bwMode="auto">
          <a:xfrm rot="5400000">
            <a:off x="1865784" y="-573360"/>
            <a:ext cx="648072" cy="2172072"/>
          </a:xfrm>
          <a:prstGeom prst="homePlat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Secondary data</a:t>
            </a:r>
          </a:p>
        </p:txBody>
      </p:sp>
      <p:sp>
        <p:nvSpPr>
          <p:cNvPr id="32" name="Pentagon 31"/>
          <p:cNvSpPr/>
          <p:nvPr/>
        </p:nvSpPr>
        <p:spPr bwMode="auto">
          <a:xfrm rot="5400000">
            <a:off x="4211960" y="-603448"/>
            <a:ext cx="648072" cy="2232248"/>
          </a:xfrm>
          <a:prstGeom prst="homePlat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Needs analysis</a:t>
            </a:r>
          </a:p>
        </p:txBody>
      </p:sp>
      <p:sp>
        <p:nvSpPr>
          <p:cNvPr id="33" name="Pentagon 32"/>
          <p:cNvSpPr/>
          <p:nvPr/>
        </p:nvSpPr>
        <p:spPr bwMode="auto">
          <a:xfrm rot="5400000">
            <a:off x="6588224" y="-531440"/>
            <a:ext cx="648072" cy="2088232"/>
          </a:xfrm>
          <a:prstGeom prst="homePlat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en-GB" sz="1600" b="1" dirty="0">
                <a:solidFill>
                  <a:prstClr val="white"/>
                </a:solidFill>
              </a:rPr>
              <a:t>Capacity mapping</a:t>
            </a:r>
          </a:p>
        </p:txBody>
      </p:sp>
    </p:spTree>
    <p:extLst>
      <p:ext uri="{BB962C8B-B14F-4D97-AF65-F5344CB8AC3E}">
        <p14:creationId xmlns:p14="http://schemas.microsoft.com/office/powerpoint/2010/main" val="15465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par>
                                <p:cTn id="28" presetID="5"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iterate type="lt">
                                    <p:tmPct val="0"/>
                                  </p:iterate>
                                  <p:childTnLst>
                                    <p:set>
                                      <p:cBhvr>
                                        <p:cTn id="37" dur="1" fill="hold">
                                          <p:stCondLst>
                                            <p:cond delay="0"/>
                                          </p:stCondLst>
                                        </p:cTn>
                                        <p:tgtEl>
                                          <p:spTgt spid="29"/>
                                        </p:tgtEl>
                                        <p:attrNameLst>
                                          <p:attrName>style.visibility</p:attrName>
                                        </p:attrNameLst>
                                      </p:cBhvr>
                                      <p:to>
                                        <p:strVal val="visible"/>
                                      </p:to>
                                    </p:set>
                                    <p:animEffect transition="in" filter="checkerboard(across)">
                                      <p:cBhvr>
                                        <p:cTn id="38" dur="500"/>
                                        <p:tgtEl>
                                          <p:spTgt spid="29"/>
                                        </p:tgtEl>
                                      </p:cBhvr>
                                    </p:animEffect>
                                  </p:childTnLst>
                                </p:cTn>
                              </p:par>
                              <p:par>
                                <p:cTn id="39" presetID="18" presetClass="emph" presetSubtype="0" fill="hold" grpId="1" nodeType="withEffect">
                                  <p:stCondLst>
                                    <p:cond delay="0"/>
                                  </p:stCondLst>
                                  <p:iterate type="lt">
                                    <p:tmPct val="4000"/>
                                  </p:iterate>
                                  <p:childTnLst>
                                    <p:set>
                                      <p:cBhvr override="childStyle">
                                        <p:cTn id="40" dur="500" fill="hold"/>
                                        <p:tgtEl>
                                          <p:spTgt spid="29"/>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iterate type="lt">
                                    <p:tmPct val="0"/>
                                  </p:iterate>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18" presetClass="emph" presetSubtype="0" fill="hold" grpId="1" nodeType="withEffect">
                                  <p:stCondLst>
                                    <p:cond delay="0"/>
                                  </p:stCondLst>
                                  <p:iterate type="lt">
                                    <p:tmPct val="4000"/>
                                  </p:iterate>
                                  <p:childTnLst>
                                    <p:set>
                                      <p:cBhvr override="childStyle">
                                        <p:cTn id="47" dur="500" fill="hold"/>
                                        <p:tgtEl>
                                          <p:spTgt spid="28"/>
                                        </p:tgtEl>
                                        <p:attrNameLst>
                                          <p:attrName>style.textDecorationUnderline</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iterate type="lt">
                                    <p:tmPct val="0"/>
                                  </p:iterate>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500"/>
                                        <p:tgtEl>
                                          <p:spTgt spid="26"/>
                                        </p:tgtEl>
                                      </p:cBhvr>
                                    </p:animEffect>
                                  </p:childTnLst>
                                </p:cTn>
                              </p:par>
                              <p:par>
                                <p:cTn id="53" presetID="18" presetClass="emph" presetSubtype="0" fill="hold" grpId="1" nodeType="withEffect">
                                  <p:stCondLst>
                                    <p:cond delay="0"/>
                                  </p:stCondLst>
                                  <p:iterate type="lt">
                                    <p:tmPct val="4000"/>
                                  </p:iterate>
                                  <p:childTnLst>
                                    <p:set>
                                      <p:cBhvr override="childStyle">
                                        <p:cTn id="54" dur="500" fill="hold"/>
                                        <p:tgtEl>
                                          <p:spTgt spid="26"/>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iterate type="lt">
                                    <p:tmPct val="0"/>
                                  </p:iterate>
                                  <p:childTnLst>
                                    <p:set>
                                      <p:cBhvr>
                                        <p:cTn id="58" dur="1" fill="hold">
                                          <p:stCondLst>
                                            <p:cond delay="0"/>
                                          </p:stCondLst>
                                        </p:cTn>
                                        <p:tgtEl>
                                          <p:spTgt spid="27"/>
                                        </p:tgtEl>
                                        <p:attrNameLst>
                                          <p:attrName>style.visibility</p:attrName>
                                        </p:attrNameLst>
                                      </p:cBhvr>
                                      <p:to>
                                        <p:strVal val="visible"/>
                                      </p:to>
                                    </p:set>
                                    <p:animEffect transition="in" filter="checkerboard(across)">
                                      <p:cBhvr>
                                        <p:cTn id="59" dur="500"/>
                                        <p:tgtEl>
                                          <p:spTgt spid="27"/>
                                        </p:tgtEl>
                                      </p:cBhvr>
                                    </p:animEffect>
                                  </p:childTnLst>
                                </p:cTn>
                              </p:par>
                              <p:par>
                                <p:cTn id="60" presetID="18" presetClass="emph" presetSubtype="0" fill="hold" grpId="1" nodeType="withEffect">
                                  <p:stCondLst>
                                    <p:cond delay="0"/>
                                  </p:stCondLst>
                                  <p:iterate type="lt">
                                    <p:tmPct val="4000"/>
                                  </p:iterate>
                                  <p:childTnLst>
                                    <p:set>
                                      <p:cBhvr override="childStyle">
                                        <p:cTn id="61" dur="500" fill="hold"/>
                                        <p:tgtEl>
                                          <p:spTgt spid="2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41" t="16601" r="20388" b="22656"/>
          <a:stretch/>
        </p:blipFill>
        <p:spPr bwMode="auto">
          <a:xfrm>
            <a:off x="2627784" y="1700808"/>
            <a:ext cx="4471988" cy="4443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Response Analysis</a:t>
            </a:r>
          </a:p>
        </p:txBody>
      </p:sp>
    </p:spTree>
    <p:extLst>
      <p:ext uri="{BB962C8B-B14F-4D97-AF65-F5344CB8AC3E}">
        <p14:creationId xmlns:p14="http://schemas.microsoft.com/office/powerpoint/2010/main" val="28884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n-lt"/>
                <a:ea typeface="+mj-ea"/>
                <a:cs typeface="+mj-cs"/>
              </a:defRPr>
            </a:lvl1pPr>
          </a:lstStyle>
          <a:p>
            <a:r>
              <a:rPr lang="en-AU" b="1" dirty="0">
                <a:solidFill>
                  <a:prstClr val="white"/>
                </a:solidFill>
              </a:rPr>
              <a:t>Response Analysis</a:t>
            </a:r>
          </a:p>
        </p:txBody>
      </p:sp>
      <p:sp>
        <p:nvSpPr>
          <p:cNvPr id="6" name="Content Placeholder 2"/>
          <p:cNvSpPr txBox="1">
            <a:spLocks/>
          </p:cNvSpPr>
          <p:nvPr/>
        </p:nvSpPr>
        <p:spPr>
          <a:xfrm>
            <a:off x="395536" y="1268760"/>
            <a:ext cx="8229600" cy="4752528"/>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400" b="1" dirty="0">
                <a:solidFill>
                  <a:prstClr val="black"/>
                </a:solidFill>
              </a:rPr>
              <a:t>Analysis</a:t>
            </a:r>
          </a:p>
          <a:p>
            <a:r>
              <a:rPr lang="en-AU" sz="2400" dirty="0">
                <a:solidFill>
                  <a:prstClr val="black"/>
                </a:solidFill>
              </a:rPr>
              <a:t>This is a key point in the process to determine what the cluster can actually do in terms of defining priorities,  target and reach</a:t>
            </a:r>
          </a:p>
          <a:p>
            <a:r>
              <a:rPr lang="en-AU" sz="2400" i="1" dirty="0">
                <a:solidFill>
                  <a:prstClr val="black"/>
                </a:solidFill>
              </a:rPr>
              <a:t>It is also a critical moment to define the most appropriate interventions strategy based on needs, capacities and resources</a:t>
            </a:r>
          </a:p>
          <a:p>
            <a:r>
              <a:rPr lang="en-AU" sz="2400" i="1" dirty="0">
                <a:solidFill>
                  <a:prstClr val="black"/>
                </a:solidFill>
              </a:rPr>
              <a:t>Primary consideration is to maximise quality and coverage, and minimise gaps and duplication</a:t>
            </a:r>
          </a:p>
          <a:p>
            <a:r>
              <a:rPr lang="en-AU" sz="2400" i="1" dirty="0">
                <a:solidFill>
                  <a:prstClr val="black"/>
                </a:solidFill>
              </a:rPr>
              <a:t>Also very important to consider how affected people’s needs and priorities will be addressed as well as protection, gender, and other other cross-cutting issues</a:t>
            </a:r>
          </a:p>
          <a:p>
            <a:r>
              <a:rPr lang="en-AU" sz="2400" i="1" dirty="0">
                <a:solidFill>
                  <a:prstClr val="black"/>
                </a:solidFill>
              </a:rPr>
              <a:t>Whenever possible, clusters should make use of local actors, experts and communities themselves to test and validate assumptions</a:t>
            </a:r>
          </a:p>
          <a:p>
            <a:pPr marL="0" indent="0">
              <a:buFont typeface="Arial" pitchFamily="34" charset="0"/>
              <a:buNone/>
            </a:pPr>
            <a:endParaRPr lang="en-AU" sz="1600" i="1" dirty="0">
              <a:solidFill>
                <a:prstClr val="black"/>
              </a:solidFill>
            </a:endParaRPr>
          </a:p>
        </p:txBody>
      </p:sp>
    </p:spTree>
    <p:extLst>
      <p:ext uri="{BB962C8B-B14F-4D97-AF65-F5344CB8AC3E}">
        <p14:creationId xmlns:p14="http://schemas.microsoft.com/office/powerpoint/2010/main" val="2776453772"/>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 - 2018 NCC - 3.5. Strategy Development</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EMOPSGCCU-1435067120-18374</_dlc_DocId>
    <_dlc_DocIdUrl xmlns="5858627f-d058-4b92-9b52-677b5fd7d454">
      <Url>https://unicef.sharepoint.com/teams/EMOPS-GCCU/_layouts/15/DocIdRedir.aspx?ID=EMOPSGCCU-1435067120-18374</Url>
      <Description>EMOPSGCCU-1435067120-18374</Description>
    </_dlc_DocIdUrl>
  </documentManagement>
</p:properti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88E88-AF8E-4D46-BB38-726568496636}"/>
</file>

<file path=customXml/itemProps2.xml><?xml version="1.0" encoding="utf-8"?>
<ds:datastoreItem xmlns:ds="http://schemas.openxmlformats.org/officeDocument/2006/customXml" ds:itemID="{DC9BE7BE-523F-4FF0-9B93-5787E57D015E}">
  <ds:schemaRefs>
    <ds:schemaRef ds:uri="http://schemas.microsoft.com/sharepoint/events"/>
  </ds:schemaRefs>
</ds:datastoreItem>
</file>

<file path=customXml/itemProps3.xml><?xml version="1.0" encoding="utf-8"?>
<ds:datastoreItem xmlns:ds="http://schemas.openxmlformats.org/officeDocument/2006/customXml" ds:itemID="{0E6718D0-8DD3-47D4-B061-7E5D01A590AB}">
  <ds:schemaRefs>
    <ds:schemaRef ds:uri="Microsoft.SharePoint.Taxonomy.ContentTypeSync"/>
  </ds:schemaRefs>
</ds:datastoreItem>
</file>

<file path=customXml/itemProps4.xml><?xml version="1.0" encoding="utf-8"?>
<ds:datastoreItem xmlns:ds="http://schemas.openxmlformats.org/officeDocument/2006/customXml" ds:itemID="{FF2047EE-DE9A-44BB-914A-358F8F0EF619}">
  <ds:schemaRefs>
    <ds:schemaRef ds:uri="5858627f-d058-4b92-9b52-677b5fd7d454"/>
    <ds:schemaRef ds:uri="http://schemas.microsoft.com/office/2006/documentManagement/types"/>
    <ds:schemaRef ds:uri="http://purl.org/dc/dcmitype/"/>
    <ds:schemaRef ds:uri="http://purl.org/dc/elements/1.1/"/>
    <ds:schemaRef ds:uri="http://schemas.microsoft.com/sharepoint/v4"/>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 ds:uri="a438dd15-07ca-4cdc-82a3-f2206b92025e"/>
    <ds:schemaRef ds:uri="http://schemas.microsoft.com/sharepoint.v3"/>
    <ds:schemaRef ds:uri="ca283e0b-db31-4043-a2ef-b80661bf084a"/>
    <ds:schemaRef ds:uri="http://schemas.microsoft.com/sharepoint/v3"/>
  </ds:schemaRefs>
</ds:datastoreItem>
</file>

<file path=customXml/itemProps5.xml><?xml version="1.0" encoding="utf-8"?>
<ds:datastoreItem xmlns:ds="http://schemas.openxmlformats.org/officeDocument/2006/customXml" ds:itemID="{2DAD7496-4254-492B-927B-EBD187F4FEB3}">
  <ds:schemaRefs>
    <ds:schemaRef ds:uri="http://schemas.microsoft.com/office/2006/metadata/customXsn"/>
  </ds:schemaRefs>
</ds:datastoreItem>
</file>

<file path=customXml/itemProps6.xml><?xml version="1.0" encoding="utf-8"?>
<ds:datastoreItem xmlns:ds="http://schemas.openxmlformats.org/officeDocument/2006/customXml" ds:itemID="{310E6692-8A1F-4E5B-A2A2-C0508F244E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134</TotalTime>
  <Words>1473</Words>
  <Application>Microsoft Office PowerPoint</Application>
  <PresentationFormat>On-screen Show (4:3)</PresentationFormat>
  <Paragraphs>160</Paragraphs>
  <Slides>18</Slides>
  <Notes>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MS PGothic</vt:lpstr>
      <vt:lpstr>新細明體</vt:lpstr>
      <vt:lpstr>Arial</vt:lpstr>
      <vt:lpstr>Calibri</vt:lpstr>
      <vt:lpstr>Cambria</vt:lpstr>
      <vt:lpstr>Century Gothic</vt:lpstr>
      <vt:lpstr>Symbol</vt:lpstr>
      <vt:lpstr>Times New Roman</vt:lpstr>
      <vt:lpstr>Trebuchet MS</vt:lpstr>
      <vt:lpstr>Wingdings</vt:lpstr>
      <vt:lpstr>1_Theme1</vt:lpstr>
      <vt:lpstr>3.4 Strategy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dc:title>
  <dc:creator>Marion Orchison</dc:creator>
  <cp:keywords>training; NCC; gNC</cp:keywords>
  <cp:lastModifiedBy>Diogo Loureiro Jurema</cp:lastModifiedBy>
  <cp:revision>19</cp:revision>
  <cp:lastPrinted>2017-10-19T17:07:02Z</cp:lastPrinted>
  <dcterms:created xsi:type="dcterms:W3CDTF">2017-10-17T09:52:25Z</dcterms:created>
  <dcterms:modified xsi:type="dcterms:W3CDTF">2019-11-19T13:03:10Z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133;#gNC|82a4199d-9c93-4d57-833f-59195f986fba;#104;#NCC|37acde9b-31c8-46a8-8f12-aa74bad75c11;#163;#training|e274f566-a9bf-4f70-80f5-de4ef515adf5</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18a9e3f1-d91f-4349-aec4-c77af5b453c1</vt:lpwstr>
  </property>
</Properties>
</file>