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7"/>
    <p:sldMasterId id="2147483694" r:id="rId8"/>
    <p:sldMasterId id="2147483708" r:id="rId9"/>
  </p:sldMasterIdLst>
  <p:notesMasterIdLst>
    <p:notesMasterId r:id="rId19"/>
  </p:notesMasterIdLst>
  <p:handoutMasterIdLst>
    <p:handoutMasterId r:id="rId20"/>
  </p:handoutMasterIdLst>
  <p:sldIdLst>
    <p:sldId id="331" r:id="rId10"/>
    <p:sldId id="303" r:id="rId11"/>
    <p:sldId id="316" r:id="rId12"/>
    <p:sldId id="332" r:id="rId13"/>
    <p:sldId id="305" r:id="rId14"/>
    <p:sldId id="333" r:id="rId15"/>
    <p:sldId id="308" r:id="rId16"/>
    <p:sldId id="334" r:id="rId17"/>
    <p:sldId id="317" r:id="rId18"/>
  </p:sldIdLst>
  <p:sldSz cx="9144000" cy="6858000" type="screen4x3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7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nmi Tae" initials="YT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D150"/>
    <a:srgbClr val="5F5BAE"/>
    <a:srgbClr val="0099CC"/>
    <a:srgbClr val="8064A2"/>
    <a:srgbClr val="537ABA"/>
    <a:srgbClr val="4BACC6"/>
    <a:srgbClr val="74C6E9"/>
    <a:srgbClr val="4A8DAA"/>
    <a:srgbClr val="808285"/>
    <a:srgbClr val="80C2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9B0C72-267D-4526-87DB-D2DE12C3FB9C}" v="5" dt="2019-11-19T11:35:07.9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60" autoAdjust="0"/>
    <p:restoredTop sz="68955" autoAdjust="0"/>
  </p:normalViewPr>
  <p:slideViewPr>
    <p:cSldViewPr>
      <p:cViewPr varScale="1">
        <p:scale>
          <a:sx n="69" d="100"/>
          <a:sy n="69" d="100"/>
        </p:scale>
        <p:origin x="77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870"/>
    </p:cViewPr>
  </p:sorterViewPr>
  <p:notesViewPr>
    <p:cSldViewPr>
      <p:cViewPr varScale="1">
        <p:scale>
          <a:sx n="82" d="100"/>
          <a:sy n="82" d="100"/>
        </p:scale>
        <p:origin x="1182" y="102"/>
      </p:cViewPr>
      <p:guideLst>
        <p:guide orient="horz" pos="3157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2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3.xml"/><Relationship Id="rId14" Type="http://schemas.openxmlformats.org/officeDocument/2006/relationships/slide" Target="slides/slide5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ogo Loureiro Jurema" userId="9dfde3f0-34dd-48c5-90ef-eaf27597f482" providerId="ADAL" clId="{889B0C72-267D-4526-87DB-D2DE12C3FB9C}"/>
    <pc:docChg chg="custSel modSld modMainMaster">
      <pc:chgData name="Diogo Loureiro Jurema" userId="9dfde3f0-34dd-48c5-90ef-eaf27597f482" providerId="ADAL" clId="{889B0C72-267D-4526-87DB-D2DE12C3FB9C}" dt="2019-11-19T11:35:07.920" v="4"/>
      <pc:docMkLst>
        <pc:docMk/>
      </pc:docMkLst>
      <pc:sldChg chg="delSp">
        <pc:chgData name="Diogo Loureiro Jurema" userId="9dfde3f0-34dd-48c5-90ef-eaf27597f482" providerId="ADAL" clId="{889B0C72-267D-4526-87DB-D2DE12C3FB9C}" dt="2019-11-19T11:34:30.885" v="0" actId="478"/>
        <pc:sldMkLst>
          <pc:docMk/>
          <pc:sldMk cId="2195803402" sldId="331"/>
        </pc:sldMkLst>
        <pc:picChg chg="del">
          <ac:chgData name="Diogo Loureiro Jurema" userId="9dfde3f0-34dd-48c5-90ef-eaf27597f482" providerId="ADAL" clId="{889B0C72-267D-4526-87DB-D2DE12C3FB9C}" dt="2019-11-19T11:34:30.885" v="0" actId="478"/>
          <ac:picMkLst>
            <pc:docMk/>
            <pc:sldMk cId="2195803402" sldId="331"/>
            <ac:picMk id="3" creationId="{00000000-0000-0000-0000-000000000000}"/>
          </ac:picMkLst>
        </pc:picChg>
      </pc:sldChg>
      <pc:sldMasterChg chg="addSp modSp">
        <pc:chgData name="Diogo Loureiro Jurema" userId="9dfde3f0-34dd-48c5-90ef-eaf27597f482" providerId="ADAL" clId="{889B0C72-267D-4526-87DB-D2DE12C3FB9C}" dt="2019-11-19T11:34:47.395" v="2" actId="1076"/>
        <pc:sldMasterMkLst>
          <pc:docMk/>
          <pc:sldMasterMk cId="1306906554" sldId="2147483678"/>
        </pc:sldMasterMkLst>
        <pc:picChg chg="add mod">
          <ac:chgData name="Diogo Loureiro Jurema" userId="9dfde3f0-34dd-48c5-90ef-eaf27597f482" providerId="ADAL" clId="{889B0C72-267D-4526-87DB-D2DE12C3FB9C}" dt="2019-11-19T11:34:47.395" v="2" actId="1076"/>
          <ac:picMkLst>
            <pc:docMk/>
            <pc:sldMasterMk cId="1306906554" sldId="2147483678"/>
            <ac:picMk id="7" creationId="{4AC3F15A-6EE1-4ADA-B646-A96FACCC8687}"/>
          </ac:picMkLst>
        </pc:picChg>
      </pc:sldMasterChg>
      <pc:sldMasterChg chg="addSp">
        <pc:chgData name="Diogo Loureiro Jurema" userId="9dfde3f0-34dd-48c5-90ef-eaf27597f482" providerId="ADAL" clId="{889B0C72-267D-4526-87DB-D2DE12C3FB9C}" dt="2019-11-19T11:34:58.668" v="3"/>
        <pc:sldMasterMkLst>
          <pc:docMk/>
          <pc:sldMasterMk cId="221692514" sldId="2147483694"/>
        </pc:sldMasterMkLst>
        <pc:picChg chg="add">
          <ac:chgData name="Diogo Loureiro Jurema" userId="9dfde3f0-34dd-48c5-90ef-eaf27597f482" providerId="ADAL" clId="{889B0C72-267D-4526-87DB-D2DE12C3FB9C}" dt="2019-11-19T11:34:58.668" v="3"/>
          <ac:picMkLst>
            <pc:docMk/>
            <pc:sldMasterMk cId="221692514" sldId="2147483694"/>
            <ac:picMk id="7" creationId="{A58EFBC3-9CCD-407E-8802-5636AA1E80D8}"/>
          </ac:picMkLst>
        </pc:picChg>
      </pc:sldMasterChg>
      <pc:sldMasterChg chg="addSp">
        <pc:chgData name="Diogo Loureiro Jurema" userId="9dfde3f0-34dd-48c5-90ef-eaf27597f482" providerId="ADAL" clId="{889B0C72-267D-4526-87DB-D2DE12C3FB9C}" dt="2019-11-19T11:35:07.920" v="4"/>
        <pc:sldMasterMkLst>
          <pc:docMk/>
          <pc:sldMasterMk cId="862160573" sldId="2147483708"/>
        </pc:sldMasterMkLst>
        <pc:picChg chg="add">
          <ac:chgData name="Diogo Loureiro Jurema" userId="9dfde3f0-34dd-48c5-90ef-eaf27597f482" providerId="ADAL" clId="{889B0C72-267D-4526-87DB-D2DE12C3FB9C}" dt="2019-11-19T11:35:07.920" v="4"/>
          <ac:picMkLst>
            <pc:docMk/>
            <pc:sldMasterMk cId="862160573" sldId="2147483708"/>
            <ac:picMk id="7" creationId="{EDB20711-B74E-4E8B-87E8-29A824A2D3DB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18D04649-1601-437A-9AE0-5F90DB29EAA0}" type="datetimeFigureOut">
              <a:rPr lang="en-US" smtClean="0"/>
              <a:pPr/>
              <a:t>11/19/2019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597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36BD80AD-BAB5-4DCF-AE9E-63ECDE1CDE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34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2FD4F01C-CF8E-4F18-BBC9-5DD0A0FC2AE1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850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22962DCC-0CC5-44F4-B85C-4B53F16F8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016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2DCC-0CC5-44F4-B85C-4B53F16F81A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323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overall purpose of the </a:t>
            </a:r>
            <a:r>
              <a:rPr lang="en-GB" dirty="0" err="1"/>
              <a:t>HPC</a:t>
            </a:r>
            <a:r>
              <a:rPr lang="en-GB" dirty="0"/>
              <a:t> is to deliver a fast, coordinated, effective and protection-driven response to people affected by humanitarian crises.  The </a:t>
            </a:r>
            <a:r>
              <a:rPr lang="en-GB" dirty="0" err="1"/>
              <a:t>HPC</a:t>
            </a:r>
            <a:r>
              <a:rPr lang="en-GB" dirty="0"/>
              <a:t> is a coordinated series of actions undertaken to prepare for, manage and deliver humanitarian response.  </a:t>
            </a:r>
          </a:p>
          <a:p>
            <a:r>
              <a:rPr lang="en-GB" dirty="0"/>
              <a:t>The focus is primarily on the </a:t>
            </a:r>
            <a:r>
              <a:rPr lang="en-GB" dirty="0" err="1"/>
              <a:t>HPC</a:t>
            </a:r>
            <a:r>
              <a:rPr lang="en-GB" dirty="0"/>
              <a:t> in the context of multilateral humanitarian response operations -  in support of the national and local response – but again, the approach is intended to be accessible to all humanitarian actors.  </a:t>
            </a:r>
          </a:p>
          <a:p>
            <a:endParaRPr lang="en-GB" dirty="0"/>
          </a:p>
          <a:p>
            <a:r>
              <a:rPr lang="en-US" dirty="0"/>
              <a:t>The actions in the cycle, described below, are inter-related and should be managed in a seamless manner using a coherent approach and a common set of tools.</a:t>
            </a:r>
          </a:p>
          <a:p>
            <a:endParaRPr lang="en-US" dirty="0"/>
          </a:p>
          <a:p>
            <a:pPr defTabSz="954110"/>
            <a:r>
              <a:rPr lang="en-US" dirty="0"/>
              <a:t>While implementation of the cycle should be flexible and adaptable to different country situations, it must at a minimum address the above elements. Whenever possible, it should support national and local partners, including NGOs, civil society and communities, and complement or build on existing frameworks;  it should contribute to a response that builds resilience to future disasters.   </a:t>
            </a:r>
            <a:endParaRPr lang="en-GB" dirty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83407-2411-40E7-977E-DEAC0869E54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3961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83407-2411-40E7-977E-DEAC0869E54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531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323" eaLnBrk="0" hangingPunct="0">
              <a:defRPr sz="2500" b="1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 marL="770424" indent="-296316" defTabSz="966323" eaLnBrk="0" hangingPunct="0">
              <a:defRPr sz="2500" b="1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 marL="1185268" indent="-237054" defTabSz="966323" eaLnBrk="0" hangingPunct="0">
              <a:defRPr sz="2500" b="1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 marL="1659376" indent="-237054" defTabSz="966323" eaLnBrk="0" hangingPunct="0">
              <a:defRPr sz="2500" b="1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 marL="2133483" indent="-237054" defTabSz="966323" eaLnBrk="0" hangingPunct="0">
              <a:defRPr sz="2500" b="1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607590" indent="-237054" defTabSz="96632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3081696" indent="-237054" defTabSz="96632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555804" indent="-237054" defTabSz="96632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4029911" indent="-237054" defTabSz="96632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/>
            <a:fld id="{D4055D71-DF5B-9444-A24B-E8C767E0F186}" type="slidenum">
              <a:rPr lang="en-US" sz="1300" b="0">
                <a:solidFill>
                  <a:srgbClr val="000000"/>
                </a:solidFill>
                <a:latin typeface="Times New Roman" charset="0"/>
              </a:rPr>
              <a:pPr eaLnBrk="1" hangingPunct="1"/>
              <a:t>4</a:t>
            </a:fld>
            <a:endParaRPr lang="en-US" sz="1300" b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163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overall purpose of the </a:t>
            </a:r>
            <a:r>
              <a:rPr lang="en-GB" dirty="0" err="1"/>
              <a:t>HPC</a:t>
            </a:r>
            <a:r>
              <a:rPr lang="en-GB" dirty="0"/>
              <a:t> is to deliver a fast, coordinated, effective and protection-driven response to people affected by humanitarian crises.  The </a:t>
            </a:r>
            <a:r>
              <a:rPr lang="en-GB" dirty="0" err="1"/>
              <a:t>HPC</a:t>
            </a:r>
            <a:r>
              <a:rPr lang="en-GB" dirty="0"/>
              <a:t> is a coordinated series of actions undertaken to prepare for, manage and deliver humanitarian response.  </a:t>
            </a:r>
          </a:p>
          <a:p>
            <a:r>
              <a:rPr lang="en-GB" dirty="0"/>
              <a:t>The focus is primarily on the </a:t>
            </a:r>
            <a:r>
              <a:rPr lang="en-GB" dirty="0" err="1"/>
              <a:t>HPC</a:t>
            </a:r>
            <a:r>
              <a:rPr lang="en-GB" dirty="0"/>
              <a:t> in the context of multilateral humanitarian response operations -  in support of the national and local response – but again, the approach is intended to be accessible to all humanitarian actors.  </a:t>
            </a:r>
          </a:p>
          <a:p>
            <a:endParaRPr lang="en-GB" dirty="0"/>
          </a:p>
          <a:p>
            <a:r>
              <a:rPr lang="en-US" dirty="0"/>
              <a:t>The actions in the cycle, described below, are inter-related and should be managed in a seamless manner using a coherent approach and a common set of tools.</a:t>
            </a:r>
          </a:p>
          <a:p>
            <a:endParaRPr lang="en-US" dirty="0"/>
          </a:p>
          <a:p>
            <a:pPr defTabSz="954110"/>
            <a:r>
              <a:rPr lang="en-US" dirty="0"/>
              <a:t>While implementation of the cycle should be flexible and adaptable to different country situations, it must at a minimum address the above elements. Whenever possible, it should support national and local partners, including NGOs, civil society and communities, and complement or build on existing frameworks;  it should contribute to a response that builds resilience to future disasters.   </a:t>
            </a:r>
            <a:endParaRPr lang="en-GB" dirty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83407-2411-40E7-977E-DEAC0869E54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9769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US" dirty="0"/>
              <a:t>The actions in the cycle, described below, are inter-related and should be managed in a seamless manner using a coherent approach and a common set of tools.</a:t>
            </a:r>
          </a:p>
          <a:p>
            <a:endParaRPr lang="en-US" dirty="0"/>
          </a:p>
          <a:p>
            <a:pPr defTabSz="954110"/>
            <a:r>
              <a:rPr lang="en-US" dirty="0"/>
              <a:t>While implementation of the cycle should be flexible and adaptable to different country situations, it must at a minimum address the above elements. Whenever possible, it should support national and local partners, including NGOs, civil society and communities, and complement or build on existing frameworks;  it should contribute to a response that builds resilience to future disasters.   </a:t>
            </a:r>
            <a:endParaRPr lang="en-GB" dirty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83407-2411-40E7-977E-DEAC0869E54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9769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C1D1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1700808"/>
            <a:ext cx="7772400" cy="2088232"/>
          </a:xfrm>
          <a:solidFill>
            <a:srgbClr val="C1D150"/>
          </a:solidFill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Title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0814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NCC Training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3973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NCC Training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0879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1219200"/>
          </a:xfrm>
        </p:spPr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81000" y="1752600"/>
            <a:ext cx="8534400" cy="48768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CA" noProof="0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420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381000"/>
            <a:ext cx="7867600" cy="6858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447800"/>
            <a:ext cx="41148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447800"/>
            <a:ext cx="41148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124200" y="6597650"/>
            <a:ext cx="2895600" cy="1238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898FA0"/>
                </a:solidFill>
                <a:ea typeface="ＭＳ Ｐゴシック" pitchFamily="34" charset="-128"/>
                <a:cs typeface="+mn-cs"/>
              </a:defRPr>
            </a:lvl1pPr>
          </a:lstStyle>
          <a:p>
            <a:r>
              <a:rPr lang="fr-FR"/>
              <a:t>NCC Training 2013</a:t>
            </a:r>
          </a:p>
        </p:txBody>
      </p:sp>
    </p:spTree>
    <p:extLst>
      <p:ext uri="{BB962C8B-B14F-4D97-AF65-F5344CB8AC3E}">
        <p14:creationId xmlns:p14="http://schemas.microsoft.com/office/powerpoint/2010/main" val="991973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NCC Training 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3766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CEAB-3F32-8140-97B1-45426813CB5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3789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CEAB-3F32-8140-97B1-45426813CB5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Rectangle 18"/>
          <p:cNvSpPr txBox="1">
            <a:spLocks noChangeArrowheads="1"/>
          </p:cNvSpPr>
          <p:nvPr userDrawn="1"/>
        </p:nvSpPr>
        <p:spPr>
          <a:xfrm>
            <a:off x="0" y="-14729"/>
            <a:ext cx="9144000" cy="1143000"/>
          </a:xfrm>
          <a:prstGeom prst="rect">
            <a:avLst/>
          </a:prstGeom>
          <a:solidFill>
            <a:srgbClr val="C1D1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891760">
              <a:defRPr/>
            </a:pPr>
            <a:endParaRPr lang="en-GB" sz="3848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44511" y="0"/>
            <a:ext cx="8229600" cy="1143000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</a:rPr>
              <a:t>Meeting Debrief</a:t>
            </a:r>
          </a:p>
        </p:txBody>
      </p:sp>
    </p:spTree>
    <p:extLst>
      <p:ext uri="{BB962C8B-B14F-4D97-AF65-F5344CB8AC3E}">
        <p14:creationId xmlns:p14="http://schemas.microsoft.com/office/powerpoint/2010/main" val="2492209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CEAB-3F32-8140-97B1-45426813CB5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0951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CEAB-3F32-8140-97B1-45426813CB5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9805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CEAB-3F32-8140-97B1-45426813CB5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9217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54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Title of the slide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NCC Training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3223851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CEAB-3F32-8140-97B1-45426813CB5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3485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CEAB-3F32-8140-97B1-45426813CB5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8592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CEAB-3F32-8140-97B1-45426813CB5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51341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CEAB-3F32-8140-97B1-45426813CB5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1547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CEAB-3F32-8140-97B1-45426813CB5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83357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CEAB-3F32-8140-97B1-45426813CB5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71283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C1D1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1700808"/>
            <a:ext cx="7772400" cy="2088232"/>
          </a:xfrm>
          <a:solidFill>
            <a:srgbClr val="C1D150"/>
          </a:solidFill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Title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3763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C1D1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fr-CH"/>
              <a:t>Click to </a:t>
            </a:r>
            <a:r>
              <a:rPr lang="fr-CH" dirty="0" err="1"/>
              <a:t>edit</a:t>
            </a:r>
            <a:r>
              <a:rPr lang="fr-CH" dirty="0"/>
              <a:t> Master </a:t>
            </a:r>
            <a:r>
              <a:rPr lang="fr-CH" dirty="0" err="1"/>
              <a:t>title</a:t>
            </a:r>
            <a:r>
              <a:rPr lang="fr-CH" dirty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CEAB-3F32-8140-97B1-45426813CB5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5037807"/>
      </p:ext>
    </p:extLst>
  </p:cSld>
  <p:clrMapOvr>
    <a:masterClrMapping/>
  </p:clrMapOvr>
  <p:transition spd="med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CEAB-3F32-8140-97B1-45426813CB5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1794600"/>
      </p:ext>
    </p:extLst>
  </p:cSld>
  <p:clrMapOvr>
    <a:masterClrMapping/>
  </p:clrMapOvr>
  <p:transition spd="med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CEAB-3F32-8140-97B1-45426813CB5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5250038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043608" y="648072"/>
            <a:ext cx="7949639" cy="5733256"/>
          </a:xfrm>
          <a:prstGeom prst="roundRect">
            <a:avLst>
              <a:gd name="adj" fmla="val 2327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47664" y="980728"/>
            <a:ext cx="7128792" cy="1143000"/>
          </a:xfrm>
          <a:noFill/>
        </p:spPr>
        <p:txBody>
          <a:bodyPr>
            <a:normAutofit/>
          </a:bodyPr>
          <a:lstStyle>
            <a:lvl1pPr>
              <a:defRPr sz="5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Group work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2204864"/>
            <a:ext cx="7344816" cy="3057203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pic>
        <p:nvPicPr>
          <p:cNvPr id="8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4231"/>
            <a:ext cx="938266" cy="925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1136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CEAB-3F32-8140-97B1-45426813CB5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5389276"/>
      </p:ext>
    </p:extLst>
  </p:cSld>
  <p:clrMapOvr>
    <a:masterClrMapping/>
  </p:clrMapOvr>
  <p:transition spd="med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CEAB-3F32-8140-97B1-45426813CB5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3849386"/>
      </p:ext>
    </p:extLst>
  </p:cSld>
  <p:clrMapOvr>
    <a:masterClrMapping/>
  </p:clrMapOvr>
  <p:transition spd="med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C1D150"/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Click to </a:t>
            </a:r>
            <a:r>
              <a:rPr lang="fr-CH" dirty="0" err="1"/>
              <a:t>edit</a:t>
            </a:r>
            <a:r>
              <a:rPr lang="fr-CH" dirty="0"/>
              <a:t> Master </a:t>
            </a:r>
            <a:r>
              <a:rPr lang="fr-CH" dirty="0" err="1"/>
              <a:t>title</a:t>
            </a:r>
            <a:r>
              <a:rPr lang="fr-CH" dirty="0"/>
              <a:t>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4493101"/>
      </p:ext>
    </p:extLst>
  </p:cSld>
  <p:clrMapOvr>
    <a:masterClrMapping/>
  </p:clrMapOvr>
  <p:transition spd="med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CEAB-3F32-8140-97B1-45426813CB5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7852691"/>
      </p:ext>
    </p:extLst>
  </p:cSld>
  <p:clrMapOvr>
    <a:masterClrMapping/>
  </p:clrMapOvr>
  <p:transition spd="med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CEAB-3F32-8140-97B1-45426813CB5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1760638"/>
      </p:ext>
    </p:extLst>
  </p:cSld>
  <p:clrMapOvr>
    <a:masterClrMapping/>
  </p:clrMapOvr>
  <p:transition spd="med"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CEAB-3F32-8140-97B1-45426813CB5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6163234"/>
      </p:ext>
    </p:extLst>
  </p:cSld>
  <p:clrMapOvr>
    <a:masterClrMapping/>
  </p:clrMapOvr>
  <p:transition spd="med"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CEAB-3F32-8140-97B1-45426813CB5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0373474"/>
      </p:ext>
    </p:extLst>
  </p:cSld>
  <p:clrMapOvr>
    <a:masterClrMapping/>
  </p:clrMapOvr>
  <p:transition spd="med">
    <p:pul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CEAB-3F32-8140-97B1-45426813CB5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6099462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Sub-title sections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08F53-D6A3-47B1-B353-2E574F094E33}" type="datetime1">
              <a:rPr lang="fr-FR" smtClean="0"/>
              <a:t>19/11/2019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NCC Training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165304"/>
            <a:ext cx="1835696" cy="675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3537"/>
            <a:ext cx="5617041" cy="1625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3807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NCC Training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4306437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NCC Training 2013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8716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NCC Training 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279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NCC Training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544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b"/>
          <a:lstStyle>
            <a:lvl1pPr algn="l">
              <a:defRPr sz="2000" b="1"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496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2E813-19BE-4CC6-A658-4178AF7EEFE5}" type="datetime1">
              <a:rPr lang="fr-FR" smtClean="0"/>
              <a:t>19/11/2019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NCC Training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C3F15A-6EE1-4ADA-B646-A96FACCC8687}"/>
              </a:ext>
            </a:extLst>
          </p:cNvPr>
          <p:cNvPicPr/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780" y="6375082"/>
            <a:ext cx="922020" cy="32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90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93ACEAB-3F32-8140-97B1-45426813CB5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11/19/2019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8EFBC3-9CCD-407E-8802-5636AA1E80D8}"/>
              </a:ext>
            </a:extLst>
          </p:cNvPr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780" y="6375082"/>
            <a:ext cx="922020" cy="32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9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7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dirty="0"/>
              <a:t>Click to </a:t>
            </a:r>
            <a:r>
              <a:rPr lang="fr-CH" dirty="0" err="1"/>
              <a:t>edit</a:t>
            </a:r>
            <a:r>
              <a:rPr lang="fr-CH" dirty="0"/>
              <a:t> Master </a:t>
            </a:r>
            <a:r>
              <a:rPr lang="fr-CH" dirty="0" err="1"/>
              <a:t>title</a:t>
            </a:r>
            <a:r>
              <a:rPr lang="fr-CH" dirty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93ACEAB-3F32-8140-97B1-45426813CB5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11/19/2019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B20711-B74E-4E8B-87E8-29A824A2D3DB}"/>
              </a:ext>
            </a:extLst>
          </p:cNvPr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780" y="6375082"/>
            <a:ext cx="922020" cy="32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160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pull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3.1 The Humanitarian Programme Cycle</a:t>
            </a:r>
          </a:p>
        </p:txBody>
      </p:sp>
    </p:spTree>
    <p:extLst>
      <p:ext uri="{BB962C8B-B14F-4D97-AF65-F5344CB8AC3E}">
        <p14:creationId xmlns:p14="http://schemas.microsoft.com/office/powerpoint/2010/main" val="2195803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/>
              <a:t>At your tables, please show the different stages of the Humanitarian Programme Cycle on a Flipchart.</a:t>
            </a:r>
            <a:endParaRPr lang="en-US" dirty="0"/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n-GB" i="1" dirty="0"/>
              <a:t>Be ready to explain the logic behind your cycle. </a:t>
            </a:r>
            <a:endParaRPr lang="en-GB" dirty="0"/>
          </a:p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1028" name="Picture 4" descr="http://worldartsme.com/images/cycle-arrows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4286250"/>
            <a:ext cx="2398640" cy="231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44511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</a:rPr>
              <a:t>HPC Exercise</a:t>
            </a:r>
          </a:p>
        </p:txBody>
      </p:sp>
    </p:spTree>
    <p:extLst>
      <p:ext uri="{BB962C8B-B14F-4D97-AF65-F5344CB8AC3E}">
        <p14:creationId xmlns:p14="http://schemas.microsoft.com/office/powerpoint/2010/main" val="272136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8" name="Oval 7"/>
          <p:cNvSpPr/>
          <p:nvPr/>
        </p:nvSpPr>
        <p:spPr>
          <a:xfrm>
            <a:off x="3779912" y="4005064"/>
            <a:ext cx="2091080" cy="69898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178380"/>
            <a:ext cx="6036291" cy="535468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39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</a:rPr>
              <a:t>The Humanitarian Programme Cycle</a:t>
            </a:r>
          </a:p>
        </p:txBody>
      </p:sp>
    </p:spTree>
    <p:extLst>
      <p:ext uri="{BB962C8B-B14F-4D97-AF65-F5344CB8AC3E}">
        <p14:creationId xmlns:p14="http://schemas.microsoft.com/office/powerpoint/2010/main" val="3233915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06" t="50050"/>
          <a:stretch/>
        </p:blipFill>
        <p:spPr>
          <a:xfrm>
            <a:off x="611560" y="2060848"/>
            <a:ext cx="2736304" cy="3099494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779912" y="1340768"/>
            <a:ext cx="4929335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>
                <a:solidFill>
                  <a:srgbClr val="231F20"/>
                </a:solidFill>
                <a:latin typeface="Calibri"/>
                <a:cs typeface="Arial" panose="020B0604020202020204" pitchFamily="34" charset="0"/>
                <a:sym typeface="Times New Roman" charset="0"/>
              </a:rPr>
              <a:t>Common </a:t>
            </a:r>
            <a:r>
              <a:rPr lang="en-US" sz="2800" b="1" dirty="0">
                <a:solidFill>
                  <a:srgbClr val="231F20"/>
                </a:solidFill>
                <a:latin typeface="Calibri"/>
                <a:cs typeface="Arial" panose="020B0604020202020204" pitchFamily="34" charset="0"/>
                <a:sym typeface="Times New Roman" charset="0"/>
              </a:rPr>
              <a:t>Humanitarian </a:t>
            </a:r>
            <a:r>
              <a:rPr lang="en-US" sz="2800" b="1" dirty="0" err="1">
                <a:solidFill>
                  <a:srgbClr val="231F20"/>
                </a:solidFill>
                <a:latin typeface="Calibri"/>
                <a:cs typeface="Arial" panose="020B0604020202020204" pitchFamily="34" charset="0"/>
                <a:sym typeface="Times New Roman" charset="0"/>
              </a:rPr>
              <a:t>Programme</a:t>
            </a:r>
            <a:r>
              <a:rPr lang="en-US" sz="2800" b="1" dirty="0">
                <a:solidFill>
                  <a:srgbClr val="231F20"/>
                </a:solidFill>
                <a:latin typeface="Calibri"/>
                <a:cs typeface="Arial" panose="020B0604020202020204" pitchFamily="34" charset="0"/>
                <a:sym typeface="Times New Roman" charset="0"/>
              </a:rPr>
              <a:t> Cycle </a:t>
            </a:r>
            <a:r>
              <a:rPr lang="en-US" sz="2800" dirty="0">
                <a:solidFill>
                  <a:srgbClr val="231F20"/>
                </a:solidFill>
                <a:latin typeface="Calibri"/>
                <a:cs typeface="Arial" panose="020B0604020202020204" pitchFamily="34" charset="0"/>
                <a:sym typeface="Times New Roman" charset="0"/>
              </a:rPr>
              <a:t>to Achieve Collective Results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800" dirty="0">
                <a:solidFill>
                  <a:srgbClr val="231F20"/>
                </a:solidFill>
                <a:latin typeface="Calibri"/>
                <a:cs typeface="Arial" panose="020B0604020202020204" pitchFamily="34" charset="0"/>
                <a:sym typeface="Times New Roman" charset="0"/>
              </a:rPr>
              <a:t>Assessment, Strategic Statement, Resource Allocation, </a:t>
            </a:r>
            <a:r>
              <a:rPr lang="en-US" sz="3200" dirty="0">
                <a:solidFill>
                  <a:srgbClr val="231F20"/>
                </a:solidFill>
                <a:latin typeface="Calibri"/>
                <a:cs typeface="Arial" panose="020B0604020202020204" pitchFamily="34" charset="0"/>
                <a:sym typeface="Times New Roman" charset="0"/>
              </a:rPr>
              <a:t>Implementation</a:t>
            </a:r>
            <a:r>
              <a:rPr lang="en-US" sz="2800" dirty="0">
                <a:solidFill>
                  <a:srgbClr val="231F20"/>
                </a:solidFill>
                <a:latin typeface="Calibri"/>
                <a:cs typeface="Arial" panose="020B0604020202020204" pitchFamily="34" charset="0"/>
                <a:sym typeface="Times New Roman" charset="0"/>
              </a:rPr>
              <a:t>, Monitoring, Reporting and Evaluation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>
                <a:solidFill>
                  <a:srgbClr val="231F20"/>
                </a:solidFill>
                <a:latin typeface="Calibri"/>
                <a:cs typeface="Arial" panose="020B0604020202020204" pitchFamily="34" charset="0"/>
                <a:sym typeface="Times New Roman" charset="0"/>
              </a:rPr>
              <a:t>Common Performance and Reporting Framework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b="1" dirty="0">
                <a:solidFill>
                  <a:srgbClr val="231F20"/>
                </a:solidFill>
                <a:latin typeface="Calibri"/>
                <a:cs typeface="Arial" panose="020B0604020202020204" pitchFamily="34" charset="0"/>
                <a:sym typeface="Times New Roman" charset="0"/>
              </a:rPr>
              <a:t>Accountability to Affected People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Key Part of the Transformative Agenda</a:t>
            </a:r>
          </a:p>
        </p:txBody>
      </p:sp>
    </p:spTree>
    <p:extLst>
      <p:ext uri="{BB962C8B-B14F-4D97-AF65-F5344CB8AC3E}">
        <p14:creationId xmlns:p14="http://schemas.microsoft.com/office/powerpoint/2010/main" val="3008546825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10" y="1412776"/>
            <a:ext cx="8375961" cy="5308699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GB" sz="2800" dirty="0"/>
              <a:t>The HPC is a </a:t>
            </a:r>
            <a:r>
              <a:rPr lang="en-GB" sz="2800" b="1" dirty="0"/>
              <a:t>series of coordinated actions </a:t>
            </a:r>
            <a:r>
              <a:rPr lang="en-GB" sz="2800" dirty="0"/>
              <a:t>to prepare for, manage and deliver humanitarian response.  </a:t>
            </a:r>
          </a:p>
          <a:p>
            <a:pPr>
              <a:spcAft>
                <a:spcPts val="1800"/>
              </a:spcAft>
            </a:pPr>
            <a:r>
              <a:rPr lang="en-GB" sz="2800" i="1" dirty="0"/>
              <a:t>The overall </a:t>
            </a:r>
            <a:r>
              <a:rPr lang="en-GB" sz="2800" b="1" i="1" dirty="0"/>
              <a:t>purpose</a:t>
            </a:r>
            <a:r>
              <a:rPr lang="en-GB" sz="2800" i="1" dirty="0"/>
              <a:t> of the HPC is to deliver a </a:t>
            </a:r>
            <a:r>
              <a:rPr lang="en-GB" sz="2800" b="1" i="1" dirty="0"/>
              <a:t>timely</a:t>
            </a:r>
            <a:r>
              <a:rPr lang="en-GB" sz="2800" i="1" dirty="0"/>
              <a:t>, </a:t>
            </a:r>
            <a:r>
              <a:rPr lang="en-GB" sz="2800" b="1" i="1" dirty="0"/>
              <a:t>coordinated</a:t>
            </a:r>
            <a:r>
              <a:rPr lang="en-GB" sz="2800" i="1" dirty="0"/>
              <a:t>, </a:t>
            </a:r>
            <a:r>
              <a:rPr lang="en-GB" sz="2800" b="1" i="1" dirty="0"/>
              <a:t>effective</a:t>
            </a:r>
            <a:r>
              <a:rPr lang="en-GB" sz="2800" i="1" dirty="0"/>
              <a:t> and </a:t>
            </a:r>
            <a:r>
              <a:rPr lang="en-GB" sz="2800" b="1" i="1" dirty="0"/>
              <a:t>protection-driven response </a:t>
            </a:r>
            <a:r>
              <a:rPr lang="en-GB" sz="2800" i="1" dirty="0"/>
              <a:t>to people affected by humanitarian crises.  </a:t>
            </a:r>
          </a:p>
          <a:p>
            <a:pPr>
              <a:spcAft>
                <a:spcPts val="1800"/>
              </a:spcAft>
            </a:pPr>
            <a:r>
              <a:rPr lang="en-GB" sz="2800" i="1" dirty="0"/>
              <a:t>The HPC helps to achieve CHS Commitments…</a:t>
            </a:r>
          </a:p>
          <a:p>
            <a:endParaRPr lang="fr-FR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524721"/>
            <a:ext cx="3403615" cy="1196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44511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</a:rPr>
              <a:t>What is the HPC?</a:t>
            </a:r>
          </a:p>
        </p:txBody>
      </p:sp>
    </p:spTree>
    <p:extLst>
      <p:ext uri="{BB962C8B-B14F-4D97-AF65-F5344CB8AC3E}">
        <p14:creationId xmlns:p14="http://schemas.microsoft.com/office/powerpoint/2010/main" val="142191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We will go through each component of the HPC and identify key processes and outputs.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We will also explore ways for clusters to integrate quality and accountability throughout the HPC</a:t>
            </a:r>
            <a:r>
              <a:rPr lang="en-GB" i="1" dirty="0"/>
              <a:t>…</a:t>
            </a:r>
          </a:p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3813" y="0"/>
            <a:ext cx="908547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</a:rPr>
              <a:t>Quality and Accountability in the HPC</a:t>
            </a:r>
          </a:p>
        </p:txBody>
      </p:sp>
    </p:spTree>
    <p:extLst>
      <p:ext uri="{BB962C8B-B14F-4D97-AF65-F5344CB8AC3E}">
        <p14:creationId xmlns:p14="http://schemas.microsoft.com/office/powerpoint/2010/main" val="338413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>
            <a:normAutofit lnSpcReduction="10000"/>
          </a:bodyPr>
          <a:lstStyle/>
          <a:p>
            <a:r>
              <a:rPr lang="en-AU" dirty="0"/>
              <a:t>Led by the RC/HC and HCT</a:t>
            </a:r>
          </a:p>
          <a:p>
            <a:r>
              <a:rPr lang="en-AU" dirty="0"/>
              <a:t>Role of the NCC</a:t>
            </a:r>
          </a:p>
          <a:p>
            <a:pPr lvl="1"/>
            <a:r>
              <a:rPr lang="en-AU" dirty="0"/>
              <a:t>Risk analysis and monitoring</a:t>
            </a:r>
          </a:p>
          <a:p>
            <a:pPr lvl="1"/>
            <a:r>
              <a:rPr lang="en-AU" dirty="0"/>
              <a:t>Minimum preparedness actions</a:t>
            </a:r>
          </a:p>
          <a:p>
            <a:pPr lvl="1"/>
            <a:r>
              <a:rPr lang="en-AU" dirty="0"/>
              <a:t>Advanced preparedness actions and contingency planning</a:t>
            </a:r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</a:rPr>
              <a:t>Emergency Response Preparedness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B5B689-A177-4B23-B4E0-A461E5538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988840"/>
            <a:ext cx="3086038" cy="398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51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</a:rPr>
              <a:t>Discussion Questions:  Preparedness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A54C68F-F88A-417A-84D5-DD1F41775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075" y="1595886"/>
            <a:ext cx="8229600" cy="452596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95250" indent="0" algn="ctr">
              <a:buNone/>
            </a:pPr>
            <a:r>
              <a:rPr lang="en-GB" sz="3600" dirty="0"/>
              <a:t>What can the NC do to identify, and prepare for risks or sudden changes in the context?</a:t>
            </a:r>
          </a:p>
          <a:p>
            <a:pPr marL="95250" indent="0" algn="ctr">
              <a:buNone/>
            </a:pPr>
            <a:endParaRPr lang="en-GB" sz="3600" dirty="0"/>
          </a:p>
          <a:p>
            <a:pPr marL="95250" indent="0" algn="ctr">
              <a:buNone/>
            </a:pPr>
            <a:r>
              <a:rPr lang="en-GB" sz="3600" dirty="0"/>
              <a:t>Working in groups, try to come up with examples of actions the NC can take as part of its preparedness.</a:t>
            </a:r>
          </a:p>
          <a:p>
            <a:pPr algn="ctr">
              <a:buNone/>
            </a:pPr>
            <a:endParaRPr lang="en-GB" sz="2800" dirty="0"/>
          </a:p>
          <a:p>
            <a:pPr algn="ctr">
              <a:buNone/>
            </a:pPr>
            <a:endParaRPr lang="en-GB" sz="2800" dirty="0"/>
          </a:p>
          <a:p>
            <a:pPr algn="ctr">
              <a:buNone/>
            </a:pPr>
            <a:endParaRPr lang="en-GB" sz="2800" dirty="0"/>
          </a:p>
          <a:p>
            <a:pPr algn="ctr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8594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43000"/>
            <a:ext cx="8892480" cy="552636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fr-CH" sz="2400" dirty="0"/>
              <a:t>Compile </a:t>
            </a:r>
            <a:r>
              <a:rPr lang="fr-CH" sz="2400" dirty="0" err="1"/>
              <a:t>secondary</a:t>
            </a:r>
            <a:r>
              <a:rPr lang="fr-CH" sz="2400" dirty="0"/>
              <a:t> sources on nutritional status and </a:t>
            </a:r>
            <a:r>
              <a:rPr lang="fr-CH" sz="2400" dirty="0" err="1"/>
              <a:t>identify</a:t>
            </a:r>
            <a:r>
              <a:rPr lang="fr-CH" sz="2400" dirty="0"/>
              <a:t> </a:t>
            </a:r>
            <a:r>
              <a:rPr lang="fr-CH" sz="2400" dirty="0" err="1"/>
              <a:t>vulnerable</a:t>
            </a:r>
            <a:r>
              <a:rPr lang="fr-CH" sz="2400" dirty="0"/>
              <a:t> groups </a:t>
            </a:r>
          </a:p>
          <a:p>
            <a:pPr>
              <a:spcAft>
                <a:spcPts val="1200"/>
              </a:spcAft>
            </a:pPr>
            <a:r>
              <a:rPr lang="fr-CH" sz="2400" dirty="0"/>
              <a:t>Identify pre-existing knowledge, resources, capacities of local actors</a:t>
            </a:r>
          </a:p>
          <a:p>
            <a:pPr>
              <a:spcAft>
                <a:spcPts val="1200"/>
              </a:spcAft>
            </a:pPr>
            <a:r>
              <a:rPr lang="fr-CH" sz="2400" dirty="0"/>
              <a:t>Map preferred communications channels, community feedback and participation preferences</a:t>
            </a:r>
          </a:p>
          <a:p>
            <a:pPr>
              <a:spcAft>
                <a:spcPts val="1200"/>
              </a:spcAft>
            </a:pPr>
            <a:r>
              <a:rPr lang="fr-CH" sz="2400" dirty="0"/>
              <a:t>Invest in capacities and compentencies of local communities and partners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fr-CH" sz="2400" b="1" dirty="0" err="1"/>
              <a:t>Preferably</a:t>
            </a:r>
            <a:r>
              <a:rPr lang="fr-CH" sz="2400" b="1" dirty="0"/>
              <a:t>, this is already happening </a:t>
            </a:r>
            <a:r>
              <a:rPr lang="fr-CH" sz="2400" b="1" i="1" dirty="0" err="1"/>
              <a:t>before</a:t>
            </a:r>
            <a:r>
              <a:rPr lang="fr-CH" sz="2400" b="1" i="1" dirty="0"/>
              <a:t> </a:t>
            </a:r>
            <a:r>
              <a:rPr lang="fr-CH" sz="2400" b="1" dirty="0"/>
              <a:t>a crisis</a:t>
            </a:r>
            <a:endParaRPr lang="en-GB" sz="2400" b="1" i="1" dirty="0"/>
          </a:p>
        </p:txBody>
      </p:sp>
      <p:sp>
        <p:nvSpPr>
          <p:cNvPr id="10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</a:rPr>
              <a:t>Reinforcing AAP in Preparedness</a:t>
            </a:r>
          </a:p>
        </p:txBody>
      </p:sp>
    </p:spTree>
    <p:extLst>
      <p:ext uri="{BB962C8B-B14F-4D97-AF65-F5344CB8AC3E}">
        <p14:creationId xmlns:p14="http://schemas.microsoft.com/office/powerpoint/2010/main" val="297162465"/>
      </p:ext>
    </p:extLst>
  </p:cSld>
  <p:clrMapOvr>
    <a:masterClrMapping/>
  </p:clrMapOvr>
</p:sld>
</file>

<file path=ppt/theme/theme1.xml><?xml version="1.0" encoding="utf-8"?>
<a:theme xmlns:a="http://schemas.openxmlformats.org/drawingml/2006/main" name="1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ICEF Document" ma:contentTypeID="0x0101009BA85F8052A6DA4FA3E31FF9F74C6970006192CA8317E1FF49B6A7FEB870A3A8D6" ma:contentTypeVersion="35" ma:contentTypeDescription="" ma:contentTypeScope="" ma:versionID="12d1c3943addee87628e412199d83abd">
  <xsd:schema xmlns:xsd="http://www.w3.org/2001/XMLSchema" xmlns:xs="http://www.w3.org/2001/XMLSchema" xmlns:p="http://schemas.microsoft.com/office/2006/metadata/properties" xmlns:ns1="http://schemas.microsoft.com/sharepoint/v3" xmlns:ns2="ca283e0b-db31-4043-a2ef-b80661bf084a" xmlns:ns3="http://schemas.microsoft.com/sharepoint.v3" xmlns:ns4="http://schemas.microsoft.com/sharepoint/v4" xmlns:ns5="5858627f-d058-4b92-9b52-677b5fd7d454" xmlns:ns6="a438dd15-07ca-4cdc-82a3-f2206b92025e" targetNamespace="http://schemas.microsoft.com/office/2006/metadata/properties" ma:root="true" ma:fieldsID="e8e4805b8cc2face6d425e188d9577e3" ns1:_="" ns2:_="" ns3:_="" ns4:_="" ns5:_="" ns6:_="">
    <xsd:import namespace="http://schemas.microsoft.com/sharepoint/v3"/>
    <xsd:import namespace="ca283e0b-db31-4043-a2ef-b80661bf084a"/>
    <xsd:import namespace="http://schemas.microsoft.com/sharepoint.v3"/>
    <xsd:import namespace="http://schemas.microsoft.com/sharepoint/v4"/>
    <xsd:import namespace="5858627f-d058-4b92-9b52-677b5fd7d454"/>
    <xsd:import namespace="a438dd15-07ca-4cdc-82a3-f2206b92025e"/>
    <xsd:element name="properties">
      <xsd:complexType>
        <xsd:sequence>
          <xsd:element name="documentManagement">
            <xsd:complexType>
              <xsd:all>
                <xsd:element ref="ns2:WrittenBy" minOccurs="0"/>
                <xsd:element ref="ns2:ContentLanguage" minOccurs="0"/>
                <xsd:element ref="ns3:CategoryDescription" minOccurs="0"/>
                <xsd:element ref="ns2:RecipientsEmail" minOccurs="0"/>
                <xsd:element ref="ns2:SenderEmail" minOccurs="0"/>
                <xsd:element ref="ns2:DateTransmittedEmail" minOccurs="0"/>
                <xsd:element ref="ns2:k8c968e8c72a4eda96b7e8fdbe192be2" minOccurs="0"/>
                <xsd:element ref="ns2:ga975397408f43e4b84ec8e5a598e523" minOccurs="0"/>
                <xsd:element ref="ns2:mda26ace941f4791a7314a339fee829c" minOccurs="0"/>
                <xsd:element ref="ns2:TaxCatchAllLabel" minOccurs="0"/>
                <xsd:element ref="ns2:TaxCatchAll" minOccurs="0"/>
                <xsd:element ref="ns2:h6a71f3e574e4344bc34f3fc9dd20054" minOccurs="0"/>
                <xsd:element ref="ns2:ContentStatus" minOccurs="0"/>
                <xsd:element ref="ns4:IconOverlay" minOccurs="0"/>
                <xsd:element ref="ns1:_vti_ItemDeclaredRecord" minOccurs="0"/>
                <xsd:element ref="ns1:_vti_ItemHoldRecordStatus" minOccurs="0"/>
                <xsd:element ref="ns5:TaxKeywordTaxHTField" minOccurs="0"/>
                <xsd:element ref="ns6:MediaServiceMetadata" minOccurs="0"/>
                <xsd:element ref="ns6:MediaServiceFastMetadata" minOccurs="0"/>
                <xsd:element ref="ns6:MediaServiceDateTaken" minOccurs="0"/>
                <xsd:element ref="ns6:MediaServiceAutoTags" minOccurs="0"/>
                <xsd:element ref="ns6:MediaServiceGenerationTime" minOccurs="0"/>
                <xsd:element ref="ns6:MediaServiceEventHashCode" minOccurs="0"/>
                <xsd:element ref="ns6:MediaServiceOCR" minOccurs="0"/>
                <xsd:element ref="ns5:SharedWithUsers" minOccurs="0"/>
                <xsd:element ref="ns5:SharedWithDetails" minOccurs="0"/>
                <xsd:element ref="ns6:MediaServiceLocation" minOccurs="0"/>
                <xsd:element ref="ns5:_dlc_DocId" minOccurs="0"/>
                <xsd:element ref="ns5:_dlc_DocIdUrl" minOccurs="0"/>
                <xsd:element ref="ns5:_dlc_DocIdPersistId" minOccurs="0"/>
                <xsd:element ref="ns6:MediaServiceAutoKeyPoints" minOccurs="0"/>
                <xsd:element ref="ns6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vti_ItemDeclaredRecord" ma:index="27" nillable="true" ma:displayName="Declared Record" ma:hidden="true" ma:internalName="_vti_ItemDeclaredRecord" ma:readOnly="true">
      <xsd:simpleType>
        <xsd:restriction base="dms:DateTime"/>
      </xsd:simpleType>
    </xsd:element>
    <xsd:element name="_vti_ItemHoldRecordStatus" ma:index="28" nillable="true" ma:displayName="Hold and Record Status" ma:decimals="0" ma:description="" ma:hidden="true" ma:indexed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WrittenBy" ma:index="3" nillable="true" ma:displayName="Written By" ma:description="‘Written By’ is auto-completed with the name of the uploader, but can be edited if you are uploading on behalf of someone else." ma:list="UserInfo" ma:SharePointGroup="0" ma:internalName="WrittenBy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ntentLanguage" ma:index="4" nillable="true" ma:displayName="Content Language *" ma:default="English" ma:format="RadioButtons" ma:indexed="true" ma:internalName="ContentLanguage" ma:readOnly="false">
      <xsd:simpleType>
        <xsd:restriction base="dms:Choice">
          <xsd:enumeration value="English"/>
          <xsd:enumeration value="French"/>
          <xsd:enumeration value="Spanish"/>
          <xsd:enumeration value="Russian"/>
          <xsd:enumeration value="Chinese"/>
          <xsd:enumeration value="Arabic"/>
          <xsd:enumeration value="other"/>
        </xsd:restriction>
      </xsd:simpleType>
    </xsd:element>
    <xsd:element name="RecipientsEmail" ma:index="9" nillable="true" ma:displayName="Recipients (email)" ma:hidden="true" ma:internalName="RecipientsEmail" ma:readOnly="false">
      <xsd:simpleType>
        <xsd:restriction base="dms:Text">
          <xsd:maxLength value="255"/>
        </xsd:restriction>
      </xsd:simpleType>
    </xsd:element>
    <xsd:element name="SenderEmail" ma:index="10" nillable="true" ma:displayName="Sender (email)" ma:hidden="true" ma:internalName="SenderEmail" ma:readOnly="false">
      <xsd:simpleType>
        <xsd:restriction base="dms:Text">
          <xsd:maxLength value="255"/>
        </xsd:restriction>
      </xsd:simpleType>
    </xsd:element>
    <xsd:element name="DateTransmittedEmail" ma:index="11" nillable="true" ma:displayName="Date transmitted (email)" ma:format="DateTime" ma:hidden="true" ma:internalName="DateTransmittedEmail" ma:readOnly="false">
      <xsd:simpleType>
        <xsd:restriction base="dms:DateTime"/>
      </xsd:simpleType>
    </xsd:element>
    <xsd:element name="k8c968e8c72a4eda96b7e8fdbe192be2" ma:index="12" nillable="true" ma:taxonomy="true" ma:internalName="k8c968e8c72a4eda96b7e8fdbe192be2" ma:taxonomyFieldName="GeographicScope" ma:displayName="Geographic Scope" ma:default="" ma:fieldId="{48c968e8-c72a-4eda-96b7-e8fdbe192be2}" ma:taxonomyMulti="true" ma:sspId="73f51738-d318-4883-9d64-4f0bd0ccc55e" ma:termSetId="0a00fedf-defc-4fe3-a3bf-9929b29a638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a975397408f43e4b84ec8e5a598e523" ma:index="16" nillable="true" ma:taxonomy="true" ma:internalName="ga975397408f43e4b84ec8e5a598e523" ma:taxonomyFieldName="OfficeDivision" ma:displayName="Office/Division *" ma:default="32;#Office of Emergency Prog.-456F|98de697e-6403-48a0-9bce-654c90399d04" ma:fieldId="{0a975397-408f-43e4-b84e-c8e5a598e523}" ma:sspId="73f51738-d318-4883-9d64-4f0bd0ccc55e" ma:termSetId="1761a25e-44f4-4213-964a-f96c515e12c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da26ace941f4791a7314a339fee829c" ma:index="17" nillable="true" ma:taxonomy="true" ma:internalName="mda26ace941f4791a7314a339fee829c" ma:taxonomyFieldName="DocumentType" ma:displayName="Document Type *" ma:indexed="true" ma:readOnly="false" ma:default="" ma:fieldId="{6da26ace-941f-4791-a731-4a339fee829c}" ma:sspId="73f51738-d318-4883-9d64-4f0bd0ccc55e" ma:termSetId="f93b6877-8902-4378-8587-5ec85f36ea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18" nillable="true" ma:displayName="Taxonomy Catch All Column1" ma:hidden="true" ma:list="{e129f4a5-dc42-4d6e-b210-548907d0accc}" ma:internalName="TaxCatchAllLabel" ma:readOnly="true" ma:showField="CatchAllDataLabel" ma:web="5858627f-d058-4b92-9b52-677b5fd7d4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2" nillable="true" ma:displayName="Taxonomy Catch All Column" ma:hidden="true" ma:list="{e129f4a5-dc42-4d6e-b210-548907d0accc}" ma:internalName="TaxCatchAll" ma:showField="CatchAllData" ma:web="5858627f-d058-4b92-9b52-677b5fd7d4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6a71f3e574e4344bc34f3fc9dd20054" ma:index="23" nillable="true" ma:taxonomy="true" ma:internalName="h6a71f3e574e4344bc34f3fc9dd20054" ma:taxonomyFieldName="Topic" ma:displayName="Topic *" ma:readOnly="false" ma:default="" ma:fieldId="{16a71f3e-574e-4344-bc34-f3fc9dd20054}" ma:taxonomyMulti="true" ma:sspId="73f51738-d318-4883-9d64-4f0bd0ccc55e" ma:termSetId="9561e0e6-71cf-4f3c-87c3-08a6b5d907e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tentStatus" ma:index="25" nillable="true" ma:displayName="Content Status" ma:description="Optional column to indicate document status: no status, draft, final or expired.​" ma:format="RadioButtons" ma:internalName="ContentStatus">
      <xsd:simpleType>
        <xsd:restriction base="dms:Choice">
          <xsd:enumeration value="­"/>
          <xsd:enumeration value="Draft"/>
          <xsd:enumeration value="Final"/>
          <xsd:enumeration value="Expir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internalName="Category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6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58627f-d058-4b92-9b52-677b5fd7d454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9" nillable="true" ma:taxonomy="true" ma:internalName="TaxKeywordTaxHTField" ma:taxonomyFieldName="TaxKeyword" ma:displayName="Enterprise Keywords" ma:fieldId="{23f27201-bee3-471e-b2e7-b64fd8b7ca38}" ma:taxonomyMulti="true" ma:sspId="73f51738-d318-4883-9d64-4f0bd0ccc55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haredWithUsers" ma:index="3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4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4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4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38dd15-07ca-4cdc-82a3-f2206b9202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4" nillable="true" ma:displayName="Tags" ma:internalName="MediaServiceAutoTags" ma:readOnly="true">
      <xsd:simpleType>
        <xsd:restriction base="dms:Text"/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40" nillable="true" ma:displayName="Location" ma:internalName="MediaServiceLocation" ma:readOnly="true">
      <xsd:simpleType>
        <xsd:restriction base="dms:Text"/>
      </xsd:simpleType>
    </xsd:element>
    <xsd:element name="MediaServiceAutoKeyPoints" ma:index="4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a975397408f43e4b84ec8e5a598e523 xmlns="ca283e0b-db31-4043-a2ef-b80661bf084a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Office of Emergency Prog.-456F</TermName>
          <TermId xmlns="http://schemas.microsoft.com/office/infopath/2007/PartnerControls">98de697e-6403-48a0-9bce-654c90399d04</TermId>
        </TermInfo>
      </Terms>
    </ga975397408f43e4b84ec8e5a598e523>
    <TaxCatchAll xmlns="ca283e0b-db31-4043-a2ef-b80661bf084a">
      <Value>133</Value>
      <Value>12</Value>
      <Value>10</Value>
      <Value>163</Value>
      <Value>3</Value>
      <Value>104</Value>
    </TaxCatchAll>
    <k8c968e8c72a4eda96b7e8fdbe192be2 xmlns="ca283e0b-db31-4043-a2ef-b80661bf084a">
      <Terms xmlns="http://schemas.microsoft.com/office/infopath/2007/PartnerControls"/>
    </k8c968e8c72a4eda96b7e8fdbe192be2>
    <ContentStatus xmlns="ca283e0b-db31-4043-a2ef-b80661bf084a" xsi:nil="true"/>
    <DateTransmittedEmail xmlns="ca283e0b-db31-4043-a2ef-b80661bf084a" xsi:nil="true"/>
    <SenderEmail xmlns="ca283e0b-db31-4043-a2ef-b80661bf084a" xsi:nil="true"/>
    <IconOverlay xmlns="http://schemas.microsoft.com/sharepoint/v4" xsi:nil="true"/>
    <ContentLanguage xmlns="ca283e0b-db31-4043-a2ef-b80661bf084a">English</ContentLanguage>
    <h6a71f3e574e4344bc34f3fc9dd20054 xmlns="ca283e0b-db31-4043-a2ef-b80661bf084a">
      <Terms xmlns="http://schemas.microsoft.com/office/infopath/2007/PartnerControls">
        <TermInfo xmlns="http://schemas.microsoft.com/office/infopath/2007/PartnerControls">
          <TermName xmlns="http://schemas.microsoft.com/office/infopath/2007/PartnerControls">Nutrition Humanitarian Cluster, Coordination</TermName>
          <TermId xmlns="http://schemas.microsoft.com/office/infopath/2007/PartnerControls">414c5639-61e6-4b56-aaa5-511cdacc25c2</TermId>
        </TermInfo>
      </Terms>
    </h6a71f3e574e4344bc34f3fc9dd20054>
    <TaxKeywordTaxHTField xmlns="5858627f-d058-4b92-9b52-677b5fd7d454">
      <Terms xmlns="http://schemas.microsoft.com/office/infopath/2007/PartnerControls">
        <TermInfo xmlns="http://schemas.microsoft.com/office/infopath/2007/PartnerControls">
          <TermName xmlns="http://schemas.microsoft.com/office/infopath/2007/PartnerControls">GNC</TermName>
          <TermId xmlns="http://schemas.microsoft.com/office/infopath/2007/PartnerControls">82a4199d-9c93-4d57-833f-59195f986fba</TermId>
        </TermInfo>
        <TermInfo xmlns="http://schemas.microsoft.com/office/infopath/2007/PartnerControls">
          <TermName xmlns="http://schemas.microsoft.com/office/infopath/2007/PartnerControls">NCC</TermName>
          <TermId xmlns="http://schemas.microsoft.com/office/infopath/2007/PartnerControls">37acde9b-31c8-46a8-8f12-aa74bad75c11</TermId>
        </TermInfo>
        <TermInfo xmlns="http://schemas.microsoft.com/office/infopath/2007/PartnerControls">
          <TermName xmlns="http://schemas.microsoft.com/office/infopath/2007/PartnerControls">Training</TermName>
          <TermId xmlns="http://schemas.microsoft.com/office/infopath/2007/PartnerControls">e274f566-a9bf-4f70-80f5-de4ef515adf5</TermId>
        </TermInfo>
      </Terms>
    </TaxKeywordTaxHTField>
    <CategoryDescription xmlns="http://schemas.microsoft.com/sharepoint.v3">Master GNC package - 2018 NCC - 3.1. Humanitarian Program Cycle</CategoryDescription>
    <mda26ace941f4791a7314a339fee829c xmlns="ca283e0b-db31-4043-a2ef-b80661bf084a">
      <Terms xmlns="http://schemas.microsoft.com/office/infopath/2007/PartnerControls">
        <TermInfo xmlns="http://schemas.microsoft.com/office/infopath/2007/PartnerControls">
          <TermName xmlns="http://schemas.microsoft.com/office/infopath/2007/PartnerControls">Training/ instructional materials, toolkits, user guides (non-ICT)</TermName>
          <TermId xmlns="http://schemas.microsoft.com/office/infopath/2007/PartnerControls">f7254839-f39a-4063-9d34-45784defb8cb</TermId>
        </TermInfo>
      </Terms>
    </mda26ace941f4791a7314a339fee829c>
    <RecipientsEmail xmlns="ca283e0b-db31-4043-a2ef-b80661bf084a" xsi:nil="true"/>
    <WrittenBy xmlns="ca283e0b-db31-4043-a2ef-b80661bf084a">
      <UserInfo>
        <DisplayName/>
        <AccountId xsi:nil="true"/>
        <AccountType/>
      </UserInfo>
    </WrittenBy>
    <_dlc_DocId xmlns="5858627f-d058-4b92-9b52-677b5fd7d454">EMOPSGCCU-1435067120-18310</_dlc_DocId>
    <_dlc_DocIdUrl xmlns="5858627f-d058-4b92-9b52-677b5fd7d454">
      <Url>https://unicef.sharepoint.com/teams/EMOPS-GCCU/_layouts/15/DocIdRedir.aspx?ID=EMOPSGCCU-1435067120-18310</Url>
      <Description>EMOPSGCCU-1435067120-18310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6.xml><?xml version="1.0" encoding="utf-8"?>
<?mso-contentType ?>
<SharedContentType xmlns="Microsoft.SharePoint.Taxonomy.ContentTypeSync" SourceId="73f51738-d318-4883-9d64-4f0bd0ccc55e" ContentTypeId="0x0101009BA85F8052A6DA4FA3E31FF9F74C6970" PreviousValue="false"/>
</file>

<file path=customXml/itemProps1.xml><?xml version="1.0" encoding="utf-8"?>
<ds:datastoreItem xmlns:ds="http://schemas.openxmlformats.org/officeDocument/2006/customXml" ds:itemID="{D8982BB1-D3BC-4DC2-917B-DF049D431C0A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62BB5EEA-06A3-4987-AA8B-D473D9FD7600}"/>
</file>

<file path=customXml/itemProps3.xml><?xml version="1.0" encoding="utf-8"?>
<ds:datastoreItem xmlns:ds="http://schemas.openxmlformats.org/officeDocument/2006/customXml" ds:itemID="{55F7253B-026C-459F-8F4E-ECA2D3D22A04}">
  <ds:schemaRefs>
    <ds:schemaRef ds:uri="http://schemas.microsoft.com/sharepoint/v4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a438dd15-07ca-4cdc-82a3-f2206b92025e"/>
    <ds:schemaRef ds:uri="5858627f-d058-4b92-9b52-677b5fd7d454"/>
    <ds:schemaRef ds:uri="http://schemas.microsoft.com/office/2006/documentManagement/types"/>
    <ds:schemaRef ds:uri="http://www.w3.org/XML/1998/namespace"/>
    <ds:schemaRef ds:uri="http://purl.org/dc/terms/"/>
    <ds:schemaRef ds:uri="http://schemas.microsoft.com/sharepoint.v3"/>
    <ds:schemaRef ds:uri="ca283e0b-db31-4043-a2ef-b80661bf084a"/>
    <ds:schemaRef ds:uri="http://schemas.microsoft.com/sharepoint/v3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D111040C-8D13-464A-A200-9C96437BFDD8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5B3C36F2-FB6E-42A0-8A36-C0AA399EE37F}">
  <ds:schemaRefs>
    <ds:schemaRef ds:uri="http://schemas.microsoft.com/office/2006/metadata/customXsn"/>
  </ds:schemaRefs>
</ds:datastoreItem>
</file>

<file path=customXml/itemProps6.xml><?xml version="1.0" encoding="utf-8"?>
<ds:datastoreItem xmlns:ds="http://schemas.openxmlformats.org/officeDocument/2006/customXml" ds:itemID="{448460C3-242E-4118-8667-A5DE89816E2E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with examples</Template>
  <TotalTime>721</TotalTime>
  <Words>720</Words>
  <Application>Microsoft Office PowerPoint</Application>
  <PresentationFormat>On-screen Show (4:3)</PresentationFormat>
  <Paragraphs>63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MS PGothic</vt:lpstr>
      <vt:lpstr>MS PGothic</vt:lpstr>
      <vt:lpstr>Arial</vt:lpstr>
      <vt:lpstr>Calibri</vt:lpstr>
      <vt:lpstr>Century Gothic</vt:lpstr>
      <vt:lpstr>Times New Roman</vt:lpstr>
      <vt:lpstr>ヒラギノ角ゴ ProN W3</vt:lpstr>
      <vt:lpstr>1_Theme1</vt:lpstr>
      <vt:lpstr>Office Theme</vt:lpstr>
      <vt:lpstr>1_Office Theme</vt:lpstr>
      <vt:lpstr>3.1 The Humanitarian Programme Cycle</vt:lpstr>
      <vt:lpstr>PowerPoint Presentation</vt:lpstr>
      <vt:lpstr>PowerPoint Presentation</vt:lpstr>
      <vt:lpstr>A Key Part of the Transformative Agenda</vt:lpstr>
      <vt:lpstr>PowerPoint Presentation</vt:lpstr>
      <vt:lpstr>PowerPoint Presentation</vt:lpstr>
      <vt:lpstr>Emergency Response Preparedness</vt:lpstr>
      <vt:lpstr>Discussion Questions:  Preparedness</vt:lpstr>
      <vt:lpstr>Reinforcing AAP in Preparedness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amanda.ribbans</dc:creator>
  <cp:keywords>GNC; Training; NCC</cp:keywords>
  <cp:lastModifiedBy>Diogo Loureiro Jurema</cp:lastModifiedBy>
  <cp:revision>168</cp:revision>
  <cp:lastPrinted>2017-10-19T14:47:03Z</cp:lastPrinted>
  <dcterms:created xsi:type="dcterms:W3CDTF">2015-02-11T14:40:36Z</dcterms:created>
  <dcterms:modified xsi:type="dcterms:W3CDTF">2019-11-19T11:35:16Z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0x0101009BA85F8052A6DA4FA3E31FF9F74C6970006192CA8317E1FF49B6A7FEB870A3A8D6</vt:lpwstr>
  </property>
  <property fmtid="{D5CDD505-2E9C-101B-9397-08002B2CF9AE}" pid="3" name="OfficeDivision">
    <vt:lpwstr>3;#Office of Emergency Prog.-456F|98de697e-6403-48a0-9bce-654c90399d04</vt:lpwstr>
  </property>
  <property fmtid="{D5CDD505-2E9C-101B-9397-08002B2CF9AE}" pid="4" name="TaxKeyword">
    <vt:lpwstr>133;#GNC|82a4199d-9c93-4d57-833f-59195f986fba;#104;#NCC|37acde9b-31c8-46a8-8f12-aa74bad75c11;#163;#Training|e274f566-a9bf-4f70-80f5-de4ef515adf5</vt:lpwstr>
  </property>
  <property fmtid="{D5CDD505-2E9C-101B-9397-08002B2CF9AE}" pid="5" name="Topic">
    <vt:lpwstr>10;#Nutrition Humanitarian Cluster, Coordination|414c5639-61e6-4b56-aaa5-511cdacc25c2</vt:lpwstr>
  </property>
  <property fmtid="{D5CDD505-2E9C-101B-9397-08002B2CF9AE}" pid="7" name="DocumentType">
    <vt:lpwstr>12;#Training/ instructional materials, toolkits, user guides (non-ICT)|f7254839-f39a-4063-9d34-45784defb8cb</vt:lpwstr>
  </property>
  <property fmtid="{D5CDD505-2E9C-101B-9397-08002B2CF9AE}" pid="8" name="GeographicScope">
    <vt:lpwstr/>
  </property>
  <property fmtid="{D5CDD505-2E9C-101B-9397-08002B2CF9AE}" pid="9" name="_dlc_DocIdItemGuid">
    <vt:lpwstr>eff10d68-af31-4c26-acb5-e892583e6b55</vt:lpwstr>
  </property>
</Properties>
</file>