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1783" autoAdjust="0"/>
  </p:normalViewPr>
  <p:slideViewPr>
    <p:cSldViewPr>
      <p:cViewPr varScale="1">
        <p:scale>
          <a:sx n="36" d="100"/>
          <a:sy n="36" d="100"/>
        </p:scale>
        <p:origin x="15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3" Type="http://schemas.openxmlformats.org/officeDocument/2006/relationships/customXml" Target="../customXml/item6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F6488-5A22-4B93-ADBA-ECF6AC3219B7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A7A5C-F3D5-4AF8-B0DE-80D896BA3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4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5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9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Facteur</a:t>
            </a:r>
            <a:r>
              <a:rPr lang="en-GB" dirty="0"/>
              <a:t> de correction de 2,6 pour </a:t>
            </a:r>
            <a:r>
              <a:rPr lang="en-GB" u="sng" dirty="0"/>
              <a:t>la</a:t>
            </a:r>
            <a:r>
              <a:rPr lang="en-GB" baseline="0" dirty="0"/>
              <a:t> </a:t>
            </a:r>
            <a:r>
              <a:rPr lang="en-GB" dirty="0"/>
              <a:t>MAS</a:t>
            </a:r>
          </a:p>
          <a:p>
            <a:r>
              <a:rPr lang="en-GB" dirty="0" err="1"/>
              <a:t>Facteur</a:t>
            </a:r>
            <a:r>
              <a:rPr lang="en-GB" dirty="0"/>
              <a:t> de correction de 1,5 pour la MAM</a:t>
            </a:r>
          </a:p>
          <a:p>
            <a:r>
              <a:rPr lang="en-GB" baseline="0" dirty="0"/>
              <a:t>(</a:t>
            </a:r>
            <a:r>
              <a:rPr lang="en-GB" baseline="0" dirty="0" err="1"/>
              <a:t>valeurs</a:t>
            </a:r>
            <a:r>
              <a:rPr lang="en-GB" baseline="0" dirty="0"/>
              <a:t> fixes)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49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Facteur</a:t>
            </a:r>
            <a:r>
              <a:rPr lang="en-GB" dirty="0"/>
              <a:t> de correction de 2,6 pour </a:t>
            </a:r>
            <a:r>
              <a:rPr lang="en-GB" u="sng" dirty="0"/>
              <a:t>la</a:t>
            </a:r>
            <a:r>
              <a:rPr lang="en-GB" dirty="0"/>
              <a:t> MAS</a:t>
            </a:r>
          </a:p>
          <a:p>
            <a:r>
              <a:rPr lang="en-GB" dirty="0" err="1"/>
              <a:t>Facteur</a:t>
            </a:r>
            <a:r>
              <a:rPr lang="en-GB" dirty="0"/>
              <a:t> de correction de 1,5 pour la MAM</a:t>
            </a:r>
          </a:p>
          <a:p>
            <a:r>
              <a:rPr lang="en-GB" baseline="0" dirty="0"/>
              <a:t>(</a:t>
            </a:r>
            <a:r>
              <a:rPr lang="en-GB" baseline="0" dirty="0" err="1"/>
              <a:t>valeurs</a:t>
            </a:r>
            <a:r>
              <a:rPr lang="en-GB" baseline="0" dirty="0"/>
              <a:t> fixes)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7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6478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http://pfeda.univ-lille1.fr/Infos/1999/0327wfpE.htm</a:t>
            </a:r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823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http://pfeda.univ-lille1.fr/Infos/1999/0327wfpE.htm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73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A7A5C-F3D5-4AF8-B0DE-80D896BA35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9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700808"/>
            <a:ext cx="7772400" cy="2088232"/>
          </a:xfrm>
          <a:noFill/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84222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NCC Training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18"/>
          <p:cNvSpPr txBox="1">
            <a:spLocks noChangeArrowheads="1"/>
          </p:cNvSpPr>
          <p:nvPr userDrawn="1"/>
        </p:nvSpPr>
        <p:spPr>
          <a:xfrm>
            <a:off x="0" y="-14729"/>
            <a:ext cx="9144000" cy="1143000"/>
          </a:xfrm>
          <a:prstGeom prst="rect">
            <a:avLst/>
          </a:prstGeom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1760">
              <a:defRPr/>
            </a:pPr>
            <a:endParaRPr lang="en-GB" sz="3848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729"/>
            <a:ext cx="9144000" cy="1143000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145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2.6 </a:t>
            </a:r>
            <a:r>
              <a:rPr lang="en-US" dirty="0" err="1"/>
              <a:t>Étude</a:t>
            </a:r>
            <a:r>
              <a:rPr lang="en-US" dirty="0"/>
              <a:t> de </a:t>
            </a:r>
            <a:r>
              <a:rPr lang="en-US" dirty="0" err="1"/>
              <a:t>cas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Calcul</a:t>
            </a:r>
            <a:r>
              <a:rPr lang="en-US" dirty="0"/>
              <a:t> du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attendus</a:t>
            </a:r>
            <a:r>
              <a:rPr lang="en-US" dirty="0"/>
              <a:t> pour </a:t>
            </a:r>
            <a:r>
              <a:rPr lang="en-US" dirty="0" err="1"/>
              <a:t>estimer</a:t>
            </a:r>
            <a:r>
              <a:rPr lang="en-US" dirty="0"/>
              <a:t> les </a:t>
            </a:r>
            <a:r>
              <a:rPr lang="en-US" dirty="0" err="1"/>
              <a:t>besoins</a:t>
            </a:r>
            <a:r>
              <a:rPr lang="en-US" dirty="0"/>
              <a:t> en </a:t>
            </a:r>
            <a:r>
              <a:rPr lang="en-US" dirty="0" err="1"/>
              <a:t>intrants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7718" y="4772248"/>
            <a:ext cx="23241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3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3"/>
          <a:stretch/>
        </p:blipFill>
        <p:spPr>
          <a:xfrm>
            <a:off x="2084041" y="2132856"/>
            <a:ext cx="4975918" cy="345638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16633"/>
            <a:ext cx="7704856" cy="642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7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Messages clés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65212" y="2924944"/>
            <a:ext cx="8085584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340768"/>
            <a:ext cx="8229600" cy="4176712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err="1"/>
              <a:t>Toujours</a:t>
            </a:r>
            <a:r>
              <a:rPr lang="en-AU" dirty="0"/>
              <a:t> </a:t>
            </a:r>
            <a:r>
              <a:rPr lang="en-AU" dirty="0" err="1"/>
              <a:t>inclure</a:t>
            </a:r>
            <a:r>
              <a:rPr lang="en-AU" dirty="0"/>
              <a:t> les </a:t>
            </a:r>
            <a:r>
              <a:rPr lang="en-AU" dirty="0" err="1"/>
              <a:t>partenaires</a:t>
            </a:r>
            <a:r>
              <a:rPr lang="en-AU" dirty="0"/>
              <a:t> </a:t>
            </a:r>
            <a:r>
              <a:rPr lang="en-AU" dirty="0" err="1"/>
              <a:t>dans</a:t>
            </a:r>
            <a:r>
              <a:rPr lang="en-AU" dirty="0"/>
              <a:t> le </a:t>
            </a:r>
            <a:r>
              <a:rPr lang="en-AU" dirty="0" err="1"/>
              <a:t>calcul</a:t>
            </a:r>
            <a:r>
              <a:rPr lang="en-AU" dirty="0"/>
              <a:t> des </a:t>
            </a:r>
            <a:r>
              <a:rPr lang="en-AU" dirty="0" err="1"/>
              <a:t>personnes</a:t>
            </a:r>
            <a:r>
              <a:rPr lang="en-AU" dirty="0"/>
              <a:t> </a:t>
            </a:r>
            <a:r>
              <a:rPr lang="en-AU" dirty="0" err="1"/>
              <a:t>dans</a:t>
            </a:r>
            <a:r>
              <a:rPr lang="en-AU" dirty="0"/>
              <a:t> le </a:t>
            </a:r>
            <a:r>
              <a:rPr lang="en-AU" dirty="0" err="1"/>
              <a:t>besoin</a:t>
            </a:r>
            <a:r>
              <a:rPr lang="en-AU" dirty="0"/>
              <a:t>, du </a:t>
            </a:r>
            <a:r>
              <a:rPr lang="en-AU" dirty="0" err="1"/>
              <a:t>nombre</a:t>
            </a:r>
            <a:r>
              <a:rPr lang="en-AU" dirty="0"/>
              <a:t> de </a:t>
            </a:r>
            <a:r>
              <a:rPr lang="en-AU" dirty="0" err="1"/>
              <a:t>cas</a:t>
            </a:r>
            <a:r>
              <a:rPr lang="en-AU" dirty="0"/>
              <a:t> </a:t>
            </a:r>
            <a:r>
              <a:rPr lang="en-AU" dirty="0" err="1"/>
              <a:t>attendus</a:t>
            </a:r>
            <a:r>
              <a:rPr lang="en-AU" dirty="0"/>
              <a:t>/</a:t>
            </a:r>
            <a:r>
              <a:rPr lang="en-AU" dirty="0" err="1"/>
              <a:t>ciblés</a:t>
            </a:r>
            <a:r>
              <a:rPr lang="en-AU" dirty="0"/>
              <a:t> et des </a:t>
            </a:r>
            <a:r>
              <a:rPr lang="en-AU" dirty="0" err="1"/>
              <a:t>objectifs</a:t>
            </a:r>
            <a:r>
              <a:rPr lang="en-AU" dirty="0"/>
              <a:t>.</a:t>
            </a:r>
          </a:p>
          <a:p>
            <a:r>
              <a:rPr lang="en-AU" dirty="0" err="1"/>
              <a:t>S'accorder</a:t>
            </a:r>
            <a:r>
              <a:rPr lang="en-AU" dirty="0"/>
              <a:t> </a:t>
            </a:r>
            <a:r>
              <a:rPr lang="en-AU" dirty="0" err="1"/>
              <a:t>sur</a:t>
            </a:r>
            <a:r>
              <a:rPr lang="en-AU" dirty="0"/>
              <a:t> les </a:t>
            </a:r>
            <a:r>
              <a:rPr lang="en-AU" dirty="0" err="1"/>
              <a:t>définitions</a:t>
            </a:r>
            <a:r>
              <a:rPr lang="en-AU" dirty="0"/>
              <a:t> et la </a:t>
            </a:r>
            <a:r>
              <a:rPr lang="en-AU" dirty="0" err="1"/>
              <a:t>méthode</a:t>
            </a:r>
            <a:r>
              <a:rPr lang="en-AU" dirty="0"/>
              <a:t> de </a:t>
            </a:r>
            <a:r>
              <a:rPr lang="en-AU" dirty="0" err="1"/>
              <a:t>calcul</a:t>
            </a:r>
            <a:r>
              <a:rPr lang="en-AU" dirty="0"/>
              <a:t> du </a:t>
            </a:r>
            <a:r>
              <a:rPr lang="en-AU" dirty="0" err="1"/>
              <a:t>nombre</a:t>
            </a:r>
            <a:r>
              <a:rPr lang="en-AU" dirty="0"/>
              <a:t> de </a:t>
            </a:r>
            <a:r>
              <a:rPr lang="en-AU" dirty="0" err="1"/>
              <a:t>cas</a:t>
            </a:r>
            <a:r>
              <a:rPr lang="en-AU" dirty="0"/>
              <a:t> </a:t>
            </a:r>
            <a:r>
              <a:rPr lang="en-AU" dirty="0" err="1"/>
              <a:t>attendus</a:t>
            </a:r>
            <a:r>
              <a:rPr lang="en-AU" dirty="0"/>
              <a:t>/</a:t>
            </a:r>
            <a:r>
              <a:rPr lang="en-AU" dirty="0" err="1"/>
              <a:t>ciblés</a:t>
            </a:r>
            <a:r>
              <a:rPr lang="en-AU" dirty="0"/>
              <a:t> avec </a:t>
            </a:r>
            <a:r>
              <a:rPr lang="en-AU" dirty="0" err="1"/>
              <a:t>l'ensemble</a:t>
            </a:r>
            <a:r>
              <a:rPr lang="en-AU" dirty="0"/>
              <a:t> des </a:t>
            </a:r>
            <a:r>
              <a:rPr lang="en-AU" dirty="0" err="1"/>
              <a:t>partenaires</a:t>
            </a:r>
            <a:r>
              <a:rPr lang="en-AU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06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Objectifs</a:t>
            </a:r>
            <a:r>
              <a:rPr lang="en-GB" dirty="0"/>
              <a:t> de la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340768"/>
            <a:ext cx="8229600" cy="4176712"/>
          </a:xfrm>
        </p:spPr>
        <p:txBody>
          <a:bodyPr/>
          <a:lstStyle/>
          <a:p>
            <a:r>
              <a:rPr lang="en-AU" sz="2400" dirty="0" err="1"/>
              <a:t>Reconnaître</a:t>
            </a:r>
            <a:r>
              <a:rPr lang="en-AU" sz="2400" dirty="0"/>
              <a:t> </a:t>
            </a:r>
            <a:r>
              <a:rPr lang="en-AU" sz="2400" dirty="0" err="1"/>
              <a:t>l'importance</a:t>
            </a:r>
            <a:r>
              <a:rPr lang="en-AU" sz="2400" dirty="0"/>
              <a:t> </a:t>
            </a:r>
            <a:r>
              <a:rPr lang="en-AU" sz="2400" dirty="0" err="1"/>
              <a:t>d'expliquer</a:t>
            </a:r>
            <a:r>
              <a:rPr lang="en-AU" sz="2400" dirty="0"/>
              <a:t> à </a:t>
            </a:r>
            <a:r>
              <a:rPr lang="en-AU" sz="2400" dirty="0" err="1"/>
              <a:t>l'ensemble</a:t>
            </a:r>
            <a:r>
              <a:rPr lang="en-AU" sz="2400" dirty="0"/>
              <a:t> des </a:t>
            </a:r>
            <a:r>
              <a:rPr lang="en-AU" sz="2400" dirty="0" err="1"/>
              <a:t>partenaires</a:t>
            </a:r>
            <a:r>
              <a:rPr lang="en-AU" sz="2400" dirty="0"/>
              <a:t> les </a:t>
            </a:r>
            <a:r>
              <a:rPr lang="en-AU" sz="2400" dirty="0" err="1"/>
              <a:t>définitions</a:t>
            </a:r>
            <a:r>
              <a:rPr lang="en-AU" sz="2400" dirty="0"/>
              <a:t> et la </a:t>
            </a:r>
            <a:r>
              <a:rPr lang="en-AU" sz="2400" dirty="0" err="1"/>
              <a:t>méthode</a:t>
            </a:r>
            <a:r>
              <a:rPr lang="en-AU" sz="2400" dirty="0"/>
              <a:t> de </a:t>
            </a:r>
            <a:r>
              <a:rPr lang="en-AU" sz="2400" dirty="0" err="1"/>
              <a:t>calcul</a:t>
            </a:r>
            <a:r>
              <a:rPr lang="en-AU" sz="2400" dirty="0"/>
              <a:t> du </a:t>
            </a:r>
            <a:r>
              <a:rPr lang="en-AU" sz="2400" dirty="0" err="1"/>
              <a:t>nombre</a:t>
            </a:r>
            <a:r>
              <a:rPr lang="en-AU" sz="2400" dirty="0"/>
              <a:t> de </a:t>
            </a:r>
            <a:r>
              <a:rPr lang="en-AU" sz="2400" dirty="0" err="1"/>
              <a:t>cas</a:t>
            </a:r>
            <a:r>
              <a:rPr lang="en-AU" sz="2400" dirty="0"/>
              <a:t> </a:t>
            </a:r>
            <a:r>
              <a:rPr lang="en-AU" sz="2400" dirty="0" err="1"/>
              <a:t>attendus</a:t>
            </a:r>
            <a:r>
              <a:rPr lang="en-AU" sz="2400" dirty="0"/>
              <a:t> </a:t>
            </a:r>
            <a:r>
              <a:rPr lang="en-AU" sz="2400" dirty="0" err="1"/>
              <a:t>afin</a:t>
            </a:r>
            <a:r>
              <a:rPr lang="en-AU" sz="2400" dirty="0"/>
              <a:t> </a:t>
            </a:r>
            <a:r>
              <a:rPr lang="en-AU" sz="2400" dirty="0" err="1"/>
              <a:t>d’estimer</a:t>
            </a:r>
            <a:r>
              <a:rPr lang="en-AU" sz="2400" dirty="0"/>
              <a:t> les </a:t>
            </a:r>
            <a:r>
              <a:rPr lang="en-AU" sz="2400" dirty="0" err="1"/>
              <a:t>besoins</a:t>
            </a:r>
            <a:r>
              <a:rPr lang="en-AU" sz="2400" dirty="0"/>
              <a:t> en </a:t>
            </a:r>
            <a:r>
              <a:rPr lang="en-AU" sz="2400" dirty="0" err="1"/>
              <a:t>approvisionnement</a:t>
            </a:r>
            <a:r>
              <a:rPr lang="en-AU" sz="2400" dirty="0"/>
              <a:t>.</a:t>
            </a:r>
          </a:p>
          <a:p>
            <a:r>
              <a:rPr lang="en-AU" sz="2400" dirty="0" err="1"/>
              <a:t>Consolider</a:t>
            </a:r>
            <a:r>
              <a:rPr lang="en-AU" sz="2400" dirty="0"/>
              <a:t> les </a:t>
            </a:r>
            <a:r>
              <a:rPr lang="en-AU" sz="2400" dirty="0" err="1"/>
              <a:t>connaissances</a:t>
            </a:r>
            <a:r>
              <a:rPr lang="en-AU" sz="2400" dirty="0"/>
              <a:t> et les </a:t>
            </a:r>
            <a:r>
              <a:rPr lang="en-AU" sz="2400" dirty="0" err="1"/>
              <a:t>pratiques</a:t>
            </a:r>
            <a:r>
              <a:rPr lang="en-AU" sz="2400" dirty="0"/>
              <a:t> des </a:t>
            </a:r>
            <a:r>
              <a:rPr lang="en-AU" sz="2400" dirty="0" err="1"/>
              <a:t>procédures</a:t>
            </a:r>
            <a:r>
              <a:rPr lang="en-AU" sz="2400" dirty="0"/>
              <a:t> </a:t>
            </a:r>
            <a:r>
              <a:rPr lang="en-AU" sz="2400" dirty="0" err="1"/>
              <a:t>d'estimation</a:t>
            </a:r>
            <a:r>
              <a:rPr lang="en-AU" sz="2400" dirty="0"/>
              <a:t> du </a:t>
            </a:r>
            <a:r>
              <a:rPr lang="en-AU" sz="2400" dirty="0" err="1"/>
              <a:t>nombre</a:t>
            </a:r>
            <a:r>
              <a:rPr lang="en-AU" sz="2400" dirty="0"/>
              <a:t> de </a:t>
            </a:r>
            <a:r>
              <a:rPr lang="en-AU" sz="2400" dirty="0" err="1"/>
              <a:t>cas</a:t>
            </a:r>
            <a:r>
              <a:rPr lang="en-AU" sz="2400" dirty="0"/>
              <a:t> </a:t>
            </a:r>
            <a:r>
              <a:rPr lang="en-AU" sz="2400" dirty="0" err="1"/>
              <a:t>liés</a:t>
            </a:r>
            <a:r>
              <a:rPr lang="en-AU" sz="2400" dirty="0"/>
              <a:t> à la nutrition </a:t>
            </a:r>
            <a:r>
              <a:rPr lang="en-AU" sz="2400" dirty="0" err="1"/>
              <a:t>dans</a:t>
            </a:r>
            <a:r>
              <a:rPr lang="en-AU" sz="2400" dirty="0"/>
              <a:t> les interventions </a:t>
            </a:r>
            <a:r>
              <a:rPr lang="en-AU" sz="2400" dirty="0" err="1"/>
              <a:t>d'urgence</a:t>
            </a:r>
            <a:r>
              <a:rPr lang="en-AU" sz="2400" dirty="0"/>
              <a:t>.</a:t>
            </a:r>
          </a:p>
          <a:p>
            <a:r>
              <a:rPr lang="en-AU" sz="2400" dirty="0" err="1"/>
              <a:t>Établir</a:t>
            </a:r>
            <a:r>
              <a:rPr lang="en-AU" sz="2400" dirty="0"/>
              <a:t> et se </a:t>
            </a:r>
            <a:r>
              <a:rPr lang="en-AU" sz="2400" dirty="0" err="1"/>
              <a:t>mettre</a:t>
            </a:r>
            <a:r>
              <a:rPr lang="en-AU" sz="2400" dirty="0"/>
              <a:t> </a:t>
            </a:r>
            <a:r>
              <a:rPr lang="en-AU" sz="2400" dirty="0" err="1"/>
              <a:t>d’acccord</a:t>
            </a:r>
            <a:r>
              <a:rPr lang="en-AU" sz="2400" dirty="0"/>
              <a:t> </a:t>
            </a:r>
            <a:r>
              <a:rPr lang="en-AU" sz="2400" dirty="0" err="1"/>
              <a:t>sur</a:t>
            </a:r>
            <a:r>
              <a:rPr lang="en-AU" sz="2400" dirty="0"/>
              <a:t> les </a:t>
            </a:r>
            <a:r>
              <a:rPr lang="en-AU" sz="2400" dirty="0" err="1"/>
              <a:t>données</a:t>
            </a:r>
            <a:r>
              <a:rPr lang="en-AU" sz="2400" dirty="0"/>
              <a:t> </a:t>
            </a:r>
            <a:r>
              <a:rPr lang="en-AU" sz="2400" dirty="0" err="1"/>
              <a:t>lors</a:t>
            </a:r>
            <a:r>
              <a:rPr lang="en-AU" sz="2400" dirty="0"/>
              <a:t> </a:t>
            </a:r>
            <a:r>
              <a:rPr lang="en-AU" sz="2400" dirty="0" err="1"/>
              <a:t>l'estimation</a:t>
            </a:r>
            <a:r>
              <a:rPr lang="en-AU" sz="2400" dirty="0"/>
              <a:t> du </a:t>
            </a:r>
            <a:r>
              <a:rPr lang="en-AU" sz="2400" dirty="0" err="1"/>
              <a:t>nombre</a:t>
            </a:r>
            <a:r>
              <a:rPr lang="en-AU" sz="2400" dirty="0"/>
              <a:t> de </a:t>
            </a:r>
            <a:r>
              <a:rPr lang="en-AU" sz="2400" dirty="0" err="1"/>
              <a:t>cas</a:t>
            </a:r>
            <a:r>
              <a:rPr lang="en-AU" sz="2400" dirty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8197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1D1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827584" y="656692"/>
            <a:ext cx="7488832" cy="55446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07040" y="1268760"/>
            <a:ext cx="7109376" cy="39604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Travail de </a:t>
            </a:r>
            <a:r>
              <a:rPr lang="en-US" sz="2000" b="1" dirty="0" err="1"/>
              <a:t>groupe</a:t>
            </a:r>
            <a:r>
              <a:rPr lang="en-US" sz="2000" b="1" dirty="0"/>
              <a:t> : estimation du </a:t>
            </a:r>
            <a:r>
              <a:rPr lang="en-US" sz="2000" b="1" dirty="0" err="1"/>
              <a:t>nombre</a:t>
            </a:r>
            <a:r>
              <a:rPr lang="en-US" sz="2000" b="1" dirty="0"/>
              <a:t> de </a:t>
            </a:r>
            <a:r>
              <a:rPr lang="en-US" sz="2000" b="1" dirty="0" err="1"/>
              <a:t>cas</a:t>
            </a:r>
            <a:endParaRPr lang="en-US" sz="2000" b="1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Au </a:t>
            </a:r>
            <a:r>
              <a:rPr lang="en-US" sz="2000" dirty="0" err="1"/>
              <a:t>sein</a:t>
            </a:r>
            <a:r>
              <a:rPr lang="en-US" sz="2000" dirty="0"/>
              <a:t> de </a:t>
            </a:r>
            <a:r>
              <a:rPr lang="en-US" sz="2000" dirty="0" err="1"/>
              <a:t>votre</a:t>
            </a:r>
            <a:r>
              <a:rPr lang="en-US" sz="2000" dirty="0"/>
              <a:t> </a:t>
            </a:r>
            <a:r>
              <a:rPr lang="en-US" sz="2000" dirty="0" err="1"/>
              <a:t>groupe</a:t>
            </a:r>
            <a:r>
              <a:rPr lang="en-US" sz="2000" dirty="0"/>
              <a:t>, </a:t>
            </a:r>
            <a:r>
              <a:rPr lang="en-US" sz="2000" dirty="0" err="1"/>
              <a:t>estimez</a:t>
            </a:r>
            <a:r>
              <a:rPr lang="en-US" sz="2000" dirty="0"/>
              <a:t> le </a:t>
            </a:r>
            <a:r>
              <a:rPr lang="en-US" sz="2000" dirty="0" err="1"/>
              <a:t>nombre</a:t>
            </a:r>
            <a:r>
              <a:rPr lang="en-US" sz="2000" dirty="0"/>
              <a:t> de </a:t>
            </a:r>
            <a:r>
              <a:rPr lang="en-US" sz="2000" dirty="0" err="1"/>
              <a:t>cas</a:t>
            </a:r>
            <a:r>
              <a:rPr lang="en-US" sz="2000" dirty="0"/>
              <a:t> </a:t>
            </a:r>
            <a:r>
              <a:rPr lang="en-US" sz="2000" dirty="0" err="1"/>
              <a:t>concernés</a:t>
            </a:r>
            <a:r>
              <a:rPr lang="en-US" sz="2000" dirty="0"/>
              <a:t> par les </a:t>
            </a:r>
            <a:r>
              <a:rPr lang="en-US" sz="2000" dirty="0" err="1"/>
              <a:t>activités</a:t>
            </a:r>
            <a:r>
              <a:rPr lang="en-US" sz="2000" dirty="0"/>
              <a:t> de </a:t>
            </a:r>
            <a:r>
              <a:rPr lang="en-US" sz="2000" dirty="0" err="1"/>
              <a:t>traitement</a:t>
            </a:r>
            <a:r>
              <a:rPr lang="en-US" sz="2000" dirty="0"/>
              <a:t> de la MAS et de la MAM (20 minutes). </a:t>
            </a:r>
            <a:endParaRPr lang="en-GB" sz="2000" dirty="0"/>
          </a:p>
          <a:p>
            <a:r>
              <a:rPr lang="en-US" sz="2000" dirty="0"/>
              <a:t>Des </a:t>
            </a:r>
            <a:r>
              <a:rPr lang="en-US" sz="2000" dirty="0" err="1"/>
              <a:t>informations</a:t>
            </a:r>
            <a:r>
              <a:rPr lang="en-US" sz="2000" dirty="0"/>
              <a:t>/</a:t>
            </a:r>
            <a:r>
              <a:rPr lang="en-US" sz="2000" dirty="0" err="1"/>
              <a:t>données</a:t>
            </a:r>
            <a:r>
              <a:rPr lang="en-US" sz="2000" dirty="0"/>
              <a:t> </a:t>
            </a:r>
            <a:r>
              <a:rPr lang="en-US" sz="2000" dirty="0" err="1"/>
              <a:t>sont</a:t>
            </a:r>
            <a:r>
              <a:rPr lang="en-US" sz="2000" dirty="0"/>
              <a:t> </a:t>
            </a:r>
            <a:r>
              <a:rPr lang="en-US" sz="2000" dirty="0" err="1"/>
              <a:t>disponibles</a:t>
            </a:r>
            <a:r>
              <a:rPr lang="en-US" sz="2000" dirty="0"/>
              <a:t> </a:t>
            </a:r>
            <a:r>
              <a:rPr lang="en-US" sz="2000" dirty="0" err="1"/>
              <a:t>dans</a:t>
            </a:r>
            <a:r>
              <a:rPr lang="en-US" sz="2000" dirty="0"/>
              <a:t> les documents de </a:t>
            </a:r>
            <a:r>
              <a:rPr lang="en-US" sz="2000" dirty="0" err="1"/>
              <a:t>contexte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avez</a:t>
            </a:r>
            <a:r>
              <a:rPr lang="en-US" sz="2000" dirty="0"/>
              <a:t> </a:t>
            </a:r>
            <a:r>
              <a:rPr lang="en-US" sz="2000" dirty="0" err="1"/>
              <a:t>reçus</a:t>
            </a:r>
            <a:r>
              <a:rPr lang="en-US" sz="2000" dirty="0"/>
              <a:t> </a:t>
            </a:r>
            <a:r>
              <a:rPr lang="en-US" sz="2000" dirty="0" err="1"/>
              <a:t>jusqu'à</a:t>
            </a:r>
            <a:r>
              <a:rPr lang="en-US" sz="2000" dirty="0"/>
              <a:t> </a:t>
            </a:r>
            <a:r>
              <a:rPr lang="en-US" sz="2000" dirty="0" err="1"/>
              <a:t>présent</a:t>
            </a:r>
            <a:r>
              <a:rPr lang="en-US" sz="2000" dirty="0"/>
              <a:t>.</a:t>
            </a:r>
          </a:p>
          <a:p>
            <a:endParaRPr lang="en-GB" sz="2000" dirty="0"/>
          </a:p>
          <a:p>
            <a:r>
              <a:rPr lang="en-US" sz="2000" dirty="0" err="1"/>
              <a:t>Décidez</a:t>
            </a:r>
            <a:r>
              <a:rPr lang="en-US" sz="2000" dirty="0"/>
              <a:t> </a:t>
            </a:r>
            <a:r>
              <a:rPr lang="en-US" sz="2000" dirty="0" err="1"/>
              <a:t>quelles</a:t>
            </a:r>
            <a:r>
              <a:rPr lang="en-US" sz="2000" dirty="0"/>
              <a:t> </a:t>
            </a:r>
            <a:r>
              <a:rPr lang="en-US" sz="2000" dirty="0" err="1"/>
              <a:t>sont</a:t>
            </a:r>
            <a:r>
              <a:rPr lang="en-US" sz="2000" dirty="0"/>
              <a:t> les </a:t>
            </a:r>
            <a:r>
              <a:rPr lang="en-US" sz="2000" dirty="0" err="1"/>
              <a:t>informations</a:t>
            </a:r>
            <a:r>
              <a:rPr lang="en-US" sz="2000" dirty="0"/>
              <a:t>/</a:t>
            </a:r>
            <a:r>
              <a:rPr lang="en-US" sz="2000" dirty="0" err="1"/>
              <a:t>données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utiliserez</a:t>
            </a:r>
            <a:r>
              <a:rPr lang="en-US" sz="2000" dirty="0"/>
              <a:t> pour </a:t>
            </a:r>
            <a:r>
              <a:rPr lang="en-US" sz="2000" dirty="0" err="1"/>
              <a:t>votre</a:t>
            </a:r>
            <a:r>
              <a:rPr lang="en-US" sz="2000" dirty="0"/>
              <a:t> </a:t>
            </a:r>
            <a:r>
              <a:rPr lang="en-US" sz="2000" dirty="0" err="1"/>
              <a:t>calcul</a:t>
            </a:r>
            <a:r>
              <a:rPr lang="en-US" sz="2000" dirty="0"/>
              <a:t> et </a:t>
            </a:r>
            <a:r>
              <a:rPr lang="en-US" sz="2000" dirty="0" err="1"/>
              <a:t>justifiez</a:t>
            </a:r>
            <a:r>
              <a:rPr lang="en-US" sz="2000" dirty="0"/>
              <a:t> </a:t>
            </a:r>
            <a:r>
              <a:rPr lang="en-US" sz="2000" dirty="0" err="1"/>
              <a:t>votre</a:t>
            </a:r>
            <a:r>
              <a:rPr lang="en-US" sz="2000" dirty="0"/>
              <a:t> </a:t>
            </a:r>
            <a:r>
              <a:rPr lang="en-US" sz="2000" dirty="0" err="1"/>
              <a:t>choix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 err="1"/>
              <a:t>Votre</a:t>
            </a:r>
            <a:r>
              <a:rPr lang="en-US" sz="2000" dirty="0"/>
              <a:t> </a:t>
            </a:r>
            <a:r>
              <a:rPr lang="en-US" sz="2000" dirty="0" err="1"/>
              <a:t>objectif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de </a:t>
            </a:r>
            <a:r>
              <a:rPr lang="en-US" sz="2000" dirty="0" err="1"/>
              <a:t>déterminer</a:t>
            </a:r>
            <a:r>
              <a:rPr lang="en-US" sz="2000" dirty="0"/>
              <a:t> le </a:t>
            </a:r>
            <a:r>
              <a:rPr lang="en-US" sz="2000" dirty="0" err="1"/>
              <a:t>nombre</a:t>
            </a:r>
            <a:r>
              <a:rPr lang="en-US" sz="2000" dirty="0"/>
              <a:t> de </a:t>
            </a:r>
            <a:r>
              <a:rPr lang="en-US" sz="2000" dirty="0" err="1"/>
              <a:t>cas</a:t>
            </a:r>
            <a:r>
              <a:rPr lang="en-US" sz="2000" dirty="0"/>
              <a:t> </a:t>
            </a:r>
            <a:r>
              <a:rPr lang="en-US" sz="2000" dirty="0" err="1"/>
              <a:t>ciblés</a:t>
            </a:r>
            <a:r>
              <a:rPr lang="en-US" sz="2000" dirty="0"/>
              <a:t> par le cluster nutrition.</a:t>
            </a:r>
            <a:endParaRPr lang="en-GB" sz="2000" dirty="0"/>
          </a:p>
          <a:p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2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Estimation du nombre de cas pour la MAS et la MAM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2047348"/>
            <a:ext cx="8229600" cy="416281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err="1"/>
              <a:t>Taille</a:t>
            </a:r>
            <a:r>
              <a:rPr lang="en-GB" sz="3600" dirty="0"/>
              <a:t> de la population (de </a:t>
            </a:r>
            <a:r>
              <a:rPr lang="en-GB" sz="3600" dirty="0" err="1"/>
              <a:t>moins</a:t>
            </a:r>
            <a:r>
              <a:rPr lang="en-GB" sz="3600" dirty="0"/>
              <a:t> de 5 </a:t>
            </a:r>
            <a:r>
              <a:rPr lang="en-GB" sz="3600" dirty="0" err="1"/>
              <a:t>ans</a:t>
            </a:r>
            <a:r>
              <a:rPr lang="en-GB" sz="3600" dirty="0"/>
              <a:t>)</a:t>
            </a:r>
          </a:p>
          <a:p>
            <a:r>
              <a:rPr lang="en-GB" sz="3600" dirty="0" err="1"/>
              <a:t>Prévalences</a:t>
            </a:r>
            <a:r>
              <a:rPr lang="en-GB" sz="3600" dirty="0"/>
              <a:t> (les plus </a:t>
            </a:r>
            <a:r>
              <a:rPr lang="en-GB" sz="3600" dirty="0" err="1"/>
              <a:t>récentes</a:t>
            </a:r>
            <a:r>
              <a:rPr lang="en-GB" sz="3600" dirty="0"/>
              <a:t>) de MAS, MAM (</a:t>
            </a:r>
            <a:r>
              <a:rPr lang="en-GB" sz="3600" dirty="0" err="1"/>
              <a:t>ou</a:t>
            </a:r>
            <a:r>
              <a:rPr lang="en-GB" sz="3600" dirty="0"/>
              <a:t> MAG)</a:t>
            </a:r>
          </a:p>
          <a:p>
            <a:r>
              <a:rPr lang="en-GB" sz="3600" dirty="0" err="1"/>
              <a:t>Facteur</a:t>
            </a:r>
            <a:r>
              <a:rPr lang="en-GB" sz="3600" dirty="0"/>
              <a:t> de correction (</a:t>
            </a:r>
            <a:r>
              <a:rPr lang="en-GB" sz="3600" dirty="0" err="1"/>
              <a:t>permet</a:t>
            </a:r>
            <a:r>
              <a:rPr lang="en-GB" sz="3600" dirty="0"/>
              <a:t> </a:t>
            </a:r>
            <a:r>
              <a:rPr lang="en-GB" sz="3600" dirty="0" err="1"/>
              <a:t>une</a:t>
            </a:r>
            <a:r>
              <a:rPr lang="en-GB" sz="3600" dirty="0"/>
              <a:t> estimation du </a:t>
            </a:r>
            <a:r>
              <a:rPr lang="en-GB" sz="3600" dirty="0" err="1"/>
              <a:t>taux</a:t>
            </a:r>
            <a:r>
              <a:rPr lang="en-GB" sz="3600" dirty="0"/>
              <a:t> </a:t>
            </a:r>
            <a:r>
              <a:rPr lang="en-GB" sz="3600" dirty="0" err="1"/>
              <a:t>d'incidence</a:t>
            </a:r>
            <a:r>
              <a:rPr lang="en-GB" sz="3600" dirty="0"/>
              <a:t>)</a:t>
            </a:r>
          </a:p>
          <a:p>
            <a:r>
              <a:rPr lang="en-GB" sz="3600" dirty="0" err="1"/>
              <a:t>Couverture</a:t>
            </a:r>
            <a:r>
              <a:rPr lang="en-GB" sz="3600" dirty="0"/>
              <a:t> </a:t>
            </a:r>
            <a:r>
              <a:rPr lang="en-GB" sz="3600" dirty="0" err="1"/>
              <a:t>attendue</a:t>
            </a:r>
            <a:endParaRPr lang="en-GB" sz="3600" dirty="0"/>
          </a:p>
          <a:p>
            <a:endParaRPr lang="en-GB" sz="4000" dirty="0"/>
          </a:p>
          <a:p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81050"/>
            <a:ext cx="2123728" cy="2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6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Exemple</a:t>
            </a:r>
            <a:r>
              <a:rPr lang="en-GB" dirty="0"/>
              <a:t> </a:t>
            </a:r>
            <a:r>
              <a:rPr lang="en-GB" dirty="0" err="1"/>
              <a:t>d'estimation</a:t>
            </a:r>
            <a:r>
              <a:rPr lang="en-GB" dirty="0"/>
              <a:t> du </a:t>
            </a:r>
            <a:r>
              <a:rPr lang="en-GB" dirty="0" err="1"/>
              <a:t>nombre</a:t>
            </a:r>
            <a:r>
              <a:rPr lang="en-GB" dirty="0"/>
              <a:t> de </a:t>
            </a:r>
            <a:r>
              <a:rPr lang="en-GB" dirty="0" err="1"/>
              <a:t>cas</a:t>
            </a:r>
            <a:r>
              <a:rPr lang="en-GB" dirty="0"/>
              <a:t> de MAS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132856"/>
            <a:ext cx="8784976" cy="54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900197"/>
              </p:ext>
            </p:extLst>
          </p:nvPr>
        </p:nvGraphicFramePr>
        <p:xfrm>
          <a:off x="323528" y="2132856"/>
          <a:ext cx="8424936" cy="4545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Population 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</a:rPr>
                        <a:t>121 400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Proportions des 6 à 59 </a:t>
                      </a:r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mois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17,3%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solidFill>
                            <a:schemeClr val="tx1"/>
                          </a:solidFill>
                          <a:effectLst/>
                        </a:rPr>
                        <a:t>21 002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Prévalence</a:t>
                      </a: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de la MAS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1,34%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solidFill>
                            <a:schemeClr val="tx1"/>
                          </a:solidFill>
                          <a:effectLst/>
                        </a:rPr>
                        <a:t>0,0134</a:t>
                      </a:r>
                      <a:endParaRPr lang="en-GB" sz="3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solidFill>
                            <a:schemeClr val="tx1"/>
                          </a:solidFill>
                          <a:effectLst/>
                        </a:rPr>
                        <a:t>281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Facteur</a:t>
                      </a: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de correction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2,6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Couverture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cas</a:t>
                      </a: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attendus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732</a:t>
                      </a:r>
                      <a:endParaRPr lang="en-GB" sz="4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Exemple d'estimation du nombre de cas de MAM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2132856"/>
            <a:ext cx="8784976" cy="54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803580"/>
              </p:ext>
            </p:extLst>
          </p:nvPr>
        </p:nvGraphicFramePr>
        <p:xfrm>
          <a:off x="490085" y="1556792"/>
          <a:ext cx="8496942" cy="4545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Population 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  <a:latin typeface="+mn-lt"/>
                        </a:rPr>
                        <a:t>121 400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Proportions des 6 à 59 </a:t>
                      </a:r>
                      <a:r>
                        <a:rPr lang="en-GB" sz="3200" u="none" strike="noStrike" dirty="0" err="1">
                          <a:effectLst/>
                          <a:latin typeface="+mn-lt"/>
                        </a:rPr>
                        <a:t>mois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17,3%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  <a:latin typeface="+mn-lt"/>
                        </a:rPr>
                        <a:t>21 002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effectLst/>
                          <a:latin typeface="+mn-lt"/>
                        </a:rPr>
                        <a:t>Prévalence</a:t>
                      </a:r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la </a:t>
                      </a:r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MAM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5,1%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0,051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  <a:latin typeface="+mn-lt"/>
                        </a:rPr>
                        <a:t>1071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effectLst/>
                          <a:latin typeface="+mn-lt"/>
                        </a:rPr>
                        <a:t>Facteur</a:t>
                      </a:r>
                      <a:r>
                        <a:rPr lang="en-GB" sz="3200" u="none" strike="noStrike" dirty="0">
                          <a:effectLst/>
                          <a:latin typeface="+mn-lt"/>
                        </a:rPr>
                        <a:t> de correction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effectLst/>
                          <a:latin typeface="+mn-lt"/>
                        </a:rPr>
                        <a:t>Couverture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636"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636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Nombre</a:t>
                      </a: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cas</a:t>
                      </a:r>
                      <a:r>
                        <a:rPr lang="en-GB" sz="3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32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attendus</a:t>
                      </a:r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20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Estimation du </a:t>
            </a:r>
            <a:r>
              <a:rPr lang="en-GB" dirty="0" err="1"/>
              <a:t>nombre</a:t>
            </a:r>
            <a:r>
              <a:rPr lang="en-GB" dirty="0"/>
              <a:t> de </a:t>
            </a:r>
            <a:r>
              <a:rPr lang="en-GB" dirty="0" err="1"/>
              <a:t>cas</a:t>
            </a:r>
            <a:r>
              <a:rPr lang="en-GB" dirty="0"/>
              <a:t> pour les </a:t>
            </a:r>
            <a:r>
              <a:rPr lang="en-GB" dirty="0" err="1"/>
              <a:t>carences</a:t>
            </a:r>
            <a:r>
              <a:rPr lang="en-GB" dirty="0"/>
              <a:t> en </a:t>
            </a:r>
            <a:r>
              <a:rPr lang="en-GB" dirty="0" err="1"/>
              <a:t>micronutriments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err="1"/>
              <a:t>Quelques</a:t>
            </a:r>
            <a:r>
              <a:rPr lang="en-GB" sz="2800" dirty="0"/>
              <a:t> </a:t>
            </a:r>
            <a:r>
              <a:rPr lang="en-GB" sz="2800" dirty="0" err="1"/>
              <a:t>conseils</a:t>
            </a:r>
            <a:r>
              <a:rPr lang="en-GB" sz="2800" dirty="0"/>
              <a:t> :</a:t>
            </a:r>
          </a:p>
          <a:p>
            <a:pPr marL="0" indent="0">
              <a:buNone/>
            </a:pPr>
            <a:r>
              <a:rPr lang="en-GB" sz="2800" dirty="0" err="1"/>
              <a:t>Carences</a:t>
            </a:r>
            <a:r>
              <a:rPr lang="en-GB" sz="2800" dirty="0"/>
              <a:t> en </a:t>
            </a:r>
            <a:r>
              <a:rPr lang="en-GB" sz="2800" dirty="0" err="1"/>
              <a:t>micronutriments</a:t>
            </a:r>
            <a:r>
              <a:rPr lang="en-GB" sz="2800" dirty="0"/>
              <a:t> :</a:t>
            </a:r>
          </a:p>
          <a:p>
            <a:r>
              <a:rPr lang="en-GB" sz="2800" dirty="0"/>
              <a:t>Pour les 6 à 59 </a:t>
            </a:r>
            <a:r>
              <a:rPr lang="en-GB" sz="2800" dirty="0" err="1"/>
              <a:t>mois</a:t>
            </a:r>
            <a:r>
              <a:rPr lang="en-GB" sz="2800" dirty="0"/>
              <a:t> (15-20 % de la population)</a:t>
            </a:r>
          </a:p>
          <a:p>
            <a:r>
              <a:rPr lang="en-GB" sz="2800" dirty="0"/>
              <a:t>Pour les femmes enceintes (2,4 % de la population)</a:t>
            </a:r>
          </a:p>
          <a:p>
            <a:r>
              <a:rPr lang="en-GB" sz="2800" dirty="0"/>
              <a:t>Pour les femmes </a:t>
            </a:r>
            <a:r>
              <a:rPr lang="en-GB" sz="2800" dirty="0" err="1"/>
              <a:t>allaitantes</a:t>
            </a:r>
            <a:r>
              <a:rPr lang="en-GB" sz="2800" dirty="0"/>
              <a:t> (2,6 % de la population)</a:t>
            </a:r>
          </a:p>
          <a:p>
            <a:r>
              <a:rPr lang="en-GB" sz="2800" dirty="0"/>
              <a:t>Les estimations de </a:t>
            </a:r>
            <a:r>
              <a:rPr lang="en-GB" sz="2800" dirty="0" err="1"/>
              <a:t>prévalence</a:t>
            </a:r>
            <a:r>
              <a:rPr lang="en-GB" sz="2800" dirty="0"/>
              <a:t> des </a:t>
            </a:r>
            <a:r>
              <a:rPr lang="en-GB" sz="2800" dirty="0" err="1"/>
              <a:t>carences</a:t>
            </a:r>
            <a:r>
              <a:rPr lang="en-GB" sz="2800" dirty="0"/>
              <a:t> en </a:t>
            </a:r>
            <a:r>
              <a:rPr lang="en-GB" sz="2800" dirty="0" err="1"/>
              <a:t>micronutriments</a:t>
            </a:r>
            <a:r>
              <a:rPr lang="en-GB" sz="2800" dirty="0"/>
              <a:t> </a:t>
            </a:r>
            <a:r>
              <a:rPr lang="en-GB" sz="2800" dirty="0" err="1"/>
              <a:t>proviennent</a:t>
            </a:r>
            <a:r>
              <a:rPr lang="en-GB" sz="2800" dirty="0"/>
              <a:t> </a:t>
            </a:r>
            <a:r>
              <a:rPr lang="en-GB" sz="2800" dirty="0" err="1"/>
              <a:t>idéalement</a:t>
            </a:r>
            <a:r>
              <a:rPr lang="en-GB" sz="2800" dirty="0"/>
              <a:t> des </a:t>
            </a:r>
            <a:r>
              <a:rPr lang="en-GB" sz="2800" dirty="0" err="1"/>
              <a:t>données</a:t>
            </a:r>
            <a:r>
              <a:rPr lang="en-GB" sz="2800" dirty="0"/>
              <a:t> </a:t>
            </a:r>
            <a:r>
              <a:rPr lang="en-GB" sz="2800" dirty="0" err="1"/>
              <a:t>nationales</a:t>
            </a:r>
            <a:r>
              <a:rPr lang="en-GB" sz="2800" dirty="0"/>
              <a:t>/</a:t>
            </a:r>
            <a:r>
              <a:rPr lang="en-GB" sz="2800" dirty="0" err="1"/>
              <a:t>Unicef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6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Estimation du </a:t>
            </a:r>
            <a:r>
              <a:rPr lang="en-GB" dirty="0" err="1"/>
              <a:t>nombre</a:t>
            </a:r>
            <a:r>
              <a:rPr lang="en-GB" dirty="0"/>
              <a:t> de </a:t>
            </a:r>
            <a:r>
              <a:rPr lang="en-GB" dirty="0" err="1"/>
              <a:t>cas</a:t>
            </a:r>
            <a:r>
              <a:rPr lang="en-GB" dirty="0"/>
              <a:t> pour </a:t>
            </a:r>
            <a:r>
              <a:rPr lang="en-GB" dirty="0" err="1"/>
              <a:t>l'ANJE</a:t>
            </a:r>
            <a:r>
              <a:rPr lang="en-GB" dirty="0"/>
              <a:t>-U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err="1"/>
              <a:t>Quelques</a:t>
            </a:r>
            <a:r>
              <a:rPr lang="en-GB" dirty="0"/>
              <a:t> </a:t>
            </a:r>
            <a:r>
              <a:rPr lang="en-GB" dirty="0" err="1"/>
              <a:t>conseils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ANJE-U :</a:t>
            </a:r>
          </a:p>
          <a:p>
            <a:r>
              <a:rPr lang="en-GB" dirty="0"/>
              <a:t>Pour les 6 à 59 </a:t>
            </a:r>
            <a:r>
              <a:rPr lang="en-GB" dirty="0" err="1"/>
              <a:t>mois</a:t>
            </a:r>
            <a:r>
              <a:rPr lang="en-GB" dirty="0"/>
              <a:t> (15-20 % de la population)</a:t>
            </a:r>
          </a:p>
          <a:p>
            <a:r>
              <a:rPr lang="en-GB" dirty="0"/>
              <a:t>Pour les 0 à 6 </a:t>
            </a:r>
            <a:r>
              <a:rPr lang="en-GB" dirty="0" err="1"/>
              <a:t>mois</a:t>
            </a:r>
            <a:endParaRPr lang="en-GB" dirty="0"/>
          </a:p>
          <a:p>
            <a:r>
              <a:rPr lang="en-GB" dirty="0"/>
              <a:t>Pour les 6 à 23 </a:t>
            </a:r>
            <a:r>
              <a:rPr lang="en-GB" dirty="0" err="1"/>
              <a:t>mois</a:t>
            </a:r>
            <a:endParaRPr lang="en-GB" dirty="0"/>
          </a:p>
          <a:p>
            <a:r>
              <a:rPr lang="en-GB" dirty="0"/>
              <a:t>Pour les femmes enceintes (2,4 % de la population)</a:t>
            </a:r>
          </a:p>
          <a:p>
            <a:r>
              <a:rPr lang="en-GB" dirty="0"/>
              <a:t>Pour les femmes </a:t>
            </a:r>
            <a:r>
              <a:rPr lang="en-GB" dirty="0" err="1"/>
              <a:t>allaitantes</a:t>
            </a:r>
            <a:r>
              <a:rPr lang="en-GB" dirty="0"/>
              <a:t> (2,6 % de la population)</a:t>
            </a:r>
          </a:p>
          <a:p>
            <a:r>
              <a:rPr lang="en-GB" dirty="0"/>
              <a:t>Les estimations des </a:t>
            </a:r>
            <a:r>
              <a:rPr lang="en-GB" dirty="0" err="1"/>
              <a:t>taux</a:t>
            </a:r>
            <a:r>
              <a:rPr lang="en-GB" dirty="0"/>
              <a:t> de </a:t>
            </a:r>
            <a:r>
              <a:rPr lang="en-GB" dirty="0" err="1"/>
              <a:t>pratiques</a:t>
            </a:r>
            <a:r>
              <a:rPr lang="en-GB" dirty="0"/>
              <a:t>  </a:t>
            </a:r>
            <a:r>
              <a:rPr lang="en-GB" dirty="0" err="1"/>
              <a:t>autour</a:t>
            </a:r>
            <a:r>
              <a:rPr lang="en-GB" dirty="0"/>
              <a:t> de </a:t>
            </a:r>
            <a:r>
              <a:rPr lang="en-GB" dirty="0" err="1"/>
              <a:t>l’ANJE</a:t>
            </a:r>
            <a:r>
              <a:rPr lang="en-GB" dirty="0"/>
              <a:t> </a:t>
            </a:r>
            <a:r>
              <a:rPr lang="en-GB" dirty="0" err="1"/>
              <a:t>proviennent</a:t>
            </a:r>
            <a:r>
              <a:rPr lang="en-GB" dirty="0"/>
              <a:t> </a:t>
            </a:r>
            <a:r>
              <a:rPr lang="en-GB" dirty="0" err="1"/>
              <a:t>idéalement</a:t>
            </a:r>
            <a:r>
              <a:rPr lang="en-GB" dirty="0"/>
              <a:t> des </a:t>
            </a:r>
            <a:r>
              <a:rPr lang="en-GB" dirty="0" err="1"/>
              <a:t>données</a:t>
            </a:r>
            <a:r>
              <a:rPr lang="en-GB" dirty="0"/>
              <a:t> </a:t>
            </a:r>
            <a:r>
              <a:rPr lang="en-GB" dirty="0" err="1"/>
              <a:t>nationales</a:t>
            </a:r>
            <a:r>
              <a:rPr lang="en-GB" dirty="0"/>
              <a:t>/</a:t>
            </a:r>
            <a:r>
              <a:rPr lang="en-GB" dirty="0" err="1"/>
              <a:t>Unicef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90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3"/>
          <a:stretch/>
        </p:blipFill>
        <p:spPr>
          <a:xfrm>
            <a:off x="2084041" y="2132856"/>
            <a:ext cx="4975918" cy="345638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pic>
        <p:nvPicPr>
          <p:cNvPr id="10" name="Content Placeholder 5"/>
          <p:cNvPicPr>
            <a:picLocks/>
          </p:cNvPicPr>
          <p:nvPr/>
        </p:nvPicPr>
        <p:blipFill rotWithShape="1">
          <a:blip r:embed="rId4" cstate="print"/>
          <a:srcRect b="6897"/>
          <a:stretch/>
        </p:blipFill>
        <p:spPr bwMode="auto">
          <a:xfrm>
            <a:off x="143508" y="-8203"/>
            <a:ext cx="8856984" cy="62604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6365" y="6398197"/>
            <a:ext cx="487127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/>
              <a:t>http://www.spherehandbook.org/en/appendix-6/</a:t>
            </a:r>
          </a:p>
        </p:txBody>
      </p:sp>
    </p:spTree>
    <p:extLst>
      <p:ext uri="{BB962C8B-B14F-4D97-AF65-F5344CB8AC3E}">
        <p14:creationId xmlns:p14="http://schemas.microsoft.com/office/powerpoint/2010/main" val="36561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_dlc_DocId xmlns="5858627f-d058-4b92-9b52-677b5fd7d454">EMOPSGCCU-1435067120-27967</_dlc_DocId>
    <TaxCatchAll xmlns="ca283e0b-db31-4043-a2ef-b80661bf084a">
      <Value>3</Value>
    </TaxCatchAll>
    <_dlc_DocIdUrl xmlns="5858627f-d058-4b92-9b52-677b5fd7d454">
      <Url>https://unicef.sharepoint.com/teams/EMOPS-GCCU/_layouts/15/DocIdRedir.aspx?ID=EMOPSGCCU-1435067120-27967</Url>
      <Description>EMOPSGCCU-1435067120-27967</Description>
    </_dlc_DocIdUrl>
    <ContentLanguage xmlns="ca283e0b-db31-4043-a2ef-b80661bf084a">English</ContentLanguage>
    <k8c968e8c72a4eda96b7e8fdbe192be2 xmlns="ca283e0b-db31-4043-a2ef-b80661bf084a">
      <Terms xmlns="http://schemas.microsoft.com/office/infopath/2007/PartnerControls"/>
    </k8c968e8c72a4eda96b7e8fdbe192be2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750A6CE5-17ED-4614-82FF-E265AC82FE25}"/>
</file>

<file path=customXml/itemProps2.xml><?xml version="1.0" encoding="utf-8"?>
<ds:datastoreItem xmlns:ds="http://schemas.openxmlformats.org/officeDocument/2006/customXml" ds:itemID="{D362CA11-DD27-4F2F-8831-3975D7AFA758}"/>
</file>

<file path=customXml/itemProps3.xml><?xml version="1.0" encoding="utf-8"?>
<ds:datastoreItem xmlns:ds="http://schemas.openxmlformats.org/officeDocument/2006/customXml" ds:itemID="{383C74E6-1B25-422D-9779-B7B5A703A42A}"/>
</file>

<file path=customXml/itemProps4.xml><?xml version="1.0" encoding="utf-8"?>
<ds:datastoreItem xmlns:ds="http://schemas.openxmlformats.org/officeDocument/2006/customXml" ds:itemID="{7FA5CFFB-2016-4BB3-AC75-A81D8ADCD205}"/>
</file>

<file path=customXml/itemProps5.xml><?xml version="1.0" encoding="utf-8"?>
<ds:datastoreItem xmlns:ds="http://schemas.openxmlformats.org/officeDocument/2006/customXml" ds:itemID="{EC3F64F8-F657-4826-A293-B5B486720C80}"/>
</file>

<file path=customXml/itemProps6.xml><?xml version="1.0" encoding="utf-8"?>
<ds:datastoreItem xmlns:ds="http://schemas.openxmlformats.org/officeDocument/2006/customXml" ds:itemID="{196C318C-C15C-44DE-A816-E4FD5869B4DD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114</TotalTime>
  <Words>332</Words>
  <Application>Microsoft Office PowerPoint</Application>
  <PresentationFormat>On-screen Show (4:3)</PresentationFormat>
  <Paragraphs>87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2.6 Étude de cas:  Calcul du nombre de cas attendus pour estimer les besoins en intrants</vt:lpstr>
      <vt:lpstr>Objectifs de la session</vt:lpstr>
      <vt:lpstr>PowerPoint Presentation</vt:lpstr>
      <vt:lpstr>Estimation du nombre de cas pour la MAS et la MAM</vt:lpstr>
      <vt:lpstr>Exemple d'estimation du nombre de cas de MAS</vt:lpstr>
      <vt:lpstr>Exemple d'estimation du nombre de cas de MAM</vt:lpstr>
      <vt:lpstr>Estimation du nombre de cas pour les carences en micronutriments</vt:lpstr>
      <vt:lpstr>Estimation du nombre de cas pour l'ANJE-U</vt:lpstr>
      <vt:lpstr>PowerPoint Presentation</vt:lpstr>
      <vt:lpstr>PowerPoint Presentation</vt:lpstr>
      <vt:lpstr>Messages clés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SUPPLY:  Caseload Calculation</dc:title>
  <dc:creator>Marion Orchison</dc:creator>
  <cp:lastModifiedBy>Yara Sfeir</cp:lastModifiedBy>
  <cp:revision>24</cp:revision>
  <dcterms:created xsi:type="dcterms:W3CDTF">2017-10-17T13:47:41Z</dcterms:created>
  <dcterms:modified xsi:type="dcterms:W3CDTF">2019-09-11T20:08:43Z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_dlc_DocIdItemGuid">
    <vt:lpwstr>010ea7bc-6e76-492d-b449-7002e757071c</vt:lpwstr>
  </property>
  <property fmtid="{D5CDD505-2E9C-101B-9397-08002B2CF9AE}" pid="5" name="TaxKeyword">
    <vt:lpwstr/>
  </property>
</Properties>
</file>