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  <p:sldId id="257" r:id="rId9"/>
    <p:sldId id="258" r:id="rId10"/>
    <p:sldId id="259" r:id="rId11"/>
    <p:sldId id="264" r:id="rId12"/>
    <p:sldId id="266" r:id="rId13"/>
    <p:sldId id="261" r:id="rId14"/>
    <p:sldId id="267" r:id="rId15"/>
    <p:sldId id="268" r:id="rId16"/>
    <p:sldId id="262" r:id="rId17"/>
    <p:sldId id="269" r:id="rId18"/>
    <p:sldId id="270" r:id="rId19"/>
    <p:sldId id="263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5A9B1-AE95-473D-A104-99CC6D968CB1}" v="9" dt="2019-11-11T13:42:00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D565A9B1-AE95-473D-A104-99CC6D968CB1}"/>
    <pc:docChg chg="custSel modSld modMainMaster">
      <pc:chgData name="Diogo Loureiro Jurema" userId="9dfde3f0-34dd-48c5-90ef-eaf27597f482" providerId="ADAL" clId="{D565A9B1-AE95-473D-A104-99CC6D968CB1}" dt="2019-11-11T13:42:00.380" v="8" actId="14100"/>
      <pc:docMkLst>
        <pc:docMk/>
      </pc:docMkLst>
      <pc:sldChg chg="modSp">
        <pc:chgData name="Diogo Loureiro Jurema" userId="9dfde3f0-34dd-48c5-90ef-eaf27597f482" providerId="ADAL" clId="{D565A9B1-AE95-473D-A104-99CC6D968CB1}" dt="2019-11-11T13:41:32.604" v="5" actId="14100"/>
        <pc:sldMkLst>
          <pc:docMk/>
          <pc:sldMk cId="3078298403" sldId="258"/>
        </pc:sldMkLst>
        <pc:spChg chg="mod">
          <ac:chgData name="Diogo Loureiro Jurema" userId="9dfde3f0-34dd-48c5-90ef-eaf27597f482" providerId="ADAL" clId="{D565A9B1-AE95-473D-A104-99CC6D968CB1}" dt="2019-11-11T13:41:32.604" v="5" actId="14100"/>
          <ac:spMkLst>
            <pc:docMk/>
            <pc:sldMk cId="3078298403" sldId="258"/>
            <ac:spMk id="4" creationId="{00000000-0000-0000-0000-000000000000}"/>
          </ac:spMkLst>
        </pc:spChg>
      </pc:sldChg>
      <pc:sldChg chg="modSp">
        <pc:chgData name="Diogo Loureiro Jurema" userId="9dfde3f0-34dd-48c5-90ef-eaf27597f482" providerId="ADAL" clId="{D565A9B1-AE95-473D-A104-99CC6D968CB1}" dt="2019-11-11T13:41:45.444" v="6" actId="14100"/>
        <pc:sldMkLst>
          <pc:docMk/>
          <pc:sldMk cId="3848158370" sldId="268"/>
        </pc:sldMkLst>
        <pc:spChg chg="mod">
          <ac:chgData name="Diogo Loureiro Jurema" userId="9dfde3f0-34dd-48c5-90ef-eaf27597f482" providerId="ADAL" clId="{D565A9B1-AE95-473D-A104-99CC6D968CB1}" dt="2019-11-11T13:41:45.444" v="6" actId="14100"/>
          <ac:spMkLst>
            <pc:docMk/>
            <pc:sldMk cId="3848158370" sldId="268"/>
            <ac:spMk id="4" creationId="{00000000-0000-0000-0000-000000000000}"/>
          </ac:spMkLst>
        </pc:spChg>
      </pc:sldChg>
      <pc:sldChg chg="modSp">
        <pc:chgData name="Diogo Loureiro Jurema" userId="9dfde3f0-34dd-48c5-90ef-eaf27597f482" providerId="ADAL" clId="{D565A9B1-AE95-473D-A104-99CC6D968CB1}" dt="2019-11-11T13:41:52.964" v="7" actId="14100"/>
        <pc:sldMkLst>
          <pc:docMk/>
          <pc:sldMk cId="1523156548" sldId="270"/>
        </pc:sldMkLst>
        <pc:spChg chg="mod">
          <ac:chgData name="Diogo Loureiro Jurema" userId="9dfde3f0-34dd-48c5-90ef-eaf27597f482" providerId="ADAL" clId="{D565A9B1-AE95-473D-A104-99CC6D968CB1}" dt="2019-11-11T13:41:52.964" v="7" actId="14100"/>
          <ac:spMkLst>
            <pc:docMk/>
            <pc:sldMk cId="1523156548" sldId="270"/>
            <ac:spMk id="4" creationId="{00000000-0000-0000-0000-000000000000}"/>
          </ac:spMkLst>
        </pc:spChg>
      </pc:sldChg>
      <pc:sldChg chg="modSp">
        <pc:chgData name="Diogo Loureiro Jurema" userId="9dfde3f0-34dd-48c5-90ef-eaf27597f482" providerId="ADAL" clId="{D565A9B1-AE95-473D-A104-99CC6D968CB1}" dt="2019-11-11T13:42:00.380" v="8" actId="14100"/>
        <pc:sldMkLst>
          <pc:docMk/>
          <pc:sldMk cId="3218302864" sldId="272"/>
        </pc:sldMkLst>
        <pc:spChg chg="mod">
          <ac:chgData name="Diogo Loureiro Jurema" userId="9dfde3f0-34dd-48c5-90ef-eaf27597f482" providerId="ADAL" clId="{D565A9B1-AE95-473D-A104-99CC6D968CB1}" dt="2019-11-11T13:42:00.380" v="8" actId="14100"/>
          <ac:spMkLst>
            <pc:docMk/>
            <pc:sldMk cId="3218302864" sldId="272"/>
            <ac:spMk id="4" creationId="{00000000-0000-0000-0000-000000000000}"/>
          </ac:spMkLst>
        </pc:spChg>
      </pc:sldChg>
      <pc:sldMasterChg chg="addSp modSp modSldLayout">
        <pc:chgData name="Diogo Loureiro Jurema" userId="9dfde3f0-34dd-48c5-90ef-eaf27597f482" providerId="ADAL" clId="{D565A9B1-AE95-473D-A104-99CC6D968CB1}" dt="2019-11-11T13:41:14.880" v="4" actId="478"/>
        <pc:sldMasterMkLst>
          <pc:docMk/>
          <pc:sldMasterMk cId="3582819667" sldId="2147483648"/>
        </pc:sldMasterMkLst>
        <pc:grpChg chg="add mod">
          <ac:chgData name="Diogo Loureiro Jurema" userId="9dfde3f0-34dd-48c5-90ef-eaf27597f482" providerId="ADAL" clId="{D565A9B1-AE95-473D-A104-99CC6D968CB1}" dt="2019-11-11T13:41:09.141" v="3" actId="1076"/>
          <ac:grpSpMkLst>
            <pc:docMk/>
            <pc:sldMasterMk cId="3582819667" sldId="2147483648"/>
            <ac:grpSpMk id="7" creationId="{F091C64B-E38F-40FC-9BBE-09F820CB5596}"/>
          </ac:grpSpMkLst>
        </pc:grpChg>
        <pc:sldLayoutChg chg="addSp delSp modSp">
          <pc:chgData name="Diogo Loureiro Jurema" userId="9dfde3f0-34dd-48c5-90ef-eaf27597f482" providerId="ADAL" clId="{D565A9B1-AE95-473D-A104-99CC6D968CB1}" dt="2019-11-11T13:41:14.880" v="4" actId="478"/>
          <pc:sldLayoutMkLst>
            <pc:docMk/>
            <pc:sldMasterMk cId="3582819667" sldId="2147483648"/>
            <pc:sldLayoutMk cId="223378274" sldId="2147483649"/>
          </pc:sldLayoutMkLst>
          <pc:grpChg chg="add del mod">
            <ac:chgData name="Diogo Loureiro Jurema" userId="9dfde3f0-34dd-48c5-90ef-eaf27597f482" providerId="ADAL" clId="{D565A9B1-AE95-473D-A104-99CC6D968CB1}" dt="2019-11-11T13:41:14.880" v="4" actId="478"/>
            <ac:grpSpMkLst>
              <pc:docMk/>
              <pc:sldMasterMk cId="3582819667" sldId="2147483648"/>
              <pc:sldLayoutMk cId="223378274" sldId="2147483649"/>
              <ac:grpSpMk id="7" creationId="{A1933550-402B-4946-ABE3-1CA8717BCEEF}"/>
            </ac:grpSpMkLst>
          </pc:gr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4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1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45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30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1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5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2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4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0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502F-5835-4CB1-B7D4-491DD6DAFC5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1679-3005-455F-BB75-254FB0D1F64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91C64B-E38F-40FC-9BBE-09F820CB5596}"/>
              </a:ext>
            </a:extLst>
          </p:cNvPr>
          <p:cNvGrpSpPr/>
          <p:nvPr userDrawn="1"/>
        </p:nvGrpSpPr>
        <p:grpSpPr>
          <a:xfrm>
            <a:off x="3908773" y="6322431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0FB3287E-661F-4CEC-8B7B-9C5833CF5F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A8FEFE-A9C2-461C-81DF-70C3749A9C4E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13405839-9098-42B0-B0E7-310AFFE61E88}"/>
                  </a:ext>
                </a:extLst>
              </p:cNvPr>
              <p:cNvPicPr/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7C8B43-1EAB-46FC-988A-6BEDC5604851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42B96CB2-D6E7-4D8D-A198-D740359862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58281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08401" y="889486"/>
            <a:ext cx="1800200" cy="5328591"/>
            <a:chOff x="1259632" y="1340768"/>
            <a:chExt cx="1800200" cy="5119753"/>
          </a:xfrm>
        </p:grpSpPr>
        <p:sp>
          <p:nvSpPr>
            <p:cNvPr id="22" name="Rounded Rectangle 21"/>
            <p:cNvSpPr/>
            <p:nvPr/>
          </p:nvSpPr>
          <p:spPr>
            <a:xfrm>
              <a:off x="1259632" y="1340768"/>
              <a:ext cx="1800200" cy="86409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PHASE 0</a:t>
              </a:r>
            </a:p>
            <a:p>
              <a:pPr algn="ctr"/>
              <a:r>
                <a:rPr lang="fr-FR" sz="1400" dirty="0" err="1">
                  <a:solidFill>
                    <a:schemeClr val="tx1"/>
                  </a:solidFill>
                </a:rPr>
                <a:t>PREPAREDNESS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259632" y="3320988"/>
              <a:ext cx="1800200" cy="313953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OUTPUTS:</a:t>
              </a: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Compiled</a:t>
              </a:r>
              <a:r>
                <a:rPr lang="fr-FR" dirty="0">
                  <a:solidFill>
                    <a:schemeClr val="tx1"/>
                  </a:solidFill>
                </a:rPr>
                <a:t> </a:t>
              </a:r>
              <a:r>
                <a:rPr lang="fr-FR" dirty="0" err="1">
                  <a:solidFill>
                    <a:schemeClr val="tx1"/>
                  </a:solidFill>
                </a:rPr>
                <a:t>pre-crisis</a:t>
              </a:r>
              <a:r>
                <a:rPr lang="fr-FR" dirty="0">
                  <a:solidFill>
                    <a:schemeClr val="tx1"/>
                  </a:solidFill>
                </a:rPr>
                <a:t> data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Humanitarian</a:t>
              </a:r>
              <a:r>
                <a:rPr lang="fr-FR" dirty="0">
                  <a:solidFill>
                    <a:schemeClr val="tx1"/>
                  </a:solidFill>
                </a:rPr>
                <a:t> Dashboard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Assessment</a:t>
              </a:r>
              <a:r>
                <a:rPr lang="fr-FR" dirty="0">
                  <a:solidFill>
                    <a:schemeClr val="tx1"/>
                  </a:solidFill>
                </a:rPr>
                <a:t> </a:t>
              </a:r>
              <a:r>
                <a:rPr lang="fr-FR" dirty="0" err="1">
                  <a:solidFill>
                    <a:schemeClr val="tx1"/>
                  </a:solidFill>
                </a:rPr>
                <a:t>preparedness</a:t>
              </a:r>
              <a:r>
                <a:rPr lang="fr-FR" dirty="0">
                  <a:solidFill>
                    <a:schemeClr val="tx1"/>
                  </a:solidFill>
                </a:rPr>
                <a:t> plans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19812" y="873834"/>
            <a:ext cx="1800200" cy="5328590"/>
            <a:chOff x="1187624" y="1191766"/>
            <a:chExt cx="1800200" cy="5328590"/>
          </a:xfrm>
        </p:grpSpPr>
        <p:sp>
          <p:nvSpPr>
            <p:cNvPr id="19" name="Rounded Rectangle 18"/>
            <p:cNvSpPr/>
            <p:nvPr/>
          </p:nvSpPr>
          <p:spPr>
            <a:xfrm>
              <a:off x="1187624" y="1191766"/>
              <a:ext cx="1800200" cy="1013098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PHASE I</a:t>
              </a:r>
            </a:p>
            <a:p>
              <a:pPr algn="ctr"/>
              <a:r>
                <a:rPr lang="fr-FR" sz="1600" dirty="0">
                  <a:solidFill>
                    <a:schemeClr val="tx1"/>
                  </a:solidFill>
                </a:rPr>
                <a:t>INITIAL </a:t>
              </a:r>
              <a:r>
                <a:rPr lang="fr-FR" sz="1600" dirty="0" err="1">
                  <a:solidFill>
                    <a:schemeClr val="tx1"/>
                  </a:solidFill>
                </a:rPr>
                <a:t>ASSESSMENT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87624" y="2204864"/>
              <a:ext cx="1800200" cy="9827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Within</a:t>
              </a:r>
              <a:r>
                <a:rPr lang="fr-FR" dirty="0">
                  <a:solidFill>
                    <a:schemeClr val="tx1"/>
                  </a:solidFill>
                </a:rPr>
                <a:t> 72 </a:t>
              </a:r>
              <a:r>
                <a:rPr lang="fr-FR" dirty="0" err="1">
                  <a:solidFill>
                    <a:schemeClr val="tx1"/>
                  </a:solidFill>
                </a:rPr>
                <a:t>hours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187624" y="3187637"/>
              <a:ext cx="1800200" cy="33327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OUTPUTS:</a:t>
              </a:r>
            </a:p>
            <a:p>
              <a:pPr algn="ctr"/>
              <a:r>
                <a:rPr lang="fr-FR" dirty="0">
                  <a:solidFill>
                    <a:schemeClr val="tx1"/>
                  </a:solidFill>
                </a:rPr>
                <a:t>Situation </a:t>
              </a:r>
              <a:r>
                <a:rPr lang="fr-FR" dirty="0" err="1">
                  <a:solidFill>
                    <a:schemeClr val="tx1"/>
                  </a:solidFill>
                </a:rPr>
                <a:t>Analysis</a:t>
              </a:r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Strategic</a:t>
              </a:r>
              <a:r>
                <a:rPr lang="fr-FR" dirty="0">
                  <a:solidFill>
                    <a:schemeClr val="tx1"/>
                  </a:solidFill>
                </a:rPr>
                <a:t> </a:t>
              </a:r>
              <a:r>
                <a:rPr lang="fr-FR" dirty="0" err="1">
                  <a:solidFill>
                    <a:schemeClr val="tx1"/>
                  </a:solidFill>
                </a:rPr>
                <a:t>Statement</a:t>
              </a:r>
              <a:r>
                <a:rPr lang="fr-FR" dirty="0">
                  <a:solidFill>
                    <a:schemeClr val="tx1"/>
                  </a:solidFill>
                </a:rPr>
                <a:t> (</a:t>
              </a:r>
              <a:r>
                <a:rPr lang="fr-FR" dirty="0" err="1">
                  <a:solidFill>
                    <a:schemeClr val="tx1"/>
                  </a:solidFill>
                </a:rPr>
                <a:t>within</a:t>
              </a:r>
              <a:r>
                <a:rPr lang="fr-FR" dirty="0">
                  <a:solidFill>
                    <a:schemeClr val="tx1"/>
                  </a:solidFill>
                </a:rPr>
                <a:t> 5 </a:t>
              </a:r>
              <a:r>
                <a:rPr lang="fr-FR" dirty="0" err="1">
                  <a:solidFill>
                    <a:schemeClr val="tx1"/>
                  </a:solidFill>
                </a:rPr>
                <a:t>days</a:t>
              </a:r>
              <a:r>
                <a:rPr lang="fr-FR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Humanitarian</a:t>
              </a:r>
              <a:r>
                <a:rPr lang="fr-FR" dirty="0">
                  <a:solidFill>
                    <a:schemeClr val="tx1"/>
                  </a:solidFill>
                </a:rPr>
                <a:t> Dashboard</a:t>
              </a:r>
              <a:endParaRPr lang="fr-FR" sz="1600" dirty="0">
                <a:solidFill>
                  <a:schemeClr val="tx1"/>
                </a:solidFill>
              </a:endParaRPr>
            </a:p>
            <a:p>
              <a:pPr algn="ctr"/>
              <a:endParaRPr lang="fr-FR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20012" y="889486"/>
            <a:ext cx="1800200" cy="5312938"/>
            <a:chOff x="1187624" y="1340768"/>
            <a:chExt cx="1800200" cy="5312938"/>
          </a:xfrm>
        </p:grpSpPr>
        <p:sp>
          <p:nvSpPr>
            <p:cNvPr id="16" name="Rounded Rectangle 15"/>
            <p:cNvSpPr/>
            <p:nvPr/>
          </p:nvSpPr>
          <p:spPr>
            <a:xfrm>
              <a:off x="1187624" y="1340768"/>
              <a:ext cx="1800200" cy="86409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PHASE II</a:t>
              </a:r>
            </a:p>
            <a:p>
              <a:pPr algn="ctr"/>
              <a:r>
                <a:rPr lang="fr-FR" dirty="0">
                  <a:solidFill>
                    <a:schemeClr val="tx1"/>
                  </a:solidFill>
                </a:rPr>
                <a:t>MIRA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187624" y="2204864"/>
              <a:ext cx="1800200" cy="111612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Week</a:t>
              </a:r>
              <a:r>
                <a:rPr lang="fr-FR" dirty="0">
                  <a:solidFill>
                    <a:schemeClr val="tx1"/>
                  </a:solidFill>
                </a:rPr>
                <a:t> 1 – 2 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87624" y="3320988"/>
              <a:ext cx="1800200" cy="333271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OUTPUTS:</a:t>
              </a:r>
            </a:p>
            <a:p>
              <a:pPr algn="ctr"/>
              <a:r>
                <a:rPr lang="fr-FR" dirty="0">
                  <a:solidFill>
                    <a:schemeClr val="tx1"/>
                  </a:solidFill>
                </a:rPr>
                <a:t>MIRA report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Humanitarian</a:t>
              </a:r>
              <a:r>
                <a:rPr lang="fr-FR" dirty="0">
                  <a:solidFill>
                    <a:schemeClr val="tx1"/>
                  </a:solidFill>
                </a:rPr>
                <a:t> Dashboard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20212" y="838948"/>
            <a:ext cx="1800200" cy="5328590"/>
            <a:chOff x="1187624" y="1268760"/>
            <a:chExt cx="1800200" cy="5328590"/>
          </a:xfrm>
        </p:grpSpPr>
        <p:sp>
          <p:nvSpPr>
            <p:cNvPr id="13" name="Rounded Rectangle 12"/>
            <p:cNvSpPr/>
            <p:nvPr/>
          </p:nvSpPr>
          <p:spPr>
            <a:xfrm>
              <a:off x="1187624" y="1268760"/>
              <a:ext cx="1800200" cy="108012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PHASE III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IN-</a:t>
              </a:r>
              <a:r>
                <a:rPr lang="fr-FR" sz="1400" dirty="0" err="1">
                  <a:solidFill>
                    <a:schemeClr val="tx1"/>
                  </a:solidFill>
                </a:rPr>
                <a:t>DEPTH</a:t>
              </a:r>
              <a:r>
                <a:rPr lang="fr-FR" sz="1400" dirty="0">
                  <a:solidFill>
                    <a:schemeClr val="tx1"/>
                  </a:solidFill>
                </a:rPr>
                <a:t> </a:t>
              </a:r>
              <a:r>
                <a:rPr lang="fr-FR" sz="1400" dirty="0" err="1">
                  <a:solidFill>
                    <a:schemeClr val="tx1"/>
                  </a:solidFill>
                </a:rPr>
                <a:t>ASSESSMENTS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187624" y="2350182"/>
              <a:ext cx="1800200" cy="97080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Week</a:t>
              </a:r>
              <a:r>
                <a:rPr lang="fr-FR" dirty="0">
                  <a:solidFill>
                    <a:schemeClr val="tx1"/>
                  </a:solidFill>
                </a:rPr>
                <a:t> 3 and +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87624" y="3320988"/>
              <a:ext cx="1800200" cy="327636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OUTPUTS:</a:t>
              </a: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Sector</a:t>
              </a:r>
              <a:r>
                <a:rPr lang="fr-FR" dirty="0">
                  <a:solidFill>
                    <a:schemeClr val="tx1"/>
                  </a:solidFill>
                </a:rPr>
                <a:t> / cluster reports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Humanitarian</a:t>
              </a:r>
              <a:r>
                <a:rPr lang="fr-FR" dirty="0">
                  <a:solidFill>
                    <a:schemeClr val="tx1"/>
                  </a:solidFill>
                </a:rPr>
                <a:t> Dashboard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Humanitarian</a:t>
              </a:r>
              <a:r>
                <a:rPr lang="fr-FR" dirty="0">
                  <a:solidFill>
                    <a:schemeClr val="tx1"/>
                  </a:solidFill>
                </a:rPr>
                <a:t> </a:t>
              </a:r>
              <a:r>
                <a:rPr lang="fr-FR" dirty="0" err="1">
                  <a:solidFill>
                    <a:schemeClr val="tx1"/>
                  </a:solidFill>
                </a:rPr>
                <a:t>Needs</a:t>
              </a:r>
              <a:r>
                <a:rPr lang="fr-FR" dirty="0">
                  <a:solidFill>
                    <a:schemeClr val="tx1"/>
                  </a:solidFill>
                </a:rPr>
                <a:t> </a:t>
              </a:r>
              <a:r>
                <a:rPr lang="fr-FR" dirty="0" err="1">
                  <a:solidFill>
                    <a:schemeClr val="tx1"/>
                  </a:solidFill>
                </a:rPr>
                <a:t>Overview</a:t>
              </a:r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420412" y="873834"/>
            <a:ext cx="1800200" cy="5328590"/>
            <a:chOff x="1238200" y="1234058"/>
            <a:chExt cx="1800200" cy="5328590"/>
          </a:xfrm>
        </p:grpSpPr>
        <p:sp>
          <p:nvSpPr>
            <p:cNvPr id="10" name="Rounded Rectangle 9"/>
            <p:cNvSpPr/>
            <p:nvPr/>
          </p:nvSpPr>
          <p:spPr>
            <a:xfrm>
              <a:off x="1238200" y="1234058"/>
              <a:ext cx="1800200" cy="10454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PHASE IV</a:t>
              </a:r>
            </a:p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IN-</a:t>
              </a:r>
              <a:r>
                <a:rPr lang="fr-FR" sz="1400" dirty="0" err="1">
                  <a:solidFill>
                    <a:schemeClr val="tx1"/>
                  </a:solidFill>
                </a:rPr>
                <a:t>DEPTH</a:t>
              </a:r>
              <a:r>
                <a:rPr lang="fr-FR" sz="1400" dirty="0">
                  <a:solidFill>
                    <a:schemeClr val="tx1"/>
                  </a:solidFill>
                </a:rPr>
                <a:t> </a:t>
              </a:r>
              <a:r>
                <a:rPr lang="fr-FR" sz="1400" dirty="0" err="1">
                  <a:solidFill>
                    <a:schemeClr val="tx1"/>
                  </a:solidFill>
                </a:rPr>
                <a:t>ASSESSMENTS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38200" y="2315480"/>
              <a:ext cx="1800200" cy="9348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Second </a:t>
              </a:r>
              <a:r>
                <a:rPr lang="fr-FR" dirty="0" err="1">
                  <a:solidFill>
                    <a:schemeClr val="tx1"/>
                  </a:solidFill>
                </a:rPr>
                <a:t>month</a:t>
              </a:r>
              <a:r>
                <a:rPr lang="fr-FR" dirty="0">
                  <a:solidFill>
                    <a:schemeClr val="tx1"/>
                  </a:solidFill>
                </a:rPr>
                <a:t> and +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238200" y="3250281"/>
              <a:ext cx="1800200" cy="331236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OUTPUTS:</a:t>
              </a: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Sector</a:t>
              </a:r>
              <a:r>
                <a:rPr lang="fr-FR" dirty="0">
                  <a:solidFill>
                    <a:schemeClr val="tx1"/>
                  </a:solidFill>
                </a:rPr>
                <a:t> / cluster reports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>
                  <a:solidFill>
                    <a:schemeClr val="tx1"/>
                  </a:solidFill>
                </a:rPr>
                <a:t>PDNA &amp; </a:t>
              </a:r>
              <a:r>
                <a:rPr lang="fr-FR" dirty="0" err="1">
                  <a:solidFill>
                    <a:schemeClr val="tx1"/>
                  </a:solidFill>
                </a:rPr>
                <a:t>Recovery</a:t>
              </a:r>
              <a:r>
                <a:rPr lang="fr-FR" dirty="0">
                  <a:solidFill>
                    <a:schemeClr val="tx1"/>
                  </a:solidFill>
                </a:rPr>
                <a:t> Framework</a:t>
              </a: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dirty="0" err="1">
                  <a:solidFill>
                    <a:schemeClr val="tx1"/>
                  </a:solidFill>
                </a:rPr>
                <a:t>Humanitarian</a:t>
              </a:r>
              <a:r>
                <a:rPr lang="fr-FR" dirty="0">
                  <a:solidFill>
                    <a:schemeClr val="tx1"/>
                  </a:solidFill>
                </a:rPr>
                <a:t> Dashboard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1108401" y="1878267"/>
            <a:ext cx="1800200" cy="9827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Before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crisis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4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PHASE III</a:t>
            </a:r>
          </a:p>
          <a:p>
            <a:pPr algn="ctr"/>
            <a:r>
              <a:rPr lang="fr-FR" sz="9600" dirty="0">
                <a:solidFill>
                  <a:schemeClr val="tx1"/>
                </a:solidFill>
              </a:rPr>
              <a:t>IN-DEPTH ASSESSMENTS</a:t>
            </a:r>
          </a:p>
        </p:txBody>
      </p:sp>
    </p:spTree>
    <p:extLst>
      <p:ext uri="{BB962C8B-B14F-4D97-AF65-F5344CB8AC3E}">
        <p14:creationId xmlns:p14="http://schemas.microsoft.com/office/powerpoint/2010/main" val="19984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err="1">
                <a:solidFill>
                  <a:schemeClr val="tx1"/>
                </a:solidFill>
              </a:rPr>
              <a:t>Week</a:t>
            </a:r>
            <a:r>
              <a:rPr lang="fr-FR" sz="9600" dirty="0">
                <a:solidFill>
                  <a:schemeClr val="tx1"/>
                </a:solidFill>
              </a:rPr>
              <a:t> 3 and +</a:t>
            </a:r>
          </a:p>
        </p:txBody>
      </p:sp>
    </p:spTree>
    <p:extLst>
      <p:ext uri="{BB962C8B-B14F-4D97-AF65-F5344CB8AC3E}">
        <p14:creationId xmlns:p14="http://schemas.microsoft.com/office/powerpoint/2010/main" val="370266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3253125" y="-2412865"/>
            <a:ext cx="5578664" cy="11195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tx1"/>
                </a:solidFill>
              </a:rPr>
              <a:t>OUTPUTS:</a:t>
            </a: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Sector</a:t>
            </a:r>
            <a:r>
              <a:rPr lang="fr-FR" sz="6000" dirty="0">
                <a:solidFill>
                  <a:schemeClr val="tx1"/>
                </a:solidFill>
              </a:rPr>
              <a:t> / cluster reports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Humanitarian</a:t>
            </a:r>
            <a:r>
              <a:rPr lang="fr-FR" sz="6000" dirty="0">
                <a:solidFill>
                  <a:schemeClr val="tx1"/>
                </a:solidFill>
              </a:rPr>
              <a:t> Dashboard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Humanitarian</a:t>
            </a:r>
            <a:r>
              <a:rPr lang="fr-FR" sz="6000" dirty="0">
                <a:solidFill>
                  <a:schemeClr val="tx1"/>
                </a:solidFill>
              </a:rPr>
              <a:t> </a:t>
            </a:r>
            <a:r>
              <a:rPr lang="fr-FR" sz="6000" dirty="0" err="1">
                <a:solidFill>
                  <a:schemeClr val="tx1"/>
                </a:solidFill>
              </a:rPr>
              <a:t>Needs</a:t>
            </a:r>
            <a:r>
              <a:rPr lang="fr-FR" sz="6000" dirty="0">
                <a:solidFill>
                  <a:schemeClr val="tx1"/>
                </a:solidFill>
              </a:rPr>
              <a:t> </a:t>
            </a:r>
            <a:r>
              <a:rPr lang="fr-FR" sz="6000" dirty="0" err="1">
                <a:solidFill>
                  <a:schemeClr val="tx1"/>
                </a:solidFill>
              </a:rPr>
              <a:t>Overview</a:t>
            </a:r>
            <a:endParaRPr lang="fr-FR" sz="6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5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9925" y="601987"/>
            <a:ext cx="11198929" cy="563817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PHASE IV</a:t>
            </a:r>
          </a:p>
          <a:p>
            <a:pPr algn="ctr"/>
            <a:r>
              <a:rPr lang="fr-FR" sz="9600" dirty="0">
                <a:solidFill>
                  <a:schemeClr val="tx1"/>
                </a:solidFill>
              </a:rPr>
              <a:t>IN-DEPTH ASSESSMENTS</a:t>
            </a:r>
          </a:p>
        </p:txBody>
      </p:sp>
    </p:spTree>
    <p:extLst>
      <p:ext uri="{BB962C8B-B14F-4D97-AF65-F5344CB8AC3E}">
        <p14:creationId xmlns:p14="http://schemas.microsoft.com/office/powerpoint/2010/main" val="1997430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Second </a:t>
            </a:r>
            <a:r>
              <a:rPr lang="fr-FR" sz="9600" dirty="0" err="1">
                <a:solidFill>
                  <a:schemeClr val="tx1"/>
                </a:solidFill>
              </a:rPr>
              <a:t>month</a:t>
            </a:r>
            <a:r>
              <a:rPr lang="fr-FR" sz="9600">
                <a:solidFill>
                  <a:schemeClr val="tx1"/>
                </a:solidFill>
              </a:rPr>
              <a:t> and +</a:t>
            </a:r>
            <a:endParaRPr lang="fr-FR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18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3198261" y="-2358001"/>
            <a:ext cx="5688392" cy="11195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tx1"/>
                </a:solidFill>
              </a:rPr>
              <a:t>OUTPUTS:</a:t>
            </a: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Sector</a:t>
            </a:r>
            <a:r>
              <a:rPr lang="fr-FR" sz="6000" dirty="0">
                <a:solidFill>
                  <a:schemeClr val="tx1"/>
                </a:solidFill>
              </a:rPr>
              <a:t> / cluster reports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>
                <a:solidFill>
                  <a:schemeClr val="tx1"/>
                </a:solidFill>
              </a:rPr>
              <a:t>PDNA &amp; </a:t>
            </a:r>
            <a:r>
              <a:rPr lang="fr-FR" sz="6000" dirty="0" err="1">
                <a:solidFill>
                  <a:schemeClr val="tx1"/>
                </a:solidFill>
              </a:rPr>
              <a:t>Recovery</a:t>
            </a:r>
            <a:r>
              <a:rPr lang="fr-FR" sz="6000" dirty="0">
                <a:solidFill>
                  <a:schemeClr val="tx1"/>
                </a:solidFill>
              </a:rPr>
              <a:t> Framework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Humanitarian</a:t>
            </a:r>
            <a:r>
              <a:rPr lang="fr-FR" sz="6000" dirty="0">
                <a:solidFill>
                  <a:schemeClr val="tx1"/>
                </a:solidFill>
              </a:rPr>
              <a:t> Dashboard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0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6118" y="506627"/>
            <a:ext cx="10602097" cy="57953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err="1">
                <a:solidFill>
                  <a:schemeClr val="tx1"/>
                </a:solidFill>
              </a:rPr>
              <a:t>Before</a:t>
            </a:r>
            <a:r>
              <a:rPr lang="fr-FR" sz="9600" dirty="0">
                <a:solidFill>
                  <a:schemeClr val="tx1"/>
                </a:solidFill>
              </a:rPr>
              <a:t> the </a:t>
            </a:r>
            <a:r>
              <a:rPr lang="fr-FR" sz="9600" dirty="0" err="1">
                <a:solidFill>
                  <a:schemeClr val="tx1"/>
                </a:solidFill>
              </a:rPr>
              <a:t>crisis</a:t>
            </a:r>
            <a:endParaRPr lang="fr-FR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2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3216549" y="-2376289"/>
            <a:ext cx="5651816" cy="11195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tx1"/>
                </a:solidFill>
              </a:rPr>
              <a:t>OUTPUTS:</a:t>
            </a: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Compiled</a:t>
            </a:r>
            <a:r>
              <a:rPr lang="fr-FR" sz="6000" dirty="0">
                <a:solidFill>
                  <a:schemeClr val="tx1"/>
                </a:solidFill>
              </a:rPr>
              <a:t> </a:t>
            </a:r>
            <a:r>
              <a:rPr lang="fr-FR" sz="6000" dirty="0" err="1">
                <a:solidFill>
                  <a:schemeClr val="tx1"/>
                </a:solidFill>
              </a:rPr>
              <a:t>pre-crisis</a:t>
            </a:r>
            <a:r>
              <a:rPr lang="fr-FR" sz="6000" dirty="0">
                <a:solidFill>
                  <a:schemeClr val="tx1"/>
                </a:solidFill>
              </a:rPr>
              <a:t> data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Humanitarian</a:t>
            </a:r>
            <a:r>
              <a:rPr lang="fr-FR" sz="6000" dirty="0">
                <a:solidFill>
                  <a:schemeClr val="tx1"/>
                </a:solidFill>
              </a:rPr>
              <a:t> Dashboard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Assessment</a:t>
            </a:r>
            <a:r>
              <a:rPr lang="fr-FR" sz="6000" dirty="0">
                <a:solidFill>
                  <a:schemeClr val="tx1"/>
                </a:solidFill>
              </a:rPr>
              <a:t> </a:t>
            </a:r>
            <a:r>
              <a:rPr lang="fr-FR" sz="6000" dirty="0" err="1">
                <a:solidFill>
                  <a:schemeClr val="tx1"/>
                </a:solidFill>
              </a:rPr>
              <a:t>preparedness</a:t>
            </a:r>
            <a:r>
              <a:rPr lang="fr-FR" sz="6000" dirty="0">
                <a:solidFill>
                  <a:schemeClr val="tx1"/>
                </a:solidFill>
              </a:rPr>
              <a:t> plans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9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PHASE I</a:t>
            </a:r>
          </a:p>
          <a:p>
            <a:pPr algn="ctr"/>
            <a:r>
              <a:rPr lang="fr-FR" sz="9600" dirty="0">
                <a:solidFill>
                  <a:schemeClr val="tx1"/>
                </a:solidFill>
              </a:rPr>
              <a:t>INITIAL ASSESSMENT</a:t>
            </a:r>
          </a:p>
        </p:txBody>
      </p:sp>
    </p:spTree>
    <p:extLst>
      <p:ext uri="{BB962C8B-B14F-4D97-AF65-F5344CB8AC3E}">
        <p14:creationId xmlns:p14="http://schemas.microsoft.com/office/powerpoint/2010/main" val="371763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err="1">
                <a:solidFill>
                  <a:schemeClr val="tx1"/>
                </a:solidFill>
              </a:rPr>
              <a:t>Within</a:t>
            </a:r>
            <a:r>
              <a:rPr lang="fr-FR" sz="9600" dirty="0">
                <a:solidFill>
                  <a:schemeClr val="tx1"/>
                </a:solidFill>
              </a:rPr>
              <a:t> 72 </a:t>
            </a:r>
            <a:r>
              <a:rPr lang="fr-FR" sz="9600" dirty="0" err="1">
                <a:solidFill>
                  <a:schemeClr val="tx1"/>
                </a:solidFill>
              </a:rPr>
              <a:t>hours</a:t>
            </a:r>
            <a:endParaRPr lang="fr-FR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4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2953267" y="-2113008"/>
            <a:ext cx="6178378" cy="11195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tx1"/>
                </a:solidFill>
              </a:rPr>
              <a:t>OUTPUTS:</a:t>
            </a: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Preliminary</a:t>
            </a:r>
            <a:r>
              <a:rPr lang="fr-FR" sz="6000" dirty="0">
                <a:solidFill>
                  <a:schemeClr val="tx1"/>
                </a:solidFill>
              </a:rPr>
              <a:t> Scenario </a:t>
            </a:r>
            <a:r>
              <a:rPr lang="fr-FR" sz="6000" dirty="0" err="1">
                <a:solidFill>
                  <a:schemeClr val="tx1"/>
                </a:solidFill>
              </a:rPr>
              <a:t>Definition</a:t>
            </a:r>
            <a:endParaRPr lang="fr-FR" sz="6000" dirty="0">
              <a:solidFill>
                <a:schemeClr val="tx1"/>
              </a:solidFill>
            </a:endParaRP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>
                <a:solidFill>
                  <a:schemeClr val="tx1"/>
                </a:solidFill>
              </a:rPr>
              <a:t>Strategic </a:t>
            </a:r>
            <a:r>
              <a:rPr lang="fr-FR" sz="6000" dirty="0" err="1">
                <a:solidFill>
                  <a:schemeClr val="tx1"/>
                </a:solidFill>
              </a:rPr>
              <a:t>Statement</a:t>
            </a:r>
            <a:r>
              <a:rPr lang="fr-FR" sz="6000" dirty="0">
                <a:solidFill>
                  <a:schemeClr val="tx1"/>
                </a:solidFill>
              </a:rPr>
              <a:t> (</a:t>
            </a:r>
            <a:r>
              <a:rPr lang="fr-FR" sz="6000" dirty="0" err="1">
                <a:solidFill>
                  <a:schemeClr val="tx1"/>
                </a:solidFill>
              </a:rPr>
              <a:t>within</a:t>
            </a:r>
            <a:r>
              <a:rPr lang="fr-FR" sz="6000" dirty="0">
                <a:solidFill>
                  <a:schemeClr val="tx1"/>
                </a:solidFill>
              </a:rPr>
              <a:t> 5 </a:t>
            </a:r>
            <a:r>
              <a:rPr lang="fr-FR" sz="6000" dirty="0" err="1">
                <a:solidFill>
                  <a:schemeClr val="tx1"/>
                </a:solidFill>
              </a:rPr>
              <a:t>days</a:t>
            </a:r>
            <a:r>
              <a:rPr lang="fr-FR" sz="60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Humanitarian</a:t>
            </a:r>
            <a:r>
              <a:rPr lang="fr-FR" sz="6000" dirty="0">
                <a:solidFill>
                  <a:schemeClr val="tx1"/>
                </a:solidFill>
              </a:rPr>
              <a:t> Dashboard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6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</a:rPr>
              <a:t>PHASE II</a:t>
            </a:r>
          </a:p>
          <a:p>
            <a:pPr algn="ctr"/>
            <a:r>
              <a:rPr lang="fr-FR" sz="9600" dirty="0">
                <a:solidFill>
                  <a:schemeClr val="tx1"/>
                </a:solidFill>
              </a:rPr>
              <a:t>MIRA</a:t>
            </a:r>
          </a:p>
        </p:txBody>
      </p:sp>
    </p:spTree>
    <p:extLst>
      <p:ext uri="{BB962C8B-B14F-4D97-AF65-F5344CB8AC3E}">
        <p14:creationId xmlns:p14="http://schemas.microsoft.com/office/powerpoint/2010/main" val="356571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995" y="601986"/>
            <a:ext cx="11198929" cy="563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err="1">
                <a:solidFill>
                  <a:schemeClr val="tx1"/>
                </a:solidFill>
              </a:rPr>
              <a:t>Week</a:t>
            </a:r>
            <a:r>
              <a:rPr lang="fr-FR" sz="9600" dirty="0">
                <a:solidFill>
                  <a:schemeClr val="tx1"/>
                </a:solidFill>
              </a:rPr>
              <a:t> 1 – 2 </a:t>
            </a:r>
          </a:p>
        </p:txBody>
      </p:sp>
    </p:spTree>
    <p:extLst>
      <p:ext uri="{BB962C8B-B14F-4D97-AF65-F5344CB8AC3E}">
        <p14:creationId xmlns:p14="http://schemas.microsoft.com/office/powerpoint/2010/main" val="3122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3326277" y="-2486017"/>
            <a:ext cx="5432360" cy="11195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tx1"/>
                </a:solidFill>
              </a:rPr>
              <a:t>OUTPUTS:</a:t>
            </a:r>
          </a:p>
          <a:p>
            <a:pPr algn="ctr"/>
            <a:r>
              <a:rPr lang="fr-FR" sz="6000" dirty="0">
                <a:solidFill>
                  <a:schemeClr val="tx1"/>
                </a:solidFill>
              </a:rPr>
              <a:t>MIRA report</a:t>
            </a:r>
          </a:p>
          <a:p>
            <a:pPr algn="ctr"/>
            <a:endParaRPr lang="fr-FR" sz="6000" dirty="0">
              <a:solidFill>
                <a:schemeClr val="tx1"/>
              </a:solidFill>
            </a:endParaRPr>
          </a:p>
          <a:p>
            <a:pPr algn="ctr"/>
            <a:r>
              <a:rPr lang="fr-FR" sz="6000" dirty="0" err="1">
                <a:solidFill>
                  <a:schemeClr val="tx1"/>
                </a:solidFill>
              </a:rPr>
              <a:t>Humanitarian</a:t>
            </a:r>
            <a:r>
              <a:rPr lang="fr-FR" sz="6000" dirty="0">
                <a:solidFill>
                  <a:schemeClr val="tx1"/>
                </a:solidFill>
              </a:rPr>
              <a:t> Dashboard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58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</Terms>
    </TaxKeywordTaxHTField>
    <CategoryDescription xmlns="http://schemas.microsoft.com/sharepoint.v3">IMO - Needs assessment and analysis and IM tools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EMOPSGCCU-1435067120-17627</_dlc_DocId>
    <_dlc_DocIdUrl xmlns="5858627f-d058-4b92-9b52-677b5fd7d454">
      <Url>https://unicef.sharepoint.com/teams/EMOPS-GCCU/_layouts/15/DocIdRedir.aspx?ID=EMOPSGCCU-1435067120-17627</Url>
      <Description>EMOPSGCCU-1435067120-17627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BDD47C-201E-43E3-8D75-87AA5AA93FF6}">
  <ds:schemaRefs>
    <ds:schemaRef ds:uri="http://purl.org/dc/terms/"/>
    <ds:schemaRef ds:uri="ca283e0b-db31-4043-a2ef-b80661bf084a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.v3"/>
    <ds:schemaRef ds:uri="a438dd15-07ca-4cdc-82a3-f2206b92025e"/>
    <ds:schemaRef ds:uri="5858627f-d058-4b92-9b52-677b5fd7d454"/>
    <ds:schemaRef ds:uri="http://schemas.microsoft.com/sharepoint/v4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7EB42-D75B-470A-959B-2AFE21B6C7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435502-12D5-4D43-A50F-A54CFC2FEE14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AF6CBF3-93FD-4184-A6EC-2133D62A4FB8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F65C75C-A500-4219-858F-DCCB7F97D3E7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7394078B-632D-44F9-8705-59A61AC300AF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Oyon</dc:creator>
  <cp:keywords>GNC; IMO; Training</cp:keywords>
  <cp:lastModifiedBy>Diogo Loureiro Jurema</cp:lastModifiedBy>
  <cp:revision>2</cp:revision>
  <dcterms:created xsi:type="dcterms:W3CDTF">2016-03-03T18:09:26Z</dcterms:created>
  <dcterms:modified xsi:type="dcterms:W3CDTF">2019-11-11T13:42:05Z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133;#GNC|82a4199d-9c93-4d57-833f-59195f986fba;#163;#Training|e274f566-a9bf-4f70-80f5-de4ef515adf5;#105;#IMO|9411842a-837f-4f81-918e-c4fd3b034dbe</vt:lpwstr>
  </property>
  <property fmtid="{D5CDD505-2E9C-101B-9397-08002B2CF9AE}" pid="5" name="Topic">
    <vt:lpwstr>148;#Nutrition preparedness and risk informed programming|4ab365b7-18be-48cf-a866-cdd5f63cb150;#10;#Nutrition Humanitarian Cluster, Coordination|414c5639-61e6-4b56-aaa5-511cdacc25c2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2f252097-5e75-4ff1-aea6-95fb1b840349</vt:lpwstr>
  </property>
</Properties>
</file>