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6"/>
  </p:notesMasterIdLst>
  <p:handoutMasterIdLst>
    <p:handoutMasterId r:id="rId7"/>
  </p:handoutMasterIdLst>
  <p:sldIdLst>
    <p:sldId id="291" r:id="rId3"/>
    <p:sldId id="292" r:id="rId4"/>
    <p:sldId id="290" r:id="rId5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>
      <p:cViewPr varScale="1">
        <p:scale>
          <a:sx n="44" d="100"/>
          <a:sy n="44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17" Type="http://schemas.openxmlformats.org/officeDocument/2006/relationships/customXml" Target="../customXml/item6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EE8660-2111-4534-85CF-56341CE34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3B62E-7D57-4C48-A980-A49327DEA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2211214-6529-4945-A973-C5CD8E89CE1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D27D7-7B7A-466F-A363-B4D6DF94AB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4A76B-95D5-492A-9227-2C3FAC3A9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9A4B01D-8B55-4A32-8EB0-F94C603026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33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403A2C6-F17D-4FCB-8EEF-4A099DC8AF94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3BBB2B5-8C95-4346-B7F5-C799AAF46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8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2DCC-0CC5-44F4-B85C-4B53F16F81A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3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227814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noFill/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243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2590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67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3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4443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0920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7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9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370832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729"/>
            <a:ext cx="9144000" cy="1143000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59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1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1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6525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6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3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3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Travail de </a:t>
            </a:r>
            <a:r>
              <a:rPr lang="en-US" dirty="0" err="1"/>
              <a:t>Groupe</a:t>
            </a:r>
            <a:r>
              <a:rPr lang="en-US" dirty="0"/>
              <a:t> : </a:t>
            </a:r>
            <a:r>
              <a:rPr lang="en-US" dirty="0" err="1"/>
              <a:t>Financement</a:t>
            </a:r>
            <a:r>
              <a:rPr lang="en-US" dirty="0"/>
              <a:t> </a:t>
            </a:r>
            <a:r>
              <a:rPr lang="en-US" dirty="0" err="1"/>
              <a:t>humanitaire</a:t>
            </a:r>
            <a:endParaRPr lang="en-US" dirty="0"/>
          </a:p>
        </p:txBody>
      </p:sp>
      <p:pic>
        <p:nvPicPr>
          <p:cNvPr id="7" name="Picture 2" descr="http://financeonlines.com/wp-content/uploads/2013/03/ins-and-out-personal-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62" y="3933056"/>
            <a:ext cx="2452294" cy="2452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536174"/>
            <a:ext cx="64087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À </a:t>
            </a:r>
            <a:r>
              <a:rPr lang="en-GB" sz="2400" dirty="0" err="1"/>
              <a:t>votre</a:t>
            </a:r>
            <a:r>
              <a:rPr lang="en-GB" sz="2400" dirty="0"/>
              <a:t> </a:t>
            </a:r>
            <a:r>
              <a:rPr lang="en-GB" sz="2400" dirty="0" err="1"/>
              <a:t>connaissance</a:t>
            </a:r>
            <a:r>
              <a:rPr lang="en-GB" sz="2400" dirty="0"/>
              <a:t>, </a:t>
            </a:r>
            <a:r>
              <a:rPr lang="en-GB" sz="2400" dirty="0" err="1"/>
              <a:t>quels</a:t>
            </a:r>
            <a:r>
              <a:rPr lang="en-GB" sz="2400" dirty="0"/>
              <a:t> </a:t>
            </a:r>
            <a:r>
              <a:rPr lang="en-GB" sz="2400" dirty="0" err="1"/>
              <a:t>fonds</a:t>
            </a:r>
            <a:r>
              <a:rPr lang="en-GB" sz="2400" dirty="0"/>
              <a:t> </a:t>
            </a:r>
            <a:r>
              <a:rPr lang="en-GB" sz="2400" dirty="0" err="1"/>
              <a:t>sont</a:t>
            </a:r>
            <a:r>
              <a:rPr lang="en-GB" sz="2400" dirty="0"/>
              <a:t> </a:t>
            </a:r>
            <a:r>
              <a:rPr lang="en-GB" sz="2400" dirty="0" err="1"/>
              <a:t>utilisés</a:t>
            </a:r>
            <a:r>
              <a:rPr lang="en-GB" sz="2400" dirty="0"/>
              <a:t> pour financer le PRH et les plans des clusters 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Quel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le </a:t>
            </a:r>
            <a:r>
              <a:rPr lang="en-GB" sz="2400" dirty="0" err="1"/>
              <a:t>rôle</a:t>
            </a:r>
            <a:r>
              <a:rPr lang="en-GB" sz="2400" dirty="0"/>
              <a:t> du </a:t>
            </a:r>
            <a:r>
              <a:rPr lang="en-GB" sz="2400" dirty="0" err="1"/>
              <a:t>coordinateur</a:t>
            </a:r>
            <a:r>
              <a:rPr lang="en-GB" sz="2400" dirty="0"/>
              <a:t> du cluster </a:t>
            </a:r>
            <a:r>
              <a:rPr lang="en-GB" sz="2400" dirty="0" err="1"/>
              <a:t>sous</a:t>
            </a:r>
            <a:r>
              <a:rPr lang="en-GB" sz="2400" dirty="0"/>
              <a:t>-national/des </a:t>
            </a:r>
            <a:r>
              <a:rPr lang="en-GB" sz="2400" dirty="0" err="1"/>
              <a:t>partenaires</a:t>
            </a:r>
            <a:r>
              <a:rPr lang="en-GB" sz="2400" dirty="0"/>
              <a:t> en </a:t>
            </a:r>
            <a:r>
              <a:rPr lang="en-GB" sz="2400" dirty="0" err="1"/>
              <a:t>matière</a:t>
            </a:r>
            <a:r>
              <a:rPr lang="en-GB" sz="2400" dirty="0"/>
              <a:t> de </a:t>
            </a:r>
            <a:r>
              <a:rPr lang="en-GB" sz="2400" dirty="0" err="1"/>
              <a:t>financement</a:t>
            </a:r>
            <a:r>
              <a:rPr lang="en-GB" sz="2400" dirty="0"/>
              <a:t> ?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Comment </a:t>
            </a:r>
            <a:r>
              <a:rPr lang="en-GB" sz="2400" dirty="0" err="1"/>
              <a:t>pouvons</a:t>
            </a:r>
            <a:r>
              <a:rPr lang="en-GB" sz="2400" dirty="0"/>
              <a:t>-nous nous </a:t>
            </a:r>
            <a:r>
              <a:rPr lang="en-GB" sz="2400" dirty="0" err="1"/>
              <a:t>préparer</a:t>
            </a:r>
            <a:r>
              <a:rPr lang="en-GB" sz="2400" dirty="0"/>
              <a:t> à </a:t>
            </a:r>
            <a:r>
              <a:rPr lang="en-GB" sz="2400" dirty="0" err="1"/>
              <a:t>ce</a:t>
            </a:r>
            <a:r>
              <a:rPr lang="en-GB" sz="2400" dirty="0"/>
              <a:t> type de mobilisation de </a:t>
            </a:r>
            <a:r>
              <a:rPr lang="en-GB" sz="2400" dirty="0" err="1"/>
              <a:t>ressources</a:t>
            </a:r>
            <a:r>
              <a:rPr lang="en-GB" sz="2400" dirty="0"/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165700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Travail de Groupe : Approvisionnement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95536" y="2315442"/>
            <a:ext cx="8075240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1088"/>
            <a:ext cx="238125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651456"/>
            <a:ext cx="63367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prstClr val="black"/>
                </a:solidFill>
              </a:rPr>
              <a:t>Rapport du </a:t>
            </a:r>
            <a:r>
              <a:rPr lang="en-AU" sz="2400" dirty="0" err="1"/>
              <a:t>groupe</a:t>
            </a:r>
            <a:r>
              <a:rPr lang="en-AU" sz="2400" dirty="0"/>
              <a:t> </a:t>
            </a:r>
            <a:r>
              <a:rPr lang="en-AU" sz="2400" dirty="0" err="1"/>
              <a:t>d'approvisionnement</a:t>
            </a:r>
            <a:endParaRPr lang="en-AU" sz="2400" dirty="0"/>
          </a:p>
          <a:p>
            <a:endParaRPr lang="en-AU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Définir</a:t>
            </a:r>
            <a:r>
              <a:rPr lang="en-GB" sz="2400" dirty="0"/>
              <a:t> </a:t>
            </a:r>
            <a:r>
              <a:rPr lang="en-GB" sz="2400" dirty="0" err="1"/>
              <a:t>quels</a:t>
            </a:r>
            <a:r>
              <a:rPr lang="en-GB" sz="2400" dirty="0"/>
              <a:t> </a:t>
            </a:r>
            <a:r>
              <a:rPr lang="en-GB" sz="2400" dirty="0" err="1"/>
              <a:t>sont</a:t>
            </a:r>
            <a:r>
              <a:rPr lang="en-GB" sz="2400" dirty="0"/>
              <a:t> le plus </a:t>
            </a:r>
            <a:r>
              <a:rPr lang="en-GB" sz="2400" dirty="0" err="1"/>
              <a:t>souvent</a:t>
            </a:r>
            <a:r>
              <a:rPr lang="en-GB" sz="2400" dirty="0"/>
              <a:t> les </a:t>
            </a:r>
            <a:r>
              <a:rPr lang="en-GB" sz="2400" dirty="0" err="1"/>
              <a:t>intrants</a:t>
            </a:r>
            <a:r>
              <a:rPr lang="en-GB" sz="2400" dirty="0"/>
              <a:t> </a:t>
            </a:r>
            <a:r>
              <a:rPr lang="en-GB" sz="2400" dirty="0" err="1"/>
              <a:t>nécessaires</a:t>
            </a:r>
            <a:r>
              <a:rPr lang="en-GB" sz="2400" dirty="0"/>
              <a:t> en </a:t>
            </a:r>
            <a:r>
              <a:rPr lang="en-GB" sz="2400" dirty="0" err="1"/>
              <a:t>cas</a:t>
            </a:r>
            <a:r>
              <a:rPr lang="en-GB" sz="2400" dirty="0"/>
              <a:t> </a:t>
            </a:r>
            <a:r>
              <a:rPr lang="en-GB" sz="2400" dirty="0" err="1"/>
              <a:t>d’urgence</a:t>
            </a:r>
            <a:r>
              <a:rPr lang="en-GB" sz="2400" dirty="0"/>
              <a:t> </a:t>
            </a:r>
            <a:r>
              <a:rPr lang="en-GB" sz="2400" dirty="0" err="1"/>
              <a:t>nutritionnelle</a:t>
            </a:r>
            <a:r>
              <a:rPr lang="en-GB" sz="2400" dirty="0"/>
              <a:t> 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Quel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le </a:t>
            </a:r>
            <a:r>
              <a:rPr lang="en-GB" sz="2400" dirty="0" err="1"/>
              <a:t>rôle</a:t>
            </a:r>
            <a:r>
              <a:rPr lang="en-GB" sz="2400" dirty="0"/>
              <a:t> du </a:t>
            </a:r>
            <a:r>
              <a:rPr lang="en-GB" sz="2400" dirty="0" err="1"/>
              <a:t>coordinateur</a:t>
            </a:r>
            <a:r>
              <a:rPr lang="en-GB" sz="2400" dirty="0"/>
              <a:t> du cluster </a:t>
            </a:r>
            <a:r>
              <a:rPr lang="en-GB" sz="2400" dirty="0" err="1"/>
              <a:t>sous</a:t>
            </a:r>
            <a:r>
              <a:rPr lang="en-GB" sz="2400" dirty="0"/>
              <a:t>-national/des </a:t>
            </a:r>
            <a:r>
              <a:rPr lang="en-GB" sz="2400" dirty="0" err="1"/>
              <a:t>partenaires</a:t>
            </a:r>
            <a:r>
              <a:rPr lang="en-GB" sz="2400" dirty="0"/>
              <a:t> en </a:t>
            </a:r>
            <a:r>
              <a:rPr lang="en-GB" sz="2400" dirty="0" err="1"/>
              <a:t>ce</a:t>
            </a:r>
            <a:r>
              <a:rPr lang="en-GB" sz="2400" dirty="0"/>
              <a:t> qui </a:t>
            </a:r>
            <a:r>
              <a:rPr lang="en-GB" sz="2400" dirty="0" err="1"/>
              <a:t>concerne</a:t>
            </a:r>
            <a:r>
              <a:rPr lang="en-GB" sz="2400" dirty="0"/>
              <a:t> </a:t>
            </a:r>
            <a:r>
              <a:rPr lang="en-GB" sz="2400" dirty="0" err="1"/>
              <a:t>ces</a:t>
            </a:r>
            <a:r>
              <a:rPr lang="en-GB" sz="2400" dirty="0"/>
              <a:t> </a:t>
            </a:r>
            <a:r>
              <a:rPr lang="en-GB" sz="2400" dirty="0" err="1"/>
              <a:t>intrants</a:t>
            </a:r>
            <a:r>
              <a:rPr lang="en-GB" sz="2400" dirty="0"/>
              <a:t> 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Comment </a:t>
            </a:r>
            <a:r>
              <a:rPr lang="en-GB" sz="2400" dirty="0" err="1"/>
              <a:t>pouvons</a:t>
            </a:r>
            <a:r>
              <a:rPr lang="en-GB" sz="2400" dirty="0"/>
              <a:t>-nous nous </a:t>
            </a:r>
            <a:r>
              <a:rPr lang="en-GB" sz="2400" dirty="0" err="1"/>
              <a:t>préparer</a:t>
            </a:r>
            <a:r>
              <a:rPr lang="en-GB" sz="2400" dirty="0"/>
              <a:t> à </a:t>
            </a:r>
            <a:r>
              <a:rPr lang="en-GB" sz="2400" dirty="0" err="1"/>
              <a:t>ce</a:t>
            </a:r>
            <a:r>
              <a:rPr lang="en-GB" sz="2400" dirty="0"/>
              <a:t> type de mobilisation de </a:t>
            </a:r>
            <a:r>
              <a:rPr lang="en-GB" sz="2400" dirty="0" err="1"/>
              <a:t>ressources</a:t>
            </a:r>
            <a:r>
              <a:rPr lang="en-GB" sz="2400" dirty="0"/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314808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Travail de Groupe : Les Personnes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95536" y="1967591"/>
            <a:ext cx="8075240" cy="4524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904" y="1340768"/>
            <a:ext cx="70114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4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Pourquoi</a:t>
            </a:r>
            <a:r>
              <a:rPr lang="en-GB" sz="2400" dirty="0"/>
              <a:t> le </a:t>
            </a:r>
            <a:r>
              <a:rPr lang="en-GB" sz="2400" dirty="0" err="1"/>
              <a:t>développement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et le </a:t>
            </a:r>
            <a:r>
              <a:rPr lang="en-GB" sz="2400" dirty="0" err="1"/>
              <a:t>renforcement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 </a:t>
            </a:r>
            <a:r>
              <a:rPr lang="en-GB" sz="2400" dirty="0" err="1"/>
              <a:t>sont-ils</a:t>
            </a:r>
            <a:r>
              <a:rPr lang="en-GB" sz="2400" dirty="0"/>
              <a:t> un </a:t>
            </a:r>
            <a:r>
              <a:rPr lang="en-GB" sz="2400" dirty="0" err="1"/>
              <a:t>élément</a:t>
            </a:r>
            <a:r>
              <a:rPr lang="en-GB" sz="2400" dirty="0"/>
              <a:t> de la </a:t>
            </a:r>
            <a:r>
              <a:rPr lang="en-GB" sz="2400" dirty="0" err="1"/>
              <a:t>qualité</a:t>
            </a:r>
            <a:r>
              <a:rPr lang="en-GB" sz="2400" dirty="0"/>
              <a:t> des </a:t>
            </a:r>
            <a:r>
              <a:rPr lang="en-GB" sz="2400" dirty="0" err="1"/>
              <a:t>réponses</a:t>
            </a:r>
            <a:r>
              <a:rPr lang="en-GB" sz="2400" dirty="0"/>
              <a:t> aux situations </a:t>
            </a:r>
            <a:r>
              <a:rPr lang="en-GB" sz="2400" dirty="0" err="1"/>
              <a:t>d’urgence</a:t>
            </a:r>
            <a:r>
              <a:rPr lang="en-GB" sz="2400" dirty="0"/>
              <a:t> 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err="1"/>
              <a:t>Quel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le </a:t>
            </a:r>
            <a:r>
              <a:rPr lang="en-GB" sz="2400" dirty="0" err="1"/>
              <a:t>rôle</a:t>
            </a:r>
            <a:r>
              <a:rPr lang="en-GB" sz="2400" dirty="0"/>
              <a:t> du </a:t>
            </a:r>
            <a:r>
              <a:rPr lang="en-GB" sz="2400" dirty="0" err="1"/>
              <a:t>coordinateur</a:t>
            </a:r>
            <a:r>
              <a:rPr lang="en-GB" sz="2400" dirty="0"/>
              <a:t> du </a:t>
            </a:r>
            <a:r>
              <a:rPr lang="en-GB" sz="2400" dirty="0" err="1"/>
              <a:t>groupe</a:t>
            </a:r>
            <a:r>
              <a:rPr lang="en-GB" sz="2400" dirty="0"/>
              <a:t> </a:t>
            </a:r>
            <a:r>
              <a:rPr lang="en-GB" sz="2400" dirty="0" err="1"/>
              <a:t>sectoriel</a:t>
            </a:r>
            <a:r>
              <a:rPr lang="en-GB" sz="2400" dirty="0"/>
              <a:t> </a:t>
            </a:r>
            <a:r>
              <a:rPr lang="en-GB" sz="2400" dirty="0" err="1"/>
              <a:t>sous</a:t>
            </a:r>
            <a:r>
              <a:rPr lang="en-GB" sz="2400" dirty="0"/>
              <a:t>-national/des </a:t>
            </a:r>
            <a:r>
              <a:rPr lang="en-GB" sz="2400" dirty="0" err="1"/>
              <a:t>partenaires</a:t>
            </a:r>
            <a:r>
              <a:rPr lang="en-GB" sz="2400" dirty="0"/>
              <a:t> en </a:t>
            </a:r>
            <a:r>
              <a:rPr lang="en-GB" sz="2400" dirty="0" err="1"/>
              <a:t>matière</a:t>
            </a:r>
            <a:r>
              <a:rPr lang="en-GB" sz="2400" dirty="0"/>
              <a:t> de </a:t>
            </a:r>
            <a:r>
              <a:rPr lang="en-GB" sz="2400" dirty="0" err="1"/>
              <a:t>développement</a:t>
            </a:r>
            <a:r>
              <a:rPr lang="en-GB" sz="2400" dirty="0"/>
              <a:t> des </a:t>
            </a:r>
            <a:r>
              <a:rPr lang="en-GB" sz="2400" dirty="0" err="1"/>
              <a:t>capacités</a:t>
            </a:r>
            <a:r>
              <a:rPr lang="en-GB" sz="2400" dirty="0"/>
              <a:t> 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Comment </a:t>
            </a:r>
            <a:r>
              <a:rPr lang="en-GB" sz="2400" dirty="0" err="1"/>
              <a:t>pouvons</a:t>
            </a:r>
            <a:r>
              <a:rPr lang="en-GB" sz="2400" dirty="0"/>
              <a:t>-nous nous </a:t>
            </a:r>
            <a:r>
              <a:rPr lang="en-GB" sz="2400" dirty="0" err="1"/>
              <a:t>préparer</a:t>
            </a:r>
            <a:r>
              <a:rPr lang="en-GB" sz="2400" dirty="0"/>
              <a:t> à </a:t>
            </a:r>
            <a:r>
              <a:rPr lang="en-GB" sz="2400" dirty="0" err="1"/>
              <a:t>ce</a:t>
            </a:r>
            <a:r>
              <a:rPr lang="en-GB" sz="2400" dirty="0"/>
              <a:t> type de mobilisation de </a:t>
            </a:r>
            <a:r>
              <a:rPr lang="en-GB" sz="2400" dirty="0" err="1"/>
              <a:t>ressources</a:t>
            </a:r>
            <a:r>
              <a:rPr lang="en-GB" sz="2400" dirty="0"/>
              <a:t> ?</a:t>
            </a:r>
          </a:p>
          <a:p>
            <a:endParaRPr lang="en-AU" sz="24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C3A2B-72F3-41F2-BBFF-F78C88399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1706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8155"/>
      </p:ext>
    </p:extLst>
  </p:cSld>
  <p:clrMapOvr>
    <a:masterClrMapping/>
  </p:clrMapOvr>
</p:sld>
</file>

<file path=ppt/theme/theme1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EMOPSGCCU-1435067120-27962</_dlc_DocId>
    <TaxCatchAll xmlns="ca283e0b-db31-4043-a2ef-b80661bf084a">
      <Value>3</Value>
    </TaxCatchAll>
    <_dlc_DocIdUrl xmlns="5858627f-d058-4b92-9b52-677b5fd7d454">
      <Url>https://unicef.sharepoint.com/teams/EMOPS-GCCU/_layouts/15/DocIdRedir.aspx?ID=EMOPSGCCU-1435067120-27962</Url>
      <Description>EMOPSGCCU-1435067120-27962</Description>
    </_dlc_DocIdUrl>
    <ContentLanguage xmlns="ca283e0b-db31-4043-a2ef-b80661bf084a">English</ContentLanguage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166DE96E-EE8F-4E89-A947-3857C4014D07}"/>
</file>

<file path=customXml/itemProps2.xml><?xml version="1.0" encoding="utf-8"?>
<ds:datastoreItem xmlns:ds="http://schemas.openxmlformats.org/officeDocument/2006/customXml" ds:itemID="{604E4BC6-2ACB-4518-87E4-3B4967C5844E}"/>
</file>

<file path=customXml/itemProps3.xml><?xml version="1.0" encoding="utf-8"?>
<ds:datastoreItem xmlns:ds="http://schemas.openxmlformats.org/officeDocument/2006/customXml" ds:itemID="{3A36D276-F834-4FDB-91E4-306B701B756C}"/>
</file>

<file path=customXml/itemProps4.xml><?xml version="1.0" encoding="utf-8"?>
<ds:datastoreItem xmlns:ds="http://schemas.openxmlformats.org/officeDocument/2006/customXml" ds:itemID="{711CB923-3903-4737-944C-E472D609A8F8}"/>
</file>

<file path=customXml/itemProps5.xml><?xml version="1.0" encoding="utf-8"?>
<ds:datastoreItem xmlns:ds="http://schemas.openxmlformats.org/officeDocument/2006/customXml" ds:itemID="{CE1DF8F8-BDE4-42D1-A173-3523B1071A9B}"/>
</file>

<file path=customXml/itemProps6.xml><?xml version="1.0" encoding="utf-8"?>
<ds:datastoreItem xmlns:ds="http://schemas.openxmlformats.org/officeDocument/2006/customXml" ds:itemID="{E4E82687-2B72-4B19-A416-B01B86032FD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203</TotalTime>
  <Words>75</Words>
  <Application>Microsoft Office PowerPoint</Application>
  <PresentationFormat>On-screen Show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Century Gothic</vt:lpstr>
      <vt:lpstr>2_Theme1</vt:lpstr>
      <vt:lpstr>1_Theme1</vt:lpstr>
      <vt:lpstr>Travail de Groupe : Financement humanitaire</vt:lpstr>
      <vt:lpstr>Travail de Groupe : Approvisionnement</vt:lpstr>
      <vt:lpstr>Travail de Groupe : Les Personnes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</dc:title>
  <dc:creator>Marion Orchison</dc:creator>
  <cp:lastModifiedBy>Yara Sfeir</cp:lastModifiedBy>
  <cp:revision>33</cp:revision>
  <cp:lastPrinted>2017-10-20T14:02:27Z</cp:lastPrinted>
  <dcterms:created xsi:type="dcterms:W3CDTF">2017-10-17T13:46:47Z</dcterms:created>
  <dcterms:modified xsi:type="dcterms:W3CDTF">2019-09-11T19:56:03Z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_dlc_DocIdItemGuid">
    <vt:lpwstr>85d2b5ff-5c25-40ab-8ce5-dc610a0070dd</vt:lpwstr>
  </property>
  <property fmtid="{D5CDD505-2E9C-101B-9397-08002B2CF9AE}" pid="5" name="TaxKeyword">
    <vt:lpwstr/>
  </property>
</Properties>
</file>