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7"/>
    <p:sldMasterId id="2147483669" r:id="rId8"/>
  </p:sldMasterIdLst>
  <p:notesMasterIdLst>
    <p:notesMasterId r:id="rId30"/>
  </p:notesMasterIdLst>
  <p:handoutMasterIdLst>
    <p:handoutMasterId r:id="rId31"/>
  </p:handoutMasterIdLst>
  <p:sldIdLst>
    <p:sldId id="259" r:id="rId9"/>
    <p:sldId id="310" r:id="rId10"/>
    <p:sldId id="312" r:id="rId11"/>
    <p:sldId id="315" r:id="rId12"/>
    <p:sldId id="370" r:id="rId13"/>
    <p:sldId id="335" r:id="rId14"/>
    <p:sldId id="371" r:id="rId15"/>
    <p:sldId id="372" r:id="rId16"/>
    <p:sldId id="355" r:id="rId17"/>
    <p:sldId id="344" r:id="rId18"/>
    <p:sldId id="345" r:id="rId19"/>
    <p:sldId id="346" r:id="rId20"/>
    <p:sldId id="348" r:id="rId21"/>
    <p:sldId id="349" r:id="rId22"/>
    <p:sldId id="351" r:id="rId23"/>
    <p:sldId id="352" r:id="rId24"/>
    <p:sldId id="356" r:id="rId25"/>
    <p:sldId id="340" r:id="rId26"/>
    <p:sldId id="357" r:id="rId27"/>
    <p:sldId id="369" r:id="rId28"/>
    <p:sldId id="368" r:id="rId29"/>
  </p:sldIdLst>
  <p:sldSz cx="9144000" cy="6858000" type="screen4x3"/>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56">
          <p15:clr>
            <a:srgbClr val="A4A3A4"/>
          </p15:clr>
        </p15:guide>
        <p15:guide id="4"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Oyon" initials="E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285"/>
    <a:srgbClr val="4A8DAA"/>
    <a:srgbClr val="80C2DE"/>
    <a:srgbClr val="6BBEE1"/>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D97BD-1EF6-49B6-8213-9997D1DCD4F0}" v="10" dt="2019-11-11T13:37:27.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75" autoAdjust="0"/>
  </p:normalViewPr>
  <p:slideViewPr>
    <p:cSldViewPr>
      <p:cViewPr varScale="1">
        <p:scale>
          <a:sx n="102" d="100"/>
          <a:sy n="102" d="100"/>
        </p:scale>
        <p:origin x="1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4" d="100"/>
          <a:sy n="74" d="100"/>
        </p:scale>
        <p:origin x="-3366" y="-108"/>
      </p:cViewPr>
      <p:guideLst>
        <p:guide orient="horz" pos="2880"/>
        <p:guide pos="2160"/>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9EFD97BD-1EF6-49B6-8213-9997D1DCD4F0}"/>
    <pc:docChg chg="custSel modMainMaster">
      <pc:chgData name="Diogo Loureiro Jurema" userId="9dfde3f0-34dd-48c5-90ef-eaf27597f482" providerId="ADAL" clId="{9EFD97BD-1EF6-49B6-8213-9997D1DCD4F0}" dt="2019-11-11T13:37:27.331" v="9"/>
      <pc:docMkLst>
        <pc:docMk/>
      </pc:docMkLst>
      <pc:sldMasterChg chg="addSp delSp modSldLayout">
        <pc:chgData name="Diogo Loureiro Jurema" userId="9dfde3f0-34dd-48c5-90ef-eaf27597f482" providerId="ADAL" clId="{9EFD97BD-1EF6-49B6-8213-9997D1DCD4F0}" dt="2019-11-11T13:37:18.077" v="6" actId="478"/>
        <pc:sldMasterMkLst>
          <pc:docMk/>
          <pc:sldMasterMk cId="1568514730" sldId="2147483666"/>
        </pc:sldMasterMkLst>
        <pc:grpChg chg="del">
          <ac:chgData name="Diogo Loureiro Jurema" userId="9dfde3f0-34dd-48c5-90ef-eaf27597f482" providerId="ADAL" clId="{9EFD97BD-1EF6-49B6-8213-9997D1DCD4F0}" dt="2019-11-11T13:37:05.060" v="0" actId="478"/>
          <ac:grpSpMkLst>
            <pc:docMk/>
            <pc:sldMasterMk cId="1568514730" sldId="2147483666"/>
            <ac:grpSpMk id="3" creationId="{00000000-0000-0000-0000-000000000000}"/>
          </ac:grpSpMkLst>
        </pc:grpChg>
        <pc:grpChg chg="add">
          <ac:chgData name="Diogo Loureiro Jurema" userId="9dfde3f0-34dd-48c5-90ef-eaf27597f482" providerId="ADAL" clId="{9EFD97BD-1EF6-49B6-8213-9997D1DCD4F0}" dt="2019-11-11T13:37:08.812" v="2"/>
          <ac:grpSpMkLst>
            <pc:docMk/>
            <pc:sldMasterMk cId="1568514730" sldId="2147483666"/>
            <ac:grpSpMk id="7" creationId="{609297C3-DD5C-49D0-BED7-5C40DC78CD5B}"/>
          </ac:grpSpMkLst>
        </pc:grpChg>
        <pc:picChg chg="del">
          <ac:chgData name="Diogo Loureiro Jurema" userId="9dfde3f0-34dd-48c5-90ef-eaf27597f482" providerId="ADAL" clId="{9EFD97BD-1EF6-49B6-8213-9997D1DCD4F0}" dt="2019-11-11T13:37:07.590" v="1" actId="478"/>
          <ac:picMkLst>
            <pc:docMk/>
            <pc:sldMasterMk cId="1568514730" sldId="2147483666"/>
            <ac:picMk id="2" creationId="{00000000-0000-0000-0000-000000000000}"/>
          </ac:picMkLst>
        </pc:picChg>
        <pc:sldLayoutChg chg="delSp">
          <pc:chgData name="Diogo Loureiro Jurema" userId="9dfde3f0-34dd-48c5-90ef-eaf27597f482" providerId="ADAL" clId="{9EFD97BD-1EF6-49B6-8213-9997D1DCD4F0}" dt="2019-11-11T13:37:18.077" v="6" actId="478"/>
          <pc:sldLayoutMkLst>
            <pc:docMk/>
            <pc:sldMasterMk cId="1568514730" sldId="2147483666"/>
            <pc:sldLayoutMk cId="0" sldId="2147483661"/>
          </pc:sldLayoutMkLst>
          <pc:grpChg chg="del">
            <ac:chgData name="Diogo Loureiro Jurema" userId="9dfde3f0-34dd-48c5-90ef-eaf27597f482" providerId="ADAL" clId="{9EFD97BD-1EF6-49B6-8213-9997D1DCD4F0}" dt="2019-11-11T13:37:18.077" v="6" actId="478"/>
            <ac:grpSpMkLst>
              <pc:docMk/>
              <pc:sldMasterMk cId="1568514730" sldId="2147483666"/>
              <pc:sldLayoutMk cId="0" sldId="2147483661"/>
              <ac:grpSpMk id="6" creationId="{00000000-0000-0000-0000-000000000000}"/>
            </ac:grpSpMkLst>
          </pc:grpChg>
        </pc:sldLayoutChg>
        <pc:sldLayoutChg chg="delSp">
          <pc:chgData name="Diogo Loureiro Jurema" userId="9dfde3f0-34dd-48c5-90ef-eaf27597f482" providerId="ADAL" clId="{9EFD97BD-1EF6-49B6-8213-9997D1DCD4F0}" dt="2019-11-11T13:37:14.067" v="4" actId="478"/>
          <pc:sldLayoutMkLst>
            <pc:docMk/>
            <pc:sldMasterMk cId="1568514730" sldId="2147483666"/>
            <pc:sldLayoutMk cId="2588091789" sldId="2147483667"/>
          </pc:sldLayoutMkLst>
          <pc:grpChg chg="del">
            <ac:chgData name="Diogo Loureiro Jurema" userId="9dfde3f0-34dd-48c5-90ef-eaf27597f482" providerId="ADAL" clId="{9EFD97BD-1EF6-49B6-8213-9997D1DCD4F0}" dt="2019-11-11T13:37:14.067" v="4" actId="478"/>
            <ac:grpSpMkLst>
              <pc:docMk/>
              <pc:sldMasterMk cId="1568514730" sldId="2147483666"/>
              <pc:sldLayoutMk cId="2588091789" sldId="2147483667"/>
              <ac:grpSpMk id="4" creationId="{00000000-0000-0000-0000-000000000000}"/>
            </ac:grpSpMkLst>
          </pc:grpChg>
          <pc:grpChg chg="del">
            <ac:chgData name="Diogo Loureiro Jurema" userId="9dfde3f0-34dd-48c5-90ef-eaf27597f482" providerId="ADAL" clId="{9EFD97BD-1EF6-49B6-8213-9997D1DCD4F0}" dt="2019-11-11T13:37:13.212" v="3" actId="478"/>
            <ac:grpSpMkLst>
              <pc:docMk/>
              <pc:sldMasterMk cId="1568514730" sldId="2147483666"/>
              <pc:sldLayoutMk cId="2588091789" sldId="2147483667"/>
              <ac:grpSpMk id="10" creationId="{00000000-0000-0000-0000-000000000000}"/>
            </ac:grpSpMkLst>
          </pc:grpChg>
        </pc:sldLayoutChg>
        <pc:sldLayoutChg chg="delSp">
          <pc:chgData name="Diogo Loureiro Jurema" userId="9dfde3f0-34dd-48c5-90ef-eaf27597f482" providerId="ADAL" clId="{9EFD97BD-1EF6-49B6-8213-9997D1DCD4F0}" dt="2019-11-11T13:37:16.284" v="5" actId="478"/>
          <pc:sldLayoutMkLst>
            <pc:docMk/>
            <pc:sldMasterMk cId="1568514730" sldId="2147483666"/>
            <pc:sldLayoutMk cId="3849292001" sldId="2147483668"/>
          </pc:sldLayoutMkLst>
          <pc:picChg chg="del">
            <ac:chgData name="Diogo Loureiro Jurema" userId="9dfde3f0-34dd-48c5-90ef-eaf27597f482" providerId="ADAL" clId="{9EFD97BD-1EF6-49B6-8213-9997D1DCD4F0}" dt="2019-11-11T13:37:16.284" v="5" actId="478"/>
            <ac:picMkLst>
              <pc:docMk/>
              <pc:sldMasterMk cId="1568514730" sldId="2147483666"/>
              <pc:sldLayoutMk cId="3849292001" sldId="2147483668"/>
              <ac:picMk id="16" creationId="{00000000-0000-0000-0000-000000000000}"/>
            </ac:picMkLst>
          </pc:picChg>
        </pc:sldLayoutChg>
      </pc:sldMasterChg>
      <pc:sldMasterChg chg="addSp delSp">
        <pc:chgData name="Diogo Loureiro Jurema" userId="9dfde3f0-34dd-48c5-90ef-eaf27597f482" providerId="ADAL" clId="{9EFD97BD-1EF6-49B6-8213-9997D1DCD4F0}" dt="2019-11-11T13:37:27.331" v="9"/>
        <pc:sldMasterMkLst>
          <pc:docMk/>
          <pc:sldMasterMk cId="2054994350" sldId="2147483669"/>
        </pc:sldMasterMkLst>
        <pc:grpChg chg="del">
          <ac:chgData name="Diogo Loureiro Jurema" userId="9dfde3f0-34dd-48c5-90ef-eaf27597f482" providerId="ADAL" clId="{9EFD97BD-1EF6-49B6-8213-9997D1DCD4F0}" dt="2019-11-11T13:37:24.652" v="7" actId="478"/>
          <ac:grpSpMkLst>
            <pc:docMk/>
            <pc:sldMasterMk cId="2054994350" sldId="2147483669"/>
            <ac:grpSpMk id="3" creationId="{00000000-0000-0000-0000-000000000000}"/>
          </ac:grpSpMkLst>
        </pc:grpChg>
        <pc:grpChg chg="add">
          <ac:chgData name="Diogo Loureiro Jurema" userId="9dfde3f0-34dd-48c5-90ef-eaf27597f482" providerId="ADAL" clId="{9EFD97BD-1EF6-49B6-8213-9997D1DCD4F0}" dt="2019-11-11T13:37:27.331" v="9"/>
          <ac:grpSpMkLst>
            <pc:docMk/>
            <pc:sldMasterMk cId="2054994350" sldId="2147483669"/>
            <ac:grpSpMk id="7" creationId="{816308B1-DF11-4B6A-ABB7-399DCFEB66AC}"/>
          </ac:grpSpMkLst>
        </pc:grpChg>
        <pc:picChg chg="del">
          <ac:chgData name="Diogo Loureiro Jurema" userId="9dfde3f0-34dd-48c5-90ef-eaf27597f482" providerId="ADAL" clId="{9EFD97BD-1EF6-49B6-8213-9997D1DCD4F0}" dt="2019-11-11T13:37:25.935" v="8" actId="478"/>
          <ac:picMkLst>
            <pc:docMk/>
            <pc:sldMasterMk cId="2054994350" sldId="2147483669"/>
            <ac:picMk id="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sz="quarter" idx="1"/>
          </p:nvPr>
        </p:nvSpPr>
        <p:spPr>
          <a:xfrm>
            <a:off x="3902597" y="0"/>
            <a:ext cx="2985558" cy="501015"/>
          </a:xfrm>
          <a:prstGeom prst="rect">
            <a:avLst/>
          </a:prstGeom>
        </p:spPr>
        <p:txBody>
          <a:bodyPr vert="horz" lIns="96625" tIns="48312" rIns="96625" bIns="48312" rtlCol="0"/>
          <a:lstStyle>
            <a:lvl1pPr algn="r">
              <a:defRPr sz="1300"/>
            </a:lvl1pPr>
          </a:lstStyle>
          <a:p>
            <a:fld id="{18D04649-1601-437A-9AE0-5F90DB29EAA0}" type="datetimeFigureOut">
              <a:rPr lang="en-US" smtClean="0"/>
              <a:pPr/>
              <a:t>11/11/2019</a:t>
            </a:fld>
            <a:endParaRPr lang="en-GB"/>
          </a:p>
        </p:txBody>
      </p:sp>
      <p:sp>
        <p:nvSpPr>
          <p:cNvPr id="4" name="Footer Placeholder 3"/>
          <p:cNvSpPr>
            <a:spLocks noGrp="1"/>
          </p:cNvSpPr>
          <p:nvPr>
            <p:ph type="ftr" sz="quarter" idx="2"/>
          </p:nvPr>
        </p:nvSpPr>
        <p:spPr>
          <a:xfrm>
            <a:off x="0" y="9517546"/>
            <a:ext cx="2985558" cy="501015"/>
          </a:xfrm>
          <a:prstGeom prst="rect">
            <a:avLst/>
          </a:prstGeom>
        </p:spPr>
        <p:txBody>
          <a:bodyPr vert="horz" lIns="96625" tIns="48312" rIns="96625" bIns="48312" rtlCol="0" anchor="b"/>
          <a:lstStyle>
            <a:lvl1pPr algn="l">
              <a:defRPr sz="1300"/>
            </a:lvl1pPr>
          </a:lstStyle>
          <a:p>
            <a:endParaRPr lang="en-GB"/>
          </a:p>
        </p:txBody>
      </p:sp>
      <p:sp>
        <p:nvSpPr>
          <p:cNvPr id="5" name="Slide Number Placeholder 4"/>
          <p:cNvSpPr>
            <a:spLocks noGrp="1"/>
          </p:cNvSpPr>
          <p:nvPr>
            <p:ph type="sldNum" sz="quarter" idx="3"/>
          </p:nvPr>
        </p:nvSpPr>
        <p:spPr>
          <a:xfrm>
            <a:off x="3902597" y="9517546"/>
            <a:ext cx="2985558" cy="501015"/>
          </a:xfrm>
          <a:prstGeom prst="rect">
            <a:avLst/>
          </a:prstGeom>
        </p:spPr>
        <p:txBody>
          <a:bodyPr vert="horz" lIns="96625" tIns="48312" rIns="96625" bIns="48312" rtlCol="0" anchor="b"/>
          <a:lstStyle>
            <a:lvl1pPr algn="r">
              <a:defRPr sz="13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42407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2597" y="0"/>
            <a:ext cx="2985558" cy="501015"/>
          </a:xfrm>
          <a:prstGeom prst="rect">
            <a:avLst/>
          </a:prstGeom>
        </p:spPr>
        <p:txBody>
          <a:bodyPr vert="horz" lIns="96625" tIns="48312" rIns="96625" bIns="48312" rtlCol="0"/>
          <a:lstStyle>
            <a:lvl1pPr algn="r">
              <a:defRPr sz="1300"/>
            </a:lvl1pPr>
          </a:lstStyle>
          <a:p>
            <a:fld id="{AB9B97DC-CEAD-46B2-8009-C14192C5EB64}" type="datetimeFigureOut">
              <a:rPr lang="en-GB" smtClean="0"/>
              <a:t>11/11/2019</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975" y="4759643"/>
            <a:ext cx="5511800" cy="4509135"/>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5558" cy="501015"/>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7546"/>
            <a:ext cx="2985558" cy="501015"/>
          </a:xfrm>
          <a:prstGeom prst="rect">
            <a:avLst/>
          </a:prstGeom>
        </p:spPr>
        <p:txBody>
          <a:bodyPr vert="horz" lIns="96625" tIns="48312" rIns="96625" bIns="48312" rtlCol="0" anchor="b"/>
          <a:lstStyle>
            <a:lvl1pPr algn="r">
              <a:defRPr sz="1300"/>
            </a:lvl1pPr>
          </a:lstStyle>
          <a:p>
            <a:fld id="{4A9B5508-67B4-475E-92DE-25F080A2A1BD}" type="slidenum">
              <a:rPr lang="en-GB" smtClean="0"/>
              <a:t>‹#›</a:t>
            </a:fld>
            <a:endParaRPr lang="en-GB"/>
          </a:p>
        </p:txBody>
      </p:sp>
    </p:spTree>
    <p:extLst>
      <p:ext uri="{BB962C8B-B14F-4D97-AF65-F5344CB8AC3E}">
        <p14:creationId xmlns:p14="http://schemas.microsoft.com/office/powerpoint/2010/main" val="91285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Phase I and II are supported by the MIRA methodology</a:t>
            </a:r>
          </a:p>
          <a:p>
            <a:r>
              <a:rPr lang="en-GB" dirty="0"/>
              <a:t>Phases III and IV are supported by Cluster-specific assessment methodologies</a:t>
            </a:r>
          </a:p>
          <a:p>
            <a:endParaRPr lang="fr-FR" dirty="0"/>
          </a:p>
          <a:p>
            <a:r>
              <a:rPr lang="fr-FR" dirty="0"/>
              <a:t>If </a:t>
            </a:r>
            <a:r>
              <a:rPr lang="fr-FR" dirty="0" err="1"/>
              <a:t>some</a:t>
            </a:r>
            <a:r>
              <a:rPr lang="fr-FR" dirty="0"/>
              <a:t> of the outputs are </a:t>
            </a:r>
            <a:r>
              <a:rPr lang="fr-FR" dirty="0" err="1"/>
              <a:t>unknown</a:t>
            </a:r>
            <a:r>
              <a:rPr lang="fr-FR" dirty="0"/>
              <a:t> by the audience, the </a:t>
            </a:r>
            <a:r>
              <a:rPr lang="fr-FR" dirty="0" err="1"/>
              <a:t>facilitator</a:t>
            </a:r>
            <a:r>
              <a:rPr lang="fr-FR" dirty="0"/>
              <a:t> </a:t>
            </a:r>
            <a:r>
              <a:rPr lang="fr-FR" dirty="0" err="1"/>
              <a:t>can</a:t>
            </a:r>
            <a:r>
              <a:rPr lang="fr-FR" dirty="0"/>
              <a:t> </a:t>
            </a:r>
            <a:r>
              <a:rPr lang="fr-FR" dirty="0" err="1"/>
              <a:t>opt</a:t>
            </a:r>
            <a:r>
              <a:rPr lang="fr-FR" dirty="0"/>
              <a:t> for </a:t>
            </a:r>
            <a:r>
              <a:rPr lang="fr-FR" dirty="0" err="1"/>
              <a:t>extending</a:t>
            </a:r>
            <a:r>
              <a:rPr lang="fr-FR" dirty="0"/>
              <a:t> </a:t>
            </a:r>
            <a:r>
              <a:rPr lang="fr-FR" dirty="0" err="1"/>
              <a:t>this</a:t>
            </a:r>
            <a:r>
              <a:rPr lang="fr-FR" dirty="0"/>
              <a:t> session</a:t>
            </a:r>
            <a:r>
              <a:rPr lang="fr-FR" baseline="0" dirty="0"/>
              <a:t> </a:t>
            </a:r>
            <a:r>
              <a:rPr lang="fr-FR" baseline="0" dirty="0" err="1"/>
              <a:t>with</a:t>
            </a:r>
            <a:r>
              <a:rPr lang="fr-FR" baseline="0" dirty="0"/>
              <a:t> slides </a:t>
            </a:r>
            <a:r>
              <a:rPr lang="fr-FR" baseline="0" dirty="0" err="1"/>
              <a:t>added</a:t>
            </a:r>
            <a:r>
              <a:rPr lang="fr-FR" baseline="0" dirty="0"/>
              <a:t> </a:t>
            </a:r>
            <a:r>
              <a:rPr lang="fr-FR" baseline="0" dirty="0" err="1"/>
              <a:t>after</a:t>
            </a:r>
            <a:r>
              <a:rPr lang="fr-FR" baseline="0" dirty="0"/>
              <a:t> the key messages.</a:t>
            </a:r>
            <a:endParaRPr lang="fr-FR" dirty="0"/>
          </a:p>
        </p:txBody>
      </p:sp>
      <p:sp>
        <p:nvSpPr>
          <p:cNvPr id="4" name="Slide Number Placeholder 3"/>
          <p:cNvSpPr>
            <a:spLocks noGrp="1"/>
          </p:cNvSpPr>
          <p:nvPr>
            <p:ph type="sldNum" sz="quarter" idx="10"/>
          </p:nvPr>
        </p:nvSpPr>
        <p:spPr/>
        <p:txBody>
          <a:bodyPr/>
          <a:lstStyle/>
          <a:p>
            <a:fld id="{2D283407-2411-40E7-977E-DEAC0869E54A}" type="slidenum">
              <a:rPr lang="fr-FR" smtClean="0"/>
              <a:t>4</a:t>
            </a:fld>
            <a:endParaRPr lang="fr-FR"/>
          </a:p>
        </p:txBody>
      </p:sp>
    </p:spTree>
    <p:extLst>
      <p:ext uri="{BB962C8B-B14F-4D97-AF65-F5344CB8AC3E}">
        <p14:creationId xmlns:p14="http://schemas.microsoft.com/office/powerpoint/2010/main" val="9951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Rapid nutrition assessments are conducted to get a quick snapshot of the nutrition situation. Depending on the context, different indicators can be used, such as weight-for-height or MUAC. Agencies have developed a variety of tools that can be modified according to the context and the type of information considered to be appropriate. Although the information may not always be representative and thus not statistically valid, the results from a rapid assessment, even of a small sample of children, can provide a basis for determining whether a more detailed assessment is required to establish the actual prevalence of acute malnutrition or whether an emergency response is required. For this reason rapid assessments are an important source of information especially at the onset of an emergency to determine the magnitude and severity of a crisis. </a:t>
            </a:r>
          </a:p>
        </p:txBody>
      </p:sp>
      <p:sp>
        <p:nvSpPr>
          <p:cNvPr id="4" name="Slide Number Placeholder 3"/>
          <p:cNvSpPr>
            <a:spLocks noGrp="1"/>
          </p:cNvSpPr>
          <p:nvPr>
            <p:ph type="sldNum" sz="quarter" idx="5"/>
          </p:nvPr>
        </p:nvSpPr>
        <p:spPr/>
        <p:txBody>
          <a:bodyPr/>
          <a:lstStyle/>
          <a:p>
            <a:pPr>
              <a:defRPr/>
            </a:pPr>
            <a:fld id="{22774BD7-894D-47AB-8A0D-B35ED0DF816D}" type="slidenum">
              <a:rPr lang="en-US" smtClean="0"/>
              <a:pPr>
                <a:defRPr/>
              </a:pPr>
              <a:t>15</a:t>
            </a:fld>
            <a:endParaRPr lang="en-US"/>
          </a:p>
        </p:txBody>
      </p:sp>
    </p:spTree>
    <p:extLst>
      <p:ext uri="{BB962C8B-B14F-4D97-AF65-F5344CB8AC3E}">
        <p14:creationId xmlns:p14="http://schemas.microsoft.com/office/powerpoint/2010/main" val="424985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In nutrition emergencies a component of the response will be selective feeding for acutely malnourished children.  These usually include therapeutic care for the severely malnourished and supplementary feeding for moderately malnourished cases. For details see Modules 12 and 13. In selective feeding programmes, statistics are collected on admissions, cure rates, defaulter rates and case fatality rates. These indicators provide a measure of programme quality as well as act as a source of information on the trends in acute malnutrition. By including these indicators in a nutrition surveillance system they can provide useful information on the most vulnerable groups (by profiling the type of individual admitted, e.g., children under two years of age, adolescents, their location, etc.). They can also help to identify the underlying causes of malnutrition, such as </a:t>
            </a:r>
            <a:r>
              <a:rPr lang="en-GB" i="1" dirty="0"/>
              <a:t>morbidity</a:t>
            </a:r>
            <a:r>
              <a:rPr lang="en-GB" dirty="0"/>
              <a:t> (illness) patterns. Monitoring the trends in admissions (assuming reasonable coverage and access) can provide additional information on seasonal trends in the nutrition situation (e.g., during the pre-harvest rains the numbers of cases admitted to the feeding programmes may increase). One challenge is that NGOs have established different admission criteria for selective feeding programmes, which makes it difficult to compare data between centres. However, monitoring rates of cure, case fatality and defaulting can still contribute to an understanding of the nutrition situation. Additional care should also be taken when the number of centres reporting from month to month varies. In this case useful trends can be acquired by using a mean (average) admission rate per month.</a:t>
            </a:r>
          </a:p>
        </p:txBody>
      </p:sp>
      <p:sp>
        <p:nvSpPr>
          <p:cNvPr id="4" name="Slide Number Placeholder 3"/>
          <p:cNvSpPr>
            <a:spLocks noGrp="1"/>
          </p:cNvSpPr>
          <p:nvPr>
            <p:ph type="sldNum" sz="quarter" idx="5"/>
          </p:nvPr>
        </p:nvSpPr>
        <p:spPr/>
        <p:txBody>
          <a:bodyPr/>
          <a:lstStyle/>
          <a:p>
            <a:pPr>
              <a:defRPr/>
            </a:pPr>
            <a:fld id="{1C273E93-B62A-4A78-89F7-138F3217C5A4}" type="slidenum">
              <a:rPr lang="en-US" smtClean="0"/>
              <a:pPr>
                <a:defRPr/>
              </a:pPr>
              <a:t>16</a:t>
            </a:fld>
            <a:endParaRPr lang="en-US"/>
          </a:p>
        </p:txBody>
      </p:sp>
    </p:spTree>
    <p:extLst>
      <p:ext uri="{BB962C8B-B14F-4D97-AF65-F5344CB8AC3E}">
        <p14:creationId xmlns:p14="http://schemas.microsoft.com/office/powerpoint/2010/main" val="294041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Phase I and II are supported by the MIRA methodology</a:t>
            </a:r>
          </a:p>
          <a:p>
            <a:r>
              <a:rPr lang="en-GB" dirty="0"/>
              <a:t>Phases III and IV are supported by Cluster-specific assessment methodologies</a:t>
            </a:r>
          </a:p>
          <a:p>
            <a:endParaRPr lang="fr-FR" dirty="0"/>
          </a:p>
          <a:p>
            <a:r>
              <a:rPr lang="fr-FR" dirty="0"/>
              <a:t>If </a:t>
            </a:r>
            <a:r>
              <a:rPr lang="fr-FR" dirty="0" err="1"/>
              <a:t>some</a:t>
            </a:r>
            <a:r>
              <a:rPr lang="fr-FR" dirty="0"/>
              <a:t> of the outputs are </a:t>
            </a:r>
            <a:r>
              <a:rPr lang="fr-FR" dirty="0" err="1"/>
              <a:t>unknown</a:t>
            </a:r>
            <a:r>
              <a:rPr lang="fr-FR" dirty="0"/>
              <a:t> by the audience, the </a:t>
            </a:r>
            <a:r>
              <a:rPr lang="fr-FR" dirty="0" err="1"/>
              <a:t>facilitator</a:t>
            </a:r>
            <a:r>
              <a:rPr lang="fr-FR" dirty="0"/>
              <a:t> </a:t>
            </a:r>
            <a:r>
              <a:rPr lang="fr-FR" dirty="0" err="1"/>
              <a:t>can</a:t>
            </a:r>
            <a:r>
              <a:rPr lang="fr-FR" dirty="0"/>
              <a:t> </a:t>
            </a:r>
            <a:r>
              <a:rPr lang="fr-FR" dirty="0" err="1"/>
              <a:t>opt</a:t>
            </a:r>
            <a:r>
              <a:rPr lang="fr-FR" dirty="0"/>
              <a:t> for </a:t>
            </a:r>
            <a:r>
              <a:rPr lang="fr-FR" dirty="0" err="1"/>
              <a:t>extending</a:t>
            </a:r>
            <a:r>
              <a:rPr lang="fr-FR" dirty="0"/>
              <a:t> </a:t>
            </a:r>
            <a:r>
              <a:rPr lang="fr-FR" dirty="0" err="1"/>
              <a:t>this</a:t>
            </a:r>
            <a:r>
              <a:rPr lang="fr-FR" dirty="0"/>
              <a:t> session</a:t>
            </a:r>
            <a:r>
              <a:rPr lang="fr-FR" baseline="0" dirty="0"/>
              <a:t> </a:t>
            </a:r>
            <a:r>
              <a:rPr lang="fr-FR" baseline="0" dirty="0" err="1"/>
              <a:t>with</a:t>
            </a:r>
            <a:r>
              <a:rPr lang="fr-FR" baseline="0" dirty="0"/>
              <a:t> slides </a:t>
            </a:r>
            <a:r>
              <a:rPr lang="fr-FR" baseline="0" dirty="0" err="1"/>
              <a:t>added</a:t>
            </a:r>
            <a:r>
              <a:rPr lang="fr-FR" baseline="0" dirty="0"/>
              <a:t> </a:t>
            </a:r>
            <a:r>
              <a:rPr lang="fr-FR" baseline="0" dirty="0" err="1"/>
              <a:t>after</a:t>
            </a:r>
            <a:r>
              <a:rPr lang="fr-FR" baseline="0" dirty="0"/>
              <a:t> the key messages.</a:t>
            </a:r>
            <a:endParaRPr lang="fr-FR" dirty="0"/>
          </a:p>
        </p:txBody>
      </p:sp>
      <p:sp>
        <p:nvSpPr>
          <p:cNvPr id="4" name="Slide Number Placeholder 3"/>
          <p:cNvSpPr>
            <a:spLocks noGrp="1"/>
          </p:cNvSpPr>
          <p:nvPr>
            <p:ph type="sldNum" sz="quarter" idx="10"/>
          </p:nvPr>
        </p:nvSpPr>
        <p:spPr/>
        <p:txBody>
          <a:bodyPr/>
          <a:lstStyle/>
          <a:p>
            <a:fld id="{2D283407-2411-40E7-977E-DEAC0869E54A}" type="slidenum">
              <a:rPr lang="fr-FR" smtClean="0"/>
              <a:t>5</a:t>
            </a:fld>
            <a:endParaRPr lang="fr-FR"/>
          </a:p>
        </p:txBody>
      </p:sp>
    </p:spTree>
    <p:extLst>
      <p:ext uri="{BB962C8B-B14F-4D97-AF65-F5344CB8AC3E}">
        <p14:creationId xmlns:p14="http://schemas.microsoft.com/office/powerpoint/2010/main" val="403388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84700">
              <a:spcBef>
                <a:spcPct val="30000"/>
              </a:spcBef>
              <a:defRPr sz="1300">
                <a:solidFill>
                  <a:schemeClr val="tx1"/>
                </a:solidFill>
                <a:latin typeface="Calibri" panose="020F0502020204030204" pitchFamily="34" charset="0"/>
                <a:ea typeface="MS PGothic" panose="020B0600070205080204" pitchFamily="34" charset="-128"/>
              </a:defRPr>
            </a:lvl1pPr>
            <a:lvl2pPr marL="785075" indent="-301952" defTabSz="984700">
              <a:spcBef>
                <a:spcPct val="30000"/>
              </a:spcBef>
              <a:defRPr sz="1300">
                <a:solidFill>
                  <a:schemeClr val="tx1"/>
                </a:solidFill>
                <a:latin typeface="Calibri" panose="020F0502020204030204" pitchFamily="34" charset="0"/>
                <a:ea typeface="MS PGothic" panose="020B0600070205080204" pitchFamily="34" charset="-128"/>
              </a:defRPr>
            </a:lvl2pPr>
            <a:lvl3pPr marL="1207808" indent="-241562" defTabSz="984700">
              <a:spcBef>
                <a:spcPct val="30000"/>
              </a:spcBef>
              <a:defRPr sz="1300">
                <a:solidFill>
                  <a:schemeClr val="tx1"/>
                </a:solidFill>
                <a:latin typeface="Calibri" panose="020F0502020204030204" pitchFamily="34" charset="0"/>
                <a:ea typeface="MS PGothic" panose="020B0600070205080204" pitchFamily="34" charset="-128"/>
              </a:defRPr>
            </a:lvl3pPr>
            <a:lvl4pPr marL="1690931" indent="-241562" defTabSz="984700">
              <a:spcBef>
                <a:spcPct val="30000"/>
              </a:spcBef>
              <a:defRPr sz="1300">
                <a:solidFill>
                  <a:schemeClr val="tx1"/>
                </a:solidFill>
                <a:latin typeface="Calibri" panose="020F0502020204030204" pitchFamily="34" charset="0"/>
                <a:ea typeface="MS PGothic" panose="020B0600070205080204" pitchFamily="34" charset="-128"/>
              </a:defRPr>
            </a:lvl4pPr>
            <a:lvl5pPr marL="2174055" indent="-241562" defTabSz="984700">
              <a:spcBef>
                <a:spcPct val="30000"/>
              </a:spcBef>
              <a:defRPr sz="1300">
                <a:solidFill>
                  <a:schemeClr val="tx1"/>
                </a:solidFill>
                <a:latin typeface="Calibri" panose="020F0502020204030204" pitchFamily="34" charset="0"/>
                <a:ea typeface="MS PGothic" panose="020B0600070205080204" pitchFamily="34" charset="-128"/>
              </a:defRPr>
            </a:lvl5pPr>
            <a:lvl6pPr marL="2657178"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3140301"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623424"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4106548"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322A869-3EA0-40A9-B2D9-81D9AE50B8AA}" type="slidenum">
              <a:rPr lang="en-US" altLang="en-US" smtClean="0">
                <a:latin typeface="Arial" panose="020B0604020202020204" pitchFamily="34" charset="0"/>
                <a:ea typeface="ヒラギノ角ゴ ProN W3" pitchFamily="6" charset="-128"/>
                <a:cs typeface="Arial" panose="020B0604020202020204" pitchFamily="34" charset="0"/>
              </a:rPr>
              <a:pPr>
                <a:spcBef>
                  <a:spcPct val="0"/>
                </a:spcBef>
              </a:pPr>
              <a:t>6</a:t>
            </a:fld>
            <a:endParaRPr lang="en-US" altLang="en-US">
              <a:latin typeface="Arial" panose="020B0604020202020204" pitchFamily="34" charset="0"/>
              <a:ea typeface="ヒラギノ角ゴ ProN W3" pitchFamily="6"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939800" y="750888"/>
            <a:ext cx="5010150" cy="3757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a:noFill/>
        </p:spPr>
        <p:txBody>
          <a:bodyPr/>
          <a:lstStyle/>
          <a:p>
            <a:r>
              <a:rPr lang="en-US" altLang="en-US"/>
              <a:t>At the </a:t>
            </a:r>
            <a:r>
              <a:rPr lang="en-US" altLang="en-US" b="1"/>
              <a:t>global level</a:t>
            </a:r>
            <a:r>
              <a:rPr lang="en-US" altLang="en-US"/>
              <a:t>, cluster leads are responsible for: </a:t>
            </a:r>
          </a:p>
          <a:p>
            <a:endParaRPr lang="en-AU" altLang="en-US"/>
          </a:p>
          <a:p>
            <a:r>
              <a:rPr lang="en-US" altLang="en-US"/>
              <a:t>up-to-date assessments of the overall needs for human, financial, and institutional capacity; </a:t>
            </a:r>
          </a:p>
          <a:p>
            <a:endParaRPr lang="en-AU" altLang="en-US"/>
          </a:p>
          <a:p>
            <a:r>
              <a:rPr lang="en-US" altLang="en-US"/>
              <a:t>reviews of currently available capacities and means for their utilisation; </a:t>
            </a:r>
          </a:p>
          <a:p>
            <a:endParaRPr lang="en-AU" altLang="en-US"/>
          </a:p>
          <a:p>
            <a:r>
              <a:rPr lang="en-US" altLang="en-US"/>
              <a:t>links with other clusters, including preparedness measures and long-term planning, standards, best practice, advocacy, and resource mobilisation; </a:t>
            </a:r>
          </a:p>
          <a:p>
            <a:endParaRPr lang="en-AU" altLang="en-US"/>
          </a:p>
          <a:p>
            <a:r>
              <a:rPr lang="en-US" altLang="en-US"/>
              <a:t>taking action to ensure that required capacities and mechanisms exist, including rosters for surge capacity; </a:t>
            </a:r>
          </a:p>
          <a:p>
            <a:endParaRPr lang="en-US" altLang="en-US"/>
          </a:p>
          <a:p>
            <a:r>
              <a:rPr lang="en-US" altLang="en-US"/>
              <a:t>training and system development at the local, national, regional, and international  levels.</a:t>
            </a:r>
            <a:endParaRPr lang="en-AU" altLang="en-US"/>
          </a:p>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98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84700">
              <a:spcBef>
                <a:spcPct val="30000"/>
              </a:spcBef>
              <a:defRPr sz="1300">
                <a:solidFill>
                  <a:schemeClr val="tx1"/>
                </a:solidFill>
                <a:latin typeface="Calibri" panose="020F0502020204030204" pitchFamily="34" charset="0"/>
                <a:ea typeface="MS PGothic" panose="020B0600070205080204" pitchFamily="34" charset="-128"/>
              </a:defRPr>
            </a:lvl1pPr>
            <a:lvl2pPr marL="785075" indent="-301952" defTabSz="984700">
              <a:spcBef>
                <a:spcPct val="30000"/>
              </a:spcBef>
              <a:defRPr sz="1300">
                <a:solidFill>
                  <a:schemeClr val="tx1"/>
                </a:solidFill>
                <a:latin typeface="Calibri" panose="020F0502020204030204" pitchFamily="34" charset="0"/>
                <a:ea typeface="MS PGothic" panose="020B0600070205080204" pitchFamily="34" charset="-128"/>
              </a:defRPr>
            </a:lvl2pPr>
            <a:lvl3pPr marL="1207808" indent="-241562" defTabSz="984700">
              <a:spcBef>
                <a:spcPct val="30000"/>
              </a:spcBef>
              <a:defRPr sz="1300">
                <a:solidFill>
                  <a:schemeClr val="tx1"/>
                </a:solidFill>
                <a:latin typeface="Calibri" panose="020F0502020204030204" pitchFamily="34" charset="0"/>
                <a:ea typeface="MS PGothic" panose="020B0600070205080204" pitchFamily="34" charset="-128"/>
              </a:defRPr>
            </a:lvl3pPr>
            <a:lvl4pPr marL="1690931" indent="-241562" defTabSz="984700">
              <a:spcBef>
                <a:spcPct val="30000"/>
              </a:spcBef>
              <a:defRPr sz="1300">
                <a:solidFill>
                  <a:schemeClr val="tx1"/>
                </a:solidFill>
                <a:latin typeface="Calibri" panose="020F0502020204030204" pitchFamily="34" charset="0"/>
                <a:ea typeface="MS PGothic" panose="020B0600070205080204" pitchFamily="34" charset="-128"/>
              </a:defRPr>
            </a:lvl4pPr>
            <a:lvl5pPr marL="2174055" indent="-241562" defTabSz="984700">
              <a:spcBef>
                <a:spcPct val="30000"/>
              </a:spcBef>
              <a:defRPr sz="1300">
                <a:solidFill>
                  <a:schemeClr val="tx1"/>
                </a:solidFill>
                <a:latin typeface="Calibri" panose="020F0502020204030204" pitchFamily="34" charset="0"/>
                <a:ea typeface="MS PGothic" panose="020B0600070205080204" pitchFamily="34" charset="-128"/>
              </a:defRPr>
            </a:lvl5pPr>
            <a:lvl6pPr marL="2657178"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3140301"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623424"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4106548"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322A869-3EA0-40A9-B2D9-81D9AE50B8AA}" type="slidenum">
              <a:rPr lang="en-US" altLang="en-US" smtClean="0">
                <a:latin typeface="Arial" panose="020B0604020202020204" pitchFamily="34" charset="0"/>
                <a:ea typeface="ヒラギノ角ゴ ProN W3" pitchFamily="6" charset="-128"/>
                <a:cs typeface="Arial" panose="020B0604020202020204" pitchFamily="34" charset="0"/>
              </a:rPr>
              <a:pPr>
                <a:spcBef>
                  <a:spcPct val="0"/>
                </a:spcBef>
              </a:pPr>
              <a:t>7</a:t>
            </a:fld>
            <a:endParaRPr lang="en-US" altLang="en-US">
              <a:latin typeface="Arial" panose="020B0604020202020204" pitchFamily="34" charset="0"/>
              <a:ea typeface="ヒラギノ角ゴ ProN W3" pitchFamily="6"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939800" y="750888"/>
            <a:ext cx="5010150" cy="3757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a:noFill/>
        </p:spPr>
        <p:txBody>
          <a:bodyPr/>
          <a:lstStyle/>
          <a:p>
            <a:r>
              <a:rPr lang="en-US" altLang="en-US"/>
              <a:t>At the </a:t>
            </a:r>
            <a:r>
              <a:rPr lang="en-US" altLang="en-US" b="1"/>
              <a:t>global level</a:t>
            </a:r>
            <a:r>
              <a:rPr lang="en-US" altLang="en-US"/>
              <a:t>, cluster leads are responsible for: </a:t>
            </a:r>
          </a:p>
          <a:p>
            <a:endParaRPr lang="en-AU" altLang="en-US"/>
          </a:p>
          <a:p>
            <a:r>
              <a:rPr lang="en-US" altLang="en-US"/>
              <a:t>up-to-date assessments of the overall needs for human, financial, and institutional capacity; </a:t>
            </a:r>
          </a:p>
          <a:p>
            <a:endParaRPr lang="en-AU" altLang="en-US"/>
          </a:p>
          <a:p>
            <a:r>
              <a:rPr lang="en-US" altLang="en-US"/>
              <a:t>reviews of currently available capacities and means for their utilisation; </a:t>
            </a:r>
          </a:p>
          <a:p>
            <a:endParaRPr lang="en-AU" altLang="en-US"/>
          </a:p>
          <a:p>
            <a:r>
              <a:rPr lang="en-US" altLang="en-US"/>
              <a:t>links with other clusters, including preparedness measures and long-term planning, standards, best practice, advocacy, and resource mobilisation; </a:t>
            </a:r>
          </a:p>
          <a:p>
            <a:endParaRPr lang="en-AU" altLang="en-US"/>
          </a:p>
          <a:p>
            <a:r>
              <a:rPr lang="en-US" altLang="en-US"/>
              <a:t>taking action to ensure that required capacities and mechanisms exist, including rosters for surge capacity; </a:t>
            </a:r>
          </a:p>
          <a:p>
            <a:endParaRPr lang="en-US" altLang="en-US"/>
          </a:p>
          <a:p>
            <a:r>
              <a:rPr lang="en-US" altLang="en-US"/>
              <a:t>training and system development at the local, national, regional, and international  levels.</a:t>
            </a:r>
            <a:endParaRPr lang="en-AU" altLang="en-US"/>
          </a:p>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3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425450" y="4857750"/>
            <a:ext cx="6400799" cy="460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dirty="0"/>
              <a:t>Representative, national level population based surveys, such as the demographic and health surveys (</a:t>
            </a:r>
            <a:r>
              <a:rPr lang="en-GB" sz="1100" dirty="0" err="1"/>
              <a:t>DHS</a:t>
            </a:r>
            <a:r>
              <a:rPr lang="en-GB" sz="1100" dirty="0"/>
              <a:t>) or the United Nations Children’s Fund (UNICEF) multiple-indicator cluster surveys (</a:t>
            </a:r>
            <a:r>
              <a:rPr lang="en-GB" sz="1100" dirty="0" err="1"/>
              <a:t>MICS</a:t>
            </a:r>
            <a:r>
              <a:rPr lang="en-GB" sz="1100" dirty="0"/>
              <a:t>) are generally conducted every three to five years. Nutrition information is collected with regional and national level prevalence estimates of </a:t>
            </a:r>
            <a:r>
              <a:rPr lang="en-GB" sz="1100" i="1" dirty="0"/>
              <a:t>wasting, underweight </a:t>
            </a:r>
            <a:r>
              <a:rPr lang="en-GB" sz="1100" dirty="0"/>
              <a:t>and </a:t>
            </a:r>
            <a:r>
              <a:rPr lang="en-GB" sz="1100" i="1" dirty="0"/>
              <a:t>stunting</a:t>
            </a:r>
            <a:r>
              <a:rPr lang="en-GB" sz="1100" dirty="0"/>
              <a:t> reported for children aged 6-59 months.  Anthropometric data on women may also be collected in some surveys and body mass index (BMI) is reported. The scale and the frequency of these surveys predicate that they are used primarily for long-term monitoring rather than a functional tool for emergency settings.  However, they provide useful baseline data for comparison of estimates of acute malnutrition, stunting and underweight at regional levels as well as other health and nutrition indicators, such as immunization coverage, care practices and</a:t>
            </a:r>
            <a:r>
              <a:rPr lang="en-GB" sz="1100" i="1" dirty="0"/>
              <a:t> mortality</a:t>
            </a:r>
            <a:r>
              <a:rPr lang="en-GB" sz="1100" dirty="0"/>
              <a:t> (death) data. This information is generally available on the </a:t>
            </a:r>
            <a:r>
              <a:rPr lang="en-GB" sz="1100" dirty="0" err="1"/>
              <a:t>DHS</a:t>
            </a:r>
            <a:r>
              <a:rPr lang="en-GB" sz="1100" dirty="0"/>
              <a:t> or </a:t>
            </a:r>
            <a:r>
              <a:rPr lang="en-GB" sz="1100" dirty="0" err="1"/>
              <a:t>MICS</a:t>
            </a:r>
            <a:r>
              <a:rPr lang="en-GB" sz="1100" dirty="0"/>
              <a:t> websites and is usually stored with the National Bureau of Statistics for </a:t>
            </a:r>
            <a:r>
              <a:rPr lang="en-GB" sz="1100" dirty="0" err="1"/>
              <a:t>DHS</a:t>
            </a:r>
            <a:r>
              <a:rPr lang="en-GB" sz="1100" dirty="0"/>
              <a:t> or UNICEF for the </a:t>
            </a:r>
            <a:r>
              <a:rPr lang="en-GB" sz="1100" dirty="0" err="1"/>
              <a:t>MICS</a:t>
            </a:r>
            <a:r>
              <a:rPr lang="en-GB" sz="1100" dirty="0"/>
              <a:t> reports.   </a:t>
            </a:r>
          </a:p>
          <a:p>
            <a:r>
              <a:rPr lang="en-GB" sz="1100" dirty="0"/>
              <a:t>The cumbersome nature of large scale </a:t>
            </a:r>
            <a:r>
              <a:rPr lang="en-GB" sz="1100" dirty="0" err="1"/>
              <a:t>DHS</a:t>
            </a:r>
            <a:r>
              <a:rPr lang="en-GB" sz="1100" dirty="0"/>
              <a:t> or </a:t>
            </a:r>
            <a:r>
              <a:rPr lang="en-GB" sz="1100" dirty="0" err="1"/>
              <a:t>MICS</a:t>
            </a:r>
            <a:r>
              <a:rPr lang="en-GB" sz="1100" dirty="0"/>
              <a:t> type surveys makes them difficult to repeat frequently.  However, it is possible to use small-scale, lighter, surveys over wider geographical areas, to provide data for nutrition surveillance on a more frequent basis.  In Tajikistan, Action Against Hunger used a series of yearly surveys conducted at a provincial level to monitor acute malnutrition. These surveys were conducted using the same methodology each year and provided comparable data collected by conducting them at roughly the same time of year in the same geographical areas.  This data was then consolidated to provide estimates of the prevalence of acute malnutrition at national level. </a:t>
            </a:r>
          </a:p>
          <a:p>
            <a:r>
              <a:rPr lang="en-GB" sz="1100" dirty="0"/>
              <a:t>Despite the usefulness of this particular surveillance activity, the two main limitations of surveys conducted with frequencies of one year or more are 1) the chance that acute malnutrition increases rapidly and could be missed in the period between surveys and 2) there are still considerable costs involved in conducting these small-scale surveys.  This type of surveillance therefore has a limited role in early warning.  Thus, although small-scale surveys are cheaper to conduct than </a:t>
            </a:r>
            <a:r>
              <a:rPr lang="en-GB" sz="1100" dirty="0" err="1"/>
              <a:t>DHS</a:t>
            </a:r>
            <a:r>
              <a:rPr lang="en-GB" sz="1100" dirty="0"/>
              <a:t> or </a:t>
            </a:r>
            <a:r>
              <a:rPr lang="en-GB" sz="1100" dirty="0" err="1"/>
              <a:t>MICS</a:t>
            </a:r>
            <a:r>
              <a:rPr lang="en-GB" sz="1100" dirty="0"/>
              <a:t> this is out weighted by the need to repeat the small-scale surveys more frequently when using them to monitor acute malnutrition over multiple geographic areas.  In parts of the world where multiple repeated surveys are still being used in surveillance (such as Sudan) they require considerable funding by donors.</a:t>
            </a:r>
          </a:p>
          <a:p>
            <a:endParaRPr lang="en-GB" sz="1100" dirty="0"/>
          </a:p>
          <a:p>
            <a:endParaRPr lang="en-GB" sz="1100" dirty="0"/>
          </a:p>
          <a:p>
            <a:endParaRPr lang="en-GB" sz="1100" dirty="0"/>
          </a:p>
        </p:txBody>
      </p:sp>
      <p:sp>
        <p:nvSpPr>
          <p:cNvPr id="4" name="Slide Number Placeholder 3"/>
          <p:cNvSpPr>
            <a:spLocks noGrp="1"/>
          </p:cNvSpPr>
          <p:nvPr>
            <p:ph type="sldNum" sz="quarter" idx="5"/>
          </p:nvPr>
        </p:nvSpPr>
        <p:spPr/>
        <p:txBody>
          <a:bodyPr/>
          <a:lstStyle/>
          <a:p>
            <a:pPr>
              <a:defRPr/>
            </a:pPr>
            <a:fld id="{F1ABCF4D-7DA9-4F9A-9A76-A96DC6609F64}" type="slidenum">
              <a:rPr lang="en-US" smtClean="0"/>
              <a:pPr>
                <a:defRPr/>
              </a:pPr>
              <a:t>10</a:t>
            </a:fld>
            <a:endParaRPr lang="en-US"/>
          </a:p>
        </p:txBody>
      </p:sp>
    </p:spTree>
    <p:extLst>
      <p:ext uri="{BB962C8B-B14F-4D97-AF65-F5344CB8AC3E}">
        <p14:creationId xmlns:p14="http://schemas.microsoft.com/office/powerpoint/2010/main" val="414558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05D4D3F-E134-42AC-93C2-4BE9FA6D7171}" type="slidenum">
              <a:rPr lang="en-US" smtClean="0"/>
              <a:pPr>
                <a:defRPr/>
              </a:pPr>
              <a:t>11</a:t>
            </a:fld>
            <a:endParaRPr lang="en-US"/>
          </a:p>
        </p:txBody>
      </p:sp>
    </p:spTree>
    <p:extLst>
      <p:ext uri="{BB962C8B-B14F-4D97-AF65-F5344CB8AC3E}">
        <p14:creationId xmlns:p14="http://schemas.microsoft.com/office/powerpoint/2010/main" val="55138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577850" y="4857750"/>
            <a:ext cx="6116637" cy="460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dirty="0"/>
              <a:t>Small-scale random sample nutrition surveys are the most common method used to assess the nutrition situation in emergencies. A single, ad-hoc small-scale survey has the ability to provide data to justify nutritional interventions by estimating the current anthropometric status of the population.  When it comes to nutritional surveillance such surveys should be conducted in the same geographical area and at the same time of year/ same season.  Thus the specific intention to </a:t>
            </a:r>
            <a:r>
              <a:rPr lang="en-GB" sz="1100" i="1" dirty="0"/>
              <a:t>repeat</a:t>
            </a:r>
            <a:r>
              <a:rPr lang="en-GB" sz="1100" dirty="0"/>
              <a:t> these surveys is what makes them most useful in surveillance. Nutrition surveys are designed to provide representative prevalence estimates of rates of acute malnutrition of children 6 to 59 months in a given population. Mortality rates can provide a clear idea of the severity of the situation. In addition, information to assess the underlying causes of acute malnutrition is collected, including public health status, immunization coverage, food security and care practices. Such surveys require a certain level of technical expertise and can be very costly, with average estimates of </a:t>
            </a:r>
            <a:r>
              <a:rPr lang="en-GB" sz="1100" dirty="0" err="1"/>
              <a:t>US$10,000</a:t>
            </a:r>
            <a:r>
              <a:rPr lang="en-GB" sz="1100" dirty="0"/>
              <a:t> to 15,000 per survey based on experiences from East Africa, although these costs have been rising in recent years.  International standards for conducting such surveys have been agreed upon. Consequently, the confidence in, and demand for, the data tends to be very high. Small-scale surveys are frequently used as a source of information in emergency nutrition surveillance systems. </a:t>
            </a:r>
            <a:r>
              <a:rPr lang="en-US" sz="1100" dirty="0"/>
              <a:t>Tulane University School of Public Health and Tropical Medicine and the United Nations Children’s Fund, ‘Nutrition Information Project for the Horn of Africa Working Session Report’, Tulane University and UNICEF, New Orleans, 2007. </a:t>
            </a:r>
          </a:p>
          <a:p>
            <a:r>
              <a:rPr lang="en-GB" sz="1100" dirty="0"/>
              <a:t>Other systems that also use small-scale surveys for nutritional surveillance include the Action Against Hunger lead nutrition sentinel site surveillance in South Sudan.  This uses a series of surveys based on the Lot Quality Assurance Survey (</a:t>
            </a:r>
            <a:r>
              <a:rPr lang="en-GB" sz="1100" dirty="0" err="1"/>
              <a:t>LQAS</a:t>
            </a:r>
            <a:r>
              <a:rPr lang="en-GB" sz="1100" dirty="0"/>
              <a:t>) methodology.  </a:t>
            </a:r>
            <a:r>
              <a:rPr lang="en-GB" sz="1100" dirty="0" err="1"/>
              <a:t>LQAS</a:t>
            </a:r>
            <a:r>
              <a:rPr lang="en-GB" sz="1100" dirty="0"/>
              <a:t> allows for small sample sizes and provides a method to	classify whether a binary yes/no outcome is at or above a critical threshold level.  While this approach cannot detect significant differences in prevalence of acute malnutrition  it does have some merit in that it can  give warning when the prevalence of acute malnutrition exceeds a certain threshold in the observed population.  For further information on the </a:t>
            </a:r>
            <a:r>
              <a:rPr lang="en-GB" sz="1100" dirty="0" err="1"/>
              <a:t>LQAS</a:t>
            </a:r>
            <a:r>
              <a:rPr lang="en-GB" sz="1100" dirty="0"/>
              <a:t> methodology, see the Food and Nutrition Technical Assistance (FANTA-II) guide on “Alternative sampling designs for emergency settings” (2009). </a:t>
            </a:r>
          </a:p>
          <a:p>
            <a:endParaRPr lang="en-GB" sz="1100" dirty="0"/>
          </a:p>
        </p:txBody>
      </p:sp>
      <p:sp>
        <p:nvSpPr>
          <p:cNvPr id="4" name="Slide Number Placeholder 3"/>
          <p:cNvSpPr>
            <a:spLocks noGrp="1"/>
          </p:cNvSpPr>
          <p:nvPr>
            <p:ph type="sldNum" sz="quarter" idx="5"/>
          </p:nvPr>
        </p:nvSpPr>
        <p:spPr/>
        <p:txBody>
          <a:bodyPr/>
          <a:lstStyle/>
          <a:p>
            <a:pPr>
              <a:defRPr/>
            </a:pPr>
            <a:fld id="{AB51D82D-72EC-498F-9A75-6D855D8BC12E}" type="slidenum">
              <a:rPr lang="en-US" smtClean="0"/>
              <a:pPr>
                <a:defRPr/>
              </a:pPr>
              <a:t>12</a:t>
            </a:fld>
            <a:endParaRPr lang="en-US"/>
          </a:p>
        </p:txBody>
      </p:sp>
    </p:spTree>
    <p:extLst>
      <p:ext uri="{BB962C8B-B14F-4D97-AF65-F5344CB8AC3E}">
        <p14:creationId xmlns:p14="http://schemas.microsoft.com/office/powerpoint/2010/main" val="8315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Clinic-based monitoring of the nutritional status of children is one method that can be applied both in emergency and non-emergency situations. </a:t>
            </a:r>
          </a:p>
          <a:p>
            <a:r>
              <a:rPr lang="en-GB" dirty="0"/>
              <a:t>Not representative because</a:t>
            </a:r>
          </a:p>
          <a:p>
            <a:pPr>
              <a:buFontTx/>
              <a:buChar char="-"/>
            </a:pPr>
            <a:r>
              <a:rPr lang="en-GB" dirty="0"/>
              <a:t>Sick children might come more often (and have different features perhaps, i.e. perhaps more often </a:t>
            </a:r>
            <a:r>
              <a:rPr lang="en-GB" dirty="0" err="1"/>
              <a:t>undernoursihed</a:t>
            </a:r>
            <a:r>
              <a:rPr lang="en-GB" dirty="0"/>
              <a:t>)</a:t>
            </a:r>
          </a:p>
          <a:p>
            <a:pPr>
              <a:buFontTx/>
              <a:buChar char="-"/>
            </a:pPr>
            <a:r>
              <a:rPr lang="en-GB" dirty="0"/>
              <a:t>Wealthier people might attend more often</a:t>
            </a:r>
          </a:p>
          <a:p>
            <a:pPr>
              <a:buFontTx/>
              <a:buChar char="-"/>
            </a:pPr>
            <a:r>
              <a:rPr lang="en-GB" dirty="0"/>
              <a:t>Those that have easier physical access might attend more often</a:t>
            </a:r>
          </a:p>
          <a:p>
            <a:pPr>
              <a:buFontTx/>
              <a:buChar char="-"/>
            </a:pPr>
            <a:r>
              <a:rPr lang="en-GB" dirty="0"/>
              <a:t>In an emergency, information from established HIS can be very useful and often may be the only </a:t>
            </a:r>
            <a:r>
              <a:rPr lang="en-GB" dirty="0" err="1"/>
              <a:t>avai</a:t>
            </a:r>
            <a:endParaRPr lang="en-GB" dirty="0"/>
          </a:p>
          <a:p>
            <a:pPr>
              <a:buFontTx/>
              <a:buChar char="-"/>
            </a:pPr>
            <a:r>
              <a:rPr lang="en-GB" dirty="0"/>
              <a:t>available information about nutrition in the early days of an emergency. </a:t>
            </a:r>
          </a:p>
          <a:p>
            <a:pPr>
              <a:buFontTx/>
              <a:buChar char="-"/>
            </a:pPr>
            <a:r>
              <a:rPr lang="en-GB" dirty="0"/>
              <a:t>In many emergency settings, NGOs establish links with a local </a:t>
            </a:r>
            <a:r>
              <a:rPr lang="en-GB" dirty="0" err="1"/>
              <a:t>MCH</a:t>
            </a:r>
            <a:r>
              <a:rPr lang="en-GB" dirty="0"/>
              <a:t> clinic to provide training, equipment and incentives to </a:t>
            </a:r>
            <a:r>
              <a:rPr lang="en-GB" dirty="0" err="1"/>
              <a:t>MCH</a:t>
            </a:r>
            <a:r>
              <a:rPr lang="en-GB" dirty="0"/>
              <a:t> staff to routinely assess the nutritional status of all children who visit. This can be a useful way of monitoring the nutrition situation as well as identifying acutely malnourished cases who can be referred to the nearest appropriate selective feeding programme</a:t>
            </a:r>
          </a:p>
        </p:txBody>
      </p:sp>
      <p:sp>
        <p:nvSpPr>
          <p:cNvPr id="4" name="Slide Number Placeholder 3"/>
          <p:cNvSpPr>
            <a:spLocks noGrp="1"/>
          </p:cNvSpPr>
          <p:nvPr>
            <p:ph type="sldNum" sz="quarter" idx="5"/>
          </p:nvPr>
        </p:nvSpPr>
        <p:spPr/>
        <p:txBody>
          <a:bodyPr/>
          <a:lstStyle/>
          <a:p>
            <a:pPr>
              <a:defRPr/>
            </a:pPr>
            <a:fld id="{3AA6CF9A-7182-4E5A-B2FE-9622B9B0DFFA}" type="slidenum">
              <a:rPr lang="en-US" smtClean="0"/>
              <a:pPr>
                <a:defRPr/>
              </a:pPr>
              <a:t>13</a:t>
            </a:fld>
            <a:endParaRPr lang="en-US"/>
          </a:p>
        </p:txBody>
      </p:sp>
    </p:spTree>
    <p:extLst>
      <p:ext uri="{BB962C8B-B14F-4D97-AF65-F5344CB8AC3E}">
        <p14:creationId xmlns:p14="http://schemas.microsoft.com/office/powerpoint/2010/main" val="193327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i="1" dirty="0"/>
              <a:t>Sentinel site</a:t>
            </a:r>
            <a:r>
              <a:rPr lang="en-GB" dirty="0"/>
              <a:t> surveillance refers to the monitoring of purposively selected communities or service-delivery sites, such as a health centre, in order to detect changes in context, programme or outcome variable. Communities are purposively selected for a number of reasons, such as vulnerability to food insecurity in times of stress. Sentinel sites can range from health centres to villages to districts. Sentinel site surveillance can involve technically sophisticated large-scale assessments with collection of multiple indicators at the site level or simple community-based monitoring of several key indicators. The objectives are to monitor trends in the nutrition situation in identified vulnerable areas in order to provide an early warning of deterioration.  Community-based surveillance also has the potential advantage of empowering the community, being relatively inexpensive and particularly useful in emergencies where insecurity prevents representative sampling. </a:t>
            </a:r>
          </a:p>
        </p:txBody>
      </p:sp>
      <p:sp>
        <p:nvSpPr>
          <p:cNvPr id="4" name="Slide Number Placeholder 3"/>
          <p:cNvSpPr>
            <a:spLocks noGrp="1"/>
          </p:cNvSpPr>
          <p:nvPr>
            <p:ph type="sldNum" sz="quarter" idx="5"/>
          </p:nvPr>
        </p:nvSpPr>
        <p:spPr/>
        <p:txBody>
          <a:bodyPr/>
          <a:lstStyle/>
          <a:p>
            <a:pPr>
              <a:defRPr/>
            </a:pPr>
            <a:fld id="{A25EBB90-C13D-42A9-8C2A-BEDBEAFC9BB6}" type="slidenum">
              <a:rPr lang="en-US" smtClean="0"/>
              <a:pPr>
                <a:defRPr/>
              </a:pPr>
              <a:t>14</a:t>
            </a:fld>
            <a:endParaRPr lang="en-US"/>
          </a:p>
        </p:txBody>
      </p:sp>
    </p:spTree>
    <p:extLst>
      <p:ext uri="{BB962C8B-B14F-4D97-AF65-F5344CB8AC3E}">
        <p14:creationId xmlns:p14="http://schemas.microsoft.com/office/powerpoint/2010/main" val="195947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Information Management </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258809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553743CB-337A-4D6E-A4DA-402588C06323}" type="datetime1">
              <a:rPr lang="en-US" smtClean="0"/>
              <a:t>11/11/2019</a:t>
            </a:fld>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4482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6722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143869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929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8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userDrawn="1"/>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6401F1C8-8BAC-4575-8DAA-3C3D99786F83}" type="datetime1">
              <a:rPr lang="en-US" smtClean="0"/>
              <a:t>11/11/2019</a:t>
            </a:fld>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3224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7543800" cy="14319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066801" y="1981200"/>
            <a:ext cx="36957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1" y="1981200"/>
            <a:ext cx="36957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822961" y="6459786"/>
            <a:ext cx="1854203" cy="365125"/>
          </a:xfrm>
          <a:prstGeom prst="rect">
            <a:avLst/>
          </a:prstGeom>
          <a:ln/>
        </p:spPr>
        <p:txBody>
          <a:bodyPr/>
          <a:lstStyle>
            <a:lvl1pPr>
              <a:defRPr/>
            </a:lvl1pPr>
          </a:lstStyle>
          <a:p>
            <a:pPr>
              <a:defRPr/>
            </a:pPr>
            <a:fld id="{F523DE61-BC73-49F9-B199-5E3158CF2124}" type="datetimeFigureOut">
              <a:rPr lang="en-US"/>
              <a:pPr>
                <a:defRPr/>
              </a:pPr>
              <a:t>11/11/2019</a:t>
            </a:fld>
            <a:endParaRPr lang="en-US"/>
          </a:p>
        </p:txBody>
      </p:sp>
      <p:sp>
        <p:nvSpPr>
          <p:cNvPr id="7" name="Slide Number Placeholder 6"/>
          <p:cNvSpPr>
            <a:spLocks noGrp="1" noChangeArrowheads="1"/>
          </p:cNvSpPr>
          <p:nvPr>
            <p:ph type="sldNum" sz="quarter" idx="12"/>
          </p:nvPr>
        </p:nvSpPr>
        <p:spPr>
          <a:xfrm>
            <a:off x="7425344" y="6459786"/>
            <a:ext cx="984019" cy="365125"/>
          </a:xfrm>
          <a:prstGeom prst="rect">
            <a:avLst/>
          </a:prstGeom>
          <a:ln/>
        </p:spPr>
        <p:txBody>
          <a:bodyPr/>
          <a:lstStyle>
            <a:lvl1pPr>
              <a:defRPr/>
            </a:lvl1pPr>
          </a:lstStyle>
          <a:p>
            <a:pPr>
              <a:defRPr/>
            </a:pPr>
            <a:fld id="{5480F610-323D-430D-B43E-94E20455EC40}" type="slidenum">
              <a:rPr lang="en-US"/>
              <a:pPr>
                <a:defRPr/>
              </a:pPr>
              <a:t>‹#›</a:t>
            </a:fld>
            <a:endParaRPr lang="en-US"/>
          </a:p>
        </p:txBody>
      </p:sp>
    </p:spTree>
    <p:extLst>
      <p:ext uri="{BB962C8B-B14F-4D97-AF65-F5344CB8AC3E}">
        <p14:creationId xmlns:p14="http://schemas.microsoft.com/office/powerpoint/2010/main" val="260650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[CLICK TO EDIT MAIN TITLE]</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429115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76" y="101760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7" name="Rectangle 6"/>
          <p:cNvSpPr/>
          <p:nvPr/>
        </p:nvSpPr>
        <p:spPr>
          <a:xfrm>
            <a:off x="-19776" y="152180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6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3206160" cy="357200"/>
          </a:xfrm>
          <a:prstGeom prst="rect">
            <a:avLst/>
          </a:prstGeom>
        </p:spPr>
        <p:txBody>
          <a:bodyPr>
            <a:noAutofit/>
          </a:bodyPr>
          <a:lstStyle>
            <a:lvl1pPr>
              <a:buNone/>
              <a:defRPr sz="1200" baseline="0">
                <a:solidFill>
                  <a:schemeClr val="tx2">
                    <a:lumMod val="60000"/>
                    <a:lumOff val="40000"/>
                  </a:schemeClr>
                </a:solidFill>
              </a:defRPr>
            </a:lvl1pPr>
          </a:lstStyle>
          <a:p>
            <a:pPr lvl="0"/>
            <a:r>
              <a:rPr lang="en-GB" dirty="0"/>
              <a:t>[CLICK TO EDIT]</a:t>
            </a:r>
          </a:p>
        </p:txBody>
      </p:sp>
      <p:sp>
        <p:nvSpPr>
          <p:cNvPr id="9" name="Text Placeholder 8"/>
          <p:cNvSpPr>
            <a:spLocks noGrp="1"/>
          </p:cNvSpPr>
          <p:nvPr>
            <p:ph type="body" sz="quarter" idx="14" hasCustomPrompt="1"/>
          </p:nvPr>
        </p:nvSpPr>
        <p:spPr>
          <a:xfrm>
            <a:off x="2065970" y="3357562"/>
            <a:ext cx="5602374" cy="571500"/>
          </a:xfrm>
          <a:prstGeom prst="rect">
            <a:avLst/>
          </a:prstGeom>
          <a:solidFill>
            <a:schemeClr val="bg2"/>
          </a:solidFill>
        </p:spPr>
        <p:txBody>
          <a:bodyPr anchor="ctr">
            <a:normAutofit/>
          </a:bodyPr>
          <a:lstStyle>
            <a:lvl1pPr algn="ctr">
              <a:buNone/>
              <a:defRPr sz="3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1135566" y="2500306"/>
            <a:ext cx="7396874" cy="642933"/>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extLst>
      <p:ext uri="{BB962C8B-B14F-4D97-AF65-F5344CB8AC3E}">
        <p14:creationId xmlns:p14="http://schemas.microsoft.com/office/powerpoint/2010/main" val="78073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fr-F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32606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297C3-DD5C-49D0-BED7-5C40DC78CD5B}"/>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4AED909D-4EA5-41C7-9609-361F6F8D887A}"/>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447F5AEC-323C-4C16-BAF5-F060314C3604}"/>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959CC518-A6C9-4860-8370-BBF0E8C4CC3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B5EF0A75-9ABB-4AAF-9DB6-F0B5DFE5393B}"/>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E1AFBB24-BA3B-40C2-97C0-552FAE8291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685147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73" r:id="rId4"/>
    <p:sldLayoutId id="2147483676" r:id="rId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16308B1-DF11-4B6A-ABB7-399DCFEB66AC}"/>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71AD7006-0C1B-4533-9585-30A8F6EBCC57}"/>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A51908B-84D4-4D35-9FFF-B0E7FF028523}"/>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0FCF48D1-957D-4B7D-A5FA-A925EC612E8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5440938E-7602-414D-861D-C63A8264BCB1}"/>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F629F9A2-4E75-4794-932A-C812FB8D2D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0549943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8" r:id="rId4"/>
    <p:sldLayoutId id="2147483679" r:id="rId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GB" sz="2400" dirty="0">
                <a:latin typeface="Arial" panose="020B0604020202020204" pitchFamily="34" charset="0"/>
                <a:cs typeface="Arial" panose="020B0604020202020204" pitchFamily="34" charset="0"/>
              </a:rPr>
              <a:t>INFORMATION MANAGEMENT </a:t>
            </a:r>
          </a:p>
        </p:txBody>
      </p:sp>
      <p:sp>
        <p:nvSpPr>
          <p:cNvPr id="10" name="Text Placeholder 9"/>
          <p:cNvSpPr>
            <a:spLocks noGrp="1"/>
          </p:cNvSpPr>
          <p:nvPr>
            <p:ph type="body" sz="quarter" idx="15"/>
          </p:nvPr>
        </p:nvSpPr>
        <p:spPr>
          <a:xfrm>
            <a:off x="1135566" y="1844824"/>
            <a:ext cx="7396874" cy="1298415"/>
          </a:xfrm>
          <a:prstGeom prst="rect">
            <a:avLst/>
          </a:prstGeom>
        </p:spPr>
        <p:txBody>
          <a:bodyPr>
            <a:normAutofit/>
          </a:bodyPr>
          <a:lstStyle/>
          <a:p>
            <a:r>
              <a:rPr lang="en-GB" sz="3200" b="1" dirty="0">
                <a:latin typeface="Arial Unicode MS" pitchFamily="34" charset="-128"/>
                <a:ea typeface="Arial Unicode MS" pitchFamily="34" charset="-128"/>
                <a:cs typeface="Arial Unicode MS" pitchFamily="34" charset="-128"/>
              </a:rPr>
              <a:t>2.5 Needs Assessment &amp; Analysis </a:t>
            </a:r>
          </a:p>
          <a:p>
            <a:r>
              <a:rPr lang="en-GB" sz="3200" b="1" dirty="0">
                <a:latin typeface="Arial Unicode MS" pitchFamily="34" charset="-128"/>
                <a:ea typeface="Arial Unicode MS" pitchFamily="34" charset="-128"/>
                <a:cs typeface="Arial Unicode MS" pitchFamily="34" charset="-128"/>
              </a:rPr>
              <a:t>and IM Tools</a:t>
            </a:r>
            <a:endParaRPr lang="en-GB" sz="2400" b="1" dirty="0">
              <a:latin typeface="Arial Unicode MS" pitchFamily="34" charset="-128"/>
              <a:ea typeface="Arial Unicode MS" pitchFamily="34" charset="-128"/>
              <a:cs typeface="Arial Unicode MS" pitchFamily="34" charset="-128"/>
            </a:endParaRPr>
          </a:p>
        </p:txBody>
      </p:sp>
      <p:sp>
        <p:nvSpPr>
          <p:cNvPr id="3" name="Text Placeholder 2"/>
          <p:cNvSpPr>
            <a:spLocks noGrp="1"/>
          </p:cNvSpPr>
          <p:nvPr>
            <p:ph type="body" sz="quarter" idx="13"/>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2800" b="1" dirty="0"/>
              <a:t>Large-scale national surveys</a:t>
            </a:r>
          </a:p>
        </p:txBody>
      </p:sp>
      <p:sp>
        <p:nvSpPr>
          <p:cNvPr id="21507" name="Content Placeholder 2"/>
          <p:cNvSpPr>
            <a:spLocks noGrp="1"/>
          </p:cNvSpPr>
          <p:nvPr>
            <p:ph idx="1"/>
          </p:nvPr>
        </p:nvSpPr>
        <p:spPr>
          <a:solidFill>
            <a:schemeClr val="bg1"/>
          </a:solidFill>
        </p:spPr>
        <p:txBody>
          <a:bodyPr/>
          <a:lstStyle/>
          <a:p>
            <a:pPr eaLnBrk="1" hangingPunct="1"/>
            <a:r>
              <a:rPr lang="en-US" sz="2400" dirty="0"/>
              <a:t>Such as Demographic and Health Surveys (DHS) or Multiple Indicators Cluster Surveys (MICS). </a:t>
            </a:r>
          </a:p>
          <a:p>
            <a:pPr eaLnBrk="1" hangingPunct="1"/>
            <a:r>
              <a:rPr lang="en-US" sz="2400" dirty="0"/>
              <a:t>Good for providing </a:t>
            </a:r>
            <a:r>
              <a:rPr lang="en-US" sz="2400" i="1" dirty="0"/>
              <a:t>baseline</a:t>
            </a:r>
            <a:r>
              <a:rPr lang="en-US" sz="2400" dirty="0"/>
              <a:t> data and monitor </a:t>
            </a:r>
            <a:r>
              <a:rPr lang="en-US" sz="2400" i="1" dirty="0"/>
              <a:t>long term trends of nutrition status among the affected population </a:t>
            </a:r>
          </a:p>
          <a:p>
            <a:pPr eaLnBrk="1" hangingPunct="1"/>
            <a:r>
              <a:rPr lang="en-US" sz="2400" dirty="0"/>
              <a:t>Limitations in emergencies: </a:t>
            </a:r>
          </a:p>
          <a:p>
            <a:pPr lvl="1" eaLnBrk="1" hangingPunct="1"/>
            <a:r>
              <a:rPr lang="en-US" sz="2000" dirty="0"/>
              <a:t>Conducted every 3 to 5 years, acute malnutrition </a:t>
            </a:r>
            <a:r>
              <a:rPr lang="en-GB" sz="2000" dirty="0"/>
              <a:t>increases rapidly and could be missed </a:t>
            </a:r>
          </a:p>
          <a:p>
            <a:pPr lvl="1" eaLnBrk="1" hangingPunct="1"/>
            <a:r>
              <a:rPr lang="en-GB" sz="2000" dirty="0"/>
              <a:t>Costs</a:t>
            </a:r>
            <a:endParaRPr lang="en-US" sz="2000" dirty="0"/>
          </a:p>
        </p:txBody>
      </p:sp>
      <p:sp>
        <p:nvSpPr>
          <p:cNvPr id="21508" name="Date Placeholder 1"/>
          <p:cNvSpPr>
            <a:spLocks noGrp="1"/>
          </p:cNvSpPr>
          <p:nvPr>
            <p:ph type="dt"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2C4433-D778-4257-8E54-B54DEBF0DFF5}" type="datetime5">
              <a:rPr lang="en-US" smtClean="0">
                <a:solidFill>
                  <a:srgbClr val="898989"/>
                </a:solidFill>
                <a:latin typeface="Calibri" pitchFamily="34" charset="0"/>
              </a:rPr>
              <a:t>11-Nov-19</a:t>
            </a:fld>
            <a:endParaRPr lang="en-US">
              <a:solidFill>
                <a:srgbClr val="898989"/>
              </a:solidFill>
              <a:latin typeface="Calibri" pitchFamily="34" charset="0"/>
            </a:endParaRPr>
          </a:p>
        </p:txBody>
      </p:sp>
      <p:sp>
        <p:nvSpPr>
          <p:cNvPr id="21509" name="Slide Number Placeholder 3"/>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F1448E-5628-46A9-B603-FF6A48BC3CAC}" type="slidenum">
              <a:rPr lang="en-US" smtClean="0">
                <a:latin typeface="Calibri" pitchFamily="34" charset="0"/>
              </a:rPr>
              <a:pPr eaLnBrk="1" hangingPunct="1"/>
              <a:t>10</a:t>
            </a:fld>
            <a:endParaRPr lang="en-US">
              <a:latin typeface="Calibri" pitchFamily="34" charset="0"/>
            </a:endParaRPr>
          </a:p>
        </p:txBody>
      </p:sp>
    </p:spTree>
    <p:extLst>
      <p:ext uri="{BB962C8B-B14F-4D97-AF65-F5344CB8AC3E}">
        <p14:creationId xmlns:p14="http://schemas.microsoft.com/office/powerpoint/2010/main" val="182192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92280" y="6381328"/>
            <a:ext cx="1854203" cy="365125"/>
          </a:xfrm>
          <a:prstGeom prst="rect">
            <a:avLst/>
          </a:prstGeom>
        </p:spPr>
        <p:txBody>
          <a:bodyPr/>
          <a:lstStyle/>
          <a:p>
            <a:pPr>
              <a:defRPr/>
            </a:pPr>
            <a:fld id="{5CB5A17A-AAE8-448E-925D-520CE950647A}" type="datetime5">
              <a:rPr lang="en-US" smtClean="0"/>
              <a:t>11-Nov-19</a:t>
            </a:fld>
            <a:endParaRPr lang="en-US" dirty="0"/>
          </a:p>
        </p:txBody>
      </p:sp>
      <p:sp>
        <p:nvSpPr>
          <p:cNvPr id="98309" name="Rectangle 5"/>
          <p:cNvSpPr>
            <a:spLocks noGrp="1"/>
          </p:cNvSpPr>
          <p:nvPr>
            <p:ph type="title" idx="4294967295"/>
          </p:nvPr>
        </p:nvSpPr>
        <p:spPr>
          <a:xfrm>
            <a:off x="0" y="150912"/>
            <a:ext cx="8686800" cy="685800"/>
          </a:xfrm>
          <a:prstGeom prst="rect">
            <a:avLst/>
          </a:prstGeom>
        </p:spPr>
        <p:txBody>
          <a:bodyPr/>
          <a:lstStyle/>
          <a:p>
            <a:r>
              <a:rPr lang="en-GB" sz="2400" b="1" dirty="0"/>
              <a:t>Example nutrition status </a:t>
            </a:r>
            <a:r>
              <a:rPr lang="en-GB" sz="2400" b="1" dirty="0" err="1"/>
              <a:t>MICS</a:t>
            </a:r>
            <a:r>
              <a:rPr lang="en-GB" sz="2400" b="1" dirty="0"/>
              <a:t> 2003-2009</a:t>
            </a:r>
            <a:endParaRPr lang="en-US" sz="2400" b="1" dirty="0"/>
          </a:p>
        </p:txBody>
      </p:sp>
      <p:pic>
        <p:nvPicPr>
          <p:cNvPr id="98308"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5046" t="26653" r="16632" b="6718"/>
          <a:stretch>
            <a:fillRect/>
          </a:stretch>
        </p:blipFill>
        <p:spPr>
          <a:xfrm>
            <a:off x="0" y="620688"/>
            <a:ext cx="9144000" cy="5638800"/>
          </a:xfrm>
          <a:prstGeom prst="rect">
            <a:avLst/>
          </a:prstGeom>
          <a:ln/>
        </p:spPr>
      </p:pic>
    </p:spTree>
    <p:extLst>
      <p:ext uri="{BB962C8B-B14F-4D97-AF65-F5344CB8AC3E}">
        <p14:creationId xmlns:p14="http://schemas.microsoft.com/office/powerpoint/2010/main" val="253830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a:t>Repeated small-scale surveys</a:t>
            </a:r>
          </a:p>
        </p:txBody>
      </p:sp>
      <p:sp>
        <p:nvSpPr>
          <p:cNvPr id="22531" name="Content Placeholder 2"/>
          <p:cNvSpPr>
            <a:spLocks noGrp="1"/>
          </p:cNvSpPr>
          <p:nvPr>
            <p:ph idx="1"/>
          </p:nvPr>
        </p:nvSpPr>
        <p:spPr>
          <a:solidFill>
            <a:schemeClr val="bg1"/>
          </a:solidFill>
        </p:spPr>
        <p:txBody>
          <a:bodyPr/>
          <a:lstStyle/>
          <a:p>
            <a:pPr marL="0" indent="0">
              <a:buNone/>
            </a:pPr>
            <a:endParaRPr lang="en-GB" sz="2000" dirty="0"/>
          </a:p>
          <a:p>
            <a:pPr marL="0" indent="0" algn="ctr">
              <a:buNone/>
            </a:pPr>
            <a:r>
              <a:rPr lang="en-GB" sz="2400" dirty="0"/>
              <a:t>The most common method used to assess the nutrition situation in emergencies providing  </a:t>
            </a:r>
            <a:r>
              <a:rPr lang="en-US" sz="2400" dirty="0"/>
              <a:t>prevalence of all forms of malnutrition and often mortality, food security, health, WASH indicators</a:t>
            </a:r>
          </a:p>
          <a:p>
            <a:pPr marL="0" lvl="1" indent="0" algn="ctr"/>
            <a:endParaRPr lang="en-GB" sz="2400" dirty="0"/>
          </a:p>
          <a:p>
            <a:pPr marL="0" lvl="1" indent="0" algn="ctr"/>
            <a:r>
              <a:rPr lang="en-GB" sz="2400" dirty="0"/>
              <a:t>To be comparable they should be conducted in the </a:t>
            </a:r>
          </a:p>
          <a:p>
            <a:pPr marL="0" lvl="1" indent="0" algn="ctr"/>
            <a:r>
              <a:rPr lang="en-GB" sz="2400" b="1" dirty="0"/>
              <a:t>same geographical area </a:t>
            </a:r>
            <a:r>
              <a:rPr lang="en-GB" sz="2400" dirty="0"/>
              <a:t>and </a:t>
            </a:r>
          </a:p>
          <a:p>
            <a:pPr marL="0" lvl="1" indent="0" algn="ctr"/>
            <a:r>
              <a:rPr lang="en-GB" sz="2400" b="1" dirty="0"/>
              <a:t>at the same time of year/ same season</a:t>
            </a:r>
          </a:p>
        </p:txBody>
      </p:sp>
      <p:sp>
        <p:nvSpPr>
          <p:cNvPr id="22532" name="Date Placeholder 1"/>
          <p:cNvSpPr>
            <a:spLocks noGrp="1"/>
          </p:cNvSpPr>
          <p:nvPr>
            <p:ph type="dt"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BE7B17-094A-46B5-8C9C-2632A3FEAE70}" type="datetime5">
              <a:rPr lang="en-US" smtClean="0">
                <a:solidFill>
                  <a:srgbClr val="898989"/>
                </a:solidFill>
                <a:latin typeface="Calibri" pitchFamily="34" charset="0"/>
              </a:rPr>
              <a:t>11-Nov-19</a:t>
            </a:fld>
            <a:endParaRPr lang="en-US">
              <a:solidFill>
                <a:srgbClr val="898989"/>
              </a:solidFill>
              <a:latin typeface="Calibri" pitchFamily="34" charset="0"/>
            </a:endParaRPr>
          </a:p>
        </p:txBody>
      </p:sp>
      <p:sp>
        <p:nvSpPr>
          <p:cNvPr id="22533" name="Slide Number Placeholder 3"/>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993E2E-EA47-4588-B56B-C99EC0D6F399}" type="slidenum">
              <a:rPr lang="en-US" smtClean="0">
                <a:latin typeface="Calibri" pitchFamily="34" charset="0"/>
              </a:rPr>
              <a:pPr eaLnBrk="1" hangingPunct="1"/>
              <a:t>12</a:t>
            </a:fld>
            <a:endParaRPr lang="en-US">
              <a:latin typeface="Calibri" pitchFamily="34" charset="0"/>
            </a:endParaRPr>
          </a:p>
        </p:txBody>
      </p:sp>
    </p:spTree>
    <p:extLst>
      <p:ext uri="{BB962C8B-B14F-4D97-AF65-F5344CB8AC3E}">
        <p14:creationId xmlns:p14="http://schemas.microsoft.com/office/powerpoint/2010/main" val="219064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a:t>Clinic-based monitoring</a:t>
            </a:r>
          </a:p>
        </p:txBody>
      </p:sp>
      <p:sp>
        <p:nvSpPr>
          <p:cNvPr id="23555" name="Content Placeholder 2"/>
          <p:cNvSpPr>
            <a:spLocks noGrp="1"/>
          </p:cNvSpPr>
          <p:nvPr>
            <p:ph idx="1"/>
          </p:nvPr>
        </p:nvSpPr>
        <p:spPr>
          <a:solidFill>
            <a:schemeClr val="bg1"/>
          </a:solidFill>
        </p:spPr>
        <p:txBody>
          <a:bodyPr/>
          <a:lstStyle/>
          <a:p>
            <a:pPr eaLnBrk="1" hangingPunct="1"/>
            <a:r>
              <a:rPr lang="en-US" sz="2800" dirty="0"/>
              <a:t>As component of Health Information System: in-service or community-based growth monitoring (WFA) in MCH programs.</a:t>
            </a:r>
          </a:p>
          <a:p>
            <a:pPr eaLnBrk="1" hangingPunct="1"/>
            <a:r>
              <a:rPr lang="en-US" sz="2800" dirty="0"/>
              <a:t>Limitations and bias:</a:t>
            </a:r>
          </a:p>
          <a:p>
            <a:pPr lvl="1" eaLnBrk="1" hangingPunct="1"/>
            <a:r>
              <a:rPr lang="en-US" sz="2400" dirty="0"/>
              <a:t>Capacity for identifying nutrition crisis </a:t>
            </a:r>
          </a:p>
          <a:p>
            <a:pPr lvl="1" eaLnBrk="1" hangingPunct="1"/>
            <a:r>
              <a:rPr lang="en-US" sz="2400" dirty="0"/>
              <a:t>Captures younger children </a:t>
            </a:r>
          </a:p>
          <a:p>
            <a:pPr lvl="1" eaLnBrk="1" hangingPunct="1"/>
            <a:r>
              <a:rPr lang="en-US" sz="2400" dirty="0"/>
              <a:t>Population attending clinics may not be representative</a:t>
            </a:r>
          </a:p>
          <a:p>
            <a:pPr lvl="1" eaLnBrk="1" hangingPunct="1">
              <a:buFont typeface="Arial" charset="0"/>
              <a:buNone/>
            </a:pPr>
            <a:endParaRPr lang="en-US" sz="2400" dirty="0">
              <a:solidFill>
                <a:srgbClr val="FF0000"/>
              </a:solidFill>
            </a:endParaRPr>
          </a:p>
        </p:txBody>
      </p:sp>
    </p:spTree>
    <p:extLst>
      <p:ext uri="{BB962C8B-B14F-4D97-AF65-F5344CB8AC3E}">
        <p14:creationId xmlns:p14="http://schemas.microsoft.com/office/powerpoint/2010/main" val="351146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a:t>Sentinel sites</a:t>
            </a:r>
          </a:p>
        </p:txBody>
      </p:sp>
      <p:sp>
        <p:nvSpPr>
          <p:cNvPr id="3" name="Content Placeholder 2"/>
          <p:cNvSpPr>
            <a:spLocks noGrp="1"/>
          </p:cNvSpPr>
          <p:nvPr>
            <p:ph idx="1"/>
          </p:nvPr>
        </p:nvSpPr>
        <p:spPr>
          <a:solidFill>
            <a:schemeClr val="bg1"/>
          </a:solidFill>
        </p:spPr>
        <p:txBody>
          <a:bodyPr>
            <a:normAutofit/>
          </a:bodyPr>
          <a:lstStyle/>
          <a:p>
            <a:pPr eaLnBrk="1" hangingPunct="1">
              <a:lnSpc>
                <a:spcPct val="90000"/>
              </a:lnSpc>
              <a:spcBef>
                <a:spcPts val="1800"/>
              </a:spcBef>
            </a:pPr>
            <a:r>
              <a:rPr lang="en-US" sz="2400" dirty="0"/>
              <a:t>Monitoring of a set of indicators in </a:t>
            </a:r>
            <a:r>
              <a:rPr lang="en-US" sz="2400" b="1" dirty="0"/>
              <a:t>selected communities</a:t>
            </a:r>
            <a:r>
              <a:rPr lang="en-US" sz="2400" dirty="0"/>
              <a:t> or service-delivery sites</a:t>
            </a:r>
          </a:p>
          <a:p>
            <a:pPr eaLnBrk="1" hangingPunct="1">
              <a:lnSpc>
                <a:spcPct val="90000"/>
              </a:lnSpc>
              <a:spcBef>
                <a:spcPts val="1800"/>
              </a:spcBef>
            </a:pPr>
            <a:r>
              <a:rPr lang="en-GB" sz="2400" dirty="0"/>
              <a:t>Range from technically </a:t>
            </a:r>
            <a:r>
              <a:rPr lang="en-GB" sz="2400" b="1" dirty="0"/>
              <a:t>sophisticated</a:t>
            </a:r>
            <a:r>
              <a:rPr lang="en-GB" sz="2400" dirty="0"/>
              <a:t> large-scale to </a:t>
            </a:r>
            <a:r>
              <a:rPr lang="en-GB" sz="2400" b="1" dirty="0"/>
              <a:t>simple</a:t>
            </a:r>
            <a:r>
              <a:rPr lang="en-GB" sz="2400" dirty="0"/>
              <a:t> community-based monitoring of several key indicators. </a:t>
            </a:r>
            <a:endParaRPr lang="en-US" sz="2400" dirty="0"/>
          </a:p>
          <a:p>
            <a:pPr eaLnBrk="1" hangingPunct="1">
              <a:lnSpc>
                <a:spcPct val="90000"/>
              </a:lnSpc>
              <a:spcBef>
                <a:spcPts val="1800"/>
              </a:spcBef>
            </a:pPr>
            <a:r>
              <a:rPr lang="en-GB" sz="2400" dirty="0"/>
              <a:t>Aim to produce </a:t>
            </a:r>
            <a:r>
              <a:rPr lang="en-GB" sz="2400" b="1" dirty="0"/>
              <a:t>trends</a:t>
            </a:r>
            <a:r>
              <a:rPr lang="en-GB" sz="2400" dirty="0"/>
              <a:t> in the nutrition situation in identified vulnerable areas in order to provide an </a:t>
            </a:r>
            <a:r>
              <a:rPr lang="en-GB" sz="2400" b="1" dirty="0"/>
              <a:t>early warning</a:t>
            </a:r>
            <a:r>
              <a:rPr lang="en-GB" sz="2400" dirty="0"/>
              <a:t> of deterioration </a:t>
            </a:r>
          </a:p>
          <a:p>
            <a:pPr eaLnBrk="1" hangingPunct="1">
              <a:lnSpc>
                <a:spcPct val="90000"/>
              </a:lnSpc>
              <a:spcBef>
                <a:spcPts val="1800"/>
              </a:spcBef>
            </a:pPr>
            <a:r>
              <a:rPr lang="en-GB" sz="2400" dirty="0"/>
              <a:t>C</a:t>
            </a:r>
            <a:r>
              <a:rPr lang="en-US" sz="2400" dirty="0"/>
              <a:t>an be inexpensive but questions around analysis of data and representativeness. </a:t>
            </a:r>
          </a:p>
          <a:p>
            <a:pPr eaLnBrk="1" hangingPunct="1">
              <a:lnSpc>
                <a:spcPct val="90000"/>
              </a:lnSpc>
            </a:pPr>
            <a:endParaRPr lang="en-US" sz="2400" dirty="0">
              <a:solidFill>
                <a:srgbClr val="FF0000"/>
              </a:solidFill>
            </a:endParaRPr>
          </a:p>
        </p:txBody>
      </p:sp>
    </p:spTree>
    <p:extLst>
      <p:ext uri="{BB962C8B-B14F-4D97-AF65-F5344CB8AC3E}">
        <p14:creationId xmlns:p14="http://schemas.microsoft.com/office/powerpoint/2010/main" val="368304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dirty="0"/>
              <a:t>Rapid nutrition assessments / Rapid screenings</a:t>
            </a:r>
          </a:p>
        </p:txBody>
      </p:sp>
      <p:sp>
        <p:nvSpPr>
          <p:cNvPr id="3" name="Content Placeholder 2"/>
          <p:cNvSpPr>
            <a:spLocks noGrp="1"/>
          </p:cNvSpPr>
          <p:nvPr>
            <p:ph idx="1"/>
          </p:nvPr>
        </p:nvSpPr>
        <p:spPr>
          <a:xfrm>
            <a:off x="107504" y="1600200"/>
            <a:ext cx="8807896" cy="4572000"/>
          </a:xfrm>
          <a:solidFill>
            <a:schemeClr val="bg1"/>
          </a:solidFill>
        </p:spPr>
        <p:txBody>
          <a:bodyPr>
            <a:normAutofit/>
          </a:bodyPr>
          <a:lstStyle/>
          <a:p>
            <a:pPr marL="0" indent="0" algn="ctr" eaLnBrk="1" hangingPunct="1">
              <a:lnSpc>
                <a:spcPct val="90000"/>
              </a:lnSpc>
              <a:buNone/>
            </a:pPr>
            <a:endParaRPr lang="en-GB" sz="2400" dirty="0"/>
          </a:p>
          <a:p>
            <a:pPr marL="0" indent="0" algn="ctr" eaLnBrk="1" hangingPunct="1">
              <a:lnSpc>
                <a:spcPct val="90000"/>
              </a:lnSpc>
              <a:buNone/>
            </a:pPr>
            <a:r>
              <a:rPr lang="en-GB" sz="2400" dirty="0"/>
              <a:t>They are an </a:t>
            </a:r>
            <a:r>
              <a:rPr lang="en-GB" sz="2400" i="1" dirty="0"/>
              <a:t>important</a:t>
            </a:r>
            <a:r>
              <a:rPr lang="en-GB" sz="2400" dirty="0"/>
              <a:t> source of information </a:t>
            </a:r>
            <a:r>
              <a:rPr lang="en-GB" sz="2400" i="1" dirty="0"/>
              <a:t>especially</a:t>
            </a:r>
            <a:r>
              <a:rPr lang="en-GB" sz="2400" dirty="0"/>
              <a:t> at the </a:t>
            </a:r>
            <a:r>
              <a:rPr lang="en-GB" sz="2400" i="1" dirty="0"/>
              <a:t>onset of an emergency</a:t>
            </a:r>
            <a:r>
              <a:rPr lang="en-GB" sz="2400" dirty="0"/>
              <a:t> to determine the </a:t>
            </a:r>
            <a:r>
              <a:rPr lang="en-GB" sz="2400" b="1" dirty="0"/>
              <a:t>magnitude</a:t>
            </a:r>
            <a:r>
              <a:rPr lang="en-GB" sz="2400" dirty="0"/>
              <a:t> and </a:t>
            </a:r>
            <a:r>
              <a:rPr lang="en-GB" sz="2400" b="1" dirty="0"/>
              <a:t>severity</a:t>
            </a:r>
            <a:r>
              <a:rPr lang="en-GB" sz="2400" dirty="0"/>
              <a:t> of a crisis. </a:t>
            </a:r>
          </a:p>
          <a:p>
            <a:pPr marL="457200" lvl="1" indent="0" algn="ctr" eaLnBrk="1" hangingPunct="1">
              <a:lnSpc>
                <a:spcPct val="90000"/>
              </a:lnSpc>
            </a:pPr>
            <a:endParaRPr lang="en-GB" sz="2000" dirty="0"/>
          </a:p>
          <a:p>
            <a:pPr marL="457200" lvl="1" indent="0" algn="ctr" eaLnBrk="1" hangingPunct="1">
              <a:lnSpc>
                <a:spcPct val="90000"/>
              </a:lnSpc>
            </a:pPr>
            <a:r>
              <a:rPr lang="en-GB" sz="2400" dirty="0"/>
              <a:t>Information may not always be representative but results can provide a basis for determining whether a more detailed assessment is required to establish the actual prevalence of acute malnutrition or whether an emergency response is required. </a:t>
            </a:r>
          </a:p>
          <a:p>
            <a:pPr eaLnBrk="1" hangingPunct="1">
              <a:lnSpc>
                <a:spcPct val="90000"/>
              </a:lnSpc>
              <a:buFont typeface="Arial" charset="0"/>
              <a:buNone/>
            </a:pPr>
            <a:endParaRPr lang="en-US" dirty="0">
              <a:solidFill>
                <a:srgbClr val="FF0000"/>
              </a:solidFill>
            </a:endParaRPr>
          </a:p>
        </p:txBody>
      </p:sp>
    </p:spTree>
    <p:extLst>
      <p:ext uri="{BB962C8B-B14F-4D97-AF65-F5344CB8AC3E}">
        <p14:creationId xmlns:p14="http://schemas.microsoft.com/office/powerpoint/2010/main" val="18524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a:t>Program / services statistics</a:t>
            </a:r>
          </a:p>
        </p:txBody>
      </p:sp>
      <p:sp>
        <p:nvSpPr>
          <p:cNvPr id="27651" name="Content Placeholder 2"/>
          <p:cNvSpPr>
            <a:spLocks noGrp="1"/>
          </p:cNvSpPr>
          <p:nvPr>
            <p:ph idx="1"/>
          </p:nvPr>
        </p:nvSpPr>
        <p:spPr>
          <a:solidFill>
            <a:schemeClr val="bg1"/>
          </a:solidFill>
        </p:spPr>
        <p:txBody>
          <a:bodyPr/>
          <a:lstStyle/>
          <a:p>
            <a:pPr marL="0" indent="0" eaLnBrk="1" hangingPunct="1">
              <a:buNone/>
            </a:pPr>
            <a:r>
              <a:rPr lang="en-GB" sz="2800" dirty="0"/>
              <a:t>Indicators such as admissions, cure, defaulting and case-fatality rates provide a measure of: </a:t>
            </a:r>
          </a:p>
          <a:p>
            <a:pPr marL="800100" lvl="1" indent="-342900" eaLnBrk="1" hangingPunct="1">
              <a:buFont typeface="Arial" panose="020B0604020202020204" pitchFamily="34" charset="0"/>
              <a:buChar char="•"/>
            </a:pPr>
            <a:r>
              <a:rPr lang="en-GB" sz="2400" dirty="0"/>
              <a:t>programme quality </a:t>
            </a:r>
          </a:p>
          <a:p>
            <a:pPr marL="800100" lvl="1" indent="-342900" eaLnBrk="1" hangingPunct="1">
              <a:buFont typeface="Arial" panose="020B0604020202020204" pitchFamily="34" charset="0"/>
              <a:buChar char="•"/>
            </a:pPr>
            <a:r>
              <a:rPr lang="en-GB" sz="2400" dirty="0"/>
              <a:t>trends in acute malnutrition</a:t>
            </a:r>
          </a:p>
          <a:p>
            <a:pPr marL="800100" lvl="1" indent="-342900" eaLnBrk="1" hangingPunct="1">
              <a:buFont typeface="Arial" panose="020B0604020202020204" pitchFamily="34" charset="0"/>
              <a:buChar char="•"/>
            </a:pPr>
            <a:r>
              <a:rPr lang="en-GB" sz="2400" dirty="0"/>
              <a:t>the most vulnerable groups </a:t>
            </a:r>
          </a:p>
          <a:p>
            <a:pPr marL="800100" lvl="1" indent="-342900" eaLnBrk="1" hangingPunct="1">
              <a:buFont typeface="Arial" panose="020B0604020202020204" pitchFamily="34" charset="0"/>
              <a:buChar char="•"/>
            </a:pPr>
            <a:r>
              <a:rPr lang="en-GB" sz="2400" dirty="0"/>
              <a:t>seasonal trends in the nutrition situation, assuming reasonable coverage and access</a:t>
            </a:r>
          </a:p>
          <a:p>
            <a:pPr marL="800100" lvl="1" indent="-342900" eaLnBrk="1" hangingPunct="1">
              <a:buFont typeface="Arial" panose="020B0604020202020204" pitchFamily="34" charset="0"/>
              <a:buChar char="•"/>
            </a:pPr>
            <a:r>
              <a:rPr lang="en-GB" sz="2400" dirty="0"/>
              <a:t>help to identify the underlying causes of malnutrition, such as </a:t>
            </a:r>
            <a:r>
              <a:rPr lang="en-GB" sz="2400" i="1" dirty="0"/>
              <a:t>morbidity</a:t>
            </a:r>
            <a:r>
              <a:rPr lang="en-GB" sz="2400" dirty="0"/>
              <a:t> (illness) patterns. </a:t>
            </a:r>
          </a:p>
        </p:txBody>
      </p:sp>
    </p:spTree>
    <p:extLst>
      <p:ext uri="{BB962C8B-B14F-4D97-AF65-F5344CB8AC3E}">
        <p14:creationId xmlns:p14="http://schemas.microsoft.com/office/powerpoint/2010/main" val="319400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Grp="1" noChangeAspect="1"/>
          </p:cNvPicPr>
          <p:nvPr/>
        </p:nvPicPr>
        <p:blipFill>
          <a:blip r:embed="rId2"/>
          <a:stretch>
            <a:fillRect/>
          </a:stretch>
        </p:blipFill>
        <p:spPr>
          <a:xfrm>
            <a:off x="611560" y="2060848"/>
            <a:ext cx="8056007" cy="4687805"/>
          </a:xfrm>
          <a:prstGeom prst="rect">
            <a:avLst/>
          </a:prstGeom>
        </p:spPr>
      </p:pic>
      <p:sp>
        <p:nvSpPr>
          <p:cNvPr id="4" name="TextBox 3"/>
          <p:cNvSpPr txBox="1"/>
          <p:nvPr/>
        </p:nvSpPr>
        <p:spPr>
          <a:xfrm>
            <a:off x="467544" y="1196752"/>
            <a:ext cx="8424936" cy="646331"/>
          </a:xfrm>
          <a:prstGeom prst="rect">
            <a:avLst/>
          </a:prstGeom>
          <a:noFill/>
        </p:spPr>
        <p:txBody>
          <a:bodyPr wrap="square" rtlCol="0">
            <a:spAutoFit/>
          </a:bodyPr>
          <a:lstStyle/>
          <a:p>
            <a:pPr algn="ctr"/>
            <a:r>
              <a:rPr lang="en-GB" b="1" dirty="0">
                <a:solidFill>
                  <a:schemeClr val="bg2"/>
                </a:solidFill>
              </a:rPr>
              <a:t>Remember to collect information on immediate and underlying causes (from other sectors such as WASH, Health, Food Security)!!</a:t>
            </a:r>
            <a:endParaRPr lang="en-US" b="1" dirty="0">
              <a:solidFill>
                <a:schemeClr val="bg2"/>
              </a:solidFill>
            </a:endParaRPr>
          </a:p>
        </p:txBody>
      </p:sp>
    </p:spTree>
    <p:extLst>
      <p:ext uri="{BB962C8B-B14F-4D97-AF65-F5344CB8AC3E}">
        <p14:creationId xmlns:p14="http://schemas.microsoft.com/office/powerpoint/2010/main" val="138163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0652" y="1664804"/>
            <a:ext cx="8352928" cy="4968552"/>
            <a:chOff x="323528" y="1556792"/>
            <a:chExt cx="8352928" cy="4968552"/>
          </a:xfrm>
        </p:grpSpPr>
        <p:sp>
          <p:nvSpPr>
            <p:cNvPr id="3" name="Donut 2"/>
            <p:cNvSpPr/>
            <p:nvPr/>
          </p:nvSpPr>
          <p:spPr>
            <a:xfrm>
              <a:off x="3275856" y="1556792"/>
              <a:ext cx="2376264" cy="131771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Snip Same Side Corner Rectangle 1"/>
            <p:cNvSpPr/>
            <p:nvPr/>
          </p:nvSpPr>
          <p:spPr>
            <a:xfrm>
              <a:off x="323528" y="2204864"/>
              <a:ext cx="8352928" cy="4320480"/>
            </a:xfrm>
            <a:prstGeom prst="snip2Same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a:spLocks noGrp="1"/>
          </p:cNvSpPr>
          <p:nvPr>
            <p:ph type="title"/>
          </p:nvPr>
        </p:nvSpPr>
        <p:spPr/>
        <p:txBody>
          <a:bodyPr/>
          <a:lstStyle/>
          <a:p>
            <a:r>
              <a:rPr lang="en-GB" b="1" dirty="0"/>
              <a:t>What GNC IM Tools inform the Needs Assessment &amp; Analysis?</a:t>
            </a:r>
          </a:p>
        </p:txBody>
      </p:sp>
      <p:sp>
        <p:nvSpPr>
          <p:cNvPr id="7" name="Snip Same Side Corner Rectangle 6"/>
          <p:cNvSpPr/>
          <p:nvPr/>
        </p:nvSpPr>
        <p:spPr>
          <a:xfrm>
            <a:off x="4081810" y="5295696"/>
            <a:ext cx="12487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Surveys database</a:t>
            </a:r>
          </a:p>
        </p:txBody>
      </p:sp>
      <p:sp>
        <p:nvSpPr>
          <p:cNvPr id="8" name="Snip Same Side Corner Rectangle 7"/>
          <p:cNvSpPr/>
          <p:nvPr/>
        </p:nvSpPr>
        <p:spPr>
          <a:xfrm>
            <a:off x="2385924" y="4149080"/>
            <a:ext cx="13865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Key datasets</a:t>
            </a:r>
          </a:p>
        </p:txBody>
      </p:sp>
      <p:sp>
        <p:nvSpPr>
          <p:cNvPr id="10" name="Snip Same Side Corner Rectangle 9"/>
          <p:cNvSpPr/>
          <p:nvPr/>
        </p:nvSpPr>
        <p:spPr>
          <a:xfrm>
            <a:off x="4074160" y="2924944"/>
            <a:ext cx="125642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HIR</a:t>
            </a:r>
          </a:p>
        </p:txBody>
      </p:sp>
      <p:sp>
        <p:nvSpPr>
          <p:cNvPr id="11" name="Snip Same Side Corner Rectangle 10"/>
          <p:cNvSpPr/>
          <p:nvPr/>
        </p:nvSpPr>
        <p:spPr>
          <a:xfrm>
            <a:off x="5652120" y="4087182"/>
            <a:ext cx="13865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Capacity mapping</a:t>
            </a:r>
          </a:p>
        </p:txBody>
      </p:sp>
      <p:sp>
        <p:nvSpPr>
          <p:cNvPr id="12" name="Snip Same Side Corner Rectangle 11"/>
          <p:cNvSpPr/>
          <p:nvPr/>
        </p:nvSpPr>
        <p:spPr>
          <a:xfrm>
            <a:off x="2411760" y="5290016"/>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Caseload targets &amp; supplies</a:t>
            </a:r>
          </a:p>
        </p:txBody>
      </p:sp>
      <p:sp>
        <p:nvSpPr>
          <p:cNvPr id="13" name="Snip Same Side Corner Rectangle 12"/>
          <p:cNvSpPr/>
          <p:nvPr/>
        </p:nvSpPr>
        <p:spPr>
          <a:xfrm>
            <a:off x="5652120" y="5330073"/>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Checklist</a:t>
            </a:r>
          </a:p>
        </p:txBody>
      </p:sp>
      <p:sp>
        <p:nvSpPr>
          <p:cNvPr id="14" name="Snip Same Side Corner Rectangle 13"/>
          <p:cNvSpPr/>
          <p:nvPr/>
        </p:nvSpPr>
        <p:spPr>
          <a:xfrm>
            <a:off x="4078476" y="4087181"/>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Map templates</a:t>
            </a:r>
          </a:p>
        </p:txBody>
      </p:sp>
    </p:spTree>
    <p:extLst>
      <p:ext uri="{BB962C8B-B14F-4D97-AF65-F5344CB8AC3E}">
        <p14:creationId xmlns:p14="http://schemas.microsoft.com/office/powerpoint/2010/main" val="355966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0652" y="1664804"/>
            <a:ext cx="8352928" cy="4968552"/>
            <a:chOff x="323528" y="1556792"/>
            <a:chExt cx="8352928" cy="4968552"/>
          </a:xfrm>
        </p:grpSpPr>
        <p:sp>
          <p:nvSpPr>
            <p:cNvPr id="3" name="Donut 2"/>
            <p:cNvSpPr/>
            <p:nvPr/>
          </p:nvSpPr>
          <p:spPr>
            <a:xfrm>
              <a:off x="3275856" y="1556792"/>
              <a:ext cx="2376264" cy="131771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Snip Same Side Corner Rectangle 1"/>
            <p:cNvSpPr/>
            <p:nvPr/>
          </p:nvSpPr>
          <p:spPr>
            <a:xfrm>
              <a:off x="323528" y="2204864"/>
              <a:ext cx="8352928" cy="4320480"/>
            </a:xfrm>
            <a:prstGeom prst="snip2Same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a:spLocks noGrp="1"/>
          </p:cNvSpPr>
          <p:nvPr>
            <p:ph type="title"/>
          </p:nvPr>
        </p:nvSpPr>
        <p:spPr/>
        <p:txBody>
          <a:bodyPr/>
          <a:lstStyle/>
          <a:p>
            <a:r>
              <a:rPr lang="en-GB" b="1" dirty="0"/>
              <a:t>What GNC IM Tools inform the Needs Assessment &amp; Analysis?</a:t>
            </a:r>
          </a:p>
        </p:txBody>
      </p:sp>
      <p:sp>
        <p:nvSpPr>
          <p:cNvPr id="7" name="Snip Same Side Corner Rectangle 6"/>
          <p:cNvSpPr/>
          <p:nvPr/>
        </p:nvSpPr>
        <p:spPr>
          <a:xfrm>
            <a:off x="4081810" y="5295696"/>
            <a:ext cx="1248772" cy="763223"/>
          </a:xfrm>
          <a:prstGeom prst="snip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Surveys database</a:t>
            </a:r>
          </a:p>
        </p:txBody>
      </p:sp>
      <p:sp>
        <p:nvSpPr>
          <p:cNvPr id="8" name="Snip Same Side Corner Rectangle 7"/>
          <p:cNvSpPr/>
          <p:nvPr/>
        </p:nvSpPr>
        <p:spPr>
          <a:xfrm>
            <a:off x="2385924" y="4149080"/>
            <a:ext cx="13865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Key datasets</a:t>
            </a:r>
          </a:p>
        </p:txBody>
      </p:sp>
      <p:sp>
        <p:nvSpPr>
          <p:cNvPr id="10" name="Snip Same Side Corner Rectangle 9"/>
          <p:cNvSpPr/>
          <p:nvPr/>
        </p:nvSpPr>
        <p:spPr>
          <a:xfrm>
            <a:off x="4074160" y="2924944"/>
            <a:ext cx="125642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HIR</a:t>
            </a:r>
          </a:p>
        </p:txBody>
      </p:sp>
      <p:sp>
        <p:nvSpPr>
          <p:cNvPr id="11" name="Snip Same Side Corner Rectangle 10"/>
          <p:cNvSpPr/>
          <p:nvPr/>
        </p:nvSpPr>
        <p:spPr>
          <a:xfrm>
            <a:off x="5652120" y="4087182"/>
            <a:ext cx="13865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Capacity mapping</a:t>
            </a:r>
          </a:p>
        </p:txBody>
      </p:sp>
      <p:sp>
        <p:nvSpPr>
          <p:cNvPr id="12" name="Snip Same Side Corner Rectangle 11"/>
          <p:cNvSpPr/>
          <p:nvPr/>
        </p:nvSpPr>
        <p:spPr>
          <a:xfrm>
            <a:off x="2411760" y="5290016"/>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Caseload targets &amp; supplies</a:t>
            </a:r>
          </a:p>
        </p:txBody>
      </p:sp>
      <p:sp>
        <p:nvSpPr>
          <p:cNvPr id="13" name="Snip Same Side Corner Rectangle 12"/>
          <p:cNvSpPr/>
          <p:nvPr/>
        </p:nvSpPr>
        <p:spPr>
          <a:xfrm>
            <a:off x="5652120" y="5330073"/>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Checklist</a:t>
            </a:r>
          </a:p>
        </p:txBody>
      </p:sp>
      <p:sp>
        <p:nvSpPr>
          <p:cNvPr id="14" name="Snip Same Side Corner Rectangle 13"/>
          <p:cNvSpPr/>
          <p:nvPr/>
        </p:nvSpPr>
        <p:spPr>
          <a:xfrm>
            <a:off x="4078476" y="4087181"/>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Map templates</a:t>
            </a:r>
          </a:p>
        </p:txBody>
      </p:sp>
    </p:spTree>
    <p:extLst>
      <p:ext uri="{BB962C8B-B14F-4D97-AF65-F5344CB8AC3E}">
        <p14:creationId xmlns:p14="http://schemas.microsoft.com/office/powerpoint/2010/main" val="223109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b="1" dirty="0">
                <a:latin typeface="+mn-lt"/>
              </a:rPr>
              <a:t>Humanitarian Programme Cycle</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a:t>
            </a:fld>
            <a:endParaRPr lang="fr-FR"/>
          </a:p>
        </p:txBody>
      </p:sp>
      <p:sp>
        <p:nvSpPr>
          <p:cNvPr id="2" name="Oval 1"/>
          <p:cNvSpPr/>
          <p:nvPr/>
        </p:nvSpPr>
        <p:spPr>
          <a:xfrm>
            <a:off x="3707904" y="1556792"/>
            <a:ext cx="2160240"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7" name="Content Placeholder 3"/>
          <p:cNvPicPr>
            <a:picLocks noGrp="1" noChangeAspect="1"/>
          </p:cNvPicPr>
          <p:nvPr>
            <p:ph idx="1"/>
          </p:nvPr>
        </p:nvPicPr>
        <p:blipFill>
          <a:blip r:embed="rId2"/>
          <a:stretch>
            <a:fillRect/>
          </a:stretch>
        </p:blipFill>
        <p:spPr>
          <a:xfrm>
            <a:off x="1259632" y="1556792"/>
            <a:ext cx="6706447" cy="5001419"/>
          </a:xfrm>
          <a:prstGeom prst="rect">
            <a:avLst/>
          </a:prstGeom>
        </p:spPr>
      </p:pic>
      <p:sp>
        <p:nvSpPr>
          <p:cNvPr id="9" name="Oval 8"/>
          <p:cNvSpPr/>
          <p:nvPr/>
        </p:nvSpPr>
        <p:spPr>
          <a:xfrm>
            <a:off x="5004048" y="2471192"/>
            <a:ext cx="1136537" cy="875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3497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Surveys database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4312567"/>
              </p:ext>
            </p:extLst>
          </p:nvPr>
        </p:nvGraphicFramePr>
        <p:xfrm>
          <a:off x="179512" y="1700806"/>
          <a:ext cx="8712968" cy="4857708"/>
        </p:xfrm>
        <a:graphic>
          <a:graphicData uri="http://schemas.openxmlformats.org/drawingml/2006/table">
            <a:tbl>
              <a:tblPr firstRow="1" bandRow="1">
                <a:tableStyleId>{BC89EF96-8CEA-46FF-86C4-4CE0E7609802}</a:tableStyleId>
              </a:tblPr>
              <a:tblGrid>
                <a:gridCol w="2221837">
                  <a:extLst>
                    <a:ext uri="{9D8B030D-6E8A-4147-A177-3AD203B41FA5}">
                      <a16:colId xmlns:a16="http://schemas.microsoft.com/office/drawing/2014/main" val="20000"/>
                    </a:ext>
                  </a:extLst>
                </a:gridCol>
                <a:gridCol w="6491131">
                  <a:extLst>
                    <a:ext uri="{9D8B030D-6E8A-4147-A177-3AD203B41FA5}">
                      <a16:colId xmlns:a16="http://schemas.microsoft.com/office/drawing/2014/main" val="20001"/>
                    </a:ext>
                  </a:extLst>
                </a:gridCol>
              </a:tblGrid>
              <a:tr h="1560174">
                <a:tc>
                  <a:txBody>
                    <a:bodyPr/>
                    <a:lstStyle/>
                    <a:p>
                      <a:endParaRPr lang="en-GB" dirty="0"/>
                    </a:p>
                  </a:txBody>
                  <a:tcPr/>
                </a:tc>
                <a:tc>
                  <a:txBody>
                    <a:bodyPr/>
                    <a:lstStyle/>
                    <a:p>
                      <a:pPr marL="285750" lvl="0" indent="-285750">
                        <a:buFont typeface="Arial" panose="020B0604020202020204" pitchFamily="34" charset="0"/>
                        <a:buChar char="•"/>
                      </a:pPr>
                      <a:r>
                        <a:rPr lang="en-US" sz="1800" b="0" dirty="0"/>
                        <a:t>The Surveys database is an adaptable Excel database tool which is used in the Needs Assessment and Analysis phase of the HPC.</a:t>
                      </a:r>
                      <a:endParaRPr lang="en-GB" sz="1800" b="0" dirty="0"/>
                    </a:p>
                    <a:p>
                      <a:pPr marL="285750" lvl="0" indent="-285750">
                        <a:buFont typeface="Arial" panose="020B0604020202020204" pitchFamily="34" charset="0"/>
                        <a:buChar char="•"/>
                      </a:pPr>
                      <a:r>
                        <a:rPr lang="en-US" sz="1800" b="0" dirty="0"/>
                        <a:t>It was created to improve efficiency of analysis by bringing data from several surveys into one tool.</a:t>
                      </a:r>
                      <a:endParaRPr lang="en-GB" sz="1800" b="0" dirty="0"/>
                    </a:p>
                  </a:txBody>
                  <a:tcPr/>
                </a:tc>
                <a:extLst>
                  <a:ext uri="{0D108BD9-81ED-4DB2-BD59-A6C34878D82A}">
                    <a16:rowId xmlns:a16="http://schemas.microsoft.com/office/drawing/2014/main" val="10000"/>
                  </a:ext>
                </a:extLst>
              </a:tr>
              <a:tr h="1560174">
                <a:tc>
                  <a:txBody>
                    <a:bodyPr/>
                    <a:lstStyle/>
                    <a:p>
                      <a:endParaRPr lang="en-GB" dirty="0"/>
                    </a:p>
                  </a:txBody>
                  <a:tcPr/>
                </a:tc>
                <a:tc>
                  <a:txBody>
                    <a:bodyPr/>
                    <a:lstStyle/>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The database includes four worksheets: 1) Anthropometric nutrition 2) Infant and young-child feeding, 3) Micronutrient deficiencies, and 4) Coverage.</a:t>
                      </a:r>
                      <a:endParaRPr lang="en-GB"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Each sheet is </a:t>
                      </a:r>
                      <a:r>
                        <a:rPr lang="en-US" sz="1800" kern="1200" dirty="0" err="1">
                          <a:solidFill>
                            <a:schemeClr val="tx1"/>
                          </a:solidFill>
                          <a:effectLst/>
                          <a:latin typeface="+mn-lt"/>
                          <a:ea typeface="+mn-ea"/>
                          <a:cs typeface="+mn-cs"/>
                        </a:rPr>
                        <a:t>organised</a:t>
                      </a:r>
                      <a:r>
                        <a:rPr lang="en-US" sz="1800" kern="1200" dirty="0">
                          <a:solidFill>
                            <a:schemeClr val="tx1"/>
                          </a:solidFill>
                          <a:effectLst/>
                          <a:latin typeface="+mn-lt"/>
                          <a:ea typeface="+mn-ea"/>
                          <a:cs typeface="+mn-cs"/>
                        </a:rPr>
                        <a:t> in a similar way with sections for who, when, where, survey quality and what.</a:t>
                      </a:r>
                      <a:endParaRPr lang="en-GB" sz="18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r h="1560174">
                <a:tc>
                  <a:txBody>
                    <a:bodyPr/>
                    <a:lstStyle/>
                    <a:p>
                      <a:endParaRPr lang="en-GB" dirty="0"/>
                    </a:p>
                  </a:txBody>
                  <a:tcPr/>
                </a:tc>
                <a:tc>
                  <a:txBody>
                    <a:bodyPr/>
                    <a:lstStyle/>
                    <a:p>
                      <a:pPr marL="285750" lvl="0" indent="-285750">
                        <a:buFont typeface="Arial" panose="020B0604020202020204" pitchFamily="34" charset="0"/>
                        <a:buChar char="•"/>
                      </a:pPr>
                      <a:r>
                        <a:rPr lang="en-US" sz="1800" dirty="0"/>
                        <a:t>The Surveys Database would likely be maintained and managed by a focal point for assessments in the CLA or IMO or a chair of the Nutrition Information Working Group, Assessment Working Group</a:t>
                      </a:r>
                    </a:p>
                    <a:p>
                      <a:pPr marL="285750" lvl="0" indent="-285750">
                        <a:buFont typeface="Arial" panose="020B0604020202020204" pitchFamily="34" charset="0"/>
                        <a:buChar char="•"/>
                      </a:pPr>
                      <a:r>
                        <a:rPr lang="en-US" sz="1800" dirty="0"/>
                        <a:t>It is not recommended that it is filled-in directly by cluster partners.</a:t>
                      </a:r>
                      <a:endParaRPr lang="en-GB" sz="1800" dirty="0"/>
                    </a:p>
                  </a:txBody>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66"/>
          <a:stretch/>
        </p:blipFill>
        <p:spPr bwMode="auto">
          <a:xfrm>
            <a:off x="196230" y="2073355"/>
            <a:ext cx="2169748" cy="947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58" y="3573016"/>
            <a:ext cx="2175320" cy="98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658" y="5265940"/>
            <a:ext cx="2202450" cy="97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09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Survey database activity instructions</a:t>
            </a:r>
          </a:p>
        </p:txBody>
      </p:sp>
      <p:sp>
        <p:nvSpPr>
          <p:cNvPr id="5" name="Content Placeholder 4"/>
          <p:cNvSpPr>
            <a:spLocks noGrp="1"/>
          </p:cNvSpPr>
          <p:nvPr>
            <p:ph idx="1"/>
          </p:nvPr>
        </p:nvSpPr>
        <p:spPr/>
        <p:txBody>
          <a:bodyPr/>
          <a:lstStyle/>
          <a:p>
            <a:pPr marL="0" indent="0">
              <a:buNone/>
            </a:pPr>
            <a:r>
              <a:rPr lang="en-GB" sz="2400" dirty="0"/>
              <a:t>In your group, you have </a:t>
            </a:r>
            <a:r>
              <a:rPr lang="en-GB" sz="2400" b="1" dirty="0"/>
              <a:t>20 minutes </a:t>
            </a:r>
            <a:r>
              <a:rPr lang="en-GB" sz="2400" dirty="0"/>
              <a:t>to practice completing the Survey database tool.</a:t>
            </a:r>
          </a:p>
          <a:p>
            <a:r>
              <a:rPr lang="en-GB" sz="2400" dirty="0"/>
              <a:t>Extract data from your assigned report and enter it into the database.</a:t>
            </a:r>
          </a:p>
          <a:p>
            <a:r>
              <a:rPr lang="en-GB" sz="2400" dirty="0"/>
              <a:t>Facilitators are available to help if you need support.</a:t>
            </a:r>
          </a:p>
          <a:p>
            <a:r>
              <a:rPr lang="en-GB" sz="2400" dirty="0"/>
              <a:t>For the debrief, please share:</a:t>
            </a:r>
          </a:p>
          <a:p>
            <a:pPr marL="800100" lvl="1" indent="-342900">
              <a:buFont typeface="Arial" panose="020B0604020202020204" pitchFamily="34" charset="0"/>
              <a:buChar char="•"/>
            </a:pPr>
            <a:r>
              <a:rPr lang="en-GB" sz="2000" dirty="0"/>
              <a:t>Two examples of when you could have used this tool (in the past) to enhance information management in your cluster and what would have been the impact</a:t>
            </a:r>
          </a:p>
          <a:p>
            <a:pPr marL="800100" lvl="1" indent="-342900">
              <a:buFont typeface="Arial" panose="020B0604020202020204" pitchFamily="34" charset="0"/>
              <a:buChar char="•"/>
            </a:pPr>
            <a:r>
              <a:rPr lang="en-GB" sz="2000" dirty="0"/>
              <a:t>Two constraints your group would anticipate in using this tool (in the future) and how these might be overcome.</a:t>
            </a:r>
          </a:p>
        </p:txBody>
      </p:sp>
    </p:spTree>
    <p:extLst>
      <p:ext uri="{BB962C8B-B14F-4D97-AF65-F5344CB8AC3E}">
        <p14:creationId xmlns:p14="http://schemas.microsoft.com/office/powerpoint/2010/main" val="368905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964488" cy="648072"/>
          </a:xfrm>
        </p:spPr>
        <p:txBody>
          <a:bodyPr>
            <a:noAutofit/>
          </a:bodyPr>
          <a:lstStyle/>
          <a:p>
            <a:r>
              <a:rPr lang="fr-FR" sz="2800" b="1" dirty="0"/>
              <a:t>The </a:t>
            </a:r>
            <a:r>
              <a:rPr lang="fr-FR" sz="2800" b="1" dirty="0" err="1"/>
              <a:t>Assessment</a:t>
            </a:r>
            <a:r>
              <a:rPr lang="fr-FR" sz="2800" b="1" dirty="0"/>
              <a:t> Framework</a:t>
            </a:r>
          </a:p>
        </p:txBody>
      </p:sp>
      <p:sp>
        <p:nvSpPr>
          <p:cNvPr id="3" name="Content Placeholder 2"/>
          <p:cNvSpPr>
            <a:spLocks noGrp="1"/>
          </p:cNvSpPr>
          <p:nvPr>
            <p:ph sz="quarter" idx="1"/>
          </p:nvPr>
        </p:nvSpPr>
        <p:spPr>
          <a:xfrm>
            <a:off x="518864" y="2060848"/>
            <a:ext cx="8229600" cy="4176464"/>
          </a:xfrm>
        </p:spPr>
        <p:txBody>
          <a:bodyPr>
            <a:normAutofit/>
          </a:bodyPr>
          <a:lstStyle/>
          <a:p>
            <a:pPr marL="0" indent="0">
              <a:spcBef>
                <a:spcPct val="50000"/>
              </a:spcBef>
              <a:buNone/>
            </a:pPr>
            <a:r>
              <a:rPr lang="en-US" altLang="en-US" sz="2800" b="1" dirty="0">
                <a:cs typeface="Arial" charset="0"/>
              </a:rPr>
              <a:t>The Assessment Framework </a:t>
            </a:r>
            <a:r>
              <a:rPr lang="en-US" altLang="en-US" sz="2800" dirty="0">
                <a:cs typeface="Arial" charset="0"/>
              </a:rPr>
              <a:t>looks at assessment coordination over time based on “</a:t>
            </a:r>
            <a:r>
              <a:rPr lang="en-US" altLang="en-US" sz="2800" b="1" dirty="0">
                <a:cs typeface="Arial" charset="0"/>
              </a:rPr>
              <a:t>phases</a:t>
            </a:r>
            <a:r>
              <a:rPr lang="en-US" altLang="en-US" sz="2800" dirty="0">
                <a:cs typeface="Arial" charset="0"/>
              </a:rPr>
              <a:t>” following a crisis</a:t>
            </a:r>
            <a:r>
              <a:rPr lang="en-US" altLang="en-US" sz="2800" i="1" dirty="0">
                <a:cs typeface="Arial" charset="0"/>
              </a:rPr>
              <a:t>. </a:t>
            </a:r>
          </a:p>
          <a:p>
            <a:pPr>
              <a:spcBef>
                <a:spcPct val="50000"/>
              </a:spcBef>
            </a:pPr>
            <a:r>
              <a:rPr lang="en-US" altLang="en-US" sz="2800" i="1" dirty="0">
                <a:cs typeface="Arial" charset="0"/>
              </a:rPr>
              <a:t>These phases are </a:t>
            </a:r>
            <a:r>
              <a:rPr lang="en-US" altLang="en-US" sz="2800" b="1" i="1" dirty="0">
                <a:cs typeface="Arial" charset="0"/>
              </a:rPr>
              <a:t>indicative </a:t>
            </a:r>
          </a:p>
          <a:p>
            <a:pPr>
              <a:spcBef>
                <a:spcPct val="50000"/>
              </a:spcBef>
            </a:pPr>
            <a:r>
              <a:rPr lang="en-US" altLang="en-US" sz="2800" i="1" dirty="0">
                <a:cs typeface="Arial" charset="0"/>
              </a:rPr>
              <a:t>They may vary depending on the context </a:t>
            </a:r>
            <a:endParaRPr lang="fr-FR" sz="2800" i="1"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3</a:t>
            </a:fld>
            <a:endParaRPr lang="fr-F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563" y="5301208"/>
            <a:ext cx="3119833" cy="1318592"/>
          </a:xfrm>
          <a:prstGeom prst="rect">
            <a:avLst/>
          </a:prstGeom>
        </p:spPr>
      </p:pic>
    </p:spTree>
    <p:extLst>
      <p:ext uri="{BB962C8B-B14F-4D97-AF65-F5344CB8AC3E}">
        <p14:creationId xmlns:p14="http://schemas.microsoft.com/office/powerpoint/2010/main" val="80352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07504" y="908720"/>
            <a:ext cx="9001000" cy="5328591"/>
            <a:chOff x="107504" y="908720"/>
            <a:chExt cx="9001000" cy="5328591"/>
          </a:xfrm>
        </p:grpSpPr>
        <p:grpSp>
          <p:nvGrpSpPr>
            <p:cNvPr id="9" name="Group 8"/>
            <p:cNvGrpSpPr/>
            <p:nvPr/>
          </p:nvGrpSpPr>
          <p:grpSpPr>
            <a:xfrm>
              <a:off x="107504" y="908720"/>
              <a:ext cx="1800200" cy="5328591"/>
              <a:chOff x="1259632" y="1340768"/>
              <a:chExt cx="1800200" cy="5119753"/>
            </a:xfrm>
          </p:grpSpPr>
          <p:sp>
            <p:nvSpPr>
              <p:cNvPr id="6" name="Rounded Rectangle 5"/>
              <p:cNvSpPr/>
              <p:nvPr/>
            </p:nvSpPr>
            <p:spPr>
              <a:xfrm>
                <a:off x="1259632" y="1340768"/>
                <a:ext cx="180020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0</a:t>
                </a:r>
              </a:p>
              <a:p>
                <a:pPr algn="ctr"/>
                <a:r>
                  <a:rPr lang="fr-FR" sz="1400" dirty="0" err="1">
                    <a:solidFill>
                      <a:schemeClr val="tx1"/>
                    </a:solidFill>
                  </a:rPr>
                  <a:t>PREPAREDNESS</a:t>
                </a:r>
                <a:endParaRPr lang="fr-FR" sz="1400" dirty="0">
                  <a:solidFill>
                    <a:schemeClr val="tx1"/>
                  </a:solidFill>
                </a:endParaRPr>
              </a:p>
            </p:txBody>
          </p:sp>
          <p:sp>
            <p:nvSpPr>
              <p:cNvPr id="7" name="Rounded Rectangle 6"/>
              <p:cNvSpPr/>
              <p:nvPr/>
            </p:nvSpPr>
            <p:spPr>
              <a:xfrm>
                <a:off x="1259632" y="2204864"/>
                <a:ext cx="1800200" cy="1116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Before</a:t>
                </a:r>
                <a:r>
                  <a:rPr lang="fr-FR" dirty="0">
                    <a:solidFill>
                      <a:schemeClr val="tx1"/>
                    </a:solidFill>
                  </a:rPr>
                  <a:t> the </a:t>
                </a:r>
                <a:r>
                  <a:rPr lang="fr-FR" dirty="0" err="1">
                    <a:solidFill>
                      <a:schemeClr val="tx1"/>
                    </a:solidFill>
                  </a:rPr>
                  <a:t>crisis</a:t>
                </a:r>
                <a:endParaRPr lang="fr-FR" dirty="0">
                  <a:solidFill>
                    <a:schemeClr val="tx1"/>
                  </a:solidFill>
                </a:endParaRPr>
              </a:p>
            </p:txBody>
          </p:sp>
          <p:sp>
            <p:nvSpPr>
              <p:cNvPr id="8" name="Rounded Rectangle 7"/>
              <p:cNvSpPr/>
              <p:nvPr/>
            </p:nvSpPr>
            <p:spPr>
              <a:xfrm>
                <a:off x="1259632" y="3320988"/>
                <a:ext cx="1800200" cy="3139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OUTPUTS:</a:t>
                </a:r>
              </a:p>
              <a:p>
                <a:pPr algn="ctr"/>
                <a:r>
                  <a:rPr lang="fr-FR" dirty="0" err="1">
                    <a:solidFill>
                      <a:schemeClr val="tx1"/>
                    </a:solidFill>
                  </a:rPr>
                  <a:t>Compiled</a:t>
                </a:r>
                <a:r>
                  <a:rPr lang="fr-FR" dirty="0">
                    <a:solidFill>
                      <a:schemeClr val="tx1"/>
                    </a:solidFill>
                  </a:rPr>
                  <a:t> </a:t>
                </a:r>
                <a:r>
                  <a:rPr lang="fr-FR" dirty="0" err="1">
                    <a:solidFill>
                      <a:schemeClr val="tx1"/>
                    </a:solidFill>
                  </a:rPr>
                  <a:t>pre-crisis</a:t>
                </a:r>
                <a:r>
                  <a:rPr lang="fr-FR" dirty="0">
                    <a:solidFill>
                      <a:schemeClr val="tx1"/>
                    </a:solidFill>
                  </a:rPr>
                  <a:t> data</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Dashboard</a:t>
                </a:r>
              </a:p>
              <a:p>
                <a:pPr algn="ctr"/>
                <a:endParaRPr lang="fr-FR" dirty="0">
                  <a:solidFill>
                    <a:schemeClr val="tx1"/>
                  </a:solidFill>
                </a:endParaRPr>
              </a:p>
              <a:p>
                <a:pPr algn="ctr"/>
                <a:r>
                  <a:rPr lang="fr-FR" dirty="0" err="1">
                    <a:solidFill>
                      <a:schemeClr val="tx1"/>
                    </a:solidFill>
                  </a:rPr>
                  <a:t>Assessment</a:t>
                </a:r>
                <a:r>
                  <a:rPr lang="fr-FR" dirty="0">
                    <a:solidFill>
                      <a:schemeClr val="tx1"/>
                    </a:solidFill>
                  </a:rPr>
                  <a:t> </a:t>
                </a:r>
                <a:r>
                  <a:rPr lang="fr-FR" dirty="0" err="1">
                    <a:solidFill>
                      <a:schemeClr val="tx1"/>
                    </a:solidFill>
                  </a:rPr>
                  <a:t>preparedness</a:t>
                </a:r>
                <a:r>
                  <a:rPr lang="fr-FR" dirty="0">
                    <a:solidFill>
                      <a:schemeClr val="tx1"/>
                    </a:solidFill>
                  </a:rPr>
                  <a:t> plans</a:t>
                </a:r>
              </a:p>
              <a:p>
                <a:pPr algn="ctr"/>
                <a:endParaRPr lang="fr-FR" dirty="0">
                  <a:solidFill>
                    <a:schemeClr val="tx1"/>
                  </a:solidFill>
                </a:endParaRPr>
              </a:p>
            </p:txBody>
          </p:sp>
        </p:grpSp>
        <p:grpSp>
          <p:nvGrpSpPr>
            <p:cNvPr id="10" name="Group 9"/>
            <p:cNvGrpSpPr/>
            <p:nvPr/>
          </p:nvGrpSpPr>
          <p:grpSpPr>
            <a:xfrm>
              <a:off x="1907704" y="908720"/>
              <a:ext cx="1800200" cy="5328590"/>
              <a:chOff x="1187624" y="1191766"/>
              <a:chExt cx="1800200" cy="5328590"/>
            </a:xfrm>
          </p:grpSpPr>
          <p:sp>
            <p:nvSpPr>
              <p:cNvPr id="11" name="Rounded Rectangle 10"/>
              <p:cNvSpPr/>
              <p:nvPr/>
            </p:nvSpPr>
            <p:spPr>
              <a:xfrm>
                <a:off x="1187624" y="1191766"/>
                <a:ext cx="1800200" cy="8993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I</a:t>
                </a:r>
              </a:p>
              <a:p>
                <a:pPr algn="ctr"/>
                <a:r>
                  <a:rPr lang="fr-FR" sz="1600" dirty="0">
                    <a:solidFill>
                      <a:schemeClr val="tx1"/>
                    </a:solidFill>
                  </a:rPr>
                  <a:t>INITIAL </a:t>
                </a:r>
                <a:r>
                  <a:rPr lang="fr-FR" sz="1600" dirty="0" err="1">
                    <a:solidFill>
                      <a:schemeClr val="tx1"/>
                    </a:solidFill>
                  </a:rPr>
                  <a:t>ASSESSMENT</a:t>
                </a:r>
                <a:endParaRPr lang="fr-FR" sz="1600" dirty="0">
                  <a:solidFill>
                    <a:schemeClr val="tx1"/>
                  </a:solidFill>
                </a:endParaRPr>
              </a:p>
            </p:txBody>
          </p:sp>
          <p:sp>
            <p:nvSpPr>
              <p:cNvPr id="12" name="Rounded Rectangle 11"/>
              <p:cNvSpPr/>
              <p:nvPr/>
            </p:nvSpPr>
            <p:spPr>
              <a:xfrm>
                <a:off x="1187624" y="2091109"/>
                <a:ext cx="1800200" cy="10965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Within</a:t>
                </a:r>
                <a:r>
                  <a:rPr lang="fr-FR" dirty="0">
                    <a:solidFill>
                      <a:schemeClr val="tx1"/>
                    </a:solidFill>
                  </a:rPr>
                  <a:t> 72 </a:t>
                </a:r>
                <a:r>
                  <a:rPr lang="fr-FR" dirty="0" err="1">
                    <a:solidFill>
                      <a:schemeClr val="tx1"/>
                    </a:solidFill>
                  </a:rPr>
                  <a:t>hours</a:t>
                </a:r>
                <a:endParaRPr lang="fr-FR" dirty="0">
                  <a:solidFill>
                    <a:schemeClr val="tx1"/>
                  </a:solidFill>
                </a:endParaRPr>
              </a:p>
            </p:txBody>
          </p:sp>
          <p:sp>
            <p:nvSpPr>
              <p:cNvPr id="13" name="Rounded Rectangle 12"/>
              <p:cNvSpPr/>
              <p:nvPr/>
            </p:nvSpPr>
            <p:spPr>
              <a:xfrm>
                <a:off x="1187624" y="3187637"/>
                <a:ext cx="1800200" cy="33327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OUTPUTS:</a:t>
                </a:r>
              </a:p>
              <a:p>
                <a:pPr algn="ctr"/>
                <a:r>
                  <a:rPr lang="fr-FR" dirty="0">
                    <a:solidFill>
                      <a:schemeClr val="tx1"/>
                    </a:solidFill>
                  </a:rPr>
                  <a:t>Situation </a:t>
                </a:r>
                <a:r>
                  <a:rPr lang="fr-FR" dirty="0" err="1">
                    <a:solidFill>
                      <a:schemeClr val="tx1"/>
                    </a:solidFill>
                  </a:rPr>
                  <a:t>Analysis</a:t>
                </a:r>
                <a:endParaRPr lang="fr-FR" dirty="0">
                  <a:solidFill>
                    <a:schemeClr val="tx1"/>
                  </a:solidFill>
                </a:endParaRPr>
              </a:p>
              <a:p>
                <a:pPr algn="ctr"/>
                <a:endParaRPr lang="fr-FR" sz="1600" dirty="0">
                  <a:solidFill>
                    <a:schemeClr val="tx1"/>
                  </a:solidFill>
                </a:endParaRPr>
              </a:p>
              <a:p>
                <a:pPr algn="ctr"/>
                <a:r>
                  <a:rPr lang="fr-FR" sz="1600" dirty="0" err="1">
                    <a:solidFill>
                      <a:schemeClr val="tx1"/>
                    </a:solidFill>
                  </a:rPr>
                  <a:t>Strategic</a:t>
                </a:r>
                <a:r>
                  <a:rPr lang="fr-FR" sz="1600" dirty="0">
                    <a:solidFill>
                      <a:schemeClr val="tx1"/>
                    </a:solidFill>
                  </a:rPr>
                  <a:t> </a:t>
                </a:r>
                <a:r>
                  <a:rPr lang="fr-FR" sz="1600" dirty="0" err="1">
                    <a:solidFill>
                      <a:schemeClr val="tx1"/>
                    </a:solidFill>
                  </a:rPr>
                  <a:t>Statement</a:t>
                </a:r>
                <a:r>
                  <a:rPr lang="fr-FR" sz="1600" dirty="0">
                    <a:solidFill>
                      <a:schemeClr val="tx1"/>
                    </a:solidFill>
                  </a:rPr>
                  <a:t> (</a:t>
                </a:r>
                <a:r>
                  <a:rPr lang="fr-FR" sz="1600" dirty="0" err="1">
                    <a:solidFill>
                      <a:schemeClr val="tx1"/>
                    </a:solidFill>
                  </a:rPr>
                  <a:t>within</a:t>
                </a:r>
                <a:r>
                  <a:rPr lang="fr-FR" sz="1600" dirty="0">
                    <a:solidFill>
                      <a:schemeClr val="tx1"/>
                    </a:solidFill>
                  </a:rPr>
                  <a:t> 5 </a:t>
                </a:r>
                <a:r>
                  <a:rPr lang="fr-FR" sz="1600" dirty="0" err="1">
                    <a:solidFill>
                      <a:schemeClr val="tx1"/>
                    </a:solidFill>
                  </a:rPr>
                  <a:t>days</a:t>
                </a:r>
                <a:r>
                  <a:rPr lang="fr-FR" sz="1600" dirty="0">
                    <a:solidFill>
                      <a:schemeClr val="tx1"/>
                    </a:solidFill>
                  </a:rPr>
                  <a:t>)</a:t>
                </a:r>
              </a:p>
              <a:p>
                <a:pPr algn="ctr"/>
                <a:endParaRPr lang="fr-FR" sz="1600" dirty="0">
                  <a:solidFill>
                    <a:schemeClr val="tx1"/>
                  </a:solidFill>
                </a:endParaRPr>
              </a:p>
              <a:p>
                <a:pPr algn="ctr"/>
                <a:r>
                  <a:rPr lang="fr-FR" sz="1600" dirty="0" err="1">
                    <a:solidFill>
                      <a:schemeClr val="tx1"/>
                    </a:solidFill>
                  </a:rPr>
                  <a:t>Humanitarian</a:t>
                </a:r>
                <a:r>
                  <a:rPr lang="fr-FR" sz="1600" dirty="0">
                    <a:solidFill>
                      <a:schemeClr val="tx1"/>
                    </a:solidFill>
                  </a:rPr>
                  <a:t> Dashboard</a:t>
                </a:r>
              </a:p>
              <a:p>
                <a:pPr algn="ctr"/>
                <a:endParaRPr lang="fr-FR" sz="1600" dirty="0">
                  <a:solidFill>
                    <a:schemeClr val="tx1"/>
                  </a:solidFill>
                </a:endParaRPr>
              </a:p>
            </p:txBody>
          </p:sp>
        </p:grpSp>
        <p:grpSp>
          <p:nvGrpSpPr>
            <p:cNvPr id="14" name="Group 13"/>
            <p:cNvGrpSpPr/>
            <p:nvPr/>
          </p:nvGrpSpPr>
          <p:grpSpPr>
            <a:xfrm>
              <a:off x="3707904" y="924372"/>
              <a:ext cx="1800200" cy="5312938"/>
              <a:chOff x="1187624" y="1340768"/>
              <a:chExt cx="1800200" cy="5312938"/>
            </a:xfrm>
          </p:grpSpPr>
          <p:sp>
            <p:nvSpPr>
              <p:cNvPr id="15" name="Rounded Rectangle 14"/>
              <p:cNvSpPr/>
              <p:nvPr/>
            </p:nvSpPr>
            <p:spPr>
              <a:xfrm>
                <a:off x="1187624" y="1340768"/>
                <a:ext cx="1800200" cy="86409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II</a:t>
                </a:r>
              </a:p>
              <a:p>
                <a:pPr algn="ctr"/>
                <a:r>
                  <a:rPr lang="fr-FR" dirty="0">
                    <a:solidFill>
                      <a:schemeClr val="tx1"/>
                    </a:solidFill>
                  </a:rPr>
                  <a:t>MIRA</a:t>
                </a:r>
              </a:p>
            </p:txBody>
          </p:sp>
          <p:sp>
            <p:nvSpPr>
              <p:cNvPr id="16" name="Rounded Rectangle 15"/>
              <p:cNvSpPr/>
              <p:nvPr/>
            </p:nvSpPr>
            <p:spPr>
              <a:xfrm>
                <a:off x="1187624" y="2204864"/>
                <a:ext cx="1800200" cy="1116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Week</a:t>
                </a:r>
                <a:r>
                  <a:rPr lang="fr-FR" dirty="0">
                    <a:solidFill>
                      <a:schemeClr val="tx1"/>
                    </a:solidFill>
                  </a:rPr>
                  <a:t> 1 – 2 </a:t>
                </a:r>
              </a:p>
            </p:txBody>
          </p:sp>
          <p:sp>
            <p:nvSpPr>
              <p:cNvPr id="17" name="Rounded Rectangle 16"/>
              <p:cNvSpPr/>
              <p:nvPr/>
            </p:nvSpPr>
            <p:spPr>
              <a:xfrm>
                <a:off x="1187624" y="3320988"/>
                <a:ext cx="1800200" cy="33327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OUTPUTS:</a:t>
                </a:r>
              </a:p>
              <a:p>
                <a:pPr algn="ctr"/>
                <a:r>
                  <a:rPr lang="fr-FR" dirty="0">
                    <a:solidFill>
                      <a:schemeClr val="tx1"/>
                    </a:solidFill>
                  </a:rPr>
                  <a:t>MIRA report</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Dashboard</a:t>
                </a:r>
              </a:p>
              <a:p>
                <a:pPr algn="ctr"/>
                <a:endParaRPr lang="fr-FR" dirty="0">
                  <a:solidFill>
                    <a:schemeClr val="tx1"/>
                  </a:solidFill>
                </a:endParaRPr>
              </a:p>
            </p:txBody>
          </p:sp>
        </p:grpSp>
        <p:grpSp>
          <p:nvGrpSpPr>
            <p:cNvPr id="18" name="Group 17"/>
            <p:cNvGrpSpPr/>
            <p:nvPr/>
          </p:nvGrpSpPr>
          <p:grpSpPr>
            <a:xfrm>
              <a:off x="5508104" y="908720"/>
              <a:ext cx="1800200" cy="5328590"/>
              <a:chOff x="1187624" y="1268760"/>
              <a:chExt cx="1800200" cy="5328590"/>
            </a:xfrm>
          </p:grpSpPr>
          <p:sp>
            <p:nvSpPr>
              <p:cNvPr id="19" name="Rounded Rectangle 18"/>
              <p:cNvSpPr/>
              <p:nvPr/>
            </p:nvSpPr>
            <p:spPr>
              <a:xfrm>
                <a:off x="1187624" y="1268760"/>
                <a:ext cx="1800200" cy="8993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III</a:t>
                </a:r>
              </a:p>
              <a:p>
                <a:pPr algn="ctr"/>
                <a:r>
                  <a:rPr lang="fr-FR" sz="1400" dirty="0">
                    <a:solidFill>
                      <a:schemeClr val="tx1"/>
                    </a:solidFill>
                  </a:rPr>
                  <a:t>IN-</a:t>
                </a:r>
                <a:r>
                  <a:rPr lang="fr-FR" sz="1400" dirty="0" err="1">
                    <a:solidFill>
                      <a:schemeClr val="tx1"/>
                    </a:solidFill>
                  </a:rPr>
                  <a:t>DEPTH</a:t>
                </a:r>
                <a:r>
                  <a:rPr lang="fr-FR" sz="1400" dirty="0">
                    <a:solidFill>
                      <a:schemeClr val="tx1"/>
                    </a:solidFill>
                  </a:rPr>
                  <a:t> </a:t>
                </a:r>
                <a:r>
                  <a:rPr lang="fr-FR" sz="1400" dirty="0" err="1">
                    <a:solidFill>
                      <a:schemeClr val="tx1"/>
                    </a:solidFill>
                  </a:rPr>
                  <a:t>ASSESSMENTS</a:t>
                </a:r>
                <a:endParaRPr lang="fr-FR" sz="1400" dirty="0">
                  <a:solidFill>
                    <a:schemeClr val="tx1"/>
                  </a:solidFill>
                </a:endParaRPr>
              </a:p>
            </p:txBody>
          </p:sp>
          <p:sp>
            <p:nvSpPr>
              <p:cNvPr id="20" name="Rounded Rectangle 19"/>
              <p:cNvSpPr/>
              <p:nvPr/>
            </p:nvSpPr>
            <p:spPr>
              <a:xfrm>
                <a:off x="1187624" y="2168103"/>
                <a:ext cx="1800200" cy="11528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Week</a:t>
                </a:r>
                <a:r>
                  <a:rPr lang="fr-FR" dirty="0">
                    <a:solidFill>
                      <a:schemeClr val="tx1"/>
                    </a:solidFill>
                  </a:rPr>
                  <a:t> 3 and +</a:t>
                </a:r>
              </a:p>
            </p:txBody>
          </p:sp>
          <p:sp>
            <p:nvSpPr>
              <p:cNvPr id="21" name="Rounded Rectangle 20"/>
              <p:cNvSpPr/>
              <p:nvPr/>
            </p:nvSpPr>
            <p:spPr>
              <a:xfrm>
                <a:off x="1187624" y="3320988"/>
                <a:ext cx="1800200" cy="3276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OUTPUTS:</a:t>
                </a:r>
              </a:p>
              <a:p>
                <a:pPr algn="ctr"/>
                <a:r>
                  <a:rPr lang="fr-FR" dirty="0" err="1">
                    <a:solidFill>
                      <a:schemeClr val="tx1"/>
                    </a:solidFill>
                  </a:rPr>
                  <a:t>Sector</a:t>
                </a:r>
                <a:r>
                  <a:rPr lang="fr-FR" dirty="0">
                    <a:solidFill>
                      <a:schemeClr val="tx1"/>
                    </a:solidFill>
                  </a:rPr>
                  <a:t> / cluster reports</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Dashboard</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a:t>
                </a:r>
                <a:r>
                  <a:rPr lang="fr-FR" dirty="0" err="1">
                    <a:solidFill>
                      <a:schemeClr val="tx1"/>
                    </a:solidFill>
                  </a:rPr>
                  <a:t>Needs</a:t>
                </a:r>
                <a:r>
                  <a:rPr lang="fr-FR" dirty="0">
                    <a:solidFill>
                      <a:schemeClr val="tx1"/>
                    </a:solidFill>
                  </a:rPr>
                  <a:t> </a:t>
                </a:r>
                <a:r>
                  <a:rPr lang="fr-FR" dirty="0" err="1">
                    <a:solidFill>
                      <a:schemeClr val="tx1"/>
                    </a:solidFill>
                  </a:rPr>
                  <a:t>Overview</a:t>
                </a:r>
                <a:endParaRPr lang="fr-FR" dirty="0">
                  <a:solidFill>
                    <a:schemeClr val="tx1"/>
                  </a:solidFill>
                </a:endParaRPr>
              </a:p>
              <a:p>
                <a:pPr algn="ctr"/>
                <a:endParaRPr lang="fr-FR" dirty="0">
                  <a:solidFill>
                    <a:schemeClr val="tx1"/>
                  </a:solidFill>
                </a:endParaRPr>
              </a:p>
            </p:txBody>
          </p:sp>
        </p:grpSp>
        <p:grpSp>
          <p:nvGrpSpPr>
            <p:cNvPr id="22" name="Group 21"/>
            <p:cNvGrpSpPr/>
            <p:nvPr/>
          </p:nvGrpSpPr>
          <p:grpSpPr>
            <a:xfrm>
              <a:off x="7308304" y="908720"/>
              <a:ext cx="1800200" cy="5328590"/>
              <a:chOff x="1238200" y="1234058"/>
              <a:chExt cx="1800200" cy="5328590"/>
            </a:xfrm>
          </p:grpSpPr>
          <p:sp>
            <p:nvSpPr>
              <p:cNvPr id="23" name="Rounded Rectangle 22"/>
              <p:cNvSpPr/>
              <p:nvPr/>
            </p:nvSpPr>
            <p:spPr>
              <a:xfrm>
                <a:off x="1238200" y="1234058"/>
                <a:ext cx="1800200" cy="8993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IV</a:t>
                </a:r>
              </a:p>
              <a:p>
                <a:pPr algn="ctr"/>
                <a:r>
                  <a:rPr lang="fr-FR" sz="1400" dirty="0">
                    <a:solidFill>
                      <a:schemeClr val="tx1"/>
                    </a:solidFill>
                  </a:rPr>
                  <a:t>IN-</a:t>
                </a:r>
                <a:r>
                  <a:rPr lang="fr-FR" sz="1400" dirty="0" err="1">
                    <a:solidFill>
                      <a:schemeClr val="tx1"/>
                    </a:solidFill>
                  </a:rPr>
                  <a:t>DEPTH</a:t>
                </a:r>
                <a:r>
                  <a:rPr lang="fr-FR" sz="1400" dirty="0">
                    <a:solidFill>
                      <a:schemeClr val="tx1"/>
                    </a:solidFill>
                  </a:rPr>
                  <a:t> </a:t>
                </a:r>
                <a:r>
                  <a:rPr lang="fr-FR" sz="1400" dirty="0" err="1">
                    <a:solidFill>
                      <a:schemeClr val="tx1"/>
                    </a:solidFill>
                  </a:rPr>
                  <a:t>ASSESSMENTS</a:t>
                </a:r>
                <a:endParaRPr lang="fr-FR" sz="1400" dirty="0">
                  <a:solidFill>
                    <a:schemeClr val="tx1"/>
                  </a:solidFill>
                </a:endParaRPr>
              </a:p>
            </p:txBody>
          </p:sp>
          <p:sp>
            <p:nvSpPr>
              <p:cNvPr id="24" name="Rounded Rectangle 23"/>
              <p:cNvSpPr/>
              <p:nvPr/>
            </p:nvSpPr>
            <p:spPr>
              <a:xfrm>
                <a:off x="1238200" y="2133401"/>
                <a:ext cx="1800200" cy="11168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Second </a:t>
                </a:r>
                <a:r>
                  <a:rPr lang="fr-FR" dirty="0" err="1">
                    <a:solidFill>
                      <a:schemeClr val="tx1"/>
                    </a:solidFill>
                  </a:rPr>
                  <a:t>month</a:t>
                </a:r>
                <a:r>
                  <a:rPr lang="fr-FR" dirty="0">
                    <a:solidFill>
                      <a:schemeClr val="tx1"/>
                    </a:solidFill>
                  </a:rPr>
                  <a:t> and +</a:t>
                </a:r>
              </a:p>
            </p:txBody>
          </p:sp>
          <p:sp>
            <p:nvSpPr>
              <p:cNvPr id="25" name="Rounded Rectangle 24"/>
              <p:cNvSpPr/>
              <p:nvPr/>
            </p:nvSpPr>
            <p:spPr>
              <a:xfrm>
                <a:off x="1238200" y="3250281"/>
                <a:ext cx="1800200" cy="33123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OUTPUTS:</a:t>
                </a:r>
              </a:p>
              <a:p>
                <a:pPr algn="ctr"/>
                <a:r>
                  <a:rPr lang="fr-FR" dirty="0" err="1">
                    <a:solidFill>
                      <a:schemeClr val="tx1"/>
                    </a:solidFill>
                  </a:rPr>
                  <a:t>Sector</a:t>
                </a:r>
                <a:r>
                  <a:rPr lang="fr-FR" dirty="0">
                    <a:solidFill>
                      <a:schemeClr val="tx1"/>
                    </a:solidFill>
                  </a:rPr>
                  <a:t> / cluster reports</a:t>
                </a:r>
              </a:p>
              <a:p>
                <a:pPr algn="ctr"/>
                <a:endParaRPr lang="fr-FR" dirty="0">
                  <a:solidFill>
                    <a:schemeClr val="tx1"/>
                  </a:solidFill>
                </a:endParaRPr>
              </a:p>
              <a:p>
                <a:pPr algn="ctr"/>
                <a:r>
                  <a:rPr lang="fr-FR" dirty="0">
                    <a:solidFill>
                      <a:schemeClr val="tx1"/>
                    </a:solidFill>
                  </a:rPr>
                  <a:t>PDNA &amp; </a:t>
                </a:r>
                <a:r>
                  <a:rPr lang="fr-FR" dirty="0" err="1">
                    <a:solidFill>
                      <a:schemeClr val="tx1"/>
                    </a:solidFill>
                  </a:rPr>
                  <a:t>Recovery</a:t>
                </a:r>
                <a:r>
                  <a:rPr lang="fr-FR" dirty="0">
                    <a:solidFill>
                      <a:schemeClr val="tx1"/>
                    </a:solidFill>
                  </a:rPr>
                  <a:t> Framework</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Dashboard</a:t>
                </a:r>
              </a:p>
            </p:txBody>
          </p:sp>
        </p:grpSp>
      </p:grpSp>
      <p:sp>
        <p:nvSpPr>
          <p:cNvPr id="2" name="TextBox 1"/>
          <p:cNvSpPr txBox="1"/>
          <p:nvPr/>
        </p:nvSpPr>
        <p:spPr>
          <a:xfrm>
            <a:off x="395536" y="116632"/>
            <a:ext cx="7416824" cy="707886"/>
          </a:xfrm>
          <a:prstGeom prst="rect">
            <a:avLst/>
          </a:prstGeom>
          <a:noFill/>
        </p:spPr>
        <p:txBody>
          <a:bodyPr wrap="square" rtlCol="0">
            <a:spAutoFit/>
          </a:bodyPr>
          <a:lstStyle/>
          <a:p>
            <a:r>
              <a:rPr lang="en-GB" sz="2000" b="1" dirty="0"/>
              <a:t>Needs Assessment and Analysis framework for </a:t>
            </a:r>
          </a:p>
          <a:p>
            <a:r>
              <a:rPr lang="en-GB" sz="2000" b="1" dirty="0">
                <a:solidFill>
                  <a:srgbClr val="FF0000"/>
                </a:solidFill>
              </a:rPr>
              <a:t>rapid onset emergencies</a:t>
            </a:r>
            <a:endParaRPr lang="en-US" sz="2000" b="1" dirty="0">
              <a:solidFill>
                <a:srgbClr val="FF0000"/>
              </a:solidFill>
            </a:endParaRPr>
          </a:p>
        </p:txBody>
      </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0000">
            <a:off x="821293" y="4151837"/>
            <a:ext cx="2571017" cy="20013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0000">
            <a:off x="3606767" y="4326212"/>
            <a:ext cx="1584176" cy="22631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0000">
            <a:off x="6412194" y="4118278"/>
            <a:ext cx="1531777" cy="218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46288" y="1141696"/>
            <a:ext cx="6422038" cy="5167624"/>
            <a:chOff x="107504" y="908720"/>
            <a:chExt cx="7200800" cy="5328591"/>
          </a:xfrm>
        </p:grpSpPr>
        <p:grpSp>
          <p:nvGrpSpPr>
            <p:cNvPr id="9" name="Group 8"/>
            <p:cNvGrpSpPr/>
            <p:nvPr/>
          </p:nvGrpSpPr>
          <p:grpSpPr>
            <a:xfrm>
              <a:off x="107504" y="908720"/>
              <a:ext cx="1800200" cy="5328591"/>
              <a:chOff x="1259632" y="1340768"/>
              <a:chExt cx="1800200" cy="5119753"/>
            </a:xfrm>
          </p:grpSpPr>
          <p:sp>
            <p:nvSpPr>
              <p:cNvPr id="6" name="Rounded Rectangle 5"/>
              <p:cNvSpPr/>
              <p:nvPr/>
            </p:nvSpPr>
            <p:spPr>
              <a:xfrm>
                <a:off x="1259632" y="1340768"/>
                <a:ext cx="180020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PREPAREDNESS e.g. </a:t>
                </a:r>
                <a:r>
                  <a:rPr lang="fr-FR" sz="1200" dirty="0" err="1">
                    <a:solidFill>
                      <a:srgbClr val="FF0000"/>
                    </a:solidFill>
                  </a:rPr>
                  <a:t>include</a:t>
                </a:r>
                <a:r>
                  <a:rPr lang="fr-FR" sz="1200" dirty="0">
                    <a:solidFill>
                      <a:srgbClr val="FF0000"/>
                    </a:solidFill>
                  </a:rPr>
                  <a:t> </a:t>
                </a:r>
                <a:r>
                  <a:rPr lang="fr-FR" sz="1200" dirty="0" err="1">
                    <a:solidFill>
                      <a:srgbClr val="FF0000"/>
                    </a:solidFill>
                  </a:rPr>
                  <a:t>age</a:t>
                </a:r>
                <a:r>
                  <a:rPr lang="fr-FR" sz="1200" dirty="0">
                    <a:solidFill>
                      <a:srgbClr val="FF0000"/>
                    </a:solidFill>
                  </a:rPr>
                  <a:t>/</a:t>
                </a:r>
                <a:r>
                  <a:rPr lang="fr-FR" sz="1200" dirty="0" err="1">
                    <a:solidFill>
                      <a:srgbClr val="FF0000"/>
                    </a:solidFill>
                  </a:rPr>
                  <a:t>sex</a:t>
                </a:r>
                <a:r>
                  <a:rPr lang="fr-FR" sz="1200" dirty="0">
                    <a:solidFill>
                      <a:srgbClr val="FF0000"/>
                    </a:solidFill>
                  </a:rPr>
                  <a:t> data </a:t>
                </a:r>
                <a:endParaRPr lang="fr-FR" sz="1200" dirty="0">
                  <a:solidFill>
                    <a:schemeClr val="tx1"/>
                  </a:solidFill>
                </a:endParaRPr>
              </a:p>
            </p:txBody>
          </p:sp>
          <p:sp>
            <p:nvSpPr>
              <p:cNvPr id="7" name="Rounded Rectangle 6"/>
              <p:cNvSpPr/>
              <p:nvPr/>
            </p:nvSpPr>
            <p:spPr>
              <a:xfrm>
                <a:off x="1259632" y="2204864"/>
                <a:ext cx="1800200" cy="1116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tx1"/>
                    </a:solidFill>
                  </a:rPr>
                  <a:t>ongoing</a:t>
                </a:r>
                <a:endParaRPr lang="fr-FR" sz="1600" dirty="0">
                  <a:solidFill>
                    <a:schemeClr val="tx1"/>
                  </a:solidFill>
                </a:endParaRPr>
              </a:p>
            </p:txBody>
          </p:sp>
          <p:sp>
            <p:nvSpPr>
              <p:cNvPr id="8" name="Rounded Rectangle 7"/>
              <p:cNvSpPr/>
              <p:nvPr/>
            </p:nvSpPr>
            <p:spPr>
              <a:xfrm>
                <a:off x="1259632" y="3320988"/>
                <a:ext cx="1800200" cy="3139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OUTPUTS:</a:t>
                </a:r>
              </a:p>
              <a:p>
                <a:pPr algn="ctr"/>
                <a:r>
                  <a:rPr lang="fr-FR" sz="1600" dirty="0" err="1">
                    <a:solidFill>
                      <a:schemeClr val="tx1"/>
                    </a:solidFill>
                  </a:rPr>
                  <a:t>Compiled</a:t>
                </a:r>
                <a:r>
                  <a:rPr lang="fr-FR" sz="1600" dirty="0">
                    <a:solidFill>
                      <a:schemeClr val="tx1"/>
                    </a:solidFill>
                  </a:rPr>
                  <a:t> </a:t>
                </a:r>
                <a:r>
                  <a:rPr lang="fr-FR" sz="1600" dirty="0" err="1">
                    <a:solidFill>
                      <a:schemeClr val="tx1"/>
                    </a:solidFill>
                  </a:rPr>
                  <a:t>pre-crisis</a:t>
                </a:r>
                <a:r>
                  <a:rPr lang="fr-FR" sz="1600" dirty="0">
                    <a:solidFill>
                      <a:schemeClr val="tx1"/>
                    </a:solidFill>
                  </a:rPr>
                  <a:t> data</a:t>
                </a:r>
              </a:p>
              <a:p>
                <a:pPr algn="ctr"/>
                <a:endParaRPr lang="fr-FR" sz="1600" dirty="0">
                  <a:solidFill>
                    <a:schemeClr val="tx1"/>
                  </a:solidFill>
                </a:endParaRPr>
              </a:p>
              <a:p>
                <a:pPr algn="ctr"/>
                <a:r>
                  <a:rPr lang="fr-FR" sz="1600" dirty="0" err="1">
                    <a:solidFill>
                      <a:schemeClr val="tx1"/>
                    </a:solidFill>
                  </a:rPr>
                  <a:t>Humanitarian</a:t>
                </a:r>
                <a:r>
                  <a:rPr lang="fr-FR" sz="1600" dirty="0">
                    <a:solidFill>
                      <a:schemeClr val="tx1"/>
                    </a:solidFill>
                  </a:rPr>
                  <a:t> Dashboard</a:t>
                </a:r>
              </a:p>
              <a:p>
                <a:pPr algn="ctr"/>
                <a:endParaRPr lang="fr-FR" sz="1600" dirty="0">
                  <a:solidFill>
                    <a:schemeClr val="tx1"/>
                  </a:solidFill>
                </a:endParaRPr>
              </a:p>
              <a:p>
                <a:pPr algn="ctr"/>
                <a:r>
                  <a:rPr lang="fr-FR" sz="1600" dirty="0" err="1">
                    <a:solidFill>
                      <a:schemeClr val="tx1"/>
                    </a:solidFill>
                  </a:rPr>
                  <a:t>Assessment</a:t>
                </a:r>
                <a:r>
                  <a:rPr lang="fr-FR" sz="1600" dirty="0">
                    <a:solidFill>
                      <a:schemeClr val="tx1"/>
                    </a:solidFill>
                  </a:rPr>
                  <a:t> </a:t>
                </a:r>
                <a:r>
                  <a:rPr lang="fr-FR" sz="1600" dirty="0" err="1">
                    <a:solidFill>
                      <a:schemeClr val="tx1"/>
                    </a:solidFill>
                  </a:rPr>
                  <a:t>preparedness</a:t>
                </a:r>
                <a:r>
                  <a:rPr lang="fr-FR" sz="1600" dirty="0">
                    <a:solidFill>
                      <a:schemeClr val="tx1"/>
                    </a:solidFill>
                  </a:rPr>
                  <a:t> plans</a:t>
                </a:r>
              </a:p>
              <a:p>
                <a:pPr algn="ctr"/>
                <a:endParaRPr lang="fr-FR" sz="1600" dirty="0">
                  <a:solidFill>
                    <a:schemeClr val="tx1"/>
                  </a:solidFill>
                </a:endParaRPr>
              </a:p>
            </p:txBody>
          </p:sp>
        </p:grpSp>
        <p:grpSp>
          <p:nvGrpSpPr>
            <p:cNvPr id="18" name="Group 17"/>
            <p:cNvGrpSpPr/>
            <p:nvPr/>
          </p:nvGrpSpPr>
          <p:grpSpPr>
            <a:xfrm>
              <a:off x="5508104" y="908720"/>
              <a:ext cx="1800200" cy="5328590"/>
              <a:chOff x="1187624" y="1268760"/>
              <a:chExt cx="1800200" cy="5328590"/>
            </a:xfrm>
          </p:grpSpPr>
          <p:sp>
            <p:nvSpPr>
              <p:cNvPr id="19" name="Rounded Rectangle 18"/>
              <p:cNvSpPr/>
              <p:nvPr/>
            </p:nvSpPr>
            <p:spPr>
              <a:xfrm>
                <a:off x="1187624" y="1268760"/>
                <a:ext cx="1800200" cy="10801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IN-DEPTH ASSESSMENTS</a:t>
                </a:r>
              </a:p>
            </p:txBody>
          </p:sp>
          <p:sp>
            <p:nvSpPr>
              <p:cNvPr id="20" name="Rounded Rectangle 19"/>
              <p:cNvSpPr/>
              <p:nvPr/>
            </p:nvSpPr>
            <p:spPr>
              <a:xfrm>
                <a:off x="1187624" y="2350182"/>
                <a:ext cx="1800200" cy="970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tx1"/>
                    </a:solidFill>
                  </a:rPr>
                  <a:t>ongoing</a:t>
                </a:r>
                <a:endParaRPr lang="fr-FR" sz="1600" dirty="0">
                  <a:solidFill>
                    <a:schemeClr val="tx1"/>
                  </a:solidFill>
                </a:endParaRPr>
              </a:p>
            </p:txBody>
          </p:sp>
          <p:sp>
            <p:nvSpPr>
              <p:cNvPr id="21" name="Rounded Rectangle 20"/>
              <p:cNvSpPr/>
              <p:nvPr/>
            </p:nvSpPr>
            <p:spPr>
              <a:xfrm>
                <a:off x="1187624" y="3320988"/>
                <a:ext cx="1800200" cy="3276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OUTPUTS:</a:t>
                </a:r>
              </a:p>
              <a:p>
                <a:pPr algn="ctr"/>
                <a:r>
                  <a:rPr lang="fr-FR" sz="1600" dirty="0" err="1">
                    <a:solidFill>
                      <a:schemeClr val="tx1"/>
                    </a:solidFill>
                  </a:rPr>
                  <a:t>Sector</a:t>
                </a:r>
                <a:r>
                  <a:rPr lang="fr-FR" sz="1600" dirty="0">
                    <a:solidFill>
                      <a:schemeClr val="tx1"/>
                    </a:solidFill>
                  </a:rPr>
                  <a:t> / cluster reports</a:t>
                </a:r>
              </a:p>
              <a:p>
                <a:pPr algn="ctr"/>
                <a:endParaRPr lang="fr-FR" sz="1600" dirty="0">
                  <a:solidFill>
                    <a:schemeClr val="tx1"/>
                  </a:solidFill>
                </a:endParaRPr>
              </a:p>
              <a:p>
                <a:pPr algn="ctr"/>
                <a:r>
                  <a:rPr lang="fr-FR" sz="1600" dirty="0" err="1">
                    <a:solidFill>
                      <a:schemeClr val="tx1"/>
                    </a:solidFill>
                  </a:rPr>
                  <a:t>Humanitarian</a:t>
                </a:r>
                <a:r>
                  <a:rPr lang="fr-FR" sz="1600" dirty="0">
                    <a:solidFill>
                      <a:schemeClr val="tx1"/>
                    </a:solidFill>
                  </a:rPr>
                  <a:t> Dashboard</a:t>
                </a:r>
              </a:p>
              <a:p>
                <a:pPr algn="ctr"/>
                <a:endParaRPr lang="fr-FR" sz="1600" dirty="0">
                  <a:solidFill>
                    <a:schemeClr val="tx1"/>
                  </a:solidFill>
                </a:endParaRPr>
              </a:p>
              <a:p>
                <a:pPr algn="ctr"/>
                <a:r>
                  <a:rPr lang="fr-FR" sz="1600" dirty="0" err="1">
                    <a:solidFill>
                      <a:schemeClr val="tx1"/>
                    </a:solidFill>
                  </a:rPr>
                  <a:t>Humanitarian</a:t>
                </a:r>
                <a:r>
                  <a:rPr lang="fr-FR" sz="1600" dirty="0">
                    <a:solidFill>
                      <a:schemeClr val="tx1"/>
                    </a:solidFill>
                  </a:rPr>
                  <a:t> </a:t>
                </a:r>
                <a:r>
                  <a:rPr lang="fr-FR" sz="1600" dirty="0" err="1">
                    <a:solidFill>
                      <a:schemeClr val="tx1"/>
                    </a:solidFill>
                  </a:rPr>
                  <a:t>Needs</a:t>
                </a:r>
                <a:r>
                  <a:rPr lang="fr-FR" sz="1600" dirty="0">
                    <a:solidFill>
                      <a:schemeClr val="tx1"/>
                    </a:solidFill>
                  </a:rPr>
                  <a:t> </a:t>
                </a:r>
                <a:r>
                  <a:rPr lang="fr-FR" sz="1600" dirty="0" err="1">
                    <a:solidFill>
                      <a:schemeClr val="tx1"/>
                    </a:solidFill>
                  </a:rPr>
                  <a:t>Overview</a:t>
                </a:r>
                <a:endParaRPr lang="fr-FR" sz="1600" dirty="0">
                  <a:solidFill>
                    <a:schemeClr val="tx1"/>
                  </a:solidFill>
                </a:endParaRPr>
              </a:p>
              <a:p>
                <a:pPr algn="ctr"/>
                <a:endParaRPr lang="fr-FR" sz="1600" dirty="0">
                  <a:solidFill>
                    <a:schemeClr val="tx1"/>
                  </a:solidFill>
                </a:endParaRPr>
              </a:p>
            </p:txBody>
          </p:sp>
        </p:grpSp>
      </p:grpSp>
      <p:sp>
        <p:nvSpPr>
          <p:cNvPr id="2" name="TextBox 1"/>
          <p:cNvSpPr txBox="1"/>
          <p:nvPr/>
        </p:nvSpPr>
        <p:spPr>
          <a:xfrm>
            <a:off x="587453" y="188640"/>
            <a:ext cx="7416824" cy="830997"/>
          </a:xfrm>
          <a:prstGeom prst="rect">
            <a:avLst/>
          </a:prstGeom>
          <a:noFill/>
        </p:spPr>
        <p:txBody>
          <a:bodyPr wrap="square" rtlCol="0">
            <a:spAutoFit/>
          </a:bodyPr>
          <a:lstStyle/>
          <a:p>
            <a:r>
              <a:rPr lang="en-GB" sz="2400" b="1" dirty="0"/>
              <a:t>Needs Assessment and Analysis framework for </a:t>
            </a:r>
          </a:p>
          <a:p>
            <a:r>
              <a:rPr lang="en-GB" sz="2400" b="1" dirty="0">
                <a:solidFill>
                  <a:srgbClr val="FF0000"/>
                </a:solidFill>
              </a:rPr>
              <a:t>protracted/slow onset emergencies</a:t>
            </a:r>
            <a:endParaRPr lang="en-US" sz="2400" b="1" dirty="0">
              <a:solidFill>
                <a:srgbClr val="FF0000"/>
              </a:solidFill>
            </a:endParaRPr>
          </a:p>
        </p:txBody>
      </p:sp>
      <p:pic>
        <p:nvPicPr>
          <p:cNvPr id="27" name="Picture 26" descr="http://img.static.reliefweb.int/sites/reliefweb.int/files/styles/attachment-small/public/resources-pdf-previews/240741-2015%20Regional%20HNO%20Final%202014Dec17.png?itok=lw9NQy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3689">
            <a:off x="2610612" y="1249573"/>
            <a:ext cx="1717230" cy="24298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mg.static.reliefweb.int/sites/reliefweb.int/files/styles/attachment-small/public/resources-pdf-previews/224276-Afghanistan%20HRP%202015%20HNO%20Final%2023Nov2014%20(1).png?itok=a4aKH7V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4996">
            <a:off x="2667830" y="3756472"/>
            <a:ext cx="1803222" cy="25515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img.static.reliefweb.int/sites/reliefweb.int/files/styles/attachment-small/public/resources-pdf-previews/231171-Somalia%202015%20Humanitarian%20Needs%20Overview%20-%20FINAL.png?itok=VIpBzg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15394">
            <a:off x="7185041" y="1317320"/>
            <a:ext cx="1832005"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img.static.reliefweb.int/sites/reliefweb.int/files/styles/attachment-large/public/resources-pdf-previews/406736-2015_iraq_humanitarian_needs_overview_0.png?itok=_WtYxAD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724352">
            <a:off x="7322398" y="4242550"/>
            <a:ext cx="1569763" cy="221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5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p:cNvSpPr>
          <p:nvPr>
            <p:ph sz="half" idx="1"/>
          </p:nvPr>
        </p:nvSpPr>
        <p:spPr>
          <a:xfrm>
            <a:off x="395536" y="1340768"/>
            <a:ext cx="3950787" cy="4896544"/>
          </a:xfrm>
        </p:spPr>
        <p:txBody>
          <a:bodyPr>
            <a:noAutofit/>
          </a:bodyPr>
          <a:lstStyle/>
          <a:p>
            <a:pPr marL="0" indent="0" algn="ctr">
              <a:buFont typeface="Arial" charset="0"/>
              <a:buNone/>
              <a:defRPr/>
            </a:pPr>
            <a:r>
              <a:rPr lang="en-US" dirty="0">
                <a:ln w="0"/>
                <a:effectLst>
                  <a:outerShdw blurRad="38100" dist="19050" dir="2700000" algn="tl" rotWithShape="0">
                    <a:schemeClr val="dk1">
                      <a:alpha val="40000"/>
                    </a:schemeClr>
                  </a:outerShdw>
                </a:effectLst>
                <a:cs typeface="Times New Roman" panose="02020603050405020304" pitchFamily="18" charset="0"/>
              </a:rPr>
              <a:t>What are the sources of </a:t>
            </a:r>
          </a:p>
          <a:p>
            <a:pPr marL="0" indent="0" algn="ctr">
              <a:buFont typeface="Arial" charset="0"/>
              <a:buNone/>
              <a:defRPr/>
            </a:pPr>
            <a:r>
              <a:rPr lang="en-US" b="1" i="1" dirty="0">
                <a:ln w="0"/>
                <a:solidFill>
                  <a:srgbClr val="FF0000"/>
                </a:solidFill>
                <a:effectLst>
                  <a:outerShdw blurRad="38100" dist="19050" dir="2700000" algn="tl" rotWithShape="0">
                    <a:schemeClr val="dk1">
                      <a:alpha val="40000"/>
                    </a:schemeClr>
                  </a:outerShdw>
                </a:effectLst>
                <a:cs typeface="Times New Roman" panose="02020603050405020304" pitchFamily="18" charset="0"/>
              </a:rPr>
              <a:t>nutrition information </a:t>
            </a:r>
          </a:p>
          <a:p>
            <a:pPr marL="0" indent="0" algn="ctr">
              <a:buFont typeface="Arial" charset="0"/>
              <a:buNone/>
              <a:defRPr/>
            </a:pPr>
            <a:r>
              <a:rPr lang="en-US" dirty="0">
                <a:ln w="0"/>
                <a:effectLst>
                  <a:outerShdw blurRad="38100" dist="19050" dir="2700000" algn="tl" rotWithShape="0">
                    <a:schemeClr val="dk1">
                      <a:alpha val="40000"/>
                    </a:schemeClr>
                  </a:outerShdw>
                </a:effectLst>
                <a:cs typeface="Times New Roman" panose="02020603050405020304" pitchFamily="18" charset="0"/>
              </a:rPr>
              <a:t>that can be used during Needs Assessment and Analysis phase of the HPC?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7984" y="2276872"/>
            <a:ext cx="4029718" cy="3246477"/>
          </a:xfrm>
          <a:prstGeom prst="rect">
            <a:avLst/>
          </a:prstGeom>
          <a:ln>
            <a:noFill/>
          </a:ln>
          <a:effectLst>
            <a:softEdge rad="112500"/>
          </a:effectLst>
        </p:spPr>
      </p:pic>
    </p:spTree>
    <p:extLst>
      <p:ext uri="{BB962C8B-B14F-4D97-AF65-F5344CB8AC3E}">
        <p14:creationId xmlns:p14="http://schemas.microsoft.com/office/powerpoint/2010/main" val="343579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p:cNvSpPr>
          <p:nvPr>
            <p:ph sz="half" idx="1"/>
          </p:nvPr>
        </p:nvSpPr>
        <p:spPr>
          <a:xfrm>
            <a:off x="405189" y="1845734"/>
            <a:ext cx="3950787" cy="4023360"/>
          </a:xfrm>
        </p:spPr>
        <p:txBody>
          <a:bodyPr>
            <a:noAutofit/>
          </a:bodyPr>
          <a:lstStyle/>
          <a:p>
            <a:pPr marL="0" indent="0" algn="ctr">
              <a:lnSpc>
                <a:spcPct val="90000"/>
              </a:lnSpc>
              <a:buNone/>
              <a:defRPr/>
            </a:pPr>
            <a:endParaRPr lang="en-GB" sz="2000" dirty="0">
              <a:solidFill>
                <a:srgbClr val="FF0000"/>
              </a:solidFill>
              <a:latin typeface="Times New Roman" panose="02020603050405020304" pitchFamily="18" charset="0"/>
              <a:cs typeface="Times New Roman" panose="02020603050405020304" pitchFamily="18" charset="0"/>
            </a:endParaRPr>
          </a:p>
          <a:p>
            <a:pPr marL="0" indent="0" algn="ctr">
              <a:buFont typeface="Arial" charset="0"/>
              <a:buNone/>
              <a:defRPr/>
            </a:pP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What is your role as an IMO </a:t>
            </a:r>
            <a:r>
              <a:rPr lang="en-US">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 the Needs </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Assessment &amp; Analysis phase of the HPC?</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976" y="2060848"/>
            <a:ext cx="4029718" cy="3246477"/>
          </a:xfrm>
          <a:prstGeom prst="rect">
            <a:avLst/>
          </a:prstGeom>
          <a:ln>
            <a:noFill/>
          </a:ln>
          <a:effectLst>
            <a:softEdge rad="112500"/>
          </a:effectLst>
        </p:spPr>
      </p:pic>
    </p:spTree>
    <p:extLst>
      <p:ext uri="{BB962C8B-B14F-4D97-AF65-F5344CB8AC3E}">
        <p14:creationId xmlns:p14="http://schemas.microsoft.com/office/powerpoint/2010/main" val="357882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1124744"/>
            <a:ext cx="8136904" cy="4525963"/>
          </a:xfrm>
          <a:prstGeom prst="rect">
            <a:avLst/>
          </a:prstGeom>
        </p:spPr>
        <p:txBody>
          <a:bodyPr/>
          <a:lstStyle/>
          <a:p>
            <a:pPr marL="0" lvl="0" indent="0" algn="ctr">
              <a:buNone/>
            </a:pPr>
            <a:endParaRPr lang="en-US" sz="2800" dirty="0"/>
          </a:p>
          <a:p>
            <a:pPr marL="0" lvl="0" indent="0" algn="ctr">
              <a:buNone/>
            </a:pPr>
            <a:r>
              <a:rPr lang="en-US" sz="2800" b="1" dirty="0"/>
              <a:t>Nutrition Cluster IMOs have specific roles and responsibilities </a:t>
            </a:r>
            <a:r>
              <a:rPr lang="en-US" sz="2800" b="1" u="sng" dirty="0"/>
              <a:t>regardless of the phase</a:t>
            </a:r>
            <a:r>
              <a:rPr lang="en-US" sz="2800" b="1" dirty="0"/>
              <a:t> – </a:t>
            </a:r>
          </a:p>
          <a:p>
            <a:pPr marL="0" lvl="0" indent="0" algn="ctr">
              <a:buNone/>
            </a:pPr>
            <a:endParaRPr lang="en-US" sz="2800" dirty="0"/>
          </a:p>
          <a:p>
            <a:pPr marL="0" lvl="0" indent="0" algn="ctr">
              <a:buNone/>
            </a:pPr>
            <a:r>
              <a:rPr lang="en-US" sz="2800" dirty="0"/>
              <a:t>To collect and collate assessment reports, disseminate to partners following the analysis and validation conducted by the Assessment TWIG or a cluster coordination team</a:t>
            </a:r>
          </a:p>
          <a:p>
            <a:pPr marL="0" lvl="0" indent="0" algn="ctr">
              <a:buNone/>
            </a:pPr>
            <a:endParaRPr lang="en-US" sz="2800" dirty="0"/>
          </a:p>
          <a:p>
            <a:pPr marL="0" lvl="0" indent="0" algn="ctr">
              <a:buNone/>
            </a:pPr>
            <a:r>
              <a:rPr lang="en-US" sz="2800" dirty="0"/>
              <a:t>Also to establish the surveys database for the cluster</a:t>
            </a:r>
            <a:endParaRPr lang="en-GB" sz="2800" dirty="0"/>
          </a:p>
          <a:p>
            <a:endParaRPr lang="en-GB" sz="2800" dirty="0"/>
          </a:p>
        </p:txBody>
      </p:sp>
    </p:spTree>
    <p:extLst>
      <p:ext uri="{BB962C8B-B14F-4D97-AF65-F5344CB8AC3E}">
        <p14:creationId xmlns:p14="http://schemas.microsoft.com/office/powerpoint/2010/main" val="250657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7544" y="1124744"/>
            <a:ext cx="4109376" cy="5426958"/>
          </a:xfrm>
          <a:prstGeom prst="rect">
            <a:avLst/>
          </a:prstGeom>
        </p:spPr>
      </p:pic>
      <p:pic>
        <p:nvPicPr>
          <p:cNvPr id="6" name="Picture 5"/>
          <p:cNvPicPr>
            <a:picLocks noChangeAspect="1"/>
          </p:cNvPicPr>
          <p:nvPr/>
        </p:nvPicPr>
        <p:blipFill>
          <a:blip r:embed="rId3"/>
          <a:stretch>
            <a:fillRect/>
          </a:stretch>
        </p:blipFill>
        <p:spPr>
          <a:xfrm>
            <a:off x="4716016" y="1060197"/>
            <a:ext cx="3719383" cy="5456088"/>
          </a:xfrm>
          <a:prstGeom prst="rect">
            <a:avLst/>
          </a:prstGeom>
        </p:spPr>
      </p:pic>
    </p:spTree>
    <p:extLst>
      <p:ext uri="{BB962C8B-B14F-4D97-AF65-F5344CB8AC3E}">
        <p14:creationId xmlns:p14="http://schemas.microsoft.com/office/powerpoint/2010/main" val="3540069965"/>
      </p:ext>
    </p:extLst>
  </p:cSld>
  <p:clrMapOvr>
    <a:masterClrMapping/>
  </p:clrMapOvr>
</p:sld>
</file>

<file path=ppt/theme/theme1.xml><?xml version="1.0" encoding="utf-8"?>
<a:theme xmlns:a="http://schemas.openxmlformats.org/drawingml/2006/main" name="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8BD9E51E-9664-4E25-BEB3-8EBE30D25DB5}"/>
    </a:ext>
  </a:extLst>
</a:theme>
</file>

<file path=ppt/theme/theme2.xml><?xml version="1.0" encoding="utf-8"?>
<a:theme xmlns:a="http://schemas.openxmlformats.org/drawingml/2006/main" name="1_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9418077A-119B-4648-8C73-00423E5755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3f51738-d318-4883-9d64-4f0bd0ccc55e" ContentTypeId="0x0101009BA85F8052A6DA4FA3E31FF9F74C6970"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148</Value>
      <Value>10</Value>
      <Value>163</Value>
      <Value>12</Value>
      <Value>3</Value>
      <Value>105</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IMO</TermName>
          <TermId xmlns="http://schemas.microsoft.com/office/infopath/2007/PartnerControls">9411842a-837f-4f81-918e-c4fd3b034dbe</TermId>
        </TermInfo>
      </Terms>
    </TaxKeywordTaxHTField>
    <CategoryDescription xmlns="http://schemas.microsoft.com/sharepoint.v3">IMO - Needs assessment and analysis and IM tools</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EMOPSGCCU-1435067120-17623</_dlc_DocId>
    <_dlc_DocIdUrl xmlns="5858627f-d058-4b92-9b52-677b5fd7d454">
      <Url>https://unicef.sharepoint.com/teams/EMOPS-GCCU/_layouts/15/DocIdRedir.aspx?ID=EMOPSGCCU-1435067120-17623</Url>
      <Description>EMOPSGCCU-1435067120-17623</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BAF4DE-9C13-4144-899D-C079BB49A379}">
  <ds:schemaRefs>
    <ds:schemaRef ds:uri="Microsoft.SharePoint.Taxonomy.ContentTypeSync"/>
  </ds:schemaRefs>
</ds:datastoreItem>
</file>

<file path=customXml/itemProps2.xml><?xml version="1.0" encoding="utf-8"?>
<ds:datastoreItem xmlns:ds="http://schemas.openxmlformats.org/officeDocument/2006/customXml" ds:itemID="{0EAFF6A3-D075-4B32-8125-CA13868A4685}">
  <ds:schemaRefs>
    <ds:schemaRef ds:uri="http://schemas.microsoft.com/sharepoint/events"/>
  </ds:schemaRefs>
</ds:datastoreItem>
</file>

<file path=customXml/itemProps3.xml><?xml version="1.0" encoding="utf-8"?>
<ds:datastoreItem xmlns:ds="http://schemas.openxmlformats.org/officeDocument/2006/customXml" ds:itemID="{2D883D0D-D1CD-48D7-81DB-CB2574E8EE4E}">
  <ds:schemaRefs>
    <ds:schemaRef ds:uri="http://schemas.microsoft.com/office/2006/metadata/customXsn"/>
  </ds:schemaRefs>
</ds:datastoreItem>
</file>

<file path=customXml/itemProps4.xml><?xml version="1.0" encoding="utf-8"?>
<ds:datastoreItem xmlns:ds="http://schemas.openxmlformats.org/officeDocument/2006/customXml" ds:itemID="{C01D0127-7F22-457F-9F7C-21B7EDDE3C87}">
  <ds:schemaRefs>
    <ds:schemaRef ds:uri="http://purl.org/dc/dcmitype/"/>
    <ds:schemaRef ds:uri="5858627f-d058-4b92-9b52-677b5fd7d454"/>
    <ds:schemaRef ds:uri="http://purl.org/dc/terms/"/>
    <ds:schemaRef ds:uri="ca283e0b-db31-4043-a2ef-b80661bf084a"/>
    <ds:schemaRef ds:uri="http://schemas.openxmlformats.org/package/2006/metadata/core-properties"/>
    <ds:schemaRef ds:uri="http://purl.org/dc/elements/1.1/"/>
    <ds:schemaRef ds:uri="http://schemas.microsoft.com/sharepoint/v3"/>
    <ds:schemaRef ds:uri="http://schemas.microsoft.com/office/2006/documentManagement/types"/>
    <ds:schemaRef ds:uri="http://schemas.microsoft.com/sharepoint.v3"/>
    <ds:schemaRef ds:uri="http://schemas.microsoft.com/office/2006/metadata/properties"/>
    <ds:schemaRef ds:uri="http://schemas.microsoft.com/office/infopath/2007/PartnerControls"/>
    <ds:schemaRef ds:uri="a438dd15-07ca-4cdc-82a3-f2206b92025e"/>
    <ds:schemaRef ds:uri="http://schemas.microsoft.com/sharepoint/v4"/>
    <ds:schemaRef ds:uri="http://www.w3.org/XML/1998/namespace"/>
  </ds:schemaRefs>
</ds:datastoreItem>
</file>

<file path=customXml/itemProps5.xml><?xml version="1.0" encoding="utf-8"?>
<ds:datastoreItem xmlns:ds="http://schemas.openxmlformats.org/officeDocument/2006/customXml" ds:itemID="{BD57408E-7297-4D8E-9BB0-DD050112739B}">
  <ds:schemaRefs>
    <ds:schemaRef ds:uri="http://schemas.microsoft.com/sharepoint/v3/contenttype/forms"/>
  </ds:schemaRefs>
</ds:datastoreItem>
</file>

<file path=customXml/itemProps6.xml><?xml version="1.0" encoding="utf-8"?>
<ds:datastoreItem xmlns:ds="http://schemas.openxmlformats.org/officeDocument/2006/customXml" ds:itemID="{31089054-5645-44AA-A27E-8174B69F91BC}"/>
</file>

<file path=docProps/app.xml><?xml version="1.0" encoding="utf-8"?>
<Properties xmlns="http://schemas.openxmlformats.org/officeDocument/2006/extended-properties" xmlns:vt="http://schemas.openxmlformats.org/officeDocument/2006/docPropsVTypes">
  <Template>New_Arial_powerpoint</Template>
  <TotalTime>1003</TotalTime>
  <Words>2481</Words>
  <Application>Microsoft Office PowerPoint</Application>
  <PresentationFormat>On-screen Show (4:3)</PresentationFormat>
  <Paragraphs>215</Paragraphs>
  <Slides>21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Unicode MS</vt:lpstr>
      <vt:lpstr>Calibri</vt:lpstr>
      <vt:lpstr>Times New Roman</vt:lpstr>
      <vt:lpstr>Wingdings</vt:lpstr>
      <vt:lpstr>ヒラギノ角ゴ ProN W3</vt:lpstr>
      <vt:lpstr>RedR Theme - Office</vt:lpstr>
      <vt:lpstr>1_RedR Theme - Office</vt:lpstr>
      <vt:lpstr>PowerPoint Presentation</vt:lpstr>
      <vt:lpstr>Humanitarian Programme Cycle</vt:lpstr>
      <vt:lpstr>The Assessment Framework</vt:lpstr>
      <vt:lpstr>PowerPoint Presentation</vt:lpstr>
      <vt:lpstr>PowerPoint Presentation</vt:lpstr>
      <vt:lpstr>PowerPoint Presentation</vt:lpstr>
      <vt:lpstr>PowerPoint Presentation</vt:lpstr>
      <vt:lpstr>PowerPoint Presentation</vt:lpstr>
      <vt:lpstr>PowerPoint Presentation</vt:lpstr>
      <vt:lpstr>Large-scale national surveys</vt:lpstr>
      <vt:lpstr>Example nutrition status MICS 2003-2009</vt:lpstr>
      <vt:lpstr>Repeated small-scale surveys</vt:lpstr>
      <vt:lpstr>Clinic-based monitoring</vt:lpstr>
      <vt:lpstr>Sentinel sites</vt:lpstr>
      <vt:lpstr>Rapid nutrition assessments / Rapid screenings</vt:lpstr>
      <vt:lpstr>Program / services statistics</vt:lpstr>
      <vt:lpstr>PowerPoint Presentation</vt:lpstr>
      <vt:lpstr>What GNC IM Tools inform the Needs Assessment &amp; Analysis?</vt:lpstr>
      <vt:lpstr>What GNC IM Tools inform the Needs Assessment &amp; Analysis?</vt:lpstr>
      <vt:lpstr>Surveys database</vt:lpstr>
      <vt:lpstr>Survey database activity instructions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Mugadu</dc:creator>
  <cp:keywords>GNC; IMO; Training</cp:keywords>
  <cp:lastModifiedBy>Diogo Loureiro Jurema</cp:lastModifiedBy>
  <cp:revision>77</cp:revision>
  <cp:lastPrinted>2016-08-09T14:17:54Z</cp:lastPrinted>
  <dcterms:created xsi:type="dcterms:W3CDTF">2016-02-17T12:50:41Z</dcterms:created>
  <dcterms:modified xsi:type="dcterms:W3CDTF">2019-11-11T13:37:33Z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133;#GNC|82a4199d-9c93-4d57-833f-59195f986fba;#163;#Training|e274f566-a9bf-4f70-80f5-de4ef515adf5;#105;#IMO|9411842a-837f-4f81-918e-c4fd3b034dbe</vt:lpwstr>
  </property>
  <property fmtid="{D5CDD505-2E9C-101B-9397-08002B2CF9AE}" pid="5" name="Topic">
    <vt:lpwstr>148;#Nutrition preparedness and risk informed programming|4ab365b7-18be-48cf-a866-cdd5f63cb150;#10;#Nutrition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05447825-6ec3-4c96-8c35-b617f370ef79</vt:lpwstr>
  </property>
</Properties>
</file>