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20"/>
  </p:notesMasterIdLst>
  <p:handoutMasterIdLst>
    <p:handoutMasterId r:id="rId21"/>
  </p:handoutMasterIdLst>
  <p:sldIdLst>
    <p:sldId id="259" r:id="rId3"/>
    <p:sldId id="260" r:id="rId4"/>
    <p:sldId id="261" r:id="rId5"/>
    <p:sldId id="291" r:id="rId6"/>
    <p:sldId id="298" r:id="rId7"/>
    <p:sldId id="262" r:id="rId8"/>
    <p:sldId id="287" r:id="rId9"/>
    <p:sldId id="263" r:id="rId10"/>
    <p:sldId id="269" r:id="rId11"/>
    <p:sldId id="272" r:id="rId12"/>
    <p:sldId id="277" r:id="rId13"/>
    <p:sldId id="274" r:id="rId14"/>
    <p:sldId id="278" r:id="rId15"/>
    <p:sldId id="290" r:id="rId16"/>
    <p:sldId id="281" r:id="rId17"/>
    <p:sldId id="283" r:id="rId18"/>
    <p:sldId id="286" r:id="rId19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6240" autoAdjust="0"/>
  </p:normalViewPr>
  <p:slideViewPr>
    <p:cSldViewPr>
      <p:cViewPr varScale="1">
        <p:scale>
          <a:sx n="38" d="100"/>
          <a:sy n="3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6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Relationship Id="rId30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EE8660-2111-4534-85CF-56341CE34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3B62E-7D57-4C48-A980-A49327DEA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2211214-6529-4945-A973-C5CD8E89CE1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D27D7-7B7A-466F-A363-B4D6DF94AB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4A76B-95D5-492A-9227-2C3FAC3A9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9A4B01D-8B55-4A32-8EB0-F94C603026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33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403A2C6-F17D-4FCB-8EEF-4A099DC8AF94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3BBB2B5-8C95-4346-B7F5-C799AAF46B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lvl="2" indent="0">
              <a:buNone/>
            </a:pPr>
            <a:r>
              <a:rPr lang="en-GB" sz="3200" dirty="0" err="1">
                <a:solidFill>
                  <a:prstClr val="black"/>
                </a:solidFill>
              </a:rPr>
              <a:t>Financement</a:t>
            </a:r>
            <a:r>
              <a:rPr lang="en-GB" sz="3200" dirty="0">
                <a:solidFill>
                  <a:prstClr val="black"/>
                </a:solidFill>
              </a:rPr>
              <a:t> des </a:t>
            </a:r>
            <a:r>
              <a:rPr lang="en-GB" sz="3200" dirty="0" err="1">
                <a:solidFill>
                  <a:prstClr val="black"/>
                </a:solidFill>
              </a:rPr>
              <a:t>objectifs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stratégiques</a:t>
            </a:r>
            <a:r>
              <a:rPr lang="en-GB" sz="3200" dirty="0">
                <a:solidFill>
                  <a:prstClr val="black"/>
                </a:solidFill>
              </a:rPr>
              <a:t> et des plans </a:t>
            </a:r>
            <a:r>
              <a:rPr lang="en-GB" sz="3200" dirty="0" err="1">
                <a:solidFill>
                  <a:prstClr val="black"/>
                </a:solidFill>
              </a:rPr>
              <a:t>sectoriels</a:t>
            </a:r>
            <a:r>
              <a:rPr lang="en-GB" sz="3200" dirty="0">
                <a:solidFill>
                  <a:prstClr val="black"/>
                </a:solidFill>
              </a:rPr>
              <a:t>, REMARQUE : Le </a:t>
            </a:r>
            <a:r>
              <a:rPr lang="en-GB" sz="3200" dirty="0" err="1">
                <a:solidFill>
                  <a:prstClr val="black"/>
                </a:solidFill>
              </a:rPr>
              <a:t>financement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est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calculé</a:t>
            </a:r>
            <a:r>
              <a:rPr lang="en-GB" sz="3200" dirty="0">
                <a:solidFill>
                  <a:prstClr val="black"/>
                </a:solidFill>
              </a:rPr>
              <a:t> par </a:t>
            </a:r>
            <a:r>
              <a:rPr lang="en-GB" sz="3200" u="sng" dirty="0">
                <a:solidFill>
                  <a:prstClr val="black"/>
                </a:solidFill>
              </a:rPr>
              <a:t>OS</a:t>
            </a:r>
            <a:r>
              <a:rPr lang="en-GB" sz="3200" dirty="0">
                <a:solidFill>
                  <a:prstClr val="black"/>
                </a:solidFill>
              </a:rPr>
              <a:t> (budget par </a:t>
            </a:r>
            <a:r>
              <a:rPr lang="en-GB" sz="3200" u="sng" dirty="0">
                <a:solidFill>
                  <a:prstClr val="black"/>
                </a:solidFill>
              </a:rPr>
              <a:t>OS </a:t>
            </a:r>
            <a:r>
              <a:rPr lang="en-GB" sz="3200" dirty="0">
                <a:solidFill>
                  <a:prstClr val="black"/>
                </a:solidFill>
              </a:rPr>
              <a:t>!)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prstClr val="black"/>
                </a:solidFill>
              </a:rPr>
              <a:t>Les </a:t>
            </a:r>
            <a:r>
              <a:rPr lang="en-AU" sz="1200" u="sng" dirty="0">
                <a:solidFill>
                  <a:prstClr val="black"/>
                </a:solidFill>
              </a:rPr>
              <a:t>intrants </a:t>
            </a:r>
            <a:r>
              <a:rPr lang="en-AU" sz="1200" dirty="0" err="1">
                <a:solidFill>
                  <a:prstClr val="black"/>
                </a:solidFill>
              </a:rPr>
              <a:t>comprennent</a:t>
            </a:r>
            <a:r>
              <a:rPr lang="en-AU" sz="1200" dirty="0">
                <a:solidFill>
                  <a:prstClr val="black"/>
                </a:solidFill>
              </a:rPr>
              <a:t> </a:t>
            </a:r>
            <a:r>
              <a:rPr lang="en-AU" sz="1200" dirty="0" err="1">
                <a:solidFill>
                  <a:prstClr val="black"/>
                </a:solidFill>
              </a:rPr>
              <a:t>l’achat</a:t>
            </a:r>
            <a:r>
              <a:rPr lang="en-AU" sz="1200" dirty="0">
                <a:solidFill>
                  <a:prstClr val="black"/>
                </a:solidFill>
              </a:rPr>
              <a:t>, le transport et la distribution des </a:t>
            </a:r>
            <a:r>
              <a:rPr lang="en-AU" sz="1200" dirty="0" err="1">
                <a:solidFill>
                  <a:prstClr val="black"/>
                </a:solidFill>
              </a:rPr>
              <a:t>produits</a:t>
            </a:r>
            <a:r>
              <a:rPr lang="en-AU" sz="1200" dirty="0">
                <a:solidFill>
                  <a:prstClr val="black"/>
                </a:solidFill>
              </a:rPr>
              <a:t> </a:t>
            </a:r>
            <a:r>
              <a:rPr lang="en-AU" sz="1200" dirty="0" err="1">
                <a:solidFill>
                  <a:prstClr val="black"/>
                </a:solidFill>
              </a:rPr>
              <a:t>nécessaires</a:t>
            </a:r>
            <a:r>
              <a:rPr lang="en-AU" sz="1200" dirty="0">
                <a:solidFill>
                  <a:prstClr val="black"/>
                </a:solidFill>
              </a:rPr>
              <a:t> à la </a:t>
            </a:r>
            <a:r>
              <a:rPr lang="en-AU" sz="1200" dirty="0" err="1">
                <a:solidFill>
                  <a:prstClr val="black"/>
                </a:solidFill>
              </a:rPr>
              <a:t>mise</a:t>
            </a:r>
            <a:r>
              <a:rPr lang="en-AU" sz="1200" dirty="0">
                <a:solidFill>
                  <a:prstClr val="black"/>
                </a:solidFill>
              </a:rPr>
              <a:t> en </a:t>
            </a:r>
            <a:r>
              <a:rPr lang="en-AU" sz="1200" dirty="0" err="1">
                <a:solidFill>
                  <a:prstClr val="black"/>
                </a:solidFill>
              </a:rPr>
              <a:t>œuvre</a:t>
            </a:r>
            <a:r>
              <a:rPr lang="en-AU" sz="1200" dirty="0">
                <a:solidFill>
                  <a:prstClr val="black"/>
                </a:solidFill>
              </a:rPr>
              <a:t> du programme pour </a:t>
            </a:r>
            <a:r>
              <a:rPr lang="en-AU" sz="1200" dirty="0" err="1">
                <a:solidFill>
                  <a:prstClr val="black"/>
                </a:solidFill>
              </a:rPr>
              <a:t>répondre</a:t>
            </a:r>
            <a:r>
              <a:rPr lang="en-AU" sz="1200" dirty="0">
                <a:solidFill>
                  <a:prstClr val="black"/>
                </a:solidFill>
              </a:rPr>
              <a:t> aux </a:t>
            </a:r>
            <a:r>
              <a:rPr lang="en-AU" sz="1200" dirty="0" err="1">
                <a:solidFill>
                  <a:prstClr val="black"/>
                </a:solidFill>
              </a:rPr>
              <a:t>besoins</a:t>
            </a:r>
            <a:r>
              <a:rPr lang="en-AU" sz="1200" dirty="0">
                <a:solidFill>
                  <a:prstClr val="black"/>
                </a:solidFill>
              </a:rPr>
              <a:t> de la population </a:t>
            </a:r>
            <a:r>
              <a:rPr lang="en-AU" sz="1200" u="sng" dirty="0" err="1">
                <a:solidFill>
                  <a:prstClr val="black"/>
                </a:solidFill>
              </a:rPr>
              <a:t>affectée</a:t>
            </a:r>
            <a:r>
              <a:rPr lang="en-AU" sz="1200" u="sng" dirty="0">
                <a:solidFill>
                  <a:prstClr val="black"/>
                </a:solidFill>
              </a:rPr>
              <a:t>.</a:t>
            </a:r>
          </a:p>
          <a:p>
            <a:endParaRPr lang="en-GB" dirty="0"/>
          </a:p>
          <a:p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est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l'aptitude</a:t>
            </a:r>
            <a:r>
              <a:rPr lang="en-US" sz="1200" dirty="0">
                <a:solidFill>
                  <a:prstClr val="black"/>
                </a:solidFill>
              </a:rPr>
              <a:t> des </a:t>
            </a:r>
            <a:r>
              <a:rPr lang="en-US" sz="1200" dirty="0" err="1">
                <a:solidFill>
                  <a:prstClr val="black"/>
                </a:solidFill>
              </a:rPr>
              <a:t>individus</a:t>
            </a:r>
            <a:r>
              <a:rPr lang="en-US" sz="1200" dirty="0">
                <a:solidFill>
                  <a:prstClr val="black"/>
                </a:solidFill>
              </a:rPr>
              <a:t>, des institutions et des </a:t>
            </a:r>
            <a:r>
              <a:rPr lang="en-US" sz="1200" dirty="0" err="1">
                <a:solidFill>
                  <a:prstClr val="black"/>
                </a:solidFill>
              </a:rPr>
              <a:t>sociétés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d'agir</a:t>
            </a:r>
            <a:r>
              <a:rPr lang="en-US" sz="1200" dirty="0">
                <a:solidFill>
                  <a:prstClr val="black"/>
                </a:solidFill>
              </a:rPr>
              <a:t>, de </a:t>
            </a:r>
            <a:r>
              <a:rPr lang="en-US" sz="1200" dirty="0" err="1">
                <a:solidFill>
                  <a:prstClr val="black"/>
                </a:solidFill>
              </a:rPr>
              <a:t>résoudre</a:t>
            </a:r>
            <a:r>
              <a:rPr lang="en-US" sz="1200" dirty="0">
                <a:solidFill>
                  <a:prstClr val="black"/>
                </a:solidFill>
              </a:rPr>
              <a:t> les </a:t>
            </a:r>
            <a:r>
              <a:rPr lang="en-US" sz="1200" dirty="0" err="1">
                <a:solidFill>
                  <a:prstClr val="black"/>
                </a:solidFill>
              </a:rPr>
              <a:t>problèmes</a:t>
            </a:r>
            <a:r>
              <a:rPr lang="en-US" sz="1200" dirty="0">
                <a:solidFill>
                  <a:prstClr val="black"/>
                </a:solidFill>
              </a:rPr>
              <a:t> et de fixer et </a:t>
            </a:r>
            <a:r>
              <a:rPr lang="en-US" sz="1200" dirty="0" err="1">
                <a:solidFill>
                  <a:prstClr val="black"/>
                </a:solidFill>
              </a:rPr>
              <a:t>atteindre</a:t>
            </a:r>
            <a:r>
              <a:rPr lang="en-US" sz="1200" dirty="0">
                <a:solidFill>
                  <a:prstClr val="black"/>
                </a:solidFill>
              </a:rPr>
              <a:t> des </a:t>
            </a:r>
            <a:r>
              <a:rPr lang="en-US" sz="1200" dirty="0" err="1">
                <a:solidFill>
                  <a:prstClr val="black"/>
                </a:solidFill>
              </a:rPr>
              <a:t>objectifs</a:t>
            </a:r>
            <a:r>
              <a:rPr lang="en-US" sz="1200" dirty="0">
                <a:solidFill>
                  <a:prstClr val="black"/>
                </a:solidFill>
              </a:rPr>
              <a:t> de </a:t>
            </a:r>
            <a:r>
              <a:rPr lang="en-US" sz="1200" dirty="0" err="1">
                <a:solidFill>
                  <a:prstClr val="black"/>
                </a:solidFill>
              </a:rPr>
              <a:t>manière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u="sng" dirty="0" err="1">
                <a:solidFill>
                  <a:prstClr val="black"/>
                </a:solidFill>
              </a:rPr>
              <a:t>perenne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3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>
              <a:latin typeface="Arial" charset="0"/>
              <a:ea typeface="MS PGothic" pitchFamily="34" charset="-128"/>
              <a:cs typeface="MS PGothic" pitchFamily="34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8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8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5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pitchFamily="34" charset="-128"/>
                <a:cs typeface="MS PGothic" pitchFamily="34" charset="-128"/>
              </a:rPr>
              <a:t>Il </a:t>
            </a:r>
            <a:r>
              <a:rPr lang="en-US" dirty="0" err="1">
                <a:latin typeface="Arial" charset="0"/>
                <a:ea typeface="MS PGothic" pitchFamily="34" charset="-128"/>
                <a:cs typeface="MS PGothic" pitchFamily="34" charset="-128"/>
              </a:rPr>
              <a:t>est</a:t>
            </a:r>
            <a:r>
              <a:rPr lang="en-US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dirty="0" err="1">
                <a:latin typeface="Arial" charset="0"/>
                <a:ea typeface="MS PGothic" pitchFamily="34" charset="-128"/>
                <a:cs typeface="MS PGothic" pitchFamily="34" charset="-128"/>
              </a:rPr>
              <a:t>géré</a:t>
            </a:r>
            <a:r>
              <a:rPr lang="en-US" dirty="0">
                <a:latin typeface="Arial" charset="0"/>
                <a:ea typeface="MS PGothic" pitchFamily="34" charset="-128"/>
                <a:cs typeface="MS PGothic" pitchFamily="34" charset="-128"/>
              </a:rPr>
              <a:t> par le </a:t>
            </a:r>
            <a:r>
              <a:rPr lang="en-US" dirty="0" err="1">
                <a:latin typeface="Arial" charset="0"/>
                <a:ea typeface="MS PGothic" pitchFamily="34" charset="-128"/>
                <a:cs typeface="MS PGothic" pitchFamily="34" charset="-128"/>
              </a:rPr>
              <a:t>coordonnateur</a:t>
            </a:r>
            <a:r>
              <a:rPr lang="en-US" dirty="0">
                <a:latin typeface="Arial" charset="0"/>
                <a:ea typeface="MS PGothic" pitchFamily="34" charset="-128"/>
                <a:cs typeface="MS PGothic" pitchFamily="34" charset="-128"/>
              </a:rPr>
              <a:t> des </a:t>
            </a:r>
            <a:r>
              <a:rPr lang="en-US" dirty="0" err="1">
                <a:latin typeface="Arial" charset="0"/>
                <a:ea typeface="MS PGothic" pitchFamily="34" charset="-128"/>
                <a:cs typeface="MS PGothic" pitchFamily="34" charset="-128"/>
              </a:rPr>
              <a:t>réponses</a:t>
            </a:r>
            <a:r>
              <a:rPr lang="en-US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dirty="0" err="1">
                <a:latin typeface="Arial" charset="0"/>
                <a:ea typeface="MS PGothic" pitchFamily="34" charset="-128"/>
                <a:cs typeface="MS PGothic" pitchFamily="34" charset="-128"/>
              </a:rPr>
              <a:t>d'urgence</a:t>
            </a:r>
            <a:r>
              <a:rPr lang="en-US" dirty="0">
                <a:latin typeface="Arial" charset="0"/>
                <a:ea typeface="MS PGothic" pitchFamily="34" charset="-128"/>
                <a:cs typeface="MS PGothic" pitchFamily="34" charset="-128"/>
              </a:rPr>
              <a:t> (ERC) en consultation avec les </a:t>
            </a:r>
            <a:r>
              <a:rPr lang="en-US" dirty="0" err="1">
                <a:latin typeface="Arial" charset="0"/>
                <a:ea typeface="MS PGothic" pitchFamily="34" charset="-128"/>
                <a:cs typeface="MS PGothic" pitchFamily="34" charset="-128"/>
              </a:rPr>
              <a:t>organismes</a:t>
            </a:r>
            <a:r>
              <a:rPr lang="en-US" dirty="0">
                <a:latin typeface="Arial" charset="0"/>
                <a:ea typeface="MS PGothic" pitchFamily="34" charset="-128"/>
                <a:cs typeface="MS PGothic" pitchFamily="34" charset="-128"/>
              </a:rPr>
              <a:t> des CLA (</a:t>
            </a:r>
            <a:r>
              <a:rPr lang="en-US" dirty="0" err="1">
                <a:latin typeface="Arial" charset="0"/>
                <a:ea typeface="MS PGothic" pitchFamily="34" charset="-128"/>
                <a:cs typeface="MS PGothic" pitchFamily="34" charset="-128"/>
              </a:rPr>
              <a:t>organismes</a:t>
            </a:r>
            <a:r>
              <a:rPr lang="en-US" dirty="0">
                <a:latin typeface="Arial" charset="0"/>
                <a:ea typeface="MS PGothic" pitchFamily="34" charset="-128"/>
                <a:cs typeface="MS PGothic" pitchFamily="34" charset="-128"/>
              </a:rPr>
              <a:t> chefs de file des clusters) et les CH.</a:t>
            </a:r>
          </a:p>
          <a:p>
            <a:pPr eaLnBrk="1" hangingPunct="1"/>
            <a:endParaRPr lang="en-US" dirty="0">
              <a:latin typeface="Arial" charset="0"/>
              <a:ea typeface="MS PGothic" pitchFamily="34" charset="-128"/>
              <a:cs typeface="MS PGothic" pitchFamily="34" charset="-128"/>
            </a:endParaRPr>
          </a:p>
          <a:p>
            <a:pPr eaLnBrk="1" hangingPunct="1"/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Notez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que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l’interdiction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faite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aux ONG de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recevoir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des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fonds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directement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du FCIU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n’est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pas </a:t>
            </a:r>
            <a:r>
              <a:rPr lang="ja-JP" altLang="en-US" sz="1300">
                <a:latin typeface="Arial" charset="0"/>
                <a:ea typeface="MS PGothic" pitchFamily="34" charset="-128"/>
                <a:cs typeface="MS PGothic" pitchFamily="34" charset="-128"/>
              </a:rPr>
              <a:t>une idée</a:t>
            </a:r>
            <a:r>
              <a:rPr lang="en-US" altLang="ja-JP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ja-JP" sz="1300" u="sng" dirty="0" err="1">
                <a:latin typeface="Arial" charset="0"/>
                <a:ea typeface="MS PGothic" pitchFamily="34" charset="-128"/>
                <a:cs typeface="MS PGothic" pitchFamily="34" charset="-128"/>
              </a:rPr>
              <a:t>d’O</a:t>
            </a:r>
            <a:r>
              <a:rPr lang="en-US" altLang="ja-JP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CHA</a:t>
            </a:r>
            <a:endParaRPr lang="en-US" altLang="ja-JP" sz="1300" dirty="0">
              <a:latin typeface="Arial" charset="0"/>
              <a:ea typeface="MS PGothic" pitchFamily="34" charset="-128"/>
              <a:cs typeface="MS PGothic" pitchFamily="34" charset="-128"/>
            </a:endParaRPr>
          </a:p>
          <a:p>
            <a:pPr eaLnBrk="1" hangingPunct="1"/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Elle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est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issue d’un bloc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d’États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membres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à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l’Assemblée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générale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et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est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probablement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liée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à un malaise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général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entre les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gouvernements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de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certains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États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membres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quant au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rôle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des ONG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dans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les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secours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et le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développement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.  </a:t>
            </a:r>
          </a:p>
          <a:p>
            <a:pPr eaLnBrk="1" hangingPunct="1"/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Peut-être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faudrait-il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l'examiner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lors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de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l'évaluation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du FCIU - la modification de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l'Assemblée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générale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modifie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ses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propres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300" dirty="0" err="1">
                <a:latin typeface="Arial" charset="0"/>
                <a:ea typeface="MS PGothic" pitchFamily="34" charset="-128"/>
                <a:cs typeface="MS PGothic" pitchFamily="34" charset="-128"/>
              </a:rPr>
              <a:t>résolutions</a:t>
            </a:r>
            <a:r>
              <a:rPr lang="en-US" sz="1300" dirty="0">
                <a:latin typeface="Arial" charset="0"/>
                <a:ea typeface="MS PGothic" pitchFamily="34" charset="-128"/>
                <a:cs typeface="MS PGothic" pitchFamily="34" charset="-128"/>
              </a:rPr>
              <a:t>.</a:t>
            </a:r>
            <a:endParaRPr lang="en-GB" sz="1300" dirty="0">
              <a:latin typeface="Arial" charset="0"/>
              <a:ea typeface="MS PGothic" pitchFamily="34" charset="-128"/>
              <a:cs typeface="MS PGothic" pitchFamily="34" charset="-128"/>
            </a:endParaRPr>
          </a:p>
          <a:p>
            <a:pPr eaLnBrk="1" hangingPunct="1"/>
            <a:endParaRPr lang="en-GB" dirty="0">
              <a:latin typeface="Arial" charset="0"/>
              <a:ea typeface="MS PGothic" pitchFamily="34" charset="-128"/>
              <a:cs typeface="MS PGothic" pitchFamily="34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3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338">
              <a:defRPr/>
            </a:pPr>
            <a:r>
              <a:rPr lang="en-US" sz="1300" dirty="0"/>
              <a:t>Le </a:t>
            </a:r>
            <a:r>
              <a:rPr lang="en-US" sz="1300" u="sng" dirty="0"/>
              <a:t>CCN</a:t>
            </a:r>
            <a:r>
              <a:rPr lang="en-US" sz="1300" dirty="0"/>
              <a:t> a la </a:t>
            </a:r>
            <a:r>
              <a:rPr lang="en-US" sz="1300" dirty="0" err="1"/>
              <a:t>responsabilité</a:t>
            </a:r>
            <a:r>
              <a:rPr lang="en-US" sz="1300" dirty="0"/>
              <a:t> </a:t>
            </a:r>
            <a:r>
              <a:rPr lang="en-US" sz="1300" dirty="0" err="1"/>
              <a:t>primordiale</a:t>
            </a:r>
            <a:r>
              <a:rPr lang="en-US" sz="1300" dirty="0"/>
              <a:t> de </a:t>
            </a:r>
            <a:r>
              <a:rPr lang="en-US" sz="1300" dirty="0" err="1"/>
              <a:t>s’assurer</a:t>
            </a:r>
            <a:r>
              <a:rPr lang="en-US" sz="1300" dirty="0"/>
              <a:t> </a:t>
            </a:r>
            <a:r>
              <a:rPr lang="en-US" sz="1300" dirty="0" err="1"/>
              <a:t>que</a:t>
            </a:r>
            <a:r>
              <a:rPr lang="en-US" sz="1300" dirty="0"/>
              <a:t> le cluster </a:t>
            </a:r>
            <a:r>
              <a:rPr lang="en-US" sz="1300" dirty="0" err="1"/>
              <a:t>mobilise</a:t>
            </a:r>
            <a:r>
              <a:rPr lang="en-US" sz="1300" dirty="0"/>
              <a:t> le </a:t>
            </a:r>
            <a:r>
              <a:rPr lang="en-US" sz="1300" dirty="0" err="1"/>
              <a:t>financement</a:t>
            </a:r>
            <a:r>
              <a:rPr lang="en-US" sz="1300" dirty="0"/>
              <a:t> </a:t>
            </a:r>
            <a:r>
              <a:rPr lang="en-US" sz="1300" dirty="0" err="1"/>
              <a:t>nécessaire</a:t>
            </a:r>
            <a:r>
              <a:rPr lang="en-US" sz="1300" dirty="0"/>
              <a:t> pour </a:t>
            </a:r>
            <a:r>
              <a:rPr lang="en-US" sz="1300" dirty="0" err="1"/>
              <a:t>répondre</a:t>
            </a:r>
            <a:r>
              <a:rPr lang="en-US" sz="1300" dirty="0"/>
              <a:t> aux </a:t>
            </a:r>
            <a:r>
              <a:rPr lang="en-US" sz="1300" dirty="0" err="1"/>
              <a:t>besoins</a:t>
            </a:r>
            <a:r>
              <a:rPr lang="en-US" sz="1300" dirty="0"/>
              <a:t> </a:t>
            </a:r>
            <a:r>
              <a:rPr lang="en-US" sz="1300" dirty="0" err="1"/>
              <a:t>prioritaires</a:t>
            </a:r>
            <a:r>
              <a:rPr lang="en-US" sz="1300" dirty="0"/>
              <a:t> en </a:t>
            </a:r>
            <a:r>
              <a:rPr lang="en-US" sz="1300" dirty="0" err="1"/>
              <a:t>matière</a:t>
            </a:r>
            <a:r>
              <a:rPr lang="en-US" sz="1300" dirty="0"/>
              <a:t> de nutrition </a:t>
            </a:r>
            <a:r>
              <a:rPr lang="en-US" sz="1300" dirty="0" err="1"/>
              <a:t>dans</a:t>
            </a:r>
            <a:r>
              <a:rPr lang="en-US" sz="1300" dirty="0"/>
              <a:t> les situations </a:t>
            </a:r>
            <a:r>
              <a:rPr lang="en-US" sz="1300" dirty="0" err="1"/>
              <a:t>d’urgence</a:t>
            </a:r>
            <a:r>
              <a:rPr lang="en-US" sz="1300" dirty="0"/>
              <a:t>.  Le </a:t>
            </a:r>
            <a:r>
              <a:rPr lang="en-US" sz="1300" u="sng" dirty="0"/>
              <a:t>CCN </a:t>
            </a:r>
            <a:r>
              <a:rPr lang="en-US" sz="1300" dirty="0" err="1"/>
              <a:t>doit</a:t>
            </a:r>
            <a:r>
              <a:rPr lang="en-US" sz="1300" dirty="0"/>
              <a:t> </a:t>
            </a:r>
            <a:r>
              <a:rPr lang="en-US" sz="1300" dirty="0" err="1"/>
              <a:t>avoir</a:t>
            </a:r>
            <a:r>
              <a:rPr lang="en-US" sz="1300" dirty="0"/>
              <a:t> </a:t>
            </a:r>
            <a:r>
              <a:rPr lang="en-US" sz="1300" dirty="0" err="1"/>
              <a:t>une</a:t>
            </a:r>
            <a:r>
              <a:rPr lang="en-US" sz="1300" dirty="0"/>
              <a:t> </a:t>
            </a:r>
            <a:r>
              <a:rPr lang="en-US" sz="1300" dirty="0" err="1"/>
              <a:t>vue</a:t>
            </a:r>
            <a:r>
              <a:rPr lang="en-US" sz="1300" dirty="0"/>
              <a:t> </a:t>
            </a:r>
            <a:r>
              <a:rPr lang="en-US" sz="1300" dirty="0" err="1"/>
              <a:t>d’ensemble</a:t>
            </a:r>
            <a:r>
              <a:rPr lang="en-US" sz="1300" dirty="0"/>
              <a:t> des </a:t>
            </a:r>
            <a:r>
              <a:rPr lang="en-US" sz="1300" dirty="0" err="1"/>
              <a:t>besoins</a:t>
            </a:r>
            <a:r>
              <a:rPr lang="en-US" sz="1300" dirty="0"/>
              <a:t> en </a:t>
            </a:r>
            <a:r>
              <a:rPr lang="en-US" sz="1300" dirty="0" err="1"/>
              <a:t>financement</a:t>
            </a:r>
            <a:r>
              <a:rPr lang="en-US" sz="1300" dirty="0"/>
              <a:t> pour </a:t>
            </a:r>
            <a:r>
              <a:rPr lang="en-US" sz="1300" dirty="0" err="1"/>
              <a:t>réaliser</a:t>
            </a:r>
            <a:r>
              <a:rPr lang="en-US" sz="1300" dirty="0"/>
              <a:t> le plan de </a:t>
            </a:r>
            <a:r>
              <a:rPr lang="en-US" sz="1300" dirty="0" err="1"/>
              <a:t>réponse</a:t>
            </a:r>
            <a:r>
              <a:rPr lang="en-US" sz="1300" dirty="0"/>
              <a:t> </a:t>
            </a:r>
            <a:r>
              <a:rPr lang="en-US" sz="1300" dirty="0" err="1"/>
              <a:t>stratégique</a:t>
            </a:r>
            <a:r>
              <a:rPr lang="en-US" sz="13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195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300"/>
              <a:t>Manuel du NCC, Chapitre 8.3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4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3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227814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noFill/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7243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2590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6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3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4443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0920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2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7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7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9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98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370832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729"/>
            <a:ext cx="9144000" cy="1143000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59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1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11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6525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6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3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/nutritionclust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en-US" dirty="0"/>
              <a:t>2.5 </a:t>
            </a:r>
            <a:r>
              <a:rPr lang="en-US" dirty="0" err="1"/>
              <a:t>Mobilisation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br>
              <a:rPr lang="en-US" dirty="0"/>
            </a:br>
            <a:r>
              <a:rPr lang="en-US" sz="3600" dirty="0" err="1"/>
              <a:t>Financement</a:t>
            </a:r>
            <a:r>
              <a:rPr lang="en-US" sz="3600" dirty="0"/>
              <a:t> </a:t>
            </a:r>
            <a:r>
              <a:rPr lang="en-US" sz="3600" dirty="0" err="1"/>
              <a:t>Humanitaire</a:t>
            </a:r>
            <a:r>
              <a:rPr lang="en-US" sz="3600" dirty="0"/>
              <a:t>, </a:t>
            </a:r>
            <a:r>
              <a:rPr lang="en-US" sz="3600" dirty="0" err="1"/>
              <a:t>approvisionnement</a:t>
            </a:r>
            <a:r>
              <a:rPr lang="en-US" sz="3600" dirty="0"/>
              <a:t> et </a:t>
            </a:r>
            <a:r>
              <a:rPr lang="en-US" sz="3600" dirty="0" err="1"/>
              <a:t>ressources</a:t>
            </a:r>
            <a:r>
              <a:rPr lang="en-US" sz="3600" dirty="0"/>
              <a:t> </a:t>
            </a:r>
            <a:r>
              <a:rPr lang="en-US" sz="3600" dirty="0" err="1"/>
              <a:t>humaines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7718" y="4365104"/>
            <a:ext cx="2324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Travail de Groupe : Approvisionnement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95536" y="2315442"/>
            <a:ext cx="8075240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1088"/>
            <a:ext cx="238125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651456"/>
            <a:ext cx="63367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Rapport </a:t>
            </a:r>
            <a:r>
              <a:rPr lang="en-AU" sz="2400" dirty="0"/>
              <a:t>du </a:t>
            </a:r>
            <a:r>
              <a:rPr lang="en-AU" sz="2400" dirty="0" err="1"/>
              <a:t>groupe</a:t>
            </a:r>
            <a:r>
              <a:rPr lang="en-AU" sz="2400" dirty="0"/>
              <a:t> </a:t>
            </a:r>
            <a:r>
              <a:rPr lang="en-AU" sz="2400" dirty="0" err="1"/>
              <a:t>d'approvisionnement</a:t>
            </a:r>
            <a:endParaRPr lang="en-AU" sz="2400" dirty="0"/>
          </a:p>
          <a:p>
            <a:endParaRPr lang="en-AU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Définir</a:t>
            </a:r>
            <a:r>
              <a:rPr lang="en-GB" sz="2400" dirty="0"/>
              <a:t> </a:t>
            </a:r>
            <a:r>
              <a:rPr lang="en-GB" sz="2400" dirty="0" err="1"/>
              <a:t>quels</a:t>
            </a:r>
            <a:r>
              <a:rPr lang="en-GB" sz="2400" dirty="0"/>
              <a:t> </a:t>
            </a:r>
            <a:r>
              <a:rPr lang="en-GB" sz="2400" dirty="0" err="1"/>
              <a:t>sont</a:t>
            </a:r>
            <a:r>
              <a:rPr lang="en-GB" sz="2400" dirty="0"/>
              <a:t> le plus </a:t>
            </a:r>
            <a:r>
              <a:rPr lang="en-GB" sz="2400" dirty="0" err="1"/>
              <a:t>souvent</a:t>
            </a:r>
            <a:r>
              <a:rPr lang="en-GB" sz="2400" dirty="0"/>
              <a:t> les </a:t>
            </a:r>
            <a:r>
              <a:rPr lang="en-GB" sz="2400" dirty="0" err="1"/>
              <a:t>intrants</a:t>
            </a:r>
            <a:r>
              <a:rPr lang="en-GB" sz="2400" dirty="0"/>
              <a:t> </a:t>
            </a:r>
            <a:r>
              <a:rPr lang="en-GB" sz="2400" dirty="0" err="1"/>
              <a:t>nécessaires</a:t>
            </a:r>
            <a:r>
              <a:rPr lang="en-GB" sz="2400" dirty="0"/>
              <a:t> en </a:t>
            </a:r>
            <a:r>
              <a:rPr lang="en-GB" sz="2400" dirty="0" err="1"/>
              <a:t>cas</a:t>
            </a:r>
            <a:r>
              <a:rPr lang="en-GB" sz="2400" dirty="0"/>
              <a:t> </a:t>
            </a:r>
            <a:r>
              <a:rPr lang="en-GB" sz="2400" dirty="0" err="1"/>
              <a:t>d’urgence</a:t>
            </a:r>
            <a:r>
              <a:rPr lang="en-GB" sz="2400" dirty="0"/>
              <a:t> </a:t>
            </a:r>
            <a:r>
              <a:rPr lang="en-GB" sz="2400" dirty="0" err="1"/>
              <a:t>nutritionnelle</a:t>
            </a:r>
            <a:r>
              <a:rPr lang="en-GB" sz="2400" dirty="0"/>
              <a:t> 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Quel</a:t>
            </a:r>
            <a:r>
              <a:rPr lang="en-GB" sz="2400" dirty="0"/>
              <a:t> </a:t>
            </a:r>
            <a:r>
              <a:rPr lang="en-GB" sz="2400" dirty="0" err="1"/>
              <a:t>est</a:t>
            </a:r>
            <a:r>
              <a:rPr lang="en-GB" sz="2400" dirty="0"/>
              <a:t> le </a:t>
            </a:r>
            <a:r>
              <a:rPr lang="en-GB" sz="2400" dirty="0" err="1"/>
              <a:t>rôle</a:t>
            </a:r>
            <a:r>
              <a:rPr lang="en-GB" sz="2400" dirty="0"/>
              <a:t> du </a:t>
            </a:r>
            <a:r>
              <a:rPr lang="en-GB" sz="2400" dirty="0" err="1"/>
              <a:t>coordinateur</a:t>
            </a:r>
            <a:r>
              <a:rPr lang="en-GB" sz="2400" dirty="0"/>
              <a:t> du cluster </a:t>
            </a:r>
            <a:r>
              <a:rPr lang="en-GB" sz="2400" dirty="0" err="1"/>
              <a:t>sous</a:t>
            </a:r>
            <a:r>
              <a:rPr lang="en-GB" sz="2400" dirty="0"/>
              <a:t>-national/des </a:t>
            </a:r>
            <a:r>
              <a:rPr lang="en-GB" sz="2400" dirty="0" err="1"/>
              <a:t>partenaires</a:t>
            </a:r>
            <a:r>
              <a:rPr lang="en-GB" sz="2400" dirty="0"/>
              <a:t> en </a:t>
            </a:r>
            <a:r>
              <a:rPr lang="en-GB" sz="2400" dirty="0" err="1"/>
              <a:t>ce</a:t>
            </a:r>
            <a:r>
              <a:rPr lang="en-GB" sz="2400" dirty="0"/>
              <a:t> qui </a:t>
            </a:r>
            <a:r>
              <a:rPr lang="en-GB" sz="2400" dirty="0" err="1"/>
              <a:t>concerne</a:t>
            </a:r>
            <a:r>
              <a:rPr lang="en-GB" sz="2400" dirty="0"/>
              <a:t> </a:t>
            </a:r>
            <a:r>
              <a:rPr lang="en-GB" sz="2400" dirty="0" err="1"/>
              <a:t>ces</a:t>
            </a:r>
            <a:r>
              <a:rPr lang="en-GB" sz="2400" dirty="0"/>
              <a:t> </a:t>
            </a:r>
            <a:r>
              <a:rPr lang="en-GB" sz="2400" dirty="0" err="1"/>
              <a:t>intrants</a:t>
            </a:r>
            <a:r>
              <a:rPr lang="en-GB" sz="2400" dirty="0"/>
              <a:t> 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Comment </a:t>
            </a:r>
            <a:r>
              <a:rPr lang="en-GB" sz="2400" dirty="0" err="1"/>
              <a:t>pouvons</a:t>
            </a:r>
            <a:r>
              <a:rPr lang="en-GB" sz="2400" dirty="0"/>
              <a:t>-nous nous </a:t>
            </a:r>
            <a:r>
              <a:rPr lang="en-GB" sz="2400" dirty="0" err="1"/>
              <a:t>préparer</a:t>
            </a:r>
            <a:r>
              <a:rPr lang="en-GB" sz="2400" dirty="0"/>
              <a:t> à </a:t>
            </a:r>
            <a:r>
              <a:rPr lang="en-GB" sz="2400" dirty="0" err="1"/>
              <a:t>ce</a:t>
            </a:r>
            <a:r>
              <a:rPr lang="en-GB" sz="2400" dirty="0"/>
              <a:t> type de mobilisation de </a:t>
            </a:r>
            <a:r>
              <a:rPr lang="en-GB" sz="2400" dirty="0" err="1"/>
              <a:t>ressources</a:t>
            </a:r>
            <a:r>
              <a:rPr lang="en-GB" sz="2400" dirty="0"/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314808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Intrants</a:t>
            </a:r>
            <a:r>
              <a:rPr lang="en-GB" dirty="0"/>
              <a:t> types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96752"/>
            <a:ext cx="8229600" cy="5589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 err="1"/>
              <a:t>Intrants</a:t>
            </a:r>
            <a:r>
              <a:rPr lang="en-GB" sz="2800" dirty="0"/>
              <a:t> :</a:t>
            </a:r>
          </a:p>
          <a:p>
            <a:pPr>
              <a:buFontTx/>
              <a:buChar char="-"/>
            </a:pPr>
            <a:r>
              <a:rPr lang="en-GB" sz="2800" dirty="0" err="1"/>
              <a:t>Traiter</a:t>
            </a:r>
            <a:r>
              <a:rPr lang="en-GB" sz="2800" dirty="0"/>
              <a:t> et/</a:t>
            </a:r>
            <a:r>
              <a:rPr lang="en-GB" sz="2800" dirty="0" err="1"/>
              <a:t>ou</a:t>
            </a:r>
            <a:r>
              <a:rPr lang="en-GB" sz="2800" dirty="0"/>
              <a:t> </a:t>
            </a:r>
            <a:r>
              <a:rPr lang="en-GB" sz="2800" dirty="0" err="1"/>
              <a:t>prévenir</a:t>
            </a:r>
            <a:r>
              <a:rPr lang="en-GB" sz="2800" dirty="0"/>
              <a:t> la MAS et la MAM ; 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Tx/>
              <a:buChar char="-"/>
            </a:pPr>
            <a:r>
              <a:rPr lang="en-GB" sz="2800" dirty="0" err="1"/>
              <a:t>Traiter</a:t>
            </a:r>
            <a:r>
              <a:rPr lang="en-GB" sz="2800" dirty="0"/>
              <a:t> et/</a:t>
            </a:r>
            <a:r>
              <a:rPr lang="en-GB" sz="2800" dirty="0" err="1"/>
              <a:t>ou</a:t>
            </a:r>
            <a:r>
              <a:rPr lang="en-GB" sz="2800" dirty="0"/>
              <a:t> </a:t>
            </a:r>
            <a:r>
              <a:rPr lang="en-GB" sz="2800" dirty="0" err="1"/>
              <a:t>prévenir</a:t>
            </a:r>
            <a:r>
              <a:rPr lang="en-GB" sz="2800" dirty="0"/>
              <a:t> les </a:t>
            </a:r>
            <a:r>
              <a:rPr lang="en-GB" sz="2800" dirty="0" err="1"/>
              <a:t>carences</a:t>
            </a:r>
            <a:r>
              <a:rPr lang="en-GB" sz="2800" dirty="0"/>
              <a:t> en </a:t>
            </a:r>
            <a:r>
              <a:rPr lang="en-GB" sz="2800" dirty="0" err="1"/>
              <a:t>micronutriments</a:t>
            </a:r>
            <a:r>
              <a:rPr lang="en-GB" sz="2800" dirty="0"/>
              <a:t> (</a:t>
            </a:r>
            <a:r>
              <a:rPr lang="en-GB" sz="2800" dirty="0" err="1"/>
              <a:t>fer</a:t>
            </a:r>
            <a:r>
              <a:rPr lang="en-GB" sz="2800" dirty="0"/>
              <a:t>/</a:t>
            </a:r>
            <a:r>
              <a:rPr lang="en-GB" sz="2800" dirty="0" err="1"/>
              <a:t>acide</a:t>
            </a:r>
            <a:r>
              <a:rPr lang="en-GB" sz="2800" dirty="0"/>
              <a:t> </a:t>
            </a:r>
            <a:r>
              <a:rPr lang="en-GB" sz="2800" dirty="0" err="1"/>
              <a:t>folique</a:t>
            </a:r>
            <a:r>
              <a:rPr lang="en-GB" sz="2800" dirty="0"/>
              <a:t>, complexes </a:t>
            </a:r>
            <a:r>
              <a:rPr lang="en-GB" sz="2800" dirty="0" err="1"/>
              <a:t>multivitaminés</a:t>
            </a:r>
            <a:r>
              <a:rPr lang="en-GB" sz="2800" dirty="0"/>
              <a:t>, UNIMAP, </a:t>
            </a:r>
            <a:r>
              <a:rPr lang="en-GB" sz="2800" dirty="0" err="1"/>
              <a:t>vit.A</a:t>
            </a:r>
            <a:r>
              <a:rPr lang="en-GB" sz="2800" dirty="0"/>
              <a:t>, etc.) ;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Tx/>
              <a:buChar char="-"/>
            </a:pPr>
            <a:r>
              <a:rPr lang="en-GB" sz="2800" dirty="0" err="1"/>
              <a:t>Répondre</a:t>
            </a:r>
            <a:r>
              <a:rPr lang="en-GB" sz="2800" dirty="0"/>
              <a:t> aux </a:t>
            </a:r>
            <a:r>
              <a:rPr lang="en-GB" sz="2800" dirty="0" err="1"/>
              <a:t>besoins</a:t>
            </a:r>
            <a:r>
              <a:rPr lang="en-GB" sz="2800" dirty="0"/>
              <a:t> en ANJE-U (kits </a:t>
            </a:r>
            <a:r>
              <a:rPr lang="en-GB" sz="2800" dirty="0" err="1"/>
              <a:t>d’hygiène</a:t>
            </a:r>
            <a:r>
              <a:rPr lang="en-GB" sz="2800" dirty="0"/>
              <a:t>, kits </a:t>
            </a:r>
            <a:r>
              <a:rPr lang="en-GB" sz="2800" dirty="0" err="1"/>
              <a:t>bébé</a:t>
            </a:r>
            <a:r>
              <a:rPr lang="en-GB" sz="2800" dirty="0"/>
              <a:t>, kit de toilette, </a:t>
            </a:r>
            <a:r>
              <a:rPr lang="en-GB" sz="2800" dirty="0" err="1"/>
              <a:t>tentes</a:t>
            </a:r>
            <a:r>
              <a:rPr lang="en-GB" sz="2800" dirty="0"/>
              <a:t> </a:t>
            </a:r>
            <a:r>
              <a:rPr lang="en-GB" sz="2800" dirty="0" err="1"/>
              <a:t>bébé</a:t>
            </a:r>
            <a:r>
              <a:rPr lang="en-GB" sz="2800" dirty="0"/>
              <a:t>, etc.) ;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Tx/>
              <a:buChar char="-"/>
            </a:pPr>
            <a:r>
              <a:rPr lang="en-GB" sz="2800" dirty="0" err="1"/>
              <a:t>Matériel</a:t>
            </a:r>
            <a:r>
              <a:rPr lang="en-GB" sz="2800" dirty="0"/>
              <a:t> </a:t>
            </a:r>
            <a:r>
              <a:rPr lang="en-GB" sz="2800" dirty="0" err="1"/>
              <a:t>anthropométrique</a:t>
            </a:r>
            <a:r>
              <a:rPr lang="en-GB" sz="2800" dirty="0"/>
              <a:t>.</a:t>
            </a:r>
          </a:p>
          <a:p>
            <a:pPr>
              <a:buFontTx/>
              <a:buChar char="-"/>
            </a:pPr>
            <a:endParaRPr lang="en-GB" sz="2800" dirty="0">
              <a:solidFill>
                <a:prstClr val="black"/>
              </a:solidFill>
            </a:endParaRPr>
          </a:p>
          <a:p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6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err="1"/>
              <a:t>Rôle</a:t>
            </a:r>
            <a:r>
              <a:rPr lang="en-GB" sz="3200" dirty="0"/>
              <a:t> du </a:t>
            </a:r>
            <a:r>
              <a:rPr lang="en-GB" sz="3200" dirty="0" err="1"/>
              <a:t>coordinateur</a:t>
            </a:r>
            <a:r>
              <a:rPr lang="en-GB" sz="3200" dirty="0"/>
              <a:t> des clusters nutrition et des </a:t>
            </a:r>
            <a:r>
              <a:rPr lang="en-GB" sz="3200" dirty="0" err="1"/>
              <a:t>partenaires</a:t>
            </a:r>
            <a:r>
              <a:rPr lang="en-GB" sz="3200" dirty="0"/>
              <a:t> </a:t>
            </a:r>
            <a:r>
              <a:rPr lang="en-GB" sz="3200" dirty="0" err="1"/>
              <a:t>dans</a:t>
            </a:r>
            <a:r>
              <a:rPr lang="en-GB" sz="3200" dirty="0"/>
              <a:t> </a:t>
            </a:r>
            <a:r>
              <a:rPr lang="en-GB" sz="3200" dirty="0" err="1"/>
              <a:t>l'approvisionnement</a:t>
            </a:r>
            <a:endParaRPr lang="en-US" sz="32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1340768"/>
            <a:ext cx="8784976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CCSN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Identifie</a:t>
            </a:r>
            <a:r>
              <a:rPr lang="en-US" sz="2000" dirty="0"/>
              <a:t> les </a:t>
            </a:r>
            <a:r>
              <a:rPr lang="en-US" sz="2000" dirty="0" err="1"/>
              <a:t>besoins</a:t>
            </a:r>
            <a:r>
              <a:rPr lang="en-US" sz="2000" dirty="0"/>
              <a:t> en </a:t>
            </a:r>
            <a:r>
              <a:rPr lang="en-US" sz="2000" dirty="0" err="1"/>
              <a:t>approvisionnement</a:t>
            </a:r>
            <a:r>
              <a:rPr lang="en-US" sz="2000" dirty="0"/>
              <a:t> et met à jour les </a:t>
            </a:r>
            <a:r>
              <a:rPr lang="en-US" sz="2000" dirty="0" err="1"/>
              <a:t>chiffres</a:t>
            </a:r>
            <a:r>
              <a:rPr lang="en-US" sz="2000" dirty="0"/>
              <a:t> de </a:t>
            </a:r>
            <a:r>
              <a:rPr lang="en-US" sz="2000" dirty="0" err="1"/>
              <a:t>planification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Promeut</a:t>
            </a:r>
            <a:r>
              <a:rPr lang="en-US" sz="2000" dirty="0"/>
              <a:t> les </a:t>
            </a:r>
            <a:r>
              <a:rPr lang="en-US" sz="2000" dirty="0" err="1"/>
              <a:t>normes</a:t>
            </a:r>
            <a:r>
              <a:rPr lang="en-US" sz="2000" dirty="0"/>
              <a:t> </a:t>
            </a:r>
            <a:r>
              <a:rPr lang="en-US" sz="2000" dirty="0" err="1"/>
              <a:t>nationales</a:t>
            </a:r>
            <a:r>
              <a:rPr lang="en-US" sz="2000" dirty="0"/>
              <a:t> et </a:t>
            </a:r>
            <a:r>
              <a:rPr lang="en-US" sz="2000" dirty="0" err="1"/>
              <a:t>internationales</a:t>
            </a:r>
            <a:r>
              <a:rPr lang="en-US" sz="2000" dirty="0"/>
              <a:t> en </a:t>
            </a:r>
            <a:r>
              <a:rPr lang="en-US" sz="2000" dirty="0" err="1"/>
              <a:t>matière</a:t>
            </a:r>
            <a:r>
              <a:rPr lang="en-US" sz="2000" dirty="0"/>
              <a:t> de nutrition,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Partage</a:t>
            </a:r>
            <a:r>
              <a:rPr lang="en-US" sz="2000" dirty="0"/>
              <a:t> les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le type/la </a:t>
            </a:r>
            <a:r>
              <a:rPr lang="en-US" sz="2000" dirty="0" err="1"/>
              <a:t>quantité</a:t>
            </a:r>
            <a:r>
              <a:rPr lang="en-US" sz="2000" dirty="0"/>
              <a:t> </a:t>
            </a:r>
            <a:r>
              <a:rPr lang="en-US" sz="2000" dirty="0" err="1"/>
              <a:t>d’intrants</a:t>
            </a:r>
            <a:r>
              <a:rPr lang="en-US" sz="2000" dirty="0"/>
              <a:t>/</a:t>
            </a:r>
            <a:r>
              <a:rPr lang="en-US" sz="2000" dirty="0" err="1"/>
              <a:t>matériel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Facilite</a:t>
            </a:r>
            <a:r>
              <a:rPr lang="en-US" sz="2000" dirty="0"/>
              <a:t> la </a:t>
            </a:r>
            <a:r>
              <a:rPr lang="en-US" sz="2000" dirty="0" err="1"/>
              <a:t>planification</a:t>
            </a:r>
            <a:r>
              <a:rPr lang="en-US" sz="2000" dirty="0"/>
              <a:t> de la </a:t>
            </a:r>
            <a:r>
              <a:rPr lang="en-US" sz="2000" dirty="0" err="1"/>
              <a:t>préparation</a:t>
            </a:r>
            <a:r>
              <a:rPr lang="en-US" sz="2000" dirty="0"/>
              <a:t> et de la </a:t>
            </a:r>
            <a:r>
              <a:rPr lang="en-US" sz="2000" dirty="0" err="1"/>
              <a:t>livraison</a:t>
            </a:r>
            <a:r>
              <a:rPr lang="en-US" sz="2000" dirty="0"/>
              <a:t> des </a:t>
            </a:r>
            <a:r>
              <a:rPr lang="en-US" sz="2000" dirty="0" err="1"/>
              <a:t>intrants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Coordonne</a:t>
            </a:r>
            <a:r>
              <a:rPr lang="en-US" sz="2000" dirty="0"/>
              <a:t> les </a:t>
            </a:r>
            <a:r>
              <a:rPr lang="en-US" sz="2000" dirty="0" err="1"/>
              <a:t>fournisseurs</a:t>
            </a:r>
            <a:r>
              <a:rPr lang="en-US" sz="2000" dirty="0"/>
              <a:t> et </a:t>
            </a:r>
            <a:r>
              <a:rPr lang="en-US" sz="2000" dirty="0" err="1"/>
              <a:t>anticipe</a:t>
            </a:r>
            <a:r>
              <a:rPr lang="en-US" sz="2000" dirty="0"/>
              <a:t> les </a:t>
            </a:r>
            <a:r>
              <a:rPr lang="en-US" sz="2000" dirty="0" err="1"/>
              <a:t>besoins</a:t>
            </a:r>
            <a:r>
              <a:rPr lang="en-US" sz="2000" dirty="0"/>
              <a:t> </a:t>
            </a:r>
            <a:r>
              <a:rPr lang="en-US" sz="2000" dirty="0" err="1"/>
              <a:t>d'importation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4361D-5DF5-4E6C-ADB0-87F87C54D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40639"/>
            <a:ext cx="2053340" cy="17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Messages clés sur l'approvisionnement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268760"/>
            <a:ext cx="8305800" cy="53285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Le CCN </a:t>
            </a:r>
            <a:r>
              <a:rPr lang="en-GB" sz="2400" dirty="0" err="1"/>
              <a:t>est</a:t>
            </a:r>
            <a:r>
              <a:rPr lang="en-GB" sz="2400" dirty="0"/>
              <a:t> </a:t>
            </a:r>
            <a:r>
              <a:rPr lang="en-GB" sz="2400" dirty="0" err="1"/>
              <a:t>responsable</a:t>
            </a:r>
            <a:r>
              <a:rPr lang="en-GB" sz="2400" dirty="0"/>
              <a:t> de </a:t>
            </a:r>
            <a:r>
              <a:rPr lang="en-US" sz="2400" b="1" dirty="0"/>
              <a:t>la coordination</a:t>
            </a:r>
            <a:r>
              <a:rPr lang="en-US" sz="2400" dirty="0"/>
              <a:t> entre les </a:t>
            </a:r>
            <a:r>
              <a:rPr lang="en-US" sz="2400" dirty="0" err="1"/>
              <a:t>partenaires</a:t>
            </a:r>
            <a:r>
              <a:rPr lang="en-US" sz="2400" dirty="0"/>
              <a:t> du cluster nutrition pour </a:t>
            </a:r>
            <a:r>
              <a:rPr lang="en-US" sz="2400" dirty="0" err="1"/>
              <a:t>garantir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b="1" dirty="0"/>
              <a:t>les </a:t>
            </a:r>
            <a:r>
              <a:rPr lang="en-US" sz="2400" b="1" dirty="0" err="1"/>
              <a:t>besoins</a:t>
            </a:r>
            <a:r>
              <a:rPr lang="en-US" sz="2400" b="1" dirty="0"/>
              <a:t> </a:t>
            </a:r>
            <a:r>
              <a:rPr lang="en-US" sz="2400" b="1" dirty="0" err="1"/>
              <a:t>généraux</a:t>
            </a:r>
            <a:r>
              <a:rPr lang="en-US" sz="2400" b="1" dirty="0"/>
              <a:t> en </a:t>
            </a:r>
            <a:r>
              <a:rPr lang="en-US" sz="2400" b="1" dirty="0" err="1"/>
              <a:t>matériel</a:t>
            </a:r>
            <a:r>
              <a:rPr lang="en-US" sz="2400" b="1" dirty="0"/>
              <a:t> et </a:t>
            </a:r>
            <a:r>
              <a:rPr lang="en-US" sz="2400" b="1" dirty="0" err="1"/>
              <a:t>intrants</a:t>
            </a:r>
            <a:r>
              <a:rPr lang="en-US" sz="2400" b="1" dirty="0"/>
              <a:t> </a:t>
            </a:r>
            <a:r>
              <a:rPr lang="en-US" sz="2400" dirty="0"/>
              <a:t>pour la </a:t>
            </a:r>
            <a:r>
              <a:rPr lang="en-US" sz="2400" dirty="0" err="1"/>
              <a:t>réponse</a:t>
            </a:r>
            <a:r>
              <a:rPr lang="en-US" sz="2400" dirty="0"/>
              <a:t> </a:t>
            </a:r>
            <a:r>
              <a:rPr lang="en-US" sz="2400" dirty="0" err="1"/>
              <a:t>d'urgence</a:t>
            </a:r>
            <a:r>
              <a:rPr lang="en-US" sz="2400" dirty="0"/>
              <a:t> </a:t>
            </a:r>
            <a:r>
              <a:rPr lang="en-US" sz="2400" dirty="0" err="1"/>
              <a:t>soient</a:t>
            </a:r>
            <a:r>
              <a:rPr lang="en-US" sz="2400" dirty="0"/>
              <a:t> </a:t>
            </a:r>
            <a:r>
              <a:rPr lang="en-US" sz="2400" b="1" dirty="0" err="1"/>
              <a:t>régulièrement</a:t>
            </a:r>
            <a:r>
              <a:rPr lang="en-US" sz="2400" dirty="0"/>
              <a:t> </a:t>
            </a:r>
            <a:r>
              <a:rPr lang="en-US" sz="2400" b="1" dirty="0" err="1"/>
              <a:t>identifiés</a:t>
            </a:r>
            <a:r>
              <a:rPr lang="en-US" sz="2400" dirty="0"/>
              <a:t> et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b="1" dirty="0"/>
              <a:t>le cluster nutrition </a:t>
            </a:r>
            <a:r>
              <a:rPr lang="en-US" sz="2400" dirty="0" err="1"/>
              <a:t>dans</a:t>
            </a:r>
            <a:r>
              <a:rPr lang="en-US" sz="2400" dirty="0"/>
              <a:t> son ensemble </a:t>
            </a:r>
            <a:r>
              <a:rPr lang="en-US" sz="2400" dirty="0" err="1"/>
              <a:t>puisse</a:t>
            </a:r>
            <a:r>
              <a:rPr lang="en-US" sz="2400" dirty="0"/>
              <a:t> </a:t>
            </a:r>
            <a:r>
              <a:rPr lang="en-US" sz="2400" b="1" dirty="0"/>
              <a:t>identifier et </a:t>
            </a:r>
            <a:r>
              <a:rPr lang="en-US" sz="2400" b="1" dirty="0" err="1"/>
              <a:t>résoudre</a:t>
            </a:r>
            <a:r>
              <a:rPr lang="en-US" sz="2400" b="1" dirty="0"/>
              <a:t> les </a:t>
            </a:r>
            <a:r>
              <a:rPr lang="en-US" sz="2400" b="1" dirty="0" err="1"/>
              <a:t>problèmes</a:t>
            </a:r>
            <a:r>
              <a:rPr lang="en-US" sz="2400" b="1" dirty="0"/>
              <a:t> </a:t>
            </a:r>
            <a:r>
              <a:rPr lang="en-US" sz="2400" b="1" dirty="0" err="1"/>
              <a:t>d'accès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Le CCN et les </a:t>
            </a:r>
            <a:r>
              <a:rPr lang="en-US" sz="2400" dirty="0" err="1"/>
              <a:t>partenaires</a:t>
            </a:r>
            <a:r>
              <a:rPr lang="en-US" sz="2400" dirty="0"/>
              <a:t> du cluster nutrition </a:t>
            </a:r>
            <a:r>
              <a:rPr lang="en-US" sz="2400" dirty="0" err="1"/>
              <a:t>ont</a:t>
            </a:r>
            <a:r>
              <a:rPr lang="en-US" sz="2400" dirty="0"/>
              <a:t> </a:t>
            </a:r>
            <a:r>
              <a:rPr lang="en-US" sz="2400" dirty="0" err="1"/>
              <a:t>tous</a:t>
            </a:r>
            <a:r>
              <a:rPr lang="en-US" sz="2400" dirty="0"/>
              <a:t> </a:t>
            </a:r>
            <a:r>
              <a:rPr lang="en-US" sz="2400" dirty="0" err="1"/>
              <a:t>deux</a:t>
            </a:r>
            <a:r>
              <a:rPr lang="en-US" sz="2400" dirty="0"/>
              <a:t> </a:t>
            </a:r>
            <a:r>
              <a:rPr lang="en-US" sz="2400" dirty="0" err="1"/>
              <a:t>d'importants</a:t>
            </a:r>
            <a:r>
              <a:rPr lang="en-US" sz="2400" dirty="0"/>
              <a:t> </a:t>
            </a:r>
            <a:r>
              <a:rPr lang="en-US" sz="2400" dirty="0" err="1"/>
              <a:t>rôles</a:t>
            </a:r>
            <a:r>
              <a:rPr lang="en-US" sz="2400" dirty="0"/>
              <a:t> </a:t>
            </a:r>
            <a:r>
              <a:rPr lang="en-US" sz="2400" dirty="0" err="1"/>
              <a:t>complémentaires</a:t>
            </a:r>
            <a:r>
              <a:rPr lang="en-US" sz="2400" dirty="0"/>
              <a:t> à </a:t>
            </a:r>
            <a:r>
              <a:rPr lang="en-US" sz="2400" dirty="0" err="1"/>
              <a:t>jouer</a:t>
            </a:r>
            <a:r>
              <a:rPr lang="en-US" sz="2400" dirty="0"/>
              <a:t> </a:t>
            </a:r>
            <a:r>
              <a:rPr lang="en-US" sz="2400" dirty="0" err="1"/>
              <a:t>dans</a:t>
            </a:r>
            <a:r>
              <a:rPr lang="en-US" sz="2400" dirty="0"/>
              <a:t> le </a:t>
            </a:r>
            <a:r>
              <a:rPr lang="en-US" sz="2400" dirty="0" err="1"/>
              <a:t>processus</a:t>
            </a:r>
            <a:r>
              <a:rPr lang="en-US" sz="2400" dirty="0"/>
              <a:t> </a:t>
            </a:r>
            <a:r>
              <a:rPr lang="en-US" sz="2400" dirty="0" err="1"/>
              <a:t>d'APPROVISIONNEMENT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Il </a:t>
            </a:r>
            <a:r>
              <a:rPr lang="en-US" sz="2400" dirty="0" err="1"/>
              <a:t>existe</a:t>
            </a:r>
            <a:r>
              <a:rPr lang="en-US" sz="2400" dirty="0"/>
              <a:t> </a:t>
            </a:r>
            <a:r>
              <a:rPr lang="en-US" sz="2400" dirty="0" err="1"/>
              <a:t>différentes</a:t>
            </a:r>
            <a:r>
              <a:rPr lang="en-US" sz="2400" dirty="0"/>
              <a:t> </a:t>
            </a:r>
            <a:r>
              <a:rPr lang="en-US" sz="2400" dirty="0" err="1"/>
              <a:t>manières</a:t>
            </a:r>
            <a:r>
              <a:rPr lang="en-US" sz="2400" dirty="0"/>
              <a:t> </a:t>
            </a:r>
            <a:r>
              <a:rPr lang="en-US" sz="2400" dirty="0" err="1"/>
              <a:t>d’améliorer</a:t>
            </a:r>
            <a:r>
              <a:rPr lang="en-US" sz="2400" dirty="0"/>
              <a:t> les </a:t>
            </a:r>
            <a:r>
              <a:rPr lang="en-US" sz="2400" dirty="0" err="1"/>
              <a:t>calculs</a:t>
            </a:r>
            <a:r>
              <a:rPr lang="en-US" sz="2400" dirty="0"/>
              <a:t> du </a:t>
            </a:r>
            <a:r>
              <a:rPr lang="en-US" sz="2400" dirty="0" err="1"/>
              <a:t>nombre</a:t>
            </a:r>
            <a:r>
              <a:rPr lang="en-US" sz="2400" dirty="0"/>
              <a:t> de </a:t>
            </a:r>
            <a:r>
              <a:rPr lang="en-US" sz="2400" dirty="0" err="1"/>
              <a:t>cas</a:t>
            </a:r>
            <a:r>
              <a:rPr lang="en-US" sz="2400" dirty="0"/>
              <a:t> ; nous en </a:t>
            </a:r>
            <a:r>
              <a:rPr lang="en-US" sz="2400" dirty="0" err="1"/>
              <a:t>examinerons</a:t>
            </a:r>
            <a:r>
              <a:rPr lang="en-US" sz="2400" dirty="0"/>
              <a:t> </a:t>
            </a:r>
            <a:r>
              <a:rPr lang="en-US" sz="2400" dirty="0" err="1"/>
              <a:t>quelques-uns</a:t>
            </a:r>
            <a:r>
              <a:rPr lang="en-US" sz="2400" dirty="0"/>
              <a:t> </a:t>
            </a:r>
            <a:r>
              <a:rPr lang="en-US" sz="2400" dirty="0" err="1"/>
              <a:t>sous</a:t>
            </a:r>
            <a:r>
              <a:rPr lang="en-US" sz="2400" dirty="0"/>
              <a:t> </a:t>
            </a:r>
            <a:r>
              <a:rPr lang="en-US" sz="2400" dirty="0" err="1"/>
              <a:t>peu</a:t>
            </a:r>
            <a:r>
              <a:rPr lang="en-US" sz="2400" dirty="0"/>
              <a:t>.</a:t>
            </a:r>
            <a:endParaRPr lang="en-GB" sz="2400" dirty="0"/>
          </a:p>
          <a:p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0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Travail de Groupe : Les Personnes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95536" y="1967591"/>
            <a:ext cx="8075240" cy="45243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904" y="1340768"/>
            <a:ext cx="70114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4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Pourquoi</a:t>
            </a:r>
            <a:r>
              <a:rPr lang="en-GB" sz="2400" dirty="0"/>
              <a:t> le </a:t>
            </a:r>
            <a:r>
              <a:rPr lang="en-GB" sz="2400" dirty="0" err="1"/>
              <a:t>développement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 et le </a:t>
            </a:r>
            <a:r>
              <a:rPr lang="en-GB" sz="2400" dirty="0" err="1"/>
              <a:t>renforcement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 </a:t>
            </a:r>
            <a:r>
              <a:rPr lang="en-GB" sz="2400" dirty="0" err="1"/>
              <a:t>sont-ils</a:t>
            </a:r>
            <a:r>
              <a:rPr lang="en-GB" sz="2400" dirty="0"/>
              <a:t> un </a:t>
            </a:r>
            <a:r>
              <a:rPr lang="en-GB" sz="2400" dirty="0" err="1"/>
              <a:t>élément</a:t>
            </a:r>
            <a:r>
              <a:rPr lang="en-GB" sz="2400" dirty="0"/>
              <a:t> de la </a:t>
            </a:r>
            <a:r>
              <a:rPr lang="en-GB" sz="2400" dirty="0" err="1"/>
              <a:t>qualité</a:t>
            </a:r>
            <a:r>
              <a:rPr lang="en-GB" sz="2400" dirty="0"/>
              <a:t> des </a:t>
            </a:r>
            <a:r>
              <a:rPr lang="en-GB" sz="2400" dirty="0" err="1"/>
              <a:t>réponses</a:t>
            </a:r>
            <a:r>
              <a:rPr lang="en-GB" sz="2400" dirty="0"/>
              <a:t> aux situations </a:t>
            </a:r>
            <a:r>
              <a:rPr lang="en-GB" sz="2400" dirty="0" err="1"/>
              <a:t>d’urgence</a:t>
            </a:r>
            <a:r>
              <a:rPr lang="en-GB" sz="2400" dirty="0"/>
              <a:t> 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Quel</a:t>
            </a:r>
            <a:r>
              <a:rPr lang="en-GB" sz="2400" dirty="0"/>
              <a:t> </a:t>
            </a:r>
            <a:r>
              <a:rPr lang="en-GB" sz="2400" dirty="0" err="1"/>
              <a:t>est</a:t>
            </a:r>
            <a:r>
              <a:rPr lang="en-GB" sz="2400" dirty="0"/>
              <a:t> le </a:t>
            </a:r>
            <a:r>
              <a:rPr lang="en-GB" sz="2400" dirty="0" err="1"/>
              <a:t>rôle</a:t>
            </a:r>
            <a:r>
              <a:rPr lang="en-GB" sz="2400" dirty="0"/>
              <a:t> du </a:t>
            </a:r>
            <a:r>
              <a:rPr lang="en-GB" sz="2400" dirty="0" err="1"/>
              <a:t>coordinateur</a:t>
            </a:r>
            <a:r>
              <a:rPr lang="en-GB" sz="2400" dirty="0"/>
              <a:t> du cluster </a:t>
            </a:r>
            <a:r>
              <a:rPr lang="en-GB" sz="2400" dirty="0" err="1"/>
              <a:t>sous</a:t>
            </a:r>
            <a:r>
              <a:rPr lang="en-GB" sz="2400" dirty="0"/>
              <a:t>-national/des </a:t>
            </a:r>
            <a:r>
              <a:rPr lang="en-GB" sz="2400" dirty="0" err="1"/>
              <a:t>partenaires</a:t>
            </a:r>
            <a:r>
              <a:rPr lang="en-GB" sz="2400" dirty="0"/>
              <a:t> en </a:t>
            </a:r>
            <a:r>
              <a:rPr lang="en-GB" sz="2400" dirty="0" err="1"/>
              <a:t>matière</a:t>
            </a:r>
            <a:r>
              <a:rPr lang="en-GB" sz="2400" dirty="0"/>
              <a:t> de </a:t>
            </a:r>
            <a:r>
              <a:rPr lang="en-GB" sz="2400" dirty="0" err="1"/>
              <a:t>développement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Comment </a:t>
            </a:r>
            <a:r>
              <a:rPr lang="en-GB" sz="2400" dirty="0" err="1"/>
              <a:t>pouvons</a:t>
            </a:r>
            <a:r>
              <a:rPr lang="en-GB" sz="2400" dirty="0"/>
              <a:t>-nous nous </a:t>
            </a:r>
            <a:r>
              <a:rPr lang="en-GB" sz="2400" dirty="0" err="1"/>
              <a:t>préparer</a:t>
            </a:r>
            <a:r>
              <a:rPr lang="en-GB" sz="2400" dirty="0"/>
              <a:t> à </a:t>
            </a:r>
            <a:r>
              <a:rPr lang="en-GB" sz="2400" dirty="0" err="1"/>
              <a:t>ce</a:t>
            </a:r>
            <a:r>
              <a:rPr lang="en-GB" sz="2400" dirty="0"/>
              <a:t> type de mobilisation de </a:t>
            </a:r>
            <a:r>
              <a:rPr lang="en-GB" sz="2400" dirty="0" err="1"/>
              <a:t>ressources</a:t>
            </a:r>
            <a:r>
              <a:rPr lang="en-GB" sz="2400" dirty="0"/>
              <a:t> ?</a:t>
            </a:r>
          </a:p>
          <a:p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C3A2B-72F3-41F2-BBFF-F78C88399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42" y="4725144"/>
            <a:ext cx="1766762" cy="17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Initiatives de </a:t>
            </a:r>
            <a:r>
              <a:rPr lang="en-GB" sz="3600" dirty="0" err="1"/>
              <a:t>renforcement</a:t>
            </a:r>
            <a:r>
              <a:rPr lang="en-GB" sz="3600" dirty="0"/>
              <a:t> des </a:t>
            </a:r>
            <a:r>
              <a:rPr lang="en-GB" sz="3600" dirty="0" err="1"/>
              <a:t>capacités</a:t>
            </a:r>
            <a:r>
              <a:rPr lang="en-GB" sz="3600" dirty="0"/>
              <a:t> du cluster nutrition au </a:t>
            </a:r>
            <a:r>
              <a:rPr lang="en-GB" sz="3600" dirty="0" err="1"/>
              <a:t>niveau</a:t>
            </a:r>
            <a:r>
              <a:rPr lang="en-GB" sz="3600" dirty="0"/>
              <a:t> global (GNC)</a:t>
            </a:r>
            <a:endParaRPr lang="en-US" sz="3600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331640" y="3462688"/>
            <a:ext cx="6984776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lnSpc>
                <a:spcPct val="90000"/>
              </a:lnSpc>
            </a:pPr>
            <a:r>
              <a:rPr lang="en-US" sz="1400" dirty="0" err="1"/>
              <a:t>Paquet</a:t>
            </a:r>
            <a:r>
              <a:rPr lang="en-US" sz="1400" dirty="0"/>
              <a:t> de formation </a:t>
            </a:r>
            <a:r>
              <a:rPr lang="en-US" sz="1400" dirty="0" err="1"/>
              <a:t>harmonisé</a:t>
            </a:r>
            <a:r>
              <a:rPr lang="en-US" sz="1400" dirty="0"/>
              <a:t>;</a:t>
            </a:r>
          </a:p>
          <a:p>
            <a:pPr marL="268288" indent="-268288">
              <a:lnSpc>
                <a:spcPct val="90000"/>
              </a:lnSpc>
            </a:pPr>
            <a:r>
              <a:rPr sz="1400" dirty="0"/>
              <a:t> </a:t>
            </a:r>
            <a:r>
              <a:rPr lang="en-US" sz="1400" dirty="0"/>
              <a:t>Formation en service/formation </a:t>
            </a:r>
            <a:r>
              <a:rPr lang="en-US" sz="1400" dirty="0" err="1"/>
              <a:t>avant</a:t>
            </a:r>
            <a:r>
              <a:rPr lang="en-US" sz="1400" dirty="0"/>
              <a:t> </a:t>
            </a:r>
            <a:r>
              <a:rPr lang="en-US" sz="1400" dirty="0" err="1"/>
              <a:t>prise</a:t>
            </a:r>
            <a:r>
              <a:rPr lang="en-US" sz="1400" dirty="0"/>
              <a:t> de service </a:t>
            </a:r>
            <a:r>
              <a:rPr lang="mr-IN" sz="1400" dirty="0"/>
              <a:t>-</a:t>
            </a:r>
            <a:r>
              <a:rPr lang="en-US" sz="1400" dirty="0" err="1"/>
              <a:t>NutritionWorks</a:t>
            </a:r>
            <a:r>
              <a:rPr lang="en-US" sz="1400" dirty="0"/>
              <a:t>, UNICEF, </a:t>
            </a:r>
            <a:r>
              <a:rPr lang="en-US" sz="1400" dirty="0" err="1"/>
              <a:t>autres</a:t>
            </a:r>
            <a:r>
              <a:rPr lang="en-US" sz="1400" dirty="0"/>
              <a:t> </a:t>
            </a:r>
            <a:r>
              <a:rPr lang="en-US" sz="1400" dirty="0" err="1"/>
              <a:t>partenaires</a:t>
            </a:r>
            <a:r>
              <a:rPr lang="en-US" sz="1400" dirty="0"/>
              <a:t> ;</a:t>
            </a:r>
          </a:p>
          <a:p>
            <a:pPr marL="268288" indent="-268288">
              <a:lnSpc>
                <a:spcPct val="90000"/>
              </a:lnSpc>
            </a:pPr>
            <a:r>
              <a:rPr lang="en-US" sz="1400" dirty="0"/>
              <a:t>Formation GNC de coordination du cluster (5 </a:t>
            </a:r>
            <a:r>
              <a:rPr lang="en-US" sz="1400" dirty="0" err="1"/>
              <a:t>jours</a:t>
            </a:r>
            <a:r>
              <a:rPr lang="en-US" sz="1400" dirty="0"/>
              <a:t>)</a:t>
            </a:r>
          </a:p>
          <a:p>
            <a:pPr marL="268288" indent="-268288">
              <a:lnSpc>
                <a:spcPct val="90000"/>
              </a:lnSpc>
            </a:pPr>
            <a:r>
              <a:rPr lang="en-US" sz="1400" dirty="0"/>
              <a:t>Formation GNC de </a:t>
            </a:r>
            <a:r>
              <a:rPr lang="en-US" sz="1400" dirty="0" err="1"/>
              <a:t>coordinateur</a:t>
            </a:r>
            <a:r>
              <a:rPr lang="en-US" sz="1400" dirty="0"/>
              <a:t> du cluster </a:t>
            </a:r>
            <a:r>
              <a:rPr lang="en-US" sz="1400" dirty="0" err="1"/>
              <a:t>sous</a:t>
            </a:r>
            <a:r>
              <a:rPr lang="en-US" sz="1400" dirty="0"/>
              <a:t>-national (3 </a:t>
            </a:r>
            <a:r>
              <a:rPr lang="en-US" sz="1400" dirty="0" err="1"/>
              <a:t>jours</a:t>
            </a:r>
            <a:r>
              <a:rPr lang="en-US" sz="1400" dirty="0"/>
              <a:t>)</a:t>
            </a:r>
          </a:p>
          <a:p>
            <a:pPr marL="268288" indent="-268288">
              <a:lnSpc>
                <a:spcPct val="90000"/>
              </a:lnSpc>
            </a:pPr>
            <a:r>
              <a:rPr lang="en-GB" sz="1400" dirty="0"/>
              <a:t>Formation GNC des </a:t>
            </a:r>
            <a:r>
              <a:rPr lang="en-GB" sz="1400" dirty="0" err="1"/>
              <a:t>partenaires</a:t>
            </a:r>
            <a:r>
              <a:rPr lang="en-GB" sz="1400" dirty="0"/>
              <a:t> à </a:t>
            </a:r>
            <a:r>
              <a:rPr lang="en-GB" sz="1400" dirty="0" err="1"/>
              <a:t>l'échelle</a:t>
            </a:r>
            <a:r>
              <a:rPr lang="en-GB" sz="1400" dirty="0"/>
              <a:t> </a:t>
            </a:r>
            <a:r>
              <a:rPr lang="en-GB" sz="1400" dirty="0" err="1"/>
              <a:t>nationale</a:t>
            </a:r>
            <a:r>
              <a:rPr lang="en-GB" sz="1400" dirty="0"/>
              <a:t> (3 </a:t>
            </a:r>
            <a:r>
              <a:rPr lang="en-GB" sz="1400" dirty="0" err="1"/>
              <a:t>jours</a:t>
            </a:r>
            <a:r>
              <a:rPr lang="en-GB" sz="1400" dirty="0"/>
              <a:t>) ;</a:t>
            </a:r>
          </a:p>
          <a:p>
            <a:pPr marL="268288" indent="-268288">
              <a:lnSpc>
                <a:spcPct val="90000"/>
              </a:lnSpc>
            </a:pPr>
            <a:r>
              <a:rPr lang="en-GB" sz="1400" dirty="0"/>
              <a:t>Orientation GNC des </a:t>
            </a:r>
            <a:r>
              <a:rPr lang="en-GB" sz="1400" dirty="0" err="1"/>
              <a:t>partenaires</a:t>
            </a:r>
            <a:r>
              <a:rPr lang="en-GB" sz="1400" dirty="0"/>
              <a:t> à </a:t>
            </a:r>
            <a:r>
              <a:rPr lang="en-GB" sz="1400" dirty="0" err="1"/>
              <a:t>l'échelle</a:t>
            </a:r>
            <a:r>
              <a:rPr lang="en-GB" sz="1400" dirty="0"/>
              <a:t> </a:t>
            </a:r>
            <a:r>
              <a:rPr lang="en-GB" sz="1400" dirty="0" err="1"/>
              <a:t>nationale</a:t>
            </a:r>
            <a:r>
              <a:rPr lang="en-GB" sz="1400" dirty="0"/>
              <a:t> (90 min) ;</a:t>
            </a:r>
          </a:p>
          <a:p>
            <a:pPr marL="268288" indent="-268288">
              <a:lnSpc>
                <a:spcPct val="90000"/>
              </a:lnSpc>
            </a:pPr>
            <a:r>
              <a:rPr lang="en-GB" sz="1400" dirty="0"/>
              <a:t>Formation GNC à la </a:t>
            </a:r>
            <a:r>
              <a:rPr lang="en-GB" sz="1400" dirty="0" err="1"/>
              <a:t>gestion</a:t>
            </a:r>
            <a:r>
              <a:rPr lang="en-GB" sz="1400" dirty="0"/>
              <a:t> de </a:t>
            </a:r>
            <a:r>
              <a:rPr lang="en-GB" sz="1400" dirty="0" err="1"/>
              <a:t>l’information</a:t>
            </a:r>
            <a:endParaRPr lang="en-GB" sz="1400" dirty="0"/>
          </a:p>
          <a:p>
            <a:pPr marL="268288" indent="-268288">
              <a:lnSpc>
                <a:spcPct val="90000"/>
              </a:lnSpc>
            </a:pPr>
            <a:r>
              <a:rPr lang="en-GB" sz="1400" dirty="0"/>
              <a:t>Formation à la coordination de </a:t>
            </a:r>
            <a:r>
              <a:rPr lang="en-GB" sz="1400" dirty="0" err="1"/>
              <a:t>groupe</a:t>
            </a:r>
            <a:r>
              <a:rPr lang="en-GB" sz="1400" dirty="0"/>
              <a:t> inter-cluster</a:t>
            </a:r>
            <a:endParaRPr lang="en-US" sz="1400" dirty="0"/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en-US" sz="1400" i="1" dirty="0" err="1">
                <a:solidFill>
                  <a:prstClr val="black"/>
                </a:solidFill>
              </a:rPr>
              <a:t>Tous</a:t>
            </a:r>
            <a:r>
              <a:rPr lang="en-US" sz="1400" i="1" dirty="0">
                <a:solidFill>
                  <a:prstClr val="black"/>
                </a:solidFill>
              </a:rPr>
              <a:t> les </a:t>
            </a:r>
            <a:r>
              <a:rPr lang="en-US" sz="1400" i="1" dirty="0" err="1">
                <a:solidFill>
                  <a:prstClr val="black"/>
                </a:solidFill>
              </a:rPr>
              <a:t>outils</a:t>
            </a:r>
            <a:r>
              <a:rPr lang="en-US" sz="1400" i="1" dirty="0">
                <a:solidFill>
                  <a:prstClr val="black"/>
                </a:solidFill>
              </a:rPr>
              <a:t> et </a:t>
            </a:r>
            <a:r>
              <a:rPr lang="en-US" sz="1400" i="1" dirty="0" err="1">
                <a:solidFill>
                  <a:prstClr val="black"/>
                </a:solidFill>
              </a:rPr>
              <a:t>ressources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sont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disponibles</a:t>
            </a:r>
            <a:r>
              <a:rPr lang="en-US" sz="1400" i="1" dirty="0">
                <a:solidFill>
                  <a:prstClr val="black"/>
                </a:solidFill>
              </a:rPr>
              <a:t> à </a:t>
            </a:r>
            <a:r>
              <a:rPr lang="en-US" sz="1400" i="1" dirty="0" err="1">
                <a:solidFill>
                  <a:prstClr val="black"/>
                </a:solidFill>
              </a:rPr>
              <a:t>l'adresse</a:t>
            </a:r>
            <a:r>
              <a:rPr lang="en-US" sz="1400" i="1" dirty="0">
                <a:solidFill>
                  <a:prstClr val="black"/>
                </a:solidFill>
              </a:rPr>
              <a:t> :</a:t>
            </a: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1400" i="1" dirty="0">
                <a:hlinkClick r:id="rId3"/>
              </a:rPr>
              <a:t>http://www.nutritioncluster.net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E2600-6DD1-40F9-AEB1-AEE30A4670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2447" y="1128271"/>
            <a:ext cx="4917785" cy="23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Rôle</a:t>
            </a:r>
            <a:r>
              <a:rPr lang="en-GB" sz="2800" dirty="0"/>
              <a:t> des </a:t>
            </a:r>
            <a:r>
              <a:rPr lang="en-GB" sz="2800" dirty="0" err="1"/>
              <a:t>coordinateurs</a:t>
            </a:r>
            <a:r>
              <a:rPr lang="en-GB" sz="2800" dirty="0"/>
              <a:t> des clusters nutrition </a:t>
            </a:r>
            <a:r>
              <a:rPr lang="en-GB" sz="2800" dirty="0" err="1"/>
              <a:t>sous-nationaux</a:t>
            </a:r>
            <a:r>
              <a:rPr lang="en-GB" sz="2800" dirty="0"/>
              <a:t> et des </a:t>
            </a:r>
            <a:r>
              <a:rPr lang="en-GB" sz="2800" dirty="0" err="1"/>
              <a:t>partenaires</a:t>
            </a:r>
            <a:r>
              <a:rPr lang="en-GB" sz="2800" dirty="0"/>
              <a:t> </a:t>
            </a:r>
            <a:r>
              <a:rPr lang="en-GB" sz="2800" dirty="0" err="1"/>
              <a:t>dans</a:t>
            </a:r>
            <a:r>
              <a:rPr lang="en-GB" sz="2800" dirty="0"/>
              <a:t> le </a:t>
            </a:r>
            <a:r>
              <a:rPr lang="en-GB" sz="2800" dirty="0" err="1"/>
              <a:t>renforcement</a:t>
            </a:r>
            <a:r>
              <a:rPr lang="en-GB" sz="2800" dirty="0"/>
              <a:t> des </a:t>
            </a:r>
            <a:r>
              <a:rPr lang="en-GB" sz="2800" dirty="0" err="1"/>
              <a:t>capacités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229" y="1128271"/>
            <a:ext cx="9042771" cy="53180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CCSN</a:t>
            </a:r>
          </a:p>
          <a:p>
            <a:r>
              <a:rPr lang="en-GB" sz="2000" dirty="0" err="1"/>
              <a:t>Cartographier</a:t>
            </a:r>
            <a:r>
              <a:rPr lang="en-GB" sz="2000" dirty="0"/>
              <a:t> les </a:t>
            </a:r>
            <a:r>
              <a:rPr lang="en-GB" sz="2000" dirty="0" err="1"/>
              <a:t>capacités</a:t>
            </a:r>
            <a:r>
              <a:rPr lang="en-GB" sz="2000" dirty="0"/>
              <a:t> et </a:t>
            </a:r>
            <a:r>
              <a:rPr lang="en-GB" sz="2000" dirty="0" err="1"/>
              <a:t>établir</a:t>
            </a:r>
            <a:r>
              <a:rPr lang="en-GB" sz="2000" dirty="0"/>
              <a:t> des </a:t>
            </a:r>
            <a:r>
              <a:rPr lang="en-GB" sz="2000" dirty="0" err="1"/>
              <a:t>mécanismes</a:t>
            </a:r>
            <a:r>
              <a:rPr lang="en-GB" sz="2000" dirty="0"/>
              <a:t> pour </a:t>
            </a:r>
            <a:r>
              <a:rPr lang="en-GB" sz="2000" dirty="0" err="1"/>
              <a:t>prioriser</a:t>
            </a:r>
            <a:r>
              <a:rPr lang="en-GB" sz="2000" dirty="0"/>
              <a:t> les </a:t>
            </a:r>
            <a:r>
              <a:rPr lang="en-GB" sz="2000" dirty="0" err="1"/>
              <a:t>besoins</a:t>
            </a:r>
            <a:endParaRPr lang="en-GB" sz="2000" dirty="0"/>
          </a:p>
          <a:p>
            <a:r>
              <a:rPr lang="en-GB" sz="2000" dirty="0" err="1"/>
              <a:t>Développer</a:t>
            </a:r>
            <a:r>
              <a:rPr lang="en-GB" sz="2000" dirty="0"/>
              <a:t> des plans de </a:t>
            </a:r>
            <a:r>
              <a:rPr lang="en-GB" sz="2000" dirty="0" err="1"/>
              <a:t>renforcement</a:t>
            </a:r>
            <a:r>
              <a:rPr lang="en-GB" sz="2000" dirty="0"/>
              <a:t> des </a:t>
            </a:r>
            <a:r>
              <a:rPr lang="en-GB" sz="2000" dirty="0" err="1"/>
              <a:t>capacités</a:t>
            </a:r>
            <a:r>
              <a:rPr lang="en-GB" sz="2000" dirty="0"/>
              <a:t> pour le </a:t>
            </a:r>
            <a:r>
              <a:rPr lang="en-GB" sz="2000" dirty="0" err="1"/>
              <a:t>niveau</a:t>
            </a:r>
            <a:r>
              <a:rPr lang="en-GB" sz="2000" dirty="0"/>
              <a:t> </a:t>
            </a:r>
            <a:r>
              <a:rPr lang="en-GB" sz="2000" dirty="0" err="1"/>
              <a:t>sous</a:t>
            </a:r>
            <a:r>
              <a:rPr lang="en-GB" sz="2000" dirty="0"/>
              <a:t>-national</a:t>
            </a:r>
          </a:p>
          <a:p>
            <a:r>
              <a:rPr lang="en-GB" sz="2000" dirty="0"/>
              <a:t>Assurer la liaison avec </a:t>
            </a:r>
            <a:r>
              <a:rPr lang="en-GB" sz="2000" dirty="0" err="1"/>
              <a:t>d'autres</a:t>
            </a:r>
            <a:r>
              <a:rPr lang="en-GB" sz="2000" dirty="0"/>
              <a:t>  clusters pour le </a:t>
            </a:r>
            <a:r>
              <a:rPr lang="en-GB" sz="2000" dirty="0" err="1"/>
              <a:t>renforcement</a:t>
            </a:r>
            <a:r>
              <a:rPr lang="en-GB" sz="2000" dirty="0"/>
              <a:t> des </a:t>
            </a:r>
            <a:r>
              <a:rPr lang="en-GB" sz="2000" dirty="0" err="1"/>
              <a:t>capacités</a:t>
            </a:r>
            <a:endParaRPr lang="en-GB" sz="2000" dirty="0"/>
          </a:p>
          <a:p>
            <a:r>
              <a:rPr lang="en-GB" sz="2000" dirty="0"/>
              <a:t>Identifier et </a:t>
            </a:r>
            <a:r>
              <a:rPr lang="en-GB" sz="2000" dirty="0" err="1"/>
              <a:t>aborder</a:t>
            </a:r>
            <a:r>
              <a:rPr lang="en-GB" sz="2000" dirty="0"/>
              <a:t> les </a:t>
            </a:r>
            <a:r>
              <a:rPr lang="en-GB" sz="2000" dirty="0" err="1"/>
              <a:t>déséquilibres</a:t>
            </a:r>
            <a:r>
              <a:rPr lang="en-GB" sz="2000" dirty="0"/>
              <a:t> de genre</a:t>
            </a:r>
          </a:p>
          <a:p>
            <a:r>
              <a:rPr lang="en-GB" sz="2000" dirty="0" err="1"/>
              <a:t>Mise</a:t>
            </a:r>
            <a:r>
              <a:rPr lang="en-GB" sz="2000" dirty="0"/>
              <a:t> en </a:t>
            </a:r>
            <a:r>
              <a:rPr lang="en-GB" sz="2000" dirty="0" err="1"/>
              <a:t>œuvre</a:t>
            </a:r>
            <a:r>
              <a:rPr lang="en-GB" sz="2000" dirty="0"/>
              <a:t> des plans de </a:t>
            </a:r>
            <a:r>
              <a:rPr lang="en-GB" sz="2000" dirty="0" err="1"/>
              <a:t>renforcement</a:t>
            </a:r>
            <a:r>
              <a:rPr lang="en-GB" sz="2000" dirty="0"/>
              <a:t> des </a:t>
            </a:r>
            <a:r>
              <a:rPr lang="en-GB" sz="2000" dirty="0" err="1"/>
              <a:t>capacités</a:t>
            </a:r>
            <a:endParaRPr lang="en-GB" sz="2000" dirty="0"/>
          </a:p>
          <a:p>
            <a:r>
              <a:rPr lang="en-GB" sz="2000" dirty="0" err="1"/>
              <a:t>Mettre</a:t>
            </a:r>
            <a:r>
              <a:rPr lang="en-GB" sz="2000" dirty="0"/>
              <a:t> à jour et </a:t>
            </a:r>
            <a:r>
              <a:rPr lang="en-GB" sz="2000" dirty="0" err="1"/>
              <a:t>réviser</a:t>
            </a:r>
            <a:r>
              <a:rPr lang="en-GB" sz="2000" dirty="0"/>
              <a:t> le </a:t>
            </a:r>
            <a:r>
              <a:rPr lang="en-GB" sz="2000" dirty="0" err="1"/>
              <a:t>renforcement</a:t>
            </a:r>
            <a:r>
              <a:rPr lang="en-GB" sz="2000" dirty="0"/>
              <a:t> des </a:t>
            </a:r>
            <a:r>
              <a:rPr lang="en-GB" sz="2000" dirty="0" err="1"/>
              <a:t>capacités</a:t>
            </a:r>
            <a:r>
              <a:rPr lang="en-GB" sz="2000" dirty="0"/>
              <a:t> </a:t>
            </a:r>
            <a:r>
              <a:rPr lang="en-GB" sz="2000" dirty="0" err="1"/>
              <a:t>afin</a:t>
            </a:r>
            <a:r>
              <a:rPr lang="en-GB" sz="2000" dirty="0"/>
              <a:t> de </a:t>
            </a:r>
            <a:r>
              <a:rPr lang="en-GB" sz="2000" dirty="0" err="1"/>
              <a:t>refléter</a:t>
            </a:r>
            <a:r>
              <a:rPr lang="en-GB" sz="2000" dirty="0"/>
              <a:t> avec pertinence les </a:t>
            </a:r>
            <a:r>
              <a:rPr lang="en-GB" sz="2000" dirty="0" err="1"/>
              <a:t>besoins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1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 </a:t>
            </a:r>
            <a:r>
              <a:rPr lang="en-US" dirty="0" err="1"/>
              <a:t>clés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</a:t>
            </a:r>
            <a:r>
              <a:rPr lang="en-US" dirty="0" err="1"/>
              <a:t>renforcement</a:t>
            </a:r>
            <a:r>
              <a:rPr lang="en-US" dirty="0"/>
              <a:t> des </a:t>
            </a:r>
            <a:r>
              <a:rPr lang="en-US" dirty="0" err="1"/>
              <a:t>capacités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1412776"/>
            <a:ext cx="8085584" cy="49685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Les </a:t>
            </a:r>
            <a:r>
              <a:rPr lang="en-GB" sz="2400" dirty="0" err="1"/>
              <a:t>activités</a:t>
            </a:r>
            <a:r>
              <a:rPr lang="en-GB" sz="2400" dirty="0"/>
              <a:t> de </a:t>
            </a:r>
            <a:r>
              <a:rPr lang="en-GB" sz="2400" dirty="0" err="1"/>
              <a:t>renforcement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 </a:t>
            </a:r>
            <a:r>
              <a:rPr lang="en-GB" sz="2400" dirty="0" err="1"/>
              <a:t>doivent</a:t>
            </a:r>
            <a:r>
              <a:rPr lang="en-GB" sz="2400" dirty="0"/>
              <a:t> </a:t>
            </a:r>
            <a:r>
              <a:rPr lang="en-GB" sz="2400" dirty="0" err="1"/>
              <a:t>reposer</a:t>
            </a:r>
            <a:r>
              <a:rPr lang="en-GB" sz="2400" dirty="0"/>
              <a:t> </a:t>
            </a:r>
            <a:r>
              <a:rPr lang="en-GB" sz="2400" dirty="0" err="1"/>
              <a:t>sur</a:t>
            </a:r>
            <a:r>
              <a:rPr lang="en-GB" sz="2400" dirty="0"/>
              <a:t> </a:t>
            </a: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évaluation</a:t>
            </a:r>
            <a:r>
              <a:rPr lang="en-GB" sz="2400" dirty="0"/>
              <a:t> </a:t>
            </a:r>
            <a:r>
              <a:rPr lang="en-GB" sz="2400" dirty="0" err="1"/>
              <a:t>claire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 </a:t>
            </a:r>
            <a:r>
              <a:rPr lang="en-GB" sz="2400" dirty="0" err="1"/>
              <a:t>disponibles</a:t>
            </a:r>
            <a:r>
              <a:rPr lang="en-GB" sz="2400" dirty="0"/>
              <a:t> </a:t>
            </a:r>
            <a:r>
              <a:rPr lang="mr-IN" sz="2400" dirty="0"/>
              <a:t>–</a:t>
            </a:r>
            <a:r>
              <a:rPr lang="en-GB" sz="2400" dirty="0" err="1"/>
              <a:t>n'oubliez</a:t>
            </a:r>
            <a:r>
              <a:rPr lang="en-GB" sz="2400" dirty="0"/>
              <a:t> pas de </a:t>
            </a:r>
            <a:r>
              <a:rPr lang="en-GB" sz="2400" dirty="0" err="1"/>
              <a:t>regarder</a:t>
            </a:r>
            <a:r>
              <a:rPr lang="en-GB" sz="2400" dirty="0"/>
              <a:t> en premier les </a:t>
            </a:r>
            <a:r>
              <a:rPr lang="en-GB" sz="2400" dirty="0" err="1"/>
              <a:t>acteurs</a:t>
            </a:r>
            <a:r>
              <a:rPr lang="en-GB" sz="2400" dirty="0"/>
              <a:t> </a:t>
            </a:r>
            <a:r>
              <a:rPr lang="en-GB" sz="2400" dirty="0" err="1"/>
              <a:t>locaux</a:t>
            </a:r>
            <a:r>
              <a:rPr lang="en-GB" sz="2400" dirty="0"/>
              <a:t> !</a:t>
            </a:r>
          </a:p>
          <a:p>
            <a:r>
              <a:rPr lang="en-GB" sz="2400" dirty="0" err="1"/>
              <a:t>Prenez</a:t>
            </a:r>
            <a:r>
              <a:rPr lang="en-GB" sz="2400" dirty="0"/>
              <a:t> </a:t>
            </a:r>
            <a:r>
              <a:rPr lang="en-GB" sz="2400" dirty="0" err="1"/>
              <a:t>également</a:t>
            </a:r>
            <a:r>
              <a:rPr lang="en-GB" sz="2400" dirty="0"/>
              <a:t> le temps </a:t>
            </a:r>
            <a:r>
              <a:rPr lang="en-GB" sz="2400" dirty="0" err="1"/>
              <a:t>d'identifier</a:t>
            </a:r>
            <a:r>
              <a:rPr lang="en-GB" sz="2400" dirty="0"/>
              <a:t> les </a:t>
            </a:r>
            <a:r>
              <a:rPr lang="en-GB" sz="2400" dirty="0" err="1"/>
              <a:t>lacunes</a:t>
            </a:r>
            <a:r>
              <a:rPr lang="en-GB" sz="2400" dirty="0"/>
              <a:t> et les </a:t>
            </a:r>
            <a:r>
              <a:rPr lang="en-GB" sz="2400" dirty="0" err="1"/>
              <a:t>besoins</a:t>
            </a:r>
            <a:r>
              <a:rPr lang="en-GB" sz="2400" dirty="0"/>
              <a:t> au </a:t>
            </a:r>
            <a:r>
              <a:rPr lang="en-GB" sz="2400" dirty="0" err="1"/>
              <a:t>sein</a:t>
            </a:r>
            <a:r>
              <a:rPr lang="en-GB" sz="2400" dirty="0"/>
              <a:t> des </a:t>
            </a:r>
            <a:r>
              <a:rPr lang="en-GB" sz="2400" dirty="0" err="1"/>
              <a:t>organismes</a:t>
            </a:r>
            <a:r>
              <a:rPr lang="en-GB" sz="2400" dirty="0"/>
              <a:t> </a:t>
            </a:r>
            <a:r>
              <a:rPr lang="en-GB" sz="2400" dirty="0" err="1"/>
              <a:t>membres</a:t>
            </a:r>
            <a:r>
              <a:rPr lang="en-GB" sz="2400" dirty="0"/>
              <a:t> du cluster, y </a:t>
            </a:r>
            <a:r>
              <a:rPr lang="en-GB" sz="2400" dirty="0" err="1"/>
              <a:t>compris</a:t>
            </a:r>
            <a:r>
              <a:rPr lang="en-GB" sz="2400" dirty="0"/>
              <a:t> les </a:t>
            </a:r>
            <a:r>
              <a:rPr lang="en-GB" sz="2400" dirty="0" err="1"/>
              <a:t>autorités</a:t>
            </a:r>
            <a:r>
              <a:rPr lang="en-GB" sz="2400" dirty="0"/>
              <a:t> </a:t>
            </a:r>
            <a:r>
              <a:rPr lang="en-GB" sz="2400" dirty="0" err="1"/>
              <a:t>nationales</a:t>
            </a:r>
            <a:r>
              <a:rPr lang="en-GB" sz="2400" dirty="0"/>
              <a:t>.</a:t>
            </a:r>
          </a:p>
          <a:p>
            <a:r>
              <a:rPr lang="en-GB" sz="2400" dirty="0"/>
              <a:t>Il </a:t>
            </a:r>
            <a:r>
              <a:rPr lang="en-GB" sz="2400" dirty="0" err="1"/>
              <a:t>existe</a:t>
            </a:r>
            <a:r>
              <a:rPr lang="en-GB" sz="2400" dirty="0"/>
              <a:t> </a:t>
            </a:r>
            <a:r>
              <a:rPr lang="en-GB" sz="2400" dirty="0" err="1"/>
              <a:t>une</a:t>
            </a:r>
            <a:r>
              <a:rPr lang="en-GB" sz="2400" dirty="0"/>
              <a:t> </a:t>
            </a:r>
            <a:r>
              <a:rPr lang="en-GB" sz="2400" dirty="0" err="1"/>
              <a:t>variété</a:t>
            </a:r>
            <a:r>
              <a:rPr lang="en-GB" sz="2400" dirty="0"/>
              <a:t> </a:t>
            </a:r>
            <a:r>
              <a:rPr lang="en-GB" sz="2400" dirty="0" err="1"/>
              <a:t>d'options</a:t>
            </a:r>
            <a:r>
              <a:rPr lang="en-GB" sz="2400" dirty="0"/>
              <a:t> pour les </a:t>
            </a:r>
            <a:r>
              <a:rPr lang="en-GB" sz="2400" dirty="0" err="1"/>
              <a:t>activités</a:t>
            </a:r>
            <a:r>
              <a:rPr lang="en-GB" sz="2400" dirty="0"/>
              <a:t> de </a:t>
            </a:r>
            <a:r>
              <a:rPr lang="en-GB" sz="2400" dirty="0" err="1"/>
              <a:t>renforcement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 </a:t>
            </a:r>
            <a:r>
              <a:rPr lang="mr-IN" sz="2400" dirty="0"/>
              <a:t>-</a:t>
            </a:r>
            <a:r>
              <a:rPr lang="en-GB" sz="2400" dirty="0"/>
              <a:t> </a:t>
            </a:r>
            <a:r>
              <a:rPr lang="en-GB" sz="2400" dirty="0" err="1"/>
              <a:t>essayez</a:t>
            </a:r>
            <a:r>
              <a:rPr lang="en-GB" sz="2400" dirty="0"/>
              <a:t> de </a:t>
            </a:r>
            <a:r>
              <a:rPr lang="en-GB" sz="2400" dirty="0" err="1"/>
              <a:t>penser</a:t>
            </a:r>
            <a:r>
              <a:rPr lang="en-GB" sz="2400" dirty="0"/>
              <a:t> à des </a:t>
            </a:r>
            <a:r>
              <a:rPr lang="en-GB" sz="2400" dirty="0" err="1"/>
              <a:t>approches</a:t>
            </a:r>
            <a:r>
              <a:rPr lang="en-GB" sz="2400" dirty="0"/>
              <a:t> </a:t>
            </a:r>
            <a:r>
              <a:rPr lang="en-GB" sz="2400" dirty="0" err="1"/>
              <a:t>innovantes</a:t>
            </a:r>
            <a:r>
              <a:rPr lang="en-GB" sz="2400" dirty="0"/>
              <a:t> et au </a:t>
            </a:r>
            <a:r>
              <a:rPr lang="en-GB" sz="2400" dirty="0" err="1"/>
              <a:t>delà</a:t>
            </a:r>
            <a:r>
              <a:rPr lang="en-GB" sz="2400" dirty="0"/>
              <a:t> de la simple formation.</a:t>
            </a:r>
            <a:endParaRPr lang="en-US" sz="2400" dirty="0"/>
          </a:p>
          <a:p>
            <a:r>
              <a:rPr lang="en-GB" sz="2400" dirty="0"/>
              <a:t>Le </a:t>
            </a:r>
            <a:r>
              <a:rPr lang="en-GB" sz="2400" dirty="0" err="1"/>
              <a:t>renforcement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 </a:t>
            </a:r>
            <a:r>
              <a:rPr lang="en-GB" sz="2400" dirty="0" err="1"/>
              <a:t>est</a:t>
            </a:r>
            <a:r>
              <a:rPr lang="en-GB" sz="2400" dirty="0"/>
              <a:t> un </a:t>
            </a:r>
            <a:r>
              <a:rPr lang="en-GB" sz="2400" dirty="0" err="1"/>
              <a:t>élément</a:t>
            </a:r>
            <a:r>
              <a:rPr lang="en-GB" sz="2400" dirty="0"/>
              <a:t> </a:t>
            </a:r>
            <a:r>
              <a:rPr lang="en-GB" sz="2400" dirty="0" err="1"/>
              <a:t>essentiel</a:t>
            </a:r>
            <a:r>
              <a:rPr lang="en-GB" sz="2400" dirty="0"/>
              <a:t> de </a:t>
            </a:r>
            <a:r>
              <a:rPr lang="en-GB" sz="2400" dirty="0" err="1"/>
              <a:t>l'assurance</a:t>
            </a:r>
            <a:r>
              <a:rPr lang="en-GB" sz="2400" dirty="0"/>
              <a:t> </a:t>
            </a:r>
            <a:r>
              <a:rPr lang="en-GB" sz="2400" dirty="0" err="1"/>
              <a:t>qualité</a:t>
            </a:r>
            <a:r>
              <a:rPr lang="en-GB" sz="2400" dirty="0"/>
              <a:t> pour la </a:t>
            </a:r>
            <a:r>
              <a:rPr lang="en-GB" sz="2400" dirty="0" err="1"/>
              <a:t>réponse</a:t>
            </a:r>
            <a:r>
              <a:rPr lang="en-GB" sz="2400" dirty="0"/>
              <a:t> du cluster nutrition et la transition </a:t>
            </a:r>
            <a:r>
              <a:rPr lang="en-GB" sz="2400" dirty="0" err="1"/>
              <a:t>efficace</a:t>
            </a:r>
            <a:r>
              <a:rPr lang="en-GB" sz="2400" dirty="0"/>
              <a:t> de la </a:t>
            </a:r>
            <a:r>
              <a:rPr lang="en-GB" sz="2400" dirty="0" err="1"/>
              <a:t>réponse</a:t>
            </a:r>
            <a:r>
              <a:rPr lang="en-GB" sz="2400" dirty="0"/>
              <a:t> du cluster </a:t>
            </a:r>
            <a:r>
              <a:rPr lang="en-GB" sz="2400" dirty="0" err="1"/>
              <a:t>vers</a:t>
            </a:r>
            <a:r>
              <a:rPr lang="en-GB" sz="2400" dirty="0"/>
              <a:t> la coordination du </a:t>
            </a:r>
            <a:r>
              <a:rPr lang="en-GB" sz="2400" dirty="0" err="1"/>
              <a:t>secteur</a:t>
            </a:r>
            <a:r>
              <a:rPr lang="en-GB" sz="2400" dirty="0"/>
              <a:t> nutrition.</a:t>
            </a:r>
            <a:endParaRPr lang="en-US" sz="2400" dirty="0"/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Objectifs</a:t>
            </a:r>
            <a:r>
              <a:rPr lang="en-GB" dirty="0"/>
              <a:t> de la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064896" cy="4824536"/>
          </a:xfrm>
        </p:spPr>
        <p:txBody>
          <a:bodyPr>
            <a:normAutofit fontScale="85000" lnSpcReduction="20000"/>
          </a:bodyPr>
          <a:lstStyle/>
          <a:p>
            <a:pPr lvl="0" fontAlgn="base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CA" dirty="0"/>
              <a:t>Faire la distinction entre les </a:t>
            </a:r>
            <a:r>
              <a:rPr lang="en-CA" dirty="0" err="1"/>
              <a:t>trois</a:t>
            </a:r>
            <a:r>
              <a:rPr lang="en-CA" dirty="0"/>
              <a:t> </a:t>
            </a:r>
            <a:r>
              <a:rPr lang="en-CA" dirty="0" err="1"/>
              <a:t>composantes</a:t>
            </a:r>
            <a:r>
              <a:rPr lang="en-CA" dirty="0"/>
              <a:t> de la mobilisation des </a:t>
            </a:r>
            <a:r>
              <a:rPr lang="en-CA" dirty="0" err="1"/>
              <a:t>ressources</a:t>
            </a:r>
            <a:r>
              <a:rPr lang="en-CA" dirty="0"/>
              <a:t> : finances, </a:t>
            </a:r>
            <a:r>
              <a:rPr lang="en-CA" dirty="0" err="1"/>
              <a:t>approvisionnement</a:t>
            </a:r>
            <a:r>
              <a:rPr lang="en-CA" dirty="0"/>
              <a:t> et </a:t>
            </a:r>
            <a:r>
              <a:rPr lang="en-CA" dirty="0" err="1"/>
              <a:t>ressources</a:t>
            </a:r>
            <a:r>
              <a:rPr lang="en-CA" dirty="0"/>
              <a:t> </a:t>
            </a:r>
            <a:r>
              <a:rPr lang="en-CA" dirty="0" err="1"/>
              <a:t>humaines</a:t>
            </a:r>
            <a:r>
              <a:rPr lang="en-CA" dirty="0"/>
              <a:t>.</a:t>
            </a:r>
            <a:endParaRPr lang="en-GB" dirty="0"/>
          </a:p>
          <a:p>
            <a:pPr lvl="0" fontAlgn="base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/>
              <a:t>Identifier les </a:t>
            </a:r>
            <a:r>
              <a:rPr lang="en-US" dirty="0" err="1"/>
              <a:t>rôles</a:t>
            </a:r>
            <a:r>
              <a:rPr lang="en-US" dirty="0"/>
              <a:t>, les </a:t>
            </a:r>
            <a:r>
              <a:rPr lang="en-US" dirty="0" err="1"/>
              <a:t>responsabilités</a:t>
            </a:r>
            <a:r>
              <a:rPr lang="en-US" dirty="0"/>
              <a:t> et les </a:t>
            </a:r>
            <a:r>
              <a:rPr lang="en-US" dirty="0" err="1"/>
              <a:t>redevabilités</a:t>
            </a:r>
            <a:r>
              <a:rPr lang="en-US" dirty="0"/>
              <a:t> du </a:t>
            </a:r>
            <a:r>
              <a:rPr lang="en-US" dirty="0" err="1"/>
              <a:t>coordinateur</a:t>
            </a:r>
            <a:r>
              <a:rPr lang="en-US" dirty="0"/>
              <a:t> du cluster </a:t>
            </a:r>
            <a:r>
              <a:rPr lang="en-US" dirty="0" err="1"/>
              <a:t>sous</a:t>
            </a:r>
            <a:r>
              <a:rPr lang="en-US" dirty="0"/>
              <a:t>-national et des </a:t>
            </a:r>
            <a:r>
              <a:rPr lang="en-US" dirty="0" err="1"/>
              <a:t>partenaires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mobilisation</a:t>
            </a:r>
            <a:r>
              <a:rPr lang="en-US" dirty="0"/>
              <a:t> des </a:t>
            </a:r>
            <a:r>
              <a:rPr lang="en-US" dirty="0" err="1"/>
              <a:t>ressources</a:t>
            </a:r>
            <a:r>
              <a:rPr lang="en-US" dirty="0"/>
              <a:t>.</a:t>
            </a:r>
            <a:r>
              <a:rPr lang="en-CA" dirty="0"/>
              <a:t> </a:t>
            </a:r>
            <a:endParaRPr lang="en-GB" dirty="0"/>
          </a:p>
          <a:p>
            <a:pPr lvl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dirty="0" err="1"/>
              <a:t>Expliquer</a:t>
            </a:r>
            <a:r>
              <a:rPr lang="en-GB" dirty="0"/>
              <a:t> comment un PRH, les plans du cluster et les </a:t>
            </a:r>
            <a:r>
              <a:rPr lang="en-GB" dirty="0" err="1"/>
              <a:t>appels</a:t>
            </a:r>
            <a:r>
              <a:rPr lang="en-GB" dirty="0"/>
              <a:t> éclairs </a:t>
            </a:r>
            <a:r>
              <a:rPr lang="en-GB" dirty="0" err="1"/>
              <a:t>reçoivent</a:t>
            </a:r>
            <a:r>
              <a:rPr lang="en-GB" dirty="0"/>
              <a:t> des </a:t>
            </a:r>
            <a:r>
              <a:rPr lang="en-GB" dirty="0" err="1"/>
              <a:t>financements</a:t>
            </a:r>
            <a:r>
              <a:rPr lang="en-GB" dirty="0"/>
              <a:t>.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dirty="0" err="1"/>
              <a:t>Mettre</a:t>
            </a:r>
            <a:r>
              <a:rPr lang="en-GB" dirty="0"/>
              <a:t> en rapport le </a:t>
            </a:r>
            <a:r>
              <a:rPr lang="en-GB" dirty="0" err="1"/>
              <a:t>développement</a:t>
            </a:r>
            <a:r>
              <a:rPr lang="en-GB" dirty="0"/>
              <a:t> des </a:t>
            </a:r>
            <a:r>
              <a:rPr lang="en-GB" dirty="0" err="1"/>
              <a:t>capacités</a:t>
            </a:r>
            <a:r>
              <a:rPr lang="en-GB" dirty="0"/>
              <a:t> et les </a:t>
            </a:r>
            <a:r>
              <a:rPr lang="en-GB" dirty="0" err="1"/>
              <a:t>mécanismes</a:t>
            </a:r>
            <a:r>
              <a:rPr lang="en-GB" dirty="0"/>
              <a:t> de </a:t>
            </a:r>
            <a:r>
              <a:rPr lang="en-GB" dirty="0" err="1"/>
              <a:t>déploiement</a:t>
            </a:r>
            <a:r>
              <a:rPr lang="en-GB" dirty="0"/>
              <a:t> </a:t>
            </a:r>
            <a:r>
              <a:rPr lang="en-GB" dirty="0" err="1"/>
              <a:t>d’équipes</a:t>
            </a:r>
            <a:r>
              <a:rPr lang="en-GB" dirty="0"/>
              <a:t> </a:t>
            </a:r>
            <a:r>
              <a:rPr lang="en-GB" dirty="0" err="1"/>
              <a:t>d’urgence</a:t>
            </a:r>
            <a:r>
              <a:rPr lang="en-GB" dirty="0"/>
              <a:t> avec la </a:t>
            </a:r>
            <a:r>
              <a:rPr lang="en-GB" dirty="0" err="1"/>
              <a:t>qualité</a:t>
            </a:r>
            <a:r>
              <a:rPr lang="en-GB" dirty="0"/>
              <a:t> de la </a:t>
            </a:r>
            <a:r>
              <a:rPr lang="en-GB" dirty="0" err="1"/>
              <a:t>réponse</a:t>
            </a:r>
            <a:r>
              <a:rPr lang="en-GB" dirty="0"/>
              <a:t> </a:t>
            </a:r>
            <a:r>
              <a:rPr lang="en-GB" dirty="0" err="1"/>
              <a:t>humanitaire</a:t>
            </a:r>
            <a:r>
              <a:rPr lang="en-GB" dirty="0"/>
              <a:t> </a:t>
            </a:r>
            <a:r>
              <a:rPr lang="en-GB" dirty="0" err="1"/>
              <a:t>délivrée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84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de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humanitaire</a:t>
            </a:r>
            <a:endParaRPr lang="en-US" dirty="0"/>
          </a:p>
        </p:txBody>
      </p:sp>
      <p:pic>
        <p:nvPicPr>
          <p:cNvPr id="1026" name="Picture 2" descr="C:\Users\Geraldine\Desktop\Capture d'écran 2019-05-11 17.03.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06537"/>
            <a:ext cx="5803403" cy="5534831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779912" y="5178896"/>
            <a:ext cx="1584176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Trois types de ressources</a:t>
            </a:r>
          </a:p>
        </p:txBody>
      </p:sp>
      <p:pic>
        <p:nvPicPr>
          <p:cNvPr id="7" name="Picture 2" descr="http://financeonlines.com/wp-content/uploads/2013/03/ins-and-out-personal-fi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57" y="1340768"/>
            <a:ext cx="1660206" cy="1660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1651456"/>
            <a:ext cx="45365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 err="1">
                <a:solidFill>
                  <a:prstClr val="black"/>
                </a:solidFill>
              </a:rPr>
              <a:t>Groupe</a:t>
            </a:r>
            <a:r>
              <a:rPr lang="en-AU" sz="3200" b="1" dirty="0">
                <a:solidFill>
                  <a:prstClr val="black"/>
                </a:solidFill>
              </a:rPr>
              <a:t> 1 - Finances</a:t>
            </a:r>
          </a:p>
          <a:p>
            <a:endParaRPr lang="en-AU" sz="3200" b="1" dirty="0">
              <a:solidFill>
                <a:prstClr val="black"/>
              </a:solidFill>
            </a:endParaRPr>
          </a:p>
          <a:p>
            <a:endParaRPr lang="en-AU" sz="3200" b="1" dirty="0">
              <a:solidFill>
                <a:prstClr val="black"/>
              </a:solidFill>
            </a:endParaRPr>
          </a:p>
          <a:p>
            <a:endParaRPr lang="en-AU" sz="3200" b="1" dirty="0">
              <a:solidFill>
                <a:prstClr val="black"/>
              </a:solidFill>
            </a:endParaRPr>
          </a:p>
          <a:p>
            <a:r>
              <a:rPr lang="en-AU" sz="3200" b="1" dirty="0" err="1">
                <a:solidFill>
                  <a:prstClr val="black"/>
                </a:solidFill>
              </a:rPr>
              <a:t>Groupe</a:t>
            </a:r>
            <a:r>
              <a:rPr lang="en-AU" sz="3200" b="1" dirty="0">
                <a:solidFill>
                  <a:prstClr val="black"/>
                </a:solidFill>
              </a:rPr>
              <a:t> 2 </a:t>
            </a:r>
            <a:r>
              <a:rPr lang="en-AU" sz="3200" b="1" dirty="0"/>
              <a:t>- Intrants</a:t>
            </a:r>
          </a:p>
          <a:p>
            <a:endParaRPr lang="en-AU" sz="3200" b="1" dirty="0">
              <a:solidFill>
                <a:prstClr val="black"/>
              </a:solidFill>
            </a:endParaRPr>
          </a:p>
          <a:p>
            <a:endParaRPr lang="en-AU" sz="3200" b="1" dirty="0">
              <a:solidFill>
                <a:prstClr val="black"/>
              </a:solidFill>
            </a:endParaRPr>
          </a:p>
          <a:p>
            <a:r>
              <a:rPr lang="en-AU" sz="3200" b="1" dirty="0" err="1">
                <a:solidFill>
                  <a:prstClr val="black"/>
                </a:solidFill>
              </a:rPr>
              <a:t>Groupe</a:t>
            </a:r>
            <a:r>
              <a:rPr lang="en-AU" sz="3200" b="1" dirty="0">
                <a:solidFill>
                  <a:prstClr val="black"/>
                </a:solidFill>
              </a:rPr>
              <a:t> 3 - </a:t>
            </a:r>
            <a:r>
              <a:rPr lang="en-AU" sz="3200" b="1" dirty="0" err="1">
                <a:solidFill>
                  <a:prstClr val="black"/>
                </a:solidFill>
              </a:rPr>
              <a:t>Personnes</a:t>
            </a:r>
            <a:endParaRPr lang="en-AU" sz="3200" b="1" dirty="0">
              <a:solidFill>
                <a:prstClr val="black"/>
              </a:solidFill>
            </a:endParaRPr>
          </a:p>
          <a:p>
            <a:endParaRPr lang="en-AU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57" y="3225212"/>
            <a:ext cx="1481150" cy="1184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C3A2B-72F3-41F2-BBFF-F78C88399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4478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2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Travail de Groupe :  mobilisation des ressources</a:t>
            </a:r>
            <a:endParaRPr lang="en-US" dirty="0"/>
          </a:p>
        </p:txBody>
      </p:sp>
      <p:pic>
        <p:nvPicPr>
          <p:cNvPr id="7" name="Picture 2" descr="http://financeonlines.com/wp-content/uploads/2013/03/ins-and-out-personal-fi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4" y="1340768"/>
            <a:ext cx="1660206" cy="1660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651456"/>
            <a:ext cx="59046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 err="1">
                <a:solidFill>
                  <a:prstClr val="black"/>
                </a:solidFill>
              </a:rPr>
              <a:t>Groupe</a:t>
            </a:r>
            <a:r>
              <a:rPr lang="en-AU" sz="2800" b="1" dirty="0">
                <a:solidFill>
                  <a:prstClr val="black"/>
                </a:solidFill>
              </a:rPr>
              <a:t> 1 - Finances</a:t>
            </a:r>
          </a:p>
          <a:p>
            <a:endParaRPr lang="en-AU" sz="2800" b="1" dirty="0">
              <a:solidFill>
                <a:prstClr val="black"/>
              </a:solidFill>
            </a:endParaRPr>
          </a:p>
          <a:p>
            <a:r>
              <a:rPr lang="en-AU" sz="2800" b="1" dirty="0" err="1">
                <a:solidFill>
                  <a:prstClr val="black"/>
                </a:solidFill>
              </a:rPr>
              <a:t>Groupe</a:t>
            </a:r>
            <a:r>
              <a:rPr lang="en-AU" sz="2800" b="1" dirty="0">
                <a:solidFill>
                  <a:prstClr val="black"/>
                </a:solidFill>
              </a:rPr>
              <a:t> 2 </a:t>
            </a:r>
            <a:r>
              <a:rPr lang="en-AU" sz="2800" b="1" dirty="0"/>
              <a:t>- Intrants</a:t>
            </a:r>
          </a:p>
          <a:p>
            <a:endParaRPr lang="en-AU" sz="2800" b="1" dirty="0"/>
          </a:p>
          <a:p>
            <a:r>
              <a:rPr lang="en-AU" sz="2800" b="1" dirty="0" err="1"/>
              <a:t>Groupe</a:t>
            </a:r>
            <a:r>
              <a:rPr lang="en-AU" sz="2800" b="1" dirty="0"/>
              <a:t> 3 - </a:t>
            </a:r>
            <a:r>
              <a:rPr lang="en-AU" sz="2800" b="1" dirty="0" err="1"/>
              <a:t>Ressources</a:t>
            </a:r>
            <a:r>
              <a:rPr lang="en-AU" sz="2800" b="1" dirty="0"/>
              <a:t> </a:t>
            </a:r>
            <a:r>
              <a:rPr lang="en-AU" sz="2800" b="1" dirty="0" err="1"/>
              <a:t>humaines</a:t>
            </a:r>
            <a:endParaRPr lang="en-AU" sz="2800" b="1" dirty="0"/>
          </a:p>
          <a:p>
            <a:endParaRPr lang="en-AU" sz="2800" dirty="0"/>
          </a:p>
          <a:p>
            <a:endParaRPr lang="en-AU" sz="2800" dirty="0"/>
          </a:p>
          <a:p>
            <a:r>
              <a:rPr lang="en-AU" sz="2800" dirty="0" err="1"/>
              <a:t>Chaque</a:t>
            </a:r>
            <a:r>
              <a:rPr lang="en-AU" sz="2800" dirty="0"/>
              <a:t> </a:t>
            </a:r>
            <a:r>
              <a:rPr lang="en-AU" sz="2800" dirty="0" err="1"/>
              <a:t>groupe</a:t>
            </a:r>
            <a:r>
              <a:rPr lang="en-AU" sz="2800" dirty="0"/>
              <a:t> </a:t>
            </a:r>
            <a:r>
              <a:rPr lang="en-AU" sz="2800" dirty="0" err="1"/>
              <a:t>doit</a:t>
            </a:r>
            <a:r>
              <a:rPr lang="en-AU" sz="2800" dirty="0"/>
              <a:t> </a:t>
            </a:r>
            <a:r>
              <a:rPr lang="en-AU" sz="2800" dirty="0" err="1"/>
              <a:t>être</a:t>
            </a:r>
            <a:r>
              <a:rPr lang="en-AU" sz="2800" dirty="0"/>
              <a:t> prêt à </a:t>
            </a:r>
            <a:r>
              <a:rPr lang="en-AU" sz="2800" dirty="0" err="1"/>
              <a:t>répondre</a:t>
            </a:r>
            <a:r>
              <a:rPr lang="en-AU" sz="2800" dirty="0"/>
              <a:t> en </a:t>
            </a:r>
            <a:r>
              <a:rPr lang="en-AU" sz="2800" dirty="0" err="1"/>
              <a:t>plénière</a:t>
            </a:r>
            <a:r>
              <a:rPr lang="en-AU" sz="2800" dirty="0"/>
              <a:t> aux questions </a:t>
            </a:r>
            <a:r>
              <a:rPr lang="en-AU" sz="2800" dirty="0" err="1"/>
              <a:t>posées</a:t>
            </a:r>
            <a:r>
              <a:rPr lang="en-AU" sz="2800" dirty="0"/>
              <a:t> </a:t>
            </a:r>
            <a:r>
              <a:rPr lang="en-AU" sz="2800" dirty="0" err="1"/>
              <a:t>sur</a:t>
            </a:r>
            <a:r>
              <a:rPr lang="en-AU" sz="2800" dirty="0"/>
              <a:t> la </a:t>
            </a:r>
            <a:r>
              <a:rPr lang="en-AU" sz="2800" dirty="0" err="1"/>
              <a:t>feuille</a:t>
            </a:r>
            <a:r>
              <a:rPr lang="en-AU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94" y="3225212"/>
            <a:ext cx="1481150" cy="1184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C3A2B-72F3-41F2-BBFF-F78C88399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01" y="4844784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Travail de </a:t>
            </a:r>
            <a:r>
              <a:rPr lang="en-US" dirty="0" err="1"/>
              <a:t>Groupe</a:t>
            </a:r>
            <a:r>
              <a:rPr lang="en-US" dirty="0"/>
              <a:t> : </a:t>
            </a:r>
            <a:r>
              <a:rPr lang="en-US" dirty="0" err="1"/>
              <a:t>Financement</a:t>
            </a:r>
            <a:r>
              <a:rPr lang="en-US" dirty="0"/>
              <a:t> </a:t>
            </a:r>
            <a:r>
              <a:rPr lang="en-US" dirty="0" err="1"/>
              <a:t>humanitaire</a:t>
            </a:r>
            <a:endParaRPr lang="en-US" dirty="0"/>
          </a:p>
        </p:txBody>
      </p:sp>
      <p:pic>
        <p:nvPicPr>
          <p:cNvPr id="7" name="Picture 2" descr="http://financeonlines.com/wp-content/uploads/2013/03/ins-and-out-personal-fi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62" y="3933056"/>
            <a:ext cx="2452294" cy="2452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536174"/>
            <a:ext cx="64087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À </a:t>
            </a:r>
            <a:r>
              <a:rPr lang="en-GB" sz="2400" dirty="0" err="1"/>
              <a:t>votre</a:t>
            </a:r>
            <a:r>
              <a:rPr lang="en-GB" sz="2400" dirty="0"/>
              <a:t> </a:t>
            </a:r>
            <a:r>
              <a:rPr lang="en-GB" sz="2400" dirty="0" err="1"/>
              <a:t>connaissance</a:t>
            </a:r>
            <a:r>
              <a:rPr lang="en-GB" sz="2400" dirty="0"/>
              <a:t>, </a:t>
            </a:r>
            <a:r>
              <a:rPr lang="en-GB" sz="2400" dirty="0" err="1"/>
              <a:t>quels</a:t>
            </a:r>
            <a:r>
              <a:rPr lang="en-GB" sz="2400" dirty="0"/>
              <a:t> </a:t>
            </a:r>
            <a:r>
              <a:rPr lang="en-GB" sz="2400" dirty="0" err="1"/>
              <a:t>fonds</a:t>
            </a:r>
            <a:r>
              <a:rPr lang="en-GB" sz="2400" dirty="0"/>
              <a:t> </a:t>
            </a:r>
            <a:r>
              <a:rPr lang="en-GB" sz="2400" dirty="0" err="1"/>
              <a:t>sont</a:t>
            </a:r>
            <a:r>
              <a:rPr lang="en-GB" sz="2400" dirty="0"/>
              <a:t> </a:t>
            </a:r>
            <a:r>
              <a:rPr lang="en-GB" sz="2400" dirty="0" err="1"/>
              <a:t>utilisés</a:t>
            </a:r>
            <a:r>
              <a:rPr lang="en-GB" sz="2400" dirty="0"/>
              <a:t> pour financer le PRH et les plans des clusters ?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Quel</a:t>
            </a:r>
            <a:r>
              <a:rPr lang="en-GB" sz="2400" dirty="0"/>
              <a:t> </a:t>
            </a:r>
            <a:r>
              <a:rPr lang="en-GB" sz="2400" dirty="0" err="1"/>
              <a:t>est</a:t>
            </a:r>
            <a:r>
              <a:rPr lang="en-GB" sz="2400" dirty="0"/>
              <a:t> le </a:t>
            </a:r>
            <a:r>
              <a:rPr lang="en-GB" sz="2400" dirty="0" err="1"/>
              <a:t>rôle</a:t>
            </a:r>
            <a:r>
              <a:rPr lang="en-GB" sz="2400" dirty="0"/>
              <a:t> du </a:t>
            </a:r>
            <a:r>
              <a:rPr lang="en-GB" sz="2400" dirty="0" err="1"/>
              <a:t>coordinateur</a:t>
            </a:r>
            <a:r>
              <a:rPr lang="en-GB" sz="2400" dirty="0"/>
              <a:t> du cluster </a:t>
            </a:r>
            <a:r>
              <a:rPr lang="en-GB" sz="2400" dirty="0" err="1"/>
              <a:t>sous</a:t>
            </a:r>
            <a:r>
              <a:rPr lang="en-GB" sz="2400" dirty="0"/>
              <a:t>-national/des </a:t>
            </a:r>
            <a:r>
              <a:rPr lang="en-GB" sz="2400" dirty="0" err="1"/>
              <a:t>partenaires</a:t>
            </a:r>
            <a:r>
              <a:rPr lang="en-GB" sz="2400" dirty="0"/>
              <a:t> en </a:t>
            </a:r>
            <a:r>
              <a:rPr lang="en-GB" sz="2400" dirty="0" err="1"/>
              <a:t>matière</a:t>
            </a:r>
            <a:r>
              <a:rPr lang="en-GB" sz="2400" dirty="0"/>
              <a:t> de </a:t>
            </a:r>
            <a:r>
              <a:rPr lang="en-GB" sz="2400" dirty="0" err="1"/>
              <a:t>financement</a:t>
            </a:r>
            <a:r>
              <a:rPr lang="en-GB" sz="2400" dirty="0"/>
              <a:t> ?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Comment </a:t>
            </a:r>
            <a:r>
              <a:rPr lang="en-GB" sz="2400" dirty="0" err="1"/>
              <a:t>pouvons</a:t>
            </a:r>
            <a:r>
              <a:rPr lang="en-GB" sz="2400" dirty="0"/>
              <a:t>-nous nous </a:t>
            </a:r>
            <a:r>
              <a:rPr lang="en-GB" sz="2400" dirty="0" err="1"/>
              <a:t>préparer</a:t>
            </a:r>
            <a:r>
              <a:rPr lang="en-GB" sz="2400" dirty="0"/>
              <a:t> à </a:t>
            </a:r>
            <a:r>
              <a:rPr lang="en-GB" sz="2400" dirty="0" err="1"/>
              <a:t>ce</a:t>
            </a:r>
            <a:r>
              <a:rPr lang="en-GB" sz="2400" dirty="0"/>
              <a:t> type de mobilisation de </a:t>
            </a:r>
            <a:r>
              <a:rPr lang="en-GB" sz="2400" dirty="0" err="1"/>
              <a:t>ressources</a:t>
            </a:r>
            <a:r>
              <a:rPr lang="en-GB" sz="2400" dirty="0"/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165700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Financement humanitaire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idx="4294967295"/>
          </p:nvPr>
        </p:nvSpPr>
        <p:spPr>
          <a:xfrm>
            <a:off x="323528" y="1268760"/>
            <a:ext cx="814705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lvl="1"/>
            <a:r>
              <a:rPr lang="en-US" sz="3200" i="1" dirty="0" err="1"/>
              <a:t>Financement</a:t>
            </a:r>
            <a:r>
              <a:rPr lang="en-US" sz="3200" i="1" dirty="0"/>
              <a:t> des </a:t>
            </a:r>
            <a:r>
              <a:rPr lang="en-US" sz="3200" i="1" dirty="0" err="1"/>
              <a:t>objectifs</a:t>
            </a:r>
            <a:r>
              <a:rPr lang="en-US" sz="3200" i="1" dirty="0"/>
              <a:t> </a:t>
            </a:r>
            <a:r>
              <a:rPr lang="en-US" sz="3200" i="1" dirty="0" err="1"/>
              <a:t>stratégiques</a:t>
            </a:r>
            <a:r>
              <a:rPr lang="en-US" sz="3200" i="1" dirty="0"/>
              <a:t> et des plans des clusters à </a:t>
            </a:r>
            <a:r>
              <a:rPr lang="en-US" sz="3200" i="1" dirty="0" err="1"/>
              <a:t>travers</a:t>
            </a:r>
            <a:r>
              <a:rPr lang="en-US" sz="3200" i="1" dirty="0"/>
              <a:t> …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95536" y="1916832"/>
            <a:ext cx="8075240" cy="46085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361950"/>
            <a:r>
              <a:rPr lang="en-US" dirty="0">
                <a:solidFill>
                  <a:prstClr val="black"/>
                </a:solidFill>
              </a:rPr>
              <a:t>La </a:t>
            </a:r>
            <a:r>
              <a:rPr lang="en-US" dirty="0" err="1">
                <a:solidFill>
                  <a:prstClr val="black"/>
                </a:solidFill>
              </a:rPr>
              <a:t>mobilisation</a:t>
            </a:r>
            <a:r>
              <a:rPr lang="en-US" dirty="0">
                <a:solidFill>
                  <a:prstClr val="black"/>
                </a:solidFill>
              </a:rPr>
              <a:t> des </a:t>
            </a:r>
            <a:r>
              <a:rPr lang="en-US" dirty="0" err="1"/>
              <a:t>ressources</a:t>
            </a:r>
            <a:r>
              <a:rPr lang="en-US" dirty="0"/>
              <a:t> au </a:t>
            </a:r>
            <a:r>
              <a:rPr lang="en-US" dirty="0" err="1"/>
              <a:t>sein</a:t>
            </a:r>
            <a:r>
              <a:rPr lang="en-US" dirty="0"/>
              <a:t> de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propre</a:t>
            </a:r>
            <a:r>
              <a:rPr lang="en-US" dirty="0"/>
              <a:t> </a:t>
            </a:r>
            <a:r>
              <a:rPr lang="en-US" dirty="0" err="1"/>
              <a:t>agence</a:t>
            </a:r>
            <a:endParaRPr lang="en-US" dirty="0"/>
          </a:p>
          <a:p>
            <a:pPr marL="457200" lvl="2" indent="-361950"/>
            <a:r>
              <a:rPr lang="en-US" dirty="0">
                <a:ea typeface="MS PGothic" pitchFamily="34" charset="-128"/>
                <a:cs typeface="MS PGothic" pitchFamily="34" charset="-128"/>
              </a:rPr>
              <a:t>Le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fonds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central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d'intervention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d'urgence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(FCIU)  </a:t>
            </a:r>
          </a:p>
          <a:p>
            <a:pPr marL="457200" lvl="2" indent="-361950"/>
            <a:r>
              <a:rPr lang="en-US" dirty="0">
                <a:ea typeface="MS PGothic" pitchFamily="34" charset="-128"/>
                <a:cs typeface="MS PGothic" pitchFamily="34" charset="-128"/>
              </a:rPr>
              <a:t>Le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fonds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de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financement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commun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pour les pays (FFCP)</a:t>
            </a:r>
          </a:p>
          <a:p>
            <a:pPr marL="457200" lvl="2" indent="-361950"/>
            <a:r>
              <a:rPr lang="en-US" dirty="0" err="1">
                <a:ea typeface="MS PGothic" pitchFamily="34" charset="-128"/>
                <a:cs typeface="MS PGothic" pitchFamily="34" charset="-128"/>
              </a:rPr>
              <a:t>Secteur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privé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/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société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civile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</a:t>
            </a:r>
          </a:p>
          <a:p>
            <a:pPr marL="457200" lvl="2" indent="-361950"/>
            <a:r>
              <a:rPr lang="en-US" dirty="0" err="1">
                <a:ea typeface="MS PGothic" pitchFamily="34" charset="-128"/>
                <a:cs typeface="MS PGothic" pitchFamily="34" charset="-128"/>
              </a:rPr>
              <a:t>Gouvernements</a:t>
            </a:r>
            <a:r>
              <a:rPr lang="en-US" dirty="0">
                <a:ea typeface="MS PGothic" pitchFamily="34" charset="-128"/>
                <a:cs typeface="MS PGothic" pitchFamily="34" charset="-128"/>
              </a:rPr>
              <a:t> </a:t>
            </a:r>
            <a:r>
              <a:rPr lang="en-US" dirty="0" err="1">
                <a:ea typeface="MS PGothic" pitchFamily="34" charset="-128"/>
                <a:cs typeface="MS PGothic" pitchFamily="34" charset="-128"/>
              </a:rPr>
              <a:t>nationaux</a:t>
            </a:r>
            <a:endParaRPr lang="en-US" dirty="0">
              <a:ea typeface="MS PGothic" pitchFamily="34" charset="-128"/>
              <a:cs typeface="MS PGothic" pitchFamily="34" charset="-128"/>
            </a:endParaRPr>
          </a:p>
          <a:p>
            <a:pPr lvl="1">
              <a:buFont typeface="Arial" charset="0"/>
              <a:buChar char="•"/>
              <a:tabLst>
                <a:tab pos="266700" algn="l"/>
                <a:tab pos="361950" algn="l"/>
              </a:tabLst>
            </a:pPr>
            <a:r>
              <a:rPr lang="en-US" sz="2400" dirty="0">
                <a:ea typeface="MS PGothic" pitchFamily="34" charset="-128"/>
                <a:cs typeface="MS PGothic" pitchFamily="34" charset="-128"/>
              </a:rPr>
              <a:t>dons </a:t>
            </a:r>
            <a:r>
              <a:rPr lang="en-US" sz="2400" dirty="0" err="1">
                <a:ea typeface="MS PGothic" pitchFamily="34" charset="-128"/>
                <a:cs typeface="MS PGothic" pitchFamily="34" charset="-128"/>
              </a:rPr>
              <a:t>bilatéraux</a:t>
            </a:r>
            <a:endParaRPr lang="en-US" sz="2400" dirty="0">
              <a:ea typeface="MS PGothic" pitchFamily="34" charset="-128"/>
              <a:cs typeface="MS PGothic" pitchFamily="34" charset="-128"/>
            </a:endParaRPr>
          </a:p>
          <a:p>
            <a:pPr lvl="1">
              <a:buFont typeface="Arial" charset="0"/>
              <a:buChar char="•"/>
              <a:tabLst>
                <a:tab pos="266700" algn="l"/>
                <a:tab pos="361950" algn="l"/>
              </a:tabLst>
            </a:pPr>
            <a:r>
              <a:rPr lang="en-US" sz="2400" dirty="0">
                <a:ea typeface="MS PGothic" pitchFamily="34" charset="-128"/>
                <a:cs typeface="MS PGothic" pitchFamily="34" charset="-128"/>
              </a:rPr>
              <a:t>dons </a:t>
            </a:r>
            <a:r>
              <a:rPr lang="en-US" sz="2400" dirty="0" err="1">
                <a:ea typeface="MS PGothic" pitchFamily="34" charset="-128"/>
                <a:cs typeface="MS PGothic" pitchFamily="34" charset="-128"/>
              </a:rPr>
              <a:t>multilatéraux</a:t>
            </a:r>
            <a:r>
              <a:rPr lang="en-US" sz="2400" dirty="0">
                <a:ea typeface="MS PGothic" pitchFamily="34" charset="-128"/>
                <a:cs typeface="MS PGothic" pitchFamily="34" charset="-128"/>
              </a:rPr>
              <a:t> </a:t>
            </a:r>
          </a:p>
          <a:p>
            <a:pPr marL="457200" lvl="2" indent="-361950"/>
            <a:endParaRPr lang="en-GB" dirty="0"/>
          </a:p>
          <a:p>
            <a:pPr marL="457200" lvl="2" indent="-361950"/>
            <a:endParaRPr lang="en-GB" dirty="0"/>
          </a:p>
          <a:p>
            <a:pPr marL="95250" lvl="2" indent="0">
              <a:buFont typeface="Arial" pitchFamily="34" charset="0"/>
              <a:buNone/>
            </a:pPr>
            <a:r>
              <a:rPr lang="en-GB" dirty="0"/>
              <a:t>REMARQUE : Le </a:t>
            </a:r>
            <a:r>
              <a:rPr lang="en-GB" dirty="0" err="1"/>
              <a:t>financement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établi</a:t>
            </a:r>
            <a:r>
              <a:rPr lang="en-GB" dirty="0"/>
              <a:t> par OS (budget par OS!)</a:t>
            </a:r>
          </a:p>
          <a:p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financeonlines.com/wp-content/uploads/2013/03/ins-and-out-personal-fi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30" y="3217131"/>
            <a:ext cx="2195094" cy="2195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8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Mécanismes de financement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4341" y="2322706"/>
            <a:ext cx="4464496" cy="45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prstTxWarp prst="textNoShape">
              <a:avLst/>
            </a:prstTxWarp>
            <a:spAutoFit/>
          </a:bodyPr>
          <a:lstStyle/>
          <a:p>
            <a:pPr marL="342900" indent="-342900" defTabSz="762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-457200" algn="l"/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6013" algn="l"/>
                <a:tab pos="4114800" algn="l"/>
                <a:tab pos="4570413" algn="l"/>
                <a:tab pos="5029200" algn="l"/>
                <a:tab pos="5484813" algn="l"/>
                <a:tab pos="5943600" algn="l"/>
              </a:tabLst>
            </a:pPr>
            <a:r>
              <a:rPr lang="en-GB" dirty="0">
                <a:ea typeface="MS PGothic" pitchFamily="34" charset="-128"/>
                <a:cs typeface="Times New Roman" charset="0"/>
              </a:rPr>
              <a:t>Subventions de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réponse</a:t>
            </a:r>
            <a:r>
              <a:rPr lang="en-GB" dirty="0">
                <a:ea typeface="MS PGothic" pitchFamily="34" charset="-128"/>
                <a:cs typeface="Times New Roman" charset="0"/>
              </a:rPr>
              <a:t>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rapide</a:t>
            </a:r>
            <a:r>
              <a:rPr lang="en-GB" dirty="0">
                <a:ea typeface="MS PGothic" pitchFamily="34" charset="-128"/>
                <a:cs typeface="Times New Roman" charset="0"/>
              </a:rPr>
              <a:t> et subventions pour les situations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d'urgences</a:t>
            </a:r>
            <a:r>
              <a:rPr lang="en-GB" dirty="0">
                <a:ea typeface="MS PGothic" pitchFamily="34" charset="-128"/>
                <a:cs typeface="Times New Roman" charset="0"/>
              </a:rPr>
              <a:t>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sous-financées</a:t>
            </a:r>
            <a:r>
              <a:rPr lang="en-GB" dirty="0">
                <a:ea typeface="MS PGothic" pitchFamily="34" charset="-128"/>
                <a:cs typeface="Times New Roman" charset="0"/>
              </a:rPr>
              <a:t>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allouées</a:t>
            </a:r>
            <a:r>
              <a:rPr lang="en-GB" dirty="0">
                <a:ea typeface="MS PGothic" pitchFamily="34" charset="-128"/>
                <a:cs typeface="Times New Roman" charset="0"/>
              </a:rPr>
              <a:t> à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l'ONU</a:t>
            </a:r>
            <a:r>
              <a:rPr lang="en-GB" dirty="0">
                <a:ea typeface="MS PGothic" pitchFamily="34" charset="-128"/>
                <a:cs typeface="Times New Roman" charset="0"/>
              </a:rPr>
              <a:t> et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l'OIM</a:t>
            </a:r>
            <a:endParaRPr lang="en-US" dirty="0">
              <a:ea typeface="MS PGothic" pitchFamily="34" charset="-128"/>
              <a:cs typeface="Times New Roman" charset="0"/>
            </a:endParaRPr>
          </a:p>
          <a:p>
            <a:pPr marL="342900" indent="-342900" defTabSz="762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-457200" algn="l"/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6013" algn="l"/>
                <a:tab pos="4114800" algn="l"/>
                <a:tab pos="4570413" algn="l"/>
                <a:tab pos="5029200" algn="l"/>
                <a:tab pos="5484813" algn="l"/>
                <a:tab pos="5943600" algn="l"/>
              </a:tabLst>
            </a:pPr>
            <a:r>
              <a:rPr lang="en-US" dirty="0" err="1">
                <a:ea typeface="MS PGothic" pitchFamily="34" charset="-128"/>
                <a:cs typeface="Times New Roman" charset="0"/>
              </a:rPr>
              <a:t>Démarrage</a:t>
            </a:r>
            <a:r>
              <a:rPr lang="en-US" dirty="0">
                <a:ea typeface="MS PGothic" pitchFamily="34" charset="-128"/>
                <a:cs typeface="Times New Roman" charset="0"/>
              </a:rPr>
              <a:t>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accéléré</a:t>
            </a:r>
            <a:r>
              <a:rPr lang="en-US" dirty="0">
                <a:ea typeface="MS PGothic" pitchFamily="34" charset="-128"/>
                <a:cs typeface="Times New Roman" charset="0"/>
              </a:rPr>
              <a:t> des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opérations</a:t>
            </a:r>
            <a:r>
              <a:rPr lang="en-US" dirty="0">
                <a:ea typeface="MS PGothic" pitchFamily="34" charset="-128"/>
                <a:cs typeface="Times New Roman" charset="0"/>
              </a:rPr>
              <a:t>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cruciales</a:t>
            </a:r>
            <a:r>
              <a:rPr lang="en-US" dirty="0">
                <a:ea typeface="MS PGothic" pitchFamily="34" charset="-128"/>
                <a:cs typeface="Times New Roman" charset="0"/>
              </a:rPr>
              <a:t> et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financement</a:t>
            </a:r>
            <a:r>
              <a:rPr lang="en-US" dirty="0">
                <a:ea typeface="MS PGothic" pitchFamily="34" charset="-128"/>
                <a:cs typeface="Times New Roman" charset="0"/>
              </a:rPr>
              <a:t> des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opérations</a:t>
            </a:r>
            <a:r>
              <a:rPr lang="en-US" dirty="0">
                <a:ea typeface="MS PGothic" pitchFamily="34" charset="-128"/>
                <a:cs typeface="Times New Roman" charset="0"/>
              </a:rPr>
              <a:t> pour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sauver</a:t>
            </a:r>
            <a:r>
              <a:rPr lang="en-US" dirty="0">
                <a:ea typeface="MS PGothic" pitchFamily="34" charset="-128"/>
                <a:cs typeface="Times New Roman" charset="0"/>
              </a:rPr>
              <a:t> des vies</a:t>
            </a:r>
          </a:p>
          <a:p>
            <a:pPr marL="342900" indent="-342900" defTabSz="762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-457200" algn="l"/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6013" algn="l"/>
                <a:tab pos="4114800" algn="l"/>
                <a:tab pos="4570413" algn="l"/>
                <a:tab pos="5029200" algn="l"/>
                <a:tab pos="5484813" algn="l"/>
                <a:tab pos="5943600" algn="l"/>
              </a:tabLst>
            </a:pPr>
            <a:r>
              <a:rPr lang="en-US" dirty="0">
                <a:ea typeface="MS PGothic" pitchFamily="34" charset="-128"/>
                <a:cs typeface="Times New Roman" charset="0"/>
              </a:rPr>
              <a:t>Les clusters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identifient</a:t>
            </a:r>
            <a:r>
              <a:rPr lang="en-US" dirty="0">
                <a:ea typeface="MS PGothic" pitchFamily="34" charset="-128"/>
                <a:cs typeface="Times New Roman" charset="0"/>
              </a:rPr>
              <a:t> les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domaines</a:t>
            </a:r>
            <a:r>
              <a:rPr lang="en-US" dirty="0">
                <a:ea typeface="MS PGothic" pitchFamily="34" charset="-128"/>
                <a:cs typeface="Times New Roman" charset="0"/>
              </a:rPr>
              <a:t>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prioritaires</a:t>
            </a:r>
            <a:r>
              <a:rPr lang="en-US" dirty="0">
                <a:ea typeface="MS PGothic" pitchFamily="34" charset="-128"/>
                <a:cs typeface="Times New Roman" charset="0"/>
              </a:rPr>
              <a:t> de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financement</a:t>
            </a:r>
            <a:r>
              <a:rPr lang="en-US" dirty="0">
                <a:ea typeface="MS PGothic" pitchFamily="34" charset="-128"/>
                <a:cs typeface="Times New Roman" charset="0"/>
              </a:rPr>
              <a:t> </a:t>
            </a:r>
          </a:p>
          <a:p>
            <a:pPr marL="342900" indent="-342900" defTabSz="762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-457200" algn="l"/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6013" algn="l"/>
                <a:tab pos="4114800" algn="l"/>
                <a:tab pos="4570413" algn="l"/>
                <a:tab pos="5029200" algn="l"/>
                <a:tab pos="5484813" algn="l"/>
                <a:tab pos="5943600" algn="l"/>
              </a:tabLst>
            </a:pPr>
            <a:r>
              <a:rPr lang="en-GB" dirty="0">
                <a:ea typeface="MS PGothic" pitchFamily="34" charset="-128"/>
                <a:cs typeface="Times New Roman" charset="0"/>
              </a:rPr>
              <a:t>Le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coordinateur</a:t>
            </a:r>
            <a:r>
              <a:rPr lang="en-GB" dirty="0">
                <a:ea typeface="MS PGothic" pitchFamily="34" charset="-128"/>
                <a:cs typeface="Times New Roman" charset="0"/>
              </a:rPr>
              <a:t> de cluster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veille</a:t>
            </a:r>
            <a:r>
              <a:rPr lang="en-GB" dirty="0">
                <a:ea typeface="MS PGothic" pitchFamily="34" charset="-128"/>
                <a:cs typeface="Times New Roman" charset="0"/>
              </a:rPr>
              <a:t> à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l'inclusion</a:t>
            </a:r>
            <a:r>
              <a:rPr lang="en-GB" dirty="0">
                <a:ea typeface="MS PGothic" pitchFamily="34" charset="-128"/>
                <a:cs typeface="Times New Roman" charset="0"/>
              </a:rPr>
              <a:t> des interventions du cluster nutrition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dans</a:t>
            </a:r>
            <a:r>
              <a:rPr lang="en-GB" dirty="0">
                <a:ea typeface="MS PGothic" pitchFamily="34" charset="-128"/>
                <a:cs typeface="Times New Roman" charset="0"/>
              </a:rPr>
              <a:t> </a:t>
            </a:r>
            <a:r>
              <a:rPr lang="en-GB" dirty="0" err="1">
                <a:ea typeface="MS PGothic" pitchFamily="34" charset="-128"/>
                <a:cs typeface="Times New Roman" charset="0"/>
              </a:rPr>
              <a:t>l'application</a:t>
            </a:r>
            <a:r>
              <a:rPr lang="en-GB" dirty="0">
                <a:ea typeface="MS PGothic" pitchFamily="34" charset="-128"/>
                <a:cs typeface="Times New Roman" charset="0"/>
              </a:rPr>
              <a:t> du FCIU </a:t>
            </a:r>
          </a:p>
          <a:p>
            <a:pPr marL="342900" indent="-342900" defTabSz="7620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-457200" algn="l"/>
                <a:tab pos="5397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6013" algn="l"/>
                <a:tab pos="4114800" algn="l"/>
                <a:tab pos="4570413" algn="l"/>
                <a:tab pos="5029200" algn="l"/>
                <a:tab pos="5484813" algn="l"/>
                <a:tab pos="5943600" algn="l"/>
              </a:tabLst>
            </a:pPr>
            <a:r>
              <a:rPr lang="en-US" dirty="0">
                <a:ea typeface="MS PGothic" pitchFamily="34" charset="-128"/>
                <a:cs typeface="Times New Roman" charset="0"/>
              </a:rPr>
              <a:t>Les ONG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peuvent</a:t>
            </a:r>
            <a:r>
              <a:rPr lang="en-US" dirty="0">
                <a:ea typeface="MS PGothic" pitchFamily="34" charset="-128"/>
                <a:cs typeface="Times New Roman" charset="0"/>
              </a:rPr>
              <a:t>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recevoir</a:t>
            </a:r>
            <a:r>
              <a:rPr lang="en-US" dirty="0">
                <a:ea typeface="MS PGothic" pitchFamily="34" charset="-128"/>
                <a:cs typeface="Times New Roman" charset="0"/>
              </a:rPr>
              <a:t> des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fonds</a:t>
            </a:r>
            <a:r>
              <a:rPr lang="en-US" dirty="0">
                <a:ea typeface="MS PGothic" pitchFamily="34" charset="-128"/>
                <a:cs typeface="Times New Roman" charset="0"/>
              </a:rPr>
              <a:t> en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tant</a:t>
            </a:r>
            <a:r>
              <a:rPr lang="en-US" dirty="0">
                <a:ea typeface="MS PGothic" pitchFamily="34" charset="-128"/>
                <a:cs typeface="Times New Roman" charset="0"/>
              </a:rPr>
              <a:t>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que</a:t>
            </a:r>
            <a:r>
              <a:rPr lang="en-US" dirty="0">
                <a:ea typeface="MS PGothic" pitchFamily="34" charset="-128"/>
                <a:cs typeface="Times New Roman" charset="0"/>
              </a:rPr>
              <a:t>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partenaires</a:t>
            </a:r>
            <a:r>
              <a:rPr lang="en-US" dirty="0">
                <a:ea typeface="MS PGothic" pitchFamily="34" charset="-128"/>
                <a:cs typeface="Times New Roman" charset="0"/>
              </a:rPr>
              <a:t> de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mise</a:t>
            </a:r>
            <a:r>
              <a:rPr lang="en-US" dirty="0">
                <a:ea typeface="MS PGothic" pitchFamily="34" charset="-128"/>
                <a:cs typeface="Times New Roman" charset="0"/>
              </a:rPr>
              <a:t> en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œuvre</a:t>
            </a:r>
            <a:r>
              <a:rPr lang="en-US" dirty="0">
                <a:ea typeface="MS PGothic" pitchFamily="34" charset="-128"/>
                <a:cs typeface="Times New Roman" charset="0"/>
              </a:rPr>
              <a:t> des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organismes</a:t>
            </a:r>
            <a:r>
              <a:rPr lang="en-US" dirty="0">
                <a:ea typeface="MS PGothic" pitchFamily="34" charset="-128"/>
                <a:cs typeface="Times New Roman" charset="0"/>
              </a:rPr>
              <a:t> des Nations </a:t>
            </a:r>
            <a:r>
              <a:rPr lang="en-US" dirty="0" err="1">
                <a:ea typeface="MS PGothic" pitchFamily="34" charset="-128"/>
                <a:cs typeface="Times New Roman" charset="0"/>
              </a:rPr>
              <a:t>Unies</a:t>
            </a:r>
            <a:r>
              <a:rPr lang="en-US" dirty="0">
                <a:ea typeface="MS PGothic" pitchFamily="34" charset="-128"/>
                <a:cs typeface="Times New Roman" charset="0"/>
              </a:rPr>
              <a:t>.</a:t>
            </a:r>
            <a:endParaRPr lang="fr-F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B55672-6067-497E-B6DF-49154E334656}"/>
              </a:ext>
            </a:extLst>
          </p:cNvPr>
          <p:cNvSpPr txBox="1">
            <a:spLocks/>
          </p:cNvSpPr>
          <p:nvPr/>
        </p:nvSpPr>
        <p:spPr>
          <a:xfrm>
            <a:off x="4640032" y="2354524"/>
            <a:ext cx="4396463" cy="43693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sz="1800" dirty="0"/>
              <a:t>Instruments de </a:t>
            </a:r>
            <a:r>
              <a:rPr lang="en-AU" sz="1800" dirty="0" err="1"/>
              <a:t>financement</a:t>
            </a:r>
            <a:r>
              <a:rPr lang="en-AU" sz="1800" dirty="0"/>
              <a:t> </a:t>
            </a:r>
            <a:r>
              <a:rPr lang="en-AU" sz="1800" dirty="0" err="1"/>
              <a:t>humanitaire</a:t>
            </a:r>
            <a:r>
              <a:rPr lang="en-AU" sz="1800" dirty="0"/>
              <a:t> </a:t>
            </a:r>
            <a:r>
              <a:rPr lang="en-AU" sz="1800" dirty="0" err="1"/>
              <a:t>multidonateurs</a:t>
            </a:r>
            <a:r>
              <a:rPr lang="en-AU" sz="1800" dirty="0"/>
              <a:t> </a:t>
            </a:r>
            <a:r>
              <a:rPr lang="en-AU" sz="1800" dirty="0" err="1"/>
              <a:t>établis</a:t>
            </a:r>
            <a:r>
              <a:rPr lang="en-AU" sz="1800" dirty="0"/>
              <a:t> par le CSU (</a:t>
            </a:r>
            <a:r>
              <a:rPr lang="en-AU" sz="1800" dirty="0" err="1"/>
              <a:t>coordinateur</a:t>
            </a:r>
            <a:r>
              <a:rPr lang="en-AU" sz="1800" dirty="0"/>
              <a:t> des </a:t>
            </a:r>
            <a:r>
              <a:rPr lang="en-AU" sz="1800" dirty="0" err="1"/>
              <a:t>secours</a:t>
            </a:r>
            <a:r>
              <a:rPr lang="en-AU" sz="1800" dirty="0"/>
              <a:t> </a:t>
            </a:r>
            <a:r>
              <a:rPr lang="en-AU" sz="1800" dirty="0" err="1"/>
              <a:t>d'urgence</a:t>
            </a:r>
            <a:r>
              <a:rPr lang="en-AU" sz="1800" dirty="0"/>
              <a:t>)</a:t>
            </a:r>
          </a:p>
          <a:p>
            <a:pPr>
              <a:spcAft>
                <a:spcPts val="1200"/>
              </a:spcAft>
            </a:pPr>
            <a:r>
              <a:rPr lang="en-AU" sz="1800" dirty="0" err="1"/>
              <a:t>Gérés</a:t>
            </a:r>
            <a:r>
              <a:rPr lang="en-AU" sz="1800" dirty="0"/>
              <a:t> par OCHA à </a:t>
            </a:r>
            <a:r>
              <a:rPr lang="en-AU" sz="1800" dirty="0" err="1"/>
              <a:t>l'échelle</a:t>
            </a:r>
            <a:r>
              <a:rPr lang="en-AU" sz="1800" dirty="0"/>
              <a:t> du pays </a:t>
            </a:r>
            <a:r>
              <a:rPr lang="en-AU" sz="1800" dirty="0" err="1"/>
              <a:t>sous</a:t>
            </a:r>
            <a:r>
              <a:rPr lang="en-AU" sz="1800" dirty="0"/>
              <a:t> la direction du </a:t>
            </a:r>
            <a:r>
              <a:rPr lang="en-AU" sz="1800" dirty="0" err="1"/>
              <a:t>Coordonnateur</a:t>
            </a:r>
            <a:r>
              <a:rPr lang="en-AU" sz="1800" dirty="0"/>
              <a:t> </a:t>
            </a:r>
            <a:r>
              <a:rPr lang="en-AU" sz="1800" dirty="0" err="1"/>
              <a:t>Humanitaire</a:t>
            </a:r>
            <a:r>
              <a:rPr lang="en-AU" sz="1800" dirty="0"/>
              <a:t> (CH). </a:t>
            </a:r>
          </a:p>
          <a:p>
            <a:pPr>
              <a:spcAft>
                <a:spcPts val="1200"/>
              </a:spcAft>
            </a:pPr>
            <a:r>
              <a:rPr lang="en-AU" sz="1800" dirty="0"/>
              <a:t>Les contributions des </a:t>
            </a:r>
            <a:r>
              <a:rPr lang="en-AU" sz="1800" dirty="0" err="1"/>
              <a:t>donateurs</a:t>
            </a:r>
            <a:r>
              <a:rPr lang="en-AU" sz="1800" dirty="0"/>
              <a:t> ne </a:t>
            </a:r>
            <a:r>
              <a:rPr lang="en-AU" sz="1800" dirty="0" err="1"/>
              <a:t>sont</a:t>
            </a:r>
            <a:r>
              <a:rPr lang="en-AU" sz="1800" dirty="0"/>
              <a:t> pas </a:t>
            </a:r>
            <a:r>
              <a:rPr lang="en-AU" sz="1800" dirty="0" err="1"/>
              <a:t>pré-assignées</a:t>
            </a:r>
            <a:r>
              <a:rPr lang="en-AU" sz="1800" dirty="0"/>
              <a:t> et </a:t>
            </a:r>
            <a:r>
              <a:rPr lang="en-AU" sz="1800" dirty="0" err="1"/>
              <a:t>sont</a:t>
            </a:r>
            <a:r>
              <a:rPr lang="en-AU" sz="1800" dirty="0"/>
              <a:t> </a:t>
            </a:r>
            <a:r>
              <a:rPr lang="en-AU" sz="1800" dirty="0" err="1"/>
              <a:t>attribuées</a:t>
            </a:r>
            <a:r>
              <a:rPr lang="en-AU" sz="1800" dirty="0"/>
              <a:t> par le CH </a:t>
            </a:r>
            <a:r>
              <a:rPr lang="en-AU" sz="1800" dirty="0" err="1"/>
              <a:t>dans</a:t>
            </a:r>
            <a:r>
              <a:rPr lang="en-AU" sz="1800" dirty="0"/>
              <a:t> le cadre d'un </a:t>
            </a:r>
            <a:r>
              <a:rPr lang="en-AU" sz="1800" dirty="0" err="1"/>
              <a:t>processus</a:t>
            </a:r>
            <a:r>
              <a:rPr lang="en-AU" sz="1800" dirty="0"/>
              <a:t> de consultation </a:t>
            </a:r>
            <a:r>
              <a:rPr lang="en-AU" sz="1800" dirty="0" err="1"/>
              <a:t>dans</a:t>
            </a:r>
            <a:r>
              <a:rPr lang="en-AU" sz="1800" dirty="0"/>
              <a:t> le pays.</a:t>
            </a:r>
          </a:p>
          <a:p>
            <a:pPr>
              <a:spcAft>
                <a:spcPts val="1200"/>
              </a:spcAft>
            </a:pPr>
            <a:r>
              <a:rPr lang="en-AU" sz="1800" dirty="0" err="1"/>
              <a:t>Basé</a:t>
            </a:r>
            <a:r>
              <a:rPr lang="en-AU" sz="1800" dirty="0"/>
              <a:t> </a:t>
            </a:r>
            <a:r>
              <a:rPr lang="en-AU" sz="1800" dirty="0" err="1"/>
              <a:t>sur</a:t>
            </a:r>
            <a:r>
              <a:rPr lang="en-AU" sz="1800" dirty="0"/>
              <a:t> les </a:t>
            </a:r>
            <a:r>
              <a:rPr lang="en-AU" sz="1800" dirty="0" err="1"/>
              <a:t>besoins</a:t>
            </a:r>
            <a:r>
              <a:rPr lang="en-AU" sz="1800" dirty="0"/>
              <a:t> à </a:t>
            </a:r>
            <a:r>
              <a:rPr lang="en-AU" sz="1800" dirty="0" err="1"/>
              <a:t>l'échelle</a:t>
            </a:r>
            <a:r>
              <a:rPr lang="en-AU" sz="1800" dirty="0"/>
              <a:t> du pays et </a:t>
            </a:r>
            <a:r>
              <a:rPr lang="en-AU" sz="1800" dirty="0" err="1"/>
              <a:t>peut</a:t>
            </a:r>
            <a:r>
              <a:rPr lang="en-AU" sz="1800" dirty="0"/>
              <a:t> </a:t>
            </a:r>
            <a:r>
              <a:rPr lang="en-AU" sz="1800" dirty="0" err="1"/>
              <a:t>aller</a:t>
            </a:r>
            <a:r>
              <a:rPr lang="en-AU" sz="1800" dirty="0"/>
              <a:t> à </a:t>
            </a:r>
            <a:r>
              <a:rPr lang="en-AU" sz="1800" dirty="0" err="1"/>
              <a:t>tous</a:t>
            </a:r>
            <a:r>
              <a:rPr lang="en-AU" sz="1800" dirty="0"/>
              <a:t> les </a:t>
            </a:r>
            <a:r>
              <a:rPr lang="en-AU" sz="1800" dirty="0" err="1"/>
              <a:t>partenaires</a:t>
            </a:r>
            <a:r>
              <a:rPr lang="en-AU" sz="1800" dirty="0"/>
              <a:t> (ONU, ONG, etc.)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ACD8C9-EC9B-4421-9AAA-83A3AAA70BF7}"/>
              </a:ext>
            </a:extLst>
          </p:cNvPr>
          <p:cNvCxnSpPr/>
          <p:nvPr/>
        </p:nvCxnSpPr>
        <p:spPr>
          <a:xfrm>
            <a:off x="4572000" y="1340768"/>
            <a:ext cx="0" cy="5170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6002B70-B6BE-4523-8D2E-39A9C723B2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22996"/>
            <a:ext cx="2814958" cy="1004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C545E-DE74-410D-970E-61BC623EE3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3572" y="1340768"/>
            <a:ext cx="2447722" cy="8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err="1"/>
              <a:t>Rôles</a:t>
            </a:r>
            <a:r>
              <a:rPr lang="en-GB" sz="3200" dirty="0"/>
              <a:t> du </a:t>
            </a:r>
            <a:r>
              <a:rPr lang="en-GB" sz="3200" dirty="0" err="1"/>
              <a:t>coordinateur</a:t>
            </a:r>
            <a:r>
              <a:rPr lang="en-GB" sz="3200" dirty="0"/>
              <a:t> du cluster nutrition </a:t>
            </a:r>
            <a:r>
              <a:rPr lang="en-GB" sz="3200" dirty="0" err="1"/>
              <a:t>sous</a:t>
            </a:r>
            <a:r>
              <a:rPr lang="en-GB" sz="3200" dirty="0"/>
              <a:t>-national et des </a:t>
            </a:r>
            <a:r>
              <a:rPr lang="en-GB" sz="3200" dirty="0" err="1"/>
              <a:t>Partenaires</a:t>
            </a:r>
            <a:r>
              <a:rPr lang="en-GB" sz="3200" dirty="0"/>
              <a:t> en Finance</a:t>
            </a: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2271" y="1340768"/>
            <a:ext cx="8871729" cy="5517232"/>
          </a:xfrm>
          <a:prstGeom prst="rect">
            <a:avLst/>
          </a:prstGeom>
        </p:spPr>
        <p:txBody>
          <a:bodyPr lIns="92075" tIns="46038" rIns="92075" bIns="4603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263">
              <a:spcBef>
                <a:spcPts val="0"/>
              </a:spcBef>
              <a:buNone/>
            </a:pPr>
            <a:r>
              <a:rPr lang="en-GB" altLang="zh-CN" sz="2000" b="1" dirty="0">
                <a:ea typeface="SimSun" pitchFamily="2" charset="-122"/>
                <a:cs typeface="Tahoma" charset="0"/>
              </a:rPr>
              <a:t>CCSN</a:t>
            </a:r>
          </a:p>
          <a:p>
            <a:pPr marL="0" indent="0" defTabSz="449263">
              <a:spcBef>
                <a:spcPts val="0"/>
              </a:spcBef>
              <a:buNone/>
            </a:pPr>
            <a:endParaRPr lang="en-GB" altLang="zh-CN" sz="2000" b="1" dirty="0">
              <a:ea typeface="SimSun" pitchFamily="2" charset="-122"/>
              <a:cs typeface="Tahoma" charset="0"/>
            </a:endParaRPr>
          </a:p>
          <a:p>
            <a:pPr defTabSz="449263">
              <a:spcBef>
                <a:spcPts val="0"/>
              </a:spcBef>
              <a:buFont typeface="Times New Roman" charset="0"/>
              <a:buChar char="•"/>
            </a:pPr>
            <a:r>
              <a:rPr lang="en-GB" altLang="zh-CN" sz="2400" dirty="0" err="1">
                <a:ea typeface="SimSun" pitchFamily="2" charset="-122"/>
                <a:cs typeface="Tahoma" charset="0"/>
              </a:rPr>
              <a:t>Conseille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 les CCN </a:t>
            </a:r>
            <a:r>
              <a:rPr lang="en-GB" altLang="zh-CN" sz="2400" dirty="0" err="1">
                <a:ea typeface="SimSun" pitchFamily="2" charset="-122"/>
                <a:cs typeface="Tahoma" charset="0"/>
              </a:rPr>
              <a:t>nationaux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 </a:t>
            </a:r>
            <a:r>
              <a:rPr lang="en-GB" altLang="zh-CN" sz="2400" dirty="0" err="1">
                <a:ea typeface="SimSun" pitchFamily="2" charset="-122"/>
                <a:cs typeface="Tahoma" charset="0"/>
              </a:rPr>
              <a:t>sur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 les </a:t>
            </a:r>
            <a:r>
              <a:rPr lang="en-GB" altLang="zh-CN" sz="2400" dirty="0" err="1">
                <a:ea typeface="SimSun" pitchFamily="2" charset="-122"/>
                <a:cs typeface="Tahoma" charset="0"/>
              </a:rPr>
              <a:t>principaux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 </a:t>
            </a:r>
            <a:r>
              <a:rPr lang="en-GB" altLang="zh-CN" sz="2400" dirty="0" err="1">
                <a:ea typeface="SimSun" pitchFamily="2" charset="-122"/>
                <a:cs typeface="Tahoma" charset="0"/>
              </a:rPr>
              <a:t>manques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 financiers pour </a:t>
            </a:r>
            <a:r>
              <a:rPr lang="en-GB" altLang="zh-CN" sz="2400" dirty="0" err="1">
                <a:ea typeface="SimSun" pitchFamily="2" charset="-122"/>
                <a:cs typeface="Tahoma" charset="0"/>
              </a:rPr>
              <a:t>leur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 </a:t>
            </a:r>
            <a:r>
              <a:rPr lang="en-GB" altLang="zh-CN" sz="2400" dirty="0" err="1">
                <a:ea typeface="SimSun" pitchFamily="2" charset="-122"/>
                <a:cs typeface="Tahoma" charset="0"/>
              </a:rPr>
              <a:t>sous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-cluster et les sites et </a:t>
            </a:r>
            <a:r>
              <a:rPr lang="en-GB" altLang="zh-CN" sz="2400" dirty="0" err="1">
                <a:ea typeface="SimSun" pitchFamily="2" charset="-122"/>
                <a:cs typeface="Tahoma" charset="0"/>
              </a:rPr>
              <a:t>activités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 </a:t>
            </a:r>
            <a:r>
              <a:rPr lang="en-GB" altLang="zh-CN" sz="2400" dirty="0" err="1">
                <a:ea typeface="SimSun" pitchFamily="2" charset="-122"/>
                <a:cs typeface="Tahoma" charset="0"/>
              </a:rPr>
              <a:t>prioritaires</a:t>
            </a:r>
            <a:r>
              <a:rPr lang="en-GB" altLang="zh-CN" sz="2400" dirty="0">
                <a:ea typeface="SimSun" pitchFamily="2" charset="-122"/>
                <a:cs typeface="Tahoma" charset="0"/>
              </a:rPr>
              <a:t> à financer</a:t>
            </a:r>
          </a:p>
          <a:p>
            <a:pPr defTabSz="449263">
              <a:spcBef>
                <a:spcPts val="0"/>
              </a:spcBef>
              <a:buFont typeface="Times New Roman" charset="0"/>
              <a:buChar char="•"/>
            </a:pPr>
            <a:r>
              <a:rPr lang="en-GB" sz="2400" dirty="0">
                <a:ea typeface="SimSun" pitchFamily="2" charset="-122"/>
                <a:cs typeface="Tahoma" charset="0"/>
              </a:rPr>
              <a:t>Examine les </a:t>
            </a:r>
            <a:r>
              <a:rPr lang="en-GB" sz="2400" dirty="0" err="1">
                <a:ea typeface="SimSun" pitchFamily="2" charset="-122"/>
                <a:cs typeface="Tahoma" charset="0"/>
              </a:rPr>
              <a:t>projets</a:t>
            </a:r>
            <a:r>
              <a:rPr lang="en-GB" sz="2400" dirty="0">
                <a:ea typeface="SimSun" pitchFamily="2" charset="-122"/>
                <a:cs typeface="Tahoma" charset="0"/>
              </a:rPr>
              <a:t> </a:t>
            </a:r>
            <a:r>
              <a:rPr lang="en-GB" sz="2400" dirty="0" err="1">
                <a:ea typeface="SimSun" pitchFamily="2" charset="-122"/>
                <a:cs typeface="Tahoma" charset="0"/>
              </a:rPr>
              <a:t>soumis</a:t>
            </a:r>
            <a:r>
              <a:rPr lang="en-GB" sz="2400" dirty="0">
                <a:ea typeface="SimSun" pitchFamily="2" charset="-122"/>
                <a:cs typeface="Tahoma" charset="0"/>
              </a:rPr>
              <a:t> pour le CBPF et </a:t>
            </a:r>
            <a:r>
              <a:rPr lang="en-GB" sz="2400" dirty="0" err="1">
                <a:ea typeface="SimSun" pitchFamily="2" charset="-122"/>
                <a:cs typeface="Tahoma" charset="0"/>
              </a:rPr>
              <a:t>fournit</a:t>
            </a:r>
            <a:r>
              <a:rPr lang="en-GB" sz="2400" dirty="0">
                <a:ea typeface="SimSun" pitchFamily="2" charset="-122"/>
                <a:cs typeface="Tahoma" charset="0"/>
              </a:rPr>
              <a:t> des </a:t>
            </a:r>
            <a:r>
              <a:rPr lang="en-GB" sz="2400" dirty="0" err="1">
                <a:ea typeface="SimSun" pitchFamily="2" charset="-122"/>
                <a:cs typeface="Tahoma" charset="0"/>
              </a:rPr>
              <a:t>commentaires</a:t>
            </a:r>
            <a:r>
              <a:rPr lang="en-GB" sz="2400" dirty="0">
                <a:ea typeface="SimSun" pitchFamily="2" charset="-122"/>
                <a:cs typeface="Tahoma" charset="0"/>
              </a:rPr>
              <a:t> au </a:t>
            </a:r>
            <a:r>
              <a:rPr lang="en-GB" sz="2400" dirty="0" err="1">
                <a:ea typeface="SimSun" pitchFamily="2" charset="-122"/>
                <a:cs typeface="Tahoma" charset="0"/>
              </a:rPr>
              <a:t>comité</a:t>
            </a:r>
            <a:r>
              <a:rPr lang="en-GB" sz="2400" dirty="0">
                <a:ea typeface="SimSun" pitchFamily="2" charset="-122"/>
                <a:cs typeface="Tahoma" charset="0"/>
              </a:rPr>
              <a:t> </a:t>
            </a:r>
            <a:r>
              <a:rPr lang="en-GB" sz="2400" dirty="0" err="1">
                <a:ea typeface="SimSun" pitchFamily="2" charset="-122"/>
                <a:cs typeface="Tahoma" charset="0"/>
              </a:rPr>
              <a:t>directeur</a:t>
            </a:r>
            <a:r>
              <a:rPr lang="en-GB" sz="2400" dirty="0">
                <a:ea typeface="SimSun" pitchFamily="2" charset="-122"/>
                <a:cs typeface="Tahoma" charset="0"/>
              </a:rPr>
              <a:t> technique/CC national </a:t>
            </a:r>
            <a:r>
              <a:rPr lang="en-GB" sz="2400" dirty="0" err="1">
                <a:ea typeface="SimSun" pitchFamily="2" charset="-122"/>
                <a:cs typeface="Tahoma" charset="0"/>
              </a:rPr>
              <a:t>sur</a:t>
            </a:r>
            <a:r>
              <a:rPr lang="en-GB" sz="2400" dirty="0">
                <a:ea typeface="SimSun" pitchFamily="2" charset="-122"/>
                <a:cs typeface="Tahoma" charset="0"/>
              </a:rPr>
              <a:t> les </a:t>
            </a:r>
            <a:r>
              <a:rPr lang="en-GB" sz="2400" dirty="0" err="1">
                <a:ea typeface="SimSun" pitchFamily="2" charset="-122"/>
                <a:cs typeface="Tahoma" charset="0"/>
              </a:rPr>
              <a:t>ressources</a:t>
            </a:r>
            <a:r>
              <a:rPr lang="en-GB" sz="2400" dirty="0">
                <a:ea typeface="SimSun" pitchFamily="2" charset="-122"/>
                <a:cs typeface="Tahoma" charset="0"/>
              </a:rPr>
              <a:t> </a:t>
            </a:r>
            <a:r>
              <a:rPr lang="en-GB" sz="2400" dirty="0" err="1">
                <a:ea typeface="SimSun" pitchFamily="2" charset="-122"/>
                <a:cs typeface="Tahoma" charset="0"/>
              </a:rPr>
              <a:t>appropriées</a:t>
            </a:r>
            <a:r>
              <a:rPr lang="en-GB" sz="2400" dirty="0">
                <a:ea typeface="SimSun" pitchFamily="2" charset="-122"/>
                <a:cs typeface="Tahoma" charset="0"/>
              </a:rPr>
              <a:t>, la </a:t>
            </a:r>
            <a:r>
              <a:rPr lang="en-GB" sz="2400" dirty="0" err="1">
                <a:ea typeface="SimSun" pitchFamily="2" charset="-122"/>
                <a:cs typeface="Tahoma" charset="0"/>
              </a:rPr>
              <a:t>capacité</a:t>
            </a:r>
            <a:r>
              <a:rPr lang="en-GB" sz="2400" dirty="0">
                <a:ea typeface="SimSun" pitchFamily="2" charset="-122"/>
                <a:cs typeface="Tahoma" charset="0"/>
              </a:rPr>
              <a:t> de </a:t>
            </a:r>
            <a:r>
              <a:rPr lang="en-GB" sz="2400" dirty="0" err="1">
                <a:ea typeface="SimSun" pitchFamily="2" charset="-122"/>
                <a:cs typeface="Tahoma" charset="0"/>
              </a:rPr>
              <a:t>mise</a:t>
            </a:r>
            <a:r>
              <a:rPr lang="en-GB" sz="2400" dirty="0">
                <a:ea typeface="SimSun" pitchFamily="2" charset="-122"/>
                <a:cs typeface="Tahoma" charset="0"/>
              </a:rPr>
              <a:t> en </a:t>
            </a:r>
            <a:r>
              <a:rPr lang="en-GB" sz="2400" dirty="0" err="1">
                <a:ea typeface="SimSun" pitchFamily="2" charset="-122"/>
                <a:cs typeface="Tahoma" charset="0"/>
              </a:rPr>
              <a:t>œuvre</a:t>
            </a:r>
            <a:r>
              <a:rPr lang="en-GB" sz="2400" dirty="0">
                <a:ea typeface="SimSun" pitchFamily="2" charset="-122"/>
                <a:cs typeface="Tahoma" charset="0"/>
              </a:rPr>
              <a:t>, les </a:t>
            </a:r>
            <a:r>
              <a:rPr lang="en-GB" sz="2400" dirty="0" err="1">
                <a:ea typeface="SimSun" pitchFamily="2" charset="-122"/>
                <a:cs typeface="Tahoma" charset="0"/>
              </a:rPr>
              <a:t>lacunes</a:t>
            </a:r>
            <a:r>
              <a:rPr lang="en-GB" sz="2400" dirty="0">
                <a:ea typeface="SimSun" pitchFamily="2" charset="-122"/>
                <a:cs typeface="Tahoma" charset="0"/>
              </a:rPr>
              <a:t> </a:t>
            </a:r>
            <a:r>
              <a:rPr lang="en-GB" sz="2400" dirty="0" err="1">
                <a:ea typeface="SimSun" pitchFamily="2" charset="-122"/>
                <a:cs typeface="Tahoma" charset="0"/>
              </a:rPr>
              <a:t>éventuelles</a:t>
            </a:r>
            <a:r>
              <a:rPr lang="en-GB" sz="2400" dirty="0">
                <a:ea typeface="SimSun" pitchFamily="2" charset="-122"/>
                <a:cs typeface="Tahoma" charset="0"/>
              </a:rPr>
              <a:t> et les </a:t>
            </a:r>
            <a:r>
              <a:rPr lang="en-GB" sz="2400" dirty="0" err="1">
                <a:ea typeface="SimSun" pitchFamily="2" charset="-122"/>
                <a:cs typeface="Tahoma" charset="0"/>
              </a:rPr>
              <a:t>doublons</a:t>
            </a:r>
            <a:endParaRPr lang="en-GB" sz="2400" dirty="0">
              <a:ea typeface="SimSun" pitchFamily="2" charset="-122"/>
              <a:cs typeface="Tahoma" charset="0"/>
            </a:endParaRPr>
          </a:p>
          <a:p>
            <a:pPr defTabSz="449263">
              <a:spcBef>
                <a:spcPts val="0"/>
              </a:spcBef>
              <a:buFont typeface="Times New Roman" charset="0"/>
              <a:buChar char="•"/>
            </a:pPr>
            <a:r>
              <a:rPr lang="en-GB" sz="2400" dirty="0" err="1">
                <a:ea typeface="SimSun" pitchFamily="2" charset="-122"/>
                <a:cs typeface="Tahoma" charset="0"/>
              </a:rPr>
              <a:t>Surveille</a:t>
            </a:r>
            <a:r>
              <a:rPr lang="en-GB" sz="2400" dirty="0">
                <a:ea typeface="SimSun" pitchFamily="2" charset="-122"/>
                <a:cs typeface="Tahoma" charset="0"/>
              </a:rPr>
              <a:t> </a:t>
            </a:r>
            <a:r>
              <a:rPr lang="en-GB" sz="2400" dirty="0" err="1">
                <a:ea typeface="SimSun" pitchFamily="2" charset="-122"/>
                <a:cs typeface="Tahoma" charset="0"/>
              </a:rPr>
              <a:t>que</a:t>
            </a:r>
            <a:r>
              <a:rPr lang="en-GB" sz="2400" dirty="0">
                <a:ea typeface="SimSun" pitchFamily="2" charset="-122"/>
                <a:cs typeface="Tahoma" charset="0"/>
              </a:rPr>
              <a:t> les </a:t>
            </a:r>
            <a:r>
              <a:rPr lang="en-GB" sz="2400" dirty="0" err="1">
                <a:ea typeface="SimSun" pitchFamily="2" charset="-122"/>
                <a:cs typeface="Tahoma" charset="0"/>
              </a:rPr>
              <a:t>projets</a:t>
            </a:r>
            <a:r>
              <a:rPr lang="en-GB" sz="2400" dirty="0">
                <a:ea typeface="SimSun" pitchFamily="2" charset="-122"/>
                <a:cs typeface="Tahoma" charset="0"/>
              </a:rPr>
              <a:t> des </a:t>
            </a:r>
            <a:r>
              <a:rPr lang="en-GB" sz="2400" dirty="0" err="1">
                <a:ea typeface="SimSun" pitchFamily="2" charset="-122"/>
                <a:cs typeface="Tahoma" charset="0"/>
              </a:rPr>
              <a:t>partenaires</a:t>
            </a:r>
            <a:r>
              <a:rPr lang="en-GB" sz="2400" dirty="0">
                <a:ea typeface="SimSun" pitchFamily="2" charset="-122"/>
                <a:cs typeface="Tahoma" charset="0"/>
              </a:rPr>
              <a:t> </a:t>
            </a:r>
            <a:r>
              <a:rPr lang="en-GB" sz="2400" dirty="0" err="1">
                <a:ea typeface="SimSun" pitchFamily="2" charset="-122"/>
                <a:cs typeface="Tahoma" charset="0"/>
              </a:rPr>
              <a:t>soient</a:t>
            </a:r>
            <a:r>
              <a:rPr lang="en-GB" sz="2400" dirty="0">
                <a:ea typeface="SimSun" pitchFamily="2" charset="-122"/>
                <a:cs typeface="Tahoma" charset="0"/>
              </a:rPr>
              <a:t> </a:t>
            </a:r>
            <a:r>
              <a:rPr lang="en-GB" sz="2400" dirty="0" err="1">
                <a:ea typeface="SimSun" pitchFamily="2" charset="-122"/>
                <a:cs typeface="Tahoma" charset="0"/>
              </a:rPr>
              <a:t>conformes</a:t>
            </a:r>
            <a:r>
              <a:rPr lang="en-GB" sz="2400" dirty="0">
                <a:ea typeface="SimSun" pitchFamily="2" charset="-122"/>
                <a:cs typeface="Tahoma" charset="0"/>
              </a:rPr>
              <a:t> au PRH</a:t>
            </a:r>
          </a:p>
          <a:p>
            <a:pPr defTabSz="449263">
              <a:spcBef>
                <a:spcPts val="0"/>
              </a:spcBef>
              <a:buFont typeface="Times New Roman" charset="0"/>
              <a:buChar char="•"/>
            </a:pPr>
            <a:endParaRPr lang="en-GB" sz="2000" dirty="0">
              <a:ea typeface="SimSun" pitchFamily="2" charset="-122"/>
              <a:cs typeface="Tahoma" charset="0"/>
            </a:endParaRPr>
          </a:p>
          <a:p>
            <a:pPr defTabSz="449263">
              <a:spcBef>
                <a:spcPts val="0"/>
              </a:spcBef>
            </a:pPr>
            <a:endParaRPr lang="en-GB" sz="2000" dirty="0">
              <a:ea typeface="SimSun" pitchFamily="2" charset="-122"/>
              <a:cs typeface="Tahoma" charset="0"/>
            </a:endParaRPr>
          </a:p>
          <a:p>
            <a:pPr defTabSz="449263">
              <a:spcBef>
                <a:spcPts val="0"/>
              </a:spcBef>
              <a:buFont typeface="Times New Roman" charset="0"/>
              <a:buChar char="•"/>
            </a:pPr>
            <a:endParaRPr lang="en-GB" sz="2000" dirty="0">
              <a:solidFill>
                <a:prstClr val="black"/>
              </a:solidFill>
              <a:ea typeface="SimSun" pitchFamily="2" charset="-122"/>
              <a:cs typeface="Tahoma" charset="0"/>
            </a:endParaRPr>
          </a:p>
        </p:txBody>
      </p:sp>
      <p:pic>
        <p:nvPicPr>
          <p:cNvPr id="8" name="Picture 2" descr="http://ts1.mm.bing.net/th?&amp;id=HN.608054931324864876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6995"/>
            <a:ext cx="1872208" cy="1841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_dlc_DocId xmlns="5858627f-d058-4b92-9b52-677b5fd7d454">EMOPSGCCU-1435067120-27961</_dlc_DocId>
    <TaxCatchAll xmlns="ca283e0b-db31-4043-a2ef-b80661bf084a">
      <Value>3</Value>
    </TaxCatchAll>
    <_dlc_DocIdUrl xmlns="5858627f-d058-4b92-9b52-677b5fd7d454">
      <Url>https://unicef.sharepoint.com/teams/EMOPS-GCCU/_layouts/15/DocIdRedir.aspx?ID=EMOPSGCCU-1435067120-27961</Url>
      <Description>EMOPSGCCU-1435067120-27961</Description>
    </_dlc_DocIdUrl>
    <ContentLanguage xmlns="ca283e0b-db31-4043-a2ef-b80661bf084a">English</ContentLanguage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12AE5D49-E96E-4E1A-93B7-0E782FCFE541}"/>
</file>

<file path=customXml/itemProps2.xml><?xml version="1.0" encoding="utf-8"?>
<ds:datastoreItem xmlns:ds="http://schemas.openxmlformats.org/officeDocument/2006/customXml" ds:itemID="{BA481393-B66E-4589-A47C-7EAA2580B25F}"/>
</file>

<file path=customXml/itemProps3.xml><?xml version="1.0" encoding="utf-8"?>
<ds:datastoreItem xmlns:ds="http://schemas.openxmlformats.org/officeDocument/2006/customXml" ds:itemID="{42DFC0B7-BB88-4A53-93D7-24FB9D66EC8D}"/>
</file>

<file path=customXml/itemProps4.xml><?xml version="1.0" encoding="utf-8"?>
<ds:datastoreItem xmlns:ds="http://schemas.openxmlformats.org/officeDocument/2006/customXml" ds:itemID="{12F392A7-554D-4EFC-ABD0-F789EA4B714A}"/>
</file>

<file path=customXml/itemProps5.xml><?xml version="1.0" encoding="utf-8"?>
<ds:datastoreItem xmlns:ds="http://schemas.openxmlformats.org/officeDocument/2006/customXml" ds:itemID="{165EA537-B351-4B37-A864-8E28B0C806F9}"/>
</file>

<file path=customXml/itemProps6.xml><?xml version="1.0" encoding="utf-8"?>
<ds:datastoreItem xmlns:ds="http://schemas.openxmlformats.org/officeDocument/2006/customXml" ds:itemID="{D0598421-03E0-4BB0-AC5C-C83F69F91ED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340</TotalTime>
  <Words>934</Words>
  <Application>Microsoft Office PowerPoint</Application>
  <PresentationFormat>On-screen Show (4:3)</PresentationFormat>
  <Paragraphs>144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Century Gothic</vt:lpstr>
      <vt:lpstr>Times New Roman</vt:lpstr>
      <vt:lpstr>Wingdings</vt:lpstr>
      <vt:lpstr>2_Theme1</vt:lpstr>
      <vt:lpstr>1_Theme1</vt:lpstr>
      <vt:lpstr>2.5 Mobilisation des ressources Financement Humanitaire, approvisionnement et ressources humaines</vt:lpstr>
      <vt:lpstr>Objectifs de la session</vt:lpstr>
      <vt:lpstr>Cycle de programme humanitaire</vt:lpstr>
      <vt:lpstr>Trois types de ressources</vt:lpstr>
      <vt:lpstr>Travail de Groupe :  mobilisation des ressources</vt:lpstr>
      <vt:lpstr>Travail de Groupe : Financement humanitaire</vt:lpstr>
      <vt:lpstr>Financement humanitaire</vt:lpstr>
      <vt:lpstr>Mécanismes de financement</vt:lpstr>
      <vt:lpstr>Rôles du coordinateur du cluster nutrition sous-national et des Partenaires en Finance</vt:lpstr>
      <vt:lpstr>Travail de Groupe : Approvisionnement</vt:lpstr>
      <vt:lpstr>Intrants types</vt:lpstr>
      <vt:lpstr>Rôle du coordinateur des clusters nutrition et des partenaires dans l'approvisionnement</vt:lpstr>
      <vt:lpstr>Messages clés sur l'approvisionnement</vt:lpstr>
      <vt:lpstr>Travail de Groupe : Les Personnes</vt:lpstr>
      <vt:lpstr>Initiatives de renforcement des capacités du cluster nutrition au niveau global (GNC)</vt:lpstr>
      <vt:lpstr>Rôle des coordinateurs des clusters nutrition sous-nationaux et des partenaires dans le renforcement des capacités</vt:lpstr>
      <vt:lpstr>Messages clés sur le renforcement des capacités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</dc:title>
  <dc:creator>Marion Orchison</dc:creator>
  <cp:lastModifiedBy>Yara Sfeir</cp:lastModifiedBy>
  <cp:revision>62</cp:revision>
  <cp:lastPrinted>2017-10-20T14:02:27Z</cp:lastPrinted>
  <dcterms:created xsi:type="dcterms:W3CDTF">2017-10-17T13:46:47Z</dcterms:created>
  <dcterms:modified xsi:type="dcterms:W3CDTF">2019-09-11T19:54:52Z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_dlc_DocIdItemGuid">
    <vt:lpwstr>f94c251d-7dd5-4a4b-bc40-4aae81b08038</vt:lpwstr>
  </property>
  <property fmtid="{D5CDD505-2E9C-101B-9397-08002B2CF9AE}" pid="5" name="TaxKeyword">
    <vt:lpwstr/>
  </property>
</Properties>
</file>