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5.xml" ContentType="application/vnd.openxmlformats-officedocument.customXmlProperties+xml"/>
  <Override PartName="/docProps/custom.xml" ContentType="application/vnd.openxmlformats-officedocument.custom-properties+xml"/>
  <Override PartName="/customXml/itemProps6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6" r:id="rId1"/>
  </p:sldMasterIdLst>
  <p:notesMasterIdLst>
    <p:notesMasterId r:id="rId12"/>
  </p:notesMasterIdLst>
  <p:handoutMasterIdLst>
    <p:handoutMasterId r:id="rId13"/>
  </p:handoutMasterIdLst>
  <p:sldIdLst>
    <p:sldId id="350" r:id="rId2"/>
    <p:sldId id="278" r:id="rId3"/>
    <p:sldId id="352" r:id="rId4"/>
    <p:sldId id="322" r:id="rId5"/>
    <p:sldId id="351" r:id="rId6"/>
    <p:sldId id="338" r:id="rId7"/>
    <p:sldId id="337" r:id="rId8"/>
    <p:sldId id="346" r:id="rId9"/>
    <p:sldId id="349" r:id="rId10"/>
    <p:sldId id="320" r:id="rId11"/>
  </p:sldIdLst>
  <p:sldSz cx="9144000" cy="6858000" type="screen4x3"/>
  <p:notesSz cx="10002838" cy="688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84690" autoAdjust="0"/>
  </p:normalViewPr>
  <p:slideViewPr>
    <p:cSldViewPr>
      <p:cViewPr varScale="1">
        <p:scale>
          <a:sx n="38" d="100"/>
          <a:sy n="38" d="100"/>
        </p:scale>
        <p:origin x="1464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23" Type="http://schemas.openxmlformats.org/officeDocument/2006/relationships/customXml" Target="../customXml/item6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Relationship Id="rId22" Type="http://schemas.openxmlformats.org/officeDocument/2006/relationships/customXml" Target="../customXml/item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65960" y="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CBF72EC6-C10E-45CE-85B0-9BBB19E4E835}" type="datetimeFigureOut">
              <a:rPr lang="en-GB" smtClean="0"/>
              <a:pPr/>
              <a:t>11/09/2019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65960" y="6536528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E4163DA4-0395-40CF-8FAB-563B1C4C05C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29747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5960" y="0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1F055283-268E-4DBE-8115-6A0DE2E511BD}" type="datetimeFigureOut">
              <a:rPr lang="fr-FR" smtClean="0"/>
              <a:pPr/>
              <a:t>11/09/2019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79775" y="515938"/>
            <a:ext cx="3443288" cy="2581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284" y="3268861"/>
            <a:ext cx="8002270" cy="3096816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36528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5960" y="6536528"/>
            <a:ext cx="4334563" cy="344091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2D283407-2411-40E7-977E-DEAC0869E54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446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5665960" y="6536528"/>
            <a:ext cx="4334563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8" tIns="48239" rIns="96478" bIns="48239" anchor="b"/>
          <a:lstStyle/>
          <a:p>
            <a:pPr algn="r"/>
            <a:fld id="{A80E7132-D107-47DD-BFF5-9A78E6A32DE7}" type="slidenum">
              <a:rPr lang="en-GB" sz="1300"/>
              <a:pPr algn="r"/>
              <a:t>4</a:t>
            </a:fld>
            <a:endParaRPr lang="en-GB" sz="1300"/>
          </a:p>
        </p:txBody>
      </p:sp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6763" y="533400"/>
            <a:ext cx="3405187" cy="2552700"/>
          </a:xfrm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xfrm>
            <a:off x="1352235" y="3246160"/>
            <a:ext cx="7319207" cy="3138633"/>
          </a:xfrm>
          <a:noFill/>
          <a:ln/>
        </p:spPr>
        <p:txBody>
          <a:bodyPr lIns="94674" tIns="47337" rIns="94674" bIns="47337"/>
          <a:lstStyle/>
          <a:p>
            <a:pPr eaLnBrk="1" hangingPunct="1"/>
            <a:r>
              <a:rPr lang="en-US" i="1" dirty="0"/>
              <a:t>« Le </a:t>
            </a:r>
            <a:r>
              <a:rPr lang="en-US" i="1" dirty="0" err="1"/>
              <a:t>renforcement</a:t>
            </a:r>
            <a:r>
              <a:rPr lang="en-US" i="1" dirty="0"/>
              <a:t> des </a:t>
            </a:r>
            <a:r>
              <a:rPr lang="en-US" i="1" dirty="0" err="1"/>
              <a:t>capacités</a:t>
            </a:r>
            <a:r>
              <a:rPr lang="en-US" i="1" dirty="0"/>
              <a:t> </a:t>
            </a:r>
            <a:r>
              <a:rPr lang="en-US" i="1" dirty="0" err="1"/>
              <a:t>va</a:t>
            </a:r>
            <a:r>
              <a:rPr lang="en-US" i="1" dirty="0"/>
              <a:t> au-</a:t>
            </a:r>
            <a:r>
              <a:rPr lang="en-US" i="1" dirty="0" err="1"/>
              <a:t>delà</a:t>
            </a:r>
            <a:r>
              <a:rPr lang="en-US" i="1" dirty="0"/>
              <a:t> de la formation et de la consolidation </a:t>
            </a:r>
            <a:r>
              <a:rPr lang="en-US" i="1" dirty="0" err="1"/>
              <a:t>organisationnelle</a:t>
            </a:r>
            <a:r>
              <a:rPr lang="en-US" i="1" dirty="0"/>
              <a:t>. Les obstacles et les </a:t>
            </a:r>
            <a:r>
              <a:rPr lang="en-US" i="1" dirty="0" err="1"/>
              <a:t>opportunités</a:t>
            </a:r>
            <a:r>
              <a:rPr lang="en-US" i="1" dirty="0"/>
              <a:t> font </a:t>
            </a:r>
            <a:r>
              <a:rPr lang="en-US" i="1" dirty="0" err="1"/>
              <a:t>tous</a:t>
            </a:r>
            <a:r>
              <a:rPr lang="en-US" i="1" dirty="0"/>
              <a:t> </a:t>
            </a:r>
            <a:r>
              <a:rPr lang="en-US" i="1" dirty="0" err="1"/>
              <a:t>deux</a:t>
            </a:r>
            <a:r>
              <a:rPr lang="en-US" i="1" dirty="0"/>
              <a:t> </a:t>
            </a:r>
            <a:r>
              <a:rPr lang="en-US" i="1" dirty="0" err="1"/>
              <a:t>partie</a:t>
            </a:r>
            <a:r>
              <a:rPr lang="en-US" i="1" dirty="0"/>
              <a:t> d'un </a:t>
            </a:r>
            <a:r>
              <a:rPr lang="en-US" i="1" dirty="0" err="1"/>
              <a:t>environnement</a:t>
            </a:r>
            <a:r>
              <a:rPr lang="en-US" i="1" dirty="0"/>
              <a:t> favorable et </a:t>
            </a:r>
            <a:r>
              <a:rPr lang="en-US" i="1" dirty="0" err="1"/>
              <a:t>concernent</a:t>
            </a:r>
            <a:r>
              <a:rPr lang="en-US" i="1" dirty="0"/>
              <a:t> les </a:t>
            </a:r>
            <a:r>
              <a:rPr lang="en-US" i="1" dirty="0" err="1"/>
              <a:t>politiques</a:t>
            </a:r>
            <a:r>
              <a:rPr lang="en-US" i="1" dirty="0"/>
              <a:t>, la </a:t>
            </a:r>
            <a:r>
              <a:rPr lang="en-US" i="1" dirty="0" err="1"/>
              <a:t>gouvernance</a:t>
            </a:r>
            <a:r>
              <a:rPr lang="en-US" i="1" dirty="0"/>
              <a:t> et les motivations. </a:t>
            </a:r>
            <a:r>
              <a:rPr lang="en-US" i="1" dirty="0" err="1"/>
              <a:t>Ceux-ci</a:t>
            </a:r>
            <a:r>
              <a:rPr lang="en-US" i="1" dirty="0"/>
              <a:t> </a:t>
            </a:r>
            <a:r>
              <a:rPr lang="en-US" i="1" dirty="0" err="1"/>
              <a:t>nécessitent</a:t>
            </a:r>
            <a:r>
              <a:rPr lang="en-US" i="1" dirty="0"/>
              <a:t> des interventions et des </a:t>
            </a:r>
            <a:r>
              <a:rPr lang="en-US" i="1" dirty="0" err="1"/>
              <a:t>réponses</a:t>
            </a:r>
            <a:r>
              <a:rPr lang="en-US" i="1" dirty="0"/>
              <a:t> </a:t>
            </a:r>
            <a:r>
              <a:rPr lang="en-US" i="1" dirty="0" err="1"/>
              <a:t>différentes</a:t>
            </a:r>
            <a:r>
              <a:rPr lang="en-US" i="1" dirty="0"/>
              <a:t> de </a:t>
            </a:r>
            <a:r>
              <a:rPr lang="en-US" i="1" dirty="0" err="1"/>
              <a:t>celles</a:t>
            </a:r>
            <a:r>
              <a:rPr lang="en-US" i="1" dirty="0"/>
              <a:t> qui se </a:t>
            </a:r>
            <a:r>
              <a:rPr lang="en-US" i="1" dirty="0" err="1"/>
              <a:t>trouvent</a:t>
            </a:r>
            <a:r>
              <a:rPr lang="en-US" i="1" dirty="0"/>
              <a:t> </a:t>
            </a:r>
            <a:r>
              <a:rPr lang="en-US" i="1" dirty="0" err="1"/>
              <a:t>habituellement</a:t>
            </a:r>
            <a:r>
              <a:rPr lang="en-US" i="1" dirty="0"/>
              <a:t> </a:t>
            </a:r>
            <a:r>
              <a:rPr lang="en-US" i="1" dirty="0" err="1"/>
              <a:t>dans</a:t>
            </a:r>
            <a:r>
              <a:rPr lang="en-US" i="1" dirty="0"/>
              <a:t> la </a:t>
            </a:r>
            <a:r>
              <a:rPr lang="en-US" i="1" dirty="0" err="1"/>
              <a:t>boîte</a:t>
            </a:r>
            <a:r>
              <a:rPr lang="en-US" i="1" dirty="0"/>
              <a:t> à </a:t>
            </a:r>
            <a:r>
              <a:rPr lang="en-US" i="1" dirty="0" err="1"/>
              <a:t>outils</a:t>
            </a:r>
            <a:r>
              <a:rPr lang="en-US" i="1" dirty="0"/>
              <a:t> du </a:t>
            </a:r>
            <a:r>
              <a:rPr lang="en-US" i="1" dirty="0" err="1"/>
              <a:t>développement</a:t>
            </a:r>
            <a:r>
              <a:rPr lang="en-US" i="1" dirty="0"/>
              <a:t> des </a:t>
            </a:r>
            <a:r>
              <a:rPr lang="en-US" i="1" dirty="0" err="1"/>
              <a:t>capacités</a:t>
            </a:r>
            <a:r>
              <a:rPr lang="en-US" i="1" dirty="0"/>
              <a:t> . Il </a:t>
            </a:r>
            <a:r>
              <a:rPr lang="en-US" i="1" dirty="0" err="1"/>
              <a:t>s'agit</a:t>
            </a:r>
            <a:r>
              <a:rPr lang="en-US" i="1" dirty="0"/>
              <a:t> </a:t>
            </a:r>
            <a:r>
              <a:rPr lang="en-US" i="1" dirty="0" err="1"/>
              <a:t>aussi</a:t>
            </a:r>
            <a:r>
              <a:rPr lang="en-US" i="1" dirty="0"/>
              <a:t> </a:t>
            </a:r>
            <a:r>
              <a:rPr lang="en-US" i="1" dirty="0" err="1"/>
              <a:t>bien</a:t>
            </a:r>
            <a:r>
              <a:rPr lang="en-US" i="1" dirty="0"/>
              <a:t> de </a:t>
            </a:r>
            <a:r>
              <a:rPr lang="en-US" i="1" dirty="0" err="1"/>
              <a:t>développer</a:t>
            </a:r>
            <a:r>
              <a:rPr lang="en-US" i="1" dirty="0"/>
              <a:t> la </a:t>
            </a:r>
            <a:r>
              <a:rPr lang="en-US" i="1" dirty="0" err="1"/>
              <a:t>propriété</a:t>
            </a:r>
            <a:r>
              <a:rPr lang="en-US" i="1" dirty="0"/>
              <a:t>, de changer les </a:t>
            </a:r>
            <a:r>
              <a:rPr lang="en-US" i="1" dirty="0" err="1"/>
              <a:t>systèmes</a:t>
            </a:r>
            <a:r>
              <a:rPr lang="en-US" i="1" dirty="0"/>
              <a:t> et de </a:t>
            </a:r>
            <a:r>
              <a:rPr lang="en-US" i="1" dirty="0" err="1"/>
              <a:t>créer</a:t>
            </a:r>
            <a:r>
              <a:rPr lang="en-US" i="1" dirty="0"/>
              <a:t> un </a:t>
            </a:r>
            <a:r>
              <a:rPr lang="en-US" i="1" dirty="0" err="1"/>
              <a:t>environnement</a:t>
            </a:r>
            <a:r>
              <a:rPr lang="en-US" i="1" dirty="0"/>
              <a:t> favorable, </a:t>
            </a:r>
            <a:r>
              <a:rPr lang="en-US" i="1" dirty="0" err="1"/>
              <a:t>que</a:t>
            </a:r>
            <a:r>
              <a:rPr lang="en-US" i="1" dirty="0"/>
              <a:t> de </a:t>
            </a:r>
            <a:r>
              <a:rPr lang="en-US" i="1" dirty="0" err="1"/>
              <a:t>transférer</a:t>
            </a:r>
            <a:r>
              <a:rPr lang="en-US" i="1" dirty="0"/>
              <a:t> les technologies, de </a:t>
            </a:r>
            <a:r>
              <a:rPr lang="en-US" i="1" dirty="0" err="1"/>
              <a:t>développer</a:t>
            </a:r>
            <a:r>
              <a:rPr lang="en-US" i="1" dirty="0"/>
              <a:t> les </a:t>
            </a:r>
            <a:r>
              <a:rPr lang="en-US" i="1" dirty="0" err="1"/>
              <a:t>compétences</a:t>
            </a:r>
            <a:r>
              <a:rPr lang="en-US" i="1" dirty="0"/>
              <a:t> et de </a:t>
            </a:r>
            <a:r>
              <a:rPr lang="en-US" i="1" dirty="0" err="1"/>
              <a:t>consolider</a:t>
            </a:r>
            <a:r>
              <a:rPr lang="en-US" i="1" dirty="0"/>
              <a:t> les </a:t>
            </a:r>
            <a:r>
              <a:rPr lang="en-US" i="1" dirty="0" err="1"/>
              <a:t>organisations</a:t>
            </a:r>
            <a:r>
              <a:rPr lang="en-US" i="1" dirty="0"/>
              <a:t> »</a:t>
            </a:r>
            <a:r>
              <a:rPr lang="en-US" dirty="0"/>
              <a:t>(UNDP/ISDR 2006. « </a:t>
            </a:r>
            <a:r>
              <a:rPr lang="en-US" i="1" dirty="0"/>
              <a:t>Les </a:t>
            </a:r>
            <a:r>
              <a:rPr lang="en-US" i="1" dirty="0" err="1"/>
              <a:t>normes</a:t>
            </a:r>
            <a:r>
              <a:rPr lang="en-US" i="1" dirty="0"/>
              <a:t> et </a:t>
            </a:r>
            <a:r>
              <a:rPr lang="en-US" i="1" dirty="0" err="1"/>
              <a:t>règles</a:t>
            </a:r>
            <a:r>
              <a:rPr lang="en-US" i="1" dirty="0"/>
              <a:t> </a:t>
            </a:r>
            <a:r>
              <a:rPr lang="en-US" i="1" dirty="0" err="1"/>
              <a:t>institutionnelles</a:t>
            </a:r>
            <a:r>
              <a:rPr lang="en-US" i="1" dirty="0"/>
              <a:t> </a:t>
            </a:r>
            <a:r>
              <a:rPr lang="en-US" i="1" dirty="0" err="1"/>
              <a:t>doivent</a:t>
            </a:r>
            <a:r>
              <a:rPr lang="en-US" i="1" dirty="0"/>
              <a:t> </a:t>
            </a:r>
            <a:r>
              <a:rPr lang="en-US" i="1" dirty="0" err="1"/>
              <a:t>être</a:t>
            </a:r>
            <a:r>
              <a:rPr lang="en-US" i="1" dirty="0"/>
              <a:t> en place pour </a:t>
            </a:r>
            <a:r>
              <a:rPr lang="en-US" i="1" dirty="0" err="1"/>
              <a:t>que</a:t>
            </a:r>
            <a:r>
              <a:rPr lang="en-US" i="1" dirty="0"/>
              <a:t> les </a:t>
            </a:r>
            <a:r>
              <a:rPr lang="en-US" i="1" dirty="0" err="1"/>
              <a:t>organisations</a:t>
            </a:r>
            <a:r>
              <a:rPr lang="en-US" i="1" dirty="0"/>
              <a:t> et </a:t>
            </a:r>
            <a:r>
              <a:rPr lang="en-US" i="1" dirty="0" err="1"/>
              <a:t>individus</a:t>
            </a:r>
            <a:r>
              <a:rPr lang="en-US" i="1" dirty="0"/>
              <a:t> </a:t>
            </a:r>
            <a:r>
              <a:rPr lang="en-US" i="1" dirty="0" err="1"/>
              <a:t>soient</a:t>
            </a:r>
            <a:r>
              <a:rPr lang="en-US" i="1" dirty="0"/>
              <a:t> </a:t>
            </a:r>
            <a:r>
              <a:rPr lang="en-US" i="1" dirty="0" err="1"/>
              <a:t>redevables</a:t>
            </a:r>
            <a:r>
              <a:rPr lang="en-US" i="1" dirty="0"/>
              <a:t> </a:t>
            </a:r>
            <a:r>
              <a:rPr lang="en-US" i="1" dirty="0" err="1"/>
              <a:t>dans</a:t>
            </a:r>
            <a:r>
              <a:rPr lang="en-US" i="1" dirty="0"/>
              <a:t> </a:t>
            </a:r>
            <a:r>
              <a:rPr lang="en-US" i="1" dirty="0" err="1"/>
              <a:t>leur</a:t>
            </a:r>
            <a:r>
              <a:rPr lang="en-US" i="1" dirty="0"/>
              <a:t> travail. Les motivations </a:t>
            </a:r>
            <a:r>
              <a:rPr lang="en-US" i="1" dirty="0" err="1"/>
              <a:t>institutionnelles</a:t>
            </a:r>
            <a:r>
              <a:rPr lang="en-US" i="1" dirty="0"/>
              <a:t>, les </a:t>
            </a:r>
            <a:r>
              <a:rPr lang="en-US" i="1" dirty="0" err="1"/>
              <a:t>opportunités</a:t>
            </a:r>
            <a:r>
              <a:rPr lang="en-US" i="1" dirty="0"/>
              <a:t> et les sanctions </a:t>
            </a:r>
            <a:r>
              <a:rPr lang="en-US" i="1" dirty="0" err="1"/>
              <a:t>doivent</a:t>
            </a:r>
            <a:r>
              <a:rPr lang="en-US" i="1" dirty="0"/>
              <a:t> </a:t>
            </a:r>
            <a:r>
              <a:rPr lang="en-US" i="1" dirty="0" err="1"/>
              <a:t>être</a:t>
            </a:r>
            <a:r>
              <a:rPr lang="en-US" i="1" dirty="0"/>
              <a:t> </a:t>
            </a:r>
            <a:r>
              <a:rPr lang="en-US" i="1" dirty="0" err="1"/>
              <a:t>influencées</a:t>
            </a:r>
            <a:r>
              <a:rPr lang="en-US" i="1" dirty="0"/>
              <a:t> de </a:t>
            </a:r>
            <a:r>
              <a:rPr lang="en-US" i="1" dirty="0" err="1"/>
              <a:t>manière</a:t>
            </a:r>
            <a:r>
              <a:rPr lang="en-US" i="1" dirty="0"/>
              <a:t> à </a:t>
            </a:r>
            <a:r>
              <a:rPr lang="en-US" i="1" dirty="0" err="1"/>
              <a:t>garantir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les </a:t>
            </a:r>
            <a:r>
              <a:rPr lang="en-US" i="1" dirty="0" err="1"/>
              <a:t>valeurs</a:t>
            </a:r>
            <a:r>
              <a:rPr lang="en-US" i="1" dirty="0"/>
              <a:t> </a:t>
            </a:r>
            <a:r>
              <a:rPr lang="en-US" i="1" dirty="0" err="1"/>
              <a:t>humanitaires</a:t>
            </a:r>
            <a:r>
              <a:rPr lang="en-US" i="1" dirty="0"/>
              <a:t> </a:t>
            </a:r>
            <a:r>
              <a:rPr lang="en-US" i="1" u="sng" dirty="0" err="1"/>
              <a:t>soient</a:t>
            </a:r>
            <a:r>
              <a:rPr lang="en-US" i="1" dirty="0"/>
              <a:t> au </a:t>
            </a:r>
            <a:r>
              <a:rPr lang="en-US" i="1" dirty="0" err="1"/>
              <a:t>cœur</a:t>
            </a:r>
            <a:r>
              <a:rPr lang="en-US" i="1" dirty="0"/>
              <a:t> des </a:t>
            </a:r>
            <a:r>
              <a:rPr lang="en-US" i="1" dirty="0" err="1"/>
              <a:t>processus</a:t>
            </a:r>
            <a:r>
              <a:rPr lang="en-US" i="1" dirty="0"/>
              <a:t> </a:t>
            </a:r>
            <a:r>
              <a:rPr lang="en-US" i="1" dirty="0" err="1"/>
              <a:t>décisionnels</a:t>
            </a:r>
            <a:r>
              <a:rPr lang="en-US" i="1" dirty="0"/>
              <a:t>. Des </a:t>
            </a:r>
            <a:r>
              <a:rPr lang="en-US" i="1" dirty="0" err="1"/>
              <a:t>réseaux</a:t>
            </a:r>
            <a:r>
              <a:rPr lang="en-US" i="1" dirty="0"/>
              <a:t> </a:t>
            </a:r>
            <a:r>
              <a:rPr lang="en-US" i="1" dirty="0" err="1"/>
              <a:t>doivent</a:t>
            </a:r>
            <a:r>
              <a:rPr lang="en-US" i="1" dirty="0"/>
              <a:t> </a:t>
            </a:r>
            <a:r>
              <a:rPr lang="en-US" i="1" dirty="0" err="1"/>
              <a:t>être</a:t>
            </a:r>
            <a:r>
              <a:rPr lang="en-US" i="1" dirty="0"/>
              <a:t> </a:t>
            </a:r>
            <a:r>
              <a:rPr lang="en-US" i="1" dirty="0" err="1"/>
              <a:t>développés</a:t>
            </a:r>
            <a:r>
              <a:rPr lang="en-US" i="1" dirty="0"/>
              <a:t> pour le </a:t>
            </a:r>
            <a:r>
              <a:rPr lang="en-US" i="1" dirty="0" err="1"/>
              <a:t>plaidoyer</a:t>
            </a:r>
            <a:r>
              <a:rPr lang="en-US" i="1" dirty="0"/>
              <a:t>, </a:t>
            </a:r>
            <a:r>
              <a:rPr lang="en-US" i="1" dirty="0" err="1"/>
              <a:t>l'analyse</a:t>
            </a:r>
            <a:r>
              <a:rPr lang="en-US" i="1" dirty="0"/>
              <a:t> commune et la </a:t>
            </a:r>
            <a:r>
              <a:rPr lang="en-US" i="1" dirty="0" err="1"/>
              <a:t>levée</a:t>
            </a:r>
            <a:r>
              <a:rPr lang="en-US" i="1" dirty="0"/>
              <a:t> de </a:t>
            </a:r>
            <a:r>
              <a:rPr lang="en-US" i="1" dirty="0" err="1"/>
              <a:t>fonds</a:t>
            </a:r>
            <a:r>
              <a:rPr lang="en-US" i="1" dirty="0"/>
              <a:t>. </a:t>
            </a:r>
            <a:r>
              <a:rPr lang="en-US" i="1" dirty="0" err="1"/>
              <a:t>Une</a:t>
            </a:r>
            <a:r>
              <a:rPr lang="en-US" i="1" dirty="0"/>
              <a:t> aide en </a:t>
            </a:r>
            <a:r>
              <a:rPr lang="en-US" i="1" dirty="0" err="1"/>
              <a:t>fournitures</a:t>
            </a:r>
            <a:r>
              <a:rPr lang="en-US" i="1" dirty="0"/>
              <a:t> </a:t>
            </a:r>
            <a:r>
              <a:rPr lang="en-US" i="1" dirty="0" err="1"/>
              <a:t>ordinaires</a:t>
            </a:r>
            <a:r>
              <a:rPr lang="en-US" i="1" dirty="0"/>
              <a:t>, </a:t>
            </a:r>
            <a:r>
              <a:rPr lang="en-US" i="1" dirty="0" err="1"/>
              <a:t>telles</a:t>
            </a:r>
            <a:r>
              <a:rPr lang="en-US" i="1" dirty="0"/>
              <a:t> </a:t>
            </a:r>
            <a:r>
              <a:rPr lang="en-US" i="1" dirty="0" err="1"/>
              <a:t>que</a:t>
            </a:r>
            <a:r>
              <a:rPr lang="en-US" i="1" dirty="0"/>
              <a:t> les </a:t>
            </a:r>
            <a:r>
              <a:rPr lang="en-US" i="1" dirty="0" err="1"/>
              <a:t>fournitures</a:t>
            </a:r>
            <a:r>
              <a:rPr lang="en-US" i="1" dirty="0"/>
              <a:t> de bureau et les installations de communication, </a:t>
            </a:r>
            <a:r>
              <a:rPr lang="en-US" i="1" dirty="0" err="1"/>
              <a:t>peut</a:t>
            </a:r>
            <a:r>
              <a:rPr lang="en-US" i="1" dirty="0"/>
              <a:t> </a:t>
            </a:r>
            <a:r>
              <a:rPr lang="en-US" i="1" dirty="0" err="1"/>
              <a:t>s'avérer</a:t>
            </a:r>
            <a:r>
              <a:rPr lang="en-US" i="1" dirty="0"/>
              <a:t> </a:t>
            </a:r>
            <a:r>
              <a:rPr lang="en-US" i="1" dirty="0" err="1"/>
              <a:t>être</a:t>
            </a:r>
            <a:r>
              <a:rPr lang="en-US" i="1" dirty="0"/>
              <a:t> un premier pas indispensable </a:t>
            </a:r>
            <a:r>
              <a:rPr lang="en-US" i="1" dirty="0" err="1"/>
              <a:t>afin</a:t>
            </a:r>
            <a:r>
              <a:rPr lang="en-US" i="1" dirty="0"/>
              <a:t> de </a:t>
            </a:r>
            <a:r>
              <a:rPr lang="en-US" i="1" dirty="0" err="1"/>
              <a:t>permettre</a:t>
            </a:r>
            <a:r>
              <a:rPr lang="en-US" i="1" dirty="0"/>
              <a:t> à </a:t>
            </a:r>
            <a:r>
              <a:rPr lang="en-US" i="1" dirty="0" err="1"/>
              <a:t>l'organisation</a:t>
            </a:r>
            <a:r>
              <a:rPr lang="en-US" i="1" dirty="0"/>
              <a:t> </a:t>
            </a:r>
            <a:r>
              <a:rPr lang="en-US" i="1" dirty="0" err="1"/>
              <a:t>partenaire</a:t>
            </a:r>
            <a:r>
              <a:rPr lang="en-US" i="1" dirty="0"/>
              <a:t> de </a:t>
            </a:r>
            <a:r>
              <a:rPr lang="en-US" i="1" dirty="0" err="1"/>
              <a:t>mener</a:t>
            </a:r>
            <a:r>
              <a:rPr lang="en-US" i="1" dirty="0"/>
              <a:t> à </a:t>
            </a:r>
            <a:r>
              <a:rPr lang="en-US" i="1" dirty="0" err="1"/>
              <a:t>bien</a:t>
            </a:r>
            <a:r>
              <a:rPr lang="en-US" i="1" dirty="0"/>
              <a:t> </a:t>
            </a:r>
            <a:r>
              <a:rPr lang="en-US" i="1" dirty="0" err="1"/>
              <a:t>ses</a:t>
            </a:r>
            <a:r>
              <a:rPr lang="en-US" i="1" dirty="0"/>
              <a:t> </a:t>
            </a:r>
            <a:r>
              <a:rPr lang="en-US" i="1" dirty="0" err="1"/>
              <a:t>activités</a:t>
            </a:r>
            <a:r>
              <a:rPr lang="en-US" i="1" dirty="0"/>
              <a:t> en </a:t>
            </a:r>
            <a:r>
              <a:rPr lang="en-US" i="1" dirty="0" err="1"/>
              <a:t>toute</a:t>
            </a:r>
            <a:r>
              <a:rPr lang="en-US" i="1" dirty="0"/>
              <a:t> </a:t>
            </a:r>
            <a:r>
              <a:rPr lang="en-US" i="1" dirty="0" err="1"/>
              <a:t>efficacité</a:t>
            </a:r>
            <a:r>
              <a:rPr lang="en-US" i="1" dirty="0"/>
              <a:t>. </a:t>
            </a:r>
            <a:r>
              <a:rPr lang="en-US" i="1" dirty="0" err="1"/>
              <a:t>Tous</a:t>
            </a:r>
            <a:r>
              <a:rPr lang="en-US" i="1" dirty="0"/>
              <a:t> </a:t>
            </a:r>
            <a:r>
              <a:rPr lang="en-US" i="1" dirty="0" err="1"/>
              <a:t>ces</a:t>
            </a:r>
            <a:r>
              <a:rPr lang="en-US" i="1" dirty="0"/>
              <a:t> </a:t>
            </a:r>
            <a:r>
              <a:rPr lang="en-US" i="1" dirty="0" err="1"/>
              <a:t>éléments</a:t>
            </a:r>
            <a:r>
              <a:rPr lang="en-US" i="1" dirty="0"/>
              <a:t> </a:t>
            </a:r>
            <a:r>
              <a:rPr lang="en-US" i="1" dirty="0" err="1"/>
              <a:t>sont</a:t>
            </a:r>
            <a:r>
              <a:rPr lang="en-US" i="1" dirty="0"/>
              <a:t> des </a:t>
            </a:r>
            <a:r>
              <a:rPr lang="en-US" i="1" dirty="0" err="1"/>
              <a:t>domaines</a:t>
            </a:r>
            <a:r>
              <a:rPr lang="en-US" i="1" dirty="0"/>
              <a:t> </a:t>
            </a:r>
            <a:r>
              <a:rPr lang="en-US" i="1" dirty="0" err="1"/>
              <a:t>où</a:t>
            </a:r>
            <a:r>
              <a:rPr lang="en-US" i="1" dirty="0"/>
              <a:t> les </a:t>
            </a:r>
            <a:r>
              <a:rPr lang="en-US" i="1" dirty="0" err="1"/>
              <a:t>capacités</a:t>
            </a:r>
            <a:r>
              <a:rPr lang="en-US" i="1" dirty="0"/>
              <a:t> </a:t>
            </a:r>
            <a:r>
              <a:rPr lang="en-US" i="1" dirty="0" err="1"/>
              <a:t>organisationnelles</a:t>
            </a:r>
            <a:r>
              <a:rPr lang="en-US" i="1" dirty="0"/>
              <a:t> locales </a:t>
            </a:r>
            <a:r>
              <a:rPr lang="en-US" i="1" dirty="0" err="1"/>
              <a:t>doivent</a:t>
            </a:r>
            <a:r>
              <a:rPr lang="en-US" i="1" dirty="0"/>
              <a:t> </a:t>
            </a:r>
            <a:r>
              <a:rPr lang="en-US" i="1" dirty="0" err="1"/>
              <a:t>être</a:t>
            </a:r>
            <a:r>
              <a:rPr lang="en-US" i="1" dirty="0"/>
              <a:t> </a:t>
            </a:r>
            <a:r>
              <a:rPr lang="en-US" i="1" dirty="0" err="1"/>
              <a:t>développées</a:t>
            </a:r>
            <a:r>
              <a:rPr lang="en-US" dirty="0"/>
              <a:t> » (ALNAP, 2004).</a:t>
            </a:r>
          </a:p>
          <a:p>
            <a:pPr eaLnBrk="1" hangingPunct="1"/>
            <a:endParaRPr lang="en-US" dirty="0"/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développement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consiste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propriété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à changer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systèmes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à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créer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environnement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favorable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qu'à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procéder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technologies, au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compétences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à la consolidation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organisationnelle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Il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s'agit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d'un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associe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principalement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niveau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institutionnel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notamment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savoir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qu'il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faut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faire 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objectifs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politiques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protocoles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principes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disposer des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le faire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humaines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matérielles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financières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organisés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le faire 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décision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rattachements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hiérarchiques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communications, les liens avec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acteurs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désigne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compétences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participants du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qu'ils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mieux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équipés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promouvoir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actions qui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protégeront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l'état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nutritionnel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des populations.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supervision et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application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élément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fondamental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garantir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qualité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l'intervention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nutrition. 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pratique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concentre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formation au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situation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d'urgence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garantir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disposent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compétences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connaissances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nécessaires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oeuvre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techniques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préalablement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convenues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Cependant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formation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n'est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parmi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d'autres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(Tableau 6.6).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n'est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ponctuelle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dynamique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réexaminé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régulièrement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jour au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cluster nutrition.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efforts 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matière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influencés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un cadre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institutionnel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plus large. La motivation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nécessite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soutien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systèmes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organisationnels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institutionnels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motivation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personnelle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gestion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insuffisante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inadaptée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humaines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résolue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traduire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forte rotation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effectifs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2532" name="Footer Placeholder 3"/>
          <p:cNvSpPr txBox="1">
            <a:spLocks noGrp="1"/>
          </p:cNvSpPr>
          <p:nvPr/>
        </p:nvSpPr>
        <p:spPr bwMode="auto">
          <a:xfrm>
            <a:off x="1" y="6544892"/>
            <a:ext cx="4392450" cy="31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74" tIns="47337" rIns="94674" bIns="47337" anchor="b"/>
          <a:lstStyle/>
          <a:p>
            <a:pPr defTabSz="946359" eaLnBrk="0" hangingPunct="0"/>
            <a:r>
              <a:rPr lang="en-GB" sz="1300"/>
              <a:t>2.6 Questions transversales</a:t>
            </a:r>
          </a:p>
        </p:txBody>
      </p:sp>
      <p:sp>
        <p:nvSpPr>
          <p:cNvPr id="22533" name="Slide Number Placeholder 4"/>
          <p:cNvSpPr txBox="1">
            <a:spLocks noGrp="1"/>
          </p:cNvSpPr>
          <p:nvPr/>
        </p:nvSpPr>
        <p:spPr bwMode="auto">
          <a:xfrm>
            <a:off x="5631227" y="6544892"/>
            <a:ext cx="4390134" cy="31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74" tIns="47337" rIns="94674" bIns="47337" anchor="b"/>
          <a:lstStyle/>
          <a:p>
            <a:pPr algn="r" defTabSz="946359" eaLnBrk="0" hangingPunct="0"/>
            <a:fld id="{36EBF68D-6747-4DBC-848A-719DB5C93C71}" type="slidenum">
              <a:rPr lang="en-GB" sz="1300"/>
              <a:pPr algn="r" defTabSz="946359" eaLnBrk="0" hangingPunct="0"/>
              <a:t>4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12024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5665960" y="6536528"/>
            <a:ext cx="4334563" cy="3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478" tIns="48239" rIns="96478" bIns="48239" anchor="b"/>
          <a:lstStyle/>
          <a:p>
            <a:pPr algn="r"/>
            <a:fld id="{C2206832-863D-4391-B7A5-A257F4EB9830}" type="slidenum">
              <a:rPr lang="en-GB" sz="1300"/>
              <a:pPr algn="r"/>
              <a:t>5</a:t>
            </a:fld>
            <a:endParaRPr lang="en-GB" sz="1300"/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306763" y="533400"/>
            <a:ext cx="3405187" cy="2552700"/>
          </a:xfrm>
          <a:ln/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>
          <a:xfrm>
            <a:off x="1352235" y="3246160"/>
            <a:ext cx="7319207" cy="3138633"/>
          </a:xfrm>
          <a:noFill/>
          <a:ln/>
        </p:spPr>
        <p:txBody>
          <a:bodyPr lIns="94674" tIns="47337" rIns="94674" bIns="47337"/>
          <a:lstStyle/>
          <a:p>
            <a:pPr eaLnBrk="1" hangingPunct="1"/>
            <a:endParaRPr lang="en-US"/>
          </a:p>
        </p:txBody>
      </p:sp>
      <p:sp>
        <p:nvSpPr>
          <p:cNvPr id="49157" name="Footer Placeholder 3"/>
          <p:cNvSpPr txBox="1">
            <a:spLocks noGrp="1"/>
          </p:cNvSpPr>
          <p:nvPr/>
        </p:nvSpPr>
        <p:spPr bwMode="auto">
          <a:xfrm>
            <a:off x="1" y="6544892"/>
            <a:ext cx="4392450" cy="31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74" tIns="47337" rIns="94674" bIns="47337" anchor="b"/>
          <a:lstStyle/>
          <a:p>
            <a:pPr defTabSz="946359" eaLnBrk="0" hangingPunct="0"/>
            <a:r>
              <a:rPr lang="en-GB" sz="1300"/>
              <a:t>2.6 Questions transversales</a:t>
            </a:r>
          </a:p>
        </p:txBody>
      </p:sp>
      <p:sp>
        <p:nvSpPr>
          <p:cNvPr id="49158" name="Slide Number Placeholder 4"/>
          <p:cNvSpPr txBox="1">
            <a:spLocks noGrp="1"/>
          </p:cNvSpPr>
          <p:nvPr/>
        </p:nvSpPr>
        <p:spPr bwMode="auto">
          <a:xfrm>
            <a:off x="5631227" y="6544892"/>
            <a:ext cx="4390134" cy="319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74" tIns="47337" rIns="94674" bIns="47337" anchor="b"/>
          <a:lstStyle/>
          <a:p>
            <a:pPr algn="r" defTabSz="946359" eaLnBrk="0" hangingPunct="0"/>
            <a:fld id="{32009C5C-9A34-4CF1-A2BC-B8FD07760F6E}" type="slidenum">
              <a:rPr lang="en-GB" sz="1300"/>
              <a:pPr algn="r" defTabSz="946359" eaLnBrk="0" hangingPunct="0"/>
              <a:t>5</a:t>
            </a:fld>
            <a:endParaRPr lang="en-GB" sz="1300"/>
          </a:p>
        </p:txBody>
      </p:sp>
    </p:spTree>
    <p:extLst>
      <p:ext uri="{BB962C8B-B14F-4D97-AF65-F5344CB8AC3E}">
        <p14:creationId xmlns:p14="http://schemas.microsoft.com/office/powerpoint/2010/main" val="1330293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CCN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chargé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diriger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cluster nutrition et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soutenir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efforts de consolidation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autorités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société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civile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pratique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comprend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: </a:t>
            </a:r>
          </a:p>
          <a:p>
            <a:pPr lvl="0"/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l'identification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pays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grâce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exercice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cartographie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analyse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Qui, Quoi,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Où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(3Q/4Q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appelé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3W/4W) et/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discussions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le cluster nutrition et les parties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prenantes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concernées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n'a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pas déjà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préparation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situations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d'urgence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place d'un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mécanisme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cluster nutrition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d'identifier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prioriser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besoins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garantie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qu'un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de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cluster nutrition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reflétant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idées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apportées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collectivité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possible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réalisable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err="1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soient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intégrées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</a:t>
            </a:r>
          </a:p>
          <a:p>
            <a:pPr lvl="0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coopération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autres</a:t>
            </a:r>
            <a:r>
              <a:rPr lang="en-GB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u="sng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d'identifier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objectifs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matière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programmes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coordonnés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domaines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ajoutée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</a:t>
            </a:r>
          </a:p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s'assurer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tout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déséquilibre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cadre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été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identifié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cela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possible ;</a:t>
            </a:r>
          </a:p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promouvoir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oeuvre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 plan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examen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régulier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progrès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cluster nutrition ;</a:t>
            </a:r>
          </a:p>
          <a:p>
            <a:pPr lvl="0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s'assurer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plans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jour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refléter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besoins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pertinents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partenaires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cluster nutrition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l'évaluation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à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définition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à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priorisation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besoins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au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plans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coordonnés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aborder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priorités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partenaires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d'intégrer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adaptés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leurs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organisations.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également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la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oeuvre et au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cluster nutrition.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344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CCN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responsable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 :</a:t>
            </a:r>
          </a:p>
          <a:p>
            <a:pPr lvl="1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s'assurer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formation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spécifiques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valeur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plans de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cluster nutrition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(section 6.5.4)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planification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régulières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cluster nutrition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en tenant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compte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besoins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personnel national et international ;</a:t>
            </a:r>
          </a:p>
          <a:p>
            <a:pPr lvl="1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l'identification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agences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pouvant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formation et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coordinateurs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généraux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formations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spécifiques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susciter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l'engagement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partenaires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cluster nutrition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objectif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</a:t>
            </a:r>
          </a:p>
          <a:p>
            <a:pPr lvl="1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encourager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soutenir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plans de formation plus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détaillés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qui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définissent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raisonnement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besoins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précis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ainsi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public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ciblé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</a:t>
            </a:r>
          </a:p>
          <a:p>
            <a:pPr lvl="1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partage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documents et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ressources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formation techniques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pertinents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Les documents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peuvent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aux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normes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nationales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internationales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pertinentes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peuvent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avoir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besoin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d'être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à jour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développés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même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délais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disponibles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faire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situation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d'urgence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</a:t>
            </a:r>
          </a:p>
          <a:p>
            <a:pPr lvl="1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travailler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avec le cluster nutrition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mettre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place un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système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individus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ayant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été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GB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</a:t>
            </a:r>
            <a:r>
              <a:rPr lang="en-GB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quoi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où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utiliser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redéfinir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renforcement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capacités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;</a:t>
            </a:r>
          </a:p>
          <a:p>
            <a:pPr lvl="1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Inclure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</a:t>
            </a:r>
            <a:r>
              <a:rPr lang="en-GB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des formations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programme de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suivi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d'évaluation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 cluster nutrition.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83407-2411-40E7-977E-DEAC0869E54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344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584" y="404664"/>
            <a:ext cx="7772400" cy="2088232"/>
          </a:xfrm>
        </p:spPr>
        <p:txBody>
          <a:bodyPr>
            <a:normAutofit/>
          </a:bodyPr>
          <a:lstStyle>
            <a:lvl1pPr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Coordinated Assessments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39552" y="2780928"/>
            <a:ext cx="7232848" cy="13681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Nutrition Cluster Coordination Training</a:t>
            </a:r>
          </a:p>
          <a:p>
            <a:r>
              <a:rPr lang="en-US" dirty="0"/>
              <a:t>Dakar, November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267" y="4581128"/>
            <a:ext cx="5688733" cy="161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142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212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782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458200" cy="1219200"/>
          </a:xfrm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1000" y="1752600"/>
            <a:ext cx="8534400" cy="48768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  <a:endParaRPr lang="en-CA" noProof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370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81000"/>
            <a:ext cx="7867600" cy="685800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447800"/>
            <a:ext cx="41148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3124200" y="6597650"/>
            <a:ext cx="2895600" cy="1238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98FA0"/>
                </a:solidFill>
                <a:ea typeface="ＭＳ Ｐゴシック" pitchFamily="34" charset="-128"/>
                <a:cs typeface="+mn-cs"/>
              </a:defRPr>
            </a:lvl1pPr>
          </a:lstStyle>
          <a:p>
            <a:r>
              <a:rPr lang="fr-FR"/>
              <a:t>NCC Training 2013</a:t>
            </a:r>
          </a:p>
        </p:txBody>
      </p:sp>
    </p:spTree>
    <p:extLst>
      <p:ext uri="{BB962C8B-B14F-4D97-AF65-F5344CB8AC3E}">
        <p14:creationId xmlns:p14="http://schemas.microsoft.com/office/powerpoint/2010/main" val="3134112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690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the slide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61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043608" y="648072"/>
            <a:ext cx="7949639" cy="5733256"/>
          </a:xfrm>
          <a:prstGeom prst="roundRect">
            <a:avLst>
              <a:gd name="adj" fmla="val 2327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47664" y="980728"/>
            <a:ext cx="7128792" cy="1143000"/>
          </a:xfrm>
          <a:noFill/>
        </p:spPr>
        <p:txBody>
          <a:bodyPr>
            <a:normAutofit/>
          </a:bodyPr>
          <a:lstStyle>
            <a:lvl1pPr>
              <a:defRPr sz="54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Group work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2204864"/>
            <a:ext cx="7344816" cy="305720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r-FR" dirty="0"/>
          </a:p>
        </p:txBody>
      </p:sp>
      <p:pic>
        <p:nvPicPr>
          <p:cNvPr id="8" name="Imag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231"/>
            <a:ext cx="938266" cy="92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3595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Sub-title sections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165304"/>
            <a:ext cx="1835696" cy="675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3537"/>
            <a:ext cx="5617041" cy="1625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594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039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755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>
            <a:lvl1pPr>
              <a:defRPr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19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0476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solidFill>
            <a:schemeClr val="accent3">
              <a:lumMod val="40000"/>
              <a:lumOff val="60000"/>
            </a:schemeClr>
          </a:solidFill>
        </p:spPr>
        <p:txBody>
          <a:bodyPr anchor="b"/>
          <a:lstStyle>
            <a:lvl1pPr algn="l">
              <a:defRPr sz="2000" b="1">
                <a:effectLst/>
              </a:defRPr>
            </a:lvl1pPr>
          </a:lstStyle>
          <a:p>
            <a:r>
              <a:rPr lang="en-US" dirty="0"/>
              <a:t>Click to edit Master title style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NCC Training 2013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955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NCC Training 2013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A8DF2-A33D-47C5-8292-C15D51C2C28A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50" y="6241737"/>
            <a:ext cx="1670430" cy="61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87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9" r:id="rId11"/>
    <p:sldLayoutId id="2147483740" r:id="rId12"/>
    <p:sldLayoutId id="2147483741" r:id="rId13"/>
    <p:sldLayoutId id="2147483742" r:id="rId14"/>
    <p:sldLayoutId id="2147483708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cef.org/nutritioncluste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276456" cy="2088232"/>
          </a:xfrm>
        </p:spPr>
        <p:txBody>
          <a:bodyPr>
            <a:normAutofit/>
          </a:bodyPr>
          <a:lstStyle/>
          <a:p>
            <a:r>
              <a:rPr lang="en-GB" sz="4400"/>
              <a:t>Mobilisation des ressources : 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/>
              <a:t>Emplacement, pays, date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1" b="14731"/>
          <a:stretch/>
        </p:blipFill>
        <p:spPr>
          <a:xfrm>
            <a:off x="323528" y="4581128"/>
            <a:ext cx="3063612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58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Messages clés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2600" dirty="0"/>
              <a:t>Les </a:t>
            </a:r>
            <a:r>
              <a:rPr lang="en-GB" sz="2600" dirty="0" err="1"/>
              <a:t>activités</a:t>
            </a:r>
            <a:r>
              <a:rPr lang="en-GB" sz="2600" dirty="0"/>
              <a:t> de </a:t>
            </a:r>
            <a:r>
              <a:rPr lang="en-GB" sz="2600" dirty="0" err="1"/>
              <a:t>renforcement</a:t>
            </a:r>
            <a:r>
              <a:rPr lang="en-GB" sz="2600" dirty="0"/>
              <a:t> des </a:t>
            </a:r>
            <a:r>
              <a:rPr lang="en-GB" sz="2600" dirty="0" err="1"/>
              <a:t>capacités</a:t>
            </a:r>
            <a:r>
              <a:rPr lang="en-GB" sz="2600" dirty="0"/>
              <a:t> </a:t>
            </a:r>
            <a:r>
              <a:rPr lang="en-GB" sz="2600" dirty="0" err="1"/>
              <a:t>doivent</a:t>
            </a:r>
            <a:r>
              <a:rPr lang="en-GB" sz="2600" dirty="0"/>
              <a:t> </a:t>
            </a:r>
            <a:r>
              <a:rPr lang="en-GB" sz="2600" dirty="0" err="1"/>
              <a:t>être</a:t>
            </a:r>
            <a:r>
              <a:rPr lang="en-GB" sz="2600" dirty="0"/>
              <a:t> </a:t>
            </a:r>
            <a:r>
              <a:rPr lang="en-GB" sz="2600" dirty="0" err="1"/>
              <a:t>fondées</a:t>
            </a:r>
            <a:r>
              <a:rPr lang="en-GB" sz="2600" dirty="0"/>
              <a:t> </a:t>
            </a:r>
            <a:r>
              <a:rPr lang="en-GB" sz="2600" dirty="0" err="1"/>
              <a:t>sur</a:t>
            </a:r>
            <a:r>
              <a:rPr lang="en-GB" sz="2600" dirty="0"/>
              <a:t> </a:t>
            </a:r>
            <a:r>
              <a:rPr lang="en-GB" sz="2600" dirty="0" err="1"/>
              <a:t>une</a:t>
            </a:r>
            <a:r>
              <a:rPr lang="en-GB" sz="2600" dirty="0"/>
              <a:t> </a:t>
            </a:r>
            <a:r>
              <a:rPr lang="en-GB" sz="2600" dirty="0" err="1"/>
              <a:t>évaluation</a:t>
            </a:r>
            <a:r>
              <a:rPr lang="en-GB" sz="2600" dirty="0"/>
              <a:t> </a:t>
            </a:r>
            <a:r>
              <a:rPr lang="en-GB" sz="2600" dirty="0" err="1"/>
              <a:t>claire</a:t>
            </a:r>
            <a:r>
              <a:rPr lang="en-GB" sz="2600" dirty="0"/>
              <a:t> des </a:t>
            </a:r>
            <a:r>
              <a:rPr lang="en-GB" sz="2600" dirty="0" err="1"/>
              <a:t>capacités</a:t>
            </a:r>
            <a:r>
              <a:rPr lang="en-GB" sz="2600" dirty="0"/>
              <a:t> </a:t>
            </a:r>
            <a:r>
              <a:rPr lang="en-GB" sz="2600" dirty="0" err="1"/>
              <a:t>disponibles</a:t>
            </a:r>
            <a:r>
              <a:rPr lang="en-GB" sz="2600" dirty="0"/>
              <a:t> et </a:t>
            </a:r>
            <a:r>
              <a:rPr lang="en-GB" sz="2600" dirty="0" err="1"/>
              <a:t>sur</a:t>
            </a:r>
            <a:r>
              <a:rPr lang="en-GB" sz="2600" dirty="0"/>
              <a:t> </a:t>
            </a:r>
            <a:r>
              <a:rPr lang="en-GB" sz="2600" dirty="0" err="1"/>
              <a:t>l'identification</a:t>
            </a:r>
            <a:r>
              <a:rPr lang="en-GB" sz="2600" dirty="0"/>
              <a:t> des </a:t>
            </a:r>
            <a:r>
              <a:rPr lang="en-GB" sz="2600" dirty="0" err="1"/>
              <a:t>besoins</a:t>
            </a:r>
            <a:r>
              <a:rPr lang="en-GB" sz="2600" dirty="0"/>
              <a:t> au </a:t>
            </a:r>
            <a:r>
              <a:rPr lang="en-GB" sz="2600" dirty="0" err="1"/>
              <a:t>sein</a:t>
            </a:r>
            <a:r>
              <a:rPr lang="en-GB" sz="2600" dirty="0"/>
              <a:t> des </a:t>
            </a:r>
            <a:r>
              <a:rPr lang="en-GB" sz="2600" dirty="0" err="1"/>
              <a:t>organismes</a:t>
            </a:r>
            <a:r>
              <a:rPr lang="en-GB" sz="2600" dirty="0"/>
              <a:t> </a:t>
            </a:r>
            <a:r>
              <a:rPr lang="en-GB" sz="2600" dirty="0" err="1"/>
              <a:t>membres</a:t>
            </a:r>
            <a:r>
              <a:rPr lang="en-GB" sz="2600" dirty="0"/>
              <a:t> du cluster y </a:t>
            </a:r>
            <a:r>
              <a:rPr lang="en-GB" sz="2600" dirty="0" err="1"/>
              <a:t>compris</a:t>
            </a:r>
            <a:r>
              <a:rPr lang="en-GB" sz="2600" dirty="0"/>
              <a:t> les </a:t>
            </a:r>
            <a:r>
              <a:rPr lang="en-GB" sz="2600" dirty="0" err="1"/>
              <a:t>autorités</a:t>
            </a:r>
            <a:r>
              <a:rPr lang="en-GB" sz="2600" dirty="0"/>
              <a:t> </a:t>
            </a:r>
            <a:r>
              <a:rPr lang="en-GB" sz="2600" dirty="0" err="1"/>
              <a:t>nationales</a:t>
            </a:r>
            <a:r>
              <a:rPr lang="en-GB" sz="2600" dirty="0"/>
              <a:t>. </a:t>
            </a:r>
          </a:p>
          <a:p>
            <a:r>
              <a:rPr lang="en-GB" sz="2600" dirty="0"/>
              <a:t>Il </a:t>
            </a:r>
            <a:r>
              <a:rPr lang="en-GB" sz="2600" dirty="0" err="1"/>
              <a:t>existe</a:t>
            </a:r>
            <a:r>
              <a:rPr lang="en-GB" sz="2600" dirty="0"/>
              <a:t> tout un </a:t>
            </a:r>
            <a:r>
              <a:rPr lang="en-GB" sz="2600" dirty="0" err="1"/>
              <a:t>éventail</a:t>
            </a:r>
            <a:r>
              <a:rPr lang="en-GB" sz="2600" dirty="0"/>
              <a:t> </a:t>
            </a:r>
            <a:r>
              <a:rPr lang="en-GB" sz="2600" dirty="0" err="1"/>
              <a:t>d'options</a:t>
            </a:r>
            <a:r>
              <a:rPr lang="en-GB" sz="2600" dirty="0"/>
              <a:t> pour les </a:t>
            </a:r>
            <a:r>
              <a:rPr lang="en-GB" sz="2600" dirty="0" err="1"/>
              <a:t>activités</a:t>
            </a:r>
            <a:r>
              <a:rPr lang="en-GB" sz="2600" dirty="0"/>
              <a:t> de </a:t>
            </a:r>
            <a:r>
              <a:rPr lang="en-GB" sz="2600" dirty="0" err="1"/>
              <a:t>renforcement</a:t>
            </a:r>
            <a:r>
              <a:rPr lang="en-GB" sz="2600" dirty="0"/>
              <a:t> des </a:t>
            </a:r>
            <a:r>
              <a:rPr lang="en-GB" sz="2600" dirty="0" err="1"/>
              <a:t>capacités</a:t>
            </a:r>
            <a:r>
              <a:rPr lang="en-GB" sz="2600" dirty="0"/>
              <a:t>. </a:t>
            </a:r>
            <a:endParaRPr lang="en-US" sz="2600" dirty="0"/>
          </a:p>
          <a:p>
            <a:r>
              <a:rPr lang="en-GB" sz="2600" dirty="0"/>
              <a:t>Le </a:t>
            </a:r>
            <a:r>
              <a:rPr lang="en-GB" sz="2600" dirty="0" err="1"/>
              <a:t>renforcement</a:t>
            </a:r>
            <a:r>
              <a:rPr lang="en-GB" sz="2600" dirty="0"/>
              <a:t> des </a:t>
            </a:r>
            <a:r>
              <a:rPr lang="en-GB" sz="2600" dirty="0" err="1"/>
              <a:t>capacités</a:t>
            </a:r>
            <a:r>
              <a:rPr lang="en-GB" sz="2600" dirty="0"/>
              <a:t> </a:t>
            </a:r>
            <a:r>
              <a:rPr lang="en-GB" sz="2600" dirty="0" err="1"/>
              <a:t>est</a:t>
            </a:r>
            <a:r>
              <a:rPr lang="en-GB" sz="2600" dirty="0"/>
              <a:t> un </a:t>
            </a:r>
            <a:r>
              <a:rPr lang="en-GB" sz="2600" dirty="0" err="1"/>
              <a:t>élément</a:t>
            </a:r>
            <a:r>
              <a:rPr lang="en-GB" sz="2600" dirty="0"/>
              <a:t> </a:t>
            </a:r>
            <a:r>
              <a:rPr lang="en-GB" sz="2600" dirty="0" err="1"/>
              <a:t>fondamental</a:t>
            </a:r>
            <a:r>
              <a:rPr lang="en-GB" sz="2600" dirty="0"/>
              <a:t> de </a:t>
            </a:r>
            <a:r>
              <a:rPr lang="en-GB" sz="2600" dirty="0" err="1"/>
              <a:t>l'assurance</a:t>
            </a:r>
            <a:r>
              <a:rPr lang="en-GB" sz="2600" dirty="0"/>
              <a:t> </a:t>
            </a:r>
            <a:r>
              <a:rPr lang="en-GB" sz="2600" dirty="0" err="1"/>
              <a:t>qualité</a:t>
            </a:r>
            <a:r>
              <a:rPr lang="en-GB" sz="2600" dirty="0"/>
              <a:t> de </a:t>
            </a:r>
            <a:r>
              <a:rPr lang="en-GB" sz="2600" dirty="0" err="1"/>
              <a:t>l'intervention</a:t>
            </a:r>
            <a:r>
              <a:rPr lang="en-GB" sz="2600" dirty="0"/>
              <a:t> du cluster nutrition et </a:t>
            </a:r>
            <a:r>
              <a:rPr lang="en-GB" sz="2600" dirty="0" err="1"/>
              <a:t>d'une</a:t>
            </a:r>
            <a:r>
              <a:rPr lang="en-GB" sz="2600" dirty="0"/>
              <a:t> transition </a:t>
            </a:r>
            <a:r>
              <a:rPr lang="en-GB" sz="2600" dirty="0" err="1"/>
              <a:t>efficace</a:t>
            </a:r>
            <a:r>
              <a:rPr lang="en-GB" sz="2600" dirty="0"/>
              <a:t> de </a:t>
            </a:r>
            <a:r>
              <a:rPr lang="en-GB" sz="2600" dirty="0" err="1"/>
              <a:t>l'intervention</a:t>
            </a:r>
            <a:r>
              <a:rPr lang="en-GB" sz="2600" dirty="0"/>
              <a:t> du cluster nutrition </a:t>
            </a:r>
            <a:r>
              <a:rPr lang="en-GB" sz="2600" dirty="0" err="1"/>
              <a:t>vers</a:t>
            </a:r>
            <a:r>
              <a:rPr lang="en-GB" sz="2600" dirty="0"/>
              <a:t> </a:t>
            </a:r>
            <a:r>
              <a:rPr lang="en-GB" sz="2600" dirty="0" err="1"/>
              <a:t>une</a:t>
            </a:r>
            <a:r>
              <a:rPr lang="en-GB" sz="2600" dirty="0"/>
              <a:t> coordination </a:t>
            </a:r>
            <a:r>
              <a:rPr lang="fr-FR" sz="2600" dirty="0"/>
              <a:t>sectorielle.</a:t>
            </a:r>
            <a:endParaRPr lang="en-US" sz="2600" dirty="0"/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6410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 err="1"/>
              <a:t>Objectifs</a:t>
            </a:r>
            <a:r>
              <a:rPr lang="en-US" altLang="en-US" sz="4400" b="1" dirty="0"/>
              <a:t> de la </a:t>
            </a:r>
            <a:r>
              <a:rPr lang="en-US" altLang="en-US" sz="4400" dirty="0"/>
              <a:t>session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Au </a:t>
            </a:r>
            <a:r>
              <a:rPr lang="en-GB" dirty="0" err="1"/>
              <a:t>terme</a:t>
            </a:r>
            <a:r>
              <a:rPr lang="en-GB" dirty="0"/>
              <a:t> de </a:t>
            </a:r>
            <a:r>
              <a:rPr lang="en-GB" dirty="0" err="1"/>
              <a:t>cette</a:t>
            </a:r>
            <a:r>
              <a:rPr lang="en-GB" dirty="0"/>
              <a:t> session, les participants </a:t>
            </a:r>
            <a:r>
              <a:rPr lang="en-GB" dirty="0" err="1"/>
              <a:t>seront</a:t>
            </a:r>
            <a:r>
              <a:rPr lang="en-GB" dirty="0"/>
              <a:t> </a:t>
            </a:r>
            <a:r>
              <a:rPr lang="en-GB" dirty="0" err="1"/>
              <a:t>capables</a:t>
            </a:r>
            <a:r>
              <a:rPr lang="en-GB" dirty="0"/>
              <a:t> de :</a:t>
            </a:r>
          </a:p>
          <a:p>
            <a:pPr lvl="0"/>
            <a:r>
              <a:rPr lang="en-GB" dirty="0" err="1"/>
              <a:t>établir</a:t>
            </a:r>
            <a:r>
              <a:rPr lang="en-GB" dirty="0"/>
              <a:t> un lien entre, </a:t>
            </a:r>
            <a:r>
              <a:rPr lang="en-GB" dirty="0" err="1"/>
              <a:t>d'une</a:t>
            </a:r>
            <a:r>
              <a:rPr lang="en-GB" dirty="0"/>
              <a:t> part le </a:t>
            </a:r>
            <a:r>
              <a:rPr lang="en-GB" dirty="0" err="1"/>
              <a:t>développement</a:t>
            </a:r>
            <a:r>
              <a:rPr lang="en-GB" dirty="0"/>
              <a:t> et le </a:t>
            </a:r>
            <a:r>
              <a:rPr lang="en-GB" dirty="0" err="1"/>
              <a:t>renforcement</a:t>
            </a:r>
            <a:r>
              <a:rPr lang="en-GB" dirty="0"/>
              <a:t> des </a:t>
            </a:r>
            <a:r>
              <a:rPr lang="en-GB" dirty="0" err="1"/>
              <a:t>capacités</a:t>
            </a:r>
            <a:r>
              <a:rPr lang="en-GB" dirty="0"/>
              <a:t> et </a:t>
            </a:r>
            <a:r>
              <a:rPr lang="en-GB" dirty="0" err="1"/>
              <a:t>d'autre</a:t>
            </a:r>
            <a:r>
              <a:rPr lang="en-GB" dirty="0"/>
              <a:t> part la </a:t>
            </a:r>
            <a:r>
              <a:rPr lang="en-GB" dirty="0" err="1"/>
              <a:t>réalisation</a:t>
            </a:r>
            <a:r>
              <a:rPr lang="en-GB" dirty="0"/>
              <a:t> </a:t>
            </a:r>
            <a:r>
              <a:rPr lang="en-GB" dirty="0" err="1"/>
              <a:t>d'une</a:t>
            </a:r>
            <a:r>
              <a:rPr lang="en-GB" dirty="0"/>
              <a:t> intervention de </a:t>
            </a:r>
            <a:r>
              <a:rPr lang="en-GB" dirty="0" err="1"/>
              <a:t>qualité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les situations </a:t>
            </a:r>
            <a:r>
              <a:rPr lang="en-GB" dirty="0" err="1"/>
              <a:t>d'urgence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Appliquer</a:t>
            </a:r>
            <a:r>
              <a:rPr lang="en-GB" dirty="0"/>
              <a:t> les </a:t>
            </a:r>
            <a:r>
              <a:rPr lang="en-GB" dirty="0" err="1"/>
              <a:t>différentes</a:t>
            </a:r>
            <a:r>
              <a:rPr lang="en-GB" dirty="0"/>
              <a:t> </a:t>
            </a:r>
            <a:r>
              <a:rPr lang="en-GB" dirty="0" err="1"/>
              <a:t>étapes</a:t>
            </a:r>
            <a:r>
              <a:rPr lang="en-GB" dirty="0"/>
              <a:t> </a:t>
            </a:r>
            <a:r>
              <a:rPr lang="en-GB" dirty="0" err="1"/>
              <a:t>nécessaires</a:t>
            </a:r>
            <a:r>
              <a:rPr lang="en-GB" dirty="0"/>
              <a:t> à la </a:t>
            </a:r>
            <a:r>
              <a:rPr lang="en-GB" dirty="0" err="1"/>
              <a:t>définition</a:t>
            </a:r>
            <a:r>
              <a:rPr lang="en-GB" dirty="0"/>
              <a:t> d'un plan de </a:t>
            </a:r>
            <a:r>
              <a:rPr lang="en-GB" dirty="0" err="1"/>
              <a:t>renforcement</a:t>
            </a:r>
            <a:r>
              <a:rPr lang="en-GB" dirty="0"/>
              <a:t> des </a:t>
            </a:r>
            <a:r>
              <a:rPr lang="en-GB" dirty="0" err="1"/>
              <a:t>capacités</a:t>
            </a:r>
            <a:r>
              <a:rPr lang="en-GB" dirty="0"/>
              <a:t> pour le cluster nutrition. </a:t>
            </a:r>
          </a:p>
          <a:p>
            <a:pPr lvl="0"/>
            <a:r>
              <a:rPr lang="en-GB" dirty="0" err="1"/>
              <a:t>Répertorier</a:t>
            </a:r>
            <a:r>
              <a:rPr lang="en-GB" dirty="0"/>
              <a:t> les </a:t>
            </a:r>
            <a:r>
              <a:rPr lang="en-GB" dirty="0" err="1"/>
              <a:t>différentes</a:t>
            </a:r>
            <a:r>
              <a:rPr lang="en-GB" dirty="0"/>
              <a:t> </a:t>
            </a:r>
            <a:r>
              <a:rPr lang="en-US" dirty="0"/>
              <a:t>initiatives cluster nutrition du </a:t>
            </a:r>
            <a:r>
              <a:rPr lang="en-US" dirty="0" err="1"/>
              <a:t>niveau</a:t>
            </a:r>
            <a:r>
              <a:rPr lang="en-US" dirty="0"/>
              <a:t> global en </a:t>
            </a:r>
            <a:r>
              <a:rPr lang="en-US" dirty="0" err="1"/>
              <a:t>matière</a:t>
            </a:r>
            <a:r>
              <a:rPr lang="en-US" dirty="0"/>
              <a:t> de </a:t>
            </a:r>
            <a:r>
              <a:rPr lang="en-US" dirty="0" err="1"/>
              <a:t>renforcement</a:t>
            </a:r>
            <a:r>
              <a:rPr lang="en-US" dirty="0"/>
              <a:t> des </a:t>
            </a:r>
            <a:r>
              <a:rPr lang="en-US" dirty="0" err="1"/>
              <a:t>capacités</a:t>
            </a:r>
            <a:r>
              <a:rPr lang="en-US" dirty="0"/>
              <a:t>.</a:t>
            </a:r>
            <a:endParaRPr lang="en-GB" dirty="0"/>
          </a:p>
          <a:p>
            <a:pPr>
              <a:spcAft>
                <a:spcPts val="600"/>
              </a:spcAft>
              <a:defRPr/>
            </a:pPr>
            <a:endParaRPr lang="en-US" dirty="0"/>
          </a:p>
          <a:p>
            <a:pPr>
              <a:spcAft>
                <a:spcPts val="60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85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Qu'est-ce que la capacité 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Capacité</a:t>
            </a:r>
            <a:r>
              <a:rPr lang="en-US" sz="2800" dirty="0"/>
              <a:t> : </a:t>
            </a:r>
            <a:r>
              <a:rPr lang="en-US" dirty="0"/>
              <a:t> aptitude des </a:t>
            </a:r>
            <a:r>
              <a:rPr lang="en-US" dirty="0" err="1"/>
              <a:t>personnes</a:t>
            </a:r>
            <a:r>
              <a:rPr lang="en-US" dirty="0"/>
              <a:t>, des institutions et des </a:t>
            </a:r>
            <a:r>
              <a:rPr lang="en-US" dirty="0" err="1"/>
              <a:t>sociétés</a:t>
            </a:r>
            <a:r>
              <a:rPr lang="en-US" dirty="0"/>
              <a:t> à </a:t>
            </a:r>
            <a:r>
              <a:rPr lang="en-US" dirty="0" err="1"/>
              <a:t>agir</a:t>
            </a:r>
            <a:r>
              <a:rPr lang="en-US" dirty="0"/>
              <a:t>, à </a:t>
            </a:r>
            <a:r>
              <a:rPr lang="en-US" dirty="0" err="1"/>
              <a:t>résoudre</a:t>
            </a:r>
            <a:r>
              <a:rPr lang="en-US" dirty="0"/>
              <a:t> les </a:t>
            </a:r>
            <a:r>
              <a:rPr lang="en-US" dirty="0" err="1"/>
              <a:t>problèmes</a:t>
            </a:r>
            <a:r>
              <a:rPr lang="en-US" dirty="0"/>
              <a:t> et à fixer des </a:t>
            </a:r>
            <a:r>
              <a:rPr lang="en-US" dirty="0" err="1"/>
              <a:t>objectifs</a:t>
            </a:r>
            <a:r>
              <a:rPr lang="en-US" dirty="0"/>
              <a:t> et à les </a:t>
            </a:r>
            <a:r>
              <a:rPr lang="en-US" dirty="0" err="1"/>
              <a:t>atteindre</a:t>
            </a:r>
            <a:r>
              <a:rPr lang="en-US" dirty="0"/>
              <a:t> de </a:t>
            </a:r>
            <a:r>
              <a:rPr lang="en-US" dirty="0" err="1"/>
              <a:t>manière</a:t>
            </a:r>
            <a:r>
              <a:rPr lang="en-US" dirty="0"/>
              <a:t> durable.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Formation de CCN 2013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GB" sz="4800"/>
              <a:t>Définitions </a:t>
            </a:r>
            <a:endParaRPr lang="en-GB" sz="4800" dirty="0"/>
          </a:p>
        </p:txBody>
      </p:sp>
      <p:sp>
        <p:nvSpPr>
          <p:cNvPr id="21505" name="Rectangle 5"/>
          <p:cNvSpPr>
            <a:spLocks noGrp="1" noChangeArrowheads="1"/>
          </p:cNvSpPr>
          <p:nvPr>
            <p:ph idx="1"/>
          </p:nvPr>
        </p:nvSpPr>
        <p:spPr>
          <a:xfrm>
            <a:off x="313183" y="1351309"/>
            <a:ext cx="5075133" cy="4813995"/>
          </a:xfrm>
        </p:spPr>
        <p:txBody>
          <a:bodyPr>
            <a:noAutofit/>
          </a:bodyPr>
          <a:lstStyle/>
          <a:p>
            <a:pPr marL="468000" indent="-476250">
              <a:lnSpc>
                <a:spcPct val="80000"/>
              </a:lnSpc>
              <a:spcBef>
                <a:spcPts val="600"/>
              </a:spcBef>
            </a:pP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Développement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capacités</a:t>
            </a:r>
            <a:r>
              <a:rPr lang="en-US" sz="2000" dirty="0"/>
              <a:t> :</a:t>
            </a:r>
            <a:r>
              <a:rPr lang="en-US" sz="2000" dirty="0" err="1"/>
              <a:t>activités</a:t>
            </a:r>
            <a:r>
              <a:rPr lang="en-US" sz="2000" dirty="0"/>
              <a:t>, </a:t>
            </a:r>
            <a:r>
              <a:rPr lang="en-US" sz="2000" dirty="0" err="1"/>
              <a:t>démarches</a:t>
            </a:r>
            <a:r>
              <a:rPr lang="en-US" sz="2000" dirty="0"/>
              <a:t>, </a:t>
            </a:r>
            <a:r>
              <a:rPr lang="en-US" sz="2000" dirty="0" err="1"/>
              <a:t>stratégies</a:t>
            </a:r>
            <a:r>
              <a:rPr lang="en-US" sz="2000" dirty="0"/>
              <a:t> et </a:t>
            </a:r>
            <a:r>
              <a:rPr lang="en-US" sz="2000" dirty="0" err="1"/>
              <a:t>méthodes</a:t>
            </a:r>
            <a:r>
              <a:rPr lang="en-US" sz="2000" dirty="0"/>
              <a:t> qui </a:t>
            </a:r>
            <a:r>
              <a:rPr lang="en-US" sz="2000" dirty="0" err="1"/>
              <a:t>aident</a:t>
            </a:r>
            <a:r>
              <a:rPr lang="en-US" sz="2000" dirty="0"/>
              <a:t> les </a:t>
            </a:r>
            <a:r>
              <a:rPr lang="en-US" sz="2000" dirty="0" err="1"/>
              <a:t>organisations</a:t>
            </a:r>
            <a:r>
              <a:rPr lang="en-US" sz="2000" dirty="0"/>
              <a:t>, les clusters et les </a:t>
            </a:r>
            <a:r>
              <a:rPr lang="en-US" sz="2000" dirty="0" err="1"/>
              <a:t>individus</a:t>
            </a:r>
            <a:r>
              <a:rPr lang="en-US" sz="2000" dirty="0"/>
              <a:t> à </a:t>
            </a:r>
            <a:r>
              <a:rPr lang="en-US" sz="2000" dirty="0" err="1"/>
              <a:t>améliorer</a:t>
            </a:r>
            <a:r>
              <a:rPr lang="en-US" sz="2000" dirty="0"/>
              <a:t> </a:t>
            </a:r>
            <a:r>
              <a:rPr lang="en-US" sz="2000" dirty="0" err="1"/>
              <a:t>leurs</a:t>
            </a:r>
            <a:r>
              <a:rPr lang="en-US" sz="2000" dirty="0"/>
              <a:t> performances et à </a:t>
            </a:r>
            <a:r>
              <a:rPr lang="en-US" sz="2000" dirty="0" err="1"/>
              <a:t>atteindre</a:t>
            </a:r>
            <a:r>
              <a:rPr lang="en-US" sz="2000" dirty="0"/>
              <a:t> </a:t>
            </a:r>
            <a:r>
              <a:rPr lang="en-US" sz="2000" dirty="0" err="1"/>
              <a:t>leurs</a:t>
            </a:r>
            <a:r>
              <a:rPr lang="en-US" sz="2000" dirty="0"/>
              <a:t> </a:t>
            </a:r>
            <a:r>
              <a:rPr lang="en-US" sz="2000" dirty="0" err="1"/>
              <a:t>objectifs</a:t>
            </a:r>
            <a:r>
              <a:rPr lang="en-US" sz="2000" dirty="0"/>
              <a:t>.</a:t>
            </a:r>
          </a:p>
          <a:p>
            <a:pPr marL="468000" indent="-476250">
              <a:lnSpc>
                <a:spcPct val="80000"/>
              </a:lnSpc>
              <a:spcBef>
                <a:spcPts val="600"/>
              </a:spcBef>
            </a:pP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Renforcement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des </a:t>
            </a:r>
            <a:r>
              <a:rPr lang="en-US" sz="20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capacités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/>
              <a:t>= </a:t>
            </a:r>
            <a:r>
              <a:rPr lang="en-US" sz="2000" dirty="0" err="1"/>
              <a:t>développement</a:t>
            </a:r>
            <a:r>
              <a:rPr lang="en-US" sz="2000" dirty="0"/>
              <a:t> des </a:t>
            </a:r>
            <a:r>
              <a:rPr lang="en-US" sz="2000" dirty="0" err="1"/>
              <a:t>compétences</a:t>
            </a:r>
            <a:r>
              <a:rPr lang="en-US" sz="2000" dirty="0"/>
              <a:t> qui </a:t>
            </a:r>
            <a:r>
              <a:rPr lang="en-US" sz="2000" dirty="0" err="1"/>
              <a:t>permettront</a:t>
            </a:r>
            <a:r>
              <a:rPr lang="en-US" sz="2000" dirty="0"/>
              <a:t> d'être </a:t>
            </a:r>
            <a:r>
              <a:rPr lang="en-US" sz="2000" dirty="0" err="1"/>
              <a:t>mieux</a:t>
            </a:r>
            <a:r>
              <a:rPr lang="en-US" sz="2000" dirty="0"/>
              <a:t> </a:t>
            </a:r>
            <a:r>
              <a:rPr lang="en-US" sz="2000" dirty="0" err="1"/>
              <a:t>équipé</a:t>
            </a:r>
            <a:r>
              <a:rPr lang="en-US" sz="2000" dirty="0"/>
              <a:t> pour </a:t>
            </a:r>
            <a:r>
              <a:rPr lang="en-US" sz="2000" dirty="0" err="1"/>
              <a:t>participer</a:t>
            </a:r>
            <a:r>
              <a:rPr lang="en-US" sz="2000" dirty="0"/>
              <a:t> et </a:t>
            </a:r>
            <a:r>
              <a:rPr lang="en-US" sz="2000" dirty="0" err="1"/>
              <a:t>promouvoir</a:t>
            </a:r>
            <a:r>
              <a:rPr lang="en-US" sz="2000" dirty="0"/>
              <a:t> les actions qui </a:t>
            </a:r>
            <a:r>
              <a:rPr lang="en-US" sz="2000" dirty="0" err="1"/>
              <a:t>protégeront</a:t>
            </a:r>
            <a:r>
              <a:rPr lang="en-US" sz="2000" dirty="0"/>
              <a:t> </a:t>
            </a:r>
            <a:r>
              <a:rPr lang="en-US" sz="2000" dirty="0" err="1"/>
              <a:t>l'état</a:t>
            </a:r>
            <a:r>
              <a:rPr lang="en-US" sz="2000" dirty="0"/>
              <a:t> </a:t>
            </a:r>
            <a:r>
              <a:rPr lang="en-US" sz="2000" dirty="0" err="1"/>
              <a:t>nutritionnel</a:t>
            </a:r>
            <a:r>
              <a:rPr lang="en-US" sz="2000" dirty="0"/>
              <a:t> des </a:t>
            </a:r>
            <a:r>
              <a:rPr lang="en-US" sz="2000" dirty="0" err="1"/>
              <a:t>individus</a:t>
            </a:r>
            <a:r>
              <a:rPr lang="en-US" sz="2000" dirty="0"/>
              <a:t> et des populations. </a:t>
            </a:r>
          </a:p>
          <a:p>
            <a:pPr marL="468000" indent="-476250">
              <a:lnSpc>
                <a:spcPct val="80000"/>
              </a:lnSpc>
              <a:spcBef>
                <a:spcPts val="600"/>
              </a:spcBef>
            </a:pP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Formation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 </a:t>
            </a:r>
            <a:r>
              <a:rPr lang="en-US" sz="2000" dirty="0" err="1"/>
              <a:t>enseignement</a:t>
            </a:r>
            <a:r>
              <a:rPr lang="en-US" sz="2000" dirty="0"/>
              <a:t> des </a:t>
            </a:r>
            <a:r>
              <a:rPr lang="en-US" sz="2000" dirty="0" err="1"/>
              <a:t>connaissances</a:t>
            </a:r>
            <a:r>
              <a:rPr lang="en-US" sz="2000" dirty="0"/>
              <a:t> et des </a:t>
            </a:r>
            <a:r>
              <a:rPr lang="en-US" sz="2000" dirty="0" err="1"/>
              <a:t>compétences</a:t>
            </a:r>
            <a:r>
              <a:rPr lang="en-US" sz="2000" dirty="0"/>
              <a:t> </a:t>
            </a:r>
            <a:r>
              <a:rPr lang="en-US" sz="2000" dirty="0" err="1"/>
              <a:t>liées</a:t>
            </a:r>
            <a:r>
              <a:rPr lang="en-US" sz="2000" dirty="0"/>
              <a:t> au </a:t>
            </a:r>
            <a:r>
              <a:rPr lang="en-US" sz="2000" dirty="0" err="1"/>
              <a:t>renforcement</a:t>
            </a:r>
            <a:r>
              <a:rPr lang="en-US" sz="2000" dirty="0"/>
              <a:t> des </a:t>
            </a:r>
            <a:r>
              <a:rPr lang="en-US" sz="2000" dirty="0" err="1"/>
              <a:t>capacités</a:t>
            </a:r>
            <a:r>
              <a:rPr lang="en-US" sz="2000" dirty="0"/>
              <a:t> ( c.-à-d. </a:t>
            </a:r>
            <a:r>
              <a:rPr lang="en-US" sz="2000" dirty="0" err="1"/>
              <a:t>l'un</a:t>
            </a:r>
            <a:r>
              <a:rPr lang="en-US" sz="2000" dirty="0"/>
              <a:t> des </a:t>
            </a:r>
            <a:r>
              <a:rPr lang="en-US" sz="2000" dirty="0" err="1"/>
              <a:t>éléments</a:t>
            </a:r>
            <a:r>
              <a:rPr lang="en-US" sz="2000" dirty="0"/>
              <a:t> du </a:t>
            </a:r>
            <a:r>
              <a:rPr lang="en-US" sz="2000" dirty="0" err="1"/>
              <a:t>développement</a:t>
            </a:r>
            <a:r>
              <a:rPr lang="en-US" sz="2000" dirty="0"/>
              <a:t> des </a:t>
            </a:r>
            <a:r>
              <a:rPr lang="en-US" sz="2000" dirty="0" err="1"/>
              <a:t>capacités</a:t>
            </a:r>
            <a:r>
              <a:rPr lang="en-US" sz="2000" dirty="0"/>
              <a:t> </a:t>
            </a:r>
            <a:r>
              <a:rPr lang="en-US" sz="2000" dirty="0" err="1"/>
              <a:t>seul</a:t>
            </a:r>
            <a:r>
              <a:rPr lang="en-US" sz="2000" dirty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8317" y="2204864"/>
            <a:ext cx="3755683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83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Autofit/>
          </a:bodyPr>
          <a:lstStyle/>
          <a:p>
            <a:r>
              <a:rPr lang="en-GB" sz="3200" dirty="0"/>
              <a:t>Initiatives du cluster nutrition du </a:t>
            </a:r>
            <a:r>
              <a:rPr lang="en-GB" sz="3200" dirty="0" err="1"/>
              <a:t>niveau</a:t>
            </a:r>
            <a:r>
              <a:rPr lang="en-GB" sz="3200" dirty="0"/>
              <a:t> global </a:t>
            </a:r>
            <a:r>
              <a:rPr lang="en-GB" sz="3200" dirty="0" err="1"/>
              <a:t>liées</a:t>
            </a:r>
            <a:r>
              <a:rPr lang="en-GB" sz="3200" dirty="0"/>
              <a:t> au </a:t>
            </a:r>
            <a:r>
              <a:rPr lang="en-GB" sz="3200" dirty="0" err="1"/>
              <a:t>renforcement</a:t>
            </a:r>
            <a:r>
              <a:rPr lang="en-GB" sz="3200" dirty="0"/>
              <a:t> des </a:t>
            </a:r>
            <a:r>
              <a:rPr lang="en-GB" sz="3200" dirty="0" err="1"/>
              <a:t>capacités</a:t>
            </a:r>
            <a:r>
              <a:rPr lang="en-GB" sz="3200" dirty="0"/>
              <a:t> </a:t>
            </a:r>
          </a:p>
        </p:txBody>
      </p:sp>
      <p:sp>
        <p:nvSpPr>
          <p:cNvPr id="33793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844824"/>
            <a:ext cx="8229600" cy="4137323"/>
          </a:xfrm>
        </p:spPr>
        <p:txBody>
          <a:bodyPr>
            <a:noAutofit/>
          </a:bodyPr>
          <a:lstStyle/>
          <a:p>
            <a:pPr marL="476250" indent="-476250">
              <a:lnSpc>
                <a:spcPct val="90000"/>
              </a:lnSpc>
            </a:pPr>
            <a:r>
              <a:rPr lang="en-US" sz="2800" dirty="0" err="1"/>
              <a:t>Paquet</a:t>
            </a:r>
            <a:r>
              <a:rPr lang="en-US" sz="2800" dirty="0"/>
              <a:t> de formation </a:t>
            </a:r>
            <a:r>
              <a:rPr lang="en-US" sz="2800" dirty="0" err="1"/>
              <a:t>harmonisé</a:t>
            </a:r>
            <a:endParaRPr lang="en-US" sz="2800" dirty="0"/>
          </a:p>
          <a:p>
            <a:pPr marL="476250" indent="-476250">
              <a:lnSpc>
                <a:spcPct val="90000"/>
              </a:lnSpc>
            </a:pPr>
            <a:r>
              <a:rPr lang="en-US" sz="2800" dirty="0"/>
              <a:t>Initiative de formation </a:t>
            </a:r>
            <a:r>
              <a:rPr lang="en-US" sz="2800" dirty="0" err="1"/>
              <a:t>régionale</a:t>
            </a:r>
            <a:r>
              <a:rPr lang="en-US" sz="2800" dirty="0"/>
              <a:t> NIE (NIERTI) - </a:t>
            </a:r>
            <a:r>
              <a:rPr lang="en-US" sz="2800" dirty="0" err="1"/>
              <a:t>Institut</a:t>
            </a:r>
            <a:r>
              <a:rPr lang="en-US" sz="2800" dirty="0"/>
              <a:t> pour la santé infantile</a:t>
            </a:r>
          </a:p>
          <a:p>
            <a:pPr marL="476250" indent="-476250">
              <a:lnSpc>
                <a:spcPct val="90000"/>
              </a:lnSpc>
            </a:pPr>
            <a:r>
              <a:rPr lang="en-US" sz="2800" dirty="0"/>
              <a:t>Formation en service/formation </a:t>
            </a:r>
            <a:r>
              <a:rPr lang="en-US" sz="2800" dirty="0" err="1"/>
              <a:t>avant</a:t>
            </a:r>
            <a:r>
              <a:rPr lang="en-US" sz="2800" dirty="0"/>
              <a:t> </a:t>
            </a:r>
            <a:r>
              <a:rPr lang="en-US" sz="2800" dirty="0" err="1"/>
              <a:t>prise</a:t>
            </a:r>
            <a:r>
              <a:rPr lang="en-US" sz="2800" dirty="0"/>
              <a:t> de service - </a:t>
            </a:r>
            <a:r>
              <a:rPr lang="en-US" sz="2800" dirty="0" err="1"/>
              <a:t>NutritionWorks</a:t>
            </a:r>
            <a:endParaRPr lang="en-US" sz="2800" dirty="0"/>
          </a:p>
          <a:p>
            <a:pPr marL="476250" indent="-476250">
              <a:lnSpc>
                <a:spcPct val="90000"/>
              </a:lnSpc>
            </a:pPr>
            <a:r>
              <a:rPr lang="en-US" sz="2800" dirty="0"/>
              <a:t>Formation GNC technique </a:t>
            </a:r>
            <a:r>
              <a:rPr lang="en-US" sz="2800" dirty="0" err="1"/>
              <a:t>nationale</a:t>
            </a:r>
            <a:r>
              <a:rPr lang="en-US" sz="2800" dirty="0"/>
              <a:t> NIE</a:t>
            </a:r>
          </a:p>
          <a:p>
            <a:pPr marL="476250" indent="-476250">
              <a:lnSpc>
                <a:spcPct val="90000"/>
              </a:lnSpc>
            </a:pPr>
            <a:r>
              <a:rPr lang="en-US" sz="2800" dirty="0"/>
              <a:t>Formation GNC à la coordination de cluster</a:t>
            </a:r>
          </a:p>
          <a:p>
            <a:pPr marL="476250" indent="-476250">
              <a:lnSpc>
                <a:spcPct val="90000"/>
              </a:lnSpc>
            </a:pPr>
            <a:r>
              <a:rPr lang="en-GB" sz="2800" dirty="0"/>
              <a:t>Formation GNC des </a:t>
            </a:r>
            <a:r>
              <a:rPr lang="en-GB" sz="2800" dirty="0" err="1"/>
              <a:t>partenaires</a:t>
            </a:r>
            <a:r>
              <a:rPr lang="en-GB" sz="2800" dirty="0"/>
              <a:t> à </a:t>
            </a:r>
            <a:r>
              <a:rPr lang="en-GB" sz="2800" dirty="0" err="1"/>
              <a:t>l'échelle</a:t>
            </a:r>
            <a:r>
              <a:rPr lang="en-GB" sz="2800" dirty="0"/>
              <a:t> du pays</a:t>
            </a:r>
            <a:endParaRPr lang="en-US" sz="2800" dirty="0"/>
          </a:p>
          <a:p>
            <a:pPr marL="0" indent="0" algn="r">
              <a:lnSpc>
                <a:spcPct val="90000"/>
              </a:lnSpc>
              <a:buNone/>
            </a:pPr>
            <a:r>
              <a:rPr lang="en-US" sz="2800" i="1" dirty="0" err="1"/>
              <a:t>Tous</a:t>
            </a:r>
            <a:r>
              <a:rPr lang="en-US" sz="2800" i="1" dirty="0"/>
              <a:t> les </a:t>
            </a:r>
            <a:r>
              <a:rPr lang="en-US" sz="2800" i="1" dirty="0" err="1"/>
              <a:t>outils</a:t>
            </a:r>
            <a:r>
              <a:rPr lang="en-US" sz="2800" i="1" dirty="0"/>
              <a:t> et </a:t>
            </a:r>
            <a:r>
              <a:rPr lang="en-US" sz="2800" i="1" dirty="0" err="1"/>
              <a:t>ressources</a:t>
            </a:r>
            <a:r>
              <a:rPr lang="en-US" sz="2800" i="1" dirty="0"/>
              <a:t> </a:t>
            </a:r>
            <a:r>
              <a:rPr lang="en-US" sz="2800" i="1" dirty="0" err="1"/>
              <a:t>sont</a:t>
            </a:r>
            <a:r>
              <a:rPr lang="en-US" sz="2800" i="1" dirty="0"/>
              <a:t> </a:t>
            </a:r>
            <a:r>
              <a:rPr lang="en-US" sz="2800" i="1" dirty="0" err="1"/>
              <a:t>disponibles</a:t>
            </a:r>
            <a:r>
              <a:rPr lang="en-US" sz="2800" i="1" dirty="0"/>
              <a:t> à </a:t>
            </a:r>
            <a:r>
              <a:rPr lang="en-US" sz="2800" i="1" dirty="0" err="1"/>
              <a:t>l'adresse</a:t>
            </a:r>
            <a:r>
              <a:rPr lang="en-US" sz="2800" i="1" dirty="0"/>
              <a:t> :</a:t>
            </a:r>
          </a:p>
          <a:p>
            <a:pPr marL="0" indent="0" algn="r">
              <a:lnSpc>
                <a:spcPct val="90000"/>
              </a:lnSpc>
              <a:buNone/>
            </a:pPr>
            <a:r>
              <a:rPr lang="en-US" altLang="en-US" sz="2800" i="1" dirty="0">
                <a:solidFill>
                  <a:srgbClr val="0088B8"/>
                </a:solidFill>
                <a:hlinkClick r:id="rId3"/>
              </a:rPr>
              <a:t>http://www.unicef.org/nutritioncluster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99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475656" y="692696"/>
            <a:ext cx="7128792" cy="1512168"/>
          </a:xfrm>
        </p:spPr>
        <p:txBody>
          <a:bodyPr>
            <a:noAutofit/>
          </a:bodyPr>
          <a:lstStyle/>
          <a:p>
            <a:r>
              <a:rPr lang="en-GB" sz="4800"/>
              <a:t>Discutez</a:t>
            </a:r>
            <a:endParaRPr lang="en-GB" sz="4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75656" y="2420888"/>
            <a:ext cx="7344816" cy="2592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000" dirty="0">
                <a:solidFill>
                  <a:schemeClr val="tx1"/>
                </a:solidFill>
              </a:rPr>
              <a:t>Comment le CCN </a:t>
            </a:r>
            <a:r>
              <a:rPr lang="en-GB" sz="4000" dirty="0" err="1">
                <a:solidFill>
                  <a:schemeClr val="tx1"/>
                </a:solidFill>
              </a:rPr>
              <a:t>peut-il</a:t>
            </a:r>
            <a:r>
              <a:rPr lang="en-GB" sz="4000" dirty="0">
                <a:solidFill>
                  <a:schemeClr val="tx1"/>
                </a:solidFill>
              </a:rPr>
              <a:t> </a:t>
            </a:r>
            <a:r>
              <a:rPr lang="en-GB" sz="4000" dirty="0" err="1">
                <a:solidFill>
                  <a:schemeClr val="tx1"/>
                </a:solidFill>
              </a:rPr>
              <a:t>soutenir</a:t>
            </a:r>
            <a:r>
              <a:rPr lang="en-GB" sz="4000" dirty="0">
                <a:solidFill>
                  <a:schemeClr val="tx1"/>
                </a:solidFill>
              </a:rPr>
              <a:t> le </a:t>
            </a:r>
            <a:r>
              <a:rPr lang="en-GB" sz="4000" dirty="0" err="1">
                <a:solidFill>
                  <a:schemeClr val="tx1"/>
                </a:solidFill>
              </a:rPr>
              <a:t>renforcement</a:t>
            </a:r>
            <a:r>
              <a:rPr lang="en-GB" sz="4000" dirty="0">
                <a:solidFill>
                  <a:schemeClr val="tx1"/>
                </a:solidFill>
              </a:rPr>
              <a:t> et le </a:t>
            </a:r>
            <a:r>
              <a:rPr lang="en-GB" sz="4000" dirty="0" err="1">
                <a:solidFill>
                  <a:schemeClr val="tx1"/>
                </a:solidFill>
              </a:rPr>
              <a:t>développement</a:t>
            </a:r>
            <a:r>
              <a:rPr lang="en-GB" sz="4000" dirty="0">
                <a:solidFill>
                  <a:schemeClr val="tx1"/>
                </a:solidFill>
              </a:rPr>
              <a:t> des </a:t>
            </a:r>
            <a:r>
              <a:rPr lang="en-GB" sz="4000" dirty="0" err="1">
                <a:solidFill>
                  <a:schemeClr val="tx1"/>
                </a:solidFill>
              </a:rPr>
              <a:t>capacités</a:t>
            </a:r>
            <a:r>
              <a:rPr lang="en-GB" sz="4000" dirty="0">
                <a:solidFill>
                  <a:schemeClr val="tx1"/>
                </a:solidFill>
              </a:rPr>
              <a:t> pour la coordination de la Nutrition en </a:t>
            </a:r>
            <a:r>
              <a:rPr lang="en-GB" sz="4000" dirty="0" err="1">
                <a:solidFill>
                  <a:schemeClr val="tx1"/>
                </a:solidFill>
              </a:rPr>
              <a:t>Urgence</a:t>
            </a:r>
            <a:r>
              <a:rPr lang="en-GB" sz="4000" dirty="0">
                <a:solidFill>
                  <a:schemeClr val="tx1"/>
                </a:solidFill>
              </a:rPr>
              <a:t> et du cluster nutrition 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463A8DF2-A33D-47C5-8292-C15D51C2C28A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7668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dirty="0" err="1"/>
              <a:t>Rôle</a:t>
            </a:r>
            <a:r>
              <a:rPr lang="en-GB" sz="4000" dirty="0"/>
              <a:t> du CCN </a:t>
            </a:r>
            <a:r>
              <a:rPr lang="en-GB" sz="4000" dirty="0" err="1"/>
              <a:t>sur</a:t>
            </a:r>
            <a:r>
              <a:rPr lang="en-GB" sz="4000" dirty="0"/>
              <a:t> le </a:t>
            </a:r>
            <a:r>
              <a:rPr lang="en-GB" sz="4000" dirty="0" err="1"/>
              <a:t>renforcement</a:t>
            </a:r>
            <a:r>
              <a:rPr lang="en-GB" sz="4000" dirty="0"/>
              <a:t> des </a:t>
            </a:r>
            <a:r>
              <a:rPr lang="en-GB" sz="4000" dirty="0" err="1"/>
              <a:t>capacités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886003"/>
          </a:xfrm>
        </p:spPr>
        <p:txBody>
          <a:bodyPr>
            <a:noAutofit/>
          </a:bodyPr>
          <a:lstStyle/>
          <a:p>
            <a:pPr lvl="0"/>
            <a:r>
              <a:rPr lang="en-GB" sz="2000" b="1" dirty="0"/>
              <a:t>identifier les </a:t>
            </a:r>
            <a:r>
              <a:rPr lang="en-GB" sz="2000" b="1" dirty="0" err="1"/>
              <a:t>capacités</a:t>
            </a:r>
            <a:r>
              <a:rPr lang="en-GB" sz="2000" b="1" dirty="0"/>
              <a:t> </a:t>
            </a:r>
            <a:r>
              <a:rPr lang="en-GB" sz="2000" b="1" dirty="0" err="1"/>
              <a:t>disponibles</a:t>
            </a:r>
            <a:r>
              <a:rPr lang="en-GB" sz="2000" b="1" dirty="0"/>
              <a:t> </a:t>
            </a:r>
            <a:r>
              <a:rPr lang="en-GB" sz="2000" b="1" dirty="0" err="1"/>
              <a:t>dans</a:t>
            </a:r>
            <a:r>
              <a:rPr lang="en-GB" sz="2000" b="1" dirty="0"/>
              <a:t> le pays (</a:t>
            </a:r>
            <a:r>
              <a:rPr lang="en-GB" sz="2000" b="1" dirty="0" err="1"/>
              <a:t>cartographie</a:t>
            </a:r>
            <a:r>
              <a:rPr lang="en-GB" sz="2000" b="1" dirty="0"/>
              <a:t>)</a:t>
            </a:r>
            <a:r>
              <a:rPr lang="en-GB" sz="2000" dirty="0"/>
              <a:t> ; </a:t>
            </a:r>
          </a:p>
          <a:p>
            <a:pPr lvl="0"/>
            <a:r>
              <a:rPr lang="en-GB" sz="2000" dirty="0" err="1"/>
              <a:t>établir</a:t>
            </a:r>
            <a:r>
              <a:rPr lang="en-GB" sz="2000" dirty="0"/>
              <a:t> les </a:t>
            </a:r>
            <a:r>
              <a:rPr lang="en-GB" sz="2000" b="1" dirty="0" err="1"/>
              <a:t>mécanismes</a:t>
            </a:r>
            <a:r>
              <a:rPr lang="en-GB" sz="2000" b="1" dirty="0"/>
              <a:t> </a:t>
            </a:r>
            <a:r>
              <a:rPr lang="en-GB" sz="2000" dirty="0" err="1"/>
              <a:t>adaptés</a:t>
            </a:r>
            <a:r>
              <a:rPr lang="en-GB" sz="2000" dirty="0"/>
              <a:t> au </a:t>
            </a:r>
            <a:r>
              <a:rPr lang="en-GB" sz="2000" dirty="0" err="1"/>
              <a:t>sein</a:t>
            </a:r>
            <a:r>
              <a:rPr lang="en-GB" sz="2000" dirty="0"/>
              <a:t> du cluster nutrition </a:t>
            </a:r>
            <a:r>
              <a:rPr lang="en-GB" sz="2000" dirty="0" err="1"/>
              <a:t>afin</a:t>
            </a:r>
            <a:r>
              <a:rPr lang="en-GB" sz="2000" dirty="0"/>
              <a:t> </a:t>
            </a:r>
            <a:r>
              <a:rPr lang="en-GB" sz="2000" dirty="0" err="1"/>
              <a:t>d'identifier</a:t>
            </a:r>
            <a:r>
              <a:rPr lang="en-GB" sz="2000" dirty="0"/>
              <a:t> et de </a:t>
            </a:r>
            <a:r>
              <a:rPr lang="en-GB" sz="2000" dirty="0" err="1"/>
              <a:t>prioriser</a:t>
            </a:r>
            <a:r>
              <a:rPr lang="en-GB" sz="2000" dirty="0"/>
              <a:t> les </a:t>
            </a:r>
            <a:r>
              <a:rPr lang="en-GB" sz="2000" dirty="0" err="1"/>
              <a:t>besoins</a:t>
            </a:r>
            <a:r>
              <a:rPr lang="en-GB" sz="2000" dirty="0"/>
              <a:t> de </a:t>
            </a:r>
            <a:r>
              <a:rPr lang="en-GB" sz="2000" dirty="0" err="1"/>
              <a:t>renforcement</a:t>
            </a:r>
            <a:r>
              <a:rPr lang="en-GB" sz="2000" dirty="0"/>
              <a:t>/</a:t>
            </a:r>
            <a:r>
              <a:rPr lang="en-GB" sz="2000" dirty="0" err="1"/>
              <a:t>développement</a:t>
            </a:r>
            <a:r>
              <a:rPr lang="en-GB" sz="2000" dirty="0"/>
              <a:t> des </a:t>
            </a:r>
            <a:r>
              <a:rPr lang="en-GB" sz="2000" dirty="0" err="1"/>
              <a:t>capacités</a:t>
            </a:r>
            <a:r>
              <a:rPr lang="en-GB" sz="2000" dirty="0"/>
              <a:t> ;</a:t>
            </a:r>
          </a:p>
          <a:p>
            <a:r>
              <a:rPr lang="en-GB" sz="2000" dirty="0" err="1"/>
              <a:t>s'assurer</a:t>
            </a:r>
            <a:r>
              <a:rPr lang="en-GB" sz="2000" dirty="0"/>
              <a:t> </a:t>
            </a:r>
            <a:r>
              <a:rPr lang="en-GB" sz="2000" dirty="0" err="1"/>
              <a:t>qu'un</a:t>
            </a:r>
            <a:r>
              <a:rPr lang="en-GB" sz="2000" dirty="0"/>
              <a:t> </a:t>
            </a:r>
            <a:r>
              <a:rPr lang="en-GB" sz="2000" b="1" dirty="0"/>
              <a:t>plan de </a:t>
            </a:r>
            <a:r>
              <a:rPr lang="en-GB" sz="2000" b="1" dirty="0" err="1"/>
              <a:t>renforcement</a:t>
            </a:r>
            <a:r>
              <a:rPr lang="en-GB" sz="2000" b="1" dirty="0"/>
              <a:t> des </a:t>
            </a:r>
            <a:r>
              <a:rPr lang="en-GB" sz="2000" b="1" dirty="0" err="1"/>
              <a:t>capacités</a:t>
            </a:r>
            <a:r>
              <a:rPr lang="en-GB" sz="2000" b="1" dirty="0"/>
              <a:t> pour le cluster nutrition</a:t>
            </a:r>
            <a:r>
              <a:rPr lang="en-GB" sz="2000" dirty="0"/>
              <a:t> </a:t>
            </a:r>
            <a:r>
              <a:rPr lang="en-GB" sz="2000" dirty="0" err="1"/>
              <a:t>est</a:t>
            </a:r>
            <a:r>
              <a:rPr lang="en-GB" sz="2000" dirty="0"/>
              <a:t> </a:t>
            </a:r>
            <a:r>
              <a:rPr lang="en-GB" sz="2000" dirty="0" err="1"/>
              <a:t>présenté</a:t>
            </a:r>
            <a:r>
              <a:rPr lang="en-GB" sz="2000" dirty="0"/>
              <a:t> et </a:t>
            </a:r>
            <a:r>
              <a:rPr lang="en-GB" sz="2000" dirty="0" err="1"/>
              <a:t>intégré</a:t>
            </a:r>
            <a:r>
              <a:rPr lang="en-GB" sz="2000" dirty="0"/>
              <a:t> </a:t>
            </a:r>
            <a:r>
              <a:rPr lang="en-GB" sz="2000" dirty="0" err="1"/>
              <a:t>dans</a:t>
            </a:r>
            <a:r>
              <a:rPr lang="en-GB" sz="2000" dirty="0"/>
              <a:t> le PRS (plan de </a:t>
            </a:r>
            <a:r>
              <a:rPr lang="en-GB" sz="2000" dirty="0" err="1"/>
              <a:t>réponse</a:t>
            </a:r>
            <a:r>
              <a:rPr lang="en-GB" sz="2000" dirty="0"/>
              <a:t> </a:t>
            </a:r>
            <a:r>
              <a:rPr lang="en-GB" sz="2000" dirty="0" err="1"/>
              <a:t>stratégique</a:t>
            </a:r>
            <a:r>
              <a:rPr lang="en-GB" sz="2000" dirty="0"/>
              <a:t>) ;</a:t>
            </a:r>
          </a:p>
          <a:p>
            <a:pPr lvl="0"/>
            <a:r>
              <a:rPr lang="en-GB" sz="2000" dirty="0" err="1"/>
              <a:t>Communiquer</a:t>
            </a:r>
            <a:r>
              <a:rPr lang="en-GB" sz="2000" dirty="0"/>
              <a:t> avec </a:t>
            </a:r>
            <a:r>
              <a:rPr lang="en-GB" sz="2000" b="1" dirty="0"/>
              <a:t>les </a:t>
            </a:r>
            <a:r>
              <a:rPr lang="en-GB" sz="2000" b="1" dirty="0" err="1"/>
              <a:t>autres</a:t>
            </a:r>
            <a:r>
              <a:rPr lang="en-GB" sz="2000" b="1" dirty="0"/>
              <a:t> clusters </a:t>
            </a:r>
            <a:r>
              <a:rPr lang="en-GB" sz="2000" b="1" dirty="0" err="1"/>
              <a:t>afin</a:t>
            </a:r>
            <a:r>
              <a:rPr lang="en-GB" sz="2000" b="1" dirty="0"/>
              <a:t> </a:t>
            </a:r>
            <a:r>
              <a:rPr lang="en-GB" sz="2000" b="1" dirty="0" err="1"/>
              <a:t>d'identifier</a:t>
            </a:r>
            <a:r>
              <a:rPr lang="en-GB" sz="2000" b="1" dirty="0"/>
              <a:t> les </a:t>
            </a:r>
            <a:r>
              <a:rPr lang="en-GB" sz="2000" b="1" dirty="0" err="1"/>
              <a:t>domaines</a:t>
            </a:r>
            <a:r>
              <a:rPr lang="en-GB" sz="2000" b="1" dirty="0"/>
              <a:t>/</a:t>
            </a:r>
            <a:r>
              <a:rPr lang="en-GB" sz="2000" b="1" dirty="0" err="1"/>
              <a:t>objectifs</a:t>
            </a:r>
            <a:r>
              <a:rPr lang="en-GB" sz="2000" b="1" dirty="0"/>
              <a:t> </a:t>
            </a:r>
            <a:r>
              <a:rPr lang="en-GB" sz="2000" b="1" dirty="0" err="1"/>
              <a:t>communs</a:t>
            </a:r>
            <a:r>
              <a:rPr lang="en-GB" sz="2000" dirty="0"/>
              <a:t> en </a:t>
            </a:r>
            <a:r>
              <a:rPr lang="en-GB" sz="2000" dirty="0" err="1"/>
              <a:t>matière</a:t>
            </a:r>
            <a:r>
              <a:rPr lang="en-GB" sz="2000" dirty="0"/>
              <a:t> de </a:t>
            </a:r>
            <a:r>
              <a:rPr lang="en-GB" sz="2000" dirty="0" err="1"/>
              <a:t>renforcement</a:t>
            </a:r>
            <a:r>
              <a:rPr lang="en-GB" sz="2000" dirty="0"/>
              <a:t> des </a:t>
            </a:r>
            <a:r>
              <a:rPr lang="en-GB" sz="2000" dirty="0" err="1"/>
              <a:t>capacités</a:t>
            </a:r>
            <a:r>
              <a:rPr lang="en-GB" sz="2000" dirty="0"/>
              <a:t> ;</a:t>
            </a:r>
          </a:p>
          <a:p>
            <a:pPr lvl="0"/>
            <a:r>
              <a:rPr lang="en-GB" sz="2000" dirty="0" err="1"/>
              <a:t>s'assurer</a:t>
            </a:r>
            <a:r>
              <a:rPr lang="en-GB" sz="2000" dirty="0"/>
              <a:t> </a:t>
            </a:r>
            <a:r>
              <a:rPr lang="en-GB" sz="2000" dirty="0" err="1"/>
              <a:t>que</a:t>
            </a:r>
            <a:r>
              <a:rPr lang="en-GB" sz="2000" dirty="0"/>
              <a:t> tout </a:t>
            </a:r>
            <a:r>
              <a:rPr lang="en-GB" sz="2000" b="1" dirty="0" err="1"/>
              <a:t>déséquilibre</a:t>
            </a:r>
            <a:r>
              <a:rPr lang="en-GB" sz="2000" b="1" dirty="0"/>
              <a:t> </a:t>
            </a:r>
            <a:r>
              <a:rPr lang="en-GB" sz="2000" b="1" dirty="0" err="1"/>
              <a:t>entres</a:t>
            </a:r>
            <a:r>
              <a:rPr lang="en-GB" sz="2000" b="1" dirty="0"/>
              <a:t> les genres</a:t>
            </a:r>
            <a:r>
              <a:rPr lang="en-GB" sz="2000" dirty="0"/>
              <a:t> </a:t>
            </a:r>
            <a:r>
              <a:rPr lang="en-GB" sz="2000" dirty="0" err="1"/>
              <a:t>dans</a:t>
            </a:r>
            <a:r>
              <a:rPr lang="en-GB" sz="2000" dirty="0"/>
              <a:t> le cadre des </a:t>
            </a:r>
            <a:r>
              <a:rPr lang="en-GB" sz="2000" dirty="0" err="1"/>
              <a:t>capacités</a:t>
            </a:r>
            <a:r>
              <a:rPr lang="en-GB" sz="2000" dirty="0"/>
              <a:t> </a:t>
            </a:r>
            <a:r>
              <a:rPr lang="en-GB" sz="2000" b="1" dirty="0"/>
              <a:t>a </a:t>
            </a:r>
            <a:r>
              <a:rPr lang="en-GB" sz="2000" b="1" dirty="0" err="1"/>
              <a:t>été</a:t>
            </a:r>
            <a:r>
              <a:rPr lang="en-GB" sz="2000" b="1" dirty="0"/>
              <a:t> </a:t>
            </a:r>
            <a:r>
              <a:rPr lang="en-GB" sz="2000" b="1" dirty="0" err="1"/>
              <a:t>identifié</a:t>
            </a:r>
            <a:r>
              <a:rPr lang="en-GB" sz="2000" b="1" dirty="0"/>
              <a:t> </a:t>
            </a:r>
            <a:r>
              <a:rPr lang="en-GB" sz="2000" dirty="0"/>
              <a:t> et </a:t>
            </a:r>
            <a:r>
              <a:rPr lang="en-GB" sz="2000" dirty="0" err="1"/>
              <a:t>abordé</a:t>
            </a:r>
            <a:r>
              <a:rPr lang="en-GB" sz="2000" dirty="0"/>
              <a:t>, </a:t>
            </a:r>
            <a:r>
              <a:rPr lang="en-GB" sz="2000" dirty="0" err="1"/>
              <a:t>quand</a:t>
            </a:r>
            <a:r>
              <a:rPr lang="en-GB" sz="2000" dirty="0"/>
              <a:t> </a:t>
            </a:r>
            <a:r>
              <a:rPr lang="en-GB" sz="2000" dirty="0" err="1"/>
              <a:t>cela</a:t>
            </a:r>
            <a:r>
              <a:rPr lang="en-GB" sz="2000" dirty="0"/>
              <a:t> </a:t>
            </a:r>
            <a:r>
              <a:rPr lang="en-GB" sz="2000" dirty="0" err="1"/>
              <a:t>est</a:t>
            </a:r>
            <a:r>
              <a:rPr lang="en-GB" sz="2000" dirty="0"/>
              <a:t> possible ;</a:t>
            </a:r>
          </a:p>
          <a:p>
            <a:pPr lvl="0"/>
            <a:r>
              <a:rPr lang="en-GB" sz="2000" dirty="0" err="1"/>
              <a:t>promouvoir</a:t>
            </a:r>
            <a:r>
              <a:rPr lang="en-GB" sz="2000" dirty="0"/>
              <a:t> </a:t>
            </a:r>
            <a:r>
              <a:rPr lang="en-GB" sz="2000" b="1" dirty="0"/>
              <a:t>la </a:t>
            </a:r>
            <a:r>
              <a:rPr lang="en-GB" sz="2000" b="1" dirty="0" err="1"/>
              <a:t>mise</a:t>
            </a:r>
            <a:r>
              <a:rPr lang="en-GB" sz="2000" b="1" dirty="0"/>
              <a:t> en oeuvre</a:t>
            </a:r>
            <a:r>
              <a:rPr lang="en-GB" sz="2000" dirty="0"/>
              <a:t> du plan de </a:t>
            </a:r>
            <a:r>
              <a:rPr lang="en-GB" sz="2000" dirty="0" err="1"/>
              <a:t>renforcement</a:t>
            </a:r>
            <a:r>
              <a:rPr lang="en-GB" sz="2000" dirty="0"/>
              <a:t> des </a:t>
            </a:r>
            <a:r>
              <a:rPr lang="en-GB" sz="2000" dirty="0" err="1"/>
              <a:t>capacités</a:t>
            </a:r>
            <a:r>
              <a:rPr lang="en-GB" sz="2000" dirty="0"/>
              <a:t> ;</a:t>
            </a:r>
          </a:p>
          <a:p>
            <a:pPr lvl="0"/>
            <a:r>
              <a:rPr lang="en-GB" sz="2000" dirty="0" err="1"/>
              <a:t>s'assurer</a:t>
            </a:r>
            <a:r>
              <a:rPr lang="en-GB" sz="2000" dirty="0"/>
              <a:t> </a:t>
            </a:r>
            <a:r>
              <a:rPr lang="en-GB" sz="2000" dirty="0" err="1"/>
              <a:t>que</a:t>
            </a:r>
            <a:r>
              <a:rPr lang="en-GB" sz="2000" dirty="0"/>
              <a:t> les plans de </a:t>
            </a:r>
            <a:r>
              <a:rPr lang="en-GB" sz="2000" dirty="0" err="1"/>
              <a:t>renforcement</a:t>
            </a:r>
            <a:r>
              <a:rPr lang="en-GB" sz="2000" dirty="0"/>
              <a:t> des </a:t>
            </a:r>
            <a:r>
              <a:rPr lang="en-GB" sz="2000" dirty="0" err="1"/>
              <a:t>capacités</a:t>
            </a:r>
            <a:r>
              <a:rPr lang="en-GB" sz="2000" dirty="0"/>
              <a:t> </a:t>
            </a:r>
            <a:r>
              <a:rPr lang="en-GB" sz="2000" dirty="0" err="1"/>
              <a:t>sont</a:t>
            </a:r>
            <a:r>
              <a:rPr lang="en-GB" sz="2000" dirty="0"/>
              <a:t> </a:t>
            </a:r>
            <a:r>
              <a:rPr lang="en-GB" sz="2000" b="1" dirty="0" err="1"/>
              <a:t>mis</a:t>
            </a:r>
            <a:r>
              <a:rPr lang="en-GB" sz="2000" b="1" dirty="0"/>
              <a:t> à jour</a:t>
            </a:r>
            <a:r>
              <a:rPr lang="en-GB" sz="2000" dirty="0"/>
              <a:t> pour </a:t>
            </a:r>
            <a:r>
              <a:rPr lang="en-GB" sz="2000" dirty="0" err="1"/>
              <a:t>refléter</a:t>
            </a:r>
            <a:r>
              <a:rPr lang="en-GB" sz="2000" dirty="0"/>
              <a:t> les </a:t>
            </a:r>
            <a:r>
              <a:rPr lang="en-GB" sz="2000" dirty="0" err="1"/>
              <a:t>besoins</a:t>
            </a:r>
            <a:r>
              <a:rPr lang="en-GB" sz="2000" dirty="0"/>
              <a:t> </a:t>
            </a:r>
            <a:r>
              <a:rPr lang="en-GB" sz="2000" dirty="0" err="1"/>
              <a:t>pertinents</a:t>
            </a:r>
            <a:r>
              <a:rPr lang="en-GB" sz="20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87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Plans de </a:t>
            </a:r>
            <a:r>
              <a:rPr lang="en-GB" sz="4400" dirty="0" err="1"/>
              <a:t>renforcement</a:t>
            </a:r>
            <a:r>
              <a:rPr lang="en-GB" sz="4400" dirty="0"/>
              <a:t> des </a:t>
            </a:r>
            <a:r>
              <a:rPr lang="en-GB" sz="4400" dirty="0" err="1"/>
              <a:t>capacités</a:t>
            </a:r>
            <a:endParaRPr lang="en-GB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>
            <a:normAutofit fontScale="85000" lnSpcReduction="10000"/>
          </a:bodyPr>
          <a:lstStyle/>
          <a:p>
            <a:r>
              <a:rPr lang="en-GB" dirty="0" err="1"/>
              <a:t>Approche</a:t>
            </a:r>
            <a:r>
              <a:rPr lang="en-GB" dirty="0"/>
              <a:t> </a:t>
            </a:r>
            <a:r>
              <a:rPr lang="en-GB" dirty="0" err="1"/>
              <a:t>graduelle</a:t>
            </a:r>
            <a:r>
              <a:rPr lang="en-GB" dirty="0"/>
              <a:t> : </a:t>
            </a:r>
          </a:p>
          <a:p>
            <a:pPr lvl="1"/>
            <a:r>
              <a:rPr lang="en-GB" dirty="0" err="1"/>
              <a:t>Transitoire</a:t>
            </a:r>
            <a:r>
              <a:rPr lang="en-GB" dirty="0">
                <a:solidFill>
                  <a:srgbClr val="FF0000"/>
                </a:solidFill>
              </a:rPr>
              <a:t>,</a:t>
            </a:r>
            <a:r>
              <a:rPr lang="en-GB" dirty="0"/>
              <a:t> </a:t>
            </a:r>
            <a:r>
              <a:rPr lang="en-GB" dirty="0" err="1"/>
              <a:t>basée</a:t>
            </a:r>
            <a:r>
              <a:rPr lang="en-GB" dirty="0"/>
              <a:t> </a:t>
            </a:r>
            <a:r>
              <a:rPr lang="en-GB" dirty="0" err="1"/>
              <a:t>sur</a:t>
            </a:r>
            <a:r>
              <a:rPr lang="en-GB" dirty="0"/>
              <a:t> les </a:t>
            </a:r>
            <a:r>
              <a:rPr lang="en-GB" dirty="0" err="1"/>
              <a:t>informations</a:t>
            </a:r>
            <a:r>
              <a:rPr lang="en-GB" dirty="0"/>
              <a:t> </a:t>
            </a:r>
            <a:r>
              <a:rPr lang="en-GB" dirty="0" err="1"/>
              <a:t>initiales</a:t>
            </a:r>
            <a:endParaRPr lang="en-GB" dirty="0"/>
          </a:p>
          <a:p>
            <a:r>
              <a:rPr lang="en-GB" dirty="0" err="1"/>
              <a:t>intégré</a:t>
            </a:r>
            <a:r>
              <a:rPr lang="en-GB" dirty="0"/>
              <a:t> </a:t>
            </a:r>
            <a:r>
              <a:rPr lang="en-GB" dirty="0" err="1"/>
              <a:t>dans</a:t>
            </a:r>
            <a:r>
              <a:rPr lang="en-GB" dirty="0"/>
              <a:t> la </a:t>
            </a:r>
            <a:r>
              <a:rPr lang="en-GB" dirty="0" err="1"/>
              <a:t>stratégie</a:t>
            </a:r>
            <a:r>
              <a:rPr lang="en-GB" dirty="0"/>
              <a:t> </a:t>
            </a:r>
            <a:r>
              <a:rPr lang="en-GB" dirty="0" err="1"/>
              <a:t>d’intervention</a:t>
            </a:r>
            <a:r>
              <a:rPr lang="en-GB" dirty="0"/>
              <a:t> du cluster / PRS</a:t>
            </a:r>
          </a:p>
          <a:p>
            <a:pPr lvl="1"/>
            <a:r>
              <a:rPr lang="en-GB" dirty="0" err="1"/>
              <a:t>mais</a:t>
            </a:r>
            <a:r>
              <a:rPr lang="en-GB" dirty="0"/>
              <a:t> </a:t>
            </a:r>
            <a:r>
              <a:rPr lang="en-GB" dirty="0" err="1"/>
              <a:t>également</a:t>
            </a:r>
            <a:r>
              <a:rPr lang="en-GB" dirty="0"/>
              <a:t> document </a:t>
            </a:r>
            <a:r>
              <a:rPr lang="en-GB" dirty="0" err="1"/>
              <a:t>autonome</a:t>
            </a:r>
            <a:r>
              <a:rPr lang="en-GB" dirty="0"/>
              <a:t> </a:t>
            </a:r>
          </a:p>
          <a:p>
            <a:r>
              <a:rPr lang="en-GB" dirty="0" err="1"/>
              <a:t>Domaines</a:t>
            </a:r>
            <a:r>
              <a:rPr lang="en-GB" dirty="0"/>
              <a:t> </a:t>
            </a:r>
            <a:r>
              <a:rPr lang="en-GB" dirty="0" err="1"/>
              <a:t>principaux</a:t>
            </a:r>
            <a:r>
              <a:rPr lang="en-GB" dirty="0"/>
              <a:t> : </a:t>
            </a:r>
          </a:p>
          <a:p>
            <a:pPr lvl="1"/>
            <a:r>
              <a:rPr lang="en-GB" dirty="0" err="1"/>
              <a:t>Approche</a:t>
            </a:r>
            <a:r>
              <a:rPr lang="en-GB" dirty="0"/>
              <a:t> Cluster et nutrition </a:t>
            </a:r>
            <a:r>
              <a:rPr lang="en-GB" dirty="0" err="1"/>
              <a:t>dans</a:t>
            </a:r>
            <a:r>
              <a:rPr lang="en-GB" dirty="0"/>
              <a:t> les situations </a:t>
            </a:r>
            <a:r>
              <a:rPr lang="en-GB" dirty="0" err="1"/>
              <a:t>d'urgence</a:t>
            </a:r>
            <a:r>
              <a:rPr lang="en-GB" dirty="0"/>
              <a:t> (CMAM [prise en charge </a:t>
            </a:r>
            <a:r>
              <a:rPr lang="en-GB" dirty="0" err="1"/>
              <a:t>communautaire</a:t>
            </a:r>
            <a:r>
              <a:rPr lang="en-GB" dirty="0"/>
              <a:t> de la malnutrition </a:t>
            </a:r>
            <a:r>
              <a:rPr lang="en-GB" dirty="0" err="1"/>
              <a:t>aiguë</a:t>
            </a:r>
            <a:r>
              <a:rPr lang="en-GB" dirty="0"/>
              <a:t>], </a:t>
            </a:r>
            <a:r>
              <a:rPr lang="en-GB" dirty="0" err="1"/>
              <a:t>évaluation</a:t>
            </a:r>
            <a:r>
              <a:rPr lang="en-GB" dirty="0"/>
              <a:t>, </a:t>
            </a:r>
            <a:r>
              <a:rPr lang="en-GB" dirty="0" err="1"/>
              <a:t>carences</a:t>
            </a:r>
            <a:r>
              <a:rPr lang="en-GB" dirty="0"/>
              <a:t> en </a:t>
            </a:r>
            <a:r>
              <a:rPr lang="en-GB" dirty="0" err="1"/>
              <a:t>micronutriments</a:t>
            </a:r>
            <a:r>
              <a:rPr lang="en-GB" dirty="0"/>
              <a:t>, ANJE-U)</a:t>
            </a:r>
          </a:p>
          <a:p>
            <a:pPr lvl="1"/>
            <a:endParaRPr lang="en-GB" dirty="0"/>
          </a:p>
          <a:p>
            <a:pPr marL="0" indent="0" algn="r">
              <a:buNone/>
            </a:pPr>
            <a:r>
              <a:rPr lang="en-GB" i="1" dirty="0" err="1"/>
              <a:t>Présentation</a:t>
            </a:r>
            <a:r>
              <a:rPr lang="en-GB" i="1" dirty="0"/>
              <a:t> du plan/des </a:t>
            </a:r>
            <a:r>
              <a:rPr lang="en-GB" i="1" dirty="0" err="1"/>
              <a:t>activités</a:t>
            </a:r>
            <a:r>
              <a:rPr lang="en-GB" i="1" dirty="0"/>
              <a:t> de </a:t>
            </a:r>
            <a:r>
              <a:rPr lang="en-GB" i="1" dirty="0" err="1"/>
              <a:t>renforcement</a:t>
            </a:r>
            <a:r>
              <a:rPr lang="en-GB" i="1" dirty="0"/>
              <a:t> des </a:t>
            </a:r>
            <a:r>
              <a:rPr lang="en-GB" i="1" dirty="0" err="1"/>
              <a:t>capacités</a:t>
            </a:r>
            <a:r>
              <a:rPr lang="en-GB" i="1" dirty="0"/>
              <a:t> </a:t>
            </a:r>
            <a:r>
              <a:rPr lang="en-GB" i="1" dirty="0" err="1"/>
              <a:t>dans</a:t>
            </a:r>
            <a:r>
              <a:rPr lang="en-GB" i="1" dirty="0"/>
              <a:t> </a:t>
            </a:r>
            <a:r>
              <a:rPr lang="en-GB" i="1" dirty="0" err="1"/>
              <a:t>l'OH</a:t>
            </a:r>
            <a:endParaRPr lang="en-GB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78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89" y="4221088"/>
            <a:ext cx="1689139" cy="1470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872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/>
              <a:t>Rôle du CCN dans les formations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773" y="1597593"/>
            <a:ext cx="8229600" cy="4709120"/>
          </a:xfrm>
        </p:spPr>
        <p:txBody>
          <a:bodyPr>
            <a:noAutofit/>
          </a:bodyPr>
          <a:lstStyle/>
          <a:p>
            <a:pPr lvl="1"/>
            <a:r>
              <a:rPr lang="en-GB" sz="2000" dirty="0" err="1"/>
              <a:t>s'assurer</a:t>
            </a:r>
            <a:r>
              <a:rPr lang="en-GB" sz="2000" dirty="0"/>
              <a:t> </a:t>
            </a:r>
            <a:r>
              <a:rPr lang="en-GB" sz="2000" dirty="0" err="1"/>
              <a:t>que</a:t>
            </a:r>
            <a:r>
              <a:rPr lang="en-GB" sz="2000" dirty="0"/>
              <a:t> les </a:t>
            </a:r>
            <a:r>
              <a:rPr lang="en-GB" sz="2000" dirty="0" err="1"/>
              <a:t>activités</a:t>
            </a:r>
            <a:r>
              <a:rPr lang="en-GB" sz="2000" dirty="0"/>
              <a:t> de formation </a:t>
            </a:r>
            <a:r>
              <a:rPr lang="en-GB" sz="2000" dirty="0" err="1"/>
              <a:t>spécifiques</a:t>
            </a:r>
            <a:r>
              <a:rPr lang="en-GB" sz="2000" dirty="0"/>
              <a:t> </a:t>
            </a:r>
            <a:r>
              <a:rPr lang="en-GB" sz="2000" dirty="0" err="1"/>
              <a:t>sont</a:t>
            </a:r>
            <a:r>
              <a:rPr lang="en-GB" sz="2000" dirty="0"/>
              <a:t> </a:t>
            </a:r>
            <a:r>
              <a:rPr lang="en-GB" sz="2000" b="1" dirty="0" err="1"/>
              <a:t>présentées</a:t>
            </a:r>
            <a:r>
              <a:rPr lang="en-GB" sz="2000" b="1" dirty="0"/>
              <a:t> </a:t>
            </a:r>
            <a:r>
              <a:rPr lang="en-GB" sz="2000" b="1" dirty="0" err="1"/>
              <a:t>dans</a:t>
            </a:r>
            <a:r>
              <a:rPr lang="en-GB" sz="2000" b="1" dirty="0"/>
              <a:t> les plans de </a:t>
            </a:r>
            <a:r>
              <a:rPr lang="en-GB" sz="2000" b="1" dirty="0" err="1"/>
              <a:t>renforcement</a:t>
            </a:r>
            <a:r>
              <a:rPr lang="en-GB" sz="2000" b="1" dirty="0"/>
              <a:t> des </a:t>
            </a:r>
            <a:r>
              <a:rPr lang="en-GB" sz="2000" b="1" dirty="0" err="1"/>
              <a:t>capacités</a:t>
            </a:r>
            <a:r>
              <a:rPr lang="en-GB" sz="2000" b="1" dirty="0"/>
              <a:t> du cluster nutrition</a:t>
            </a:r>
            <a:r>
              <a:rPr lang="en-GB" sz="2000" dirty="0"/>
              <a:t> et </a:t>
            </a:r>
            <a:r>
              <a:rPr lang="en-GB" sz="2000" dirty="0" err="1"/>
              <a:t>dans</a:t>
            </a:r>
            <a:r>
              <a:rPr lang="en-GB" sz="2000" dirty="0"/>
              <a:t> la </a:t>
            </a:r>
            <a:r>
              <a:rPr lang="en-GB" sz="2000" b="1" dirty="0" err="1"/>
              <a:t>planification</a:t>
            </a:r>
            <a:r>
              <a:rPr lang="en-GB" sz="2000" b="1" dirty="0"/>
              <a:t> des </a:t>
            </a:r>
            <a:r>
              <a:rPr lang="en-GB" sz="2000" b="1" dirty="0" err="1"/>
              <a:t>activités</a:t>
            </a:r>
            <a:r>
              <a:rPr lang="en-GB" sz="2000" b="1" dirty="0"/>
              <a:t> </a:t>
            </a:r>
            <a:r>
              <a:rPr lang="en-GB" sz="2000" b="1" dirty="0" err="1"/>
              <a:t>régulières</a:t>
            </a:r>
            <a:r>
              <a:rPr lang="en-GB" sz="2000" b="1" dirty="0"/>
              <a:t> du cluster nutrition</a:t>
            </a:r>
            <a:r>
              <a:rPr lang="en-GB" sz="2000" dirty="0"/>
              <a:t> ;</a:t>
            </a:r>
          </a:p>
          <a:p>
            <a:pPr lvl="1"/>
            <a:r>
              <a:rPr lang="en-GB" sz="2000" dirty="0" err="1"/>
              <a:t>faciliter</a:t>
            </a:r>
            <a:r>
              <a:rPr lang="en-GB" sz="2000" dirty="0"/>
              <a:t> </a:t>
            </a:r>
            <a:r>
              <a:rPr lang="en-GB" sz="2000" dirty="0" err="1"/>
              <a:t>l'identification</a:t>
            </a:r>
            <a:r>
              <a:rPr lang="en-GB" sz="2000" dirty="0"/>
              <a:t> des </a:t>
            </a:r>
            <a:r>
              <a:rPr lang="en-GB" sz="2000" b="1" dirty="0" err="1"/>
              <a:t>ressources</a:t>
            </a:r>
            <a:r>
              <a:rPr lang="en-GB" sz="2000" b="1" dirty="0"/>
              <a:t> de formation</a:t>
            </a:r>
            <a:r>
              <a:rPr lang="en-GB" sz="2000" dirty="0"/>
              <a:t> </a:t>
            </a:r>
            <a:r>
              <a:rPr lang="en-GB" sz="2000" dirty="0" err="1"/>
              <a:t>auprès</a:t>
            </a:r>
            <a:r>
              <a:rPr lang="en-GB" sz="2000" dirty="0"/>
              <a:t> des </a:t>
            </a:r>
            <a:r>
              <a:rPr lang="en-GB" sz="2000" dirty="0" err="1"/>
              <a:t>partenaires</a:t>
            </a:r>
            <a:r>
              <a:rPr lang="en-GB" sz="2000" dirty="0"/>
              <a:t> du cluster nutrition</a:t>
            </a:r>
            <a:r>
              <a:rPr lang="en-GB" sz="2000" b="1" dirty="0"/>
              <a:t> </a:t>
            </a:r>
            <a:r>
              <a:rPr lang="en-GB" sz="2000" dirty="0"/>
              <a:t>(au </a:t>
            </a:r>
            <a:r>
              <a:rPr lang="en-GB" sz="2000" dirty="0" err="1"/>
              <a:t>sein</a:t>
            </a:r>
            <a:r>
              <a:rPr lang="en-GB" sz="2000" dirty="0"/>
              <a:t> et en </a:t>
            </a:r>
            <a:r>
              <a:rPr lang="en-GB" sz="2000" dirty="0" err="1"/>
              <a:t>dehors</a:t>
            </a:r>
            <a:r>
              <a:rPr lang="en-GB" sz="2000" dirty="0"/>
              <a:t> du cluster nutrition</a:t>
            </a:r>
            <a:r>
              <a:rPr lang="en-GB" sz="2000" dirty="0">
                <a:solidFill>
                  <a:srgbClr val="FF0000"/>
                </a:solidFill>
              </a:rPr>
              <a:t>)</a:t>
            </a:r>
            <a:r>
              <a:rPr lang="en-GB" sz="2000" dirty="0"/>
              <a:t> ;</a:t>
            </a:r>
          </a:p>
          <a:p>
            <a:pPr lvl="1"/>
            <a:r>
              <a:rPr lang="en-GB" sz="2000" dirty="0"/>
              <a:t>encourager et </a:t>
            </a:r>
            <a:r>
              <a:rPr lang="en-GB" sz="2000" dirty="0" err="1"/>
              <a:t>soutenir</a:t>
            </a:r>
            <a:r>
              <a:rPr lang="en-GB" sz="2000" dirty="0"/>
              <a:t> le </a:t>
            </a:r>
            <a:r>
              <a:rPr lang="en-GB" sz="2000" dirty="0" err="1"/>
              <a:t>développement</a:t>
            </a:r>
            <a:r>
              <a:rPr lang="en-GB" sz="2000" dirty="0"/>
              <a:t> de </a:t>
            </a:r>
            <a:r>
              <a:rPr lang="en-GB" sz="2000" b="1" dirty="0"/>
              <a:t>plans de formation plus </a:t>
            </a:r>
            <a:r>
              <a:rPr lang="en-GB" sz="2000" b="1" dirty="0" err="1"/>
              <a:t>détaillés</a:t>
            </a:r>
            <a:r>
              <a:rPr lang="en-GB" sz="2000" dirty="0"/>
              <a:t>, qui </a:t>
            </a:r>
            <a:r>
              <a:rPr lang="en-GB" sz="2000" dirty="0" err="1"/>
              <a:t>détermine</a:t>
            </a:r>
            <a:r>
              <a:rPr lang="en-GB" sz="2000" dirty="0"/>
              <a:t> le </a:t>
            </a:r>
            <a:r>
              <a:rPr lang="en-GB" sz="2000" dirty="0" err="1"/>
              <a:t>raisonnement</a:t>
            </a:r>
            <a:r>
              <a:rPr lang="en-GB" sz="2000" dirty="0"/>
              <a:t> et les </a:t>
            </a:r>
            <a:r>
              <a:rPr lang="en-GB" sz="2000" dirty="0" err="1"/>
              <a:t>besoins</a:t>
            </a:r>
            <a:r>
              <a:rPr lang="en-GB" sz="2000" dirty="0"/>
              <a:t> précis </a:t>
            </a:r>
            <a:r>
              <a:rPr lang="en-GB" sz="2000" dirty="0" err="1"/>
              <a:t>ainsi</a:t>
            </a:r>
            <a:r>
              <a:rPr lang="en-GB" sz="2000" dirty="0"/>
              <a:t> </a:t>
            </a:r>
            <a:r>
              <a:rPr lang="en-GB" sz="2000" dirty="0" err="1"/>
              <a:t>que</a:t>
            </a:r>
            <a:r>
              <a:rPr lang="en-GB" sz="2000" dirty="0"/>
              <a:t> le public </a:t>
            </a:r>
            <a:r>
              <a:rPr lang="en-GB" sz="2000" dirty="0" err="1"/>
              <a:t>ciblé</a:t>
            </a:r>
            <a:r>
              <a:rPr lang="en-GB" sz="2000" dirty="0"/>
              <a:t> ;</a:t>
            </a:r>
          </a:p>
          <a:p>
            <a:pPr lvl="1"/>
            <a:r>
              <a:rPr lang="en-GB" sz="2000" dirty="0" err="1"/>
              <a:t>faciliter</a:t>
            </a:r>
            <a:r>
              <a:rPr lang="en-GB" sz="2000" dirty="0"/>
              <a:t> le </a:t>
            </a:r>
            <a:r>
              <a:rPr lang="en-GB" sz="2000" dirty="0" err="1"/>
              <a:t>partage</a:t>
            </a:r>
            <a:r>
              <a:rPr lang="en-GB" sz="2000" dirty="0"/>
              <a:t> des </a:t>
            </a:r>
            <a:r>
              <a:rPr lang="en-GB" sz="2000" b="1" dirty="0"/>
              <a:t>documents et </a:t>
            </a:r>
            <a:r>
              <a:rPr lang="en-GB" sz="2000" b="1" dirty="0" err="1"/>
              <a:t>ressources</a:t>
            </a:r>
            <a:r>
              <a:rPr lang="en-GB" sz="2000" b="1" dirty="0"/>
              <a:t> de formation techniques </a:t>
            </a:r>
            <a:r>
              <a:rPr lang="en-GB" sz="2000" dirty="0" err="1"/>
              <a:t>pertinents</a:t>
            </a:r>
            <a:r>
              <a:rPr lang="en-GB" sz="2000" dirty="0"/>
              <a:t> ;</a:t>
            </a:r>
          </a:p>
          <a:p>
            <a:pPr lvl="1"/>
            <a:r>
              <a:rPr lang="en-GB" sz="2000" dirty="0" err="1"/>
              <a:t>Travailler</a:t>
            </a:r>
            <a:r>
              <a:rPr lang="en-GB" sz="2000" dirty="0"/>
              <a:t> au </a:t>
            </a:r>
            <a:r>
              <a:rPr lang="en-GB" sz="2000" dirty="0" err="1"/>
              <a:t>sein</a:t>
            </a:r>
            <a:r>
              <a:rPr lang="en-GB" sz="2000" dirty="0"/>
              <a:t> du cluster nutrition pour </a:t>
            </a:r>
            <a:r>
              <a:rPr lang="en-GB" sz="2000" dirty="0" err="1"/>
              <a:t>mettre</a:t>
            </a:r>
            <a:r>
              <a:rPr lang="en-GB" sz="2000" dirty="0"/>
              <a:t> en place des </a:t>
            </a:r>
            <a:r>
              <a:rPr lang="en-GB" sz="2000" dirty="0" err="1"/>
              <a:t>systèmes</a:t>
            </a:r>
            <a:r>
              <a:rPr lang="en-GB" sz="2000" dirty="0"/>
              <a:t> de surveillance et </a:t>
            </a:r>
            <a:r>
              <a:rPr lang="en-GB" sz="2000" dirty="0" err="1"/>
              <a:t>inclure</a:t>
            </a:r>
            <a:r>
              <a:rPr lang="en-GB" sz="2000" dirty="0"/>
              <a:t> un </a:t>
            </a:r>
            <a:r>
              <a:rPr lang="en-GB" sz="2000" b="1" dirty="0" err="1"/>
              <a:t>suivi</a:t>
            </a:r>
            <a:r>
              <a:rPr lang="en-GB" sz="2000" b="1" dirty="0"/>
              <a:t> des formations</a:t>
            </a:r>
            <a:r>
              <a:rPr lang="en-GB" sz="2000" dirty="0"/>
              <a:t> </a:t>
            </a:r>
            <a:r>
              <a:rPr lang="en-GB" sz="2000" dirty="0" err="1"/>
              <a:t>dans</a:t>
            </a:r>
            <a:r>
              <a:rPr lang="en-GB" sz="2000" dirty="0"/>
              <a:t> le programme du cluster nutrition pour le </a:t>
            </a:r>
            <a:r>
              <a:rPr lang="en-GB" sz="2000" dirty="0" err="1"/>
              <a:t>suivi</a:t>
            </a:r>
            <a:r>
              <a:rPr lang="en-GB" sz="2000" dirty="0"/>
              <a:t> et </a:t>
            </a:r>
            <a:r>
              <a:rPr lang="en-GB" sz="2000" dirty="0" err="1"/>
              <a:t>l'évaluation</a:t>
            </a:r>
            <a:r>
              <a:rPr lang="en-GB" sz="2000" dirty="0"/>
              <a:t>. 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3A8DF2-A33D-47C5-8292-C15D51C2C28A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7501674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ICEF Document" ma:contentTypeID="0x0101009BA85F8052A6DA4FA3E31FF9F74C6970006192CA8317E1FF49B6A7FEB870A3A8D6" ma:contentTypeVersion="35" ma:contentTypeDescription="" ma:contentTypeScope="" ma:versionID="12d1c3943addee87628e412199d83abd">
  <xsd:schema xmlns:xsd="http://www.w3.org/2001/XMLSchema" xmlns:xs="http://www.w3.org/2001/XMLSchema" xmlns:p="http://schemas.microsoft.com/office/2006/metadata/properties" xmlns:ns1="http://schemas.microsoft.com/sharepoint/v3" xmlns:ns2="ca283e0b-db31-4043-a2ef-b80661bf084a" xmlns:ns3="http://schemas.microsoft.com/sharepoint.v3" xmlns:ns4="http://schemas.microsoft.com/sharepoint/v4" xmlns:ns5="5858627f-d058-4b92-9b52-677b5fd7d454" xmlns:ns6="a438dd15-07ca-4cdc-82a3-f2206b92025e" targetNamespace="http://schemas.microsoft.com/office/2006/metadata/properties" ma:root="true" ma:fieldsID="e8e4805b8cc2face6d425e188d9577e3" ns1:_="" ns2:_="" ns3:_="" ns4:_="" ns5:_="" ns6:_="">
    <xsd:import namespace="http://schemas.microsoft.com/sharepoint/v3"/>
    <xsd:import namespace="ca283e0b-db31-4043-a2ef-b80661bf084a"/>
    <xsd:import namespace="http://schemas.microsoft.com/sharepoint.v3"/>
    <xsd:import namespace="http://schemas.microsoft.com/sharepoint/v4"/>
    <xsd:import namespace="5858627f-d058-4b92-9b52-677b5fd7d454"/>
    <xsd:import namespace="a438dd15-07ca-4cdc-82a3-f2206b92025e"/>
    <xsd:element name="properties">
      <xsd:complexType>
        <xsd:sequence>
          <xsd:element name="documentManagement">
            <xsd:complexType>
              <xsd:all>
                <xsd:element ref="ns2:WrittenBy" minOccurs="0"/>
                <xsd:element ref="ns2:ContentLanguage" minOccurs="0"/>
                <xsd:element ref="ns3:CategoryDescription" minOccurs="0"/>
                <xsd:element ref="ns2:RecipientsEmail" minOccurs="0"/>
                <xsd:element ref="ns2:SenderEmail" minOccurs="0"/>
                <xsd:element ref="ns2:DateTransmittedEmail" minOccurs="0"/>
                <xsd:element ref="ns2:k8c968e8c72a4eda96b7e8fdbe192be2" minOccurs="0"/>
                <xsd:element ref="ns2:ga975397408f43e4b84ec8e5a598e523" minOccurs="0"/>
                <xsd:element ref="ns2:mda26ace941f4791a7314a339fee829c" minOccurs="0"/>
                <xsd:element ref="ns2:TaxCatchAllLabel" minOccurs="0"/>
                <xsd:element ref="ns2:TaxCatchAll" minOccurs="0"/>
                <xsd:element ref="ns2:h6a71f3e574e4344bc34f3fc9dd20054" minOccurs="0"/>
                <xsd:element ref="ns2:ContentStatus" minOccurs="0"/>
                <xsd:element ref="ns4:IconOverlay" minOccurs="0"/>
                <xsd:element ref="ns1:_vti_ItemDeclaredRecord" minOccurs="0"/>
                <xsd:element ref="ns1:_vti_ItemHoldRecordStatus" minOccurs="0"/>
                <xsd:element ref="ns5:TaxKeywordTaxHTField" minOccurs="0"/>
                <xsd:element ref="ns6:MediaServiceMetadata" minOccurs="0"/>
                <xsd:element ref="ns6:MediaServiceFastMetadata" minOccurs="0"/>
                <xsd:element ref="ns6:MediaServiceDateTaken" minOccurs="0"/>
                <xsd:element ref="ns6:MediaServiceAutoTags" minOccurs="0"/>
                <xsd:element ref="ns6:MediaServiceGenerationTime" minOccurs="0"/>
                <xsd:element ref="ns6:MediaServiceEventHashCode" minOccurs="0"/>
                <xsd:element ref="ns6:MediaServiceOCR" minOccurs="0"/>
                <xsd:element ref="ns5:SharedWithUsers" minOccurs="0"/>
                <xsd:element ref="ns5:SharedWithDetails" minOccurs="0"/>
                <xsd:element ref="ns6:MediaServiceLocation" minOccurs="0"/>
                <xsd:element ref="ns5:_dlc_DocId" minOccurs="0"/>
                <xsd:element ref="ns5:_dlc_DocIdUrl" minOccurs="0"/>
                <xsd:element ref="ns5:_dlc_DocIdPersistId" minOccurs="0"/>
                <xsd:element ref="ns6:MediaServiceAutoKeyPoints" minOccurs="0"/>
                <xsd:element ref="ns6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vti_ItemDeclaredRecord" ma:index="27" nillable="true" ma:displayName="Declared Record" ma:hidden="true" ma:internalName="_vti_ItemDeclaredRecord" ma:readOnly="true">
      <xsd:simpleType>
        <xsd:restriction base="dms:DateTime"/>
      </xsd:simpleType>
    </xsd:element>
    <xsd:element name="_vti_ItemHoldRecordStatus" ma:index="28" nillable="true" ma:displayName="Hold and Record Status" ma:decimals="0" ma:description="" ma:hidden="true" ma:indexed="true" ma:internalName="_vti_ItemHoldRecordStatu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WrittenBy" ma:index="3" nillable="true" ma:displayName="Written By" ma:description="‘Written By’ is auto-completed with the name of the uploader, but can be edited if you are uploading on behalf of someone else." ma:list="UserInfo" ma:SharePointGroup="0" ma:internalName="WrittenBy" ma:readOnly="fals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ontentLanguage" ma:index="4" nillable="true" ma:displayName="Content Language *" ma:default="English" ma:format="RadioButtons" ma:indexed="true" ma:internalName="ContentLanguage" ma:readOnly="false">
      <xsd:simpleType>
        <xsd:restriction base="dms:Choice">
          <xsd:enumeration value="English"/>
          <xsd:enumeration value="French"/>
          <xsd:enumeration value="Spanish"/>
          <xsd:enumeration value="Russian"/>
          <xsd:enumeration value="Chinese"/>
          <xsd:enumeration value="Arabic"/>
          <xsd:enumeration value="other"/>
        </xsd:restriction>
      </xsd:simpleType>
    </xsd:element>
    <xsd:element name="RecipientsEmail" ma:index="9" nillable="true" ma:displayName="Recipients (email)" ma:hidden="true" ma:internalName="RecipientsEmail" ma:readOnly="false">
      <xsd:simpleType>
        <xsd:restriction base="dms:Text">
          <xsd:maxLength value="255"/>
        </xsd:restriction>
      </xsd:simpleType>
    </xsd:element>
    <xsd:element name="SenderEmail" ma:index="10" nillable="true" ma:displayName="Sender (email)" ma:hidden="true" ma:internalName="SenderEmail" ma:readOnly="false">
      <xsd:simpleType>
        <xsd:restriction base="dms:Text">
          <xsd:maxLength value="255"/>
        </xsd:restriction>
      </xsd:simpleType>
    </xsd:element>
    <xsd:element name="DateTransmittedEmail" ma:index="11" nillable="true" ma:displayName="Date transmitted (email)" ma:format="DateTime" ma:hidden="true" ma:internalName="DateTransmittedEmail" ma:readOnly="false">
      <xsd:simpleType>
        <xsd:restriction base="dms:DateTime"/>
      </xsd:simpleType>
    </xsd:element>
    <xsd:element name="k8c968e8c72a4eda96b7e8fdbe192be2" ma:index="12" nillable="true" ma:taxonomy="true" ma:internalName="k8c968e8c72a4eda96b7e8fdbe192be2" ma:taxonomyFieldName="GeographicScope" ma:displayName="Geographic Scope" ma:default="" ma:fieldId="{48c968e8-c72a-4eda-96b7-e8fdbe192be2}" ma:taxonomyMulti="true" ma:sspId="73f51738-d318-4883-9d64-4f0bd0ccc55e" ma:termSetId="0a00fedf-defc-4fe3-a3bf-9929b29a638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a975397408f43e4b84ec8e5a598e523" ma:index="16" nillable="true" ma:taxonomy="true" ma:internalName="ga975397408f43e4b84ec8e5a598e523" ma:taxonomyFieldName="OfficeDivision" ma:displayName="Office/Division *" ma:default="32;#Office of Emergency Prog.-456F|98de697e-6403-48a0-9bce-654c90399d04" ma:fieldId="{0a975397-408f-43e4-b84e-c8e5a598e523}" ma:sspId="73f51738-d318-4883-9d64-4f0bd0ccc55e" ma:termSetId="1761a25e-44f4-4213-964a-f96c515e12c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da26ace941f4791a7314a339fee829c" ma:index="17" nillable="true" ma:taxonomy="true" ma:internalName="mda26ace941f4791a7314a339fee829c" ma:taxonomyFieldName="DocumentType" ma:displayName="Document Type *" ma:indexed="true" ma:readOnly="false" ma:default="" ma:fieldId="{6da26ace-941f-4791-a731-4a339fee829c}" ma:sspId="73f51738-d318-4883-9d64-4f0bd0ccc55e" ma:termSetId="f93b6877-8902-4378-8587-5ec85f36ea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8" nillable="true" ma:displayName="Taxonomy Catch All Column1" ma:hidden="true" ma:list="{e129f4a5-dc42-4d6e-b210-548907d0accc}" ma:internalName="TaxCatchAllLabel" ma:readOnly="true" ma:showField="CatchAllDataLabel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2" nillable="true" ma:displayName="Taxonomy Catch All Column" ma:hidden="true" ma:list="{e129f4a5-dc42-4d6e-b210-548907d0accc}" ma:internalName="TaxCatchAll" ma:showField="CatchAllData" ma:web="5858627f-d058-4b92-9b52-677b5fd7d4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a71f3e574e4344bc34f3fc9dd20054" ma:index="23" nillable="true" ma:taxonomy="true" ma:internalName="h6a71f3e574e4344bc34f3fc9dd20054" ma:taxonomyFieldName="Topic" ma:displayName="Topic *" ma:readOnly="false" ma:default="" ma:fieldId="{16a71f3e-574e-4344-bc34-f3fc9dd20054}" ma:taxonomyMulti="true" ma:sspId="73f51738-d318-4883-9d64-4f0bd0ccc55e" ma:termSetId="9561e0e6-71cf-4f3c-87c3-08a6b5d907e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ontentStatus" ma:index="25" nillable="true" ma:displayName="Content Status" ma:description="Optional column to indicate document status: no status, draft, final or expired.​" ma:format="RadioButtons" ma:internalName="ContentStatus">
      <xsd:simpleType>
        <xsd:restriction base="dms:Choice">
          <xsd:enumeration value="­"/>
          <xsd:enumeration value="Draft"/>
          <xsd:enumeration value="Final"/>
          <xsd:enumeration value="Expir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internalName="CategoryDescription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6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8627f-d058-4b92-9b52-677b5fd7d454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9" nillable="true" ma:taxonomy="true" ma:internalName="TaxKeywordTaxHTField" ma:taxonomyFieldName="TaxKeyword" ma:displayName="Enterprise Keywords" ma:fieldId="{23f27201-bee3-471e-b2e7-b64fd8b7ca38}" ma:taxonomyMulti="true" ma:sspId="73f51738-d318-4883-9d64-4f0bd0ccc55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3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4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4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43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8dd15-07ca-4cdc-82a3-f2206b920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3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4" nillable="true" ma:displayName="Tags" ma:internalName="MediaServiceAutoTags" ma:readOnly="true">
      <xsd:simpleType>
        <xsd:restriction base="dms:Text"/>
      </xsd:simpleType>
    </xsd:element>
    <xsd:element name="MediaServiceGenerationTime" ma:index="3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0" nillable="true" ma:displayName="Location" ma:internalName="MediaServiceLocation" ma:readOnly="true">
      <xsd:simpleType>
        <xsd:restriction base="dms:Text"/>
      </xsd:simpleType>
    </xsd:element>
    <xsd:element name="MediaServiceAutoKeyPoints" ma:index="4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73f51738-d318-4883-9d64-4f0bd0ccc55e" ContentTypeId="0x0101009BA85F8052A6DA4FA3E31FF9F74C6970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a975397408f43e4b84ec8e5a598e523 xmlns="ca283e0b-db31-4043-a2ef-b80661bf084a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Office of Emergency Prog.-456F</TermName>
          <TermId xmlns="http://schemas.microsoft.com/office/infopath/2007/PartnerControls">98de697e-6403-48a0-9bce-654c90399d04</TermId>
        </TermInfo>
      </Terms>
    </ga975397408f43e4b84ec8e5a598e523>
    <_dlc_DocId xmlns="5858627f-d058-4b92-9b52-677b5fd7d454">EMOPSGCCU-1435067120-27960</_dlc_DocId>
    <TaxCatchAll xmlns="ca283e0b-db31-4043-a2ef-b80661bf084a">
      <Value>3</Value>
    </TaxCatchAll>
    <_dlc_DocIdUrl xmlns="5858627f-d058-4b92-9b52-677b5fd7d454">
      <Url>https://unicef.sharepoint.com/teams/EMOPS-GCCU/_layouts/15/DocIdRedir.aspx?ID=EMOPSGCCU-1435067120-27960</Url>
      <Description>EMOPSGCCU-1435067120-27960</Description>
    </_dlc_DocIdUrl>
    <ContentLanguage xmlns="ca283e0b-db31-4043-a2ef-b80661bf084a">English</ContentLanguage>
    <k8c968e8c72a4eda96b7e8fdbe192be2 xmlns="ca283e0b-db31-4043-a2ef-b80661bf084a">
      <Terms xmlns="http://schemas.microsoft.com/office/infopath/2007/PartnerControls"/>
    </k8c968e8c72a4eda96b7e8fdbe192be2>
    <DateTransmittedEmail xmlns="ca283e0b-db31-4043-a2ef-b80661bf084a" xsi:nil="true"/>
    <ContentStatus xmlns="ca283e0b-db31-4043-a2ef-b80661bf084a" xsi:nil="true"/>
    <SenderEmail xmlns="ca283e0b-db31-4043-a2ef-b80661bf084a" xsi:nil="true"/>
    <IconOverlay xmlns="http://schemas.microsoft.com/sharepoint/v4" xsi:nil="true"/>
    <h6a71f3e574e4344bc34f3fc9dd20054 xmlns="ca283e0b-db31-4043-a2ef-b80661bf084a">
      <Terms xmlns="http://schemas.microsoft.com/office/infopath/2007/PartnerControls"/>
    </h6a71f3e574e4344bc34f3fc9dd20054>
    <TaxKeywordTaxHTField xmlns="5858627f-d058-4b92-9b52-677b5fd7d454">
      <Terms xmlns="http://schemas.microsoft.com/office/infopath/2007/PartnerControls"/>
    </TaxKeywordTaxHTField>
    <CategoryDescription xmlns="http://schemas.microsoft.com/sharepoint.v3" xsi:nil="true"/>
    <RecipientsEmail xmlns="ca283e0b-db31-4043-a2ef-b80661bf084a" xsi:nil="true"/>
    <mda26ace941f4791a7314a339fee829c xmlns="ca283e0b-db31-4043-a2ef-b80661bf084a">
      <Terms xmlns="http://schemas.microsoft.com/office/infopath/2007/PartnerControls"/>
    </mda26ace941f4791a7314a339fee829c>
    <WrittenBy xmlns="ca283e0b-db31-4043-a2ef-b80661bf084a">
      <UserInfo>
        <DisplayName/>
        <AccountId xsi:nil="true"/>
        <AccountType/>
      </UserInfo>
    </WrittenBy>
  </documentManagement>
</p:properties>
</file>

<file path=customXml/item6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Props1.xml><?xml version="1.0" encoding="utf-8"?>
<ds:datastoreItem xmlns:ds="http://schemas.openxmlformats.org/officeDocument/2006/customXml" ds:itemID="{FD8450FE-BA96-403B-9A70-14456A71EEF5}"/>
</file>

<file path=customXml/itemProps2.xml><?xml version="1.0" encoding="utf-8"?>
<ds:datastoreItem xmlns:ds="http://schemas.openxmlformats.org/officeDocument/2006/customXml" ds:itemID="{752B68B6-B917-43B4-BC33-B07EF4B3F932}"/>
</file>

<file path=customXml/itemProps3.xml><?xml version="1.0" encoding="utf-8"?>
<ds:datastoreItem xmlns:ds="http://schemas.openxmlformats.org/officeDocument/2006/customXml" ds:itemID="{D3235FF2-E93D-4235-B11A-B9FD294472C1}"/>
</file>

<file path=customXml/itemProps4.xml><?xml version="1.0" encoding="utf-8"?>
<ds:datastoreItem xmlns:ds="http://schemas.openxmlformats.org/officeDocument/2006/customXml" ds:itemID="{CFA31371-3030-4A7A-AD2B-1C69A2D11A91}"/>
</file>

<file path=customXml/itemProps5.xml><?xml version="1.0" encoding="utf-8"?>
<ds:datastoreItem xmlns:ds="http://schemas.openxmlformats.org/officeDocument/2006/customXml" ds:itemID="{D97D7EFC-EF28-4B9E-B4D3-4E9CE96A8AE0}"/>
</file>

<file path=customXml/itemProps6.xml><?xml version="1.0" encoding="utf-8"?>
<ds:datastoreItem xmlns:ds="http://schemas.openxmlformats.org/officeDocument/2006/customXml" ds:itemID="{D92347DF-1760-427A-8D80-3FC5301E0989}"/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850</TotalTime>
  <Words>403</Words>
  <Application>Microsoft Office PowerPoint</Application>
  <PresentationFormat>On-screen Show (4:3)</PresentationFormat>
  <Paragraphs>95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Cambria</vt:lpstr>
      <vt:lpstr>Theme1</vt:lpstr>
      <vt:lpstr>Mobilisation des ressources : </vt:lpstr>
      <vt:lpstr>Objectifs de la session </vt:lpstr>
      <vt:lpstr>Qu'est-ce que la capacité ?</vt:lpstr>
      <vt:lpstr>Définitions </vt:lpstr>
      <vt:lpstr>Initiatives du cluster nutrition du niveau global liées au renforcement des capacités </vt:lpstr>
      <vt:lpstr>Discutez</vt:lpstr>
      <vt:lpstr>Rôle du CCN sur le renforcement des capacités</vt:lpstr>
      <vt:lpstr>Plans de renforcement des capacités</vt:lpstr>
      <vt:lpstr>Rôle du CCN dans les formations</vt:lpstr>
      <vt:lpstr>Messages clés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CLUSTER COORDINATORS TRAINING</dc:title>
  <dc:creator>Montse</dc:creator>
  <cp:lastModifiedBy>Yara Sfeir</cp:lastModifiedBy>
  <cp:revision>95</cp:revision>
  <cp:lastPrinted>2013-10-02T11:34:54Z</cp:lastPrinted>
  <dcterms:created xsi:type="dcterms:W3CDTF">2013-09-16T15:44:01Z</dcterms:created>
  <dcterms:modified xsi:type="dcterms:W3CDTF">2019-09-11T19:57:22Z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0x0101009BA85F8052A6DA4FA3E31FF9F74C6970006192CA8317E1FF49B6A7FEB870A3A8D6</vt:lpwstr>
  </property>
  <property fmtid="{D5CDD505-2E9C-101B-9397-08002B2CF9AE}" pid="3" name="OfficeDivision">
    <vt:lpwstr>3;#Office of Emergency Prog.-456F|98de697e-6403-48a0-9bce-654c90399d04</vt:lpwstr>
  </property>
  <property fmtid="{D5CDD505-2E9C-101B-9397-08002B2CF9AE}" pid="4" name="_dlc_DocIdItemGuid">
    <vt:lpwstr>3665ac61-c72f-4ec2-9d3c-7cdb60d3d61f</vt:lpwstr>
  </property>
  <property fmtid="{D5CDD505-2E9C-101B-9397-08002B2CF9AE}" pid="5" name="TaxKeyword">
    <vt:lpwstr/>
  </property>
</Properties>
</file>