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1" r:id="rId2"/>
    <p:sldId id="296" r:id="rId3"/>
    <p:sldId id="322" r:id="rId4"/>
    <p:sldId id="1337" r:id="rId5"/>
    <p:sldId id="1338" r:id="rId6"/>
    <p:sldId id="328" r:id="rId7"/>
    <p:sldId id="353" r:id="rId8"/>
    <p:sldId id="348" r:id="rId9"/>
    <p:sldId id="349" r:id="rId10"/>
    <p:sldId id="350" r:id="rId11"/>
    <p:sldId id="351" r:id="rId12"/>
    <p:sldId id="279" r:id="rId13"/>
    <p:sldId id="330" r:id="rId14"/>
    <p:sldId id="45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 initials="C" lastIdx="1" clrIdx="0"/>
  <p:cmAuthor id="1" name="Alexandre Pinel" initials="A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1D"/>
    <a:srgbClr val="009900"/>
    <a:srgbClr val="72BFC5"/>
    <a:srgbClr val="BBE0E3"/>
    <a:srgbClr val="E7E7E7"/>
    <a:srgbClr val="03CD68"/>
    <a:srgbClr val="9DECA7"/>
    <a:srgbClr val="FFFFDA"/>
    <a:srgbClr val="FFFF99"/>
    <a:srgbClr val="FFD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1" autoAdjust="0"/>
    <p:restoredTop sz="90891" autoAdjust="0"/>
  </p:normalViewPr>
  <p:slideViewPr>
    <p:cSldViewPr>
      <p:cViewPr varScale="1">
        <p:scale>
          <a:sx n="61" d="100"/>
          <a:sy n="61" d="100"/>
        </p:scale>
        <p:origin x="931"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5.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 Id="rId27" Type="http://schemas.openxmlformats.org/officeDocument/2006/relationships/customXml" Target="../customXml/item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179637"/>
          </a:xfrm>
          <a:prstGeom prst="rect">
            <a:avLst/>
          </a:prstGeom>
        </p:spPr>
        <p:txBody>
          <a:bodyPr vert="horz" lIns="194712" tIns="97356" rIns="194712" bIns="97356" rtlCol="0"/>
          <a:lstStyle>
            <a:lvl1pPr algn="l">
              <a:defRPr sz="2600"/>
            </a:lvl1pPr>
          </a:lstStyle>
          <a:p>
            <a:endParaRPr lang="en-US"/>
          </a:p>
        </p:txBody>
      </p:sp>
      <p:sp>
        <p:nvSpPr>
          <p:cNvPr id="3" name="Date Placeholder 2"/>
          <p:cNvSpPr>
            <a:spLocks noGrp="1"/>
          </p:cNvSpPr>
          <p:nvPr>
            <p:ph type="dt" idx="1"/>
          </p:nvPr>
        </p:nvSpPr>
        <p:spPr>
          <a:xfrm>
            <a:off x="3850443" y="1"/>
            <a:ext cx="2945659" cy="4179637"/>
          </a:xfrm>
          <a:prstGeom prst="rect">
            <a:avLst/>
          </a:prstGeom>
        </p:spPr>
        <p:txBody>
          <a:bodyPr vert="horz" lIns="194712" tIns="97356" rIns="194712" bIns="97356" rtlCol="0"/>
          <a:lstStyle>
            <a:lvl1pPr algn="r">
              <a:defRPr sz="2600"/>
            </a:lvl1pPr>
          </a:lstStyle>
          <a:p>
            <a:fld id="{02B2E7E6-15A6-4A2D-BA51-9A5E67FD1D15}" type="datetimeFigureOut">
              <a:rPr lang="en-US" smtClean="0"/>
              <a:pPr/>
              <a:t>7/10/2019</a:t>
            </a:fld>
            <a:endParaRPr lang="en-US"/>
          </a:p>
        </p:txBody>
      </p:sp>
      <p:sp>
        <p:nvSpPr>
          <p:cNvPr id="4" name="Slide Image Placeholder 3"/>
          <p:cNvSpPr>
            <a:spLocks noGrp="1" noRot="1" noChangeAspect="1"/>
          </p:cNvSpPr>
          <p:nvPr>
            <p:ph type="sldImg" idx="2"/>
          </p:nvPr>
        </p:nvSpPr>
        <p:spPr>
          <a:xfrm>
            <a:off x="-17499013" y="6269038"/>
            <a:ext cx="41795701" cy="31348362"/>
          </a:xfrm>
          <a:prstGeom prst="rect">
            <a:avLst/>
          </a:prstGeom>
          <a:noFill/>
          <a:ln w="12700">
            <a:solidFill>
              <a:prstClr val="black"/>
            </a:solidFill>
          </a:ln>
        </p:spPr>
        <p:txBody>
          <a:bodyPr vert="horz" lIns="194712" tIns="97356" rIns="194712" bIns="97356" rtlCol="0" anchor="ctr"/>
          <a:lstStyle/>
          <a:p>
            <a:endParaRPr lang="en-US"/>
          </a:p>
        </p:txBody>
      </p:sp>
      <p:sp>
        <p:nvSpPr>
          <p:cNvPr id="5" name="Notes Placeholder 4"/>
          <p:cNvSpPr>
            <a:spLocks noGrp="1"/>
          </p:cNvSpPr>
          <p:nvPr>
            <p:ph type="body" sz="quarter" idx="3"/>
          </p:nvPr>
        </p:nvSpPr>
        <p:spPr>
          <a:xfrm>
            <a:off x="679768" y="39706553"/>
            <a:ext cx="5438140" cy="37616734"/>
          </a:xfrm>
          <a:prstGeom prst="rect">
            <a:avLst/>
          </a:prstGeom>
        </p:spPr>
        <p:txBody>
          <a:bodyPr vert="horz" lIns="194712" tIns="97356" rIns="194712" bIns="973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398597"/>
            <a:ext cx="2945659" cy="4179637"/>
          </a:xfrm>
          <a:prstGeom prst="rect">
            <a:avLst/>
          </a:prstGeom>
        </p:spPr>
        <p:txBody>
          <a:bodyPr vert="horz" lIns="194712" tIns="97356" rIns="194712" bIns="97356" rtlCol="0" anchor="b"/>
          <a:lstStyle>
            <a:lvl1pPr algn="l">
              <a:defRPr sz="2600"/>
            </a:lvl1pPr>
          </a:lstStyle>
          <a:p>
            <a:endParaRPr lang="en-US"/>
          </a:p>
        </p:txBody>
      </p:sp>
      <p:sp>
        <p:nvSpPr>
          <p:cNvPr id="7" name="Slide Number Placeholder 6"/>
          <p:cNvSpPr>
            <a:spLocks noGrp="1"/>
          </p:cNvSpPr>
          <p:nvPr>
            <p:ph type="sldNum" sz="quarter" idx="5"/>
          </p:nvPr>
        </p:nvSpPr>
        <p:spPr>
          <a:xfrm>
            <a:off x="3850443" y="79398597"/>
            <a:ext cx="2945659" cy="4179637"/>
          </a:xfrm>
          <a:prstGeom prst="rect">
            <a:avLst/>
          </a:prstGeom>
        </p:spPr>
        <p:txBody>
          <a:bodyPr vert="horz" lIns="194712" tIns="97356" rIns="194712" bIns="97356" rtlCol="0" anchor="b"/>
          <a:lstStyle>
            <a:lvl1pPr algn="r">
              <a:defRPr sz="2600"/>
            </a:lvl1pPr>
          </a:lstStyle>
          <a:p>
            <a:fld id="{012E33EF-BAA0-4368-B37E-726D142A9F2A}" type="slidenum">
              <a:rPr lang="en-US" smtClean="0"/>
              <a:pPr/>
              <a:t>‹#›</a:t>
            </a:fld>
            <a:endParaRPr lang="en-US"/>
          </a:p>
        </p:txBody>
      </p:sp>
    </p:spTree>
    <p:extLst>
      <p:ext uri="{BB962C8B-B14F-4D97-AF65-F5344CB8AC3E}">
        <p14:creationId xmlns:p14="http://schemas.microsoft.com/office/powerpoint/2010/main" val="276313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Présentez les objectifs d'apprentissage.</a:t>
            </a:r>
            <a:endParaRPr lang="en-US" dirty="0"/>
          </a:p>
          <a:p>
            <a:pPr fontAlgn="base"/>
            <a:endParaRPr lang="en-US" b="1" dirty="0"/>
          </a:p>
        </p:txBody>
      </p:sp>
      <p:sp>
        <p:nvSpPr>
          <p:cNvPr id="4" name="Slide Number Placeholder 3"/>
          <p:cNvSpPr>
            <a:spLocks noGrp="1"/>
          </p:cNvSpPr>
          <p:nvPr>
            <p:ph type="sldNum" sz="quarter" idx="10"/>
          </p:nvPr>
        </p:nvSpPr>
        <p:spPr/>
        <p:txBody>
          <a:bodyPr/>
          <a:lstStyle/>
          <a:p>
            <a:fld id="{51A1ACB2-5D97-463E-A8A4-CE2BB76462FF}" type="slidenum">
              <a:rPr lang="fr-FR" smtClean="0"/>
              <a:pPr/>
              <a:t>2</a:t>
            </a:fld>
            <a:endParaRPr lang="en-US"/>
          </a:p>
        </p:txBody>
      </p:sp>
    </p:spTree>
    <p:extLst>
      <p:ext uri="{BB962C8B-B14F-4D97-AF65-F5344CB8AC3E}">
        <p14:creationId xmlns:p14="http://schemas.microsoft.com/office/powerpoint/2010/main" val="1839420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latin typeface="+mn-lt"/>
                <a:ea typeface="+mn-ea"/>
                <a:cs typeface="+mn-cs"/>
              </a:rPr>
              <a:t>Au niveau des soins de santé secondaires :</a:t>
            </a:r>
          </a:p>
          <a:p>
            <a:pPr lvl="0"/>
            <a:r>
              <a:rPr lang="fr-FR" sz="1200" kern="1200" dirty="0">
                <a:solidFill>
                  <a:schemeClr val="tx1"/>
                </a:solidFill>
                <a:latin typeface="+mn-lt"/>
                <a:ea typeface="+mn-ea"/>
                <a:cs typeface="+mn-cs"/>
              </a:rPr>
              <a:t>- Services préventifs et promotion de la santé. Les mêmes services qu'au niveau des soins de santé primaires plus la circoncision, la prophylaxie post-exposition (PPE), la Prévention de la transmission de la mère à l'enfant (PTME)</a:t>
            </a:r>
          </a:p>
          <a:p>
            <a:pPr lvl="0"/>
            <a:r>
              <a:rPr lang="fr-FR" sz="1200" kern="1200" dirty="0">
                <a:solidFill>
                  <a:schemeClr val="tx1"/>
                </a:solidFill>
                <a:latin typeface="+mn-lt"/>
                <a:ea typeface="+mn-ea"/>
                <a:cs typeface="+mn-cs"/>
              </a:rPr>
              <a:t>- Services curatifs : entre autres</a:t>
            </a:r>
          </a:p>
          <a:p>
            <a:pPr lvl="1"/>
            <a:r>
              <a:rPr lang="fr-FR" sz="1200" kern="1200" dirty="0">
                <a:solidFill>
                  <a:schemeClr val="tx1"/>
                </a:solidFill>
                <a:latin typeface="+mn-lt"/>
                <a:ea typeface="+mn-ea"/>
                <a:cs typeface="+mn-cs"/>
              </a:rPr>
              <a:t>- Chirurgies pour blessures générales et autres urgences</a:t>
            </a:r>
          </a:p>
          <a:p>
            <a:pPr lvl="1"/>
            <a:r>
              <a:rPr lang="fr-FR" sz="1200" kern="1200" dirty="0">
                <a:solidFill>
                  <a:schemeClr val="tx1"/>
                </a:solidFill>
                <a:latin typeface="+mn-lt"/>
                <a:ea typeface="+mn-ea"/>
                <a:cs typeface="+mn-cs"/>
              </a:rPr>
              <a:t>- Médecine interne : Prise en charge des maladies non transmissibles (MNT) et urgences médicales, prise en charge de la tuberculose et du VIH / SIDA</a:t>
            </a:r>
          </a:p>
          <a:p>
            <a:pPr lvl="1"/>
            <a:r>
              <a:rPr lang="fr-FR" sz="1200" kern="1200" dirty="0">
                <a:solidFill>
                  <a:schemeClr val="tx1"/>
                </a:solidFill>
                <a:latin typeface="+mn-lt"/>
                <a:ea typeface="+mn-ea"/>
                <a:cs typeface="+mn-cs"/>
              </a:rPr>
              <a:t>- Pédiatrie : Prise en charge des urgences pédiatriques, </a:t>
            </a:r>
            <a:r>
              <a:rPr lang="fr-FR" sz="1200" b="1" kern="1200" dirty="0">
                <a:solidFill>
                  <a:schemeClr val="tx1"/>
                </a:solidFill>
                <a:latin typeface="+mn-lt"/>
                <a:ea typeface="+mn-ea"/>
                <a:cs typeface="+mn-cs"/>
              </a:rPr>
              <a:t>centre de stabilisation (CS),</a:t>
            </a:r>
            <a:r>
              <a:rPr lang="fr-FR" sz="1200" kern="1200" dirty="0">
                <a:solidFill>
                  <a:schemeClr val="tx1"/>
                </a:solidFill>
                <a:latin typeface="+mn-lt"/>
                <a:ea typeface="+mn-ea"/>
                <a:cs typeface="+mn-cs"/>
              </a:rPr>
              <a:t> néonatologie et initiative « hôpitaux amis des enfants » (</a:t>
            </a:r>
            <a:r>
              <a:rPr lang="fr-FR" sz="1200" kern="1200" dirty="0" err="1">
                <a:solidFill>
                  <a:schemeClr val="tx1"/>
                </a:solidFill>
                <a:latin typeface="+mn-lt"/>
                <a:ea typeface="+mn-ea"/>
                <a:cs typeface="+mn-cs"/>
              </a:rPr>
              <a:t>child</a:t>
            </a:r>
            <a:r>
              <a:rPr lang="fr-FR" sz="1200" kern="1200" dirty="0">
                <a:solidFill>
                  <a:schemeClr val="tx1"/>
                </a:solidFill>
                <a:latin typeface="+mn-lt"/>
                <a:ea typeface="+mn-ea"/>
                <a:cs typeface="+mn-cs"/>
              </a:rPr>
              <a:t> </a:t>
            </a:r>
            <a:r>
              <a:rPr lang="fr-FR" sz="1200" kern="1200" dirty="0" err="1">
                <a:solidFill>
                  <a:schemeClr val="tx1"/>
                </a:solidFill>
                <a:latin typeface="+mn-lt"/>
                <a:ea typeface="+mn-ea"/>
                <a:cs typeface="+mn-cs"/>
              </a:rPr>
              <a:t>friendly</a:t>
            </a:r>
            <a:r>
              <a:rPr lang="fr-FR" sz="1200" kern="1200" dirty="0">
                <a:solidFill>
                  <a:schemeClr val="tx1"/>
                </a:solidFill>
                <a:latin typeface="+mn-lt"/>
                <a:ea typeface="+mn-ea"/>
                <a:cs typeface="+mn-cs"/>
              </a:rPr>
              <a:t> initiative)</a:t>
            </a:r>
          </a:p>
          <a:p>
            <a:pPr lvl="1"/>
            <a:r>
              <a:rPr lang="fr-FR" sz="1200" kern="1200" dirty="0">
                <a:solidFill>
                  <a:schemeClr val="tx1"/>
                </a:solidFill>
                <a:latin typeface="+mn-lt"/>
                <a:ea typeface="+mn-ea"/>
                <a:cs typeface="+mn-cs"/>
              </a:rPr>
              <a:t>- Soins gynécologiques et obstétricaux : soins prénataux, urgences gynécologiques, soins obstétricaux d’urgence complets (</a:t>
            </a:r>
            <a:r>
              <a:rPr lang="fr-FR" sz="1200" kern="1200" dirty="0" err="1">
                <a:solidFill>
                  <a:schemeClr val="tx1"/>
                </a:solidFill>
                <a:latin typeface="+mn-lt"/>
                <a:ea typeface="+mn-ea"/>
                <a:cs typeface="+mn-cs"/>
              </a:rPr>
              <a:t>CEmOC</a:t>
            </a:r>
            <a:r>
              <a:rPr lang="fr-FR" sz="1200" kern="1200" dirty="0">
                <a:solidFill>
                  <a:schemeClr val="tx1"/>
                </a:solidFill>
                <a:latin typeface="+mn-lt"/>
                <a:ea typeface="+mn-ea"/>
                <a:cs typeface="+mn-cs"/>
              </a:rPr>
              <a:t>)</a:t>
            </a:r>
          </a:p>
          <a:p>
            <a:r>
              <a:rPr lang="fr-FR" sz="1200" kern="1200" dirty="0">
                <a:solidFill>
                  <a:schemeClr val="tx1"/>
                </a:solidFill>
                <a:latin typeface="+mn-lt"/>
                <a:ea typeface="+mn-ea"/>
                <a:cs typeface="+mn-cs"/>
              </a:rPr>
              <a:t>- Services de support clinique (imagerie médicale, services de laboratoire, rééducation, stérilisation)</a:t>
            </a:r>
            <a:endParaRPr lang="en-US" dirty="0"/>
          </a:p>
        </p:txBody>
      </p:sp>
      <p:sp>
        <p:nvSpPr>
          <p:cNvPr id="4" name="Slide Number Placeholder 3"/>
          <p:cNvSpPr>
            <a:spLocks noGrp="1"/>
          </p:cNvSpPr>
          <p:nvPr>
            <p:ph type="sldNum" sz="quarter" idx="10"/>
          </p:nvPr>
        </p:nvSpPr>
        <p:spPr/>
        <p:txBody>
          <a:bodyPr/>
          <a:lstStyle/>
          <a:p>
            <a:fld id="{012E33EF-BAA0-4368-B37E-726D142A9F2A}" type="slidenum">
              <a:rPr lang="fr-FR"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u="sng" kern="1200" dirty="0">
                <a:solidFill>
                  <a:schemeClr val="tx1"/>
                </a:solidFill>
                <a:effectLst/>
                <a:latin typeface="+mn-lt"/>
                <a:ea typeface="+mn-ea"/>
                <a:cs typeface="+mn-cs"/>
              </a:rPr>
              <a:t>Note GB: je</a:t>
            </a:r>
            <a:r>
              <a:rPr lang="fr-FR" sz="1200" u="sng" kern="1200" baseline="0" dirty="0">
                <a:solidFill>
                  <a:schemeClr val="tx1"/>
                </a:solidFill>
                <a:effectLst/>
                <a:latin typeface="+mn-lt"/>
                <a:ea typeface="+mn-ea"/>
                <a:cs typeface="+mn-cs"/>
              </a:rPr>
              <a:t> ne suis pas sure que le paragraphe ci-dessous corresponde totalement a la </a:t>
            </a:r>
            <a:r>
              <a:rPr lang="fr-FR" sz="1200" u="sng" kern="1200" baseline="0" dirty="0" err="1">
                <a:solidFill>
                  <a:schemeClr val="tx1"/>
                </a:solidFill>
                <a:effectLst/>
                <a:latin typeface="+mn-lt"/>
                <a:ea typeface="+mn-ea"/>
                <a:cs typeface="+mn-cs"/>
              </a:rPr>
              <a:t>slide</a:t>
            </a:r>
            <a:r>
              <a:rPr lang="fr-FR" sz="1200" u="sng" kern="1200" baseline="0" dirty="0">
                <a:solidFill>
                  <a:schemeClr val="tx1"/>
                </a:solidFill>
                <a:effectLst/>
                <a:latin typeface="+mn-lt"/>
                <a:ea typeface="+mn-ea"/>
                <a:cs typeface="+mn-cs"/>
              </a:rPr>
              <a:t> 12…</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Soulignez l’importance de faire un suivi et d’évaluer ces services, comme nous en avons parlé au cours des séances précédentes. Affichez la diapositive 11, qui montre un exemple de suivi . Invitez les participants à exprimer leurs pensées et à poser leurs questions sur l'exemple. Je n'ai pas de notes sur cette diapositive. Quelqu'un pourrait-il nous dire s'il s'agissait de la dernière diapositive qui a été décidée, ou si nous avons accès à quelque chose de plus accessible ?</a:t>
            </a:r>
          </a:p>
          <a:p>
            <a:r>
              <a:rPr lang="fr-FR" sz="1200" kern="1200" dirty="0">
                <a:solidFill>
                  <a:schemeClr val="tx1"/>
                </a:solidFill>
                <a:effectLst/>
                <a:latin typeface="+mn-lt"/>
                <a:ea typeface="+mn-ea"/>
                <a:cs typeface="+mn-cs"/>
              </a:rPr>
              <a:t>Je n'ai toujours aucune entrée à ce sujet</a:t>
            </a:r>
          </a:p>
          <a:p>
            <a:endParaRPr lang="en-US" dirty="0"/>
          </a:p>
        </p:txBody>
      </p:sp>
      <p:sp>
        <p:nvSpPr>
          <p:cNvPr id="4" name="Slide Number Placeholder 3"/>
          <p:cNvSpPr>
            <a:spLocks noGrp="1"/>
          </p:cNvSpPr>
          <p:nvPr>
            <p:ph type="sldNum" sz="quarter" idx="10"/>
          </p:nvPr>
        </p:nvSpPr>
        <p:spPr/>
        <p:txBody>
          <a:bodyPr/>
          <a:lstStyle/>
          <a:p>
            <a:fld id="{012E33EF-BAA0-4368-B37E-726D142A9F2A}" type="slidenum">
              <a:rPr lang="fr-FR" smtClean="0"/>
              <a:pPr/>
              <a:t>12</a:t>
            </a:fld>
            <a:endParaRPr lang="en-US"/>
          </a:p>
        </p:txBody>
      </p:sp>
    </p:spTree>
    <p:extLst>
      <p:ext uri="{BB962C8B-B14F-4D97-AF65-F5344CB8AC3E}">
        <p14:creationId xmlns:p14="http://schemas.microsoft.com/office/powerpoint/2010/main" val="299577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Résumez la séance et notez toute réflexion qui ressort sur le </a:t>
            </a:r>
            <a:r>
              <a:rPr lang="fr-FR" sz="1200" u="sng" kern="1200" dirty="0">
                <a:solidFill>
                  <a:schemeClr val="tx1"/>
                </a:solidFill>
                <a:effectLst/>
                <a:latin typeface="+mn-lt"/>
                <a:ea typeface="+mn-ea"/>
                <a:cs typeface="+mn-cs"/>
              </a:rPr>
              <a:t>« parking »</a:t>
            </a:r>
            <a:r>
              <a:rPr lang="fr-FR"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12E33EF-BAA0-4368-B37E-726D142A9F2A}" type="slidenum">
              <a:rPr lang="fr-FR" smtClean="0"/>
              <a:pPr/>
              <a:t>13</a:t>
            </a:fld>
            <a:endParaRPr lang="en-US"/>
          </a:p>
        </p:txBody>
      </p:sp>
    </p:spTree>
    <p:extLst>
      <p:ext uri="{BB962C8B-B14F-4D97-AF65-F5344CB8AC3E}">
        <p14:creationId xmlns:p14="http://schemas.microsoft.com/office/powerpoint/2010/main" val="204438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Introduction</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Commencez la séance en demandant aux participants de se mettre en formation de « ruche » (par petits groupes de deux ou trois) et de discuter de la question « Pourquoi la santé est-elle essentielle aux résultats en matière de nutrition ? ».  Prévoyez 5-10 à 10 minutes selon le moment où la discussion se termine. Écoutez les commentaires des groupes et consolidez-les à l'aide du PPT 3 (Pourquoi la santé est-elle essentielle à la nutrition) ? </a:t>
            </a:r>
          </a:p>
          <a:p>
            <a:endParaRPr lang="en-GB" dirty="0"/>
          </a:p>
        </p:txBody>
      </p:sp>
      <p:sp>
        <p:nvSpPr>
          <p:cNvPr id="4" name="Slide Number Placeholder 3"/>
          <p:cNvSpPr>
            <a:spLocks noGrp="1"/>
          </p:cNvSpPr>
          <p:nvPr>
            <p:ph type="sldNum" sz="quarter" idx="5"/>
          </p:nvPr>
        </p:nvSpPr>
        <p:spPr/>
        <p:txBody>
          <a:bodyPr/>
          <a:lstStyle/>
          <a:p>
            <a:fld id="{012E33EF-BAA0-4368-B37E-726D142A9F2A}" type="slidenum">
              <a:rPr lang="fr-FR" smtClean="0"/>
              <a:pPr/>
              <a:t>3</a:t>
            </a:fld>
            <a:endParaRPr lang="en-US"/>
          </a:p>
        </p:txBody>
      </p:sp>
    </p:spTree>
    <p:extLst>
      <p:ext uri="{BB962C8B-B14F-4D97-AF65-F5344CB8AC3E}">
        <p14:creationId xmlns:p14="http://schemas.microsoft.com/office/powerpoint/2010/main" val="52929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Informations sur le pays</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Partagez les informations du pays sur la santé, </a:t>
            </a:r>
            <a:r>
              <a:rPr lang="fr-FR" sz="1200" u="sng" kern="1200" dirty="0">
                <a:solidFill>
                  <a:schemeClr val="tx1"/>
                </a:solidFill>
                <a:effectLst/>
                <a:latin typeface="+mn-lt"/>
                <a:ea typeface="+mn-ea"/>
                <a:cs typeface="+mn-cs"/>
              </a:rPr>
              <a:t>PPT 4</a:t>
            </a:r>
            <a:r>
              <a:rPr lang="fr-FR" sz="1200" u="sng" kern="1200" baseline="0" dirty="0">
                <a:solidFill>
                  <a:schemeClr val="tx1"/>
                </a:solidFill>
                <a:effectLst/>
                <a:latin typeface="+mn-lt"/>
                <a:ea typeface="+mn-ea"/>
                <a:cs typeface="+mn-cs"/>
              </a:rPr>
              <a:t> et 5</a:t>
            </a:r>
            <a:r>
              <a:rPr lang="fr-FR" sz="1200" kern="1200" dirty="0">
                <a:solidFill>
                  <a:schemeClr val="tx1"/>
                </a:solidFill>
                <a:effectLst/>
                <a:latin typeface="+mn-lt"/>
                <a:ea typeface="+mn-ea"/>
                <a:cs typeface="+mn-cs"/>
              </a:rPr>
              <a:t>. Invitez les participants à réfléchir à </a:t>
            </a:r>
            <a:r>
              <a:rPr lang="fr-FR" sz="1200" u="sng" kern="1200" dirty="0">
                <a:solidFill>
                  <a:schemeClr val="tx1"/>
                </a:solidFill>
                <a:effectLst/>
                <a:latin typeface="+mn-lt"/>
                <a:ea typeface="+mn-ea"/>
                <a:cs typeface="+mn-cs"/>
              </a:rPr>
              <a:t>leur implication </a:t>
            </a:r>
            <a:r>
              <a:rPr lang="fr-FR" sz="1200" kern="1200" dirty="0">
                <a:solidFill>
                  <a:schemeClr val="tx1"/>
                </a:solidFill>
                <a:effectLst/>
                <a:latin typeface="+mn-lt"/>
                <a:ea typeface="+mn-ea"/>
                <a:cs typeface="+mn-cs"/>
              </a:rPr>
              <a:t>pour les </a:t>
            </a:r>
            <a:r>
              <a:rPr lang="fr-FR" sz="1200" u="sng" kern="1200" dirty="0">
                <a:solidFill>
                  <a:schemeClr val="tx1"/>
                </a:solidFill>
                <a:effectLst/>
                <a:latin typeface="+mn-lt"/>
                <a:ea typeface="+mn-ea"/>
                <a:cs typeface="+mn-cs"/>
              </a:rPr>
              <a:t>résultats en nutrition </a:t>
            </a:r>
            <a:r>
              <a:rPr lang="fr-FR" sz="1200" kern="1200" dirty="0">
                <a:solidFill>
                  <a:schemeClr val="tx1"/>
                </a:solidFill>
                <a:effectLst/>
                <a:latin typeface="+mn-lt"/>
                <a:ea typeface="+mn-ea"/>
                <a:cs typeface="+mn-cs"/>
              </a:rPr>
              <a:t>dans le pays.</a:t>
            </a:r>
            <a:endParaRPr lang="en-US" dirty="0">
              <a:cs typeface="Calibri"/>
            </a:endParaRPr>
          </a:p>
        </p:txBody>
      </p:sp>
      <p:sp>
        <p:nvSpPr>
          <p:cNvPr id="4" name="Slide Number Placeholder 3"/>
          <p:cNvSpPr>
            <a:spLocks noGrp="1"/>
          </p:cNvSpPr>
          <p:nvPr>
            <p:ph type="sldNum" sz="quarter" idx="5"/>
          </p:nvPr>
        </p:nvSpPr>
        <p:spPr/>
        <p:txBody>
          <a:bodyPr/>
          <a:lstStyle/>
          <a:p>
            <a:fld id="{8F7A6FCE-D910-4776-9672-AB98200C3E80}" type="slidenum">
              <a:rPr lang="fr-FR" smtClean="0"/>
              <a:pPr/>
              <a:t>4</a:t>
            </a:fld>
            <a:endParaRPr lang="en-US"/>
          </a:p>
        </p:txBody>
      </p:sp>
    </p:spTree>
    <p:extLst>
      <p:ext uri="{BB962C8B-B14F-4D97-AF65-F5344CB8AC3E}">
        <p14:creationId xmlns:p14="http://schemas.microsoft.com/office/powerpoint/2010/main" val="7512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cs typeface="Calibri"/>
              </a:rPr>
              <a:t>PPT 2.4</a:t>
            </a:r>
          </a:p>
        </p:txBody>
      </p:sp>
      <p:sp>
        <p:nvSpPr>
          <p:cNvPr id="4" name="Slide Number Placeholder 3"/>
          <p:cNvSpPr>
            <a:spLocks noGrp="1"/>
          </p:cNvSpPr>
          <p:nvPr>
            <p:ph type="sldNum" sz="quarter" idx="5"/>
          </p:nvPr>
        </p:nvSpPr>
        <p:spPr/>
        <p:txBody>
          <a:bodyPr/>
          <a:lstStyle/>
          <a:p>
            <a:fld id="{8F7A6FCE-D910-4776-9672-AB98200C3E80}" type="slidenum">
              <a:rPr lang="fr-FR" smtClean="0"/>
              <a:pPr/>
              <a:t>5</a:t>
            </a:fld>
            <a:endParaRPr lang="en-US"/>
          </a:p>
        </p:txBody>
      </p:sp>
    </p:spTree>
    <p:extLst>
      <p:ext uri="{BB962C8B-B14F-4D97-AF65-F5344CB8AC3E}">
        <p14:creationId xmlns:p14="http://schemas.microsoft.com/office/powerpoint/2010/main" val="131812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Pour établir le lien entre Santé et Nutrition, passez la diapositive 6 (Améliorer la nutrition par la santé). </a:t>
            </a:r>
            <a:endParaRPr lang="en-US" dirty="0"/>
          </a:p>
        </p:txBody>
      </p:sp>
      <p:sp>
        <p:nvSpPr>
          <p:cNvPr id="4" name="Slide Number Placeholder 3"/>
          <p:cNvSpPr>
            <a:spLocks noGrp="1"/>
          </p:cNvSpPr>
          <p:nvPr>
            <p:ph type="sldNum" sz="quarter" idx="10"/>
          </p:nvPr>
        </p:nvSpPr>
        <p:spPr/>
        <p:txBody>
          <a:bodyPr/>
          <a:lstStyle/>
          <a:p>
            <a:fld id="{012E33EF-BAA0-4368-B37E-726D142A9F2A}" type="slidenum">
              <a:rPr lang="fr-FR" smtClean="0"/>
              <a:pPr/>
              <a:t>6</a:t>
            </a:fld>
            <a:endParaRPr lang="en-US"/>
          </a:p>
        </p:txBody>
      </p:sp>
    </p:spTree>
    <p:extLst>
      <p:ext uri="{BB962C8B-B14F-4D97-AF65-F5344CB8AC3E}">
        <p14:creationId xmlns:p14="http://schemas.microsoft.com/office/powerpoint/2010/main" val="356385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Pour établir le lien entre Santé et Nutrition, passez la diapositive 6 (Améliorer la nutrition par la santé). Expliquez ensuite que nous allons entreprendre une activité au cours de laquelle les participants exploreront les moyens d’intégrer la santé et la nutrition à différents niveaux. Avant de commencer, demandez quelques idées sur la manière d’intégrer la santé et la nutrition. Écrivez les réponses sur des tableau à feuilles mobiles pour avoir un aperçu.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Certains des éléments à couvrir sont :</a:t>
            </a:r>
          </a:p>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S'appuyer sur des plates-formes existantes.</a:t>
            </a:r>
          </a:p>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Cibler les 1000 premiers jours.</a:t>
            </a:r>
          </a:p>
          <a:p>
            <a:pPr marL="171450" lvl="0" indent="-171450" fontAlgn="base">
              <a:buFont typeface="Arial" panose="020B0604020202020204" pitchFamily="34" charset="0"/>
              <a:buChar char="•"/>
            </a:pPr>
            <a:r>
              <a:rPr lang="fr-FR" sz="1200" u="sng" kern="1200" dirty="0">
                <a:solidFill>
                  <a:schemeClr val="tx1"/>
                </a:solidFill>
                <a:latin typeface="+mn-lt"/>
                <a:ea typeface="+mn-ea"/>
                <a:cs typeface="+mn-cs"/>
              </a:rPr>
              <a:t>Intégrer les interventions nutritionnelles dans le paquet essentiel des soins de santé de base.</a:t>
            </a:r>
          </a:p>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Travailler au niveau de la communauté et de l'établissement.</a:t>
            </a:r>
          </a:p>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Inclure les visites à domicile.</a:t>
            </a:r>
          </a:p>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Engager les hommes et autonomiser les femmes.</a:t>
            </a:r>
          </a:p>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S'aligner sur les priorités nationales et locales.</a:t>
            </a:r>
          </a:p>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Répondre aux besoins de la communauté.</a:t>
            </a:r>
          </a:p>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Assurer un approvisionnement régulier en produits (médicaments, contraceptifs, ATPE, etc.) et fournir un espace privé pour les services.</a:t>
            </a:r>
          </a:p>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Assurer une expérience, une formation et des incitations adéquates pour le personnel.</a:t>
            </a:r>
          </a:p>
          <a:p>
            <a:pPr fontAlgn="base"/>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Expliquez que les participants vont maintenant examiner l'intégration de la santé et de la nutrition à différents niveaux et identifier les actions clés. Ils bénéficient du cadre de travail de renforcement du système de santé de l'OMS pour la nutrition. Définissez la tâche (PPT 7) et divisez le groupe en quatre groupes:</a:t>
            </a:r>
          </a:p>
          <a:p>
            <a:pPr marL="228600" lvl="0" indent="-228600">
              <a:buFont typeface="+mj-lt"/>
              <a:buAutoNum type="arabicPeriod"/>
            </a:pPr>
            <a:r>
              <a:rPr lang="fr-FR" sz="1200" kern="1200" dirty="0">
                <a:solidFill>
                  <a:schemeClr val="tx1"/>
                </a:solidFill>
                <a:effectLst/>
                <a:latin typeface="+mn-lt"/>
                <a:ea typeface="+mn-ea"/>
                <a:cs typeface="+mn-cs"/>
              </a:rPr>
              <a:t>Au niveau des ménages</a:t>
            </a:r>
          </a:p>
          <a:p>
            <a:pPr marL="228600" lvl="0" indent="-228600">
              <a:buFont typeface="+mj-lt"/>
              <a:buAutoNum type="arabicPeriod"/>
            </a:pPr>
            <a:r>
              <a:rPr lang="fr-FR" sz="1200" kern="1200" dirty="0">
                <a:solidFill>
                  <a:schemeClr val="tx1"/>
                </a:solidFill>
                <a:effectLst/>
                <a:latin typeface="+mn-lt"/>
                <a:ea typeface="+mn-ea"/>
                <a:cs typeface="+mn-cs"/>
              </a:rPr>
              <a:t>Au niveau communautaire</a:t>
            </a:r>
          </a:p>
          <a:p>
            <a:pPr marL="228600" lvl="0" indent="-228600">
              <a:buFont typeface="+mj-lt"/>
              <a:buAutoNum type="arabicPeriod"/>
            </a:pPr>
            <a:r>
              <a:rPr lang="fr-FR" sz="1200" kern="1200" dirty="0">
                <a:solidFill>
                  <a:schemeClr val="tx1"/>
                </a:solidFill>
                <a:effectLst/>
                <a:latin typeface="+mn-lt"/>
                <a:ea typeface="+mn-ea"/>
                <a:cs typeface="+mn-cs"/>
              </a:rPr>
              <a:t>Soins de santé primaires</a:t>
            </a:r>
          </a:p>
          <a:p>
            <a:pPr marL="228600" lvl="0" indent="-228600">
              <a:buFont typeface="+mj-lt"/>
              <a:buAutoNum type="arabicPeriod"/>
            </a:pPr>
            <a:r>
              <a:rPr lang="fr-FR" sz="1200" kern="1200" dirty="0">
                <a:solidFill>
                  <a:schemeClr val="tx1"/>
                </a:solidFill>
                <a:effectLst/>
                <a:latin typeface="+mn-lt"/>
                <a:ea typeface="+mn-ea"/>
                <a:cs typeface="+mn-cs"/>
              </a:rPr>
              <a:t>Soins de santé secondaires</a:t>
            </a:r>
          </a:p>
          <a:p>
            <a:r>
              <a:rPr lang="fr-FR" sz="1200" kern="1200" dirty="0">
                <a:solidFill>
                  <a:schemeClr val="tx1"/>
                </a:solidFill>
                <a:effectLst/>
                <a:latin typeface="+mn-lt"/>
                <a:ea typeface="+mn-ea"/>
                <a:cs typeface="+mn-cs"/>
              </a:rPr>
              <a:t> </a:t>
            </a:r>
          </a:p>
          <a:p>
            <a:r>
              <a:rPr lang="fr-FR" sz="1200" kern="1200" dirty="0">
                <a:solidFill>
                  <a:schemeClr val="tx1"/>
                </a:solidFill>
                <a:latin typeface="+mn-lt"/>
                <a:ea typeface="+mn-ea"/>
                <a:cs typeface="+mn-cs"/>
              </a:rPr>
              <a:t>Demandez à chaque groupe de réfléchir à la manière d’intégrer la santé et la nutrition dans la zone dans laquelle ils travaillent et de prendre des notes sur un tableau </a:t>
            </a:r>
            <a:r>
              <a:rPr lang="fr-FR" sz="1200" u="sng" kern="1200" dirty="0">
                <a:solidFill>
                  <a:schemeClr val="tx1"/>
                </a:solidFill>
                <a:latin typeface="+mn-lt"/>
                <a:ea typeface="+mn-ea"/>
                <a:cs typeface="+mn-cs"/>
              </a:rPr>
              <a:t>à feuilles mobiles</a:t>
            </a:r>
            <a:r>
              <a:rPr lang="fr-FR" sz="1200" kern="1200" dirty="0">
                <a:solidFill>
                  <a:schemeClr val="tx1"/>
                </a:solidFill>
                <a:latin typeface="+mn-lt"/>
                <a:ea typeface="+mn-ea"/>
                <a:cs typeface="+mn-cs"/>
              </a:rPr>
              <a:t>. Donnez des exemples si nécessaire, et faites le tour des groupes pour vous assurer qu'ils sont sur la bonne voie. Après 15 minutes, demandez à chaque groupe de faire leur présentation. Reportez-vous </a:t>
            </a:r>
            <a:r>
              <a:rPr lang="fr-FR" sz="1200" u="sng" kern="1200" dirty="0">
                <a:solidFill>
                  <a:schemeClr val="tx1"/>
                </a:solidFill>
                <a:latin typeface="+mn-lt"/>
                <a:ea typeface="+mn-ea"/>
                <a:cs typeface="+mn-cs"/>
              </a:rPr>
              <a:t>tout au long de la séance </a:t>
            </a:r>
            <a:r>
              <a:rPr lang="fr-FR" sz="1200" kern="1200" dirty="0">
                <a:solidFill>
                  <a:schemeClr val="tx1"/>
                </a:solidFill>
                <a:latin typeface="+mn-lt"/>
                <a:ea typeface="+mn-ea"/>
                <a:cs typeface="+mn-cs"/>
              </a:rPr>
              <a:t>au document à distribuer HO Exemple 4 Intégration des clusters. Consolidez en utilisant les diapositives 7 à 10 (</a:t>
            </a:r>
            <a:r>
              <a:rPr lang="fr-FR" sz="1200" u="sng" kern="1200" dirty="0">
                <a:solidFill>
                  <a:srgbClr val="FF0000"/>
                </a:solidFill>
                <a:latin typeface="+mn-lt"/>
                <a:ea typeface="+mn-ea"/>
                <a:cs typeface="+mn-cs"/>
              </a:rPr>
              <a:t>paquet minimum d’interventions</a:t>
            </a:r>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Assurez-vous de couvrir ces points :</a:t>
            </a:r>
          </a:p>
          <a:p>
            <a:r>
              <a:rPr lang="fr-FR" sz="1200" kern="1200" dirty="0">
                <a:solidFill>
                  <a:schemeClr val="tx1"/>
                </a:solidFill>
                <a:effectLst/>
                <a:latin typeface="+mn-lt"/>
                <a:ea typeface="+mn-ea"/>
                <a:cs typeface="+mn-cs"/>
              </a:rPr>
              <a:t>Au niveau des ménages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Éducation à la santé pour sensibiliser à la santé et au bien-être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Assainissement, accès à une eau salubre et adéquate et bonne gestion des déchets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Prévention des maladies transmissibles et utilisation des SRO</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Activités de promotion de la santé / de l'hygiène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Lavage des mains, alimentation et hygiène personnelle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utilisation de moustiquaires imprégnées d'insecticide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Pulvérisation résiduelle à l'intérieur des habitations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Prévention de la surpopulation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Promotion des comportements </a:t>
            </a:r>
            <a:r>
              <a:rPr lang="fr-FR" sz="1200" u="sng" kern="1200" dirty="0">
                <a:solidFill>
                  <a:schemeClr val="tx1"/>
                </a:solidFill>
                <a:effectLst/>
                <a:latin typeface="+mn-lt"/>
                <a:ea typeface="+mn-ea"/>
                <a:cs typeface="+mn-cs"/>
              </a:rPr>
              <a:t>de recours aux soins</a:t>
            </a:r>
            <a:r>
              <a:rPr lang="fr-FR" sz="1200" kern="1200" dirty="0">
                <a:solidFill>
                  <a:schemeClr val="tx1"/>
                </a:solidFill>
                <a:effectLst/>
                <a:latin typeface="+mn-lt"/>
                <a:ea typeface="+mn-ea"/>
                <a:cs typeface="+mn-cs"/>
              </a:rPr>
              <a:t>, de nutrition maternelle et infantile, etc.</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Reconnaissance des signes de danger et des remèdes immédiats tels que tamponner avec une éponge tiède pour réduire la fièvre</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Au niveau communautaire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Gestion intégrée des maladies infantiles. Pour traiter : le paludisme; pneumonie, maladies diarrhéiques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Gestion intégrée de la maladie chez l'adulte, par exemple traitement et prévention de la tuberculose (DOTS), VIH / SIDA et autres maladies chroniques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u="sng" kern="1200" dirty="0">
                <a:solidFill>
                  <a:schemeClr val="tx1"/>
                </a:solidFill>
                <a:latin typeface="+mn-lt"/>
                <a:ea typeface="+mn-ea"/>
                <a:cs typeface="+mn-cs"/>
              </a:rPr>
              <a:t>Mesures sanitaires de prévention et de lutte contre les maladies transmissibles, appuyées par la création et l'utilisation de EWARS (</a:t>
            </a:r>
            <a:r>
              <a:rPr lang="fr-FR" sz="1200" u="sng" kern="1200" dirty="0" err="1">
                <a:solidFill>
                  <a:schemeClr val="tx1"/>
                </a:solidFill>
                <a:latin typeface="+mn-lt"/>
                <a:ea typeface="+mn-ea"/>
                <a:cs typeface="+mn-cs"/>
              </a:rPr>
              <a:t>Early</a:t>
            </a:r>
            <a:r>
              <a:rPr lang="fr-FR" sz="1200" u="sng" kern="1200" dirty="0">
                <a:solidFill>
                  <a:schemeClr val="tx1"/>
                </a:solidFill>
                <a:latin typeface="+mn-lt"/>
                <a:ea typeface="+mn-ea"/>
                <a:cs typeface="+mn-cs"/>
              </a:rPr>
              <a:t> warning, </a:t>
            </a:r>
            <a:r>
              <a:rPr lang="fr-FR" sz="1200" u="sng" kern="1200" dirty="0" err="1">
                <a:solidFill>
                  <a:schemeClr val="tx1"/>
                </a:solidFill>
                <a:latin typeface="+mn-lt"/>
                <a:ea typeface="+mn-ea"/>
                <a:cs typeface="+mn-cs"/>
              </a:rPr>
              <a:t>alert</a:t>
            </a:r>
            <a:r>
              <a:rPr lang="fr-FR" sz="1200" u="sng" kern="1200" dirty="0">
                <a:solidFill>
                  <a:schemeClr val="tx1"/>
                </a:solidFill>
                <a:latin typeface="+mn-lt"/>
                <a:ea typeface="+mn-ea"/>
                <a:cs typeface="+mn-cs"/>
              </a:rPr>
              <a:t> and </a:t>
            </a:r>
            <a:r>
              <a:rPr lang="fr-FR" sz="1200" u="sng" kern="1200" dirty="0" err="1">
                <a:solidFill>
                  <a:schemeClr val="tx1"/>
                </a:solidFill>
                <a:latin typeface="+mn-lt"/>
                <a:ea typeface="+mn-ea"/>
                <a:cs typeface="+mn-cs"/>
              </a:rPr>
              <a:t>response</a:t>
            </a:r>
            <a:r>
              <a:rPr lang="fr-FR" sz="1200" u="sng" kern="1200" dirty="0">
                <a:solidFill>
                  <a:schemeClr val="tx1"/>
                </a:solidFill>
                <a:latin typeface="+mn-lt"/>
                <a:ea typeface="+mn-ea"/>
                <a:cs typeface="+mn-cs"/>
              </a:rPr>
              <a:t> system = système d’alerte précoce, d’alerte et de réponse)</a:t>
            </a:r>
          </a:p>
          <a:p>
            <a:pPr marL="171450" lvl="0" indent="-171450">
              <a:buFont typeface="Arial" panose="020B0604020202020204" pitchFamily="34" charset="0"/>
              <a:buChar char="•"/>
            </a:pPr>
            <a:r>
              <a:rPr lang="fr-FR" sz="1200" kern="1200" dirty="0">
                <a:solidFill>
                  <a:schemeClr val="tx1"/>
                </a:solidFill>
                <a:latin typeface="+mn-lt"/>
                <a:ea typeface="+mn-ea"/>
                <a:cs typeface="+mn-cs"/>
              </a:rPr>
              <a:t>Services de santé de l'enfant tels que les services de vaccination, le dépistage de la malnutrition,</a:t>
            </a:r>
            <a:r>
              <a:rPr lang="fr-FR" sz="1200" kern="1200" baseline="0" dirty="0">
                <a:solidFill>
                  <a:schemeClr val="tx1"/>
                </a:solidFill>
                <a:latin typeface="+mn-lt"/>
                <a:ea typeface="+mn-ea"/>
                <a:cs typeface="+mn-cs"/>
              </a:rPr>
              <a:t> la </a:t>
            </a:r>
            <a:r>
              <a:rPr lang="fr-FR" sz="1200" kern="1200" dirty="0" err="1">
                <a:solidFill>
                  <a:schemeClr val="tx1"/>
                </a:solidFill>
                <a:latin typeface="+mn-lt"/>
                <a:ea typeface="+mn-ea"/>
                <a:cs typeface="+mn-cs"/>
              </a:rPr>
              <a:t>supplémentation</a:t>
            </a:r>
            <a:r>
              <a:rPr lang="fr-FR" sz="1200" kern="1200" dirty="0">
                <a:solidFill>
                  <a:schemeClr val="tx1"/>
                </a:solidFill>
                <a:latin typeface="+mn-lt"/>
                <a:ea typeface="+mn-ea"/>
                <a:cs typeface="+mn-cs"/>
              </a:rPr>
              <a:t> en micronutriments et le déparasitage</a:t>
            </a:r>
          </a:p>
          <a:p>
            <a:pPr marL="171450" lvl="0" indent="-171450">
              <a:buFont typeface="Arial" panose="020B0604020202020204" pitchFamily="34" charset="0"/>
              <a:buChar char="•"/>
            </a:pPr>
            <a:r>
              <a:rPr lang="fr-FR" sz="1200" kern="1200" dirty="0">
                <a:solidFill>
                  <a:schemeClr val="tx1"/>
                </a:solidFill>
                <a:latin typeface="+mn-lt"/>
                <a:ea typeface="+mn-ea"/>
                <a:cs typeface="+mn-cs"/>
              </a:rPr>
              <a:t>Promotion de la santé en matière de santé </a:t>
            </a:r>
            <a:r>
              <a:rPr lang="fr-FR" sz="1200" u="sng" kern="1200" dirty="0">
                <a:solidFill>
                  <a:schemeClr val="tx1"/>
                </a:solidFill>
                <a:latin typeface="+mn-lt"/>
                <a:ea typeface="+mn-ea"/>
                <a:cs typeface="+mn-cs"/>
              </a:rPr>
              <a:t>reproductive</a:t>
            </a:r>
            <a:r>
              <a:rPr lang="fr-FR" sz="1200" kern="1200" dirty="0">
                <a:solidFill>
                  <a:schemeClr val="tx1"/>
                </a:solidFill>
                <a:latin typeface="+mn-lt"/>
                <a:ea typeface="+mn-ea"/>
                <a:cs typeface="+mn-cs"/>
              </a:rPr>
              <a:t> (y compris l'utilisation de méthodes de base de planification familiale) et de soutien en santé mentale et psychosocial</a:t>
            </a:r>
          </a:p>
          <a:p>
            <a:pPr marL="171450" lvl="0" indent="-171450">
              <a:buFont typeface="Arial" panose="020B0604020202020204" pitchFamily="34" charset="0"/>
              <a:buChar char="•"/>
            </a:pPr>
            <a:r>
              <a:rPr lang="fr-FR" sz="1200" kern="1200" dirty="0">
                <a:solidFill>
                  <a:schemeClr val="tx1"/>
                </a:solidFill>
                <a:latin typeface="+mn-lt"/>
                <a:ea typeface="+mn-ea"/>
                <a:cs typeface="+mn-cs"/>
              </a:rPr>
              <a:t>Nutrition maternelle : dépistage de la malnutrition et utilisation de micronutriments chez la femme enceinte</a:t>
            </a:r>
          </a:p>
          <a:p>
            <a:pPr marL="171450" lvl="0" indent="-171450">
              <a:buFont typeface="Arial" panose="020B0604020202020204" pitchFamily="34" charset="0"/>
              <a:buChar char="•"/>
            </a:pPr>
            <a:r>
              <a:rPr lang="fr-FR" sz="1200" kern="1200" dirty="0">
                <a:solidFill>
                  <a:schemeClr val="tx1"/>
                </a:solidFill>
                <a:latin typeface="+mn-lt"/>
                <a:ea typeface="+mn-ea"/>
                <a:cs typeface="+mn-cs"/>
              </a:rPr>
              <a:t>Programme de prise en charge communautaire de la malnutrition aiguë (PCMA)</a:t>
            </a:r>
          </a:p>
          <a:p>
            <a:pPr marL="171450" lvl="0" indent="-171450">
              <a:buFont typeface="Arial" panose="020B0604020202020204" pitchFamily="34" charset="0"/>
              <a:buNone/>
            </a:pPr>
            <a:endParaRPr lang="fr-FR" sz="1200" kern="1200" dirty="0">
              <a:solidFill>
                <a:schemeClr val="tx1"/>
              </a:solidFill>
              <a:latin typeface="+mn-lt"/>
              <a:ea typeface="+mn-ea"/>
              <a:cs typeface="+mn-cs"/>
            </a:endParaRPr>
          </a:p>
          <a:p>
            <a:r>
              <a:rPr lang="fr-FR" sz="1200" u="sng" kern="1200" dirty="0">
                <a:solidFill>
                  <a:schemeClr val="tx1"/>
                </a:solidFill>
                <a:effectLst/>
                <a:latin typeface="+mn-lt"/>
                <a:ea typeface="+mn-ea"/>
                <a:cs typeface="+mn-cs"/>
              </a:rPr>
              <a:t>Au</a:t>
            </a:r>
            <a:r>
              <a:rPr lang="fr-FR" sz="1200" u="sng" kern="1200" baseline="0" dirty="0">
                <a:solidFill>
                  <a:schemeClr val="tx1"/>
                </a:solidFill>
                <a:effectLst/>
                <a:latin typeface="+mn-lt"/>
                <a:ea typeface="+mn-ea"/>
                <a:cs typeface="+mn-cs"/>
              </a:rPr>
              <a:t> n</a:t>
            </a:r>
            <a:r>
              <a:rPr lang="fr-FR" sz="1200" u="sng" kern="1200" dirty="0">
                <a:solidFill>
                  <a:schemeClr val="tx1"/>
                </a:solidFill>
                <a:effectLst/>
                <a:latin typeface="+mn-lt"/>
                <a:ea typeface="+mn-ea"/>
                <a:cs typeface="+mn-cs"/>
              </a:rPr>
              <a:t>iveau des </a:t>
            </a:r>
            <a:r>
              <a:rPr lang="fr-FR" sz="1200" kern="1200" dirty="0">
                <a:solidFill>
                  <a:schemeClr val="tx1"/>
                </a:solidFill>
                <a:effectLst/>
                <a:latin typeface="+mn-lt"/>
                <a:ea typeface="+mn-ea"/>
                <a:cs typeface="+mn-cs"/>
              </a:rPr>
              <a:t>soins de santé primaires :</a:t>
            </a:r>
          </a:p>
          <a:p>
            <a:pPr>
              <a:buFontTx/>
              <a:buChar char="-"/>
            </a:pPr>
            <a:r>
              <a:rPr lang="fr-FR" sz="1200" kern="1200" dirty="0">
                <a:solidFill>
                  <a:schemeClr val="tx1"/>
                </a:solidFill>
                <a:latin typeface="+mn-lt"/>
                <a:ea typeface="+mn-ea"/>
                <a:cs typeface="+mn-cs"/>
              </a:rPr>
              <a:t>Soins de santé pour enfants : éducation sanitaire, vaccinations et soins fondés sur les directives de la Gestion intégrée des maladies de l'enfant (PCIME) ou d'autres directives nationales</a:t>
            </a:r>
          </a:p>
          <a:p>
            <a:pPr lvl="0"/>
            <a:r>
              <a:rPr lang="fr-FR" sz="1200" kern="1200" dirty="0">
                <a:solidFill>
                  <a:schemeClr val="tx1"/>
                </a:solidFill>
                <a:latin typeface="+mn-lt"/>
                <a:ea typeface="+mn-ea"/>
                <a:cs typeface="+mn-cs"/>
              </a:rPr>
              <a:t>- Soins aux nouveau-nés : conformément aux directives de la Gestion intégrée de la grossesse et de l'accouchement (IMPAC)</a:t>
            </a:r>
          </a:p>
          <a:p>
            <a:pPr lvl="0"/>
            <a:r>
              <a:rPr lang="fr-FR" sz="1200" kern="1200" dirty="0">
                <a:solidFill>
                  <a:schemeClr val="tx1"/>
                </a:solidFill>
                <a:latin typeface="+mn-lt"/>
                <a:ea typeface="+mn-ea"/>
                <a:cs typeface="+mn-cs"/>
              </a:rPr>
              <a:t>- Évaluation d'urgence et triage dans tous les établissements de soins de santé primaires</a:t>
            </a:r>
          </a:p>
          <a:p>
            <a:pPr lvl="0"/>
            <a:r>
              <a:rPr lang="fr-FR" sz="1200" kern="1200" dirty="0">
                <a:solidFill>
                  <a:schemeClr val="tx1"/>
                </a:solidFill>
                <a:latin typeface="+mn-lt"/>
                <a:ea typeface="+mn-ea"/>
                <a:cs typeface="+mn-cs"/>
              </a:rPr>
              <a:t>- Dépistage de la malnutrition et référencement vers les services appropriés</a:t>
            </a:r>
          </a:p>
          <a:p>
            <a:pPr lvl="0"/>
            <a:r>
              <a:rPr lang="fr-FR" sz="1200" kern="1200" dirty="0">
                <a:solidFill>
                  <a:schemeClr val="tx1"/>
                </a:solidFill>
                <a:latin typeface="+mn-lt"/>
                <a:ea typeface="+mn-ea"/>
                <a:cs typeface="+mn-cs"/>
              </a:rPr>
              <a:t>- Traitement de la malnutrition aiguë sévère (MAS) aux points thérapeutiques ambulatoires</a:t>
            </a:r>
          </a:p>
          <a:p>
            <a:pPr lvl="0"/>
            <a:r>
              <a:rPr lang="fr-FR" sz="1200" kern="1200" dirty="0">
                <a:solidFill>
                  <a:schemeClr val="tx1"/>
                </a:solidFill>
                <a:latin typeface="+mn-lt"/>
                <a:ea typeface="+mn-ea"/>
                <a:cs typeface="+mn-cs"/>
              </a:rPr>
              <a:t>- Prestation de services de santé reproductive et maternelle</a:t>
            </a:r>
          </a:p>
          <a:p>
            <a:pPr lvl="0"/>
            <a:r>
              <a:rPr lang="fr-FR" sz="1200" kern="1200" dirty="0">
                <a:solidFill>
                  <a:schemeClr val="tx1"/>
                </a:solidFill>
                <a:latin typeface="+mn-lt"/>
                <a:ea typeface="+mn-ea"/>
                <a:cs typeface="+mn-cs"/>
              </a:rPr>
              <a:t>- Traitement des blessures et référencement vers des spécialistes</a:t>
            </a:r>
          </a:p>
          <a:p>
            <a:pPr lvl="0"/>
            <a:r>
              <a:rPr lang="fr-FR" sz="1200" kern="1200" dirty="0">
                <a:solidFill>
                  <a:schemeClr val="tx1"/>
                </a:solidFill>
                <a:latin typeface="+mn-lt"/>
                <a:ea typeface="+mn-ea"/>
                <a:cs typeface="+mn-cs"/>
              </a:rPr>
              <a:t>- Soins de santé mentale de base et soins pour problèmes psychosociaux</a:t>
            </a:r>
          </a:p>
          <a:p>
            <a:pPr>
              <a:buFontTx/>
              <a:buChar char="-"/>
            </a:pPr>
            <a:r>
              <a:rPr lang="fr-FR" sz="1200" kern="1200" dirty="0">
                <a:solidFill>
                  <a:schemeClr val="tx1"/>
                </a:solidFill>
                <a:latin typeface="+mn-lt"/>
                <a:ea typeface="+mn-ea"/>
                <a:cs typeface="+mn-cs"/>
              </a:rPr>
              <a:t>Référencement vers des spécialistes</a:t>
            </a:r>
          </a:p>
          <a:p>
            <a:pPr>
              <a:buFontTx/>
              <a:buChar char="-"/>
            </a:pPr>
            <a:endParaRPr lang="fr-FR" sz="1200" kern="1200" dirty="0">
              <a:solidFill>
                <a:schemeClr val="tx1"/>
              </a:solidFill>
              <a:effectLst/>
              <a:latin typeface="+mn-lt"/>
              <a:ea typeface="+mn-ea"/>
              <a:cs typeface="+mn-cs"/>
            </a:endParaRPr>
          </a:p>
          <a:p>
            <a:pPr>
              <a:buFontTx/>
              <a:buNone/>
            </a:pPr>
            <a:r>
              <a:rPr lang="fr-FR" sz="1200" u="sng" kern="1200" dirty="0">
                <a:solidFill>
                  <a:schemeClr val="tx1"/>
                </a:solidFill>
                <a:effectLst/>
                <a:latin typeface="+mn-lt"/>
                <a:ea typeface="+mn-ea"/>
                <a:cs typeface="+mn-cs"/>
              </a:rPr>
              <a:t>Au niveau des </a:t>
            </a:r>
            <a:r>
              <a:rPr lang="fr-FR" sz="1200" kern="1200" dirty="0">
                <a:solidFill>
                  <a:schemeClr val="tx1"/>
                </a:solidFill>
                <a:effectLst/>
                <a:latin typeface="+mn-lt"/>
                <a:ea typeface="+mn-ea"/>
                <a:cs typeface="+mn-cs"/>
              </a:rPr>
              <a:t>soins de santé secondaires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Services préventifs et promotion de la santé. Les mêmes services qu'au niveau </a:t>
            </a:r>
            <a:r>
              <a:rPr lang="fr-FR" sz="1200" u="sng" kern="1200" dirty="0">
                <a:solidFill>
                  <a:schemeClr val="tx1"/>
                </a:solidFill>
                <a:effectLst/>
                <a:latin typeface="+mn-lt"/>
                <a:ea typeface="+mn-ea"/>
                <a:cs typeface="+mn-cs"/>
              </a:rPr>
              <a:t>des</a:t>
            </a:r>
            <a:r>
              <a:rPr lang="fr-FR" sz="1200" kern="1200" dirty="0">
                <a:solidFill>
                  <a:schemeClr val="tx1"/>
                </a:solidFill>
                <a:effectLst/>
                <a:latin typeface="+mn-lt"/>
                <a:ea typeface="+mn-ea"/>
                <a:cs typeface="+mn-cs"/>
              </a:rPr>
              <a:t> soins de santé primaires  plus la circoncision, la prophylaxie post-exposition (PPE), la Prévention de la transmission de la mère à l'enfant (PTME)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Services curatifs : entre autres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Chirurgies pour blessures générales et autres urgences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Médecine interne :  Prise en charge des maladies non transmissibles (MNT) et urgences médicales, prise en charge de la tuberculose et du VIH / SIDA</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Pédiatrie : Prise en charge des urgences pédiatriques, </a:t>
            </a:r>
            <a:r>
              <a:rPr lang="fr-FR" sz="1200" u="sng" kern="1200" dirty="0">
                <a:solidFill>
                  <a:schemeClr val="tx1"/>
                </a:solidFill>
                <a:effectLst/>
                <a:latin typeface="+mn-lt"/>
                <a:ea typeface="+mn-ea"/>
                <a:cs typeface="+mn-cs"/>
              </a:rPr>
              <a:t>centre de stabilisation (CS), néonatologie </a:t>
            </a:r>
            <a:r>
              <a:rPr lang="fr-FR" sz="1200" kern="1200" dirty="0">
                <a:solidFill>
                  <a:schemeClr val="tx1"/>
                </a:solidFill>
                <a:effectLst/>
                <a:latin typeface="+mn-lt"/>
                <a:ea typeface="+mn-ea"/>
                <a:cs typeface="+mn-cs"/>
              </a:rPr>
              <a:t>et initiative « hôpitaux amis des enfants » (child friendly initiative)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Soins gynécologiques et obstétricaux : soins </a:t>
            </a:r>
            <a:r>
              <a:rPr lang="fr-FR" sz="1200" u="sng" kern="1200" dirty="0">
                <a:solidFill>
                  <a:schemeClr val="tx1"/>
                </a:solidFill>
                <a:effectLst/>
                <a:latin typeface="+mn-lt"/>
                <a:ea typeface="+mn-ea"/>
                <a:cs typeface="+mn-cs"/>
              </a:rPr>
              <a:t>prénataux</a:t>
            </a:r>
            <a:r>
              <a:rPr lang="fr-FR" sz="1200" kern="1200" dirty="0">
                <a:solidFill>
                  <a:schemeClr val="tx1"/>
                </a:solidFill>
                <a:effectLst/>
                <a:latin typeface="+mn-lt"/>
                <a:ea typeface="+mn-ea"/>
                <a:cs typeface="+mn-cs"/>
              </a:rPr>
              <a:t>, urgences gynécologiques, soins obstétricaux d’urgence complets (CEmOC)</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Services </a:t>
            </a:r>
            <a:r>
              <a:rPr lang="fr-FR" sz="1200" u="sng" kern="1200" dirty="0">
                <a:solidFill>
                  <a:schemeClr val="tx1"/>
                </a:solidFill>
                <a:effectLst/>
                <a:latin typeface="+mn-lt"/>
                <a:ea typeface="+mn-ea"/>
                <a:cs typeface="+mn-cs"/>
              </a:rPr>
              <a:t>de support</a:t>
            </a:r>
            <a:r>
              <a:rPr lang="fr-FR" sz="1200" kern="1200" dirty="0">
                <a:solidFill>
                  <a:schemeClr val="tx1"/>
                </a:solidFill>
                <a:effectLst/>
                <a:latin typeface="+mn-lt"/>
                <a:ea typeface="+mn-ea"/>
                <a:cs typeface="+mn-cs"/>
              </a:rPr>
              <a:t> clinique (imagerie médicale, services de laboratoire, rééducation, stérilisation)</a:t>
            </a:r>
            <a:endParaRPr lang="en-GB" dirty="0"/>
          </a:p>
        </p:txBody>
      </p:sp>
      <p:sp>
        <p:nvSpPr>
          <p:cNvPr id="4" name="Slide Number Placeholder 3"/>
          <p:cNvSpPr>
            <a:spLocks noGrp="1"/>
          </p:cNvSpPr>
          <p:nvPr>
            <p:ph type="sldNum" sz="quarter" idx="5"/>
          </p:nvPr>
        </p:nvSpPr>
        <p:spPr/>
        <p:txBody>
          <a:bodyPr/>
          <a:lstStyle/>
          <a:p>
            <a:fld id="{012E33EF-BAA0-4368-B37E-726D142A9F2A}" type="slidenum">
              <a:rPr lang="fr-FR" smtClean="0"/>
              <a:pPr/>
              <a:t>7</a:t>
            </a:fld>
            <a:endParaRPr lang="en-US"/>
          </a:p>
        </p:txBody>
      </p:sp>
    </p:spTree>
    <p:extLst>
      <p:ext uri="{BB962C8B-B14F-4D97-AF65-F5344CB8AC3E}">
        <p14:creationId xmlns:p14="http://schemas.microsoft.com/office/powerpoint/2010/main" val="331080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latin typeface="+mn-lt"/>
                <a:ea typeface="+mn-ea"/>
                <a:cs typeface="+mn-cs"/>
              </a:rPr>
              <a:t>Au niveau des ménages :</a:t>
            </a:r>
          </a:p>
          <a:p>
            <a:pPr lvl="0"/>
            <a:r>
              <a:rPr lang="fr-FR" sz="1200" kern="1200" dirty="0">
                <a:solidFill>
                  <a:schemeClr val="tx1"/>
                </a:solidFill>
                <a:latin typeface="+mn-lt"/>
                <a:ea typeface="+mn-ea"/>
                <a:cs typeface="+mn-cs"/>
              </a:rPr>
              <a:t>- Éducation à la santé pour sensibiliser à la santé et au bien-être</a:t>
            </a:r>
          </a:p>
          <a:p>
            <a:pPr lvl="0"/>
            <a:r>
              <a:rPr lang="fr-FR" sz="1200" kern="1200" dirty="0">
                <a:solidFill>
                  <a:schemeClr val="tx1"/>
                </a:solidFill>
                <a:latin typeface="+mn-lt"/>
                <a:ea typeface="+mn-ea"/>
                <a:cs typeface="+mn-cs"/>
              </a:rPr>
              <a:t>- Assainissement, accès à une eau salubre et adéquate et bonne gestion des déchets</a:t>
            </a:r>
          </a:p>
          <a:p>
            <a:pPr lvl="0"/>
            <a:r>
              <a:rPr lang="fr-FR" sz="1200" kern="1200" dirty="0">
                <a:solidFill>
                  <a:schemeClr val="tx1"/>
                </a:solidFill>
                <a:latin typeface="+mn-lt"/>
                <a:ea typeface="+mn-ea"/>
                <a:cs typeface="+mn-cs"/>
              </a:rPr>
              <a:t>- Prévention des maladies transmissibles et utilisation des SRO</a:t>
            </a:r>
          </a:p>
          <a:p>
            <a:pPr lvl="0"/>
            <a:r>
              <a:rPr lang="fr-FR" sz="1200" kern="1200" dirty="0">
                <a:solidFill>
                  <a:schemeClr val="tx1"/>
                </a:solidFill>
                <a:latin typeface="+mn-lt"/>
                <a:ea typeface="+mn-ea"/>
                <a:cs typeface="+mn-cs"/>
              </a:rPr>
              <a:t>- Activités de promotion de la santé / de l'hygiène</a:t>
            </a:r>
          </a:p>
          <a:p>
            <a:pPr lvl="1"/>
            <a:r>
              <a:rPr lang="fr-FR" sz="1200" kern="1200" dirty="0">
                <a:solidFill>
                  <a:schemeClr val="tx1"/>
                </a:solidFill>
                <a:latin typeface="+mn-lt"/>
                <a:ea typeface="+mn-ea"/>
                <a:cs typeface="+mn-cs"/>
              </a:rPr>
              <a:t>- Lavage des mains, alimentation et hygiène personnelle</a:t>
            </a:r>
          </a:p>
          <a:p>
            <a:pPr lvl="1"/>
            <a:r>
              <a:rPr lang="fr-FR" sz="1200" kern="1200" dirty="0">
                <a:solidFill>
                  <a:schemeClr val="tx1"/>
                </a:solidFill>
                <a:latin typeface="+mn-lt"/>
                <a:ea typeface="+mn-ea"/>
                <a:cs typeface="+mn-cs"/>
              </a:rPr>
              <a:t>-</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Utilisation de moustiquaires imprégnées d'insecticide</a:t>
            </a:r>
          </a:p>
          <a:p>
            <a:pPr lvl="1"/>
            <a:r>
              <a:rPr lang="fr-FR" sz="1200" kern="1200" dirty="0">
                <a:solidFill>
                  <a:schemeClr val="tx1"/>
                </a:solidFill>
                <a:latin typeface="+mn-lt"/>
                <a:ea typeface="+mn-ea"/>
                <a:cs typeface="+mn-cs"/>
              </a:rPr>
              <a:t>- Pulvérisation résiduelle à l'intérieur des habitations</a:t>
            </a:r>
          </a:p>
          <a:p>
            <a:pPr lvl="1"/>
            <a:r>
              <a:rPr lang="fr-FR" sz="1200" kern="1200" dirty="0">
                <a:solidFill>
                  <a:schemeClr val="tx1"/>
                </a:solidFill>
                <a:latin typeface="+mn-lt"/>
                <a:ea typeface="+mn-ea"/>
                <a:cs typeface="+mn-cs"/>
              </a:rPr>
              <a:t>- Prévention de la surpopulation</a:t>
            </a:r>
          </a:p>
          <a:p>
            <a:pPr lvl="0"/>
            <a:r>
              <a:rPr lang="fr-FR" sz="1200" kern="1200" dirty="0">
                <a:solidFill>
                  <a:schemeClr val="tx1"/>
                </a:solidFill>
                <a:latin typeface="+mn-lt"/>
                <a:ea typeface="+mn-ea"/>
                <a:cs typeface="+mn-cs"/>
              </a:rPr>
              <a:t>- Promotion des comportements de recours aux soins, de nutrition maternelle et infantile, etc.</a:t>
            </a:r>
          </a:p>
          <a:p>
            <a:pPr lvl="0"/>
            <a:r>
              <a:rPr lang="fr-FR" sz="1200" kern="1200" dirty="0">
                <a:solidFill>
                  <a:schemeClr val="tx1"/>
                </a:solidFill>
                <a:latin typeface="+mn-lt"/>
                <a:ea typeface="+mn-ea"/>
                <a:cs typeface="+mn-cs"/>
              </a:rPr>
              <a:t>- Reconnaissance des signes de danger et remèdes immédiats tels que tamponner avec une éponge tiède pour réduire la fièvre</a:t>
            </a:r>
            <a:endParaRPr lang="en-US" b="1" dirty="0"/>
          </a:p>
        </p:txBody>
      </p:sp>
      <p:sp>
        <p:nvSpPr>
          <p:cNvPr id="4" name="Slide Number Placeholder 3"/>
          <p:cNvSpPr>
            <a:spLocks noGrp="1"/>
          </p:cNvSpPr>
          <p:nvPr>
            <p:ph type="sldNum" sz="quarter" idx="10"/>
          </p:nvPr>
        </p:nvSpPr>
        <p:spPr/>
        <p:txBody>
          <a:bodyPr/>
          <a:lstStyle/>
          <a:p>
            <a:fld id="{012E33EF-BAA0-4368-B37E-726D142A9F2A}" type="slidenum">
              <a:rPr lang="fr-FR"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latin typeface="+mn-lt"/>
                <a:ea typeface="+mn-ea"/>
                <a:cs typeface="+mn-cs"/>
              </a:rPr>
              <a:t>Au niveau communautaire:</a:t>
            </a:r>
          </a:p>
          <a:p>
            <a:pPr lvl="0"/>
            <a:r>
              <a:rPr lang="fr-FR" sz="1200" kern="1200" dirty="0">
                <a:solidFill>
                  <a:schemeClr val="tx1"/>
                </a:solidFill>
                <a:latin typeface="+mn-lt"/>
                <a:ea typeface="+mn-ea"/>
                <a:cs typeface="+mn-cs"/>
              </a:rPr>
              <a:t>- Gestion intégrée des maladies infantiles. Pour traiter paludisme, pneumonie, maladies diarrhéiques</a:t>
            </a:r>
          </a:p>
          <a:p>
            <a:pPr lvl="0"/>
            <a:r>
              <a:rPr lang="fr-FR" sz="1200" kern="1200" dirty="0">
                <a:solidFill>
                  <a:schemeClr val="tx1"/>
                </a:solidFill>
                <a:latin typeface="+mn-lt"/>
                <a:ea typeface="+mn-ea"/>
                <a:cs typeface="+mn-cs"/>
              </a:rPr>
              <a:t>-</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Gestion intégrée de la maladie chez l'adulte, par exemple traitement et prévention de la tuberculose (DOTS), VIH / SIDA et autres maladies chroniques</a:t>
            </a:r>
          </a:p>
          <a:p>
            <a:pPr lvl="0"/>
            <a:r>
              <a:rPr lang="fr-FR" sz="1200" kern="1200" dirty="0">
                <a:solidFill>
                  <a:schemeClr val="tx1"/>
                </a:solidFill>
                <a:latin typeface="+mn-lt"/>
                <a:ea typeface="+mn-ea"/>
                <a:cs typeface="+mn-cs"/>
              </a:rPr>
              <a:t>- Mesures sanitaires de prévention et de lutte contre les maladies transmissibles, appuyées par la création et l'utilisation de EWARS (</a:t>
            </a:r>
            <a:r>
              <a:rPr lang="fr-FR" sz="1200" kern="1200" dirty="0" err="1">
                <a:solidFill>
                  <a:schemeClr val="tx1"/>
                </a:solidFill>
                <a:latin typeface="+mn-lt"/>
                <a:ea typeface="+mn-ea"/>
                <a:cs typeface="+mn-cs"/>
              </a:rPr>
              <a:t>Early</a:t>
            </a:r>
            <a:r>
              <a:rPr lang="fr-FR" sz="1200" kern="1200" dirty="0">
                <a:solidFill>
                  <a:schemeClr val="tx1"/>
                </a:solidFill>
                <a:latin typeface="+mn-lt"/>
                <a:ea typeface="+mn-ea"/>
                <a:cs typeface="+mn-cs"/>
              </a:rPr>
              <a:t> warning, </a:t>
            </a:r>
            <a:r>
              <a:rPr lang="fr-FR" sz="1200" kern="1200" dirty="0" err="1">
                <a:solidFill>
                  <a:schemeClr val="tx1"/>
                </a:solidFill>
                <a:latin typeface="+mn-lt"/>
                <a:ea typeface="+mn-ea"/>
                <a:cs typeface="+mn-cs"/>
              </a:rPr>
              <a:t>alert</a:t>
            </a:r>
            <a:r>
              <a:rPr lang="fr-FR" sz="1200" kern="1200" dirty="0">
                <a:solidFill>
                  <a:schemeClr val="tx1"/>
                </a:solidFill>
                <a:latin typeface="+mn-lt"/>
                <a:ea typeface="+mn-ea"/>
                <a:cs typeface="+mn-cs"/>
              </a:rPr>
              <a:t> and </a:t>
            </a:r>
            <a:r>
              <a:rPr lang="fr-FR" sz="1200" kern="1200" dirty="0" err="1">
                <a:solidFill>
                  <a:schemeClr val="tx1"/>
                </a:solidFill>
                <a:latin typeface="+mn-lt"/>
                <a:ea typeface="+mn-ea"/>
                <a:cs typeface="+mn-cs"/>
              </a:rPr>
              <a:t>response</a:t>
            </a:r>
            <a:r>
              <a:rPr lang="fr-FR" sz="1200" kern="1200" dirty="0">
                <a:solidFill>
                  <a:schemeClr val="tx1"/>
                </a:solidFill>
                <a:latin typeface="+mn-lt"/>
                <a:ea typeface="+mn-ea"/>
                <a:cs typeface="+mn-cs"/>
              </a:rPr>
              <a:t> system = système d’alerte précoce, d’alerte et de réponse)</a:t>
            </a:r>
          </a:p>
          <a:p>
            <a:pPr lvl="0"/>
            <a:r>
              <a:rPr lang="fr-FR" sz="1200" kern="1200" dirty="0">
                <a:solidFill>
                  <a:schemeClr val="tx1"/>
                </a:solidFill>
                <a:latin typeface="+mn-lt"/>
                <a:ea typeface="+mn-ea"/>
                <a:cs typeface="+mn-cs"/>
              </a:rPr>
              <a:t>- Services de santé de l'enfant tels que les services de vaccination, le dépistage de la malnutrition, la </a:t>
            </a:r>
            <a:r>
              <a:rPr lang="fr-FR" sz="1200" kern="1200" dirty="0" err="1">
                <a:solidFill>
                  <a:schemeClr val="tx1"/>
                </a:solidFill>
                <a:latin typeface="+mn-lt"/>
                <a:ea typeface="+mn-ea"/>
                <a:cs typeface="+mn-cs"/>
              </a:rPr>
              <a:t>supplémentation</a:t>
            </a:r>
            <a:r>
              <a:rPr lang="fr-FR" sz="1200" kern="1200" dirty="0">
                <a:solidFill>
                  <a:schemeClr val="tx1"/>
                </a:solidFill>
                <a:latin typeface="+mn-lt"/>
                <a:ea typeface="+mn-ea"/>
                <a:cs typeface="+mn-cs"/>
              </a:rPr>
              <a:t> en micronutriments et le déparasitage</a:t>
            </a:r>
          </a:p>
          <a:p>
            <a:pPr lvl="0"/>
            <a:r>
              <a:rPr lang="fr-FR" sz="1200" kern="1200" dirty="0">
                <a:solidFill>
                  <a:schemeClr val="tx1"/>
                </a:solidFill>
                <a:latin typeface="+mn-lt"/>
                <a:ea typeface="+mn-ea"/>
                <a:cs typeface="+mn-cs"/>
              </a:rPr>
              <a:t>- Promotion de la santé en matière de santé reproductive (y compris l'utilisation de méthodes de base de planification familiale) et de soutien en santé mentale et psychosocial</a:t>
            </a:r>
          </a:p>
          <a:p>
            <a:pPr lvl="0"/>
            <a:r>
              <a:rPr lang="fr-FR" sz="1200" kern="1200" dirty="0">
                <a:solidFill>
                  <a:schemeClr val="tx1"/>
                </a:solidFill>
                <a:latin typeface="+mn-lt"/>
                <a:ea typeface="+mn-ea"/>
                <a:cs typeface="+mn-cs"/>
              </a:rPr>
              <a:t>- Nutrition maternelle : dépistage de la malnutrition et utilisation de micronutriments chez la femme enceinte</a:t>
            </a:r>
          </a:p>
          <a:p>
            <a:pPr lvl="0"/>
            <a:r>
              <a:rPr lang="fr-FR" sz="1200" kern="1200" dirty="0">
                <a:solidFill>
                  <a:schemeClr val="tx1"/>
                </a:solidFill>
                <a:latin typeface="+mn-lt"/>
                <a:ea typeface="+mn-ea"/>
                <a:cs typeface="+mn-cs"/>
              </a:rPr>
              <a:t>- Programme de prise en charge communautaire de la malnutrition aiguë (PCMA)</a:t>
            </a:r>
          </a:p>
          <a:p>
            <a:endParaRPr lang="en-GB" dirty="0"/>
          </a:p>
        </p:txBody>
      </p:sp>
      <p:sp>
        <p:nvSpPr>
          <p:cNvPr id="4" name="Slide Number Placeholder 3"/>
          <p:cNvSpPr>
            <a:spLocks noGrp="1"/>
          </p:cNvSpPr>
          <p:nvPr>
            <p:ph type="sldNum" sz="quarter" idx="5"/>
          </p:nvPr>
        </p:nvSpPr>
        <p:spPr/>
        <p:txBody>
          <a:bodyPr/>
          <a:lstStyle/>
          <a:p>
            <a:fld id="{012E33EF-BAA0-4368-B37E-726D142A9F2A}" type="slidenum">
              <a:rPr lang="fr-FR" smtClean="0"/>
              <a:pPr/>
              <a:t>9</a:t>
            </a:fld>
            <a:endParaRPr lang="en-US"/>
          </a:p>
        </p:txBody>
      </p:sp>
    </p:spTree>
    <p:extLst>
      <p:ext uri="{BB962C8B-B14F-4D97-AF65-F5344CB8AC3E}">
        <p14:creationId xmlns:p14="http://schemas.microsoft.com/office/powerpoint/2010/main" val="387398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latin typeface="+mn-lt"/>
                <a:ea typeface="+mn-ea"/>
                <a:cs typeface="+mn-cs"/>
              </a:rPr>
              <a:t>Au niveau des soins de santé primaires :</a:t>
            </a:r>
          </a:p>
          <a:p>
            <a:pPr lvl="0"/>
            <a:r>
              <a:rPr lang="fr-FR" sz="1200" kern="1200" dirty="0">
                <a:solidFill>
                  <a:schemeClr val="tx1"/>
                </a:solidFill>
                <a:latin typeface="+mn-lt"/>
                <a:ea typeface="+mn-ea"/>
                <a:cs typeface="+mn-cs"/>
              </a:rPr>
              <a:t>- Soins de santé pour enfants : éducation sanitaire, vaccinations et soins fondés sur les directives de la Gestion intégrée des maladies de l'enfant (PCIME) ou d'autres directives nationales</a:t>
            </a:r>
          </a:p>
          <a:p>
            <a:pPr lvl="0"/>
            <a:r>
              <a:rPr lang="fr-FR" sz="1200" kern="1200" dirty="0">
                <a:solidFill>
                  <a:schemeClr val="tx1"/>
                </a:solidFill>
                <a:latin typeface="+mn-lt"/>
                <a:ea typeface="+mn-ea"/>
                <a:cs typeface="+mn-cs"/>
              </a:rPr>
              <a:t>- Soins aux nouveau-nés : conformément aux directives de la Gestion intégrée de la grossesse et de l'accouchement (IMPAC)</a:t>
            </a:r>
          </a:p>
          <a:p>
            <a:pPr lvl="0"/>
            <a:r>
              <a:rPr lang="fr-FR" sz="1200" kern="1200" dirty="0">
                <a:solidFill>
                  <a:schemeClr val="tx1"/>
                </a:solidFill>
                <a:latin typeface="+mn-lt"/>
                <a:ea typeface="+mn-ea"/>
                <a:cs typeface="+mn-cs"/>
              </a:rPr>
              <a:t>- Évaluation d'urgence et triage dans tous les établissements de soins de santé primaires</a:t>
            </a:r>
          </a:p>
          <a:p>
            <a:pPr lvl="0"/>
            <a:r>
              <a:rPr lang="fr-FR" sz="1200" kern="1200" dirty="0">
                <a:solidFill>
                  <a:schemeClr val="tx1"/>
                </a:solidFill>
                <a:latin typeface="+mn-lt"/>
                <a:ea typeface="+mn-ea"/>
                <a:cs typeface="+mn-cs"/>
              </a:rPr>
              <a:t>- Dépistage de la malnutrition et référencement vers les services appropriés</a:t>
            </a:r>
          </a:p>
          <a:p>
            <a:pPr lvl="0"/>
            <a:r>
              <a:rPr lang="fr-FR" sz="1200" kern="1200" dirty="0">
                <a:solidFill>
                  <a:schemeClr val="tx1"/>
                </a:solidFill>
                <a:latin typeface="+mn-lt"/>
                <a:ea typeface="+mn-ea"/>
                <a:cs typeface="+mn-cs"/>
              </a:rPr>
              <a:t>- Traitement de la malnutrition aiguë sévère (MAS) aux points thérapeutiques ambulatoires</a:t>
            </a:r>
          </a:p>
          <a:p>
            <a:pPr lvl="0"/>
            <a:r>
              <a:rPr lang="fr-FR" sz="1200" kern="1200" dirty="0">
                <a:solidFill>
                  <a:schemeClr val="tx1"/>
                </a:solidFill>
                <a:latin typeface="+mn-lt"/>
                <a:ea typeface="+mn-ea"/>
                <a:cs typeface="+mn-cs"/>
              </a:rPr>
              <a:t>- Prestation de services de santé reproductive et maternelle</a:t>
            </a:r>
          </a:p>
          <a:p>
            <a:pPr lvl="0"/>
            <a:r>
              <a:rPr lang="fr-FR" sz="1200" kern="1200" dirty="0">
                <a:solidFill>
                  <a:schemeClr val="tx1"/>
                </a:solidFill>
                <a:latin typeface="+mn-lt"/>
                <a:ea typeface="+mn-ea"/>
                <a:cs typeface="+mn-cs"/>
              </a:rPr>
              <a:t>- Traitement des blessures et référencement vers des spécialistes</a:t>
            </a:r>
          </a:p>
          <a:p>
            <a:pPr lvl="0"/>
            <a:r>
              <a:rPr lang="fr-FR" sz="1200" kern="1200" dirty="0">
                <a:solidFill>
                  <a:schemeClr val="tx1"/>
                </a:solidFill>
                <a:latin typeface="+mn-lt"/>
                <a:ea typeface="+mn-ea"/>
                <a:cs typeface="+mn-cs"/>
              </a:rPr>
              <a:t>-</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Soins de santé mentale de base et soins pour problèmes psychosociaux</a:t>
            </a:r>
          </a:p>
          <a:p>
            <a:pPr lvl="0"/>
            <a:r>
              <a:rPr lang="fr-FR" sz="1200" kern="1200" dirty="0">
                <a:solidFill>
                  <a:schemeClr val="tx1"/>
                </a:solidFill>
                <a:latin typeface="+mn-lt"/>
                <a:ea typeface="+mn-ea"/>
                <a:cs typeface="+mn-cs"/>
              </a:rPr>
              <a:t>- Référencement vers des spécialistes</a:t>
            </a:r>
          </a:p>
        </p:txBody>
      </p:sp>
      <p:sp>
        <p:nvSpPr>
          <p:cNvPr id="4" name="Slide Number Placeholder 3"/>
          <p:cNvSpPr>
            <a:spLocks noGrp="1"/>
          </p:cNvSpPr>
          <p:nvPr>
            <p:ph type="sldNum" sz="quarter" idx="5"/>
          </p:nvPr>
        </p:nvSpPr>
        <p:spPr/>
        <p:txBody>
          <a:bodyPr/>
          <a:lstStyle/>
          <a:p>
            <a:fld id="{012E33EF-BAA0-4368-B37E-726D142A9F2A}" type="slidenum">
              <a:rPr lang="fr-FR" smtClean="0"/>
              <a:pPr/>
              <a:t>10</a:t>
            </a:fld>
            <a:endParaRPr lang="en-US"/>
          </a:p>
        </p:txBody>
      </p:sp>
    </p:spTree>
    <p:extLst>
      <p:ext uri="{BB962C8B-B14F-4D97-AF65-F5344CB8AC3E}">
        <p14:creationId xmlns:p14="http://schemas.microsoft.com/office/powerpoint/2010/main" val="12398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625634-3CF3-463E-A721-A885648E8A3D}"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25634-3CF3-463E-A721-A885648E8A3D}"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25634-3CF3-463E-A721-A885648E8A3D}"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25634-3CF3-463E-A721-A885648E8A3D}"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25634-3CF3-463E-A721-A885648E8A3D}"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625634-3CF3-463E-A721-A885648E8A3D}"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625634-3CF3-463E-A721-A885648E8A3D}" type="datetimeFigureOut">
              <a:rPr lang="en-US" smtClean="0"/>
              <a:pPr/>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625634-3CF3-463E-A721-A885648E8A3D}" type="datetimeFigureOut">
              <a:rPr lang="en-US" smtClean="0"/>
              <a:pPr/>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25634-3CF3-463E-A721-A885648E8A3D}" type="datetimeFigureOut">
              <a:rPr lang="en-US" smtClean="0"/>
              <a:pPr/>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25634-3CF3-463E-A721-A885648E8A3D}"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25634-3CF3-463E-A721-A885648E8A3D}"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25634-3CF3-463E-A721-A885648E8A3D}" type="datetimeFigureOut">
              <a:rPr lang="en-US" smtClean="0"/>
              <a:pPr/>
              <a:t>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90704-131E-4E7C-8B28-7F3495440B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836606"/>
          </a:xfrm>
          <a:ln>
            <a:noFill/>
          </a:ln>
        </p:spPr>
        <p:txBody>
          <a:bodyPr>
            <a:noAutofit/>
          </a:bodyPr>
          <a:lstStyle/>
          <a:p>
            <a:br>
              <a:rPr lang="fr-FR" b="1" dirty="0"/>
            </a:br>
            <a:r>
              <a:rPr lang="fr-FR" b="1" dirty="0"/>
              <a:t>Programmation intégrée</a:t>
            </a:r>
            <a:br>
              <a:rPr lang="fr-FR" b="1" dirty="0"/>
            </a:br>
            <a:endParaRPr lang="en-US" b="1" dirty="0"/>
          </a:p>
        </p:txBody>
      </p:sp>
      <p:pic>
        <p:nvPicPr>
          <p:cNvPr id="135170" name="Picture 2"/>
          <p:cNvPicPr>
            <a:picLocks noChangeAspect="1" noChangeArrowheads="1"/>
          </p:cNvPicPr>
          <p:nvPr/>
        </p:nvPicPr>
        <p:blipFill>
          <a:blip r:embed="rId2" cstate="print"/>
          <a:srcRect/>
          <a:stretch>
            <a:fillRect/>
          </a:stretch>
        </p:blipFill>
        <p:spPr bwMode="auto">
          <a:xfrm>
            <a:off x="0" y="0"/>
            <a:ext cx="4286250" cy="173355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150" y="276536"/>
            <a:ext cx="4857750" cy="1192005"/>
          </a:xfrm>
          <a:prstGeom prst="rect">
            <a:avLst/>
          </a:prstGeom>
        </p:spPr>
      </p:pic>
      <p:sp>
        <p:nvSpPr>
          <p:cNvPr id="3" name="Rectangle 2">
            <a:extLst>
              <a:ext uri="{FF2B5EF4-FFF2-40B4-BE49-F238E27FC236}">
                <a16:creationId xmlns:a16="http://schemas.microsoft.com/office/drawing/2014/main" id="{C0FBDD96-3251-4FC4-8900-7453F7A29D97}"/>
              </a:ext>
            </a:extLst>
          </p:cNvPr>
          <p:cNvSpPr/>
          <p:nvPr/>
        </p:nvSpPr>
        <p:spPr>
          <a:xfrm>
            <a:off x="1790700" y="3812316"/>
            <a:ext cx="5562600" cy="762000"/>
          </a:xfrm>
          <a:prstGeom prst="rect">
            <a:avLst/>
          </a:prstGeom>
          <a:solidFill>
            <a:srgbClr val="03A0E3"/>
          </a:solidFill>
          <a:ln>
            <a:solidFill>
              <a:srgbClr val="03A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latin typeface="+mj-lt"/>
              </a:rPr>
              <a:t>Santé</a:t>
            </a:r>
            <a:endParaRPr lang="en-GB" sz="4000" b="1" dirty="0">
              <a:latin typeface="+mj-lt"/>
            </a:endParaRPr>
          </a:p>
        </p:txBody>
      </p:sp>
      <p:pic>
        <p:nvPicPr>
          <p:cNvPr id="1026" name="Picture 2" descr="Image result for global health cluster logo">
            <a:extLst>
              <a:ext uri="{FF2B5EF4-FFF2-40B4-BE49-F238E27FC236}">
                <a16:creationId xmlns:a16="http://schemas.microsoft.com/office/drawing/2014/main" id="{E250A914-6A69-4682-B7E6-8F1B03A18F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4175" y="4885117"/>
            <a:ext cx="3295650" cy="140248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419600" y="5076213"/>
            <a:ext cx="1971675" cy="954107"/>
          </a:xfrm>
          <a:prstGeom prst="rect">
            <a:avLst/>
          </a:prstGeom>
          <a:solidFill>
            <a:schemeClr val="bg1"/>
          </a:solidFill>
        </p:spPr>
        <p:txBody>
          <a:bodyPr wrap="square" rtlCol="0">
            <a:spAutoFit/>
          </a:bodyPr>
          <a:lstStyle/>
          <a:p>
            <a:r>
              <a:rPr lang="en-US" sz="2800" b="1" dirty="0"/>
              <a:t>CLUSTER</a:t>
            </a:r>
            <a:endParaRPr lang="sr-Latn-RS" sz="2800" b="1" dirty="0"/>
          </a:p>
          <a:p>
            <a:r>
              <a:rPr lang="en-US" sz="2800" b="1" dirty="0">
                <a:solidFill>
                  <a:srgbClr val="03A0E3"/>
                </a:solidFill>
              </a:rPr>
              <a:t>SANTÉ</a:t>
            </a:r>
          </a:p>
        </p:txBody>
      </p:sp>
      <p:sp>
        <p:nvSpPr>
          <p:cNvPr id="9" name="TextBox 8">
            <a:extLst>
              <a:ext uri="{FF2B5EF4-FFF2-40B4-BE49-F238E27FC236}">
                <a16:creationId xmlns:a16="http://schemas.microsoft.com/office/drawing/2014/main" id="{017259CC-FAF2-4D38-B82A-2813F57081C5}"/>
              </a:ext>
            </a:extLst>
          </p:cNvPr>
          <p:cNvSpPr txBox="1"/>
          <p:nvPr/>
        </p:nvSpPr>
        <p:spPr>
          <a:xfrm>
            <a:off x="5638800" y="235572"/>
            <a:ext cx="3467100" cy="1077218"/>
          </a:xfrm>
          <a:prstGeom prst="rect">
            <a:avLst/>
          </a:prstGeom>
          <a:solidFill>
            <a:schemeClr val="bg1"/>
          </a:solidFill>
        </p:spPr>
        <p:txBody>
          <a:bodyPr wrap="square" rtlCol="0">
            <a:spAutoFit/>
          </a:bodyPr>
          <a:lstStyle/>
          <a:p>
            <a:r>
              <a:rPr lang="en-GB" sz="1700" b="1" spc="-50" dirty="0">
                <a:solidFill>
                  <a:schemeClr val="accent5">
                    <a:lumMod val="75000"/>
                  </a:schemeClr>
                </a:solidFill>
                <a:latin typeface="Arial Narrow" panose="020B0606020202030204" pitchFamily="34" charset="0"/>
              </a:rPr>
              <a:t>CLUSTER global pour la</a:t>
            </a:r>
            <a:endParaRPr lang="sr-Latn-RS" sz="1700" b="1" spc="-50" dirty="0">
              <a:solidFill>
                <a:schemeClr val="accent5">
                  <a:lumMod val="75000"/>
                </a:schemeClr>
              </a:solidFill>
              <a:latin typeface="Arial Narrow" panose="020B0606020202030204" pitchFamily="34" charset="0"/>
            </a:endParaRPr>
          </a:p>
          <a:p>
            <a:r>
              <a:rPr lang="en-GB" sz="1700" b="1" spc="-50" dirty="0">
                <a:latin typeface="Arial Narrow" panose="020B0606020202030204" pitchFamily="34" charset="0"/>
              </a:rPr>
              <a:t>SÉCURITÉ ALIMENTAIRE</a:t>
            </a:r>
          </a:p>
          <a:p>
            <a:r>
              <a:rPr lang="en-GB" dirty="0"/>
              <a:t> </a:t>
            </a:r>
          </a:p>
          <a:p>
            <a:r>
              <a:rPr lang="fr-FR" sz="1200" i="1" dirty="0">
                <a:latin typeface="Arial Narrow" panose="020B0606020202030204" pitchFamily="34" charset="0"/>
              </a:rPr>
              <a:t>Pour le renforcement de la réponse humanitaire</a:t>
            </a:r>
          </a:p>
        </p:txBody>
      </p:sp>
      <p:sp>
        <p:nvSpPr>
          <p:cNvPr id="10" name="TextBox 9">
            <a:extLst>
              <a:ext uri="{FF2B5EF4-FFF2-40B4-BE49-F238E27FC236}">
                <a16:creationId xmlns:a16="http://schemas.microsoft.com/office/drawing/2014/main" id="{5396EC9C-C58E-4A76-BB26-05085F13605D}"/>
              </a:ext>
            </a:extLst>
          </p:cNvPr>
          <p:cNvSpPr txBox="1"/>
          <p:nvPr/>
        </p:nvSpPr>
        <p:spPr>
          <a:xfrm>
            <a:off x="1600200" y="134060"/>
            <a:ext cx="2686050" cy="1384995"/>
          </a:xfrm>
          <a:prstGeom prst="rect">
            <a:avLst/>
          </a:prstGeom>
          <a:solidFill>
            <a:schemeClr val="bg1"/>
          </a:solidFill>
        </p:spPr>
        <p:txBody>
          <a:bodyPr wrap="square" rtlCol="0">
            <a:spAutoFit/>
          </a:bodyPr>
          <a:lstStyle/>
          <a:p>
            <a:r>
              <a:rPr lang="en-US" sz="2800" dirty="0">
                <a:solidFill>
                  <a:schemeClr val="bg1">
                    <a:lumMod val="50000"/>
                  </a:schemeClr>
                </a:solidFill>
                <a:latin typeface="Arial Rounded MT Bold" panose="020F0704030504030204" pitchFamily="34" charset="0"/>
              </a:rPr>
              <a:t>CLUSTER</a:t>
            </a:r>
            <a:r>
              <a:rPr lang="en-US" sz="2800" dirty="0">
                <a:solidFill>
                  <a:srgbClr val="FF0000"/>
                </a:solidFill>
                <a:latin typeface="Arial Rounded MT Bold" panose="020F0704030504030204" pitchFamily="34" charset="0"/>
              </a:rPr>
              <a:t> </a:t>
            </a:r>
            <a:r>
              <a:rPr lang="en-US" sz="2800" dirty="0">
                <a:solidFill>
                  <a:schemeClr val="bg1">
                    <a:lumMod val="50000"/>
                  </a:schemeClr>
                </a:solidFill>
                <a:latin typeface="Arial Rounded MT Bold" panose="020F0704030504030204" pitchFamily="34" charset="0"/>
              </a:rPr>
              <a:t>global pour la</a:t>
            </a:r>
            <a:endParaRPr lang="sr-Latn-RS" sz="2800" dirty="0">
              <a:solidFill>
                <a:schemeClr val="bg1">
                  <a:lumMod val="50000"/>
                </a:schemeClr>
              </a:solidFill>
              <a:latin typeface="Arial Rounded MT Bold" panose="020F0704030504030204" pitchFamily="34" charset="0"/>
            </a:endParaRPr>
          </a:p>
          <a:p>
            <a:r>
              <a:rPr lang="en-US" sz="2800" b="1" dirty="0">
                <a:solidFill>
                  <a:srgbClr val="92D050"/>
                </a:solidFill>
                <a:latin typeface="Arial Rounded MT Bold" panose="020F0704030504030204" pitchFamily="34" charset="0"/>
              </a:rPr>
              <a:t>NUTRITION</a:t>
            </a:r>
            <a:endParaRPr lang="sr-Latn-RS" sz="2800" b="1" dirty="0">
              <a:solidFill>
                <a:srgbClr val="92D050"/>
              </a:solidFill>
              <a:latin typeface="Arial Rounded MT Bold" panose="020F0704030504030204" pitchFamily="34" charset="0"/>
            </a:endParaRPr>
          </a:p>
        </p:txBody>
      </p:sp>
    </p:spTree>
    <p:extLst>
      <p:ext uri="{BB962C8B-B14F-4D97-AF65-F5344CB8AC3E}">
        <p14:creationId xmlns:p14="http://schemas.microsoft.com/office/powerpoint/2010/main" val="250756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524000"/>
            <a:ext cx="6248400" cy="4953000"/>
          </a:xfrm>
          <a:ln>
            <a:noFill/>
          </a:ln>
        </p:spPr>
        <p:txBody>
          <a:bodyPr>
            <a:normAutofit fontScale="62500" lnSpcReduction="20000"/>
          </a:bodyPr>
          <a:lstStyle/>
          <a:p>
            <a:r>
              <a:rPr lang="fr-FR" dirty="0"/>
              <a:t>Soins de santé de l'enfant</a:t>
            </a:r>
          </a:p>
          <a:p>
            <a:r>
              <a:rPr lang="fr-FR" dirty="0"/>
              <a:t>Soins aux nouveau-nés (directives de la Gestion intégrée de la grossesse et de l'accouchement (IMPAC))</a:t>
            </a:r>
          </a:p>
          <a:p>
            <a:r>
              <a:rPr lang="fr-FR" dirty="0"/>
              <a:t>Évaluation d'urgence et triage dans tous les établissements de soins de santé primaires</a:t>
            </a:r>
          </a:p>
          <a:p>
            <a:r>
              <a:rPr lang="fr-FR" dirty="0"/>
              <a:t>Dépistage de la malnutrition et référencement vers les services appropriés</a:t>
            </a:r>
          </a:p>
          <a:p>
            <a:r>
              <a:rPr lang="fr-FR" dirty="0"/>
              <a:t>Traitement de la malnutrition aiguë sévère (MAS) aux points thérapeutiques ambulatoires</a:t>
            </a:r>
          </a:p>
          <a:p>
            <a:r>
              <a:rPr lang="fr-FR" dirty="0"/>
              <a:t>Prestation de services de santé reproductive et maternelle</a:t>
            </a:r>
          </a:p>
          <a:p>
            <a:r>
              <a:rPr lang="fr-FR" dirty="0"/>
              <a:t>Traitement des blessures et référencement vers des spécialistes</a:t>
            </a:r>
          </a:p>
          <a:p>
            <a:r>
              <a:rPr lang="fr-FR" dirty="0"/>
              <a:t>Soins de santé mentale de base et soins pour problèmes psychosociaux</a:t>
            </a:r>
          </a:p>
          <a:p>
            <a:r>
              <a:rPr lang="fr-FR" dirty="0"/>
              <a:t>Référencement vers des spécialistes</a:t>
            </a:r>
          </a:p>
          <a:p>
            <a:pPr marL="0" indent="0">
              <a:buNone/>
            </a:pPr>
            <a:endParaRPr lang="en-US" dirty="0"/>
          </a:p>
          <a:p>
            <a:endParaRPr lang="en-IE" dirty="0"/>
          </a:p>
        </p:txBody>
      </p:sp>
      <p:sp>
        <p:nvSpPr>
          <p:cNvPr id="4" name="Title 1"/>
          <p:cNvSpPr>
            <a:spLocks noGrp="1"/>
          </p:cNvSpPr>
          <p:nvPr>
            <p:ph type="title"/>
          </p:nvPr>
        </p:nvSpPr>
        <p:spPr>
          <a:xfrm>
            <a:off x="0" y="76200"/>
            <a:ext cx="9144000" cy="1143000"/>
          </a:xfrm>
          <a:ln>
            <a:noFill/>
          </a:ln>
        </p:spPr>
        <p:txBody>
          <a:bodyPr>
            <a:noAutofit/>
          </a:bodyPr>
          <a:lstStyle/>
          <a:p>
            <a:r>
              <a:rPr lang="fr-FR" sz="3600" b="1" dirty="0"/>
              <a:t>Paquet minimum d'interventions - niveau des soins de santé primaires</a:t>
            </a:r>
          </a:p>
        </p:txBody>
      </p:sp>
      <p:pic>
        <p:nvPicPr>
          <p:cNvPr id="4098" name="Picture 2" descr="https://static.thenounproject.com/png/1097244-200.png">
            <a:extLst>
              <a:ext uri="{FF2B5EF4-FFF2-40B4-BE49-F238E27FC236}">
                <a16:creationId xmlns:a16="http://schemas.microsoft.com/office/drawing/2014/main" id="{8A64700A-92CD-4E4F-AE3A-A18547B1F8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2381250"/>
            <a:ext cx="2095500" cy="20955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C698113-1025-46ED-9B98-62F8E6D88E0A}"/>
              </a:ext>
            </a:extLst>
          </p:cNvPr>
          <p:cNvPicPr>
            <a:picLocks noChangeAspect="1" noChangeArrowheads="1"/>
          </p:cNvPicPr>
          <p:nvPr/>
        </p:nvPicPr>
        <p:blipFill>
          <a:blip r:embed="rId4" cstate="print"/>
          <a:srcRect/>
          <a:stretch>
            <a:fillRect/>
          </a:stretch>
        </p:blipFill>
        <p:spPr bwMode="auto">
          <a:xfrm>
            <a:off x="457201" y="6137364"/>
            <a:ext cx="1600200" cy="647192"/>
          </a:xfrm>
          <a:prstGeom prst="rect">
            <a:avLst/>
          </a:prstGeom>
          <a:noFill/>
          <a:ln w="9525">
            <a:noFill/>
            <a:miter lim="800000"/>
            <a:headEnd/>
            <a:tailEnd/>
          </a:ln>
        </p:spPr>
      </p:pic>
      <p:pic>
        <p:nvPicPr>
          <p:cNvPr id="6" name="Picture 5">
            <a:extLst>
              <a:ext uri="{FF2B5EF4-FFF2-40B4-BE49-F238E27FC236}">
                <a16:creationId xmlns:a16="http://schemas.microsoft.com/office/drawing/2014/main" id="{836869F5-D76D-4EAE-A733-CB20BAC5C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extLst>
      <p:ext uri="{BB962C8B-B14F-4D97-AF65-F5344CB8AC3E}">
        <p14:creationId xmlns:p14="http://schemas.microsoft.com/office/powerpoint/2010/main" val="171796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1714500"/>
            <a:ext cx="5715000" cy="5334000"/>
          </a:xfrm>
          <a:ln>
            <a:noFill/>
          </a:ln>
        </p:spPr>
        <p:txBody>
          <a:bodyPr>
            <a:noAutofit/>
          </a:bodyPr>
          <a:lstStyle/>
          <a:p>
            <a:r>
              <a:rPr lang="fr-FR" sz="2400" dirty="0"/>
              <a:t>Services préventifs et promotion de la santé</a:t>
            </a:r>
          </a:p>
          <a:p>
            <a:r>
              <a:rPr lang="fr-FR" sz="2400" dirty="0"/>
              <a:t>Services curatifs : entre autres</a:t>
            </a:r>
          </a:p>
          <a:p>
            <a:pPr lvl="1"/>
            <a:r>
              <a:rPr lang="fr-FR" sz="2400" dirty="0"/>
              <a:t>Chirurgies</a:t>
            </a:r>
          </a:p>
          <a:p>
            <a:pPr lvl="1"/>
            <a:r>
              <a:rPr lang="fr-FR" sz="2400" dirty="0"/>
              <a:t>Médecine interne</a:t>
            </a:r>
          </a:p>
          <a:p>
            <a:pPr lvl="1"/>
            <a:r>
              <a:rPr lang="fr-FR" sz="2400" dirty="0"/>
              <a:t>Pédiatrie</a:t>
            </a:r>
          </a:p>
          <a:p>
            <a:pPr lvl="1"/>
            <a:r>
              <a:rPr lang="fr-FR" sz="2400" dirty="0"/>
              <a:t>Gynécologie et obstétrique</a:t>
            </a:r>
          </a:p>
          <a:p>
            <a:r>
              <a:rPr lang="fr-FR" sz="2400" dirty="0"/>
              <a:t>Services de support clinique (imagerie médicale, services de laboratoire, rééducation, stérilisation)</a:t>
            </a:r>
          </a:p>
          <a:p>
            <a:pPr marL="457200" lvl="1" indent="0">
              <a:buNone/>
            </a:pPr>
            <a:endParaRPr lang="en-US" sz="2300" dirty="0"/>
          </a:p>
        </p:txBody>
      </p:sp>
      <p:sp>
        <p:nvSpPr>
          <p:cNvPr id="4" name="Title 1"/>
          <p:cNvSpPr>
            <a:spLocks noGrp="1"/>
          </p:cNvSpPr>
          <p:nvPr>
            <p:ph type="title"/>
          </p:nvPr>
        </p:nvSpPr>
        <p:spPr>
          <a:xfrm>
            <a:off x="76200" y="228600"/>
            <a:ext cx="8915400" cy="990600"/>
          </a:xfrm>
          <a:ln>
            <a:noFill/>
          </a:ln>
        </p:spPr>
        <p:txBody>
          <a:bodyPr>
            <a:noAutofit/>
          </a:bodyPr>
          <a:lstStyle/>
          <a:p>
            <a:r>
              <a:rPr lang="fr-FR" sz="3600" b="1" dirty="0"/>
              <a:t>Paquet minimum d'interventions - niveau des soins de santé secondaires</a:t>
            </a:r>
          </a:p>
        </p:txBody>
      </p:sp>
      <p:pic>
        <p:nvPicPr>
          <p:cNvPr id="5122" name="Picture 2" descr="https://static.thenounproject.com/png/1261058-200.png">
            <a:extLst>
              <a:ext uri="{FF2B5EF4-FFF2-40B4-BE49-F238E27FC236}">
                <a16:creationId xmlns:a16="http://schemas.microsoft.com/office/drawing/2014/main" id="{AB4E04F0-004A-41A9-82F3-56E7E8FA84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476500"/>
            <a:ext cx="1905000"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10CF03E-8CCE-4604-9980-7341ABDF0C27}"/>
              </a:ext>
            </a:extLst>
          </p:cNvPr>
          <p:cNvPicPr>
            <a:picLocks noChangeAspect="1" noChangeArrowheads="1"/>
          </p:cNvPicPr>
          <p:nvPr/>
        </p:nvPicPr>
        <p:blipFill>
          <a:blip r:embed="rId4" cstate="print"/>
          <a:srcRect/>
          <a:stretch>
            <a:fillRect/>
          </a:stretch>
        </p:blipFill>
        <p:spPr bwMode="auto">
          <a:xfrm>
            <a:off x="457201" y="6137364"/>
            <a:ext cx="1600200" cy="647192"/>
          </a:xfrm>
          <a:prstGeom prst="rect">
            <a:avLst/>
          </a:prstGeom>
          <a:noFill/>
          <a:ln w="9525">
            <a:noFill/>
            <a:miter lim="800000"/>
            <a:headEnd/>
            <a:tailEnd/>
          </a:ln>
        </p:spPr>
      </p:pic>
      <p:pic>
        <p:nvPicPr>
          <p:cNvPr id="6" name="Picture 5">
            <a:extLst>
              <a:ext uri="{FF2B5EF4-FFF2-40B4-BE49-F238E27FC236}">
                <a16:creationId xmlns:a16="http://schemas.microsoft.com/office/drawing/2014/main" id="{C9C3C4F4-471F-4E73-AE59-477C694B3B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extLst>
      <p:ext uri="{BB962C8B-B14F-4D97-AF65-F5344CB8AC3E}">
        <p14:creationId xmlns:p14="http://schemas.microsoft.com/office/powerpoint/2010/main" val="276920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3" cstate="print"/>
          <a:stretch>
            <a:fillRect/>
          </a:stretch>
        </p:blipFill>
        <p:spPr>
          <a:xfrm>
            <a:off x="80917" y="0"/>
            <a:ext cx="9144000" cy="6858000"/>
          </a:xfrm>
          <a:prstGeom prst="rect">
            <a:avLst/>
          </a:prstGeom>
        </p:spPr>
      </p:pic>
      <p:sp>
        <p:nvSpPr>
          <p:cNvPr id="3" name="TextBox 2">
            <a:extLst>
              <a:ext uri="{FF2B5EF4-FFF2-40B4-BE49-F238E27FC236}">
                <a16:creationId xmlns:a16="http://schemas.microsoft.com/office/drawing/2014/main" id="{FAA74160-6B3B-4706-B021-3736086F2ED2}"/>
              </a:ext>
            </a:extLst>
          </p:cNvPr>
          <p:cNvSpPr txBox="1"/>
          <p:nvPr/>
        </p:nvSpPr>
        <p:spPr>
          <a:xfrm>
            <a:off x="1009835" y="6583362"/>
            <a:ext cx="8176982" cy="584775"/>
          </a:xfrm>
          <a:prstGeom prst="rect">
            <a:avLst/>
          </a:prstGeom>
          <a:noFill/>
        </p:spPr>
        <p:txBody>
          <a:bodyPr wrap="none" rtlCol="0">
            <a:spAutoFit/>
          </a:bodyPr>
          <a:lstStyle/>
          <a:p>
            <a:r>
              <a:rPr lang="fr-FR" sz="1400" dirty="0"/>
              <a:t>https://www.k4health.org/sites/default/files/miycn-fp-monitoring-and-evaluation-briefer_final_may2014.pdf</a:t>
            </a:r>
          </a:p>
          <a:p>
            <a:endParaRPr lang="en-GB" dirty="0"/>
          </a:p>
        </p:txBody>
      </p:sp>
      <p:sp>
        <p:nvSpPr>
          <p:cNvPr id="5" name="TextBox 4">
            <a:extLst>
              <a:ext uri="{FF2B5EF4-FFF2-40B4-BE49-F238E27FC236}">
                <a16:creationId xmlns:a16="http://schemas.microsoft.com/office/drawing/2014/main" id="{7F1F159C-AE63-459A-B0B8-F7A41A7E4B1E}"/>
              </a:ext>
            </a:extLst>
          </p:cNvPr>
          <p:cNvSpPr txBox="1"/>
          <p:nvPr/>
        </p:nvSpPr>
        <p:spPr>
          <a:xfrm>
            <a:off x="238760" y="0"/>
            <a:ext cx="8686800" cy="861774"/>
          </a:xfrm>
          <a:prstGeom prst="rect">
            <a:avLst/>
          </a:prstGeom>
          <a:solidFill>
            <a:schemeClr val="bg1"/>
          </a:solidFill>
        </p:spPr>
        <p:txBody>
          <a:bodyPr wrap="square" rtlCol="0">
            <a:spAutoFit/>
          </a:bodyPr>
          <a:lstStyle/>
          <a:p>
            <a:pPr algn="ctr"/>
            <a:r>
              <a:rPr lang="fr-FR" dirty="0"/>
              <a:t>CADRE DE TRAVAIL CONCEPTUEL POUR DES SERVICES DE PLANIFICATION FAMILIALE ET DE NUTRITION DE LA MÈRE, DU NOURRISION ET DU JEUNE ENFANTS INTÉGRÉS</a:t>
            </a:r>
            <a:endParaRPr lang="sr-Latn-RS" dirty="0"/>
          </a:p>
          <a:p>
            <a:pPr algn="ctr"/>
            <a:r>
              <a:rPr lang="fr-FR" sz="1400" i="1" dirty="0"/>
              <a:t>Mai 2014</a:t>
            </a:r>
          </a:p>
        </p:txBody>
      </p:sp>
      <p:sp>
        <p:nvSpPr>
          <p:cNvPr id="6" name="TextBox 5">
            <a:extLst>
              <a:ext uri="{FF2B5EF4-FFF2-40B4-BE49-F238E27FC236}">
                <a16:creationId xmlns:a16="http://schemas.microsoft.com/office/drawing/2014/main" id="{1BA5D03C-8B80-43E7-A2F5-7C26E3528736}"/>
              </a:ext>
            </a:extLst>
          </p:cNvPr>
          <p:cNvSpPr txBox="1"/>
          <p:nvPr/>
        </p:nvSpPr>
        <p:spPr>
          <a:xfrm>
            <a:off x="367215" y="786010"/>
            <a:ext cx="1285240" cy="461665"/>
          </a:xfrm>
          <a:prstGeom prst="rect">
            <a:avLst/>
          </a:prstGeom>
          <a:solidFill>
            <a:schemeClr val="bg1"/>
          </a:solidFill>
        </p:spPr>
        <p:txBody>
          <a:bodyPr wrap="square" rtlCol="0">
            <a:spAutoFit/>
          </a:bodyPr>
          <a:lstStyle/>
          <a:p>
            <a:r>
              <a:rPr lang="fr-FR" sz="1200" dirty="0"/>
              <a:t>DÉFIS CONTEXTUELS </a:t>
            </a:r>
            <a:endParaRPr lang="en-US" sz="1200" dirty="0"/>
          </a:p>
        </p:txBody>
      </p:sp>
      <p:sp>
        <p:nvSpPr>
          <p:cNvPr id="7" name="TextBox 6">
            <a:extLst>
              <a:ext uri="{FF2B5EF4-FFF2-40B4-BE49-F238E27FC236}">
                <a16:creationId xmlns:a16="http://schemas.microsoft.com/office/drawing/2014/main" id="{282C48A8-23E2-4CF3-8B93-3076EC82F9D1}"/>
              </a:ext>
            </a:extLst>
          </p:cNvPr>
          <p:cNvSpPr txBox="1"/>
          <p:nvPr/>
        </p:nvSpPr>
        <p:spPr>
          <a:xfrm>
            <a:off x="1936210" y="924509"/>
            <a:ext cx="6750590" cy="369332"/>
          </a:xfrm>
          <a:prstGeom prst="rect">
            <a:avLst/>
          </a:prstGeom>
          <a:solidFill>
            <a:schemeClr val="bg1"/>
          </a:solidFill>
        </p:spPr>
        <p:txBody>
          <a:bodyPr wrap="square" rtlCol="0">
            <a:spAutoFit/>
          </a:bodyPr>
          <a:lstStyle/>
          <a:p>
            <a:r>
              <a:rPr lang="fr-FR" dirty="0"/>
              <a:t>ENTRÉES </a:t>
            </a:r>
            <a:r>
              <a:rPr lang="fr-FR" dirty="0">
                <a:sym typeface="Wingdings"/>
              </a:rPr>
              <a:t> PROCESSUS  RENDEMENTS  RÉSULTATS  IMPACT</a:t>
            </a:r>
          </a:p>
        </p:txBody>
      </p:sp>
      <p:sp>
        <p:nvSpPr>
          <p:cNvPr id="9" name="TextBox 8">
            <a:extLst>
              <a:ext uri="{FF2B5EF4-FFF2-40B4-BE49-F238E27FC236}">
                <a16:creationId xmlns:a16="http://schemas.microsoft.com/office/drawing/2014/main" id="{70CE6CFB-7BBF-41E0-9B1F-B48414B9BBE3}"/>
              </a:ext>
            </a:extLst>
          </p:cNvPr>
          <p:cNvSpPr txBox="1"/>
          <p:nvPr/>
        </p:nvSpPr>
        <p:spPr>
          <a:xfrm>
            <a:off x="367215" y="1282728"/>
            <a:ext cx="1285240" cy="3970318"/>
          </a:xfrm>
          <a:prstGeom prst="rect">
            <a:avLst/>
          </a:prstGeom>
          <a:solidFill>
            <a:srgbClr val="FFCC99"/>
          </a:solidFill>
        </p:spPr>
        <p:txBody>
          <a:bodyPr wrap="square" rtlCol="0">
            <a:spAutoFit/>
          </a:bodyPr>
          <a:lstStyle/>
          <a:p>
            <a:r>
              <a:rPr lang="fr-FR" sz="1050" spc="-30" dirty="0">
                <a:latin typeface="Arial Narrow" panose="020B0606020202030204" pitchFamily="34" charset="0"/>
                <a:sym typeface="Wingdings"/>
              </a:rPr>
              <a:t>Les gouvernements, les donateurs, et la société civile ne considèrent pas la MIYCN-FP (nutrition chez la mère, le nourrisson et le jeune enfant – MIYCN et la planification familiale – FP) comme une priorité</a:t>
            </a:r>
          </a:p>
          <a:p>
            <a:endParaRPr lang="fr-FR" sz="1050" spc="-30" dirty="0">
              <a:latin typeface="Arial Narrow" panose="020B0606020202030204" pitchFamily="34" charset="0"/>
              <a:sym typeface="Wingdings"/>
            </a:endParaRPr>
          </a:p>
          <a:p>
            <a:r>
              <a:rPr lang="fr-FR" sz="1050" spc="-30" dirty="0">
                <a:latin typeface="Arial Narrow" panose="020B0606020202030204" pitchFamily="34" charset="0"/>
                <a:sym typeface="Wingdings"/>
              </a:rPr>
              <a:t>Politique segmentée et contexte gouvernemental</a:t>
            </a:r>
          </a:p>
          <a:p>
            <a:endParaRPr lang="fr-FR" sz="1050" spc="-30" dirty="0">
              <a:latin typeface="Arial Narrow" panose="020B0606020202030204" pitchFamily="34" charset="0"/>
              <a:sym typeface="Wingdings"/>
            </a:endParaRPr>
          </a:p>
          <a:p>
            <a:r>
              <a:rPr lang="fr-FR" sz="1050" spc="-30" dirty="0">
                <a:latin typeface="Arial Narrow" panose="020B0606020202030204" pitchFamily="34" charset="0"/>
                <a:sym typeface="Wingdings"/>
              </a:rPr>
              <a:t>Capacité technique et personnel limités dans les secteurs de la santé, nutrition, et planification familiale </a:t>
            </a:r>
          </a:p>
          <a:p>
            <a:endParaRPr lang="fr-FR" sz="1050" spc="-30" dirty="0">
              <a:latin typeface="Arial Narrow" panose="020B0606020202030204" pitchFamily="34" charset="0"/>
              <a:sym typeface="Wingdings"/>
            </a:endParaRPr>
          </a:p>
          <a:p>
            <a:r>
              <a:rPr lang="fr-FR" sz="1050" spc="-30" dirty="0">
                <a:latin typeface="Arial Narrow" panose="020B0606020202030204" pitchFamily="34" charset="0"/>
              </a:rPr>
              <a:t>Nombre ou distribution d’intrants et produits insuffisants</a:t>
            </a:r>
            <a:endParaRPr lang="sr-Latn-RS" sz="1050" spc="-30" dirty="0">
              <a:latin typeface="Arial Narrow" panose="020B0606020202030204" pitchFamily="34" charset="0"/>
            </a:endParaRPr>
          </a:p>
          <a:p>
            <a:endParaRPr lang="fr-FR" sz="1050" spc="-30" dirty="0">
              <a:latin typeface="Arial Narrow" panose="020B0606020202030204" pitchFamily="34" charset="0"/>
            </a:endParaRPr>
          </a:p>
        </p:txBody>
      </p:sp>
      <p:sp>
        <p:nvSpPr>
          <p:cNvPr id="10" name="TextBox 9">
            <a:extLst>
              <a:ext uri="{FF2B5EF4-FFF2-40B4-BE49-F238E27FC236}">
                <a16:creationId xmlns:a16="http://schemas.microsoft.com/office/drawing/2014/main" id="{639BF4AE-A167-4193-906E-3EBF7FB61D1F}"/>
              </a:ext>
            </a:extLst>
          </p:cNvPr>
          <p:cNvSpPr txBox="1"/>
          <p:nvPr/>
        </p:nvSpPr>
        <p:spPr>
          <a:xfrm>
            <a:off x="1846225" y="1293841"/>
            <a:ext cx="1285240" cy="3978012"/>
          </a:xfrm>
          <a:prstGeom prst="rect">
            <a:avLst/>
          </a:prstGeom>
          <a:solidFill>
            <a:srgbClr val="FFDD4F"/>
          </a:solidFill>
        </p:spPr>
        <p:txBody>
          <a:bodyPr wrap="square" rtlCol="0">
            <a:spAutoFit/>
          </a:bodyPr>
          <a:lstStyle/>
          <a:p>
            <a:r>
              <a:rPr lang="fr-FR" sz="1100" dirty="0">
                <a:latin typeface="Arial Narrow" panose="020B0606020202030204" pitchFamily="34" charset="0"/>
              </a:rPr>
              <a:t>Champions de la MIYCN-FP</a:t>
            </a:r>
          </a:p>
          <a:p>
            <a:endParaRPr lang="fr-FR" sz="1100" dirty="0">
              <a:latin typeface="Arial Narrow" panose="020B0606020202030204" pitchFamily="34" charset="0"/>
            </a:endParaRPr>
          </a:p>
          <a:p>
            <a:r>
              <a:rPr lang="fr-FR" sz="1100" dirty="0">
                <a:latin typeface="Arial Narrow" panose="020B0606020202030204" pitchFamily="34" charset="0"/>
              </a:rPr>
              <a:t>Politique MIYCN-FP, lignes directives et plan opérationnel intégrés</a:t>
            </a:r>
          </a:p>
          <a:p>
            <a:endParaRPr lang="fr-FR" sz="1100" dirty="0">
              <a:latin typeface="Arial Narrow" panose="020B0606020202030204" pitchFamily="34" charset="0"/>
            </a:endParaRPr>
          </a:p>
          <a:p>
            <a:r>
              <a:rPr lang="fr-FR" sz="1100" dirty="0">
                <a:latin typeface="Arial Narrow" panose="020B0606020202030204" pitchFamily="34" charset="0"/>
              </a:rPr>
              <a:t>Stratégie intégrée de communication pour le changement comportemental et social (SBCC)</a:t>
            </a:r>
          </a:p>
          <a:p>
            <a:endParaRPr lang="fr-FR" sz="1100" dirty="0">
              <a:latin typeface="Arial Narrow" panose="020B0606020202030204" pitchFamily="34" charset="0"/>
            </a:endParaRPr>
          </a:p>
          <a:p>
            <a:r>
              <a:rPr lang="fr-FR" sz="1100" dirty="0">
                <a:latin typeface="Arial Narrow" panose="020B0606020202030204" pitchFamily="34" charset="0"/>
              </a:rPr>
              <a:t>Personnel de santé formé à tous les niveaux </a:t>
            </a:r>
          </a:p>
          <a:p>
            <a:endParaRPr lang="fr-FR" sz="1100" dirty="0">
              <a:latin typeface="Arial Narrow" panose="020B0606020202030204" pitchFamily="34" charset="0"/>
            </a:endParaRPr>
          </a:p>
          <a:p>
            <a:r>
              <a:rPr lang="fr-FR" sz="1100" dirty="0">
                <a:latin typeface="Arial Narrow" panose="020B0606020202030204" pitchFamily="34" charset="0"/>
              </a:rPr>
              <a:t>Approvisionnement et distribution d’intrants et produits MIYCN-FP</a:t>
            </a:r>
            <a:endParaRPr lang="sr-Latn-RS" sz="1100" dirty="0">
              <a:latin typeface="Arial Narrow" panose="020B0606020202030204" pitchFamily="34" charset="0"/>
            </a:endParaRPr>
          </a:p>
          <a:p>
            <a:endParaRPr lang="fr-FR" sz="1050" dirty="0"/>
          </a:p>
        </p:txBody>
      </p:sp>
      <p:sp>
        <p:nvSpPr>
          <p:cNvPr id="11" name="TextBox 10">
            <a:extLst>
              <a:ext uri="{FF2B5EF4-FFF2-40B4-BE49-F238E27FC236}">
                <a16:creationId xmlns:a16="http://schemas.microsoft.com/office/drawing/2014/main" id="{FC05396C-C8DB-4E27-B79C-CBDB22BA5688}"/>
              </a:ext>
            </a:extLst>
          </p:cNvPr>
          <p:cNvSpPr txBox="1"/>
          <p:nvPr/>
        </p:nvSpPr>
        <p:spPr>
          <a:xfrm>
            <a:off x="3221450" y="1282728"/>
            <a:ext cx="1350550" cy="4016484"/>
          </a:xfrm>
          <a:prstGeom prst="rect">
            <a:avLst/>
          </a:prstGeom>
          <a:solidFill>
            <a:srgbClr val="FFFF99"/>
          </a:solidFill>
        </p:spPr>
        <p:txBody>
          <a:bodyPr wrap="square" rtlCol="0">
            <a:spAutoFit/>
          </a:bodyPr>
          <a:lstStyle/>
          <a:p>
            <a:r>
              <a:rPr lang="fr-FR" sz="900" spc="-20" dirty="0">
                <a:latin typeface="Arial Narrow" panose="020B0606020202030204" pitchFamily="34" charset="0"/>
              </a:rPr>
              <a:t>Plaider à tous les niveaux pour accroître la responsabilité gouvernementale</a:t>
            </a:r>
          </a:p>
          <a:p>
            <a:endParaRPr lang="fr-FR" sz="500" spc="-20" dirty="0">
              <a:latin typeface="Arial Narrow" panose="020B0606020202030204" pitchFamily="34" charset="0"/>
            </a:endParaRPr>
          </a:p>
          <a:p>
            <a:r>
              <a:rPr lang="fr-FR" sz="900" spc="-20" dirty="0">
                <a:latin typeface="Arial Narrow" panose="020B0606020202030204" pitchFamily="34" charset="0"/>
              </a:rPr>
              <a:t>Mettre en œuvre des stratégies SBCC</a:t>
            </a:r>
          </a:p>
          <a:p>
            <a:endParaRPr lang="fr-FR" sz="500" spc="-20" dirty="0">
              <a:latin typeface="Arial Narrow" panose="020B0606020202030204" pitchFamily="34" charset="0"/>
            </a:endParaRPr>
          </a:p>
          <a:p>
            <a:r>
              <a:rPr lang="fr-FR" sz="900" spc="-20" dirty="0">
                <a:latin typeface="Arial Narrow" panose="020B0606020202030204" pitchFamily="34" charset="0"/>
              </a:rPr>
              <a:t>Renforcer les capacités pour les fournisseurs de service et les agents de santé communautaires (CHW)</a:t>
            </a:r>
          </a:p>
          <a:p>
            <a:endParaRPr lang="fr-FR" sz="500" spc="-20" dirty="0">
              <a:latin typeface="Arial Narrow" panose="020B0606020202030204" pitchFamily="34" charset="0"/>
            </a:endParaRPr>
          </a:p>
          <a:p>
            <a:r>
              <a:rPr lang="fr-FR" sz="900" spc="-20" dirty="0">
                <a:latin typeface="Arial Narrow" panose="020B0606020202030204" pitchFamily="34" charset="0"/>
              </a:rPr>
              <a:t>Améliorer la participation à la livraison de service</a:t>
            </a:r>
            <a:r>
              <a:rPr lang="fr-FR" sz="900" spc="-20" dirty="0">
                <a:solidFill>
                  <a:srgbClr val="FF0000"/>
                </a:solidFill>
                <a:latin typeface="Arial Narrow" panose="020B0606020202030204" pitchFamily="34" charset="0"/>
              </a:rPr>
              <a:t>s</a:t>
            </a:r>
            <a:r>
              <a:rPr lang="fr-FR" sz="900" spc="-20" dirty="0">
                <a:latin typeface="Arial Narrow" panose="020B0606020202030204" pitchFamily="34" charset="0"/>
              </a:rPr>
              <a:t> intégré</a:t>
            </a:r>
            <a:r>
              <a:rPr lang="fr-FR" sz="900" spc="-20" dirty="0">
                <a:solidFill>
                  <a:srgbClr val="FF0000"/>
                </a:solidFill>
                <a:latin typeface="Arial Narrow" panose="020B0606020202030204" pitchFamily="34" charset="0"/>
              </a:rPr>
              <a:t>s</a:t>
            </a:r>
            <a:r>
              <a:rPr lang="fr-FR" sz="900" spc="-20" dirty="0">
                <a:latin typeface="Arial Narrow" panose="020B0606020202030204" pitchFamily="34" charset="0"/>
              </a:rPr>
              <a:t> à tous les points de contact</a:t>
            </a:r>
          </a:p>
          <a:p>
            <a:endParaRPr lang="fr-FR" sz="500" spc="-20" dirty="0">
              <a:latin typeface="Arial Narrow" panose="020B0606020202030204" pitchFamily="34" charset="0"/>
            </a:endParaRPr>
          </a:p>
          <a:p>
            <a:r>
              <a:rPr lang="fr-FR" sz="900" spc="-20" dirty="0">
                <a:latin typeface="Arial Narrow" panose="020B0606020202030204" pitchFamily="34" charset="0"/>
              </a:rPr>
              <a:t>Améliorer l’accès aux soins préalables à la conception</a:t>
            </a:r>
          </a:p>
          <a:p>
            <a:endParaRPr lang="fr-FR" sz="500" spc="-20" dirty="0">
              <a:latin typeface="Arial Narrow" panose="020B0606020202030204" pitchFamily="34" charset="0"/>
            </a:endParaRPr>
          </a:p>
          <a:p>
            <a:r>
              <a:rPr lang="fr-FR" sz="900" spc="-20" dirty="0">
                <a:latin typeface="Arial Narrow" panose="020B0606020202030204" pitchFamily="34" charset="0"/>
              </a:rPr>
              <a:t>Renforcer les pratiques de gestions (logistique, supervision, amélioration de la qualité (QI)) pour assurer l’intégration d’actions MIYCN-FP à tous les niveaux </a:t>
            </a:r>
          </a:p>
          <a:p>
            <a:endParaRPr lang="fr-FR" sz="500" spc="-20" dirty="0">
              <a:latin typeface="Arial Narrow" panose="020B0606020202030204" pitchFamily="34" charset="0"/>
            </a:endParaRPr>
          </a:p>
          <a:p>
            <a:r>
              <a:rPr lang="fr-FR" sz="900" spc="-20" dirty="0">
                <a:latin typeface="Arial Narrow" panose="020B0606020202030204" pitchFamily="34" charset="0"/>
              </a:rPr>
              <a:t>Améliorer le système de gestion informatique (MIS) pour recueillir les données importantes</a:t>
            </a:r>
          </a:p>
        </p:txBody>
      </p:sp>
      <p:sp>
        <p:nvSpPr>
          <p:cNvPr id="12" name="TextBox 11">
            <a:extLst>
              <a:ext uri="{FF2B5EF4-FFF2-40B4-BE49-F238E27FC236}">
                <a16:creationId xmlns:a16="http://schemas.microsoft.com/office/drawing/2014/main" id="{6E500B05-89C5-4B16-9F7F-8520D8705084}"/>
              </a:ext>
            </a:extLst>
          </p:cNvPr>
          <p:cNvSpPr txBox="1"/>
          <p:nvPr/>
        </p:nvSpPr>
        <p:spPr>
          <a:xfrm>
            <a:off x="4661985" y="1303182"/>
            <a:ext cx="1402097" cy="4108817"/>
          </a:xfrm>
          <a:prstGeom prst="rect">
            <a:avLst/>
          </a:prstGeom>
          <a:solidFill>
            <a:srgbClr val="FFFFDA"/>
          </a:solidFill>
        </p:spPr>
        <p:txBody>
          <a:bodyPr wrap="square" rtlCol="0">
            <a:spAutoFit/>
          </a:bodyPr>
          <a:lstStyle/>
          <a:p>
            <a:r>
              <a:rPr lang="fr-FR" sz="900" dirty="0">
                <a:latin typeface="Arial Narrow" panose="020B0606020202030204" pitchFamily="34" charset="0"/>
              </a:rPr>
              <a:t>Activités de plaidoyer MIYCN-FP efficaces</a:t>
            </a:r>
          </a:p>
          <a:p>
            <a:endParaRPr lang="fr-FR" sz="900" dirty="0">
              <a:latin typeface="Arial Narrow" panose="020B0606020202030204" pitchFamily="34" charset="0"/>
            </a:endParaRPr>
          </a:p>
          <a:p>
            <a:r>
              <a:rPr lang="fr-FR" sz="900" dirty="0">
                <a:latin typeface="Arial Narrow" panose="020B0606020202030204" pitchFamily="34" charset="0"/>
              </a:rPr>
              <a:t>Exiger la création de services intégrés créés auprès des parties prenantes concernées</a:t>
            </a:r>
          </a:p>
          <a:p>
            <a:endParaRPr lang="fr-FR" sz="900" dirty="0">
              <a:latin typeface="Arial Narrow" panose="020B0606020202030204" pitchFamily="34" charset="0"/>
            </a:endParaRPr>
          </a:p>
          <a:p>
            <a:r>
              <a:rPr lang="fr-FR" sz="900" dirty="0">
                <a:latin typeface="Arial Narrow" panose="020B0606020202030204" pitchFamily="34" charset="0"/>
              </a:rPr>
              <a:t>Le personnel de santé (au niveau de l’établissement et de la communauté) doit fournir des services de qualité et intégrés</a:t>
            </a:r>
          </a:p>
          <a:p>
            <a:endParaRPr lang="fr-FR" sz="900" dirty="0">
              <a:latin typeface="Arial Narrow" panose="020B0606020202030204" pitchFamily="34" charset="0"/>
            </a:endParaRPr>
          </a:p>
          <a:p>
            <a:r>
              <a:rPr lang="fr-FR" sz="900" dirty="0">
                <a:latin typeface="Arial Narrow" panose="020B0606020202030204" pitchFamily="34" charset="0"/>
              </a:rPr>
              <a:t>Services MIYCN-FP intégrés reçus</a:t>
            </a:r>
          </a:p>
          <a:p>
            <a:endParaRPr lang="fr-FR" sz="900" dirty="0">
              <a:latin typeface="Arial Narrow" panose="020B0606020202030204" pitchFamily="34" charset="0"/>
            </a:endParaRPr>
          </a:p>
          <a:p>
            <a:r>
              <a:rPr lang="fr-FR" sz="900" dirty="0">
                <a:latin typeface="Arial Narrow" panose="020B0606020202030204" pitchFamily="34" charset="0"/>
              </a:rPr>
              <a:t>Systèmes de logistique et d’approvisionnement opérationnels </a:t>
            </a:r>
          </a:p>
          <a:p>
            <a:endParaRPr lang="fr-FR" sz="900" dirty="0">
              <a:latin typeface="Arial Narrow" panose="020B0606020202030204" pitchFamily="34" charset="0"/>
            </a:endParaRPr>
          </a:p>
          <a:p>
            <a:r>
              <a:rPr lang="fr-FR" sz="900" dirty="0">
                <a:latin typeface="Arial Narrow" panose="020B0606020202030204" pitchFamily="34" charset="0"/>
              </a:rPr>
              <a:t>Systèmes de surveillance et de supervision renforcés pour recueillir les données importantes nécessaires pour les décisionnaires, et avantages doubles des pratiques (par exemple l’allaitement)</a:t>
            </a:r>
          </a:p>
        </p:txBody>
      </p:sp>
      <p:sp>
        <p:nvSpPr>
          <p:cNvPr id="13" name="TextBox 12">
            <a:extLst>
              <a:ext uri="{FF2B5EF4-FFF2-40B4-BE49-F238E27FC236}">
                <a16:creationId xmlns:a16="http://schemas.microsoft.com/office/drawing/2014/main" id="{88BF5B72-D5CD-4463-875B-D63323EEB74E}"/>
              </a:ext>
            </a:extLst>
          </p:cNvPr>
          <p:cNvSpPr txBox="1"/>
          <p:nvPr/>
        </p:nvSpPr>
        <p:spPr>
          <a:xfrm>
            <a:off x="6154067" y="1257618"/>
            <a:ext cx="1402097" cy="4039567"/>
          </a:xfrm>
          <a:prstGeom prst="rect">
            <a:avLst/>
          </a:prstGeom>
          <a:solidFill>
            <a:srgbClr val="9DECA7"/>
          </a:solidFill>
        </p:spPr>
        <p:txBody>
          <a:bodyPr wrap="square" rtlCol="0">
            <a:spAutoFit/>
          </a:bodyPr>
          <a:lstStyle/>
          <a:p>
            <a:r>
              <a:rPr lang="fr-FR" sz="950" spc="-30" dirty="0">
                <a:latin typeface="Arial Narrow" panose="020B0606020202030204" pitchFamily="34" charset="0"/>
              </a:rPr>
              <a:t>Utilisation accrue des méthodes modernes de planification familiale chez les femmes en âge de procréer</a:t>
            </a:r>
          </a:p>
          <a:p>
            <a:endParaRPr lang="fr-FR" sz="950" spc="-30" dirty="0">
              <a:latin typeface="Arial Narrow" panose="020B0606020202030204" pitchFamily="34" charset="0"/>
            </a:endParaRPr>
          </a:p>
          <a:p>
            <a:r>
              <a:rPr lang="fr-FR" sz="950" spc="-30" dirty="0">
                <a:latin typeface="Arial Narrow" panose="020B0606020202030204" pitchFamily="34" charset="0"/>
              </a:rPr>
              <a:t>Espacement des naissances accru, les mères laissent au moins deux ans entre naissance et grossesse</a:t>
            </a:r>
          </a:p>
          <a:p>
            <a:endParaRPr lang="fr-FR" sz="950" spc="-30" dirty="0">
              <a:latin typeface="Arial Narrow" panose="020B0606020202030204" pitchFamily="34" charset="0"/>
            </a:endParaRPr>
          </a:p>
          <a:p>
            <a:r>
              <a:rPr lang="fr-FR" sz="950" spc="-30" dirty="0">
                <a:latin typeface="Arial Narrow" panose="020B0606020202030204" pitchFamily="34" charset="0"/>
              </a:rPr>
              <a:t>Les mères reçoivent des soins prénataux au moins quatre fois, et se rendent à une visite postpartum dans les deux jours suivant la naissance</a:t>
            </a:r>
          </a:p>
          <a:p>
            <a:endParaRPr lang="fr-FR" sz="950" spc="-30" dirty="0">
              <a:latin typeface="Arial Narrow" panose="020B0606020202030204" pitchFamily="34" charset="0"/>
            </a:endParaRPr>
          </a:p>
          <a:p>
            <a:r>
              <a:rPr lang="fr-FR" sz="950" spc="-30" dirty="0">
                <a:latin typeface="Arial Narrow" panose="020B0606020202030204" pitchFamily="34" charset="0"/>
              </a:rPr>
              <a:t>Allaitement et méthode de l’aménorrhée due à la lactation (LAM ou MAMA) accrus au cours des 6 premiers mois suivant la naissance</a:t>
            </a:r>
          </a:p>
          <a:p>
            <a:endParaRPr lang="fr-FR" sz="950" spc="-30" dirty="0">
              <a:latin typeface="Arial Narrow" panose="020B0606020202030204" pitchFamily="34" charset="0"/>
            </a:endParaRPr>
          </a:p>
          <a:p>
            <a:r>
              <a:rPr lang="fr-FR" sz="950" spc="-30" dirty="0">
                <a:latin typeface="Arial Narrow" panose="020B0606020202030204" pitchFamily="34" charset="0"/>
              </a:rPr>
              <a:t>Plus de femmes et d’enfants adoptent des pratiques MIYCN-PF optimales</a:t>
            </a:r>
          </a:p>
        </p:txBody>
      </p:sp>
      <p:sp>
        <p:nvSpPr>
          <p:cNvPr id="14" name="TextBox 13">
            <a:extLst>
              <a:ext uri="{FF2B5EF4-FFF2-40B4-BE49-F238E27FC236}">
                <a16:creationId xmlns:a16="http://schemas.microsoft.com/office/drawing/2014/main" id="{1AF6471A-0D77-4F7B-84FE-642F727D17BD}"/>
              </a:ext>
            </a:extLst>
          </p:cNvPr>
          <p:cNvSpPr txBox="1"/>
          <p:nvPr/>
        </p:nvSpPr>
        <p:spPr>
          <a:xfrm>
            <a:off x="7606756" y="1247675"/>
            <a:ext cx="1324406" cy="4185761"/>
          </a:xfrm>
          <a:prstGeom prst="rect">
            <a:avLst/>
          </a:prstGeom>
          <a:solidFill>
            <a:srgbClr val="03CD68"/>
          </a:solidFill>
        </p:spPr>
        <p:txBody>
          <a:bodyPr wrap="square" rtlCol="0">
            <a:spAutoFit/>
          </a:bodyPr>
          <a:lstStyle/>
          <a:p>
            <a:r>
              <a:rPr lang="fr-FR" sz="950" dirty="0">
                <a:latin typeface="Arial Narrow" panose="020B0606020202030204" pitchFamily="34" charset="0"/>
              </a:rPr>
              <a:t>Réduction des grossesses à problèmes </a:t>
            </a:r>
          </a:p>
          <a:p>
            <a:endParaRPr lang="fr-FR" sz="950" dirty="0">
              <a:latin typeface="Arial Narrow" panose="020B0606020202030204" pitchFamily="34" charset="0"/>
            </a:endParaRPr>
          </a:p>
          <a:p>
            <a:r>
              <a:rPr lang="fr-FR" sz="950" dirty="0">
                <a:latin typeface="Arial Narrow" panose="020B0606020202030204" pitchFamily="34" charset="0"/>
              </a:rPr>
              <a:t>Moins d’anémie chez les mères et les enfants de moins de 6 ans</a:t>
            </a:r>
          </a:p>
          <a:p>
            <a:endParaRPr lang="fr-FR" sz="950" dirty="0">
              <a:latin typeface="Arial Narrow" panose="020B0606020202030204" pitchFamily="34" charset="0"/>
            </a:endParaRPr>
          </a:p>
          <a:p>
            <a:r>
              <a:rPr lang="fr-FR" sz="950" dirty="0">
                <a:latin typeface="Arial Narrow" panose="020B0606020202030204" pitchFamily="34" charset="0"/>
              </a:rPr>
              <a:t>Moins de grossesses chez les adolescentes </a:t>
            </a:r>
          </a:p>
          <a:p>
            <a:endParaRPr lang="fr-FR" sz="950" dirty="0">
              <a:latin typeface="Arial Narrow" panose="020B0606020202030204" pitchFamily="34" charset="0"/>
            </a:endParaRPr>
          </a:p>
          <a:p>
            <a:r>
              <a:rPr lang="fr-FR" sz="950" dirty="0">
                <a:latin typeface="Arial Narrow" panose="020B0606020202030204" pitchFamily="34" charset="0"/>
              </a:rPr>
              <a:t>Moins de retard de croissance chez les enfants de moins de 5 ans</a:t>
            </a:r>
          </a:p>
          <a:p>
            <a:endParaRPr lang="fr-FR" sz="950" dirty="0">
              <a:latin typeface="Arial Narrow" panose="020B0606020202030204" pitchFamily="34" charset="0"/>
            </a:endParaRPr>
          </a:p>
          <a:p>
            <a:r>
              <a:rPr lang="fr-FR" sz="950" dirty="0">
                <a:latin typeface="Arial Narrow" panose="020B0606020202030204" pitchFamily="34" charset="0"/>
              </a:rPr>
              <a:t>Moins d’enfants de moins de 5 ans en insuffisance pondérale</a:t>
            </a:r>
          </a:p>
          <a:p>
            <a:endParaRPr lang="fr-FR" sz="950" dirty="0">
              <a:latin typeface="Arial Narrow" panose="020B0606020202030204" pitchFamily="34" charset="0"/>
            </a:endParaRPr>
          </a:p>
          <a:p>
            <a:r>
              <a:rPr lang="fr-FR" sz="950" dirty="0">
                <a:latin typeface="Arial Narrow" panose="020B0606020202030204" pitchFamily="34" charset="0"/>
              </a:rPr>
              <a:t>Morbidité et mortalité de la mère, du nouveau-né, du nourrisson et de l’enfants réduites</a:t>
            </a:r>
          </a:p>
          <a:p>
            <a:endParaRPr lang="fr-FR" sz="950" dirty="0">
              <a:latin typeface="Arial Narrow" panose="020B0606020202030204" pitchFamily="34" charset="0"/>
            </a:endParaRPr>
          </a:p>
          <a:p>
            <a:r>
              <a:rPr lang="fr-FR" sz="950" dirty="0">
                <a:latin typeface="Arial Narrow" panose="020B0606020202030204" pitchFamily="34" charset="0"/>
              </a:rPr>
              <a:t>Les pays atteignent leurs cibles en matière de morbidité et de mortalité</a:t>
            </a:r>
          </a:p>
        </p:txBody>
      </p:sp>
      <p:sp>
        <p:nvSpPr>
          <p:cNvPr id="15" name="TextBox 14">
            <a:extLst>
              <a:ext uri="{FF2B5EF4-FFF2-40B4-BE49-F238E27FC236}">
                <a16:creationId xmlns:a16="http://schemas.microsoft.com/office/drawing/2014/main" id="{5783067A-EAB0-4DE2-8F4B-F75D6864F77D}"/>
              </a:ext>
            </a:extLst>
          </p:cNvPr>
          <p:cNvSpPr txBox="1"/>
          <p:nvPr/>
        </p:nvSpPr>
        <p:spPr>
          <a:xfrm>
            <a:off x="238760" y="5332239"/>
            <a:ext cx="1607465" cy="1323439"/>
          </a:xfrm>
          <a:prstGeom prst="rect">
            <a:avLst/>
          </a:prstGeom>
          <a:solidFill>
            <a:srgbClr val="E7E7E7"/>
          </a:solidFill>
          <a:ln>
            <a:solidFill>
              <a:schemeClr val="tx1"/>
            </a:solidFill>
          </a:ln>
        </p:spPr>
        <p:txBody>
          <a:bodyPr wrap="square" rtlCol="0">
            <a:spAutoFit/>
          </a:bodyPr>
          <a:lstStyle/>
          <a:p>
            <a:pPr>
              <a:spcAft>
                <a:spcPts val="600"/>
              </a:spcAft>
            </a:pPr>
            <a:r>
              <a:rPr lang="fr-FR" sz="1100" b="1" dirty="0"/>
              <a:t>Analyse de la situation </a:t>
            </a:r>
          </a:p>
          <a:p>
            <a:r>
              <a:rPr lang="fr-FR" sz="800" dirty="0">
                <a:latin typeface="Arial Narrow" panose="020B0606020202030204" pitchFamily="34" charset="0"/>
              </a:rPr>
              <a:t>Cartographier les services existants</a:t>
            </a:r>
          </a:p>
          <a:p>
            <a:r>
              <a:rPr lang="fr-FR" sz="800" dirty="0">
                <a:latin typeface="Arial Narrow" panose="020B0606020202030204" pitchFamily="34" charset="0"/>
              </a:rPr>
              <a:t>Examiner les données secondaires en termes de résultat</a:t>
            </a:r>
            <a:r>
              <a:rPr lang="fr-FR" sz="800" dirty="0">
                <a:solidFill>
                  <a:srgbClr val="FF0000"/>
                </a:solidFill>
                <a:latin typeface="Arial Narrow" panose="020B0606020202030204" pitchFamily="34" charset="0"/>
              </a:rPr>
              <a:t>s</a:t>
            </a:r>
            <a:endParaRPr lang="fr-FR" sz="800" dirty="0">
              <a:latin typeface="Arial Narrow" panose="020B0606020202030204" pitchFamily="34" charset="0"/>
            </a:endParaRPr>
          </a:p>
          <a:p>
            <a:r>
              <a:rPr lang="fr-FR" sz="800" dirty="0">
                <a:latin typeface="Arial Narrow" panose="020B0606020202030204" pitchFamily="34" charset="0"/>
              </a:rPr>
              <a:t>Mener des recherches formatives pour combler les lacunes en matière d’informations et renseigner la conception </a:t>
            </a:r>
            <a:endParaRPr lang="sr-Latn-RS" sz="800" dirty="0">
              <a:latin typeface="Arial Narrow" panose="020B0606020202030204" pitchFamily="34" charset="0"/>
            </a:endParaRPr>
          </a:p>
          <a:p>
            <a:endParaRPr lang="fr-FR" sz="800" dirty="0">
              <a:latin typeface="Arial Narrow" panose="020B0606020202030204" pitchFamily="34" charset="0"/>
            </a:endParaRPr>
          </a:p>
        </p:txBody>
      </p:sp>
      <p:sp>
        <p:nvSpPr>
          <p:cNvPr id="16" name="TextBox 15">
            <a:extLst>
              <a:ext uri="{FF2B5EF4-FFF2-40B4-BE49-F238E27FC236}">
                <a16:creationId xmlns:a16="http://schemas.microsoft.com/office/drawing/2014/main" id="{46FCDA98-9D1E-436B-A3A4-C41F7EA4D05A}"/>
              </a:ext>
            </a:extLst>
          </p:cNvPr>
          <p:cNvSpPr txBox="1"/>
          <p:nvPr/>
        </p:nvSpPr>
        <p:spPr>
          <a:xfrm>
            <a:off x="1936210" y="5357397"/>
            <a:ext cx="3931190" cy="830997"/>
          </a:xfrm>
          <a:prstGeom prst="rect">
            <a:avLst/>
          </a:prstGeom>
          <a:solidFill>
            <a:srgbClr val="BBE0E3"/>
          </a:solidFill>
          <a:ln>
            <a:solidFill>
              <a:schemeClr val="tx1"/>
            </a:solidFill>
          </a:ln>
        </p:spPr>
        <p:txBody>
          <a:bodyPr wrap="square" rtlCol="0">
            <a:spAutoFit/>
          </a:bodyPr>
          <a:lstStyle/>
          <a:p>
            <a:pPr algn="ctr"/>
            <a:r>
              <a:rPr lang="fr-FR" sz="1200" b="1" dirty="0">
                <a:latin typeface="Arial Narrow" panose="020B0606020202030204" pitchFamily="34" charset="0"/>
              </a:rPr>
              <a:t>Supervision</a:t>
            </a:r>
          </a:p>
          <a:p>
            <a:pPr algn="ctr"/>
            <a:r>
              <a:rPr lang="fr-FR" sz="1200" dirty="0">
                <a:latin typeface="Arial Narrow" panose="020B0606020202030204" pitchFamily="34" charset="0"/>
              </a:rPr>
              <a:t>Utiliser MIS pour recueillir les données importantes</a:t>
            </a:r>
          </a:p>
          <a:p>
            <a:pPr algn="ctr"/>
            <a:r>
              <a:rPr lang="fr-FR" sz="1200" dirty="0">
                <a:latin typeface="Arial Narrow" panose="020B0606020202030204" pitchFamily="34" charset="0"/>
              </a:rPr>
              <a:t>Suivi qualité de la prestation de services</a:t>
            </a:r>
          </a:p>
          <a:p>
            <a:pPr algn="ctr"/>
            <a:r>
              <a:rPr lang="fr-FR" sz="1200" dirty="0">
                <a:latin typeface="Arial Narrow" panose="020B0606020202030204" pitchFamily="34" charset="0"/>
              </a:rPr>
              <a:t>Interviews des bénéficiaires des services</a:t>
            </a:r>
          </a:p>
        </p:txBody>
      </p:sp>
      <p:sp>
        <p:nvSpPr>
          <p:cNvPr id="17" name="TextBox 16">
            <a:extLst>
              <a:ext uri="{FF2B5EF4-FFF2-40B4-BE49-F238E27FC236}">
                <a16:creationId xmlns:a16="http://schemas.microsoft.com/office/drawing/2014/main" id="{325CCC1D-C2E2-4CAB-8477-1462C57E445B}"/>
              </a:ext>
            </a:extLst>
          </p:cNvPr>
          <p:cNvSpPr txBox="1"/>
          <p:nvPr/>
        </p:nvSpPr>
        <p:spPr>
          <a:xfrm>
            <a:off x="5957384" y="5395648"/>
            <a:ext cx="2947855" cy="777136"/>
          </a:xfrm>
          <a:prstGeom prst="rect">
            <a:avLst/>
          </a:prstGeom>
          <a:solidFill>
            <a:srgbClr val="72BFC5"/>
          </a:solidFill>
          <a:ln>
            <a:solidFill>
              <a:schemeClr val="tx1"/>
            </a:solidFill>
          </a:ln>
        </p:spPr>
        <p:txBody>
          <a:bodyPr wrap="square" rtlCol="0">
            <a:spAutoFit/>
          </a:bodyPr>
          <a:lstStyle/>
          <a:p>
            <a:pPr>
              <a:spcAft>
                <a:spcPts val="300"/>
              </a:spcAft>
            </a:pPr>
            <a:r>
              <a:rPr lang="fr-FR" sz="1200" b="1" dirty="0">
                <a:latin typeface="Arial Narrow" panose="020B0606020202030204" pitchFamily="34" charset="0"/>
              </a:rPr>
              <a:t>Évaluation</a:t>
            </a:r>
          </a:p>
          <a:p>
            <a:r>
              <a:rPr lang="fr-FR" sz="1000" dirty="0">
                <a:latin typeface="Arial Narrow" panose="020B0606020202030204" pitchFamily="34" charset="0"/>
              </a:rPr>
              <a:t>Évaluations externes</a:t>
            </a:r>
            <a:endParaRPr lang="sr-Latn-RS" sz="1000" dirty="0">
              <a:latin typeface="Arial Narrow" panose="020B0606020202030204" pitchFamily="34" charset="0"/>
            </a:endParaRPr>
          </a:p>
          <a:p>
            <a:r>
              <a:rPr lang="fr-FR" sz="1000" dirty="0">
                <a:latin typeface="Arial Narrow" panose="020B0606020202030204" pitchFamily="34" charset="0"/>
              </a:rPr>
              <a:t>Enquêtes avant et après</a:t>
            </a:r>
            <a:endParaRPr lang="sr-Latn-RS" sz="1000" dirty="0">
              <a:latin typeface="Arial Narrow" panose="020B0606020202030204" pitchFamily="34" charset="0"/>
            </a:endParaRPr>
          </a:p>
          <a:p>
            <a:r>
              <a:rPr lang="fr-FR" sz="1000" dirty="0">
                <a:latin typeface="Arial Narrow" panose="020B0606020202030204" pitchFamily="34" charset="0"/>
              </a:rPr>
              <a:t>Méthodes mixtes (qualitatives et quantitatives)</a:t>
            </a:r>
            <a:endParaRPr lang="fr-FR" dirty="0">
              <a:latin typeface="Arial Narrow" panose="020B0606020202030204" pitchFamily="34" charset="0"/>
            </a:endParaRPr>
          </a:p>
        </p:txBody>
      </p:sp>
      <p:sp>
        <p:nvSpPr>
          <p:cNvPr id="18" name="TextBox 17">
            <a:extLst>
              <a:ext uri="{FF2B5EF4-FFF2-40B4-BE49-F238E27FC236}">
                <a16:creationId xmlns:a16="http://schemas.microsoft.com/office/drawing/2014/main" id="{2DF3AB70-1A19-4BF3-9FA9-E9319D991D22}"/>
              </a:ext>
            </a:extLst>
          </p:cNvPr>
          <p:cNvSpPr txBox="1"/>
          <p:nvPr/>
        </p:nvSpPr>
        <p:spPr>
          <a:xfrm>
            <a:off x="1882320" y="6246579"/>
            <a:ext cx="7067640" cy="400110"/>
          </a:xfrm>
          <a:prstGeom prst="rect">
            <a:avLst/>
          </a:prstGeom>
          <a:solidFill>
            <a:schemeClr val="bg1"/>
          </a:solidFill>
        </p:spPr>
        <p:txBody>
          <a:bodyPr wrap="none" rtlCol="0">
            <a:spAutoFit/>
          </a:bodyPr>
          <a:lstStyle/>
          <a:p>
            <a:r>
              <a:rPr lang="fr-FR" sz="1000" i="1" dirty="0"/>
              <a:t>Les composants du cadre de travail ont été développés à l’origine par le groupe de travail MIYCN-FP au printemps 2012 selon l’ </a:t>
            </a:r>
            <a:endParaRPr lang="sr-Latn-RS" sz="1000" i="1" dirty="0"/>
          </a:p>
          <a:p>
            <a:r>
              <a:rPr lang="fr-FR" sz="1000" i="1" u="sng" spc="-20" dirty="0">
                <a:solidFill>
                  <a:srgbClr val="72BFC5"/>
                </a:solidFill>
              </a:rPr>
              <a:t>« Évaluation systématique de l’intégration de la santé et de la nutrition maternelle, prénatale, et de l’enfant, et de la planification familiale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fr-FR" b="1" dirty="0"/>
              <a:t>Principaux messages à retenir</a:t>
            </a:r>
          </a:p>
        </p:txBody>
      </p:sp>
      <p:sp>
        <p:nvSpPr>
          <p:cNvPr id="3" name="Content Placeholder 2"/>
          <p:cNvSpPr>
            <a:spLocks noGrp="1"/>
          </p:cNvSpPr>
          <p:nvPr>
            <p:ph idx="1"/>
          </p:nvPr>
        </p:nvSpPr>
        <p:spPr>
          <a:ln>
            <a:noFill/>
          </a:ln>
        </p:spPr>
        <p:txBody>
          <a:bodyPr>
            <a:normAutofit fontScale="85000" lnSpcReduction="20000"/>
          </a:bodyPr>
          <a:lstStyle/>
          <a:p>
            <a:r>
              <a:rPr lang="fr-FR" dirty="0"/>
              <a:t>Les enfants souffrant de malnutrition souffrent fréquemment de maladies et sont neuf fois plus susceptibles de mourir d'infections infantiles courantes.</a:t>
            </a:r>
          </a:p>
          <a:p>
            <a:r>
              <a:rPr lang="fr-FR" dirty="0"/>
              <a:t>Les mauvaises pratiques d'allaitement et d'alimentation complémentaire sont l'une des principales causes de problèmes de santé chez les jeunes enfants. </a:t>
            </a:r>
          </a:p>
          <a:p>
            <a:r>
              <a:rPr lang="fr-FR" dirty="0"/>
              <a:t>Aucune occasion manquée : dépister la malnutrition chez les enfants et les femmes enceintes et allaitantes (FEFA) lors des visites médicales et dépister la maladie dans les programmes de nutrition</a:t>
            </a:r>
            <a:r>
              <a:rPr lang="fr-FR" dirty="0">
                <a:solidFill>
                  <a:srgbClr val="FF0000"/>
                </a:solidFill>
              </a:rPr>
              <a:t>.</a:t>
            </a:r>
            <a:endParaRPr lang="fr-FR" dirty="0"/>
          </a:p>
          <a:p>
            <a:endParaRPr lang="en-US" dirty="0"/>
          </a:p>
        </p:txBody>
      </p:sp>
      <p:pic>
        <p:nvPicPr>
          <p:cNvPr id="4" name="Picture 2">
            <a:extLst>
              <a:ext uri="{FF2B5EF4-FFF2-40B4-BE49-F238E27FC236}">
                <a16:creationId xmlns:a16="http://schemas.microsoft.com/office/drawing/2014/main" id="{C31505C1-5D07-4B21-BCFF-DAAE3F6B49CE}"/>
              </a:ext>
            </a:extLst>
          </p:cNvPr>
          <p:cNvPicPr>
            <a:picLocks noChangeAspect="1" noChangeArrowheads="1"/>
          </p:cNvPicPr>
          <p:nvPr/>
        </p:nvPicPr>
        <p:blipFill>
          <a:blip r:embed="rId3" cstate="print"/>
          <a:srcRect/>
          <a:stretch>
            <a:fillRect/>
          </a:stretch>
        </p:blipFill>
        <p:spPr bwMode="auto">
          <a:xfrm>
            <a:off x="457201" y="6137364"/>
            <a:ext cx="1600200" cy="647192"/>
          </a:xfrm>
          <a:prstGeom prst="rect">
            <a:avLst/>
          </a:prstGeom>
          <a:noFill/>
          <a:ln w="9525">
            <a:noFill/>
            <a:miter lim="800000"/>
            <a:headEnd/>
            <a:tailEnd/>
          </a:ln>
        </p:spPr>
      </p:pic>
      <p:pic>
        <p:nvPicPr>
          <p:cNvPr id="5" name="Picture 4">
            <a:extLst>
              <a:ext uri="{FF2B5EF4-FFF2-40B4-BE49-F238E27FC236}">
                <a16:creationId xmlns:a16="http://schemas.microsoft.com/office/drawing/2014/main" id="{ABED1B5F-1C7C-4A5F-A5F4-371A326E1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72;p13">
            <a:extLst>
              <a:ext uri="{FF2B5EF4-FFF2-40B4-BE49-F238E27FC236}">
                <a16:creationId xmlns:a16="http://schemas.microsoft.com/office/drawing/2014/main" id="{FB7B17F7-ED38-3844-9C3A-B6BFA5FD112C}"/>
              </a:ext>
            </a:extLst>
          </p:cNvPr>
          <p:cNvPicPr preferRelativeResize="0"/>
          <p:nvPr/>
        </p:nvPicPr>
        <p:blipFill>
          <a:blip r:embed="rId2" cstate="print">
            <a:alphaModFix/>
          </a:blip>
          <a:stretch>
            <a:fillRect/>
          </a:stretch>
        </p:blipFill>
        <p:spPr>
          <a:xfrm>
            <a:off x="3523511" y="2865092"/>
            <a:ext cx="1323625" cy="1323625"/>
          </a:xfrm>
          <a:prstGeom prst="rect">
            <a:avLst/>
          </a:prstGeom>
          <a:noFill/>
          <a:ln>
            <a:noFill/>
          </a:ln>
        </p:spPr>
      </p:pic>
      <p:sp>
        <p:nvSpPr>
          <p:cNvPr id="26" name="Google Shape;54;p13">
            <a:extLst>
              <a:ext uri="{FF2B5EF4-FFF2-40B4-BE49-F238E27FC236}">
                <a16:creationId xmlns:a16="http://schemas.microsoft.com/office/drawing/2014/main" id="{0925FDA5-6AA4-F345-8850-2926D2DF8DF8}"/>
              </a:ext>
            </a:extLst>
          </p:cNvPr>
          <p:cNvSpPr txBox="1">
            <a:spLocks noGrp="1"/>
          </p:cNvSpPr>
          <p:nvPr>
            <p:ph type="title"/>
          </p:nvPr>
        </p:nvSpPr>
        <p:spPr>
          <a:xfrm>
            <a:off x="87300" y="123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Remerciements</a:t>
            </a:r>
            <a:endParaRPr b="1" dirty="0"/>
          </a:p>
        </p:txBody>
      </p:sp>
      <p:pic>
        <p:nvPicPr>
          <p:cNvPr id="27" name="Google Shape;55;p13">
            <a:extLst>
              <a:ext uri="{FF2B5EF4-FFF2-40B4-BE49-F238E27FC236}">
                <a16:creationId xmlns:a16="http://schemas.microsoft.com/office/drawing/2014/main" id="{A6BE45CD-56C4-004C-AAAD-0695EC6C2BFC}"/>
              </a:ext>
            </a:extLst>
          </p:cNvPr>
          <p:cNvPicPr preferRelativeResize="0"/>
          <p:nvPr/>
        </p:nvPicPr>
        <p:blipFill>
          <a:blip r:embed="rId3" cstate="print">
            <a:alphaModFix/>
          </a:blip>
          <a:stretch>
            <a:fillRect/>
          </a:stretch>
        </p:blipFill>
        <p:spPr>
          <a:xfrm>
            <a:off x="7438801" y="1828800"/>
            <a:ext cx="1323625" cy="970750"/>
          </a:xfrm>
          <a:prstGeom prst="rect">
            <a:avLst/>
          </a:prstGeom>
          <a:noFill/>
          <a:ln>
            <a:noFill/>
          </a:ln>
        </p:spPr>
      </p:pic>
      <p:pic>
        <p:nvPicPr>
          <p:cNvPr id="28" name="Google Shape;56;p13">
            <a:extLst>
              <a:ext uri="{FF2B5EF4-FFF2-40B4-BE49-F238E27FC236}">
                <a16:creationId xmlns:a16="http://schemas.microsoft.com/office/drawing/2014/main" id="{E7D829F2-B101-4A49-9F98-18B7D3AA78F9}"/>
              </a:ext>
            </a:extLst>
          </p:cNvPr>
          <p:cNvPicPr preferRelativeResize="0"/>
          <p:nvPr/>
        </p:nvPicPr>
        <p:blipFill>
          <a:blip r:embed="rId4" cstate="print">
            <a:alphaModFix/>
          </a:blip>
          <a:stretch>
            <a:fillRect/>
          </a:stretch>
        </p:blipFill>
        <p:spPr>
          <a:xfrm>
            <a:off x="3098900" y="2021925"/>
            <a:ext cx="2695425" cy="712375"/>
          </a:xfrm>
          <a:prstGeom prst="rect">
            <a:avLst/>
          </a:prstGeom>
          <a:noFill/>
          <a:ln>
            <a:noFill/>
          </a:ln>
        </p:spPr>
      </p:pic>
      <p:pic>
        <p:nvPicPr>
          <p:cNvPr id="29" name="Google Shape;57;p13">
            <a:extLst>
              <a:ext uri="{FF2B5EF4-FFF2-40B4-BE49-F238E27FC236}">
                <a16:creationId xmlns:a16="http://schemas.microsoft.com/office/drawing/2014/main" id="{1795F4CA-2F0F-2940-B810-D0604D8AF31F}"/>
              </a:ext>
            </a:extLst>
          </p:cNvPr>
          <p:cNvPicPr preferRelativeResize="0"/>
          <p:nvPr/>
        </p:nvPicPr>
        <p:blipFill rotWithShape="1">
          <a:blip r:embed="rId5" cstate="print">
            <a:alphaModFix/>
          </a:blip>
          <a:srcRect t="12603" b="27337"/>
          <a:stretch/>
        </p:blipFill>
        <p:spPr>
          <a:xfrm>
            <a:off x="1544144" y="5697141"/>
            <a:ext cx="1437027" cy="842052"/>
          </a:xfrm>
          <a:prstGeom prst="rect">
            <a:avLst/>
          </a:prstGeom>
          <a:noFill/>
          <a:ln>
            <a:noFill/>
          </a:ln>
        </p:spPr>
      </p:pic>
      <p:pic>
        <p:nvPicPr>
          <p:cNvPr id="30" name="Google Shape;58;p13">
            <a:extLst>
              <a:ext uri="{FF2B5EF4-FFF2-40B4-BE49-F238E27FC236}">
                <a16:creationId xmlns:a16="http://schemas.microsoft.com/office/drawing/2014/main" id="{F15E65C5-27D4-2F40-8D45-A8498A6A5E07}"/>
              </a:ext>
            </a:extLst>
          </p:cNvPr>
          <p:cNvPicPr preferRelativeResize="0"/>
          <p:nvPr/>
        </p:nvPicPr>
        <p:blipFill>
          <a:blip r:embed="rId6" cstate="print">
            <a:alphaModFix/>
          </a:blip>
          <a:stretch>
            <a:fillRect/>
          </a:stretch>
        </p:blipFill>
        <p:spPr>
          <a:xfrm>
            <a:off x="4581267" y="4928079"/>
            <a:ext cx="2027718" cy="706515"/>
          </a:xfrm>
          <a:prstGeom prst="rect">
            <a:avLst/>
          </a:prstGeom>
          <a:noFill/>
          <a:ln>
            <a:noFill/>
          </a:ln>
        </p:spPr>
      </p:pic>
      <p:pic>
        <p:nvPicPr>
          <p:cNvPr id="31" name="Google Shape;59;p13">
            <a:extLst>
              <a:ext uri="{FF2B5EF4-FFF2-40B4-BE49-F238E27FC236}">
                <a16:creationId xmlns:a16="http://schemas.microsoft.com/office/drawing/2014/main" id="{20C5F5BC-215B-4048-AD01-BFDEB1F18EEF}"/>
              </a:ext>
            </a:extLst>
          </p:cNvPr>
          <p:cNvPicPr preferRelativeResize="0"/>
          <p:nvPr/>
        </p:nvPicPr>
        <p:blipFill>
          <a:blip r:embed="rId7" cstate="print">
            <a:alphaModFix/>
          </a:blip>
          <a:stretch>
            <a:fillRect/>
          </a:stretch>
        </p:blipFill>
        <p:spPr>
          <a:xfrm>
            <a:off x="4031175" y="761400"/>
            <a:ext cx="4958023" cy="876175"/>
          </a:xfrm>
          <a:prstGeom prst="rect">
            <a:avLst/>
          </a:prstGeom>
          <a:noFill/>
          <a:ln>
            <a:noFill/>
          </a:ln>
        </p:spPr>
      </p:pic>
      <p:pic>
        <p:nvPicPr>
          <p:cNvPr id="32" name="Google Shape;60;p13">
            <a:extLst>
              <a:ext uri="{FF2B5EF4-FFF2-40B4-BE49-F238E27FC236}">
                <a16:creationId xmlns:a16="http://schemas.microsoft.com/office/drawing/2014/main" id="{06DEEAD6-FEE2-1E48-8693-B55DE2F3A584}"/>
              </a:ext>
            </a:extLst>
          </p:cNvPr>
          <p:cNvPicPr preferRelativeResize="0"/>
          <p:nvPr/>
        </p:nvPicPr>
        <p:blipFill>
          <a:blip r:embed="rId8" cstate="print">
            <a:alphaModFix/>
          </a:blip>
          <a:stretch>
            <a:fillRect/>
          </a:stretch>
        </p:blipFill>
        <p:spPr>
          <a:xfrm>
            <a:off x="6000290" y="4096131"/>
            <a:ext cx="2789360" cy="522671"/>
          </a:xfrm>
          <a:prstGeom prst="rect">
            <a:avLst/>
          </a:prstGeom>
          <a:noFill/>
          <a:ln>
            <a:noFill/>
          </a:ln>
        </p:spPr>
      </p:pic>
      <p:pic>
        <p:nvPicPr>
          <p:cNvPr id="33" name="Google Shape;61;p13">
            <a:extLst>
              <a:ext uri="{FF2B5EF4-FFF2-40B4-BE49-F238E27FC236}">
                <a16:creationId xmlns:a16="http://schemas.microsoft.com/office/drawing/2014/main" id="{B9AD1616-16C1-0C4D-B3C9-6B03C95B8C7E}"/>
              </a:ext>
            </a:extLst>
          </p:cNvPr>
          <p:cNvPicPr preferRelativeResize="0"/>
          <p:nvPr/>
        </p:nvPicPr>
        <p:blipFill>
          <a:blip r:embed="rId9" cstate="print">
            <a:alphaModFix/>
          </a:blip>
          <a:stretch>
            <a:fillRect/>
          </a:stretch>
        </p:blipFill>
        <p:spPr>
          <a:xfrm>
            <a:off x="6713102" y="4835896"/>
            <a:ext cx="2365739" cy="574304"/>
          </a:xfrm>
          <a:prstGeom prst="rect">
            <a:avLst/>
          </a:prstGeom>
          <a:noFill/>
          <a:ln>
            <a:noFill/>
          </a:ln>
        </p:spPr>
      </p:pic>
      <p:pic>
        <p:nvPicPr>
          <p:cNvPr id="34" name="Google Shape;62;p13">
            <a:extLst>
              <a:ext uri="{FF2B5EF4-FFF2-40B4-BE49-F238E27FC236}">
                <a16:creationId xmlns:a16="http://schemas.microsoft.com/office/drawing/2014/main" id="{FCD5E11A-0A15-CB42-8F55-5EE070AEEF96}"/>
              </a:ext>
            </a:extLst>
          </p:cNvPr>
          <p:cNvPicPr preferRelativeResize="0"/>
          <p:nvPr/>
        </p:nvPicPr>
        <p:blipFill>
          <a:blip r:embed="rId10" cstate="print">
            <a:alphaModFix/>
          </a:blip>
          <a:stretch>
            <a:fillRect/>
          </a:stretch>
        </p:blipFill>
        <p:spPr>
          <a:xfrm>
            <a:off x="5794325" y="2005350"/>
            <a:ext cx="1073950" cy="713475"/>
          </a:xfrm>
          <a:prstGeom prst="rect">
            <a:avLst/>
          </a:prstGeom>
          <a:noFill/>
          <a:ln>
            <a:noFill/>
          </a:ln>
        </p:spPr>
      </p:pic>
      <p:pic>
        <p:nvPicPr>
          <p:cNvPr id="35" name="Google Shape;63;p13">
            <a:extLst>
              <a:ext uri="{FF2B5EF4-FFF2-40B4-BE49-F238E27FC236}">
                <a16:creationId xmlns:a16="http://schemas.microsoft.com/office/drawing/2014/main" id="{2AC54E74-2E20-A147-A9E5-4CD7D2B0478F}"/>
              </a:ext>
            </a:extLst>
          </p:cNvPr>
          <p:cNvPicPr preferRelativeResize="0"/>
          <p:nvPr/>
        </p:nvPicPr>
        <p:blipFill>
          <a:blip r:embed="rId11" cstate="print">
            <a:alphaModFix/>
          </a:blip>
          <a:stretch>
            <a:fillRect/>
          </a:stretch>
        </p:blipFill>
        <p:spPr>
          <a:xfrm>
            <a:off x="3121068" y="3992908"/>
            <a:ext cx="2872815" cy="799635"/>
          </a:xfrm>
          <a:prstGeom prst="rect">
            <a:avLst/>
          </a:prstGeom>
          <a:noFill/>
          <a:ln>
            <a:noFill/>
          </a:ln>
        </p:spPr>
      </p:pic>
      <p:sp>
        <p:nvSpPr>
          <p:cNvPr id="36" name="Google Shape;64;p13">
            <a:extLst>
              <a:ext uri="{FF2B5EF4-FFF2-40B4-BE49-F238E27FC236}">
                <a16:creationId xmlns:a16="http://schemas.microsoft.com/office/drawing/2014/main" id="{2A5BF131-3DB0-FF44-B706-9B8AD911A4E4}"/>
              </a:ext>
            </a:extLst>
          </p:cNvPr>
          <p:cNvSpPr txBox="1"/>
          <p:nvPr/>
        </p:nvSpPr>
        <p:spPr>
          <a:xfrm>
            <a:off x="65159" y="3149541"/>
            <a:ext cx="1323625" cy="25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rgbClr val="38761D"/>
                </a:solidFill>
              </a:rPr>
              <a:t>Ce module de formation a été développé avec l'assistance technique de</a:t>
            </a:r>
            <a:endParaRPr b="1" dirty="0">
              <a:solidFill>
                <a:srgbClr val="38761D"/>
              </a:solidFill>
            </a:endParaRPr>
          </a:p>
        </p:txBody>
      </p:sp>
      <p:sp>
        <p:nvSpPr>
          <p:cNvPr id="37" name="Google Shape;65;p13">
            <a:extLst>
              <a:ext uri="{FF2B5EF4-FFF2-40B4-BE49-F238E27FC236}">
                <a16:creationId xmlns:a16="http://schemas.microsoft.com/office/drawing/2014/main" id="{31C7E65D-F4CD-7041-87A4-32FCD1A46D3B}"/>
              </a:ext>
            </a:extLst>
          </p:cNvPr>
          <p:cNvSpPr txBox="1"/>
          <p:nvPr/>
        </p:nvSpPr>
        <p:spPr>
          <a:xfrm>
            <a:off x="67650" y="1047000"/>
            <a:ext cx="38592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rgbClr val="38761D"/>
                </a:solidFill>
              </a:rPr>
              <a:t>Ce module de formation a été développé par le Groupe de travail inter-clusters</a:t>
            </a:r>
            <a:r>
              <a:rPr lang="fr-FR" b="1" dirty="0">
                <a:solidFill>
                  <a:srgbClr val="FF0000"/>
                </a:solidFill>
              </a:rPr>
              <a:t> </a:t>
            </a:r>
            <a:r>
              <a:rPr lang="fr-FR" b="1" dirty="0">
                <a:solidFill>
                  <a:srgbClr val="38761D"/>
                </a:solidFill>
              </a:rPr>
              <a:t>sur la nutrition</a:t>
            </a:r>
            <a:endParaRPr b="1" dirty="0">
              <a:solidFill>
                <a:srgbClr val="38761D"/>
              </a:solidFill>
            </a:endParaRPr>
          </a:p>
        </p:txBody>
      </p:sp>
      <p:sp>
        <p:nvSpPr>
          <p:cNvPr id="38" name="Google Shape;66;p13">
            <a:extLst>
              <a:ext uri="{FF2B5EF4-FFF2-40B4-BE49-F238E27FC236}">
                <a16:creationId xmlns:a16="http://schemas.microsoft.com/office/drawing/2014/main" id="{4B99845A-7601-0749-A8B2-647DF80061F9}"/>
              </a:ext>
            </a:extLst>
          </p:cNvPr>
          <p:cNvSpPr txBox="1"/>
          <p:nvPr/>
        </p:nvSpPr>
        <p:spPr>
          <a:xfrm>
            <a:off x="87300" y="1961958"/>
            <a:ext cx="2188425" cy="7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rgbClr val="38761D"/>
                </a:solidFill>
              </a:rPr>
              <a:t>Ce module de formation a été financé par</a:t>
            </a:r>
            <a:endParaRPr b="1" dirty="0">
              <a:solidFill>
                <a:srgbClr val="38761D"/>
              </a:solidFill>
            </a:endParaRPr>
          </a:p>
        </p:txBody>
      </p:sp>
      <p:cxnSp>
        <p:nvCxnSpPr>
          <p:cNvPr id="39" name="Google Shape;67;p13">
            <a:extLst>
              <a:ext uri="{FF2B5EF4-FFF2-40B4-BE49-F238E27FC236}">
                <a16:creationId xmlns:a16="http://schemas.microsoft.com/office/drawing/2014/main" id="{7CAB9DA9-2C16-2842-AE08-DD3B4708E074}"/>
              </a:ext>
            </a:extLst>
          </p:cNvPr>
          <p:cNvCxnSpPr/>
          <p:nvPr/>
        </p:nvCxnSpPr>
        <p:spPr>
          <a:xfrm rot="10800000" flipH="1">
            <a:off x="108990" y="1965599"/>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0" name="Google Shape;69;p13">
            <a:extLst>
              <a:ext uri="{FF2B5EF4-FFF2-40B4-BE49-F238E27FC236}">
                <a16:creationId xmlns:a16="http://schemas.microsoft.com/office/drawing/2014/main" id="{9D5B707F-60DE-F643-8E6F-2A9EC93771CE}"/>
              </a:ext>
            </a:extLst>
          </p:cNvPr>
          <p:cNvPicPr preferRelativeResize="0"/>
          <p:nvPr/>
        </p:nvPicPr>
        <p:blipFill>
          <a:blip r:embed="rId12" cstate="print">
            <a:alphaModFix/>
          </a:blip>
          <a:stretch>
            <a:fillRect/>
          </a:stretch>
        </p:blipFill>
        <p:spPr>
          <a:xfrm>
            <a:off x="1610973" y="3992908"/>
            <a:ext cx="1437027" cy="799636"/>
          </a:xfrm>
          <a:prstGeom prst="rect">
            <a:avLst/>
          </a:prstGeom>
          <a:noFill/>
          <a:ln>
            <a:noFill/>
          </a:ln>
        </p:spPr>
      </p:pic>
      <p:pic>
        <p:nvPicPr>
          <p:cNvPr id="41" name="Google Shape;70;p13">
            <a:extLst>
              <a:ext uri="{FF2B5EF4-FFF2-40B4-BE49-F238E27FC236}">
                <a16:creationId xmlns:a16="http://schemas.microsoft.com/office/drawing/2014/main" id="{4B27CF82-56EA-4E40-8CAE-24887B1B53E0}"/>
              </a:ext>
            </a:extLst>
          </p:cNvPr>
          <p:cNvPicPr preferRelativeResize="0"/>
          <p:nvPr/>
        </p:nvPicPr>
        <p:blipFill>
          <a:blip r:embed="rId13" cstate="print">
            <a:alphaModFix/>
          </a:blip>
          <a:stretch>
            <a:fillRect/>
          </a:stretch>
        </p:blipFill>
        <p:spPr>
          <a:xfrm>
            <a:off x="1605208" y="3206009"/>
            <a:ext cx="1747592" cy="640625"/>
          </a:xfrm>
          <a:prstGeom prst="rect">
            <a:avLst/>
          </a:prstGeom>
          <a:noFill/>
          <a:ln>
            <a:noFill/>
          </a:ln>
        </p:spPr>
      </p:pic>
      <p:pic>
        <p:nvPicPr>
          <p:cNvPr id="42" name="Google Shape;71;p13">
            <a:extLst>
              <a:ext uri="{FF2B5EF4-FFF2-40B4-BE49-F238E27FC236}">
                <a16:creationId xmlns:a16="http://schemas.microsoft.com/office/drawing/2014/main" id="{2638408F-3473-EC40-BB57-3D86CBE867A4}"/>
              </a:ext>
            </a:extLst>
          </p:cNvPr>
          <p:cNvPicPr preferRelativeResize="0"/>
          <p:nvPr/>
        </p:nvPicPr>
        <p:blipFill>
          <a:blip r:embed="rId14" cstate="print">
            <a:alphaModFix/>
          </a:blip>
          <a:stretch>
            <a:fillRect/>
          </a:stretch>
        </p:blipFill>
        <p:spPr>
          <a:xfrm>
            <a:off x="5042869" y="3198708"/>
            <a:ext cx="1509450" cy="640639"/>
          </a:xfrm>
          <a:prstGeom prst="rect">
            <a:avLst/>
          </a:prstGeom>
          <a:noFill/>
          <a:ln>
            <a:noFill/>
          </a:ln>
        </p:spPr>
      </p:pic>
      <p:pic>
        <p:nvPicPr>
          <p:cNvPr id="43" name="Google Shape;73;p13">
            <a:extLst>
              <a:ext uri="{FF2B5EF4-FFF2-40B4-BE49-F238E27FC236}">
                <a16:creationId xmlns:a16="http://schemas.microsoft.com/office/drawing/2014/main" id="{0B67A4D6-5D44-E745-B715-8B55ED6B1488}"/>
              </a:ext>
            </a:extLst>
          </p:cNvPr>
          <p:cNvPicPr preferRelativeResize="0"/>
          <p:nvPr/>
        </p:nvPicPr>
        <p:blipFill>
          <a:blip r:embed="rId15" cstate="print">
            <a:alphaModFix/>
          </a:blip>
          <a:stretch>
            <a:fillRect/>
          </a:stretch>
        </p:blipFill>
        <p:spPr>
          <a:xfrm>
            <a:off x="6832759" y="3315646"/>
            <a:ext cx="2126424" cy="421350"/>
          </a:xfrm>
          <a:prstGeom prst="rect">
            <a:avLst/>
          </a:prstGeom>
          <a:noFill/>
          <a:ln>
            <a:noFill/>
          </a:ln>
        </p:spPr>
      </p:pic>
      <p:cxnSp>
        <p:nvCxnSpPr>
          <p:cNvPr id="44" name="Google Shape;68;p13">
            <a:extLst>
              <a:ext uri="{FF2B5EF4-FFF2-40B4-BE49-F238E27FC236}">
                <a16:creationId xmlns:a16="http://schemas.microsoft.com/office/drawing/2014/main" id="{A1C0892C-B524-8444-B155-A9FE2EDC9F67}"/>
              </a:ext>
            </a:extLst>
          </p:cNvPr>
          <p:cNvCxnSpPr/>
          <p:nvPr/>
        </p:nvCxnSpPr>
        <p:spPr>
          <a:xfrm rot="10800000" flipH="1">
            <a:off x="140275" y="287522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5" name="Picture 44">
            <a:extLst>
              <a:ext uri="{FF2B5EF4-FFF2-40B4-BE49-F238E27FC236}">
                <a16:creationId xmlns:a16="http://schemas.microsoft.com/office/drawing/2014/main" id="{F1D7474A-5C3F-CC4A-AFB2-33028099E06C}"/>
              </a:ext>
            </a:extLst>
          </p:cNvPr>
          <p:cNvPicPr>
            <a:picLocks noChangeAspect="1"/>
          </p:cNvPicPr>
          <p:nvPr/>
        </p:nvPicPr>
        <p:blipFill>
          <a:blip r:embed="rId16" cstate="print"/>
          <a:stretch>
            <a:fillRect/>
          </a:stretch>
        </p:blipFill>
        <p:spPr>
          <a:xfrm>
            <a:off x="2352467" y="4928079"/>
            <a:ext cx="2228800" cy="832761"/>
          </a:xfrm>
          <a:prstGeom prst="rect">
            <a:avLst/>
          </a:prstGeom>
        </p:spPr>
      </p:pic>
    </p:spTree>
    <p:extLst>
      <p:ext uri="{BB962C8B-B14F-4D97-AF65-F5344CB8AC3E}">
        <p14:creationId xmlns:p14="http://schemas.microsoft.com/office/powerpoint/2010/main" val="346765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fr-FR" b="1" dirty="0"/>
              <a:t>Objectifs d'apprentissage:</a:t>
            </a:r>
          </a:p>
        </p:txBody>
      </p:sp>
      <p:sp>
        <p:nvSpPr>
          <p:cNvPr id="3" name="Content Placeholder 2"/>
          <p:cNvSpPr>
            <a:spLocks noGrp="1"/>
          </p:cNvSpPr>
          <p:nvPr>
            <p:ph idx="1"/>
          </p:nvPr>
        </p:nvSpPr>
        <p:spPr>
          <a:xfrm>
            <a:off x="533400" y="1600200"/>
            <a:ext cx="8153400" cy="4648200"/>
          </a:xfrm>
          <a:ln>
            <a:noFill/>
          </a:ln>
        </p:spPr>
        <p:txBody>
          <a:bodyPr>
            <a:normAutofit/>
          </a:bodyPr>
          <a:lstStyle/>
          <a:p>
            <a:pPr>
              <a:buNone/>
            </a:pPr>
            <a:r>
              <a:rPr lang="fr-FR" dirty="0"/>
              <a:t>À la fin de la séance, les participants seront en mesure de :</a:t>
            </a:r>
          </a:p>
          <a:p>
            <a:r>
              <a:rPr lang="fr-FR" dirty="0"/>
              <a:t>Décrire le rôle crucial que joue la santé dans les résultats en matière de nutrition.</a:t>
            </a:r>
          </a:p>
          <a:p>
            <a:endParaRPr lang="en-US" dirty="0"/>
          </a:p>
          <a:p>
            <a:r>
              <a:rPr lang="fr-FR" dirty="0"/>
              <a:t>Identifier des activités spécifiques pour l'intégration des interventions de santé et de nutrition</a:t>
            </a:r>
          </a:p>
          <a:p>
            <a:pPr>
              <a:buNone/>
            </a:pPr>
            <a:endParaRPr lang="en-US" dirty="0"/>
          </a:p>
          <a:p>
            <a:endParaRPr lang="en-US" dirty="0"/>
          </a:p>
          <a:p>
            <a:endParaRPr lang="en-US" dirty="0"/>
          </a:p>
          <a:p>
            <a:endParaRPr lang="en-US" dirty="0"/>
          </a:p>
        </p:txBody>
      </p:sp>
      <p:pic>
        <p:nvPicPr>
          <p:cNvPr id="4" name="Picture 2">
            <a:extLst>
              <a:ext uri="{FF2B5EF4-FFF2-40B4-BE49-F238E27FC236}">
                <a16:creationId xmlns:a16="http://schemas.microsoft.com/office/drawing/2014/main" id="{6AAE2C0A-B427-4B05-8DCC-D725A2666762}"/>
              </a:ext>
            </a:extLst>
          </p:cNvPr>
          <p:cNvPicPr>
            <a:picLocks noChangeAspect="1" noChangeArrowheads="1"/>
          </p:cNvPicPr>
          <p:nvPr/>
        </p:nvPicPr>
        <p:blipFill>
          <a:blip r:embed="rId3" cstate="print"/>
          <a:srcRect/>
          <a:stretch>
            <a:fillRect/>
          </a:stretch>
        </p:blipFill>
        <p:spPr bwMode="auto">
          <a:xfrm>
            <a:off x="457201" y="6137364"/>
            <a:ext cx="1600200" cy="647192"/>
          </a:xfrm>
          <a:prstGeom prst="rect">
            <a:avLst/>
          </a:prstGeom>
          <a:noFill/>
          <a:ln w="9525">
            <a:noFill/>
            <a:miter lim="800000"/>
            <a:headEnd/>
            <a:tailEnd/>
          </a:ln>
        </p:spPr>
      </p:pic>
      <p:pic>
        <p:nvPicPr>
          <p:cNvPr id="5" name="Picture 4">
            <a:extLst>
              <a:ext uri="{FF2B5EF4-FFF2-40B4-BE49-F238E27FC236}">
                <a16:creationId xmlns:a16="http://schemas.microsoft.com/office/drawing/2014/main" id="{C4C2219D-16BD-47EC-A978-27347F9DA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fr-FR" b="1" dirty="0"/>
              <a:t>Pourquoi la santé est-elle essentielle à la nutrition ?</a:t>
            </a:r>
          </a:p>
        </p:txBody>
      </p:sp>
      <p:sp>
        <p:nvSpPr>
          <p:cNvPr id="3" name="Content Placeholder 2"/>
          <p:cNvSpPr>
            <a:spLocks noGrp="1"/>
          </p:cNvSpPr>
          <p:nvPr>
            <p:ph idx="1"/>
          </p:nvPr>
        </p:nvSpPr>
        <p:spPr>
          <a:ln>
            <a:noFill/>
          </a:ln>
        </p:spPr>
        <p:txBody>
          <a:bodyPr>
            <a:normAutofit fontScale="92500" lnSpcReduction="20000"/>
          </a:bodyPr>
          <a:lstStyle/>
          <a:p>
            <a:r>
              <a:rPr lang="fr-FR" dirty="0"/>
              <a:t>Les enfants malnutris souffrent fréquemment de maladies à cause d’une déficience immunitaire. Les enfants souffrant de MAS sont 9 fois plus susceptibles de mourir d'infections infantiles courantes telles que la pneumonie, la diarrhée, le paludisme et la rougeole; les enfants souffrant de MAM sont 4 fois plus susceptibles de mourir.</a:t>
            </a:r>
            <a:endParaRPr lang="en-US" dirty="0"/>
          </a:p>
          <a:p>
            <a:r>
              <a:rPr lang="fr-FR" dirty="0"/>
              <a:t>Les mauvaises pratiques d'allaitement et d'alimentation complémentaire sont l'une des principales causes de problèmes de santé chez les jeunes enfants. </a:t>
            </a:r>
          </a:p>
        </p:txBody>
      </p:sp>
      <p:pic>
        <p:nvPicPr>
          <p:cNvPr id="6" name="Picture 2">
            <a:extLst>
              <a:ext uri="{FF2B5EF4-FFF2-40B4-BE49-F238E27FC236}">
                <a16:creationId xmlns:a16="http://schemas.microsoft.com/office/drawing/2014/main" id="{F4E496EE-D932-453C-ABB7-9E75CF9BB0FA}"/>
              </a:ext>
            </a:extLst>
          </p:cNvPr>
          <p:cNvPicPr>
            <a:picLocks noChangeAspect="1" noChangeArrowheads="1"/>
          </p:cNvPicPr>
          <p:nvPr/>
        </p:nvPicPr>
        <p:blipFill>
          <a:blip r:embed="rId3" cstate="print"/>
          <a:srcRect/>
          <a:stretch>
            <a:fillRect/>
          </a:stretch>
        </p:blipFill>
        <p:spPr bwMode="auto">
          <a:xfrm>
            <a:off x="457201" y="6137364"/>
            <a:ext cx="1600200" cy="647192"/>
          </a:xfrm>
          <a:prstGeom prst="rect">
            <a:avLst/>
          </a:prstGeom>
          <a:noFill/>
          <a:ln w="9525">
            <a:noFill/>
            <a:miter lim="800000"/>
            <a:headEnd/>
            <a:tailEnd/>
          </a:ln>
        </p:spPr>
      </p:pic>
      <p:pic>
        <p:nvPicPr>
          <p:cNvPr id="7" name="Picture 6">
            <a:extLst>
              <a:ext uri="{FF2B5EF4-FFF2-40B4-BE49-F238E27FC236}">
                <a16:creationId xmlns:a16="http://schemas.microsoft.com/office/drawing/2014/main" id="{6527803F-0D45-4E1B-957A-AA13132BA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B6E9-954F-4C7F-8C9F-F619C980809C}"/>
              </a:ext>
            </a:extLst>
          </p:cNvPr>
          <p:cNvSpPr>
            <a:spLocks noGrp="1"/>
          </p:cNvSpPr>
          <p:nvPr>
            <p:ph type="title"/>
          </p:nvPr>
        </p:nvSpPr>
        <p:spPr>
          <a:xfrm>
            <a:off x="533400" y="184834"/>
            <a:ext cx="7886700" cy="928415"/>
          </a:xfrm>
        </p:spPr>
        <p:txBody>
          <a:bodyPr/>
          <a:lstStyle/>
          <a:p>
            <a:r>
              <a:rPr lang="fr-FR" b="1" dirty="0"/>
              <a:t>Situation sanitaire dans le pays X</a:t>
            </a:r>
          </a:p>
        </p:txBody>
      </p:sp>
      <p:sp>
        <p:nvSpPr>
          <p:cNvPr id="3" name="Content Placeholder 2">
            <a:extLst>
              <a:ext uri="{FF2B5EF4-FFF2-40B4-BE49-F238E27FC236}">
                <a16:creationId xmlns:a16="http://schemas.microsoft.com/office/drawing/2014/main" id="{8E4E44A5-3B6F-401E-81BE-CD126980D608}"/>
              </a:ext>
            </a:extLst>
          </p:cNvPr>
          <p:cNvSpPr>
            <a:spLocks noGrp="1"/>
          </p:cNvSpPr>
          <p:nvPr>
            <p:ph idx="1"/>
          </p:nvPr>
        </p:nvSpPr>
        <p:spPr>
          <a:xfrm>
            <a:off x="194823" y="1113249"/>
            <a:ext cx="4410307" cy="5441796"/>
          </a:xfrm>
        </p:spPr>
        <p:txBody>
          <a:bodyPr>
            <a:normAutofit fontScale="70000" lnSpcReduction="20000"/>
          </a:bodyPr>
          <a:lstStyle/>
          <a:p>
            <a:r>
              <a:rPr lang="fr-FR" dirty="0"/>
              <a:t>INDICATEURS DE SANTÉ CLÉS</a:t>
            </a:r>
          </a:p>
          <a:p>
            <a:pPr lvl="1"/>
            <a:r>
              <a:rPr lang="fr-FR" dirty="0"/>
              <a:t>Taux brut de mortalité (Crude Death Rate, CDR)</a:t>
            </a:r>
          </a:p>
          <a:p>
            <a:pPr lvl="1"/>
            <a:r>
              <a:rPr lang="fr-FR" dirty="0"/>
              <a:t>Taux de mortalité des moins de cinq ans (U5DR)</a:t>
            </a:r>
            <a:endParaRPr lang="en-US" sz="400" dirty="0"/>
          </a:p>
          <a:p>
            <a:pPr lvl="1"/>
            <a:r>
              <a:rPr lang="fr-FR" dirty="0"/>
              <a:t>Petit poids de naissance</a:t>
            </a:r>
          </a:p>
          <a:p>
            <a:pPr lvl="1"/>
            <a:r>
              <a:rPr lang="fr-FR" dirty="0"/>
              <a:t>Taux de fécondité</a:t>
            </a:r>
          </a:p>
          <a:p>
            <a:r>
              <a:rPr lang="fr-FR" dirty="0"/>
              <a:t>MALADIES</a:t>
            </a:r>
          </a:p>
          <a:p>
            <a:pPr lvl="1"/>
            <a:r>
              <a:rPr lang="fr-FR" dirty="0" err="1"/>
              <a:t>Diarrhée</a:t>
            </a:r>
          </a:p>
          <a:p>
            <a:pPr lvl="1"/>
            <a:r>
              <a:rPr lang="fr-FR" dirty="0"/>
              <a:t>Dysenterie</a:t>
            </a:r>
          </a:p>
          <a:p>
            <a:pPr lvl="1"/>
            <a:r>
              <a:rPr lang="fr-FR" dirty="0"/>
              <a:t>Paludisme / fièvre</a:t>
            </a:r>
          </a:p>
          <a:p>
            <a:pPr lvl="1"/>
            <a:r>
              <a:rPr lang="fr-FR" dirty="0"/>
              <a:t>Infection respiratoire aiguë (IRA)</a:t>
            </a:r>
          </a:p>
          <a:p>
            <a:pPr lvl="1"/>
            <a:r>
              <a:rPr lang="fr-FR" dirty="0"/>
              <a:t>Prévalence du VIH /sida</a:t>
            </a:r>
          </a:p>
          <a:p>
            <a:pPr lvl="1"/>
            <a:r>
              <a:rPr lang="fr-FR" dirty="0"/>
              <a:t>Diarrhée aqueuse aiguë ou choléra</a:t>
            </a:r>
          </a:p>
          <a:p>
            <a:pPr lvl="1"/>
            <a:r>
              <a:rPr lang="fr-FR" dirty="0"/>
              <a:t>Rougeole</a:t>
            </a:r>
          </a:p>
        </p:txBody>
      </p:sp>
      <p:sp>
        <p:nvSpPr>
          <p:cNvPr id="4" name="Content Placeholder 2">
            <a:extLst>
              <a:ext uri="{FF2B5EF4-FFF2-40B4-BE49-F238E27FC236}">
                <a16:creationId xmlns:a16="http://schemas.microsoft.com/office/drawing/2014/main" id="{E03D6353-27D3-4705-938A-4CCD1544E586}"/>
              </a:ext>
            </a:extLst>
          </p:cNvPr>
          <p:cNvSpPr txBox="1">
            <a:spLocks/>
          </p:cNvSpPr>
          <p:nvPr/>
        </p:nvSpPr>
        <p:spPr>
          <a:xfrm>
            <a:off x="4800601" y="1072410"/>
            <a:ext cx="4272856" cy="578559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SERVICES DE SANTÉ ET ENVIRONNEMENT INSALUBRE</a:t>
            </a:r>
            <a:endParaRPr lang="en-US" dirty="0"/>
          </a:p>
          <a:p>
            <a:pPr lvl="1"/>
            <a:r>
              <a:rPr lang="fr-FR" dirty="0"/>
              <a:t>Couverture vaccinale de routine contre la rougeole</a:t>
            </a:r>
          </a:p>
          <a:p>
            <a:pPr lvl="1"/>
            <a:r>
              <a:rPr lang="fr-FR" dirty="0"/>
              <a:t>Couverture vaccinale de routine  contre la poliomyélite</a:t>
            </a:r>
          </a:p>
          <a:p>
            <a:pPr lvl="1"/>
            <a:r>
              <a:rPr lang="fr-FR" dirty="0"/>
              <a:t>Taux de couverture de la </a:t>
            </a:r>
            <a:r>
              <a:rPr lang="fr-FR" dirty="0" err="1"/>
              <a:t>supplémentation</a:t>
            </a:r>
            <a:r>
              <a:rPr lang="fr-FR" dirty="0"/>
              <a:t> de routine en vitamine A</a:t>
            </a:r>
          </a:p>
          <a:p>
            <a:pPr lvl="1"/>
            <a:r>
              <a:rPr lang="fr-FR" dirty="0"/>
              <a:t>Taux de couverture des campagnes de vaccination contre la rougeole</a:t>
            </a:r>
          </a:p>
          <a:p>
            <a:pPr lvl="1"/>
            <a:r>
              <a:rPr lang="fr-FR" dirty="0"/>
              <a:t>Taux de couverture des campagnes de vaccination contre la poliomyélite</a:t>
            </a:r>
          </a:p>
          <a:p>
            <a:pPr lvl="1"/>
            <a:r>
              <a:rPr lang="fr-FR" dirty="0"/>
              <a:t>Campagne de </a:t>
            </a:r>
            <a:r>
              <a:rPr lang="fr-FR" dirty="0" err="1"/>
              <a:t>supplémentation</a:t>
            </a:r>
            <a:r>
              <a:rPr lang="fr-FR" dirty="0"/>
              <a:t> en vitamine A</a:t>
            </a:r>
          </a:p>
          <a:p>
            <a:pPr lvl="1"/>
            <a:r>
              <a:rPr lang="fr-FR" dirty="0"/>
              <a:t>Couverture vaccinale contre la rougeole provenant des enquêtes</a:t>
            </a:r>
          </a:p>
          <a:p>
            <a:pPr lvl="1"/>
            <a:r>
              <a:rPr lang="fr-FR" dirty="0"/>
              <a:t>Couverture vaccinale contre la poliomyélite provenant des enquêtes</a:t>
            </a:r>
          </a:p>
          <a:p>
            <a:pPr lvl="1"/>
            <a:r>
              <a:rPr lang="fr-FR" dirty="0"/>
              <a:t>Couverture de la </a:t>
            </a:r>
            <a:r>
              <a:rPr lang="fr-FR" dirty="0" err="1"/>
              <a:t>supplémentation</a:t>
            </a:r>
            <a:r>
              <a:rPr lang="fr-FR" dirty="0"/>
              <a:t> en vitamine A provenant des enquêtes</a:t>
            </a:r>
          </a:p>
          <a:p>
            <a:pPr lvl="1"/>
            <a:r>
              <a:rPr lang="fr-FR" dirty="0"/>
              <a:t>Taux de couverture de tous les vaccins de base provenant des enquêtes</a:t>
            </a:r>
          </a:p>
          <a:p>
            <a:pPr lvl="1"/>
            <a:r>
              <a:rPr lang="fr-FR" dirty="0"/>
              <a:t>Accouchement assisté par un personnel qualifié</a:t>
            </a:r>
          </a:p>
          <a:p>
            <a:pPr lvl="1"/>
            <a:r>
              <a:rPr lang="fr-FR" dirty="0"/>
              <a:t>Comportement de recours aux soins  </a:t>
            </a:r>
          </a:p>
          <a:p>
            <a:endParaRPr lang="en-US" dirty="0"/>
          </a:p>
          <a:p>
            <a:endParaRPr lang="en-US" dirty="0"/>
          </a:p>
          <a:p>
            <a:endParaRPr lang="en-US" dirty="0">
              <a:solidFill>
                <a:srgbClr val="FF0000"/>
              </a:solidFill>
            </a:endParaRPr>
          </a:p>
        </p:txBody>
      </p:sp>
      <p:sp>
        <p:nvSpPr>
          <p:cNvPr id="5" name="Rectangle 4">
            <a:extLst>
              <a:ext uri="{FF2B5EF4-FFF2-40B4-BE49-F238E27FC236}">
                <a16:creationId xmlns:a16="http://schemas.microsoft.com/office/drawing/2014/main" id="{DE3A5530-C1F1-4B00-AADD-2619F4E88E48}"/>
              </a:ext>
            </a:extLst>
          </p:cNvPr>
          <p:cNvSpPr/>
          <p:nvPr/>
        </p:nvSpPr>
        <p:spPr>
          <a:xfrm>
            <a:off x="789372" y="1905000"/>
            <a:ext cx="7886700" cy="2286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Doit être adapté avant la formation !</a:t>
            </a:r>
            <a:endParaRPr lang="en-GB" sz="3200" b="1" dirty="0"/>
          </a:p>
        </p:txBody>
      </p:sp>
      <p:pic>
        <p:nvPicPr>
          <p:cNvPr id="8" name="Picture 2">
            <a:extLst>
              <a:ext uri="{FF2B5EF4-FFF2-40B4-BE49-F238E27FC236}">
                <a16:creationId xmlns:a16="http://schemas.microsoft.com/office/drawing/2014/main" id="{17D8A3BA-590E-4A9C-A47F-8D58D01AF23E}"/>
              </a:ext>
            </a:extLst>
          </p:cNvPr>
          <p:cNvPicPr>
            <a:picLocks noChangeAspect="1" noChangeArrowheads="1"/>
          </p:cNvPicPr>
          <p:nvPr/>
        </p:nvPicPr>
        <p:blipFill>
          <a:blip r:embed="rId3" cstate="print"/>
          <a:srcRect/>
          <a:stretch>
            <a:fillRect/>
          </a:stretch>
        </p:blipFill>
        <p:spPr bwMode="auto">
          <a:xfrm>
            <a:off x="67231" y="6223369"/>
            <a:ext cx="1600200" cy="647192"/>
          </a:xfrm>
          <a:prstGeom prst="rect">
            <a:avLst/>
          </a:prstGeom>
          <a:noFill/>
          <a:ln w="9525">
            <a:noFill/>
            <a:miter lim="800000"/>
            <a:headEnd/>
            <a:tailEnd/>
          </a:ln>
        </p:spPr>
      </p:pic>
      <p:pic>
        <p:nvPicPr>
          <p:cNvPr id="9" name="Picture 8">
            <a:extLst>
              <a:ext uri="{FF2B5EF4-FFF2-40B4-BE49-F238E27FC236}">
                <a16:creationId xmlns:a16="http://schemas.microsoft.com/office/drawing/2014/main" id="{F73699C8-7132-4471-BC84-3692FF9A1E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347649"/>
            <a:ext cx="2079821" cy="510351"/>
          </a:xfrm>
          <a:prstGeom prst="rect">
            <a:avLst/>
          </a:prstGeom>
        </p:spPr>
      </p:pic>
    </p:spTree>
    <p:extLst>
      <p:ext uri="{BB962C8B-B14F-4D97-AF65-F5344CB8AC3E}">
        <p14:creationId xmlns:p14="http://schemas.microsoft.com/office/powerpoint/2010/main" val="293533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138E-160F-4A3C-9BF6-A0919E2FCA4B}"/>
              </a:ext>
            </a:extLst>
          </p:cNvPr>
          <p:cNvSpPr>
            <a:spLocks noGrp="1"/>
          </p:cNvSpPr>
          <p:nvPr>
            <p:ph type="title"/>
          </p:nvPr>
        </p:nvSpPr>
        <p:spPr>
          <a:xfrm>
            <a:off x="457200" y="274638"/>
            <a:ext cx="8229600" cy="868362"/>
          </a:xfrm>
        </p:spPr>
        <p:txBody>
          <a:bodyPr/>
          <a:lstStyle/>
          <a:p>
            <a:r>
              <a:rPr lang="fr-FR" b="1" dirty="0"/>
              <a:t>La réponse en Santé dans la pays X</a:t>
            </a:r>
          </a:p>
        </p:txBody>
      </p:sp>
      <p:sp>
        <p:nvSpPr>
          <p:cNvPr id="3" name="Content Placeholder 2">
            <a:extLst>
              <a:ext uri="{FF2B5EF4-FFF2-40B4-BE49-F238E27FC236}">
                <a16:creationId xmlns:a16="http://schemas.microsoft.com/office/drawing/2014/main" id="{8F99D7EB-C0EA-4359-9CF1-7F5D432E2054}"/>
              </a:ext>
            </a:extLst>
          </p:cNvPr>
          <p:cNvSpPr>
            <a:spLocks noGrp="1"/>
          </p:cNvSpPr>
          <p:nvPr>
            <p:ph idx="1"/>
          </p:nvPr>
        </p:nvSpPr>
        <p:spPr>
          <a:xfrm>
            <a:off x="381000" y="1066800"/>
            <a:ext cx="8229600" cy="5105400"/>
          </a:xfrm>
        </p:spPr>
        <p:txBody>
          <a:bodyPr>
            <a:noAutofit/>
          </a:bodyPr>
          <a:lstStyle/>
          <a:p>
            <a:pPr marL="0" indent="0">
              <a:buNone/>
            </a:pPr>
            <a:r>
              <a:rPr lang="fr-FR" sz="1400" b="1" dirty="0"/>
              <a:t>Au niveau des ménages</a:t>
            </a:r>
          </a:p>
          <a:p>
            <a:r>
              <a:rPr lang="fr-FR" sz="1400" dirty="0"/>
              <a:t>IEC (information, éducation et communication) par le biais de visites à domicile des volontaires de santé communautaires, accouchements normaux par des sages-femmes de village et référencement.</a:t>
            </a:r>
          </a:p>
          <a:p>
            <a:pPr marL="0" indent="0">
              <a:buNone/>
            </a:pPr>
            <a:r>
              <a:rPr lang="fr-FR" sz="1400" b="1" dirty="0"/>
              <a:t>Au niveau communautaire</a:t>
            </a:r>
          </a:p>
          <a:p>
            <a:r>
              <a:rPr lang="fr-FR" sz="1400" dirty="0"/>
              <a:t>Soins curatifs limités, IEC (information, éducation et communication), Planification Familiale (préservatifs) à travers les agents de santé communautaires.</a:t>
            </a:r>
          </a:p>
          <a:p>
            <a:r>
              <a:rPr lang="fr-FR" sz="1400" dirty="0"/>
              <a:t>Soins curatifs limités, notamment PCIME (prise en charge intégrée des maladies de l'enfant), ANC / PNC (soins pré et post-nataux), PEV (Programme élargi de vaccination), PF (méthodes à courte durée d'action), IEC via des équipes mobiles.</a:t>
            </a:r>
          </a:p>
          <a:p>
            <a:pPr marL="0" indent="0">
              <a:buNone/>
            </a:pPr>
            <a:r>
              <a:rPr lang="fr-FR" sz="1400" b="1" dirty="0"/>
              <a:t>Au niveau des soins de santé primaires (SSP)</a:t>
            </a:r>
          </a:p>
          <a:p>
            <a:r>
              <a:rPr lang="fr-FR" sz="1400" b="1" dirty="0"/>
              <a:t>Unité de santé: </a:t>
            </a:r>
            <a:r>
              <a:rPr lang="fr-FR" sz="1400" dirty="0"/>
              <a:t>soins curatifs limités, y compris PCIME, ANC / PNC, PEV, PF (méthodes à courte durée d'action), IEC. Comble les lacunes dans les prescriptions en matière de maladies non transmissibles (MNT)</a:t>
            </a:r>
          </a:p>
          <a:p>
            <a:r>
              <a:rPr lang="fr-FR" sz="1400" b="1" dirty="0"/>
              <a:t>Centre de santé</a:t>
            </a:r>
            <a:r>
              <a:rPr lang="fr-FR" sz="1400" dirty="0"/>
              <a:t>: soins curatifs (service ambulatoire), y compris PCIME, tuberculose et autres, ANC / PNC, PF, PEV, gestion des MNT, accouchements normaux dans des établissements sélectionnés, soins néonataux essentiels et services de laboratoire / d’investigation de base.</a:t>
            </a:r>
          </a:p>
          <a:p>
            <a:pPr marL="0" indent="0">
              <a:buNone/>
            </a:pPr>
            <a:r>
              <a:rPr lang="fr-FR" sz="1400" b="1" dirty="0"/>
              <a:t>Au niveau de soins de santé secondaires :</a:t>
            </a:r>
          </a:p>
          <a:p>
            <a:r>
              <a:rPr lang="fr-FR" sz="1400" dirty="0"/>
              <a:t>Soins curatifs, comprenant hospitalisation et ambulatoire. Traumatologie d'urgence 24h / 24. PCIME, tuberculose, MNT. ANC / PNC, accouchements normaux et compliqués.</a:t>
            </a:r>
          </a:p>
          <a:p>
            <a:r>
              <a:rPr lang="fr-FR" sz="1400" dirty="0"/>
              <a:t>Soins obstétricaux et néonataux d’urgence de base (BEmONC), soins obstétricaux et néonataux d’urgence complets </a:t>
            </a:r>
            <a:r>
              <a:rPr lang="en-US" sz="1400" dirty="0"/>
              <a:t>(</a:t>
            </a:r>
            <a:r>
              <a:rPr lang="en-US" sz="1400" dirty="0" err="1"/>
              <a:t>CEmONC</a:t>
            </a:r>
            <a:r>
              <a:rPr lang="en-US" sz="1400" dirty="0"/>
              <a:t>)</a:t>
            </a:r>
            <a:r>
              <a:rPr lang="fr-FR" sz="1400" dirty="0"/>
              <a:t>, soins néonataux essentiels, prise en charge des nouveau-nés et des malades présentant un petit poids de naissance. Services de laboratoire et de radiologie.</a:t>
            </a:r>
            <a:endParaRPr lang="en-US" sz="1400" dirty="0"/>
          </a:p>
        </p:txBody>
      </p:sp>
      <p:sp>
        <p:nvSpPr>
          <p:cNvPr id="4" name="Rectangle 3">
            <a:extLst>
              <a:ext uri="{FF2B5EF4-FFF2-40B4-BE49-F238E27FC236}">
                <a16:creationId xmlns:a16="http://schemas.microsoft.com/office/drawing/2014/main" id="{7B483DDA-C99E-4736-B529-7F4EB59D7484}"/>
              </a:ext>
            </a:extLst>
          </p:cNvPr>
          <p:cNvSpPr/>
          <p:nvPr/>
        </p:nvSpPr>
        <p:spPr>
          <a:xfrm>
            <a:off x="628650" y="2209800"/>
            <a:ext cx="7886700" cy="2286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Doit être adapté avant la formation !</a:t>
            </a:r>
            <a:endParaRPr lang="en-GB" sz="3200" b="1" dirty="0"/>
          </a:p>
        </p:txBody>
      </p:sp>
      <p:pic>
        <p:nvPicPr>
          <p:cNvPr id="5" name="Picture 2">
            <a:extLst>
              <a:ext uri="{FF2B5EF4-FFF2-40B4-BE49-F238E27FC236}">
                <a16:creationId xmlns:a16="http://schemas.microsoft.com/office/drawing/2014/main" id="{46100E06-0767-440B-BFB9-7A19A045F9BA}"/>
              </a:ext>
            </a:extLst>
          </p:cNvPr>
          <p:cNvPicPr>
            <a:picLocks noChangeAspect="1" noChangeArrowheads="1"/>
          </p:cNvPicPr>
          <p:nvPr/>
        </p:nvPicPr>
        <p:blipFill>
          <a:blip r:embed="rId3" cstate="print"/>
          <a:srcRect/>
          <a:stretch>
            <a:fillRect/>
          </a:stretch>
        </p:blipFill>
        <p:spPr bwMode="auto">
          <a:xfrm>
            <a:off x="457201" y="6324600"/>
            <a:ext cx="1137254" cy="459956"/>
          </a:xfrm>
          <a:prstGeom prst="rect">
            <a:avLst/>
          </a:prstGeom>
          <a:noFill/>
          <a:ln w="9525">
            <a:noFill/>
            <a:miter lim="800000"/>
            <a:headEnd/>
            <a:tailEnd/>
          </a:ln>
        </p:spPr>
      </p:pic>
      <p:pic>
        <p:nvPicPr>
          <p:cNvPr id="6" name="Picture 5">
            <a:extLst>
              <a:ext uri="{FF2B5EF4-FFF2-40B4-BE49-F238E27FC236}">
                <a16:creationId xmlns:a16="http://schemas.microsoft.com/office/drawing/2014/main" id="{0C5EF8D3-EE2F-48F1-A2E3-488331A43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3470" y="6324600"/>
            <a:ext cx="1553388" cy="381174"/>
          </a:xfrm>
          <a:prstGeom prst="rect">
            <a:avLst/>
          </a:prstGeom>
        </p:spPr>
      </p:pic>
    </p:spTree>
    <p:extLst>
      <p:ext uri="{BB962C8B-B14F-4D97-AF65-F5344CB8AC3E}">
        <p14:creationId xmlns:p14="http://schemas.microsoft.com/office/powerpoint/2010/main" val="167375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noFill/>
          </a:ln>
        </p:spPr>
        <p:txBody>
          <a:bodyPr>
            <a:normAutofit/>
          </a:bodyPr>
          <a:lstStyle/>
          <a:p>
            <a:r>
              <a:rPr lang="fr-FR" b="1" dirty="0"/>
              <a:t>Améliorer la nutrition par la santé</a:t>
            </a:r>
          </a:p>
        </p:txBody>
      </p:sp>
      <p:sp>
        <p:nvSpPr>
          <p:cNvPr id="3" name="Content Placeholder 2"/>
          <p:cNvSpPr>
            <a:spLocks noGrp="1"/>
          </p:cNvSpPr>
          <p:nvPr>
            <p:ph idx="1"/>
          </p:nvPr>
        </p:nvSpPr>
        <p:spPr>
          <a:xfrm>
            <a:off x="457200" y="1133925"/>
            <a:ext cx="8229600" cy="5257800"/>
          </a:xfrm>
          <a:ln>
            <a:noFill/>
          </a:ln>
        </p:spPr>
        <p:txBody>
          <a:bodyPr>
            <a:normAutofit fontScale="77500" lnSpcReduction="20000"/>
          </a:bodyPr>
          <a:lstStyle/>
          <a:p>
            <a:pPr marL="0">
              <a:buNone/>
            </a:pPr>
            <a:r>
              <a:rPr lang="fr-FR" dirty="0"/>
              <a:t>Objectifs prioritaires pour améliorer la nutrition à travers le secteur de la santé :</a:t>
            </a:r>
          </a:p>
          <a:p>
            <a:pPr>
              <a:buFont typeface="Wingdings" pitchFamily="2" charset="2"/>
              <a:buChar char="§"/>
            </a:pPr>
            <a:r>
              <a:rPr lang="fr-FR" dirty="0"/>
              <a:t>Réduire les carences en micronutriments.</a:t>
            </a:r>
          </a:p>
          <a:p>
            <a:pPr>
              <a:buFont typeface="Wingdings" pitchFamily="2" charset="2"/>
              <a:buChar char="§"/>
            </a:pPr>
            <a:r>
              <a:rPr lang="fr-FR" dirty="0"/>
              <a:t>Réduire l'anémie chez les femmes enceintes et allaitantes et les enfants âgés de 0 à 24 mois.</a:t>
            </a:r>
          </a:p>
          <a:p>
            <a:pPr>
              <a:buFont typeface="Wingdings" pitchFamily="2" charset="2"/>
              <a:buChar char="§"/>
            </a:pPr>
            <a:r>
              <a:rPr lang="fr-FR" dirty="0"/>
              <a:t>Promouvoir de bonnes pratiques en matière d'alimentation et de soins nutritionnels, y compris l'allaitement exclusif pendant les 6 premiers mois de la vie.</a:t>
            </a:r>
          </a:p>
          <a:p>
            <a:pPr>
              <a:buFont typeface="Wingdings" pitchFamily="2" charset="2"/>
              <a:buChar char="§"/>
            </a:pPr>
            <a:r>
              <a:rPr lang="fr-FR" dirty="0"/>
              <a:t>Traiter et prévenir les maladies.</a:t>
            </a:r>
          </a:p>
          <a:p>
            <a:pPr>
              <a:buFont typeface="Wingdings" pitchFamily="2" charset="2"/>
              <a:buChar char="§"/>
            </a:pPr>
            <a:r>
              <a:rPr lang="fr-FR" dirty="0"/>
              <a:t>Réduire la prévalence des petits poids de naissance.</a:t>
            </a:r>
          </a:p>
          <a:p>
            <a:pPr>
              <a:buFont typeface="Wingdings" pitchFamily="2" charset="2"/>
              <a:buChar char="§"/>
            </a:pPr>
            <a:r>
              <a:rPr lang="fr-FR" dirty="0"/>
              <a:t>Améliorer la santé reproductive et la planification familiale</a:t>
            </a:r>
          </a:p>
          <a:p>
            <a:pPr>
              <a:buFont typeface="Wingdings" pitchFamily="2" charset="2"/>
              <a:buChar char="§"/>
            </a:pPr>
            <a:r>
              <a:rPr lang="fr-FR" dirty="0"/>
              <a:t>Traiter la malnutrition aiguë modérée et sévère chez les enfants. </a:t>
            </a:r>
          </a:p>
          <a:p>
            <a:endParaRPr lang="en-US" dirty="0"/>
          </a:p>
        </p:txBody>
      </p:sp>
      <p:sp>
        <p:nvSpPr>
          <p:cNvPr id="4" name="TextBox 3">
            <a:extLst>
              <a:ext uri="{FF2B5EF4-FFF2-40B4-BE49-F238E27FC236}">
                <a16:creationId xmlns:a16="http://schemas.microsoft.com/office/drawing/2014/main" id="{2104649A-0548-4A89-84A3-100916AA825F}"/>
              </a:ext>
            </a:extLst>
          </p:cNvPr>
          <p:cNvSpPr txBox="1"/>
          <p:nvPr/>
        </p:nvSpPr>
        <p:spPr>
          <a:xfrm>
            <a:off x="4038600" y="5786815"/>
            <a:ext cx="3864969" cy="369332"/>
          </a:xfrm>
          <a:prstGeom prst="rect">
            <a:avLst/>
          </a:prstGeom>
          <a:noFill/>
        </p:spPr>
        <p:txBody>
          <a:bodyPr wrap="none" rtlCol="0">
            <a:spAutoFit/>
          </a:bodyPr>
          <a:lstStyle/>
          <a:p>
            <a:r>
              <a:rPr lang="fr-FR" dirty="0"/>
              <a:t>Proposé par le Groupe de la Banque mondiale (2013)</a:t>
            </a:r>
            <a:endParaRPr lang="en-GB" dirty="0"/>
          </a:p>
        </p:txBody>
      </p:sp>
      <p:pic>
        <p:nvPicPr>
          <p:cNvPr id="5" name="Picture 2">
            <a:extLst>
              <a:ext uri="{FF2B5EF4-FFF2-40B4-BE49-F238E27FC236}">
                <a16:creationId xmlns:a16="http://schemas.microsoft.com/office/drawing/2014/main" id="{069FB255-9574-45EE-BF1E-EB9E357B4C95}"/>
              </a:ext>
            </a:extLst>
          </p:cNvPr>
          <p:cNvPicPr>
            <a:picLocks noChangeAspect="1" noChangeArrowheads="1"/>
          </p:cNvPicPr>
          <p:nvPr/>
        </p:nvPicPr>
        <p:blipFill>
          <a:blip r:embed="rId3" cstate="print"/>
          <a:srcRect/>
          <a:stretch>
            <a:fillRect/>
          </a:stretch>
        </p:blipFill>
        <p:spPr bwMode="auto">
          <a:xfrm>
            <a:off x="457200" y="6077366"/>
            <a:ext cx="1748547" cy="707190"/>
          </a:xfrm>
          <a:prstGeom prst="rect">
            <a:avLst/>
          </a:prstGeom>
          <a:noFill/>
          <a:ln w="9525">
            <a:noFill/>
            <a:miter lim="800000"/>
            <a:headEnd/>
            <a:tailEnd/>
          </a:ln>
        </p:spPr>
      </p:pic>
      <p:pic>
        <p:nvPicPr>
          <p:cNvPr id="6" name="Picture 5">
            <a:extLst>
              <a:ext uri="{FF2B5EF4-FFF2-40B4-BE49-F238E27FC236}">
                <a16:creationId xmlns:a16="http://schemas.microsoft.com/office/drawing/2014/main" id="{F278BB3A-8A59-4A81-BF3E-E7DFB9599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6978" y="6156147"/>
            <a:ext cx="2239880" cy="549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2E3B-9645-4D6E-954A-84800BF2C8EF}"/>
              </a:ext>
            </a:extLst>
          </p:cNvPr>
          <p:cNvSpPr>
            <a:spLocks noGrp="1"/>
          </p:cNvSpPr>
          <p:nvPr>
            <p:ph type="title"/>
          </p:nvPr>
        </p:nvSpPr>
        <p:spPr/>
        <p:txBody>
          <a:bodyPr>
            <a:normAutofit fontScale="90000"/>
          </a:bodyPr>
          <a:lstStyle/>
          <a:p>
            <a:r>
              <a:rPr lang="fr-FR" b="1" dirty="0">
                <a:cs typeface="Calibri"/>
              </a:rPr>
              <a:t>Tâche</a:t>
            </a:r>
            <a:r>
              <a:rPr lang="sr-Latn-RS" b="1" dirty="0">
                <a:cs typeface="Calibri"/>
              </a:rPr>
              <a:t> </a:t>
            </a:r>
            <a:r>
              <a:rPr lang="fr-FR" b="1" dirty="0">
                <a:cs typeface="Calibri"/>
              </a:rPr>
              <a:t>: Intégration de la santé et de la nutrition</a:t>
            </a:r>
            <a:endParaRPr lang="en-US" b="1" dirty="0">
              <a:cs typeface="Calibri"/>
            </a:endParaRPr>
          </a:p>
        </p:txBody>
      </p:sp>
      <p:sp>
        <p:nvSpPr>
          <p:cNvPr id="3" name="Content Placeholder 2">
            <a:extLst>
              <a:ext uri="{FF2B5EF4-FFF2-40B4-BE49-F238E27FC236}">
                <a16:creationId xmlns:a16="http://schemas.microsoft.com/office/drawing/2014/main" id="{53E22A92-BA92-4FF9-A35B-D0E25DB148AF}"/>
              </a:ext>
            </a:extLst>
          </p:cNvPr>
          <p:cNvSpPr>
            <a:spLocks noGrp="1"/>
          </p:cNvSpPr>
          <p:nvPr>
            <p:ph idx="1"/>
          </p:nvPr>
        </p:nvSpPr>
        <p:spPr>
          <a:xfrm>
            <a:off x="457200" y="1600201"/>
            <a:ext cx="8229600" cy="2971800"/>
          </a:xfrm>
        </p:spPr>
        <p:txBody>
          <a:bodyPr vert="horz" lIns="91440" tIns="45720" rIns="91440" bIns="45720" rtlCol="0" anchor="t">
            <a:normAutofit/>
          </a:bodyPr>
          <a:lstStyle/>
          <a:p>
            <a:r>
              <a:rPr lang="fr-FR" dirty="0"/>
              <a:t>Discutez de la manière d’intégrer la santé et la nutrition. Utilisez des exemples pour illustrer vos idées si possible. Préparez un tableau à feuilles mobiles pour présenter vos résultats au reste du groupe.</a:t>
            </a:r>
            <a:endParaRPr lang="en-US" dirty="0">
              <a:cs typeface="Calibri"/>
            </a:endParaRPr>
          </a:p>
        </p:txBody>
      </p:sp>
      <p:pic>
        <p:nvPicPr>
          <p:cNvPr id="4" name="Picture 2">
            <a:extLst>
              <a:ext uri="{FF2B5EF4-FFF2-40B4-BE49-F238E27FC236}">
                <a16:creationId xmlns:a16="http://schemas.microsoft.com/office/drawing/2014/main" id="{8C37C50A-B018-4D14-9DE1-F8F19869CED2}"/>
              </a:ext>
            </a:extLst>
          </p:cNvPr>
          <p:cNvPicPr>
            <a:picLocks noChangeAspect="1" noChangeArrowheads="1"/>
          </p:cNvPicPr>
          <p:nvPr/>
        </p:nvPicPr>
        <p:blipFill>
          <a:blip r:embed="rId3" cstate="print"/>
          <a:srcRect/>
          <a:stretch>
            <a:fillRect/>
          </a:stretch>
        </p:blipFill>
        <p:spPr bwMode="auto">
          <a:xfrm>
            <a:off x="457201" y="6137364"/>
            <a:ext cx="1600200" cy="647192"/>
          </a:xfrm>
          <a:prstGeom prst="rect">
            <a:avLst/>
          </a:prstGeom>
          <a:noFill/>
          <a:ln w="9525">
            <a:noFill/>
            <a:miter lim="800000"/>
            <a:headEnd/>
            <a:tailEnd/>
          </a:ln>
        </p:spPr>
      </p:pic>
      <p:pic>
        <p:nvPicPr>
          <p:cNvPr id="5" name="Picture 4">
            <a:extLst>
              <a:ext uri="{FF2B5EF4-FFF2-40B4-BE49-F238E27FC236}">
                <a16:creationId xmlns:a16="http://schemas.microsoft.com/office/drawing/2014/main" id="{00015B79-3AB5-4680-ADB9-670AE594AD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extLst>
      <p:ext uri="{BB962C8B-B14F-4D97-AF65-F5344CB8AC3E}">
        <p14:creationId xmlns:p14="http://schemas.microsoft.com/office/powerpoint/2010/main" val="152345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a:ln>
            <a:noFill/>
          </a:ln>
        </p:spPr>
        <p:txBody>
          <a:bodyPr>
            <a:normAutofit fontScale="90000"/>
          </a:bodyPr>
          <a:lstStyle/>
          <a:p>
            <a:r>
              <a:rPr lang="fr-FR" b="1" dirty="0"/>
              <a:t>Paquet minimum d'interventions - niveau ménage</a:t>
            </a:r>
            <a:endParaRPr lang="en-US" b="1" dirty="0"/>
          </a:p>
        </p:txBody>
      </p:sp>
      <p:sp>
        <p:nvSpPr>
          <p:cNvPr id="3" name="Content Placeholder 2"/>
          <p:cNvSpPr>
            <a:spLocks noGrp="1"/>
          </p:cNvSpPr>
          <p:nvPr>
            <p:ph idx="1"/>
          </p:nvPr>
        </p:nvSpPr>
        <p:spPr>
          <a:xfrm>
            <a:off x="2579914" y="1447800"/>
            <a:ext cx="6400800" cy="5410200"/>
          </a:xfrm>
          <a:ln>
            <a:noFill/>
          </a:ln>
        </p:spPr>
        <p:txBody>
          <a:bodyPr>
            <a:normAutofit fontScale="77500" lnSpcReduction="20000"/>
          </a:bodyPr>
          <a:lstStyle/>
          <a:p>
            <a:r>
              <a:rPr lang="fr-FR" sz="4000" dirty="0"/>
              <a:t>Éducation en matière de santé</a:t>
            </a:r>
          </a:p>
          <a:p>
            <a:r>
              <a:rPr lang="fr-FR" sz="4000" dirty="0"/>
              <a:t>EAH</a:t>
            </a:r>
          </a:p>
          <a:p>
            <a:r>
              <a:rPr lang="fr-FR" sz="4000" dirty="0"/>
              <a:t>Prévention des maladies transmissibles et utilisation des SRO</a:t>
            </a:r>
          </a:p>
          <a:p>
            <a:r>
              <a:rPr lang="fr-FR" sz="4000" dirty="0"/>
              <a:t>Activités de promotion de la santé / de l'hygiène</a:t>
            </a:r>
          </a:p>
          <a:p>
            <a:r>
              <a:rPr lang="fr-FR" sz="4000" dirty="0"/>
              <a:t>Promotion des comportements de recours aux soins, de nutrition maternelle et infantile, etc.</a:t>
            </a:r>
          </a:p>
          <a:p>
            <a:r>
              <a:rPr lang="fr-FR" sz="4000" dirty="0"/>
              <a:t>Reconnaissance des signes de danger et remèdes immédiats</a:t>
            </a:r>
            <a:endParaRPr lang="en-US" sz="3600" dirty="0"/>
          </a:p>
          <a:p>
            <a:endParaRPr lang="en-US" dirty="0"/>
          </a:p>
          <a:p>
            <a:pPr marL="0" indent="0">
              <a:buNone/>
            </a:pPr>
            <a:endParaRPr lang="en-US" dirty="0"/>
          </a:p>
        </p:txBody>
      </p:sp>
      <p:pic>
        <p:nvPicPr>
          <p:cNvPr id="2050" name="Picture 2" descr="https://static.thenounproject.com/png/627748-200.png">
            <a:extLst>
              <a:ext uri="{FF2B5EF4-FFF2-40B4-BE49-F238E27FC236}">
                <a16:creationId xmlns:a16="http://schemas.microsoft.com/office/drawing/2014/main" id="{7F893EF7-3B21-4605-B391-351FACB4EF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86" y="2133600"/>
            <a:ext cx="2318657" cy="231865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9D59FF1-715B-49E6-8E22-7213DDC58415}"/>
              </a:ext>
            </a:extLst>
          </p:cNvPr>
          <p:cNvPicPr>
            <a:picLocks noChangeAspect="1" noChangeArrowheads="1"/>
          </p:cNvPicPr>
          <p:nvPr/>
        </p:nvPicPr>
        <p:blipFill>
          <a:blip r:embed="rId4" cstate="print"/>
          <a:srcRect/>
          <a:stretch>
            <a:fillRect/>
          </a:stretch>
        </p:blipFill>
        <p:spPr bwMode="auto">
          <a:xfrm>
            <a:off x="479623" y="6192974"/>
            <a:ext cx="1600200" cy="647192"/>
          </a:xfrm>
          <a:prstGeom prst="rect">
            <a:avLst/>
          </a:prstGeom>
          <a:noFill/>
          <a:ln w="9525">
            <a:noFill/>
            <a:miter lim="800000"/>
            <a:headEnd/>
            <a:tailEnd/>
          </a:ln>
        </p:spPr>
      </p:pic>
      <p:pic>
        <p:nvPicPr>
          <p:cNvPr id="7" name="Picture 6">
            <a:extLst>
              <a:ext uri="{FF2B5EF4-FFF2-40B4-BE49-F238E27FC236}">
                <a16:creationId xmlns:a16="http://schemas.microsoft.com/office/drawing/2014/main" id="{0F55F34F-E201-4FB9-8061-0E0C3B7710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6251033"/>
            <a:ext cx="2079821" cy="510351"/>
          </a:xfrm>
          <a:prstGeom prst="rect">
            <a:avLst/>
          </a:prstGeom>
        </p:spPr>
      </p:pic>
    </p:spTree>
    <p:extLst>
      <p:ext uri="{BB962C8B-B14F-4D97-AF65-F5344CB8AC3E}">
        <p14:creationId xmlns:p14="http://schemas.microsoft.com/office/powerpoint/2010/main" val="427479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7771" y="1497512"/>
            <a:ext cx="6607629" cy="4724400"/>
          </a:xfrm>
          <a:ln>
            <a:noFill/>
          </a:ln>
        </p:spPr>
        <p:txBody>
          <a:bodyPr>
            <a:noAutofit/>
          </a:bodyPr>
          <a:lstStyle/>
          <a:p>
            <a:r>
              <a:rPr lang="fr-FR" sz="2400" dirty="0"/>
              <a:t>Prise en charge intégrée des maladies infantiles</a:t>
            </a:r>
          </a:p>
          <a:p>
            <a:r>
              <a:rPr lang="fr-FR" sz="2400" dirty="0"/>
              <a:t>Gestion intégrée de la maladie chez l'adulte</a:t>
            </a:r>
          </a:p>
          <a:p>
            <a:r>
              <a:rPr lang="fr-FR" sz="2400" dirty="0"/>
              <a:t>Mesures sanitaires pour la prévention et le contrôle des maladies transmissibles</a:t>
            </a:r>
          </a:p>
          <a:p>
            <a:r>
              <a:rPr lang="fr-FR" sz="2400" dirty="0"/>
              <a:t>Services de santé infantile</a:t>
            </a:r>
          </a:p>
          <a:p>
            <a:r>
              <a:rPr lang="fr-FR" sz="2400" dirty="0"/>
              <a:t>Promotion de la santé en matière de santé reproductive, de santé mentale et de soutien psychosocial</a:t>
            </a:r>
          </a:p>
          <a:p>
            <a:r>
              <a:rPr lang="fr-FR" sz="2400" dirty="0"/>
              <a:t>Alimentation maternelle</a:t>
            </a:r>
          </a:p>
          <a:p>
            <a:r>
              <a:rPr lang="fr-FR" sz="2400" dirty="0"/>
              <a:t>Programme de prise en charge communautaire de la malnutrition aiguë (PCMA)</a:t>
            </a:r>
          </a:p>
        </p:txBody>
      </p:sp>
      <p:sp>
        <p:nvSpPr>
          <p:cNvPr id="5" name="Title 1"/>
          <p:cNvSpPr>
            <a:spLocks noGrp="1"/>
          </p:cNvSpPr>
          <p:nvPr>
            <p:ph type="title"/>
          </p:nvPr>
        </p:nvSpPr>
        <p:spPr>
          <a:xfrm>
            <a:off x="228600" y="228600"/>
            <a:ext cx="8686800" cy="990600"/>
          </a:xfrm>
          <a:ln>
            <a:noFill/>
          </a:ln>
        </p:spPr>
        <p:txBody>
          <a:bodyPr>
            <a:normAutofit fontScale="90000"/>
          </a:bodyPr>
          <a:lstStyle/>
          <a:p>
            <a:r>
              <a:rPr lang="fr-FR" b="1" dirty="0"/>
              <a:t>Paquet minimum d'interventions - niveau communautaire</a:t>
            </a:r>
          </a:p>
        </p:txBody>
      </p:sp>
      <p:pic>
        <p:nvPicPr>
          <p:cNvPr id="3074" name="Picture 2" descr="https://static.thenounproject.com/png/2272030-200.png">
            <a:extLst>
              <a:ext uri="{FF2B5EF4-FFF2-40B4-BE49-F238E27FC236}">
                <a16:creationId xmlns:a16="http://schemas.microsoft.com/office/drawing/2014/main" id="{7A706FAB-EC86-472B-95FC-A7E0D459B8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1" y="2209800"/>
            <a:ext cx="2057400" cy="20574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D802773-1B16-463B-8E98-E010140DBB18}"/>
              </a:ext>
            </a:extLst>
          </p:cNvPr>
          <p:cNvPicPr>
            <a:picLocks noChangeAspect="1" noChangeArrowheads="1"/>
          </p:cNvPicPr>
          <p:nvPr/>
        </p:nvPicPr>
        <p:blipFill>
          <a:blip r:embed="rId4" cstate="print"/>
          <a:srcRect/>
          <a:stretch>
            <a:fillRect/>
          </a:stretch>
        </p:blipFill>
        <p:spPr bwMode="auto">
          <a:xfrm>
            <a:off x="457201" y="6137364"/>
            <a:ext cx="1600200" cy="647192"/>
          </a:xfrm>
          <a:prstGeom prst="rect">
            <a:avLst/>
          </a:prstGeom>
          <a:noFill/>
          <a:ln w="9525">
            <a:noFill/>
            <a:miter lim="800000"/>
            <a:headEnd/>
            <a:tailEnd/>
          </a:ln>
        </p:spPr>
      </p:pic>
      <p:pic>
        <p:nvPicPr>
          <p:cNvPr id="7" name="Picture 6">
            <a:extLst>
              <a:ext uri="{FF2B5EF4-FFF2-40B4-BE49-F238E27FC236}">
                <a16:creationId xmlns:a16="http://schemas.microsoft.com/office/drawing/2014/main" id="{4A597666-6197-472A-BFAF-1FDF3312F7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extLst>
      <p:ext uri="{BB962C8B-B14F-4D97-AF65-F5344CB8AC3E}">
        <p14:creationId xmlns:p14="http://schemas.microsoft.com/office/powerpoint/2010/main" val="35023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198</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French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Trainings</TermName>
          <TermId xmlns="http://schemas.microsoft.com/office/infopath/2007/PartnerControls">e247eb15-5fb6-4a93-80cd-515db5075dba</TermId>
        </TermInfo>
      </Terms>
    </TaxKeywordTaxHTField>
    <CategoryDescription xmlns="http://schemas.microsoft.com/sharepoint.v3">MASTER GNC Packages - FR 2019 Intercluster - Day 2</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EMOPSGCCU-1435067120-19157</_dlc_DocId>
    <_dlc_DocIdUrl xmlns="5858627f-d058-4b92-9b52-677b5fd7d454">
      <Url>https://unicef.sharepoint.com/teams/EMOPS-GCCU/_layouts/15/DocIdRedir.aspx?ID=EMOPSGCCU-1435067120-19157</Url>
      <Description>EMOPSGCCU-1435067120-19157</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6FC0A46-BA79-4EEA-A239-DA549207439F}"/>
</file>

<file path=customXml/itemProps2.xml><?xml version="1.0" encoding="utf-8"?>
<ds:datastoreItem xmlns:ds="http://schemas.openxmlformats.org/officeDocument/2006/customXml" ds:itemID="{45FED8D6-0748-4134-8C1E-123C9FB32834}"/>
</file>

<file path=customXml/itemProps3.xml><?xml version="1.0" encoding="utf-8"?>
<ds:datastoreItem xmlns:ds="http://schemas.openxmlformats.org/officeDocument/2006/customXml" ds:itemID="{E4CA8ED4-05CE-493C-8928-565DAFE0AF50}"/>
</file>

<file path=customXml/itemProps4.xml><?xml version="1.0" encoding="utf-8"?>
<ds:datastoreItem xmlns:ds="http://schemas.openxmlformats.org/officeDocument/2006/customXml" ds:itemID="{6B5AA4E9-1369-4A95-9A87-3F48AA7B638C}"/>
</file>

<file path=customXml/itemProps5.xml><?xml version="1.0" encoding="utf-8"?>
<ds:datastoreItem xmlns:ds="http://schemas.openxmlformats.org/officeDocument/2006/customXml" ds:itemID="{87551A67-5C3E-4AAC-BF63-6DD48AE9F66B}"/>
</file>

<file path=customXml/itemProps6.xml><?xml version="1.0" encoding="utf-8"?>
<ds:datastoreItem xmlns:ds="http://schemas.openxmlformats.org/officeDocument/2006/customXml" ds:itemID="{8FDB0A5A-EF42-4F8A-BA7A-AF46638746F2}"/>
</file>

<file path=docProps/app.xml><?xml version="1.0" encoding="utf-8"?>
<Properties xmlns="http://schemas.openxmlformats.org/officeDocument/2006/extended-properties" xmlns:vt="http://schemas.openxmlformats.org/officeDocument/2006/docPropsVTypes">
  <TotalTime>17835</TotalTime>
  <Words>2701</Words>
  <Application>Microsoft Office PowerPoint</Application>
  <PresentationFormat>On-screen Show (4:3)</PresentationFormat>
  <Paragraphs>319</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Arial Rounded MT Bold</vt:lpstr>
      <vt:lpstr>Calibri</vt:lpstr>
      <vt:lpstr>Wingdings</vt:lpstr>
      <vt:lpstr>Office Theme</vt:lpstr>
      <vt:lpstr> Programmation intégrée </vt:lpstr>
      <vt:lpstr>Objectifs d'apprentissage:</vt:lpstr>
      <vt:lpstr>Pourquoi la santé est-elle essentielle à la nutrition ?</vt:lpstr>
      <vt:lpstr>Situation sanitaire dans le pays X</vt:lpstr>
      <vt:lpstr>La réponse en Santé dans la pays X</vt:lpstr>
      <vt:lpstr>Améliorer la nutrition par la santé</vt:lpstr>
      <vt:lpstr>Tâche : Intégration de la santé et de la nutrition</vt:lpstr>
      <vt:lpstr>Paquet minimum d'interventions - niveau ménage</vt:lpstr>
      <vt:lpstr>Paquet minimum d'interventions - niveau communautaire</vt:lpstr>
      <vt:lpstr>Paquet minimum d'interventions - niveau des soins de santé primaires</vt:lpstr>
      <vt:lpstr>Paquet minimum d'interventions - niveau des soins de santé secondaires</vt:lpstr>
      <vt:lpstr>PowerPoint Presentation</vt:lpstr>
      <vt:lpstr>Principaux messages à retenir</vt:lpstr>
      <vt:lpstr>Remerciements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dc:creator>
  <cp:keywords>Trainings; GNC</cp:keywords>
  <cp:lastModifiedBy>Gwenaelle GARNIER</cp:lastModifiedBy>
  <cp:revision>337</cp:revision>
  <cp:lastPrinted>2019-03-06T16:41:26Z</cp:lastPrinted>
  <dcterms:created xsi:type="dcterms:W3CDTF">2018-02-05T14:55:35Z</dcterms:created>
  <dcterms:modified xsi:type="dcterms:W3CDTF">2019-07-10T14:35:00Z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133;#GNC|82a4199d-9c93-4d57-833f-59195f986fba;#198;#Trainings|e247eb15-5fb6-4a93-80cd-515db5075dba</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150c179d-0b0d-4a0a-8faf-49eab65a4484</vt:lpwstr>
  </property>
</Properties>
</file>