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2"/>
  </p:notesMasterIdLst>
  <p:sldIdLst>
    <p:sldId id="331" r:id="rId8"/>
    <p:sldId id="296" r:id="rId9"/>
    <p:sldId id="322" r:id="rId10"/>
    <p:sldId id="1337" r:id="rId11"/>
    <p:sldId id="1338" r:id="rId12"/>
    <p:sldId id="328" r:id="rId13"/>
    <p:sldId id="353" r:id="rId14"/>
    <p:sldId id="348" r:id="rId15"/>
    <p:sldId id="349" r:id="rId16"/>
    <p:sldId id="350" r:id="rId17"/>
    <p:sldId id="351" r:id="rId18"/>
    <p:sldId id="279" r:id="rId19"/>
    <p:sldId id="330" r:id="rId20"/>
    <p:sldId id="450"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A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A6731-177A-A4BA-5695-FA02498B6E94}" v="2" dt="2019-10-17T12:32:31.299"/>
    <p1510:client id="{78C4AE07-16DA-4C4D-91E0-6C03F51B6F14}" v="50" dt="2019-10-17T12:38:5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1" autoAdjust="0"/>
    <p:restoredTop sz="80263" autoAdjust="0"/>
  </p:normalViewPr>
  <p:slideViewPr>
    <p:cSldViewPr>
      <p:cViewPr varScale="1">
        <p:scale>
          <a:sx n="81" d="100"/>
          <a:sy n="81" d="100"/>
        </p:scale>
        <p:origin x="60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go Loureiro Jurema" userId="9dfde3f0-34dd-48c5-90ef-eaf27597f482" providerId="ADAL" clId="{78C4AE07-16DA-4C4D-91E0-6C03F51B6F14}"/>
    <pc:docChg chg="custSel modSld modMainMaster">
      <pc:chgData name="Diogo Loureiro Jurema" userId="9dfde3f0-34dd-48c5-90ef-eaf27597f482" providerId="ADAL" clId="{78C4AE07-16DA-4C4D-91E0-6C03F51B6F14}" dt="2019-10-17T12:38:52.442" v="49" actId="1076"/>
      <pc:docMkLst>
        <pc:docMk/>
      </pc:docMkLst>
      <pc:sldChg chg="addSp modSp">
        <pc:chgData name="Diogo Loureiro Jurema" userId="9dfde3f0-34dd-48c5-90ef-eaf27597f482" providerId="ADAL" clId="{78C4AE07-16DA-4C4D-91E0-6C03F51B6F14}" dt="2019-10-17T12:37:31.154" v="40" actId="1036"/>
        <pc:sldMkLst>
          <pc:docMk/>
          <pc:sldMk cId="0" sldId="279"/>
        </pc:sldMkLst>
        <pc:spChg chg="mod">
          <ac:chgData name="Diogo Loureiro Jurema" userId="9dfde3f0-34dd-48c5-90ef-eaf27597f482" providerId="ADAL" clId="{78C4AE07-16DA-4C4D-91E0-6C03F51B6F14}" dt="2019-10-17T12:37:31.154" v="40" actId="1036"/>
          <ac:spMkLst>
            <pc:docMk/>
            <pc:sldMk cId="0" sldId="279"/>
            <ac:spMk id="3" creationId="{FAA74160-6B3B-4706-B021-3736086F2ED2}"/>
          </ac:spMkLst>
        </pc:spChg>
        <pc:picChg chg="mod">
          <ac:chgData name="Diogo Loureiro Jurema" userId="9dfde3f0-34dd-48c5-90ef-eaf27597f482" providerId="ADAL" clId="{78C4AE07-16DA-4C4D-91E0-6C03F51B6F14}" dt="2019-10-17T12:36:53.297" v="30" actId="14100"/>
          <ac:picMkLst>
            <pc:docMk/>
            <pc:sldMk cId="0" sldId="279"/>
            <ac:picMk id="4" creationId="{00000000-0000-0000-0000-000000000000}"/>
          </ac:picMkLst>
        </pc:picChg>
        <pc:picChg chg="add mod">
          <ac:chgData name="Diogo Loureiro Jurema" userId="9dfde3f0-34dd-48c5-90ef-eaf27597f482" providerId="ADAL" clId="{78C4AE07-16DA-4C4D-91E0-6C03F51B6F14}" dt="2019-10-17T12:37:25.562" v="37" actId="1035"/>
          <ac:picMkLst>
            <pc:docMk/>
            <pc:sldMk cId="0" sldId="279"/>
            <ac:picMk id="5" creationId="{3B30D605-FDE4-4B87-85AF-4398AFD5E437}"/>
          </ac:picMkLst>
        </pc:picChg>
      </pc:sldChg>
      <pc:sldChg chg="delSp">
        <pc:chgData name="Diogo Loureiro Jurema" userId="9dfde3f0-34dd-48c5-90ef-eaf27597f482" providerId="ADAL" clId="{78C4AE07-16DA-4C4D-91E0-6C03F51B6F14}" dt="2019-10-17T12:36:21.541" v="19" actId="478"/>
        <pc:sldMkLst>
          <pc:docMk/>
          <pc:sldMk cId="0" sldId="296"/>
        </pc:sldMkLst>
        <pc:picChg chg="del">
          <ac:chgData name="Diogo Loureiro Jurema" userId="9dfde3f0-34dd-48c5-90ef-eaf27597f482" providerId="ADAL" clId="{78C4AE07-16DA-4C4D-91E0-6C03F51B6F14}" dt="2019-10-17T12:36:21.541" v="19" actId="478"/>
          <ac:picMkLst>
            <pc:docMk/>
            <pc:sldMk cId="0" sldId="296"/>
            <ac:picMk id="4" creationId="{6AAE2C0A-B427-4B05-8DCC-D725A2666762}"/>
          </ac:picMkLst>
        </pc:picChg>
      </pc:sldChg>
      <pc:sldChg chg="delSp">
        <pc:chgData name="Diogo Loureiro Jurema" userId="9dfde3f0-34dd-48c5-90ef-eaf27597f482" providerId="ADAL" clId="{78C4AE07-16DA-4C4D-91E0-6C03F51B6F14}" dt="2019-10-17T12:36:22.836" v="20" actId="478"/>
        <pc:sldMkLst>
          <pc:docMk/>
          <pc:sldMk cId="0" sldId="322"/>
        </pc:sldMkLst>
        <pc:picChg chg="del">
          <ac:chgData name="Diogo Loureiro Jurema" userId="9dfde3f0-34dd-48c5-90ef-eaf27597f482" providerId="ADAL" clId="{78C4AE07-16DA-4C4D-91E0-6C03F51B6F14}" dt="2019-10-17T12:36:22.836" v="20" actId="478"/>
          <ac:picMkLst>
            <pc:docMk/>
            <pc:sldMk cId="0" sldId="322"/>
            <ac:picMk id="6" creationId="{F4E496EE-D932-453C-ABB7-9E75CF9BB0FA}"/>
          </ac:picMkLst>
        </pc:picChg>
      </pc:sldChg>
      <pc:sldChg chg="delSp">
        <pc:chgData name="Diogo Loureiro Jurema" userId="9dfde3f0-34dd-48c5-90ef-eaf27597f482" providerId="ADAL" clId="{78C4AE07-16DA-4C4D-91E0-6C03F51B6F14}" dt="2019-10-17T12:36:28.267" v="23" actId="478"/>
        <pc:sldMkLst>
          <pc:docMk/>
          <pc:sldMk cId="0" sldId="328"/>
        </pc:sldMkLst>
        <pc:picChg chg="del">
          <ac:chgData name="Diogo Loureiro Jurema" userId="9dfde3f0-34dd-48c5-90ef-eaf27597f482" providerId="ADAL" clId="{78C4AE07-16DA-4C4D-91E0-6C03F51B6F14}" dt="2019-10-17T12:36:28.267" v="23" actId="478"/>
          <ac:picMkLst>
            <pc:docMk/>
            <pc:sldMk cId="0" sldId="328"/>
            <ac:picMk id="5" creationId="{069FB255-9574-45EE-BF1E-EB9E357B4C95}"/>
          </ac:picMkLst>
        </pc:picChg>
      </pc:sldChg>
      <pc:sldChg chg="delSp">
        <pc:chgData name="Diogo Loureiro Jurema" userId="9dfde3f0-34dd-48c5-90ef-eaf27597f482" providerId="ADAL" clId="{78C4AE07-16DA-4C4D-91E0-6C03F51B6F14}" dt="2019-10-17T12:37:40.453" v="41" actId="478"/>
        <pc:sldMkLst>
          <pc:docMk/>
          <pc:sldMk cId="0" sldId="330"/>
        </pc:sldMkLst>
        <pc:picChg chg="del">
          <ac:chgData name="Diogo Loureiro Jurema" userId="9dfde3f0-34dd-48c5-90ef-eaf27597f482" providerId="ADAL" clId="{78C4AE07-16DA-4C4D-91E0-6C03F51B6F14}" dt="2019-10-17T12:37:40.453" v="41" actId="478"/>
          <ac:picMkLst>
            <pc:docMk/>
            <pc:sldMk cId="0" sldId="330"/>
            <ac:picMk id="4" creationId="{C31505C1-5D07-4B21-BCFF-DAAE3F6B49CE}"/>
          </ac:picMkLst>
        </pc:picChg>
      </pc:sldChg>
      <pc:sldChg chg="addSp delSp modSp">
        <pc:chgData name="Diogo Loureiro Jurema" userId="9dfde3f0-34dd-48c5-90ef-eaf27597f482" providerId="ADAL" clId="{78C4AE07-16DA-4C4D-91E0-6C03F51B6F14}" dt="2019-10-17T12:35:23.781" v="4" actId="478"/>
        <pc:sldMkLst>
          <pc:docMk/>
          <pc:sldMk cId="2507569503" sldId="331"/>
        </pc:sldMkLst>
        <pc:picChg chg="add del mod">
          <ac:chgData name="Diogo Loureiro Jurema" userId="9dfde3f0-34dd-48c5-90ef-eaf27597f482" providerId="ADAL" clId="{78C4AE07-16DA-4C4D-91E0-6C03F51B6F14}" dt="2019-10-17T12:35:23.781" v="4" actId="478"/>
          <ac:picMkLst>
            <pc:docMk/>
            <pc:sldMk cId="2507569503" sldId="331"/>
            <ac:picMk id="5" creationId="{B33DF242-81AF-4C9E-A3D7-26D3B840CFA0}"/>
          </ac:picMkLst>
        </pc:picChg>
        <pc:picChg chg="add">
          <ac:chgData name="Diogo Loureiro Jurema" userId="9dfde3f0-34dd-48c5-90ef-eaf27597f482" providerId="ADAL" clId="{78C4AE07-16DA-4C4D-91E0-6C03F51B6F14}" dt="2019-10-17T12:35:00.341" v="2"/>
          <ac:picMkLst>
            <pc:docMk/>
            <pc:sldMk cId="2507569503" sldId="331"/>
            <ac:picMk id="6" creationId="{9BEA22DB-64C6-476D-BB91-898BFA4AA9C3}"/>
          </ac:picMkLst>
        </pc:picChg>
      </pc:sldChg>
      <pc:sldChg chg="delSp">
        <pc:chgData name="Diogo Loureiro Jurema" userId="9dfde3f0-34dd-48c5-90ef-eaf27597f482" providerId="ADAL" clId="{78C4AE07-16DA-4C4D-91E0-6C03F51B6F14}" dt="2019-10-17T12:36:33.475" v="25" actId="478"/>
        <pc:sldMkLst>
          <pc:docMk/>
          <pc:sldMk cId="4274793607" sldId="348"/>
        </pc:sldMkLst>
        <pc:picChg chg="del">
          <ac:chgData name="Diogo Loureiro Jurema" userId="9dfde3f0-34dd-48c5-90ef-eaf27597f482" providerId="ADAL" clId="{78C4AE07-16DA-4C4D-91E0-6C03F51B6F14}" dt="2019-10-17T12:36:33.475" v="25" actId="478"/>
          <ac:picMkLst>
            <pc:docMk/>
            <pc:sldMk cId="4274793607" sldId="348"/>
            <ac:picMk id="6" creationId="{09D59FF1-715B-49E6-8E22-7213DDC58415}"/>
          </ac:picMkLst>
        </pc:picChg>
      </pc:sldChg>
      <pc:sldChg chg="delSp">
        <pc:chgData name="Diogo Loureiro Jurema" userId="9dfde3f0-34dd-48c5-90ef-eaf27597f482" providerId="ADAL" clId="{78C4AE07-16DA-4C4D-91E0-6C03F51B6F14}" dt="2019-10-17T12:36:34.940" v="26" actId="478"/>
        <pc:sldMkLst>
          <pc:docMk/>
          <pc:sldMk cId="3502336182" sldId="349"/>
        </pc:sldMkLst>
        <pc:picChg chg="del">
          <ac:chgData name="Diogo Loureiro Jurema" userId="9dfde3f0-34dd-48c5-90ef-eaf27597f482" providerId="ADAL" clId="{78C4AE07-16DA-4C4D-91E0-6C03F51B6F14}" dt="2019-10-17T12:36:34.940" v="26" actId="478"/>
          <ac:picMkLst>
            <pc:docMk/>
            <pc:sldMk cId="3502336182" sldId="349"/>
            <ac:picMk id="6" creationId="{FD802773-1B16-463B-8E98-E010140DBB18}"/>
          </ac:picMkLst>
        </pc:picChg>
      </pc:sldChg>
      <pc:sldChg chg="delSp">
        <pc:chgData name="Diogo Loureiro Jurema" userId="9dfde3f0-34dd-48c5-90ef-eaf27597f482" providerId="ADAL" clId="{78C4AE07-16DA-4C4D-91E0-6C03F51B6F14}" dt="2019-10-17T12:36:37.692" v="27" actId="478"/>
        <pc:sldMkLst>
          <pc:docMk/>
          <pc:sldMk cId="1717962543" sldId="350"/>
        </pc:sldMkLst>
        <pc:picChg chg="del">
          <ac:chgData name="Diogo Loureiro Jurema" userId="9dfde3f0-34dd-48c5-90ef-eaf27597f482" providerId="ADAL" clId="{78C4AE07-16DA-4C4D-91E0-6C03F51B6F14}" dt="2019-10-17T12:36:37.692" v="27" actId="478"/>
          <ac:picMkLst>
            <pc:docMk/>
            <pc:sldMk cId="1717962543" sldId="350"/>
            <ac:picMk id="5" creationId="{1C698113-1025-46ED-9B98-62F8E6D88E0A}"/>
          </ac:picMkLst>
        </pc:picChg>
      </pc:sldChg>
      <pc:sldChg chg="delSp">
        <pc:chgData name="Diogo Loureiro Jurema" userId="9dfde3f0-34dd-48c5-90ef-eaf27597f482" providerId="ADAL" clId="{78C4AE07-16DA-4C4D-91E0-6C03F51B6F14}" dt="2019-10-17T12:36:39.396" v="28" actId="478"/>
        <pc:sldMkLst>
          <pc:docMk/>
          <pc:sldMk cId="2769203378" sldId="351"/>
        </pc:sldMkLst>
        <pc:picChg chg="del">
          <ac:chgData name="Diogo Loureiro Jurema" userId="9dfde3f0-34dd-48c5-90ef-eaf27597f482" providerId="ADAL" clId="{78C4AE07-16DA-4C4D-91E0-6C03F51B6F14}" dt="2019-10-17T12:36:39.396" v="28" actId="478"/>
          <ac:picMkLst>
            <pc:docMk/>
            <pc:sldMk cId="2769203378" sldId="351"/>
            <ac:picMk id="5" creationId="{310CF03E-8CCE-4604-9980-7341ABDF0C27}"/>
          </ac:picMkLst>
        </pc:picChg>
      </pc:sldChg>
      <pc:sldChg chg="delSp">
        <pc:chgData name="Diogo Loureiro Jurema" userId="9dfde3f0-34dd-48c5-90ef-eaf27597f482" providerId="ADAL" clId="{78C4AE07-16DA-4C4D-91E0-6C03F51B6F14}" dt="2019-10-17T12:36:31.948" v="24" actId="478"/>
        <pc:sldMkLst>
          <pc:docMk/>
          <pc:sldMk cId="1523458369" sldId="353"/>
        </pc:sldMkLst>
        <pc:picChg chg="del">
          <ac:chgData name="Diogo Loureiro Jurema" userId="9dfde3f0-34dd-48c5-90ef-eaf27597f482" providerId="ADAL" clId="{78C4AE07-16DA-4C4D-91E0-6C03F51B6F14}" dt="2019-10-17T12:36:31.948" v="24" actId="478"/>
          <ac:picMkLst>
            <pc:docMk/>
            <pc:sldMk cId="1523458369" sldId="353"/>
            <ac:picMk id="4" creationId="{8C37C50A-B018-4D14-9DE1-F8F19869CED2}"/>
          </ac:picMkLst>
        </pc:picChg>
      </pc:sldChg>
      <pc:sldChg chg="addSp delSp modSp">
        <pc:chgData name="Diogo Loureiro Jurema" userId="9dfde3f0-34dd-48c5-90ef-eaf27597f482" providerId="ADAL" clId="{78C4AE07-16DA-4C4D-91E0-6C03F51B6F14}" dt="2019-10-17T12:38:52.442" v="49" actId="1076"/>
        <pc:sldMkLst>
          <pc:docMk/>
          <pc:sldMk cId="3467651242" sldId="450"/>
        </pc:sldMkLst>
        <pc:picChg chg="add mod">
          <ac:chgData name="Diogo Loureiro Jurema" userId="9dfde3f0-34dd-48c5-90ef-eaf27597f482" providerId="ADAL" clId="{78C4AE07-16DA-4C4D-91E0-6C03F51B6F14}" dt="2019-10-17T12:38:25.698" v="47" actId="1076"/>
          <ac:picMkLst>
            <pc:docMk/>
            <pc:sldMk cId="3467651242" sldId="450"/>
            <ac:picMk id="23" creationId="{BA36B487-8D7D-4BB7-8DC5-9991D83BC315}"/>
          </ac:picMkLst>
        </pc:picChg>
        <pc:picChg chg="add mod">
          <ac:chgData name="Diogo Loureiro Jurema" userId="9dfde3f0-34dd-48c5-90ef-eaf27597f482" providerId="ADAL" clId="{78C4AE07-16DA-4C4D-91E0-6C03F51B6F14}" dt="2019-10-17T12:38:52.442" v="49" actId="1076"/>
          <ac:picMkLst>
            <pc:docMk/>
            <pc:sldMk cId="3467651242" sldId="450"/>
            <ac:picMk id="24" creationId="{03DEFD17-262F-46F0-83B2-2FA3172B13D2}"/>
          </ac:picMkLst>
        </pc:picChg>
        <pc:picChg chg="mod">
          <ac:chgData name="Diogo Loureiro Jurema" userId="9dfde3f0-34dd-48c5-90ef-eaf27597f482" providerId="ADAL" clId="{78C4AE07-16DA-4C4D-91E0-6C03F51B6F14}" dt="2019-10-17T12:37:59.338" v="43" actId="1076"/>
          <ac:picMkLst>
            <pc:docMk/>
            <pc:sldMk cId="3467651242" sldId="450"/>
            <ac:picMk id="29" creationId="{1795F4CA-2F0F-2940-B810-D0604D8AF31F}"/>
          </ac:picMkLst>
        </pc:picChg>
        <pc:picChg chg="del">
          <ac:chgData name="Diogo Loureiro Jurema" userId="9dfde3f0-34dd-48c5-90ef-eaf27597f482" providerId="ADAL" clId="{78C4AE07-16DA-4C4D-91E0-6C03F51B6F14}" dt="2019-10-17T12:37:49.964" v="42" actId="478"/>
          <ac:picMkLst>
            <pc:docMk/>
            <pc:sldMk cId="3467651242" sldId="450"/>
            <ac:picMk id="31" creationId="{20C5F5BC-215B-4048-AD01-BFDEB1F18EEF}"/>
          </ac:picMkLst>
        </pc:picChg>
      </pc:sldChg>
      <pc:sldChg chg="delSp">
        <pc:chgData name="Diogo Loureiro Jurema" userId="9dfde3f0-34dd-48c5-90ef-eaf27597f482" providerId="ADAL" clId="{78C4AE07-16DA-4C4D-91E0-6C03F51B6F14}" dt="2019-10-17T12:36:24.716" v="21" actId="478"/>
        <pc:sldMkLst>
          <pc:docMk/>
          <pc:sldMk cId="2935330354" sldId="1337"/>
        </pc:sldMkLst>
        <pc:picChg chg="del">
          <ac:chgData name="Diogo Loureiro Jurema" userId="9dfde3f0-34dd-48c5-90ef-eaf27597f482" providerId="ADAL" clId="{78C4AE07-16DA-4C4D-91E0-6C03F51B6F14}" dt="2019-10-17T12:36:24.716" v="21" actId="478"/>
          <ac:picMkLst>
            <pc:docMk/>
            <pc:sldMk cId="2935330354" sldId="1337"/>
            <ac:picMk id="8" creationId="{17D8A3BA-590E-4A9C-A47F-8D58D01AF23E}"/>
          </ac:picMkLst>
        </pc:picChg>
      </pc:sldChg>
      <pc:sldChg chg="delSp">
        <pc:chgData name="Diogo Loureiro Jurema" userId="9dfde3f0-34dd-48c5-90ef-eaf27597f482" providerId="ADAL" clId="{78C4AE07-16DA-4C4D-91E0-6C03F51B6F14}" dt="2019-10-17T12:36:26.644" v="22" actId="478"/>
        <pc:sldMkLst>
          <pc:docMk/>
          <pc:sldMk cId="1673755029" sldId="1338"/>
        </pc:sldMkLst>
        <pc:picChg chg="del">
          <ac:chgData name="Diogo Loureiro Jurema" userId="9dfde3f0-34dd-48c5-90ef-eaf27597f482" providerId="ADAL" clId="{78C4AE07-16DA-4C4D-91E0-6C03F51B6F14}" dt="2019-10-17T12:36:26.644" v="22" actId="478"/>
          <ac:picMkLst>
            <pc:docMk/>
            <pc:sldMk cId="1673755029" sldId="1338"/>
            <ac:picMk id="5" creationId="{46100E06-0767-440B-BFB9-7A19A045F9BA}"/>
          </ac:picMkLst>
        </pc:picChg>
      </pc:sldChg>
      <pc:sldMasterChg chg="addSp delSp modSp modSldLayout">
        <pc:chgData name="Diogo Loureiro Jurema" userId="9dfde3f0-34dd-48c5-90ef-eaf27597f482" providerId="ADAL" clId="{78C4AE07-16DA-4C4D-91E0-6C03F51B6F14}" dt="2019-10-17T12:35:57.109" v="18" actId="478"/>
        <pc:sldMasterMkLst>
          <pc:docMk/>
          <pc:sldMasterMk cId="0" sldId="2147483648"/>
        </pc:sldMasterMkLst>
        <pc:spChg chg="del">
          <ac:chgData name="Diogo Loureiro Jurema" userId="9dfde3f0-34dd-48c5-90ef-eaf27597f482" providerId="ADAL" clId="{78C4AE07-16DA-4C4D-91E0-6C03F51B6F14}" dt="2019-10-17T12:35:33.330" v="5" actId="478"/>
          <ac:spMkLst>
            <pc:docMk/>
            <pc:sldMasterMk cId="0" sldId="2147483648"/>
            <ac:spMk id="4" creationId="{00000000-0000-0000-0000-000000000000}"/>
          </ac:spMkLst>
        </pc:spChg>
        <pc:picChg chg="add mod">
          <ac:chgData name="Diogo Loureiro Jurema" userId="9dfde3f0-34dd-48c5-90ef-eaf27597f482" providerId="ADAL" clId="{78C4AE07-16DA-4C4D-91E0-6C03F51B6F14}" dt="2019-10-17T12:35:40.098" v="7" actId="1076"/>
          <ac:picMkLst>
            <pc:docMk/>
            <pc:sldMasterMk cId="0" sldId="2147483648"/>
            <ac:picMk id="7" creationId="{08B3DD94-23C3-4E50-A40F-0A3C812FC5C7}"/>
          </ac:picMkLst>
        </pc:picChg>
        <pc:sldLayoutChg chg="delSp">
          <pc:chgData name="Diogo Loureiro Jurema" userId="9dfde3f0-34dd-48c5-90ef-eaf27597f482" providerId="ADAL" clId="{78C4AE07-16DA-4C4D-91E0-6C03F51B6F14}" dt="2019-10-17T12:35:44.269" v="8" actId="478"/>
          <pc:sldLayoutMkLst>
            <pc:docMk/>
            <pc:sldMasterMk cId="0" sldId="2147483648"/>
            <pc:sldLayoutMk cId="0" sldId="2147483649"/>
          </pc:sldLayoutMkLst>
          <pc:spChg chg="del">
            <ac:chgData name="Diogo Loureiro Jurema" userId="9dfde3f0-34dd-48c5-90ef-eaf27597f482" providerId="ADAL" clId="{78C4AE07-16DA-4C4D-91E0-6C03F51B6F14}" dt="2019-10-17T12:35:44.269" v="8" actId="478"/>
            <ac:spMkLst>
              <pc:docMk/>
              <pc:sldMasterMk cId="0" sldId="2147483648"/>
              <pc:sldLayoutMk cId="0" sldId="2147483649"/>
              <ac:spMk id="4" creationId="{00000000-0000-0000-0000-000000000000}"/>
            </ac:spMkLst>
          </pc:spChg>
        </pc:sldLayoutChg>
        <pc:sldLayoutChg chg="delSp">
          <pc:chgData name="Diogo Loureiro Jurema" userId="9dfde3f0-34dd-48c5-90ef-eaf27597f482" providerId="ADAL" clId="{78C4AE07-16DA-4C4D-91E0-6C03F51B6F14}" dt="2019-10-17T12:35:45.917" v="9" actId="478"/>
          <pc:sldLayoutMkLst>
            <pc:docMk/>
            <pc:sldMasterMk cId="0" sldId="2147483648"/>
            <pc:sldLayoutMk cId="0" sldId="2147483650"/>
          </pc:sldLayoutMkLst>
          <pc:spChg chg="del">
            <ac:chgData name="Diogo Loureiro Jurema" userId="9dfde3f0-34dd-48c5-90ef-eaf27597f482" providerId="ADAL" clId="{78C4AE07-16DA-4C4D-91E0-6C03F51B6F14}" dt="2019-10-17T12:35:45.917" v="9" actId="478"/>
            <ac:spMkLst>
              <pc:docMk/>
              <pc:sldMasterMk cId="0" sldId="2147483648"/>
              <pc:sldLayoutMk cId="0" sldId="2147483650"/>
              <ac:spMk id="4" creationId="{00000000-0000-0000-0000-000000000000}"/>
            </ac:spMkLst>
          </pc:spChg>
        </pc:sldLayoutChg>
        <pc:sldLayoutChg chg="delSp">
          <pc:chgData name="Diogo Loureiro Jurema" userId="9dfde3f0-34dd-48c5-90ef-eaf27597f482" providerId="ADAL" clId="{78C4AE07-16DA-4C4D-91E0-6C03F51B6F14}" dt="2019-10-17T12:35:47.013" v="10" actId="478"/>
          <pc:sldLayoutMkLst>
            <pc:docMk/>
            <pc:sldMasterMk cId="0" sldId="2147483648"/>
            <pc:sldLayoutMk cId="0" sldId="2147483651"/>
          </pc:sldLayoutMkLst>
          <pc:spChg chg="del">
            <ac:chgData name="Diogo Loureiro Jurema" userId="9dfde3f0-34dd-48c5-90ef-eaf27597f482" providerId="ADAL" clId="{78C4AE07-16DA-4C4D-91E0-6C03F51B6F14}" dt="2019-10-17T12:35:47.013" v="10" actId="478"/>
            <ac:spMkLst>
              <pc:docMk/>
              <pc:sldMasterMk cId="0" sldId="2147483648"/>
              <pc:sldLayoutMk cId="0" sldId="2147483651"/>
              <ac:spMk id="4" creationId="{00000000-0000-0000-0000-000000000000}"/>
            </ac:spMkLst>
          </pc:spChg>
        </pc:sldLayoutChg>
        <pc:sldLayoutChg chg="delSp">
          <pc:chgData name="Diogo Loureiro Jurema" userId="9dfde3f0-34dd-48c5-90ef-eaf27597f482" providerId="ADAL" clId="{78C4AE07-16DA-4C4D-91E0-6C03F51B6F14}" dt="2019-10-17T12:35:48.085" v="11" actId="478"/>
          <pc:sldLayoutMkLst>
            <pc:docMk/>
            <pc:sldMasterMk cId="0" sldId="2147483648"/>
            <pc:sldLayoutMk cId="0" sldId="2147483652"/>
          </pc:sldLayoutMkLst>
          <pc:spChg chg="del">
            <ac:chgData name="Diogo Loureiro Jurema" userId="9dfde3f0-34dd-48c5-90ef-eaf27597f482" providerId="ADAL" clId="{78C4AE07-16DA-4C4D-91E0-6C03F51B6F14}" dt="2019-10-17T12:35:48.085" v="11" actId="478"/>
            <ac:spMkLst>
              <pc:docMk/>
              <pc:sldMasterMk cId="0" sldId="2147483648"/>
              <pc:sldLayoutMk cId="0" sldId="2147483652"/>
              <ac:spMk id="5" creationId="{00000000-0000-0000-0000-000000000000}"/>
            </ac:spMkLst>
          </pc:spChg>
        </pc:sldLayoutChg>
        <pc:sldLayoutChg chg="delSp">
          <pc:chgData name="Diogo Loureiro Jurema" userId="9dfde3f0-34dd-48c5-90ef-eaf27597f482" providerId="ADAL" clId="{78C4AE07-16DA-4C4D-91E0-6C03F51B6F14}" dt="2019-10-17T12:35:49.115" v="12" actId="478"/>
          <pc:sldLayoutMkLst>
            <pc:docMk/>
            <pc:sldMasterMk cId="0" sldId="2147483648"/>
            <pc:sldLayoutMk cId="0" sldId="2147483653"/>
          </pc:sldLayoutMkLst>
          <pc:spChg chg="del">
            <ac:chgData name="Diogo Loureiro Jurema" userId="9dfde3f0-34dd-48c5-90ef-eaf27597f482" providerId="ADAL" clId="{78C4AE07-16DA-4C4D-91E0-6C03F51B6F14}" dt="2019-10-17T12:35:49.115" v="12" actId="478"/>
            <ac:spMkLst>
              <pc:docMk/>
              <pc:sldMasterMk cId="0" sldId="2147483648"/>
              <pc:sldLayoutMk cId="0" sldId="2147483653"/>
              <ac:spMk id="7" creationId="{00000000-0000-0000-0000-000000000000}"/>
            </ac:spMkLst>
          </pc:spChg>
        </pc:sldLayoutChg>
        <pc:sldLayoutChg chg="delSp">
          <pc:chgData name="Diogo Loureiro Jurema" userId="9dfde3f0-34dd-48c5-90ef-eaf27597f482" providerId="ADAL" clId="{78C4AE07-16DA-4C4D-91E0-6C03F51B6F14}" dt="2019-10-17T12:35:50.477" v="13" actId="478"/>
          <pc:sldLayoutMkLst>
            <pc:docMk/>
            <pc:sldMasterMk cId="0" sldId="2147483648"/>
            <pc:sldLayoutMk cId="0" sldId="2147483654"/>
          </pc:sldLayoutMkLst>
          <pc:spChg chg="del">
            <ac:chgData name="Diogo Loureiro Jurema" userId="9dfde3f0-34dd-48c5-90ef-eaf27597f482" providerId="ADAL" clId="{78C4AE07-16DA-4C4D-91E0-6C03F51B6F14}" dt="2019-10-17T12:35:50.477" v="13" actId="478"/>
            <ac:spMkLst>
              <pc:docMk/>
              <pc:sldMasterMk cId="0" sldId="2147483648"/>
              <pc:sldLayoutMk cId="0" sldId="2147483654"/>
              <ac:spMk id="3" creationId="{00000000-0000-0000-0000-000000000000}"/>
            </ac:spMkLst>
          </pc:spChg>
        </pc:sldLayoutChg>
        <pc:sldLayoutChg chg="delSp">
          <pc:chgData name="Diogo Loureiro Jurema" userId="9dfde3f0-34dd-48c5-90ef-eaf27597f482" providerId="ADAL" clId="{78C4AE07-16DA-4C4D-91E0-6C03F51B6F14}" dt="2019-10-17T12:35:51.571" v="14" actId="478"/>
          <pc:sldLayoutMkLst>
            <pc:docMk/>
            <pc:sldMasterMk cId="0" sldId="2147483648"/>
            <pc:sldLayoutMk cId="0" sldId="2147483655"/>
          </pc:sldLayoutMkLst>
          <pc:spChg chg="del">
            <ac:chgData name="Diogo Loureiro Jurema" userId="9dfde3f0-34dd-48c5-90ef-eaf27597f482" providerId="ADAL" clId="{78C4AE07-16DA-4C4D-91E0-6C03F51B6F14}" dt="2019-10-17T12:35:51.571" v="14" actId="478"/>
            <ac:spMkLst>
              <pc:docMk/>
              <pc:sldMasterMk cId="0" sldId="2147483648"/>
              <pc:sldLayoutMk cId="0" sldId="2147483655"/>
              <ac:spMk id="2" creationId="{00000000-0000-0000-0000-000000000000}"/>
            </ac:spMkLst>
          </pc:spChg>
        </pc:sldLayoutChg>
        <pc:sldLayoutChg chg="delSp">
          <pc:chgData name="Diogo Loureiro Jurema" userId="9dfde3f0-34dd-48c5-90ef-eaf27597f482" providerId="ADAL" clId="{78C4AE07-16DA-4C4D-91E0-6C03F51B6F14}" dt="2019-10-17T12:35:53.748" v="15" actId="478"/>
          <pc:sldLayoutMkLst>
            <pc:docMk/>
            <pc:sldMasterMk cId="0" sldId="2147483648"/>
            <pc:sldLayoutMk cId="0" sldId="2147483656"/>
          </pc:sldLayoutMkLst>
          <pc:spChg chg="del">
            <ac:chgData name="Diogo Loureiro Jurema" userId="9dfde3f0-34dd-48c5-90ef-eaf27597f482" providerId="ADAL" clId="{78C4AE07-16DA-4C4D-91E0-6C03F51B6F14}" dt="2019-10-17T12:35:53.748" v="15" actId="478"/>
            <ac:spMkLst>
              <pc:docMk/>
              <pc:sldMasterMk cId="0" sldId="2147483648"/>
              <pc:sldLayoutMk cId="0" sldId="2147483656"/>
              <ac:spMk id="5" creationId="{00000000-0000-0000-0000-000000000000}"/>
            </ac:spMkLst>
          </pc:spChg>
        </pc:sldLayoutChg>
        <pc:sldLayoutChg chg="delSp">
          <pc:chgData name="Diogo Loureiro Jurema" userId="9dfde3f0-34dd-48c5-90ef-eaf27597f482" providerId="ADAL" clId="{78C4AE07-16DA-4C4D-91E0-6C03F51B6F14}" dt="2019-10-17T12:35:54.875" v="16" actId="478"/>
          <pc:sldLayoutMkLst>
            <pc:docMk/>
            <pc:sldMasterMk cId="0" sldId="2147483648"/>
            <pc:sldLayoutMk cId="0" sldId="2147483657"/>
          </pc:sldLayoutMkLst>
          <pc:spChg chg="del">
            <ac:chgData name="Diogo Loureiro Jurema" userId="9dfde3f0-34dd-48c5-90ef-eaf27597f482" providerId="ADAL" clId="{78C4AE07-16DA-4C4D-91E0-6C03F51B6F14}" dt="2019-10-17T12:35:54.875" v="16" actId="478"/>
            <ac:spMkLst>
              <pc:docMk/>
              <pc:sldMasterMk cId="0" sldId="2147483648"/>
              <pc:sldLayoutMk cId="0" sldId="2147483657"/>
              <ac:spMk id="5" creationId="{00000000-0000-0000-0000-000000000000}"/>
            </ac:spMkLst>
          </pc:spChg>
        </pc:sldLayoutChg>
        <pc:sldLayoutChg chg="delSp">
          <pc:chgData name="Diogo Loureiro Jurema" userId="9dfde3f0-34dd-48c5-90ef-eaf27597f482" providerId="ADAL" clId="{78C4AE07-16DA-4C4D-91E0-6C03F51B6F14}" dt="2019-10-17T12:35:55.973" v="17" actId="478"/>
          <pc:sldLayoutMkLst>
            <pc:docMk/>
            <pc:sldMasterMk cId="0" sldId="2147483648"/>
            <pc:sldLayoutMk cId="0" sldId="2147483658"/>
          </pc:sldLayoutMkLst>
          <pc:spChg chg="del">
            <ac:chgData name="Diogo Loureiro Jurema" userId="9dfde3f0-34dd-48c5-90ef-eaf27597f482" providerId="ADAL" clId="{78C4AE07-16DA-4C4D-91E0-6C03F51B6F14}" dt="2019-10-17T12:35:55.973" v="17" actId="478"/>
            <ac:spMkLst>
              <pc:docMk/>
              <pc:sldMasterMk cId="0" sldId="2147483648"/>
              <pc:sldLayoutMk cId="0" sldId="2147483658"/>
              <ac:spMk id="4" creationId="{00000000-0000-0000-0000-000000000000}"/>
            </ac:spMkLst>
          </pc:spChg>
        </pc:sldLayoutChg>
        <pc:sldLayoutChg chg="delSp">
          <pc:chgData name="Diogo Loureiro Jurema" userId="9dfde3f0-34dd-48c5-90ef-eaf27597f482" providerId="ADAL" clId="{78C4AE07-16DA-4C4D-91E0-6C03F51B6F14}" dt="2019-10-17T12:35:57.109" v="18" actId="478"/>
          <pc:sldLayoutMkLst>
            <pc:docMk/>
            <pc:sldMasterMk cId="0" sldId="2147483648"/>
            <pc:sldLayoutMk cId="0" sldId="2147483659"/>
          </pc:sldLayoutMkLst>
          <pc:spChg chg="del">
            <ac:chgData name="Diogo Loureiro Jurema" userId="9dfde3f0-34dd-48c5-90ef-eaf27597f482" providerId="ADAL" clId="{78C4AE07-16DA-4C4D-91E0-6C03F51B6F14}" dt="2019-10-17T12:35:57.109" v="18" actId="478"/>
            <ac:spMkLst>
              <pc:docMk/>
              <pc:sldMasterMk cId="0" sldId="2147483648"/>
              <pc:sldLayoutMk cId="0" sldId="2147483659"/>
              <ac:spMk id="4" creationId="{00000000-0000-0000-0000-000000000000}"/>
            </ac:spMkLst>
          </pc:spChg>
        </pc:sldLayoutChg>
      </pc:sldMasterChg>
    </pc:docChg>
  </pc:docChgLst>
  <pc:docChgLst>
    <pc:chgData clId="Web-{852038DB-5D48-4D53-BFA9-FBAACA305FE9}"/>
  </pc:docChgLst>
  <pc:docChgLst>
    <pc:chgData name="Diogo Loureiro Jurema" userId="S::dloureiro@unicef.org::9dfde3f0-34dd-48c5-90ef-eaf27597f482" providerId="AD" clId="Web-{34AA6731-177A-A4BA-5695-FA02498B6E94}"/>
    <pc:docChg chg="modSld">
      <pc:chgData name="Diogo Loureiro Jurema" userId="S::dloureiro@unicef.org::9dfde3f0-34dd-48c5-90ef-eaf27597f482" providerId="AD" clId="Web-{34AA6731-177A-A4BA-5695-FA02498B6E94}" dt="2019-10-17T12:32:31.299" v="1"/>
      <pc:docMkLst>
        <pc:docMk/>
      </pc:docMkLst>
      <pc:sldChg chg="delSp">
        <pc:chgData name="Diogo Loureiro Jurema" userId="S::dloureiro@unicef.org::9dfde3f0-34dd-48c5-90ef-eaf27597f482" providerId="AD" clId="Web-{34AA6731-177A-A4BA-5695-FA02498B6E94}" dt="2019-10-17T12:32:31.299" v="1"/>
        <pc:sldMkLst>
          <pc:docMk/>
          <pc:sldMk cId="2507569503" sldId="331"/>
        </pc:sldMkLst>
        <pc:picChg chg="del">
          <ac:chgData name="Diogo Loureiro Jurema" userId="S::dloureiro@unicef.org::9dfde3f0-34dd-48c5-90ef-eaf27597f482" providerId="AD" clId="Web-{34AA6731-177A-A4BA-5695-FA02498B6E94}" dt="2019-10-17T12:32:31.299" v="0"/>
          <ac:picMkLst>
            <pc:docMk/>
            <pc:sldMk cId="2507569503" sldId="331"/>
            <ac:picMk id="5" creationId="{00000000-0000-0000-0000-000000000000}"/>
          </ac:picMkLst>
        </pc:picChg>
        <pc:picChg chg="del">
          <ac:chgData name="Diogo Loureiro Jurema" userId="S::dloureiro@unicef.org::9dfde3f0-34dd-48c5-90ef-eaf27597f482" providerId="AD" clId="Web-{34AA6731-177A-A4BA-5695-FA02498B6E94}" dt="2019-10-17T12:32:31.299" v="1"/>
          <ac:picMkLst>
            <pc:docMk/>
            <pc:sldMk cId="2507569503" sldId="331"/>
            <ac:picMk id="13517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179637"/>
          </a:xfrm>
          <a:prstGeom prst="rect">
            <a:avLst/>
          </a:prstGeom>
        </p:spPr>
        <p:txBody>
          <a:bodyPr vert="horz" lIns="194712" tIns="97356" rIns="194712" bIns="97356" rtlCol="0"/>
          <a:lstStyle>
            <a:lvl1pPr algn="l">
              <a:defRPr sz="2600"/>
            </a:lvl1pPr>
          </a:lstStyle>
          <a:p>
            <a:endParaRPr lang="en-US"/>
          </a:p>
        </p:txBody>
      </p:sp>
      <p:sp>
        <p:nvSpPr>
          <p:cNvPr id="3" name="Date Placeholder 2"/>
          <p:cNvSpPr>
            <a:spLocks noGrp="1"/>
          </p:cNvSpPr>
          <p:nvPr>
            <p:ph type="dt" idx="1"/>
          </p:nvPr>
        </p:nvSpPr>
        <p:spPr>
          <a:xfrm>
            <a:off x="3850443" y="1"/>
            <a:ext cx="2945659" cy="4179637"/>
          </a:xfrm>
          <a:prstGeom prst="rect">
            <a:avLst/>
          </a:prstGeom>
        </p:spPr>
        <p:txBody>
          <a:bodyPr vert="horz" lIns="194712" tIns="97356" rIns="194712" bIns="97356" rtlCol="0"/>
          <a:lstStyle>
            <a:lvl1pPr algn="r">
              <a:defRPr sz="2600"/>
            </a:lvl1pPr>
          </a:lstStyle>
          <a:p>
            <a:fld id="{02B2E7E6-15A6-4A2D-BA51-9A5E67FD1D15}" type="datetimeFigureOut">
              <a:rPr lang="en-US" smtClean="0"/>
              <a:pPr/>
              <a:t>10/17/2019</a:t>
            </a:fld>
            <a:endParaRPr lang="en-US"/>
          </a:p>
        </p:txBody>
      </p:sp>
      <p:sp>
        <p:nvSpPr>
          <p:cNvPr id="4" name="Slide Image Placeholder 3"/>
          <p:cNvSpPr>
            <a:spLocks noGrp="1" noRot="1" noChangeAspect="1"/>
          </p:cNvSpPr>
          <p:nvPr>
            <p:ph type="sldImg" idx="2"/>
          </p:nvPr>
        </p:nvSpPr>
        <p:spPr>
          <a:xfrm>
            <a:off x="-17499013" y="6269038"/>
            <a:ext cx="41795701" cy="31348362"/>
          </a:xfrm>
          <a:prstGeom prst="rect">
            <a:avLst/>
          </a:prstGeom>
          <a:noFill/>
          <a:ln w="12700">
            <a:solidFill>
              <a:prstClr val="black"/>
            </a:solidFill>
          </a:ln>
        </p:spPr>
        <p:txBody>
          <a:bodyPr vert="horz" lIns="194712" tIns="97356" rIns="194712" bIns="97356" rtlCol="0" anchor="ctr"/>
          <a:lstStyle/>
          <a:p>
            <a:endParaRPr lang="en-US"/>
          </a:p>
        </p:txBody>
      </p:sp>
      <p:sp>
        <p:nvSpPr>
          <p:cNvPr id="5" name="Notes Placeholder 4"/>
          <p:cNvSpPr>
            <a:spLocks noGrp="1"/>
          </p:cNvSpPr>
          <p:nvPr>
            <p:ph type="body" sz="quarter" idx="3"/>
          </p:nvPr>
        </p:nvSpPr>
        <p:spPr>
          <a:xfrm>
            <a:off x="679768" y="39706553"/>
            <a:ext cx="5438140" cy="37616734"/>
          </a:xfrm>
          <a:prstGeom prst="rect">
            <a:avLst/>
          </a:prstGeom>
        </p:spPr>
        <p:txBody>
          <a:bodyPr vert="horz" lIns="194712" tIns="97356" rIns="194712" bIns="973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398597"/>
            <a:ext cx="2945659" cy="4179637"/>
          </a:xfrm>
          <a:prstGeom prst="rect">
            <a:avLst/>
          </a:prstGeom>
        </p:spPr>
        <p:txBody>
          <a:bodyPr vert="horz" lIns="194712" tIns="97356" rIns="194712" bIns="97356" rtlCol="0" anchor="b"/>
          <a:lstStyle>
            <a:lvl1pPr algn="l">
              <a:defRPr sz="2600"/>
            </a:lvl1pPr>
          </a:lstStyle>
          <a:p>
            <a:endParaRPr lang="en-US"/>
          </a:p>
        </p:txBody>
      </p:sp>
      <p:sp>
        <p:nvSpPr>
          <p:cNvPr id="7" name="Slide Number Placeholder 6"/>
          <p:cNvSpPr>
            <a:spLocks noGrp="1"/>
          </p:cNvSpPr>
          <p:nvPr>
            <p:ph type="sldNum" sz="quarter" idx="5"/>
          </p:nvPr>
        </p:nvSpPr>
        <p:spPr>
          <a:xfrm>
            <a:off x="3850443" y="79398597"/>
            <a:ext cx="2945659" cy="4179637"/>
          </a:xfrm>
          <a:prstGeom prst="rect">
            <a:avLst/>
          </a:prstGeom>
        </p:spPr>
        <p:txBody>
          <a:bodyPr vert="horz" lIns="194712" tIns="97356" rIns="194712" bIns="97356" rtlCol="0" anchor="b"/>
          <a:lstStyle>
            <a:lvl1pPr algn="r">
              <a:defRPr sz="2600"/>
            </a:lvl1pPr>
          </a:lstStyle>
          <a:p>
            <a:fld id="{012E33EF-BAA0-4368-B37E-726D142A9F2A}" type="slidenum">
              <a:rPr lang="en-US" smtClean="0"/>
              <a:pPr/>
              <a:t>‹#›</a:t>
            </a:fld>
            <a:endParaRPr lang="en-US"/>
          </a:p>
        </p:txBody>
      </p:sp>
    </p:spTree>
    <p:extLst>
      <p:ext uri="{BB962C8B-B14F-4D97-AF65-F5344CB8AC3E}">
        <p14:creationId xmlns:p14="http://schemas.microsoft.com/office/powerpoint/2010/main" val="2763137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Introduce the learning objectives </a:t>
            </a:r>
            <a:endParaRPr lang="en-US" dirty="0"/>
          </a:p>
          <a:p>
            <a:pPr fontAlgn="base"/>
            <a:endParaRPr lang="en-US" b="1" dirty="0"/>
          </a:p>
        </p:txBody>
      </p:sp>
      <p:sp>
        <p:nvSpPr>
          <p:cNvPr id="4" name="Slide Number Placeholder 3"/>
          <p:cNvSpPr>
            <a:spLocks noGrp="1"/>
          </p:cNvSpPr>
          <p:nvPr>
            <p:ph type="sldNum" sz="quarter" idx="10"/>
          </p:nvPr>
        </p:nvSpPr>
        <p:spPr/>
        <p:txBody>
          <a:bodyPr/>
          <a:lstStyle/>
          <a:p>
            <a:fld id="{51A1ACB2-5D97-463E-A8A4-CE2BB76462FF}" type="slidenum">
              <a:rPr lang="en-US" smtClean="0"/>
              <a:pPr/>
              <a:t>2</a:t>
            </a:fld>
            <a:endParaRPr lang="en-US"/>
          </a:p>
        </p:txBody>
      </p:sp>
    </p:spTree>
    <p:extLst>
      <p:ext uri="{BB962C8B-B14F-4D97-AF65-F5344CB8AC3E}">
        <p14:creationId xmlns:p14="http://schemas.microsoft.com/office/powerpoint/2010/main" val="1839420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Secondary Health Care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Preventive services and health promotion- Those carried-our at PHC level plus circumcision, Post-exposure prophylaxis (PEP), PMTCT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Curative Services: among others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Surgeries for general injuries and other emergencies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Internal medicine-  Provide of care for NCDs and medical emergencies, care and treatment for TB, HIV/AIDS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Pediatrics- Provision of care for Pediatric emergencies, </a:t>
            </a:r>
            <a:r>
              <a:rPr lang="en-US" sz="1200" b="1" kern="1200" dirty="0">
                <a:solidFill>
                  <a:schemeClr val="tx1"/>
                </a:solidFill>
                <a:effectLst/>
                <a:latin typeface="+mn-lt"/>
                <a:ea typeface="+mn-ea"/>
                <a:cs typeface="+mn-cs"/>
              </a:rPr>
              <a:t>Stabilization center (SC) care</a:t>
            </a:r>
            <a:r>
              <a:rPr lang="en-US" sz="1200" kern="1200" dirty="0">
                <a:solidFill>
                  <a:schemeClr val="tx1"/>
                </a:solidFill>
                <a:effectLst/>
                <a:latin typeface="+mn-lt"/>
                <a:ea typeface="+mn-ea"/>
                <a:cs typeface="+mn-cs"/>
              </a:rPr>
              <a:t>, neonatology and child friend initiative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Gynecology and obstetrics care- ANC, gynecological emergencies, Comprehensive emergency obstetrics care (</a:t>
            </a:r>
            <a:r>
              <a:rPr lang="en-US" sz="1200" kern="1200" dirty="0" err="1">
                <a:solidFill>
                  <a:schemeClr val="tx1"/>
                </a:solidFill>
                <a:effectLst/>
                <a:latin typeface="+mn-lt"/>
                <a:ea typeface="+mn-ea"/>
                <a:cs typeface="+mn-cs"/>
              </a:rPr>
              <a:t>CEmOC</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Clinical support services (Medical imaging, Laboratory services, Rehabilitation, Sterilization) </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Highlight the importance to monitor and evaluate this, as we have spoken about in the earlier sessions. Show slide 11, which shows an example of how to monitor  . Invite thoughts and questions on the example.</a:t>
            </a:r>
            <a:r>
              <a:rPr lang="en-GB" dirty="0">
                <a:effectLst/>
              </a:rPr>
              <a:t> </a:t>
            </a:r>
            <a:r>
              <a:rPr lang="en-GB" sz="1200" kern="1200" dirty="0">
                <a:solidFill>
                  <a:schemeClr val="tx1"/>
                </a:solidFill>
                <a:effectLst/>
                <a:latin typeface="+mn-lt"/>
                <a:ea typeface="+mn-ea"/>
                <a:cs typeface="+mn-cs"/>
              </a:rPr>
              <a:t> I don’t have any notes on this slide. Could someone advise on whether this was the final one that was decided to keep, or if we have access to something more accessible?</a:t>
            </a:r>
          </a:p>
          <a:p>
            <a:r>
              <a:rPr lang="en-GB" sz="1200" kern="1200" dirty="0">
                <a:solidFill>
                  <a:schemeClr val="tx1"/>
                </a:solidFill>
                <a:effectLst/>
                <a:latin typeface="+mn-lt"/>
                <a:ea typeface="+mn-ea"/>
                <a:cs typeface="+mn-cs"/>
              </a:rPr>
              <a:t> Still don’t have any input on this</a:t>
            </a:r>
          </a:p>
          <a:p>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en-US" smtClean="0"/>
              <a:pPr/>
              <a:t>12</a:t>
            </a:fld>
            <a:endParaRPr lang="en-US"/>
          </a:p>
        </p:txBody>
      </p:sp>
    </p:spTree>
    <p:extLst>
      <p:ext uri="{BB962C8B-B14F-4D97-AF65-F5344CB8AC3E}">
        <p14:creationId xmlns:p14="http://schemas.microsoft.com/office/powerpoint/2010/main" val="299577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Sum up the session and put anything outstanding on the Car Park.</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en-US" smtClean="0"/>
              <a:pPr/>
              <a:t>13</a:t>
            </a:fld>
            <a:endParaRPr lang="en-US"/>
          </a:p>
        </p:txBody>
      </p:sp>
    </p:spTree>
    <p:extLst>
      <p:ext uri="{BB962C8B-B14F-4D97-AF65-F5344CB8AC3E}">
        <p14:creationId xmlns:p14="http://schemas.microsoft.com/office/powerpoint/2010/main" val="2044384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Start the session off by asking the participants to beehive (talk in small groups of two or three) and discuss ‘Why is health critical to nutritional outcomes?’.  Allow 5-10 minutes, judging when the discussion has ended. Take comments from the groups and consolidate using PPT 3 (Why is health critical to nutrition). </a:t>
            </a: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en-US" smtClean="0"/>
              <a:pPr/>
              <a:t>3</a:t>
            </a:fld>
            <a:endParaRPr lang="en-US"/>
          </a:p>
        </p:txBody>
      </p:sp>
    </p:spTree>
    <p:extLst>
      <p:ext uri="{BB962C8B-B14F-4D97-AF65-F5344CB8AC3E}">
        <p14:creationId xmlns:p14="http://schemas.microsoft.com/office/powerpoint/2010/main" val="52929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Country Information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Share the country information on Health, PPT 11-12. Invite thoughts from the participants on the implications of this for nutrition outcomes in the country.</a:t>
            </a:r>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en-US" smtClean="0"/>
              <a:t>4</a:t>
            </a:fld>
            <a:endParaRPr lang="en-US"/>
          </a:p>
        </p:txBody>
      </p:sp>
    </p:spTree>
    <p:extLst>
      <p:ext uri="{BB962C8B-B14F-4D97-AF65-F5344CB8AC3E}">
        <p14:creationId xmlns:p14="http://schemas.microsoft.com/office/powerpoint/2010/main" val="7512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2.4</a:t>
            </a:r>
          </a:p>
        </p:txBody>
      </p:sp>
      <p:sp>
        <p:nvSpPr>
          <p:cNvPr id="4" name="Slide Number Placeholder 3"/>
          <p:cNvSpPr>
            <a:spLocks noGrp="1"/>
          </p:cNvSpPr>
          <p:nvPr>
            <p:ph type="sldNum" sz="quarter" idx="5"/>
          </p:nvPr>
        </p:nvSpPr>
        <p:spPr/>
        <p:txBody>
          <a:bodyPr/>
          <a:lstStyle/>
          <a:p>
            <a:fld id="{8F7A6FCE-D910-4776-9672-AB98200C3E80}" type="slidenum">
              <a:rPr lang="en-US" smtClean="0"/>
              <a:t>5</a:t>
            </a:fld>
            <a:endParaRPr lang="en-US"/>
          </a:p>
        </p:txBody>
      </p:sp>
    </p:spTree>
    <p:extLst>
      <p:ext uri="{BB962C8B-B14F-4D97-AF65-F5344CB8AC3E}">
        <p14:creationId xmlns:p14="http://schemas.microsoft.com/office/powerpoint/2010/main" val="131812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GB" sz="1200" kern="1200" dirty="0">
                <a:solidFill>
                  <a:schemeClr val="tx1"/>
                </a:solidFill>
                <a:effectLst/>
                <a:latin typeface="+mn-lt"/>
                <a:ea typeface="+mn-ea"/>
                <a:cs typeface="+mn-cs"/>
              </a:rPr>
              <a:t>To establish the link between Health and Nutrition, go through slide 6 (Improving nutrition through health). </a:t>
            </a:r>
            <a:endParaRPr lang="en-US" dirty="0"/>
          </a:p>
        </p:txBody>
      </p:sp>
      <p:sp>
        <p:nvSpPr>
          <p:cNvPr id="4" name="Slide Number Placeholder 3"/>
          <p:cNvSpPr>
            <a:spLocks noGrp="1"/>
          </p:cNvSpPr>
          <p:nvPr>
            <p:ph type="sldNum" sz="quarter" idx="10"/>
          </p:nvPr>
        </p:nvSpPr>
        <p:spPr/>
        <p:txBody>
          <a:bodyPr/>
          <a:lstStyle/>
          <a:p>
            <a:fld id="{012E33EF-BAA0-4368-B37E-726D142A9F2A}" type="slidenum">
              <a:rPr lang="en-US" smtClean="0"/>
              <a:pPr/>
              <a:t>6</a:t>
            </a:fld>
            <a:endParaRPr lang="en-US"/>
          </a:p>
        </p:txBody>
      </p:sp>
    </p:spTree>
    <p:extLst>
      <p:ext uri="{BB962C8B-B14F-4D97-AF65-F5344CB8AC3E}">
        <p14:creationId xmlns:p14="http://schemas.microsoft.com/office/powerpoint/2010/main" val="356385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 establish the link between Health and Nutrition, go through slide 6 (Improving nutrition through health). Then explain that we will go into an activity where the participants will explore how to integrate health and nutrition on different levels. Before you begin, ask for some ideas on how health and nutrition could be integrated. Flipchart the responses to get an overview. Some things to cover are:</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Build on existing platforms.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Target the first 1,000 days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Integrate nutrition interventions into the essential package of basic health services​</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Work at both the community and facility level​</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Include home visits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Engage men and empower women.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Align with national and local priorities.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Respond to community needs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Ensure a regular supply of commodities (medicines, contraceptives, RUTF, etc) and provide a private space for services. ​</a:t>
            </a:r>
          </a:p>
          <a:p>
            <a:pPr marL="171450" lvl="0" indent="-171450" fontAlgn="base">
              <a:buFont typeface="Arial" panose="020B0604020202020204" pitchFamily="34" charset="0"/>
              <a:buChar char="•"/>
            </a:pPr>
            <a:r>
              <a:rPr lang="en-GB" sz="1200" kern="1200" dirty="0">
                <a:solidFill>
                  <a:schemeClr val="tx1"/>
                </a:solidFill>
                <a:effectLst/>
                <a:latin typeface="+mn-lt"/>
                <a:ea typeface="+mn-ea"/>
                <a:cs typeface="+mn-cs"/>
              </a:rPr>
              <a:t>Ensure adequate staff experience, training, and incentives </a:t>
            </a:r>
          </a:p>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Explain that the participants will now be looking at the integration of health and nutrition at different levels, and identify key actions. To their support they have the WHO health system strengthening framework for nutrition. Set the task (PPT 7) and divide the group into four groups; </a:t>
            </a:r>
          </a:p>
          <a:p>
            <a:pPr marL="228600" lvl="0" indent="-228600">
              <a:buFont typeface="+mj-lt"/>
              <a:buAutoNum type="arabicPeriod"/>
            </a:pPr>
            <a:r>
              <a:rPr lang="en-GB" sz="1200" kern="1200" dirty="0">
                <a:solidFill>
                  <a:schemeClr val="tx1"/>
                </a:solidFill>
                <a:effectLst/>
                <a:latin typeface="+mn-lt"/>
                <a:ea typeface="+mn-ea"/>
                <a:cs typeface="+mn-cs"/>
              </a:rPr>
              <a:t>Household level </a:t>
            </a:r>
          </a:p>
          <a:p>
            <a:pPr marL="228600" lvl="0" indent="-228600">
              <a:buFont typeface="+mj-lt"/>
              <a:buAutoNum type="arabicPeriod"/>
            </a:pPr>
            <a:r>
              <a:rPr lang="en-GB" sz="1200" kern="1200" dirty="0">
                <a:solidFill>
                  <a:schemeClr val="tx1"/>
                </a:solidFill>
                <a:effectLst/>
                <a:latin typeface="+mn-lt"/>
                <a:ea typeface="+mn-ea"/>
                <a:cs typeface="+mn-cs"/>
              </a:rPr>
              <a:t>Community level </a:t>
            </a:r>
          </a:p>
          <a:p>
            <a:pPr marL="228600" lvl="0" indent="-228600">
              <a:buFont typeface="+mj-lt"/>
              <a:buAutoNum type="arabicPeriod"/>
            </a:pPr>
            <a:r>
              <a:rPr lang="en-GB" sz="1200" kern="1200" dirty="0">
                <a:solidFill>
                  <a:schemeClr val="tx1"/>
                </a:solidFill>
                <a:effectLst/>
                <a:latin typeface="+mn-lt"/>
                <a:ea typeface="+mn-ea"/>
                <a:cs typeface="+mn-cs"/>
              </a:rPr>
              <a:t>Primary healthcare </a:t>
            </a:r>
          </a:p>
          <a:p>
            <a:pPr marL="228600" lvl="0" indent="-228600">
              <a:buFont typeface="+mj-lt"/>
              <a:buAutoNum type="arabicPeriod"/>
            </a:pPr>
            <a:r>
              <a:rPr lang="en-GB" sz="1200" kern="1200" dirty="0">
                <a:solidFill>
                  <a:schemeClr val="tx1"/>
                </a:solidFill>
                <a:effectLst/>
                <a:latin typeface="+mn-lt"/>
                <a:ea typeface="+mn-ea"/>
                <a:cs typeface="+mn-cs"/>
              </a:rPr>
              <a:t>Secondary healthcare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each group to consider how to integrate health and nutrition within the area they have and take notes on a flipchart. Name examples is necessary, and walk around the groups to ensure they are on track. After 15 minutes, ask each group to present back. Consolidate using slide 7 – 10 (Minimum Package of Intervention). Ensure you cover these points:</a:t>
            </a:r>
          </a:p>
          <a:p>
            <a:r>
              <a:rPr lang="en-GB" sz="1200" kern="1200" dirty="0">
                <a:solidFill>
                  <a:schemeClr val="tx1"/>
                </a:solidFill>
                <a:effectLst/>
                <a:latin typeface="+mn-lt"/>
                <a:ea typeface="+mn-ea"/>
                <a:cs typeface="+mn-cs"/>
              </a:rPr>
              <a:t>Household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education to create awareness of health and well-being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Sanitation, access to adequate and safe water and proper waste management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Prevention of communicable diseases and use of ORS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Health/hygiene promotion activities-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Hand washing, food and personal hygiene,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use of insecticide treated nets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Indoor residual spraying</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Prevention of overcrowding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Promotion of health seeking behavior, child and maternal nutrition etc.</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Recognition of danger signs and immediate remedies such as tepid sponging to reduce fever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Level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Integrated management of childhood illness- To provide treatment for: Malaria; Pneumonia, Diarrheal diseases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Integrated management of adult illness e.g. treatment and prevention of TB (DOTS), HIV/AIDs and other chronic diseases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measures for the prevention and control of communicable disease- supported by establishment and use of EWARS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health  services like immunization services, screening for malnutrition,  micro nutrient supplementations and deworming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promotion on Reproductive health (including the use of basic FP methods) and mental health and psychosocial support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Maternal nutrition- screening for malnutrition and use of micronutrient for pregnant women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Community-based management of acute malnutrition (CMAM)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Primary Health Care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health care- health education, Immunizations and care based on Integrated Management of Childhood Illnesses (IMCI) guidelines or other national guidelines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born care- according to Integrated Management of Pregnancy and Childbirth (IMPAC) guidelines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assessment and triage in all PHC facilities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Screening for malnutrition and referral to appropriate services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of Severe Acute Malnutrition (SAM) at Outpatient Therapeutic Points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Provision of Reproductive and Maternal health services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of injuries and referrals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Basic mental health care and care for psychosocial problems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Referrals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Secondary Health Care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Preventive services and health promotion- Those carried-our at PHC level plus circumcision, Post-exposure prophylaxis (PEP), PMTCT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Curative Services: among others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Surgeries for general injuries and other emergencies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Internal medicine-  Provide of care for NCDs and medical emergencies, care and treatment for TB, HIV/AIDS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Pediatrics- Provision of care for Pediatric emergencies, </a:t>
            </a:r>
            <a:r>
              <a:rPr lang="en-US" sz="1200" b="1" kern="1200" dirty="0">
                <a:solidFill>
                  <a:schemeClr val="tx1"/>
                </a:solidFill>
                <a:effectLst/>
                <a:latin typeface="+mn-lt"/>
                <a:ea typeface="+mn-ea"/>
                <a:cs typeface="+mn-cs"/>
              </a:rPr>
              <a:t>Stabilization center (SC) care</a:t>
            </a:r>
            <a:r>
              <a:rPr lang="en-US" sz="1200" kern="1200" dirty="0">
                <a:solidFill>
                  <a:schemeClr val="tx1"/>
                </a:solidFill>
                <a:effectLst/>
                <a:latin typeface="+mn-lt"/>
                <a:ea typeface="+mn-ea"/>
                <a:cs typeface="+mn-cs"/>
              </a:rPr>
              <a:t>, neonatology and child friend initiative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Gynecology and obstetrics care- ANC, gynecological emergencies, Comprehensive emergency obstetrics care (</a:t>
            </a:r>
            <a:r>
              <a:rPr lang="en-US" sz="1200" kern="1200" dirty="0" err="1">
                <a:solidFill>
                  <a:schemeClr val="tx1"/>
                </a:solidFill>
                <a:effectLst/>
                <a:latin typeface="+mn-lt"/>
                <a:ea typeface="+mn-ea"/>
                <a:cs typeface="+mn-cs"/>
              </a:rPr>
              <a:t>CEmOC</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Clinical support services (Medical imaging, Laboratory services, Rehabilitation, Sterilization)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en-US" smtClean="0"/>
              <a:pPr/>
              <a:t>7</a:t>
            </a:fld>
            <a:endParaRPr lang="en-US"/>
          </a:p>
        </p:txBody>
      </p:sp>
    </p:spTree>
    <p:extLst>
      <p:ext uri="{BB962C8B-B14F-4D97-AF65-F5344CB8AC3E}">
        <p14:creationId xmlns:p14="http://schemas.microsoft.com/office/powerpoint/2010/main" val="331080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a:solidFill>
                  <a:schemeClr val="tx1"/>
                </a:solidFill>
                <a:effectLst/>
                <a:latin typeface="+mn-lt"/>
                <a:ea typeface="+mn-ea"/>
                <a:cs typeface="+mn-cs"/>
              </a:rPr>
              <a:t>Household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education to create awareness of health and well-being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Sanitation, access to adequate and safe water and proper waste management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Prevention of communicable diseases and use of ORS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Health/hygiene promotion activities-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Hand washing, food and personal hygiene,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 use of insecticide treated nets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Indoor residual spraying</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Prevention of overcrowding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Promotion of health seeking behavior, child and maternal nutrition etc.</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Recognition of danger signs and immediate remedies such as tepid sponging to reduce fever</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12E33EF-BAA0-4368-B37E-726D142A9F2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Community Level</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Integrated management of childhood illness- To provide treatment for: Malaria; Pneumonia, Diarrheal diseases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Integrated management of adult illness e.g. treatment and prevention of TB (DOTS), HIV/AIDs and other chronic diseases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measures for the prevention and control of communicable disease- supported by establishment and use of EWARS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health  services like immunization services, screening for malnutrition,  micro nutrient supplementations and deworming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promotion on Reproductive health (including the use of basic FP methods) and mental health and psychosocial support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Maternal nutrition- screening for malnutrition and use of micronutrient for pregnant women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Community-based management of acute malnutrition (CMAM)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en-US" smtClean="0"/>
              <a:pPr/>
              <a:t>9</a:t>
            </a:fld>
            <a:endParaRPr lang="en-US"/>
          </a:p>
        </p:txBody>
      </p:sp>
    </p:spTree>
    <p:extLst>
      <p:ext uri="{BB962C8B-B14F-4D97-AF65-F5344CB8AC3E}">
        <p14:creationId xmlns:p14="http://schemas.microsoft.com/office/powerpoint/2010/main" val="3873987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Primary Health Care Level: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health care- health education, Immunizations and care based on Integrated Management of Childhood Illnesses (IMCI) guidelines or other national guidelines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New born care- according to Integrated Management of Pregnancy and Childbirth (IMPAC) guidelines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assessment and triage in all PHC facilities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Screening for malnutrition and referral to appropriate services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of Severe Acute Malnutrition (SAM) at Outpatient Therapeutic Points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Provision of Reproductive and Maternal health services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Treatment of injuries and referrals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Basic mental health care and care for psychosocial problems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Referrals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2E33EF-BAA0-4368-B37E-726D142A9F2A}" type="slidenum">
              <a:rPr lang="en-US" smtClean="0"/>
              <a:pPr/>
              <a:t>10</a:t>
            </a:fld>
            <a:endParaRPr lang="en-US"/>
          </a:p>
        </p:txBody>
      </p:sp>
    </p:spTree>
    <p:extLst>
      <p:ext uri="{BB962C8B-B14F-4D97-AF65-F5344CB8AC3E}">
        <p14:creationId xmlns:p14="http://schemas.microsoft.com/office/powerpoint/2010/main" val="123981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90704-131E-4E7C-8B28-7F3495440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90704-131E-4E7C-8B28-7F3495440B28}" type="slidenum">
              <a:rPr lang="en-US" smtClean="0"/>
              <a:pPr/>
              <a:t>‹#›</a:t>
            </a:fld>
            <a:endParaRPr lang="en-US"/>
          </a:p>
        </p:txBody>
      </p:sp>
      <p:pic>
        <p:nvPicPr>
          <p:cNvPr id="7" name="Picture 6">
            <a:extLst>
              <a:ext uri="{FF2B5EF4-FFF2-40B4-BE49-F238E27FC236}">
                <a16:creationId xmlns:a16="http://schemas.microsoft.com/office/drawing/2014/main" id="{08B3DD94-23C3-4E50-A40F-0A3C812FC5C7}"/>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326559"/>
            <a:ext cx="1600200" cy="4325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1.png"/><Relationship Id="rId2" Type="http://schemas.openxmlformats.org/officeDocument/2006/relationships/image" Target="../media/image10.pn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836606"/>
          </a:xfrm>
          <a:ln>
            <a:noFill/>
          </a:ln>
        </p:spPr>
        <p:txBody>
          <a:bodyPr>
            <a:noAutofit/>
          </a:bodyPr>
          <a:lstStyle/>
          <a:p>
            <a:br>
              <a:rPr lang="en-US" b="1" dirty="0"/>
            </a:br>
            <a:r>
              <a:rPr lang="en-US" b="1" dirty="0"/>
              <a:t>Integrated Programming </a:t>
            </a:r>
            <a:br>
              <a:rPr lang="en-US" b="1" dirty="0"/>
            </a:br>
            <a:endParaRPr lang="en-US" b="1" dirty="0"/>
          </a:p>
        </p:txBody>
      </p:sp>
      <p:sp>
        <p:nvSpPr>
          <p:cNvPr id="3" name="Rectangle 2">
            <a:extLst>
              <a:ext uri="{FF2B5EF4-FFF2-40B4-BE49-F238E27FC236}">
                <a16:creationId xmlns:a16="http://schemas.microsoft.com/office/drawing/2014/main" id="{C0FBDD96-3251-4FC4-8900-7453F7A29D97}"/>
              </a:ext>
            </a:extLst>
          </p:cNvPr>
          <p:cNvSpPr/>
          <p:nvPr/>
        </p:nvSpPr>
        <p:spPr>
          <a:xfrm>
            <a:off x="1790700" y="3812316"/>
            <a:ext cx="5562600" cy="762000"/>
          </a:xfrm>
          <a:prstGeom prst="rect">
            <a:avLst/>
          </a:prstGeom>
          <a:solidFill>
            <a:srgbClr val="03A0E3"/>
          </a:solidFill>
          <a:ln>
            <a:solidFill>
              <a:srgbClr val="03A0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mj-lt"/>
              </a:rPr>
              <a:t>Health</a:t>
            </a:r>
            <a:endParaRPr lang="en-GB" sz="4000" b="1" dirty="0">
              <a:latin typeface="+mj-lt"/>
            </a:endParaRPr>
          </a:p>
        </p:txBody>
      </p:sp>
      <p:pic>
        <p:nvPicPr>
          <p:cNvPr id="1026" name="Picture 2" descr="Image result for global health cluster logo">
            <a:extLst>
              <a:ext uri="{FF2B5EF4-FFF2-40B4-BE49-F238E27FC236}">
                <a16:creationId xmlns:a16="http://schemas.microsoft.com/office/drawing/2014/main" id="{E250A914-6A69-4682-B7E6-8F1B03A18F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175" y="4885117"/>
            <a:ext cx="3295650" cy="14024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BEA22DB-64C6-476D-BB91-898BFA4AA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2507569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1524000"/>
            <a:ext cx="6248400" cy="4953000"/>
          </a:xfrm>
          <a:ln>
            <a:noFill/>
          </a:ln>
        </p:spPr>
        <p:txBody>
          <a:bodyPr>
            <a:normAutofit fontScale="70000" lnSpcReduction="20000"/>
          </a:bodyPr>
          <a:lstStyle/>
          <a:p>
            <a:r>
              <a:rPr lang="en-US" dirty="0"/>
              <a:t>Child health care</a:t>
            </a:r>
          </a:p>
          <a:p>
            <a:r>
              <a:rPr lang="en-US" dirty="0"/>
              <a:t>New born care (Integrated Management of Pregnancy and Childbirth (IMPAC) guidelines)</a:t>
            </a:r>
          </a:p>
          <a:p>
            <a:r>
              <a:rPr lang="en-US" dirty="0"/>
              <a:t>Emergency assessment and triage in all PHC facilities</a:t>
            </a:r>
          </a:p>
          <a:p>
            <a:r>
              <a:rPr lang="en-US" dirty="0"/>
              <a:t>Screening for malnutrition and referral to appropriate services</a:t>
            </a:r>
          </a:p>
          <a:p>
            <a:r>
              <a:rPr lang="en-US" dirty="0"/>
              <a:t>Treatment of Severe Acute Malnutrition (SAM) at Outpatient Therapeutic Points</a:t>
            </a:r>
          </a:p>
          <a:p>
            <a:r>
              <a:rPr lang="en-US" dirty="0"/>
              <a:t>Provision of Reproductive and Maternal health services</a:t>
            </a:r>
          </a:p>
          <a:p>
            <a:r>
              <a:rPr lang="en-US" dirty="0"/>
              <a:t>Treatment of injuries and referrals</a:t>
            </a:r>
          </a:p>
          <a:p>
            <a:r>
              <a:rPr lang="en-US" dirty="0"/>
              <a:t>Basic mental health care and care for psychosocial problems</a:t>
            </a:r>
          </a:p>
          <a:p>
            <a:r>
              <a:rPr lang="en-US" dirty="0"/>
              <a:t>Referrals </a:t>
            </a:r>
          </a:p>
          <a:p>
            <a:pPr marL="0" indent="0">
              <a:buNone/>
            </a:pPr>
            <a:endParaRPr lang="en-US" dirty="0"/>
          </a:p>
          <a:p>
            <a:endParaRPr lang="en-IE" dirty="0"/>
          </a:p>
        </p:txBody>
      </p:sp>
      <p:sp>
        <p:nvSpPr>
          <p:cNvPr id="4" name="Title 1"/>
          <p:cNvSpPr>
            <a:spLocks noGrp="1"/>
          </p:cNvSpPr>
          <p:nvPr>
            <p:ph type="title"/>
          </p:nvPr>
        </p:nvSpPr>
        <p:spPr>
          <a:xfrm>
            <a:off x="419100" y="76200"/>
            <a:ext cx="8229600" cy="1143000"/>
          </a:xfrm>
          <a:ln>
            <a:noFill/>
          </a:ln>
        </p:spPr>
        <p:txBody>
          <a:bodyPr>
            <a:normAutofit fontScale="90000"/>
          </a:bodyPr>
          <a:lstStyle/>
          <a:p>
            <a:r>
              <a:rPr lang="en-US" b="1" dirty="0"/>
              <a:t>Minimum Package of Interventions-</a:t>
            </a:r>
            <a:br>
              <a:rPr lang="en-US" b="1" dirty="0"/>
            </a:br>
            <a:r>
              <a:rPr lang="en-US" b="1" dirty="0"/>
              <a:t>Primary Health Care Level</a:t>
            </a:r>
          </a:p>
        </p:txBody>
      </p:sp>
      <p:pic>
        <p:nvPicPr>
          <p:cNvPr id="4098" name="Picture 2" descr="https://static.thenounproject.com/png/1097244-200.png">
            <a:extLst>
              <a:ext uri="{FF2B5EF4-FFF2-40B4-BE49-F238E27FC236}">
                <a16:creationId xmlns:a16="http://schemas.microsoft.com/office/drawing/2014/main" id="{8A64700A-92CD-4E4F-AE3A-A18547B1F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2381250"/>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36869F5-D76D-4EAE-A733-CB20BAC5C9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171796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1714500"/>
            <a:ext cx="5715000" cy="5334000"/>
          </a:xfrm>
          <a:ln>
            <a:noFill/>
          </a:ln>
        </p:spPr>
        <p:txBody>
          <a:bodyPr>
            <a:noAutofit/>
          </a:bodyPr>
          <a:lstStyle/>
          <a:p>
            <a:r>
              <a:rPr lang="en-US" sz="2400" dirty="0"/>
              <a:t>Preventive services and health promotion</a:t>
            </a:r>
          </a:p>
          <a:p>
            <a:r>
              <a:rPr lang="en-US" sz="2400" dirty="0"/>
              <a:t>Curative Services: among others</a:t>
            </a:r>
          </a:p>
          <a:p>
            <a:pPr lvl="1"/>
            <a:r>
              <a:rPr lang="en-US" sz="2400" dirty="0"/>
              <a:t>Surgeries </a:t>
            </a:r>
          </a:p>
          <a:p>
            <a:pPr lvl="1"/>
            <a:r>
              <a:rPr lang="en-US" sz="2400" dirty="0"/>
              <a:t>Internal medicine</a:t>
            </a:r>
          </a:p>
          <a:p>
            <a:pPr lvl="1"/>
            <a:r>
              <a:rPr lang="en-US" sz="2400" dirty="0"/>
              <a:t>Pediatrics</a:t>
            </a:r>
          </a:p>
          <a:p>
            <a:pPr lvl="1"/>
            <a:r>
              <a:rPr lang="en-US" sz="2400" dirty="0"/>
              <a:t>Gynecology and obstetrics care</a:t>
            </a:r>
          </a:p>
          <a:p>
            <a:r>
              <a:rPr lang="en-US" sz="2400" dirty="0"/>
              <a:t>Clinical support services (Medical imaging, Laboratory services, Rehabilitation, Sterilization) </a:t>
            </a:r>
          </a:p>
          <a:p>
            <a:pPr marL="457200" lvl="1" indent="0">
              <a:buNone/>
            </a:pPr>
            <a:endParaRPr lang="en-US" sz="2300" dirty="0"/>
          </a:p>
        </p:txBody>
      </p:sp>
      <p:sp>
        <p:nvSpPr>
          <p:cNvPr id="4" name="Title 1"/>
          <p:cNvSpPr>
            <a:spLocks noGrp="1"/>
          </p:cNvSpPr>
          <p:nvPr>
            <p:ph type="title"/>
          </p:nvPr>
        </p:nvSpPr>
        <p:spPr>
          <a:xfrm>
            <a:off x="228600" y="228600"/>
            <a:ext cx="8610600" cy="990600"/>
          </a:xfrm>
          <a:ln>
            <a:noFill/>
          </a:ln>
        </p:spPr>
        <p:txBody>
          <a:bodyPr>
            <a:normAutofit fontScale="90000"/>
          </a:bodyPr>
          <a:lstStyle/>
          <a:p>
            <a:r>
              <a:rPr lang="en-US" b="1" dirty="0"/>
              <a:t>Minimum Package of Interventions-</a:t>
            </a:r>
            <a:br>
              <a:rPr lang="en-US" b="1" dirty="0"/>
            </a:br>
            <a:r>
              <a:rPr lang="en-US" b="1" dirty="0"/>
              <a:t>Secondary Health Care Level</a:t>
            </a:r>
          </a:p>
        </p:txBody>
      </p:sp>
      <p:pic>
        <p:nvPicPr>
          <p:cNvPr id="5122" name="Picture 2" descr="https://static.thenounproject.com/png/1261058-200.png">
            <a:extLst>
              <a:ext uri="{FF2B5EF4-FFF2-40B4-BE49-F238E27FC236}">
                <a16:creationId xmlns:a16="http://schemas.microsoft.com/office/drawing/2014/main" id="{AB4E04F0-004A-41A9-82F3-56E7E8FA8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C3C4F4-471F-4E73-AE59-477C694B3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276920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3" cstate="print"/>
          <a:stretch>
            <a:fillRect/>
          </a:stretch>
        </p:blipFill>
        <p:spPr>
          <a:xfrm>
            <a:off x="10160" y="0"/>
            <a:ext cx="8676640" cy="6248400"/>
          </a:xfrm>
          <a:prstGeom prst="rect">
            <a:avLst/>
          </a:prstGeom>
        </p:spPr>
      </p:pic>
      <p:sp>
        <p:nvSpPr>
          <p:cNvPr id="3" name="TextBox 2">
            <a:extLst>
              <a:ext uri="{FF2B5EF4-FFF2-40B4-BE49-F238E27FC236}">
                <a16:creationId xmlns:a16="http://schemas.microsoft.com/office/drawing/2014/main" id="{FAA74160-6B3B-4706-B021-3736086F2ED2}"/>
              </a:ext>
            </a:extLst>
          </p:cNvPr>
          <p:cNvSpPr txBox="1"/>
          <p:nvPr/>
        </p:nvSpPr>
        <p:spPr>
          <a:xfrm>
            <a:off x="2286000" y="5967350"/>
            <a:ext cx="6186309" cy="438582"/>
          </a:xfrm>
          <a:prstGeom prst="rect">
            <a:avLst/>
          </a:prstGeom>
          <a:noFill/>
        </p:spPr>
        <p:txBody>
          <a:bodyPr wrap="none" rtlCol="0">
            <a:spAutoFit/>
          </a:bodyPr>
          <a:lstStyle/>
          <a:p>
            <a:r>
              <a:rPr lang="en-US" sz="1050" dirty="0"/>
              <a:t>https://www.k4health.org/sites/default/files/miycn-fp-monitoring-and-evaluation-briefer_final_may2014.pdf</a:t>
            </a:r>
          </a:p>
          <a:p>
            <a:endParaRPr lang="en-GB" sz="1200" dirty="0"/>
          </a:p>
        </p:txBody>
      </p:sp>
      <p:pic>
        <p:nvPicPr>
          <p:cNvPr id="5" name="Picture 4">
            <a:extLst>
              <a:ext uri="{FF2B5EF4-FFF2-40B4-BE49-F238E27FC236}">
                <a16:creationId xmlns:a16="http://schemas.microsoft.com/office/drawing/2014/main" id="{3B30D605-FDE4-4B87-85AF-4398AFD5E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248400"/>
            <a:ext cx="2079821" cy="5103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Take Home Messages</a:t>
            </a:r>
          </a:p>
        </p:txBody>
      </p:sp>
      <p:sp>
        <p:nvSpPr>
          <p:cNvPr id="3" name="Content Placeholder 2"/>
          <p:cNvSpPr>
            <a:spLocks noGrp="1"/>
          </p:cNvSpPr>
          <p:nvPr>
            <p:ph idx="1"/>
          </p:nvPr>
        </p:nvSpPr>
        <p:spPr>
          <a:ln>
            <a:noFill/>
          </a:ln>
        </p:spPr>
        <p:txBody>
          <a:bodyPr>
            <a:normAutofit lnSpcReduction="10000"/>
          </a:bodyPr>
          <a:lstStyle/>
          <a:p>
            <a:r>
              <a:rPr lang="en-US" dirty="0"/>
              <a:t>Malnourished children suffer from frequent illness and are nine times more likely to die from common childhood infections.</a:t>
            </a:r>
          </a:p>
          <a:p>
            <a:r>
              <a:rPr lang="en-US" dirty="0"/>
              <a:t>Poor breastfeeding and complementary feeding practices are a leading cause of ill-health among young children. </a:t>
            </a:r>
          </a:p>
          <a:p>
            <a:r>
              <a:rPr lang="en-US" dirty="0"/>
              <a:t>No missed opportunity: Screen children and PLWs for malnutrition during health visits and screen for illness in nutrition programs</a:t>
            </a:r>
          </a:p>
          <a:p>
            <a:endParaRPr lang="en-US" dirty="0"/>
          </a:p>
        </p:txBody>
      </p:sp>
      <p:pic>
        <p:nvPicPr>
          <p:cNvPr id="5" name="Picture 4">
            <a:extLst>
              <a:ext uri="{FF2B5EF4-FFF2-40B4-BE49-F238E27FC236}">
                <a16:creationId xmlns:a16="http://schemas.microsoft.com/office/drawing/2014/main" id="{ABED1B5F-1C7C-4A5F-A5F4-371A326E1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oogle Shape;72;p13">
            <a:extLst>
              <a:ext uri="{FF2B5EF4-FFF2-40B4-BE49-F238E27FC236}">
                <a16:creationId xmlns:a16="http://schemas.microsoft.com/office/drawing/2014/main" id="{FB7B17F7-ED38-3844-9C3A-B6BFA5FD112C}"/>
              </a:ext>
            </a:extLst>
          </p:cNvPr>
          <p:cNvPicPr preferRelativeResize="0"/>
          <p:nvPr/>
        </p:nvPicPr>
        <p:blipFill>
          <a:blip r:embed="rId2">
            <a:alphaModFix/>
          </a:blip>
          <a:stretch>
            <a:fillRect/>
          </a:stretch>
        </p:blipFill>
        <p:spPr>
          <a:xfrm>
            <a:off x="3523511" y="2865092"/>
            <a:ext cx="1323625" cy="1323625"/>
          </a:xfrm>
          <a:prstGeom prst="rect">
            <a:avLst/>
          </a:prstGeom>
          <a:noFill/>
          <a:ln>
            <a:noFill/>
          </a:ln>
        </p:spPr>
      </p:pic>
      <p:sp>
        <p:nvSpPr>
          <p:cNvPr id="26" name="Google Shape;54;p13">
            <a:extLst>
              <a:ext uri="{FF2B5EF4-FFF2-40B4-BE49-F238E27FC236}">
                <a16:creationId xmlns:a16="http://schemas.microsoft.com/office/drawing/2014/main" id="{0925FDA5-6AA4-F345-8850-2926D2DF8DF8}"/>
              </a:ext>
            </a:extLst>
          </p:cNvPr>
          <p:cNvSpPr txBox="1">
            <a:spLocks noGrp="1"/>
          </p:cNvSpPr>
          <p:nvPr>
            <p:ph type="title"/>
          </p:nvPr>
        </p:nvSpPr>
        <p:spPr>
          <a:xfrm>
            <a:off x="87300" y="123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t>Acknowledgements</a:t>
            </a:r>
            <a:endParaRPr b="1" dirty="0"/>
          </a:p>
        </p:txBody>
      </p:sp>
      <p:pic>
        <p:nvPicPr>
          <p:cNvPr id="27" name="Google Shape;55;p13">
            <a:extLst>
              <a:ext uri="{FF2B5EF4-FFF2-40B4-BE49-F238E27FC236}">
                <a16:creationId xmlns:a16="http://schemas.microsoft.com/office/drawing/2014/main" id="{A6BE45CD-56C4-004C-AAAD-0695EC6C2BFC}"/>
              </a:ext>
            </a:extLst>
          </p:cNvPr>
          <p:cNvPicPr preferRelativeResize="0"/>
          <p:nvPr/>
        </p:nvPicPr>
        <p:blipFill>
          <a:blip r:embed="rId3">
            <a:alphaModFix/>
          </a:blip>
          <a:stretch>
            <a:fillRect/>
          </a:stretch>
        </p:blipFill>
        <p:spPr>
          <a:xfrm>
            <a:off x="7438801" y="1828800"/>
            <a:ext cx="1323625" cy="970750"/>
          </a:xfrm>
          <a:prstGeom prst="rect">
            <a:avLst/>
          </a:prstGeom>
          <a:noFill/>
          <a:ln>
            <a:noFill/>
          </a:ln>
        </p:spPr>
      </p:pic>
      <p:pic>
        <p:nvPicPr>
          <p:cNvPr id="28" name="Google Shape;56;p13">
            <a:extLst>
              <a:ext uri="{FF2B5EF4-FFF2-40B4-BE49-F238E27FC236}">
                <a16:creationId xmlns:a16="http://schemas.microsoft.com/office/drawing/2014/main" id="{E7D829F2-B101-4A49-9F98-18B7D3AA78F9}"/>
              </a:ext>
            </a:extLst>
          </p:cNvPr>
          <p:cNvPicPr preferRelativeResize="0"/>
          <p:nvPr/>
        </p:nvPicPr>
        <p:blipFill>
          <a:blip r:embed="rId4">
            <a:alphaModFix/>
          </a:blip>
          <a:stretch>
            <a:fillRect/>
          </a:stretch>
        </p:blipFill>
        <p:spPr>
          <a:xfrm>
            <a:off x="3098900" y="2021925"/>
            <a:ext cx="2695425" cy="712375"/>
          </a:xfrm>
          <a:prstGeom prst="rect">
            <a:avLst/>
          </a:prstGeom>
          <a:noFill/>
          <a:ln>
            <a:noFill/>
          </a:ln>
        </p:spPr>
      </p:pic>
      <p:pic>
        <p:nvPicPr>
          <p:cNvPr id="29" name="Google Shape;57;p13">
            <a:extLst>
              <a:ext uri="{FF2B5EF4-FFF2-40B4-BE49-F238E27FC236}">
                <a16:creationId xmlns:a16="http://schemas.microsoft.com/office/drawing/2014/main" id="{1795F4CA-2F0F-2940-B810-D0604D8AF31F}"/>
              </a:ext>
            </a:extLst>
          </p:cNvPr>
          <p:cNvPicPr preferRelativeResize="0"/>
          <p:nvPr/>
        </p:nvPicPr>
        <p:blipFill rotWithShape="1">
          <a:blip r:embed="rId5">
            <a:alphaModFix/>
          </a:blip>
          <a:srcRect t="12603" b="27337"/>
          <a:stretch/>
        </p:blipFill>
        <p:spPr>
          <a:xfrm>
            <a:off x="1152112" y="4993446"/>
            <a:ext cx="1437027" cy="842052"/>
          </a:xfrm>
          <a:prstGeom prst="rect">
            <a:avLst/>
          </a:prstGeom>
          <a:noFill/>
          <a:ln>
            <a:noFill/>
          </a:ln>
        </p:spPr>
      </p:pic>
      <p:pic>
        <p:nvPicPr>
          <p:cNvPr id="30" name="Google Shape;58;p13">
            <a:extLst>
              <a:ext uri="{FF2B5EF4-FFF2-40B4-BE49-F238E27FC236}">
                <a16:creationId xmlns:a16="http://schemas.microsoft.com/office/drawing/2014/main" id="{F15E65C5-27D4-2F40-8D45-A8498A6A5E07}"/>
              </a:ext>
            </a:extLst>
          </p:cNvPr>
          <p:cNvPicPr preferRelativeResize="0"/>
          <p:nvPr/>
        </p:nvPicPr>
        <p:blipFill>
          <a:blip r:embed="rId6">
            <a:alphaModFix/>
          </a:blip>
          <a:stretch>
            <a:fillRect/>
          </a:stretch>
        </p:blipFill>
        <p:spPr>
          <a:xfrm>
            <a:off x="4581267" y="4928079"/>
            <a:ext cx="2027718" cy="706515"/>
          </a:xfrm>
          <a:prstGeom prst="rect">
            <a:avLst/>
          </a:prstGeom>
          <a:noFill/>
          <a:ln>
            <a:noFill/>
          </a:ln>
        </p:spPr>
      </p:pic>
      <p:pic>
        <p:nvPicPr>
          <p:cNvPr id="32" name="Google Shape;60;p13">
            <a:extLst>
              <a:ext uri="{FF2B5EF4-FFF2-40B4-BE49-F238E27FC236}">
                <a16:creationId xmlns:a16="http://schemas.microsoft.com/office/drawing/2014/main" id="{06DEEAD6-FEE2-1E48-8693-B55DE2F3A584}"/>
              </a:ext>
            </a:extLst>
          </p:cNvPr>
          <p:cNvPicPr preferRelativeResize="0"/>
          <p:nvPr/>
        </p:nvPicPr>
        <p:blipFill>
          <a:blip r:embed="rId7">
            <a:alphaModFix/>
          </a:blip>
          <a:stretch>
            <a:fillRect/>
          </a:stretch>
        </p:blipFill>
        <p:spPr>
          <a:xfrm>
            <a:off x="6000290" y="4096131"/>
            <a:ext cx="2789360" cy="522671"/>
          </a:xfrm>
          <a:prstGeom prst="rect">
            <a:avLst/>
          </a:prstGeom>
          <a:noFill/>
          <a:ln>
            <a:noFill/>
          </a:ln>
        </p:spPr>
      </p:pic>
      <p:pic>
        <p:nvPicPr>
          <p:cNvPr id="33" name="Google Shape;61;p13">
            <a:extLst>
              <a:ext uri="{FF2B5EF4-FFF2-40B4-BE49-F238E27FC236}">
                <a16:creationId xmlns:a16="http://schemas.microsoft.com/office/drawing/2014/main" id="{B9AD1616-16C1-0C4D-B3C9-6B03C95B8C7E}"/>
              </a:ext>
            </a:extLst>
          </p:cNvPr>
          <p:cNvPicPr preferRelativeResize="0"/>
          <p:nvPr/>
        </p:nvPicPr>
        <p:blipFill>
          <a:blip r:embed="rId8">
            <a:alphaModFix/>
          </a:blip>
          <a:stretch>
            <a:fillRect/>
          </a:stretch>
        </p:blipFill>
        <p:spPr>
          <a:xfrm>
            <a:off x="6713102" y="4835896"/>
            <a:ext cx="2365739" cy="574304"/>
          </a:xfrm>
          <a:prstGeom prst="rect">
            <a:avLst/>
          </a:prstGeom>
          <a:noFill/>
          <a:ln>
            <a:noFill/>
          </a:ln>
        </p:spPr>
      </p:pic>
      <p:pic>
        <p:nvPicPr>
          <p:cNvPr id="34" name="Google Shape;62;p13">
            <a:extLst>
              <a:ext uri="{FF2B5EF4-FFF2-40B4-BE49-F238E27FC236}">
                <a16:creationId xmlns:a16="http://schemas.microsoft.com/office/drawing/2014/main" id="{FCD5E11A-0A15-CB42-8F55-5EE070AEEF96}"/>
              </a:ext>
            </a:extLst>
          </p:cNvPr>
          <p:cNvPicPr preferRelativeResize="0"/>
          <p:nvPr/>
        </p:nvPicPr>
        <p:blipFill>
          <a:blip r:embed="rId9">
            <a:alphaModFix/>
          </a:blip>
          <a:stretch>
            <a:fillRect/>
          </a:stretch>
        </p:blipFill>
        <p:spPr>
          <a:xfrm>
            <a:off x="5794325" y="2005350"/>
            <a:ext cx="1073950" cy="713475"/>
          </a:xfrm>
          <a:prstGeom prst="rect">
            <a:avLst/>
          </a:prstGeom>
          <a:noFill/>
          <a:ln>
            <a:noFill/>
          </a:ln>
        </p:spPr>
      </p:pic>
      <p:pic>
        <p:nvPicPr>
          <p:cNvPr id="35" name="Google Shape;63;p13">
            <a:extLst>
              <a:ext uri="{FF2B5EF4-FFF2-40B4-BE49-F238E27FC236}">
                <a16:creationId xmlns:a16="http://schemas.microsoft.com/office/drawing/2014/main" id="{2AC54E74-2E20-A147-A9E5-4CD7D2B0478F}"/>
              </a:ext>
            </a:extLst>
          </p:cNvPr>
          <p:cNvPicPr preferRelativeResize="0"/>
          <p:nvPr/>
        </p:nvPicPr>
        <p:blipFill>
          <a:blip r:embed="rId10">
            <a:alphaModFix/>
          </a:blip>
          <a:stretch>
            <a:fillRect/>
          </a:stretch>
        </p:blipFill>
        <p:spPr>
          <a:xfrm>
            <a:off x="3121068" y="3992908"/>
            <a:ext cx="2872815" cy="799635"/>
          </a:xfrm>
          <a:prstGeom prst="rect">
            <a:avLst/>
          </a:prstGeom>
          <a:noFill/>
          <a:ln>
            <a:noFill/>
          </a:ln>
        </p:spPr>
      </p:pic>
      <p:sp>
        <p:nvSpPr>
          <p:cNvPr id="36" name="Google Shape;64;p13">
            <a:extLst>
              <a:ext uri="{FF2B5EF4-FFF2-40B4-BE49-F238E27FC236}">
                <a16:creationId xmlns:a16="http://schemas.microsoft.com/office/drawing/2014/main" id="{2A5BF131-3DB0-FF44-B706-9B8AD911A4E4}"/>
              </a:ext>
            </a:extLst>
          </p:cNvPr>
          <p:cNvSpPr txBox="1"/>
          <p:nvPr/>
        </p:nvSpPr>
        <p:spPr>
          <a:xfrm>
            <a:off x="65159" y="3149541"/>
            <a:ext cx="1323625" cy="25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with the technical support of</a:t>
            </a:r>
            <a:endParaRPr b="1" dirty="0">
              <a:solidFill>
                <a:srgbClr val="38761D"/>
              </a:solidFill>
            </a:endParaRPr>
          </a:p>
        </p:txBody>
      </p:sp>
      <p:sp>
        <p:nvSpPr>
          <p:cNvPr id="37" name="Google Shape;65;p13">
            <a:extLst>
              <a:ext uri="{FF2B5EF4-FFF2-40B4-BE49-F238E27FC236}">
                <a16:creationId xmlns:a16="http://schemas.microsoft.com/office/drawing/2014/main" id="{31C7E65D-F4CD-7041-87A4-32FCD1A46D3B}"/>
              </a:ext>
            </a:extLst>
          </p:cNvPr>
          <p:cNvSpPr txBox="1"/>
          <p:nvPr/>
        </p:nvSpPr>
        <p:spPr>
          <a:xfrm>
            <a:off x="67650" y="1047000"/>
            <a:ext cx="3859200" cy="62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developed by the </a:t>
            </a:r>
            <a:r>
              <a:rPr lang="en-GB" b="1" dirty="0" err="1">
                <a:solidFill>
                  <a:srgbClr val="38761D"/>
                </a:solidFill>
              </a:rPr>
              <a:t>Intercluster</a:t>
            </a:r>
            <a:r>
              <a:rPr lang="en-GB" b="1" dirty="0">
                <a:solidFill>
                  <a:srgbClr val="38761D"/>
                </a:solidFill>
              </a:rPr>
              <a:t> Nutrition Working Group</a:t>
            </a:r>
            <a:endParaRPr b="1" dirty="0">
              <a:solidFill>
                <a:srgbClr val="38761D"/>
              </a:solidFill>
            </a:endParaRPr>
          </a:p>
        </p:txBody>
      </p:sp>
      <p:sp>
        <p:nvSpPr>
          <p:cNvPr id="38" name="Google Shape;66;p13">
            <a:extLst>
              <a:ext uri="{FF2B5EF4-FFF2-40B4-BE49-F238E27FC236}">
                <a16:creationId xmlns:a16="http://schemas.microsoft.com/office/drawing/2014/main" id="{4B99845A-7601-0749-A8B2-647DF80061F9}"/>
              </a:ext>
            </a:extLst>
          </p:cNvPr>
          <p:cNvSpPr txBox="1"/>
          <p:nvPr/>
        </p:nvSpPr>
        <p:spPr>
          <a:xfrm>
            <a:off x="87300" y="1961958"/>
            <a:ext cx="2188425" cy="77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38761D"/>
                </a:solidFill>
              </a:rPr>
              <a:t>This training package was funded by </a:t>
            </a:r>
            <a:endParaRPr b="1" dirty="0">
              <a:solidFill>
                <a:srgbClr val="38761D"/>
              </a:solidFill>
            </a:endParaRPr>
          </a:p>
        </p:txBody>
      </p:sp>
      <p:cxnSp>
        <p:nvCxnSpPr>
          <p:cNvPr id="39" name="Google Shape;67;p13">
            <a:extLst>
              <a:ext uri="{FF2B5EF4-FFF2-40B4-BE49-F238E27FC236}">
                <a16:creationId xmlns:a16="http://schemas.microsoft.com/office/drawing/2014/main" id="{7CAB9DA9-2C16-2842-AE08-DD3B4708E074}"/>
              </a:ext>
            </a:extLst>
          </p:cNvPr>
          <p:cNvCxnSpPr/>
          <p:nvPr/>
        </p:nvCxnSpPr>
        <p:spPr>
          <a:xfrm rot="10800000" flipH="1">
            <a:off x="108990" y="1965599"/>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0" name="Google Shape;69;p13">
            <a:extLst>
              <a:ext uri="{FF2B5EF4-FFF2-40B4-BE49-F238E27FC236}">
                <a16:creationId xmlns:a16="http://schemas.microsoft.com/office/drawing/2014/main" id="{9D5B707F-60DE-F643-8E6F-2A9EC93771CE}"/>
              </a:ext>
            </a:extLst>
          </p:cNvPr>
          <p:cNvPicPr preferRelativeResize="0"/>
          <p:nvPr/>
        </p:nvPicPr>
        <p:blipFill>
          <a:blip r:embed="rId11">
            <a:alphaModFix/>
          </a:blip>
          <a:stretch>
            <a:fillRect/>
          </a:stretch>
        </p:blipFill>
        <p:spPr>
          <a:xfrm>
            <a:off x="1610973" y="3992908"/>
            <a:ext cx="1437027" cy="799636"/>
          </a:xfrm>
          <a:prstGeom prst="rect">
            <a:avLst/>
          </a:prstGeom>
          <a:noFill/>
          <a:ln>
            <a:noFill/>
          </a:ln>
        </p:spPr>
      </p:pic>
      <p:pic>
        <p:nvPicPr>
          <p:cNvPr id="41" name="Google Shape;70;p13">
            <a:extLst>
              <a:ext uri="{FF2B5EF4-FFF2-40B4-BE49-F238E27FC236}">
                <a16:creationId xmlns:a16="http://schemas.microsoft.com/office/drawing/2014/main" id="{4B27CF82-56EA-4E40-8CAE-24887B1B53E0}"/>
              </a:ext>
            </a:extLst>
          </p:cNvPr>
          <p:cNvPicPr preferRelativeResize="0"/>
          <p:nvPr/>
        </p:nvPicPr>
        <p:blipFill>
          <a:blip r:embed="rId12">
            <a:alphaModFix/>
          </a:blip>
          <a:stretch>
            <a:fillRect/>
          </a:stretch>
        </p:blipFill>
        <p:spPr>
          <a:xfrm>
            <a:off x="1605208" y="3206009"/>
            <a:ext cx="1747592" cy="640625"/>
          </a:xfrm>
          <a:prstGeom prst="rect">
            <a:avLst/>
          </a:prstGeom>
          <a:noFill/>
          <a:ln>
            <a:noFill/>
          </a:ln>
        </p:spPr>
      </p:pic>
      <p:pic>
        <p:nvPicPr>
          <p:cNvPr id="42" name="Google Shape;71;p13">
            <a:extLst>
              <a:ext uri="{FF2B5EF4-FFF2-40B4-BE49-F238E27FC236}">
                <a16:creationId xmlns:a16="http://schemas.microsoft.com/office/drawing/2014/main" id="{2638408F-3473-EC40-BB57-3D86CBE867A4}"/>
              </a:ext>
            </a:extLst>
          </p:cNvPr>
          <p:cNvPicPr preferRelativeResize="0"/>
          <p:nvPr/>
        </p:nvPicPr>
        <p:blipFill>
          <a:blip r:embed="rId13">
            <a:alphaModFix/>
          </a:blip>
          <a:stretch>
            <a:fillRect/>
          </a:stretch>
        </p:blipFill>
        <p:spPr>
          <a:xfrm>
            <a:off x="5042869" y="3198708"/>
            <a:ext cx="1509450" cy="640639"/>
          </a:xfrm>
          <a:prstGeom prst="rect">
            <a:avLst/>
          </a:prstGeom>
          <a:noFill/>
          <a:ln>
            <a:noFill/>
          </a:ln>
        </p:spPr>
      </p:pic>
      <p:pic>
        <p:nvPicPr>
          <p:cNvPr id="43" name="Google Shape;73;p13">
            <a:extLst>
              <a:ext uri="{FF2B5EF4-FFF2-40B4-BE49-F238E27FC236}">
                <a16:creationId xmlns:a16="http://schemas.microsoft.com/office/drawing/2014/main" id="{0B67A4D6-5D44-E745-B715-8B55ED6B1488}"/>
              </a:ext>
            </a:extLst>
          </p:cNvPr>
          <p:cNvPicPr preferRelativeResize="0"/>
          <p:nvPr/>
        </p:nvPicPr>
        <p:blipFill>
          <a:blip r:embed="rId14">
            <a:alphaModFix/>
          </a:blip>
          <a:stretch>
            <a:fillRect/>
          </a:stretch>
        </p:blipFill>
        <p:spPr>
          <a:xfrm>
            <a:off x="6832759" y="3315646"/>
            <a:ext cx="2126424" cy="421350"/>
          </a:xfrm>
          <a:prstGeom prst="rect">
            <a:avLst/>
          </a:prstGeom>
          <a:noFill/>
          <a:ln>
            <a:noFill/>
          </a:ln>
        </p:spPr>
      </p:pic>
      <p:cxnSp>
        <p:nvCxnSpPr>
          <p:cNvPr id="44" name="Google Shape;68;p13">
            <a:extLst>
              <a:ext uri="{FF2B5EF4-FFF2-40B4-BE49-F238E27FC236}">
                <a16:creationId xmlns:a16="http://schemas.microsoft.com/office/drawing/2014/main" id="{A1C0892C-B524-8444-B155-A9FE2EDC9F67}"/>
              </a:ext>
            </a:extLst>
          </p:cNvPr>
          <p:cNvCxnSpPr/>
          <p:nvPr/>
        </p:nvCxnSpPr>
        <p:spPr>
          <a:xfrm rot="10800000" flipH="1">
            <a:off x="140275" y="287522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45" name="Picture 44">
            <a:extLst>
              <a:ext uri="{FF2B5EF4-FFF2-40B4-BE49-F238E27FC236}">
                <a16:creationId xmlns:a16="http://schemas.microsoft.com/office/drawing/2014/main" id="{F1D7474A-5C3F-CC4A-AFB2-33028099E06C}"/>
              </a:ext>
            </a:extLst>
          </p:cNvPr>
          <p:cNvPicPr>
            <a:picLocks noChangeAspect="1"/>
          </p:cNvPicPr>
          <p:nvPr/>
        </p:nvPicPr>
        <p:blipFill>
          <a:blip r:embed="rId15"/>
          <a:stretch>
            <a:fillRect/>
          </a:stretch>
        </p:blipFill>
        <p:spPr>
          <a:xfrm>
            <a:off x="2352467" y="4928079"/>
            <a:ext cx="2228800" cy="832761"/>
          </a:xfrm>
          <a:prstGeom prst="rect">
            <a:avLst/>
          </a:prstGeom>
        </p:spPr>
      </p:pic>
      <p:pic>
        <p:nvPicPr>
          <p:cNvPr id="23" name="Picture 22">
            <a:extLst>
              <a:ext uri="{FF2B5EF4-FFF2-40B4-BE49-F238E27FC236}">
                <a16:creationId xmlns:a16="http://schemas.microsoft.com/office/drawing/2014/main" id="{BA36B487-8D7D-4BB7-8DC5-9991D83BC31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78412" y="1255383"/>
            <a:ext cx="2564978" cy="629400"/>
          </a:xfrm>
          <a:prstGeom prst="rect">
            <a:avLst/>
          </a:prstGeom>
        </p:spPr>
      </p:pic>
      <p:pic>
        <p:nvPicPr>
          <p:cNvPr id="24" name="Picture 23">
            <a:extLst>
              <a:ext uri="{FF2B5EF4-FFF2-40B4-BE49-F238E27FC236}">
                <a16:creationId xmlns:a16="http://schemas.microsoft.com/office/drawing/2014/main" id="{03DEFD17-262F-46F0-83B2-2FA3172B13D2}"/>
              </a:ext>
            </a:extLst>
          </p:cNvPr>
          <p:cNvPicPr/>
          <p:nvPr/>
        </p:nvPicPr>
        <p:blipFill>
          <a:blip r:embed="rId17">
            <a:extLst>
              <a:ext uri="{28A0092B-C50C-407E-A947-70E740481C1C}">
                <a14:useLocalDpi xmlns:a14="http://schemas.microsoft.com/office/drawing/2010/main" val="0"/>
              </a:ext>
            </a:extLst>
          </a:blip>
          <a:stretch>
            <a:fillRect/>
          </a:stretch>
        </p:blipFill>
        <p:spPr>
          <a:xfrm>
            <a:off x="4158939" y="1200282"/>
            <a:ext cx="1934210" cy="680720"/>
          </a:xfrm>
          <a:prstGeom prst="rect">
            <a:avLst/>
          </a:prstGeom>
        </p:spPr>
      </p:pic>
    </p:spTree>
    <p:extLst>
      <p:ext uri="{BB962C8B-B14F-4D97-AF65-F5344CB8AC3E}">
        <p14:creationId xmlns:p14="http://schemas.microsoft.com/office/powerpoint/2010/main" val="34676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Session Learning Objectives</a:t>
            </a:r>
          </a:p>
        </p:txBody>
      </p:sp>
      <p:sp>
        <p:nvSpPr>
          <p:cNvPr id="3" name="Content Placeholder 2"/>
          <p:cNvSpPr>
            <a:spLocks noGrp="1"/>
          </p:cNvSpPr>
          <p:nvPr>
            <p:ph idx="1"/>
          </p:nvPr>
        </p:nvSpPr>
        <p:spPr>
          <a:xfrm>
            <a:off x="533400" y="1600200"/>
            <a:ext cx="8153400" cy="4648200"/>
          </a:xfrm>
          <a:ln>
            <a:noFill/>
          </a:ln>
        </p:spPr>
        <p:txBody>
          <a:bodyPr>
            <a:normAutofit/>
          </a:bodyPr>
          <a:lstStyle/>
          <a:p>
            <a:pPr>
              <a:buNone/>
            </a:pPr>
            <a:r>
              <a:rPr lang="en-US" dirty="0"/>
              <a:t>By the end of this session, participants will be able to:</a:t>
            </a:r>
          </a:p>
          <a:p>
            <a:r>
              <a:rPr lang="en-US" dirty="0"/>
              <a:t>Describe the critical role health plays in nutrition outcomes</a:t>
            </a:r>
          </a:p>
          <a:p>
            <a:endParaRPr lang="en-US" dirty="0"/>
          </a:p>
          <a:p>
            <a:r>
              <a:rPr lang="en-US" dirty="0"/>
              <a:t>Identify specific activities for the integration of health and nutrition interventions</a:t>
            </a:r>
          </a:p>
          <a:p>
            <a:pPr>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4C2219D-16BD-47EC-A978-27347F9DA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US" b="1" dirty="0"/>
              <a:t>Why is Health Critical to Nutrition</a:t>
            </a:r>
          </a:p>
        </p:txBody>
      </p:sp>
      <p:sp>
        <p:nvSpPr>
          <p:cNvPr id="3" name="Content Placeholder 2"/>
          <p:cNvSpPr>
            <a:spLocks noGrp="1"/>
          </p:cNvSpPr>
          <p:nvPr>
            <p:ph idx="1"/>
          </p:nvPr>
        </p:nvSpPr>
        <p:spPr>
          <a:ln>
            <a:noFill/>
          </a:ln>
        </p:spPr>
        <p:txBody>
          <a:bodyPr>
            <a:normAutofit lnSpcReduction="10000"/>
          </a:bodyPr>
          <a:lstStyle/>
          <a:p>
            <a:r>
              <a:rPr lang="en-US" dirty="0"/>
              <a:t>Malnourished children suffer from frequent illness </a:t>
            </a:r>
            <a:r>
              <a:rPr lang="fr-CH" dirty="0"/>
              <a:t>due to </a:t>
            </a:r>
            <a:r>
              <a:rPr lang="en-US" dirty="0"/>
              <a:t>impaired immunity. SAM children are nine times more likely to die from common childhood infections such as pneumonia, </a:t>
            </a:r>
            <a:r>
              <a:rPr lang="en-US" dirty="0" err="1"/>
              <a:t>diarrhoea</a:t>
            </a:r>
            <a:r>
              <a:rPr lang="en-US" dirty="0"/>
              <a:t>, malaria, and measles, MAM children are 4 times </a:t>
            </a:r>
            <a:r>
              <a:rPr lang="en-US"/>
              <a:t>more likely to die.</a:t>
            </a:r>
            <a:endParaRPr lang="en-US" dirty="0"/>
          </a:p>
          <a:p>
            <a:r>
              <a:rPr lang="en-US" dirty="0"/>
              <a:t>Poor breastfeeding and complementary feeding practices are a leading cause of ill-health among young children. </a:t>
            </a:r>
          </a:p>
        </p:txBody>
      </p:sp>
      <p:pic>
        <p:nvPicPr>
          <p:cNvPr id="7" name="Picture 6">
            <a:extLst>
              <a:ext uri="{FF2B5EF4-FFF2-40B4-BE49-F238E27FC236}">
                <a16:creationId xmlns:a16="http://schemas.microsoft.com/office/drawing/2014/main" id="{6527803F-0D45-4E1B-957A-AA13132BA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a:xfrm>
            <a:off x="628650" y="184834"/>
            <a:ext cx="7886700" cy="928415"/>
          </a:xfrm>
        </p:spPr>
        <p:txBody>
          <a:bodyPr/>
          <a:lstStyle/>
          <a:p>
            <a:r>
              <a:rPr lang="en-US" b="1" dirty="0"/>
              <a:t>Health situation in </a:t>
            </a:r>
            <a:r>
              <a:rPr lang="en-US" b="1" dirty="0">
                <a:solidFill>
                  <a:srgbClr val="FF0000"/>
                </a:solidFill>
              </a:rPr>
              <a:t>X</a:t>
            </a:r>
            <a:r>
              <a:rPr lang="en-US" b="1" dirty="0"/>
              <a:t> country</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a:xfrm>
            <a:off x="194823" y="1113249"/>
            <a:ext cx="4410307" cy="5441796"/>
          </a:xfrm>
        </p:spPr>
        <p:txBody>
          <a:bodyPr>
            <a:normAutofit fontScale="77500" lnSpcReduction="20000"/>
          </a:bodyPr>
          <a:lstStyle/>
          <a:p>
            <a:r>
              <a:rPr lang="en-US" dirty="0"/>
              <a:t>KEY HEALTH INDICATORS</a:t>
            </a:r>
          </a:p>
          <a:p>
            <a:pPr lvl="1"/>
            <a:r>
              <a:rPr lang="en-US" dirty="0"/>
              <a:t>Crude Death Rate (CDR)</a:t>
            </a:r>
            <a:r>
              <a:rPr lang="en-US" sz="400" dirty="0"/>
              <a:t>17 </a:t>
            </a:r>
          </a:p>
          <a:p>
            <a:pPr lvl="1"/>
            <a:r>
              <a:rPr lang="en-US" dirty="0"/>
              <a:t>Under Five Death Rate (U5DR)</a:t>
            </a:r>
            <a:endParaRPr lang="en-US" sz="400" dirty="0"/>
          </a:p>
          <a:p>
            <a:pPr lvl="1"/>
            <a:r>
              <a:rPr lang="en-US" sz="400" dirty="0"/>
              <a:t>  </a:t>
            </a:r>
            <a:r>
              <a:rPr lang="en-US" dirty="0"/>
              <a:t>Low birth weight</a:t>
            </a:r>
          </a:p>
          <a:p>
            <a:pPr lvl="1"/>
            <a:r>
              <a:rPr lang="en-US" dirty="0"/>
              <a:t>Fertility rate </a:t>
            </a:r>
          </a:p>
          <a:p>
            <a:r>
              <a:rPr lang="en-US" dirty="0"/>
              <a:t>DISEASES</a:t>
            </a:r>
          </a:p>
          <a:p>
            <a:pPr lvl="1"/>
            <a:r>
              <a:rPr lang="en-US" dirty="0" err="1"/>
              <a:t>Diarrhoea</a:t>
            </a:r>
            <a:r>
              <a:rPr lang="en-US" dirty="0"/>
              <a:t> </a:t>
            </a:r>
          </a:p>
          <a:p>
            <a:pPr lvl="1"/>
            <a:r>
              <a:rPr lang="en-US" dirty="0"/>
              <a:t>Dysentery </a:t>
            </a:r>
          </a:p>
          <a:p>
            <a:pPr lvl="1"/>
            <a:r>
              <a:rPr lang="en-US" dirty="0"/>
              <a:t>Malaria/fever </a:t>
            </a:r>
          </a:p>
          <a:p>
            <a:pPr lvl="1"/>
            <a:r>
              <a:rPr lang="en-US" dirty="0"/>
              <a:t>Acute Respiratory Infection (ARI) </a:t>
            </a:r>
          </a:p>
          <a:p>
            <a:pPr lvl="1"/>
            <a:r>
              <a:rPr lang="en-US" dirty="0"/>
              <a:t>HIV/AIDS prevalence </a:t>
            </a:r>
          </a:p>
          <a:p>
            <a:pPr lvl="1"/>
            <a:r>
              <a:rPr lang="en-US" dirty="0"/>
              <a:t>Cholera or Acute Watery </a:t>
            </a:r>
            <a:r>
              <a:rPr lang="en-US" dirty="0" err="1"/>
              <a:t>Diarrhoea</a:t>
            </a:r>
            <a:r>
              <a:rPr lang="en-US" dirty="0"/>
              <a:t> (AWD) </a:t>
            </a:r>
          </a:p>
          <a:p>
            <a:pPr lvl="1"/>
            <a:r>
              <a:rPr lang="en-US" dirty="0"/>
              <a:t>Measles </a:t>
            </a:r>
          </a:p>
        </p:txBody>
      </p:sp>
      <p:sp>
        <p:nvSpPr>
          <p:cNvPr id="4" name="Content Placeholder 2">
            <a:extLst>
              <a:ext uri="{FF2B5EF4-FFF2-40B4-BE49-F238E27FC236}">
                <a16:creationId xmlns:a16="http://schemas.microsoft.com/office/drawing/2014/main" id="{E03D6353-27D3-4705-938A-4CCD1544E586}"/>
              </a:ext>
            </a:extLst>
          </p:cNvPr>
          <p:cNvSpPr txBox="1">
            <a:spLocks/>
          </p:cNvSpPr>
          <p:nvPr/>
        </p:nvSpPr>
        <p:spPr>
          <a:xfrm>
            <a:off x="5120349" y="1072410"/>
            <a:ext cx="3953107" cy="54417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SERVICES &amp; UNHEALTHY ENVIRONMENT </a:t>
            </a:r>
            <a:endParaRPr lang="en-US" dirty="0"/>
          </a:p>
          <a:p>
            <a:pPr lvl="1"/>
            <a:r>
              <a:rPr lang="en-US" dirty="0"/>
              <a:t>Routine measles vaccination coverage </a:t>
            </a:r>
          </a:p>
          <a:p>
            <a:pPr lvl="1"/>
            <a:r>
              <a:rPr lang="en-US" dirty="0"/>
              <a:t>Routine polio vaccination coverage </a:t>
            </a:r>
          </a:p>
          <a:p>
            <a:pPr lvl="1"/>
            <a:r>
              <a:rPr lang="en-US" dirty="0"/>
              <a:t>Routine vitamin A supplementation coverage </a:t>
            </a:r>
          </a:p>
          <a:p>
            <a:pPr lvl="1"/>
            <a:r>
              <a:rPr lang="en-US" dirty="0"/>
              <a:t>Campaign measles vaccination coverage </a:t>
            </a:r>
          </a:p>
          <a:p>
            <a:pPr lvl="1"/>
            <a:r>
              <a:rPr lang="en-US" dirty="0"/>
              <a:t> Campaign polio vaccination coverage </a:t>
            </a:r>
          </a:p>
          <a:p>
            <a:pPr lvl="1"/>
            <a:r>
              <a:rPr lang="en-US" dirty="0"/>
              <a:t>Campaign vitamin A supplementation </a:t>
            </a:r>
          </a:p>
          <a:p>
            <a:pPr lvl="1"/>
            <a:r>
              <a:rPr lang="en-US" dirty="0"/>
              <a:t>Measles vaccination coverage from surveys </a:t>
            </a:r>
          </a:p>
          <a:p>
            <a:pPr lvl="1"/>
            <a:r>
              <a:rPr lang="en-US" dirty="0"/>
              <a:t>Polio vaccination coverage from surveys </a:t>
            </a:r>
          </a:p>
          <a:p>
            <a:pPr lvl="1"/>
            <a:r>
              <a:rPr lang="en-US" dirty="0"/>
              <a:t>Vitamin A supplementation coverage from surveys </a:t>
            </a:r>
          </a:p>
          <a:p>
            <a:pPr lvl="1"/>
            <a:r>
              <a:rPr lang="en-US" dirty="0"/>
              <a:t>Coverage of all basic vaccinations from surveys </a:t>
            </a:r>
          </a:p>
          <a:p>
            <a:pPr lvl="1"/>
            <a:r>
              <a:rPr lang="en-US" dirty="0"/>
              <a:t>Skilled attendant at delivery </a:t>
            </a:r>
          </a:p>
          <a:p>
            <a:pPr lvl="1"/>
            <a:r>
              <a:rPr lang="en-US" dirty="0"/>
              <a:t>Health seeking </a:t>
            </a:r>
            <a:r>
              <a:rPr lang="en-US" dirty="0" err="1"/>
              <a:t>behaviour</a:t>
            </a:r>
            <a:r>
              <a:rPr lang="en-US" dirty="0"/>
              <a:t>   </a:t>
            </a:r>
          </a:p>
          <a:p>
            <a:endParaRPr lang="en-US" dirty="0"/>
          </a:p>
          <a:p>
            <a:endParaRPr lang="en-US" dirty="0"/>
          </a:p>
          <a:p>
            <a:endParaRPr lang="en-US" dirty="0">
              <a:solidFill>
                <a:srgbClr val="FF0000"/>
              </a:solidFill>
            </a:endParaRPr>
          </a:p>
        </p:txBody>
      </p:sp>
      <p:sp>
        <p:nvSpPr>
          <p:cNvPr id="5" name="Rectangle 4">
            <a:extLst>
              <a:ext uri="{FF2B5EF4-FFF2-40B4-BE49-F238E27FC236}">
                <a16:creationId xmlns:a16="http://schemas.microsoft.com/office/drawing/2014/main" id="{DE3A5530-C1F1-4B00-AADD-2619F4E88E48}"/>
              </a:ext>
            </a:extLst>
          </p:cNvPr>
          <p:cNvSpPr/>
          <p:nvPr/>
        </p:nvSpPr>
        <p:spPr>
          <a:xfrm>
            <a:off x="628650" y="1981200"/>
            <a:ext cx="7886700" cy="2286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Needs to be adapted before training!</a:t>
            </a:r>
            <a:endParaRPr lang="en-GB" sz="3200" b="1" dirty="0"/>
          </a:p>
        </p:txBody>
      </p:sp>
      <p:pic>
        <p:nvPicPr>
          <p:cNvPr id="9" name="Picture 8">
            <a:extLst>
              <a:ext uri="{FF2B5EF4-FFF2-40B4-BE49-F238E27FC236}">
                <a16:creationId xmlns:a16="http://schemas.microsoft.com/office/drawing/2014/main" id="{F73699C8-7132-4471-BC84-3692FF9A1E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008" y="6281428"/>
            <a:ext cx="2079821" cy="510351"/>
          </a:xfrm>
          <a:prstGeom prst="rect">
            <a:avLst/>
          </a:prstGeom>
        </p:spPr>
      </p:pic>
    </p:spTree>
    <p:extLst>
      <p:ext uri="{BB962C8B-B14F-4D97-AF65-F5344CB8AC3E}">
        <p14:creationId xmlns:p14="http://schemas.microsoft.com/office/powerpoint/2010/main" val="2935330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A138E-160F-4A3C-9BF6-A0919E2FCA4B}"/>
              </a:ext>
            </a:extLst>
          </p:cNvPr>
          <p:cNvSpPr>
            <a:spLocks noGrp="1"/>
          </p:cNvSpPr>
          <p:nvPr>
            <p:ph type="title"/>
          </p:nvPr>
        </p:nvSpPr>
        <p:spPr/>
        <p:txBody>
          <a:bodyPr/>
          <a:lstStyle/>
          <a:p>
            <a:r>
              <a:rPr lang="en-US" b="1" dirty="0"/>
              <a:t>Health response in </a:t>
            </a:r>
            <a:r>
              <a:rPr lang="en-US" b="1" dirty="0">
                <a:solidFill>
                  <a:srgbClr val="FF0000"/>
                </a:solidFill>
              </a:rPr>
              <a:t>X</a:t>
            </a:r>
            <a:r>
              <a:rPr lang="en-US" b="1" dirty="0"/>
              <a:t> country</a:t>
            </a:r>
          </a:p>
        </p:txBody>
      </p:sp>
      <p:sp>
        <p:nvSpPr>
          <p:cNvPr id="3" name="Content Placeholder 2">
            <a:extLst>
              <a:ext uri="{FF2B5EF4-FFF2-40B4-BE49-F238E27FC236}">
                <a16:creationId xmlns:a16="http://schemas.microsoft.com/office/drawing/2014/main" id="{8F99D7EB-C0EA-4359-9CF1-7F5D432E2054}"/>
              </a:ext>
            </a:extLst>
          </p:cNvPr>
          <p:cNvSpPr>
            <a:spLocks noGrp="1"/>
          </p:cNvSpPr>
          <p:nvPr>
            <p:ph idx="1"/>
          </p:nvPr>
        </p:nvSpPr>
        <p:spPr/>
        <p:txBody>
          <a:bodyPr>
            <a:normAutofit fontScale="47500" lnSpcReduction="20000"/>
          </a:bodyPr>
          <a:lstStyle/>
          <a:p>
            <a:pPr marL="0" indent="0">
              <a:buNone/>
            </a:pPr>
            <a:r>
              <a:rPr lang="en-US" sz="3600" b="1" dirty="0"/>
              <a:t>At HH Level</a:t>
            </a:r>
          </a:p>
          <a:p>
            <a:r>
              <a:rPr lang="en-US" dirty="0"/>
              <a:t>IEC through home visits by CHVs, normal deliveries by village midwives, and referral.</a:t>
            </a:r>
          </a:p>
          <a:p>
            <a:pPr marL="0" indent="0">
              <a:buNone/>
            </a:pPr>
            <a:r>
              <a:rPr lang="en-US" b="1" dirty="0"/>
              <a:t>At Community Level </a:t>
            </a:r>
          </a:p>
          <a:p>
            <a:r>
              <a:rPr lang="en-US" dirty="0"/>
              <a:t>Limited curative care, IEC, FP (condoms) through CHWs</a:t>
            </a:r>
          </a:p>
          <a:p>
            <a:r>
              <a:rPr lang="en-US" dirty="0"/>
              <a:t>Limited curative care, including IMCI, ANC/PNC, EPI, FP (short-acting methods), IEC through mobile teams.</a:t>
            </a:r>
          </a:p>
          <a:p>
            <a:pPr marL="0" indent="0">
              <a:buNone/>
            </a:pPr>
            <a:r>
              <a:rPr lang="en-US" b="1" dirty="0"/>
              <a:t>At Primary Health Care (PHC) Level</a:t>
            </a:r>
          </a:p>
          <a:p>
            <a:r>
              <a:rPr lang="en-US" b="1" dirty="0"/>
              <a:t>Health Unit</a:t>
            </a:r>
            <a:r>
              <a:rPr lang="en-US" dirty="0"/>
              <a:t>: Limited curative care including IMCI, ANC/PNC, EPI, FP (short-acting methods), IEC. Fill the gap in non-communicable disease (NCD) prescriptions</a:t>
            </a:r>
          </a:p>
          <a:p>
            <a:r>
              <a:rPr lang="en-US" b="1" dirty="0"/>
              <a:t>Health Center</a:t>
            </a:r>
            <a:r>
              <a:rPr lang="en-US" dirty="0"/>
              <a:t>: Curative care (outpatient department - OPD), including IMCI, TB and others, ANC/PNC, FP, EPI, NCD management, normal deliveries at selected facilities, essential newborn care, and basic laboratory / investigation services.</a:t>
            </a:r>
          </a:p>
          <a:p>
            <a:pPr marL="0" indent="0">
              <a:buNone/>
            </a:pPr>
            <a:r>
              <a:rPr lang="en-US" b="1" dirty="0"/>
              <a:t>At Secondary Health Care Level</a:t>
            </a:r>
          </a:p>
          <a:p>
            <a:r>
              <a:rPr lang="en-US" dirty="0"/>
              <a:t>Curative care, including OPD and inpatient. Round-the-clock emergency trauma care. IMCI, TB, NCD. ANC/PNC, Normal and complicated deliveries.</a:t>
            </a:r>
          </a:p>
          <a:p>
            <a:r>
              <a:rPr lang="en-US" dirty="0"/>
              <a:t>Basic emergency obstetric and newborn care (</a:t>
            </a:r>
            <a:r>
              <a:rPr lang="en-US" dirty="0" err="1"/>
              <a:t>BEmONC</a:t>
            </a:r>
            <a:r>
              <a:rPr lang="en-US" dirty="0"/>
              <a:t>), comprehensive emergency obstetric and newborn care (</a:t>
            </a:r>
            <a:r>
              <a:rPr lang="en-US" dirty="0" err="1"/>
              <a:t>CEmONC</a:t>
            </a:r>
            <a:r>
              <a:rPr lang="en-US" dirty="0"/>
              <a:t>), essential newborn care, management of sick and newborns with low birth weight. Laboratory and radiology.</a:t>
            </a:r>
          </a:p>
          <a:p>
            <a:endParaRPr lang="en-US" dirty="0"/>
          </a:p>
        </p:txBody>
      </p:sp>
      <p:sp>
        <p:nvSpPr>
          <p:cNvPr id="4" name="Rectangle 3">
            <a:extLst>
              <a:ext uri="{FF2B5EF4-FFF2-40B4-BE49-F238E27FC236}">
                <a16:creationId xmlns:a16="http://schemas.microsoft.com/office/drawing/2014/main" id="{7B483DDA-C99E-4736-B529-7F4EB59D7484}"/>
              </a:ext>
            </a:extLst>
          </p:cNvPr>
          <p:cNvSpPr/>
          <p:nvPr/>
        </p:nvSpPr>
        <p:spPr>
          <a:xfrm>
            <a:off x="628650" y="1981200"/>
            <a:ext cx="7886700" cy="2286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Needs to be adapted before training!</a:t>
            </a:r>
            <a:endParaRPr lang="en-GB" sz="3200" b="1" dirty="0"/>
          </a:p>
        </p:txBody>
      </p:sp>
      <p:pic>
        <p:nvPicPr>
          <p:cNvPr id="6" name="Picture 5">
            <a:extLst>
              <a:ext uri="{FF2B5EF4-FFF2-40B4-BE49-F238E27FC236}">
                <a16:creationId xmlns:a16="http://schemas.microsoft.com/office/drawing/2014/main" id="{0C5EF8D3-EE2F-48F1-A2E3-488331A43D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56147"/>
            <a:ext cx="2239880" cy="549627"/>
          </a:xfrm>
          <a:prstGeom prst="rect">
            <a:avLst/>
          </a:prstGeom>
        </p:spPr>
      </p:pic>
    </p:spTree>
    <p:extLst>
      <p:ext uri="{BB962C8B-B14F-4D97-AF65-F5344CB8AC3E}">
        <p14:creationId xmlns:p14="http://schemas.microsoft.com/office/powerpoint/2010/main" val="1673755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normAutofit fontScale="90000"/>
          </a:bodyPr>
          <a:lstStyle/>
          <a:p>
            <a:r>
              <a:rPr lang="en-US" b="1" dirty="0"/>
              <a:t>Improving Nutrition Through Health</a:t>
            </a:r>
          </a:p>
        </p:txBody>
      </p:sp>
      <p:sp>
        <p:nvSpPr>
          <p:cNvPr id="3" name="Content Placeholder 2"/>
          <p:cNvSpPr>
            <a:spLocks noGrp="1"/>
          </p:cNvSpPr>
          <p:nvPr>
            <p:ph idx="1"/>
          </p:nvPr>
        </p:nvSpPr>
        <p:spPr>
          <a:xfrm>
            <a:off x="457200" y="1133925"/>
            <a:ext cx="8229600" cy="5257800"/>
          </a:xfrm>
          <a:ln>
            <a:noFill/>
          </a:ln>
        </p:spPr>
        <p:txBody>
          <a:bodyPr>
            <a:normAutofit fontScale="85000" lnSpcReduction="20000"/>
          </a:bodyPr>
          <a:lstStyle/>
          <a:p>
            <a:pPr marL="0">
              <a:buNone/>
            </a:pPr>
            <a:r>
              <a:rPr lang="en-US" dirty="0"/>
              <a:t>Priority objectives to improve nutrition through the health sector:</a:t>
            </a:r>
          </a:p>
          <a:p>
            <a:pPr>
              <a:buFont typeface="Wingdings" pitchFamily="2" charset="2"/>
              <a:buChar char="§"/>
            </a:pPr>
            <a:r>
              <a:rPr lang="en-US" dirty="0"/>
              <a:t>Reduce micronutrient deficiencies.</a:t>
            </a:r>
          </a:p>
          <a:p>
            <a:pPr>
              <a:buFont typeface="Wingdings" pitchFamily="2" charset="2"/>
              <a:buChar char="§"/>
            </a:pPr>
            <a:r>
              <a:rPr lang="en-US" dirty="0"/>
              <a:t>Reduce anemia in pregnant and lactating women and children 0-24 months.</a:t>
            </a:r>
          </a:p>
          <a:p>
            <a:pPr>
              <a:buFont typeface="Wingdings" pitchFamily="2" charset="2"/>
              <a:buChar char="§"/>
            </a:pPr>
            <a:r>
              <a:rPr lang="en-US" dirty="0"/>
              <a:t>Promote good feeding and nutritional care practices, including exclusive breastfeeding for the first 6 months of life.</a:t>
            </a:r>
          </a:p>
          <a:p>
            <a:pPr>
              <a:buFont typeface="Wingdings" pitchFamily="2" charset="2"/>
              <a:buChar char="§"/>
            </a:pPr>
            <a:r>
              <a:rPr lang="en-US" dirty="0"/>
              <a:t>Treat and prevent illness.</a:t>
            </a:r>
          </a:p>
          <a:p>
            <a:pPr>
              <a:buFont typeface="Wingdings" pitchFamily="2" charset="2"/>
              <a:buChar char="§"/>
            </a:pPr>
            <a:r>
              <a:rPr lang="en-US" dirty="0"/>
              <a:t>Reduce low birth weight.</a:t>
            </a:r>
          </a:p>
          <a:p>
            <a:pPr>
              <a:buFont typeface="Wingdings" pitchFamily="2" charset="2"/>
              <a:buChar char="§"/>
            </a:pPr>
            <a:r>
              <a:rPr lang="en-US" dirty="0"/>
              <a:t>Improve reproductive health and family planning.</a:t>
            </a:r>
          </a:p>
          <a:p>
            <a:pPr>
              <a:buFont typeface="Wingdings" pitchFamily="2" charset="2"/>
              <a:buChar char="§"/>
            </a:pPr>
            <a:r>
              <a:rPr lang="en-US" dirty="0"/>
              <a:t>Treat moderate and severe acute malnutrition in children. </a:t>
            </a:r>
          </a:p>
          <a:p>
            <a:endParaRPr lang="en-US" dirty="0"/>
          </a:p>
        </p:txBody>
      </p:sp>
      <p:sp>
        <p:nvSpPr>
          <p:cNvPr id="4" name="TextBox 3">
            <a:extLst>
              <a:ext uri="{FF2B5EF4-FFF2-40B4-BE49-F238E27FC236}">
                <a16:creationId xmlns:a16="http://schemas.microsoft.com/office/drawing/2014/main" id="{2104649A-0548-4A89-84A3-100916AA825F}"/>
              </a:ext>
            </a:extLst>
          </p:cNvPr>
          <p:cNvSpPr txBox="1"/>
          <p:nvPr/>
        </p:nvSpPr>
        <p:spPr>
          <a:xfrm>
            <a:off x="4821831" y="5786815"/>
            <a:ext cx="3864969" cy="369332"/>
          </a:xfrm>
          <a:prstGeom prst="rect">
            <a:avLst/>
          </a:prstGeom>
          <a:noFill/>
        </p:spPr>
        <p:txBody>
          <a:bodyPr wrap="none" rtlCol="0">
            <a:spAutoFit/>
          </a:bodyPr>
          <a:lstStyle/>
          <a:p>
            <a:r>
              <a:rPr lang="en-US" dirty="0"/>
              <a:t>Suggested by World Bank Group (2013)</a:t>
            </a:r>
            <a:endParaRPr lang="en-GB" dirty="0"/>
          </a:p>
        </p:txBody>
      </p:sp>
      <p:pic>
        <p:nvPicPr>
          <p:cNvPr id="6" name="Picture 5">
            <a:extLst>
              <a:ext uri="{FF2B5EF4-FFF2-40B4-BE49-F238E27FC236}">
                <a16:creationId xmlns:a16="http://schemas.microsoft.com/office/drawing/2014/main" id="{F278BB3A-8A59-4A81-BF3E-E7DFB9599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56147"/>
            <a:ext cx="2239880" cy="5496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2E3B-9645-4D6E-954A-84800BF2C8EF}"/>
              </a:ext>
            </a:extLst>
          </p:cNvPr>
          <p:cNvSpPr>
            <a:spLocks noGrp="1"/>
          </p:cNvSpPr>
          <p:nvPr>
            <p:ph type="title"/>
          </p:nvPr>
        </p:nvSpPr>
        <p:spPr/>
        <p:txBody>
          <a:bodyPr>
            <a:normAutofit fontScale="90000"/>
          </a:bodyPr>
          <a:lstStyle/>
          <a:p>
            <a:r>
              <a:rPr lang="en-US" b="1" dirty="0">
                <a:cs typeface="Calibri"/>
              </a:rPr>
              <a:t>Task: Health and Nutrition Integration</a:t>
            </a:r>
            <a:endParaRPr lang="en-US" b="1">
              <a:cs typeface="Calibri"/>
            </a:endParaRPr>
          </a:p>
        </p:txBody>
      </p:sp>
      <p:sp>
        <p:nvSpPr>
          <p:cNvPr id="3" name="Content Placeholder 2">
            <a:extLst>
              <a:ext uri="{FF2B5EF4-FFF2-40B4-BE49-F238E27FC236}">
                <a16:creationId xmlns:a16="http://schemas.microsoft.com/office/drawing/2014/main" id="{53E22A92-BA92-4FF9-A35B-D0E25DB148AF}"/>
              </a:ext>
            </a:extLst>
          </p:cNvPr>
          <p:cNvSpPr>
            <a:spLocks noGrp="1"/>
          </p:cNvSpPr>
          <p:nvPr>
            <p:ph idx="1"/>
          </p:nvPr>
        </p:nvSpPr>
        <p:spPr/>
        <p:txBody>
          <a:bodyPr vert="horz" lIns="91440" tIns="45720" rIns="91440" bIns="45720" rtlCol="0" anchor="t">
            <a:normAutofit/>
          </a:bodyPr>
          <a:lstStyle/>
          <a:p>
            <a:r>
              <a:rPr lang="en-US" dirty="0"/>
              <a:t>Discuss how to integrate health and nutrition. Use examples to illustrate your ideas if possible. Prepare a flipchart to be presented to the rest of the group.</a:t>
            </a:r>
            <a:endParaRPr lang="en-US" dirty="0">
              <a:cs typeface="Calibri"/>
            </a:endParaRPr>
          </a:p>
        </p:txBody>
      </p:sp>
      <p:pic>
        <p:nvPicPr>
          <p:cNvPr id="5" name="Picture 4">
            <a:extLst>
              <a:ext uri="{FF2B5EF4-FFF2-40B4-BE49-F238E27FC236}">
                <a16:creationId xmlns:a16="http://schemas.microsoft.com/office/drawing/2014/main" id="{00015B79-3AB5-4680-ADB9-670AE594AD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1523458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90600"/>
          </a:xfrm>
          <a:ln>
            <a:noFill/>
          </a:ln>
        </p:spPr>
        <p:txBody>
          <a:bodyPr>
            <a:normAutofit fontScale="90000"/>
          </a:bodyPr>
          <a:lstStyle/>
          <a:p>
            <a:r>
              <a:rPr lang="en-US" b="1"/>
              <a:t>Minimum Package of Interventions-</a:t>
            </a:r>
            <a:br>
              <a:rPr lang="en-US" b="1"/>
            </a:br>
            <a:r>
              <a:rPr lang="en-US" b="1"/>
              <a:t>Household Level</a:t>
            </a:r>
            <a:endParaRPr lang="en-US" b="1" dirty="0"/>
          </a:p>
        </p:txBody>
      </p:sp>
      <p:sp>
        <p:nvSpPr>
          <p:cNvPr id="3" name="Content Placeholder 2"/>
          <p:cNvSpPr>
            <a:spLocks noGrp="1"/>
          </p:cNvSpPr>
          <p:nvPr>
            <p:ph idx="1"/>
          </p:nvPr>
        </p:nvSpPr>
        <p:spPr>
          <a:xfrm>
            <a:off x="2579914" y="1447800"/>
            <a:ext cx="6400800" cy="5410200"/>
          </a:xfrm>
          <a:ln>
            <a:noFill/>
          </a:ln>
        </p:spPr>
        <p:txBody>
          <a:bodyPr>
            <a:normAutofit fontScale="85000" lnSpcReduction="20000"/>
          </a:bodyPr>
          <a:lstStyle/>
          <a:p>
            <a:r>
              <a:rPr lang="en-US" sz="4000" dirty="0"/>
              <a:t>Health education </a:t>
            </a:r>
          </a:p>
          <a:p>
            <a:r>
              <a:rPr lang="en-US" sz="4000" dirty="0"/>
              <a:t>WASH</a:t>
            </a:r>
          </a:p>
          <a:p>
            <a:r>
              <a:rPr lang="en-US" sz="4000" dirty="0"/>
              <a:t>Prevention of communicable diseases and use of ORS</a:t>
            </a:r>
          </a:p>
          <a:p>
            <a:r>
              <a:rPr lang="en-US" sz="4000" dirty="0"/>
              <a:t>Health/hygiene promotion activities</a:t>
            </a:r>
          </a:p>
          <a:p>
            <a:r>
              <a:rPr lang="en-US" sz="4000" dirty="0"/>
              <a:t>Promotion of health seeking behavior, child and maternal nutrition etc.</a:t>
            </a:r>
          </a:p>
          <a:p>
            <a:r>
              <a:rPr lang="en-US" sz="4000" dirty="0"/>
              <a:t>Recognition of danger signs and immediate remedies</a:t>
            </a:r>
            <a:endParaRPr lang="en-US" sz="3600" dirty="0"/>
          </a:p>
          <a:p>
            <a:endParaRPr lang="en-US" dirty="0"/>
          </a:p>
          <a:p>
            <a:pPr marL="0" indent="0">
              <a:buNone/>
            </a:pPr>
            <a:endParaRPr lang="en-US" dirty="0"/>
          </a:p>
        </p:txBody>
      </p:sp>
      <p:pic>
        <p:nvPicPr>
          <p:cNvPr id="2050" name="Picture 2" descr="https://static.thenounproject.com/png/627748-200.png">
            <a:extLst>
              <a:ext uri="{FF2B5EF4-FFF2-40B4-BE49-F238E27FC236}">
                <a16:creationId xmlns:a16="http://schemas.microsoft.com/office/drawing/2014/main" id="{7F893EF7-3B21-4605-B391-351FACB4E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2133600"/>
            <a:ext cx="2318657" cy="2318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F55F34F-E201-4FB9-8061-0E0C3B7710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6251033"/>
            <a:ext cx="2079821" cy="510351"/>
          </a:xfrm>
          <a:prstGeom prst="rect">
            <a:avLst/>
          </a:prstGeom>
        </p:spPr>
      </p:pic>
    </p:spTree>
    <p:extLst>
      <p:ext uri="{BB962C8B-B14F-4D97-AF65-F5344CB8AC3E}">
        <p14:creationId xmlns:p14="http://schemas.microsoft.com/office/powerpoint/2010/main" val="427479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95400"/>
            <a:ext cx="6172200" cy="5410200"/>
          </a:xfrm>
          <a:ln>
            <a:noFill/>
          </a:ln>
        </p:spPr>
        <p:txBody>
          <a:bodyPr>
            <a:noAutofit/>
          </a:bodyPr>
          <a:lstStyle/>
          <a:p>
            <a:r>
              <a:rPr lang="en-US" sz="2400" dirty="0"/>
              <a:t>Integrated management of childhood illness</a:t>
            </a:r>
          </a:p>
          <a:p>
            <a:r>
              <a:rPr lang="en-US" sz="2400" dirty="0"/>
              <a:t>Integrated management of adult illness </a:t>
            </a:r>
          </a:p>
          <a:p>
            <a:r>
              <a:rPr lang="en-US" sz="2400" dirty="0"/>
              <a:t>Health measures for the prevention and control of communicable disease</a:t>
            </a:r>
          </a:p>
          <a:p>
            <a:r>
              <a:rPr lang="en-US" sz="2400" dirty="0"/>
              <a:t>Child health services </a:t>
            </a:r>
          </a:p>
          <a:p>
            <a:r>
              <a:rPr lang="en-US" sz="2400" dirty="0"/>
              <a:t>Health promotion on reproductive health and mental health and psychosocial support</a:t>
            </a:r>
          </a:p>
          <a:p>
            <a:r>
              <a:rPr lang="en-US" sz="2400" dirty="0"/>
              <a:t>Maternal nutrition</a:t>
            </a:r>
          </a:p>
          <a:p>
            <a:r>
              <a:rPr lang="en-US" sz="2400" dirty="0"/>
              <a:t>Community-based management of acute malnutrition (CMAM) </a:t>
            </a:r>
          </a:p>
          <a:p>
            <a:endParaRPr lang="en-IE" sz="2400" dirty="0"/>
          </a:p>
        </p:txBody>
      </p:sp>
      <p:sp>
        <p:nvSpPr>
          <p:cNvPr id="5" name="Title 1"/>
          <p:cNvSpPr>
            <a:spLocks noGrp="1"/>
          </p:cNvSpPr>
          <p:nvPr>
            <p:ph type="title"/>
          </p:nvPr>
        </p:nvSpPr>
        <p:spPr>
          <a:xfrm>
            <a:off x="228600" y="76200"/>
            <a:ext cx="8686800" cy="990600"/>
          </a:xfrm>
          <a:ln>
            <a:noFill/>
          </a:ln>
        </p:spPr>
        <p:txBody>
          <a:bodyPr>
            <a:normAutofit fontScale="90000"/>
          </a:bodyPr>
          <a:lstStyle/>
          <a:p>
            <a:r>
              <a:rPr lang="en-US" b="1" dirty="0"/>
              <a:t>Minimum Package of Interventions-</a:t>
            </a:r>
            <a:br>
              <a:rPr lang="en-US" b="1" dirty="0"/>
            </a:br>
            <a:r>
              <a:rPr lang="en-US" b="1" dirty="0"/>
              <a:t>Community Level</a:t>
            </a:r>
          </a:p>
        </p:txBody>
      </p:sp>
      <p:pic>
        <p:nvPicPr>
          <p:cNvPr id="3074" name="Picture 2" descr="https://static.thenounproject.com/png/2272030-200.png">
            <a:extLst>
              <a:ext uri="{FF2B5EF4-FFF2-40B4-BE49-F238E27FC236}">
                <a16:creationId xmlns:a16="http://schemas.microsoft.com/office/drawing/2014/main" id="{7A706FAB-EC86-472B-95FC-A7E0D459B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71" y="22098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A597666-6197-472A-BFAF-1FDF3312F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6978" y="6195423"/>
            <a:ext cx="2079821" cy="510351"/>
          </a:xfrm>
          <a:prstGeom prst="rect">
            <a:avLst/>
          </a:prstGeom>
        </p:spPr>
      </p:pic>
    </p:spTree>
    <p:extLst>
      <p:ext uri="{BB962C8B-B14F-4D97-AF65-F5344CB8AC3E}">
        <p14:creationId xmlns:p14="http://schemas.microsoft.com/office/powerpoint/2010/main" val="350233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EMOPSGCCU-1435067120-18674</_dlc_DocId>
    <_dlc_DocIdUrl xmlns="5858627f-d058-4b92-9b52-677b5fd7d454">
      <Url>https://unicef.sharepoint.com/teams/EMOPS-GCCU/_layouts/15/DocIdRedir.aspx?ID=EMOPSGCCU-1435067120-18674</Url>
      <Description>EMOPSGCCU-1435067120-18674</Description>
    </_dlc_DocIdUrl>
  </documentManagement>
</p:properties>
</file>

<file path=customXml/item5.xml><?xml version="1.0" encoding="utf-8"?>
<?mso-contentType ?>
<customXsn xmlns="http://schemas.microsoft.com/office/2006/metadata/customXsn">
  <xsnLocation/>
  <cached>True</cached>
  <openByDefault>True</openByDefault>
  <xsnScope/>
</customXsn>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6246E6-5170-4F2C-ACED-52C80985B818}">
  <ds:schemaRefs>
    <ds:schemaRef ds:uri="Microsoft.SharePoint.Taxonomy.ContentTypeSync"/>
  </ds:schemaRefs>
</ds:datastoreItem>
</file>

<file path=customXml/itemProps2.xml><?xml version="1.0" encoding="utf-8"?>
<ds:datastoreItem xmlns:ds="http://schemas.openxmlformats.org/officeDocument/2006/customXml" ds:itemID="{B6B7A1F8-1FCA-4012-B52B-7B2476025D98}"/>
</file>

<file path=customXml/itemProps3.xml><?xml version="1.0" encoding="utf-8"?>
<ds:datastoreItem xmlns:ds="http://schemas.openxmlformats.org/officeDocument/2006/customXml" ds:itemID="{26B9C864-CE7A-409E-B9B6-C797D374A4EE}">
  <ds:schemaRefs>
    <ds:schemaRef ds:uri="http://schemas.microsoft.com/sharepoint/v3/contenttype/forms"/>
  </ds:schemaRefs>
</ds:datastoreItem>
</file>

<file path=customXml/itemProps4.xml><?xml version="1.0" encoding="utf-8"?>
<ds:datastoreItem xmlns:ds="http://schemas.openxmlformats.org/officeDocument/2006/customXml" ds:itemID="{7B37A190-05E5-4B0C-8C83-CCEFB92F8B3E}">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sharepoint.v3"/>
    <ds:schemaRef ds:uri="http://schemas.microsoft.com/sharepoint/v3"/>
    <ds:schemaRef ds:uri="http://schemas.microsoft.com/office/infopath/2007/PartnerControls"/>
    <ds:schemaRef ds:uri="a438dd15-07ca-4cdc-82a3-f2206b92025e"/>
    <ds:schemaRef ds:uri="5858627f-d058-4b92-9b52-677b5fd7d454"/>
    <ds:schemaRef ds:uri="ca283e0b-db31-4043-a2ef-b80661bf084a"/>
    <ds:schemaRef ds:uri="http://schemas.microsoft.com/sharepoint/v4"/>
    <ds:schemaRef ds:uri="http://www.w3.org/XML/1998/namespace"/>
    <ds:schemaRef ds:uri="http://purl.org/dc/terms/"/>
    <ds:schemaRef ds:uri="http://purl.org/dc/elements/1.1/"/>
  </ds:schemaRefs>
</ds:datastoreItem>
</file>

<file path=customXml/itemProps5.xml><?xml version="1.0" encoding="utf-8"?>
<ds:datastoreItem xmlns:ds="http://schemas.openxmlformats.org/officeDocument/2006/customXml" ds:itemID="{825DFC4D-3C3D-417D-962A-D898CFFB4741}">
  <ds:schemaRefs>
    <ds:schemaRef ds:uri="http://schemas.microsoft.com/office/2006/metadata/customXsn"/>
  </ds:schemaRefs>
</ds:datastoreItem>
</file>

<file path=customXml/itemProps6.xml><?xml version="1.0" encoding="utf-8"?>
<ds:datastoreItem xmlns:ds="http://schemas.openxmlformats.org/officeDocument/2006/customXml" ds:itemID="{BB089D1A-E3F0-41A1-8927-3AB3A3285E3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17621</TotalTime>
  <Words>1517</Words>
  <Application>Microsoft Office PowerPoint</Application>
  <PresentationFormat>On-screen Show (4:3)</PresentationFormat>
  <Paragraphs>228</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 Integrated Programming  </vt:lpstr>
      <vt:lpstr>Session Learning Objectives</vt:lpstr>
      <vt:lpstr>Why is Health Critical to Nutrition</vt:lpstr>
      <vt:lpstr>Health situation in X country</vt:lpstr>
      <vt:lpstr>Health response in X country</vt:lpstr>
      <vt:lpstr>Improving Nutrition Through Health</vt:lpstr>
      <vt:lpstr>Task: Health and Nutrition Integration</vt:lpstr>
      <vt:lpstr>Minimum Package of Interventions- Household Level</vt:lpstr>
      <vt:lpstr>Minimum Package of Interventions- Community Level</vt:lpstr>
      <vt:lpstr>Minimum Package of Interventions- Primary Health Care Level</vt:lpstr>
      <vt:lpstr>Minimum Package of Interventions- Secondary Health Care Level</vt:lpstr>
      <vt:lpstr>PowerPoint Presentation</vt:lpstr>
      <vt:lpstr>Take Home Messages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dc:creator>
  <cp:keywords>Intercluster; GNC</cp:keywords>
  <cp:lastModifiedBy>Diogo Loureiro Jurema</cp:lastModifiedBy>
  <cp:revision>290</cp:revision>
  <cp:lastPrinted>2019-03-06T16:41:26Z</cp:lastPrinted>
  <dcterms:created xsi:type="dcterms:W3CDTF">2018-02-05T14:55:35Z</dcterms:created>
  <dcterms:modified xsi:type="dcterms:W3CDTF">2019-10-17T12:39:01Z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166;#Intercluster|f2a967d3-0a03-4cb0-b647-e52cd91e99bb;#133;#GNC|82a4199d-9c93-4d57-833f-59195f986fba</vt:lpwstr>
  </property>
  <property fmtid="{D5CDD505-2E9C-101B-9397-08002B2CF9AE}" pid="5" name="Topic">
    <vt:lpwstr>10;#Nutrition Humanitarian Cluster, Coordination|414c5639-61e6-4b56-aaa5-511cdacc25c2;#146;#Nutrition emergency response|e7eac636-aa3d-4db8-92d9-399d6677a2bf;#148;#Nutrition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cb1d7b8d-91bf-476c-a9fa-528b7b8de9d1</vt:lpwstr>
  </property>
</Properties>
</file>