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1"/>
  </p:notesMasterIdLst>
  <p:handoutMasterIdLst>
    <p:handoutMasterId r:id="rId22"/>
  </p:handoutMasterIdLst>
  <p:sldIdLst>
    <p:sldId id="257" r:id="rId8"/>
    <p:sldId id="258" r:id="rId9"/>
    <p:sldId id="259" r:id="rId10"/>
    <p:sldId id="260" r:id="rId11"/>
    <p:sldId id="261" r:id="rId12"/>
    <p:sldId id="262" r:id="rId13"/>
    <p:sldId id="263" r:id="rId14"/>
    <p:sldId id="264" r:id="rId15"/>
    <p:sldId id="265" r:id="rId16"/>
    <p:sldId id="269" r:id="rId17"/>
    <p:sldId id="272" r:id="rId18"/>
    <p:sldId id="273" r:id="rId19"/>
    <p:sldId id="270" r:id="rId20"/>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13703-49D7-479D-B848-5BCF1C414E01}" v="6" dt="2019-10-15T12:57:39.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5647" autoAdjust="0"/>
  </p:normalViewPr>
  <p:slideViewPr>
    <p:cSldViewPr>
      <p:cViewPr varScale="1">
        <p:scale>
          <a:sx n="87" d="100"/>
          <a:sy n="87" d="100"/>
        </p:scale>
        <p:origin x="552"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6B813703-49D7-479D-B848-5BCF1C414E01}"/>
    <pc:docChg chg="custSel modSld modMainMaster">
      <pc:chgData name="Diogo Loureiro Jurema" userId="9dfde3f0-34dd-48c5-90ef-eaf27597f482" providerId="ADAL" clId="{6B813703-49D7-479D-B848-5BCF1C414E01}" dt="2019-10-15T12:57:39.330" v="5" actId="478"/>
      <pc:docMkLst>
        <pc:docMk/>
      </pc:docMkLst>
      <pc:sldChg chg="delSp">
        <pc:chgData name="Diogo Loureiro Jurema" userId="9dfde3f0-34dd-48c5-90ef-eaf27597f482" providerId="ADAL" clId="{6B813703-49D7-479D-B848-5BCF1C414E01}" dt="2019-10-15T12:57:39.330" v="5" actId="478"/>
        <pc:sldMkLst>
          <pc:docMk/>
          <pc:sldMk cId="1828236959" sldId="257"/>
        </pc:sldMkLst>
        <pc:picChg chg="del">
          <ac:chgData name="Diogo Loureiro Jurema" userId="9dfde3f0-34dd-48c5-90ef-eaf27597f482" providerId="ADAL" clId="{6B813703-49D7-479D-B848-5BCF1C414E01}" dt="2019-10-15T12:57:39.330" v="5" actId="478"/>
          <ac:picMkLst>
            <pc:docMk/>
            <pc:sldMk cId="1828236959" sldId="257"/>
            <ac:picMk id="3" creationId="{207809D8-0DBE-42C2-8C95-390B1EFDC7E8}"/>
          </ac:picMkLst>
        </pc:picChg>
      </pc:sldChg>
      <pc:sldMasterChg chg="addSp delSp modSp modSldLayout">
        <pc:chgData name="Diogo Loureiro Jurema" userId="9dfde3f0-34dd-48c5-90ef-eaf27597f482" providerId="ADAL" clId="{6B813703-49D7-479D-B848-5BCF1C414E01}" dt="2019-10-15T12:57:28.530" v="4" actId="478"/>
        <pc:sldMasterMkLst>
          <pc:docMk/>
          <pc:sldMasterMk cId="3737966379" sldId="2147483660"/>
        </pc:sldMasterMkLst>
        <pc:spChg chg="del">
          <ac:chgData name="Diogo Loureiro Jurema" userId="9dfde3f0-34dd-48c5-90ef-eaf27597f482" providerId="ADAL" clId="{6B813703-49D7-479D-B848-5BCF1C414E01}" dt="2019-10-15T12:57:13.414" v="0" actId="478"/>
          <ac:spMkLst>
            <pc:docMk/>
            <pc:sldMasterMk cId="3737966379" sldId="2147483660"/>
            <ac:spMk id="4" creationId="{00000000-0000-0000-0000-000000000000}"/>
          </ac:spMkLst>
        </pc:spChg>
        <pc:picChg chg="add mod">
          <ac:chgData name="Diogo Loureiro Jurema" userId="9dfde3f0-34dd-48c5-90ef-eaf27597f482" providerId="ADAL" clId="{6B813703-49D7-479D-B848-5BCF1C414E01}" dt="2019-10-15T12:57:17.209" v="2" actId="1076"/>
          <ac:picMkLst>
            <pc:docMk/>
            <pc:sldMasterMk cId="3737966379" sldId="2147483660"/>
            <ac:picMk id="7" creationId="{1A4372C3-DD99-469C-A79C-09469C9FFD3D}"/>
          </ac:picMkLst>
        </pc:picChg>
        <pc:sldLayoutChg chg="delSp">
          <pc:chgData name="Diogo Loureiro Jurema" userId="9dfde3f0-34dd-48c5-90ef-eaf27597f482" providerId="ADAL" clId="{6B813703-49D7-479D-B848-5BCF1C414E01}" dt="2019-10-15T12:57:28.530" v="4" actId="478"/>
          <pc:sldLayoutMkLst>
            <pc:docMk/>
            <pc:sldMasterMk cId="3737966379" sldId="2147483660"/>
            <pc:sldLayoutMk cId="1562831305" sldId="2147483664"/>
          </pc:sldLayoutMkLst>
          <pc:spChg chg="del">
            <ac:chgData name="Diogo Loureiro Jurema" userId="9dfde3f0-34dd-48c5-90ef-eaf27597f482" providerId="ADAL" clId="{6B813703-49D7-479D-B848-5BCF1C414E01}" dt="2019-10-15T12:57:28.530" v="4" actId="478"/>
            <ac:spMkLst>
              <pc:docMk/>
              <pc:sldMasterMk cId="3737966379" sldId="2147483660"/>
              <pc:sldLayoutMk cId="1562831305" sldId="2147483664"/>
              <ac:spMk id="4" creationId="{00000000-0000-0000-0000-000000000000}"/>
            </ac:spMkLst>
          </pc:spChg>
          <pc:picChg chg="del">
            <ac:chgData name="Diogo Loureiro Jurema" userId="9dfde3f0-34dd-48c5-90ef-eaf27597f482" providerId="ADAL" clId="{6B813703-49D7-479D-B848-5BCF1C414E01}" dt="2019-10-15T12:57:26.379" v="3" actId="478"/>
            <ac:picMkLst>
              <pc:docMk/>
              <pc:sldMasterMk cId="3737966379" sldId="2147483660"/>
              <pc:sldLayoutMk cId="1562831305" sldId="2147483664"/>
              <ac:picMk id="7"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292998-7C0A-41C6-8FBA-FE979AC83A82}"/>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a:extLst>
              <a:ext uri="{FF2B5EF4-FFF2-40B4-BE49-F238E27FC236}">
                <a16:creationId xmlns:a16="http://schemas.microsoft.com/office/drawing/2014/main" id="{276E6787-F098-4E78-8783-DA84DDD73608}"/>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D077A161-4C90-4F86-BD51-260E2428CA48}" type="datetimeFigureOut">
              <a:rPr lang="en-GB" smtClean="0"/>
              <a:t>15/10/2019</a:t>
            </a:fld>
            <a:endParaRPr lang="en-GB"/>
          </a:p>
        </p:txBody>
      </p:sp>
      <p:sp>
        <p:nvSpPr>
          <p:cNvPr id="4" name="Footer Placeholder 3">
            <a:extLst>
              <a:ext uri="{FF2B5EF4-FFF2-40B4-BE49-F238E27FC236}">
                <a16:creationId xmlns:a16="http://schemas.microsoft.com/office/drawing/2014/main" id="{347F204E-B8AB-42FC-A1A5-4A497367C94A}"/>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FB898823-FC33-4F22-8B6E-3ABD346A7418}"/>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6B2D2D5-71CF-4A31-9A09-7194E326706A}" type="slidenum">
              <a:rPr lang="en-GB" smtClean="0"/>
              <a:t>‹#›</a:t>
            </a:fld>
            <a:endParaRPr lang="en-GB"/>
          </a:p>
        </p:txBody>
      </p:sp>
    </p:spTree>
    <p:extLst>
      <p:ext uri="{BB962C8B-B14F-4D97-AF65-F5344CB8AC3E}">
        <p14:creationId xmlns:p14="http://schemas.microsoft.com/office/powerpoint/2010/main" val="38552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4CF1B762-98B1-458A-A023-B5CCB59FC5B8}" type="datetimeFigureOut">
              <a:rPr lang="en-US" smtClean="0"/>
              <a:t>10/15/2019</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BB243F2-F598-4C28-87D0-1FA6C029F99A}" type="slidenum">
              <a:rPr lang="en-US" smtClean="0"/>
              <a:t>‹#›</a:t>
            </a:fld>
            <a:endParaRPr lang="en-US"/>
          </a:p>
        </p:txBody>
      </p:sp>
    </p:spTree>
    <p:extLst>
      <p:ext uri="{BB962C8B-B14F-4D97-AF65-F5344CB8AC3E}">
        <p14:creationId xmlns:p14="http://schemas.microsoft.com/office/powerpoint/2010/main" val="242426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ED2E6-6FA7-4FB8-8F77-58D6C53411E2}"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92201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ED2E6-6FA7-4FB8-8F77-58D6C53411E2}"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45404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02045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dirty="0"/>
              <a:t>Title</a:t>
            </a:r>
          </a:p>
        </p:txBody>
      </p:sp>
    </p:spTree>
    <p:extLst>
      <p:ext uri="{BB962C8B-B14F-4D97-AF65-F5344CB8AC3E}">
        <p14:creationId xmlns:p14="http://schemas.microsoft.com/office/powerpoint/2010/main" val="300443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540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0632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510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084520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Tree>
    <p:extLst>
      <p:ext uri="{BB962C8B-B14F-4D97-AF65-F5344CB8AC3E}">
        <p14:creationId xmlns:p14="http://schemas.microsoft.com/office/powerpoint/2010/main" val="36318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919330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0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3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5500108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72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4811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3834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1991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6">
            <a:extLst>
              <a:ext uri="{FF2B5EF4-FFF2-40B4-BE49-F238E27FC236}">
                <a16:creationId xmlns:a16="http://schemas.microsoft.com/office/drawing/2014/main" id="{1A4372C3-DD99-469C-A79C-09469C9FFD3D}"/>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457200" y="6356350"/>
            <a:ext cx="1019175" cy="358775"/>
          </a:xfrm>
          <a:prstGeom prst="rect">
            <a:avLst/>
          </a:prstGeom>
        </p:spPr>
      </p:pic>
    </p:spTree>
    <p:extLst>
      <p:ext uri="{BB962C8B-B14F-4D97-AF65-F5344CB8AC3E}">
        <p14:creationId xmlns:p14="http://schemas.microsoft.com/office/powerpoint/2010/main" val="373796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2.4 Strategy Development </a:t>
            </a:r>
          </a:p>
        </p:txBody>
      </p:sp>
    </p:spTree>
    <p:extLst>
      <p:ext uri="{BB962C8B-B14F-4D97-AF65-F5344CB8AC3E}">
        <p14:creationId xmlns:p14="http://schemas.microsoft.com/office/powerpoint/2010/main" val="182823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t="900"/>
          <a:stretch/>
        </p:blipFill>
        <p:spPr>
          <a:xfrm>
            <a:off x="755576" y="1320355"/>
            <a:ext cx="7560840" cy="5421013"/>
          </a:xfrm>
          <a:prstGeom prst="rect">
            <a:avLst/>
          </a:prstGeom>
        </p:spPr>
      </p:pic>
      <p:sp>
        <p:nvSpPr>
          <p:cNvPr id="5" name="TextBox 4"/>
          <p:cNvSpPr txBox="1"/>
          <p:nvPr/>
        </p:nvSpPr>
        <p:spPr>
          <a:xfrm>
            <a:off x="1979712" y="3501008"/>
            <a:ext cx="5472608" cy="369333"/>
          </a:xfrm>
          <a:prstGeom prst="rect">
            <a:avLst/>
          </a:prstGeom>
          <a:solidFill>
            <a:schemeClr val="bg1"/>
          </a:solidFill>
          <a:ln w="28575">
            <a:solidFill>
              <a:srgbClr val="808285"/>
            </a:solidFill>
          </a:ln>
        </p:spPr>
        <p:txBody>
          <a:bodyPr wrap="square" rtlCol="0">
            <a:spAutoFit/>
          </a:bodyPr>
          <a:lstStyle/>
          <a:p>
            <a:pPr algn="ctr"/>
            <a:r>
              <a:rPr lang="en-AU" b="1" dirty="0">
                <a:solidFill>
                  <a:srgbClr val="F79646">
                    <a:lumMod val="50000"/>
                  </a:srgbClr>
                </a:solidFill>
                <a:latin typeface="Arial" panose="020B0604020202020204" pitchFamily="34" charset="0"/>
                <a:cs typeface="Arial" panose="020B0604020202020204" pitchFamily="34" charset="0"/>
              </a:rPr>
              <a:t>HUMANITARIAN RESPONSE PLAN</a:t>
            </a: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HRP Structure</a:t>
            </a:r>
          </a:p>
        </p:txBody>
      </p:sp>
    </p:spTree>
    <p:extLst>
      <p:ext uri="{BB962C8B-B14F-4D97-AF65-F5344CB8AC3E}">
        <p14:creationId xmlns:p14="http://schemas.microsoft.com/office/powerpoint/2010/main" val="310788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sz="3600" b="1" dirty="0">
                <a:solidFill>
                  <a:prstClr val="white"/>
                </a:solidFill>
              </a:rPr>
              <a:t>Costing of Cluster Response Plan:  </a:t>
            </a:r>
          </a:p>
          <a:p>
            <a:r>
              <a:rPr lang="en-AU" sz="3600" b="1" dirty="0">
                <a:solidFill>
                  <a:prstClr val="white"/>
                </a:solidFill>
              </a:rPr>
              <a:t>Project-based</a:t>
            </a:r>
          </a:p>
        </p:txBody>
      </p:sp>
      <p:sp>
        <p:nvSpPr>
          <p:cNvPr id="7" name="Content Placeholder 2"/>
          <p:cNvSpPr txBox="1">
            <a:spLocks/>
          </p:cNvSpPr>
          <p:nvPr/>
        </p:nvSpPr>
        <p:spPr>
          <a:xfrm>
            <a:off x="539552" y="1268760"/>
            <a:ext cx="8229600" cy="5328592"/>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b="1" dirty="0"/>
              <a:t>Project-based costing:</a:t>
            </a:r>
          </a:p>
          <a:p>
            <a:r>
              <a:rPr lang="en-AU" sz="1800" dirty="0"/>
              <a:t>The clusters/sectors identify humanitarian activities, with indicators and targets in line with the strategic objectives and present them in the cluster/sector response plans of the HRP. </a:t>
            </a:r>
          </a:p>
          <a:p>
            <a:r>
              <a:rPr lang="en-AU" sz="1800" dirty="0"/>
              <a:t>All cluster/sector members submit their projects, including project budgets, through the online project system (OPS) database. </a:t>
            </a:r>
          </a:p>
          <a:p>
            <a:r>
              <a:rPr lang="en-AU" sz="1800" dirty="0"/>
              <a:t>The SAG or the Project Review Committee (PRC) vets projects according to an agreed timeline and criteria, and all projects are subsequently submitted to the HC for final approval. </a:t>
            </a:r>
          </a:p>
          <a:p>
            <a:r>
              <a:rPr lang="en-AU" sz="1800" dirty="0"/>
              <a:t>The total sector budgets are calculated as the sum of the approved project budgets. The total budget, as listed in the HRP and financial tracking service (FTS), is the sum of all sector budgets. </a:t>
            </a:r>
          </a:p>
          <a:p>
            <a:r>
              <a:rPr lang="en-AU" sz="1800" dirty="0"/>
              <a:t>Main responsibility for costing lies with cluster partners which the responsibilities for vetting process lies with the Clusters, the SAG or the PRC.</a:t>
            </a:r>
            <a:endParaRPr lang="en-AU" sz="1600" i="1" dirty="0"/>
          </a:p>
        </p:txBody>
      </p:sp>
    </p:spTree>
    <p:extLst>
      <p:ext uri="{BB962C8B-B14F-4D97-AF65-F5344CB8AC3E}">
        <p14:creationId xmlns:p14="http://schemas.microsoft.com/office/powerpoint/2010/main" val="28623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sz="3600" b="1" dirty="0">
                <a:solidFill>
                  <a:prstClr val="white"/>
                </a:solidFill>
              </a:rPr>
              <a:t>Costing of Cluster Response Plan:  </a:t>
            </a:r>
          </a:p>
          <a:p>
            <a:r>
              <a:rPr lang="en-AU" sz="3600" b="1" dirty="0">
                <a:solidFill>
                  <a:prstClr val="white"/>
                </a:solidFill>
              </a:rPr>
              <a:t>Activity-based</a:t>
            </a:r>
          </a:p>
        </p:txBody>
      </p:sp>
      <p:sp>
        <p:nvSpPr>
          <p:cNvPr id="7" name="Content Placeholder 2"/>
          <p:cNvSpPr txBox="1">
            <a:spLocks/>
          </p:cNvSpPr>
          <p:nvPr/>
        </p:nvSpPr>
        <p:spPr>
          <a:xfrm>
            <a:off x="539552" y="1268760"/>
            <a:ext cx="8229600" cy="5328592"/>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b="1" dirty="0"/>
              <a:t>Activity-based costing:</a:t>
            </a:r>
          </a:p>
          <a:p>
            <a:pPr marL="0" indent="0">
              <a:buFont typeface="Arial" pitchFamily="34" charset="0"/>
              <a:buNone/>
            </a:pPr>
            <a:r>
              <a:rPr lang="en-AU" sz="1800" dirty="0"/>
              <a:t>Activity-based costing for humanitarian appeals refers to a method of estimating overall resource needs for a humanitarian response plan (HRP), using average costs per sectoral activity, per person served, or per item delivered in line with the humanitarian needs overview (HNO) and the country’s strategic objectives.</a:t>
            </a:r>
          </a:p>
          <a:p>
            <a:r>
              <a:rPr lang="en-AU" sz="1800" dirty="0"/>
              <a:t>The costs per sector are determined on a unit cost per person per type of activity; sectors identify humanitarian activities, with indicators and targets, and present these in the sector response plans. </a:t>
            </a:r>
          </a:p>
          <a:p>
            <a:r>
              <a:rPr lang="en-AU" sz="1800" dirty="0"/>
              <a:t>Cluster/sectors must decide whether activities/services identified are grouped by intervention area (e.g. higher level outputs) and costed at this level, or whether smaller supporting activities under each intervention area (e.g. training, facilities repair, service operation) are costed separately.  </a:t>
            </a:r>
          </a:p>
          <a:p>
            <a:r>
              <a:rPr lang="en-AU" sz="1800" dirty="0"/>
              <a:t>For each planned activity, an estimate budget is established, using an activity-based costing method, and these sector budgets form the total HRP budget. Projects are not vetted, nor registered in OPS. </a:t>
            </a:r>
          </a:p>
          <a:p>
            <a:r>
              <a:rPr lang="en-AU" sz="1800" dirty="0"/>
              <a:t>The responsibility for costing lies with the clusters, less with the cluster partners, however, the agreement on standard costs to be applied has to be agreed by all, which in the case of nutrition is not possible as for a number of interventions, there are no standardized costs.</a:t>
            </a:r>
          </a:p>
        </p:txBody>
      </p:sp>
    </p:spTree>
    <p:extLst>
      <p:ext uri="{BB962C8B-B14F-4D97-AF65-F5344CB8AC3E}">
        <p14:creationId xmlns:p14="http://schemas.microsoft.com/office/powerpoint/2010/main" val="108988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1D1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p:nvPr/>
        </p:nvSpPr>
        <p:spPr>
          <a:xfrm>
            <a:off x="827584" y="656692"/>
            <a:ext cx="7488832" cy="55446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3200" dirty="0">
                <a:solidFill>
                  <a:prstClr val="black"/>
                </a:solidFill>
              </a:rPr>
              <a:t>What is the role of a Sub-national nutrition cluster coordinator in </a:t>
            </a:r>
            <a:r>
              <a:rPr lang="en-GB" sz="3200" dirty="0">
                <a:solidFill>
                  <a:schemeClr val="tx1"/>
                </a:solidFill>
              </a:rPr>
              <a:t>preparing</a:t>
            </a:r>
            <a:r>
              <a:rPr lang="en-GB" sz="3200" dirty="0">
                <a:solidFill>
                  <a:prstClr val="black"/>
                </a:solidFill>
              </a:rPr>
              <a:t> the HRP?</a:t>
            </a:r>
          </a:p>
          <a:p>
            <a:endParaRPr lang="en-GB" sz="3200" dirty="0">
              <a:solidFill>
                <a:prstClr val="black"/>
              </a:solidFill>
            </a:endParaRPr>
          </a:p>
          <a:p>
            <a:pPr marL="342900" indent="-342900">
              <a:buFont typeface="Arial" panose="020B0604020202020204" pitchFamily="34" charset="0"/>
              <a:buChar char="•"/>
            </a:pPr>
            <a:r>
              <a:rPr lang="en-GB" sz="3200" dirty="0">
                <a:solidFill>
                  <a:prstClr val="black"/>
                </a:solidFill>
              </a:rPr>
              <a:t>How do we ensure cluster partners are engaged in this process?</a:t>
            </a:r>
          </a:p>
        </p:txBody>
      </p:sp>
      <p:sp>
        <p:nvSpPr>
          <p:cNvPr id="4" name="Title 5"/>
          <p:cNvSpPr txBox="1">
            <a:spLocks/>
          </p:cNvSpPr>
          <p:nvPr/>
        </p:nvSpPr>
        <p:spPr>
          <a:xfrm>
            <a:off x="1007604" y="955278"/>
            <a:ext cx="7128792" cy="1143000"/>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GB" sz="4000" b="1" dirty="0">
                <a:solidFill>
                  <a:prstClr val="black"/>
                </a:solidFill>
                <a:latin typeface="Calibri"/>
              </a:rPr>
              <a:t>Group Work:  Role of the SNCC</a:t>
            </a:r>
          </a:p>
        </p:txBody>
      </p:sp>
    </p:spTree>
    <p:extLst>
      <p:ext uri="{BB962C8B-B14F-4D97-AF65-F5344CB8AC3E}">
        <p14:creationId xmlns:p14="http://schemas.microsoft.com/office/powerpoint/2010/main" val="17260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484784"/>
            <a:ext cx="8229600" cy="3778250"/>
          </a:xfrm>
        </p:spPr>
        <p:txBody>
          <a:bodyPr>
            <a:normAutofit fontScale="92500" lnSpcReduction="10000"/>
          </a:bodyPr>
          <a:lstStyle/>
          <a:p>
            <a:pPr lvl="0"/>
            <a:r>
              <a:rPr lang="en-US" dirty="0"/>
              <a:t>Identify the features of a Flash Appeal and Humanitarian Response Plan (HRP) and explain their functions.</a:t>
            </a:r>
            <a:endParaRPr lang="en-AU" dirty="0"/>
          </a:p>
          <a:p>
            <a:pPr lvl="0"/>
            <a:r>
              <a:rPr lang="en-US" dirty="0"/>
              <a:t>Describe the role of the cluster in developing a Flash Appeal and HRP</a:t>
            </a:r>
            <a:endParaRPr lang="en-AU" dirty="0"/>
          </a:p>
          <a:p>
            <a:pPr lvl="0"/>
            <a:r>
              <a:rPr lang="en-US" dirty="0"/>
              <a:t>Describe the different processes for developing and costing a response to sudden-onset or protracted crises. </a:t>
            </a:r>
            <a:endParaRPr lang="en-AU" dirty="0"/>
          </a:p>
          <a:p>
            <a:endParaRPr lang="en-GB" dirty="0"/>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Learning Objectives</a:t>
            </a:r>
          </a:p>
        </p:txBody>
      </p:sp>
    </p:spTree>
    <p:extLst>
      <p:ext uri="{BB962C8B-B14F-4D97-AF65-F5344CB8AC3E}">
        <p14:creationId xmlns:p14="http://schemas.microsoft.com/office/powerpoint/2010/main" val="189829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538287" y="1598066"/>
            <a:ext cx="6067425" cy="4525963"/>
          </a:xfrm>
          <a:prstGeom prst="rect">
            <a:avLst/>
          </a:prstGeom>
        </p:spPr>
      </p:pic>
      <p:sp>
        <p:nvSpPr>
          <p:cNvPr id="5" name="Oval 4"/>
          <p:cNvSpPr/>
          <p:nvPr/>
        </p:nvSpPr>
        <p:spPr>
          <a:xfrm>
            <a:off x="5292080" y="3861048"/>
            <a:ext cx="115212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The HPC</a:t>
            </a:r>
          </a:p>
        </p:txBody>
      </p:sp>
    </p:spTree>
    <p:extLst>
      <p:ext uri="{BB962C8B-B14F-4D97-AF65-F5344CB8AC3E}">
        <p14:creationId xmlns:p14="http://schemas.microsoft.com/office/powerpoint/2010/main" val="9436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40768"/>
            <a:ext cx="7776864" cy="5362493"/>
          </a:xfrm>
          <a:prstGeom prst="rect">
            <a:avLst/>
          </a:prstGeom>
        </p:spPr>
        <p:txBody>
          <a:bodyPr wrap="square">
            <a:spAutoFit/>
          </a:bodyPr>
          <a:lstStyle/>
          <a:p>
            <a:pPr marL="342900" indent="-342900">
              <a:lnSpc>
                <a:spcPct val="120000"/>
              </a:lnSpc>
              <a:buFont typeface="Arial" panose="020B0604020202020204" pitchFamily="34" charset="0"/>
              <a:buChar char="•"/>
            </a:pPr>
            <a:r>
              <a:rPr lang="en-GB" sz="2200" dirty="0">
                <a:solidFill>
                  <a:prstClr val="black"/>
                </a:solidFill>
              </a:rPr>
              <a:t>A </a:t>
            </a:r>
            <a:r>
              <a:rPr lang="en-GB" sz="2200" b="1" dirty="0">
                <a:solidFill>
                  <a:srgbClr val="1F497D"/>
                </a:solidFill>
              </a:rPr>
              <a:t>concise, top-line analysis </a:t>
            </a:r>
            <a:r>
              <a:rPr lang="en-GB" sz="2200" dirty="0">
                <a:solidFill>
                  <a:prstClr val="black"/>
                </a:solidFill>
              </a:rPr>
              <a:t>of the scope and severity of the humanitarian crisis</a:t>
            </a:r>
          </a:p>
          <a:p>
            <a:pPr marL="342900" indent="-342900">
              <a:lnSpc>
                <a:spcPct val="120000"/>
              </a:lnSpc>
              <a:buFont typeface="Arial" panose="020B0604020202020204" pitchFamily="34" charset="0"/>
              <a:buChar char="•"/>
            </a:pPr>
            <a:r>
              <a:rPr lang="en-GB" sz="2200" dirty="0">
                <a:solidFill>
                  <a:prstClr val="black"/>
                </a:solidFill>
              </a:rPr>
              <a:t>Sets out </a:t>
            </a:r>
            <a:r>
              <a:rPr lang="en-GB" sz="2200" b="1" dirty="0">
                <a:solidFill>
                  <a:srgbClr val="1F497D"/>
                </a:solidFill>
              </a:rPr>
              <a:t>priority actions </a:t>
            </a:r>
            <a:r>
              <a:rPr lang="en-GB" sz="2200" dirty="0">
                <a:solidFill>
                  <a:prstClr val="black"/>
                </a:solidFill>
              </a:rPr>
              <a:t>and </a:t>
            </a:r>
            <a:r>
              <a:rPr lang="en-GB" sz="2200" b="1" dirty="0">
                <a:solidFill>
                  <a:srgbClr val="1F497D"/>
                </a:solidFill>
              </a:rPr>
              <a:t>preliminary requirements </a:t>
            </a:r>
            <a:r>
              <a:rPr lang="en-GB" sz="2200" dirty="0">
                <a:solidFill>
                  <a:prstClr val="black"/>
                </a:solidFill>
              </a:rPr>
              <a:t>for the response, normally only for 3-6 months</a:t>
            </a:r>
          </a:p>
          <a:p>
            <a:pPr marL="342900" indent="-342900">
              <a:lnSpc>
                <a:spcPct val="120000"/>
              </a:lnSpc>
              <a:buFont typeface="Arial" panose="020B0604020202020204" pitchFamily="34" charset="0"/>
              <a:buChar char="•"/>
            </a:pPr>
            <a:r>
              <a:rPr lang="en-GB" sz="2200" dirty="0">
                <a:solidFill>
                  <a:prstClr val="black"/>
                </a:solidFill>
              </a:rPr>
              <a:t>Issued three to five days</a:t>
            </a:r>
            <a:r>
              <a:rPr lang="en-GB" sz="2200" b="1" dirty="0">
                <a:solidFill>
                  <a:srgbClr val="4A8DAA"/>
                </a:solidFill>
              </a:rPr>
              <a:t> </a:t>
            </a:r>
            <a:r>
              <a:rPr lang="en-GB" sz="2200" dirty="0">
                <a:solidFill>
                  <a:prstClr val="black"/>
                </a:solidFill>
              </a:rPr>
              <a:t>after a </a:t>
            </a:r>
            <a:r>
              <a:rPr lang="en-GB" sz="2200" b="1" dirty="0">
                <a:solidFill>
                  <a:srgbClr val="4A8DAA"/>
                </a:solidFill>
              </a:rPr>
              <a:t>sudden onset emergency</a:t>
            </a:r>
            <a:r>
              <a:rPr lang="en-GB" sz="2200" dirty="0">
                <a:solidFill>
                  <a:prstClr val="black"/>
                </a:solidFill>
              </a:rPr>
              <a:t>, or if/when a significant and </a:t>
            </a:r>
            <a:r>
              <a:rPr lang="en-GB" sz="2200" b="1" dirty="0">
                <a:solidFill>
                  <a:srgbClr val="4A8DAA"/>
                </a:solidFill>
              </a:rPr>
              <a:t>unforeseen ‘spike’ in needs or a change in the context</a:t>
            </a:r>
            <a:r>
              <a:rPr lang="en-GB" sz="2200" dirty="0">
                <a:solidFill>
                  <a:prstClr val="black"/>
                </a:solidFill>
              </a:rPr>
              <a:t> in protracted or slow onset crises</a:t>
            </a:r>
          </a:p>
          <a:p>
            <a:pPr marL="342900" indent="-342900">
              <a:lnSpc>
                <a:spcPct val="120000"/>
              </a:lnSpc>
              <a:buFont typeface="Arial" panose="020B0604020202020204" pitchFamily="34" charset="0"/>
              <a:buChar char="•"/>
            </a:pPr>
            <a:r>
              <a:rPr lang="en-GB" sz="2200" b="1" dirty="0">
                <a:solidFill>
                  <a:srgbClr val="4A8DAA"/>
                </a:solidFill>
              </a:rPr>
              <a:t>Project-based </a:t>
            </a:r>
            <a:r>
              <a:rPr lang="en-GB" sz="2200" dirty="0">
                <a:solidFill>
                  <a:prstClr val="black"/>
                </a:solidFill>
              </a:rPr>
              <a:t>with </a:t>
            </a:r>
            <a:r>
              <a:rPr lang="en-GB" sz="2200" b="1" dirty="0">
                <a:solidFill>
                  <a:srgbClr val="4A8DAA"/>
                </a:solidFill>
              </a:rPr>
              <a:t>financial requirements</a:t>
            </a:r>
            <a:r>
              <a:rPr lang="en-GB" sz="2200" dirty="0">
                <a:solidFill>
                  <a:prstClr val="black"/>
                </a:solidFill>
              </a:rPr>
              <a:t> – used as a fundraising tool. Can be revised as new information emerges.</a:t>
            </a:r>
          </a:p>
          <a:p>
            <a:pPr marL="342900" indent="-342900">
              <a:lnSpc>
                <a:spcPct val="120000"/>
              </a:lnSpc>
              <a:buFont typeface="Arial" panose="020B0604020202020204" pitchFamily="34" charset="0"/>
              <a:buChar char="•"/>
            </a:pPr>
            <a:r>
              <a:rPr lang="en-GB" sz="2200" dirty="0">
                <a:solidFill>
                  <a:prstClr val="black"/>
                </a:solidFill>
              </a:rPr>
              <a:t>A Flash Appeal may sit separately to an existing country HRP. </a:t>
            </a:r>
          </a:p>
          <a:p>
            <a:pPr marL="342900" indent="-342900">
              <a:lnSpc>
                <a:spcPct val="120000"/>
              </a:lnSpc>
              <a:buFont typeface="Arial" panose="020B0604020202020204" pitchFamily="34" charset="0"/>
              <a:buChar char="•"/>
            </a:pPr>
            <a:r>
              <a:rPr lang="en-GB" sz="2200" dirty="0">
                <a:solidFill>
                  <a:prstClr val="black"/>
                </a:solidFill>
              </a:rPr>
              <a:t>Large-scale sudden onset disasters which have issued a Flash Appeal are required to issue a HRP for that emergency within 30 days. </a:t>
            </a:r>
            <a:endParaRPr lang="en-AU" sz="2200" dirty="0">
              <a:solidFill>
                <a:prstClr val="black"/>
              </a:solidFill>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What is a Flash Appeal?</a:t>
            </a:r>
          </a:p>
        </p:txBody>
      </p:sp>
    </p:spTree>
    <p:extLst>
      <p:ext uri="{BB962C8B-B14F-4D97-AF65-F5344CB8AC3E}">
        <p14:creationId xmlns:p14="http://schemas.microsoft.com/office/powerpoint/2010/main" val="42277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4437112"/>
            <a:ext cx="8229600" cy="2232248"/>
          </a:xfrm>
        </p:spPr>
        <p:txBody>
          <a:bodyPr vert="horz" lIns="91440" tIns="45720" rIns="91440" bIns="45720" rtlCol="0" anchor="t">
            <a:normAutofit fontScale="77500" lnSpcReduction="20000"/>
          </a:bodyPr>
          <a:lstStyle/>
          <a:p>
            <a:r>
              <a:rPr lang="en-AU" dirty="0"/>
              <a:t>Developed by HCT with inputs from clusters</a:t>
            </a:r>
          </a:p>
          <a:p>
            <a:r>
              <a:rPr lang="en-AU" dirty="0"/>
              <a:t>Specific project proposals with costs developed by partners</a:t>
            </a:r>
          </a:p>
          <a:p>
            <a:r>
              <a:rPr lang="en-AU" dirty="0"/>
              <a:t>SNCC should ensure nutrition, AAP gender, age, protection, etc. are included in proposals and funding criteria</a:t>
            </a:r>
          </a:p>
          <a:p>
            <a:r>
              <a:rPr lang="en-AU" dirty="0"/>
              <a:t>SNCC also supports integration into HRP when needed</a:t>
            </a:r>
          </a:p>
        </p:txBody>
      </p:sp>
      <p:pic>
        <p:nvPicPr>
          <p:cNvPr id="2052" name="Picture 4" descr="http://www.fsnnetwork.org/sites/default/files/styles/resource_thumbnail_large/public/IASC%20Gender%20Marker%20Tip%20Sheets%20Nutrition%20and%20Food%20Security.png?itok=mODWi9-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7889">
            <a:off x="2231175" y="1237112"/>
            <a:ext cx="2002175" cy="25698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fsnnetwork.org/sites/default/files/styles/resource_thumbnail_large/public/IASC%20Gender%20Marker%20Tip%20Sheet%20Education.png?itok=g0oPOn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7434">
            <a:off x="525911" y="1664361"/>
            <a:ext cx="1935448" cy="248421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www.humanitarianresponse.info/sites/www.humanitarianresponse.info/files/pdfpreview/b73df27b58d3bbe339515a81e697eb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8160">
            <a:off x="6805118" y="1447033"/>
            <a:ext cx="2169311"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humanitarianresponse.info/sites/www.humanitarianresponse.info/files/pdfpreview/04adf2545bde7a2f3775deed921e75f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56918">
            <a:off x="4644878" y="1159001"/>
            <a:ext cx="2280558"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Flash Appeals</a:t>
            </a:r>
          </a:p>
        </p:txBody>
      </p:sp>
    </p:spTree>
    <p:extLst>
      <p:ext uri="{BB962C8B-B14F-4D97-AF65-F5344CB8AC3E}">
        <p14:creationId xmlns:p14="http://schemas.microsoft.com/office/powerpoint/2010/main" val="50545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95536" y="1268760"/>
            <a:ext cx="8280920" cy="5445224"/>
          </a:xfrm>
        </p:spPr>
        <p:txBody>
          <a:bodyPr>
            <a:normAutofit fontScale="62500" lnSpcReduction="20000"/>
          </a:bodyPr>
          <a:lstStyle/>
          <a:p>
            <a:r>
              <a:rPr lang="en-AU" dirty="0"/>
              <a:t>Why?</a:t>
            </a:r>
          </a:p>
          <a:p>
            <a:pPr lvl="1"/>
            <a:r>
              <a:rPr lang="en-AU" dirty="0"/>
              <a:t>Sets overall direction and strategic objectives of response</a:t>
            </a:r>
          </a:p>
          <a:p>
            <a:pPr lvl="1"/>
            <a:r>
              <a:rPr lang="en-AU" dirty="0"/>
              <a:t>Communicates what will be done by clusters to respond, informed by assessed need. </a:t>
            </a:r>
          </a:p>
          <a:p>
            <a:r>
              <a:rPr lang="en-AU" dirty="0"/>
              <a:t>When?</a:t>
            </a:r>
          </a:p>
          <a:p>
            <a:pPr lvl="1"/>
            <a:r>
              <a:rPr lang="en-AU" dirty="0"/>
              <a:t>In most countries with protracted emergencies, it is a yearly or multi-year plan. </a:t>
            </a:r>
          </a:p>
          <a:p>
            <a:pPr lvl="1"/>
            <a:r>
              <a:rPr lang="en-AU" dirty="0"/>
              <a:t>Following sudden onset emergencies, and HRP should be revised/developed within 30 days.</a:t>
            </a:r>
          </a:p>
          <a:p>
            <a:pPr lvl="1"/>
            <a:r>
              <a:rPr lang="en-AU" dirty="0"/>
              <a:t>It follows needs assessments and an updated HNO (occasionally MIRA) – it responds directly to these needs.</a:t>
            </a:r>
          </a:p>
          <a:p>
            <a:r>
              <a:rPr lang="en-AU" dirty="0"/>
              <a:t>Who?</a:t>
            </a:r>
          </a:p>
          <a:p>
            <a:pPr lvl="1"/>
            <a:r>
              <a:rPr lang="en-AU" dirty="0"/>
              <a:t>HC/HCT lead strategic development and sets priorities</a:t>
            </a:r>
          </a:p>
          <a:p>
            <a:pPr lvl="1"/>
            <a:r>
              <a:rPr lang="en-AU" dirty="0"/>
              <a:t>Clusters and organisations contribute to development of the plan</a:t>
            </a:r>
          </a:p>
          <a:p>
            <a:pPr lvl="1"/>
            <a:r>
              <a:rPr lang="en-AU" dirty="0"/>
              <a:t>OCHA supports the planning process by consolidating data, agreeing planning figures, drafting and finalising the plan. </a:t>
            </a:r>
          </a:p>
          <a:p>
            <a:pPr lvl="1"/>
            <a:r>
              <a:rPr lang="en-AU" dirty="0"/>
              <a:t>The inter-cluster coordination group supports these efforts</a:t>
            </a:r>
          </a:p>
          <a:p>
            <a:r>
              <a:rPr lang="en-AU" dirty="0"/>
              <a:t>What?</a:t>
            </a:r>
          </a:p>
          <a:p>
            <a:pPr lvl="1"/>
            <a:r>
              <a:rPr lang="en-AU" dirty="0"/>
              <a:t>Consists of two parts: a country strategy and cluster/sector response plans. </a:t>
            </a:r>
          </a:p>
          <a:p>
            <a:pPr lvl="1"/>
            <a:r>
              <a:rPr lang="en-AU" dirty="0"/>
              <a:t>The overall strategic objectives (SO) are set by the HC</a:t>
            </a:r>
          </a:p>
          <a:p>
            <a:pPr lvl="1"/>
            <a:r>
              <a:rPr lang="en-AU" dirty="0"/>
              <a:t>Clusters contribute to the SOs through cluster objectives and response plan</a:t>
            </a:r>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Humanitarian Response Plan (HRP)</a:t>
            </a:r>
          </a:p>
        </p:txBody>
      </p:sp>
    </p:spTree>
    <p:extLst>
      <p:ext uri="{BB962C8B-B14F-4D97-AF65-F5344CB8AC3E}">
        <p14:creationId xmlns:p14="http://schemas.microsoft.com/office/powerpoint/2010/main" val="40084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barn(inVertical)">
                                      <p:cBhvr>
                                        <p:cTn id="58" dur="500"/>
                                        <p:tgtEl>
                                          <p:spTgt spid="5">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E4FD38-7A30-4273-A842-80F3F11F543E}"/>
              </a:ext>
            </a:extLst>
          </p:cNvPr>
          <p:cNvSpPr/>
          <p:nvPr/>
        </p:nvSpPr>
        <p:spPr>
          <a:xfrm>
            <a:off x="0" y="0"/>
            <a:ext cx="9144000" cy="1122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1799692" y="5157192"/>
            <a:ext cx="5400600" cy="454598"/>
            <a:chOff x="0" y="4443600"/>
            <a:chExt cx="5400600" cy="583223"/>
          </a:xfrm>
          <a:solidFill>
            <a:schemeClr val="accent3">
              <a:lumMod val="60000"/>
              <a:lumOff val="40000"/>
            </a:schemeClr>
          </a:solidFill>
        </p:grpSpPr>
        <p:sp>
          <p:nvSpPr>
            <p:cNvPr id="6" name="Rectangle 5"/>
            <p:cNvSpPr/>
            <p:nvPr/>
          </p:nvSpPr>
          <p:spPr>
            <a:xfrm>
              <a:off x="0" y="4443600"/>
              <a:ext cx="5400600" cy="583220"/>
            </a:xfrm>
            <a:prstGeom prst="rect">
              <a:avLst/>
            </a:prstGeom>
            <a:grp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7" name="Rectangle 6"/>
            <p:cNvSpPr/>
            <p:nvPr/>
          </p:nvSpPr>
          <p:spPr>
            <a:xfrm>
              <a:off x="0" y="4443603"/>
              <a:ext cx="5400600" cy="5832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srgbClr val="000000"/>
                  </a:solidFill>
                </a:rPr>
                <a:t>6.  </a:t>
              </a:r>
              <a:r>
                <a:rPr lang="en-US" sz="2000" dirty="0">
                  <a:solidFill>
                    <a:srgbClr val="000000"/>
                  </a:solidFill>
                </a:rPr>
                <a:t>Describe the </a:t>
              </a:r>
              <a:r>
                <a:rPr lang="en-US" sz="2000" b="1" dirty="0">
                  <a:solidFill>
                    <a:srgbClr val="000000"/>
                  </a:solidFill>
                </a:rPr>
                <a:t>response priorities </a:t>
              </a:r>
              <a:endParaRPr lang="en-GB" sz="2000" dirty="0">
                <a:solidFill>
                  <a:srgbClr val="000000"/>
                </a:solidFill>
              </a:endParaRPr>
            </a:p>
          </p:txBody>
        </p:sp>
      </p:grpSp>
      <p:grpSp>
        <p:nvGrpSpPr>
          <p:cNvPr id="8" name="Group 7"/>
          <p:cNvGrpSpPr/>
          <p:nvPr/>
        </p:nvGrpSpPr>
        <p:grpSpPr>
          <a:xfrm>
            <a:off x="1799692" y="4461698"/>
            <a:ext cx="5400600" cy="699167"/>
            <a:chOff x="0" y="3555356"/>
            <a:chExt cx="5400600" cy="896992"/>
          </a:xfrm>
          <a:solidFill>
            <a:schemeClr val="accent3">
              <a:lumMod val="60000"/>
              <a:lumOff val="40000"/>
            </a:schemeClr>
          </a:solidFill>
        </p:grpSpPr>
        <p:sp>
          <p:nvSpPr>
            <p:cNvPr id="9" name="Up Arrow Callout 8"/>
            <p:cNvSpPr/>
            <p:nvPr/>
          </p:nvSpPr>
          <p:spPr>
            <a:xfrm rot="10800000">
              <a:off x="0" y="3555356"/>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8000"/>
              </a:schemeClr>
            </a:fillRef>
            <a:effectRef idx="0">
              <a:schemeClr val="accent3">
                <a:alpha val="90000"/>
                <a:hueOff val="0"/>
                <a:satOff val="0"/>
                <a:lumOff val="0"/>
                <a:alphaOff val="-8000"/>
              </a:schemeClr>
            </a:effectRef>
            <a:fontRef idx="minor">
              <a:schemeClr val="lt1"/>
            </a:fontRef>
          </p:style>
        </p:sp>
        <p:sp>
          <p:nvSpPr>
            <p:cNvPr id="10" name="Up Arrow Callout 6"/>
            <p:cNvSpPr/>
            <p:nvPr/>
          </p:nvSpPr>
          <p:spPr>
            <a:xfrm rot="21600000">
              <a:off x="0" y="3555356"/>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srgbClr val="000000"/>
                  </a:solidFill>
                </a:rPr>
                <a:t>5.  </a:t>
              </a:r>
              <a:r>
                <a:rPr lang="en-US" sz="2000" dirty="0">
                  <a:solidFill>
                    <a:srgbClr val="000000"/>
                  </a:solidFill>
                </a:rPr>
                <a:t>Determine the </a:t>
              </a:r>
              <a:r>
                <a:rPr lang="en-US" sz="2000" b="1" dirty="0">
                  <a:solidFill>
                    <a:srgbClr val="000000"/>
                  </a:solidFill>
                </a:rPr>
                <a:t>target caseload </a:t>
              </a:r>
              <a:endParaRPr lang="en-GB" sz="2000" dirty="0">
                <a:solidFill>
                  <a:srgbClr val="000000"/>
                </a:solidFill>
              </a:endParaRPr>
            </a:p>
          </p:txBody>
        </p:sp>
      </p:grpSp>
      <p:grpSp>
        <p:nvGrpSpPr>
          <p:cNvPr id="11" name="Group 10"/>
          <p:cNvGrpSpPr/>
          <p:nvPr/>
        </p:nvGrpSpPr>
        <p:grpSpPr>
          <a:xfrm>
            <a:off x="1799692" y="3501008"/>
            <a:ext cx="5400600" cy="771613"/>
            <a:chOff x="0" y="2574168"/>
            <a:chExt cx="5400600" cy="989936"/>
          </a:xfrm>
          <a:solidFill>
            <a:schemeClr val="accent3">
              <a:lumMod val="60000"/>
              <a:lumOff val="40000"/>
            </a:schemeClr>
          </a:solidFill>
        </p:grpSpPr>
        <p:sp>
          <p:nvSpPr>
            <p:cNvPr id="12" name="Up Arrow Callout 11"/>
            <p:cNvSpPr/>
            <p:nvPr/>
          </p:nvSpPr>
          <p:spPr>
            <a:xfrm rot="10800000">
              <a:off x="0" y="2667112"/>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16000"/>
              </a:schemeClr>
            </a:fillRef>
            <a:effectRef idx="0">
              <a:schemeClr val="accent3">
                <a:alpha val="90000"/>
                <a:hueOff val="0"/>
                <a:satOff val="0"/>
                <a:lumOff val="0"/>
                <a:alphaOff val="-16000"/>
              </a:schemeClr>
            </a:effectRef>
            <a:fontRef idx="minor">
              <a:schemeClr val="lt1"/>
            </a:fontRef>
          </p:style>
        </p:sp>
        <p:sp>
          <p:nvSpPr>
            <p:cNvPr id="13" name="Up Arrow Callout 8"/>
            <p:cNvSpPr/>
            <p:nvPr/>
          </p:nvSpPr>
          <p:spPr>
            <a:xfrm>
              <a:off x="0" y="2574168"/>
              <a:ext cx="5400600" cy="6757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4.  </a:t>
              </a:r>
              <a:r>
                <a:rPr lang="en-US" sz="2000" dirty="0">
                  <a:solidFill>
                    <a:prstClr val="black"/>
                  </a:solidFill>
                </a:rPr>
                <a:t>Take into account those needs being </a:t>
              </a:r>
              <a:r>
                <a:rPr lang="en-US" sz="2000" b="1" dirty="0">
                  <a:solidFill>
                    <a:prstClr val="black"/>
                  </a:solidFill>
                </a:rPr>
                <a:t>addressed by others.</a:t>
              </a:r>
              <a:endParaRPr lang="en-GB" sz="2000" dirty="0">
                <a:solidFill>
                  <a:prstClr val="black"/>
                </a:solidFill>
              </a:endParaRPr>
            </a:p>
          </p:txBody>
        </p:sp>
      </p:grpSp>
      <p:grpSp>
        <p:nvGrpSpPr>
          <p:cNvPr id="14" name="Group 13"/>
          <p:cNvGrpSpPr/>
          <p:nvPr/>
        </p:nvGrpSpPr>
        <p:grpSpPr>
          <a:xfrm>
            <a:off x="1799692" y="2685209"/>
            <a:ext cx="5400600" cy="699167"/>
            <a:chOff x="0" y="1778867"/>
            <a:chExt cx="5400600" cy="896992"/>
          </a:xfrm>
          <a:solidFill>
            <a:schemeClr val="accent3">
              <a:lumMod val="60000"/>
              <a:lumOff val="40000"/>
            </a:schemeClr>
          </a:solidFill>
        </p:grpSpPr>
        <p:sp>
          <p:nvSpPr>
            <p:cNvPr id="15" name="Up Arrow Callout 14"/>
            <p:cNvSpPr/>
            <p:nvPr/>
          </p:nvSpPr>
          <p:spPr>
            <a:xfrm rot="10800000">
              <a:off x="0" y="1778867"/>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24000"/>
              </a:schemeClr>
            </a:fillRef>
            <a:effectRef idx="0">
              <a:schemeClr val="accent3">
                <a:alpha val="90000"/>
                <a:hueOff val="0"/>
                <a:satOff val="0"/>
                <a:lumOff val="0"/>
                <a:alphaOff val="-24000"/>
              </a:schemeClr>
            </a:effectRef>
            <a:fontRef idx="minor">
              <a:schemeClr val="lt1"/>
            </a:fontRef>
          </p:style>
        </p:sp>
        <p:sp>
          <p:nvSpPr>
            <p:cNvPr id="16" name="Up Arrow Callout 10"/>
            <p:cNvSpPr/>
            <p:nvPr/>
          </p:nvSpPr>
          <p:spPr>
            <a:xfrm rot="21600000">
              <a:off x="0" y="1778867"/>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3. Establish the </a:t>
              </a:r>
              <a:r>
                <a:rPr lang="en-GB" sz="2000" b="1" dirty="0">
                  <a:solidFill>
                    <a:prstClr val="black"/>
                  </a:solidFill>
                </a:rPr>
                <a:t>scope or boundaries</a:t>
              </a:r>
              <a:endParaRPr lang="en-GB" sz="2000" dirty="0">
                <a:solidFill>
                  <a:prstClr val="black"/>
                </a:solidFill>
              </a:endParaRPr>
            </a:p>
          </p:txBody>
        </p:sp>
      </p:grpSp>
      <p:grpSp>
        <p:nvGrpSpPr>
          <p:cNvPr id="17" name="Group 16"/>
          <p:cNvGrpSpPr/>
          <p:nvPr/>
        </p:nvGrpSpPr>
        <p:grpSpPr>
          <a:xfrm>
            <a:off x="1799692" y="1796965"/>
            <a:ext cx="5400600" cy="699167"/>
            <a:chOff x="0" y="890623"/>
            <a:chExt cx="5400600" cy="896992"/>
          </a:xfrm>
          <a:solidFill>
            <a:schemeClr val="accent3">
              <a:lumMod val="60000"/>
              <a:lumOff val="40000"/>
            </a:schemeClr>
          </a:solidFill>
        </p:grpSpPr>
        <p:sp>
          <p:nvSpPr>
            <p:cNvPr id="18" name="Up Arrow Callout 17"/>
            <p:cNvSpPr/>
            <p:nvPr/>
          </p:nvSpPr>
          <p:spPr>
            <a:xfrm rot="10800000">
              <a:off x="0" y="890623"/>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32000"/>
              </a:schemeClr>
            </a:fillRef>
            <a:effectRef idx="0">
              <a:schemeClr val="accent3">
                <a:alpha val="90000"/>
                <a:hueOff val="0"/>
                <a:satOff val="0"/>
                <a:lumOff val="0"/>
                <a:alphaOff val="-32000"/>
              </a:schemeClr>
            </a:effectRef>
            <a:fontRef idx="minor">
              <a:schemeClr val="lt1"/>
            </a:fontRef>
          </p:style>
        </p:sp>
        <p:sp>
          <p:nvSpPr>
            <p:cNvPr id="19" name="Up Arrow Callout 12"/>
            <p:cNvSpPr/>
            <p:nvPr/>
          </p:nvSpPr>
          <p:spPr>
            <a:xfrm>
              <a:off x="0" y="890623"/>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2.  Review the </a:t>
              </a:r>
              <a:r>
                <a:rPr lang="en-GB" sz="2000" b="1" dirty="0">
                  <a:solidFill>
                    <a:prstClr val="black"/>
                  </a:solidFill>
                </a:rPr>
                <a:t>priority needs</a:t>
              </a:r>
              <a:endParaRPr lang="en-GB" sz="2000" dirty="0">
                <a:solidFill>
                  <a:prstClr val="black"/>
                </a:solidFill>
              </a:endParaRPr>
            </a:p>
          </p:txBody>
        </p:sp>
      </p:grpSp>
      <p:grpSp>
        <p:nvGrpSpPr>
          <p:cNvPr id="20" name="Group 19"/>
          <p:cNvGrpSpPr/>
          <p:nvPr/>
        </p:nvGrpSpPr>
        <p:grpSpPr>
          <a:xfrm>
            <a:off x="1799692" y="908720"/>
            <a:ext cx="5400600" cy="699167"/>
            <a:chOff x="0" y="2378"/>
            <a:chExt cx="5400600" cy="896992"/>
          </a:xfrm>
          <a:solidFill>
            <a:schemeClr val="accent3">
              <a:lumMod val="60000"/>
              <a:lumOff val="40000"/>
            </a:schemeClr>
          </a:solidFill>
        </p:grpSpPr>
        <p:sp>
          <p:nvSpPr>
            <p:cNvPr id="21" name="Up Arrow Callout 20"/>
            <p:cNvSpPr/>
            <p:nvPr/>
          </p:nvSpPr>
          <p:spPr>
            <a:xfrm rot="10800000">
              <a:off x="0" y="2378"/>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22" name="Up Arrow Callout 14"/>
            <p:cNvSpPr/>
            <p:nvPr/>
          </p:nvSpPr>
          <p:spPr>
            <a:xfrm rot="21600000">
              <a:off x="0" y="2378"/>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1.  Identify </a:t>
              </a:r>
              <a:r>
                <a:rPr lang="en-GB" sz="2000" b="1" dirty="0">
                  <a:solidFill>
                    <a:prstClr val="black"/>
                  </a:solidFill>
                </a:rPr>
                <a:t>gaps</a:t>
              </a:r>
            </a:p>
          </p:txBody>
        </p:sp>
      </p:grpSp>
      <p:sp>
        <p:nvSpPr>
          <p:cNvPr id="26" name="Pentagon 25"/>
          <p:cNvSpPr/>
          <p:nvPr/>
        </p:nvSpPr>
        <p:spPr bwMode="auto">
          <a:xfrm rot="5400000">
            <a:off x="4892568" y="5507227"/>
            <a:ext cx="991384" cy="152400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Implement plan</a:t>
            </a:r>
          </a:p>
        </p:txBody>
      </p:sp>
      <p:sp>
        <p:nvSpPr>
          <p:cNvPr id="27" name="Pentagon 26"/>
          <p:cNvSpPr/>
          <p:nvPr/>
        </p:nvSpPr>
        <p:spPr bwMode="auto">
          <a:xfrm rot="5400000">
            <a:off x="6494120" y="5441644"/>
            <a:ext cx="991384" cy="1679104"/>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Monitor and review</a:t>
            </a:r>
          </a:p>
        </p:txBody>
      </p:sp>
      <p:sp>
        <p:nvSpPr>
          <p:cNvPr id="28" name="Pentagon 27"/>
          <p:cNvSpPr/>
          <p:nvPr/>
        </p:nvSpPr>
        <p:spPr bwMode="auto">
          <a:xfrm rot="5400000">
            <a:off x="3357235" y="5488213"/>
            <a:ext cx="976022" cy="1562028"/>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Resource mobilisation</a:t>
            </a:r>
          </a:p>
        </p:txBody>
      </p:sp>
      <p:sp>
        <p:nvSpPr>
          <p:cNvPr id="29" name="Pentagon 28"/>
          <p:cNvSpPr/>
          <p:nvPr/>
        </p:nvSpPr>
        <p:spPr bwMode="auto">
          <a:xfrm rot="5400000">
            <a:off x="1749851" y="5458647"/>
            <a:ext cx="991384" cy="162116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Advocacy and communication</a:t>
            </a:r>
          </a:p>
        </p:txBody>
      </p:sp>
      <p:sp>
        <p:nvSpPr>
          <p:cNvPr id="31" name="Pentagon 30"/>
          <p:cNvSpPr/>
          <p:nvPr/>
        </p:nvSpPr>
        <p:spPr bwMode="auto">
          <a:xfrm rot="5400000">
            <a:off x="1771464" y="-667680"/>
            <a:ext cx="836712" cy="2172072"/>
          </a:xfrm>
          <a:prstGeom prst="homePlat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Secondary data</a:t>
            </a:r>
          </a:p>
        </p:txBody>
      </p:sp>
      <p:sp>
        <p:nvSpPr>
          <p:cNvPr id="32" name="Pentagon 31"/>
          <p:cNvSpPr/>
          <p:nvPr/>
        </p:nvSpPr>
        <p:spPr bwMode="auto">
          <a:xfrm rot="5400000">
            <a:off x="4117640" y="-697768"/>
            <a:ext cx="836712" cy="2232248"/>
          </a:xfrm>
          <a:prstGeom prst="homePlat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Needs analysis</a:t>
            </a:r>
          </a:p>
        </p:txBody>
      </p:sp>
      <p:sp>
        <p:nvSpPr>
          <p:cNvPr id="33" name="Pentagon 32"/>
          <p:cNvSpPr/>
          <p:nvPr/>
        </p:nvSpPr>
        <p:spPr bwMode="auto">
          <a:xfrm rot="5400000">
            <a:off x="6493904" y="-625760"/>
            <a:ext cx="836712" cy="2088232"/>
          </a:xfrm>
          <a:prstGeom prst="homePlat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Capacity mapping</a:t>
            </a:r>
          </a:p>
        </p:txBody>
      </p:sp>
    </p:spTree>
    <p:extLst>
      <p:ext uri="{BB962C8B-B14F-4D97-AF65-F5344CB8AC3E}">
        <p14:creationId xmlns:p14="http://schemas.microsoft.com/office/powerpoint/2010/main" val="15465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heckerboard(across)">
                                      <p:cBhvr>
                                        <p:cTn id="10" dur="500"/>
                                        <p:tgtEl>
                                          <p:spTgt spid="3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par>
                                <p:cTn id="25" presetID="5"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par>
                                <p:cTn id="28" presetID="5"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5" presetClass="entr" presetSubtype="1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iterate type="lt">
                                    <p:tmPct val="0"/>
                                  </p:iterate>
                                  <p:childTnLst>
                                    <p:set>
                                      <p:cBhvr>
                                        <p:cTn id="37" dur="1" fill="hold">
                                          <p:stCondLst>
                                            <p:cond delay="0"/>
                                          </p:stCondLst>
                                        </p:cTn>
                                        <p:tgtEl>
                                          <p:spTgt spid="29"/>
                                        </p:tgtEl>
                                        <p:attrNameLst>
                                          <p:attrName>style.visibility</p:attrName>
                                        </p:attrNameLst>
                                      </p:cBhvr>
                                      <p:to>
                                        <p:strVal val="visible"/>
                                      </p:to>
                                    </p:set>
                                    <p:animEffect transition="in" filter="checkerboard(across)">
                                      <p:cBhvr>
                                        <p:cTn id="38" dur="500"/>
                                        <p:tgtEl>
                                          <p:spTgt spid="29"/>
                                        </p:tgtEl>
                                      </p:cBhvr>
                                    </p:animEffect>
                                  </p:childTnLst>
                                </p:cTn>
                              </p:par>
                              <p:par>
                                <p:cTn id="39" presetID="18" presetClass="emph" presetSubtype="0" fill="hold" grpId="1" nodeType="withEffect">
                                  <p:stCondLst>
                                    <p:cond delay="0"/>
                                  </p:stCondLst>
                                  <p:iterate type="lt">
                                    <p:tmPct val="4000"/>
                                  </p:iterate>
                                  <p:childTnLst>
                                    <p:set>
                                      <p:cBhvr override="childStyle">
                                        <p:cTn id="40" dur="500" fill="hold"/>
                                        <p:tgtEl>
                                          <p:spTgt spid="29"/>
                                        </p:tgtEl>
                                        <p:attrNameLst>
                                          <p:attrName>style.textDecorationUnderline</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iterate type="lt">
                                    <p:tmPct val="0"/>
                                  </p:iterate>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18" presetClass="emph" presetSubtype="0" fill="hold" grpId="1" nodeType="withEffect">
                                  <p:stCondLst>
                                    <p:cond delay="0"/>
                                  </p:stCondLst>
                                  <p:iterate type="lt">
                                    <p:tmPct val="4000"/>
                                  </p:iterate>
                                  <p:childTnLst>
                                    <p:set>
                                      <p:cBhvr override="childStyle">
                                        <p:cTn id="47" dur="500" fill="hold"/>
                                        <p:tgtEl>
                                          <p:spTgt spid="28"/>
                                        </p:tgtEl>
                                        <p:attrNameLst>
                                          <p:attrName>style.textDecorationUnderline</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iterate type="lt">
                                    <p:tmPct val="0"/>
                                  </p:iterate>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500"/>
                                        <p:tgtEl>
                                          <p:spTgt spid="26"/>
                                        </p:tgtEl>
                                      </p:cBhvr>
                                    </p:animEffect>
                                  </p:childTnLst>
                                </p:cTn>
                              </p:par>
                              <p:par>
                                <p:cTn id="53" presetID="18" presetClass="emph" presetSubtype="0" fill="hold" grpId="1" nodeType="withEffect">
                                  <p:stCondLst>
                                    <p:cond delay="0"/>
                                  </p:stCondLst>
                                  <p:iterate type="lt">
                                    <p:tmPct val="4000"/>
                                  </p:iterate>
                                  <p:childTnLst>
                                    <p:set>
                                      <p:cBhvr override="childStyle">
                                        <p:cTn id="54" dur="500" fill="hold"/>
                                        <p:tgtEl>
                                          <p:spTgt spid="26"/>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iterate type="lt">
                                    <p:tmPct val="0"/>
                                  </p:iterate>
                                  <p:childTnLst>
                                    <p:set>
                                      <p:cBhvr>
                                        <p:cTn id="58" dur="1" fill="hold">
                                          <p:stCondLst>
                                            <p:cond delay="0"/>
                                          </p:stCondLst>
                                        </p:cTn>
                                        <p:tgtEl>
                                          <p:spTgt spid="27"/>
                                        </p:tgtEl>
                                        <p:attrNameLst>
                                          <p:attrName>style.visibility</p:attrName>
                                        </p:attrNameLst>
                                      </p:cBhvr>
                                      <p:to>
                                        <p:strVal val="visible"/>
                                      </p:to>
                                    </p:set>
                                    <p:animEffect transition="in" filter="checkerboard(across)">
                                      <p:cBhvr>
                                        <p:cTn id="59" dur="500"/>
                                        <p:tgtEl>
                                          <p:spTgt spid="27"/>
                                        </p:tgtEl>
                                      </p:cBhvr>
                                    </p:animEffect>
                                  </p:childTnLst>
                                </p:cTn>
                              </p:par>
                              <p:par>
                                <p:cTn id="60" presetID="18" presetClass="emph" presetSubtype="0" fill="hold" grpId="1" nodeType="withEffect">
                                  <p:stCondLst>
                                    <p:cond delay="0"/>
                                  </p:stCondLst>
                                  <p:iterate type="lt">
                                    <p:tmPct val="4000"/>
                                  </p:iterate>
                                  <p:childTnLst>
                                    <p:set>
                                      <p:cBhvr override="childStyle">
                                        <p:cTn id="61" dur="500" fill="hold"/>
                                        <p:tgtEl>
                                          <p:spTgt spid="2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241" t="16601" r="20388" b="22656"/>
          <a:stretch/>
        </p:blipFill>
        <p:spPr bwMode="auto">
          <a:xfrm>
            <a:off x="2627784" y="1700808"/>
            <a:ext cx="4471988" cy="4443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Response Analysis</a:t>
            </a:r>
          </a:p>
        </p:txBody>
      </p:sp>
    </p:spTree>
    <p:extLst>
      <p:ext uri="{BB962C8B-B14F-4D97-AF65-F5344CB8AC3E}">
        <p14:creationId xmlns:p14="http://schemas.microsoft.com/office/powerpoint/2010/main" val="28884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Response Analysis</a:t>
            </a:r>
          </a:p>
        </p:txBody>
      </p:sp>
      <p:sp>
        <p:nvSpPr>
          <p:cNvPr id="6" name="Content Placeholder 2"/>
          <p:cNvSpPr txBox="1">
            <a:spLocks/>
          </p:cNvSpPr>
          <p:nvPr/>
        </p:nvSpPr>
        <p:spPr>
          <a:xfrm>
            <a:off x="395536" y="1268760"/>
            <a:ext cx="8229600" cy="5328592"/>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400" b="1" dirty="0">
                <a:solidFill>
                  <a:prstClr val="black"/>
                </a:solidFill>
              </a:rPr>
              <a:t>Analysis</a:t>
            </a:r>
          </a:p>
          <a:p>
            <a:r>
              <a:rPr lang="en-AU" sz="2400" dirty="0">
                <a:solidFill>
                  <a:prstClr val="black"/>
                </a:solidFill>
              </a:rPr>
              <a:t>This is a key point in the process to determine what the cluster can actually do in terms of defining priorities,  target and reach</a:t>
            </a:r>
          </a:p>
          <a:p>
            <a:r>
              <a:rPr lang="en-AU" sz="2400" i="1" dirty="0">
                <a:solidFill>
                  <a:prstClr val="black"/>
                </a:solidFill>
              </a:rPr>
              <a:t>It is also a critical moment to define the most appropriate interventions strategy based on needs, capacities and resources</a:t>
            </a:r>
          </a:p>
          <a:p>
            <a:r>
              <a:rPr lang="en-AU" sz="2400" i="1" dirty="0">
                <a:solidFill>
                  <a:prstClr val="black"/>
                </a:solidFill>
              </a:rPr>
              <a:t>Primary consideration is to maximise quality and coverage, and minimise gaps and duplication</a:t>
            </a:r>
          </a:p>
          <a:p>
            <a:r>
              <a:rPr lang="en-AU" sz="2400" i="1" dirty="0">
                <a:solidFill>
                  <a:prstClr val="black"/>
                </a:solidFill>
              </a:rPr>
              <a:t>Also very important to consider how affected people’s needs and priorities will be addressed as well as protection, gender, and other other cross-cutting issues</a:t>
            </a:r>
          </a:p>
          <a:p>
            <a:r>
              <a:rPr lang="en-AU" sz="2400" i="1" dirty="0">
                <a:solidFill>
                  <a:prstClr val="black"/>
                </a:solidFill>
              </a:rPr>
              <a:t>Whenever possible, clusters should make use of local actors, experts and communities themselves to test and validate assumptions</a:t>
            </a:r>
          </a:p>
          <a:p>
            <a:pPr marL="0" indent="0">
              <a:buFont typeface="Arial" pitchFamily="34" charset="0"/>
              <a:buNone/>
            </a:pPr>
            <a:endParaRPr lang="en-AU" sz="1600" i="1" dirty="0">
              <a:solidFill>
                <a:prstClr val="black"/>
              </a:solidFill>
            </a:endParaRPr>
          </a:p>
        </p:txBody>
      </p:sp>
    </p:spTree>
    <p:extLst>
      <p:ext uri="{BB962C8B-B14F-4D97-AF65-F5344CB8AC3E}">
        <p14:creationId xmlns:p14="http://schemas.microsoft.com/office/powerpoint/2010/main" val="2776453772"/>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12</Value>
      <Value>10</Value>
      <Value>196</Value>
      <Value>163</Value>
      <Value>146</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Subnational</TermName>
          <TermId xmlns="http://schemas.microsoft.com/office/infopath/2007/PartnerControls">32144de7-b842-4aa8-aa89-dcda5227d104</TermId>
        </TermInfo>
      </Terms>
    </TaxKeywordTaxHTField>
    <CategoryDescription xmlns="http://schemas.microsoft.com/sharepoint.v3">Master GNC packages.
2019 Subnational NCC.
2.4. Strategy development</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EMOPSGCCU-1435067120-18942</_dlc_DocId>
    <_dlc_DocIdUrl xmlns="5858627f-d058-4b92-9b52-677b5fd7d454">
      <Url>https://unicef.sharepoint.com/teams/EMOPS-GCCU/_layouts/15/DocIdRedir.aspx?ID=EMOPSGCCU-1435067120-18942</Url>
      <Description>EMOPSGCCU-1435067120-18942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E81EC6E3-FFA4-4D0A-AC4E-2D2B6B9D618F}">
  <ds:schemaRefs>
    <ds:schemaRef ds:uri="http://schemas.microsoft.com/office/2006/metadata/customXsn"/>
  </ds:schemaRefs>
</ds:datastoreItem>
</file>

<file path=customXml/itemProps2.xml><?xml version="1.0" encoding="utf-8"?>
<ds:datastoreItem xmlns:ds="http://schemas.openxmlformats.org/officeDocument/2006/customXml" ds:itemID="{04BBBEAC-3799-4003-ADB3-72BDF7568DA2}"/>
</file>

<file path=customXml/itemProps3.xml><?xml version="1.0" encoding="utf-8"?>
<ds:datastoreItem xmlns:ds="http://schemas.openxmlformats.org/officeDocument/2006/customXml" ds:itemID="{30024F5F-E7FC-47AB-9569-9BB38C1094AB}">
  <ds:schemaRefs>
    <ds:schemaRef ds:uri="http://schemas.microsoft.com/office/2006/metadata/properties"/>
    <ds:schemaRef ds:uri="http://www.w3.org/XML/1998/namespace"/>
    <ds:schemaRef ds:uri="a438dd15-07ca-4cdc-82a3-f2206b92025e"/>
    <ds:schemaRef ds:uri="http://schemas.openxmlformats.org/package/2006/metadata/core-properties"/>
    <ds:schemaRef ds:uri="ca283e0b-db31-4043-a2ef-b80661bf084a"/>
    <ds:schemaRef ds:uri="http://schemas.microsoft.com/office/infopath/2007/PartnerControls"/>
    <ds:schemaRef ds:uri="5858627f-d058-4b92-9b52-677b5fd7d454"/>
    <ds:schemaRef ds:uri="http://schemas.microsoft.com/sharepoint.v3"/>
    <ds:schemaRef ds:uri="http://purl.org/dc/terms/"/>
    <ds:schemaRef ds:uri="http://schemas.microsoft.com/office/2006/documentManagement/types"/>
    <ds:schemaRef ds:uri="http://purl.org/dc/elements/1.1/"/>
    <ds:schemaRef ds:uri="http://schemas.microsoft.com/sharepoint/v4"/>
    <ds:schemaRef ds:uri="http://schemas.microsoft.com/sharepoint/v3"/>
    <ds:schemaRef ds:uri="http://purl.org/dc/dcmitype/"/>
  </ds:schemaRefs>
</ds:datastoreItem>
</file>

<file path=customXml/itemProps4.xml><?xml version="1.0" encoding="utf-8"?>
<ds:datastoreItem xmlns:ds="http://schemas.openxmlformats.org/officeDocument/2006/customXml" ds:itemID="{27DBAC1C-0FA4-4931-95CC-92FEA99EDE11}">
  <ds:schemaRefs>
    <ds:schemaRef ds:uri="http://schemas.microsoft.com/sharepoint/v3/contenttype/forms"/>
  </ds:schemaRefs>
</ds:datastoreItem>
</file>

<file path=customXml/itemProps5.xml><?xml version="1.0" encoding="utf-8"?>
<ds:datastoreItem xmlns:ds="http://schemas.openxmlformats.org/officeDocument/2006/customXml" ds:itemID="{4158B505-38CE-49F1-B44F-2C1A0431FD65}">
  <ds:schemaRefs>
    <ds:schemaRef ds:uri="http://schemas.microsoft.com/sharepoint/events"/>
  </ds:schemaRefs>
</ds:datastoreItem>
</file>

<file path=customXml/itemProps6.xml><?xml version="1.0" encoding="utf-8"?>
<ds:datastoreItem xmlns:ds="http://schemas.openxmlformats.org/officeDocument/2006/customXml" ds:itemID="{223D4931-AEAA-45B7-9E5E-0705D3762F4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205</TotalTime>
  <Words>923</Words>
  <Application>Microsoft Office PowerPoint</Application>
  <PresentationFormat>On-screen Show (4:3)</PresentationFormat>
  <Paragraphs>81</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Cambria</vt:lpstr>
      <vt:lpstr>Century Gothic</vt:lpstr>
      <vt:lpstr>1_Theme1</vt:lpstr>
      <vt:lpstr>2.4 Strategy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dc:title>
  <dc:creator>Marion Orchison</dc:creator>
  <cp:keywords>Training; NCC; Subnational</cp:keywords>
  <cp:lastModifiedBy>Diogo Loureiro Jurema</cp:lastModifiedBy>
  <cp:revision>27</cp:revision>
  <cp:lastPrinted>2017-10-19T17:07:02Z</cp:lastPrinted>
  <dcterms:created xsi:type="dcterms:W3CDTF">2017-10-17T09:52:25Z</dcterms:created>
  <dcterms:modified xsi:type="dcterms:W3CDTF">2019-10-15T12:57:49Z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104;#NCC|37acde9b-31c8-46a8-8f12-aa74bad75c11;#163;#Training|e274f566-a9bf-4f70-80f5-de4ef515adf5;#196;#Subnational|32144de7-b842-4aa8-aa89-dcda5227d104</vt:lpwstr>
  </property>
  <property fmtid="{D5CDD505-2E9C-101B-9397-08002B2CF9AE}" pid="5" name="Topic">
    <vt:lpwstr>146;#Nutrition emergency response|e7eac636-aa3d-4db8-92d9-399d6677a2bf;#10;#Nutrition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75f8e052-9662-4cd4-9850-189575e85942</vt:lpwstr>
  </property>
</Properties>
</file>