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3" r:id="rId8"/>
  </p:sldMasterIdLst>
  <p:notesMasterIdLst>
    <p:notesMasterId r:id="rId17"/>
  </p:notesMasterIdLst>
  <p:sldIdLst>
    <p:sldId id="257" r:id="rId9"/>
    <p:sldId id="267" r:id="rId10"/>
    <p:sldId id="258" r:id="rId11"/>
    <p:sldId id="260" r:id="rId12"/>
    <p:sldId id="264" r:id="rId13"/>
    <p:sldId id="268" r:id="rId14"/>
    <p:sldId id="261"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adil@gmail.com"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91421-7EA5-42F1-B945-DE2EFD431304}" v="19" dt="2019-11-19T10:03:20.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0" autoAdjust="0"/>
    <p:restoredTop sz="94660"/>
  </p:normalViewPr>
  <p:slideViewPr>
    <p:cSldViewPr>
      <p:cViewPr varScale="1">
        <p:scale>
          <a:sx n="102" d="100"/>
          <a:sy n="102" d="100"/>
        </p:scale>
        <p:origin x="13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7BC91421-7EA5-42F1-B945-DE2EFD431304}"/>
    <pc:docChg chg="modSld modMainMaster">
      <pc:chgData name="Diogo Loureiro Jurema" userId="9dfde3f0-34dd-48c5-90ef-eaf27597f482" providerId="ADAL" clId="{7BC91421-7EA5-42F1-B945-DE2EFD431304}" dt="2019-11-19T10:03:20.449" v="18" actId="14100"/>
      <pc:docMkLst>
        <pc:docMk/>
      </pc:docMkLst>
      <pc:sldChg chg="addSp modSp">
        <pc:chgData name="Diogo Loureiro Jurema" userId="9dfde3f0-34dd-48c5-90ef-eaf27597f482" providerId="ADAL" clId="{7BC91421-7EA5-42F1-B945-DE2EFD431304}" dt="2019-11-19T10:02:22.706" v="3" actId="1076"/>
        <pc:sldMkLst>
          <pc:docMk/>
          <pc:sldMk cId="411670937" sldId="257"/>
        </pc:sldMkLst>
        <pc:picChg chg="add mod">
          <ac:chgData name="Diogo Loureiro Jurema" userId="9dfde3f0-34dd-48c5-90ef-eaf27597f482" providerId="ADAL" clId="{7BC91421-7EA5-42F1-B945-DE2EFD431304}" dt="2019-11-19T10:02:22.706" v="3" actId="1076"/>
          <ac:picMkLst>
            <pc:docMk/>
            <pc:sldMk cId="411670937" sldId="257"/>
            <ac:picMk id="5" creationId="{2F4DE907-BC7F-41FB-8811-CDCC2A1D5FB2}"/>
          </ac:picMkLst>
        </pc:picChg>
      </pc:sldChg>
      <pc:sldChg chg="modSp">
        <pc:chgData name="Diogo Loureiro Jurema" userId="9dfde3f0-34dd-48c5-90ef-eaf27597f482" providerId="ADAL" clId="{7BC91421-7EA5-42F1-B945-DE2EFD431304}" dt="2019-11-19T10:03:20.449" v="18" actId="14100"/>
        <pc:sldMkLst>
          <pc:docMk/>
          <pc:sldMk cId="2292468773" sldId="266"/>
        </pc:sldMkLst>
        <pc:spChg chg="mod">
          <ac:chgData name="Diogo Loureiro Jurema" userId="9dfde3f0-34dd-48c5-90ef-eaf27597f482" providerId="ADAL" clId="{7BC91421-7EA5-42F1-B945-DE2EFD431304}" dt="2019-11-19T10:03:20.449" v="18" actId="14100"/>
          <ac:spMkLst>
            <pc:docMk/>
            <pc:sldMk cId="2292468773" sldId="266"/>
            <ac:spMk id="2" creationId="{00000000-0000-0000-0000-000000000000}"/>
          </ac:spMkLst>
        </pc:spChg>
      </pc:sldChg>
      <pc:sldChg chg="modSp">
        <pc:chgData name="Diogo Loureiro Jurema" userId="9dfde3f0-34dd-48c5-90ef-eaf27597f482" providerId="ADAL" clId="{7BC91421-7EA5-42F1-B945-DE2EFD431304}" dt="2019-11-19T10:03:04.899" v="15" actId="1035"/>
        <pc:sldMkLst>
          <pc:docMk/>
          <pc:sldMk cId="2674146388" sldId="268"/>
        </pc:sldMkLst>
        <pc:picChg chg="mod">
          <ac:chgData name="Diogo Loureiro Jurema" userId="9dfde3f0-34dd-48c5-90ef-eaf27597f482" providerId="ADAL" clId="{7BC91421-7EA5-42F1-B945-DE2EFD431304}" dt="2019-11-19T10:03:04.899" v="15" actId="1035"/>
          <ac:picMkLst>
            <pc:docMk/>
            <pc:sldMk cId="2674146388" sldId="268"/>
            <ac:picMk id="4" creationId="{5415C300-DFB5-4D8B-B9C4-76F97E1019EC}"/>
          </ac:picMkLst>
        </pc:picChg>
      </pc:sldChg>
      <pc:sldMasterChg chg="addSp">
        <pc:chgData name="Diogo Loureiro Jurema" userId="9dfde3f0-34dd-48c5-90ef-eaf27597f482" providerId="ADAL" clId="{7BC91421-7EA5-42F1-B945-DE2EFD431304}" dt="2019-11-19T10:02:38.019" v="4"/>
        <pc:sldMasterMkLst>
          <pc:docMk/>
          <pc:sldMasterMk cId="1183754490" sldId="2147483660"/>
        </pc:sldMasterMkLst>
        <pc:picChg chg="add">
          <ac:chgData name="Diogo Loureiro Jurema" userId="9dfde3f0-34dd-48c5-90ef-eaf27597f482" providerId="ADAL" clId="{7BC91421-7EA5-42F1-B945-DE2EFD431304}" dt="2019-11-19T10:02:38.019" v="4"/>
          <ac:picMkLst>
            <pc:docMk/>
            <pc:sldMasterMk cId="1183754490" sldId="2147483660"/>
            <ac:picMk id="7" creationId="{F28E4146-9810-495C-B537-994EB87F22E7}"/>
          </ac:picMkLst>
        </pc:picChg>
      </pc:sldMasterChg>
      <pc:sldMasterChg chg="addSp">
        <pc:chgData name="Diogo Loureiro Jurema" userId="9dfde3f0-34dd-48c5-90ef-eaf27597f482" providerId="ADAL" clId="{7BC91421-7EA5-42F1-B945-DE2EFD431304}" dt="2019-11-19T10:02:47.486" v="5"/>
        <pc:sldMasterMkLst>
          <pc:docMk/>
          <pc:sldMasterMk cId="3521456696" sldId="2147483673"/>
        </pc:sldMasterMkLst>
        <pc:picChg chg="add">
          <ac:chgData name="Diogo Loureiro Jurema" userId="9dfde3f0-34dd-48c5-90ef-eaf27597f482" providerId="ADAL" clId="{7BC91421-7EA5-42F1-B945-DE2EFD431304}" dt="2019-11-19T10:02:47.486" v="5"/>
          <ac:picMkLst>
            <pc:docMk/>
            <pc:sldMasterMk cId="3521456696" sldId="2147483673"/>
            <ac:picMk id="7" creationId="{152A50C4-185D-4354-9CDC-3A94B8B9DC2C}"/>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AA8D9-8B96-43BF-807A-CC098B1259F4}" type="datetimeFigureOut">
              <a:rPr lang="en-US" smtClean="0"/>
              <a:t>11/19/2019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33730-8DEF-4424-BEB1-63F2BAB25378}" type="slidenum">
              <a:rPr lang="en-US" smtClean="0"/>
              <a:t>‹#›</a:t>
            </a:fld>
            <a:endParaRPr lang="en-US"/>
          </a:p>
        </p:txBody>
      </p:sp>
    </p:spTree>
    <p:extLst>
      <p:ext uri="{BB962C8B-B14F-4D97-AF65-F5344CB8AC3E}">
        <p14:creationId xmlns:p14="http://schemas.microsoft.com/office/powerpoint/2010/main" val="52360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1834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GB" dirty="0"/>
              <a:t>First – the facilitators ask 4</a:t>
            </a:r>
            <a:r>
              <a:rPr lang="en-GB" baseline="0" dirty="0"/>
              <a:t> people to volunteer being today’s EYES (2 persons) and EARS (2 persons). They will be asked to observe and listen to the day’s events and give feedback at the end of the day for the EVALUATION.</a:t>
            </a:r>
            <a:endParaRPr lang="en-GB"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32421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79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72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996871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3369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5566033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88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19/11/2019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655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3170868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74805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531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
        <p:nvSpPr>
          <p:cNvPr id="9"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
        <p:nvSpPr>
          <p:cNvPr id="10" name="Title 1"/>
          <p:cNvSpPr>
            <a:spLocks noGrp="1"/>
          </p:cNvSpPr>
          <p:nvPr>
            <p:ph type="title"/>
          </p:nvPr>
        </p:nvSpPr>
        <p:spPr>
          <a:xfrm>
            <a:off x="444511" y="0"/>
            <a:ext cx="8229600" cy="1143000"/>
          </a:xfrm>
        </p:spPr>
        <p:txBody>
          <a:bodyPr>
            <a:normAutofit/>
          </a:bodyPr>
          <a:lstStyle>
            <a:lvl1pPr>
              <a:defRPr>
                <a:solidFill>
                  <a:schemeClr val="bg1"/>
                </a:solidFill>
              </a:defRPr>
            </a:lvl1pPr>
          </a:lstStyle>
          <a:p>
            <a:r>
              <a:rPr lang="en-GB" b="1" dirty="0">
                <a:solidFill>
                  <a:schemeClr val="bg1"/>
                </a:solidFill>
              </a:rPr>
              <a:t>Meeting Debrief</a:t>
            </a:r>
          </a:p>
        </p:txBody>
      </p:sp>
    </p:spTree>
    <p:extLst>
      <p:ext uri="{BB962C8B-B14F-4D97-AF65-F5344CB8AC3E}">
        <p14:creationId xmlns:p14="http://schemas.microsoft.com/office/powerpoint/2010/main" val="3571890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5755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15471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33598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78745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7546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610547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62264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bg1"/>
                </a:solidFill>
              </a:defRPr>
            </a:lvl1pPr>
          </a:lstStyle>
          <a:p>
            <a:r>
              <a:rPr lang="fr-CH"/>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32861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9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54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70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37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4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1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33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11/19/2019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3">
            <a:extLst>
              <a:ext uri="{FF2B5EF4-FFF2-40B4-BE49-F238E27FC236}">
                <a16:creationId xmlns:a16="http://schemas.microsoft.com/office/drawing/2014/main" id="{F28E4146-9810-495C-B537-994EB87F22E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54625" y="6535974"/>
            <a:ext cx="739160" cy="2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754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19/11/2019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3">
            <a:extLst>
              <a:ext uri="{FF2B5EF4-FFF2-40B4-BE49-F238E27FC236}">
                <a16:creationId xmlns:a16="http://schemas.microsoft.com/office/drawing/2014/main" id="{152A50C4-185D-4354-9CDC-3A94B8B9DC2C}"/>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54625" y="6535974"/>
            <a:ext cx="739160" cy="2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4566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lumaxart/2136953861"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23528" y="1340768"/>
            <a:ext cx="8229600" cy="4525963"/>
          </a:xfrm>
        </p:spPr>
        <p:txBody>
          <a:bodyPr/>
          <a:lstStyle/>
          <a:p>
            <a:pPr marL="0" indent="0">
              <a:buNone/>
            </a:pPr>
            <a:r>
              <a:rPr lang="en-GB" dirty="0"/>
              <a:t>Cyclone </a:t>
            </a:r>
            <a:r>
              <a:rPr lang="en-GB" dirty="0" err="1"/>
              <a:t>Revelia</a:t>
            </a:r>
            <a:r>
              <a:rPr lang="en-GB" dirty="0"/>
              <a:t> </a:t>
            </a:r>
          </a:p>
        </p:txBody>
      </p:sp>
      <p:sp>
        <p:nvSpPr>
          <p:cNvPr id="7" name="Title 1"/>
          <p:cNvSpPr>
            <a:spLocks noGrp="1"/>
          </p:cNvSpPr>
          <p:nvPr>
            <p:ph type="title"/>
          </p:nvPr>
        </p:nvSpPr>
        <p:spPr>
          <a:xfrm>
            <a:off x="444511" y="0"/>
            <a:ext cx="8229600" cy="1143000"/>
          </a:xfrm>
        </p:spPr>
        <p:txBody>
          <a:bodyPr>
            <a:normAutofit/>
          </a:bodyPr>
          <a:lstStyle/>
          <a:p>
            <a:r>
              <a:rPr lang="en-GB" b="1" dirty="0"/>
              <a:t>Myanmar </a:t>
            </a:r>
            <a:r>
              <a:rPr lang="en-GB" b="1" dirty="0">
                <a:solidFill>
                  <a:schemeClr val="bg1"/>
                </a:solidFill>
              </a:rPr>
              <a:t>Case Study Recap</a:t>
            </a:r>
          </a:p>
        </p:txBody>
      </p:sp>
      <p:pic>
        <p:nvPicPr>
          <p:cNvPr id="3" name="Picture 2">
            <a:extLst>
              <a:ext uri="{FF2B5EF4-FFF2-40B4-BE49-F238E27FC236}">
                <a16:creationId xmlns:a16="http://schemas.microsoft.com/office/drawing/2014/main" id="{F6857111-EBF3-4DA1-8447-9202BB0004A2}"/>
              </a:ext>
            </a:extLst>
          </p:cNvPr>
          <p:cNvPicPr>
            <a:picLocks noChangeAspect="1"/>
          </p:cNvPicPr>
          <p:nvPr/>
        </p:nvPicPr>
        <p:blipFill>
          <a:blip r:embed="rId2"/>
          <a:stretch>
            <a:fillRect/>
          </a:stretch>
        </p:blipFill>
        <p:spPr>
          <a:xfrm>
            <a:off x="858848" y="2132856"/>
            <a:ext cx="7704206" cy="4392488"/>
          </a:xfrm>
          <a:prstGeom prst="rect">
            <a:avLst/>
          </a:prstGeom>
        </p:spPr>
      </p:pic>
      <p:pic>
        <p:nvPicPr>
          <p:cNvPr id="5" name="Picture 3">
            <a:extLst>
              <a:ext uri="{FF2B5EF4-FFF2-40B4-BE49-F238E27FC236}">
                <a16:creationId xmlns:a16="http://schemas.microsoft.com/office/drawing/2014/main" id="{2F4DE907-BC7F-41FB-8811-CDCC2A1D5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625" y="6535974"/>
            <a:ext cx="739160" cy="2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7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txBox="1">
            <a:spLocks noGrp="1" noChangeArrowheads="1"/>
          </p:cNvSpPr>
          <p:nvPr>
            <p:ph type="title"/>
          </p:nvPr>
        </p:nvSpPr>
        <p:spPr>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1760">
              <a:defRPr/>
            </a:pPr>
            <a:r>
              <a:rPr lang="en-GB" b="1" dirty="0">
                <a:solidFill>
                  <a:schemeClr val="bg1"/>
                </a:solidFill>
              </a:rPr>
              <a:t>Scenario Update</a:t>
            </a:r>
          </a:p>
        </p:txBody>
      </p:sp>
      <p:sp>
        <p:nvSpPr>
          <p:cNvPr id="3" name="Content Placeholder 2"/>
          <p:cNvSpPr>
            <a:spLocks noGrp="1"/>
          </p:cNvSpPr>
          <p:nvPr>
            <p:ph idx="4294967295"/>
          </p:nvPr>
        </p:nvSpPr>
        <p:spPr>
          <a:xfrm>
            <a:off x="4283968" y="1772816"/>
            <a:ext cx="4378176" cy="4951413"/>
          </a:xfrm>
        </p:spPr>
        <p:txBody>
          <a:bodyPr>
            <a:noAutofit/>
          </a:bodyPr>
          <a:lstStyle/>
          <a:p>
            <a:r>
              <a:rPr lang="en-AU" sz="2000" dirty="0"/>
              <a:t>Cyclone </a:t>
            </a:r>
            <a:r>
              <a:rPr lang="en-AU" sz="2000" dirty="0" err="1"/>
              <a:t>Revelia</a:t>
            </a:r>
            <a:r>
              <a:rPr lang="en-AU" sz="2000" dirty="0"/>
              <a:t> hit Myanmar 250 km West of Yangon with winds of up to 190 km/hour</a:t>
            </a:r>
          </a:p>
          <a:p>
            <a:r>
              <a:rPr lang="en-AU" sz="2000" dirty="0"/>
              <a:t>Hundreds of thousands displaced</a:t>
            </a:r>
          </a:p>
          <a:p>
            <a:r>
              <a:rPr lang="en-AU" sz="2000" dirty="0"/>
              <a:t>Humanitarian agencies struggling to meet needs </a:t>
            </a:r>
          </a:p>
          <a:p>
            <a:r>
              <a:rPr lang="en-AU" sz="2000" dirty="0"/>
              <a:t>International airports and water ways in the Ayeyarwady delta severely damaged</a:t>
            </a:r>
          </a:p>
          <a:p>
            <a:r>
              <a:rPr lang="en-AU" sz="2000" dirty="0"/>
              <a:t>Affected people extremely vulnerable to exposure and lack of food.</a:t>
            </a:r>
          </a:p>
          <a:p>
            <a:r>
              <a:rPr lang="en-AU" sz="2000" dirty="0"/>
              <a:t>Partnering with the government may be challenging</a:t>
            </a:r>
          </a:p>
        </p:txBody>
      </p:sp>
      <p:pic>
        <p:nvPicPr>
          <p:cNvPr id="5" name="Picture 4">
            <a:extLst>
              <a:ext uri="{FF2B5EF4-FFF2-40B4-BE49-F238E27FC236}">
                <a16:creationId xmlns:a16="http://schemas.microsoft.com/office/drawing/2014/main" id="{F5C4792E-1E0E-4239-9FEA-F127A126D2FC}"/>
              </a:ext>
            </a:extLst>
          </p:cNvPr>
          <p:cNvPicPr>
            <a:picLocks noChangeAspect="1"/>
          </p:cNvPicPr>
          <p:nvPr/>
        </p:nvPicPr>
        <p:blipFill>
          <a:blip r:embed="rId3"/>
          <a:stretch>
            <a:fillRect/>
          </a:stretch>
        </p:blipFill>
        <p:spPr>
          <a:xfrm>
            <a:off x="683568" y="1988840"/>
            <a:ext cx="3510836" cy="3888432"/>
          </a:xfrm>
          <a:prstGeom prst="rect">
            <a:avLst/>
          </a:prstGeom>
        </p:spPr>
      </p:pic>
    </p:spTree>
    <p:extLst>
      <p:ext uri="{BB962C8B-B14F-4D97-AF65-F5344CB8AC3E}">
        <p14:creationId xmlns:p14="http://schemas.microsoft.com/office/powerpoint/2010/main" val="191703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2.4 </a:t>
            </a:r>
            <a:r>
              <a:rPr lang="en-US" dirty="0"/>
              <a:t>Nutrition Cluster Coordination</a:t>
            </a:r>
            <a:r>
              <a:rPr lang="en-US" b="1" dirty="0"/>
              <a:t> Meeting</a:t>
            </a:r>
          </a:p>
        </p:txBody>
      </p:sp>
    </p:spTree>
    <p:extLst>
      <p:ext uri="{BB962C8B-B14F-4D97-AF65-F5344CB8AC3E}">
        <p14:creationId xmlns:p14="http://schemas.microsoft.com/office/powerpoint/2010/main" val="423744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28D30-5F91-4EE3-B79A-2FF03364D383}"/>
              </a:ext>
            </a:extLst>
          </p:cNvPr>
          <p:cNvSpPr>
            <a:spLocks noGrp="1"/>
          </p:cNvSpPr>
          <p:nvPr>
            <p:ph idx="1"/>
          </p:nvPr>
        </p:nvSpPr>
        <p:spPr>
          <a:xfrm>
            <a:off x="457200" y="1484784"/>
            <a:ext cx="8229600" cy="4525963"/>
          </a:xfrm>
        </p:spPr>
        <p:txBody>
          <a:bodyPr>
            <a:normAutofit/>
          </a:bodyPr>
          <a:lstStyle/>
          <a:p>
            <a:pPr marL="0" indent="0">
              <a:spcAft>
                <a:spcPts val="600"/>
              </a:spcAft>
              <a:buNone/>
            </a:pPr>
            <a:r>
              <a:rPr lang="en-GB" sz="2400" dirty="0">
                <a:solidFill>
                  <a:prstClr val="black"/>
                </a:solidFill>
              </a:rPr>
              <a:t>The </a:t>
            </a:r>
            <a:r>
              <a:rPr lang="en-GB" sz="2400" b="1" dirty="0">
                <a:solidFill>
                  <a:prstClr val="black"/>
                </a:solidFill>
              </a:rPr>
              <a:t>objectives</a:t>
            </a:r>
            <a:r>
              <a:rPr lang="en-GB" sz="2400" dirty="0">
                <a:solidFill>
                  <a:prstClr val="black"/>
                </a:solidFill>
              </a:rPr>
              <a:t> of today’s Nutrition Cluster meeting are to:</a:t>
            </a:r>
          </a:p>
          <a:p>
            <a:pPr>
              <a:spcAft>
                <a:spcPts val="600"/>
              </a:spcAft>
            </a:pPr>
            <a:r>
              <a:rPr lang="en-GB" sz="2400" dirty="0">
                <a:solidFill>
                  <a:prstClr val="black"/>
                </a:solidFill>
              </a:rPr>
              <a:t>understand the main priorities for nutrition in the context of the recent crisis</a:t>
            </a:r>
          </a:p>
          <a:p>
            <a:pPr>
              <a:spcAft>
                <a:spcPts val="600"/>
              </a:spcAft>
            </a:pPr>
            <a:r>
              <a:rPr lang="en-GB" sz="2400" dirty="0">
                <a:solidFill>
                  <a:prstClr val="black"/>
                </a:solidFill>
              </a:rPr>
              <a:t>agree on the overall aim or goal of the nutrition cluster</a:t>
            </a:r>
          </a:p>
          <a:p>
            <a:pPr>
              <a:spcAft>
                <a:spcPts val="600"/>
              </a:spcAft>
            </a:pPr>
            <a:r>
              <a:rPr lang="en-GB" sz="2400" dirty="0">
                <a:solidFill>
                  <a:prstClr val="black"/>
                </a:solidFill>
              </a:rPr>
              <a:t>discuss and agree upon the primary objectives of the Nutrition Cluster.</a:t>
            </a:r>
          </a:p>
        </p:txBody>
      </p:sp>
      <p:sp>
        <p:nvSpPr>
          <p:cNvPr id="5" name="Title 1"/>
          <p:cNvSpPr>
            <a:spLocks noGrp="1"/>
          </p:cNvSpPr>
          <p:nvPr>
            <p:ph type="title"/>
          </p:nvPr>
        </p:nvSpPr>
        <p:spPr/>
        <p:txBody>
          <a:bodyPr>
            <a:normAutofit/>
          </a:bodyPr>
          <a:lstStyle/>
          <a:p>
            <a:r>
              <a:rPr lang="en-GB" b="1" dirty="0">
                <a:solidFill>
                  <a:schemeClr val="bg1"/>
                </a:solidFill>
              </a:rPr>
              <a:t>NCC Meeting Objectives</a:t>
            </a:r>
          </a:p>
        </p:txBody>
      </p:sp>
    </p:spTree>
    <p:extLst>
      <p:ext uri="{BB962C8B-B14F-4D97-AF65-F5344CB8AC3E}">
        <p14:creationId xmlns:p14="http://schemas.microsoft.com/office/powerpoint/2010/main" val="47993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4511" y="0"/>
            <a:ext cx="8229600" cy="1143000"/>
          </a:xfrm>
        </p:spPr>
        <p:txBody>
          <a:bodyPr>
            <a:normAutofit/>
          </a:bodyPr>
          <a:lstStyle/>
          <a:p>
            <a:r>
              <a:rPr lang="en-GB" b="1" dirty="0">
                <a:solidFill>
                  <a:schemeClr val="bg1"/>
                </a:solidFill>
              </a:rPr>
              <a:t>NCC Simulation Schedule</a:t>
            </a:r>
          </a:p>
        </p:txBody>
      </p:sp>
      <p:graphicFrame>
        <p:nvGraphicFramePr>
          <p:cNvPr id="3" name="Table 2">
            <a:extLst>
              <a:ext uri="{FF2B5EF4-FFF2-40B4-BE49-F238E27FC236}">
                <a16:creationId xmlns:a16="http://schemas.microsoft.com/office/drawing/2014/main" id="{940F0C50-DBF6-4FE0-B0F4-2DE58B20F02C}"/>
              </a:ext>
            </a:extLst>
          </p:cNvPr>
          <p:cNvGraphicFramePr>
            <a:graphicFrameLocks noGrp="1"/>
          </p:cNvGraphicFramePr>
          <p:nvPr>
            <p:extLst>
              <p:ext uri="{D42A27DB-BD31-4B8C-83A1-F6EECF244321}">
                <p14:modId xmlns:p14="http://schemas.microsoft.com/office/powerpoint/2010/main" val="396265786"/>
              </p:ext>
            </p:extLst>
          </p:nvPr>
        </p:nvGraphicFramePr>
        <p:xfrm>
          <a:off x="611560" y="1412776"/>
          <a:ext cx="8229600" cy="5040558"/>
        </p:xfrm>
        <a:graphic>
          <a:graphicData uri="http://schemas.openxmlformats.org/drawingml/2006/table">
            <a:tbl>
              <a:tblPr firstRow="1" bandRow="1">
                <a:tableStyleId>{8799B23B-EC83-4686-B30A-512413B5E67A}</a:tableStyleId>
              </a:tblPr>
              <a:tblGrid>
                <a:gridCol w="2073373">
                  <a:extLst>
                    <a:ext uri="{9D8B030D-6E8A-4147-A177-3AD203B41FA5}">
                      <a16:colId xmlns:a16="http://schemas.microsoft.com/office/drawing/2014/main" val="1149183179"/>
                    </a:ext>
                  </a:extLst>
                </a:gridCol>
                <a:gridCol w="6156227">
                  <a:extLst>
                    <a:ext uri="{9D8B030D-6E8A-4147-A177-3AD203B41FA5}">
                      <a16:colId xmlns:a16="http://schemas.microsoft.com/office/drawing/2014/main" val="430021263"/>
                    </a:ext>
                  </a:extLst>
                </a:gridCol>
              </a:tblGrid>
              <a:tr h="840093">
                <a:tc>
                  <a:txBody>
                    <a:bodyPr/>
                    <a:lstStyle/>
                    <a:p>
                      <a:r>
                        <a:rPr lang="en-GB" sz="2400" dirty="0"/>
                        <a:t>Time</a:t>
                      </a:r>
                    </a:p>
                  </a:txBody>
                  <a:tcPr/>
                </a:tc>
                <a:tc>
                  <a:txBody>
                    <a:bodyPr/>
                    <a:lstStyle/>
                    <a:p>
                      <a:r>
                        <a:rPr lang="en-GB" sz="2400" dirty="0"/>
                        <a:t>Task</a:t>
                      </a:r>
                    </a:p>
                  </a:txBody>
                  <a:tcPr/>
                </a:tc>
                <a:extLst>
                  <a:ext uri="{0D108BD9-81ED-4DB2-BD59-A6C34878D82A}">
                    <a16:rowId xmlns:a16="http://schemas.microsoft.com/office/drawing/2014/main" val="1155099703"/>
                  </a:ext>
                </a:extLst>
              </a:tr>
              <a:tr h="840093">
                <a:tc>
                  <a:txBody>
                    <a:bodyPr/>
                    <a:lstStyle/>
                    <a:p>
                      <a:r>
                        <a:rPr lang="en-GB" sz="2400" dirty="0"/>
                        <a:t>15 min</a:t>
                      </a:r>
                    </a:p>
                  </a:txBody>
                  <a:tcPr/>
                </a:tc>
                <a:tc>
                  <a:txBody>
                    <a:bodyPr/>
                    <a:lstStyle/>
                    <a:p>
                      <a:r>
                        <a:rPr lang="en-GB" sz="2400" dirty="0"/>
                        <a:t>Scenario review and preparation</a:t>
                      </a:r>
                    </a:p>
                  </a:txBody>
                  <a:tcPr/>
                </a:tc>
                <a:extLst>
                  <a:ext uri="{0D108BD9-81ED-4DB2-BD59-A6C34878D82A}">
                    <a16:rowId xmlns:a16="http://schemas.microsoft.com/office/drawing/2014/main" val="141163597"/>
                  </a:ext>
                </a:extLst>
              </a:tr>
              <a:tr h="840093">
                <a:tc>
                  <a:txBody>
                    <a:bodyPr/>
                    <a:lstStyle/>
                    <a:p>
                      <a:r>
                        <a:rPr lang="en-GB" sz="2400" dirty="0"/>
                        <a:t>45 min</a:t>
                      </a:r>
                    </a:p>
                  </a:txBody>
                  <a:tcPr/>
                </a:tc>
                <a:tc>
                  <a:txBody>
                    <a:bodyPr/>
                    <a:lstStyle/>
                    <a:p>
                      <a:r>
                        <a:rPr lang="en-GB" sz="2400" dirty="0"/>
                        <a:t>Nutrition Cluster Coordination Meeting</a:t>
                      </a:r>
                    </a:p>
                  </a:txBody>
                  <a:tcPr/>
                </a:tc>
                <a:extLst>
                  <a:ext uri="{0D108BD9-81ED-4DB2-BD59-A6C34878D82A}">
                    <a16:rowId xmlns:a16="http://schemas.microsoft.com/office/drawing/2014/main" val="296840921"/>
                  </a:ext>
                </a:extLst>
              </a:tr>
              <a:tr h="840093">
                <a:tc>
                  <a:txBody>
                    <a:bodyPr/>
                    <a:lstStyle/>
                    <a:p>
                      <a:r>
                        <a:rPr lang="en-GB" sz="2400" dirty="0"/>
                        <a:t>30 min</a:t>
                      </a:r>
                    </a:p>
                  </a:txBody>
                  <a:tcPr/>
                </a:tc>
                <a:tc>
                  <a:txBody>
                    <a:bodyPr/>
                    <a:lstStyle/>
                    <a:p>
                      <a:r>
                        <a:rPr lang="en-GB" sz="2400" dirty="0"/>
                        <a:t>Small group feedback</a:t>
                      </a:r>
                    </a:p>
                  </a:txBody>
                  <a:tcPr/>
                </a:tc>
                <a:extLst>
                  <a:ext uri="{0D108BD9-81ED-4DB2-BD59-A6C34878D82A}">
                    <a16:rowId xmlns:a16="http://schemas.microsoft.com/office/drawing/2014/main" val="3292336493"/>
                  </a:ext>
                </a:extLst>
              </a:tr>
              <a:tr h="840093">
                <a:tc>
                  <a:txBody>
                    <a:bodyPr/>
                    <a:lstStyle/>
                    <a:p>
                      <a:endParaRPr lang="en-GB" sz="2400" dirty="0"/>
                    </a:p>
                  </a:txBody>
                  <a:tcPr/>
                </a:tc>
                <a:tc>
                  <a:txBody>
                    <a:bodyPr/>
                    <a:lstStyle/>
                    <a:p>
                      <a:r>
                        <a:rPr lang="en-GB" sz="2400" dirty="0"/>
                        <a:t>Break</a:t>
                      </a:r>
                    </a:p>
                  </a:txBody>
                  <a:tcPr/>
                </a:tc>
                <a:extLst>
                  <a:ext uri="{0D108BD9-81ED-4DB2-BD59-A6C34878D82A}">
                    <a16:rowId xmlns:a16="http://schemas.microsoft.com/office/drawing/2014/main" val="2748885935"/>
                  </a:ext>
                </a:extLst>
              </a:tr>
              <a:tr h="840093">
                <a:tc>
                  <a:txBody>
                    <a:bodyPr/>
                    <a:lstStyle/>
                    <a:p>
                      <a:r>
                        <a:rPr lang="en-GB" sz="2400" dirty="0"/>
                        <a:t>30 min</a:t>
                      </a:r>
                    </a:p>
                  </a:txBody>
                  <a:tcPr/>
                </a:tc>
                <a:tc>
                  <a:txBody>
                    <a:bodyPr/>
                    <a:lstStyle/>
                    <a:p>
                      <a:r>
                        <a:rPr lang="en-GB" sz="2400" dirty="0"/>
                        <a:t>Plenary feedback</a:t>
                      </a:r>
                    </a:p>
                  </a:txBody>
                  <a:tcPr/>
                </a:tc>
                <a:extLst>
                  <a:ext uri="{0D108BD9-81ED-4DB2-BD59-A6C34878D82A}">
                    <a16:rowId xmlns:a16="http://schemas.microsoft.com/office/drawing/2014/main" val="2838964624"/>
                  </a:ext>
                </a:extLst>
              </a:tr>
            </a:tbl>
          </a:graphicData>
        </a:graphic>
      </p:graphicFrame>
    </p:spTree>
    <p:extLst>
      <p:ext uri="{BB962C8B-B14F-4D97-AF65-F5344CB8AC3E}">
        <p14:creationId xmlns:p14="http://schemas.microsoft.com/office/powerpoint/2010/main" val="92078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696" y="1565920"/>
            <a:ext cx="5064407" cy="50314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prstClr val="black"/>
                </a:solidFill>
              </a:rPr>
              <a:t>Questions to consider in the meeting </a:t>
            </a:r>
            <a:r>
              <a:rPr lang="en-GB" sz="2400" b="1" dirty="0">
                <a:solidFill>
                  <a:prstClr val="black"/>
                </a:solidFill>
              </a:rPr>
              <a:t>debrief:</a:t>
            </a:r>
          </a:p>
          <a:p>
            <a:endParaRPr lang="en-GB" sz="2400" dirty="0">
              <a:solidFill>
                <a:prstClr val="black"/>
              </a:solidFill>
            </a:endParaRPr>
          </a:p>
          <a:p>
            <a:pPr marL="342900" indent="-342900">
              <a:buFont typeface="Arial" panose="020B0604020202020204" pitchFamily="34" charset="0"/>
              <a:buChar char="•"/>
            </a:pPr>
            <a:r>
              <a:rPr lang="en-GB" sz="2400" dirty="0">
                <a:solidFill>
                  <a:prstClr val="black"/>
                </a:solidFill>
              </a:rPr>
              <a:t>What worked well and </a:t>
            </a:r>
            <a:r>
              <a:rPr lang="en-GB" sz="2400" dirty="0" err="1">
                <a:solidFill>
                  <a:prstClr val="black"/>
                </a:solidFill>
              </a:rPr>
              <a:t>and</a:t>
            </a:r>
            <a:r>
              <a:rPr lang="en-GB" sz="2400" dirty="0">
                <a:solidFill>
                  <a:prstClr val="black"/>
                </a:solidFill>
              </a:rPr>
              <a:t> what didn’t? </a:t>
            </a:r>
          </a:p>
          <a:p>
            <a:pPr marL="342900" indent="-342900">
              <a:buFont typeface="Arial" panose="020B0604020202020204" pitchFamily="34" charset="0"/>
              <a:buChar char="•"/>
            </a:pPr>
            <a:r>
              <a:rPr lang="en-GB" sz="2400" dirty="0">
                <a:solidFill>
                  <a:prstClr val="black"/>
                </a:solidFill>
              </a:rPr>
              <a:t>How could the meeting have been improved?</a:t>
            </a:r>
          </a:p>
          <a:p>
            <a:pPr marL="342900" indent="-342900">
              <a:buFont typeface="Arial" panose="020B0604020202020204" pitchFamily="34" charset="0"/>
              <a:buChar char="•"/>
            </a:pPr>
            <a:r>
              <a:rPr lang="en-GB" sz="2400" dirty="0">
                <a:solidFill>
                  <a:prstClr val="black"/>
                </a:solidFill>
              </a:rPr>
              <a:t>How did you </a:t>
            </a:r>
            <a:r>
              <a:rPr lang="en-GB" sz="2800" dirty="0">
                <a:solidFill>
                  <a:prstClr val="black"/>
                </a:solidFill>
              </a:rPr>
              <a:t>decide</a:t>
            </a:r>
            <a:r>
              <a:rPr lang="en-GB" sz="2400" dirty="0">
                <a:solidFill>
                  <a:prstClr val="black"/>
                </a:solidFill>
              </a:rPr>
              <a:t> what your group’s priorities were?</a:t>
            </a:r>
          </a:p>
          <a:p>
            <a:pPr marL="342900" indent="-342900">
              <a:buFont typeface="Arial" panose="020B0604020202020204" pitchFamily="34" charset="0"/>
              <a:buChar char="•"/>
            </a:pPr>
            <a:r>
              <a:rPr lang="en-GB" sz="2400" dirty="0">
                <a:solidFill>
                  <a:prstClr val="black"/>
                </a:solidFill>
              </a:rPr>
              <a:t>What personal lessons have you learned over the course of this meeting?  </a:t>
            </a:r>
          </a:p>
          <a:p>
            <a:pPr marL="342900" indent="-342900">
              <a:buFont typeface="Arial" panose="020B0604020202020204" pitchFamily="34" charset="0"/>
              <a:buChar char="•"/>
            </a:pPr>
            <a:r>
              <a:rPr lang="en-GB" sz="2400" dirty="0">
                <a:solidFill>
                  <a:prstClr val="black"/>
                </a:solidFill>
              </a:rPr>
              <a:t>What will you do differently in the future?</a:t>
            </a:r>
          </a:p>
        </p:txBody>
      </p:sp>
      <p:sp>
        <p:nvSpPr>
          <p:cNvPr id="5" name="Title 1"/>
          <p:cNvSpPr>
            <a:spLocks noGrp="1"/>
          </p:cNvSpPr>
          <p:nvPr>
            <p:ph type="title"/>
          </p:nvPr>
        </p:nvSpPr>
        <p:spPr>
          <a:xfrm>
            <a:off x="444511" y="0"/>
            <a:ext cx="8229600" cy="1143000"/>
          </a:xfrm>
        </p:spPr>
        <p:txBody>
          <a:bodyPr>
            <a:normAutofit/>
          </a:bodyPr>
          <a:lstStyle/>
          <a:p>
            <a:r>
              <a:rPr lang="en-GB" b="1" dirty="0">
                <a:solidFill>
                  <a:schemeClr val="bg1"/>
                </a:solidFill>
              </a:rPr>
              <a:t>Small Group Meeting Debrief</a:t>
            </a:r>
          </a:p>
        </p:txBody>
      </p:sp>
      <p:pic>
        <p:nvPicPr>
          <p:cNvPr id="4" name="Picture 3">
            <a:extLst>
              <a:ext uri="{FF2B5EF4-FFF2-40B4-BE49-F238E27FC236}">
                <a16:creationId xmlns:a16="http://schemas.microsoft.com/office/drawing/2014/main" id="{5415C300-DFB5-4D8B-B9C4-76F97E1019E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53287" y="2060848"/>
            <a:ext cx="3798168" cy="3798168"/>
          </a:xfrm>
          <a:prstGeom prst="rect">
            <a:avLst/>
          </a:prstGeom>
        </p:spPr>
      </p:pic>
    </p:spTree>
    <p:extLst>
      <p:ext uri="{BB962C8B-B14F-4D97-AF65-F5344CB8AC3E}">
        <p14:creationId xmlns:p14="http://schemas.microsoft.com/office/powerpoint/2010/main" val="267414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4511"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rPr>
              <a:t>Plenary Meeting Debrief</a:t>
            </a:r>
          </a:p>
        </p:txBody>
      </p:sp>
      <p:sp>
        <p:nvSpPr>
          <p:cNvPr id="4" name="Content Placeholder 3">
            <a:extLst>
              <a:ext uri="{FF2B5EF4-FFF2-40B4-BE49-F238E27FC236}">
                <a16:creationId xmlns:a16="http://schemas.microsoft.com/office/drawing/2014/main" id="{E71EE80E-14A3-4EE7-A1F4-4F2053FB8494}"/>
              </a:ext>
            </a:extLst>
          </p:cNvPr>
          <p:cNvSpPr>
            <a:spLocks noGrp="1"/>
          </p:cNvSpPr>
          <p:nvPr>
            <p:ph idx="1"/>
          </p:nvPr>
        </p:nvSpPr>
        <p:spPr>
          <a:xfrm>
            <a:off x="457200" y="1600200"/>
            <a:ext cx="4906888" cy="4997152"/>
          </a:xfrm>
        </p:spPr>
        <p:txBody>
          <a:bodyPr>
            <a:normAutofit fontScale="77500" lnSpcReduction="20000"/>
          </a:bodyPr>
          <a:lstStyle/>
          <a:p>
            <a:pPr marL="0" indent="0">
              <a:buNone/>
            </a:pPr>
            <a:r>
              <a:rPr lang="en-GB" dirty="0">
                <a:solidFill>
                  <a:prstClr val="black"/>
                </a:solidFill>
              </a:rPr>
              <a:t>From a “people-centred” focus:</a:t>
            </a:r>
          </a:p>
          <a:p>
            <a:pPr marL="0" indent="0">
              <a:buNone/>
            </a:pPr>
            <a:endParaRPr lang="en-GB" dirty="0">
              <a:solidFill>
                <a:prstClr val="black"/>
              </a:solidFill>
            </a:endParaRPr>
          </a:p>
          <a:p>
            <a:pPr>
              <a:buFont typeface="Arial" panose="020B0604020202020204" pitchFamily="34" charset="0"/>
              <a:buChar char="•"/>
            </a:pPr>
            <a:r>
              <a:rPr lang="en-GB" dirty="0">
                <a:solidFill>
                  <a:prstClr val="black"/>
                </a:solidFill>
              </a:rPr>
              <a:t>What can the cluster do to ensure the views and priorities of affected people are considered when setting priorities?</a:t>
            </a:r>
          </a:p>
          <a:p>
            <a:pPr>
              <a:buFont typeface="Arial" panose="020B0604020202020204" pitchFamily="34" charset="0"/>
              <a:buChar char="•"/>
            </a:pPr>
            <a:r>
              <a:rPr lang="en-GB" dirty="0">
                <a:solidFill>
                  <a:prstClr val="black"/>
                </a:solidFill>
              </a:rPr>
              <a:t>What about ways to engage with and promote local and national authorities and partners in the process?</a:t>
            </a:r>
          </a:p>
          <a:p>
            <a:pPr>
              <a:buFont typeface="Arial" panose="020B0604020202020204" pitchFamily="34" charset="0"/>
              <a:buChar char="•"/>
            </a:pPr>
            <a:r>
              <a:rPr lang="en-GB" dirty="0">
                <a:solidFill>
                  <a:prstClr val="black"/>
                </a:solidFill>
              </a:rPr>
              <a:t>How do we make sure that other needs, gaps and priorities are shared with and addressed by other clusters or actors?</a:t>
            </a:r>
          </a:p>
          <a:p>
            <a:endParaRPr lang="en-GB" dirty="0"/>
          </a:p>
        </p:txBody>
      </p:sp>
      <p:pic>
        <p:nvPicPr>
          <p:cNvPr id="14" name="Picture 13">
            <a:extLst>
              <a:ext uri="{FF2B5EF4-FFF2-40B4-BE49-F238E27FC236}">
                <a16:creationId xmlns:a16="http://schemas.microsoft.com/office/drawing/2014/main" id="{BC66D7E3-5168-4AAC-8F2A-9260A137331D}"/>
              </a:ext>
            </a:extLst>
          </p:cNvPr>
          <p:cNvPicPr>
            <a:picLocks noChangeAspect="1"/>
          </p:cNvPicPr>
          <p:nvPr/>
        </p:nvPicPr>
        <p:blipFill>
          <a:blip r:embed="rId2"/>
          <a:stretch>
            <a:fillRect/>
          </a:stretch>
        </p:blipFill>
        <p:spPr>
          <a:xfrm>
            <a:off x="5454142" y="2533736"/>
            <a:ext cx="3268356" cy="3130079"/>
          </a:xfrm>
          <a:prstGeom prst="rect">
            <a:avLst/>
          </a:prstGeom>
        </p:spPr>
      </p:pic>
    </p:spTree>
    <p:extLst>
      <p:ext uri="{BB962C8B-B14F-4D97-AF65-F5344CB8AC3E}">
        <p14:creationId xmlns:p14="http://schemas.microsoft.com/office/powerpoint/2010/main" val="64306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96752"/>
            <a:ext cx="7917440" cy="468052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t"/>
          <a:lstStyle/>
          <a:p>
            <a:r>
              <a:rPr lang="en-GB" sz="2800" dirty="0">
                <a:solidFill>
                  <a:prstClr val="black"/>
                </a:solidFill>
              </a:rPr>
              <a:t>Not all meetings need to discuss AAP, but</a:t>
            </a:r>
            <a:r>
              <a:rPr lang="mr-IN" sz="2800" dirty="0">
                <a:solidFill>
                  <a:prstClr val="black"/>
                </a:solidFill>
              </a:rPr>
              <a:t>…</a:t>
            </a:r>
            <a:endParaRPr lang="fr-CH" sz="2800" dirty="0">
              <a:solidFill>
                <a:prstClr val="black"/>
              </a:solidFill>
            </a:endParaRPr>
          </a:p>
          <a:p>
            <a:endParaRPr lang="en-GB" sz="2800" dirty="0">
              <a:solidFill>
                <a:prstClr val="black"/>
              </a:solidFill>
            </a:endParaRPr>
          </a:p>
          <a:p>
            <a:pPr marL="342900" indent="-342900">
              <a:buFont typeface="Arial" panose="020B0604020202020204" pitchFamily="34" charset="0"/>
              <a:buChar char="•"/>
            </a:pPr>
            <a:r>
              <a:rPr lang="en-GB" sz="2400" dirty="0">
                <a:solidFill>
                  <a:prstClr val="black"/>
                </a:solidFill>
              </a:rPr>
              <a:t>All cluster meetings and working groups can include quality and accountability as a regular agenda item for discussion</a:t>
            </a:r>
          </a:p>
          <a:p>
            <a:pPr marL="342900" indent="-342900">
              <a:buFont typeface="Arial" panose="020B0604020202020204" pitchFamily="34" charset="0"/>
              <a:buChar char="•"/>
            </a:pPr>
            <a:endParaRPr lang="en-GB" sz="2400" dirty="0">
              <a:solidFill>
                <a:prstClr val="black"/>
              </a:solidFill>
            </a:endParaRPr>
          </a:p>
          <a:p>
            <a:pPr marL="342900" indent="-342900">
              <a:buFont typeface="Arial" panose="020B0604020202020204" pitchFamily="34" charset="0"/>
              <a:buChar char="•"/>
            </a:pPr>
            <a:r>
              <a:rPr lang="en-GB" sz="2400" dirty="0">
                <a:solidFill>
                  <a:prstClr val="black"/>
                </a:solidFill>
              </a:rPr>
              <a:t>An AAP or community engagement working group may be a way to get practical ideas on what the cluster can do </a:t>
            </a:r>
            <a:r>
              <a:rPr lang="mr-IN" sz="2400" dirty="0">
                <a:solidFill>
                  <a:prstClr val="black"/>
                </a:solidFill>
              </a:rPr>
              <a:t>–</a:t>
            </a:r>
            <a:r>
              <a:rPr lang="en-GB" sz="2400" dirty="0">
                <a:solidFill>
                  <a:prstClr val="black"/>
                </a:solidFill>
              </a:rPr>
              <a:t> and an opportunity to link with similar groups in other clusters</a:t>
            </a:r>
          </a:p>
          <a:p>
            <a:pPr marL="342900" indent="-342900">
              <a:buFont typeface="Arial" panose="020B0604020202020204" pitchFamily="34" charset="0"/>
              <a:buChar char="•"/>
            </a:pPr>
            <a:endParaRPr lang="en-GB" sz="2400" dirty="0">
              <a:solidFill>
                <a:prstClr val="black"/>
              </a:solidFill>
            </a:endParaRPr>
          </a:p>
          <a:p>
            <a:pPr marL="342900" indent="-342900">
              <a:buFont typeface="Arial" panose="020B0604020202020204" pitchFamily="34" charset="0"/>
              <a:buChar char="•"/>
            </a:pPr>
            <a:r>
              <a:rPr lang="en-GB" sz="2400" dirty="0">
                <a:solidFill>
                  <a:prstClr val="black"/>
                </a:solidFill>
              </a:rPr>
              <a:t>Building trust and a culture of continuous improvement in meetings can help encourage partners to share mistakes, look for advice on quality and accountability issues</a:t>
            </a:r>
          </a:p>
        </p:txBody>
      </p:sp>
      <p:sp>
        <p:nvSpPr>
          <p:cNvPr id="5" name="Title 1"/>
          <p:cNvSpPr txBox="1">
            <a:spLocks/>
          </p:cNvSpPr>
          <p:nvPr/>
        </p:nvSpPr>
        <p:spPr>
          <a:xfrm>
            <a:off x="444511"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prstClr val="white"/>
                </a:solidFill>
              </a:rPr>
              <a:t>Tips for AAP in NCC meetings</a:t>
            </a:r>
          </a:p>
        </p:txBody>
      </p:sp>
    </p:spTree>
    <p:extLst>
      <p:ext uri="{BB962C8B-B14F-4D97-AF65-F5344CB8AC3E}">
        <p14:creationId xmlns:p14="http://schemas.microsoft.com/office/powerpoint/2010/main" val="22924687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151</Value>
      <Value>133</Value>
      <Value>12</Value>
      <Value>10</Value>
      <Value>163</Value>
      <Value>3</Value>
      <Value>104</Value>
    </TaxCatchAll>
    <k8c968e8c72a4eda96b7e8fdbe192be2 xmlns="ca283e0b-db31-4043-a2ef-b80661bf084a">
      <Terms xmlns="http://schemas.microsoft.com/office/infopath/2007/PartnerControls">
        <TermInfo xmlns="http://schemas.microsoft.com/office/infopath/2007/PartnerControls">
          <TermName xmlns="http://schemas.microsoft.com/office/infopath/2007/PartnerControls">Myanmar-MMR</TermName>
          <TermId xmlns="http://schemas.microsoft.com/office/infopath/2007/PartnerControls">54d49466-9e6a-4938-b53c-8cc079f4f0e1</TermId>
        </TermInfo>
      </Term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s>
    </TaxKeywordTaxHTField>
    <CategoryDescription xmlns="http://schemas.microsoft.com/sharepoint.v3">Master GNC package - 2018 NCC - 2.4. NCC Meeting - Myanmar</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EMOPSGCCU-1435067120-18245</_dlc_DocId>
    <_dlc_DocIdUrl xmlns="5858627f-d058-4b92-9b52-677b5fd7d454">
      <Url>https://unicef.sharepoint.com/teams/EMOPS-GCCU/_layouts/15/DocIdRedir.aspx?ID=EMOPSGCCU-1435067120-18245</Url>
      <Description>EMOPSGCCU-1435067120-18245</Description>
    </_dlc_DocIdUrl>
  </documentManagement>
</p:properties>
</file>

<file path=customXml/itemProps1.xml><?xml version="1.0" encoding="utf-8"?>
<ds:datastoreItem xmlns:ds="http://schemas.openxmlformats.org/officeDocument/2006/customXml" ds:itemID="{29FEFD95-A1A5-4E62-BA7E-9E12A006ACA6}"/>
</file>

<file path=customXml/itemProps2.xml><?xml version="1.0" encoding="utf-8"?>
<ds:datastoreItem xmlns:ds="http://schemas.openxmlformats.org/officeDocument/2006/customXml" ds:itemID="{F5174103-155B-448A-8604-E729513B598D}">
  <ds:schemaRefs>
    <ds:schemaRef ds:uri="http://schemas.microsoft.com/sharepoint/v3/contenttype/forms"/>
  </ds:schemaRefs>
</ds:datastoreItem>
</file>

<file path=customXml/itemProps3.xml><?xml version="1.0" encoding="utf-8"?>
<ds:datastoreItem xmlns:ds="http://schemas.openxmlformats.org/officeDocument/2006/customXml" ds:itemID="{9FA16F6F-CD3D-4058-990E-6CD625B693BE}">
  <ds:schemaRefs>
    <ds:schemaRef ds:uri="http://schemas.microsoft.com/office/2006/metadata/customXsn"/>
  </ds:schemaRefs>
</ds:datastoreItem>
</file>

<file path=customXml/itemProps4.xml><?xml version="1.0" encoding="utf-8"?>
<ds:datastoreItem xmlns:ds="http://schemas.openxmlformats.org/officeDocument/2006/customXml" ds:itemID="{812E586A-F5BE-489B-BAC5-DDF0E6313CC2}">
  <ds:schemaRefs>
    <ds:schemaRef ds:uri="http://schemas.microsoft.com/sharepoint/events"/>
  </ds:schemaRefs>
</ds:datastoreItem>
</file>

<file path=customXml/itemProps5.xml><?xml version="1.0" encoding="utf-8"?>
<ds:datastoreItem xmlns:ds="http://schemas.openxmlformats.org/officeDocument/2006/customXml" ds:itemID="{B1BB42DE-1D5D-46AD-B1A5-450AF2638DF9}">
  <ds:schemaRefs>
    <ds:schemaRef ds:uri="Microsoft.SharePoint.Taxonomy.ContentTypeSync"/>
  </ds:schemaRefs>
</ds:datastoreItem>
</file>

<file path=customXml/itemProps6.xml><?xml version="1.0" encoding="utf-8"?>
<ds:datastoreItem xmlns:ds="http://schemas.openxmlformats.org/officeDocument/2006/customXml" ds:itemID="{6947F078-FAC3-44B2-8A3A-88654AEAC577}">
  <ds:schemaRefs>
    <ds:schemaRef ds:uri="http://schemas.microsoft.com/sharepoint/v3"/>
    <ds:schemaRef ds:uri="a438dd15-07ca-4cdc-82a3-f2206b92025e"/>
    <ds:schemaRef ds:uri="http://schemas.microsoft.com/office/infopath/2007/PartnerControls"/>
    <ds:schemaRef ds:uri="http://www.w3.org/XML/1998/namespace"/>
    <ds:schemaRef ds:uri="http://schemas.openxmlformats.org/package/2006/metadata/core-properties"/>
    <ds:schemaRef ds:uri="http://purl.org/dc/terms/"/>
    <ds:schemaRef ds:uri="http://schemas.microsoft.com/sharepoint.v3"/>
    <ds:schemaRef ds:uri="5858627f-d058-4b92-9b52-677b5fd7d454"/>
    <ds:schemaRef ds:uri="ca283e0b-db31-4043-a2ef-b80661bf084a"/>
    <ds:schemaRef ds:uri="http://schemas.microsoft.com/office/2006/documentManagement/types"/>
    <ds:schemaRef ds:uri="http://schemas.microsoft.com/sharepoint/v4"/>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349</TotalTime>
  <Words>419</Words>
  <Application>Microsoft Office PowerPoint</Application>
  <PresentationFormat>On-screen Show (4:3)</PresentationFormat>
  <Paragraphs>52</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ＭＳ Ｐゴシック</vt:lpstr>
      <vt:lpstr>Arial</vt:lpstr>
      <vt:lpstr>Calibri</vt:lpstr>
      <vt:lpstr>Century Gothic</vt:lpstr>
      <vt:lpstr>Mangal</vt:lpstr>
      <vt:lpstr>1_Office Theme</vt:lpstr>
      <vt:lpstr>1_Theme1</vt:lpstr>
      <vt:lpstr>Myanmar Case Study Recap</vt:lpstr>
      <vt:lpstr>Scenario Update</vt:lpstr>
      <vt:lpstr>2.4 Nutrition Cluster Coordination Meeting</vt:lpstr>
      <vt:lpstr>NCC Meeting Objectives</vt:lpstr>
      <vt:lpstr>NCC Simulation Schedule</vt:lpstr>
      <vt:lpstr>Small Group Meeting Debrief</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dc:title>
  <dc:creator>Marion Orchison</dc:creator>
  <cp:keywords>GNC; Training; NCC</cp:keywords>
  <cp:lastModifiedBy>Diogo Loureiro Jurema</cp:lastModifiedBy>
  <cp:revision>16</cp:revision>
  <dcterms:created xsi:type="dcterms:W3CDTF">2017-10-16T09:55:18Z</dcterms:created>
  <dcterms:modified xsi:type="dcterms:W3CDTF">2019-11-19T10:03:25Z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133;#GNC|82a4199d-9c93-4d57-833f-59195f986fba;#104;#NCC|37acde9b-31c8-46a8-8f12-aa74bad75c11;#163;#Training|e274f566-a9bf-4f70-80f5-de4ef515adf5</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151;#Myanmar-MMR|54d49466-9e6a-4938-b53c-8cc079f4f0e1</vt:lpwstr>
  </property>
  <property fmtid="{D5CDD505-2E9C-101B-9397-08002B2CF9AE}" pid="9" name="_dlc_DocIdItemGuid">
    <vt:lpwstr>f7e3eba3-6a44-43e8-8faa-19fbd3472f74</vt:lpwstr>
  </property>
</Properties>
</file>