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258" r:id="rId3"/>
    <p:sldId id="259" r:id="rId4"/>
    <p:sldId id="260" r:id="rId5"/>
    <p:sldId id="261" r:id="rId6"/>
    <p:sldId id="262" r:id="rId7"/>
    <p:sldId id="263" r:id="rId8"/>
    <p:sldId id="264" r:id="rId9"/>
    <p:sldId id="265" r:id="rId10"/>
    <p:sldId id="269" r:id="rId11"/>
    <p:sldId id="272" r:id="rId12"/>
    <p:sldId id="273" r:id="rId13"/>
    <p:sldId id="270" r:id="rId14"/>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85647" autoAdjust="0"/>
  </p:normalViewPr>
  <p:slideViewPr>
    <p:cSldViewPr>
      <p:cViewPr varScale="1">
        <p:scale>
          <a:sx n="38" d="100"/>
          <a:sy n="38" d="100"/>
        </p:scale>
        <p:origin x="1404"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26" Type="http://schemas.openxmlformats.org/officeDocument/2006/relationships/customXml" Target="../customXml/item6.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292998-7C0A-41C6-8FBA-FE979AC83A82}"/>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a:extLst>
              <a:ext uri="{FF2B5EF4-FFF2-40B4-BE49-F238E27FC236}">
                <a16:creationId xmlns:a16="http://schemas.microsoft.com/office/drawing/2014/main" id="{276E6787-F098-4E78-8783-DA84DDD73608}"/>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D077A161-4C90-4F86-BD51-260E2428CA48}" type="datetimeFigureOut">
              <a:rPr lang="en-GB" smtClean="0"/>
              <a:pPr/>
              <a:t>11/09/2019</a:t>
            </a:fld>
            <a:endParaRPr lang="en-GB"/>
          </a:p>
        </p:txBody>
      </p:sp>
      <p:sp>
        <p:nvSpPr>
          <p:cNvPr id="4" name="Footer Placeholder 3">
            <a:extLst>
              <a:ext uri="{FF2B5EF4-FFF2-40B4-BE49-F238E27FC236}">
                <a16:creationId xmlns:a16="http://schemas.microsoft.com/office/drawing/2014/main" id="{347F204E-B8AB-42FC-A1A5-4A497367C94A}"/>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FB898823-FC33-4F22-8B6E-3ABD346A7418}"/>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E6B2D2D5-71CF-4A31-9A09-7194E326706A}" type="slidenum">
              <a:rPr lang="en-GB" smtClean="0"/>
              <a:pPr/>
              <a:t>‹#›</a:t>
            </a:fld>
            <a:endParaRPr lang="en-GB"/>
          </a:p>
        </p:txBody>
      </p:sp>
    </p:spTree>
    <p:extLst>
      <p:ext uri="{BB962C8B-B14F-4D97-AF65-F5344CB8AC3E}">
        <p14:creationId xmlns:p14="http://schemas.microsoft.com/office/powerpoint/2010/main" val="38552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4CF1B762-98B1-458A-A023-B5CCB59FC5B8}" type="datetimeFigureOut">
              <a:rPr lang="en-US" smtClean="0"/>
              <a:pPr/>
              <a:t>9/11/2019</a:t>
            </a:fld>
            <a:endParaRPr lang="en-US"/>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CBB243F2-F598-4C28-87D0-1FA6C029F99A}" type="slidenum">
              <a:rPr lang="en-US" smtClean="0"/>
              <a:pPr/>
              <a:t>‹#›</a:t>
            </a:fld>
            <a:endParaRPr lang="en-US"/>
          </a:p>
        </p:txBody>
      </p:sp>
    </p:spTree>
    <p:extLst>
      <p:ext uri="{BB962C8B-B14F-4D97-AF65-F5344CB8AC3E}">
        <p14:creationId xmlns:p14="http://schemas.microsoft.com/office/powerpoint/2010/main" val="242426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Note GB:</a:t>
            </a:r>
            <a:r>
              <a:rPr lang="fr-FR" baseline="0" dirty="0"/>
              <a:t> rappeler aux participants la signification de l’acronyme </a:t>
            </a:r>
            <a:r>
              <a:rPr lang="fr-FR" u="sng" baseline="0" dirty="0"/>
              <a:t>CCSN: coordinateur du cluster sous national</a:t>
            </a:r>
            <a:endParaRPr lang="fr-FR" u="sng" dirty="0"/>
          </a:p>
        </p:txBody>
      </p:sp>
      <p:sp>
        <p:nvSpPr>
          <p:cNvPr id="4" name="Slide Number Placeholder 3"/>
          <p:cNvSpPr>
            <a:spLocks noGrp="1"/>
          </p:cNvSpPr>
          <p:nvPr>
            <p:ph type="sldNum" sz="quarter" idx="10"/>
          </p:nvPr>
        </p:nvSpPr>
        <p:spPr/>
        <p:txBody>
          <a:bodyPr/>
          <a:lstStyle/>
          <a:p>
            <a:fld id="{CBB243F2-F598-4C28-87D0-1FA6C029F99A}"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CBB243F2-F598-4C28-87D0-1FA6C029F99A}"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GB: I have removed the English graph and replaced it by its version in French</a:t>
            </a:r>
          </a:p>
        </p:txBody>
      </p:sp>
      <p:sp>
        <p:nvSpPr>
          <p:cNvPr id="4" name="Slide Number Placeholder 3"/>
          <p:cNvSpPr>
            <a:spLocks noGrp="1"/>
          </p:cNvSpPr>
          <p:nvPr>
            <p:ph type="sldNum" sz="quarter" idx="10"/>
          </p:nvPr>
        </p:nvSpPr>
        <p:spPr/>
        <p:txBody>
          <a:bodyPr/>
          <a:lstStyle/>
          <a:p>
            <a:fld id="{443ED2E6-6FA7-4FB8-8F77-58D6C53411E2}"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92201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3ED2E6-6FA7-4FB8-8F77-58D6C53411E2}"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45404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Note GB: I have </a:t>
            </a:r>
            <a:r>
              <a:rPr lang="fr-FR" dirty="0" err="1"/>
              <a:t>translated</a:t>
            </a:r>
            <a:r>
              <a:rPr lang="fr-FR" dirty="0"/>
              <a:t> the content</a:t>
            </a:r>
            <a:r>
              <a:rPr lang="fr-FR" baseline="0" dirty="0"/>
              <a:t> of </a:t>
            </a:r>
            <a:r>
              <a:rPr lang="fr-FR" baseline="0" dirty="0" err="1"/>
              <a:t>this</a:t>
            </a:r>
            <a:r>
              <a:rPr lang="fr-FR" baseline="0" dirty="0"/>
              <a:t> English </a:t>
            </a:r>
            <a:r>
              <a:rPr lang="fr-FR" baseline="0" dirty="0" err="1"/>
              <a:t>slide</a:t>
            </a:r>
            <a:r>
              <a:rPr lang="fr-FR" baseline="0" dirty="0"/>
              <a:t> in French</a:t>
            </a:r>
            <a:endParaRPr lang="fr-FR" dirty="0"/>
          </a:p>
        </p:txBody>
      </p:sp>
      <p:sp>
        <p:nvSpPr>
          <p:cNvPr id="4" name="Slide Number Placeholder 3"/>
          <p:cNvSpPr>
            <a:spLocks noGrp="1"/>
          </p:cNvSpPr>
          <p:nvPr>
            <p:ph type="sldNum" sz="quarter" idx="10"/>
          </p:nvPr>
        </p:nvSpPr>
        <p:spPr/>
        <p:txBody>
          <a:bodyPr/>
          <a:lstStyle/>
          <a:p>
            <a:fld id="{CBB243F2-F598-4C28-87D0-1FA6C029F99A}"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02045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dirty="0"/>
              <a:t>Title</a:t>
            </a:r>
          </a:p>
        </p:txBody>
      </p:sp>
    </p:spTree>
    <p:extLst>
      <p:ext uri="{BB962C8B-B14F-4D97-AF65-F5344CB8AC3E}">
        <p14:creationId xmlns:p14="http://schemas.microsoft.com/office/powerpoint/2010/main" val="300443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540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0632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510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3084520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Tree>
    <p:extLst>
      <p:ext uri="{BB962C8B-B14F-4D97-AF65-F5344CB8AC3E}">
        <p14:creationId xmlns:p14="http://schemas.microsoft.com/office/powerpoint/2010/main" val="36318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919330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01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rPr>
              <a:pPr/>
              <a:t>11/09/2019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83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5500108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872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4811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3834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1991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rPr>
              <a:pPr/>
              <a:t>11/09/2019</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3796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2.4 Développement de la stratégie </a:t>
            </a:r>
          </a:p>
        </p:txBody>
      </p:sp>
      <p:pic>
        <p:nvPicPr>
          <p:cNvPr id="3" name="Picture 2">
            <a:extLst>
              <a:ext uri="{FF2B5EF4-FFF2-40B4-BE49-F238E27FC236}">
                <a16:creationId xmlns:a16="http://schemas.microsoft.com/office/drawing/2014/main" id="{207809D8-0DBE-42C2-8C95-390B1EFDC7E8}"/>
              </a:ext>
            </a:extLst>
          </p:cNvPr>
          <p:cNvPicPr>
            <a:picLocks noChangeAspect="1"/>
          </p:cNvPicPr>
          <p:nvPr/>
        </p:nvPicPr>
        <p:blipFill>
          <a:blip r:embed="rId2" cstate="print"/>
          <a:stretch>
            <a:fillRect/>
          </a:stretch>
        </p:blipFill>
        <p:spPr>
          <a:xfrm>
            <a:off x="3407718" y="4365104"/>
            <a:ext cx="2324100" cy="889000"/>
          </a:xfrm>
          <a:prstGeom prst="rect">
            <a:avLst/>
          </a:prstGeom>
        </p:spPr>
      </p:pic>
    </p:spTree>
    <p:extLst>
      <p:ext uri="{BB962C8B-B14F-4D97-AF65-F5344CB8AC3E}">
        <p14:creationId xmlns:p14="http://schemas.microsoft.com/office/powerpoint/2010/main" val="182823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cstate="print"/>
          <a:srcRect t="900"/>
          <a:stretch/>
        </p:blipFill>
        <p:spPr>
          <a:xfrm>
            <a:off x="755576" y="1320355"/>
            <a:ext cx="7560840" cy="5421013"/>
          </a:xfrm>
          <a:prstGeom prst="rect">
            <a:avLst/>
          </a:prstGeom>
        </p:spPr>
      </p:pic>
      <p:sp>
        <p:nvSpPr>
          <p:cNvPr id="5" name="TextBox 4"/>
          <p:cNvSpPr txBox="1"/>
          <p:nvPr/>
        </p:nvSpPr>
        <p:spPr>
          <a:xfrm>
            <a:off x="1547664" y="3501009"/>
            <a:ext cx="5904656" cy="369332"/>
          </a:xfrm>
          <a:prstGeom prst="rect">
            <a:avLst/>
          </a:prstGeom>
          <a:solidFill>
            <a:schemeClr val="bg1"/>
          </a:solidFill>
          <a:ln w="28575">
            <a:solidFill>
              <a:srgbClr val="808285"/>
            </a:solidFill>
          </a:ln>
        </p:spPr>
        <p:txBody>
          <a:bodyPr wrap="square">
            <a:spAutoFit/>
          </a:bodyPr>
          <a:lstStyle/>
          <a:p>
            <a:pPr algn="ctr"/>
            <a:r>
              <a:rPr lang="en-AU" b="1" dirty="0">
                <a:solidFill>
                  <a:srgbClr val="F79646">
                    <a:lumMod val="50000"/>
                  </a:srgbClr>
                </a:solidFill>
                <a:latin typeface="Arial" panose="020B0604020202020204" pitchFamily="34" charset="0"/>
                <a:cs typeface="Arial" panose="020B0604020202020204" pitchFamily="34" charset="0"/>
              </a:rPr>
              <a:t>PLAN DE RÉPONSE HUMANITAIRE</a:t>
            </a:r>
          </a:p>
        </p:txBody>
      </p:sp>
      <p:sp>
        <p:nvSpPr>
          <p:cNvPr id="6" name="Title 1"/>
          <p:cNvSpPr txBox="1">
            <a:spLocks/>
          </p:cNvSpPr>
          <p:nvPr/>
        </p:nvSpPr>
        <p:spPr>
          <a:xfrm>
            <a:off x="0" y="0"/>
            <a:ext cx="9144000" cy="1143000"/>
          </a:xfrm>
          <a:prstGeom prst="rect">
            <a:avLst/>
          </a:prstGeom>
          <a:noFill/>
        </p:spPr>
        <p:txBody>
          <a:bodyPr vert="horz" lIns="91440" tIns="45720" rIns="91440" bIns="4572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t>Structure du PRH</a:t>
            </a:r>
          </a:p>
        </p:txBody>
      </p:sp>
      <p:sp>
        <p:nvSpPr>
          <p:cNvPr id="8" name="Rectangle 7"/>
          <p:cNvSpPr/>
          <p:nvPr/>
        </p:nvSpPr>
        <p:spPr>
          <a:xfrm>
            <a:off x="1619672" y="3933056"/>
            <a:ext cx="1224136" cy="36004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OS 1</a:t>
            </a:r>
          </a:p>
        </p:txBody>
      </p:sp>
      <p:sp>
        <p:nvSpPr>
          <p:cNvPr id="9" name="Rectangle 8"/>
          <p:cNvSpPr/>
          <p:nvPr/>
        </p:nvSpPr>
        <p:spPr>
          <a:xfrm>
            <a:off x="3131840" y="3933056"/>
            <a:ext cx="1224136" cy="36004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OS 2</a:t>
            </a:r>
          </a:p>
        </p:txBody>
      </p:sp>
      <p:sp>
        <p:nvSpPr>
          <p:cNvPr id="10" name="Rectangle 9"/>
          <p:cNvSpPr/>
          <p:nvPr/>
        </p:nvSpPr>
        <p:spPr>
          <a:xfrm>
            <a:off x="4644008" y="3933056"/>
            <a:ext cx="1224136" cy="36004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OS 3</a:t>
            </a:r>
          </a:p>
        </p:txBody>
      </p:sp>
      <p:sp>
        <p:nvSpPr>
          <p:cNvPr id="11" name="Rectangle 10"/>
          <p:cNvSpPr/>
          <p:nvPr/>
        </p:nvSpPr>
        <p:spPr>
          <a:xfrm>
            <a:off x="6228184" y="3933056"/>
            <a:ext cx="1224136" cy="36004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OS 4</a:t>
            </a:r>
          </a:p>
        </p:txBody>
      </p:sp>
      <p:sp>
        <p:nvSpPr>
          <p:cNvPr id="12" name="Rectangle 11"/>
          <p:cNvSpPr/>
          <p:nvPr/>
        </p:nvSpPr>
        <p:spPr>
          <a:xfrm>
            <a:off x="1043608" y="1628800"/>
            <a:ext cx="6984776"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accent1"/>
                </a:solidFill>
              </a:rPr>
              <a:t>L’adoption d’une approche multisectorielle pour la planification de la réponse est essentielle. Les clusters pertinents élaborent des stratégies multisectorielles pour la réalisation des objectifs stratégiques (OS) et se coordonnent pour les mettre en œuvre et assurer le suivi des résultats. Ceci est essentiel pour une réponse conjointe appropriée.</a:t>
            </a:r>
          </a:p>
        </p:txBody>
      </p:sp>
      <p:sp>
        <p:nvSpPr>
          <p:cNvPr id="13" name="Rectangle 12"/>
          <p:cNvSpPr/>
          <p:nvPr/>
        </p:nvSpPr>
        <p:spPr>
          <a:xfrm>
            <a:off x="2339752" y="6309320"/>
            <a:ext cx="42484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Exemple de clusters pour illustrer le propos</a:t>
            </a:r>
          </a:p>
        </p:txBody>
      </p:sp>
    </p:spTree>
    <p:extLst>
      <p:ext uri="{BB962C8B-B14F-4D97-AF65-F5344CB8AC3E}">
        <p14:creationId xmlns:p14="http://schemas.microsoft.com/office/powerpoint/2010/main" val="310788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noFill/>
        </p:spPr>
        <p:txBody>
          <a:bodyPr vert="horz" lIns="91440" tIns="45720" rIns="91440" bIns="4572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sz="3200" b="1" dirty="0" err="1">
                <a:solidFill>
                  <a:prstClr val="white"/>
                </a:solidFill>
              </a:rPr>
              <a:t>Études</a:t>
            </a:r>
            <a:r>
              <a:rPr lang="en-AU" sz="3200" b="1" dirty="0">
                <a:solidFill>
                  <a:prstClr val="white"/>
                </a:solidFill>
              </a:rPr>
              <a:t> des </a:t>
            </a:r>
            <a:r>
              <a:rPr lang="en-AU" sz="3200" b="1" dirty="0" err="1">
                <a:solidFill>
                  <a:prstClr val="white"/>
                </a:solidFill>
              </a:rPr>
              <a:t>coûts</a:t>
            </a:r>
            <a:r>
              <a:rPr lang="en-AU" sz="3200" b="1" dirty="0">
                <a:solidFill>
                  <a:prstClr val="white"/>
                </a:solidFill>
              </a:rPr>
              <a:t> du plan de </a:t>
            </a:r>
            <a:r>
              <a:rPr lang="en-AU" sz="3200" b="1" dirty="0" err="1">
                <a:solidFill>
                  <a:prstClr val="white"/>
                </a:solidFill>
              </a:rPr>
              <a:t>réponse</a:t>
            </a:r>
            <a:r>
              <a:rPr lang="en-AU" sz="3200" b="1" dirty="0">
                <a:solidFill>
                  <a:prstClr val="white"/>
                </a:solidFill>
              </a:rPr>
              <a:t> du cluster :  </a:t>
            </a:r>
          </a:p>
          <a:p>
            <a:r>
              <a:rPr lang="en-AU" sz="3200" b="1" dirty="0" err="1">
                <a:solidFill>
                  <a:prstClr val="white"/>
                </a:solidFill>
              </a:rPr>
              <a:t>Basé</a:t>
            </a:r>
            <a:r>
              <a:rPr lang="en-AU" sz="3200" b="1" dirty="0">
                <a:solidFill>
                  <a:prstClr val="white"/>
                </a:solidFill>
              </a:rPr>
              <a:t> </a:t>
            </a:r>
            <a:r>
              <a:rPr lang="en-AU" sz="3200" b="1" dirty="0" err="1">
                <a:solidFill>
                  <a:prstClr val="white"/>
                </a:solidFill>
              </a:rPr>
              <a:t>sur</a:t>
            </a:r>
            <a:r>
              <a:rPr lang="en-AU" sz="3200" b="1" dirty="0">
                <a:solidFill>
                  <a:prstClr val="white"/>
                </a:solidFill>
              </a:rPr>
              <a:t> un </a:t>
            </a:r>
            <a:r>
              <a:rPr lang="en-AU" sz="3200" b="1" dirty="0" err="1">
                <a:solidFill>
                  <a:prstClr val="white"/>
                </a:solidFill>
              </a:rPr>
              <a:t>projet</a:t>
            </a:r>
            <a:endParaRPr lang="en-AU" sz="3200" b="1" dirty="0">
              <a:solidFill>
                <a:prstClr val="white"/>
              </a:solidFill>
            </a:endParaRPr>
          </a:p>
        </p:txBody>
      </p:sp>
      <p:sp>
        <p:nvSpPr>
          <p:cNvPr id="7" name="Content Placeholder 2"/>
          <p:cNvSpPr txBox="1">
            <a:spLocks/>
          </p:cNvSpPr>
          <p:nvPr/>
        </p:nvSpPr>
        <p:spPr>
          <a:xfrm>
            <a:off x="539552" y="1268760"/>
            <a:ext cx="8229600" cy="5328592"/>
          </a:xfrm>
          <a:prstGeom prst="rect">
            <a:avLst/>
          </a:prstGeom>
          <a:ln>
            <a:solidFill>
              <a:schemeClr val="tx1"/>
            </a:solidFill>
          </a:ln>
        </p:spPr>
        <p:txBody>
          <a:bodyPr vert="horz" lIns="91440" tIns="45720" rIns="91440" bIns="4572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1800" b="1" dirty="0" err="1"/>
              <a:t>Étude</a:t>
            </a:r>
            <a:r>
              <a:rPr lang="en-AU" sz="1800" b="1" dirty="0"/>
              <a:t> des </a:t>
            </a:r>
            <a:r>
              <a:rPr lang="en-AU" sz="1800" b="1" dirty="0" err="1"/>
              <a:t>coûts</a:t>
            </a:r>
            <a:r>
              <a:rPr lang="en-AU" sz="1800" b="1" dirty="0"/>
              <a:t> par </a:t>
            </a:r>
            <a:r>
              <a:rPr lang="en-AU" sz="1800" b="1" dirty="0" err="1"/>
              <a:t>projet</a:t>
            </a:r>
            <a:r>
              <a:rPr lang="en-AU" sz="1800" b="1" dirty="0"/>
              <a:t> :</a:t>
            </a:r>
          </a:p>
          <a:p>
            <a:r>
              <a:rPr lang="en-AU" sz="1800" dirty="0"/>
              <a:t>Les clusters/</a:t>
            </a:r>
            <a:r>
              <a:rPr lang="en-AU" sz="1800" dirty="0" err="1"/>
              <a:t>secteurs</a:t>
            </a:r>
            <a:r>
              <a:rPr lang="en-AU" sz="1800" dirty="0"/>
              <a:t> </a:t>
            </a:r>
            <a:r>
              <a:rPr lang="en-AU" sz="1800" dirty="0" err="1"/>
              <a:t>identifient</a:t>
            </a:r>
            <a:r>
              <a:rPr lang="en-AU" sz="1800" dirty="0"/>
              <a:t> les </a:t>
            </a:r>
            <a:r>
              <a:rPr lang="en-AU" sz="1800" dirty="0" err="1"/>
              <a:t>activités</a:t>
            </a:r>
            <a:r>
              <a:rPr lang="en-AU" sz="1800" dirty="0"/>
              <a:t> </a:t>
            </a:r>
            <a:r>
              <a:rPr lang="en-AU" sz="1800" dirty="0" err="1"/>
              <a:t>humanitaires</a:t>
            </a:r>
            <a:r>
              <a:rPr lang="en-AU" sz="1800" dirty="0"/>
              <a:t>, avec des </a:t>
            </a:r>
            <a:r>
              <a:rPr lang="en-AU" sz="1800" dirty="0" err="1"/>
              <a:t>indicateurs</a:t>
            </a:r>
            <a:r>
              <a:rPr lang="en-AU" sz="1800" dirty="0"/>
              <a:t> et des </a:t>
            </a:r>
            <a:r>
              <a:rPr lang="en-AU" sz="1800" dirty="0" err="1"/>
              <a:t>cibles</a:t>
            </a:r>
            <a:r>
              <a:rPr lang="en-AU" sz="1800" dirty="0"/>
              <a:t> </a:t>
            </a:r>
            <a:r>
              <a:rPr lang="en-AU" sz="1800" dirty="0" err="1"/>
              <a:t>conformes</a:t>
            </a:r>
            <a:r>
              <a:rPr lang="en-AU" sz="1800" dirty="0"/>
              <a:t> aux </a:t>
            </a:r>
            <a:r>
              <a:rPr lang="en-AU" sz="1800" dirty="0" err="1"/>
              <a:t>objectifs</a:t>
            </a:r>
            <a:r>
              <a:rPr lang="en-AU" sz="1800" dirty="0"/>
              <a:t> </a:t>
            </a:r>
            <a:r>
              <a:rPr lang="en-AU" sz="1800" dirty="0" err="1"/>
              <a:t>stratégiques</a:t>
            </a:r>
            <a:r>
              <a:rPr lang="en-AU" sz="1800" dirty="0"/>
              <a:t>, et les </a:t>
            </a:r>
            <a:r>
              <a:rPr lang="en-AU" sz="1800" dirty="0" err="1"/>
              <a:t>présentent</a:t>
            </a:r>
            <a:r>
              <a:rPr lang="en-AU" sz="1800" dirty="0"/>
              <a:t> </a:t>
            </a:r>
            <a:r>
              <a:rPr lang="en-AU" sz="1800" dirty="0" err="1"/>
              <a:t>dans</a:t>
            </a:r>
            <a:r>
              <a:rPr lang="en-AU" sz="1800" dirty="0"/>
              <a:t> les plans de </a:t>
            </a:r>
            <a:r>
              <a:rPr lang="en-AU" sz="1800" dirty="0" err="1"/>
              <a:t>réponse</a:t>
            </a:r>
            <a:r>
              <a:rPr lang="en-AU" sz="1800" dirty="0"/>
              <a:t> des clusters/</a:t>
            </a:r>
            <a:r>
              <a:rPr lang="en-AU" sz="1800" dirty="0" err="1"/>
              <a:t>secteurs</a:t>
            </a:r>
            <a:r>
              <a:rPr lang="en-AU" sz="1800" dirty="0"/>
              <a:t> du PRH. </a:t>
            </a:r>
          </a:p>
          <a:p>
            <a:r>
              <a:rPr lang="en-AU" sz="1800" dirty="0" err="1"/>
              <a:t>Tous</a:t>
            </a:r>
            <a:r>
              <a:rPr lang="en-AU" sz="1800" dirty="0"/>
              <a:t> les </a:t>
            </a:r>
            <a:r>
              <a:rPr lang="en-AU" sz="1800" dirty="0" err="1"/>
              <a:t>membres</a:t>
            </a:r>
            <a:r>
              <a:rPr lang="en-AU" sz="1800" dirty="0"/>
              <a:t> du cluster/</a:t>
            </a:r>
            <a:r>
              <a:rPr lang="en-AU" sz="1800" dirty="0" err="1"/>
              <a:t>secteur</a:t>
            </a:r>
            <a:r>
              <a:rPr lang="en-AU" sz="1800" dirty="0"/>
              <a:t> </a:t>
            </a:r>
            <a:r>
              <a:rPr lang="en-AU" sz="1800" dirty="0" err="1"/>
              <a:t>soumettent</a:t>
            </a:r>
            <a:r>
              <a:rPr lang="en-AU" sz="1800" dirty="0"/>
              <a:t> </a:t>
            </a:r>
            <a:r>
              <a:rPr lang="en-AU" sz="1800" dirty="0" err="1"/>
              <a:t>leurs</a:t>
            </a:r>
            <a:r>
              <a:rPr lang="en-AU" sz="1800" dirty="0"/>
              <a:t> </a:t>
            </a:r>
            <a:r>
              <a:rPr lang="en-AU" sz="1800" dirty="0" err="1"/>
              <a:t>projets</a:t>
            </a:r>
            <a:r>
              <a:rPr lang="en-AU" sz="1800" dirty="0"/>
              <a:t> avec budgets, via la base de </a:t>
            </a:r>
            <a:r>
              <a:rPr lang="en-AU" sz="1800" dirty="0" err="1"/>
              <a:t>données</a:t>
            </a:r>
            <a:r>
              <a:rPr lang="en-AU" sz="1800" dirty="0"/>
              <a:t> en </a:t>
            </a:r>
            <a:r>
              <a:rPr lang="en-AU" sz="1800" dirty="0" err="1"/>
              <a:t>ligne</a:t>
            </a:r>
            <a:r>
              <a:rPr lang="en-AU" sz="1800" dirty="0"/>
              <a:t> du </a:t>
            </a:r>
            <a:r>
              <a:rPr lang="en-AU" sz="1800" dirty="0" err="1"/>
              <a:t>système</a:t>
            </a:r>
            <a:r>
              <a:rPr lang="en-AU" sz="1800" dirty="0"/>
              <a:t> de </a:t>
            </a:r>
            <a:r>
              <a:rPr lang="en-AU" sz="1800" dirty="0" err="1"/>
              <a:t>projets</a:t>
            </a:r>
            <a:r>
              <a:rPr lang="en-AU" sz="1800" dirty="0"/>
              <a:t> (OPS). </a:t>
            </a:r>
          </a:p>
          <a:p>
            <a:r>
              <a:rPr lang="en-AU" sz="1800" dirty="0"/>
              <a:t>Le GSC (</a:t>
            </a:r>
            <a:r>
              <a:rPr lang="en-AU" sz="1800" dirty="0" err="1"/>
              <a:t>groupe</a:t>
            </a:r>
            <a:r>
              <a:rPr lang="en-AU" sz="1800" dirty="0"/>
              <a:t> </a:t>
            </a:r>
            <a:r>
              <a:rPr lang="en-AU" sz="1800" dirty="0" err="1"/>
              <a:t>stratégique</a:t>
            </a:r>
            <a:r>
              <a:rPr lang="en-AU" sz="1800" dirty="0"/>
              <a:t>  de </a:t>
            </a:r>
            <a:r>
              <a:rPr lang="en-AU" sz="1800" dirty="0" err="1"/>
              <a:t>conseil</a:t>
            </a:r>
            <a:r>
              <a:rPr lang="en-AU" sz="1800" dirty="0"/>
              <a:t>) </a:t>
            </a:r>
            <a:r>
              <a:rPr lang="en-AU" sz="1800" dirty="0" err="1"/>
              <a:t>ou</a:t>
            </a:r>
            <a:r>
              <a:rPr lang="en-AU" sz="1800" dirty="0"/>
              <a:t> le </a:t>
            </a:r>
            <a:r>
              <a:rPr lang="en-AU" sz="1800" dirty="0" err="1"/>
              <a:t>Comité</a:t>
            </a:r>
            <a:r>
              <a:rPr lang="en-AU" sz="1800" dirty="0"/>
              <a:t> </a:t>
            </a:r>
            <a:r>
              <a:rPr lang="en-AU" sz="1800" dirty="0" err="1"/>
              <a:t>d'examen</a:t>
            </a:r>
            <a:r>
              <a:rPr lang="en-AU" sz="1800" dirty="0"/>
              <a:t> des </a:t>
            </a:r>
            <a:r>
              <a:rPr lang="en-AU" sz="1800" dirty="0" err="1"/>
              <a:t>projets</a:t>
            </a:r>
            <a:r>
              <a:rPr lang="en-AU" sz="1800" dirty="0"/>
              <a:t> </a:t>
            </a:r>
            <a:r>
              <a:rPr lang="en-AU" sz="1800" dirty="0" err="1"/>
              <a:t>vérifie</a:t>
            </a:r>
            <a:r>
              <a:rPr lang="en-AU" sz="1800" dirty="0"/>
              <a:t> les </a:t>
            </a:r>
            <a:r>
              <a:rPr lang="en-AU" sz="1800" dirty="0" err="1"/>
              <a:t>projets</a:t>
            </a:r>
            <a:r>
              <a:rPr lang="en-AU" sz="1800" dirty="0"/>
              <a:t> </a:t>
            </a:r>
            <a:r>
              <a:rPr lang="en-AU" sz="1800" dirty="0" err="1"/>
              <a:t>conformément</a:t>
            </a:r>
            <a:r>
              <a:rPr lang="en-AU" sz="1800" dirty="0"/>
              <a:t> à un </a:t>
            </a:r>
            <a:r>
              <a:rPr lang="en-AU" sz="1800" dirty="0" err="1"/>
              <a:t>calendrier</a:t>
            </a:r>
            <a:r>
              <a:rPr lang="en-AU" sz="1800" dirty="0"/>
              <a:t> et à des </a:t>
            </a:r>
            <a:r>
              <a:rPr lang="en-AU" sz="1800" dirty="0" err="1"/>
              <a:t>critères</a:t>
            </a:r>
            <a:r>
              <a:rPr lang="en-AU" sz="1800" dirty="0"/>
              <a:t> </a:t>
            </a:r>
            <a:r>
              <a:rPr lang="en-AU" sz="1800" dirty="0" err="1"/>
              <a:t>convenus</a:t>
            </a:r>
            <a:r>
              <a:rPr lang="en-AU" sz="1800" dirty="0"/>
              <a:t>. </a:t>
            </a:r>
            <a:r>
              <a:rPr lang="en-AU" sz="1800" dirty="0" err="1"/>
              <a:t>Tous</a:t>
            </a:r>
            <a:r>
              <a:rPr lang="en-AU" sz="1800" dirty="0"/>
              <a:t> les </a:t>
            </a:r>
            <a:r>
              <a:rPr lang="en-AU" sz="1800" dirty="0" err="1"/>
              <a:t>projets</a:t>
            </a:r>
            <a:r>
              <a:rPr lang="en-AU" sz="1800" dirty="0"/>
              <a:t> </a:t>
            </a:r>
            <a:r>
              <a:rPr lang="en-AU" sz="1800" dirty="0" err="1"/>
              <a:t>sont</a:t>
            </a:r>
            <a:r>
              <a:rPr lang="en-AU" sz="1800" dirty="0"/>
              <a:t> </a:t>
            </a:r>
            <a:r>
              <a:rPr lang="en-AU" sz="1800" dirty="0" err="1"/>
              <a:t>ensuite</a:t>
            </a:r>
            <a:r>
              <a:rPr lang="en-AU" sz="1800" dirty="0"/>
              <a:t> </a:t>
            </a:r>
            <a:r>
              <a:rPr lang="en-AU" sz="1800" dirty="0" err="1"/>
              <a:t>soumis</a:t>
            </a:r>
            <a:r>
              <a:rPr lang="en-AU" sz="1800" dirty="0"/>
              <a:t> au CH pour approbation finale. </a:t>
            </a:r>
          </a:p>
          <a:p>
            <a:r>
              <a:rPr lang="en-AU" sz="1800" dirty="0"/>
              <a:t>Les budgets </a:t>
            </a:r>
            <a:r>
              <a:rPr lang="en-AU" sz="1800" dirty="0" err="1"/>
              <a:t>sectoriels</a:t>
            </a:r>
            <a:r>
              <a:rPr lang="en-AU" sz="1800" dirty="0"/>
              <a:t> </a:t>
            </a:r>
            <a:r>
              <a:rPr lang="en-AU" sz="1800" dirty="0" err="1"/>
              <a:t>totaux</a:t>
            </a:r>
            <a:r>
              <a:rPr lang="en-AU" sz="1800" dirty="0"/>
              <a:t> </a:t>
            </a:r>
            <a:r>
              <a:rPr lang="en-AU" sz="1800" dirty="0" err="1"/>
              <a:t>sont</a:t>
            </a:r>
            <a:r>
              <a:rPr lang="en-AU" sz="1800" dirty="0"/>
              <a:t> </a:t>
            </a:r>
            <a:r>
              <a:rPr lang="en-AU" sz="1800" dirty="0" err="1"/>
              <a:t>calculés</a:t>
            </a:r>
            <a:r>
              <a:rPr lang="en-AU" sz="1800" dirty="0"/>
              <a:t> par la </a:t>
            </a:r>
            <a:r>
              <a:rPr lang="en-AU" sz="1800" dirty="0" err="1"/>
              <a:t>somme</a:t>
            </a:r>
            <a:r>
              <a:rPr lang="en-AU" sz="1800" dirty="0"/>
              <a:t> des budgets des </a:t>
            </a:r>
            <a:r>
              <a:rPr lang="en-AU" sz="1800" dirty="0" err="1"/>
              <a:t>projets</a:t>
            </a:r>
            <a:r>
              <a:rPr lang="en-AU" sz="1800" dirty="0"/>
              <a:t> </a:t>
            </a:r>
            <a:r>
              <a:rPr lang="en-AU" sz="1800" dirty="0" err="1"/>
              <a:t>approuvés</a:t>
            </a:r>
            <a:r>
              <a:rPr lang="en-AU" sz="1800" dirty="0"/>
              <a:t>. Le budget total, </a:t>
            </a:r>
            <a:r>
              <a:rPr lang="en-AU" sz="1800" dirty="0" err="1"/>
              <a:t>comme</a:t>
            </a:r>
            <a:r>
              <a:rPr lang="en-AU" sz="1800" dirty="0"/>
              <a:t> </a:t>
            </a:r>
            <a:r>
              <a:rPr lang="en-AU" sz="1800" dirty="0" err="1"/>
              <a:t>indiqué</a:t>
            </a:r>
            <a:r>
              <a:rPr lang="en-AU" sz="1800" dirty="0"/>
              <a:t> </a:t>
            </a:r>
            <a:r>
              <a:rPr lang="en-AU" sz="1800" dirty="0" err="1"/>
              <a:t>dans</a:t>
            </a:r>
            <a:r>
              <a:rPr lang="en-AU" sz="1800" dirty="0"/>
              <a:t> le PRH et la </a:t>
            </a:r>
            <a:r>
              <a:rPr lang="en-AU" sz="1800" dirty="0" err="1"/>
              <a:t>plateforme</a:t>
            </a:r>
            <a:r>
              <a:rPr lang="en-AU" sz="1800" dirty="0"/>
              <a:t> de </a:t>
            </a:r>
            <a:r>
              <a:rPr lang="en-AU" sz="1800" dirty="0" err="1"/>
              <a:t>suivi</a:t>
            </a:r>
            <a:r>
              <a:rPr lang="en-AU" sz="1800" dirty="0"/>
              <a:t> financier (FTS), </a:t>
            </a:r>
            <a:r>
              <a:rPr lang="en-AU" sz="1800" dirty="0" err="1"/>
              <a:t>est</a:t>
            </a:r>
            <a:r>
              <a:rPr lang="en-AU" sz="1800" dirty="0"/>
              <a:t> la </a:t>
            </a:r>
            <a:r>
              <a:rPr lang="en-AU" sz="1800" dirty="0" err="1"/>
              <a:t>somme</a:t>
            </a:r>
            <a:r>
              <a:rPr lang="en-AU" sz="1800" dirty="0"/>
              <a:t> de </a:t>
            </a:r>
            <a:r>
              <a:rPr lang="en-AU" sz="1800" dirty="0" err="1"/>
              <a:t>tous</a:t>
            </a:r>
            <a:r>
              <a:rPr lang="en-AU" sz="1800" dirty="0"/>
              <a:t> les budgets </a:t>
            </a:r>
            <a:r>
              <a:rPr lang="en-AU" sz="1800" dirty="0" err="1"/>
              <a:t>sectoriels</a:t>
            </a:r>
            <a:r>
              <a:rPr lang="en-AU" sz="1800" dirty="0"/>
              <a:t>. </a:t>
            </a:r>
          </a:p>
          <a:p>
            <a:r>
              <a:rPr lang="en-AU" sz="1800" dirty="0"/>
              <a:t>La </a:t>
            </a:r>
            <a:r>
              <a:rPr lang="en-AU" sz="1800" dirty="0" err="1"/>
              <a:t>responsabilité</a:t>
            </a:r>
            <a:r>
              <a:rPr lang="en-AU" sz="1800" dirty="0"/>
              <a:t> </a:t>
            </a:r>
            <a:r>
              <a:rPr lang="en-AU" sz="1800" dirty="0" err="1"/>
              <a:t>principale</a:t>
            </a:r>
            <a:r>
              <a:rPr lang="en-AU" sz="1800" dirty="0"/>
              <a:t> en </a:t>
            </a:r>
            <a:r>
              <a:rPr lang="en-AU" sz="1800" dirty="0" err="1"/>
              <a:t>matière</a:t>
            </a:r>
            <a:r>
              <a:rPr lang="en-AU" sz="1800" dirty="0"/>
              <a:t> </a:t>
            </a:r>
            <a:r>
              <a:rPr lang="en-AU" sz="1800" dirty="0" err="1"/>
              <a:t>d'étude</a:t>
            </a:r>
            <a:r>
              <a:rPr lang="en-AU" sz="1800" dirty="0"/>
              <a:t> de </a:t>
            </a:r>
            <a:r>
              <a:rPr lang="en-AU" sz="1800" dirty="0" err="1"/>
              <a:t>coûts</a:t>
            </a:r>
            <a:r>
              <a:rPr lang="en-AU" sz="1800" dirty="0"/>
              <a:t> </a:t>
            </a:r>
            <a:r>
              <a:rPr lang="en-AU" sz="1800" dirty="0" err="1"/>
              <a:t>incombe</a:t>
            </a:r>
            <a:r>
              <a:rPr lang="en-AU" sz="1800" dirty="0"/>
              <a:t> aux </a:t>
            </a:r>
            <a:r>
              <a:rPr lang="en-AU" sz="1800" dirty="0" err="1"/>
              <a:t>partenaires</a:t>
            </a:r>
            <a:r>
              <a:rPr lang="en-AU" sz="1800" dirty="0"/>
              <a:t> des clusters, </a:t>
            </a:r>
            <a:r>
              <a:rPr lang="en-AU" sz="1800" dirty="0" err="1"/>
              <a:t>tandis</a:t>
            </a:r>
            <a:r>
              <a:rPr lang="en-AU" sz="1800" dirty="0"/>
              <a:t> </a:t>
            </a:r>
            <a:r>
              <a:rPr lang="en-AU" sz="1800" dirty="0" err="1"/>
              <a:t>que</a:t>
            </a:r>
            <a:r>
              <a:rPr lang="en-AU" sz="1800" dirty="0"/>
              <a:t> la </a:t>
            </a:r>
            <a:r>
              <a:rPr lang="en-AU" sz="1800" dirty="0" err="1"/>
              <a:t>responsabilité</a:t>
            </a:r>
            <a:r>
              <a:rPr lang="en-AU" sz="1800" dirty="0"/>
              <a:t> du </a:t>
            </a:r>
            <a:r>
              <a:rPr lang="en-AU" sz="1800" dirty="0" err="1"/>
              <a:t>processus</a:t>
            </a:r>
            <a:r>
              <a:rPr lang="en-AU" sz="1800" dirty="0"/>
              <a:t> de </a:t>
            </a:r>
            <a:r>
              <a:rPr lang="en-AU" sz="1800" dirty="0" err="1"/>
              <a:t>vérification</a:t>
            </a:r>
            <a:r>
              <a:rPr lang="en-AU" sz="1800" dirty="0"/>
              <a:t> </a:t>
            </a:r>
            <a:r>
              <a:rPr lang="en-AU" sz="1800" dirty="0" err="1"/>
              <a:t>incombe</a:t>
            </a:r>
            <a:r>
              <a:rPr lang="en-AU" sz="1800" dirty="0"/>
              <a:t> aux clusters, au GSC </a:t>
            </a:r>
            <a:r>
              <a:rPr lang="en-AU" sz="1800" dirty="0" err="1"/>
              <a:t>ou</a:t>
            </a:r>
            <a:r>
              <a:rPr lang="en-AU" sz="1800" dirty="0"/>
              <a:t> au </a:t>
            </a:r>
            <a:r>
              <a:rPr lang="en-AU" sz="1800" dirty="0" err="1"/>
              <a:t>Comité</a:t>
            </a:r>
            <a:r>
              <a:rPr lang="en-AU" sz="1800" dirty="0"/>
              <a:t> </a:t>
            </a:r>
            <a:r>
              <a:rPr lang="en-AU" sz="1800" dirty="0" err="1"/>
              <a:t>d'examen</a:t>
            </a:r>
            <a:r>
              <a:rPr lang="en-AU" sz="1800" dirty="0"/>
              <a:t> des </a:t>
            </a:r>
            <a:r>
              <a:rPr lang="en-AU" sz="1800" dirty="0" err="1"/>
              <a:t>projets</a:t>
            </a:r>
            <a:r>
              <a:rPr lang="en-AU" sz="1800" dirty="0"/>
              <a:t>.</a:t>
            </a:r>
            <a:endParaRPr lang="en-AU" sz="1600" i="1" dirty="0"/>
          </a:p>
        </p:txBody>
      </p:sp>
    </p:spTree>
    <p:extLst>
      <p:ext uri="{BB962C8B-B14F-4D97-AF65-F5344CB8AC3E}">
        <p14:creationId xmlns:p14="http://schemas.microsoft.com/office/powerpoint/2010/main" val="28623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noFill/>
        </p:spPr>
        <p:txBody>
          <a:bodyPr vert="horz" lIns="91440" tIns="45720" rIns="91440" bIns="4572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sz="3200" b="1" dirty="0" err="1">
                <a:solidFill>
                  <a:prstClr val="white"/>
                </a:solidFill>
              </a:rPr>
              <a:t>Études</a:t>
            </a:r>
            <a:r>
              <a:rPr lang="en-AU" sz="3200" b="1" dirty="0">
                <a:solidFill>
                  <a:prstClr val="white"/>
                </a:solidFill>
              </a:rPr>
              <a:t> des </a:t>
            </a:r>
            <a:r>
              <a:rPr lang="en-AU" sz="3200" b="1" dirty="0" err="1">
                <a:solidFill>
                  <a:prstClr val="white"/>
                </a:solidFill>
              </a:rPr>
              <a:t>coûts</a:t>
            </a:r>
            <a:r>
              <a:rPr lang="en-AU" sz="3200" b="1" dirty="0">
                <a:solidFill>
                  <a:prstClr val="white"/>
                </a:solidFill>
              </a:rPr>
              <a:t> du plan de </a:t>
            </a:r>
            <a:r>
              <a:rPr lang="en-AU" sz="3200" b="1" dirty="0" err="1">
                <a:solidFill>
                  <a:prstClr val="white"/>
                </a:solidFill>
              </a:rPr>
              <a:t>réponse</a:t>
            </a:r>
            <a:r>
              <a:rPr lang="en-AU" sz="3200" b="1" dirty="0">
                <a:solidFill>
                  <a:prstClr val="white"/>
                </a:solidFill>
              </a:rPr>
              <a:t> du cluster :  </a:t>
            </a:r>
          </a:p>
          <a:p>
            <a:r>
              <a:rPr lang="en-AU" sz="3200" b="1" dirty="0" err="1">
                <a:solidFill>
                  <a:prstClr val="white"/>
                </a:solidFill>
              </a:rPr>
              <a:t>Basé</a:t>
            </a:r>
            <a:r>
              <a:rPr lang="en-AU" sz="3200" b="1" dirty="0">
                <a:solidFill>
                  <a:prstClr val="white"/>
                </a:solidFill>
              </a:rPr>
              <a:t> </a:t>
            </a:r>
            <a:r>
              <a:rPr lang="en-AU" sz="3200" b="1" dirty="0" err="1"/>
              <a:t>sur</a:t>
            </a:r>
            <a:r>
              <a:rPr lang="en-AU" sz="3200" b="1" dirty="0"/>
              <a:t> les </a:t>
            </a:r>
            <a:r>
              <a:rPr lang="en-AU" sz="3200" b="1" dirty="0" err="1"/>
              <a:t>activités</a:t>
            </a:r>
            <a:endParaRPr lang="en-AU" sz="3200" b="1" dirty="0"/>
          </a:p>
        </p:txBody>
      </p:sp>
      <p:sp>
        <p:nvSpPr>
          <p:cNvPr id="7" name="Content Placeholder 2"/>
          <p:cNvSpPr txBox="1">
            <a:spLocks/>
          </p:cNvSpPr>
          <p:nvPr/>
        </p:nvSpPr>
        <p:spPr>
          <a:xfrm>
            <a:off x="539552" y="1268760"/>
            <a:ext cx="8229600" cy="5328592"/>
          </a:xfrm>
          <a:prstGeom prst="rect">
            <a:avLst/>
          </a:prstGeom>
          <a:ln>
            <a:solidFill>
              <a:schemeClr val="tx1"/>
            </a:solidFill>
          </a:ln>
        </p:spPr>
        <p:txBody>
          <a:bodyPr vert="horz" lIns="91440" tIns="45720" rIns="91440" bIns="4572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1800" b="1" dirty="0" err="1"/>
              <a:t>Étude</a:t>
            </a:r>
            <a:r>
              <a:rPr lang="en-AU" sz="1800" b="1" dirty="0"/>
              <a:t> des </a:t>
            </a:r>
            <a:r>
              <a:rPr lang="en-AU" sz="1800" b="1" dirty="0" err="1"/>
              <a:t>coûts</a:t>
            </a:r>
            <a:r>
              <a:rPr lang="en-AU" sz="1800" b="1" dirty="0"/>
              <a:t> </a:t>
            </a:r>
            <a:r>
              <a:rPr lang="en-AU" sz="1800" b="1" dirty="0" err="1"/>
              <a:t>basée</a:t>
            </a:r>
            <a:r>
              <a:rPr lang="en-AU" sz="1800" b="1" dirty="0"/>
              <a:t> </a:t>
            </a:r>
            <a:r>
              <a:rPr lang="en-AU" sz="1800" b="1" dirty="0" err="1"/>
              <a:t>sur</a:t>
            </a:r>
            <a:r>
              <a:rPr lang="en-AU" sz="1800" b="1" dirty="0"/>
              <a:t> les </a:t>
            </a:r>
            <a:r>
              <a:rPr lang="en-AU" sz="1800" b="1" dirty="0" err="1"/>
              <a:t>activités</a:t>
            </a:r>
            <a:endParaRPr lang="en-AU" sz="1800" b="1" dirty="0"/>
          </a:p>
          <a:p>
            <a:pPr marL="0" indent="0">
              <a:buFont typeface="Arial" pitchFamily="34" charset="0"/>
              <a:buNone/>
            </a:pPr>
            <a:r>
              <a:rPr lang="en-AU" sz="1800" dirty="0" err="1"/>
              <a:t>L'étude</a:t>
            </a:r>
            <a:r>
              <a:rPr lang="en-AU" sz="1800" dirty="0"/>
              <a:t> des </a:t>
            </a:r>
            <a:r>
              <a:rPr lang="en-AU" sz="1800" dirty="0" err="1"/>
              <a:t>coûts</a:t>
            </a:r>
            <a:r>
              <a:rPr lang="en-AU" sz="1800" dirty="0"/>
              <a:t> </a:t>
            </a:r>
            <a:r>
              <a:rPr lang="en-AU" sz="1800" dirty="0" err="1"/>
              <a:t>basée</a:t>
            </a:r>
            <a:r>
              <a:rPr lang="en-AU" sz="1800" dirty="0"/>
              <a:t> </a:t>
            </a:r>
            <a:r>
              <a:rPr lang="en-AU" sz="1800" dirty="0" err="1"/>
              <a:t>sur</a:t>
            </a:r>
            <a:r>
              <a:rPr lang="en-AU" sz="1800" dirty="0"/>
              <a:t> les </a:t>
            </a:r>
            <a:r>
              <a:rPr lang="en-AU" sz="1800" dirty="0" err="1"/>
              <a:t>activités</a:t>
            </a:r>
            <a:r>
              <a:rPr lang="en-AU" sz="1800" dirty="0"/>
              <a:t> pour les </a:t>
            </a:r>
            <a:r>
              <a:rPr lang="en-AU" sz="1800" dirty="0" err="1"/>
              <a:t>appels</a:t>
            </a:r>
            <a:r>
              <a:rPr lang="en-AU" sz="1800" dirty="0"/>
              <a:t> </a:t>
            </a:r>
            <a:r>
              <a:rPr lang="en-AU" sz="1800" dirty="0" err="1"/>
              <a:t>humanitaires</a:t>
            </a:r>
            <a:r>
              <a:rPr lang="en-AU" sz="1800" dirty="0"/>
              <a:t> fait </a:t>
            </a:r>
            <a:r>
              <a:rPr lang="en-AU" sz="1800" dirty="0" err="1"/>
              <a:t>référence</a:t>
            </a:r>
            <a:r>
              <a:rPr lang="en-AU" sz="1800" dirty="0"/>
              <a:t> à </a:t>
            </a:r>
            <a:r>
              <a:rPr lang="en-AU" sz="1800" dirty="0" err="1"/>
              <a:t>une</a:t>
            </a:r>
            <a:r>
              <a:rPr lang="en-AU" sz="1800" dirty="0"/>
              <a:t> </a:t>
            </a:r>
            <a:r>
              <a:rPr lang="en-AU" sz="1800" dirty="0" err="1"/>
              <a:t>méthode</a:t>
            </a:r>
            <a:r>
              <a:rPr lang="en-AU" sz="1800" dirty="0"/>
              <a:t> </a:t>
            </a:r>
            <a:r>
              <a:rPr lang="en-AU" sz="1800" dirty="0" err="1"/>
              <a:t>d'estimation</a:t>
            </a:r>
            <a:r>
              <a:rPr lang="en-AU" sz="1800" dirty="0"/>
              <a:t> des </a:t>
            </a:r>
            <a:r>
              <a:rPr lang="en-AU" sz="1800" dirty="0" err="1"/>
              <a:t>besoins</a:t>
            </a:r>
            <a:r>
              <a:rPr lang="en-AU" sz="1800" dirty="0"/>
              <a:t> </a:t>
            </a:r>
            <a:r>
              <a:rPr lang="en-AU" sz="1800" dirty="0" err="1"/>
              <a:t>globaux</a:t>
            </a:r>
            <a:r>
              <a:rPr lang="en-AU" sz="1800" dirty="0"/>
              <a:t> en </a:t>
            </a:r>
            <a:r>
              <a:rPr lang="en-AU" sz="1800" dirty="0" err="1"/>
              <a:t>ressources</a:t>
            </a:r>
            <a:r>
              <a:rPr lang="en-AU" sz="1800" dirty="0"/>
              <a:t> pour un plan de </a:t>
            </a:r>
            <a:r>
              <a:rPr lang="en-AU" sz="1800" dirty="0" err="1"/>
              <a:t>réponse</a:t>
            </a:r>
            <a:r>
              <a:rPr lang="en-AU" sz="1800" dirty="0"/>
              <a:t> </a:t>
            </a:r>
            <a:r>
              <a:rPr lang="en-AU" sz="1800" dirty="0" err="1"/>
              <a:t>humanitaire</a:t>
            </a:r>
            <a:r>
              <a:rPr lang="en-AU" sz="1800" dirty="0"/>
              <a:t> (PRH), en </a:t>
            </a:r>
            <a:r>
              <a:rPr lang="en-AU" sz="1800" dirty="0" err="1"/>
              <a:t>utilisant</a:t>
            </a:r>
            <a:r>
              <a:rPr lang="en-AU" sz="1800" dirty="0"/>
              <a:t> les </a:t>
            </a:r>
            <a:r>
              <a:rPr lang="en-AU" sz="1800" dirty="0" err="1"/>
              <a:t>coûts</a:t>
            </a:r>
            <a:r>
              <a:rPr lang="en-AU" sz="1800" dirty="0"/>
              <a:t> </a:t>
            </a:r>
            <a:r>
              <a:rPr lang="en-AU" sz="1800" dirty="0" err="1"/>
              <a:t>moyens</a:t>
            </a:r>
            <a:r>
              <a:rPr lang="en-AU" sz="1800" dirty="0"/>
              <a:t> par </a:t>
            </a:r>
            <a:r>
              <a:rPr lang="en-AU" sz="1800" dirty="0" err="1"/>
              <a:t>activité</a:t>
            </a:r>
            <a:r>
              <a:rPr lang="en-AU" sz="1800" dirty="0"/>
              <a:t> </a:t>
            </a:r>
            <a:r>
              <a:rPr lang="en-AU" sz="1800" dirty="0" err="1"/>
              <a:t>sectorielle</a:t>
            </a:r>
            <a:r>
              <a:rPr lang="en-AU" sz="1800" dirty="0"/>
              <a:t>, par </a:t>
            </a:r>
            <a:r>
              <a:rPr lang="en-AU" sz="1800" dirty="0" err="1"/>
              <a:t>personne</a:t>
            </a:r>
            <a:r>
              <a:rPr lang="en-AU" sz="1800" dirty="0"/>
              <a:t> </a:t>
            </a:r>
            <a:r>
              <a:rPr lang="en-AU" sz="1800" dirty="0" err="1"/>
              <a:t>servie</a:t>
            </a:r>
            <a:r>
              <a:rPr lang="en-AU" sz="1800" dirty="0"/>
              <a:t> </a:t>
            </a:r>
            <a:r>
              <a:rPr lang="en-AU" sz="1800" dirty="0" err="1"/>
              <a:t>ou</a:t>
            </a:r>
            <a:r>
              <a:rPr lang="en-AU" sz="1800" dirty="0"/>
              <a:t> par </a:t>
            </a:r>
            <a:r>
              <a:rPr lang="en-AU" sz="1800" dirty="0" err="1"/>
              <a:t>produit</a:t>
            </a:r>
            <a:r>
              <a:rPr lang="en-AU" sz="1800" dirty="0"/>
              <a:t> </a:t>
            </a:r>
            <a:r>
              <a:rPr lang="en-AU" sz="1800" dirty="0" err="1"/>
              <a:t>livré</a:t>
            </a:r>
            <a:r>
              <a:rPr lang="en-AU" sz="1800" dirty="0"/>
              <a:t> </a:t>
            </a:r>
            <a:r>
              <a:rPr lang="en-AU" sz="1800" dirty="0" err="1"/>
              <a:t>conformément</a:t>
            </a:r>
            <a:r>
              <a:rPr lang="en-AU" sz="1800" dirty="0"/>
              <a:t> à </a:t>
            </a:r>
            <a:r>
              <a:rPr lang="en-AU" sz="1800" dirty="0" err="1"/>
              <a:t>l’aperçu</a:t>
            </a:r>
            <a:r>
              <a:rPr lang="en-AU" sz="1800" dirty="0"/>
              <a:t> des </a:t>
            </a:r>
            <a:r>
              <a:rPr lang="en-AU" sz="1800" dirty="0" err="1"/>
              <a:t>besoins</a:t>
            </a:r>
            <a:r>
              <a:rPr lang="en-AU" sz="1800" dirty="0"/>
              <a:t> </a:t>
            </a:r>
            <a:r>
              <a:rPr lang="en-AU" sz="1800" dirty="0" err="1"/>
              <a:t>humanitaires</a:t>
            </a:r>
            <a:r>
              <a:rPr lang="en-AU" sz="1800" dirty="0"/>
              <a:t>  et aux </a:t>
            </a:r>
            <a:r>
              <a:rPr lang="en-AU" sz="1800" dirty="0" err="1"/>
              <a:t>objectifs</a:t>
            </a:r>
            <a:r>
              <a:rPr lang="en-AU" sz="1800" dirty="0"/>
              <a:t> </a:t>
            </a:r>
            <a:r>
              <a:rPr lang="en-AU" sz="1800" dirty="0" err="1"/>
              <a:t>stratégiques</a:t>
            </a:r>
            <a:r>
              <a:rPr lang="en-AU" sz="1800" dirty="0"/>
              <a:t> du pays.</a:t>
            </a:r>
          </a:p>
          <a:p>
            <a:r>
              <a:rPr lang="en-AU" sz="1800" dirty="0"/>
              <a:t>Les </a:t>
            </a:r>
            <a:r>
              <a:rPr lang="en-AU" sz="1800" dirty="0" err="1"/>
              <a:t>coûts</a:t>
            </a:r>
            <a:r>
              <a:rPr lang="en-AU" sz="1800" dirty="0"/>
              <a:t> par </a:t>
            </a:r>
            <a:r>
              <a:rPr lang="en-AU" sz="1800" dirty="0" err="1"/>
              <a:t>secteur</a:t>
            </a:r>
            <a:r>
              <a:rPr lang="en-AU" sz="1800" dirty="0"/>
              <a:t> </a:t>
            </a:r>
            <a:r>
              <a:rPr lang="en-AU" sz="1800" dirty="0" err="1"/>
              <a:t>sont</a:t>
            </a:r>
            <a:r>
              <a:rPr lang="en-AU" sz="1800" dirty="0"/>
              <a:t> </a:t>
            </a:r>
            <a:r>
              <a:rPr lang="en-AU" sz="1800" dirty="0" err="1"/>
              <a:t>déterminés</a:t>
            </a:r>
            <a:r>
              <a:rPr lang="en-AU" sz="1800" dirty="0"/>
              <a:t> </a:t>
            </a:r>
            <a:r>
              <a:rPr lang="en-AU" sz="1800" dirty="0" err="1"/>
              <a:t>sur</a:t>
            </a:r>
            <a:r>
              <a:rPr lang="en-AU" sz="1800" dirty="0"/>
              <a:t> la base d’un </a:t>
            </a:r>
            <a:r>
              <a:rPr lang="en-AU" sz="1800" dirty="0" err="1"/>
              <a:t>coût</a:t>
            </a:r>
            <a:r>
              <a:rPr lang="en-AU" sz="1800" dirty="0"/>
              <a:t> </a:t>
            </a:r>
            <a:r>
              <a:rPr lang="en-AU" sz="1800" dirty="0" err="1"/>
              <a:t>unitaire</a:t>
            </a:r>
            <a:r>
              <a:rPr lang="en-AU" sz="1800" dirty="0"/>
              <a:t> par </a:t>
            </a:r>
            <a:r>
              <a:rPr lang="en-AU" sz="1800" dirty="0" err="1"/>
              <a:t>personne</a:t>
            </a:r>
            <a:r>
              <a:rPr lang="en-AU" sz="1800" dirty="0"/>
              <a:t> et par type </a:t>
            </a:r>
            <a:r>
              <a:rPr lang="en-AU" sz="1800" dirty="0" err="1"/>
              <a:t>d’activité</a:t>
            </a:r>
            <a:r>
              <a:rPr lang="en-AU" sz="1800" dirty="0"/>
              <a:t>; les </a:t>
            </a:r>
            <a:r>
              <a:rPr lang="en-AU" sz="1800" dirty="0" err="1"/>
              <a:t>secteurs</a:t>
            </a:r>
            <a:r>
              <a:rPr lang="en-AU" sz="1800" dirty="0"/>
              <a:t> </a:t>
            </a:r>
            <a:r>
              <a:rPr lang="en-AU" sz="1800" dirty="0" err="1"/>
              <a:t>identifient</a:t>
            </a:r>
            <a:r>
              <a:rPr lang="en-AU" sz="1800" dirty="0"/>
              <a:t> les </a:t>
            </a:r>
            <a:r>
              <a:rPr lang="en-AU" sz="1800" dirty="0" err="1"/>
              <a:t>activités</a:t>
            </a:r>
            <a:r>
              <a:rPr lang="en-AU" sz="1800" dirty="0"/>
              <a:t> </a:t>
            </a:r>
            <a:r>
              <a:rPr lang="en-AU" sz="1800" dirty="0" err="1"/>
              <a:t>humanitaires</a:t>
            </a:r>
            <a:r>
              <a:rPr lang="en-AU" sz="1800" dirty="0"/>
              <a:t>, avec </a:t>
            </a:r>
            <a:r>
              <a:rPr lang="en-AU" sz="1800" dirty="0" err="1"/>
              <a:t>indicateurs</a:t>
            </a:r>
            <a:r>
              <a:rPr lang="en-AU" sz="1800" dirty="0"/>
              <a:t> et </a:t>
            </a:r>
            <a:r>
              <a:rPr lang="en-AU" sz="1800" dirty="0" err="1"/>
              <a:t>cibles</a:t>
            </a:r>
            <a:r>
              <a:rPr lang="en-AU" sz="1800" dirty="0"/>
              <a:t>, et les </a:t>
            </a:r>
            <a:r>
              <a:rPr lang="en-AU" sz="1800" dirty="0" err="1"/>
              <a:t>présentent</a:t>
            </a:r>
            <a:r>
              <a:rPr lang="en-AU" sz="1800" dirty="0"/>
              <a:t> </a:t>
            </a:r>
            <a:r>
              <a:rPr lang="en-AU" sz="1800" dirty="0" err="1"/>
              <a:t>dans</a:t>
            </a:r>
            <a:r>
              <a:rPr lang="en-AU" sz="1800" dirty="0"/>
              <a:t> les plans de </a:t>
            </a:r>
            <a:r>
              <a:rPr lang="en-AU" sz="1800" dirty="0" err="1"/>
              <a:t>réponse</a:t>
            </a:r>
            <a:r>
              <a:rPr lang="en-AU" sz="1800" dirty="0"/>
              <a:t> </a:t>
            </a:r>
            <a:r>
              <a:rPr lang="en-AU" sz="1800" dirty="0" err="1"/>
              <a:t>sectoriels</a:t>
            </a:r>
            <a:r>
              <a:rPr lang="en-AU" sz="1800" dirty="0"/>
              <a:t>. </a:t>
            </a:r>
          </a:p>
          <a:p>
            <a:r>
              <a:rPr lang="en-AU" sz="1800" dirty="0"/>
              <a:t>Les clusters/</a:t>
            </a:r>
            <a:r>
              <a:rPr lang="en-AU" sz="1800" dirty="0" err="1"/>
              <a:t>secteurs</a:t>
            </a:r>
            <a:r>
              <a:rPr lang="en-AU" sz="1800" dirty="0"/>
              <a:t> </a:t>
            </a:r>
            <a:r>
              <a:rPr lang="en-AU" sz="1800" dirty="0" err="1"/>
              <a:t>doivent</a:t>
            </a:r>
            <a:r>
              <a:rPr lang="en-AU" sz="1800" dirty="0"/>
              <a:t> </a:t>
            </a:r>
            <a:r>
              <a:rPr lang="en-AU" sz="1800" dirty="0" err="1"/>
              <a:t>décider</a:t>
            </a:r>
            <a:r>
              <a:rPr lang="en-AU" sz="1800" dirty="0"/>
              <a:t> </a:t>
            </a:r>
            <a:r>
              <a:rPr lang="en-AU" sz="1800" dirty="0" err="1"/>
              <a:t>si</a:t>
            </a:r>
            <a:r>
              <a:rPr lang="en-AU" sz="1800" dirty="0"/>
              <a:t> les </a:t>
            </a:r>
            <a:r>
              <a:rPr lang="en-AU" sz="1800" dirty="0" err="1"/>
              <a:t>activités</a:t>
            </a:r>
            <a:r>
              <a:rPr lang="en-AU" sz="1800" dirty="0"/>
              <a:t>/services </a:t>
            </a:r>
            <a:r>
              <a:rPr lang="en-AU" sz="1800" dirty="0" err="1"/>
              <a:t>identifiés</a:t>
            </a:r>
            <a:r>
              <a:rPr lang="en-AU" sz="1800" dirty="0"/>
              <a:t> </a:t>
            </a:r>
            <a:r>
              <a:rPr lang="en-AU" sz="1800" dirty="0" err="1"/>
              <a:t>sont</a:t>
            </a:r>
            <a:r>
              <a:rPr lang="en-AU" sz="1800" dirty="0"/>
              <a:t> </a:t>
            </a:r>
            <a:r>
              <a:rPr lang="en-AU" sz="1800" dirty="0" err="1"/>
              <a:t>regroupés</a:t>
            </a:r>
            <a:r>
              <a:rPr lang="en-AU" sz="1800" dirty="0"/>
              <a:t> par </a:t>
            </a:r>
            <a:r>
              <a:rPr lang="en-AU" sz="1800" dirty="0" err="1"/>
              <a:t>domaine</a:t>
            </a:r>
            <a:r>
              <a:rPr lang="en-AU" sz="1800" dirty="0"/>
              <a:t> </a:t>
            </a:r>
            <a:r>
              <a:rPr lang="en-AU" sz="1800" dirty="0" err="1"/>
              <a:t>d’intervention</a:t>
            </a:r>
            <a:r>
              <a:rPr lang="en-AU" sz="1800" dirty="0"/>
              <a:t> (par </a:t>
            </a:r>
            <a:r>
              <a:rPr lang="en-AU" sz="1800" dirty="0" err="1"/>
              <a:t>exemple</a:t>
            </a:r>
            <a:r>
              <a:rPr lang="en-AU" sz="1800" dirty="0"/>
              <a:t>, </a:t>
            </a:r>
            <a:r>
              <a:rPr lang="en-AU" sz="1800" dirty="0" err="1"/>
              <a:t>résultats</a:t>
            </a:r>
            <a:r>
              <a:rPr lang="en-AU" sz="1800" dirty="0"/>
              <a:t> de haut </a:t>
            </a:r>
            <a:r>
              <a:rPr lang="en-AU" sz="1800" dirty="0" err="1"/>
              <a:t>niveau</a:t>
            </a:r>
            <a:r>
              <a:rPr lang="en-AU" sz="1800" dirty="0"/>
              <a:t>) et </a:t>
            </a:r>
            <a:r>
              <a:rPr lang="en-AU" sz="1800" dirty="0" err="1"/>
              <a:t>chiffrés</a:t>
            </a:r>
            <a:r>
              <a:rPr lang="en-AU" sz="1800" dirty="0"/>
              <a:t> à </a:t>
            </a:r>
            <a:r>
              <a:rPr lang="en-AU" sz="1800" dirty="0" err="1"/>
              <a:t>ce</a:t>
            </a:r>
            <a:r>
              <a:rPr lang="en-AU" sz="1800" dirty="0"/>
              <a:t> </a:t>
            </a:r>
            <a:r>
              <a:rPr lang="en-AU" sz="1800" dirty="0" err="1"/>
              <a:t>niveau</a:t>
            </a:r>
            <a:r>
              <a:rPr lang="en-AU" sz="1800" dirty="0"/>
              <a:t>; </a:t>
            </a:r>
            <a:r>
              <a:rPr lang="en-AU" sz="1800" dirty="0" err="1"/>
              <a:t>ou</a:t>
            </a:r>
            <a:r>
              <a:rPr lang="en-AU" sz="1800" dirty="0"/>
              <a:t> </a:t>
            </a:r>
            <a:r>
              <a:rPr lang="en-AU" sz="1800" dirty="0" err="1"/>
              <a:t>si</a:t>
            </a:r>
            <a:r>
              <a:rPr lang="en-AU" sz="1800" dirty="0"/>
              <a:t> les </a:t>
            </a:r>
            <a:r>
              <a:rPr lang="en-AU" sz="1800" dirty="0" err="1"/>
              <a:t>activités</a:t>
            </a:r>
            <a:r>
              <a:rPr lang="en-AU" sz="1800" dirty="0"/>
              <a:t> de </a:t>
            </a:r>
            <a:r>
              <a:rPr lang="en-AU" sz="1800" dirty="0" err="1"/>
              <a:t>soutien</a:t>
            </a:r>
            <a:r>
              <a:rPr lang="en-AU" sz="1800" dirty="0"/>
              <a:t> </a:t>
            </a:r>
            <a:r>
              <a:rPr lang="en-AU" sz="1800" dirty="0" err="1"/>
              <a:t>moins</a:t>
            </a:r>
            <a:r>
              <a:rPr lang="en-AU" sz="1800" dirty="0"/>
              <a:t> </a:t>
            </a:r>
            <a:r>
              <a:rPr lang="en-AU" sz="1800" dirty="0" err="1"/>
              <a:t>importantes</a:t>
            </a:r>
            <a:r>
              <a:rPr lang="en-AU" sz="1800" dirty="0"/>
              <a:t> </a:t>
            </a:r>
            <a:r>
              <a:rPr lang="en-AU" sz="1800" dirty="0" err="1"/>
              <a:t>dans</a:t>
            </a:r>
            <a:r>
              <a:rPr lang="en-AU" sz="1800" dirty="0"/>
              <a:t> </a:t>
            </a:r>
            <a:r>
              <a:rPr lang="en-AU" sz="1800" dirty="0" err="1"/>
              <a:t>chaque</a:t>
            </a:r>
            <a:r>
              <a:rPr lang="en-AU" sz="1800" dirty="0"/>
              <a:t> </a:t>
            </a:r>
            <a:r>
              <a:rPr lang="en-AU" sz="1800" dirty="0" err="1"/>
              <a:t>domaine</a:t>
            </a:r>
            <a:r>
              <a:rPr lang="en-AU" sz="1800" dirty="0"/>
              <a:t> </a:t>
            </a:r>
            <a:r>
              <a:rPr lang="en-AU" sz="1800" dirty="0" err="1"/>
              <a:t>d’intervention</a:t>
            </a:r>
            <a:r>
              <a:rPr lang="en-AU" sz="1800" dirty="0"/>
              <a:t> (par </a:t>
            </a:r>
            <a:r>
              <a:rPr lang="en-AU" sz="1800" dirty="0" err="1"/>
              <a:t>exemple</a:t>
            </a:r>
            <a:r>
              <a:rPr lang="en-AU" sz="1800" dirty="0"/>
              <a:t>, formation, </a:t>
            </a:r>
            <a:r>
              <a:rPr lang="en-AU" sz="1800" dirty="0" err="1"/>
              <a:t>réparation</a:t>
            </a:r>
            <a:r>
              <a:rPr lang="en-AU" sz="1800" dirty="0"/>
              <a:t> </a:t>
            </a:r>
            <a:r>
              <a:rPr lang="en-AU" sz="1800" dirty="0" err="1"/>
              <a:t>d’installations</a:t>
            </a:r>
            <a:r>
              <a:rPr lang="en-AU" sz="1800" dirty="0"/>
              <a:t>, exploitation des services) </a:t>
            </a:r>
            <a:r>
              <a:rPr lang="en-AU" sz="1800" dirty="0" err="1"/>
              <a:t>sont</a:t>
            </a:r>
            <a:r>
              <a:rPr lang="en-AU" sz="1800" dirty="0"/>
              <a:t> </a:t>
            </a:r>
            <a:r>
              <a:rPr lang="en-AU" sz="1800" dirty="0" err="1"/>
              <a:t>chiffrées</a:t>
            </a:r>
            <a:r>
              <a:rPr lang="en-AU" sz="1800" dirty="0"/>
              <a:t> </a:t>
            </a:r>
            <a:r>
              <a:rPr lang="en-AU" sz="1800" dirty="0" err="1"/>
              <a:t>séparément</a:t>
            </a:r>
            <a:r>
              <a:rPr lang="en-AU" sz="1800" dirty="0"/>
              <a:t>.  </a:t>
            </a:r>
          </a:p>
          <a:p>
            <a:r>
              <a:rPr lang="en-AU" sz="1800" dirty="0"/>
              <a:t>Pour </a:t>
            </a:r>
            <a:r>
              <a:rPr lang="en-AU" sz="1800" dirty="0" err="1"/>
              <a:t>chaque</a:t>
            </a:r>
            <a:r>
              <a:rPr lang="en-AU" sz="1800" dirty="0"/>
              <a:t> </a:t>
            </a:r>
            <a:r>
              <a:rPr lang="en-AU" sz="1800" dirty="0" err="1"/>
              <a:t>activité</a:t>
            </a:r>
            <a:r>
              <a:rPr lang="en-AU" sz="1800" dirty="0"/>
              <a:t> </a:t>
            </a:r>
            <a:r>
              <a:rPr lang="en-AU" sz="1800" dirty="0" err="1"/>
              <a:t>planifiée</a:t>
            </a:r>
            <a:r>
              <a:rPr lang="en-AU" sz="1800" dirty="0"/>
              <a:t>, un budget </a:t>
            </a:r>
            <a:r>
              <a:rPr lang="en-AU" sz="1800" dirty="0" err="1"/>
              <a:t>prévisionnel</a:t>
            </a:r>
            <a:r>
              <a:rPr lang="en-AU" sz="1800" dirty="0"/>
              <a:t> </a:t>
            </a:r>
            <a:r>
              <a:rPr lang="en-AU" sz="1800" dirty="0" err="1"/>
              <a:t>est</a:t>
            </a:r>
            <a:r>
              <a:rPr lang="en-AU" sz="1800" dirty="0"/>
              <a:t> </a:t>
            </a:r>
            <a:r>
              <a:rPr lang="en-AU" sz="1800" dirty="0" err="1"/>
              <a:t>établi</a:t>
            </a:r>
            <a:r>
              <a:rPr lang="en-AU" sz="1800" dirty="0"/>
              <a:t> à </a:t>
            </a:r>
            <a:r>
              <a:rPr lang="en-AU" sz="1800" dirty="0" err="1"/>
              <a:t>l'aide</a:t>
            </a:r>
            <a:r>
              <a:rPr lang="en-AU" sz="1800" dirty="0"/>
              <a:t> </a:t>
            </a:r>
            <a:r>
              <a:rPr lang="en-AU" sz="1800" dirty="0" err="1"/>
              <a:t>d'une</a:t>
            </a:r>
            <a:r>
              <a:rPr lang="en-AU" sz="1800" dirty="0"/>
              <a:t> </a:t>
            </a:r>
            <a:r>
              <a:rPr lang="en-AU" sz="1800" dirty="0" err="1"/>
              <a:t>méthode</a:t>
            </a:r>
            <a:r>
              <a:rPr lang="en-AU" sz="1800" dirty="0"/>
              <a:t> de </a:t>
            </a:r>
            <a:r>
              <a:rPr lang="en-AU" sz="1800" dirty="0" err="1"/>
              <a:t>calcul</a:t>
            </a:r>
            <a:r>
              <a:rPr lang="en-AU" sz="1800" dirty="0"/>
              <a:t> du </a:t>
            </a:r>
            <a:r>
              <a:rPr lang="en-AU" sz="1800" dirty="0" err="1"/>
              <a:t>coût</a:t>
            </a:r>
            <a:r>
              <a:rPr lang="en-AU" sz="1800" dirty="0"/>
              <a:t> par </a:t>
            </a:r>
            <a:r>
              <a:rPr lang="en-AU" sz="1800" dirty="0" err="1"/>
              <a:t>activité</a:t>
            </a:r>
            <a:r>
              <a:rPr lang="en-AU" sz="1800" dirty="0"/>
              <a:t>, et </a:t>
            </a:r>
            <a:r>
              <a:rPr lang="en-AU" sz="1800" dirty="0" err="1"/>
              <a:t>ces</a:t>
            </a:r>
            <a:r>
              <a:rPr lang="en-AU" sz="1800" dirty="0"/>
              <a:t> budgets </a:t>
            </a:r>
            <a:r>
              <a:rPr lang="en-AU" sz="1800" dirty="0" err="1"/>
              <a:t>sectoriels</a:t>
            </a:r>
            <a:r>
              <a:rPr lang="en-AU" sz="1800" dirty="0"/>
              <a:t> constituent le budget total du PRH. Les </a:t>
            </a:r>
            <a:r>
              <a:rPr lang="en-AU" sz="1800" dirty="0" err="1"/>
              <a:t>projets</a:t>
            </a:r>
            <a:r>
              <a:rPr lang="en-AU" sz="1800" dirty="0"/>
              <a:t> ne </a:t>
            </a:r>
            <a:r>
              <a:rPr lang="en-AU" sz="1800" dirty="0" err="1"/>
              <a:t>sont</a:t>
            </a:r>
            <a:r>
              <a:rPr lang="en-AU" sz="1800" dirty="0"/>
              <a:t> pas </a:t>
            </a:r>
            <a:r>
              <a:rPr lang="en-AU" sz="1800" dirty="0" err="1"/>
              <a:t>approuvés</a:t>
            </a:r>
            <a:r>
              <a:rPr lang="en-AU" sz="1800" dirty="0"/>
              <a:t>, </a:t>
            </a:r>
            <a:r>
              <a:rPr lang="en-AU" sz="1800" dirty="0" err="1"/>
              <a:t>ni</a:t>
            </a:r>
            <a:r>
              <a:rPr lang="en-AU" sz="1800" dirty="0"/>
              <a:t> </a:t>
            </a:r>
            <a:r>
              <a:rPr lang="en-AU" sz="1800" dirty="0" err="1"/>
              <a:t>enregistrés</a:t>
            </a:r>
            <a:r>
              <a:rPr lang="en-AU" sz="1800" dirty="0"/>
              <a:t> </a:t>
            </a:r>
            <a:r>
              <a:rPr lang="en-AU" sz="1800" dirty="0" err="1"/>
              <a:t>dans</a:t>
            </a:r>
            <a:r>
              <a:rPr lang="en-AU" sz="1800" dirty="0"/>
              <a:t> </a:t>
            </a:r>
            <a:r>
              <a:rPr lang="en-AU" sz="1800" dirty="0" err="1"/>
              <a:t>l'OPS</a:t>
            </a:r>
            <a:r>
              <a:rPr lang="en-AU" sz="1800" dirty="0"/>
              <a:t>. </a:t>
            </a:r>
          </a:p>
          <a:p>
            <a:r>
              <a:rPr lang="en-AU" sz="1800" dirty="0"/>
              <a:t>La </a:t>
            </a:r>
            <a:r>
              <a:rPr lang="en-AU" sz="1800" dirty="0" err="1"/>
              <a:t>responsabilité</a:t>
            </a:r>
            <a:r>
              <a:rPr lang="en-AU" sz="1800" dirty="0"/>
              <a:t> de </a:t>
            </a:r>
            <a:r>
              <a:rPr lang="en-AU" sz="1800" dirty="0" err="1"/>
              <a:t>l’étude</a:t>
            </a:r>
            <a:r>
              <a:rPr lang="en-AU" sz="1800" dirty="0"/>
              <a:t> des </a:t>
            </a:r>
            <a:r>
              <a:rPr lang="en-AU" sz="1800" dirty="0" err="1"/>
              <a:t>coûts</a:t>
            </a:r>
            <a:r>
              <a:rPr lang="en-AU" sz="1800" dirty="0"/>
              <a:t> </a:t>
            </a:r>
            <a:r>
              <a:rPr lang="en-AU" sz="1800" dirty="0" err="1"/>
              <a:t>incombe</a:t>
            </a:r>
            <a:r>
              <a:rPr lang="en-AU" sz="1800" dirty="0"/>
              <a:t> aux clusters, </a:t>
            </a:r>
            <a:r>
              <a:rPr lang="en-AU" sz="1800" dirty="0" err="1"/>
              <a:t>moins</a:t>
            </a:r>
            <a:r>
              <a:rPr lang="en-AU" sz="1800" dirty="0"/>
              <a:t> à </a:t>
            </a:r>
            <a:r>
              <a:rPr lang="en-AU" sz="1800" dirty="0" err="1"/>
              <a:t>leurs</a:t>
            </a:r>
            <a:r>
              <a:rPr lang="en-AU" sz="1800" dirty="0"/>
              <a:t> </a:t>
            </a:r>
            <a:r>
              <a:rPr lang="en-AU" sz="1800" dirty="0" err="1"/>
              <a:t>partenaires</a:t>
            </a:r>
            <a:r>
              <a:rPr lang="en-AU" sz="1800" dirty="0"/>
              <a:t>. </a:t>
            </a:r>
            <a:r>
              <a:rPr lang="en-AU" sz="1800" dirty="0" err="1"/>
              <a:t>Toutefois</a:t>
            </a:r>
            <a:r>
              <a:rPr lang="en-AU" sz="1800" dirty="0"/>
              <a:t>, </a:t>
            </a:r>
            <a:r>
              <a:rPr lang="en-AU" sz="1800" dirty="0" err="1"/>
              <a:t>l’accord</a:t>
            </a:r>
            <a:r>
              <a:rPr lang="en-AU" sz="1800" dirty="0"/>
              <a:t> </a:t>
            </a:r>
            <a:r>
              <a:rPr lang="en-AU" sz="1800" dirty="0" err="1"/>
              <a:t>sur</a:t>
            </a:r>
            <a:r>
              <a:rPr lang="en-AU" sz="1800" dirty="0"/>
              <a:t> les </a:t>
            </a:r>
            <a:r>
              <a:rPr lang="en-AU" sz="1800" dirty="0" err="1"/>
              <a:t>coûts</a:t>
            </a:r>
            <a:r>
              <a:rPr lang="en-AU" sz="1800" dirty="0"/>
              <a:t> standard à </a:t>
            </a:r>
            <a:r>
              <a:rPr lang="en-AU" sz="1800" dirty="0" err="1"/>
              <a:t>appliquer</a:t>
            </a:r>
            <a:r>
              <a:rPr lang="en-AU" sz="1800" dirty="0"/>
              <a:t> </a:t>
            </a:r>
            <a:r>
              <a:rPr lang="en-AU" sz="1800" dirty="0" err="1"/>
              <a:t>doit</a:t>
            </a:r>
            <a:r>
              <a:rPr lang="en-AU" sz="1800" dirty="0"/>
              <a:t> </a:t>
            </a:r>
            <a:r>
              <a:rPr lang="en-AU" sz="1800" dirty="0" err="1"/>
              <a:t>être</a:t>
            </a:r>
            <a:r>
              <a:rPr lang="en-AU" sz="1800" dirty="0"/>
              <a:t> </a:t>
            </a:r>
            <a:r>
              <a:rPr lang="en-AU" sz="1800" dirty="0" err="1"/>
              <a:t>approuvé</a:t>
            </a:r>
            <a:r>
              <a:rPr lang="en-AU" sz="1800" dirty="0"/>
              <a:t> par </a:t>
            </a:r>
            <a:r>
              <a:rPr lang="en-AU" sz="1800" dirty="0" err="1"/>
              <a:t>tous</a:t>
            </a:r>
            <a:r>
              <a:rPr lang="en-AU" sz="1800" dirty="0"/>
              <a:t>, </a:t>
            </a:r>
            <a:r>
              <a:rPr lang="en-AU" sz="1800" dirty="0" err="1"/>
              <a:t>ce</a:t>
            </a:r>
            <a:r>
              <a:rPr lang="en-AU" sz="1800" dirty="0"/>
              <a:t> qui </a:t>
            </a:r>
            <a:r>
              <a:rPr lang="en-AU" sz="1800" dirty="0" err="1"/>
              <a:t>n'est</a:t>
            </a:r>
            <a:r>
              <a:rPr lang="en-AU" sz="1800" dirty="0"/>
              <a:t> pas possible </a:t>
            </a:r>
            <a:r>
              <a:rPr lang="en-AU" sz="1800" dirty="0" err="1"/>
              <a:t>dans</a:t>
            </a:r>
            <a:r>
              <a:rPr lang="en-AU" sz="1800" dirty="0"/>
              <a:t> le </a:t>
            </a:r>
            <a:r>
              <a:rPr lang="en-AU" sz="1800" dirty="0" err="1"/>
              <a:t>cas</a:t>
            </a:r>
            <a:r>
              <a:rPr lang="en-AU" sz="1800" dirty="0"/>
              <a:t> de la nutrition, car pour un certain </a:t>
            </a:r>
            <a:r>
              <a:rPr lang="en-AU" sz="1800" dirty="0" err="1"/>
              <a:t>nombre</a:t>
            </a:r>
            <a:r>
              <a:rPr lang="en-AU" sz="1800" dirty="0"/>
              <a:t> </a:t>
            </a:r>
            <a:r>
              <a:rPr lang="en-AU" sz="1800" dirty="0" err="1"/>
              <a:t>d’interventions</a:t>
            </a:r>
            <a:r>
              <a:rPr lang="en-AU" sz="1800" dirty="0"/>
              <a:t>, </a:t>
            </a:r>
            <a:r>
              <a:rPr lang="en-AU" sz="1800" dirty="0" err="1"/>
              <a:t>il</a:t>
            </a:r>
            <a:r>
              <a:rPr lang="en-AU" sz="1800" dirty="0"/>
              <a:t> </a:t>
            </a:r>
            <a:r>
              <a:rPr lang="en-AU" sz="1800" dirty="0" err="1"/>
              <a:t>n’y</a:t>
            </a:r>
            <a:r>
              <a:rPr lang="en-AU" sz="1800" dirty="0"/>
              <a:t> a pas de </a:t>
            </a:r>
            <a:r>
              <a:rPr lang="en-AU" sz="1800" dirty="0" err="1"/>
              <a:t>coûts</a:t>
            </a:r>
            <a:r>
              <a:rPr lang="en-AU" sz="1800" dirty="0"/>
              <a:t> </a:t>
            </a:r>
            <a:r>
              <a:rPr lang="en-AU" sz="1800" dirty="0" err="1"/>
              <a:t>standardisés</a:t>
            </a:r>
            <a:r>
              <a:rPr lang="en-AU" sz="1800" dirty="0"/>
              <a:t>.</a:t>
            </a:r>
          </a:p>
        </p:txBody>
      </p:sp>
    </p:spTree>
    <p:extLst>
      <p:ext uri="{BB962C8B-B14F-4D97-AF65-F5344CB8AC3E}">
        <p14:creationId xmlns:p14="http://schemas.microsoft.com/office/powerpoint/2010/main" val="108988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1D1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prstClr val="white"/>
              </a:solidFill>
            </a:endParaRPr>
          </a:p>
        </p:txBody>
      </p:sp>
      <p:sp>
        <p:nvSpPr>
          <p:cNvPr id="7" name="Rounded Rectangle 6"/>
          <p:cNvSpPr/>
          <p:nvPr/>
        </p:nvSpPr>
        <p:spPr>
          <a:xfrm>
            <a:off x="827584" y="656692"/>
            <a:ext cx="7488832" cy="55446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pPr>
            <a:r>
              <a:rPr lang="en-GB" sz="3200" dirty="0" err="1">
                <a:solidFill>
                  <a:schemeClr val="tx1"/>
                </a:solidFill>
              </a:rPr>
              <a:t>Quel</a:t>
            </a:r>
            <a:r>
              <a:rPr lang="en-GB" sz="3200" dirty="0">
                <a:solidFill>
                  <a:schemeClr val="tx1"/>
                </a:solidFill>
              </a:rPr>
              <a:t> </a:t>
            </a:r>
            <a:r>
              <a:rPr lang="en-GB" sz="3200" dirty="0" err="1">
                <a:solidFill>
                  <a:schemeClr val="tx1"/>
                </a:solidFill>
              </a:rPr>
              <a:t>est</a:t>
            </a:r>
            <a:r>
              <a:rPr lang="en-GB" sz="3200" dirty="0">
                <a:solidFill>
                  <a:schemeClr val="tx1"/>
                </a:solidFill>
              </a:rPr>
              <a:t> le </a:t>
            </a:r>
            <a:r>
              <a:rPr lang="en-GB" sz="3200" dirty="0" err="1">
                <a:solidFill>
                  <a:schemeClr val="tx1"/>
                </a:solidFill>
              </a:rPr>
              <a:t>rôle</a:t>
            </a:r>
            <a:r>
              <a:rPr lang="en-GB" sz="3200" dirty="0">
                <a:solidFill>
                  <a:schemeClr val="tx1"/>
                </a:solidFill>
              </a:rPr>
              <a:t> du </a:t>
            </a:r>
            <a:r>
              <a:rPr lang="en-GB" sz="3200" dirty="0" err="1">
                <a:solidFill>
                  <a:schemeClr val="tx1"/>
                </a:solidFill>
              </a:rPr>
              <a:t>coordinateur</a:t>
            </a:r>
            <a:r>
              <a:rPr lang="en-GB" sz="3200" dirty="0">
                <a:solidFill>
                  <a:schemeClr val="tx1"/>
                </a:solidFill>
              </a:rPr>
              <a:t> du cluster nutrition </a:t>
            </a:r>
            <a:r>
              <a:rPr lang="en-GB" sz="3200" dirty="0" err="1">
                <a:solidFill>
                  <a:schemeClr val="tx1"/>
                </a:solidFill>
              </a:rPr>
              <a:t>sous</a:t>
            </a:r>
            <a:r>
              <a:rPr lang="en-GB" sz="3200" dirty="0">
                <a:solidFill>
                  <a:schemeClr val="tx1"/>
                </a:solidFill>
              </a:rPr>
              <a:t>-national </a:t>
            </a:r>
            <a:r>
              <a:rPr lang="en-GB" sz="3200" dirty="0" err="1">
                <a:solidFill>
                  <a:schemeClr val="tx1"/>
                </a:solidFill>
              </a:rPr>
              <a:t>dans</a:t>
            </a:r>
            <a:r>
              <a:rPr lang="en-GB" sz="3200" dirty="0">
                <a:solidFill>
                  <a:schemeClr val="tx1"/>
                </a:solidFill>
              </a:rPr>
              <a:t> la </a:t>
            </a:r>
            <a:r>
              <a:rPr lang="en-GB" sz="3200" dirty="0" err="1">
                <a:solidFill>
                  <a:schemeClr val="tx1"/>
                </a:solidFill>
              </a:rPr>
              <a:t>préparation</a:t>
            </a:r>
            <a:r>
              <a:rPr lang="en-GB" sz="3200" dirty="0">
                <a:solidFill>
                  <a:schemeClr val="tx1"/>
                </a:solidFill>
              </a:rPr>
              <a:t> du PRH ?</a:t>
            </a:r>
          </a:p>
          <a:p>
            <a:endParaRPr lang="en-GB" sz="3200" dirty="0">
              <a:solidFill>
                <a:schemeClr val="tx1"/>
              </a:solidFill>
            </a:endParaRPr>
          </a:p>
          <a:p>
            <a:pPr marL="342900" indent="-342900">
              <a:buFont typeface="Arial" panose="020B0604020202020204" pitchFamily="34" charset="0"/>
              <a:buChar char="•"/>
            </a:pPr>
            <a:r>
              <a:rPr lang="en-GB" sz="3200" dirty="0">
                <a:solidFill>
                  <a:schemeClr val="tx1"/>
                </a:solidFill>
              </a:rPr>
              <a:t>Comment </a:t>
            </a:r>
            <a:r>
              <a:rPr lang="en-GB" sz="3200" dirty="0" err="1">
                <a:solidFill>
                  <a:schemeClr val="tx1"/>
                </a:solidFill>
              </a:rPr>
              <a:t>s'assurer</a:t>
            </a:r>
            <a:r>
              <a:rPr lang="en-GB" sz="3200" dirty="0">
                <a:solidFill>
                  <a:schemeClr val="tx1"/>
                </a:solidFill>
              </a:rPr>
              <a:t> </a:t>
            </a:r>
            <a:r>
              <a:rPr lang="en-GB" sz="3200" dirty="0" err="1">
                <a:solidFill>
                  <a:schemeClr val="tx1"/>
                </a:solidFill>
              </a:rPr>
              <a:t>que</a:t>
            </a:r>
            <a:r>
              <a:rPr lang="en-GB" sz="3200" dirty="0">
                <a:solidFill>
                  <a:schemeClr val="tx1"/>
                </a:solidFill>
              </a:rPr>
              <a:t> les </a:t>
            </a:r>
            <a:r>
              <a:rPr lang="en-GB" sz="3200" dirty="0" err="1">
                <a:solidFill>
                  <a:schemeClr val="tx1"/>
                </a:solidFill>
              </a:rPr>
              <a:t>partenaires</a:t>
            </a:r>
            <a:r>
              <a:rPr lang="en-GB" sz="3200" dirty="0">
                <a:solidFill>
                  <a:schemeClr val="tx1"/>
                </a:solidFill>
              </a:rPr>
              <a:t> du cluster </a:t>
            </a:r>
            <a:r>
              <a:rPr lang="en-GB" sz="3200" dirty="0" err="1">
                <a:solidFill>
                  <a:schemeClr val="tx1"/>
                </a:solidFill>
              </a:rPr>
              <a:t>sous</a:t>
            </a:r>
            <a:r>
              <a:rPr lang="en-GB" sz="3200" dirty="0">
                <a:solidFill>
                  <a:schemeClr val="tx1"/>
                </a:solidFill>
              </a:rPr>
              <a:t> national </a:t>
            </a:r>
            <a:r>
              <a:rPr lang="en-GB" sz="3200" dirty="0" err="1">
                <a:solidFill>
                  <a:schemeClr val="tx1"/>
                </a:solidFill>
              </a:rPr>
              <a:t>soient</a:t>
            </a:r>
            <a:r>
              <a:rPr lang="en-GB" sz="3200" dirty="0">
                <a:solidFill>
                  <a:schemeClr val="tx1"/>
                </a:solidFill>
              </a:rPr>
              <a:t> </a:t>
            </a:r>
            <a:r>
              <a:rPr lang="en-GB" sz="3200" dirty="0" err="1">
                <a:solidFill>
                  <a:schemeClr val="tx1"/>
                </a:solidFill>
              </a:rPr>
              <a:t>impliqués</a:t>
            </a:r>
            <a:r>
              <a:rPr lang="en-GB" sz="3200" dirty="0">
                <a:solidFill>
                  <a:schemeClr val="tx1"/>
                </a:solidFill>
              </a:rPr>
              <a:t> </a:t>
            </a:r>
            <a:r>
              <a:rPr lang="en-GB" sz="3200" dirty="0" err="1">
                <a:solidFill>
                  <a:schemeClr val="tx1"/>
                </a:solidFill>
              </a:rPr>
              <a:t>dans</a:t>
            </a:r>
            <a:r>
              <a:rPr lang="en-GB" sz="3200" dirty="0">
                <a:solidFill>
                  <a:schemeClr val="tx1"/>
                </a:solidFill>
              </a:rPr>
              <a:t> </a:t>
            </a:r>
            <a:r>
              <a:rPr lang="en-GB" sz="3200" dirty="0" err="1">
                <a:solidFill>
                  <a:schemeClr val="tx1"/>
                </a:solidFill>
              </a:rPr>
              <a:t>ce</a:t>
            </a:r>
            <a:r>
              <a:rPr lang="en-GB" sz="3200" dirty="0">
                <a:solidFill>
                  <a:schemeClr val="tx1"/>
                </a:solidFill>
              </a:rPr>
              <a:t> </a:t>
            </a:r>
            <a:r>
              <a:rPr lang="en-GB" sz="3200" dirty="0" err="1">
                <a:solidFill>
                  <a:schemeClr val="tx1"/>
                </a:solidFill>
              </a:rPr>
              <a:t>processus</a:t>
            </a:r>
            <a:r>
              <a:rPr lang="en-GB" sz="3200" dirty="0">
                <a:solidFill>
                  <a:schemeClr val="tx1"/>
                </a:solidFill>
              </a:rPr>
              <a:t> ?</a:t>
            </a:r>
          </a:p>
        </p:txBody>
      </p:sp>
      <p:sp>
        <p:nvSpPr>
          <p:cNvPr id="4" name="Title 5"/>
          <p:cNvSpPr txBox="1">
            <a:spLocks/>
          </p:cNvSpPr>
          <p:nvPr/>
        </p:nvSpPr>
        <p:spPr>
          <a:xfrm>
            <a:off x="1007604" y="955278"/>
            <a:ext cx="7128792" cy="1143000"/>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GB" sz="4000" b="1" dirty="0">
                <a:solidFill>
                  <a:prstClr val="black"/>
                </a:solidFill>
                <a:latin typeface="Calibri"/>
              </a:rPr>
              <a:t>Travail de </a:t>
            </a:r>
            <a:r>
              <a:rPr lang="en-GB" sz="4000" b="1" dirty="0" err="1">
                <a:latin typeface="Calibri"/>
              </a:rPr>
              <a:t>Groupe</a:t>
            </a:r>
            <a:r>
              <a:rPr lang="en-GB" sz="4000" b="1" dirty="0">
                <a:latin typeface="Calibri"/>
              </a:rPr>
              <a:t> : </a:t>
            </a:r>
            <a:r>
              <a:rPr lang="en-GB" sz="4000" b="1" dirty="0" err="1">
                <a:latin typeface="Calibri"/>
              </a:rPr>
              <a:t>rôle</a:t>
            </a:r>
            <a:r>
              <a:rPr lang="en-GB" sz="4000" b="1" dirty="0">
                <a:latin typeface="Calibri"/>
              </a:rPr>
              <a:t> du CCSN</a:t>
            </a:r>
          </a:p>
        </p:txBody>
      </p:sp>
    </p:spTree>
    <p:extLst>
      <p:ext uri="{BB962C8B-B14F-4D97-AF65-F5344CB8AC3E}">
        <p14:creationId xmlns:p14="http://schemas.microsoft.com/office/powerpoint/2010/main" val="17260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484784"/>
            <a:ext cx="8229600" cy="3778250"/>
          </a:xfrm>
        </p:spPr>
        <p:txBody>
          <a:bodyPr>
            <a:normAutofit fontScale="92500" lnSpcReduction="10000"/>
          </a:bodyPr>
          <a:lstStyle/>
          <a:p>
            <a:pPr lvl="0"/>
            <a:r>
              <a:rPr lang="en-US" dirty="0"/>
              <a:t>Identifier les </a:t>
            </a:r>
            <a:r>
              <a:rPr lang="en-US" dirty="0" err="1"/>
              <a:t>caractéristiques</a:t>
            </a:r>
            <a:r>
              <a:rPr lang="en-US" dirty="0"/>
              <a:t> d’un </a:t>
            </a:r>
            <a:r>
              <a:rPr lang="en-US" dirty="0" err="1"/>
              <a:t>appel</a:t>
            </a:r>
            <a:r>
              <a:rPr lang="en-US" dirty="0"/>
              <a:t> éclair et du plan de </a:t>
            </a:r>
            <a:r>
              <a:rPr lang="en-US" dirty="0" err="1"/>
              <a:t>réponse</a:t>
            </a:r>
            <a:r>
              <a:rPr lang="en-US" dirty="0"/>
              <a:t> </a:t>
            </a:r>
            <a:r>
              <a:rPr lang="en-US" dirty="0" err="1"/>
              <a:t>humanitaire</a:t>
            </a:r>
            <a:r>
              <a:rPr lang="en-US" dirty="0"/>
              <a:t> (PRH) et </a:t>
            </a:r>
            <a:r>
              <a:rPr lang="en-US" dirty="0" err="1"/>
              <a:t>expliquer</a:t>
            </a:r>
            <a:r>
              <a:rPr lang="en-US" dirty="0"/>
              <a:t> </a:t>
            </a:r>
            <a:r>
              <a:rPr lang="en-US" dirty="0" err="1"/>
              <a:t>leurs</a:t>
            </a:r>
            <a:r>
              <a:rPr lang="en-US" dirty="0"/>
              <a:t> </a:t>
            </a:r>
            <a:r>
              <a:rPr lang="en-US" dirty="0" err="1"/>
              <a:t>fonctions</a:t>
            </a:r>
            <a:r>
              <a:rPr lang="en-US" dirty="0"/>
              <a:t>.</a:t>
            </a:r>
            <a:endParaRPr lang="en-AU" dirty="0"/>
          </a:p>
          <a:p>
            <a:pPr lvl="0"/>
            <a:r>
              <a:rPr lang="en-US" dirty="0" err="1"/>
              <a:t>Décrire</a:t>
            </a:r>
            <a:r>
              <a:rPr lang="en-US" dirty="0"/>
              <a:t> le </a:t>
            </a:r>
            <a:r>
              <a:rPr lang="en-US" dirty="0" err="1"/>
              <a:t>rôle</a:t>
            </a:r>
            <a:r>
              <a:rPr lang="en-US" dirty="0"/>
              <a:t> du cluster </a:t>
            </a:r>
            <a:r>
              <a:rPr lang="en-US" dirty="0" err="1"/>
              <a:t>dans</a:t>
            </a:r>
            <a:r>
              <a:rPr lang="en-US" dirty="0"/>
              <a:t> le </a:t>
            </a:r>
            <a:r>
              <a:rPr lang="en-US" dirty="0" err="1"/>
              <a:t>développement</a:t>
            </a:r>
            <a:r>
              <a:rPr lang="en-US" dirty="0"/>
              <a:t> d'un </a:t>
            </a:r>
            <a:r>
              <a:rPr lang="en-US" dirty="0" err="1"/>
              <a:t>appel</a:t>
            </a:r>
            <a:r>
              <a:rPr lang="en-US" dirty="0"/>
              <a:t> éclair et du PRH</a:t>
            </a:r>
            <a:endParaRPr lang="en-AU" dirty="0"/>
          </a:p>
          <a:p>
            <a:pPr lvl="0"/>
            <a:r>
              <a:rPr lang="en-US" dirty="0" err="1"/>
              <a:t>Décrire</a:t>
            </a:r>
            <a:r>
              <a:rPr lang="en-US" dirty="0"/>
              <a:t> les </a:t>
            </a:r>
            <a:r>
              <a:rPr lang="en-US" dirty="0" err="1"/>
              <a:t>différents</a:t>
            </a:r>
            <a:r>
              <a:rPr lang="en-US" dirty="0"/>
              <a:t> </a:t>
            </a:r>
            <a:r>
              <a:rPr lang="en-US" dirty="0" err="1"/>
              <a:t>processus</a:t>
            </a:r>
            <a:r>
              <a:rPr lang="en-US" dirty="0"/>
              <a:t> </a:t>
            </a:r>
            <a:r>
              <a:rPr lang="en-US" dirty="0" err="1"/>
              <a:t>d’élaboration</a:t>
            </a:r>
            <a:r>
              <a:rPr lang="en-US" dirty="0"/>
              <a:t> et </a:t>
            </a:r>
            <a:r>
              <a:rPr lang="en-US" dirty="0" err="1"/>
              <a:t>d’étude</a:t>
            </a:r>
            <a:r>
              <a:rPr lang="en-US" dirty="0"/>
              <a:t> des </a:t>
            </a:r>
            <a:r>
              <a:rPr lang="en-US" dirty="0" err="1"/>
              <a:t>coûts</a:t>
            </a:r>
            <a:r>
              <a:rPr lang="en-US" dirty="0"/>
              <a:t> </a:t>
            </a:r>
            <a:r>
              <a:rPr lang="en-US" dirty="0" err="1"/>
              <a:t>d’une</a:t>
            </a:r>
            <a:r>
              <a:rPr lang="en-US" dirty="0"/>
              <a:t> </a:t>
            </a:r>
            <a:r>
              <a:rPr lang="en-US" dirty="0" err="1"/>
              <a:t>réponse</a:t>
            </a:r>
            <a:r>
              <a:rPr lang="en-US" dirty="0"/>
              <a:t> aux crises </a:t>
            </a:r>
            <a:r>
              <a:rPr lang="en-US" dirty="0" err="1"/>
              <a:t>soudaines</a:t>
            </a:r>
            <a:r>
              <a:rPr lang="en-US" dirty="0"/>
              <a:t> </a:t>
            </a:r>
            <a:r>
              <a:rPr lang="en-US" dirty="0" err="1"/>
              <a:t>ou</a:t>
            </a:r>
            <a:r>
              <a:rPr lang="en-US" dirty="0"/>
              <a:t> </a:t>
            </a:r>
            <a:r>
              <a:rPr lang="en-US" dirty="0" err="1"/>
              <a:t>prolongées</a:t>
            </a:r>
            <a:r>
              <a:rPr lang="en-US" dirty="0"/>
              <a:t>. </a:t>
            </a:r>
            <a:endParaRPr lang="en-AU" dirty="0"/>
          </a:p>
          <a:p>
            <a:endParaRPr lang="en-GB" dirty="0"/>
          </a:p>
        </p:txBody>
      </p:sp>
      <p:sp>
        <p:nvSpPr>
          <p:cNvPr id="4" name="Title 1"/>
          <p:cNvSpPr txBox="1">
            <a:spLocks/>
          </p:cNvSpPr>
          <p:nvPr/>
        </p:nvSpPr>
        <p:spPr>
          <a:xfrm>
            <a:off x="0" y="0"/>
            <a:ext cx="9144000" cy="1143000"/>
          </a:xfrm>
          <a:prstGeom prst="rect">
            <a:avLst/>
          </a:prstGeom>
          <a:noFill/>
        </p:spPr>
        <p:txBody>
          <a:bodyPr vert="horz" lIns="91440" tIns="45720" rIns="91440" bIns="4572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err="1"/>
              <a:t>Objectifs</a:t>
            </a:r>
            <a:r>
              <a:rPr lang="en-AU" b="1" dirty="0"/>
              <a:t> de la session</a:t>
            </a:r>
          </a:p>
        </p:txBody>
      </p:sp>
    </p:spTree>
    <p:extLst>
      <p:ext uri="{BB962C8B-B14F-4D97-AF65-F5344CB8AC3E}">
        <p14:creationId xmlns:p14="http://schemas.microsoft.com/office/powerpoint/2010/main" val="189829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noFill/>
        </p:spPr>
        <p:txBody>
          <a:bodyPr vert="horz" lIns="91440" tIns="45720" rIns="91440" bIns="4572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Le </a:t>
            </a:r>
            <a:r>
              <a:rPr lang="en-AU" b="1" dirty="0"/>
              <a:t>cycle de programme </a:t>
            </a:r>
            <a:r>
              <a:rPr lang="en-AU" b="1" dirty="0" err="1">
                <a:solidFill>
                  <a:prstClr val="white"/>
                </a:solidFill>
              </a:rPr>
              <a:t>humanitaire</a:t>
            </a:r>
            <a:endParaRPr lang="en-AU" b="1" dirty="0">
              <a:solidFill>
                <a:prstClr val="white"/>
              </a:solidFill>
            </a:endParaRPr>
          </a:p>
        </p:txBody>
      </p:sp>
      <p:pic>
        <p:nvPicPr>
          <p:cNvPr id="1026" name="Picture 2" descr="C:\Users\Geraldine\Desktop\Capture d'écran 2019-05-11 17.03.34.png"/>
          <p:cNvPicPr>
            <a:picLocks noChangeAspect="1" noChangeArrowheads="1"/>
          </p:cNvPicPr>
          <p:nvPr/>
        </p:nvPicPr>
        <p:blipFill>
          <a:blip r:embed="rId2" cstate="print"/>
          <a:srcRect/>
          <a:stretch>
            <a:fillRect/>
          </a:stretch>
        </p:blipFill>
        <p:spPr bwMode="auto">
          <a:xfrm>
            <a:off x="1584176" y="1124744"/>
            <a:ext cx="6084168" cy="5733256"/>
          </a:xfrm>
          <a:prstGeom prst="rect">
            <a:avLst/>
          </a:prstGeom>
          <a:noFill/>
        </p:spPr>
      </p:pic>
      <p:sp>
        <p:nvSpPr>
          <p:cNvPr id="5" name="Oval 4"/>
          <p:cNvSpPr/>
          <p:nvPr/>
        </p:nvSpPr>
        <p:spPr>
          <a:xfrm>
            <a:off x="5508104" y="3861048"/>
            <a:ext cx="1584176"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solidFill>
                <a:prstClr val="white"/>
              </a:solidFill>
            </a:endParaRPr>
          </a:p>
        </p:txBody>
      </p:sp>
    </p:spTree>
    <p:extLst>
      <p:ext uri="{BB962C8B-B14F-4D97-AF65-F5344CB8AC3E}">
        <p14:creationId xmlns:p14="http://schemas.microsoft.com/office/powerpoint/2010/main" val="9436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369567"/>
            <a:ext cx="7776864" cy="4723729"/>
          </a:xfrm>
          <a:prstGeom prst="rect">
            <a:avLst/>
          </a:prstGeom>
        </p:spPr>
        <p:txBody>
          <a:bodyPr wrap="square">
            <a:spAutoFit/>
          </a:bodyPr>
          <a:lstStyle/>
          <a:p>
            <a:pPr marL="342900" indent="-342900">
              <a:lnSpc>
                <a:spcPct val="120000"/>
              </a:lnSpc>
              <a:buFont typeface="Arial" panose="020B0604020202020204" pitchFamily="34" charset="0"/>
              <a:buChar char="•"/>
            </a:pPr>
            <a:r>
              <a:rPr lang="en-GB" dirty="0" err="1"/>
              <a:t>Une</a:t>
            </a:r>
            <a:r>
              <a:rPr lang="en-GB" dirty="0"/>
              <a:t> </a:t>
            </a:r>
            <a:r>
              <a:rPr lang="en-GB" b="1" dirty="0"/>
              <a:t>analyse </a:t>
            </a:r>
            <a:r>
              <a:rPr lang="en-GB" b="1" dirty="0" err="1"/>
              <a:t>succincte</a:t>
            </a:r>
            <a:r>
              <a:rPr lang="en-GB" b="1" dirty="0"/>
              <a:t> et </a:t>
            </a:r>
            <a:r>
              <a:rPr lang="en-GB" b="1" dirty="0" err="1"/>
              <a:t>hiérarchique</a:t>
            </a:r>
            <a:r>
              <a:rPr lang="en-GB" b="1" dirty="0"/>
              <a:t> </a:t>
            </a:r>
            <a:r>
              <a:rPr lang="en-GB" dirty="0"/>
              <a:t>de </a:t>
            </a:r>
            <a:r>
              <a:rPr lang="en-GB" dirty="0" err="1"/>
              <a:t>l'ampleur</a:t>
            </a:r>
            <a:r>
              <a:rPr lang="en-GB" dirty="0"/>
              <a:t> et de la </a:t>
            </a:r>
            <a:r>
              <a:rPr lang="en-GB" dirty="0" err="1"/>
              <a:t>gravité</a:t>
            </a:r>
            <a:r>
              <a:rPr lang="en-GB" dirty="0"/>
              <a:t> de la </a:t>
            </a:r>
            <a:r>
              <a:rPr lang="en-GB" dirty="0" err="1"/>
              <a:t>crise</a:t>
            </a:r>
            <a:r>
              <a:rPr lang="en-GB" dirty="0"/>
              <a:t> </a:t>
            </a:r>
            <a:r>
              <a:rPr lang="en-GB" dirty="0" err="1"/>
              <a:t>humanitaire</a:t>
            </a:r>
            <a:endParaRPr lang="en-GB" dirty="0"/>
          </a:p>
          <a:p>
            <a:pPr marL="342900" indent="-342900">
              <a:lnSpc>
                <a:spcPct val="120000"/>
              </a:lnSpc>
              <a:buFont typeface="Arial" panose="020B0604020202020204" pitchFamily="34" charset="0"/>
              <a:buChar char="•"/>
            </a:pPr>
            <a:r>
              <a:rPr lang="en-GB" dirty="0" err="1"/>
              <a:t>Définit</a:t>
            </a:r>
            <a:r>
              <a:rPr lang="en-GB" dirty="0"/>
              <a:t> </a:t>
            </a:r>
            <a:r>
              <a:rPr lang="en-GB" b="1" dirty="0"/>
              <a:t>les actions </a:t>
            </a:r>
            <a:r>
              <a:rPr lang="en-GB" b="1" dirty="0" err="1"/>
              <a:t>prioritaires</a:t>
            </a:r>
            <a:r>
              <a:rPr lang="en-GB" b="1" dirty="0"/>
              <a:t> </a:t>
            </a:r>
            <a:r>
              <a:rPr lang="en-GB" dirty="0"/>
              <a:t>et </a:t>
            </a:r>
            <a:r>
              <a:rPr lang="en-GB" b="1" dirty="0"/>
              <a:t>les conditions </a:t>
            </a:r>
            <a:r>
              <a:rPr lang="en-GB" b="1" dirty="0" err="1"/>
              <a:t>préalables</a:t>
            </a:r>
            <a:r>
              <a:rPr lang="en-GB" b="1" dirty="0"/>
              <a:t> </a:t>
            </a:r>
            <a:r>
              <a:rPr lang="en-GB" dirty="0"/>
              <a:t>pour la </a:t>
            </a:r>
            <a:r>
              <a:rPr lang="en-GB" dirty="0" err="1"/>
              <a:t>réponse</a:t>
            </a:r>
            <a:r>
              <a:rPr lang="en-GB" dirty="0"/>
              <a:t>, </a:t>
            </a:r>
            <a:r>
              <a:rPr lang="en-GB" dirty="0" err="1"/>
              <a:t>normalement</a:t>
            </a:r>
            <a:r>
              <a:rPr lang="en-GB" dirty="0"/>
              <a:t> pendant </a:t>
            </a:r>
            <a:r>
              <a:rPr lang="en-GB" dirty="0" err="1"/>
              <a:t>seulement</a:t>
            </a:r>
            <a:r>
              <a:rPr lang="en-GB" dirty="0"/>
              <a:t> 3 à 6 </a:t>
            </a:r>
            <a:r>
              <a:rPr lang="en-GB" dirty="0" err="1"/>
              <a:t>mois</a:t>
            </a:r>
            <a:endParaRPr lang="en-GB" dirty="0"/>
          </a:p>
          <a:p>
            <a:pPr marL="342900" indent="-342900">
              <a:lnSpc>
                <a:spcPct val="120000"/>
              </a:lnSpc>
              <a:buFont typeface="Arial" panose="020B0604020202020204" pitchFamily="34" charset="0"/>
              <a:buChar char="•"/>
            </a:pPr>
            <a:r>
              <a:rPr lang="en-GB" dirty="0" err="1"/>
              <a:t>Publié</a:t>
            </a:r>
            <a:r>
              <a:rPr lang="en-GB" dirty="0"/>
              <a:t> </a:t>
            </a:r>
            <a:r>
              <a:rPr lang="en-GB" dirty="0" err="1"/>
              <a:t>trois</a:t>
            </a:r>
            <a:r>
              <a:rPr lang="en-GB" dirty="0"/>
              <a:t> à </a:t>
            </a:r>
            <a:r>
              <a:rPr lang="en-GB" dirty="0" err="1"/>
              <a:t>cinq</a:t>
            </a:r>
            <a:r>
              <a:rPr lang="en-GB" dirty="0"/>
              <a:t> </a:t>
            </a:r>
            <a:r>
              <a:rPr lang="en-GB" dirty="0" err="1"/>
              <a:t>jours</a:t>
            </a:r>
            <a:r>
              <a:rPr lang="en-GB" b="1" dirty="0"/>
              <a:t> </a:t>
            </a:r>
            <a:r>
              <a:rPr lang="en-GB" dirty="0"/>
              <a:t>après </a:t>
            </a:r>
            <a:r>
              <a:rPr lang="en-GB" dirty="0" err="1"/>
              <a:t>une</a:t>
            </a:r>
            <a:r>
              <a:rPr lang="en-GB" dirty="0"/>
              <a:t> </a:t>
            </a:r>
            <a:r>
              <a:rPr lang="en-GB" b="1" dirty="0"/>
              <a:t>situation </a:t>
            </a:r>
            <a:r>
              <a:rPr lang="en-GB" b="1" dirty="0" err="1"/>
              <a:t>d'urgence</a:t>
            </a:r>
            <a:r>
              <a:rPr lang="en-GB" b="1" dirty="0"/>
              <a:t> </a:t>
            </a:r>
            <a:r>
              <a:rPr lang="en-GB" b="1" dirty="0" err="1"/>
              <a:t>d’apparition</a:t>
            </a:r>
            <a:r>
              <a:rPr lang="en-GB" b="1" dirty="0"/>
              <a:t> </a:t>
            </a:r>
            <a:r>
              <a:rPr lang="en-GB" b="1" dirty="0" err="1"/>
              <a:t>soudaine</a:t>
            </a:r>
            <a:r>
              <a:rPr lang="en-GB" dirty="0"/>
              <a:t>, </a:t>
            </a:r>
            <a:r>
              <a:rPr lang="en-GB" dirty="0" err="1"/>
              <a:t>ou</a:t>
            </a:r>
            <a:r>
              <a:rPr lang="en-GB" dirty="0"/>
              <a:t> </a:t>
            </a:r>
            <a:r>
              <a:rPr lang="en-GB" dirty="0" err="1"/>
              <a:t>si</a:t>
            </a:r>
            <a:r>
              <a:rPr lang="en-GB" dirty="0"/>
              <a:t>/</a:t>
            </a:r>
            <a:r>
              <a:rPr lang="en-GB" dirty="0" err="1"/>
              <a:t>quand</a:t>
            </a:r>
            <a:r>
              <a:rPr lang="en-GB" dirty="0"/>
              <a:t> un </a:t>
            </a:r>
            <a:r>
              <a:rPr lang="en-GB" dirty="0" err="1"/>
              <a:t>pic</a:t>
            </a:r>
            <a:r>
              <a:rPr lang="en-GB" dirty="0"/>
              <a:t> important et </a:t>
            </a:r>
            <a:r>
              <a:rPr lang="en-GB" b="1" dirty="0"/>
              <a:t> </a:t>
            </a:r>
            <a:r>
              <a:rPr lang="en-GB" b="1" dirty="0" err="1"/>
              <a:t>imprévu</a:t>
            </a:r>
            <a:r>
              <a:rPr lang="en-GB" b="1" dirty="0"/>
              <a:t> </a:t>
            </a:r>
            <a:r>
              <a:rPr lang="en-GB" b="1" dirty="0" err="1"/>
              <a:t>dans</a:t>
            </a:r>
            <a:r>
              <a:rPr lang="en-GB" b="1" dirty="0"/>
              <a:t> les </a:t>
            </a:r>
            <a:r>
              <a:rPr lang="en-GB" b="1" dirty="0" err="1"/>
              <a:t>besoins</a:t>
            </a:r>
            <a:r>
              <a:rPr lang="en-GB" b="1" dirty="0"/>
              <a:t> </a:t>
            </a:r>
            <a:r>
              <a:rPr lang="en-GB" b="1" dirty="0" err="1"/>
              <a:t>ou</a:t>
            </a:r>
            <a:r>
              <a:rPr lang="en-GB" b="1" dirty="0"/>
              <a:t> un </a:t>
            </a:r>
            <a:r>
              <a:rPr lang="en-GB" b="1" dirty="0" err="1"/>
              <a:t>changement</a:t>
            </a:r>
            <a:r>
              <a:rPr lang="en-GB" b="1" dirty="0"/>
              <a:t> </a:t>
            </a:r>
            <a:r>
              <a:rPr lang="en-GB" b="1" dirty="0" err="1"/>
              <a:t>dans</a:t>
            </a:r>
            <a:r>
              <a:rPr lang="en-GB" b="1" dirty="0"/>
              <a:t> le </a:t>
            </a:r>
            <a:r>
              <a:rPr lang="en-GB" b="1" dirty="0" err="1"/>
              <a:t>contexte</a:t>
            </a:r>
            <a:r>
              <a:rPr lang="en-GB" b="1" dirty="0"/>
              <a:t> </a:t>
            </a:r>
            <a:r>
              <a:rPr lang="en-GB" dirty="0"/>
              <a:t> des crises </a:t>
            </a:r>
            <a:r>
              <a:rPr lang="en-GB" dirty="0" err="1"/>
              <a:t>prolongées</a:t>
            </a:r>
            <a:r>
              <a:rPr lang="en-GB" dirty="0"/>
              <a:t> </a:t>
            </a:r>
            <a:r>
              <a:rPr lang="en-GB" dirty="0" err="1"/>
              <a:t>ou</a:t>
            </a:r>
            <a:r>
              <a:rPr lang="en-GB" dirty="0"/>
              <a:t> à </a:t>
            </a:r>
            <a:r>
              <a:rPr lang="en-GB" dirty="0" err="1"/>
              <a:t>évolution</a:t>
            </a:r>
            <a:r>
              <a:rPr lang="en-GB" dirty="0"/>
              <a:t> </a:t>
            </a:r>
            <a:r>
              <a:rPr lang="en-GB" dirty="0" err="1"/>
              <a:t>lente</a:t>
            </a:r>
            <a:r>
              <a:rPr lang="en-GB" dirty="0"/>
              <a:t> </a:t>
            </a:r>
            <a:r>
              <a:rPr lang="en-GB" dirty="0" err="1"/>
              <a:t>survient</a:t>
            </a:r>
            <a:endParaRPr lang="en-GB" dirty="0"/>
          </a:p>
          <a:p>
            <a:pPr marL="342900" indent="-342900">
              <a:lnSpc>
                <a:spcPct val="120000"/>
              </a:lnSpc>
              <a:buFont typeface="Arial" panose="020B0604020202020204" pitchFamily="34" charset="0"/>
              <a:buChar char="•"/>
            </a:pPr>
            <a:r>
              <a:rPr lang="en-GB" b="1" dirty="0" err="1"/>
              <a:t>Basé</a:t>
            </a:r>
            <a:r>
              <a:rPr lang="en-GB" b="1" dirty="0"/>
              <a:t> </a:t>
            </a:r>
            <a:r>
              <a:rPr lang="en-GB" b="1" dirty="0" err="1"/>
              <a:t>sur</a:t>
            </a:r>
            <a:r>
              <a:rPr lang="en-GB" b="1" dirty="0"/>
              <a:t> des </a:t>
            </a:r>
            <a:r>
              <a:rPr lang="en-GB" b="1" dirty="0" err="1"/>
              <a:t>projets</a:t>
            </a:r>
            <a:r>
              <a:rPr lang="en-GB" b="1" dirty="0"/>
              <a:t> </a:t>
            </a:r>
            <a:r>
              <a:rPr lang="en-GB" dirty="0"/>
              <a:t> avec </a:t>
            </a:r>
            <a:r>
              <a:rPr lang="en-GB" b="1" dirty="0"/>
              <a:t>des </a:t>
            </a:r>
            <a:r>
              <a:rPr lang="en-GB" b="1" dirty="0" err="1"/>
              <a:t>exigences</a:t>
            </a:r>
            <a:r>
              <a:rPr lang="en-GB" b="1" dirty="0"/>
              <a:t> </a:t>
            </a:r>
            <a:r>
              <a:rPr lang="en-GB" b="1" dirty="0" err="1"/>
              <a:t>financières</a:t>
            </a:r>
            <a:r>
              <a:rPr lang="en-GB" dirty="0"/>
              <a:t> -</a:t>
            </a:r>
            <a:r>
              <a:rPr lang="en-GB" dirty="0" err="1"/>
              <a:t>utilisé</a:t>
            </a:r>
            <a:r>
              <a:rPr lang="en-GB" dirty="0"/>
              <a:t> </a:t>
            </a:r>
            <a:r>
              <a:rPr lang="en-GB" dirty="0" err="1"/>
              <a:t>comme</a:t>
            </a:r>
            <a:r>
              <a:rPr lang="en-GB" dirty="0"/>
              <a:t> </a:t>
            </a:r>
            <a:r>
              <a:rPr lang="en-GB" dirty="0" err="1"/>
              <a:t>outil</a:t>
            </a:r>
            <a:r>
              <a:rPr lang="en-GB" dirty="0"/>
              <a:t> de </a:t>
            </a:r>
            <a:r>
              <a:rPr lang="en-GB" dirty="0" err="1"/>
              <a:t>levée</a:t>
            </a:r>
            <a:r>
              <a:rPr lang="en-GB" dirty="0"/>
              <a:t> de </a:t>
            </a:r>
            <a:r>
              <a:rPr lang="en-GB" dirty="0" err="1"/>
              <a:t>fonds</a:t>
            </a:r>
            <a:r>
              <a:rPr lang="en-GB" dirty="0"/>
              <a:t>. </a:t>
            </a:r>
            <a:r>
              <a:rPr lang="en-GB" dirty="0" err="1"/>
              <a:t>Peut</a:t>
            </a:r>
            <a:r>
              <a:rPr lang="en-GB" dirty="0"/>
              <a:t> </a:t>
            </a:r>
            <a:r>
              <a:rPr lang="en-GB" dirty="0" err="1"/>
              <a:t>être</a:t>
            </a:r>
            <a:r>
              <a:rPr lang="en-GB" dirty="0"/>
              <a:t> </a:t>
            </a:r>
            <a:r>
              <a:rPr lang="en-GB" dirty="0" err="1"/>
              <a:t>révisé</a:t>
            </a:r>
            <a:r>
              <a:rPr lang="en-GB" dirty="0"/>
              <a:t> à </a:t>
            </a:r>
            <a:r>
              <a:rPr lang="en-GB" dirty="0" err="1"/>
              <a:t>mesure</a:t>
            </a:r>
            <a:r>
              <a:rPr lang="en-GB" dirty="0"/>
              <a:t> </a:t>
            </a:r>
            <a:r>
              <a:rPr lang="en-GB" dirty="0" err="1"/>
              <a:t>que</a:t>
            </a:r>
            <a:r>
              <a:rPr lang="en-GB" dirty="0"/>
              <a:t> de </a:t>
            </a:r>
            <a:r>
              <a:rPr lang="en-GB" dirty="0" err="1"/>
              <a:t>nouvelles</a:t>
            </a:r>
            <a:r>
              <a:rPr lang="en-GB" dirty="0"/>
              <a:t> </a:t>
            </a:r>
            <a:r>
              <a:rPr lang="en-GB" dirty="0" err="1"/>
              <a:t>informations</a:t>
            </a:r>
            <a:r>
              <a:rPr lang="en-GB" dirty="0"/>
              <a:t> </a:t>
            </a:r>
            <a:r>
              <a:rPr lang="en-GB" dirty="0" err="1"/>
              <a:t>apparaissent</a:t>
            </a:r>
            <a:r>
              <a:rPr lang="en-GB" dirty="0"/>
              <a:t>.</a:t>
            </a:r>
          </a:p>
          <a:p>
            <a:pPr marL="342900" indent="-342900">
              <a:lnSpc>
                <a:spcPct val="120000"/>
              </a:lnSpc>
              <a:buFont typeface="Arial" panose="020B0604020202020204" pitchFamily="34" charset="0"/>
              <a:buChar char="•"/>
            </a:pPr>
            <a:r>
              <a:rPr lang="en-GB" dirty="0"/>
              <a:t>Un </a:t>
            </a:r>
            <a:r>
              <a:rPr lang="en-GB" dirty="0" err="1"/>
              <a:t>appel</a:t>
            </a:r>
            <a:r>
              <a:rPr lang="en-GB" dirty="0"/>
              <a:t> éclair </a:t>
            </a:r>
            <a:r>
              <a:rPr lang="en-GB" dirty="0" err="1"/>
              <a:t>peut</a:t>
            </a:r>
            <a:r>
              <a:rPr lang="en-GB" dirty="0"/>
              <a:t> </a:t>
            </a:r>
            <a:r>
              <a:rPr lang="en-GB" dirty="0" err="1"/>
              <a:t>être</a:t>
            </a:r>
            <a:r>
              <a:rPr lang="en-GB" dirty="0"/>
              <a:t> </a:t>
            </a:r>
            <a:r>
              <a:rPr lang="en-GB" dirty="0" err="1"/>
              <a:t>élaboré</a:t>
            </a:r>
            <a:r>
              <a:rPr lang="en-GB" dirty="0"/>
              <a:t> </a:t>
            </a:r>
            <a:r>
              <a:rPr lang="en-GB" dirty="0" err="1"/>
              <a:t>séparément</a:t>
            </a:r>
            <a:r>
              <a:rPr lang="en-GB" dirty="0"/>
              <a:t> du PRH du pays. </a:t>
            </a:r>
          </a:p>
          <a:p>
            <a:pPr marL="342900" indent="-342900">
              <a:lnSpc>
                <a:spcPct val="120000"/>
              </a:lnSpc>
              <a:buFont typeface="Arial" panose="020B0604020202020204" pitchFamily="34" charset="0"/>
              <a:buChar char="•"/>
            </a:pPr>
            <a:r>
              <a:rPr lang="en-GB" dirty="0"/>
              <a:t>Les catastrophes </a:t>
            </a:r>
            <a:r>
              <a:rPr lang="en-GB" dirty="0" err="1"/>
              <a:t>soudaines</a:t>
            </a:r>
            <a:r>
              <a:rPr lang="en-GB" dirty="0"/>
              <a:t> à </a:t>
            </a:r>
            <a:r>
              <a:rPr lang="en-GB" dirty="0" err="1"/>
              <a:t>grande</a:t>
            </a:r>
            <a:r>
              <a:rPr lang="en-GB" dirty="0"/>
              <a:t> </a:t>
            </a:r>
            <a:r>
              <a:rPr lang="en-GB" dirty="0" err="1"/>
              <a:t>échelle</a:t>
            </a:r>
            <a:r>
              <a:rPr lang="en-GB" dirty="0"/>
              <a:t> </a:t>
            </a:r>
            <a:r>
              <a:rPr lang="en-GB" dirty="0" err="1"/>
              <a:t>ayant</a:t>
            </a:r>
            <a:r>
              <a:rPr lang="en-GB" dirty="0"/>
              <a:t> fait </a:t>
            </a:r>
            <a:r>
              <a:rPr lang="en-GB" dirty="0" err="1"/>
              <a:t>l'objet</a:t>
            </a:r>
            <a:r>
              <a:rPr lang="en-GB" dirty="0"/>
              <a:t> d'un </a:t>
            </a:r>
            <a:r>
              <a:rPr lang="en-GB" dirty="0" err="1"/>
              <a:t>appel</a:t>
            </a:r>
            <a:r>
              <a:rPr lang="en-GB" dirty="0"/>
              <a:t> éclair </a:t>
            </a:r>
            <a:r>
              <a:rPr lang="en-GB" dirty="0" err="1"/>
              <a:t>sont</a:t>
            </a:r>
            <a:r>
              <a:rPr lang="en-GB" dirty="0"/>
              <a:t> </a:t>
            </a:r>
            <a:r>
              <a:rPr lang="en-GB" dirty="0" err="1"/>
              <a:t>tenues</a:t>
            </a:r>
            <a:r>
              <a:rPr lang="en-GB" dirty="0"/>
              <a:t> de </a:t>
            </a:r>
            <a:r>
              <a:rPr lang="en-GB" dirty="0" err="1"/>
              <a:t>présenter</a:t>
            </a:r>
            <a:r>
              <a:rPr lang="en-GB" dirty="0"/>
              <a:t> un PRH pour </a:t>
            </a:r>
            <a:r>
              <a:rPr lang="en-GB" dirty="0" err="1"/>
              <a:t>cette</a:t>
            </a:r>
            <a:r>
              <a:rPr lang="en-GB" dirty="0"/>
              <a:t> situation </a:t>
            </a:r>
            <a:r>
              <a:rPr lang="en-GB" dirty="0" err="1"/>
              <a:t>d'urgence</a:t>
            </a:r>
            <a:r>
              <a:rPr lang="en-GB" dirty="0"/>
              <a:t> </a:t>
            </a:r>
            <a:r>
              <a:rPr lang="en-GB" dirty="0" err="1"/>
              <a:t>dans</a:t>
            </a:r>
            <a:r>
              <a:rPr lang="en-GB" dirty="0"/>
              <a:t> un </a:t>
            </a:r>
            <a:r>
              <a:rPr lang="en-GB" dirty="0" err="1"/>
              <a:t>délai</a:t>
            </a:r>
            <a:r>
              <a:rPr lang="en-GB" dirty="0"/>
              <a:t> de 30 </a:t>
            </a:r>
            <a:r>
              <a:rPr lang="en-GB" dirty="0" err="1"/>
              <a:t>jours</a:t>
            </a:r>
            <a:r>
              <a:rPr lang="en-GB" dirty="0"/>
              <a:t>. </a:t>
            </a:r>
            <a:endParaRPr lang="en-AU" dirty="0"/>
          </a:p>
        </p:txBody>
      </p:sp>
      <p:sp>
        <p:nvSpPr>
          <p:cNvPr id="5" name="Title 1"/>
          <p:cNvSpPr txBox="1">
            <a:spLocks/>
          </p:cNvSpPr>
          <p:nvPr/>
        </p:nvSpPr>
        <p:spPr>
          <a:xfrm>
            <a:off x="0" y="0"/>
            <a:ext cx="9144000" cy="1143000"/>
          </a:xfrm>
          <a:prstGeom prst="rect">
            <a:avLst/>
          </a:prstGeom>
          <a:noFill/>
        </p:spPr>
        <p:txBody>
          <a:bodyPr vert="horz" lIns="91440" tIns="45720" rIns="91440" bIns="4572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a:solidFill>
                  <a:prstClr val="white"/>
                </a:solidFill>
              </a:rPr>
              <a:t>Qu'est-ce qu'un Appel éclair?</a:t>
            </a:r>
          </a:p>
        </p:txBody>
      </p:sp>
    </p:spTree>
    <p:extLst>
      <p:ext uri="{BB962C8B-B14F-4D97-AF65-F5344CB8AC3E}">
        <p14:creationId xmlns:p14="http://schemas.microsoft.com/office/powerpoint/2010/main" val="42277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4437112"/>
            <a:ext cx="8229600" cy="2232248"/>
          </a:xfrm>
        </p:spPr>
        <p:txBody>
          <a:bodyPr vert="horz" lIns="91440" tIns="45720" rIns="91440" bIns="45720" anchor="t">
            <a:normAutofit fontScale="62500" lnSpcReduction="20000"/>
          </a:bodyPr>
          <a:lstStyle/>
          <a:p>
            <a:r>
              <a:rPr lang="en-AU" dirty="0" err="1"/>
              <a:t>Développé</a:t>
            </a:r>
            <a:r>
              <a:rPr lang="en-AU" dirty="0"/>
              <a:t> par </a:t>
            </a:r>
            <a:r>
              <a:rPr lang="en-AU" dirty="0" err="1"/>
              <a:t>l'EHP</a:t>
            </a:r>
            <a:r>
              <a:rPr lang="en-AU" dirty="0"/>
              <a:t> (</a:t>
            </a:r>
            <a:r>
              <a:rPr lang="en-AU" dirty="0" err="1"/>
              <a:t>équipe</a:t>
            </a:r>
            <a:r>
              <a:rPr lang="en-AU" dirty="0"/>
              <a:t> </a:t>
            </a:r>
            <a:r>
              <a:rPr lang="en-AU" dirty="0" err="1"/>
              <a:t>humanitaire</a:t>
            </a:r>
            <a:r>
              <a:rPr lang="en-AU" dirty="0"/>
              <a:t> pays) avec la contribution des clusters</a:t>
            </a:r>
          </a:p>
          <a:p>
            <a:r>
              <a:rPr lang="en-AU" dirty="0"/>
              <a:t>Propositions de </a:t>
            </a:r>
            <a:r>
              <a:rPr lang="en-AU" dirty="0" err="1"/>
              <a:t>projets</a:t>
            </a:r>
            <a:r>
              <a:rPr lang="en-AU" dirty="0"/>
              <a:t> </a:t>
            </a:r>
            <a:r>
              <a:rPr lang="en-AU" dirty="0" err="1"/>
              <a:t>spécifiques</a:t>
            </a:r>
            <a:r>
              <a:rPr lang="en-AU" dirty="0"/>
              <a:t> avec </a:t>
            </a:r>
            <a:r>
              <a:rPr lang="en-AU" dirty="0" err="1"/>
              <a:t>coûts</a:t>
            </a:r>
            <a:r>
              <a:rPr lang="en-AU" dirty="0"/>
              <a:t> </a:t>
            </a:r>
            <a:r>
              <a:rPr lang="en-AU" dirty="0" err="1"/>
              <a:t>développées</a:t>
            </a:r>
            <a:r>
              <a:rPr lang="en-AU" dirty="0"/>
              <a:t> par les </a:t>
            </a:r>
            <a:r>
              <a:rPr lang="en-AU" dirty="0" err="1"/>
              <a:t>partenaires</a:t>
            </a:r>
            <a:endParaRPr lang="en-AU" dirty="0"/>
          </a:p>
          <a:p>
            <a:r>
              <a:rPr lang="en-AU" dirty="0"/>
              <a:t>Le CCSN </a:t>
            </a:r>
            <a:r>
              <a:rPr lang="en-AU" dirty="0" err="1"/>
              <a:t>devrait</a:t>
            </a:r>
            <a:r>
              <a:rPr lang="en-AU" dirty="0"/>
              <a:t> </a:t>
            </a:r>
            <a:r>
              <a:rPr lang="en-AU" dirty="0" err="1"/>
              <a:t>veiller</a:t>
            </a:r>
            <a:r>
              <a:rPr lang="en-AU" dirty="0"/>
              <a:t> à </a:t>
            </a:r>
            <a:r>
              <a:rPr lang="en-AU" dirty="0" err="1"/>
              <a:t>ce</a:t>
            </a:r>
            <a:r>
              <a:rPr lang="en-AU" dirty="0"/>
              <a:t> </a:t>
            </a:r>
            <a:r>
              <a:rPr lang="en-AU" dirty="0" err="1"/>
              <a:t>que</a:t>
            </a:r>
            <a:r>
              <a:rPr lang="en-AU" dirty="0"/>
              <a:t> les </a:t>
            </a:r>
            <a:r>
              <a:rPr lang="en-AU" dirty="0" err="1"/>
              <a:t>projets</a:t>
            </a:r>
            <a:r>
              <a:rPr lang="en-AU" dirty="0"/>
              <a:t> et les </a:t>
            </a:r>
            <a:r>
              <a:rPr lang="en-AU" dirty="0" err="1"/>
              <a:t>critères</a:t>
            </a:r>
            <a:r>
              <a:rPr lang="en-AU" dirty="0"/>
              <a:t> de </a:t>
            </a:r>
            <a:r>
              <a:rPr lang="en-AU" dirty="0" err="1"/>
              <a:t>financement</a:t>
            </a:r>
            <a:r>
              <a:rPr lang="en-AU" dirty="0"/>
              <a:t> </a:t>
            </a:r>
            <a:r>
              <a:rPr lang="en-AU" dirty="0" err="1"/>
              <a:t>incluent</a:t>
            </a:r>
            <a:r>
              <a:rPr lang="en-AU" dirty="0"/>
              <a:t> la nutrition, la </a:t>
            </a:r>
            <a:r>
              <a:rPr lang="en-AU" dirty="0" err="1"/>
              <a:t>redevabilité</a:t>
            </a:r>
            <a:r>
              <a:rPr lang="en-AU" dirty="0"/>
              <a:t> </a:t>
            </a:r>
            <a:r>
              <a:rPr lang="en-AU" dirty="0" err="1"/>
              <a:t>envers</a:t>
            </a:r>
            <a:r>
              <a:rPr lang="en-AU" dirty="0"/>
              <a:t> les </a:t>
            </a:r>
            <a:r>
              <a:rPr lang="en-AU" dirty="0" err="1"/>
              <a:t>personnes</a:t>
            </a:r>
            <a:r>
              <a:rPr lang="en-AU" dirty="0"/>
              <a:t> </a:t>
            </a:r>
            <a:r>
              <a:rPr lang="en-AU" dirty="0" err="1"/>
              <a:t>affectées</a:t>
            </a:r>
            <a:r>
              <a:rPr lang="en-AU" dirty="0"/>
              <a:t>, le genre, </a:t>
            </a:r>
            <a:r>
              <a:rPr lang="en-AU" dirty="0" err="1"/>
              <a:t>l'âge</a:t>
            </a:r>
            <a:r>
              <a:rPr lang="en-AU" dirty="0"/>
              <a:t>, la protection, etc.</a:t>
            </a:r>
          </a:p>
          <a:p>
            <a:r>
              <a:rPr lang="en-AU" dirty="0"/>
              <a:t>Le CCSN </a:t>
            </a:r>
            <a:r>
              <a:rPr lang="en-AU" dirty="0" err="1"/>
              <a:t>soutient</a:t>
            </a:r>
            <a:r>
              <a:rPr lang="en-AU" dirty="0"/>
              <a:t> </a:t>
            </a:r>
            <a:r>
              <a:rPr lang="en-AU" dirty="0" err="1"/>
              <a:t>aussi</a:t>
            </a:r>
            <a:r>
              <a:rPr lang="en-AU" dirty="0"/>
              <a:t> </a:t>
            </a:r>
            <a:r>
              <a:rPr lang="en-AU" dirty="0" err="1"/>
              <a:t>l'intégration</a:t>
            </a:r>
            <a:r>
              <a:rPr lang="en-AU" dirty="0"/>
              <a:t> </a:t>
            </a:r>
            <a:r>
              <a:rPr lang="en-AU" dirty="0" err="1"/>
              <a:t>dans</a:t>
            </a:r>
            <a:r>
              <a:rPr lang="en-AU" dirty="0"/>
              <a:t> le PRH </a:t>
            </a:r>
            <a:r>
              <a:rPr lang="en-AU" dirty="0" err="1"/>
              <a:t>si</a:t>
            </a:r>
            <a:r>
              <a:rPr lang="en-AU" dirty="0"/>
              <a:t> </a:t>
            </a:r>
            <a:r>
              <a:rPr lang="en-AU" dirty="0" err="1"/>
              <a:t>necessaire</a:t>
            </a:r>
            <a:endParaRPr lang="en-AU" dirty="0"/>
          </a:p>
        </p:txBody>
      </p:sp>
      <p:pic>
        <p:nvPicPr>
          <p:cNvPr id="2052" name="Picture 4" descr="http://www.fsnnetwork.org/sites/default/files/styles/resource_thumbnail_large/public/IASC%20Gender%20Marker%20Tip%20Sheets%20Nutrition%20and%20Food%20Security.png?itok=mODWi9-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7889">
            <a:off x="2231175" y="1237112"/>
            <a:ext cx="2002175" cy="25698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fsnnetwork.org/sites/default/files/styles/resource_thumbnail_large/public/IASC%20Gender%20Marker%20Tip%20Sheet%20Education.png?itok=g0oPOnC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27434">
            <a:off x="525911" y="1664361"/>
            <a:ext cx="1935448" cy="2484219"/>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www.humanitarianresponse.info/sites/www.humanitarianresponse.info/files/pdfpreview/b73df27b58d3bbe339515a81e697ebe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38160">
            <a:off x="6805118" y="1447033"/>
            <a:ext cx="2169311" cy="28083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www.humanitarianresponse.info/sites/www.humanitarianresponse.info/files/pdfpreview/04adf2545bde7a2f3775deed921e75f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56918">
            <a:off x="4644878" y="1159001"/>
            <a:ext cx="2280558" cy="295232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txBox="1">
            <a:spLocks/>
          </p:cNvSpPr>
          <p:nvPr/>
        </p:nvSpPr>
        <p:spPr>
          <a:xfrm>
            <a:off x="0" y="0"/>
            <a:ext cx="9144000" cy="1143000"/>
          </a:xfrm>
          <a:prstGeom prst="rect">
            <a:avLst/>
          </a:prstGeom>
          <a:noFill/>
        </p:spPr>
        <p:txBody>
          <a:bodyPr vert="horz" lIns="91440" tIns="45720" rIns="91440" bIns="4572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a:solidFill>
                  <a:prstClr val="white"/>
                </a:solidFill>
              </a:rPr>
              <a:t>Appels éclairs</a:t>
            </a:r>
          </a:p>
        </p:txBody>
      </p:sp>
    </p:spTree>
    <p:extLst>
      <p:ext uri="{BB962C8B-B14F-4D97-AF65-F5344CB8AC3E}">
        <p14:creationId xmlns:p14="http://schemas.microsoft.com/office/powerpoint/2010/main" val="50545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95536" y="1268760"/>
            <a:ext cx="8280920" cy="5445224"/>
          </a:xfrm>
        </p:spPr>
        <p:txBody>
          <a:bodyPr>
            <a:normAutofit fontScale="55000" lnSpcReduction="20000"/>
          </a:bodyPr>
          <a:lstStyle/>
          <a:p>
            <a:r>
              <a:rPr lang="en-AU" dirty="0" err="1"/>
              <a:t>Pourquoi</a:t>
            </a:r>
            <a:r>
              <a:rPr lang="en-AU" dirty="0"/>
              <a:t> ?</a:t>
            </a:r>
          </a:p>
          <a:p>
            <a:pPr lvl="1"/>
            <a:r>
              <a:rPr lang="en-AU" dirty="0" err="1"/>
              <a:t>Déterminer</a:t>
            </a:r>
            <a:r>
              <a:rPr lang="en-AU" dirty="0"/>
              <a:t> </a:t>
            </a:r>
            <a:r>
              <a:rPr lang="en-AU" dirty="0" err="1"/>
              <a:t>l'orientation</a:t>
            </a:r>
            <a:r>
              <a:rPr lang="en-AU" dirty="0"/>
              <a:t> </a:t>
            </a:r>
            <a:r>
              <a:rPr lang="en-AU" dirty="0" err="1"/>
              <a:t>globale</a:t>
            </a:r>
            <a:r>
              <a:rPr lang="en-AU" dirty="0"/>
              <a:t> et les </a:t>
            </a:r>
            <a:r>
              <a:rPr lang="en-AU" dirty="0" err="1"/>
              <a:t>objectifs</a:t>
            </a:r>
            <a:r>
              <a:rPr lang="en-AU" dirty="0"/>
              <a:t> </a:t>
            </a:r>
            <a:r>
              <a:rPr lang="en-AU" dirty="0" err="1"/>
              <a:t>stratégiques</a:t>
            </a:r>
            <a:r>
              <a:rPr lang="en-AU" dirty="0"/>
              <a:t> de la </a:t>
            </a:r>
            <a:r>
              <a:rPr lang="en-AU" dirty="0" err="1"/>
              <a:t>réponse</a:t>
            </a:r>
            <a:r>
              <a:rPr lang="en-AU" dirty="0"/>
              <a:t>.</a:t>
            </a:r>
          </a:p>
          <a:p>
            <a:pPr lvl="1"/>
            <a:r>
              <a:rPr lang="en-AU" dirty="0" err="1"/>
              <a:t>Communiquer</a:t>
            </a:r>
            <a:r>
              <a:rPr lang="en-AU" dirty="0"/>
              <a:t> </a:t>
            </a:r>
            <a:r>
              <a:rPr lang="en-AU" dirty="0" err="1"/>
              <a:t>ce</a:t>
            </a:r>
            <a:r>
              <a:rPr lang="en-AU" dirty="0"/>
              <a:t> </a:t>
            </a:r>
            <a:r>
              <a:rPr lang="en-AU" dirty="0" err="1"/>
              <a:t>que</a:t>
            </a:r>
            <a:r>
              <a:rPr lang="en-AU" dirty="0"/>
              <a:t> les clusters </a:t>
            </a:r>
            <a:r>
              <a:rPr lang="en-AU" dirty="0" err="1"/>
              <a:t>vont</a:t>
            </a:r>
            <a:r>
              <a:rPr lang="en-AU" dirty="0"/>
              <a:t> faire pour </a:t>
            </a:r>
            <a:r>
              <a:rPr lang="en-AU" dirty="0" err="1"/>
              <a:t>répondre</a:t>
            </a:r>
            <a:r>
              <a:rPr lang="en-AU" dirty="0"/>
              <a:t>, en </a:t>
            </a:r>
            <a:r>
              <a:rPr lang="en-AU" dirty="0" err="1"/>
              <a:t>fonction</a:t>
            </a:r>
            <a:r>
              <a:rPr lang="en-AU" dirty="0"/>
              <a:t> des </a:t>
            </a:r>
            <a:r>
              <a:rPr lang="en-AU" dirty="0" err="1"/>
              <a:t>besoins</a:t>
            </a:r>
            <a:r>
              <a:rPr lang="en-AU" dirty="0"/>
              <a:t> </a:t>
            </a:r>
            <a:r>
              <a:rPr lang="en-AU" dirty="0" err="1"/>
              <a:t>évalués</a:t>
            </a:r>
            <a:r>
              <a:rPr lang="en-AU" dirty="0"/>
              <a:t>.</a:t>
            </a:r>
          </a:p>
          <a:p>
            <a:r>
              <a:rPr lang="en-AU" dirty="0" err="1"/>
              <a:t>Quand</a:t>
            </a:r>
            <a:r>
              <a:rPr lang="en-AU" dirty="0"/>
              <a:t> ?</a:t>
            </a:r>
          </a:p>
          <a:p>
            <a:pPr lvl="1"/>
            <a:r>
              <a:rPr lang="en-AU" dirty="0" err="1"/>
              <a:t>Dans</a:t>
            </a:r>
            <a:r>
              <a:rPr lang="en-AU" dirty="0"/>
              <a:t> la </a:t>
            </a:r>
            <a:r>
              <a:rPr lang="en-AU" dirty="0" err="1"/>
              <a:t>plupart</a:t>
            </a:r>
            <a:r>
              <a:rPr lang="en-AU" dirty="0"/>
              <a:t> des pays </a:t>
            </a:r>
            <a:r>
              <a:rPr lang="en-AU" dirty="0" err="1"/>
              <a:t>confrontés</a:t>
            </a:r>
            <a:r>
              <a:rPr lang="en-AU" dirty="0"/>
              <a:t> à des situations </a:t>
            </a:r>
            <a:r>
              <a:rPr lang="en-AU" dirty="0" err="1"/>
              <a:t>d’urgence</a:t>
            </a:r>
            <a:r>
              <a:rPr lang="en-AU" dirty="0"/>
              <a:t> </a:t>
            </a:r>
            <a:r>
              <a:rPr lang="en-AU" dirty="0" err="1"/>
              <a:t>prolongées</a:t>
            </a:r>
            <a:r>
              <a:rPr lang="en-AU" dirty="0"/>
              <a:t>, </a:t>
            </a:r>
            <a:r>
              <a:rPr lang="en-AU" dirty="0" err="1"/>
              <a:t>il</a:t>
            </a:r>
            <a:r>
              <a:rPr lang="en-AU" dirty="0"/>
              <a:t> </a:t>
            </a:r>
            <a:r>
              <a:rPr lang="en-AU" dirty="0" err="1"/>
              <a:t>s’agit</a:t>
            </a:r>
            <a:r>
              <a:rPr lang="en-AU" dirty="0"/>
              <a:t> d’un plan </a:t>
            </a:r>
            <a:r>
              <a:rPr lang="en-AU" dirty="0" err="1"/>
              <a:t>annuel</a:t>
            </a:r>
            <a:r>
              <a:rPr lang="en-AU" dirty="0"/>
              <a:t> </a:t>
            </a:r>
            <a:r>
              <a:rPr lang="en-AU" dirty="0" err="1"/>
              <a:t>ou</a:t>
            </a:r>
            <a:r>
              <a:rPr lang="en-AU" dirty="0"/>
              <a:t> </a:t>
            </a:r>
            <a:r>
              <a:rPr lang="en-AU" dirty="0" err="1"/>
              <a:t>pluriannuel</a:t>
            </a:r>
            <a:r>
              <a:rPr lang="en-AU" dirty="0"/>
              <a:t>. </a:t>
            </a:r>
          </a:p>
          <a:p>
            <a:pPr lvl="1"/>
            <a:r>
              <a:rPr lang="en-AU" dirty="0"/>
              <a:t>Après </a:t>
            </a:r>
            <a:r>
              <a:rPr lang="en-AU" dirty="0" err="1"/>
              <a:t>l'émergence</a:t>
            </a:r>
            <a:r>
              <a:rPr lang="en-AU" dirty="0"/>
              <a:t> </a:t>
            </a:r>
            <a:r>
              <a:rPr lang="en-AU" dirty="0" err="1"/>
              <a:t>soudaine</a:t>
            </a:r>
            <a:r>
              <a:rPr lang="en-AU" dirty="0"/>
              <a:t> </a:t>
            </a:r>
            <a:r>
              <a:rPr lang="en-AU" dirty="0" err="1"/>
              <a:t>d’une</a:t>
            </a:r>
            <a:r>
              <a:rPr lang="en-AU" dirty="0"/>
              <a:t> situation </a:t>
            </a:r>
            <a:r>
              <a:rPr lang="en-AU" dirty="0" err="1"/>
              <a:t>d'urgence</a:t>
            </a:r>
            <a:r>
              <a:rPr lang="en-AU" dirty="0"/>
              <a:t>, le PRH </a:t>
            </a:r>
            <a:r>
              <a:rPr lang="en-AU" dirty="0" err="1"/>
              <a:t>doit</a:t>
            </a:r>
            <a:r>
              <a:rPr lang="en-AU" dirty="0"/>
              <a:t> </a:t>
            </a:r>
            <a:r>
              <a:rPr lang="en-AU" dirty="0" err="1"/>
              <a:t>être</a:t>
            </a:r>
            <a:r>
              <a:rPr lang="en-AU" dirty="0"/>
              <a:t> </a:t>
            </a:r>
            <a:r>
              <a:rPr lang="en-AU" dirty="0" err="1"/>
              <a:t>révisé</a:t>
            </a:r>
            <a:r>
              <a:rPr lang="en-AU" dirty="0"/>
              <a:t>/</a:t>
            </a:r>
            <a:r>
              <a:rPr lang="en-AU" dirty="0" err="1"/>
              <a:t>développé</a:t>
            </a:r>
            <a:r>
              <a:rPr lang="en-AU" dirty="0"/>
              <a:t> </a:t>
            </a:r>
            <a:r>
              <a:rPr lang="en-AU" dirty="0" err="1"/>
              <a:t>dans</a:t>
            </a:r>
            <a:r>
              <a:rPr lang="en-AU" dirty="0"/>
              <a:t> les 30 </a:t>
            </a:r>
            <a:r>
              <a:rPr lang="en-AU" dirty="0" err="1"/>
              <a:t>jours</a:t>
            </a:r>
            <a:r>
              <a:rPr lang="en-AU" dirty="0"/>
              <a:t>.</a:t>
            </a:r>
          </a:p>
          <a:p>
            <a:pPr lvl="1"/>
            <a:r>
              <a:rPr lang="en-AU" dirty="0"/>
              <a:t>Il fait suite aux </a:t>
            </a:r>
            <a:r>
              <a:rPr lang="en-AU" dirty="0" err="1"/>
              <a:t>évaluations</a:t>
            </a:r>
            <a:r>
              <a:rPr lang="en-AU" dirty="0"/>
              <a:t> des </a:t>
            </a:r>
            <a:r>
              <a:rPr lang="en-AU" dirty="0" err="1"/>
              <a:t>besoins</a:t>
            </a:r>
            <a:r>
              <a:rPr lang="en-AU" dirty="0"/>
              <a:t> et à </a:t>
            </a:r>
            <a:r>
              <a:rPr lang="en-AU" dirty="0" err="1"/>
              <a:t>l’HNO</a:t>
            </a:r>
            <a:r>
              <a:rPr lang="en-AU" dirty="0"/>
              <a:t> </a:t>
            </a:r>
            <a:r>
              <a:rPr lang="en-AU" dirty="0" err="1"/>
              <a:t>mise</a:t>
            </a:r>
            <a:r>
              <a:rPr lang="en-AU" dirty="0"/>
              <a:t> à jour (</a:t>
            </a:r>
            <a:r>
              <a:rPr lang="en-AU" dirty="0" err="1"/>
              <a:t>parfois</a:t>
            </a:r>
            <a:r>
              <a:rPr lang="en-AU" dirty="0"/>
              <a:t> MIRA) - </a:t>
            </a:r>
            <a:r>
              <a:rPr lang="en-AU" dirty="0" err="1"/>
              <a:t>il</a:t>
            </a:r>
            <a:r>
              <a:rPr lang="en-AU" dirty="0"/>
              <a:t> </a:t>
            </a:r>
            <a:r>
              <a:rPr lang="en-AU" dirty="0" err="1"/>
              <a:t>répond</a:t>
            </a:r>
            <a:r>
              <a:rPr lang="en-AU" dirty="0"/>
              <a:t> </a:t>
            </a:r>
            <a:r>
              <a:rPr lang="en-AU" dirty="0" err="1"/>
              <a:t>directement</a:t>
            </a:r>
            <a:r>
              <a:rPr lang="en-AU" dirty="0"/>
              <a:t> à </a:t>
            </a:r>
            <a:r>
              <a:rPr lang="en-AU" dirty="0" err="1"/>
              <a:t>ces</a:t>
            </a:r>
            <a:r>
              <a:rPr lang="en-AU" dirty="0"/>
              <a:t> </a:t>
            </a:r>
            <a:r>
              <a:rPr lang="en-AU" dirty="0" err="1"/>
              <a:t>besoins</a:t>
            </a:r>
            <a:r>
              <a:rPr lang="en-AU" dirty="0"/>
              <a:t>.</a:t>
            </a:r>
          </a:p>
          <a:p>
            <a:r>
              <a:rPr lang="en-AU" dirty="0"/>
              <a:t>Qui ?</a:t>
            </a:r>
          </a:p>
          <a:p>
            <a:pPr lvl="1"/>
            <a:r>
              <a:rPr lang="en-AU" dirty="0"/>
              <a:t>le CH/EHP </a:t>
            </a:r>
            <a:r>
              <a:rPr lang="en-AU" dirty="0" err="1"/>
              <a:t>dirige</a:t>
            </a:r>
            <a:r>
              <a:rPr lang="en-AU" dirty="0"/>
              <a:t> le </a:t>
            </a:r>
            <a:r>
              <a:rPr lang="en-AU" dirty="0" err="1"/>
              <a:t>développement</a:t>
            </a:r>
            <a:r>
              <a:rPr lang="en-AU" dirty="0"/>
              <a:t> </a:t>
            </a:r>
            <a:r>
              <a:rPr lang="en-AU" dirty="0" err="1"/>
              <a:t>stratégique</a:t>
            </a:r>
            <a:r>
              <a:rPr lang="en-AU" dirty="0"/>
              <a:t> et </a:t>
            </a:r>
            <a:r>
              <a:rPr lang="en-AU" dirty="0" err="1"/>
              <a:t>établit</a:t>
            </a:r>
            <a:r>
              <a:rPr lang="en-AU" dirty="0"/>
              <a:t> les </a:t>
            </a:r>
            <a:r>
              <a:rPr lang="en-AU" dirty="0" err="1"/>
              <a:t>priorités</a:t>
            </a:r>
            <a:r>
              <a:rPr lang="en-AU" dirty="0"/>
              <a:t>.</a:t>
            </a:r>
          </a:p>
          <a:p>
            <a:pPr lvl="1"/>
            <a:r>
              <a:rPr lang="en-AU" dirty="0"/>
              <a:t>Les clusters et les organisations </a:t>
            </a:r>
            <a:r>
              <a:rPr lang="en-AU" dirty="0" err="1"/>
              <a:t>contribuent</a:t>
            </a:r>
            <a:r>
              <a:rPr lang="en-AU" dirty="0"/>
              <a:t> à </a:t>
            </a:r>
            <a:r>
              <a:rPr lang="en-AU" dirty="0" err="1"/>
              <a:t>l'élaboration</a:t>
            </a:r>
            <a:r>
              <a:rPr lang="en-AU" dirty="0"/>
              <a:t> du plan.</a:t>
            </a:r>
          </a:p>
          <a:p>
            <a:pPr lvl="1"/>
            <a:r>
              <a:rPr lang="en-AU" dirty="0"/>
              <a:t>OCHA </a:t>
            </a:r>
            <a:r>
              <a:rPr lang="en-AU" dirty="0" err="1"/>
              <a:t>soutient</a:t>
            </a:r>
            <a:r>
              <a:rPr lang="en-AU" dirty="0"/>
              <a:t> le </a:t>
            </a:r>
            <a:r>
              <a:rPr lang="en-AU" dirty="0" err="1"/>
              <a:t>processus</a:t>
            </a:r>
            <a:r>
              <a:rPr lang="en-AU" dirty="0"/>
              <a:t> de </a:t>
            </a:r>
            <a:r>
              <a:rPr lang="en-AU" dirty="0" err="1"/>
              <a:t>planification</a:t>
            </a:r>
            <a:r>
              <a:rPr lang="en-AU" dirty="0"/>
              <a:t> en </a:t>
            </a:r>
            <a:r>
              <a:rPr lang="en-AU" dirty="0" err="1"/>
              <a:t>consolidant</a:t>
            </a:r>
            <a:r>
              <a:rPr lang="en-AU" dirty="0"/>
              <a:t> les </a:t>
            </a:r>
            <a:r>
              <a:rPr lang="en-AU" dirty="0" err="1"/>
              <a:t>données</a:t>
            </a:r>
            <a:r>
              <a:rPr lang="en-AU" dirty="0"/>
              <a:t>, en </a:t>
            </a:r>
            <a:r>
              <a:rPr lang="en-AU" dirty="0" err="1"/>
              <a:t>convenant</a:t>
            </a:r>
            <a:r>
              <a:rPr lang="en-AU" dirty="0"/>
              <a:t> des </a:t>
            </a:r>
            <a:r>
              <a:rPr lang="en-AU" dirty="0" err="1"/>
              <a:t>chiffres</a:t>
            </a:r>
            <a:r>
              <a:rPr lang="en-AU" dirty="0"/>
              <a:t> de </a:t>
            </a:r>
            <a:r>
              <a:rPr lang="en-AU" dirty="0" err="1"/>
              <a:t>planification</a:t>
            </a:r>
            <a:r>
              <a:rPr lang="en-AU" dirty="0"/>
              <a:t>, en </a:t>
            </a:r>
            <a:r>
              <a:rPr lang="en-AU" dirty="0" err="1"/>
              <a:t>élaborant</a:t>
            </a:r>
            <a:r>
              <a:rPr lang="en-AU" dirty="0"/>
              <a:t> et en </a:t>
            </a:r>
            <a:r>
              <a:rPr lang="en-AU" dirty="0" err="1"/>
              <a:t>finalisant</a:t>
            </a:r>
            <a:r>
              <a:rPr lang="en-AU" dirty="0"/>
              <a:t> le plan. </a:t>
            </a:r>
          </a:p>
          <a:p>
            <a:pPr lvl="1"/>
            <a:r>
              <a:rPr lang="en-AU" dirty="0"/>
              <a:t>Le </a:t>
            </a:r>
            <a:r>
              <a:rPr lang="en-AU" dirty="0" err="1"/>
              <a:t>groupe</a:t>
            </a:r>
            <a:r>
              <a:rPr lang="en-AU" dirty="0"/>
              <a:t> de coordination inter-cluster </a:t>
            </a:r>
            <a:r>
              <a:rPr lang="en-AU" dirty="0" err="1"/>
              <a:t>soutient</a:t>
            </a:r>
            <a:r>
              <a:rPr lang="en-AU" dirty="0"/>
              <a:t> </a:t>
            </a:r>
            <a:r>
              <a:rPr lang="en-AU" dirty="0" err="1"/>
              <a:t>ces</a:t>
            </a:r>
            <a:r>
              <a:rPr lang="en-AU" dirty="0"/>
              <a:t> efforts.</a:t>
            </a:r>
          </a:p>
          <a:p>
            <a:r>
              <a:rPr lang="en-AU" dirty="0"/>
              <a:t>Quoi?</a:t>
            </a:r>
          </a:p>
          <a:p>
            <a:pPr lvl="1"/>
            <a:r>
              <a:rPr lang="en-AU" dirty="0"/>
              <a:t>Se compose de </a:t>
            </a:r>
            <a:r>
              <a:rPr lang="en-AU" dirty="0" err="1"/>
              <a:t>deux</a:t>
            </a:r>
            <a:r>
              <a:rPr lang="en-AU" dirty="0"/>
              <a:t> parties: </a:t>
            </a:r>
            <a:r>
              <a:rPr lang="en-AU" dirty="0" err="1"/>
              <a:t>une</a:t>
            </a:r>
            <a:r>
              <a:rPr lang="en-AU" dirty="0"/>
              <a:t> </a:t>
            </a:r>
            <a:r>
              <a:rPr lang="en-AU" dirty="0" err="1"/>
              <a:t>stratégie</a:t>
            </a:r>
            <a:r>
              <a:rPr lang="en-AU" dirty="0"/>
              <a:t> pour le pays et des plans </a:t>
            </a:r>
            <a:r>
              <a:rPr lang="en-AU" dirty="0" err="1"/>
              <a:t>d’intervention</a:t>
            </a:r>
            <a:r>
              <a:rPr lang="en-AU" dirty="0"/>
              <a:t> par cluster/</a:t>
            </a:r>
            <a:r>
              <a:rPr lang="en-AU" dirty="0" err="1"/>
              <a:t>secteur</a:t>
            </a:r>
            <a:r>
              <a:rPr lang="en-AU" dirty="0"/>
              <a:t>. </a:t>
            </a:r>
          </a:p>
          <a:p>
            <a:pPr lvl="1"/>
            <a:r>
              <a:rPr lang="en-AU" dirty="0"/>
              <a:t>Les </a:t>
            </a:r>
            <a:r>
              <a:rPr lang="en-AU" dirty="0" err="1"/>
              <a:t>objectifs</a:t>
            </a:r>
            <a:r>
              <a:rPr lang="en-AU" dirty="0"/>
              <a:t> </a:t>
            </a:r>
            <a:r>
              <a:rPr lang="en-AU" dirty="0" err="1"/>
              <a:t>stratégiques</a:t>
            </a:r>
            <a:r>
              <a:rPr lang="en-AU" dirty="0"/>
              <a:t> (OS) </a:t>
            </a:r>
            <a:r>
              <a:rPr lang="en-AU" dirty="0" err="1"/>
              <a:t>globaux</a:t>
            </a:r>
            <a:r>
              <a:rPr lang="en-AU" dirty="0"/>
              <a:t> </a:t>
            </a:r>
            <a:r>
              <a:rPr lang="en-AU" dirty="0" err="1"/>
              <a:t>sont</a:t>
            </a:r>
            <a:r>
              <a:rPr lang="en-AU" dirty="0"/>
              <a:t> </a:t>
            </a:r>
            <a:r>
              <a:rPr lang="en-AU" dirty="0" err="1"/>
              <a:t>définis</a:t>
            </a:r>
            <a:r>
              <a:rPr lang="en-AU" dirty="0"/>
              <a:t> par le CH.</a:t>
            </a:r>
          </a:p>
          <a:p>
            <a:pPr lvl="1"/>
            <a:r>
              <a:rPr lang="en-AU" dirty="0"/>
              <a:t>Les clusters </a:t>
            </a:r>
            <a:r>
              <a:rPr lang="en-AU" dirty="0" err="1"/>
              <a:t>contribuent</a:t>
            </a:r>
            <a:r>
              <a:rPr lang="en-AU" dirty="0"/>
              <a:t> aux OS par le </a:t>
            </a:r>
            <a:r>
              <a:rPr lang="en-AU" dirty="0" err="1"/>
              <a:t>biais</a:t>
            </a:r>
            <a:r>
              <a:rPr lang="en-AU" dirty="0"/>
              <a:t> de </a:t>
            </a:r>
            <a:r>
              <a:rPr lang="en-AU" dirty="0" err="1"/>
              <a:t>leurs</a:t>
            </a:r>
            <a:r>
              <a:rPr lang="en-AU" dirty="0"/>
              <a:t> </a:t>
            </a:r>
            <a:r>
              <a:rPr lang="en-AU" dirty="0" err="1"/>
              <a:t>objectifs</a:t>
            </a:r>
            <a:r>
              <a:rPr lang="en-AU" dirty="0"/>
              <a:t> et de </a:t>
            </a:r>
            <a:r>
              <a:rPr lang="en-AU" dirty="0" err="1"/>
              <a:t>leur</a:t>
            </a:r>
            <a:r>
              <a:rPr lang="en-AU" dirty="0"/>
              <a:t> plan de </a:t>
            </a:r>
            <a:r>
              <a:rPr lang="en-AU" dirty="0" err="1"/>
              <a:t>réponse</a:t>
            </a:r>
            <a:r>
              <a:rPr lang="en-AU" dirty="0"/>
              <a:t>.</a:t>
            </a:r>
          </a:p>
        </p:txBody>
      </p:sp>
      <p:sp>
        <p:nvSpPr>
          <p:cNvPr id="4" name="Title 1"/>
          <p:cNvSpPr txBox="1">
            <a:spLocks/>
          </p:cNvSpPr>
          <p:nvPr/>
        </p:nvSpPr>
        <p:spPr>
          <a:xfrm>
            <a:off x="0" y="0"/>
            <a:ext cx="9144000" cy="1143000"/>
          </a:xfrm>
          <a:prstGeom prst="rect">
            <a:avLst/>
          </a:prstGeom>
          <a:noFill/>
        </p:spPr>
        <p:txBody>
          <a:bodyPr vert="horz" lIns="91440" tIns="45720" rIns="91440" bIns="4572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sz="4000" b="1" dirty="0">
                <a:solidFill>
                  <a:prstClr val="white"/>
                </a:solidFill>
              </a:rPr>
              <a:t>Plan de </a:t>
            </a:r>
            <a:r>
              <a:rPr lang="en-AU" sz="4000" b="1" dirty="0" err="1"/>
              <a:t>réponse</a:t>
            </a:r>
            <a:r>
              <a:rPr lang="en-AU" sz="4000" b="1" dirty="0"/>
              <a:t> </a:t>
            </a:r>
            <a:r>
              <a:rPr lang="en-AU" sz="4000" b="1" dirty="0" err="1"/>
              <a:t>humanitaire</a:t>
            </a:r>
            <a:r>
              <a:rPr lang="en-AU" sz="4000" b="1" dirty="0"/>
              <a:t> </a:t>
            </a:r>
          </a:p>
          <a:p>
            <a:r>
              <a:rPr lang="en-AU" sz="4000" b="1" dirty="0"/>
              <a:t>(PRH </a:t>
            </a:r>
            <a:r>
              <a:rPr lang="en-AU" sz="4000" b="1" dirty="0" err="1"/>
              <a:t>ou</a:t>
            </a:r>
            <a:r>
              <a:rPr lang="en-AU" sz="4000" b="1" dirty="0"/>
              <a:t> HRP en </a:t>
            </a:r>
            <a:r>
              <a:rPr lang="en-AU" sz="4000" b="1" dirty="0" err="1"/>
              <a:t>anglais</a:t>
            </a:r>
            <a:r>
              <a:rPr lang="en-AU" sz="4000" b="1" dirty="0"/>
              <a:t>)</a:t>
            </a:r>
          </a:p>
        </p:txBody>
      </p:sp>
    </p:spTree>
    <p:extLst>
      <p:ext uri="{BB962C8B-B14F-4D97-AF65-F5344CB8AC3E}">
        <p14:creationId xmlns:p14="http://schemas.microsoft.com/office/powerpoint/2010/main" val="40084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inVertic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12" end="12"/>
                                            </p:txEl>
                                          </p:spTgt>
                                        </p:tgtEl>
                                        <p:attrNameLst>
                                          <p:attrName>style.visibility</p:attrName>
                                        </p:attrNameLst>
                                      </p:cBhvr>
                                      <p:to>
                                        <p:strVal val="visible"/>
                                      </p:to>
                                    </p:set>
                                    <p:animEffect transition="in" filter="barn(inVertical)">
                                      <p:cBhvr>
                                        <p:cTn id="58" dur="500"/>
                                        <p:tgtEl>
                                          <p:spTgt spid="5">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E4FD38-7A30-4273-A842-80F3F11F543E}"/>
              </a:ext>
            </a:extLst>
          </p:cNvPr>
          <p:cNvSpPr/>
          <p:nvPr/>
        </p:nvSpPr>
        <p:spPr>
          <a:xfrm>
            <a:off x="0" y="0"/>
            <a:ext cx="9144000" cy="1122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p>
        </p:txBody>
      </p:sp>
      <p:grpSp>
        <p:nvGrpSpPr>
          <p:cNvPr id="5" name="Group 4"/>
          <p:cNvGrpSpPr/>
          <p:nvPr/>
        </p:nvGrpSpPr>
        <p:grpSpPr>
          <a:xfrm>
            <a:off x="1799692" y="5157192"/>
            <a:ext cx="5400600" cy="454598"/>
            <a:chOff x="0" y="4443600"/>
            <a:chExt cx="5400600" cy="583223"/>
          </a:xfrm>
          <a:solidFill>
            <a:schemeClr val="accent3">
              <a:lumMod val="60000"/>
              <a:lumOff val="40000"/>
            </a:schemeClr>
          </a:solidFill>
        </p:grpSpPr>
        <p:sp>
          <p:nvSpPr>
            <p:cNvPr id="6" name="Rectangle 5"/>
            <p:cNvSpPr/>
            <p:nvPr/>
          </p:nvSpPr>
          <p:spPr>
            <a:xfrm>
              <a:off x="0" y="4443600"/>
              <a:ext cx="5400600" cy="583220"/>
            </a:xfrm>
            <a:prstGeom prst="rect">
              <a:avLst/>
            </a:prstGeom>
            <a:grp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sp>
        <p:sp>
          <p:nvSpPr>
            <p:cNvPr id="7" name="Rectangle 6"/>
            <p:cNvSpPr/>
            <p:nvPr/>
          </p:nvSpPr>
          <p:spPr>
            <a:xfrm>
              <a:off x="0" y="4443603"/>
              <a:ext cx="5400600" cy="5832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srgbClr val="000000"/>
                  </a:solidFill>
                </a:rPr>
                <a:t>6. </a:t>
              </a:r>
              <a:r>
                <a:rPr lang="en-US" sz="2000" dirty="0" err="1">
                  <a:solidFill>
                    <a:srgbClr val="000000"/>
                  </a:solidFill>
                </a:rPr>
                <a:t>Décrire</a:t>
              </a:r>
              <a:r>
                <a:rPr lang="en-US" sz="2000" dirty="0">
                  <a:solidFill>
                    <a:srgbClr val="000000"/>
                  </a:solidFill>
                </a:rPr>
                <a:t> les </a:t>
              </a:r>
              <a:r>
                <a:rPr lang="en-US" sz="2000" b="1" dirty="0" err="1">
                  <a:solidFill>
                    <a:srgbClr val="000000"/>
                  </a:solidFill>
                </a:rPr>
                <a:t>priorités</a:t>
              </a:r>
              <a:r>
                <a:rPr lang="en-US" sz="2000" b="1" dirty="0">
                  <a:solidFill>
                    <a:srgbClr val="000000"/>
                  </a:solidFill>
                </a:rPr>
                <a:t> </a:t>
              </a:r>
              <a:r>
                <a:rPr lang="en-US" sz="2000" b="1" dirty="0">
                  <a:solidFill>
                    <a:schemeClr val="tx1"/>
                  </a:solidFill>
                </a:rPr>
                <a:t>de la </a:t>
              </a:r>
              <a:r>
                <a:rPr lang="en-US" sz="2000" b="1" dirty="0" err="1">
                  <a:solidFill>
                    <a:schemeClr val="tx1"/>
                  </a:solidFill>
                </a:rPr>
                <a:t>réponse</a:t>
              </a:r>
              <a:r>
                <a:rPr lang="en-US" sz="2000" b="1" dirty="0">
                  <a:solidFill>
                    <a:schemeClr val="tx1"/>
                  </a:solidFill>
                </a:rPr>
                <a:t> </a:t>
              </a:r>
              <a:endParaRPr lang="en-GB" sz="2000" dirty="0">
                <a:solidFill>
                  <a:schemeClr val="tx1"/>
                </a:solidFill>
              </a:endParaRPr>
            </a:p>
          </p:txBody>
        </p:sp>
      </p:grpSp>
      <p:grpSp>
        <p:nvGrpSpPr>
          <p:cNvPr id="8" name="Group 7"/>
          <p:cNvGrpSpPr/>
          <p:nvPr/>
        </p:nvGrpSpPr>
        <p:grpSpPr>
          <a:xfrm>
            <a:off x="1799692" y="4461698"/>
            <a:ext cx="5400600" cy="699167"/>
            <a:chOff x="0" y="3555356"/>
            <a:chExt cx="5400600" cy="896992"/>
          </a:xfrm>
          <a:solidFill>
            <a:schemeClr val="accent3">
              <a:lumMod val="60000"/>
              <a:lumOff val="40000"/>
            </a:schemeClr>
          </a:solidFill>
        </p:grpSpPr>
        <p:sp>
          <p:nvSpPr>
            <p:cNvPr id="9" name="Up Arrow Callout 8"/>
            <p:cNvSpPr/>
            <p:nvPr/>
          </p:nvSpPr>
          <p:spPr>
            <a:xfrm rot="10800000">
              <a:off x="0" y="3555356"/>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8000"/>
              </a:schemeClr>
            </a:fillRef>
            <a:effectRef idx="0">
              <a:schemeClr val="accent3">
                <a:alpha val="90000"/>
                <a:hueOff val="0"/>
                <a:satOff val="0"/>
                <a:lumOff val="0"/>
                <a:alphaOff val="-8000"/>
              </a:schemeClr>
            </a:effectRef>
            <a:fontRef idx="minor">
              <a:schemeClr val="lt1"/>
            </a:fontRef>
          </p:style>
        </p:sp>
        <p:sp>
          <p:nvSpPr>
            <p:cNvPr id="10" name="Up Arrow Callout 6"/>
            <p:cNvSpPr/>
            <p:nvPr/>
          </p:nvSpPr>
          <p:spPr>
            <a:xfrm rot="21600000">
              <a:off x="0" y="3555356"/>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a:solidFill>
                    <a:srgbClr val="000000"/>
                  </a:solidFill>
                </a:rPr>
                <a:t>5. </a:t>
              </a:r>
              <a:r>
                <a:rPr lang="en-US" sz="2000">
                  <a:solidFill>
                    <a:srgbClr val="000000"/>
                  </a:solidFill>
                </a:rPr>
                <a:t>Déterminer le </a:t>
              </a:r>
              <a:r>
                <a:rPr lang="en-US" sz="2000" b="1">
                  <a:solidFill>
                    <a:srgbClr val="000000"/>
                  </a:solidFill>
                </a:rPr>
                <a:t>nombre de cas ciblés </a:t>
              </a:r>
              <a:endParaRPr lang="en-GB" sz="2000" dirty="0">
                <a:solidFill>
                  <a:srgbClr val="000000"/>
                </a:solidFill>
              </a:endParaRPr>
            </a:p>
          </p:txBody>
        </p:sp>
      </p:grpSp>
      <p:grpSp>
        <p:nvGrpSpPr>
          <p:cNvPr id="11" name="Group 10"/>
          <p:cNvGrpSpPr/>
          <p:nvPr/>
        </p:nvGrpSpPr>
        <p:grpSpPr>
          <a:xfrm>
            <a:off x="1799692" y="3501008"/>
            <a:ext cx="5400600" cy="771613"/>
            <a:chOff x="0" y="2574168"/>
            <a:chExt cx="5400600" cy="989936"/>
          </a:xfrm>
          <a:solidFill>
            <a:schemeClr val="accent3">
              <a:lumMod val="60000"/>
              <a:lumOff val="40000"/>
            </a:schemeClr>
          </a:solidFill>
        </p:grpSpPr>
        <p:sp>
          <p:nvSpPr>
            <p:cNvPr id="12" name="Up Arrow Callout 11"/>
            <p:cNvSpPr/>
            <p:nvPr/>
          </p:nvSpPr>
          <p:spPr>
            <a:xfrm rot="10800000">
              <a:off x="0" y="2667112"/>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16000"/>
              </a:schemeClr>
            </a:fillRef>
            <a:effectRef idx="0">
              <a:schemeClr val="accent3">
                <a:alpha val="90000"/>
                <a:hueOff val="0"/>
                <a:satOff val="0"/>
                <a:lumOff val="0"/>
                <a:alphaOff val="-16000"/>
              </a:schemeClr>
            </a:effectRef>
            <a:fontRef idx="minor">
              <a:schemeClr val="lt1"/>
            </a:fontRef>
          </p:style>
        </p:sp>
        <p:sp>
          <p:nvSpPr>
            <p:cNvPr id="13" name="Up Arrow Callout 8"/>
            <p:cNvSpPr/>
            <p:nvPr/>
          </p:nvSpPr>
          <p:spPr>
            <a:xfrm>
              <a:off x="0" y="2574168"/>
              <a:ext cx="5400600" cy="6757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4.  </a:t>
              </a:r>
              <a:r>
                <a:rPr lang="en-US" sz="2000" dirty="0" err="1">
                  <a:solidFill>
                    <a:prstClr val="black"/>
                  </a:solidFill>
                </a:rPr>
                <a:t>Prendre</a:t>
              </a:r>
              <a:r>
                <a:rPr lang="en-US" sz="2000" dirty="0">
                  <a:solidFill>
                    <a:prstClr val="black"/>
                  </a:solidFill>
                </a:rPr>
                <a:t> en </a:t>
              </a:r>
              <a:r>
                <a:rPr lang="en-US" sz="2000" dirty="0" err="1">
                  <a:solidFill>
                    <a:schemeClr val="tx1"/>
                  </a:solidFill>
                </a:rPr>
                <a:t>compte</a:t>
              </a:r>
              <a:r>
                <a:rPr lang="en-US" sz="2000" dirty="0">
                  <a:solidFill>
                    <a:schemeClr val="tx1"/>
                  </a:solidFill>
                </a:rPr>
                <a:t> les </a:t>
              </a:r>
              <a:r>
                <a:rPr lang="en-US" sz="2000" dirty="0" err="1">
                  <a:solidFill>
                    <a:schemeClr val="tx1"/>
                  </a:solidFill>
                </a:rPr>
                <a:t>besoins</a:t>
              </a:r>
              <a:r>
                <a:rPr lang="en-US" sz="2000" dirty="0">
                  <a:solidFill>
                    <a:schemeClr val="tx1"/>
                  </a:solidFill>
                </a:rPr>
                <a:t> </a:t>
              </a:r>
              <a:r>
                <a:rPr lang="en-US" sz="2000" dirty="0" err="1">
                  <a:solidFill>
                    <a:schemeClr val="tx1"/>
                  </a:solidFill>
                </a:rPr>
                <a:t>déja</a:t>
              </a:r>
              <a:r>
                <a:rPr lang="en-US" sz="2000" dirty="0">
                  <a:solidFill>
                    <a:schemeClr val="tx1"/>
                  </a:solidFill>
                </a:rPr>
                <a:t> </a:t>
              </a:r>
              <a:r>
                <a:rPr lang="en-US" sz="2000" b="1" dirty="0" err="1">
                  <a:solidFill>
                    <a:schemeClr val="tx1"/>
                  </a:solidFill>
                </a:rPr>
                <a:t>couverts</a:t>
              </a:r>
              <a:r>
                <a:rPr lang="en-US" sz="2000" b="1" dirty="0">
                  <a:solidFill>
                    <a:schemeClr val="tx1"/>
                  </a:solidFill>
                </a:rPr>
                <a:t> par </a:t>
              </a:r>
              <a:r>
                <a:rPr lang="en-US" sz="2000" b="1" dirty="0" err="1">
                  <a:solidFill>
                    <a:schemeClr val="tx1"/>
                  </a:solidFill>
                </a:rPr>
                <a:t>d’autres</a:t>
              </a:r>
              <a:endParaRPr lang="en-GB" sz="2000" dirty="0">
                <a:solidFill>
                  <a:schemeClr val="tx1"/>
                </a:solidFill>
              </a:endParaRPr>
            </a:p>
          </p:txBody>
        </p:sp>
      </p:grpSp>
      <p:grpSp>
        <p:nvGrpSpPr>
          <p:cNvPr id="14" name="Group 13"/>
          <p:cNvGrpSpPr/>
          <p:nvPr/>
        </p:nvGrpSpPr>
        <p:grpSpPr>
          <a:xfrm>
            <a:off x="1799692" y="2685209"/>
            <a:ext cx="5400600" cy="699167"/>
            <a:chOff x="0" y="1778867"/>
            <a:chExt cx="5400600" cy="896992"/>
          </a:xfrm>
          <a:solidFill>
            <a:schemeClr val="accent3">
              <a:lumMod val="60000"/>
              <a:lumOff val="40000"/>
            </a:schemeClr>
          </a:solidFill>
        </p:grpSpPr>
        <p:sp>
          <p:nvSpPr>
            <p:cNvPr id="15" name="Up Arrow Callout 14"/>
            <p:cNvSpPr/>
            <p:nvPr/>
          </p:nvSpPr>
          <p:spPr>
            <a:xfrm rot="10800000">
              <a:off x="0" y="1778867"/>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24000"/>
              </a:schemeClr>
            </a:fillRef>
            <a:effectRef idx="0">
              <a:schemeClr val="accent3">
                <a:alpha val="90000"/>
                <a:hueOff val="0"/>
                <a:satOff val="0"/>
                <a:lumOff val="0"/>
                <a:alphaOff val="-24000"/>
              </a:schemeClr>
            </a:effectRef>
            <a:fontRef idx="minor">
              <a:schemeClr val="lt1"/>
            </a:fontRef>
          </p:style>
        </p:sp>
        <p:sp>
          <p:nvSpPr>
            <p:cNvPr id="16" name="Up Arrow Callout 10"/>
            <p:cNvSpPr/>
            <p:nvPr/>
          </p:nvSpPr>
          <p:spPr>
            <a:xfrm rot="21600000">
              <a:off x="0" y="1778867"/>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3. </a:t>
              </a:r>
              <a:r>
                <a:rPr lang="en-GB" sz="2000" dirty="0" err="1">
                  <a:solidFill>
                    <a:prstClr val="black"/>
                  </a:solidFill>
                </a:rPr>
                <a:t>Établir</a:t>
              </a:r>
              <a:r>
                <a:rPr lang="en-GB" sz="2000" dirty="0">
                  <a:solidFill>
                    <a:prstClr val="black"/>
                  </a:solidFill>
                </a:rPr>
                <a:t> </a:t>
              </a:r>
              <a:r>
                <a:rPr lang="en-GB" sz="2000" dirty="0">
                  <a:solidFill>
                    <a:schemeClr val="tx1"/>
                  </a:solidFill>
                </a:rPr>
                <a:t>la </a:t>
              </a:r>
              <a:r>
                <a:rPr lang="en-GB" sz="2000" b="1" dirty="0" err="1">
                  <a:solidFill>
                    <a:schemeClr val="tx1"/>
                  </a:solidFill>
                </a:rPr>
                <a:t>portée</a:t>
              </a:r>
              <a:r>
                <a:rPr lang="en-GB" sz="2000" b="1" dirty="0">
                  <a:solidFill>
                    <a:schemeClr val="tx1"/>
                  </a:solidFill>
                </a:rPr>
                <a:t> et les </a:t>
              </a:r>
              <a:r>
                <a:rPr lang="en-GB" sz="2000" b="1" dirty="0" err="1">
                  <a:solidFill>
                    <a:schemeClr val="tx1"/>
                  </a:solidFill>
                </a:rPr>
                <a:t>limites</a:t>
              </a:r>
              <a:r>
                <a:rPr lang="en-GB" sz="2000" b="1" dirty="0">
                  <a:solidFill>
                    <a:schemeClr val="tx1"/>
                  </a:solidFill>
                </a:rPr>
                <a:t> de la </a:t>
              </a:r>
              <a:r>
                <a:rPr lang="en-GB" sz="2000" b="1" dirty="0" err="1">
                  <a:solidFill>
                    <a:schemeClr val="tx1"/>
                  </a:solidFill>
                </a:rPr>
                <a:t>réponse</a:t>
              </a:r>
              <a:endParaRPr lang="en-GB" sz="2000" dirty="0">
                <a:solidFill>
                  <a:schemeClr val="tx1"/>
                </a:solidFill>
              </a:endParaRPr>
            </a:p>
          </p:txBody>
        </p:sp>
      </p:grpSp>
      <p:grpSp>
        <p:nvGrpSpPr>
          <p:cNvPr id="17" name="Group 16"/>
          <p:cNvGrpSpPr/>
          <p:nvPr/>
        </p:nvGrpSpPr>
        <p:grpSpPr>
          <a:xfrm>
            <a:off x="1799692" y="1796965"/>
            <a:ext cx="5400600" cy="699167"/>
            <a:chOff x="0" y="890623"/>
            <a:chExt cx="5400600" cy="896992"/>
          </a:xfrm>
          <a:solidFill>
            <a:schemeClr val="accent3">
              <a:lumMod val="60000"/>
              <a:lumOff val="40000"/>
            </a:schemeClr>
          </a:solidFill>
        </p:grpSpPr>
        <p:sp>
          <p:nvSpPr>
            <p:cNvPr id="18" name="Up Arrow Callout 17"/>
            <p:cNvSpPr/>
            <p:nvPr/>
          </p:nvSpPr>
          <p:spPr>
            <a:xfrm rot="10800000">
              <a:off x="0" y="890623"/>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32000"/>
              </a:schemeClr>
            </a:fillRef>
            <a:effectRef idx="0">
              <a:schemeClr val="accent3">
                <a:alpha val="90000"/>
                <a:hueOff val="0"/>
                <a:satOff val="0"/>
                <a:lumOff val="0"/>
                <a:alphaOff val="-32000"/>
              </a:schemeClr>
            </a:effectRef>
            <a:fontRef idx="minor">
              <a:schemeClr val="lt1"/>
            </a:fontRef>
          </p:style>
        </p:sp>
        <p:sp>
          <p:nvSpPr>
            <p:cNvPr id="19" name="Up Arrow Callout 12"/>
            <p:cNvSpPr/>
            <p:nvPr/>
          </p:nvSpPr>
          <p:spPr>
            <a:xfrm>
              <a:off x="0" y="890623"/>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2</a:t>
              </a:r>
              <a:r>
                <a:rPr lang="en-GB" sz="2000" dirty="0">
                  <a:solidFill>
                    <a:schemeClr val="tx1"/>
                  </a:solidFill>
                </a:rPr>
                <a:t>. Passer en revue les </a:t>
              </a:r>
              <a:r>
                <a:rPr lang="en-GB" sz="2000" b="1" dirty="0" err="1">
                  <a:solidFill>
                    <a:schemeClr val="tx1"/>
                  </a:solidFill>
                </a:rPr>
                <a:t>besoins</a:t>
              </a:r>
              <a:r>
                <a:rPr lang="en-GB" sz="2000" b="1" dirty="0">
                  <a:solidFill>
                    <a:schemeClr val="tx1"/>
                  </a:solidFill>
                </a:rPr>
                <a:t> </a:t>
              </a:r>
              <a:r>
                <a:rPr lang="en-GB" sz="2000" b="1" dirty="0" err="1">
                  <a:solidFill>
                    <a:prstClr val="black"/>
                  </a:solidFill>
                </a:rPr>
                <a:t>prioritaires</a:t>
              </a:r>
              <a:endParaRPr lang="en-GB" sz="2000" dirty="0">
                <a:solidFill>
                  <a:prstClr val="black"/>
                </a:solidFill>
              </a:endParaRPr>
            </a:p>
          </p:txBody>
        </p:sp>
      </p:grpSp>
      <p:grpSp>
        <p:nvGrpSpPr>
          <p:cNvPr id="20" name="Group 19"/>
          <p:cNvGrpSpPr/>
          <p:nvPr/>
        </p:nvGrpSpPr>
        <p:grpSpPr>
          <a:xfrm>
            <a:off x="1799692" y="908720"/>
            <a:ext cx="5400600" cy="699167"/>
            <a:chOff x="0" y="2378"/>
            <a:chExt cx="5400600" cy="896992"/>
          </a:xfrm>
          <a:solidFill>
            <a:schemeClr val="accent3">
              <a:lumMod val="60000"/>
              <a:lumOff val="40000"/>
            </a:schemeClr>
          </a:solidFill>
        </p:grpSpPr>
        <p:sp>
          <p:nvSpPr>
            <p:cNvPr id="21" name="Up Arrow Callout 20"/>
            <p:cNvSpPr/>
            <p:nvPr/>
          </p:nvSpPr>
          <p:spPr>
            <a:xfrm rot="10800000">
              <a:off x="0" y="2378"/>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sp>
          <p:nvSpPr>
            <p:cNvPr id="22" name="Up Arrow Callout 14"/>
            <p:cNvSpPr/>
            <p:nvPr/>
          </p:nvSpPr>
          <p:spPr>
            <a:xfrm rot="21600000">
              <a:off x="0" y="2378"/>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1. </a:t>
              </a:r>
              <a:r>
                <a:rPr lang="en-GB" sz="2000" dirty="0">
                  <a:solidFill>
                    <a:schemeClr val="tx1"/>
                  </a:solidFill>
                </a:rPr>
                <a:t>Identifier les </a:t>
              </a:r>
              <a:r>
                <a:rPr lang="en-GB" sz="2000" b="1" dirty="0" err="1">
                  <a:solidFill>
                    <a:schemeClr val="tx1"/>
                  </a:solidFill>
                </a:rPr>
                <a:t>lacunes</a:t>
              </a:r>
              <a:endParaRPr lang="en-GB" sz="2000" b="1" dirty="0">
                <a:solidFill>
                  <a:schemeClr val="tx1"/>
                </a:solidFill>
              </a:endParaRPr>
            </a:p>
          </p:txBody>
        </p:sp>
      </p:grpSp>
      <p:sp>
        <p:nvSpPr>
          <p:cNvPr id="26" name="Pentagon 25"/>
          <p:cNvSpPr/>
          <p:nvPr/>
        </p:nvSpPr>
        <p:spPr bwMode="auto">
          <a:xfrm rot="5400000">
            <a:off x="4892568" y="5507227"/>
            <a:ext cx="991384" cy="152400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a:solidFill>
                  <a:prstClr val="white"/>
                </a:solidFill>
              </a:rPr>
              <a:t>Mettre en œuvre le plan</a:t>
            </a:r>
          </a:p>
        </p:txBody>
      </p:sp>
      <p:sp>
        <p:nvSpPr>
          <p:cNvPr id="27" name="Pentagon 26"/>
          <p:cNvSpPr/>
          <p:nvPr/>
        </p:nvSpPr>
        <p:spPr bwMode="auto">
          <a:xfrm rot="5400000">
            <a:off x="6494120" y="5441644"/>
            <a:ext cx="991384" cy="1679104"/>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a:solidFill>
                  <a:prstClr val="white"/>
                </a:solidFill>
              </a:rPr>
              <a:t>Suivi et révision</a:t>
            </a:r>
          </a:p>
        </p:txBody>
      </p:sp>
      <p:sp>
        <p:nvSpPr>
          <p:cNvPr id="28" name="Pentagon 27"/>
          <p:cNvSpPr/>
          <p:nvPr/>
        </p:nvSpPr>
        <p:spPr bwMode="auto">
          <a:xfrm rot="5400000">
            <a:off x="3357235" y="5488213"/>
            <a:ext cx="976022" cy="1562028"/>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a:solidFill>
                  <a:prstClr val="white"/>
                </a:solidFill>
              </a:rPr>
              <a:t>Mobilisation des ressources</a:t>
            </a:r>
          </a:p>
        </p:txBody>
      </p:sp>
      <p:sp>
        <p:nvSpPr>
          <p:cNvPr id="29" name="Pentagon 28"/>
          <p:cNvSpPr/>
          <p:nvPr/>
        </p:nvSpPr>
        <p:spPr bwMode="auto">
          <a:xfrm rot="5400000">
            <a:off x="1749851" y="5458647"/>
            <a:ext cx="991384" cy="162116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a:solidFill>
                  <a:prstClr val="white"/>
                </a:solidFill>
              </a:rPr>
              <a:t>Plaidoyer et communication</a:t>
            </a:r>
          </a:p>
        </p:txBody>
      </p:sp>
      <p:sp>
        <p:nvSpPr>
          <p:cNvPr id="31" name="Pentagon 30"/>
          <p:cNvSpPr/>
          <p:nvPr/>
        </p:nvSpPr>
        <p:spPr bwMode="auto">
          <a:xfrm rot="5400000">
            <a:off x="1771464" y="-667680"/>
            <a:ext cx="836712" cy="2172072"/>
          </a:xfrm>
          <a:prstGeom prst="homePlat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a:solidFill>
                  <a:prstClr val="white"/>
                </a:solidFill>
              </a:rPr>
              <a:t>Données secondaires</a:t>
            </a:r>
          </a:p>
        </p:txBody>
      </p:sp>
      <p:sp>
        <p:nvSpPr>
          <p:cNvPr id="32" name="Pentagon 31"/>
          <p:cNvSpPr/>
          <p:nvPr/>
        </p:nvSpPr>
        <p:spPr bwMode="auto">
          <a:xfrm rot="5400000">
            <a:off x="4117640" y="-697768"/>
            <a:ext cx="836712" cy="2232248"/>
          </a:xfrm>
          <a:prstGeom prst="homePlat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a:solidFill>
                  <a:prstClr val="white"/>
                </a:solidFill>
              </a:rPr>
              <a:t>Analyse des besoins</a:t>
            </a:r>
          </a:p>
        </p:txBody>
      </p:sp>
      <p:sp>
        <p:nvSpPr>
          <p:cNvPr id="33" name="Pentagon 32"/>
          <p:cNvSpPr/>
          <p:nvPr/>
        </p:nvSpPr>
        <p:spPr bwMode="auto">
          <a:xfrm rot="5400000">
            <a:off x="6493904" y="-625760"/>
            <a:ext cx="836712" cy="2088232"/>
          </a:xfrm>
          <a:prstGeom prst="homePlat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a:solidFill>
                  <a:prstClr val="white"/>
                </a:solidFill>
              </a:rPr>
              <a:t>Cartographie des capacités</a:t>
            </a:r>
          </a:p>
        </p:txBody>
      </p:sp>
    </p:spTree>
    <p:extLst>
      <p:ext uri="{BB962C8B-B14F-4D97-AF65-F5344CB8AC3E}">
        <p14:creationId xmlns:p14="http://schemas.microsoft.com/office/powerpoint/2010/main" val="154659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heckerboard(across)">
                                      <p:cBhvr>
                                        <p:cTn id="10" dur="500"/>
                                        <p:tgtEl>
                                          <p:spTgt spid="3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heckerboard(across)">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par>
                                <p:cTn id="22" presetID="5"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par>
                                <p:cTn id="25" presetID="5"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par>
                                <p:cTn id="28" presetID="5"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par>
                                <p:cTn id="31" presetID="5" presetClass="entr" presetSubtype="1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iterate type="lt">
                                    <p:tmPct val="0"/>
                                  </p:iterate>
                                  <p:childTnLst>
                                    <p:set>
                                      <p:cBhvr>
                                        <p:cTn id="37" dur="1" fill="hold">
                                          <p:stCondLst>
                                            <p:cond delay="0"/>
                                          </p:stCondLst>
                                        </p:cTn>
                                        <p:tgtEl>
                                          <p:spTgt spid="29"/>
                                        </p:tgtEl>
                                        <p:attrNameLst>
                                          <p:attrName>style.visibility</p:attrName>
                                        </p:attrNameLst>
                                      </p:cBhvr>
                                      <p:to>
                                        <p:strVal val="visible"/>
                                      </p:to>
                                    </p:set>
                                    <p:animEffect transition="in" filter="checkerboard(across)">
                                      <p:cBhvr>
                                        <p:cTn id="38" dur="500"/>
                                        <p:tgtEl>
                                          <p:spTgt spid="29"/>
                                        </p:tgtEl>
                                      </p:cBhvr>
                                    </p:animEffect>
                                  </p:childTnLst>
                                </p:cTn>
                              </p:par>
                              <p:par>
                                <p:cTn id="39" presetID="18" presetClass="emph" presetSubtype="0" fill="hold" grpId="1" nodeType="withEffect">
                                  <p:stCondLst>
                                    <p:cond delay="0"/>
                                  </p:stCondLst>
                                  <p:iterate type="lt">
                                    <p:tmPct val="4000"/>
                                  </p:iterate>
                                  <p:childTnLst>
                                    <p:set>
                                      <p:cBhvr override="childStyle">
                                        <p:cTn id="40" dur="500" fill="hold"/>
                                        <p:tgtEl>
                                          <p:spTgt spid="29"/>
                                        </p:tgtEl>
                                        <p:attrNameLst>
                                          <p:attrName>style.textDecorationUnderline</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iterate type="lt">
                                    <p:tmPct val="0"/>
                                  </p:iterate>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par>
                                <p:cTn id="46" presetID="18" presetClass="emph" presetSubtype="0" fill="hold" grpId="1" nodeType="withEffect">
                                  <p:stCondLst>
                                    <p:cond delay="0"/>
                                  </p:stCondLst>
                                  <p:iterate type="lt">
                                    <p:tmPct val="4000"/>
                                  </p:iterate>
                                  <p:childTnLst>
                                    <p:set>
                                      <p:cBhvr override="childStyle">
                                        <p:cTn id="47" dur="500" fill="hold"/>
                                        <p:tgtEl>
                                          <p:spTgt spid="28"/>
                                        </p:tgtEl>
                                        <p:attrNameLst>
                                          <p:attrName>style.textDecorationUnderline</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iterate type="lt">
                                    <p:tmPct val="0"/>
                                  </p:iterate>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500"/>
                                        <p:tgtEl>
                                          <p:spTgt spid="26"/>
                                        </p:tgtEl>
                                      </p:cBhvr>
                                    </p:animEffect>
                                  </p:childTnLst>
                                </p:cTn>
                              </p:par>
                              <p:par>
                                <p:cTn id="53" presetID="18" presetClass="emph" presetSubtype="0" fill="hold" grpId="1" nodeType="withEffect">
                                  <p:stCondLst>
                                    <p:cond delay="0"/>
                                  </p:stCondLst>
                                  <p:iterate type="lt">
                                    <p:tmPct val="4000"/>
                                  </p:iterate>
                                  <p:childTnLst>
                                    <p:set>
                                      <p:cBhvr override="childStyle">
                                        <p:cTn id="54" dur="500" fill="hold"/>
                                        <p:tgtEl>
                                          <p:spTgt spid="26"/>
                                        </p:tgtEl>
                                        <p:attrNameLst>
                                          <p:attrName>style.textDecorationUnderline</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iterate type="lt">
                                    <p:tmPct val="0"/>
                                  </p:iterate>
                                  <p:childTnLst>
                                    <p:set>
                                      <p:cBhvr>
                                        <p:cTn id="58" dur="1" fill="hold">
                                          <p:stCondLst>
                                            <p:cond delay="0"/>
                                          </p:stCondLst>
                                        </p:cTn>
                                        <p:tgtEl>
                                          <p:spTgt spid="27"/>
                                        </p:tgtEl>
                                        <p:attrNameLst>
                                          <p:attrName>style.visibility</p:attrName>
                                        </p:attrNameLst>
                                      </p:cBhvr>
                                      <p:to>
                                        <p:strVal val="visible"/>
                                      </p:to>
                                    </p:set>
                                    <p:animEffect transition="in" filter="checkerboard(across)">
                                      <p:cBhvr>
                                        <p:cTn id="59" dur="500"/>
                                        <p:tgtEl>
                                          <p:spTgt spid="27"/>
                                        </p:tgtEl>
                                      </p:cBhvr>
                                    </p:animEffect>
                                  </p:childTnLst>
                                </p:cTn>
                              </p:par>
                              <p:par>
                                <p:cTn id="60" presetID="18" presetClass="emph" presetSubtype="0" fill="hold" grpId="1" nodeType="withEffect">
                                  <p:stCondLst>
                                    <p:cond delay="0"/>
                                  </p:stCondLst>
                                  <p:iterate type="lt">
                                    <p:tmPct val="4000"/>
                                  </p:iterate>
                                  <p:childTnLst>
                                    <p:set>
                                      <p:cBhvr override="childStyle">
                                        <p:cTn id="61" dur="500" fill="hold"/>
                                        <p:tgtEl>
                                          <p:spTgt spid="2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a:noFill/>
        </p:spPr>
        <p:txBody>
          <a:bodyPr vert="horz" lIns="91440" tIns="45720" rIns="91440" bIns="4572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a:solidFill>
                  <a:prstClr val="white"/>
                </a:solidFill>
              </a:rPr>
              <a:t>Analyse de la réponse</a:t>
            </a:r>
          </a:p>
        </p:txBody>
      </p:sp>
      <p:pic>
        <p:nvPicPr>
          <p:cNvPr id="2050" name="Picture 2" descr="C:\Users\Geraldine\Desktop\Capture d'écran 2019-05-12 20.04.20.png"/>
          <p:cNvPicPr>
            <a:picLocks noChangeAspect="1" noChangeArrowheads="1"/>
          </p:cNvPicPr>
          <p:nvPr/>
        </p:nvPicPr>
        <p:blipFill>
          <a:blip r:embed="rId3" cstate="print"/>
          <a:srcRect/>
          <a:stretch>
            <a:fillRect/>
          </a:stretch>
        </p:blipFill>
        <p:spPr bwMode="auto">
          <a:xfrm>
            <a:off x="1907704" y="1484784"/>
            <a:ext cx="5186759" cy="5072555"/>
          </a:xfrm>
          <a:prstGeom prst="rect">
            <a:avLst/>
          </a:prstGeom>
          <a:noFill/>
        </p:spPr>
      </p:pic>
    </p:spTree>
    <p:extLst>
      <p:ext uri="{BB962C8B-B14F-4D97-AF65-F5344CB8AC3E}">
        <p14:creationId xmlns:p14="http://schemas.microsoft.com/office/powerpoint/2010/main" val="28884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a:noFill/>
        </p:spPr>
        <p:txBody>
          <a:bodyPr vert="horz" lIns="91440" tIns="45720" rIns="91440" bIns="4572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a:solidFill>
                  <a:prstClr val="white"/>
                </a:solidFill>
              </a:rPr>
              <a:t>Analyse de la réponse</a:t>
            </a:r>
          </a:p>
        </p:txBody>
      </p:sp>
      <p:sp>
        <p:nvSpPr>
          <p:cNvPr id="6" name="Content Placeholder 2"/>
          <p:cNvSpPr txBox="1">
            <a:spLocks/>
          </p:cNvSpPr>
          <p:nvPr/>
        </p:nvSpPr>
        <p:spPr>
          <a:xfrm>
            <a:off x="395536" y="1268760"/>
            <a:ext cx="8229600" cy="5328592"/>
          </a:xfrm>
          <a:prstGeom prst="rect">
            <a:avLst/>
          </a:prstGeom>
          <a:ln>
            <a:solidFill>
              <a:schemeClr val="tx1"/>
            </a:solidFill>
          </a:ln>
        </p:spPr>
        <p:txBody>
          <a:bodyPr vert="horz" lIns="91440" tIns="45720" rIns="91440" bIns="4572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400" b="1" dirty="0">
                <a:solidFill>
                  <a:prstClr val="black"/>
                </a:solidFill>
              </a:rPr>
              <a:t>Analyse</a:t>
            </a:r>
          </a:p>
          <a:p>
            <a:r>
              <a:rPr lang="en-AU" sz="2400" dirty="0" err="1">
                <a:solidFill>
                  <a:prstClr val="black"/>
                </a:solidFill>
              </a:rPr>
              <a:t>C’est</a:t>
            </a:r>
            <a:r>
              <a:rPr lang="en-AU" sz="2400" dirty="0">
                <a:solidFill>
                  <a:prstClr val="black"/>
                </a:solidFill>
              </a:rPr>
              <a:t> un point </a:t>
            </a:r>
            <a:r>
              <a:rPr lang="en-AU" sz="2400" dirty="0" err="1">
                <a:solidFill>
                  <a:prstClr val="black"/>
                </a:solidFill>
              </a:rPr>
              <a:t>clé</a:t>
            </a:r>
            <a:r>
              <a:rPr lang="en-AU" sz="2400" dirty="0">
                <a:solidFill>
                  <a:prstClr val="black"/>
                </a:solidFill>
              </a:rPr>
              <a:t> du </a:t>
            </a:r>
            <a:r>
              <a:rPr lang="en-AU" sz="2400" dirty="0" err="1">
                <a:solidFill>
                  <a:prstClr val="black"/>
                </a:solidFill>
              </a:rPr>
              <a:t>processus</a:t>
            </a:r>
            <a:r>
              <a:rPr lang="en-AU" sz="2400" dirty="0">
                <a:solidFill>
                  <a:prstClr val="black"/>
                </a:solidFill>
              </a:rPr>
              <a:t> pour </a:t>
            </a:r>
            <a:r>
              <a:rPr lang="en-AU" sz="2400" dirty="0" err="1">
                <a:solidFill>
                  <a:prstClr val="black"/>
                </a:solidFill>
              </a:rPr>
              <a:t>déterminer</a:t>
            </a:r>
            <a:r>
              <a:rPr lang="en-AU" sz="2400" dirty="0">
                <a:solidFill>
                  <a:prstClr val="black"/>
                </a:solidFill>
              </a:rPr>
              <a:t> </a:t>
            </a:r>
            <a:r>
              <a:rPr lang="en-AU" sz="2400" dirty="0" err="1">
                <a:solidFill>
                  <a:prstClr val="black"/>
                </a:solidFill>
              </a:rPr>
              <a:t>ce</a:t>
            </a:r>
            <a:r>
              <a:rPr lang="en-AU" sz="2400" dirty="0">
                <a:solidFill>
                  <a:prstClr val="black"/>
                </a:solidFill>
              </a:rPr>
              <a:t> </a:t>
            </a:r>
            <a:r>
              <a:rPr lang="en-AU" sz="2400" dirty="0" err="1">
                <a:solidFill>
                  <a:prstClr val="black"/>
                </a:solidFill>
              </a:rPr>
              <a:t>que</a:t>
            </a:r>
            <a:r>
              <a:rPr lang="en-AU" sz="2400" dirty="0">
                <a:solidFill>
                  <a:prstClr val="black"/>
                </a:solidFill>
              </a:rPr>
              <a:t> le cluster </a:t>
            </a:r>
            <a:r>
              <a:rPr lang="en-AU" sz="2400" dirty="0" err="1">
                <a:solidFill>
                  <a:prstClr val="black"/>
                </a:solidFill>
              </a:rPr>
              <a:t>peut</a:t>
            </a:r>
            <a:r>
              <a:rPr lang="en-AU" sz="2400" dirty="0">
                <a:solidFill>
                  <a:prstClr val="black"/>
                </a:solidFill>
              </a:rPr>
              <a:t> </a:t>
            </a:r>
            <a:r>
              <a:rPr lang="en-AU" sz="2400" dirty="0" err="1">
                <a:solidFill>
                  <a:prstClr val="black"/>
                </a:solidFill>
              </a:rPr>
              <a:t>réellement</a:t>
            </a:r>
            <a:r>
              <a:rPr lang="en-AU" sz="2400" dirty="0">
                <a:solidFill>
                  <a:prstClr val="black"/>
                </a:solidFill>
              </a:rPr>
              <a:t> faire en </a:t>
            </a:r>
            <a:r>
              <a:rPr lang="en-AU" sz="2400" dirty="0" err="1">
                <a:solidFill>
                  <a:prstClr val="black"/>
                </a:solidFill>
              </a:rPr>
              <a:t>termes</a:t>
            </a:r>
            <a:r>
              <a:rPr lang="en-AU" sz="2400" dirty="0">
                <a:solidFill>
                  <a:prstClr val="black"/>
                </a:solidFill>
              </a:rPr>
              <a:t> de </a:t>
            </a:r>
            <a:r>
              <a:rPr lang="en-AU" sz="2400" dirty="0" err="1">
                <a:solidFill>
                  <a:prstClr val="black"/>
                </a:solidFill>
              </a:rPr>
              <a:t>définition</a:t>
            </a:r>
            <a:r>
              <a:rPr lang="en-AU" sz="2400" dirty="0">
                <a:solidFill>
                  <a:prstClr val="black"/>
                </a:solidFill>
              </a:rPr>
              <a:t> des </a:t>
            </a:r>
            <a:r>
              <a:rPr lang="en-AU" sz="2400" dirty="0" err="1">
                <a:solidFill>
                  <a:prstClr val="black"/>
                </a:solidFill>
              </a:rPr>
              <a:t>priorités</a:t>
            </a:r>
            <a:r>
              <a:rPr lang="en-AU" sz="2400" dirty="0">
                <a:solidFill>
                  <a:prstClr val="black"/>
                </a:solidFill>
              </a:rPr>
              <a:t>, de la </a:t>
            </a:r>
            <a:r>
              <a:rPr lang="en-AU" sz="2400" dirty="0" err="1">
                <a:solidFill>
                  <a:prstClr val="black"/>
                </a:solidFill>
              </a:rPr>
              <a:t>cible</a:t>
            </a:r>
            <a:r>
              <a:rPr lang="en-AU" sz="2400" dirty="0">
                <a:solidFill>
                  <a:prstClr val="black"/>
                </a:solidFill>
              </a:rPr>
              <a:t> et de la </a:t>
            </a:r>
            <a:r>
              <a:rPr lang="en-AU" sz="2400" dirty="0" err="1">
                <a:solidFill>
                  <a:prstClr val="black"/>
                </a:solidFill>
              </a:rPr>
              <a:t>portée</a:t>
            </a:r>
            <a:r>
              <a:rPr lang="en-AU" sz="2400" dirty="0">
                <a:solidFill>
                  <a:prstClr val="black"/>
                </a:solidFill>
              </a:rPr>
              <a:t>.</a:t>
            </a:r>
          </a:p>
          <a:p>
            <a:r>
              <a:rPr lang="en-AU" sz="2400" i="1" dirty="0" err="1">
                <a:solidFill>
                  <a:prstClr val="black"/>
                </a:solidFill>
              </a:rPr>
              <a:t>C’est</a:t>
            </a:r>
            <a:r>
              <a:rPr lang="en-AU" sz="2400" i="1" dirty="0">
                <a:solidFill>
                  <a:prstClr val="black"/>
                </a:solidFill>
              </a:rPr>
              <a:t> </a:t>
            </a:r>
            <a:r>
              <a:rPr lang="en-AU" sz="2400" i="1" dirty="0" err="1">
                <a:solidFill>
                  <a:prstClr val="black"/>
                </a:solidFill>
              </a:rPr>
              <a:t>également</a:t>
            </a:r>
            <a:r>
              <a:rPr lang="en-AU" sz="2400" i="1" dirty="0">
                <a:solidFill>
                  <a:prstClr val="black"/>
                </a:solidFill>
              </a:rPr>
              <a:t> un moment critique pour </a:t>
            </a:r>
            <a:r>
              <a:rPr lang="en-AU" sz="2400" i="1" dirty="0" err="1">
                <a:solidFill>
                  <a:prstClr val="black"/>
                </a:solidFill>
              </a:rPr>
              <a:t>définir</a:t>
            </a:r>
            <a:r>
              <a:rPr lang="en-AU" sz="2400" i="1" dirty="0">
                <a:solidFill>
                  <a:prstClr val="black"/>
                </a:solidFill>
              </a:rPr>
              <a:t> la </a:t>
            </a:r>
            <a:r>
              <a:rPr lang="en-AU" sz="2400" i="1" dirty="0" err="1">
                <a:solidFill>
                  <a:prstClr val="black"/>
                </a:solidFill>
              </a:rPr>
              <a:t>stratégie</a:t>
            </a:r>
            <a:r>
              <a:rPr lang="en-AU" sz="2400" i="1" dirty="0">
                <a:solidFill>
                  <a:prstClr val="black"/>
                </a:solidFill>
              </a:rPr>
              <a:t> de </a:t>
            </a:r>
            <a:r>
              <a:rPr lang="en-AU" sz="2400" i="1" dirty="0" err="1">
                <a:solidFill>
                  <a:prstClr val="black"/>
                </a:solidFill>
              </a:rPr>
              <a:t>réponse</a:t>
            </a:r>
            <a:r>
              <a:rPr lang="en-AU" sz="2400" i="1" dirty="0">
                <a:solidFill>
                  <a:prstClr val="black"/>
                </a:solidFill>
              </a:rPr>
              <a:t> la plus </a:t>
            </a:r>
            <a:r>
              <a:rPr lang="en-AU" sz="2400" i="1" dirty="0" err="1">
                <a:solidFill>
                  <a:prstClr val="black"/>
                </a:solidFill>
              </a:rPr>
              <a:t>appropriée</a:t>
            </a:r>
            <a:r>
              <a:rPr lang="en-AU" sz="2400" i="1" dirty="0">
                <a:solidFill>
                  <a:prstClr val="black"/>
                </a:solidFill>
              </a:rPr>
              <a:t> en </a:t>
            </a:r>
            <a:r>
              <a:rPr lang="en-AU" sz="2400" i="1" dirty="0" err="1">
                <a:solidFill>
                  <a:prstClr val="black"/>
                </a:solidFill>
              </a:rPr>
              <a:t>fonction</a:t>
            </a:r>
            <a:r>
              <a:rPr lang="en-AU" sz="2400" i="1" dirty="0">
                <a:solidFill>
                  <a:prstClr val="black"/>
                </a:solidFill>
              </a:rPr>
              <a:t> des </a:t>
            </a:r>
            <a:r>
              <a:rPr lang="en-AU" sz="2400" i="1" dirty="0" err="1">
                <a:solidFill>
                  <a:prstClr val="black"/>
                </a:solidFill>
              </a:rPr>
              <a:t>besoins</a:t>
            </a:r>
            <a:r>
              <a:rPr lang="en-AU" sz="2400" i="1" dirty="0">
                <a:solidFill>
                  <a:prstClr val="black"/>
                </a:solidFill>
              </a:rPr>
              <a:t>, des </a:t>
            </a:r>
            <a:r>
              <a:rPr lang="en-AU" sz="2400" i="1" dirty="0" err="1">
                <a:solidFill>
                  <a:prstClr val="black"/>
                </a:solidFill>
              </a:rPr>
              <a:t>capacités</a:t>
            </a:r>
            <a:r>
              <a:rPr lang="en-AU" sz="2400" i="1" dirty="0">
                <a:solidFill>
                  <a:prstClr val="black"/>
                </a:solidFill>
              </a:rPr>
              <a:t> et des </a:t>
            </a:r>
            <a:r>
              <a:rPr lang="en-AU" sz="2400" i="1" dirty="0" err="1">
                <a:solidFill>
                  <a:prstClr val="black"/>
                </a:solidFill>
              </a:rPr>
              <a:t>ressources</a:t>
            </a:r>
            <a:r>
              <a:rPr lang="en-AU" sz="2400" i="1" dirty="0">
                <a:solidFill>
                  <a:prstClr val="black"/>
                </a:solidFill>
              </a:rPr>
              <a:t>.</a:t>
            </a:r>
          </a:p>
          <a:p>
            <a:r>
              <a:rPr lang="en-AU" sz="2400" i="1" dirty="0">
                <a:solidFill>
                  <a:prstClr val="black"/>
                </a:solidFill>
              </a:rPr>
              <a:t>La </a:t>
            </a:r>
            <a:r>
              <a:rPr lang="en-AU" sz="2400" i="1" dirty="0" err="1">
                <a:solidFill>
                  <a:prstClr val="black"/>
                </a:solidFill>
              </a:rPr>
              <a:t>considération</a:t>
            </a:r>
            <a:r>
              <a:rPr lang="en-AU" sz="2400" i="1" dirty="0">
                <a:solidFill>
                  <a:prstClr val="black"/>
                </a:solidFill>
              </a:rPr>
              <a:t> </a:t>
            </a:r>
            <a:r>
              <a:rPr lang="en-AU" sz="2400" i="1" dirty="0" err="1"/>
              <a:t>primordiale</a:t>
            </a:r>
            <a:r>
              <a:rPr lang="en-AU" sz="2400" i="1" dirty="0"/>
              <a:t> </a:t>
            </a:r>
            <a:r>
              <a:rPr lang="en-AU" sz="2400" i="1" dirty="0" err="1"/>
              <a:t>est</a:t>
            </a:r>
            <a:r>
              <a:rPr lang="en-AU" sz="2400" i="1" dirty="0"/>
              <a:t> de maximiser la </a:t>
            </a:r>
            <a:r>
              <a:rPr lang="en-AU" sz="2400" i="1" dirty="0" err="1"/>
              <a:t>qualité</a:t>
            </a:r>
            <a:r>
              <a:rPr lang="en-AU" sz="2400" i="1" dirty="0"/>
              <a:t> et la </a:t>
            </a:r>
            <a:r>
              <a:rPr lang="en-AU" sz="2400" i="1" dirty="0" err="1"/>
              <a:t>couverture</a:t>
            </a:r>
            <a:r>
              <a:rPr lang="en-AU" sz="2400" i="1" dirty="0"/>
              <a:t>, et de minimiser les  </a:t>
            </a:r>
            <a:r>
              <a:rPr lang="en-AU" sz="2400" i="1" dirty="0" err="1"/>
              <a:t>lacunes</a:t>
            </a:r>
            <a:r>
              <a:rPr lang="en-AU" sz="2400" i="1" dirty="0"/>
              <a:t> et les </a:t>
            </a:r>
            <a:r>
              <a:rPr lang="en-AU" sz="2400" i="1" dirty="0" err="1"/>
              <a:t>doublons</a:t>
            </a:r>
            <a:endParaRPr lang="en-AU" sz="2400" i="1" dirty="0"/>
          </a:p>
          <a:p>
            <a:r>
              <a:rPr lang="en-AU" sz="2400" i="1" dirty="0"/>
              <a:t>Il </a:t>
            </a:r>
            <a:r>
              <a:rPr lang="en-AU" sz="2400" i="1" dirty="0" err="1"/>
              <a:t>est</a:t>
            </a:r>
            <a:r>
              <a:rPr lang="en-AU" sz="2400" i="1" dirty="0"/>
              <a:t> </a:t>
            </a:r>
            <a:r>
              <a:rPr lang="en-AU" sz="2400" i="1" dirty="0" err="1"/>
              <a:t>également</a:t>
            </a:r>
            <a:r>
              <a:rPr lang="en-AU" sz="2400" i="1" dirty="0"/>
              <a:t> </a:t>
            </a:r>
            <a:r>
              <a:rPr lang="en-AU" sz="2400" i="1" dirty="0" err="1"/>
              <a:t>très</a:t>
            </a:r>
            <a:r>
              <a:rPr lang="en-AU" sz="2400" i="1" dirty="0"/>
              <a:t> important </a:t>
            </a:r>
            <a:r>
              <a:rPr lang="en-AU" sz="2400" i="1" dirty="0" err="1"/>
              <a:t>d’examiner</a:t>
            </a:r>
            <a:r>
              <a:rPr lang="en-AU" sz="2400" i="1" dirty="0"/>
              <a:t> comment les </a:t>
            </a:r>
            <a:r>
              <a:rPr lang="en-AU" sz="2400" i="1" dirty="0" err="1"/>
              <a:t>besoins</a:t>
            </a:r>
            <a:r>
              <a:rPr lang="en-AU" sz="2400" i="1" dirty="0"/>
              <a:t> et les </a:t>
            </a:r>
            <a:r>
              <a:rPr lang="en-AU" sz="2400" i="1" dirty="0" err="1"/>
              <a:t>priorités</a:t>
            </a:r>
            <a:r>
              <a:rPr lang="en-AU" sz="2400" i="1" dirty="0"/>
              <a:t> des </a:t>
            </a:r>
            <a:r>
              <a:rPr lang="en-AU" sz="2400" i="1" dirty="0" err="1"/>
              <a:t>personnes</a:t>
            </a:r>
            <a:r>
              <a:rPr lang="en-AU" sz="2400" i="1" dirty="0"/>
              <a:t> </a:t>
            </a:r>
            <a:r>
              <a:rPr lang="en-AU" sz="2400" i="1" dirty="0" err="1"/>
              <a:t>affectées</a:t>
            </a:r>
            <a:r>
              <a:rPr lang="en-AU" sz="2400" i="1" dirty="0"/>
              <a:t> </a:t>
            </a:r>
            <a:r>
              <a:rPr lang="en-AU" sz="2400" i="1" dirty="0" err="1"/>
              <a:t>seront</a:t>
            </a:r>
            <a:r>
              <a:rPr lang="en-AU" sz="2400" i="1" dirty="0"/>
              <a:t> </a:t>
            </a:r>
            <a:r>
              <a:rPr lang="en-AU" sz="2400" i="1" dirty="0" err="1"/>
              <a:t>abordés</a:t>
            </a:r>
            <a:r>
              <a:rPr lang="en-AU" sz="2400" i="1" dirty="0"/>
              <a:t>, </a:t>
            </a:r>
            <a:r>
              <a:rPr lang="en-AU" sz="2400" i="1" dirty="0" err="1"/>
              <a:t>ainsi</a:t>
            </a:r>
            <a:r>
              <a:rPr lang="en-AU" sz="2400" i="1" dirty="0"/>
              <a:t> </a:t>
            </a:r>
            <a:r>
              <a:rPr lang="en-AU" sz="2400" i="1" dirty="0" err="1"/>
              <a:t>que</a:t>
            </a:r>
            <a:r>
              <a:rPr lang="en-AU" sz="2400" i="1" dirty="0"/>
              <a:t> la protection, </a:t>
            </a:r>
            <a:r>
              <a:rPr lang="en-AU" sz="2400" i="1" dirty="0" err="1"/>
              <a:t>l’égalité</a:t>
            </a:r>
            <a:r>
              <a:rPr lang="en-AU" sz="2400" i="1" dirty="0"/>
              <a:t> des sexes et </a:t>
            </a:r>
            <a:r>
              <a:rPr lang="en-AU" sz="2400" i="1" dirty="0" err="1"/>
              <a:t>autres</a:t>
            </a:r>
            <a:r>
              <a:rPr lang="en-AU" sz="2400" i="1" dirty="0"/>
              <a:t> questions </a:t>
            </a:r>
            <a:r>
              <a:rPr lang="en-AU" sz="2400" i="1" dirty="0" err="1"/>
              <a:t>transversales</a:t>
            </a:r>
            <a:endParaRPr lang="en-AU" sz="2400" i="1" dirty="0"/>
          </a:p>
          <a:p>
            <a:r>
              <a:rPr lang="en-AU" sz="2400" i="1" dirty="0" err="1"/>
              <a:t>Chaque</a:t>
            </a:r>
            <a:r>
              <a:rPr lang="en-AU" sz="2400" i="1" dirty="0"/>
              <a:t> </a:t>
            </a:r>
            <a:r>
              <a:rPr lang="en-AU" sz="2400" i="1" dirty="0" err="1"/>
              <a:t>fois</a:t>
            </a:r>
            <a:r>
              <a:rPr lang="en-AU" sz="2400" i="1" dirty="0"/>
              <a:t> </a:t>
            </a:r>
            <a:r>
              <a:rPr lang="en-AU" sz="2400" i="1" dirty="0" err="1"/>
              <a:t>que</a:t>
            </a:r>
            <a:r>
              <a:rPr lang="en-AU" sz="2400" i="1" dirty="0"/>
              <a:t> </a:t>
            </a:r>
            <a:r>
              <a:rPr lang="en-AU" sz="2400" i="1" dirty="0" err="1"/>
              <a:t>c'est</a:t>
            </a:r>
            <a:r>
              <a:rPr lang="en-AU" sz="2400" i="1" dirty="0"/>
              <a:t> possible, les clusters </a:t>
            </a:r>
            <a:r>
              <a:rPr lang="en-AU" sz="2400" i="1" dirty="0" err="1"/>
              <a:t>devraient</a:t>
            </a:r>
            <a:r>
              <a:rPr lang="en-AU" sz="2400" i="1" dirty="0"/>
              <a:t> faire </a:t>
            </a:r>
            <a:r>
              <a:rPr lang="en-AU" sz="2400" i="1" dirty="0" err="1"/>
              <a:t>appel</a:t>
            </a:r>
            <a:r>
              <a:rPr lang="en-AU" sz="2400" i="1" dirty="0"/>
              <a:t> aux </a:t>
            </a:r>
            <a:r>
              <a:rPr lang="en-AU" sz="2400" i="1" dirty="0" err="1"/>
              <a:t>acteurs</a:t>
            </a:r>
            <a:r>
              <a:rPr lang="en-AU" sz="2400" i="1" dirty="0"/>
              <a:t> </a:t>
            </a:r>
            <a:r>
              <a:rPr lang="en-AU" sz="2400" i="1" dirty="0" err="1"/>
              <a:t>locaux</a:t>
            </a:r>
            <a:r>
              <a:rPr lang="en-AU" sz="2400" i="1" dirty="0"/>
              <a:t>, aux experts et aux </a:t>
            </a:r>
            <a:r>
              <a:rPr lang="en-AU" sz="2400" i="1" dirty="0" err="1"/>
              <a:t>communautés</a:t>
            </a:r>
            <a:r>
              <a:rPr lang="en-AU" sz="2400" i="1" dirty="0"/>
              <a:t> </a:t>
            </a:r>
            <a:r>
              <a:rPr lang="en-AU" sz="2400" i="1" dirty="0" err="1"/>
              <a:t>elles-mêmes</a:t>
            </a:r>
            <a:r>
              <a:rPr lang="en-AU" sz="2400" i="1" dirty="0"/>
              <a:t> </a:t>
            </a:r>
            <a:r>
              <a:rPr lang="en-AU" sz="2400" i="1" dirty="0">
                <a:solidFill>
                  <a:prstClr val="black"/>
                </a:solidFill>
              </a:rPr>
              <a:t>pour tester et valider les </a:t>
            </a:r>
            <a:r>
              <a:rPr lang="en-AU" sz="2400" i="1" dirty="0" err="1">
                <a:solidFill>
                  <a:prstClr val="black"/>
                </a:solidFill>
              </a:rPr>
              <a:t>hypothèses</a:t>
            </a:r>
            <a:r>
              <a:rPr lang="en-AU" sz="2400" i="1" dirty="0">
                <a:solidFill>
                  <a:prstClr val="black"/>
                </a:solidFill>
              </a:rPr>
              <a:t>.</a:t>
            </a:r>
          </a:p>
          <a:p>
            <a:pPr marL="0" indent="0">
              <a:buFont typeface="Arial" pitchFamily="34" charset="0"/>
              <a:buNone/>
            </a:pPr>
            <a:endParaRPr lang="en-AU" sz="1600" i="1" dirty="0">
              <a:solidFill>
                <a:prstClr val="black"/>
              </a:solidFill>
            </a:endParaRPr>
          </a:p>
        </p:txBody>
      </p:sp>
    </p:spTree>
    <p:extLst>
      <p:ext uri="{BB962C8B-B14F-4D97-AF65-F5344CB8AC3E}">
        <p14:creationId xmlns:p14="http://schemas.microsoft.com/office/powerpoint/2010/main" val="2776453772"/>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_dlc_DocId xmlns="5858627f-d058-4b92-9b52-677b5fd7d454">EMOPSGCCU-1435067120-27957</_dlc_DocId>
    <TaxCatchAll xmlns="ca283e0b-db31-4043-a2ef-b80661bf084a">
      <Value>3</Value>
    </TaxCatchAll>
    <_dlc_DocIdUrl xmlns="5858627f-d058-4b92-9b52-677b5fd7d454">
      <Url>https://unicef.sharepoint.com/teams/EMOPS-GCCU/_layouts/15/DocIdRedir.aspx?ID=EMOPSGCCU-1435067120-27957</Url>
      <Description>EMOPSGCCU-1435067120-27957</Description>
    </_dlc_DocIdUrl>
    <ContentLanguage xmlns="ca283e0b-db31-4043-a2ef-b80661bf084a">English</ContentLanguage>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documentManagement>
</p:propertie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2F8DBD1C-6EAF-460E-9E0E-E0FFD975A08E}"/>
</file>

<file path=customXml/itemProps2.xml><?xml version="1.0" encoding="utf-8"?>
<ds:datastoreItem xmlns:ds="http://schemas.openxmlformats.org/officeDocument/2006/customXml" ds:itemID="{374D551C-87E1-4AE5-94E3-DC29EB842DA0}"/>
</file>

<file path=customXml/itemProps3.xml><?xml version="1.0" encoding="utf-8"?>
<ds:datastoreItem xmlns:ds="http://schemas.openxmlformats.org/officeDocument/2006/customXml" ds:itemID="{1927AE18-8281-4ECF-9F12-AC8B31251691}"/>
</file>

<file path=customXml/itemProps4.xml><?xml version="1.0" encoding="utf-8"?>
<ds:datastoreItem xmlns:ds="http://schemas.openxmlformats.org/officeDocument/2006/customXml" ds:itemID="{BA784066-0954-4E2D-8801-FAE83C17E894}"/>
</file>

<file path=customXml/itemProps5.xml><?xml version="1.0" encoding="utf-8"?>
<ds:datastoreItem xmlns:ds="http://schemas.openxmlformats.org/officeDocument/2006/customXml" ds:itemID="{7439BD3C-2650-435E-92AB-25E0F832BA38}"/>
</file>

<file path=customXml/itemProps6.xml><?xml version="1.0" encoding="utf-8"?>
<ds:datastoreItem xmlns:ds="http://schemas.openxmlformats.org/officeDocument/2006/customXml" ds:itemID="{D62EB492-BE31-4E24-94C0-3D6596C2426F}"/>
</file>

<file path=docProps/app.xml><?xml version="1.0" encoding="utf-8"?>
<Properties xmlns="http://schemas.openxmlformats.org/officeDocument/2006/extended-properties" xmlns:vt="http://schemas.openxmlformats.org/officeDocument/2006/docPropsVTypes">
  <Template>blank</Template>
  <TotalTime>244</TotalTime>
  <Words>1238</Words>
  <Application>Microsoft Office PowerPoint</Application>
  <PresentationFormat>On-screen Show (4:3)</PresentationFormat>
  <Paragraphs>94</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Century Gothic</vt:lpstr>
      <vt:lpstr>1_Theme1</vt:lpstr>
      <vt:lpstr>2.4 Développement de la stratégie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dc:title>
  <dc:creator>Marion Orchison</dc:creator>
  <cp:lastModifiedBy>Yara Sfeir</cp:lastModifiedBy>
  <cp:revision>42</cp:revision>
  <cp:lastPrinted>2017-10-19T17:07:02Z</cp:lastPrinted>
  <dcterms:created xsi:type="dcterms:W3CDTF">2017-10-17T09:52:25Z</dcterms:created>
  <dcterms:modified xsi:type="dcterms:W3CDTF">2019-09-11T19:43:00Z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_dlc_DocIdItemGuid">
    <vt:lpwstr>01990446-fa91-497e-a4e0-1e98f47d4095</vt:lpwstr>
  </property>
  <property fmtid="{D5CDD505-2E9C-101B-9397-08002B2CF9AE}" pid="5" name="TaxKeyword">
    <vt:lpwstr/>
  </property>
</Properties>
</file>