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Override PartName="/customXml/itemProps6.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67" r:id="rId2"/>
    <p:sldId id="340" r:id="rId3"/>
    <p:sldId id="341" r:id="rId4"/>
    <p:sldId id="1335" r:id="rId5"/>
    <p:sldId id="1336" r:id="rId6"/>
    <p:sldId id="356" r:id="rId7"/>
    <p:sldId id="293" r:id="rId8"/>
    <p:sldId id="374" r:id="rId9"/>
    <p:sldId id="298" r:id="rId10"/>
    <p:sldId id="327" r:id="rId11"/>
    <p:sldId id="278" r:id="rId12"/>
    <p:sldId id="373" r:id="rId13"/>
    <p:sldId id="276" r:id="rId14"/>
    <p:sldId id="288" r:id="rId15"/>
    <p:sldId id="318" r:id="rId16"/>
    <p:sldId id="369" r:id="rId17"/>
    <p:sldId id="314" r:id="rId18"/>
    <p:sldId id="361" r:id="rId19"/>
    <p:sldId id="375" r:id="rId20"/>
    <p:sldId id="359" r:id="rId21"/>
    <p:sldId id="450" r:id="rId2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 Brogan" initials="KB" lastIdx="1" clrIdx="0"/>
  <p:cmAuthor id="1" name="Caro" initials="C" lastIdx="5" clrIdx="1"/>
  <p:cmAuthor id="2" name="Jean Christophe Barbiche" initials="JCB" lastIdx="21" clrIdx="2"/>
  <p:cmAuthor id="3" name="Franck Bouvet" initials="FB" lastIdx="29" clrIdx="3"/>
  <p:cmAuthor id="4" name="Tove Eriksson" initials="TE" lastIdx="5" clrIdx="4"/>
  <p:cmAuthor id="5" name="Tove Eriksson" initials="TE [2]" lastIdx="1" clrIdx="5"/>
  <p:cmAuthor id="6" name="Alexandre Pinel" initials="AP" lastIdx="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61D"/>
    <a:srgbClr val="009900"/>
    <a:srgbClr val="34668C"/>
    <a:srgbClr val="33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04" autoAdjust="0"/>
    <p:restoredTop sz="92829" autoAdjust="0"/>
  </p:normalViewPr>
  <p:slideViewPr>
    <p:cSldViewPr>
      <p:cViewPr varScale="1">
        <p:scale>
          <a:sx n="62" d="100"/>
          <a:sy n="62" d="100"/>
        </p:scale>
        <p:origin x="998" y="5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4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6.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33" Type="http://schemas.openxmlformats.org/officeDocument/2006/relationships/customXml" Target="../customXml/item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32"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61" cy="2691970"/>
          </a:xfrm>
          <a:prstGeom prst="rect">
            <a:avLst/>
          </a:prstGeom>
        </p:spPr>
        <p:txBody>
          <a:bodyPr vert="horz" lIns="178985" tIns="89492" rIns="178985" bIns="89492" rtlCol="0"/>
          <a:lstStyle>
            <a:lvl1pPr algn="l">
              <a:defRPr sz="2300"/>
            </a:lvl1pPr>
          </a:lstStyle>
          <a:p>
            <a:endParaRPr lang="en-US"/>
          </a:p>
        </p:txBody>
      </p:sp>
      <p:sp>
        <p:nvSpPr>
          <p:cNvPr id="3" name="Date Placeholder 2"/>
          <p:cNvSpPr>
            <a:spLocks noGrp="1"/>
          </p:cNvSpPr>
          <p:nvPr>
            <p:ph type="dt" idx="1"/>
          </p:nvPr>
        </p:nvSpPr>
        <p:spPr>
          <a:xfrm>
            <a:off x="3850441" y="1"/>
            <a:ext cx="2945661" cy="2691970"/>
          </a:xfrm>
          <a:prstGeom prst="rect">
            <a:avLst/>
          </a:prstGeom>
        </p:spPr>
        <p:txBody>
          <a:bodyPr vert="horz" lIns="178985" tIns="89492" rIns="178985" bIns="89492" rtlCol="0"/>
          <a:lstStyle>
            <a:lvl1pPr algn="r">
              <a:defRPr sz="2300"/>
            </a:lvl1pPr>
          </a:lstStyle>
          <a:p>
            <a:fld id="{5042C140-C5F6-4CAE-B359-C1184E404266}" type="datetimeFigureOut">
              <a:rPr lang="en-US" smtClean="0"/>
              <a:pPr/>
              <a:t>7/10/2019</a:t>
            </a:fld>
            <a:endParaRPr lang="en-US"/>
          </a:p>
        </p:txBody>
      </p:sp>
      <p:sp>
        <p:nvSpPr>
          <p:cNvPr id="4" name="Slide Image Placeholder 3"/>
          <p:cNvSpPr>
            <a:spLocks noGrp="1" noRot="1" noChangeAspect="1"/>
          </p:cNvSpPr>
          <p:nvPr>
            <p:ph type="sldImg" idx="2"/>
          </p:nvPr>
        </p:nvSpPr>
        <p:spPr>
          <a:xfrm>
            <a:off x="-10061575" y="4037013"/>
            <a:ext cx="26920825" cy="20191412"/>
          </a:xfrm>
          <a:prstGeom prst="rect">
            <a:avLst/>
          </a:prstGeom>
          <a:noFill/>
          <a:ln w="12700">
            <a:solidFill>
              <a:prstClr val="black"/>
            </a:solidFill>
          </a:ln>
        </p:spPr>
        <p:txBody>
          <a:bodyPr vert="horz" lIns="178985" tIns="89492" rIns="178985" bIns="89492" rtlCol="0" anchor="ctr"/>
          <a:lstStyle/>
          <a:p>
            <a:endParaRPr lang="en-US"/>
          </a:p>
        </p:txBody>
      </p:sp>
      <p:sp>
        <p:nvSpPr>
          <p:cNvPr id="5" name="Notes Placeholder 4"/>
          <p:cNvSpPr>
            <a:spLocks noGrp="1"/>
          </p:cNvSpPr>
          <p:nvPr>
            <p:ph type="body" sz="quarter" idx="3"/>
          </p:nvPr>
        </p:nvSpPr>
        <p:spPr>
          <a:xfrm>
            <a:off x="679770" y="25573712"/>
            <a:ext cx="5438140" cy="24227726"/>
          </a:xfrm>
          <a:prstGeom prst="rect">
            <a:avLst/>
          </a:prstGeom>
        </p:spPr>
        <p:txBody>
          <a:bodyPr vert="horz" lIns="178985" tIns="89492" rIns="178985" bIns="8949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51138080"/>
            <a:ext cx="2945661" cy="2691970"/>
          </a:xfrm>
          <a:prstGeom prst="rect">
            <a:avLst/>
          </a:prstGeom>
        </p:spPr>
        <p:txBody>
          <a:bodyPr vert="horz" lIns="178985" tIns="89492" rIns="178985" bIns="89492" rtlCol="0" anchor="b"/>
          <a:lstStyle>
            <a:lvl1pPr algn="l">
              <a:defRPr sz="2300"/>
            </a:lvl1pPr>
          </a:lstStyle>
          <a:p>
            <a:endParaRPr lang="en-US"/>
          </a:p>
        </p:txBody>
      </p:sp>
      <p:sp>
        <p:nvSpPr>
          <p:cNvPr id="7" name="Slide Number Placeholder 6"/>
          <p:cNvSpPr>
            <a:spLocks noGrp="1"/>
          </p:cNvSpPr>
          <p:nvPr>
            <p:ph type="sldNum" sz="quarter" idx="5"/>
          </p:nvPr>
        </p:nvSpPr>
        <p:spPr>
          <a:xfrm>
            <a:off x="3850441" y="51138080"/>
            <a:ext cx="2945661" cy="2691970"/>
          </a:xfrm>
          <a:prstGeom prst="rect">
            <a:avLst/>
          </a:prstGeom>
        </p:spPr>
        <p:txBody>
          <a:bodyPr vert="horz" lIns="178985" tIns="89492" rIns="178985" bIns="89492" rtlCol="0" anchor="b"/>
          <a:lstStyle>
            <a:lvl1pPr algn="r">
              <a:defRPr sz="2300"/>
            </a:lvl1pPr>
          </a:lstStyle>
          <a:p>
            <a:fld id="{6FCEB415-E519-4ADB-B8C8-8826A9E1C558}" type="slidenum">
              <a:rPr lang="en-US" smtClean="0"/>
              <a:pPr/>
              <a:t>‹#›</a:t>
            </a:fld>
            <a:endParaRPr lang="en-US"/>
          </a:p>
        </p:txBody>
      </p:sp>
    </p:spTree>
    <p:extLst>
      <p:ext uri="{BB962C8B-B14F-4D97-AF65-F5344CB8AC3E}">
        <p14:creationId xmlns:p14="http://schemas.microsoft.com/office/powerpoint/2010/main" val="3122700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EB415-E519-4ADB-B8C8-8826A9E1C558}" type="slidenum">
              <a:rPr lang="en-US" smtClean="0"/>
              <a:pPr/>
              <a:t>1</a:t>
            </a:fld>
            <a:endParaRPr lang="en-US"/>
          </a:p>
        </p:txBody>
      </p:sp>
    </p:spTree>
    <p:extLst>
      <p:ext uri="{BB962C8B-B14F-4D97-AF65-F5344CB8AC3E}">
        <p14:creationId xmlns:p14="http://schemas.microsoft.com/office/powerpoint/2010/main" val="3800696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CEB415-E519-4ADB-B8C8-8826A9E1C558}" type="slidenum">
              <a:rPr lang="fr-FR" smtClean="0"/>
              <a:pPr/>
              <a:t>10</a:t>
            </a:fld>
            <a:endParaRPr lang="en-US"/>
          </a:p>
        </p:txBody>
      </p:sp>
    </p:spTree>
    <p:extLst>
      <p:ext uri="{BB962C8B-B14F-4D97-AF65-F5344CB8AC3E}">
        <p14:creationId xmlns:p14="http://schemas.microsoft.com/office/powerpoint/2010/main" val="3062045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8ACFAD4-8FE0-435D-8542-364E06A717F0}" type="slidenum">
              <a:rPr lang="fr-FR" smtClean="0"/>
              <a:pPr/>
              <a:t>11</a:t>
            </a:fld>
            <a:endParaRPr lang="en-US"/>
          </a:p>
        </p:txBody>
      </p:sp>
    </p:spTree>
    <p:extLst>
      <p:ext uri="{BB962C8B-B14F-4D97-AF65-F5344CB8AC3E}">
        <p14:creationId xmlns:p14="http://schemas.microsoft.com/office/powerpoint/2010/main" val="3655084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u="sng" dirty="0"/>
              <a:t>En</a:t>
            </a:r>
            <a:r>
              <a:rPr lang="fr-FR" u="sng" baseline="0" dirty="0"/>
              <a:t> soutien</a:t>
            </a:r>
            <a:r>
              <a:rPr lang="fr-FR" dirty="0"/>
              <a:t> :</a:t>
            </a:r>
          </a:p>
          <a:p>
            <a:r>
              <a:rPr lang="fr-FR" dirty="0"/>
              <a:t>Ceci est un exemple pour montrer que pour traiter la question de l’entéropathie environnementale, les diverses études en cours dans quelques pays visant à évaluer la part du retard de croissance dû à un assainissement médiocre incluent du matériel d’éducation et de communication avec des messages clairs sur les principales interventions en EAH. Pas seulement les messages traditionnels sur l'élimination des selles, le lavage des mains, etc. mais aussi garder le bébé sur un tapis de jeu et le dissuader de manger de la terre.</a:t>
            </a:r>
            <a:endParaRPr lang="en-US" dirty="0"/>
          </a:p>
        </p:txBody>
      </p:sp>
      <p:sp>
        <p:nvSpPr>
          <p:cNvPr id="4" name="Slide Number Placeholder 3"/>
          <p:cNvSpPr>
            <a:spLocks noGrp="1"/>
          </p:cNvSpPr>
          <p:nvPr>
            <p:ph type="sldNum" sz="quarter" idx="10"/>
          </p:nvPr>
        </p:nvSpPr>
        <p:spPr/>
        <p:txBody>
          <a:bodyPr/>
          <a:lstStyle/>
          <a:p>
            <a:fld id="{C09B9CD0-DCF5-4E7D-AC9A-A871D82BDC8D}" type="slidenum">
              <a:rPr lang="fr-FR" smtClean="0"/>
              <a:pPr/>
              <a:t>12</a:t>
            </a:fld>
            <a:endParaRPr lang="en-US"/>
          </a:p>
        </p:txBody>
      </p:sp>
    </p:spTree>
    <p:extLst>
      <p:ext uri="{BB962C8B-B14F-4D97-AF65-F5344CB8AC3E}">
        <p14:creationId xmlns:p14="http://schemas.microsoft.com/office/powerpoint/2010/main" val="1370078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789847">
              <a:defRPr/>
            </a:pPr>
            <a:r>
              <a:rPr lang="fr-FR" sz="2300" u="sng" dirty="0">
                <a:latin typeface="Arial Narrow" pitchFamily="34" charset="0"/>
              </a:rPr>
              <a:t>En</a:t>
            </a:r>
            <a:r>
              <a:rPr lang="fr-FR" sz="2300" u="sng" baseline="0" dirty="0">
                <a:latin typeface="Arial Narrow" pitchFamily="34" charset="0"/>
              </a:rPr>
              <a:t> soutien</a:t>
            </a:r>
            <a:r>
              <a:rPr lang="fr-FR" sz="2300" dirty="0">
                <a:latin typeface="Arial Narrow" pitchFamily="34" charset="0"/>
              </a:rPr>
              <a:t>:</a:t>
            </a:r>
          </a:p>
        </p:txBody>
      </p:sp>
      <p:sp>
        <p:nvSpPr>
          <p:cNvPr id="4" name="Slide Number Placeholder 3"/>
          <p:cNvSpPr>
            <a:spLocks noGrp="1"/>
          </p:cNvSpPr>
          <p:nvPr>
            <p:ph type="sldNum" sz="quarter" idx="10"/>
          </p:nvPr>
        </p:nvSpPr>
        <p:spPr/>
        <p:txBody>
          <a:bodyPr/>
          <a:lstStyle/>
          <a:p>
            <a:fld id="{C09B9CD0-DCF5-4E7D-AC9A-A871D82BDC8D}" type="slidenum">
              <a:rPr lang="fr-FR" smtClean="0"/>
              <a:pPr/>
              <a:t>13</a:t>
            </a:fld>
            <a:endParaRPr lang="en-US"/>
          </a:p>
        </p:txBody>
      </p:sp>
    </p:spTree>
    <p:extLst>
      <p:ext uri="{BB962C8B-B14F-4D97-AF65-F5344CB8AC3E}">
        <p14:creationId xmlns:p14="http://schemas.microsoft.com/office/powerpoint/2010/main" val="4158450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2300" u="sng" dirty="0">
                <a:latin typeface="Arial Narrow" pitchFamily="34" charset="0"/>
              </a:rPr>
              <a:t>En</a:t>
            </a:r>
            <a:r>
              <a:rPr lang="fr-FR" sz="2300" u="sng" baseline="0" dirty="0">
                <a:latin typeface="Arial Narrow" pitchFamily="34" charset="0"/>
              </a:rPr>
              <a:t> soutien</a:t>
            </a:r>
            <a:r>
              <a:rPr lang="fr-FR" sz="2300" dirty="0">
                <a:latin typeface="Arial Narrow" pitchFamily="34" charset="0"/>
              </a:rPr>
              <a:t> :</a:t>
            </a:r>
          </a:p>
          <a:p>
            <a:r>
              <a:rPr lang="fr-FR" sz="2300" dirty="0">
                <a:latin typeface="Arial Narrow" pitchFamily="34" charset="0"/>
              </a:rPr>
              <a:t>Cette diapositive est tirée du cours de nutrition en situation d’urgence CDC / Emory / IMC.</a:t>
            </a:r>
          </a:p>
          <a:p>
            <a:r>
              <a:rPr lang="fr-FR" sz="2300" dirty="0">
                <a:latin typeface="Arial Narrow" pitchFamily="34" charset="0"/>
              </a:rPr>
              <a:t>oui. bien que le budget soit toujours un problème ici. Nécessité de différencier </a:t>
            </a:r>
            <a:r>
              <a:rPr lang="fr-FR" sz="2300" u="sng" dirty="0">
                <a:latin typeface="Arial Narrow" pitchFamily="34" charset="0"/>
              </a:rPr>
              <a:t>un centre de nutrition</a:t>
            </a:r>
            <a:r>
              <a:rPr lang="fr-FR" sz="2300" u="sng" baseline="0" dirty="0">
                <a:latin typeface="Arial Narrow" pitchFamily="34" charset="0"/>
              </a:rPr>
              <a:t> géré</a:t>
            </a:r>
            <a:r>
              <a:rPr lang="fr-FR" sz="2300" dirty="0">
                <a:latin typeface="Arial Narrow" pitchFamily="34" charset="0"/>
              </a:rPr>
              <a:t> par une ONG, </a:t>
            </a:r>
            <a:r>
              <a:rPr lang="fr-FR" sz="2300" u="sng" dirty="0">
                <a:latin typeface="Arial Narrow" pitchFamily="34" charset="0"/>
              </a:rPr>
              <a:t>ou la </a:t>
            </a:r>
            <a:r>
              <a:rPr lang="fr-FR" sz="2300" dirty="0">
                <a:latin typeface="Arial Narrow" pitchFamily="34" charset="0"/>
              </a:rPr>
              <a:t>nutrition intégrée </a:t>
            </a:r>
            <a:r>
              <a:rPr lang="fr-FR" sz="2300" u="sng" dirty="0">
                <a:latin typeface="Arial Narrow" pitchFamily="34" charset="0"/>
              </a:rPr>
              <a:t>dans</a:t>
            </a:r>
            <a:r>
              <a:rPr lang="fr-FR" sz="2300" u="sng" baseline="0" dirty="0">
                <a:latin typeface="Arial Narrow" pitchFamily="34" charset="0"/>
              </a:rPr>
              <a:t> un</a:t>
            </a:r>
            <a:r>
              <a:rPr lang="fr-FR" sz="2300" dirty="0">
                <a:latin typeface="Arial Narrow" pitchFamily="34" charset="0"/>
              </a:rPr>
              <a:t> centre de santé local, car les capacités et le budget sont très différents. </a:t>
            </a:r>
            <a:r>
              <a:rPr lang="fr-FR" sz="2300" u="sng" dirty="0">
                <a:latin typeface="Arial Narrow" pitchFamily="34" charset="0"/>
              </a:rPr>
              <a:t>Si</a:t>
            </a:r>
            <a:r>
              <a:rPr lang="fr-FR" sz="2300" dirty="0">
                <a:latin typeface="Arial Narrow" pitchFamily="34" charset="0"/>
              </a:rPr>
              <a:t> soutien au centre de santé gouvernemental, le plaidoyer auprès du ministère de la santé </a:t>
            </a:r>
            <a:r>
              <a:rPr lang="fr-FR" sz="2300" u="sng" dirty="0">
                <a:solidFill>
                  <a:srgbClr val="FF0000"/>
                </a:solidFill>
                <a:latin typeface="Arial Narrow" pitchFamily="34" charset="0"/>
              </a:rPr>
              <a:t>pour l’EAH dans les </a:t>
            </a:r>
            <a:r>
              <a:rPr lang="fr-FR" sz="2300" u="sng" dirty="0">
                <a:latin typeface="Arial Narrow" pitchFamily="34" charset="0"/>
              </a:rPr>
              <a:t>centres </a:t>
            </a:r>
            <a:r>
              <a:rPr lang="fr-FR" sz="2300" dirty="0">
                <a:latin typeface="Arial Narrow" pitchFamily="34" charset="0"/>
              </a:rPr>
              <a:t>de santé est une priorité.</a:t>
            </a:r>
            <a:endParaRPr lang="en-GB" sz="2300" dirty="0">
              <a:latin typeface="Arial Narrow" pitchFamily="34" charset="0"/>
            </a:endParaRPr>
          </a:p>
        </p:txBody>
      </p:sp>
      <p:sp>
        <p:nvSpPr>
          <p:cNvPr id="4" name="Slide Number Placeholder 3"/>
          <p:cNvSpPr>
            <a:spLocks noGrp="1"/>
          </p:cNvSpPr>
          <p:nvPr>
            <p:ph type="sldNum" sz="quarter" idx="10"/>
          </p:nvPr>
        </p:nvSpPr>
        <p:spPr/>
        <p:txBody>
          <a:bodyPr/>
          <a:lstStyle/>
          <a:p>
            <a:fld id="{C1558FE5-9A40-F04A-B258-1D8127D9E42A}" type="slidenum">
              <a:rPr lang="fr-FR" smtClean="0"/>
              <a:pPr/>
              <a:t>14</a:t>
            </a:fld>
            <a:endParaRPr lang="en-US"/>
          </a:p>
        </p:txBody>
      </p:sp>
    </p:spTree>
    <p:extLst>
      <p:ext uri="{BB962C8B-B14F-4D97-AF65-F5344CB8AC3E}">
        <p14:creationId xmlns:p14="http://schemas.microsoft.com/office/powerpoint/2010/main" val="2768126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a:t>En</a:t>
            </a:r>
            <a:r>
              <a:rPr lang="fr-FR" baseline="0" dirty="0"/>
              <a:t> soutien</a:t>
            </a:r>
            <a:r>
              <a:rPr lang="fr-FR" dirty="0"/>
              <a:t> :</a:t>
            </a:r>
          </a:p>
          <a:p>
            <a:r>
              <a:rPr lang="fr-FR" dirty="0"/>
              <a:t>Adapté de OMS / UNICEF 2015. Eau, assainissement et hygiène dans les établissements de santé: situation dans les pays à revenu faible ou intermédiaire et voie à suivre.</a:t>
            </a:r>
          </a:p>
        </p:txBody>
      </p:sp>
      <p:sp>
        <p:nvSpPr>
          <p:cNvPr id="4" name="Slide Number Placeholder 3"/>
          <p:cNvSpPr>
            <a:spLocks noGrp="1"/>
          </p:cNvSpPr>
          <p:nvPr>
            <p:ph type="sldNum" sz="quarter" idx="10"/>
          </p:nvPr>
        </p:nvSpPr>
        <p:spPr/>
        <p:txBody>
          <a:bodyPr/>
          <a:lstStyle/>
          <a:p>
            <a:fld id="{6FCEB415-E519-4ADB-B8C8-8826A9E1C558}" type="slidenum">
              <a:rPr lang="fr-FR" smtClean="0"/>
              <a:pPr/>
              <a:t>15</a:t>
            </a:fld>
            <a:endParaRPr lang="en-US"/>
          </a:p>
        </p:txBody>
      </p:sp>
    </p:spTree>
    <p:extLst>
      <p:ext uri="{BB962C8B-B14F-4D97-AF65-F5344CB8AC3E}">
        <p14:creationId xmlns:p14="http://schemas.microsoft.com/office/powerpoint/2010/main" val="3629837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CEB415-E519-4ADB-B8C8-8826A9E1C558}" type="slidenum">
              <a:rPr lang="fr-FR" smtClean="0"/>
              <a:pPr/>
              <a:t>16</a:t>
            </a:fld>
            <a:endParaRPr lang="en-US"/>
          </a:p>
        </p:txBody>
      </p:sp>
    </p:spTree>
    <p:extLst>
      <p:ext uri="{BB962C8B-B14F-4D97-AF65-F5344CB8AC3E}">
        <p14:creationId xmlns:p14="http://schemas.microsoft.com/office/powerpoint/2010/main" val="246062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CEB415-E519-4ADB-B8C8-8826A9E1C558}" type="slidenum">
              <a:rPr lang="fr-FR" smtClean="0"/>
              <a:pPr/>
              <a:t>17</a:t>
            </a:fld>
            <a:endParaRPr lang="en-US"/>
          </a:p>
        </p:txBody>
      </p:sp>
    </p:spTree>
    <p:extLst>
      <p:ext uri="{BB962C8B-B14F-4D97-AF65-F5344CB8AC3E}">
        <p14:creationId xmlns:p14="http://schemas.microsoft.com/office/powerpoint/2010/main" val="246062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chemeClr val="tx1"/>
                </a:solidFill>
                <a:effectLst/>
                <a:latin typeface="+mn-lt"/>
                <a:ea typeface="+mn-ea"/>
                <a:cs typeface="+mn-cs"/>
              </a:rPr>
              <a:t>Suivi et évaluation</a:t>
            </a:r>
            <a:endParaRPr lang="en-GB"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Utilisez les diapositives 18 à 19 pour indiquer qu’il est essentiel d'effectuer un suivi et que des indicateurs sont couramment utilisés. Vous pouvez mesurer l'impact des </a:t>
            </a:r>
            <a:r>
              <a:rPr lang="fr-FR" sz="1200" u="sng" kern="1200" dirty="0">
                <a:solidFill>
                  <a:schemeClr val="tx1"/>
                </a:solidFill>
                <a:effectLst/>
                <a:latin typeface="+mn-lt"/>
                <a:ea typeface="+mn-ea"/>
                <a:cs typeface="+mn-cs"/>
              </a:rPr>
              <a:t>activités </a:t>
            </a:r>
            <a:r>
              <a:rPr lang="fr-FR" sz="1200" u="sng" kern="1200" dirty="0">
                <a:solidFill>
                  <a:srgbClr val="FF0000"/>
                </a:solidFill>
                <a:effectLst/>
                <a:latin typeface="+mn-lt"/>
                <a:ea typeface="+mn-ea"/>
                <a:cs typeface="+mn-cs"/>
              </a:rPr>
              <a:t>d’</a:t>
            </a:r>
            <a:r>
              <a:rPr lang="fr-FR" sz="1200" u="sng" kern="1200" dirty="0">
                <a:solidFill>
                  <a:schemeClr val="tx1"/>
                </a:solidFill>
                <a:effectLst/>
                <a:latin typeface="+mn-lt"/>
                <a:ea typeface="+mn-ea"/>
                <a:cs typeface="+mn-cs"/>
              </a:rPr>
              <a:t>EAH sur les résultats en nutrition </a:t>
            </a:r>
            <a:r>
              <a:rPr lang="fr-FR" sz="1200" kern="1200" dirty="0">
                <a:solidFill>
                  <a:schemeClr val="tx1"/>
                </a:solidFill>
                <a:effectLst/>
                <a:latin typeface="+mn-lt"/>
                <a:ea typeface="+mn-ea"/>
                <a:cs typeface="+mn-cs"/>
              </a:rPr>
              <a:t>de cette manière.</a:t>
            </a:r>
            <a:endParaRPr lang="en-GB" dirty="0">
              <a:ea typeface="+mn-ea"/>
              <a:cs typeface="+mn-cs"/>
            </a:endParaRPr>
          </a:p>
        </p:txBody>
      </p:sp>
      <p:sp>
        <p:nvSpPr>
          <p:cNvPr id="4" name="Slide Number Placeholder 3"/>
          <p:cNvSpPr>
            <a:spLocks noGrp="1"/>
          </p:cNvSpPr>
          <p:nvPr>
            <p:ph type="sldNum" sz="quarter" idx="10"/>
          </p:nvPr>
        </p:nvSpPr>
        <p:spPr/>
        <p:txBody>
          <a:bodyPr/>
          <a:lstStyle/>
          <a:p>
            <a:fld id="{C1558FE5-9A40-F04A-B258-1D8127D9E42A}" type="slidenum">
              <a:rPr lang="fr-FR" smtClean="0"/>
              <a:pPr/>
              <a:t>18</a:t>
            </a:fld>
            <a:endParaRPr lang="en-US"/>
          </a:p>
        </p:txBody>
      </p:sp>
    </p:spTree>
    <p:extLst>
      <p:ext uri="{BB962C8B-B14F-4D97-AF65-F5344CB8AC3E}">
        <p14:creationId xmlns:p14="http://schemas.microsoft.com/office/powerpoint/2010/main" val="3824023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Discussion </a:t>
            </a:r>
            <a:r>
              <a:rPr lang="fr-FR" sz="1200" u="sng" kern="1200" dirty="0">
                <a:solidFill>
                  <a:schemeClr val="tx1"/>
                </a:solidFill>
                <a:effectLst/>
                <a:latin typeface="+mn-lt"/>
                <a:ea typeface="+mn-ea"/>
                <a:cs typeface="+mn-cs"/>
              </a:rPr>
              <a:t>et résumé.</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u="sng" kern="1200" dirty="0">
                <a:solidFill>
                  <a:schemeClr val="tx1"/>
                </a:solidFill>
                <a:effectLst/>
                <a:latin typeface="+mn-lt"/>
                <a:ea typeface="+mn-ea"/>
                <a:cs typeface="+mn-cs"/>
              </a:rPr>
              <a:t>Dans les</a:t>
            </a:r>
            <a:r>
              <a:rPr lang="fr-FR" sz="1200" u="sng" kern="1200" baseline="0" dirty="0">
                <a:solidFill>
                  <a:schemeClr val="tx1"/>
                </a:solidFill>
                <a:effectLst/>
                <a:latin typeface="+mn-lt"/>
                <a:ea typeface="+mn-ea"/>
                <a:cs typeface="+mn-cs"/>
              </a:rPr>
              <a:t> m</a:t>
            </a:r>
            <a:r>
              <a:rPr lang="fr-FR" sz="1200" u="sng" kern="1200" dirty="0">
                <a:solidFill>
                  <a:schemeClr val="tx1"/>
                </a:solidFill>
                <a:effectLst/>
                <a:latin typeface="+mn-lt"/>
                <a:ea typeface="+mn-ea"/>
                <a:cs typeface="+mn-cs"/>
              </a:rPr>
              <a:t>essages clés ajoutez </a:t>
            </a:r>
            <a:r>
              <a:rPr lang="fr-FR" sz="1200" kern="1200" dirty="0">
                <a:solidFill>
                  <a:schemeClr val="tx1"/>
                </a:solidFill>
                <a:effectLst/>
                <a:latin typeface="+mn-lt"/>
                <a:ea typeface="+mn-ea"/>
                <a:cs typeface="+mn-cs"/>
              </a:rPr>
              <a:t>le point suivant : les interventions </a:t>
            </a:r>
            <a:r>
              <a:rPr lang="fr-FR" sz="1200" u="sng" kern="1200" dirty="0">
                <a:solidFill>
                  <a:schemeClr val="tx1"/>
                </a:solidFill>
                <a:effectLst/>
                <a:latin typeface="+mn-lt"/>
                <a:ea typeface="+mn-ea"/>
                <a:cs typeface="+mn-cs"/>
              </a:rPr>
              <a:t>en EAH et en</a:t>
            </a:r>
            <a:r>
              <a:rPr lang="fr-FR" sz="1200" u="sng" kern="1200" baseline="0" dirty="0">
                <a:solidFill>
                  <a:schemeClr val="tx1"/>
                </a:solidFill>
                <a:effectLst/>
                <a:latin typeface="+mn-lt"/>
                <a:ea typeface="+mn-ea"/>
                <a:cs typeface="+mn-cs"/>
              </a:rPr>
              <a:t> </a:t>
            </a:r>
            <a:r>
              <a:rPr lang="fr-FR" sz="1200" u="sng" kern="1200" dirty="0">
                <a:solidFill>
                  <a:schemeClr val="tx1"/>
                </a:solidFill>
                <a:effectLst/>
                <a:latin typeface="+mn-lt"/>
                <a:ea typeface="+mn-ea"/>
                <a:cs typeface="+mn-cs"/>
              </a:rPr>
              <a:t>Nutrition </a:t>
            </a:r>
            <a:r>
              <a:rPr lang="fr-FR" sz="1200" kern="1200" dirty="0">
                <a:solidFill>
                  <a:schemeClr val="tx1"/>
                </a:solidFill>
                <a:effectLst/>
                <a:latin typeface="+mn-lt"/>
                <a:ea typeface="+mn-ea"/>
                <a:cs typeface="+mn-cs"/>
              </a:rPr>
              <a:t>utilisent une approche multi-compétences pour la sensibilisation de la communauté et la mobilisation de la communauté : travailleurs communautaires fournissant à la fois des messages sur la nutrition </a:t>
            </a:r>
            <a:r>
              <a:rPr lang="fr-FR" sz="1200" u="sng" kern="1200" dirty="0">
                <a:solidFill>
                  <a:schemeClr val="tx1"/>
                </a:solidFill>
                <a:effectLst/>
                <a:latin typeface="+mn-lt"/>
                <a:ea typeface="+mn-ea"/>
                <a:cs typeface="+mn-cs"/>
              </a:rPr>
              <a:t>et l’EAH </a:t>
            </a:r>
            <a:r>
              <a:rPr lang="fr-FR" sz="1200" kern="1200" dirty="0">
                <a:solidFill>
                  <a:schemeClr val="tx1"/>
                </a:solidFill>
                <a:effectLst/>
                <a:latin typeface="+mn-lt"/>
                <a:ea typeface="+mn-ea"/>
                <a:cs typeface="+mn-cs"/>
              </a:rPr>
              <a:t>(et </a:t>
            </a:r>
            <a:r>
              <a:rPr lang="fr-FR" sz="1200" u="sng" kern="1200" dirty="0">
                <a:solidFill>
                  <a:schemeClr val="tx1"/>
                </a:solidFill>
                <a:effectLst/>
                <a:latin typeface="+mn-lt"/>
                <a:ea typeface="+mn-ea"/>
                <a:cs typeface="+mn-cs"/>
              </a:rPr>
              <a:t>la</a:t>
            </a:r>
            <a:r>
              <a:rPr lang="fr-FR" sz="1200" kern="1200" dirty="0">
                <a:solidFill>
                  <a:schemeClr val="tx1"/>
                </a:solidFill>
                <a:effectLst/>
                <a:latin typeface="+mn-lt"/>
                <a:ea typeface="+mn-ea"/>
                <a:cs typeface="+mn-cs"/>
              </a:rPr>
              <a:t> Santé également). Plutôt que les bénéficiaires aient à traiter avec trois travailleurs communautaires, un de la santé, un de la nutrition et un </a:t>
            </a:r>
            <a:r>
              <a:rPr lang="fr-FR" sz="1200" u="sng" kern="1200" dirty="0">
                <a:solidFill>
                  <a:schemeClr val="tx1"/>
                </a:solidFill>
                <a:effectLst/>
                <a:latin typeface="+mn-lt"/>
                <a:ea typeface="+mn-ea"/>
                <a:cs typeface="+mn-cs"/>
              </a:rPr>
              <a:t>de l'EAH</a:t>
            </a:r>
            <a:r>
              <a:rPr lang="fr-FR"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FCEB415-E519-4ADB-B8C8-8826A9E1C558}" type="slidenum">
              <a:rPr lang="fr-FR" smtClean="0"/>
              <a:pPr/>
              <a:t>20</a:t>
            </a:fld>
            <a:endParaRPr lang="en-US"/>
          </a:p>
        </p:txBody>
      </p:sp>
    </p:spTree>
    <p:extLst>
      <p:ext uri="{BB962C8B-B14F-4D97-AF65-F5344CB8AC3E}">
        <p14:creationId xmlns:p14="http://schemas.microsoft.com/office/powerpoint/2010/main" val="441303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b="1" kern="1200" dirty="0">
                <a:solidFill>
                  <a:schemeClr val="tx1"/>
                </a:solidFill>
                <a:effectLst/>
                <a:latin typeface="+mn-lt"/>
                <a:ea typeface="+mn-ea"/>
                <a:cs typeface="+mn-cs"/>
              </a:rPr>
              <a:t>Introduction</a:t>
            </a:r>
            <a:endParaRPr lang="en-GB"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Présentez les objectifs d'apprentissage. </a:t>
            </a:r>
          </a:p>
          <a:p>
            <a:endParaRPr lang="en-US" b="1" dirty="0"/>
          </a:p>
        </p:txBody>
      </p:sp>
      <p:sp>
        <p:nvSpPr>
          <p:cNvPr id="4" name="Slide Number Placeholder 3"/>
          <p:cNvSpPr>
            <a:spLocks noGrp="1"/>
          </p:cNvSpPr>
          <p:nvPr>
            <p:ph type="sldNum" sz="quarter" idx="10"/>
          </p:nvPr>
        </p:nvSpPr>
        <p:spPr/>
        <p:txBody>
          <a:bodyPr/>
          <a:lstStyle/>
          <a:p>
            <a:fld id="{51A1ACB2-5D97-463E-A8A4-CE2BB76462FF}" type="slidenum">
              <a:rPr lang="fr-FR" smtClean="0"/>
              <a:pPr/>
              <a:t>2</a:t>
            </a:fld>
            <a:endParaRPr lang="en-US"/>
          </a:p>
        </p:txBody>
      </p:sp>
    </p:spTree>
    <p:extLst>
      <p:ext uri="{BB962C8B-B14F-4D97-AF65-F5344CB8AC3E}">
        <p14:creationId xmlns:p14="http://schemas.microsoft.com/office/powerpoint/2010/main" val="4266890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Pour doucement introduire l’EAH , présentez aux participants les images du diagramme F séparées (pré-imprimées ou dessinées par vous-même en fonction du HO). Assurez-vous qu'il n'y a pas de flèches avec les images, mais qu'elles sont séparées. Ne donnez pas plus de 3 minutes aux participants pour compléter cette activité. Si vous avez un grand groupe, vous pouvez le diviser en deux. Consolidez en établissant une interconnexion entre Eau, Assainissement et Santé et en résumant ce qu'est l’EAH. </a:t>
            </a:r>
          </a:p>
          <a:p>
            <a:endParaRPr lang="en-US" dirty="0"/>
          </a:p>
        </p:txBody>
      </p:sp>
      <p:sp>
        <p:nvSpPr>
          <p:cNvPr id="4" name="Slide Number Placeholder 3"/>
          <p:cNvSpPr>
            <a:spLocks noGrp="1"/>
          </p:cNvSpPr>
          <p:nvPr>
            <p:ph type="sldNum" sz="quarter" idx="10"/>
          </p:nvPr>
        </p:nvSpPr>
        <p:spPr/>
        <p:txBody>
          <a:bodyPr/>
          <a:lstStyle/>
          <a:p>
            <a:fld id="{6FCEB415-E519-4ADB-B8C8-8826A9E1C558}" type="slidenum">
              <a:rPr lang="fr-FR"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cs typeface="Calibri"/>
              </a:rPr>
              <a:t>PPT 2.3</a:t>
            </a:r>
          </a:p>
          <a:p>
            <a:pPr defTabSz="1789847">
              <a:defRPr/>
            </a:pPr>
            <a:r>
              <a:rPr lang="fr-FR" dirty="0">
                <a:solidFill>
                  <a:srgbClr val="FF0000"/>
                </a:solidFill>
              </a:rPr>
              <a:t>Remarque: rien trouvé sur les pratiques d'hygiène dans l'IPC</a:t>
            </a:r>
          </a:p>
          <a:p>
            <a:endParaRPr lang="en-US" dirty="0">
              <a:cs typeface="Calibri"/>
            </a:endParaRPr>
          </a:p>
        </p:txBody>
      </p:sp>
      <p:sp>
        <p:nvSpPr>
          <p:cNvPr id="4" name="Slide Number Placeholder 3"/>
          <p:cNvSpPr>
            <a:spLocks noGrp="1"/>
          </p:cNvSpPr>
          <p:nvPr>
            <p:ph type="sldNum" sz="quarter" idx="5"/>
          </p:nvPr>
        </p:nvSpPr>
        <p:spPr/>
        <p:txBody>
          <a:bodyPr/>
          <a:lstStyle/>
          <a:p>
            <a:fld id="{8F7A6FCE-D910-4776-9672-AB98200C3E80}" type="slidenum">
              <a:rPr lang="fr-FR" smtClean="0"/>
              <a:pPr/>
              <a:t>4</a:t>
            </a:fld>
            <a:endParaRPr lang="en-US"/>
          </a:p>
        </p:txBody>
      </p:sp>
    </p:spTree>
    <p:extLst>
      <p:ext uri="{BB962C8B-B14F-4D97-AF65-F5344CB8AC3E}">
        <p14:creationId xmlns:p14="http://schemas.microsoft.com/office/powerpoint/2010/main" val="1780935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cs typeface="Calibri"/>
              </a:rPr>
              <a:t>PPT 2.3</a:t>
            </a:r>
          </a:p>
        </p:txBody>
      </p:sp>
      <p:sp>
        <p:nvSpPr>
          <p:cNvPr id="4" name="Slide Number Placeholder 3"/>
          <p:cNvSpPr>
            <a:spLocks noGrp="1"/>
          </p:cNvSpPr>
          <p:nvPr>
            <p:ph type="sldNum" sz="quarter" idx="5"/>
          </p:nvPr>
        </p:nvSpPr>
        <p:spPr/>
        <p:txBody>
          <a:bodyPr/>
          <a:lstStyle/>
          <a:p>
            <a:fld id="{8F7A6FCE-D910-4776-9672-AB98200C3E80}" type="slidenum">
              <a:rPr lang="fr-FR" smtClean="0"/>
              <a:pPr/>
              <a:t>5</a:t>
            </a:fld>
            <a:endParaRPr lang="en-US"/>
          </a:p>
        </p:txBody>
      </p:sp>
    </p:spTree>
    <p:extLst>
      <p:ext uri="{BB962C8B-B14F-4D97-AF65-F5344CB8AC3E}">
        <p14:creationId xmlns:p14="http://schemas.microsoft.com/office/powerpoint/2010/main" val="4029722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b="1" kern="1200" dirty="0">
                <a:solidFill>
                  <a:schemeClr val="tx1"/>
                </a:solidFill>
                <a:effectLst/>
                <a:latin typeface="+mn-lt"/>
                <a:ea typeface="+mn-ea"/>
                <a:cs typeface="+mn-cs"/>
              </a:rPr>
              <a:t>Impact </a:t>
            </a:r>
            <a:r>
              <a:rPr lang="fr-FR" sz="1200" b="1" u="sng" kern="1200" dirty="0">
                <a:solidFill>
                  <a:schemeClr val="tx1"/>
                </a:solidFill>
                <a:effectLst/>
                <a:latin typeface="+mn-lt"/>
                <a:ea typeface="+mn-ea"/>
                <a:cs typeface="+mn-cs"/>
              </a:rPr>
              <a:t>de l'EAH </a:t>
            </a:r>
            <a:r>
              <a:rPr lang="fr-FR" sz="1200" b="1" kern="1200" dirty="0">
                <a:solidFill>
                  <a:schemeClr val="tx1"/>
                </a:solidFill>
                <a:effectLst/>
                <a:latin typeface="+mn-lt"/>
                <a:ea typeface="+mn-ea"/>
                <a:cs typeface="+mn-cs"/>
              </a:rPr>
              <a:t>sur la nutrition</a:t>
            </a:r>
            <a:endParaRPr lang="en-GB" sz="1200" kern="1200" dirty="0">
              <a:solidFill>
                <a:schemeClr val="tx1"/>
              </a:solidFill>
              <a:effectLst/>
              <a:latin typeface="+mn-lt"/>
              <a:ea typeface="+mn-ea"/>
              <a:cs typeface="+mn-cs"/>
            </a:endParaRPr>
          </a:p>
          <a:p>
            <a:r>
              <a:rPr lang="fr-FR" sz="1200" kern="1200" dirty="0">
                <a:solidFill>
                  <a:schemeClr val="tx1"/>
                </a:solidFill>
                <a:latin typeface="+mn-lt"/>
                <a:ea typeface="+mn-ea"/>
                <a:cs typeface="+mn-cs"/>
              </a:rPr>
              <a:t>Réalisez une activité « </a:t>
            </a:r>
            <a:r>
              <a:rPr lang="fr-FR" sz="1200" kern="1200" dirty="0" err="1">
                <a:solidFill>
                  <a:schemeClr val="tx1"/>
                </a:solidFill>
                <a:latin typeface="+mn-lt"/>
                <a:ea typeface="+mn-ea"/>
                <a:cs typeface="+mn-cs"/>
              </a:rPr>
              <a:t>Think</a:t>
            </a:r>
            <a:r>
              <a:rPr lang="fr-FR" sz="1200" kern="1200" dirty="0">
                <a:solidFill>
                  <a:schemeClr val="tx1"/>
                </a:solidFill>
                <a:latin typeface="+mn-lt"/>
                <a:ea typeface="+mn-ea"/>
                <a:cs typeface="+mn-cs"/>
              </a:rPr>
              <a:t>-Pair-</a:t>
            </a:r>
            <a:r>
              <a:rPr lang="fr-FR" sz="1200" kern="1200" dirty="0" err="1">
                <a:solidFill>
                  <a:schemeClr val="tx1"/>
                </a:solidFill>
                <a:latin typeface="+mn-lt"/>
                <a:ea typeface="+mn-ea"/>
                <a:cs typeface="+mn-cs"/>
              </a:rPr>
              <a:t>Share</a:t>
            </a:r>
            <a:r>
              <a:rPr lang="fr-FR" sz="1200" kern="1200" dirty="0">
                <a:solidFill>
                  <a:schemeClr val="tx1"/>
                </a:solidFill>
                <a:latin typeface="+mn-lt"/>
                <a:ea typeface="+mn-ea"/>
                <a:cs typeface="+mn-cs"/>
              </a:rPr>
              <a:t> » (les participants </a:t>
            </a:r>
            <a:r>
              <a:rPr lang="fr-FR" sz="1200" u="sng" kern="1200" dirty="0">
                <a:solidFill>
                  <a:schemeClr val="tx1"/>
                </a:solidFill>
                <a:latin typeface="+mn-lt"/>
                <a:ea typeface="+mn-ea"/>
                <a:cs typeface="+mn-cs"/>
              </a:rPr>
              <a:t>réfléchissent individuellement puis </a:t>
            </a:r>
            <a:r>
              <a:rPr lang="fr-FR" sz="1200" kern="1200" dirty="0">
                <a:solidFill>
                  <a:schemeClr val="tx1"/>
                </a:solidFill>
                <a:latin typeface="+mn-lt"/>
                <a:ea typeface="+mn-ea"/>
                <a:cs typeface="+mn-cs"/>
              </a:rPr>
              <a:t>à deux avant de partager avec le reste du groupe). Demandez aux participants de réfléchir indépendamment sur l’impact de l’EAH sur la nutrition (il peut y avoir beaucoup de points) et prenez des notes courtes. Après quelques minutes, demandez-leur de se tourner vers la personne à côté d’eux et de discuter de ce qu’ils ont trouvé. Demandez-leur d’écrire chaque idée sur un post-</a:t>
            </a:r>
            <a:r>
              <a:rPr lang="fr-FR" sz="1200" kern="1200" dirty="0" err="1">
                <a:solidFill>
                  <a:schemeClr val="tx1"/>
                </a:solidFill>
                <a:latin typeface="+mn-lt"/>
                <a:ea typeface="+mn-ea"/>
                <a:cs typeface="+mn-cs"/>
              </a:rPr>
              <a:t>it</a:t>
            </a:r>
            <a:r>
              <a:rPr lang="fr-FR" sz="1200" kern="1200" dirty="0">
                <a:solidFill>
                  <a:schemeClr val="tx1"/>
                </a:solidFill>
                <a:latin typeface="+mn-lt"/>
                <a:ea typeface="+mn-ea"/>
                <a:cs typeface="+mn-cs"/>
              </a:rPr>
              <a:t> et de venir les afficher sur un tableau à feuilles mobiles au devant de la salle. Au fur et à mesure qu'ils collent les post-</a:t>
            </a:r>
            <a:r>
              <a:rPr lang="fr-FR" sz="1200" kern="1200" dirty="0" err="1">
                <a:solidFill>
                  <a:schemeClr val="tx1"/>
                </a:solidFill>
                <a:latin typeface="+mn-lt"/>
                <a:ea typeface="+mn-ea"/>
                <a:cs typeface="+mn-cs"/>
              </a:rPr>
              <a:t>it</a:t>
            </a:r>
            <a:r>
              <a:rPr lang="fr-FR" sz="1200" kern="1200" dirty="0">
                <a:solidFill>
                  <a:schemeClr val="tx1"/>
                </a:solidFill>
                <a:latin typeface="+mn-lt"/>
                <a:ea typeface="+mn-ea"/>
                <a:cs typeface="+mn-cs"/>
              </a:rPr>
              <a:t>, encouragez-les à les regrouper par thèmes. Lorsque tout le monde a présenté ses idées, résumez les thèmes et introduisez le cadre sur PPT 6 (Impact </a:t>
            </a:r>
            <a:r>
              <a:rPr lang="fr-FR" sz="1200" u="sng" kern="1200" dirty="0">
                <a:solidFill>
                  <a:schemeClr val="tx1"/>
                </a:solidFill>
                <a:latin typeface="+mn-lt"/>
                <a:ea typeface="+mn-ea"/>
                <a:cs typeface="+mn-cs"/>
              </a:rPr>
              <a:t>de l’EAH sur la nutrition). </a:t>
            </a:r>
            <a:r>
              <a:rPr lang="fr-FR" sz="1200" kern="1200" dirty="0">
                <a:solidFill>
                  <a:schemeClr val="tx1"/>
                </a:solidFill>
                <a:latin typeface="+mn-lt"/>
                <a:ea typeface="+mn-ea"/>
                <a:cs typeface="+mn-cs"/>
              </a:rPr>
              <a:t>Comparez et confrontez en vous inspirant des idées des participants. Des conditions </a:t>
            </a:r>
            <a:r>
              <a:rPr lang="fr-FR" sz="1200" u="sng" kern="1200" dirty="0">
                <a:solidFill>
                  <a:schemeClr val="tx1"/>
                </a:solidFill>
                <a:latin typeface="+mn-lt"/>
                <a:ea typeface="+mn-ea"/>
                <a:cs typeface="+mn-cs"/>
              </a:rPr>
              <a:t>d’EAH </a:t>
            </a:r>
            <a:r>
              <a:rPr lang="fr-FR" sz="1200" kern="1200" dirty="0">
                <a:solidFill>
                  <a:schemeClr val="tx1"/>
                </a:solidFill>
                <a:latin typeface="+mn-lt"/>
                <a:ea typeface="+mn-ea"/>
                <a:cs typeface="+mn-cs"/>
              </a:rPr>
              <a:t>inadéquates facilitent l'ingestion d'agents pathogènes fécaux qui entraînent des diarrhées, des vers intestinaux et un dysfonctionnement </a:t>
            </a:r>
            <a:r>
              <a:rPr lang="fr-FR" sz="1200" u="sng" kern="1200" dirty="0">
                <a:solidFill>
                  <a:schemeClr val="tx1"/>
                </a:solidFill>
                <a:latin typeface="+mn-lt"/>
                <a:ea typeface="+mn-ea"/>
                <a:cs typeface="+mn-cs"/>
              </a:rPr>
              <a:t>entérique environnemental</a:t>
            </a:r>
            <a:r>
              <a:rPr lang="fr-FR" sz="1200" kern="1200" dirty="0">
                <a:solidFill>
                  <a:schemeClr val="tx1"/>
                </a:solidFill>
                <a:latin typeface="+mn-lt"/>
                <a:ea typeface="+mn-ea"/>
                <a:cs typeface="+mn-cs"/>
              </a:rPr>
              <a:t>, les trois principales voies qui mènent des mauvaises </a:t>
            </a:r>
            <a:r>
              <a:rPr lang="fr-FR" sz="1200" u="sng" kern="1200" dirty="0">
                <a:solidFill>
                  <a:schemeClr val="tx1"/>
                </a:solidFill>
                <a:latin typeface="+mn-lt"/>
                <a:ea typeface="+mn-ea"/>
                <a:cs typeface="+mn-cs"/>
              </a:rPr>
              <a:t>conditions d’EAH à une </a:t>
            </a:r>
            <a:r>
              <a:rPr lang="fr-FR" sz="1200" kern="1200" dirty="0">
                <a:solidFill>
                  <a:schemeClr val="tx1"/>
                </a:solidFill>
                <a:latin typeface="+mn-lt"/>
                <a:ea typeface="+mn-ea"/>
                <a:cs typeface="+mn-cs"/>
              </a:rPr>
              <a:t>situation de sous-nutrition. </a:t>
            </a:r>
          </a:p>
        </p:txBody>
      </p:sp>
      <p:sp>
        <p:nvSpPr>
          <p:cNvPr id="4" name="Slide Number Placeholder 3"/>
          <p:cNvSpPr>
            <a:spLocks noGrp="1"/>
          </p:cNvSpPr>
          <p:nvPr>
            <p:ph type="sldNum" sz="quarter" idx="10"/>
          </p:nvPr>
        </p:nvSpPr>
        <p:spPr/>
        <p:txBody>
          <a:bodyPr/>
          <a:lstStyle/>
          <a:p>
            <a:fld id="{6FCEB415-E519-4ADB-B8C8-8826A9E1C558}" type="slidenum">
              <a:rPr lang="fr-FR"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kern="1200" dirty="0">
                <a:solidFill>
                  <a:schemeClr val="tx1"/>
                </a:solidFill>
                <a:latin typeface="+mn-lt"/>
                <a:ea typeface="+mn-ea"/>
                <a:cs typeface="+mn-cs"/>
              </a:rPr>
              <a:t>Demandez maintenant aux participants de revenir vers leurs groupes de deux et de discuter de ce que pourraient être les considérations clés pour l’intégration de l’EAH et de la Nutrition. Au bout de quelques minutes, demandez à chaque groupe de deux de se joindre à un autre groupe de deux et de comparer leurs résultats. Au bout de 5 minutes, demandez-leur de partager avec l’ensemble du groupe et de prendre note de leurs réponses. Assurez-vous que tous les points clés </a:t>
            </a:r>
            <a:r>
              <a:rPr lang="fr-FR" sz="1200" u="sng" kern="1200" dirty="0">
                <a:solidFill>
                  <a:schemeClr val="tx1"/>
                </a:solidFill>
                <a:latin typeface="+mn-lt"/>
                <a:ea typeface="+mn-ea"/>
                <a:cs typeface="+mn-cs"/>
              </a:rPr>
              <a:t>du PPT 7 (</a:t>
            </a:r>
            <a:r>
              <a:rPr lang="fr-FR" sz="1200" kern="1200" dirty="0">
                <a:solidFill>
                  <a:schemeClr val="tx1"/>
                </a:solidFill>
                <a:latin typeface="+mn-lt"/>
                <a:ea typeface="+mn-ea"/>
                <a:cs typeface="+mn-cs"/>
              </a:rPr>
              <a:t>Considérations pour l'intégration </a:t>
            </a:r>
            <a:r>
              <a:rPr lang="fr-FR" sz="1200" u="sng" kern="1200" dirty="0">
                <a:solidFill>
                  <a:schemeClr val="tx1"/>
                </a:solidFill>
                <a:latin typeface="+mn-lt"/>
                <a:ea typeface="+mn-ea"/>
                <a:cs typeface="+mn-cs"/>
              </a:rPr>
              <a:t>de l’EAH et </a:t>
            </a:r>
            <a:r>
              <a:rPr lang="fr-FR" sz="1200" kern="1200" dirty="0">
                <a:solidFill>
                  <a:schemeClr val="tx1"/>
                </a:solidFill>
                <a:latin typeface="+mn-lt"/>
                <a:ea typeface="+mn-ea"/>
                <a:cs typeface="+mn-cs"/>
              </a:rPr>
              <a:t>de la Nutrition) sont couverts. Reportez-vous </a:t>
            </a:r>
            <a:r>
              <a:rPr lang="fr-FR" sz="1200" u="sng" kern="1200" dirty="0">
                <a:solidFill>
                  <a:schemeClr val="tx1"/>
                </a:solidFill>
                <a:latin typeface="+mn-lt"/>
                <a:ea typeface="+mn-ea"/>
                <a:cs typeface="+mn-cs"/>
              </a:rPr>
              <a:t>tout au long de la séance au document </a:t>
            </a:r>
            <a:r>
              <a:rPr lang="fr-FR" sz="1200" kern="1200" dirty="0">
                <a:solidFill>
                  <a:schemeClr val="tx1"/>
                </a:solidFill>
                <a:latin typeface="+mn-lt"/>
                <a:ea typeface="+mn-ea"/>
                <a:cs typeface="+mn-cs"/>
              </a:rPr>
              <a:t>à distribuer HO Exemple 4 Intégration des clusters.</a:t>
            </a:r>
          </a:p>
          <a:p>
            <a:r>
              <a:rPr lang="fr-FR" sz="1200" kern="1200" dirty="0">
                <a:solidFill>
                  <a:schemeClr val="tx1"/>
                </a:solidFill>
                <a:effectLst/>
                <a:latin typeface="+mn-lt"/>
                <a:ea typeface="+mn-ea"/>
                <a:cs typeface="+mn-cs"/>
              </a:rPr>
              <a:t> </a:t>
            </a:r>
          </a:p>
          <a:p>
            <a:pPr lvl="0" fontAlgn="base"/>
            <a:r>
              <a:rPr lang="fr-FR" sz="1200" kern="1200" dirty="0">
                <a:solidFill>
                  <a:schemeClr val="tx1"/>
                </a:solidFill>
                <a:latin typeface="+mn-lt"/>
                <a:ea typeface="+mn-ea"/>
                <a:cs typeface="+mn-cs"/>
              </a:rPr>
              <a:t>L'intégration de l’EAH et </a:t>
            </a:r>
            <a:r>
              <a:rPr lang="fr-FR" sz="1200" u="sng" kern="1200" dirty="0">
                <a:solidFill>
                  <a:schemeClr val="tx1"/>
                </a:solidFill>
                <a:latin typeface="+mn-lt"/>
                <a:ea typeface="+mn-ea"/>
                <a:cs typeface="+mn-cs"/>
              </a:rPr>
              <a:t>de la Nutrition </a:t>
            </a:r>
            <a:r>
              <a:rPr lang="fr-FR" sz="1200" kern="1200" dirty="0">
                <a:solidFill>
                  <a:schemeClr val="tx1"/>
                </a:solidFill>
                <a:latin typeface="+mn-lt"/>
                <a:ea typeface="+mn-ea"/>
                <a:cs typeface="+mn-cs"/>
              </a:rPr>
              <a:t>(Santé) est un outil stratégique permettant d'obtenir de meilleurs résultats</a:t>
            </a:r>
            <a:r>
              <a:rPr lang="fr-FR" sz="1200" kern="1200" baseline="0" dirty="0">
                <a:solidFill>
                  <a:schemeClr val="tx1"/>
                </a:solidFill>
                <a:latin typeface="+mn-lt"/>
                <a:ea typeface="+mn-ea"/>
                <a:cs typeface="+mn-cs"/>
              </a:rPr>
              <a:t> </a:t>
            </a:r>
            <a:r>
              <a:rPr lang="fr-FR" sz="1200" u="none" kern="1200" baseline="0" dirty="0">
                <a:solidFill>
                  <a:schemeClr val="tx1"/>
                </a:solidFill>
                <a:latin typeface="+mn-lt"/>
                <a:ea typeface="+mn-ea"/>
                <a:cs typeface="+mn-cs"/>
              </a:rPr>
              <a:t>nutritionnels</a:t>
            </a:r>
            <a:r>
              <a:rPr lang="fr-FR" sz="1200" kern="1200" dirty="0">
                <a:solidFill>
                  <a:schemeClr val="tx1"/>
                </a:solidFill>
                <a:latin typeface="+mn-lt"/>
                <a:ea typeface="+mn-ea"/>
                <a:cs typeface="+mn-cs"/>
              </a:rPr>
              <a:t> (et de santé).</a:t>
            </a:r>
          </a:p>
          <a:p>
            <a:pPr lvl="0" fontAlgn="base"/>
            <a:r>
              <a:rPr lang="fr-FR" sz="1200" kern="1200" dirty="0">
                <a:solidFill>
                  <a:schemeClr val="tx1"/>
                </a:solidFill>
                <a:latin typeface="+mn-lt"/>
                <a:ea typeface="+mn-ea"/>
                <a:cs typeface="+mn-cs"/>
              </a:rPr>
              <a:t>Il existe de nombreux types et niveaux d'intégration : national, </a:t>
            </a:r>
            <a:r>
              <a:rPr lang="fr-FR" sz="1200" kern="1200" dirty="0" err="1">
                <a:solidFill>
                  <a:schemeClr val="tx1"/>
                </a:solidFill>
                <a:latin typeface="+mn-lt"/>
                <a:ea typeface="+mn-ea"/>
                <a:cs typeface="+mn-cs"/>
              </a:rPr>
              <a:t>infra-national</a:t>
            </a:r>
            <a:r>
              <a:rPr lang="fr-FR" sz="1200" kern="1200" dirty="0">
                <a:solidFill>
                  <a:schemeClr val="tx1"/>
                </a:solidFill>
                <a:latin typeface="+mn-lt"/>
                <a:ea typeface="+mn-ea"/>
                <a:cs typeface="+mn-cs"/>
              </a:rPr>
              <a:t>, entre agences, au sein d'une agence.</a:t>
            </a:r>
          </a:p>
          <a:p>
            <a:pPr lvl="0" fontAlgn="base"/>
            <a:r>
              <a:rPr lang="fr-FR" sz="1200" kern="1200" dirty="0">
                <a:solidFill>
                  <a:schemeClr val="tx1"/>
                </a:solidFill>
                <a:latin typeface="+mn-lt"/>
                <a:ea typeface="+mn-ea"/>
                <a:cs typeface="+mn-cs"/>
              </a:rPr>
              <a:t>Les objectifs, les capacités et l’environnement propice aideront à déterminer le niveau d’intégration approprié.</a:t>
            </a:r>
          </a:p>
          <a:p>
            <a:pPr lvl="0" fontAlgn="base"/>
            <a:endParaRPr lang="fr-FR" sz="1200" kern="1200" dirty="0">
              <a:solidFill>
                <a:schemeClr val="tx1"/>
              </a:solidFill>
              <a:latin typeface="+mn-lt"/>
              <a:ea typeface="+mn-ea"/>
              <a:cs typeface="+mn-cs"/>
            </a:endParaRPr>
          </a:p>
          <a:p>
            <a:r>
              <a:rPr lang="fr-FR" sz="1200" kern="1200" dirty="0">
                <a:solidFill>
                  <a:schemeClr val="tx1"/>
                </a:solidFill>
                <a:effectLst/>
                <a:latin typeface="+mn-lt"/>
                <a:ea typeface="+mn-ea"/>
                <a:cs typeface="+mn-cs"/>
              </a:rPr>
              <a:t>INCORPORER: </a:t>
            </a:r>
            <a:r>
              <a:rPr lang="fr-FR" sz="1200" kern="1200" dirty="0">
                <a:solidFill>
                  <a:schemeClr val="tx1"/>
                </a:solidFill>
                <a:latin typeface="+mn-lt"/>
                <a:ea typeface="+mn-ea"/>
                <a:cs typeface="+mn-cs"/>
              </a:rPr>
              <a:t>les interventions les plus appropriées à inclure </a:t>
            </a:r>
            <a:r>
              <a:rPr lang="fr-FR" sz="1200" u="sng" kern="1200" dirty="0">
                <a:solidFill>
                  <a:schemeClr val="tx1"/>
                </a:solidFill>
                <a:latin typeface="+mn-lt"/>
                <a:ea typeface="+mn-ea"/>
                <a:cs typeface="+mn-cs"/>
              </a:rPr>
              <a:t>dépendront du</a:t>
            </a:r>
            <a:r>
              <a:rPr lang="fr-FR" sz="1200" u="sng" kern="1200" baseline="0" dirty="0">
                <a:solidFill>
                  <a:schemeClr val="tx1"/>
                </a:solidFill>
                <a:latin typeface="+mn-lt"/>
                <a:ea typeface="+mn-ea"/>
                <a:cs typeface="+mn-cs"/>
              </a:rPr>
              <a:t> contexte</a:t>
            </a:r>
            <a:r>
              <a:rPr lang="fr-FR" sz="1200" kern="1200" dirty="0">
                <a:solidFill>
                  <a:schemeClr val="tx1"/>
                </a:solidFill>
                <a:latin typeface="+mn-lt"/>
                <a:ea typeface="+mn-ea"/>
                <a:cs typeface="+mn-cs"/>
              </a:rPr>
              <a:t>. Cependant, dans de nombreux cas, la promotion de pratiques d'hygiène, telles que le lavage des mains au savon est réalisable dans les programmes de nutrition et renforcerait un comportement préventif important en matière de santé. La pleine intégration de l’EAH afin d'améliorer la nutrition des femmes enceintes et allaitantes et une alimentation complémentaire appropriée pourraient être plus </a:t>
            </a:r>
            <a:r>
              <a:rPr lang="fr-FR" sz="1200" u="sng" kern="1200" dirty="0">
                <a:solidFill>
                  <a:schemeClr val="tx1"/>
                </a:solidFill>
                <a:latin typeface="+mn-lt"/>
                <a:ea typeface="+mn-ea"/>
                <a:cs typeface="+mn-cs"/>
              </a:rPr>
              <a:t>attractives</a:t>
            </a:r>
            <a:r>
              <a:rPr lang="fr-FR" sz="1200" kern="1200" dirty="0">
                <a:solidFill>
                  <a:schemeClr val="tx1"/>
                </a:solidFill>
                <a:latin typeface="+mn-lt"/>
                <a:ea typeface="+mn-ea"/>
                <a:cs typeface="+mn-cs"/>
              </a:rPr>
              <a:t> pour une intégration complète aux efforts de l’EAH afin de résoudre les problèmes nécessaires d'hygiène alimentaire, d'hygiène des mains, d'assainissement et de qualité de l'eau, </a:t>
            </a:r>
            <a:r>
              <a:rPr lang="fr-FR" sz="1200" u="sng" kern="1200" dirty="0">
                <a:solidFill>
                  <a:schemeClr val="tx1"/>
                </a:solidFill>
                <a:latin typeface="+mn-lt"/>
                <a:ea typeface="+mn-ea"/>
                <a:cs typeface="+mn-cs"/>
              </a:rPr>
              <a:t>pendant ce temps d'autres </a:t>
            </a:r>
            <a:r>
              <a:rPr lang="fr-FR" sz="1200" kern="1200" dirty="0">
                <a:solidFill>
                  <a:schemeClr val="tx1"/>
                </a:solidFill>
                <a:latin typeface="+mn-lt"/>
                <a:ea typeface="+mn-ea"/>
                <a:cs typeface="+mn-cs"/>
              </a:rPr>
              <a:t>interventions telles que la </a:t>
            </a:r>
            <a:r>
              <a:rPr lang="fr-FR" sz="1200" kern="1200" dirty="0" err="1">
                <a:solidFill>
                  <a:schemeClr val="tx1"/>
                </a:solidFill>
                <a:latin typeface="+mn-lt"/>
                <a:ea typeface="+mn-ea"/>
                <a:cs typeface="+mn-cs"/>
              </a:rPr>
              <a:t>supplémentation</a:t>
            </a:r>
            <a:r>
              <a:rPr lang="fr-FR" sz="1200" kern="1200" dirty="0">
                <a:solidFill>
                  <a:schemeClr val="tx1"/>
                </a:solidFill>
                <a:latin typeface="+mn-lt"/>
                <a:ea typeface="+mn-ea"/>
                <a:cs typeface="+mn-cs"/>
              </a:rPr>
              <a:t> en micronutriments peuvent ne nécessiter qu'une coordination limitée.</a:t>
            </a:r>
            <a:endParaRPr lang="en-US" dirty="0"/>
          </a:p>
        </p:txBody>
      </p:sp>
      <p:sp>
        <p:nvSpPr>
          <p:cNvPr id="4" name="Slide Number Placeholder 3"/>
          <p:cNvSpPr>
            <a:spLocks noGrp="1"/>
          </p:cNvSpPr>
          <p:nvPr>
            <p:ph type="sldNum" sz="quarter" idx="10"/>
          </p:nvPr>
        </p:nvSpPr>
        <p:spPr/>
        <p:txBody>
          <a:bodyPr/>
          <a:lstStyle/>
          <a:p>
            <a:fld id="{6FCEB415-E519-4ADB-B8C8-8826A9E1C558}" type="slidenum">
              <a:rPr lang="fr-FR" smtClean="0"/>
              <a:pPr/>
              <a:t>7</a:t>
            </a:fld>
            <a:endParaRPr lang="en-US"/>
          </a:p>
        </p:txBody>
      </p:sp>
    </p:spTree>
    <p:extLst>
      <p:ext uri="{BB962C8B-B14F-4D97-AF65-F5344CB8AC3E}">
        <p14:creationId xmlns:p14="http://schemas.microsoft.com/office/powerpoint/2010/main" val="3580234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Expliquez que nous allons maintenant examiner le lien entre l’EAH et trois secteurs, afin d’atteindre des résultats en matière de nutrition. Divisez les participants en trois groupes et attribuez-leur un secteur chacun; Nutrition, Santé et Sécurité alimentaire. Demandez-leur de réfléchir à des actions clés pour intégrer :</a:t>
            </a:r>
          </a:p>
          <a:p>
            <a:pPr lvl="0"/>
            <a:r>
              <a:rPr lang="fr-FR" sz="1200" kern="1200" dirty="0">
                <a:solidFill>
                  <a:schemeClr val="tx1"/>
                </a:solidFill>
                <a:effectLst/>
                <a:latin typeface="+mn-lt"/>
                <a:ea typeface="+mn-ea"/>
                <a:cs typeface="+mn-cs"/>
              </a:rPr>
              <a:t>EAH et Nutrition pour des résultats en matière de nutrition</a:t>
            </a:r>
          </a:p>
          <a:p>
            <a:pPr lvl="0"/>
            <a:r>
              <a:rPr lang="fr-FR" sz="1200" kern="1200" dirty="0">
                <a:solidFill>
                  <a:schemeClr val="tx1"/>
                </a:solidFill>
                <a:effectLst/>
                <a:latin typeface="+mn-lt"/>
                <a:ea typeface="+mn-ea"/>
                <a:cs typeface="+mn-cs"/>
              </a:rPr>
              <a:t>EAH et Santé pour des résultats en matière de nutrition</a:t>
            </a:r>
          </a:p>
          <a:p>
            <a:pPr lvl="0"/>
            <a:r>
              <a:rPr lang="fr-FR" sz="1200" kern="1200" dirty="0">
                <a:solidFill>
                  <a:schemeClr val="tx1"/>
                </a:solidFill>
                <a:effectLst/>
                <a:latin typeface="+mn-lt"/>
                <a:ea typeface="+mn-ea"/>
                <a:cs typeface="+mn-cs"/>
              </a:rPr>
              <a:t>EAH et Sécurité alimentaire pour des résultats en matière de nutrition</a:t>
            </a:r>
          </a:p>
          <a:p>
            <a:r>
              <a:rPr lang="fr-FR" sz="1200" kern="1200" dirty="0">
                <a:solidFill>
                  <a:schemeClr val="tx1"/>
                </a:solidFill>
                <a:effectLst/>
                <a:latin typeface="+mn-lt"/>
                <a:ea typeface="+mn-ea"/>
                <a:cs typeface="+mn-cs"/>
              </a:rPr>
              <a:t> </a:t>
            </a:r>
          </a:p>
          <a:p>
            <a:r>
              <a:rPr lang="fr-FR" sz="1200" kern="1200" dirty="0">
                <a:solidFill>
                  <a:schemeClr val="tx1"/>
                </a:solidFill>
                <a:latin typeface="+mn-lt"/>
                <a:ea typeface="+mn-ea"/>
                <a:cs typeface="+mn-cs"/>
              </a:rPr>
              <a:t>Demandez à tous les participants de prendre des notes sur des tableaux à feuilles mobiles. Après 20 minutes, faites un tour des groupes, et marchez entre les différents groupes. Assurez-vous d’inviter d’autres groupes à apporter leur contribution et leur soutien afin de couvrir tous les points des </a:t>
            </a:r>
            <a:r>
              <a:rPr lang="fr-FR" sz="1200" u="sng" kern="1200" dirty="0">
                <a:solidFill>
                  <a:schemeClr val="tx1"/>
                </a:solidFill>
                <a:latin typeface="+mn-lt"/>
                <a:ea typeface="+mn-ea"/>
                <a:cs typeface="+mn-cs"/>
              </a:rPr>
              <a:t>PPT 9</a:t>
            </a:r>
            <a:r>
              <a:rPr lang="fr-FR" sz="1200" kern="1200" dirty="0">
                <a:solidFill>
                  <a:schemeClr val="tx1"/>
                </a:solidFill>
                <a:latin typeface="+mn-lt"/>
                <a:ea typeface="+mn-ea"/>
                <a:cs typeface="+mn-cs"/>
              </a:rPr>
              <a:t> (Intégration de l’EAH et </a:t>
            </a:r>
            <a:r>
              <a:rPr lang="fr-FR" sz="1200" u="sng" kern="1200" dirty="0">
                <a:solidFill>
                  <a:schemeClr val="tx1"/>
                </a:solidFill>
                <a:latin typeface="+mn-lt"/>
                <a:ea typeface="+mn-ea"/>
                <a:cs typeface="+mn-cs"/>
              </a:rPr>
              <a:t>de la Nutrition </a:t>
            </a:r>
            <a:r>
              <a:rPr lang="fr-FR" sz="1200" kern="1200" dirty="0">
                <a:solidFill>
                  <a:schemeClr val="tx1"/>
                </a:solidFill>
                <a:latin typeface="+mn-lt"/>
                <a:ea typeface="+mn-ea"/>
                <a:cs typeface="+mn-cs"/>
              </a:rPr>
              <a:t>pour des résultats en matière de nutrition), </a:t>
            </a:r>
            <a:r>
              <a:rPr lang="fr-FR" sz="1200" u="sng" kern="1200" dirty="0">
                <a:solidFill>
                  <a:schemeClr val="tx1"/>
                </a:solidFill>
                <a:latin typeface="+mn-lt"/>
                <a:ea typeface="+mn-ea"/>
                <a:cs typeface="+mn-cs"/>
              </a:rPr>
              <a:t>10</a:t>
            </a:r>
            <a:r>
              <a:rPr lang="fr-FR" sz="1200" kern="1200" dirty="0">
                <a:solidFill>
                  <a:schemeClr val="tx1"/>
                </a:solidFill>
                <a:latin typeface="+mn-lt"/>
                <a:ea typeface="+mn-ea"/>
                <a:cs typeface="+mn-cs"/>
              </a:rPr>
              <a:t> (Intégration de l’EAH et </a:t>
            </a:r>
            <a:r>
              <a:rPr lang="fr-FR" sz="1200" u="sng" kern="1200" dirty="0">
                <a:solidFill>
                  <a:schemeClr val="tx1"/>
                </a:solidFill>
                <a:latin typeface="+mn-lt"/>
                <a:ea typeface="+mn-ea"/>
                <a:cs typeface="+mn-cs"/>
              </a:rPr>
              <a:t>de la Santé </a:t>
            </a:r>
            <a:r>
              <a:rPr lang="fr-FR" sz="1200" kern="1200" dirty="0">
                <a:solidFill>
                  <a:schemeClr val="tx1"/>
                </a:solidFill>
                <a:latin typeface="+mn-lt"/>
                <a:ea typeface="+mn-ea"/>
                <a:cs typeface="+mn-cs"/>
              </a:rPr>
              <a:t>pour des résultats en matière de nutrition) et </a:t>
            </a:r>
            <a:r>
              <a:rPr lang="fr-FR" sz="1200" u="sng" kern="1200" dirty="0">
                <a:solidFill>
                  <a:schemeClr val="tx1"/>
                </a:solidFill>
                <a:latin typeface="+mn-lt"/>
                <a:ea typeface="+mn-ea"/>
                <a:cs typeface="+mn-cs"/>
              </a:rPr>
              <a:t>16, 17 </a:t>
            </a:r>
            <a:r>
              <a:rPr lang="fr-FR" sz="1200" kern="1200" dirty="0">
                <a:solidFill>
                  <a:schemeClr val="tx1"/>
                </a:solidFill>
                <a:latin typeface="+mn-lt"/>
                <a:ea typeface="+mn-ea"/>
                <a:cs typeface="+mn-cs"/>
              </a:rPr>
              <a:t>(Intégration de l’EAH et </a:t>
            </a:r>
            <a:r>
              <a:rPr lang="fr-FR" sz="1200" u="sng" kern="1200" dirty="0">
                <a:solidFill>
                  <a:schemeClr val="tx1"/>
                </a:solidFill>
                <a:latin typeface="+mn-lt"/>
                <a:ea typeface="+mn-ea"/>
                <a:cs typeface="+mn-cs"/>
              </a:rPr>
              <a:t>du F</a:t>
            </a:r>
            <a:r>
              <a:rPr lang="fr-FR" sz="1200" kern="1200" dirty="0">
                <a:solidFill>
                  <a:schemeClr val="tx1"/>
                </a:solidFill>
                <a:latin typeface="+mn-lt"/>
                <a:ea typeface="+mn-ea"/>
                <a:cs typeface="+mn-cs"/>
              </a:rPr>
              <a:t>SL pour des résultats en matière de nutrition). </a:t>
            </a:r>
            <a:endParaRPr lang="en-GB" dirty="0"/>
          </a:p>
        </p:txBody>
      </p:sp>
      <p:sp>
        <p:nvSpPr>
          <p:cNvPr id="4" name="Slide Number Placeholder 3"/>
          <p:cNvSpPr>
            <a:spLocks noGrp="1"/>
          </p:cNvSpPr>
          <p:nvPr>
            <p:ph type="sldNum" sz="quarter" idx="5"/>
          </p:nvPr>
        </p:nvSpPr>
        <p:spPr/>
        <p:txBody>
          <a:bodyPr/>
          <a:lstStyle/>
          <a:p>
            <a:fld id="{6FCEB415-E519-4ADB-B8C8-8826A9E1C558}" type="slidenum">
              <a:rPr lang="fr-FR" smtClean="0"/>
              <a:pPr/>
              <a:t>8</a:t>
            </a:fld>
            <a:endParaRPr lang="en-US"/>
          </a:p>
        </p:txBody>
      </p:sp>
    </p:spTree>
    <p:extLst>
      <p:ext uri="{BB962C8B-B14F-4D97-AF65-F5344CB8AC3E}">
        <p14:creationId xmlns:p14="http://schemas.microsoft.com/office/powerpoint/2010/main" val="4016725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CEB415-E519-4ADB-B8C8-8826A9E1C558}" type="slidenum">
              <a:rPr lang="fr-FR" smtClean="0"/>
              <a:pPr/>
              <a:t>9</a:t>
            </a:fld>
            <a:endParaRPr lang="en-US"/>
          </a:p>
        </p:txBody>
      </p:sp>
    </p:spTree>
    <p:extLst>
      <p:ext uri="{BB962C8B-B14F-4D97-AF65-F5344CB8AC3E}">
        <p14:creationId xmlns:p14="http://schemas.microsoft.com/office/powerpoint/2010/main" val="746094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748F27-4FD8-4F01-836F-3E50BF262DCF}" type="datetimeFigureOut">
              <a:rPr lang="en-US" smtClean="0"/>
              <a:pPr/>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0ADE-EC02-4180-9E3E-8748F12F2D7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748F27-4FD8-4F01-836F-3E50BF262DCF}" type="datetimeFigureOut">
              <a:rPr lang="en-US" smtClean="0"/>
              <a:pPr/>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0ADE-EC02-4180-9E3E-8748F12F2D7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748F27-4FD8-4F01-836F-3E50BF262DCF}" type="datetimeFigureOut">
              <a:rPr lang="en-US" smtClean="0"/>
              <a:pPr/>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0ADE-EC02-4180-9E3E-8748F12F2D7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748F27-4FD8-4F01-836F-3E50BF262DCF}" type="datetimeFigureOut">
              <a:rPr lang="en-US" smtClean="0"/>
              <a:pPr/>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0ADE-EC02-4180-9E3E-8748F12F2D7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748F27-4FD8-4F01-836F-3E50BF262DCF}" type="datetimeFigureOut">
              <a:rPr lang="en-US" smtClean="0"/>
              <a:pPr/>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0ADE-EC02-4180-9E3E-8748F12F2D7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748F27-4FD8-4F01-836F-3E50BF262DCF}" type="datetimeFigureOut">
              <a:rPr lang="en-US" smtClean="0"/>
              <a:pPr/>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B0ADE-EC02-4180-9E3E-8748F12F2D7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748F27-4FD8-4F01-836F-3E50BF262DCF}" type="datetimeFigureOut">
              <a:rPr lang="en-US" smtClean="0"/>
              <a:pPr/>
              <a:t>7/10/2019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2B0ADE-EC02-4180-9E3E-8748F12F2D7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748F27-4FD8-4F01-836F-3E50BF262DCF}" type="datetimeFigureOut">
              <a:rPr lang="en-US" smtClean="0"/>
              <a:pPr/>
              <a:t>7/10/2019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2B0ADE-EC02-4180-9E3E-8748F12F2D7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748F27-4FD8-4F01-836F-3E50BF262DCF}" type="datetimeFigureOut">
              <a:rPr lang="en-US" smtClean="0"/>
              <a:pPr/>
              <a:t>7/10/2019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2B0ADE-EC02-4180-9E3E-8748F12F2D7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748F27-4FD8-4F01-836F-3E50BF262DCF}" type="datetimeFigureOut">
              <a:rPr lang="en-US" smtClean="0"/>
              <a:pPr/>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B0ADE-EC02-4180-9E3E-8748F12F2D7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748F27-4FD8-4F01-836F-3E50BF262DCF}" type="datetimeFigureOut">
              <a:rPr lang="en-US" smtClean="0"/>
              <a:pPr/>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B0ADE-EC02-4180-9E3E-8748F12F2D7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748F27-4FD8-4F01-836F-3E50BF262DCF}" type="datetimeFigureOut">
              <a:rPr lang="en-US" smtClean="0"/>
              <a:pPr/>
              <a:t>7/10/2019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B0ADE-EC02-4180-9E3E-8748F12F2D7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jpeg"/><Relationship Id="rId7"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6"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p:cNvPicPr>
            <a:picLocks noChangeAspect="1" noChangeArrowheads="1"/>
          </p:cNvPicPr>
          <p:nvPr/>
        </p:nvPicPr>
        <p:blipFill>
          <a:blip r:embed="rId3" cstate="print"/>
          <a:srcRect/>
          <a:stretch>
            <a:fillRect/>
          </a:stretch>
        </p:blipFill>
        <p:spPr bwMode="auto">
          <a:xfrm>
            <a:off x="0" y="0"/>
            <a:ext cx="4286250" cy="1733550"/>
          </a:xfrm>
          <a:prstGeom prst="rect">
            <a:avLst/>
          </a:prstGeom>
          <a:noFill/>
          <a:ln w="9525">
            <a:noFill/>
            <a:miter lim="800000"/>
            <a:headEnd/>
            <a:tailEnd/>
          </a:ln>
        </p:spPr>
      </p:pic>
      <p:pic>
        <p:nvPicPr>
          <p:cNvPr id="135171" name="Picture 3"/>
          <p:cNvPicPr>
            <a:picLocks noChangeAspect="1" noChangeArrowheads="1"/>
          </p:cNvPicPr>
          <p:nvPr/>
        </p:nvPicPr>
        <p:blipFill>
          <a:blip r:embed="rId4" cstate="print"/>
          <a:srcRect/>
          <a:stretch>
            <a:fillRect/>
          </a:stretch>
        </p:blipFill>
        <p:spPr bwMode="auto">
          <a:xfrm>
            <a:off x="4758813" y="0"/>
            <a:ext cx="4385187" cy="1676400"/>
          </a:xfrm>
          <a:prstGeom prst="rect">
            <a:avLst/>
          </a:prstGeom>
          <a:noFill/>
          <a:ln w="9525">
            <a:noFill/>
            <a:miter lim="800000"/>
            <a:headEnd/>
            <a:tailEnd/>
          </a:ln>
        </p:spPr>
      </p:pic>
      <p:sp>
        <p:nvSpPr>
          <p:cNvPr id="9" name="Subtitle 2">
            <a:extLst>
              <a:ext uri="{FF2B5EF4-FFF2-40B4-BE49-F238E27FC236}">
                <a16:creationId xmlns:a16="http://schemas.microsoft.com/office/drawing/2014/main" id="{428C734A-FC6B-4268-8DFA-3C069085685B}"/>
              </a:ext>
            </a:extLst>
          </p:cNvPr>
          <p:cNvSpPr txBox="1">
            <a:spLocks/>
          </p:cNvSpPr>
          <p:nvPr/>
        </p:nvSpPr>
        <p:spPr>
          <a:xfrm>
            <a:off x="1295399" y="3886200"/>
            <a:ext cx="6400800" cy="685800"/>
          </a:xfrm>
          <a:prstGeom prst="rect">
            <a:avLst/>
          </a:prstGeom>
          <a:solidFill>
            <a:srgbClr val="339999"/>
          </a:solidFill>
          <a:effectLst/>
        </p:spPr>
        <p:style>
          <a:lnRef idx="3">
            <a:schemeClr val="lt1"/>
          </a:lnRef>
          <a:fillRef idx="1">
            <a:schemeClr val="accent3"/>
          </a:fillRef>
          <a:effectRef idx="1">
            <a:schemeClr val="accent3"/>
          </a:effectRef>
          <a:fontRef idx="minor">
            <a:schemeClr val="lt1"/>
          </a:fontRef>
        </p:style>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b="1" dirty="0">
                <a:solidFill>
                  <a:schemeClr val="bg1"/>
                </a:solidFill>
              </a:rPr>
              <a:t>Eau, assainissement et hygiène (EAH)</a:t>
            </a:r>
          </a:p>
        </p:txBody>
      </p:sp>
      <p:sp>
        <p:nvSpPr>
          <p:cNvPr id="7" name="Title 1">
            <a:extLst>
              <a:ext uri="{FF2B5EF4-FFF2-40B4-BE49-F238E27FC236}">
                <a16:creationId xmlns:a16="http://schemas.microsoft.com/office/drawing/2014/main" id="{644F1999-FBE4-4565-A72F-56C134F5A47B}"/>
              </a:ext>
            </a:extLst>
          </p:cNvPr>
          <p:cNvSpPr txBox="1">
            <a:spLocks/>
          </p:cNvSpPr>
          <p:nvPr/>
        </p:nvSpPr>
        <p:spPr>
          <a:xfrm>
            <a:off x="685800" y="2130425"/>
            <a:ext cx="7772400" cy="1470025"/>
          </a:xfrm>
          <a:prstGeom prst="rect">
            <a:avLst/>
          </a:prstGeom>
          <a:noFill/>
          <a:effectLst/>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b="1" dirty="0">
                <a:solidFill>
                  <a:schemeClr val="tx1"/>
                </a:solidFill>
              </a:rPr>
              <a:t>Programmation intégrée</a:t>
            </a:r>
          </a:p>
        </p:txBody>
      </p:sp>
      <p:sp>
        <p:nvSpPr>
          <p:cNvPr id="10" name="TextBox 9">
            <a:extLst>
              <a:ext uri="{FF2B5EF4-FFF2-40B4-BE49-F238E27FC236}">
                <a16:creationId xmlns:a16="http://schemas.microsoft.com/office/drawing/2014/main" id="{2288546D-BE13-4473-AB1F-1B1679A7430A}"/>
              </a:ext>
            </a:extLst>
          </p:cNvPr>
          <p:cNvSpPr txBox="1"/>
          <p:nvPr/>
        </p:nvSpPr>
        <p:spPr>
          <a:xfrm>
            <a:off x="6096000" y="320471"/>
            <a:ext cx="3048000" cy="815608"/>
          </a:xfrm>
          <a:prstGeom prst="rect">
            <a:avLst/>
          </a:prstGeom>
          <a:solidFill>
            <a:schemeClr val="bg1"/>
          </a:solidFill>
        </p:spPr>
        <p:txBody>
          <a:bodyPr wrap="square" rtlCol="0">
            <a:spAutoFit/>
          </a:bodyPr>
          <a:lstStyle/>
          <a:p>
            <a:r>
              <a:rPr lang="en-GB" sz="1700" b="1" spc="-50" dirty="0">
                <a:solidFill>
                  <a:schemeClr val="accent5">
                    <a:lumMod val="75000"/>
                  </a:schemeClr>
                </a:solidFill>
                <a:latin typeface="Arial Narrow" panose="020B0606020202030204" pitchFamily="34" charset="0"/>
              </a:rPr>
              <a:t>CLUSTER global pour la </a:t>
            </a:r>
            <a:endParaRPr lang="sr-Latn-RS" sz="1700" b="1" spc="-50" dirty="0">
              <a:solidFill>
                <a:schemeClr val="accent5">
                  <a:lumMod val="75000"/>
                </a:schemeClr>
              </a:solidFill>
              <a:latin typeface="Arial Narrow" panose="020B0606020202030204" pitchFamily="34" charset="0"/>
            </a:endParaRPr>
          </a:p>
          <a:p>
            <a:r>
              <a:rPr lang="en-GB" sz="1700" b="1" spc="-50" dirty="0">
                <a:latin typeface="Arial Narrow" panose="020B0606020202030204" pitchFamily="34" charset="0"/>
              </a:rPr>
              <a:t>SÉCURITÉ ALIMENTAIRE </a:t>
            </a:r>
            <a:endParaRPr lang="en-GB" dirty="0"/>
          </a:p>
          <a:p>
            <a:r>
              <a:rPr lang="fr-FR" sz="1200" i="1" dirty="0">
                <a:latin typeface="Arial Narrow" panose="020B0606020202030204" pitchFamily="34" charset="0"/>
              </a:rPr>
              <a:t>Pour le renforcement de la réponse humanitaire</a:t>
            </a:r>
          </a:p>
        </p:txBody>
      </p:sp>
      <p:sp>
        <p:nvSpPr>
          <p:cNvPr id="11" name="TextBox 10">
            <a:extLst>
              <a:ext uri="{FF2B5EF4-FFF2-40B4-BE49-F238E27FC236}">
                <a16:creationId xmlns:a16="http://schemas.microsoft.com/office/drawing/2014/main" id="{6D167B48-E8EF-46C0-A6BB-AED77A04D22F}"/>
              </a:ext>
            </a:extLst>
          </p:cNvPr>
          <p:cNvSpPr txBox="1"/>
          <p:nvPr/>
        </p:nvSpPr>
        <p:spPr>
          <a:xfrm>
            <a:off x="1600200" y="134060"/>
            <a:ext cx="2821522" cy="1384995"/>
          </a:xfrm>
          <a:prstGeom prst="rect">
            <a:avLst/>
          </a:prstGeom>
          <a:solidFill>
            <a:schemeClr val="bg1"/>
          </a:solidFill>
        </p:spPr>
        <p:txBody>
          <a:bodyPr wrap="square" rtlCol="0">
            <a:spAutoFit/>
          </a:bodyPr>
          <a:lstStyle/>
          <a:p>
            <a:r>
              <a:rPr lang="en-US" sz="2800" dirty="0">
                <a:solidFill>
                  <a:schemeClr val="bg1">
                    <a:lumMod val="50000"/>
                  </a:schemeClr>
                </a:solidFill>
                <a:latin typeface="Arial Rounded MT Bold" panose="020F0704030504030204" pitchFamily="34" charset="0"/>
              </a:rPr>
              <a:t>CLUSTER</a:t>
            </a:r>
            <a:r>
              <a:rPr lang="en-US" sz="2800" dirty="0">
                <a:solidFill>
                  <a:srgbClr val="FF0000"/>
                </a:solidFill>
                <a:latin typeface="Arial Rounded MT Bold" panose="020F0704030504030204" pitchFamily="34" charset="0"/>
              </a:rPr>
              <a:t> </a:t>
            </a:r>
            <a:r>
              <a:rPr lang="en-US" sz="2800" dirty="0">
                <a:solidFill>
                  <a:schemeClr val="bg1">
                    <a:lumMod val="50000"/>
                  </a:schemeClr>
                </a:solidFill>
                <a:latin typeface="Arial Rounded MT Bold" panose="020F0704030504030204" pitchFamily="34" charset="0"/>
              </a:rPr>
              <a:t>global pour la</a:t>
            </a:r>
            <a:endParaRPr lang="sr-Latn-RS" sz="2800" dirty="0">
              <a:solidFill>
                <a:schemeClr val="bg1">
                  <a:lumMod val="50000"/>
                </a:schemeClr>
              </a:solidFill>
              <a:latin typeface="Arial Rounded MT Bold" panose="020F0704030504030204" pitchFamily="34" charset="0"/>
            </a:endParaRPr>
          </a:p>
          <a:p>
            <a:r>
              <a:rPr lang="en-US" sz="2800" b="1" dirty="0">
                <a:solidFill>
                  <a:srgbClr val="92D050"/>
                </a:solidFill>
                <a:latin typeface="Arial Rounded MT Bold" panose="020F0704030504030204" pitchFamily="34" charset="0"/>
              </a:rPr>
              <a:t>NUTRITION</a:t>
            </a:r>
            <a:endParaRPr lang="sr-Latn-RS" sz="2800" b="1" dirty="0">
              <a:solidFill>
                <a:srgbClr val="92D050"/>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6DD87B19-15D1-4AE4-9691-921E8B9D914D}"/>
              </a:ext>
            </a:extLst>
          </p:cNvPr>
          <p:cNvPicPr>
            <a:picLocks noChangeAspect="1"/>
          </p:cNvPicPr>
          <p:nvPr/>
        </p:nvPicPr>
        <p:blipFill>
          <a:blip r:embed="rId5" cstate="print"/>
          <a:stretch>
            <a:fillRect/>
          </a:stretch>
        </p:blipFill>
        <p:spPr>
          <a:xfrm>
            <a:off x="2700336" y="5146879"/>
            <a:ext cx="3590925" cy="13906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fontScale="90000"/>
          </a:bodyPr>
          <a:lstStyle/>
          <a:p>
            <a:r>
              <a:rPr lang="fr-FR" b="1" dirty="0"/>
              <a:t>Intégration de l’EAH et de la Santé pour des résultats en nutrition</a:t>
            </a:r>
          </a:p>
        </p:txBody>
      </p:sp>
      <p:sp>
        <p:nvSpPr>
          <p:cNvPr id="3" name="Content Placeholder 2"/>
          <p:cNvSpPr>
            <a:spLocks noGrp="1"/>
          </p:cNvSpPr>
          <p:nvPr>
            <p:ph idx="1"/>
          </p:nvPr>
        </p:nvSpPr>
        <p:spPr>
          <a:ln>
            <a:noFill/>
          </a:ln>
        </p:spPr>
        <p:txBody>
          <a:bodyPr>
            <a:normAutofit lnSpcReduction="10000"/>
          </a:bodyPr>
          <a:lstStyle/>
          <a:p>
            <a:pPr marL="0" indent="0">
              <a:spcBef>
                <a:spcPts val="0"/>
              </a:spcBef>
              <a:defRPr/>
            </a:pPr>
            <a:r>
              <a:rPr lang="fr-FR" altLang="en-US" dirty="0"/>
              <a:t>La prévalence de maladie peut aider à hiérarchiser les interventions et pourrait donner des indications sur les voies de transmission qui peuvent être bloquées grâces à des interventions en EAH.</a:t>
            </a:r>
          </a:p>
          <a:p>
            <a:pPr marL="0" indent="0">
              <a:spcBef>
                <a:spcPts val="0"/>
              </a:spcBef>
              <a:defRPr/>
            </a:pPr>
            <a:endParaRPr lang="en-GB" altLang="en-US" dirty="0"/>
          </a:p>
          <a:p>
            <a:pPr marL="0" indent="0">
              <a:spcBef>
                <a:spcPts val="0"/>
              </a:spcBef>
              <a:defRPr/>
            </a:pPr>
            <a:r>
              <a:rPr lang="fr-FR" altLang="en-US" dirty="0"/>
              <a:t>La prévention des maladies liées à l’EAH telles que la diarrhée et le paludisme contribuera de manière significative à l'amélioration des résultats en matière de santé et de nutrition.</a:t>
            </a:r>
          </a:p>
          <a:p>
            <a:pPr marL="0" indent="0">
              <a:spcBef>
                <a:spcPts val="0"/>
              </a:spcBef>
              <a:buNone/>
              <a:defRPr/>
            </a:pPr>
            <a:endParaRPr lang="en-GB" altLang="en-US" dirty="0"/>
          </a:p>
          <a:p>
            <a:pPr marL="0" indent="0">
              <a:spcBef>
                <a:spcPts val="0"/>
              </a:spcBef>
              <a:buNone/>
              <a:defRPr/>
            </a:pPr>
            <a:endParaRPr lang="en-GB" altLang="en-US" b="1" dirty="0"/>
          </a:p>
          <a:p>
            <a:pPr marL="0" indent="0">
              <a:spcBef>
                <a:spcPts val="0"/>
              </a:spcBef>
              <a:buNone/>
              <a:defRPr/>
            </a:pPr>
            <a:endParaRPr lang="en-GB" altLang="en-US" b="1" dirty="0"/>
          </a:p>
        </p:txBody>
      </p:sp>
      <p:pic>
        <p:nvPicPr>
          <p:cNvPr id="4" name="Picture 3">
            <a:extLst>
              <a:ext uri="{FF2B5EF4-FFF2-40B4-BE49-F238E27FC236}">
                <a16:creationId xmlns:a16="http://schemas.microsoft.com/office/drawing/2014/main" id="{B144208F-AA42-45D2-9091-DC3D7287D8CF}"/>
              </a:ext>
            </a:extLst>
          </p:cNvPr>
          <p:cNvPicPr>
            <a:picLocks noChangeAspect="1" noChangeArrowheads="1"/>
          </p:cNvPicPr>
          <p:nvPr/>
        </p:nvPicPr>
        <p:blipFill>
          <a:blip r:embed="rId3" cstate="print"/>
          <a:srcRect/>
          <a:stretch>
            <a:fillRect/>
          </a:stretch>
        </p:blipFill>
        <p:spPr bwMode="auto">
          <a:xfrm>
            <a:off x="539543" y="6006737"/>
            <a:ext cx="1916365" cy="775063"/>
          </a:xfrm>
          <a:prstGeom prst="rect">
            <a:avLst/>
          </a:prstGeom>
          <a:noFill/>
          <a:ln w="9525">
            <a:noFill/>
            <a:miter lim="800000"/>
            <a:headEnd/>
            <a:tailEnd/>
          </a:ln>
        </p:spPr>
      </p:pic>
      <p:pic>
        <p:nvPicPr>
          <p:cNvPr id="5" name="Picture 4">
            <a:extLst>
              <a:ext uri="{FF2B5EF4-FFF2-40B4-BE49-F238E27FC236}">
                <a16:creationId xmlns:a16="http://schemas.microsoft.com/office/drawing/2014/main" id="{F62B4193-EED4-4DBB-9790-834F91D20B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2578" y="6248860"/>
            <a:ext cx="2171878" cy="5329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685800"/>
          </a:xfrm>
          <a:ln>
            <a:noFill/>
          </a:ln>
        </p:spPr>
        <p:txBody>
          <a:bodyPr vert="horz" lIns="91440" tIns="45720" rIns="91440" bIns="45720" rtlCol="0" anchor="ctr">
            <a:noAutofit/>
          </a:bodyPr>
          <a:lstStyle/>
          <a:p>
            <a:br>
              <a:rPr lang="fr-FR" sz="3200" b="1" dirty="0">
                <a:ea typeface="+mj-lt"/>
                <a:cs typeface="+mj-lt"/>
              </a:rPr>
            </a:br>
            <a:r>
              <a:rPr lang="fr-FR" sz="3200" b="1" dirty="0"/>
              <a:t>Maladies d'origine hydrique et infestation de vers</a:t>
            </a:r>
            <a:br>
              <a:rPr lang="fr-FR" sz="3200" b="1" dirty="0">
                <a:cs typeface="Calibri"/>
              </a:rPr>
            </a:br>
            <a:endParaRPr lang="en-US" sz="3200" b="1" dirty="0">
              <a:cs typeface="Calibri"/>
            </a:endParaRPr>
          </a:p>
        </p:txBody>
      </p:sp>
      <p:sp>
        <p:nvSpPr>
          <p:cNvPr id="3" name="Content Placeholder 2"/>
          <p:cNvSpPr>
            <a:spLocks noGrp="1"/>
          </p:cNvSpPr>
          <p:nvPr>
            <p:ph idx="4294967295"/>
          </p:nvPr>
        </p:nvSpPr>
        <p:spPr>
          <a:xfrm>
            <a:off x="207818" y="960100"/>
            <a:ext cx="8728364" cy="5638800"/>
          </a:xfrm>
          <a:ln>
            <a:noFill/>
          </a:ln>
        </p:spPr>
        <p:txBody>
          <a:bodyPr>
            <a:normAutofit fontScale="25000" lnSpcReduction="20000"/>
          </a:bodyPr>
          <a:lstStyle/>
          <a:p>
            <a:pPr marL="0">
              <a:spcBef>
                <a:spcPts val="0"/>
              </a:spcBef>
              <a:buNone/>
            </a:pPr>
            <a:r>
              <a:rPr lang="fr-FR" sz="8400" dirty="0"/>
              <a:t>Causées par un mauvais assainissement</a:t>
            </a:r>
          </a:p>
          <a:p>
            <a:pPr marL="0">
              <a:spcBef>
                <a:spcPts val="0"/>
              </a:spcBef>
              <a:buNone/>
            </a:pPr>
            <a:endParaRPr lang="en-US" sz="8400" dirty="0"/>
          </a:p>
          <a:p>
            <a:pPr marL="0">
              <a:spcBef>
                <a:spcPts val="0"/>
              </a:spcBef>
              <a:buNone/>
            </a:pPr>
            <a:r>
              <a:rPr lang="fr-FR" sz="8400" dirty="0"/>
              <a:t>La diarrhée et l’infestation par les vers intestinaux</a:t>
            </a:r>
            <a:br>
              <a:rPr lang="sr-Latn-RS" sz="8400" dirty="0"/>
            </a:br>
            <a:r>
              <a:rPr lang="fr-FR" sz="8400" dirty="0"/>
              <a:t>peuvent</a:t>
            </a:r>
            <a:r>
              <a:rPr lang="sr-Latn-RS" sz="8400" dirty="0"/>
              <a:t> </a:t>
            </a:r>
            <a:r>
              <a:rPr lang="fr-FR" sz="8400" dirty="0"/>
              <a:t>altérer l'état nutritionnel à cause de :</a:t>
            </a:r>
          </a:p>
          <a:p>
            <a:pPr>
              <a:spcBef>
                <a:spcPts val="0"/>
              </a:spcBef>
            </a:pPr>
            <a:r>
              <a:rPr lang="fr-FR" sz="8400" dirty="0"/>
              <a:t>Perte d'appétit,</a:t>
            </a:r>
          </a:p>
          <a:p>
            <a:pPr>
              <a:spcBef>
                <a:spcPts val="0"/>
              </a:spcBef>
            </a:pPr>
            <a:r>
              <a:rPr lang="fr-FR" sz="8400" dirty="0"/>
              <a:t>Mauvaise absorption des nutriments et</a:t>
            </a:r>
          </a:p>
          <a:p>
            <a:pPr>
              <a:spcBef>
                <a:spcPts val="0"/>
              </a:spcBef>
            </a:pPr>
            <a:r>
              <a:rPr lang="fr-FR" sz="8400" dirty="0"/>
              <a:t>Augmentation du métabolisme</a:t>
            </a:r>
          </a:p>
          <a:p>
            <a:pPr>
              <a:spcBef>
                <a:spcPts val="0"/>
              </a:spcBef>
              <a:buNone/>
            </a:pPr>
            <a:endParaRPr lang="en-GB" altLang="en-US" sz="8400" dirty="0"/>
          </a:p>
          <a:p>
            <a:pPr marL="0" indent="0">
              <a:spcBef>
                <a:spcPts val="0"/>
              </a:spcBef>
              <a:buNone/>
            </a:pPr>
            <a:r>
              <a:rPr lang="fr-FR" altLang="en-US" sz="8400" b="1" u="sng" dirty="0"/>
              <a:t>Intervention en EAH</a:t>
            </a:r>
          </a:p>
          <a:p>
            <a:pPr>
              <a:spcBef>
                <a:spcPts val="0"/>
              </a:spcBef>
            </a:pPr>
            <a:r>
              <a:rPr lang="fr-FR" altLang="en-US" sz="8400" dirty="0"/>
              <a:t>Amélioration de l'assainissement (élimination sûre des selles)</a:t>
            </a:r>
            <a:endParaRPr lang="en-GB" altLang="en-US" sz="8400" dirty="0"/>
          </a:p>
          <a:p>
            <a:pPr>
              <a:spcBef>
                <a:spcPts val="0"/>
              </a:spcBef>
            </a:pPr>
            <a:r>
              <a:rPr lang="fr-FR" altLang="en-US" sz="8400" dirty="0"/>
              <a:t>Promotion de l'hygiène (lavage des mains)</a:t>
            </a:r>
          </a:p>
          <a:p>
            <a:pPr>
              <a:spcBef>
                <a:spcPts val="0"/>
              </a:spcBef>
            </a:pPr>
            <a:r>
              <a:rPr lang="fr-FR" sz="8400" dirty="0"/>
              <a:t>Traitement et stockage sûr de l'eau potable</a:t>
            </a:r>
            <a:endParaRPr lang="en-GB" altLang="en-US" sz="8400" dirty="0"/>
          </a:p>
          <a:p>
            <a:pPr>
              <a:spcBef>
                <a:spcPts val="0"/>
              </a:spcBef>
            </a:pPr>
            <a:r>
              <a:rPr lang="fr-FR" altLang="en-US" sz="8400" dirty="0"/>
              <a:t>Approvisionnement en savon</a:t>
            </a:r>
          </a:p>
          <a:p>
            <a:pPr>
              <a:spcBef>
                <a:spcPts val="0"/>
              </a:spcBef>
            </a:pPr>
            <a:r>
              <a:rPr lang="fr-FR" altLang="en-US" sz="8400" dirty="0"/>
              <a:t>Approvisionnement en eau propre</a:t>
            </a:r>
            <a:endParaRPr lang="en-US" sz="8400" dirty="0"/>
          </a:p>
          <a:p>
            <a:pPr>
              <a:spcBef>
                <a:spcPts val="0"/>
              </a:spcBef>
            </a:pPr>
            <a:r>
              <a:rPr lang="fr-FR" sz="8400" dirty="0"/>
              <a:t>Hygiène alimentaire</a:t>
            </a:r>
          </a:p>
          <a:p>
            <a:pPr>
              <a:spcBef>
                <a:spcPts val="0"/>
              </a:spcBef>
            </a:pPr>
            <a:r>
              <a:rPr lang="fr-FR" altLang="en-US" sz="8400" dirty="0"/>
              <a:t>Promotion de l'allaitement exclusif pour les nourrissons de moins de 6 mois</a:t>
            </a:r>
          </a:p>
          <a:p>
            <a:pPr>
              <a:spcBef>
                <a:spcPts val="0"/>
              </a:spcBef>
            </a:pPr>
            <a:r>
              <a:rPr lang="fr-FR" altLang="en-US" sz="8400" dirty="0"/>
              <a:t>Promotion de l'allaitement continu de l'enfant malade</a:t>
            </a:r>
          </a:p>
          <a:p>
            <a:pPr>
              <a:spcBef>
                <a:spcPts val="0"/>
              </a:spcBef>
            </a:pPr>
            <a:r>
              <a:rPr lang="fr-FR" sz="8400" dirty="0"/>
              <a:t>Préparation hygiénique d'aliments complémentaires pour les enfants âgés de six mois et plus afin de réduire le risque de diarrhée, de diarrhée aqueuse aigue et de choléra.</a:t>
            </a:r>
            <a:endParaRPr lang="en-GB" altLang="en-US" sz="8400" dirty="0"/>
          </a:p>
          <a:p>
            <a:pPr>
              <a:spcBef>
                <a:spcPts val="0"/>
              </a:spcBef>
            </a:pPr>
            <a:endParaRPr lang="en-GB" altLang="en-US" sz="5100" dirty="0"/>
          </a:p>
          <a:p>
            <a:pPr marL="0" indent="0">
              <a:spcBef>
                <a:spcPts val="0"/>
              </a:spcBef>
              <a:buNone/>
              <a:defRPr/>
            </a:pPr>
            <a:endParaRPr lang="en-US" sz="3600" dirty="0"/>
          </a:p>
          <a:p>
            <a:pPr marL="0" indent="0">
              <a:spcBef>
                <a:spcPts val="0"/>
              </a:spcBef>
              <a:buNone/>
              <a:defRPr/>
            </a:pPr>
            <a:r>
              <a:rPr lang="fr-FR" sz="3600" dirty="0"/>
              <a:t>, </a:t>
            </a:r>
          </a:p>
          <a:p>
            <a:pPr>
              <a:spcBef>
                <a:spcPts val="0"/>
              </a:spcBef>
            </a:pPr>
            <a:endParaRPr lang="en-US" dirty="0"/>
          </a:p>
        </p:txBody>
      </p:sp>
      <p:pic>
        <p:nvPicPr>
          <p:cNvPr id="7" name="Content Placeholder 4" descr="laterine and tippy tap.jpg"/>
          <p:cNvPicPr>
            <a:picLocks noGrp="1" noChangeAspect="1"/>
          </p:cNvPicPr>
          <p:nvPr>
            <p:ph idx="1"/>
          </p:nvPr>
        </p:nvPicPr>
        <p:blipFill>
          <a:blip r:embed="rId3" cstate="print"/>
          <a:stretch>
            <a:fillRect/>
          </a:stretch>
        </p:blipFill>
        <p:spPr>
          <a:xfrm>
            <a:off x="6189851" y="752764"/>
            <a:ext cx="2746331" cy="2537749"/>
          </a:xfrm>
        </p:spPr>
      </p:pic>
      <p:pic>
        <p:nvPicPr>
          <p:cNvPr id="5" name="Picture 4">
            <a:extLst>
              <a:ext uri="{FF2B5EF4-FFF2-40B4-BE49-F238E27FC236}">
                <a16:creationId xmlns:a16="http://schemas.microsoft.com/office/drawing/2014/main" id="{DB9821DD-340C-4E40-B273-C7DA18D0DCBA}"/>
              </a:ext>
            </a:extLst>
          </p:cNvPr>
          <p:cNvPicPr>
            <a:picLocks noChangeAspect="1" noChangeArrowheads="1"/>
          </p:cNvPicPr>
          <p:nvPr/>
        </p:nvPicPr>
        <p:blipFill>
          <a:blip r:embed="rId4" cstate="print"/>
          <a:srcRect/>
          <a:stretch>
            <a:fillRect/>
          </a:stretch>
        </p:blipFill>
        <p:spPr bwMode="auto">
          <a:xfrm>
            <a:off x="838200" y="6351347"/>
            <a:ext cx="1189913" cy="481253"/>
          </a:xfrm>
          <a:prstGeom prst="rect">
            <a:avLst/>
          </a:prstGeom>
          <a:noFill/>
          <a:ln w="9525">
            <a:noFill/>
            <a:miter lim="800000"/>
            <a:headEnd/>
            <a:tailEnd/>
          </a:ln>
        </p:spPr>
      </p:pic>
      <p:pic>
        <p:nvPicPr>
          <p:cNvPr id="6" name="Picture 5">
            <a:extLst>
              <a:ext uri="{FF2B5EF4-FFF2-40B4-BE49-F238E27FC236}">
                <a16:creationId xmlns:a16="http://schemas.microsoft.com/office/drawing/2014/main" id="{DF0DCF5E-9EA7-481D-9CE3-1E1DD5C0B7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4234" y="6349873"/>
            <a:ext cx="1348566" cy="330914"/>
          </a:xfrm>
          <a:prstGeom prst="rect">
            <a:avLst/>
          </a:prstGeom>
        </p:spPr>
      </p:pic>
    </p:spTree>
    <p:extLst>
      <p:ext uri="{BB962C8B-B14F-4D97-AF65-F5344CB8AC3E}">
        <p14:creationId xmlns:p14="http://schemas.microsoft.com/office/powerpoint/2010/main" val="253513713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1"/>
          <p:cNvSpPr txBox="1">
            <a:spLocks/>
          </p:cNvSpPr>
          <p:nvPr/>
        </p:nvSpPr>
        <p:spPr>
          <a:xfrm>
            <a:off x="685800" y="148353"/>
            <a:ext cx="7772400" cy="649352"/>
          </a:xfrm>
          <a:prstGeom prst="rect">
            <a:avLst/>
          </a:prstGeom>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fr-FR" b="1" dirty="0"/>
              <a:t>EAH bébé</a:t>
            </a:r>
          </a:p>
        </p:txBody>
      </p:sp>
      <p:sp>
        <p:nvSpPr>
          <p:cNvPr id="8" name="TextBox 7"/>
          <p:cNvSpPr txBox="1"/>
          <p:nvPr/>
        </p:nvSpPr>
        <p:spPr>
          <a:xfrm>
            <a:off x="304800" y="6324600"/>
            <a:ext cx="3875532" cy="307777"/>
          </a:xfrm>
          <a:prstGeom prst="rect">
            <a:avLst/>
          </a:prstGeom>
          <a:noFill/>
        </p:spPr>
        <p:txBody>
          <a:bodyPr wrap="square" rtlCol="0">
            <a:spAutoFit/>
          </a:bodyPr>
          <a:lstStyle/>
          <a:p>
            <a:r>
              <a:rPr lang="fr-FR" sz="1400" dirty="0"/>
              <a:t>Semaine mondiale de l'eau de Stockholm 2014</a:t>
            </a:r>
          </a:p>
        </p:txBody>
      </p:sp>
      <p:pic>
        <p:nvPicPr>
          <p:cNvPr id="2" name="Picture 1">
            <a:extLst>
              <a:ext uri="{FF2B5EF4-FFF2-40B4-BE49-F238E27FC236}">
                <a16:creationId xmlns:a16="http://schemas.microsoft.com/office/drawing/2014/main" id="{FC574969-1FB4-4D8D-83BC-26F11B275DCD}"/>
              </a:ext>
            </a:extLst>
          </p:cNvPr>
          <p:cNvPicPr>
            <a:picLocks noChangeAspect="1"/>
          </p:cNvPicPr>
          <p:nvPr/>
        </p:nvPicPr>
        <p:blipFill>
          <a:blip r:embed="rId3" cstate="print"/>
          <a:stretch>
            <a:fillRect/>
          </a:stretch>
        </p:blipFill>
        <p:spPr>
          <a:xfrm>
            <a:off x="457200" y="596120"/>
            <a:ext cx="7772401" cy="5728480"/>
          </a:xfrm>
          <a:prstGeom prst="rect">
            <a:avLst/>
          </a:prstGeom>
        </p:spPr>
      </p:pic>
    </p:spTree>
    <p:extLst>
      <p:ext uri="{BB962C8B-B14F-4D97-AF65-F5344CB8AC3E}">
        <p14:creationId xmlns:p14="http://schemas.microsoft.com/office/powerpoint/2010/main" val="302154319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1"/>
            <a:ext cx="8458199" cy="685799"/>
          </a:xfrm>
          <a:ln>
            <a:noFill/>
          </a:ln>
        </p:spPr>
        <p:txBody>
          <a:bodyPr>
            <a:normAutofit fontScale="90000"/>
          </a:bodyPr>
          <a:lstStyle/>
          <a:p>
            <a:r>
              <a:rPr lang="fr-FR" b="1" dirty="0"/>
              <a:t>Maladies à transmission vectorielle</a:t>
            </a:r>
            <a:endParaRPr lang="en-US" dirty="0"/>
          </a:p>
        </p:txBody>
      </p:sp>
      <p:sp>
        <p:nvSpPr>
          <p:cNvPr id="3" name="Content Placeholder 2"/>
          <p:cNvSpPr>
            <a:spLocks noGrp="1"/>
          </p:cNvSpPr>
          <p:nvPr>
            <p:ph sz="quarter" idx="4294967295"/>
          </p:nvPr>
        </p:nvSpPr>
        <p:spPr>
          <a:xfrm>
            <a:off x="304800" y="1066800"/>
            <a:ext cx="4100715" cy="5562600"/>
          </a:xfrm>
          <a:prstGeom prst="rect">
            <a:avLst/>
          </a:prstGeom>
        </p:spPr>
        <p:txBody>
          <a:bodyPr>
            <a:normAutofit/>
          </a:bodyPr>
          <a:lstStyle/>
          <a:p>
            <a:pPr marL="0" indent="0">
              <a:buNone/>
            </a:pPr>
            <a:r>
              <a:rPr lang="fr-FR" b="1" u="sng" dirty="0"/>
              <a:t>Réponse en EAH:</a:t>
            </a:r>
          </a:p>
          <a:p>
            <a:pPr>
              <a:spcBef>
                <a:spcPts val="0"/>
              </a:spcBef>
            </a:pPr>
            <a:r>
              <a:rPr lang="fr-FR" sz="3100" dirty="0"/>
              <a:t>Drainage (surtout aux points d'eau)</a:t>
            </a:r>
          </a:p>
          <a:p>
            <a:pPr>
              <a:spcBef>
                <a:spcPts val="0"/>
              </a:spcBef>
            </a:pPr>
            <a:r>
              <a:rPr lang="fr-FR" sz="3100" dirty="0"/>
              <a:t>Gestion des déchets</a:t>
            </a:r>
          </a:p>
          <a:p>
            <a:pPr>
              <a:spcBef>
                <a:spcPts val="0"/>
              </a:spcBef>
            </a:pPr>
            <a:r>
              <a:rPr lang="fr-FR" sz="3100" dirty="0"/>
              <a:t>Distributions d’articles non alimentaires</a:t>
            </a:r>
          </a:p>
          <a:p>
            <a:pPr>
              <a:spcBef>
                <a:spcPts val="0"/>
              </a:spcBef>
            </a:pPr>
            <a:r>
              <a:rPr lang="fr-FR" sz="3100" dirty="0"/>
              <a:t>Promotion de l'hygiène</a:t>
            </a:r>
          </a:p>
          <a:p>
            <a:pPr>
              <a:spcBef>
                <a:spcPts val="0"/>
              </a:spcBef>
            </a:pPr>
            <a:r>
              <a:rPr lang="fr-FR" altLang="en-US" sz="3100" dirty="0"/>
              <a:t>Promotion de l'allaitement continu de l'enfant malade</a:t>
            </a:r>
            <a:endParaRPr lang="en-US" sz="3100" dirty="0"/>
          </a:p>
          <a:p>
            <a:pPr>
              <a:spcBef>
                <a:spcPts val="0"/>
              </a:spcBef>
            </a:pPr>
            <a:endParaRPr lang="en-US" dirty="0"/>
          </a:p>
          <a:p>
            <a:pPr marL="0" indent="0">
              <a:buNone/>
            </a:pPr>
            <a:endParaRPr lang="en-US" dirty="0"/>
          </a:p>
          <a:p>
            <a:pPr marL="0" indent="0">
              <a:buNone/>
            </a:pPr>
            <a:endParaRPr lang="en-US" dirty="0"/>
          </a:p>
        </p:txBody>
      </p:sp>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505200"/>
            <a:ext cx="1988344" cy="198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descr="C:\Users\Public\Pictures\IMC\Maban June July 2012\P10109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3581400"/>
            <a:ext cx="2188337" cy="218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0" y="1524000"/>
            <a:ext cx="2033375" cy="198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5800" y="1447800"/>
            <a:ext cx="2158999" cy="1907116"/>
          </a:xfrm>
          <a:prstGeom prst="rect">
            <a:avLst/>
          </a:prstGeom>
        </p:spPr>
      </p:pic>
      <p:pic>
        <p:nvPicPr>
          <p:cNvPr id="9" name="Picture 8">
            <a:extLst>
              <a:ext uri="{FF2B5EF4-FFF2-40B4-BE49-F238E27FC236}">
                <a16:creationId xmlns:a16="http://schemas.microsoft.com/office/drawing/2014/main" id="{3E368F6E-3E9B-4342-8C6D-CBD2AF4D1B61}"/>
              </a:ext>
            </a:extLst>
          </p:cNvPr>
          <p:cNvPicPr>
            <a:picLocks noChangeAspect="1" noChangeArrowheads="1"/>
          </p:cNvPicPr>
          <p:nvPr/>
        </p:nvPicPr>
        <p:blipFill>
          <a:blip r:embed="rId7" cstate="print"/>
          <a:srcRect/>
          <a:stretch>
            <a:fillRect/>
          </a:stretch>
        </p:blipFill>
        <p:spPr bwMode="auto">
          <a:xfrm>
            <a:off x="381000" y="6248400"/>
            <a:ext cx="1916365" cy="775063"/>
          </a:xfrm>
          <a:prstGeom prst="rect">
            <a:avLst/>
          </a:prstGeom>
          <a:noFill/>
          <a:ln w="9525">
            <a:noFill/>
            <a:miter lim="800000"/>
            <a:headEnd/>
            <a:tailEnd/>
          </a:ln>
        </p:spPr>
      </p:pic>
      <p:pic>
        <p:nvPicPr>
          <p:cNvPr id="10" name="Picture 9">
            <a:extLst>
              <a:ext uri="{FF2B5EF4-FFF2-40B4-BE49-F238E27FC236}">
                <a16:creationId xmlns:a16="http://schemas.microsoft.com/office/drawing/2014/main" id="{9D66B775-51E7-4A2C-8FA1-91EA2F75AC4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32578" y="6248860"/>
            <a:ext cx="2171878" cy="532940"/>
          </a:xfrm>
          <a:prstGeom prst="rect">
            <a:avLst/>
          </a:prstGeom>
        </p:spPr>
      </p:pic>
    </p:spTree>
    <p:extLst>
      <p:ext uri="{BB962C8B-B14F-4D97-AF65-F5344CB8AC3E}">
        <p14:creationId xmlns:p14="http://schemas.microsoft.com/office/powerpoint/2010/main" val="406522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a:ln>
            <a:noFill/>
          </a:ln>
        </p:spPr>
        <p:txBody>
          <a:bodyPr>
            <a:noAutofit/>
          </a:bodyPr>
          <a:lstStyle/>
          <a:p>
            <a:r>
              <a:rPr lang="fr-FR" sz="3600" b="1" dirty="0"/>
              <a:t>Services d’EAH dans les établissements de santé</a:t>
            </a:r>
            <a:endParaRPr lang="en-US" sz="3600" b="1" dirty="0"/>
          </a:p>
        </p:txBody>
      </p:sp>
      <p:sp>
        <p:nvSpPr>
          <p:cNvPr id="4" name="Title 1"/>
          <p:cNvSpPr txBox="1">
            <a:spLocks/>
          </p:cNvSpPr>
          <p:nvPr/>
        </p:nvSpPr>
        <p:spPr>
          <a:xfrm>
            <a:off x="1485900" y="884256"/>
            <a:ext cx="6172200" cy="5737608"/>
          </a:xfrm>
          <a:prstGeom prst="rect">
            <a:avLst/>
          </a:prstGeom>
        </p:spPr>
        <p:txBody>
          <a:bodyPr vert="horz" lIns="91440" tIns="45720" rIns="91440" bIns="45720" rtlCol="0">
            <a:normAutofit fontScale="97500"/>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sz="1500" dirty="0">
              <a:solidFill>
                <a:schemeClr val="tx1"/>
              </a:solidFill>
            </a:endParaRPr>
          </a:p>
        </p:txBody>
      </p:sp>
      <p:sp>
        <p:nvSpPr>
          <p:cNvPr id="3" name="TextBox 2"/>
          <p:cNvSpPr txBox="1"/>
          <p:nvPr/>
        </p:nvSpPr>
        <p:spPr>
          <a:xfrm>
            <a:off x="222076" y="997527"/>
            <a:ext cx="5029200" cy="5909310"/>
          </a:xfrm>
          <a:prstGeom prst="rect">
            <a:avLst/>
          </a:prstGeom>
          <a:noFill/>
        </p:spPr>
        <p:txBody>
          <a:bodyPr wrap="square" rtlCol="0">
            <a:spAutoFit/>
          </a:bodyPr>
          <a:lstStyle/>
          <a:p>
            <a:pPr marL="342900" indent="-342900">
              <a:buFont typeface="Arial" panose="020B0604020202020204" pitchFamily="34" charset="0"/>
              <a:buChar char="•"/>
            </a:pPr>
            <a:r>
              <a:rPr lang="fr-FR" sz="2100" dirty="0"/>
              <a:t>Évaluations conjointes utilisant l'établissement de santé comme modèle pour la communauté</a:t>
            </a:r>
          </a:p>
          <a:p>
            <a:endParaRPr lang="en-GB" sz="2100" dirty="0"/>
          </a:p>
          <a:p>
            <a:pPr marL="342900" indent="-342900">
              <a:buFont typeface="Arial" panose="020B0604020202020204" pitchFamily="34" charset="0"/>
              <a:buChar char="•"/>
            </a:pPr>
            <a:r>
              <a:rPr lang="fr-FR" sz="2100" dirty="0"/>
              <a:t>Fourniture d'infrastructures, de matériel, de formation et de sensibilisation</a:t>
            </a:r>
          </a:p>
          <a:p>
            <a:pPr marL="742950" lvl="1" indent="-285750">
              <a:buFont typeface="Arial" panose="020B0604020202020204" pitchFamily="34" charset="0"/>
              <a:buChar char="•"/>
            </a:pPr>
            <a:r>
              <a:rPr lang="fr-FR" sz="2100" dirty="0"/>
              <a:t>Chaîne de l'eau sécurisée</a:t>
            </a:r>
          </a:p>
          <a:p>
            <a:pPr marL="742950" lvl="1" indent="-285750">
              <a:buFont typeface="Arial" panose="020B0604020202020204" pitchFamily="34" charset="0"/>
              <a:buChar char="•"/>
            </a:pPr>
            <a:r>
              <a:rPr lang="fr-FR" sz="2100" dirty="0"/>
              <a:t>Traitement des excréments</a:t>
            </a:r>
          </a:p>
          <a:p>
            <a:pPr marL="742950" lvl="1" indent="-285750">
              <a:buFont typeface="Arial" panose="020B0604020202020204" pitchFamily="34" charset="0"/>
              <a:buChar char="•"/>
            </a:pPr>
            <a:r>
              <a:rPr lang="fr-FR" sz="2100" dirty="0"/>
              <a:t>Lutte anti-vectorielle</a:t>
            </a:r>
          </a:p>
          <a:p>
            <a:pPr marL="742950" lvl="1" indent="-285750">
              <a:buFont typeface="Arial" panose="020B0604020202020204" pitchFamily="34" charset="0"/>
              <a:buChar char="•"/>
            </a:pPr>
            <a:r>
              <a:rPr lang="fr-FR" sz="2100" dirty="0"/>
              <a:t>Formation aux protocoles de prévention et de contrôle des infections</a:t>
            </a:r>
          </a:p>
          <a:p>
            <a:pPr marL="742950" lvl="1" indent="-285750">
              <a:buFont typeface="Arial" panose="020B0604020202020204" pitchFamily="34" charset="0"/>
              <a:buChar char="•"/>
            </a:pPr>
            <a:r>
              <a:rPr lang="fr-FR" sz="2100" dirty="0"/>
              <a:t>Gestion des déchets</a:t>
            </a:r>
          </a:p>
          <a:p>
            <a:pPr marL="285750" indent="-285750">
              <a:buFont typeface="Arial" panose="020B0604020202020204" pitchFamily="34" charset="0"/>
              <a:buChar char="•"/>
            </a:pPr>
            <a:endParaRPr lang="en-GB" sz="2100" dirty="0"/>
          </a:p>
          <a:p>
            <a:pPr marL="342900" indent="-342900">
              <a:buFont typeface="Arial" panose="020B0604020202020204" pitchFamily="34" charset="0"/>
              <a:buChar char="•"/>
            </a:pPr>
            <a:r>
              <a:rPr lang="fr-FR" sz="2100" dirty="0"/>
              <a:t>Emplacement</a:t>
            </a:r>
          </a:p>
          <a:p>
            <a:pPr marL="800100" lvl="1" indent="-342900">
              <a:buFont typeface="Arial" panose="020B0604020202020204" pitchFamily="34" charset="0"/>
              <a:buChar char="•"/>
            </a:pPr>
            <a:r>
              <a:rPr lang="fr-FR" sz="2100" dirty="0"/>
              <a:t>Poste de santé, centre de santé, cliniques, centres de stabilisation, unités d’attente pour les mères</a:t>
            </a:r>
          </a:p>
        </p:txBody>
      </p:sp>
      <p:pic>
        <p:nvPicPr>
          <p:cNvPr id="5" name="Picture 6" descr="G:\Cavaillon\22 Feb\P2220029.JPG"/>
          <p:cNvPicPr>
            <a:picLocks noChangeAspect="1" noChangeArrowheads="1"/>
          </p:cNvPicPr>
          <p:nvPr/>
        </p:nvPicPr>
        <p:blipFill>
          <a:blip r:embed="rId3" cstate="print"/>
          <a:srcRect/>
          <a:stretch>
            <a:fillRect/>
          </a:stretch>
        </p:blipFill>
        <p:spPr bwMode="auto">
          <a:xfrm>
            <a:off x="5334000" y="4648200"/>
            <a:ext cx="1539528" cy="1615395"/>
          </a:xfrm>
          <a:prstGeom prst="rect">
            <a:avLst/>
          </a:prstGeom>
          <a:noFill/>
          <a:ln>
            <a:solidFill>
              <a:schemeClr val="accent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00" y="990600"/>
            <a:ext cx="1621133" cy="162113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857999" y="2819400"/>
            <a:ext cx="1630221" cy="163022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4012" y="2286000"/>
            <a:ext cx="933520" cy="1659589"/>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39000" y="4572000"/>
            <a:ext cx="1588848" cy="1628015"/>
          </a:xfrm>
          <a:prstGeom prst="rect">
            <a:avLst/>
          </a:prstGeom>
        </p:spPr>
      </p:pic>
    </p:spTree>
    <p:extLst>
      <p:ext uri="{BB962C8B-B14F-4D97-AF65-F5344CB8AC3E}">
        <p14:creationId xmlns:p14="http://schemas.microsoft.com/office/powerpoint/2010/main" val="38560761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Content Placeholder 5" descr="csm_wash-action-plan-illustration_a8dd064a3e.png"/>
          <p:cNvPicPr>
            <a:picLocks noGrp="1" noChangeAspect="1"/>
          </p:cNvPicPr>
          <p:nvPr>
            <p:ph idx="1"/>
          </p:nvPr>
        </p:nvPicPr>
        <p:blipFill>
          <a:blip r:embed="rId3" cstate="print"/>
          <a:stretch>
            <a:fillRect/>
          </a:stretch>
        </p:blipFill>
        <p:spPr>
          <a:xfrm>
            <a:off x="87879" y="187037"/>
            <a:ext cx="8803514" cy="6308154"/>
          </a:xfrm>
        </p:spPr>
      </p:pic>
      <p:sp>
        <p:nvSpPr>
          <p:cNvPr id="2" name="TextBox 1">
            <a:extLst>
              <a:ext uri="{FF2B5EF4-FFF2-40B4-BE49-F238E27FC236}">
                <a16:creationId xmlns:a16="http://schemas.microsoft.com/office/drawing/2014/main" id="{5E73354B-42D2-462E-B0F1-9B299906186B}"/>
              </a:ext>
            </a:extLst>
          </p:cNvPr>
          <p:cNvSpPr txBox="1"/>
          <p:nvPr/>
        </p:nvSpPr>
        <p:spPr>
          <a:xfrm>
            <a:off x="0" y="89492"/>
            <a:ext cx="9144000" cy="923330"/>
          </a:xfrm>
          <a:prstGeom prst="rect">
            <a:avLst/>
          </a:prstGeom>
          <a:solidFill>
            <a:schemeClr val="bg1"/>
          </a:solidFill>
        </p:spPr>
        <p:txBody>
          <a:bodyPr wrap="square" rtlCol="0">
            <a:spAutoFit/>
          </a:bodyPr>
          <a:lstStyle/>
          <a:p>
            <a:r>
              <a:rPr lang="fr-FR" b="1" dirty="0"/>
              <a:t>Les multiples avantages d’un système d’EAH approprié </a:t>
            </a:r>
            <a:r>
              <a:rPr lang="fr-FR" b="1" dirty="0">
                <a:solidFill>
                  <a:schemeClr val="tx2"/>
                </a:solidFill>
              </a:rPr>
              <a:t>dans les établissements de soins de santé </a:t>
            </a:r>
          </a:p>
          <a:p>
            <a:endParaRPr lang="en-US" dirty="0"/>
          </a:p>
        </p:txBody>
      </p:sp>
      <p:sp>
        <p:nvSpPr>
          <p:cNvPr id="3" name="TextBox 2">
            <a:extLst>
              <a:ext uri="{FF2B5EF4-FFF2-40B4-BE49-F238E27FC236}">
                <a16:creationId xmlns:a16="http://schemas.microsoft.com/office/drawing/2014/main" id="{1280EB1B-5BF9-4167-B257-A4CBAFF84C3A}"/>
              </a:ext>
            </a:extLst>
          </p:cNvPr>
          <p:cNvSpPr txBox="1"/>
          <p:nvPr/>
        </p:nvSpPr>
        <p:spPr>
          <a:xfrm>
            <a:off x="3657600" y="1600200"/>
            <a:ext cx="1219200" cy="646331"/>
          </a:xfrm>
          <a:prstGeom prst="rect">
            <a:avLst/>
          </a:prstGeom>
          <a:solidFill>
            <a:srgbClr val="34668C"/>
          </a:solidFill>
        </p:spPr>
        <p:txBody>
          <a:bodyPr wrap="square" rtlCol="0">
            <a:spAutoFit/>
          </a:bodyPr>
          <a:lstStyle/>
          <a:p>
            <a:r>
              <a:rPr lang="fr-FR" dirty="0">
                <a:solidFill>
                  <a:schemeClr val="bg1"/>
                </a:solidFill>
              </a:rPr>
              <a:t>Santé et sécurité </a:t>
            </a:r>
          </a:p>
        </p:txBody>
      </p:sp>
      <p:sp>
        <p:nvSpPr>
          <p:cNvPr id="4" name="TextBox 3">
            <a:extLst>
              <a:ext uri="{FF2B5EF4-FFF2-40B4-BE49-F238E27FC236}">
                <a16:creationId xmlns:a16="http://schemas.microsoft.com/office/drawing/2014/main" id="{9A3408FE-E994-46C2-9BD0-3646390C0185}"/>
              </a:ext>
            </a:extLst>
          </p:cNvPr>
          <p:cNvSpPr txBox="1"/>
          <p:nvPr/>
        </p:nvSpPr>
        <p:spPr>
          <a:xfrm>
            <a:off x="4953000" y="643119"/>
            <a:ext cx="3926715" cy="1200329"/>
          </a:xfrm>
          <a:custGeom>
            <a:avLst/>
            <a:gdLst>
              <a:gd name="connsiteX0" fmla="*/ 0 w 3926715"/>
              <a:gd name="connsiteY0" fmla="*/ 0 h 1200329"/>
              <a:gd name="connsiteX1" fmla="*/ 3926715 w 3926715"/>
              <a:gd name="connsiteY1" fmla="*/ 0 h 1200329"/>
              <a:gd name="connsiteX2" fmla="*/ 3926715 w 3926715"/>
              <a:gd name="connsiteY2" fmla="*/ 1200329 h 1200329"/>
              <a:gd name="connsiteX3" fmla="*/ 0 w 3926715"/>
              <a:gd name="connsiteY3" fmla="*/ 1200329 h 1200329"/>
              <a:gd name="connsiteX4" fmla="*/ 0 w 3926715"/>
              <a:gd name="connsiteY4" fmla="*/ 0 h 1200329"/>
              <a:gd name="connsiteX0" fmla="*/ 0 w 3926715"/>
              <a:gd name="connsiteY0" fmla="*/ 0 h 1200329"/>
              <a:gd name="connsiteX1" fmla="*/ 3926715 w 3926715"/>
              <a:gd name="connsiteY1" fmla="*/ 0 h 1200329"/>
              <a:gd name="connsiteX2" fmla="*/ 3926715 w 3926715"/>
              <a:gd name="connsiteY2" fmla="*/ 1200329 h 1200329"/>
              <a:gd name="connsiteX3" fmla="*/ 69273 w 3926715"/>
              <a:gd name="connsiteY3" fmla="*/ 1158765 h 1200329"/>
              <a:gd name="connsiteX4" fmla="*/ 0 w 3926715"/>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6715" h="1200329">
                <a:moveTo>
                  <a:pt x="0" y="0"/>
                </a:moveTo>
                <a:lnTo>
                  <a:pt x="3926715" y="0"/>
                </a:lnTo>
                <a:lnTo>
                  <a:pt x="3926715" y="1200329"/>
                </a:lnTo>
                <a:lnTo>
                  <a:pt x="69273" y="1158765"/>
                </a:lnTo>
                <a:lnTo>
                  <a:pt x="0" y="0"/>
                </a:lnTo>
                <a:close/>
              </a:path>
            </a:pathLst>
          </a:custGeom>
          <a:solidFill>
            <a:schemeClr val="bg1"/>
          </a:solidFill>
        </p:spPr>
        <p:txBody>
          <a:bodyPr wrap="square" rtlCol="0">
            <a:spAutoFit/>
          </a:bodyPr>
          <a:lstStyle/>
          <a:p>
            <a:r>
              <a:rPr lang="fr-FR" dirty="0"/>
              <a:t>Moins d’infections contractées dans l’établissement de santé</a:t>
            </a:r>
          </a:p>
          <a:p>
            <a:r>
              <a:rPr lang="fr-FR" dirty="0"/>
              <a:t>Résistance antimicrobienne réduite</a:t>
            </a:r>
          </a:p>
          <a:p>
            <a:r>
              <a:rPr lang="fr-FR" dirty="0"/>
              <a:t>Santé et sécurité au travail améliorées</a:t>
            </a:r>
          </a:p>
        </p:txBody>
      </p:sp>
      <p:sp>
        <p:nvSpPr>
          <p:cNvPr id="5" name="TextBox 4">
            <a:extLst>
              <a:ext uri="{FF2B5EF4-FFF2-40B4-BE49-F238E27FC236}">
                <a16:creationId xmlns:a16="http://schemas.microsoft.com/office/drawing/2014/main" id="{74F2D3FA-9ACD-4993-93B4-D34DA2CC7546}"/>
              </a:ext>
            </a:extLst>
          </p:cNvPr>
          <p:cNvSpPr txBox="1"/>
          <p:nvPr/>
        </p:nvSpPr>
        <p:spPr>
          <a:xfrm>
            <a:off x="5137660" y="2241032"/>
            <a:ext cx="1568167" cy="1200329"/>
          </a:xfrm>
          <a:custGeom>
            <a:avLst/>
            <a:gdLst>
              <a:gd name="connsiteX0" fmla="*/ 0 w 1295400"/>
              <a:gd name="connsiteY0" fmla="*/ 0 h 609600"/>
              <a:gd name="connsiteX1" fmla="*/ 1295400 w 1295400"/>
              <a:gd name="connsiteY1" fmla="*/ 0 h 609600"/>
              <a:gd name="connsiteX2" fmla="*/ 1295400 w 1295400"/>
              <a:gd name="connsiteY2" fmla="*/ 609600 h 609600"/>
              <a:gd name="connsiteX3" fmla="*/ 0 w 1295400"/>
              <a:gd name="connsiteY3" fmla="*/ 609600 h 609600"/>
              <a:gd name="connsiteX4" fmla="*/ 0 w 1295400"/>
              <a:gd name="connsiteY4" fmla="*/ 0 h 609600"/>
              <a:gd name="connsiteX0" fmla="*/ 0 w 1295400"/>
              <a:gd name="connsiteY0" fmla="*/ 249382 h 858982"/>
              <a:gd name="connsiteX1" fmla="*/ 602673 w 1295400"/>
              <a:gd name="connsiteY1" fmla="*/ 0 h 858982"/>
              <a:gd name="connsiteX2" fmla="*/ 1295400 w 1295400"/>
              <a:gd name="connsiteY2" fmla="*/ 858982 h 858982"/>
              <a:gd name="connsiteX3" fmla="*/ 0 w 1295400"/>
              <a:gd name="connsiteY3" fmla="*/ 858982 h 858982"/>
              <a:gd name="connsiteX4" fmla="*/ 0 w 1295400"/>
              <a:gd name="connsiteY4" fmla="*/ 249382 h 858982"/>
              <a:gd name="connsiteX0" fmla="*/ 0 w 1295400"/>
              <a:gd name="connsiteY0" fmla="*/ 249382 h 858982"/>
              <a:gd name="connsiteX1" fmla="*/ 602673 w 1295400"/>
              <a:gd name="connsiteY1" fmla="*/ 0 h 858982"/>
              <a:gd name="connsiteX2" fmla="*/ 1295400 w 1295400"/>
              <a:gd name="connsiteY2" fmla="*/ 858982 h 858982"/>
              <a:gd name="connsiteX3" fmla="*/ 0 w 1295400"/>
              <a:gd name="connsiteY3" fmla="*/ 858982 h 858982"/>
              <a:gd name="connsiteX4" fmla="*/ 0 w 1295400"/>
              <a:gd name="connsiteY4" fmla="*/ 249382 h 858982"/>
              <a:gd name="connsiteX0" fmla="*/ 0 w 1156854"/>
              <a:gd name="connsiteY0" fmla="*/ 249382 h 858982"/>
              <a:gd name="connsiteX1" fmla="*/ 602673 w 1156854"/>
              <a:gd name="connsiteY1" fmla="*/ 0 h 858982"/>
              <a:gd name="connsiteX2" fmla="*/ 1156854 w 1156854"/>
              <a:gd name="connsiteY2" fmla="*/ 789709 h 858982"/>
              <a:gd name="connsiteX3" fmla="*/ 0 w 1156854"/>
              <a:gd name="connsiteY3" fmla="*/ 858982 h 858982"/>
              <a:gd name="connsiteX4" fmla="*/ 0 w 1156854"/>
              <a:gd name="connsiteY4" fmla="*/ 249382 h 858982"/>
              <a:gd name="connsiteX0" fmla="*/ 0 w 1263873"/>
              <a:gd name="connsiteY0" fmla="*/ 249382 h 858982"/>
              <a:gd name="connsiteX1" fmla="*/ 602673 w 1263873"/>
              <a:gd name="connsiteY1" fmla="*/ 0 h 858982"/>
              <a:gd name="connsiteX2" fmla="*/ 1156854 w 1263873"/>
              <a:gd name="connsiteY2" fmla="*/ 789709 h 858982"/>
              <a:gd name="connsiteX3" fmla="*/ 0 w 1263873"/>
              <a:gd name="connsiteY3" fmla="*/ 858982 h 858982"/>
              <a:gd name="connsiteX4" fmla="*/ 0 w 1263873"/>
              <a:gd name="connsiteY4" fmla="*/ 249382 h 858982"/>
              <a:gd name="connsiteX0" fmla="*/ 0 w 1263873"/>
              <a:gd name="connsiteY0" fmla="*/ 249382 h 943543"/>
              <a:gd name="connsiteX1" fmla="*/ 602673 w 1263873"/>
              <a:gd name="connsiteY1" fmla="*/ 0 h 943543"/>
              <a:gd name="connsiteX2" fmla="*/ 1156854 w 1263873"/>
              <a:gd name="connsiteY2" fmla="*/ 789709 h 943543"/>
              <a:gd name="connsiteX3" fmla="*/ 0 w 1263873"/>
              <a:gd name="connsiteY3" fmla="*/ 858982 h 943543"/>
              <a:gd name="connsiteX4" fmla="*/ 0 w 1263873"/>
              <a:gd name="connsiteY4" fmla="*/ 249382 h 943543"/>
              <a:gd name="connsiteX0" fmla="*/ 0 w 1263873"/>
              <a:gd name="connsiteY0" fmla="*/ 249382 h 924289"/>
              <a:gd name="connsiteX1" fmla="*/ 602673 w 1263873"/>
              <a:gd name="connsiteY1" fmla="*/ 0 h 924289"/>
              <a:gd name="connsiteX2" fmla="*/ 1156854 w 1263873"/>
              <a:gd name="connsiteY2" fmla="*/ 789709 h 924289"/>
              <a:gd name="connsiteX3" fmla="*/ 0 w 1263873"/>
              <a:gd name="connsiteY3" fmla="*/ 789710 h 924289"/>
              <a:gd name="connsiteX4" fmla="*/ 0 w 1263873"/>
              <a:gd name="connsiteY4" fmla="*/ 249382 h 924289"/>
              <a:gd name="connsiteX0" fmla="*/ 43103 w 1306976"/>
              <a:gd name="connsiteY0" fmla="*/ 249382 h 924289"/>
              <a:gd name="connsiteX1" fmla="*/ 645776 w 1306976"/>
              <a:gd name="connsiteY1" fmla="*/ 0 h 924289"/>
              <a:gd name="connsiteX2" fmla="*/ 1199957 w 1306976"/>
              <a:gd name="connsiteY2" fmla="*/ 789709 h 924289"/>
              <a:gd name="connsiteX3" fmla="*/ 43103 w 1306976"/>
              <a:gd name="connsiteY3" fmla="*/ 789710 h 924289"/>
              <a:gd name="connsiteX4" fmla="*/ 43103 w 1306976"/>
              <a:gd name="connsiteY4" fmla="*/ 249382 h 924289"/>
              <a:gd name="connsiteX0" fmla="*/ 15763 w 1321199"/>
              <a:gd name="connsiteY0" fmla="*/ 166255 h 924289"/>
              <a:gd name="connsiteX1" fmla="*/ 659999 w 1321199"/>
              <a:gd name="connsiteY1" fmla="*/ 0 h 924289"/>
              <a:gd name="connsiteX2" fmla="*/ 1214180 w 1321199"/>
              <a:gd name="connsiteY2" fmla="*/ 789709 h 924289"/>
              <a:gd name="connsiteX3" fmla="*/ 57326 w 1321199"/>
              <a:gd name="connsiteY3" fmla="*/ 789710 h 924289"/>
              <a:gd name="connsiteX4" fmla="*/ 15763 w 1321199"/>
              <a:gd name="connsiteY4" fmla="*/ 166255 h 924289"/>
              <a:gd name="connsiteX0" fmla="*/ 15763 w 1321199"/>
              <a:gd name="connsiteY0" fmla="*/ 202635 h 960669"/>
              <a:gd name="connsiteX1" fmla="*/ 659999 w 1321199"/>
              <a:gd name="connsiteY1" fmla="*/ 36380 h 960669"/>
              <a:gd name="connsiteX2" fmla="*/ 1214180 w 1321199"/>
              <a:gd name="connsiteY2" fmla="*/ 826089 h 960669"/>
              <a:gd name="connsiteX3" fmla="*/ 57326 w 1321199"/>
              <a:gd name="connsiteY3" fmla="*/ 826090 h 960669"/>
              <a:gd name="connsiteX4" fmla="*/ 15763 w 1321199"/>
              <a:gd name="connsiteY4" fmla="*/ 202635 h 960669"/>
              <a:gd name="connsiteX0" fmla="*/ 15763 w 1412496"/>
              <a:gd name="connsiteY0" fmla="*/ 269647 h 1027681"/>
              <a:gd name="connsiteX1" fmla="*/ 923235 w 1412496"/>
              <a:gd name="connsiteY1" fmla="*/ 27525 h 1027681"/>
              <a:gd name="connsiteX2" fmla="*/ 1214180 w 1412496"/>
              <a:gd name="connsiteY2" fmla="*/ 893101 h 1027681"/>
              <a:gd name="connsiteX3" fmla="*/ 57326 w 1412496"/>
              <a:gd name="connsiteY3" fmla="*/ 893102 h 1027681"/>
              <a:gd name="connsiteX4" fmla="*/ 15763 w 1412496"/>
              <a:gd name="connsiteY4" fmla="*/ 269647 h 1027681"/>
              <a:gd name="connsiteX0" fmla="*/ 15763 w 1435641"/>
              <a:gd name="connsiteY0" fmla="*/ 269647 h 893102"/>
              <a:gd name="connsiteX1" fmla="*/ 923235 w 1435641"/>
              <a:gd name="connsiteY1" fmla="*/ 27525 h 893102"/>
              <a:gd name="connsiteX2" fmla="*/ 1255744 w 1435641"/>
              <a:gd name="connsiteY2" fmla="*/ 619979 h 893102"/>
              <a:gd name="connsiteX3" fmla="*/ 57326 w 1435641"/>
              <a:gd name="connsiteY3" fmla="*/ 893102 h 893102"/>
              <a:gd name="connsiteX4" fmla="*/ 15763 w 1435641"/>
              <a:gd name="connsiteY4" fmla="*/ 269647 h 893102"/>
              <a:gd name="connsiteX0" fmla="*/ 15763 w 1435641"/>
              <a:gd name="connsiteY0" fmla="*/ 269647 h 893102"/>
              <a:gd name="connsiteX1" fmla="*/ 923235 w 1435641"/>
              <a:gd name="connsiteY1" fmla="*/ 27525 h 893102"/>
              <a:gd name="connsiteX2" fmla="*/ 1255744 w 1435641"/>
              <a:gd name="connsiteY2" fmla="*/ 619979 h 893102"/>
              <a:gd name="connsiteX3" fmla="*/ 57326 w 1435641"/>
              <a:gd name="connsiteY3" fmla="*/ 893102 h 893102"/>
              <a:gd name="connsiteX4" fmla="*/ 15763 w 1435641"/>
              <a:gd name="connsiteY4" fmla="*/ 269647 h 893102"/>
              <a:gd name="connsiteX0" fmla="*/ 0 w 1419878"/>
              <a:gd name="connsiteY0" fmla="*/ 269647 h 647092"/>
              <a:gd name="connsiteX1" fmla="*/ 907472 w 1419878"/>
              <a:gd name="connsiteY1" fmla="*/ 27525 h 647092"/>
              <a:gd name="connsiteX2" fmla="*/ 1239981 w 1419878"/>
              <a:gd name="connsiteY2" fmla="*/ 619979 h 647092"/>
              <a:gd name="connsiteX3" fmla="*/ 138544 w 1419878"/>
              <a:gd name="connsiteY3" fmla="*/ 635152 h 647092"/>
              <a:gd name="connsiteX4" fmla="*/ 0 w 1419878"/>
              <a:gd name="connsiteY4" fmla="*/ 269647 h 647092"/>
              <a:gd name="connsiteX0" fmla="*/ 0 w 1530715"/>
              <a:gd name="connsiteY0" fmla="*/ 255902 h 648521"/>
              <a:gd name="connsiteX1" fmla="*/ 1018309 w 1530715"/>
              <a:gd name="connsiteY1" fmla="*/ 28954 h 648521"/>
              <a:gd name="connsiteX2" fmla="*/ 1350818 w 1530715"/>
              <a:gd name="connsiteY2" fmla="*/ 621408 h 648521"/>
              <a:gd name="connsiteX3" fmla="*/ 249381 w 1530715"/>
              <a:gd name="connsiteY3" fmla="*/ 636581 h 648521"/>
              <a:gd name="connsiteX4" fmla="*/ 0 w 1530715"/>
              <a:gd name="connsiteY4" fmla="*/ 255902 h 648521"/>
              <a:gd name="connsiteX0" fmla="*/ 0 w 1530715"/>
              <a:gd name="connsiteY0" fmla="*/ 271274 h 663893"/>
              <a:gd name="connsiteX1" fmla="*/ 346364 w 1530715"/>
              <a:gd name="connsiteY1" fmla="*/ 62008 h 663893"/>
              <a:gd name="connsiteX2" fmla="*/ 1018309 w 1530715"/>
              <a:gd name="connsiteY2" fmla="*/ 44326 h 663893"/>
              <a:gd name="connsiteX3" fmla="*/ 1350818 w 1530715"/>
              <a:gd name="connsiteY3" fmla="*/ 636780 h 663893"/>
              <a:gd name="connsiteX4" fmla="*/ 249381 w 1530715"/>
              <a:gd name="connsiteY4" fmla="*/ 651953 h 663893"/>
              <a:gd name="connsiteX5" fmla="*/ 0 w 1530715"/>
              <a:gd name="connsiteY5" fmla="*/ 271274 h 663893"/>
              <a:gd name="connsiteX0" fmla="*/ 0 w 1569035"/>
              <a:gd name="connsiteY0" fmla="*/ 266018 h 658637"/>
              <a:gd name="connsiteX1" fmla="*/ 346364 w 1569035"/>
              <a:gd name="connsiteY1" fmla="*/ 56752 h 658637"/>
              <a:gd name="connsiteX2" fmla="*/ 1101436 w 1569035"/>
              <a:gd name="connsiteY2" fmla="*/ 46657 h 658637"/>
              <a:gd name="connsiteX3" fmla="*/ 1350818 w 1569035"/>
              <a:gd name="connsiteY3" fmla="*/ 631524 h 658637"/>
              <a:gd name="connsiteX4" fmla="*/ 249381 w 1569035"/>
              <a:gd name="connsiteY4" fmla="*/ 646697 h 658637"/>
              <a:gd name="connsiteX5" fmla="*/ 0 w 1569035"/>
              <a:gd name="connsiteY5" fmla="*/ 266018 h 658637"/>
              <a:gd name="connsiteX0" fmla="*/ 0 w 1466486"/>
              <a:gd name="connsiteY0" fmla="*/ 266018 h 658637"/>
              <a:gd name="connsiteX1" fmla="*/ 346364 w 1466486"/>
              <a:gd name="connsiteY1" fmla="*/ 56752 h 658637"/>
              <a:gd name="connsiteX2" fmla="*/ 1101436 w 1466486"/>
              <a:gd name="connsiteY2" fmla="*/ 46657 h 658637"/>
              <a:gd name="connsiteX3" fmla="*/ 1350818 w 1466486"/>
              <a:gd name="connsiteY3" fmla="*/ 631524 h 658637"/>
              <a:gd name="connsiteX4" fmla="*/ 249381 w 1466486"/>
              <a:gd name="connsiteY4" fmla="*/ 646697 h 658637"/>
              <a:gd name="connsiteX5" fmla="*/ 0 w 1466486"/>
              <a:gd name="connsiteY5" fmla="*/ 266018 h 658637"/>
              <a:gd name="connsiteX0" fmla="*/ 0 w 1553774"/>
              <a:gd name="connsiteY0" fmla="*/ 256209 h 648828"/>
              <a:gd name="connsiteX1" fmla="*/ 346364 w 1553774"/>
              <a:gd name="connsiteY1" fmla="*/ 46943 h 648828"/>
              <a:gd name="connsiteX2" fmla="*/ 1101436 w 1553774"/>
              <a:gd name="connsiteY2" fmla="*/ 36848 h 648828"/>
              <a:gd name="connsiteX3" fmla="*/ 1537855 w 1553774"/>
              <a:gd name="connsiteY3" fmla="*/ 320066 h 648828"/>
              <a:gd name="connsiteX4" fmla="*/ 1350818 w 1553774"/>
              <a:gd name="connsiteY4" fmla="*/ 621715 h 648828"/>
              <a:gd name="connsiteX5" fmla="*/ 249381 w 1553774"/>
              <a:gd name="connsiteY5" fmla="*/ 636888 h 648828"/>
              <a:gd name="connsiteX6" fmla="*/ 0 w 1553774"/>
              <a:gd name="connsiteY6" fmla="*/ 256209 h 648828"/>
              <a:gd name="connsiteX0" fmla="*/ 0 w 1537855"/>
              <a:gd name="connsiteY0" fmla="*/ 256209 h 648828"/>
              <a:gd name="connsiteX1" fmla="*/ 346364 w 1537855"/>
              <a:gd name="connsiteY1" fmla="*/ 46943 h 648828"/>
              <a:gd name="connsiteX2" fmla="*/ 1101436 w 1537855"/>
              <a:gd name="connsiteY2" fmla="*/ 36848 h 648828"/>
              <a:gd name="connsiteX3" fmla="*/ 1537855 w 1537855"/>
              <a:gd name="connsiteY3" fmla="*/ 320066 h 648828"/>
              <a:gd name="connsiteX4" fmla="*/ 1350818 w 1537855"/>
              <a:gd name="connsiteY4" fmla="*/ 621715 h 648828"/>
              <a:gd name="connsiteX5" fmla="*/ 249381 w 1537855"/>
              <a:gd name="connsiteY5" fmla="*/ 636888 h 648828"/>
              <a:gd name="connsiteX6" fmla="*/ 0 w 1537855"/>
              <a:gd name="connsiteY6" fmla="*/ 256209 h 648828"/>
              <a:gd name="connsiteX0" fmla="*/ 0 w 1537855"/>
              <a:gd name="connsiteY0" fmla="*/ 256209 h 666934"/>
              <a:gd name="connsiteX1" fmla="*/ 346364 w 1537855"/>
              <a:gd name="connsiteY1" fmla="*/ 46943 h 666934"/>
              <a:gd name="connsiteX2" fmla="*/ 1101436 w 1537855"/>
              <a:gd name="connsiteY2" fmla="*/ 36848 h 666934"/>
              <a:gd name="connsiteX3" fmla="*/ 1537855 w 1537855"/>
              <a:gd name="connsiteY3" fmla="*/ 320066 h 666934"/>
              <a:gd name="connsiteX4" fmla="*/ 1198418 w 1537855"/>
              <a:gd name="connsiteY4" fmla="*/ 644475 h 666934"/>
              <a:gd name="connsiteX5" fmla="*/ 249381 w 1537855"/>
              <a:gd name="connsiteY5" fmla="*/ 636888 h 666934"/>
              <a:gd name="connsiteX6" fmla="*/ 0 w 1537855"/>
              <a:gd name="connsiteY6" fmla="*/ 256209 h 666934"/>
              <a:gd name="connsiteX0" fmla="*/ 0 w 1537855"/>
              <a:gd name="connsiteY0" fmla="*/ 256209 h 680055"/>
              <a:gd name="connsiteX1" fmla="*/ 346364 w 1537855"/>
              <a:gd name="connsiteY1" fmla="*/ 46943 h 680055"/>
              <a:gd name="connsiteX2" fmla="*/ 1101436 w 1537855"/>
              <a:gd name="connsiteY2" fmla="*/ 36848 h 680055"/>
              <a:gd name="connsiteX3" fmla="*/ 1537855 w 1537855"/>
              <a:gd name="connsiteY3" fmla="*/ 320066 h 680055"/>
              <a:gd name="connsiteX4" fmla="*/ 1198418 w 1537855"/>
              <a:gd name="connsiteY4" fmla="*/ 644475 h 680055"/>
              <a:gd name="connsiteX5" fmla="*/ 249381 w 1537855"/>
              <a:gd name="connsiteY5" fmla="*/ 636888 h 680055"/>
              <a:gd name="connsiteX6" fmla="*/ 0 w 1537855"/>
              <a:gd name="connsiteY6" fmla="*/ 256209 h 680055"/>
              <a:gd name="connsiteX0" fmla="*/ 0 w 1537855"/>
              <a:gd name="connsiteY0" fmla="*/ 256209 h 722216"/>
              <a:gd name="connsiteX1" fmla="*/ 346364 w 1537855"/>
              <a:gd name="connsiteY1" fmla="*/ 46943 h 722216"/>
              <a:gd name="connsiteX2" fmla="*/ 1101436 w 1537855"/>
              <a:gd name="connsiteY2" fmla="*/ 36848 h 722216"/>
              <a:gd name="connsiteX3" fmla="*/ 1537855 w 1537855"/>
              <a:gd name="connsiteY3" fmla="*/ 320066 h 722216"/>
              <a:gd name="connsiteX4" fmla="*/ 1198418 w 1537855"/>
              <a:gd name="connsiteY4" fmla="*/ 644475 h 722216"/>
              <a:gd name="connsiteX5" fmla="*/ 651165 w 1537855"/>
              <a:gd name="connsiteY5" fmla="*/ 722163 h 722216"/>
              <a:gd name="connsiteX6" fmla="*/ 249381 w 1537855"/>
              <a:gd name="connsiteY6" fmla="*/ 636888 h 722216"/>
              <a:gd name="connsiteX7" fmla="*/ 0 w 1537855"/>
              <a:gd name="connsiteY7" fmla="*/ 256209 h 722216"/>
              <a:gd name="connsiteX0" fmla="*/ 30312 w 1568167"/>
              <a:gd name="connsiteY0" fmla="*/ 256209 h 722216"/>
              <a:gd name="connsiteX1" fmla="*/ 376676 w 1568167"/>
              <a:gd name="connsiteY1" fmla="*/ 46943 h 722216"/>
              <a:gd name="connsiteX2" fmla="*/ 1131748 w 1568167"/>
              <a:gd name="connsiteY2" fmla="*/ 36848 h 722216"/>
              <a:gd name="connsiteX3" fmla="*/ 1568167 w 1568167"/>
              <a:gd name="connsiteY3" fmla="*/ 320066 h 722216"/>
              <a:gd name="connsiteX4" fmla="*/ 1228730 w 1568167"/>
              <a:gd name="connsiteY4" fmla="*/ 644475 h 722216"/>
              <a:gd name="connsiteX5" fmla="*/ 681477 w 1568167"/>
              <a:gd name="connsiteY5" fmla="*/ 722163 h 722216"/>
              <a:gd name="connsiteX6" fmla="*/ 279693 w 1568167"/>
              <a:gd name="connsiteY6" fmla="*/ 636888 h 722216"/>
              <a:gd name="connsiteX7" fmla="*/ 30313 w 1568167"/>
              <a:gd name="connsiteY7" fmla="*/ 471801 h 722216"/>
              <a:gd name="connsiteX8" fmla="*/ 30312 w 1568167"/>
              <a:gd name="connsiteY8" fmla="*/ 256209 h 722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8167" h="722216">
                <a:moveTo>
                  <a:pt x="30312" y="256209"/>
                </a:moveTo>
                <a:cubicBezTo>
                  <a:pt x="55712" y="162943"/>
                  <a:pt x="206958" y="84768"/>
                  <a:pt x="376676" y="46943"/>
                </a:cubicBezTo>
                <a:cubicBezTo>
                  <a:pt x="546394" y="9118"/>
                  <a:pt x="951639" y="-31433"/>
                  <a:pt x="1131748" y="36848"/>
                </a:cubicBezTo>
                <a:cubicBezTo>
                  <a:pt x="1311857" y="105129"/>
                  <a:pt x="1526603" y="222588"/>
                  <a:pt x="1568167" y="320066"/>
                </a:cubicBezTo>
                <a:cubicBezTo>
                  <a:pt x="1526603" y="394784"/>
                  <a:pt x="1425003" y="614432"/>
                  <a:pt x="1228730" y="644475"/>
                </a:cubicBezTo>
                <a:cubicBezTo>
                  <a:pt x="1080948" y="702640"/>
                  <a:pt x="839650" y="723427"/>
                  <a:pt x="681477" y="722163"/>
                </a:cubicBezTo>
                <a:cubicBezTo>
                  <a:pt x="523304" y="720899"/>
                  <a:pt x="369748" y="679879"/>
                  <a:pt x="279693" y="636888"/>
                </a:cubicBezTo>
                <a:cubicBezTo>
                  <a:pt x="189638" y="593897"/>
                  <a:pt x="71876" y="535247"/>
                  <a:pt x="30313" y="471801"/>
                </a:cubicBezTo>
                <a:cubicBezTo>
                  <a:pt x="-11250" y="408355"/>
                  <a:pt x="-8942" y="325754"/>
                  <a:pt x="30312" y="256209"/>
                </a:cubicBezTo>
                <a:close/>
              </a:path>
            </a:pathLst>
          </a:custGeom>
          <a:solidFill>
            <a:srgbClr val="34668C"/>
          </a:solidFill>
        </p:spPr>
        <p:txBody>
          <a:bodyPr wrap="square" rtlCol="0">
            <a:spAutoFit/>
          </a:bodyPr>
          <a:lstStyle/>
          <a:p>
            <a:r>
              <a:rPr lang="fr-FR" dirty="0">
                <a:solidFill>
                  <a:schemeClr val="bg1"/>
                </a:solidFill>
              </a:rPr>
              <a:t>Prévention et traitement des maladies</a:t>
            </a:r>
          </a:p>
          <a:p>
            <a:endParaRPr lang="en-US" dirty="0"/>
          </a:p>
        </p:txBody>
      </p:sp>
      <p:sp>
        <p:nvSpPr>
          <p:cNvPr id="7" name="TextBox 6">
            <a:extLst>
              <a:ext uri="{FF2B5EF4-FFF2-40B4-BE49-F238E27FC236}">
                <a16:creationId xmlns:a16="http://schemas.microsoft.com/office/drawing/2014/main" id="{3CD3E851-DC8A-4237-8776-4F1594CB58EF}"/>
              </a:ext>
            </a:extLst>
          </p:cNvPr>
          <p:cNvSpPr txBox="1"/>
          <p:nvPr/>
        </p:nvSpPr>
        <p:spPr>
          <a:xfrm>
            <a:off x="6749767" y="1989643"/>
            <a:ext cx="2362199" cy="1323439"/>
          </a:xfrm>
          <a:prstGeom prst="rect">
            <a:avLst/>
          </a:prstGeom>
          <a:solidFill>
            <a:schemeClr val="bg1"/>
          </a:solidFill>
        </p:spPr>
        <p:txBody>
          <a:bodyPr wrap="square" rtlCol="0">
            <a:spAutoFit/>
          </a:bodyPr>
          <a:lstStyle/>
          <a:p>
            <a:r>
              <a:rPr lang="fr-FR" sz="1600" dirty="0"/>
              <a:t>Prévention et contrôle des épidémies (par exemple choléra, Ébola)</a:t>
            </a:r>
          </a:p>
          <a:p>
            <a:r>
              <a:rPr lang="fr-FR" sz="1600" dirty="0"/>
              <a:t>Prévention et contrôle des maladies diarrhéiques</a:t>
            </a:r>
          </a:p>
        </p:txBody>
      </p:sp>
      <p:sp>
        <p:nvSpPr>
          <p:cNvPr id="8" name="TextBox 7">
            <a:extLst>
              <a:ext uri="{FF2B5EF4-FFF2-40B4-BE49-F238E27FC236}">
                <a16:creationId xmlns:a16="http://schemas.microsoft.com/office/drawing/2014/main" id="{E76D0768-1789-40C9-87CA-69BAEE0F49AA}"/>
              </a:ext>
            </a:extLst>
          </p:cNvPr>
          <p:cNvSpPr txBox="1"/>
          <p:nvPr/>
        </p:nvSpPr>
        <p:spPr>
          <a:xfrm>
            <a:off x="5726635" y="4103920"/>
            <a:ext cx="1293617" cy="858705"/>
          </a:xfrm>
          <a:custGeom>
            <a:avLst/>
            <a:gdLst>
              <a:gd name="connsiteX0" fmla="*/ 0 w 1295400"/>
              <a:gd name="connsiteY0" fmla="*/ 0 h 830997"/>
              <a:gd name="connsiteX1" fmla="*/ 1295400 w 1295400"/>
              <a:gd name="connsiteY1" fmla="*/ 0 h 830997"/>
              <a:gd name="connsiteX2" fmla="*/ 1295400 w 1295400"/>
              <a:gd name="connsiteY2" fmla="*/ 830997 h 830997"/>
              <a:gd name="connsiteX3" fmla="*/ 0 w 1295400"/>
              <a:gd name="connsiteY3" fmla="*/ 830997 h 830997"/>
              <a:gd name="connsiteX4" fmla="*/ 0 w 1295400"/>
              <a:gd name="connsiteY4" fmla="*/ 0 h 830997"/>
              <a:gd name="connsiteX0" fmla="*/ 0 w 1295400"/>
              <a:gd name="connsiteY0" fmla="*/ 0 h 830997"/>
              <a:gd name="connsiteX1" fmla="*/ 1295400 w 1295400"/>
              <a:gd name="connsiteY1" fmla="*/ 0 h 830997"/>
              <a:gd name="connsiteX2" fmla="*/ 1239982 w 1295400"/>
              <a:gd name="connsiteY2" fmla="*/ 761724 h 830997"/>
              <a:gd name="connsiteX3" fmla="*/ 0 w 1295400"/>
              <a:gd name="connsiteY3" fmla="*/ 830997 h 830997"/>
              <a:gd name="connsiteX4" fmla="*/ 0 w 1295400"/>
              <a:gd name="connsiteY4" fmla="*/ 0 h 830997"/>
              <a:gd name="connsiteX0" fmla="*/ 0 w 1295400"/>
              <a:gd name="connsiteY0" fmla="*/ 0 h 817142"/>
              <a:gd name="connsiteX1" fmla="*/ 1295400 w 1295400"/>
              <a:gd name="connsiteY1" fmla="*/ 0 h 817142"/>
              <a:gd name="connsiteX2" fmla="*/ 1239982 w 1295400"/>
              <a:gd name="connsiteY2" fmla="*/ 761724 h 817142"/>
              <a:gd name="connsiteX3" fmla="*/ 138545 w 1295400"/>
              <a:gd name="connsiteY3" fmla="*/ 817142 h 817142"/>
              <a:gd name="connsiteX4" fmla="*/ 0 w 1295400"/>
              <a:gd name="connsiteY4" fmla="*/ 0 h 817142"/>
              <a:gd name="connsiteX0" fmla="*/ 0 w 1295400"/>
              <a:gd name="connsiteY0" fmla="*/ 0 h 817142"/>
              <a:gd name="connsiteX1" fmla="*/ 1295400 w 1295400"/>
              <a:gd name="connsiteY1" fmla="*/ 0 h 817142"/>
              <a:gd name="connsiteX2" fmla="*/ 1239982 w 1295400"/>
              <a:gd name="connsiteY2" fmla="*/ 761724 h 817142"/>
              <a:gd name="connsiteX3" fmla="*/ 138545 w 1295400"/>
              <a:gd name="connsiteY3" fmla="*/ 817142 h 817142"/>
              <a:gd name="connsiteX4" fmla="*/ 0 w 1295400"/>
              <a:gd name="connsiteY4" fmla="*/ 0 h 817142"/>
              <a:gd name="connsiteX0" fmla="*/ 53403 w 1251821"/>
              <a:gd name="connsiteY0" fmla="*/ 0 h 858705"/>
              <a:gd name="connsiteX1" fmla="*/ 1251821 w 1251821"/>
              <a:gd name="connsiteY1" fmla="*/ 41563 h 858705"/>
              <a:gd name="connsiteX2" fmla="*/ 1196403 w 1251821"/>
              <a:gd name="connsiteY2" fmla="*/ 803287 h 858705"/>
              <a:gd name="connsiteX3" fmla="*/ 94966 w 1251821"/>
              <a:gd name="connsiteY3" fmla="*/ 858705 h 858705"/>
              <a:gd name="connsiteX4" fmla="*/ 53403 w 1251821"/>
              <a:gd name="connsiteY4" fmla="*/ 0 h 858705"/>
              <a:gd name="connsiteX0" fmla="*/ 53403 w 1293617"/>
              <a:gd name="connsiteY0" fmla="*/ 0 h 858705"/>
              <a:gd name="connsiteX1" fmla="*/ 1251821 w 1293617"/>
              <a:gd name="connsiteY1" fmla="*/ 41563 h 858705"/>
              <a:gd name="connsiteX2" fmla="*/ 1290460 w 1293617"/>
              <a:gd name="connsiteY2" fmla="*/ 418799 h 858705"/>
              <a:gd name="connsiteX3" fmla="*/ 1196403 w 1293617"/>
              <a:gd name="connsiteY3" fmla="*/ 803287 h 858705"/>
              <a:gd name="connsiteX4" fmla="*/ 94966 w 1293617"/>
              <a:gd name="connsiteY4" fmla="*/ 858705 h 858705"/>
              <a:gd name="connsiteX5" fmla="*/ 53403 w 1293617"/>
              <a:gd name="connsiteY5" fmla="*/ 0 h 85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617" h="858705">
                <a:moveTo>
                  <a:pt x="53403" y="0"/>
                </a:moveTo>
                <a:lnTo>
                  <a:pt x="1251821" y="41563"/>
                </a:lnTo>
                <a:cubicBezTo>
                  <a:pt x="1232373" y="176545"/>
                  <a:pt x="1309908" y="283817"/>
                  <a:pt x="1290460" y="418799"/>
                </a:cubicBezTo>
                <a:lnTo>
                  <a:pt x="1196403" y="803287"/>
                </a:lnTo>
                <a:lnTo>
                  <a:pt x="94966" y="858705"/>
                </a:lnTo>
                <a:cubicBezTo>
                  <a:pt x="-117471" y="530905"/>
                  <a:pt x="99585" y="272381"/>
                  <a:pt x="53403" y="0"/>
                </a:cubicBezTo>
                <a:close/>
              </a:path>
            </a:pathLst>
          </a:custGeom>
          <a:solidFill>
            <a:srgbClr val="34668C"/>
          </a:solidFill>
        </p:spPr>
        <p:txBody>
          <a:bodyPr wrap="square" rtlCol="0">
            <a:spAutoFit/>
          </a:bodyPr>
          <a:lstStyle/>
          <a:p>
            <a:r>
              <a:rPr lang="fr-FR" sz="1600" dirty="0">
                <a:solidFill>
                  <a:schemeClr val="bg1"/>
                </a:solidFill>
              </a:rPr>
              <a:t>Moral et performance du personnel </a:t>
            </a:r>
          </a:p>
        </p:txBody>
      </p:sp>
      <p:sp>
        <p:nvSpPr>
          <p:cNvPr id="9" name="TextBox 8">
            <a:extLst>
              <a:ext uri="{FF2B5EF4-FFF2-40B4-BE49-F238E27FC236}">
                <a16:creationId xmlns:a16="http://schemas.microsoft.com/office/drawing/2014/main" id="{15E30227-EF1B-4018-AB68-0D400163751C}"/>
              </a:ext>
            </a:extLst>
          </p:cNvPr>
          <p:cNvSpPr txBox="1"/>
          <p:nvPr/>
        </p:nvSpPr>
        <p:spPr>
          <a:xfrm>
            <a:off x="7240825" y="3962400"/>
            <a:ext cx="1793116" cy="1477328"/>
          </a:xfrm>
          <a:prstGeom prst="rect">
            <a:avLst/>
          </a:prstGeom>
          <a:solidFill>
            <a:schemeClr val="bg1"/>
          </a:solidFill>
        </p:spPr>
        <p:txBody>
          <a:bodyPr wrap="square" rtlCol="0">
            <a:spAutoFit/>
          </a:bodyPr>
          <a:lstStyle/>
          <a:p>
            <a:r>
              <a:rPr lang="fr-FR" dirty="0"/>
              <a:t>Plus de satisfaction et meilleure capacité à fournir des soins</a:t>
            </a:r>
          </a:p>
        </p:txBody>
      </p:sp>
      <p:sp>
        <p:nvSpPr>
          <p:cNvPr id="10" name="TextBox 9">
            <a:extLst>
              <a:ext uri="{FF2B5EF4-FFF2-40B4-BE49-F238E27FC236}">
                <a16:creationId xmlns:a16="http://schemas.microsoft.com/office/drawing/2014/main" id="{12D94766-898F-4D05-B772-2A83C58561C6}"/>
              </a:ext>
            </a:extLst>
          </p:cNvPr>
          <p:cNvSpPr txBox="1"/>
          <p:nvPr/>
        </p:nvSpPr>
        <p:spPr>
          <a:xfrm>
            <a:off x="4457856" y="5443820"/>
            <a:ext cx="1250898" cy="830997"/>
          </a:xfrm>
          <a:prstGeom prst="rect">
            <a:avLst/>
          </a:prstGeom>
          <a:solidFill>
            <a:srgbClr val="34668C"/>
          </a:solidFill>
        </p:spPr>
        <p:txBody>
          <a:bodyPr wrap="square" rtlCol="0">
            <a:spAutoFit/>
          </a:bodyPr>
          <a:lstStyle/>
          <a:p>
            <a:r>
              <a:rPr lang="fr-FR" sz="1600" dirty="0">
                <a:solidFill>
                  <a:schemeClr val="bg1"/>
                </a:solidFill>
              </a:rPr>
              <a:t>Soins centrés sur les individus </a:t>
            </a:r>
          </a:p>
        </p:txBody>
      </p:sp>
      <p:sp>
        <p:nvSpPr>
          <p:cNvPr id="12" name="TextBox 11">
            <a:extLst>
              <a:ext uri="{FF2B5EF4-FFF2-40B4-BE49-F238E27FC236}">
                <a16:creationId xmlns:a16="http://schemas.microsoft.com/office/drawing/2014/main" id="{B455FD3D-65BD-4155-9C67-D955A080CBFA}"/>
              </a:ext>
            </a:extLst>
          </p:cNvPr>
          <p:cNvSpPr txBox="1"/>
          <p:nvPr/>
        </p:nvSpPr>
        <p:spPr>
          <a:xfrm>
            <a:off x="5947506" y="5613424"/>
            <a:ext cx="3086435" cy="1200329"/>
          </a:xfrm>
          <a:prstGeom prst="rect">
            <a:avLst/>
          </a:prstGeom>
          <a:solidFill>
            <a:schemeClr val="bg1"/>
          </a:solidFill>
        </p:spPr>
        <p:txBody>
          <a:bodyPr wrap="square" rtlCol="0">
            <a:spAutoFit/>
          </a:bodyPr>
          <a:lstStyle/>
          <a:p>
            <a:r>
              <a:rPr lang="fr-FR" dirty="0"/>
              <a:t>Augmentation de la fréquentation des services: centres d’accouchement, vaccination par exemple</a:t>
            </a:r>
          </a:p>
        </p:txBody>
      </p:sp>
      <p:sp>
        <p:nvSpPr>
          <p:cNvPr id="13" name="TextBox 12">
            <a:extLst>
              <a:ext uri="{FF2B5EF4-FFF2-40B4-BE49-F238E27FC236}">
                <a16:creationId xmlns:a16="http://schemas.microsoft.com/office/drawing/2014/main" id="{882C678A-F6EB-4D99-B772-96B6C9DB9E13}"/>
              </a:ext>
            </a:extLst>
          </p:cNvPr>
          <p:cNvSpPr txBox="1"/>
          <p:nvPr/>
        </p:nvSpPr>
        <p:spPr>
          <a:xfrm>
            <a:off x="2514600" y="5588405"/>
            <a:ext cx="1638272" cy="584775"/>
          </a:xfrm>
          <a:prstGeom prst="rect">
            <a:avLst/>
          </a:prstGeom>
          <a:solidFill>
            <a:srgbClr val="34668C"/>
          </a:solidFill>
        </p:spPr>
        <p:txBody>
          <a:bodyPr wrap="square" rtlCol="0">
            <a:spAutoFit/>
          </a:bodyPr>
          <a:lstStyle/>
          <a:p>
            <a:pPr algn="ctr"/>
            <a:r>
              <a:rPr lang="fr-FR" sz="1600" dirty="0"/>
              <a:t>EAH communautaire</a:t>
            </a:r>
          </a:p>
        </p:txBody>
      </p:sp>
      <p:sp>
        <p:nvSpPr>
          <p:cNvPr id="14" name="TextBox 13">
            <a:extLst>
              <a:ext uri="{FF2B5EF4-FFF2-40B4-BE49-F238E27FC236}">
                <a16:creationId xmlns:a16="http://schemas.microsoft.com/office/drawing/2014/main" id="{AD1603B0-195F-4025-AFAD-5D76C98DCC8B}"/>
              </a:ext>
            </a:extLst>
          </p:cNvPr>
          <p:cNvSpPr txBox="1"/>
          <p:nvPr/>
        </p:nvSpPr>
        <p:spPr>
          <a:xfrm>
            <a:off x="0" y="5475236"/>
            <a:ext cx="2510696" cy="1323439"/>
          </a:xfrm>
          <a:prstGeom prst="rect">
            <a:avLst/>
          </a:prstGeom>
          <a:solidFill>
            <a:schemeClr val="bg1"/>
          </a:solidFill>
        </p:spPr>
        <p:txBody>
          <a:bodyPr wrap="square" rtlCol="0">
            <a:spAutoFit/>
          </a:bodyPr>
          <a:lstStyle/>
          <a:p>
            <a:r>
              <a:rPr lang="fr-FR" sz="1600" dirty="0"/>
              <a:t>Le personnel de santé donne l’exemple pour les bonnes pratiques; meilleures pratiques d’hygiène à la maison </a:t>
            </a:r>
          </a:p>
        </p:txBody>
      </p:sp>
      <p:sp>
        <p:nvSpPr>
          <p:cNvPr id="15" name="TextBox 14">
            <a:extLst>
              <a:ext uri="{FF2B5EF4-FFF2-40B4-BE49-F238E27FC236}">
                <a16:creationId xmlns:a16="http://schemas.microsoft.com/office/drawing/2014/main" id="{C876B7DF-63BC-4817-AB03-F36320A6A616}"/>
              </a:ext>
            </a:extLst>
          </p:cNvPr>
          <p:cNvSpPr txBox="1"/>
          <p:nvPr/>
        </p:nvSpPr>
        <p:spPr>
          <a:xfrm>
            <a:off x="1500834" y="3962400"/>
            <a:ext cx="1092963" cy="923330"/>
          </a:xfrm>
          <a:custGeom>
            <a:avLst/>
            <a:gdLst>
              <a:gd name="connsiteX0" fmla="*/ 0 w 1083875"/>
              <a:gd name="connsiteY0" fmla="*/ 0 h 923330"/>
              <a:gd name="connsiteX1" fmla="*/ 1083875 w 1083875"/>
              <a:gd name="connsiteY1" fmla="*/ 0 h 923330"/>
              <a:gd name="connsiteX2" fmla="*/ 1083875 w 1083875"/>
              <a:gd name="connsiteY2" fmla="*/ 923330 h 923330"/>
              <a:gd name="connsiteX3" fmla="*/ 0 w 1083875"/>
              <a:gd name="connsiteY3" fmla="*/ 923330 h 923330"/>
              <a:gd name="connsiteX4" fmla="*/ 0 w 1083875"/>
              <a:gd name="connsiteY4" fmla="*/ 0 h 923330"/>
              <a:gd name="connsiteX0" fmla="*/ 175290 w 1259165"/>
              <a:gd name="connsiteY0" fmla="*/ 0 h 923330"/>
              <a:gd name="connsiteX1" fmla="*/ 1259165 w 1259165"/>
              <a:gd name="connsiteY1" fmla="*/ 0 h 923330"/>
              <a:gd name="connsiteX2" fmla="*/ 1259165 w 1259165"/>
              <a:gd name="connsiteY2" fmla="*/ 923330 h 923330"/>
              <a:gd name="connsiteX3" fmla="*/ 175290 w 1259165"/>
              <a:gd name="connsiteY3" fmla="*/ 923330 h 923330"/>
              <a:gd name="connsiteX4" fmla="*/ 10 w 1259165"/>
              <a:gd name="connsiteY4" fmla="*/ 462723 h 923330"/>
              <a:gd name="connsiteX5" fmla="*/ 175290 w 1259165"/>
              <a:gd name="connsiteY5" fmla="*/ 0 h 923330"/>
              <a:gd name="connsiteX0" fmla="*/ 175290 w 1259165"/>
              <a:gd name="connsiteY0" fmla="*/ 146877 h 1070207"/>
              <a:gd name="connsiteX1" fmla="*/ 665028 w 1259165"/>
              <a:gd name="connsiteY1" fmla="*/ 0 h 1070207"/>
              <a:gd name="connsiteX2" fmla="*/ 1259165 w 1259165"/>
              <a:gd name="connsiteY2" fmla="*/ 146877 h 1070207"/>
              <a:gd name="connsiteX3" fmla="*/ 1259165 w 1259165"/>
              <a:gd name="connsiteY3" fmla="*/ 1070207 h 1070207"/>
              <a:gd name="connsiteX4" fmla="*/ 175290 w 1259165"/>
              <a:gd name="connsiteY4" fmla="*/ 1070207 h 1070207"/>
              <a:gd name="connsiteX5" fmla="*/ 10 w 1259165"/>
              <a:gd name="connsiteY5" fmla="*/ 609600 h 1070207"/>
              <a:gd name="connsiteX6" fmla="*/ 175290 w 1259165"/>
              <a:gd name="connsiteY6" fmla="*/ 146877 h 107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9165" h="1070207">
                <a:moveTo>
                  <a:pt x="175290" y="146877"/>
                </a:moveTo>
                <a:cubicBezTo>
                  <a:pt x="352391" y="144100"/>
                  <a:pt x="487927" y="2777"/>
                  <a:pt x="665028" y="0"/>
                </a:cubicBezTo>
                <a:lnTo>
                  <a:pt x="1259165" y="146877"/>
                </a:lnTo>
                <a:lnTo>
                  <a:pt x="1259165" y="1070207"/>
                </a:lnTo>
                <a:lnTo>
                  <a:pt x="175290" y="1070207"/>
                </a:lnTo>
                <a:cubicBezTo>
                  <a:pt x="176900" y="939762"/>
                  <a:pt x="-1600" y="740045"/>
                  <a:pt x="10" y="609600"/>
                </a:cubicBezTo>
                <a:lnTo>
                  <a:pt x="175290" y="146877"/>
                </a:lnTo>
                <a:close/>
              </a:path>
            </a:pathLst>
          </a:custGeom>
          <a:solidFill>
            <a:srgbClr val="34668C"/>
          </a:solidFill>
        </p:spPr>
        <p:txBody>
          <a:bodyPr wrap="square" rtlCol="0">
            <a:spAutoFit/>
          </a:bodyPr>
          <a:lstStyle/>
          <a:p>
            <a:r>
              <a:rPr lang="fr-FR" dirty="0">
                <a:solidFill>
                  <a:schemeClr val="bg1"/>
                </a:solidFill>
              </a:rPr>
              <a:t>Coûts des soins de santé</a:t>
            </a:r>
          </a:p>
        </p:txBody>
      </p:sp>
      <p:sp>
        <p:nvSpPr>
          <p:cNvPr id="16" name="TextBox 15">
            <a:extLst>
              <a:ext uri="{FF2B5EF4-FFF2-40B4-BE49-F238E27FC236}">
                <a16:creationId xmlns:a16="http://schemas.microsoft.com/office/drawing/2014/main" id="{2F94C5F9-FE2A-4E5B-865E-A79AFC3E585D}"/>
              </a:ext>
            </a:extLst>
          </p:cNvPr>
          <p:cNvSpPr txBox="1"/>
          <p:nvPr/>
        </p:nvSpPr>
        <p:spPr>
          <a:xfrm>
            <a:off x="0" y="3962400"/>
            <a:ext cx="1295400" cy="1323439"/>
          </a:xfrm>
          <a:prstGeom prst="rect">
            <a:avLst/>
          </a:prstGeom>
          <a:solidFill>
            <a:schemeClr val="bg1"/>
          </a:solidFill>
        </p:spPr>
        <p:txBody>
          <a:bodyPr wrap="square" rtlCol="0">
            <a:spAutoFit/>
          </a:bodyPr>
          <a:lstStyle/>
          <a:p>
            <a:r>
              <a:rPr lang="fr-FR" sz="1600" dirty="0"/>
              <a:t>Services plus efficaces </a:t>
            </a:r>
          </a:p>
          <a:p>
            <a:r>
              <a:rPr lang="fr-FR" sz="1600" dirty="0"/>
              <a:t>Morts / Maladies évitées </a:t>
            </a:r>
          </a:p>
        </p:txBody>
      </p:sp>
      <p:sp>
        <p:nvSpPr>
          <p:cNvPr id="17" name="TextBox 16">
            <a:extLst>
              <a:ext uri="{FF2B5EF4-FFF2-40B4-BE49-F238E27FC236}">
                <a16:creationId xmlns:a16="http://schemas.microsoft.com/office/drawing/2014/main" id="{2DBF1B23-0BAC-4CFC-AA73-552CB0745A51}"/>
              </a:ext>
            </a:extLst>
          </p:cNvPr>
          <p:cNvSpPr txBox="1"/>
          <p:nvPr/>
        </p:nvSpPr>
        <p:spPr>
          <a:xfrm>
            <a:off x="1950937" y="2091842"/>
            <a:ext cx="1401835" cy="1141480"/>
          </a:xfrm>
          <a:custGeom>
            <a:avLst/>
            <a:gdLst>
              <a:gd name="connsiteX0" fmla="*/ 0 w 1305590"/>
              <a:gd name="connsiteY0" fmla="*/ 0 h 1169551"/>
              <a:gd name="connsiteX1" fmla="*/ 1305590 w 1305590"/>
              <a:gd name="connsiteY1" fmla="*/ 0 h 1169551"/>
              <a:gd name="connsiteX2" fmla="*/ 1305590 w 1305590"/>
              <a:gd name="connsiteY2" fmla="*/ 1169551 h 1169551"/>
              <a:gd name="connsiteX3" fmla="*/ 0 w 1305590"/>
              <a:gd name="connsiteY3" fmla="*/ 1169551 h 1169551"/>
              <a:gd name="connsiteX4" fmla="*/ 0 w 1305590"/>
              <a:gd name="connsiteY4" fmla="*/ 0 h 1169551"/>
              <a:gd name="connsiteX0" fmla="*/ 0 w 1305590"/>
              <a:gd name="connsiteY0" fmla="*/ 0 h 1169551"/>
              <a:gd name="connsiteX1" fmla="*/ 1139336 w 1305590"/>
              <a:gd name="connsiteY1" fmla="*/ 96982 h 1169551"/>
              <a:gd name="connsiteX2" fmla="*/ 1305590 w 1305590"/>
              <a:gd name="connsiteY2" fmla="*/ 1169551 h 1169551"/>
              <a:gd name="connsiteX3" fmla="*/ 0 w 1305590"/>
              <a:gd name="connsiteY3" fmla="*/ 1169551 h 1169551"/>
              <a:gd name="connsiteX4" fmla="*/ 0 w 1305590"/>
              <a:gd name="connsiteY4" fmla="*/ 0 h 1169551"/>
              <a:gd name="connsiteX0" fmla="*/ 0 w 1139336"/>
              <a:gd name="connsiteY0" fmla="*/ 0 h 1169551"/>
              <a:gd name="connsiteX1" fmla="*/ 1139336 w 1139336"/>
              <a:gd name="connsiteY1" fmla="*/ 96982 h 1169551"/>
              <a:gd name="connsiteX2" fmla="*/ 1070063 w 1139336"/>
              <a:gd name="connsiteY2" fmla="*/ 1072569 h 1169551"/>
              <a:gd name="connsiteX3" fmla="*/ 0 w 1139336"/>
              <a:gd name="connsiteY3" fmla="*/ 1169551 h 1169551"/>
              <a:gd name="connsiteX4" fmla="*/ 0 w 1139336"/>
              <a:gd name="connsiteY4" fmla="*/ 0 h 1169551"/>
              <a:gd name="connsiteX0" fmla="*/ 0 w 1139336"/>
              <a:gd name="connsiteY0" fmla="*/ 0 h 1183405"/>
              <a:gd name="connsiteX1" fmla="*/ 1139336 w 1139336"/>
              <a:gd name="connsiteY1" fmla="*/ 96982 h 1183405"/>
              <a:gd name="connsiteX2" fmla="*/ 1070063 w 1139336"/>
              <a:gd name="connsiteY2" fmla="*/ 1072569 h 1183405"/>
              <a:gd name="connsiteX3" fmla="*/ 152400 w 1139336"/>
              <a:gd name="connsiteY3" fmla="*/ 1183405 h 1183405"/>
              <a:gd name="connsiteX4" fmla="*/ 0 w 1139336"/>
              <a:gd name="connsiteY4" fmla="*/ 0 h 1183405"/>
              <a:gd name="connsiteX0" fmla="*/ 12513 w 1151849"/>
              <a:gd name="connsiteY0" fmla="*/ 0 h 1183405"/>
              <a:gd name="connsiteX1" fmla="*/ 1151849 w 1151849"/>
              <a:gd name="connsiteY1" fmla="*/ 96982 h 1183405"/>
              <a:gd name="connsiteX2" fmla="*/ 1082576 w 1151849"/>
              <a:gd name="connsiteY2" fmla="*/ 1072569 h 1183405"/>
              <a:gd name="connsiteX3" fmla="*/ 164913 w 1151849"/>
              <a:gd name="connsiteY3" fmla="*/ 1183405 h 1183405"/>
              <a:gd name="connsiteX4" fmla="*/ 12513 w 1151849"/>
              <a:gd name="connsiteY4" fmla="*/ 0 h 1183405"/>
              <a:gd name="connsiteX0" fmla="*/ 12513 w 1151849"/>
              <a:gd name="connsiteY0" fmla="*/ 13854 h 1086423"/>
              <a:gd name="connsiteX1" fmla="*/ 1151849 w 1151849"/>
              <a:gd name="connsiteY1" fmla="*/ 0 h 1086423"/>
              <a:gd name="connsiteX2" fmla="*/ 1082576 w 1151849"/>
              <a:gd name="connsiteY2" fmla="*/ 975587 h 1086423"/>
              <a:gd name="connsiteX3" fmla="*/ 164913 w 1151849"/>
              <a:gd name="connsiteY3" fmla="*/ 1086423 h 1086423"/>
              <a:gd name="connsiteX4" fmla="*/ 12513 w 1151849"/>
              <a:gd name="connsiteY4" fmla="*/ 13854 h 1086423"/>
              <a:gd name="connsiteX0" fmla="*/ 12513 w 1352904"/>
              <a:gd name="connsiteY0" fmla="*/ 13854 h 1086423"/>
              <a:gd name="connsiteX1" fmla="*/ 1151849 w 1352904"/>
              <a:gd name="connsiteY1" fmla="*/ 0 h 1086423"/>
              <a:gd name="connsiteX2" fmla="*/ 1352740 w 1352904"/>
              <a:gd name="connsiteY2" fmla="*/ 531307 h 1086423"/>
              <a:gd name="connsiteX3" fmla="*/ 1082576 w 1352904"/>
              <a:gd name="connsiteY3" fmla="*/ 975587 h 1086423"/>
              <a:gd name="connsiteX4" fmla="*/ 164913 w 1352904"/>
              <a:gd name="connsiteY4" fmla="*/ 1086423 h 1086423"/>
              <a:gd name="connsiteX5" fmla="*/ 12513 w 1352904"/>
              <a:gd name="connsiteY5" fmla="*/ 13854 h 1086423"/>
              <a:gd name="connsiteX0" fmla="*/ 104809 w 1445200"/>
              <a:gd name="connsiteY0" fmla="*/ 13854 h 1086423"/>
              <a:gd name="connsiteX1" fmla="*/ 1244145 w 1445200"/>
              <a:gd name="connsiteY1" fmla="*/ 0 h 1086423"/>
              <a:gd name="connsiteX2" fmla="*/ 1445036 w 1445200"/>
              <a:gd name="connsiteY2" fmla="*/ 531307 h 1086423"/>
              <a:gd name="connsiteX3" fmla="*/ 1174872 w 1445200"/>
              <a:gd name="connsiteY3" fmla="*/ 975587 h 1086423"/>
              <a:gd name="connsiteX4" fmla="*/ 257209 w 1445200"/>
              <a:gd name="connsiteY4" fmla="*/ 1086423 h 1086423"/>
              <a:gd name="connsiteX5" fmla="*/ 59580 w 1445200"/>
              <a:gd name="connsiteY5" fmla="*/ 724354 h 1086423"/>
              <a:gd name="connsiteX6" fmla="*/ 104809 w 1445200"/>
              <a:gd name="connsiteY6" fmla="*/ 13854 h 1086423"/>
              <a:gd name="connsiteX0" fmla="*/ 104809 w 1445200"/>
              <a:gd name="connsiteY0" fmla="*/ 13854 h 975587"/>
              <a:gd name="connsiteX1" fmla="*/ 1244145 w 1445200"/>
              <a:gd name="connsiteY1" fmla="*/ 0 h 975587"/>
              <a:gd name="connsiteX2" fmla="*/ 1445036 w 1445200"/>
              <a:gd name="connsiteY2" fmla="*/ 531307 h 975587"/>
              <a:gd name="connsiteX3" fmla="*/ 1174872 w 1445200"/>
              <a:gd name="connsiteY3" fmla="*/ 975587 h 975587"/>
              <a:gd name="connsiteX4" fmla="*/ 340336 w 1445200"/>
              <a:gd name="connsiteY4" fmla="*/ 931986 h 975587"/>
              <a:gd name="connsiteX5" fmla="*/ 59580 w 1445200"/>
              <a:gd name="connsiteY5" fmla="*/ 724354 h 975587"/>
              <a:gd name="connsiteX6" fmla="*/ 104809 w 1445200"/>
              <a:gd name="connsiteY6" fmla="*/ 13854 h 975587"/>
              <a:gd name="connsiteX0" fmla="*/ 158453 w 1401862"/>
              <a:gd name="connsiteY0" fmla="*/ 39594 h 975587"/>
              <a:gd name="connsiteX1" fmla="*/ 1200807 w 1401862"/>
              <a:gd name="connsiteY1" fmla="*/ 0 h 975587"/>
              <a:gd name="connsiteX2" fmla="*/ 1401698 w 1401862"/>
              <a:gd name="connsiteY2" fmla="*/ 531307 h 975587"/>
              <a:gd name="connsiteX3" fmla="*/ 1131534 w 1401862"/>
              <a:gd name="connsiteY3" fmla="*/ 975587 h 975587"/>
              <a:gd name="connsiteX4" fmla="*/ 296998 w 1401862"/>
              <a:gd name="connsiteY4" fmla="*/ 931986 h 975587"/>
              <a:gd name="connsiteX5" fmla="*/ 16242 w 1401862"/>
              <a:gd name="connsiteY5" fmla="*/ 724354 h 975587"/>
              <a:gd name="connsiteX6" fmla="*/ 158453 w 1401862"/>
              <a:gd name="connsiteY6" fmla="*/ 39594 h 975587"/>
              <a:gd name="connsiteX0" fmla="*/ 158453 w 1401835"/>
              <a:gd name="connsiteY0" fmla="*/ 0 h 935993"/>
              <a:gd name="connsiteX1" fmla="*/ 1159243 w 1401835"/>
              <a:gd name="connsiteY1" fmla="*/ 37625 h 935993"/>
              <a:gd name="connsiteX2" fmla="*/ 1401698 w 1401835"/>
              <a:gd name="connsiteY2" fmla="*/ 491713 h 935993"/>
              <a:gd name="connsiteX3" fmla="*/ 1131534 w 1401835"/>
              <a:gd name="connsiteY3" fmla="*/ 935993 h 935993"/>
              <a:gd name="connsiteX4" fmla="*/ 296998 w 1401835"/>
              <a:gd name="connsiteY4" fmla="*/ 892392 h 935993"/>
              <a:gd name="connsiteX5" fmla="*/ 16242 w 1401835"/>
              <a:gd name="connsiteY5" fmla="*/ 684760 h 935993"/>
              <a:gd name="connsiteX6" fmla="*/ 158453 w 1401835"/>
              <a:gd name="connsiteY6" fmla="*/ 0 h 935993"/>
              <a:gd name="connsiteX0" fmla="*/ 158453 w 1401835"/>
              <a:gd name="connsiteY0" fmla="*/ 124355 h 1060348"/>
              <a:gd name="connsiteX1" fmla="*/ 653718 w 1401835"/>
              <a:gd name="connsiteY1" fmla="*/ 180 h 1060348"/>
              <a:gd name="connsiteX2" fmla="*/ 1159243 w 1401835"/>
              <a:gd name="connsiteY2" fmla="*/ 161980 h 1060348"/>
              <a:gd name="connsiteX3" fmla="*/ 1401698 w 1401835"/>
              <a:gd name="connsiteY3" fmla="*/ 616068 h 1060348"/>
              <a:gd name="connsiteX4" fmla="*/ 1131534 w 1401835"/>
              <a:gd name="connsiteY4" fmla="*/ 1060348 h 1060348"/>
              <a:gd name="connsiteX5" fmla="*/ 296998 w 1401835"/>
              <a:gd name="connsiteY5" fmla="*/ 1016747 h 1060348"/>
              <a:gd name="connsiteX6" fmla="*/ 16242 w 1401835"/>
              <a:gd name="connsiteY6" fmla="*/ 809115 h 1060348"/>
              <a:gd name="connsiteX7" fmla="*/ 158453 w 1401835"/>
              <a:gd name="connsiteY7" fmla="*/ 124355 h 10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1835" h="1060348">
                <a:moveTo>
                  <a:pt x="158453" y="124355"/>
                </a:moveTo>
                <a:cubicBezTo>
                  <a:pt x="286596" y="130153"/>
                  <a:pt x="525575" y="-5618"/>
                  <a:pt x="653718" y="180"/>
                </a:cubicBezTo>
                <a:lnTo>
                  <a:pt x="1159243" y="161980"/>
                </a:lnTo>
                <a:cubicBezTo>
                  <a:pt x="1152316" y="334792"/>
                  <a:pt x="1408625" y="443256"/>
                  <a:pt x="1401698" y="616068"/>
                </a:cubicBezTo>
                <a:lnTo>
                  <a:pt x="1131534" y="1060348"/>
                </a:lnTo>
                <a:lnTo>
                  <a:pt x="296998" y="1016747"/>
                </a:lnTo>
                <a:cubicBezTo>
                  <a:pt x="120353" y="977020"/>
                  <a:pt x="41642" y="987876"/>
                  <a:pt x="16242" y="809115"/>
                </a:cubicBezTo>
                <a:cubicBezTo>
                  <a:pt x="-9158" y="630354"/>
                  <a:pt x="-29738" y="247226"/>
                  <a:pt x="158453" y="124355"/>
                </a:cubicBezTo>
                <a:close/>
              </a:path>
            </a:pathLst>
          </a:custGeom>
          <a:solidFill>
            <a:srgbClr val="34668C"/>
          </a:solidFill>
        </p:spPr>
        <p:txBody>
          <a:bodyPr wrap="square" rtlCol="0">
            <a:spAutoFit/>
          </a:bodyPr>
          <a:lstStyle/>
          <a:p>
            <a:r>
              <a:rPr lang="fr-FR" sz="1400" dirty="0">
                <a:solidFill>
                  <a:schemeClr val="bg1"/>
                </a:solidFill>
              </a:rPr>
              <a:t>Changement climatique et résilience face aux catastrophes </a:t>
            </a:r>
          </a:p>
        </p:txBody>
      </p:sp>
      <p:sp>
        <p:nvSpPr>
          <p:cNvPr id="18" name="TextBox 17">
            <a:extLst>
              <a:ext uri="{FF2B5EF4-FFF2-40B4-BE49-F238E27FC236}">
                <a16:creationId xmlns:a16="http://schemas.microsoft.com/office/drawing/2014/main" id="{7CF89CBC-C2E3-4C60-AFAD-2B7A1E10391D}"/>
              </a:ext>
            </a:extLst>
          </p:cNvPr>
          <p:cNvSpPr txBox="1"/>
          <p:nvPr/>
        </p:nvSpPr>
        <p:spPr>
          <a:xfrm>
            <a:off x="87879" y="1743421"/>
            <a:ext cx="1728787" cy="1815882"/>
          </a:xfrm>
          <a:prstGeom prst="rect">
            <a:avLst/>
          </a:prstGeom>
          <a:solidFill>
            <a:schemeClr val="bg1"/>
          </a:solidFill>
        </p:spPr>
        <p:txBody>
          <a:bodyPr wrap="square" rtlCol="0">
            <a:spAutoFit/>
          </a:bodyPr>
          <a:lstStyle/>
          <a:p>
            <a:r>
              <a:rPr lang="fr-FR" sz="1400" dirty="0"/>
              <a:t>Les établissements sont mieux préparés pour continuer à fournir des services d’EAH pendant les périodes de crise et les évènements liés au climat</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a:ln>
            <a:noFill/>
          </a:ln>
        </p:spPr>
        <p:txBody>
          <a:bodyPr>
            <a:noAutofit/>
          </a:bodyPr>
          <a:lstStyle/>
          <a:p>
            <a:r>
              <a:rPr lang="fr-FR" sz="4000" b="1" dirty="0"/>
              <a:t>Activités EAH et SAME intégrées pour des résultats en nutrition améliorés</a:t>
            </a:r>
          </a:p>
        </p:txBody>
      </p:sp>
      <p:sp>
        <p:nvSpPr>
          <p:cNvPr id="3" name="Content Placeholder 2"/>
          <p:cNvSpPr>
            <a:spLocks noGrp="1"/>
          </p:cNvSpPr>
          <p:nvPr>
            <p:ph idx="1"/>
          </p:nvPr>
        </p:nvSpPr>
        <p:spPr>
          <a:xfrm>
            <a:off x="457200" y="1600199"/>
            <a:ext cx="8305800" cy="4648661"/>
          </a:xfrm>
          <a:ln>
            <a:noFill/>
          </a:ln>
        </p:spPr>
        <p:txBody>
          <a:bodyPr>
            <a:normAutofit fontScale="92500"/>
          </a:bodyPr>
          <a:lstStyle/>
          <a:p>
            <a:pPr marL="457200">
              <a:lnSpc>
                <a:spcPct val="120000"/>
              </a:lnSpc>
              <a:spcBef>
                <a:spcPts val="0"/>
              </a:spcBef>
            </a:pPr>
            <a:r>
              <a:rPr lang="fr-FR" sz="2800" dirty="0"/>
              <a:t>Création d'installations de lavage des mains / toilettes dans les champs et d’installations de transformation des aliments</a:t>
            </a:r>
          </a:p>
          <a:p>
            <a:pPr marL="457200">
              <a:lnSpc>
                <a:spcPct val="120000"/>
              </a:lnSpc>
              <a:spcBef>
                <a:spcPts val="0"/>
              </a:spcBef>
            </a:pPr>
            <a:r>
              <a:rPr lang="fr-FR" sz="2800" dirty="0"/>
              <a:t>Changement de comportement vers de bonnes pratiques d'hygiène en matière de préparation des aliments</a:t>
            </a:r>
          </a:p>
          <a:p>
            <a:pPr marL="457200">
              <a:lnSpc>
                <a:spcPct val="120000"/>
              </a:lnSpc>
              <a:spcBef>
                <a:spcPts val="0"/>
              </a:spcBef>
            </a:pPr>
            <a:r>
              <a:rPr lang="fr-FR" sz="2800" dirty="0"/>
              <a:t>Réduire les mycotoxines dans les aliments grâce à une irrigation contrôlée, au contrôle de l'humidité et au lavage</a:t>
            </a:r>
          </a:p>
          <a:p>
            <a:pPr marL="457200">
              <a:lnSpc>
                <a:spcPct val="120000"/>
              </a:lnSpc>
              <a:spcBef>
                <a:spcPts val="0"/>
              </a:spcBef>
            </a:pPr>
            <a:r>
              <a:rPr lang="fr-FR" sz="2800" dirty="0"/>
              <a:t>Réduire la contamination par les déchets animaux</a:t>
            </a:r>
          </a:p>
          <a:p>
            <a:endParaRPr lang="en-US" sz="2800" dirty="0"/>
          </a:p>
          <a:p>
            <a:endParaRPr lang="en-US" sz="2800" dirty="0"/>
          </a:p>
        </p:txBody>
      </p:sp>
      <p:pic>
        <p:nvPicPr>
          <p:cNvPr id="4" name="Picture 3">
            <a:extLst>
              <a:ext uri="{FF2B5EF4-FFF2-40B4-BE49-F238E27FC236}">
                <a16:creationId xmlns:a16="http://schemas.microsoft.com/office/drawing/2014/main" id="{C103B6D7-07F4-4B27-9598-6060048C8056}"/>
              </a:ext>
            </a:extLst>
          </p:cNvPr>
          <p:cNvPicPr>
            <a:picLocks noChangeAspect="1" noChangeArrowheads="1"/>
          </p:cNvPicPr>
          <p:nvPr/>
        </p:nvPicPr>
        <p:blipFill>
          <a:blip r:embed="rId3" cstate="print"/>
          <a:srcRect/>
          <a:stretch>
            <a:fillRect/>
          </a:stretch>
        </p:blipFill>
        <p:spPr bwMode="auto">
          <a:xfrm>
            <a:off x="539543" y="6006737"/>
            <a:ext cx="1916365" cy="775063"/>
          </a:xfrm>
          <a:prstGeom prst="rect">
            <a:avLst/>
          </a:prstGeom>
          <a:noFill/>
          <a:ln w="9525">
            <a:noFill/>
            <a:miter lim="800000"/>
            <a:headEnd/>
            <a:tailEnd/>
          </a:ln>
        </p:spPr>
      </p:pic>
      <p:pic>
        <p:nvPicPr>
          <p:cNvPr id="5" name="Picture 4">
            <a:extLst>
              <a:ext uri="{FF2B5EF4-FFF2-40B4-BE49-F238E27FC236}">
                <a16:creationId xmlns:a16="http://schemas.microsoft.com/office/drawing/2014/main" id="{887253E8-DFE6-494B-A406-7935D70E53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2578" y="6248860"/>
            <a:ext cx="2171878" cy="5329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A394A2-C5FA-4B1B-A942-99244BB1FE6D}"/>
              </a:ext>
            </a:extLst>
          </p:cNvPr>
          <p:cNvPicPr>
            <a:picLocks noChangeAspect="1" noChangeArrowheads="1"/>
          </p:cNvPicPr>
          <p:nvPr/>
        </p:nvPicPr>
        <p:blipFill>
          <a:blip r:embed="rId3" cstate="print"/>
          <a:srcRect/>
          <a:stretch>
            <a:fillRect/>
          </a:stretch>
        </p:blipFill>
        <p:spPr bwMode="auto">
          <a:xfrm>
            <a:off x="0" y="6082937"/>
            <a:ext cx="1916365" cy="775063"/>
          </a:xfrm>
          <a:prstGeom prst="rect">
            <a:avLst/>
          </a:prstGeom>
          <a:noFill/>
          <a:ln w="9525">
            <a:noFill/>
            <a:miter lim="800000"/>
            <a:headEnd/>
            <a:tailEnd/>
          </a:ln>
        </p:spPr>
      </p:pic>
      <p:sp>
        <p:nvSpPr>
          <p:cNvPr id="2" name="Title 1"/>
          <p:cNvSpPr>
            <a:spLocks noGrp="1"/>
          </p:cNvSpPr>
          <p:nvPr>
            <p:ph type="title"/>
          </p:nvPr>
        </p:nvSpPr>
        <p:spPr>
          <a:xfrm>
            <a:off x="457200" y="152400"/>
            <a:ext cx="8229600" cy="1371600"/>
          </a:xfrm>
          <a:ln>
            <a:noFill/>
          </a:ln>
        </p:spPr>
        <p:txBody>
          <a:bodyPr>
            <a:noAutofit/>
          </a:bodyPr>
          <a:lstStyle/>
          <a:p>
            <a:r>
              <a:rPr lang="fr-FR" sz="4000" b="1" dirty="0"/>
              <a:t>Activités EAH et SAME intégrées pour des résultats en nutrition améliorés</a:t>
            </a:r>
          </a:p>
        </p:txBody>
      </p:sp>
      <p:pic>
        <p:nvPicPr>
          <p:cNvPr id="5" name="Picture 4">
            <a:extLst>
              <a:ext uri="{FF2B5EF4-FFF2-40B4-BE49-F238E27FC236}">
                <a16:creationId xmlns:a16="http://schemas.microsoft.com/office/drawing/2014/main" id="{AB413EF9-0A07-4A0C-81FA-410F6EF7FD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2578" y="6325060"/>
            <a:ext cx="2171878" cy="532940"/>
          </a:xfrm>
          <a:prstGeom prst="rect">
            <a:avLst/>
          </a:prstGeom>
        </p:spPr>
      </p:pic>
      <p:sp>
        <p:nvSpPr>
          <p:cNvPr id="3" name="Content Placeholder 2"/>
          <p:cNvSpPr>
            <a:spLocks noGrp="1"/>
          </p:cNvSpPr>
          <p:nvPr>
            <p:ph idx="1"/>
          </p:nvPr>
        </p:nvSpPr>
        <p:spPr>
          <a:xfrm>
            <a:off x="266700" y="1558636"/>
            <a:ext cx="8610600" cy="4876800"/>
          </a:xfrm>
          <a:ln>
            <a:noFill/>
          </a:ln>
        </p:spPr>
        <p:txBody>
          <a:bodyPr>
            <a:normAutofit fontScale="25000" lnSpcReduction="20000"/>
          </a:bodyPr>
          <a:lstStyle/>
          <a:p>
            <a:pPr marL="457200">
              <a:lnSpc>
                <a:spcPct val="120000"/>
              </a:lnSpc>
              <a:spcBef>
                <a:spcPts val="0"/>
              </a:spcBef>
            </a:pPr>
            <a:r>
              <a:rPr lang="fr-FR" sz="11200" dirty="0"/>
              <a:t>Réduire la contamination chimique</a:t>
            </a:r>
          </a:p>
          <a:p>
            <a:pPr marL="457200">
              <a:lnSpc>
                <a:spcPct val="120000"/>
              </a:lnSpc>
              <a:spcBef>
                <a:spcPts val="0"/>
              </a:spcBef>
            </a:pPr>
            <a:r>
              <a:rPr lang="fr-FR" sz="11200" dirty="0"/>
              <a:t>S'assurer que le ruissellement d'irrigation n'est pas utilisé comme eau de boisson</a:t>
            </a:r>
          </a:p>
          <a:p>
            <a:pPr marL="457200" lvl="1">
              <a:lnSpc>
                <a:spcPct val="120000"/>
              </a:lnSpc>
              <a:spcBef>
                <a:spcPts val="0"/>
              </a:spcBef>
              <a:buFont typeface="Arial" panose="020B0604020202020204" pitchFamily="34" charset="0"/>
              <a:buChar char="•"/>
            </a:pPr>
            <a:r>
              <a:rPr lang="fr-FR" sz="11200" dirty="0"/>
              <a:t>Systèmes d'eau à usages multiples</a:t>
            </a:r>
          </a:p>
          <a:p>
            <a:pPr marL="457200" lvl="1">
              <a:lnSpc>
                <a:spcPct val="120000"/>
              </a:lnSpc>
              <a:spcBef>
                <a:spcPts val="0"/>
              </a:spcBef>
              <a:buFont typeface="Arial" panose="020B0604020202020204" pitchFamily="34" charset="0"/>
              <a:buChar char="•"/>
            </a:pPr>
            <a:r>
              <a:rPr lang="fr-FR" sz="11200" dirty="0"/>
              <a:t>Compostage ou EcoSan (Assainissement écologique) pour la production d'engrais</a:t>
            </a:r>
          </a:p>
          <a:p>
            <a:pPr marL="457200" lvl="1">
              <a:lnSpc>
                <a:spcPct val="120000"/>
              </a:lnSpc>
              <a:spcBef>
                <a:spcPts val="0"/>
              </a:spcBef>
              <a:buFont typeface="Arial" panose="020B0604020202020204" pitchFamily="34" charset="0"/>
              <a:buChar char="•"/>
            </a:pPr>
            <a:r>
              <a:rPr lang="fr-FR" sz="11200" dirty="0"/>
              <a:t>Rétention d'eau pour le rétablissement des aquifères (construction d'un barrage en sable)</a:t>
            </a:r>
          </a:p>
          <a:p>
            <a:pPr marL="457200" lvl="1">
              <a:lnSpc>
                <a:spcPct val="120000"/>
              </a:lnSpc>
              <a:spcBef>
                <a:spcPts val="0"/>
              </a:spcBef>
              <a:buFont typeface="Arial" panose="020B0604020202020204" pitchFamily="34" charset="0"/>
              <a:buChar char="•"/>
            </a:pPr>
            <a:r>
              <a:rPr lang="fr-FR" sz="11200" dirty="0"/>
              <a:t>Lutte contre l'érosion (rétention des sols et atténuation des inondations)</a:t>
            </a:r>
          </a:p>
          <a:p>
            <a:pPr marL="457200" lvl="1">
              <a:lnSpc>
                <a:spcPct val="120000"/>
              </a:lnSpc>
              <a:spcBef>
                <a:spcPts val="0"/>
              </a:spcBef>
              <a:buFont typeface="Arial" panose="020B0604020202020204" pitchFamily="34" charset="0"/>
              <a:buChar char="•"/>
            </a:pPr>
            <a:r>
              <a:rPr lang="fr-FR" sz="11200" dirty="0"/>
              <a:t>Micro-irrigation</a:t>
            </a:r>
            <a:endParaRPr lang="en-US" sz="11200" dirty="0"/>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9"/>
            <a:ext cx="8001000" cy="715961"/>
          </a:xfrm>
          <a:ln>
            <a:noFill/>
          </a:ln>
        </p:spPr>
        <p:txBody>
          <a:bodyPr>
            <a:noAutofit/>
          </a:bodyPr>
          <a:lstStyle/>
          <a:p>
            <a:r>
              <a:rPr lang="fr-FR" b="1" dirty="0"/>
              <a:t>Suivi et évaluation</a:t>
            </a:r>
            <a:endParaRPr lang="en-US" b="1" dirty="0"/>
          </a:p>
        </p:txBody>
      </p:sp>
      <p:sp>
        <p:nvSpPr>
          <p:cNvPr id="4" name="Title 1"/>
          <p:cNvSpPr txBox="1">
            <a:spLocks/>
          </p:cNvSpPr>
          <p:nvPr/>
        </p:nvSpPr>
        <p:spPr>
          <a:xfrm>
            <a:off x="1485900" y="884256"/>
            <a:ext cx="6172200" cy="5737608"/>
          </a:xfrm>
          <a:prstGeom prst="rect">
            <a:avLst/>
          </a:prstGeom>
        </p:spPr>
        <p:txBody>
          <a:bodyPr vert="horz" lIns="91440" tIns="45720" rIns="91440" bIns="45720" rtlCol="0">
            <a:normAutofit fontScale="97500"/>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sz="1500"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192899409"/>
              </p:ext>
            </p:extLst>
          </p:nvPr>
        </p:nvGraphicFramePr>
        <p:xfrm>
          <a:off x="228600" y="990600"/>
          <a:ext cx="8382000" cy="5529038"/>
        </p:xfrm>
        <a:graphic>
          <a:graphicData uri="http://schemas.openxmlformats.org/drawingml/2006/table">
            <a:tbl>
              <a:tblPr firstRow="1" bandRow="1">
                <a:tableStyleId>{5C22544A-7EE6-4342-B048-85BDC9FD1C3A}</a:tableStyleId>
              </a:tblPr>
              <a:tblGrid>
                <a:gridCol w="1830326">
                  <a:extLst>
                    <a:ext uri="{9D8B030D-6E8A-4147-A177-3AD203B41FA5}">
                      <a16:colId xmlns:a16="http://schemas.microsoft.com/office/drawing/2014/main" val="3491403878"/>
                    </a:ext>
                  </a:extLst>
                </a:gridCol>
                <a:gridCol w="6551674">
                  <a:extLst>
                    <a:ext uri="{9D8B030D-6E8A-4147-A177-3AD203B41FA5}">
                      <a16:colId xmlns:a16="http://schemas.microsoft.com/office/drawing/2014/main" val="2132705914"/>
                    </a:ext>
                  </a:extLst>
                </a:gridCol>
              </a:tblGrid>
              <a:tr h="467264">
                <a:tc>
                  <a:txBody>
                    <a:bodyPr/>
                    <a:lstStyle/>
                    <a:p>
                      <a:r>
                        <a:rPr lang="fr-FR" dirty="0"/>
                        <a:t>Domaine</a:t>
                      </a:r>
                    </a:p>
                  </a:txBody>
                  <a:tcPr marL="68580" marR="68580"/>
                </a:tc>
                <a:tc>
                  <a:txBody>
                    <a:bodyPr/>
                    <a:lstStyle/>
                    <a:p>
                      <a:r>
                        <a:rPr lang="fr-FR" dirty="0"/>
                        <a:t>Indicateur</a:t>
                      </a:r>
                    </a:p>
                  </a:txBody>
                  <a:tcPr marL="68580" marR="68580"/>
                </a:tc>
                <a:extLst>
                  <a:ext uri="{0D108BD9-81ED-4DB2-BD59-A6C34878D82A}">
                    <a16:rowId xmlns:a16="http://schemas.microsoft.com/office/drawing/2014/main" val="4140962894"/>
                  </a:ext>
                </a:extLst>
              </a:tr>
              <a:tr h="599534">
                <a:tc>
                  <a:txBody>
                    <a:bodyPr/>
                    <a:lstStyle/>
                    <a:p>
                      <a:r>
                        <a:rPr lang="fr-FR" dirty="0">
                          <a:solidFill>
                            <a:schemeClr val="tx1"/>
                          </a:solidFill>
                        </a:rPr>
                        <a:t>Eau</a:t>
                      </a:r>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tx1"/>
                          </a:solidFill>
                          <a:effectLst/>
                          <a:latin typeface="+mn-lt"/>
                          <a:ea typeface="+mn-ea"/>
                          <a:cs typeface="+mn-cs"/>
                        </a:rPr>
                        <a:t>Proportion de ménages stockant systématiquement leur eau de boisson de façon sécurisée</a:t>
                      </a:r>
                      <a:endParaRPr lang="en-US" dirty="0">
                        <a:solidFill>
                          <a:schemeClr val="tx1"/>
                        </a:solidFill>
                      </a:endParaRPr>
                    </a:p>
                  </a:txBody>
                  <a:tcPr marL="68580" marR="68580"/>
                </a:tc>
                <a:extLst>
                  <a:ext uri="{0D108BD9-81ED-4DB2-BD59-A6C34878D82A}">
                    <a16:rowId xmlns:a16="http://schemas.microsoft.com/office/drawing/2014/main" val="3572810488"/>
                  </a:ext>
                </a:extLst>
              </a:tr>
              <a:tr h="645254">
                <a:tc>
                  <a:txBody>
                    <a:bodyPr/>
                    <a:lstStyle/>
                    <a:p>
                      <a:endParaRPr lang="en-US" dirty="0">
                        <a:solidFill>
                          <a:schemeClr val="tx1"/>
                        </a:solidFill>
                      </a:endParaRPr>
                    </a:p>
                  </a:txBody>
                  <a:tcPr marL="68580" marR="68580"/>
                </a:tc>
                <a:tc>
                  <a:txBody>
                    <a:bodyPr/>
                    <a:lstStyle/>
                    <a:p>
                      <a:r>
                        <a:rPr lang="fr-FR" sz="1800" kern="1200" dirty="0">
                          <a:solidFill>
                            <a:schemeClr val="tx1"/>
                          </a:solidFill>
                          <a:effectLst/>
                          <a:latin typeface="+mn-lt"/>
                          <a:ea typeface="+mn-ea"/>
                          <a:cs typeface="+mn-cs"/>
                        </a:rPr>
                        <a:t>Proportion de ménages connaissant au moins une méthode de</a:t>
                      </a:r>
                      <a:r>
                        <a:rPr lang="fr-FR" sz="1800" kern="1200" baseline="0" dirty="0">
                          <a:solidFill>
                            <a:schemeClr val="tx1"/>
                          </a:solidFill>
                          <a:effectLst/>
                          <a:latin typeface="+mn-lt"/>
                          <a:ea typeface="+mn-ea"/>
                          <a:cs typeface="+mn-cs"/>
                        </a:rPr>
                        <a:t> t</a:t>
                      </a:r>
                      <a:r>
                        <a:rPr lang="fr-FR" sz="1800" kern="1200" dirty="0">
                          <a:solidFill>
                            <a:schemeClr val="tx1"/>
                          </a:solidFill>
                          <a:effectLst/>
                          <a:latin typeface="+mn-lt"/>
                          <a:ea typeface="+mn-ea"/>
                          <a:cs typeface="+mn-cs"/>
                        </a:rPr>
                        <a:t>raitement de l’eau dans les foyers (HHWT)</a:t>
                      </a:r>
                      <a:endParaRPr lang="en-US" dirty="0">
                        <a:solidFill>
                          <a:schemeClr val="tx1"/>
                        </a:solidFill>
                      </a:endParaRPr>
                    </a:p>
                  </a:txBody>
                  <a:tcPr marL="68580" marR="68580"/>
                </a:tc>
                <a:extLst>
                  <a:ext uri="{0D108BD9-81ED-4DB2-BD59-A6C34878D82A}">
                    <a16:rowId xmlns:a16="http://schemas.microsoft.com/office/drawing/2014/main" val="3007302602"/>
                  </a:ext>
                </a:extLst>
              </a:tr>
              <a:tr h="381000">
                <a:tc>
                  <a:txBody>
                    <a:bodyPr/>
                    <a:lstStyle/>
                    <a:p>
                      <a:r>
                        <a:rPr lang="fr-FR" dirty="0">
                          <a:solidFill>
                            <a:schemeClr val="tx1"/>
                          </a:solidFill>
                        </a:rPr>
                        <a:t>Assainissement</a:t>
                      </a:r>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tx1"/>
                          </a:solidFill>
                          <a:effectLst/>
                          <a:latin typeface="+mn-lt"/>
                          <a:ea typeface="+mn-ea"/>
                          <a:cs typeface="+mn-cs"/>
                        </a:rPr>
                        <a:t>Proportion de ménages disposant en toute sécurité des excréments des enfants</a:t>
                      </a:r>
                      <a:endParaRPr lang="en-US" dirty="0">
                        <a:solidFill>
                          <a:schemeClr val="tx1"/>
                        </a:solidFill>
                      </a:endParaRPr>
                    </a:p>
                  </a:txBody>
                  <a:tcPr marL="68580" marR="68580"/>
                </a:tc>
                <a:extLst>
                  <a:ext uri="{0D108BD9-81ED-4DB2-BD59-A6C34878D82A}">
                    <a16:rowId xmlns:a16="http://schemas.microsoft.com/office/drawing/2014/main" val="4051416188"/>
                  </a:ext>
                </a:extLst>
              </a:tr>
              <a:tr h="762000">
                <a:tc>
                  <a:txBody>
                    <a:bodyPr/>
                    <a:lstStyle/>
                    <a:p>
                      <a:endParaRPr lang="en-US" dirty="0">
                        <a:solidFill>
                          <a:schemeClr val="tx1"/>
                        </a:solidFill>
                      </a:endParaRPr>
                    </a:p>
                  </a:txBody>
                  <a:tcPr marL="68580" marR="68580"/>
                </a:tc>
                <a:tc>
                  <a:txBody>
                    <a:bodyPr/>
                    <a:lstStyle/>
                    <a:p>
                      <a:r>
                        <a:rPr lang="fr-FR" sz="1800" kern="1200" dirty="0">
                          <a:solidFill>
                            <a:schemeClr val="tx1"/>
                          </a:solidFill>
                          <a:effectLst/>
                          <a:latin typeface="+mn-lt"/>
                          <a:ea typeface="+mn-ea"/>
                          <a:cs typeface="+mn-cs"/>
                        </a:rPr>
                        <a:t>Proportion de ménages disposant d'installations sanitaires accessibles aux enfants et aux membres handicapés du foyer</a:t>
                      </a:r>
                      <a:endParaRPr lang="en-US" dirty="0">
                        <a:solidFill>
                          <a:schemeClr val="tx1"/>
                        </a:solidFill>
                      </a:endParaRPr>
                    </a:p>
                  </a:txBody>
                  <a:tcPr marL="68580" marR="68580"/>
                </a:tc>
                <a:extLst>
                  <a:ext uri="{0D108BD9-81ED-4DB2-BD59-A6C34878D82A}">
                    <a16:rowId xmlns:a16="http://schemas.microsoft.com/office/drawing/2014/main" val="2658909775"/>
                  </a:ext>
                </a:extLst>
              </a:tr>
              <a:tr h="762000">
                <a:tc>
                  <a:txBody>
                    <a:bodyPr/>
                    <a:lstStyle/>
                    <a:p>
                      <a:r>
                        <a:rPr lang="fr-FR" dirty="0">
                          <a:solidFill>
                            <a:schemeClr val="tx1"/>
                          </a:solidFill>
                        </a:rPr>
                        <a:t>Hygiène</a:t>
                      </a:r>
                    </a:p>
                  </a:txBody>
                  <a:tcPr marL="68580" marR="68580"/>
                </a:tc>
                <a:tc>
                  <a:txBody>
                    <a:bodyPr/>
                    <a:lstStyle/>
                    <a:p>
                      <a:r>
                        <a:rPr lang="fr-FR" sz="1800" kern="1200" dirty="0">
                          <a:solidFill>
                            <a:schemeClr val="tx1"/>
                          </a:solidFill>
                          <a:effectLst/>
                          <a:latin typeface="+mn-lt"/>
                          <a:ea typeface="+mn-ea"/>
                          <a:cs typeface="+mn-cs"/>
                        </a:rPr>
                        <a:t>Proportion de ménages dont le principal responsable peut citer les moments critiques pour se laver les mains au savon</a:t>
                      </a:r>
                      <a:endParaRPr lang="en-US" dirty="0">
                        <a:solidFill>
                          <a:schemeClr val="tx1"/>
                        </a:solidFill>
                      </a:endParaRPr>
                    </a:p>
                  </a:txBody>
                  <a:tcPr marL="68580" marR="68580"/>
                </a:tc>
                <a:extLst>
                  <a:ext uri="{0D108BD9-81ED-4DB2-BD59-A6C34878D82A}">
                    <a16:rowId xmlns:a16="http://schemas.microsoft.com/office/drawing/2014/main" val="927859772"/>
                  </a:ext>
                </a:extLst>
              </a:tr>
              <a:tr h="381000">
                <a:tc>
                  <a:txBody>
                    <a:bodyPr/>
                    <a:lstStyle/>
                    <a:p>
                      <a:endParaRPr lang="en-US" dirty="0">
                        <a:solidFill>
                          <a:schemeClr val="tx1"/>
                        </a:solidFill>
                      </a:endParaRPr>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tx1"/>
                          </a:solidFill>
                          <a:effectLst/>
                          <a:latin typeface="+mn-lt"/>
                          <a:ea typeface="+mn-ea"/>
                          <a:cs typeface="+mn-cs"/>
                        </a:rPr>
                        <a:t>Proportion de ménages stockant la nourriture des enfants de façon sécurisée</a:t>
                      </a:r>
                      <a:endParaRPr lang="en-US" dirty="0">
                        <a:solidFill>
                          <a:schemeClr val="tx1"/>
                        </a:solidFill>
                      </a:endParaRPr>
                    </a:p>
                  </a:txBody>
                  <a:tcPr marL="68580" marR="68580"/>
                </a:tc>
                <a:extLst>
                  <a:ext uri="{0D108BD9-81ED-4DB2-BD59-A6C34878D82A}">
                    <a16:rowId xmlns:a16="http://schemas.microsoft.com/office/drawing/2014/main" val="1312272366"/>
                  </a:ext>
                </a:extLst>
              </a:tr>
              <a:tr h="972280">
                <a:tc>
                  <a:txBody>
                    <a:bodyPr/>
                    <a:lstStyle/>
                    <a:p>
                      <a:endParaRPr lang="en-US" dirty="0">
                        <a:solidFill>
                          <a:schemeClr val="tx1"/>
                        </a:solidFill>
                      </a:endParaRPr>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tx1"/>
                          </a:solidFill>
                          <a:effectLst/>
                          <a:latin typeface="+mn-lt"/>
                          <a:ea typeface="+mn-ea"/>
                          <a:cs typeface="+mn-cs"/>
                        </a:rPr>
                        <a:t>Proportion de ménages sans matière fécale visible (animale ou humaine) dans l'enceinte / la cour / l'aire de jeu des</a:t>
                      </a:r>
                      <a:r>
                        <a:rPr lang="fr-FR" sz="1800" kern="1200" baseline="0" dirty="0">
                          <a:solidFill>
                            <a:schemeClr val="tx1"/>
                          </a:solidFill>
                          <a:effectLst/>
                          <a:latin typeface="+mn-lt"/>
                          <a:ea typeface="+mn-ea"/>
                          <a:cs typeface="+mn-cs"/>
                        </a:rPr>
                        <a:t> </a:t>
                      </a:r>
                      <a:r>
                        <a:rPr lang="fr-FR" sz="1800" kern="1200" dirty="0">
                          <a:solidFill>
                            <a:schemeClr val="tx1"/>
                          </a:solidFill>
                          <a:effectLst/>
                          <a:latin typeface="+mn-lt"/>
                          <a:ea typeface="+mn-ea"/>
                          <a:cs typeface="+mn-cs"/>
                        </a:rPr>
                        <a:t>enfants</a:t>
                      </a:r>
                      <a:endParaRPr lang="en-US" dirty="0">
                        <a:solidFill>
                          <a:schemeClr val="tx1"/>
                        </a:solidFill>
                      </a:endParaRPr>
                    </a:p>
                  </a:txBody>
                  <a:tcPr marL="68580" marR="68580"/>
                </a:tc>
                <a:extLst>
                  <a:ext uri="{0D108BD9-81ED-4DB2-BD59-A6C34878D82A}">
                    <a16:rowId xmlns:a16="http://schemas.microsoft.com/office/drawing/2014/main" val="1360278379"/>
                  </a:ext>
                </a:extLst>
              </a:tr>
            </a:tbl>
          </a:graphicData>
        </a:graphic>
      </p:graphicFrame>
    </p:spTree>
    <p:extLst>
      <p:ext uri="{BB962C8B-B14F-4D97-AF65-F5344CB8AC3E}">
        <p14:creationId xmlns:p14="http://schemas.microsoft.com/office/powerpoint/2010/main" val="2172964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8CF5E-52A8-4CFA-B2B5-56C2AE8E4F02}"/>
              </a:ext>
            </a:extLst>
          </p:cNvPr>
          <p:cNvSpPr>
            <a:spLocks noGrp="1"/>
          </p:cNvSpPr>
          <p:nvPr>
            <p:ph type="title"/>
          </p:nvPr>
        </p:nvSpPr>
        <p:spPr>
          <a:xfrm>
            <a:off x="457200" y="76200"/>
            <a:ext cx="8229600" cy="792162"/>
          </a:xfrm>
        </p:spPr>
        <p:txBody>
          <a:bodyPr/>
          <a:lstStyle/>
          <a:p>
            <a:r>
              <a:rPr lang="fr-FR" b="1" dirty="0"/>
              <a:t>Suivi et évaluation</a:t>
            </a:r>
            <a:endParaRPr lang="en-GB" b="1" dirty="0"/>
          </a:p>
        </p:txBody>
      </p:sp>
      <p:graphicFrame>
        <p:nvGraphicFramePr>
          <p:cNvPr id="4" name="Content Placeholder 3">
            <a:extLst>
              <a:ext uri="{FF2B5EF4-FFF2-40B4-BE49-F238E27FC236}">
                <a16:creationId xmlns:a16="http://schemas.microsoft.com/office/drawing/2014/main" id="{A0922467-EB52-4131-B1F2-8CD4EEB9CB90}"/>
              </a:ext>
            </a:extLst>
          </p:cNvPr>
          <p:cNvGraphicFramePr>
            <a:graphicFrameLocks noGrp="1"/>
          </p:cNvGraphicFramePr>
          <p:nvPr>
            <p:ph idx="1"/>
            <p:extLst>
              <p:ext uri="{D42A27DB-BD31-4B8C-83A1-F6EECF244321}">
                <p14:modId xmlns:p14="http://schemas.microsoft.com/office/powerpoint/2010/main" val="1246304681"/>
              </p:ext>
            </p:extLst>
          </p:nvPr>
        </p:nvGraphicFramePr>
        <p:xfrm>
          <a:off x="304800" y="1143000"/>
          <a:ext cx="8382000" cy="5102347"/>
        </p:xfrm>
        <a:graphic>
          <a:graphicData uri="http://schemas.openxmlformats.org/drawingml/2006/table">
            <a:tbl>
              <a:tblPr firstRow="1" bandRow="1">
                <a:tableStyleId>{5C22544A-7EE6-4342-B048-85BDC9FD1C3A}</a:tableStyleId>
              </a:tblPr>
              <a:tblGrid>
                <a:gridCol w="1086555">
                  <a:extLst>
                    <a:ext uri="{9D8B030D-6E8A-4147-A177-3AD203B41FA5}">
                      <a16:colId xmlns:a16="http://schemas.microsoft.com/office/drawing/2014/main" val="512868324"/>
                    </a:ext>
                  </a:extLst>
                </a:gridCol>
                <a:gridCol w="1629834">
                  <a:extLst>
                    <a:ext uri="{9D8B030D-6E8A-4147-A177-3AD203B41FA5}">
                      <a16:colId xmlns:a16="http://schemas.microsoft.com/office/drawing/2014/main" val="997285674"/>
                    </a:ext>
                  </a:extLst>
                </a:gridCol>
                <a:gridCol w="5665611">
                  <a:extLst>
                    <a:ext uri="{9D8B030D-6E8A-4147-A177-3AD203B41FA5}">
                      <a16:colId xmlns:a16="http://schemas.microsoft.com/office/drawing/2014/main" val="3885988225"/>
                    </a:ext>
                  </a:extLst>
                </a:gridCol>
              </a:tblGrid>
              <a:tr h="283721">
                <a:tc>
                  <a:txBody>
                    <a:bodyPr/>
                    <a:lstStyle/>
                    <a:p>
                      <a:endParaRPr lang="en-GB" sz="1400" dirty="0"/>
                    </a:p>
                  </a:txBody>
                  <a:tcPr/>
                </a:tc>
                <a:tc>
                  <a:txBody>
                    <a:bodyPr/>
                    <a:lstStyle/>
                    <a:p>
                      <a:r>
                        <a:rPr lang="fr-FR" sz="1400" dirty="0"/>
                        <a:t>Domaine</a:t>
                      </a:r>
                      <a:endParaRPr lang="en-GB" sz="1400" dirty="0"/>
                    </a:p>
                  </a:txBody>
                  <a:tcPr/>
                </a:tc>
                <a:tc>
                  <a:txBody>
                    <a:bodyPr/>
                    <a:lstStyle/>
                    <a:p>
                      <a:r>
                        <a:rPr lang="fr-FR" sz="1400" dirty="0"/>
                        <a:t>Indicateur</a:t>
                      </a:r>
                      <a:endParaRPr lang="en-GB" sz="1400" dirty="0"/>
                    </a:p>
                  </a:txBody>
                  <a:tcPr/>
                </a:tc>
                <a:extLst>
                  <a:ext uri="{0D108BD9-81ED-4DB2-BD59-A6C34878D82A}">
                    <a16:rowId xmlns:a16="http://schemas.microsoft.com/office/drawing/2014/main" val="2839427846"/>
                  </a:ext>
                </a:extLst>
              </a:tr>
              <a:tr h="879534">
                <a:tc>
                  <a:txBody>
                    <a:bodyPr/>
                    <a:lstStyle/>
                    <a:p>
                      <a:r>
                        <a:rPr lang="fr-FR" sz="1400" dirty="0">
                          <a:solidFill>
                            <a:schemeClr val="tx1"/>
                          </a:solidFill>
                        </a:rPr>
                        <a:t>Impact</a:t>
                      </a:r>
                      <a:endParaRPr lang="en-GB" sz="1400" dirty="0">
                        <a:solidFill>
                          <a:schemeClr val="tx1"/>
                        </a:solidFill>
                      </a:endParaRPr>
                    </a:p>
                  </a:txBody>
                  <a:tcPr/>
                </a:tc>
                <a:tc>
                  <a:txBody>
                    <a:bodyPr/>
                    <a:lstStyle/>
                    <a:p>
                      <a:r>
                        <a:rPr lang="fr-FR" sz="1400" dirty="0">
                          <a:solidFill>
                            <a:schemeClr val="tx1"/>
                          </a:solidFill>
                        </a:rPr>
                        <a:t>Diarrhée</a:t>
                      </a:r>
                      <a:endParaRPr lang="en-GB" sz="1400" dirty="0">
                        <a:solidFill>
                          <a:schemeClr val="tx1"/>
                        </a:solidFill>
                      </a:endParaRPr>
                    </a:p>
                  </a:txBody>
                  <a:tcPr/>
                </a:tc>
                <a:tc>
                  <a:txBody>
                    <a:bodyPr/>
                    <a:lstStyle/>
                    <a:p>
                      <a:pPr marL="285750" indent="-285750">
                        <a:buFontTx/>
                        <a:buChar char="-"/>
                      </a:pPr>
                      <a:r>
                        <a:rPr lang="fr-FR" sz="1400" dirty="0">
                          <a:solidFill>
                            <a:schemeClr val="tx1"/>
                          </a:solidFill>
                        </a:rPr>
                        <a:t>Proportion d'enfants de moins de 2/5 ans atteints de diarrhée et de diarrhée sanglante dans les 2 semaines précédant l'enquête</a:t>
                      </a:r>
                    </a:p>
                    <a:p>
                      <a:pPr marL="285750" indent="-285750">
                        <a:buFontTx/>
                        <a:buChar char="-"/>
                      </a:pPr>
                      <a:r>
                        <a:rPr lang="fr-FR" sz="1400" dirty="0">
                          <a:solidFill>
                            <a:schemeClr val="tx1"/>
                          </a:solidFill>
                        </a:rPr>
                        <a:t>Proportion d'enfants de moins de 2/5 ans ayant eu la diarrhée au cours des précédentes 24 heures</a:t>
                      </a:r>
                      <a:endParaRPr lang="en-GB" sz="1400" dirty="0">
                        <a:solidFill>
                          <a:schemeClr val="tx1"/>
                        </a:solidFill>
                      </a:endParaRPr>
                    </a:p>
                  </a:txBody>
                  <a:tcPr/>
                </a:tc>
                <a:extLst>
                  <a:ext uri="{0D108BD9-81ED-4DB2-BD59-A6C34878D82A}">
                    <a16:rowId xmlns:a16="http://schemas.microsoft.com/office/drawing/2014/main" val="1689002459"/>
                  </a:ext>
                </a:extLst>
              </a:tr>
              <a:tr h="1872557">
                <a:tc>
                  <a:txBody>
                    <a:bodyPr/>
                    <a:lstStyle/>
                    <a:p>
                      <a:r>
                        <a:rPr lang="fr-FR" sz="1400" dirty="0">
                          <a:solidFill>
                            <a:schemeClr val="tx1"/>
                          </a:solidFill>
                        </a:rPr>
                        <a:t>Résultat</a:t>
                      </a:r>
                      <a:endParaRPr lang="en-GB" sz="1400" dirty="0">
                        <a:solidFill>
                          <a:schemeClr val="tx1"/>
                        </a:solidFill>
                      </a:endParaRPr>
                    </a:p>
                  </a:txBody>
                  <a:tcPr/>
                </a:tc>
                <a:tc>
                  <a:txBody>
                    <a:bodyPr/>
                    <a:lstStyle/>
                    <a:p>
                      <a:r>
                        <a:rPr lang="fr-FR" sz="1400" dirty="0">
                          <a:solidFill>
                            <a:schemeClr val="tx1"/>
                          </a:solidFill>
                        </a:rPr>
                        <a:t>Eau</a:t>
                      </a:r>
                      <a:endParaRPr lang="en-GB" sz="1400" dirty="0">
                        <a:solidFill>
                          <a:schemeClr val="tx1"/>
                        </a:solidFill>
                      </a:endParaRPr>
                    </a:p>
                  </a:txBody>
                  <a:tcPr/>
                </a:tc>
                <a:tc>
                  <a:txBody>
                    <a:bodyPr/>
                    <a:lstStyle/>
                    <a:p>
                      <a:pPr marL="285750" indent="-285750">
                        <a:buFontTx/>
                        <a:buChar char="-"/>
                      </a:pPr>
                      <a:r>
                        <a:rPr lang="fr-FR" sz="1400" dirty="0">
                          <a:solidFill>
                            <a:schemeClr val="tx1"/>
                          </a:solidFill>
                        </a:rPr>
                        <a:t>Proportion de ménages jouissant d'un accès à une source d'eau améliorée</a:t>
                      </a:r>
                    </a:p>
                    <a:p>
                      <a:pPr marL="285750" indent="-285750">
                        <a:buFontTx/>
                        <a:buChar char="-"/>
                      </a:pPr>
                      <a:r>
                        <a:rPr lang="fr-FR" sz="1400" dirty="0">
                          <a:solidFill>
                            <a:schemeClr val="tx1"/>
                          </a:solidFill>
                        </a:rPr>
                        <a:t>Proportion de ménages  stockant systématiquement leur eau de boisson de façon sécurisée</a:t>
                      </a:r>
                    </a:p>
                    <a:p>
                      <a:pPr marL="285750" indent="-285750">
                        <a:buFontTx/>
                        <a:buChar char="-"/>
                      </a:pPr>
                      <a:r>
                        <a:rPr lang="fr-FR" sz="1400" dirty="0">
                          <a:solidFill>
                            <a:schemeClr val="tx1"/>
                          </a:solidFill>
                        </a:rPr>
                        <a:t>Proportion de ménages qui traitent régulièrement leur eau de boisson avec la technologie de</a:t>
                      </a:r>
                      <a:r>
                        <a:rPr lang="fr-FR" sz="1400" baseline="0" dirty="0">
                          <a:solidFill>
                            <a:schemeClr val="tx1"/>
                          </a:solidFill>
                        </a:rPr>
                        <a:t> </a:t>
                      </a:r>
                      <a:r>
                        <a:rPr lang="fr-FR" sz="1400" dirty="0">
                          <a:solidFill>
                            <a:schemeClr val="tx1"/>
                          </a:solidFill>
                        </a:rPr>
                        <a:t>traitement de l’eau</a:t>
                      </a:r>
                      <a:r>
                        <a:rPr lang="fr-FR" sz="1400" baseline="0" dirty="0">
                          <a:solidFill>
                            <a:schemeClr val="tx1"/>
                          </a:solidFill>
                        </a:rPr>
                        <a:t> dans les foyers </a:t>
                      </a:r>
                      <a:r>
                        <a:rPr lang="fr-FR" sz="1400" dirty="0">
                          <a:solidFill>
                            <a:schemeClr val="tx1"/>
                          </a:solidFill>
                        </a:rPr>
                        <a:t>recommandée</a:t>
                      </a:r>
                      <a:r>
                        <a:rPr lang="fr-FR" sz="1400" baseline="0" dirty="0">
                          <a:solidFill>
                            <a:schemeClr val="tx1"/>
                          </a:solidFill>
                        </a:rPr>
                        <a:t> (HWT)</a:t>
                      </a:r>
                      <a:endParaRPr lang="fr-FR" sz="1400" dirty="0">
                        <a:solidFill>
                          <a:schemeClr val="tx1"/>
                        </a:solidFill>
                      </a:endParaRPr>
                    </a:p>
                    <a:p>
                      <a:pPr marL="285750" indent="-285750">
                        <a:buFontTx/>
                        <a:buChar char="-"/>
                      </a:pPr>
                      <a:r>
                        <a:rPr lang="fr-FR" sz="1400" dirty="0">
                          <a:solidFill>
                            <a:schemeClr val="tx1"/>
                          </a:solidFill>
                        </a:rPr>
                        <a:t>Proportion de ménages connaissant au moins une méthode</a:t>
                      </a:r>
                      <a:r>
                        <a:rPr lang="fr-FR" sz="1400" baseline="0" dirty="0">
                          <a:solidFill>
                            <a:schemeClr val="tx1"/>
                          </a:solidFill>
                        </a:rPr>
                        <a:t> </a:t>
                      </a:r>
                      <a:r>
                        <a:rPr lang="fr-FR" sz="1400" dirty="0">
                          <a:solidFill>
                            <a:schemeClr val="tx1"/>
                          </a:solidFill>
                        </a:rPr>
                        <a:t>de</a:t>
                      </a:r>
                      <a:r>
                        <a:rPr lang="fr-FR" sz="1400" baseline="0" dirty="0">
                          <a:solidFill>
                            <a:schemeClr val="tx1"/>
                          </a:solidFill>
                        </a:rPr>
                        <a:t> </a:t>
                      </a:r>
                      <a:r>
                        <a:rPr lang="fr-FR" sz="1400" dirty="0">
                          <a:solidFill>
                            <a:schemeClr val="tx1"/>
                          </a:solidFill>
                        </a:rPr>
                        <a:t>traitement de l’eau</a:t>
                      </a:r>
                      <a:r>
                        <a:rPr lang="fr-FR" sz="1400" baseline="0" dirty="0">
                          <a:solidFill>
                            <a:schemeClr val="tx1"/>
                          </a:solidFill>
                        </a:rPr>
                        <a:t> dans les foyers </a:t>
                      </a:r>
                      <a:endParaRPr lang="fr-FR" sz="1400" dirty="0">
                        <a:solidFill>
                          <a:schemeClr val="tx1"/>
                        </a:solidFill>
                      </a:endParaRPr>
                    </a:p>
                  </a:txBody>
                  <a:tcPr/>
                </a:tc>
                <a:extLst>
                  <a:ext uri="{0D108BD9-81ED-4DB2-BD59-A6C34878D82A}">
                    <a16:rowId xmlns:a16="http://schemas.microsoft.com/office/drawing/2014/main" val="558999246"/>
                  </a:ext>
                </a:extLst>
              </a:tr>
              <a:tr h="1840987">
                <a:tc>
                  <a:txBody>
                    <a:bodyPr/>
                    <a:lstStyle/>
                    <a:p>
                      <a:r>
                        <a:rPr lang="fr-FR" sz="1400" dirty="0">
                          <a:solidFill>
                            <a:schemeClr val="tx1"/>
                          </a:solidFill>
                        </a:rPr>
                        <a:t>Rendement</a:t>
                      </a:r>
                      <a:endParaRPr lang="en-GB" sz="1400" dirty="0">
                        <a:solidFill>
                          <a:schemeClr val="tx1"/>
                        </a:solidFill>
                      </a:endParaRPr>
                    </a:p>
                  </a:txBody>
                  <a:tcPr/>
                </a:tc>
                <a:tc>
                  <a:txBody>
                    <a:bodyPr/>
                    <a:lstStyle/>
                    <a:p>
                      <a:r>
                        <a:rPr lang="fr-FR" sz="1400" dirty="0">
                          <a:solidFill>
                            <a:schemeClr val="tx1"/>
                          </a:solidFill>
                        </a:rPr>
                        <a:t>Soutien politique et institutionnel accru pour l'intégration de</a:t>
                      </a:r>
                      <a:r>
                        <a:rPr lang="fr-FR" sz="1400" baseline="0" dirty="0">
                          <a:solidFill>
                            <a:schemeClr val="tx1"/>
                          </a:solidFill>
                        </a:rPr>
                        <a:t> l’</a:t>
                      </a:r>
                      <a:r>
                        <a:rPr lang="fr-FR" sz="1400" dirty="0">
                          <a:solidFill>
                            <a:schemeClr val="tx1"/>
                          </a:solidFill>
                        </a:rPr>
                        <a:t>EAH dans les programmes de nutrition</a:t>
                      </a:r>
                      <a:endParaRPr lang="en-GB" sz="1400" dirty="0">
                        <a:solidFill>
                          <a:schemeClr val="tx1"/>
                        </a:solidFill>
                      </a:endParaRPr>
                    </a:p>
                  </a:txBody>
                  <a:tcPr/>
                </a:tc>
                <a:tc>
                  <a:txBody>
                    <a:bodyPr/>
                    <a:lstStyle/>
                    <a:p>
                      <a:pPr marL="285750" indent="-285750">
                        <a:buFontTx/>
                        <a:buChar char="-"/>
                      </a:pPr>
                      <a:r>
                        <a:rPr lang="fr-FR" sz="1400" dirty="0">
                          <a:solidFill>
                            <a:schemeClr val="tx1"/>
                          </a:solidFill>
                        </a:rPr>
                        <a:t>Le pays a élaboré un plan nutritionnel national qui inclut l’EAH</a:t>
                      </a:r>
                    </a:p>
                    <a:p>
                      <a:pPr marL="285750" indent="-285750">
                        <a:buFontTx/>
                        <a:buChar char="-"/>
                      </a:pPr>
                      <a:r>
                        <a:rPr lang="fr-FR" sz="1400" dirty="0">
                          <a:solidFill>
                            <a:schemeClr val="tx1"/>
                          </a:solidFill>
                        </a:rPr>
                        <a:t>Les plans nationaux EAH incluent un ciblage explicite des zones à fort taux de malnutrition et d'insécurité alimentaire</a:t>
                      </a:r>
                    </a:p>
                    <a:p>
                      <a:pPr marL="285750" indent="-285750">
                        <a:buFontTx/>
                        <a:buChar char="-"/>
                      </a:pPr>
                      <a:r>
                        <a:rPr lang="fr-FR" sz="1400" dirty="0">
                          <a:solidFill>
                            <a:schemeClr val="tx1"/>
                          </a:solidFill>
                        </a:rPr>
                        <a:t>Nombre de stratégies, initiatives et / ou partenariats / accords préconisent l'intégration des programmes d’EAH et de nutrition</a:t>
                      </a:r>
                      <a:endParaRPr lang="en-US" sz="1400" dirty="0">
                        <a:solidFill>
                          <a:schemeClr val="tx1"/>
                        </a:solidFill>
                      </a:endParaRPr>
                    </a:p>
                    <a:p>
                      <a:pPr marL="285750" indent="-285750">
                        <a:buFontTx/>
                        <a:buChar char="-"/>
                      </a:pPr>
                      <a:r>
                        <a:rPr lang="fr-FR" sz="1400" dirty="0">
                          <a:solidFill>
                            <a:schemeClr val="tx1"/>
                          </a:solidFill>
                        </a:rPr>
                        <a:t>Proportion d'institutions ciblées ayant des dépenses (accrues) pour la programmation intégrée EAH-Nutrition</a:t>
                      </a:r>
                      <a:endParaRPr lang="en-GB" sz="1400" dirty="0">
                        <a:solidFill>
                          <a:schemeClr val="tx1"/>
                        </a:solidFill>
                      </a:endParaRPr>
                    </a:p>
                  </a:txBody>
                  <a:tcPr/>
                </a:tc>
                <a:extLst>
                  <a:ext uri="{0D108BD9-81ED-4DB2-BD59-A6C34878D82A}">
                    <a16:rowId xmlns:a16="http://schemas.microsoft.com/office/drawing/2014/main" val="2076898110"/>
                  </a:ext>
                </a:extLst>
              </a:tr>
            </a:tbl>
          </a:graphicData>
        </a:graphic>
      </p:graphicFrame>
    </p:spTree>
    <p:extLst>
      <p:ext uri="{BB962C8B-B14F-4D97-AF65-F5344CB8AC3E}">
        <p14:creationId xmlns:p14="http://schemas.microsoft.com/office/powerpoint/2010/main" val="3802015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r>
              <a:rPr lang="fr-FR" b="1" dirty="0"/>
              <a:t>Objectifs d'apprentissage:</a:t>
            </a:r>
          </a:p>
        </p:txBody>
      </p:sp>
      <p:sp>
        <p:nvSpPr>
          <p:cNvPr id="3" name="Content Placeholder 2"/>
          <p:cNvSpPr>
            <a:spLocks noGrp="1"/>
          </p:cNvSpPr>
          <p:nvPr>
            <p:ph idx="1"/>
          </p:nvPr>
        </p:nvSpPr>
        <p:spPr>
          <a:xfrm>
            <a:off x="533400" y="1600200"/>
            <a:ext cx="8153400" cy="4648200"/>
          </a:xfrm>
          <a:ln>
            <a:noFill/>
          </a:ln>
        </p:spPr>
        <p:txBody>
          <a:bodyPr vert="horz" lIns="91440" tIns="45720" rIns="91440" bIns="45720" rtlCol="0" anchor="t">
            <a:normAutofit lnSpcReduction="10000"/>
          </a:bodyPr>
          <a:lstStyle/>
          <a:p>
            <a:pPr>
              <a:buNone/>
            </a:pPr>
            <a:r>
              <a:rPr lang="fr-FR" dirty="0"/>
              <a:t>À la fin de la séance, les participants seront en mesure de :</a:t>
            </a:r>
          </a:p>
          <a:p>
            <a:r>
              <a:rPr lang="fr-FR" dirty="0"/>
              <a:t>Décrire comment l’EAH et la nutrition sont interconnectés</a:t>
            </a:r>
          </a:p>
          <a:p>
            <a:r>
              <a:rPr lang="fr-FR" dirty="0"/>
              <a:t>Décrire la façon dont l’EAH contribue aux résultats en nutrition</a:t>
            </a:r>
            <a:endParaRPr lang="en-US" dirty="0">
              <a:cs typeface="Calibri"/>
            </a:endParaRPr>
          </a:p>
          <a:p>
            <a:r>
              <a:rPr lang="fr-FR" dirty="0"/>
              <a:t>Identifier des activités spécifiques en EAH pouvant être intégrées dans les interventions en nutrition, santé et sécurité alimentaire</a:t>
            </a:r>
            <a:endParaRPr lang="en-US" dirty="0">
              <a:cs typeface="Calibri"/>
            </a:endParaRPr>
          </a:p>
          <a:p>
            <a:endParaRPr lang="en-US" dirty="0">
              <a:cs typeface="Calibri"/>
            </a:endParaRPr>
          </a:p>
          <a:p>
            <a:pPr>
              <a:buNone/>
            </a:pPr>
            <a:endParaRPr lang="en-US" dirty="0">
              <a:cs typeface="Calibri"/>
            </a:endParaRPr>
          </a:p>
          <a:p>
            <a:endParaRPr lang="en-US" dirty="0"/>
          </a:p>
          <a:p>
            <a:endParaRPr lang="en-US" dirty="0"/>
          </a:p>
          <a:p>
            <a:endParaRPr lang="en-US" dirty="0">
              <a:cs typeface="Calibri"/>
            </a:endParaRPr>
          </a:p>
        </p:txBody>
      </p:sp>
      <p:pic>
        <p:nvPicPr>
          <p:cNvPr id="4" name="Picture 3">
            <a:extLst>
              <a:ext uri="{FF2B5EF4-FFF2-40B4-BE49-F238E27FC236}">
                <a16:creationId xmlns:a16="http://schemas.microsoft.com/office/drawing/2014/main" id="{8C31973D-9C78-4E5B-AAD6-1833211BD0A4}"/>
              </a:ext>
            </a:extLst>
          </p:cNvPr>
          <p:cNvPicPr>
            <a:picLocks noChangeAspect="1" noChangeArrowheads="1"/>
          </p:cNvPicPr>
          <p:nvPr/>
        </p:nvPicPr>
        <p:blipFill>
          <a:blip r:embed="rId3" cstate="print"/>
          <a:srcRect/>
          <a:stretch>
            <a:fillRect/>
          </a:stretch>
        </p:blipFill>
        <p:spPr bwMode="auto">
          <a:xfrm>
            <a:off x="621887" y="6006737"/>
            <a:ext cx="1916365" cy="775063"/>
          </a:xfrm>
          <a:prstGeom prst="rect">
            <a:avLst/>
          </a:prstGeom>
          <a:noFill/>
          <a:ln w="9525">
            <a:noFill/>
            <a:miter lim="800000"/>
            <a:headEnd/>
            <a:tailEnd/>
          </a:ln>
        </p:spPr>
      </p:pic>
      <p:pic>
        <p:nvPicPr>
          <p:cNvPr id="5" name="Picture 4">
            <a:extLst>
              <a:ext uri="{FF2B5EF4-FFF2-40B4-BE49-F238E27FC236}">
                <a16:creationId xmlns:a16="http://schemas.microsoft.com/office/drawing/2014/main" id="{FD67F49B-D075-4F6A-BBC8-0349EB3200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4922" y="6248860"/>
            <a:ext cx="2171878" cy="53294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ln>
            <a:noFill/>
          </a:ln>
        </p:spPr>
        <p:txBody>
          <a:bodyPr/>
          <a:lstStyle/>
          <a:p>
            <a:r>
              <a:rPr lang="fr-FR" b="1" dirty="0"/>
              <a:t>Principaux messages à retenir</a:t>
            </a:r>
          </a:p>
        </p:txBody>
      </p:sp>
      <p:sp>
        <p:nvSpPr>
          <p:cNvPr id="3" name="Content Placeholder 2"/>
          <p:cNvSpPr>
            <a:spLocks noGrp="1"/>
          </p:cNvSpPr>
          <p:nvPr>
            <p:ph idx="1"/>
          </p:nvPr>
        </p:nvSpPr>
        <p:spPr>
          <a:xfrm>
            <a:off x="457200" y="1295400"/>
            <a:ext cx="8229600" cy="4830763"/>
          </a:xfrm>
          <a:ln>
            <a:noFill/>
          </a:ln>
        </p:spPr>
        <p:txBody>
          <a:bodyPr vert="horz" lIns="91440" tIns="45720" rIns="91440" bIns="45720" rtlCol="0" anchor="t">
            <a:normAutofit fontScale="70000" lnSpcReduction="20000"/>
          </a:bodyPr>
          <a:lstStyle/>
          <a:p>
            <a:r>
              <a:rPr lang="fr-FR" dirty="0"/>
              <a:t>L’EAH joue un rôle crucial dans la prévention des maladies et de la malnutrition</a:t>
            </a:r>
          </a:p>
          <a:p>
            <a:pPr marL="285750" indent="-285750">
              <a:spcBef>
                <a:spcPts val="1200"/>
              </a:spcBef>
            </a:pPr>
            <a:r>
              <a:rPr lang="fr-FR" dirty="0"/>
              <a:t>Cibler les interventions en EAH sur les enfants et les communautés souffrant le plus de la malnutrition, pour s’assurer du lien EAH-Nutrition au niveau communautaire</a:t>
            </a:r>
            <a:endParaRPr lang="en-GB" dirty="0"/>
          </a:p>
          <a:p>
            <a:pPr marL="285750" indent="-285750">
              <a:spcBef>
                <a:spcPts val="1200"/>
              </a:spcBef>
            </a:pPr>
            <a:r>
              <a:rPr lang="fr-FR" dirty="0"/>
              <a:t>Veiller à ce que les interventions en EAH et en nutrition utilisent une approche multi-compétences pour la sensibilisation et la mobilisation communautaire</a:t>
            </a:r>
            <a:endParaRPr lang="en-GB" dirty="0">
              <a:cs typeface="Calibri"/>
            </a:endParaRPr>
          </a:p>
          <a:p>
            <a:pPr marL="285750" indent="-285750">
              <a:spcBef>
                <a:spcPts val="1200"/>
              </a:spcBef>
            </a:pPr>
            <a:r>
              <a:rPr lang="fr-FR" dirty="0"/>
              <a:t>Veiller à ce que les interventions en EAH et en Nutrition intègrent des messages et des approches de changement de comportement harmonisés </a:t>
            </a:r>
            <a:endParaRPr lang="en-GB" dirty="0">
              <a:cs typeface="Calibri"/>
            </a:endParaRPr>
          </a:p>
          <a:p>
            <a:pPr marL="285750" indent="-285750">
              <a:spcBef>
                <a:spcPts val="1200"/>
              </a:spcBef>
            </a:pPr>
            <a:r>
              <a:rPr lang="fr-FR" dirty="0"/>
              <a:t>Services d’EAH appropriés dans les établissements de santé</a:t>
            </a:r>
            <a:endParaRPr lang="en-GB" dirty="0">
              <a:cs typeface="Calibri"/>
            </a:endParaRPr>
          </a:p>
          <a:p>
            <a:pPr marL="285750" indent="-285750">
              <a:spcBef>
                <a:spcPts val="1200"/>
              </a:spcBef>
            </a:pPr>
            <a:r>
              <a:rPr lang="fr-FR" dirty="0"/>
              <a:t>L’EAH s’applique également à la sécurité alimentaire et aux moyens de subsistance</a:t>
            </a:r>
            <a:endParaRPr lang="en-GB" dirty="0">
              <a:cs typeface="Calibri"/>
            </a:endParaRPr>
          </a:p>
          <a:p>
            <a:endParaRPr lang="en-US" dirty="0"/>
          </a:p>
        </p:txBody>
      </p:sp>
      <p:pic>
        <p:nvPicPr>
          <p:cNvPr id="4" name="Picture 3">
            <a:extLst>
              <a:ext uri="{FF2B5EF4-FFF2-40B4-BE49-F238E27FC236}">
                <a16:creationId xmlns:a16="http://schemas.microsoft.com/office/drawing/2014/main" id="{DEFA86D7-C0A4-42F0-8A26-F087378D60B1}"/>
              </a:ext>
            </a:extLst>
          </p:cNvPr>
          <p:cNvPicPr>
            <a:picLocks noChangeAspect="1" noChangeArrowheads="1"/>
          </p:cNvPicPr>
          <p:nvPr/>
        </p:nvPicPr>
        <p:blipFill>
          <a:blip r:embed="rId3" cstate="print"/>
          <a:srcRect/>
          <a:stretch>
            <a:fillRect/>
          </a:stretch>
        </p:blipFill>
        <p:spPr bwMode="auto">
          <a:xfrm>
            <a:off x="705839" y="6120241"/>
            <a:ext cx="1583773" cy="640548"/>
          </a:xfrm>
          <a:prstGeom prst="rect">
            <a:avLst/>
          </a:prstGeom>
          <a:noFill/>
          <a:ln w="9525">
            <a:noFill/>
            <a:miter lim="800000"/>
            <a:headEnd/>
            <a:tailEnd/>
          </a:ln>
        </p:spPr>
      </p:pic>
      <p:pic>
        <p:nvPicPr>
          <p:cNvPr id="5" name="Picture 4">
            <a:extLst>
              <a:ext uri="{FF2B5EF4-FFF2-40B4-BE49-F238E27FC236}">
                <a16:creationId xmlns:a16="http://schemas.microsoft.com/office/drawing/2014/main" id="{F5FB7779-934B-4F6F-864C-805D186933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1047" y="6341354"/>
            <a:ext cx="1794941" cy="4404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oogle Shape;72;p13">
            <a:extLst>
              <a:ext uri="{FF2B5EF4-FFF2-40B4-BE49-F238E27FC236}">
                <a16:creationId xmlns:a16="http://schemas.microsoft.com/office/drawing/2014/main" id="{FB7B17F7-ED38-3844-9C3A-B6BFA5FD112C}"/>
              </a:ext>
            </a:extLst>
          </p:cNvPr>
          <p:cNvPicPr preferRelativeResize="0"/>
          <p:nvPr/>
        </p:nvPicPr>
        <p:blipFill>
          <a:blip r:embed="rId2" cstate="print">
            <a:alphaModFix/>
          </a:blip>
          <a:stretch>
            <a:fillRect/>
          </a:stretch>
        </p:blipFill>
        <p:spPr>
          <a:xfrm>
            <a:off x="3523511" y="2865092"/>
            <a:ext cx="1323625" cy="1323625"/>
          </a:xfrm>
          <a:prstGeom prst="rect">
            <a:avLst/>
          </a:prstGeom>
          <a:noFill/>
          <a:ln>
            <a:noFill/>
          </a:ln>
        </p:spPr>
      </p:pic>
      <p:sp>
        <p:nvSpPr>
          <p:cNvPr id="26" name="Google Shape;54;p13">
            <a:extLst>
              <a:ext uri="{FF2B5EF4-FFF2-40B4-BE49-F238E27FC236}">
                <a16:creationId xmlns:a16="http://schemas.microsoft.com/office/drawing/2014/main" id="{0925FDA5-6AA4-F345-8850-2926D2DF8DF8}"/>
              </a:ext>
            </a:extLst>
          </p:cNvPr>
          <p:cNvSpPr txBox="1">
            <a:spLocks noGrp="1"/>
          </p:cNvSpPr>
          <p:nvPr>
            <p:ph type="title"/>
          </p:nvPr>
        </p:nvSpPr>
        <p:spPr>
          <a:xfrm>
            <a:off x="87300" y="123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Remerciements</a:t>
            </a:r>
            <a:endParaRPr dirty="0"/>
          </a:p>
        </p:txBody>
      </p:sp>
      <p:pic>
        <p:nvPicPr>
          <p:cNvPr id="27" name="Google Shape;55;p13">
            <a:extLst>
              <a:ext uri="{FF2B5EF4-FFF2-40B4-BE49-F238E27FC236}">
                <a16:creationId xmlns:a16="http://schemas.microsoft.com/office/drawing/2014/main" id="{A6BE45CD-56C4-004C-AAAD-0695EC6C2BFC}"/>
              </a:ext>
            </a:extLst>
          </p:cNvPr>
          <p:cNvPicPr preferRelativeResize="0"/>
          <p:nvPr/>
        </p:nvPicPr>
        <p:blipFill>
          <a:blip r:embed="rId3" cstate="print">
            <a:alphaModFix/>
          </a:blip>
          <a:stretch>
            <a:fillRect/>
          </a:stretch>
        </p:blipFill>
        <p:spPr>
          <a:xfrm>
            <a:off x="7438801" y="1828800"/>
            <a:ext cx="1323625" cy="970750"/>
          </a:xfrm>
          <a:prstGeom prst="rect">
            <a:avLst/>
          </a:prstGeom>
          <a:noFill/>
          <a:ln>
            <a:noFill/>
          </a:ln>
        </p:spPr>
      </p:pic>
      <p:pic>
        <p:nvPicPr>
          <p:cNvPr id="28" name="Google Shape;56;p13">
            <a:extLst>
              <a:ext uri="{FF2B5EF4-FFF2-40B4-BE49-F238E27FC236}">
                <a16:creationId xmlns:a16="http://schemas.microsoft.com/office/drawing/2014/main" id="{E7D829F2-B101-4A49-9F98-18B7D3AA78F9}"/>
              </a:ext>
            </a:extLst>
          </p:cNvPr>
          <p:cNvPicPr preferRelativeResize="0"/>
          <p:nvPr/>
        </p:nvPicPr>
        <p:blipFill>
          <a:blip r:embed="rId4" cstate="print">
            <a:alphaModFix/>
          </a:blip>
          <a:stretch>
            <a:fillRect/>
          </a:stretch>
        </p:blipFill>
        <p:spPr>
          <a:xfrm>
            <a:off x="3098900" y="2021925"/>
            <a:ext cx="2695425" cy="712375"/>
          </a:xfrm>
          <a:prstGeom prst="rect">
            <a:avLst/>
          </a:prstGeom>
          <a:noFill/>
          <a:ln>
            <a:noFill/>
          </a:ln>
        </p:spPr>
      </p:pic>
      <p:pic>
        <p:nvPicPr>
          <p:cNvPr id="29" name="Google Shape;57;p13">
            <a:extLst>
              <a:ext uri="{FF2B5EF4-FFF2-40B4-BE49-F238E27FC236}">
                <a16:creationId xmlns:a16="http://schemas.microsoft.com/office/drawing/2014/main" id="{1795F4CA-2F0F-2940-B810-D0604D8AF31F}"/>
              </a:ext>
            </a:extLst>
          </p:cNvPr>
          <p:cNvPicPr preferRelativeResize="0"/>
          <p:nvPr/>
        </p:nvPicPr>
        <p:blipFill rotWithShape="1">
          <a:blip r:embed="rId5" cstate="print">
            <a:alphaModFix/>
          </a:blip>
          <a:srcRect t="12603" b="27337"/>
          <a:stretch/>
        </p:blipFill>
        <p:spPr>
          <a:xfrm>
            <a:off x="1855520" y="5697141"/>
            <a:ext cx="1437027" cy="842052"/>
          </a:xfrm>
          <a:prstGeom prst="rect">
            <a:avLst/>
          </a:prstGeom>
          <a:noFill/>
          <a:ln>
            <a:noFill/>
          </a:ln>
        </p:spPr>
      </p:pic>
      <p:pic>
        <p:nvPicPr>
          <p:cNvPr id="30" name="Google Shape;58;p13">
            <a:extLst>
              <a:ext uri="{FF2B5EF4-FFF2-40B4-BE49-F238E27FC236}">
                <a16:creationId xmlns:a16="http://schemas.microsoft.com/office/drawing/2014/main" id="{F15E65C5-27D4-2F40-8D45-A8498A6A5E07}"/>
              </a:ext>
            </a:extLst>
          </p:cNvPr>
          <p:cNvPicPr preferRelativeResize="0"/>
          <p:nvPr/>
        </p:nvPicPr>
        <p:blipFill>
          <a:blip r:embed="rId6" cstate="print">
            <a:alphaModFix/>
          </a:blip>
          <a:stretch>
            <a:fillRect/>
          </a:stretch>
        </p:blipFill>
        <p:spPr>
          <a:xfrm>
            <a:off x="4581267" y="4928079"/>
            <a:ext cx="2027718" cy="706515"/>
          </a:xfrm>
          <a:prstGeom prst="rect">
            <a:avLst/>
          </a:prstGeom>
          <a:noFill/>
          <a:ln>
            <a:noFill/>
          </a:ln>
        </p:spPr>
      </p:pic>
      <p:pic>
        <p:nvPicPr>
          <p:cNvPr id="31" name="Google Shape;59;p13">
            <a:extLst>
              <a:ext uri="{FF2B5EF4-FFF2-40B4-BE49-F238E27FC236}">
                <a16:creationId xmlns:a16="http://schemas.microsoft.com/office/drawing/2014/main" id="{20C5F5BC-215B-4048-AD01-BFDEB1F18EEF}"/>
              </a:ext>
            </a:extLst>
          </p:cNvPr>
          <p:cNvPicPr preferRelativeResize="0"/>
          <p:nvPr/>
        </p:nvPicPr>
        <p:blipFill>
          <a:blip r:embed="rId7" cstate="print">
            <a:alphaModFix/>
          </a:blip>
          <a:stretch>
            <a:fillRect/>
          </a:stretch>
        </p:blipFill>
        <p:spPr>
          <a:xfrm>
            <a:off x="4031175" y="761400"/>
            <a:ext cx="4958023" cy="876175"/>
          </a:xfrm>
          <a:prstGeom prst="rect">
            <a:avLst/>
          </a:prstGeom>
          <a:noFill/>
          <a:ln>
            <a:noFill/>
          </a:ln>
        </p:spPr>
      </p:pic>
      <p:pic>
        <p:nvPicPr>
          <p:cNvPr id="32" name="Google Shape;60;p13">
            <a:extLst>
              <a:ext uri="{FF2B5EF4-FFF2-40B4-BE49-F238E27FC236}">
                <a16:creationId xmlns:a16="http://schemas.microsoft.com/office/drawing/2014/main" id="{06DEEAD6-FEE2-1E48-8693-B55DE2F3A584}"/>
              </a:ext>
            </a:extLst>
          </p:cNvPr>
          <p:cNvPicPr preferRelativeResize="0"/>
          <p:nvPr/>
        </p:nvPicPr>
        <p:blipFill>
          <a:blip r:embed="rId8" cstate="print">
            <a:alphaModFix/>
          </a:blip>
          <a:stretch>
            <a:fillRect/>
          </a:stretch>
        </p:blipFill>
        <p:spPr>
          <a:xfrm>
            <a:off x="6000290" y="4096131"/>
            <a:ext cx="2789360" cy="522671"/>
          </a:xfrm>
          <a:prstGeom prst="rect">
            <a:avLst/>
          </a:prstGeom>
          <a:noFill/>
          <a:ln>
            <a:noFill/>
          </a:ln>
        </p:spPr>
      </p:pic>
      <p:pic>
        <p:nvPicPr>
          <p:cNvPr id="33" name="Google Shape;61;p13">
            <a:extLst>
              <a:ext uri="{FF2B5EF4-FFF2-40B4-BE49-F238E27FC236}">
                <a16:creationId xmlns:a16="http://schemas.microsoft.com/office/drawing/2014/main" id="{B9AD1616-16C1-0C4D-B3C9-6B03C95B8C7E}"/>
              </a:ext>
            </a:extLst>
          </p:cNvPr>
          <p:cNvPicPr preferRelativeResize="0"/>
          <p:nvPr/>
        </p:nvPicPr>
        <p:blipFill>
          <a:blip r:embed="rId9" cstate="print">
            <a:alphaModFix/>
          </a:blip>
          <a:stretch>
            <a:fillRect/>
          </a:stretch>
        </p:blipFill>
        <p:spPr>
          <a:xfrm>
            <a:off x="6713102" y="4835896"/>
            <a:ext cx="2365739" cy="574304"/>
          </a:xfrm>
          <a:prstGeom prst="rect">
            <a:avLst/>
          </a:prstGeom>
          <a:noFill/>
          <a:ln>
            <a:noFill/>
          </a:ln>
        </p:spPr>
      </p:pic>
      <p:pic>
        <p:nvPicPr>
          <p:cNvPr id="34" name="Google Shape;62;p13">
            <a:extLst>
              <a:ext uri="{FF2B5EF4-FFF2-40B4-BE49-F238E27FC236}">
                <a16:creationId xmlns:a16="http://schemas.microsoft.com/office/drawing/2014/main" id="{FCD5E11A-0A15-CB42-8F55-5EE070AEEF96}"/>
              </a:ext>
            </a:extLst>
          </p:cNvPr>
          <p:cNvPicPr preferRelativeResize="0"/>
          <p:nvPr/>
        </p:nvPicPr>
        <p:blipFill>
          <a:blip r:embed="rId10" cstate="print">
            <a:alphaModFix/>
          </a:blip>
          <a:stretch>
            <a:fillRect/>
          </a:stretch>
        </p:blipFill>
        <p:spPr>
          <a:xfrm>
            <a:off x="5794325" y="2005350"/>
            <a:ext cx="1073950" cy="713475"/>
          </a:xfrm>
          <a:prstGeom prst="rect">
            <a:avLst/>
          </a:prstGeom>
          <a:noFill/>
          <a:ln>
            <a:noFill/>
          </a:ln>
        </p:spPr>
      </p:pic>
      <p:pic>
        <p:nvPicPr>
          <p:cNvPr id="35" name="Google Shape;63;p13">
            <a:extLst>
              <a:ext uri="{FF2B5EF4-FFF2-40B4-BE49-F238E27FC236}">
                <a16:creationId xmlns:a16="http://schemas.microsoft.com/office/drawing/2014/main" id="{2AC54E74-2E20-A147-A9E5-4CD7D2B0478F}"/>
              </a:ext>
            </a:extLst>
          </p:cNvPr>
          <p:cNvPicPr preferRelativeResize="0"/>
          <p:nvPr/>
        </p:nvPicPr>
        <p:blipFill>
          <a:blip r:embed="rId11" cstate="print">
            <a:alphaModFix/>
          </a:blip>
          <a:stretch>
            <a:fillRect/>
          </a:stretch>
        </p:blipFill>
        <p:spPr>
          <a:xfrm>
            <a:off x="3121068" y="3992908"/>
            <a:ext cx="2872815" cy="799635"/>
          </a:xfrm>
          <a:prstGeom prst="rect">
            <a:avLst/>
          </a:prstGeom>
          <a:noFill/>
          <a:ln>
            <a:noFill/>
          </a:ln>
        </p:spPr>
      </p:pic>
      <p:sp>
        <p:nvSpPr>
          <p:cNvPr id="36" name="Google Shape;64;p13">
            <a:extLst>
              <a:ext uri="{FF2B5EF4-FFF2-40B4-BE49-F238E27FC236}">
                <a16:creationId xmlns:a16="http://schemas.microsoft.com/office/drawing/2014/main" id="{2A5BF131-3DB0-FF44-B706-9B8AD911A4E4}"/>
              </a:ext>
            </a:extLst>
          </p:cNvPr>
          <p:cNvSpPr txBox="1"/>
          <p:nvPr/>
        </p:nvSpPr>
        <p:spPr>
          <a:xfrm>
            <a:off x="65159" y="3149541"/>
            <a:ext cx="1323625" cy="254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b="1" dirty="0">
                <a:solidFill>
                  <a:srgbClr val="38761D"/>
                </a:solidFill>
              </a:rPr>
              <a:t>Ce module de formation a été développé avec l'assistance technique de</a:t>
            </a:r>
            <a:endParaRPr b="1" dirty="0">
              <a:solidFill>
                <a:srgbClr val="38761D"/>
              </a:solidFill>
            </a:endParaRPr>
          </a:p>
        </p:txBody>
      </p:sp>
      <p:sp>
        <p:nvSpPr>
          <p:cNvPr id="37" name="Google Shape;65;p13">
            <a:extLst>
              <a:ext uri="{FF2B5EF4-FFF2-40B4-BE49-F238E27FC236}">
                <a16:creationId xmlns:a16="http://schemas.microsoft.com/office/drawing/2014/main" id="{31C7E65D-F4CD-7041-87A4-32FCD1A46D3B}"/>
              </a:ext>
            </a:extLst>
          </p:cNvPr>
          <p:cNvSpPr txBox="1"/>
          <p:nvPr/>
        </p:nvSpPr>
        <p:spPr>
          <a:xfrm>
            <a:off x="67650" y="1047000"/>
            <a:ext cx="3859200" cy="62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b="1" dirty="0">
                <a:solidFill>
                  <a:srgbClr val="38761D"/>
                </a:solidFill>
              </a:rPr>
              <a:t>Ce module de formation a été développé par le Groupe de travail</a:t>
            </a:r>
            <a:r>
              <a:rPr lang="fr-FR" b="1" dirty="0">
                <a:solidFill>
                  <a:srgbClr val="FF0000"/>
                </a:solidFill>
              </a:rPr>
              <a:t> </a:t>
            </a:r>
            <a:r>
              <a:rPr lang="fr-FR" b="1" dirty="0">
                <a:solidFill>
                  <a:srgbClr val="38761D"/>
                </a:solidFill>
              </a:rPr>
              <a:t>inter-clusters sur la nutrition</a:t>
            </a:r>
            <a:endParaRPr b="1" dirty="0">
              <a:solidFill>
                <a:srgbClr val="38761D"/>
              </a:solidFill>
            </a:endParaRPr>
          </a:p>
        </p:txBody>
      </p:sp>
      <p:sp>
        <p:nvSpPr>
          <p:cNvPr id="38" name="Google Shape;66;p13">
            <a:extLst>
              <a:ext uri="{FF2B5EF4-FFF2-40B4-BE49-F238E27FC236}">
                <a16:creationId xmlns:a16="http://schemas.microsoft.com/office/drawing/2014/main" id="{4B99845A-7601-0749-A8B2-647DF80061F9}"/>
              </a:ext>
            </a:extLst>
          </p:cNvPr>
          <p:cNvSpPr txBox="1"/>
          <p:nvPr/>
        </p:nvSpPr>
        <p:spPr>
          <a:xfrm>
            <a:off x="87300" y="1961958"/>
            <a:ext cx="2188425" cy="77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b="1" dirty="0">
                <a:solidFill>
                  <a:srgbClr val="38761D"/>
                </a:solidFill>
              </a:rPr>
              <a:t>Ce module de formation a été financé par</a:t>
            </a:r>
            <a:endParaRPr b="1" dirty="0">
              <a:solidFill>
                <a:srgbClr val="38761D"/>
              </a:solidFill>
            </a:endParaRPr>
          </a:p>
        </p:txBody>
      </p:sp>
      <p:cxnSp>
        <p:nvCxnSpPr>
          <p:cNvPr id="39" name="Google Shape;67;p13">
            <a:extLst>
              <a:ext uri="{FF2B5EF4-FFF2-40B4-BE49-F238E27FC236}">
                <a16:creationId xmlns:a16="http://schemas.microsoft.com/office/drawing/2014/main" id="{7CAB9DA9-2C16-2842-AE08-DD3B4708E074}"/>
              </a:ext>
            </a:extLst>
          </p:cNvPr>
          <p:cNvCxnSpPr/>
          <p:nvPr/>
        </p:nvCxnSpPr>
        <p:spPr>
          <a:xfrm rot="10800000" flipH="1">
            <a:off x="108990" y="1965599"/>
            <a:ext cx="8834400" cy="15600"/>
          </a:xfrm>
          <a:prstGeom prst="straightConnector1">
            <a:avLst/>
          </a:prstGeom>
          <a:noFill/>
          <a:ln w="19050" cap="flat" cmpd="sng">
            <a:solidFill>
              <a:srgbClr val="38761D"/>
            </a:solidFill>
            <a:prstDash val="dash"/>
            <a:round/>
            <a:headEnd type="none" w="med" len="med"/>
            <a:tailEnd type="none" w="med" len="med"/>
          </a:ln>
        </p:spPr>
      </p:cxnSp>
      <p:pic>
        <p:nvPicPr>
          <p:cNvPr id="40" name="Google Shape;69;p13">
            <a:extLst>
              <a:ext uri="{FF2B5EF4-FFF2-40B4-BE49-F238E27FC236}">
                <a16:creationId xmlns:a16="http://schemas.microsoft.com/office/drawing/2014/main" id="{9D5B707F-60DE-F643-8E6F-2A9EC93771CE}"/>
              </a:ext>
            </a:extLst>
          </p:cNvPr>
          <p:cNvPicPr preferRelativeResize="0"/>
          <p:nvPr/>
        </p:nvPicPr>
        <p:blipFill>
          <a:blip r:embed="rId12" cstate="print">
            <a:alphaModFix/>
          </a:blip>
          <a:stretch>
            <a:fillRect/>
          </a:stretch>
        </p:blipFill>
        <p:spPr>
          <a:xfrm>
            <a:off x="1610973" y="3992908"/>
            <a:ext cx="1437027" cy="799636"/>
          </a:xfrm>
          <a:prstGeom prst="rect">
            <a:avLst/>
          </a:prstGeom>
          <a:noFill/>
          <a:ln>
            <a:noFill/>
          </a:ln>
        </p:spPr>
      </p:pic>
      <p:pic>
        <p:nvPicPr>
          <p:cNvPr id="41" name="Google Shape;70;p13">
            <a:extLst>
              <a:ext uri="{FF2B5EF4-FFF2-40B4-BE49-F238E27FC236}">
                <a16:creationId xmlns:a16="http://schemas.microsoft.com/office/drawing/2014/main" id="{4B27CF82-56EA-4E40-8CAE-24887B1B53E0}"/>
              </a:ext>
            </a:extLst>
          </p:cNvPr>
          <p:cNvPicPr preferRelativeResize="0"/>
          <p:nvPr/>
        </p:nvPicPr>
        <p:blipFill>
          <a:blip r:embed="rId13" cstate="print">
            <a:alphaModFix/>
          </a:blip>
          <a:stretch>
            <a:fillRect/>
          </a:stretch>
        </p:blipFill>
        <p:spPr>
          <a:xfrm>
            <a:off x="1605208" y="3206009"/>
            <a:ext cx="1747592" cy="640625"/>
          </a:xfrm>
          <a:prstGeom prst="rect">
            <a:avLst/>
          </a:prstGeom>
          <a:noFill/>
          <a:ln>
            <a:noFill/>
          </a:ln>
        </p:spPr>
      </p:pic>
      <p:pic>
        <p:nvPicPr>
          <p:cNvPr id="42" name="Google Shape;71;p13">
            <a:extLst>
              <a:ext uri="{FF2B5EF4-FFF2-40B4-BE49-F238E27FC236}">
                <a16:creationId xmlns:a16="http://schemas.microsoft.com/office/drawing/2014/main" id="{2638408F-3473-EC40-BB57-3D86CBE867A4}"/>
              </a:ext>
            </a:extLst>
          </p:cNvPr>
          <p:cNvPicPr preferRelativeResize="0"/>
          <p:nvPr/>
        </p:nvPicPr>
        <p:blipFill>
          <a:blip r:embed="rId14" cstate="print">
            <a:alphaModFix/>
          </a:blip>
          <a:stretch>
            <a:fillRect/>
          </a:stretch>
        </p:blipFill>
        <p:spPr>
          <a:xfrm>
            <a:off x="5042869" y="3198708"/>
            <a:ext cx="1509450" cy="640639"/>
          </a:xfrm>
          <a:prstGeom prst="rect">
            <a:avLst/>
          </a:prstGeom>
          <a:noFill/>
          <a:ln>
            <a:noFill/>
          </a:ln>
        </p:spPr>
      </p:pic>
      <p:pic>
        <p:nvPicPr>
          <p:cNvPr id="43" name="Google Shape;73;p13">
            <a:extLst>
              <a:ext uri="{FF2B5EF4-FFF2-40B4-BE49-F238E27FC236}">
                <a16:creationId xmlns:a16="http://schemas.microsoft.com/office/drawing/2014/main" id="{0B67A4D6-5D44-E745-B715-8B55ED6B1488}"/>
              </a:ext>
            </a:extLst>
          </p:cNvPr>
          <p:cNvPicPr preferRelativeResize="0"/>
          <p:nvPr/>
        </p:nvPicPr>
        <p:blipFill>
          <a:blip r:embed="rId15" cstate="print">
            <a:alphaModFix/>
          </a:blip>
          <a:stretch>
            <a:fillRect/>
          </a:stretch>
        </p:blipFill>
        <p:spPr>
          <a:xfrm>
            <a:off x="6832759" y="3315646"/>
            <a:ext cx="2126424" cy="421350"/>
          </a:xfrm>
          <a:prstGeom prst="rect">
            <a:avLst/>
          </a:prstGeom>
          <a:noFill/>
          <a:ln>
            <a:noFill/>
          </a:ln>
        </p:spPr>
      </p:pic>
      <p:cxnSp>
        <p:nvCxnSpPr>
          <p:cNvPr id="44" name="Google Shape;68;p13">
            <a:extLst>
              <a:ext uri="{FF2B5EF4-FFF2-40B4-BE49-F238E27FC236}">
                <a16:creationId xmlns:a16="http://schemas.microsoft.com/office/drawing/2014/main" id="{A1C0892C-B524-8444-B155-A9FE2EDC9F67}"/>
              </a:ext>
            </a:extLst>
          </p:cNvPr>
          <p:cNvCxnSpPr/>
          <p:nvPr/>
        </p:nvCxnSpPr>
        <p:spPr>
          <a:xfrm rot="10800000" flipH="1">
            <a:off x="140275" y="2875223"/>
            <a:ext cx="8834400" cy="15600"/>
          </a:xfrm>
          <a:prstGeom prst="straightConnector1">
            <a:avLst/>
          </a:prstGeom>
          <a:noFill/>
          <a:ln w="19050" cap="flat" cmpd="sng">
            <a:solidFill>
              <a:srgbClr val="38761D"/>
            </a:solidFill>
            <a:prstDash val="dash"/>
            <a:round/>
            <a:headEnd type="none" w="med" len="med"/>
            <a:tailEnd type="none" w="med" len="med"/>
          </a:ln>
        </p:spPr>
      </p:cxnSp>
      <p:pic>
        <p:nvPicPr>
          <p:cNvPr id="45" name="Picture 44">
            <a:extLst>
              <a:ext uri="{FF2B5EF4-FFF2-40B4-BE49-F238E27FC236}">
                <a16:creationId xmlns:a16="http://schemas.microsoft.com/office/drawing/2014/main" id="{F1D7474A-5C3F-CC4A-AFB2-33028099E06C}"/>
              </a:ext>
            </a:extLst>
          </p:cNvPr>
          <p:cNvPicPr>
            <a:picLocks noChangeAspect="1"/>
          </p:cNvPicPr>
          <p:nvPr/>
        </p:nvPicPr>
        <p:blipFill>
          <a:blip r:embed="rId16" cstate="print"/>
          <a:stretch>
            <a:fillRect/>
          </a:stretch>
        </p:blipFill>
        <p:spPr>
          <a:xfrm>
            <a:off x="1886000" y="4864380"/>
            <a:ext cx="2228800" cy="832761"/>
          </a:xfrm>
          <a:prstGeom prst="rect">
            <a:avLst/>
          </a:prstGeom>
        </p:spPr>
      </p:pic>
    </p:spTree>
    <p:extLst>
      <p:ext uri="{BB962C8B-B14F-4D97-AF65-F5344CB8AC3E}">
        <p14:creationId xmlns:p14="http://schemas.microsoft.com/office/powerpoint/2010/main" val="3716334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3C20645-D0F1-45E4-B51A-7014274C4C77}"/>
              </a:ext>
            </a:extLst>
          </p:cNvPr>
          <p:cNvSpPr>
            <a:spLocks noGrp="1"/>
          </p:cNvSpPr>
          <p:nvPr>
            <p:ph idx="1"/>
          </p:nvPr>
        </p:nvSpPr>
        <p:spPr/>
        <p:txBody>
          <a:bodyPr>
            <a:normAutofit/>
          </a:bodyPr>
          <a:lstStyle/>
          <a:p>
            <a:pPr marL="0" indent="0" algn="ctr">
              <a:buNone/>
            </a:pPr>
            <a:endParaRPr lang="en-US" sz="5400" dirty="0"/>
          </a:p>
          <a:p>
            <a:pPr marL="0" indent="0" algn="ctr">
              <a:buNone/>
            </a:pPr>
            <a:r>
              <a:rPr lang="fr-FR" sz="5400" dirty="0"/>
              <a:t>Qu'est-ce que l’EAH ? </a:t>
            </a:r>
            <a:endParaRPr lang="en-GB" sz="5400" dirty="0"/>
          </a:p>
        </p:txBody>
      </p:sp>
      <p:pic>
        <p:nvPicPr>
          <p:cNvPr id="3" name="Picture 2">
            <a:extLst>
              <a:ext uri="{FF2B5EF4-FFF2-40B4-BE49-F238E27FC236}">
                <a16:creationId xmlns:a16="http://schemas.microsoft.com/office/drawing/2014/main" id="{8C31973D-9C78-4E5B-AAD6-1833211BD0A4}"/>
              </a:ext>
            </a:extLst>
          </p:cNvPr>
          <p:cNvPicPr>
            <a:picLocks noChangeAspect="1" noChangeArrowheads="1"/>
          </p:cNvPicPr>
          <p:nvPr/>
        </p:nvPicPr>
        <p:blipFill>
          <a:blip r:embed="rId3" cstate="print"/>
          <a:srcRect/>
          <a:stretch>
            <a:fillRect/>
          </a:stretch>
        </p:blipFill>
        <p:spPr bwMode="auto">
          <a:xfrm>
            <a:off x="539543" y="6006737"/>
            <a:ext cx="1916365" cy="775063"/>
          </a:xfrm>
          <a:prstGeom prst="rect">
            <a:avLst/>
          </a:prstGeom>
          <a:noFill/>
          <a:ln w="9525">
            <a:noFill/>
            <a:miter lim="800000"/>
            <a:headEnd/>
            <a:tailEnd/>
          </a:ln>
        </p:spPr>
      </p:pic>
      <p:pic>
        <p:nvPicPr>
          <p:cNvPr id="4" name="Picture 3">
            <a:extLst>
              <a:ext uri="{FF2B5EF4-FFF2-40B4-BE49-F238E27FC236}">
                <a16:creationId xmlns:a16="http://schemas.microsoft.com/office/drawing/2014/main" id="{FD67F49B-D075-4F6A-BBC8-0349EB3200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2578" y="6248860"/>
            <a:ext cx="2171878" cy="5329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8B6E9-954F-4C7F-8C9F-F619C980809C}"/>
              </a:ext>
            </a:extLst>
          </p:cNvPr>
          <p:cNvSpPr>
            <a:spLocks noGrp="1"/>
          </p:cNvSpPr>
          <p:nvPr>
            <p:ph type="title"/>
          </p:nvPr>
        </p:nvSpPr>
        <p:spPr>
          <a:ln>
            <a:noFill/>
          </a:ln>
        </p:spPr>
        <p:txBody>
          <a:bodyPr/>
          <a:lstStyle/>
          <a:p>
            <a:r>
              <a:rPr lang="fr-FR" dirty="0"/>
              <a:t>Situation en EAH dans le pays X</a:t>
            </a:r>
          </a:p>
        </p:txBody>
      </p:sp>
      <p:sp>
        <p:nvSpPr>
          <p:cNvPr id="3" name="Content Placeholder 2">
            <a:extLst>
              <a:ext uri="{FF2B5EF4-FFF2-40B4-BE49-F238E27FC236}">
                <a16:creationId xmlns:a16="http://schemas.microsoft.com/office/drawing/2014/main" id="{8E4E44A5-3B6F-401E-81BE-CD126980D608}"/>
              </a:ext>
            </a:extLst>
          </p:cNvPr>
          <p:cNvSpPr>
            <a:spLocks noGrp="1"/>
          </p:cNvSpPr>
          <p:nvPr>
            <p:ph idx="1"/>
          </p:nvPr>
        </p:nvSpPr>
        <p:spPr>
          <a:ln>
            <a:noFill/>
          </a:ln>
        </p:spPr>
        <p:txBody>
          <a:bodyPr>
            <a:normAutofit/>
          </a:bodyPr>
          <a:lstStyle/>
          <a:p>
            <a:r>
              <a:rPr lang="fr-FR" dirty="0"/>
              <a:t>Accès à l’EAH en toute sécurité</a:t>
            </a:r>
          </a:p>
          <a:p>
            <a:pPr lvl="1"/>
            <a:r>
              <a:rPr lang="fr-FR" dirty="0"/>
              <a:t>Accès à une quantité d'eau suffisante</a:t>
            </a:r>
          </a:p>
          <a:p>
            <a:pPr lvl="1"/>
            <a:r>
              <a:rPr lang="fr-FR" dirty="0"/>
              <a:t>Accès à des installations sanitaires améliorées</a:t>
            </a:r>
          </a:p>
          <a:p>
            <a:pPr lvl="1"/>
            <a:r>
              <a:rPr lang="fr-FR" dirty="0"/>
              <a:t>Accès à une source d'eau potable améliorée</a:t>
            </a:r>
          </a:p>
          <a:p>
            <a:pPr marL="457200" lvl="1" indent="0">
              <a:buNone/>
            </a:pPr>
            <a:endParaRPr lang="en-US" dirty="0"/>
          </a:p>
          <a:p>
            <a:endParaRPr lang="en-US" dirty="0">
              <a:solidFill>
                <a:srgbClr val="FF0000"/>
              </a:solidFill>
            </a:endParaRPr>
          </a:p>
        </p:txBody>
      </p:sp>
      <p:sp>
        <p:nvSpPr>
          <p:cNvPr id="4" name="Rectangle 3">
            <a:extLst>
              <a:ext uri="{FF2B5EF4-FFF2-40B4-BE49-F238E27FC236}">
                <a16:creationId xmlns:a16="http://schemas.microsoft.com/office/drawing/2014/main" id="{5E1617FA-7366-4ABD-A767-B9595E2571DA}"/>
              </a:ext>
            </a:extLst>
          </p:cNvPr>
          <p:cNvSpPr/>
          <p:nvPr/>
        </p:nvSpPr>
        <p:spPr>
          <a:xfrm>
            <a:off x="914400" y="2141769"/>
            <a:ext cx="7467600" cy="269716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t>Doit être adapté avant la formation !</a:t>
            </a:r>
            <a:endParaRPr lang="en-GB" sz="3200" b="1" dirty="0"/>
          </a:p>
        </p:txBody>
      </p:sp>
      <p:pic>
        <p:nvPicPr>
          <p:cNvPr id="5" name="Picture 4">
            <a:extLst>
              <a:ext uri="{FF2B5EF4-FFF2-40B4-BE49-F238E27FC236}">
                <a16:creationId xmlns:a16="http://schemas.microsoft.com/office/drawing/2014/main" id="{131C7D9C-3A1B-48CB-B5D9-AD448BC12A14}"/>
              </a:ext>
            </a:extLst>
          </p:cNvPr>
          <p:cNvPicPr>
            <a:picLocks noChangeAspect="1" noChangeArrowheads="1"/>
          </p:cNvPicPr>
          <p:nvPr/>
        </p:nvPicPr>
        <p:blipFill>
          <a:blip r:embed="rId3" cstate="print"/>
          <a:srcRect/>
          <a:stretch>
            <a:fillRect/>
          </a:stretch>
        </p:blipFill>
        <p:spPr bwMode="auto">
          <a:xfrm>
            <a:off x="539543" y="6006737"/>
            <a:ext cx="1916365" cy="775063"/>
          </a:xfrm>
          <a:prstGeom prst="rect">
            <a:avLst/>
          </a:prstGeom>
          <a:noFill/>
          <a:ln w="9525">
            <a:noFill/>
            <a:miter lim="800000"/>
            <a:headEnd/>
            <a:tailEnd/>
          </a:ln>
        </p:spPr>
      </p:pic>
      <p:pic>
        <p:nvPicPr>
          <p:cNvPr id="6" name="Picture 5">
            <a:extLst>
              <a:ext uri="{FF2B5EF4-FFF2-40B4-BE49-F238E27FC236}">
                <a16:creationId xmlns:a16="http://schemas.microsoft.com/office/drawing/2014/main" id="{D233ACAE-F0B8-4129-8909-B658680DD8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2578" y="6248860"/>
            <a:ext cx="2171878" cy="532940"/>
          </a:xfrm>
          <a:prstGeom prst="rect">
            <a:avLst/>
          </a:prstGeom>
        </p:spPr>
      </p:pic>
    </p:spTree>
    <p:extLst>
      <p:ext uri="{BB962C8B-B14F-4D97-AF65-F5344CB8AC3E}">
        <p14:creationId xmlns:p14="http://schemas.microsoft.com/office/powerpoint/2010/main" val="1158961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A138E-160F-4A3C-9BF6-A0919E2FCA4B}"/>
              </a:ext>
            </a:extLst>
          </p:cNvPr>
          <p:cNvSpPr>
            <a:spLocks noGrp="1"/>
          </p:cNvSpPr>
          <p:nvPr>
            <p:ph type="title"/>
          </p:nvPr>
        </p:nvSpPr>
        <p:spPr>
          <a:ln>
            <a:noFill/>
          </a:ln>
        </p:spPr>
        <p:txBody>
          <a:bodyPr/>
          <a:lstStyle/>
          <a:p>
            <a:r>
              <a:rPr lang="fr-FR" dirty="0"/>
              <a:t>Intervention en EAH dans le pays X</a:t>
            </a:r>
          </a:p>
        </p:txBody>
      </p:sp>
      <p:sp>
        <p:nvSpPr>
          <p:cNvPr id="3" name="Content Placeholder 2">
            <a:extLst>
              <a:ext uri="{FF2B5EF4-FFF2-40B4-BE49-F238E27FC236}">
                <a16:creationId xmlns:a16="http://schemas.microsoft.com/office/drawing/2014/main" id="{8F99D7EB-C0EA-4359-9CF1-7F5D432E2054}"/>
              </a:ext>
            </a:extLst>
          </p:cNvPr>
          <p:cNvSpPr>
            <a:spLocks noGrp="1"/>
          </p:cNvSpPr>
          <p:nvPr>
            <p:ph idx="1"/>
          </p:nvPr>
        </p:nvSpPr>
        <p:spPr>
          <a:xfrm>
            <a:off x="457200" y="1219200"/>
            <a:ext cx="8229600" cy="4876800"/>
          </a:xfrm>
          <a:ln>
            <a:noFill/>
          </a:ln>
        </p:spPr>
        <p:txBody>
          <a:bodyPr>
            <a:normAutofit fontScale="92500" lnSpcReduction="20000"/>
          </a:bodyPr>
          <a:lstStyle/>
          <a:p>
            <a:r>
              <a:rPr lang="fr-FR" sz="2400" dirty="0"/>
              <a:t>Au niveau des ménages</a:t>
            </a:r>
          </a:p>
          <a:p>
            <a:pPr lvl="1"/>
            <a:r>
              <a:rPr lang="fr-FR" sz="1800" dirty="0"/>
              <a:t>Distribution de jerricans, filtres à eau et kits d'hygiène consommables pour les foyers ayant des enfants souffrant de MAS (ONG)</a:t>
            </a:r>
          </a:p>
          <a:p>
            <a:pPr lvl="1"/>
            <a:r>
              <a:rPr lang="fr-FR" sz="1800" dirty="0"/>
              <a:t>Sensibilisation à l'hygiène (ONG, bénévoles communautaires, agents de santé communautaire bénévoles)</a:t>
            </a:r>
          </a:p>
          <a:p>
            <a:r>
              <a:rPr lang="fr-FR" sz="2400" dirty="0"/>
              <a:t>Au niveau communautaire</a:t>
            </a:r>
          </a:p>
          <a:p>
            <a:pPr lvl="1"/>
            <a:r>
              <a:rPr lang="fr-FR" sz="1800" dirty="0"/>
              <a:t>Réhabilitation des systèmes d'approvisionnement en eau dans les zones à forte prévalence de MAS et mise en place de comités de gestion de l'eau (ONG, Autorité générale pour les projets ruraux d’approvisionnement en eau, contractuels)</a:t>
            </a:r>
          </a:p>
          <a:p>
            <a:pPr lvl="1"/>
            <a:r>
              <a:rPr lang="fr-FR" sz="1800" dirty="0"/>
              <a:t>Approche axée sur la demande pour la construction de latrines et la gestion des déchets solides dans les zones à forte prévalence de MAS (ONG, bénévoles communautaires, agents de santé communautaire bénévoles)</a:t>
            </a:r>
          </a:p>
          <a:p>
            <a:pPr lvl="1"/>
            <a:r>
              <a:rPr lang="fr-FR" sz="1800" dirty="0"/>
              <a:t>Promotion de l'hygiène / engagement communautaire dans les zones à forte prévalence de MAS (ONG, bénévoles communautaires, agents de santé communautaire bénévoles)</a:t>
            </a:r>
          </a:p>
          <a:p>
            <a:r>
              <a:rPr lang="fr-FR" sz="2400" dirty="0"/>
              <a:t>Au niveau des établissements de santé</a:t>
            </a:r>
          </a:p>
          <a:p>
            <a:pPr lvl="1"/>
            <a:r>
              <a:rPr lang="fr-FR" sz="1800" dirty="0"/>
              <a:t>Assurer des installations d’EAH dans les établissements de santé et les centres de traitement (coordonné par le cluster santé mais soutenu par le cluster EAH et ses partenaires. ONG, Autorité générale pour les projets ruraux d’approvisionnement en eau, contractuels)</a:t>
            </a:r>
          </a:p>
        </p:txBody>
      </p:sp>
      <p:sp>
        <p:nvSpPr>
          <p:cNvPr id="4" name="Rectangle 3">
            <a:extLst>
              <a:ext uri="{FF2B5EF4-FFF2-40B4-BE49-F238E27FC236}">
                <a16:creationId xmlns:a16="http://schemas.microsoft.com/office/drawing/2014/main" id="{01C2B2A1-1F9C-4F29-830C-F277D04B3A82}"/>
              </a:ext>
            </a:extLst>
          </p:cNvPr>
          <p:cNvSpPr/>
          <p:nvPr/>
        </p:nvSpPr>
        <p:spPr>
          <a:xfrm>
            <a:off x="914400" y="1981200"/>
            <a:ext cx="7467600" cy="269716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t>Doit être adapté avant la formation !</a:t>
            </a:r>
            <a:endParaRPr lang="en-GB" sz="3200" b="1" dirty="0"/>
          </a:p>
        </p:txBody>
      </p:sp>
      <p:pic>
        <p:nvPicPr>
          <p:cNvPr id="5" name="Picture 4">
            <a:extLst>
              <a:ext uri="{FF2B5EF4-FFF2-40B4-BE49-F238E27FC236}">
                <a16:creationId xmlns:a16="http://schemas.microsoft.com/office/drawing/2014/main" id="{46301A0F-1E8C-4E2A-90D4-E79938D17BBC}"/>
              </a:ext>
            </a:extLst>
          </p:cNvPr>
          <p:cNvPicPr>
            <a:picLocks noChangeAspect="1" noChangeArrowheads="1"/>
          </p:cNvPicPr>
          <p:nvPr/>
        </p:nvPicPr>
        <p:blipFill>
          <a:blip r:embed="rId3" cstate="print"/>
          <a:srcRect/>
          <a:stretch>
            <a:fillRect/>
          </a:stretch>
        </p:blipFill>
        <p:spPr bwMode="auto">
          <a:xfrm>
            <a:off x="539543" y="6006737"/>
            <a:ext cx="1916365" cy="775063"/>
          </a:xfrm>
          <a:prstGeom prst="rect">
            <a:avLst/>
          </a:prstGeom>
          <a:noFill/>
          <a:ln w="9525">
            <a:noFill/>
            <a:miter lim="800000"/>
            <a:headEnd/>
            <a:tailEnd/>
          </a:ln>
        </p:spPr>
      </p:pic>
      <p:pic>
        <p:nvPicPr>
          <p:cNvPr id="6" name="Picture 5">
            <a:extLst>
              <a:ext uri="{FF2B5EF4-FFF2-40B4-BE49-F238E27FC236}">
                <a16:creationId xmlns:a16="http://schemas.microsoft.com/office/drawing/2014/main" id="{09320FDB-6A03-451E-B571-80393BD7DF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2578" y="6248860"/>
            <a:ext cx="2171878" cy="532940"/>
          </a:xfrm>
          <a:prstGeom prst="rect">
            <a:avLst/>
          </a:prstGeom>
        </p:spPr>
      </p:pic>
    </p:spTree>
    <p:extLst>
      <p:ext uri="{BB962C8B-B14F-4D97-AF65-F5344CB8AC3E}">
        <p14:creationId xmlns:p14="http://schemas.microsoft.com/office/powerpoint/2010/main" val="2403725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EF960E-2A33-401A-B698-264F5BE7C5C0}"/>
              </a:ext>
            </a:extLst>
          </p:cNvPr>
          <p:cNvPicPr>
            <a:picLocks noChangeAspect="1"/>
          </p:cNvPicPr>
          <p:nvPr/>
        </p:nvPicPr>
        <p:blipFill>
          <a:blip r:embed="rId3" cstate="print"/>
          <a:stretch>
            <a:fillRect/>
          </a:stretch>
        </p:blipFill>
        <p:spPr>
          <a:xfrm>
            <a:off x="227994" y="963336"/>
            <a:ext cx="8688012" cy="5742264"/>
          </a:xfrm>
          <a:prstGeom prst="rect">
            <a:avLst/>
          </a:prstGeom>
        </p:spPr>
      </p:pic>
      <p:sp>
        <p:nvSpPr>
          <p:cNvPr id="2" name="Title 1"/>
          <p:cNvSpPr>
            <a:spLocks noGrp="1"/>
          </p:cNvSpPr>
          <p:nvPr>
            <p:ph type="title"/>
          </p:nvPr>
        </p:nvSpPr>
        <p:spPr>
          <a:xfrm>
            <a:off x="457200" y="152400"/>
            <a:ext cx="8229600" cy="762000"/>
          </a:xfrm>
          <a:ln>
            <a:noFill/>
          </a:ln>
        </p:spPr>
        <p:txBody>
          <a:bodyPr>
            <a:normAutofit/>
          </a:bodyPr>
          <a:lstStyle/>
          <a:p>
            <a:r>
              <a:rPr lang="fr-FR" b="1" dirty="0"/>
              <a:t>Impact de l’EAH sur la nutrition</a:t>
            </a:r>
          </a:p>
        </p:txBody>
      </p:sp>
      <p:sp>
        <p:nvSpPr>
          <p:cNvPr id="6" name="TextBox 5"/>
          <p:cNvSpPr txBox="1"/>
          <p:nvPr/>
        </p:nvSpPr>
        <p:spPr>
          <a:xfrm>
            <a:off x="491836" y="4037111"/>
            <a:ext cx="1600200" cy="86177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000" dirty="0"/>
              <a:t>Contraintes de temps de la mère pour aller chercher de l'eau, moins de temps pour cuisiner et s'occuper de ses enfants</a:t>
            </a:r>
          </a:p>
        </p:txBody>
      </p:sp>
      <p:sp>
        <p:nvSpPr>
          <p:cNvPr id="3" name="Oval 2">
            <a:extLst>
              <a:ext uri="{FF2B5EF4-FFF2-40B4-BE49-F238E27FC236}">
                <a16:creationId xmlns:a16="http://schemas.microsoft.com/office/drawing/2014/main" id="{F81CE683-B0F8-4E6F-88E2-31EC990E7667}"/>
              </a:ext>
            </a:extLst>
          </p:cNvPr>
          <p:cNvSpPr/>
          <p:nvPr/>
        </p:nvSpPr>
        <p:spPr>
          <a:xfrm>
            <a:off x="3886200" y="3200400"/>
            <a:ext cx="1676400" cy="762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BADCBF2C-DBFD-411D-A5A9-CAE2644B0D7B}"/>
              </a:ext>
            </a:extLst>
          </p:cNvPr>
          <p:cNvSpPr/>
          <p:nvPr/>
        </p:nvSpPr>
        <p:spPr>
          <a:xfrm>
            <a:off x="5485311" y="3862177"/>
            <a:ext cx="1295400" cy="70788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F31F7539-5A58-4A0F-9513-78BD16BF03D6}"/>
              </a:ext>
            </a:extLst>
          </p:cNvPr>
          <p:cNvSpPr/>
          <p:nvPr/>
        </p:nvSpPr>
        <p:spPr>
          <a:xfrm>
            <a:off x="3315788" y="4708384"/>
            <a:ext cx="2817223" cy="96851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a:ln>
            <a:noFill/>
          </a:ln>
        </p:spPr>
        <p:txBody>
          <a:bodyPr>
            <a:normAutofit fontScale="90000"/>
          </a:bodyPr>
          <a:lstStyle/>
          <a:p>
            <a:r>
              <a:rPr lang="fr-FR" b="1" dirty="0"/>
              <a:t>Considérations pour l'intégration de l’EAH et de la Nutrition</a:t>
            </a:r>
          </a:p>
        </p:txBody>
      </p:sp>
      <p:sp>
        <p:nvSpPr>
          <p:cNvPr id="3" name="Content Placeholder 2"/>
          <p:cNvSpPr>
            <a:spLocks noGrp="1"/>
          </p:cNvSpPr>
          <p:nvPr>
            <p:ph idx="1"/>
          </p:nvPr>
        </p:nvSpPr>
        <p:spPr>
          <a:xfrm>
            <a:off x="457200" y="1447800"/>
            <a:ext cx="8229600" cy="5105400"/>
          </a:xfrm>
          <a:ln>
            <a:noFill/>
          </a:ln>
        </p:spPr>
        <p:txBody>
          <a:bodyPr vert="horz" lIns="91440" tIns="45720" rIns="91440" bIns="45720" rtlCol="0" anchor="t">
            <a:normAutofit lnSpcReduction="10000"/>
          </a:bodyPr>
          <a:lstStyle/>
          <a:p>
            <a:r>
              <a:rPr lang="fr-FR" dirty="0"/>
              <a:t>Contribue stratégiquement à de meilleurs résultats nutritionnels (et de santé)</a:t>
            </a:r>
          </a:p>
          <a:p>
            <a:r>
              <a:rPr lang="fr-FR" dirty="0"/>
              <a:t>Plusieurs niveaux d'intégration</a:t>
            </a:r>
            <a:endParaRPr lang="en-US" dirty="0">
              <a:cs typeface="Calibri"/>
            </a:endParaRPr>
          </a:p>
          <a:p>
            <a:r>
              <a:rPr lang="fr-FR" dirty="0"/>
              <a:t>Les objectifs, les capacités et l'environnement favorable sont des facteurs déterminants</a:t>
            </a:r>
          </a:p>
          <a:p>
            <a:r>
              <a:rPr lang="fr-FR" dirty="0">
                <a:cs typeface="Calibri"/>
              </a:rPr>
              <a:t>Les résultats positifs de l'intégration l'emportent sur les coûts</a:t>
            </a:r>
          </a:p>
          <a:p>
            <a:r>
              <a:rPr lang="fr-FR" dirty="0">
                <a:cs typeface="Calibri"/>
              </a:rPr>
              <a:t>L'analyse de genre (sexe) est cruciale</a:t>
            </a:r>
            <a:r>
              <a:rPr lang="sr-Latn-RS" dirty="0">
                <a:cs typeface="Calibri"/>
              </a:rPr>
              <a:t> </a:t>
            </a:r>
            <a:r>
              <a:rPr lang="fr-FR" dirty="0">
                <a:cs typeface="Calibri"/>
              </a:rPr>
              <a:t>; recrutement et participation équitables des hommes et des femmes</a:t>
            </a:r>
            <a:endParaRPr lang="en-US" dirty="0"/>
          </a:p>
          <a:p>
            <a:endParaRPr lang="en-US" dirty="0">
              <a:cs typeface="Calibri"/>
            </a:endParaRPr>
          </a:p>
          <a:p>
            <a:endParaRPr lang="en-US" dirty="0">
              <a:cs typeface="Calibri"/>
            </a:endParaRPr>
          </a:p>
          <a:p>
            <a:pPr lvl="0"/>
            <a:endParaRPr lang="en-US" dirty="0"/>
          </a:p>
          <a:p>
            <a:endParaRPr lang="en-US" dirty="0"/>
          </a:p>
        </p:txBody>
      </p:sp>
      <p:pic>
        <p:nvPicPr>
          <p:cNvPr id="4" name="Picture 3">
            <a:extLst>
              <a:ext uri="{FF2B5EF4-FFF2-40B4-BE49-F238E27FC236}">
                <a16:creationId xmlns:a16="http://schemas.microsoft.com/office/drawing/2014/main" id="{D1ED1095-89C6-4C47-B089-95ABB6176704}"/>
              </a:ext>
            </a:extLst>
          </p:cNvPr>
          <p:cNvPicPr>
            <a:picLocks noChangeAspect="1" noChangeArrowheads="1"/>
          </p:cNvPicPr>
          <p:nvPr/>
        </p:nvPicPr>
        <p:blipFill>
          <a:blip r:embed="rId3" cstate="print"/>
          <a:srcRect/>
          <a:stretch>
            <a:fillRect/>
          </a:stretch>
        </p:blipFill>
        <p:spPr bwMode="auto">
          <a:xfrm>
            <a:off x="902769" y="6248400"/>
            <a:ext cx="1189913" cy="481253"/>
          </a:xfrm>
          <a:prstGeom prst="rect">
            <a:avLst/>
          </a:prstGeom>
          <a:noFill/>
          <a:ln w="9525">
            <a:noFill/>
            <a:miter lim="800000"/>
            <a:headEnd/>
            <a:tailEnd/>
          </a:ln>
        </p:spPr>
      </p:pic>
      <p:pic>
        <p:nvPicPr>
          <p:cNvPr id="5" name="Picture 4">
            <a:extLst>
              <a:ext uri="{FF2B5EF4-FFF2-40B4-BE49-F238E27FC236}">
                <a16:creationId xmlns:a16="http://schemas.microsoft.com/office/drawing/2014/main" id="{6AE6A4C0-20BE-4520-AD25-63259D007E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4234" y="6444631"/>
            <a:ext cx="1348566" cy="3309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B1CC3-C9F0-4E1B-839B-AAF5B463BF88}"/>
              </a:ext>
            </a:extLst>
          </p:cNvPr>
          <p:cNvSpPr>
            <a:spLocks noGrp="1"/>
          </p:cNvSpPr>
          <p:nvPr>
            <p:ph type="title"/>
          </p:nvPr>
        </p:nvSpPr>
        <p:spPr>
          <a:ln>
            <a:noFill/>
          </a:ln>
        </p:spPr>
        <p:txBody>
          <a:bodyPr/>
          <a:lstStyle/>
          <a:p>
            <a:r>
              <a:rPr lang="fr-FR" b="1" dirty="0"/>
              <a:t>Tâche</a:t>
            </a:r>
            <a:r>
              <a:rPr lang="sr-Latn-RS" b="1" dirty="0"/>
              <a:t> </a:t>
            </a:r>
            <a:r>
              <a:rPr lang="fr-FR" b="1" dirty="0"/>
              <a:t>: Nutrition et EAH</a:t>
            </a:r>
            <a:endParaRPr lang="en-GB" b="1" dirty="0"/>
          </a:p>
        </p:txBody>
      </p:sp>
      <p:sp>
        <p:nvSpPr>
          <p:cNvPr id="3" name="Content Placeholder 2">
            <a:extLst>
              <a:ext uri="{FF2B5EF4-FFF2-40B4-BE49-F238E27FC236}">
                <a16:creationId xmlns:a16="http://schemas.microsoft.com/office/drawing/2014/main" id="{5114637A-99EB-4013-8592-9813D277D24C}"/>
              </a:ext>
            </a:extLst>
          </p:cNvPr>
          <p:cNvSpPr>
            <a:spLocks noGrp="1"/>
          </p:cNvSpPr>
          <p:nvPr>
            <p:ph idx="1"/>
          </p:nvPr>
        </p:nvSpPr>
        <p:spPr>
          <a:ln>
            <a:noFill/>
          </a:ln>
        </p:spPr>
        <p:txBody>
          <a:bodyPr vert="horz" lIns="91440" tIns="45720" rIns="91440" bIns="45720" rtlCol="0" anchor="t">
            <a:normAutofit/>
          </a:bodyPr>
          <a:lstStyle/>
          <a:p>
            <a:r>
              <a:rPr lang="fr-FR" dirty="0"/>
              <a:t>Discuter des actions clés pour l’intégration entre l’EAH et votre secteur assigné afin d’atteindre des résultats en nutrition.</a:t>
            </a:r>
            <a:endParaRPr lang="en-GB" dirty="0"/>
          </a:p>
        </p:txBody>
      </p:sp>
      <p:pic>
        <p:nvPicPr>
          <p:cNvPr id="8" name="Picture 8" descr="A picture containing person, building, woman, wall&#10;&#10;Description generated with very high confidence">
            <a:extLst>
              <a:ext uri="{FF2B5EF4-FFF2-40B4-BE49-F238E27FC236}">
                <a16:creationId xmlns:a16="http://schemas.microsoft.com/office/drawing/2014/main" id="{CF2BC635-51DD-47E3-B3C5-E7BAB13FEC61}"/>
              </a:ext>
            </a:extLst>
          </p:cNvPr>
          <p:cNvPicPr>
            <a:picLocks noChangeAspect="1"/>
          </p:cNvPicPr>
          <p:nvPr/>
        </p:nvPicPr>
        <p:blipFill rotWithShape="1">
          <a:blip r:embed="rId3" cstate="print"/>
          <a:srcRect l="39790" r="524" b="1429"/>
          <a:stretch/>
        </p:blipFill>
        <p:spPr>
          <a:xfrm>
            <a:off x="556677" y="4136636"/>
            <a:ext cx="2643723" cy="1618443"/>
          </a:xfrm>
          <a:prstGeom prst="rect">
            <a:avLst/>
          </a:prstGeom>
        </p:spPr>
      </p:pic>
      <p:pic>
        <p:nvPicPr>
          <p:cNvPr id="10" name="Picture 10" descr="A person sitting on a table&#10;&#10;Description generated with high confidence">
            <a:extLst>
              <a:ext uri="{FF2B5EF4-FFF2-40B4-BE49-F238E27FC236}">
                <a16:creationId xmlns:a16="http://schemas.microsoft.com/office/drawing/2014/main" id="{1A795256-3CD5-47D5-81B1-2D7614B88433}"/>
              </a:ext>
            </a:extLst>
          </p:cNvPr>
          <p:cNvPicPr>
            <a:picLocks noChangeAspect="1"/>
          </p:cNvPicPr>
          <p:nvPr/>
        </p:nvPicPr>
        <p:blipFill rotWithShape="1">
          <a:blip r:embed="rId4" cstate="print"/>
          <a:srcRect l="24084" r="523" b="190"/>
          <a:stretch/>
        </p:blipFill>
        <p:spPr>
          <a:xfrm>
            <a:off x="3275888" y="4143573"/>
            <a:ext cx="2743912" cy="1602215"/>
          </a:xfrm>
          <a:prstGeom prst="rect">
            <a:avLst/>
          </a:prstGeom>
        </p:spPr>
      </p:pic>
      <p:pic>
        <p:nvPicPr>
          <p:cNvPr id="12" name="Picture 12" descr="A person riding a motorcycle down a dirt road&#10;&#10;Description generated with high confidence">
            <a:extLst>
              <a:ext uri="{FF2B5EF4-FFF2-40B4-BE49-F238E27FC236}">
                <a16:creationId xmlns:a16="http://schemas.microsoft.com/office/drawing/2014/main" id="{BE7F7483-E1CD-4F82-AC2F-C7DAC6EB01B4}"/>
              </a:ext>
            </a:extLst>
          </p:cNvPr>
          <p:cNvPicPr>
            <a:picLocks noChangeAspect="1"/>
          </p:cNvPicPr>
          <p:nvPr/>
        </p:nvPicPr>
        <p:blipFill>
          <a:blip r:embed="rId5" cstate="print"/>
          <a:stretch>
            <a:fillRect/>
          </a:stretch>
        </p:blipFill>
        <p:spPr>
          <a:xfrm>
            <a:off x="6126192" y="4141192"/>
            <a:ext cx="2484408" cy="1609238"/>
          </a:xfrm>
          <a:prstGeom prst="rect">
            <a:avLst/>
          </a:prstGeom>
        </p:spPr>
      </p:pic>
      <p:pic>
        <p:nvPicPr>
          <p:cNvPr id="7" name="Picture 6">
            <a:extLst>
              <a:ext uri="{FF2B5EF4-FFF2-40B4-BE49-F238E27FC236}">
                <a16:creationId xmlns:a16="http://schemas.microsoft.com/office/drawing/2014/main" id="{CEA49847-8DF6-4196-8454-4B2DBF6D3A09}"/>
              </a:ext>
            </a:extLst>
          </p:cNvPr>
          <p:cNvPicPr>
            <a:picLocks noChangeAspect="1" noChangeArrowheads="1"/>
          </p:cNvPicPr>
          <p:nvPr/>
        </p:nvPicPr>
        <p:blipFill>
          <a:blip r:embed="rId6" cstate="print"/>
          <a:srcRect/>
          <a:stretch>
            <a:fillRect/>
          </a:stretch>
        </p:blipFill>
        <p:spPr bwMode="auto">
          <a:xfrm>
            <a:off x="539543" y="6006737"/>
            <a:ext cx="1916365" cy="775063"/>
          </a:xfrm>
          <a:prstGeom prst="rect">
            <a:avLst/>
          </a:prstGeom>
          <a:noFill/>
          <a:ln w="9525">
            <a:noFill/>
            <a:miter lim="800000"/>
            <a:headEnd/>
            <a:tailEnd/>
          </a:ln>
        </p:spPr>
      </p:pic>
      <p:pic>
        <p:nvPicPr>
          <p:cNvPr id="9" name="Picture 8">
            <a:extLst>
              <a:ext uri="{FF2B5EF4-FFF2-40B4-BE49-F238E27FC236}">
                <a16:creationId xmlns:a16="http://schemas.microsoft.com/office/drawing/2014/main" id="{7075CD83-1596-4C44-A214-974A0297EB8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32578" y="6248860"/>
            <a:ext cx="2171878" cy="532940"/>
          </a:xfrm>
          <a:prstGeom prst="rect">
            <a:avLst/>
          </a:prstGeom>
        </p:spPr>
      </p:pic>
    </p:spTree>
    <p:extLst>
      <p:ext uri="{BB962C8B-B14F-4D97-AF65-F5344CB8AC3E}">
        <p14:creationId xmlns:p14="http://schemas.microsoft.com/office/powerpoint/2010/main" val="1425368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534400" cy="5486400"/>
          </a:xfrm>
          <a:ln>
            <a:noFill/>
          </a:ln>
        </p:spPr>
        <p:txBody>
          <a:bodyPr vert="horz" lIns="91440" tIns="45720" rIns="91440" bIns="45720" rtlCol="0" anchor="t">
            <a:normAutofit fontScale="55000" lnSpcReduction="20000"/>
          </a:bodyPr>
          <a:lstStyle/>
          <a:p>
            <a:pPr marL="571500" indent="-457200">
              <a:spcBef>
                <a:spcPts val="300"/>
              </a:spcBef>
              <a:buFont typeface="Arial" pitchFamily="2" charset="2"/>
              <a:buChar char="•"/>
            </a:pPr>
            <a:r>
              <a:rPr lang="fr-FR" dirty="0"/>
              <a:t>Cibler les programmes d’EAH dans les zones à besoins nutritionnels élevés (co-implantation géographique). </a:t>
            </a:r>
          </a:p>
          <a:p>
            <a:pPr marL="571500" indent="-457200">
              <a:spcBef>
                <a:spcPts val="300"/>
              </a:spcBef>
              <a:buFont typeface="Arial" pitchFamily="2" charset="2"/>
              <a:buChar char="•"/>
            </a:pPr>
            <a:endParaRPr lang="en-US" dirty="0">
              <a:cs typeface="Calibri"/>
            </a:endParaRPr>
          </a:p>
          <a:p>
            <a:pPr marL="571500" indent="-457200">
              <a:spcBef>
                <a:spcPts val="300"/>
              </a:spcBef>
              <a:buFont typeface="Arial" pitchFamily="2" charset="2"/>
              <a:buChar char="•"/>
            </a:pPr>
            <a:r>
              <a:rPr lang="fr-FR" dirty="0"/>
              <a:t>Comprendre la situation : examiner les données, les politiques et les stratégies existantes. </a:t>
            </a:r>
            <a:endParaRPr lang="en-US" dirty="0">
              <a:cs typeface="Calibri"/>
            </a:endParaRPr>
          </a:p>
          <a:p>
            <a:pPr marL="571500" indent="-457200">
              <a:spcBef>
                <a:spcPts val="300"/>
              </a:spcBef>
            </a:pPr>
            <a:endParaRPr lang="en-US" dirty="0">
              <a:cs typeface="Calibri"/>
            </a:endParaRPr>
          </a:p>
          <a:p>
            <a:pPr marL="571500" indent="-457200">
              <a:spcBef>
                <a:spcPts val="300"/>
              </a:spcBef>
              <a:buFont typeface="Arial" pitchFamily="2" charset="2"/>
              <a:buChar char="•"/>
            </a:pPr>
            <a:r>
              <a:rPr lang="fr-FR" dirty="0"/>
              <a:t>Établir et construire une relation de travail entre les acteurs de la nutrition et de l’EAH. </a:t>
            </a:r>
            <a:endParaRPr lang="en-US" dirty="0">
              <a:cs typeface="Calibri"/>
            </a:endParaRPr>
          </a:p>
          <a:p>
            <a:pPr marL="571500" indent="-457200">
              <a:spcBef>
                <a:spcPts val="300"/>
              </a:spcBef>
            </a:pPr>
            <a:endParaRPr lang="en-US" dirty="0">
              <a:cs typeface="Calibri"/>
            </a:endParaRPr>
          </a:p>
          <a:p>
            <a:pPr marL="571500" indent="-457200">
              <a:spcBef>
                <a:spcPts val="300"/>
              </a:spcBef>
              <a:buFont typeface="Arial" pitchFamily="2" charset="2"/>
              <a:buChar char="•"/>
            </a:pPr>
            <a:r>
              <a:rPr lang="fr-FR" dirty="0"/>
              <a:t>Engager les intervenants en Nutrition et en EAH dans la conception, la planification, la mise en œuvre, la gestion (équipe interdisciplinaire / comité de pilotage) et le rapportage consolidé du programme conjoint. </a:t>
            </a:r>
          </a:p>
          <a:p>
            <a:pPr marL="571500" indent="-457200">
              <a:spcBef>
                <a:spcPts val="300"/>
              </a:spcBef>
              <a:buFont typeface="Arial" pitchFamily="2" charset="2"/>
              <a:buChar char="•"/>
            </a:pPr>
            <a:endParaRPr lang="en-US" dirty="0">
              <a:cs typeface="Calibri"/>
            </a:endParaRPr>
          </a:p>
          <a:p>
            <a:pPr marL="571500" indent="-457200">
              <a:spcBef>
                <a:spcPts val="300"/>
              </a:spcBef>
              <a:buFont typeface="Arial" pitchFamily="2" charset="2"/>
              <a:buChar char="•"/>
            </a:pPr>
            <a:r>
              <a:rPr lang="fr-FR" dirty="0"/>
              <a:t>Former le personnel de santé et de nutrition à promouvoir et à démontrer les pratiques clés d’EAH dans les activités de nutrition en cours. </a:t>
            </a:r>
            <a:endParaRPr lang="en-US" dirty="0">
              <a:cs typeface="Calibri"/>
            </a:endParaRPr>
          </a:p>
          <a:p>
            <a:pPr marL="571500" indent="-457200">
              <a:spcBef>
                <a:spcPts val="300"/>
              </a:spcBef>
            </a:pPr>
            <a:endParaRPr lang="en-US" dirty="0">
              <a:cs typeface="Calibri"/>
            </a:endParaRPr>
          </a:p>
          <a:p>
            <a:pPr marL="571500" indent="-457200">
              <a:spcBef>
                <a:spcPts val="300"/>
              </a:spcBef>
              <a:buFont typeface="Arial" pitchFamily="2" charset="2"/>
              <a:buChar char="•"/>
            </a:pPr>
            <a:r>
              <a:rPr lang="fr-FR" dirty="0"/>
              <a:t>Budgétiser correctement le personnel et les activités d’EAH dans les projets de nutrition</a:t>
            </a:r>
          </a:p>
          <a:p>
            <a:pPr marL="571500" indent="-457200">
              <a:spcBef>
                <a:spcPts val="300"/>
              </a:spcBef>
              <a:buFont typeface="Arial" pitchFamily="2" charset="2"/>
              <a:buChar char="•"/>
            </a:pPr>
            <a:endParaRPr lang="en-US" dirty="0"/>
          </a:p>
          <a:p>
            <a:pPr marL="571500" indent="-457200">
              <a:spcBef>
                <a:spcPts val="300"/>
              </a:spcBef>
              <a:buFont typeface="Arial" pitchFamily="2" charset="2"/>
              <a:buChar char="•"/>
            </a:pPr>
            <a:r>
              <a:rPr lang="fr-FR" dirty="0">
                <a:cs typeface="Calibri"/>
              </a:rPr>
              <a:t>Ne pas oublier les points EAH et les installations sanitaires dans les centres de nutrition</a:t>
            </a:r>
          </a:p>
          <a:p>
            <a:pPr marL="457200">
              <a:spcBef>
                <a:spcPts val="600"/>
              </a:spcBef>
              <a:buFont typeface="Wingdings" pitchFamily="2" charset="2"/>
              <a:buChar char="Ø"/>
            </a:pPr>
            <a:endParaRPr lang="en-US" dirty="0"/>
          </a:p>
          <a:p>
            <a:pPr marL="0">
              <a:spcBef>
                <a:spcPts val="600"/>
              </a:spcBef>
              <a:buNone/>
            </a:pPr>
            <a:endParaRPr lang="en-US" dirty="0"/>
          </a:p>
          <a:p>
            <a:pPr>
              <a:spcBef>
                <a:spcPts val="600"/>
              </a:spcBef>
            </a:pPr>
            <a:endParaRPr lang="en-US" dirty="0"/>
          </a:p>
        </p:txBody>
      </p:sp>
      <p:sp>
        <p:nvSpPr>
          <p:cNvPr id="4" name="Title 1"/>
          <p:cNvSpPr>
            <a:spLocks noGrp="1"/>
          </p:cNvSpPr>
          <p:nvPr>
            <p:ph type="title"/>
          </p:nvPr>
        </p:nvSpPr>
        <p:spPr>
          <a:xfrm>
            <a:off x="457200" y="73601"/>
            <a:ext cx="8229600" cy="990600"/>
          </a:xfrm>
          <a:ln>
            <a:noFill/>
          </a:ln>
        </p:spPr>
        <p:txBody>
          <a:bodyPr>
            <a:noAutofit/>
          </a:bodyPr>
          <a:lstStyle/>
          <a:p>
            <a:br>
              <a:rPr lang="fr-FR" sz="3600" b="1" dirty="0"/>
            </a:br>
            <a:r>
              <a:rPr lang="fr-FR" sz="3600" b="1" dirty="0"/>
              <a:t>Intégration de l’EAH et de la Nutrition pour des résultats en nutrition</a:t>
            </a:r>
            <a:br>
              <a:rPr lang="fr-FR" sz="3600" b="1" dirty="0"/>
            </a:br>
            <a:endParaRPr lang="en-US" sz="3600" b="1" dirty="0"/>
          </a:p>
        </p:txBody>
      </p:sp>
      <p:pic>
        <p:nvPicPr>
          <p:cNvPr id="5" name="Picture 4">
            <a:extLst>
              <a:ext uri="{FF2B5EF4-FFF2-40B4-BE49-F238E27FC236}">
                <a16:creationId xmlns:a16="http://schemas.microsoft.com/office/drawing/2014/main" id="{A5237456-4C9C-4144-8541-14C7BE771A89}"/>
              </a:ext>
            </a:extLst>
          </p:cNvPr>
          <p:cNvPicPr>
            <a:picLocks noChangeAspect="1" noChangeArrowheads="1"/>
          </p:cNvPicPr>
          <p:nvPr/>
        </p:nvPicPr>
        <p:blipFill>
          <a:blip r:embed="rId3" cstate="print"/>
          <a:srcRect/>
          <a:stretch>
            <a:fillRect/>
          </a:stretch>
        </p:blipFill>
        <p:spPr bwMode="auto">
          <a:xfrm>
            <a:off x="902769" y="6330855"/>
            <a:ext cx="1189913" cy="481253"/>
          </a:xfrm>
          <a:prstGeom prst="rect">
            <a:avLst/>
          </a:prstGeom>
          <a:noFill/>
          <a:ln w="9525">
            <a:noFill/>
            <a:miter lim="800000"/>
            <a:headEnd/>
            <a:tailEnd/>
          </a:ln>
        </p:spPr>
      </p:pic>
      <p:pic>
        <p:nvPicPr>
          <p:cNvPr id="6" name="Picture 5">
            <a:extLst>
              <a:ext uri="{FF2B5EF4-FFF2-40B4-BE49-F238E27FC236}">
                <a16:creationId xmlns:a16="http://schemas.microsoft.com/office/drawing/2014/main" id="{59B40F3D-C928-4FE8-A597-6AFAC0CFE6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4234" y="6527086"/>
            <a:ext cx="1348566" cy="3309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additive="base">
                                        <p:cTn id="4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5" ma:contentTypeDescription="" ma:contentTypeScope="" ma:versionID="12d1c3943addee87628e412199d83abd">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73f51738-d318-4883-9d64-4f0bd0ccc55e" ContentTypeId="0x0101009BA85F8052A6DA4FA3E31FF9F74C6970" PreviousValue="false"/>
</file>

<file path=customXml/item3.xml><?xml version="1.0" encoding="utf-8"?>
<?mso-contentType ?>
<customXsn xmlns="http://schemas.microsoft.com/office/2006/metadata/customXsn">
  <xsnLocation/>
  <cached>True</cached>
  <openByDefault>True</openByDefault>
  <xsnScope/>
</customXsn>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TaxCatchAll xmlns="ca283e0b-db31-4043-a2ef-b80661bf084a">
      <Value>133</Value>
      <Value>12</Value>
      <Value>10</Value>
      <Value>198</Value>
      <Value>3</Value>
    </TaxCatchAll>
    <k8c968e8c72a4eda96b7e8fdbe192be2 xmlns="ca283e0b-db31-4043-a2ef-b80661bf084a">
      <Terms xmlns="http://schemas.microsoft.com/office/infopath/2007/PartnerControls"/>
    </k8c968e8c72a4eda96b7e8fdbe192be2>
    <ContentStatus xmlns="ca283e0b-db31-4043-a2ef-b80661bf084a" xsi:nil="true"/>
    <DateTransmittedEmail xmlns="ca283e0b-db31-4043-a2ef-b80661bf084a" xsi:nil="true"/>
    <SenderEmail xmlns="ca283e0b-db31-4043-a2ef-b80661bf084a" xsi:nil="true"/>
    <IconOverlay xmlns="http://schemas.microsoft.com/sharepoint/v4" xsi:nil="true"/>
    <ContentLanguage xmlns="ca283e0b-db31-4043-a2ef-b80661bf084a">French</ContentLanguage>
    <h6a71f3e574e4344bc34f3fc9dd20054 xmlns="ca283e0b-db31-4043-a2ef-b80661bf084a">
      <Terms xmlns="http://schemas.microsoft.com/office/infopath/2007/PartnerControls">
        <TermInfo xmlns="http://schemas.microsoft.com/office/infopath/2007/PartnerControls">
          <TermName xmlns="http://schemas.microsoft.com/office/infopath/2007/PartnerControls">Nutrition Humanitarian Cluster, Coordination</TermName>
          <TermId xmlns="http://schemas.microsoft.com/office/infopath/2007/PartnerControls">414c5639-61e6-4b56-aaa5-511cdacc25c2</TermId>
        </TermInfo>
      </Terms>
    </h6a71f3e574e4344bc34f3fc9dd20054>
    <TaxKeywordTaxHTField xmlns="5858627f-d058-4b92-9b52-677b5fd7d454">
      <Terms xmlns="http://schemas.microsoft.com/office/infopath/2007/PartnerControls">
        <TermInfo xmlns="http://schemas.microsoft.com/office/infopath/2007/PartnerControls">
          <TermName xmlns="http://schemas.microsoft.com/office/infopath/2007/PartnerControls">GNC</TermName>
          <TermId xmlns="http://schemas.microsoft.com/office/infopath/2007/PartnerControls">82a4199d-9c93-4d57-833f-59195f986fba</TermId>
        </TermInfo>
        <TermInfo xmlns="http://schemas.microsoft.com/office/infopath/2007/PartnerControls">
          <TermName xmlns="http://schemas.microsoft.com/office/infopath/2007/PartnerControls">Trainings</TermName>
          <TermId xmlns="http://schemas.microsoft.com/office/infopath/2007/PartnerControls">e247eb15-5fb6-4a93-80cd-515db5075dba</TermId>
        </TermInfo>
      </Terms>
    </TaxKeywordTaxHTField>
    <CategoryDescription xmlns="http://schemas.microsoft.com/sharepoint.v3">MASTER GNC Packages - FR 2019 Intercluster - Day 2</CategoryDescription>
    <mda26ace941f4791a7314a339fee829c xmlns="ca283e0b-db31-4043-a2ef-b80661bf084a">
      <Terms xmlns="http://schemas.microsoft.com/office/infopath/2007/PartnerControls">
        <TermInfo xmlns="http://schemas.microsoft.com/office/infopath/2007/PartnerControls">
          <TermName xmlns="http://schemas.microsoft.com/office/infopath/2007/PartnerControls">Training/ instructional materials, toolkits, user guides (non-ICT)</TermName>
          <TermId xmlns="http://schemas.microsoft.com/office/infopath/2007/PartnerControls">f7254839-f39a-4063-9d34-45784defb8cb</TermId>
        </TermInfo>
      </Terms>
    </mda26ace941f4791a7314a339fee829c>
    <RecipientsEmail xmlns="ca283e0b-db31-4043-a2ef-b80661bf084a" xsi:nil="true"/>
    <WrittenBy xmlns="ca283e0b-db31-4043-a2ef-b80661bf084a">
      <UserInfo>
        <DisplayName/>
        <AccountId xsi:nil="true"/>
        <AccountType/>
      </UserInfo>
    </WrittenBy>
    <_dlc_DocId xmlns="5858627f-d058-4b92-9b52-677b5fd7d454">EMOPSGCCU-1435067120-19156</_dlc_DocId>
    <_dlc_DocIdUrl xmlns="5858627f-d058-4b92-9b52-677b5fd7d454">
      <Url>https://unicef.sharepoint.com/teams/EMOPS-GCCU/_layouts/15/DocIdRedir.aspx?ID=EMOPSGCCU-1435067120-19156</Url>
      <Description>EMOPSGCCU-1435067120-19156</Description>
    </_dlc_DocIdUrl>
  </documentManagement>
</p:properties>
</file>

<file path=customXml/item6.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2AEB6F5-A6D1-4018-8342-779F44FECEF1}"/>
</file>

<file path=customXml/itemProps2.xml><?xml version="1.0" encoding="utf-8"?>
<ds:datastoreItem xmlns:ds="http://schemas.openxmlformats.org/officeDocument/2006/customXml" ds:itemID="{5C6DB43D-C4EE-4D4E-B274-B3EB0B1C2D0A}"/>
</file>

<file path=customXml/itemProps3.xml><?xml version="1.0" encoding="utf-8"?>
<ds:datastoreItem xmlns:ds="http://schemas.openxmlformats.org/officeDocument/2006/customXml" ds:itemID="{0420CAA7-1C23-4E18-9793-6AC576A7C655}"/>
</file>

<file path=customXml/itemProps4.xml><?xml version="1.0" encoding="utf-8"?>
<ds:datastoreItem xmlns:ds="http://schemas.openxmlformats.org/officeDocument/2006/customXml" ds:itemID="{97B2FAEB-7E0B-4D7D-ACF0-3B04792DB043}"/>
</file>

<file path=customXml/itemProps5.xml><?xml version="1.0" encoding="utf-8"?>
<ds:datastoreItem xmlns:ds="http://schemas.openxmlformats.org/officeDocument/2006/customXml" ds:itemID="{9234D8B8-D790-4B08-995A-D85D84827542}"/>
</file>

<file path=customXml/itemProps6.xml><?xml version="1.0" encoding="utf-8"?>
<ds:datastoreItem xmlns:ds="http://schemas.openxmlformats.org/officeDocument/2006/customXml" ds:itemID="{98005156-9DCE-4EAD-AFD6-15D96D5B209F}"/>
</file>

<file path=docProps/app.xml><?xml version="1.0" encoding="utf-8"?>
<Properties xmlns="http://schemas.openxmlformats.org/officeDocument/2006/extended-properties" xmlns:vt="http://schemas.openxmlformats.org/officeDocument/2006/docPropsVTypes">
  <TotalTime>8072</TotalTime>
  <Words>2500</Words>
  <Application>Microsoft Office PowerPoint</Application>
  <PresentationFormat>On-screen Show (4:3)</PresentationFormat>
  <Paragraphs>236</Paragraphs>
  <Slides>21</Slides>
  <Notes>19</Notes>
  <HiddenSlides>5</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Narrow</vt:lpstr>
      <vt:lpstr>Arial Rounded MT Bold</vt:lpstr>
      <vt:lpstr>Calibri</vt:lpstr>
      <vt:lpstr>Wingdings</vt:lpstr>
      <vt:lpstr>Office Theme</vt:lpstr>
      <vt:lpstr>PowerPoint Presentation</vt:lpstr>
      <vt:lpstr>Objectifs d'apprentissage:</vt:lpstr>
      <vt:lpstr>PowerPoint Presentation</vt:lpstr>
      <vt:lpstr>Situation en EAH dans le pays X</vt:lpstr>
      <vt:lpstr>Intervention en EAH dans le pays X</vt:lpstr>
      <vt:lpstr>Impact de l’EAH sur la nutrition</vt:lpstr>
      <vt:lpstr>Considérations pour l'intégration de l’EAH et de la Nutrition</vt:lpstr>
      <vt:lpstr>Tâche : Nutrition et EAH</vt:lpstr>
      <vt:lpstr> Intégration de l’EAH et de la Nutrition pour des résultats en nutrition </vt:lpstr>
      <vt:lpstr>Intégration de l’EAH et de la Santé pour des résultats en nutrition</vt:lpstr>
      <vt:lpstr> Maladies d'origine hydrique et infestation de vers </vt:lpstr>
      <vt:lpstr>PowerPoint Presentation</vt:lpstr>
      <vt:lpstr>Maladies à transmission vectorielle</vt:lpstr>
      <vt:lpstr>Services d’EAH dans les établissements de santé</vt:lpstr>
      <vt:lpstr>PowerPoint Presentation</vt:lpstr>
      <vt:lpstr>Activités EAH et SAME intégrées pour des résultats en nutrition améliorés</vt:lpstr>
      <vt:lpstr>Activités EAH et SAME intégrées pour des résultats en nutrition améliorés</vt:lpstr>
      <vt:lpstr>Suivi et évaluation</vt:lpstr>
      <vt:lpstr>Suivi et évaluation</vt:lpstr>
      <vt:lpstr>Principaux messages à retenir</vt:lpstr>
      <vt:lpstr>Remerciements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dc:creator>
  <cp:keywords>Trainings; GNC</cp:keywords>
  <cp:lastModifiedBy>Gwenaelle GARNIER</cp:lastModifiedBy>
  <cp:revision>504</cp:revision>
  <cp:lastPrinted>2019-03-06T16:38:29Z</cp:lastPrinted>
  <dcterms:created xsi:type="dcterms:W3CDTF">2018-02-05T15:07:06Z</dcterms:created>
  <dcterms:modified xsi:type="dcterms:W3CDTF">2019-07-10T14:34:30Z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TaxKeyword">
    <vt:lpwstr>133;#GNC|82a4199d-9c93-4d57-833f-59195f986fba;#198;#Trainings|e247eb15-5fb6-4a93-80cd-515db5075dba</vt:lpwstr>
  </property>
  <property fmtid="{D5CDD505-2E9C-101B-9397-08002B2CF9AE}" pid="5" name="Topic">
    <vt:lpwstr>10;#Nutrition Humanitarian Cluster, Coordination|414c5639-61e6-4b56-aaa5-511cdacc25c2</vt:lpwstr>
  </property>
  <property fmtid="{D5CDD505-2E9C-101B-9397-08002B2CF9AE}" pid="6" name="DocumentType">
    <vt:lpwstr>12;#Training/ instructional materials, toolkits, user guides (non-ICT)|f7254839-f39a-4063-9d34-45784defb8cb</vt:lpwstr>
  </property>
  <property fmtid="{D5CDD505-2E9C-101B-9397-08002B2CF9AE}" pid="7" name="GeographicScope">
    <vt:lpwstr/>
  </property>
  <property fmtid="{D5CDD505-2E9C-101B-9397-08002B2CF9AE}" pid="8" name="_dlc_DocIdItemGuid">
    <vt:lpwstr>558e1dd2-f836-45f6-b2f8-2adc075fa51e</vt:lpwstr>
  </property>
</Properties>
</file>