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9"/>
  </p:notesMasterIdLst>
  <p:sldIdLst>
    <p:sldId id="367" r:id="rId8"/>
    <p:sldId id="340" r:id="rId9"/>
    <p:sldId id="341" r:id="rId10"/>
    <p:sldId id="1335" r:id="rId11"/>
    <p:sldId id="1336" r:id="rId12"/>
    <p:sldId id="356" r:id="rId13"/>
    <p:sldId id="293" r:id="rId14"/>
    <p:sldId id="374" r:id="rId15"/>
    <p:sldId id="298" r:id="rId16"/>
    <p:sldId id="327" r:id="rId17"/>
    <p:sldId id="278" r:id="rId18"/>
    <p:sldId id="373" r:id="rId19"/>
    <p:sldId id="276" r:id="rId20"/>
    <p:sldId id="288" r:id="rId21"/>
    <p:sldId id="318" r:id="rId22"/>
    <p:sldId id="369" r:id="rId23"/>
    <p:sldId id="314" r:id="rId24"/>
    <p:sldId id="361" r:id="rId25"/>
    <p:sldId id="375" r:id="rId26"/>
    <p:sldId id="359" r:id="rId27"/>
    <p:sldId id="450"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Brogan" initials="KB" lastIdx="1" clrIdx="0"/>
  <p:cmAuthor id="1" name="Caro" initials="C" lastIdx="5" clrIdx="1"/>
  <p:cmAuthor id="2" name="Jean Christophe Barbiche" initials="JCB" lastIdx="21" clrIdx="2">
    <p:extLst>
      <p:ext uri="{19B8F6BF-5375-455C-9EA6-DF929625EA0E}">
        <p15:presenceInfo xmlns:p15="http://schemas.microsoft.com/office/powerpoint/2012/main" userId="7c0354006f1feb4c" providerId="Windows Live"/>
      </p:ext>
    </p:extLst>
  </p:cmAuthor>
  <p:cmAuthor id="3" name="Franck Bouvet" initials="FB" lastIdx="29" clrIdx="3">
    <p:extLst>
      <p:ext uri="{19B8F6BF-5375-455C-9EA6-DF929625EA0E}">
        <p15:presenceInfo xmlns:p15="http://schemas.microsoft.com/office/powerpoint/2012/main" userId="S-1-5-21-889838981-920820592-1903951286-28357" providerId="AD"/>
      </p:ext>
    </p:extLst>
  </p:cmAuthor>
  <p:cmAuthor id="4" name="Tove Eriksson" initials="TE" lastIdx="5" clrIdx="4">
    <p:extLst>
      <p:ext uri="{19B8F6BF-5375-455C-9EA6-DF929625EA0E}">
        <p15:presenceInfo xmlns:p15="http://schemas.microsoft.com/office/powerpoint/2012/main" userId="S::tove.eriksson@redr.org.uk::fd4bf3dc-9314-482f-8100-a10a36654583" providerId="AD"/>
      </p:ext>
    </p:extLst>
  </p:cmAuthor>
  <p:cmAuthor id="5" name="Tove Eriksson" initials="TE [2]" lastIdx="1" clrIdx="5">
    <p:extLst>
      <p:ext uri="{19B8F6BF-5375-455C-9EA6-DF929625EA0E}">
        <p15:presenceInfo xmlns:p15="http://schemas.microsoft.com/office/powerpoint/2012/main" userId="Tove Eriks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F35A1-0385-4EF4-B6F9-9B0B0EA7E44C}" v="109" dt="2019-10-17T12:18:33.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4" autoAdjust="0"/>
    <p:restoredTop sz="67928" autoAdjust="0"/>
  </p:normalViewPr>
  <p:slideViewPr>
    <p:cSldViewPr>
      <p:cViewPr varScale="1">
        <p:scale>
          <a:sx n="68" d="100"/>
          <a:sy n="68" d="100"/>
        </p:scale>
        <p:origin x="106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e Eriksson" userId="fd4bf3dc-9314-482f-8100-a10a36654583" providerId="ADAL" clId="{D0BC862D-A69A-4D3E-BFD9-A620B54E2993}"/>
  </pc:docChgLst>
  <pc:docChgLst>
    <pc:chgData name="Tove Eriksson" userId="S::tove.eriksson@redr.org.uk::fd4bf3dc-9314-482f-8100-a10a36654583" providerId="AD" clId="Web-{A226F4F6-C1B7-6A41-F1C2-FB345CE2F8C8}"/>
  </pc:docChgLst>
  <pc:docChgLst>
    <pc:chgData clId="Web-{AC0ECBED-9AE3-418C-9729-7736C872A45E}"/>
  </pc:docChgLst>
  <pc:docChgLst>
    <pc:chgData name="Tove Eriksson" userId="S::tove.eriksson@redr.org.uk::fd4bf3dc-9314-482f-8100-a10a36654583" providerId="AD" clId="Web-{AFB9BEEB-0938-13C1-A50B-3542FFEDBE28}"/>
  </pc:docChgLst>
  <pc:docChgLst>
    <pc:chgData name="Diogo Loureiro Jurema" userId="9dfde3f0-34dd-48c5-90ef-eaf27597f482" providerId="ADAL" clId="{9F2F35A1-0385-4EF4-B6F9-9B0B0EA7E44C}"/>
    <pc:docChg chg="undo custSel modSld modMainMaster">
      <pc:chgData name="Diogo Loureiro Jurema" userId="9dfde3f0-34dd-48c5-90ef-eaf27597f482" providerId="ADAL" clId="{9F2F35A1-0385-4EF4-B6F9-9B0B0EA7E44C}" dt="2019-10-17T12:18:33.247" v="108" actId="1037"/>
      <pc:docMkLst>
        <pc:docMk/>
      </pc:docMkLst>
      <pc:sldChg chg="delSp">
        <pc:chgData name="Diogo Loureiro Jurema" userId="9dfde3f0-34dd-48c5-90ef-eaf27597f482" providerId="ADAL" clId="{9F2F35A1-0385-4EF4-B6F9-9B0B0EA7E44C}" dt="2019-10-17T12:15:03.289" v="59" actId="478"/>
        <pc:sldMkLst>
          <pc:docMk/>
          <pc:sldMk cId="406522693" sldId="276"/>
        </pc:sldMkLst>
        <pc:picChg chg="del">
          <ac:chgData name="Diogo Loureiro Jurema" userId="9dfde3f0-34dd-48c5-90ef-eaf27597f482" providerId="ADAL" clId="{9F2F35A1-0385-4EF4-B6F9-9B0B0EA7E44C}" dt="2019-10-17T12:15:03.289" v="59" actId="478"/>
          <ac:picMkLst>
            <pc:docMk/>
            <pc:sldMk cId="406522693" sldId="276"/>
            <ac:picMk id="9" creationId="{3E368F6E-3E9B-4342-8C6D-CBD2AF4D1B61}"/>
          </ac:picMkLst>
        </pc:picChg>
      </pc:sldChg>
      <pc:sldChg chg="delSp">
        <pc:chgData name="Diogo Loureiro Jurema" userId="9dfde3f0-34dd-48c5-90ef-eaf27597f482" providerId="ADAL" clId="{9F2F35A1-0385-4EF4-B6F9-9B0B0EA7E44C}" dt="2019-10-17T12:14:26.401" v="51" actId="478"/>
        <pc:sldMkLst>
          <pc:docMk/>
          <pc:sldMk cId="2535137131" sldId="278"/>
        </pc:sldMkLst>
        <pc:picChg chg="del">
          <ac:chgData name="Diogo Loureiro Jurema" userId="9dfde3f0-34dd-48c5-90ef-eaf27597f482" providerId="ADAL" clId="{9F2F35A1-0385-4EF4-B6F9-9B0B0EA7E44C}" dt="2019-10-17T12:14:26.401" v="51" actId="478"/>
          <ac:picMkLst>
            <pc:docMk/>
            <pc:sldMk cId="2535137131" sldId="278"/>
            <ac:picMk id="5" creationId="{DB9821DD-340C-4E40-B273-C7DA18D0DCBA}"/>
          </ac:picMkLst>
        </pc:picChg>
      </pc:sldChg>
      <pc:sldChg chg="modSp">
        <pc:chgData name="Diogo Loureiro Jurema" userId="9dfde3f0-34dd-48c5-90ef-eaf27597f482" providerId="ADAL" clId="{9F2F35A1-0385-4EF4-B6F9-9B0B0EA7E44C}" dt="2019-10-17T12:15:20.535" v="64" actId="1076"/>
        <pc:sldMkLst>
          <pc:docMk/>
          <pc:sldMk cId="3856076163" sldId="288"/>
        </pc:sldMkLst>
        <pc:spChg chg="mod">
          <ac:chgData name="Diogo Loureiro Jurema" userId="9dfde3f0-34dd-48c5-90ef-eaf27597f482" providerId="ADAL" clId="{9F2F35A1-0385-4EF4-B6F9-9B0B0EA7E44C}" dt="2019-10-17T12:15:20.535" v="64" actId="1076"/>
          <ac:spMkLst>
            <pc:docMk/>
            <pc:sldMk cId="3856076163" sldId="288"/>
            <ac:spMk id="3" creationId="{00000000-0000-0000-0000-000000000000}"/>
          </ac:spMkLst>
        </pc:spChg>
      </pc:sldChg>
      <pc:sldChg chg="delSp">
        <pc:chgData name="Diogo Loureiro Jurema" userId="9dfde3f0-34dd-48c5-90ef-eaf27597f482" providerId="ADAL" clId="{9F2F35A1-0385-4EF4-B6F9-9B0B0EA7E44C}" dt="2019-10-17T12:14:11.137" v="46" actId="478"/>
        <pc:sldMkLst>
          <pc:docMk/>
          <pc:sldMk cId="0" sldId="293"/>
        </pc:sldMkLst>
        <pc:picChg chg="del">
          <ac:chgData name="Diogo Loureiro Jurema" userId="9dfde3f0-34dd-48c5-90ef-eaf27597f482" providerId="ADAL" clId="{9F2F35A1-0385-4EF4-B6F9-9B0B0EA7E44C}" dt="2019-10-17T12:14:11.137" v="46" actId="478"/>
          <ac:picMkLst>
            <pc:docMk/>
            <pc:sldMk cId="0" sldId="293"/>
            <ac:picMk id="4" creationId="{D1ED1095-89C6-4C47-B089-95ABB6176704}"/>
          </ac:picMkLst>
        </pc:picChg>
      </pc:sldChg>
      <pc:sldChg chg="delSp">
        <pc:chgData name="Diogo Loureiro Jurema" userId="9dfde3f0-34dd-48c5-90ef-eaf27597f482" providerId="ADAL" clId="{9F2F35A1-0385-4EF4-B6F9-9B0B0EA7E44C}" dt="2019-10-17T12:14:24.095" v="49" actId="478"/>
        <pc:sldMkLst>
          <pc:docMk/>
          <pc:sldMk cId="0" sldId="298"/>
        </pc:sldMkLst>
        <pc:picChg chg="del">
          <ac:chgData name="Diogo Loureiro Jurema" userId="9dfde3f0-34dd-48c5-90ef-eaf27597f482" providerId="ADAL" clId="{9F2F35A1-0385-4EF4-B6F9-9B0B0EA7E44C}" dt="2019-10-17T12:14:24.095" v="49" actId="478"/>
          <ac:picMkLst>
            <pc:docMk/>
            <pc:sldMk cId="0" sldId="298"/>
            <ac:picMk id="5" creationId="{A5237456-4C9C-4144-8541-14C7BE771A89}"/>
          </ac:picMkLst>
        </pc:picChg>
      </pc:sldChg>
      <pc:sldChg chg="delSp">
        <pc:chgData name="Diogo Loureiro Jurema" userId="9dfde3f0-34dd-48c5-90ef-eaf27597f482" providerId="ADAL" clId="{9F2F35A1-0385-4EF4-B6F9-9B0B0EA7E44C}" dt="2019-10-17T12:16:00.713" v="74" actId="478"/>
        <pc:sldMkLst>
          <pc:docMk/>
          <pc:sldMk cId="0" sldId="314"/>
        </pc:sldMkLst>
        <pc:picChg chg="del">
          <ac:chgData name="Diogo Loureiro Jurema" userId="9dfde3f0-34dd-48c5-90ef-eaf27597f482" providerId="ADAL" clId="{9F2F35A1-0385-4EF4-B6F9-9B0B0EA7E44C}" dt="2019-10-17T12:16:00.713" v="74" actId="478"/>
          <ac:picMkLst>
            <pc:docMk/>
            <pc:sldMk cId="0" sldId="314"/>
            <ac:picMk id="4" creationId="{C8A394A2-C5FA-4B1B-A942-99244BB1FE6D}"/>
          </ac:picMkLst>
        </pc:picChg>
      </pc:sldChg>
      <pc:sldChg chg="modSp">
        <pc:chgData name="Diogo Loureiro Jurema" userId="9dfde3f0-34dd-48c5-90ef-eaf27597f482" providerId="ADAL" clId="{9F2F35A1-0385-4EF4-B6F9-9B0B0EA7E44C}" dt="2019-10-17T12:15:39.521" v="72" actId="1037"/>
        <pc:sldMkLst>
          <pc:docMk/>
          <pc:sldMk cId="0" sldId="318"/>
        </pc:sldMkLst>
        <pc:picChg chg="mod">
          <ac:chgData name="Diogo Loureiro Jurema" userId="9dfde3f0-34dd-48c5-90ef-eaf27597f482" providerId="ADAL" clId="{9F2F35A1-0385-4EF4-B6F9-9B0B0EA7E44C}" dt="2019-10-17T12:15:39.521" v="72" actId="1037"/>
          <ac:picMkLst>
            <pc:docMk/>
            <pc:sldMk cId="0" sldId="318"/>
            <ac:picMk id="6" creationId="{00000000-0000-0000-0000-000000000000}"/>
          </ac:picMkLst>
        </pc:picChg>
      </pc:sldChg>
      <pc:sldChg chg="delSp">
        <pc:chgData name="Diogo Loureiro Jurema" userId="9dfde3f0-34dd-48c5-90ef-eaf27597f482" providerId="ADAL" clId="{9F2F35A1-0385-4EF4-B6F9-9B0B0EA7E44C}" dt="2019-10-17T12:14:25.296" v="50" actId="478"/>
        <pc:sldMkLst>
          <pc:docMk/>
          <pc:sldMk cId="0" sldId="327"/>
        </pc:sldMkLst>
        <pc:picChg chg="del">
          <ac:chgData name="Diogo Loureiro Jurema" userId="9dfde3f0-34dd-48c5-90ef-eaf27597f482" providerId="ADAL" clId="{9F2F35A1-0385-4EF4-B6F9-9B0B0EA7E44C}" dt="2019-10-17T12:14:25.296" v="50" actId="478"/>
          <ac:picMkLst>
            <pc:docMk/>
            <pc:sldMk cId="0" sldId="327"/>
            <ac:picMk id="4" creationId="{B144208F-AA42-45D2-9091-DC3D7287D8CF}"/>
          </ac:picMkLst>
        </pc:picChg>
      </pc:sldChg>
      <pc:sldChg chg="delSp">
        <pc:chgData name="Diogo Loureiro Jurema" userId="9dfde3f0-34dd-48c5-90ef-eaf27597f482" providerId="ADAL" clId="{9F2F35A1-0385-4EF4-B6F9-9B0B0EA7E44C}" dt="2019-10-17T12:11:47.665" v="21" actId="478"/>
        <pc:sldMkLst>
          <pc:docMk/>
          <pc:sldMk cId="0" sldId="340"/>
        </pc:sldMkLst>
        <pc:picChg chg="del">
          <ac:chgData name="Diogo Loureiro Jurema" userId="9dfde3f0-34dd-48c5-90ef-eaf27597f482" providerId="ADAL" clId="{9F2F35A1-0385-4EF4-B6F9-9B0B0EA7E44C}" dt="2019-10-17T12:11:47.665" v="21" actId="478"/>
          <ac:picMkLst>
            <pc:docMk/>
            <pc:sldMk cId="0" sldId="340"/>
            <ac:picMk id="4" creationId="{8C31973D-9C78-4E5B-AAD6-1833211BD0A4}"/>
          </ac:picMkLst>
        </pc:picChg>
      </pc:sldChg>
      <pc:sldChg chg="delSp">
        <pc:chgData name="Diogo Loureiro Jurema" userId="9dfde3f0-34dd-48c5-90ef-eaf27597f482" providerId="ADAL" clId="{9F2F35A1-0385-4EF4-B6F9-9B0B0EA7E44C}" dt="2019-10-17T12:11:48.760" v="22" actId="478"/>
        <pc:sldMkLst>
          <pc:docMk/>
          <pc:sldMk cId="0" sldId="341"/>
        </pc:sldMkLst>
        <pc:picChg chg="del">
          <ac:chgData name="Diogo Loureiro Jurema" userId="9dfde3f0-34dd-48c5-90ef-eaf27597f482" providerId="ADAL" clId="{9F2F35A1-0385-4EF4-B6F9-9B0B0EA7E44C}" dt="2019-10-17T12:11:48.760" v="22" actId="478"/>
          <ac:picMkLst>
            <pc:docMk/>
            <pc:sldMk cId="0" sldId="341"/>
            <ac:picMk id="3" creationId="{8C31973D-9C78-4E5B-AAD6-1833211BD0A4}"/>
          </ac:picMkLst>
        </pc:picChg>
      </pc:sldChg>
      <pc:sldChg chg="addSp modSp">
        <pc:chgData name="Diogo Loureiro Jurema" userId="9dfde3f0-34dd-48c5-90ef-eaf27597f482" providerId="ADAL" clId="{9F2F35A1-0385-4EF4-B6F9-9B0B0EA7E44C}" dt="2019-10-17T12:14:15.528" v="47"/>
        <pc:sldMkLst>
          <pc:docMk/>
          <pc:sldMk cId="0" sldId="356"/>
        </pc:sldMkLst>
        <pc:spChg chg="mod">
          <ac:chgData name="Diogo Loureiro Jurema" userId="9dfde3f0-34dd-48c5-90ef-eaf27597f482" providerId="ADAL" clId="{9F2F35A1-0385-4EF4-B6F9-9B0B0EA7E44C}" dt="2019-10-17T12:13:10.954" v="40" actId="1035"/>
          <ac:spMkLst>
            <pc:docMk/>
            <pc:sldMk cId="0" sldId="356"/>
            <ac:spMk id="2" creationId="{00000000-0000-0000-0000-000000000000}"/>
          </ac:spMkLst>
        </pc:spChg>
        <pc:spChg chg="mod">
          <ac:chgData name="Diogo Loureiro Jurema" userId="9dfde3f0-34dd-48c5-90ef-eaf27597f482" providerId="ADAL" clId="{9F2F35A1-0385-4EF4-B6F9-9B0B0EA7E44C}" dt="2019-10-17T12:13:58.023" v="45" actId="1076"/>
          <ac:spMkLst>
            <pc:docMk/>
            <pc:sldMk cId="0" sldId="356"/>
            <ac:spMk id="3" creationId="{F81CE683-B0F8-4E6F-88E2-31EC990E7667}"/>
          </ac:spMkLst>
        </pc:spChg>
        <pc:spChg chg="mod">
          <ac:chgData name="Diogo Loureiro Jurema" userId="9dfde3f0-34dd-48c5-90ef-eaf27597f482" providerId="ADAL" clId="{9F2F35A1-0385-4EF4-B6F9-9B0B0EA7E44C}" dt="2019-10-17T12:13:49.583" v="44" actId="1076"/>
          <ac:spMkLst>
            <pc:docMk/>
            <pc:sldMk cId="0" sldId="356"/>
            <ac:spMk id="7" creationId="{BADCBF2C-DBFD-411D-A5A9-CAE2644B0D7B}"/>
          </ac:spMkLst>
        </pc:spChg>
        <pc:spChg chg="mod">
          <ac:chgData name="Diogo Loureiro Jurema" userId="9dfde3f0-34dd-48c5-90ef-eaf27597f482" providerId="ADAL" clId="{9F2F35A1-0385-4EF4-B6F9-9B0B0EA7E44C}" dt="2019-10-17T12:13:45.287" v="43" actId="1076"/>
          <ac:spMkLst>
            <pc:docMk/>
            <pc:sldMk cId="0" sldId="356"/>
            <ac:spMk id="8" creationId="{F31F7539-5A58-4A0F-9513-78BD16BF03D6}"/>
          </ac:spMkLst>
        </pc:spChg>
        <pc:picChg chg="mod">
          <ac:chgData name="Diogo Loureiro Jurema" userId="9dfde3f0-34dd-48c5-90ef-eaf27597f482" providerId="ADAL" clId="{9F2F35A1-0385-4EF4-B6F9-9B0B0EA7E44C}" dt="2019-10-17T12:13:37.233" v="42" actId="1076"/>
          <ac:picMkLst>
            <pc:docMk/>
            <pc:sldMk cId="0" sldId="356"/>
            <ac:picMk id="4" creationId="{00000000-0000-0000-0000-000000000000}"/>
          </ac:picMkLst>
        </pc:picChg>
        <pc:picChg chg="add">
          <ac:chgData name="Diogo Loureiro Jurema" userId="9dfde3f0-34dd-48c5-90ef-eaf27597f482" providerId="ADAL" clId="{9F2F35A1-0385-4EF4-B6F9-9B0B0EA7E44C}" dt="2019-10-17T12:14:15.528" v="47"/>
          <ac:picMkLst>
            <pc:docMk/>
            <pc:sldMk cId="0" sldId="356"/>
            <ac:picMk id="9" creationId="{836F0906-B373-4F9E-851F-1A877057A305}"/>
          </ac:picMkLst>
        </pc:picChg>
      </pc:sldChg>
      <pc:sldChg chg="delSp">
        <pc:chgData name="Diogo Loureiro Jurema" userId="9dfde3f0-34dd-48c5-90ef-eaf27597f482" providerId="ADAL" clId="{9F2F35A1-0385-4EF4-B6F9-9B0B0EA7E44C}" dt="2019-10-17T12:17:46.016" v="96" actId="478"/>
        <pc:sldMkLst>
          <pc:docMk/>
          <pc:sldMk cId="0" sldId="359"/>
        </pc:sldMkLst>
        <pc:picChg chg="del">
          <ac:chgData name="Diogo Loureiro Jurema" userId="9dfde3f0-34dd-48c5-90ef-eaf27597f482" providerId="ADAL" clId="{9F2F35A1-0385-4EF4-B6F9-9B0B0EA7E44C}" dt="2019-10-17T12:17:46.016" v="96" actId="478"/>
          <ac:picMkLst>
            <pc:docMk/>
            <pc:sldMk cId="0" sldId="359"/>
            <ac:picMk id="4" creationId="{DEFA86D7-C0A4-42F0-8A26-F087378D60B1}"/>
          </ac:picMkLst>
        </pc:picChg>
      </pc:sldChg>
      <pc:sldChg chg="modSp">
        <pc:chgData name="Diogo Loureiro Jurema" userId="9dfde3f0-34dd-48c5-90ef-eaf27597f482" providerId="ADAL" clId="{9F2F35A1-0385-4EF4-B6F9-9B0B0EA7E44C}" dt="2019-10-17T12:16:58.641" v="81" actId="1037"/>
        <pc:sldMkLst>
          <pc:docMk/>
          <pc:sldMk cId="2172964106" sldId="361"/>
        </pc:sldMkLst>
        <pc:graphicFrameChg chg="mod">
          <ac:chgData name="Diogo Loureiro Jurema" userId="9dfde3f0-34dd-48c5-90ef-eaf27597f482" providerId="ADAL" clId="{9F2F35A1-0385-4EF4-B6F9-9B0B0EA7E44C}" dt="2019-10-17T12:16:58.641" v="81" actId="1037"/>
          <ac:graphicFrameMkLst>
            <pc:docMk/>
            <pc:sldMk cId="2172964106" sldId="361"/>
            <ac:graphicFrameMk id="5" creationId="{00000000-0000-0000-0000-000000000000}"/>
          </ac:graphicFrameMkLst>
        </pc:graphicFrameChg>
      </pc:sldChg>
      <pc:sldChg chg="addSp delSp">
        <pc:chgData name="Diogo Loureiro Jurema" userId="9dfde3f0-34dd-48c5-90ef-eaf27597f482" providerId="ADAL" clId="{9F2F35A1-0385-4EF4-B6F9-9B0B0EA7E44C}" dt="2019-10-17T12:10:31.023" v="2"/>
        <pc:sldMkLst>
          <pc:docMk/>
          <pc:sldMk cId="0" sldId="367"/>
        </pc:sldMkLst>
        <pc:picChg chg="add">
          <ac:chgData name="Diogo Loureiro Jurema" userId="9dfde3f0-34dd-48c5-90ef-eaf27597f482" providerId="ADAL" clId="{9F2F35A1-0385-4EF4-B6F9-9B0B0EA7E44C}" dt="2019-10-17T12:10:31.023" v="2"/>
          <ac:picMkLst>
            <pc:docMk/>
            <pc:sldMk cId="0" sldId="367"/>
            <ac:picMk id="8" creationId="{0C6FF1AF-8E6C-4F7A-B5D0-016B6B694315}"/>
          </ac:picMkLst>
        </pc:picChg>
        <pc:picChg chg="del">
          <ac:chgData name="Diogo Loureiro Jurema" userId="9dfde3f0-34dd-48c5-90ef-eaf27597f482" providerId="ADAL" clId="{9F2F35A1-0385-4EF4-B6F9-9B0B0EA7E44C}" dt="2019-10-17T12:10:23.933" v="0" actId="478"/>
          <ac:picMkLst>
            <pc:docMk/>
            <pc:sldMk cId="0" sldId="367"/>
            <ac:picMk id="135170" creationId="{00000000-0000-0000-0000-000000000000}"/>
          </ac:picMkLst>
        </pc:picChg>
        <pc:picChg chg="del">
          <ac:chgData name="Diogo Loureiro Jurema" userId="9dfde3f0-34dd-48c5-90ef-eaf27597f482" providerId="ADAL" clId="{9F2F35A1-0385-4EF4-B6F9-9B0B0EA7E44C}" dt="2019-10-17T12:10:25.786" v="1" actId="478"/>
          <ac:picMkLst>
            <pc:docMk/>
            <pc:sldMk cId="0" sldId="367"/>
            <ac:picMk id="135171" creationId="{00000000-0000-0000-0000-000000000000}"/>
          </ac:picMkLst>
        </pc:picChg>
      </pc:sldChg>
      <pc:sldChg chg="delSp">
        <pc:chgData name="Diogo Loureiro Jurema" userId="9dfde3f0-34dd-48c5-90ef-eaf27597f482" providerId="ADAL" clId="{9F2F35A1-0385-4EF4-B6F9-9B0B0EA7E44C}" dt="2019-10-17T12:15:46.977" v="73" actId="478"/>
        <pc:sldMkLst>
          <pc:docMk/>
          <pc:sldMk cId="0" sldId="369"/>
        </pc:sldMkLst>
        <pc:picChg chg="del">
          <ac:chgData name="Diogo Loureiro Jurema" userId="9dfde3f0-34dd-48c5-90ef-eaf27597f482" providerId="ADAL" clId="{9F2F35A1-0385-4EF4-B6F9-9B0B0EA7E44C}" dt="2019-10-17T12:15:46.977" v="73" actId="478"/>
          <ac:picMkLst>
            <pc:docMk/>
            <pc:sldMk cId="0" sldId="369"/>
            <ac:picMk id="4" creationId="{C103B6D7-07F4-4B27-9598-6060048C8056}"/>
          </ac:picMkLst>
        </pc:picChg>
      </pc:sldChg>
      <pc:sldChg chg="modSp">
        <pc:chgData name="Diogo Loureiro Jurema" userId="9dfde3f0-34dd-48c5-90ef-eaf27597f482" providerId="ADAL" clId="{9F2F35A1-0385-4EF4-B6F9-9B0B0EA7E44C}" dt="2019-10-17T12:14:54.491" v="58" actId="1037"/>
        <pc:sldMkLst>
          <pc:docMk/>
          <pc:sldMk cId="3021543198" sldId="373"/>
        </pc:sldMkLst>
        <pc:spChg chg="mod">
          <ac:chgData name="Diogo Loureiro Jurema" userId="9dfde3f0-34dd-48c5-90ef-eaf27597f482" providerId="ADAL" clId="{9F2F35A1-0385-4EF4-B6F9-9B0B0EA7E44C}" dt="2019-10-17T12:14:54.491" v="58" actId="1037"/>
          <ac:spMkLst>
            <pc:docMk/>
            <pc:sldMk cId="3021543198" sldId="373"/>
            <ac:spMk id="8" creationId="{00000000-0000-0000-0000-000000000000}"/>
          </ac:spMkLst>
        </pc:spChg>
        <pc:picChg chg="mod">
          <ac:chgData name="Diogo Loureiro Jurema" userId="9dfde3f0-34dd-48c5-90ef-eaf27597f482" providerId="ADAL" clId="{9F2F35A1-0385-4EF4-B6F9-9B0B0EA7E44C}" dt="2019-10-17T12:14:44.090" v="55" actId="1035"/>
          <ac:picMkLst>
            <pc:docMk/>
            <pc:sldMk cId="3021543198" sldId="373"/>
            <ac:picMk id="6" creationId="{00000000-0000-0000-0000-000000000000}"/>
          </ac:picMkLst>
        </pc:picChg>
      </pc:sldChg>
      <pc:sldChg chg="delSp">
        <pc:chgData name="Diogo Loureiro Jurema" userId="9dfde3f0-34dd-48c5-90ef-eaf27597f482" providerId="ADAL" clId="{9F2F35A1-0385-4EF4-B6F9-9B0B0EA7E44C}" dt="2019-10-17T12:14:21.850" v="48" actId="478"/>
        <pc:sldMkLst>
          <pc:docMk/>
          <pc:sldMk cId="1425368477" sldId="374"/>
        </pc:sldMkLst>
        <pc:picChg chg="del">
          <ac:chgData name="Diogo Loureiro Jurema" userId="9dfde3f0-34dd-48c5-90ef-eaf27597f482" providerId="ADAL" clId="{9F2F35A1-0385-4EF4-B6F9-9B0B0EA7E44C}" dt="2019-10-17T12:14:21.850" v="48" actId="478"/>
          <ac:picMkLst>
            <pc:docMk/>
            <pc:sldMk cId="1425368477" sldId="374"/>
            <ac:picMk id="7" creationId="{CEA49847-8DF6-4196-8454-4B2DBF6D3A09}"/>
          </ac:picMkLst>
        </pc:picChg>
      </pc:sldChg>
      <pc:sldChg chg="addSp modSp">
        <pc:chgData name="Diogo Loureiro Jurema" userId="9dfde3f0-34dd-48c5-90ef-eaf27597f482" providerId="ADAL" clId="{9F2F35A1-0385-4EF4-B6F9-9B0B0EA7E44C}" dt="2019-10-17T12:17:41.550" v="95"/>
        <pc:sldMkLst>
          <pc:docMk/>
          <pc:sldMk cId="3802015306" sldId="375"/>
        </pc:sldMkLst>
        <pc:spChg chg="mod">
          <ac:chgData name="Diogo Loureiro Jurema" userId="9dfde3f0-34dd-48c5-90ef-eaf27597f482" providerId="ADAL" clId="{9F2F35A1-0385-4EF4-B6F9-9B0B0EA7E44C}" dt="2019-10-17T12:17:11.521" v="90" actId="1035"/>
          <ac:spMkLst>
            <pc:docMk/>
            <pc:sldMk cId="3802015306" sldId="375"/>
            <ac:spMk id="2" creationId="{A4F8CF5E-52A8-4CFA-B2B5-56C2AE8E4F02}"/>
          </ac:spMkLst>
        </pc:spChg>
        <pc:graphicFrameChg chg="mod">
          <ac:chgData name="Diogo Loureiro Jurema" userId="9dfde3f0-34dd-48c5-90ef-eaf27597f482" providerId="ADAL" clId="{9F2F35A1-0385-4EF4-B6F9-9B0B0EA7E44C}" dt="2019-10-17T12:17:30.942" v="94" actId="1036"/>
          <ac:graphicFrameMkLst>
            <pc:docMk/>
            <pc:sldMk cId="3802015306" sldId="375"/>
            <ac:graphicFrameMk id="4" creationId="{A0922467-EB52-4131-B1F2-8CD4EEB9CB90}"/>
          </ac:graphicFrameMkLst>
        </pc:graphicFrameChg>
        <pc:picChg chg="add">
          <ac:chgData name="Diogo Loureiro Jurema" userId="9dfde3f0-34dd-48c5-90ef-eaf27597f482" providerId="ADAL" clId="{9F2F35A1-0385-4EF4-B6F9-9B0B0EA7E44C}" dt="2019-10-17T12:17:41.550" v="95"/>
          <ac:picMkLst>
            <pc:docMk/>
            <pc:sldMk cId="3802015306" sldId="375"/>
            <ac:picMk id="5" creationId="{4C4E1405-1BBA-4423-976C-168B2FF89D6A}"/>
          </ac:picMkLst>
        </pc:picChg>
      </pc:sldChg>
      <pc:sldChg chg="addSp delSp modSp">
        <pc:chgData name="Diogo Loureiro Jurema" userId="9dfde3f0-34dd-48c5-90ef-eaf27597f482" providerId="ADAL" clId="{9F2F35A1-0385-4EF4-B6F9-9B0B0EA7E44C}" dt="2019-10-17T12:18:33.247" v="108" actId="1037"/>
        <pc:sldMkLst>
          <pc:docMk/>
          <pc:sldMk cId="3716334986" sldId="450"/>
        </pc:sldMkLst>
        <pc:picChg chg="add mod">
          <ac:chgData name="Diogo Loureiro Jurema" userId="9dfde3f0-34dd-48c5-90ef-eaf27597f482" providerId="ADAL" clId="{9F2F35A1-0385-4EF4-B6F9-9B0B0EA7E44C}" dt="2019-10-17T12:18:33.247" v="108" actId="1037"/>
          <ac:picMkLst>
            <pc:docMk/>
            <pc:sldMk cId="3716334986" sldId="450"/>
            <ac:picMk id="23" creationId="{7A0EF84E-552F-4375-873A-A313F0345233}"/>
          </ac:picMkLst>
        </pc:picChg>
        <pc:picChg chg="add mod">
          <ac:chgData name="Diogo Loureiro Jurema" userId="9dfde3f0-34dd-48c5-90ef-eaf27597f482" providerId="ADAL" clId="{9F2F35A1-0385-4EF4-B6F9-9B0B0EA7E44C}" dt="2019-10-17T12:18:33.247" v="108" actId="1037"/>
          <ac:picMkLst>
            <pc:docMk/>
            <pc:sldMk cId="3716334986" sldId="450"/>
            <ac:picMk id="24" creationId="{E9CF4250-5C57-441B-BA4F-263110A47A54}"/>
          </ac:picMkLst>
        </pc:picChg>
        <pc:picChg chg="del">
          <ac:chgData name="Diogo Loureiro Jurema" userId="9dfde3f0-34dd-48c5-90ef-eaf27597f482" providerId="ADAL" clId="{9F2F35A1-0385-4EF4-B6F9-9B0B0EA7E44C}" dt="2019-10-17T12:17:54.960" v="97" actId="478"/>
          <ac:picMkLst>
            <pc:docMk/>
            <pc:sldMk cId="3716334986" sldId="450"/>
            <ac:picMk id="31" creationId="{20C5F5BC-215B-4048-AD01-BFDEB1F18EEF}"/>
          </ac:picMkLst>
        </pc:picChg>
      </pc:sldChg>
      <pc:sldChg chg="delSp">
        <pc:chgData name="Diogo Loureiro Jurema" userId="9dfde3f0-34dd-48c5-90ef-eaf27597f482" providerId="ADAL" clId="{9F2F35A1-0385-4EF4-B6F9-9B0B0EA7E44C}" dt="2019-10-17T12:11:49.743" v="23" actId="478"/>
        <pc:sldMkLst>
          <pc:docMk/>
          <pc:sldMk cId="1158961066" sldId="1335"/>
        </pc:sldMkLst>
        <pc:picChg chg="del">
          <ac:chgData name="Diogo Loureiro Jurema" userId="9dfde3f0-34dd-48c5-90ef-eaf27597f482" providerId="ADAL" clId="{9F2F35A1-0385-4EF4-B6F9-9B0B0EA7E44C}" dt="2019-10-17T12:11:49.743" v="23" actId="478"/>
          <ac:picMkLst>
            <pc:docMk/>
            <pc:sldMk cId="1158961066" sldId="1335"/>
            <ac:picMk id="5" creationId="{131C7D9C-3A1B-48CB-B5D9-AD448BC12A14}"/>
          </ac:picMkLst>
        </pc:picChg>
      </pc:sldChg>
      <pc:sldChg chg="delSp">
        <pc:chgData name="Diogo Loureiro Jurema" userId="9dfde3f0-34dd-48c5-90ef-eaf27597f482" providerId="ADAL" clId="{9F2F35A1-0385-4EF4-B6F9-9B0B0EA7E44C}" dt="2019-10-17T12:11:50.743" v="24" actId="478"/>
        <pc:sldMkLst>
          <pc:docMk/>
          <pc:sldMk cId="2403725468" sldId="1336"/>
        </pc:sldMkLst>
        <pc:picChg chg="del">
          <ac:chgData name="Diogo Loureiro Jurema" userId="9dfde3f0-34dd-48c5-90ef-eaf27597f482" providerId="ADAL" clId="{9F2F35A1-0385-4EF4-B6F9-9B0B0EA7E44C}" dt="2019-10-17T12:11:50.743" v="24" actId="478"/>
          <ac:picMkLst>
            <pc:docMk/>
            <pc:sldMk cId="2403725468" sldId="1336"/>
            <ac:picMk id="5" creationId="{46301A0F-1E8C-4E2A-90D4-E79938D17BBC}"/>
          </ac:picMkLst>
        </pc:picChg>
      </pc:sldChg>
      <pc:sldMasterChg chg="addSp delSp modSp modSldLayout">
        <pc:chgData name="Diogo Loureiro Jurema" userId="9dfde3f0-34dd-48c5-90ef-eaf27597f482" providerId="ADAL" clId="{9F2F35A1-0385-4EF4-B6F9-9B0B0EA7E44C}" dt="2019-10-17T12:11:36.360" v="20" actId="478"/>
        <pc:sldMasterMkLst>
          <pc:docMk/>
          <pc:sldMasterMk cId="0" sldId="2147483648"/>
        </pc:sldMasterMkLst>
        <pc:spChg chg="del">
          <ac:chgData name="Diogo Loureiro Jurema" userId="9dfde3f0-34dd-48c5-90ef-eaf27597f482" providerId="ADAL" clId="{9F2F35A1-0385-4EF4-B6F9-9B0B0EA7E44C}" dt="2019-10-17T12:10:45.893" v="3" actId="478"/>
          <ac:spMkLst>
            <pc:docMk/>
            <pc:sldMasterMk cId="0" sldId="2147483648"/>
            <ac:spMk id="4" creationId="{00000000-0000-0000-0000-000000000000}"/>
          </ac:spMkLst>
        </pc:spChg>
        <pc:picChg chg="add del">
          <ac:chgData name="Diogo Loureiro Jurema" userId="9dfde3f0-34dd-48c5-90ef-eaf27597f482" providerId="ADAL" clId="{9F2F35A1-0385-4EF4-B6F9-9B0B0EA7E44C}" dt="2019-10-17T12:10:47.827" v="5"/>
          <ac:picMkLst>
            <pc:docMk/>
            <pc:sldMasterMk cId="0" sldId="2147483648"/>
            <ac:picMk id="7" creationId="{D176326B-2D3C-47F8-8808-9F48200E4FC5}"/>
          </ac:picMkLst>
        </pc:picChg>
        <pc:picChg chg="add mod">
          <ac:chgData name="Diogo Loureiro Jurema" userId="9dfde3f0-34dd-48c5-90ef-eaf27597f482" providerId="ADAL" clId="{9F2F35A1-0385-4EF4-B6F9-9B0B0EA7E44C}" dt="2019-10-17T12:11:18.200" v="9" actId="1076"/>
          <ac:picMkLst>
            <pc:docMk/>
            <pc:sldMasterMk cId="0" sldId="2147483648"/>
            <ac:picMk id="8" creationId="{2DC8055E-BB2B-41AC-8D43-57EE8CFE9A33}"/>
          </ac:picMkLst>
        </pc:picChg>
        <pc:sldLayoutChg chg="delSp">
          <pc:chgData name="Diogo Loureiro Jurema" userId="9dfde3f0-34dd-48c5-90ef-eaf27597f482" providerId="ADAL" clId="{9F2F35A1-0385-4EF4-B6F9-9B0B0EA7E44C}" dt="2019-10-17T12:11:24.755" v="10" actId="478"/>
          <pc:sldLayoutMkLst>
            <pc:docMk/>
            <pc:sldMasterMk cId="0" sldId="2147483648"/>
            <pc:sldLayoutMk cId="0" sldId="2147483649"/>
          </pc:sldLayoutMkLst>
          <pc:spChg chg="del">
            <ac:chgData name="Diogo Loureiro Jurema" userId="9dfde3f0-34dd-48c5-90ef-eaf27597f482" providerId="ADAL" clId="{9F2F35A1-0385-4EF4-B6F9-9B0B0EA7E44C}" dt="2019-10-17T12:11:24.755" v="10" actId="478"/>
            <ac:spMkLst>
              <pc:docMk/>
              <pc:sldMasterMk cId="0" sldId="2147483648"/>
              <pc:sldLayoutMk cId="0" sldId="2147483649"/>
              <ac:spMk id="4" creationId="{00000000-0000-0000-0000-000000000000}"/>
            </ac:spMkLst>
          </pc:spChg>
        </pc:sldLayoutChg>
        <pc:sldLayoutChg chg="delSp">
          <pc:chgData name="Diogo Loureiro Jurema" userId="9dfde3f0-34dd-48c5-90ef-eaf27597f482" providerId="ADAL" clId="{9F2F35A1-0385-4EF4-B6F9-9B0B0EA7E44C}" dt="2019-10-17T12:11:26.344" v="11" actId="478"/>
          <pc:sldLayoutMkLst>
            <pc:docMk/>
            <pc:sldMasterMk cId="0" sldId="2147483648"/>
            <pc:sldLayoutMk cId="0" sldId="2147483650"/>
          </pc:sldLayoutMkLst>
          <pc:spChg chg="del">
            <ac:chgData name="Diogo Loureiro Jurema" userId="9dfde3f0-34dd-48c5-90ef-eaf27597f482" providerId="ADAL" clId="{9F2F35A1-0385-4EF4-B6F9-9B0B0EA7E44C}" dt="2019-10-17T12:11:26.344" v="11" actId="478"/>
            <ac:spMkLst>
              <pc:docMk/>
              <pc:sldMasterMk cId="0" sldId="2147483648"/>
              <pc:sldLayoutMk cId="0" sldId="2147483650"/>
              <ac:spMk id="4" creationId="{00000000-0000-0000-0000-000000000000}"/>
            </ac:spMkLst>
          </pc:spChg>
        </pc:sldLayoutChg>
        <pc:sldLayoutChg chg="delSp">
          <pc:chgData name="Diogo Loureiro Jurema" userId="9dfde3f0-34dd-48c5-90ef-eaf27597f482" providerId="ADAL" clId="{9F2F35A1-0385-4EF4-B6F9-9B0B0EA7E44C}" dt="2019-10-17T12:11:27.502" v="12" actId="478"/>
          <pc:sldLayoutMkLst>
            <pc:docMk/>
            <pc:sldMasterMk cId="0" sldId="2147483648"/>
            <pc:sldLayoutMk cId="0" sldId="2147483651"/>
          </pc:sldLayoutMkLst>
          <pc:spChg chg="del">
            <ac:chgData name="Diogo Loureiro Jurema" userId="9dfde3f0-34dd-48c5-90ef-eaf27597f482" providerId="ADAL" clId="{9F2F35A1-0385-4EF4-B6F9-9B0B0EA7E44C}" dt="2019-10-17T12:11:27.502" v="12" actId="478"/>
            <ac:spMkLst>
              <pc:docMk/>
              <pc:sldMasterMk cId="0" sldId="2147483648"/>
              <pc:sldLayoutMk cId="0" sldId="2147483651"/>
              <ac:spMk id="4" creationId="{00000000-0000-0000-0000-000000000000}"/>
            </ac:spMkLst>
          </pc:spChg>
        </pc:sldLayoutChg>
        <pc:sldLayoutChg chg="delSp">
          <pc:chgData name="Diogo Loureiro Jurema" userId="9dfde3f0-34dd-48c5-90ef-eaf27597f482" providerId="ADAL" clId="{9F2F35A1-0385-4EF4-B6F9-9B0B0EA7E44C}" dt="2019-10-17T12:11:28.655" v="13" actId="478"/>
          <pc:sldLayoutMkLst>
            <pc:docMk/>
            <pc:sldMasterMk cId="0" sldId="2147483648"/>
            <pc:sldLayoutMk cId="0" sldId="2147483652"/>
          </pc:sldLayoutMkLst>
          <pc:spChg chg="del">
            <ac:chgData name="Diogo Loureiro Jurema" userId="9dfde3f0-34dd-48c5-90ef-eaf27597f482" providerId="ADAL" clId="{9F2F35A1-0385-4EF4-B6F9-9B0B0EA7E44C}" dt="2019-10-17T12:11:28.655" v="13" actId="478"/>
            <ac:spMkLst>
              <pc:docMk/>
              <pc:sldMasterMk cId="0" sldId="2147483648"/>
              <pc:sldLayoutMk cId="0" sldId="2147483652"/>
              <ac:spMk id="5" creationId="{00000000-0000-0000-0000-000000000000}"/>
            </ac:spMkLst>
          </pc:spChg>
        </pc:sldLayoutChg>
        <pc:sldLayoutChg chg="delSp">
          <pc:chgData name="Diogo Loureiro Jurema" userId="9dfde3f0-34dd-48c5-90ef-eaf27597f482" providerId="ADAL" clId="{9F2F35A1-0385-4EF4-B6F9-9B0B0EA7E44C}" dt="2019-10-17T12:11:29.842" v="14" actId="478"/>
          <pc:sldLayoutMkLst>
            <pc:docMk/>
            <pc:sldMasterMk cId="0" sldId="2147483648"/>
            <pc:sldLayoutMk cId="0" sldId="2147483653"/>
          </pc:sldLayoutMkLst>
          <pc:spChg chg="del">
            <ac:chgData name="Diogo Loureiro Jurema" userId="9dfde3f0-34dd-48c5-90ef-eaf27597f482" providerId="ADAL" clId="{9F2F35A1-0385-4EF4-B6F9-9B0B0EA7E44C}" dt="2019-10-17T12:11:29.842" v="14" actId="478"/>
            <ac:spMkLst>
              <pc:docMk/>
              <pc:sldMasterMk cId="0" sldId="2147483648"/>
              <pc:sldLayoutMk cId="0" sldId="2147483653"/>
              <ac:spMk id="7" creationId="{00000000-0000-0000-0000-000000000000}"/>
            </ac:spMkLst>
          </pc:spChg>
        </pc:sldLayoutChg>
        <pc:sldLayoutChg chg="delSp">
          <pc:chgData name="Diogo Loureiro Jurema" userId="9dfde3f0-34dd-48c5-90ef-eaf27597f482" providerId="ADAL" clId="{9F2F35A1-0385-4EF4-B6F9-9B0B0EA7E44C}" dt="2019-10-17T12:11:30.970" v="15" actId="478"/>
          <pc:sldLayoutMkLst>
            <pc:docMk/>
            <pc:sldMasterMk cId="0" sldId="2147483648"/>
            <pc:sldLayoutMk cId="0" sldId="2147483654"/>
          </pc:sldLayoutMkLst>
          <pc:spChg chg="del">
            <ac:chgData name="Diogo Loureiro Jurema" userId="9dfde3f0-34dd-48c5-90ef-eaf27597f482" providerId="ADAL" clId="{9F2F35A1-0385-4EF4-B6F9-9B0B0EA7E44C}" dt="2019-10-17T12:11:30.970" v="15" actId="478"/>
            <ac:spMkLst>
              <pc:docMk/>
              <pc:sldMasterMk cId="0" sldId="2147483648"/>
              <pc:sldLayoutMk cId="0" sldId="2147483654"/>
              <ac:spMk id="3" creationId="{00000000-0000-0000-0000-000000000000}"/>
            </ac:spMkLst>
          </pc:spChg>
        </pc:sldLayoutChg>
        <pc:sldLayoutChg chg="delSp">
          <pc:chgData name="Diogo Loureiro Jurema" userId="9dfde3f0-34dd-48c5-90ef-eaf27597f482" providerId="ADAL" clId="{9F2F35A1-0385-4EF4-B6F9-9B0B0EA7E44C}" dt="2019-10-17T12:11:32.066" v="16" actId="478"/>
          <pc:sldLayoutMkLst>
            <pc:docMk/>
            <pc:sldMasterMk cId="0" sldId="2147483648"/>
            <pc:sldLayoutMk cId="0" sldId="2147483655"/>
          </pc:sldLayoutMkLst>
          <pc:spChg chg="del">
            <ac:chgData name="Diogo Loureiro Jurema" userId="9dfde3f0-34dd-48c5-90ef-eaf27597f482" providerId="ADAL" clId="{9F2F35A1-0385-4EF4-B6F9-9B0B0EA7E44C}" dt="2019-10-17T12:11:32.066" v="16" actId="478"/>
            <ac:spMkLst>
              <pc:docMk/>
              <pc:sldMasterMk cId="0" sldId="2147483648"/>
              <pc:sldLayoutMk cId="0" sldId="2147483655"/>
              <ac:spMk id="2" creationId="{00000000-0000-0000-0000-000000000000}"/>
            </ac:spMkLst>
          </pc:spChg>
        </pc:sldLayoutChg>
        <pc:sldLayoutChg chg="delSp">
          <pc:chgData name="Diogo Loureiro Jurema" userId="9dfde3f0-34dd-48c5-90ef-eaf27597f482" providerId="ADAL" clId="{9F2F35A1-0385-4EF4-B6F9-9B0B0EA7E44C}" dt="2019-10-17T12:11:33.226" v="17" actId="478"/>
          <pc:sldLayoutMkLst>
            <pc:docMk/>
            <pc:sldMasterMk cId="0" sldId="2147483648"/>
            <pc:sldLayoutMk cId="0" sldId="2147483656"/>
          </pc:sldLayoutMkLst>
          <pc:spChg chg="del">
            <ac:chgData name="Diogo Loureiro Jurema" userId="9dfde3f0-34dd-48c5-90ef-eaf27597f482" providerId="ADAL" clId="{9F2F35A1-0385-4EF4-B6F9-9B0B0EA7E44C}" dt="2019-10-17T12:11:33.226" v="17" actId="478"/>
            <ac:spMkLst>
              <pc:docMk/>
              <pc:sldMasterMk cId="0" sldId="2147483648"/>
              <pc:sldLayoutMk cId="0" sldId="2147483656"/>
              <ac:spMk id="5" creationId="{00000000-0000-0000-0000-000000000000}"/>
            </ac:spMkLst>
          </pc:spChg>
        </pc:sldLayoutChg>
        <pc:sldLayoutChg chg="delSp">
          <pc:chgData name="Diogo Loureiro Jurema" userId="9dfde3f0-34dd-48c5-90ef-eaf27597f482" providerId="ADAL" clId="{9F2F35A1-0385-4EF4-B6F9-9B0B0EA7E44C}" dt="2019-10-17T12:11:34.344" v="18" actId="478"/>
          <pc:sldLayoutMkLst>
            <pc:docMk/>
            <pc:sldMasterMk cId="0" sldId="2147483648"/>
            <pc:sldLayoutMk cId="0" sldId="2147483657"/>
          </pc:sldLayoutMkLst>
          <pc:spChg chg="del">
            <ac:chgData name="Diogo Loureiro Jurema" userId="9dfde3f0-34dd-48c5-90ef-eaf27597f482" providerId="ADAL" clId="{9F2F35A1-0385-4EF4-B6F9-9B0B0EA7E44C}" dt="2019-10-17T12:11:34.344" v="18" actId="478"/>
            <ac:spMkLst>
              <pc:docMk/>
              <pc:sldMasterMk cId="0" sldId="2147483648"/>
              <pc:sldLayoutMk cId="0" sldId="2147483657"/>
              <ac:spMk id="5" creationId="{00000000-0000-0000-0000-000000000000}"/>
            </ac:spMkLst>
          </pc:spChg>
        </pc:sldLayoutChg>
        <pc:sldLayoutChg chg="delSp">
          <pc:chgData name="Diogo Loureiro Jurema" userId="9dfde3f0-34dd-48c5-90ef-eaf27597f482" providerId="ADAL" clId="{9F2F35A1-0385-4EF4-B6F9-9B0B0EA7E44C}" dt="2019-10-17T12:11:35.411" v="19" actId="478"/>
          <pc:sldLayoutMkLst>
            <pc:docMk/>
            <pc:sldMasterMk cId="0" sldId="2147483648"/>
            <pc:sldLayoutMk cId="0" sldId="2147483658"/>
          </pc:sldLayoutMkLst>
          <pc:spChg chg="del">
            <ac:chgData name="Diogo Loureiro Jurema" userId="9dfde3f0-34dd-48c5-90ef-eaf27597f482" providerId="ADAL" clId="{9F2F35A1-0385-4EF4-B6F9-9B0B0EA7E44C}" dt="2019-10-17T12:11:35.411" v="19" actId="478"/>
            <ac:spMkLst>
              <pc:docMk/>
              <pc:sldMasterMk cId="0" sldId="2147483648"/>
              <pc:sldLayoutMk cId="0" sldId="2147483658"/>
              <ac:spMk id="4" creationId="{00000000-0000-0000-0000-000000000000}"/>
            </ac:spMkLst>
          </pc:spChg>
        </pc:sldLayoutChg>
        <pc:sldLayoutChg chg="delSp">
          <pc:chgData name="Diogo Loureiro Jurema" userId="9dfde3f0-34dd-48c5-90ef-eaf27597f482" providerId="ADAL" clId="{9F2F35A1-0385-4EF4-B6F9-9B0B0EA7E44C}" dt="2019-10-17T12:11:36.360" v="20" actId="478"/>
          <pc:sldLayoutMkLst>
            <pc:docMk/>
            <pc:sldMasterMk cId="0" sldId="2147483648"/>
            <pc:sldLayoutMk cId="0" sldId="2147483659"/>
          </pc:sldLayoutMkLst>
          <pc:spChg chg="del">
            <ac:chgData name="Diogo Loureiro Jurema" userId="9dfde3f0-34dd-48c5-90ef-eaf27597f482" providerId="ADAL" clId="{9F2F35A1-0385-4EF4-B6F9-9B0B0EA7E44C}" dt="2019-10-17T12:11:36.360" v="20" actId="478"/>
            <ac:spMkLst>
              <pc:docMk/>
              <pc:sldMasterMk cId="0" sldId="2147483648"/>
              <pc:sldLayoutMk cId="0" sldId="2147483659"/>
              <ac:spMk id="4" creationId="{00000000-0000-0000-0000-000000000000}"/>
            </ac:spMkLst>
          </pc:spChg>
        </pc:sldLayoutChg>
      </pc:sldMasterChg>
    </pc:docChg>
  </pc:docChgLst>
  <pc:docChgLst>
    <pc:chgData name="Tove Eriksson" userId="fd4bf3dc-9314-482f-8100-a10a36654583" providerId="ADAL" clId="{F583B657-8994-44F2-9296-FED525FB915E}"/>
  </pc:docChgLst>
  <pc:docChgLst>
    <pc:chgData clId="Web-{D03E1F05-930A-44F6-BF4D-D2B4703228B8}"/>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1" cy="2691970"/>
          </a:xfrm>
          <a:prstGeom prst="rect">
            <a:avLst/>
          </a:prstGeom>
        </p:spPr>
        <p:txBody>
          <a:bodyPr vert="horz" lIns="178985" tIns="89492" rIns="178985" bIns="89492" rtlCol="0"/>
          <a:lstStyle>
            <a:lvl1pPr algn="l">
              <a:defRPr sz="2300"/>
            </a:lvl1pPr>
          </a:lstStyle>
          <a:p>
            <a:endParaRPr lang="en-US"/>
          </a:p>
        </p:txBody>
      </p:sp>
      <p:sp>
        <p:nvSpPr>
          <p:cNvPr id="3" name="Date Placeholder 2"/>
          <p:cNvSpPr>
            <a:spLocks noGrp="1"/>
          </p:cNvSpPr>
          <p:nvPr>
            <p:ph type="dt" idx="1"/>
          </p:nvPr>
        </p:nvSpPr>
        <p:spPr>
          <a:xfrm>
            <a:off x="3850441" y="1"/>
            <a:ext cx="2945661" cy="2691970"/>
          </a:xfrm>
          <a:prstGeom prst="rect">
            <a:avLst/>
          </a:prstGeom>
        </p:spPr>
        <p:txBody>
          <a:bodyPr vert="horz" lIns="178985" tIns="89492" rIns="178985" bIns="89492" rtlCol="0"/>
          <a:lstStyle>
            <a:lvl1pPr algn="r">
              <a:defRPr sz="2300"/>
            </a:lvl1pPr>
          </a:lstStyle>
          <a:p>
            <a:fld id="{5042C140-C5F6-4CAE-B359-C1184E404266}" type="datetimeFigureOut">
              <a:rPr lang="en-US" smtClean="0"/>
              <a:pPr/>
              <a:t>10/17/2019</a:t>
            </a:fld>
            <a:endParaRPr lang="en-US"/>
          </a:p>
        </p:txBody>
      </p:sp>
      <p:sp>
        <p:nvSpPr>
          <p:cNvPr id="4" name="Slide Image Placeholder 3"/>
          <p:cNvSpPr>
            <a:spLocks noGrp="1" noRot="1" noChangeAspect="1"/>
          </p:cNvSpPr>
          <p:nvPr>
            <p:ph type="sldImg" idx="2"/>
          </p:nvPr>
        </p:nvSpPr>
        <p:spPr>
          <a:xfrm>
            <a:off x="-10061575" y="4037013"/>
            <a:ext cx="26920825" cy="20191412"/>
          </a:xfrm>
          <a:prstGeom prst="rect">
            <a:avLst/>
          </a:prstGeom>
          <a:noFill/>
          <a:ln w="12700">
            <a:solidFill>
              <a:prstClr val="black"/>
            </a:solidFill>
          </a:ln>
        </p:spPr>
        <p:txBody>
          <a:bodyPr vert="horz" lIns="178985" tIns="89492" rIns="178985" bIns="89492" rtlCol="0" anchor="ctr"/>
          <a:lstStyle/>
          <a:p>
            <a:endParaRPr lang="en-US"/>
          </a:p>
        </p:txBody>
      </p:sp>
      <p:sp>
        <p:nvSpPr>
          <p:cNvPr id="5" name="Notes Placeholder 4"/>
          <p:cNvSpPr>
            <a:spLocks noGrp="1"/>
          </p:cNvSpPr>
          <p:nvPr>
            <p:ph type="body" sz="quarter" idx="3"/>
          </p:nvPr>
        </p:nvSpPr>
        <p:spPr>
          <a:xfrm>
            <a:off x="679770" y="25573712"/>
            <a:ext cx="5438140" cy="24227726"/>
          </a:xfrm>
          <a:prstGeom prst="rect">
            <a:avLst/>
          </a:prstGeom>
        </p:spPr>
        <p:txBody>
          <a:bodyPr vert="horz" lIns="178985" tIns="89492" rIns="178985" bIns="894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1138080"/>
            <a:ext cx="2945661" cy="2691970"/>
          </a:xfrm>
          <a:prstGeom prst="rect">
            <a:avLst/>
          </a:prstGeom>
        </p:spPr>
        <p:txBody>
          <a:bodyPr vert="horz" lIns="178985" tIns="89492" rIns="178985" bIns="89492" rtlCol="0" anchor="b"/>
          <a:lstStyle>
            <a:lvl1pPr algn="l">
              <a:defRPr sz="2300"/>
            </a:lvl1pPr>
          </a:lstStyle>
          <a:p>
            <a:endParaRPr lang="en-US"/>
          </a:p>
        </p:txBody>
      </p:sp>
      <p:sp>
        <p:nvSpPr>
          <p:cNvPr id="7" name="Slide Number Placeholder 6"/>
          <p:cNvSpPr>
            <a:spLocks noGrp="1"/>
          </p:cNvSpPr>
          <p:nvPr>
            <p:ph type="sldNum" sz="quarter" idx="5"/>
          </p:nvPr>
        </p:nvSpPr>
        <p:spPr>
          <a:xfrm>
            <a:off x="3850441" y="51138080"/>
            <a:ext cx="2945661" cy="2691970"/>
          </a:xfrm>
          <a:prstGeom prst="rect">
            <a:avLst/>
          </a:prstGeom>
        </p:spPr>
        <p:txBody>
          <a:bodyPr vert="horz" lIns="178985" tIns="89492" rIns="178985" bIns="89492" rtlCol="0" anchor="b"/>
          <a:lstStyle>
            <a:lvl1pPr algn="r">
              <a:defRPr sz="2300"/>
            </a:lvl1pPr>
          </a:lstStyle>
          <a:p>
            <a:fld id="{6FCEB415-E519-4ADB-B8C8-8826A9E1C558}" type="slidenum">
              <a:rPr lang="en-US" smtClean="0"/>
              <a:pPr/>
              <a:t>‹#›</a:t>
            </a:fld>
            <a:endParaRPr lang="en-US"/>
          </a:p>
        </p:txBody>
      </p:sp>
    </p:spTree>
    <p:extLst>
      <p:ext uri="{BB962C8B-B14F-4D97-AF65-F5344CB8AC3E}">
        <p14:creationId xmlns:p14="http://schemas.microsoft.com/office/powerpoint/2010/main" val="3122700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Introduction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the learning objectives. </a:t>
            </a:r>
          </a:p>
          <a:p>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2</a:t>
            </a:fld>
            <a:endParaRPr lang="en-US"/>
          </a:p>
        </p:txBody>
      </p:sp>
    </p:spTree>
    <p:extLst>
      <p:ext uri="{BB962C8B-B14F-4D97-AF65-F5344CB8AC3E}">
        <p14:creationId xmlns:p14="http://schemas.microsoft.com/office/powerpoint/2010/main" val="426689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8ACFAD4-8FE0-435D-8542-364E06A717F0}" type="slidenum">
              <a:rPr lang="en-US" smtClean="0"/>
              <a:pPr/>
              <a:t>11</a:t>
            </a:fld>
            <a:endParaRPr lang="en-US"/>
          </a:p>
        </p:txBody>
      </p:sp>
    </p:spTree>
    <p:extLst>
      <p:ext uri="{BB962C8B-B14F-4D97-AF65-F5344CB8AC3E}">
        <p14:creationId xmlns:p14="http://schemas.microsoft.com/office/powerpoint/2010/main" val="3655084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a:t>
            </a:r>
          </a:p>
          <a:p>
            <a:r>
              <a:rPr lang="en-US" dirty="0"/>
              <a:t>This is an example to show that</a:t>
            </a:r>
            <a:r>
              <a:rPr lang="en-US" baseline="0" dirty="0"/>
              <a:t> to address the issue of environmental enteropathy the various studies that are ongoing in a few countries to assess the share of stunting to poor sanitation include education and communication materials with clear messages on the key WASH interventions. Not only the traditional messages about stool disposal, handwashing, etc. but also to keep the baby on a play-mat and discourage baby from eating soil.</a:t>
            </a:r>
            <a:endParaRPr lang="en-US" dirty="0"/>
          </a:p>
        </p:txBody>
      </p:sp>
      <p:sp>
        <p:nvSpPr>
          <p:cNvPr id="4" name="Slide Number Placeholder 3"/>
          <p:cNvSpPr>
            <a:spLocks noGrp="1"/>
          </p:cNvSpPr>
          <p:nvPr>
            <p:ph type="sldNum" sz="quarter" idx="10"/>
          </p:nvPr>
        </p:nvSpPr>
        <p:spPr/>
        <p:txBody>
          <a:bodyPr/>
          <a:lstStyle/>
          <a:p>
            <a:fld id="{C09B9CD0-DCF5-4E7D-AC9A-A871D82BDC8D}" type="slidenum">
              <a:rPr lang="en-US" smtClean="0"/>
              <a:pPr/>
              <a:t>12</a:t>
            </a:fld>
            <a:endParaRPr lang="en-US"/>
          </a:p>
        </p:txBody>
      </p:sp>
    </p:spTree>
    <p:extLst>
      <p:ext uri="{BB962C8B-B14F-4D97-AF65-F5344CB8AC3E}">
        <p14:creationId xmlns:p14="http://schemas.microsoft.com/office/powerpoint/2010/main" val="137007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789847">
              <a:defRPr/>
            </a:pPr>
            <a:r>
              <a:rPr lang="en-GB" sz="2300" dirty="0">
                <a:latin typeface="Arial Narrow" pitchFamily="34" charset="0"/>
              </a:rPr>
              <a:t>Supporting </a:t>
            </a:r>
          </a:p>
        </p:txBody>
      </p:sp>
      <p:sp>
        <p:nvSpPr>
          <p:cNvPr id="4" name="Slide Number Placeholder 3"/>
          <p:cNvSpPr>
            <a:spLocks noGrp="1"/>
          </p:cNvSpPr>
          <p:nvPr>
            <p:ph type="sldNum" sz="quarter" idx="10"/>
          </p:nvPr>
        </p:nvSpPr>
        <p:spPr/>
        <p:txBody>
          <a:bodyPr/>
          <a:lstStyle/>
          <a:p>
            <a:fld id="{C09B9CD0-DCF5-4E7D-AC9A-A871D82BDC8D}" type="slidenum">
              <a:rPr lang="en-US" smtClean="0"/>
              <a:pPr/>
              <a:t>13</a:t>
            </a:fld>
            <a:endParaRPr lang="en-US"/>
          </a:p>
        </p:txBody>
      </p:sp>
    </p:spTree>
    <p:extLst>
      <p:ext uri="{BB962C8B-B14F-4D97-AF65-F5344CB8AC3E}">
        <p14:creationId xmlns:p14="http://schemas.microsoft.com/office/powerpoint/2010/main" val="415845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300" dirty="0">
                <a:latin typeface="Arial Narrow" pitchFamily="34" charset="0"/>
              </a:rPr>
              <a:t>Supporting</a:t>
            </a:r>
          </a:p>
          <a:p>
            <a:r>
              <a:rPr lang="en-GB" sz="2300" dirty="0">
                <a:latin typeface="Arial Narrow" pitchFamily="34" charset="0"/>
              </a:rPr>
              <a:t>This slide is from the CDC/Emory/IMC nutrition in emergency course.</a:t>
            </a:r>
          </a:p>
          <a:p>
            <a:r>
              <a:rPr lang="en-US" sz="2300" dirty="0">
                <a:latin typeface="Arial Narrow" pitchFamily="34" charset="0"/>
              </a:rPr>
              <a:t>yes. although budget is always an issue here. need to differentiate nutrition centered managed by NGO, or nutrition integrated into local health center, as capacity &amp; budget are very different. if support to </a:t>
            </a:r>
            <a:r>
              <a:rPr lang="en-US" sz="2300" dirty="0" err="1">
                <a:latin typeface="Arial Narrow" pitchFamily="34" charset="0"/>
              </a:rPr>
              <a:t>governemental</a:t>
            </a:r>
            <a:r>
              <a:rPr lang="en-US" sz="2300" dirty="0">
                <a:latin typeface="Arial Narrow" pitchFamily="34" charset="0"/>
              </a:rPr>
              <a:t> health center, Advocacy to health ministry for wash in health center is a priority</a:t>
            </a:r>
            <a:endParaRPr lang="en-GB" sz="2300" dirty="0">
              <a:latin typeface="Arial Narrow" pitchFamily="34" charset="0"/>
            </a:endParaRPr>
          </a:p>
        </p:txBody>
      </p:sp>
      <p:sp>
        <p:nvSpPr>
          <p:cNvPr id="4" name="Slide Number Placeholder 3"/>
          <p:cNvSpPr>
            <a:spLocks noGrp="1"/>
          </p:cNvSpPr>
          <p:nvPr>
            <p:ph type="sldNum" sz="quarter" idx="10"/>
          </p:nvPr>
        </p:nvSpPr>
        <p:spPr/>
        <p:txBody>
          <a:bodyPr/>
          <a:lstStyle/>
          <a:p>
            <a:fld id="{C1558FE5-9A40-F04A-B258-1D8127D9E42A}" type="slidenum">
              <a:rPr lang="en-US" smtClean="0"/>
              <a:pPr/>
              <a:t>14</a:t>
            </a:fld>
            <a:endParaRPr lang="en-US"/>
          </a:p>
        </p:txBody>
      </p:sp>
    </p:spTree>
    <p:extLst>
      <p:ext uri="{BB962C8B-B14F-4D97-AF65-F5344CB8AC3E}">
        <p14:creationId xmlns:p14="http://schemas.microsoft.com/office/powerpoint/2010/main" val="276812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Supporting</a:t>
            </a:r>
          </a:p>
          <a:p>
            <a:r>
              <a:rPr lang="en-US" dirty="0"/>
              <a:t>Adapted from WHO/UNICEF 2015. Water, sanitation and hygiene in health care facilities: status in low- and middle-income countries and way forward.</a:t>
            </a:r>
          </a:p>
        </p:txBody>
      </p:sp>
      <p:sp>
        <p:nvSpPr>
          <p:cNvPr id="4" name="Slide Number Placeholder 3"/>
          <p:cNvSpPr>
            <a:spLocks noGrp="1"/>
          </p:cNvSpPr>
          <p:nvPr>
            <p:ph type="sldNum" sz="quarter" idx="10"/>
          </p:nvPr>
        </p:nvSpPr>
        <p:spPr/>
        <p:txBody>
          <a:bodyPr/>
          <a:lstStyle/>
          <a:p>
            <a:fld id="{6FCEB415-E519-4ADB-B8C8-8826A9E1C558}" type="slidenum">
              <a:rPr lang="en-US" smtClean="0"/>
              <a:pPr/>
              <a:t>15</a:t>
            </a:fld>
            <a:endParaRPr lang="en-US"/>
          </a:p>
        </p:txBody>
      </p:sp>
    </p:spTree>
    <p:extLst>
      <p:ext uri="{BB962C8B-B14F-4D97-AF65-F5344CB8AC3E}">
        <p14:creationId xmlns:p14="http://schemas.microsoft.com/office/powerpoint/2010/main" val="3629837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16</a:t>
            </a:fld>
            <a:endParaRPr lang="en-US"/>
          </a:p>
        </p:txBody>
      </p:sp>
    </p:spTree>
    <p:extLst>
      <p:ext uri="{BB962C8B-B14F-4D97-AF65-F5344CB8AC3E}">
        <p14:creationId xmlns:p14="http://schemas.microsoft.com/office/powerpoint/2010/main" val="246062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17</a:t>
            </a:fld>
            <a:endParaRPr lang="en-US"/>
          </a:p>
        </p:txBody>
      </p:sp>
    </p:spTree>
    <p:extLst>
      <p:ext uri="{BB962C8B-B14F-4D97-AF65-F5344CB8AC3E}">
        <p14:creationId xmlns:p14="http://schemas.microsoft.com/office/powerpoint/2010/main" val="24606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Monitoring and Evaluation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slide 18-19 to discuss that it is essential to monitor and there are commonly used indicators. You can measure the impact of WASH activities on nutrition outcomes through this.</a:t>
            </a:r>
            <a:endParaRPr lang="en-GB" dirty="0">
              <a:ea typeface="+mn-ea"/>
              <a:cs typeface="+mn-cs"/>
            </a:endParaRPr>
          </a:p>
        </p:txBody>
      </p:sp>
      <p:sp>
        <p:nvSpPr>
          <p:cNvPr id="4" name="Slide Number Placeholder 3"/>
          <p:cNvSpPr>
            <a:spLocks noGrp="1"/>
          </p:cNvSpPr>
          <p:nvPr>
            <p:ph type="sldNum" sz="quarter" idx="10"/>
          </p:nvPr>
        </p:nvSpPr>
        <p:spPr/>
        <p:txBody>
          <a:bodyPr/>
          <a:lstStyle/>
          <a:p>
            <a:fld id="{C1558FE5-9A40-F04A-B258-1D8127D9E42A}" type="slidenum">
              <a:rPr lang="en-US" smtClean="0"/>
              <a:pPr/>
              <a:t>18</a:t>
            </a:fld>
            <a:endParaRPr lang="en-US"/>
          </a:p>
        </p:txBody>
      </p:sp>
    </p:spTree>
    <p:extLst>
      <p:ext uri="{BB962C8B-B14F-4D97-AF65-F5344CB8AC3E}">
        <p14:creationId xmlns:p14="http://schemas.microsoft.com/office/powerpoint/2010/main" val="3824023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Discussion and Sum up. In Key Messages, add the point that WASH and Nutrition interventions use a multi-skilled approach to community outreach and community mobilization-community outreach workers that provide both nutrition and WASH (health also) messages, instead of beneficiaries having to deal with 3 community outreach workers, one from health, one from nutrition, and one from WASH.</a:t>
            </a:r>
          </a:p>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20</a:t>
            </a:fld>
            <a:endParaRPr lang="en-US"/>
          </a:p>
        </p:txBody>
      </p:sp>
    </p:spTree>
    <p:extLst>
      <p:ext uri="{BB962C8B-B14F-4D97-AF65-F5344CB8AC3E}">
        <p14:creationId xmlns:p14="http://schemas.microsoft.com/office/powerpoint/2010/main" val="44130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order to introduce WASH lightly, present the participants with the F-diagram images separated (either pre-printed or drawn by you based on the HO). Make sure there are no arrows with the images, but that these are separate. Give the participants no more than 3 minutes to complete this. If you have a large group you can divide them into two. Consolidate through settling the interconnection between Water, Sanitation and Health and summarising what WASH is. </a:t>
            </a:r>
          </a:p>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PPT 2.3</a:t>
            </a:r>
          </a:p>
          <a:p>
            <a:pPr defTabSz="1789847">
              <a:defRPr/>
            </a:pPr>
            <a:r>
              <a:rPr lang="en-US" dirty="0">
                <a:solidFill>
                  <a:srgbClr val="FF0000"/>
                </a:solidFill>
              </a:rPr>
              <a:t>Note: did not find anything on Hygiene practices in IPC</a:t>
            </a:r>
          </a:p>
          <a:p>
            <a:endParaRPr lang="en-US" dirty="0">
              <a:cs typeface="Calibri"/>
            </a:endParaRPr>
          </a:p>
        </p:txBody>
      </p:sp>
      <p:sp>
        <p:nvSpPr>
          <p:cNvPr id="4" name="Slide Number Placeholder 3"/>
          <p:cNvSpPr>
            <a:spLocks noGrp="1"/>
          </p:cNvSpPr>
          <p:nvPr>
            <p:ph type="sldNum" sz="quarter" idx="5"/>
          </p:nvPr>
        </p:nvSpPr>
        <p:spPr/>
        <p:txBody>
          <a:bodyPr/>
          <a:lstStyle/>
          <a:p>
            <a:fld id="{8F7A6FCE-D910-4776-9672-AB98200C3E80}" type="slidenum">
              <a:rPr lang="en-US" smtClean="0"/>
              <a:t>4</a:t>
            </a:fld>
            <a:endParaRPr lang="en-US"/>
          </a:p>
        </p:txBody>
      </p:sp>
    </p:spTree>
    <p:extLst>
      <p:ext uri="{BB962C8B-B14F-4D97-AF65-F5344CB8AC3E}">
        <p14:creationId xmlns:p14="http://schemas.microsoft.com/office/powerpoint/2010/main" val="178093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PPT 2.3</a:t>
            </a:r>
          </a:p>
        </p:txBody>
      </p:sp>
      <p:sp>
        <p:nvSpPr>
          <p:cNvPr id="4" name="Slide Number Placeholder 3"/>
          <p:cNvSpPr>
            <a:spLocks noGrp="1"/>
          </p:cNvSpPr>
          <p:nvPr>
            <p:ph type="sldNum" sz="quarter" idx="5"/>
          </p:nvPr>
        </p:nvSpPr>
        <p:spPr/>
        <p:txBody>
          <a:bodyPr/>
          <a:lstStyle/>
          <a:p>
            <a:fld id="{8F7A6FCE-D910-4776-9672-AB98200C3E80}" type="slidenum">
              <a:rPr lang="en-US" smtClean="0"/>
              <a:t>5</a:t>
            </a:fld>
            <a:endParaRPr lang="en-US"/>
          </a:p>
        </p:txBody>
      </p:sp>
    </p:spTree>
    <p:extLst>
      <p:ext uri="{BB962C8B-B14F-4D97-AF65-F5344CB8AC3E}">
        <p14:creationId xmlns:p14="http://schemas.microsoft.com/office/powerpoint/2010/main" val="402972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WASH’s Impact on Nutrition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Carry out a think-pair-share activity. Ask participants to think independently what WASH’s impact is on nutrition (there can be many points) and take small notes. After a couple of minutes, ask them to turn to the person next to them and discuss what they found. Ask them to write each idea on a post-it and come and put it up on a flipchart at the front of the room. As they put the post-its up, encourage them to cluster them according to themes. When everyone has put their ideas up, summarise the themes and introduce the framework on PPT 5 (WASH’s Impact on Nutrition). Compare and contrast, drawing upon the participants’ ideas. Inadequate WASH conditions facilitate ingestion of </a:t>
            </a:r>
            <a:r>
              <a:rPr lang="en-GB" sz="1200" kern="1200" dirty="0" err="1">
                <a:solidFill>
                  <a:schemeClr val="tx1"/>
                </a:solidFill>
                <a:effectLst/>
                <a:latin typeface="+mn-lt"/>
                <a:ea typeface="+mn-ea"/>
                <a:cs typeface="+mn-cs"/>
              </a:rPr>
              <a:t>fecal</a:t>
            </a:r>
            <a:r>
              <a:rPr lang="en-GB" sz="1200" kern="1200" dirty="0">
                <a:solidFill>
                  <a:schemeClr val="tx1"/>
                </a:solidFill>
                <a:effectLst/>
                <a:latin typeface="+mn-lt"/>
                <a:ea typeface="+mn-ea"/>
                <a:cs typeface="+mn-cs"/>
              </a:rPr>
              <a:t> pathogens which leads to </a:t>
            </a:r>
            <a:r>
              <a:rPr lang="en-GB" sz="1200" kern="1200" dirty="0" err="1">
                <a:solidFill>
                  <a:schemeClr val="tx1"/>
                </a:solidFill>
                <a:effectLst/>
                <a:latin typeface="+mn-lt"/>
                <a:ea typeface="+mn-ea"/>
                <a:cs typeface="+mn-cs"/>
              </a:rPr>
              <a:t>diarrhea</a:t>
            </a:r>
            <a:r>
              <a:rPr lang="en-GB" sz="1200" kern="1200" dirty="0">
                <a:solidFill>
                  <a:schemeClr val="tx1"/>
                </a:solidFill>
                <a:effectLst/>
                <a:latin typeface="+mn-lt"/>
                <a:ea typeface="+mn-ea"/>
                <a:cs typeface="+mn-cs"/>
              </a:rPr>
              <a:t>, intestinal worms, and environmental enteric dysfunction, the three key pathways from poor WASH to undernutrition</a:t>
            </a:r>
            <a:endParaRPr lang="en-GB" altLang="en-US" b="1" baseline="0"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Now ask participants to go back to their pairs and discuss what some key considerations could be for integrating WASH and Nutrition. After a few minutes, ask each pair to join another pair and compare what they came up with. After 5 minutes, ask them to share with the group and flipchart their responses. Ensure that all key points on the PPT 5 (Considerations for integrating WASH and Nutrition ) are covered. </a:t>
            </a:r>
          </a:p>
          <a:p>
            <a:r>
              <a:rPr lang="en-GB" sz="1200" kern="1200" dirty="0">
                <a:solidFill>
                  <a:schemeClr val="tx1"/>
                </a:solidFill>
                <a:effectLst/>
                <a:latin typeface="+mn-lt"/>
                <a:ea typeface="+mn-ea"/>
                <a:cs typeface="+mn-cs"/>
              </a:rPr>
              <a:t> </a:t>
            </a:r>
          </a:p>
          <a:p>
            <a:pPr lvl="0" fontAlgn="base"/>
            <a:r>
              <a:rPr lang="en-GB" sz="1200" kern="1200" dirty="0">
                <a:solidFill>
                  <a:schemeClr val="tx1"/>
                </a:solidFill>
                <a:effectLst/>
                <a:latin typeface="+mn-lt"/>
                <a:ea typeface="+mn-ea"/>
                <a:cs typeface="+mn-cs"/>
              </a:rPr>
              <a:t>The integration of WASH and nutrition (and health) is a strategic tool to enable the achievement of better nutritional (and health) outcomes. ​</a:t>
            </a:r>
          </a:p>
          <a:p>
            <a:pPr lvl="0" fontAlgn="base"/>
            <a:r>
              <a:rPr lang="en-GB" sz="1200" kern="1200" dirty="0">
                <a:solidFill>
                  <a:schemeClr val="tx1"/>
                </a:solidFill>
                <a:effectLst/>
                <a:latin typeface="+mn-lt"/>
                <a:ea typeface="+mn-ea"/>
                <a:cs typeface="+mn-cs"/>
              </a:rPr>
              <a:t>There are many types and levels of integration- national, sub-national, between agencies, within an agency.​</a:t>
            </a:r>
          </a:p>
          <a:p>
            <a:pPr lvl="0" fontAlgn="base"/>
            <a:r>
              <a:rPr lang="en-GB" sz="1200" kern="1200" dirty="0">
                <a:solidFill>
                  <a:schemeClr val="tx1"/>
                </a:solidFill>
                <a:effectLst/>
                <a:latin typeface="+mn-lt"/>
                <a:ea typeface="+mn-ea"/>
                <a:cs typeface="+mn-cs"/>
              </a:rPr>
              <a:t>The goals, capacities and enabling environment will help determine the appropriate level of integration. </a:t>
            </a:r>
          </a:p>
          <a:p>
            <a:pPr lvl="0" fontAlgn="base"/>
            <a:r>
              <a:rPr lang="en-GB" sz="1200" kern="1200" dirty="0">
                <a:solidFill>
                  <a:schemeClr val="tx1"/>
                </a:solidFill>
                <a:effectLst/>
                <a:latin typeface="+mn-lt"/>
                <a:ea typeface="+mn-ea"/>
                <a:cs typeface="+mn-cs"/>
              </a:rPr>
              <a:t>The integration of WASH and nutrition (and health) is a strategic tool to enable the achievement of better nutritional (and health) outcomes. ​</a:t>
            </a:r>
          </a:p>
          <a:p>
            <a:pPr lvl="0" fontAlgn="base"/>
            <a:r>
              <a:rPr lang="en-GB" sz="1200" kern="1200" dirty="0">
                <a:solidFill>
                  <a:schemeClr val="tx1"/>
                </a:solidFill>
                <a:effectLst/>
                <a:latin typeface="+mn-lt"/>
                <a:ea typeface="+mn-ea"/>
                <a:cs typeface="+mn-cs"/>
              </a:rPr>
              <a:t>There are many types and levels of integration- national, sub-national, between agencies, within an agency.​</a:t>
            </a:r>
          </a:p>
          <a:p>
            <a:pPr lvl="0" fontAlgn="base"/>
            <a:r>
              <a:rPr lang="en-GB" sz="1200" kern="1200" dirty="0">
                <a:solidFill>
                  <a:schemeClr val="tx1"/>
                </a:solidFill>
                <a:effectLst/>
                <a:latin typeface="+mn-lt"/>
                <a:ea typeface="+mn-ea"/>
                <a:cs typeface="+mn-cs"/>
              </a:rPr>
              <a:t>The goals, capacities and enabling environment will help determine the appropriate level of integration. </a:t>
            </a:r>
          </a:p>
          <a:p>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INCORPORATE: The most appropriate interventions to include will be context specific. However, in many instances, promotion of hygiene practices, such as hand washing with soap, is feasible within nutrition programs and would reinforce important preventive health behavior.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Integration where appropriate. For example full integration of WASH in order to improve the nutrition of pregnant and lactating women and appropriate complementary feeding, may be more attractive for complete integration with WASH efforts in order to address the necessary food and hand hygiene, sanitation and water quality issues, whereas other nutrition interventions, such as micronutrient supplementation, may need only limited coordination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7</a:t>
            </a:fld>
            <a:endParaRPr lang="en-US"/>
          </a:p>
        </p:txBody>
      </p:sp>
    </p:spTree>
    <p:extLst>
      <p:ext uri="{BB962C8B-B14F-4D97-AF65-F5344CB8AC3E}">
        <p14:creationId xmlns:p14="http://schemas.microsoft.com/office/powerpoint/2010/main" val="358023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we will now look at the link between WASH and three sectors, in order to reach nutrition outcomes. Divide the participants into three groups, and assign them a sector each; Nutrition, Health, Food Security. Ask them to brainstorm key actions for integrating:</a:t>
            </a:r>
          </a:p>
          <a:p>
            <a:pPr lvl="0"/>
            <a:r>
              <a:rPr lang="en-GB" sz="1200" kern="1200" dirty="0">
                <a:solidFill>
                  <a:schemeClr val="tx1"/>
                </a:solidFill>
                <a:effectLst/>
                <a:latin typeface="+mn-lt"/>
                <a:ea typeface="+mn-ea"/>
                <a:cs typeface="+mn-cs"/>
              </a:rPr>
              <a:t>WASH and Nutrition for nutrition outcomes</a:t>
            </a:r>
          </a:p>
          <a:p>
            <a:pPr lvl="0"/>
            <a:r>
              <a:rPr lang="en-GB" sz="1200" kern="1200" dirty="0">
                <a:solidFill>
                  <a:schemeClr val="tx1"/>
                </a:solidFill>
                <a:effectLst/>
                <a:latin typeface="+mn-lt"/>
                <a:ea typeface="+mn-ea"/>
                <a:cs typeface="+mn-cs"/>
              </a:rPr>
              <a:t>WASH and Health for nutrition outcomes</a:t>
            </a:r>
          </a:p>
          <a:p>
            <a:pPr lvl="0"/>
            <a:r>
              <a:rPr lang="en-GB" sz="1200" kern="1200" dirty="0">
                <a:solidFill>
                  <a:schemeClr val="tx1"/>
                </a:solidFill>
                <a:effectLst/>
                <a:latin typeface="+mn-lt"/>
                <a:ea typeface="+mn-ea"/>
                <a:cs typeface="+mn-cs"/>
              </a:rPr>
              <a:t>WASH and Food Security for nutrition outcomes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all participants to take notes on flipcharts. After 20 minutes, do a gallery walk, and walk between the different stations. Ensure that you invite other groups to give input and support to cover all the points on the PPT 8 (Integration of WASH and Nutrition for Nutrition Outcomes) , 9 (Integration of WASH And Health for Nutrition Outcomes) and 16, 17 (Integration of WASH and FSL for Nutrition Outcomes). </a:t>
            </a:r>
          </a:p>
          <a:p>
            <a:endParaRPr lang="en-GB" dirty="0"/>
          </a:p>
        </p:txBody>
      </p:sp>
      <p:sp>
        <p:nvSpPr>
          <p:cNvPr id="4" name="Slide Number Placeholder 3"/>
          <p:cNvSpPr>
            <a:spLocks noGrp="1"/>
          </p:cNvSpPr>
          <p:nvPr>
            <p:ph type="sldNum" sz="quarter" idx="5"/>
          </p:nvPr>
        </p:nvSpPr>
        <p:spPr/>
        <p:txBody>
          <a:bodyPr/>
          <a:lstStyle/>
          <a:p>
            <a:fld id="{6FCEB415-E519-4ADB-B8C8-8826A9E1C558}" type="slidenum">
              <a:rPr lang="en-US" smtClean="0"/>
              <a:pPr/>
              <a:t>8</a:t>
            </a:fld>
            <a:endParaRPr lang="en-US"/>
          </a:p>
        </p:txBody>
      </p:sp>
    </p:spTree>
    <p:extLst>
      <p:ext uri="{BB962C8B-B14F-4D97-AF65-F5344CB8AC3E}">
        <p14:creationId xmlns:p14="http://schemas.microsoft.com/office/powerpoint/2010/main" val="4016725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9</a:t>
            </a:fld>
            <a:endParaRPr lang="en-US"/>
          </a:p>
        </p:txBody>
      </p:sp>
    </p:spTree>
    <p:extLst>
      <p:ext uri="{BB962C8B-B14F-4D97-AF65-F5344CB8AC3E}">
        <p14:creationId xmlns:p14="http://schemas.microsoft.com/office/powerpoint/2010/main" val="746094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CEB415-E519-4ADB-B8C8-8826A9E1C558}" type="slidenum">
              <a:rPr lang="en-US" smtClean="0"/>
              <a:pPr/>
              <a:t>10</a:t>
            </a:fld>
            <a:endParaRPr lang="en-US"/>
          </a:p>
        </p:txBody>
      </p:sp>
    </p:spTree>
    <p:extLst>
      <p:ext uri="{BB962C8B-B14F-4D97-AF65-F5344CB8AC3E}">
        <p14:creationId xmlns:p14="http://schemas.microsoft.com/office/powerpoint/2010/main" val="306204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B0ADE-EC02-4180-9E3E-8748F12F2D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B0ADE-EC02-4180-9E3E-8748F12F2D70}" type="slidenum">
              <a:rPr lang="en-US" smtClean="0"/>
              <a:pPr/>
              <a:t>‹#›</a:t>
            </a:fld>
            <a:endParaRPr lang="en-US"/>
          </a:p>
        </p:txBody>
      </p:sp>
      <p:pic>
        <p:nvPicPr>
          <p:cNvPr id="8" name="Picture 7">
            <a:extLst>
              <a:ext uri="{FF2B5EF4-FFF2-40B4-BE49-F238E27FC236}">
                <a16:creationId xmlns:a16="http://schemas.microsoft.com/office/drawing/2014/main" id="{2DC8055E-BB2B-41AC-8D43-57EE8CFE9A33}"/>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57200" y="6356350"/>
            <a:ext cx="1553210" cy="3651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1.png"/><Relationship Id="rId2" Type="http://schemas.openxmlformats.org/officeDocument/2006/relationships/image" Target="../media/image21.pn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jp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28C734A-FC6B-4268-8DFA-3C069085685B}"/>
              </a:ext>
            </a:extLst>
          </p:cNvPr>
          <p:cNvSpPr txBox="1">
            <a:spLocks/>
          </p:cNvSpPr>
          <p:nvPr/>
        </p:nvSpPr>
        <p:spPr>
          <a:xfrm>
            <a:off x="1295399" y="3886200"/>
            <a:ext cx="6400800" cy="685800"/>
          </a:xfrm>
          <a:prstGeom prst="rect">
            <a:avLst/>
          </a:prstGeom>
          <a:solidFill>
            <a:srgbClr val="339999"/>
          </a:solidFill>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solidFill>
                  <a:schemeClr val="bg1"/>
                </a:solidFill>
              </a:rPr>
              <a:t>Water, Sanitation and Hygiene (WASH)</a:t>
            </a:r>
          </a:p>
        </p:txBody>
      </p:sp>
      <p:sp>
        <p:nvSpPr>
          <p:cNvPr id="7" name="Title 1">
            <a:extLst>
              <a:ext uri="{FF2B5EF4-FFF2-40B4-BE49-F238E27FC236}">
                <a16:creationId xmlns:a16="http://schemas.microsoft.com/office/drawing/2014/main" id="{644F1999-FBE4-4565-A72F-56C134F5A47B}"/>
              </a:ext>
            </a:extLst>
          </p:cNvPr>
          <p:cNvSpPr txBox="1">
            <a:spLocks/>
          </p:cNvSpPr>
          <p:nvPr/>
        </p:nvSpPr>
        <p:spPr>
          <a:xfrm>
            <a:off x="685800" y="2130425"/>
            <a:ext cx="7772400" cy="1470025"/>
          </a:xfrm>
          <a:prstGeom prst="rect">
            <a:avLst/>
          </a:prstGeom>
          <a:noFill/>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a:solidFill>
                  <a:schemeClr val="tx1"/>
                </a:solidFill>
              </a:rPr>
              <a:t>Integrated Programming</a:t>
            </a:r>
          </a:p>
        </p:txBody>
      </p:sp>
      <p:pic>
        <p:nvPicPr>
          <p:cNvPr id="1026" name="Picture 2" descr="Image result for global wash cluster">
            <a:extLst>
              <a:ext uri="{FF2B5EF4-FFF2-40B4-BE49-F238E27FC236}">
                <a16:creationId xmlns:a16="http://schemas.microsoft.com/office/drawing/2014/main" id="{307632F5-D354-413C-BCEB-F03B467C9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2" y="4828282"/>
            <a:ext cx="3571875" cy="1312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C6FF1AF-8E6C-4F7A-B5D0-016B6B694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4922" y="6248860"/>
            <a:ext cx="2171878" cy="5329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fontScale="90000"/>
          </a:bodyPr>
          <a:lstStyle/>
          <a:p>
            <a:r>
              <a:rPr lang="en-US" b="1" dirty="0"/>
              <a:t>Integration of WASH and Health for Nutrition Outcomes</a:t>
            </a:r>
          </a:p>
        </p:txBody>
      </p:sp>
      <p:sp>
        <p:nvSpPr>
          <p:cNvPr id="3" name="Content Placeholder 2"/>
          <p:cNvSpPr>
            <a:spLocks noGrp="1"/>
          </p:cNvSpPr>
          <p:nvPr>
            <p:ph idx="1"/>
          </p:nvPr>
        </p:nvSpPr>
        <p:spPr>
          <a:ln>
            <a:noFill/>
          </a:ln>
        </p:spPr>
        <p:txBody>
          <a:bodyPr>
            <a:normAutofit/>
          </a:bodyPr>
          <a:lstStyle/>
          <a:p>
            <a:pPr marL="0" indent="0">
              <a:spcBef>
                <a:spcPts val="0"/>
              </a:spcBef>
              <a:defRPr/>
            </a:pPr>
            <a:r>
              <a:rPr lang="en-GB" altLang="en-US" dirty="0"/>
              <a:t> Disease prevalence can guide in the prioritizing of  interventions, and might provide hints of what transmission routes can be blocked with WASH interventions.</a:t>
            </a:r>
          </a:p>
          <a:p>
            <a:pPr marL="0" indent="0">
              <a:spcBef>
                <a:spcPts val="0"/>
              </a:spcBef>
              <a:defRPr/>
            </a:pPr>
            <a:endParaRPr lang="en-GB" altLang="en-US" dirty="0"/>
          </a:p>
          <a:p>
            <a:pPr marL="0" indent="0">
              <a:spcBef>
                <a:spcPts val="0"/>
              </a:spcBef>
              <a:defRPr/>
            </a:pPr>
            <a:r>
              <a:rPr lang="en-GB" altLang="en-US" dirty="0"/>
              <a:t> Preventing WASH related diseases such as </a:t>
            </a:r>
            <a:r>
              <a:rPr lang="en-US" altLang="en-US" dirty="0"/>
              <a:t>diarrhea</a:t>
            </a:r>
            <a:r>
              <a:rPr lang="en-GB" altLang="en-US" dirty="0"/>
              <a:t> and malaria will significantly contribute to improved health and nutrition outcomes.</a:t>
            </a:r>
          </a:p>
          <a:p>
            <a:pPr marL="0" indent="0">
              <a:spcBef>
                <a:spcPts val="0"/>
              </a:spcBef>
              <a:buNone/>
              <a:defRPr/>
            </a:pPr>
            <a:endParaRPr lang="en-GB" altLang="en-US" dirty="0"/>
          </a:p>
          <a:p>
            <a:pPr marL="0" indent="0">
              <a:spcBef>
                <a:spcPts val="0"/>
              </a:spcBef>
              <a:buNone/>
              <a:defRPr/>
            </a:pPr>
            <a:endParaRPr lang="en-GB" altLang="en-US" b="1" dirty="0"/>
          </a:p>
          <a:p>
            <a:pPr marL="0" indent="0">
              <a:spcBef>
                <a:spcPts val="0"/>
              </a:spcBef>
              <a:buNone/>
              <a:defRPr/>
            </a:pPr>
            <a:endParaRPr lang="en-GB" altLang="en-US" b="1" dirty="0"/>
          </a:p>
        </p:txBody>
      </p:sp>
      <p:pic>
        <p:nvPicPr>
          <p:cNvPr id="5" name="Picture 4">
            <a:extLst>
              <a:ext uri="{FF2B5EF4-FFF2-40B4-BE49-F238E27FC236}">
                <a16:creationId xmlns:a16="http://schemas.microsoft.com/office/drawing/2014/main" id="{F62B4193-EED4-4DBB-9790-834F91D20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685800"/>
          </a:xfrm>
          <a:ln>
            <a:noFill/>
          </a:ln>
        </p:spPr>
        <p:txBody>
          <a:bodyPr vert="horz" lIns="91440" tIns="45720" rIns="91440" bIns="45720" rtlCol="0" anchor="ctr">
            <a:noAutofit/>
          </a:bodyPr>
          <a:lstStyle/>
          <a:p>
            <a:br>
              <a:rPr lang="en-US" sz="3200" b="1" dirty="0">
                <a:ea typeface="+mj-lt"/>
                <a:cs typeface="+mj-lt"/>
              </a:rPr>
            </a:br>
            <a:r>
              <a:rPr lang="en-US" sz="3200" b="1" dirty="0"/>
              <a:t>Waterborne diseases and Worm Infestation</a:t>
            </a:r>
            <a:br>
              <a:rPr lang="en-US" sz="3200" b="1" dirty="0">
                <a:cs typeface="Calibri"/>
              </a:rPr>
            </a:br>
            <a:endParaRPr lang="en-US" sz="3200" b="1" dirty="0">
              <a:cs typeface="Calibri"/>
            </a:endParaRPr>
          </a:p>
        </p:txBody>
      </p:sp>
      <p:sp>
        <p:nvSpPr>
          <p:cNvPr id="3" name="Content Placeholder 2"/>
          <p:cNvSpPr>
            <a:spLocks noGrp="1"/>
          </p:cNvSpPr>
          <p:nvPr>
            <p:ph idx="4294967295"/>
          </p:nvPr>
        </p:nvSpPr>
        <p:spPr>
          <a:xfrm>
            <a:off x="381000" y="990600"/>
            <a:ext cx="8534400" cy="5638800"/>
          </a:xfrm>
          <a:ln>
            <a:noFill/>
          </a:ln>
        </p:spPr>
        <p:txBody>
          <a:bodyPr>
            <a:normAutofit fontScale="25000" lnSpcReduction="20000"/>
          </a:bodyPr>
          <a:lstStyle/>
          <a:p>
            <a:pPr marL="0">
              <a:spcBef>
                <a:spcPts val="0"/>
              </a:spcBef>
              <a:buNone/>
            </a:pPr>
            <a:r>
              <a:rPr lang="en-US" sz="8800" dirty="0"/>
              <a:t>Caused by poor sanitation</a:t>
            </a:r>
          </a:p>
          <a:p>
            <a:pPr marL="0">
              <a:spcBef>
                <a:spcPts val="0"/>
              </a:spcBef>
              <a:buNone/>
            </a:pPr>
            <a:endParaRPr lang="en-US" sz="8800" dirty="0"/>
          </a:p>
          <a:p>
            <a:pPr marL="0">
              <a:spcBef>
                <a:spcPts val="0"/>
              </a:spcBef>
              <a:buNone/>
            </a:pPr>
            <a:r>
              <a:rPr lang="en-US" sz="8800" dirty="0"/>
              <a:t>Diarrhea and intestinal worm infestation can</a:t>
            </a:r>
          </a:p>
          <a:p>
            <a:pPr marL="0">
              <a:spcBef>
                <a:spcPts val="0"/>
              </a:spcBef>
              <a:buNone/>
            </a:pPr>
            <a:r>
              <a:rPr lang="en-US" sz="8800" dirty="0"/>
              <a:t> impair nutritional status through: </a:t>
            </a:r>
          </a:p>
          <a:p>
            <a:pPr>
              <a:spcBef>
                <a:spcPts val="0"/>
              </a:spcBef>
            </a:pPr>
            <a:r>
              <a:rPr lang="en-US" sz="8800" dirty="0"/>
              <a:t>Loss of appetite, </a:t>
            </a:r>
          </a:p>
          <a:p>
            <a:pPr>
              <a:spcBef>
                <a:spcPts val="0"/>
              </a:spcBef>
            </a:pPr>
            <a:r>
              <a:rPr lang="en-US" sz="8800" dirty="0" err="1"/>
              <a:t>Malabsorption</a:t>
            </a:r>
            <a:r>
              <a:rPr lang="en-US" sz="8800" dirty="0"/>
              <a:t> of nutrients and </a:t>
            </a:r>
          </a:p>
          <a:p>
            <a:pPr>
              <a:spcBef>
                <a:spcPts val="0"/>
              </a:spcBef>
            </a:pPr>
            <a:r>
              <a:rPr lang="en-US" sz="8800" dirty="0"/>
              <a:t>Increased metabolism</a:t>
            </a:r>
          </a:p>
          <a:p>
            <a:pPr>
              <a:spcBef>
                <a:spcPts val="0"/>
              </a:spcBef>
              <a:buNone/>
            </a:pPr>
            <a:endParaRPr lang="en-GB" altLang="en-US" sz="8800" dirty="0"/>
          </a:p>
          <a:p>
            <a:pPr marL="0" indent="0">
              <a:spcBef>
                <a:spcPts val="0"/>
              </a:spcBef>
              <a:buNone/>
            </a:pPr>
            <a:r>
              <a:rPr lang="en-GB" altLang="en-US" sz="8800" b="1" u="sng" dirty="0"/>
              <a:t>WASH response</a:t>
            </a:r>
          </a:p>
          <a:p>
            <a:pPr>
              <a:spcBef>
                <a:spcPts val="0"/>
              </a:spcBef>
            </a:pPr>
            <a:r>
              <a:rPr lang="en-GB" altLang="en-US" sz="8800" dirty="0"/>
              <a:t>Improved sanitation (</a:t>
            </a:r>
            <a:r>
              <a:rPr lang="en-US" sz="8800" dirty="0"/>
              <a:t>safe disposal of feces)</a:t>
            </a:r>
            <a:endParaRPr lang="en-GB" altLang="en-US" sz="8800" dirty="0"/>
          </a:p>
          <a:p>
            <a:pPr>
              <a:spcBef>
                <a:spcPts val="0"/>
              </a:spcBef>
            </a:pPr>
            <a:r>
              <a:rPr lang="en-GB" altLang="en-US" sz="8800" dirty="0"/>
              <a:t>Hygiene promotion (hand washing)</a:t>
            </a:r>
          </a:p>
          <a:p>
            <a:pPr>
              <a:spcBef>
                <a:spcPts val="0"/>
              </a:spcBef>
            </a:pPr>
            <a:r>
              <a:rPr lang="en-US" sz="8800" dirty="0"/>
              <a:t>Treatment and safe storage of drinking water</a:t>
            </a:r>
            <a:endParaRPr lang="en-GB" altLang="en-US" sz="8800" dirty="0"/>
          </a:p>
          <a:p>
            <a:pPr>
              <a:spcBef>
                <a:spcPts val="0"/>
              </a:spcBef>
            </a:pPr>
            <a:r>
              <a:rPr lang="en-GB" altLang="en-US" sz="8800" dirty="0"/>
              <a:t>Provision of soap</a:t>
            </a:r>
          </a:p>
          <a:p>
            <a:pPr>
              <a:spcBef>
                <a:spcPts val="0"/>
              </a:spcBef>
            </a:pPr>
            <a:r>
              <a:rPr lang="en-GB" altLang="en-US" sz="8800" dirty="0"/>
              <a:t>Provision of clean water</a:t>
            </a:r>
            <a:endParaRPr lang="en-US" sz="8800" dirty="0"/>
          </a:p>
          <a:p>
            <a:pPr>
              <a:spcBef>
                <a:spcPts val="0"/>
              </a:spcBef>
            </a:pPr>
            <a:r>
              <a:rPr lang="en-US" sz="8800" dirty="0"/>
              <a:t>Food hygiene</a:t>
            </a:r>
          </a:p>
          <a:p>
            <a:pPr>
              <a:spcBef>
                <a:spcPts val="0"/>
              </a:spcBef>
            </a:pPr>
            <a:r>
              <a:rPr lang="en-US" altLang="en-US" sz="8800" dirty="0"/>
              <a:t>Promotion of exclusive breastfeeding for infants &lt;6 months</a:t>
            </a:r>
          </a:p>
          <a:p>
            <a:pPr>
              <a:spcBef>
                <a:spcPts val="0"/>
              </a:spcBef>
            </a:pPr>
            <a:r>
              <a:rPr lang="en-US" altLang="en-US" sz="8800" dirty="0"/>
              <a:t>Promotion of continued breastfeeding of the sick child</a:t>
            </a:r>
          </a:p>
          <a:p>
            <a:pPr>
              <a:spcBef>
                <a:spcPts val="0"/>
              </a:spcBef>
            </a:pPr>
            <a:r>
              <a:rPr lang="en-GB" sz="8800" dirty="0"/>
              <a:t>Hygienic preparation of complementary foods for children aged six months and above to reduce the risk of diarrhoea, AWD, and cholera infection.</a:t>
            </a:r>
            <a:endParaRPr lang="en-GB" altLang="en-US" sz="8800" dirty="0"/>
          </a:p>
          <a:p>
            <a:pPr>
              <a:spcBef>
                <a:spcPts val="0"/>
              </a:spcBef>
            </a:pPr>
            <a:endParaRPr lang="en-GB" altLang="en-US" sz="5100" dirty="0"/>
          </a:p>
          <a:p>
            <a:pPr marL="0" indent="0">
              <a:spcBef>
                <a:spcPts val="0"/>
              </a:spcBef>
              <a:buNone/>
              <a:defRPr/>
            </a:pPr>
            <a:endParaRPr lang="en-US" sz="3600" dirty="0"/>
          </a:p>
          <a:p>
            <a:pPr marL="0" indent="0">
              <a:spcBef>
                <a:spcPts val="0"/>
              </a:spcBef>
              <a:buNone/>
              <a:defRPr/>
            </a:pPr>
            <a:r>
              <a:rPr lang="en-US" sz="3600" dirty="0"/>
              <a:t>, </a:t>
            </a:r>
          </a:p>
          <a:p>
            <a:pPr>
              <a:spcBef>
                <a:spcPts val="0"/>
              </a:spcBef>
            </a:pPr>
            <a:endParaRPr lang="en-US" dirty="0"/>
          </a:p>
        </p:txBody>
      </p:sp>
      <p:pic>
        <p:nvPicPr>
          <p:cNvPr id="7" name="Content Placeholder 4" descr="laterine and tippy tap.jpg"/>
          <p:cNvPicPr>
            <a:picLocks noGrp="1" noChangeAspect="1"/>
          </p:cNvPicPr>
          <p:nvPr>
            <p:ph idx="1"/>
          </p:nvPr>
        </p:nvPicPr>
        <p:blipFill>
          <a:blip r:embed="rId3" cstate="print"/>
          <a:stretch>
            <a:fillRect/>
          </a:stretch>
        </p:blipFill>
        <p:spPr>
          <a:xfrm>
            <a:off x="5809988" y="990600"/>
            <a:ext cx="3051131" cy="2819400"/>
          </a:xfrm>
        </p:spPr>
      </p:pic>
      <p:pic>
        <p:nvPicPr>
          <p:cNvPr id="6" name="Picture 5">
            <a:extLst>
              <a:ext uri="{FF2B5EF4-FFF2-40B4-BE49-F238E27FC236}">
                <a16:creationId xmlns:a16="http://schemas.microsoft.com/office/drawing/2014/main" id="{DF0DCF5E-9EA7-481D-9CE3-1E1DD5C0B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234" y="6349873"/>
            <a:ext cx="1348566" cy="330914"/>
          </a:xfrm>
          <a:prstGeom prst="rect">
            <a:avLst/>
          </a:prstGeom>
        </p:spPr>
      </p:pic>
    </p:spTree>
    <p:extLst>
      <p:ext uri="{BB962C8B-B14F-4D97-AF65-F5344CB8AC3E}">
        <p14:creationId xmlns:p14="http://schemas.microsoft.com/office/powerpoint/2010/main" val="253513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3400" y="838200"/>
            <a:ext cx="7772401" cy="5352692"/>
          </a:xfrm>
          <a:prstGeom prst="rect">
            <a:avLst/>
          </a:prstGeom>
        </p:spPr>
      </p:pic>
      <p:sp>
        <p:nvSpPr>
          <p:cNvPr id="7" name="Title 1"/>
          <p:cNvSpPr txBox="1">
            <a:spLocks/>
          </p:cNvSpPr>
          <p:nvPr/>
        </p:nvSpPr>
        <p:spPr>
          <a:xfrm>
            <a:off x="685800" y="148353"/>
            <a:ext cx="7772400" cy="649352"/>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GB" b="1" dirty="0"/>
              <a:t>Baby WASH</a:t>
            </a:r>
          </a:p>
        </p:txBody>
      </p:sp>
      <p:sp>
        <p:nvSpPr>
          <p:cNvPr id="8" name="TextBox 7"/>
          <p:cNvSpPr txBox="1"/>
          <p:nvPr/>
        </p:nvSpPr>
        <p:spPr>
          <a:xfrm>
            <a:off x="5562600" y="6093023"/>
            <a:ext cx="2819400" cy="307777"/>
          </a:xfrm>
          <a:prstGeom prst="rect">
            <a:avLst/>
          </a:prstGeom>
          <a:noFill/>
        </p:spPr>
        <p:txBody>
          <a:bodyPr wrap="square" rtlCol="0">
            <a:spAutoFit/>
          </a:bodyPr>
          <a:lstStyle/>
          <a:p>
            <a:r>
              <a:rPr lang="en-US" sz="1400" dirty="0"/>
              <a:t>Stockholm World Water Week 2014</a:t>
            </a:r>
          </a:p>
        </p:txBody>
      </p:sp>
    </p:spTree>
    <p:extLst>
      <p:ext uri="{BB962C8B-B14F-4D97-AF65-F5344CB8AC3E}">
        <p14:creationId xmlns:p14="http://schemas.microsoft.com/office/powerpoint/2010/main" val="302154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458199" cy="685799"/>
          </a:xfrm>
          <a:ln>
            <a:noFill/>
          </a:ln>
        </p:spPr>
        <p:txBody>
          <a:bodyPr>
            <a:normAutofit fontScale="90000"/>
          </a:bodyPr>
          <a:lstStyle/>
          <a:p>
            <a:r>
              <a:rPr lang="en-US" b="1" dirty="0" err="1"/>
              <a:t>Vectorborne</a:t>
            </a:r>
            <a:r>
              <a:rPr lang="en-US" b="1" dirty="0"/>
              <a:t> disease</a:t>
            </a:r>
            <a:endParaRPr lang="en-US" dirty="0"/>
          </a:p>
        </p:txBody>
      </p:sp>
      <p:sp>
        <p:nvSpPr>
          <p:cNvPr id="3" name="Content Placeholder 2"/>
          <p:cNvSpPr>
            <a:spLocks noGrp="1"/>
          </p:cNvSpPr>
          <p:nvPr>
            <p:ph sz="quarter" idx="4294967295"/>
          </p:nvPr>
        </p:nvSpPr>
        <p:spPr>
          <a:xfrm>
            <a:off x="395085" y="1066800"/>
            <a:ext cx="4024515" cy="5562600"/>
          </a:xfrm>
          <a:prstGeom prst="rect">
            <a:avLst/>
          </a:prstGeom>
        </p:spPr>
        <p:txBody>
          <a:bodyPr>
            <a:normAutofit/>
          </a:bodyPr>
          <a:lstStyle/>
          <a:p>
            <a:pPr marL="0" indent="0">
              <a:buNone/>
            </a:pPr>
            <a:r>
              <a:rPr lang="en-US" b="1" u="sng" dirty="0"/>
              <a:t>WASH Response</a:t>
            </a:r>
          </a:p>
          <a:p>
            <a:pPr>
              <a:spcBef>
                <a:spcPts val="0"/>
              </a:spcBef>
            </a:pPr>
            <a:r>
              <a:rPr lang="en-US" dirty="0"/>
              <a:t>Drainage (especially at water points)</a:t>
            </a:r>
          </a:p>
          <a:p>
            <a:pPr>
              <a:spcBef>
                <a:spcPts val="0"/>
              </a:spcBef>
            </a:pPr>
            <a:r>
              <a:rPr lang="en-US" dirty="0"/>
              <a:t>Waste management</a:t>
            </a:r>
          </a:p>
          <a:p>
            <a:pPr>
              <a:spcBef>
                <a:spcPts val="0"/>
              </a:spcBef>
            </a:pPr>
            <a:r>
              <a:rPr lang="en-US" dirty="0"/>
              <a:t>NFI distributions</a:t>
            </a:r>
          </a:p>
          <a:p>
            <a:pPr>
              <a:spcBef>
                <a:spcPts val="0"/>
              </a:spcBef>
            </a:pPr>
            <a:r>
              <a:rPr lang="en-US" dirty="0"/>
              <a:t>Hygiene promotion</a:t>
            </a:r>
          </a:p>
          <a:p>
            <a:pPr>
              <a:spcBef>
                <a:spcPts val="0"/>
              </a:spcBef>
            </a:pPr>
            <a:r>
              <a:rPr lang="en-US" altLang="en-US" dirty="0"/>
              <a:t>Promotion of continued breastfeeding of the sick child</a:t>
            </a:r>
            <a:endParaRPr lang="en-US" dirty="0"/>
          </a:p>
          <a:p>
            <a:pPr>
              <a:spcBef>
                <a:spcPts val="0"/>
              </a:spcBef>
            </a:pPr>
            <a:endParaRPr lang="en-US" dirty="0"/>
          </a:p>
          <a:p>
            <a:pPr marL="0" indent="0">
              <a:buNone/>
            </a:pPr>
            <a:endParaRPr lang="en-US" dirty="0"/>
          </a:p>
          <a:p>
            <a:pPr marL="0" indent="0">
              <a:buNone/>
            </a:pPr>
            <a:endParaRPr lang="en-US" dirty="0"/>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505200"/>
            <a:ext cx="1988344"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Public\Pictures\IMC\Maban June July 2012\P1010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581400"/>
            <a:ext cx="2188337" cy="218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1524000"/>
            <a:ext cx="20333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1447800"/>
            <a:ext cx="2158999" cy="1907116"/>
          </a:xfrm>
          <a:prstGeom prst="rect">
            <a:avLst/>
          </a:prstGeom>
        </p:spPr>
      </p:pic>
      <p:pic>
        <p:nvPicPr>
          <p:cNvPr id="10" name="Picture 9">
            <a:extLst>
              <a:ext uri="{FF2B5EF4-FFF2-40B4-BE49-F238E27FC236}">
                <a16:creationId xmlns:a16="http://schemas.microsoft.com/office/drawing/2014/main" id="{9D66B775-51E7-4A2C-8FA1-91EA2F75AC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extLst>
      <p:ext uri="{BB962C8B-B14F-4D97-AF65-F5344CB8AC3E}">
        <p14:creationId xmlns:p14="http://schemas.microsoft.com/office/powerpoint/2010/main" val="4065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382000" cy="685799"/>
          </a:xfrm>
          <a:ln>
            <a:noFill/>
          </a:ln>
        </p:spPr>
        <p:txBody>
          <a:bodyPr>
            <a:noAutofit/>
          </a:bodyPr>
          <a:lstStyle/>
          <a:p>
            <a:r>
              <a:rPr lang="en-GB" sz="4000" b="1" dirty="0"/>
              <a:t>WASH Services At Health Facilities</a:t>
            </a:r>
            <a:endParaRPr lang="en-US" sz="4000" b="1" dirty="0"/>
          </a:p>
        </p:txBody>
      </p:sp>
      <p:sp>
        <p:nvSpPr>
          <p:cNvPr id="4" name="Title 1"/>
          <p:cNvSpPr txBox="1">
            <a:spLocks/>
          </p:cNvSpPr>
          <p:nvPr/>
        </p:nvSpPr>
        <p:spPr>
          <a:xfrm>
            <a:off x="1485900" y="884256"/>
            <a:ext cx="6172200" cy="5737608"/>
          </a:xfrm>
          <a:prstGeom prst="rect">
            <a:avLst/>
          </a:prstGeom>
        </p:spPr>
        <p:txBody>
          <a:bodyPr vert="horz" lIns="91440" tIns="45720" rIns="91440" bIns="45720" rtlCol="0">
            <a:normAutofit fontScale="97500"/>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500" dirty="0">
              <a:solidFill>
                <a:schemeClr val="tx1"/>
              </a:solidFill>
            </a:endParaRPr>
          </a:p>
        </p:txBody>
      </p:sp>
      <p:sp>
        <p:nvSpPr>
          <p:cNvPr id="3" name="TextBox 2"/>
          <p:cNvSpPr txBox="1"/>
          <p:nvPr/>
        </p:nvSpPr>
        <p:spPr>
          <a:xfrm>
            <a:off x="228645" y="1332993"/>
            <a:ext cx="4787030" cy="4832092"/>
          </a:xfrm>
          <a:prstGeom prst="rect">
            <a:avLst/>
          </a:prstGeom>
          <a:noFill/>
        </p:spPr>
        <p:txBody>
          <a:bodyPr wrap="square" rtlCol="0">
            <a:spAutoFit/>
          </a:bodyPr>
          <a:lstStyle/>
          <a:p>
            <a:pPr marL="342900" indent="-342900">
              <a:buFont typeface="Arial" panose="020B0604020202020204" pitchFamily="34" charset="0"/>
              <a:buChar char="•"/>
            </a:pPr>
            <a:r>
              <a:rPr lang="en-GB" sz="2200" dirty="0"/>
              <a:t>Joint assessments using health facility as a model for community</a:t>
            </a:r>
          </a:p>
          <a:p>
            <a:pPr marL="342900" indent="-342900">
              <a:buFont typeface="Arial" panose="020B0604020202020204" pitchFamily="34" charset="0"/>
              <a:buChar char="•"/>
            </a:pPr>
            <a:r>
              <a:rPr lang="en-GB" sz="2200" dirty="0"/>
              <a:t>Provision of infrastructure, materials, training and outreach</a:t>
            </a:r>
          </a:p>
          <a:p>
            <a:pPr marL="742950" lvl="1" indent="-285750">
              <a:buFont typeface="Arial" panose="020B0604020202020204" pitchFamily="34" charset="0"/>
              <a:buChar char="•"/>
            </a:pPr>
            <a:r>
              <a:rPr lang="en-GB" sz="2200" dirty="0"/>
              <a:t>Safe water chain</a:t>
            </a:r>
          </a:p>
          <a:p>
            <a:pPr marL="742950" lvl="1" indent="-285750">
              <a:buFont typeface="Arial" panose="020B0604020202020204" pitchFamily="34" charset="0"/>
              <a:buChar char="•"/>
            </a:pPr>
            <a:r>
              <a:rPr lang="en-GB" sz="2200" dirty="0"/>
              <a:t>Excreta disposal</a:t>
            </a:r>
          </a:p>
          <a:p>
            <a:pPr marL="742950" lvl="1" indent="-285750">
              <a:buFont typeface="Arial" panose="020B0604020202020204" pitchFamily="34" charset="0"/>
              <a:buChar char="•"/>
            </a:pPr>
            <a:r>
              <a:rPr lang="en-GB" sz="2200" dirty="0"/>
              <a:t>Vector control</a:t>
            </a:r>
          </a:p>
          <a:p>
            <a:pPr marL="742950" lvl="1" indent="-285750">
              <a:buFont typeface="Arial" panose="020B0604020202020204" pitchFamily="34" charset="0"/>
              <a:buChar char="•"/>
            </a:pPr>
            <a:r>
              <a:rPr lang="en-GB" sz="2200" dirty="0"/>
              <a:t>Infection prevention and control protocols training</a:t>
            </a:r>
          </a:p>
          <a:p>
            <a:pPr marL="742950" lvl="1" indent="-285750">
              <a:buFont typeface="Arial" panose="020B0604020202020204" pitchFamily="34" charset="0"/>
              <a:buChar char="•"/>
            </a:pPr>
            <a:r>
              <a:rPr lang="en-GB" sz="2200" dirty="0"/>
              <a:t>Waste management </a:t>
            </a:r>
          </a:p>
          <a:p>
            <a:pPr marL="342900" indent="-342900">
              <a:buFont typeface="Arial" panose="020B0604020202020204" pitchFamily="34" charset="0"/>
              <a:buChar char="•"/>
            </a:pPr>
            <a:r>
              <a:rPr lang="en-GB" sz="2200" dirty="0"/>
              <a:t>Location</a:t>
            </a:r>
          </a:p>
          <a:p>
            <a:pPr marL="800100" lvl="1" indent="-342900">
              <a:buFont typeface="Arial" panose="020B0604020202020204" pitchFamily="34" charset="0"/>
              <a:buChar char="•"/>
            </a:pPr>
            <a:r>
              <a:rPr lang="en-GB" sz="2200" dirty="0"/>
              <a:t>Health post, health centre, clinics, stabilization centres, waiting mothers units</a:t>
            </a:r>
          </a:p>
        </p:txBody>
      </p:sp>
      <p:pic>
        <p:nvPicPr>
          <p:cNvPr id="5" name="Picture 6" descr="G:\Cavaillon\22 Feb\P2220029.JPG"/>
          <p:cNvPicPr>
            <a:picLocks noChangeAspect="1" noChangeArrowheads="1"/>
          </p:cNvPicPr>
          <p:nvPr/>
        </p:nvPicPr>
        <p:blipFill>
          <a:blip r:embed="rId3" cstate="print"/>
          <a:srcRect/>
          <a:stretch>
            <a:fillRect/>
          </a:stretch>
        </p:blipFill>
        <p:spPr bwMode="auto">
          <a:xfrm>
            <a:off x="5334000" y="4648200"/>
            <a:ext cx="1539528" cy="1615395"/>
          </a:xfrm>
          <a:prstGeom prst="rect">
            <a:avLst/>
          </a:prstGeom>
          <a:noFill/>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990600"/>
            <a:ext cx="1621133" cy="162113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857999" y="2819400"/>
            <a:ext cx="1630221" cy="16302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4012" y="2286000"/>
            <a:ext cx="933520" cy="165958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9000" y="4572000"/>
            <a:ext cx="1588848" cy="1628015"/>
          </a:xfrm>
          <a:prstGeom prst="rect">
            <a:avLst/>
          </a:prstGeom>
        </p:spPr>
      </p:pic>
    </p:spTree>
    <p:extLst>
      <p:ext uri="{BB962C8B-B14F-4D97-AF65-F5344CB8AC3E}">
        <p14:creationId xmlns:p14="http://schemas.microsoft.com/office/powerpoint/2010/main" val="38560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descr="csm_wash-action-plan-illustration_a8dd064a3e.png"/>
          <p:cNvPicPr>
            <a:picLocks noGrp="1" noChangeAspect="1"/>
          </p:cNvPicPr>
          <p:nvPr>
            <p:ph idx="1"/>
          </p:nvPr>
        </p:nvPicPr>
        <p:blipFill>
          <a:blip r:embed="rId3" cstate="print"/>
          <a:stretch>
            <a:fillRect/>
          </a:stretch>
        </p:blipFill>
        <p:spPr>
          <a:xfrm>
            <a:off x="381000" y="304800"/>
            <a:ext cx="8271799" cy="592715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a:ln>
            <a:noFill/>
          </a:ln>
        </p:spPr>
        <p:txBody>
          <a:bodyPr>
            <a:noAutofit/>
          </a:bodyPr>
          <a:lstStyle/>
          <a:p>
            <a:r>
              <a:rPr lang="en-US" sz="4000" b="1" dirty="0"/>
              <a:t>Integrated WASH and FSL Activities for Improved Nutrition Outcomes</a:t>
            </a:r>
          </a:p>
        </p:txBody>
      </p:sp>
      <p:sp>
        <p:nvSpPr>
          <p:cNvPr id="3" name="Content Placeholder 2"/>
          <p:cNvSpPr>
            <a:spLocks noGrp="1"/>
          </p:cNvSpPr>
          <p:nvPr>
            <p:ph idx="1"/>
          </p:nvPr>
        </p:nvSpPr>
        <p:spPr>
          <a:xfrm>
            <a:off x="457200" y="1600199"/>
            <a:ext cx="8305800" cy="4648661"/>
          </a:xfrm>
          <a:ln>
            <a:noFill/>
          </a:ln>
        </p:spPr>
        <p:txBody>
          <a:bodyPr>
            <a:normAutofit/>
          </a:bodyPr>
          <a:lstStyle/>
          <a:p>
            <a:pPr marL="457200">
              <a:lnSpc>
                <a:spcPct val="120000"/>
              </a:lnSpc>
              <a:spcBef>
                <a:spcPts val="0"/>
              </a:spcBef>
            </a:pPr>
            <a:r>
              <a:rPr lang="en-US" sz="2800" dirty="0"/>
              <a:t>Provision of hand washing and toilet facilities in the field and food processing facilities </a:t>
            </a:r>
          </a:p>
          <a:p>
            <a:pPr marL="457200">
              <a:lnSpc>
                <a:spcPct val="120000"/>
              </a:lnSpc>
              <a:spcBef>
                <a:spcPts val="0"/>
              </a:spcBef>
            </a:pPr>
            <a:r>
              <a:rPr lang="en-US" sz="2800" dirty="0"/>
              <a:t>Behavior change on good hygiene practices around food preparation</a:t>
            </a:r>
          </a:p>
          <a:p>
            <a:pPr marL="457200">
              <a:lnSpc>
                <a:spcPct val="120000"/>
              </a:lnSpc>
              <a:spcBef>
                <a:spcPts val="0"/>
              </a:spcBef>
            </a:pPr>
            <a:r>
              <a:rPr lang="en-US" sz="2800" dirty="0"/>
              <a:t>Reducing </a:t>
            </a:r>
            <a:r>
              <a:rPr lang="en-US" sz="2800" dirty="0" err="1"/>
              <a:t>mycotoxins</a:t>
            </a:r>
            <a:r>
              <a:rPr lang="en-US" sz="2800" dirty="0"/>
              <a:t> in food through controlled irrigation, moisture control, and through washing </a:t>
            </a:r>
          </a:p>
          <a:p>
            <a:pPr marL="457200">
              <a:lnSpc>
                <a:spcPct val="120000"/>
              </a:lnSpc>
              <a:spcBef>
                <a:spcPts val="0"/>
              </a:spcBef>
            </a:pPr>
            <a:r>
              <a:rPr lang="en-US" sz="2800" dirty="0"/>
              <a:t>Reducing animal waste contamination</a:t>
            </a:r>
          </a:p>
          <a:p>
            <a:endParaRPr lang="en-US" sz="2800" dirty="0"/>
          </a:p>
          <a:p>
            <a:endParaRPr lang="en-US" sz="2800" dirty="0"/>
          </a:p>
        </p:txBody>
      </p:sp>
      <p:pic>
        <p:nvPicPr>
          <p:cNvPr id="5" name="Picture 4">
            <a:extLst>
              <a:ext uri="{FF2B5EF4-FFF2-40B4-BE49-F238E27FC236}">
                <a16:creationId xmlns:a16="http://schemas.microsoft.com/office/drawing/2014/main" id="{887253E8-DFE6-494B-A406-7935D70E5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ln>
            <a:noFill/>
          </a:ln>
        </p:spPr>
        <p:txBody>
          <a:bodyPr>
            <a:noAutofit/>
          </a:bodyPr>
          <a:lstStyle/>
          <a:p>
            <a:r>
              <a:rPr lang="en-US" sz="4000" b="1" dirty="0"/>
              <a:t>Integrated WASH and FSL Activities for Improved Nutrition Outcomes</a:t>
            </a:r>
          </a:p>
        </p:txBody>
      </p:sp>
      <p:sp>
        <p:nvSpPr>
          <p:cNvPr id="3" name="Content Placeholder 2"/>
          <p:cNvSpPr>
            <a:spLocks noGrp="1"/>
          </p:cNvSpPr>
          <p:nvPr>
            <p:ph idx="1"/>
          </p:nvPr>
        </p:nvSpPr>
        <p:spPr>
          <a:xfrm>
            <a:off x="457200" y="1752600"/>
            <a:ext cx="8305800" cy="4876800"/>
          </a:xfrm>
          <a:ln>
            <a:noFill/>
          </a:ln>
        </p:spPr>
        <p:txBody>
          <a:bodyPr>
            <a:normAutofit fontScale="25000" lnSpcReduction="20000"/>
          </a:bodyPr>
          <a:lstStyle/>
          <a:p>
            <a:pPr marL="457200">
              <a:lnSpc>
                <a:spcPct val="120000"/>
              </a:lnSpc>
              <a:spcBef>
                <a:spcPts val="0"/>
              </a:spcBef>
            </a:pPr>
            <a:r>
              <a:rPr lang="en-US" sz="11200" dirty="0"/>
              <a:t>Reducing chemical contamination</a:t>
            </a:r>
          </a:p>
          <a:p>
            <a:pPr marL="457200">
              <a:lnSpc>
                <a:spcPct val="120000"/>
              </a:lnSpc>
              <a:spcBef>
                <a:spcPts val="0"/>
              </a:spcBef>
            </a:pPr>
            <a:r>
              <a:rPr lang="en-US" sz="11200" dirty="0"/>
              <a:t>Ensuring that irrigation runoff is not used for drinking water. </a:t>
            </a:r>
          </a:p>
          <a:p>
            <a:pPr marL="457200" lvl="1">
              <a:lnSpc>
                <a:spcPct val="120000"/>
              </a:lnSpc>
              <a:spcBef>
                <a:spcPts val="0"/>
              </a:spcBef>
              <a:buFont typeface="Arial" panose="020B0604020202020204" pitchFamily="34" charset="0"/>
              <a:buChar char="•"/>
            </a:pPr>
            <a:r>
              <a:rPr lang="en-GB" sz="11200" dirty="0"/>
              <a:t>Multiple use water systems</a:t>
            </a:r>
          </a:p>
          <a:p>
            <a:pPr marL="457200" lvl="1">
              <a:lnSpc>
                <a:spcPct val="120000"/>
              </a:lnSpc>
              <a:spcBef>
                <a:spcPts val="0"/>
              </a:spcBef>
              <a:buFont typeface="Arial" panose="020B0604020202020204" pitchFamily="34" charset="0"/>
              <a:buChar char="•"/>
            </a:pPr>
            <a:r>
              <a:rPr lang="en-GB" sz="11200" dirty="0"/>
              <a:t>Composting or </a:t>
            </a:r>
            <a:r>
              <a:rPr lang="en-GB" sz="11200" dirty="0" err="1"/>
              <a:t>ecosan</a:t>
            </a:r>
            <a:r>
              <a:rPr lang="en-GB" sz="11200" dirty="0"/>
              <a:t> for production of fertilizer</a:t>
            </a:r>
          </a:p>
          <a:p>
            <a:pPr marL="457200" lvl="1">
              <a:lnSpc>
                <a:spcPct val="120000"/>
              </a:lnSpc>
              <a:spcBef>
                <a:spcPts val="0"/>
              </a:spcBef>
              <a:buFont typeface="Arial" panose="020B0604020202020204" pitchFamily="34" charset="0"/>
              <a:buChar char="•"/>
            </a:pPr>
            <a:r>
              <a:rPr lang="en-GB" sz="11200" dirty="0"/>
              <a:t>Water retention for aquifer recovery – sand dam construction</a:t>
            </a:r>
          </a:p>
          <a:p>
            <a:pPr marL="457200" lvl="1">
              <a:lnSpc>
                <a:spcPct val="120000"/>
              </a:lnSpc>
              <a:spcBef>
                <a:spcPts val="0"/>
              </a:spcBef>
              <a:buFont typeface="Arial" panose="020B0604020202020204" pitchFamily="34" charset="0"/>
              <a:buChar char="•"/>
            </a:pPr>
            <a:r>
              <a:rPr lang="en-GB" sz="11200" dirty="0"/>
              <a:t>Erosion control – soil retention &amp; flash flood mitigation</a:t>
            </a:r>
          </a:p>
          <a:p>
            <a:pPr marL="457200" lvl="1">
              <a:lnSpc>
                <a:spcPct val="120000"/>
              </a:lnSpc>
              <a:spcBef>
                <a:spcPts val="0"/>
              </a:spcBef>
              <a:buFont typeface="Arial" panose="020B0604020202020204" pitchFamily="34" charset="0"/>
              <a:buChar char="•"/>
            </a:pPr>
            <a:r>
              <a:rPr lang="en-GB" sz="11200" dirty="0"/>
              <a:t>Drip irrigation</a:t>
            </a:r>
            <a:endParaRPr lang="en-US" sz="11200" dirty="0"/>
          </a:p>
          <a:p>
            <a:endParaRPr lang="en-US" dirty="0"/>
          </a:p>
          <a:p>
            <a:endParaRPr lang="en-US" dirty="0"/>
          </a:p>
        </p:txBody>
      </p:sp>
      <p:pic>
        <p:nvPicPr>
          <p:cNvPr id="5" name="Picture 4">
            <a:extLst>
              <a:ext uri="{FF2B5EF4-FFF2-40B4-BE49-F238E27FC236}">
                <a16:creationId xmlns:a16="http://schemas.microsoft.com/office/drawing/2014/main" id="{AB413EF9-0A07-4A0C-81FA-410F6EF7F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578" y="6325060"/>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9"/>
            <a:ext cx="8001000" cy="715961"/>
          </a:xfrm>
          <a:ln>
            <a:noFill/>
          </a:ln>
        </p:spPr>
        <p:txBody>
          <a:bodyPr>
            <a:noAutofit/>
          </a:bodyPr>
          <a:lstStyle/>
          <a:p>
            <a:r>
              <a:rPr lang="en-GB" b="1" dirty="0"/>
              <a:t>Monitoring and Evaluation</a:t>
            </a:r>
            <a:endParaRPr lang="en-US" b="1" dirty="0"/>
          </a:p>
        </p:txBody>
      </p:sp>
      <p:sp>
        <p:nvSpPr>
          <p:cNvPr id="4" name="Title 1"/>
          <p:cNvSpPr txBox="1">
            <a:spLocks/>
          </p:cNvSpPr>
          <p:nvPr/>
        </p:nvSpPr>
        <p:spPr>
          <a:xfrm>
            <a:off x="1485900" y="884256"/>
            <a:ext cx="6172200" cy="5737608"/>
          </a:xfrm>
          <a:prstGeom prst="rect">
            <a:avLst/>
          </a:prstGeom>
        </p:spPr>
        <p:txBody>
          <a:bodyPr vert="horz" lIns="91440" tIns="45720" rIns="91440" bIns="45720" rtlCol="0">
            <a:normAutofit fontScale="97500"/>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5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99891980"/>
              </p:ext>
            </p:extLst>
          </p:nvPr>
        </p:nvGraphicFramePr>
        <p:xfrm>
          <a:off x="609600" y="1066800"/>
          <a:ext cx="8026052" cy="5010878"/>
        </p:xfrm>
        <a:graphic>
          <a:graphicData uri="http://schemas.openxmlformats.org/drawingml/2006/table">
            <a:tbl>
              <a:tblPr firstRow="1" bandRow="1">
                <a:tableStyleId>{5C22544A-7EE6-4342-B048-85BDC9FD1C3A}</a:tableStyleId>
              </a:tblPr>
              <a:tblGrid>
                <a:gridCol w="2433928">
                  <a:extLst>
                    <a:ext uri="{9D8B030D-6E8A-4147-A177-3AD203B41FA5}">
                      <a16:colId xmlns:a16="http://schemas.microsoft.com/office/drawing/2014/main" val="3491403878"/>
                    </a:ext>
                  </a:extLst>
                </a:gridCol>
                <a:gridCol w="5592124">
                  <a:extLst>
                    <a:ext uri="{9D8B030D-6E8A-4147-A177-3AD203B41FA5}">
                      <a16:colId xmlns:a16="http://schemas.microsoft.com/office/drawing/2014/main" val="2132705914"/>
                    </a:ext>
                  </a:extLst>
                </a:gridCol>
              </a:tblGrid>
              <a:tr h="467264">
                <a:tc>
                  <a:txBody>
                    <a:bodyPr/>
                    <a:lstStyle/>
                    <a:p>
                      <a:r>
                        <a:rPr lang="en-US" dirty="0"/>
                        <a:t>Domain</a:t>
                      </a:r>
                    </a:p>
                  </a:txBody>
                  <a:tcPr marL="68580" marR="68580"/>
                </a:tc>
                <a:tc>
                  <a:txBody>
                    <a:bodyPr/>
                    <a:lstStyle/>
                    <a:p>
                      <a:r>
                        <a:rPr lang="en-US" dirty="0"/>
                        <a:t>Indicator</a:t>
                      </a:r>
                    </a:p>
                  </a:txBody>
                  <a:tcPr marL="68580" marR="68580"/>
                </a:tc>
                <a:extLst>
                  <a:ext uri="{0D108BD9-81ED-4DB2-BD59-A6C34878D82A}">
                    <a16:rowId xmlns:a16="http://schemas.microsoft.com/office/drawing/2014/main" val="4140962894"/>
                  </a:ext>
                </a:extLst>
              </a:tr>
              <a:tr h="599534">
                <a:tc>
                  <a:txBody>
                    <a:bodyPr/>
                    <a:lstStyle/>
                    <a:p>
                      <a:r>
                        <a:rPr lang="en-US" dirty="0"/>
                        <a:t>Water</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Proportion of HH’s consistently storing their</a:t>
                      </a:r>
                      <a:r>
                        <a:rPr lang="en-US" sz="1800" kern="1200" baseline="0" dirty="0">
                          <a:solidFill>
                            <a:schemeClr val="dk1"/>
                          </a:solidFill>
                          <a:effectLst/>
                          <a:latin typeface="+mn-lt"/>
                          <a:ea typeface="+mn-ea"/>
                          <a:cs typeface="+mn-cs"/>
                        </a:rPr>
                        <a:t> drinking-water safety</a:t>
                      </a:r>
                      <a:endParaRPr lang="en-US" dirty="0"/>
                    </a:p>
                  </a:txBody>
                  <a:tcPr marL="68580" marR="68580"/>
                </a:tc>
                <a:extLst>
                  <a:ext uri="{0D108BD9-81ED-4DB2-BD59-A6C34878D82A}">
                    <a16:rowId xmlns:a16="http://schemas.microsoft.com/office/drawing/2014/main" val="3572810488"/>
                  </a:ext>
                </a:extLst>
              </a:tr>
              <a:tr h="645254">
                <a:tc>
                  <a:txBody>
                    <a:bodyPr/>
                    <a:lstStyle/>
                    <a:p>
                      <a:endParaRPr lang="en-US" dirty="0"/>
                    </a:p>
                  </a:txBody>
                  <a:tcPr marL="68580" marR="68580"/>
                </a:tc>
                <a:tc>
                  <a:txBody>
                    <a:bodyPr/>
                    <a:lstStyle/>
                    <a:p>
                      <a:r>
                        <a:rPr lang="en-US" sz="1800" kern="1200" dirty="0">
                          <a:solidFill>
                            <a:schemeClr val="dk1"/>
                          </a:solidFill>
                          <a:effectLst/>
                          <a:latin typeface="+mn-lt"/>
                          <a:ea typeface="+mn-ea"/>
                          <a:cs typeface="+mn-cs"/>
                        </a:rPr>
                        <a:t>Proportion of HH’s with knowledge of</a:t>
                      </a:r>
                      <a:r>
                        <a:rPr lang="en-US" sz="1800" kern="1200" baseline="0" dirty="0">
                          <a:solidFill>
                            <a:schemeClr val="dk1"/>
                          </a:solidFill>
                          <a:effectLst/>
                          <a:latin typeface="+mn-lt"/>
                          <a:ea typeface="+mn-ea"/>
                          <a:cs typeface="+mn-cs"/>
                        </a:rPr>
                        <a:t> at least one HHWT method </a:t>
                      </a:r>
                      <a:endParaRPr lang="en-US" dirty="0"/>
                    </a:p>
                  </a:txBody>
                  <a:tcPr marL="68580" marR="68580"/>
                </a:tc>
                <a:extLst>
                  <a:ext uri="{0D108BD9-81ED-4DB2-BD59-A6C34878D82A}">
                    <a16:rowId xmlns:a16="http://schemas.microsoft.com/office/drawing/2014/main" val="3007302602"/>
                  </a:ext>
                </a:extLst>
              </a:tr>
              <a:tr h="381000">
                <a:tc>
                  <a:txBody>
                    <a:bodyPr/>
                    <a:lstStyle/>
                    <a:p>
                      <a:r>
                        <a:rPr lang="en-US" dirty="0"/>
                        <a:t>Sanitation</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Proportion of HH’s safely dispensing</a:t>
                      </a:r>
                      <a:r>
                        <a:rPr lang="en-US" sz="1800" kern="1200" baseline="0" dirty="0">
                          <a:solidFill>
                            <a:schemeClr val="dk1"/>
                          </a:solidFill>
                          <a:effectLst/>
                          <a:latin typeface="+mn-lt"/>
                          <a:ea typeface="+mn-ea"/>
                          <a:cs typeface="+mn-cs"/>
                        </a:rPr>
                        <a:t> of children's feces</a:t>
                      </a:r>
                      <a:endParaRPr lang="en-US" dirty="0"/>
                    </a:p>
                  </a:txBody>
                  <a:tcPr marL="68580" marR="68580"/>
                </a:tc>
                <a:extLst>
                  <a:ext uri="{0D108BD9-81ED-4DB2-BD59-A6C34878D82A}">
                    <a16:rowId xmlns:a16="http://schemas.microsoft.com/office/drawing/2014/main" val="4051416188"/>
                  </a:ext>
                </a:extLst>
              </a:tr>
              <a:tr h="762000">
                <a:tc>
                  <a:txBody>
                    <a:bodyPr/>
                    <a:lstStyle/>
                    <a:p>
                      <a:endParaRPr lang="en-US" dirty="0"/>
                    </a:p>
                  </a:txBody>
                  <a:tcPr marL="68580" marR="68580"/>
                </a:tc>
                <a:tc>
                  <a:txBody>
                    <a:bodyPr/>
                    <a:lstStyle/>
                    <a:p>
                      <a:r>
                        <a:rPr lang="en-US" sz="1800" kern="1200" dirty="0">
                          <a:solidFill>
                            <a:schemeClr val="dk1"/>
                          </a:solidFill>
                          <a:effectLst/>
                          <a:latin typeface="+mn-lt"/>
                          <a:ea typeface="+mn-ea"/>
                          <a:cs typeface="+mn-cs"/>
                        </a:rPr>
                        <a:t>Proportion of HH’s with</a:t>
                      </a:r>
                      <a:r>
                        <a:rPr lang="en-US" sz="1800" kern="1200" baseline="0" dirty="0">
                          <a:solidFill>
                            <a:schemeClr val="dk1"/>
                          </a:solidFill>
                          <a:effectLst/>
                          <a:latin typeface="+mn-lt"/>
                          <a:ea typeface="+mn-ea"/>
                          <a:cs typeface="+mn-cs"/>
                        </a:rPr>
                        <a:t> sanitation facilities that are accessible by children and disabled members of the HH’s</a:t>
                      </a:r>
                      <a:endParaRPr lang="en-US" dirty="0"/>
                    </a:p>
                  </a:txBody>
                  <a:tcPr marL="68580" marR="68580"/>
                </a:tc>
                <a:extLst>
                  <a:ext uri="{0D108BD9-81ED-4DB2-BD59-A6C34878D82A}">
                    <a16:rowId xmlns:a16="http://schemas.microsoft.com/office/drawing/2014/main" val="2658909775"/>
                  </a:ext>
                </a:extLst>
              </a:tr>
              <a:tr h="762000">
                <a:tc>
                  <a:txBody>
                    <a:bodyPr/>
                    <a:lstStyle/>
                    <a:p>
                      <a:r>
                        <a:rPr lang="en-US" dirty="0"/>
                        <a:t>Hygiene</a:t>
                      </a:r>
                    </a:p>
                  </a:txBody>
                  <a:tcPr marL="68580" marR="68580"/>
                </a:tc>
                <a:tc>
                  <a:txBody>
                    <a:bodyPr/>
                    <a:lstStyle/>
                    <a:p>
                      <a:r>
                        <a:rPr lang="en-US" sz="1800" kern="1200" dirty="0">
                          <a:solidFill>
                            <a:schemeClr val="dk1"/>
                          </a:solidFill>
                          <a:effectLst/>
                          <a:latin typeface="+mn-lt"/>
                          <a:ea typeface="+mn-ea"/>
                          <a:cs typeface="+mn-cs"/>
                        </a:rPr>
                        <a:t>Proportion of HH’s where primary caregiver can cite critical times for hand washing with soap</a:t>
                      </a:r>
                      <a:endParaRPr lang="en-US" dirty="0"/>
                    </a:p>
                  </a:txBody>
                  <a:tcPr marL="68580" marR="68580"/>
                </a:tc>
                <a:extLst>
                  <a:ext uri="{0D108BD9-81ED-4DB2-BD59-A6C34878D82A}">
                    <a16:rowId xmlns:a16="http://schemas.microsoft.com/office/drawing/2014/main" val="927859772"/>
                  </a:ext>
                </a:extLst>
              </a:tr>
              <a:tr h="381000">
                <a:tc>
                  <a:txBody>
                    <a:bodyPr/>
                    <a:lstStyle/>
                    <a:p>
                      <a:endParaRPr lang="en-US"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Proportion of HH’s safely storing children’s food</a:t>
                      </a:r>
                      <a:endParaRPr lang="en-US" dirty="0"/>
                    </a:p>
                  </a:txBody>
                  <a:tcPr marL="68580" marR="68580"/>
                </a:tc>
                <a:extLst>
                  <a:ext uri="{0D108BD9-81ED-4DB2-BD59-A6C34878D82A}">
                    <a16:rowId xmlns:a16="http://schemas.microsoft.com/office/drawing/2014/main" val="1312272366"/>
                  </a:ext>
                </a:extLst>
              </a:tr>
              <a:tr h="972280">
                <a:tc>
                  <a:txBody>
                    <a:bodyPr/>
                    <a:lstStyle/>
                    <a:p>
                      <a:endParaRPr lang="en-US"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Proportion of HH’s</a:t>
                      </a:r>
                      <a:r>
                        <a:rPr lang="en-US" sz="1800" kern="1200" baseline="0" dirty="0">
                          <a:solidFill>
                            <a:schemeClr val="dk1"/>
                          </a:solidFill>
                          <a:effectLst/>
                          <a:latin typeface="+mn-lt"/>
                          <a:ea typeface="+mn-ea"/>
                          <a:cs typeface="+mn-cs"/>
                        </a:rPr>
                        <a:t> with no visible feces (animal or human) in the compound/yard/ children’s play area</a:t>
                      </a:r>
                      <a:endParaRPr lang="en-US" dirty="0"/>
                    </a:p>
                  </a:txBody>
                  <a:tcPr marL="68580" marR="68580"/>
                </a:tc>
                <a:extLst>
                  <a:ext uri="{0D108BD9-81ED-4DB2-BD59-A6C34878D82A}">
                    <a16:rowId xmlns:a16="http://schemas.microsoft.com/office/drawing/2014/main" val="1360278379"/>
                  </a:ext>
                </a:extLst>
              </a:tr>
            </a:tbl>
          </a:graphicData>
        </a:graphic>
      </p:graphicFrame>
    </p:spTree>
    <p:extLst>
      <p:ext uri="{BB962C8B-B14F-4D97-AF65-F5344CB8AC3E}">
        <p14:creationId xmlns:p14="http://schemas.microsoft.com/office/powerpoint/2010/main" val="217296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CF5E-52A8-4CFA-B2B5-56C2AE8E4F02}"/>
              </a:ext>
            </a:extLst>
          </p:cNvPr>
          <p:cNvSpPr>
            <a:spLocks noGrp="1"/>
          </p:cNvSpPr>
          <p:nvPr>
            <p:ph type="title"/>
          </p:nvPr>
        </p:nvSpPr>
        <p:spPr>
          <a:xfrm>
            <a:off x="457200" y="0"/>
            <a:ext cx="8229600" cy="808038"/>
          </a:xfrm>
        </p:spPr>
        <p:txBody>
          <a:bodyPr/>
          <a:lstStyle/>
          <a:p>
            <a:r>
              <a:rPr lang="en-US" b="1" dirty="0"/>
              <a:t>Monitoring and Evaluation</a:t>
            </a:r>
            <a:endParaRPr lang="en-GB" b="1" dirty="0"/>
          </a:p>
        </p:txBody>
      </p:sp>
      <p:graphicFrame>
        <p:nvGraphicFramePr>
          <p:cNvPr id="4" name="Content Placeholder 3">
            <a:extLst>
              <a:ext uri="{FF2B5EF4-FFF2-40B4-BE49-F238E27FC236}">
                <a16:creationId xmlns:a16="http://schemas.microsoft.com/office/drawing/2014/main" id="{A0922467-EB52-4131-B1F2-8CD4EEB9CB90}"/>
              </a:ext>
            </a:extLst>
          </p:cNvPr>
          <p:cNvGraphicFramePr>
            <a:graphicFrameLocks noGrp="1"/>
          </p:cNvGraphicFramePr>
          <p:nvPr>
            <p:ph idx="1"/>
            <p:extLst>
              <p:ext uri="{D42A27DB-BD31-4B8C-83A1-F6EECF244321}">
                <p14:modId xmlns:p14="http://schemas.microsoft.com/office/powerpoint/2010/main" val="2953799797"/>
              </p:ext>
            </p:extLst>
          </p:nvPr>
        </p:nvGraphicFramePr>
        <p:xfrm>
          <a:off x="381000" y="665872"/>
          <a:ext cx="8382000" cy="5545354"/>
        </p:xfrm>
        <a:graphic>
          <a:graphicData uri="http://schemas.openxmlformats.org/drawingml/2006/table">
            <a:tbl>
              <a:tblPr firstRow="1" bandRow="1">
                <a:tableStyleId>{5C22544A-7EE6-4342-B048-85BDC9FD1C3A}</a:tableStyleId>
              </a:tblPr>
              <a:tblGrid>
                <a:gridCol w="1086555">
                  <a:extLst>
                    <a:ext uri="{9D8B030D-6E8A-4147-A177-3AD203B41FA5}">
                      <a16:colId xmlns:a16="http://schemas.microsoft.com/office/drawing/2014/main" val="512868324"/>
                    </a:ext>
                  </a:extLst>
                </a:gridCol>
                <a:gridCol w="1629834">
                  <a:extLst>
                    <a:ext uri="{9D8B030D-6E8A-4147-A177-3AD203B41FA5}">
                      <a16:colId xmlns:a16="http://schemas.microsoft.com/office/drawing/2014/main" val="997285674"/>
                    </a:ext>
                  </a:extLst>
                </a:gridCol>
                <a:gridCol w="5665611">
                  <a:extLst>
                    <a:ext uri="{9D8B030D-6E8A-4147-A177-3AD203B41FA5}">
                      <a16:colId xmlns:a16="http://schemas.microsoft.com/office/drawing/2014/main" val="3885988225"/>
                    </a:ext>
                  </a:extLst>
                </a:gridCol>
              </a:tblGrid>
              <a:tr h="329933">
                <a:tc>
                  <a:txBody>
                    <a:bodyPr/>
                    <a:lstStyle/>
                    <a:p>
                      <a:endParaRPr lang="en-GB" sz="1400" dirty="0"/>
                    </a:p>
                  </a:txBody>
                  <a:tcPr/>
                </a:tc>
                <a:tc>
                  <a:txBody>
                    <a:bodyPr/>
                    <a:lstStyle/>
                    <a:p>
                      <a:r>
                        <a:rPr lang="en-US" sz="1400" dirty="0"/>
                        <a:t>Domain</a:t>
                      </a:r>
                      <a:endParaRPr lang="en-GB" sz="1400" dirty="0"/>
                    </a:p>
                  </a:txBody>
                  <a:tcPr/>
                </a:tc>
                <a:tc>
                  <a:txBody>
                    <a:bodyPr/>
                    <a:lstStyle/>
                    <a:p>
                      <a:r>
                        <a:rPr lang="en-US" sz="1400" dirty="0"/>
                        <a:t>Indicator</a:t>
                      </a:r>
                      <a:endParaRPr lang="en-GB" sz="1400" dirty="0"/>
                    </a:p>
                  </a:txBody>
                  <a:tcPr/>
                </a:tc>
                <a:extLst>
                  <a:ext uri="{0D108BD9-81ED-4DB2-BD59-A6C34878D82A}">
                    <a16:rowId xmlns:a16="http://schemas.microsoft.com/office/drawing/2014/main" val="2839427846"/>
                  </a:ext>
                </a:extLst>
              </a:tr>
              <a:tr h="1036587">
                <a:tc>
                  <a:txBody>
                    <a:bodyPr/>
                    <a:lstStyle/>
                    <a:p>
                      <a:r>
                        <a:rPr lang="en-US" sz="1400" dirty="0"/>
                        <a:t>Impact</a:t>
                      </a:r>
                      <a:endParaRPr lang="en-GB" sz="1400" dirty="0"/>
                    </a:p>
                  </a:txBody>
                  <a:tcPr/>
                </a:tc>
                <a:tc>
                  <a:txBody>
                    <a:bodyPr/>
                    <a:lstStyle/>
                    <a:p>
                      <a:r>
                        <a:rPr lang="en-US" sz="1400" dirty="0"/>
                        <a:t>Diarrhea</a:t>
                      </a:r>
                      <a:endParaRPr lang="en-GB" sz="1400" dirty="0"/>
                    </a:p>
                  </a:txBody>
                  <a:tcPr/>
                </a:tc>
                <a:tc>
                  <a:txBody>
                    <a:bodyPr/>
                    <a:lstStyle/>
                    <a:p>
                      <a:pPr marL="285750" indent="-285750">
                        <a:buFontTx/>
                        <a:buChar char="-"/>
                      </a:pPr>
                      <a:r>
                        <a:rPr lang="en-US" sz="1400" dirty="0"/>
                        <a:t>Proportion of children under 2/5 years of age who had diarrhea and diarrhea with blood in the 2 weeks preceding the survey</a:t>
                      </a:r>
                    </a:p>
                    <a:p>
                      <a:pPr marL="285750" indent="-285750">
                        <a:buFontTx/>
                        <a:buChar char="-"/>
                      </a:pPr>
                      <a:r>
                        <a:rPr lang="en-US" sz="1400" dirty="0"/>
                        <a:t>Proportion of children under 2/5 years of age who had diarrhea in the preceding 24 hours</a:t>
                      </a:r>
                      <a:endParaRPr lang="en-GB" sz="1400" dirty="0"/>
                    </a:p>
                  </a:txBody>
                  <a:tcPr/>
                </a:tc>
                <a:extLst>
                  <a:ext uri="{0D108BD9-81ED-4DB2-BD59-A6C34878D82A}">
                    <a16:rowId xmlns:a16="http://schemas.microsoft.com/office/drawing/2014/main" val="1689002459"/>
                  </a:ext>
                </a:extLst>
              </a:tr>
              <a:tr h="1621856">
                <a:tc>
                  <a:txBody>
                    <a:bodyPr/>
                    <a:lstStyle/>
                    <a:p>
                      <a:r>
                        <a:rPr lang="en-US" sz="1400" dirty="0"/>
                        <a:t>Outcome</a:t>
                      </a:r>
                      <a:endParaRPr lang="en-GB" sz="1400" dirty="0"/>
                    </a:p>
                  </a:txBody>
                  <a:tcPr/>
                </a:tc>
                <a:tc>
                  <a:txBody>
                    <a:bodyPr/>
                    <a:lstStyle/>
                    <a:p>
                      <a:r>
                        <a:rPr lang="en-US" sz="1400" dirty="0"/>
                        <a:t>Water</a:t>
                      </a:r>
                      <a:endParaRPr lang="en-GB" sz="1400" dirty="0"/>
                    </a:p>
                  </a:txBody>
                  <a:tcPr/>
                </a:tc>
                <a:tc>
                  <a:txBody>
                    <a:bodyPr/>
                    <a:lstStyle/>
                    <a:p>
                      <a:pPr marL="285750" indent="-285750">
                        <a:buFontTx/>
                        <a:buChar char="-"/>
                      </a:pPr>
                      <a:r>
                        <a:rPr lang="en-US" sz="1400" dirty="0"/>
                        <a:t>Proportion of households with access to an improved water source</a:t>
                      </a:r>
                    </a:p>
                    <a:p>
                      <a:pPr marL="285750" indent="-285750">
                        <a:buFontTx/>
                        <a:buChar char="-"/>
                      </a:pPr>
                      <a:r>
                        <a:rPr lang="en-US" sz="1400" dirty="0"/>
                        <a:t>Proportion of households  consistently storing their drinking water safely</a:t>
                      </a:r>
                    </a:p>
                    <a:p>
                      <a:pPr marL="285750" indent="-285750">
                        <a:buFontTx/>
                        <a:buChar char="-"/>
                      </a:pPr>
                      <a:r>
                        <a:rPr lang="en-US" sz="1400" dirty="0"/>
                        <a:t>Proportion of households consistently treating their drinking water with recommended HWT technology</a:t>
                      </a:r>
                    </a:p>
                    <a:p>
                      <a:pPr marL="285750" indent="-285750">
                        <a:buFontTx/>
                        <a:buChar char="-"/>
                      </a:pPr>
                      <a:r>
                        <a:rPr lang="en-US" sz="1400" dirty="0"/>
                        <a:t>Proportion of households with knowledge of at least one HWT method</a:t>
                      </a:r>
                    </a:p>
                  </a:txBody>
                  <a:tcPr/>
                </a:tc>
                <a:extLst>
                  <a:ext uri="{0D108BD9-81ED-4DB2-BD59-A6C34878D82A}">
                    <a16:rowId xmlns:a16="http://schemas.microsoft.com/office/drawing/2014/main" val="558999246"/>
                  </a:ext>
                </a:extLst>
              </a:tr>
              <a:tr h="2556978">
                <a:tc>
                  <a:txBody>
                    <a:bodyPr/>
                    <a:lstStyle/>
                    <a:p>
                      <a:r>
                        <a:rPr lang="en-US" sz="1400" dirty="0"/>
                        <a:t>Output</a:t>
                      </a:r>
                      <a:endParaRPr lang="en-GB" sz="1400" dirty="0"/>
                    </a:p>
                  </a:txBody>
                  <a:tcPr/>
                </a:tc>
                <a:tc>
                  <a:txBody>
                    <a:bodyPr/>
                    <a:lstStyle/>
                    <a:p>
                      <a:r>
                        <a:rPr lang="en-US" sz="1400" dirty="0"/>
                        <a:t>Increased policy and institutional support for integrating WASH into nutrition </a:t>
                      </a:r>
                      <a:r>
                        <a:rPr lang="en-US" sz="1400" dirty="0" err="1"/>
                        <a:t>programmes</a:t>
                      </a:r>
                      <a:endParaRPr lang="en-GB" sz="1400" dirty="0"/>
                    </a:p>
                  </a:txBody>
                  <a:tcPr/>
                </a:tc>
                <a:tc>
                  <a:txBody>
                    <a:bodyPr/>
                    <a:lstStyle/>
                    <a:p>
                      <a:pPr marL="285750" indent="-285750">
                        <a:buFontTx/>
                        <a:buChar char="-"/>
                      </a:pPr>
                      <a:r>
                        <a:rPr lang="en-US" sz="1400" dirty="0"/>
                        <a:t>Country has developed a national nutritional plan that includes WASH</a:t>
                      </a:r>
                    </a:p>
                    <a:p>
                      <a:pPr marL="285750" indent="-285750">
                        <a:buFontTx/>
                        <a:buChar char="-"/>
                      </a:pPr>
                      <a:r>
                        <a:rPr lang="en-US" sz="1400" dirty="0"/>
                        <a:t>National WASH plans include explicit targeting of areas with high rates of malnutrition and food insecurity</a:t>
                      </a:r>
                    </a:p>
                    <a:p>
                      <a:pPr marL="285750" indent="-285750">
                        <a:buFontTx/>
                        <a:buChar char="-"/>
                      </a:pPr>
                      <a:r>
                        <a:rPr lang="en-US" sz="1400" dirty="0"/>
                        <a:t>Number of strategies, initiatives and/or partnerships/agreement advocating for integrating WASH and nutrition </a:t>
                      </a:r>
                      <a:r>
                        <a:rPr lang="en-US" sz="1400" dirty="0" err="1"/>
                        <a:t>programmes</a:t>
                      </a:r>
                      <a:endParaRPr lang="en-US" sz="1400" dirty="0"/>
                    </a:p>
                    <a:p>
                      <a:pPr marL="285750" indent="-285750">
                        <a:buFontTx/>
                        <a:buChar char="-"/>
                      </a:pPr>
                      <a:r>
                        <a:rPr lang="en-US" sz="1400" dirty="0"/>
                        <a:t>Proportion of targeted institutions with (increased) expenditures for integrated WASH-nutrition programming</a:t>
                      </a:r>
                      <a:endParaRPr lang="en-GB" sz="1400" dirty="0"/>
                    </a:p>
                  </a:txBody>
                  <a:tcPr/>
                </a:tc>
                <a:extLst>
                  <a:ext uri="{0D108BD9-81ED-4DB2-BD59-A6C34878D82A}">
                    <a16:rowId xmlns:a16="http://schemas.microsoft.com/office/drawing/2014/main" val="2076898110"/>
                  </a:ext>
                </a:extLst>
              </a:tr>
            </a:tbl>
          </a:graphicData>
        </a:graphic>
      </p:graphicFrame>
      <p:pic>
        <p:nvPicPr>
          <p:cNvPr id="5" name="Picture 4">
            <a:extLst>
              <a:ext uri="{FF2B5EF4-FFF2-40B4-BE49-F238E27FC236}">
                <a16:creationId xmlns:a16="http://schemas.microsoft.com/office/drawing/2014/main" id="{4C4E1405-1BBA-4423-976C-168B2FF89D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047" y="6341354"/>
            <a:ext cx="1794941" cy="440446"/>
          </a:xfrm>
          <a:prstGeom prst="rect">
            <a:avLst/>
          </a:prstGeom>
        </p:spPr>
      </p:pic>
    </p:spTree>
    <p:extLst>
      <p:ext uri="{BB962C8B-B14F-4D97-AF65-F5344CB8AC3E}">
        <p14:creationId xmlns:p14="http://schemas.microsoft.com/office/powerpoint/2010/main" val="380201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a:t>Session Learning Objectives</a:t>
            </a:r>
          </a:p>
        </p:txBody>
      </p:sp>
      <p:sp>
        <p:nvSpPr>
          <p:cNvPr id="3" name="Content Placeholder 2"/>
          <p:cNvSpPr>
            <a:spLocks noGrp="1"/>
          </p:cNvSpPr>
          <p:nvPr>
            <p:ph idx="1"/>
          </p:nvPr>
        </p:nvSpPr>
        <p:spPr>
          <a:xfrm>
            <a:off x="533400" y="1600200"/>
            <a:ext cx="8153400" cy="4648200"/>
          </a:xfrm>
          <a:ln>
            <a:noFill/>
          </a:ln>
        </p:spPr>
        <p:txBody>
          <a:bodyPr vert="horz" lIns="91440" tIns="45720" rIns="91440" bIns="45720" rtlCol="0" anchor="t">
            <a:normAutofit lnSpcReduction="10000"/>
          </a:bodyPr>
          <a:lstStyle/>
          <a:p>
            <a:pPr>
              <a:buNone/>
            </a:pPr>
            <a:r>
              <a:rPr lang="en-US" dirty="0"/>
              <a:t>By the end of this session, participants will be able to:</a:t>
            </a:r>
          </a:p>
          <a:p>
            <a:r>
              <a:rPr lang="en-US" dirty="0"/>
              <a:t>Describe how WASH and Nutrition are interlinked </a:t>
            </a:r>
          </a:p>
          <a:p>
            <a:r>
              <a:rPr lang="en-US" dirty="0"/>
              <a:t>Describe how WASH contributes to nutrition outcomes</a:t>
            </a:r>
            <a:endParaRPr lang="en-US" dirty="0">
              <a:cs typeface="Calibri"/>
            </a:endParaRPr>
          </a:p>
          <a:p>
            <a:r>
              <a:rPr lang="en-US" dirty="0"/>
              <a:t>Identify specific WASH activities that can be integrated into nutrition, health, and FS interventions</a:t>
            </a:r>
            <a:endParaRPr lang="en-US" dirty="0">
              <a:cs typeface="Calibri"/>
            </a:endParaRPr>
          </a:p>
          <a:p>
            <a:endParaRPr lang="en-US" dirty="0">
              <a:cs typeface="Calibri"/>
            </a:endParaRPr>
          </a:p>
          <a:p>
            <a:pPr>
              <a:buNone/>
            </a:pPr>
            <a:endParaRPr lang="en-US" dirty="0">
              <a:cs typeface="Calibri"/>
            </a:endParaRPr>
          </a:p>
          <a:p>
            <a:endParaRPr lang="en-US" dirty="0"/>
          </a:p>
          <a:p>
            <a:endParaRPr lang="en-US" dirty="0"/>
          </a:p>
          <a:p>
            <a:endParaRPr lang="en-US" dirty="0">
              <a:cs typeface="Calibri"/>
            </a:endParaRPr>
          </a:p>
        </p:txBody>
      </p:sp>
      <p:pic>
        <p:nvPicPr>
          <p:cNvPr id="5" name="Picture 4">
            <a:extLst>
              <a:ext uri="{FF2B5EF4-FFF2-40B4-BE49-F238E27FC236}">
                <a16:creationId xmlns:a16="http://schemas.microsoft.com/office/drawing/2014/main" id="{FD67F49B-D075-4F6A-BBC8-0349EB32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4922" y="6248860"/>
            <a:ext cx="2171878" cy="5329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noFill/>
          </a:ln>
        </p:spPr>
        <p:txBody>
          <a:bodyPr/>
          <a:lstStyle/>
          <a:p>
            <a:r>
              <a:rPr lang="en-US" b="1" dirty="0"/>
              <a:t>Take Home Messages</a:t>
            </a:r>
          </a:p>
        </p:txBody>
      </p:sp>
      <p:sp>
        <p:nvSpPr>
          <p:cNvPr id="3" name="Content Placeholder 2"/>
          <p:cNvSpPr>
            <a:spLocks noGrp="1"/>
          </p:cNvSpPr>
          <p:nvPr>
            <p:ph idx="1"/>
          </p:nvPr>
        </p:nvSpPr>
        <p:spPr>
          <a:xfrm>
            <a:off x="457200" y="1295400"/>
            <a:ext cx="8229600" cy="4830763"/>
          </a:xfrm>
          <a:ln>
            <a:noFill/>
          </a:ln>
        </p:spPr>
        <p:txBody>
          <a:bodyPr vert="horz" lIns="91440" tIns="45720" rIns="91440" bIns="45720" rtlCol="0" anchor="t">
            <a:normAutofit fontScale="77500" lnSpcReduction="20000"/>
          </a:bodyPr>
          <a:lstStyle/>
          <a:p>
            <a:r>
              <a:rPr lang="en-US" dirty="0"/>
              <a:t>WASH plays a critical role in the prevention of diseases and malnutrition.</a:t>
            </a:r>
          </a:p>
          <a:p>
            <a:pPr marL="285750" indent="-285750">
              <a:spcBef>
                <a:spcPts val="1200"/>
              </a:spcBef>
            </a:pPr>
            <a:r>
              <a:rPr lang="en-US" dirty="0"/>
              <a:t>Target WASH interventions to most malnourished children and communities, ensuring community </a:t>
            </a:r>
            <a:r>
              <a:rPr lang="en-US"/>
              <a:t>level linkages</a:t>
            </a:r>
            <a:endParaRPr lang="en-GB" dirty="0"/>
          </a:p>
          <a:p>
            <a:pPr marL="285750" indent="-285750">
              <a:spcBef>
                <a:spcPts val="1200"/>
              </a:spcBef>
            </a:pPr>
            <a:r>
              <a:rPr lang="en-GB" dirty="0"/>
              <a:t>Ensure that WASH and Nutrition interventions use a multi-skilled approach to community outreach and community mobilization</a:t>
            </a:r>
            <a:endParaRPr lang="en-GB" dirty="0">
              <a:cs typeface="Calibri"/>
            </a:endParaRPr>
          </a:p>
          <a:p>
            <a:pPr marL="285750" indent="-285750">
              <a:spcBef>
                <a:spcPts val="1200"/>
              </a:spcBef>
            </a:pPr>
            <a:r>
              <a:rPr lang="en-GB" dirty="0"/>
              <a:t>Ensure that WASH and Nutrition interventions  have harmonised behaviour change messages and approaches </a:t>
            </a:r>
            <a:endParaRPr lang="en-GB" dirty="0">
              <a:cs typeface="Calibri"/>
            </a:endParaRPr>
          </a:p>
          <a:p>
            <a:pPr marL="285750" indent="-285750">
              <a:spcBef>
                <a:spcPts val="1200"/>
              </a:spcBef>
            </a:pPr>
            <a:r>
              <a:rPr lang="en-GB" dirty="0"/>
              <a:t>Ensure adequate WASH services at health facilities </a:t>
            </a:r>
            <a:endParaRPr lang="en-GB" dirty="0">
              <a:cs typeface="Calibri"/>
            </a:endParaRPr>
          </a:p>
          <a:p>
            <a:pPr marL="285750" indent="-285750">
              <a:spcBef>
                <a:spcPts val="1200"/>
              </a:spcBef>
            </a:pPr>
            <a:r>
              <a:rPr lang="en-GB" dirty="0"/>
              <a:t>WASH is also for food security and livelihoods</a:t>
            </a:r>
            <a:endParaRPr lang="en-GB" dirty="0">
              <a:cs typeface="Calibri"/>
            </a:endParaRPr>
          </a:p>
          <a:p>
            <a:endParaRPr lang="en-US" dirty="0"/>
          </a:p>
        </p:txBody>
      </p:sp>
      <p:pic>
        <p:nvPicPr>
          <p:cNvPr id="5" name="Picture 4">
            <a:extLst>
              <a:ext uri="{FF2B5EF4-FFF2-40B4-BE49-F238E27FC236}">
                <a16:creationId xmlns:a16="http://schemas.microsoft.com/office/drawing/2014/main" id="{F5FB7779-934B-4F6F-864C-805D18693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047" y="6341354"/>
            <a:ext cx="1794941" cy="440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2;p13">
            <a:extLst>
              <a:ext uri="{FF2B5EF4-FFF2-40B4-BE49-F238E27FC236}">
                <a16:creationId xmlns:a16="http://schemas.microsoft.com/office/drawing/2014/main" id="{FB7B17F7-ED38-3844-9C3A-B6BFA5FD112C}"/>
              </a:ext>
            </a:extLst>
          </p:cNvPr>
          <p:cNvPicPr preferRelativeResize="0"/>
          <p:nvPr/>
        </p:nvPicPr>
        <p:blipFill>
          <a:blip r:embed="rId2">
            <a:alphaModFix/>
          </a:blip>
          <a:stretch>
            <a:fillRect/>
          </a:stretch>
        </p:blipFill>
        <p:spPr>
          <a:xfrm>
            <a:off x="3523511" y="2865092"/>
            <a:ext cx="1323625" cy="1323625"/>
          </a:xfrm>
          <a:prstGeom prst="rect">
            <a:avLst/>
          </a:prstGeom>
          <a:noFill/>
          <a:ln>
            <a:noFill/>
          </a:ln>
        </p:spPr>
      </p:pic>
      <p:sp>
        <p:nvSpPr>
          <p:cNvPr id="26" name="Google Shape;54;p13">
            <a:extLst>
              <a:ext uri="{FF2B5EF4-FFF2-40B4-BE49-F238E27FC236}">
                <a16:creationId xmlns:a16="http://schemas.microsoft.com/office/drawing/2014/main" id="{0925FDA5-6AA4-F345-8850-2926D2DF8DF8}"/>
              </a:ext>
            </a:extLst>
          </p:cNvPr>
          <p:cNvSpPr txBox="1">
            <a:spLocks noGrp="1"/>
          </p:cNvSpPr>
          <p:nvPr>
            <p:ph type="title"/>
          </p:nvPr>
        </p:nvSpPr>
        <p:spPr>
          <a:xfrm>
            <a:off x="87300" y="12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Acknowledgements</a:t>
            </a:r>
            <a:endParaRPr dirty="0"/>
          </a:p>
        </p:txBody>
      </p:sp>
      <p:pic>
        <p:nvPicPr>
          <p:cNvPr id="27" name="Google Shape;55;p13">
            <a:extLst>
              <a:ext uri="{FF2B5EF4-FFF2-40B4-BE49-F238E27FC236}">
                <a16:creationId xmlns:a16="http://schemas.microsoft.com/office/drawing/2014/main" id="{A6BE45CD-56C4-004C-AAAD-0695EC6C2BFC}"/>
              </a:ext>
            </a:extLst>
          </p:cNvPr>
          <p:cNvPicPr preferRelativeResize="0"/>
          <p:nvPr/>
        </p:nvPicPr>
        <p:blipFill>
          <a:blip r:embed="rId3">
            <a:alphaModFix/>
          </a:blip>
          <a:stretch>
            <a:fillRect/>
          </a:stretch>
        </p:blipFill>
        <p:spPr>
          <a:xfrm>
            <a:off x="7438801" y="1828800"/>
            <a:ext cx="1323625" cy="970750"/>
          </a:xfrm>
          <a:prstGeom prst="rect">
            <a:avLst/>
          </a:prstGeom>
          <a:noFill/>
          <a:ln>
            <a:noFill/>
          </a:ln>
        </p:spPr>
      </p:pic>
      <p:pic>
        <p:nvPicPr>
          <p:cNvPr id="28" name="Google Shape;56;p13">
            <a:extLst>
              <a:ext uri="{FF2B5EF4-FFF2-40B4-BE49-F238E27FC236}">
                <a16:creationId xmlns:a16="http://schemas.microsoft.com/office/drawing/2014/main" id="{E7D829F2-B101-4A49-9F98-18B7D3AA78F9}"/>
              </a:ext>
            </a:extLst>
          </p:cNvPr>
          <p:cNvPicPr preferRelativeResize="0"/>
          <p:nvPr/>
        </p:nvPicPr>
        <p:blipFill>
          <a:blip r:embed="rId4">
            <a:alphaModFix/>
          </a:blip>
          <a:stretch>
            <a:fillRect/>
          </a:stretch>
        </p:blipFill>
        <p:spPr>
          <a:xfrm>
            <a:off x="3098900" y="2021925"/>
            <a:ext cx="2695425" cy="712375"/>
          </a:xfrm>
          <a:prstGeom prst="rect">
            <a:avLst/>
          </a:prstGeom>
          <a:noFill/>
          <a:ln>
            <a:noFill/>
          </a:ln>
        </p:spPr>
      </p:pic>
      <p:pic>
        <p:nvPicPr>
          <p:cNvPr id="29" name="Google Shape;57;p13">
            <a:extLst>
              <a:ext uri="{FF2B5EF4-FFF2-40B4-BE49-F238E27FC236}">
                <a16:creationId xmlns:a16="http://schemas.microsoft.com/office/drawing/2014/main" id="{1795F4CA-2F0F-2940-B810-D0604D8AF31F}"/>
              </a:ext>
            </a:extLst>
          </p:cNvPr>
          <p:cNvPicPr preferRelativeResize="0"/>
          <p:nvPr/>
        </p:nvPicPr>
        <p:blipFill rotWithShape="1">
          <a:blip r:embed="rId5">
            <a:alphaModFix/>
          </a:blip>
          <a:srcRect t="12603" b="27337"/>
          <a:stretch/>
        </p:blipFill>
        <p:spPr>
          <a:xfrm>
            <a:off x="1855520" y="5697141"/>
            <a:ext cx="1437027" cy="842052"/>
          </a:xfrm>
          <a:prstGeom prst="rect">
            <a:avLst/>
          </a:prstGeom>
          <a:noFill/>
          <a:ln>
            <a:noFill/>
          </a:ln>
        </p:spPr>
      </p:pic>
      <p:pic>
        <p:nvPicPr>
          <p:cNvPr id="30" name="Google Shape;58;p13">
            <a:extLst>
              <a:ext uri="{FF2B5EF4-FFF2-40B4-BE49-F238E27FC236}">
                <a16:creationId xmlns:a16="http://schemas.microsoft.com/office/drawing/2014/main" id="{F15E65C5-27D4-2F40-8D45-A8498A6A5E07}"/>
              </a:ext>
            </a:extLst>
          </p:cNvPr>
          <p:cNvPicPr preferRelativeResize="0"/>
          <p:nvPr/>
        </p:nvPicPr>
        <p:blipFill>
          <a:blip r:embed="rId6">
            <a:alphaModFix/>
          </a:blip>
          <a:stretch>
            <a:fillRect/>
          </a:stretch>
        </p:blipFill>
        <p:spPr>
          <a:xfrm>
            <a:off x="4581267" y="4928079"/>
            <a:ext cx="2027718" cy="706515"/>
          </a:xfrm>
          <a:prstGeom prst="rect">
            <a:avLst/>
          </a:prstGeom>
          <a:noFill/>
          <a:ln>
            <a:noFill/>
          </a:ln>
        </p:spPr>
      </p:pic>
      <p:pic>
        <p:nvPicPr>
          <p:cNvPr id="32" name="Google Shape;60;p13">
            <a:extLst>
              <a:ext uri="{FF2B5EF4-FFF2-40B4-BE49-F238E27FC236}">
                <a16:creationId xmlns:a16="http://schemas.microsoft.com/office/drawing/2014/main" id="{06DEEAD6-FEE2-1E48-8693-B55DE2F3A584}"/>
              </a:ext>
            </a:extLst>
          </p:cNvPr>
          <p:cNvPicPr preferRelativeResize="0"/>
          <p:nvPr/>
        </p:nvPicPr>
        <p:blipFill>
          <a:blip r:embed="rId7">
            <a:alphaModFix/>
          </a:blip>
          <a:stretch>
            <a:fillRect/>
          </a:stretch>
        </p:blipFill>
        <p:spPr>
          <a:xfrm>
            <a:off x="6000290" y="4096131"/>
            <a:ext cx="2789360" cy="522671"/>
          </a:xfrm>
          <a:prstGeom prst="rect">
            <a:avLst/>
          </a:prstGeom>
          <a:noFill/>
          <a:ln>
            <a:noFill/>
          </a:ln>
        </p:spPr>
      </p:pic>
      <p:pic>
        <p:nvPicPr>
          <p:cNvPr id="33" name="Google Shape;61;p13">
            <a:extLst>
              <a:ext uri="{FF2B5EF4-FFF2-40B4-BE49-F238E27FC236}">
                <a16:creationId xmlns:a16="http://schemas.microsoft.com/office/drawing/2014/main" id="{B9AD1616-16C1-0C4D-B3C9-6B03C95B8C7E}"/>
              </a:ext>
            </a:extLst>
          </p:cNvPr>
          <p:cNvPicPr preferRelativeResize="0"/>
          <p:nvPr/>
        </p:nvPicPr>
        <p:blipFill>
          <a:blip r:embed="rId8">
            <a:alphaModFix/>
          </a:blip>
          <a:stretch>
            <a:fillRect/>
          </a:stretch>
        </p:blipFill>
        <p:spPr>
          <a:xfrm>
            <a:off x="6713102" y="4835896"/>
            <a:ext cx="2365739" cy="574304"/>
          </a:xfrm>
          <a:prstGeom prst="rect">
            <a:avLst/>
          </a:prstGeom>
          <a:noFill/>
          <a:ln>
            <a:noFill/>
          </a:ln>
        </p:spPr>
      </p:pic>
      <p:pic>
        <p:nvPicPr>
          <p:cNvPr id="34" name="Google Shape;62;p13">
            <a:extLst>
              <a:ext uri="{FF2B5EF4-FFF2-40B4-BE49-F238E27FC236}">
                <a16:creationId xmlns:a16="http://schemas.microsoft.com/office/drawing/2014/main" id="{FCD5E11A-0A15-CB42-8F55-5EE070AEEF96}"/>
              </a:ext>
            </a:extLst>
          </p:cNvPr>
          <p:cNvPicPr preferRelativeResize="0"/>
          <p:nvPr/>
        </p:nvPicPr>
        <p:blipFill>
          <a:blip r:embed="rId9">
            <a:alphaModFix/>
          </a:blip>
          <a:stretch>
            <a:fillRect/>
          </a:stretch>
        </p:blipFill>
        <p:spPr>
          <a:xfrm>
            <a:off x="5794325" y="2005350"/>
            <a:ext cx="1073950" cy="713475"/>
          </a:xfrm>
          <a:prstGeom prst="rect">
            <a:avLst/>
          </a:prstGeom>
          <a:noFill/>
          <a:ln>
            <a:noFill/>
          </a:ln>
        </p:spPr>
      </p:pic>
      <p:pic>
        <p:nvPicPr>
          <p:cNvPr id="35" name="Google Shape;63;p13">
            <a:extLst>
              <a:ext uri="{FF2B5EF4-FFF2-40B4-BE49-F238E27FC236}">
                <a16:creationId xmlns:a16="http://schemas.microsoft.com/office/drawing/2014/main" id="{2AC54E74-2E20-A147-A9E5-4CD7D2B0478F}"/>
              </a:ext>
            </a:extLst>
          </p:cNvPr>
          <p:cNvPicPr preferRelativeResize="0"/>
          <p:nvPr/>
        </p:nvPicPr>
        <p:blipFill>
          <a:blip r:embed="rId10">
            <a:alphaModFix/>
          </a:blip>
          <a:stretch>
            <a:fillRect/>
          </a:stretch>
        </p:blipFill>
        <p:spPr>
          <a:xfrm>
            <a:off x="3121068" y="3992908"/>
            <a:ext cx="2872815" cy="799635"/>
          </a:xfrm>
          <a:prstGeom prst="rect">
            <a:avLst/>
          </a:prstGeom>
          <a:noFill/>
          <a:ln>
            <a:noFill/>
          </a:ln>
        </p:spPr>
      </p:pic>
      <p:sp>
        <p:nvSpPr>
          <p:cNvPr id="36" name="Google Shape;64;p13">
            <a:extLst>
              <a:ext uri="{FF2B5EF4-FFF2-40B4-BE49-F238E27FC236}">
                <a16:creationId xmlns:a16="http://schemas.microsoft.com/office/drawing/2014/main" id="{2A5BF131-3DB0-FF44-B706-9B8AD911A4E4}"/>
              </a:ext>
            </a:extLst>
          </p:cNvPr>
          <p:cNvSpPr txBox="1"/>
          <p:nvPr/>
        </p:nvSpPr>
        <p:spPr>
          <a:xfrm>
            <a:off x="65159" y="3149541"/>
            <a:ext cx="1323625" cy="25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developed with the technical support of</a:t>
            </a:r>
            <a:endParaRPr b="1" dirty="0">
              <a:solidFill>
                <a:srgbClr val="38761D"/>
              </a:solidFill>
            </a:endParaRPr>
          </a:p>
        </p:txBody>
      </p:sp>
      <p:sp>
        <p:nvSpPr>
          <p:cNvPr id="37" name="Google Shape;65;p13">
            <a:extLst>
              <a:ext uri="{FF2B5EF4-FFF2-40B4-BE49-F238E27FC236}">
                <a16:creationId xmlns:a16="http://schemas.microsoft.com/office/drawing/2014/main" id="{31C7E65D-F4CD-7041-87A4-32FCD1A46D3B}"/>
              </a:ext>
            </a:extLst>
          </p:cNvPr>
          <p:cNvSpPr txBox="1"/>
          <p:nvPr/>
        </p:nvSpPr>
        <p:spPr>
          <a:xfrm>
            <a:off x="67650" y="1047000"/>
            <a:ext cx="38592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developed by the </a:t>
            </a:r>
            <a:r>
              <a:rPr lang="en-GB" b="1" dirty="0" err="1">
                <a:solidFill>
                  <a:srgbClr val="38761D"/>
                </a:solidFill>
              </a:rPr>
              <a:t>Intercluster</a:t>
            </a:r>
            <a:r>
              <a:rPr lang="en-GB" b="1" dirty="0">
                <a:solidFill>
                  <a:srgbClr val="38761D"/>
                </a:solidFill>
              </a:rPr>
              <a:t> Nutrition Working Group</a:t>
            </a:r>
            <a:endParaRPr b="1" dirty="0">
              <a:solidFill>
                <a:srgbClr val="38761D"/>
              </a:solidFill>
            </a:endParaRPr>
          </a:p>
        </p:txBody>
      </p:sp>
      <p:sp>
        <p:nvSpPr>
          <p:cNvPr id="38" name="Google Shape;66;p13">
            <a:extLst>
              <a:ext uri="{FF2B5EF4-FFF2-40B4-BE49-F238E27FC236}">
                <a16:creationId xmlns:a16="http://schemas.microsoft.com/office/drawing/2014/main" id="{4B99845A-7601-0749-A8B2-647DF80061F9}"/>
              </a:ext>
            </a:extLst>
          </p:cNvPr>
          <p:cNvSpPr txBox="1"/>
          <p:nvPr/>
        </p:nvSpPr>
        <p:spPr>
          <a:xfrm>
            <a:off x="87300" y="1961958"/>
            <a:ext cx="2188425"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funded by </a:t>
            </a:r>
            <a:endParaRPr b="1" dirty="0">
              <a:solidFill>
                <a:srgbClr val="38761D"/>
              </a:solidFill>
            </a:endParaRPr>
          </a:p>
        </p:txBody>
      </p:sp>
      <p:cxnSp>
        <p:nvCxnSpPr>
          <p:cNvPr id="39" name="Google Shape;67;p13">
            <a:extLst>
              <a:ext uri="{FF2B5EF4-FFF2-40B4-BE49-F238E27FC236}">
                <a16:creationId xmlns:a16="http://schemas.microsoft.com/office/drawing/2014/main" id="{7CAB9DA9-2C16-2842-AE08-DD3B4708E074}"/>
              </a:ext>
            </a:extLst>
          </p:cNvPr>
          <p:cNvCxnSpPr/>
          <p:nvPr/>
        </p:nvCxnSpPr>
        <p:spPr>
          <a:xfrm rot="10800000" flipH="1">
            <a:off x="108990" y="1965599"/>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0" name="Google Shape;69;p13">
            <a:extLst>
              <a:ext uri="{FF2B5EF4-FFF2-40B4-BE49-F238E27FC236}">
                <a16:creationId xmlns:a16="http://schemas.microsoft.com/office/drawing/2014/main" id="{9D5B707F-60DE-F643-8E6F-2A9EC93771CE}"/>
              </a:ext>
            </a:extLst>
          </p:cNvPr>
          <p:cNvPicPr preferRelativeResize="0"/>
          <p:nvPr/>
        </p:nvPicPr>
        <p:blipFill>
          <a:blip r:embed="rId11">
            <a:alphaModFix/>
          </a:blip>
          <a:stretch>
            <a:fillRect/>
          </a:stretch>
        </p:blipFill>
        <p:spPr>
          <a:xfrm>
            <a:off x="1610973" y="3992908"/>
            <a:ext cx="1437027" cy="799636"/>
          </a:xfrm>
          <a:prstGeom prst="rect">
            <a:avLst/>
          </a:prstGeom>
          <a:noFill/>
          <a:ln>
            <a:noFill/>
          </a:ln>
        </p:spPr>
      </p:pic>
      <p:pic>
        <p:nvPicPr>
          <p:cNvPr id="41" name="Google Shape;70;p13">
            <a:extLst>
              <a:ext uri="{FF2B5EF4-FFF2-40B4-BE49-F238E27FC236}">
                <a16:creationId xmlns:a16="http://schemas.microsoft.com/office/drawing/2014/main" id="{4B27CF82-56EA-4E40-8CAE-24887B1B53E0}"/>
              </a:ext>
            </a:extLst>
          </p:cNvPr>
          <p:cNvPicPr preferRelativeResize="0"/>
          <p:nvPr/>
        </p:nvPicPr>
        <p:blipFill>
          <a:blip r:embed="rId12">
            <a:alphaModFix/>
          </a:blip>
          <a:stretch>
            <a:fillRect/>
          </a:stretch>
        </p:blipFill>
        <p:spPr>
          <a:xfrm>
            <a:off x="1605208" y="3206009"/>
            <a:ext cx="1747592" cy="640625"/>
          </a:xfrm>
          <a:prstGeom prst="rect">
            <a:avLst/>
          </a:prstGeom>
          <a:noFill/>
          <a:ln>
            <a:noFill/>
          </a:ln>
        </p:spPr>
      </p:pic>
      <p:pic>
        <p:nvPicPr>
          <p:cNvPr id="42" name="Google Shape;71;p13">
            <a:extLst>
              <a:ext uri="{FF2B5EF4-FFF2-40B4-BE49-F238E27FC236}">
                <a16:creationId xmlns:a16="http://schemas.microsoft.com/office/drawing/2014/main" id="{2638408F-3473-EC40-BB57-3D86CBE867A4}"/>
              </a:ext>
            </a:extLst>
          </p:cNvPr>
          <p:cNvPicPr preferRelativeResize="0"/>
          <p:nvPr/>
        </p:nvPicPr>
        <p:blipFill>
          <a:blip r:embed="rId13">
            <a:alphaModFix/>
          </a:blip>
          <a:stretch>
            <a:fillRect/>
          </a:stretch>
        </p:blipFill>
        <p:spPr>
          <a:xfrm>
            <a:off x="5042869" y="3198708"/>
            <a:ext cx="1509450" cy="640639"/>
          </a:xfrm>
          <a:prstGeom prst="rect">
            <a:avLst/>
          </a:prstGeom>
          <a:noFill/>
          <a:ln>
            <a:noFill/>
          </a:ln>
        </p:spPr>
      </p:pic>
      <p:pic>
        <p:nvPicPr>
          <p:cNvPr id="43" name="Google Shape;73;p13">
            <a:extLst>
              <a:ext uri="{FF2B5EF4-FFF2-40B4-BE49-F238E27FC236}">
                <a16:creationId xmlns:a16="http://schemas.microsoft.com/office/drawing/2014/main" id="{0B67A4D6-5D44-E745-B715-8B55ED6B1488}"/>
              </a:ext>
            </a:extLst>
          </p:cNvPr>
          <p:cNvPicPr preferRelativeResize="0"/>
          <p:nvPr/>
        </p:nvPicPr>
        <p:blipFill>
          <a:blip r:embed="rId14">
            <a:alphaModFix/>
          </a:blip>
          <a:stretch>
            <a:fillRect/>
          </a:stretch>
        </p:blipFill>
        <p:spPr>
          <a:xfrm>
            <a:off x="6832759" y="3315646"/>
            <a:ext cx="2126424" cy="421350"/>
          </a:xfrm>
          <a:prstGeom prst="rect">
            <a:avLst/>
          </a:prstGeom>
          <a:noFill/>
          <a:ln>
            <a:noFill/>
          </a:ln>
        </p:spPr>
      </p:pic>
      <p:cxnSp>
        <p:nvCxnSpPr>
          <p:cNvPr id="44" name="Google Shape;68;p13">
            <a:extLst>
              <a:ext uri="{FF2B5EF4-FFF2-40B4-BE49-F238E27FC236}">
                <a16:creationId xmlns:a16="http://schemas.microsoft.com/office/drawing/2014/main" id="{A1C0892C-B524-8444-B155-A9FE2EDC9F67}"/>
              </a:ext>
            </a:extLst>
          </p:cNvPr>
          <p:cNvCxnSpPr/>
          <p:nvPr/>
        </p:nvCxnSpPr>
        <p:spPr>
          <a:xfrm rot="10800000" flipH="1">
            <a:off x="140275" y="287522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5" name="Picture 44">
            <a:extLst>
              <a:ext uri="{FF2B5EF4-FFF2-40B4-BE49-F238E27FC236}">
                <a16:creationId xmlns:a16="http://schemas.microsoft.com/office/drawing/2014/main" id="{F1D7474A-5C3F-CC4A-AFB2-33028099E06C}"/>
              </a:ext>
            </a:extLst>
          </p:cNvPr>
          <p:cNvPicPr>
            <a:picLocks noChangeAspect="1"/>
          </p:cNvPicPr>
          <p:nvPr/>
        </p:nvPicPr>
        <p:blipFill>
          <a:blip r:embed="rId15"/>
          <a:stretch>
            <a:fillRect/>
          </a:stretch>
        </p:blipFill>
        <p:spPr>
          <a:xfrm>
            <a:off x="1886000" y="4864380"/>
            <a:ext cx="2228800" cy="832761"/>
          </a:xfrm>
          <a:prstGeom prst="rect">
            <a:avLst/>
          </a:prstGeom>
        </p:spPr>
      </p:pic>
      <p:pic>
        <p:nvPicPr>
          <p:cNvPr id="23" name="Picture 22">
            <a:extLst>
              <a:ext uri="{FF2B5EF4-FFF2-40B4-BE49-F238E27FC236}">
                <a16:creationId xmlns:a16="http://schemas.microsoft.com/office/drawing/2014/main" id="{7A0EF84E-552F-4375-873A-A313F034523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77769" y="1067594"/>
            <a:ext cx="2481051" cy="608805"/>
          </a:xfrm>
          <a:prstGeom prst="rect">
            <a:avLst/>
          </a:prstGeom>
        </p:spPr>
      </p:pic>
      <p:pic>
        <p:nvPicPr>
          <p:cNvPr id="24" name="Picture 23">
            <a:extLst>
              <a:ext uri="{FF2B5EF4-FFF2-40B4-BE49-F238E27FC236}">
                <a16:creationId xmlns:a16="http://schemas.microsoft.com/office/drawing/2014/main" id="{E9CF4250-5C57-441B-BA4F-263110A47A54}"/>
              </a:ext>
            </a:extLst>
          </p:cNvPr>
          <p:cNvPicPr/>
          <p:nvPr/>
        </p:nvPicPr>
        <p:blipFill>
          <a:blip r:embed="rId17">
            <a:extLst>
              <a:ext uri="{28A0092B-C50C-407E-A947-70E740481C1C}">
                <a14:useLocalDpi xmlns:a14="http://schemas.microsoft.com/office/drawing/2010/main" val="0"/>
              </a:ext>
            </a:extLst>
          </a:blip>
          <a:stretch>
            <a:fillRect/>
          </a:stretch>
        </p:blipFill>
        <p:spPr>
          <a:xfrm>
            <a:off x="4191000" y="953058"/>
            <a:ext cx="2186912" cy="753681"/>
          </a:xfrm>
          <a:prstGeom prst="rect">
            <a:avLst/>
          </a:prstGeom>
        </p:spPr>
      </p:pic>
    </p:spTree>
    <p:extLst>
      <p:ext uri="{BB962C8B-B14F-4D97-AF65-F5344CB8AC3E}">
        <p14:creationId xmlns:p14="http://schemas.microsoft.com/office/powerpoint/2010/main" val="371633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3C20645-D0F1-45E4-B51A-7014274C4C77}"/>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What is WASH? </a:t>
            </a:r>
            <a:endParaRPr lang="en-GB" sz="5400" dirty="0"/>
          </a:p>
        </p:txBody>
      </p:sp>
      <p:pic>
        <p:nvPicPr>
          <p:cNvPr id="4" name="Picture 3">
            <a:extLst>
              <a:ext uri="{FF2B5EF4-FFF2-40B4-BE49-F238E27FC236}">
                <a16:creationId xmlns:a16="http://schemas.microsoft.com/office/drawing/2014/main" id="{FD67F49B-D075-4F6A-BBC8-0349EB320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B6E9-954F-4C7F-8C9F-F619C980809C}"/>
              </a:ext>
            </a:extLst>
          </p:cNvPr>
          <p:cNvSpPr>
            <a:spLocks noGrp="1"/>
          </p:cNvSpPr>
          <p:nvPr>
            <p:ph type="title"/>
          </p:nvPr>
        </p:nvSpPr>
        <p:spPr>
          <a:ln>
            <a:noFill/>
          </a:ln>
        </p:spPr>
        <p:txBody>
          <a:bodyPr/>
          <a:lstStyle/>
          <a:p>
            <a:r>
              <a:rPr lang="en-US" dirty="0"/>
              <a:t>WASH situation in </a:t>
            </a:r>
            <a:r>
              <a:rPr lang="en-US" dirty="0">
                <a:solidFill>
                  <a:srgbClr val="FF0000"/>
                </a:solidFill>
              </a:rPr>
              <a:t>X</a:t>
            </a:r>
            <a:r>
              <a:rPr lang="en-US" dirty="0"/>
              <a:t> country</a:t>
            </a:r>
          </a:p>
        </p:txBody>
      </p:sp>
      <p:sp>
        <p:nvSpPr>
          <p:cNvPr id="3" name="Content Placeholder 2">
            <a:extLst>
              <a:ext uri="{FF2B5EF4-FFF2-40B4-BE49-F238E27FC236}">
                <a16:creationId xmlns:a16="http://schemas.microsoft.com/office/drawing/2014/main" id="{8E4E44A5-3B6F-401E-81BE-CD126980D608}"/>
              </a:ext>
            </a:extLst>
          </p:cNvPr>
          <p:cNvSpPr>
            <a:spLocks noGrp="1"/>
          </p:cNvSpPr>
          <p:nvPr>
            <p:ph idx="1"/>
          </p:nvPr>
        </p:nvSpPr>
        <p:spPr>
          <a:ln>
            <a:noFill/>
          </a:ln>
        </p:spPr>
        <p:txBody>
          <a:bodyPr>
            <a:normAutofit/>
          </a:bodyPr>
          <a:lstStyle/>
          <a:p>
            <a:r>
              <a:rPr lang="en-US" dirty="0"/>
              <a:t>ACCESS TO SAFE WASH</a:t>
            </a:r>
          </a:p>
          <a:p>
            <a:pPr lvl="1"/>
            <a:r>
              <a:rPr lang="en-US" dirty="0"/>
              <a:t>Access to a sufficient quantity of water</a:t>
            </a:r>
          </a:p>
          <a:p>
            <a:pPr lvl="1"/>
            <a:r>
              <a:rPr lang="en-US" dirty="0"/>
              <a:t>Access to improved sanitation facilities </a:t>
            </a:r>
          </a:p>
          <a:p>
            <a:pPr lvl="1"/>
            <a:r>
              <a:rPr lang="en-US" dirty="0"/>
              <a:t>Access to an improved source of drinking water </a:t>
            </a:r>
          </a:p>
          <a:p>
            <a:pPr marL="457200" lvl="1" indent="0">
              <a:buNone/>
            </a:pPr>
            <a:endParaRPr lang="en-US" dirty="0"/>
          </a:p>
          <a:p>
            <a:endParaRPr lang="en-US" dirty="0">
              <a:solidFill>
                <a:srgbClr val="FF0000"/>
              </a:solidFill>
            </a:endParaRPr>
          </a:p>
        </p:txBody>
      </p:sp>
      <p:sp>
        <p:nvSpPr>
          <p:cNvPr id="4" name="Rectangle 3">
            <a:extLst>
              <a:ext uri="{FF2B5EF4-FFF2-40B4-BE49-F238E27FC236}">
                <a16:creationId xmlns:a16="http://schemas.microsoft.com/office/drawing/2014/main" id="{5E1617FA-7366-4ABD-A767-B9595E2571DA}"/>
              </a:ext>
            </a:extLst>
          </p:cNvPr>
          <p:cNvSpPr/>
          <p:nvPr/>
        </p:nvSpPr>
        <p:spPr>
          <a:xfrm>
            <a:off x="838200" y="1417638"/>
            <a:ext cx="7467600" cy="2697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Needs to be adapted ahead of training!</a:t>
            </a:r>
            <a:endParaRPr lang="en-GB" sz="3200" b="1" dirty="0"/>
          </a:p>
        </p:txBody>
      </p:sp>
      <p:pic>
        <p:nvPicPr>
          <p:cNvPr id="6" name="Picture 5">
            <a:extLst>
              <a:ext uri="{FF2B5EF4-FFF2-40B4-BE49-F238E27FC236}">
                <a16:creationId xmlns:a16="http://schemas.microsoft.com/office/drawing/2014/main" id="{D233ACAE-F0B8-4129-8909-B658680DD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extLst>
      <p:ext uri="{BB962C8B-B14F-4D97-AF65-F5344CB8AC3E}">
        <p14:creationId xmlns:p14="http://schemas.microsoft.com/office/powerpoint/2010/main" val="115896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138E-160F-4A3C-9BF6-A0919E2FCA4B}"/>
              </a:ext>
            </a:extLst>
          </p:cNvPr>
          <p:cNvSpPr>
            <a:spLocks noGrp="1"/>
          </p:cNvSpPr>
          <p:nvPr>
            <p:ph type="title"/>
          </p:nvPr>
        </p:nvSpPr>
        <p:spPr>
          <a:ln>
            <a:noFill/>
          </a:ln>
        </p:spPr>
        <p:txBody>
          <a:bodyPr/>
          <a:lstStyle/>
          <a:p>
            <a:r>
              <a:rPr lang="en-US" dirty="0"/>
              <a:t>WASH response in </a:t>
            </a:r>
            <a:r>
              <a:rPr lang="en-US" dirty="0">
                <a:solidFill>
                  <a:srgbClr val="FF0000"/>
                </a:solidFill>
              </a:rPr>
              <a:t>X</a:t>
            </a:r>
            <a:r>
              <a:rPr lang="en-US" dirty="0"/>
              <a:t> country</a:t>
            </a:r>
          </a:p>
        </p:txBody>
      </p:sp>
      <p:sp>
        <p:nvSpPr>
          <p:cNvPr id="3" name="Content Placeholder 2">
            <a:extLst>
              <a:ext uri="{FF2B5EF4-FFF2-40B4-BE49-F238E27FC236}">
                <a16:creationId xmlns:a16="http://schemas.microsoft.com/office/drawing/2014/main" id="{8F99D7EB-C0EA-4359-9CF1-7F5D432E2054}"/>
              </a:ext>
            </a:extLst>
          </p:cNvPr>
          <p:cNvSpPr>
            <a:spLocks noGrp="1"/>
          </p:cNvSpPr>
          <p:nvPr>
            <p:ph idx="1"/>
          </p:nvPr>
        </p:nvSpPr>
        <p:spPr>
          <a:ln>
            <a:noFill/>
          </a:ln>
        </p:spPr>
        <p:txBody>
          <a:bodyPr>
            <a:normAutofit fontScale="92500" lnSpcReduction="10000"/>
          </a:bodyPr>
          <a:lstStyle/>
          <a:p>
            <a:r>
              <a:rPr lang="en-US" sz="2400" dirty="0"/>
              <a:t>At household level </a:t>
            </a:r>
          </a:p>
          <a:p>
            <a:pPr lvl="1"/>
            <a:r>
              <a:rPr lang="en-US" sz="1800" dirty="0"/>
              <a:t>Distribution of jerry cans, water filters and consumable hygiene kits for HH with SAM children (NGOs)</a:t>
            </a:r>
          </a:p>
          <a:p>
            <a:pPr lvl="1"/>
            <a:r>
              <a:rPr lang="en-US" sz="1800" dirty="0"/>
              <a:t>Hygiene awareness (NGOs, CVs, CHVs)</a:t>
            </a:r>
          </a:p>
          <a:p>
            <a:r>
              <a:rPr lang="en-US" sz="2400" dirty="0"/>
              <a:t>At community level </a:t>
            </a:r>
          </a:p>
          <a:p>
            <a:pPr lvl="1"/>
            <a:r>
              <a:rPr lang="en-US" sz="1800" dirty="0"/>
              <a:t>Rehabilitation of water schemes in areas with high SAM prevalence &amp; establishment of water management committees (NGOs, GARWSP, contractors) </a:t>
            </a:r>
          </a:p>
          <a:p>
            <a:pPr lvl="1"/>
            <a:r>
              <a:rPr lang="en-US" sz="1800" dirty="0"/>
              <a:t>Demand driven approach to latrine construction and solid waste management in areas with high SAM prevalence (NGOs, CVs, CHVs)</a:t>
            </a:r>
          </a:p>
          <a:p>
            <a:pPr lvl="1"/>
            <a:r>
              <a:rPr lang="en-US" sz="1800" dirty="0"/>
              <a:t>Hygiene promotion / community engagement in areas with high SAM prevalence (NGOs, CVs, CHVs)</a:t>
            </a:r>
          </a:p>
          <a:p>
            <a:r>
              <a:rPr lang="en-US" sz="2400" dirty="0"/>
              <a:t>At HF level </a:t>
            </a:r>
          </a:p>
          <a:p>
            <a:pPr lvl="1"/>
            <a:r>
              <a:rPr lang="en-US" sz="1800" dirty="0"/>
              <a:t>Ensure WASH facilities in health facilities and treatment centers (coordinated by health cluster but supported by WASH cluster and partners. NGOs, GARWSP, contractors)</a:t>
            </a:r>
          </a:p>
        </p:txBody>
      </p:sp>
      <p:sp>
        <p:nvSpPr>
          <p:cNvPr id="4" name="Rectangle 3">
            <a:extLst>
              <a:ext uri="{FF2B5EF4-FFF2-40B4-BE49-F238E27FC236}">
                <a16:creationId xmlns:a16="http://schemas.microsoft.com/office/drawing/2014/main" id="{01C2B2A1-1F9C-4F29-830C-F277D04B3A82}"/>
              </a:ext>
            </a:extLst>
          </p:cNvPr>
          <p:cNvSpPr/>
          <p:nvPr/>
        </p:nvSpPr>
        <p:spPr>
          <a:xfrm>
            <a:off x="838200" y="1600200"/>
            <a:ext cx="7467600" cy="2697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Needs to be adapted ahead of training!</a:t>
            </a:r>
            <a:endParaRPr lang="en-GB" sz="3200" b="1" dirty="0"/>
          </a:p>
        </p:txBody>
      </p:sp>
      <p:pic>
        <p:nvPicPr>
          <p:cNvPr id="6" name="Picture 5">
            <a:extLst>
              <a:ext uri="{FF2B5EF4-FFF2-40B4-BE49-F238E27FC236}">
                <a16:creationId xmlns:a16="http://schemas.microsoft.com/office/drawing/2014/main" id="{09320FDB-6A03-451E-B571-80393BD7D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extLst>
      <p:ext uri="{BB962C8B-B14F-4D97-AF65-F5344CB8AC3E}">
        <p14:creationId xmlns:p14="http://schemas.microsoft.com/office/powerpoint/2010/main" val="240372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9" y="0"/>
            <a:ext cx="8013031" cy="702623"/>
          </a:xfrm>
          <a:ln>
            <a:noFill/>
          </a:ln>
        </p:spPr>
        <p:txBody>
          <a:bodyPr>
            <a:normAutofit fontScale="90000"/>
          </a:bodyPr>
          <a:lstStyle/>
          <a:p>
            <a:r>
              <a:rPr lang="en-US" b="1" dirty="0"/>
              <a:t>WASH’s Impact on Nutrition</a:t>
            </a:r>
          </a:p>
        </p:txBody>
      </p:sp>
      <p:pic>
        <p:nvPicPr>
          <p:cNvPr id="4" name="Content Placeholder 3" descr="WASH nutrition conceptual framework.png"/>
          <p:cNvPicPr>
            <a:picLocks noGrp="1" noChangeAspect="1"/>
          </p:cNvPicPr>
          <p:nvPr>
            <p:ph idx="1"/>
          </p:nvPr>
        </p:nvPicPr>
        <p:blipFill>
          <a:blip r:embed="rId3" cstate="print"/>
          <a:stretch>
            <a:fillRect/>
          </a:stretch>
        </p:blipFill>
        <p:spPr>
          <a:xfrm>
            <a:off x="292770" y="838199"/>
            <a:ext cx="8153399" cy="5507121"/>
          </a:xfrm>
        </p:spPr>
      </p:pic>
      <p:sp>
        <p:nvSpPr>
          <p:cNvPr id="6" name="TextBox 5"/>
          <p:cNvSpPr txBox="1"/>
          <p:nvPr/>
        </p:nvSpPr>
        <p:spPr>
          <a:xfrm>
            <a:off x="381000" y="4191000"/>
            <a:ext cx="1524000" cy="70788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a:t>Mother’s time constraints for fetching water, less time to cook and care for her children</a:t>
            </a:r>
          </a:p>
        </p:txBody>
      </p:sp>
      <p:sp>
        <p:nvSpPr>
          <p:cNvPr id="3" name="Oval 2">
            <a:extLst>
              <a:ext uri="{FF2B5EF4-FFF2-40B4-BE49-F238E27FC236}">
                <a16:creationId xmlns:a16="http://schemas.microsoft.com/office/drawing/2014/main" id="{F81CE683-B0F8-4E6F-88E2-31EC990E7667}"/>
              </a:ext>
            </a:extLst>
          </p:cNvPr>
          <p:cNvSpPr/>
          <p:nvPr/>
        </p:nvSpPr>
        <p:spPr>
          <a:xfrm>
            <a:off x="3817351" y="2941203"/>
            <a:ext cx="1573463" cy="6466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BADCBF2C-DBFD-411D-A5A9-CAE2644B0D7B}"/>
              </a:ext>
            </a:extLst>
          </p:cNvPr>
          <p:cNvSpPr/>
          <p:nvPr/>
        </p:nvSpPr>
        <p:spPr>
          <a:xfrm>
            <a:off x="5241384" y="3659789"/>
            <a:ext cx="1215857" cy="6007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31F7539-5A58-4A0F-9513-78BD16BF03D6}"/>
              </a:ext>
            </a:extLst>
          </p:cNvPr>
          <p:cNvSpPr/>
          <p:nvPr/>
        </p:nvSpPr>
        <p:spPr>
          <a:xfrm>
            <a:off x="3281966" y="4545085"/>
            <a:ext cx="2644235" cy="821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36F0906-B373-4F9E-851F-1A877057A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234" y="6444631"/>
            <a:ext cx="1348566" cy="33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a:ln>
            <a:noFill/>
          </a:ln>
        </p:spPr>
        <p:txBody>
          <a:bodyPr>
            <a:normAutofit fontScale="90000"/>
          </a:bodyPr>
          <a:lstStyle/>
          <a:p>
            <a:r>
              <a:rPr lang="en-US" b="1" dirty="0"/>
              <a:t>Considerations for Integrating WASH and Nutrition</a:t>
            </a:r>
          </a:p>
        </p:txBody>
      </p:sp>
      <p:sp>
        <p:nvSpPr>
          <p:cNvPr id="3" name="Content Placeholder 2"/>
          <p:cNvSpPr>
            <a:spLocks noGrp="1"/>
          </p:cNvSpPr>
          <p:nvPr>
            <p:ph idx="1"/>
          </p:nvPr>
        </p:nvSpPr>
        <p:spPr>
          <a:xfrm>
            <a:off x="457200" y="1447800"/>
            <a:ext cx="8229600" cy="5105400"/>
          </a:xfrm>
          <a:ln>
            <a:noFill/>
          </a:ln>
        </p:spPr>
        <p:txBody>
          <a:bodyPr vert="horz" lIns="91440" tIns="45720" rIns="91440" bIns="45720" rtlCol="0" anchor="t">
            <a:normAutofit/>
          </a:bodyPr>
          <a:lstStyle/>
          <a:p>
            <a:r>
              <a:rPr lang="en-US" dirty="0"/>
              <a:t>Strategically contributes to better nutritional (and health) outcomes. </a:t>
            </a:r>
          </a:p>
          <a:p>
            <a:r>
              <a:rPr lang="en-US" dirty="0"/>
              <a:t>Multiple levels of integration</a:t>
            </a:r>
            <a:endParaRPr lang="en-US" dirty="0">
              <a:cs typeface="Calibri"/>
            </a:endParaRPr>
          </a:p>
          <a:p>
            <a:r>
              <a:rPr lang="en-US" dirty="0"/>
              <a:t>Goals, capacities and enabling </a:t>
            </a:r>
            <a:r>
              <a:rPr lang="en-US" dirty="0" err="1"/>
              <a:t>environmentare</a:t>
            </a:r>
            <a:r>
              <a:rPr lang="en-US" dirty="0"/>
              <a:t> determinant factors</a:t>
            </a:r>
          </a:p>
          <a:p>
            <a:r>
              <a:rPr lang="en-US" dirty="0">
                <a:cs typeface="Calibri"/>
              </a:rPr>
              <a:t>Positive outcomes of integration outweigh the costs </a:t>
            </a:r>
          </a:p>
          <a:p>
            <a:r>
              <a:rPr lang="en-US" dirty="0">
                <a:cs typeface="Calibri"/>
              </a:rPr>
              <a:t>Gender analysis is crucial; fair recruitment and participation from both men and women </a:t>
            </a:r>
            <a:endParaRPr lang="en-US" dirty="0"/>
          </a:p>
          <a:p>
            <a:endParaRPr lang="en-US" dirty="0">
              <a:cs typeface="Calibri"/>
            </a:endParaRPr>
          </a:p>
          <a:p>
            <a:endParaRPr lang="en-US" dirty="0">
              <a:cs typeface="Calibri"/>
            </a:endParaRPr>
          </a:p>
          <a:p>
            <a:pPr lvl="0"/>
            <a:endParaRPr lang="en-US" dirty="0"/>
          </a:p>
          <a:p>
            <a:endParaRPr lang="en-US" dirty="0"/>
          </a:p>
        </p:txBody>
      </p:sp>
      <p:pic>
        <p:nvPicPr>
          <p:cNvPr id="5" name="Picture 4">
            <a:extLst>
              <a:ext uri="{FF2B5EF4-FFF2-40B4-BE49-F238E27FC236}">
                <a16:creationId xmlns:a16="http://schemas.microsoft.com/office/drawing/2014/main" id="{6AE6A4C0-20BE-4520-AD25-63259D007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4234" y="6444631"/>
            <a:ext cx="1348566" cy="33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1CC3-C9F0-4E1B-839B-AAF5B463BF88}"/>
              </a:ext>
            </a:extLst>
          </p:cNvPr>
          <p:cNvSpPr>
            <a:spLocks noGrp="1"/>
          </p:cNvSpPr>
          <p:nvPr>
            <p:ph type="title"/>
          </p:nvPr>
        </p:nvSpPr>
        <p:spPr>
          <a:ln>
            <a:noFill/>
          </a:ln>
        </p:spPr>
        <p:txBody>
          <a:bodyPr/>
          <a:lstStyle/>
          <a:p>
            <a:r>
              <a:rPr lang="en-US" b="1" dirty="0"/>
              <a:t>Task: Nutrition and WASH</a:t>
            </a:r>
            <a:endParaRPr lang="en-GB" b="1" dirty="0"/>
          </a:p>
        </p:txBody>
      </p:sp>
      <p:sp>
        <p:nvSpPr>
          <p:cNvPr id="3" name="Content Placeholder 2">
            <a:extLst>
              <a:ext uri="{FF2B5EF4-FFF2-40B4-BE49-F238E27FC236}">
                <a16:creationId xmlns:a16="http://schemas.microsoft.com/office/drawing/2014/main" id="{5114637A-99EB-4013-8592-9813D277D24C}"/>
              </a:ext>
            </a:extLst>
          </p:cNvPr>
          <p:cNvSpPr>
            <a:spLocks noGrp="1"/>
          </p:cNvSpPr>
          <p:nvPr>
            <p:ph idx="1"/>
          </p:nvPr>
        </p:nvSpPr>
        <p:spPr>
          <a:ln>
            <a:noFill/>
          </a:ln>
        </p:spPr>
        <p:txBody>
          <a:bodyPr vert="horz" lIns="91440" tIns="45720" rIns="91440" bIns="45720" rtlCol="0" anchor="t">
            <a:normAutofit/>
          </a:bodyPr>
          <a:lstStyle/>
          <a:p>
            <a:r>
              <a:rPr lang="en-US" dirty="0"/>
              <a:t>Discuss the key actions for integration between WASH and your assigned sector, in order to reach nutrition outcomes.</a:t>
            </a:r>
            <a:endParaRPr lang="en-GB" dirty="0"/>
          </a:p>
        </p:txBody>
      </p:sp>
      <p:pic>
        <p:nvPicPr>
          <p:cNvPr id="8" name="Picture 8" descr="A picture containing person, building, woman, wall&#10;&#10;Description generated with very high confidence">
            <a:extLst>
              <a:ext uri="{FF2B5EF4-FFF2-40B4-BE49-F238E27FC236}">
                <a16:creationId xmlns:a16="http://schemas.microsoft.com/office/drawing/2014/main" id="{CF2BC635-51DD-47E3-B3C5-E7BAB13FEC61}"/>
              </a:ext>
            </a:extLst>
          </p:cNvPr>
          <p:cNvPicPr>
            <a:picLocks noChangeAspect="1"/>
          </p:cNvPicPr>
          <p:nvPr/>
        </p:nvPicPr>
        <p:blipFill rotWithShape="1">
          <a:blip r:embed="rId3"/>
          <a:srcRect l="39790" r="524" b="1429"/>
          <a:stretch/>
        </p:blipFill>
        <p:spPr>
          <a:xfrm>
            <a:off x="556677" y="4136636"/>
            <a:ext cx="2643723" cy="1618443"/>
          </a:xfrm>
          <a:prstGeom prst="rect">
            <a:avLst/>
          </a:prstGeom>
        </p:spPr>
      </p:pic>
      <p:pic>
        <p:nvPicPr>
          <p:cNvPr id="10" name="Picture 10" descr="A person sitting on a table&#10;&#10;Description generated with high confidence">
            <a:extLst>
              <a:ext uri="{FF2B5EF4-FFF2-40B4-BE49-F238E27FC236}">
                <a16:creationId xmlns:a16="http://schemas.microsoft.com/office/drawing/2014/main" id="{1A795256-3CD5-47D5-81B1-2D7614B88433}"/>
              </a:ext>
            </a:extLst>
          </p:cNvPr>
          <p:cNvPicPr>
            <a:picLocks noChangeAspect="1"/>
          </p:cNvPicPr>
          <p:nvPr/>
        </p:nvPicPr>
        <p:blipFill rotWithShape="1">
          <a:blip r:embed="rId4"/>
          <a:srcRect l="24084" r="523" b="190"/>
          <a:stretch/>
        </p:blipFill>
        <p:spPr>
          <a:xfrm>
            <a:off x="3275888" y="4143573"/>
            <a:ext cx="2743912" cy="1602215"/>
          </a:xfrm>
          <a:prstGeom prst="rect">
            <a:avLst/>
          </a:prstGeom>
        </p:spPr>
      </p:pic>
      <p:pic>
        <p:nvPicPr>
          <p:cNvPr id="12" name="Picture 12" descr="A person riding a motorcycle down a dirt road&#10;&#10;Description generated with high confidence">
            <a:extLst>
              <a:ext uri="{FF2B5EF4-FFF2-40B4-BE49-F238E27FC236}">
                <a16:creationId xmlns:a16="http://schemas.microsoft.com/office/drawing/2014/main" id="{BE7F7483-E1CD-4F82-AC2F-C7DAC6EB01B4}"/>
              </a:ext>
            </a:extLst>
          </p:cNvPr>
          <p:cNvPicPr>
            <a:picLocks noChangeAspect="1"/>
          </p:cNvPicPr>
          <p:nvPr/>
        </p:nvPicPr>
        <p:blipFill>
          <a:blip r:embed="rId5"/>
          <a:stretch>
            <a:fillRect/>
          </a:stretch>
        </p:blipFill>
        <p:spPr>
          <a:xfrm>
            <a:off x="6126192" y="4141192"/>
            <a:ext cx="2484408" cy="1609238"/>
          </a:xfrm>
          <a:prstGeom prst="rect">
            <a:avLst/>
          </a:prstGeom>
        </p:spPr>
      </p:pic>
      <p:pic>
        <p:nvPicPr>
          <p:cNvPr id="9" name="Picture 8">
            <a:extLst>
              <a:ext uri="{FF2B5EF4-FFF2-40B4-BE49-F238E27FC236}">
                <a16:creationId xmlns:a16="http://schemas.microsoft.com/office/drawing/2014/main" id="{7075CD83-1596-4C44-A214-974A0297EB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2578" y="6248860"/>
            <a:ext cx="2171878" cy="532940"/>
          </a:xfrm>
          <a:prstGeom prst="rect">
            <a:avLst/>
          </a:prstGeom>
        </p:spPr>
      </p:pic>
    </p:spTree>
    <p:extLst>
      <p:ext uri="{BB962C8B-B14F-4D97-AF65-F5344CB8AC3E}">
        <p14:creationId xmlns:p14="http://schemas.microsoft.com/office/powerpoint/2010/main" val="142536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410200"/>
          </a:xfrm>
          <a:ln>
            <a:noFill/>
          </a:ln>
        </p:spPr>
        <p:txBody>
          <a:bodyPr vert="horz" lIns="91440" tIns="45720" rIns="91440" bIns="45720" rtlCol="0" anchor="t">
            <a:normAutofit fontScale="62500" lnSpcReduction="20000"/>
          </a:bodyPr>
          <a:lstStyle/>
          <a:p>
            <a:pPr marL="571500" indent="-457200">
              <a:spcBef>
                <a:spcPts val="300"/>
              </a:spcBef>
              <a:buFont typeface="Arial" pitchFamily="2" charset="2"/>
              <a:buChar char="•"/>
            </a:pPr>
            <a:r>
              <a:rPr lang="en-US" dirty="0"/>
              <a:t>Target WASH programs in areas of high nutritional need (geographic co-location). </a:t>
            </a:r>
          </a:p>
          <a:p>
            <a:pPr marL="571500" indent="-457200">
              <a:spcBef>
                <a:spcPts val="300"/>
              </a:spcBef>
              <a:buFont typeface="Arial" pitchFamily="2" charset="2"/>
              <a:buChar char="•"/>
            </a:pPr>
            <a:endParaRPr lang="en-US" dirty="0">
              <a:cs typeface="Calibri"/>
            </a:endParaRPr>
          </a:p>
          <a:p>
            <a:pPr marL="571500" indent="-457200">
              <a:spcBef>
                <a:spcPts val="300"/>
              </a:spcBef>
              <a:buFont typeface="Arial" pitchFamily="2" charset="2"/>
              <a:buChar char="•"/>
            </a:pPr>
            <a:r>
              <a:rPr lang="en-US" dirty="0"/>
              <a:t>Understand the situation: review existing data, policies and strategies. </a:t>
            </a:r>
            <a:endParaRPr lang="en-US" dirty="0">
              <a:cs typeface="Calibri"/>
            </a:endParaRPr>
          </a:p>
          <a:p>
            <a:pPr marL="571500" indent="-457200">
              <a:spcBef>
                <a:spcPts val="300"/>
              </a:spcBef>
            </a:pPr>
            <a:endParaRPr lang="en-US" dirty="0">
              <a:cs typeface="Calibri"/>
            </a:endParaRPr>
          </a:p>
          <a:p>
            <a:pPr marL="571500" indent="-457200">
              <a:spcBef>
                <a:spcPts val="300"/>
              </a:spcBef>
              <a:buFont typeface="Arial" pitchFamily="2" charset="2"/>
              <a:buChar char="•"/>
            </a:pPr>
            <a:r>
              <a:rPr lang="en-US" dirty="0"/>
              <a:t>Establish and build a working relationship between nutrition and WASH actors. </a:t>
            </a:r>
            <a:endParaRPr lang="en-US" dirty="0">
              <a:cs typeface="Calibri"/>
            </a:endParaRPr>
          </a:p>
          <a:p>
            <a:pPr marL="571500" indent="-457200">
              <a:spcBef>
                <a:spcPts val="300"/>
              </a:spcBef>
            </a:pPr>
            <a:endParaRPr lang="en-US" dirty="0">
              <a:cs typeface="Calibri"/>
            </a:endParaRPr>
          </a:p>
          <a:p>
            <a:pPr marL="571500" indent="-457200">
              <a:spcBef>
                <a:spcPts val="300"/>
              </a:spcBef>
              <a:buFont typeface="Arial" pitchFamily="2" charset="2"/>
              <a:buChar char="•"/>
            </a:pPr>
            <a:r>
              <a:rPr lang="en-US" dirty="0"/>
              <a:t>Engage nutrition and WASH actors in joint program design, planning, implementation, management (interdisciplinary team/steering committee), and consolidated reporting.</a:t>
            </a:r>
            <a:endParaRPr lang="en-US" dirty="0">
              <a:cs typeface="Calibri"/>
            </a:endParaRPr>
          </a:p>
          <a:p>
            <a:pPr marL="571500" indent="-457200">
              <a:spcBef>
                <a:spcPts val="300"/>
              </a:spcBef>
            </a:pPr>
            <a:endParaRPr lang="en-US" dirty="0">
              <a:cs typeface="Calibri"/>
            </a:endParaRPr>
          </a:p>
          <a:p>
            <a:pPr marL="571500" indent="-457200">
              <a:spcBef>
                <a:spcPts val="300"/>
              </a:spcBef>
              <a:buFont typeface="Arial" pitchFamily="2" charset="2"/>
              <a:buChar char="•"/>
            </a:pPr>
            <a:r>
              <a:rPr lang="en-US" dirty="0"/>
              <a:t> Train health and nutrition staff to promote and demonstrate key WASH practices in ongoing nutrition work. </a:t>
            </a:r>
            <a:endParaRPr lang="en-US" dirty="0">
              <a:cs typeface="Calibri"/>
            </a:endParaRPr>
          </a:p>
          <a:p>
            <a:pPr marL="571500" indent="-457200">
              <a:spcBef>
                <a:spcPts val="300"/>
              </a:spcBef>
            </a:pPr>
            <a:endParaRPr lang="en-US" dirty="0">
              <a:cs typeface="Calibri"/>
            </a:endParaRPr>
          </a:p>
          <a:p>
            <a:pPr marL="571500" indent="-457200">
              <a:spcBef>
                <a:spcPts val="300"/>
              </a:spcBef>
              <a:buFont typeface="Arial" pitchFamily="2" charset="2"/>
              <a:buChar char="•"/>
            </a:pPr>
            <a:r>
              <a:rPr lang="en-US" dirty="0"/>
              <a:t>Properly budget WASH staff and activities in nutrition proposals</a:t>
            </a:r>
          </a:p>
          <a:p>
            <a:pPr marL="571500" indent="-457200">
              <a:spcBef>
                <a:spcPts val="300"/>
              </a:spcBef>
              <a:buFont typeface="Arial" pitchFamily="2" charset="2"/>
              <a:buChar char="•"/>
            </a:pPr>
            <a:endParaRPr lang="en-US" dirty="0"/>
          </a:p>
          <a:p>
            <a:pPr marL="571500" indent="-457200">
              <a:spcBef>
                <a:spcPts val="300"/>
              </a:spcBef>
              <a:buFont typeface="Arial" pitchFamily="2" charset="2"/>
              <a:buChar char="•"/>
            </a:pPr>
            <a:r>
              <a:rPr lang="en-US" dirty="0">
                <a:cs typeface="Calibri"/>
              </a:rPr>
              <a:t>Do not forget WASH points and sanitation facilities in nutrition centers</a:t>
            </a:r>
          </a:p>
          <a:p>
            <a:pPr marL="457200">
              <a:spcBef>
                <a:spcPts val="600"/>
              </a:spcBef>
              <a:buFont typeface="Wingdings" pitchFamily="2" charset="2"/>
              <a:buChar char="Ø"/>
            </a:pPr>
            <a:endParaRPr lang="en-US" dirty="0"/>
          </a:p>
          <a:p>
            <a:pPr marL="0">
              <a:spcBef>
                <a:spcPts val="600"/>
              </a:spcBef>
              <a:buNone/>
            </a:pPr>
            <a:endParaRPr lang="en-US" dirty="0"/>
          </a:p>
          <a:p>
            <a:pPr>
              <a:spcBef>
                <a:spcPts val="600"/>
              </a:spcBef>
            </a:pPr>
            <a:endParaRPr lang="en-US" dirty="0"/>
          </a:p>
        </p:txBody>
      </p:sp>
      <p:sp>
        <p:nvSpPr>
          <p:cNvPr id="4" name="Title 1"/>
          <p:cNvSpPr>
            <a:spLocks noGrp="1"/>
          </p:cNvSpPr>
          <p:nvPr>
            <p:ph type="title"/>
          </p:nvPr>
        </p:nvSpPr>
        <p:spPr>
          <a:xfrm>
            <a:off x="457200" y="152400"/>
            <a:ext cx="8229600" cy="990600"/>
          </a:xfrm>
          <a:ln>
            <a:noFill/>
          </a:ln>
        </p:spPr>
        <p:txBody>
          <a:bodyPr>
            <a:noAutofit/>
          </a:bodyPr>
          <a:lstStyle/>
          <a:p>
            <a:br>
              <a:rPr lang="en-US" sz="3600" b="1" dirty="0"/>
            </a:br>
            <a:r>
              <a:rPr lang="en-US" sz="3600" b="1" dirty="0"/>
              <a:t>Integration of WASH And Nutrition for Nutrition Outcomes</a:t>
            </a:r>
            <a:br>
              <a:rPr lang="en-US" sz="3600" b="1" dirty="0"/>
            </a:br>
            <a:endParaRPr lang="en-US" sz="3600" b="1" dirty="0"/>
          </a:p>
        </p:txBody>
      </p:sp>
      <p:pic>
        <p:nvPicPr>
          <p:cNvPr id="6" name="Picture 5">
            <a:extLst>
              <a:ext uri="{FF2B5EF4-FFF2-40B4-BE49-F238E27FC236}">
                <a16:creationId xmlns:a16="http://schemas.microsoft.com/office/drawing/2014/main" id="{59B40F3D-C928-4FE8-A597-6AFAC0CFE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4234" y="6527086"/>
            <a:ext cx="1348566" cy="33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73f51738-d318-4883-9d64-4f0bd0ccc55e" ContentTypeId="0x0101009BA85F8052A6DA4FA3E31FF9F74C6970"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customXsn xmlns="http://schemas.microsoft.com/office/2006/metadata/customXsn">
  <xsnLocation/>
  <cached>True</cached>
  <openByDefault>True</openByDefault>
  <xsnScope/>
</customXsn>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81</Value>
      <Value>148</Value>
      <Value>166</Value>
      <Value>10</Value>
      <Value>12</Value>
      <Value>146</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Info xmlns="http://schemas.microsoft.com/office/infopath/2007/PartnerControls">
          <TermName xmlns="http://schemas.microsoft.com/office/infopath/2007/PartnerControls">Nutrition - General</TermName>
          <TermId xmlns="http://schemas.microsoft.com/office/infopath/2007/PartnerControls">b1c25870-60a5-435f-9a83-ed5f1a11a008</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Intercluster</TermName>
          <TermId xmlns="http://schemas.microsoft.com/office/infopath/2007/PartnerControls">f2a967d3-0a03-4cb0-b647-e52cd91e99bb</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 xsi:nil="true"/>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EMOPSGCCU-1435067120-18672</_dlc_DocId>
    <_dlc_DocIdUrl xmlns="5858627f-d058-4b92-9b52-677b5fd7d454">
      <Url>https://unicef.sharepoint.com/teams/EMOPS-GCCU/_layouts/15/DocIdRedir.aspx?ID=EMOPSGCCU-1435067120-18672</Url>
      <Description>EMOPSGCCU-1435067120-18672</Description>
    </_dlc_DocIdUrl>
  </documentManagement>
</p:properties>
</file>

<file path=customXml/itemProps1.xml><?xml version="1.0" encoding="utf-8"?>
<ds:datastoreItem xmlns:ds="http://schemas.openxmlformats.org/officeDocument/2006/customXml" ds:itemID="{3606F577-572F-453A-8A7A-839BD9F58E85}">
  <ds:schemaRefs>
    <ds:schemaRef ds:uri="http://schemas.microsoft.com/sharepoint/v3/contenttype/forms"/>
  </ds:schemaRefs>
</ds:datastoreItem>
</file>

<file path=customXml/itemProps2.xml><?xml version="1.0" encoding="utf-8"?>
<ds:datastoreItem xmlns:ds="http://schemas.openxmlformats.org/officeDocument/2006/customXml" ds:itemID="{4934FA8F-1C1B-46EC-A4CF-B62105614D36}"/>
</file>

<file path=customXml/itemProps3.xml><?xml version="1.0" encoding="utf-8"?>
<ds:datastoreItem xmlns:ds="http://schemas.openxmlformats.org/officeDocument/2006/customXml" ds:itemID="{952DC307-9A41-49E7-B60F-57634F231859}">
  <ds:schemaRefs>
    <ds:schemaRef ds:uri="Microsoft.SharePoint.Taxonomy.ContentTypeSync"/>
  </ds:schemaRefs>
</ds:datastoreItem>
</file>

<file path=customXml/itemProps4.xml><?xml version="1.0" encoding="utf-8"?>
<ds:datastoreItem xmlns:ds="http://schemas.openxmlformats.org/officeDocument/2006/customXml" ds:itemID="{98B1BABE-BECC-41D4-9863-79C7E2E558E6}">
  <ds:schemaRefs>
    <ds:schemaRef ds:uri="http://schemas.microsoft.com/sharepoint/events"/>
  </ds:schemaRefs>
</ds:datastoreItem>
</file>

<file path=customXml/itemProps5.xml><?xml version="1.0" encoding="utf-8"?>
<ds:datastoreItem xmlns:ds="http://schemas.openxmlformats.org/officeDocument/2006/customXml" ds:itemID="{B1CFFDE3-9E2E-4547-A53E-621F4695FA04}">
  <ds:schemaRefs>
    <ds:schemaRef ds:uri="http://schemas.microsoft.com/office/2006/metadata/customXsn"/>
  </ds:schemaRefs>
</ds:datastoreItem>
</file>

<file path=customXml/itemProps6.xml><?xml version="1.0" encoding="utf-8"?>
<ds:datastoreItem xmlns:ds="http://schemas.openxmlformats.org/officeDocument/2006/customXml" ds:itemID="{ED1E5A1E-B2E1-4260-B409-3F3D4C56427F}">
  <ds:schemaRefs>
    <ds:schemaRef ds:uri="http://purl.org/dc/dcmitype/"/>
    <ds:schemaRef ds:uri="http://schemas.microsoft.com/office/2006/documentManagement/types"/>
    <ds:schemaRef ds:uri="5858627f-d058-4b92-9b52-677b5fd7d454"/>
    <ds:schemaRef ds:uri="http://purl.org/dc/elements/1.1/"/>
    <ds:schemaRef ds:uri="ca283e0b-db31-4043-a2ef-b80661bf084a"/>
    <ds:schemaRef ds:uri="http://schemas.microsoft.com/office/infopath/2007/PartnerControls"/>
    <ds:schemaRef ds:uri="http://schemas.microsoft.com/sharepoint/v4"/>
    <ds:schemaRef ds:uri="http://schemas.microsoft.com/sharepoint/v3"/>
    <ds:schemaRef ds:uri="a438dd15-07ca-4cdc-82a3-f2206b92025e"/>
    <ds:schemaRef ds:uri="http://purl.org/dc/terms/"/>
    <ds:schemaRef ds:uri="http://schemas.microsoft.com/sharepoint.v3"/>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7727</TotalTime>
  <Words>1850</Words>
  <Application>Microsoft Office PowerPoint</Application>
  <PresentationFormat>On-screen Show (4:3)</PresentationFormat>
  <Paragraphs>213</Paragraphs>
  <Slides>21</Slides>
  <Notes>18</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Wingdings</vt:lpstr>
      <vt:lpstr>Office Theme</vt:lpstr>
      <vt:lpstr>PowerPoint Presentation</vt:lpstr>
      <vt:lpstr>Session Learning Objectives</vt:lpstr>
      <vt:lpstr>PowerPoint Presentation</vt:lpstr>
      <vt:lpstr>WASH situation in X country</vt:lpstr>
      <vt:lpstr>WASH response in X country</vt:lpstr>
      <vt:lpstr>WASH’s Impact on Nutrition</vt:lpstr>
      <vt:lpstr>Considerations for Integrating WASH and Nutrition</vt:lpstr>
      <vt:lpstr>Task: Nutrition and WASH</vt:lpstr>
      <vt:lpstr> Integration of WASH And Nutrition for Nutrition Outcomes </vt:lpstr>
      <vt:lpstr>Integration of WASH and Health for Nutrition Outcomes</vt:lpstr>
      <vt:lpstr> Waterborne diseases and Worm Infestation </vt:lpstr>
      <vt:lpstr>PowerPoint Presentation</vt:lpstr>
      <vt:lpstr>Vectorborne disease</vt:lpstr>
      <vt:lpstr>WASH Services At Health Facilities</vt:lpstr>
      <vt:lpstr>PowerPoint Presentation</vt:lpstr>
      <vt:lpstr>Integrated WASH and FSL Activities for Improved Nutrition Outcomes</vt:lpstr>
      <vt:lpstr>Integrated WASH and FSL Activities for Improved Nutrition Outcomes</vt:lpstr>
      <vt:lpstr>Monitoring and Evaluation</vt:lpstr>
      <vt:lpstr>Monitoring and Evaluation</vt:lpstr>
      <vt:lpstr>Take Home Messages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dc:creator>
  <cp:keywords>Intercluster; GNC</cp:keywords>
  <cp:lastModifiedBy>Diogo Loureiro Jurema</cp:lastModifiedBy>
  <cp:revision>444</cp:revision>
  <cp:lastPrinted>2019-03-06T16:38:29Z</cp:lastPrinted>
  <dcterms:created xsi:type="dcterms:W3CDTF">2018-02-05T15:07:06Z</dcterms:created>
  <dcterms:modified xsi:type="dcterms:W3CDTF">2019-10-17T12:18:42Z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166;#Intercluster|f2a967d3-0a03-4cb0-b647-e52cd91e99bb;#133;#GNC|82a4199d-9c93-4d57-833f-59195f986fba</vt:lpwstr>
  </property>
  <property fmtid="{D5CDD505-2E9C-101B-9397-08002B2CF9AE}" pid="5" name="Topic">
    <vt:lpwstr>10;#Nutrition Humanitarian Cluster, Coordination|414c5639-61e6-4b56-aaa5-511cdacc25c2;#146;#Nutrition emergency response|e7eac636-aa3d-4db8-92d9-399d6677a2bf;#148;#Nutrition preparedness and risk informed programming|4ab365b7-18be-48cf-a866-cdd5f63cb150;#81;#Nutrition - General|b1c25870-60a5-435f-9a83-ed5f1a11a008</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c9ddb26b-b86d-4d76-96ce-5ef9e23fed58</vt:lpwstr>
  </property>
</Properties>
</file>