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7"/>
    <p:sldMasterId id="2147483697" r:id="rId8"/>
    <p:sldMasterId id="2147483737" r:id="rId9"/>
  </p:sldMasterIdLst>
  <p:notesMasterIdLst>
    <p:notesMasterId r:id="rId21"/>
  </p:notesMasterIdLst>
  <p:handoutMasterIdLst>
    <p:handoutMasterId r:id="rId22"/>
  </p:handoutMasterIdLst>
  <p:sldIdLst>
    <p:sldId id="292" r:id="rId10"/>
    <p:sldId id="293" r:id="rId11"/>
    <p:sldId id="294" r:id="rId12"/>
    <p:sldId id="297" r:id="rId13"/>
    <p:sldId id="354" r:id="rId14"/>
    <p:sldId id="304" r:id="rId15"/>
    <p:sldId id="355" r:id="rId16"/>
    <p:sldId id="306" r:id="rId17"/>
    <p:sldId id="300" r:id="rId18"/>
    <p:sldId id="342" r:id="rId19"/>
    <p:sldId id="307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150"/>
    <a:srgbClr val="4A8DAA"/>
    <a:srgbClr val="808285"/>
    <a:srgbClr val="80C2DE"/>
    <a:srgbClr val="6BBEE1"/>
    <a:srgbClr val="87BDD5"/>
    <a:srgbClr val="82BBD4"/>
    <a:srgbClr val="94C5DA"/>
    <a:srgbClr val="7ECAEA"/>
    <a:srgbClr val="74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66B0B-4FD9-40ED-A86E-5E4AF12B54DF}" v="70" dt="2019-10-15T12:54:49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8982" autoAdjust="0"/>
  </p:normalViewPr>
  <p:slideViewPr>
    <p:cSldViewPr>
      <p:cViewPr varScale="1">
        <p:scale>
          <a:sx n="91" d="100"/>
          <a:sy n="91" d="100"/>
        </p:scale>
        <p:origin x="4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93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oureiro Jurema" userId="9dfde3f0-34dd-48c5-90ef-eaf27597f482" providerId="ADAL" clId="{0E266B0B-4FD9-40ED-A86E-5E4AF12B54DF}"/>
    <pc:docChg chg="undo custSel modSld modMainMaster">
      <pc:chgData name="Diogo Loureiro Jurema" userId="9dfde3f0-34dd-48c5-90ef-eaf27597f482" providerId="ADAL" clId="{0E266B0B-4FD9-40ED-A86E-5E4AF12B54DF}" dt="2019-10-15T12:54:49.508" v="69" actId="1036"/>
      <pc:docMkLst>
        <pc:docMk/>
      </pc:docMkLst>
      <pc:sldChg chg="delSp">
        <pc:chgData name="Diogo Loureiro Jurema" userId="9dfde3f0-34dd-48c5-90ef-eaf27597f482" providerId="ADAL" clId="{0E266B0B-4FD9-40ED-A86E-5E4AF12B54DF}" dt="2019-10-15T12:51:54.878" v="15" actId="478"/>
        <pc:sldMkLst>
          <pc:docMk/>
          <pc:sldMk cId="3235454326" sldId="292"/>
        </pc:sldMkLst>
        <pc:picChg chg="del">
          <ac:chgData name="Diogo Loureiro Jurema" userId="9dfde3f0-34dd-48c5-90ef-eaf27597f482" providerId="ADAL" clId="{0E266B0B-4FD9-40ED-A86E-5E4AF12B54DF}" dt="2019-10-15T12:51:54.878" v="15" actId="478"/>
          <ac:picMkLst>
            <pc:docMk/>
            <pc:sldMk cId="3235454326" sldId="292"/>
            <ac:picMk id="2" creationId="{00000000-0000-0000-0000-000000000000}"/>
          </ac:picMkLst>
        </pc:picChg>
      </pc:sldChg>
      <pc:sldChg chg="modSp">
        <pc:chgData name="Diogo Loureiro Jurema" userId="9dfde3f0-34dd-48c5-90ef-eaf27597f482" providerId="ADAL" clId="{0E266B0B-4FD9-40ED-A86E-5E4AF12B54DF}" dt="2019-10-15T12:54:49.508" v="69" actId="1036"/>
        <pc:sldMkLst>
          <pc:docMk/>
          <pc:sldMk cId="2416211102" sldId="300"/>
        </pc:sldMkLst>
        <pc:spChg chg="mod">
          <ac:chgData name="Diogo Loureiro Jurema" userId="9dfde3f0-34dd-48c5-90ef-eaf27597f482" providerId="ADAL" clId="{0E266B0B-4FD9-40ED-A86E-5E4AF12B54DF}" dt="2019-10-15T12:54:49.508" v="69" actId="1036"/>
          <ac:spMkLst>
            <pc:docMk/>
            <pc:sldMk cId="2416211102" sldId="300"/>
            <ac:spMk id="5" creationId="{6F4F818B-BB83-43A3-B129-A2489F0F083A}"/>
          </ac:spMkLst>
        </pc:spChg>
        <pc:spChg chg="mod">
          <ac:chgData name="Diogo Loureiro Jurema" userId="9dfde3f0-34dd-48c5-90ef-eaf27597f482" providerId="ADAL" clId="{0E266B0B-4FD9-40ED-A86E-5E4AF12B54DF}" dt="2019-10-15T12:54:49.508" v="69" actId="1036"/>
          <ac:spMkLst>
            <pc:docMk/>
            <pc:sldMk cId="2416211102" sldId="300"/>
            <ac:spMk id="27" creationId="{00000000-0000-0000-0000-000000000000}"/>
          </ac:spMkLst>
        </pc:spChg>
      </pc:sldChg>
      <pc:sldChg chg="modSp">
        <pc:chgData name="Diogo Loureiro Jurema" userId="9dfde3f0-34dd-48c5-90ef-eaf27597f482" providerId="ADAL" clId="{0E266B0B-4FD9-40ED-A86E-5E4AF12B54DF}" dt="2019-10-15T12:53:07.747" v="60" actId="1035"/>
        <pc:sldMkLst>
          <pc:docMk/>
          <pc:sldMk cId="1808485459" sldId="354"/>
        </pc:sldMkLst>
        <pc:picChg chg="mod modCrop">
          <ac:chgData name="Diogo Loureiro Jurema" userId="9dfde3f0-34dd-48c5-90ef-eaf27597f482" providerId="ADAL" clId="{0E266B0B-4FD9-40ED-A86E-5E4AF12B54DF}" dt="2019-10-15T12:53:07.747" v="60" actId="1035"/>
          <ac:picMkLst>
            <pc:docMk/>
            <pc:sldMk cId="1808485459" sldId="354"/>
            <ac:picMk id="4" creationId="{D7E45CAB-DD13-45B9-A1B4-6E1DBDCB68A6}"/>
          </ac:picMkLst>
        </pc:picChg>
        <pc:picChg chg="mod modCrop">
          <ac:chgData name="Diogo Loureiro Jurema" userId="9dfde3f0-34dd-48c5-90ef-eaf27597f482" providerId="ADAL" clId="{0E266B0B-4FD9-40ED-A86E-5E4AF12B54DF}" dt="2019-10-15T12:53:07.747" v="60" actId="1035"/>
          <ac:picMkLst>
            <pc:docMk/>
            <pc:sldMk cId="1808485459" sldId="354"/>
            <ac:picMk id="5" creationId="{BC6E2802-D02B-41A5-A229-0AA9B3CB47F0}"/>
          </ac:picMkLst>
        </pc:picChg>
      </pc:sldChg>
      <pc:sldChg chg="modSp">
        <pc:chgData name="Diogo Loureiro Jurema" userId="9dfde3f0-34dd-48c5-90ef-eaf27597f482" providerId="ADAL" clId="{0E266B0B-4FD9-40ED-A86E-5E4AF12B54DF}" dt="2019-10-15T12:53:25.496" v="61" actId="404"/>
        <pc:sldMkLst>
          <pc:docMk/>
          <pc:sldMk cId="1276102415" sldId="355"/>
        </pc:sldMkLst>
        <pc:spChg chg="mod">
          <ac:chgData name="Diogo Loureiro Jurema" userId="9dfde3f0-34dd-48c5-90ef-eaf27597f482" providerId="ADAL" clId="{0E266B0B-4FD9-40ED-A86E-5E4AF12B54DF}" dt="2019-10-15T12:53:25.496" v="61" actId="404"/>
          <ac:spMkLst>
            <pc:docMk/>
            <pc:sldMk cId="1276102415" sldId="355"/>
            <ac:spMk id="4" creationId="{00000000-0000-0000-0000-000000000000}"/>
          </ac:spMkLst>
        </pc:spChg>
        <pc:spChg chg="mod">
          <ac:chgData name="Diogo Loureiro Jurema" userId="9dfde3f0-34dd-48c5-90ef-eaf27597f482" providerId="ADAL" clId="{0E266B0B-4FD9-40ED-A86E-5E4AF12B54DF}" dt="2019-10-15T12:53:25.496" v="61" actId="404"/>
          <ac:spMkLst>
            <pc:docMk/>
            <pc:sldMk cId="1276102415" sldId="355"/>
            <ac:spMk id="7" creationId="{098328EE-9D22-480E-9398-AB39EA2C264E}"/>
          </ac:spMkLst>
        </pc:spChg>
      </pc:sldChg>
      <pc:sldMasterChg chg="addSp delSp modSp modSldLayout">
        <pc:chgData name="Diogo Loureiro Jurema" userId="9dfde3f0-34dd-48c5-90ef-eaf27597f482" providerId="ADAL" clId="{0E266B0B-4FD9-40ED-A86E-5E4AF12B54DF}" dt="2019-10-15T12:50:42.552" v="4" actId="478"/>
        <pc:sldMasterMkLst>
          <pc:docMk/>
          <pc:sldMasterMk cId="1306906554" sldId="2147483678"/>
        </pc:sldMasterMkLst>
        <pc:spChg chg="del">
          <ac:chgData name="Diogo Loureiro Jurema" userId="9dfde3f0-34dd-48c5-90ef-eaf27597f482" providerId="ADAL" clId="{0E266B0B-4FD9-40ED-A86E-5E4AF12B54DF}" dt="2019-10-15T12:50:19.706" v="0" actId="478"/>
          <ac:spMkLst>
            <pc:docMk/>
            <pc:sldMasterMk cId="1306906554" sldId="2147483678"/>
            <ac:spMk id="4" creationId="{00000000-0000-0000-0000-000000000000}"/>
          </ac:spMkLst>
        </pc:spChg>
        <pc:picChg chg="add mod">
          <ac:chgData name="Diogo Loureiro Jurema" userId="9dfde3f0-34dd-48c5-90ef-eaf27597f482" providerId="ADAL" clId="{0E266B0B-4FD9-40ED-A86E-5E4AF12B54DF}" dt="2019-10-15T12:50:29.278" v="2" actId="1076"/>
          <ac:picMkLst>
            <pc:docMk/>
            <pc:sldMasterMk cId="1306906554" sldId="2147483678"/>
            <ac:picMk id="7" creationId="{E59E25DF-3911-4E65-9008-AF3701B9FED2}"/>
          </ac:picMkLst>
        </pc:picChg>
        <pc:sldLayoutChg chg="delSp">
          <pc:chgData name="Diogo Loureiro Jurema" userId="9dfde3f0-34dd-48c5-90ef-eaf27597f482" providerId="ADAL" clId="{0E266B0B-4FD9-40ED-A86E-5E4AF12B54DF}" dt="2019-10-15T12:50:42.552" v="4" actId="478"/>
          <pc:sldLayoutMkLst>
            <pc:docMk/>
            <pc:sldMasterMk cId="1306906554" sldId="2147483678"/>
            <pc:sldLayoutMk cId="3643807149" sldId="2147483682"/>
          </pc:sldLayoutMkLst>
          <pc:spChg chg="del">
            <ac:chgData name="Diogo Loureiro Jurema" userId="9dfde3f0-34dd-48c5-90ef-eaf27597f482" providerId="ADAL" clId="{0E266B0B-4FD9-40ED-A86E-5E4AF12B54DF}" dt="2019-10-15T12:50:42.552" v="4" actId="478"/>
            <ac:spMkLst>
              <pc:docMk/>
              <pc:sldMasterMk cId="1306906554" sldId="2147483678"/>
              <pc:sldLayoutMk cId="3643807149" sldId="2147483682"/>
              <ac:spMk id="4" creationId="{00000000-0000-0000-0000-000000000000}"/>
            </ac:spMkLst>
          </pc:spChg>
          <pc:picChg chg="del">
            <ac:chgData name="Diogo Loureiro Jurema" userId="9dfde3f0-34dd-48c5-90ef-eaf27597f482" providerId="ADAL" clId="{0E266B0B-4FD9-40ED-A86E-5E4AF12B54DF}" dt="2019-10-15T12:50:40.655" v="3" actId="478"/>
            <ac:picMkLst>
              <pc:docMk/>
              <pc:sldMasterMk cId="1306906554" sldId="2147483678"/>
              <pc:sldLayoutMk cId="3643807149" sldId="2147483682"/>
              <ac:picMk id="7" creationId="{00000000-0000-0000-0000-000000000000}"/>
            </ac:picMkLst>
          </pc:picChg>
        </pc:sldLayoutChg>
      </pc:sldMasterChg>
      <pc:sldMasterChg chg="addSp delSp modSp modSldLayout">
        <pc:chgData name="Diogo Loureiro Jurema" userId="9dfde3f0-34dd-48c5-90ef-eaf27597f482" providerId="ADAL" clId="{0E266B0B-4FD9-40ED-A86E-5E4AF12B54DF}" dt="2019-10-15T12:51:14.008" v="9" actId="478"/>
        <pc:sldMasterMkLst>
          <pc:docMk/>
          <pc:sldMasterMk cId="4273246688" sldId="2147483697"/>
        </pc:sldMasterMkLst>
        <pc:spChg chg="del">
          <ac:chgData name="Diogo Loureiro Jurema" userId="9dfde3f0-34dd-48c5-90ef-eaf27597f482" providerId="ADAL" clId="{0E266B0B-4FD9-40ED-A86E-5E4AF12B54DF}" dt="2019-10-15T12:50:51.606" v="5" actId="478"/>
          <ac:spMkLst>
            <pc:docMk/>
            <pc:sldMasterMk cId="4273246688" sldId="2147483697"/>
            <ac:spMk id="4" creationId="{00000000-0000-0000-0000-000000000000}"/>
          </ac:spMkLst>
        </pc:spChg>
        <pc:picChg chg="add mod">
          <ac:chgData name="Diogo Loureiro Jurema" userId="9dfde3f0-34dd-48c5-90ef-eaf27597f482" providerId="ADAL" clId="{0E266B0B-4FD9-40ED-A86E-5E4AF12B54DF}" dt="2019-10-15T12:50:57.597" v="7" actId="1076"/>
          <ac:picMkLst>
            <pc:docMk/>
            <pc:sldMasterMk cId="4273246688" sldId="2147483697"/>
            <ac:picMk id="7" creationId="{5AC6FE27-97C2-49D5-82A2-0D378DD96E0A}"/>
          </ac:picMkLst>
        </pc:picChg>
        <pc:sldLayoutChg chg="delSp">
          <pc:chgData name="Diogo Loureiro Jurema" userId="9dfde3f0-34dd-48c5-90ef-eaf27597f482" providerId="ADAL" clId="{0E266B0B-4FD9-40ED-A86E-5E4AF12B54DF}" dt="2019-10-15T12:51:14.008" v="9" actId="478"/>
          <pc:sldLayoutMkLst>
            <pc:docMk/>
            <pc:sldMasterMk cId="4273246688" sldId="2147483697"/>
            <pc:sldLayoutMk cId="3279343276" sldId="2147483701"/>
          </pc:sldLayoutMkLst>
          <pc:spChg chg="del">
            <ac:chgData name="Diogo Loureiro Jurema" userId="9dfde3f0-34dd-48c5-90ef-eaf27597f482" providerId="ADAL" clId="{0E266B0B-4FD9-40ED-A86E-5E4AF12B54DF}" dt="2019-10-15T12:51:14.008" v="9" actId="478"/>
            <ac:spMkLst>
              <pc:docMk/>
              <pc:sldMasterMk cId="4273246688" sldId="2147483697"/>
              <pc:sldLayoutMk cId="3279343276" sldId="2147483701"/>
              <ac:spMk id="4" creationId="{00000000-0000-0000-0000-000000000000}"/>
            </ac:spMkLst>
          </pc:spChg>
          <pc:picChg chg="del">
            <ac:chgData name="Diogo Loureiro Jurema" userId="9dfde3f0-34dd-48c5-90ef-eaf27597f482" providerId="ADAL" clId="{0E266B0B-4FD9-40ED-A86E-5E4AF12B54DF}" dt="2019-10-15T12:51:11.665" v="8" actId="478"/>
            <ac:picMkLst>
              <pc:docMk/>
              <pc:sldMasterMk cId="4273246688" sldId="2147483697"/>
              <pc:sldLayoutMk cId="3279343276" sldId="2147483701"/>
              <ac:picMk id="7" creationId="{00000000-0000-0000-0000-000000000000}"/>
            </ac:picMkLst>
          </pc:picChg>
        </pc:sldLayoutChg>
      </pc:sldMasterChg>
      <pc:sldMasterChg chg="addSp delSp modSp modSldLayout">
        <pc:chgData name="Diogo Loureiro Jurema" userId="9dfde3f0-34dd-48c5-90ef-eaf27597f482" providerId="ADAL" clId="{0E266B0B-4FD9-40ED-A86E-5E4AF12B54DF}" dt="2019-10-15T12:51:39.889" v="14" actId="478"/>
        <pc:sldMasterMkLst>
          <pc:docMk/>
          <pc:sldMasterMk cId="4147099069" sldId="2147483737"/>
        </pc:sldMasterMkLst>
        <pc:spChg chg="del">
          <ac:chgData name="Diogo Loureiro Jurema" userId="9dfde3f0-34dd-48c5-90ef-eaf27597f482" providerId="ADAL" clId="{0E266B0B-4FD9-40ED-A86E-5E4AF12B54DF}" dt="2019-10-15T12:51:23.147" v="10" actId="478"/>
          <ac:spMkLst>
            <pc:docMk/>
            <pc:sldMasterMk cId="4147099069" sldId="2147483737"/>
            <ac:spMk id="4" creationId="{00000000-0000-0000-0000-000000000000}"/>
          </ac:spMkLst>
        </pc:spChg>
        <pc:picChg chg="add mod">
          <ac:chgData name="Diogo Loureiro Jurema" userId="9dfde3f0-34dd-48c5-90ef-eaf27597f482" providerId="ADAL" clId="{0E266B0B-4FD9-40ED-A86E-5E4AF12B54DF}" dt="2019-10-15T12:51:32.837" v="12" actId="1076"/>
          <ac:picMkLst>
            <pc:docMk/>
            <pc:sldMasterMk cId="4147099069" sldId="2147483737"/>
            <ac:picMk id="7" creationId="{F4CE6882-6F81-4B70-9541-8FFDFFB3A94A}"/>
          </ac:picMkLst>
        </pc:picChg>
        <pc:sldLayoutChg chg="delSp">
          <pc:chgData name="Diogo Loureiro Jurema" userId="9dfde3f0-34dd-48c5-90ef-eaf27597f482" providerId="ADAL" clId="{0E266B0B-4FD9-40ED-A86E-5E4AF12B54DF}" dt="2019-10-15T12:51:39.889" v="14" actId="478"/>
          <pc:sldLayoutMkLst>
            <pc:docMk/>
            <pc:sldMasterMk cId="4147099069" sldId="2147483737"/>
            <pc:sldLayoutMk cId="4276394037" sldId="2147483741"/>
          </pc:sldLayoutMkLst>
          <pc:spChg chg="del">
            <ac:chgData name="Diogo Loureiro Jurema" userId="9dfde3f0-34dd-48c5-90ef-eaf27597f482" providerId="ADAL" clId="{0E266B0B-4FD9-40ED-A86E-5E4AF12B54DF}" dt="2019-10-15T12:51:39.889" v="14" actId="478"/>
            <ac:spMkLst>
              <pc:docMk/>
              <pc:sldMasterMk cId="4147099069" sldId="2147483737"/>
              <pc:sldLayoutMk cId="4276394037" sldId="2147483741"/>
              <ac:spMk id="4" creationId="{00000000-0000-0000-0000-000000000000}"/>
            </ac:spMkLst>
          </pc:spChg>
          <pc:picChg chg="del">
            <ac:chgData name="Diogo Loureiro Jurema" userId="9dfde3f0-34dd-48c5-90ef-eaf27597f482" providerId="ADAL" clId="{0E266B0B-4FD9-40ED-A86E-5E4AF12B54DF}" dt="2019-10-15T12:51:37.665" v="13" actId="478"/>
            <ac:picMkLst>
              <pc:docMk/>
              <pc:sldMasterMk cId="4147099069" sldId="2147483737"/>
              <pc:sldLayoutMk cId="4276394037" sldId="2147483741"/>
              <ac:picMk id="7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10/15/2019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2FD4F01C-CF8E-4F18-BBC9-5DD0A0FC2AE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22962DCC-0CC5-44F4-B85C-4B53F16F8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DA804B-F077-784E-A4AA-D058A85DBF6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3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Phase I and II are supported by the MIRA methodology</a:t>
            </a:r>
          </a:p>
          <a:p>
            <a:r>
              <a:rPr lang="en-GB" dirty="0"/>
              <a:t>Phases III and IV are supported by Cluster-specific assessment methodologies</a:t>
            </a:r>
          </a:p>
          <a:p>
            <a:endParaRPr lang="fr-FR" dirty="0"/>
          </a:p>
          <a:p>
            <a:r>
              <a:rPr lang="fr-FR" dirty="0"/>
              <a:t>If </a:t>
            </a:r>
            <a:r>
              <a:rPr lang="fr-FR" dirty="0" err="1"/>
              <a:t>some</a:t>
            </a:r>
            <a:r>
              <a:rPr lang="fr-FR" dirty="0"/>
              <a:t> of the outputs are </a:t>
            </a:r>
            <a:r>
              <a:rPr lang="fr-FR" dirty="0" err="1"/>
              <a:t>unknown</a:t>
            </a:r>
            <a:r>
              <a:rPr lang="fr-FR" dirty="0"/>
              <a:t> by the audience, the </a:t>
            </a:r>
            <a:r>
              <a:rPr lang="fr-FR" dirty="0" err="1"/>
              <a:t>facilitator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opt</a:t>
            </a:r>
            <a:r>
              <a:rPr lang="fr-FR" dirty="0"/>
              <a:t> for </a:t>
            </a:r>
            <a:r>
              <a:rPr lang="fr-FR" dirty="0" err="1"/>
              <a:t>extending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session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slides </a:t>
            </a:r>
            <a:r>
              <a:rPr lang="fr-FR" baseline="0" dirty="0" err="1"/>
              <a:t>added</a:t>
            </a:r>
            <a:r>
              <a:rPr lang="fr-FR" baseline="0" dirty="0"/>
              <a:t> </a:t>
            </a:r>
            <a:r>
              <a:rPr lang="fr-FR" baseline="0" dirty="0" err="1"/>
              <a:t>after</a:t>
            </a:r>
            <a:r>
              <a:rPr lang="fr-FR" baseline="0" dirty="0"/>
              <a:t> the key messages.</a:t>
            </a:r>
            <a:endParaRPr lang="fr-F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5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05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4EA6-8D2F-3440-9961-544093AD5BCA}" type="slidenum">
              <a:rPr lang="en-GB"/>
              <a:pPr/>
              <a:t>8</a:t>
            </a:fld>
            <a:endParaRPr lang="en-GB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xfrm>
            <a:off x="1311029" y="3841788"/>
            <a:ext cx="7210651" cy="3639588"/>
          </a:xfrm>
          <a:noFill/>
          <a:ln/>
        </p:spPr>
        <p:txBody>
          <a:bodyPr lIns="105205" tIns="52603" rIns="105205" bIns="52603"/>
          <a:lstStyle/>
          <a:p>
            <a:pPr eaLnBrk="1" hangingPunct="1"/>
            <a:endParaRPr lang="en-US" baseline="0" dirty="0"/>
          </a:p>
        </p:txBody>
      </p:sp>
      <p:sp>
        <p:nvSpPr>
          <p:cNvPr id="31749" name="Footer Placeholder 3"/>
          <p:cNvSpPr txBox="1">
            <a:spLocks noGrp="1"/>
          </p:cNvSpPr>
          <p:nvPr/>
        </p:nvSpPr>
        <p:spPr bwMode="auto">
          <a:xfrm>
            <a:off x="1" y="7683574"/>
            <a:ext cx="4260839" cy="40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205" tIns="52603" rIns="105205" bIns="52603" anchor="b">
            <a:prstTxWarp prst="textNoShape">
              <a:avLst/>
            </a:prstTxWarp>
          </a:bodyPr>
          <a:lstStyle/>
          <a:p>
            <a:pPr eaLnBrk="0" hangingPunct="0"/>
            <a:r>
              <a:rPr lang="en-US" sz="1500">
                <a:latin typeface="Times New Roman" charset="0"/>
                <a:ea typeface="MS PGothic" pitchFamily="34" charset="-128"/>
                <a:cs typeface="MS PGothic" pitchFamily="34" charset="-128"/>
              </a:rPr>
              <a:t>3.1 - Assessments.ppt</a:t>
            </a:r>
          </a:p>
        </p:txBody>
      </p:sp>
      <p:sp>
        <p:nvSpPr>
          <p:cNvPr id="31750" name="Slide Number Placeholder 4"/>
          <p:cNvSpPr txBox="1">
            <a:spLocks noGrp="1"/>
          </p:cNvSpPr>
          <p:nvPr/>
        </p:nvSpPr>
        <p:spPr bwMode="auto">
          <a:xfrm>
            <a:off x="5571867" y="7683574"/>
            <a:ext cx="4260839" cy="40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205" tIns="52603" rIns="105205" bIns="52603" anchor="b">
            <a:prstTxWarp prst="textNoShape">
              <a:avLst/>
            </a:prstTxWarp>
          </a:bodyPr>
          <a:lstStyle/>
          <a:p>
            <a:pPr algn="r" eaLnBrk="0" hangingPunct="0"/>
            <a:fld id="{340B9BE0-8768-2B41-9732-8526A140F6DF}" type="slidenum">
              <a:rPr lang="en-US" sz="1500">
                <a:latin typeface="Times New Roman" charset="0"/>
                <a:ea typeface="MS PGothic" pitchFamily="34" charset="-128"/>
                <a:cs typeface="MS PGothic" pitchFamily="34" charset="-128"/>
              </a:rPr>
              <a:pPr algn="r" eaLnBrk="0" hangingPunct="0"/>
              <a:t>8</a:t>
            </a:fld>
            <a:endParaRPr lang="en-US" sz="1500"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48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6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CEC27-6CD1-BB4A-81A3-1DB41BA1D74C}" type="slidenum">
              <a:rPr lang="en-GB"/>
              <a:pPr/>
              <a:t>11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18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noFill/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55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23435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66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4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7407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0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87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87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53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386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468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517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>
                <a:latin typeface="Calibri"/>
              </a:rPr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2817199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147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noFill/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599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297163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974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94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08054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2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448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644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583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171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52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547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>
                <a:latin typeface="Calibri"/>
              </a:rPr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3107822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9E25DF-3911-4E65-9008-AF3701B9FED2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9374"/>
            <a:ext cx="101917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6FE27-97C2-49D5-82A2-0D378DD96E0A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7365"/>
            <a:ext cx="101917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E6882-6F81-4B70-9541-8FFDFFB3A94A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62700"/>
            <a:ext cx="101917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2.3 Needs Assessment and Analysis</a:t>
            </a:r>
          </a:p>
        </p:txBody>
      </p:sp>
    </p:spTree>
    <p:extLst>
      <p:ext uri="{BB962C8B-B14F-4D97-AF65-F5344CB8AC3E}">
        <p14:creationId xmlns:p14="http://schemas.microsoft.com/office/powerpoint/2010/main" val="323545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68760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AU" sz="2000" dirty="0">
                <a:latin typeface="Calibri"/>
                <a:cs typeface="Calibri"/>
              </a:rPr>
              <a:t>ALWAYS opportunities to engage with affected communities in the assessment process, regardless of the crisis type</a:t>
            </a:r>
          </a:p>
          <a:p>
            <a:pPr marL="285750" indent="-285750">
              <a:buFont typeface="Wingdings" charset="2"/>
              <a:buChar char="Ø"/>
            </a:pPr>
            <a:r>
              <a:rPr lang="en-AU" sz="2000" dirty="0">
                <a:latin typeface="Calibri"/>
                <a:cs typeface="Calibri"/>
              </a:rPr>
              <a:t>In the early stages of a crisis, it may be difficult to organise and get access to affected communities, so clusters may have to rely on partial information from:</a:t>
            </a:r>
          </a:p>
          <a:p>
            <a:pPr marL="742950" lvl="1" indent="-285750">
              <a:buFont typeface="Arial"/>
              <a:buChar char="•"/>
            </a:pPr>
            <a:r>
              <a:rPr lang="en-AU" sz="2000" dirty="0">
                <a:latin typeface="Calibri"/>
                <a:cs typeface="Calibri"/>
              </a:rPr>
              <a:t>Key informant interviews </a:t>
            </a:r>
            <a:r>
              <a:rPr lang="mr-IN" sz="2000" dirty="0">
                <a:latin typeface="Calibri"/>
                <a:cs typeface="Calibri"/>
              </a:rPr>
              <a:t>–</a:t>
            </a:r>
            <a:r>
              <a:rPr lang="en-AU" sz="2000" dirty="0">
                <a:latin typeface="Calibri"/>
                <a:cs typeface="Calibri"/>
              </a:rPr>
              <a:t> local experts, community leaders, community members</a:t>
            </a:r>
          </a:p>
          <a:p>
            <a:pPr marL="742950" lvl="1" indent="-285750">
              <a:buFont typeface="Arial"/>
              <a:buChar char="•"/>
            </a:pPr>
            <a:r>
              <a:rPr lang="en-AU" sz="2000" dirty="0">
                <a:latin typeface="Calibri"/>
                <a:cs typeface="Calibri"/>
              </a:rPr>
              <a:t>Community meetings, focus group sessions, HH or KAPS surveys</a:t>
            </a:r>
          </a:p>
          <a:p>
            <a:pPr marL="742950" lvl="1" indent="-285750">
              <a:buFont typeface="Arial"/>
              <a:buChar char="•"/>
            </a:pPr>
            <a:r>
              <a:rPr lang="en-AU" sz="2000" dirty="0">
                <a:latin typeface="Calibri"/>
                <a:cs typeface="Calibri"/>
              </a:rPr>
              <a:t>Direct observation in the field</a:t>
            </a:r>
          </a:p>
          <a:p>
            <a:pPr marL="285750" indent="-285750">
              <a:buFont typeface="Wingdings" charset="2"/>
              <a:buChar char="Ø"/>
            </a:pPr>
            <a:r>
              <a:rPr lang="en-AU" sz="2000" dirty="0">
                <a:latin typeface="Calibri"/>
                <a:cs typeface="Calibri"/>
              </a:rPr>
              <a:t>Over time, clusters should attempt to improve the quality of assessments through more thorough engagement with communities</a:t>
            </a:r>
          </a:p>
          <a:p>
            <a:pPr marL="285750" indent="-285750">
              <a:buFont typeface="Wingdings" charset="2"/>
              <a:buChar char="Ø"/>
            </a:pPr>
            <a:r>
              <a:rPr lang="en-AU" sz="2000" dirty="0">
                <a:latin typeface="Calibri"/>
                <a:cs typeface="Calibri"/>
              </a:rPr>
              <a:t>Also consider ways to check and validate the results of assessments </a:t>
            </a:r>
            <a:r>
              <a:rPr lang="mr-IN" sz="2000" dirty="0">
                <a:latin typeface="Calibri"/>
                <a:cs typeface="Calibri"/>
              </a:rPr>
              <a:t>–</a:t>
            </a:r>
            <a:r>
              <a:rPr lang="en-AU" sz="2000" dirty="0">
                <a:latin typeface="Calibri"/>
                <a:cs typeface="Calibri"/>
              </a:rPr>
              <a:t> do they match the expressed needs and priorities of different groups of the population?</a:t>
            </a:r>
          </a:p>
          <a:p>
            <a:pPr marL="285750" indent="-285750">
              <a:buFont typeface="Wingdings" charset="2"/>
              <a:buChar char="Ø"/>
            </a:pPr>
            <a:r>
              <a:rPr lang="en-AU" sz="2000" dirty="0">
                <a:latin typeface="Calibri"/>
                <a:cs typeface="Calibri"/>
              </a:rPr>
              <a:t>Use joint approaches whenever possible to avoid burdens on communities</a:t>
            </a:r>
            <a:endParaRPr lang="en-AU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AU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AU" dirty="0">
              <a:latin typeface="Calibri"/>
              <a:cs typeface="Calibri"/>
            </a:endParaRPr>
          </a:p>
          <a:p>
            <a:endParaRPr lang="en-AU" dirty="0">
              <a:latin typeface="Calibri"/>
              <a:cs typeface="Calibri"/>
            </a:endParaRPr>
          </a:p>
          <a:p>
            <a:endParaRPr lang="en-AU" dirty="0"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/>
              <a:t>Assessment/Analysis &amp; AAP</a:t>
            </a:r>
          </a:p>
        </p:txBody>
      </p:sp>
    </p:spTree>
    <p:extLst>
      <p:ext uri="{BB962C8B-B14F-4D97-AF65-F5344CB8AC3E}">
        <p14:creationId xmlns:p14="http://schemas.microsoft.com/office/powerpoint/2010/main" val="172842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268760"/>
            <a:ext cx="8640960" cy="5445224"/>
          </a:xfrm>
        </p:spPr>
        <p:txBody>
          <a:bodyPr>
            <a:noAutofit/>
          </a:bodyPr>
          <a:lstStyle/>
          <a:p>
            <a:r>
              <a:rPr lang="en-GB" sz="2800" dirty="0"/>
              <a:t>Needs Assessments and Analysis are a critical foundation for cluster response, planning, delivering and monitoring of the context.</a:t>
            </a:r>
          </a:p>
          <a:p>
            <a:r>
              <a:rPr lang="en-GB" sz="2800" dirty="0"/>
              <a:t>The assessment framework helps to define information needs, timing, methodologies, tools.</a:t>
            </a:r>
          </a:p>
          <a:p>
            <a:r>
              <a:rPr lang="en-GB" sz="2800" dirty="0"/>
              <a:t>The NCC needs to facilitate the process and promote</a:t>
            </a:r>
            <a:r>
              <a:rPr lang="fr-CH" sz="2800" dirty="0"/>
              <a:t> </a:t>
            </a:r>
            <a:r>
              <a:rPr lang="en-GB" sz="2800" dirty="0"/>
              <a:t> joint approaches to data collection and analysis</a:t>
            </a:r>
          </a:p>
          <a:p>
            <a:r>
              <a:rPr lang="en-GB" sz="2800" dirty="0"/>
              <a:t>This helps increase efficiency and improve quality of the analysis.</a:t>
            </a:r>
          </a:p>
          <a:p>
            <a:r>
              <a:rPr lang="en-GB" sz="2800" dirty="0"/>
              <a:t>Engagement with communities can help improve the quality and validity of assessment findings.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213002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2</a:t>
            </a:fld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479699"/>
            <a:ext cx="8435280" cy="4876651"/>
          </a:xfrm>
        </p:spPr>
        <p:txBody>
          <a:bodyPr>
            <a:normAutofit fontScale="85000" lnSpcReduction="10000"/>
          </a:bodyPr>
          <a:lstStyle/>
          <a:p>
            <a:pPr lvl="0" fontAlgn="base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CA" dirty="0"/>
              <a:t>Describe the importance of needs assessment and analysis within the Humanitarian Programme Cycle.</a:t>
            </a:r>
            <a:endParaRPr lang="en-GB" dirty="0"/>
          </a:p>
          <a:p>
            <a:pPr lvl="0" fontAlgn="base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dirty="0"/>
              <a:t>Contrast between Needs Assessment Framework phases in sudden onset and protracted emergency contexts.</a:t>
            </a:r>
          </a:p>
          <a:p>
            <a:pPr lvl="0" fontAlgn="base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dirty="0"/>
              <a:t>Identify the roles, responsibilities and accountabilities of partners across the assessment phases.</a:t>
            </a:r>
            <a:r>
              <a:rPr lang="en-CA" dirty="0"/>
              <a:t> </a:t>
            </a:r>
            <a:endParaRPr lang="en-GB" dirty="0"/>
          </a:p>
          <a:p>
            <a:pPr lvl="0" fontAlgn="base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CA" dirty="0"/>
              <a:t>Describe how the nutrition cluster partners and other clusters can work together to maximise the efficiency of assessment and analysis.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0470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77181" y="1340768"/>
            <a:ext cx="6707187" cy="5000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3</a:t>
            </a:fld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4932040" y="2276872"/>
            <a:ext cx="1136537" cy="875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/>
              <a:t>Humanitarian Programme Cycle</a:t>
            </a:r>
          </a:p>
        </p:txBody>
      </p:sp>
    </p:spTree>
    <p:extLst>
      <p:ext uri="{BB962C8B-B14F-4D97-AF65-F5344CB8AC3E}">
        <p14:creationId xmlns:p14="http://schemas.microsoft.com/office/powerpoint/2010/main" val="4111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38672" r="12042" b="30469"/>
          <a:stretch/>
        </p:blipFill>
        <p:spPr bwMode="auto">
          <a:xfrm>
            <a:off x="-108520" y="1700808"/>
            <a:ext cx="9121705" cy="20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img.static.reliefweb.int/sites/reliefweb.int/files/styles/attachment-small/public/resources-pdf-previews/240741-2015%20Regional%20HNO%20Final%202014Dec17.png?itok=lw9NQy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689">
            <a:off x="1389893" y="3706795"/>
            <a:ext cx="1800200" cy="2547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static.reliefweb.int/sites/reliefweb.int/files/styles/attachment-small/public/resources-pdf-previews/224276-Afghanistan%20HRP%202015%20HNO%20Final%2023Nov2014%20(1).png?itok=a4aKH7V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996">
            <a:off x="3093972" y="3735270"/>
            <a:ext cx="1803222" cy="2551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static.reliefweb.int/sites/reliefweb.int/files/styles/attachment-small/public/resources-pdf-previews/231171-Somalia%202015%20Humanitarian%20Needs%20Overview%20-%20FINAL.png?itok=VIpBzg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394">
            <a:off x="4952796" y="3768374"/>
            <a:ext cx="1832005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static.reliefweb.int/sites/reliefweb.int/files/styles/attachment-large/public/resources-pdf-previews/406736-2015_iraq_humanitarian_needs_overview_0.png?itok=_WtYxAD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352">
            <a:off x="6883839" y="3885001"/>
            <a:ext cx="1569763" cy="221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Coordinated Assessment </a:t>
            </a:r>
          </a:p>
          <a:p>
            <a:r>
              <a:rPr lang="en-AU" sz="4000" b="1" dirty="0"/>
              <a:t>Framework &amp; Phases</a:t>
            </a:r>
          </a:p>
        </p:txBody>
      </p:sp>
    </p:spTree>
    <p:extLst>
      <p:ext uri="{BB962C8B-B14F-4D97-AF65-F5344CB8AC3E}">
        <p14:creationId xmlns:p14="http://schemas.microsoft.com/office/powerpoint/2010/main" val="21084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-2231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Aperçu des besoins humanitaires (HNO)</a:t>
            </a:r>
          </a:p>
          <a:p>
            <a:r>
              <a:rPr lang="fr-FR" sz="3000" b="1" i="1" dirty="0"/>
              <a:t>(Urgences Prolongées)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45CAB-DD13-45B9-A1B4-6E1DBDCB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5" b="4278"/>
          <a:stretch/>
        </p:blipFill>
        <p:spPr>
          <a:xfrm>
            <a:off x="692194" y="1178767"/>
            <a:ext cx="8056270" cy="2641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E2802-D02B-41A5-A229-0AA9B3CB4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7" b="6349"/>
          <a:stretch/>
        </p:blipFill>
        <p:spPr>
          <a:xfrm>
            <a:off x="722397" y="4112840"/>
            <a:ext cx="7999245" cy="21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294888"/>
            <a:ext cx="62826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Part I: Summary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Humanitarian needs and key figures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Impact of the crisis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Breakdown of People in Need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Severity of need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Part II: Needs overviews by sector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Needs overviews by sector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Information gaps and assessment planning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7112" t="19526" r="69562" b="36095"/>
          <a:stretch/>
        </p:blipFill>
        <p:spPr bwMode="auto">
          <a:xfrm>
            <a:off x="6948264" y="1916832"/>
            <a:ext cx="702078" cy="3834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5613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/>
              <a:t>HNO Structure</a:t>
            </a:r>
          </a:p>
        </p:txBody>
      </p:sp>
    </p:spTree>
    <p:extLst>
      <p:ext uri="{BB962C8B-B14F-4D97-AF65-F5344CB8AC3E}">
        <p14:creationId xmlns:p14="http://schemas.microsoft.com/office/powerpoint/2010/main" val="28329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340768"/>
            <a:ext cx="42484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/>
              <a:t>Nutrition Causal Analysis (NCA):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Prevalence and severity of wasting and/or stunting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Prevalence of key risk factors for under-nutrition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Causal “pathways of under-nutrition” 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Changes over time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Links from causal pathways to under-nutrition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Recommendations</a:t>
            </a:r>
            <a:endParaRPr lang="en-US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/>
              <a:t>Inter-Sectoral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328EE-9D22-480E-9398-AB39EA2C264E}"/>
              </a:ext>
            </a:extLst>
          </p:cNvPr>
          <p:cNvSpPr/>
          <p:nvPr/>
        </p:nvSpPr>
        <p:spPr>
          <a:xfrm>
            <a:off x="4788024" y="1340768"/>
            <a:ext cx="3744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/>
              <a:t>Integrated Phase Classification (IPC):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IPC Acute Food Insecurity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sz="2000" dirty="0"/>
              <a:t>IPC Acute Food Insecurity and Acute Malnutrition</a:t>
            </a:r>
            <a:endParaRPr lang="en-AU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8A9042-6859-4D17-BC08-38FB4FB7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925355"/>
            <a:ext cx="2661286" cy="26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3200" b="1" dirty="0"/>
              <a:t>Exercise:  Roles and Responsibilities of the Sub-national Cluster in Needs Assessment and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6B061-FF69-4903-BB9D-B43E2CFA9887}"/>
              </a:ext>
            </a:extLst>
          </p:cNvPr>
          <p:cNvSpPr/>
          <p:nvPr/>
        </p:nvSpPr>
        <p:spPr>
          <a:xfrm>
            <a:off x="32252" y="325435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</a:p>
          <a:p>
            <a:pPr>
              <a:tabLst>
                <a:tab pos="457200" algn="l"/>
              </a:tabLst>
            </a:pPr>
            <a:r>
              <a:rPr lang="en-GB" sz="2000" b="1" dirty="0"/>
              <a:t>	</a:t>
            </a:r>
            <a:endParaRPr lang="en-GB" sz="20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endParaRPr lang="en-GB" sz="20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GB" sz="20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GB" sz="20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</a:p>
          <a:p>
            <a:pPr>
              <a:tabLst>
                <a:tab pos="457200" algn="l"/>
              </a:tabLst>
            </a:pPr>
            <a:endParaRPr lang="en-GB" sz="20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GB" sz="2000" b="1" dirty="0"/>
              <a:t>	</a:t>
            </a:r>
            <a:endParaRPr lang="en-GB" sz="2000" b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65FE2C-D226-4C8D-9791-603602560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92376"/>
              </p:ext>
            </p:extLst>
          </p:nvPr>
        </p:nvGraphicFramePr>
        <p:xfrm>
          <a:off x="495132" y="1414103"/>
          <a:ext cx="764319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605937417"/>
                    </a:ext>
                  </a:extLst>
                </a:gridCol>
                <a:gridCol w="6419056">
                  <a:extLst>
                    <a:ext uri="{9D8B030D-6E8A-4147-A177-3AD203B41FA5}">
                      <a16:colId xmlns:a16="http://schemas.microsoft.com/office/drawing/2014/main" val="1321085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Discussion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34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Group 1: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Discuss the role of the sub-national Cluster and Cluster Coordinator in Needs Assessment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8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Group 2: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Discuss how the sub-national Cluster can work with Health, WASH and FSAC clusters </a:t>
                      </a:r>
                      <a:r>
                        <a:rPr lang="en-GB" sz="18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Needs Assessment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03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Group 3: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Discuss the role of the sub-national cluster and Cluster Coordinator in Needs Analysis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0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Group 4: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Discuss how the sub-national Cluster can work with Health, WASH and FSAC clusters </a:t>
                      </a:r>
                      <a:r>
                        <a:rPr lang="en-GB" sz="18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Needs Analysis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98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7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1271753"/>
            <a:ext cx="4032448" cy="4893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GB" b="1" u="sng" dirty="0">
                <a:solidFill>
                  <a:prstClr val="black"/>
                </a:solidFill>
              </a:rPr>
              <a:t>Cluster Partners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Develop a common approach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Collect and share data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Support joint approaches to primary data collection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Carry out a joint analysis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Ensure affected people’s views are collected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Ensure cross-cutting issues are included in analysis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Contribute to MIRA and HNO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Regularly review and update situational and needs analysis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/>
              <a:t>Roles and Responsibilities of the NC in Assessment &amp;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F818B-BB83-43A3-B129-A2489F0F083A}"/>
              </a:ext>
            </a:extLst>
          </p:cNvPr>
          <p:cNvSpPr/>
          <p:nvPr/>
        </p:nvSpPr>
        <p:spPr>
          <a:xfrm>
            <a:off x="4726360" y="1268760"/>
            <a:ext cx="4094112" cy="4893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GB" b="1" u="sng" dirty="0">
                <a:solidFill>
                  <a:prstClr val="black"/>
                </a:solidFill>
              </a:rPr>
              <a:t>NCC (and IM) should: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Coordinate and facilitate the role of partners in assessments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Consolidate assessment data and present analysis through IM tools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Share and integrate nutritional assessment results with partners, OCHA and CLA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Contribute NC inputs into PDNA, MIRA, HNO, etc.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Facilitate  discussions around results and intervention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416211102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12</Value>
      <Value>10</Value>
      <Value>196</Value>
      <Value>163</Value>
      <Value>146</Value>
      <Value>3</Value>
      <Value>104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emergency response</TermName>
          <TermId xmlns="http://schemas.microsoft.com/office/infopath/2007/PartnerControls">e7eac636-aa3d-4db8-92d9-399d6677a2bf</TermId>
        </TermInfo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NCC</TermName>
          <TermId xmlns="http://schemas.microsoft.com/office/infopath/2007/PartnerControls">37acde9b-31c8-46a8-8f12-aa74bad75c11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e274f566-a9bf-4f70-80f5-de4ef515adf5</TermId>
        </TermInfo>
        <TermInfo xmlns="http://schemas.microsoft.com/office/infopath/2007/PartnerControls">
          <TermName xmlns="http://schemas.microsoft.com/office/infopath/2007/PartnerControls">Subnational</TermName>
          <TermId xmlns="http://schemas.microsoft.com/office/infopath/2007/PartnerControls">32144de7-b842-4aa8-aa89-dcda5227d104</TermId>
        </TermInfo>
      </Terms>
    </TaxKeywordTaxHTField>
    <CategoryDescription xmlns="http://schemas.microsoft.com/sharepoint.v3">Master GNC packages.
2019 Subnational NCC.
2.3. Needs assessment and analysis</CategoryDescription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EMOPSGCCU-1435067120-18931</_dlc_DocId>
    <_dlc_DocIdUrl xmlns="5858627f-d058-4b92-9b52-677b5fd7d454">
      <Url>https://unicef.sharepoint.com/teams/EMOPS-GCCU/_layouts/15/DocIdRedir.aspx?ID=EMOPSGCCU-1435067120-18931</Url>
      <Description>EMOPSGCCU-1435067120-18931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91A7241F-465F-45E0-BB2A-2AC7739F1E3D}"/>
</file>

<file path=customXml/itemProps2.xml><?xml version="1.0" encoding="utf-8"?>
<ds:datastoreItem xmlns:ds="http://schemas.openxmlformats.org/officeDocument/2006/customXml" ds:itemID="{E1843E1E-6FA0-480B-802B-D50D0C59EF4D}">
  <ds:schemaRefs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3"/>
    <ds:schemaRef ds:uri="5858627f-d058-4b92-9b52-677b5fd7d454"/>
    <ds:schemaRef ds:uri="http://schemas.microsoft.com/sharepoint.v3"/>
    <ds:schemaRef ds:uri="http://purl.org/dc/terms/"/>
    <ds:schemaRef ds:uri="http://schemas.openxmlformats.org/package/2006/metadata/core-properties"/>
    <ds:schemaRef ds:uri="a438dd15-07ca-4cdc-82a3-f2206b92025e"/>
    <ds:schemaRef ds:uri="http://schemas.microsoft.com/office/2006/documentManagement/types"/>
    <ds:schemaRef ds:uri="http://schemas.microsoft.com/sharepoint/v4"/>
    <ds:schemaRef ds:uri="ca283e0b-db31-4043-a2ef-b80661bf084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766F1B5-8613-42D9-9064-3396B521E2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D43B676-78C6-41D9-A48D-DE1D4CB7333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D054F62-8ED2-4CE4-9DCA-062E7ED4C79A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EA7DCDCC-C299-4D84-887F-7E19F55AADBB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1497</TotalTime>
  <Words>617</Words>
  <Application>Microsoft Office PowerPoint</Application>
  <PresentationFormat>On-screen Show (4:3)</PresentationFormat>
  <Paragraphs>101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MS Mincho</vt:lpstr>
      <vt:lpstr>MS PGothic</vt:lpstr>
      <vt:lpstr>MS PGothic</vt:lpstr>
      <vt:lpstr>Arial</vt:lpstr>
      <vt:lpstr>Calibri</vt:lpstr>
      <vt:lpstr>Cambria</vt:lpstr>
      <vt:lpstr>Century Gothic</vt:lpstr>
      <vt:lpstr>Times New Roman</vt:lpstr>
      <vt:lpstr>Wingdings</vt:lpstr>
      <vt:lpstr>1_Theme1</vt:lpstr>
      <vt:lpstr>2_Theme1</vt:lpstr>
      <vt:lpstr>3_Theme1</vt:lpstr>
      <vt:lpstr>2.3 Needs Assessment and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keywords>Training; NCC; Subnational</cp:keywords>
  <cp:lastModifiedBy>Diogo Loureiro Jurema</cp:lastModifiedBy>
  <cp:revision>128</cp:revision>
  <cp:lastPrinted>2019-02-25T14:08:19Z</cp:lastPrinted>
  <dcterms:created xsi:type="dcterms:W3CDTF">2015-02-11T14:40:36Z</dcterms:created>
  <dcterms:modified xsi:type="dcterms:W3CDTF">2019-10-15T12:54:56Z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104;#NCC|37acde9b-31c8-46a8-8f12-aa74bad75c11;#163;#Training|e274f566-a9bf-4f70-80f5-de4ef515adf5;#196;#Subnational|32144de7-b842-4aa8-aa89-dcda5227d104</vt:lpwstr>
  </property>
  <property fmtid="{D5CDD505-2E9C-101B-9397-08002B2CF9AE}" pid="5" name="Topic">
    <vt:lpwstr>146;#Nutrition emergency response|e7eac636-aa3d-4db8-92d9-399d6677a2bf;#10;#Nutrition Humanitarian Cluster, Coordination|414c5639-61e6-4b56-aaa5-511cdacc25c2</vt:lpwstr>
  </property>
  <property fmtid="{D5CDD505-2E9C-101B-9397-08002B2CF9AE}" pid="6" name="DocumentType">
    <vt:lpwstr>12;#Training/ instructional materials, toolkits, user guides (non-ICT)|f7254839-f39a-4063-9d34-45784defb8cb</vt:lpwstr>
  </property>
  <property fmtid="{D5CDD505-2E9C-101B-9397-08002B2CF9AE}" pid="7" name="GeographicScope">
    <vt:lpwstr/>
  </property>
  <property fmtid="{D5CDD505-2E9C-101B-9397-08002B2CF9AE}" pid="8" name="_dlc_DocIdItemGuid">
    <vt:lpwstr>8852ca2a-12b9-4ca7-a07e-3c6f3e796995</vt:lpwstr>
  </property>
</Properties>
</file>