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5" r:id="rId8"/>
  </p:sldMasterIdLst>
  <p:notesMasterIdLst>
    <p:notesMasterId r:id="rId25"/>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271"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5484A-5BD3-4D88-AD51-47C9DEE12EF1}" v="12" dt="2019-11-18T12:13:4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1115" autoAdjust="0"/>
  </p:normalViewPr>
  <p:slideViewPr>
    <p:cSldViewPr>
      <p:cViewPr varScale="1">
        <p:scale>
          <a:sx n="72" d="100"/>
          <a:sy n="72" d="100"/>
        </p:scale>
        <p:origin x="972"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9405484A-5BD3-4D88-AD51-47C9DEE12EF1}"/>
    <pc:docChg chg="custSel modSld modMainMaster">
      <pc:chgData name="Diogo Loureiro Jurema" userId="9dfde3f0-34dd-48c5-90ef-eaf27597f482" providerId="ADAL" clId="{9405484A-5BD3-4D88-AD51-47C9DEE12EF1}" dt="2019-11-18T12:13:41.510" v="11" actId="1038"/>
      <pc:docMkLst>
        <pc:docMk/>
      </pc:docMkLst>
      <pc:sldChg chg="delSp">
        <pc:chgData name="Diogo Loureiro Jurema" userId="9dfde3f0-34dd-48c5-90ef-eaf27597f482" providerId="ADAL" clId="{9405484A-5BD3-4D88-AD51-47C9DEE12EF1}" dt="2019-11-18T12:13:15.776" v="3" actId="478"/>
        <pc:sldMkLst>
          <pc:docMk/>
          <pc:sldMk cId="4029652190" sldId="257"/>
        </pc:sldMkLst>
        <pc:picChg chg="del">
          <ac:chgData name="Diogo Loureiro Jurema" userId="9dfde3f0-34dd-48c5-90ef-eaf27597f482" providerId="ADAL" clId="{9405484A-5BD3-4D88-AD51-47C9DEE12EF1}" dt="2019-11-18T12:13:15.776" v="3" actId="478"/>
          <ac:picMkLst>
            <pc:docMk/>
            <pc:sldMk cId="4029652190" sldId="257"/>
            <ac:picMk id="2" creationId="{00000000-0000-0000-0000-000000000000}"/>
          </ac:picMkLst>
        </pc:picChg>
      </pc:sldChg>
      <pc:sldChg chg="modSp">
        <pc:chgData name="Diogo Loureiro Jurema" userId="9dfde3f0-34dd-48c5-90ef-eaf27597f482" providerId="ADAL" clId="{9405484A-5BD3-4D88-AD51-47C9DEE12EF1}" dt="2019-11-18T12:13:41.510" v="11" actId="1038"/>
        <pc:sldMkLst>
          <pc:docMk/>
          <pc:sldMk cId="2461478151" sldId="273"/>
        </pc:sldMkLst>
        <pc:spChg chg="mod">
          <ac:chgData name="Diogo Loureiro Jurema" userId="9dfde3f0-34dd-48c5-90ef-eaf27597f482" providerId="ADAL" clId="{9405484A-5BD3-4D88-AD51-47C9DEE12EF1}" dt="2019-11-18T12:13:41.510" v="11" actId="1038"/>
          <ac:spMkLst>
            <pc:docMk/>
            <pc:sldMk cId="2461478151" sldId="273"/>
            <ac:spMk id="11" creationId="{7FF57715-2806-4BE2-BF58-1AA329675FC7}"/>
          </ac:spMkLst>
        </pc:spChg>
        <pc:spChg chg="mod">
          <ac:chgData name="Diogo Loureiro Jurema" userId="9dfde3f0-34dd-48c5-90ef-eaf27597f482" providerId="ADAL" clId="{9405484A-5BD3-4D88-AD51-47C9DEE12EF1}" dt="2019-11-18T12:13:41.510" v="11" actId="1038"/>
          <ac:spMkLst>
            <pc:docMk/>
            <pc:sldMk cId="2461478151" sldId="273"/>
            <ac:spMk id="17" creationId="{00000000-0000-0000-0000-000000000000}"/>
          </ac:spMkLst>
        </pc:spChg>
        <pc:spChg chg="mod">
          <ac:chgData name="Diogo Loureiro Jurema" userId="9dfde3f0-34dd-48c5-90ef-eaf27597f482" providerId="ADAL" clId="{9405484A-5BD3-4D88-AD51-47C9DEE12EF1}" dt="2019-11-18T12:13:41.510" v="11" actId="1038"/>
          <ac:spMkLst>
            <pc:docMk/>
            <pc:sldMk cId="2461478151" sldId="273"/>
            <ac:spMk id="20" creationId="{00000000-0000-0000-0000-000000000000}"/>
          </ac:spMkLst>
        </pc:spChg>
        <pc:spChg chg="mod">
          <ac:chgData name="Diogo Loureiro Jurema" userId="9dfde3f0-34dd-48c5-90ef-eaf27597f482" providerId="ADAL" clId="{9405484A-5BD3-4D88-AD51-47C9DEE12EF1}" dt="2019-11-18T12:13:41.510" v="11" actId="1038"/>
          <ac:spMkLst>
            <pc:docMk/>
            <pc:sldMk cId="2461478151" sldId="273"/>
            <ac:spMk id="26" creationId="{00000000-0000-0000-0000-000000000000}"/>
          </ac:spMkLst>
        </pc:spChg>
        <pc:picChg chg="mod">
          <ac:chgData name="Diogo Loureiro Jurema" userId="9dfde3f0-34dd-48c5-90ef-eaf27597f482" providerId="ADAL" clId="{9405484A-5BD3-4D88-AD51-47C9DEE12EF1}" dt="2019-11-18T12:13:41.510" v="11" actId="1038"/>
          <ac:picMkLst>
            <pc:docMk/>
            <pc:sldMk cId="2461478151" sldId="273"/>
            <ac:picMk id="3" creationId="{00000000-0000-0000-0000-000000000000}"/>
          </ac:picMkLst>
        </pc:picChg>
        <pc:picChg chg="mod">
          <ac:chgData name="Diogo Loureiro Jurema" userId="9dfde3f0-34dd-48c5-90ef-eaf27597f482" providerId="ADAL" clId="{9405484A-5BD3-4D88-AD51-47C9DEE12EF1}" dt="2019-11-18T12:13:41.510" v="11" actId="1038"/>
          <ac:picMkLst>
            <pc:docMk/>
            <pc:sldMk cId="2461478151" sldId="273"/>
            <ac:picMk id="16" creationId="{00000000-0000-0000-0000-000000000000}"/>
          </ac:picMkLst>
        </pc:picChg>
        <pc:picChg chg="mod">
          <ac:chgData name="Diogo Loureiro Jurema" userId="9dfde3f0-34dd-48c5-90ef-eaf27597f482" providerId="ADAL" clId="{9405484A-5BD3-4D88-AD51-47C9DEE12EF1}" dt="2019-11-18T12:13:41.510" v="11" actId="1038"/>
          <ac:picMkLst>
            <pc:docMk/>
            <pc:sldMk cId="2461478151" sldId="273"/>
            <ac:picMk id="19" creationId="{00000000-0000-0000-0000-000000000000}"/>
          </ac:picMkLst>
        </pc:picChg>
        <pc:picChg chg="mod">
          <ac:chgData name="Diogo Loureiro Jurema" userId="9dfde3f0-34dd-48c5-90ef-eaf27597f482" providerId="ADAL" clId="{9405484A-5BD3-4D88-AD51-47C9DEE12EF1}" dt="2019-11-18T12:13:41.510" v="11" actId="1038"/>
          <ac:picMkLst>
            <pc:docMk/>
            <pc:sldMk cId="2461478151" sldId="273"/>
            <ac:picMk id="25" creationId="{00000000-0000-0000-0000-000000000000}"/>
          </ac:picMkLst>
        </pc:picChg>
      </pc:sldChg>
      <pc:sldMasterChg chg="addSp modSldLayout">
        <pc:chgData name="Diogo Loureiro Jurema" userId="9dfde3f0-34dd-48c5-90ef-eaf27597f482" providerId="ADAL" clId="{9405484A-5BD3-4D88-AD51-47C9DEE12EF1}" dt="2019-11-18T12:12:56.096" v="1" actId="478"/>
        <pc:sldMasterMkLst>
          <pc:docMk/>
          <pc:sldMasterMk cId="2377086206" sldId="2147483660"/>
        </pc:sldMasterMkLst>
        <pc:picChg chg="add">
          <ac:chgData name="Diogo Loureiro Jurema" userId="9dfde3f0-34dd-48c5-90ef-eaf27597f482" providerId="ADAL" clId="{9405484A-5BD3-4D88-AD51-47C9DEE12EF1}" dt="2019-11-18T12:12:48.679" v="0"/>
          <ac:picMkLst>
            <pc:docMk/>
            <pc:sldMasterMk cId="2377086206" sldId="2147483660"/>
            <ac:picMk id="7" creationId="{6C72F319-3BB3-42A6-B6CA-D7311F5A1C93}"/>
          </ac:picMkLst>
        </pc:picChg>
        <pc:sldLayoutChg chg="delSp">
          <pc:chgData name="Diogo Loureiro Jurema" userId="9dfde3f0-34dd-48c5-90ef-eaf27597f482" providerId="ADAL" clId="{9405484A-5BD3-4D88-AD51-47C9DEE12EF1}" dt="2019-11-18T12:12:56.096" v="1" actId="478"/>
          <pc:sldLayoutMkLst>
            <pc:docMk/>
            <pc:sldMasterMk cId="2377086206" sldId="2147483660"/>
            <pc:sldLayoutMk cId="1833335529" sldId="2147483664"/>
          </pc:sldLayoutMkLst>
          <pc:picChg chg="del">
            <ac:chgData name="Diogo Loureiro Jurema" userId="9dfde3f0-34dd-48c5-90ef-eaf27597f482" providerId="ADAL" clId="{9405484A-5BD3-4D88-AD51-47C9DEE12EF1}" dt="2019-11-18T12:12:56.096" v="1" actId="478"/>
            <ac:picMkLst>
              <pc:docMk/>
              <pc:sldMasterMk cId="2377086206" sldId="2147483660"/>
              <pc:sldLayoutMk cId="1833335529" sldId="2147483664"/>
              <ac:picMk id="7" creationId="{00000000-0000-0000-0000-000000000000}"/>
            </ac:picMkLst>
          </pc:picChg>
        </pc:sldLayoutChg>
      </pc:sldMasterChg>
      <pc:sldMasterChg chg="addSp">
        <pc:chgData name="Diogo Loureiro Jurema" userId="9dfde3f0-34dd-48c5-90ef-eaf27597f482" providerId="ADAL" clId="{9405484A-5BD3-4D88-AD51-47C9DEE12EF1}" dt="2019-11-18T12:13:06.261" v="2"/>
        <pc:sldMasterMkLst>
          <pc:docMk/>
          <pc:sldMasterMk cId="3008501971" sldId="2147483675"/>
        </pc:sldMasterMkLst>
        <pc:picChg chg="add">
          <ac:chgData name="Diogo Loureiro Jurema" userId="9dfde3f0-34dd-48c5-90ef-eaf27597f482" providerId="ADAL" clId="{9405484A-5BD3-4D88-AD51-47C9DEE12EF1}" dt="2019-11-18T12:13:06.261" v="2"/>
          <ac:picMkLst>
            <pc:docMk/>
            <pc:sldMasterMk cId="3008501971" sldId="2147483675"/>
            <ac:picMk id="7" creationId="{C8E320D4-4939-4A54-9F6C-125FCA9F1F8F}"/>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DE91D-90D3-D14E-9CFE-080FBD2EB0C2}"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A9EA3162-5C3A-1444-9CD8-18EFDCEF39F3}">
      <dgm:prSet phldrT="[Text]"/>
      <dgm:spPr>
        <a:solidFill>
          <a:schemeClr val="accent3"/>
        </a:solidFill>
      </dgm:spPr>
      <dgm:t>
        <a:bodyPr/>
        <a:lstStyle/>
        <a:p>
          <a:r>
            <a:rPr lang="en-US" dirty="0"/>
            <a:t>Power</a:t>
          </a:r>
        </a:p>
      </dgm:t>
    </dgm:pt>
    <dgm:pt modelId="{02578485-B9B2-A049-A85D-A9B9E3953C7B}" type="parTrans" cxnId="{FF10C645-8637-8F49-BDF8-C257AADC2E63}">
      <dgm:prSet/>
      <dgm:spPr/>
      <dgm:t>
        <a:bodyPr/>
        <a:lstStyle/>
        <a:p>
          <a:endParaRPr lang="en-US"/>
        </a:p>
      </dgm:t>
    </dgm:pt>
    <dgm:pt modelId="{4948B119-538D-D34F-807D-87B426EEE27D}" type="sibTrans" cxnId="{FF10C645-8637-8F49-BDF8-C257AADC2E63}">
      <dgm:prSet/>
      <dgm:spPr/>
      <dgm:t>
        <a:bodyPr/>
        <a:lstStyle/>
        <a:p>
          <a:endParaRPr lang="en-US"/>
        </a:p>
      </dgm:t>
    </dgm:pt>
    <dgm:pt modelId="{FB588BF3-FB84-A349-9CE4-12388A380D65}">
      <dgm:prSet phldrT="[Text]" custT="1"/>
      <dgm:spPr/>
      <dgm:t>
        <a:bodyPr/>
        <a:lstStyle/>
        <a:p>
          <a:r>
            <a:rPr lang="en-US" sz="2400" dirty="0"/>
            <a:t>Unequal access to resources, status and position</a:t>
          </a:r>
        </a:p>
      </dgm:t>
    </dgm:pt>
    <dgm:pt modelId="{4B929BB6-8D64-9445-8FF9-5B445F59D308}" type="parTrans" cxnId="{CB7DD206-F6CF-9445-9B69-BE1595F8E723}">
      <dgm:prSet/>
      <dgm:spPr/>
      <dgm:t>
        <a:bodyPr/>
        <a:lstStyle/>
        <a:p>
          <a:endParaRPr lang="en-US"/>
        </a:p>
      </dgm:t>
    </dgm:pt>
    <dgm:pt modelId="{DEBA1B87-0A92-914F-98AA-D276FC1E2F17}" type="sibTrans" cxnId="{CB7DD206-F6CF-9445-9B69-BE1595F8E723}">
      <dgm:prSet/>
      <dgm:spPr/>
      <dgm:t>
        <a:bodyPr/>
        <a:lstStyle/>
        <a:p>
          <a:endParaRPr lang="en-US"/>
        </a:p>
      </dgm:t>
    </dgm:pt>
    <dgm:pt modelId="{16ED7BE2-A657-4348-8E5F-08603B184CFE}">
      <dgm:prSet phldrT="[Text]"/>
      <dgm:spPr>
        <a:solidFill>
          <a:schemeClr val="accent3">
            <a:lumMod val="75000"/>
          </a:schemeClr>
        </a:solidFill>
      </dgm:spPr>
      <dgm:t>
        <a:bodyPr/>
        <a:lstStyle/>
        <a:p>
          <a:r>
            <a:rPr lang="en-US" dirty="0"/>
            <a:t>Strategy</a:t>
          </a:r>
        </a:p>
      </dgm:t>
    </dgm:pt>
    <dgm:pt modelId="{97954DBE-AB48-F441-9A21-5DD32815008B}" type="parTrans" cxnId="{AAD43A5C-821B-5C49-9DE2-08C28B5F1211}">
      <dgm:prSet/>
      <dgm:spPr/>
      <dgm:t>
        <a:bodyPr/>
        <a:lstStyle/>
        <a:p>
          <a:endParaRPr lang="en-US"/>
        </a:p>
      </dgm:t>
    </dgm:pt>
    <dgm:pt modelId="{3E503B17-8CB5-764E-B790-D98076A7347B}" type="sibTrans" cxnId="{AAD43A5C-821B-5C49-9DE2-08C28B5F1211}">
      <dgm:prSet/>
      <dgm:spPr/>
      <dgm:t>
        <a:bodyPr/>
        <a:lstStyle/>
        <a:p>
          <a:endParaRPr lang="en-US"/>
        </a:p>
      </dgm:t>
    </dgm:pt>
    <dgm:pt modelId="{684E2A55-13C5-034D-9781-6730F84CAECB}">
      <dgm:prSet phldrT="[Text]" custT="1"/>
      <dgm:spPr/>
      <dgm:t>
        <a:bodyPr/>
        <a:lstStyle/>
        <a:p>
          <a:r>
            <a:rPr lang="en-GB" sz="2400" dirty="0"/>
            <a:t>Lack of agreement on objectives, best strategies</a:t>
          </a:r>
          <a:endParaRPr lang="en-US" sz="2400" dirty="0"/>
        </a:p>
      </dgm:t>
    </dgm:pt>
    <dgm:pt modelId="{4C37C2A5-870C-334D-AC42-978B5BB33803}" type="parTrans" cxnId="{BAA0F232-FBFC-474E-93D6-3B7B370C5179}">
      <dgm:prSet/>
      <dgm:spPr/>
      <dgm:t>
        <a:bodyPr/>
        <a:lstStyle/>
        <a:p>
          <a:endParaRPr lang="en-US"/>
        </a:p>
      </dgm:t>
    </dgm:pt>
    <dgm:pt modelId="{57A8E495-F607-B543-A11F-E0E978504C44}" type="sibTrans" cxnId="{BAA0F232-FBFC-474E-93D6-3B7B370C5179}">
      <dgm:prSet/>
      <dgm:spPr/>
      <dgm:t>
        <a:bodyPr/>
        <a:lstStyle/>
        <a:p>
          <a:endParaRPr lang="en-US"/>
        </a:p>
      </dgm:t>
    </dgm:pt>
    <dgm:pt modelId="{63A5312C-090F-6149-8370-B1248BCE4489}">
      <dgm:prSet phldrT="[Text]"/>
      <dgm:spPr>
        <a:solidFill>
          <a:schemeClr val="accent3">
            <a:lumMod val="50000"/>
          </a:schemeClr>
        </a:solidFill>
      </dgm:spPr>
      <dgm:t>
        <a:bodyPr/>
        <a:lstStyle/>
        <a:p>
          <a:r>
            <a:rPr lang="en-US" dirty="0"/>
            <a:t>Structures and Systems</a:t>
          </a:r>
        </a:p>
      </dgm:t>
    </dgm:pt>
    <dgm:pt modelId="{F0E47810-DB9F-224E-9936-A7EA231D3D03}" type="parTrans" cxnId="{E6778008-22E0-814B-94BA-98C216FEC943}">
      <dgm:prSet/>
      <dgm:spPr/>
      <dgm:t>
        <a:bodyPr/>
        <a:lstStyle/>
        <a:p>
          <a:endParaRPr lang="en-US"/>
        </a:p>
      </dgm:t>
    </dgm:pt>
    <dgm:pt modelId="{1828BCF7-F2DC-174E-AE45-8C83B327FD99}" type="sibTrans" cxnId="{E6778008-22E0-814B-94BA-98C216FEC943}">
      <dgm:prSet/>
      <dgm:spPr/>
      <dgm:t>
        <a:bodyPr/>
        <a:lstStyle/>
        <a:p>
          <a:endParaRPr lang="en-US"/>
        </a:p>
      </dgm:t>
    </dgm:pt>
    <dgm:pt modelId="{7C420D34-C97F-9744-B5CD-51122F4F51FE}">
      <dgm:prSet/>
      <dgm:spPr>
        <a:gradFill rotWithShape="0">
          <a:gsLst>
            <a:gs pos="0">
              <a:schemeClr val="accent3">
                <a:hueOff val="6750158"/>
                <a:satOff val="-10128"/>
                <a:lumOff val="-1647"/>
                <a:alphaOff val="0"/>
                <a:tint val="100000"/>
                <a:shade val="100000"/>
                <a:satMod val="130000"/>
              </a:schemeClr>
            </a:gs>
            <a:gs pos="0">
              <a:schemeClr val="accent5">
                <a:lumMod val="75000"/>
              </a:schemeClr>
            </a:gs>
          </a:gsLst>
        </a:gradFill>
      </dgm:spPr>
      <dgm:t>
        <a:bodyPr/>
        <a:lstStyle/>
        <a:p>
          <a:r>
            <a:rPr lang="en-US" dirty="0"/>
            <a:t>Access to Information</a:t>
          </a:r>
        </a:p>
      </dgm:t>
    </dgm:pt>
    <dgm:pt modelId="{2DB982A5-01AF-3241-8DF2-9ECC4E67EAB7}" type="parTrans" cxnId="{90FC660A-124A-5A44-8EDA-8B7B141172CA}">
      <dgm:prSet/>
      <dgm:spPr/>
      <dgm:t>
        <a:bodyPr/>
        <a:lstStyle/>
        <a:p>
          <a:endParaRPr lang="en-US"/>
        </a:p>
      </dgm:t>
    </dgm:pt>
    <dgm:pt modelId="{2B9DEC59-50ED-8F49-A37E-2354CC1707E1}" type="sibTrans" cxnId="{90FC660A-124A-5A44-8EDA-8B7B141172CA}">
      <dgm:prSet/>
      <dgm:spPr/>
      <dgm:t>
        <a:bodyPr/>
        <a:lstStyle/>
        <a:p>
          <a:endParaRPr lang="en-US"/>
        </a:p>
      </dgm:t>
    </dgm:pt>
    <dgm:pt modelId="{5FDCF38B-2E9B-4349-9E68-E983B92640D8}">
      <dgm:prSet/>
      <dgm:spPr>
        <a:gradFill rotWithShape="0">
          <a:gsLst>
            <a:gs pos="0">
              <a:schemeClr val="accent3">
                <a:hueOff val="9000211"/>
                <a:satOff val="-13504"/>
                <a:lumOff val="-2196"/>
                <a:alphaOff val="0"/>
                <a:tint val="100000"/>
                <a:shade val="100000"/>
                <a:satMod val="130000"/>
              </a:schemeClr>
            </a:gs>
            <a:gs pos="0">
              <a:schemeClr val="accent4">
                <a:lumMod val="60000"/>
                <a:lumOff val="40000"/>
              </a:schemeClr>
            </a:gs>
          </a:gsLst>
        </a:gradFill>
      </dgm:spPr>
      <dgm:t>
        <a:bodyPr/>
        <a:lstStyle/>
        <a:p>
          <a:r>
            <a:rPr lang="en-US" dirty="0"/>
            <a:t>Cultural difference</a:t>
          </a:r>
        </a:p>
      </dgm:t>
    </dgm:pt>
    <dgm:pt modelId="{D95D4515-E8A9-8641-B9E3-A2E6C8491F72}" type="parTrans" cxnId="{C7242C60-AD26-2540-8F0D-10AEBEA9F1F4}">
      <dgm:prSet/>
      <dgm:spPr/>
      <dgm:t>
        <a:bodyPr/>
        <a:lstStyle/>
        <a:p>
          <a:endParaRPr lang="en-US"/>
        </a:p>
      </dgm:t>
    </dgm:pt>
    <dgm:pt modelId="{1F626763-D301-3342-B3E2-536E4342BCFA}" type="sibTrans" cxnId="{C7242C60-AD26-2540-8F0D-10AEBEA9F1F4}">
      <dgm:prSet/>
      <dgm:spPr/>
      <dgm:t>
        <a:bodyPr/>
        <a:lstStyle/>
        <a:p>
          <a:endParaRPr lang="en-US"/>
        </a:p>
      </dgm:t>
    </dgm:pt>
    <dgm:pt modelId="{3175AB08-F050-3F44-9119-8467CB317994}">
      <dgm:prSet/>
      <dgm:spPr>
        <a:gradFill rotWithShape="0">
          <a:gsLst>
            <a:gs pos="0">
              <a:schemeClr val="accent3">
                <a:hueOff val="11250264"/>
                <a:satOff val="-16880"/>
                <a:lumOff val="-2745"/>
                <a:alphaOff val="0"/>
                <a:tint val="100000"/>
                <a:shade val="100000"/>
                <a:satMod val="130000"/>
              </a:schemeClr>
            </a:gs>
            <a:gs pos="0">
              <a:schemeClr val="accent4">
                <a:lumMod val="75000"/>
              </a:schemeClr>
            </a:gs>
          </a:gsLst>
        </a:gradFill>
      </dgm:spPr>
      <dgm:t>
        <a:bodyPr/>
        <a:lstStyle/>
        <a:p>
          <a:r>
            <a:rPr lang="en-US" dirty="0"/>
            <a:t>Personalities</a:t>
          </a:r>
        </a:p>
      </dgm:t>
    </dgm:pt>
    <dgm:pt modelId="{1A88970A-CD57-684C-9F7D-9DAA7AD787E9}" type="parTrans" cxnId="{1F3252CB-EBFD-6C45-B70A-A5E63F0C89C6}">
      <dgm:prSet/>
      <dgm:spPr/>
      <dgm:t>
        <a:bodyPr/>
        <a:lstStyle/>
        <a:p>
          <a:endParaRPr lang="en-US"/>
        </a:p>
      </dgm:t>
    </dgm:pt>
    <dgm:pt modelId="{9DDAFD0D-997C-8C4E-A38A-502738DB82A5}" type="sibTrans" cxnId="{1F3252CB-EBFD-6C45-B70A-A5E63F0C89C6}">
      <dgm:prSet/>
      <dgm:spPr/>
      <dgm:t>
        <a:bodyPr/>
        <a:lstStyle/>
        <a:p>
          <a:endParaRPr lang="en-US"/>
        </a:p>
      </dgm:t>
    </dgm:pt>
    <dgm:pt modelId="{FFB3E1CB-4530-D64A-8E69-99E1C1BF52BC}">
      <dgm:prSet custT="1"/>
      <dgm:spPr/>
      <dgm:t>
        <a:bodyPr/>
        <a:lstStyle/>
        <a:p>
          <a:r>
            <a:rPr lang="en-GB" sz="2400" dirty="0"/>
            <a:t>Lack of shared values and beliefs, lack of cultural sensitivity and awareness</a:t>
          </a:r>
          <a:endParaRPr lang="en-US" sz="2400" dirty="0"/>
        </a:p>
      </dgm:t>
    </dgm:pt>
    <dgm:pt modelId="{B5E39274-296A-7943-BE2E-AD85E1ED0808}" type="parTrans" cxnId="{46F6B14E-AD95-A144-B48B-FA2FBC7FA3C8}">
      <dgm:prSet/>
      <dgm:spPr/>
      <dgm:t>
        <a:bodyPr/>
        <a:lstStyle/>
        <a:p>
          <a:endParaRPr lang="en-US"/>
        </a:p>
      </dgm:t>
    </dgm:pt>
    <dgm:pt modelId="{5BD82531-B07E-4F49-8165-A727F43BDD33}" type="sibTrans" cxnId="{46F6B14E-AD95-A144-B48B-FA2FBC7FA3C8}">
      <dgm:prSet/>
      <dgm:spPr/>
      <dgm:t>
        <a:bodyPr/>
        <a:lstStyle/>
        <a:p>
          <a:endParaRPr lang="en-US"/>
        </a:p>
      </dgm:t>
    </dgm:pt>
    <dgm:pt modelId="{D9FBC2ED-B968-164E-A0E4-89E70F95DD66}">
      <dgm:prSet custT="1"/>
      <dgm:spPr/>
      <dgm:t>
        <a:bodyPr/>
        <a:lstStyle/>
        <a:p>
          <a:r>
            <a:rPr lang="en-GB" sz="2400" dirty="0"/>
            <a:t>Individual's’ communication styles, personalities and skills</a:t>
          </a:r>
          <a:endParaRPr lang="en-US" sz="2400" dirty="0"/>
        </a:p>
      </dgm:t>
    </dgm:pt>
    <dgm:pt modelId="{72081606-A5C6-944E-A1E2-09463F094099}" type="parTrans" cxnId="{362DCF85-DCDC-BB40-A34F-582B731FAC07}">
      <dgm:prSet/>
      <dgm:spPr/>
      <dgm:t>
        <a:bodyPr/>
        <a:lstStyle/>
        <a:p>
          <a:endParaRPr lang="en-US"/>
        </a:p>
      </dgm:t>
    </dgm:pt>
    <dgm:pt modelId="{44E5FE4C-9A11-7A40-AFB8-2B5CE241D5EE}" type="sibTrans" cxnId="{362DCF85-DCDC-BB40-A34F-582B731FAC07}">
      <dgm:prSet/>
      <dgm:spPr/>
      <dgm:t>
        <a:bodyPr/>
        <a:lstStyle/>
        <a:p>
          <a:endParaRPr lang="en-US"/>
        </a:p>
      </dgm:t>
    </dgm:pt>
    <dgm:pt modelId="{C8E7937B-C53A-C140-9ECA-5F00D29B2FFA}">
      <dgm:prSet custT="1"/>
      <dgm:spPr/>
      <dgm:t>
        <a:bodyPr/>
        <a:lstStyle/>
        <a:p>
          <a:r>
            <a:rPr lang="en-US" sz="2400" dirty="0"/>
            <a:t>Unequal access to information or conflicting data and analysis</a:t>
          </a:r>
        </a:p>
      </dgm:t>
    </dgm:pt>
    <dgm:pt modelId="{050E8410-F1D7-8D4D-8205-E6C7E97AC2F1}" type="parTrans" cxnId="{90D3FC23-2D6C-AA40-88D7-B37817CE2B89}">
      <dgm:prSet/>
      <dgm:spPr/>
      <dgm:t>
        <a:bodyPr/>
        <a:lstStyle/>
        <a:p>
          <a:endParaRPr lang="en-US"/>
        </a:p>
      </dgm:t>
    </dgm:pt>
    <dgm:pt modelId="{2CF244DF-5083-3947-A8E3-EB76C75AA0BD}" type="sibTrans" cxnId="{90D3FC23-2D6C-AA40-88D7-B37817CE2B89}">
      <dgm:prSet/>
      <dgm:spPr/>
      <dgm:t>
        <a:bodyPr/>
        <a:lstStyle/>
        <a:p>
          <a:endParaRPr lang="en-US"/>
        </a:p>
      </dgm:t>
    </dgm:pt>
    <dgm:pt modelId="{0043A5EC-D167-1E4F-B380-E55C2A066913}">
      <dgm:prSet phldrT="[Text]" custT="1"/>
      <dgm:spPr/>
      <dgm:t>
        <a:bodyPr/>
        <a:lstStyle/>
        <a:p>
          <a:r>
            <a:rPr lang="en-GB" sz="2400" dirty="0">
              <a:effectLst>
                <a:outerShdw blurRad="38100" dist="38100" dir="2700000" algn="tl">
                  <a:srgbClr val="DDDDDD"/>
                </a:outerShdw>
              </a:effectLst>
              <a:cs typeface="+mn-cs"/>
            </a:rPr>
            <a:t>Structures and systems that don’t facilitate collaboration</a:t>
          </a:r>
          <a:endParaRPr lang="en-US" sz="2400" dirty="0"/>
        </a:p>
      </dgm:t>
    </dgm:pt>
    <dgm:pt modelId="{87189306-AA6A-9348-9C17-CC2290CB0D60}" type="parTrans" cxnId="{46C2C3A3-7EB5-964D-8924-710C890D3629}">
      <dgm:prSet/>
      <dgm:spPr/>
      <dgm:t>
        <a:bodyPr/>
        <a:lstStyle/>
        <a:p>
          <a:endParaRPr lang="en-US"/>
        </a:p>
      </dgm:t>
    </dgm:pt>
    <dgm:pt modelId="{8CE38A59-E2C6-A545-A8F5-810059F57668}" type="sibTrans" cxnId="{46C2C3A3-7EB5-964D-8924-710C890D3629}">
      <dgm:prSet/>
      <dgm:spPr/>
      <dgm:t>
        <a:bodyPr/>
        <a:lstStyle/>
        <a:p>
          <a:endParaRPr lang="en-US"/>
        </a:p>
      </dgm:t>
    </dgm:pt>
    <dgm:pt modelId="{A1318531-37FC-5646-85E1-C590C8C2A751}" type="pres">
      <dgm:prSet presAssocID="{8BEDE91D-90D3-D14E-9CFE-080FBD2EB0C2}" presName="Name0" presStyleCnt="0">
        <dgm:presLayoutVars>
          <dgm:dir/>
          <dgm:animLvl val="lvl"/>
          <dgm:resizeHandles val="exact"/>
        </dgm:presLayoutVars>
      </dgm:prSet>
      <dgm:spPr/>
    </dgm:pt>
    <dgm:pt modelId="{577E62EA-96F8-5449-818C-537274BDA852}" type="pres">
      <dgm:prSet presAssocID="{A9EA3162-5C3A-1444-9CD8-18EFDCEF39F3}" presName="linNode" presStyleCnt="0"/>
      <dgm:spPr/>
    </dgm:pt>
    <dgm:pt modelId="{386220B4-CB30-A04D-8C90-EC46C269C951}" type="pres">
      <dgm:prSet presAssocID="{A9EA3162-5C3A-1444-9CD8-18EFDCEF39F3}" presName="parentText" presStyleLbl="node1" presStyleIdx="0" presStyleCnt="6">
        <dgm:presLayoutVars>
          <dgm:chMax val="1"/>
          <dgm:bulletEnabled val="1"/>
        </dgm:presLayoutVars>
      </dgm:prSet>
      <dgm:spPr/>
    </dgm:pt>
    <dgm:pt modelId="{9DF5F02C-4E09-664B-8115-68079BCA36CC}" type="pres">
      <dgm:prSet presAssocID="{A9EA3162-5C3A-1444-9CD8-18EFDCEF39F3}" presName="descendantText" presStyleLbl="alignAccFollowNode1" presStyleIdx="0" presStyleCnt="6">
        <dgm:presLayoutVars>
          <dgm:bulletEnabled val="1"/>
        </dgm:presLayoutVars>
      </dgm:prSet>
      <dgm:spPr/>
    </dgm:pt>
    <dgm:pt modelId="{C584E7FB-B4E7-B847-8C27-7720B6B02C6E}" type="pres">
      <dgm:prSet presAssocID="{4948B119-538D-D34F-807D-87B426EEE27D}" presName="sp" presStyleCnt="0"/>
      <dgm:spPr/>
    </dgm:pt>
    <dgm:pt modelId="{2AC85901-B82D-C143-9547-44FD002965EA}" type="pres">
      <dgm:prSet presAssocID="{16ED7BE2-A657-4348-8E5F-08603B184CFE}" presName="linNode" presStyleCnt="0"/>
      <dgm:spPr/>
    </dgm:pt>
    <dgm:pt modelId="{D15DE7DE-F7F9-8F47-BA1E-8435C661122D}" type="pres">
      <dgm:prSet presAssocID="{16ED7BE2-A657-4348-8E5F-08603B184CFE}" presName="parentText" presStyleLbl="node1" presStyleIdx="1" presStyleCnt="6">
        <dgm:presLayoutVars>
          <dgm:chMax val="1"/>
          <dgm:bulletEnabled val="1"/>
        </dgm:presLayoutVars>
      </dgm:prSet>
      <dgm:spPr/>
    </dgm:pt>
    <dgm:pt modelId="{BC8B22B3-548C-2445-A33F-2E0A9EE93A91}" type="pres">
      <dgm:prSet presAssocID="{16ED7BE2-A657-4348-8E5F-08603B184CFE}" presName="descendantText" presStyleLbl="alignAccFollowNode1" presStyleIdx="1" presStyleCnt="6">
        <dgm:presLayoutVars>
          <dgm:bulletEnabled val="1"/>
        </dgm:presLayoutVars>
      </dgm:prSet>
      <dgm:spPr/>
    </dgm:pt>
    <dgm:pt modelId="{A5B5AFCA-AB38-9342-A8B1-044E26C433B0}" type="pres">
      <dgm:prSet presAssocID="{3E503B17-8CB5-764E-B790-D98076A7347B}" presName="sp" presStyleCnt="0"/>
      <dgm:spPr/>
    </dgm:pt>
    <dgm:pt modelId="{1F6234C8-ACDE-BB4D-862D-9438E63D074A}" type="pres">
      <dgm:prSet presAssocID="{63A5312C-090F-6149-8370-B1248BCE4489}" presName="linNode" presStyleCnt="0"/>
      <dgm:spPr/>
    </dgm:pt>
    <dgm:pt modelId="{2648799D-A5E0-5446-B474-07DBC3804194}" type="pres">
      <dgm:prSet presAssocID="{63A5312C-090F-6149-8370-B1248BCE4489}" presName="parentText" presStyleLbl="node1" presStyleIdx="2" presStyleCnt="6">
        <dgm:presLayoutVars>
          <dgm:chMax val="1"/>
          <dgm:bulletEnabled val="1"/>
        </dgm:presLayoutVars>
      </dgm:prSet>
      <dgm:spPr/>
    </dgm:pt>
    <dgm:pt modelId="{BA555FB5-EFC2-504F-ACEA-9EC5ADA11E52}" type="pres">
      <dgm:prSet presAssocID="{63A5312C-090F-6149-8370-B1248BCE4489}" presName="descendantText" presStyleLbl="alignAccFollowNode1" presStyleIdx="2" presStyleCnt="6">
        <dgm:presLayoutVars>
          <dgm:bulletEnabled val="1"/>
        </dgm:presLayoutVars>
      </dgm:prSet>
      <dgm:spPr/>
    </dgm:pt>
    <dgm:pt modelId="{762875D9-08FA-C246-9748-B9279E75B17B}" type="pres">
      <dgm:prSet presAssocID="{1828BCF7-F2DC-174E-AE45-8C83B327FD99}" presName="sp" presStyleCnt="0"/>
      <dgm:spPr/>
    </dgm:pt>
    <dgm:pt modelId="{2CCA3260-322E-2340-98AE-666236808200}" type="pres">
      <dgm:prSet presAssocID="{7C420D34-C97F-9744-B5CD-51122F4F51FE}" presName="linNode" presStyleCnt="0"/>
      <dgm:spPr/>
    </dgm:pt>
    <dgm:pt modelId="{EDA64B33-B1AD-4A4F-83A9-73523CBEAB87}" type="pres">
      <dgm:prSet presAssocID="{7C420D34-C97F-9744-B5CD-51122F4F51FE}" presName="parentText" presStyleLbl="node1" presStyleIdx="3" presStyleCnt="6">
        <dgm:presLayoutVars>
          <dgm:chMax val="1"/>
          <dgm:bulletEnabled val="1"/>
        </dgm:presLayoutVars>
      </dgm:prSet>
      <dgm:spPr/>
    </dgm:pt>
    <dgm:pt modelId="{5CE2230D-AEE8-7043-B498-2D31DE4304CC}" type="pres">
      <dgm:prSet presAssocID="{7C420D34-C97F-9744-B5CD-51122F4F51FE}" presName="descendantText" presStyleLbl="alignAccFollowNode1" presStyleIdx="3" presStyleCnt="6">
        <dgm:presLayoutVars>
          <dgm:bulletEnabled val="1"/>
        </dgm:presLayoutVars>
      </dgm:prSet>
      <dgm:spPr/>
    </dgm:pt>
    <dgm:pt modelId="{2F700BA4-AFC5-844B-98AE-ADE68C4EFC7A}" type="pres">
      <dgm:prSet presAssocID="{2B9DEC59-50ED-8F49-A37E-2354CC1707E1}" presName="sp" presStyleCnt="0"/>
      <dgm:spPr/>
    </dgm:pt>
    <dgm:pt modelId="{8B2AEC81-54DB-FF4B-95C8-848F50680121}" type="pres">
      <dgm:prSet presAssocID="{5FDCF38B-2E9B-4349-9E68-E983B92640D8}" presName="linNode" presStyleCnt="0"/>
      <dgm:spPr/>
    </dgm:pt>
    <dgm:pt modelId="{0AEB2887-977C-A24F-B012-91FB6A92BBBD}" type="pres">
      <dgm:prSet presAssocID="{5FDCF38B-2E9B-4349-9E68-E983B92640D8}" presName="parentText" presStyleLbl="node1" presStyleIdx="4" presStyleCnt="6">
        <dgm:presLayoutVars>
          <dgm:chMax val="1"/>
          <dgm:bulletEnabled val="1"/>
        </dgm:presLayoutVars>
      </dgm:prSet>
      <dgm:spPr/>
    </dgm:pt>
    <dgm:pt modelId="{AC2FA484-2D19-A843-9E87-EBA1F58AC47D}" type="pres">
      <dgm:prSet presAssocID="{5FDCF38B-2E9B-4349-9E68-E983B92640D8}" presName="descendantText" presStyleLbl="alignAccFollowNode1" presStyleIdx="4" presStyleCnt="6">
        <dgm:presLayoutVars>
          <dgm:bulletEnabled val="1"/>
        </dgm:presLayoutVars>
      </dgm:prSet>
      <dgm:spPr/>
    </dgm:pt>
    <dgm:pt modelId="{6BCCE4C7-3E5C-6F47-A6AD-B00E07A14E60}" type="pres">
      <dgm:prSet presAssocID="{1F626763-D301-3342-B3E2-536E4342BCFA}" presName="sp" presStyleCnt="0"/>
      <dgm:spPr/>
    </dgm:pt>
    <dgm:pt modelId="{EF2EA09A-0147-9048-A9DE-5450C9010FF9}" type="pres">
      <dgm:prSet presAssocID="{3175AB08-F050-3F44-9119-8467CB317994}" presName="linNode" presStyleCnt="0"/>
      <dgm:spPr/>
    </dgm:pt>
    <dgm:pt modelId="{591738E3-B113-FE4B-A60D-0449DC6A36E2}" type="pres">
      <dgm:prSet presAssocID="{3175AB08-F050-3F44-9119-8467CB317994}" presName="parentText" presStyleLbl="node1" presStyleIdx="5" presStyleCnt="6">
        <dgm:presLayoutVars>
          <dgm:chMax val="1"/>
          <dgm:bulletEnabled val="1"/>
        </dgm:presLayoutVars>
      </dgm:prSet>
      <dgm:spPr/>
    </dgm:pt>
    <dgm:pt modelId="{2C860763-321D-314E-9D8A-8480AF4F07C4}" type="pres">
      <dgm:prSet presAssocID="{3175AB08-F050-3F44-9119-8467CB317994}" presName="descendantText" presStyleLbl="alignAccFollowNode1" presStyleIdx="5" presStyleCnt="6">
        <dgm:presLayoutVars>
          <dgm:bulletEnabled val="1"/>
        </dgm:presLayoutVars>
      </dgm:prSet>
      <dgm:spPr/>
    </dgm:pt>
  </dgm:ptLst>
  <dgm:cxnLst>
    <dgm:cxn modelId="{CB7DD206-F6CF-9445-9B69-BE1595F8E723}" srcId="{A9EA3162-5C3A-1444-9CD8-18EFDCEF39F3}" destId="{FB588BF3-FB84-A349-9CE4-12388A380D65}" srcOrd="0" destOrd="0" parTransId="{4B929BB6-8D64-9445-8FF9-5B445F59D308}" sibTransId="{DEBA1B87-0A92-914F-98AA-D276FC1E2F17}"/>
    <dgm:cxn modelId="{E6778008-22E0-814B-94BA-98C216FEC943}" srcId="{8BEDE91D-90D3-D14E-9CFE-080FBD2EB0C2}" destId="{63A5312C-090F-6149-8370-B1248BCE4489}" srcOrd="2" destOrd="0" parTransId="{F0E47810-DB9F-224E-9936-A7EA231D3D03}" sibTransId="{1828BCF7-F2DC-174E-AE45-8C83B327FD99}"/>
    <dgm:cxn modelId="{90FC660A-124A-5A44-8EDA-8B7B141172CA}" srcId="{8BEDE91D-90D3-D14E-9CFE-080FBD2EB0C2}" destId="{7C420D34-C97F-9744-B5CD-51122F4F51FE}" srcOrd="3" destOrd="0" parTransId="{2DB982A5-01AF-3241-8DF2-9ECC4E67EAB7}" sibTransId="{2B9DEC59-50ED-8F49-A37E-2354CC1707E1}"/>
    <dgm:cxn modelId="{90D3FC23-2D6C-AA40-88D7-B37817CE2B89}" srcId="{7C420D34-C97F-9744-B5CD-51122F4F51FE}" destId="{C8E7937B-C53A-C140-9ECA-5F00D29B2FFA}" srcOrd="0" destOrd="0" parTransId="{050E8410-F1D7-8D4D-8205-E6C7E97AC2F1}" sibTransId="{2CF244DF-5083-3947-A8E3-EB76C75AA0BD}"/>
    <dgm:cxn modelId="{BAA0F232-FBFC-474E-93D6-3B7B370C5179}" srcId="{16ED7BE2-A657-4348-8E5F-08603B184CFE}" destId="{684E2A55-13C5-034D-9781-6730F84CAECB}" srcOrd="0" destOrd="0" parTransId="{4C37C2A5-870C-334D-AC42-978B5BB33803}" sibTransId="{57A8E495-F607-B543-A11F-E0E978504C44}"/>
    <dgm:cxn modelId="{AAD43A5C-821B-5C49-9DE2-08C28B5F1211}" srcId="{8BEDE91D-90D3-D14E-9CFE-080FBD2EB0C2}" destId="{16ED7BE2-A657-4348-8E5F-08603B184CFE}" srcOrd="1" destOrd="0" parTransId="{97954DBE-AB48-F441-9A21-5DD32815008B}" sibTransId="{3E503B17-8CB5-764E-B790-D98076A7347B}"/>
    <dgm:cxn modelId="{C7242C60-AD26-2540-8F0D-10AEBEA9F1F4}" srcId="{8BEDE91D-90D3-D14E-9CFE-080FBD2EB0C2}" destId="{5FDCF38B-2E9B-4349-9E68-E983B92640D8}" srcOrd="4" destOrd="0" parTransId="{D95D4515-E8A9-8641-B9E3-A2E6C8491F72}" sibTransId="{1F626763-D301-3342-B3E2-536E4342BCFA}"/>
    <dgm:cxn modelId="{FF10C645-8637-8F49-BDF8-C257AADC2E63}" srcId="{8BEDE91D-90D3-D14E-9CFE-080FBD2EB0C2}" destId="{A9EA3162-5C3A-1444-9CD8-18EFDCEF39F3}" srcOrd="0" destOrd="0" parTransId="{02578485-B9B2-A049-A85D-A9B9E3953C7B}" sibTransId="{4948B119-538D-D34F-807D-87B426EEE27D}"/>
    <dgm:cxn modelId="{DA676646-3A10-49C6-9327-4AE0BB1E7673}" type="presOf" srcId="{7C420D34-C97F-9744-B5CD-51122F4F51FE}" destId="{EDA64B33-B1AD-4A4F-83A9-73523CBEAB87}" srcOrd="0" destOrd="0" presId="urn:microsoft.com/office/officeart/2005/8/layout/vList5"/>
    <dgm:cxn modelId="{01A4D446-2CD0-4868-9677-CA267A4B8AFF}" type="presOf" srcId="{0043A5EC-D167-1E4F-B380-E55C2A066913}" destId="{BA555FB5-EFC2-504F-ACEA-9EC5ADA11E52}" srcOrd="0" destOrd="0" presId="urn:microsoft.com/office/officeart/2005/8/layout/vList5"/>
    <dgm:cxn modelId="{5B0DAA6B-0FAF-4814-BF31-7B899FE6D2C6}" type="presOf" srcId="{63A5312C-090F-6149-8370-B1248BCE4489}" destId="{2648799D-A5E0-5446-B474-07DBC3804194}" srcOrd="0" destOrd="0" presId="urn:microsoft.com/office/officeart/2005/8/layout/vList5"/>
    <dgm:cxn modelId="{46F6B14E-AD95-A144-B48B-FA2FBC7FA3C8}" srcId="{5FDCF38B-2E9B-4349-9E68-E983B92640D8}" destId="{FFB3E1CB-4530-D64A-8E69-99E1C1BF52BC}" srcOrd="0" destOrd="0" parTransId="{B5E39274-296A-7943-BE2E-AD85E1ED0808}" sibTransId="{5BD82531-B07E-4F49-8165-A727F43BDD33}"/>
    <dgm:cxn modelId="{362DCF85-DCDC-BB40-A34F-582B731FAC07}" srcId="{3175AB08-F050-3F44-9119-8467CB317994}" destId="{D9FBC2ED-B968-164E-A0E4-89E70F95DD66}" srcOrd="0" destOrd="0" parTransId="{72081606-A5C6-944E-A1E2-09463F094099}" sibTransId="{44E5FE4C-9A11-7A40-AFB8-2B5CE241D5EE}"/>
    <dgm:cxn modelId="{5BF27186-E41C-4D42-AC27-2D0391C8EEEB}" type="presOf" srcId="{5FDCF38B-2E9B-4349-9E68-E983B92640D8}" destId="{0AEB2887-977C-A24F-B012-91FB6A92BBBD}" srcOrd="0" destOrd="0" presId="urn:microsoft.com/office/officeart/2005/8/layout/vList5"/>
    <dgm:cxn modelId="{020A8288-A7E1-4705-A064-9ECADCB9DC54}" type="presOf" srcId="{C8E7937B-C53A-C140-9ECA-5F00D29B2FFA}" destId="{5CE2230D-AEE8-7043-B498-2D31DE4304CC}" srcOrd="0" destOrd="0" presId="urn:microsoft.com/office/officeart/2005/8/layout/vList5"/>
    <dgm:cxn modelId="{41BB9898-FEEC-47ED-A0B5-69D1ADABFC09}" type="presOf" srcId="{3175AB08-F050-3F44-9119-8467CB317994}" destId="{591738E3-B113-FE4B-A60D-0449DC6A36E2}" srcOrd="0" destOrd="0" presId="urn:microsoft.com/office/officeart/2005/8/layout/vList5"/>
    <dgm:cxn modelId="{F497539B-CE76-4C5F-A3AF-5E55A6094F63}" type="presOf" srcId="{8BEDE91D-90D3-D14E-9CFE-080FBD2EB0C2}" destId="{A1318531-37FC-5646-85E1-C590C8C2A751}" srcOrd="0" destOrd="0" presId="urn:microsoft.com/office/officeart/2005/8/layout/vList5"/>
    <dgm:cxn modelId="{46C2C3A3-7EB5-964D-8924-710C890D3629}" srcId="{63A5312C-090F-6149-8370-B1248BCE4489}" destId="{0043A5EC-D167-1E4F-B380-E55C2A066913}" srcOrd="0" destOrd="0" parTransId="{87189306-AA6A-9348-9C17-CC2290CB0D60}" sibTransId="{8CE38A59-E2C6-A545-A8F5-810059F57668}"/>
    <dgm:cxn modelId="{D83ABDB0-1B38-46A1-A016-A780492F9D5F}" type="presOf" srcId="{FB588BF3-FB84-A349-9CE4-12388A380D65}" destId="{9DF5F02C-4E09-664B-8115-68079BCA36CC}" srcOrd="0" destOrd="0" presId="urn:microsoft.com/office/officeart/2005/8/layout/vList5"/>
    <dgm:cxn modelId="{1F3252CB-EBFD-6C45-B70A-A5E63F0C89C6}" srcId="{8BEDE91D-90D3-D14E-9CFE-080FBD2EB0C2}" destId="{3175AB08-F050-3F44-9119-8467CB317994}" srcOrd="5" destOrd="0" parTransId="{1A88970A-CD57-684C-9F7D-9DAA7AD787E9}" sibTransId="{9DDAFD0D-997C-8C4E-A38A-502738DB82A5}"/>
    <dgm:cxn modelId="{F747EFCB-AFF2-4A95-9E45-838078F68011}" type="presOf" srcId="{16ED7BE2-A657-4348-8E5F-08603B184CFE}" destId="{D15DE7DE-F7F9-8F47-BA1E-8435C661122D}" srcOrd="0" destOrd="0" presId="urn:microsoft.com/office/officeart/2005/8/layout/vList5"/>
    <dgm:cxn modelId="{933EADDA-7FF6-4511-8C56-2B5465D60707}" type="presOf" srcId="{A9EA3162-5C3A-1444-9CD8-18EFDCEF39F3}" destId="{386220B4-CB30-A04D-8C90-EC46C269C951}" srcOrd="0" destOrd="0" presId="urn:microsoft.com/office/officeart/2005/8/layout/vList5"/>
    <dgm:cxn modelId="{262E09DD-1814-4858-B779-F49023B5349C}" type="presOf" srcId="{FFB3E1CB-4530-D64A-8E69-99E1C1BF52BC}" destId="{AC2FA484-2D19-A843-9E87-EBA1F58AC47D}" srcOrd="0" destOrd="0" presId="urn:microsoft.com/office/officeart/2005/8/layout/vList5"/>
    <dgm:cxn modelId="{74ABE6F2-4818-4851-92A6-83562D614CFD}" type="presOf" srcId="{684E2A55-13C5-034D-9781-6730F84CAECB}" destId="{BC8B22B3-548C-2445-A33F-2E0A9EE93A91}" srcOrd="0" destOrd="0" presId="urn:microsoft.com/office/officeart/2005/8/layout/vList5"/>
    <dgm:cxn modelId="{128583FF-CA39-4192-855F-87313D61F6B8}" type="presOf" srcId="{D9FBC2ED-B968-164E-A0E4-89E70F95DD66}" destId="{2C860763-321D-314E-9D8A-8480AF4F07C4}" srcOrd="0" destOrd="0" presId="urn:microsoft.com/office/officeart/2005/8/layout/vList5"/>
    <dgm:cxn modelId="{2B6FD4B8-9C2A-4975-8308-964C5AFDF4AC}" type="presParOf" srcId="{A1318531-37FC-5646-85E1-C590C8C2A751}" destId="{577E62EA-96F8-5449-818C-537274BDA852}" srcOrd="0" destOrd="0" presId="urn:microsoft.com/office/officeart/2005/8/layout/vList5"/>
    <dgm:cxn modelId="{E93AEE00-967C-4124-A7E1-06DF0F825A58}" type="presParOf" srcId="{577E62EA-96F8-5449-818C-537274BDA852}" destId="{386220B4-CB30-A04D-8C90-EC46C269C951}" srcOrd="0" destOrd="0" presId="urn:microsoft.com/office/officeart/2005/8/layout/vList5"/>
    <dgm:cxn modelId="{843E71DB-1DEB-46FA-94F0-A6DBE3607744}" type="presParOf" srcId="{577E62EA-96F8-5449-818C-537274BDA852}" destId="{9DF5F02C-4E09-664B-8115-68079BCA36CC}" srcOrd="1" destOrd="0" presId="urn:microsoft.com/office/officeart/2005/8/layout/vList5"/>
    <dgm:cxn modelId="{F4AD32DA-9CE0-44AE-9B27-F3C933B10EB7}" type="presParOf" srcId="{A1318531-37FC-5646-85E1-C590C8C2A751}" destId="{C584E7FB-B4E7-B847-8C27-7720B6B02C6E}" srcOrd="1" destOrd="0" presId="urn:microsoft.com/office/officeart/2005/8/layout/vList5"/>
    <dgm:cxn modelId="{ABC61D9B-2F92-4DB0-8C38-5497DEF64ECB}" type="presParOf" srcId="{A1318531-37FC-5646-85E1-C590C8C2A751}" destId="{2AC85901-B82D-C143-9547-44FD002965EA}" srcOrd="2" destOrd="0" presId="urn:microsoft.com/office/officeart/2005/8/layout/vList5"/>
    <dgm:cxn modelId="{A4A696D8-2B26-4ADB-ADB4-C2F4C88F1CC5}" type="presParOf" srcId="{2AC85901-B82D-C143-9547-44FD002965EA}" destId="{D15DE7DE-F7F9-8F47-BA1E-8435C661122D}" srcOrd="0" destOrd="0" presId="urn:microsoft.com/office/officeart/2005/8/layout/vList5"/>
    <dgm:cxn modelId="{2AD9060D-DFB9-4DF5-B0F8-98331E052ADC}" type="presParOf" srcId="{2AC85901-B82D-C143-9547-44FD002965EA}" destId="{BC8B22B3-548C-2445-A33F-2E0A9EE93A91}" srcOrd="1" destOrd="0" presId="urn:microsoft.com/office/officeart/2005/8/layout/vList5"/>
    <dgm:cxn modelId="{4F925B52-5242-4FC1-A197-F33F32D9B481}" type="presParOf" srcId="{A1318531-37FC-5646-85E1-C590C8C2A751}" destId="{A5B5AFCA-AB38-9342-A8B1-044E26C433B0}" srcOrd="3" destOrd="0" presId="urn:microsoft.com/office/officeart/2005/8/layout/vList5"/>
    <dgm:cxn modelId="{49B21D95-0135-4012-8340-4280C86F025C}" type="presParOf" srcId="{A1318531-37FC-5646-85E1-C590C8C2A751}" destId="{1F6234C8-ACDE-BB4D-862D-9438E63D074A}" srcOrd="4" destOrd="0" presId="urn:microsoft.com/office/officeart/2005/8/layout/vList5"/>
    <dgm:cxn modelId="{9537DD99-23A6-4A65-A374-95A9C3C100E1}" type="presParOf" srcId="{1F6234C8-ACDE-BB4D-862D-9438E63D074A}" destId="{2648799D-A5E0-5446-B474-07DBC3804194}" srcOrd="0" destOrd="0" presId="urn:microsoft.com/office/officeart/2005/8/layout/vList5"/>
    <dgm:cxn modelId="{55484A7C-FE82-4E3B-8D9B-FC319DFC5ACA}" type="presParOf" srcId="{1F6234C8-ACDE-BB4D-862D-9438E63D074A}" destId="{BA555FB5-EFC2-504F-ACEA-9EC5ADA11E52}" srcOrd="1" destOrd="0" presId="urn:microsoft.com/office/officeart/2005/8/layout/vList5"/>
    <dgm:cxn modelId="{6124C10C-FD71-4B12-81F2-769DEF4DA8F0}" type="presParOf" srcId="{A1318531-37FC-5646-85E1-C590C8C2A751}" destId="{762875D9-08FA-C246-9748-B9279E75B17B}" srcOrd="5" destOrd="0" presId="urn:microsoft.com/office/officeart/2005/8/layout/vList5"/>
    <dgm:cxn modelId="{B8EEF9FD-93B7-4DB9-A983-4821211FE9C7}" type="presParOf" srcId="{A1318531-37FC-5646-85E1-C590C8C2A751}" destId="{2CCA3260-322E-2340-98AE-666236808200}" srcOrd="6" destOrd="0" presId="urn:microsoft.com/office/officeart/2005/8/layout/vList5"/>
    <dgm:cxn modelId="{C822E7CD-89E1-4FA0-81C9-F543E0B53E81}" type="presParOf" srcId="{2CCA3260-322E-2340-98AE-666236808200}" destId="{EDA64B33-B1AD-4A4F-83A9-73523CBEAB87}" srcOrd="0" destOrd="0" presId="urn:microsoft.com/office/officeart/2005/8/layout/vList5"/>
    <dgm:cxn modelId="{FD70A8FC-6319-4FD9-90A3-57C73ACE3E62}" type="presParOf" srcId="{2CCA3260-322E-2340-98AE-666236808200}" destId="{5CE2230D-AEE8-7043-B498-2D31DE4304CC}" srcOrd="1" destOrd="0" presId="urn:microsoft.com/office/officeart/2005/8/layout/vList5"/>
    <dgm:cxn modelId="{9F2CEC19-9698-4C17-852F-E66439D26208}" type="presParOf" srcId="{A1318531-37FC-5646-85E1-C590C8C2A751}" destId="{2F700BA4-AFC5-844B-98AE-ADE68C4EFC7A}" srcOrd="7" destOrd="0" presId="urn:microsoft.com/office/officeart/2005/8/layout/vList5"/>
    <dgm:cxn modelId="{37E699A8-AF36-4E15-98A8-B44232360450}" type="presParOf" srcId="{A1318531-37FC-5646-85E1-C590C8C2A751}" destId="{8B2AEC81-54DB-FF4B-95C8-848F50680121}" srcOrd="8" destOrd="0" presId="urn:microsoft.com/office/officeart/2005/8/layout/vList5"/>
    <dgm:cxn modelId="{92425227-A59B-4F25-AF44-FBFE46B5DF26}" type="presParOf" srcId="{8B2AEC81-54DB-FF4B-95C8-848F50680121}" destId="{0AEB2887-977C-A24F-B012-91FB6A92BBBD}" srcOrd="0" destOrd="0" presId="urn:microsoft.com/office/officeart/2005/8/layout/vList5"/>
    <dgm:cxn modelId="{6630A735-421C-4D8E-99AD-211E01E61F90}" type="presParOf" srcId="{8B2AEC81-54DB-FF4B-95C8-848F50680121}" destId="{AC2FA484-2D19-A843-9E87-EBA1F58AC47D}" srcOrd="1" destOrd="0" presId="urn:microsoft.com/office/officeart/2005/8/layout/vList5"/>
    <dgm:cxn modelId="{4724B9E3-9A93-44A0-8E4E-277BC4485002}" type="presParOf" srcId="{A1318531-37FC-5646-85E1-C590C8C2A751}" destId="{6BCCE4C7-3E5C-6F47-A6AD-B00E07A14E60}" srcOrd="9" destOrd="0" presId="urn:microsoft.com/office/officeart/2005/8/layout/vList5"/>
    <dgm:cxn modelId="{71984A17-D7E4-4C1C-84F2-934DB33156DF}" type="presParOf" srcId="{A1318531-37FC-5646-85E1-C590C8C2A751}" destId="{EF2EA09A-0147-9048-A9DE-5450C9010FF9}" srcOrd="10" destOrd="0" presId="urn:microsoft.com/office/officeart/2005/8/layout/vList5"/>
    <dgm:cxn modelId="{172CDA58-B273-4E45-AFF6-0F14C1729934}" type="presParOf" srcId="{EF2EA09A-0147-9048-A9DE-5450C9010FF9}" destId="{591738E3-B113-FE4B-A60D-0449DC6A36E2}" srcOrd="0" destOrd="0" presId="urn:microsoft.com/office/officeart/2005/8/layout/vList5"/>
    <dgm:cxn modelId="{035411D9-A65D-43D9-BDF8-C630B62A5F5F}" type="presParOf" srcId="{EF2EA09A-0147-9048-A9DE-5450C9010FF9}" destId="{2C860763-321D-314E-9D8A-8480AF4F07C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5F02C-4E09-664B-8115-68079BCA36CC}">
      <dsp:nvSpPr>
        <dsp:cNvPr id="0" name=""/>
        <dsp:cNvSpPr/>
      </dsp:nvSpPr>
      <dsp:spPr>
        <a:xfrm rot="5400000">
          <a:off x="5851193" y="-2466096"/>
          <a:ext cx="733453" cy="585216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Unequal access to resources, status and position</a:t>
          </a:r>
        </a:p>
      </dsp:txBody>
      <dsp:txXfrm rot="-5400000">
        <a:off x="3291840" y="129061"/>
        <a:ext cx="5816356" cy="661845"/>
      </dsp:txXfrm>
    </dsp:sp>
    <dsp:sp modelId="{386220B4-CB30-A04D-8C90-EC46C269C951}">
      <dsp:nvSpPr>
        <dsp:cNvPr id="0" name=""/>
        <dsp:cNvSpPr/>
      </dsp:nvSpPr>
      <dsp:spPr>
        <a:xfrm>
          <a:off x="0" y="1574"/>
          <a:ext cx="3291840" cy="916817"/>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Power</a:t>
          </a:r>
        </a:p>
      </dsp:txBody>
      <dsp:txXfrm>
        <a:off x="44755" y="46329"/>
        <a:ext cx="3202330" cy="827307"/>
      </dsp:txXfrm>
    </dsp:sp>
    <dsp:sp modelId="{BC8B22B3-548C-2445-A33F-2E0A9EE93A91}">
      <dsp:nvSpPr>
        <dsp:cNvPr id="0" name=""/>
        <dsp:cNvSpPr/>
      </dsp:nvSpPr>
      <dsp:spPr>
        <a:xfrm rot="5400000">
          <a:off x="5851193" y="-1503438"/>
          <a:ext cx="733453" cy="5852160"/>
        </a:xfrm>
        <a:prstGeom prst="round2SameRect">
          <a:avLst/>
        </a:prstGeom>
        <a:solidFill>
          <a:schemeClr val="accent3">
            <a:tint val="40000"/>
            <a:alpha val="90000"/>
            <a:hueOff val="2143371"/>
            <a:satOff val="-2759"/>
            <a:lumOff val="-215"/>
            <a:alphaOff val="0"/>
          </a:schemeClr>
        </a:solidFill>
        <a:ln w="9525" cap="flat" cmpd="sng" algn="ctr">
          <a:solidFill>
            <a:schemeClr val="accent3">
              <a:tint val="40000"/>
              <a:alpha val="90000"/>
              <a:hueOff val="2143371"/>
              <a:satOff val="-2759"/>
              <a:lumOff val="-2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Lack of agreement on objectives, best strategies</a:t>
          </a:r>
          <a:endParaRPr lang="en-US" sz="2400" kern="1200" dirty="0"/>
        </a:p>
      </dsp:txBody>
      <dsp:txXfrm rot="-5400000">
        <a:off x="3291840" y="1091719"/>
        <a:ext cx="5816356" cy="661845"/>
      </dsp:txXfrm>
    </dsp:sp>
    <dsp:sp modelId="{D15DE7DE-F7F9-8F47-BA1E-8435C661122D}">
      <dsp:nvSpPr>
        <dsp:cNvPr id="0" name=""/>
        <dsp:cNvSpPr/>
      </dsp:nvSpPr>
      <dsp:spPr>
        <a:xfrm>
          <a:off x="0" y="964232"/>
          <a:ext cx="3291840" cy="916817"/>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Strategy</a:t>
          </a:r>
        </a:p>
      </dsp:txBody>
      <dsp:txXfrm>
        <a:off x="44755" y="1008987"/>
        <a:ext cx="3202330" cy="827307"/>
      </dsp:txXfrm>
    </dsp:sp>
    <dsp:sp modelId="{BA555FB5-EFC2-504F-ACEA-9EC5ADA11E52}">
      <dsp:nvSpPr>
        <dsp:cNvPr id="0" name=""/>
        <dsp:cNvSpPr/>
      </dsp:nvSpPr>
      <dsp:spPr>
        <a:xfrm rot="5400000">
          <a:off x="5851193" y="-540780"/>
          <a:ext cx="733453" cy="5852160"/>
        </a:xfrm>
        <a:prstGeom prst="round2SameRect">
          <a:avLst/>
        </a:prstGeom>
        <a:solidFill>
          <a:schemeClr val="accent3">
            <a:tint val="40000"/>
            <a:alpha val="90000"/>
            <a:hueOff val="4286742"/>
            <a:satOff val="-5517"/>
            <a:lumOff val="-430"/>
            <a:alphaOff val="0"/>
          </a:schemeClr>
        </a:solidFill>
        <a:ln w="9525" cap="flat" cmpd="sng" algn="ctr">
          <a:solidFill>
            <a:schemeClr val="accent3">
              <a:tint val="40000"/>
              <a:alpha val="90000"/>
              <a:hueOff val="4286742"/>
              <a:satOff val="-5517"/>
              <a:lumOff val="-4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effectLst>
                <a:outerShdw blurRad="38100" dist="38100" dir="2700000" algn="tl">
                  <a:srgbClr val="DDDDDD"/>
                </a:outerShdw>
              </a:effectLst>
              <a:cs typeface="+mn-cs"/>
            </a:rPr>
            <a:t>Structures and systems that don’t facilitate collaboration</a:t>
          </a:r>
          <a:endParaRPr lang="en-US" sz="2400" kern="1200" dirty="0"/>
        </a:p>
      </dsp:txBody>
      <dsp:txXfrm rot="-5400000">
        <a:off x="3291840" y="2054377"/>
        <a:ext cx="5816356" cy="661845"/>
      </dsp:txXfrm>
    </dsp:sp>
    <dsp:sp modelId="{2648799D-A5E0-5446-B474-07DBC3804194}">
      <dsp:nvSpPr>
        <dsp:cNvPr id="0" name=""/>
        <dsp:cNvSpPr/>
      </dsp:nvSpPr>
      <dsp:spPr>
        <a:xfrm>
          <a:off x="0" y="1926890"/>
          <a:ext cx="3291840" cy="916817"/>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Structures and Systems</a:t>
          </a:r>
        </a:p>
      </dsp:txBody>
      <dsp:txXfrm>
        <a:off x="44755" y="1971645"/>
        <a:ext cx="3202330" cy="827307"/>
      </dsp:txXfrm>
    </dsp:sp>
    <dsp:sp modelId="{5CE2230D-AEE8-7043-B498-2D31DE4304CC}">
      <dsp:nvSpPr>
        <dsp:cNvPr id="0" name=""/>
        <dsp:cNvSpPr/>
      </dsp:nvSpPr>
      <dsp:spPr>
        <a:xfrm rot="5400000">
          <a:off x="5851193" y="421876"/>
          <a:ext cx="733453" cy="5852160"/>
        </a:xfrm>
        <a:prstGeom prst="round2SameRect">
          <a:avLst/>
        </a:prstGeom>
        <a:solidFill>
          <a:schemeClr val="accent3">
            <a:tint val="40000"/>
            <a:alpha val="90000"/>
            <a:hueOff val="6430112"/>
            <a:satOff val="-8276"/>
            <a:lumOff val="-645"/>
            <a:alphaOff val="0"/>
          </a:schemeClr>
        </a:solidFill>
        <a:ln w="9525" cap="flat" cmpd="sng" algn="ctr">
          <a:solidFill>
            <a:schemeClr val="accent3">
              <a:tint val="40000"/>
              <a:alpha val="90000"/>
              <a:hueOff val="6430112"/>
              <a:satOff val="-8276"/>
              <a:lumOff val="-6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Unequal access to information or conflicting data and analysis</a:t>
          </a:r>
        </a:p>
      </dsp:txBody>
      <dsp:txXfrm rot="-5400000">
        <a:off x="3291840" y="3017033"/>
        <a:ext cx="5816356" cy="661845"/>
      </dsp:txXfrm>
    </dsp:sp>
    <dsp:sp modelId="{EDA64B33-B1AD-4A4F-83A9-73523CBEAB87}">
      <dsp:nvSpPr>
        <dsp:cNvPr id="0" name=""/>
        <dsp:cNvSpPr/>
      </dsp:nvSpPr>
      <dsp:spPr>
        <a:xfrm>
          <a:off x="0" y="2889548"/>
          <a:ext cx="3291840" cy="916817"/>
        </a:xfrm>
        <a:prstGeom prst="roundRect">
          <a:avLst/>
        </a:prstGeom>
        <a:gradFill rotWithShape="0">
          <a:gsLst>
            <a:gs pos="0">
              <a:schemeClr val="accent3">
                <a:hueOff val="6750158"/>
                <a:satOff val="-10128"/>
                <a:lumOff val="-1647"/>
                <a:alphaOff val="0"/>
                <a:tint val="100000"/>
                <a:shade val="100000"/>
                <a:satMod val="130000"/>
              </a:schemeClr>
            </a:gs>
            <a:gs pos="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Access to Information</a:t>
          </a:r>
        </a:p>
      </dsp:txBody>
      <dsp:txXfrm>
        <a:off x="44755" y="2934303"/>
        <a:ext cx="3202330" cy="827307"/>
      </dsp:txXfrm>
    </dsp:sp>
    <dsp:sp modelId="{AC2FA484-2D19-A843-9E87-EBA1F58AC47D}">
      <dsp:nvSpPr>
        <dsp:cNvPr id="0" name=""/>
        <dsp:cNvSpPr/>
      </dsp:nvSpPr>
      <dsp:spPr>
        <a:xfrm rot="5400000">
          <a:off x="5851193" y="1384534"/>
          <a:ext cx="733453" cy="5852160"/>
        </a:xfrm>
        <a:prstGeom prst="round2SameRect">
          <a:avLst/>
        </a:prstGeom>
        <a:solidFill>
          <a:schemeClr val="accent3">
            <a:tint val="40000"/>
            <a:alpha val="90000"/>
            <a:hueOff val="8573483"/>
            <a:satOff val="-11034"/>
            <a:lumOff val="-860"/>
            <a:alphaOff val="0"/>
          </a:schemeClr>
        </a:solidFill>
        <a:ln w="9525" cap="flat" cmpd="sng" algn="ctr">
          <a:solidFill>
            <a:schemeClr val="accent3">
              <a:tint val="40000"/>
              <a:alpha val="90000"/>
              <a:hueOff val="8573483"/>
              <a:satOff val="-11034"/>
              <a:lumOff val="-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Lack of shared values and beliefs, lack of cultural sensitivity and awareness</a:t>
          </a:r>
          <a:endParaRPr lang="en-US" sz="2400" kern="1200" dirty="0"/>
        </a:p>
      </dsp:txBody>
      <dsp:txXfrm rot="-5400000">
        <a:off x="3291840" y="3979691"/>
        <a:ext cx="5816356" cy="661845"/>
      </dsp:txXfrm>
    </dsp:sp>
    <dsp:sp modelId="{0AEB2887-977C-A24F-B012-91FB6A92BBBD}">
      <dsp:nvSpPr>
        <dsp:cNvPr id="0" name=""/>
        <dsp:cNvSpPr/>
      </dsp:nvSpPr>
      <dsp:spPr>
        <a:xfrm>
          <a:off x="0" y="3852206"/>
          <a:ext cx="3291840" cy="916817"/>
        </a:xfrm>
        <a:prstGeom prst="roundRect">
          <a:avLst/>
        </a:prstGeom>
        <a:gradFill rotWithShape="0">
          <a:gsLst>
            <a:gs pos="0">
              <a:schemeClr val="accent3">
                <a:hueOff val="9000211"/>
                <a:satOff val="-13504"/>
                <a:lumOff val="-2196"/>
                <a:alphaOff val="0"/>
                <a:tint val="100000"/>
                <a:shade val="100000"/>
                <a:satMod val="130000"/>
              </a:schemeClr>
            </a:gs>
            <a:gs pos="0">
              <a:schemeClr val="accent4">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Cultural difference</a:t>
          </a:r>
        </a:p>
      </dsp:txBody>
      <dsp:txXfrm>
        <a:off x="44755" y="3896961"/>
        <a:ext cx="3202330" cy="827307"/>
      </dsp:txXfrm>
    </dsp:sp>
    <dsp:sp modelId="{2C860763-321D-314E-9D8A-8480AF4F07C4}">
      <dsp:nvSpPr>
        <dsp:cNvPr id="0" name=""/>
        <dsp:cNvSpPr/>
      </dsp:nvSpPr>
      <dsp:spPr>
        <a:xfrm rot="5400000">
          <a:off x="5851193" y="2347192"/>
          <a:ext cx="733453" cy="5852160"/>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Individual's’ communication styles, personalities and skills</a:t>
          </a:r>
          <a:endParaRPr lang="en-US" sz="2400" kern="1200" dirty="0"/>
        </a:p>
      </dsp:txBody>
      <dsp:txXfrm rot="-5400000">
        <a:off x="3291840" y="4942349"/>
        <a:ext cx="5816356" cy="661845"/>
      </dsp:txXfrm>
    </dsp:sp>
    <dsp:sp modelId="{591738E3-B113-FE4B-A60D-0449DC6A36E2}">
      <dsp:nvSpPr>
        <dsp:cNvPr id="0" name=""/>
        <dsp:cNvSpPr/>
      </dsp:nvSpPr>
      <dsp:spPr>
        <a:xfrm>
          <a:off x="0" y="4814864"/>
          <a:ext cx="3291840" cy="916817"/>
        </a:xfrm>
        <a:prstGeom prst="roundRect">
          <a:avLst/>
        </a:prstGeom>
        <a:gradFill rotWithShape="0">
          <a:gsLst>
            <a:gs pos="0">
              <a:schemeClr val="accent3">
                <a:hueOff val="11250264"/>
                <a:satOff val="-16880"/>
                <a:lumOff val="-2745"/>
                <a:alphaOff val="0"/>
                <a:tint val="100000"/>
                <a:shade val="100000"/>
                <a:satMod val="130000"/>
              </a:schemeClr>
            </a:gs>
            <a:gs pos="0">
              <a:schemeClr val="accent4">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Personalities</a:t>
          </a:r>
        </a:p>
      </dsp:txBody>
      <dsp:txXfrm>
        <a:off x="44755" y="4859619"/>
        <a:ext cx="3202330" cy="8273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A37EA-88C8-4D3B-AB22-E87881D7DB0F}"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EF381-B2C0-4FC0-8411-FC6F7D466A85}" type="slidenum">
              <a:rPr lang="en-US" smtClean="0"/>
              <a:t>‹#›</a:t>
            </a:fld>
            <a:endParaRPr lang="en-US"/>
          </a:p>
        </p:txBody>
      </p:sp>
    </p:spTree>
    <p:extLst>
      <p:ext uri="{BB962C8B-B14F-4D97-AF65-F5344CB8AC3E}">
        <p14:creationId xmlns:p14="http://schemas.microsoft.com/office/powerpoint/2010/main" val="36113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First – the facilitators ask 4</a:t>
            </a:r>
            <a:r>
              <a:rPr lang="en-GB" baseline="0" dirty="0"/>
              <a:t> people to volunteer being today’s EYES (2 persons) and EARS (2 persons). They will be asked to observe and listen to the day’s events and give feedback at the end of the day for the EVALUATION.</a:t>
            </a:r>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85073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Disagreement/Conflict is not ‘bad’ so focus on the positive benefits of conflict.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Ask for examples from the participants, then reinforce</a:t>
            </a:r>
            <a:endParaRPr lang="en-US" sz="1200" kern="1200" dirty="0">
              <a:solidFill>
                <a:schemeClr val="tx1"/>
              </a:solidFill>
              <a:effectLst/>
              <a:latin typeface="+mn-lt"/>
              <a:ea typeface="+mn-ea"/>
              <a:cs typeface="+mn-cs"/>
            </a:endParaRPr>
          </a:p>
          <a:p>
            <a:pPr eaLnBrk="1" hangingPunct="1"/>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2277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Use</a:t>
            </a:r>
            <a:r>
              <a:rPr lang="en-GB" baseline="0" dirty="0"/>
              <a:t> one of the main ideas of common causes of conflict generated in the group work before as an example </a:t>
            </a:r>
            <a:r>
              <a:rPr lang="en-US" baseline="0" dirty="0"/>
              <a:t>–</a:t>
            </a:r>
            <a:r>
              <a:rPr lang="en-GB" baseline="0" dirty="0"/>
              <a:t> try to resolve!</a:t>
            </a:r>
            <a:endParaRPr lang="en-GB" dirty="0"/>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16078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i="1" kern="1200" dirty="0">
                <a:solidFill>
                  <a:schemeClr val="tx1"/>
                </a:solidFill>
                <a:effectLst/>
                <a:latin typeface="+mn-lt"/>
                <a:ea typeface="+mn-ea"/>
                <a:cs typeface="+mn-cs"/>
              </a:rPr>
              <a:t>draw out their feedback and capture tips. </a:t>
            </a:r>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54869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85725" eaLnBrk="1" hangingPunct="1">
              <a:lnSpc>
                <a:spcPct val="80000"/>
              </a:lnSpc>
            </a:pPr>
            <a:r>
              <a:rPr lang="en-US" sz="1200" dirty="0">
                <a:latin typeface="Trebuchet MS" charset="0"/>
              </a:rPr>
              <a:t>When facilitating consensus building, an impasse may be reached.  Either there is stark disagreement over the problem analysis, the cluster priorities  or the solution proposed.  Impasse occurs when the key stakeholders are unable to perceive effective solutions to their dispute or differences. People feel stuck, frustrated, angry, and disillusioned – all are ready to withdraw. As a result, they might either dig their heels in deeper, anchoring themselves in extreme and rigid positions, or they might decide to "take their marbles and go home," withdrawing from the cluster or sector group. Either way, impasse represents a turning point in our efforts to negotiate a solution to the conflict. As such, rather than avoiding or dreading it, impasse should be viewed with calm, patience, and respect.  Know that you are near a </a:t>
            </a:r>
            <a:r>
              <a:rPr lang="ja-JP" altLang="en-US" sz="1200" dirty="0">
                <a:latin typeface="Trebuchet MS" charset="0"/>
              </a:rPr>
              <a:t>“</a:t>
            </a:r>
            <a:r>
              <a:rPr lang="en-US" altLang="ja-JP" sz="1200" dirty="0">
                <a:latin typeface="Trebuchet MS" charset="0"/>
              </a:rPr>
              <a:t>breakthrough</a:t>
            </a:r>
            <a:r>
              <a:rPr lang="ja-JP" altLang="en-US" sz="1200" dirty="0">
                <a:latin typeface="Trebuchet MS" charset="0"/>
              </a:rPr>
              <a:t>”</a:t>
            </a:r>
            <a:endParaRPr lang="en-US" altLang="ja-JP" sz="1200" dirty="0">
              <a:latin typeface="Trebuchet MS" charset="0"/>
            </a:endParaRPr>
          </a:p>
          <a:p>
            <a:pPr marL="85725" indent="-85725" eaLnBrk="1" hangingPunct="1">
              <a:lnSpc>
                <a:spcPct val="80000"/>
              </a:lnSpc>
            </a:pPr>
            <a:endParaRPr lang="en-US" sz="1200" dirty="0">
              <a:latin typeface="Trebuchet MS" charset="0"/>
            </a:endParaRPr>
          </a:p>
          <a:p>
            <a:pPr marL="85725" indent="-85725" eaLnBrk="1" hangingPunct="1">
              <a:lnSpc>
                <a:spcPct val="80000"/>
              </a:lnSpc>
              <a:spcBef>
                <a:spcPct val="35000"/>
              </a:spcBef>
              <a:buFontTx/>
              <a:buChar char="•"/>
            </a:pPr>
            <a:r>
              <a:rPr lang="ja-JP" altLang="en-US" sz="1200" dirty="0">
                <a:latin typeface="Trebuchet MS" charset="0"/>
              </a:rPr>
              <a:t>“</a:t>
            </a:r>
            <a:r>
              <a:rPr lang="en-US" altLang="ja-JP" sz="1200" dirty="0">
                <a:latin typeface="Trebuchet MS" charset="0"/>
              </a:rPr>
              <a:t>Polling</a:t>
            </a:r>
            <a:r>
              <a:rPr lang="ja-JP" altLang="en-US" sz="1200" dirty="0">
                <a:latin typeface="Trebuchet MS" charset="0"/>
              </a:rPr>
              <a:t>”</a:t>
            </a:r>
            <a:r>
              <a:rPr lang="en-US" altLang="ja-JP" sz="1200" dirty="0">
                <a:latin typeface="Trebuchet MS" charset="0"/>
              </a:rPr>
              <a:t> – where do people stand?</a:t>
            </a:r>
          </a:p>
          <a:p>
            <a:pPr marL="85725" indent="-85725" eaLnBrk="1" hangingPunct="1">
              <a:lnSpc>
                <a:spcPct val="80000"/>
              </a:lnSpc>
              <a:spcBef>
                <a:spcPct val="35000"/>
              </a:spcBef>
              <a:buFontTx/>
              <a:buChar char="•"/>
            </a:pPr>
            <a:r>
              <a:rPr lang="en-US" sz="1200" dirty="0" err="1">
                <a:latin typeface="Trebuchet MS" charset="0"/>
              </a:rPr>
              <a:t>Sumamrize</a:t>
            </a:r>
            <a:r>
              <a:rPr lang="en-US" sz="1200" dirty="0">
                <a:latin typeface="Trebuchet MS" charset="0"/>
              </a:rPr>
              <a:t> areas of agreement and disagreement</a:t>
            </a:r>
          </a:p>
          <a:p>
            <a:pPr marL="85725" indent="-85725" eaLnBrk="1" hangingPunct="1">
              <a:lnSpc>
                <a:spcPct val="80000"/>
              </a:lnSpc>
              <a:spcBef>
                <a:spcPct val="35000"/>
              </a:spcBef>
              <a:buFontTx/>
              <a:buChar char="•"/>
            </a:pPr>
            <a:r>
              <a:rPr lang="en-US" sz="1200" dirty="0">
                <a:latin typeface="Trebuchet MS" charset="0"/>
              </a:rPr>
              <a:t>Take a break – diffuse tensions – withdraw temporarily but schedule follow up  (physiology of anger and stress – hormones and chemicals blocks our ability to see solutions, to listen to the other party, etc.   Taking a </a:t>
            </a:r>
            <a:r>
              <a:rPr lang="ja-JP" altLang="en-US" sz="1200" dirty="0">
                <a:latin typeface="Trebuchet MS" charset="0"/>
              </a:rPr>
              <a:t>“</a:t>
            </a:r>
            <a:r>
              <a:rPr lang="en-US" altLang="ja-JP" sz="1200" dirty="0">
                <a:latin typeface="Trebuchet MS" charset="0"/>
              </a:rPr>
              <a:t>time out</a:t>
            </a:r>
            <a:r>
              <a:rPr lang="ja-JP" altLang="en-US" sz="1200" dirty="0">
                <a:latin typeface="Trebuchet MS" charset="0"/>
              </a:rPr>
              <a:t>”</a:t>
            </a:r>
            <a:r>
              <a:rPr lang="en-US" altLang="ja-JP" sz="1200" dirty="0">
                <a:latin typeface="Trebuchet MS" charset="0"/>
              </a:rPr>
              <a:t> helps get rid of these to start afresh). Take a structured break...or CAUCUS (as appropriate). Be sure people go to the break with "homework" to do. </a:t>
            </a:r>
          </a:p>
          <a:p>
            <a:pPr marL="85725" indent="-85725" eaLnBrk="1" hangingPunct="1">
              <a:lnSpc>
                <a:spcPct val="80000"/>
              </a:lnSpc>
              <a:spcBef>
                <a:spcPct val="35000"/>
              </a:spcBef>
              <a:buFontTx/>
              <a:buChar char="•"/>
            </a:pPr>
            <a:r>
              <a:rPr lang="en-US" sz="1200" dirty="0">
                <a:latin typeface="Trebuchet MS" charset="0"/>
              </a:rPr>
              <a:t>Caucus with primary disputants during the break – Ask them, </a:t>
            </a:r>
            <a:r>
              <a:rPr lang="ja-JP" altLang="en-US" sz="1200" dirty="0">
                <a:latin typeface="Trebuchet MS" charset="0"/>
              </a:rPr>
              <a:t>“</a:t>
            </a:r>
            <a:r>
              <a:rPr lang="en-US" altLang="ja-JP" sz="1200" dirty="0">
                <a:latin typeface="Trebuchet MS" charset="0"/>
              </a:rPr>
              <a:t> What could be changed so that you can support it ?</a:t>
            </a:r>
            <a:r>
              <a:rPr lang="ja-JP" altLang="en-US" sz="1200" dirty="0">
                <a:latin typeface="Trebuchet MS" charset="0"/>
              </a:rPr>
              <a:t>”</a:t>
            </a:r>
            <a:endParaRPr lang="en-US" altLang="ja-JP" sz="1200" dirty="0">
              <a:latin typeface="Trebuchet MS" charset="0"/>
            </a:endParaRPr>
          </a:p>
          <a:p>
            <a:pPr marL="85725" indent="-85725" eaLnBrk="1" hangingPunct="1">
              <a:lnSpc>
                <a:spcPct val="80000"/>
              </a:lnSpc>
              <a:spcBef>
                <a:spcPct val="35000"/>
              </a:spcBef>
              <a:buFontTx/>
              <a:buChar char="•"/>
            </a:pPr>
            <a:r>
              <a:rPr lang="en-US" sz="1200" dirty="0">
                <a:latin typeface="Trebuchet MS" charset="0"/>
              </a:rPr>
              <a:t>Bring disputing parties together – during break - facilitate conflict resolution and problem solving. Ask the parties for a way to break the impasse. Brainstorm about a way. </a:t>
            </a:r>
          </a:p>
          <a:p>
            <a:pPr marL="85725" indent="-85725" eaLnBrk="1" hangingPunct="1">
              <a:lnSpc>
                <a:spcPct val="80000"/>
              </a:lnSpc>
              <a:spcBef>
                <a:spcPct val="35000"/>
              </a:spcBef>
              <a:buFontTx/>
              <a:buChar char="•"/>
            </a:pPr>
            <a:r>
              <a:rPr lang="en-US" sz="1200" dirty="0">
                <a:latin typeface="Trebuchet MS" charset="0"/>
              </a:rPr>
              <a:t>Get more information or facts</a:t>
            </a:r>
          </a:p>
          <a:p>
            <a:pPr marL="85725" indent="-85725" eaLnBrk="1" hangingPunct="1">
              <a:lnSpc>
                <a:spcPct val="80000"/>
              </a:lnSpc>
              <a:spcBef>
                <a:spcPct val="35000"/>
              </a:spcBef>
              <a:buFontTx/>
              <a:buChar char="•"/>
            </a:pPr>
            <a:r>
              <a:rPr lang="en-US" sz="1200" dirty="0">
                <a:latin typeface="Trebuchet MS" charset="0"/>
              </a:rPr>
              <a:t>Build consensus in mixed small groups, then send representatives to cluster steering group</a:t>
            </a:r>
          </a:p>
          <a:p>
            <a:pPr marL="85725" indent="-85725" eaLnBrk="1" hangingPunct="1">
              <a:lnSpc>
                <a:spcPct val="80000"/>
              </a:lnSpc>
              <a:spcBef>
                <a:spcPct val="35000"/>
              </a:spcBef>
              <a:buFontTx/>
              <a:buChar char="•"/>
            </a:pPr>
            <a:r>
              <a:rPr lang="en-US" sz="1200" dirty="0">
                <a:latin typeface="Trebuchet MS" charset="0"/>
              </a:rPr>
              <a:t>Mix up the small groups = new dynamics</a:t>
            </a:r>
          </a:p>
          <a:p>
            <a:pPr marL="85725" indent="-85725" eaLnBrk="1" hangingPunct="1">
              <a:lnSpc>
                <a:spcPct val="80000"/>
              </a:lnSpc>
              <a:spcBef>
                <a:spcPct val="35000"/>
              </a:spcBef>
              <a:buFontTx/>
              <a:buChar char="•"/>
            </a:pPr>
            <a:r>
              <a:rPr lang="en-US" sz="1200" dirty="0">
                <a:latin typeface="Trebuchet MS" charset="0"/>
              </a:rPr>
              <a:t>Ask for suggestions, help from others – ask the disputants : How do you suggest we proceed? Brainstorm ways to break the impasse.  </a:t>
            </a:r>
            <a:r>
              <a:rPr lang="en-US" altLang="ja-JP" sz="1200" dirty="0">
                <a:latin typeface="Trebuchet MS" charset="0"/>
              </a:rPr>
              <a:t>Or propose a way forward by using a question?  I believe we want to move forward, but we seem to be stuck - . How about if we take a break and in 10 minutes I caucus with John and Ali.</a:t>
            </a:r>
            <a:r>
              <a:rPr lang="ja-JP" altLang="en-US" sz="1200" dirty="0">
                <a:latin typeface="Trebuchet MS" charset="0"/>
              </a:rPr>
              <a:t>”</a:t>
            </a:r>
            <a:r>
              <a:rPr lang="en-US" altLang="ja-JP" sz="1200" dirty="0">
                <a:latin typeface="Trebuchet MS" charset="0"/>
              </a:rPr>
              <a:t>  or </a:t>
            </a:r>
            <a:r>
              <a:rPr lang="ja-JP" altLang="en-US" sz="1200" dirty="0">
                <a:latin typeface="Trebuchet MS" charset="0"/>
              </a:rPr>
              <a:t>“</a:t>
            </a:r>
            <a:r>
              <a:rPr lang="en-US" altLang="ja-JP" sz="1200" dirty="0">
                <a:latin typeface="Trebuchet MS" charset="0"/>
              </a:rPr>
              <a:t>We seem to be stuck, there are a lot of viewpoints out there, (ask people to stand next to their viewpoint), then ask each group to appoint one representative to caucus with facilitator and others to work on a solution [small group easier than large group] – promise to report back to the larger group.</a:t>
            </a:r>
          </a:p>
          <a:p>
            <a:pPr marL="85725" indent="-85725" eaLnBrk="1" hangingPunct="1">
              <a:lnSpc>
                <a:spcPct val="80000"/>
              </a:lnSpc>
              <a:spcBef>
                <a:spcPct val="35000"/>
              </a:spcBef>
              <a:buFontTx/>
              <a:buChar char="•"/>
            </a:pPr>
            <a:r>
              <a:rPr lang="en-US" sz="1200" dirty="0">
                <a:latin typeface="Trebuchet MS" charset="0"/>
              </a:rPr>
              <a:t>Remind all of humanitarian consequences – alternative to an agreement must be worse than the effort to reach agreement.  Focus on how agreement will benefit the populations you are all there to serve.  Also remind them that the longer-term relationship and cooperation is at stake.</a:t>
            </a:r>
          </a:p>
          <a:p>
            <a:pPr marL="85725" indent="-85725" eaLnBrk="1" hangingPunct="1">
              <a:lnSpc>
                <a:spcPct val="80000"/>
              </a:lnSpc>
              <a:spcBef>
                <a:spcPct val="35000"/>
              </a:spcBef>
              <a:buFontTx/>
              <a:buChar char="•"/>
            </a:pPr>
            <a:r>
              <a:rPr lang="en-US" sz="1200" dirty="0">
                <a:latin typeface="Trebuchet MS" charset="0"/>
              </a:rPr>
              <a:t>Set a time limit – and then suggest that after 2 hours, you will put it to a majority vote.</a:t>
            </a:r>
          </a:p>
          <a:p>
            <a:pPr marL="85725" indent="-85725" eaLnBrk="1" hangingPunct="1">
              <a:lnSpc>
                <a:spcPct val="80000"/>
              </a:lnSpc>
              <a:spcBef>
                <a:spcPct val="35000"/>
              </a:spcBef>
            </a:pPr>
            <a:endParaRPr lang="en-US" sz="1200" dirty="0">
              <a:latin typeface="Trebuchet MS" charset="0"/>
            </a:endParaRPr>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2243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Discuss:</a:t>
            </a:r>
          </a:p>
          <a:p>
            <a:pPr eaLnBrk="1" hangingPunct="1">
              <a:buFontTx/>
              <a:buChar char="-"/>
            </a:pPr>
            <a:r>
              <a:rPr lang="en-GB" dirty="0"/>
              <a:t>How might this be useful to you?</a:t>
            </a:r>
          </a:p>
          <a:p>
            <a:pPr eaLnBrk="1" hangingPunct="1">
              <a:buFontTx/>
              <a:buChar char="-"/>
            </a:pPr>
            <a:r>
              <a:rPr lang="en-GB" dirty="0"/>
              <a:t>What particularly are you going to try out in meetings?</a:t>
            </a:r>
          </a:p>
          <a:p>
            <a:pPr eaLnBrk="1" hangingPunct="1">
              <a:buFontTx/>
              <a:buChar char="-"/>
            </a:pPr>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6519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16</a:t>
            </a:fld>
            <a:endParaRPr lang="en-GB">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64348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UNILATERAL – use when needed very quickly; expert; not important enough for time to be spent…</a:t>
            </a:r>
          </a:p>
          <a:p>
            <a:pPr eaLnBrk="1" hangingPunct="1"/>
            <a:r>
              <a:rPr lang="en-GB" dirty="0"/>
              <a:t>DELEGATE- when doesn’t need everyone’s buy in and there are experts who others trust the decision of </a:t>
            </a:r>
          </a:p>
          <a:p>
            <a:pPr eaLnBrk="1" hangingPunct="1"/>
            <a:r>
              <a:rPr lang="en-GB" dirty="0"/>
              <a:t>VOTING – can be quick and involves all but limitations include:</a:t>
            </a:r>
            <a:r>
              <a:rPr lang="en-GB" baseline="0" dirty="0"/>
              <a:t> clarity on rules, what will happen if the outcome is not clear. Not useful if the outcome could be bad for response/beneficiaries. </a:t>
            </a:r>
            <a:endParaRPr lang="en-GB" dirty="0"/>
          </a:p>
          <a:p>
            <a:pPr eaLnBrk="1" hangingPunct="1"/>
            <a:r>
              <a:rPr lang="en-GB" dirty="0"/>
              <a:t>CONSENSUS – Useful when we need buy in from all relevant stakeholders; when solutions to ta problem are not obvious; when you want to build relationships; when you want to better understand the reasons behind people’s</a:t>
            </a:r>
            <a:r>
              <a:rPr lang="en-GB" baseline="0" dirty="0"/>
              <a:t> positions and what would help them change their minds; </a:t>
            </a:r>
            <a:r>
              <a:rPr lang="en-GB" dirty="0"/>
              <a:t>when you want to generate ideas and options. DO NOT USE when solutions are obvious; when there</a:t>
            </a:r>
            <a:r>
              <a:rPr lang="en-GB" baseline="0" dirty="0"/>
              <a:t> is little available time for the decision; </a:t>
            </a:r>
            <a:r>
              <a:rPr lang="en-GB" dirty="0"/>
              <a:t>if</a:t>
            </a:r>
            <a:r>
              <a:rPr lang="en-GB" baseline="0" dirty="0"/>
              <a:t> the issue at had is very</a:t>
            </a:r>
            <a:r>
              <a:rPr lang="en-GB" dirty="0"/>
              <a:t> technical; if the outcome means humanitarian standards are compromised; other options are more effective or give a clearer outcome; decision-makers not at the table. Remember consensus is a process not black and white</a:t>
            </a:r>
            <a:r>
              <a:rPr lang="en-GB" baseline="0" dirty="0"/>
              <a:t> and there are steps within it. It can be time consuming. </a:t>
            </a:r>
            <a:endParaRPr lang="en-GB" dirty="0"/>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2912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Discussion on implications and handed out Building Consensus Scale</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14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Decision making skills</a:t>
            </a:r>
            <a:r>
              <a:rPr lang="en-US" dirty="0"/>
              <a:t>: </a:t>
            </a:r>
          </a:p>
          <a:p>
            <a:pPr eaLnBrk="1" hangingPunct="1"/>
            <a:r>
              <a:rPr lang="en-GB" dirty="0"/>
              <a:t>Consensus building</a:t>
            </a:r>
            <a:r>
              <a:rPr lang="en-GB" baseline="0" dirty="0"/>
              <a:t> processes use different skills and activities. You can by using: </a:t>
            </a:r>
            <a:endParaRPr lang="en-US" dirty="0"/>
          </a:p>
          <a:p>
            <a:pPr eaLnBrk="1" hangingPunct="1">
              <a:buFontTx/>
              <a:buChar char="-"/>
            </a:pPr>
            <a:r>
              <a:rPr lang="en-US" dirty="0"/>
              <a:t> “polling” – take pulse of the group</a:t>
            </a:r>
            <a:r>
              <a:rPr lang="en-US" baseline="0" dirty="0"/>
              <a:t> on an issue.</a:t>
            </a:r>
            <a:r>
              <a:rPr lang="en-US" dirty="0"/>
              <a:t>  Reflects a temporary attitude to an issue, rather than a decisive position. – shows strength of support or opposition for an idea. Not used to end discussion but to clarify communication and focus further discussion.  It can be a good start. </a:t>
            </a:r>
          </a:p>
          <a:p>
            <a:pPr eaLnBrk="1" hangingPunct="1">
              <a:buFontTx/>
              <a:buChar char="-"/>
            </a:pPr>
            <a:r>
              <a:rPr lang="en-US" dirty="0"/>
              <a:t>Methods:</a:t>
            </a:r>
          </a:p>
          <a:p>
            <a:pPr lvl="2" eaLnBrk="1" hangingPunct="1">
              <a:buFontTx/>
              <a:buChar char="•"/>
            </a:pPr>
            <a:r>
              <a:rPr lang="en-US" dirty="0"/>
              <a:t>Thumbs up, Thumbs down, Level Hand (ok with others deciding)</a:t>
            </a:r>
          </a:p>
          <a:p>
            <a:pPr lvl="2" eaLnBrk="1" hangingPunct="1">
              <a:buFontTx/>
              <a:buChar char="•"/>
            </a:pPr>
            <a:r>
              <a:rPr lang="en-US" dirty="0"/>
              <a:t>Five fingers and a fist (5=strong support, 1=willing to live with it, fist=blocks the idea)</a:t>
            </a:r>
          </a:p>
          <a:p>
            <a:pPr lvl="2" eaLnBrk="1" hangingPunct="1">
              <a:buFontTx/>
              <a:buChar char="•"/>
            </a:pPr>
            <a:r>
              <a:rPr lang="en-US" dirty="0"/>
              <a:t>Line up on floor and persuade person next to you to move up</a:t>
            </a:r>
          </a:p>
          <a:p>
            <a:pPr eaLnBrk="1" hangingPunct="1"/>
            <a:r>
              <a:rPr lang="en-US" dirty="0"/>
              <a:t>Be able to use different decision making styles as appropriate and recognize their benefits/costs and best use in cluster approach</a:t>
            </a:r>
          </a:p>
          <a:p>
            <a:pPr eaLnBrk="1" hangingPunct="1"/>
            <a:r>
              <a:rPr lang="en-US" dirty="0"/>
              <a:t>Acknowledgement and value seen in alternative decision making options not depending on full consensual agreement (see next slide)</a:t>
            </a:r>
          </a:p>
          <a:p>
            <a:pPr eaLnBrk="1" hangingPunct="1"/>
            <a:r>
              <a:rPr lang="en-US" dirty="0"/>
              <a:t>Those who disagree must be encouraged to put an alternative proposal forward</a:t>
            </a:r>
            <a:r>
              <a:rPr lang="en-GB" dirty="0"/>
              <a:t> </a:t>
            </a:r>
          </a:p>
          <a:p>
            <a:pPr eaLnBrk="1" hangingPunct="1"/>
            <a:r>
              <a:rPr lang="en-US" dirty="0"/>
              <a:t>Critics of blocking is that it is “tyranny of one”.  However, without allowing it, decisions which are passed by majority, are later resisted or undermined by subversive behaviors. </a:t>
            </a:r>
          </a:p>
          <a:p>
            <a:pPr eaLnBrk="1" hangingPunct="1"/>
            <a:endParaRPr lang="en-GB" dirty="0"/>
          </a:p>
          <a:p>
            <a:pPr eaLnBrk="1" hangingPunct="1">
              <a:buFontTx/>
              <a:buNone/>
            </a:pPr>
            <a:r>
              <a:rPr lang="en-GB" dirty="0"/>
              <a:t>BEFORE</a:t>
            </a:r>
            <a:r>
              <a:rPr lang="en-GB" baseline="0" dirty="0"/>
              <a:t> THE NEXT SLIDE THE FACILITATORS WILL STATE THAT HE/SHE HAS FORGOTTEN TO TELL THE GROUP THIS MORNING THAT BECAUSE OF LOGISTCAL REASONS THE TRAINING WILL START FROM TOMORROW ONWARDS AT 7.30.</a:t>
            </a:r>
          </a:p>
          <a:p>
            <a:pPr eaLnBrk="1" hangingPunct="1">
              <a:buFontTx/>
              <a:buNone/>
            </a:pPr>
            <a:r>
              <a:rPr lang="en-GB" baseline="0" dirty="0"/>
              <a:t>MOST LIKELY THIS WILL PROVOKE SOME CRITICISM. THIS CAN BE USED AS AN INTRODUCTION FOR THE NEXT SLIDE ON HOW WE TAKE DECISIONS.</a:t>
            </a:r>
          </a:p>
          <a:p>
            <a:pPr eaLnBrk="1" hangingPunct="1">
              <a:buFontTx/>
              <a:buNone/>
            </a:pPr>
            <a:r>
              <a:rPr lang="en-GB" dirty="0"/>
              <a:t>From tomorrow onwards we will start the training at 7.30</a:t>
            </a:r>
          </a:p>
          <a:p>
            <a:pPr eaLnBrk="1" hangingPunct="1">
              <a:buFontTx/>
              <a:buNone/>
            </a:pPr>
            <a:endParaRPr lang="en-GB" dirty="0"/>
          </a:p>
          <a:p>
            <a:pPr eaLnBrk="1" hangingPunct="1">
              <a:buFontTx/>
              <a:buNone/>
            </a:pPr>
            <a:r>
              <a:rPr lang="en-GB" dirty="0"/>
              <a:t>You can move to another area and practice using</a:t>
            </a:r>
            <a:r>
              <a:rPr lang="en-GB" baseline="0" dirty="0"/>
              <a:t> the scale with some simple problems. </a:t>
            </a:r>
            <a:endParaRPr lang="en-GB" dirty="0"/>
          </a:p>
          <a:p>
            <a:pPr eaLnBrk="1" hangingPunct="1"/>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7242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200" dirty="0">
                <a:latin typeface="Trebuchet MS" charset="0"/>
              </a:rPr>
              <a:t>One challenge you have as a cluster/sector lead is to encourage participation in the cluster and ownership of the decisions and responsibility / accountability for the action required.  Consensus building is one process for encouraging participation and ownership.</a:t>
            </a:r>
          </a:p>
          <a:p>
            <a:pPr eaLnBrk="1" hangingPunct="1">
              <a:lnSpc>
                <a:spcPct val="80000"/>
              </a:lnSpc>
            </a:pPr>
            <a:endParaRPr lang="en-US" sz="1200" dirty="0">
              <a:latin typeface="Trebuchet MS" charset="0"/>
            </a:endParaRPr>
          </a:p>
          <a:p>
            <a:pPr eaLnBrk="1" hangingPunct="1">
              <a:lnSpc>
                <a:spcPct val="80000"/>
              </a:lnSpc>
            </a:pPr>
            <a:r>
              <a:rPr lang="en-US" sz="1200" dirty="0">
                <a:latin typeface="Trebuchet MS" charset="0"/>
              </a:rPr>
              <a:t>Terms</a:t>
            </a:r>
            <a:r>
              <a:rPr lang="en-US" sz="1200" baseline="0" dirty="0">
                <a:latin typeface="Trebuchet MS" charset="0"/>
              </a:rPr>
              <a:t> in i</a:t>
            </a:r>
            <a:r>
              <a:rPr lang="en-US" sz="1200" dirty="0">
                <a:latin typeface="Trebuchet MS" charset="0"/>
              </a:rPr>
              <a:t>talics are directly out of the Cluster Guidelines.</a:t>
            </a:r>
          </a:p>
          <a:p>
            <a:pPr eaLnBrk="1" hangingPunct="1"/>
            <a:r>
              <a:rPr lang="en-US" sz="1200" i="1" dirty="0">
                <a:latin typeface="Trebuchet MS" charset="0"/>
              </a:rPr>
              <a:t>Cluster members are </a:t>
            </a:r>
            <a:r>
              <a:rPr lang="ja-JP" altLang="en-US" sz="1200" i="1" dirty="0">
                <a:latin typeface="Trebuchet MS" charset="0"/>
              </a:rPr>
              <a:t>“</a:t>
            </a:r>
            <a:r>
              <a:rPr lang="en-US" altLang="ja-JP" sz="1200" i="1" dirty="0">
                <a:latin typeface="Trebuchet MS" charset="0"/>
              </a:rPr>
              <a:t>equal partners</a:t>
            </a:r>
            <a:r>
              <a:rPr lang="ja-JP" altLang="en-US" sz="1200" i="1" dirty="0">
                <a:latin typeface="Trebuchet MS" charset="0"/>
              </a:rPr>
              <a:t>”</a:t>
            </a:r>
            <a:r>
              <a:rPr lang="en-US" altLang="ja-JP" sz="1200" dirty="0">
                <a:latin typeface="Trebuchet MS" charset="0"/>
              </a:rPr>
              <a:t>  - you do not have line authority over them – SO YOU HAVE LITTLE CHOICE BUT TO LEAD IN THIS WAY. </a:t>
            </a:r>
          </a:p>
          <a:p>
            <a:pPr eaLnBrk="1" hangingPunct="1"/>
            <a:r>
              <a:rPr lang="en-US" sz="1200" dirty="0">
                <a:latin typeface="Trebuchet MS" charset="0"/>
              </a:rPr>
              <a:t>C/S leads are to </a:t>
            </a:r>
            <a:r>
              <a:rPr lang="ja-JP" altLang="en-US" sz="1200" dirty="0">
                <a:latin typeface="Trebuchet MS" charset="0"/>
              </a:rPr>
              <a:t>“</a:t>
            </a:r>
            <a:r>
              <a:rPr lang="en-US" altLang="ja-JP" sz="1200" i="1" dirty="0">
                <a:latin typeface="Trebuchet MS" charset="0"/>
              </a:rPr>
              <a:t>facilitate a process</a:t>
            </a:r>
            <a:r>
              <a:rPr lang="ja-JP" altLang="en-US" sz="1200" dirty="0">
                <a:latin typeface="Trebuchet MS" charset="0"/>
              </a:rPr>
              <a:t>”</a:t>
            </a:r>
            <a:r>
              <a:rPr lang="en-US" altLang="ja-JP" sz="1200" dirty="0">
                <a:latin typeface="Trebuchet MS" charset="0"/>
              </a:rPr>
              <a:t> </a:t>
            </a:r>
            <a:r>
              <a:rPr lang="en-US" altLang="ja-JP" sz="1200" i="1" dirty="0">
                <a:latin typeface="Trebuchet MS" charset="0"/>
              </a:rPr>
              <a:t>involving all humanitarian actors in a collaborative and inclusive way focused on areas of common interest</a:t>
            </a:r>
            <a:r>
              <a:rPr lang="en-US" altLang="ja-JP" sz="1200" dirty="0">
                <a:latin typeface="Trebuchet MS" charset="0"/>
              </a:rPr>
              <a:t>. </a:t>
            </a:r>
          </a:p>
          <a:p>
            <a:pPr eaLnBrk="1" hangingPunct="1"/>
            <a:r>
              <a:rPr lang="en-US" sz="1200" dirty="0">
                <a:latin typeface="Trebuchet MS" charset="0"/>
              </a:rPr>
              <a:t>CB process uncovers common interests</a:t>
            </a:r>
          </a:p>
          <a:p>
            <a:pPr eaLnBrk="1" hangingPunct="1"/>
            <a:r>
              <a:rPr lang="ja-JP" altLang="en-US" sz="1200" dirty="0">
                <a:latin typeface="Trebuchet MS" charset="0"/>
              </a:rPr>
              <a:t>“</a:t>
            </a:r>
            <a:r>
              <a:rPr lang="en-US" altLang="ja-JP" sz="1200" dirty="0">
                <a:latin typeface="Trebuchet MS" charset="0"/>
              </a:rPr>
              <a:t>Buy-in</a:t>
            </a:r>
            <a:r>
              <a:rPr lang="ja-JP" altLang="en-US" sz="1200" dirty="0">
                <a:latin typeface="Trebuchet MS" charset="0"/>
              </a:rPr>
              <a:t>”</a:t>
            </a:r>
            <a:r>
              <a:rPr lang="en-US" altLang="ja-JP" sz="1200" dirty="0">
                <a:latin typeface="Trebuchet MS" charset="0"/>
              </a:rPr>
              <a:t> b/c decision-making process will be perceived as fair – YOU CAN</a:t>
            </a:r>
            <a:r>
              <a:rPr lang="ja-JP" altLang="en-US" sz="1200" dirty="0">
                <a:latin typeface="Trebuchet MS" charset="0"/>
              </a:rPr>
              <a:t>’</a:t>
            </a:r>
            <a:r>
              <a:rPr lang="en-US" altLang="ja-JP" sz="1200" dirty="0">
                <a:latin typeface="Trebuchet MS" charset="0"/>
              </a:rPr>
              <a:t>T DO IT ALL AS C/S LEAD.  99 % of the cluster work gets done by the cluster members – or NOT.  You must get buy in of the most important partners/members.</a:t>
            </a:r>
          </a:p>
          <a:p>
            <a:pPr eaLnBrk="1" hangingPunct="1">
              <a:lnSpc>
                <a:spcPct val="80000"/>
              </a:lnSpc>
            </a:pPr>
            <a:r>
              <a:rPr lang="en-US" sz="1200" dirty="0">
                <a:latin typeface="Trebuchet MS" charset="0"/>
              </a:rPr>
              <a:t>Creative solutions: But consensus is more than just a compromise. It is a process that can result in surprising and creative solutions - often better than the original suggestions. </a:t>
            </a:r>
          </a:p>
          <a:p>
            <a:pPr eaLnBrk="1" hangingPunct="1">
              <a:lnSpc>
                <a:spcPct val="80000"/>
              </a:lnSpc>
            </a:pPr>
            <a:r>
              <a:rPr lang="en-US" sz="1200" dirty="0">
                <a:latin typeface="Trebuchet MS" charset="0"/>
              </a:rPr>
              <a:t>A central element of the humanitarian reform process is the need to strengthen strategic</a:t>
            </a:r>
          </a:p>
          <a:p>
            <a:pPr eaLnBrk="1" hangingPunct="1">
              <a:lnSpc>
                <a:spcPct val="80000"/>
              </a:lnSpc>
            </a:pPr>
            <a:r>
              <a:rPr lang="en-US" sz="1200" dirty="0">
                <a:latin typeface="Trebuchet MS" charset="0"/>
              </a:rPr>
              <a:t>partnerships between NGOs, international organizations, the International Red Cross and</a:t>
            </a:r>
          </a:p>
          <a:p>
            <a:pPr eaLnBrk="1" hangingPunct="1">
              <a:lnSpc>
                <a:spcPct val="80000"/>
              </a:lnSpc>
            </a:pPr>
            <a:r>
              <a:rPr lang="en-US" sz="1200" dirty="0">
                <a:latin typeface="Trebuchet MS" charset="0"/>
              </a:rPr>
              <a:t>Red Crescent Movement and UN agencies. Indeed, successful application of the cluster</a:t>
            </a:r>
          </a:p>
          <a:p>
            <a:pPr eaLnBrk="1" hangingPunct="1">
              <a:lnSpc>
                <a:spcPct val="80000"/>
              </a:lnSpc>
            </a:pPr>
            <a:r>
              <a:rPr lang="en-US" sz="1200" dirty="0">
                <a:latin typeface="Trebuchet MS" charset="0"/>
              </a:rPr>
              <a:t>approach will depend on all humanitarian actors working as equal partners in all aspects</a:t>
            </a:r>
          </a:p>
          <a:p>
            <a:pPr eaLnBrk="1" hangingPunct="1">
              <a:lnSpc>
                <a:spcPct val="80000"/>
              </a:lnSpc>
            </a:pPr>
            <a:r>
              <a:rPr lang="en-US" sz="1200" dirty="0">
                <a:latin typeface="Trebuchet MS" charset="0"/>
              </a:rPr>
              <a:t>of the humanitarian response: from assessment, analysis and planning to implementation,</a:t>
            </a:r>
          </a:p>
          <a:p>
            <a:pPr eaLnBrk="1" hangingPunct="1">
              <a:lnSpc>
                <a:spcPct val="80000"/>
              </a:lnSpc>
            </a:pPr>
            <a:r>
              <a:rPr lang="en-US" sz="1200" dirty="0">
                <a:latin typeface="Trebuchet MS" charset="0"/>
              </a:rPr>
              <a:t>resource mobilization and evaluation.</a:t>
            </a:r>
          </a:p>
          <a:p>
            <a:pPr eaLnBrk="1" hangingPunct="1">
              <a:lnSpc>
                <a:spcPct val="80000"/>
              </a:lnSpc>
            </a:pPr>
            <a:endParaRPr lang="en-US" sz="1200" dirty="0">
              <a:latin typeface="Trebuchet MS" charset="0"/>
            </a:endParaRPr>
          </a:p>
          <a:p>
            <a:pPr eaLnBrk="1" hangingPunct="1">
              <a:lnSpc>
                <a:spcPct val="80000"/>
              </a:lnSpc>
            </a:pPr>
            <a:r>
              <a:rPr lang="en-US" sz="1200" strike="sngStrike" dirty="0">
                <a:latin typeface="Trebuchet MS" charset="0"/>
              </a:rPr>
              <a:t>Give example from DRC – where UNICEF was appreciated for facilitative style</a:t>
            </a:r>
          </a:p>
          <a:p>
            <a:pPr eaLnBrk="1" hangingPunct="1">
              <a:lnSpc>
                <a:spcPct val="80000"/>
              </a:lnSpc>
            </a:pPr>
            <a:r>
              <a:rPr lang="en-US" sz="1200" dirty="0">
                <a:latin typeface="Trebuchet MS" charset="0"/>
              </a:rPr>
              <a:t>When members of small groups have the opportunity to express their opinions, they are more likely to feel the decision-making process is fair. And they are more likely to support ultimate decisions made by leaders or authorities</a:t>
            </a:r>
          </a:p>
          <a:p>
            <a:pPr eaLnBrk="1" hangingPunct="1">
              <a:lnSpc>
                <a:spcPct val="80000"/>
              </a:lnSpc>
            </a:pPr>
            <a:endParaRPr lang="en-US" sz="1200" dirty="0">
              <a:latin typeface="Trebuchet MS" charset="0"/>
            </a:endParaRPr>
          </a:p>
          <a:p>
            <a:pPr eaLnBrk="1" hangingPunct="1">
              <a:lnSpc>
                <a:spcPct val="80000"/>
              </a:lnSpc>
            </a:pPr>
            <a:r>
              <a:rPr lang="en-US" sz="1200" dirty="0">
                <a:latin typeface="Trebuchet MS" charset="0"/>
              </a:rPr>
              <a:t>Successful application of the cluster approach will depend on all humanitarian actors working as equal partners in all aspects of the humanitarian response</a:t>
            </a:r>
          </a:p>
          <a:p>
            <a:pPr eaLnBrk="1" hangingPunct="1">
              <a:lnSpc>
                <a:spcPct val="80000"/>
              </a:lnSpc>
            </a:pPr>
            <a:r>
              <a:rPr lang="en-US" sz="1200" dirty="0">
                <a:latin typeface="Trebuchet MS" charset="0"/>
              </a:rPr>
              <a:t>It is essential that </a:t>
            </a:r>
            <a:r>
              <a:rPr lang="en-US" sz="1200" dirty="0" err="1">
                <a:latin typeface="Trebuchet MS" charset="0"/>
              </a:rPr>
              <a:t>sectoral</a:t>
            </a:r>
            <a:r>
              <a:rPr lang="en-US" sz="1200" dirty="0">
                <a:latin typeface="Trebuchet MS" charset="0"/>
              </a:rPr>
              <a:t> groups find non-bureaucratic ways of involving all humanitarian actors in a collaborative and inclusive process focused on areas of common interest.</a:t>
            </a:r>
          </a:p>
          <a:p>
            <a:pPr eaLnBrk="1" hangingPunct="1">
              <a:lnSpc>
                <a:spcPct val="80000"/>
              </a:lnSpc>
            </a:pPr>
            <a:r>
              <a:rPr lang="en-US" sz="1200" dirty="0">
                <a:latin typeface="Trebuchet MS" charset="0"/>
              </a:rPr>
              <a:t>Sector leads should ensure, however, that all humanitarian actors are given the opportunity to fully and equally participate in setting the direction, strategies, and activities of the </a:t>
            </a:r>
            <a:r>
              <a:rPr lang="en-US" sz="1200" dirty="0" err="1">
                <a:latin typeface="Trebuchet MS" charset="0"/>
              </a:rPr>
              <a:t>sectoral</a:t>
            </a:r>
            <a:r>
              <a:rPr lang="en-US" sz="1200" dirty="0">
                <a:latin typeface="Trebuchet MS" charset="0"/>
              </a:rPr>
              <a:t> group.</a:t>
            </a:r>
          </a:p>
          <a:p>
            <a:pPr eaLnBrk="1" hangingPunct="1">
              <a:lnSpc>
                <a:spcPct val="80000"/>
              </a:lnSpc>
            </a:pPr>
            <a:r>
              <a:rPr lang="en-US" sz="1200" dirty="0">
                <a:latin typeface="Trebuchet MS" charset="0"/>
              </a:rPr>
              <a:t>(from TOR) Secure commitments from humanitarian partners in responding to needs and filling gaps, ensuring an appropriate distribution of responsibilities within the </a:t>
            </a:r>
            <a:r>
              <a:rPr lang="en-US" sz="1200" dirty="0" err="1">
                <a:latin typeface="Trebuchet MS" charset="0"/>
              </a:rPr>
              <a:t>sectoral</a:t>
            </a:r>
            <a:r>
              <a:rPr lang="en-US" sz="1200" dirty="0">
                <a:latin typeface="Trebuchet MS" charset="0"/>
              </a:rPr>
              <a:t> group, with clearly defined focal points for  specific issues where necessary;</a:t>
            </a:r>
          </a:p>
          <a:p>
            <a:pPr eaLnBrk="1" hangingPunct="1">
              <a:lnSpc>
                <a:spcPct val="80000"/>
              </a:lnSpc>
            </a:pPr>
            <a:endParaRPr lang="en-US" sz="1200" dirty="0">
              <a:latin typeface="Trebuchet MS" charset="0"/>
            </a:endParaRP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8474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Builds on leadership skills; meetings skills and facilitation skills</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20401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Discuss:</a:t>
            </a:r>
          </a:p>
          <a:p>
            <a:pPr eaLnBrk="1" hangingPunct="1">
              <a:buFontTx/>
              <a:buChar char="-"/>
            </a:pPr>
            <a:r>
              <a:rPr lang="en-GB" dirty="0"/>
              <a:t>How might this be useful to you?</a:t>
            </a:r>
          </a:p>
          <a:p>
            <a:pPr eaLnBrk="1" hangingPunct="1">
              <a:buFontTx/>
              <a:buChar char="-"/>
            </a:pPr>
            <a:r>
              <a:rPr lang="en-GB" dirty="0"/>
              <a:t>What particularly are you going to try out in meetings today?</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5871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What is it and how to deal with it?</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84354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Need to be aware of the causes – and identify which are within your control but need to be managed to minimise the impact.</a:t>
            </a:r>
          </a:p>
          <a:p>
            <a:pPr eaLnBrk="1" hangingPunct="1"/>
            <a:endParaRPr lang="en-GB" dirty="0"/>
          </a:p>
          <a:p>
            <a:pPr eaLnBrk="1" hangingPunct="1"/>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49965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92792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30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640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0358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16177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0980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02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
        <p:nvSpPr>
          <p:cNvPr id="9"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10" name="Title 1"/>
          <p:cNvSpPr>
            <a:spLocks noGrp="1"/>
          </p:cNvSpPr>
          <p:nvPr>
            <p:ph type="title"/>
          </p:nvPr>
        </p:nvSpPr>
        <p:spPr>
          <a:xfrm>
            <a:off x="444511" y="0"/>
            <a:ext cx="8229600" cy="1143000"/>
          </a:xfrm>
        </p:spPr>
        <p:txBody>
          <a:bodyPr>
            <a:normAutofit/>
          </a:bodyPr>
          <a:lstStyle>
            <a:lvl1pPr>
              <a:defRPr>
                <a:solidFill>
                  <a:schemeClr val="bg1"/>
                </a:solidFill>
              </a:defRPr>
            </a:lvl1pPr>
          </a:lstStyle>
          <a:p>
            <a:r>
              <a:rPr lang="en-GB" b="1" dirty="0">
                <a:solidFill>
                  <a:schemeClr val="bg1"/>
                </a:solidFill>
              </a:rPr>
              <a:t>Meeting Debrief</a:t>
            </a:r>
          </a:p>
        </p:txBody>
      </p:sp>
    </p:spTree>
    <p:extLst>
      <p:ext uri="{BB962C8B-B14F-4D97-AF65-F5344CB8AC3E}">
        <p14:creationId xmlns:p14="http://schemas.microsoft.com/office/powerpoint/2010/main" val="263703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00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31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8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7585015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9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2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10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022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89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1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1484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39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3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5160711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011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452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791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612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6C72F319-3BB3-42A6-B6CA-D7311F5A1C9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08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C8E320D4-4939-4A54-9F6C-125FCA9F1F8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501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a:t>2.3 Consensus </a:t>
            </a:r>
            <a:r>
              <a:rPr lang="en-GB" dirty="0"/>
              <a:t>Building and Conflict Management</a:t>
            </a:r>
            <a:endParaRPr lang="en-US" dirty="0"/>
          </a:p>
        </p:txBody>
      </p:sp>
    </p:spTree>
    <p:extLst>
      <p:ext uri="{BB962C8B-B14F-4D97-AF65-F5344CB8AC3E}">
        <p14:creationId xmlns:p14="http://schemas.microsoft.com/office/powerpoint/2010/main" val="402965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3203848" y="1844824"/>
            <a:ext cx="29459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2800" dirty="0">
                <a:solidFill>
                  <a:prstClr val="black"/>
                </a:solidFill>
              </a:rPr>
              <a:t>-</a:t>
            </a:r>
          </a:p>
        </p:txBody>
      </p:sp>
      <p:sp>
        <p:nvSpPr>
          <p:cNvPr id="16" name="Title 1"/>
          <p:cNvSpPr>
            <a:spLocks noGrp="1"/>
          </p:cNvSpPr>
          <p:nvPr>
            <p:ph type="title"/>
          </p:nvPr>
        </p:nvSpPr>
        <p:spPr>
          <a:xfrm>
            <a:off x="444511" y="0"/>
            <a:ext cx="8229600" cy="1143000"/>
          </a:xfrm>
        </p:spPr>
        <p:txBody>
          <a:bodyPr>
            <a:normAutofit/>
          </a:bodyPr>
          <a:lstStyle/>
          <a:p>
            <a:r>
              <a:rPr lang="en-GB" b="1" dirty="0">
                <a:solidFill>
                  <a:schemeClr val="bg1"/>
                </a:solidFill>
              </a:rPr>
              <a:t>Causes of Conflict</a:t>
            </a:r>
          </a:p>
        </p:txBody>
      </p:sp>
      <p:graphicFrame>
        <p:nvGraphicFramePr>
          <p:cNvPr id="3" name="Diagram 2"/>
          <p:cNvGraphicFramePr/>
          <p:nvPr>
            <p:extLst>
              <p:ext uri="{D42A27DB-BD31-4B8C-83A1-F6EECF244321}">
                <p14:modId xmlns:p14="http://schemas.microsoft.com/office/powerpoint/2010/main" val="4145240998"/>
              </p:ext>
            </p:extLst>
          </p:nvPr>
        </p:nvGraphicFramePr>
        <p:xfrm>
          <a:off x="36857" y="1198001"/>
          <a:ext cx="91440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9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44511" y="1340768"/>
            <a:ext cx="7848872"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prstClr val="black"/>
                </a:solidFill>
              </a:rPr>
              <a:t>Awareness of problems</a:t>
            </a:r>
          </a:p>
          <a:p>
            <a:r>
              <a:rPr lang="en-GB" dirty="0">
                <a:solidFill>
                  <a:prstClr val="black"/>
                </a:solidFill>
              </a:rPr>
              <a:t>Encourages change</a:t>
            </a:r>
          </a:p>
          <a:p>
            <a:r>
              <a:rPr lang="en-GB" dirty="0">
                <a:solidFill>
                  <a:prstClr val="black"/>
                </a:solidFill>
              </a:rPr>
              <a:t>Better decisions</a:t>
            </a:r>
          </a:p>
          <a:p>
            <a:r>
              <a:rPr lang="en-GB" dirty="0">
                <a:solidFill>
                  <a:prstClr val="black"/>
                </a:solidFill>
              </a:rPr>
              <a:t>Creativity</a:t>
            </a:r>
          </a:p>
          <a:p>
            <a:r>
              <a:rPr lang="en-GB" dirty="0">
                <a:solidFill>
                  <a:prstClr val="black"/>
                </a:solidFill>
              </a:rPr>
              <a:t>Energises</a:t>
            </a:r>
          </a:p>
          <a:p>
            <a:r>
              <a:rPr lang="en-GB" dirty="0">
                <a:solidFill>
                  <a:prstClr val="black"/>
                </a:solidFill>
              </a:rPr>
              <a:t>Heightens interest</a:t>
            </a:r>
          </a:p>
          <a:p>
            <a:r>
              <a:rPr lang="en-GB" dirty="0">
                <a:solidFill>
                  <a:prstClr val="black"/>
                </a:solidFill>
              </a:rPr>
              <a:t>Cohesiveness</a:t>
            </a:r>
          </a:p>
          <a:p>
            <a:r>
              <a:rPr lang="en-GB" dirty="0">
                <a:solidFill>
                  <a:prstClr val="black"/>
                </a:solidFill>
              </a:rPr>
              <a:t>Clears air</a:t>
            </a:r>
          </a:p>
          <a:p>
            <a:r>
              <a:rPr lang="en-GB" dirty="0">
                <a:solidFill>
                  <a:prstClr val="black"/>
                </a:solidFill>
              </a:rPr>
              <a:t>Understand yourself better </a:t>
            </a:r>
          </a:p>
        </p:txBody>
      </p:sp>
      <p:sp>
        <p:nvSpPr>
          <p:cNvPr id="7" name="Title 1"/>
          <p:cNvSpPr>
            <a:spLocks noGrp="1"/>
          </p:cNvSpPr>
          <p:nvPr>
            <p:ph type="title"/>
          </p:nvPr>
        </p:nvSpPr>
        <p:spPr>
          <a:xfrm>
            <a:off x="444511" y="0"/>
            <a:ext cx="8229600" cy="1143000"/>
          </a:xfrm>
        </p:spPr>
        <p:txBody>
          <a:bodyPr>
            <a:normAutofit/>
          </a:bodyPr>
          <a:lstStyle/>
          <a:p>
            <a:r>
              <a:rPr lang="en-GB" b="1" dirty="0">
                <a:solidFill>
                  <a:schemeClr val="bg1"/>
                </a:solidFill>
              </a:rPr>
              <a:t>Constructive Outcomes of Conflict</a:t>
            </a:r>
          </a:p>
        </p:txBody>
      </p:sp>
    </p:spTree>
    <p:extLst>
      <p:ext uri="{BB962C8B-B14F-4D97-AF65-F5344CB8AC3E}">
        <p14:creationId xmlns:p14="http://schemas.microsoft.com/office/powerpoint/2010/main" val="174619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257800" y="1447800"/>
            <a:ext cx="3886200" cy="685800"/>
          </a:xfrm>
          <a:prstGeom prst="rect">
            <a:avLst/>
          </a:prstGeom>
          <a:solidFill>
            <a:schemeClr val="accent5">
              <a:lumMod val="60000"/>
              <a:lumOff val="40000"/>
            </a:schemeClr>
          </a:solidFill>
          <a:ln>
            <a:solidFill>
              <a:schemeClr val="accent2"/>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ct val="30000"/>
              </a:spcBef>
              <a:spcAft>
                <a:spcPct val="30000"/>
              </a:spcAft>
              <a:buFontTx/>
              <a:buNone/>
              <a:defRPr/>
            </a:pPr>
            <a:r>
              <a:rPr lang="en-GB" sz="2800" b="1" dirty="0">
                <a:solidFill>
                  <a:prstClr val="black"/>
                </a:solidFill>
                <a:effectLst>
                  <a:outerShdw blurRad="38100" dist="38100" dir="2700000" algn="tl">
                    <a:srgbClr val="FFFFFF"/>
                  </a:outerShdw>
                </a:effectLst>
                <a:latin typeface="Century Gothic" charset="0"/>
              </a:rPr>
              <a:t>Check agreement</a:t>
            </a:r>
          </a:p>
        </p:txBody>
      </p:sp>
      <p:sp>
        <p:nvSpPr>
          <p:cNvPr id="7" name="Rectangle 4"/>
          <p:cNvSpPr>
            <a:spLocks noChangeArrowheads="1"/>
          </p:cNvSpPr>
          <p:nvPr/>
        </p:nvSpPr>
        <p:spPr bwMode="auto">
          <a:xfrm>
            <a:off x="838200" y="5715000"/>
            <a:ext cx="8305800" cy="614363"/>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nSpc>
                <a:spcPct val="120000"/>
              </a:lnSpc>
              <a:spcBef>
                <a:spcPct val="30000"/>
              </a:spcBef>
              <a:spcAft>
                <a:spcPct val="30000"/>
              </a:spcAft>
              <a:defRPr/>
            </a:pPr>
            <a:r>
              <a:rPr lang="en-GB" sz="2800" b="1">
                <a:solidFill>
                  <a:prstClr val="black"/>
                </a:solidFill>
                <a:effectLst>
                  <a:outerShdw blurRad="38100" dist="38100" dir="2700000" algn="tl">
                    <a:srgbClr val="FFFFFF"/>
                  </a:outerShdw>
                </a:effectLst>
                <a:latin typeface="Century Gothic" charset="0"/>
              </a:rPr>
              <a:t>Recognise symptoms</a:t>
            </a:r>
          </a:p>
        </p:txBody>
      </p:sp>
      <p:sp>
        <p:nvSpPr>
          <p:cNvPr id="8" name="Rectangle 5"/>
          <p:cNvSpPr>
            <a:spLocks noChangeArrowheads="1"/>
          </p:cNvSpPr>
          <p:nvPr/>
        </p:nvSpPr>
        <p:spPr bwMode="auto">
          <a:xfrm>
            <a:off x="1676400" y="5029200"/>
            <a:ext cx="7467600" cy="614363"/>
          </a:xfrm>
          <a:prstGeom prst="rect">
            <a:avLst/>
          </a:prstGeom>
          <a:solidFill>
            <a:schemeClr val="accent1">
              <a:alpha val="39999"/>
            </a:schemeClr>
          </a:solidFill>
          <a:ln w="9525">
            <a:solidFill>
              <a:schemeClr val="accent2"/>
            </a:solidFill>
            <a:miter lim="800000"/>
            <a:headEnd/>
            <a:tailEnd/>
          </a:ln>
          <a:effectLst/>
        </p:spPr>
        <p:txBody>
          <a:bodyPr>
            <a:spAutoFit/>
          </a:bodyPr>
          <a:lstStyle/>
          <a:p>
            <a:pPr>
              <a:lnSpc>
                <a:spcPct val="120000"/>
              </a:lnSpc>
              <a:spcBef>
                <a:spcPct val="30000"/>
              </a:spcBef>
              <a:spcAft>
                <a:spcPct val="30000"/>
              </a:spcAft>
              <a:defRPr/>
            </a:pPr>
            <a:r>
              <a:rPr lang="en-GB" sz="2800" b="1">
                <a:solidFill>
                  <a:prstClr val="black"/>
                </a:solidFill>
                <a:effectLst>
                  <a:outerShdw blurRad="38100" dist="38100" dir="2700000" algn="tl">
                    <a:srgbClr val="FFFFFF"/>
                  </a:outerShdw>
                </a:effectLst>
                <a:latin typeface="Century Gothic" charset="0"/>
              </a:rPr>
              <a:t>Tackle early</a:t>
            </a:r>
          </a:p>
        </p:txBody>
      </p:sp>
      <p:sp>
        <p:nvSpPr>
          <p:cNvPr id="9" name="Rectangle 6"/>
          <p:cNvSpPr>
            <a:spLocks noChangeArrowheads="1"/>
          </p:cNvSpPr>
          <p:nvPr/>
        </p:nvSpPr>
        <p:spPr bwMode="auto">
          <a:xfrm>
            <a:off x="2590800" y="4343400"/>
            <a:ext cx="6553200" cy="614363"/>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nSpc>
                <a:spcPct val="120000"/>
              </a:lnSpc>
              <a:spcBef>
                <a:spcPct val="30000"/>
              </a:spcBef>
              <a:spcAft>
                <a:spcPct val="30000"/>
              </a:spcAft>
              <a:defRPr/>
            </a:pPr>
            <a:r>
              <a:rPr lang="en-GB" sz="2800" b="1">
                <a:solidFill>
                  <a:prstClr val="black"/>
                </a:solidFill>
                <a:effectLst>
                  <a:outerShdw blurRad="38100" dist="38100" dir="2700000" algn="tl">
                    <a:srgbClr val="FFFFFF"/>
                  </a:outerShdw>
                </a:effectLst>
                <a:latin typeface="Century Gothic" charset="0"/>
              </a:rPr>
              <a:t>Identify causes</a:t>
            </a:r>
          </a:p>
        </p:txBody>
      </p:sp>
      <p:sp>
        <p:nvSpPr>
          <p:cNvPr id="10" name="Rectangle 7"/>
          <p:cNvSpPr>
            <a:spLocks noChangeArrowheads="1"/>
          </p:cNvSpPr>
          <p:nvPr/>
        </p:nvSpPr>
        <p:spPr bwMode="auto">
          <a:xfrm>
            <a:off x="3276600" y="3581400"/>
            <a:ext cx="5867400" cy="657225"/>
          </a:xfrm>
          <a:prstGeom prst="rect">
            <a:avLst/>
          </a:prstGeom>
          <a:solidFill>
            <a:schemeClr val="accent1">
              <a:alpha val="39999"/>
            </a:schemeClr>
          </a:solidFill>
          <a:ln w="9525">
            <a:solidFill>
              <a:schemeClr val="accent2"/>
            </a:solidFill>
            <a:miter lim="800000"/>
            <a:headEnd/>
            <a:tailEnd/>
          </a:ln>
          <a:effectLst/>
        </p:spPr>
        <p:txBody>
          <a:bodyPr>
            <a:spAutoFit/>
          </a:bodyPr>
          <a:lstStyle/>
          <a:p>
            <a:pPr>
              <a:lnSpc>
                <a:spcPct val="130000"/>
              </a:lnSpc>
              <a:spcBef>
                <a:spcPct val="30000"/>
              </a:spcBef>
              <a:spcAft>
                <a:spcPct val="30000"/>
              </a:spcAft>
              <a:defRPr/>
            </a:pPr>
            <a:r>
              <a:rPr lang="en-GB" sz="2800" b="1">
                <a:solidFill>
                  <a:prstClr val="black"/>
                </a:solidFill>
                <a:effectLst>
                  <a:outerShdw blurRad="38100" dist="38100" dir="2700000" algn="tl">
                    <a:srgbClr val="FFFFFF"/>
                  </a:outerShdw>
                </a:effectLst>
                <a:latin typeface="Century Gothic" charset="0"/>
              </a:rPr>
              <a:t>Focus on core problem</a:t>
            </a:r>
          </a:p>
        </p:txBody>
      </p:sp>
      <p:sp>
        <p:nvSpPr>
          <p:cNvPr id="11" name="Rectangle 8"/>
          <p:cNvSpPr>
            <a:spLocks noChangeArrowheads="1"/>
          </p:cNvSpPr>
          <p:nvPr/>
        </p:nvSpPr>
        <p:spPr bwMode="auto">
          <a:xfrm>
            <a:off x="3633788" y="2895600"/>
            <a:ext cx="5510212" cy="614363"/>
          </a:xfrm>
          <a:prstGeom prst="rect">
            <a:avLst/>
          </a:prstGeom>
          <a:solidFill>
            <a:schemeClr val="accent5">
              <a:lumMod val="60000"/>
              <a:lumOff val="40000"/>
            </a:schemeClr>
          </a:solidFill>
          <a:ln w="9525">
            <a:solidFill>
              <a:schemeClr val="accent2"/>
            </a:solidFill>
            <a:miter lim="800000"/>
            <a:headEnd/>
            <a:tailEnd/>
          </a:ln>
          <a:effectLst/>
        </p:spPr>
        <p:txBody>
          <a:bodyPr>
            <a:spAutoFit/>
          </a:bodyPr>
          <a:lstStyle/>
          <a:p>
            <a:pPr>
              <a:lnSpc>
                <a:spcPct val="120000"/>
              </a:lnSpc>
              <a:spcBef>
                <a:spcPct val="30000"/>
              </a:spcBef>
              <a:spcAft>
                <a:spcPct val="30000"/>
              </a:spcAft>
              <a:defRPr/>
            </a:pPr>
            <a:r>
              <a:rPr lang="en-GB" sz="2800" b="1" dirty="0">
                <a:solidFill>
                  <a:prstClr val="black"/>
                </a:solidFill>
                <a:effectLst>
                  <a:outerShdw blurRad="38100" dist="38100" dir="2700000" algn="tl">
                    <a:srgbClr val="FFFFFF"/>
                  </a:outerShdw>
                </a:effectLst>
                <a:latin typeface="Century Gothic" charset="0"/>
              </a:rPr>
              <a:t>Listen to each point of view</a:t>
            </a:r>
          </a:p>
        </p:txBody>
      </p:sp>
      <p:sp>
        <p:nvSpPr>
          <p:cNvPr id="12" name="Rectangle 9"/>
          <p:cNvSpPr>
            <a:spLocks noChangeArrowheads="1"/>
          </p:cNvSpPr>
          <p:nvPr/>
        </p:nvSpPr>
        <p:spPr bwMode="auto">
          <a:xfrm>
            <a:off x="4419600" y="2209800"/>
            <a:ext cx="4724400" cy="614363"/>
          </a:xfrm>
          <a:prstGeom prst="rect">
            <a:avLst/>
          </a:prstGeom>
          <a:solidFill>
            <a:schemeClr val="accent1">
              <a:alpha val="39999"/>
            </a:schemeClr>
          </a:solidFill>
          <a:ln w="9525">
            <a:solidFill>
              <a:schemeClr val="accent2"/>
            </a:solidFill>
            <a:miter lim="800000"/>
            <a:headEnd/>
            <a:tailEnd/>
          </a:ln>
          <a:effectLst/>
        </p:spPr>
        <p:txBody>
          <a:bodyPr>
            <a:spAutoFit/>
          </a:bodyPr>
          <a:lstStyle/>
          <a:p>
            <a:pPr>
              <a:lnSpc>
                <a:spcPct val="120000"/>
              </a:lnSpc>
              <a:spcBef>
                <a:spcPct val="30000"/>
              </a:spcBef>
              <a:defRPr/>
            </a:pPr>
            <a:r>
              <a:rPr lang="en-GB" sz="2800" b="1" dirty="0">
                <a:solidFill>
                  <a:prstClr val="black"/>
                </a:solidFill>
                <a:effectLst>
                  <a:outerShdw blurRad="38100" dist="38100" dir="2700000" algn="tl">
                    <a:srgbClr val="FFFFFF"/>
                  </a:outerShdw>
                </a:effectLst>
                <a:latin typeface="Century Gothic" charset="0"/>
              </a:rPr>
              <a:t>Invite suggestions</a:t>
            </a:r>
          </a:p>
        </p:txBody>
      </p:sp>
      <p:sp>
        <p:nvSpPr>
          <p:cNvPr id="13" name="Title 1"/>
          <p:cNvSpPr>
            <a:spLocks noGrp="1"/>
          </p:cNvSpPr>
          <p:nvPr>
            <p:ph type="title"/>
          </p:nvPr>
        </p:nvSpPr>
        <p:spPr>
          <a:xfrm>
            <a:off x="444511" y="0"/>
            <a:ext cx="8229600" cy="1143000"/>
          </a:xfrm>
        </p:spPr>
        <p:txBody>
          <a:bodyPr>
            <a:normAutofit/>
          </a:bodyPr>
          <a:lstStyle/>
          <a:p>
            <a:r>
              <a:rPr lang="en-GB" b="1" dirty="0">
                <a:solidFill>
                  <a:schemeClr val="bg1"/>
                </a:solidFill>
              </a:rPr>
              <a:t>Tips for Resolving Conflict</a:t>
            </a:r>
          </a:p>
        </p:txBody>
      </p:sp>
    </p:spTree>
    <p:extLst>
      <p:ext uri="{BB962C8B-B14F-4D97-AF65-F5344CB8AC3E}">
        <p14:creationId xmlns:p14="http://schemas.microsoft.com/office/powerpoint/2010/main" val="10078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sz="3600" dirty="0"/>
              <a:t>If you’re stuck….</a:t>
            </a:r>
            <a:endParaRPr lang="en-GB" sz="36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53845"/>
            <a:ext cx="6136822" cy="3827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9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976" y="1138943"/>
            <a:ext cx="8768669" cy="456688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ct val="35000"/>
              </a:spcBef>
            </a:pPr>
            <a:r>
              <a:rPr lang="en-GB" dirty="0">
                <a:solidFill>
                  <a:prstClr val="black"/>
                </a:solidFill>
              </a:rPr>
              <a:t>Mix up small groups = new dynamic</a:t>
            </a:r>
          </a:p>
          <a:p>
            <a:pPr>
              <a:lnSpc>
                <a:spcPct val="110000"/>
              </a:lnSpc>
              <a:spcBef>
                <a:spcPct val="35000"/>
              </a:spcBef>
            </a:pPr>
            <a:r>
              <a:rPr lang="en-GB" dirty="0">
                <a:solidFill>
                  <a:prstClr val="black"/>
                </a:solidFill>
              </a:rPr>
              <a:t>Use small groups, then meet reps.</a:t>
            </a:r>
          </a:p>
          <a:p>
            <a:pPr>
              <a:lnSpc>
                <a:spcPct val="110000"/>
              </a:lnSpc>
              <a:spcBef>
                <a:spcPct val="35000"/>
              </a:spcBef>
            </a:pPr>
            <a:r>
              <a:rPr lang="en-GB" dirty="0">
                <a:solidFill>
                  <a:prstClr val="black"/>
                </a:solidFill>
              </a:rPr>
              <a:t>Summarise agreement and disagreements</a:t>
            </a:r>
          </a:p>
          <a:p>
            <a:pPr>
              <a:lnSpc>
                <a:spcPct val="110000"/>
              </a:lnSpc>
              <a:spcBef>
                <a:spcPct val="35000"/>
              </a:spcBef>
            </a:pPr>
            <a:r>
              <a:rPr lang="en-GB" dirty="0">
                <a:solidFill>
                  <a:prstClr val="black"/>
                </a:solidFill>
              </a:rPr>
              <a:t>Ask for suggestions</a:t>
            </a:r>
          </a:p>
          <a:p>
            <a:pPr>
              <a:lnSpc>
                <a:spcPct val="110000"/>
              </a:lnSpc>
              <a:spcBef>
                <a:spcPct val="35000"/>
              </a:spcBef>
            </a:pPr>
            <a:r>
              <a:rPr lang="en-GB" dirty="0">
                <a:solidFill>
                  <a:prstClr val="black"/>
                </a:solidFill>
              </a:rPr>
              <a:t>Take a break</a:t>
            </a:r>
          </a:p>
          <a:p>
            <a:pPr>
              <a:lnSpc>
                <a:spcPct val="110000"/>
              </a:lnSpc>
              <a:spcBef>
                <a:spcPct val="35000"/>
              </a:spcBef>
            </a:pPr>
            <a:r>
              <a:rPr lang="en-GB" dirty="0">
                <a:solidFill>
                  <a:prstClr val="black"/>
                </a:solidFill>
              </a:rPr>
              <a:t>Meet separately with primary disputants</a:t>
            </a:r>
          </a:p>
          <a:p>
            <a:pPr>
              <a:lnSpc>
                <a:spcPct val="110000"/>
              </a:lnSpc>
              <a:spcBef>
                <a:spcPct val="35000"/>
              </a:spcBef>
            </a:pPr>
            <a:r>
              <a:rPr lang="en-GB" dirty="0">
                <a:solidFill>
                  <a:prstClr val="black"/>
                </a:solidFill>
              </a:rPr>
              <a:t>Bring disputing parties together </a:t>
            </a:r>
          </a:p>
          <a:p>
            <a:pPr>
              <a:lnSpc>
                <a:spcPct val="110000"/>
              </a:lnSpc>
              <a:spcBef>
                <a:spcPct val="35000"/>
              </a:spcBef>
            </a:pPr>
            <a:r>
              <a:rPr lang="en-GB" dirty="0">
                <a:solidFill>
                  <a:prstClr val="black"/>
                </a:solidFill>
              </a:rPr>
              <a:t>Remind all of humanitarian consequences</a:t>
            </a:r>
          </a:p>
        </p:txBody>
      </p:sp>
      <p:pic>
        <p:nvPicPr>
          <p:cNvPr id="5" name="Picture 5" descr="dilbert_out_to_lunch_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587" y="3212976"/>
            <a:ext cx="2283413" cy="144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44511" y="0"/>
            <a:ext cx="8229600" cy="1143000"/>
          </a:xfrm>
        </p:spPr>
        <p:txBody>
          <a:bodyPr>
            <a:normAutofit/>
          </a:bodyPr>
          <a:lstStyle/>
          <a:p>
            <a:r>
              <a:rPr lang="en-GB" b="1" dirty="0">
                <a:solidFill>
                  <a:schemeClr val="bg1"/>
                </a:solidFill>
              </a:rPr>
              <a:t>Dealing with Impasse</a:t>
            </a:r>
          </a:p>
        </p:txBody>
      </p:sp>
    </p:spTree>
    <p:extLst>
      <p:ext uri="{BB962C8B-B14F-4D97-AF65-F5344CB8AC3E}">
        <p14:creationId xmlns:p14="http://schemas.microsoft.com/office/powerpoint/2010/main" val="6385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7504" y="1143000"/>
            <a:ext cx="9036496" cy="5454352"/>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spcBef>
                <a:spcPts val="1272"/>
              </a:spcBef>
              <a:spcAft>
                <a:spcPts val="600"/>
              </a:spcAft>
              <a:defRPr/>
            </a:pPr>
            <a:r>
              <a:rPr lang="en-GB" dirty="0">
                <a:solidFill>
                  <a:prstClr val="black"/>
                </a:solidFill>
              </a:rPr>
              <a:t>Have clear goals</a:t>
            </a:r>
          </a:p>
          <a:p>
            <a:pPr>
              <a:lnSpc>
                <a:spcPct val="70000"/>
              </a:lnSpc>
              <a:spcBef>
                <a:spcPts val="1272"/>
              </a:spcBef>
              <a:spcAft>
                <a:spcPts val="600"/>
              </a:spcAft>
              <a:defRPr/>
            </a:pPr>
            <a:r>
              <a:rPr lang="en-GB" dirty="0">
                <a:solidFill>
                  <a:prstClr val="black"/>
                </a:solidFill>
              </a:rPr>
              <a:t>Allow time</a:t>
            </a:r>
          </a:p>
          <a:p>
            <a:pPr>
              <a:lnSpc>
                <a:spcPct val="70000"/>
              </a:lnSpc>
              <a:spcBef>
                <a:spcPts val="1272"/>
              </a:spcBef>
              <a:spcAft>
                <a:spcPts val="600"/>
              </a:spcAft>
              <a:defRPr/>
            </a:pPr>
            <a:r>
              <a:rPr lang="en-GB" dirty="0">
                <a:solidFill>
                  <a:prstClr val="black"/>
                </a:solidFill>
              </a:rPr>
              <a:t>Be calm and respectful</a:t>
            </a:r>
          </a:p>
          <a:p>
            <a:pPr>
              <a:lnSpc>
                <a:spcPct val="70000"/>
              </a:lnSpc>
              <a:spcBef>
                <a:spcPts val="1272"/>
              </a:spcBef>
              <a:spcAft>
                <a:spcPts val="600"/>
              </a:spcAft>
              <a:defRPr/>
            </a:pPr>
            <a:r>
              <a:rPr lang="en-GB" dirty="0">
                <a:solidFill>
                  <a:prstClr val="black"/>
                </a:solidFill>
              </a:rPr>
              <a:t>Use collaborative skills</a:t>
            </a:r>
          </a:p>
          <a:p>
            <a:pPr lvl="1">
              <a:lnSpc>
                <a:spcPct val="70000"/>
              </a:lnSpc>
              <a:spcBef>
                <a:spcPts val="1272"/>
              </a:spcBef>
              <a:spcAft>
                <a:spcPts val="600"/>
              </a:spcAft>
              <a:defRPr/>
            </a:pPr>
            <a:r>
              <a:rPr lang="en-GB" sz="3200" i="1" dirty="0">
                <a:solidFill>
                  <a:srgbClr val="C0504D"/>
                </a:solidFill>
              </a:rPr>
              <a:t>active listening</a:t>
            </a:r>
          </a:p>
          <a:p>
            <a:pPr lvl="1">
              <a:lnSpc>
                <a:spcPct val="70000"/>
              </a:lnSpc>
              <a:spcBef>
                <a:spcPts val="1272"/>
              </a:spcBef>
              <a:spcAft>
                <a:spcPts val="600"/>
              </a:spcAft>
              <a:defRPr/>
            </a:pPr>
            <a:r>
              <a:rPr lang="en-GB" sz="3200" i="1" dirty="0">
                <a:solidFill>
                  <a:srgbClr val="C0504D"/>
                </a:solidFill>
              </a:rPr>
              <a:t>questions</a:t>
            </a:r>
          </a:p>
          <a:p>
            <a:pPr lvl="1">
              <a:lnSpc>
                <a:spcPct val="70000"/>
              </a:lnSpc>
              <a:spcBef>
                <a:spcPts val="1272"/>
              </a:spcBef>
              <a:spcAft>
                <a:spcPts val="600"/>
              </a:spcAft>
              <a:defRPr/>
            </a:pPr>
            <a:r>
              <a:rPr lang="en-GB" sz="3200" i="1" dirty="0">
                <a:solidFill>
                  <a:srgbClr val="C0504D"/>
                </a:solidFill>
              </a:rPr>
              <a:t>communicate openly</a:t>
            </a:r>
            <a:endParaRPr lang="en-GB" sz="3200" dirty="0">
              <a:solidFill>
                <a:prstClr val="black"/>
              </a:solidFill>
            </a:endParaRPr>
          </a:p>
          <a:p>
            <a:pPr>
              <a:lnSpc>
                <a:spcPct val="70000"/>
              </a:lnSpc>
              <a:spcBef>
                <a:spcPts val="1272"/>
              </a:spcBef>
              <a:spcAft>
                <a:spcPts val="600"/>
              </a:spcAft>
              <a:defRPr/>
            </a:pPr>
            <a:r>
              <a:rPr lang="en-GB" dirty="0">
                <a:solidFill>
                  <a:prstClr val="black"/>
                </a:solidFill>
              </a:rPr>
              <a:t>Identify ‘agreements’</a:t>
            </a:r>
          </a:p>
          <a:p>
            <a:pPr>
              <a:lnSpc>
                <a:spcPct val="70000"/>
              </a:lnSpc>
              <a:spcBef>
                <a:spcPts val="1272"/>
              </a:spcBef>
              <a:spcAft>
                <a:spcPts val="600"/>
              </a:spcAft>
              <a:defRPr/>
            </a:pPr>
            <a:r>
              <a:rPr lang="en-GB" dirty="0">
                <a:solidFill>
                  <a:prstClr val="black"/>
                </a:solidFill>
              </a:rPr>
              <a:t>Break into smaller groups</a:t>
            </a:r>
          </a:p>
          <a:p>
            <a:pPr>
              <a:lnSpc>
                <a:spcPct val="80000"/>
              </a:lnSpc>
              <a:spcBef>
                <a:spcPts val="1272"/>
              </a:spcBef>
              <a:spcAft>
                <a:spcPts val="600"/>
              </a:spcAft>
              <a:defRPr/>
            </a:pPr>
            <a:r>
              <a:rPr lang="en-GB" dirty="0">
                <a:solidFill>
                  <a:prstClr val="black"/>
                </a:solidFill>
              </a:rPr>
              <a:t>Involve all </a:t>
            </a:r>
          </a:p>
          <a:p>
            <a:pPr>
              <a:lnSpc>
                <a:spcPct val="80000"/>
              </a:lnSpc>
              <a:spcBef>
                <a:spcPts val="1272"/>
              </a:spcBef>
              <a:spcAft>
                <a:spcPts val="600"/>
              </a:spcAft>
              <a:defRPr/>
            </a:pPr>
            <a:r>
              <a:rPr lang="en-GB" dirty="0">
                <a:solidFill>
                  <a:prstClr val="black"/>
                </a:solidFill>
              </a:rPr>
              <a:t>Be willing to confront and resolve.</a:t>
            </a:r>
          </a:p>
          <a:p>
            <a:pPr>
              <a:lnSpc>
                <a:spcPct val="70000"/>
              </a:lnSpc>
              <a:defRPr/>
            </a:pPr>
            <a:endParaRPr lang="en-GB" sz="1100" dirty="0">
              <a:solidFill>
                <a:prstClr val="black"/>
              </a:solidFill>
              <a:latin typeface="Century Gothic" charset="0"/>
            </a:endParaRPr>
          </a:p>
        </p:txBody>
      </p:sp>
      <p:sp>
        <p:nvSpPr>
          <p:cNvPr id="7" name="Title 1"/>
          <p:cNvSpPr>
            <a:spLocks noGrp="1"/>
          </p:cNvSpPr>
          <p:nvPr>
            <p:ph type="title"/>
          </p:nvPr>
        </p:nvSpPr>
        <p:spPr>
          <a:xfrm>
            <a:off x="444511" y="0"/>
            <a:ext cx="8229600" cy="1143000"/>
          </a:xfrm>
        </p:spPr>
        <p:txBody>
          <a:bodyPr>
            <a:normAutofit/>
          </a:bodyPr>
          <a:lstStyle/>
          <a:p>
            <a:r>
              <a:rPr lang="en-GB" b="1" dirty="0">
                <a:solidFill>
                  <a:schemeClr val="bg1"/>
                </a:solidFill>
              </a:rPr>
              <a:t>Tips</a:t>
            </a:r>
          </a:p>
        </p:txBody>
      </p:sp>
    </p:spTree>
    <p:extLst>
      <p:ext uri="{BB962C8B-B14F-4D97-AF65-F5344CB8AC3E}">
        <p14:creationId xmlns:p14="http://schemas.microsoft.com/office/powerpoint/2010/main" val="321472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5555" y="3002095"/>
            <a:ext cx="380185" cy="549548"/>
          </a:xfrm>
          <a:prstGeom prst="rect">
            <a:avLst/>
          </a:prstGeom>
        </p:spPr>
      </p:pic>
      <p:pic>
        <p:nvPicPr>
          <p:cNvPr id="16" name="Picture 15"/>
          <p:cNvPicPr>
            <a:picLocks noChangeAspect="1"/>
          </p:cNvPicPr>
          <p:nvPr/>
        </p:nvPicPr>
        <p:blipFill>
          <a:blip r:embed="rId3"/>
          <a:stretch>
            <a:fillRect/>
          </a:stretch>
        </p:blipFill>
        <p:spPr>
          <a:xfrm>
            <a:off x="889278" y="4437112"/>
            <a:ext cx="380185" cy="549548"/>
          </a:xfrm>
          <a:prstGeom prst="rect">
            <a:avLst/>
          </a:prstGeom>
        </p:spPr>
      </p:pic>
      <p:sp>
        <p:nvSpPr>
          <p:cNvPr id="17" name="Rectangle 16"/>
          <p:cNvSpPr/>
          <p:nvPr/>
        </p:nvSpPr>
        <p:spPr>
          <a:xfrm>
            <a:off x="1547664" y="4323645"/>
            <a:ext cx="6912768" cy="954107"/>
          </a:xfrm>
          <a:prstGeom prst="rect">
            <a:avLst/>
          </a:prstGeom>
        </p:spPr>
        <p:txBody>
          <a:bodyPr wrap="square">
            <a:spAutoFit/>
          </a:bodyPr>
          <a:lstStyle/>
          <a:p>
            <a:r>
              <a:rPr lang="en-GB" sz="2800" dirty="0">
                <a:solidFill>
                  <a:prstClr val="black"/>
                </a:solidFill>
                <a:ea typeface="Calibri" charset="0"/>
                <a:cs typeface="Calibri" charset="0"/>
              </a:rPr>
              <a:t>Conflict is not always a bad thing, but coordinators need to tackle it early.</a:t>
            </a:r>
          </a:p>
        </p:txBody>
      </p:sp>
      <p:pic>
        <p:nvPicPr>
          <p:cNvPr id="19" name="Picture 18"/>
          <p:cNvPicPr>
            <a:picLocks noChangeAspect="1"/>
          </p:cNvPicPr>
          <p:nvPr/>
        </p:nvPicPr>
        <p:blipFill>
          <a:blip r:embed="rId3"/>
          <a:stretch>
            <a:fillRect/>
          </a:stretch>
        </p:blipFill>
        <p:spPr>
          <a:xfrm>
            <a:off x="894745" y="5517232"/>
            <a:ext cx="380185" cy="549548"/>
          </a:xfrm>
          <a:prstGeom prst="rect">
            <a:avLst/>
          </a:prstGeom>
        </p:spPr>
      </p:pic>
      <p:sp>
        <p:nvSpPr>
          <p:cNvPr id="20" name="Rectangle 19"/>
          <p:cNvSpPr/>
          <p:nvPr/>
        </p:nvSpPr>
        <p:spPr>
          <a:xfrm>
            <a:off x="1547664" y="5359015"/>
            <a:ext cx="6912768" cy="1384995"/>
          </a:xfrm>
          <a:prstGeom prst="rect">
            <a:avLst/>
          </a:prstGeom>
        </p:spPr>
        <p:txBody>
          <a:bodyPr wrap="square">
            <a:spAutoFit/>
          </a:bodyPr>
          <a:lstStyle/>
          <a:p>
            <a:r>
              <a:rPr lang="en-US" sz="2800" dirty="0">
                <a:solidFill>
                  <a:prstClr val="black"/>
                </a:solidFill>
              </a:rPr>
              <a:t>Focusing on the needs, rights and perspectives of affected people can be a good guide to finding appropriate solutions to conflict.</a:t>
            </a:r>
            <a:endParaRPr lang="en-US" sz="2800" b="1" dirty="0">
              <a:solidFill>
                <a:prstClr val="black"/>
              </a:solidFill>
            </a:endParaRPr>
          </a:p>
        </p:txBody>
      </p:sp>
      <p:pic>
        <p:nvPicPr>
          <p:cNvPr id="25" name="Picture 24"/>
          <p:cNvPicPr>
            <a:picLocks noChangeAspect="1"/>
          </p:cNvPicPr>
          <p:nvPr/>
        </p:nvPicPr>
        <p:blipFill>
          <a:blip r:embed="rId3"/>
          <a:stretch>
            <a:fillRect/>
          </a:stretch>
        </p:blipFill>
        <p:spPr>
          <a:xfrm>
            <a:off x="850608" y="1583131"/>
            <a:ext cx="380185" cy="549548"/>
          </a:xfrm>
          <a:prstGeom prst="rect">
            <a:avLst/>
          </a:prstGeom>
        </p:spPr>
      </p:pic>
      <p:sp>
        <p:nvSpPr>
          <p:cNvPr id="26" name="Rectangle 25"/>
          <p:cNvSpPr/>
          <p:nvPr/>
        </p:nvSpPr>
        <p:spPr>
          <a:xfrm>
            <a:off x="1547664" y="1466781"/>
            <a:ext cx="6912768" cy="954107"/>
          </a:xfrm>
          <a:prstGeom prst="rect">
            <a:avLst/>
          </a:prstGeom>
        </p:spPr>
        <p:txBody>
          <a:bodyPr wrap="square">
            <a:spAutoFit/>
          </a:bodyPr>
          <a:lstStyle/>
          <a:p>
            <a:r>
              <a:rPr lang="en-GB" sz="2800" dirty="0">
                <a:solidFill>
                  <a:prstClr val="black"/>
                </a:solidFill>
                <a:ea typeface="Calibri" charset="0"/>
                <a:cs typeface="Calibri" charset="0"/>
              </a:rPr>
              <a:t>Consensus building is a key decision-making method in the coordination context</a:t>
            </a:r>
          </a:p>
        </p:txBody>
      </p:sp>
      <p:sp>
        <p:nvSpPr>
          <p:cNvPr id="14" name="Title 1"/>
          <p:cNvSpPr>
            <a:spLocks noGrp="1"/>
          </p:cNvSpPr>
          <p:nvPr>
            <p:ph type="title"/>
          </p:nvPr>
        </p:nvSpPr>
        <p:spPr>
          <a:xfrm>
            <a:off x="0" y="0"/>
            <a:ext cx="9144000" cy="1143000"/>
          </a:xfrm>
        </p:spPr>
        <p:txBody>
          <a:bodyPr>
            <a:normAutofit/>
          </a:bodyPr>
          <a:lstStyle/>
          <a:p>
            <a:r>
              <a:rPr lang="en-GB" sz="6000" b="1" dirty="0">
                <a:solidFill>
                  <a:schemeClr val="bg1"/>
                </a:solidFill>
              </a:rPr>
              <a:t>Key Messages</a:t>
            </a:r>
          </a:p>
        </p:txBody>
      </p:sp>
      <p:sp>
        <p:nvSpPr>
          <p:cNvPr id="11" name="Rectangle 10">
            <a:extLst>
              <a:ext uri="{FF2B5EF4-FFF2-40B4-BE49-F238E27FC236}">
                <a16:creationId xmlns:a16="http://schemas.microsoft.com/office/drawing/2014/main" id="{7FF57715-2806-4BE2-BF58-1AA329675FC7}"/>
              </a:ext>
            </a:extLst>
          </p:cNvPr>
          <p:cNvSpPr/>
          <p:nvPr/>
        </p:nvSpPr>
        <p:spPr>
          <a:xfrm>
            <a:off x="1547664" y="2679769"/>
            <a:ext cx="6912768" cy="1384995"/>
          </a:xfrm>
          <a:prstGeom prst="rect">
            <a:avLst/>
          </a:prstGeom>
        </p:spPr>
        <p:txBody>
          <a:bodyPr wrap="square">
            <a:spAutoFit/>
          </a:bodyPr>
          <a:lstStyle/>
          <a:p>
            <a:r>
              <a:rPr lang="en-GB" sz="2800" dirty="0">
                <a:solidFill>
                  <a:prstClr val="black"/>
                </a:solidFill>
                <a:ea typeface="Calibri" charset="0"/>
                <a:cs typeface="Calibri" charset="0"/>
              </a:rPr>
              <a:t>Achieving maximum agreement amongst a diverse set of stakeholders takes effective facilitation and active listening skills</a:t>
            </a:r>
          </a:p>
        </p:txBody>
      </p:sp>
    </p:spTree>
    <p:extLst>
      <p:ext uri="{BB962C8B-B14F-4D97-AF65-F5344CB8AC3E}">
        <p14:creationId xmlns:p14="http://schemas.microsoft.com/office/powerpoint/2010/main" val="2461478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11" y="0"/>
            <a:ext cx="8229600" cy="1143000"/>
          </a:xfrm>
        </p:spPr>
        <p:txBody>
          <a:bodyPr>
            <a:normAutofit/>
          </a:bodyPr>
          <a:lstStyle/>
          <a:p>
            <a:r>
              <a:rPr lang="en-GB" b="1" dirty="0">
                <a:solidFill>
                  <a:schemeClr val="bg1"/>
                </a:solidFill>
              </a:rPr>
              <a:t>Objectives of the Session</a:t>
            </a:r>
          </a:p>
        </p:txBody>
      </p:sp>
      <p:pic>
        <p:nvPicPr>
          <p:cNvPr id="5"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136419"/>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70518" y="2171800"/>
            <a:ext cx="6806484" cy="830997"/>
          </a:xfrm>
          <a:prstGeom prst="rect">
            <a:avLst/>
          </a:prstGeom>
          <a:noFill/>
        </p:spPr>
        <p:txBody>
          <a:bodyPr wrap="square" rtlCol="0">
            <a:spAutoFit/>
          </a:bodyPr>
          <a:lstStyle/>
          <a:p>
            <a:r>
              <a:rPr lang="en-US" sz="2400" dirty="0">
                <a:solidFill>
                  <a:prstClr val="black"/>
                </a:solidFill>
              </a:rPr>
              <a:t>List six decision-making methods and when to use them.</a:t>
            </a:r>
          </a:p>
        </p:txBody>
      </p:sp>
      <p:pic>
        <p:nvPicPr>
          <p:cNvPr id="7"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3279694"/>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870518" y="3473568"/>
            <a:ext cx="6806484" cy="830997"/>
          </a:xfrm>
          <a:prstGeom prst="rect">
            <a:avLst/>
          </a:prstGeom>
          <a:noFill/>
        </p:spPr>
        <p:txBody>
          <a:bodyPr wrap="square" rtlCol="0">
            <a:spAutoFit/>
          </a:bodyPr>
          <a:lstStyle/>
          <a:p>
            <a:r>
              <a:rPr lang="en-GB" sz="2400" dirty="0">
                <a:solidFill>
                  <a:prstClr val="black"/>
                </a:solidFill>
              </a:rPr>
              <a:t>Describe how to build consensus in the context of cluster coordination.</a:t>
            </a:r>
            <a:endParaRPr lang="en-US" sz="2400" b="1" dirty="0">
              <a:solidFill>
                <a:prstClr val="black"/>
              </a:solidFill>
            </a:endParaRPr>
          </a:p>
        </p:txBody>
      </p:sp>
      <p:pic>
        <p:nvPicPr>
          <p:cNvPr id="9"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4442962"/>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870518" y="4632231"/>
            <a:ext cx="6148068" cy="461665"/>
          </a:xfrm>
          <a:prstGeom prst="rect">
            <a:avLst/>
          </a:prstGeom>
          <a:noFill/>
        </p:spPr>
        <p:txBody>
          <a:bodyPr wrap="square" rtlCol="0">
            <a:spAutoFit/>
          </a:bodyPr>
          <a:lstStyle/>
          <a:p>
            <a:r>
              <a:rPr lang="en-GB" sz="2400" dirty="0">
                <a:solidFill>
                  <a:prstClr val="black"/>
                </a:solidFill>
              </a:rPr>
              <a:t>Identify common causes of conflict.</a:t>
            </a:r>
            <a:endParaRPr lang="en-US" sz="2400" b="1" dirty="0">
              <a:solidFill>
                <a:prstClr val="black"/>
              </a:solidFill>
            </a:endParaRPr>
          </a:p>
        </p:txBody>
      </p:sp>
      <p:sp>
        <p:nvSpPr>
          <p:cNvPr id="11" name="TextBox 10"/>
          <p:cNvSpPr txBox="1"/>
          <p:nvPr/>
        </p:nvSpPr>
        <p:spPr>
          <a:xfrm>
            <a:off x="592443" y="1475329"/>
            <a:ext cx="6806484" cy="461665"/>
          </a:xfrm>
          <a:prstGeom prst="rect">
            <a:avLst/>
          </a:prstGeom>
          <a:noFill/>
        </p:spPr>
        <p:txBody>
          <a:bodyPr wrap="square" rtlCol="0">
            <a:spAutoFit/>
          </a:bodyPr>
          <a:lstStyle/>
          <a:p>
            <a:r>
              <a:rPr lang="en-GB" sz="2400" dirty="0">
                <a:solidFill>
                  <a:prstClr val="black"/>
                </a:solidFill>
              </a:rPr>
              <a:t>By the end of the session, participants will be able to:</a:t>
            </a:r>
            <a:endParaRPr lang="en-US" sz="2400" b="1" dirty="0">
              <a:solidFill>
                <a:prstClr val="black"/>
              </a:solidFill>
            </a:endParaRPr>
          </a:p>
        </p:txBody>
      </p:sp>
      <p:pic>
        <p:nvPicPr>
          <p:cNvPr id="12" name="Picture 2" descr="Image result for tick">
            <a:extLst>
              <a:ext uri="{FF2B5EF4-FFF2-40B4-BE49-F238E27FC236}">
                <a16:creationId xmlns:a16="http://schemas.microsoft.com/office/drawing/2014/main" id="{C753C055-D501-4BDB-88D4-CB29653F54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505078"/>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F215245-D878-4056-AFA3-0A07B6843E77}"/>
              </a:ext>
            </a:extLst>
          </p:cNvPr>
          <p:cNvSpPr txBox="1"/>
          <p:nvPr/>
        </p:nvSpPr>
        <p:spPr>
          <a:xfrm>
            <a:off x="1845015" y="5694347"/>
            <a:ext cx="6148068" cy="830997"/>
          </a:xfrm>
          <a:prstGeom prst="rect">
            <a:avLst/>
          </a:prstGeom>
          <a:noFill/>
        </p:spPr>
        <p:txBody>
          <a:bodyPr wrap="square" rtlCol="0">
            <a:spAutoFit/>
          </a:bodyPr>
          <a:lstStyle/>
          <a:p>
            <a:r>
              <a:rPr lang="en-GB" sz="2400" dirty="0">
                <a:solidFill>
                  <a:prstClr val="black"/>
                </a:solidFill>
              </a:rPr>
              <a:t>To list key tips for resolving conflict and handling impasse.</a:t>
            </a:r>
            <a:endParaRPr lang="en-US" sz="2400" b="1" dirty="0">
              <a:solidFill>
                <a:prstClr val="black"/>
              </a:solidFill>
            </a:endParaRPr>
          </a:p>
        </p:txBody>
      </p:sp>
    </p:spTree>
    <p:extLst>
      <p:ext uri="{BB962C8B-B14F-4D97-AF65-F5344CB8AC3E}">
        <p14:creationId xmlns:p14="http://schemas.microsoft.com/office/powerpoint/2010/main" val="38508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334000" y="5029200"/>
            <a:ext cx="3269704"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800" b="1" dirty="0">
                <a:solidFill>
                  <a:srgbClr val="008000"/>
                </a:solidFill>
              </a:rPr>
              <a:t>Consensus</a:t>
            </a:r>
            <a:endParaRPr lang="en-GB" sz="4000" b="1" dirty="0">
              <a:solidFill>
                <a:srgbClr val="008000"/>
              </a:solidFill>
            </a:endParaRPr>
          </a:p>
        </p:txBody>
      </p:sp>
      <p:sp>
        <p:nvSpPr>
          <p:cNvPr id="6" name="AutoShape 5"/>
          <p:cNvSpPr>
            <a:spLocks noChangeArrowheads="1"/>
          </p:cNvSpPr>
          <p:nvPr/>
        </p:nvSpPr>
        <p:spPr bwMode="auto">
          <a:xfrm>
            <a:off x="6165304" y="1728399"/>
            <a:ext cx="2438400"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000" dirty="0">
                <a:solidFill>
                  <a:prstClr val="black"/>
                </a:solidFill>
              </a:rPr>
              <a:t>Delegate</a:t>
            </a:r>
          </a:p>
        </p:txBody>
      </p:sp>
      <p:sp>
        <p:nvSpPr>
          <p:cNvPr id="7" name="AutoShape 6"/>
          <p:cNvSpPr>
            <a:spLocks noChangeArrowheads="1"/>
          </p:cNvSpPr>
          <p:nvPr/>
        </p:nvSpPr>
        <p:spPr bwMode="auto">
          <a:xfrm>
            <a:off x="1143000" y="4953000"/>
            <a:ext cx="2438400"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000" dirty="0">
                <a:solidFill>
                  <a:prstClr val="black"/>
                </a:solidFill>
              </a:rPr>
              <a:t>Unilateral</a:t>
            </a:r>
          </a:p>
        </p:txBody>
      </p:sp>
      <p:grpSp>
        <p:nvGrpSpPr>
          <p:cNvPr id="8" name="Group 7"/>
          <p:cNvGrpSpPr>
            <a:grpSpLocks/>
          </p:cNvGrpSpPr>
          <p:nvPr/>
        </p:nvGrpSpPr>
        <p:grpSpPr bwMode="auto">
          <a:xfrm>
            <a:off x="3581400" y="2438400"/>
            <a:ext cx="2179638" cy="2198688"/>
            <a:chOff x="144" y="1440"/>
            <a:chExt cx="1861" cy="1798"/>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440"/>
              <a:ext cx="1776" cy="1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33" y="3049"/>
              <a:ext cx="1572"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900">
                  <a:solidFill>
                    <a:prstClr val="black"/>
                  </a:solidFill>
                  <a:latin typeface="Century Gothic" charset="0"/>
                </a:rPr>
                <a:t>www.workingatmcmaster.ca </a:t>
              </a:r>
            </a:p>
          </p:txBody>
        </p:sp>
      </p:grpSp>
      <p:sp>
        <p:nvSpPr>
          <p:cNvPr id="11" name="AutoShape 10"/>
          <p:cNvSpPr>
            <a:spLocks noChangeArrowheads="1"/>
          </p:cNvSpPr>
          <p:nvPr/>
        </p:nvSpPr>
        <p:spPr bwMode="auto">
          <a:xfrm>
            <a:off x="5976900" y="3279187"/>
            <a:ext cx="3014700"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000" dirty="0">
                <a:solidFill>
                  <a:prstClr val="black"/>
                </a:solidFill>
              </a:rPr>
              <a:t>Negotiation</a:t>
            </a:r>
          </a:p>
        </p:txBody>
      </p:sp>
      <p:pic>
        <p:nvPicPr>
          <p:cNvPr id="12" name="Picture 3" descr="C:\Users\Montse\AppData\Local\Microsoft\Windows\Temporary Internet Files\Content.IE5\MEUP6GJ6\MC9000533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523" y="3485148"/>
            <a:ext cx="1446581" cy="1761134"/>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AutoShape 3"/>
          <p:cNvSpPr>
            <a:spLocks noChangeArrowheads="1"/>
          </p:cNvSpPr>
          <p:nvPr/>
        </p:nvSpPr>
        <p:spPr bwMode="auto">
          <a:xfrm>
            <a:off x="827584" y="1807464"/>
            <a:ext cx="2438400"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000" dirty="0">
                <a:solidFill>
                  <a:prstClr val="black"/>
                </a:solidFill>
              </a:rPr>
              <a:t>Voting</a:t>
            </a:r>
          </a:p>
        </p:txBody>
      </p:sp>
      <p:sp>
        <p:nvSpPr>
          <p:cNvPr id="16" name="AutoShape 11"/>
          <p:cNvSpPr>
            <a:spLocks noChangeArrowheads="1"/>
          </p:cNvSpPr>
          <p:nvPr/>
        </p:nvSpPr>
        <p:spPr bwMode="auto">
          <a:xfrm>
            <a:off x="98884" y="3344899"/>
            <a:ext cx="3229582" cy="1295400"/>
          </a:xfrm>
          <a:prstGeom prst="foldedCorner">
            <a:avLst>
              <a:gd name="adj" fmla="val 12500"/>
            </a:avLst>
          </a:prstGeom>
          <a:solidFill>
            <a:srgbClr val="82C7EA"/>
          </a:solidFill>
          <a:ln w="9525">
            <a:solidFill>
              <a:schemeClr val="tx1"/>
            </a:solidFill>
            <a:round/>
            <a:headEnd/>
            <a:tailEnd/>
          </a:ln>
        </p:spPr>
        <p:txBody>
          <a:bodyPr wrap="none" anchor="ctr"/>
          <a:lstStyle/>
          <a:p>
            <a:pPr algn="ctr"/>
            <a:r>
              <a:rPr lang="en-GB" sz="4000" dirty="0">
                <a:solidFill>
                  <a:prstClr val="black"/>
                </a:solidFill>
              </a:rPr>
              <a:t>Consultation</a:t>
            </a:r>
          </a:p>
        </p:txBody>
      </p:sp>
      <p:sp>
        <p:nvSpPr>
          <p:cNvPr id="14" name="Title 1"/>
          <p:cNvSpPr>
            <a:spLocks noGrp="1"/>
          </p:cNvSpPr>
          <p:nvPr>
            <p:ph type="title"/>
          </p:nvPr>
        </p:nvSpPr>
        <p:spPr>
          <a:xfrm>
            <a:off x="444511" y="0"/>
            <a:ext cx="8229600" cy="1143000"/>
          </a:xfrm>
        </p:spPr>
        <p:txBody>
          <a:bodyPr>
            <a:normAutofit/>
          </a:bodyPr>
          <a:lstStyle/>
          <a:p>
            <a:r>
              <a:rPr lang="en-GB" b="1" dirty="0">
                <a:solidFill>
                  <a:schemeClr val="bg1"/>
                </a:solidFill>
              </a:rPr>
              <a:t>Decision Making Methods</a:t>
            </a:r>
          </a:p>
        </p:txBody>
      </p:sp>
    </p:spTree>
    <p:extLst>
      <p:ext uri="{BB962C8B-B14F-4D97-AF65-F5344CB8AC3E}">
        <p14:creationId xmlns:p14="http://schemas.microsoft.com/office/powerpoint/2010/main" val="41846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C:\Users\Montse\AppData\Local\Microsoft\Windows\Temporary Internet Files\Content.IE5\QZKJ1MV4\MC9004350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61" y="0"/>
            <a:ext cx="1280053" cy="98313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2"/>
          <p:cNvSpPr txBox="1">
            <a:spLocks noChangeArrowheads="1"/>
          </p:cNvSpPr>
          <p:nvPr/>
        </p:nvSpPr>
        <p:spPr>
          <a:xfrm>
            <a:off x="827584" y="2060848"/>
            <a:ext cx="8116888" cy="17679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0" indent="0" algn="ctr">
              <a:buFontTx/>
              <a:buNone/>
            </a:pPr>
            <a:r>
              <a:rPr lang="en-GB" sz="3300" dirty="0">
                <a:solidFill>
                  <a:srgbClr val="0000FF"/>
                </a:solidFill>
              </a:rPr>
              <a:t>Maximum agreement </a:t>
            </a:r>
            <a:r>
              <a:rPr lang="en-GB" sz="3300" dirty="0">
                <a:solidFill>
                  <a:prstClr val="black"/>
                </a:solidFill>
              </a:rPr>
              <a:t>among people while drawing on as much of everyone’</a:t>
            </a:r>
            <a:r>
              <a:rPr lang="en-GB" altLang="ja-JP" sz="3300" dirty="0">
                <a:solidFill>
                  <a:prstClr val="black"/>
                </a:solidFill>
              </a:rPr>
              <a:t>s ideas as possible.</a:t>
            </a:r>
            <a:endParaRPr lang="en-GB" sz="3300" dirty="0">
              <a:solidFill>
                <a:prstClr val="black"/>
              </a:solidFill>
            </a:endParaRPr>
          </a:p>
        </p:txBody>
      </p:sp>
      <p:pic>
        <p:nvPicPr>
          <p:cNvPr id="17" name="Picture 16"/>
          <p:cNvPicPr>
            <a:picLocks noChangeAspect="1"/>
          </p:cNvPicPr>
          <p:nvPr/>
        </p:nvPicPr>
        <p:blipFill>
          <a:blip r:embed="rId4"/>
          <a:stretch>
            <a:fillRect/>
          </a:stretch>
        </p:blipFill>
        <p:spPr>
          <a:xfrm>
            <a:off x="1835696" y="3933056"/>
            <a:ext cx="5472608" cy="2710571"/>
          </a:xfrm>
          <a:prstGeom prst="rect">
            <a:avLst/>
          </a:prstGeom>
        </p:spPr>
      </p:pic>
      <p:sp>
        <p:nvSpPr>
          <p:cNvPr id="9" name="Title 1"/>
          <p:cNvSpPr>
            <a:spLocks noGrp="1"/>
          </p:cNvSpPr>
          <p:nvPr>
            <p:ph type="title"/>
          </p:nvPr>
        </p:nvSpPr>
        <p:spPr>
          <a:xfrm>
            <a:off x="444511" y="0"/>
            <a:ext cx="8229600" cy="1143000"/>
          </a:xfrm>
        </p:spPr>
        <p:txBody>
          <a:bodyPr>
            <a:normAutofit/>
          </a:bodyPr>
          <a:lstStyle/>
          <a:p>
            <a:r>
              <a:rPr lang="en-GB" b="1" dirty="0">
                <a:solidFill>
                  <a:schemeClr val="bg1"/>
                </a:solidFill>
              </a:rPr>
              <a:t>What is Consensus?</a:t>
            </a:r>
          </a:p>
        </p:txBody>
      </p:sp>
    </p:spTree>
    <p:extLst>
      <p:ext uri="{BB962C8B-B14F-4D97-AF65-F5344CB8AC3E}">
        <p14:creationId xmlns:p14="http://schemas.microsoft.com/office/powerpoint/2010/main" val="40972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1520" y="1484784"/>
            <a:ext cx="8610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7F7F7F"/>
                </a:solidFill>
                <a:latin typeface="Calibri"/>
              </a:rPr>
              <a:t>Suggest proposal and ask:   </a:t>
            </a:r>
            <a:r>
              <a:rPr lang="en-US" sz="2800" i="1" dirty="0">
                <a:solidFill>
                  <a:srgbClr val="0000FF"/>
                </a:solidFill>
                <a:latin typeface="Calibri"/>
              </a:rPr>
              <a:t>“Where are you on the scale?”</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16667" t="57047" r="23978" b="7858"/>
          <a:stretch>
            <a:fillRect/>
          </a:stretch>
        </p:blipFill>
        <p:spPr>
          <a:xfrm>
            <a:off x="228600" y="2362200"/>
            <a:ext cx="8812213" cy="2811463"/>
          </a:xfrm>
          <a:prstGeom prst="rect">
            <a:avLst/>
          </a:prstGeom>
          <a:solidFill>
            <a:srgbClr val="DBEEF4"/>
          </a:solidFill>
        </p:spPr>
      </p:pic>
      <p:sp>
        <p:nvSpPr>
          <p:cNvPr id="8" name="TextBox 7"/>
          <p:cNvSpPr txBox="1">
            <a:spLocks noChangeArrowheads="1"/>
          </p:cNvSpPr>
          <p:nvPr/>
        </p:nvSpPr>
        <p:spPr bwMode="auto">
          <a:xfrm>
            <a:off x="533400" y="5410200"/>
            <a:ext cx="8077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i="1" dirty="0">
                <a:solidFill>
                  <a:srgbClr val="0000FF"/>
                </a:solidFill>
                <a:latin typeface="Calibri"/>
              </a:rPr>
              <a:t>“What keeps you from choosing a higher number?</a:t>
            </a:r>
            <a:r>
              <a:rPr lang="en-US" sz="2800" dirty="0">
                <a:solidFill>
                  <a:prstClr val="black"/>
                </a:solidFill>
                <a:latin typeface="Calibri"/>
              </a:rPr>
              <a:t> </a:t>
            </a:r>
          </a:p>
        </p:txBody>
      </p:sp>
      <p:sp>
        <p:nvSpPr>
          <p:cNvPr id="9" name="Title 1"/>
          <p:cNvSpPr>
            <a:spLocks noGrp="1"/>
          </p:cNvSpPr>
          <p:nvPr>
            <p:ph type="title"/>
          </p:nvPr>
        </p:nvSpPr>
        <p:spPr>
          <a:xfrm>
            <a:off x="444511" y="0"/>
            <a:ext cx="8229600" cy="1143000"/>
          </a:xfrm>
        </p:spPr>
        <p:txBody>
          <a:bodyPr>
            <a:normAutofit/>
          </a:bodyPr>
          <a:lstStyle/>
          <a:p>
            <a:r>
              <a:rPr lang="en-GB" b="1" dirty="0">
                <a:solidFill>
                  <a:schemeClr val="bg1"/>
                </a:solidFill>
              </a:rPr>
              <a:t>Building Consensus</a:t>
            </a:r>
          </a:p>
        </p:txBody>
      </p:sp>
    </p:spTree>
    <p:extLst>
      <p:ext uri="{BB962C8B-B14F-4D97-AF65-F5344CB8AC3E}">
        <p14:creationId xmlns:p14="http://schemas.microsoft.com/office/powerpoint/2010/main" val="33550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4139952" y="1772816"/>
            <a:ext cx="4762872" cy="463711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spcBef>
                <a:spcPct val="55000"/>
              </a:spcBef>
              <a:buFontTx/>
              <a:buAutoNum type="arabicPeriod"/>
            </a:pPr>
            <a:r>
              <a:rPr lang="en-US" sz="3600" dirty="0">
                <a:solidFill>
                  <a:prstClr val="black"/>
                </a:solidFill>
              </a:rPr>
              <a:t>No line authority (mutual accountabilities) </a:t>
            </a:r>
          </a:p>
          <a:p>
            <a:pPr marL="609600" indent="-609600">
              <a:spcBef>
                <a:spcPct val="55000"/>
              </a:spcBef>
              <a:buFontTx/>
              <a:buAutoNum type="arabicPeriod"/>
            </a:pPr>
            <a:r>
              <a:rPr lang="en-US" sz="3600" dirty="0">
                <a:solidFill>
                  <a:prstClr val="black"/>
                </a:solidFill>
              </a:rPr>
              <a:t>To facilitate inclusive process </a:t>
            </a:r>
          </a:p>
          <a:p>
            <a:pPr marL="609600" indent="-609600">
              <a:spcBef>
                <a:spcPct val="55000"/>
              </a:spcBef>
              <a:buFontTx/>
              <a:buAutoNum type="arabicPeriod"/>
            </a:pPr>
            <a:r>
              <a:rPr lang="en-US" sz="3600" dirty="0">
                <a:solidFill>
                  <a:prstClr val="black"/>
                </a:solidFill>
              </a:rPr>
              <a:t>Obtain participation and buy-in from stakeholders</a:t>
            </a:r>
          </a:p>
          <a:p>
            <a:pPr marL="609600" indent="-609600">
              <a:spcBef>
                <a:spcPct val="55000"/>
              </a:spcBef>
              <a:buFontTx/>
              <a:buAutoNum type="arabicPeriod"/>
            </a:pPr>
            <a:r>
              <a:rPr lang="en-US" sz="3600" dirty="0">
                <a:solidFill>
                  <a:prstClr val="black"/>
                </a:solidFill>
              </a:rPr>
              <a:t>Creative solutions </a:t>
            </a:r>
          </a:p>
        </p:txBody>
      </p:sp>
      <p:pic>
        <p:nvPicPr>
          <p:cNvPr id="10" name="Picture 9"/>
          <p:cNvPicPr>
            <a:picLocks noChangeAspect="1"/>
          </p:cNvPicPr>
          <p:nvPr/>
        </p:nvPicPr>
        <p:blipFill>
          <a:blip r:embed="rId3"/>
          <a:stretch>
            <a:fillRect/>
          </a:stretch>
        </p:blipFill>
        <p:spPr>
          <a:xfrm>
            <a:off x="251520" y="2492896"/>
            <a:ext cx="3484336" cy="2311276"/>
          </a:xfrm>
          <a:prstGeom prst="rect">
            <a:avLst/>
          </a:prstGeom>
        </p:spPr>
      </p:pic>
      <p:sp>
        <p:nvSpPr>
          <p:cNvPr id="7" name="Title 1"/>
          <p:cNvSpPr>
            <a:spLocks noGrp="1"/>
          </p:cNvSpPr>
          <p:nvPr>
            <p:ph type="title"/>
          </p:nvPr>
        </p:nvSpPr>
        <p:spPr>
          <a:xfrm>
            <a:off x="444511" y="0"/>
            <a:ext cx="8229600" cy="1143000"/>
          </a:xfrm>
        </p:spPr>
        <p:txBody>
          <a:bodyPr>
            <a:normAutofit fontScale="90000"/>
          </a:bodyPr>
          <a:lstStyle/>
          <a:p>
            <a:r>
              <a:rPr lang="en-GB" b="1" dirty="0">
                <a:solidFill>
                  <a:schemeClr val="bg1"/>
                </a:solidFill>
              </a:rPr>
              <a:t>Why is Consensus Important for Cluster Coordinators?</a:t>
            </a:r>
          </a:p>
        </p:txBody>
      </p:sp>
    </p:spTree>
    <p:extLst>
      <p:ext uri="{BB962C8B-B14F-4D97-AF65-F5344CB8AC3E}">
        <p14:creationId xmlns:p14="http://schemas.microsoft.com/office/powerpoint/2010/main" val="125947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600200"/>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endParaRPr lang="en-GB" sz="1100" dirty="0">
              <a:solidFill>
                <a:prstClr val="black"/>
              </a:solidFill>
            </a:endParaRPr>
          </a:p>
          <a:p>
            <a:pPr>
              <a:lnSpc>
                <a:spcPct val="120000"/>
              </a:lnSpc>
              <a:defRPr/>
            </a:pPr>
            <a:r>
              <a:rPr lang="en-GB" sz="3600" dirty="0">
                <a:solidFill>
                  <a:prstClr val="black"/>
                </a:solidFill>
              </a:rPr>
              <a:t>Time </a:t>
            </a:r>
          </a:p>
          <a:p>
            <a:pPr>
              <a:lnSpc>
                <a:spcPct val="120000"/>
              </a:lnSpc>
              <a:defRPr/>
            </a:pPr>
            <a:r>
              <a:rPr lang="en-GB" sz="3600" dirty="0">
                <a:solidFill>
                  <a:prstClr val="black"/>
                </a:solidFill>
              </a:rPr>
              <a:t>Willingness to contribute </a:t>
            </a:r>
          </a:p>
          <a:p>
            <a:pPr>
              <a:lnSpc>
                <a:spcPct val="120000"/>
              </a:lnSpc>
              <a:defRPr/>
            </a:pPr>
            <a:r>
              <a:rPr lang="en-GB" sz="3600" dirty="0">
                <a:solidFill>
                  <a:prstClr val="black"/>
                </a:solidFill>
              </a:rPr>
              <a:t>Openness and honesty</a:t>
            </a:r>
          </a:p>
          <a:p>
            <a:pPr>
              <a:lnSpc>
                <a:spcPct val="120000"/>
              </a:lnSpc>
              <a:defRPr/>
            </a:pPr>
            <a:r>
              <a:rPr lang="en-GB" sz="3600" dirty="0">
                <a:solidFill>
                  <a:prstClr val="black"/>
                </a:solidFill>
              </a:rPr>
              <a:t>Willingness to confront and resolve conflicts and differences of opinion</a:t>
            </a:r>
          </a:p>
          <a:p>
            <a:pPr>
              <a:lnSpc>
                <a:spcPct val="120000"/>
              </a:lnSpc>
              <a:defRPr/>
            </a:pPr>
            <a:r>
              <a:rPr lang="en-GB" sz="3600" dirty="0">
                <a:solidFill>
                  <a:prstClr val="black"/>
                </a:solidFill>
              </a:rPr>
              <a:t>No right answers</a:t>
            </a:r>
          </a:p>
          <a:p>
            <a:pPr>
              <a:lnSpc>
                <a:spcPct val="120000"/>
              </a:lnSpc>
              <a:defRPr/>
            </a:pPr>
            <a:r>
              <a:rPr lang="en-GB" sz="3600" dirty="0">
                <a:solidFill>
                  <a:prstClr val="black"/>
                </a:solidFill>
              </a:rPr>
              <a:t>Facilitation skills.</a:t>
            </a:r>
          </a:p>
        </p:txBody>
      </p:sp>
      <p:sp>
        <p:nvSpPr>
          <p:cNvPr id="5" name="Title 1"/>
          <p:cNvSpPr>
            <a:spLocks noGrp="1"/>
          </p:cNvSpPr>
          <p:nvPr>
            <p:ph type="title"/>
          </p:nvPr>
        </p:nvSpPr>
        <p:spPr>
          <a:xfrm>
            <a:off x="444511" y="0"/>
            <a:ext cx="8229600" cy="1143000"/>
          </a:xfrm>
        </p:spPr>
        <p:txBody>
          <a:bodyPr>
            <a:normAutofit/>
          </a:bodyPr>
          <a:lstStyle/>
          <a:p>
            <a:r>
              <a:rPr lang="en-GB" b="1" dirty="0">
                <a:solidFill>
                  <a:schemeClr val="bg1"/>
                </a:solidFill>
              </a:rPr>
              <a:t>Consensus Building Requirements</a:t>
            </a:r>
          </a:p>
        </p:txBody>
      </p:sp>
    </p:spTree>
    <p:extLst>
      <p:ext uri="{BB962C8B-B14F-4D97-AF65-F5344CB8AC3E}">
        <p14:creationId xmlns:p14="http://schemas.microsoft.com/office/powerpoint/2010/main" val="8466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ox(in)">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ox(i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ox(in)">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ox(in)">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ox(in)">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ox(in)">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539552" y="1556792"/>
            <a:ext cx="8229600" cy="4525963"/>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endParaRPr lang="en-GB" sz="1100" dirty="0">
              <a:solidFill>
                <a:prstClr val="black"/>
              </a:solidFill>
            </a:endParaRPr>
          </a:p>
          <a:p>
            <a:pPr>
              <a:lnSpc>
                <a:spcPct val="95000"/>
              </a:lnSpc>
            </a:pPr>
            <a:r>
              <a:rPr lang="en-GB" sz="3600" dirty="0">
                <a:solidFill>
                  <a:prstClr val="black"/>
                </a:solidFill>
              </a:rPr>
              <a:t>Listen</a:t>
            </a:r>
          </a:p>
          <a:p>
            <a:pPr>
              <a:lnSpc>
                <a:spcPct val="95000"/>
              </a:lnSpc>
            </a:pPr>
            <a:r>
              <a:rPr lang="en-GB" sz="3600" dirty="0">
                <a:solidFill>
                  <a:prstClr val="black"/>
                </a:solidFill>
              </a:rPr>
              <a:t>Limit own ideas</a:t>
            </a:r>
          </a:p>
          <a:p>
            <a:pPr>
              <a:lnSpc>
                <a:spcPct val="95000"/>
              </a:lnSpc>
            </a:pPr>
            <a:r>
              <a:rPr lang="en-GB" sz="3600" dirty="0">
                <a:solidFill>
                  <a:prstClr val="black"/>
                </a:solidFill>
              </a:rPr>
              <a:t>Link others’ ideas</a:t>
            </a:r>
          </a:p>
          <a:p>
            <a:pPr>
              <a:lnSpc>
                <a:spcPct val="95000"/>
              </a:lnSpc>
            </a:pPr>
            <a:r>
              <a:rPr lang="en-GB" sz="3600" dirty="0">
                <a:solidFill>
                  <a:prstClr val="black"/>
                </a:solidFill>
              </a:rPr>
              <a:t>Encourage reactions </a:t>
            </a:r>
          </a:p>
          <a:p>
            <a:pPr>
              <a:lnSpc>
                <a:spcPct val="95000"/>
              </a:lnSpc>
            </a:pPr>
            <a:r>
              <a:rPr lang="en-GB" sz="3600" dirty="0">
                <a:solidFill>
                  <a:prstClr val="black"/>
                </a:solidFill>
              </a:rPr>
              <a:t>Ask questions</a:t>
            </a:r>
          </a:p>
          <a:p>
            <a:pPr>
              <a:lnSpc>
                <a:spcPct val="95000"/>
              </a:lnSpc>
            </a:pPr>
            <a:r>
              <a:rPr lang="en-GB" sz="3600" dirty="0">
                <a:solidFill>
                  <a:prstClr val="black"/>
                </a:solidFill>
              </a:rPr>
              <a:t>Check understanding</a:t>
            </a:r>
          </a:p>
          <a:p>
            <a:pPr>
              <a:lnSpc>
                <a:spcPct val="95000"/>
              </a:lnSpc>
            </a:pPr>
            <a:r>
              <a:rPr lang="en-GB" sz="3600" dirty="0">
                <a:solidFill>
                  <a:prstClr val="black"/>
                </a:solidFill>
              </a:rPr>
              <a:t>Summarise regularly</a:t>
            </a:r>
          </a:p>
          <a:p>
            <a:pPr>
              <a:lnSpc>
                <a:spcPct val="95000"/>
              </a:lnSpc>
            </a:pPr>
            <a:r>
              <a:rPr lang="en-GB" sz="3600" dirty="0">
                <a:solidFill>
                  <a:prstClr val="black"/>
                </a:solidFill>
              </a:rPr>
              <a:t>Balance contributions</a:t>
            </a:r>
          </a:p>
        </p:txBody>
      </p:sp>
      <p:sp>
        <p:nvSpPr>
          <p:cNvPr id="7" name="Title 1"/>
          <p:cNvSpPr>
            <a:spLocks noGrp="1"/>
          </p:cNvSpPr>
          <p:nvPr>
            <p:ph type="title"/>
          </p:nvPr>
        </p:nvSpPr>
        <p:spPr>
          <a:xfrm>
            <a:off x="444511" y="0"/>
            <a:ext cx="8229600" cy="1143000"/>
          </a:xfrm>
        </p:spPr>
        <p:txBody>
          <a:bodyPr>
            <a:normAutofit/>
          </a:bodyPr>
          <a:lstStyle/>
          <a:p>
            <a:r>
              <a:rPr lang="en-GB" b="1" dirty="0">
                <a:solidFill>
                  <a:schemeClr val="bg1"/>
                </a:solidFill>
              </a:rPr>
              <a:t>Facilitating Consensus</a:t>
            </a:r>
          </a:p>
        </p:txBody>
      </p:sp>
    </p:spTree>
    <p:extLst>
      <p:ext uri="{BB962C8B-B14F-4D97-AF65-F5344CB8AC3E}">
        <p14:creationId xmlns:p14="http://schemas.microsoft.com/office/powerpoint/2010/main" val="181658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11" y="0"/>
            <a:ext cx="8229600" cy="1143000"/>
          </a:xfrm>
        </p:spPr>
        <p:txBody>
          <a:bodyPr>
            <a:normAutofit/>
          </a:bodyPr>
          <a:lstStyle/>
          <a:p>
            <a:r>
              <a:rPr lang="en-GB" b="1" dirty="0">
                <a:solidFill>
                  <a:schemeClr val="bg1"/>
                </a:solidFill>
              </a:rPr>
              <a:t>Conflict Management</a:t>
            </a:r>
          </a:p>
        </p:txBody>
      </p:sp>
      <p:pic>
        <p:nvPicPr>
          <p:cNvPr id="4" name="Picture 3" descr="j02021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1276350"/>
            <a:ext cx="8186692" cy="5416992"/>
          </a:xfrm>
          <a:prstGeom prst="rect">
            <a:avLst/>
          </a:prstGeom>
        </p:spPr>
      </p:pic>
    </p:spTree>
    <p:extLst>
      <p:ext uri="{BB962C8B-B14F-4D97-AF65-F5344CB8AC3E}">
        <p14:creationId xmlns:p14="http://schemas.microsoft.com/office/powerpoint/2010/main" val="3422156406"/>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- 2.3. Consensus building and conflict management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EMOPSGCCU-1435067120-18240</_dlc_DocId>
    <_dlc_DocIdUrl xmlns="5858627f-d058-4b92-9b52-677b5fd7d454">
      <Url>https://unicef.sharepoint.com/teams/EMOPS-GCCU/_layouts/15/DocIdRedir.aspx?ID=EMOPSGCCU-1435067120-18240</Url>
      <Description>EMOPSGCCU-1435067120-18240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3A12FE0-6E21-478E-A0CC-452373262E4D}">
  <ds:schemaRefs>
    <ds:schemaRef ds:uri="Microsoft.SharePoint.Taxonomy.ContentTypeSync"/>
  </ds:schemaRefs>
</ds:datastoreItem>
</file>

<file path=customXml/itemProps2.xml><?xml version="1.0" encoding="utf-8"?>
<ds:datastoreItem xmlns:ds="http://schemas.openxmlformats.org/officeDocument/2006/customXml" ds:itemID="{C9DB0554-41C2-4EE5-8B3D-6F5D667C1E6E}"/>
</file>

<file path=customXml/itemProps3.xml><?xml version="1.0" encoding="utf-8"?>
<ds:datastoreItem xmlns:ds="http://schemas.openxmlformats.org/officeDocument/2006/customXml" ds:itemID="{098C5454-30EA-423E-A846-F5B963302708}">
  <ds:schemaRefs>
    <ds:schemaRef ds:uri="http://purl.org/dc/terms/"/>
    <ds:schemaRef ds:uri="http://schemas.microsoft.com/office/2006/metadata/properties"/>
    <ds:schemaRef ds:uri="http://schemas.microsoft.com/sharepoint/v4"/>
    <ds:schemaRef ds:uri="http://www.w3.org/XML/1998/namespace"/>
    <ds:schemaRef ds:uri="http://schemas.microsoft.com/office/infopath/2007/PartnerControls"/>
    <ds:schemaRef ds:uri="http://schemas.openxmlformats.org/package/2006/metadata/core-properties"/>
    <ds:schemaRef ds:uri="a438dd15-07ca-4cdc-82a3-f2206b92025e"/>
    <ds:schemaRef ds:uri="ca283e0b-db31-4043-a2ef-b80661bf084a"/>
    <ds:schemaRef ds:uri="5858627f-d058-4b92-9b52-677b5fd7d454"/>
    <ds:schemaRef ds:uri="http://schemas.microsoft.com/sharepoint.v3"/>
    <ds:schemaRef ds:uri="http://schemas.microsoft.com/office/2006/documentManagement/types"/>
    <ds:schemaRef ds:uri="http://schemas.microsoft.com/sharepoint/v3"/>
    <ds:schemaRef ds:uri="http://purl.org/dc/dcmitype/"/>
    <ds:schemaRef ds:uri="http://purl.org/dc/elements/1.1/"/>
  </ds:schemaRefs>
</ds:datastoreItem>
</file>

<file path=customXml/itemProps4.xml><?xml version="1.0" encoding="utf-8"?>
<ds:datastoreItem xmlns:ds="http://schemas.openxmlformats.org/officeDocument/2006/customXml" ds:itemID="{BDB79D29-04A6-4488-BE94-5D4CAD1EF97F}">
  <ds:schemaRefs>
    <ds:schemaRef ds:uri="http://schemas.microsoft.com/sharepoint/v3/contenttype/forms"/>
  </ds:schemaRefs>
</ds:datastoreItem>
</file>

<file path=customXml/itemProps5.xml><?xml version="1.0" encoding="utf-8"?>
<ds:datastoreItem xmlns:ds="http://schemas.openxmlformats.org/officeDocument/2006/customXml" ds:itemID="{B7BE1CF8-9E24-402E-A185-809498FA6D32}">
  <ds:schemaRefs>
    <ds:schemaRef ds:uri="http://schemas.microsoft.com/office/2006/metadata/customXsn"/>
  </ds:schemaRefs>
</ds:datastoreItem>
</file>

<file path=customXml/itemProps6.xml><?xml version="1.0" encoding="utf-8"?>
<ds:datastoreItem xmlns:ds="http://schemas.openxmlformats.org/officeDocument/2006/customXml" ds:itemID="{FDE67CCC-4FDA-4459-BC0B-29C269F6F16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245</TotalTime>
  <Words>2171</Words>
  <Application>Microsoft Office PowerPoint</Application>
  <PresentationFormat>On-screen Show (4:3)</PresentationFormat>
  <Paragraphs>189</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ＭＳ Ｐゴシック</vt:lpstr>
      <vt:lpstr>Arial</vt:lpstr>
      <vt:lpstr>Calibri</vt:lpstr>
      <vt:lpstr>Century Gothic</vt:lpstr>
      <vt:lpstr>Trebuchet MS</vt:lpstr>
      <vt:lpstr>1_Theme1</vt:lpstr>
      <vt:lpstr>1_Office Theme</vt:lpstr>
      <vt:lpstr>2.3 Consensus Building and Conflict Management</vt:lpstr>
      <vt:lpstr>Objectives of the Session</vt:lpstr>
      <vt:lpstr>Decision Making Methods</vt:lpstr>
      <vt:lpstr>What is Consensus?</vt:lpstr>
      <vt:lpstr>Building Consensus</vt:lpstr>
      <vt:lpstr>Why is Consensus Important for Cluster Coordinators?</vt:lpstr>
      <vt:lpstr>Consensus Building Requirements</vt:lpstr>
      <vt:lpstr>Facilitating Consensus</vt:lpstr>
      <vt:lpstr>Conflict Management</vt:lpstr>
      <vt:lpstr>Causes of Conflict</vt:lpstr>
      <vt:lpstr>Constructive Outcomes of Conflict</vt:lpstr>
      <vt:lpstr>Tips for Resolving Conflict</vt:lpstr>
      <vt:lpstr>PowerPoint Presentation</vt:lpstr>
      <vt:lpstr>Dealing with Impasse</vt:lpstr>
      <vt:lpstr>Tips</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Consensus Building and Conflict Management</dc:title>
  <dc:creator>Marion Orchison</dc:creator>
  <cp:keywords>GNC; Training; NCC</cp:keywords>
  <cp:lastModifiedBy>Diogo Loureiro Jurema</cp:lastModifiedBy>
  <cp:revision>18</cp:revision>
  <dcterms:created xsi:type="dcterms:W3CDTF">2017-10-16T09:51:34Z</dcterms:created>
  <dcterms:modified xsi:type="dcterms:W3CDTF">2019-11-18T12:13:45Z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f11f1a25-507e-4e52-a3a6-88915cee2ad3</vt:lpwstr>
  </property>
</Properties>
</file>